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256" r:id="rId2"/>
    <p:sldId id="321" r:id="rId3"/>
    <p:sldId id="317" r:id="rId4"/>
    <p:sldId id="311" r:id="rId5"/>
    <p:sldId id="312" r:id="rId6"/>
    <p:sldId id="302" r:id="rId7"/>
    <p:sldId id="267" r:id="rId8"/>
    <p:sldId id="286" r:id="rId9"/>
    <p:sldId id="314" r:id="rId10"/>
    <p:sldId id="313" r:id="rId11"/>
    <p:sldId id="315" r:id="rId12"/>
    <p:sldId id="268" r:id="rId13"/>
    <p:sldId id="266" r:id="rId14"/>
    <p:sldId id="269" r:id="rId15"/>
    <p:sldId id="270" r:id="rId16"/>
    <p:sldId id="316" r:id="rId17"/>
    <p:sldId id="271" r:id="rId18"/>
    <p:sldId id="318" r:id="rId19"/>
    <p:sldId id="259" r:id="rId20"/>
    <p:sldId id="260" r:id="rId21"/>
    <p:sldId id="261" r:id="rId22"/>
    <p:sldId id="262" r:id="rId23"/>
    <p:sldId id="263" r:id="rId24"/>
    <p:sldId id="303" r:id="rId25"/>
    <p:sldId id="264" r:id="rId26"/>
    <p:sldId id="265" r:id="rId27"/>
    <p:sldId id="272" r:id="rId28"/>
    <p:sldId id="273" r:id="rId29"/>
    <p:sldId id="274" r:id="rId30"/>
    <p:sldId id="275" r:id="rId31"/>
    <p:sldId id="276" r:id="rId32"/>
    <p:sldId id="277" r:id="rId33"/>
    <p:sldId id="278" r:id="rId34"/>
    <p:sldId id="279" r:id="rId35"/>
    <p:sldId id="309" r:id="rId36"/>
    <p:sldId id="281" r:id="rId37"/>
    <p:sldId id="282" r:id="rId38"/>
    <p:sldId id="283" r:id="rId39"/>
    <p:sldId id="284" r:id="rId40"/>
    <p:sldId id="285" r:id="rId41"/>
    <p:sldId id="287" r:id="rId42"/>
    <p:sldId id="288" r:id="rId43"/>
    <p:sldId id="289" r:id="rId44"/>
    <p:sldId id="290" r:id="rId45"/>
    <p:sldId id="291" r:id="rId46"/>
    <p:sldId id="292" r:id="rId47"/>
    <p:sldId id="293" r:id="rId48"/>
    <p:sldId id="294" r:id="rId49"/>
    <p:sldId id="295" r:id="rId50"/>
    <p:sldId id="296" r:id="rId51"/>
    <p:sldId id="297" r:id="rId52"/>
    <p:sldId id="298" r:id="rId53"/>
    <p:sldId id="299" r:id="rId54"/>
    <p:sldId id="300" r:id="rId55"/>
    <p:sldId id="301" r:id="rId56"/>
    <p:sldId id="322" r:id="rId57"/>
    <p:sldId id="323" r:id="rId58"/>
    <p:sldId id="304" r:id="rId59"/>
    <p:sldId id="324" r:id="rId60"/>
    <p:sldId id="305" r:id="rId61"/>
    <p:sldId id="325" r:id="rId62"/>
    <p:sldId id="306" r:id="rId63"/>
    <p:sldId id="326" r:id="rId64"/>
    <p:sldId id="307" r:id="rId65"/>
    <p:sldId id="327"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B1B84D-446E-4A6F-A1A5-876C1A8F526C}" type="datetimeFigureOut">
              <a:rPr lang="en-US" smtClean="0"/>
              <a:pPr/>
              <a:t>1/5/2023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EBC4C0-6914-4C9E-BEF8-72F59BECB61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EBC4C0-6914-4C9E-BEF8-72F59BECB61B}"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67CF0B5-4BE5-45D5-BCE7-A2C34F653C64}" type="datetimeFigureOut">
              <a:rPr lang="en-US" smtClean="0"/>
              <a:pPr/>
              <a:t>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9CD028-6694-484A-9F29-5615BBA70EF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7CF0B5-4BE5-45D5-BCE7-A2C34F653C64}" type="datetimeFigureOut">
              <a:rPr lang="en-US" smtClean="0"/>
              <a:pPr/>
              <a:t>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9CD028-6694-484A-9F29-5615BBA70EF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7CF0B5-4BE5-45D5-BCE7-A2C34F653C64}" type="datetimeFigureOut">
              <a:rPr lang="en-US" smtClean="0"/>
              <a:pPr/>
              <a:t>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9CD028-6694-484A-9F29-5615BBA70EF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7CF0B5-4BE5-45D5-BCE7-A2C34F653C64}" type="datetimeFigureOut">
              <a:rPr lang="en-US" smtClean="0"/>
              <a:pPr/>
              <a:t>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9CD028-6694-484A-9F29-5615BBA70EF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7CF0B5-4BE5-45D5-BCE7-A2C34F653C64}" type="datetimeFigureOut">
              <a:rPr lang="en-US" smtClean="0"/>
              <a:pPr/>
              <a:t>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9CD028-6694-484A-9F29-5615BBA70EF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7CF0B5-4BE5-45D5-BCE7-A2C34F653C64}" type="datetimeFigureOut">
              <a:rPr lang="en-US" smtClean="0"/>
              <a:pPr/>
              <a:t>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9CD028-6694-484A-9F29-5615BBA70EF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7CF0B5-4BE5-45D5-BCE7-A2C34F653C64}" type="datetimeFigureOut">
              <a:rPr lang="en-US" smtClean="0"/>
              <a:pPr/>
              <a:t>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9CD028-6694-484A-9F29-5615BBA70EF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7CF0B5-4BE5-45D5-BCE7-A2C34F653C64}" type="datetimeFigureOut">
              <a:rPr lang="en-US" smtClean="0"/>
              <a:pPr/>
              <a:t>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9CD028-6694-484A-9F29-5615BBA70EF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7CF0B5-4BE5-45D5-BCE7-A2C34F653C64}" type="datetimeFigureOut">
              <a:rPr lang="en-US" smtClean="0"/>
              <a:pPr/>
              <a:t>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9CD028-6694-484A-9F29-5615BBA70EF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7CF0B5-4BE5-45D5-BCE7-A2C34F653C64}" type="datetimeFigureOut">
              <a:rPr lang="en-US" smtClean="0"/>
              <a:pPr/>
              <a:t>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9CD028-6694-484A-9F29-5615BBA70EF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7CF0B5-4BE5-45D5-BCE7-A2C34F653C64}" type="datetimeFigureOut">
              <a:rPr lang="en-US" smtClean="0"/>
              <a:pPr/>
              <a:t>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9CD028-6694-484A-9F29-5615BBA70EF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7CF0B5-4BE5-45D5-BCE7-A2C34F653C64}" type="datetimeFigureOut">
              <a:rPr lang="en-US" smtClean="0"/>
              <a:pPr/>
              <a:t>1/5/2023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9CD028-6694-484A-9F29-5615BBA70EF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Theory of the Firm</a:t>
            </a:r>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So </a:t>
            </a:r>
            <a:r>
              <a:rPr lang="en-US" dirty="0">
                <a:solidFill>
                  <a:srgbClr val="FF0000"/>
                </a:solidFill>
              </a:rPr>
              <a:t>fixed inputs </a:t>
            </a:r>
            <a:r>
              <a:rPr lang="en-US" dirty="0"/>
              <a:t>are inputs that are stuck at their current level (at least in the SR)</a:t>
            </a:r>
          </a:p>
          <a:p>
            <a:r>
              <a:rPr lang="en-US" dirty="0"/>
              <a:t>And </a:t>
            </a:r>
            <a:r>
              <a:rPr lang="en-US" dirty="0">
                <a:solidFill>
                  <a:srgbClr val="FF0000"/>
                </a:solidFill>
              </a:rPr>
              <a:t>variable inputs</a:t>
            </a:r>
            <a:r>
              <a:rPr lang="en-US" dirty="0"/>
              <a:t> are inputs that we can freely adjust easily/quickly</a:t>
            </a:r>
          </a:p>
          <a:p>
            <a:endParaRPr lang="en-US" dirty="0"/>
          </a:p>
          <a:p>
            <a:r>
              <a:rPr lang="en-US" dirty="0">
                <a:solidFill>
                  <a:srgbClr val="00B050"/>
                </a:solidFill>
              </a:rPr>
              <a:t>Note that later we’ll talk about </a:t>
            </a:r>
            <a:r>
              <a:rPr lang="en-US" dirty="0">
                <a:solidFill>
                  <a:srgbClr val="FF0000"/>
                </a:solidFill>
              </a:rPr>
              <a:t>fixed</a:t>
            </a:r>
            <a:r>
              <a:rPr lang="en-US" dirty="0">
                <a:solidFill>
                  <a:srgbClr val="00B050"/>
                </a:solidFill>
              </a:rPr>
              <a:t> and </a:t>
            </a:r>
            <a:r>
              <a:rPr lang="en-US" dirty="0">
                <a:solidFill>
                  <a:srgbClr val="FF0000"/>
                </a:solidFill>
              </a:rPr>
              <a:t>variable costs</a:t>
            </a:r>
            <a:r>
              <a:rPr lang="en-US" dirty="0">
                <a:solidFill>
                  <a:srgbClr val="00B050"/>
                </a:solidFill>
              </a:rPr>
              <a:t>…don’t get confused!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For starters, let’s first assume we are in the SR</a:t>
            </a:r>
          </a:p>
          <a:p>
            <a:r>
              <a:rPr lang="en-US" dirty="0"/>
              <a:t>A classic way to think about this is to allow labor to be variable, but keep capital fixed.</a:t>
            </a:r>
          </a:p>
          <a:p>
            <a:pPr lvl="1"/>
            <a:r>
              <a:rPr lang="en-US" dirty="0"/>
              <a:t>Of course in some industries, </a:t>
            </a:r>
            <a:r>
              <a:rPr lang="en-US" dirty="0" err="1"/>
              <a:t>esp</a:t>
            </a:r>
            <a:r>
              <a:rPr lang="en-US" dirty="0"/>
              <a:t> ones where the labor is heavily organized, it might actually be easier to adjust capital!</a:t>
            </a:r>
          </a:p>
          <a:p>
            <a:pPr lvl="1"/>
            <a:r>
              <a:rPr lang="en-US"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endParaRPr lang="en-US" dirty="0"/>
          </a:p>
          <a:p>
            <a:r>
              <a:rPr lang="en-US" dirty="0"/>
              <a:t>The </a:t>
            </a:r>
            <a:r>
              <a:rPr lang="en-US" dirty="0">
                <a:solidFill>
                  <a:srgbClr val="0070C0"/>
                </a:solidFill>
              </a:rPr>
              <a:t>marginal product </a:t>
            </a:r>
            <a:r>
              <a:rPr lang="en-US" dirty="0"/>
              <a:t>of any input in the production process is the increase in output that arises from an additional unit of that input.</a:t>
            </a:r>
          </a:p>
          <a:p>
            <a:pPr lvl="1"/>
            <a:r>
              <a:rPr lang="en-US" dirty="0"/>
              <a:t>For example:</a:t>
            </a:r>
          </a:p>
          <a:p>
            <a:pPr lvl="2"/>
            <a:r>
              <a:rPr lang="en-US" dirty="0"/>
              <a:t>Marginal product of L</a:t>
            </a:r>
          </a:p>
          <a:p>
            <a:pPr lvl="2"/>
            <a:r>
              <a:rPr lang="en-US" dirty="0"/>
              <a:t>Marginal product of 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linds(horizontal)">
                                      <p:cBhvr>
                                        <p:cTn id="10" dur="500"/>
                                        <p:tgtEl>
                                          <p:spTgt spid="3">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linds(horizontal)">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cstate="print"/>
          <a:srcRect/>
          <a:stretch>
            <a:fillRect/>
          </a:stretch>
        </p:blipFill>
        <p:spPr bwMode="auto">
          <a:xfrm>
            <a:off x="702240" y="914400"/>
            <a:ext cx="7374959" cy="5619766"/>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solidFill>
                  <a:srgbClr val="0070C0"/>
                </a:solidFill>
              </a:rPr>
              <a:t>Diminishing marginal product</a:t>
            </a:r>
            <a:r>
              <a:rPr lang="en-US" dirty="0"/>
              <a:t> is the short-run phenomenon whereby the marginal product of an input declines as the quantity of the input increases.</a:t>
            </a:r>
          </a:p>
          <a:p>
            <a:pPr lvl="1"/>
            <a:r>
              <a:rPr lang="en-US" dirty="0"/>
              <a:t>This may not happen immediately…in fact, often we observe </a:t>
            </a:r>
            <a:r>
              <a:rPr lang="en-US" i="1" dirty="0"/>
              <a:t>increasing</a:t>
            </a:r>
            <a:r>
              <a:rPr lang="en-US" dirty="0"/>
              <a:t> marginal product at first. But it almost always occurs eventually.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TP with more L, holding K constant</a:t>
            </a:r>
          </a:p>
        </p:txBody>
      </p:sp>
      <p:sp>
        <p:nvSpPr>
          <p:cNvPr id="5" name="Content Placeholder 4"/>
          <p:cNvSpPr>
            <a:spLocks noGrp="1"/>
          </p:cNvSpPr>
          <p:nvPr>
            <p:ph idx="1"/>
          </p:nvPr>
        </p:nvSpPr>
        <p:spPr/>
        <p:txBody>
          <a:bodyPr/>
          <a:lstStyle/>
          <a:p>
            <a:endParaRPr lang="en-US"/>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1447800"/>
            <a:ext cx="6477000" cy="54102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Here we have a production function with increasing and then decreasing marginal returns to labor. </a:t>
            </a:r>
          </a:p>
          <a:p>
            <a:r>
              <a:rPr lang="en-US" dirty="0"/>
              <a:t>Can we think of intuition that might explain this?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 slope of the production function measures the marginal product of an input, such as a worker.</a:t>
            </a:r>
          </a:p>
          <a:p>
            <a:r>
              <a:rPr lang="en-US" dirty="0"/>
              <a:t>When the marginal product declines, the production function becomes flatter.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u="sng" dirty="0"/>
              <a:t>Questions: </a:t>
            </a:r>
          </a:p>
          <a:p>
            <a:r>
              <a:rPr lang="en-US" dirty="0"/>
              <a:t>What is the optimal level of labor to hire in the above production function? </a:t>
            </a:r>
          </a:p>
          <a:p>
            <a:r>
              <a:rPr lang="en-US" dirty="0"/>
              <a:t>Recall that diminishing MP of labor is the result of the level of capital being fixed. If capital were also allowed to adjust, do you think MP labor would always diminish? Explain. </a:t>
            </a:r>
          </a:p>
          <a:p>
            <a:r>
              <a:rPr lang="en-US" dirty="0"/>
              <a:t>Agree or disagree and explain: “Never hire a worker beyond the point where marginal product begins to diminish.”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solidFill>
                  <a:srgbClr val="0070C0"/>
                </a:solidFill>
              </a:rPr>
              <a:t>The Firm’s Objective</a:t>
            </a:r>
          </a:p>
          <a:p>
            <a:r>
              <a:rPr lang="en-US" dirty="0"/>
              <a:t>The economic goal of the firm is to maximize profits (duh!)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What is a firm/business/company?</a:t>
            </a:r>
          </a:p>
          <a:p>
            <a:r>
              <a:rPr lang="en-US" dirty="0"/>
              <a:t>Would it be possible to have economic activity without these organizations called firms?</a:t>
            </a:r>
          </a:p>
          <a:p>
            <a:r>
              <a:rPr lang="en-US" dirty="0"/>
              <a:t>At its most basic level, a </a:t>
            </a:r>
            <a:r>
              <a:rPr lang="en-US" dirty="0">
                <a:solidFill>
                  <a:srgbClr val="FF0000"/>
                </a:solidFill>
              </a:rPr>
              <a:t>firm</a:t>
            </a:r>
            <a:r>
              <a:rPr lang="en-US" dirty="0"/>
              <a:t> is an organization that turns inputs into outputs</a:t>
            </a:r>
          </a:p>
          <a:p>
            <a:r>
              <a:rPr lang="en-US" dirty="0"/>
              <a:t>It is possible to have econ activity w/o them but…</a:t>
            </a:r>
          </a:p>
          <a:p>
            <a:r>
              <a:rPr lang="en-US" dirty="0"/>
              <a:t>Transaction costs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solidFill>
                  <a:srgbClr val="0070C0"/>
                </a:solidFill>
              </a:rPr>
              <a:t>Total Revenue</a:t>
            </a:r>
          </a:p>
          <a:p>
            <a:pPr lvl="1"/>
            <a:r>
              <a:rPr lang="en-US" dirty="0"/>
              <a:t>The amount a firm receives for the sale of its output.</a:t>
            </a:r>
          </a:p>
          <a:p>
            <a:pPr lvl="1"/>
            <a:r>
              <a:rPr lang="en-US" dirty="0"/>
              <a:t>TR= P x Q</a:t>
            </a:r>
          </a:p>
          <a:p>
            <a:r>
              <a:rPr lang="en-US" dirty="0">
                <a:solidFill>
                  <a:srgbClr val="0070C0"/>
                </a:solidFill>
              </a:rPr>
              <a:t>Total Cost</a:t>
            </a:r>
          </a:p>
          <a:p>
            <a:pPr lvl="1"/>
            <a:r>
              <a:rPr lang="en-US" dirty="0"/>
              <a:t>The market value of the inputs a firm uses in production.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ox(i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blinds(horizontal)">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blinds(horizontal)">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blinds(horizontal)">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blinds(horizontal)">
                                      <p:cBhvr>
                                        <p:cTn id="4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solidFill>
                  <a:srgbClr val="0070C0"/>
                </a:solidFill>
              </a:rPr>
              <a:t>Profit</a:t>
            </a:r>
            <a:r>
              <a:rPr lang="en-US" dirty="0"/>
              <a:t> is the firm’s total revenue minus its total cost.</a:t>
            </a:r>
          </a:p>
          <a:p>
            <a:endParaRPr lang="en-US" dirty="0"/>
          </a:p>
          <a:p>
            <a:r>
              <a:rPr lang="en-US" dirty="0"/>
              <a:t>Profit = Total revenue - Total cost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Difference between explicit and implicit costs</a:t>
            </a:r>
          </a:p>
          <a:p>
            <a:pPr lvl="1"/>
            <a:r>
              <a:rPr lang="en-US" dirty="0">
                <a:solidFill>
                  <a:srgbClr val="0070C0"/>
                </a:solidFill>
              </a:rPr>
              <a:t>Explicit</a:t>
            </a:r>
            <a:r>
              <a:rPr lang="en-US" dirty="0"/>
              <a:t> costs are input costs that require a direct outlay of money by the firm.</a:t>
            </a:r>
          </a:p>
          <a:p>
            <a:pPr lvl="1"/>
            <a:r>
              <a:rPr lang="en-US" dirty="0">
                <a:solidFill>
                  <a:srgbClr val="0070C0"/>
                </a:solidFill>
              </a:rPr>
              <a:t>Implicit</a:t>
            </a:r>
            <a:r>
              <a:rPr lang="en-US" dirty="0"/>
              <a:t> costs are input costs that do not require an outlay of money by the firm.</a:t>
            </a:r>
          </a:p>
          <a:p>
            <a:endParaRPr lang="en-US" dirty="0"/>
          </a:p>
          <a:p>
            <a:r>
              <a:rPr lang="en-US" i="1" dirty="0"/>
              <a:t>Should we include implicit costs when calculating total costs?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Economists measure a firm’s </a:t>
            </a:r>
            <a:r>
              <a:rPr lang="en-US" dirty="0">
                <a:solidFill>
                  <a:srgbClr val="0070C0"/>
                </a:solidFill>
              </a:rPr>
              <a:t>economic profit </a:t>
            </a:r>
            <a:r>
              <a:rPr lang="en-US" dirty="0"/>
              <a:t>as total revenue minus total cost, including both explicit and implicit costs.</a:t>
            </a:r>
          </a:p>
          <a:p>
            <a:r>
              <a:rPr lang="en-US" dirty="0"/>
              <a:t>Accountants measure the </a:t>
            </a:r>
            <a:r>
              <a:rPr lang="en-US" dirty="0">
                <a:solidFill>
                  <a:srgbClr val="0070C0"/>
                </a:solidFill>
              </a:rPr>
              <a:t>accounting profit </a:t>
            </a:r>
            <a:r>
              <a:rPr lang="en-US" dirty="0"/>
              <a:t>as the firm’s total revenue minus only the firm’s explicit costs.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a:t>Example:</a:t>
            </a:r>
          </a:p>
          <a:p>
            <a:r>
              <a:rPr lang="en-US" dirty="0"/>
              <a:t>For </a:t>
            </a:r>
            <a:r>
              <a:rPr lang="en-US" dirty="0" err="1"/>
              <a:t>Reynholm</a:t>
            </a:r>
            <a:r>
              <a:rPr lang="en-US" dirty="0"/>
              <a:t> Industries in 2021</a:t>
            </a:r>
          </a:p>
          <a:p>
            <a:r>
              <a:rPr lang="en-US" dirty="0"/>
              <a:t>TR=$12 million</a:t>
            </a:r>
          </a:p>
          <a:p>
            <a:r>
              <a:rPr lang="en-US" dirty="0"/>
              <a:t>Total Explicit Costs: $8 million (wages, materials, etc)</a:t>
            </a:r>
          </a:p>
          <a:p>
            <a:r>
              <a:rPr lang="en-US" dirty="0"/>
              <a:t>Accounting profit: $4 million</a:t>
            </a:r>
          </a:p>
          <a:p>
            <a:r>
              <a:rPr lang="en-US" dirty="0"/>
              <a:t>They also own office space that could have been rented out for $3 million and capital equipment that could have been rented out for $1 million. </a:t>
            </a:r>
          </a:p>
          <a:p>
            <a:r>
              <a:rPr lang="en-US" dirty="0"/>
              <a:t>Economic profit=$0</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When total revenue exceeds both explicit and implicit costs, the firm earns economic profit.</a:t>
            </a:r>
          </a:p>
          <a:p>
            <a:r>
              <a:rPr lang="en-US" dirty="0"/>
              <a:t>Economic profit is smaller than accounting profit.</a:t>
            </a:r>
          </a:p>
          <a:p>
            <a:r>
              <a:rPr lang="en-US" i="1" dirty="0"/>
              <a:t>Is zero economic profit necessarily bad?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cstate="print"/>
          <a:srcRect/>
          <a:stretch>
            <a:fillRect/>
          </a:stretch>
        </p:blipFill>
        <p:spPr bwMode="auto">
          <a:xfrm>
            <a:off x="1588263" y="1600200"/>
            <a:ext cx="5967473" cy="4525963"/>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What is the connection between TP and costs?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cstate="print"/>
          <a:srcRect/>
          <a:stretch>
            <a:fillRect/>
          </a:stretch>
        </p:blipFill>
        <p:spPr bwMode="auto">
          <a:xfrm>
            <a:off x="1324812" y="1600200"/>
            <a:ext cx="6494376" cy="4525963"/>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cstate="print"/>
          <a:srcRect/>
          <a:stretch>
            <a:fillRect/>
          </a:stretch>
        </p:blipFill>
        <p:spPr bwMode="auto">
          <a:xfrm>
            <a:off x="1327232" y="1600200"/>
            <a:ext cx="6489535" cy="4525963"/>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Any disadvantages with producing outputs via firms?</a:t>
            </a:r>
          </a:p>
          <a:p>
            <a:r>
              <a:rPr lang="en-US" dirty="0"/>
              <a:t>Principal-agent problem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Costs of production can be divided into </a:t>
            </a:r>
            <a:r>
              <a:rPr lang="en-US" dirty="0">
                <a:solidFill>
                  <a:srgbClr val="0070C0"/>
                </a:solidFill>
              </a:rPr>
              <a:t>fixed</a:t>
            </a:r>
            <a:r>
              <a:rPr lang="en-US" dirty="0"/>
              <a:t> and </a:t>
            </a:r>
            <a:r>
              <a:rPr lang="en-US" dirty="0">
                <a:solidFill>
                  <a:srgbClr val="0070C0"/>
                </a:solidFill>
              </a:rPr>
              <a:t>variable</a:t>
            </a:r>
            <a:r>
              <a:rPr lang="en-US" dirty="0"/>
              <a:t> costs</a:t>
            </a:r>
          </a:p>
          <a:p>
            <a:pPr lvl="1"/>
            <a:r>
              <a:rPr lang="en-US" dirty="0">
                <a:solidFill>
                  <a:srgbClr val="FF0000"/>
                </a:solidFill>
              </a:rPr>
              <a:t>Don’t get this mixed up with fixed and variable inputs!</a:t>
            </a:r>
          </a:p>
          <a:p>
            <a:r>
              <a:rPr lang="en-US" dirty="0">
                <a:solidFill>
                  <a:srgbClr val="0070C0"/>
                </a:solidFill>
              </a:rPr>
              <a:t>Fixed costs </a:t>
            </a:r>
            <a:r>
              <a:rPr lang="en-US" dirty="0"/>
              <a:t>are those costs that do not vary with the quantity of output produced.</a:t>
            </a:r>
          </a:p>
          <a:p>
            <a:r>
              <a:rPr lang="en-US" dirty="0">
                <a:solidFill>
                  <a:srgbClr val="0070C0"/>
                </a:solidFill>
              </a:rPr>
              <a:t>Variable costs </a:t>
            </a:r>
            <a:r>
              <a:rPr lang="en-US" dirty="0"/>
              <a:t>are those costs that do vary with the quantity of output produced.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solidFill>
                  <a:srgbClr val="0070C0"/>
                </a:solidFill>
              </a:rPr>
              <a:t>Total Costs</a:t>
            </a:r>
          </a:p>
          <a:p>
            <a:pPr lvl="1"/>
            <a:r>
              <a:rPr lang="en-US" dirty="0"/>
              <a:t>Total Fixed Costs (TFC)</a:t>
            </a:r>
          </a:p>
          <a:p>
            <a:pPr lvl="1"/>
            <a:r>
              <a:rPr lang="en-US" dirty="0"/>
              <a:t>Total Variable Costs (TVC)</a:t>
            </a:r>
          </a:p>
          <a:p>
            <a:pPr lvl="1"/>
            <a:r>
              <a:rPr lang="en-US" dirty="0"/>
              <a:t>Total Costs (TC)</a:t>
            </a:r>
          </a:p>
          <a:p>
            <a:pPr lvl="1"/>
            <a:r>
              <a:rPr lang="en-US" dirty="0"/>
              <a:t>TC = TFC + TVC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idx="1"/>
          </p:nvPr>
        </p:nvPicPr>
        <p:blipFill>
          <a:blip r:embed="rId2" cstate="print"/>
          <a:srcRect/>
          <a:stretch>
            <a:fillRect/>
          </a:stretch>
        </p:blipFill>
        <p:spPr bwMode="auto">
          <a:xfrm>
            <a:off x="1446768" y="1600200"/>
            <a:ext cx="6250464" cy="4525963"/>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solidFill>
                  <a:srgbClr val="0070C0"/>
                </a:solidFill>
              </a:rPr>
              <a:t>Average Costs</a:t>
            </a:r>
          </a:p>
          <a:p>
            <a:pPr lvl="1"/>
            <a:r>
              <a:rPr lang="en-US" dirty="0"/>
              <a:t>Average costs can be determined by dividing the firm’s costs by the quantity of output it produces.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solidFill>
                  <a:srgbClr val="0070C0"/>
                </a:solidFill>
              </a:rPr>
              <a:t>Average Costs</a:t>
            </a:r>
          </a:p>
          <a:p>
            <a:pPr lvl="1"/>
            <a:r>
              <a:rPr lang="en-US" dirty="0"/>
              <a:t>Average Fixed Costs (AFC)</a:t>
            </a:r>
          </a:p>
          <a:p>
            <a:pPr lvl="1"/>
            <a:r>
              <a:rPr lang="en-US" dirty="0"/>
              <a:t>Average Variable Costs (AVC)</a:t>
            </a:r>
          </a:p>
          <a:p>
            <a:pPr lvl="1"/>
            <a:r>
              <a:rPr lang="en-US" dirty="0"/>
              <a:t>Average Total Costs (ATC)</a:t>
            </a:r>
          </a:p>
          <a:p>
            <a:pPr lvl="1"/>
            <a:r>
              <a:rPr lang="en-US" dirty="0"/>
              <a:t>ATC = AFC + AVC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AFC= TFC/Q</a:t>
            </a:r>
          </a:p>
          <a:p>
            <a:r>
              <a:rPr lang="en-US" dirty="0"/>
              <a:t>AVC= TVC/Q</a:t>
            </a:r>
          </a:p>
          <a:p>
            <a:r>
              <a:rPr lang="en-US" dirty="0"/>
              <a:t>ATC= TC/Q</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Grp="1" noChangeAspect="1" noChangeArrowheads="1"/>
          </p:cNvPicPr>
          <p:nvPr>
            <p:ph idx="1"/>
          </p:nvPr>
        </p:nvPicPr>
        <p:blipFill>
          <a:blip r:embed="rId2" cstate="print"/>
          <a:srcRect/>
          <a:stretch>
            <a:fillRect/>
          </a:stretch>
        </p:blipFill>
        <p:spPr bwMode="auto">
          <a:xfrm>
            <a:off x="1443563" y="1600200"/>
            <a:ext cx="6256874" cy="4525963"/>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solidFill>
                  <a:srgbClr val="0070C0"/>
                </a:solidFill>
              </a:rPr>
              <a:t>Marginal Cost</a:t>
            </a:r>
          </a:p>
          <a:p>
            <a:pPr lvl="1"/>
            <a:r>
              <a:rPr lang="en-US" dirty="0"/>
              <a:t>Marginal cost (MC) measures the increase in total cost that arises from an extra unit of production.</a:t>
            </a:r>
          </a:p>
          <a:p>
            <a:pPr lvl="1"/>
            <a:r>
              <a:rPr lang="en-US" dirty="0"/>
              <a:t>Marginal cost helps answer the following question:</a:t>
            </a:r>
          </a:p>
          <a:p>
            <a:pPr lvl="2"/>
            <a:r>
              <a:rPr lang="en-US" dirty="0"/>
              <a:t>How much does it cost to produce an additional unit of output?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p:cNvPicPr>
            <a:picLocks noGrp="1" noChangeAspect="1" noChangeArrowheads="1"/>
          </p:cNvPicPr>
          <p:nvPr>
            <p:ph idx="1"/>
          </p:nvPr>
        </p:nvPicPr>
        <p:blipFill>
          <a:blip r:embed="rId2" cstate="print"/>
          <a:srcRect/>
          <a:stretch>
            <a:fillRect/>
          </a:stretch>
        </p:blipFill>
        <p:spPr bwMode="auto">
          <a:xfrm>
            <a:off x="1607820" y="2430621"/>
            <a:ext cx="5928360" cy="286512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p:cNvPicPr>
            <a:picLocks noGrp="1" noChangeAspect="1" noChangeArrowheads="1"/>
          </p:cNvPicPr>
          <p:nvPr>
            <p:ph idx="1"/>
          </p:nvPr>
        </p:nvPicPr>
        <p:blipFill>
          <a:blip r:embed="rId2" cstate="print"/>
          <a:srcRect/>
          <a:stretch>
            <a:fillRect/>
          </a:stretch>
        </p:blipFill>
        <p:spPr bwMode="auto">
          <a:xfrm>
            <a:off x="1272540" y="1775301"/>
            <a:ext cx="6598920" cy="417576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Of course most real firms use </a:t>
            </a:r>
            <a:r>
              <a:rPr lang="en-US" i="1" dirty="0"/>
              <a:t>many</a:t>
            </a:r>
            <a:r>
              <a:rPr lang="en-US" dirty="0"/>
              <a:t> different inputs (like what?) to produce several different outputs </a:t>
            </a:r>
          </a:p>
          <a:p>
            <a:r>
              <a:rPr lang="en-US" dirty="0"/>
              <a:t>But to introduce the ideas, we’ll keep it simple and assume:</a:t>
            </a:r>
          </a:p>
          <a:p>
            <a:pPr lvl="1"/>
            <a:r>
              <a:rPr lang="en-US" dirty="0"/>
              <a:t>One type of output (widgets)</a:t>
            </a:r>
          </a:p>
          <a:p>
            <a:pPr lvl="1"/>
            <a:r>
              <a:rPr lang="en-US" dirty="0"/>
              <a:t>Two inputs (labor and capital)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p:cNvPicPr>
            <a:picLocks noGrp="1" noChangeAspect="1" noChangeArrowheads="1"/>
          </p:cNvPicPr>
          <p:nvPr>
            <p:ph idx="1"/>
          </p:nvPr>
        </p:nvPicPr>
        <p:blipFill>
          <a:blip r:embed="rId2" cstate="print"/>
          <a:srcRect/>
          <a:stretch>
            <a:fillRect/>
          </a:stretch>
        </p:blipFill>
        <p:spPr bwMode="auto">
          <a:xfrm>
            <a:off x="1379516" y="1600200"/>
            <a:ext cx="6384968" cy="4525963"/>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290" name="Picture 2"/>
          <p:cNvPicPr>
            <a:picLocks noGrp="1" noChangeAspect="1" noChangeArrowheads="1"/>
          </p:cNvPicPr>
          <p:nvPr>
            <p:ph idx="1"/>
          </p:nvPr>
        </p:nvPicPr>
        <p:blipFill>
          <a:blip r:embed="rId2" cstate="print"/>
          <a:srcRect/>
          <a:stretch>
            <a:fillRect/>
          </a:stretch>
        </p:blipFill>
        <p:spPr bwMode="auto">
          <a:xfrm>
            <a:off x="1410073" y="1600200"/>
            <a:ext cx="6323853" cy="4525963"/>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Marginal cost rises with the amount of output produced.</a:t>
            </a:r>
          </a:p>
          <a:p>
            <a:pPr lvl="1"/>
            <a:r>
              <a:rPr lang="en-US" dirty="0"/>
              <a:t>This reflects the property of diminishing marginal product.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The average total-cost curve is U-shaped.</a:t>
            </a:r>
          </a:p>
          <a:p>
            <a:r>
              <a:rPr lang="en-US" dirty="0"/>
              <a:t>At very low levels of output average total cost is high because fixed cost is spread over only a few units.</a:t>
            </a:r>
          </a:p>
          <a:p>
            <a:r>
              <a:rPr lang="en-US" dirty="0"/>
              <a:t>Average total cost declines as output increases.</a:t>
            </a:r>
          </a:p>
          <a:p>
            <a:r>
              <a:rPr lang="en-US" dirty="0"/>
              <a:t>Average total cost starts rising because average variable cost rises substantially.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 bottom of the U-shaped ATC curve occurs at the quantity that minimizes average total cost. This quantity is sometimes called the efficient scale of the firm.</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3314" name="Picture 2"/>
          <p:cNvPicPr>
            <a:picLocks noGrp="1" noChangeAspect="1" noChangeArrowheads="1"/>
          </p:cNvPicPr>
          <p:nvPr>
            <p:ph idx="1"/>
          </p:nvPr>
        </p:nvPicPr>
        <p:blipFill>
          <a:blip r:embed="rId2" cstate="print"/>
          <a:srcRect/>
          <a:stretch>
            <a:fillRect/>
          </a:stretch>
        </p:blipFill>
        <p:spPr bwMode="auto">
          <a:xfrm>
            <a:off x="1255374" y="1600200"/>
            <a:ext cx="6633251" cy="4525963"/>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Relationship between Marginal Cost and Average Total Cost</a:t>
            </a:r>
          </a:p>
          <a:p>
            <a:pPr lvl="1"/>
            <a:r>
              <a:rPr lang="en-US" dirty="0"/>
              <a:t>Whenever marginal cost is less than average total cost, average total cost is falling.</a:t>
            </a:r>
          </a:p>
          <a:p>
            <a:pPr lvl="1"/>
            <a:r>
              <a:rPr lang="en-US" dirty="0"/>
              <a:t>Whenever marginal cost is greater than average total cost, average total cost is rising.</a:t>
            </a:r>
          </a:p>
          <a:p>
            <a:pPr lvl="1"/>
            <a:r>
              <a:rPr lang="en-US" dirty="0"/>
              <a:t>The marginal-cost curve crosses the average total-cost curve at the efficient scale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4339" name="Picture 3"/>
          <p:cNvPicPr>
            <a:picLocks noGrp="1" noChangeAspect="1" noChangeArrowheads="1"/>
          </p:cNvPicPr>
          <p:nvPr>
            <p:ph idx="1"/>
          </p:nvPr>
        </p:nvPicPr>
        <p:blipFill>
          <a:blip r:embed="rId2" cstate="print"/>
          <a:srcRect/>
          <a:stretch>
            <a:fillRect/>
          </a:stretch>
        </p:blipFill>
        <p:spPr bwMode="auto">
          <a:xfrm>
            <a:off x="1396863" y="1600200"/>
            <a:ext cx="6350274" cy="4525963"/>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5362" name="Picture 2"/>
          <p:cNvPicPr>
            <a:picLocks noGrp="1" noChangeAspect="1" noChangeArrowheads="1"/>
          </p:cNvPicPr>
          <p:nvPr>
            <p:ph idx="1"/>
          </p:nvPr>
        </p:nvPicPr>
        <p:blipFill>
          <a:blip r:embed="rId2" cstate="print"/>
          <a:srcRect/>
          <a:stretch>
            <a:fillRect/>
          </a:stretch>
        </p:blipFill>
        <p:spPr bwMode="auto">
          <a:xfrm>
            <a:off x="1583704" y="1600200"/>
            <a:ext cx="5976592" cy="4525963"/>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6386" name="Picture 2"/>
          <p:cNvPicPr>
            <a:picLocks noGrp="1" noChangeAspect="1" noChangeArrowheads="1"/>
          </p:cNvPicPr>
          <p:nvPr>
            <p:ph idx="1"/>
          </p:nvPr>
        </p:nvPicPr>
        <p:blipFill>
          <a:blip r:embed="rId2" cstate="print"/>
          <a:srcRect/>
          <a:stretch>
            <a:fillRect/>
          </a:stretch>
        </p:blipFill>
        <p:spPr bwMode="auto">
          <a:xfrm>
            <a:off x="1365232" y="1600200"/>
            <a:ext cx="6413535" cy="4525963"/>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Even though this is a huge simplification, hopefully the insights we learn can help guide our thinking when applied to actual production</a:t>
            </a:r>
          </a:p>
          <a:p>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7410" name="Picture 2"/>
          <p:cNvPicPr>
            <a:picLocks noGrp="1" noChangeAspect="1" noChangeArrowheads="1"/>
          </p:cNvPicPr>
          <p:nvPr>
            <p:ph idx="1"/>
          </p:nvPr>
        </p:nvPicPr>
        <p:blipFill>
          <a:blip r:embed="rId2" cstate="print"/>
          <a:srcRect/>
          <a:stretch>
            <a:fillRect/>
          </a:stretch>
        </p:blipFill>
        <p:spPr bwMode="auto">
          <a:xfrm>
            <a:off x="1400317" y="1600200"/>
            <a:ext cx="6343365" cy="4525963"/>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Three Important Properties of Cost Curves</a:t>
            </a:r>
          </a:p>
          <a:p>
            <a:pPr lvl="1"/>
            <a:r>
              <a:rPr lang="en-US" dirty="0"/>
              <a:t>Marginal cost eventually rises with the quantity of output</a:t>
            </a:r>
          </a:p>
          <a:p>
            <a:pPr lvl="1"/>
            <a:r>
              <a:rPr lang="en-US" dirty="0"/>
              <a:t>The average-total-cost curve is U-shaped.</a:t>
            </a:r>
          </a:p>
          <a:p>
            <a:pPr lvl="1"/>
            <a:r>
              <a:rPr lang="en-US" dirty="0"/>
              <a:t>The marginal-cost curve crosses the average-total-cost curve at the minimum of average total cost.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t>For many firms, the division of total costs between fixed and variable costs depends on the time horizon being considered.</a:t>
            </a:r>
          </a:p>
          <a:p>
            <a:pPr lvl="1"/>
            <a:r>
              <a:rPr lang="en-US" dirty="0"/>
              <a:t>In the short run, some costs are fixed.</a:t>
            </a:r>
          </a:p>
          <a:p>
            <a:pPr lvl="1"/>
            <a:r>
              <a:rPr lang="en-US" dirty="0"/>
              <a:t>In the long run, fixed costs become variable costs.</a:t>
            </a:r>
          </a:p>
          <a:p>
            <a:r>
              <a:rPr lang="en-US" dirty="0"/>
              <a:t>Because many costs are fixed in the short run but variable in the long run, a firm’s long-run cost curves differ from its short-run cost curves.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8434" name="Picture 2"/>
          <p:cNvPicPr>
            <a:picLocks noGrp="1" noChangeAspect="1" noChangeArrowheads="1"/>
          </p:cNvPicPr>
          <p:nvPr>
            <p:ph idx="1"/>
          </p:nvPr>
        </p:nvPicPr>
        <p:blipFill>
          <a:blip r:embed="rId2" cstate="print"/>
          <a:srcRect/>
          <a:stretch>
            <a:fillRect/>
          </a:stretch>
        </p:blipFill>
        <p:spPr bwMode="auto">
          <a:xfrm>
            <a:off x="1429748" y="1600200"/>
            <a:ext cx="6284503" cy="4525963"/>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dirty="0"/>
              <a:t>Economies of scale refer to the property whereby long-run average total cost falls as the quantity of output increases.</a:t>
            </a:r>
          </a:p>
          <a:p>
            <a:r>
              <a:rPr lang="en-US" dirty="0"/>
              <a:t>Diseconomies of scale refer to the property whereby long-run average total cost rises as the quantity of output increases.</a:t>
            </a:r>
          </a:p>
          <a:p>
            <a:r>
              <a:rPr lang="en-US" dirty="0"/>
              <a:t>Constant returns to scale refers to the property whereby long-run average total cost stays the same as the quant of output increases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9458" name="Picture 2"/>
          <p:cNvPicPr>
            <a:picLocks noGrp="1" noChangeAspect="1" noChangeArrowheads="1"/>
          </p:cNvPicPr>
          <p:nvPr>
            <p:ph idx="1"/>
          </p:nvPr>
        </p:nvPicPr>
        <p:blipFill>
          <a:blip r:embed="rId2" cstate="print"/>
          <a:srcRect/>
          <a:stretch>
            <a:fillRect/>
          </a:stretch>
        </p:blipFill>
        <p:spPr bwMode="auto">
          <a:xfrm>
            <a:off x="1266521" y="1600200"/>
            <a:ext cx="6610957" cy="4525963"/>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Questions</a:t>
            </a:r>
          </a:p>
        </p:txBody>
      </p:sp>
      <p:sp>
        <p:nvSpPr>
          <p:cNvPr id="3" name="Content Placeholder 2"/>
          <p:cNvSpPr>
            <a:spLocks noGrp="1"/>
          </p:cNvSpPr>
          <p:nvPr>
            <p:ph idx="1"/>
          </p:nvPr>
        </p:nvSpPr>
        <p:spPr/>
        <p:txBody>
          <a:bodyPr/>
          <a:lstStyle/>
          <a:p>
            <a:r>
              <a:rPr lang="en-US" dirty="0"/>
              <a:t>What is marginal product? What unit is it measured in? What does it mean to say it is diminishing?</a:t>
            </a:r>
          </a:p>
          <a:p>
            <a:r>
              <a:rPr lang="en-US" dirty="0"/>
              <a:t>Draw a production function that exhibits diminishing marginal product of labor.</a:t>
            </a:r>
          </a:p>
          <a:p>
            <a:r>
              <a:rPr lang="en-US" dirty="0"/>
              <a:t>Give an example of a cost that an economist would consider, but an accountant might ignore.</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Questions</a:t>
            </a:r>
          </a:p>
        </p:txBody>
      </p:sp>
      <p:sp>
        <p:nvSpPr>
          <p:cNvPr id="3" name="Content Placeholder 2"/>
          <p:cNvSpPr>
            <a:spLocks noGrp="1"/>
          </p:cNvSpPr>
          <p:nvPr>
            <p:ph idx="1"/>
          </p:nvPr>
        </p:nvSpPr>
        <p:spPr/>
        <p:txBody>
          <a:bodyPr/>
          <a:lstStyle/>
          <a:p>
            <a:r>
              <a:rPr lang="en-US" dirty="0"/>
              <a:t>What is our “golden rule” of profit maximization?</a:t>
            </a:r>
          </a:p>
          <a:p>
            <a:r>
              <a:rPr lang="en-US" dirty="0"/>
              <a:t>True of false and explain: “If there exist economies to scale, long run total costs are falling”</a:t>
            </a:r>
          </a:p>
          <a:p>
            <a:r>
              <a:rPr lang="en-US" dirty="0"/>
              <a:t>Draw a marginal cost curve for a typical (“textbook”) firm. Why does it have this shape?</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 Questions</a:t>
            </a:r>
          </a:p>
        </p:txBody>
      </p:sp>
      <p:sp>
        <p:nvSpPr>
          <p:cNvPr id="3" name="Content Placeholder 2"/>
          <p:cNvSpPr>
            <a:spLocks noGrp="1"/>
          </p:cNvSpPr>
          <p:nvPr>
            <p:ph idx="1"/>
          </p:nvPr>
        </p:nvSpPr>
        <p:spPr/>
        <p:txBody>
          <a:bodyPr>
            <a:normAutofit fontScale="92500"/>
          </a:bodyPr>
          <a:lstStyle/>
          <a:p>
            <a:r>
              <a:rPr lang="en-US" dirty="0"/>
              <a:t>Question 1: </a:t>
            </a:r>
          </a:p>
          <a:p>
            <a:r>
              <a:rPr lang="en-US" dirty="0"/>
              <a:t>Bernie’s Bagels uses workers (L) and units of capital (K) to produce bagels. The production process can be represented by:</a:t>
            </a:r>
          </a:p>
          <a:p>
            <a:r>
              <a:rPr lang="en-US" dirty="0"/>
              <a:t>Q= 3L*K</a:t>
            </a:r>
          </a:p>
          <a:p>
            <a:r>
              <a:rPr lang="en-US" dirty="0"/>
              <a:t>Assume that for the short-run, K is fixed at 1 unit. </a:t>
            </a:r>
          </a:p>
          <a:p>
            <a:r>
              <a:rPr lang="en-US" dirty="0"/>
              <a:t>What is the MP</a:t>
            </a:r>
            <a:r>
              <a:rPr lang="en-US" baseline="-25000" dirty="0"/>
              <a:t>L</a:t>
            </a:r>
            <a:r>
              <a:rPr lang="en-US" dirty="0"/>
              <a:t> of the third worker?</a:t>
            </a:r>
          </a:p>
          <a:p>
            <a:r>
              <a:rPr lang="en-US" dirty="0"/>
              <a:t>What is AP</a:t>
            </a:r>
            <a:r>
              <a:rPr lang="en-US" baseline="-25000" dirty="0"/>
              <a:t>L</a:t>
            </a:r>
            <a:r>
              <a:rPr lang="en-US" dirty="0"/>
              <a:t> of the third worker? </a:t>
            </a:r>
          </a:p>
          <a:p>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solidFill>
                  <a:srgbClr val="FF0000"/>
                </a:solidFill>
              </a:rPr>
              <a:t>&lt;answers provided in class&gt;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Sometimes it is helpful to illustrate the connection between inputs and outputs with a “production function”</a:t>
            </a:r>
          </a:p>
          <a:p>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 Questions</a:t>
            </a:r>
          </a:p>
        </p:txBody>
      </p:sp>
      <p:sp>
        <p:nvSpPr>
          <p:cNvPr id="3" name="Content Placeholder 2"/>
          <p:cNvSpPr>
            <a:spLocks noGrp="1"/>
          </p:cNvSpPr>
          <p:nvPr>
            <p:ph idx="1"/>
          </p:nvPr>
        </p:nvSpPr>
        <p:spPr/>
        <p:txBody>
          <a:bodyPr>
            <a:normAutofit fontScale="92500"/>
          </a:bodyPr>
          <a:lstStyle/>
          <a:p>
            <a:r>
              <a:rPr lang="en-US" dirty="0"/>
              <a:t>Question 2:</a:t>
            </a:r>
          </a:p>
          <a:p>
            <a:r>
              <a:rPr lang="en-US" dirty="0"/>
              <a:t>Recall that diminishing MP of labor is the result of the level of capital being fixed. If capital were also allowed to adjust, do you think MP labor would always diminish? Explain.</a:t>
            </a:r>
          </a:p>
          <a:p>
            <a:r>
              <a:rPr lang="en-US" dirty="0"/>
              <a:t>Question 3:</a:t>
            </a:r>
          </a:p>
          <a:p>
            <a:r>
              <a:rPr lang="en-US" dirty="0"/>
              <a:t>How might the marginal costs for firms in the computer software industry differ from firms in the automotive industry? </a:t>
            </a:r>
          </a:p>
          <a:p>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solidFill>
                  <a:srgbClr val="FF0000"/>
                </a:solidFill>
              </a:rPr>
              <a:t>&lt;answers provided in class&gt;</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 Questions</a:t>
            </a:r>
          </a:p>
        </p:txBody>
      </p:sp>
      <p:sp>
        <p:nvSpPr>
          <p:cNvPr id="3" name="Content Placeholder 2"/>
          <p:cNvSpPr>
            <a:spLocks noGrp="1"/>
          </p:cNvSpPr>
          <p:nvPr>
            <p:ph idx="1"/>
          </p:nvPr>
        </p:nvSpPr>
        <p:spPr/>
        <p:txBody>
          <a:bodyPr/>
          <a:lstStyle/>
          <a:p>
            <a:r>
              <a:rPr lang="en-US" dirty="0"/>
              <a:t>Question 4:</a:t>
            </a:r>
          </a:p>
          <a:p>
            <a:r>
              <a:rPr lang="en-US" dirty="0"/>
              <a:t>Consider the following statement about economies of scale: “If there are economies of scale in an industry, total costs fall as output levels increase.” </a:t>
            </a:r>
          </a:p>
          <a:p>
            <a:r>
              <a:rPr lang="en-US" dirty="0"/>
              <a:t>Is this statement about </a:t>
            </a:r>
            <a:r>
              <a:rPr lang="en-US" dirty="0" err="1"/>
              <a:t>econs</a:t>
            </a:r>
            <a:r>
              <a:rPr lang="en-US" dirty="0"/>
              <a:t> of scale true? False? Explain. </a:t>
            </a:r>
          </a:p>
          <a:p>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solidFill>
                  <a:srgbClr val="FF0000"/>
                </a:solidFill>
              </a:rPr>
              <a:t>&lt;answers provided in class&gt;</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 Questions</a:t>
            </a:r>
          </a:p>
        </p:txBody>
      </p:sp>
      <p:sp>
        <p:nvSpPr>
          <p:cNvPr id="3" name="Content Placeholder 2"/>
          <p:cNvSpPr>
            <a:spLocks noGrp="1"/>
          </p:cNvSpPr>
          <p:nvPr>
            <p:ph idx="1"/>
          </p:nvPr>
        </p:nvSpPr>
        <p:spPr/>
        <p:txBody>
          <a:bodyPr>
            <a:normAutofit fontScale="70000" lnSpcReduction="20000"/>
          </a:bodyPr>
          <a:lstStyle/>
          <a:p>
            <a:r>
              <a:rPr lang="en-US" dirty="0"/>
              <a:t>Question 5:</a:t>
            </a:r>
          </a:p>
          <a:p>
            <a:r>
              <a:rPr lang="en-US" dirty="0"/>
              <a:t>Cobblestone Tours charges participants $20 each to go on a “Savannah Haunted Pub Crawl” tour. Each tour could can accommodate up to 30 people. The tour company pays the city of Savannah $500 per year for the license to operate a tour company. They pay their tour guide, Rhett, a wage of $60 per tour conducted. And each tour participant gets a lovely, complementary, commemorative plastic cup with custom printing, which Cobblestone Tours purchases from the printer for $0.50 each. </a:t>
            </a:r>
          </a:p>
          <a:p>
            <a:r>
              <a:rPr lang="en-US" dirty="0"/>
              <a:t>For each of the three costs mentioned above, discuss if they are fixed or variable and explain.</a:t>
            </a:r>
          </a:p>
          <a:p>
            <a:r>
              <a:rPr lang="en-US" dirty="0" err="1"/>
              <a:t>i</a:t>
            </a:r>
            <a:r>
              <a:rPr lang="en-US" dirty="0"/>
              <a:t>) The $500 license fee paid to the city:</a:t>
            </a:r>
          </a:p>
          <a:p>
            <a:r>
              <a:rPr lang="en-US" dirty="0"/>
              <a:t>ii) The $0.50 per cup amount paid to the printer: </a:t>
            </a:r>
          </a:p>
          <a:p>
            <a:r>
              <a:rPr lang="en-US" dirty="0"/>
              <a:t>iii) The $60 paid to Rhett, the tour guide (warning: this is a tricky one and might not easily fit into either category): </a:t>
            </a:r>
          </a:p>
          <a:p>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solidFill>
                  <a:srgbClr val="FF0000"/>
                </a:solidFill>
              </a:rPr>
              <a:t>&lt;answers provided </a:t>
            </a:r>
            <a:r>
              <a:rPr lang="en-US">
                <a:solidFill>
                  <a:srgbClr val="FF0000"/>
                </a:solidFill>
              </a:rPr>
              <a:t>in class&gt;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The </a:t>
            </a:r>
            <a:r>
              <a:rPr lang="en-US" dirty="0">
                <a:solidFill>
                  <a:srgbClr val="0070C0"/>
                </a:solidFill>
              </a:rPr>
              <a:t>production function </a:t>
            </a:r>
            <a:r>
              <a:rPr lang="en-US" dirty="0"/>
              <a:t>shows the relationship between quantity of inputs used to make a good and the quantity of output of that good.</a:t>
            </a:r>
          </a:p>
          <a:p>
            <a:pPr lvl="1"/>
            <a:r>
              <a:rPr lang="en-US" dirty="0"/>
              <a:t>For example: </a:t>
            </a:r>
          </a:p>
          <a:p>
            <a:pPr lvl="2"/>
            <a:r>
              <a:rPr lang="en-US" dirty="0"/>
              <a:t>Q = 4L + 2K</a:t>
            </a:r>
          </a:p>
          <a:p>
            <a:pPr lvl="2"/>
            <a:r>
              <a:rPr lang="en-US" dirty="0"/>
              <a:t>Q = (3L)(K)</a:t>
            </a:r>
          </a:p>
          <a:p>
            <a:pPr lvl="2"/>
            <a:r>
              <a:rPr lang="en-US" dirty="0"/>
              <a:t>Q = (4L</a:t>
            </a:r>
            <a:r>
              <a:rPr lang="en-US" baseline="30000" dirty="0"/>
              <a:t>1/2</a:t>
            </a:r>
            <a:r>
              <a:rPr lang="en-US" dirty="0"/>
              <a:t>)(K</a:t>
            </a:r>
            <a:r>
              <a:rPr lang="en-US" baseline="30000" dirty="0"/>
              <a:t>1/2</a:t>
            </a:r>
            <a:r>
              <a:rPr lang="en-US"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To better understand the nature of production and costs, economists make the distinction between “short run” and “long run”</a:t>
            </a:r>
          </a:p>
          <a:p>
            <a:r>
              <a:rPr lang="en-US" dirty="0"/>
              <a:t>In the </a:t>
            </a:r>
            <a:r>
              <a:rPr lang="en-US" dirty="0">
                <a:solidFill>
                  <a:srgbClr val="0070C0"/>
                </a:solidFill>
              </a:rPr>
              <a:t>short-run</a:t>
            </a:r>
            <a:r>
              <a:rPr lang="en-US" dirty="0"/>
              <a:t>, at least one input is fixed (stuck at its current level)</a:t>
            </a:r>
          </a:p>
          <a:p>
            <a:r>
              <a:rPr lang="en-US" dirty="0"/>
              <a:t>The </a:t>
            </a:r>
            <a:r>
              <a:rPr lang="en-US" dirty="0">
                <a:solidFill>
                  <a:srgbClr val="0070C0"/>
                </a:solidFill>
              </a:rPr>
              <a:t>long-run</a:t>
            </a:r>
            <a:r>
              <a:rPr lang="en-US" dirty="0"/>
              <a:t> is a period long enough so that all inputs can be adjusted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For some firms, most or all of the inputs can be adjusted pretty quickly</a:t>
            </a:r>
          </a:p>
          <a:p>
            <a:r>
              <a:rPr lang="en-US" dirty="0"/>
              <a:t>For others, some inputs might be stuck at their current level for a long time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3203</TotalTime>
  <Words>1850</Words>
  <Application>Microsoft Office PowerPoint</Application>
  <PresentationFormat>On-screen Show (4:3)</PresentationFormat>
  <Paragraphs>157</Paragraphs>
  <Slides>65</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65</vt:i4>
      </vt:variant>
    </vt:vector>
  </HeadingPairs>
  <TitlesOfParts>
    <vt:vector size="68" baseType="lpstr">
      <vt:lpstr>Arial</vt:lpstr>
      <vt:lpstr>Calibri</vt:lpstr>
      <vt:lpstr>Office Theme</vt:lpstr>
      <vt:lpstr>Theory of the Firm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TP with more L, holding K constant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Review Questions</vt:lpstr>
      <vt:lpstr>Review Questions</vt:lpstr>
      <vt:lpstr>Practice Questions</vt:lpstr>
      <vt:lpstr>PowerPoint Presentation</vt:lpstr>
      <vt:lpstr>Practice Questions</vt:lpstr>
      <vt:lpstr>PowerPoint Presentation</vt:lpstr>
      <vt:lpstr>Practice Questions</vt:lpstr>
      <vt:lpstr>PowerPoint Presentation</vt:lpstr>
      <vt:lpstr>Practice Questions</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Theory of the Firm</dc:title>
  <dc:creator>Jason Beck</dc:creator>
  <cp:lastModifiedBy>Jason Beck</cp:lastModifiedBy>
  <cp:revision>40</cp:revision>
  <dcterms:created xsi:type="dcterms:W3CDTF">2018-01-10T00:25:40Z</dcterms:created>
  <dcterms:modified xsi:type="dcterms:W3CDTF">2023-01-05T06:37:41Z</dcterms:modified>
</cp:coreProperties>
</file>