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315" r:id="rId3"/>
    <p:sldId id="257" r:id="rId4"/>
    <p:sldId id="258" r:id="rId5"/>
    <p:sldId id="306" r:id="rId6"/>
    <p:sldId id="259" r:id="rId7"/>
    <p:sldId id="260" r:id="rId8"/>
    <p:sldId id="261" r:id="rId9"/>
    <p:sldId id="262" r:id="rId10"/>
    <p:sldId id="263" r:id="rId11"/>
    <p:sldId id="264" r:id="rId12"/>
    <p:sldId id="265" r:id="rId13"/>
    <p:sldId id="266" r:id="rId14"/>
    <p:sldId id="307"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90" r:id="rId31"/>
    <p:sldId id="283" r:id="rId32"/>
    <p:sldId id="284" r:id="rId33"/>
    <p:sldId id="285" r:id="rId34"/>
    <p:sldId id="291" r:id="rId35"/>
    <p:sldId id="300" r:id="rId36"/>
    <p:sldId id="301" r:id="rId37"/>
    <p:sldId id="288" r:id="rId38"/>
    <p:sldId id="289" r:id="rId39"/>
    <p:sldId id="312" r:id="rId40"/>
    <p:sldId id="305" r:id="rId41"/>
    <p:sldId id="292" r:id="rId42"/>
    <p:sldId id="293" r:id="rId43"/>
    <p:sldId id="294" r:id="rId44"/>
    <p:sldId id="295" r:id="rId45"/>
    <p:sldId id="296" r:id="rId46"/>
    <p:sldId id="297" r:id="rId47"/>
    <p:sldId id="298" r:id="rId48"/>
    <p:sldId id="314" r:id="rId49"/>
    <p:sldId id="299" r:id="rId50"/>
    <p:sldId id="311" r:id="rId51"/>
    <p:sldId id="313" r:id="rId52"/>
    <p:sldId id="302" r:id="rId53"/>
    <p:sldId id="303" r:id="rId54"/>
    <p:sldId id="308"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A97E65-DB46-4033-A0DB-A92CD6E710D1}" type="datetimeFigureOut">
              <a:rPr lang="en-US" smtClean="0"/>
              <a:pPr/>
              <a:t>1/8/2023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D578BA-EEFA-4F29-970F-797D9D7D0F3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A2B6F6D-7235-47AE-BDD1-4C22ACF30E97}" type="datetime1">
              <a:rPr lang="en-US" smtClean="0"/>
              <a:pPr/>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7BA05E-8F8E-4533-B18C-FA4FC4F93E4A}" type="datetime1">
              <a:rPr lang="en-US" smtClean="0"/>
              <a:pPr/>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3FCD5F-951F-4E1A-87D7-665BD29F1ED8}" type="datetime1">
              <a:rPr lang="en-US" smtClean="0"/>
              <a:pPr/>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4554B0-6DCD-403F-ADBD-E597AECD0454}" type="datetime1">
              <a:rPr lang="en-US" smtClean="0"/>
              <a:pPr/>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45682C-B38E-4D0B-8C4E-83A55D478612}" type="datetime1">
              <a:rPr lang="en-US" smtClean="0"/>
              <a:pPr/>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283675-157C-461B-AD6B-9B19BDCC151E}" type="datetime1">
              <a:rPr lang="en-US" smtClean="0"/>
              <a:pPr/>
              <a:t>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3BCB7F-A5E7-4FE3-8F48-AF7F1A621723}" type="datetime1">
              <a:rPr lang="en-US" smtClean="0"/>
              <a:pPr/>
              <a:t>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110D54-D43A-4CD3-926F-AFC9482FA723}" type="datetime1">
              <a:rPr lang="en-US" smtClean="0"/>
              <a:pPr/>
              <a:t>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35DBBC-1B09-4521-A3F2-7ECA48C0F2D0}" type="datetime1">
              <a:rPr lang="en-US" smtClean="0"/>
              <a:pPr/>
              <a:t>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3B699B-C356-467E-B79C-88442C546513}" type="datetime1">
              <a:rPr lang="en-US" smtClean="0"/>
              <a:pPr/>
              <a:t>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5E9A7C-CAA0-4BC3-877A-75907086186E}" type="datetime1">
              <a:rPr lang="en-US" smtClean="0"/>
              <a:pPr/>
              <a:t>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4BBE6C-F5BC-4529-AC07-349E3BB2F820}" type="datetime1">
              <a:rPr lang="en-US" smtClean="0"/>
              <a:pPr/>
              <a:t>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www.youtube.com/watch?v=9gwTH4Yme8I&amp;t=2s"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Welfare Analysis</a:t>
            </a:r>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1540011" y="1600200"/>
            <a:ext cx="6063977" cy="45259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cstate="print"/>
          <a:srcRect/>
          <a:stretch>
            <a:fillRect/>
          </a:stretch>
        </p:blipFill>
        <p:spPr bwMode="auto">
          <a:xfrm>
            <a:off x="1097636" y="1600200"/>
            <a:ext cx="6948728" cy="45259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cstate="print"/>
          <a:srcRect/>
          <a:stretch>
            <a:fillRect/>
          </a:stretch>
        </p:blipFill>
        <p:spPr bwMode="auto">
          <a:xfrm>
            <a:off x="1391970" y="1600200"/>
            <a:ext cx="6360059" cy="45259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cstate="print"/>
          <a:srcRect/>
          <a:stretch>
            <a:fillRect/>
          </a:stretch>
        </p:blipFill>
        <p:spPr bwMode="auto">
          <a:xfrm>
            <a:off x="1531733" y="1600200"/>
            <a:ext cx="6080533" cy="45259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What happens as the price decreases?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cstate="print"/>
          <a:srcRect/>
          <a:stretch>
            <a:fillRect/>
          </a:stretch>
        </p:blipFill>
        <p:spPr bwMode="auto">
          <a:xfrm>
            <a:off x="1470625" y="1600200"/>
            <a:ext cx="6202750" cy="45259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chemeClr val="tx2">
                    <a:lumMod val="60000"/>
                    <a:lumOff val="40000"/>
                  </a:schemeClr>
                </a:solidFill>
              </a:rPr>
              <a:t>Producer surplus</a:t>
            </a:r>
            <a:r>
              <a:rPr lang="en-US" dirty="0"/>
              <a:t> is the amount a seller is paid for a good minus the minimum s/he would have accepted.</a:t>
            </a:r>
          </a:p>
          <a:p>
            <a:pPr lvl="1"/>
            <a:r>
              <a:rPr lang="en-US" dirty="0"/>
              <a:t>It measures the benefit to sellers participating in a market.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cstate="print"/>
          <a:srcRect/>
          <a:stretch>
            <a:fillRect/>
          </a:stretch>
        </p:blipFill>
        <p:spPr bwMode="auto">
          <a:xfrm>
            <a:off x="1325742" y="1600200"/>
            <a:ext cx="6492516" cy="45259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Just as consumer surplus is related to the demand curve, producer surplus is closely related to the supply curve.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cstate="print"/>
          <a:srcRect/>
          <a:stretch>
            <a:fillRect/>
          </a:stretch>
        </p:blipFill>
        <p:spPr bwMode="auto">
          <a:xfrm>
            <a:off x="1634939" y="1600200"/>
            <a:ext cx="5874122" cy="45259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Micro HW Pt 2 due tomorrow morning at 9:00am</a:t>
            </a:r>
          </a:p>
          <a:p>
            <a:r>
              <a:rPr lang="en-US" dirty="0"/>
              <a:t>LC or CEP due Wednesday during class</a:t>
            </a:r>
          </a:p>
          <a:p>
            <a:r>
              <a:rPr lang="en-US" dirty="0"/>
              <a:t>Micro HW Pt 3 due Thursday afternoon</a:t>
            </a:r>
          </a:p>
          <a:p>
            <a:r>
              <a:rPr lang="en-US" dirty="0"/>
              <a:t>Micro Exam on Thursday</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cstate="print"/>
          <a:srcRect/>
          <a:stretch>
            <a:fillRect/>
          </a:stretch>
        </p:blipFill>
        <p:spPr bwMode="auto">
          <a:xfrm>
            <a:off x="1541685" y="1600200"/>
            <a:ext cx="6060629" cy="45259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cstate="print"/>
          <a:srcRect/>
          <a:stretch>
            <a:fillRect/>
          </a:stretch>
        </p:blipFill>
        <p:spPr bwMode="auto">
          <a:xfrm>
            <a:off x="195263" y="342900"/>
            <a:ext cx="8753475" cy="61722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2" cstate="print"/>
          <a:srcRect/>
          <a:stretch>
            <a:fillRect/>
          </a:stretch>
        </p:blipFill>
        <p:spPr bwMode="auto">
          <a:xfrm>
            <a:off x="261938" y="66675"/>
            <a:ext cx="8620125" cy="67246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Grp="1" noChangeAspect="1" noChangeArrowheads="1"/>
          </p:cNvPicPr>
          <p:nvPr>
            <p:ph idx="1"/>
          </p:nvPr>
        </p:nvPicPr>
        <p:blipFill>
          <a:blip r:embed="rId2" cstate="print"/>
          <a:srcRect/>
          <a:stretch>
            <a:fillRect/>
          </a:stretch>
        </p:blipFill>
        <p:spPr bwMode="auto">
          <a:xfrm>
            <a:off x="1443660" y="1600200"/>
            <a:ext cx="6256680" cy="45259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p:cNvPicPr>
            <a:picLocks noGrp="1" noChangeAspect="1" noChangeArrowheads="1"/>
          </p:cNvPicPr>
          <p:nvPr>
            <p:ph idx="1"/>
          </p:nvPr>
        </p:nvPicPr>
        <p:blipFill>
          <a:blip r:embed="rId2" cstate="print"/>
          <a:srcRect/>
          <a:stretch>
            <a:fillRect/>
          </a:stretch>
        </p:blipFill>
        <p:spPr bwMode="auto">
          <a:xfrm>
            <a:off x="1654464" y="1600200"/>
            <a:ext cx="5835071" cy="45259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Consumer surplus and producer surplus may be used to address the following question:</a:t>
            </a:r>
          </a:p>
          <a:p>
            <a:pPr lvl="1"/>
            <a:r>
              <a:rPr lang="en-US" dirty="0"/>
              <a:t>Is the allocation of resources determined by free markets desirable?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Total surplus= Consumer surplus + producer surplus</a:t>
            </a:r>
          </a:p>
          <a:p>
            <a:endParaRPr lang="en-US" dirty="0"/>
          </a:p>
          <a:p>
            <a:r>
              <a:rPr lang="en-US" dirty="0"/>
              <a:t>Or</a:t>
            </a:r>
          </a:p>
          <a:p>
            <a:endParaRPr lang="en-US" dirty="0"/>
          </a:p>
          <a:p>
            <a:r>
              <a:rPr lang="en-US" dirty="0"/>
              <a:t>Total surplus= Value to buyer – cost to seller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chemeClr val="tx2">
                    <a:lumMod val="60000"/>
                    <a:lumOff val="40000"/>
                  </a:schemeClr>
                </a:solidFill>
              </a:rPr>
              <a:t>Efficiency</a:t>
            </a:r>
            <a:r>
              <a:rPr lang="en-US" dirty="0"/>
              <a:t> is the property of a resource allocation of maximizing the total surplus received by all members of society.</a:t>
            </a:r>
          </a:p>
          <a:p>
            <a:r>
              <a:rPr lang="en-US" i="1" dirty="0">
                <a:solidFill>
                  <a:srgbClr val="00B050"/>
                </a:solidFill>
              </a:rPr>
              <a:t>We like the market equilibrium b/c it is the point associated with maximum total surplus</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a:t>In addition to market efficiency, we might also care about </a:t>
            </a:r>
            <a:r>
              <a:rPr lang="en-US" dirty="0">
                <a:solidFill>
                  <a:schemeClr val="tx2">
                    <a:lumMod val="60000"/>
                    <a:lumOff val="40000"/>
                  </a:schemeClr>
                </a:solidFill>
              </a:rPr>
              <a:t>equity</a:t>
            </a:r>
            <a:r>
              <a:rPr lang="en-US" dirty="0"/>
              <a:t> – the fairness of the distribution of well-being among the various buyers and sellers.</a:t>
            </a:r>
          </a:p>
          <a:p>
            <a:pPr lvl="1"/>
            <a:r>
              <a:rPr lang="en-US" dirty="0"/>
              <a:t>Note that “fairness” is a difficult term to define and while it’s important, us economists don’t claim to know what’s “fair” any more than anyone else so we generally don’t say much about it (at least not in class)</a:t>
            </a:r>
          </a:p>
          <a:p>
            <a:pPr lvl="1"/>
            <a:r>
              <a:rPr lang="en-US" dirty="0"/>
              <a:t>For now, we are only looking at efficiency (</a:t>
            </a:r>
            <a:r>
              <a:rPr lang="en-US" dirty="0" err="1"/>
              <a:t>max’ing</a:t>
            </a:r>
            <a:r>
              <a:rPr lang="en-US" dirty="0"/>
              <a:t> total surplus). We’ll turn later to the issue of equity.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p:cNvPicPr>
            <a:picLocks noGrp="1" noChangeAspect="1" noChangeArrowheads="1"/>
          </p:cNvPicPr>
          <p:nvPr>
            <p:ph idx="1"/>
          </p:nvPr>
        </p:nvPicPr>
        <p:blipFill>
          <a:blip r:embed="rId2" cstate="print"/>
          <a:srcRect/>
          <a:stretch>
            <a:fillRect/>
          </a:stretch>
        </p:blipFill>
        <p:spPr bwMode="auto">
          <a:xfrm>
            <a:off x="1585390" y="1600200"/>
            <a:ext cx="5973219" cy="45259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We’ve learned that markets are usually a pretty good way to organize economic activity</a:t>
            </a:r>
          </a:p>
          <a:p>
            <a:pPr lvl="1"/>
            <a:r>
              <a:rPr lang="en-US" dirty="0"/>
              <a:t>Advantages and disadvantages?</a:t>
            </a:r>
          </a:p>
          <a:p>
            <a:r>
              <a:rPr lang="en-US" dirty="0"/>
              <a:t>In this section of the course, we look into that a little more deeply </a:t>
            </a:r>
          </a:p>
          <a:p>
            <a:r>
              <a:rPr lang="en-US" dirty="0"/>
              <a:t>We will see that our market equilibrium will </a:t>
            </a:r>
            <a:r>
              <a:rPr lang="en-US" dirty="0">
                <a:solidFill>
                  <a:srgbClr val="FF0000"/>
                </a:solidFill>
              </a:rPr>
              <a:t>maximize total welfare </a:t>
            </a:r>
            <a:r>
              <a:rPr lang="en-US" dirty="0"/>
              <a:t>between producers and consumers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Note that it’s the equilibrium price that maximizes the total surplus</a:t>
            </a:r>
          </a:p>
          <a:p>
            <a:r>
              <a:rPr lang="en-US" dirty="0"/>
              <a:t>All units of the good that are “worth it” to somebody are produced, and no goods that aren’t “worth it” are produced</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solidFill>
                  <a:schemeClr val="tx2">
                    <a:lumMod val="60000"/>
                    <a:lumOff val="40000"/>
                  </a:schemeClr>
                </a:solidFill>
              </a:rPr>
              <a:t>Laissez faire </a:t>
            </a:r>
            <a:r>
              <a:rPr lang="en-US" dirty="0"/>
              <a:t>Market Equilibrium</a:t>
            </a:r>
          </a:p>
          <a:p>
            <a:pPr lvl="1"/>
            <a:r>
              <a:rPr lang="en-US" dirty="0"/>
              <a:t>Because the equilibrium outcome is an efficient allocation of resources, the social planner may choose to leave the market outcome as he/she finds it</a:t>
            </a:r>
          </a:p>
          <a:p>
            <a:pPr lvl="1"/>
            <a:r>
              <a:rPr lang="en-US" dirty="0"/>
              <a:t>The policy approach when the government does not interfere with the market is known as laissez faire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Under ideal conditions, the equilibrium gets us these great results….</a:t>
            </a:r>
          </a:p>
          <a:p>
            <a:r>
              <a:rPr lang="en-US" dirty="0"/>
              <a:t>…but in reality, some things might get in the way</a:t>
            </a:r>
          </a:p>
          <a:p>
            <a:pPr lvl="1"/>
            <a:r>
              <a:rPr lang="en-US" dirty="0"/>
              <a:t>Market power</a:t>
            </a:r>
          </a:p>
          <a:p>
            <a:pPr lvl="1"/>
            <a:r>
              <a:rPr lang="en-US" dirty="0"/>
              <a:t>Externalities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Power</a:t>
            </a:r>
          </a:p>
        </p:txBody>
      </p:sp>
      <p:sp>
        <p:nvSpPr>
          <p:cNvPr id="3" name="Content Placeholder 2"/>
          <p:cNvSpPr>
            <a:spLocks noGrp="1"/>
          </p:cNvSpPr>
          <p:nvPr>
            <p:ph idx="1"/>
          </p:nvPr>
        </p:nvSpPr>
        <p:spPr/>
        <p:txBody>
          <a:bodyPr>
            <a:normAutofit/>
          </a:bodyPr>
          <a:lstStyle/>
          <a:p>
            <a:r>
              <a:rPr lang="en-US" dirty="0"/>
              <a:t>If a market system is not perfectly competitive, market power may result.</a:t>
            </a:r>
          </a:p>
          <a:p>
            <a:pPr lvl="1"/>
            <a:r>
              <a:rPr lang="en-US" dirty="0"/>
              <a:t>Market power is the ability to influence prices.</a:t>
            </a:r>
          </a:p>
          <a:p>
            <a:pPr lvl="1"/>
            <a:r>
              <a:rPr lang="en-US" dirty="0"/>
              <a:t>Market power can cause markets to be inefficient because it keeps price and quantity from the equilibrium of supply and demand.</a:t>
            </a:r>
          </a:p>
          <a:p>
            <a:pPr lvl="1"/>
            <a:r>
              <a:rPr lang="en-US" dirty="0"/>
              <a:t>Perhaps governmental intervention is appropriate in cases where this is an issue?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Externalities</a:t>
            </a:r>
          </a:p>
        </p:txBody>
      </p:sp>
      <p:sp>
        <p:nvSpPr>
          <p:cNvPr id="3" name="Content Placeholder 2"/>
          <p:cNvSpPr>
            <a:spLocks noGrp="1"/>
          </p:cNvSpPr>
          <p:nvPr>
            <p:ph idx="1"/>
          </p:nvPr>
        </p:nvSpPr>
        <p:spPr/>
        <p:txBody>
          <a:bodyPr/>
          <a:lstStyle/>
          <a:p>
            <a:r>
              <a:rPr lang="en-US" dirty="0"/>
              <a:t>Externalities are the effects on other people not involved in the transaction </a:t>
            </a:r>
          </a:p>
          <a:p>
            <a:pPr lvl="1"/>
            <a:r>
              <a:rPr lang="en-US" dirty="0"/>
              <a:t>Can be positive or negative</a:t>
            </a:r>
          </a:p>
          <a:p>
            <a:pPr lvl="1"/>
            <a:r>
              <a:rPr lang="en-US" dirty="0"/>
              <a:t>In the presence of externalities, markets will lead to a sub-optimal result </a:t>
            </a:r>
          </a:p>
          <a:p>
            <a:pPr lvl="1"/>
            <a:r>
              <a:rPr lang="en-US" dirty="0"/>
              <a:t>So again, perhaps governmental intervention can improve market outcomes?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Questions</a:t>
            </a:r>
          </a:p>
        </p:txBody>
      </p:sp>
      <p:sp>
        <p:nvSpPr>
          <p:cNvPr id="3" name="Content Placeholder 2"/>
          <p:cNvSpPr>
            <a:spLocks noGrp="1"/>
          </p:cNvSpPr>
          <p:nvPr>
            <p:ph idx="1"/>
          </p:nvPr>
        </p:nvSpPr>
        <p:spPr/>
        <p:txBody>
          <a:bodyPr/>
          <a:lstStyle/>
          <a:p>
            <a:r>
              <a:rPr lang="en-US" dirty="0"/>
              <a:t>An early freeze in Normandy ruins half of the apple harvest. What happens to consumer surplus in the market for apples? Illustrate your answer with a S/D graph.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Questions</a:t>
            </a:r>
          </a:p>
        </p:txBody>
      </p:sp>
      <p:sp>
        <p:nvSpPr>
          <p:cNvPr id="3" name="Content Placeholder 2"/>
          <p:cNvSpPr>
            <a:spLocks noGrp="1"/>
          </p:cNvSpPr>
          <p:nvPr>
            <p:ph idx="1"/>
          </p:nvPr>
        </p:nvSpPr>
        <p:spPr/>
        <p:txBody>
          <a:bodyPr/>
          <a:lstStyle/>
          <a:p>
            <a:r>
              <a:rPr lang="en-US" dirty="0"/>
              <a:t>Suppose the demand for bread increases. What happens to the producer surplus in the market for bread? Illustrate your answer with a S/D graph.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Questions</a:t>
            </a:r>
          </a:p>
        </p:txBody>
      </p:sp>
      <p:sp>
        <p:nvSpPr>
          <p:cNvPr id="3" name="Content Placeholder 2"/>
          <p:cNvSpPr>
            <a:spLocks noGrp="1"/>
          </p:cNvSpPr>
          <p:nvPr>
            <p:ph idx="1"/>
          </p:nvPr>
        </p:nvSpPr>
        <p:spPr/>
        <p:txBody>
          <a:bodyPr/>
          <a:lstStyle/>
          <a:p>
            <a:r>
              <a:rPr lang="en-US" dirty="0"/>
              <a:t>Assume:</a:t>
            </a:r>
          </a:p>
          <a:p>
            <a:r>
              <a:rPr lang="en-US" dirty="0" err="1"/>
              <a:t>Qd</a:t>
            </a:r>
            <a:r>
              <a:rPr lang="en-US" dirty="0"/>
              <a:t>= 50 - P</a:t>
            </a:r>
          </a:p>
          <a:p>
            <a:r>
              <a:rPr lang="en-US" dirty="0"/>
              <a:t>Qs= -10 + 0.5P</a:t>
            </a:r>
          </a:p>
          <a:p>
            <a:r>
              <a:rPr lang="en-US" dirty="0"/>
              <a:t>Find </a:t>
            </a:r>
            <a:r>
              <a:rPr lang="en-US" dirty="0" err="1"/>
              <a:t>P</a:t>
            </a:r>
            <a:r>
              <a:rPr lang="en-US" baseline="30000" dirty="0" err="1"/>
              <a:t>e</a:t>
            </a:r>
            <a:r>
              <a:rPr lang="en-US" dirty="0"/>
              <a:t> and </a:t>
            </a:r>
            <a:r>
              <a:rPr lang="en-US" dirty="0" err="1"/>
              <a:t>Q</a:t>
            </a:r>
            <a:r>
              <a:rPr lang="en-US" baseline="30000" dirty="0" err="1"/>
              <a:t>e</a:t>
            </a:r>
            <a:endParaRPr lang="en-US" baseline="30000" dirty="0"/>
          </a:p>
          <a:p>
            <a:r>
              <a:rPr lang="en-US" dirty="0"/>
              <a:t>Graph supply and demand</a:t>
            </a:r>
          </a:p>
          <a:p>
            <a:r>
              <a:rPr lang="en-US" dirty="0"/>
              <a:t>Calculate CS, PS, and total surplus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Now (in the above question) assume a $30 price ceiling is imposed. </a:t>
            </a:r>
          </a:p>
          <a:p>
            <a:r>
              <a:rPr lang="en-US" dirty="0"/>
              <a:t>Calculate CS, PS, and total surplus in this scenario. </a:t>
            </a:r>
          </a:p>
          <a:p>
            <a:r>
              <a:rPr lang="en-US" dirty="0"/>
              <a:t>How do CS, PS, and TS compare to the previous slide?</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a:solidFill>
                  <a:srgbClr val="FF0000"/>
                </a:solidFill>
              </a:rPr>
              <a:t>&lt;&lt;answers provided in class&gt;&gt;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If a transaction occurs we can probably assume that buyers and sellers receive benefits from taking part in the market</a:t>
            </a:r>
          </a:p>
          <a:p>
            <a:pPr lvl="1"/>
            <a:r>
              <a:rPr lang="en-US" dirty="0"/>
              <a:t>Otherwise it wouldn’t have occurred!</a:t>
            </a:r>
          </a:p>
          <a:p>
            <a:r>
              <a:rPr lang="en-US" dirty="0"/>
              <a:t>Welfare economics is the study of how the allocation of resources affects economic well-being</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Taxes</a:t>
            </a:r>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Taxes </a:t>
            </a:r>
          </a:p>
        </p:txBody>
      </p:sp>
      <p:sp>
        <p:nvSpPr>
          <p:cNvPr id="3" name="Content Placeholder 2"/>
          <p:cNvSpPr>
            <a:spLocks noGrp="1"/>
          </p:cNvSpPr>
          <p:nvPr>
            <p:ph idx="1"/>
          </p:nvPr>
        </p:nvSpPr>
        <p:spPr/>
        <p:txBody>
          <a:bodyPr>
            <a:normAutofit/>
          </a:bodyPr>
          <a:lstStyle/>
          <a:p>
            <a:r>
              <a:rPr lang="en-US" dirty="0"/>
              <a:t>In a free, unregulated market system, market forces establish equilibrium price and exchange quantities.</a:t>
            </a:r>
          </a:p>
          <a:p>
            <a:r>
              <a:rPr lang="en-US" dirty="0"/>
              <a:t>One of the roles of economists is to use their theories to assist in the development of policies.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Governments levy taxes to raise revenue for public projects.</a:t>
            </a:r>
          </a:p>
          <a:p>
            <a:r>
              <a:rPr lang="en-US" dirty="0"/>
              <a:t>However</a:t>
            </a:r>
          </a:p>
          <a:p>
            <a:pPr lvl="1"/>
            <a:r>
              <a:rPr lang="en-US" dirty="0"/>
              <a:t>Taxes discourage market activity.</a:t>
            </a:r>
          </a:p>
          <a:p>
            <a:pPr lvl="1"/>
            <a:r>
              <a:rPr lang="en-US" dirty="0"/>
              <a:t>When a good is taxed, the quantity sold is smaller (due to the law of demand)</a:t>
            </a:r>
          </a:p>
          <a:p>
            <a:pPr lvl="1"/>
            <a:r>
              <a:rPr lang="en-US" dirty="0"/>
              <a:t>Buyers and sellers share the tax burden.</a:t>
            </a:r>
          </a:p>
          <a:p>
            <a:pPr lvl="1"/>
            <a:r>
              <a:rPr lang="en-US" dirty="0"/>
              <a:t>Generates “dead weight loss” (loss of surplus)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types of taxes</a:t>
            </a:r>
          </a:p>
        </p:txBody>
      </p:sp>
      <p:sp>
        <p:nvSpPr>
          <p:cNvPr id="3" name="Content Placeholder 2"/>
          <p:cNvSpPr>
            <a:spLocks noGrp="1"/>
          </p:cNvSpPr>
          <p:nvPr>
            <p:ph idx="1"/>
          </p:nvPr>
        </p:nvSpPr>
        <p:spPr/>
        <p:txBody>
          <a:bodyPr>
            <a:normAutofit fontScale="92500" lnSpcReduction="10000"/>
          </a:bodyPr>
          <a:lstStyle/>
          <a:p>
            <a:r>
              <a:rPr lang="en-US" dirty="0"/>
              <a:t>A </a:t>
            </a:r>
            <a:r>
              <a:rPr lang="en-US" dirty="0">
                <a:solidFill>
                  <a:srgbClr val="0070C0"/>
                </a:solidFill>
              </a:rPr>
              <a:t>direct tax </a:t>
            </a:r>
            <a:r>
              <a:rPr lang="en-US" dirty="0"/>
              <a:t>is levied on income and wealth</a:t>
            </a:r>
          </a:p>
          <a:p>
            <a:pPr lvl="1"/>
            <a:r>
              <a:rPr lang="en-US" dirty="0"/>
              <a:t>Taxes </a:t>
            </a:r>
            <a:r>
              <a:rPr lang="en-US" dirty="0" err="1"/>
              <a:t>gov’t</a:t>
            </a:r>
            <a:r>
              <a:rPr lang="en-US" dirty="0"/>
              <a:t> takes from your paycheck or a firm’s profits </a:t>
            </a:r>
          </a:p>
          <a:p>
            <a:r>
              <a:rPr lang="en-US" dirty="0"/>
              <a:t>An </a:t>
            </a:r>
            <a:r>
              <a:rPr lang="en-US" dirty="0">
                <a:solidFill>
                  <a:srgbClr val="0070C0"/>
                </a:solidFill>
              </a:rPr>
              <a:t>indirect tax </a:t>
            </a:r>
            <a:r>
              <a:rPr lang="en-US" dirty="0"/>
              <a:t>is levied on the sale of goods and services.</a:t>
            </a:r>
          </a:p>
          <a:p>
            <a:pPr lvl="1"/>
            <a:r>
              <a:rPr lang="en-US" dirty="0"/>
              <a:t>A </a:t>
            </a:r>
            <a:r>
              <a:rPr lang="en-US" dirty="0">
                <a:solidFill>
                  <a:srgbClr val="0070C0"/>
                </a:solidFill>
              </a:rPr>
              <a:t>specific tax </a:t>
            </a:r>
            <a:r>
              <a:rPr lang="en-US" dirty="0"/>
              <a:t>is a set amount per unit of expenditure, for example, €0.75 per </a:t>
            </a:r>
            <a:r>
              <a:rPr lang="en-US" dirty="0" err="1"/>
              <a:t>litre</a:t>
            </a:r>
            <a:r>
              <a:rPr lang="en-US" dirty="0"/>
              <a:t> of petrol or €2.50 on a bottle of whisky.</a:t>
            </a:r>
          </a:p>
          <a:p>
            <a:pPr lvl="2"/>
            <a:r>
              <a:rPr lang="en-US" dirty="0"/>
              <a:t>A “flat amount”</a:t>
            </a:r>
          </a:p>
          <a:p>
            <a:pPr lvl="1"/>
            <a:r>
              <a:rPr lang="en-US" dirty="0"/>
              <a:t>An </a:t>
            </a:r>
            <a:r>
              <a:rPr lang="en-US" dirty="0">
                <a:solidFill>
                  <a:srgbClr val="0070C0"/>
                </a:solidFill>
              </a:rPr>
              <a:t>ad valorem tax</a:t>
            </a:r>
            <a:r>
              <a:rPr lang="en-US" dirty="0"/>
              <a:t> is expressed as a percentage, for example a 10 per cent tax.</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Think about this statement:</a:t>
            </a:r>
          </a:p>
          <a:p>
            <a:r>
              <a:rPr lang="en-US" dirty="0"/>
              <a:t>“</a:t>
            </a:r>
            <a:r>
              <a:rPr lang="en-US" i="1" dirty="0"/>
              <a:t>I really love consuming soft drinks but I just read that the gov’t will create a new tax on them. I sure hope they collect the tax from the soft drink companies so </a:t>
            </a:r>
            <a:r>
              <a:rPr lang="en-US" i="1" u="sng" dirty="0"/>
              <a:t>they</a:t>
            </a:r>
            <a:r>
              <a:rPr lang="en-US" i="1" dirty="0"/>
              <a:t> have to pay it rather than consumers like me!”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With a specific tax:</a:t>
            </a:r>
          </a:p>
          <a:p>
            <a:pPr lvl="1"/>
            <a:r>
              <a:rPr lang="en-US" dirty="0"/>
              <a:t>Supply curve shifts up by the amount of the tax</a:t>
            </a:r>
          </a:p>
          <a:p>
            <a:pPr lvl="1"/>
            <a:r>
              <a:rPr lang="en-US" dirty="0"/>
              <a:t>Quantity sold falls</a:t>
            </a:r>
          </a:p>
          <a:p>
            <a:pPr lvl="1"/>
            <a:r>
              <a:rPr lang="en-US" dirty="0"/>
              <a:t> Even though the tax is levied on sellers, buyers and sellers will share the burden of the tax; buyers pay more for the good and sellers receive less (because of the tax)</a:t>
            </a:r>
          </a:p>
          <a:p>
            <a:endParaRPr lang="en-US" dirty="0"/>
          </a:p>
          <a:p>
            <a:r>
              <a:rPr lang="en-US" dirty="0"/>
              <a:t>A tax on sellers places a wedge between the price buyers pay and the price sellers receive.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7" name="Picture 3"/>
          <p:cNvPicPr>
            <a:picLocks noGrp="1" noChangeAspect="1" noChangeArrowheads="1"/>
          </p:cNvPicPr>
          <p:nvPr>
            <p:ph idx="1"/>
          </p:nvPr>
        </p:nvPicPr>
        <p:blipFill>
          <a:blip r:embed="rId2" cstate="print"/>
          <a:srcRect/>
          <a:stretch>
            <a:fillRect/>
          </a:stretch>
        </p:blipFill>
        <p:spPr bwMode="auto">
          <a:xfrm>
            <a:off x="84034" y="533400"/>
            <a:ext cx="8374166" cy="6213091"/>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0" name="Picture 2"/>
          <p:cNvPicPr>
            <a:picLocks noGrp="1" noChangeAspect="1" noChangeArrowheads="1"/>
          </p:cNvPicPr>
          <p:nvPr>
            <p:ph idx="1"/>
          </p:nvPr>
        </p:nvPicPr>
        <p:blipFill>
          <a:blip r:embed="rId2" cstate="print"/>
          <a:srcRect/>
          <a:stretch>
            <a:fillRect/>
          </a:stretch>
        </p:blipFill>
        <p:spPr bwMode="auto">
          <a:xfrm>
            <a:off x="640127" y="533400"/>
            <a:ext cx="7543091" cy="5715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1720466" y="1600200"/>
            <a:ext cx="5703067" cy="4525963"/>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An ad valorem tax on sellers.</a:t>
            </a:r>
          </a:p>
          <a:p>
            <a:r>
              <a:rPr lang="en-US" dirty="0"/>
              <a:t>Like the specific tax, the buyers and sellers will share the burden of the tax</a:t>
            </a:r>
          </a:p>
          <a:p>
            <a:r>
              <a:rPr lang="en-US" dirty="0"/>
              <a:t>Supply curve shifts up but not by a parallel amount.</a:t>
            </a:r>
          </a:p>
          <a:p>
            <a:r>
              <a:rPr lang="en-US" dirty="0"/>
              <a:t>For example if VAT is introduced at 20% then:</a:t>
            </a:r>
          </a:p>
          <a:p>
            <a:pPr lvl="1"/>
            <a:r>
              <a:rPr lang="en-US" dirty="0"/>
              <a:t>A product costing €20 means the seller pays €4 VAT.</a:t>
            </a:r>
          </a:p>
          <a:p>
            <a:pPr lvl="1"/>
            <a:r>
              <a:rPr lang="en-US" dirty="0"/>
              <a:t>A product costing €50 means the seller pays €10 VAT.</a:t>
            </a:r>
          </a:p>
          <a:p>
            <a:pPr lvl="1"/>
            <a:r>
              <a:rPr lang="en-US" dirty="0"/>
              <a:t>At low prices, the amount of the tax paid is relatively low but 20 per cent of higher prices means the seller has to give more to the government.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rgbClr val="FF0000"/>
                </a:solidFill>
              </a:rPr>
              <a:t>Consumer surplus </a:t>
            </a:r>
            <a:r>
              <a:rPr lang="en-US" dirty="0"/>
              <a:t>measures economic welfare from the buyer’s side.</a:t>
            </a:r>
          </a:p>
          <a:p>
            <a:r>
              <a:rPr lang="en-US" dirty="0">
                <a:solidFill>
                  <a:srgbClr val="FF0000"/>
                </a:solidFill>
              </a:rPr>
              <a:t>Producer surplus </a:t>
            </a:r>
            <a:r>
              <a:rPr lang="en-US" dirty="0"/>
              <a:t>measures economic welfare from the seller’s side.</a:t>
            </a:r>
          </a:p>
          <a:p>
            <a:r>
              <a:rPr lang="en-US" dirty="0">
                <a:solidFill>
                  <a:srgbClr val="0070C0"/>
                </a:solidFill>
              </a:rPr>
              <a:t>Total surplus </a:t>
            </a:r>
            <a:r>
              <a:rPr lang="en-US" dirty="0"/>
              <a:t>is the sum of consumer and producer surplus.</a:t>
            </a:r>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We believe that in most cases, a tax will be paid by both buyers and sellers of the product</a:t>
            </a:r>
          </a:p>
          <a:p>
            <a:pPr lvl="1"/>
            <a:r>
              <a:rPr lang="en-US" dirty="0"/>
              <a:t>But perhaps (probably?) not equally</a:t>
            </a:r>
          </a:p>
          <a:p>
            <a:r>
              <a:rPr lang="en-US" dirty="0"/>
              <a:t>What will influence this?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 nice review of these ideas, from a different voice, can be found below. </a:t>
            </a:r>
          </a:p>
          <a:p>
            <a:pPr lvl="1"/>
            <a:r>
              <a:rPr lang="en-US" dirty="0"/>
              <a:t>It’s pretty simplistic and designed for high school students, but hey, it can still be helpful:)</a:t>
            </a:r>
          </a:p>
          <a:p>
            <a:r>
              <a:rPr lang="en-US" dirty="0">
                <a:hlinkClick r:id="rId2"/>
              </a:rPr>
              <a:t>https://www.youtube.com/watch?v=9gwTH4Yme8I&amp;t=2s</a:t>
            </a:r>
            <a:endParaRPr lang="en-US"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Question</a:t>
            </a:r>
          </a:p>
        </p:txBody>
      </p:sp>
      <p:sp>
        <p:nvSpPr>
          <p:cNvPr id="3" name="Content Placeholder 2"/>
          <p:cNvSpPr>
            <a:spLocks noGrp="1"/>
          </p:cNvSpPr>
          <p:nvPr>
            <p:ph idx="1"/>
          </p:nvPr>
        </p:nvSpPr>
        <p:spPr/>
        <p:txBody>
          <a:bodyPr/>
          <a:lstStyle/>
          <a:p>
            <a:r>
              <a:rPr lang="en-US" dirty="0"/>
              <a:t>Demand:</a:t>
            </a:r>
          </a:p>
          <a:p>
            <a:r>
              <a:rPr lang="en-US" dirty="0"/>
              <a:t>P=20-2Qd</a:t>
            </a:r>
          </a:p>
          <a:p>
            <a:r>
              <a:rPr lang="en-US" dirty="0"/>
              <a:t>Supply:</a:t>
            </a:r>
          </a:p>
          <a:p>
            <a:r>
              <a:rPr lang="en-US" dirty="0"/>
              <a:t>P=10+3Qs</a:t>
            </a:r>
          </a:p>
          <a:p>
            <a:r>
              <a:rPr lang="en-US" dirty="0"/>
              <a:t>First, calculate </a:t>
            </a:r>
            <a:r>
              <a:rPr lang="en-US" dirty="0" err="1"/>
              <a:t>Pe</a:t>
            </a:r>
            <a:r>
              <a:rPr lang="en-US" dirty="0"/>
              <a:t>, </a:t>
            </a:r>
            <a:r>
              <a:rPr lang="en-US" dirty="0" err="1"/>
              <a:t>Qe</a:t>
            </a:r>
            <a:r>
              <a:rPr lang="en-US" dirty="0"/>
              <a:t>, CS, and PS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Now assume a $5 specific tax on producers</a:t>
            </a:r>
          </a:p>
          <a:p>
            <a:r>
              <a:rPr lang="en-US" dirty="0"/>
              <a:t>Calculate</a:t>
            </a:r>
          </a:p>
          <a:p>
            <a:pPr lvl="1"/>
            <a:r>
              <a:rPr lang="en-US" dirty="0"/>
              <a:t> the new price consumers pay</a:t>
            </a:r>
          </a:p>
          <a:p>
            <a:pPr lvl="1"/>
            <a:r>
              <a:rPr lang="en-US" dirty="0"/>
              <a:t>the new price producers receive (net of the tax)</a:t>
            </a:r>
          </a:p>
          <a:p>
            <a:pPr lvl="1"/>
            <a:r>
              <a:rPr lang="en-US" dirty="0"/>
              <a:t>CS</a:t>
            </a:r>
          </a:p>
          <a:p>
            <a:pPr lvl="1"/>
            <a:r>
              <a:rPr lang="en-US" dirty="0"/>
              <a:t>PS</a:t>
            </a:r>
          </a:p>
          <a:p>
            <a:pPr lvl="1"/>
            <a:r>
              <a:rPr lang="en-US" dirty="0"/>
              <a:t>Tax revenue collected</a:t>
            </a:r>
          </a:p>
          <a:p>
            <a:pPr lvl="1"/>
            <a:r>
              <a:rPr lang="en-US" dirty="0"/>
              <a:t>Dead weight loss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Another practice question:</a:t>
            </a:r>
          </a:p>
          <a:p>
            <a:r>
              <a:rPr lang="en-US" dirty="0"/>
              <a:t>P=10,000-3Qd</a:t>
            </a:r>
          </a:p>
          <a:p>
            <a:r>
              <a:rPr lang="en-US" dirty="0"/>
              <a:t>P=2,000+5Qs</a:t>
            </a:r>
          </a:p>
          <a:p>
            <a:r>
              <a:rPr lang="en-US" dirty="0"/>
              <a:t>Tax on producers of $1,000 per unit</a:t>
            </a:r>
          </a:p>
          <a:p>
            <a:r>
              <a:rPr lang="en-US" dirty="0"/>
              <a:t>Calc CS, PS before tax</a:t>
            </a:r>
          </a:p>
          <a:p>
            <a:r>
              <a:rPr lang="en-US" dirty="0"/>
              <a:t>Calc CS, PS, tax revenue, and DWL after tax</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54</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Presumably, there is some max a person would be willing to pay for any good</a:t>
            </a:r>
          </a:p>
          <a:p>
            <a:pPr lvl="1"/>
            <a:r>
              <a:rPr lang="en-US" dirty="0">
                <a:solidFill>
                  <a:schemeClr val="tx2">
                    <a:lumMod val="60000"/>
                    <a:lumOff val="40000"/>
                  </a:schemeClr>
                </a:solidFill>
              </a:rPr>
              <a:t>Willingness to pay</a:t>
            </a:r>
            <a:endParaRPr lang="en-US" dirty="0"/>
          </a:p>
          <a:p>
            <a:r>
              <a:rPr lang="en-US" dirty="0"/>
              <a:t>It measures how much the buyer values the good or service.</a:t>
            </a:r>
          </a:p>
          <a:p>
            <a:pPr lvl="1"/>
            <a:r>
              <a:rPr lang="en-US" i="1" dirty="0">
                <a:solidFill>
                  <a:srgbClr val="FF0000"/>
                </a:solidFill>
              </a:rPr>
              <a:t>This is not the amount the buyer </a:t>
            </a:r>
            <a:r>
              <a:rPr lang="en-US" i="1" u="sng" dirty="0">
                <a:solidFill>
                  <a:srgbClr val="FF0000"/>
                </a:solidFill>
              </a:rPr>
              <a:t>wants</a:t>
            </a:r>
            <a:r>
              <a:rPr lang="en-US" i="1" dirty="0">
                <a:solidFill>
                  <a:srgbClr val="FF0000"/>
                </a:solidFill>
              </a:rPr>
              <a:t> to pay! </a:t>
            </a:r>
          </a:p>
          <a:p>
            <a:pPr lvl="1"/>
            <a:r>
              <a:rPr lang="en-US" i="1" dirty="0">
                <a:solidFill>
                  <a:srgbClr val="FF0000"/>
                </a:solidFill>
              </a:rPr>
              <a:t>That amount is always____</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ox(i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ox(i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a:solidFill>
                  <a:srgbClr val="0070C0"/>
                </a:solidFill>
              </a:rPr>
              <a:t>Consumer surplus </a:t>
            </a:r>
            <a:r>
              <a:rPr lang="en-US" dirty="0"/>
              <a:t>is the difference between the buyer’s willingness to pay for a good and the amount the buyer actually has to pay to get it.</a:t>
            </a:r>
          </a:p>
          <a:p>
            <a:endParaRPr lang="en-US" dirty="0"/>
          </a:p>
          <a:p>
            <a:r>
              <a:rPr lang="en-US" dirty="0"/>
              <a:t>CS = Willingness to pay – Price</a:t>
            </a:r>
          </a:p>
          <a:p>
            <a:endParaRPr lang="en-US" dirty="0"/>
          </a:p>
          <a:p>
            <a:r>
              <a:rPr lang="en-US" dirty="0"/>
              <a:t>CS measures the net benefit that buyers receive from a good as the buyers themselves perceive it.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1655198" y="1600200"/>
            <a:ext cx="5833604" cy="45259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1459933" y="1600200"/>
            <a:ext cx="6224134" cy="45259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8791</TotalTime>
  <Words>1485</Words>
  <Application>Microsoft Office PowerPoint</Application>
  <PresentationFormat>On-screen Show (4:3)</PresentationFormat>
  <Paragraphs>187</Paragraphs>
  <Slides>54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54</vt:i4>
      </vt:variant>
    </vt:vector>
  </HeadingPairs>
  <TitlesOfParts>
    <vt:vector size="57" baseType="lpstr">
      <vt:lpstr>Arial</vt:lpstr>
      <vt:lpstr>Calibri</vt:lpstr>
      <vt:lpstr>Office Theme</vt:lpstr>
      <vt:lpstr>Welfare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Market Power</vt:lpstr>
      <vt:lpstr>Externalities</vt:lpstr>
      <vt:lpstr>Practice Questions</vt:lpstr>
      <vt:lpstr>Practice Questions</vt:lpstr>
      <vt:lpstr>Practice Questions</vt:lpstr>
      <vt:lpstr>PowerPoint Presentation</vt:lpstr>
      <vt:lpstr>PowerPoint Presentation</vt:lpstr>
      <vt:lpstr>Taxes</vt:lpstr>
      <vt:lpstr>Taxes </vt:lpstr>
      <vt:lpstr>PowerPoint Presentation</vt:lpstr>
      <vt:lpstr>Some types of taxes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Practice Question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Welfare Analysis</dc:title>
  <dc:creator>Jason Beck</dc:creator>
  <cp:lastModifiedBy>Jason Beck</cp:lastModifiedBy>
  <cp:revision>40</cp:revision>
  <dcterms:created xsi:type="dcterms:W3CDTF">2006-08-16T00:00:00Z</dcterms:created>
  <dcterms:modified xsi:type="dcterms:W3CDTF">2023-01-09T06:50:51Z</dcterms:modified>
</cp:coreProperties>
</file>