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13" r:id="rId2"/>
    <p:sldId id="314" r:id="rId3"/>
    <p:sldId id="321" r:id="rId4"/>
    <p:sldId id="297" r:id="rId5"/>
    <p:sldId id="291" r:id="rId6"/>
    <p:sldId id="292" r:id="rId7"/>
    <p:sldId id="293" r:id="rId8"/>
    <p:sldId id="294" r:id="rId9"/>
    <p:sldId id="295" r:id="rId10"/>
    <p:sldId id="328" r:id="rId11"/>
    <p:sldId id="298" r:id="rId12"/>
    <p:sldId id="302" r:id="rId13"/>
    <p:sldId id="329" r:id="rId14"/>
    <p:sldId id="317" r:id="rId15"/>
    <p:sldId id="299" r:id="rId16"/>
    <p:sldId id="300" r:id="rId17"/>
    <p:sldId id="301" r:id="rId18"/>
    <p:sldId id="303" r:id="rId19"/>
    <p:sldId id="304" r:id="rId20"/>
    <p:sldId id="305" r:id="rId21"/>
    <p:sldId id="306" r:id="rId22"/>
    <p:sldId id="308" r:id="rId23"/>
    <p:sldId id="331" r:id="rId24"/>
    <p:sldId id="310" r:id="rId25"/>
    <p:sldId id="311" r:id="rId26"/>
    <p:sldId id="312" r:id="rId27"/>
    <p:sldId id="256" r:id="rId28"/>
    <p:sldId id="257" r:id="rId29"/>
    <p:sldId id="258" r:id="rId30"/>
    <p:sldId id="259" r:id="rId31"/>
    <p:sldId id="260" r:id="rId32"/>
    <p:sldId id="261" r:id="rId33"/>
    <p:sldId id="262" r:id="rId34"/>
    <p:sldId id="318" r:id="rId35"/>
    <p:sldId id="264" r:id="rId36"/>
    <p:sldId id="265" r:id="rId37"/>
    <p:sldId id="263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7" r:id="rId49"/>
    <p:sldId id="278" r:id="rId50"/>
    <p:sldId id="281" r:id="rId51"/>
    <p:sldId id="323" r:id="rId52"/>
    <p:sldId id="325" r:id="rId53"/>
    <p:sldId id="330" r:id="rId54"/>
    <p:sldId id="326" r:id="rId55"/>
    <p:sldId id="283" r:id="rId56"/>
    <p:sldId id="284" r:id="rId57"/>
    <p:sldId id="285" r:id="rId58"/>
    <p:sldId id="286" r:id="rId59"/>
    <p:sldId id="287" r:id="rId60"/>
    <p:sldId id="327" r:id="rId61"/>
    <p:sldId id="31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E0DD9-C72E-4B03-9D24-C30A93FAFDA3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FAFE0-49CA-47FF-B5BE-3685A32F2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C95-77CB-4A78-A0D4-D6770C2B0671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256C-FECC-4F6E-98F5-67D72D53B73B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AC-29BD-4BE6-B129-D92EEC0CADF7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4A50-35E8-43E5-A114-0AE54E1B6547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546C-D8A4-4C72-A17C-F33CF93C90A5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23AE-1A30-4D15-AF30-7352A76310E1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912D-7BF3-4DA4-88DE-6FDDAB9AD7A7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A7F5-06A6-40D4-A738-F5737A4E2A4A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CD-A435-4105-953F-41A4F48F3FE9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5535-0F75-4D29-B8B7-D73B7730CA3B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47BB-35C9-427E-B681-098D9F44A92F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7768-C48D-4447-8FC9-3D1BBDF41C4C}" type="datetime1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Ld8T1HNN8" TargetMode="External"/><Relationship Id="rId2" Type="http://schemas.openxmlformats.org/officeDocument/2006/relationships/hyperlink" Target="https://www.youtube.com/watch?v=0b2Tl0x-ni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TLLFJbaA4" TargetMode="External"/><Relationship Id="rId2" Type="http://schemas.openxmlformats.org/officeDocument/2006/relationships/hyperlink" Target="https://www.youtube.com/watch?v=nBw6KvU51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xdxBfZKoa0" TargetMode="External"/><Relationship Id="rId4" Type="http://schemas.openxmlformats.org/officeDocument/2006/relationships/hyperlink" Target="https://www.youtube.com/watch?v=hX1hq6pJG2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small group try to think of a few examples each of goods that are:</a:t>
            </a:r>
          </a:p>
          <a:p>
            <a:r>
              <a:rPr lang="en-US" dirty="0">
                <a:solidFill>
                  <a:srgbClr val="00B050"/>
                </a:solidFill>
              </a:rPr>
              <a:t>Rival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excludable</a:t>
            </a:r>
          </a:p>
          <a:p>
            <a:r>
              <a:rPr lang="en-US" dirty="0">
                <a:solidFill>
                  <a:srgbClr val="00B050"/>
                </a:solidFill>
              </a:rPr>
              <a:t>Rival</a:t>
            </a:r>
            <a:r>
              <a:rPr lang="en-US" dirty="0"/>
              <a:t>, and </a:t>
            </a:r>
            <a:r>
              <a:rPr lang="en-US" dirty="0">
                <a:solidFill>
                  <a:srgbClr val="7030A0"/>
                </a:solidFill>
              </a:rPr>
              <a:t>non-excludable</a:t>
            </a:r>
          </a:p>
          <a:p>
            <a:r>
              <a:rPr lang="en-US" dirty="0">
                <a:solidFill>
                  <a:srgbClr val="7030A0"/>
                </a:solidFill>
              </a:rPr>
              <a:t>Non-rival</a:t>
            </a:r>
            <a:r>
              <a:rPr lang="en-US" dirty="0"/>
              <a:t>, and </a:t>
            </a:r>
            <a:r>
              <a:rPr lang="en-US" dirty="0">
                <a:solidFill>
                  <a:srgbClr val="00B050"/>
                </a:solidFill>
              </a:rPr>
              <a:t>excludable</a:t>
            </a:r>
          </a:p>
          <a:p>
            <a:r>
              <a:rPr lang="en-US" dirty="0">
                <a:solidFill>
                  <a:srgbClr val="7030A0"/>
                </a:solidFill>
              </a:rPr>
              <a:t>Non-rival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non-excludable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295" y="1600200"/>
            <a:ext cx="66854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176" y="1600200"/>
            <a:ext cx="5341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asserted that the market will not necessarily provide the optimal amount of a public good. </a:t>
            </a:r>
          </a:p>
          <a:p>
            <a:r>
              <a:rPr lang="en-US" dirty="0"/>
              <a:t>Why not???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 example:</a:t>
            </a:r>
          </a:p>
          <a:p>
            <a:r>
              <a:rPr lang="en-US" dirty="0"/>
              <a:t>Assume 10 people in a village</a:t>
            </a:r>
          </a:p>
          <a:p>
            <a:r>
              <a:rPr lang="en-US" dirty="0"/>
              <a:t>Maintaining a weather station to warn of tornados cost $100 per year</a:t>
            </a:r>
          </a:p>
          <a:p>
            <a:r>
              <a:rPr lang="en-US" dirty="0"/>
              <a:t>Value to each </a:t>
            </a:r>
            <a:r>
              <a:rPr lang="en-US"/>
              <a:t>resident is </a:t>
            </a:r>
            <a:r>
              <a:rPr lang="en-US" dirty="0"/>
              <a:t>$20 per year</a:t>
            </a:r>
          </a:p>
          <a:p>
            <a:pPr lvl="1"/>
            <a:r>
              <a:rPr lang="en-US" dirty="0"/>
              <a:t>Total value: $200</a:t>
            </a:r>
          </a:p>
          <a:p>
            <a:pPr lvl="1"/>
            <a:r>
              <a:rPr lang="en-US" dirty="0"/>
              <a:t>Total cost: $100</a:t>
            </a:r>
          </a:p>
          <a:p>
            <a:pPr lvl="2"/>
            <a:r>
              <a:rPr lang="en-US" dirty="0"/>
              <a:t>Should have a weather station! (i.e. it’s worth it)</a:t>
            </a:r>
          </a:p>
          <a:p>
            <a:r>
              <a:rPr lang="en-US" i="1" dirty="0"/>
              <a:t>But might there be a problem?...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free-rider problem with public goods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free-rider</a:t>
            </a:r>
            <a:r>
              <a:rPr lang="en-US" dirty="0"/>
              <a:t> is a person who receives the benefit of a good but avoids paying for it</a:t>
            </a:r>
          </a:p>
          <a:p>
            <a:endParaRPr lang="en-US" dirty="0"/>
          </a:p>
          <a:p>
            <a:pPr lvl="1"/>
            <a:r>
              <a:rPr lang="en-US" dirty="0"/>
              <a:t>Since people cannot be excluded from enjoying the benefits of a public good, individuals may withhold paying for the good hoping that others will pay for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can solve the free-rider problem</a:t>
            </a:r>
          </a:p>
          <a:p>
            <a:pPr lvl="1"/>
            <a:r>
              <a:rPr lang="en-US" dirty="0"/>
              <a:t>The government has the authority to tax</a:t>
            </a:r>
          </a:p>
          <a:p>
            <a:pPr lvl="1"/>
            <a:r>
              <a:rPr lang="en-US" dirty="0"/>
              <a:t>The government can make everyone better off by providing the public good and paying for it with tax revenue</a:t>
            </a:r>
          </a:p>
          <a:p>
            <a:pPr lvl="1"/>
            <a:r>
              <a:rPr lang="en-US" dirty="0"/>
              <a:t>The government can decide to provide the public good if the total benefits exceed the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Some important public goods governments provide</a:t>
            </a:r>
          </a:p>
          <a:p>
            <a:pPr lvl="1"/>
            <a:r>
              <a:rPr lang="en-US" dirty="0"/>
              <a:t>Roads</a:t>
            </a:r>
          </a:p>
          <a:p>
            <a:pPr lvl="1"/>
            <a:r>
              <a:rPr lang="en-US" dirty="0"/>
              <a:t>National defense</a:t>
            </a:r>
          </a:p>
          <a:p>
            <a:pPr lvl="1"/>
            <a:r>
              <a:rPr lang="en-US" dirty="0"/>
              <a:t>Coast guard</a:t>
            </a:r>
          </a:p>
          <a:p>
            <a:pPr lvl="1"/>
            <a:r>
              <a:rPr lang="en-US" dirty="0"/>
              <a:t>Basic research in National Labs and through grants</a:t>
            </a:r>
          </a:p>
          <a:p>
            <a:pPr lvl="1"/>
            <a:r>
              <a:rPr lang="en-US" dirty="0"/>
              <a:t>Unemployment insurance</a:t>
            </a:r>
          </a:p>
          <a:p>
            <a:pPr lvl="1"/>
            <a:r>
              <a:rPr lang="en-US" dirty="0"/>
              <a:t>Poverty alleviation programs</a:t>
            </a:r>
          </a:p>
          <a:p>
            <a:endParaRPr lang="en-US" dirty="0"/>
          </a:p>
          <a:p>
            <a:r>
              <a:rPr lang="en-US" dirty="0"/>
              <a:t>Can those goods be provided by private sector?</a:t>
            </a:r>
          </a:p>
          <a:p>
            <a:r>
              <a:rPr lang="en-US" dirty="0"/>
              <a:t>Can those goods be provided by NGOs?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Cost benefit analysis refers to a study that compares the costs and benefits to society of providing a public good.</a:t>
            </a:r>
          </a:p>
          <a:p>
            <a:endParaRPr lang="en-US" dirty="0"/>
          </a:p>
          <a:p>
            <a:r>
              <a:rPr lang="en-US" dirty="0"/>
              <a:t>In order to decide whether to provide a public good or not, the total benefits of all those who use the good must be compared to the costs of providing and maintaining the public good.</a:t>
            </a:r>
          </a:p>
          <a:p>
            <a:pPr lvl="1"/>
            <a:r>
              <a:rPr lang="en-US" dirty="0"/>
              <a:t>Easy to do in theory…but in practice?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Difficult Job of Cost-Benefit Analysis </a:t>
            </a:r>
          </a:p>
          <a:p>
            <a:pPr lvl="1"/>
            <a:r>
              <a:rPr lang="en-US" dirty="0"/>
              <a:t>A cost-benefit analysis would be used to estimate the total costs and benefits of the project to society as a whole.</a:t>
            </a:r>
          </a:p>
          <a:p>
            <a:pPr lvl="1"/>
            <a:r>
              <a:rPr lang="en-US" dirty="0"/>
              <a:t>It is difficult to do because of the </a:t>
            </a:r>
            <a:r>
              <a:rPr lang="en-US" dirty="0">
                <a:solidFill>
                  <a:srgbClr val="FF0000"/>
                </a:solidFill>
              </a:rPr>
              <a:t>absence of prices </a:t>
            </a:r>
            <a:r>
              <a:rPr lang="en-US" dirty="0"/>
              <a:t>needed to estimate social benefits and resource costs.</a:t>
            </a:r>
          </a:p>
          <a:p>
            <a:endParaRPr lang="en-US" dirty="0"/>
          </a:p>
          <a:p>
            <a:r>
              <a:rPr lang="en-US" dirty="0"/>
              <a:t>Intangibles (aka soft variables) are difficult to assess</a:t>
            </a:r>
          </a:p>
          <a:p>
            <a:pPr lvl="1"/>
            <a:r>
              <a:rPr lang="en-US" dirty="0"/>
              <a:t>the value of life</a:t>
            </a:r>
          </a:p>
          <a:p>
            <a:pPr lvl="1"/>
            <a:r>
              <a:rPr lang="en-US" dirty="0"/>
              <a:t>the consumer’s time</a:t>
            </a:r>
          </a:p>
          <a:p>
            <a:pPr lvl="1"/>
            <a:r>
              <a:rPr lang="en-US" dirty="0"/>
              <a:t>aesthetics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Café this Wednesday!</a:t>
            </a:r>
          </a:p>
          <a:p>
            <a:pPr lvl="1"/>
            <a:r>
              <a:rPr lang="en-US" dirty="0"/>
              <a:t>For presenters</a:t>
            </a:r>
          </a:p>
          <a:p>
            <a:pPr lvl="2"/>
            <a:r>
              <a:rPr lang="en-US" dirty="0"/>
              <a:t>Clearly indicate the session and corresponding chapters in the text as well as your names (including nicknames is fine but please clearly write who you are, “first </a:t>
            </a:r>
            <a:r>
              <a:rPr lang="en-US" dirty="0" err="1"/>
              <a:t>name_last</a:t>
            </a:r>
            <a:r>
              <a:rPr lang="en-US" dirty="0"/>
              <a:t> name” somewhere on the poster)</a:t>
            </a:r>
          </a:p>
          <a:p>
            <a:pPr lvl="1"/>
            <a:r>
              <a:rPr lang="en-US" dirty="0"/>
              <a:t>For individuals not presenting, be prepared to help out the presenters with questions and participation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resources, like public goods, are not excludable. They are available free of charge to anyone who wishes to use them.</a:t>
            </a:r>
          </a:p>
          <a:p>
            <a:r>
              <a:rPr lang="en-US" dirty="0"/>
              <a:t>Common resources are rival goods because one person’s use of the common resource reduces other people’s use</a:t>
            </a:r>
          </a:p>
          <a:p>
            <a:endParaRPr lang="en-US" dirty="0"/>
          </a:p>
          <a:p>
            <a:r>
              <a:rPr lang="en-US" dirty="0"/>
              <a:t>What do you think might be a problem associated with common resources???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50"/>
                </a:solidFill>
              </a:rPr>
              <a:t>Tragedy of the Commons</a:t>
            </a:r>
            <a:r>
              <a:rPr lang="en-US" dirty="0"/>
              <a:t>: The Tragedy of the Commons is a parable that illustrates why common resources get used more than is desirable from the standpoint of society as a whole.</a:t>
            </a:r>
          </a:p>
          <a:p>
            <a:r>
              <a:rPr lang="en-US" dirty="0"/>
              <a:t>Common resources tend to be used excessively when individuals are not charged for their usage.</a:t>
            </a:r>
          </a:p>
          <a:p>
            <a:endParaRPr lang="en-US" dirty="0"/>
          </a:p>
          <a:p>
            <a:r>
              <a:rPr lang="en-US" dirty="0"/>
              <a:t>This is similar to a negative externality.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Important Common Resources</a:t>
            </a:r>
          </a:p>
          <a:p>
            <a:endParaRPr lang="en-US" dirty="0"/>
          </a:p>
          <a:p>
            <a:r>
              <a:rPr lang="en-US" dirty="0"/>
              <a:t>Clean air and water</a:t>
            </a:r>
          </a:p>
          <a:p>
            <a:r>
              <a:rPr lang="en-US" dirty="0"/>
              <a:t>Congested roads</a:t>
            </a:r>
          </a:p>
          <a:p>
            <a:r>
              <a:rPr lang="en-US" dirty="0"/>
              <a:t>Fish and other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ABFC-2F10-8369-D8B0-F5A163A9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A12C-DF69-1A6E-1F52-59D81356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Why is the bluefin tuna in danger of becoming extinct but not the cow?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2467F-25EB-7194-90CC-2F7D81A1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4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06" y="1295400"/>
            <a:ext cx="7985094" cy="491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importance of property rights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market fails to allocate resources efficiently when property rights are not well-established</a:t>
            </a:r>
          </a:p>
          <a:p>
            <a:pPr lvl="1"/>
            <a:r>
              <a:rPr lang="en-US" dirty="0"/>
              <a:t>i.e. some item of value does not have an owner with the legal authority to control it</a:t>
            </a:r>
          </a:p>
          <a:p>
            <a:endParaRPr lang="en-US" dirty="0"/>
          </a:p>
          <a:p>
            <a:r>
              <a:rPr lang="en-US" dirty="0"/>
              <a:t>When the absence of property rights causes a market failure, the government can potentially solve the problem</a:t>
            </a:r>
          </a:p>
          <a:p>
            <a:pPr lvl="1"/>
            <a:r>
              <a:rPr lang="en-US" dirty="0"/>
              <a:t>By regulating</a:t>
            </a:r>
          </a:p>
          <a:p>
            <a:pPr lvl="1"/>
            <a:r>
              <a:rPr lang="en-US" dirty="0"/>
              <a:t>By assigning property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Tragedy of the commons: (7 min)</a:t>
            </a:r>
          </a:p>
          <a:p>
            <a:r>
              <a:rPr lang="en-US" dirty="0">
                <a:hlinkClick r:id="rId2"/>
              </a:rPr>
              <a:t>https://www.youtube.com/watch?v=0b2Tl0x-niw</a:t>
            </a:r>
            <a:endParaRPr lang="en-US" dirty="0"/>
          </a:p>
          <a:p>
            <a:r>
              <a:rPr lang="en-US" dirty="0"/>
              <a:t>Fishing in Iceland: (7 min)</a:t>
            </a:r>
          </a:p>
          <a:p>
            <a:r>
              <a:rPr lang="en-US" dirty="0">
                <a:hlinkClick r:id="rId3"/>
              </a:rPr>
              <a:t>https://www.youtube.com/watch?v=sCLd8T1HNN8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Adam Smith’s “invisible hand” of the marketplace leads self-interested buyers and sellers in a market to maximize the total benefit that society can derive from a market.</a:t>
            </a:r>
          </a:p>
          <a:p>
            <a:r>
              <a:rPr lang="en-US" dirty="0"/>
              <a:t>Markets are usually pretty good at getting us what we want, but sometimes can fail</a:t>
            </a:r>
          </a:p>
          <a:p>
            <a:pPr lvl="1"/>
            <a:r>
              <a:rPr lang="en-US" dirty="0"/>
              <a:t>i.e. “market failure”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Externalities</a:t>
            </a:r>
            <a:r>
              <a:rPr lang="en-US" dirty="0"/>
              <a:t> and market inefficiency</a:t>
            </a:r>
          </a:p>
          <a:p>
            <a:pPr lvl="1"/>
            <a:r>
              <a:rPr lang="en-US" dirty="0"/>
              <a:t>An externality refers to the uncompensated impact of one person’s actions on the well-being of a bystander.</a:t>
            </a:r>
          </a:p>
          <a:p>
            <a:pPr lvl="1"/>
            <a:r>
              <a:rPr lang="en-US" dirty="0"/>
              <a:t>Externalities cause markets to be inefficient, and thus fail to maximize total surplus.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Test Thursday</a:t>
            </a:r>
          </a:p>
          <a:p>
            <a:r>
              <a:rPr lang="en-US" dirty="0"/>
              <a:t>Expect maybe around 40 multiple choice questions and a few short </a:t>
            </a:r>
            <a:r>
              <a:rPr lang="en-US"/>
              <a:t>answer questions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externality arises when a person engages in an activity that influences the well-being of a bystander and yet neither pays nor receives any compensation for that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impact on the bystander is adverse, the externality is called a </a:t>
            </a:r>
            <a:r>
              <a:rPr lang="en-US" dirty="0">
                <a:solidFill>
                  <a:srgbClr val="0070C0"/>
                </a:solidFill>
              </a:rPr>
              <a:t>negative externality</a:t>
            </a:r>
            <a:r>
              <a:rPr lang="en-US" dirty="0"/>
              <a:t>.</a:t>
            </a:r>
          </a:p>
          <a:p>
            <a:r>
              <a:rPr lang="en-US" dirty="0"/>
              <a:t>When the impact on the bystander is beneficial, the externality is called a </a:t>
            </a:r>
            <a:r>
              <a:rPr lang="en-US" dirty="0">
                <a:solidFill>
                  <a:srgbClr val="0070C0"/>
                </a:solidFill>
              </a:rPr>
              <a:t>positive externality.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4" y="990600"/>
            <a:ext cx="7534755" cy="55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43" y="1143000"/>
            <a:ext cx="73893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Simple example:</a:t>
            </a:r>
          </a:p>
          <a:p>
            <a:r>
              <a:rPr lang="en-US" dirty="0"/>
              <a:t>The value of owning and playing a new drum set to me is $1500</a:t>
            </a:r>
          </a:p>
          <a:p>
            <a:r>
              <a:rPr lang="en-US" dirty="0"/>
              <a:t>A new drum set costs $1000</a:t>
            </a:r>
          </a:p>
          <a:p>
            <a:pPr lvl="1"/>
            <a:r>
              <a:rPr lang="en-US" dirty="0"/>
              <a:t>MB&gt;MC so I buy it! ($500 in CS)</a:t>
            </a:r>
          </a:p>
          <a:p>
            <a:r>
              <a:rPr lang="en-US" dirty="0"/>
              <a:t>Each of my 4 neighbors is now annoyed by me, and we can quantify this annoyance at $200 per person ($800 total)</a:t>
            </a:r>
          </a:p>
          <a:p>
            <a:r>
              <a:rPr lang="en-US" dirty="0"/>
              <a:t>Total cost of the drum set: $1000+$800= $1800</a:t>
            </a:r>
          </a:p>
          <a:p>
            <a:r>
              <a:rPr lang="en-US" dirty="0"/>
              <a:t>Total benefit of the drum set: $1500</a:t>
            </a:r>
          </a:p>
          <a:p>
            <a:r>
              <a:rPr lang="en-US" dirty="0"/>
              <a:t>Me buying the drum set is a net cost to society, yet I still buy it b/c the internal MB&gt; the internal 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free markets...</a:t>
            </a:r>
          </a:p>
          <a:p>
            <a:r>
              <a:rPr lang="en-US" dirty="0"/>
              <a:t>If there is a negative externality, markets produce a larger quantity than is socially desirable</a:t>
            </a:r>
          </a:p>
          <a:p>
            <a:r>
              <a:rPr lang="en-US" dirty="0"/>
              <a:t>If there is a positive externality, markets produce a smaller quantity than is socially desirable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Ex: The Market for Aluminum</a:t>
            </a:r>
          </a:p>
          <a:p>
            <a:r>
              <a:rPr lang="en-US" dirty="0"/>
              <a:t>The quantity produced and consumed in the market equilibrium is efficient in the sense that it maximizes the sum of producer and consumer surplus.</a:t>
            </a:r>
          </a:p>
          <a:p>
            <a:endParaRPr lang="en-US" dirty="0"/>
          </a:p>
          <a:p>
            <a:r>
              <a:rPr lang="en-US" dirty="0"/>
              <a:t>If the aluminum factories emit pollution (a negative externality), then the cost to society of producing aluminum is larger than the cost to aluminum producers.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42875"/>
            <a:ext cx="89820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007" y="1600200"/>
            <a:ext cx="67439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39" y="914400"/>
            <a:ext cx="7717761" cy="550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vs. Private Goods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intersection of the demand curve and the social-cost curve determines the socially optimal output level.</a:t>
            </a:r>
          </a:p>
          <a:p>
            <a:endParaRPr lang="en-US" dirty="0"/>
          </a:p>
          <a:p>
            <a:r>
              <a:rPr lang="en-US" dirty="0"/>
              <a:t>The socially optimal output level is less than the market equilibrium quantity.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“fix” the externality problem?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IDEA: Change incentives for parties that produce the externality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Internalizing</a:t>
            </a:r>
            <a:r>
              <a:rPr lang="en-US" dirty="0"/>
              <a:t> an externality involves altering incentives so that people take account of the external effects of their 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negative externalities, the government can </a:t>
            </a:r>
            <a:r>
              <a:rPr lang="en-US" dirty="0">
                <a:solidFill>
                  <a:srgbClr val="FF0000"/>
                </a:solidFill>
              </a:rPr>
              <a:t>internalize</a:t>
            </a:r>
            <a:r>
              <a:rPr lang="en-US" dirty="0"/>
              <a:t> an externality by </a:t>
            </a:r>
            <a:r>
              <a:rPr lang="en-US" dirty="0">
                <a:solidFill>
                  <a:srgbClr val="FF0000"/>
                </a:solidFill>
              </a:rPr>
              <a:t>imposing a tax</a:t>
            </a:r>
            <a:r>
              <a:rPr lang="en-US" dirty="0"/>
              <a:t> on the producer to reduce the equilibrium quantity to the socially desirable quantity.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if there is a positive externality?</a:t>
            </a:r>
          </a:p>
          <a:p>
            <a:r>
              <a:rPr lang="en-US" dirty="0"/>
              <a:t>When an externality benefits the bystanders,  </a:t>
            </a:r>
            <a:r>
              <a:rPr lang="en-US" dirty="0">
                <a:solidFill>
                  <a:srgbClr val="FF0000"/>
                </a:solidFill>
              </a:rPr>
              <a:t>positive externality </a:t>
            </a:r>
            <a:r>
              <a:rPr lang="en-US" dirty="0"/>
              <a:t>exists</a:t>
            </a:r>
          </a:p>
          <a:p>
            <a:pPr lvl="1"/>
            <a:r>
              <a:rPr lang="en-US" dirty="0"/>
              <a:t>Markets will product too little of the good (relative to the socially optimal amount) </a:t>
            </a:r>
          </a:p>
          <a:p>
            <a:pPr lvl="1"/>
            <a:r>
              <a:rPr lang="en-US" dirty="0"/>
              <a:t>May be a role for </a:t>
            </a:r>
            <a:r>
              <a:rPr lang="en-US" dirty="0" err="1"/>
              <a:t>gov’t</a:t>
            </a:r>
            <a:r>
              <a:rPr lang="en-US" dirty="0"/>
              <a:t> to create incentives to produce more</a:t>
            </a:r>
          </a:p>
          <a:p>
            <a:endParaRPr lang="en-US" dirty="0"/>
          </a:p>
          <a:p>
            <a:r>
              <a:rPr lang="en-US" dirty="0"/>
              <a:t>The social value of the good exceeds the private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 positive externality</a:t>
            </a:r>
          </a:p>
          <a:p>
            <a:endParaRPr lang="en-US" dirty="0"/>
          </a:p>
          <a:p>
            <a:pPr lvl="1"/>
            <a:r>
              <a:rPr lang="en-US" dirty="0"/>
              <a:t>A technology spillover is a type of positive externality that exists when a firm’s innovation or design not only benefits the firm, but enters society’s pool of technological knowledge and benefits society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678" y="1600200"/>
            <a:ext cx="64646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intersection of the supply curve and the social-value curve determines the optimal output level</a:t>
            </a:r>
          </a:p>
          <a:p>
            <a:endParaRPr lang="en-US" dirty="0"/>
          </a:p>
          <a:p>
            <a:r>
              <a:rPr lang="en-US" dirty="0"/>
              <a:t>The optimal output level is more than the private market equilibrium quantity</a:t>
            </a:r>
          </a:p>
          <a:p>
            <a:r>
              <a:rPr lang="en-US" dirty="0"/>
              <a:t>The market produces a smaller quantity than is socially desirable</a:t>
            </a:r>
          </a:p>
          <a:p>
            <a:endParaRPr lang="en-US" dirty="0"/>
          </a:p>
          <a:p>
            <a:r>
              <a:rPr lang="en-US" dirty="0"/>
              <a:t>The social value of the good exceeds the private value of the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Internalizing Externalities: Subsidies</a:t>
            </a:r>
          </a:p>
          <a:p>
            <a:pPr lvl="1"/>
            <a:r>
              <a:rPr lang="en-US" dirty="0"/>
              <a:t>Used as the primary method for attempting to internalize positive externalities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solutions to externalities</a:t>
            </a:r>
          </a:p>
          <a:p>
            <a:pPr lvl="1"/>
            <a:r>
              <a:rPr lang="en-US" dirty="0"/>
              <a:t>Government action is not always needed to solve the problem of externalities.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solutions to externalities</a:t>
            </a:r>
          </a:p>
          <a:p>
            <a:pPr lvl="1"/>
            <a:r>
              <a:rPr lang="en-US" dirty="0"/>
              <a:t>Moral codes and social sanctions</a:t>
            </a:r>
          </a:p>
          <a:p>
            <a:pPr lvl="2"/>
            <a:r>
              <a:rPr lang="en-US" dirty="0"/>
              <a:t>Maybe we do sometime voluntarily internalize externalities </a:t>
            </a:r>
          </a:p>
          <a:p>
            <a:pPr lvl="3"/>
            <a:r>
              <a:rPr lang="en-US" dirty="0"/>
              <a:t>Recycling </a:t>
            </a:r>
          </a:p>
          <a:p>
            <a:pPr lvl="1"/>
            <a:r>
              <a:rPr lang="en-US" dirty="0"/>
              <a:t>Charitable organizations</a:t>
            </a:r>
          </a:p>
          <a:p>
            <a:pPr lvl="2"/>
            <a:r>
              <a:rPr lang="en-US" dirty="0"/>
              <a:t>Sometimes people donate time/money to get us more towards (what they perceive as) the socially optimal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goods in our economy are provided through the market</a:t>
            </a:r>
          </a:p>
          <a:p>
            <a:r>
              <a:rPr lang="en-US" dirty="0"/>
              <a:t>Some goods, however, are problematic under the market system</a:t>
            </a:r>
          </a:p>
          <a:p>
            <a:pPr lvl="1"/>
            <a:r>
              <a:rPr lang="en-US" dirty="0"/>
              <a:t>i.e. the market doesn’t provide the socially optimal amount of some goods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Contracting between parties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Coase</a:t>
            </a:r>
            <a:r>
              <a:rPr lang="en-US" dirty="0"/>
              <a:t> Theorem is a proposition that if private parties can bargain without cost over the allocation of resources, they can solve the problem of externalities on their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example from your text:</a:t>
            </a:r>
          </a:p>
          <a:p>
            <a:r>
              <a:rPr lang="en-US" dirty="0"/>
              <a:t>Sophie has a dog and gets a benefit from this</a:t>
            </a:r>
          </a:p>
          <a:p>
            <a:r>
              <a:rPr lang="en-US" dirty="0"/>
              <a:t>Lucas is annoyed by the dog’s barking and suffers a cost</a:t>
            </a:r>
          </a:p>
          <a:p>
            <a:r>
              <a:rPr lang="en-US" dirty="0"/>
              <a:t>What is the socially optimal outcome?</a:t>
            </a:r>
          </a:p>
          <a:p>
            <a:pPr lvl="1"/>
            <a:r>
              <a:rPr lang="en-US" dirty="0"/>
              <a:t>If Sophie’s benefit &gt; Lucas’s cost then keep the dog</a:t>
            </a:r>
          </a:p>
          <a:p>
            <a:pPr lvl="1"/>
            <a:r>
              <a:rPr lang="en-US" dirty="0"/>
              <a:t>If Lucas’s cost &gt; Sophie’s benefit, then get rid of the dog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Presumably there is some dollar amount of pain </a:t>
            </a:r>
            <a:r>
              <a:rPr lang="en-US" dirty="0" err="1"/>
              <a:t>Lucus</a:t>
            </a:r>
            <a:r>
              <a:rPr lang="en-US" dirty="0"/>
              <a:t> endures from the dog, i.e. the maximum amount of money Lucas would be willing to pay to be rid of the dog</a:t>
            </a:r>
          </a:p>
          <a:p>
            <a:r>
              <a:rPr lang="en-US" dirty="0"/>
              <a:t>And some $ amt of joy Sophie gets from the dog,  i.e. the minimum Sophie would accept to be persuaded to give up the dog</a:t>
            </a:r>
          </a:p>
          <a:p>
            <a:r>
              <a:rPr lang="en-US" dirty="0"/>
              <a:t>For instance, if Sophie valued the dog at 500 </a:t>
            </a:r>
            <a:r>
              <a:rPr lang="en-US" dirty="0" err="1"/>
              <a:t>euros</a:t>
            </a:r>
            <a:r>
              <a:rPr lang="en-US" dirty="0"/>
              <a:t> and Lucas’s annoyance was worth 800 </a:t>
            </a:r>
            <a:r>
              <a:rPr lang="en-US" dirty="0" err="1"/>
              <a:t>euros</a:t>
            </a:r>
            <a:r>
              <a:rPr lang="en-US" dirty="0"/>
              <a:t>, he could offer 600 </a:t>
            </a:r>
            <a:r>
              <a:rPr lang="en-US" dirty="0" err="1"/>
              <a:t>euros</a:t>
            </a:r>
            <a:r>
              <a:rPr lang="en-US" dirty="0"/>
              <a:t> to get rid of the dog and both parties would be better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AC23-97F0-CAA5-665A-5E5AE559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CC85-CC9E-0BF2-15EB-27D5A03F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questions: Who has the property rights here? </a:t>
            </a:r>
          </a:p>
          <a:p>
            <a:pPr lvl="1"/>
            <a:r>
              <a:rPr lang="en-US" dirty="0"/>
              <a:t>Does Sophie have the right to have the dog?</a:t>
            </a:r>
          </a:p>
          <a:p>
            <a:pPr lvl="1"/>
            <a:r>
              <a:rPr lang="en-US" dirty="0"/>
              <a:t>Or does Lucas have the right to peace and quiet?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C49BF-C3B5-7F32-564D-191618DD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2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Coase Theorem says the initial distribution of the property rights doesn’t matter and we’ll get the socially optimal result regardless </a:t>
            </a:r>
          </a:p>
          <a:p>
            <a:pPr lvl="1"/>
            <a:r>
              <a:rPr lang="en-US" dirty="0"/>
              <a:t>At least, in the absence of transaction costs </a:t>
            </a:r>
          </a:p>
          <a:p>
            <a:r>
              <a:rPr lang="en-US" dirty="0"/>
              <a:t>Transactions Costs</a:t>
            </a:r>
          </a:p>
          <a:p>
            <a:pPr lvl="1"/>
            <a:r>
              <a:rPr lang="en-US" dirty="0"/>
              <a:t>Transaction costs are the costs that parties incur in the process of agreeing to and following through on a bargain.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policy toward externalities</a:t>
            </a:r>
          </a:p>
          <a:p>
            <a:pPr lvl="1"/>
            <a:r>
              <a:rPr lang="en-US" dirty="0"/>
              <a:t>When externalities are significant and private solutions are not found, government may attempt to solve the problem through . . .</a:t>
            </a:r>
          </a:p>
          <a:p>
            <a:pPr lvl="2"/>
            <a:r>
              <a:rPr lang="en-US" dirty="0"/>
              <a:t> command-and-control policies.</a:t>
            </a:r>
          </a:p>
          <a:p>
            <a:pPr lvl="2"/>
            <a:r>
              <a:rPr lang="en-US" dirty="0"/>
              <a:t>market-based policies.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Command-and-control policies</a:t>
            </a:r>
          </a:p>
          <a:p>
            <a:pPr lvl="1"/>
            <a:r>
              <a:rPr lang="en-US" dirty="0"/>
              <a:t>Usually take the form of regulations:</a:t>
            </a:r>
          </a:p>
          <a:p>
            <a:pPr lvl="2"/>
            <a:r>
              <a:rPr lang="en-US" dirty="0"/>
              <a:t>Forbid certain behaviors</a:t>
            </a:r>
          </a:p>
          <a:p>
            <a:pPr lvl="2"/>
            <a:r>
              <a:rPr lang="en-US" dirty="0"/>
              <a:t>Require certain behaviors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Requirements that all students have health insurance</a:t>
            </a:r>
          </a:p>
          <a:p>
            <a:pPr lvl="1"/>
            <a:r>
              <a:rPr lang="en-US" dirty="0"/>
              <a:t>Stipulations on pollution emission levels set by the Environmental Protection Agency (EPA)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Market-Based Policies</a:t>
            </a:r>
          </a:p>
          <a:p>
            <a:pPr lvl="1"/>
            <a:r>
              <a:rPr lang="en-US" dirty="0"/>
              <a:t>Government uses taxes and subsidies to align private incentives with social efficiency.</a:t>
            </a:r>
          </a:p>
          <a:p>
            <a:endParaRPr lang="en-US" dirty="0"/>
          </a:p>
          <a:p>
            <a:r>
              <a:rPr lang="en-US" dirty="0" err="1"/>
              <a:t>Pigovian</a:t>
            </a:r>
            <a:r>
              <a:rPr lang="en-US" dirty="0"/>
              <a:t> taxes are taxes enacted to correct the effects of a negative externality.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Regulation versus </a:t>
            </a:r>
            <a:r>
              <a:rPr lang="en-US" dirty="0" err="1"/>
              <a:t>Pigovian</a:t>
            </a:r>
            <a:r>
              <a:rPr lang="en-US" dirty="0"/>
              <a:t> tax</a:t>
            </a:r>
          </a:p>
          <a:p>
            <a:pPr lvl="1"/>
            <a:r>
              <a:rPr lang="en-US" dirty="0"/>
              <a:t>If the EPA decides it wants to reduce the amount of pollution. The EPA could...</a:t>
            </a:r>
          </a:p>
          <a:p>
            <a:pPr lvl="1"/>
            <a:r>
              <a:rPr lang="en-US" dirty="0"/>
              <a:t>tell the firms to reduce its pollution by a specific	amount (i.e. regulation)</a:t>
            </a:r>
          </a:p>
          <a:p>
            <a:pPr lvl="1"/>
            <a:r>
              <a:rPr lang="en-US" dirty="0"/>
              <a:t>Alternatively, a more mkt-oriented solution could be to levy a tax of a given amount for each unit of pollution the firm emits (i.e. </a:t>
            </a:r>
            <a:r>
              <a:rPr lang="en-US" dirty="0" err="1"/>
              <a:t>Pigovian</a:t>
            </a:r>
            <a:r>
              <a:rPr lang="en-US" dirty="0"/>
              <a:t> tax)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Market-Based Policies</a:t>
            </a:r>
          </a:p>
          <a:p>
            <a:pPr lvl="1"/>
            <a:r>
              <a:rPr lang="en-US" dirty="0"/>
              <a:t>Tradable pollution permits allow the voluntary transfer of the right to pollute from one firm to another this system is also known as cap-and-trade</a:t>
            </a:r>
          </a:p>
          <a:p>
            <a:pPr lvl="1"/>
            <a:r>
              <a:rPr lang="en-US" dirty="0"/>
              <a:t>A market for these permits is introduced by the government</a:t>
            </a:r>
          </a:p>
          <a:p>
            <a:pPr lvl="1"/>
            <a:r>
              <a:rPr lang="en-US" dirty="0"/>
              <a:t>A firm that can reduce pollution at a low cost may prefer to sell its permit to a firm that can reduce pollution only at a high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why the </a:t>
            </a:r>
            <a:r>
              <a:rPr lang="en-US" dirty="0" err="1"/>
              <a:t>mkt</a:t>
            </a:r>
            <a:r>
              <a:rPr lang="en-US" dirty="0"/>
              <a:t> fails to provide the socially optimal levels of some goods, it is helpful to think of goods as:</a:t>
            </a:r>
          </a:p>
          <a:p>
            <a:pPr lvl="1"/>
            <a:r>
              <a:rPr lang="en-US" dirty="0"/>
              <a:t>Rival vs. non-rival</a:t>
            </a:r>
          </a:p>
          <a:p>
            <a:pPr lvl="1"/>
            <a:r>
              <a:rPr lang="en-US" dirty="0"/>
              <a:t>Excludable vs. non-excludable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Economists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market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approaches</a:t>
            </a:r>
            <a:r>
              <a:rPr lang="fi-FI" dirty="0"/>
              <a:t> (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tradable</a:t>
            </a:r>
            <a:r>
              <a:rPr lang="fi-FI" dirty="0"/>
              <a:t> </a:t>
            </a:r>
            <a:r>
              <a:rPr lang="fi-FI" dirty="0" err="1"/>
              <a:t>permits</a:t>
            </a:r>
            <a:r>
              <a:rPr lang="fi-FI" dirty="0"/>
              <a:t>) </a:t>
            </a:r>
            <a:r>
              <a:rPr lang="fi-FI" dirty="0" err="1"/>
              <a:t>because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pollution</a:t>
            </a:r>
            <a:r>
              <a:rPr lang="fi-FI" dirty="0"/>
              <a:t> in a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manner </a:t>
            </a:r>
            <a:r>
              <a:rPr lang="fi-FI" dirty="0" err="1"/>
              <a:t>than</a:t>
            </a:r>
            <a:r>
              <a:rPr lang="fi-FI" dirty="0"/>
              <a:t> ”</a:t>
            </a:r>
            <a:r>
              <a:rPr lang="fi-FI" dirty="0" err="1"/>
              <a:t>command</a:t>
            </a:r>
            <a:r>
              <a:rPr lang="fi-FI" dirty="0"/>
              <a:t> and </a:t>
            </a:r>
            <a:r>
              <a:rPr lang="fi-FI" dirty="0" err="1"/>
              <a:t>control</a:t>
            </a:r>
            <a:r>
              <a:rPr lang="fi-FI" dirty="0"/>
              <a:t>”</a:t>
            </a:r>
          </a:p>
          <a:p>
            <a:pPr lvl="1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pollution</a:t>
            </a:r>
            <a:r>
              <a:rPr lang="fi-FI" dirty="0"/>
              <a:t> </a:t>
            </a:r>
            <a:r>
              <a:rPr lang="fi-FI" dirty="0" err="1"/>
              <a:t>reduction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lowest</a:t>
            </a:r>
            <a:r>
              <a:rPr lang="fi-FI" dirty="0"/>
              <a:t> </a:t>
            </a:r>
            <a:r>
              <a:rPr lang="fi-FI" dirty="0" err="1"/>
              <a:t>cost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Negative externalities:</a:t>
            </a:r>
          </a:p>
          <a:p>
            <a:r>
              <a:rPr lang="en-US" dirty="0">
                <a:hlinkClick r:id="rId2"/>
              </a:rPr>
              <a:t>https://www.youtube.com/watch?v=nBw6KvU51BE</a:t>
            </a:r>
            <a:endParaRPr lang="en-US" dirty="0"/>
          </a:p>
          <a:p>
            <a:r>
              <a:rPr lang="en-US" dirty="0"/>
              <a:t>Positive externalities:</a:t>
            </a:r>
          </a:p>
          <a:p>
            <a:r>
              <a:rPr lang="en-US" dirty="0">
                <a:hlinkClick r:id="rId3"/>
              </a:rPr>
              <a:t>https://www.youtube.com/watch?v=TSTLLFJbaA4</a:t>
            </a:r>
            <a:endParaRPr lang="en-US" dirty="0"/>
          </a:p>
          <a:p>
            <a:r>
              <a:rPr lang="en-US" dirty="0"/>
              <a:t>Tradable permits: (6 min)</a:t>
            </a:r>
          </a:p>
          <a:p>
            <a:r>
              <a:rPr lang="en-US" dirty="0">
                <a:hlinkClick r:id="rId4"/>
              </a:rPr>
              <a:t>https://www.youtube.com/watch?v=hX1hq6pJG2M</a:t>
            </a:r>
            <a:endParaRPr lang="en-US" dirty="0"/>
          </a:p>
          <a:p>
            <a:r>
              <a:rPr lang="en-US" dirty="0"/>
              <a:t>EU Carbon Trading: (4 min)</a:t>
            </a:r>
          </a:p>
          <a:p>
            <a:r>
              <a:rPr lang="en-US" dirty="0">
                <a:hlinkClick r:id="rId5"/>
              </a:rPr>
              <a:t>https://www.youtube.com/watch?v=qxdxBfZKoa0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Rival</a:t>
            </a:r>
            <a:r>
              <a:rPr lang="en-US" dirty="0"/>
              <a:t> goods:</a:t>
            </a:r>
          </a:p>
          <a:p>
            <a:pPr lvl="1"/>
            <a:r>
              <a:rPr lang="en-US" dirty="0"/>
              <a:t>When one person’s usage of the good diminishes another person’s ability to use it</a:t>
            </a:r>
          </a:p>
          <a:p>
            <a:pPr lvl="2"/>
            <a:r>
              <a:rPr lang="en-US" dirty="0"/>
              <a:t>Cell phone, apple, house, seat on an airplane, etc</a:t>
            </a:r>
          </a:p>
          <a:p>
            <a:pPr lvl="1"/>
            <a:r>
              <a:rPr lang="en-US" dirty="0"/>
              <a:t>Most goods are rival, but some aren’t</a:t>
            </a:r>
          </a:p>
          <a:p>
            <a:pPr lvl="2"/>
            <a:r>
              <a:rPr lang="en-US" dirty="0"/>
              <a:t>Cable TV, a movie, computer software, knowledge, heating in our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Excludable</a:t>
            </a:r>
            <a:r>
              <a:rPr lang="en-US" dirty="0"/>
              <a:t> goods:</a:t>
            </a:r>
          </a:p>
          <a:p>
            <a:pPr lvl="1"/>
            <a:r>
              <a:rPr lang="en-US" dirty="0"/>
              <a:t>Goods where people who don’t pay are excluded from getting them </a:t>
            </a:r>
          </a:p>
          <a:p>
            <a:pPr lvl="2"/>
            <a:r>
              <a:rPr lang="en-US" dirty="0"/>
              <a:t>Cell phone, Cable TV, lunch in the cafeteria</a:t>
            </a:r>
          </a:p>
          <a:p>
            <a:pPr lvl="1"/>
            <a:r>
              <a:rPr lang="en-US" dirty="0"/>
              <a:t>Non-excludable goods:</a:t>
            </a:r>
          </a:p>
          <a:p>
            <a:pPr lvl="2"/>
            <a:r>
              <a:rPr lang="en-US" dirty="0"/>
              <a:t>National defense, heating in our classroom, fireworks display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Goods that are both rival and excludable are called “private goods”</a:t>
            </a:r>
          </a:p>
          <a:p>
            <a:pPr lvl="1"/>
            <a:r>
              <a:rPr lang="en-US" dirty="0"/>
              <a:t>The market does a good job providing these</a:t>
            </a:r>
          </a:p>
          <a:p>
            <a:r>
              <a:rPr lang="en-US" dirty="0"/>
              <a:t>Goods that are neither rival nor excludable are called “public goods”</a:t>
            </a:r>
          </a:p>
          <a:p>
            <a:pPr lvl="1"/>
            <a:r>
              <a:rPr lang="en-US" dirty="0"/>
              <a:t>The market does a poor job providing these</a:t>
            </a:r>
          </a:p>
          <a:p>
            <a:pPr lvl="2"/>
            <a:r>
              <a:rPr lang="en-US" dirty="0"/>
              <a:t>Luckily, most goods are private goods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2292</Words>
  <Application>Microsoft Office PowerPoint</Application>
  <PresentationFormat>On-screen Show (4:3)</PresentationFormat>
  <Paragraphs>274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Session 7</vt:lpstr>
      <vt:lpstr>PowerPoint Presentation</vt:lpstr>
      <vt:lpstr>PowerPoint Presentation</vt:lpstr>
      <vt:lpstr>Public vs. Private Goods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Externalities</dc:title>
  <dc:creator>Jason Beck</dc:creator>
  <cp:lastModifiedBy>Beck Jason</cp:lastModifiedBy>
  <cp:revision>63</cp:revision>
  <dcterms:created xsi:type="dcterms:W3CDTF">2006-08-16T00:00:00Z</dcterms:created>
  <dcterms:modified xsi:type="dcterms:W3CDTF">2023-01-10T08:11:54Z</dcterms:modified>
</cp:coreProperties>
</file>