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1" r:id="rId6"/>
    <p:sldId id="266" r:id="rId7"/>
    <p:sldId id="282" r:id="rId8"/>
    <p:sldId id="283" r:id="rId9"/>
    <p:sldId id="267" r:id="rId10"/>
    <p:sldId id="268" r:id="rId11"/>
    <p:sldId id="319" r:id="rId12"/>
    <p:sldId id="284" r:id="rId13"/>
    <p:sldId id="285" r:id="rId14"/>
    <p:sldId id="286" r:id="rId15"/>
    <p:sldId id="265" r:id="rId16"/>
    <p:sldId id="270" r:id="rId17"/>
    <p:sldId id="271" r:id="rId18"/>
    <p:sldId id="272" r:id="rId19"/>
    <p:sldId id="275" r:id="rId20"/>
    <p:sldId id="274" r:id="rId21"/>
    <p:sldId id="276" r:id="rId22"/>
    <p:sldId id="277" r:id="rId23"/>
    <p:sldId id="289" r:id="rId24"/>
    <p:sldId id="290" r:id="rId25"/>
    <p:sldId id="291" r:id="rId26"/>
    <p:sldId id="278" r:id="rId27"/>
    <p:sldId id="317" r:id="rId28"/>
    <p:sldId id="279" r:id="rId29"/>
    <p:sldId id="280" r:id="rId30"/>
    <p:sldId id="318" r:id="rId31"/>
    <p:sldId id="281" r:id="rId32"/>
    <p:sldId id="288" r:id="rId33"/>
    <p:sldId id="287" r:id="rId34"/>
    <p:sldId id="292" r:id="rId35"/>
    <p:sldId id="294" r:id="rId36"/>
    <p:sldId id="293" r:id="rId37"/>
    <p:sldId id="295" r:id="rId38"/>
    <p:sldId id="313" r:id="rId39"/>
    <p:sldId id="296" r:id="rId40"/>
    <p:sldId id="297" r:id="rId41"/>
    <p:sldId id="298" r:id="rId42"/>
    <p:sldId id="299" r:id="rId43"/>
    <p:sldId id="300" r:id="rId44"/>
    <p:sldId id="301" r:id="rId45"/>
    <p:sldId id="316" r:id="rId46"/>
    <p:sldId id="315" r:id="rId47"/>
    <p:sldId id="314" r:id="rId48"/>
    <p:sldId id="302" r:id="rId49"/>
    <p:sldId id="303" r:id="rId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1/10/2023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Market Structure</a:t>
            </a:r>
          </a:p>
        </p:txBody>
      </p:sp>
      <p:sp>
        <p:nvSpPr>
          <p:cNvPr id="3" name="Subtitle 2"/>
          <p:cNvSpPr>
            <a:spLocks noGrp="1"/>
          </p:cNvSpPr>
          <p:nvPr>
            <p:ph type="subTitle" idx="1"/>
          </p:nvPr>
        </p:nvSpPr>
        <p:spPr/>
        <p:txBody>
          <a:bodyPr/>
          <a:lstStyle/>
          <a:p>
            <a:r>
              <a:rPr lang="en-US" dirty="0"/>
              <a:t>Session 8</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idx="1"/>
          </p:nvPr>
        </p:nvPicPr>
        <p:blipFill>
          <a:blip r:embed="rId2" cstate="print"/>
          <a:srcRect/>
          <a:stretch>
            <a:fillRect/>
          </a:stretch>
        </p:blipFill>
        <p:spPr bwMode="auto">
          <a:xfrm>
            <a:off x="1367790" y="1622901"/>
            <a:ext cx="6408420" cy="448056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Predictions of perfect competition:</a:t>
            </a:r>
          </a:p>
          <a:p>
            <a:r>
              <a:rPr lang="en-US" dirty="0"/>
              <a:t>Price will be driven down to MC of production</a:t>
            </a:r>
          </a:p>
          <a:p>
            <a:r>
              <a:rPr lang="en-US" dirty="0"/>
              <a:t>No economic profits </a:t>
            </a:r>
          </a:p>
          <a:p>
            <a:r>
              <a:rPr lang="en-US" dirty="0" err="1"/>
              <a:t>Mkt</a:t>
            </a:r>
            <a:r>
              <a:rPr lang="en-US" dirty="0"/>
              <a:t> forces push firms to be operating at their minimum SRATC and LRATC</a:t>
            </a:r>
          </a:p>
          <a:p>
            <a:r>
              <a:rPr lang="en-US" dirty="0"/>
              <a:t> </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In reality, few markets are perfectly competitive</a:t>
            </a:r>
          </a:p>
          <a:p>
            <a:pPr lvl="1"/>
            <a:r>
              <a:rPr lang="en-US" dirty="0"/>
              <a:t>(but that doesn’t mean our model of PC can’t help us understand the world around us)</a:t>
            </a:r>
          </a:p>
          <a:p>
            <a:r>
              <a:rPr lang="en-US" dirty="0"/>
              <a:t>The extreme opposite of PC is monopoly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solidFill>
                  <a:srgbClr val="0070C0"/>
                </a:solidFill>
              </a:rPr>
              <a:t>Monopoly</a:t>
            </a:r>
            <a:r>
              <a:rPr lang="en-US" dirty="0"/>
              <a:t> is when there is only one seller of a good</a:t>
            </a:r>
          </a:p>
          <a:p>
            <a:pPr lvl="1"/>
            <a:r>
              <a:rPr lang="en-US" dirty="0"/>
              <a:t>Instead of a “price taker” (like in the case of PC), monopolies have at least some ability to set their price</a:t>
            </a:r>
          </a:p>
          <a:p>
            <a:pPr lvl="2"/>
            <a:r>
              <a:rPr lang="en-US" dirty="0"/>
              <a:t>Price is a </a:t>
            </a:r>
            <a:r>
              <a:rPr lang="en-US" dirty="0">
                <a:solidFill>
                  <a:srgbClr val="FF0000"/>
                </a:solidFill>
              </a:rPr>
              <a:t>choice variable</a:t>
            </a:r>
          </a:p>
          <a:p>
            <a:pPr lvl="1"/>
            <a:r>
              <a:rPr lang="en-US" dirty="0"/>
              <a:t>Does that mean they can charge whatever they want?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For a monopoly to be able to use its market power, there must be barriers to entry</a:t>
            </a:r>
          </a:p>
          <a:p>
            <a:pPr lvl="1"/>
            <a:r>
              <a:rPr lang="en-US" dirty="0"/>
              <a:t>Think about a monopoly dog walker</a:t>
            </a:r>
          </a:p>
          <a:p>
            <a:pPr lvl="1"/>
            <a:r>
              <a:rPr lang="en-US" dirty="0"/>
              <a:t>“contestable markets”</a:t>
            </a:r>
          </a:p>
          <a:p>
            <a:r>
              <a:rPr lang="en-US" dirty="0"/>
              <a:t>Not all monopolies are necessarily profitable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To understand our model of monopoly, we need to understand the relationship between the demand curve and the MR curve</a:t>
            </a:r>
          </a:p>
          <a:p>
            <a:r>
              <a:rPr lang="en-US" dirty="0"/>
              <a:t>In PC, MR=Price</a:t>
            </a:r>
          </a:p>
          <a:p>
            <a:pPr lvl="1"/>
            <a:r>
              <a:rPr lang="en-US" dirty="0"/>
              <a:t>Not the case under monopoly</a:t>
            </a:r>
          </a:p>
          <a:p>
            <a:pPr lvl="2"/>
            <a:r>
              <a:rPr lang="en-US" dirty="0"/>
              <a:t>Why?</a:t>
            </a:r>
          </a:p>
          <a:p>
            <a:pPr lvl="2"/>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nvPr>
        </p:nvGraphicFramePr>
        <p:xfrm>
          <a:off x="457200" y="1600200"/>
          <a:ext cx="8229600" cy="3708400"/>
        </p:xfrm>
        <a:graphic>
          <a:graphicData uri="http://schemas.openxmlformats.org/drawingml/2006/table">
            <a:tbl>
              <a:tblPr bandRow="1">
                <a:tableStyleId>{5C22544A-7EE6-4342-B048-85BDC9FD1C3A}</a:tableStyleId>
              </a:tblPr>
              <a:tblGrid>
                <a:gridCol w="1645920">
                  <a:extLst>
                    <a:ext uri="{9D8B030D-6E8A-4147-A177-3AD203B41FA5}">
                      <a16:colId xmlns:a16="http://schemas.microsoft.com/office/drawing/2014/main" val="20000"/>
                    </a:ext>
                  </a:extLst>
                </a:gridCol>
                <a:gridCol w="1645920">
                  <a:extLst>
                    <a:ext uri="{9D8B030D-6E8A-4147-A177-3AD203B41FA5}">
                      <a16:colId xmlns:a16="http://schemas.microsoft.com/office/drawing/2014/main" val="20001"/>
                    </a:ext>
                  </a:extLst>
                </a:gridCol>
                <a:gridCol w="1645920">
                  <a:extLst>
                    <a:ext uri="{9D8B030D-6E8A-4147-A177-3AD203B41FA5}">
                      <a16:colId xmlns:a16="http://schemas.microsoft.com/office/drawing/2014/main" val="20002"/>
                    </a:ext>
                  </a:extLst>
                </a:gridCol>
                <a:gridCol w="1645920">
                  <a:extLst>
                    <a:ext uri="{9D8B030D-6E8A-4147-A177-3AD203B41FA5}">
                      <a16:colId xmlns:a16="http://schemas.microsoft.com/office/drawing/2014/main" val="20003"/>
                    </a:ext>
                  </a:extLst>
                </a:gridCol>
                <a:gridCol w="1645920">
                  <a:extLst>
                    <a:ext uri="{9D8B030D-6E8A-4147-A177-3AD203B41FA5}">
                      <a16:colId xmlns:a16="http://schemas.microsoft.com/office/drawing/2014/main" val="20004"/>
                    </a:ext>
                  </a:extLst>
                </a:gridCol>
              </a:tblGrid>
              <a:tr h="370840">
                <a:tc>
                  <a:txBody>
                    <a:bodyPr/>
                    <a:lstStyle/>
                    <a:p>
                      <a:r>
                        <a:rPr lang="en-US" dirty="0"/>
                        <a:t>Quant</a:t>
                      </a:r>
                    </a:p>
                  </a:txBody>
                  <a:tcPr/>
                </a:tc>
                <a:tc>
                  <a:txBody>
                    <a:bodyPr/>
                    <a:lstStyle/>
                    <a:p>
                      <a:r>
                        <a:rPr lang="en-US" dirty="0"/>
                        <a:t>P</a:t>
                      </a:r>
                    </a:p>
                  </a:txBody>
                  <a:tcPr/>
                </a:tc>
                <a:tc>
                  <a:txBody>
                    <a:bodyPr/>
                    <a:lstStyle/>
                    <a:p>
                      <a:r>
                        <a:rPr lang="en-US" dirty="0"/>
                        <a:t>TR</a:t>
                      </a:r>
                    </a:p>
                  </a:txBody>
                  <a:tcPr/>
                </a:tc>
                <a:tc>
                  <a:txBody>
                    <a:bodyPr/>
                    <a:lstStyle/>
                    <a:p>
                      <a:r>
                        <a:rPr lang="en-US" dirty="0"/>
                        <a:t>AR</a:t>
                      </a:r>
                    </a:p>
                  </a:txBody>
                  <a:tcPr/>
                </a:tc>
                <a:tc>
                  <a:txBody>
                    <a:bodyPr/>
                    <a:lstStyle/>
                    <a:p>
                      <a:r>
                        <a:rPr lang="en-US" dirty="0"/>
                        <a:t>MR</a:t>
                      </a:r>
                    </a:p>
                  </a:txBody>
                  <a:tcPr/>
                </a:tc>
                <a:extLst>
                  <a:ext uri="{0D108BD9-81ED-4DB2-BD59-A6C34878D82A}">
                    <a16:rowId xmlns:a16="http://schemas.microsoft.com/office/drawing/2014/main" val="10000"/>
                  </a:ext>
                </a:extLst>
              </a:tr>
              <a:tr h="370840">
                <a:tc>
                  <a:txBody>
                    <a:bodyPr/>
                    <a:lstStyle/>
                    <a:p>
                      <a:r>
                        <a:rPr lang="en-US" dirty="0"/>
                        <a:t>0</a:t>
                      </a:r>
                    </a:p>
                  </a:txBody>
                  <a:tcPr/>
                </a:tc>
                <a:tc>
                  <a:txBody>
                    <a:bodyPr/>
                    <a:lstStyle/>
                    <a:p>
                      <a:r>
                        <a:rPr lang="en-US" dirty="0"/>
                        <a:t>1.1</a:t>
                      </a:r>
                    </a:p>
                  </a:txBody>
                  <a:tcPr/>
                </a:tc>
                <a:tc>
                  <a:txBody>
                    <a:bodyPr/>
                    <a:lstStyle/>
                    <a:p>
                      <a:r>
                        <a:rPr lang="en-US" dirty="0"/>
                        <a:t>0</a:t>
                      </a:r>
                    </a:p>
                  </a:txBody>
                  <a:tcPr/>
                </a:tc>
                <a:tc>
                  <a:txBody>
                    <a:bodyPr/>
                    <a:lstStyle/>
                    <a:p>
                      <a:r>
                        <a:rPr lang="en-US" dirty="0"/>
                        <a:t>-</a:t>
                      </a:r>
                    </a:p>
                  </a:txBody>
                  <a:tcPr/>
                </a:tc>
                <a:tc>
                  <a:txBody>
                    <a:bodyPr/>
                    <a:lstStyle/>
                    <a:p>
                      <a:r>
                        <a:rPr lang="en-US" dirty="0"/>
                        <a:t>-</a:t>
                      </a:r>
                    </a:p>
                  </a:txBody>
                  <a:tcPr/>
                </a:tc>
                <a:extLst>
                  <a:ext uri="{0D108BD9-81ED-4DB2-BD59-A6C34878D82A}">
                    <a16:rowId xmlns:a16="http://schemas.microsoft.com/office/drawing/2014/main" val="10001"/>
                  </a:ext>
                </a:extLst>
              </a:tr>
              <a:tr h="370840">
                <a:tc>
                  <a:txBody>
                    <a:bodyPr/>
                    <a:lstStyle/>
                    <a:p>
                      <a:r>
                        <a:rPr lang="en-US" dirty="0"/>
                        <a:t>1</a:t>
                      </a:r>
                    </a:p>
                  </a:txBody>
                  <a:tcPr/>
                </a:tc>
                <a:tc>
                  <a:txBody>
                    <a:bodyPr/>
                    <a:lstStyle/>
                    <a:p>
                      <a:r>
                        <a:rPr lang="en-US" dirty="0"/>
                        <a:t>1.0</a:t>
                      </a:r>
                    </a:p>
                  </a:txBody>
                  <a:tcPr/>
                </a:tc>
                <a:tc>
                  <a:txBody>
                    <a:bodyPr/>
                    <a:lstStyle/>
                    <a:p>
                      <a:r>
                        <a:rPr lang="en-US" dirty="0"/>
                        <a:t>1.0</a:t>
                      </a:r>
                    </a:p>
                  </a:txBody>
                  <a:tcPr/>
                </a:tc>
                <a:tc>
                  <a:txBody>
                    <a:bodyPr/>
                    <a:lstStyle/>
                    <a:p>
                      <a:r>
                        <a:rPr lang="en-US" dirty="0"/>
                        <a:t>1.0</a:t>
                      </a:r>
                    </a:p>
                  </a:txBody>
                  <a:tcPr/>
                </a:tc>
                <a:tc>
                  <a:txBody>
                    <a:bodyPr/>
                    <a:lstStyle/>
                    <a:p>
                      <a:r>
                        <a:rPr lang="en-US" dirty="0"/>
                        <a:t>1</a:t>
                      </a:r>
                    </a:p>
                  </a:txBody>
                  <a:tcPr/>
                </a:tc>
                <a:extLst>
                  <a:ext uri="{0D108BD9-81ED-4DB2-BD59-A6C34878D82A}">
                    <a16:rowId xmlns:a16="http://schemas.microsoft.com/office/drawing/2014/main" val="10002"/>
                  </a:ext>
                </a:extLst>
              </a:tr>
              <a:tr h="370840">
                <a:tc>
                  <a:txBody>
                    <a:bodyPr/>
                    <a:lstStyle/>
                    <a:p>
                      <a:r>
                        <a:rPr lang="en-US" dirty="0"/>
                        <a:t>2</a:t>
                      </a:r>
                    </a:p>
                  </a:txBody>
                  <a:tcPr/>
                </a:tc>
                <a:tc>
                  <a:txBody>
                    <a:bodyPr/>
                    <a:lstStyle/>
                    <a:p>
                      <a:r>
                        <a:rPr lang="en-US" dirty="0"/>
                        <a:t>0.9</a:t>
                      </a:r>
                    </a:p>
                  </a:txBody>
                  <a:tcPr/>
                </a:tc>
                <a:tc>
                  <a:txBody>
                    <a:bodyPr/>
                    <a:lstStyle/>
                    <a:p>
                      <a:r>
                        <a:rPr lang="en-US" dirty="0"/>
                        <a:t>1.8</a:t>
                      </a:r>
                    </a:p>
                  </a:txBody>
                  <a:tcPr/>
                </a:tc>
                <a:tc>
                  <a:txBody>
                    <a:bodyPr/>
                    <a:lstStyle/>
                    <a:p>
                      <a:r>
                        <a:rPr lang="en-US" dirty="0"/>
                        <a:t>0.9</a:t>
                      </a:r>
                    </a:p>
                  </a:txBody>
                  <a:tcPr/>
                </a:tc>
                <a:tc>
                  <a:txBody>
                    <a:bodyPr/>
                    <a:lstStyle/>
                    <a:p>
                      <a:r>
                        <a:rPr lang="en-US" dirty="0"/>
                        <a:t>0.8</a:t>
                      </a:r>
                    </a:p>
                  </a:txBody>
                  <a:tcPr/>
                </a:tc>
                <a:extLst>
                  <a:ext uri="{0D108BD9-81ED-4DB2-BD59-A6C34878D82A}">
                    <a16:rowId xmlns:a16="http://schemas.microsoft.com/office/drawing/2014/main" val="10003"/>
                  </a:ext>
                </a:extLst>
              </a:tr>
              <a:tr h="370840">
                <a:tc>
                  <a:txBody>
                    <a:bodyPr/>
                    <a:lstStyle/>
                    <a:p>
                      <a:r>
                        <a:rPr lang="en-US" dirty="0"/>
                        <a:t>3</a:t>
                      </a:r>
                    </a:p>
                  </a:txBody>
                  <a:tcPr/>
                </a:tc>
                <a:tc>
                  <a:txBody>
                    <a:bodyPr/>
                    <a:lstStyle/>
                    <a:p>
                      <a:r>
                        <a:rPr lang="en-US" dirty="0"/>
                        <a:t>0.8</a:t>
                      </a:r>
                    </a:p>
                  </a:txBody>
                  <a:tcPr/>
                </a:tc>
                <a:tc>
                  <a:txBody>
                    <a:bodyPr/>
                    <a:lstStyle/>
                    <a:p>
                      <a:r>
                        <a:rPr lang="en-US" dirty="0"/>
                        <a:t>2.4</a:t>
                      </a:r>
                    </a:p>
                  </a:txBody>
                  <a:tcPr/>
                </a:tc>
                <a:tc>
                  <a:txBody>
                    <a:bodyPr/>
                    <a:lstStyle/>
                    <a:p>
                      <a:r>
                        <a:rPr lang="en-US" dirty="0"/>
                        <a:t>0.8</a:t>
                      </a:r>
                    </a:p>
                  </a:txBody>
                  <a:tcPr/>
                </a:tc>
                <a:tc>
                  <a:txBody>
                    <a:bodyPr/>
                    <a:lstStyle/>
                    <a:p>
                      <a:r>
                        <a:rPr lang="en-US" dirty="0"/>
                        <a:t>0.6</a:t>
                      </a:r>
                    </a:p>
                  </a:txBody>
                  <a:tcPr/>
                </a:tc>
                <a:extLst>
                  <a:ext uri="{0D108BD9-81ED-4DB2-BD59-A6C34878D82A}">
                    <a16:rowId xmlns:a16="http://schemas.microsoft.com/office/drawing/2014/main" val="10004"/>
                  </a:ext>
                </a:extLst>
              </a:tr>
              <a:tr h="370840">
                <a:tc>
                  <a:txBody>
                    <a:bodyPr/>
                    <a:lstStyle/>
                    <a:p>
                      <a:r>
                        <a:rPr lang="en-US" dirty="0"/>
                        <a:t>4</a:t>
                      </a:r>
                    </a:p>
                  </a:txBody>
                  <a:tcPr/>
                </a:tc>
                <a:tc>
                  <a:txBody>
                    <a:bodyPr/>
                    <a:lstStyle/>
                    <a:p>
                      <a:r>
                        <a:rPr lang="en-US" dirty="0"/>
                        <a:t>0.7</a:t>
                      </a:r>
                    </a:p>
                  </a:txBody>
                  <a:tcPr/>
                </a:tc>
                <a:tc>
                  <a:txBody>
                    <a:bodyPr/>
                    <a:lstStyle/>
                    <a:p>
                      <a:r>
                        <a:rPr lang="en-US" dirty="0"/>
                        <a:t>2.8</a:t>
                      </a:r>
                    </a:p>
                  </a:txBody>
                  <a:tcPr/>
                </a:tc>
                <a:tc>
                  <a:txBody>
                    <a:bodyPr/>
                    <a:lstStyle/>
                    <a:p>
                      <a:r>
                        <a:rPr lang="en-US" dirty="0"/>
                        <a:t>0.7</a:t>
                      </a:r>
                    </a:p>
                  </a:txBody>
                  <a:tcPr/>
                </a:tc>
                <a:tc>
                  <a:txBody>
                    <a:bodyPr/>
                    <a:lstStyle/>
                    <a:p>
                      <a:r>
                        <a:rPr lang="en-US" dirty="0"/>
                        <a:t>0.4</a:t>
                      </a:r>
                    </a:p>
                  </a:txBody>
                  <a:tcPr/>
                </a:tc>
                <a:extLst>
                  <a:ext uri="{0D108BD9-81ED-4DB2-BD59-A6C34878D82A}">
                    <a16:rowId xmlns:a16="http://schemas.microsoft.com/office/drawing/2014/main" val="10005"/>
                  </a:ext>
                </a:extLst>
              </a:tr>
              <a:tr h="370840">
                <a:tc>
                  <a:txBody>
                    <a:bodyPr/>
                    <a:lstStyle/>
                    <a:p>
                      <a:r>
                        <a:rPr lang="en-US" dirty="0"/>
                        <a:t>5</a:t>
                      </a:r>
                    </a:p>
                  </a:txBody>
                  <a:tcPr/>
                </a:tc>
                <a:tc>
                  <a:txBody>
                    <a:bodyPr/>
                    <a:lstStyle/>
                    <a:p>
                      <a:r>
                        <a:rPr lang="en-US" dirty="0"/>
                        <a:t>0.6</a:t>
                      </a:r>
                    </a:p>
                  </a:txBody>
                  <a:tcPr/>
                </a:tc>
                <a:tc>
                  <a:txBody>
                    <a:bodyPr/>
                    <a:lstStyle/>
                    <a:p>
                      <a:r>
                        <a:rPr lang="en-US" dirty="0"/>
                        <a:t>3.0</a:t>
                      </a:r>
                    </a:p>
                  </a:txBody>
                  <a:tcPr/>
                </a:tc>
                <a:tc>
                  <a:txBody>
                    <a:bodyPr/>
                    <a:lstStyle/>
                    <a:p>
                      <a:r>
                        <a:rPr lang="en-US" dirty="0"/>
                        <a:t>0.6</a:t>
                      </a:r>
                    </a:p>
                  </a:txBody>
                  <a:tcPr/>
                </a:tc>
                <a:tc>
                  <a:txBody>
                    <a:bodyPr/>
                    <a:lstStyle/>
                    <a:p>
                      <a:r>
                        <a:rPr lang="en-US" dirty="0"/>
                        <a:t>0.2</a:t>
                      </a:r>
                    </a:p>
                  </a:txBody>
                  <a:tcPr/>
                </a:tc>
                <a:extLst>
                  <a:ext uri="{0D108BD9-81ED-4DB2-BD59-A6C34878D82A}">
                    <a16:rowId xmlns:a16="http://schemas.microsoft.com/office/drawing/2014/main" val="10006"/>
                  </a:ext>
                </a:extLst>
              </a:tr>
              <a:tr h="370840">
                <a:tc>
                  <a:txBody>
                    <a:bodyPr/>
                    <a:lstStyle/>
                    <a:p>
                      <a:r>
                        <a:rPr lang="en-US" dirty="0"/>
                        <a:t>6</a:t>
                      </a:r>
                    </a:p>
                  </a:txBody>
                  <a:tcPr/>
                </a:tc>
                <a:tc>
                  <a:txBody>
                    <a:bodyPr/>
                    <a:lstStyle/>
                    <a:p>
                      <a:r>
                        <a:rPr lang="en-US" dirty="0"/>
                        <a:t>0.5</a:t>
                      </a:r>
                    </a:p>
                  </a:txBody>
                  <a:tcPr/>
                </a:tc>
                <a:tc>
                  <a:txBody>
                    <a:bodyPr/>
                    <a:lstStyle/>
                    <a:p>
                      <a:r>
                        <a:rPr lang="en-US" dirty="0"/>
                        <a:t>3.0</a:t>
                      </a:r>
                    </a:p>
                  </a:txBody>
                  <a:tcPr/>
                </a:tc>
                <a:tc>
                  <a:txBody>
                    <a:bodyPr/>
                    <a:lstStyle/>
                    <a:p>
                      <a:r>
                        <a:rPr lang="en-US" dirty="0"/>
                        <a:t>0.5</a:t>
                      </a:r>
                    </a:p>
                  </a:txBody>
                  <a:tcPr/>
                </a:tc>
                <a:tc>
                  <a:txBody>
                    <a:bodyPr/>
                    <a:lstStyle/>
                    <a:p>
                      <a:r>
                        <a:rPr lang="en-US" dirty="0"/>
                        <a:t>0</a:t>
                      </a:r>
                    </a:p>
                  </a:txBody>
                  <a:tcPr/>
                </a:tc>
                <a:extLst>
                  <a:ext uri="{0D108BD9-81ED-4DB2-BD59-A6C34878D82A}">
                    <a16:rowId xmlns:a16="http://schemas.microsoft.com/office/drawing/2014/main" val="10007"/>
                  </a:ext>
                </a:extLst>
              </a:tr>
              <a:tr h="370840">
                <a:tc>
                  <a:txBody>
                    <a:bodyPr/>
                    <a:lstStyle/>
                    <a:p>
                      <a:r>
                        <a:rPr lang="en-US" dirty="0"/>
                        <a:t>7</a:t>
                      </a:r>
                    </a:p>
                  </a:txBody>
                  <a:tcPr/>
                </a:tc>
                <a:tc>
                  <a:txBody>
                    <a:bodyPr/>
                    <a:lstStyle/>
                    <a:p>
                      <a:r>
                        <a:rPr lang="en-US" dirty="0"/>
                        <a:t>0.4</a:t>
                      </a:r>
                    </a:p>
                  </a:txBody>
                  <a:tcPr/>
                </a:tc>
                <a:tc>
                  <a:txBody>
                    <a:bodyPr/>
                    <a:lstStyle/>
                    <a:p>
                      <a:r>
                        <a:rPr lang="en-US" dirty="0"/>
                        <a:t>2.8</a:t>
                      </a:r>
                    </a:p>
                  </a:txBody>
                  <a:tcPr/>
                </a:tc>
                <a:tc>
                  <a:txBody>
                    <a:bodyPr/>
                    <a:lstStyle/>
                    <a:p>
                      <a:r>
                        <a:rPr lang="en-US" dirty="0"/>
                        <a:t>0.4</a:t>
                      </a:r>
                    </a:p>
                  </a:txBody>
                  <a:tcPr/>
                </a:tc>
                <a:tc>
                  <a:txBody>
                    <a:bodyPr/>
                    <a:lstStyle/>
                    <a:p>
                      <a:r>
                        <a:rPr lang="en-US" dirty="0"/>
                        <a:t>-0.2</a:t>
                      </a:r>
                    </a:p>
                  </a:txBody>
                  <a:tcPr/>
                </a:tc>
                <a:extLst>
                  <a:ext uri="{0D108BD9-81ED-4DB2-BD59-A6C34878D82A}">
                    <a16:rowId xmlns:a16="http://schemas.microsoft.com/office/drawing/2014/main" val="10008"/>
                  </a:ext>
                </a:extLst>
              </a:tr>
              <a:tr h="370840">
                <a:tc>
                  <a:txBody>
                    <a:bodyPr/>
                    <a:lstStyle/>
                    <a:p>
                      <a:r>
                        <a:rPr lang="en-US" dirty="0"/>
                        <a:t>8</a:t>
                      </a:r>
                    </a:p>
                  </a:txBody>
                  <a:tcPr/>
                </a:tc>
                <a:tc>
                  <a:txBody>
                    <a:bodyPr/>
                    <a:lstStyle/>
                    <a:p>
                      <a:r>
                        <a:rPr lang="en-US" dirty="0"/>
                        <a:t>0.3</a:t>
                      </a:r>
                    </a:p>
                  </a:txBody>
                  <a:tcPr/>
                </a:tc>
                <a:tc>
                  <a:txBody>
                    <a:bodyPr/>
                    <a:lstStyle/>
                    <a:p>
                      <a:r>
                        <a:rPr lang="en-US" dirty="0"/>
                        <a:t>2.4</a:t>
                      </a:r>
                    </a:p>
                  </a:txBody>
                  <a:tcPr/>
                </a:tc>
                <a:tc>
                  <a:txBody>
                    <a:bodyPr/>
                    <a:lstStyle/>
                    <a:p>
                      <a:r>
                        <a:rPr lang="en-US" dirty="0"/>
                        <a:t>0.3</a:t>
                      </a:r>
                    </a:p>
                  </a:txBody>
                  <a:tcPr/>
                </a:tc>
                <a:tc>
                  <a:txBody>
                    <a:bodyPr/>
                    <a:lstStyle/>
                    <a:p>
                      <a:r>
                        <a:rPr lang="en-US" dirty="0"/>
                        <a:t>-0.4</a:t>
                      </a:r>
                    </a:p>
                  </a:txBody>
                  <a:tcPr/>
                </a:tc>
                <a:extLst>
                  <a:ext uri="{0D108BD9-81ED-4DB2-BD59-A6C34878D82A}">
                    <a16:rowId xmlns:a16="http://schemas.microsoft.com/office/drawing/2014/main" val="10009"/>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Graphing MR: </a:t>
            </a:r>
          </a:p>
          <a:p>
            <a:pPr lvl="1"/>
            <a:r>
              <a:rPr lang="en-US" dirty="0"/>
              <a:t>For linear demand curves, the MR curve will have the same y-intercept as the demand curve, but will be twice as steep</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p:cNvPicPr>
            <a:picLocks noGrp="1" noChangeAspect="1" noChangeArrowheads="1"/>
          </p:cNvPicPr>
          <p:nvPr>
            <p:ph idx="1"/>
          </p:nvPr>
        </p:nvPicPr>
        <p:blipFill>
          <a:blip r:embed="rId2" cstate="print"/>
          <a:srcRect/>
          <a:stretch>
            <a:fillRect/>
          </a:stretch>
        </p:blipFill>
        <p:spPr bwMode="auto">
          <a:xfrm>
            <a:off x="2340233" y="1600200"/>
            <a:ext cx="4365367" cy="4426422"/>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How does a monopoly find its profit maximizing quantity?</a:t>
            </a:r>
          </a:p>
          <a:p>
            <a:pPr lvl="1"/>
            <a:r>
              <a:rPr lang="en-US" dirty="0"/>
              <a:t>By producing up to the point where the marginal benefit of producing one more unit is no longer greater than the marginal cost</a:t>
            </a:r>
          </a:p>
          <a:p>
            <a:pPr lvl="2"/>
            <a:r>
              <a:rPr lang="en-US" dirty="0"/>
              <a:t>Stop when MR=MC </a:t>
            </a:r>
          </a:p>
          <a:p>
            <a:pPr lvl="3"/>
            <a:r>
              <a:rPr lang="en-US" dirty="0"/>
              <a:t>This is our “profit maximizing” condition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The term “market structure” refers to the environment in which a firm operates</a:t>
            </a:r>
          </a:p>
          <a:p>
            <a:pPr lvl="1"/>
            <a:r>
              <a:rPr lang="en-US" dirty="0"/>
              <a:t>If you were put in the CEO’s chair of a company, what are some things you would want to know about the environment the firm exists in?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146" name="Picture 2"/>
          <p:cNvPicPr>
            <a:picLocks noGrp="1" noChangeAspect="1" noChangeArrowheads="1"/>
          </p:cNvPicPr>
          <p:nvPr>
            <p:ph idx="1"/>
          </p:nvPr>
        </p:nvPicPr>
        <p:blipFill>
          <a:blip r:embed="rId2" cstate="print"/>
          <a:srcRect/>
          <a:stretch>
            <a:fillRect/>
          </a:stretch>
        </p:blipFill>
        <p:spPr bwMode="auto">
          <a:xfrm>
            <a:off x="1447800" y="989506"/>
            <a:ext cx="5867400" cy="5396902"/>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170" name="Picture 2"/>
          <p:cNvPicPr>
            <a:picLocks noGrp="1" noChangeAspect="1" noChangeArrowheads="1"/>
          </p:cNvPicPr>
          <p:nvPr>
            <p:ph idx="1"/>
          </p:nvPr>
        </p:nvPicPr>
        <p:blipFill>
          <a:blip r:embed="rId2" cstate="print"/>
          <a:srcRect/>
          <a:stretch>
            <a:fillRect/>
          </a:stretch>
        </p:blipFill>
        <p:spPr bwMode="auto">
          <a:xfrm>
            <a:off x="1824990" y="1965801"/>
            <a:ext cx="5494020" cy="3794760"/>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Is there deadweight loss associated with monopoly?</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Should we “do something” about monopolies?</a:t>
            </a:r>
          </a:p>
          <a:p>
            <a:pPr lvl="1"/>
            <a:r>
              <a:rPr lang="en-US" dirty="0"/>
              <a:t>Most countries have some sort of branch of law enforcement that promotes competition</a:t>
            </a:r>
          </a:p>
          <a:p>
            <a:pPr lvl="1"/>
            <a:r>
              <a:rPr lang="en-US" dirty="0"/>
              <a:t>Usually the most visible form of this is sometimes trying to block proposed mergers</a:t>
            </a:r>
          </a:p>
          <a:p>
            <a:pPr lvl="2"/>
            <a:r>
              <a:rPr lang="en-US" dirty="0"/>
              <a:t>This can be pretty tricky because sometimes mergers are good because they sometimes increase efficiency</a:t>
            </a:r>
          </a:p>
          <a:p>
            <a:pPr lvl="3"/>
            <a:r>
              <a:rPr lang="en-US" dirty="0"/>
              <a:t>Think economies of scale</a:t>
            </a:r>
          </a:p>
          <a:p>
            <a:pP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Merging b/c firms want to be more </a:t>
            </a:r>
            <a:r>
              <a:rPr lang="en-US" dirty="0">
                <a:solidFill>
                  <a:srgbClr val="0070C0"/>
                </a:solidFill>
              </a:rPr>
              <a:t>efficient</a:t>
            </a:r>
            <a:r>
              <a:rPr lang="en-US" dirty="0"/>
              <a:t>: </a:t>
            </a:r>
          </a:p>
          <a:p>
            <a:endParaRPr lang="en-US" dirty="0"/>
          </a:p>
        </p:txBody>
      </p:sp>
      <p:pic>
        <p:nvPicPr>
          <p:cNvPr id="8194" name="Picture 2" descr="C:\Users\jacen\AppData\Local\Microsoft\Windows\INetCache\IE\R52XC2HK\Thumbs-Up-Circle[1].png"/>
          <p:cNvPicPr>
            <a:picLocks noChangeAspect="1" noChangeArrowheads="1"/>
          </p:cNvPicPr>
          <p:nvPr/>
        </p:nvPicPr>
        <p:blipFill>
          <a:blip r:embed="rId2" cstate="print"/>
          <a:srcRect/>
          <a:stretch>
            <a:fillRect/>
          </a:stretch>
        </p:blipFill>
        <p:spPr bwMode="auto">
          <a:xfrm>
            <a:off x="2514600" y="2362200"/>
            <a:ext cx="4360272" cy="4343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blinds(horizontal)">
                                      <p:cBhvr>
                                        <p:cTn id="7" dur="5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Merging b/c firms want </a:t>
            </a:r>
            <a:r>
              <a:rPr lang="en-US" dirty="0">
                <a:solidFill>
                  <a:srgbClr val="0070C0"/>
                </a:solidFill>
              </a:rPr>
              <a:t>market power</a:t>
            </a:r>
            <a:r>
              <a:rPr lang="en-US" dirty="0"/>
              <a:t>:</a:t>
            </a:r>
          </a:p>
          <a:p>
            <a:endParaRPr lang="en-US" dirty="0"/>
          </a:p>
        </p:txBody>
      </p:sp>
      <p:pic>
        <p:nvPicPr>
          <p:cNvPr id="9218" name="Picture 2" descr="C:\Users\jacen\AppData\Local\Microsoft\Windows\INetCache\IE\NNMHMV8K\No_sign_Right.svg[1].png"/>
          <p:cNvPicPr>
            <a:picLocks noChangeAspect="1" noChangeArrowheads="1"/>
          </p:cNvPicPr>
          <p:nvPr/>
        </p:nvPicPr>
        <p:blipFill>
          <a:blip r:embed="rId2" cstate="print"/>
          <a:srcRect/>
          <a:stretch>
            <a:fillRect/>
          </a:stretch>
        </p:blipFill>
        <p:spPr bwMode="auto">
          <a:xfrm>
            <a:off x="2895600" y="2590800"/>
            <a:ext cx="3276600" cy="3276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blinds(horizontal)">
                                      <p:cBhvr>
                                        <p:cTn id="7" dur="5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Practice Question:</a:t>
            </a:r>
          </a:p>
          <a:p>
            <a:r>
              <a:rPr lang="en-US" dirty="0"/>
              <a:t>Assume:</a:t>
            </a:r>
          </a:p>
          <a:p>
            <a:r>
              <a:rPr lang="en-US" dirty="0"/>
              <a:t>P=48-2Qd</a:t>
            </a:r>
          </a:p>
          <a:p>
            <a:r>
              <a:rPr lang="en-US" dirty="0"/>
              <a:t>MC=2Q </a:t>
            </a:r>
          </a:p>
          <a:p>
            <a:r>
              <a:rPr lang="en-US" dirty="0"/>
              <a:t>Calculate the monopoly profit </a:t>
            </a:r>
            <a:r>
              <a:rPr lang="en-US" dirty="0" err="1"/>
              <a:t>max’ing</a:t>
            </a:r>
            <a:r>
              <a:rPr lang="en-US" dirty="0"/>
              <a:t> quantity and price.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Answer</a:t>
            </a:r>
          </a:p>
        </p:txBody>
      </p:sp>
      <p:sp>
        <p:nvSpPr>
          <p:cNvPr id="3" name="Content Placeholder 2"/>
          <p:cNvSpPr>
            <a:spLocks noGrp="1"/>
          </p:cNvSpPr>
          <p:nvPr>
            <p:ph idx="1"/>
          </p:nvPr>
        </p:nvSpPr>
        <p:spPr/>
        <p:txBody>
          <a:bodyPr/>
          <a:lstStyle/>
          <a:p>
            <a:r>
              <a:rPr lang="en-US" dirty="0"/>
              <a:t>MR= 48-4Qd</a:t>
            </a:r>
          </a:p>
          <a:p>
            <a:r>
              <a:rPr lang="en-US" dirty="0"/>
              <a:t>Q* where MR=MC</a:t>
            </a:r>
          </a:p>
          <a:p>
            <a:r>
              <a:rPr lang="en-US" dirty="0"/>
              <a:t>So Q*= 8</a:t>
            </a:r>
          </a:p>
          <a:p>
            <a:r>
              <a:rPr lang="en-US" dirty="0"/>
              <a:t>Monopolist’s price= $32</a:t>
            </a:r>
          </a:p>
          <a:p>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IMG_20180115_174853 (1).jpg"/>
          <p:cNvPicPr>
            <a:picLocks noGrp="1" noChangeAspect="1"/>
          </p:cNvPicPr>
          <p:nvPr>
            <p:ph idx="1"/>
          </p:nvPr>
        </p:nvPicPr>
        <p:blipFill>
          <a:blip r:embed="rId2" cstate="print"/>
          <a:stretch>
            <a:fillRect/>
          </a:stretch>
        </p:blipFill>
        <p:spPr>
          <a:xfrm rot="16200000">
            <a:off x="1766756" y="143534"/>
            <a:ext cx="5539582" cy="7386110"/>
          </a:xfr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Using the graph, find:</a:t>
            </a:r>
          </a:p>
          <a:p>
            <a:r>
              <a:rPr lang="en-US" dirty="0"/>
              <a:t>Monopoly profit maxing quantity</a:t>
            </a:r>
          </a:p>
          <a:p>
            <a:r>
              <a:rPr lang="en-US" dirty="0"/>
              <a:t>Monopoly profit maxing price</a:t>
            </a:r>
          </a:p>
          <a:p>
            <a:endParaRPr lang="en-US" dirty="0"/>
          </a:p>
          <a:p>
            <a:r>
              <a:rPr lang="en-US" dirty="0"/>
              <a:t>And calculate monopoly profits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Market concentration</a:t>
            </a:r>
          </a:p>
          <a:p>
            <a:pPr lvl="1"/>
            <a:r>
              <a:rPr lang="en-US" dirty="0"/>
              <a:t>Lots of small firms? One or two big ones?</a:t>
            </a:r>
          </a:p>
          <a:p>
            <a:r>
              <a:rPr lang="en-US" dirty="0"/>
              <a:t>Barriers to entry and exit</a:t>
            </a:r>
          </a:p>
          <a:p>
            <a:r>
              <a:rPr lang="en-US" dirty="0"/>
              <a:t>Cost structure</a:t>
            </a:r>
          </a:p>
          <a:p>
            <a:r>
              <a:rPr lang="en-US" dirty="0"/>
              <a:t>Regulatory environment</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Answers:</a:t>
            </a:r>
          </a:p>
          <a:p>
            <a:r>
              <a:rPr lang="en-US" dirty="0"/>
              <a:t>Q=7</a:t>
            </a:r>
          </a:p>
          <a:p>
            <a:r>
              <a:rPr lang="en-US" dirty="0"/>
              <a:t>P=$130</a:t>
            </a:r>
          </a:p>
          <a:p>
            <a:r>
              <a:rPr lang="en-US" dirty="0"/>
              <a:t>Profit= $20x7 units= $140</a:t>
            </a:r>
          </a:p>
          <a:p>
            <a:endParaRPr lang="en-US" dirty="0"/>
          </a:p>
          <a:p>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Once we step away from the world of PC (and “price taking”) there are a lot of interesting pricing options potentially available to the firm</a:t>
            </a:r>
          </a:p>
          <a:p>
            <a:r>
              <a:rPr lang="en-US" dirty="0"/>
              <a:t>For example:</a:t>
            </a:r>
          </a:p>
          <a:p>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My local movie theater gives students and senior citizens a discount on admission</a:t>
            </a:r>
          </a:p>
          <a:p>
            <a:pPr lvl="1"/>
            <a:r>
              <a:rPr lang="en-US" dirty="0"/>
              <a:t>Is this consistent with the firm trying to max profits?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a:solidFill>
                  <a:srgbClr val="0070C0"/>
                </a:solidFill>
              </a:rPr>
              <a:t>Price discrimination:</a:t>
            </a:r>
          </a:p>
          <a:p>
            <a:pPr lvl="1"/>
            <a:r>
              <a:rPr lang="en-US" dirty="0"/>
              <a:t>Charging </a:t>
            </a:r>
            <a:r>
              <a:rPr lang="en-US" dirty="0">
                <a:solidFill>
                  <a:srgbClr val="FF0000"/>
                </a:solidFill>
              </a:rPr>
              <a:t>different</a:t>
            </a:r>
            <a:r>
              <a:rPr lang="en-US" dirty="0"/>
              <a:t> </a:t>
            </a:r>
            <a:r>
              <a:rPr lang="en-US" dirty="0">
                <a:solidFill>
                  <a:srgbClr val="FF0000"/>
                </a:solidFill>
              </a:rPr>
              <a:t>prices</a:t>
            </a:r>
            <a:r>
              <a:rPr lang="en-US" dirty="0"/>
              <a:t> to different consumers based on their willingness to pay</a:t>
            </a:r>
          </a:p>
          <a:p>
            <a:pPr lvl="1"/>
            <a:r>
              <a:rPr lang="en-US" dirty="0"/>
              <a:t>Perfect price discrimination</a:t>
            </a:r>
          </a:p>
          <a:p>
            <a:pPr lvl="1"/>
            <a:r>
              <a:rPr lang="en-US" dirty="0"/>
              <a:t>More realistic forms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What conditions need to hold to be able to price discriminate?</a:t>
            </a:r>
          </a:p>
          <a:p>
            <a:pPr lvl="1"/>
            <a:r>
              <a:rPr lang="en-US" dirty="0"/>
              <a:t>1) Know (at least roughly) a person’s </a:t>
            </a:r>
            <a:r>
              <a:rPr lang="en-US" dirty="0">
                <a:solidFill>
                  <a:srgbClr val="FF0000"/>
                </a:solidFill>
              </a:rPr>
              <a:t>willingness to pay</a:t>
            </a:r>
          </a:p>
          <a:p>
            <a:pPr lvl="2"/>
            <a:r>
              <a:rPr lang="en-US" dirty="0"/>
              <a:t>Or at least a rough guess at the willingness to pay for the separate groups</a:t>
            </a:r>
          </a:p>
          <a:p>
            <a:pPr lvl="1"/>
            <a:r>
              <a:rPr lang="en-US" dirty="0"/>
              <a:t>2) Be able to </a:t>
            </a:r>
            <a:r>
              <a:rPr lang="en-US" dirty="0">
                <a:solidFill>
                  <a:srgbClr val="FF0000"/>
                </a:solidFill>
              </a:rPr>
              <a:t>prevent arbitrage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Practice questions:</a:t>
            </a:r>
          </a:p>
          <a:p>
            <a:r>
              <a:rPr lang="en-US" dirty="0"/>
              <a:t>New books are released in “hardcover” first, usually priced around $30. Six months later, a “paper back” version is released for around $8. Note that the marginal cost of production for the two versions is very similar. Might this be considered a price discrimination scheme? Explain.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Practice questions:</a:t>
            </a:r>
          </a:p>
          <a:p>
            <a:r>
              <a:rPr lang="en-US" dirty="0"/>
              <a:t>Often, companies will print coupons for a discount on their products and put these in newspaper or magazines (“1.50 off Brand X dishwashing detergent!”). Might this be considered a price discrimination scheme? Explain.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en-US" dirty="0"/>
              <a:t>Practice questions:</a:t>
            </a:r>
          </a:p>
          <a:p>
            <a:r>
              <a:rPr lang="en-US" dirty="0"/>
              <a:t>Airlines have historically been very adept price discriminators. For years, the inclusion of a Saturday stay in one’s travel plans yielded a different price relative a trip without a Saturday stay. (For instance, Thursday-Sunday vs. Tuesday-Friday.) </a:t>
            </a:r>
          </a:p>
          <a:p>
            <a:r>
              <a:rPr lang="en-US" dirty="0"/>
              <a:t>Which ticket would you expect to be more expensive (the one with or without the Saturday)? How might this fit with our price discrimination discussion?</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 Brief Intro to Game Theory</a:t>
            </a:r>
          </a:p>
        </p:txBody>
      </p:sp>
      <p:sp>
        <p:nvSpPr>
          <p:cNvPr id="3" name="Subtitle 2"/>
          <p:cNvSpPr>
            <a:spLocks noGrp="1"/>
          </p:cNvSpPr>
          <p:nvPr>
            <p:ph type="subTitle" idx="1"/>
          </p:nvPr>
        </p:nvSpPr>
        <p:spPr/>
        <p:txBody>
          <a:bodyPr/>
          <a:lstStyle/>
          <a:p>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Games</a:t>
            </a:r>
          </a:p>
        </p:txBody>
      </p:sp>
      <p:sp>
        <p:nvSpPr>
          <p:cNvPr id="3" name="Content Placeholder 2"/>
          <p:cNvSpPr>
            <a:spLocks noGrp="1"/>
          </p:cNvSpPr>
          <p:nvPr>
            <p:ph idx="1"/>
          </p:nvPr>
        </p:nvSpPr>
        <p:spPr/>
        <p:txBody>
          <a:bodyPr/>
          <a:lstStyle/>
          <a:p>
            <a:r>
              <a:rPr lang="en-US" dirty="0"/>
              <a:t>Often in business, one must make decisions based on what one thinks one’s rivals will do.</a:t>
            </a:r>
          </a:p>
          <a:p>
            <a:r>
              <a:rPr lang="en-US" dirty="0">
                <a:solidFill>
                  <a:srgbClr val="FF0000"/>
                </a:solidFill>
              </a:rPr>
              <a:t>Game Theory </a:t>
            </a:r>
            <a:r>
              <a:rPr lang="en-US" dirty="0"/>
              <a:t>is a framework to help us understand these situations.   </a:t>
            </a:r>
          </a:p>
          <a:p>
            <a:r>
              <a:rPr lang="en-US" dirty="0"/>
              <a:t>Game Theory is thus very helpful in understanding oligopoly  </a:t>
            </a:r>
          </a:p>
          <a:p>
            <a:pPr>
              <a:buNone/>
            </a:pPr>
            <a:r>
              <a:rPr lang="en-US"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In “Econ text book world”, there are four market structures that we usually talk about</a:t>
            </a:r>
          </a:p>
          <a:p>
            <a:pPr lvl="1"/>
            <a:r>
              <a:rPr lang="en-US" dirty="0"/>
              <a:t>Perfect competition</a:t>
            </a:r>
          </a:p>
          <a:p>
            <a:pPr lvl="1"/>
            <a:r>
              <a:rPr lang="en-US" dirty="0"/>
              <a:t>Monopolistic competition</a:t>
            </a:r>
          </a:p>
          <a:p>
            <a:pPr lvl="1"/>
            <a:r>
              <a:rPr lang="en-US" dirty="0"/>
              <a:t> Oligopoly</a:t>
            </a:r>
          </a:p>
          <a:p>
            <a:pPr lvl="1"/>
            <a:r>
              <a:rPr lang="en-US" dirty="0"/>
              <a:t>Monopoly</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Games</a:t>
            </a:r>
          </a:p>
        </p:txBody>
      </p:sp>
      <p:sp>
        <p:nvSpPr>
          <p:cNvPr id="3" name="Content Placeholder 2"/>
          <p:cNvSpPr>
            <a:spLocks noGrp="1"/>
          </p:cNvSpPr>
          <p:nvPr>
            <p:ph idx="1"/>
          </p:nvPr>
        </p:nvSpPr>
        <p:spPr/>
        <p:txBody>
          <a:bodyPr>
            <a:normAutofit lnSpcReduction="10000"/>
          </a:bodyPr>
          <a:lstStyle/>
          <a:p>
            <a:r>
              <a:rPr lang="en-US" dirty="0"/>
              <a:t>A few definitions:</a:t>
            </a:r>
          </a:p>
          <a:p>
            <a:r>
              <a:rPr lang="en-US" dirty="0">
                <a:solidFill>
                  <a:srgbClr val="FF0000"/>
                </a:solidFill>
              </a:rPr>
              <a:t>Simultaneous move game</a:t>
            </a:r>
            <a:r>
              <a:rPr lang="en-US" dirty="0"/>
              <a:t>: players move at the same time, without knowing what the other player will do</a:t>
            </a:r>
          </a:p>
          <a:p>
            <a:r>
              <a:rPr lang="en-US" dirty="0">
                <a:solidFill>
                  <a:srgbClr val="FF0000"/>
                </a:solidFill>
              </a:rPr>
              <a:t>Sequential move game</a:t>
            </a:r>
            <a:r>
              <a:rPr lang="en-US" dirty="0"/>
              <a:t>: one player observes the move of the other before moving</a:t>
            </a:r>
          </a:p>
          <a:p>
            <a:r>
              <a:rPr lang="en-US" dirty="0">
                <a:solidFill>
                  <a:srgbClr val="0070C0"/>
                </a:solidFill>
              </a:rPr>
              <a:t>Repeated game</a:t>
            </a:r>
            <a:r>
              <a:rPr lang="en-US" dirty="0"/>
              <a:t>: game that is played more than once</a:t>
            </a:r>
          </a:p>
          <a:p>
            <a:r>
              <a:rPr lang="en-US" dirty="0">
                <a:solidFill>
                  <a:srgbClr val="0070C0"/>
                </a:solidFill>
              </a:rPr>
              <a:t>One-shot game</a:t>
            </a:r>
            <a:r>
              <a:rPr lang="en-US" dirty="0"/>
              <a:t>: a game played only once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Simultaneous-move, one-shot games</a:t>
            </a:r>
          </a:p>
        </p:txBody>
      </p:sp>
      <p:sp>
        <p:nvSpPr>
          <p:cNvPr id="3" name="Content Placeholder 2"/>
          <p:cNvSpPr>
            <a:spLocks noGrp="1"/>
          </p:cNvSpPr>
          <p:nvPr>
            <p:ph idx="1"/>
          </p:nvPr>
        </p:nvSpPr>
        <p:spPr/>
        <p:txBody>
          <a:bodyPr>
            <a:normAutofit fontScale="70000" lnSpcReduction="20000"/>
          </a:bodyPr>
          <a:lstStyle/>
          <a:p>
            <a:r>
              <a:rPr lang="en-US" dirty="0"/>
              <a:t>Prisoners Dilemma</a:t>
            </a:r>
          </a:p>
          <a:p>
            <a:r>
              <a:rPr lang="en-US" dirty="0"/>
              <a:t>Two suspects are arrested by the police. The police have insufficient evidence for a conviction, and, having separated both prisoners, visit each of them to offer the same deal. If one testifies (defects from the other) for the prosecution against the other and the other remains silent (cooperates with the other), the betrayer goes free and the silent accomplice receives the full 10-year sentence. If both remain silent, both prisoners are sentenced to only six months in jail for a minor charge. If each betrays the other, each receives a five-year sentence. Each prisoner must choose to betray the other or to remain silent. Each one is assured that the other would not know about the betrayal before the end of the investigation. How should the prisoners act?</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Payoff Matrix</a:t>
            </a:r>
          </a:p>
        </p:txBody>
      </p:sp>
      <p:graphicFrame>
        <p:nvGraphicFramePr>
          <p:cNvPr id="4" name="Content Placeholder 3"/>
          <p:cNvGraphicFramePr>
            <a:graphicFrameLocks noGrp="1"/>
          </p:cNvGraphicFramePr>
          <p:nvPr>
            <p:ph idx="1"/>
          </p:nvPr>
        </p:nvGraphicFramePr>
        <p:xfrm>
          <a:off x="457200" y="1774825"/>
          <a:ext cx="8229600" cy="1112520"/>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370840">
                <a:tc>
                  <a:txBody>
                    <a:bodyPr/>
                    <a:lstStyle/>
                    <a:p>
                      <a:endParaRPr lang="en-US" dirty="0"/>
                    </a:p>
                  </a:txBody>
                  <a:tcPr/>
                </a:tc>
                <a:tc>
                  <a:txBody>
                    <a:bodyPr/>
                    <a:lstStyle/>
                    <a:p>
                      <a:r>
                        <a:rPr lang="en-US" dirty="0"/>
                        <a:t>Cooperate</a:t>
                      </a:r>
                    </a:p>
                  </a:txBody>
                  <a:tcPr/>
                </a:tc>
                <a:tc>
                  <a:txBody>
                    <a:bodyPr/>
                    <a:lstStyle/>
                    <a:p>
                      <a:r>
                        <a:rPr lang="en-US" dirty="0"/>
                        <a:t>Defect</a:t>
                      </a:r>
                    </a:p>
                  </a:txBody>
                  <a:tcPr/>
                </a:tc>
                <a:extLst>
                  <a:ext uri="{0D108BD9-81ED-4DB2-BD59-A6C34878D82A}">
                    <a16:rowId xmlns:a16="http://schemas.microsoft.com/office/drawing/2014/main" val="10000"/>
                  </a:ext>
                </a:extLst>
              </a:tr>
              <a:tr h="370840">
                <a:tc>
                  <a:txBody>
                    <a:bodyPr/>
                    <a:lstStyle/>
                    <a:p>
                      <a:r>
                        <a:rPr lang="en-US" dirty="0"/>
                        <a:t>Cooperate</a:t>
                      </a:r>
                    </a:p>
                  </a:txBody>
                  <a:tcPr/>
                </a:tc>
                <a:tc>
                  <a:txBody>
                    <a:bodyPr/>
                    <a:lstStyle/>
                    <a:p>
                      <a:r>
                        <a:rPr lang="en-US" dirty="0"/>
                        <a:t>0.5 years, 0.5 years</a:t>
                      </a:r>
                    </a:p>
                  </a:txBody>
                  <a:tcPr/>
                </a:tc>
                <a:tc>
                  <a:txBody>
                    <a:bodyPr/>
                    <a:lstStyle/>
                    <a:p>
                      <a:r>
                        <a:rPr lang="en-US" dirty="0"/>
                        <a:t>10 years,</a:t>
                      </a:r>
                      <a:r>
                        <a:rPr lang="en-US" baseline="0" dirty="0"/>
                        <a:t> 0 years</a:t>
                      </a:r>
                      <a:endParaRPr lang="en-US" dirty="0"/>
                    </a:p>
                  </a:txBody>
                  <a:tcPr/>
                </a:tc>
                <a:extLst>
                  <a:ext uri="{0D108BD9-81ED-4DB2-BD59-A6C34878D82A}">
                    <a16:rowId xmlns:a16="http://schemas.microsoft.com/office/drawing/2014/main" val="10001"/>
                  </a:ext>
                </a:extLst>
              </a:tr>
              <a:tr h="370840">
                <a:tc>
                  <a:txBody>
                    <a:bodyPr/>
                    <a:lstStyle/>
                    <a:p>
                      <a:r>
                        <a:rPr lang="en-US" dirty="0"/>
                        <a:t>Defect</a:t>
                      </a:r>
                    </a:p>
                  </a:txBody>
                  <a:tcPr/>
                </a:tc>
                <a:tc>
                  <a:txBody>
                    <a:bodyPr/>
                    <a:lstStyle/>
                    <a:p>
                      <a:r>
                        <a:rPr lang="en-US" dirty="0"/>
                        <a:t>0 years, 10 years</a:t>
                      </a:r>
                    </a:p>
                  </a:txBody>
                  <a:tcPr/>
                </a:tc>
                <a:tc>
                  <a:txBody>
                    <a:bodyPr/>
                    <a:lstStyle/>
                    <a:p>
                      <a:r>
                        <a:rPr lang="en-US" dirty="0"/>
                        <a:t>5</a:t>
                      </a:r>
                      <a:r>
                        <a:rPr lang="en-US" baseline="0" dirty="0"/>
                        <a:t> years, 5 years</a:t>
                      </a:r>
                      <a:endParaRPr lang="en-US" dirty="0"/>
                    </a:p>
                  </a:txBody>
                  <a:tcPr/>
                </a:tc>
                <a:extLst>
                  <a:ext uri="{0D108BD9-81ED-4DB2-BD59-A6C34878D82A}">
                    <a16:rowId xmlns:a16="http://schemas.microsoft.com/office/drawing/2014/main" val="10002"/>
                  </a:ext>
                </a:extLst>
              </a:tr>
            </a:tbl>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A strategy that is preferred by a player regardless of the opponent’s move is known as a </a:t>
            </a:r>
            <a:r>
              <a:rPr lang="en-US" i="1" dirty="0">
                <a:solidFill>
                  <a:srgbClr val="0070C0"/>
                </a:solidFill>
              </a:rPr>
              <a:t>dominant strategy</a:t>
            </a:r>
            <a:endParaRPr lang="en-US" dirty="0">
              <a:solidFill>
                <a:srgbClr val="0070C0"/>
              </a:solidFill>
            </a:endParaRPr>
          </a:p>
          <a:p>
            <a:r>
              <a:rPr lang="en-US" dirty="0"/>
              <a:t>Is there a dominant strategy in the PD game?</a:t>
            </a:r>
          </a:p>
          <a:p>
            <a:r>
              <a:rPr lang="en-US" dirty="0">
                <a:solidFill>
                  <a:srgbClr val="0070C0"/>
                </a:solidFill>
              </a:rPr>
              <a:t>Nash equilibrium </a:t>
            </a:r>
            <a:r>
              <a:rPr lang="en-US" dirty="0"/>
              <a:t>is an outcome at which no player has incentive to deviate.  </a:t>
            </a:r>
          </a:p>
          <a:p>
            <a:r>
              <a:rPr lang="en-US" dirty="0"/>
              <a:t>Note the Nash equilibrium is not always the “best” outcome!  (as in the case of the PD)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Practice Questions</a:t>
            </a:r>
          </a:p>
        </p:txBody>
      </p:sp>
      <p:graphicFrame>
        <p:nvGraphicFramePr>
          <p:cNvPr id="4" name="Content Placeholder 3"/>
          <p:cNvGraphicFramePr>
            <a:graphicFrameLocks noGrp="1"/>
          </p:cNvGraphicFramePr>
          <p:nvPr>
            <p:ph idx="1"/>
          </p:nvPr>
        </p:nvGraphicFramePr>
        <p:xfrm>
          <a:off x="457200" y="1774825"/>
          <a:ext cx="8229600" cy="1854200"/>
        </p:xfrm>
        <a:graphic>
          <a:graphicData uri="http://schemas.openxmlformats.org/drawingml/2006/table">
            <a:tbl>
              <a:tblPr firstRow="1" bandRow="1">
                <a:tableStyleId>{5C22544A-7EE6-4342-B048-85BDC9FD1C3A}</a:tableStyleId>
              </a:tblPr>
              <a:tblGrid>
                <a:gridCol w="1645920">
                  <a:extLst>
                    <a:ext uri="{9D8B030D-6E8A-4147-A177-3AD203B41FA5}">
                      <a16:colId xmlns:a16="http://schemas.microsoft.com/office/drawing/2014/main" val="20000"/>
                    </a:ext>
                  </a:extLst>
                </a:gridCol>
                <a:gridCol w="1645920">
                  <a:extLst>
                    <a:ext uri="{9D8B030D-6E8A-4147-A177-3AD203B41FA5}">
                      <a16:colId xmlns:a16="http://schemas.microsoft.com/office/drawing/2014/main" val="20001"/>
                    </a:ext>
                  </a:extLst>
                </a:gridCol>
                <a:gridCol w="1645920">
                  <a:extLst>
                    <a:ext uri="{9D8B030D-6E8A-4147-A177-3AD203B41FA5}">
                      <a16:colId xmlns:a16="http://schemas.microsoft.com/office/drawing/2014/main" val="20002"/>
                    </a:ext>
                  </a:extLst>
                </a:gridCol>
                <a:gridCol w="1645920">
                  <a:extLst>
                    <a:ext uri="{9D8B030D-6E8A-4147-A177-3AD203B41FA5}">
                      <a16:colId xmlns:a16="http://schemas.microsoft.com/office/drawing/2014/main" val="20003"/>
                    </a:ext>
                  </a:extLst>
                </a:gridCol>
                <a:gridCol w="1645920">
                  <a:extLst>
                    <a:ext uri="{9D8B030D-6E8A-4147-A177-3AD203B41FA5}">
                      <a16:colId xmlns:a16="http://schemas.microsoft.com/office/drawing/2014/main" val="20004"/>
                    </a:ext>
                  </a:extLst>
                </a:gridCol>
              </a:tblGrid>
              <a:tr h="370840">
                <a:tc>
                  <a:txBody>
                    <a:bodyPr/>
                    <a:lstStyle/>
                    <a:p>
                      <a:endParaRPr lang="en-US" dirty="0"/>
                    </a:p>
                  </a:txBody>
                  <a:tcPr/>
                </a:tc>
                <a:tc>
                  <a:txBody>
                    <a:bodyPr/>
                    <a:lstStyle/>
                    <a:p>
                      <a:endParaRPr lang="en-US" dirty="0"/>
                    </a:p>
                  </a:txBody>
                  <a:tcPr/>
                </a:tc>
                <a:tc>
                  <a:txBody>
                    <a:bodyPr/>
                    <a:lstStyle/>
                    <a:p>
                      <a:r>
                        <a:rPr lang="en-US" dirty="0"/>
                        <a:t>Player 2</a:t>
                      </a:r>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10000"/>
                  </a:ext>
                </a:extLst>
              </a:tr>
              <a:tr h="370840">
                <a:tc>
                  <a:txBody>
                    <a:bodyPr/>
                    <a:lstStyle/>
                    <a:p>
                      <a:endParaRPr lang="en-US"/>
                    </a:p>
                  </a:txBody>
                  <a:tcPr/>
                </a:tc>
                <a:tc>
                  <a:txBody>
                    <a:bodyPr/>
                    <a:lstStyle/>
                    <a:p>
                      <a:endParaRPr lang="en-US" dirty="0"/>
                    </a:p>
                  </a:txBody>
                  <a:tcPr/>
                </a:tc>
                <a:tc>
                  <a:txBody>
                    <a:bodyPr/>
                    <a:lstStyle/>
                    <a:p>
                      <a:r>
                        <a:rPr lang="en-US" dirty="0"/>
                        <a:t>D</a:t>
                      </a:r>
                    </a:p>
                  </a:txBody>
                  <a:tcPr/>
                </a:tc>
                <a:tc>
                  <a:txBody>
                    <a:bodyPr/>
                    <a:lstStyle/>
                    <a:p>
                      <a:r>
                        <a:rPr lang="en-US" dirty="0"/>
                        <a:t>E</a:t>
                      </a:r>
                    </a:p>
                  </a:txBody>
                  <a:tcPr/>
                </a:tc>
                <a:tc>
                  <a:txBody>
                    <a:bodyPr/>
                    <a:lstStyle/>
                    <a:p>
                      <a:r>
                        <a:rPr lang="en-US" dirty="0"/>
                        <a:t>F</a:t>
                      </a:r>
                    </a:p>
                  </a:txBody>
                  <a:tcPr/>
                </a:tc>
                <a:extLst>
                  <a:ext uri="{0D108BD9-81ED-4DB2-BD59-A6C34878D82A}">
                    <a16:rowId xmlns:a16="http://schemas.microsoft.com/office/drawing/2014/main" val="10001"/>
                  </a:ext>
                </a:extLst>
              </a:tr>
              <a:tr h="370840">
                <a:tc>
                  <a:txBody>
                    <a:bodyPr/>
                    <a:lstStyle/>
                    <a:p>
                      <a:r>
                        <a:rPr lang="en-US" dirty="0"/>
                        <a:t>Player</a:t>
                      </a:r>
                      <a:r>
                        <a:rPr lang="en-US" baseline="0" dirty="0"/>
                        <a:t> 1</a:t>
                      </a:r>
                      <a:endParaRPr lang="en-US" dirty="0"/>
                    </a:p>
                  </a:txBody>
                  <a:tcPr/>
                </a:tc>
                <a:tc>
                  <a:txBody>
                    <a:bodyPr/>
                    <a:lstStyle/>
                    <a:p>
                      <a:r>
                        <a:rPr lang="en-US" dirty="0"/>
                        <a:t>A</a:t>
                      </a:r>
                    </a:p>
                  </a:txBody>
                  <a:tcPr/>
                </a:tc>
                <a:tc>
                  <a:txBody>
                    <a:bodyPr/>
                    <a:lstStyle/>
                    <a:p>
                      <a:r>
                        <a:rPr lang="en-US" dirty="0"/>
                        <a:t>100,125</a:t>
                      </a:r>
                    </a:p>
                  </a:txBody>
                  <a:tcPr/>
                </a:tc>
                <a:tc>
                  <a:txBody>
                    <a:bodyPr/>
                    <a:lstStyle/>
                    <a:p>
                      <a:r>
                        <a:rPr lang="en-US" dirty="0"/>
                        <a:t>300,250</a:t>
                      </a:r>
                    </a:p>
                  </a:txBody>
                  <a:tcPr/>
                </a:tc>
                <a:tc>
                  <a:txBody>
                    <a:bodyPr/>
                    <a:lstStyle/>
                    <a:p>
                      <a:r>
                        <a:rPr lang="en-US" dirty="0"/>
                        <a:t>200,100</a:t>
                      </a:r>
                    </a:p>
                  </a:txBody>
                  <a:tcPr/>
                </a:tc>
                <a:extLst>
                  <a:ext uri="{0D108BD9-81ED-4DB2-BD59-A6C34878D82A}">
                    <a16:rowId xmlns:a16="http://schemas.microsoft.com/office/drawing/2014/main" val="10002"/>
                  </a:ext>
                </a:extLst>
              </a:tr>
              <a:tr h="370840">
                <a:tc>
                  <a:txBody>
                    <a:bodyPr/>
                    <a:lstStyle/>
                    <a:p>
                      <a:endParaRPr lang="en-US"/>
                    </a:p>
                  </a:txBody>
                  <a:tcPr/>
                </a:tc>
                <a:tc>
                  <a:txBody>
                    <a:bodyPr/>
                    <a:lstStyle/>
                    <a:p>
                      <a:r>
                        <a:rPr lang="en-US" dirty="0"/>
                        <a:t>B</a:t>
                      </a:r>
                    </a:p>
                  </a:txBody>
                  <a:tcPr/>
                </a:tc>
                <a:tc>
                  <a:txBody>
                    <a:bodyPr/>
                    <a:lstStyle/>
                    <a:p>
                      <a:r>
                        <a:rPr lang="en-US" dirty="0"/>
                        <a:t>250,0</a:t>
                      </a:r>
                    </a:p>
                  </a:txBody>
                  <a:tcPr/>
                </a:tc>
                <a:tc>
                  <a:txBody>
                    <a:bodyPr/>
                    <a:lstStyle/>
                    <a:p>
                      <a:r>
                        <a:rPr lang="en-US" dirty="0"/>
                        <a:t>500,500</a:t>
                      </a:r>
                    </a:p>
                  </a:txBody>
                  <a:tcPr/>
                </a:tc>
                <a:tc>
                  <a:txBody>
                    <a:bodyPr/>
                    <a:lstStyle/>
                    <a:p>
                      <a:r>
                        <a:rPr lang="en-US" dirty="0"/>
                        <a:t>750,400</a:t>
                      </a:r>
                    </a:p>
                  </a:txBody>
                  <a:tcPr/>
                </a:tc>
                <a:extLst>
                  <a:ext uri="{0D108BD9-81ED-4DB2-BD59-A6C34878D82A}">
                    <a16:rowId xmlns:a16="http://schemas.microsoft.com/office/drawing/2014/main" val="10003"/>
                  </a:ext>
                </a:extLst>
              </a:tr>
              <a:tr h="370840">
                <a:tc>
                  <a:txBody>
                    <a:bodyPr/>
                    <a:lstStyle/>
                    <a:p>
                      <a:endParaRPr lang="en-US"/>
                    </a:p>
                  </a:txBody>
                  <a:tcPr/>
                </a:tc>
                <a:tc>
                  <a:txBody>
                    <a:bodyPr/>
                    <a:lstStyle/>
                    <a:p>
                      <a:r>
                        <a:rPr lang="en-US" dirty="0"/>
                        <a:t>C</a:t>
                      </a:r>
                    </a:p>
                  </a:txBody>
                  <a:tcPr/>
                </a:tc>
                <a:tc>
                  <a:txBody>
                    <a:bodyPr/>
                    <a:lstStyle/>
                    <a:p>
                      <a:r>
                        <a:rPr lang="en-US" dirty="0"/>
                        <a:t>0,-100</a:t>
                      </a:r>
                    </a:p>
                  </a:txBody>
                  <a:tcPr/>
                </a:tc>
                <a:tc>
                  <a:txBody>
                    <a:bodyPr/>
                    <a:lstStyle/>
                    <a:p>
                      <a:r>
                        <a:rPr lang="en-US" dirty="0"/>
                        <a:t>400,300</a:t>
                      </a:r>
                    </a:p>
                  </a:txBody>
                  <a:tcPr/>
                </a:tc>
                <a:tc>
                  <a:txBody>
                    <a:bodyPr/>
                    <a:lstStyle/>
                    <a:p>
                      <a:r>
                        <a:rPr lang="en-US" dirty="0"/>
                        <a:t>-100,350</a:t>
                      </a:r>
                    </a:p>
                  </a:txBody>
                  <a:tcPr/>
                </a:tc>
                <a:extLst>
                  <a:ext uri="{0D108BD9-81ED-4DB2-BD59-A6C34878D82A}">
                    <a16:rowId xmlns:a16="http://schemas.microsoft.com/office/drawing/2014/main" val="10004"/>
                  </a:ext>
                </a:extLst>
              </a:tr>
            </a:tbl>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Practice Questions</a:t>
            </a:r>
          </a:p>
        </p:txBody>
      </p:sp>
      <p:graphicFrame>
        <p:nvGraphicFramePr>
          <p:cNvPr id="4" name="Content Placeholder 3"/>
          <p:cNvGraphicFramePr>
            <a:graphicFrameLocks noGrp="1"/>
          </p:cNvGraphicFramePr>
          <p:nvPr>
            <p:ph idx="1"/>
          </p:nvPr>
        </p:nvGraphicFramePr>
        <p:xfrm>
          <a:off x="457200" y="1774825"/>
          <a:ext cx="8229600" cy="1854200"/>
        </p:xfrm>
        <a:graphic>
          <a:graphicData uri="http://schemas.openxmlformats.org/drawingml/2006/table">
            <a:tbl>
              <a:tblPr firstRow="1" bandRow="1">
                <a:tableStyleId>{5C22544A-7EE6-4342-B048-85BDC9FD1C3A}</a:tableStyleId>
              </a:tblPr>
              <a:tblGrid>
                <a:gridCol w="1645920">
                  <a:extLst>
                    <a:ext uri="{9D8B030D-6E8A-4147-A177-3AD203B41FA5}">
                      <a16:colId xmlns:a16="http://schemas.microsoft.com/office/drawing/2014/main" val="20000"/>
                    </a:ext>
                  </a:extLst>
                </a:gridCol>
                <a:gridCol w="1645920">
                  <a:extLst>
                    <a:ext uri="{9D8B030D-6E8A-4147-A177-3AD203B41FA5}">
                      <a16:colId xmlns:a16="http://schemas.microsoft.com/office/drawing/2014/main" val="20001"/>
                    </a:ext>
                  </a:extLst>
                </a:gridCol>
                <a:gridCol w="1645920">
                  <a:extLst>
                    <a:ext uri="{9D8B030D-6E8A-4147-A177-3AD203B41FA5}">
                      <a16:colId xmlns:a16="http://schemas.microsoft.com/office/drawing/2014/main" val="20002"/>
                    </a:ext>
                  </a:extLst>
                </a:gridCol>
                <a:gridCol w="1645920">
                  <a:extLst>
                    <a:ext uri="{9D8B030D-6E8A-4147-A177-3AD203B41FA5}">
                      <a16:colId xmlns:a16="http://schemas.microsoft.com/office/drawing/2014/main" val="20003"/>
                    </a:ext>
                  </a:extLst>
                </a:gridCol>
                <a:gridCol w="1645920">
                  <a:extLst>
                    <a:ext uri="{9D8B030D-6E8A-4147-A177-3AD203B41FA5}">
                      <a16:colId xmlns:a16="http://schemas.microsoft.com/office/drawing/2014/main" val="20004"/>
                    </a:ext>
                  </a:extLst>
                </a:gridCol>
              </a:tblGrid>
              <a:tr h="370840">
                <a:tc>
                  <a:txBody>
                    <a:bodyPr/>
                    <a:lstStyle/>
                    <a:p>
                      <a:endParaRPr lang="en-US" dirty="0"/>
                    </a:p>
                  </a:txBody>
                  <a:tcPr/>
                </a:tc>
                <a:tc>
                  <a:txBody>
                    <a:bodyPr/>
                    <a:lstStyle/>
                    <a:p>
                      <a:endParaRPr lang="en-US" dirty="0"/>
                    </a:p>
                  </a:txBody>
                  <a:tcPr/>
                </a:tc>
                <a:tc>
                  <a:txBody>
                    <a:bodyPr/>
                    <a:lstStyle/>
                    <a:p>
                      <a:r>
                        <a:rPr lang="en-US" dirty="0"/>
                        <a:t>Player 2</a:t>
                      </a:r>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10000"/>
                  </a:ext>
                </a:extLst>
              </a:tr>
              <a:tr h="370840">
                <a:tc>
                  <a:txBody>
                    <a:bodyPr/>
                    <a:lstStyle/>
                    <a:p>
                      <a:endParaRPr lang="en-US"/>
                    </a:p>
                  </a:txBody>
                  <a:tcPr/>
                </a:tc>
                <a:tc>
                  <a:txBody>
                    <a:bodyPr/>
                    <a:lstStyle/>
                    <a:p>
                      <a:endParaRPr lang="en-US" dirty="0"/>
                    </a:p>
                  </a:txBody>
                  <a:tcPr/>
                </a:tc>
                <a:tc>
                  <a:txBody>
                    <a:bodyPr/>
                    <a:lstStyle/>
                    <a:p>
                      <a:r>
                        <a:rPr lang="en-US" dirty="0"/>
                        <a:t>D</a:t>
                      </a:r>
                    </a:p>
                  </a:txBody>
                  <a:tcPr/>
                </a:tc>
                <a:tc>
                  <a:txBody>
                    <a:bodyPr/>
                    <a:lstStyle/>
                    <a:p>
                      <a:r>
                        <a:rPr lang="en-US" dirty="0"/>
                        <a:t>E</a:t>
                      </a:r>
                    </a:p>
                  </a:txBody>
                  <a:tcPr/>
                </a:tc>
                <a:tc>
                  <a:txBody>
                    <a:bodyPr/>
                    <a:lstStyle/>
                    <a:p>
                      <a:r>
                        <a:rPr lang="en-US" dirty="0"/>
                        <a:t>F</a:t>
                      </a:r>
                    </a:p>
                  </a:txBody>
                  <a:tcPr/>
                </a:tc>
                <a:extLst>
                  <a:ext uri="{0D108BD9-81ED-4DB2-BD59-A6C34878D82A}">
                    <a16:rowId xmlns:a16="http://schemas.microsoft.com/office/drawing/2014/main" val="10001"/>
                  </a:ext>
                </a:extLst>
              </a:tr>
              <a:tr h="370840">
                <a:tc>
                  <a:txBody>
                    <a:bodyPr/>
                    <a:lstStyle/>
                    <a:p>
                      <a:r>
                        <a:rPr lang="en-US" dirty="0"/>
                        <a:t>Player</a:t>
                      </a:r>
                      <a:r>
                        <a:rPr lang="en-US" baseline="0" dirty="0"/>
                        <a:t> 1</a:t>
                      </a:r>
                      <a:endParaRPr lang="en-US" dirty="0"/>
                    </a:p>
                  </a:txBody>
                  <a:tcPr/>
                </a:tc>
                <a:tc>
                  <a:txBody>
                    <a:bodyPr/>
                    <a:lstStyle/>
                    <a:p>
                      <a:r>
                        <a:rPr lang="en-US" dirty="0"/>
                        <a:t>A</a:t>
                      </a:r>
                    </a:p>
                  </a:txBody>
                  <a:tcPr/>
                </a:tc>
                <a:tc>
                  <a:txBody>
                    <a:bodyPr/>
                    <a:lstStyle/>
                    <a:p>
                      <a:r>
                        <a:rPr lang="en-US" dirty="0"/>
                        <a:t>100,125</a:t>
                      </a:r>
                    </a:p>
                  </a:txBody>
                  <a:tcPr/>
                </a:tc>
                <a:tc>
                  <a:txBody>
                    <a:bodyPr/>
                    <a:lstStyle/>
                    <a:p>
                      <a:r>
                        <a:rPr lang="en-US" dirty="0"/>
                        <a:t>300,250</a:t>
                      </a:r>
                      <a:r>
                        <a:rPr lang="en-US" baseline="30000" dirty="0"/>
                        <a:t>x</a:t>
                      </a:r>
                      <a:endParaRPr lang="en-US" dirty="0"/>
                    </a:p>
                  </a:txBody>
                  <a:tcPr/>
                </a:tc>
                <a:tc>
                  <a:txBody>
                    <a:bodyPr/>
                    <a:lstStyle/>
                    <a:p>
                      <a:r>
                        <a:rPr lang="en-US" dirty="0"/>
                        <a:t>200,100</a:t>
                      </a:r>
                    </a:p>
                  </a:txBody>
                  <a:tcPr/>
                </a:tc>
                <a:extLst>
                  <a:ext uri="{0D108BD9-81ED-4DB2-BD59-A6C34878D82A}">
                    <a16:rowId xmlns:a16="http://schemas.microsoft.com/office/drawing/2014/main" val="10002"/>
                  </a:ext>
                </a:extLst>
              </a:tr>
              <a:tr h="370840">
                <a:tc>
                  <a:txBody>
                    <a:bodyPr/>
                    <a:lstStyle/>
                    <a:p>
                      <a:endParaRPr lang="en-US"/>
                    </a:p>
                  </a:txBody>
                  <a:tcPr/>
                </a:tc>
                <a:tc>
                  <a:txBody>
                    <a:bodyPr/>
                    <a:lstStyle/>
                    <a:p>
                      <a:r>
                        <a:rPr lang="en-US" dirty="0"/>
                        <a:t>B</a:t>
                      </a:r>
                    </a:p>
                  </a:txBody>
                  <a:tcPr/>
                </a:tc>
                <a:tc>
                  <a:txBody>
                    <a:bodyPr/>
                    <a:lstStyle/>
                    <a:p>
                      <a:r>
                        <a:rPr lang="en-US" dirty="0"/>
                        <a:t>*250,0</a:t>
                      </a:r>
                    </a:p>
                  </a:txBody>
                  <a:tcPr/>
                </a:tc>
                <a:tc>
                  <a:txBody>
                    <a:bodyPr/>
                    <a:lstStyle/>
                    <a:p>
                      <a:r>
                        <a:rPr lang="en-US" dirty="0"/>
                        <a:t>*500,500</a:t>
                      </a:r>
                      <a:r>
                        <a:rPr lang="en-US" baseline="30000" dirty="0"/>
                        <a:t>x</a:t>
                      </a:r>
                      <a:endParaRPr lang="en-US" dirty="0"/>
                    </a:p>
                  </a:txBody>
                  <a:tcPr/>
                </a:tc>
                <a:tc>
                  <a:txBody>
                    <a:bodyPr/>
                    <a:lstStyle/>
                    <a:p>
                      <a:r>
                        <a:rPr lang="en-US" dirty="0"/>
                        <a:t>*750,400</a:t>
                      </a:r>
                    </a:p>
                  </a:txBody>
                  <a:tcPr/>
                </a:tc>
                <a:extLst>
                  <a:ext uri="{0D108BD9-81ED-4DB2-BD59-A6C34878D82A}">
                    <a16:rowId xmlns:a16="http://schemas.microsoft.com/office/drawing/2014/main" val="10003"/>
                  </a:ext>
                </a:extLst>
              </a:tr>
              <a:tr h="370840">
                <a:tc>
                  <a:txBody>
                    <a:bodyPr/>
                    <a:lstStyle/>
                    <a:p>
                      <a:endParaRPr lang="en-US"/>
                    </a:p>
                  </a:txBody>
                  <a:tcPr/>
                </a:tc>
                <a:tc>
                  <a:txBody>
                    <a:bodyPr/>
                    <a:lstStyle/>
                    <a:p>
                      <a:r>
                        <a:rPr lang="en-US" dirty="0"/>
                        <a:t>C</a:t>
                      </a:r>
                    </a:p>
                  </a:txBody>
                  <a:tcPr/>
                </a:tc>
                <a:tc>
                  <a:txBody>
                    <a:bodyPr/>
                    <a:lstStyle/>
                    <a:p>
                      <a:r>
                        <a:rPr lang="en-US" dirty="0"/>
                        <a:t>0,-100</a:t>
                      </a:r>
                    </a:p>
                  </a:txBody>
                  <a:tcPr/>
                </a:tc>
                <a:tc>
                  <a:txBody>
                    <a:bodyPr/>
                    <a:lstStyle/>
                    <a:p>
                      <a:r>
                        <a:rPr lang="en-US" dirty="0"/>
                        <a:t>400,300</a:t>
                      </a:r>
                    </a:p>
                  </a:txBody>
                  <a:tcPr/>
                </a:tc>
                <a:tc>
                  <a:txBody>
                    <a:bodyPr/>
                    <a:lstStyle/>
                    <a:p>
                      <a:r>
                        <a:rPr lang="en-US" dirty="0"/>
                        <a:t>-100,350</a:t>
                      </a:r>
                      <a:r>
                        <a:rPr lang="en-US" baseline="30000" dirty="0"/>
                        <a:t>x</a:t>
                      </a:r>
                      <a:endParaRPr lang="en-US" dirty="0"/>
                    </a:p>
                  </a:txBody>
                  <a:tcPr/>
                </a:tc>
                <a:extLst>
                  <a:ext uri="{0D108BD9-81ED-4DB2-BD59-A6C34878D82A}">
                    <a16:rowId xmlns:a16="http://schemas.microsoft.com/office/drawing/2014/main" val="10004"/>
                  </a:ext>
                </a:extLst>
              </a:tr>
            </a:tbl>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The “prisoner’s dilemma style” game can represent other situations firms may face, such as the decision to </a:t>
            </a:r>
          </a:p>
          <a:p>
            <a:pPr lvl="1"/>
            <a:r>
              <a:rPr lang="en-US" dirty="0"/>
              <a:t>advertise heavily or not</a:t>
            </a:r>
          </a:p>
          <a:p>
            <a:pPr lvl="1"/>
            <a:r>
              <a:rPr lang="en-US" dirty="0"/>
              <a:t>Include an “extra” or not</a:t>
            </a:r>
          </a:p>
          <a:p>
            <a:pPr lvl="2"/>
            <a:r>
              <a:rPr lang="en-US" dirty="0"/>
              <a:t>Gaming console sold with a free game, for ex.</a:t>
            </a:r>
          </a:p>
          <a:p>
            <a:pPr lvl="2"/>
            <a:r>
              <a:rPr lang="en-US" dirty="0"/>
              <a:t>Car sold with a generous service package</a:t>
            </a:r>
          </a:p>
          <a:p>
            <a:pPr lvl="2"/>
            <a:r>
              <a:rPr lang="en-US" dirty="0"/>
              <a:t>Free delivery</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04668073"/>
              </p:ext>
            </p:extLst>
          </p:nvPr>
        </p:nvGraphicFramePr>
        <p:xfrm>
          <a:off x="457200" y="1774825"/>
          <a:ext cx="8229600" cy="1483360"/>
        </p:xfrm>
        <a:graphic>
          <a:graphicData uri="http://schemas.openxmlformats.org/drawingml/2006/table">
            <a:tbl>
              <a:tblPr firstRow="1" bandRow="1">
                <a:tableStyleId>{5C22544A-7EE6-4342-B048-85BDC9FD1C3A}</a:tableStyleId>
              </a:tblPr>
              <a:tblGrid>
                <a:gridCol w="20574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tblGrid>
              <a:tr h="370840">
                <a:tc>
                  <a:txBody>
                    <a:bodyPr/>
                    <a:lstStyle/>
                    <a:p>
                      <a:endParaRPr lang="en-US" dirty="0"/>
                    </a:p>
                  </a:txBody>
                  <a:tcPr/>
                </a:tc>
                <a:tc>
                  <a:txBody>
                    <a:bodyPr/>
                    <a:lstStyle/>
                    <a:p>
                      <a:endParaRPr lang="en-US" dirty="0"/>
                    </a:p>
                  </a:txBody>
                  <a:tcPr/>
                </a:tc>
                <a:tc>
                  <a:txBody>
                    <a:bodyPr/>
                    <a:lstStyle/>
                    <a:p>
                      <a:r>
                        <a:rPr lang="en-US" dirty="0"/>
                        <a:t>Firm B</a:t>
                      </a:r>
                    </a:p>
                  </a:txBody>
                  <a:tcPr/>
                </a:tc>
                <a:tc>
                  <a:txBody>
                    <a:bodyPr/>
                    <a:lstStyle/>
                    <a:p>
                      <a:endParaRPr lang="en-US" dirty="0"/>
                    </a:p>
                  </a:txBody>
                  <a:tcPr/>
                </a:tc>
                <a:extLst>
                  <a:ext uri="{0D108BD9-81ED-4DB2-BD59-A6C34878D82A}">
                    <a16:rowId xmlns:a16="http://schemas.microsoft.com/office/drawing/2014/main" val="10000"/>
                  </a:ext>
                </a:extLst>
              </a:tr>
              <a:tr h="370840">
                <a:tc>
                  <a:txBody>
                    <a:bodyPr/>
                    <a:lstStyle/>
                    <a:p>
                      <a:endParaRPr lang="en-US" dirty="0"/>
                    </a:p>
                  </a:txBody>
                  <a:tcPr/>
                </a:tc>
                <a:tc>
                  <a:txBody>
                    <a:bodyPr/>
                    <a:lstStyle/>
                    <a:p>
                      <a:endParaRPr lang="en-US" dirty="0"/>
                    </a:p>
                  </a:txBody>
                  <a:tcPr/>
                </a:tc>
                <a:tc>
                  <a:txBody>
                    <a:bodyPr/>
                    <a:lstStyle/>
                    <a:p>
                      <a:r>
                        <a:rPr lang="en-US" dirty="0"/>
                        <a:t>Advertise</a:t>
                      </a:r>
                    </a:p>
                  </a:txBody>
                  <a:tcPr/>
                </a:tc>
                <a:tc>
                  <a:txBody>
                    <a:bodyPr/>
                    <a:lstStyle/>
                    <a:p>
                      <a:r>
                        <a:rPr lang="en-US" dirty="0"/>
                        <a:t>Don’t Advert</a:t>
                      </a:r>
                    </a:p>
                  </a:txBody>
                  <a:tcPr/>
                </a:tc>
                <a:extLst>
                  <a:ext uri="{0D108BD9-81ED-4DB2-BD59-A6C34878D82A}">
                    <a16:rowId xmlns:a16="http://schemas.microsoft.com/office/drawing/2014/main" val="10001"/>
                  </a:ext>
                </a:extLst>
              </a:tr>
              <a:tr h="370840">
                <a:tc>
                  <a:txBody>
                    <a:bodyPr/>
                    <a:lstStyle/>
                    <a:p>
                      <a:r>
                        <a:rPr lang="en-US" dirty="0"/>
                        <a:t>Firm A</a:t>
                      </a:r>
                    </a:p>
                  </a:txBody>
                  <a:tcPr/>
                </a:tc>
                <a:tc>
                  <a:txBody>
                    <a:bodyPr/>
                    <a:lstStyle/>
                    <a:p>
                      <a:r>
                        <a:rPr lang="en-US" dirty="0"/>
                        <a:t>Advertise</a:t>
                      </a:r>
                      <a:r>
                        <a:rPr lang="en-US" baseline="0" dirty="0"/>
                        <a:t> </a:t>
                      </a:r>
                      <a:endParaRPr lang="en-US" dirty="0"/>
                    </a:p>
                  </a:txBody>
                  <a:tcPr/>
                </a:tc>
                <a:tc>
                  <a:txBody>
                    <a:bodyPr/>
                    <a:lstStyle/>
                    <a:p>
                      <a:r>
                        <a:rPr lang="en-US" dirty="0"/>
                        <a:t>20,20</a:t>
                      </a:r>
                    </a:p>
                  </a:txBody>
                  <a:tcPr/>
                </a:tc>
                <a:tc>
                  <a:txBody>
                    <a:bodyPr/>
                    <a:lstStyle/>
                    <a:p>
                      <a:r>
                        <a:rPr lang="en-US" dirty="0"/>
                        <a:t>80,15</a:t>
                      </a:r>
                    </a:p>
                  </a:txBody>
                  <a:tcPr/>
                </a:tc>
                <a:extLst>
                  <a:ext uri="{0D108BD9-81ED-4DB2-BD59-A6C34878D82A}">
                    <a16:rowId xmlns:a16="http://schemas.microsoft.com/office/drawing/2014/main" val="10002"/>
                  </a:ext>
                </a:extLst>
              </a:tr>
              <a:tr h="370840">
                <a:tc>
                  <a:txBody>
                    <a:bodyPr/>
                    <a:lstStyle/>
                    <a:p>
                      <a:endParaRPr lang="en-US"/>
                    </a:p>
                  </a:txBody>
                  <a:tcPr/>
                </a:tc>
                <a:tc>
                  <a:txBody>
                    <a:bodyPr/>
                    <a:lstStyle/>
                    <a:p>
                      <a:r>
                        <a:rPr lang="en-US" dirty="0"/>
                        <a:t>Don’t Advert</a:t>
                      </a:r>
                    </a:p>
                  </a:txBody>
                  <a:tcPr/>
                </a:tc>
                <a:tc>
                  <a:txBody>
                    <a:bodyPr/>
                    <a:lstStyle/>
                    <a:p>
                      <a:r>
                        <a:rPr lang="en-US" dirty="0"/>
                        <a:t>15,80</a:t>
                      </a:r>
                    </a:p>
                  </a:txBody>
                  <a:tcPr/>
                </a:tc>
                <a:tc>
                  <a:txBody>
                    <a:bodyPr/>
                    <a:lstStyle/>
                    <a:p>
                      <a:r>
                        <a:rPr lang="en-US" dirty="0"/>
                        <a:t>50,50</a:t>
                      </a:r>
                    </a:p>
                  </a:txBody>
                  <a:tcPr/>
                </a:tc>
                <a:extLst>
                  <a:ext uri="{0D108BD9-81ED-4DB2-BD59-A6C34878D82A}">
                    <a16:rowId xmlns:a16="http://schemas.microsoft.com/office/drawing/2014/main" val="10003"/>
                  </a:ext>
                </a:extLst>
              </a:tr>
            </a:tbl>
          </a:graphicData>
        </a:graphic>
      </p:graphicFrame>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solidFill>
                  <a:srgbClr val="0070C0"/>
                </a:solidFill>
              </a:rPr>
              <a:t>Hi price/ low price game</a:t>
            </a:r>
          </a:p>
          <a:p>
            <a:r>
              <a:rPr lang="en-US" dirty="0"/>
              <a:t>2 Firms, each with the option to “price high” or “price low”</a:t>
            </a:r>
          </a:p>
          <a:p>
            <a:pPr lvl="1"/>
            <a:r>
              <a:rPr lang="en-US" dirty="0"/>
              <a:t>Think of the high price as the monopoly price</a:t>
            </a:r>
          </a:p>
          <a:p>
            <a:r>
              <a:rPr lang="en-US" dirty="0"/>
              <a:t>If both firms price high (soft competition), they each capture 50% of the market</a:t>
            </a:r>
          </a:p>
          <a:p>
            <a:r>
              <a:rPr lang="en-US" dirty="0"/>
              <a:t>If your rival prices high, do you have any incentive to price “just below”?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nvPr>
        </p:nvGraphicFramePr>
        <p:xfrm>
          <a:off x="457200" y="1774825"/>
          <a:ext cx="8229600" cy="1483360"/>
        </p:xfrm>
        <a:graphic>
          <a:graphicData uri="http://schemas.openxmlformats.org/drawingml/2006/table">
            <a:tbl>
              <a:tblPr firstRow="1" bandRow="1">
                <a:tableStyleId>{5C22544A-7EE6-4342-B048-85BDC9FD1C3A}</a:tableStyleId>
              </a:tblPr>
              <a:tblGrid>
                <a:gridCol w="20574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tblGrid>
              <a:tr h="370840">
                <a:tc>
                  <a:txBody>
                    <a:bodyPr/>
                    <a:lstStyle/>
                    <a:p>
                      <a:endParaRPr lang="en-US" dirty="0"/>
                    </a:p>
                  </a:txBody>
                  <a:tcPr/>
                </a:tc>
                <a:tc>
                  <a:txBody>
                    <a:bodyPr/>
                    <a:lstStyle/>
                    <a:p>
                      <a:endParaRPr lang="en-US" dirty="0"/>
                    </a:p>
                  </a:txBody>
                  <a:tcPr/>
                </a:tc>
                <a:tc>
                  <a:txBody>
                    <a:bodyPr/>
                    <a:lstStyle/>
                    <a:p>
                      <a:r>
                        <a:rPr lang="en-US" dirty="0"/>
                        <a:t>Firm B</a:t>
                      </a:r>
                    </a:p>
                  </a:txBody>
                  <a:tcPr/>
                </a:tc>
                <a:tc>
                  <a:txBody>
                    <a:bodyPr/>
                    <a:lstStyle/>
                    <a:p>
                      <a:endParaRPr lang="en-US" dirty="0"/>
                    </a:p>
                  </a:txBody>
                  <a:tcPr/>
                </a:tc>
                <a:extLst>
                  <a:ext uri="{0D108BD9-81ED-4DB2-BD59-A6C34878D82A}">
                    <a16:rowId xmlns:a16="http://schemas.microsoft.com/office/drawing/2014/main" val="10000"/>
                  </a:ext>
                </a:extLst>
              </a:tr>
              <a:tr h="370840">
                <a:tc>
                  <a:txBody>
                    <a:bodyPr/>
                    <a:lstStyle/>
                    <a:p>
                      <a:endParaRPr lang="en-US" dirty="0"/>
                    </a:p>
                  </a:txBody>
                  <a:tcPr/>
                </a:tc>
                <a:tc>
                  <a:txBody>
                    <a:bodyPr/>
                    <a:lstStyle/>
                    <a:p>
                      <a:endParaRPr lang="en-US" dirty="0"/>
                    </a:p>
                  </a:txBody>
                  <a:tcPr/>
                </a:tc>
                <a:tc>
                  <a:txBody>
                    <a:bodyPr/>
                    <a:lstStyle/>
                    <a:p>
                      <a:r>
                        <a:rPr lang="en-US" dirty="0"/>
                        <a:t>Low</a:t>
                      </a:r>
                    </a:p>
                  </a:txBody>
                  <a:tcPr/>
                </a:tc>
                <a:tc>
                  <a:txBody>
                    <a:bodyPr/>
                    <a:lstStyle/>
                    <a:p>
                      <a:r>
                        <a:rPr lang="en-US" dirty="0"/>
                        <a:t>High</a:t>
                      </a:r>
                    </a:p>
                  </a:txBody>
                  <a:tcPr/>
                </a:tc>
                <a:extLst>
                  <a:ext uri="{0D108BD9-81ED-4DB2-BD59-A6C34878D82A}">
                    <a16:rowId xmlns:a16="http://schemas.microsoft.com/office/drawing/2014/main" val="10001"/>
                  </a:ext>
                </a:extLst>
              </a:tr>
              <a:tr h="370840">
                <a:tc>
                  <a:txBody>
                    <a:bodyPr/>
                    <a:lstStyle/>
                    <a:p>
                      <a:r>
                        <a:rPr lang="en-US" dirty="0"/>
                        <a:t>Firm A</a:t>
                      </a:r>
                    </a:p>
                  </a:txBody>
                  <a:tcPr/>
                </a:tc>
                <a:tc>
                  <a:txBody>
                    <a:bodyPr/>
                    <a:lstStyle/>
                    <a:p>
                      <a:r>
                        <a:rPr lang="en-US" dirty="0"/>
                        <a:t>Low</a:t>
                      </a:r>
                    </a:p>
                  </a:txBody>
                  <a:tcPr/>
                </a:tc>
                <a:tc>
                  <a:txBody>
                    <a:bodyPr/>
                    <a:lstStyle/>
                    <a:p>
                      <a:r>
                        <a:rPr lang="en-US" dirty="0"/>
                        <a:t>0,0</a:t>
                      </a:r>
                    </a:p>
                  </a:txBody>
                  <a:tcPr/>
                </a:tc>
                <a:tc>
                  <a:txBody>
                    <a:bodyPr/>
                    <a:lstStyle/>
                    <a:p>
                      <a:r>
                        <a:rPr lang="en-US" dirty="0"/>
                        <a:t>50,-40</a:t>
                      </a:r>
                    </a:p>
                  </a:txBody>
                  <a:tcPr/>
                </a:tc>
                <a:extLst>
                  <a:ext uri="{0D108BD9-81ED-4DB2-BD59-A6C34878D82A}">
                    <a16:rowId xmlns:a16="http://schemas.microsoft.com/office/drawing/2014/main" val="10002"/>
                  </a:ext>
                </a:extLst>
              </a:tr>
              <a:tr h="370840">
                <a:tc>
                  <a:txBody>
                    <a:bodyPr/>
                    <a:lstStyle/>
                    <a:p>
                      <a:endParaRPr lang="en-US"/>
                    </a:p>
                  </a:txBody>
                  <a:tcPr/>
                </a:tc>
                <a:tc>
                  <a:txBody>
                    <a:bodyPr/>
                    <a:lstStyle/>
                    <a:p>
                      <a:r>
                        <a:rPr lang="en-US" dirty="0"/>
                        <a:t>High</a:t>
                      </a:r>
                    </a:p>
                  </a:txBody>
                  <a:tcPr/>
                </a:tc>
                <a:tc>
                  <a:txBody>
                    <a:bodyPr/>
                    <a:lstStyle/>
                    <a:p>
                      <a:r>
                        <a:rPr lang="en-US" dirty="0"/>
                        <a:t>-40,50</a:t>
                      </a:r>
                    </a:p>
                  </a:txBody>
                  <a:tcPr/>
                </a:tc>
                <a:tc>
                  <a:txBody>
                    <a:bodyPr/>
                    <a:lstStyle/>
                    <a:p>
                      <a:r>
                        <a:rPr lang="en-US" dirty="0"/>
                        <a:t>10,10</a:t>
                      </a:r>
                    </a:p>
                  </a:txBody>
                  <a:tcPr/>
                </a:tc>
                <a:extLst>
                  <a:ext uri="{0D108BD9-81ED-4DB2-BD59-A6C34878D82A}">
                    <a16:rowId xmlns:a16="http://schemas.microsoft.com/office/drawing/2014/main" val="10003"/>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Perfect Competition</a:t>
            </a:r>
          </a:p>
        </p:txBody>
      </p:sp>
      <p:sp>
        <p:nvSpPr>
          <p:cNvPr id="3" name="Content Placeholder 2"/>
          <p:cNvSpPr>
            <a:spLocks noGrp="1"/>
          </p:cNvSpPr>
          <p:nvPr>
            <p:ph idx="1"/>
          </p:nvPr>
        </p:nvSpPr>
        <p:spPr/>
        <p:txBody>
          <a:bodyPr>
            <a:normAutofit lnSpcReduction="10000"/>
          </a:bodyPr>
          <a:lstStyle/>
          <a:p>
            <a:r>
              <a:rPr lang="en-US" dirty="0"/>
              <a:t>A </a:t>
            </a:r>
            <a:r>
              <a:rPr lang="en-US" dirty="0">
                <a:solidFill>
                  <a:srgbClr val="FF0000"/>
                </a:solidFill>
              </a:rPr>
              <a:t>perfectly competitive </a:t>
            </a:r>
            <a:r>
              <a:rPr lang="en-US" dirty="0"/>
              <a:t>market has the following characteristics:</a:t>
            </a:r>
          </a:p>
          <a:p>
            <a:pPr lvl="1"/>
            <a:r>
              <a:rPr lang="en-US" dirty="0"/>
              <a:t>There are </a:t>
            </a:r>
            <a:r>
              <a:rPr lang="en-US" dirty="0">
                <a:solidFill>
                  <a:srgbClr val="0070C0"/>
                </a:solidFill>
              </a:rPr>
              <a:t>many buyers and sellers</a:t>
            </a:r>
            <a:r>
              <a:rPr lang="en-US" dirty="0"/>
              <a:t> in the market.</a:t>
            </a:r>
          </a:p>
          <a:p>
            <a:pPr lvl="1"/>
            <a:r>
              <a:rPr lang="en-US" dirty="0"/>
              <a:t>The goods offered by the various sellers are largely the same (</a:t>
            </a:r>
            <a:r>
              <a:rPr lang="en-US" dirty="0">
                <a:solidFill>
                  <a:srgbClr val="0070C0"/>
                </a:solidFill>
              </a:rPr>
              <a:t>identical products</a:t>
            </a:r>
            <a:r>
              <a:rPr lang="en-US" dirty="0"/>
              <a:t>).</a:t>
            </a:r>
          </a:p>
          <a:p>
            <a:pPr lvl="1"/>
            <a:r>
              <a:rPr lang="en-US" dirty="0"/>
              <a:t>Firms can </a:t>
            </a:r>
            <a:r>
              <a:rPr lang="en-US" dirty="0">
                <a:solidFill>
                  <a:srgbClr val="0070C0"/>
                </a:solidFill>
              </a:rPr>
              <a:t>freely enter</a:t>
            </a:r>
            <a:r>
              <a:rPr lang="en-US" dirty="0"/>
              <a:t> or exit the market.</a:t>
            </a:r>
          </a:p>
          <a:p>
            <a:pPr lvl="1"/>
            <a:r>
              <a:rPr lang="en-US" dirty="0"/>
              <a:t>each buyer and seller is a </a:t>
            </a:r>
            <a:r>
              <a:rPr lang="en-US" dirty="0">
                <a:solidFill>
                  <a:srgbClr val="0070C0"/>
                </a:solidFill>
              </a:rPr>
              <a:t>price taker</a:t>
            </a:r>
            <a:r>
              <a:rPr lang="en-US" dirty="0"/>
              <a:t>, i.e. buyers and sellers must accept the price determined by the market.</a:t>
            </a:r>
          </a:p>
          <a:p>
            <a:pPr lvl="2"/>
            <a:r>
              <a:rPr lang="en-US" dirty="0">
                <a:solidFill>
                  <a:srgbClr val="0070C0"/>
                </a:solidFill>
              </a:rPr>
              <a:t>no</a:t>
            </a:r>
            <a:r>
              <a:rPr lang="en-US" dirty="0"/>
              <a:t> individual agent has </a:t>
            </a:r>
            <a:r>
              <a:rPr lang="en-US" dirty="0">
                <a:solidFill>
                  <a:srgbClr val="0070C0"/>
                </a:solidFill>
              </a:rPr>
              <a:t>market power</a:t>
            </a:r>
            <a:r>
              <a:rPr lang="en-US" dirty="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ox(i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linds(horizontal)">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r>
              <a:rPr lang="en-US" sz="4200" dirty="0">
                <a:solidFill>
                  <a:srgbClr val="FF0000"/>
                </a:solidFill>
              </a:rPr>
              <a:t>Marginal revenue of a perfectly competitive firm</a:t>
            </a:r>
          </a:p>
          <a:p>
            <a:endParaRPr lang="en-US" dirty="0"/>
          </a:p>
          <a:p>
            <a:r>
              <a:rPr lang="en-US" dirty="0"/>
              <a:t>Marginal revenue is the change in total revenue from an additional unit sold.</a:t>
            </a:r>
          </a:p>
          <a:p>
            <a:pPr>
              <a:buNone/>
            </a:pPr>
            <a:endParaRPr lang="en-US" dirty="0"/>
          </a:p>
          <a:p>
            <a:r>
              <a:rPr lang="en-US" dirty="0"/>
              <a:t>For competitive firms, marginal revenue equals the price of the good.</a:t>
            </a:r>
          </a:p>
          <a:p>
            <a:endParaRPr lang="en-US" dirty="0"/>
          </a:p>
          <a:p>
            <a:r>
              <a:rPr lang="en-US" dirty="0">
                <a:solidFill>
                  <a:srgbClr val="002060"/>
                </a:solidFill>
              </a:rPr>
              <a:t>MR = P</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Recall that our usual optimality condition is:</a:t>
            </a:r>
          </a:p>
          <a:p>
            <a:r>
              <a:rPr lang="en-US" dirty="0"/>
              <a:t>“do a thing if the marginal benefit of doing that thing is greater than the marginal cost of doing that thing”</a:t>
            </a:r>
          </a:p>
          <a:p>
            <a:r>
              <a:rPr lang="en-US" dirty="0"/>
              <a:t>Think about a firm’s decision regarding how much output to produce</a:t>
            </a:r>
          </a:p>
          <a:p>
            <a:pPr lvl="1"/>
            <a:r>
              <a:rPr lang="en-US" dirty="0"/>
              <a:t>What is the marginal benefit of one more unit?</a:t>
            </a:r>
          </a:p>
          <a:p>
            <a:pPr lvl="1"/>
            <a:r>
              <a:rPr lang="en-US" dirty="0"/>
              <a:t>The marginal cost of one more unit?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Generally, our “profit maximizing golden rule” is:</a:t>
            </a:r>
          </a:p>
          <a:p>
            <a:r>
              <a:rPr lang="en-US" dirty="0"/>
              <a:t>Produce until MR=MC</a:t>
            </a:r>
          </a:p>
          <a:p>
            <a:r>
              <a:rPr lang="en-US" dirty="0"/>
              <a:t>Under PC, since MR equals P, this can also be written as :</a:t>
            </a:r>
          </a:p>
          <a:p>
            <a:r>
              <a:rPr lang="en-US" dirty="0"/>
              <a:t>Produce until P=MC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cstate="print"/>
          <a:srcRect/>
          <a:stretch>
            <a:fillRect/>
          </a:stretch>
        </p:blipFill>
        <p:spPr bwMode="auto">
          <a:xfrm>
            <a:off x="533400" y="342900"/>
            <a:ext cx="8077200" cy="6172200"/>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3116</TotalTime>
  <Words>1610</Words>
  <Application>Microsoft Office PowerPoint</Application>
  <PresentationFormat>On-screen Show (4:3)</PresentationFormat>
  <Paragraphs>254</Paragraphs>
  <Slides>49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49</vt:i4>
      </vt:variant>
    </vt:vector>
  </HeadingPairs>
  <TitlesOfParts>
    <vt:vector size="52" baseType="lpstr">
      <vt:lpstr>Arial</vt:lpstr>
      <vt:lpstr>Calibri</vt:lpstr>
      <vt:lpstr>Office Theme</vt:lpstr>
      <vt:lpstr>Market Structure</vt:lpstr>
      <vt:lpstr>PowerPoint Presentation</vt:lpstr>
      <vt:lpstr>PowerPoint Presentation</vt:lpstr>
      <vt:lpstr>PowerPoint Presentation</vt:lpstr>
      <vt:lpstr>Perfect Competition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Answer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 Brief Intro to Game Theory</vt:lpstr>
      <vt:lpstr>Games</vt:lpstr>
      <vt:lpstr>Games</vt:lpstr>
      <vt:lpstr>Simultaneous-move, one-shot games</vt:lpstr>
      <vt:lpstr>Payoff Matrix</vt:lpstr>
      <vt:lpstr>PowerPoint Presentation</vt:lpstr>
      <vt:lpstr>Practice Questions</vt:lpstr>
      <vt:lpstr>Practice Questions</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Market Stucture</dc:title>
  <dc:creator>Jason Beck</dc:creator>
  <cp:lastModifiedBy>Jason Beck</cp:lastModifiedBy>
  <cp:revision>41</cp:revision>
  <dcterms:created xsi:type="dcterms:W3CDTF">2006-08-16T00:00:00Z</dcterms:created>
  <dcterms:modified xsi:type="dcterms:W3CDTF">2023-01-10T12:52:32Z</dcterms:modified>
</cp:coreProperties>
</file>