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pg" ContentType="vide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60" r:id="rId2"/>
    <p:sldId id="257" r:id="rId3"/>
    <p:sldId id="261" r:id="rId4"/>
    <p:sldId id="262" r:id="rId5"/>
    <p:sldId id="263" r:id="rId6"/>
    <p:sldId id="264" r:id="rId7"/>
    <p:sldId id="265" r:id="rId8"/>
    <p:sldId id="266" r:id="rId9"/>
    <p:sldId id="296" r:id="rId10"/>
    <p:sldId id="267" r:id="rId11"/>
    <p:sldId id="268" r:id="rId12"/>
    <p:sldId id="29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8" r:id="rId29"/>
    <p:sldId id="484" r:id="rId30"/>
    <p:sldId id="485" r:id="rId31"/>
    <p:sldId id="486" r:id="rId32"/>
    <p:sldId id="487" r:id="rId33"/>
    <p:sldId id="308" r:id="rId34"/>
    <p:sldId id="309" r:id="rId35"/>
    <p:sldId id="310" r:id="rId36"/>
    <p:sldId id="488" r:id="rId37"/>
    <p:sldId id="295" r:id="rId38"/>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7" autoAdjust="0"/>
    <p:restoredTop sz="95153" autoAdjust="0"/>
  </p:normalViewPr>
  <p:slideViewPr>
    <p:cSldViewPr snapToGrid="0" snapToObjects="1">
      <p:cViewPr varScale="1">
        <p:scale>
          <a:sx n="108" d="100"/>
          <a:sy n="108" d="100"/>
        </p:scale>
        <p:origin x="144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4" d="100"/>
          <a:sy n="64" d="100"/>
        </p:scale>
        <p:origin x="369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3/10/23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3/10/23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1">
            <a:extLst>
              <a:ext uri="{FF2B5EF4-FFF2-40B4-BE49-F238E27FC236}">
                <a16:creationId xmlns:a16="http://schemas.microsoft.com/office/drawing/2014/main" id="{135A8AC6-CFC8-FA42-9573-02252D52AD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SzPct val="45000"/>
              <a:buFontTx/>
              <a:buNone/>
            </a:pPr>
            <a:fld id="{A479ECE1-6142-3F42-8998-7029B6E1C0B7}" type="slidenum">
              <a:rPr lang="fi-FI" altLang="fi-FI"/>
              <a:pPr>
                <a:spcBef>
                  <a:spcPct val="0"/>
                </a:spcBef>
                <a:buClrTx/>
                <a:buSzPct val="45000"/>
                <a:buFontTx/>
                <a:buNone/>
              </a:pPr>
              <a:t>34</a:t>
            </a:fld>
            <a:endParaRPr lang="fi-FI" altLang="fi-FI"/>
          </a:p>
        </p:txBody>
      </p:sp>
      <p:sp>
        <p:nvSpPr>
          <p:cNvPr id="50179" name="Rectangle 1">
            <a:extLst>
              <a:ext uri="{FF2B5EF4-FFF2-40B4-BE49-F238E27FC236}">
                <a16:creationId xmlns:a16="http://schemas.microsoft.com/office/drawing/2014/main" id="{212A7A3F-1A9F-3C44-8F51-23E6669EB126}"/>
              </a:ext>
            </a:extLst>
          </p:cNvPr>
          <p:cNvSpPr>
            <a:spLocks noGrp="1" noRot="1" noChangeAspect="1" noChangeArrowheads="1" noTextEdit="1"/>
          </p:cNvSpPr>
          <p:nvPr>
            <p:ph type="sldImg"/>
          </p:nvPr>
        </p:nvSpPr>
        <p:spPr>
          <a:xfrm>
            <a:off x="893763" y="731838"/>
            <a:ext cx="4867275" cy="36512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Text Box 2">
            <a:extLst>
              <a:ext uri="{FF2B5EF4-FFF2-40B4-BE49-F238E27FC236}">
                <a16:creationId xmlns:a16="http://schemas.microsoft.com/office/drawing/2014/main" id="{9AA1733E-3A4E-AB47-A062-5EDCE545154B}"/>
              </a:ext>
            </a:extLst>
          </p:cNvPr>
          <p:cNvSpPr txBox="1">
            <a:spLocks noChangeArrowheads="1"/>
          </p:cNvSpPr>
          <p:nvPr/>
        </p:nvSpPr>
        <p:spPr bwMode="auto">
          <a:xfrm>
            <a:off x="665163" y="4630738"/>
            <a:ext cx="5324475"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pPr>
            <a:endParaRPr lang="fi-FI" altLang="fi-FI"/>
          </a:p>
        </p:txBody>
      </p:sp>
      <p:sp>
        <p:nvSpPr>
          <p:cNvPr id="50181" name="Notes Placeholder 1">
            <a:extLst>
              <a:ext uri="{FF2B5EF4-FFF2-40B4-BE49-F238E27FC236}">
                <a16:creationId xmlns:a16="http://schemas.microsoft.com/office/drawing/2014/main" id="{C1FC75F3-4CBE-0445-B53C-9993B6791D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Recently, a new type of Bose-Einstein condensate: a condensate of surface plasmon polaritons and light, was experimentally realized in a gold nanoparticle array at Aalto University. The nanoparticle array has dispersive modes and a band edge. The array is combined with fluorescent molecules, which are pumped to the excited state, but only at one end of the array. The excitations of light and plasmons start to propagate from the end of the array. Along the propagation, some of them scatter out and are monitored. In this way, time evolution maps into spatial location, and it is possible to observe the sub-picosecond dynamics of the system. </a:t>
            </a:r>
          </a:p>
        </p:txBody>
      </p:sp>
    </p:spTree>
    <p:extLst>
      <p:ext uri="{BB962C8B-B14F-4D97-AF65-F5344CB8AC3E}">
        <p14:creationId xmlns:p14="http://schemas.microsoft.com/office/powerpoint/2010/main" val="29723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1">
            <a:extLst>
              <a:ext uri="{FF2B5EF4-FFF2-40B4-BE49-F238E27FC236}">
                <a16:creationId xmlns:a16="http://schemas.microsoft.com/office/drawing/2014/main" id="{D1F4F204-60FC-5D49-8D7E-49700A22008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SzPct val="45000"/>
              <a:buFontTx/>
              <a:buNone/>
            </a:pPr>
            <a:fld id="{F9FBAB89-0CC4-424C-98E8-64D9A9E64F8D}" type="slidenum">
              <a:rPr lang="fi-FI" altLang="fi-FI"/>
              <a:pPr>
                <a:spcBef>
                  <a:spcPct val="0"/>
                </a:spcBef>
                <a:buClrTx/>
                <a:buSzPct val="45000"/>
                <a:buFontTx/>
                <a:buNone/>
              </a:pPr>
              <a:t>35</a:t>
            </a:fld>
            <a:endParaRPr lang="fi-FI" altLang="fi-FI"/>
          </a:p>
        </p:txBody>
      </p:sp>
      <p:sp>
        <p:nvSpPr>
          <p:cNvPr id="52227" name="Rectangle 1">
            <a:extLst>
              <a:ext uri="{FF2B5EF4-FFF2-40B4-BE49-F238E27FC236}">
                <a16:creationId xmlns:a16="http://schemas.microsoft.com/office/drawing/2014/main" id="{2AEF65BF-8AFE-8F48-8578-896EA8A8A37D}"/>
              </a:ext>
            </a:extLst>
          </p:cNvPr>
          <p:cNvSpPr>
            <a:spLocks noGrp="1" noRot="1" noChangeAspect="1" noChangeArrowheads="1" noTextEdit="1"/>
          </p:cNvSpPr>
          <p:nvPr>
            <p:ph type="sldImg"/>
          </p:nvPr>
        </p:nvSpPr>
        <p:spPr>
          <a:xfrm>
            <a:off x="893763" y="731838"/>
            <a:ext cx="4867275" cy="36512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Text Box 2">
            <a:extLst>
              <a:ext uri="{FF2B5EF4-FFF2-40B4-BE49-F238E27FC236}">
                <a16:creationId xmlns:a16="http://schemas.microsoft.com/office/drawing/2014/main" id="{1293715E-F1E7-6F46-9ED8-00F72F1E75B0}"/>
              </a:ext>
            </a:extLst>
          </p:cNvPr>
          <p:cNvSpPr txBox="1">
            <a:spLocks noChangeArrowheads="1"/>
          </p:cNvSpPr>
          <p:nvPr/>
        </p:nvSpPr>
        <p:spPr bwMode="auto">
          <a:xfrm>
            <a:off x="665163" y="4630738"/>
            <a:ext cx="5324475"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pPr>
            <a:endParaRPr lang="fi-FI" altLang="fi-FI"/>
          </a:p>
        </p:txBody>
      </p:sp>
      <p:sp>
        <p:nvSpPr>
          <p:cNvPr id="52229" name="Notes Placeholder 1">
            <a:extLst>
              <a:ext uri="{FF2B5EF4-FFF2-40B4-BE49-F238E27FC236}">
                <a16:creationId xmlns:a16="http://schemas.microsoft.com/office/drawing/2014/main" id="{81CD30BA-1F75-9449-8258-8DA5BF78CFF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It was observed that due to the interaction of the excitations with the molecules, they lose energy during the propagation (the light redshifts). If the band edge energy is chosen correctely, the redshifted population condenses at the band edge and follows the Bose-Einstein distribution.</a:t>
            </a:r>
          </a:p>
          <a:p>
            <a:endParaRPr lang="fi-FI" altLang="fi-FI"/>
          </a:p>
          <a:p>
            <a:endParaRPr lang="fi-FI" altLang="fi-FI"/>
          </a:p>
        </p:txBody>
      </p:sp>
    </p:spTree>
    <p:extLst>
      <p:ext uri="{BB962C8B-B14F-4D97-AF65-F5344CB8AC3E}">
        <p14:creationId xmlns:p14="http://schemas.microsoft.com/office/powerpoint/2010/main" val="239437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2FD1D6F9-AA80-144D-A06E-D72A5C47B2F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57AAE45-BE77-354D-8449-A039A292EB54}" type="slidenum">
              <a:rPr lang="en-GB" altLang="fi-FI" sz="1300">
                <a:latin typeface="Arial" panose="020B0604020202020204" pitchFamily="34" charset="0"/>
              </a:rPr>
              <a:pPr>
                <a:spcBef>
                  <a:spcPct val="0"/>
                </a:spcBef>
                <a:buFont typeface="Arial" panose="020B0604020202020204" pitchFamily="34" charset="0"/>
                <a:buNone/>
              </a:pPr>
              <a:t>9</a:t>
            </a:fld>
            <a:endParaRPr lang="en-GB" altLang="fi-FI" sz="1300">
              <a:latin typeface="Arial" panose="020B0604020202020204" pitchFamily="34" charset="0"/>
            </a:endParaRPr>
          </a:p>
        </p:txBody>
      </p:sp>
      <p:sp>
        <p:nvSpPr>
          <p:cNvPr id="7171" name="Rectangle 7">
            <a:extLst>
              <a:ext uri="{FF2B5EF4-FFF2-40B4-BE49-F238E27FC236}">
                <a16:creationId xmlns:a16="http://schemas.microsoft.com/office/drawing/2014/main" id="{0BC2784E-9A36-BA4F-BF94-B5E3DDBA4CF0}"/>
              </a:ext>
            </a:extLst>
          </p:cNvPr>
          <p:cNvSpPr>
            <a:spLocks noGrp="1" noRot="1" noChangeAspect="1" noChangeArrowheads="1" noTextEdit="1"/>
          </p:cNvSpPr>
          <p:nvPr>
            <p:ph type="sldImg"/>
          </p:nvPr>
        </p:nvSpPr>
        <p:spPr>
          <a:ln/>
        </p:spPr>
      </p:sp>
      <p:sp>
        <p:nvSpPr>
          <p:cNvPr id="7172" name="Rectangle 8">
            <a:extLst>
              <a:ext uri="{FF2B5EF4-FFF2-40B4-BE49-F238E27FC236}">
                <a16:creationId xmlns:a16="http://schemas.microsoft.com/office/drawing/2014/main" id="{2B8D84A5-182B-2F47-8A05-610BA4273D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The phases of matter familiar for us from everyday life are: solid, liquid, gas and plasma (e.f. flames of fire). There are, however, many other phases of matter that have been experimentally observed, for instance superfluids of Helium or of ultracold gases, or superconducting phases in metals (superconductors and superfluids are conceptually similar, but the former involves charged particles). Furthermore, there are yet a large number of other phases or states of matter observed or predicted in physics, some of them very exotic in the sense that we do not have an everyday equivalent of them.  </a:t>
            </a:r>
            <a:endParaRPr lang="en-US" altLang="fi-FI"/>
          </a:p>
          <a:p>
            <a:endParaRPr lang="en-US" altLang="fi-FI"/>
          </a:p>
        </p:txBody>
      </p:sp>
      <p:sp>
        <p:nvSpPr>
          <p:cNvPr id="7173" name="Rectangle 2">
            <a:extLst>
              <a:ext uri="{FF2B5EF4-FFF2-40B4-BE49-F238E27FC236}">
                <a16:creationId xmlns:a16="http://schemas.microsoft.com/office/drawing/2014/main" id="{6FDF6F36-AE9B-7F4D-BB0C-370E1B065641}"/>
              </a:ext>
            </a:extLst>
          </p:cNvPr>
          <p:cNvSpPr>
            <a:spLocks noGrp="1" noChangeArrowheads="1"/>
          </p:cNvSpPr>
          <p:nvPr>
            <p:ph type="body"/>
          </p:nvPr>
        </p:nvSpPr>
        <p:spPr>
          <a:xfrm>
            <a:off x="711200" y="4862513"/>
            <a:ext cx="5678488" cy="460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fi-FI"/>
          </a:p>
        </p:txBody>
      </p:sp>
    </p:spTree>
    <p:extLst>
      <p:ext uri="{BB962C8B-B14F-4D97-AF65-F5344CB8AC3E}">
        <p14:creationId xmlns:p14="http://schemas.microsoft.com/office/powerpoint/2010/main" val="149912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7B0A22D1-8D0E-4341-A823-89A67BEC926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4F3BA42A-E128-CE4A-AB35-C552E3893638}" type="slidenum">
              <a:rPr lang="en-GB" altLang="fi-FI" sz="1300">
                <a:latin typeface="Arial" panose="020B0604020202020204" pitchFamily="34" charset="0"/>
              </a:rPr>
              <a:pPr>
                <a:spcBef>
                  <a:spcPct val="0"/>
                </a:spcBef>
                <a:buFont typeface="Arial" panose="020B0604020202020204" pitchFamily="34" charset="0"/>
                <a:buNone/>
              </a:pPr>
              <a:t>12</a:t>
            </a:fld>
            <a:endParaRPr lang="en-GB" altLang="fi-FI" sz="1300">
              <a:latin typeface="Arial" panose="020B0604020202020204" pitchFamily="34" charset="0"/>
            </a:endParaRPr>
          </a:p>
        </p:txBody>
      </p:sp>
      <p:sp>
        <p:nvSpPr>
          <p:cNvPr id="15363" name="Text Box 1">
            <a:extLst>
              <a:ext uri="{FF2B5EF4-FFF2-40B4-BE49-F238E27FC236}">
                <a16:creationId xmlns:a16="http://schemas.microsoft.com/office/drawing/2014/main" id="{6010979B-7369-EE41-8B81-4868DACD640D}"/>
              </a:ext>
            </a:extLst>
          </p:cNvPr>
          <p:cNvSpPr txBox="1">
            <a:spLocks noChangeArrowheads="1"/>
          </p:cNvSpPr>
          <p:nvPr/>
        </p:nvSpPr>
        <p:spPr bwMode="auto">
          <a:xfrm>
            <a:off x="1184275" y="768350"/>
            <a:ext cx="4733925" cy="383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i-FI" altLang="fi-FI"/>
          </a:p>
        </p:txBody>
      </p:sp>
      <p:sp>
        <p:nvSpPr>
          <p:cNvPr id="15364" name="Rectangle 5">
            <a:extLst>
              <a:ext uri="{FF2B5EF4-FFF2-40B4-BE49-F238E27FC236}">
                <a16:creationId xmlns:a16="http://schemas.microsoft.com/office/drawing/2014/main" id="{45878657-0959-5147-BE19-A9ED8A5E6389}"/>
              </a:ext>
            </a:extLst>
          </p:cNvPr>
          <p:cNvSpPr>
            <a:spLocks noGrp="1" noRot="1" noChangeAspect="1" noChangeArrowheads="1" noTextEdit="1"/>
          </p:cNvSpPr>
          <p:nvPr>
            <p:ph type="sldImg"/>
          </p:nvPr>
        </p:nvSpPr>
        <p:spPr>
          <a:ln/>
        </p:spPr>
      </p:sp>
      <p:sp>
        <p:nvSpPr>
          <p:cNvPr id="15365" name="Rectangle 6">
            <a:extLst>
              <a:ext uri="{FF2B5EF4-FFF2-40B4-BE49-F238E27FC236}">
                <a16:creationId xmlns:a16="http://schemas.microsoft.com/office/drawing/2014/main" id="{908088FA-C0B6-114F-A2A4-D0068600D9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Counterpropagating laser beams create standing waves, and atoms can be trapped either in the minima or the maxima of the standing waves due to the dipole force the light field imposes on the atoms. Depending on whether one uses 2, 4, or 6 counterpropagating beams, a periodic structure in 1, 2 or 3 dimensions is created. The Figure 2 above is from the famous Mott insulator – BEC quantum phase transition experiment. The experiment was done at Max Planck Institute at Garching, Germany, and one of the co-authors, T. Esslinger, is now a professor at ETH Zurich. The pictures are absorption images after time of flight when the atoms have been released from the lattice. </a:t>
            </a:r>
          </a:p>
          <a:p>
            <a:r>
              <a:rPr lang="fi-FI" altLang="fi-FI"/>
              <a:t>If the atoms in the lattice are initially all coherent with each other, for instance they are in a BEC state, then the release of atoms from the lattice may, under certain conditions, form the type of interference patterns seen in Figures 2 b-f. Briefly, on can think that when one observes, after time of flight, an atom in a certain spot (see the small schematic picture below Figure 2), one cannot know whether it originated from one lattice site and had one momentum, or from another site but had another momentum and ended up in the same place. This type of lack of information always produces intereference both in quantum physics and in wave optics. This is expressed by the equation: the probablity includes interferences of amplitudes of particles from different sites. To see any interference, the amplitude coherence expectation value between two different sites has to be non-zero, as is the case for instance for a BEC. </a:t>
            </a:r>
            <a:endParaRPr lang="en-US" altLang="fi-FI"/>
          </a:p>
          <a:p>
            <a:endParaRPr lang="en-US" altLang="fi-FI"/>
          </a:p>
        </p:txBody>
      </p:sp>
    </p:spTree>
    <p:extLst>
      <p:ext uri="{BB962C8B-B14F-4D97-AF65-F5344CB8AC3E}">
        <p14:creationId xmlns:p14="http://schemas.microsoft.com/office/powerpoint/2010/main" val="74443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D5233AD0-D568-C945-A4D0-C2DF2840028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6D9BC077-C806-7D4E-A47F-D490147A449D}" type="slidenum">
              <a:rPr lang="en-GB" altLang="fi-FI" sz="1300">
                <a:latin typeface="Arial" panose="020B0604020202020204" pitchFamily="34" charset="0"/>
              </a:rPr>
              <a:pPr>
                <a:spcBef>
                  <a:spcPct val="0"/>
                </a:spcBef>
                <a:buFont typeface="Arial" panose="020B0604020202020204" pitchFamily="34" charset="0"/>
                <a:buNone/>
              </a:pPr>
              <a:t>28</a:t>
            </a:fld>
            <a:endParaRPr lang="en-GB" altLang="fi-FI" sz="1300">
              <a:latin typeface="Arial" panose="020B0604020202020204" pitchFamily="34" charset="0"/>
            </a:endParaRPr>
          </a:p>
        </p:txBody>
      </p:sp>
      <p:sp>
        <p:nvSpPr>
          <p:cNvPr id="19459" name="Rectangle 4">
            <a:extLst>
              <a:ext uri="{FF2B5EF4-FFF2-40B4-BE49-F238E27FC236}">
                <a16:creationId xmlns:a16="http://schemas.microsoft.com/office/drawing/2014/main" id="{8DF18927-4120-8D40-B002-0C8EEB169091}"/>
              </a:ext>
            </a:extLst>
          </p:cNvPr>
          <p:cNvSpPr>
            <a:spLocks noGrp="1" noRot="1" noChangeAspect="1" noChangeArrowheads="1" noTextEdit="1"/>
          </p:cNvSpPr>
          <p:nvPr>
            <p:ph type="sldImg"/>
          </p:nvPr>
        </p:nvSpPr>
        <p:spPr>
          <a:ln/>
        </p:spPr>
      </p:sp>
      <p:sp>
        <p:nvSpPr>
          <p:cNvPr id="19460" name="Rectangle 5">
            <a:extLst>
              <a:ext uri="{FF2B5EF4-FFF2-40B4-BE49-F238E27FC236}">
                <a16:creationId xmlns:a16="http://schemas.microsoft.com/office/drawing/2014/main" id="{822CBC54-A688-C145-A332-DF106C7882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We have learned about Bose-Einstein condensates. Is it possible to condense fermions? Fermions are important since they are the constituents of matter. However, fermions of one kind (indistinguishable fermions) cannot Bose-condense due to the Pauli exclusion principle. There is, however, a route to fermion condensates: if fermions make pairs which are effectively bosons, and those condense.</a:t>
            </a:r>
          </a:p>
          <a:p>
            <a:r>
              <a:rPr lang="fi-FI" altLang="fi-FI"/>
              <a:t> </a:t>
            </a:r>
            <a:endParaRPr lang="en-US" altLang="fi-FI"/>
          </a:p>
          <a:p>
            <a:endParaRPr lang="en-US" altLang="fi-FI"/>
          </a:p>
        </p:txBody>
      </p:sp>
    </p:spTree>
    <p:extLst>
      <p:ext uri="{BB962C8B-B14F-4D97-AF65-F5344CB8AC3E}">
        <p14:creationId xmlns:p14="http://schemas.microsoft.com/office/powerpoint/2010/main" val="116060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A7640CB-B3CE-7B48-9044-BEF4E01586DE}"/>
              </a:ext>
            </a:extLst>
          </p:cNvPr>
          <p:cNvSpPr>
            <a:spLocks noGrp="1" noRot="1" noChangeAspect="1" noChangeArrowheads="1" noTextEdit="1"/>
          </p:cNvSpPr>
          <p:nvPr>
            <p:ph type="sldImg"/>
          </p:nvPr>
        </p:nvSpPr>
        <p:spPr>
          <a:xfrm>
            <a:off x="895350" y="731838"/>
            <a:ext cx="4859338" cy="3646487"/>
          </a:xfrm>
          <a:ln/>
        </p:spPr>
      </p:sp>
      <p:sp>
        <p:nvSpPr>
          <p:cNvPr id="21507" name="Notes Placeholder 2">
            <a:extLst>
              <a:ext uri="{FF2B5EF4-FFF2-40B4-BE49-F238E27FC236}">
                <a16:creationId xmlns:a16="http://schemas.microsoft.com/office/drawing/2014/main" id="{11A69D6E-A4EC-8242-8AC7-433C5B61EA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fi-FI"/>
              <a:t>It would be of tremendous impact, if materials that are superconducting at room temperature could be found or designed. For instance, </a:t>
            </a:r>
            <a:r>
              <a:rPr lang="fi-FI" altLang="fi-FI"/>
              <a:t>superconducting (classical) logic would be 100 000 times more energy efficient in principle, but the cooling takes 1000 more power than room temperature operation; also the speed could be 770 GHz instead of 5 GHz. </a:t>
            </a:r>
            <a:r>
              <a:rPr lang="en-US" altLang="fi-FI"/>
              <a:t>Physicists have been struggling to understand the underlying mechanism of high-temperature superconductivity (occuring for cuprates and pnictides at temperatures in the 100 Kelvin range) since the discovery of first high-temperature superconductors by J.G. Bednorz and K.A. Mueller at the IBM Zurich Labs in 1986. One of the motivations for studies of ultracold Fermi gases is to use them as a quantum simulator in exploring physics that may enable us to reach room temperature superconductivity one day in the future. </a:t>
            </a:r>
          </a:p>
          <a:p>
            <a:endParaRPr lang="fi-FI" altLang="fi-FI"/>
          </a:p>
          <a:p>
            <a:endParaRPr lang="fi-FI" altLang="fi-FI"/>
          </a:p>
          <a:p>
            <a:endParaRPr lang="fi-FI" altLang="fi-FI"/>
          </a:p>
        </p:txBody>
      </p:sp>
      <p:sp>
        <p:nvSpPr>
          <p:cNvPr id="21508" name="Slide Number Placeholder 3">
            <a:extLst>
              <a:ext uri="{FF2B5EF4-FFF2-40B4-BE49-F238E27FC236}">
                <a16:creationId xmlns:a16="http://schemas.microsoft.com/office/drawing/2014/main" id="{239ACFC0-01C0-9541-9C5B-035887613D1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1pPr>
            <a:lvl2pPr marL="742950" indent="-28575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2pPr>
            <a:lvl3pPr marL="11430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3pPr>
            <a:lvl4pPr marL="16002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4pPr>
            <a:lvl5pPr marL="20574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5pPr>
            <a:lvl6pPr marL="2514600" indent="-228600"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6pPr>
            <a:lvl7pPr marL="2971800" indent="-228600"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7pPr>
            <a:lvl8pPr marL="3429000" indent="-228600"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8pPr>
            <a:lvl9pPr marL="3886200" indent="-228600"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cs typeface="Arial" panose="020B0604020202020204" pitchFamily="34" charset="0"/>
              </a:defRPr>
            </a:lvl9pPr>
          </a:lstStyle>
          <a:p>
            <a:fld id="{0186A45C-9291-8447-AC02-3FF4AFDDAE0A}" type="slidenum">
              <a:rPr lang="fi-FI" altLang="fi-FI" sz="1300">
                <a:latin typeface="Arial" panose="020B0604020202020204" pitchFamily="34" charset="0"/>
              </a:rPr>
              <a:pPr/>
              <a:t>29</a:t>
            </a:fld>
            <a:endParaRPr lang="fi-FI" altLang="fi-FI" sz="1300">
              <a:latin typeface="Arial" panose="020B0604020202020204" pitchFamily="34" charset="0"/>
            </a:endParaRPr>
          </a:p>
        </p:txBody>
      </p:sp>
    </p:spTree>
    <p:extLst>
      <p:ext uri="{BB962C8B-B14F-4D97-AF65-F5344CB8AC3E}">
        <p14:creationId xmlns:p14="http://schemas.microsoft.com/office/powerpoint/2010/main" val="425894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CDFABDEB-BB87-EA42-928C-C62F329AB07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24065BF3-160A-594B-918F-5C2E51381355}" type="slidenum">
              <a:rPr lang="en-GB" altLang="fi-FI" sz="1300">
                <a:latin typeface="Arial" panose="020B0604020202020204" pitchFamily="34" charset="0"/>
              </a:rPr>
              <a:pPr>
                <a:spcBef>
                  <a:spcPct val="0"/>
                </a:spcBef>
                <a:buFont typeface="Arial" panose="020B0604020202020204" pitchFamily="34" charset="0"/>
                <a:buNone/>
              </a:pPr>
              <a:t>30</a:t>
            </a:fld>
            <a:endParaRPr lang="en-GB" altLang="fi-FI" sz="1300">
              <a:latin typeface="Arial" panose="020B0604020202020204" pitchFamily="34" charset="0"/>
            </a:endParaRPr>
          </a:p>
        </p:txBody>
      </p:sp>
      <p:sp>
        <p:nvSpPr>
          <p:cNvPr id="23555" name="Rectangle 4">
            <a:extLst>
              <a:ext uri="{FF2B5EF4-FFF2-40B4-BE49-F238E27FC236}">
                <a16:creationId xmlns:a16="http://schemas.microsoft.com/office/drawing/2014/main" id="{5E50CDDD-F4B1-5545-AF81-71052E5E0ED2}"/>
              </a:ext>
            </a:extLst>
          </p:cNvPr>
          <p:cNvSpPr>
            <a:spLocks noGrp="1" noRot="1" noChangeAspect="1" noChangeArrowheads="1" noTextEdit="1"/>
          </p:cNvSpPr>
          <p:nvPr>
            <p:ph type="sldImg"/>
          </p:nvPr>
        </p:nvSpPr>
        <p:spPr>
          <a:ln/>
        </p:spPr>
      </p:sp>
      <p:sp>
        <p:nvSpPr>
          <p:cNvPr id="23556" name="Rectangle 5">
            <a:extLst>
              <a:ext uri="{FF2B5EF4-FFF2-40B4-BE49-F238E27FC236}">
                <a16:creationId xmlns:a16="http://schemas.microsoft.com/office/drawing/2014/main" id="{275735C3-49B7-CF40-9A88-0D21ECA3AF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fi-FI" altLang="fi-FI"/>
              <a:t>A series of experiments in ultracold gases (</a:t>
            </a:r>
            <a:r>
              <a:rPr lang="fi-FI" altLang="fi-FI" baseline="30000"/>
              <a:t>6</a:t>
            </a:r>
            <a:r>
              <a:rPr lang="fi-FI" altLang="fi-FI"/>
              <a:t>Li and </a:t>
            </a:r>
            <a:r>
              <a:rPr lang="fi-FI" altLang="fi-FI" baseline="30000"/>
              <a:t>40</a:t>
            </a:r>
            <a:r>
              <a:rPr lang="fi-FI" altLang="fi-FI"/>
              <a:t>K were the atoms used) by several groups proved the existence of fermionic many-body pairing, condensation and superfluidity in 2004-2005. Such Fermi condensates are analogous to superconductors (although not charged) and to </a:t>
            </a:r>
            <a:r>
              <a:rPr lang="fi-FI" altLang="fi-FI" baseline="30000"/>
              <a:t>3</a:t>
            </a:r>
            <a:r>
              <a:rPr lang="fi-FI" altLang="fi-FI"/>
              <a:t>He (although much more dilute systems with higher condensate fractions and more controllable interactions). There are also analogies to nuclear matter and to quark matter.</a:t>
            </a:r>
          </a:p>
          <a:p>
            <a:pPr>
              <a:lnSpc>
                <a:spcPct val="90000"/>
              </a:lnSpc>
            </a:pPr>
            <a:r>
              <a:rPr lang="fi-FI" altLang="fi-FI"/>
              <a:t>One of the important results was the study of the so-called BEC-BCS crossover. It had been suggested in the 80’s by the Nobel laureate Leggett, and by Nozieres and Schmitt-Rink (and in the 60’s by Eagles), that Bose-Einstein condensates of bosons and superconductors of Cooper pairs are actually two sides of the same coin, that is, they are extreme cases of the same phenomenon and there is simply a crossover between them, no (quantum) phase transition. In ultracold gases, it was for the first time possible to study this question experimentally and show that indeed it is only a crossover. The phenomenon of Feshbach resonance was used to tune the interaction between two types of fermions (e.g. two hyperfine states of Li atoms) so that they evolved from tightly bound molecules into a loosely bound Cooper pairs. The BCS-BEC crossover is related to the puzzle of high-temperature superconductivity, a phenomenon yet without deep theoretical understanding, in the sense that high-T</a:t>
            </a:r>
            <a:r>
              <a:rPr lang="fi-FI" altLang="fi-FI" baseline="-25000"/>
              <a:t>c </a:t>
            </a:r>
            <a:r>
              <a:rPr lang="fi-FI" altLang="fi-FI"/>
              <a:t>superconductors are known to be in the intermediate regime between the BEC and BCS ends. In ultracold gases, this regime is called the unitarity regime, because there the scattering length formally diverges and in practise the only energy scale describing the interactions will be the Fermi energy. Thus, ultracold gases are expected to provide new insight to the problem of high-temperature superconductivity, possibly even solve it. In one of the following lectures in this course, we will learn physics of the BCS-BEC crossover more thoroughly.</a:t>
            </a:r>
          </a:p>
          <a:p>
            <a:pPr>
              <a:lnSpc>
                <a:spcPct val="90000"/>
              </a:lnSpc>
            </a:pPr>
            <a:r>
              <a:rPr lang="fi-FI" altLang="fi-FI"/>
              <a:t>  </a:t>
            </a:r>
            <a:endParaRPr lang="en-US" altLang="fi-FI"/>
          </a:p>
          <a:p>
            <a:pPr>
              <a:lnSpc>
                <a:spcPct val="90000"/>
              </a:lnSpc>
            </a:pPr>
            <a:endParaRPr lang="en-US" altLang="fi-FI"/>
          </a:p>
        </p:txBody>
      </p:sp>
    </p:spTree>
    <p:extLst>
      <p:ext uri="{BB962C8B-B14F-4D97-AF65-F5344CB8AC3E}">
        <p14:creationId xmlns:p14="http://schemas.microsoft.com/office/powerpoint/2010/main" val="80062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9635F450-A48B-D243-9D3E-649EED3BECD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80C1A73-8A1E-CC47-AEC0-71D16DF9F7F0}" type="slidenum">
              <a:rPr lang="en-GB" altLang="fi-FI" sz="1300">
                <a:latin typeface="Arial" panose="020B0604020202020204" pitchFamily="34" charset="0"/>
              </a:rPr>
              <a:pPr>
                <a:spcBef>
                  <a:spcPct val="0"/>
                </a:spcBef>
                <a:buFont typeface="Arial" panose="020B0604020202020204" pitchFamily="34" charset="0"/>
                <a:buNone/>
              </a:pPr>
              <a:t>31</a:t>
            </a:fld>
            <a:endParaRPr lang="en-GB" altLang="fi-FI" sz="1300">
              <a:latin typeface="Arial" panose="020B0604020202020204" pitchFamily="34" charset="0"/>
            </a:endParaRPr>
          </a:p>
        </p:txBody>
      </p:sp>
      <p:sp>
        <p:nvSpPr>
          <p:cNvPr id="25603" name="Rectangle 4">
            <a:extLst>
              <a:ext uri="{FF2B5EF4-FFF2-40B4-BE49-F238E27FC236}">
                <a16:creationId xmlns:a16="http://schemas.microsoft.com/office/drawing/2014/main" id="{B3A34550-CB66-7040-9D54-AA3891EC85F9}"/>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7451FEC2-B5D5-C942-9088-F34F338BB8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Several groups contributed to the creation of fermionic pairing and condensation. Superfluidity was demonstrated by quantized vortices. The observation of the pairing gap was done by the group of Prof. R. Grimm in Austia, with theory collaboration by the group of P. Törmä, Finland. </a:t>
            </a:r>
            <a:endParaRPr lang="en-US" altLang="fi-FI"/>
          </a:p>
          <a:p>
            <a:endParaRPr lang="en-US" altLang="fi-FI"/>
          </a:p>
        </p:txBody>
      </p:sp>
    </p:spTree>
    <p:extLst>
      <p:ext uri="{BB962C8B-B14F-4D97-AF65-F5344CB8AC3E}">
        <p14:creationId xmlns:p14="http://schemas.microsoft.com/office/powerpoint/2010/main" val="61650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a:extLst>
              <a:ext uri="{FF2B5EF4-FFF2-40B4-BE49-F238E27FC236}">
                <a16:creationId xmlns:a16="http://schemas.microsoft.com/office/drawing/2014/main" id="{4EECE466-632E-E741-A91D-AFB0868EED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D4C55E68-4BA1-1E4B-9EEE-849584D85353}" type="slidenum">
              <a:rPr lang="en-GB" altLang="fi-FI" sz="1300">
                <a:latin typeface="Arial" panose="020B0604020202020204" pitchFamily="34" charset="0"/>
              </a:rPr>
              <a:pPr>
                <a:spcBef>
                  <a:spcPct val="0"/>
                </a:spcBef>
                <a:buFont typeface="Arial" panose="020B0604020202020204" pitchFamily="34" charset="0"/>
                <a:buNone/>
              </a:pPr>
              <a:t>32</a:t>
            </a:fld>
            <a:endParaRPr lang="en-GB" altLang="fi-FI" sz="1300">
              <a:latin typeface="Arial" panose="020B0604020202020204" pitchFamily="34" charset="0"/>
            </a:endParaRPr>
          </a:p>
        </p:txBody>
      </p:sp>
      <p:sp>
        <p:nvSpPr>
          <p:cNvPr id="31747" name="Rectangle 6">
            <a:extLst>
              <a:ext uri="{FF2B5EF4-FFF2-40B4-BE49-F238E27FC236}">
                <a16:creationId xmlns:a16="http://schemas.microsoft.com/office/drawing/2014/main" id="{6FB485FD-A198-294D-B64E-3C73444AF805}"/>
              </a:ext>
            </a:extLst>
          </p:cNvPr>
          <p:cNvSpPr>
            <a:spLocks noGrp="1" noRot="1" noChangeAspect="1" noChangeArrowheads="1" noTextEdit="1"/>
          </p:cNvSpPr>
          <p:nvPr>
            <p:ph type="sldImg"/>
          </p:nvPr>
        </p:nvSpPr>
        <p:spPr>
          <a:ln/>
        </p:spPr>
      </p:sp>
      <p:sp>
        <p:nvSpPr>
          <p:cNvPr id="31748" name="Rectangle 7">
            <a:extLst>
              <a:ext uri="{FF2B5EF4-FFF2-40B4-BE49-F238E27FC236}">
                <a16:creationId xmlns:a16="http://schemas.microsoft.com/office/drawing/2014/main" id="{C6CD7ADB-A40D-CA45-AFC3-4351FEB4BD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Polarized Fermi gases, i.e. gases with different number of the two fermion types, typically two different hyperfine states of an atom (or two types of fermions of different masses, e.f. Li and K) have been under intensive investigation in recent years, and are continuing to be so. </a:t>
            </a:r>
            <a:endParaRPr lang="en-US" altLang="fi-FI"/>
          </a:p>
          <a:p>
            <a:endParaRPr lang="en-US" altLang="fi-FI"/>
          </a:p>
        </p:txBody>
      </p:sp>
    </p:spTree>
    <p:extLst>
      <p:ext uri="{BB962C8B-B14F-4D97-AF65-F5344CB8AC3E}">
        <p14:creationId xmlns:p14="http://schemas.microsoft.com/office/powerpoint/2010/main" val="120185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1">
            <a:extLst>
              <a:ext uri="{FF2B5EF4-FFF2-40B4-BE49-F238E27FC236}">
                <a16:creationId xmlns:a16="http://schemas.microsoft.com/office/drawing/2014/main" id="{8A2252D5-854B-7F47-B463-05E898A8DB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defTabSz="457200">
              <a:spcBef>
                <a:spcPct val="0"/>
              </a:spcBef>
              <a:buClrTx/>
              <a:buSzPct val="45000"/>
              <a:buFontTx/>
              <a:buNone/>
            </a:pPr>
            <a:fld id="{3556B080-EA1A-A841-9EE9-5250FE31F86B}" type="slidenum">
              <a:rPr lang="fi-FI" altLang="fi-FI">
                <a:ea typeface="DejaVu Sans"/>
                <a:cs typeface="DejaVu Sans"/>
              </a:rPr>
              <a:pPr defTabSz="457200">
                <a:spcBef>
                  <a:spcPct val="0"/>
                </a:spcBef>
                <a:buClrTx/>
                <a:buSzPct val="45000"/>
                <a:buFontTx/>
                <a:buNone/>
              </a:pPr>
              <a:t>33</a:t>
            </a:fld>
            <a:endParaRPr lang="fi-FI" altLang="fi-FI">
              <a:ea typeface="DejaVu Sans"/>
              <a:cs typeface="DejaVu Sans"/>
            </a:endParaRPr>
          </a:p>
        </p:txBody>
      </p:sp>
      <p:sp>
        <p:nvSpPr>
          <p:cNvPr id="48131" name="Rectangle 1">
            <a:extLst>
              <a:ext uri="{FF2B5EF4-FFF2-40B4-BE49-F238E27FC236}">
                <a16:creationId xmlns:a16="http://schemas.microsoft.com/office/drawing/2014/main" id="{AB3A4CC8-1496-0D47-99CB-15A9ABBFA82D}"/>
              </a:ext>
            </a:extLst>
          </p:cNvPr>
          <p:cNvSpPr>
            <a:spLocks noGrp="1" noRot="1" noChangeAspect="1" noChangeArrowheads="1" noTextEdit="1"/>
          </p:cNvSpPr>
          <p:nvPr>
            <p:ph type="sldImg"/>
          </p:nvPr>
        </p:nvSpPr>
        <p:spPr>
          <a:xfrm>
            <a:off x="893763" y="731838"/>
            <a:ext cx="4867275" cy="36512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a:extLst>
              <a:ext uri="{FF2B5EF4-FFF2-40B4-BE49-F238E27FC236}">
                <a16:creationId xmlns:a16="http://schemas.microsoft.com/office/drawing/2014/main" id="{4C91DD0F-A5FB-A64C-980B-E03215A1FE6D}"/>
              </a:ext>
            </a:extLst>
          </p:cNvPr>
          <p:cNvSpPr txBox="1">
            <a:spLocks noChangeArrowheads="1"/>
          </p:cNvSpPr>
          <p:nvPr/>
        </p:nvSpPr>
        <p:spPr bwMode="auto">
          <a:xfrm>
            <a:off x="665163" y="4630738"/>
            <a:ext cx="5324475"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pPr>
            <a:endParaRPr lang="fi-FI" altLang="fi-FI" sz="2400">
              <a:solidFill>
                <a:srgbClr val="FFFFFF"/>
              </a:solidFill>
              <a:latin typeface="Arial" panose="020B0604020202020204" pitchFamily="34" charset="0"/>
            </a:endParaRPr>
          </a:p>
        </p:txBody>
      </p:sp>
      <p:sp>
        <p:nvSpPr>
          <p:cNvPr id="48133" name="Notes Placeholder 1">
            <a:extLst>
              <a:ext uri="{FF2B5EF4-FFF2-40B4-BE49-F238E27FC236}">
                <a16:creationId xmlns:a16="http://schemas.microsoft.com/office/drawing/2014/main" id="{2E45B671-BCAD-2744-A005-CA8454F6D2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i-FI" altLang="fi-FI"/>
              <a:t>Bose-Einstein condensates have been experimentally realized in various systems (not only ultracold gases).</a:t>
            </a:r>
          </a:p>
        </p:txBody>
      </p:sp>
    </p:spTree>
    <p:extLst>
      <p:ext uri="{BB962C8B-B14F-4D97-AF65-F5344CB8AC3E}">
        <p14:creationId xmlns:p14="http://schemas.microsoft.com/office/powerpoint/2010/main" val="2993628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cSld>
  <p:clrMapOvr>
    <a:masterClrMapping/>
  </p:clrMapOvr>
  <p:extLst mod="1">
    <p:ext uri="{DCECCB84-F9BA-43D5-87BE-67443E8EF086}">
      <p15:sldGuideLst xmlns:p15="http://schemas.microsoft.com/office/powerpoint/2012/main">
        <p15:guide id="1" orient="horz" pos="3287">
          <p15:clr>
            <a:srgbClr val="FBAE40"/>
          </p15:clr>
        </p15:guide>
        <p15:guide id="2" pos="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cSld>
  <p:clrMapOvr>
    <a:masterClrMapping/>
  </p:clrMapOvr>
  <p:extLst mod="1">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2920564110"/>
      </p:ext>
    </p:extLst>
  </p:cSld>
  <p:clrMapOvr>
    <a:masterClrMapping/>
  </p:clrMapOvr>
  <p:extLst mod="1">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6" name="Kuva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3743304742"/>
      </p:ext>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4012048773"/>
      </p:ext>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3" name="Kuva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63742777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0" name="Kuva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1351974751"/>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2380885714"/>
      </p:ext>
    </p:extLst>
  </p:cSld>
  <p:clrMapOvr>
    <a:masterClrMapping/>
  </p:clrMapOvr>
  <p:extLst mod="1">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26538529"/>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37588" cy="1674000"/>
          </a:xfrm>
          <a:prstGeom prst="rect">
            <a:avLst/>
          </a:prstGeom>
        </p:spPr>
      </p:pic>
    </p:spTree>
    <p:extLst>
      <p:ext uri="{BB962C8B-B14F-4D97-AF65-F5344CB8AC3E}">
        <p14:creationId xmlns:p14="http://schemas.microsoft.com/office/powerpoint/2010/main" val="75828619"/>
      </p:ext>
    </p:extLst>
  </p:cSld>
  <p:clrMapOvr>
    <a:masterClrMapping/>
  </p:clrMapOvr>
  <p:extLst mod="1">
    <p:ext uri="{DCECCB84-F9BA-43D5-87BE-67443E8EF086}">
      <p15:sldGuideLst xmlns:p15="http://schemas.microsoft.com/office/powerpoint/2012/main">
        <p15:guide id="1" orient="horz" pos="32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2907931115"/>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970361234"/>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463234212"/>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6C6358-E723-6841-81B9-1E6C3B079039}"/>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3" name="Rectangle 4">
            <a:extLst>
              <a:ext uri="{FF2B5EF4-FFF2-40B4-BE49-F238E27FC236}">
                <a16:creationId xmlns:a16="http://schemas.microsoft.com/office/drawing/2014/main" id="{3B151FC4-CFAA-C74A-9D4F-2388E5C55133}"/>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4" name="Rectangle 5">
            <a:extLst>
              <a:ext uri="{FF2B5EF4-FFF2-40B4-BE49-F238E27FC236}">
                <a16:creationId xmlns:a16="http://schemas.microsoft.com/office/drawing/2014/main" id="{AADD48FF-741E-6D42-B095-F41C8B3DF8AE}"/>
              </a:ext>
            </a:extLst>
          </p:cNvPr>
          <p:cNvSpPr>
            <a:spLocks noGrp="1" noChangeArrowheads="1"/>
          </p:cNvSpPr>
          <p:nvPr>
            <p:ph type="sldNum" idx="12"/>
          </p:nvPr>
        </p:nvSpPr>
        <p:spPr>
          <a:ln/>
        </p:spPr>
        <p:txBody>
          <a:bodyPr/>
          <a:lstStyle>
            <a:lvl1pPr>
              <a:defRPr/>
            </a:lvl1pPr>
          </a:lstStyle>
          <a:p>
            <a:fld id="{927145FE-6BC3-5B47-A719-2F72351BA015}" type="slidenum">
              <a:rPr lang="en-GB" altLang="fi-FI"/>
              <a:pPr/>
              <a:t>‹#›</a:t>
            </a:fld>
            <a:endParaRPr lang="en-GB" altLang="fi-FI"/>
          </a:p>
        </p:txBody>
      </p:sp>
    </p:spTree>
    <p:extLst>
      <p:ext uri="{BB962C8B-B14F-4D97-AF65-F5344CB8AC3E}">
        <p14:creationId xmlns:p14="http://schemas.microsoft.com/office/powerpoint/2010/main" val="3922487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866"/>
            <a:ext cx="8226425" cy="949854"/>
          </a:xfrm>
        </p:spPr>
        <p:txBody>
          <a:bodyPr/>
          <a:lstStyle/>
          <a:p>
            <a:r>
              <a:rPr lang="en-US"/>
              <a:t>Click to edit Master title style</a:t>
            </a:r>
            <a:endParaRPr lang="fi-FI"/>
          </a:p>
        </p:txBody>
      </p:sp>
      <p:sp>
        <p:nvSpPr>
          <p:cNvPr id="3" name="Text Placeholder 2"/>
          <p:cNvSpPr>
            <a:spLocks noGrp="1"/>
          </p:cNvSpPr>
          <p:nvPr>
            <p:ph type="body" sz="half" idx="1"/>
          </p:nvPr>
        </p:nvSpPr>
        <p:spPr>
          <a:xfrm>
            <a:off x="457201" y="1333500"/>
            <a:ext cx="4037013" cy="3768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6613" y="1333500"/>
            <a:ext cx="4037012" cy="3768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3">
            <a:extLst>
              <a:ext uri="{FF2B5EF4-FFF2-40B4-BE49-F238E27FC236}">
                <a16:creationId xmlns:a16="http://schemas.microsoft.com/office/drawing/2014/main" id="{EC9D6DA4-7CAB-9047-A8E3-446D493BB9A7}"/>
              </a:ext>
            </a:extLst>
          </p:cNvPr>
          <p:cNvSpPr>
            <a:spLocks noGrp="1" noChangeArrowheads="1"/>
          </p:cNvSpPr>
          <p:nvPr>
            <p:ph type="dt" idx="10"/>
          </p:nvPr>
        </p:nvSpPr>
        <p:spPr>
          <a:ln/>
        </p:spPr>
        <p:txBody>
          <a:bodyPr/>
          <a:lstStyle>
            <a:lvl1pPr>
              <a:defRPr/>
            </a:lvl1pPr>
          </a:lstStyle>
          <a:p>
            <a:pPr>
              <a:defRPr/>
            </a:pPr>
            <a:endParaRPr lang="en-GB" altLang="fi-FI"/>
          </a:p>
        </p:txBody>
      </p:sp>
      <p:sp>
        <p:nvSpPr>
          <p:cNvPr id="6" name="Rectangle 4">
            <a:extLst>
              <a:ext uri="{FF2B5EF4-FFF2-40B4-BE49-F238E27FC236}">
                <a16:creationId xmlns:a16="http://schemas.microsoft.com/office/drawing/2014/main" id="{05E6CFE6-8667-2F4F-A4FB-387E080A10DC}"/>
              </a:ext>
            </a:extLst>
          </p:cNvPr>
          <p:cNvSpPr>
            <a:spLocks noGrp="1" noChangeArrowheads="1"/>
          </p:cNvSpPr>
          <p:nvPr>
            <p:ph type="ftr" idx="11"/>
          </p:nvPr>
        </p:nvSpPr>
        <p:spPr>
          <a:ln/>
        </p:spPr>
        <p:txBody>
          <a:bodyPr/>
          <a:lstStyle>
            <a:lvl1pPr>
              <a:defRPr/>
            </a:lvl1pPr>
          </a:lstStyle>
          <a:p>
            <a:pPr>
              <a:defRPr/>
            </a:pPr>
            <a:endParaRPr lang="en-GB" altLang="fi-FI"/>
          </a:p>
        </p:txBody>
      </p:sp>
      <p:sp>
        <p:nvSpPr>
          <p:cNvPr id="7" name="Rectangle 5">
            <a:extLst>
              <a:ext uri="{FF2B5EF4-FFF2-40B4-BE49-F238E27FC236}">
                <a16:creationId xmlns:a16="http://schemas.microsoft.com/office/drawing/2014/main" id="{B938E77F-B137-FA44-AF1B-A8F11DFEDABF}"/>
              </a:ext>
            </a:extLst>
          </p:cNvPr>
          <p:cNvSpPr>
            <a:spLocks noGrp="1" noChangeArrowheads="1"/>
          </p:cNvSpPr>
          <p:nvPr>
            <p:ph type="sldNum" idx="12"/>
          </p:nvPr>
        </p:nvSpPr>
        <p:spPr>
          <a:ln/>
        </p:spPr>
        <p:txBody>
          <a:bodyPr/>
          <a:lstStyle>
            <a:lvl1pPr>
              <a:defRPr/>
            </a:lvl1pPr>
          </a:lstStyle>
          <a:p>
            <a:fld id="{5C911DC8-5899-2440-8EA1-D57D2AB8953D}" type="slidenum">
              <a:rPr lang="en-GB" altLang="fi-FI"/>
              <a:pPr/>
              <a:t>‹#›</a:t>
            </a:fld>
            <a:endParaRPr lang="en-GB" altLang="fi-FI"/>
          </a:p>
        </p:txBody>
      </p:sp>
    </p:spTree>
    <p:extLst>
      <p:ext uri="{BB962C8B-B14F-4D97-AF65-F5344CB8AC3E}">
        <p14:creationId xmlns:p14="http://schemas.microsoft.com/office/powerpoint/2010/main" val="348365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1497419491"/>
      </p:ext>
    </p:extLst>
  </p:cSld>
  <p:clrMapOvr>
    <a:masterClrMapping/>
  </p:clrMapOvr>
  <p:extLst mod="1">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1164578354"/>
      </p:ext>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ext uri="{BB962C8B-B14F-4D97-AF65-F5344CB8AC3E}">
        <p14:creationId xmlns:p14="http://schemas.microsoft.com/office/powerpoint/2010/main" val="4106515586"/>
      </p:ext>
    </p:extLst>
  </p:cSld>
  <p:clrMapOvr>
    <a:masterClrMapping/>
  </p:clrMapOvr>
  <p:extLst mod="1">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6241607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2151"/>
            <a:ext cx="1947979" cy="856800"/>
          </a:xfrm>
          <a:prstGeom prst="rect">
            <a:avLst/>
          </a:prstGeom>
        </p:spPr>
      </p:pic>
    </p:spTree>
    <p:extLst>
      <p:ext uri="{BB962C8B-B14F-4D97-AF65-F5344CB8AC3E}">
        <p14:creationId xmlns:p14="http://schemas.microsoft.com/office/powerpoint/2010/main" val="380354955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36452" cy="856800"/>
          </a:xfrm>
          <a:prstGeom prst="rect">
            <a:avLst/>
          </a:prstGeom>
        </p:spPr>
      </p:pic>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1">
          <p15:clr>
            <a:srgbClr val="F26B43"/>
          </p15:clr>
        </p15:guide>
        <p15:guide id="3" orient="horz" pos="3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35.emf"/><Relationship Id="rId11" Type="http://schemas.openxmlformats.org/officeDocument/2006/relationships/image" Target="../media/image36.jpeg"/><Relationship Id="rId5" Type="http://schemas.openxmlformats.org/officeDocument/2006/relationships/image" Target="../media/image34.png"/><Relationship Id="rId10" Type="http://schemas.openxmlformats.org/officeDocument/2006/relationships/image" Target="../media/image32.emf"/><Relationship Id="rId4" Type="http://schemas.openxmlformats.org/officeDocument/2006/relationships/image" Target="../media/image33.jpeg"/><Relationship Id="rId9"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3.xml"/><Relationship Id="rId5" Type="http://schemas.openxmlformats.org/officeDocument/2006/relationships/image" Target="../media/image60.gif"/><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25.emf"/><Relationship Id="rId5" Type="http://schemas.openxmlformats.org/officeDocument/2006/relationships/oleObject" Target="../embeddings/oleObject5.bin"/><Relationship Id="rId10" Type="http://schemas.openxmlformats.org/officeDocument/2006/relationships/oleObject" Target="../embeddings/oleObject8.bin"/><Relationship Id="rId4" Type="http://schemas.openxmlformats.org/officeDocument/2006/relationships/image" Target="../media/image27.jpeg"/><Relationship Id="rId9"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8.emf"/><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1.emf"/><Relationship Id="rId2" Type="http://schemas.openxmlformats.org/officeDocument/2006/relationships/slideLayout" Target="../slideLayouts/slideLayout23.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hyperlink" Target="https://www.youtube.com/watch?v=okZmnB3Hhb4"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7.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1CAA3F-F623-764E-8C8F-CC7A6DA7904B}"/>
              </a:ext>
            </a:extLst>
          </p:cNvPr>
          <p:cNvSpPr>
            <a:spLocks noGrp="1"/>
          </p:cNvSpPr>
          <p:nvPr>
            <p:ph type="body" sz="half" idx="11"/>
          </p:nvPr>
        </p:nvSpPr>
        <p:spPr/>
        <p:txBody>
          <a:bodyPr/>
          <a:lstStyle/>
          <a:p>
            <a:r>
              <a:rPr lang="fi-FI" dirty="0" err="1"/>
              <a:t>Many-body</a:t>
            </a:r>
            <a:r>
              <a:rPr lang="fi-FI" dirty="0"/>
              <a:t> </a:t>
            </a:r>
            <a:r>
              <a:rPr lang="fi-FI" dirty="0" err="1"/>
              <a:t>quantum</a:t>
            </a:r>
            <a:r>
              <a:rPr lang="fi-FI" dirty="0"/>
              <a:t> </a:t>
            </a:r>
            <a:r>
              <a:rPr lang="fi-FI" dirty="0" err="1"/>
              <a:t>physics</a:t>
            </a:r>
            <a:endParaRPr lang="fi-FI" dirty="0"/>
          </a:p>
        </p:txBody>
      </p:sp>
      <p:sp>
        <p:nvSpPr>
          <p:cNvPr id="3" name="Text Placeholder 2">
            <a:extLst>
              <a:ext uri="{FF2B5EF4-FFF2-40B4-BE49-F238E27FC236}">
                <a16:creationId xmlns:a16="http://schemas.microsoft.com/office/drawing/2014/main" id="{5D9D0156-D88F-164A-90E7-74E423C5EED7}"/>
              </a:ext>
            </a:extLst>
          </p:cNvPr>
          <p:cNvSpPr>
            <a:spLocks noGrp="1"/>
          </p:cNvSpPr>
          <p:nvPr>
            <p:ph type="body" sz="half" idx="2"/>
          </p:nvPr>
        </p:nvSpPr>
        <p:spPr/>
        <p:txBody>
          <a:bodyPr/>
          <a:lstStyle/>
          <a:p>
            <a:r>
              <a:rPr lang="fi-FI" dirty="0" err="1"/>
              <a:t>Lecture</a:t>
            </a:r>
            <a:r>
              <a:rPr lang="fi-FI" dirty="0"/>
              <a:t> 8</a:t>
            </a:r>
          </a:p>
        </p:txBody>
      </p:sp>
    </p:spTree>
    <p:extLst>
      <p:ext uri="{BB962C8B-B14F-4D97-AF65-F5344CB8AC3E}">
        <p14:creationId xmlns:p14="http://schemas.microsoft.com/office/powerpoint/2010/main" val="332647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BCB27D-E45D-B545-A847-5481572559C1}"/>
              </a:ext>
            </a:extLst>
          </p:cNvPr>
          <p:cNvSpPr>
            <a:spLocks noGrp="1"/>
          </p:cNvSpPr>
          <p:nvPr>
            <p:ph type="title"/>
          </p:nvPr>
        </p:nvSpPr>
        <p:spPr>
          <a:xfrm>
            <a:off x="292732" y="161365"/>
            <a:ext cx="8281113" cy="1232494"/>
          </a:xfrm>
        </p:spPr>
        <p:txBody>
          <a:bodyPr/>
          <a:lstStyle/>
          <a:p>
            <a:r>
              <a:rPr lang="fi-FI" dirty="0" err="1"/>
              <a:t>Bose</a:t>
            </a:r>
            <a:r>
              <a:rPr lang="fi-FI" dirty="0"/>
              <a:t>-Einstein </a:t>
            </a:r>
            <a:r>
              <a:rPr lang="fi-FI" dirty="0" err="1"/>
              <a:t>condensation</a:t>
            </a:r>
            <a:br>
              <a:rPr lang="fi-FI" dirty="0"/>
            </a:br>
            <a:r>
              <a:rPr lang="fi-FI" dirty="0"/>
              <a:t>…</a:t>
            </a:r>
            <a:r>
              <a:rPr lang="fi-FI" dirty="0" err="1"/>
              <a:t>according</a:t>
            </a:r>
            <a:r>
              <a:rPr lang="fi-FI" dirty="0"/>
              <a:t> to </a:t>
            </a:r>
            <a:r>
              <a:rPr lang="fi-FI" dirty="0" err="1"/>
              <a:t>Netflix</a:t>
            </a:r>
            <a:r>
              <a:rPr lang="fi-FI" dirty="0"/>
              <a:t> (</a:t>
            </a:r>
            <a:r>
              <a:rPr lang="fi-FI" dirty="0" err="1"/>
              <a:t>Spectral</a:t>
            </a:r>
            <a:r>
              <a:rPr lang="fi-FI" dirty="0"/>
              <a:t>)</a:t>
            </a:r>
          </a:p>
        </p:txBody>
      </p:sp>
      <p:pic>
        <p:nvPicPr>
          <p:cNvPr id="4" name="Spectral_Condensate_louder">
            <a:hlinkClick r:id="" action="ppaction://media"/>
            <a:extLst>
              <a:ext uri="{FF2B5EF4-FFF2-40B4-BE49-F238E27FC236}">
                <a16:creationId xmlns:a16="http://schemas.microsoft.com/office/drawing/2014/main" id="{199F2205-384D-5E43-872A-37A5861A4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4254" y="1550099"/>
            <a:ext cx="6949440" cy="3156204"/>
          </a:xfrm>
          <a:prstGeom prst="rect">
            <a:avLst/>
          </a:prstGeom>
        </p:spPr>
      </p:pic>
      <p:sp>
        <p:nvSpPr>
          <p:cNvPr id="2" name="TextBox 1">
            <a:extLst>
              <a:ext uri="{FF2B5EF4-FFF2-40B4-BE49-F238E27FC236}">
                <a16:creationId xmlns:a16="http://schemas.microsoft.com/office/drawing/2014/main" id="{53EEB40D-CF0D-9A43-A826-7D58E8D062C5}"/>
              </a:ext>
            </a:extLst>
          </p:cNvPr>
          <p:cNvSpPr txBox="1"/>
          <p:nvPr/>
        </p:nvSpPr>
        <p:spPr>
          <a:xfrm>
            <a:off x="5389581" y="5023908"/>
            <a:ext cx="3474720" cy="400110"/>
          </a:xfrm>
          <a:prstGeom prst="rect">
            <a:avLst/>
          </a:prstGeom>
          <a:noFill/>
        </p:spPr>
        <p:txBody>
          <a:bodyPr wrap="square" rtlCol="0">
            <a:spAutoFit/>
          </a:bodyPr>
          <a:lstStyle/>
          <a:p>
            <a:r>
              <a:rPr lang="fi-FI" sz="2000" dirty="0" err="1">
                <a:solidFill>
                  <a:schemeClr val="bg1"/>
                </a:solidFill>
              </a:rPr>
              <a:t>Derive</a:t>
            </a:r>
            <a:r>
              <a:rPr lang="fi-FI" sz="2000" dirty="0">
                <a:solidFill>
                  <a:schemeClr val="bg1"/>
                </a:solidFill>
              </a:rPr>
              <a:t> on </a:t>
            </a:r>
            <a:r>
              <a:rPr lang="fi-FI" sz="2000" dirty="0" err="1">
                <a:solidFill>
                  <a:schemeClr val="bg1"/>
                </a:solidFill>
              </a:rPr>
              <a:t>blackboard</a:t>
            </a:r>
            <a:r>
              <a:rPr lang="fi-FI" sz="2000" dirty="0">
                <a:solidFill>
                  <a:schemeClr val="bg1"/>
                </a:solidFill>
              </a:rPr>
              <a:t> for </a:t>
            </a:r>
            <a:r>
              <a:rPr lang="fi-FI" sz="2000" dirty="0" err="1">
                <a:solidFill>
                  <a:schemeClr val="bg1"/>
                </a:solidFill>
              </a:rPr>
              <a:t>real</a:t>
            </a:r>
            <a:endParaRPr lang="fi-FI" sz="2000" dirty="0">
              <a:solidFill>
                <a:schemeClr val="bg1"/>
              </a:solidFill>
            </a:endParaRPr>
          </a:p>
        </p:txBody>
      </p:sp>
    </p:spTree>
    <p:extLst>
      <p:ext uri="{BB962C8B-B14F-4D97-AF65-F5344CB8AC3E}">
        <p14:creationId xmlns:p14="http://schemas.microsoft.com/office/powerpoint/2010/main" val="3538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24C3A0-A4EB-054A-AFBC-14C1C8DD0A32}"/>
              </a:ext>
            </a:extLst>
          </p:cNvPr>
          <p:cNvSpPr>
            <a:spLocks noGrp="1"/>
          </p:cNvSpPr>
          <p:nvPr>
            <p:ph type="body" sz="half" idx="10"/>
          </p:nvPr>
        </p:nvSpPr>
        <p:spPr/>
        <p:txBody>
          <a:bodyPr/>
          <a:lstStyle/>
          <a:p>
            <a:r>
              <a:rPr lang="fi-FI" dirty="0" err="1"/>
              <a:t>Condensation</a:t>
            </a:r>
            <a:r>
              <a:rPr lang="fi-FI" dirty="0"/>
              <a:t> in </a:t>
            </a:r>
            <a:r>
              <a:rPr lang="fi-FI" dirty="0" err="1"/>
              <a:t>real</a:t>
            </a:r>
            <a:r>
              <a:rPr lang="fi-FI" dirty="0"/>
              <a:t> </a:t>
            </a:r>
            <a:r>
              <a:rPr lang="fi-FI" dirty="0" err="1"/>
              <a:t>time</a:t>
            </a:r>
            <a:endParaRPr lang="fi-FI" dirty="0"/>
          </a:p>
        </p:txBody>
      </p:sp>
      <p:sp>
        <p:nvSpPr>
          <p:cNvPr id="3" name="Text Placeholder 2">
            <a:extLst>
              <a:ext uri="{FF2B5EF4-FFF2-40B4-BE49-F238E27FC236}">
                <a16:creationId xmlns:a16="http://schemas.microsoft.com/office/drawing/2014/main" id="{C0638834-4788-CF48-8824-FE70C834732E}"/>
              </a:ext>
            </a:extLst>
          </p:cNvPr>
          <p:cNvSpPr>
            <a:spLocks noGrp="1"/>
          </p:cNvSpPr>
          <p:nvPr>
            <p:ph type="body" sz="half" idx="11"/>
          </p:nvPr>
        </p:nvSpPr>
        <p:spPr>
          <a:xfrm>
            <a:off x="367657" y="1099755"/>
            <a:ext cx="8492897" cy="2510647"/>
          </a:xfrm>
        </p:spPr>
        <p:txBody>
          <a:bodyPr/>
          <a:lstStyle/>
          <a:p>
            <a:r>
              <a:rPr lang="fi-FI" dirty="0" err="1"/>
              <a:t>Start</a:t>
            </a:r>
            <a:r>
              <a:rPr lang="fi-FI" dirty="0"/>
              <a:t> </a:t>
            </a:r>
            <a:r>
              <a:rPr lang="fi-FI" dirty="0" err="1"/>
              <a:t>from</a:t>
            </a:r>
            <a:r>
              <a:rPr lang="fi-FI" dirty="0"/>
              <a:t> </a:t>
            </a:r>
            <a:r>
              <a:rPr lang="fi-FI" dirty="0" err="1"/>
              <a:t>thermal</a:t>
            </a:r>
            <a:r>
              <a:rPr lang="fi-FI" dirty="0"/>
              <a:t> </a:t>
            </a:r>
            <a:r>
              <a:rPr lang="fi-FI" dirty="0" err="1"/>
              <a:t>cloud</a:t>
            </a:r>
            <a:r>
              <a:rPr lang="fi-FI" dirty="0"/>
              <a:t> and </a:t>
            </a:r>
            <a:r>
              <a:rPr lang="fi-FI" dirty="0" err="1"/>
              <a:t>cool</a:t>
            </a:r>
            <a:r>
              <a:rPr lang="fi-FI" dirty="0"/>
              <a:t>…</a:t>
            </a:r>
          </a:p>
          <a:p>
            <a:endParaRPr lang="fi-FI" dirty="0"/>
          </a:p>
        </p:txBody>
      </p:sp>
      <p:pic>
        <p:nvPicPr>
          <p:cNvPr id="5" name="Picture 4">
            <a:extLst>
              <a:ext uri="{FF2B5EF4-FFF2-40B4-BE49-F238E27FC236}">
                <a16:creationId xmlns:a16="http://schemas.microsoft.com/office/drawing/2014/main" id="{A1EB3D42-056F-564D-9A32-0582D2B2E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092" y="1690295"/>
            <a:ext cx="4710936" cy="3533202"/>
          </a:xfrm>
          <a:prstGeom prst="rect">
            <a:avLst/>
          </a:prstGeom>
        </p:spPr>
      </p:pic>
    </p:spTree>
    <p:extLst>
      <p:ext uri="{BB962C8B-B14F-4D97-AF65-F5344CB8AC3E}">
        <p14:creationId xmlns:p14="http://schemas.microsoft.com/office/powerpoint/2010/main" val="514545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D9FE4194-84DB-B54A-944D-FE2C95126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21" y="576792"/>
            <a:ext cx="3083719" cy="319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2">
            <a:extLst>
              <a:ext uri="{FF2B5EF4-FFF2-40B4-BE49-F238E27FC236}">
                <a16:creationId xmlns:a16="http://schemas.microsoft.com/office/drawing/2014/main" id="{AA5307F1-921E-AF4D-B63E-38DE62ABC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3" y="457730"/>
            <a:ext cx="4081198" cy="2907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3">
            <a:extLst>
              <a:ext uri="{FF2B5EF4-FFF2-40B4-BE49-F238E27FC236}">
                <a16:creationId xmlns:a16="http://schemas.microsoft.com/office/drawing/2014/main" id="{51AB15AD-9A8C-7849-BB1C-468605D1F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199" y="4537604"/>
            <a:ext cx="6712479" cy="269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341" name="Object 4">
            <a:extLst>
              <a:ext uri="{FF2B5EF4-FFF2-40B4-BE49-F238E27FC236}">
                <a16:creationId xmlns:a16="http://schemas.microsoft.com/office/drawing/2014/main" id="{68FCBA3E-ECFA-5844-B025-CDAE58A1BE9D}"/>
              </a:ext>
            </a:extLst>
          </p:cNvPr>
          <p:cNvGraphicFramePr>
            <a:graphicFrameLocks noGrp="1" noChangeAspect="1"/>
          </p:cNvGraphicFramePr>
          <p:nvPr>
            <p:ph sz="half" idx="2"/>
          </p:nvPr>
        </p:nvGraphicFramePr>
        <p:xfrm>
          <a:off x="1211792" y="4837907"/>
          <a:ext cx="5461000" cy="679979"/>
        </p:xfrm>
        <a:graphic>
          <a:graphicData uri="http://schemas.openxmlformats.org/presentationml/2006/ole">
            <mc:AlternateContent xmlns:mc="http://schemas.openxmlformats.org/markup-compatibility/2006">
              <mc:Choice xmlns:v="urn:schemas-microsoft-com:vml" Requires="v">
                <p:oleObj spid="_x0000_s7185" r:id="rId7" imgW="68173600" imgH="8483600" progId="">
                  <p:embed/>
                </p:oleObj>
              </mc:Choice>
              <mc:Fallback>
                <p:oleObj r:id="rId7" imgW="68173600" imgH="8483600" progId="">
                  <p:embed/>
                  <p:pic>
                    <p:nvPicPr>
                      <p:cNvPr id="14341" name="Object 4">
                        <a:extLst>
                          <a:ext uri="{FF2B5EF4-FFF2-40B4-BE49-F238E27FC236}">
                            <a16:creationId xmlns:a16="http://schemas.microsoft.com/office/drawing/2014/main" id="{68FCBA3E-ECFA-5844-B025-CDAE58A1BE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792" y="4837907"/>
                        <a:ext cx="5461000" cy="6799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5">
            <a:extLst>
              <a:ext uri="{FF2B5EF4-FFF2-40B4-BE49-F238E27FC236}">
                <a16:creationId xmlns:a16="http://schemas.microsoft.com/office/drawing/2014/main" id="{5BB83F94-8A13-804C-A40F-880FF4ED2F67}"/>
              </a:ext>
            </a:extLst>
          </p:cNvPr>
          <p:cNvGraphicFramePr>
            <a:graphicFrameLocks noChangeAspect="1"/>
          </p:cNvGraphicFramePr>
          <p:nvPr/>
        </p:nvGraphicFramePr>
        <p:xfrm>
          <a:off x="6971771" y="4778375"/>
          <a:ext cx="840053" cy="730250"/>
        </p:xfrm>
        <a:graphic>
          <a:graphicData uri="http://schemas.openxmlformats.org/presentationml/2006/ole">
            <mc:AlternateContent xmlns:mc="http://schemas.openxmlformats.org/markup-compatibility/2006">
              <mc:Choice xmlns:v="urn:schemas-microsoft-com:vml" Requires="v">
                <p:oleObj spid="_x0000_s7186" r:id="rId9" imgW="15506700" imgH="13462000" progId="">
                  <p:embed/>
                </p:oleObj>
              </mc:Choice>
              <mc:Fallback>
                <p:oleObj r:id="rId9" imgW="15506700" imgH="13462000" progId="">
                  <p:embed/>
                  <p:pic>
                    <p:nvPicPr>
                      <p:cNvPr id="14342" name="Object 5">
                        <a:extLst>
                          <a:ext uri="{FF2B5EF4-FFF2-40B4-BE49-F238E27FC236}">
                            <a16:creationId xmlns:a16="http://schemas.microsoft.com/office/drawing/2014/main" id="{5BB83F94-8A13-804C-A40F-880FF4ED2F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1771" y="4778375"/>
                        <a:ext cx="840053" cy="730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343" name="Picture 6">
            <a:extLst>
              <a:ext uri="{FF2B5EF4-FFF2-40B4-BE49-F238E27FC236}">
                <a16:creationId xmlns:a16="http://schemas.microsoft.com/office/drawing/2014/main" id="{D052B582-F38E-9346-88A6-EAEF02C8CF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2407" y="3458104"/>
            <a:ext cx="1440656"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4" name="Text Box 7">
            <a:extLst>
              <a:ext uri="{FF2B5EF4-FFF2-40B4-BE49-F238E27FC236}">
                <a16:creationId xmlns:a16="http://schemas.microsoft.com/office/drawing/2014/main" id="{EE8D4594-994E-014F-996F-71A3BA1BDE53}"/>
              </a:ext>
            </a:extLst>
          </p:cNvPr>
          <p:cNvSpPr txBox="1">
            <a:spLocks noChangeArrowheads="1"/>
          </p:cNvSpPr>
          <p:nvPr/>
        </p:nvSpPr>
        <p:spPr bwMode="auto">
          <a:xfrm>
            <a:off x="1400969" y="54240"/>
            <a:ext cx="4752083"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Quantum correlations visible in the optical images</a:t>
            </a:r>
          </a:p>
        </p:txBody>
      </p:sp>
    </p:spTree>
    <p:extLst>
      <p:ext uri="{BB962C8B-B14F-4D97-AF65-F5344CB8AC3E}">
        <p14:creationId xmlns:p14="http://schemas.microsoft.com/office/powerpoint/2010/main" val="73974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9E121F-3F9D-E042-918C-8096E296DFE0}"/>
              </a:ext>
            </a:extLst>
          </p:cNvPr>
          <p:cNvSpPr>
            <a:spLocks noGrp="1"/>
          </p:cNvSpPr>
          <p:nvPr>
            <p:ph type="body" sz="half" idx="10"/>
          </p:nvPr>
        </p:nvSpPr>
        <p:spPr/>
        <p:txBody>
          <a:bodyPr/>
          <a:lstStyle/>
          <a:p>
            <a:r>
              <a:rPr lang="en-US" dirty="0"/>
              <a:t>Gross-</a:t>
            </a:r>
            <a:r>
              <a:rPr lang="en-US" dirty="0" err="1"/>
              <a:t>Pitaevski</a:t>
            </a:r>
            <a:r>
              <a:rPr lang="en-US" dirty="0"/>
              <a:t> equation for the condensate wavefunction</a:t>
            </a:r>
            <a:endParaRPr lang="fi-FI" dirty="0"/>
          </a:p>
        </p:txBody>
      </p:sp>
      <p:sp>
        <p:nvSpPr>
          <p:cNvPr id="3" name="Text Placeholder 2">
            <a:extLst>
              <a:ext uri="{FF2B5EF4-FFF2-40B4-BE49-F238E27FC236}">
                <a16:creationId xmlns:a16="http://schemas.microsoft.com/office/drawing/2014/main" id="{111319B3-A94D-3B4C-A687-85BC1F67ECE6}"/>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Derive</a:t>
            </a:r>
            <a:r>
              <a:rPr lang="fi-FI" dirty="0"/>
              <a:t> (</a:t>
            </a:r>
            <a:r>
              <a:rPr lang="fi-FI" dirty="0" err="1"/>
              <a:t>mean-field</a:t>
            </a:r>
            <a:r>
              <a:rPr lang="fi-FI" dirty="0"/>
              <a:t> </a:t>
            </a:r>
            <a:r>
              <a:rPr lang="fi-FI" dirty="0" err="1"/>
              <a:t>ansatz</a:t>
            </a:r>
            <a:r>
              <a:rPr lang="fi-FI" dirty="0"/>
              <a:t>) </a:t>
            </a:r>
            <a:r>
              <a:rPr lang="fi-FI" dirty="0" err="1"/>
              <a:t>energy</a:t>
            </a:r>
            <a:r>
              <a:rPr lang="fi-FI" dirty="0"/>
              <a:t> </a:t>
            </a:r>
            <a:r>
              <a:rPr lang="fi-FI" dirty="0" err="1"/>
              <a:t>functional</a:t>
            </a: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err="1"/>
              <a:t>Find</a:t>
            </a:r>
            <a:r>
              <a:rPr lang="fi-FI" dirty="0"/>
              <a:t> </a:t>
            </a:r>
            <a:r>
              <a:rPr lang="fi-FI" dirty="0" err="1"/>
              <a:t>equation</a:t>
            </a:r>
            <a:r>
              <a:rPr lang="fi-FI" dirty="0"/>
              <a:t> for </a:t>
            </a:r>
            <a:r>
              <a:rPr lang="fi-FI" dirty="0" err="1"/>
              <a:t>wavefunction</a:t>
            </a:r>
            <a:r>
              <a:rPr lang="fi-FI" dirty="0"/>
              <a:t> </a:t>
            </a:r>
            <a:r>
              <a:rPr lang="fi-FI" dirty="0" err="1"/>
              <a:t>so</a:t>
            </a:r>
            <a:r>
              <a:rPr lang="fi-FI" dirty="0"/>
              <a:t> </a:t>
            </a:r>
            <a:r>
              <a:rPr lang="fi-FI" dirty="0" err="1"/>
              <a:t>that</a:t>
            </a:r>
            <a:r>
              <a:rPr lang="fi-FI" dirty="0"/>
              <a:t> </a:t>
            </a:r>
            <a:r>
              <a:rPr lang="fi-FI" dirty="0" err="1"/>
              <a:t>this</a:t>
            </a:r>
            <a:r>
              <a:rPr lang="fi-FI" dirty="0"/>
              <a:t> is </a:t>
            </a:r>
            <a:r>
              <a:rPr lang="fi-FI" dirty="0" err="1"/>
              <a:t>minimized</a:t>
            </a:r>
            <a:endParaRPr lang="fi-FI" dirty="0"/>
          </a:p>
          <a:p>
            <a:pPr marL="342900" indent="-342900">
              <a:buFont typeface="Arial" panose="020B0604020202020204" pitchFamily="34" charset="0"/>
              <a:buChar char="•"/>
            </a:pPr>
            <a:r>
              <a:rPr lang="fi-FI" dirty="0" err="1"/>
              <a:t>Fix</a:t>
            </a:r>
            <a:r>
              <a:rPr lang="fi-FI" dirty="0"/>
              <a:t>        </a:t>
            </a:r>
            <a:r>
              <a:rPr lang="fi-FI" dirty="0" err="1"/>
              <a:t>from</a:t>
            </a:r>
            <a:r>
              <a:rPr lang="fi-FI" dirty="0"/>
              <a:t> </a:t>
            </a:r>
            <a:r>
              <a:rPr lang="fi-FI" dirty="0" err="1"/>
              <a:t>normalization</a:t>
            </a:r>
            <a:endParaRPr lang="fi-FI" dirty="0"/>
          </a:p>
        </p:txBody>
      </p:sp>
      <p:pic>
        <p:nvPicPr>
          <p:cNvPr id="4" name="Picture 3">
            <a:extLst>
              <a:ext uri="{FF2B5EF4-FFF2-40B4-BE49-F238E27FC236}">
                <a16:creationId xmlns:a16="http://schemas.microsoft.com/office/drawing/2014/main" id="{8EA07DC0-285C-C541-96DE-49151399FCC7}"/>
              </a:ext>
            </a:extLst>
          </p:cNvPr>
          <p:cNvPicPr>
            <a:picLocks noChangeAspect="1"/>
          </p:cNvPicPr>
          <p:nvPr/>
        </p:nvPicPr>
        <p:blipFill>
          <a:blip r:embed="rId2"/>
          <a:stretch>
            <a:fillRect/>
          </a:stretch>
        </p:blipFill>
        <p:spPr>
          <a:xfrm>
            <a:off x="1253678" y="1834478"/>
            <a:ext cx="6570245" cy="1001180"/>
          </a:xfrm>
          <a:prstGeom prst="rect">
            <a:avLst/>
          </a:prstGeom>
        </p:spPr>
      </p:pic>
      <p:pic>
        <p:nvPicPr>
          <p:cNvPr id="5" name="Picture 4">
            <a:extLst>
              <a:ext uri="{FF2B5EF4-FFF2-40B4-BE49-F238E27FC236}">
                <a16:creationId xmlns:a16="http://schemas.microsoft.com/office/drawing/2014/main" id="{81FE8090-F507-0043-9DAE-C91AB214869E}"/>
              </a:ext>
            </a:extLst>
          </p:cNvPr>
          <p:cNvPicPr>
            <a:picLocks noChangeAspect="1"/>
          </p:cNvPicPr>
          <p:nvPr/>
        </p:nvPicPr>
        <p:blipFill>
          <a:blip r:embed="rId3"/>
          <a:stretch>
            <a:fillRect/>
          </a:stretch>
        </p:blipFill>
        <p:spPr>
          <a:xfrm>
            <a:off x="1253678" y="3257905"/>
            <a:ext cx="254000" cy="317500"/>
          </a:xfrm>
          <a:prstGeom prst="rect">
            <a:avLst/>
          </a:prstGeom>
        </p:spPr>
      </p:pic>
      <p:pic>
        <p:nvPicPr>
          <p:cNvPr id="6" name="Picture 5">
            <a:extLst>
              <a:ext uri="{FF2B5EF4-FFF2-40B4-BE49-F238E27FC236}">
                <a16:creationId xmlns:a16="http://schemas.microsoft.com/office/drawing/2014/main" id="{066C153B-3F03-634C-AB11-7E4EC903A5E7}"/>
              </a:ext>
            </a:extLst>
          </p:cNvPr>
          <p:cNvPicPr>
            <a:picLocks noChangeAspect="1"/>
          </p:cNvPicPr>
          <p:nvPr/>
        </p:nvPicPr>
        <p:blipFill>
          <a:blip r:embed="rId4"/>
          <a:stretch>
            <a:fillRect/>
          </a:stretch>
        </p:blipFill>
        <p:spPr>
          <a:xfrm>
            <a:off x="2312117" y="3644654"/>
            <a:ext cx="3937000" cy="1016000"/>
          </a:xfrm>
          <a:prstGeom prst="rect">
            <a:avLst/>
          </a:prstGeom>
        </p:spPr>
      </p:pic>
    </p:spTree>
    <p:extLst>
      <p:ext uri="{BB962C8B-B14F-4D97-AF65-F5344CB8AC3E}">
        <p14:creationId xmlns:p14="http://schemas.microsoft.com/office/powerpoint/2010/main" val="385208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EAC85-E6FA-4C4A-BA18-E566D3E708ED}"/>
              </a:ext>
            </a:extLst>
          </p:cNvPr>
          <p:cNvSpPr>
            <a:spLocks noGrp="1"/>
          </p:cNvSpPr>
          <p:nvPr>
            <p:ph type="body" sz="half" idx="10"/>
          </p:nvPr>
        </p:nvSpPr>
        <p:spPr/>
        <p:txBody>
          <a:bodyPr/>
          <a:lstStyle/>
          <a:p>
            <a:r>
              <a:rPr lang="en-US" dirty="0"/>
              <a:t>Interactions: scattering length</a:t>
            </a:r>
            <a:endParaRPr lang="fi-FI" dirty="0"/>
          </a:p>
        </p:txBody>
      </p:sp>
      <p:sp>
        <p:nvSpPr>
          <p:cNvPr id="3" name="Text Placeholder 2">
            <a:extLst>
              <a:ext uri="{FF2B5EF4-FFF2-40B4-BE49-F238E27FC236}">
                <a16:creationId xmlns:a16="http://schemas.microsoft.com/office/drawing/2014/main" id="{01DA61DC-EFAD-D64F-97AF-CDA7A2E31114}"/>
              </a:ext>
            </a:extLst>
          </p:cNvPr>
          <p:cNvSpPr>
            <a:spLocks noGrp="1"/>
          </p:cNvSpPr>
          <p:nvPr>
            <p:ph type="body" sz="half" idx="11"/>
          </p:nvPr>
        </p:nvSpPr>
        <p:spPr>
          <a:xfrm>
            <a:off x="292354" y="1563761"/>
            <a:ext cx="4979744" cy="3388289"/>
          </a:xfrm>
        </p:spPr>
        <p:txBody>
          <a:bodyPr/>
          <a:lstStyle/>
          <a:p>
            <a:pPr marL="342900" indent="-342900">
              <a:buFont typeface="Arial" panose="020B0604020202020204" pitchFamily="34" charset="0"/>
              <a:buChar char="•"/>
            </a:pPr>
            <a:r>
              <a:rPr lang="en-US" dirty="0"/>
              <a:t>Contact interaction…</a:t>
            </a:r>
          </a:p>
          <a:p>
            <a:pPr marL="342900" indent="-342900">
              <a:buFont typeface="Arial" panose="020B0604020202020204" pitchFamily="34" charset="0"/>
              <a:buChar char="•"/>
            </a:pPr>
            <a:r>
              <a:rPr lang="en-US" dirty="0"/>
              <a:t>Billiard ball with radius “a”</a:t>
            </a:r>
          </a:p>
          <a:p>
            <a:pPr marL="342900" indent="-342900">
              <a:buFont typeface="Arial" panose="020B0604020202020204" pitchFamily="34" charset="0"/>
              <a:buChar char="•"/>
            </a:pPr>
            <a:r>
              <a:rPr lang="en-US" dirty="0"/>
              <a:t>That is a lie: complications exist</a:t>
            </a:r>
          </a:p>
          <a:p>
            <a:pPr marL="342900" indent="-342900">
              <a:buFont typeface="Arial" panose="020B0604020202020204" pitchFamily="34" charset="0"/>
              <a:buChar char="•"/>
            </a:pPr>
            <a:r>
              <a:rPr lang="en-US" dirty="0"/>
              <a:t>Systematically from scattering theory between two particles</a:t>
            </a:r>
          </a:p>
          <a:p>
            <a:pPr marL="342900" indent="-342900">
              <a:buFont typeface="Arial" panose="020B0604020202020204" pitchFamily="34" charset="0"/>
              <a:buChar char="•"/>
            </a:pPr>
            <a:r>
              <a:rPr lang="en-US" dirty="0"/>
              <a:t>Can be tuned!</a:t>
            </a:r>
          </a:p>
          <a:p>
            <a:pPr marL="342900" indent="-342900">
              <a:buFont typeface="Arial" panose="020B0604020202020204" pitchFamily="34" charset="0"/>
              <a:buChar char="•"/>
            </a:pPr>
            <a:endParaRPr lang="fi-FI" dirty="0"/>
          </a:p>
        </p:txBody>
      </p:sp>
      <p:pic>
        <p:nvPicPr>
          <p:cNvPr id="4" name="Picture 3" descr="191793-billiard.jpg">
            <a:extLst>
              <a:ext uri="{FF2B5EF4-FFF2-40B4-BE49-F238E27FC236}">
                <a16:creationId xmlns:a16="http://schemas.microsoft.com/office/drawing/2014/main" id="{FEC210CB-7711-B649-B007-D0A06A705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721" y="1407590"/>
            <a:ext cx="3685529" cy="2303456"/>
          </a:xfrm>
          <a:prstGeom prst="rect">
            <a:avLst/>
          </a:prstGeom>
        </p:spPr>
      </p:pic>
      <p:sp>
        <p:nvSpPr>
          <p:cNvPr id="5" name="TextBox 4">
            <a:extLst>
              <a:ext uri="{FF2B5EF4-FFF2-40B4-BE49-F238E27FC236}">
                <a16:creationId xmlns:a16="http://schemas.microsoft.com/office/drawing/2014/main" id="{23731922-84B2-204E-A614-F7E5A1F25C3A}"/>
              </a:ext>
            </a:extLst>
          </p:cNvPr>
          <p:cNvSpPr txBox="1"/>
          <p:nvPr/>
        </p:nvSpPr>
        <p:spPr>
          <a:xfrm>
            <a:off x="631142" y="4031466"/>
            <a:ext cx="6568273" cy="830997"/>
          </a:xfrm>
          <a:prstGeom prst="rect">
            <a:avLst/>
          </a:prstGeom>
          <a:noFill/>
        </p:spPr>
        <p:txBody>
          <a:bodyPr wrap="none" rtlCol="0">
            <a:spAutoFit/>
          </a:bodyPr>
          <a:lstStyle/>
          <a:p>
            <a:r>
              <a:rPr lang="fi-FI" sz="2400" b="1" dirty="0"/>
              <a:t>Van </a:t>
            </a:r>
            <a:r>
              <a:rPr lang="fi-FI" sz="2400" b="1" dirty="0" err="1"/>
              <a:t>der</a:t>
            </a:r>
            <a:r>
              <a:rPr lang="fi-FI" sz="2400" b="1" dirty="0"/>
              <a:t> </a:t>
            </a:r>
            <a:r>
              <a:rPr lang="fi-FI" sz="2400" b="1" dirty="0" err="1"/>
              <a:t>Waals</a:t>
            </a:r>
            <a:r>
              <a:rPr lang="fi-FI" sz="2400" b="1" dirty="0"/>
              <a:t> </a:t>
            </a:r>
            <a:r>
              <a:rPr lang="fi-FI" sz="2400" b="1" dirty="0" err="1"/>
              <a:t>interactions</a:t>
            </a:r>
            <a:r>
              <a:rPr lang="fi-FI" sz="2400" b="1" dirty="0"/>
              <a:t> </a:t>
            </a:r>
            <a:r>
              <a:rPr lang="fi-FI" sz="2400" dirty="0" err="1"/>
              <a:t>are</a:t>
            </a:r>
            <a:r>
              <a:rPr lang="fi-FI" sz="2400" dirty="0"/>
              <a:t> </a:t>
            </a:r>
            <a:r>
              <a:rPr lang="fi-FI" sz="2400" dirty="0" err="1"/>
              <a:t>the</a:t>
            </a:r>
            <a:r>
              <a:rPr lang="fi-FI" sz="2400" dirty="0"/>
              <a:t> </a:t>
            </a:r>
            <a:r>
              <a:rPr lang="fi-FI" sz="2400" dirty="0" err="1"/>
              <a:t>source</a:t>
            </a:r>
            <a:r>
              <a:rPr lang="fi-FI" sz="2400" dirty="0"/>
              <a:t> of </a:t>
            </a:r>
          </a:p>
          <a:p>
            <a:r>
              <a:rPr lang="fi-FI" sz="2400" dirty="0" err="1"/>
              <a:t>interactions</a:t>
            </a:r>
            <a:r>
              <a:rPr lang="fi-FI" sz="2400" dirty="0"/>
              <a:t> </a:t>
            </a:r>
            <a:r>
              <a:rPr lang="fi-FI" sz="2400" dirty="0" err="1"/>
              <a:t>between</a:t>
            </a:r>
            <a:r>
              <a:rPr lang="fi-FI" sz="2400" dirty="0"/>
              <a:t> </a:t>
            </a:r>
            <a:r>
              <a:rPr lang="fi-FI" sz="2400" dirty="0" err="1"/>
              <a:t>neutral</a:t>
            </a:r>
            <a:r>
              <a:rPr lang="fi-FI" sz="2400" dirty="0"/>
              <a:t> </a:t>
            </a:r>
            <a:r>
              <a:rPr lang="fi-FI" sz="2400" dirty="0" err="1"/>
              <a:t>atoms</a:t>
            </a:r>
            <a:endParaRPr lang="fi-FI" sz="2400" dirty="0"/>
          </a:p>
        </p:txBody>
      </p:sp>
    </p:spTree>
    <p:extLst>
      <p:ext uri="{BB962C8B-B14F-4D97-AF65-F5344CB8AC3E}">
        <p14:creationId xmlns:p14="http://schemas.microsoft.com/office/powerpoint/2010/main" val="134402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505FB-3DFE-DA4C-A48E-88AA39984AE7}"/>
              </a:ext>
            </a:extLst>
          </p:cNvPr>
          <p:cNvSpPr>
            <a:spLocks noGrp="1"/>
          </p:cNvSpPr>
          <p:nvPr>
            <p:ph type="body" sz="half" idx="10"/>
          </p:nvPr>
        </p:nvSpPr>
        <p:spPr/>
        <p:txBody>
          <a:bodyPr/>
          <a:lstStyle/>
          <a:p>
            <a:r>
              <a:rPr lang="en-US" dirty="0"/>
              <a:t>Dilute/weak interactions</a:t>
            </a:r>
            <a:endParaRPr lang="fi-FI" dirty="0"/>
          </a:p>
        </p:txBody>
      </p:sp>
      <p:sp>
        <p:nvSpPr>
          <p:cNvPr id="3" name="Text Placeholder 2">
            <a:extLst>
              <a:ext uri="{FF2B5EF4-FFF2-40B4-BE49-F238E27FC236}">
                <a16:creationId xmlns:a16="http://schemas.microsoft.com/office/drawing/2014/main" id="{CDED1EA6-B62D-2045-A161-51C52CB5BB10}"/>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What does it mean?</a:t>
            </a:r>
          </a:p>
          <a:p>
            <a:pPr marL="342900" indent="-342900">
              <a:buFont typeface="Arial" panose="020B0604020202020204" pitchFamily="34" charset="0"/>
              <a:buChar char="•"/>
            </a:pPr>
            <a:r>
              <a:rPr lang="en-US" dirty="0"/>
              <a:t>Gas of billiard balls at density n is dilute if…?</a:t>
            </a:r>
          </a:p>
          <a:p>
            <a:pPr marL="342900" indent="-342900">
              <a:buFont typeface="Arial" panose="020B0604020202020204" pitchFamily="34" charset="0"/>
              <a:buChar char="•"/>
            </a:pPr>
            <a:r>
              <a:rPr lang="en-US" dirty="0"/>
              <a:t>Check this for </a:t>
            </a:r>
          </a:p>
          <a:p>
            <a:pPr lvl="1"/>
            <a:r>
              <a:rPr lang="en-US" dirty="0"/>
              <a:t>ultracold cloud of </a:t>
            </a:r>
            <a:r>
              <a:rPr lang="en-US" dirty="0" err="1"/>
              <a:t>Rb</a:t>
            </a:r>
            <a:r>
              <a:rPr lang="en-US" dirty="0"/>
              <a:t> atoms</a:t>
            </a:r>
          </a:p>
          <a:p>
            <a:pPr lvl="1"/>
            <a:r>
              <a:rPr lang="en-US" dirty="0"/>
              <a:t>Liquid helium</a:t>
            </a:r>
          </a:p>
          <a:p>
            <a:pPr marL="342900" indent="-342900">
              <a:buFont typeface="Arial" panose="020B0604020202020204" pitchFamily="34" charset="0"/>
              <a:buChar char="•"/>
            </a:pPr>
            <a:endParaRPr lang="fi-FI" dirty="0"/>
          </a:p>
        </p:txBody>
      </p:sp>
      <p:pic>
        <p:nvPicPr>
          <p:cNvPr id="5" name="Picture 4">
            <a:extLst>
              <a:ext uri="{FF2B5EF4-FFF2-40B4-BE49-F238E27FC236}">
                <a16:creationId xmlns:a16="http://schemas.microsoft.com/office/drawing/2014/main" id="{534229F0-5040-9C46-AD16-FF9DECA594DD}"/>
              </a:ext>
            </a:extLst>
          </p:cNvPr>
          <p:cNvPicPr>
            <a:picLocks noChangeAspect="1"/>
          </p:cNvPicPr>
          <p:nvPr/>
        </p:nvPicPr>
        <p:blipFill>
          <a:blip r:embed="rId2"/>
          <a:stretch>
            <a:fillRect/>
          </a:stretch>
        </p:blipFill>
        <p:spPr>
          <a:xfrm rot="21440233">
            <a:off x="4312621" y="2982557"/>
            <a:ext cx="4566023" cy="2568388"/>
          </a:xfrm>
          <a:prstGeom prst="rect">
            <a:avLst/>
          </a:prstGeom>
        </p:spPr>
      </p:pic>
    </p:spTree>
    <p:extLst>
      <p:ext uri="{BB962C8B-B14F-4D97-AF65-F5344CB8AC3E}">
        <p14:creationId xmlns:p14="http://schemas.microsoft.com/office/powerpoint/2010/main" val="165367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78081-871E-FE49-90C1-6825AECA7FC0}"/>
              </a:ext>
            </a:extLst>
          </p:cNvPr>
          <p:cNvSpPr>
            <a:spLocks noGrp="1"/>
          </p:cNvSpPr>
          <p:nvPr>
            <p:ph type="body" sz="half" idx="10"/>
          </p:nvPr>
        </p:nvSpPr>
        <p:spPr/>
        <p:txBody>
          <a:bodyPr/>
          <a:lstStyle/>
          <a:p>
            <a:r>
              <a:rPr lang="fi-FI" dirty="0" err="1"/>
              <a:t>Functional</a:t>
            </a:r>
            <a:r>
              <a:rPr lang="fi-FI" dirty="0"/>
              <a:t> </a:t>
            </a:r>
            <a:r>
              <a:rPr lang="fi-FI" dirty="0" err="1"/>
              <a:t>derivative</a:t>
            </a:r>
            <a:endParaRPr lang="fi-FI" dirty="0"/>
          </a:p>
        </p:txBody>
      </p:sp>
      <p:sp>
        <p:nvSpPr>
          <p:cNvPr id="3" name="Text Placeholder 2">
            <a:extLst>
              <a:ext uri="{FF2B5EF4-FFF2-40B4-BE49-F238E27FC236}">
                <a16:creationId xmlns:a16="http://schemas.microsoft.com/office/drawing/2014/main" id="{6335C3D2-3E78-B04E-8973-99945A8ED2F9}"/>
              </a:ext>
            </a:extLst>
          </p:cNvPr>
          <p:cNvSpPr>
            <a:spLocks noGrp="1"/>
          </p:cNvSpPr>
          <p:nvPr>
            <p:ph type="body" sz="half" idx="11"/>
          </p:nvPr>
        </p:nvSpPr>
        <p:spPr>
          <a:xfrm>
            <a:off x="292353" y="1563761"/>
            <a:ext cx="4774499" cy="3388289"/>
          </a:xfrm>
        </p:spPr>
        <p:txBody>
          <a:bodyPr/>
          <a:lstStyle/>
          <a:p>
            <a:pPr marL="342900" indent="-342900">
              <a:buFont typeface="Arial" panose="020B0604020202020204" pitchFamily="34" charset="0"/>
              <a:buChar char="•"/>
            </a:pPr>
            <a:r>
              <a:rPr lang="fi-FI" dirty="0" err="1"/>
              <a:t>Usually</a:t>
            </a:r>
            <a:r>
              <a:rPr lang="fi-FI" dirty="0"/>
              <a:t> in </a:t>
            </a:r>
            <a:r>
              <a:rPr lang="fi-FI" dirty="0" err="1"/>
              <a:t>optimization</a:t>
            </a:r>
            <a:r>
              <a:rPr lang="fi-FI" dirty="0"/>
              <a:t> </a:t>
            </a:r>
            <a:r>
              <a:rPr lang="fi-FI" dirty="0" err="1"/>
              <a:t>take</a:t>
            </a:r>
            <a:r>
              <a:rPr lang="fi-FI" dirty="0"/>
              <a:t> </a:t>
            </a:r>
            <a:r>
              <a:rPr lang="fi-FI" dirty="0" err="1"/>
              <a:t>derivative</a:t>
            </a:r>
            <a:r>
              <a:rPr lang="fi-FI" dirty="0"/>
              <a:t> and </a:t>
            </a:r>
            <a:r>
              <a:rPr lang="fi-FI" dirty="0" err="1"/>
              <a:t>demand</a:t>
            </a:r>
            <a:r>
              <a:rPr lang="fi-FI" dirty="0"/>
              <a:t> it </a:t>
            </a:r>
            <a:r>
              <a:rPr lang="fi-FI" dirty="0" err="1"/>
              <a:t>vanishes</a:t>
            </a:r>
            <a:r>
              <a:rPr lang="fi-FI" dirty="0"/>
              <a:t>.</a:t>
            </a:r>
          </a:p>
          <a:p>
            <a:pPr marL="342900" indent="-342900">
              <a:buFont typeface="Arial" panose="020B0604020202020204" pitchFamily="34" charset="0"/>
              <a:buChar char="•"/>
            </a:pPr>
            <a:r>
              <a:rPr lang="fi-FI" dirty="0"/>
              <a:t>Here </a:t>
            </a:r>
            <a:r>
              <a:rPr lang="fi-FI" dirty="0" err="1"/>
              <a:t>optimize</a:t>
            </a:r>
            <a:r>
              <a:rPr lang="fi-FI" dirty="0"/>
              <a:t> in </a:t>
            </a:r>
            <a:r>
              <a:rPr lang="fi-FI" dirty="0" err="1"/>
              <a:t>each</a:t>
            </a:r>
            <a:r>
              <a:rPr lang="fi-FI" dirty="0"/>
              <a:t> </a:t>
            </a:r>
            <a:r>
              <a:rPr lang="fi-FI" dirty="0" err="1"/>
              <a:t>point</a:t>
            </a:r>
            <a:r>
              <a:rPr lang="fi-FI" dirty="0"/>
              <a:t> in </a:t>
            </a:r>
            <a:r>
              <a:rPr lang="fi-FI" dirty="0" err="1"/>
              <a:t>space</a:t>
            </a:r>
            <a:r>
              <a:rPr lang="fi-FI" dirty="0"/>
              <a:t> (</a:t>
            </a:r>
            <a:r>
              <a:rPr lang="fi-FI" dirty="0" err="1"/>
              <a:t>infinite</a:t>
            </a:r>
            <a:r>
              <a:rPr lang="fi-FI" dirty="0"/>
              <a:t> </a:t>
            </a:r>
            <a:r>
              <a:rPr lang="fi-FI" dirty="0" err="1"/>
              <a:t>number</a:t>
            </a:r>
            <a:r>
              <a:rPr lang="fi-FI" dirty="0"/>
              <a:t> of ”</a:t>
            </a:r>
            <a:r>
              <a:rPr lang="fi-FI" dirty="0" err="1"/>
              <a:t>variables</a:t>
            </a:r>
            <a:r>
              <a:rPr lang="fi-FI" dirty="0"/>
              <a:t>”)…</a:t>
            </a:r>
            <a:r>
              <a:rPr lang="fi-FI" dirty="0" err="1"/>
              <a:t>functional</a:t>
            </a:r>
            <a:r>
              <a:rPr lang="fi-FI" dirty="0"/>
              <a:t> </a:t>
            </a:r>
            <a:r>
              <a:rPr lang="fi-FI" dirty="0" err="1"/>
              <a:t>derivative</a:t>
            </a:r>
            <a:endParaRPr lang="fi-FI" dirty="0"/>
          </a:p>
          <a:p>
            <a:pPr marL="342900" indent="-342900">
              <a:buFont typeface="Arial" panose="020B0604020202020204" pitchFamily="34" charset="0"/>
              <a:buChar char="•"/>
            </a:pPr>
            <a:r>
              <a:rPr lang="fi-FI" dirty="0" err="1"/>
              <a:t>Get</a:t>
            </a:r>
            <a:r>
              <a:rPr lang="fi-FI" dirty="0"/>
              <a:t> </a:t>
            </a:r>
            <a:r>
              <a:rPr lang="fi-FI" dirty="0" err="1"/>
              <a:t>differential</a:t>
            </a:r>
            <a:r>
              <a:rPr lang="fi-FI" dirty="0"/>
              <a:t> </a:t>
            </a:r>
            <a:r>
              <a:rPr lang="fi-FI" dirty="0" err="1"/>
              <a:t>equation</a:t>
            </a:r>
            <a:r>
              <a:rPr lang="fi-FI" dirty="0"/>
              <a:t> for </a:t>
            </a:r>
            <a:r>
              <a:rPr lang="fi-FI" dirty="0" err="1"/>
              <a:t>the</a:t>
            </a:r>
            <a:r>
              <a:rPr lang="fi-FI" dirty="0"/>
              <a:t> </a:t>
            </a:r>
            <a:r>
              <a:rPr lang="fi-FI" dirty="0" err="1"/>
              <a:t>optimal</a:t>
            </a:r>
            <a:r>
              <a:rPr lang="fi-FI" dirty="0"/>
              <a:t> </a:t>
            </a:r>
            <a:r>
              <a:rPr lang="fi-FI" dirty="0" err="1"/>
              <a:t>solution</a:t>
            </a:r>
            <a:r>
              <a:rPr lang="fi-FI" dirty="0"/>
              <a:t>. How </a:t>
            </a:r>
            <a:r>
              <a:rPr lang="fi-FI" dirty="0" err="1"/>
              <a:t>cool</a:t>
            </a:r>
            <a:r>
              <a:rPr lang="fi-FI" dirty="0"/>
              <a:t> is </a:t>
            </a:r>
            <a:r>
              <a:rPr lang="fi-FI" dirty="0" err="1"/>
              <a:t>that</a:t>
            </a:r>
            <a:r>
              <a:rPr lang="fi-FI" dirty="0"/>
              <a:t>!</a:t>
            </a:r>
          </a:p>
          <a:p>
            <a:pPr marL="342900" indent="-342900">
              <a:buFont typeface="Arial" panose="020B0604020202020204" pitchFamily="34" charset="0"/>
              <a:buChar char="•"/>
            </a:pPr>
            <a:endParaRPr lang="fi-FI" dirty="0"/>
          </a:p>
        </p:txBody>
      </p:sp>
      <p:pic>
        <p:nvPicPr>
          <p:cNvPr id="4" name="Picture 3">
            <a:extLst>
              <a:ext uri="{FF2B5EF4-FFF2-40B4-BE49-F238E27FC236}">
                <a16:creationId xmlns:a16="http://schemas.microsoft.com/office/drawing/2014/main" id="{82A56EE4-4034-564B-A4EE-35FC7B739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9771">
            <a:off x="5905364" y="2652632"/>
            <a:ext cx="2983626" cy="2784717"/>
          </a:xfrm>
          <a:prstGeom prst="rect">
            <a:avLst/>
          </a:prstGeom>
        </p:spPr>
      </p:pic>
    </p:spTree>
    <p:extLst>
      <p:ext uri="{BB962C8B-B14F-4D97-AF65-F5344CB8AC3E}">
        <p14:creationId xmlns:p14="http://schemas.microsoft.com/office/powerpoint/2010/main" val="2328919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20877E-730A-1948-AE1A-5CD6ECA2D579}"/>
              </a:ext>
            </a:extLst>
          </p:cNvPr>
          <p:cNvSpPr>
            <a:spLocks noGrp="1"/>
          </p:cNvSpPr>
          <p:nvPr>
            <p:ph type="body" sz="half" idx="10"/>
          </p:nvPr>
        </p:nvSpPr>
        <p:spPr/>
        <p:txBody>
          <a:bodyPr/>
          <a:lstStyle/>
          <a:p>
            <a:r>
              <a:rPr lang="en-US" dirty="0"/>
              <a:t>Condensate wavefunction</a:t>
            </a:r>
            <a:endParaRPr lang="fi-FI" dirty="0"/>
          </a:p>
        </p:txBody>
      </p:sp>
      <p:sp>
        <p:nvSpPr>
          <p:cNvPr id="3" name="Text Placeholder 2">
            <a:extLst>
              <a:ext uri="{FF2B5EF4-FFF2-40B4-BE49-F238E27FC236}">
                <a16:creationId xmlns:a16="http://schemas.microsoft.com/office/drawing/2014/main" id="{3E83E9D2-7D43-6243-96A3-9DD1CAD956CB}"/>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What is it??? Wavefunction for what?</a:t>
            </a:r>
          </a:p>
          <a:p>
            <a:pPr marL="342900" indent="-342900">
              <a:buFont typeface="Arial" panose="020B0604020202020204" pitchFamily="34" charset="0"/>
              <a:buChar char="•"/>
            </a:pPr>
            <a:endParaRPr lang="fi-FI" dirty="0"/>
          </a:p>
        </p:txBody>
      </p:sp>
      <p:pic>
        <p:nvPicPr>
          <p:cNvPr id="4" name="Picture 3">
            <a:extLst>
              <a:ext uri="{FF2B5EF4-FFF2-40B4-BE49-F238E27FC236}">
                <a16:creationId xmlns:a16="http://schemas.microsoft.com/office/drawing/2014/main" id="{4912D16E-DE09-C546-A5A3-0D54B986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413" y="2165464"/>
            <a:ext cx="4736413" cy="3112012"/>
          </a:xfrm>
          <a:prstGeom prst="rect">
            <a:avLst/>
          </a:prstGeom>
        </p:spPr>
      </p:pic>
      <p:pic>
        <p:nvPicPr>
          <p:cNvPr id="5" name="Picture 4">
            <a:extLst>
              <a:ext uri="{FF2B5EF4-FFF2-40B4-BE49-F238E27FC236}">
                <a16:creationId xmlns:a16="http://schemas.microsoft.com/office/drawing/2014/main" id="{A44B53A6-3BB8-1B4D-8DA8-D06989CEEA9E}"/>
              </a:ext>
            </a:extLst>
          </p:cNvPr>
          <p:cNvPicPr>
            <a:picLocks noChangeAspect="1"/>
          </p:cNvPicPr>
          <p:nvPr/>
        </p:nvPicPr>
        <p:blipFill>
          <a:blip r:embed="rId3"/>
          <a:stretch>
            <a:fillRect/>
          </a:stretch>
        </p:blipFill>
        <p:spPr>
          <a:xfrm rot="20455983">
            <a:off x="7167291" y="3978265"/>
            <a:ext cx="1320800" cy="520700"/>
          </a:xfrm>
          <a:prstGeom prst="rect">
            <a:avLst/>
          </a:prstGeom>
        </p:spPr>
      </p:pic>
      <p:sp>
        <p:nvSpPr>
          <p:cNvPr id="6" name="TextBox 5">
            <a:extLst>
              <a:ext uri="{FF2B5EF4-FFF2-40B4-BE49-F238E27FC236}">
                <a16:creationId xmlns:a16="http://schemas.microsoft.com/office/drawing/2014/main" id="{04A24A7A-02B2-8946-BFCA-18F9C423E33F}"/>
              </a:ext>
            </a:extLst>
          </p:cNvPr>
          <p:cNvSpPr txBox="1"/>
          <p:nvPr/>
        </p:nvSpPr>
        <p:spPr>
          <a:xfrm rot="20370791">
            <a:off x="7304460" y="4500360"/>
            <a:ext cx="1170513" cy="400110"/>
          </a:xfrm>
          <a:prstGeom prst="rect">
            <a:avLst/>
          </a:prstGeom>
          <a:noFill/>
        </p:spPr>
        <p:txBody>
          <a:bodyPr wrap="none" rtlCol="0">
            <a:spAutoFit/>
          </a:bodyPr>
          <a:lstStyle/>
          <a:p>
            <a:r>
              <a:rPr lang="fi-FI" sz="2000" dirty="0" err="1"/>
              <a:t>basically</a:t>
            </a:r>
            <a:endParaRPr lang="fi-FI" sz="2000" dirty="0"/>
          </a:p>
        </p:txBody>
      </p:sp>
      <p:sp>
        <p:nvSpPr>
          <p:cNvPr id="7" name="Rectangle 6">
            <a:extLst>
              <a:ext uri="{FF2B5EF4-FFF2-40B4-BE49-F238E27FC236}">
                <a16:creationId xmlns:a16="http://schemas.microsoft.com/office/drawing/2014/main" id="{78E9DB9C-D119-7D4A-97DA-82C1BD9A30C0}"/>
              </a:ext>
            </a:extLst>
          </p:cNvPr>
          <p:cNvSpPr/>
          <p:nvPr/>
        </p:nvSpPr>
        <p:spPr>
          <a:xfrm>
            <a:off x="4731665" y="5277476"/>
            <a:ext cx="2329484" cy="300082"/>
          </a:xfrm>
          <a:prstGeom prst="rect">
            <a:avLst/>
          </a:prstGeom>
        </p:spPr>
        <p:txBody>
          <a:bodyPr wrap="none">
            <a:spAutoFit/>
          </a:bodyPr>
          <a:lstStyle/>
          <a:p>
            <a:r>
              <a:rPr lang="fi-FI" dirty="0"/>
              <a:t>Picture of a BEC </a:t>
            </a:r>
            <a:r>
              <a:rPr lang="fi-FI" dirty="0" err="1"/>
              <a:t>appearing</a:t>
            </a:r>
            <a:r>
              <a:rPr lang="fi-FI" dirty="0"/>
              <a:t>.</a:t>
            </a:r>
          </a:p>
        </p:txBody>
      </p:sp>
    </p:spTree>
    <p:extLst>
      <p:ext uri="{BB962C8B-B14F-4D97-AF65-F5344CB8AC3E}">
        <p14:creationId xmlns:p14="http://schemas.microsoft.com/office/powerpoint/2010/main" val="2113198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2E7AF-0AAA-D548-AF41-10EFF00322C0}"/>
              </a:ext>
            </a:extLst>
          </p:cNvPr>
          <p:cNvSpPr>
            <a:spLocks noGrp="1"/>
          </p:cNvSpPr>
          <p:nvPr>
            <p:ph type="body" sz="half" idx="10"/>
          </p:nvPr>
        </p:nvSpPr>
        <p:spPr/>
        <p:txBody>
          <a:bodyPr/>
          <a:lstStyle/>
          <a:p>
            <a:r>
              <a:rPr lang="en-US" dirty="0"/>
              <a:t>Gross-</a:t>
            </a:r>
            <a:r>
              <a:rPr lang="en-US" dirty="0" err="1"/>
              <a:t>Pitaevskii</a:t>
            </a:r>
            <a:r>
              <a:rPr lang="en-US" dirty="0"/>
              <a:t> equation</a:t>
            </a:r>
            <a:endParaRPr lang="fi-FI" dirty="0"/>
          </a:p>
        </p:txBody>
      </p:sp>
      <p:sp>
        <p:nvSpPr>
          <p:cNvPr id="3" name="Text Placeholder 2">
            <a:extLst>
              <a:ext uri="{FF2B5EF4-FFF2-40B4-BE49-F238E27FC236}">
                <a16:creationId xmlns:a16="http://schemas.microsoft.com/office/drawing/2014/main" id="{801B7AFB-7009-834D-8767-61DEBF7D2825}"/>
              </a:ext>
            </a:extLst>
          </p:cNvPr>
          <p:cNvSpPr>
            <a:spLocks noGrp="1"/>
          </p:cNvSpPr>
          <p:nvPr>
            <p:ph type="body" sz="half" idx="11"/>
          </p:nvPr>
        </p:nvSpPr>
        <p:spPr>
          <a:xfrm>
            <a:off x="292352" y="1068910"/>
            <a:ext cx="8492897" cy="3388289"/>
          </a:xfrm>
        </p:spPr>
        <p:txBody>
          <a:bodyPr/>
          <a:lstStyle/>
          <a:p>
            <a:pPr marL="342900" indent="-342900">
              <a:buFont typeface="Arial" panose="020B0604020202020204" pitchFamily="34" charset="0"/>
              <a:buChar char="•"/>
            </a:pPr>
            <a:r>
              <a:rPr lang="en-US" dirty="0"/>
              <a:t>Pure BEC governed by…</a:t>
            </a:r>
          </a:p>
          <a:p>
            <a:pPr marL="342900" indent="-342900">
              <a:buFont typeface="Arial" panose="020B0604020202020204" pitchFamily="34" charset="0"/>
              <a:buChar char="•"/>
            </a:pPr>
            <a:endParaRPr lang="fi-FI" dirty="0"/>
          </a:p>
        </p:txBody>
      </p:sp>
      <p:pic>
        <p:nvPicPr>
          <p:cNvPr id="4" name="Picture 3">
            <a:extLst>
              <a:ext uri="{FF2B5EF4-FFF2-40B4-BE49-F238E27FC236}">
                <a16:creationId xmlns:a16="http://schemas.microsoft.com/office/drawing/2014/main" id="{25F55AF2-A6B7-5F43-AB94-9D5B13D2A7CA}"/>
              </a:ext>
            </a:extLst>
          </p:cNvPr>
          <p:cNvPicPr>
            <a:picLocks noChangeAspect="1"/>
          </p:cNvPicPr>
          <p:nvPr/>
        </p:nvPicPr>
        <p:blipFill>
          <a:blip r:embed="rId2"/>
          <a:stretch>
            <a:fillRect/>
          </a:stretch>
        </p:blipFill>
        <p:spPr>
          <a:xfrm>
            <a:off x="391546" y="1561030"/>
            <a:ext cx="7950197" cy="581196"/>
          </a:xfrm>
          <a:prstGeom prst="rect">
            <a:avLst/>
          </a:prstGeom>
        </p:spPr>
      </p:pic>
      <p:sp>
        <p:nvSpPr>
          <p:cNvPr id="5" name="TextBox 4">
            <a:extLst>
              <a:ext uri="{FF2B5EF4-FFF2-40B4-BE49-F238E27FC236}">
                <a16:creationId xmlns:a16="http://schemas.microsoft.com/office/drawing/2014/main" id="{F16504CB-94B6-CA46-B89A-7665406231A5}"/>
              </a:ext>
            </a:extLst>
          </p:cNvPr>
          <p:cNvSpPr txBox="1"/>
          <p:nvPr/>
        </p:nvSpPr>
        <p:spPr>
          <a:xfrm rot="21345316">
            <a:off x="891338" y="2409112"/>
            <a:ext cx="5413661" cy="707886"/>
          </a:xfrm>
          <a:prstGeom prst="rect">
            <a:avLst/>
          </a:prstGeom>
          <a:noFill/>
        </p:spPr>
        <p:txBody>
          <a:bodyPr wrap="none" rtlCol="0">
            <a:spAutoFit/>
          </a:bodyPr>
          <a:lstStyle/>
          <a:p>
            <a:r>
              <a:rPr lang="en-US" sz="2000" dirty="0"/>
              <a:t>This works very well in many realistic settings.</a:t>
            </a:r>
          </a:p>
          <a:p>
            <a:r>
              <a:rPr lang="en-US" sz="2000" dirty="0"/>
              <a:t>Generalizations exist</a:t>
            </a:r>
          </a:p>
        </p:txBody>
      </p:sp>
      <p:sp>
        <p:nvSpPr>
          <p:cNvPr id="6" name="Rectangle 5">
            <a:extLst>
              <a:ext uri="{FF2B5EF4-FFF2-40B4-BE49-F238E27FC236}">
                <a16:creationId xmlns:a16="http://schemas.microsoft.com/office/drawing/2014/main" id="{3AA341DA-6BAD-9447-AE84-09E9C5B52BCE}"/>
              </a:ext>
            </a:extLst>
          </p:cNvPr>
          <p:cNvSpPr/>
          <p:nvPr/>
        </p:nvSpPr>
        <p:spPr>
          <a:xfrm>
            <a:off x="391545" y="3383884"/>
            <a:ext cx="7950197" cy="707886"/>
          </a:xfrm>
          <a:prstGeom prst="rect">
            <a:avLst/>
          </a:prstGeom>
        </p:spPr>
        <p:txBody>
          <a:bodyPr wrap="square">
            <a:spAutoFit/>
          </a:bodyPr>
          <a:lstStyle/>
          <a:p>
            <a:r>
              <a:rPr lang="fi-FI" sz="2000" dirty="0" err="1"/>
              <a:t>Btw</a:t>
            </a:r>
            <a:r>
              <a:rPr lang="fi-FI" sz="2000" dirty="0"/>
              <a:t>. </a:t>
            </a:r>
            <a:r>
              <a:rPr lang="fi-FI" sz="2000" dirty="0" err="1"/>
              <a:t>note</a:t>
            </a:r>
            <a:r>
              <a:rPr lang="fi-FI" sz="2000" dirty="0"/>
              <a:t> </a:t>
            </a:r>
            <a:r>
              <a:rPr lang="fi-FI" sz="2000" dirty="0" err="1"/>
              <a:t>slight</a:t>
            </a:r>
            <a:r>
              <a:rPr lang="fi-FI" sz="2000" dirty="0"/>
              <a:t> </a:t>
            </a:r>
            <a:r>
              <a:rPr lang="fi-FI" sz="2000" dirty="0" err="1"/>
              <a:t>terminological</a:t>
            </a:r>
            <a:r>
              <a:rPr lang="fi-FI" sz="2000" dirty="0"/>
              <a:t> </a:t>
            </a:r>
            <a:r>
              <a:rPr lang="fi-FI" sz="2000" dirty="0" err="1"/>
              <a:t>unclarity</a:t>
            </a:r>
            <a:r>
              <a:rPr lang="fi-FI" sz="2000" dirty="0"/>
              <a:t> in  </a:t>
            </a:r>
            <a:r>
              <a:rPr lang="fi-FI" sz="2000" dirty="0" err="1"/>
              <a:t>lecture</a:t>
            </a:r>
            <a:r>
              <a:rPr lang="fi-FI" sz="2000" dirty="0"/>
              <a:t> </a:t>
            </a:r>
            <a:r>
              <a:rPr lang="fi-FI" sz="2000" dirty="0" err="1"/>
              <a:t>notes</a:t>
            </a:r>
            <a:r>
              <a:rPr lang="fi-FI" sz="2000" dirty="0"/>
              <a:t> </a:t>
            </a:r>
            <a:r>
              <a:rPr lang="fi-FI" sz="2000" dirty="0" err="1"/>
              <a:t>regarding</a:t>
            </a:r>
            <a:r>
              <a:rPr lang="fi-FI" sz="2000" dirty="0"/>
              <a:t> ”</a:t>
            </a:r>
            <a:r>
              <a:rPr lang="fi-FI" sz="2000" dirty="0" err="1"/>
              <a:t>Lagrangian</a:t>
            </a:r>
            <a:r>
              <a:rPr lang="fi-FI" sz="2000" dirty="0"/>
              <a:t> </a:t>
            </a:r>
            <a:r>
              <a:rPr lang="fi-FI" sz="2000" dirty="0" err="1"/>
              <a:t>density</a:t>
            </a:r>
            <a:r>
              <a:rPr lang="fi-FI" sz="2000" dirty="0"/>
              <a:t>”. </a:t>
            </a:r>
            <a:r>
              <a:rPr lang="fi-FI" sz="2000" dirty="0" err="1"/>
              <a:t>Usually</a:t>
            </a:r>
            <a:r>
              <a:rPr lang="fi-FI" sz="2000" dirty="0"/>
              <a:t> in </a:t>
            </a:r>
            <a:r>
              <a:rPr lang="fi-FI" sz="2000" dirty="0" err="1"/>
              <a:t>this</a:t>
            </a:r>
            <a:r>
              <a:rPr lang="fi-FI" sz="2000" dirty="0"/>
              <a:t> </a:t>
            </a:r>
            <a:r>
              <a:rPr lang="fi-FI" sz="2000" dirty="0" err="1"/>
              <a:t>context</a:t>
            </a:r>
            <a:r>
              <a:rPr lang="fi-FI" sz="2000" dirty="0"/>
              <a:t>…(+</a:t>
            </a:r>
            <a:r>
              <a:rPr lang="fi-FI" sz="2000" dirty="0" err="1"/>
              <a:t>interactions</a:t>
            </a:r>
            <a:r>
              <a:rPr lang="fi-FI" sz="2000" dirty="0"/>
              <a:t>)</a:t>
            </a:r>
          </a:p>
        </p:txBody>
      </p:sp>
      <p:pic>
        <p:nvPicPr>
          <p:cNvPr id="9" name="Picture 8">
            <a:extLst>
              <a:ext uri="{FF2B5EF4-FFF2-40B4-BE49-F238E27FC236}">
                <a16:creationId xmlns:a16="http://schemas.microsoft.com/office/drawing/2014/main" id="{6B4DA8A7-B489-C947-8043-7CF880011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23" y="4188126"/>
            <a:ext cx="5910175" cy="739822"/>
          </a:xfrm>
          <a:prstGeom prst="rect">
            <a:avLst/>
          </a:prstGeom>
        </p:spPr>
      </p:pic>
    </p:spTree>
    <p:extLst>
      <p:ext uri="{BB962C8B-B14F-4D97-AF65-F5344CB8AC3E}">
        <p14:creationId xmlns:p14="http://schemas.microsoft.com/office/powerpoint/2010/main" val="480520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A46FBE-014E-2B4B-A462-FB9D2A70065E}"/>
              </a:ext>
            </a:extLst>
          </p:cNvPr>
          <p:cNvSpPr>
            <a:spLocks noGrp="1"/>
          </p:cNvSpPr>
          <p:nvPr>
            <p:ph type="body" sz="half" idx="11"/>
          </p:nvPr>
        </p:nvSpPr>
        <p:spPr>
          <a:xfrm>
            <a:off x="338511" y="223027"/>
            <a:ext cx="7948556" cy="736960"/>
          </a:xfrm>
        </p:spPr>
        <p:txBody>
          <a:bodyPr/>
          <a:lstStyle/>
          <a:p>
            <a:r>
              <a:rPr lang="en-US" dirty="0"/>
              <a:t>What to condense?</a:t>
            </a:r>
            <a:endParaRPr lang="fi-FI" dirty="0"/>
          </a:p>
        </p:txBody>
      </p:sp>
      <p:pic>
        <p:nvPicPr>
          <p:cNvPr id="6" name="Content Placeholder 3" descr="periodic_table.png">
            <a:extLst>
              <a:ext uri="{FF2B5EF4-FFF2-40B4-BE49-F238E27FC236}">
                <a16:creationId xmlns:a16="http://schemas.microsoft.com/office/drawing/2014/main" id="{150E2C3D-C900-AC4C-9222-AA3CA13B4104}"/>
              </a:ext>
            </a:extLst>
          </p:cNvPr>
          <p:cNvPicPr>
            <a:picLocks noChangeAspect="1"/>
          </p:cNvPicPr>
          <p:nvPr/>
        </p:nvPicPr>
        <p:blipFill>
          <a:blip r:embed="rId2">
            <a:extLst>
              <a:ext uri="{28A0092B-C50C-407E-A947-70E740481C1C}">
                <a14:useLocalDpi xmlns:a14="http://schemas.microsoft.com/office/drawing/2010/main" val="0"/>
              </a:ext>
            </a:extLst>
          </a:blip>
          <a:srcRect l="-22438" r="-22438"/>
          <a:stretch>
            <a:fillRect/>
          </a:stretch>
        </p:blipFill>
        <p:spPr>
          <a:xfrm>
            <a:off x="1021977" y="1365973"/>
            <a:ext cx="7835246" cy="4056195"/>
          </a:xfrm>
          <a:prstGeom prst="rect">
            <a:avLst/>
          </a:prstGeom>
        </p:spPr>
      </p:pic>
    </p:spTree>
    <p:extLst>
      <p:ext uri="{BB962C8B-B14F-4D97-AF65-F5344CB8AC3E}">
        <p14:creationId xmlns:p14="http://schemas.microsoft.com/office/powerpoint/2010/main" val="236808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BDSM</a:t>
            </a:r>
          </a:p>
        </p:txBody>
      </p:sp>
      <p:sp>
        <p:nvSpPr>
          <p:cNvPr id="3" name="Tekstin paikkamerkki 2"/>
          <p:cNvSpPr>
            <a:spLocks noGrp="1"/>
          </p:cNvSpPr>
          <p:nvPr>
            <p:ph type="body" sz="half" idx="2"/>
          </p:nvPr>
        </p:nvSpPr>
        <p:spPr/>
        <p:txBody>
          <a:bodyPr/>
          <a:lstStyle/>
          <a:p>
            <a:r>
              <a:rPr lang="fi-FI" dirty="0" err="1"/>
              <a:t>consequences</a:t>
            </a:r>
            <a:r>
              <a:rPr lang="fi-FI" dirty="0"/>
              <a:t> in </a:t>
            </a:r>
            <a:r>
              <a:rPr lang="fi-FI" dirty="0" err="1"/>
              <a:t>many-body</a:t>
            </a:r>
            <a:r>
              <a:rPr lang="fi-FI" dirty="0"/>
              <a:t> </a:t>
            </a:r>
            <a:r>
              <a:rPr lang="fi-FI" dirty="0" err="1"/>
              <a:t>quantum</a:t>
            </a:r>
            <a:r>
              <a:rPr lang="fi-FI" dirty="0"/>
              <a:t> </a:t>
            </a:r>
            <a:r>
              <a:rPr lang="fi-FI" dirty="0" err="1"/>
              <a:t>physics</a:t>
            </a:r>
            <a:endParaRPr lang="fi-FI" dirty="0"/>
          </a:p>
        </p:txBody>
      </p:sp>
      <p:sp>
        <p:nvSpPr>
          <p:cNvPr id="4" name="Tekstin paikkamerkki 3"/>
          <p:cNvSpPr>
            <a:spLocks noGrp="1"/>
          </p:cNvSpPr>
          <p:nvPr>
            <p:ph type="body" sz="half" idx="11"/>
          </p:nvPr>
        </p:nvSpPr>
        <p:spPr>
          <a:xfrm>
            <a:off x="442402" y="3509743"/>
            <a:ext cx="3869137" cy="327132"/>
          </a:xfrm>
        </p:spPr>
        <p:txBody>
          <a:bodyPr/>
          <a:lstStyle/>
          <a:p>
            <a:r>
              <a:rPr lang="fi-FI" dirty="0"/>
              <a:t>Jani-Petri Martikainen</a:t>
            </a:r>
          </a:p>
        </p:txBody>
      </p:sp>
      <p:sp>
        <p:nvSpPr>
          <p:cNvPr id="5" name="Tekstin paikkamerkki 4"/>
          <p:cNvSpPr>
            <a:spLocks noGrp="1"/>
          </p:cNvSpPr>
          <p:nvPr>
            <p:ph type="body" sz="half" idx="12"/>
          </p:nvPr>
        </p:nvSpPr>
        <p:spPr>
          <a:xfrm>
            <a:off x="442403" y="3836875"/>
            <a:ext cx="3869137" cy="360060"/>
          </a:xfrm>
        </p:spPr>
        <p:txBody>
          <a:bodyPr/>
          <a:lstStyle/>
          <a:p>
            <a:r>
              <a:rPr lang="fi-FI" dirty="0"/>
              <a:t>8.3.2023</a:t>
            </a:r>
          </a:p>
        </p:txBody>
      </p:sp>
      <p:pic>
        <p:nvPicPr>
          <p:cNvPr id="9" name="Picture Placeholder 8">
            <a:extLst>
              <a:ext uri="{FF2B5EF4-FFF2-40B4-BE49-F238E27FC236}">
                <a16:creationId xmlns:a16="http://schemas.microsoft.com/office/drawing/2014/main" id="{B48130DC-9ECC-B44B-B8FE-782A9C8A220E}"/>
              </a:ext>
            </a:extLst>
          </p:cNvPr>
          <p:cNvPicPr>
            <a:picLocks noGrp="1" noChangeAspect="1"/>
          </p:cNvPicPr>
          <p:nvPr>
            <p:ph type="pic" idx="13"/>
          </p:nvPr>
        </p:nvPicPr>
        <p:blipFill>
          <a:blip r:embed="rId3"/>
          <a:srcRect t="8907" b="8907"/>
          <a:stretch>
            <a:fillRect/>
          </a:stretch>
        </p:blipFill>
        <p:spPr/>
      </p:pic>
      <p:cxnSp>
        <p:nvCxnSpPr>
          <p:cNvPr id="7" name="Suora yhdysviiva 6">
            <a:extLst>
              <a:ext uri="{FF2B5EF4-FFF2-40B4-BE49-F238E27FC236}">
                <a16:creationId xmlns:a16="http://schemas.microsoft.com/office/drawing/2014/main" id="{44D42085-CC57-854B-9151-3C66E83D17EE}"/>
              </a:ext>
            </a:extLst>
          </p:cNvPr>
          <p:cNvCxnSpPr/>
          <p:nvPr/>
        </p:nvCxnSpPr>
        <p:spPr>
          <a:xfrm>
            <a:off x="442403"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AB3CBE3-EF85-F041-82FF-8F11574CD5F9}"/>
              </a:ext>
            </a:extLst>
          </p:cNvPr>
          <p:cNvSpPr txBox="1"/>
          <p:nvPr/>
        </p:nvSpPr>
        <p:spPr>
          <a:xfrm>
            <a:off x="1973766" y="1084944"/>
            <a:ext cx="2089033" cy="507831"/>
          </a:xfrm>
          <a:prstGeom prst="rect">
            <a:avLst/>
          </a:prstGeom>
          <a:noFill/>
        </p:spPr>
        <p:txBody>
          <a:bodyPr wrap="none" rtlCol="0">
            <a:spAutoFit/>
          </a:bodyPr>
          <a:lstStyle/>
          <a:p>
            <a:pPr marL="285750" indent="-285750">
              <a:buFontTx/>
              <a:buChar char="-"/>
            </a:pPr>
            <a:r>
              <a:rPr lang="fi-FI" dirty="0" err="1">
                <a:solidFill>
                  <a:schemeClr val="bg1"/>
                </a:solidFill>
              </a:rPr>
              <a:t>Bose</a:t>
            </a:r>
            <a:r>
              <a:rPr lang="fi-FI" dirty="0">
                <a:solidFill>
                  <a:schemeClr val="bg1"/>
                </a:solidFill>
              </a:rPr>
              <a:t> </a:t>
            </a:r>
            <a:r>
              <a:rPr lang="fi-FI" dirty="0" err="1">
                <a:solidFill>
                  <a:schemeClr val="bg1"/>
                </a:solidFill>
              </a:rPr>
              <a:t>distribution</a:t>
            </a:r>
            <a:r>
              <a:rPr lang="fi-FI" dirty="0">
                <a:solidFill>
                  <a:schemeClr val="bg1"/>
                </a:solidFill>
              </a:rPr>
              <a:t> and</a:t>
            </a:r>
          </a:p>
          <a:p>
            <a:r>
              <a:rPr lang="fi-FI" dirty="0">
                <a:solidFill>
                  <a:schemeClr val="bg1"/>
                </a:solidFill>
              </a:rPr>
              <a:t>      </a:t>
            </a:r>
            <a:r>
              <a:rPr lang="fi-FI" dirty="0" err="1">
                <a:solidFill>
                  <a:schemeClr val="bg1"/>
                </a:solidFill>
              </a:rPr>
              <a:t>statistial</a:t>
            </a:r>
            <a:r>
              <a:rPr lang="fi-FI" dirty="0">
                <a:solidFill>
                  <a:schemeClr val="bg1"/>
                </a:solidFill>
              </a:rPr>
              <a:t> </a:t>
            </a:r>
            <a:r>
              <a:rPr lang="fi-FI" dirty="0" err="1">
                <a:solidFill>
                  <a:schemeClr val="bg1"/>
                </a:solidFill>
              </a:rPr>
              <a:t>mechanics</a:t>
            </a:r>
            <a:endParaRPr lang="fi-FI" dirty="0">
              <a:solidFill>
                <a:schemeClr val="bg1"/>
              </a:solidFill>
            </a:endParaRPr>
          </a:p>
        </p:txBody>
      </p:sp>
    </p:spTree>
    <p:extLst>
      <p:ext uri="{BB962C8B-B14F-4D97-AF65-F5344CB8AC3E}">
        <p14:creationId xmlns:p14="http://schemas.microsoft.com/office/powerpoint/2010/main" val="14403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9D5BE-57B0-714D-9F9D-9950C137C060}"/>
              </a:ext>
            </a:extLst>
          </p:cNvPr>
          <p:cNvSpPr>
            <a:spLocks noGrp="1"/>
          </p:cNvSpPr>
          <p:nvPr>
            <p:ph type="body" sz="half" idx="10"/>
          </p:nvPr>
        </p:nvSpPr>
        <p:spPr/>
        <p:txBody>
          <a:bodyPr/>
          <a:lstStyle/>
          <a:p>
            <a:r>
              <a:rPr lang="fi-FI" dirty="0" err="1"/>
              <a:t>Cooling</a:t>
            </a:r>
            <a:r>
              <a:rPr lang="fi-FI" dirty="0"/>
              <a:t> </a:t>
            </a:r>
            <a:r>
              <a:rPr lang="fi-FI" dirty="0" err="1"/>
              <a:t>atoms</a:t>
            </a:r>
            <a:r>
              <a:rPr lang="fi-FI" dirty="0"/>
              <a:t>?: </a:t>
            </a:r>
            <a:r>
              <a:rPr lang="fi-FI" dirty="0" err="1"/>
              <a:t>basic</a:t>
            </a:r>
            <a:r>
              <a:rPr lang="fi-FI" dirty="0"/>
              <a:t> </a:t>
            </a:r>
            <a:r>
              <a:rPr lang="fi-FI" dirty="0" err="1"/>
              <a:t>ideas</a:t>
            </a:r>
            <a:endParaRPr lang="fi-FI" dirty="0"/>
          </a:p>
        </p:txBody>
      </p:sp>
      <p:sp>
        <p:nvSpPr>
          <p:cNvPr id="3" name="Text Placeholder 2">
            <a:extLst>
              <a:ext uri="{FF2B5EF4-FFF2-40B4-BE49-F238E27FC236}">
                <a16:creationId xmlns:a16="http://schemas.microsoft.com/office/drawing/2014/main" id="{2F0AC239-4127-4848-BD0A-EEF3EEAB3901}"/>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Radiation pressure: photon has wavevector q</a:t>
            </a:r>
            <a:endParaRPr lang="fi-FI" dirty="0"/>
          </a:p>
        </p:txBody>
      </p:sp>
      <p:pic>
        <p:nvPicPr>
          <p:cNvPr id="4" name="Picture 3" descr="Screen Shot 2015-03-10 at 12.26.50.png">
            <a:extLst>
              <a:ext uri="{FF2B5EF4-FFF2-40B4-BE49-F238E27FC236}">
                <a16:creationId xmlns:a16="http://schemas.microsoft.com/office/drawing/2014/main" id="{77DACB01-7763-4545-9962-11EF54A7E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776" y="1894728"/>
            <a:ext cx="3081440" cy="821717"/>
          </a:xfrm>
          <a:prstGeom prst="rect">
            <a:avLst/>
          </a:prstGeom>
        </p:spPr>
      </p:pic>
      <p:pic>
        <p:nvPicPr>
          <p:cNvPr id="5" name="Picture 4" descr="Screen Shot 2015-03-10 at 12.27.01.png">
            <a:extLst>
              <a:ext uri="{FF2B5EF4-FFF2-40B4-BE49-F238E27FC236}">
                <a16:creationId xmlns:a16="http://schemas.microsoft.com/office/drawing/2014/main" id="{4E1C98A8-BE33-F643-B4EF-A80B26E91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98" y="2838816"/>
            <a:ext cx="8333652" cy="1990863"/>
          </a:xfrm>
          <a:prstGeom prst="rect">
            <a:avLst/>
          </a:prstGeom>
        </p:spPr>
      </p:pic>
    </p:spTree>
    <p:extLst>
      <p:ext uri="{BB962C8B-B14F-4D97-AF65-F5344CB8AC3E}">
        <p14:creationId xmlns:p14="http://schemas.microsoft.com/office/powerpoint/2010/main" val="1410258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98E432-A207-6C4E-9E40-8BEC29F76E04}"/>
              </a:ext>
            </a:extLst>
          </p:cNvPr>
          <p:cNvSpPr>
            <a:spLocks noGrp="1"/>
          </p:cNvSpPr>
          <p:nvPr>
            <p:ph type="body" sz="half" idx="10"/>
          </p:nvPr>
        </p:nvSpPr>
        <p:spPr/>
        <p:txBody>
          <a:bodyPr/>
          <a:lstStyle/>
          <a:p>
            <a:r>
              <a:rPr lang="en-US" dirty="0"/>
              <a:t>Zeeman slower</a:t>
            </a:r>
            <a:endParaRPr lang="fi-FI" dirty="0"/>
          </a:p>
        </p:txBody>
      </p:sp>
      <p:sp>
        <p:nvSpPr>
          <p:cNvPr id="3" name="Text Placeholder 2">
            <a:extLst>
              <a:ext uri="{FF2B5EF4-FFF2-40B4-BE49-F238E27FC236}">
                <a16:creationId xmlns:a16="http://schemas.microsoft.com/office/drawing/2014/main" id="{8A1DDFE8-D846-484D-B331-FB337D4E8E53}"/>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Change the resonance frequency along the way as atoms are cooled by radiation pressure…</a:t>
            </a:r>
          </a:p>
          <a:p>
            <a:endParaRPr lang="fi-FI" dirty="0"/>
          </a:p>
        </p:txBody>
      </p:sp>
      <p:pic>
        <p:nvPicPr>
          <p:cNvPr id="4" name="Picture 3" descr="260px-Zeeman-Slower-Ospelkaus_2.JPG">
            <a:extLst>
              <a:ext uri="{FF2B5EF4-FFF2-40B4-BE49-F238E27FC236}">
                <a16:creationId xmlns:a16="http://schemas.microsoft.com/office/drawing/2014/main" id="{732788B1-536B-DD40-A16C-2678D9216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62" y="2644053"/>
            <a:ext cx="3077327" cy="2307997"/>
          </a:xfrm>
          <a:prstGeom prst="rect">
            <a:avLst/>
          </a:prstGeom>
        </p:spPr>
      </p:pic>
      <p:pic>
        <p:nvPicPr>
          <p:cNvPr id="5" name="Picture 4" descr="500px-Zeemanslower_typicalexperiment.svg.png">
            <a:extLst>
              <a:ext uri="{FF2B5EF4-FFF2-40B4-BE49-F238E27FC236}">
                <a16:creationId xmlns:a16="http://schemas.microsoft.com/office/drawing/2014/main" id="{B7800608-BECE-7F45-B5FE-C4D1D0C7C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498" y="2644053"/>
            <a:ext cx="5319161" cy="2340431"/>
          </a:xfrm>
          <a:prstGeom prst="rect">
            <a:avLst/>
          </a:prstGeom>
        </p:spPr>
      </p:pic>
    </p:spTree>
    <p:extLst>
      <p:ext uri="{BB962C8B-B14F-4D97-AF65-F5344CB8AC3E}">
        <p14:creationId xmlns:p14="http://schemas.microsoft.com/office/powerpoint/2010/main" val="39479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D6CA44-0C5C-3C41-9277-AE3289B86D25}"/>
              </a:ext>
            </a:extLst>
          </p:cNvPr>
          <p:cNvSpPr>
            <a:spLocks noGrp="1"/>
          </p:cNvSpPr>
          <p:nvPr>
            <p:ph type="body" sz="half" idx="10"/>
          </p:nvPr>
        </p:nvSpPr>
        <p:spPr/>
        <p:txBody>
          <a:bodyPr/>
          <a:lstStyle/>
          <a:p>
            <a:r>
              <a:rPr lang="en-US" sz="3600" dirty="0"/>
              <a:t>Finnish connection in the early years</a:t>
            </a:r>
            <a:endParaRPr lang="fi-FI" sz="3600" dirty="0"/>
          </a:p>
        </p:txBody>
      </p:sp>
      <p:pic>
        <p:nvPicPr>
          <p:cNvPr id="4" name="Content Placeholder 3" descr="Screen Shot 2016-04-27 at 11.07.21.png">
            <a:extLst>
              <a:ext uri="{FF2B5EF4-FFF2-40B4-BE49-F238E27FC236}">
                <a16:creationId xmlns:a16="http://schemas.microsoft.com/office/drawing/2014/main" id="{4AE6AA19-68F2-1848-A04A-928DEC8C0DE3}"/>
              </a:ext>
            </a:extLst>
          </p:cNvPr>
          <p:cNvPicPr>
            <a:picLocks noChangeAspect="1"/>
          </p:cNvPicPr>
          <p:nvPr/>
        </p:nvPicPr>
        <p:blipFill>
          <a:blip r:embed="rId2">
            <a:extLst>
              <a:ext uri="{28A0092B-C50C-407E-A947-70E740481C1C}">
                <a14:useLocalDpi xmlns:a14="http://schemas.microsoft.com/office/drawing/2010/main" val="0"/>
              </a:ext>
            </a:extLst>
          </a:blip>
          <a:srcRect t="21347" b="21347"/>
          <a:stretch>
            <a:fillRect/>
          </a:stretch>
        </p:blipFill>
        <p:spPr>
          <a:xfrm>
            <a:off x="1760787" y="2004289"/>
            <a:ext cx="6777037" cy="3508375"/>
          </a:xfrm>
          <a:prstGeom prst="rect">
            <a:avLst/>
          </a:prstGeom>
        </p:spPr>
      </p:pic>
      <p:pic>
        <p:nvPicPr>
          <p:cNvPr id="5" name="Picture 4" descr="Screen Shot 2016-04-27 at 11.08.39.png">
            <a:extLst>
              <a:ext uri="{FF2B5EF4-FFF2-40B4-BE49-F238E27FC236}">
                <a16:creationId xmlns:a16="http://schemas.microsoft.com/office/drawing/2014/main" id="{141FF89F-36B0-F847-9D01-21A663FB2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941" y="893651"/>
            <a:ext cx="3003059" cy="1291035"/>
          </a:xfrm>
          <a:prstGeom prst="rect">
            <a:avLst/>
          </a:prstGeom>
        </p:spPr>
      </p:pic>
      <p:cxnSp>
        <p:nvCxnSpPr>
          <p:cNvPr id="6" name="Straight Arrow Connector 5">
            <a:extLst>
              <a:ext uri="{FF2B5EF4-FFF2-40B4-BE49-F238E27FC236}">
                <a16:creationId xmlns:a16="http://schemas.microsoft.com/office/drawing/2014/main" id="{EBB2CFFB-9CF9-E84B-8CCE-533446197A13}"/>
              </a:ext>
            </a:extLst>
          </p:cNvPr>
          <p:cNvCxnSpPr>
            <a:cxnSpLocks/>
          </p:cNvCxnSpPr>
          <p:nvPr/>
        </p:nvCxnSpPr>
        <p:spPr>
          <a:xfrm flipH="1">
            <a:off x="4442908" y="1709482"/>
            <a:ext cx="1915449" cy="64644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479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F2359-C8AF-E34F-A6F9-F48E7099FE71}"/>
              </a:ext>
            </a:extLst>
          </p:cNvPr>
          <p:cNvSpPr>
            <a:spLocks noGrp="1"/>
          </p:cNvSpPr>
          <p:nvPr>
            <p:ph type="body" sz="half" idx="10"/>
          </p:nvPr>
        </p:nvSpPr>
        <p:spPr/>
        <p:txBody>
          <a:bodyPr/>
          <a:lstStyle/>
          <a:p>
            <a:r>
              <a:rPr lang="en-US" dirty="0"/>
              <a:t>Laser cooling: below Doppler limit??</a:t>
            </a:r>
            <a:endParaRPr lang="fi-FI" dirty="0"/>
          </a:p>
        </p:txBody>
      </p:sp>
      <p:pic>
        <p:nvPicPr>
          <p:cNvPr id="5" name="Content Placeholder 3" descr="Screen Shot 2016-04-27 at 11.23.52.png">
            <a:extLst>
              <a:ext uri="{FF2B5EF4-FFF2-40B4-BE49-F238E27FC236}">
                <a16:creationId xmlns:a16="http://schemas.microsoft.com/office/drawing/2014/main" id="{733B9E85-D5B5-8143-831E-9A132CA1A682}"/>
              </a:ext>
            </a:extLst>
          </p:cNvPr>
          <p:cNvPicPr>
            <a:picLocks noChangeAspect="1"/>
          </p:cNvPicPr>
          <p:nvPr/>
        </p:nvPicPr>
        <p:blipFill>
          <a:blip r:embed="rId2">
            <a:extLst>
              <a:ext uri="{28A0092B-C50C-407E-A947-70E740481C1C}">
                <a14:useLocalDpi xmlns:a14="http://schemas.microsoft.com/office/drawing/2010/main" val="0"/>
              </a:ext>
            </a:extLst>
          </a:blip>
          <a:srcRect l="-26494" r="-26494"/>
          <a:stretch>
            <a:fillRect/>
          </a:stretch>
        </p:blipFill>
        <p:spPr>
          <a:xfrm>
            <a:off x="-481803" y="1466435"/>
            <a:ext cx="6788588" cy="3514355"/>
          </a:xfrm>
          <a:prstGeom prst="rect">
            <a:avLst/>
          </a:prstGeom>
        </p:spPr>
      </p:pic>
      <p:sp>
        <p:nvSpPr>
          <p:cNvPr id="6" name="TextBox 5">
            <a:extLst>
              <a:ext uri="{FF2B5EF4-FFF2-40B4-BE49-F238E27FC236}">
                <a16:creationId xmlns:a16="http://schemas.microsoft.com/office/drawing/2014/main" id="{CFED55D4-77BF-414F-AD76-7EA00102C32B}"/>
              </a:ext>
            </a:extLst>
          </p:cNvPr>
          <p:cNvSpPr txBox="1"/>
          <p:nvPr/>
        </p:nvSpPr>
        <p:spPr>
          <a:xfrm>
            <a:off x="4962844" y="1961109"/>
            <a:ext cx="3740092" cy="1015663"/>
          </a:xfrm>
          <a:prstGeom prst="rect">
            <a:avLst/>
          </a:prstGeom>
          <a:noFill/>
        </p:spPr>
        <p:txBody>
          <a:bodyPr wrap="square" rtlCol="0">
            <a:spAutoFit/>
          </a:bodyPr>
          <a:lstStyle/>
          <a:p>
            <a:r>
              <a:rPr lang="fi-FI" sz="2000" b="1" dirty="0" err="1"/>
              <a:t>Doppler</a:t>
            </a:r>
            <a:r>
              <a:rPr lang="fi-FI" sz="2000" b="1" dirty="0"/>
              <a:t> </a:t>
            </a:r>
            <a:r>
              <a:rPr lang="fi-FI" sz="2000" b="1" dirty="0" err="1"/>
              <a:t>limit</a:t>
            </a:r>
            <a:r>
              <a:rPr lang="fi-FI" sz="2000" b="1" dirty="0"/>
              <a:t>:  </a:t>
            </a:r>
            <a:r>
              <a:rPr lang="fi-FI" sz="2000" dirty="0" err="1"/>
              <a:t>Temperature</a:t>
            </a:r>
            <a:r>
              <a:rPr lang="fi-FI" sz="2000" dirty="0"/>
              <a:t> </a:t>
            </a:r>
            <a:r>
              <a:rPr lang="fi-FI" sz="2000" dirty="0" err="1"/>
              <a:t>about</a:t>
            </a:r>
            <a:r>
              <a:rPr lang="fi-FI" sz="2000" dirty="0"/>
              <a:t> </a:t>
            </a:r>
            <a:r>
              <a:rPr lang="fi-FI" sz="2000" dirty="0" err="1"/>
              <a:t>the</a:t>
            </a:r>
            <a:r>
              <a:rPr lang="fi-FI" sz="2000" dirty="0"/>
              <a:t> </a:t>
            </a:r>
            <a:r>
              <a:rPr lang="fi-FI" sz="2000" dirty="0" err="1"/>
              <a:t>width</a:t>
            </a:r>
            <a:r>
              <a:rPr lang="fi-FI" sz="2000" dirty="0"/>
              <a:t> of </a:t>
            </a:r>
            <a:r>
              <a:rPr lang="fi-FI" sz="2000" dirty="0" err="1"/>
              <a:t>the</a:t>
            </a:r>
            <a:r>
              <a:rPr lang="fi-FI" sz="2000" dirty="0"/>
              <a:t> </a:t>
            </a:r>
            <a:r>
              <a:rPr lang="fi-FI" sz="2000" dirty="0" err="1"/>
              <a:t>line</a:t>
            </a:r>
            <a:r>
              <a:rPr lang="fi-FI" sz="2000" dirty="0"/>
              <a:t> </a:t>
            </a:r>
            <a:r>
              <a:rPr lang="fi-FI" sz="2000" dirty="0" err="1"/>
              <a:t>or</a:t>
            </a:r>
            <a:endParaRPr lang="fi-FI" sz="2000" dirty="0"/>
          </a:p>
          <a:p>
            <a:r>
              <a:rPr lang="fi-FI" sz="2000" dirty="0" err="1"/>
              <a:t>about</a:t>
            </a:r>
            <a:r>
              <a:rPr lang="fi-FI" sz="2000" dirty="0"/>
              <a:t> </a:t>
            </a:r>
            <a:r>
              <a:rPr lang="fi-FI" sz="2000" dirty="0" err="1"/>
              <a:t>inverse</a:t>
            </a:r>
            <a:r>
              <a:rPr lang="fi-FI" sz="2000" dirty="0"/>
              <a:t> </a:t>
            </a:r>
            <a:r>
              <a:rPr lang="fi-FI" sz="2000" dirty="0" err="1"/>
              <a:t>lifetime</a:t>
            </a:r>
            <a:endParaRPr lang="fi-FI" sz="2000" dirty="0"/>
          </a:p>
        </p:txBody>
      </p:sp>
      <p:pic>
        <p:nvPicPr>
          <p:cNvPr id="8" name="Graphic 7">
            <a:extLst>
              <a:ext uri="{FF2B5EF4-FFF2-40B4-BE49-F238E27FC236}">
                <a16:creationId xmlns:a16="http://schemas.microsoft.com/office/drawing/2014/main" id="{C2490F6C-E7C0-D24E-82DE-030DBA65F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0673" y="3116621"/>
            <a:ext cx="3489738" cy="498534"/>
          </a:xfrm>
          <a:prstGeom prst="rect">
            <a:avLst/>
          </a:prstGeom>
        </p:spPr>
      </p:pic>
    </p:spTree>
    <p:extLst>
      <p:ext uri="{BB962C8B-B14F-4D97-AF65-F5344CB8AC3E}">
        <p14:creationId xmlns:p14="http://schemas.microsoft.com/office/powerpoint/2010/main" val="268359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9A400-E055-C04A-95F9-C94832BFB9D1}"/>
              </a:ext>
            </a:extLst>
          </p:cNvPr>
          <p:cNvSpPr>
            <a:spLocks noGrp="1"/>
          </p:cNvSpPr>
          <p:nvPr>
            <p:ph type="body" sz="half" idx="10"/>
          </p:nvPr>
        </p:nvSpPr>
        <p:spPr/>
        <p:txBody>
          <a:bodyPr/>
          <a:lstStyle/>
          <a:p>
            <a:r>
              <a:rPr lang="en-US" dirty="0" err="1"/>
              <a:t>Sisuphys</a:t>
            </a:r>
            <a:r>
              <a:rPr lang="en-US" dirty="0"/>
              <a:t> cooling</a:t>
            </a:r>
            <a:endParaRPr lang="fi-FI" dirty="0"/>
          </a:p>
        </p:txBody>
      </p:sp>
      <p:sp>
        <p:nvSpPr>
          <p:cNvPr id="3" name="Text Placeholder 2">
            <a:extLst>
              <a:ext uri="{FF2B5EF4-FFF2-40B4-BE49-F238E27FC236}">
                <a16:creationId xmlns:a16="http://schemas.microsoft.com/office/drawing/2014/main" id="{0EA39111-EB4B-B348-8ED8-A811AB7058A1}"/>
              </a:ext>
            </a:extLst>
          </p:cNvPr>
          <p:cNvSpPr>
            <a:spLocks noGrp="1"/>
          </p:cNvSpPr>
          <p:nvPr>
            <p:ph type="body" sz="half" idx="11"/>
          </p:nvPr>
        </p:nvSpPr>
        <p:spPr/>
        <p:txBody>
          <a:bodyPr/>
          <a:lstStyle/>
          <a:p>
            <a:pPr marL="342900" indent="-342900">
              <a:buFont typeface="Arial" panose="020B0604020202020204" pitchFamily="34" charset="0"/>
              <a:buChar char="•"/>
            </a:pPr>
            <a:r>
              <a:rPr lang="en-US" dirty="0"/>
              <a:t>Two linearly polarized laser beams with orthogonal polarizations interfere</a:t>
            </a:r>
            <a:r>
              <a:rPr lang="en-US" dirty="0">
                <a:sym typeface="Wingdings"/>
              </a:rPr>
              <a:t> polarization varies in space</a:t>
            </a:r>
            <a:r>
              <a:rPr lang="en-US" dirty="0"/>
              <a:t> </a:t>
            </a:r>
          </a:p>
          <a:p>
            <a:endParaRPr lang="fi-FI" dirty="0"/>
          </a:p>
        </p:txBody>
      </p:sp>
      <p:pic>
        <p:nvPicPr>
          <p:cNvPr id="4" name="PolarizationGradientMovie.mpg">
            <a:hlinkClick r:id="" action="ppaction://media"/>
            <a:extLst>
              <a:ext uri="{FF2B5EF4-FFF2-40B4-BE49-F238E27FC236}">
                <a16:creationId xmlns:a16="http://schemas.microsoft.com/office/drawing/2014/main" id="{CDBA05FF-79A5-BE44-A451-7547145095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5704" y="2476299"/>
            <a:ext cx="3758036" cy="2796678"/>
          </a:xfrm>
          <a:prstGeom prst="rect">
            <a:avLst/>
          </a:prstGeom>
        </p:spPr>
      </p:pic>
    </p:spTree>
    <p:extLst>
      <p:ext uri="{BB962C8B-B14F-4D97-AF65-F5344CB8AC3E}">
        <p14:creationId xmlns:p14="http://schemas.microsoft.com/office/powerpoint/2010/main" val="889205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05FF25-DF36-734B-9651-A3E69CDDBC47}"/>
              </a:ext>
            </a:extLst>
          </p:cNvPr>
          <p:cNvSpPr>
            <a:spLocks noGrp="1"/>
          </p:cNvSpPr>
          <p:nvPr>
            <p:ph type="body" sz="half" idx="10"/>
          </p:nvPr>
        </p:nvSpPr>
        <p:spPr/>
        <p:txBody>
          <a:bodyPr/>
          <a:lstStyle/>
          <a:p>
            <a:r>
              <a:rPr lang="en-US" dirty="0"/>
              <a:t>Sisyphus cooling</a:t>
            </a:r>
          </a:p>
          <a:p>
            <a:endParaRPr lang="fi-FI" dirty="0"/>
          </a:p>
        </p:txBody>
      </p:sp>
      <p:pic>
        <p:nvPicPr>
          <p:cNvPr id="4" name="Picture 3" descr="sisyphus.gif">
            <a:extLst>
              <a:ext uri="{FF2B5EF4-FFF2-40B4-BE49-F238E27FC236}">
                <a16:creationId xmlns:a16="http://schemas.microsoft.com/office/drawing/2014/main" id="{4FE89830-C6A7-E64B-ABBB-14878546C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586" y="215948"/>
            <a:ext cx="4106414" cy="3003361"/>
          </a:xfrm>
          <a:prstGeom prst="rect">
            <a:avLst/>
          </a:prstGeom>
        </p:spPr>
      </p:pic>
      <p:pic>
        <p:nvPicPr>
          <p:cNvPr id="5" name="Picture 4" descr="Screen Shot 2015-03-10 at 13.12.29.png">
            <a:extLst>
              <a:ext uri="{FF2B5EF4-FFF2-40B4-BE49-F238E27FC236}">
                <a16:creationId xmlns:a16="http://schemas.microsoft.com/office/drawing/2014/main" id="{3E9169DE-0D46-9D4F-AF62-5B7CE3FEB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85" y="1015968"/>
            <a:ext cx="4408792" cy="3448813"/>
          </a:xfrm>
          <a:prstGeom prst="rect">
            <a:avLst/>
          </a:prstGeom>
        </p:spPr>
      </p:pic>
      <p:pic>
        <p:nvPicPr>
          <p:cNvPr id="6" name="Picture 5" descr="Screen Shot 2015-03-10 at 13.17.11.png">
            <a:extLst>
              <a:ext uri="{FF2B5EF4-FFF2-40B4-BE49-F238E27FC236}">
                <a16:creationId xmlns:a16="http://schemas.microsoft.com/office/drawing/2014/main" id="{02CC1883-51B1-054F-8B22-F7D98ACA9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16" y="4429720"/>
            <a:ext cx="4623718" cy="892296"/>
          </a:xfrm>
          <a:prstGeom prst="rect">
            <a:avLst/>
          </a:prstGeom>
        </p:spPr>
      </p:pic>
      <p:sp>
        <p:nvSpPr>
          <p:cNvPr id="7" name="TextBox 6">
            <a:extLst>
              <a:ext uri="{FF2B5EF4-FFF2-40B4-BE49-F238E27FC236}">
                <a16:creationId xmlns:a16="http://schemas.microsoft.com/office/drawing/2014/main" id="{BE2E9EB2-F518-084E-A6E0-44E72E11372A}"/>
              </a:ext>
            </a:extLst>
          </p:cNvPr>
          <p:cNvSpPr txBox="1"/>
          <p:nvPr/>
        </p:nvSpPr>
        <p:spPr>
          <a:xfrm>
            <a:off x="1202716" y="5290355"/>
            <a:ext cx="4552102" cy="400110"/>
          </a:xfrm>
          <a:prstGeom prst="rect">
            <a:avLst/>
          </a:prstGeom>
          <a:noFill/>
        </p:spPr>
        <p:txBody>
          <a:bodyPr wrap="square" rtlCol="0">
            <a:spAutoFit/>
          </a:bodyPr>
          <a:lstStyle/>
          <a:p>
            <a:r>
              <a:rPr lang="en-US" sz="2000" dirty="0"/>
              <a:t>This could be   </a:t>
            </a:r>
            <a:r>
              <a:rPr lang="en-US" sz="2000" b="1" dirty="0"/>
              <a:t>400 </a:t>
            </a:r>
            <a:r>
              <a:rPr lang="en-US" sz="2000" b="1" dirty="0" err="1"/>
              <a:t>nK</a:t>
            </a:r>
            <a:r>
              <a:rPr lang="en-US" sz="2000" dirty="0"/>
              <a:t>+ </a:t>
            </a:r>
            <a:r>
              <a:rPr lang="en-US" sz="2000" dirty="0" err="1"/>
              <a:t>prefactor</a:t>
            </a:r>
            <a:endParaRPr lang="en-US" sz="2000" dirty="0"/>
          </a:p>
        </p:txBody>
      </p:sp>
      <p:pic>
        <p:nvPicPr>
          <p:cNvPr id="8" name="Picture 7">
            <a:extLst>
              <a:ext uri="{FF2B5EF4-FFF2-40B4-BE49-F238E27FC236}">
                <a16:creationId xmlns:a16="http://schemas.microsoft.com/office/drawing/2014/main" id="{6532B42D-03D7-AA4E-82A4-7D9ECF7BD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8828" y="3298745"/>
            <a:ext cx="2732662" cy="1499928"/>
          </a:xfrm>
          <a:prstGeom prst="rect">
            <a:avLst/>
          </a:prstGeom>
        </p:spPr>
      </p:pic>
    </p:spTree>
    <p:extLst>
      <p:ext uri="{BB962C8B-B14F-4D97-AF65-F5344CB8AC3E}">
        <p14:creationId xmlns:p14="http://schemas.microsoft.com/office/powerpoint/2010/main" val="1709558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8EE37-D82D-7E43-8EED-EC91ECED14C8}"/>
              </a:ext>
            </a:extLst>
          </p:cNvPr>
          <p:cNvSpPr>
            <a:spLocks noGrp="1"/>
          </p:cNvSpPr>
          <p:nvPr>
            <p:ph type="body" sz="half" idx="10"/>
          </p:nvPr>
        </p:nvSpPr>
        <p:spPr/>
        <p:txBody>
          <a:bodyPr/>
          <a:lstStyle/>
          <a:p>
            <a:r>
              <a:rPr lang="en-US" dirty="0"/>
              <a:t>Sisyphus </a:t>
            </a:r>
          </a:p>
          <a:p>
            <a:r>
              <a:rPr lang="en-US" dirty="0"/>
              <a:t>cooling</a:t>
            </a:r>
            <a:endParaRPr lang="fi-FI" dirty="0"/>
          </a:p>
        </p:txBody>
      </p:sp>
      <p:pic>
        <p:nvPicPr>
          <p:cNvPr id="4" name="Picture 3">
            <a:extLst>
              <a:ext uri="{FF2B5EF4-FFF2-40B4-BE49-F238E27FC236}">
                <a16:creationId xmlns:a16="http://schemas.microsoft.com/office/drawing/2014/main" id="{DB193920-C59E-BE41-8602-0EC998EFB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357" y="139920"/>
            <a:ext cx="4210304" cy="5435231"/>
          </a:xfrm>
          <a:prstGeom prst="rect">
            <a:avLst/>
          </a:prstGeom>
        </p:spPr>
      </p:pic>
    </p:spTree>
    <p:extLst>
      <p:ext uri="{BB962C8B-B14F-4D97-AF65-F5344CB8AC3E}">
        <p14:creationId xmlns:p14="http://schemas.microsoft.com/office/powerpoint/2010/main" val="3554807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27FAF-2544-6A42-9F8B-1F88900A3FFF}"/>
              </a:ext>
            </a:extLst>
          </p:cNvPr>
          <p:cNvSpPr>
            <a:spLocks noGrp="1"/>
          </p:cNvSpPr>
          <p:nvPr>
            <p:ph type="body" sz="half" idx="10"/>
          </p:nvPr>
        </p:nvSpPr>
        <p:spPr/>
        <p:txBody>
          <a:bodyPr/>
          <a:lstStyle/>
          <a:p>
            <a:r>
              <a:rPr lang="fi-FI" dirty="0" err="1"/>
              <a:t>Evaporative</a:t>
            </a:r>
            <a:r>
              <a:rPr lang="fi-FI" dirty="0"/>
              <a:t> </a:t>
            </a:r>
            <a:r>
              <a:rPr lang="fi-FI" dirty="0" err="1"/>
              <a:t>cooling</a:t>
            </a:r>
            <a:endParaRPr lang="fi-FI" dirty="0"/>
          </a:p>
        </p:txBody>
      </p:sp>
      <p:sp>
        <p:nvSpPr>
          <p:cNvPr id="3" name="Text Placeholder 2">
            <a:extLst>
              <a:ext uri="{FF2B5EF4-FFF2-40B4-BE49-F238E27FC236}">
                <a16:creationId xmlns:a16="http://schemas.microsoft.com/office/drawing/2014/main" id="{3732C929-D46A-314D-96EB-3161CF8D2664}"/>
              </a:ext>
            </a:extLst>
          </p:cNvPr>
          <p:cNvSpPr>
            <a:spLocks noGrp="1"/>
          </p:cNvSpPr>
          <p:nvPr>
            <p:ph type="body" sz="half" idx="11"/>
          </p:nvPr>
        </p:nvSpPr>
        <p:spPr>
          <a:xfrm>
            <a:off x="292353" y="1043493"/>
            <a:ext cx="6216023" cy="3908558"/>
          </a:xfrm>
        </p:spPr>
        <p:txBody>
          <a:bodyPr/>
          <a:lstStyle/>
          <a:p>
            <a:pPr marL="342900" indent="-342900">
              <a:buFont typeface="Arial" panose="020B0604020202020204" pitchFamily="34" charset="0"/>
              <a:buChar char="•"/>
            </a:pPr>
            <a:r>
              <a:rPr lang="fi-FI" dirty="0" err="1"/>
              <a:t>Final</a:t>
            </a:r>
            <a:r>
              <a:rPr lang="fi-FI" dirty="0"/>
              <a:t> </a:t>
            </a:r>
            <a:r>
              <a:rPr lang="fi-FI" dirty="0" err="1"/>
              <a:t>step</a:t>
            </a:r>
            <a:r>
              <a:rPr lang="fi-FI" dirty="0"/>
              <a:t> </a:t>
            </a:r>
            <a:r>
              <a:rPr lang="fi-FI" dirty="0" err="1"/>
              <a:t>often</a:t>
            </a:r>
            <a:endParaRPr lang="fi-FI" dirty="0"/>
          </a:p>
          <a:p>
            <a:pPr marL="342900" indent="-342900">
              <a:buFont typeface="Arial" panose="020B0604020202020204" pitchFamily="34" charset="0"/>
              <a:buChar char="•"/>
            </a:pPr>
            <a:r>
              <a:rPr lang="fi-FI" dirty="0" err="1"/>
              <a:t>Lose</a:t>
            </a:r>
            <a:r>
              <a:rPr lang="fi-FI" dirty="0"/>
              <a:t> </a:t>
            </a:r>
            <a:r>
              <a:rPr lang="fi-FI" dirty="0" err="1"/>
              <a:t>hot</a:t>
            </a:r>
            <a:r>
              <a:rPr lang="fi-FI" dirty="0"/>
              <a:t> </a:t>
            </a:r>
            <a:r>
              <a:rPr lang="fi-FI" dirty="0" err="1"/>
              <a:t>atoms</a:t>
            </a:r>
            <a:r>
              <a:rPr lang="fi-FI" dirty="0"/>
              <a:t>…</a:t>
            </a:r>
            <a:r>
              <a:rPr lang="fi-FI" dirty="0" err="1"/>
              <a:t>colder</a:t>
            </a:r>
            <a:r>
              <a:rPr lang="fi-FI" dirty="0"/>
              <a:t> </a:t>
            </a:r>
            <a:r>
              <a:rPr lang="fi-FI" dirty="0" err="1"/>
              <a:t>ones</a:t>
            </a:r>
            <a:r>
              <a:rPr lang="fi-FI" dirty="0"/>
              <a:t> </a:t>
            </a:r>
            <a:r>
              <a:rPr lang="fi-FI" dirty="0" err="1"/>
              <a:t>left</a:t>
            </a:r>
            <a:r>
              <a:rPr lang="fi-FI" dirty="0"/>
              <a:t> </a:t>
            </a:r>
            <a:r>
              <a:rPr lang="fi-FI" dirty="0" err="1"/>
              <a:t>behind</a:t>
            </a:r>
            <a:endParaRPr lang="fi-FI" dirty="0"/>
          </a:p>
          <a:p>
            <a:pPr marL="342900" indent="-342900">
              <a:buFont typeface="Arial" panose="020B0604020202020204" pitchFamily="34" charset="0"/>
              <a:buChar char="•"/>
            </a:pPr>
            <a:r>
              <a:rPr lang="fi-FI" dirty="0" err="1"/>
              <a:t>Collisions</a:t>
            </a:r>
            <a:r>
              <a:rPr lang="fi-FI" dirty="0"/>
              <a:t> </a:t>
            </a:r>
            <a:r>
              <a:rPr lang="fi-FI" dirty="0" err="1"/>
              <a:t>thermalize</a:t>
            </a:r>
            <a:r>
              <a:rPr lang="fi-FI" dirty="0"/>
              <a:t> to </a:t>
            </a:r>
            <a:r>
              <a:rPr lang="fi-FI" dirty="0" err="1"/>
              <a:t>new</a:t>
            </a:r>
            <a:r>
              <a:rPr lang="fi-FI" dirty="0"/>
              <a:t> </a:t>
            </a:r>
            <a:r>
              <a:rPr lang="fi-FI" dirty="0" err="1"/>
              <a:t>equilibrium</a:t>
            </a:r>
            <a:endParaRPr lang="fi-FI" dirty="0"/>
          </a:p>
          <a:p>
            <a:pPr marL="342900" indent="-342900">
              <a:buFont typeface="Arial" panose="020B0604020202020204" pitchFamily="34" charset="0"/>
              <a:buChar char="•"/>
            </a:pPr>
            <a:r>
              <a:rPr lang="fi-FI" dirty="0" err="1">
                <a:solidFill>
                  <a:schemeClr val="tx2"/>
                </a:solidFill>
              </a:rPr>
              <a:t>Often</a:t>
            </a:r>
            <a:r>
              <a:rPr lang="fi-FI" dirty="0">
                <a:solidFill>
                  <a:schemeClr val="tx2"/>
                </a:solidFill>
              </a:rPr>
              <a:t> </a:t>
            </a:r>
            <a:r>
              <a:rPr lang="fi-FI" dirty="0" err="1">
                <a:solidFill>
                  <a:schemeClr val="tx2"/>
                </a:solidFill>
              </a:rPr>
              <a:t>the</a:t>
            </a:r>
            <a:r>
              <a:rPr lang="fi-FI" dirty="0">
                <a:solidFill>
                  <a:schemeClr val="tx2"/>
                </a:solidFill>
              </a:rPr>
              <a:t> </a:t>
            </a:r>
            <a:r>
              <a:rPr lang="fi-FI" dirty="0" err="1">
                <a:solidFill>
                  <a:schemeClr val="tx2"/>
                </a:solidFill>
              </a:rPr>
              <a:t>work</a:t>
            </a:r>
            <a:r>
              <a:rPr lang="fi-FI" dirty="0">
                <a:solidFill>
                  <a:schemeClr val="tx2"/>
                </a:solidFill>
              </a:rPr>
              <a:t> </a:t>
            </a:r>
            <a:r>
              <a:rPr lang="fi-FI" dirty="0" err="1">
                <a:solidFill>
                  <a:schemeClr val="tx2"/>
                </a:solidFill>
              </a:rPr>
              <a:t>horse</a:t>
            </a:r>
            <a:r>
              <a:rPr lang="fi-FI" dirty="0">
                <a:solidFill>
                  <a:schemeClr val="tx2"/>
                </a:solidFill>
              </a:rPr>
              <a:t> of </a:t>
            </a:r>
            <a:r>
              <a:rPr lang="fi-FI" dirty="0" err="1">
                <a:solidFill>
                  <a:schemeClr val="tx2"/>
                </a:solidFill>
              </a:rPr>
              <a:t>cold</a:t>
            </a:r>
            <a:r>
              <a:rPr lang="fi-FI" dirty="0">
                <a:solidFill>
                  <a:schemeClr val="tx2"/>
                </a:solidFill>
              </a:rPr>
              <a:t> </a:t>
            </a:r>
            <a:r>
              <a:rPr lang="fi-FI" dirty="0" err="1">
                <a:solidFill>
                  <a:schemeClr val="tx2"/>
                </a:solidFill>
              </a:rPr>
              <a:t>atom</a:t>
            </a:r>
            <a:r>
              <a:rPr lang="fi-FI" dirty="0">
                <a:solidFill>
                  <a:schemeClr val="tx2"/>
                </a:solidFill>
              </a:rPr>
              <a:t> </a:t>
            </a:r>
            <a:r>
              <a:rPr lang="fi-FI" dirty="0" err="1">
                <a:solidFill>
                  <a:schemeClr val="tx2"/>
                </a:solidFill>
              </a:rPr>
              <a:t>experiments</a:t>
            </a:r>
            <a:r>
              <a:rPr lang="fi-FI" dirty="0">
                <a:solidFill>
                  <a:schemeClr val="tx2"/>
                </a:solidFill>
              </a:rPr>
              <a:t> and </a:t>
            </a:r>
            <a:r>
              <a:rPr lang="fi-FI" dirty="0" err="1">
                <a:solidFill>
                  <a:schemeClr val="tx2"/>
                </a:solidFill>
              </a:rPr>
              <a:t>gets</a:t>
            </a:r>
            <a:r>
              <a:rPr lang="fi-FI" dirty="0">
                <a:solidFill>
                  <a:schemeClr val="tx2"/>
                </a:solidFill>
              </a:rPr>
              <a:t> </a:t>
            </a:r>
            <a:r>
              <a:rPr lang="fi-FI" dirty="0" err="1">
                <a:solidFill>
                  <a:schemeClr val="tx2"/>
                </a:solidFill>
              </a:rPr>
              <a:t>you</a:t>
            </a:r>
            <a:r>
              <a:rPr lang="fi-FI" dirty="0">
                <a:solidFill>
                  <a:schemeClr val="tx2"/>
                </a:solidFill>
              </a:rPr>
              <a:t> to </a:t>
            </a:r>
            <a:r>
              <a:rPr lang="fi-FI" dirty="0" err="1">
                <a:solidFill>
                  <a:schemeClr val="tx2"/>
                </a:solidFill>
              </a:rPr>
              <a:t>interesting</a:t>
            </a:r>
            <a:r>
              <a:rPr lang="fi-FI" dirty="0">
                <a:solidFill>
                  <a:schemeClr val="tx2"/>
                </a:solidFill>
              </a:rPr>
              <a:t> </a:t>
            </a:r>
            <a:r>
              <a:rPr lang="fi-FI" dirty="0" err="1">
                <a:solidFill>
                  <a:schemeClr val="tx2"/>
                </a:solidFill>
              </a:rPr>
              <a:t>regime</a:t>
            </a:r>
            <a:r>
              <a:rPr lang="fi-FI" dirty="0">
                <a:solidFill>
                  <a:schemeClr val="tx2"/>
                </a:solidFill>
              </a:rPr>
              <a:t>.</a:t>
            </a:r>
          </a:p>
          <a:p>
            <a:endParaRPr lang="fi-FI" dirty="0"/>
          </a:p>
        </p:txBody>
      </p:sp>
      <p:pic>
        <p:nvPicPr>
          <p:cNvPr id="4" name="Picture 3">
            <a:extLst>
              <a:ext uri="{FF2B5EF4-FFF2-40B4-BE49-F238E27FC236}">
                <a16:creationId xmlns:a16="http://schemas.microsoft.com/office/drawing/2014/main" id="{20F64F14-5342-7C43-9F13-205BE1F7C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9933">
            <a:off x="6376147" y="640894"/>
            <a:ext cx="2541332" cy="1694221"/>
          </a:xfrm>
          <a:prstGeom prst="rect">
            <a:avLst/>
          </a:prstGeom>
        </p:spPr>
      </p:pic>
      <p:pic>
        <p:nvPicPr>
          <p:cNvPr id="6" name="Picture 5">
            <a:extLst>
              <a:ext uri="{FF2B5EF4-FFF2-40B4-BE49-F238E27FC236}">
                <a16:creationId xmlns:a16="http://schemas.microsoft.com/office/drawing/2014/main" id="{2A106F85-0B4C-6744-9DB0-DCAFF755CC28}"/>
              </a:ext>
            </a:extLst>
          </p:cNvPr>
          <p:cNvPicPr>
            <a:picLocks noChangeAspect="1"/>
          </p:cNvPicPr>
          <p:nvPr/>
        </p:nvPicPr>
        <p:blipFill>
          <a:blip r:embed="rId3"/>
          <a:stretch>
            <a:fillRect/>
          </a:stretch>
        </p:blipFill>
        <p:spPr>
          <a:xfrm>
            <a:off x="4667564" y="3087445"/>
            <a:ext cx="4292524" cy="2332570"/>
          </a:xfrm>
          <a:prstGeom prst="rect">
            <a:avLst/>
          </a:prstGeom>
        </p:spPr>
      </p:pic>
    </p:spTree>
    <p:extLst>
      <p:ext uri="{BB962C8B-B14F-4D97-AF65-F5344CB8AC3E}">
        <p14:creationId xmlns:p14="http://schemas.microsoft.com/office/powerpoint/2010/main" val="2596156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BD612ECF-4A8B-A04A-8205-B064537DA8A1}"/>
              </a:ext>
            </a:extLst>
          </p:cNvPr>
          <p:cNvSpPr>
            <a:spLocks noChangeArrowheads="1"/>
          </p:cNvSpPr>
          <p:nvPr/>
        </p:nvSpPr>
        <p:spPr bwMode="auto">
          <a:xfrm>
            <a:off x="288471" y="727333"/>
            <a:ext cx="8357817" cy="2829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lstStyle>
            <a:lvl1pPr marL="339725" indent="-339725">
              <a:lnSpc>
                <a:spcPct val="87000"/>
              </a:lnSpc>
              <a:spcBef>
                <a:spcPts val="800"/>
              </a:spcBef>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rgbClr val="000000"/>
                </a:solidFill>
                <a:latin typeface="Arial" panose="020B0604020202020204" pitchFamily="34" charset="0"/>
                <a:cs typeface="Arial" panose="020B0604020202020204" pitchFamily="34" charset="0"/>
              </a:defRPr>
            </a:lvl9pPr>
          </a:lstStyle>
          <a:p>
            <a:pPr>
              <a:lnSpc>
                <a:spcPct val="100000"/>
              </a:lnSpc>
              <a:buClr>
                <a:srgbClr val="660066"/>
              </a:buClr>
              <a:buSzPct val="75000"/>
            </a:pPr>
            <a:r>
              <a:rPr lang="en-GB" altLang="fi-FI" sz="2667" dirty="0"/>
              <a:t>Bose-Einstein condensates are made of bosonic atoms. Other bosons: e.g. photons</a:t>
            </a:r>
          </a:p>
          <a:p>
            <a:pPr>
              <a:lnSpc>
                <a:spcPct val="100000"/>
              </a:lnSpc>
              <a:buClr>
                <a:srgbClr val="660066"/>
              </a:buClr>
              <a:buSzPct val="75000"/>
            </a:pPr>
            <a:r>
              <a:rPr lang="en-GB" altLang="fi-FI" sz="2667" dirty="0"/>
              <a:t>Fermions are constituents of matter: electrons, protons, neutrons, some atoms…</a:t>
            </a:r>
          </a:p>
          <a:p>
            <a:pPr eaLnBrk="1" hangingPunct="1">
              <a:lnSpc>
                <a:spcPct val="100000"/>
              </a:lnSpc>
              <a:buClr>
                <a:srgbClr val="660066"/>
              </a:buClr>
              <a:buSzPct val="75000"/>
              <a:buFont typeface="Wingdings" pitchFamily="2" charset="2"/>
              <a:buNone/>
            </a:pPr>
            <a:endParaRPr lang="en-GB" altLang="fi-FI" sz="2667" dirty="0"/>
          </a:p>
        </p:txBody>
      </p:sp>
      <p:sp>
        <p:nvSpPr>
          <p:cNvPr id="18435" name="Rectangle 2">
            <a:extLst>
              <a:ext uri="{FF2B5EF4-FFF2-40B4-BE49-F238E27FC236}">
                <a16:creationId xmlns:a16="http://schemas.microsoft.com/office/drawing/2014/main" id="{9CEAC592-68E4-F84B-A205-8C6AE8B9C42C}"/>
              </a:ext>
            </a:extLst>
          </p:cNvPr>
          <p:cNvSpPr>
            <a:spLocks noChangeArrowheads="1"/>
          </p:cNvSpPr>
          <p:nvPr/>
        </p:nvSpPr>
        <p:spPr bwMode="auto">
          <a:xfrm>
            <a:off x="55250" y="-141551"/>
            <a:ext cx="7938126"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800" tIns="38400" rIns="76800" bIns="38400" anchor="ct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660066"/>
              </a:buClr>
              <a:buFont typeface="Times New Roman" panose="02020603050405020304" pitchFamily="18" charset="0"/>
              <a:buNone/>
            </a:pPr>
            <a:r>
              <a:rPr lang="en-GB" altLang="fi-FI" sz="3667" b="1" dirty="0">
                <a:solidFill>
                  <a:schemeClr val="tx1"/>
                </a:solidFill>
                <a:latin typeface="+mn-lt"/>
              </a:rPr>
              <a:t>Can we have Fermi condensates?</a:t>
            </a:r>
          </a:p>
        </p:txBody>
      </p:sp>
      <p:pic>
        <p:nvPicPr>
          <p:cNvPr id="18436" name="Picture 3">
            <a:extLst>
              <a:ext uri="{FF2B5EF4-FFF2-40B4-BE49-F238E27FC236}">
                <a16:creationId xmlns:a16="http://schemas.microsoft.com/office/drawing/2014/main" id="{2A0D0770-3E30-BA49-A841-2393D63B5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334" y="3058583"/>
            <a:ext cx="2639219" cy="193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Rectangle 4">
            <a:extLst>
              <a:ext uri="{FF2B5EF4-FFF2-40B4-BE49-F238E27FC236}">
                <a16:creationId xmlns:a16="http://schemas.microsoft.com/office/drawing/2014/main" id="{054CB4C8-80AB-9B47-B304-F5AC2A80B07F}"/>
              </a:ext>
            </a:extLst>
          </p:cNvPr>
          <p:cNvSpPr>
            <a:spLocks noChangeArrowheads="1"/>
          </p:cNvSpPr>
          <p:nvPr/>
        </p:nvSpPr>
        <p:spPr bwMode="auto">
          <a:xfrm>
            <a:off x="1672167" y="3538803"/>
            <a:ext cx="1919553" cy="420688"/>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38" name="Line 5">
            <a:extLst>
              <a:ext uri="{FF2B5EF4-FFF2-40B4-BE49-F238E27FC236}">
                <a16:creationId xmlns:a16="http://schemas.microsoft.com/office/drawing/2014/main" id="{6B5C0FD1-509B-BD49-9CCF-BD5219D30969}"/>
              </a:ext>
            </a:extLst>
          </p:cNvPr>
          <p:cNvSpPr>
            <a:spLocks noChangeShapeType="1"/>
          </p:cNvSpPr>
          <p:nvPr/>
        </p:nvSpPr>
        <p:spPr bwMode="auto">
          <a:xfrm>
            <a:off x="1612636" y="3839104"/>
            <a:ext cx="1979083"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39" name="Line 6">
            <a:extLst>
              <a:ext uri="{FF2B5EF4-FFF2-40B4-BE49-F238E27FC236}">
                <a16:creationId xmlns:a16="http://schemas.microsoft.com/office/drawing/2014/main" id="{414075EE-59F9-4D41-AEF4-A20EBA4AED35}"/>
              </a:ext>
            </a:extLst>
          </p:cNvPr>
          <p:cNvSpPr>
            <a:spLocks noChangeShapeType="1"/>
          </p:cNvSpPr>
          <p:nvPr/>
        </p:nvSpPr>
        <p:spPr bwMode="auto">
          <a:xfrm>
            <a:off x="1733021" y="4078553"/>
            <a:ext cx="1739636"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40" name="Line 7">
            <a:extLst>
              <a:ext uri="{FF2B5EF4-FFF2-40B4-BE49-F238E27FC236}">
                <a16:creationId xmlns:a16="http://schemas.microsoft.com/office/drawing/2014/main" id="{699F8948-B642-5349-A4C9-BCB9BC1F4BD3}"/>
              </a:ext>
            </a:extLst>
          </p:cNvPr>
          <p:cNvSpPr>
            <a:spLocks noChangeShapeType="1"/>
          </p:cNvSpPr>
          <p:nvPr/>
        </p:nvSpPr>
        <p:spPr bwMode="auto">
          <a:xfrm>
            <a:off x="1852084" y="4319324"/>
            <a:ext cx="1500188"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41" name="Line 8">
            <a:extLst>
              <a:ext uri="{FF2B5EF4-FFF2-40B4-BE49-F238E27FC236}">
                <a16:creationId xmlns:a16="http://schemas.microsoft.com/office/drawing/2014/main" id="{C0233436-0981-9242-9304-F672299C22F2}"/>
              </a:ext>
            </a:extLst>
          </p:cNvPr>
          <p:cNvSpPr>
            <a:spLocks noChangeShapeType="1"/>
          </p:cNvSpPr>
          <p:nvPr/>
        </p:nvSpPr>
        <p:spPr bwMode="auto">
          <a:xfrm>
            <a:off x="2032001" y="4619625"/>
            <a:ext cx="11403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42" name="Rectangle 9">
            <a:extLst>
              <a:ext uri="{FF2B5EF4-FFF2-40B4-BE49-F238E27FC236}">
                <a16:creationId xmlns:a16="http://schemas.microsoft.com/office/drawing/2014/main" id="{B871506B-8D65-8D4A-9F8B-738931D13904}"/>
              </a:ext>
            </a:extLst>
          </p:cNvPr>
          <p:cNvSpPr>
            <a:spLocks noChangeArrowheads="1"/>
          </p:cNvSpPr>
          <p:nvPr/>
        </p:nvSpPr>
        <p:spPr bwMode="auto">
          <a:xfrm>
            <a:off x="1612636" y="3538803"/>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43" name="Rectangle 10">
            <a:extLst>
              <a:ext uri="{FF2B5EF4-FFF2-40B4-BE49-F238E27FC236}">
                <a16:creationId xmlns:a16="http://schemas.microsoft.com/office/drawing/2014/main" id="{A000EB26-0C4C-BC4B-BF1C-4A489B15A450}"/>
              </a:ext>
            </a:extLst>
          </p:cNvPr>
          <p:cNvSpPr>
            <a:spLocks noChangeArrowheads="1"/>
          </p:cNvSpPr>
          <p:nvPr/>
        </p:nvSpPr>
        <p:spPr bwMode="auto">
          <a:xfrm>
            <a:off x="3292740" y="3538803"/>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44" name="Rectangle 11">
            <a:extLst>
              <a:ext uri="{FF2B5EF4-FFF2-40B4-BE49-F238E27FC236}">
                <a16:creationId xmlns:a16="http://schemas.microsoft.com/office/drawing/2014/main" id="{DBD11418-CFE0-E745-8E79-4B9349E5E013}"/>
              </a:ext>
            </a:extLst>
          </p:cNvPr>
          <p:cNvSpPr>
            <a:spLocks noChangeArrowheads="1"/>
          </p:cNvSpPr>
          <p:nvPr/>
        </p:nvSpPr>
        <p:spPr bwMode="auto">
          <a:xfrm>
            <a:off x="1551782" y="3538802"/>
            <a:ext cx="240771" cy="179917"/>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45" name="Rectangle 12">
            <a:extLst>
              <a:ext uri="{FF2B5EF4-FFF2-40B4-BE49-F238E27FC236}">
                <a16:creationId xmlns:a16="http://schemas.microsoft.com/office/drawing/2014/main" id="{0CBC4245-D8BB-C94D-9719-3DAE08C0A151}"/>
              </a:ext>
            </a:extLst>
          </p:cNvPr>
          <p:cNvSpPr>
            <a:spLocks noChangeArrowheads="1"/>
          </p:cNvSpPr>
          <p:nvPr/>
        </p:nvSpPr>
        <p:spPr bwMode="auto">
          <a:xfrm>
            <a:off x="3472657" y="3538803"/>
            <a:ext cx="179917" cy="181239"/>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46" name="Line 13">
            <a:extLst>
              <a:ext uri="{FF2B5EF4-FFF2-40B4-BE49-F238E27FC236}">
                <a16:creationId xmlns:a16="http://schemas.microsoft.com/office/drawing/2014/main" id="{73FCA02D-4E45-F947-B472-F6254F5ABB6D}"/>
              </a:ext>
            </a:extLst>
          </p:cNvPr>
          <p:cNvSpPr>
            <a:spLocks noChangeShapeType="1"/>
          </p:cNvSpPr>
          <p:nvPr/>
        </p:nvSpPr>
        <p:spPr bwMode="auto">
          <a:xfrm>
            <a:off x="1492251" y="3599657"/>
            <a:ext cx="22198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47" name="Line 14">
            <a:extLst>
              <a:ext uri="{FF2B5EF4-FFF2-40B4-BE49-F238E27FC236}">
                <a16:creationId xmlns:a16="http://schemas.microsoft.com/office/drawing/2014/main" id="{87FA5D43-F4F7-E941-92A0-9C9722137CDC}"/>
              </a:ext>
            </a:extLst>
          </p:cNvPr>
          <p:cNvSpPr>
            <a:spLocks noChangeShapeType="1"/>
          </p:cNvSpPr>
          <p:nvPr/>
        </p:nvSpPr>
        <p:spPr bwMode="auto">
          <a:xfrm>
            <a:off x="1251479" y="4979459"/>
            <a:ext cx="2760928"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48" name="Text Box 15">
            <a:extLst>
              <a:ext uri="{FF2B5EF4-FFF2-40B4-BE49-F238E27FC236}">
                <a16:creationId xmlns:a16="http://schemas.microsoft.com/office/drawing/2014/main" id="{D7DFC002-536A-AC46-ADA3-71DC327F7353}"/>
              </a:ext>
            </a:extLst>
          </p:cNvPr>
          <p:cNvSpPr txBox="1">
            <a:spLocks noChangeArrowheads="1"/>
          </p:cNvSpPr>
          <p:nvPr/>
        </p:nvSpPr>
        <p:spPr bwMode="auto">
          <a:xfrm>
            <a:off x="4024313" y="4815417"/>
            <a:ext cx="215585"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r</a:t>
            </a:r>
          </a:p>
        </p:txBody>
      </p:sp>
      <p:sp>
        <p:nvSpPr>
          <p:cNvPr id="18449" name="Line 16">
            <a:extLst>
              <a:ext uri="{FF2B5EF4-FFF2-40B4-BE49-F238E27FC236}">
                <a16:creationId xmlns:a16="http://schemas.microsoft.com/office/drawing/2014/main" id="{69E580FD-6B15-B042-8A76-A328CF4EC119}"/>
              </a:ext>
            </a:extLst>
          </p:cNvPr>
          <p:cNvSpPr>
            <a:spLocks noChangeShapeType="1"/>
          </p:cNvSpPr>
          <p:nvPr/>
        </p:nvSpPr>
        <p:spPr bwMode="auto">
          <a:xfrm flipV="1">
            <a:off x="1251479" y="2876021"/>
            <a:ext cx="1323" cy="210608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50" name="Text Box 17">
            <a:extLst>
              <a:ext uri="{FF2B5EF4-FFF2-40B4-BE49-F238E27FC236}">
                <a16:creationId xmlns:a16="http://schemas.microsoft.com/office/drawing/2014/main" id="{67AF0CD0-7DAE-1E41-BECE-7306BAAAFE6F}"/>
              </a:ext>
            </a:extLst>
          </p:cNvPr>
          <p:cNvSpPr txBox="1">
            <a:spLocks noChangeArrowheads="1"/>
          </p:cNvSpPr>
          <p:nvPr/>
        </p:nvSpPr>
        <p:spPr bwMode="auto">
          <a:xfrm>
            <a:off x="1258094" y="2677583"/>
            <a:ext cx="279705"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E</a:t>
            </a:r>
          </a:p>
        </p:txBody>
      </p:sp>
      <p:sp>
        <p:nvSpPr>
          <p:cNvPr id="18451" name="Line 18">
            <a:extLst>
              <a:ext uri="{FF2B5EF4-FFF2-40B4-BE49-F238E27FC236}">
                <a16:creationId xmlns:a16="http://schemas.microsoft.com/office/drawing/2014/main" id="{B6DE93F2-C866-B34E-90B4-18EBF03673CC}"/>
              </a:ext>
            </a:extLst>
          </p:cNvPr>
          <p:cNvSpPr>
            <a:spLocks noChangeShapeType="1"/>
          </p:cNvSpPr>
          <p:nvPr/>
        </p:nvSpPr>
        <p:spPr bwMode="auto">
          <a:xfrm flipV="1">
            <a:off x="2632604" y="4796896"/>
            <a:ext cx="1323" cy="18520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52" name="Text Box 19">
            <a:extLst>
              <a:ext uri="{FF2B5EF4-FFF2-40B4-BE49-F238E27FC236}">
                <a16:creationId xmlns:a16="http://schemas.microsoft.com/office/drawing/2014/main" id="{34E6A52D-3AD8-0148-A191-3DE09D2463C6}"/>
              </a:ext>
            </a:extLst>
          </p:cNvPr>
          <p:cNvSpPr txBox="1">
            <a:spLocks noChangeArrowheads="1"/>
          </p:cNvSpPr>
          <p:nvPr/>
        </p:nvSpPr>
        <p:spPr bwMode="auto">
          <a:xfrm>
            <a:off x="2522802" y="4898761"/>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0</a:t>
            </a:r>
          </a:p>
        </p:txBody>
      </p:sp>
      <p:sp>
        <p:nvSpPr>
          <p:cNvPr id="18453" name="Text Box 20">
            <a:extLst>
              <a:ext uri="{FF2B5EF4-FFF2-40B4-BE49-F238E27FC236}">
                <a16:creationId xmlns:a16="http://schemas.microsoft.com/office/drawing/2014/main" id="{3F17B2E6-5C9B-8A4C-9F09-052DC55F0F10}"/>
              </a:ext>
            </a:extLst>
          </p:cNvPr>
          <p:cNvSpPr txBox="1">
            <a:spLocks noChangeArrowheads="1"/>
          </p:cNvSpPr>
          <p:nvPr/>
        </p:nvSpPr>
        <p:spPr bwMode="auto">
          <a:xfrm>
            <a:off x="982927" y="4738687"/>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0</a:t>
            </a:r>
          </a:p>
        </p:txBody>
      </p:sp>
      <p:sp>
        <p:nvSpPr>
          <p:cNvPr id="18454" name="Oval 21">
            <a:extLst>
              <a:ext uri="{FF2B5EF4-FFF2-40B4-BE49-F238E27FC236}">
                <a16:creationId xmlns:a16="http://schemas.microsoft.com/office/drawing/2014/main" id="{8DD95882-9D54-264E-947B-0B629823C95D}"/>
              </a:ext>
            </a:extLst>
          </p:cNvPr>
          <p:cNvSpPr>
            <a:spLocks noChangeArrowheads="1"/>
          </p:cNvSpPr>
          <p:nvPr/>
        </p:nvSpPr>
        <p:spPr bwMode="auto">
          <a:xfrm>
            <a:off x="2771511" y="4520407"/>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55" name="Oval 22">
            <a:extLst>
              <a:ext uri="{FF2B5EF4-FFF2-40B4-BE49-F238E27FC236}">
                <a16:creationId xmlns:a16="http://schemas.microsoft.com/office/drawing/2014/main" id="{7848E7A0-B393-5F4F-90D5-11826A5C94BA}"/>
              </a:ext>
            </a:extLst>
          </p:cNvPr>
          <p:cNvSpPr>
            <a:spLocks noChangeArrowheads="1"/>
          </p:cNvSpPr>
          <p:nvPr/>
        </p:nvSpPr>
        <p:spPr bwMode="auto">
          <a:xfrm>
            <a:off x="2291292" y="4499240"/>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56" name="Oval 23">
            <a:extLst>
              <a:ext uri="{FF2B5EF4-FFF2-40B4-BE49-F238E27FC236}">
                <a16:creationId xmlns:a16="http://schemas.microsoft.com/office/drawing/2014/main" id="{135892DD-3EC4-BC43-B6F9-C6EB59D1B1C1}"/>
              </a:ext>
            </a:extLst>
          </p:cNvPr>
          <p:cNvSpPr>
            <a:spLocks noChangeArrowheads="1"/>
          </p:cNvSpPr>
          <p:nvPr/>
        </p:nvSpPr>
        <p:spPr bwMode="auto">
          <a:xfrm>
            <a:off x="2532062" y="4520407"/>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pic>
        <p:nvPicPr>
          <p:cNvPr id="18457" name="Picture 24">
            <a:extLst>
              <a:ext uri="{FF2B5EF4-FFF2-40B4-BE49-F238E27FC236}">
                <a16:creationId xmlns:a16="http://schemas.microsoft.com/office/drawing/2014/main" id="{DDBC4F14-A2F0-2041-9189-9F28E953A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324" y="3079750"/>
            <a:ext cx="2639218" cy="193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58" name="Rectangle 25">
            <a:extLst>
              <a:ext uri="{FF2B5EF4-FFF2-40B4-BE49-F238E27FC236}">
                <a16:creationId xmlns:a16="http://schemas.microsoft.com/office/drawing/2014/main" id="{B10419AD-41F4-1D41-B8CD-C4854249619D}"/>
              </a:ext>
            </a:extLst>
          </p:cNvPr>
          <p:cNvSpPr>
            <a:spLocks noChangeArrowheads="1"/>
          </p:cNvSpPr>
          <p:nvPr/>
        </p:nvSpPr>
        <p:spPr bwMode="auto">
          <a:xfrm>
            <a:off x="5314157" y="3559969"/>
            <a:ext cx="1919552" cy="420688"/>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59" name="Line 26">
            <a:extLst>
              <a:ext uri="{FF2B5EF4-FFF2-40B4-BE49-F238E27FC236}">
                <a16:creationId xmlns:a16="http://schemas.microsoft.com/office/drawing/2014/main" id="{455003C9-740B-954F-8E68-BFBEBAD63663}"/>
              </a:ext>
            </a:extLst>
          </p:cNvPr>
          <p:cNvSpPr>
            <a:spLocks noChangeShapeType="1"/>
          </p:cNvSpPr>
          <p:nvPr/>
        </p:nvSpPr>
        <p:spPr bwMode="auto">
          <a:xfrm>
            <a:off x="5254625" y="3860271"/>
            <a:ext cx="1979083"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0" name="Line 27">
            <a:extLst>
              <a:ext uri="{FF2B5EF4-FFF2-40B4-BE49-F238E27FC236}">
                <a16:creationId xmlns:a16="http://schemas.microsoft.com/office/drawing/2014/main" id="{7A3EA2AE-29E0-A343-8353-3B3B17005120}"/>
              </a:ext>
            </a:extLst>
          </p:cNvPr>
          <p:cNvSpPr>
            <a:spLocks noChangeShapeType="1"/>
          </p:cNvSpPr>
          <p:nvPr/>
        </p:nvSpPr>
        <p:spPr bwMode="auto">
          <a:xfrm>
            <a:off x="5375011" y="4099719"/>
            <a:ext cx="1739635"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1" name="Line 28">
            <a:extLst>
              <a:ext uri="{FF2B5EF4-FFF2-40B4-BE49-F238E27FC236}">
                <a16:creationId xmlns:a16="http://schemas.microsoft.com/office/drawing/2014/main" id="{CE4582E7-F06D-F147-9D9E-5C210F49B1AF}"/>
              </a:ext>
            </a:extLst>
          </p:cNvPr>
          <p:cNvSpPr>
            <a:spLocks noChangeShapeType="1"/>
          </p:cNvSpPr>
          <p:nvPr/>
        </p:nvSpPr>
        <p:spPr bwMode="auto">
          <a:xfrm>
            <a:off x="5494074" y="4340490"/>
            <a:ext cx="1500188"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2" name="Line 29">
            <a:extLst>
              <a:ext uri="{FF2B5EF4-FFF2-40B4-BE49-F238E27FC236}">
                <a16:creationId xmlns:a16="http://schemas.microsoft.com/office/drawing/2014/main" id="{35C1B482-07A6-1344-925A-16FD01C9BD8C}"/>
              </a:ext>
            </a:extLst>
          </p:cNvPr>
          <p:cNvSpPr>
            <a:spLocks noChangeShapeType="1"/>
          </p:cNvSpPr>
          <p:nvPr/>
        </p:nvSpPr>
        <p:spPr bwMode="auto">
          <a:xfrm>
            <a:off x="5673991" y="4640792"/>
            <a:ext cx="11403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3" name="Rectangle 30">
            <a:extLst>
              <a:ext uri="{FF2B5EF4-FFF2-40B4-BE49-F238E27FC236}">
                <a16:creationId xmlns:a16="http://schemas.microsoft.com/office/drawing/2014/main" id="{EE567195-04EA-4F4A-B82D-516CAB6CD090}"/>
              </a:ext>
            </a:extLst>
          </p:cNvPr>
          <p:cNvSpPr>
            <a:spLocks noChangeArrowheads="1"/>
          </p:cNvSpPr>
          <p:nvPr/>
        </p:nvSpPr>
        <p:spPr bwMode="auto">
          <a:xfrm>
            <a:off x="5254625" y="3559970"/>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64" name="Rectangle 31">
            <a:extLst>
              <a:ext uri="{FF2B5EF4-FFF2-40B4-BE49-F238E27FC236}">
                <a16:creationId xmlns:a16="http://schemas.microsoft.com/office/drawing/2014/main" id="{8BE2701D-86BE-1E41-8B5C-9EBCA294A61D}"/>
              </a:ext>
            </a:extLst>
          </p:cNvPr>
          <p:cNvSpPr>
            <a:spLocks noChangeArrowheads="1"/>
          </p:cNvSpPr>
          <p:nvPr/>
        </p:nvSpPr>
        <p:spPr bwMode="auto">
          <a:xfrm>
            <a:off x="6934729" y="3559970"/>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65" name="Rectangle 32">
            <a:extLst>
              <a:ext uri="{FF2B5EF4-FFF2-40B4-BE49-F238E27FC236}">
                <a16:creationId xmlns:a16="http://schemas.microsoft.com/office/drawing/2014/main" id="{FA2399DB-22D2-044C-B456-926223AD517E}"/>
              </a:ext>
            </a:extLst>
          </p:cNvPr>
          <p:cNvSpPr>
            <a:spLocks noChangeArrowheads="1"/>
          </p:cNvSpPr>
          <p:nvPr/>
        </p:nvSpPr>
        <p:spPr bwMode="auto">
          <a:xfrm>
            <a:off x="5193771" y="3559969"/>
            <a:ext cx="240771" cy="179917"/>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66" name="Rectangle 33">
            <a:extLst>
              <a:ext uri="{FF2B5EF4-FFF2-40B4-BE49-F238E27FC236}">
                <a16:creationId xmlns:a16="http://schemas.microsoft.com/office/drawing/2014/main" id="{AF341A89-63A4-054D-B09F-F8A248044ADC}"/>
              </a:ext>
            </a:extLst>
          </p:cNvPr>
          <p:cNvSpPr>
            <a:spLocks noChangeArrowheads="1"/>
          </p:cNvSpPr>
          <p:nvPr/>
        </p:nvSpPr>
        <p:spPr bwMode="auto">
          <a:xfrm>
            <a:off x="7114646" y="3559970"/>
            <a:ext cx="179917" cy="181239"/>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67" name="Line 34">
            <a:extLst>
              <a:ext uri="{FF2B5EF4-FFF2-40B4-BE49-F238E27FC236}">
                <a16:creationId xmlns:a16="http://schemas.microsoft.com/office/drawing/2014/main" id="{CEBA5F93-1789-A64C-A388-7FD054696312}"/>
              </a:ext>
            </a:extLst>
          </p:cNvPr>
          <p:cNvSpPr>
            <a:spLocks noChangeShapeType="1"/>
          </p:cNvSpPr>
          <p:nvPr/>
        </p:nvSpPr>
        <p:spPr bwMode="auto">
          <a:xfrm>
            <a:off x="5134241" y="3620824"/>
            <a:ext cx="22198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8" name="Line 35">
            <a:extLst>
              <a:ext uri="{FF2B5EF4-FFF2-40B4-BE49-F238E27FC236}">
                <a16:creationId xmlns:a16="http://schemas.microsoft.com/office/drawing/2014/main" id="{0C93E2D0-E04A-C74B-AFB7-3D9F614329B1}"/>
              </a:ext>
            </a:extLst>
          </p:cNvPr>
          <p:cNvSpPr>
            <a:spLocks noChangeShapeType="1"/>
          </p:cNvSpPr>
          <p:nvPr/>
        </p:nvSpPr>
        <p:spPr bwMode="auto">
          <a:xfrm>
            <a:off x="4893469" y="5000625"/>
            <a:ext cx="2760927"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69" name="Text Box 36">
            <a:extLst>
              <a:ext uri="{FF2B5EF4-FFF2-40B4-BE49-F238E27FC236}">
                <a16:creationId xmlns:a16="http://schemas.microsoft.com/office/drawing/2014/main" id="{C0B01455-509E-B34A-9F43-462202BF7FCB}"/>
              </a:ext>
            </a:extLst>
          </p:cNvPr>
          <p:cNvSpPr txBox="1">
            <a:spLocks noChangeArrowheads="1"/>
          </p:cNvSpPr>
          <p:nvPr/>
        </p:nvSpPr>
        <p:spPr bwMode="auto">
          <a:xfrm>
            <a:off x="7666303" y="4836583"/>
            <a:ext cx="215585"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r</a:t>
            </a:r>
          </a:p>
        </p:txBody>
      </p:sp>
      <p:sp>
        <p:nvSpPr>
          <p:cNvPr id="18470" name="Line 37">
            <a:extLst>
              <a:ext uri="{FF2B5EF4-FFF2-40B4-BE49-F238E27FC236}">
                <a16:creationId xmlns:a16="http://schemas.microsoft.com/office/drawing/2014/main" id="{E8996BA0-EA66-2944-8508-2A4213A2FFD5}"/>
              </a:ext>
            </a:extLst>
          </p:cNvPr>
          <p:cNvSpPr>
            <a:spLocks noChangeShapeType="1"/>
          </p:cNvSpPr>
          <p:nvPr/>
        </p:nvSpPr>
        <p:spPr bwMode="auto">
          <a:xfrm flipV="1">
            <a:off x="4893469" y="2897188"/>
            <a:ext cx="1323" cy="210608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71" name="Text Box 38">
            <a:extLst>
              <a:ext uri="{FF2B5EF4-FFF2-40B4-BE49-F238E27FC236}">
                <a16:creationId xmlns:a16="http://schemas.microsoft.com/office/drawing/2014/main" id="{BE55D8F5-D30C-984C-805F-CBDC986BEF18}"/>
              </a:ext>
            </a:extLst>
          </p:cNvPr>
          <p:cNvSpPr txBox="1">
            <a:spLocks noChangeArrowheads="1"/>
          </p:cNvSpPr>
          <p:nvPr/>
        </p:nvSpPr>
        <p:spPr bwMode="auto">
          <a:xfrm>
            <a:off x="4900083" y="2698750"/>
            <a:ext cx="279705"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E</a:t>
            </a:r>
          </a:p>
        </p:txBody>
      </p:sp>
      <p:sp>
        <p:nvSpPr>
          <p:cNvPr id="18472" name="Line 39">
            <a:extLst>
              <a:ext uri="{FF2B5EF4-FFF2-40B4-BE49-F238E27FC236}">
                <a16:creationId xmlns:a16="http://schemas.microsoft.com/office/drawing/2014/main" id="{77858D81-6D89-1C4C-9E16-1D5906076C56}"/>
              </a:ext>
            </a:extLst>
          </p:cNvPr>
          <p:cNvSpPr>
            <a:spLocks noChangeShapeType="1"/>
          </p:cNvSpPr>
          <p:nvPr/>
        </p:nvSpPr>
        <p:spPr bwMode="auto">
          <a:xfrm flipV="1">
            <a:off x="6274594" y="4818063"/>
            <a:ext cx="1323" cy="18520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18473" name="Text Box 40">
            <a:extLst>
              <a:ext uri="{FF2B5EF4-FFF2-40B4-BE49-F238E27FC236}">
                <a16:creationId xmlns:a16="http://schemas.microsoft.com/office/drawing/2014/main" id="{37A89302-4F7D-B341-B9D1-82981BB9AFDB}"/>
              </a:ext>
            </a:extLst>
          </p:cNvPr>
          <p:cNvSpPr txBox="1">
            <a:spLocks noChangeArrowheads="1"/>
          </p:cNvSpPr>
          <p:nvPr/>
        </p:nvSpPr>
        <p:spPr bwMode="auto">
          <a:xfrm>
            <a:off x="6164792" y="4919927"/>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0</a:t>
            </a:r>
          </a:p>
        </p:txBody>
      </p:sp>
      <p:sp>
        <p:nvSpPr>
          <p:cNvPr id="18474" name="Text Box 41">
            <a:extLst>
              <a:ext uri="{FF2B5EF4-FFF2-40B4-BE49-F238E27FC236}">
                <a16:creationId xmlns:a16="http://schemas.microsoft.com/office/drawing/2014/main" id="{2D8DD492-ED69-D649-9903-AEF06BEA237D}"/>
              </a:ext>
            </a:extLst>
          </p:cNvPr>
          <p:cNvSpPr txBox="1">
            <a:spLocks noChangeArrowheads="1"/>
          </p:cNvSpPr>
          <p:nvPr/>
        </p:nvSpPr>
        <p:spPr bwMode="auto">
          <a:xfrm>
            <a:off x="4624917" y="4759854"/>
            <a:ext cx="258867"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0</a:t>
            </a:r>
          </a:p>
        </p:txBody>
      </p:sp>
      <p:sp>
        <p:nvSpPr>
          <p:cNvPr id="18475" name="Oval 42">
            <a:extLst>
              <a:ext uri="{FF2B5EF4-FFF2-40B4-BE49-F238E27FC236}">
                <a16:creationId xmlns:a16="http://schemas.microsoft.com/office/drawing/2014/main" id="{A135F8B7-F924-2948-988B-D701EEA07E25}"/>
              </a:ext>
            </a:extLst>
          </p:cNvPr>
          <p:cNvSpPr>
            <a:spLocks noChangeArrowheads="1"/>
          </p:cNvSpPr>
          <p:nvPr/>
        </p:nvSpPr>
        <p:spPr bwMode="auto">
          <a:xfrm>
            <a:off x="6192573" y="3980657"/>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76" name="Oval 43">
            <a:extLst>
              <a:ext uri="{FF2B5EF4-FFF2-40B4-BE49-F238E27FC236}">
                <a16:creationId xmlns:a16="http://schemas.microsoft.com/office/drawing/2014/main" id="{8AE5EF89-2AE9-3D4B-A4F4-98F694D096F8}"/>
              </a:ext>
            </a:extLst>
          </p:cNvPr>
          <p:cNvSpPr>
            <a:spLocks noChangeArrowheads="1"/>
          </p:cNvSpPr>
          <p:nvPr/>
        </p:nvSpPr>
        <p:spPr bwMode="auto">
          <a:xfrm>
            <a:off x="6192573" y="4520407"/>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18477" name="Oval 44">
            <a:extLst>
              <a:ext uri="{FF2B5EF4-FFF2-40B4-BE49-F238E27FC236}">
                <a16:creationId xmlns:a16="http://schemas.microsoft.com/office/drawing/2014/main" id="{A96FE8FD-3E21-CA4E-B95A-66C9AA52B827}"/>
              </a:ext>
            </a:extLst>
          </p:cNvPr>
          <p:cNvSpPr>
            <a:spLocks noChangeArrowheads="1"/>
          </p:cNvSpPr>
          <p:nvPr/>
        </p:nvSpPr>
        <p:spPr bwMode="auto">
          <a:xfrm>
            <a:off x="6192573" y="4220104"/>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graphicFrame>
        <p:nvGraphicFramePr>
          <p:cNvPr id="18478" name="Object 45">
            <a:extLst>
              <a:ext uri="{FF2B5EF4-FFF2-40B4-BE49-F238E27FC236}">
                <a16:creationId xmlns:a16="http://schemas.microsoft.com/office/drawing/2014/main" id="{C03DF308-3265-064B-AB0E-096035083A78}"/>
              </a:ext>
            </a:extLst>
          </p:cNvPr>
          <p:cNvGraphicFramePr>
            <a:graphicFrameLocks noChangeAspect="1"/>
          </p:cNvGraphicFramePr>
          <p:nvPr/>
        </p:nvGraphicFramePr>
        <p:xfrm>
          <a:off x="3311261" y="4460875"/>
          <a:ext cx="292364" cy="342636"/>
        </p:xfrm>
        <a:graphic>
          <a:graphicData uri="http://schemas.openxmlformats.org/presentationml/2006/ole">
            <mc:AlternateContent xmlns:mc="http://schemas.openxmlformats.org/markup-compatibility/2006">
              <mc:Choice xmlns:v="urn:schemas-microsoft-com:vml" Requires="v">
                <p:oleObj spid="_x0000_s9237" r:id="rId5" imgW="4978400" imgH="5854700" progId="">
                  <p:embed/>
                </p:oleObj>
              </mc:Choice>
              <mc:Fallback>
                <p:oleObj r:id="rId5" imgW="4978400" imgH="5854700" progId="">
                  <p:embed/>
                  <p:pic>
                    <p:nvPicPr>
                      <p:cNvPr id="18478" name="Object 45">
                        <a:extLst>
                          <a:ext uri="{FF2B5EF4-FFF2-40B4-BE49-F238E27FC236}">
                            <a16:creationId xmlns:a16="http://schemas.microsoft.com/office/drawing/2014/main" id="{C03DF308-3265-064B-AB0E-096035083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261" y="4460875"/>
                        <a:ext cx="292364" cy="342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79" name="Object 46">
            <a:extLst>
              <a:ext uri="{FF2B5EF4-FFF2-40B4-BE49-F238E27FC236}">
                <a16:creationId xmlns:a16="http://schemas.microsoft.com/office/drawing/2014/main" id="{23796CBA-3DE3-7D46-8F2B-577F07DEC5A6}"/>
              </a:ext>
            </a:extLst>
          </p:cNvPr>
          <p:cNvGraphicFramePr>
            <a:graphicFrameLocks noChangeAspect="1"/>
          </p:cNvGraphicFramePr>
          <p:nvPr/>
        </p:nvGraphicFramePr>
        <p:xfrm>
          <a:off x="3509699" y="4160573"/>
          <a:ext cx="257968" cy="342635"/>
        </p:xfrm>
        <a:graphic>
          <a:graphicData uri="http://schemas.openxmlformats.org/presentationml/2006/ole">
            <mc:AlternateContent xmlns:mc="http://schemas.openxmlformats.org/markup-compatibility/2006">
              <mc:Choice xmlns:v="urn:schemas-microsoft-com:vml" Requires="v">
                <p:oleObj spid="_x0000_s9238" r:id="rId7" imgW="4394200" imgH="5854700" progId="">
                  <p:embed/>
                </p:oleObj>
              </mc:Choice>
              <mc:Fallback>
                <p:oleObj r:id="rId7" imgW="4394200" imgH="5854700" progId="">
                  <p:embed/>
                  <p:pic>
                    <p:nvPicPr>
                      <p:cNvPr id="18479" name="Object 46">
                        <a:extLst>
                          <a:ext uri="{FF2B5EF4-FFF2-40B4-BE49-F238E27FC236}">
                            <a16:creationId xmlns:a16="http://schemas.microsoft.com/office/drawing/2014/main" id="{23796CBA-3DE3-7D46-8F2B-577F07DEC5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9699" y="4160573"/>
                        <a:ext cx="257968" cy="342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80" name="Object 47">
            <a:extLst>
              <a:ext uri="{FF2B5EF4-FFF2-40B4-BE49-F238E27FC236}">
                <a16:creationId xmlns:a16="http://schemas.microsoft.com/office/drawing/2014/main" id="{02BB1DF2-199A-0541-82FB-0FCC603F92AE}"/>
              </a:ext>
            </a:extLst>
          </p:cNvPr>
          <p:cNvGraphicFramePr>
            <a:graphicFrameLocks noChangeAspect="1"/>
          </p:cNvGraphicFramePr>
          <p:nvPr/>
        </p:nvGraphicFramePr>
        <p:xfrm>
          <a:off x="6912241" y="4520407"/>
          <a:ext cx="292364" cy="342635"/>
        </p:xfrm>
        <a:graphic>
          <a:graphicData uri="http://schemas.openxmlformats.org/presentationml/2006/ole">
            <mc:AlternateContent xmlns:mc="http://schemas.openxmlformats.org/markup-compatibility/2006">
              <mc:Choice xmlns:v="urn:schemas-microsoft-com:vml" Requires="v">
                <p:oleObj spid="_x0000_s9239" r:id="rId9" imgW="4978400" imgH="5854700" progId="">
                  <p:embed/>
                </p:oleObj>
              </mc:Choice>
              <mc:Fallback>
                <p:oleObj r:id="rId9" imgW="4978400" imgH="5854700" progId="">
                  <p:embed/>
                  <p:pic>
                    <p:nvPicPr>
                      <p:cNvPr id="18480" name="Object 47">
                        <a:extLst>
                          <a:ext uri="{FF2B5EF4-FFF2-40B4-BE49-F238E27FC236}">
                            <a16:creationId xmlns:a16="http://schemas.microsoft.com/office/drawing/2014/main" id="{02BB1DF2-199A-0541-82FB-0FCC603F92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2241" y="4520407"/>
                        <a:ext cx="292364" cy="342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81" name="Object 48">
            <a:extLst>
              <a:ext uri="{FF2B5EF4-FFF2-40B4-BE49-F238E27FC236}">
                <a16:creationId xmlns:a16="http://schemas.microsoft.com/office/drawing/2014/main" id="{43F25594-CE49-904F-8477-671030F13AE8}"/>
              </a:ext>
            </a:extLst>
          </p:cNvPr>
          <p:cNvGraphicFramePr>
            <a:graphicFrameLocks noChangeAspect="1"/>
          </p:cNvGraphicFramePr>
          <p:nvPr/>
        </p:nvGraphicFramePr>
        <p:xfrm>
          <a:off x="7134490" y="4177771"/>
          <a:ext cx="257968" cy="342636"/>
        </p:xfrm>
        <a:graphic>
          <a:graphicData uri="http://schemas.openxmlformats.org/presentationml/2006/ole">
            <mc:AlternateContent xmlns:mc="http://schemas.openxmlformats.org/markup-compatibility/2006">
              <mc:Choice xmlns:v="urn:schemas-microsoft-com:vml" Requires="v">
                <p:oleObj spid="_x0000_s9240" r:id="rId10" imgW="4394200" imgH="5854700" progId="">
                  <p:embed/>
                </p:oleObj>
              </mc:Choice>
              <mc:Fallback>
                <p:oleObj r:id="rId10" imgW="4394200" imgH="5854700" progId="">
                  <p:embed/>
                  <p:pic>
                    <p:nvPicPr>
                      <p:cNvPr id="18481" name="Object 48">
                        <a:extLst>
                          <a:ext uri="{FF2B5EF4-FFF2-40B4-BE49-F238E27FC236}">
                            <a16:creationId xmlns:a16="http://schemas.microsoft.com/office/drawing/2014/main" id="{43F25594-CE49-904F-8477-671030F13A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4490" y="4177771"/>
                        <a:ext cx="257968" cy="342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82" name="Text Box 49">
            <a:extLst>
              <a:ext uri="{FF2B5EF4-FFF2-40B4-BE49-F238E27FC236}">
                <a16:creationId xmlns:a16="http://schemas.microsoft.com/office/drawing/2014/main" id="{BD40B1E3-2D30-824A-BAAA-E60F08BCF32E}"/>
              </a:ext>
            </a:extLst>
          </p:cNvPr>
          <p:cNvSpPr txBox="1">
            <a:spLocks noChangeArrowheads="1"/>
          </p:cNvSpPr>
          <p:nvPr/>
        </p:nvSpPr>
        <p:spPr bwMode="auto">
          <a:xfrm>
            <a:off x="2952750" y="5197740"/>
            <a:ext cx="4606210"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dirty="0"/>
              <a:t>Fermions have to make pairs (which are bosons)</a:t>
            </a:r>
          </a:p>
          <a:p>
            <a:pPr eaLnBrk="1" hangingPunct="1">
              <a:lnSpc>
                <a:spcPct val="100000"/>
              </a:lnSpc>
              <a:spcBef>
                <a:spcPct val="0"/>
              </a:spcBef>
              <a:buFont typeface="Arial" panose="020B0604020202020204" pitchFamily="34" charset="0"/>
              <a:buNone/>
            </a:pPr>
            <a:r>
              <a:rPr lang="en-GB" altLang="fi-FI" sz="1500" b="1" dirty="0"/>
              <a:t>to condense to the lowest state</a:t>
            </a:r>
          </a:p>
        </p:txBody>
      </p:sp>
    </p:spTree>
    <p:extLst>
      <p:ext uri="{BB962C8B-B14F-4D97-AF65-F5344CB8AC3E}">
        <p14:creationId xmlns:p14="http://schemas.microsoft.com/office/powerpoint/2010/main" val="42303053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4AB2A-A7B8-C646-A6C8-0DAE91581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292" y="506677"/>
            <a:ext cx="2525448" cy="237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7" descr="LHC-sim.jpg">
            <a:extLst>
              <a:ext uri="{FF2B5EF4-FFF2-40B4-BE49-F238E27FC236}">
                <a16:creationId xmlns:a16="http://schemas.microsoft.com/office/drawing/2014/main" id="{B41A0B6A-0818-7548-A7B4-9E16C53630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73" y="3104886"/>
            <a:ext cx="2963334"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 descr="fmri-brain-scan-02.jpg">
            <a:extLst>
              <a:ext uri="{FF2B5EF4-FFF2-40B4-BE49-F238E27FC236}">
                <a16:creationId xmlns:a16="http://schemas.microsoft.com/office/drawing/2014/main" id="{C1C01F48-90E4-F447-AC30-5132AFEC11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8761" y="3096948"/>
            <a:ext cx="1943364" cy="129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rainScanHomerSimpson.jpg">
            <a:extLst>
              <a:ext uri="{FF2B5EF4-FFF2-40B4-BE49-F238E27FC236}">
                <a16:creationId xmlns:a16="http://schemas.microsoft.com/office/drawing/2014/main" id="{EEB319BA-BD77-7D4D-ABE0-88C2095967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2542" y="4254500"/>
            <a:ext cx="899583" cy="86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FMRI.jpg">
            <a:extLst>
              <a:ext uri="{FF2B5EF4-FFF2-40B4-BE49-F238E27FC236}">
                <a16:creationId xmlns:a16="http://schemas.microsoft.com/office/drawing/2014/main" id="{D32D1487-D145-0844-989D-76E76C9260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2573" y="4274345"/>
            <a:ext cx="894292" cy="74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LHC_hall_1.jpg">
            <a:extLst>
              <a:ext uri="{FF2B5EF4-FFF2-40B4-BE49-F238E27FC236}">
                <a16:creationId xmlns:a16="http://schemas.microsoft.com/office/drawing/2014/main" id="{0ECCE0F0-73F4-9C4A-9248-8214C319200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40782" y="3341687"/>
            <a:ext cx="1350698" cy="10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20111203_TQP016_0.jpg">
            <a:extLst>
              <a:ext uri="{FF2B5EF4-FFF2-40B4-BE49-F238E27FC236}">
                <a16:creationId xmlns:a16="http://schemas.microsoft.com/office/drawing/2014/main" id="{3355A2AA-B20E-7645-B7C0-8AB0FF51282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14761" y="890324"/>
            <a:ext cx="2360083" cy="132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650px-CMS_Higgs-event.jpg">
            <a:extLst>
              <a:ext uri="{FF2B5EF4-FFF2-40B4-BE49-F238E27FC236}">
                <a16:creationId xmlns:a16="http://schemas.microsoft.com/office/drawing/2014/main" id="{38F47F3D-986B-BD44-99B6-7C8D96D24A0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2896" y="3331104"/>
            <a:ext cx="1099344" cy="10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image018.jpg">
            <a:extLst>
              <a:ext uri="{FF2B5EF4-FFF2-40B4-BE49-F238E27FC236}">
                <a16:creationId xmlns:a16="http://schemas.microsoft.com/office/drawing/2014/main" id="{37E939BD-9281-9E40-82D5-00BFFE03762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11865" y="3096948"/>
            <a:ext cx="1920875" cy="127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2" descr="800px-Stickstoff_gekühlter_Supraleiter_schwebt_über_Dauermagneten_2009-06-21.jpg">
            <a:extLst>
              <a:ext uri="{FF2B5EF4-FFF2-40B4-BE49-F238E27FC236}">
                <a16:creationId xmlns:a16="http://schemas.microsoft.com/office/drawing/2014/main" id="{2BCD13D8-7934-A040-B60C-1B9A6558B63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32553" y="4298157"/>
            <a:ext cx="10795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16">
            <a:extLst>
              <a:ext uri="{FF2B5EF4-FFF2-40B4-BE49-F238E27FC236}">
                <a16:creationId xmlns:a16="http://schemas.microsoft.com/office/drawing/2014/main" id="{88D53B0C-DC9F-7743-AFBE-F0D0CFEA7823}"/>
              </a:ext>
            </a:extLst>
          </p:cNvPr>
          <p:cNvSpPr txBox="1">
            <a:spLocks noChangeArrowheads="1"/>
          </p:cNvSpPr>
          <p:nvPr/>
        </p:nvSpPr>
        <p:spPr bwMode="auto">
          <a:xfrm>
            <a:off x="2405063" y="37042"/>
            <a:ext cx="4020652"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rgbClr val="000000"/>
                </a:solidFill>
                <a:latin typeface="Times New Roman" panose="02020603050405020304" pitchFamily="18" charset="0"/>
                <a:cs typeface="Arial" panose="020B0604020202020204" pitchFamily="34" charset="0"/>
              </a:defRPr>
            </a:lvl1pPr>
            <a:lvl2pPr marL="742950" indent="-285750">
              <a:defRPr sz="1200">
                <a:solidFill>
                  <a:srgbClr val="000000"/>
                </a:solidFill>
                <a:latin typeface="Times New Roman" panose="02020603050405020304" pitchFamily="18" charset="0"/>
                <a:cs typeface="Arial" panose="020B0604020202020204" pitchFamily="34" charset="0"/>
              </a:defRPr>
            </a:lvl2pPr>
            <a:lvl3pPr marL="1143000" indent="-228600">
              <a:defRPr sz="1200">
                <a:solidFill>
                  <a:srgbClr val="000000"/>
                </a:solidFill>
                <a:latin typeface="Times New Roman" panose="02020603050405020304" pitchFamily="18" charset="0"/>
                <a:cs typeface="Arial" panose="020B0604020202020204" pitchFamily="34" charset="0"/>
              </a:defRPr>
            </a:lvl3pPr>
            <a:lvl4pPr marL="1600200" indent="-228600">
              <a:defRPr sz="1200">
                <a:solidFill>
                  <a:srgbClr val="000000"/>
                </a:solidFill>
                <a:latin typeface="Times New Roman" panose="02020603050405020304" pitchFamily="18" charset="0"/>
                <a:cs typeface="Arial" panose="020B0604020202020204" pitchFamily="34" charset="0"/>
              </a:defRPr>
            </a:lvl4pPr>
            <a:lvl5pPr marL="2057400" indent="-22860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9pPr>
          </a:lstStyle>
          <a:p>
            <a:r>
              <a:rPr lang="fi-FI" altLang="fi-FI" sz="2667" b="1">
                <a:solidFill>
                  <a:schemeClr val="tx1"/>
                </a:solidFill>
              </a:rPr>
              <a:t>SUPERCONDUCTIVITY</a:t>
            </a:r>
            <a:endParaRPr lang="fi-FI" altLang="fi-FI" sz="1000" b="1">
              <a:solidFill>
                <a:schemeClr val="tx1"/>
              </a:solidFill>
            </a:endParaRPr>
          </a:p>
        </p:txBody>
      </p:sp>
      <p:sp>
        <p:nvSpPr>
          <p:cNvPr id="20493" name="AutoShape 2" descr="Kuvahaun tulos haulle superconducting qubit dwave picture">
            <a:extLst>
              <a:ext uri="{FF2B5EF4-FFF2-40B4-BE49-F238E27FC236}">
                <a16:creationId xmlns:a16="http://schemas.microsoft.com/office/drawing/2014/main" id="{D0F39A43-49D2-B148-8AD7-0338B95D7CCE}"/>
              </a:ext>
            </a:extLst>
          </p:cNvPr>
          <p:cNvSpPr>
            <a:spLocks noChangeAspect="1" noChangeArrowheads="1"/>
          </p:cNvSpPr>
          <p:nvPr/>
        </p:nvSpPr>
        <p:spPr bwMode="auto">
          <a:xfrm>
            <a:off x="2640542" y="1251479"/>
            <a:ext cx="2182813"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Times New Roman" panose="02020603050405020304" pitchFamily="18" charset="0"/>
                <a:cs typeface="Arial" panose="020B0604020202020204" pitchFamily="34" charset="0"/>
              </a:defRPr>
            </a:lvl1pPr>
            <a:lvl2pPr marL="742950" indent="-285750">
              <a:defRPr sz="1200">
                <a:solidFill>
                  <a:srgbClr val="000000"/>
                </a:solidFill>
                <a:latin typeface="Times New Roman" panose="02020603050405020304" pitchFamily="18" charset="0"/>
                <a:cs typeface="Arial" panose="020B0604020202020204" pitchFamily="34" charset="0"/>
              </a:defRPr>
            </a:lvl2pPr>
            <a:lvl3pPr marL="1143000" indent="-228600">
              <a:defRPr sz="1200">
                <a:solidFill>
                  <a:srgbClr val="000000"/>
                </a:solidFill>
                <a:latin typeface="Times New Roman" panose="02020603050405020304" pitchFamily="18" charset="0"/>
                <a:cs typeface="Arial" panose="020B0604020202020204" pitchFamily="34" charset="0"/>
              </a:defRPr>
            </a:lvl3pPr>
            <a:lvl4pPr marL="1600200" indent="-228600">
              <a:defRPr sz="1200">
                <a:solidFill>
                  <a:srgbClr val="000000"/>
                </a:solidFill>
                <a:latin typeface="Times New Roman" panose="02020603050405020304" pitchFamily="18" charset="0"/>
                <a:cs typeface="Arial" panose="020B0604020202020204" pitchFamily="34" charset="0"/>
              </a:defRPr>
            </a:lvl4pPr>
            <a:lvl5pPr marL="2057400" indent="-22860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9pPr>
          </a:lstStyle>
          <a:p>
            <a:endParaRPr lang="fi-FI" altLang="fi-FI" sz="1000"/>
          </a:p>
        </p:txBody>
      </p:sp>
      <p:sp>
        <p:nvSpPr>
          <p:cNvPr id="20494" name="AutoShape 4" descr="Kuvahaun tulos haulle superconducting qubit dwave picture">
            <a:extLst>
              <a:ext uri="{FF2B5EF4-FFF2-40B4-BE49-F238E27FC236}">
                <a16:creationId xmlns:a16="http://schemas.microsoft.com/office/drawing/2014/main" id="{DD120C98-7D62-6A47-8F00-E8476E455398}"/>
              </a:ext>
            </a:extLst>
          </p:cNvPr>
          <p:cNvSpPr>
            <a:spLocks noChangeAspect="1" noChangeArrowheads="1"/>
          </p:cNvSpPr>
          <p:nvPr/>
        </p:nvSpPr>
        <p:spPr bwMode="auto">
          <a:xfrm>
            <a:off x="1018646" y="-564886"/>
            <a:ext cx="2182813"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Times New Roman" panose="02020603050405020304" pitchFamily="18" charset="0"/>
                <a:cs typeface="Arial" panose="020B0604020202020204" pitchFamily="34" charset="0"/>
              </a:defRPr>
            </a:lvl1pPr>
            <a:lvl2pPr marL="742950" indent="-285750">
              <a:defRPr sz="1200">
                <a:solidFill>
                  <a:srgbClr val="000000"/>
                </a:solidFill>
                <a:latin typeface="Times New Roman" panose="02020603050405020304" pitchFamily="18" charset="0"/>
                <a:cs typeface="Arial" panose="020B0604020202020204" pitchFamily="34" charset="0"/>
              </a:defRPr>
            </a:lvl2pPr>
            <a:lvl3pPr marL="1143000" indent="-228600">
              <a:defRPr sz="1200">
                <a:solidFill>
                  <a:srgbClr val="000000"/>
                </a:solidFill>
                <a:latin typeface="Times New Roman" panose="02020603050405020304" pitchFamily="18" charset="0"/>
                <a:cs typeface="Arial" panose="020B0604020202020204" pitchFamily="34" charset="0"/>
              </a:defRPr>
            </a:lvl3pPr>
            <a:lvl4pPr marL="1600200" indent="-228600">
              <a:defRPr sz="1200">
                <a:solidFill>
                  <a:srgbClr val="000000"/>
                </a:solidFill>
                <a:latin typeface="Times New Roman" panose="02020603050405020304" pitchFamily="18" charset="0"/>
                <a:cs typeface="Arial" panose="020B0604020202020204" pitchFamily="34" charset="0"/>
              </a:defRPr>
            </a:lvl4pPr>
            <a:lvl5pPr marL="2057400" indent="-22860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9pPr>
          </a:lstStyle>
          <a:p>
            <a:endParaRPr lang="fi-FI" altLang="fi-FI" sz="1000"/>
          </a:p>
        </p:txBody>
      </p:sp>
      <p:pic>
        <p:nvPicPr>
          <p:cNvPr id="6" name="Picture 5">
            <a:extLst>
              <a:ext uri="{FF2B5EF4-FFF2-40B4-BE49-F238E27FC236}">
                <a16:creationId xmlns:a16="http://schemas.microsoft.com/office/drawing/2014/main" id="{5EF16585-A602-B749-BD7D-A660514948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063" y="501386"/>
            <a:ext cx="2918354" cy="194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7C4A944-5008-ED4D-B968-D4524CAA3261}"/>
              </a:ext>
            </a:extLst>
          </p:cNvPr>
          <p:cNvSpPr/>
          <p:nvPr/>
        </p:nvSpPr>
        <p:spPr bwMode="auto">
          <a:xfrm>
            <a:off x="731573" y="-13229"/>
            <a:ext cx="7709959" cy="5715000"/>
          </a:xfrm>
          <a:prstGeom prst="rect">
            <a:avLst/>
          </a:prstGeom>
          <a:solidFill>
            <a:schemeClr val="accent6">
              <a:lumMod val="75000"/>
              <a:alpha val="7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anose="02020603050405020304" pitchFamily="18" charset="0"/>
              <a:buNone/>
              <a:defRPr/>
            </a:pPr>
            <a:endParaRPr lang="fi-FI" sz="3000" b="1" dirty="0">
              <a:solidFill>
                <a:schemeClr val="bg1"/>
              </a:solidFill>
              <a:latin typeface="Arial" panose="020B0604020202020204" pitchFamily="34" charset="0"/>
              <a:cs typeface="Noto Sans CJK SC Regular" charset="0"/>
            </a:endParaRPr>
          </a:p>
          <a:p>
            <a:pPr>
              <a:buClr>
                <a:srgbClr val="000000"/>
              </a:buClr>
              <a:buSzPct val="100000"/>
              <a:buFont typeface="Times New Roman" panose="02020603050405020304" pitchFamily="18" charset="0"/>
              <a:buNone/>
              <a:defRPr/>
            </a:pPr>
            <a:endParaRPr lang="fi-FI" sz="3000" b="1" dirty="0"/>
          </a:p>
          <a:p>
            <a:pPr>
              <a:buClr>
                <a:srgbClr val="000000"/>
              </a:buClr>
              <a:buSzPct val="100000"/>
              <a:buFont typeface="Times New Roman" panose="02020603050405020304" pitchFamily="18" charset="0"/>
              <a:buNone/>
              <a:defRPr/>
            </a:pPr>
            <a:r>
              <a:rPr lang="fi-FI" sz="3000" b="1" dirty="0">
                <a:solidFill>
                  <a:schemeClr val="bg1"/>
                </a:solidFill>
                <a:latin typeface="Arial" panose="020B0604020202020204" pitchFamily="34" charset="0"/>
                <a:cs typeface="Noto Sans CJK SC Regular" charset="0"/>
              </a:rPr>
              <a:t>    </a:t>
            </a:r>
          </a:p>
          <a:p>
            <a:pPr>
              <a:buClr>
                <a:srgbClr val="000000"/>
              </a:buClr>
              <a:buSzPct val="100000"/>
              <a:buFont typeface="Times New Roman" panose="02020603050405020304" pitchFamily="18" charset="0"/>
              <a:buNone/>
              <a:defRPr/>
            </a:pPr>
            <a:endParaRPr lang="fi-FI" sz="3000" b="1" dirty="0"/>
          </a:p>
          <a:p>
            <a:pPr>
              <a:buClr>
                <a:srgbClr val="000000"/>
              </a:buClr>
              <a:buSzPct val="100000"/>
              <a:buFont typeface="Times New Roman" panose="02020603050405020304" pitchFamily="18" charset="0"/>
              <a:buNone/>
              <a:defRPr/>
            </a:pPr>
            <a:endParaRPr lang="fi-FI" sz="3000" b="1" dirty="0">
              <a:solidFill>
                <a:schemeClr val="bg1"/>
              </a:solidFill>
              <a:latin typeface="Arial" panose="020B0604020202020204" pitchFamily="34" charset="0"/>
              <a:cs typeface="Noto Sans CJK SC Regular" charset="0"/>
            </a:endParaRPr>
          </a:p>
          <a:p>
            <a:pPr>
              <a:buClr>
                <a:srgbClr val="000000"/>
              </a:buClr>
              <a:buSzPct val="100000"/>
              <a:buFont typeface="Times New Roman" panose="02020603050405020304" pitchFamily="18" charset="0"/>
              <a:buNone/>
              <a:defRPr/>
            </a:pPr>
            <a:endParaRPr lang="fi-FI" sz="3000" b="1" dirty="0"/>
          </a:p>
          <a:p>
            <a:pPr>
              <a:buClr>
                <a:srgbClr val="000000"/>
              </a:buClr>
              <a:buSzPct val="100000"/>
              <a:buFont typeface="Times New Roman" panose="02020603050405020304" pitchFamily="18" charset="0"/>
              <a:buNone/>
              <a:defRPr/>
            </a:pPr>
            <a:endParaRPr lang="fi-FI" sz="3000" b="1" dirty="0">
              <a:solidFill>
                <a:schemeClr val="bg1"/>
              </a:solidFill>
              <a:latin typeface="Arial" panose="020B0604020202020204" pitchFamily="34" charset="0"/>
              <a:cs typeface="Noto Sans CJK SC Regular" charset="0"/>
            </a:endParaRPr>
          </a:p>
        </p:txBody>
      </p:sp>
      <p:sp>
        <p:nvSpPr>
          <p:cNvPr id="8" name="TextBox 7">
            <a:extLst>
              <a:ext uri="{FF2B5EF4-FFF2-40B4-BE49-F238E27FC236}">
                <a16:creationId xmlns:a16="http://schemas.microsoft.com/office/drawing/2014/main" id="{8F637734-C642-0345-AB71-63AF59FD6A40}"/>
              </a:ext>
            </a:extLst>
          </p:cNvPr>
          <p:cNvSpPr txBox="1">
            <a:spLocks noChangeArrowheads="1"/>
          </p:cNvSpPr>
          <p:nvPr/>
        </p:nvSpPr>
        <p:spPr bwMode="auto">
          <a:xfrm>
            <a:off x="1342685" y="1778001"/>
            <a:ext cx="6397778" cy="12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Times New Roman" panose="02020603050405020304" pitchFamily="18" charset="0"/>
                <a:cs typeface="Arial" panose="020B0604020202020204" pitchFamily="34" charset="0"/>
              </a:defRPr>
            </a:lvl1pPr>
            <a:lvl2pPr marL="742950" indent="-285750">
              <a:defRPr sz="1200">
                <a:solidFill>
                  <a:srgbClr val="000000"/>
                </a:solidFill>
                <a:latin typeface="Times New Roman" panose="02020603050405020304" pitchFamily="18" charset="0"/>
                <a:cs typeface="Arial" panose="020B0604020202020204" pitchFamily="34" charset="0"/>
              </a:defRPr>
            </a:lvl2pPr>
            <a:lvl3pPr marL="1143000" indent="-228600">
              <a:defRPr sz="1200">
                <a:solidFill>
                  <a:srgbClr val="000000"/>
                </a:solidFill>
                <a:latin typeface="Times New Roman" panose="02020603050405020304" pitchFamily="18" charset="0"/>
                <a:cs typeface="Arial" panose="020B0604020202020204" pitchFamily="34" charset="0"/>
              </a:defRPr>
            </a:lvl3pPr>
            <a:lvl4pPr marL="1600200" indent="-228600">
              <a:defRPr sz="1200">
                <a:solidFill>
                  <a:srgbClr val="000000"/>
                </a:solidFill>
                <a:latin typeface="Times New Roman" panose="02020603050405020304" pitchFamily="18" charset="0"/>
                <a:cs typeface="Arial" panose="020B0604020202020204" pitchFamily="34" charset="0"/>
              </a:defRPr>
            </a:lvl4pPr>
            <a:lvl5pPr marL="2057400" indent="-22860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9pPr>
          </a:lstStyle>
          <a:p>
            <a:pPr algn="ctr"/>
            <a:r>
              <a:rPr lang="fi-FI" altLang="fi-FI" sz="3667" b="1">
                <a:solidFill>
                  <a:schemeClr val="bg1"/>
                </a:solidFill>
              </a:rPr>
              <a:t>WHY NOT </a:t>
            </a:r>
          </a:p>
          <a:p>
            <a:pPr algn="ctr"/>
            <a:r>
              <a:rPr lang="fi-FI" altLang="fi-FI" sz="3667" b="1">
                <a:solidFill>
                  <a:schemeClr val="bg1"/>
                </a:solidFill>
              </a:rPr>
              <a:t>AT ROOM TEMPERATURE?</a:t>
            </a:r>
          </a:p>
        </p:txBody>
      </p:sp>
      <p:sp>
        <p:nvSpPr>
          <p:cNvPr id="2" name="TextBox 1">
            <a:extLst>
              <a:ext uri="{FF2B5EF4-FFF2-40B4-BE49-F238E27FC236}">
                <a16:creationId xmlns:a16="http://schemas.microsoft.com/office/drawing/2014/main" id="{0897232F-4E3D-034C-8AD1-2F86576616F3}"/>
              </a:ext>
            </a:extLst>
          </p:cNvPr>
          <p:cNvSpPr txBox="1">
            <a:spLocks noChangeArrowheads="1"/>
          </p:cNvSpPr>
          <p:nvPr/>
        </p:nvSpPr>
        <p:spPr bwMode="auto">
          <a:xfrm>
            <a:off x="2776803" y="3180292"/>
            <a:ext cx="3821239"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Times New Roman" panose="02020603050405020304" pitchFamily="18" charset="0"/>
                <a:cs typeface="Arial" panose="020B0604020202020204" pitchFamily="34" charset="0"/>
              </a:defRPr>
            </a:lvl1pPr>
            <a:lvl2pPr marL="742950" indent="-285750">
              <a:defRPr sz="1200">
                <a:solidFill>
                  <a:srgbClr val="000000"/>
                </a:solidFill>
                <a:latin typeface="Times New Roman" panose="02020603050405020304" pitchFamily="18" charset="0"/>
                <a:cs typeface="Arial" panose="020B0604020202020204" pitchFamily="34" charset="0"/>
              </a:defRPr>
            </a:lvl2pPr>
            <a:lvl3pPr marL="1143000" indent="-228600">
              <a:defRPr sz="1200">
                <a:solidFill>
                  <a:srgbClr val="000000"/>
                </a:solidFill>
                <a:latin typeface="Times New Roman" panose="02020603050405020304" pitchFamily="18" charset="0"/>
                <a:cs typeface="Arial" panose="020B0604020202020204" pitchFamily="34" charset="0"/>
              </a:defRPr>
            </a:lvl3pPr>
            <a:lvl4pPr marL="1600200" indent="-228600">
              <a:defRPr sz="1200">
                <a:solidFill>
                  <a:srgbClr val="000000"/>
                </a:solidFill>
                <a:latin typeface="Times New Roman" panose="02020603050405020304" pitchFamily="18" charset="0"/>
                <a:cs typeface="Arial" panose="020B0604020202020204" pitchFamily="34" charset="0"/>
              </a:defRPr>
            </a:lvl4pPr>
            <a:lvl5pPr marL="2057400" indent="-228600">
              <a:defRPr sz="12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Times New Roman" panose="02020603050405020304" pitchFamily="18" charset="0"/>
                <a:cs typeface="Arial" panose="020B0604020202020204" pitchFamily="34" charset="0"/>
              </a:defRPr>
            </a:lvl9pPr>
          </a:lstStyle>
          <a:p>
            <a:r>
              <a:rPr lang="fi-FI" altLang="fi-FI" sz="2333">
                <a:solidFill>
                  <a:schemeClr val="bg1"/>
                </a:solidFill>
              </a:rPr>
              <a:t>Highest T</a:t>
            </a:r>
            <a:r>
              <a:rPr lang="fi-FI" altLang="fi-FI" sz="2333" baseline="-25000">
                <a:solidFill>
                  <a:schemeClr val="bg1"/>
                </a:solidFill>
              </a:rPr>
              <a:t>c</a:t>
            </a:r>
            <a:r>
              <a:rPr lang="fi-FI" altLang="fi-FI" sz="2333">
                <a:solidFill>
                  <a:schemeClr val="bg1"/>
                </a:solidFill>
              </a:rPr>
              <a:t> (ambient pressure) </a:t>
            </a:r>
          </a:p>
          <a:p>
            <a:r>
              <a:rPr lang="fi-FI" altLang="fi-FI" sz="2333">
                <a:solidFill>
                  <a:schemeClr val="bg1"/>
                </a:solidFill>
              </a:rPr>
              <a:t>~150 K – just a factor of two!</a:t>
            </a:r>
          </a:p>
        </p:txBody>
      </p:sp>
    </p:spTree>
    <p:extLst>
      <p:ext uri="{BB962C8B-B14F-4D97-AF65-F5344CB8AC3E}">
        <p14:creationId xmlns:p14="http://schemas.microsoft.com/office/powerpoint/2010/main" val="2334369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B46DA0-12A7-EE45-A4D6-F16D353E4D4B}"/>
              </a:ext>
            </a:extLst>
          </p:cNvPr>
          <p:cNvSpPr>
            <a:spLocks noGrp="1"/>
          </p:cNvSpPr>
          <p:nvPr>
            <p:ph type="body" sz="half" idx="10"/>
          </p:nvPr>
        </p:nvSpPr>
        <p:spPr/>
        <p:txBody>
          <a:bodyPr/>
          <a:lstStyle/>
          <a:p>
            <a:r>
              <a:rPr lang="fi-FI" dirty="0"/>
              <a:t>Learning </a:t>
            </a:r>
            <a:r>
              <a:rPr lang="fi-FI" dirty="0" err="1"/>
              <a:t>goals</a:t>
            </a:r>
            <a:endParaRPr lang="fi-FI" dirty="0"/>
          </a:p>
        </p:txBody>
      </p:sp>
      <p:sp>
        <p:nvSpPr>
          <p:cNvPr id="3" name="Text Placeholder 2">
            <a:extLst>
              <a:ext uri="{FF2B5EF4-FFF2-40B4-BE49-F238E27FC236}">
                <a16:creationId xmlns:a16="http://schemas.microsoft.com/office/drawing/2014/main" id="{A3FBED04-FBC8-6A40-BA3B-EE3FF7D642A3}"/>
              </a:ext>
            </a:extLst>
          </p:cNvPr>
          <p:cNvSpPr>
            <a:spLocks noGrp="1"/>
          </p:cNvSpPr>
          <p:nvPr>
            <p:ph type="body" sz="half" idx="11"/>
          </p:nvPr>
        </p:nvSpPr>
        <p:spPr/>
        <p:txBody>
          <a:bodyPr/>
          <a:lstStyle/>
          <a:p>
            <a:pPr marL="342900" indent="-342900">
              <a:buFont typeface="Arial" panose="020B0604020202020204" pitchFamily="34" charset="0"/>
              <a:buChar char="•"/>
            </a:pPr>
            <a:r>
              <a:rPr lang="fi-FI" dirty="0" err="1"/>
              <a:t>Bose</a:t>
            </a:r>
            <a:r>
              <a:rPr lang="fi-FI" dirty="0"/>
              <a:t>-Einstein and Fermi </a:t>
            </a:r>
            <a:r>
              <a:rPr lang="fi-FI" dirty="0" err="1"/>
              <a:t>distributions</a:t>
            </a:r>
            <a:r>
              <a:rPr lang="fi-FI" dirty="0"/>
              <a:t>: </a:t>
            </a:r>
            <a:r>
              <a:rPr lang="fi-FI" dirty="0" err="1"/>
              <a:t>what</a:t>
            </a:r>
            <a:r>
              <a:rPr lang="fi-FI" dirty="0"/>
              <a:t> and </a:t>
            </a:r>
            <a:r>
              <a:rPr lang="fi-FI" dirty="0" err="1"/>
              <a:t>how</a:t>
            </a:r>
            <a:endParaRPr lang="fi-FI" dirty="0"/>
          </a:p>
          <a:p>
            <a:pPr marL="342900" indent="-342900">
              <a:buFont typeface="Arial" panose="020B0604020202020204" pitchFamily="34" charset="0"/>
              <a:buChar char="•"/>
            </a:pPr>
            <a:r>
              <a:rPr lang="fi-FI" dirty="0" err="1"/>
              <a:t>Bose</a:t>
            </a:r>
            <a:r>
              <a:rPr lang="fi-FI" dirty="0"/>
              <a:t>-Einstein </a:t>
            </a:r>
            <a:r>
              <a:rPr lang="fi-FI" dirty="0" err="1"/>
              <a:t>condensation</a:t>
            </a:r>
            <a:r>
              <a:rPr lang="fi-FI" dirty="0"/>
              <a:t>: </a:t>
            </a:r>
            <a:r>
              <a:rPr lang="fi-FI" dirty="0" err="1"/>
              <a:t>understand</a:t>
            </a:r>
            <a:r>
              <a:rPr lang="fi-FI" dirty="0"/>
              <a:t> </a:t>
            </a:r>
            <a:r>
              <a:rPr lang="fi-FI" dirty="0" err="1"/>
              <a:t>where</a:t>
            </a:r>
            <a:r>
              <a:rPr lang="fi-FI" dirty="0"/>
              <a:t> it </a:t>
            </a:r>
            <a:r>
              <a:rPr lang="fi-FI" dirty="0" err="1"/>
              <a:t>comes</a:t>
            </a:r>
            <a:r>
              <a:rPr lang="fi-FI" dirty="0"/>
              <a:t> </a:t>
            </a:r>
            <a:r>
              <a:rPr lang="fi-FI" dirty="0" err="1"/>
              <a:t>from</a:t>
            </a:r>
            <a:r>
              <a:rPr lang="fi-FI" dirty="0"/>
              <a:t> in </a:t>
            </a:r>
            <a:r>
              <a:rPr lang="fi-FI" dirty="0" err="1"/>
              <a:t>detail</a:t>
            </a:r>
            <a:r>
              <a:rPr lang="fi-FI" dirty="0"/>
              <a:t>. </a:t>
            </a:r>
            <a:r>
              <a:rPr lang="fi-FI" dirty="0" err="1"/>
              <a:t>Also</a:t>
            </a:r>
            <a:r>
              <a:rPr lang="fi-FI" dirty="0"/>
              <a:t> </a:t>
            </a:r>
            <a:r>
              <a:rPr lang="fi-FI" dirty="0" err="1"/>
              <a:t>derivation</a:t>
            </a:r>
            <a:r>
              <a:rPr lang="fi-FI" dirty="0"/>
              <a:t>.</a:t>
            </a:r>
          </a:p>
          <a:p>
            <a:pPr marL="342900" indent="-342900">
              <a:buFont typeface="Arial" panose="020B0604020202020204" pitchFamily="34" charset="0"/>
              <a:buChar char="•"/>
            </a:pPr>
            <a:r>
              <a:rPr lang="fi-FI" dirty="0" err="1"/>
              <a:t>Field</a:t>
            </a:r>
            <a:r>
              <a:rPr lang="fi-FI" dirty="0"/>
              <a:t> of </a:t>
            </a:r>
            <a:r>
              <a:rPr lang="fi-FI" dirty="0" err="1"/>
              <a:t>ultracold</a:t>
            </a:r>
            <a:r>
              <a:rPr lang="fi-FI" dirty="0"/>
              <a:t> </a:t>
            </a:r>
            <a:r>
              <a:rPr lang="fi-FI" dirty="0" err="1"/>
              <a:t>gases</a:t>
            </a:r>
            <a:r>
              <a:rPr lang="fi-FI" dirty="0"/>
              <a:t>: intro</a:t>
            </a:r>
          </a:p>
          <a:p>
            <a:pPr lvl="1"/>
            <a:r>
              <a:rPr lang="fi-FI" dirty="0" err="1"/>
              <a:t>Techniques</a:t>
            </a:r>
            <a:endParaRPr lang="fi-FI" dirty="0"/>
          </a:p>
          <a:p>
            <a:pPr lvl="1"/>
            <a:r>
              <a:rPr lang="fi-FI" dirty="0" err="1"/>
              <a:t>Issues</a:t>
            </a:r>
            <a:r>
              <a:rPr lang="fi-FI" dirty="0"/>
              <a:t>, </a:t>
            </a:r>
            <a:r>
              <a:rPr lang="fi-FI" dirty="0" err="1"/>
              <a:t>opportunities</a:t>
            </a:r>
            <a:r>
              <a:rPr lang="fi-FI" dirty="0"/>
              <a:t>….</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96432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F4222944-8C62-B54B-8BFC-4E68DBFD766E}"/>
              </a:ext>
            </a:extLst>
          </p:cNvPr>
          <p:cNvSpPr>
            <a:spLocks noChangeArrowheads="1"/>
          </p:cNvSpPr>
          <p:nvPr/>
        </p:nvSpPr>
        <p:spPr bwMode="auto">
          <a:xfrm>
            <a:off x="821532" y="-322791"/>
            <a:ext cx="6477000" cy="1972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800" tIns="38400" rIns="76800" bIns="38400" anchor="ct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660066"/>
              </a:buClr>
              <a:buFont typeface="Times New Roman" panose="02020603050405020304" pitchFamily="18" charset="0"/>
              <a:buNone/>
            </a:pPr>
            <a:r>
              <a:rPr lang="en-GB" altLang="fi-FI" sz="3333">
                <a:solidFill>
                  <a:srgbClr val="660066"/>
                </a:solidFill>
              </a:rPr>
              <a:t>Fermi condensates!!! 2004-2005</a:t>
            </a:r>
          </a:p>
        </p:txBody>
      </p:sp>
      <p:pic>
        <p:nvPicPr>
          <p:cNvPr id="22531" name="Picture 2">
            <a:extLst>
              <a:ext uri="{FF2B5EF4-FFF2-40B4-BE49-F238E27FC236}">
                <a16:creationId xmlns:a16="http://schemas.microsoft.com/office/drawing/2014/main" id="{F39ED45E-1802-6F4E-9D8D-7E40BCE23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053" y="1469761"/>
            <a:ext cx="1049073" cy="2258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a:extLst>
              <a:ext uri="{FF2B5EF4-FFF2-40B4-BE49-F238E27FC236}">
                <a16:creationId xmlns:a16="http://schemas.microsoft.com/office/drawing/2014/main" id="{DE101EF1-4654-4F44-BBEE-5624F8134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469" y="1498865"/>
            <a:ext cx="1946010" cy="22886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a:extLst>
              <a:ext uri="{FF2B5EF4-FFF2-40B4-BE49-F238E27FC236}">
                <a16:creationId xmlns:a16="http://schemas.microsoft.com/office/drawing/2014/main" id="{2FB8016F-36D8-D241-BB6A-5651C4050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699" y="1353344"/>
            <a:ext cx="1246188" cy="2614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5">
            <a:extLst>
              <a:ext uri="{FF2B5EF4-FFF2-40B4-BE49-F238E27FC236}">
                <a16:creationId xmlns:a16="http://schemas.microsoft.com/office/drawing/2014/main" id="{1C2F7FB3-778D-6240-8F07-4BCCCCF8EA59}"/>
              </a:ext>
            </a:extLst>
          </p:cNvPr>
          <p:cNvSpPr txBox="1">
            <a:spLocks noChangeArrowheads="1"/>
          </p:cNvSpPr>
          <p:nvPr/>
        </p:nvSpPr>
        <p:spPr bwMode="auto">
          <a:xfrm>
            <a:off x="1694657" y="4362979"/>
            <a:ext cx="4902766"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BEC-BCS crossover</a:t>
            </a:r>
          </a:p>
          <a:p>
            <a:pPr eaLnBrk="1" hangingPunct="1">
              <a:lnSpc>
                <a:spcPct val="100000"/>
              </a:lnSpc>
              <a:spcBef>
                <a:spcPct val="0"/>
              </a:spcBef>
              <a:buFont typeface="Arial" panose="020B0604020202020204" pitchFamily="34" charset="0"/>
              <a:buNone/>
            </a:pPr>
            <a:r>
              <a:rPr lang="en-GB" altLang="fi-FI" sz="1500" b="1"/>
              <a:t>Related to, e.g., high temperature superconductivity</a:t>
            </a:r>
          </a:p>
        </p:txBody>
      </p:sp>
      <p:sp>
        <p:nvSpPr>
          <p:cNvPr id="22535" name="Text Box 6">
            <a:extLst>
              <a:ext uri="{FF2B5EF4-FFF2-40B4-BE49-F238E27FC236}">
                <a16:creationId xmlns:a16="http://schemas.microsoft.com/office/drawing/2014/main" id="{3F01EE3F-CDE1-B245-B1CA-94A6AAA5ADB2}"/>
              </a:ext>
            </a:extLst>
          </p:cNvPr>
          <p:cNvSpPr txBox="1">
            <a:spLocks noChangeArrowheads="1"/>
          </p:cNvSpPr>
          <p:nvPr/>
        </p:nvSpPr>
        <p:spPr bwMode="auto">
          <a:xfrm>
            <a:off x="896938" y="5048250"/>
            <a:ext cx="7358566"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Important concept: Pairing gap (related to superfluid order parameter), roughly</a:t>
            </a:r>
          </a:p>
          <a:p>
            <a:pPr eaLnBrk="1" hangingPunct="1">
              <a:lnSpc>
                <a:spcPct val="100000"/>
              </a:lnSpc>
              <a:spcBef>
                <a:spcPct val="0"/>
              </a:spcBef>
              <a:buFont typeface="Arial" panose="020B0604020202020204" pitchFamily="34" charset="0"/>
              <a:buNone/>
            </a:pPr>
            <a:r>
              <a:rPr lang="en-GB" altLang="fi-FI" sz="1500" b="1"/>
              <a:t>corresponds to pair binging energy; notation </a:t>
            </a:r>
            <a:r>
              <a:rPr lang="en-GB" altLang="fi-FI" sz="1500" b="1">
                <a:latin typeface="Symbol" pitchFamily="2" charset="2"/>
              </a:rPr>
              <a:t></a:t>
            </a:r>
          </a:p>
        </p:txBody>
      </p:sp>
    </p:spTree>
    <p:extLst>
      <p:ext uri="{BB962C8B-B14F-4D97-AF65-F5344CB8AC3E}">
        <p14:creationId xmlns:p14="http://schemas.microsoft.com/office/powerpoint/2010/main" val="16287732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6802D1C1-6114-A34E-9007-2AE80A26749A}"/>
              </a:ext>
            </a:extLst>
          </p:cNvPr>
          <p:cNvSpPr txBox="1">
            <a:spLocks noChangeArrowheads="1"/>
          </p:cNvSpPr>
          <p:nvPr/>
        </p:nvSpPr>
        <p:spPr bwMode="auto">
          <a:xfrm>
            <a:off x="1363928" y="1494896"/>
            <a:ext cx="2943896"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BEC of molecules (dimers of two</a:t>
            </a:r>
          </a:p>
          <a:p>
            <a:pPr eaLnBrk="1" hangingPunct="1">
              <a:lnSpc>
                <a:spcPct val="100000"/>
              </a:lnSpc>
              <a:spcBef>
                <a:spcPct val="0"/>
              </a:spcBef>
              <a:buFont typeface="Arial" panose="020B0604020202020204" pitchFamily="34" charset="0"/>
              <a:buNone/>
            </a:pPr>
            <a:r>
              <a:rPr lang="en-GB" altLang="fi-FI" sz="1500"/>
              <a:t>Fermions) 2003-2004</a:t>
            </a:r>
          </a:p>
          <a:p>
            <a:pPr eaLnBrk="1" hangingPunct="1">
              <a:lnSpc>
                <a:spcPct val="100000"/>
              </a:lnSpc>
              <a:spcBef>
                <a:spcPct val="0"/>
              </a:spcBef>
              <a:buFont typeface="Arial" panose="020B0604020202020204" pitchFamily="34" charset="0"/>
              <a:buNone/>
            </a:pPr>
            <a:r>
              <a:rPr lang="en-GB" altLang="fi-FI" sz="1500" i="1"/>
              <a:t>Grimm, Jin, Ketterle, Salomon</a:t>
            </a:r>
          </a:p>
        </p:txBody>
      </p:sp>
      <p:sp>
        <p:nvSpPr>
          <p:cNvPr id="24579" name="Text Box 2">
            <a:extLst>
              <a:ext uri="{FF2B5EF4-FFF2-40B4-BE49-F238E27FC236}">
                <a16:creationId xmlns:a16="http://schemas.microsoft.com/office/drawing/2014/main" id="{9E17A054-9DC9-A640-B47A-391D33152941}"/>
              </a:ext>
            </a:extLst>
          </p:cNvPr>
          <p:cNvSpPr txBox="1">
            <a:spLocks noChangeArrowheads="1"/>
          </p:cNvSpPr>
          <p:nvPr/>
        </p:nvSpPr>
        <p:spPr bwMode="auto">
          <a:xfrm>
            <a:off x="5188480" y="1477699"/>
            <a:ext cx="2988780"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Fermion pairs near the Feshbach</a:t>
            </a:r>
          </a:p>
          <a:p>
            <a:pPr eaLnBrk="1" hangingPunct="1">
              <a:lnSpc>
                <a:spcPct val="100000"/>
              </a:lnSpc>
              <a:spcBef>
                <a:spcPct val="0"/>
              </a:spcBef>
              <a:buFont typeface="Arial" panose="020B0604020202020204" pitchFamily="34" charset="0"/>
              <a:buNone/>
            </a:pPr>
            <a:r>
              <a:rPr lang="en-GB" altLang="fi-FI" sz="1500"/>
              <a:t>Resonance 2004</a:t>
            </a:r>
          </a:p>
          <a:p>
            <a:pPr eaLnBrk="1" hangingPunct="1">
              <a:lnSpc>
                <a:spcPct val="100000"/>
              </a:lnSpc>
              <a:spcBef>
                <a:spcPct val="0"/>
              </a:spcBef>
              <a:buFont typeface="Arial" panose="020B0604020202020204" pitchFamily="34" charset="0"/>
              <a:buNone/>
            </a:pPr>
            <a:r>
              <a:rPr lang="en-GB" altLang="fi-FI" sz="1500" i="1"/>
              <a:t>Jin, Ketterle</a:t>
            </a:r>
            <a:r>
              <a:rPr lang="en-GB" altLang="fi-FI" sz="1500"/>
              <a:t> </a:t>
            </a:r>
          </a:p>
        </p:txBody>
      </p:sp>
      <p:sp>
        <p:nvSpPr>
          <p:cNvPr id="24580" name="Text Box 3">
            <a:extLst>
              <a:ext uri="{FF2B5EF4-FFF2-40B4-BE49-F238E27FC236}">
                <a16:creationId xmlns:a16="http://schemas.microsoft.com/office/drawing/2014/main" id="{973CB59E-D53D-2E43-B0FE-D55B8355DF70}"/>
              </a:ext>
            </a:extLst>
          </p:cNvPr>
          <p:cNvSpPr txBox="1">
            <a:spLocks noChangeArrowheads="1"/>
          </p:cNvSpPr>
          <p:nvPr/>
        </p:nvSpPr>
        <p:spPr bwMode="auto">
          <a:xfrm>
            <a:off x="1337469" y="2737115"/>
            <a:ext cx="2668179"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Density profile throughout the</a:t>
            </a:r>
          </a:p>
          <a:p>
            <a:pPr eaLnBrk="1" hangingPunct="1">
              <a:lnSpc>
                <a:spcPct val="100000"/>
              </a:lnSpc>
              <a:spcBef>
                <a:spcPct val="0"/>
              </a:spcBef>
              <a:buFont typeface="Arial" panose="020B0604020202020204" pitchFamily="34" charset="0"/>
              <a:buNone/>
            </a:pPr>
            <a:r>
              <a:rPr lang="en-GB" altLang="fi-FI" sz="1500"/>
              <a:t>crossover</a:t>
            </a:r>
          </a:p>
          <a:p>
            <a:pPr eaLnBrk="1" hangingPunct="1">
              <a:lnSpc>
                <a:spcPct val="100000"/>
              </a:lnSpc>
              <a:spcBef>
                <a:spcPct val="0"/>
              </a:spcBef>
              <a:buFont typeface="Arial" panose="020B0604020202020204" pitchFamily="34" charset="0"/>
              <a:buNone/>
            </a:pPr>
            <a:r>
              <a:rPr lang="en-GB" altLang="fi-FI" sz="1500" i="1"/>
              <a:t>Grimm </a:t>
            </a:r>
            <a:r>
              <a:rPr lang="en-GB" altLang="fi-FI" sz="1500"/>
              <a:t>2004</a:t>
            </a:r>
          </a:p>
        </p:txBody>
      </p:sp>
      <p:sp>
        <p:nvSpPr>
          <p:cNvPr id="24581" name="Text Box 4">
            <a:extLst>
              <a:ext uri="{FF2B5EF4-FFF2-40B4-BE49-F238E27FC236}">
                <a16:creationId xmlns:a16="http://schemas.microsoft.com/office/drawing/2014/main" id="{F1C945FB-F0D2-6449-B823-FD21B41D50B7}"/>
              </a:ext>
            </a:extLst>
          </p:cNvPr>
          <p:cNvSpPr txBox="1">
            <a:spLocks noChangeArrowheads="1"/>
          </p:cNvSpPr>
          <p:nvPr/>
        </p:nvSpPr>
        <p:spPr bwMode="auto">
          <a:xfrm>
            <a:off x="1256771" y="3937000"/>
            <a:ext cx="1725614" cy="77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Collective modes  </a:t>
            </a:r>
          </a:p>
          <a:p>
            <a:pPr eaLnBrk="1" hangingPunct="1">
              <a:lnSpc>
                <a:spcPct val="100000"/>
              </a:lnSpc>
              <a:spcBef>
                <a:spcPct val="0"/>
              </a:spcBef>
              <a:buFont typeface="Arial" panose="020B0604020202020204" pitchFamily="34" charset="0"/>
              <a:buNone/>
            </a:pPr>
            <a:r>
              <a:rPr lang="en-GB" altLang="fi-FI" sz="1500" i="1"/>
              <a:t>Thomas</a:t>
            </a:r>
            <a:r>
              <a:rPr lang="en-GB" altLang="fi-FI" sz="1500"/>
              <a:t> 2004,</a:t>
            </a:r>
          </a:p>
          <a:p>
            <a:pPr eaLnBrk="1" hangingPunct="1">
              <a:lnSpc>
                <a:spcPct val="100000"/>
              </a:lnSpc>
              <a:spcBef>
                <a:spcPct val="0"/>
              </a:spcBef>
              <a:buFont typeface="Arial" panose="020B0604020202020204" pitchFamily="34" charset="0"/>
              <a:buNone/>
            </a:pPr>
            <a:r>
              <a:rPr lang="en-GB" altLang="fi-FI" sz="1500" i="1"/>
              <a:t>Grimm</a:t>
            </a:r>
            <a:r>
              <a:rPr lang="en-GB" altLang="fi-FI" sz="1500"/>
              <a:t> 2004</a:t>
            </a:r>
          </a:p>
        </p:txBody>
      </p:sp>
      <p:pic>
        <p:nvPicPr>
          <p:cNvPr id="24582" name="Picture 5">
            <a:extLst>
              <a:ext uri="{FF2B5EF4-FFF2-40B4-BE49-F238E27FC236}">
                <a16:creationId xmlns:a16="http://schemas.microsoft.com/office/drawing/2014/main" id="{C101C583-D1CE-B748-B5B9-742CA8BA9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709" y="2256896"/>
            <a:ext cx="1410229" cy="980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3" name="Picture 6">
            <a:extLst>
              <a:ext uri="{FF2B5EF4-FFF2-40B4-BE49-F238E27FC236}">
                <a16:creationId xmlns:a16="http://schemas.microsoft.com/office/drawing/2014/main" id="{7066D506-5D46-FD45-AAC9-75493BF9E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219" y="2497667"/>
            <a:ext cx="1682750" cy="883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4" name="Text Box 7">
            <a:extLst>
              <a:ext uri="{FF2B5EF4-FFF2-40B4-BE49-F238E27FC236}">
                <a16:creationId xmlns:a16="http://schemas.microsoft.com/office/drawing/2014/main" id="{BC4A87C2-2EB5-054C-8C26-148BF2267E82}"/>
              </a:ext>
            </a:extLst>
          </p:cNvPr>
          <p:cNvSpPr txBox="1">
            <a:spLocks noChangeArrowheads="1"/>
          </p:cNvSpPr>
          <p:nvPr/>
        </p:nvSpPr>
        <p:spPr bwMode="auto">
          <a:xfrm>
            <a:off x="3389313" y="5138208"/>
            <a:ext cx="2352388" cy="30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FF0066"/>
              </a:buClr>
              <a:buFont typeface="Times New Roman" panose="02020603050405020304" pitchFamily="18" charset="0"/>
              <a:buNone/>
            </a:pPr>
            <a:r>
              <a:rPr lang="en-GB" altLang="fi-FI" sz="1500" b="1">
                <a:solidFill>
                  <a:srgbClr val="FF0066"/>
                </a:solidFill>
              </a:rPr>
              <a:t>Pairing gap </a:t>
            </a:r>
            <a:r>
              <a:rPr lang="en-GB" altLang="fi-FI" sz="1500" b="1" i="1">
                <a:solidFill>
                  <a:srgbClr val="FF0066"/>
                </a:solidFill>
              </a:rPr>
              <a:t>Grimm</a:t>
            </a:r>
            <a:r>
              <a:rPr lang="en-GB" altLang="fi-FI" sz="1500" b="1">
                <a:solidFill>
                  <a:srgbClr val="FF0066"/>
                </a:solidFill>
              </a:rPr>
              <a:t> 2004</a:t>
            </a:r>
          </a:p>
        </p:txBody>
      </p:sp>
      <p:graphicFrame>
        <p:nvGraphicFramePr>
          <p:cNvPr id="24585" name="Object 8">
            <a:extLst>
              <a:ext uri="{FF2B5EF4-FFF2-40B4-BE49-F238E27FC236}">
                <a16:creationId xmlns:a16="http://schemas.microsoft.com/office/drawing/2014/main" id="{2D2B6ACA-9CC2-C540-B137-11290377F552}"/>
              </a:ext>
            </a:extLst>
          </p:cNvPr>
          <p:cNvGraphicFramePr>
            <a:graphicFrameLocks noChangeAspect="1"/>
          </p:cNvGraphicFramePr>
          <p:nvPr/>
        </p:nvGraphicFramePr>
        <p:xfrm>
          <a:off x="3907896" y="3509698"/>
          <a:ext cx="1203854" cy="1628510"/>
        </p:xfrm>
        <a:graphic>
          <a:graphicData uri="http://schemas.openxmlformats.org/presentationml/2006/ole">
            <mc:AlternateContent xmlns:mc="http://schemas.openxmlformats.org/markup-compatibility/2006">
              <mc:Choice xmlns:v="urn:schemas-microsoft-com:vml" Requires="v">
                <p:oleObj spid="_x0000_s15364" r:id="rId6" imgW="45250100" imgH="61201300" progId="">
                  <p:embed/>
                </p:oleObj>
              </mc:Choice>
              <mc:Fallback>
                <p:oleObj r:id="rId6" imgW="45250100" imgH="61201300" progId="">
                  <p:embed/>
                  <p:pic>
                    <p:nvPicPr>
                      <p:cNvPr id="24585" name="Object 8">
                        <a:extLst>
                          <a:ext uri="{FF2B5EF4-FFF2-40B4-BE49-F238E27FC236}">
                            <a16:creationId xmlns:a16="http://schemas.microsoft.com/office/drawing/2014/main" id="{2D2B6ACA-9CC2-C540-B137-11290377F5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7896" y="3509698"/>
                        <a:ext cx="1203854" cy="16285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6" name="Text Box 9">
            <a:extLst>
              <a:ext uri="{FF2B5EF4-FFF2-40B4-BE49-F238E27FC236}">
                <a16:creationId xmlns:a16="http://schemas.microsoft.com/office/drawing/2014/main" id="{0F4C901A-6A5D-F042-8239-065791F116A4}"/>
              </a:ext>
            </a:extLst>
          </p:cNvPr>
          <p:cNvSpPr txBox="1">
            <a:spLocks noChangeArrowheads="1"/>
          </p:cNvSpPr>
          <p:nvPr/>
        </p:nvSpPr>
        <p:spPr bwMode="auto">
          <a:xfrm>
            <a:off x="6137011" y="3612886"/>
            <a:ext cx="1424249"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Heat capasity  </a:t>
            </a:r>
          </a:p>
          <a:p>
            <a:pPr eaLnBrk="1" hangingPunct="1">
              <a:lnSpc>
                <a:spcPct val="100000"/>
              </a:lnSpc>
              <a:spcBef>
                <a:spcPct val="0"/>
              </a:spcBef>
              <a:buFont typeface="Arial" panose="020B0604020202020204" pitchFamily="34" charset="0"/>
              <a:buNone/>
            </a:pPr>
            <a:r>
              <a:rPr lang="en-GB" altLang="fi-FI" sz="1500" i="1"/>
              <a:t>Thomas</a:t>
            </a:r>
            <a:r>
              <a:rPr lang="en-GB" altLang="fi-FI" sz="1500"/>
              <a:t> 2005</a:t>
            </a:r>
          </a:p>
        </p:txBody>
      </p:sp>
      <p:sp>
        <p:nvSpPr>
          <p:cNvPr id="2" name="Text Box 10">
            <a:extLst>
              <a:ext uri="{FF2B5EF4-FFF2-40B4-BE49-F238E27FC236}">
                <a16:creationId xmlns:a16="http://schemas.microsoft.com/office/drawing/2014/main" id="{8FCFA75A-0EB3-C643-831D-449E90F99E54}"/>
              </a:ext>
            </a:extLst>
          </p:cNvPr>
          <p:cNvSpPr txBox="1">
            <a:spLocks noChangeArrowheads="1"/>
          </p:cNvSpPr>
          <p:nvPr/>
        </p:nvSpPr>
        <p:spPr bwMode="auto">
          <a:xfrm>
            <a:off x="1109927" y="247386"/>
            <a:ext cx="6942667" cy="771259"/>
          </a:xfrm>
          <a:prstGeom prst="rect">
            <a:avLst/>
          </a:prstGeom>
          <a:noFill/>
          <a:ln>
            <a:noFill/>
          </a:ln>
          <a:effectLst/>
        </p:spPr>
        <p:txBody>
          <a:bodyPr lIns="75000" tIns="39000" rIns="75000" bIns="39000">
            <a:spAutoFit/>
          </a:bodyPr>
          <a:lstStyle>
            <a:lvl1pPr>
              <a:lnSpc>
                <a:spcPct val="87000"/>
              </a:lnSpc>
              <a:spcBef>
                <a:spcPct val="0"/>
              </a:spcBef>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lnSpc>
                <a:spcPct val="87000"/>
              </a:lnSpc>
              <a:spcBef>
                <a:spcPct val="0"/>
              </a:spcBef>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lnSpc>
                <a:spcPct val="87000"/>
              </a:lnSpc>
              <a:spcBef>
                <a:spcPct val="0"/>
              </a:spcBef>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lnSpc>
                <a:spcPct val="87000"/>
              </a:lnSpc>
              <a:spcBef>
                <a:spcPct val="0"/>
              </a:spcBef>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lnSpc>
                <a:spcPct val="87000"/>
              </a:lnSpc>
              <a:spcBef>
                <a:spcPct val="0"/>
              </a:spcBef>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defTabSz="457200" fontAlgn="base">
              <a:lnSpc>
                <a:spcPct val="87000"/>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defTabSz="457200" fontAlgn="base">
              <a:lnSpc>
                <a:spcPct val="87000"/>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defTabSz="457200" fontAlgn="base">
              <a:lnSpc>
                <a:spcPct val="87000"/>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defTabSz="457200" fontAlgn="base">
              <a:lnSpc>
                <a:spcPct val="87000"/>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eaLnBrk="1" hangingPunct="1">
              <a:lnSpc>
                <a:spcPct val="100000"/>
              </a:lnSpc>
              <a:buClr>
                <a:srgbClr val="660066"/>
              </a:buClr>
              <a:buSzPct val="100000"/>
              <a:buFont typeface="Tahoma" pitchFamily="34" charset="0"/>
              <a:buNone/>
              <a:defRPr/>
            </a:pPr>
            <a:r>
              <a:rPr lang="en-GB" altLang="fi-FI" sz="1500" b="1" i="1">
                <a:solidFill>
                  <a:srgbClr val="660066"/>
                </a:solidFill>
                <a:effectLst>
                  <a:outerShdw blurRad="38100" dist="38100" dir="2700000" algn="tl">
                    <a:srgbClr val="C0C0C0"/>
                  </a:outerShdw>
                </a:effectLst>
                <a:latin typeface="Tahoma" pitchFamily="34" charset="0"/>
              </a:rPr>
              <a:t>Science and Physics World ranked the observation of Fermi condensates among the top ten scientific breakthroughs of the year 2004</a:t>
            </a:r>
          </a:p>
        </p:txBody>
      </p:sp>
      <p:sp>
        <p:nvSpPr>
          <p:cNvPr id="24588" name="Text Box 11">
            <a:extLst>
              <a:ext uri="{FF2B5EF4-FFF2-40B4-BE49-F238E27FC236}">
                <a16:creationId xmlns:a16="http://schemas.microsoft.com/office/drawing/2014/main" id="{6B333F36-7F07-2641-B093-A7CA63790C40}"/>
              </a:ext>
            </a:extLst>
          </p:cNvPr>
          <p:cNvSpPr txBox="1">
            <a:spLocks noChangeArrowheads="1"/>
          </p:cNvSpPr>
          <p:nvPr/>
        </p:nvSpPr>
        <p:spPr bwMode="auto">
          <a:xfrm>
            <a:off x="6167438" y="4392084"/>
            <a:ext cx="1297612"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a:t>Vortices  </a:t>
            </a:r>
          </a:p>
          <a:p>
            <a:pPr eaLnBrk="1" hangingPunct="1">
              <a:lnSpc>
                <a:spcPct val="100000"/>
              </a:lnSpc>
              <a:spcBef>
                <a:spcPct val="0"/>
              </a:spcBef>
              <a:buFont typeface="Arial" panose="020B0604020202020204" pitchFamily="34" charset="0"/>
              <a:buNone/>
            </a:pPr>
            <a:r>
              <a:rPr lang="en-GB" altLang="fi-FI" sz="1500" i="1"/>
              <a:t>Ketterle</a:t>
            </a:r>
            <a:r>
              <a:rPr lang="en-GB" altLang="fi-FI" sz="1500"/>
              <a:t> 2005</a:t>
            </a:r>
          </a:p>
        </p:txBody>
      </p:sp>
    </p:spTree>
    <p:extLst>
      <p:ext uri="{BB962C8B-B14F-4D97-AF65-F5344CB8AC3E}">
        <p14:creationId xmlns:p14="http://schemas.microsoft.com/office/powerpoint/2010/main" val="40777898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41D344A1-609A-D94C-90CA-E8675621DFD8}"/>
              </a:ext>
            </a:extLst>
          </p:cNvPr>
          <p:cNvSpPr txBox="1">
            <a:spLocks noChangeArrowheads="1"/>
          </p:cNvSpPr>
          <p:nvPr/>
        </p:nvSpPr>
        <p:spPr bwMode="auto">
          <a:xfrm>
            <a:off x="1512094" y="96573"/>
            <a:ext cx="6477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800" tIns="38400" rIns="76800" bIns="38400" anchor="ct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 typeface="Arial" panose="020B0604020202020204" pitchFamily="34" charset="0"/>
              <a:buNone/>
            </a:pPr>
            <a:r>
              <a:rPr lang="en-GB" altLang="fi-FI" sz="3667"/>
              <a:t>Polarized Fermi gases</a:t>
            </a:r>
          </a:p>
        </p:txBody>
      </p:sp>
      <p:pic>
        <p:nvPicPr>
          <p:cNvPr id="30723" name="Picture 2">
            <a:extLst>
              <a:ext uri="{FF2B5EF4-FFF2-40B4-BE49-F238E27FC236}">
                <a16:creationId xmlns:a16="http://schemas.microsoft.com/office/drawing/2014/main" id="{57E61FE4-E93E-D24E-9AF1-6DECF9EF8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157" y="997479"/>
            <a:ext cx="1861343" cy="1439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3">
            <a:extLst>
              <a:ext uri="{FF2B5EF4-FFF2-40B4-BE49-F238E27FC236}">
                <a16:creationId xmlns:a16="http://schemas.microsoft.com/office/drawing/2014/main" id="{12A31AA5-87D3-EE4C-AAA4-FCF7E81C7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386" y="1057011"/>
            <a:ext cx="1620573" cy="157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4">
            <a:extLst>
              <a:ext uri="{FF2B5EF4-FFF2-40B4-BE49-F238E27FC236}">
                <a16:creationId xmlns:a16="http://schemas.microsoft.com/office/drawing/2014/main" id="{AE80B3A2-BA2F-2745-BA5F-3EEFA63B4AB4}"/>
              </a:ext>
            </a:extLst>
          </p:cNvPr>
          <p:cNvSpPr txBox="1">
            <a:spLocks noChangeArrowheads="1"/>
          </p:cNvSpPr>
          <p:nvPr/>
        </p:nvSpPr>
        <p:spPr bwMode="auto">
          <a:xfrm>
            <a:off x="1863991" y="2857500"/>
            <a:ext cx="5327562"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Pairing between particles with unequal mass or unequal </a:t>
            </a:r>
          </a:p>
          <a:p>
            <a:pPr eaLnBrk="1" hangingPunct="1">
              <a:lnSpc>
                <a:spcPct val="100000"/>
              </a:lnSpc>
              <a:spcBef>
                <a:spcPct val="0"/>
              </a:spcBef>
              <a:buFont typeface="Arial" panose="020B0604020202020204" pitchFamily="34" charset="0"/>
              <a:buNone/>
            </a:pPr>
            <a:r>
              <a:rPr lang="en-GB" altLang="fi-FI" sz="1500" b="1"/>
              <a:t>total number</a:t>
            </a:r>
          </a:p>
        </p:txBody>
      </p:sp>
      <p:sp>
        <p:nvSpPr>
          <p:cNvPr id="30726" name="Text Box 5">
            <a:extLst>
              <a:ext uri="{FF2B5EF4-FFF2-40B4-BE49-F238E27FC236}">
                <a16:creationId xmlns:a16="http://schemas.microsoft.com/office/drawing/2014/main" id="{29FBA6E3-9668-FF41-A876-1B013D756DC1}"/>
              </a:ext>
            </a:extLst>
          </p:cNvPr>
          <p:cNvSpPr txBox="1">
            <a:spLocks noChangeArrowheads="1"/>
          </p:cNvSpPr>
          <p:nvPr/>
        </p:nvSpPr>
        <p:spPr bwMode="auto">
          <a:xfrm>
            <a:off x="1826949" y="3517636"/>
            <a:ext cx="5893421"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Related to, e.g., high energy physics (colour superconductivity</a:t>
            </a:r>
          </a:p>
          <a:p>
            <a:pPr eaLnBrk="1" hangingPunct="1">
              <a:lnSpc>
                <a:spcPct val="100000"/>
              </a:lnSpc>
              <a:spcBef>
                <a:spcPct val="0"/>
              </a:spcBef>
              <a:buFont typeface="Arial" panose="020B0604020202020204" pitchFamily="34" charset="0"/>
              <a:buNone/>
            </a:pPr>
            <a:r>
              <a:rPr lang="en-GB" altLang="fi-FI" sz="1500" b="1"/>
              <a:t>of quarks)</a:t>
            </a:r>
          </a:p>
        </p:txBody>
      </p:sp>
      <p:graphicFrame>
        <p:nvGraphicFramePr>
          <p:cNvPr id="30727" name="Object 6">
            <a:extLst>
              <a:ext uri="{FF2B5EF4-FFF2-40B4-BE49-F238E27FC236}">
                <a16:creationId xmlns:a16="http://schemas.microsoft.com/office/drawing/2014/main" id="{9F79345A-DDB0-7543-9642-AD3F4DEDFC9F}"/>
              </a:ext>
            </a:extLst>
          </p:cNvPr>
          <p:cNvGraphicFramePr>
            <a:graphicFrameLocks noChangeAspect="1"/>
          </p:cNvGraphicFramePr>
          <p:nvPr/>
        </p:nvGraphicFramePr>
        <p:xfrm>
          <a:off x="6372490" y="1939396"/>
          <a:ext cx="1500188" cy="818886"/>
        </p:xfrm>
        <a:graphic>
          <a:graphicData uri="http://schemas.openxmlformats.org/presentationml/2006/ole">
            <mc:AlternateContent xmlns:mc="http://schemas.openxmlformats.org/markup-compatibility/2006">
              <mc:Choice xmlns:v="urn:schemas-microsoft-com:vml" Requires="v">
                <p:oleObj spid="_x0000_s17412" r:id="rId6" imgW="19304000" imgH="10528300" progId="">
                  <p:embed/>
                </p:oleObj>
              </mc:Choice>
              <mc:Fallback>
                <p:oleObj r:id="rId6" imgW="19304000" imgH="10528300" progId="">
                  <p:embed/>
                  <p:pic>
                    <p:nvPicPr>
                      <p:cNvPr id="30727" name="Object 6">
                        <a:extLst>
                          <a:ext uri="{FF2B5EF4-FFF2-40B4-BE49-F238E27FC236}">
                            <a16:creationId xmlns:a16="http://schemas.microsoft.com/office/drawing/2014/main" id="{9F79345A-DDB0-7543-9642-AD3F4DEDFC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490" y="1939396"/>
                        <a:ext cx="1500188" cy="8188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8" name="Text Box 7">
            <a:extLst>
              <a:ext uri="{FF2B5EF4-FFF2-40B4-BE49-F238E27FC236}">
                <a16:creationId xmlns:a16="http://schemas.microsoft.com/office/drawing/2014/main" id="{BEE7F8DF-CBC4-124D-8F5D-0B4393BDEB72}"/>
              </a:ext>
            </a:extLst>
          </p:cNvPr>
          <p:cNvSpPr txBox="1">
            <a:spLocks noChangeArrowheads="1"/>
          </p:cNvSpPr>
          <p:nvPr/>
        </p:nvSpPr>
        <p:spPr bwMode="auto">
          <a:xfrm>
            <a:off x="6484938" y="1566334"/>
            <a:ext cx="1360129" cy="335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667" b="1"/>
              <a:t>Polarization</a:t>
            </a:r>
          </a:p>
        </p:txBody>
      </p:sp>
      <p:sp>
        <p:nvSpPr>
          <p:cNvPr id="30729" name="Text Box 8">
            <a:extLst>
              <a:ext uri="{FF2B5EF4-FFF2-40B4-BE49-F238E27FC236}">
                <a16:creationId xmlns:a16="http://schemas.microsoft.com/office/drawing/2014/main" id="{07E093F2-2B83-4642-8268-40AAEABACDA2}"/>
              </a:ext>
            </a:extLst>
          </p:cNvPr>
          <p:cNvSpPr txBox="1">
            <a:spLocks noChangeArrowheads="1"/>
          </p:cNvSpPr>
          <p:nvPr/>
        </p:nvSpPr>
        <p:spPr bwMode="auto">
          <a:xfrm>
            <a:off x="1877219" y="4062678"/>
            <a:ext cx="5123980" cy="540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Understanding pairing and other quantum many-body </a:t>
            </a:r>
          </a:p>
          <a:p>
            <a:pPr eaLnBrk="1" hangingPunct="1">
              <a:lnSpc>
                <a:spcPct val="100000"/>
              </a:lnSpc>
              <a:spcBef>
                <a:spcPct val="0"/>
              </a:spcBef>
              <a:buFont typeface="Arial" panose="020B0604020202020204" pitchFamily="34" charset="0"/>
              <a:buNone/>
            </a:pPr>
            <a:r>
              <a:rPr lang="en-GB" altLang="fi-FI" sz="1500" b="1"/>
              <a:t>correlations is at the heart of designing new materials</a:t>
            </a:r>
          </a:p>
        </p:txBody>
      </p:sp>
      <p:sp>
        <p:nvSpPr>
          <p:cNvPr id="30730" name="Text Box 10">
            <a:extLst>
              <a:ext uri="{FF2B5EF4-FFF2-40B4-BE49-F238E27FC236}">
                <a16:creationId xmlns:a16="http://schemas.microsoft.com/office/drawing/2014/main" id="{8BF4C1DC-49A5-1F45-B1BF-04BBB1EEBC3C}"/>
              </a:ext>
            </a:extLst>
          </p:cNvPr>
          <p:cNvSpPr txBox="1">
            <a:spLocks noChangeArrowheads="1"/>
          </p:cNvSpPr>
          <p:nvPr/>
        </p:nvSpPr>
        <p:spPr bwMode="auto">
          <a:xfrm>
            <a:off x="1871928" y="4657990"/>
            <a:ext cx="6002426" cy="1002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n-GB" altLang="fi-FI" sz="1500" b="1"/>
              <a:t>Does the FFLO (Fulde-Ferrel-Larkin-Ovchinnikov) state</a:t>
            </a:r>
          </a:p>
          <a:p>
            <a:pPr eaLnBrk="1" hangingPunct="1">
              <a:lnSpc>
                <a:spcPct val="100000"/>
              </a:lnSpc>
              <a:spcBef>
                <a:spcPct val="0"/>
              </a:spcBef>
              <a:buFont typeface="Arial" panose="020B0604020202020204" pitchFamily="34" charset="0"/>
              <a:buNone/>
            </a:pPr>
            <a:r>
              <a:rPr lang="en-GB" altLang="fi-FI" sz="1500" b="1"/>
              <a:t>exist? It is an exotic state of matter with coexisting superfluidity</a:t>
            </a:r>
          </a:p>
          <a:p>
            <a:pPr eaLnBrk="1" hangingPunct="1">
              <a:lnSpc>
                <a:spcPct val="100000"/>
              </a:lnSpc>
              <a:spcBef>
                <a:spcPct val="0"/>
              </a:spcBef>
              <a:buFont typeface="Arial" panose="020B0604020202020204" pitchFamily="34" charset="0"/>
              <a:buNone/>
            </a:pPr>
            <a:r>
              <a:rPr lang="en-GB" altLang="fi-FI" sz="1500" b="1"/>
              <a:t>and polarization P. Note that in usual superconductors and </a:t>
            </a:r>
          </a:p>
          <a:p>
            <a:pPr eaLnBrk="1" hangingPunct="1">
              <a:lnSpc>
                <a:spcPct val="100000"/>
              </a:lnSpc>
              <a:spcBef>
                <a:spcPct val="0"/>
              </a:spcBef>
              <a:buFont typeface="Arial" panose="020B0604020202020204" pitchFamily="34" charset="0"/>
              <a:buNone/>
            </a:pPr>
            <a:r>
              <a:rPr lang="en-GB" altLang="fi-FI" sz="1500" b="1"/>
              <a:t>superfluids P=0.</a:t>
            </a:r>
          </a:p>
        </p:txBody>
      </p:sp>
    </p:spTree>
    <p:extLst>
      <p:ext uri="{BB962C8B-B14F-4D97-AF65-F5344CB8AC3E}">
        <p14:creationId xmlns:p14="http://schemas.microsoft.com/office/powerpoint/2010/main" val="19817813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a:extLst>
              <a:ext uri="{FF2B5EF4-FFF2-40B4-BE49-F238E27FC236}">
                <a16:creationId xmlns:a16="http://schemas.microsoft.com/office/drawing/2014/main" id="{53D8B497-74DB-5D44-A2BF-4BA1CFC0D34A}"/>
              </a:ext>
            </a:extLst>
          </p:cNvPr>
          <p:cNvSpPr txBox="1">
            <a:spLocks noChangeArrowheads="1"/>
          </p:cNvSpPr>
          <p:nvPr/>
        </p:nvSpPr>
        <p:spPr bwMode="auto">
          <a:xfrm>
            <a:off x="1091407" y="254000"/>
            <a:ext cx="6654271" cy="898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667" b="1">
                <a:solidFill>
                  <a:srgbClr val="FF7900"/>
                </a:solidFill>
                <a:ea typeface="Noto Sans CJK SC Regular"/>
                <a:cs typeface="Noto Sans CJK SC Regular"/>
              </a:rPr>
              <a:t>Family of condensates</a:t>
            </a:r>
          </a:p>
        </p:txBody>
      </p:sp>
      <p:sp>
        <p:nvSpPr>
          <p:cNvPr id="47107" name="Text Box 2">
            <a:extLst>
              <a:ext uri="{FF2B5EF4-FFF2-40B4-BE49-F238E27FC236}">
                <a16:creationId xmlns:a16="http://schemas.microsoft.com/office/drawing/2014/main" id="{E6B7131C-BE96-204C-A8EB-204D10E553B5}"/>
              </a:ext>
            </a:extLst>
          </p:cNvPr>
          <p:cNvSpPr txBox="1">
            <a:spLocks noChangeArrowheads="1"/>
          </p:cNvSpPr>
          <p:nvPr/>
        </p:nvSpPr>
        <p:spPr bwMode="auto">
          <a:xfrm>
            <a:off x="5049574" y="5121011"/>
            <a:ext cx="128058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2000">
              <a:solidFill>
                <a:srgbClr val="FFFFFF"/>
              </a:solidFill>
            </a:endParaRPr>
          </a:p>
        </p:txBody>
      </p:sp>
      <p:sp>
        <p:nvSpPr>
          <p:cNvPr id="47108" name="Text Box 3">
            <a:extLst>
              <a:ext uri="{FF2B5EF4-FFF2-40B4-BE49-F238E27FC236}">
                <a16:creationId xmlns:a16="http://schemas.microsoft.com/office/drawing/2014/main" id="{9525F4AD-5F45-B447-9079-E80A8D56C3E2}"/>
              </a:ext>
            </a:extLst>
          </p:cNvPr>
          <p:cNvSpPr txBox="1">
            <a:spLocks noChangeArrowheads="1"/>
          </p:cNvSpPr>
          <p:nvPr/>
        </p:nvSpPr>
        <p:spPr bwMode="auto">
          <a:xfrm>
            <a:off x="6477000" y="5121011"/>
            <a:ext cx="141949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2000">
              <a:solidFill>
                <a:srgbClr val="FFFFFF"/>
              </a:solidFill>
            </a:endParaRPr>
          </a:p>
        </p:txBody>
      </p:sp>
      <p:pic>
        <p:nvPicPr>
          <p:cNvPr id="47109" name="Picture 4">
            <a:extLst>
              <a:ext uri="{FF2B5EF4-FFF2-40B4-BE49-F238E27FC236}">
                <a16:creationId xmlns:a16="http://schemas.microsoft.com/office/drawing/2014/main" id="{5F301787-8830-4E42-A61D-C0D36EC9E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532" y="809625"/>
            <a:ext cx="1710531" cy="977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10" name="Text Box 5">
            <a:extLst>
              <a:ext uri="{FF2B5EF4-FFF2-40B4-BE49-F238E27FC236}">
                <a16:creationId xmlns:a16="http://schemas.microsoft.com/office/drawing/2014/main" id="{E481FD62-449D-154C-A4AC-4A884C622B6B}"/>
              </a:ext>
            </a:extLst>
          </p:cNvPr>
          <p:cNvSpPr txBox="1">
            <a:spLocks noChangeArrowheads="1"/>
          </p:cNvSpPr>
          <p:nvPr/>
        </p:nvSpPr>
        <p:spPr bwMode="auto">
          <a:xfrm>
            <a:off x="1524000" y="1863990"/>
            <a:ext cx="3197170"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Ultracold gas superfluids</a:t>
            </a:r>
            <a:r>
              <a:rPr lang="fi-FI" altLang="fi-FI" sz="2000" baseline="33000">
                <a:ea typeface="Noto Sans CJK SC Regular"/>
                <a:cs typeface="Noto Sans CJK SC Regular"/>
              </a:rPr>
              <a:t>5,6</a:t>
            </a:r>
          </a:p>
        </p:txBody>
      </p:sp>
      <p:sp>
        <p:nvSpPr>
          <p:cNvPr id="47111" name="Text Box 6">
            <a:extLst>
              <a:ext uri="{FF2B5EF4-FFF2-40B4-BE49-F238E27FC236}">
                <a16:creationId xmlns:a16="http://schemas.microsoft.com/office/drawing/2014/main" id="{F8EA3255-5CC8-AF47-9C93-F980A3A8BE0E}"/>
              </a:ext>
            </a:extLst>
          </p:cNvPr>
          <p:cNvSpPr txBox="1">
            <a:spLocks noChangeArrowheads="1"/>
          </p:cNvSpPr>
          <p:nvPr/>
        </p:nvSpPr>
        <p:spPr bwMode="auto">
          <a:xfrm>
            <a:off x="1562365" y="2831042"/>
            <a:ext cx="4198938" cy="694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Inorganic and organic polariton condensates</a:t>
            </a:r>
            <a:r>
              <a:rPr lang="fi-FI" altLang="fi-FI" sz="2000" baseline="33000">
                <a:ea typeface="Noto Sans CJK SC Regular"/>
                <a:cs typeface="Noto Sans CJK SC Regular"/>
              </a:rPr>
              <a:t>9,10,11,12</a:t>
            </a:r>
          </a:p>
        </p:txBody>
      </p:sp>
      <p:sp>
        <p:nvSpPr>
          <p:cNvPr id="47112" name="Text Box 7">
            <a:extLst>
              <a:ext uri="{FF2B5EF4-FFF2-40B4-BE49-F238E27FC236}">
                <a16:creationId xmlns:a16="http://schemas.microsoft.com/office/drawing/2014/main" id="{0AEEE7C4-A02B-D649-9EDF-22EAE2DF1C7A}"/>
              </a:ext>
            </a:extLst>
          </p:cNvPr>
          <p:cNvSpPr txBox="1">
            <a:spLocks noChangeArrowheads="1"/>
          </p:cNvSpPr>
          <p:nvPr/>
        </p:nvSpPr>
        <p:spPr bwMode="auto">
          <a:xfrm>
            <a:off x="3089011" y="891646"/>
            <a:ext cx="2499865"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Helium superfluids</a:t>
            </a:r>
            <a:r>
              <a:rPr lang="fi-FI" altLang="fi-FI" sz="2000" baseline="33000">
                <a:ea typeface="Noto Sans CJK SC Regular"/>
                <a:cs typeface="Noto Sans CJK SC Regular"/>
              </a:rPr>
              <a:t>1,2</a:t>
            </a:r>
          </a:p>
        </p:txBody>
      </p:sp>
      <p:sp>
        <p:nvSpPr>
          <p:cNvPr id="47113" name="Text Box 8">
            <a:extLst>
              <a:ext uri="{FF2B5EF4-FFF2-40B4-BE49-F238E27FC236}">
                <a16:creationId xmlns:a16="http://schemas.microsoft.com/office/drawing/2014/main" id="{788B7174-10C0-DC40-A405-C463F4CE06F2}"/>
              </a:ext>
            </a:extLst>
          </p:cNvPr>
          <p:cNvSpPr txBox="1">
            <a:spLocks noChangeArrowheads="1"/>
          </p:cNvSpPr>
          <p:nvPr/>
        </p:nvSpPr>
        <p:spPr bwMode="auto">
          <a:xfrm>
            <a:off x="3456782" y="1375834"/>
            <a:ext cx="2043008"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Magnon BECs</a:t>
            </a:r>
            <a:r>
              <a:rPr lang="fi-FI" altLang="fi-FI" sz="2000" baseline="33000">
                <a:ea typeface="Noto Sans CJK SC Regular"/>
                <a:cs typeface="Noto Sans CJK SC Regular"/>
              </a:rPr>
              <a:t>3,4</a:t>
            </a:r>
          </a:p>
        </p:txBody>
      </p:sp>
      <p:sp>
        <p:nvSpPr>
          <p:cNvPr id="47114" name="Text Box 9">
            <a:extLst>
              <a:ext uri="{FF2B5EF4-FFF2-40B4-BE49-F238E27FC236}">
                <a16:creationId xmlns:a16="http://schemas.microsoft.com/office/drawing/2014/main" id="{64081267-6953-444A-A766-7D5E892C3623}"/>
              </a:ext>
            </a:extLst>
          </p:cNvPr>
          <p:cNvSpPr txBox="1">
            <a:spLocks noChangeArrowheads="1"/>
          </p:cNvSpPr>
          <p:nvPr/>
        </p:nvSpPr>
        <p:spPr bwMode="auto">
          <a:xfrm>
            <a:off x="1010709" y="2346854"/>
            <a:ext cx="2725888"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Photon condensates</a:t>
            </a:r>
            <a:r>
              <a:rPr lang="fi-FI" altLang="fi-FI" sz="2000" baseline="33000">
                <a:ea typeface="Noto Sans CJK SC Regular"/>
                <a:cs typeface="Noto Sans CJK SC Regular"/>
              </a:rPr>
              <a:t>7,8</a:t>
            </a:r>
          </a:p>
        </p:txBody>
      </p:sp>
      <p:sp>
        <p:nvSpPr>
          <p:cNvPr id="47115" name="Text Box 10">
            <a:extLst>
              <a:ext uri="{FF2B5EF4-FFF2-40B4-BE49-F238E27FC236}">
                <a16:creationId xmlns:a16="http://schemas.microsoft.com/office/drawing/2014/main" id="{8CCB9612-AD72-6047-882C-87B1B43A75AC}"/>
              </a:ext>
            </a:extLst>
          </p:cNvPr>
          <p:cNvSpPr txBox="1">
            <a:spLocks noChangeArrowheads="1"/>
          </p:cNvSpPr>
          <p:nvPr/>
        </p:nvSpPr>
        <p:spPr bwMode="auto">
          <a:xfrm>
            <a:off x="2932907" y="3627438"/>
            <a:ext cx="2515895"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a:ea typeface="Noto Sans CJK SC Regular"/>
                <a:cs typeface="Noto Sans CJK SC Regular"/>
              </a:rPr>
              <a:t>Superconductors</a:t>
            </a:r>
            <a:r>
              <a:rPr lang="fi-FI" altLang="fi-FI" sz="2000" baseline="33000">
                <a:ea typeface="Noto Sans CJK SC Regular"/>
                <a:cs typeface="Noto Sans CJK SC Regular"/>
              </a:rPr>
              <a:t>13,14</a:t>
            </a:r>
          </a:p>
        </p:txBody>
      </p:sp>
      <p:sp>
        <p:nvSpPr>
          <p:cNvPr id="2" name="Text Box 11">
            <a:extLst>
              <a:ext uri="{FF2B5EF4-FFF2-40B4-BE49-F238E27FC236}">
                <a16:creationId xmlns:a16="http://schemas.microsoft.com/office/drawing/2014/main" id="{E9B3679C-3A25-EA4F-AAAD-4FD23CCE0F57}"/>
              </a:ext>
            </a:extLst>
          </p:cNvPr>
          <p:cNvSpPr txBox="1">
            <a:spLocks noChangeArrowheads="1"/>
          </p:cNvSpPr>
          <p:nvPr/>
        </p:nvSpPr>
        <p:spPr bwMode="auto">
          <a:xfrm>
            <a:off x="1803136" y="4110303"/>
            <a:ext cx="3783869" cy="38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fi-FI" altLang="fi-FI" sz="2000" b="1" i="1">
                <a:ea typeface="Noto Sans CJK SC Regular"/>
                <a:cs typeface="Noto Sans CJK SC Regular"/>
              </a:rPr>
              <a:t>New member: plasmonic BEC</a:t>
            </a:r>
          </a:p>
        </p:txBody>
      </p:sp>
      <p:pic>
        <p:nvPicPr>
          <p:cNvPr id="38924" name="Picture 12">
            <a:extLst>
              <a:ext uri="{FF2B5EF4-FFF2-40B4-BE49-F238E27FC236}">
                <a16:creationId xmlns:a16="http://schemas.microsoft.com/office/drawing/2014/main" id="{FE99527F-08FA-E346-9C1B-BAD5DD5CD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677" y="3776928"/>
            <a:ext cx="751417" cy="711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18" name="Text Box 13">
            <a:extLst>
              <a:ext uri="{FF2B5EF4-FFF2-40B4-BE49-F238E27FC236}">
                <a16:creationId xmlns:a16="http://schemas.microsoft.com/office/drawing/2014/main" id="{24F7FE35-FE7C-0447-A8B1-8311EDCA77E3}"/>
              </a:ext>
            </a:extLst>
          </p:cNvPr>
          <p:cNvSpPr txBox="1">
            <a:spLocks noChangeArrowheads="1"/>
          </p:cNvSpPr>
          <p:nvPr/>
        </p:nvSpPr>
        <p:spPr bwMode="auto">
          <a:xfrm>
            <a:off x="5508625" y="173303"/>
            <a:ext cx="2873375" cy="4423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7500" rIns="75000" bIns="37500"/>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en-US" altLang="fi-FI" sz="1000">
                <a:ea typeface="Noto Sans CJK SC Regular"/>
                <a:cs typeface="Noto Sans CJK SC Regular"/>
              </a:rPr>
              <a:t>[1] P. Kapitsa, Nature 141, 74 (1938)</a:t>
            </a:r>
          </a:p>
          <a:p>
            <a:pPr>
              <a:lnSpc>
                <a:spcPct val="100000"/>
              </a:lnSpc>
              <a:spcBef>
                <a:spcPct val="0"/>
              </a:spcBef>
              <a:buClrTx/>
              <a:buFontTx/>
              <a:buNone/>
            </a:pPr>
            <a:r>
              <a:rPr lang="en-US" altLang="fi-FI" sz="1000">
                <a:ea typeface="Noto Sans CJK SC Regular"/>
                <a:cs typeface="Noto Sans CJK SC Regular"/>
              </a:rPr>
              <a:t>[2] J.F. Allen , A.D. Misener, Nature 141, 75 (1938)</a:t>
            </a:r>
          </a:p>
          <a:p>
            <a:pPr>
              <a:lnSpc>
                <a:spcPct val="100000"/>
              </a:lnSpc>
              <a:spcBef>
                <a:spcPct val="0"/>
              </a:spcBef>
              <a:buClrTx/>
              <a:buFontTx/>
              <a:buNone/>
            </a:pPr>
            <a:r>
              <a:rPr lang="en-US" altLang="fi-FI" sz="1000">
                <a:ea typeface="Noto Sans CJK SC Regular"/>
                <a:cs typeface="Noto Sans CJK SC Regular"/>
              </a:rPr>
              <a:t>[3] S. O. Demokritov </a:t>
            </a:r>
            <a:r>
              <a:rPr lang="en-US" altLang="fi-FI" sz="1000" i="1">
                <a:ea typeface="Noto Sans CJK SC Regular"/>
                <a:cs typeface="Noto Sans CJK SC Regular"/>
              </a:rPr>
              <a:t>et al.</a:t>
            </a:r>
            <a:r>
              <a:rPr lang="en-US" altLang="fi-FI" sz="1000">
                <a:ea typeface="Noto Sans CJK SC Regular"/>
                <a:cs typeface="Noto Sans CJK SC Regular"/>
              </a:rPr>
              <a:t>, Nature 443, 430 (2006)</a:t>
            </a:r>
          </a:p>
          <a:p>
            <a:pPr>
              <a:lnSpc>
                <a:spcPct val="100000"/>
              </a:lnSpc>
              <a:spcBef>
                <a:spcPct val="0"/>
              </a:spcBef>
              <a:buClrTx/>
              <a:buFontTx/>
              <a:buNone/>
            </a:pPr>
            <a:r>
              <a:rPr lang="en-US" altLang="fi-FI" sz="1000">
                <a:ea typeface="Noto Sans CJK SC Regular"/>
                <a:cs typeface="Noto Sans CJK SC Regular"/>
              </a:rPr>
              <a:t>[4] T. Giamarchi, C. Regg, O. Tchernyshyov, Nature Physics 4, 198 (2008)</a:t>
            </a:r>
          </a:p>
          <a:p>
            <a:pPr>
              <a:lnSpc>
                <a:spcPct val="100000"/>
              </a:lnSpc>
              <a:spcBef>
                <a:spcPct val="0"/>
              </a:spcBef>
              <a:buClrTx/>
              <a:buFontTx/>
              <a:buNone/>
            </a:pPr>
            <a:r>
              <a:rPr lang="en-US" altLang="fi-FI" sz="1000">
                <a:ea typeface="Noto Sans CJK SC Regular"/>
                <a:cs typeface="Noto Sans CJK SC Regular"/>
              </a:rPr>
              <a:t>[5] M. H. Anderson, J. R. Ensher, M. R. Matthews, C. E. Wieman, E. Cornell, Science 269, 198 (1995)</a:t>
            </a:r>
          </a:p>
          <a:p>
            <a:pPr>
              <a:lnSpc>
                <a:spcPct val="100000"/>
              </a:lnSpc>
              <a:spcBef>
                <a:spcPct val="0"/>
              </a:spcBef>
              <a:buClrTx/>
              <a:buFontTx/>
              <a:buNone/>
            </a:pPr>
            <a:r>
              <a:rPr lang="en-US" altLang="fi-FI" sz="1000">
                <a:ea typeface="Noto Sans CJK SC Regular"/>
                <a:cs typeface="Noto Sans CJK SC Regular"/>
              </a:rPr>
              <a:t>[6] K. B. Davis, M. O. Mewes, M. R. Andrews, N. J. van Druten, D. S. Durfee, D. M. Kurn, W. Ketterle, Phys. Rev. Lett. 75, 3969 (1995)</a:t>
            </a:r>
          </a:p>
          <a:p>
            <a:pPr>
              <a:lnSpc>
                <a:spcPct val="100000"/>
              </a:lnSpc>
              <a:spcBef>
                <a:spcPct val="0"/>
              </a:spcBef>
              <a:buClrTx/>
              <a:buFontTx/>
              <a:buNone/>
            </a:pPr>
            <a:r>
              <a:rPr lang="en-US" altLang="fi-FI" sz="1000">
                <a:ea typeface="Noto Sans CJK SC Regular"/>
                <a:cs typeface="Noto Sans CJK SC Regular"/>
              </a:rPr>
              <a:t>[7] J. Klaers, J. Schmitt, F. Vewinger, M. Weitz, Nature 468, 545 (2010)</a:t>
            </a:r>
          </a:p>
          <a:p>
            <a:pPr>
              <a:lnSpc>
                <a:spcPct val="100000"/>
              </a:lnSpc>
              <a:spcBef>
                <a:spcPct val="0"/>
              </a:spcBef>
              <a:buClrTx/>
              <a:buFontTx/>
              <a:buNone/>
            </a:pPr>
            <a:r>
              <a:rPr lang="en-US" altLang="fi-FI" sz="1000">
                <a:ea typeface="Noto Sans CJK SC Regular"/>
                <a:cs typeface="Noto Sans CJK SC Regular"/>
              </a:rPr>
              <a:t>[8] J. Marelic, R.A. Nyman, Phys. Rev. A 91, 033813 (2015)</a:t>
            </a:r>
          </a:p>
          <a:p>
            <a:pPr>
              <a:lnSpc>
                <a:spcPct val="100000"/>
              </a:lnSpc>
              <a:spcBef>
                <a:spcPct val="0"/>
              </a:spcBef>
              <a:buClrTx/>
              <a:buFontTx/>
              <a:buNone/>
            </a:pPr>
            <a:r>
              <a:rPr lang="en-US" altLang="fi-FI" sz="1000">
                <a:ea typeface="Noto Sans CJK SC Regular"/>
                <a:cs typeface="Noto Sans CJK SC Regular"/>
              </a:rPr>
              <a:t>[9] H. Deng, G. Weihs, C. Santori, J. Bloch, Y. Yamamoto, Science 298, 199 (2002)</a:t>
            </a:r>
          </a:p>
          <a:p>
            <a:pPr>
              <a:lnSpc>
                <a:spcPct val="100000"/>
              </a:lnSpc>
              <a:spcBef>
                <a:spcPct val="0"/>
              </a:spcBef>
              <a:buClrTx/>
              <a:buFontTx/>
              <a:buNone/>
            </a:pPr>
            <a:r>
              <a:rPr lang="en-US" altLang="fi-FI" sz="1000">
                <a:ea typeface="Noto Sans CJK SC Regular"/>
                <a:cs typeface="Noto Sans CJK SC Regular"/>
              </a:rPr>
              <a:t>[10] J. Kasprzak </a:t>
            </a:r>
            <a:r>
              <a:rPr lang="en-US" altLang="fi-FI" sz="1000" i="1">
                <a:ea typeface="Noto Sans CJK SC Regular"/>
                <a:cs typeface="Noto Sans CJK SC Regular"/>
              </a:rPr>
              <a:t>et al.</a:t>
            </a:r>
            <a:r>
              <a:rPr lang="en-US" altLang="fi-FI" sz="1000">
                <a:ea typeface="Noto Sans CJK SC Regular"/>
                <a:cs typeface="Noto Sans CJK SC Regular"/>
              </a:rPr>
              <a:t>, Nature 443, 409 (2006)</a:t>
            </a:r>
          </a:p>
          <a:p>
            <a:pPr>
              <a:lnSpc>
                <a:spcPct val="100000"/>
              </a:lnSpc>
              <a:spcBef>
                <a:spcPct val="0"/>
              </a:spcBef>
              <a:buClrTx/>
              <a:buFontTx/>
              <a:buNone/>
            </a:pPr>
            <a:r>
              <a:rPr lang="en-US" altLang="fi-FI" sz="1000">
                <a:ea typeface="Noto Sans CJK SC Regular"/>
                <a:cs typeface="Noto Sans CJK SC Regular"/>
              </a:rPr>
              <a:t>[11] J.D. Plumhof </a:t>
            </a:r>
            <a:r>
              <a:rPr lang="en-US" altLang="fi-FI" sz="1000" i="1">
                <a:ea typeface="Noto Sans CJK SC Regular"/>
                <a:cs typeface="Noto Sans CJK SC Regular"/>
              </a:rPr>
              <a:t>et al.</a:t>
            </a:r>
            <a:r>
              <a:rPr lang="en-US" altLang="fi-FI" sz="1000">
                <a:ea typeface="Noto Sans CJK SC Regular"/>
                <a:cs typeface="Noto Sans CJK SC Regular"/>
              </a:rPr>
              <a:t>, Nature Materials 13, 247 (2014)</a:t>
            </a:r>
          </a:p>
          <a:p>
            <a:pPr>
              <a:lnSpc>
                <a:spcPct val="100000"/>
              </a:lnSpc>
              <a:spcBef>
                <a:spcPct val="0"/>
              </a:spcBef>
              <a:buClrTx/>
              <a:buSzTx/>
              <a:buFontTx/>
              <a:buNone/>
            </a:pPr>
            <a:r>
              <a:rPr lang="en-US" altLang="fi-FI" sz="1000">
                <a:ea typeface="Noto Sans CJK SC Regular"/>
                <a:cs typeface="Noto Sans CJK SC Regular"/>
              </a:rPr>
              <a:t>[12] K. S. Daskalakis </a:t>
            </a:r>
            <a:r>
              <a:rPr lang="en-US" altLang="fi-FI" sz="1000" i="1">
                <a:ea typeface="Noto Sans CJK SC Regular"/>
                <a:cs typeface="Noto Sans CJK SC Regular"/>
              </a:rPr>
              <a:t>et al.</a:t>
            </a:r>
            <a:r>
              <a:rPr lang="en-US" altLang="fi-FI" sz="1000">
                <a:ea typeface="Noto Sans CJK SC Regular"/>
                <a:cs typeface="Noto Sans CJK SC Regular"/>
              </a:rPr>
              <a:t>, Nature Materials 13, 271 (2014)</a:t>
            </a:r>
          </a:p>
          <a:p>
            <a:pPr>
              <a:lnSpc>
                <a:spcPct val="100000"/>
              </a:lnSpc>
              <a:spcBef>
                <a:spcPct val="0"/>
              </a:spcBef>
              <a:buClrTx/>
              <a:buFontTx/>
              <a:buNone/>
            </a:pPr>
            <a:r>
              <a:rPr lang="en-US" altLang="fi-FI" sz="1000">
                <a:ea typeface="Noto Sans CJK SC Regular"/>
                <a:cs typeface="Noto Sans CJK SC Regular"/>
              </a:rPr>
              <a:t>[13] H. K. Onnes, Comm. Phys. Lab. Univ. Leiden, Nos. 119, 120, 122 (1911).</a:t>
            </a:r>
          </a:p>
          <a:p>
            <a:pPr>
              <a:lnSpc>
                <a:spcPct val="100000"/>
              </a:lnSpc>
              <a:spcBef>
                <a:spcPct val="0"/>
              </a:spcBef>
              <a:buClrTx/>
              <a:buSzTx/>
              <a:buFontTx/>
              <a:buNone/>
            </a:pPr>
            <a:r>
              <a:rPr lang="en-US" altLang="fi-FI" sz="1000">
                <a:ea typeface="Noto Sans CJK SC Regular"/>
                <a:cs typeface="Noto Sans CJK SC Regular"/>
              </a:rPr>
              <a:t>[14] J. Bardeen, L. N. Cooper, J. R. Schrieffer, Phys. Rev 108, 1175 (1957).</a:t>
            </a:r>
          </a:p>
        </p:txBody>
      </p:sp>
    </p:spTree>
    <p:extLst>
      <p:ext uri="{BB962C8B-B14F-4D97-AF65-F5344CB8AC3E}">
        <p14:creationId xmlns:p14="http://schemas.microsoft.com/office/powerpoint/2010/main" val="2407799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8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CDA3AC-C470-C540-90B0-CB26EBDE7A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5729" y="2557199"/>
            <a:ext cx="2238375" cy="182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2">
            <a:extLst>
              <a:ext uri="{FF2B5EF4-FFF2-40B4-BE49-F238E27FC236}">
                <a16:creationId xmlns:a16="http://schemas.microsoft.com/office/drawing/2014/main" id="{65C6DA2E-BF5C-3D46-A561-4B76D877D02C}"/>
              </a:ext>
            </a:extLst>
          </p:cNvPr>
          <p:cNvSpPr txBox="1">
            <a:spLocks noChangeArrowheads="1"/>
          </p:cNvSpPr>
          <p:nvPr/>
        </p:nvSpPr>
        <p:spPr bwMode="auto">
          <a:xfrm>
            <a:off x="5049574" y="5121011"/>
            <a:ext cx="128058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1000">
              <a:latin typeface="Times New Roman" panose="02020603050405020304" pitchFamily="18" charset="0"/>
            </a:endParaRPr>
          </a:p>
        </p:txBody>
      </p:sp>
      <p:sp>
        <p:nvSpPr>
          <p:cNvPr id="49156" name="Text Box 3">
            <a:extLst>
              <a:ext uri="{FF2B5EF4-FFF2-40B4-BE49-F238E27FC236}">
                <a16:creationId xmlns:a16="http://schemas.microsoft.com/office/drawing/2014/main" id="{5A2DFCEB-5D41-BD4A-B616-AFAEF76C6B8E}"/>
              </a:ext>
            </a:extLst>
          </p:cNvPr>
          <p:cNvSpPr txBox="1">
            <a:spLocks noChangeArrowheads="1"/>
          </p:cNvSpPr>
          <p:nvPr/>
        </p:nvSpPr>
        <p:spPr bwMode="auto">
          <a:xfrm>
            <a:off x="6477000" y="5121011"/>
            <a:ext cx="141949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1000">
              <a:latin typeface="Times New Roman" panose="02020603050405020304" pitchFamily="18" charset="0"/>
            </a:endParaRPr>
          </a:p>
        </p:txBody>
      </p:sp>
      <p:pic>
        <p:nvPicPr>
          <p:cNvPr id="49157" name="Picture 1">
            <a:extLst>
              <a:ext uri="{FF2B5EF4-FFF2-40B4-BE49-F238E27FC236}">
                <a16:creationId xmlns:a16="http://schemas.microsoft.com/office/drawing/2014/main" id="{E014BF04-0A20-4C4B-B82D-EA79B4919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5542" y="742157"/>
            <a:ext cx="2213240" cy="158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a:extLst>
              <a:ext uri="{FF2B5EF4-FFF2-40B4-BE49-F238E27FC236}">
                <a16:creationId xmlns:a16="http://schemas.microsoft.com/office/drawing/2014/main" id="{5A52C980-C89F-BA4A-A8DB-652D5EC12D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1136" y="731574"/>
            <a:ext cx="2181489"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itle 1">
            <a:extLst>
              <a:ext uri="{FF2B5EF4-FFF2-40B4-BE49-F238E27FC236}">
                <a16:creationId xmlns:a16="http://schemas.microsoft.com/office/drawing/2014/main" id="{79747D8C-3689-FA48-8E44-199937269702}"/>
              </a:ext>
            </a:extLst>
          </p:cNvPr>
          <p:cNvSpPr txBox="1">
            <a:spLocks/>
          </p:cNvSpPr>
          <p:nvPr/>
        </p:nvSpPr>
        <p:spPr bwMode="auto">
          <a:xfrm>
            <a:off x="1116542" y="119063"/>
            <a:ext cx="6995583" cy="53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r>
              <a:rPr lang="en-US" altLang="fi-FI" sz="2333" b="1">
                <a:solidFill>
                  <a:srgbClr val="FF7900"/>
                </a:solidFill>
                <a:ea typeface="Noto Sans CJK SC Regular"/>
                <a:cs typeface="Noto Sans CJK SC Regular"/>
              </a:rPr>
              <a:t>Nanoparticle array + molecules (weak coupling</a:t>
            </a:r>
            <a:r>
              <a:rPr lang="en-US" altLang="fi-FI" sz="2667" b="1">
                <a:solidFill>
                  <a:srgbClr val="FF7900"/>
                </a:solidFill>
                <a:ea typeface="Noto Sans CJK SC Regular"/>
                <a:cs typeface="Noto Sans CJK SC Regular"/>
              </a:rPr>
              <a:t>)</a:t>
            </a:r>
          </a:p>
        </p:txBody>
      </p:sp>
      <p:grpSp>
        <p:nvGrpSpPr>
          <p:cNvPr id="11" name="Group 10">
            <a:extLst>
              <a:ext uri="{FF2B5EF4-FFF2-40B4-BE49-F238E27FC236}">
                <a16:creationId xmlns:a16="http://schemas.microsoft.com/office/drawing/2014/main" id="{AB649BC5-9D21-F84C-A02E-D020CB46B46B}"/>
              </a:ext>
            </a:extLst>
          </p:cNvPr>
          <p:cNvGrpSpPr>
            <a:grpSpLocks/>
          </p:cNvGrpSpPr>
          <p:nvPr/>
        </p:nvGrpSpPr>
        <p:grpSpPr bwMode="auto">
          <a:xfrm>
            <a:off x="1889125" y="2405062"/>
            <a:ext cx="2538678" cy="1980407"/>
            <a:chOff x="1006358" y="2916170"/>
            <a:chExt cx="3117232" cy="2432329"/>
          </a:xfrm>
        </p:grpSpPr>
        <p:pic>
          <p:nvPicPr>
            <p:cNvPr id="49164" name="Picture 4">
              <a:extLst>
                <a:ext uri="{FF2B5EF4-FFF2-40B4-BE49-F238E27FC236}">
                  <a16:creationId xmlns:a16="http://schemas.microsoft.com/office/drawing/2014/main" id="{B8C5C630-4FA8-4F4D-A24E-B0E918E18F8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6358" y="2916170"/>
              <a:ext cx="3117232" cy="243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165" name="AutoShape 11">
              <a:extLst>
                <a:ext uri="{FF2B5EF4-FFF2-40B4-BE49-F238E27FC236}">
                  <a16:creationId xmlns:a16="http://schemas.microsoft.com/office/drawing/2014/main" id="{602908DD-52B5-6847-A905-FCF88202E549}"/>
                </a:ext>
              </a:extLst>
            </p:cNvPr>
            <p:cNvCxnSpPr>
              <a:cxnSpLocks noChangeShapeType="1"/>
            </p:cNvCxnSpPr>
            <p:nvPr/>
          </p:nvCxnSpPr>
          <p:spPr bwMode="auto">
            <a:xfrm flipH="1" flipV="1">
              <a:off x="2840010" y="4221088"/>
              <a:ext cx="291830" cy="301123"/>
            </a:xfrm>
            <a:prstGeom prst="straightConnector1">
              <a:avLst/>
            </a:prstGeom>
            <a:noFill/>
            <a:ln w="25400" cap="sq">
              <a:solidFill>
                <a:srgbClr val="000000"/>
              </a:solidFill>
              <a:miter lim="800000"/>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9166" name="TextBox 8">
              <a:extLst>
                <a:ext uri="{FF2B5EF4-FFF2-40B4-BE49-F238E27FC236}">
                  <a16:creationId xmlns:a16="http://schemas.microsoft.com/office/drawing/2014/main" id="{26A85F81-69B1-2D49-BF2F-A15C04E1C150}"/>
                </a:ext>
              </a:extLst>
            </p:cNvPr>
            <p:cNvSpPr txBox="1">
              <a:spLocks noChangeArrowheads="1"/>
            </p:cNvSpPr>
            <p:nvPr/>
          </p:nvSpPr>
          <p:spPr bwMode="auto">
            <a:xfrm>
              <a:off x="2595081" y="4509120"/>
              <a:ext cx="1189260" cy="39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SzTx/>
                <a:buFontTx/>
                <a:buNone/>
              </a:pPr>
              <a:r>
                <a:rPr lang="en-US" altLang="fi-FI" sz="1500">
                  <a:solidFill>
                    <a:schemeClr val="tx1"/>
                  </a:solidFill>
                  <a:latin typeface="Times New Roman" panose="02020603050405020304" pitchFamily="18" charset="0"/>
                </a:rPr>
                <a:t>band edge</a:t>
              </a:r>
            </a:p>
          </p:txBody>
        </p:sp>
      </p:grpSp>
      <p:sp>
        <p:nvSpPr>
          <p:cNvPr id="12" name="TextBox 8">
            <a:extLst>
              <a:ext uri="{FF2B5EF4-FFF2-40B4-BE49-F238E27FC236}">
                <a16:creationId xmlns:a16="http://schemas.microsoft.com/office/drawing/2014/main" id="{2957A415-1F78-D748-801B-B9E419274E36}"/>
              </a:ext>
            </a:extLst>
          </p:cNvPr>
          <p:cNvSpPr txBox="1">
            <a:spLocks noChangeArrowheads="1"/>
          </p:cNvSpPr>
          <p:nvPr/>
        </p:nvSpPr>
        <p:spPr bwMode="auto">
          <a:xfrm>
            <a:off x="7032626" y="3229240"/>
            <a:ext cx="1441979" cy="111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SzTx/>
              <a:buFontTx/>
              <a:buNone/>
            </a:pPr>
            <a:r>
              <a:rPr lang="en-US" altLang="fi-FI" sz="1333">
                <a:solidFill>
                  <a:schemeClr val="tx1"/>
                </a:solidFill>
                <a:latin typeface="Times New Roman" panose="02020603050405020304" pitchFamily="18" charset="0"/>
              </a:rPr>
              <a:t>Energy where absorption rate is effectively zero (i.e. smaller than the loss rate)</a:t>
            </a:r>
          </a:p>
        </p:txBody>
      </p:sp>
      <p:cxnSp>
        <p:nvCxnSpPr>
          <p:cNvPr id="13" name="AutoShape 11">
            <a:extLst>
              <a:ext uri="{FF2B5EF4-FFF2-40B4-BE49-F238E27FC236}">
                <a16:creationId xmlns:a16="http://schemas.microsoft.com/office/drawing/2014/main" id="{44D5BA98-9E25-5240-93C8-0BFDB7203C6D}"/>
              </a:ext>
            </a:extLst>
          </p:cNvPr>
          <p:cNvCxnSpPr>
            <a:cxnSpLocks noChangeShapeType="1"/>
          </p:cNvCxnSpPr>
          <p:nvPr/>
        </p:nvCxnSpPr>
        <p:spPr bwMode="auto">
          <a:xfrm flipH="1">
            <a:off x="5832740" y="3467365"/>
            <a:ext cx="1199885" cy="535781"/>
          </a:xfrm>
          <a:prstGeom prst="straightConnector1">
            <a:avLst/>
          </a:prstGeom>
          <a:noFill/>
          <a:ln w="25400" cap="sq">
            <a:solidFill>
              <a:srgbClr val="000000"/>
            </a:solidFill>
            <a:miter lim="800000"/>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9163" name="Rectangle 13">
            <a:extLst>
              <a:ext uri="{FF2B5EF4-FFF2-40B4-BE49-F238E27FC236}">
                <a16:creationId xmlns:a16="http://schemas.microsoft.com/office/drawing/2014/main" id="{44295403-9280-9945-BAF7-6F639DE3F1D0}"/>
              </a:ext>
            </a:extLst>
          </p:cNvPr>
          <p:cNvSpPr>
            <a:spLocks noChangeArrowheads="1"/>
          </p:cNvSpPr>
          <p:nvPr/>
        </p:nvSpPr>
        <p:spPr bwMode="auto">
          <a:xfrm>
            <a:off x="1160199" y="4738688"/>
            <a:ext cx="6906948"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just">
              <a:lnSpc>
                <a:spcPct val="100000"/>
              </a:lnSpc>
              <a:spcBef>
                <a:spcPct val="0"/>
              </a:spcBef>
              <a:buClrTx/>
              <a:buSzTx/>
              <a:buFontTx/>
              <a:buNone/>
            </a:pPr>
            <a:r>
              <a:rPr lang="fi-FI" altLang="fi-FI" sz="1667">
                <a:latin typeface="Times New Roman" panose="02020603050405020304" pitchFamily="18" charset="0"/>
              </a:rPr>
              <a:t>Hakala, Moilanen, Väkeväinen, Guo, Martikainen, Daskalakis, Rekola, Julku, Törmä, Nature Physics 14, 739 (2018) </a:t>
            </a:r>
          </a:p>
        </p:txBody>
      </p:sp>
    </p:spTree>
    <p:extLst>
      <p:ext uri="{BB962C8B-B14F-4D97-AF65-F5344CB8AC3E}">
        <p14:creationId xmlns:p14="http://schemas.microsoft.com/office/powerpoint/2010/main" val="12250997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D71DB8A0-81B6-FE43-AA38-9E8C6BDE0582}"/>
              </a:ext>
            </a:extLst>
          </p:cNvPr>
          <p:cNvSpPr txBox="1">
            <a:spLocks noChangeArrowheads="1"/>
          </p:cNvSpPr>
          <p:nvPr/>
        </p:nvSpPr>
        <p:spPr bwMode="auto">
          <a:xfrm>
            <a:off x="1263386" y="185209"/>
            <a:ext cx="7149042" cy="416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en-US" altLang="fi-FI" sz="2333" b="1">
                <a:solidFill>
                  <a:srgbClr val="FF7900"/>
                </a:solidFill>
                <a:ea typeface="Noto Sans CJK SC Regular"/>
                <a:cs typeface="Noto Sans CJK SC Regular"/>
              </a:rPr>
              <a:t>Bose-Einstein distribution at room temperature</a:t>
            </a:r>
          </a:p>
        </p:txBody>
      </p:sp>
      <p:sp>
        <p:nvSpPr>
          <p:cNvPr id="51203" name="Text Box 2">
            <a:extLst>
              <a:ext uri="{FF2B5EF4-FFF2-40B4-BE49-F238E27FC236}">
                <a16:creationId xmlns:a16="http://schemas.microsoft.com/office/drawing/2014/main" id="{FB8E2760-699F-A949-B6C4-3EF0F78FD9B7}"/>
              </a:ext>
            </a:extLst>
          </p:cNvPr>
          <p:cNvSpPr txBox="1">
            <a:spLocks noChangeArrowheads="1"/>
          </p:cNvSpPr>
          <p:nvPr/>
        </p:nvSpPr>
        <p:spPr bwMode="auto">
          <a:xfrm>
            <a:off x="5049574" y="5121011"/>
            <a:ext cx="128058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1000">
              <a:latin typeface="Times New Roman" panose="02020603050405020304" pitchFamily="18" charset="0"/>
            </a:endParaRPr>
          </a:p>
        </p:txBody>
      </p:sp>
      <p:sp>
        <p:nvSpPr>
          <p:cNvPr id="51204" name="Text Box 3">
            <a:extLst>
              <a:ext uri="{FF2B5EF4-FFF2-40B4-BE49-F238E27FC236}">
                <a16:creationId xmlns:a16="http://schemas.microsoft.com/office/drawing/2014/main" id="{34A2262C-4D5E-3E40-BA4C-0848B58EB398}"/>
              </a:ext>
            </a:extLst>
          </p:cNvPr>
          <p:cNvSpPr txBox="1">
            <a:spLocks noChangeArrowheads="1"/>
          </p:cNvSpPr>
          <p:nvPr/>
        </p:nvSpPr>
        <p:spPr bwMode="auto">
          <a:xfrm>
            <a:off x="6477000" y="5121011"/>
            <a:ext cx="141949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1000">
              <a:latin typeface="Times New Roman" panose="02020603050405020304" pitchFamily="18" charset="0"/>
            </a:endParaRPr>
          </a:p>
        </p:txBody>
      </p:sp>
      <p:pic>
        <p:nvPicPr>
          <p:cNvPr id="51205" name="Picture 8">
            <a:extLst>
              <a:ext uri="{FF2B5EF4-FFF2-40B4-BE49-F238E27FC236}">
                <a16:creationId xmlns:a16="http://schemas.microsoft.com/office/drawing/2014/main" id="{66BA984D-0D8C-FC4D-98B7-24A285E31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729" y="641615"/>
            <a:ext cx="952500" cy="375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Oval 2">
            <a:extLst>
              <a:ext uri="{FF2B5EF4-FFF2-40B4-BE49-F238E27FC236}">
                <a16:creationId xmlns:a16="http://schemas.microsoft.com/office/drawing/2014/main" id="{CA9FC1EA-4A9C-FC45-AFD8-CBEA97006BF8}"/>
              </a:ext>
            </a:extLst>
          </p:cNvPr>
          <p:cNvSpPr>
            <a:spLocks noChangeArrowheads="1"/>
          </p:cNvSpPr>
          <p:nvPr/>
        </p:nvSpPr>
        <p:spPr bwMode="auto">
          <a:xfrm>
            <a:off x="1258094" y="2676261"/>
            <a:ext cx="899583" cy="899583"/>
          </a:xfrm>
          <a:prstGeom prst="ellipse">
            <a:avLst/>
          </a:prstGeom>
          <a:solidFill>
            <a:srgbClr val="8FDFFF"/>
          </a:solidFill>
          <a:ln w="9525" algn="ctr">
            <a:solidFill>
              <a:schemeClr val="tx1"/>
            </a:solidFill>
            <a:round/>
            <a:headEnd/>
            <a:tailEnd/>
          </a:ln>
        </p:spPr>
        <p:txBody>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1000">
              <a:latin typeface="Times New Roman" panose="02020603050405020304" pitchFamily="18" charset="0"/>
            </a:endParaRPr>
          </a:p>
        </p:txBody>
      </p:sp>
      <p:pic>
        <p:nvPicPr>
          <p:cNvPr id="51207" name="Picture 9">
            <a:extLst>
              <a:ext uri="{FF2B5EF4-FFF2-40B4-BE49-F238E27FC236}">
                <a16:creationId xmlns:a16="http://schemas.microsoft.com/office/drawing/2014/main" id="{D507B9C3-AE48-1C44-A0CE-A23AB5D14C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0771" y="1558396"/>
            <a:ext cx="522553" cy="151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968D6F8-6CA5-0243-9B45-84B2E46E8D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6667" y="693209"/>
            <a:ext cx="3239823" cy="216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FE88E5D-947A-7448-A9C5-F9062C672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667" y="2674938"/>
            <a:ext cx="3239823" cy="216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Kuva 4">
            <a:extLst>
              <a:ext uri="{FF2B5EF4-FFF2-40B4-BE49-F238E27FC236}">
                <a16:creationId xmlns:a16="http://schemas.microsoft.com/office/drawing/2014/main" id="{9CDF74A3-A2C5-5544-907E-99A92253A0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79146" y="3026834"/>
            <a:ext cx="1706563" cy="14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Kuva 5">
            <a:extLst>
              <a:ext uri="{FF2B5EF4-FFF2-40B4-BE49-F238E27FC236}">
                <a16:creationId xmlns:a16="http://schemas.microsoft.com/office/drawing/2014/main" id="{CD5358A7-42D3-0B49-A90F-2738FF222E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71208" y="1021292"/>
            <a:ext cx="1752865" cy="151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4">
            <a:extLst>
              <a:ext uri="{FF2B5EF4-FFF2-40B4-BE49-F238E27FC236}">
                <a16:creationId xmlns:a16="http://schemas.microsoft.com/office/drawing/2014/main" id="{C3102DBC-7BE3-DB49-B1AD-1E2651DCF328}"/>
              </a:ext>
            </a:extLst>
          </p:cNvPr>
          <p:cNvSpPr txBox="1">
            <a:spLocks noChangeArrowheads="1"/>
          </p:cNvSpPr>
          <p:nvPr/>
        </p:nvSpPr>
        <p:spPr bwMode="auto">
          <a:xfrm>
            <a:off x="2611438" y="2693459"/>
            <a:ext cx="2278063" cy="28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ClrTx/>
              <a:buFontTx/>
              <a:buNone/>
            </a:pPr>
            <a:r>
              <a:rPr lang="en-US" altLang="fi-FI" sz="1333">
                <a:ea typeface="Noto Sans CJK SC Regular"/>
                <a:cs typeface="Noto Sans CJK SC Regular"/>
              </a:rPr>
              <a:t>Rate equation simulation</a:t>
            </a:r>
          </a:p>
        </p:txBody>
      </p:sp>
      <p:sp>
        <p:nvSpPr>
          <p:cNvPr id="51213" name="Text Box 14">
            <a:extLst>
              <a:ext uri="{FF2B5EF4-FFF2-40B4-BE49-F238E27FC236}">
                <a16:creationId xmlns:a16="http://schemas.microsoft.com/office/drawing/2014/main" id="{FD940CED-8B3D-4E44-B10A-44D6E087ACC1}"/>
              </a:ext>
            </a:extLst>
          </p:cNvPr>
          <p:cNvSpPr txBox="1">
            <a:spLocks noChangeArrowheads="1"/>
          </p:cNvSpPr>
          <p:nvPr/>
        </p:nvSpPr>
        <p:spPr bwMode="auto">
          <a:xfrm>
            <a:off x="2608792" y="739511"/>
            <a:ext cx="1445948" cy="28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100000"/>
              </a:lnSpc>
              <a:spcBef>
                <a:spcPct val="0"/>
              </a:spcBef>
              <a:buClrTx/>
              <a:buFontTx/>
              <a:buNone/>
            </a:pPr>
            <a:r>
              <a:rPr lang="fi-FI" altLang="fi-FI" sz="1333">
                <a:ea typeface="Noto Sans CJK SC Regular"/>
                <a:cs typeface="Noto Sans CJK SC Regular"/>
              </a:rPr>
              <a:t>Experiment</a:t>
            </a:r>
          </a:p>
        </p:txBody>
      </p:sp>
      <p:sp>
        <p:nvSpPr>
          <p:cNvPr id="7" name="Suorakulmio 6">
            <a:extLst>
              <a:ext uri="{FF2B5EF4-FFF2-40B4-BE49-F238E27FC236}">
                <a16:creationId xmlns:a16="http://schemas.microsoft.com/office/drawing/2014/main" id="{A838062D-713A-8742-9531-F087D333FD29}"/>
              </a:ext>
            </a:extLst>
          </p:cNvPr>
          <p:cNvSpPr>
            <a:spLocks noChangeArrowheads="1"/>
          </p:cNvSpPr>
          <p:nvPr/>
        </p:nvSpPr>
        <p:spPr bwMode="auto">
          <a:xfrm>
            <a:off x="2774157" y="2137833"/>
            <a:ext cx="1411552" cy="396875"/>
          </a:xfrm>
          <a:prstGeom prst="rect">
            <a:avLst/>
          </a:prstGeom>
          <a:solidFill>
            <a:schemeClr val="accent1">
              <a:alpha val="45882"/>
            </a:schemeClr>
          </a:solidFill>
          <a:ln w="9525" algn="ctr">
            <a:solidFill>
              <a:schemeClr val="tx1"/>
            </a:solidFill>
            <a:round/>
            <a:headEnd/>
            <a:tailEnd/>
          </a:ln>
        </p:spPr>
        <p:txBody>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2000">
              <a:solidFill>
                <a:schemeClr val="bg1"/>
              </a:solidFill>
              <a:ea typeface="Noto Sans CJK SC Regular"/>
              <a:cs typeface="Noto Sans CJK SC Regular"/>
            </a:endParaRPr>
          </a:p>
        </p:txBody>
      </p:sp>
      <p:sp>
        <p:nvSpPr>
          <p:cNvPr id="16" name="Suorakulmio 15">
            <a:extLst>
              <a:ext uri="{FF2B5EF4-FFF2-40B4-BE49-F238E27FC236}">
                <a16:creationId xmlns:a16="http://schemas.microsoft.com/office/drawing/2014/main" id="{3A626B8D-45BC-8340-9866-D40FF9A5C7A6}"/>
              </a:ext>
            </a:extLst>
          </p:cNvPr>
          <p:cNvSpPr>
            <a:spLocks noChangeArrowheads="1"/>
          </p:cNvSpPr>
          <p:nvPr/>
        </p:nvSpPr>
        <p:spPr bwMode="auto">
          <a:xfrm>
            <a:off x="2771511" y="4118240"/>
            <a:ext cx="1412875" cy="402167"/>
          </a:xfrm>
          <a:prstGeom prst="rect">
            <a:avLst/>
          </a:prstGeom>
          <a:solidFill>
            <a:schemeClr val="accent1">
              <a:alpha val="45882"/>
            </a:schemeClr>
          </a:solidFill>
          <a:ln w="9525" algn="ctr">
            <a:solidFill>
              <a:schemeClr val="tx1"/>
            </a:solidFill>
            <a:round/>
            <a:headEnd/>
            <a:tailEnd/>
          </a:ln>
        </p:spPr>
        <p:txBody>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Font typeface="Times New Roman" panose="02020603050405020304" pitchFamily="18" charset="0"/>
              <a:buNone/>
            </a:pPr>
            <a:endParaRPr lang="fi-FI" altLang="fi-FI" sz="2000">
              <a:solidFill>
                <a:schemeClr val="bg1"/>
              </a:solidFill>
              <a:ea typeface="Noto Sans CJK SC Regular"/>
              <a:cs typeface="Noto Sans CJK SC Regular"/>
            </a:endParaRPr>
          </a:p>
        </p:txBody>
      </p:sp>
      <p:cxnSp>
        <p:nvCxnSpPr>
          <p:cNvPr id="11" name="Suora nuoliyhdysviiva 10">
            <a:extLst>
              <a:ext uri="{FF2B5EF4-FFF2-40B4-BE49-F238E27FC236}">
                <a16:creationId xmlns:a16="http://schemas.microsoft.com/office/drawing/2014/main" id="{255C046E-5A0B-C34C-A11C-0F0F871CF690}"/>
              </a:ext>
            </a:extLst>
          </p:cNvPr>
          <p:cNvCxnSpPr>
            <a:cxnSpLocks/>
          </p:cNvCxnSpPr>
          <p:nvPr/>
        </p:nvCxnSpPr>
        <p:spPr bwMode="auto">
          <a:xfrm flipV="1">
            <a:off x="4332553" y="2288646"/>
            <a:ext cx="324114" cy="29104"/>
          </a:xfrm>
          <a:prstGeom prst="straightConnector1">
            <a:avLst/>
          </a:prstGeom>
          <a:noFill/>
          <a:ln w="57150" algn="ctr">
            <a:solidFill>
              <a:srgbClr val="CC34A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uora nuoliyhdysviiva 18">
            <a:extLst>
              <a:ext uri="{FF2B5EF4-FFF2-40B4-BE49-F238E27FC236}">
                <a16:creationId xmlns:a16="http://schemas.microsoft.com/office/drawing/2014/main" id="{86E2E2C1-0856-8842-B5E0-6F6B4399BAE8}"/>
              </a:ext>
            </a:extLst>
          </p:cNvPr>
          <p:cNvCxnSpPr>
            <a:cxnSpLocks/>
          </p:cNvCxnSpPr>
          <p:nvPr/>
        </p:nvCxnSpPr>
        <p:spPr bwMode="auto">
          <a:xfrm flipV="1">
            <a:off x="4307417" y="4187032"/>
            <a:ext cx="349250" cy="111125"/>
          </a:xfrm>
          <a:prstGeom prst="straightConnector1">
            <a:avLst/>
          </a:prstGeom>
          <a:noFill/>
          <a:ln w="57150" algn="ctr">
            <a:solidFill>
              <a:srgbClr val="CC34A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218" name="TextBox 2">
            <a:extLst>
              <a:ext uri="{FF2B5EF4-FFF2-40B4-BE49-F238E27FC236}">
                <a16:creationId xmlns:a16="http://schemas.microsoft.com/office/drawing/2014/main" id="{F014C5D6-EFC8-FD49-A47B-C8A1D4C859DF}"/>
              </a:ext>
            </a:extLst>
          </p:cNvPr>
          <p:cNvSpPr txBox="1">
            <a:spLocks noChangeArrowheads="1"/>
          </p:cNvSpPr>
          <p:nvPr/>
        </p:nvSpPr>
        <p:spPr bwMode="auto">
          <a:xfrm>
            <a:off x="1676136" y="5077354"/>
            <a:ext cx="54412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SzTx/>
              <a:buFontTx/>
              <a:buNone/>
            </a:pPr>
            <a:r>
              <a:rPr lang="fi-FI" altLang="fi-FI" sz="1500">
                <a:latin typeface="Times New Roman" panose="02020603050405020304" pitchFamily="18" charset="0"/>
              </a:rPr>
              <a:t>For a video, </a:t>
            </a:r>
            <a:r>
              <a:rPr lang="fi-FI" altLang="fi-FI" sz="1500">
                <a:solidFill>
                  <a:schemeClr val="tx1"/>
                </a:solidFill>
                <a:latin typeface="Times New Roman" panose="02020603050405020304" pitchFamily="18" charset="0"/>
              </a:rPr>
              <a:t>see </a:t>
            </a:r>
            <a:r>
              <a:rPr lang="fi-FI" altLang="fi-FI" sz="1500">
                <a:solidFill>
                  <a:schemeClr val="tx1"/>
                </a:solidFill>
                <a:latin typeface="Times New Roman" panose="02020603050405020304" pitchFamily="18" charset="0"/>
                <a:hlinkClick r:id="rId9"/>
              </a:rPr>
              <a:t>https://www.youtube.com/watch?v=okZmnB3Hhb4</a:t>
            </a:r>
            <a:endParaRPr lang="fi-FI" altLang="fi-FI" sz="1500">
              <a:solidFill>
                <a:schemeClr val="tx1"/>
              </a:solidFill>
              <a:latin typeface="Times New Roman" panose="02020603050405020304" pitchFamily="18" charset="0"/>
            </a:endParaRPr>
          </a:p>
          <a:p>
            <a:pPr>
              <a:lnSpc>
                <a:spcPct val="100000"/>
              </a:lnSpc>
              <a:spcBef>
                <a:spcPct val="0"/>
              </a:spcBef>
              <a:buClrTx/>
              <a:buSzTx/>
              <a:buFontTx/>
              <a:buNone/>
            </a:pPr>
            <a:r>
              <a:rPr lang="fi-FI" altLang="fi-FI" sz="1500">
                <a:solidFill>
                  <a:schemeClr val="tx1"/>
                </a:solidFill>
                <a:latin typeface="Times New Roman" panose="02020603050405020304" pitchFamily="18" charset="0"/>
              </a:rPr>
              <a:t>(or google Bose-Einstein Aalto youtube)</a:t>
            </a:r>
          </a:p>
        </p:txBody>
      </p:sp>
    </p:spTree>
    <p:extLst>
      <p:ext uri="{BB962C8B-B14F-4D97-AF65-F5344CB8AC3E}">
        <p14:creationId xmlns:p14="http://schemas.microsoft.com/office/powerpoint/2010/main" val="6222838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C93C-A3DB-E247-BC41-AE43D0C6C5BD}"/>
              </a:ext>
            </a:extLst>
          </p:cNvPr>
          <p:cNvSpPr>
            <a:spLocks noGrp="1"/>
          </p:cNvSpPr>
          <p:nvPr>
            <p:ph type="title"/>
          </p:nvPr>
        </p:nvSpPr>
        <p:spPr/>
        <p:txBody>
          <a:bodyPr/>
          <a:lstStyle/>
          <a:p>
            <a:r>
              <a:rPr lang="fi-FI" dirty="0" err="1"/>
              <a:t>Bose</a:t>
            </a:r>
            <a:r>
              <a:rPr lang="fi-FI" dirty="0"/>
              <a:t>-Einstein </a:t>
            </a:r>
            <a:r>
              <a:rPr lang="fi-FI" dirty="0" err="1"/>
              <a:t>condensates</a:t>
            </a:r>
            <a:endParaRPr lang="fi-FI" dirty="0"/>
          </a:p>
        </p:txBody>
      </p:sp>
      <p:sp>
        <p:nvSpPr>
          <p:cNvPr id="3" name="Text Placeholder 2">
            <a:extLst>
              <a:ext uri="{FF2B5EF4-FFF2-40B4-BE49-F238E27FC236}">
                <a16:creationId xmlns:a16="http://schemas.microsoft.com/office/drawing/2014/main" id="{CC06C2AA-EB0F-904E-B357-6E08FCF39992}"/>
              </a:ext>
            </a:extLst>
          </p:cNvPr>
          <p:cNvSpPr>
            <a:spLocks noGrp="1"/>
          </p:cNvSpPr>
          <p:nvPr>
            <p:ph type="body" sz="half" idx="2"/>
          </p:nvPr>
        </p:nvSpPr>
        <p:spPr/>
        <p:txBody>
          <a:bodyPr/>
          <a:lstStyle/>
          <a:p>
            <a:r>
              <a:rPr lang="fi-FI" dirty="0" err="1"/>
              <a:t>Interesting</a:t>
            </a:r>
            <a:r>
              <a:rPr lang="fi-FI" dirty="0"/>
              <a:t> </a:t>
            </a:r>
            <a:r>
              <a:rPr lang="fi-FI" dirty="0" err="1"/>
              <a:t>stuff</a:t>
            </a:r>
            <a:endParaRPr lang="fi-FI" dirty="0"/>
          </a:p>
        </p:txBody>
      </p:sp>
      <p:pic>
        <p:nvPicPr>
          <p:cNvPr id="8" name="Picture Placeholder 7">
            <a:extLst>
              <a:ext uri="{FF2B5EF4-FFF2-40B4-BE49-F238E27FC236}">
                <a16:creationId xmlns:a16="http://schemas.microsoft.com/office/drawing/2014/main" id="{00D5AB7F-D73B-9944-BD78-F7FB71C6498D}"/>
              </a:ext>
            </a:extLst>
          </p:cNvPr>
          <p:cNvPicPr>
            <a:picLocks noGrp="1" noChangeAspect="1"/>
          </p:cNvPicPr>
          <p:nvPr>
            <p:ph type="pic" idx="13"/>
          </p:nvPr>
        </p:nvPicPr>
        <p:blipFill>
          <a:blip r:embed="rId2"/>
          <a:srcRect l="9931" r="9931"/>
          <a:stretch>
            <a:fillRect/>
          </a:stretch>
        </p:blipFill>
        <p:spPr/>
      </p:pic>
      <p:sp>
        <p:nvSpPr>
          <p:cNvPr id="6" name="Text Placeholder 2">
            <a:extLst>
              <a:ext uri="{FF2B5EF4-FFF2-40B4-BE49-F238E27FC236}">
                <a16:creationId xmlns:a16="http://schemas.microsoft.com/office/drawing/2014/main" id="{9B098B7D-C10E-E342-B1FB-C3A63D4C9B67}"/>
              </a:ext>
            </a:extLst>
          </p:cNvPr>
          <p:cNvSpPr txBox="1">
            <a:spLocks/>
          </p:cNvSpPr>
          <p:nvPr/>
        </p:nvSpPr>
        <p:spPr>
          <a:xfrm rot="20423521">
            <a:off x="-91786" y="3073882"/>
            <a:ext cx="5427023" cy="390769"/>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2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fi-FI" dirty="0"/>
              <a:t>To </a:t>
            </a:r>
            <a:r>
              <a:rPr lang="fi-FI" dirty="0" err="1"/>
              <a:t>be</a:t>
            </a:r>
            <a:r>
              <a:rPr lang="fi-FI" dirty="0"/>
              <a:t> </a:t>
            </a:r>
            <a:r>
              <a:rPr lang="fi-FI" dirty="0" err="1"/>
              <a:t>continued</a:t>
            </a:r>
            <a:r>
              <a:rPr lang="fi-FI" dirty="0"/>
              <a:t> </a:t>
            </a:r>
            <a:r>
              <a:rPr lang="fi-FI" dirty="0" err="1"/>
              <a:t>next</a:t>
            </a:r>
            <a:r>
              <a:rPr lang="fi-FI" dirty="0"/>
              <a:t> </a:t>
            </a:r>
            <a:r>
              <a:rPr lang="fi-FI" dirty="0" err="1"/>
              <a:t>week</a:t>
            </a:r>
            <a:r>
              <a:rPr lang="fi-FI" dirty="0"/>
              <a:t>!</a:t>
            </a:r>
          </a:p>
        </p:txBody>
      </p:sp>
    </p:spTree>
    <p:extLst>
      <p:ext uri="{BB962C8B-B14F-4D97-AF65-F5344CB8AC3E}">
        <p14:creationId xmlns:p14="http://schemas.microsoft.com/office/powerpoint/2010/main" val="3788042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AE75BF-B847-AB43-9746-ECA3240FE29B}"/>
              </a:ext>
            </a:extLst>
          </p:cNvPr>
          <p:cNvSpPr>
            <a:spLocks noGrp="1"/>
          </p:cNvSpPr>
          <p:nvPr>
            <p:ph type="body" sz="half" idx="11"/>
          </p:nvPr>
        </p:nvSpPr>
        <p:spPr>
          <a:xfrm>
            <a:off x="572782" y="610224"/>
            <a:ext cx="7669159" cy="1502517"/>
          </a:xfrm>
        </p:spPr>
        <p:txBody>
          <a:bodyPr/>
          <a:lstStyle/>
          <a:p>
            <a:r>
              <a:rPr lang="fi-FI" dirty="0" err="1"/>
              <a:t>Thank</a:t>
            </a:r>
            <a:r>
              <a:rPr lang="fi-FI" dirty="0"/>
              <a:t> </a:t>
            </a:r>
            <a:r>
              <a:rPr lang="fi-FI" dirty="0" err="1"/>
              <a:t>you</a:t>
            </a:r>
            <a:r>
              <a:rPr lang="fi-FI" dirty="0"/>
              <a:t>! </a:t>
            </a:r>
          </a:p>
          <a:p>
            <a:r>
              <a:rPr lang="fi-FI" dirty="0" err="1"/>
              <a:t>Questions</a:t>
            </a:r>
            <a:r>
              <a:rPr lang="fi-FI" dirty="0"/>
              <a:t>?</a:t>
            </a:r>
          </a:p>
        </p:txBody>
      </p:sp>
      <p:pic>
        <p:nvPicPr>
          <p:cNvPr id="6" name="Picture 5">
            <a:extLst>
              <a:ext uri="{FF2B5EF4-FFF2-40B4-BE49-F238E27FC236}">
                <a16:creationId xmlns:a16="http://schemas.microsoft.com/office/drawing/2014/main" id="{AEE5A05A-26EC-8243-9551-DE66B7D5DAB4}"/>
              </a:ext>
            </a:extLst>
          </p:cNvPr>
          <p:cNvPicPr>
            <a:picLocks noChangeAspect="1"/>
          </p:cNvPicPr>
          <p:nvPr/>
        </p:nvPicPr>
        <p:blipFill>
          <a:blip r:embed="rId2"/>
          <a:stretch>
            <a:fillRect/>
          </a:stretch>
        </p:blipFill>
        <p:spPr>
          <a:xfrm rot="214295">
            <a:off x="3979421" y="1006479"/>
            <a:ext cx="4137660" cy="4137660"/>
          </a:xfrm>
          <a:prstGeom prst="rect">
            <a:avLst/>
          </a:prstGeom>
        </p:spPr>
      </p:pic>
    </p:spTree>
    <p:extLst>
      <p:ext uri="{BB962C8B-B14F-4D97-AF65-F5344CB8AC3E}">
        <p14:creationId xmlns:p14="http://schemas.microsoft.com/office/powerpoint/2010/main" val="307737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0B3E71-0A48-8C4D-99FF-960E5038777D}"/>
              </a:ext>
            </a:extLst>
          </p:cNvPr>
          <p:cNvSpPr>
            <a:spLocks noGrp="1"/>
          </p:cNvSpPr>
          <p:nvPr>
            <p:ph type="body" sz="half" idx="10"/>
          </p:nvPr>
        </p:nvSpPr>
        <p:spPr/>
        <p:txBody>
          <a:bodyPr/>
          <a:lstStyle/>
          <a:p>
            <a:r>
              <a:rPr lang="fi-FI" dirty="0" err="1"/>
              <a:t>Quantum</a:t>
            </a:r>
            <a:r>
              <a:rPr lang="fi-FI" dirty="0"/>
              <a:t> </a:t>
            </a:r>
            <a:r>
              <a:rPr lang="fi-FI" dirty="0" err="1"/>
              <a:t>statistics</a:t>
            </a:r>
            <a:endParaRPr lang="fi-FI" dirty="0"/>
          </a:p>
        </p:txBody>
      </p:sp>
      <p:pic>
        <p:nvPicPr>
          <p:cNvPr id="4" name="Content Placeholder 3" descr="StatPhys_Dangerous.jpg">
            <a:extLst>
              <a:ext uri="{FF2B5EF4-FFF2-40B4-BE49-F238E27FC236}">
                <a16:creationId xmlns:a16="http://schemas.microsoft.com/office/drawing/2014/main" id="{FA3369AE-28F4-284C-8A5C-E4CF8430EC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600" r="-14600"/>
          <a:stretch>
            <a:fillRect/>
          </a:stretch>
        </p:blipFill>
        <p:spPr>
          <a:xfrm>
            <a:off x="718662" y="844839"/>
            <a:ext cx="7976607" cy="4129913"/>
          </a:xfrm>
        </p:spPr>
      </p:pic>
      <p:pic>
        <p:nvPicPr>
          <p:cNvPr id="5" name="Content Placeholder 3" descr="StatPhys_Dangerous.jpg">
            <a:extLst>
              <a:ext uri="{FF2B5EF4-FFF2-40B4-BE49-F238E27FC236}">
                <a16:creationId xmlns:a16="http://schemas.microsoft.com/office/drawing/2014/main" id="{8BAEBF1D-A149-F44F-8036-0D5F8668F791}"/>
              </a:ext>
            </a:extLst>
          </p:cNvPr>
          <p:cNvPicPr>
            <a:picLocks noChangeAspect="1"/>
          </p:cNvPicPr>
          <p:nvPr/>
        </p:nvPicPr>
        <p:blipFill>
          <a:blip r:embed="rId2">
            <a:extLst>
              <a:ext uri="{28A0092B-C50C-407E-A947-70E740481C1C}">
                <a14:useLocalDpi xmlns:a14="http://schemas.microsoft.com/office/drawing/2010/main" val="0"/>
              </a:ext>
            </a:extLst>
          </a:blip>
          <a:srcRect l="-14600" r="-14600"/>
          <a:stretch>
            <a:fillRect/>
          </a:stretch>
        </p:blipFill>
        <p:spPr>
          <a:xfrm>
            <a:off x="1167393" y="955050"/>
            <a:ext cx="7976607" cy="4129913"/>
          </a:xfrm>
          <a:prstGeom prst="rect">
            <a:avLst/>
          </a:prstGeom>
        </p:spPr>
      </p:pic>
    </p:spTree>
    <p:extLst>
      <p:ext uri="{BB962C8B-B14F-4D97-AF65-F5344CB8AC3E}">
        <p14:creationId xmlns:p14="http://schemas.microsoft.com/office/powerpoint/2010/main" val="284553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DC1F91-7D9C-BC4C-888A-2E095AF9C748}"/>
              </a:ext>
            </a:extLst>
          </p:cNvPr>
          <p:cNvSpPr>
            <a:spLocks noGrp="1"/>
          </p:cNvSpPr>
          <p:nvPr>
            <p:ph type="body" sz="half" idx="10"/>
          </p:nvPr>
        </p:nvSpPr>
        <p:spPr/>
        <p:txBody>
          <a:bodyPr/>
          <a:lstStyle/>
          <a:p>
            <a:r>
              <a:rPr lang="en-US" dirty="0"/>
              <a:t>Cool to low enough T: into the “quantum realm”</a:t>
            </a:r>
            <a:endParaRPr lang="fi-FI" dirty="0"/>
          </a:p>
        </p:txBody>
      </p:sp>
      <p:pic>
        <p:nvPicPr>
          <p:cNvPr id="4" name="Antman-quantumrealm">
            <a:hlinkClick r:id="" action="ppaction://media"/>
            <a:extLst>
              <a:ext uri="{FF2B5EF4-FFF2-40B4-BE49-F238E27FC236}">
                <a16:creationId xmlns:a16="http://schemas.microsoft.com/office/drawing/2014/main" id="{9F9C4A99-3065-3449-9A83-122B38A4FF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0418" y="1774607"/>
            <a:ext cx="6183578" cy="3478263"/>
          </a:xfrm>
          <a:prstGeom prst="rect">
            <a:avLst/>
          </a:prstGeom>
        </p:spPr>
      </p:pic>
      <p:sp>
        <p:nvSpPr>
          <p:cNvPr id="5" name="TextBox 4">
            <a:extLst>
              <a:ext uri="{FF2B5EF4-FFF2-40B4-BE49-F238E27FC236}">
                <a16:creationId xmlns:a16="http://schemas.microsoft.com/office/drawing/2014/main" id="{D525B949-6710-5746-BFBD-943E5E256A93}"/>
              </a:ext>
            </a:extLst>
          </p:cNvPr>
          <p:cNvSpPr txBox="1"/>
          <p:nvPr/>
        </p:nvSpPr>
        <p:spPr>
          <a:xfrm rot="20501391">
            <a:off x="534743" y="2868535"/>
            <a:ext cx="1720279" cy="300082"/>
          </a:xfrm>
          <a:prstGeom prst="rect">
            <a:avLst/>
          </a:prstGeom>
          <a:noFill/>
        </p:spPr>
        <p:txBody>
          <a:bodyPr wrap="square" rtlCol="0">
            <a:spAutoFit/>
          </a:bodyPr>
          <a:lstStyle/>
          <a:p>
            <a:r>
              <a:rPr lang="fi-FI" dirty="0" err="1"/>
              <a:t>Does</a:t>
            </a:r>
            <a:r>
              <a:rPr lang="fi-FI" dirty="0"/>
              <a:t> </a:t>
            </a:r>
            <a:r>
              <a:rPr lang="fi-FI" dirty="0" err="1"/>
              <a:t>this</a:t>
            </a:r>
            <a:r>
              <a:rPr lang="fi-FI" dirty="0"/>
              <a:t> </a:t>
            </a:r>
            <a:r>
              <a:rPr lang="fi-FI" dirty="0" err="1"/>
              <a:t>happen</a:t>
            </a:r>
            <a:r>
              <a:rPr lang="fi-FI" dirty="0"/>
              <a:t>?</a:t>
            </a:r>
          </a:p>
        </p:txBody>
      </p:sp>
    </p:spTree>
    <p:extLst>
      <p:ext uri="{BB962C8B-B14F-4D97-AF65-F5344CB8AC3E}">
        <p14:creationId xmlns:p14="http://schemas.microsoft.com/office/powerpoint/2010/main" val="37440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559333-A142-CC4A-853B-4E487421D79E}"/>
              </a:ext>
            </a:extLst>
          </p:cNvPr>
          <p:cNvSpPr txBox="1">
            <a:spLocks/>
          </p:cNvSpPr>
          <p:nvPr/>
        </p:nvSpPr>
        <p:spPr>
          <a:xfrm>
            <a:off x="925154" y="586600"/>
            <a:ext cx="7837751" cy="1143000"/>
          </a:xfrm>
          <a:prstGeom prst="rect">
            <a:avLst/>
          </a:prstGeom>
        </p:spPr>
        <p:txBody>
          <a:bodyPr>
            <a:normAutofit fontScale="97500"/>
          </a:bodyPr>
          <a:lst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a:lstStyle>
          <a:p>
            <a:r>
              <a:rPr lang="en-US" dirty="0"/>
              <a:t>Boltzmann, Bose-Einstein, Fermi-Dirac</a:t>
            </a:r>
          </a:p>
        </p:txBody>
      </p:sp>
      <p:pic>
        <p:nvPicPr>
          <p:cNvPr id="5" name="Content Placeholder 3" descr="Distributions.png">
            <a:extLst>
              <a:ext uri="{FF2B5EF4-FFF2-40B4-BE49-F238E27FC236}">
                <a16:creationId xmlns:a16="http://schemas.microsoft.com/office/drawing/2014/main" id="{52F2FDD5-DC6E-924C-9B9D-D25DE88497FE}"/>
              </a:ext>
            </a:extLst>
          </p:cNvPr>
          <p:cNvPicPr>
            <a:picLocks noChangeAspect="1"/>
          </p:cNvPicPr>
          <p:nvPr/>
        </p:nvPicPr>
        <p:blipFill>
          <a:blip r:embed="rId2">
            <a:extLst>
              <a:ext uri="{28A0092B-C50C-407E-A947-70E740481C1C}">
                <a14:useLocalDpi xmlns:a14="http://schemas.microsoft.com/office/drawing/2010/main" val="0"/>
              </a:ext>
            </a:extLst>
          </a:blip>
          <a:srcRect l="-9238" r="-9238"/>
          <a:stretch>
            <a:fillRect/>
          </a:stretch>
        </p:blipFill>
        <p:spPr>
          <a:xfrm>
            <a:off x="1075261" y="1729600"/>
            <a:ext cx="6777037" cy="3508375"/>
          </a:xfrm>
          <a:prstGeom prst="rect">
            <a:avLst/>
          </a:prstGeom>
        </p:spPr>
      </p:pic>
    </p:spTree>
    <p:extLst>
      <p:ext uri="{BB962C8B-B14F-4D97-AF65-F5344CB8AC3E}">
        <p14:creationId xmlns:p14="http://schemas.microsoft.com/office/powerpoint/2010/main" val="30043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790A4C-7F79-664C-AD29-2F568C686FCF}"/>
              </a:ext>
            </a:extLst>
          </p:cNvPr>
          <p:cNvSpPr txBox="1">
            <a:spLocks/>
          </p:cNvSpPr>
          <p:nvPr/>
        </p:nvSpPr>
        <p:spPr>
          <a:xfrm>
            <a:off x="484092" y="285386"/>
            <a:ext cx="7024744" cy="1143000"/>
          </a:xfrm>
          <a:prstGeom prst="rect">
            <a:avLst/>
          </a:prstGeom>
        </p:spPr>
        <p:txBody>
          <a:bodyPr/>
          <a:lst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a:lstStyle>
          <a:p>
            <a:r>
              <a:rPr lang="en-US" sz="4000" b="1" dirty="0">
                <a:latin typeface="+mn-lt"/>
              </a:rPr>
              <a:t>Interesting points</a:t>
            </a:r>
          </a:p>
        </p:txBody>
      </p:sp>
      <p:sp>
        <p:nvSpPr>
          <p:cNvPr id="5" name="Content Placeholder 2">
            <a:extLst>
              <a:ext uri="{FF2B5EF4-FFF2-40B4-BE49-F238E27FC236}">
                <a16:creationId xmlns:a16="http://schemas.microsoft.com/office/drawing/2014/main" id="{22F55DFE-DC5F-DE4C-A423-623C97AE47CF}"/>
              </a:ext>
            </a:extLst>
          </p:cNvPr>
          <p:cNvSpPr txBox="1">
            <a:spLocks/>
          </p:cNvSpPr>
          <p:nvPr/>
        </p:nvSpPr>
        <p:spPr>
          <a:xfrm>
            <a:off x="634702" y="1428386"/>
            <a:ext cx="7393778" cy="3508977"/>
          </a:xfrm>
          <a:prstGeom prst="rect">
            <a:avLst/>
          </a:prstGeom>
        </p:spPr>
        <p:txBody>
          <a:bodyPr/>
          <a:lst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BE gives higher occupations for small energies</a:t>
            </a:r>
          </a:p>
          <a:p>
            <a:r>
              <a:rPr lang="en-US" dirty="0"/>
              <a:t>FD gives lower occupations for small energies (n=1 upper limit)</a:t>
            </a:r>
          </a:p>
          <a:p>
            <a:r>
              <a:rPr lang="en-US" dirty="0"/>
              <a:t>Derivation is kind of cleaner and more elegant for bosons and fermions…classical result is more of a mess and need fudge factors.</a:t>
            </a:r>
          </a:p>
          <a:p>
            <a:r>
              <a:rPr lang="en-US" dirty="0"/>
              <a:t>Whiteboard…</a:t>
            </a:r>
          </a:p>
        </p:txBody>
      </p:sp>
    </p:spTree>
    <p:extLst>
      <p:ext uri="{BB962C8B-B14F-4D97-AF65-F5344CB8AC3E}">
        <p14:creationId xmlns:p14="http://schemas.microsoft.com/office/powerpoint/2010/main" val="138264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BCB27D-E45D-B545-A847-5481572559C1}"/>
              </a:ext>
            </a:extLst>
          </p:cNvPr>
          <p:cNvSpPr>
            <a:spLocks noGrp="1"/>
          </p:cNvSpPr>
          <p:nvPr>
            <p:ph type="title"/>
          </p:nvPr>
        </p:nvSpPr>
        <p:spPr>
          <a:xfrm>
            <a:off x="219919" y="162958"/>
            <a:ext cx="8414795" cy="634192"/>
          </a:xfrm>
        </p:spPr>
        <p:txBody>
          <a:bodyPr/>
          <a:lstStyle/>
          <a:p>
            <a:r>
              <a:rPr lang="fi-FI" dirty="0" err="1"/>
              <a:t>Bose</a:t>
            </a:r>
            <a:r>
              <a:rPr lang="fi-FI" dirty="0"/>
              <a:t>-Einstein </a:t>
            </a:r>
            <a:r>
              <a:rPr lang="fi-FI" dirty="0" err="1"/>
              <a:t>condensation</a:t>
            </a:r>
            <a:endParaRPr lang="fi-FI" dirty="0"/>
          </a:p>
        </p:txBody>
      </p:sp>
      <p:pic>
        <p:nvPicPr>
          <p:cNvPr id="17" name="Picture 16">
            <a:extLst>
              <a:ext uri="{FF2B5EF4-FFF2-40B4-BE49-F238E27FC236}">
                <a16:creationId xmlns:a16="http://schemas.microsoft.com/office/drawing/2014/main" id="{C1ED0562-C85E-974D-8493-93ABF9FEE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587" y="2365727"/>
            <a:ext cx="4736413" cy="3112012"/>
          </a:xfrm>
          <a:prstGeom prst="rect">
            <a:avLst/>
          </a:prstGeom>
        </p:spPr>
      </p:pic>
      <p:pic>
        <p:nvPicPr>
          <p:cNvPr id="4" name="Picture 2">
            <a:extLst>
              <a:ext uri="{FF2B5EF4-FFF2-40B4-BE49-F238E27FC236}">
                <a16:creationId xmlns:a16="http://schemas.microsoft.com/office/drawing/2014/main" id="{7D8D3E36-EB1D-054C-9203-5AD57A7F6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069" y="1205562"/>
            <a:ext cx="1565935" cy="71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a:extLst>
              <a:ext uri="{FF2B5EF4-FFF2-40B4-BE49-F238E27FC236}">
                <a16:creationId xmlns:a16="http://schemas.microsoft.com/office/drawing/2014/main" id="{B1214785-ACFF-2C4C-873E-D901C9BD0986}"/>
              </a:ext>
            </a:extLst>
          </p:cNvPr>
          <p:cNvSpPr txBox="1">
            <a:spLocks noChangeArrowheads="1"/>
          </p:cNvSpPr>
          <p:nvPr/>
        </p:nvSpPr>
        <p:spPr bwMode="auto">
          <a:xfrm>
            <a:off x="376711" y="1431342"/>
            <a:ext cx="1010236"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dirty="0"/>
              <a:t>Solid</a:t>
            </a:r>
          </a:p>
        </p:txBody>
      </p:sp>
      <p:sp>
        <p:nvSpPr>
          <p:cNvPr id="6" name="Text Box 4">
            <a:extLst>
              <a:ext uri="{FF2B5EF4-FFF2-40B4-BE49-F238E27FC236}">
                <a16:creationId xmlns:a16="http://schemas.microsoft.com/office/drawing/2014/main" id="{11DCFD18-0F4F-1E42-8343-A648D510BD5F}"/>
              </a:ext>
            </a:extLst>
          </p:cNvPr>
          <p:cNvSpPr txBox="1">
            <a:spLocks noChangeArrowheads="1"/>
          </p:cNvSpPr>
          <p:nvPr/>
        </p:nvSpPr>
        <p:spPr bwMode="auto">
          <a:xfrm>
            <a:off x="273490" y="2361302"/>
            <a:ext cx="881882"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dirty="0"/>
              <a:t>Liquid</a:t>
            </a:r>
          </a:p>
        </p:txBody>
      </p:sp>
      <p:sp>
        <p:nvSpPr>
          <p:cNvPr id="7" name="Text Box 5">
            <a:extLst>
              <a:ext uri="{FF2B5EF4-FFF2-40B4-BE49-F238E27FC236}">
                <a16:creationId xmlns:a16="http://schemas.microsoft.com/office/drawing/2014/main" id="{F473905E-CDA3-0740-BB4F-D317D7AA254C}"/>
              </a:ext>
            </a:extLst>
          </p:cNvPr>
          <p:cNvSpPr txBox="1">
            <a:spLocks noChangeArrowheads="1"/>
          </p:cNvSpPr>
          <p:nvPr/>
        </p:nvSpPr>
        <p:spPr bwMode="auto">
          <a:xfrm>
            <a:off x="342030" y="3457796"/>
            <a:ext cx="744802"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dirty="0"/>
              <a:t>Gas</a:t>
            </a:r>
          </a:p>
        </p:txBody>
      </p:sp>
      <p:sp>
        <p:nvSpPr>
          <p:cNvPr id="8" name="Text Box 6">
            <a:extLst>
              <a:ext uri="{FF2B5EF4-FFF2-40B4-BE49-F238E27FC236}">
                <a16:creationId xmlns:a16="http://schemas.microsoft.com/office/drawing/2014/main" id="{9023A019-6219-DE43-B0E6-46A163B059B9}"/>
              </a:ext>
            </a:extLst>
          </p:cNvPr>
          <p:cNvSpPr txBox="1">
            <a:spLocks noChangeArrowheads="1"/>
          </p:cNvSpPr>
          <p:nvPr/>
        </p:nvSpPr>
        <p:spPr bwMode="auto">
          <a:xfrm>
            <a:off x="4456881" y="1318010"/>
            <a:ext cx="996021"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dirty="0"/>
              <a:t>Plasma</a:t>
            </a:r>
          </a:p>
        </p:txBody>
      </p:sp>
      <p:pic>
        <p:nvPicPr>
          <p:cNvPr id="9" name="Picture 9">
            <a:extLst>
              <a:ext uri="{FF2B5EF4-FFF2-40B4-BE49-F238E27FC236}">
                <a16:creationId xmlns:a16="http://schemas.microsoft.com/office/drawing/2014/main" id="{9DA666CA-6826-954D-8008-97ED10DC9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069" y="3201592"/>
            <a:ext cx="1410008" cy="775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9">
            <a:extLst>
              <a:ext uri="{FF2B5EF4-FFF2-40B4-BE49-F238E27FC236}">
                <a16:creationId xmlns:a16="http://schemas.microsoft.com/office/drawing/2014/main" id="{81ACB220-DA4F-604A-A981-E30398128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069" y="2054724"/>
            <a:ext cx="2636514" cy="9127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0">
            <a:extLst>
              <a:ext uri="{FF2B5EF4-FFF2-40B4-BE49-F238E27FC236}">
                <a16:creationId xmlns:a16="http://schemas.microsoft.com/office/drawing/2014/main" id="{5E9BA1B2-C637-5342-9F84-3B03C9703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048" y="1013453"/>
            <a:ext cx="1417613" cy="997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70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00276819-542D-E94B-956C-8B60F53E48D3}"/>
              </a:ext>
            </a:extLst>
          </p:cNvPr>
          <p:cNvSpPr>
            <a:spLocks noChangeArrowheads="1"/>
          </p:cNvSpPr>
          <p:nvPr/>
        </p:nvSpPr>
        <p:spPr bwMode="auto">
          <a:xfrm>
            <a:off x="1004094" y="-103188"/>
            <a:ext cx="7168885"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000" tIns="39000" rIns="75000" bIns="39000" anchor="ct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Clr>
                <a:srgbClr val="660066"/>
              </a:buClr>
              <a:buFont typeface="Times New Roman" panose="02020603050405020304" pitchFamily="18" charset="0"/>
              <a:buNone/>
            </a:pPr>
            <a:endParaRPr lang="en-GB" altLang="fi-FI" sz="3000" b="1" dirty="0">
              <a:solidFill>
                <a:srgbClr val="660066"/>
              </a:solidFill>
            </a:endParaRPr>
          </a:p>
        </p:txBody>
      </p:sp>
      <p:sp>
        <p:nvSpPr>
          <p:cNvPr id="6152" name="Text Box 7">
            <a:extLst>
              <a:ext uri="{FF2B5EF4-FFF2-40B4-BE49-F238E27FC236}">
                <a16:creationId xmlns:a16="http://schemas.microsoft.com/office/drawing/2014/main" id="{6637C148-CD70-B744-A381-8343F90CD805}"/>
              </a:ext>
            </a:extLst>
          </p:cNvPr>
          <p:cNvSpPr txBox="1">
            <a:spLocks noChangeArrowheads="1"/>
          </p:cNvSpPr>
          <p:nvPr/>
        </p:nvSpPr>
        <p:spPr bwMode="auto">
          <a:xfrm>
            <a:off x="601884" y="997479"/>
            <a:ext cx="7483783" cy="1654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Char char="•"/>
            </a:pPr>
            <a:r>
              <a:rPr lang="en-GB" altLang="fi-FI" dirty="0"/>
              <a:t>Superconductors</a:t>
            </a:r>
          </a:p>
          <a:p>
            <a:pPr eaLnBrk="1" hangingPunct="1">
              <a:lnSpc>
                <a:spcPct val="80000"/>
              </a:lnSpc>
              <a:spcBef>
                <a:spcPct val="0"/>
              </a:spcBef>
              <a:buFont typeface="Times New Roman" panose="02020603050405020304" pitchFamily="18" charset="0"/>
              <a:buChar char="•"/>
            </a:pPr>
            <a:r>
              <a:rPr lang="en-GB" altLang="fi-FI" dirty="0" err="1"/>
              <a:t>Superfluids</a:t>
            </a:r>
            <a:r>
              <a:rPr lang="en-GB" altLang="fi-FI" dirty="0"/>
              <a:t>: Helium</a:t>
            </a:r>
          </a:p>
          <a:p>
            <a:pPr eaLnBrk="1" hangingPunct="1">
              <a:lnSpc>
                <a:spcPct val="80000"/>
              </a:lnSpc>
              <a:spcBef>
                <a:spcPct val="0"/>
              </a:spcBef>
              <a:buFont typeface="Times New Roman" panose="02020603050405020304" pitchFamily="18" charset="0"/>
              <a:buChar char="•"/>
            </a:pPr>
            <a:r>
              <a:rPr lang="en-GB" altLang="fi-FI" dirty="0" err="1"/>
              <a:t>Superfluids</a:t>
            </a:r>
            <a:r>
              <a:rPr lang="en-GB" altLang="fi-FI" dirty="0"/>
              <a:t>: ultracold  </a:t>
            </a:r>
          </a:p>
          <a:p>
            <a:pPr eaLnBrk="1" hangingPunct="1">
              <a:lnSpc>
                <a:spcPct val="80000"/>
              </a:lnSpc>
              <a:spcBef>
                <a:spcPct val="0"/>
              </a:spcBef>
              <a:buFont typeface="Times New Roman" panose="02020603050405020304" pitchFamily="18" charset="0"/>
              <a:buNone/>
            </a:pPr>
            <a:r>
              <a:rPr lang="en-GB" altLang="fi-FI" dirty="0"/>
              <a:t> atoms (bosons)</a:t>
            </a:r>
          </a:p>
        </p:txBody>
      </p:sp>
      <p:pic>
        <p:nvPicPr>
          <p:cNvPr id="6155" name="Picture 10">
            <a:extLst>
              <a:ext uri="{FF2B5EF4-FFF2-40B4-BE49-F238E27FC236}">
                <a16:creationId xmlns:a16="http://schemas.microsoft.com/office/drawing/2014/main" id="{C5BF0D70-D589-094D-B674-093102FEA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605" y="3676386"/>
            <a:ext cx="2639219" cy="193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6" name="Rectangle 11">
            <a:extLst>
              <a:ext uri="{FF2B5EF4-FFF2-40B4-BE49-F238E27FC236}">
                <a16:creationId xmlns:a16="http://schemas.microsoft.com/office/drawing/2014/main" id="{2EFDE66D-F974-624B-ADB8-365AB0D2D0A1}"/>
              </a:ext>
            </a:extLst>
          </p:cNvPr>
          <p:cNvSpPr>
            <a:spLocks noChangeArrowheads="1"/>
          </p:cNvSpPr>
          <p:nvPr/>
        </p:nvSpPr>
        <p:spPr bwMode="auto">
          <a:xfrm>
            <a:off x="5532438" y="4156604"/>
            <a:ext cx="1919553" cy="420688"/>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57" name="Line 12">
            <a:extLst>
              <a:ext uri="{FF2B5EF4-FFF2-40B4-BE49-F238E27FC236}">
                <a16:creationId xmlns:a16="http://schemas.microsoft.com/office/drawing/2014/main" id="{C268DDF9-4E4A-204A-9C02-3B7FD0816F33}"/>
              </a:ext>
            </a:extLst>
          </p:cNvPr>
          <p:cNvSpPr>
            <a:spLocks noChangeShapeType="1"/>
          </p:cNvSpPr>
          <p:nvPr/>
        </p:nvSpPr>
        <p:spPr bwMode="auto">
          <a:xfrm>
            <a:off x="5472907" y="4456907"/>
            <a:ext cx="1979083"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58" name="Line 13">
            <a:extLst>
              <a:ext uri="{FF2B5EF4-FFF2-40B4-BE49-F238E27FC236}">
                <a16:creationId xmlns:a16="http://schemas.microsoft.com/office/drawing/2014/main" id="{A8EBD993-C1FE-4E42-97DE-954304460ACD}"/>
              </a:ext>
            </a:extLst>
          </p:cNvPr>
          <p:cNvSpPr>
            <a:spLocks noChangeShapeType="1"/>
          </p:cNvSpPr>
          <p:nvPr/>
        </p:nvSpPr>
        <p:spPr bwMode="auto">
          <a:xfrm>
            <a:off x="5593292" y="4696354"/>
            <a:ext cx="1739636"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59" name="Line 14">
            <a:extLst>
              <a:ext uri="{FF2B5EF4-FFF2-40B4-BE49-F238E27FC236}">
                <a16:creationId xmlns:a16="http://schemas.microsoft.com/office/drawing/2014/main" id="{63762DC3-FAD7-6943-82A8-05C1C0A699FC}"/>
              </a:ext>
            </a:extLst>
          </p:cNvPr>
          <p:cNvSpPr>
            <a:spLocks noChangeShapeType="1"/>
          </p:cNvSpPr>
          <p:nvPr/>
        </p:nvSpPr>
        <p:spPr bwMode="auto">
          <a:xfrm>
            <a:off x="5712354" y="4937125"/>
            <a:ext cx="1500188"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60" name="Line 15">
            <a:extLst>
              <a:ext uri="{FF2B5EF4-FFF2-40B4-BE49-F238E27FC236}">
                <a16:creationId xmlns:a16="http://schemas.microsoft.com/office/drawing/2014/main" id="{766A7C77-1DAC-8245-AFE3-1C25AD16F2DB}"/>
              </a:ext>
            </a:extLst>
          </p:cNvPr>
          <p:cNvSpPr>
            <a:spLocks noChangeShapeType="1"/>
          </p:cNvSpPr>
          <p:nvPr/>
        </p:nvSpPr>
        <p:spPr bwMode="auto">
          <a:xfrm>
            <a:off x="5892271" y="5237428"/>
            <a:ext cx="11403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61" name="Rectangle 16">
            <a:extLst>
              <a:ext uri="{FF2B5EF4-FFF2-40B4-BE49-F238E27FC236}">
                <a16:creationId xmlns:a16="http://schemas.microsoft.com/office/drawing/2014/main" id="{C4EA9840-0C4E-CF4F-855C-CF81E9521A08}"/>
              </a:ext>
            </a:extLst>
          </p:cNvPr>
          <p:cNvSpPr>
            <a:spLocks noChangeArrowheads="1"/>
          </p:cNvSpPr>
          <p:nvPr/>
        </p:nvSpPr>
        <p:spPr bwMode="auto">
          <a:xfrm>
            <a:off x="5472907" y="4156605"/>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62" name="Rectangle 17">
            <a:extLst>
              <a:ext uri="{FF2B5EF4-FFF2-40B4-BE49-F238E27FC236}">
                <a16:creationId xmlns:a16="http://schemas.microsoft.com/office/drawing/2014/main" id="{5B8B2589-ACB7-5E4A-9695-0BAFB86DE0B2}"/>
              </a:ext>
            </a:extLst>
          </p:cNvPr>
          <p:cNvSpPr>
            <a:spLocks noChangeArrowheads="1"/>
          </p:cNvSpPr>
          <p:nvPr/>
        </p:nvSpPr>
        <p:spPr bwMode="auto">
          <a:xfrm>
            <a:off x="7153011" y="4156605"/>
            <a:ext cx="359833" cy="240771"/>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63" name="Rectangle 18">
            <a:extLst>
              <a:ext uri="{FF2B5EF4-FFF2-40B4-BE49-F238E27FC236}">
                <a16:creationId xmlns:a16="http://schemas.microsoft.com/office/drawing/2014/main" id="{8D2E469C-4997-9748-ADA6-F8F4843E3DA3}"/>
              </a:ext>
            </a:extLst>
          </p:cNvPr>
          <p:cNvSpPr>
            <a:spLocks noChangeArrowheads="1"/>
          </p:cNvSpPr>
          <p:nvPr/>
        </p:nvSpPr>
        <p:spPr bwMode="auto">
          <a:xfrm>
            <a:off x="5412053" y="4156604"/>
            <a:ext cx="240771" cy="179917"/>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64" name="Rectangle 19">
            <a:extLst>
              <a:ext uri="{FF2B5EF4-FFF2-40B4-BE49-F238E27FC236}">
                <a16:creationId xmlns:a16="http://schemas.microsoft.com/office/drawing/2014/main" id="{920EDF99-E4A1-F847-9A5E-DD938911E28A}"/>
              </a:ext>
            </a:extLst>
          </p:cNvPr>
          <p:cNvSpPr>
            <a:spLocks noChangeArrowheads="1"/>
          </p:cNvSpPr>
          <p:nvPr/>
        </p:nvSpPr>
        <p:spPr bwMode="auto">
          <a:xfrm>
            <a:off x="7332927" y="4156604"/>
            <a:ext cx="179917" cy="18124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65" name="Line 20">
            <a:extLst>
              <a:ext uri="{FF2B5EF4-FFF2-40B4-BE49-F238E27FC236}">
                <a16:creationId xmlns:a16="http://schemas.microsoft.com/office/drawing/2014/main" id="{C0F1FF87-7A64-474A-84D2-A6839E995BD7}"/>
              </a:ext>
            </a:extLst>
          </p:cNvPr>
          <p:cNvSpPr>
            <a:spLocks noChangeShapeType="1"/>
          </p:cNvSpPr>
          <p:nvPr/>
        </p:nvSpPr>
        <p:spPr bwMode="auto">
          <a:xfrm>
            <a:off x="5352521" y="4217459"/>
            <a:ext cx="2219854" cy="1323"/>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66" name="Line 21">
            <a:extLst>
              <a:ext uri="{FF2B5EF4-FFF2-40B4-BE49-F238E27FC236}">
                <a16:creationId xmlns:a16="http://schemas.microsoft.com/office/drawing/2014/main" id="{62AEC3E9-EF0D-704D-A74F-9E54C212E2BC}"/>
              </a:ext>
            </a:extLst>
          </p:cNvPr>
          <p:cNvSpPr>
            <a:spLocks noChangeShapeType="1"/>
          </p:cNvSpPr>
          <p:nvPr/>
        </p:nvSpPr>
        <p:spPr bwMode="auto">
          <a:xfrm>
            <a:off x="5111750" y="5597261"/>
            <a:ext cx="2760928" cy="132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67" name="Line 22">
            <a:extLst>
              <a:ext uri="{FF2B5EF4-FFF2-40B4-BE49-F238E27FC236}">
                <a16:creationId xmlns:a16="http://schemas.microsoft.com/office/drawing/2014/main" id="{45F78239-0D38-D545-8340-AB07DD152D75}"/>
              </a:ext>
            </a:extLst>
          </p:cNvPr>
          <p:cNvSpPr>
            <a:spLocks noChangeShapeType="1"/>
          </p:cNvSpPr>
          <p:nvPr/>
        </p:nvSpPr>
        <p:spPr bwMode="auto">
          <a:xfrm flipV="1">
            <a:off x="5111750" y="3491178"/>
            <a:ext cx="1323" cy="21113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i-FI" sz="1125"/>
          </a:p>
        </p:txBody>
      </p:sp>
      <p:sp>
        <p:nvSpPr>
          <p:cNvPr id="6168" name="Text Box 23">
            <a:extLst>
              <a:ext uri="{FF2B5EF4-FFF2-40B4-BE49-F238E27FC236}">
                <a16:creationId xmlns:a16="http://schemas.microsoft.com/office/drawing/2014/main" id="{BE370DF7-F39B-A146-96B4-2E698C3EDF95}"/>
              </a:ext>
            </a:extLst>
          </p:cNvPr>
          <p:cNvSpPr txBox="1">
            <a:spLocks noChangeArrowheads="1"/>
          </p:cNvSpPr>
          <p:nvPr/>
        </p:nvSpPr>
        <p:spPr bwMode="auto">
          <a:xfrm>
            <a:off x="4826000" y="3577167"/>
            <a:ext cx="279705"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a:t>E</a:t>
            </a:r>
          </a:p>
        </p:txBody>
      </p:sp>
      <p:sp>
        <p:nvSpPr>
          <p:cNvPr id="6169" name="Oval 24">
            <a:extLst>
              <a:ext uri="{FF2B5EF4-FFF2-40B4-BE49-F238E27FC236}">
                <a16:creationId xmlns:a16="http://schemas.microsoft.com/office/drawing/2014/main" id="{B40F630A-DEDE-0840-9F37-B4E02CB26841}"/>
              </a:ext>
            </a:extLst>
          </p:cNvPr>
          <p:cNvSpPr>
            <a:spLocks noChangeArrowheads="1"/>
          </p:cNvSpPr>
          <p:nvPr/>
        </p:nvSpPr>
        <p:spPr bwMode="auto">
          <a:xfrm>
            <a:off x="6631782" y="5138208"/>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70" name="Oval 25">
            <a:extLst>
              <a:ext uri="{FF2B5EF4-FFF2-40B4-BE49-F238E27FC236}">
                <a16:creationId xmlns:a16="http://schemas.microsoft.com/office/drawing/2014/main" id="{553B1724-FEEB-DB46-8077-33F607B73F54}"/>
              </a:ext>
            </a:extLst>
          </p:cNvPr>
          <p:cNvSpPr>
            <a:spLocks noChangeArrowheads="1"/>
          </p:cNvSpPr>
          <p:nvPr/>
        </p:nvSpPr>
        <p:spPr bwMode="auto">
          <a:xfrm>
            <a:off x="6151562" y="5117042"/>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sp>
        <p:nvSpPr>
          <p:cNvPr id="6171" name="Oval 26">
            <a:extLst>
              <a:ext uri="{FF2B5EF4-FFF2-40B4-BE49-F238E27FC236}">
                <a16:creationId xmlns:a16="http://schemas.microsoft.com/office/drawing/2014/main" id="{4C2FC9BB-9888-7448-ADF9-B7709EF34EA3}"/>
              </a:ext>
            </a:extLst>
          </p:cNvPr>
          <p:cNvSpPr>
            <a:spLocks noChangeArrowheads="1"/>
          </p:cNvSpPr>
          <p:nvPr/>
        </p:nvSpPr>
        <p:spPr bwMode="auto">
          <a:xfrm>
            <a:off x="6392333" y="5138208"/>
            <a:ext cx="179917" cy="179917"/>
          </a:xfrm>
          <a:prstGeom prst="ellipse">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87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lnSpc>
                <a:spcPct val="87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nSpc>
                <a:spcPct val="100000"/>
              </a:lnSpc>
              <a:spcBef>
                <a:spcPct val="30000"/>
              </a:spcBef>
              <a:buFont typeface="Times New Roman" panose="02020603050405020304" pitchFamily="18" charset="0"/>
              <a:buNone/>
            </a:pPr>
            <a:endParaRPr lang="fi-FI" altLang="fi-FI" sz="1000">
              <a:latin typeface="Times New Roman" panose="02020603050405020304" pitchFamily="18" charset="0"/>
            </a:endParaRPr>
          </a:p>
        </p:txBody>
      </p:sp>
      <p:graphicFrame>
        <p:nvGraphicFramePr>
          <p:cNvPr id="6172" name="Object 27">
            <a:extLst>
              <a:ext uri="{FF2B5EF4-FFF2-40B4-BE49-F238E27FC236}">
                <a16:creationId xmlns:a16="http://schemas.microsoft.com/office/drawing/2014/main" id="{015CE3C8-3A8E-1C43-A86D-C6C567A9CEBE}"/>
              </a:ext>
            </a:extLst>
          </p:cNvPr>
          <p:cNvGraphicFramePr>
            <a:graphicFrameLocks noChangeAspect="1"/>
          </p:cNvGraphicFramePr>
          <p:nvPr/>
        </p:nvGraphicFramePr>
        <p:xfrm>
          <a:off x="7171532" y="5078678"/>
          <a:ext cx="292364" cy="342635"/>
        </p:xfrm>
        <a:graphic>
          <a:graphicData uri="http://schemas.openxmlformats.org/presentationml/2006/ole">
            <mc:AlternateContent xmlns:mc="http://schemas.openxmlformats.org/markup-compatibility/2006">
              <mc:Choice xmlns:v="urn:schemas-microsoft-com:vml" Requires="v">
                <p:oleObj spid="_x0000_s3095" r:id="rId5" imgW="4978400" imgH="5854700" progId="">
                  <p:embed/>
                </p:oleObj>
              </mc:Choice>
              <mc:Fallback>
                <p:oleObj r:id="rId5" imgW="4978400" imgH="5854700" progId="">
                  <p:embed/>
                  <p:pic>
                    <p:nvPicPr>
                      <p:cNvPr id="6172" name="Object 27">
                        <a:extLst>
                          <a:ext uri="{FF2B5EF4-FFF2-40B4-BE49-F238E27FC236}">
                            <a16:creationId xmlns:a16="http://schemas.microsoft.com/office/drawing/2014/main" id="{015CE3C8-3A8E-1C43-A86D-C6C567A9C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1532" y="5078678"/>
                        <a:ext cx="292364" cy="342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73" name="Object 28">
            <a:extLst>
              <a:ext uri="{FF2B5EF4-FFF2-40B4-BE49-F238E27FC236}">
                <a16:creationId xmlns:a16="http://schemas.microsoft.com/office/drawing/2014/main" id="{6DDABDC3-5A30-BC4D-8BE2-F0B85A6553B2}"/>
              </a:ext>
            </a:extLst>
          </p:cNvPr>
          <p:cNvGraphicFramePr>
            <a:graphicFrameLocks noChangeAspect="1"/>
          </p:cNvGraphicFramePr>
          <p:nvPr/>
        </p:nvGraphicFramePr>
        <p:xfrm>
          <a:off x="7369969" y="4778375"/>
          <a:ext cx="257968" cy="342636"/>
        </p:xfrm>
        <a:graphic>
          <a:graphicData uri="http://schemas.openxmlformats.org/presentationml/2006/ole">
            <mc:AlternateContent xmlns:mc="http://schemas.openxmlformats.org/markup-compatibility/2006">
              <mc:Choice xmlns:v="urn:schemas-microsoft-com:vml" Requires="v">
                <p:oleObj spid="_x0000_s3096" r:id="rId7" imgW="4394200" imgH="5854700" progId="">
                  <p:embed/>
                </p:oleObj>
              </mc:Choice>
              <mc:Fallback>
                <p:oleObj r:id="rId7" imgW="4394200" imgH="5854700" progId="">
                  <p:embed/>
                  <p:pic>
                    <p:nvPicPr>
                      <p:cNvPr id="6173" name="Object 28">
                        <a:extLst>
                          <a:ext uri="{FF2B5EF4-FFF2-40B4-BE49-F238E27FC236}">
                            <a16:creationId xmlns:a16="http://schemas.microsoft.com/office/drawing/2014/main" id="{6DDABDC3-5A30-BC4D-8BE2-F0B85A6553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9969" y="4778375"/>
                        <a:ext cx="257968" cy="342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176" name="Picture 31">
            <a:extLst>
              <a:ext uri="{FF2B5EF4-FFF2-40B4-BE49-F238E27FC236}">
                <a16:creationId xmlns:a16="http://schemas.microsoft.com/office/drawing/2014/main" id="{E98A81E3-505C-FF4A-BC19-9C88BB6C5E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1555" y="1096037"/>
            <a:ext cx="2667000" cy="152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77" name="Text Box 32">
            <a:extLst>
              <a:ext uri="{FF2B5EF4-FFF2-40B4-BE49-F238E27FC236}">
                <a16:creationId xmlns:a16="http://schemas.microsoft.com/office/drawing/2014/main" id="{3131A33D-4213-0845-B847-978704D233A1}"/>
              </a:ext>
            </a:extLst>
          </p:cNvPr>
          <p:cNvSpPr txBox="1">
            <a:spLocks noChangeArrowheads="1"/>
          </p:cNvSpPr>
          <p:nvPr/>
        </p:nvSpPr>
        <p:spPr bwMode="auto">
          <a:xfrm>
            <a:off x="6460342" y="2868847"/>
            <a:ext cx="1138915" cy="26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5000" tIns="39000" rIns="75000" bIns="39000">
            <a:spAutoFit/>
          </a:bodyPr>
          <a:lstStyle>
            <a:lvl1pPr>
              <a:lnSpc>
                <a:spcPct val="87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marL="739775" indent="-282575">
              <a:lnSpc>
                <a:spcPct val="87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marL="1143000" indent="-228600">
              <a:lnSpc>
                <a:spcPct val="87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marL="16002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marL="2057400" indent="-228600">
              <a:lnSpc>
                <a:spcPct val="87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lnSpc>
                <a:spcPct val="87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Times New Roman" panose="02020603050405020304" pitchFamily="18" charset="0"/>
              <a:buNone/>
            </a:pPr>
            <a:r>
              <a:rPr lang="en-GB" altLang="fi-FI" sz="1500" dirty="0"/>
              <a:t>Nobel 2001</a:t>
            </a:r>
          </a:p>
        </p:txBody>
      </p:sp>
    </p:spTree>
    <p:extLst>
      <p:ext uri="{BB962C8B-B14F-4D97-AF65-F5344CB8AC3E}">
        <p14:creationId xmlns:p14="http://schemas.microsoft.com/office/powerpoint/2010/main" val="12184012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Mukautettu 15">
      <a:dk1>
        <a:sysClr val="windowText" lastClr="000000"/>
      </a:dk1>
      <a:lt1>
        <a:sysClr val="window" lastClr="FFFFFF"/>
      </a:lt1>
      <a:dk2>
        <a:srgbClr val="FF671F"/>
      </a:dk2>
      <a:lt2>
        <a:srgbClr val="FF854C"/>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SCI_1610_EN_Original" id="{34D01751-3C61-0141-AFCD-C64B301B4EC2}" vid="{CBC16A3E-F298-9F4A-8092-E2D758F49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{6CE04B9F-F55D-1641-BF13-BF8A6A35CCC3}tf16401369</Template>
  <TotalTime>116</TotalTime>
  <Words>2558</Words>
  <Application>Microsoft Macintosh PowerPoint</Application>
  <PresentationFormat>On-screen Show (16:10)</PresentationFormat>
  <Paragraphs>212</Paragraphs>
  <Slides>37</Slides>
  <Notes>11</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37</vt:i4>
      </vt:variant>
    </vt:vector>
  </HeadingPairs>
  <TitlesOfParts>
    <vt:vector size="49" baseType="lpstr">
      <vt:lpstr>ＭＳ Ｐゴシック</vt:lpstr>
      <vt:lpstr>arial</vt:lpstr>
      <vt:lpstr>arial</vt:lpstr>
      <vt:lpstr>Arial Hebrew Scholar</vt:lpstr>
      <vt:lpstr>Calibri</vt:lpstr>
      <vt:lpstr>DejaVu Sans</vt:lpstr>
      <vt:lpstr>Noto Sans CJK SC Regular</vt:lpstr>
      <vt:lpstr>Symbol</vt:lpstr>
      <vt:lpstr>Tahoma</vt:lpstr>
      <vt:lpstr>Times New Roman</vt:lpstr>
      <vt:lpstr>Wingdings</vt:lpstr>
      <vt:lpstr>Office-teema</vt:lpstr>
      <vt:lpstr>PowerPoint Presentation</vt:lpstr>
      <vt:lpstr>BDSM</vt:lpstr>
      <vt:lpstr>PowerPoint Presentation</vt:lpstr>
      <vt:lpstr>PowerPoint Presentation</vt:lpstr>
      <vt:lpstr>PowerPoint Presentation</vt:lpstr>
      <vt:lpstr>PowerPoint Presentation</vt:lpstr>
      <vt:lpstr>PowerPoint Presentation</vt:lpstr>
      <vt:lpstr>Bose-Einstein condensation</vt:lpstr>
      <vt:lpstr>PowerPoint Presentation</vt:lpstr>
      <vt:lpstr>Bose-Einstein condensation …according to Netflix (Spectral)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Bose-Einstein condensates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BDSM</dc:title>
  <dc:creator>Martikainen Jani-Petri</dc:creator>
  <cp:lastModifiedBy>Martikainen Jani-Petri</cp:lastModifiedBy>
  <cp:revision>45</cp:revision>
  <dcterms:created xsi:type="dcterms:W3CDTF">2023-03-01T12:07:51Z</dcterms:created>
  <dcterms:modified xsi:type="dcterms:W3CDTF">2023-03-10T07:22:27Z</dcterms:modified>
</cp:coreProperties>
</file>