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60" r:id="rId2"/>
    <p:sldId id="261" r:id="rId3"/>
    <p:sldId id="488" r:id="rId4"/>
    <p:sldId id="284" r:id="rId5"/>
    <p:sldId id="285" r:id="rId6"/>
    <p:sldId id="286" r:id="rId7"/>
    <p:sldId id="287" r:id="rId8"/>
    <p:sldId id="288" r:id="rId9"/>
    <p:sldId id="290" r:id="rId10"/>
    <p:sldId id="292" r:id="rId11"/>
    <p:sldId id="293" r:id="rId12"/>
    <p:sldId id="294" r:id="rId13"/>
    <p:sldId id="289" r:id="rId14"/>
    <p:sldId id="291" r:id="rId15"/>
    <p:sldId id="270" r:id="rId16"/>
    <p:sldId id="271" r:id="rId17"/>
    <p:sldId id="272" r:id="rId18"/>
    <p:sldId id="273" r:id="rId19"/>
    <p:sldId id="274" r:id="rId20"/>
    <p:sldId id="275" r:id="rId21"/>
    <p:sldId id="276" r:id="rId22"/>
    <p:sldId id="277" r:id="rId23"/>
    <p:sldId id="278" r:id="rId24"/>
    <p:sldId id="279" r:id="rId25"/>
    <p:sldId id="280" r:id="rId26"/>
    <p:sldId id="489" r:id="rId27"/>
    <p:sldId id="281" r:id="rId28"/>
    <p:sldId id="282" r:id="rId29"/>
    <p:sldId id="283" r:id="rId30"/>
    <p:sldId id="490" r:id="rId31"/>
    <p:sldId id="491" r:id="rId32"/>
    <p:sldId id="492" r:id="rId33"/>
    <p:sldId id="493" r:id="rId34"/>
    <p:sldId id="496" r:id="rId35"/>
    <p:sldId id="494" r:id="rId36"/>
    <p:sldId id="495" r:id="rId37"/>
    <p:sldId id="302" r:id="rId38"/>
    <p:sldId id="304" r:id="rId39"/>
    <p:sldId id="305" r:id="rId40"/>
    <p:sldId id="297" r:id="rId41"/>
    <p:sldId id="298" r:id="rId42"/>
    <p:sldId id="499" r:id="rId43"/>
    <p:sldId id="500" r:id="rId44"/>
    <p:sldId id="497" r:id="rId45"/>
    <p:sldId id="498" r:id="rId46"/>
    <p:sldId id="295" r:id="rId4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7" autoAdjust="0"/>
    <p:restoredTop sz="75404" autoAdjust="0"/>
  </p:normalViewPr>
  <p:slideViewPr>
    <p:cSldViewPr snapToGrid="0" snapToObjects="1">
      <p:cViewPr varScale="1">
        <p:scale>
          <a:sx n="84" d="100"/>
          <a:sy n="84" d="100"/>
        </p:scale>
        <p:origin x="2128" y="2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4" d="100"/>
          <a:sy n="64" d="100"/>
        </p:scale>
        <p:origin x="369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5" Type="http://schemas.openxmlformats.org/officeDocument/2006/relationships/image" Target="../media/image36.emf"/><Relationship Id="rId4" Type="http://schemas.openxmlformats.org/officeDocument/2006/relationships/image" Target="../media/image3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5" Type="http://schemas.openxmlformats.org/officeDocument/2006/relationships/image" Target="../media/image49.emf"/><Relationship Id="rId4"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5" Type="http://schemas.openxmlformats.org/officeDocument/2006/relationships/image" Target="../media/image51.emf"/><Relationship Id="rId4"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 Id="rId4"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3/14/23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3/14/23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E95B8ECE-0876-FD41-9ADD-3FA0B97C3D8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A50EA53C-2A7C-9640-98B5-235D1CE3968D}" type="slidenum">
              <a:rPr lang="en-GB" altLang="fi-FI" sz="1300" smtClean="0">
                <a:latin typeface="Arial" panose="020B0604020202020204" pitchFamily="34" charset="0"/>
              </a:rPr>
              <a:pPr>
                <a:spcBef>
                  <a:spcPct val="0"/>
                </a:spcBef>
                <a:buFont typeface="Arial" panose="020B0604020202020204" pitchFamily="34" charset="0"/>
                <a:buNone/>
              </a:pPr>
              <a:t>15</a:t>
            </a:fld>
            <a:endParaRPr lang="en-GB" altLang="fi-FI" sz="1300">
              <a:latin typeface="Arial" panose="020B0604020202020204" pitchFamily="34" charset="0"/>
            </a:endParaRPr>
          </a:p>
        </p:txBody>
      </p:sp>
      <p:sp>
        <p:nvSpPr>
          <p:cNvPr id="21507" name="Rectangle 4">
            <a:extLst>
              <a:ext uri="{FF2B5EF4-FFF2-40B4-BE49-F238E27FC236}">
                <a16:creationId xmlns:a16="http://schemas.microsoft.com/office/drawing/2014/main" id="{B2057FE9-0212-9F49-AE52-CC068629CD21}"/>
              </a:ext>
            </a:extLst>
          </p:cNvPr>
          <p:cNvSpPr>
            <a:spLocks noGrp="1" noRot="1" noChangeAspect="1" noChangeArrowheads="1" noTextEdit="1"/>
          </p:cNvSpPr>
          <p:nvPr>
            <p:ph type="sldImg"/>
          </p:nvPr>
        </p:nvSpPr>
        <p:spPr>
          <a:ln/>
        </p:spPr>
      </p:sp>
      <p:sp>
        <p:nvSpPr>
          <p:cNvPr id="21508" name="Rectangle 5">
            <a:extLst>
              <a:ext uri="{FF2B5EF4-FFF2-40B4-BE49-F238E27FC236}">
                <a16:creationId xmlns:a16="http://schemas.microsoft.com/office/drawing/2014/main" id="{BC33E032-ABE5-4247-966B-9B2B09FF70D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p>
        </p:txBody>
      </p:sp>
    </p:spTree>
    <p:extLst>
      <p:ext uri="{BB962C8B-B14F-4D97-AF65-F5344CB8AC3E}">
        <p14:creationId xmlns:p14="http://schemas.microsoft.com/office/powerpoint/2010/main" val="2388514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a:extLst>
              <a:ext uri="{FF2B5EF4-FFF2-40B4-BE49-F238E27FC236}">
                <a16:creationId xmlns:a16="http://schemas.microsoft.com/office/drawing/2014/main" id="{564D1374-7BDD-7442-A58E-6FF6238317E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696003D5-6CB3-B440-852A-3C8336697C01}" type="slidenum">
              <a:rPr lang="en-GB" altLang="fi-FI" sz="1300" smtClean="0">
                <a:latin typeface="Arial" panose="020B0604020202020204" pitchFamily="34" charset="0"/>
              </a:rPr>
              <a:pPr>
                <a:spcBef>
                  <a:spcPct val="0"/>
                </a:spcBef>
                <a:buFont typeface="Arial" panose="020B0604020202020204" pitchFamily="34" charset="0"/>
                <a:buNone/>
              </a:pPr>
              <a:t>24</a:t>
            </a:fld>
            <a:endParaRPr lang="en-GB" altLang="fi-FI" sz="1300">
              <a:latin typeface="Arial" panose="020B0604020202020204" pitchFamily="34" charset="0"/>
            </a:endParaRPr>
          </a:p>
        </p:txBody>
      </p:sp>
      <p:sp>
        <p:nvSpPr>
          <p:cNvPr id="39939" name="Rectangle 1">
            <a:extLst>
              <a:ext uri="{FF2B5EF4-FFF2-40B4-BE49-F238E27FC236}">
                <a16:creationId xmlns:a16="http://schemas.microsoft.com/office/drawing/2014/main" id="{EEA4C5ED-5E7E-4B45-826B-A6859B4AD1D7}"/>
              </a:ext>
            </a:extLst>
          </p:cNvPr>
          <p:cNvSpPr>
            <a:spLocks noGrp="1" noRot="1" noChangeAspect="1" noChangeArrowheads="1" noTextEdit="1"/>
          </p:cNvSpPr>
          <p:nvPr>
            <p:ph type="sldImg"/>
          </p:nvPr>
        </p:nvSpPr>
        <p:spPr>
          <a:xfrm>
            <a:off x="993775" y="768350"/>
            <a:ext cx="5116513"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4">
            <a:extLst>
              <a:ext uri="{FF2B5EF4-FFF2-40B4-BE49-F238E27FC236}">
                <a16:creationId xmlns:a16="http://schemas.microsoft.com/office/drawing/2014/main" id="{9890680B-E9E8-8945-A5E1-F6B2AD8C8641}"/>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Here are some hints how to apply the Gutzwiller ansatz: useful for the exercises! Taking the Gutzwiller ansatz as a variational ansatz, we wish to minimize the expectation value of the Hamiltonian (the energy) in this state. For this, matrix elements of the Hamiltonian with the state are needed. Here is an example of the result when the hopping operator applies to the state.</a:t>
            </a:r>
            <a:endParaRPr lang="en-US" altLang="fi-FI"/>
          </a:p>
          <a:p>
            <a:endParaRPr lang="en-US" altLang="fi-FI"/>
          </a:p>
        </p:txBody>
      </p:sp>
    </p:spTree>
    <p:extLst>
      <p:ext uri="{BB962C8B-B14F-4D97-AF65-F5344CB8AC3E}">
        <p14:creationId xmlns:p14="http://schemas.microsoft.com/office/powerpoint/2010/main" val="257886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a:extLst>
              <a:ext uri="{FF2B5EF4-FFF2-40B4-BE49-F238E27FC236}">
                <a16:creationId xmlns:a16="http://schemas.microsoft.com/office/drawing/2014/main" id="{63BA115E-DA94-5A45-AE88-E402BBB48BB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D4C76F82-B690-2244-8D26-0DD07A7E4945}" type="slidenum">
              <a:rPr lang="en-GB" altLang="fi-FI" sz="1300" smtClean="0">
                <a:latin typeface="Arial" panose="020B0604020202020204" pitchFamily="34" charset="0"/>
              </a:rPr>
              <a:pPr>
                <a:spcBef>
                  <a:spcPct val="0"/>
                </a:spcBef>
                <a:buFont typeface="Arial" panose="020B0604020202020204" pitchFamily="34" charset="0"/>
                <a:buNone/>
              </a:pPr>
              <a:t>25</a:t>
            </a:fld>
            <a:endParaRPr lang="en-GB" altLang="fi-FI" sz="1300">
              <a:latin typeface="Arial" panose="020B0604020202020204" pitchFamily="34" charset="0"/>
            </a:endParaRPr>
          </a:p>
        </p:txBody>
      </p:sp>
      <p:sp>
        <p:nvSpPr>
          <p:cNvPr id="41987" name="Rectangle 1">
            <a:extLst>
              <a:ext uri="{FF2B5EF4-FFF2-40B4-BE49-F238E27FC236}">
                <a16:creationId xmlns:a16="http://schemas.microsoft.com/office/drawing/2014/main" id="{8477C650-517F-3F46-8AF8-9A1D65A8DCC5}"/>
              </a:ext>
            </a:extLst>
          </p:cNvPr>
          <p:cNvSpPr>
            <a:spLocks noGrp="1" noRot="1" noChangeAspect="1" noChangeArrowheads="1" noTextEdit="1"/>
          </p:cNvSpPr>
          <p:nvPr>
            <p:ph type="sldImg"/>
          </p:nvPr>
        </p:nvSpPr>
        <p:spPr>
          <a:xfrm>
            <a:off x="993775" y="768350"/>
            <a:ext cx="5116513"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4">
            <a:extLst>
              <a:ext uri="{FF2B5EF4-FFF2-40B4-BE49-F238E27FC236}">
                <a16:creationId xmlns:a16="http://schemas.microsoft.com/office/drawing/2014/main" id="{6FDDC0F9-74C7-A74F-BCBD-33955AE4A0F1}"/>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 then continue to calculate the matrix element. </a:t>
            </a:r>
            <a:endParaRPr lang="en-US" altLang="fi-FI"/>
          </a:p>
          <a:p>
            <a:endParaRPr lang="en-US" altLang="fi-FI"/>
          </a:p>
        </p:txBody>
      </p:sp>
    </p:spTree>
    <p:extLst>
      <p:ext uri="{BB962C8B-B14F-4D97-AF65-F5344CB8AC3E}">
        <p14:creationId xmlns:p14="http://schemas.microsoft.com/office/powerpoint/2010/main" val="119450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8">
            <a:extLst>
              <a:ext uri="{FF2B5EF4-FFF2-40B4-BE49-F238E27FC236}">
                <a16:creationId xmlns:a16="http://schemas.microsoft.com/office/drawing/2014/main" id="{9706BE8A-CB61-7844-B5B9-C51C53E9ED8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AC7B07A-8290-D64C-A091-4372E4AE21B6}" type="slidenum">
              <a:rPr lang="en-GB" altLang="fi-FI" sz="1300" smtClean="0">
                <a:latin typeface="Arial" panose="020B0604020202020204" pitchFamily="34" charset="0"/>
              </a:rPr>
              <a:pPr>
                <a:spcBef>
                  <a:spcPct val="0"/>
                </a:spcBef>
                <a:buFont typeface="Arial" panose="020B0604020202020204" pitchFamily="34" charset="0"/>
                <a:buNone/>
              </a:pPr>
              <a:t>26</a:t>
            </a:fld>
            <a:endParaRPr lang="en-GB" altLang="fi-FI" sz="1300">
              <a:latin typeface="Arial" panose="020B0604020202020204" pitchFamily="34" charset="0"/>
            </a:endParaRPr>
          </a:p>
        </p:txBody>
      </p:sp>
      <p:sp>
        <p:nvSpPr>
          <p:cNvPr id="44034" name="Rectangle 2">
            <a:extLst>
              <a:ext uri="{FF2B5EF4-FFF2-40B4-BE49-F238E27FC236}">
                <a16:creationId xmlns:a16="http://schemas.microsoft.com/office/drawing/2014/main" id="{12C59DD6-B8B2-F541-9804-3B2F6EF5562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253F6457-76D2-094F-B0D8-4CEA3B9F6E06}"/>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p>
        </p:txBody>
      </p:sp>
    </p:spTree>
    <p:extLst>
      <p:ext uri="{BB962C8B-B14F-4D97-AF65-F5344CB8AC3E}">
        <p14:creationId xmlns:p14="http://schemas.microsoft.com/office/powerpoint/2010/main" val="171963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a:extLst>
              <a:ext uri="{FF2B5EF4-FFF2-40B4-BE49-F238E27FC236}">
                <a16:creationId xmlns:a16="http://schemas.microsoft.com/office/drawing/2014/main" id="{82DE6FA0-26FA-044C-B8E1-062AEE5546A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FF6CF10-624A-0240-A277-C42F325E2D8E}" type="slidenum">
              <a:rPr lang="en-GB" altLang="fi-FI" sz="1300" smtClean="0">
                <a:latin typeface="Arial" panose="020B0604020202020204" pitchFamily="34" charset="0"/>
              </a:rPr>
              <a:pPr>
                <a:spcBef>
                  <a:spcPct val="0"/>
                </a:spcBef>
                <a:buFont typeface="Arial" panose="020B0604020202020204" pitchFamily="34" charset="0"/>
                <a:buNone/>
              </a:pPr>
              <a:t>27</a:t>
            </a:fld>
            <a:endParaRPr lang="en-GB" altLang="fi-FI" sz="1300">
              <a:latin typeface="Arial" panose="020B0604020202020204" pitchFamily="34" charset="0"/>
            </a:endParaRPr>
          </a:p>
        </p:txBody>
      </p:sp>
      <p:sp>
        <p:nvSpPr>
          <p:cNvPr id="46083" name="Text Box 2">
            <a:extLst>
              <a:ext uri="{FF2B5EF4-FFF2-40B4-BE49-F238E27FC236}">
                <a16:creationId xmlns:a16="http://schemas.microsoft.com/office/drawing/2014/main" id="{C2C3E4D7-BDB3-E747-B07B-2CBCAE7DA889}"/>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This is a very important picture: it shows the phases produced by the Gutzwiller theory – these have also been observed experimentally. There are lobes of Mott insulator phases with integer number of particles per site, embedded in the superfluid phase. The BEC (the SF) phase is characterized by the non-zero superfluid order parameter, &lt;a&gt;. That this quantity is non-zero at a site means that there are particle number fluctuations. In the BEC, the correlators between different sites are non-zero, since there is coherence over the whole system.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the Mott insulator phase, particle number fluctuations are nearly zero. There are no correlations between distant sites.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fi-FI">
              <a:cs typeface="Arial" panose="020B0604020202020204" pitchFamily="34" charset="0"/>
            </a:endParaRPr>
          </a:p>
        </p:txBody>
      </p:sp>
      <p:sp>
        <p:nvSpPr>
          <p:cNvPr id="46084" name="Rectangle 4">
            <a:extLst>
              <a:ext uri="{FF2B5EF4-FFF2-40B4-BE49-F238E27FC236}">
                <a16:creationId xmlns:a16="http://schemas.microsoft.com/office/drawing/2014/main" id="{DFB571BF-E229-EB49-B780-58B759C1CBF1}"/>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325166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a:extLst>
              <a:ext uri="{FF2B5EF4-FFF2-40B4-BE49-F238E27FC236}">
                <a16:creationId xmlns:a16="http://schemas.microsoft.com/office/drawing/2014/main" id="{97FFB5D8-33BA-354B-9A25-3D1D21F26E3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F599C70E-48F4-AA4B-8488-743DE63420F0}" type="slidenum">
              <a:rPr lang="en-GB" altLang="fi-FI" sz="1300" smtClean="0">
                <a:latin typeface="Arial" panose="020B0604020202020204" pitchFamily="34" charset="0"/>
              </a:rPr>
              <a:pPr>
                <a:spcBef>
                  <a:spcPct val="0"/>
                </a:spcBef>
                <a:buFont typeface="Arial" panose="020B0604020202020204" pitchFamily="34" charset="0"/>
                <a:buNone/>
              </a:pPr>
              <a:t>28</a:t>
            </a:fld>
            <a:endParaRPr lang="en-GB" altLang="fi-FI" sz="1300">
              <a:latin typeface="Arial" panose="020B0604020202020204" pitchFamily="34" charset="0"/>
            </a:endParaRPr>
          </a:p>
        </p:txBody>
      </p:sp>
      <p:sp>
        <p:nvSpPr>
          <p:cNvPr id="48131" name="Rectangle 5">
            <a:extLst>
              <a:ext uri="{FF2B5EF4-FFF2-40B4-BE49-F238E27FC236}">
                <a16:creationId xmlns:a16="http://schemas.microsoft.com/office/drawing/2014/main" id="{C98AE43E-2EAD-6943-84C2-CB72E55EEA8D}"/>
              </a:ext>
            </a:extLst>
          </p:cNvPr>
          <p:cNvSpPr>
            <a:spLocks noGrp="1" noRot="1" noChangeAspect="1" noChangeArrowheads="1" noTextEdit="1"/>
          </p:cNvSpPr>
          <p:nvPr>
            <p:ph type="sldImg"/>
          </p:nvPr>
        </p:nvSpPr>
        <p:spPr>
          <a:ln/>
        </p:spPr>
      </p:sp>
      <p:sp>
        <p:nvSpPr>
          <p:cNvPr id="48132" name="Rectangle 6">
            <a:extLst>
              <a:ext uri="{FF2B5EF4-FFF2-40B4-BE49-F238E27FC236}">
                <a16:creationId xmlns:a16="http://schemas.microsoft.com/office/drawing/2014/main" id="{A6A68BFB-E36C-8145-91AD-8F6C16F6830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p>
        </p:txBody>
      </p:sp>
      <p:sp>
        <p:nvSpPr>
          <p:cNvPr id="48133" name="Text Box 2">
            <a:extLst>
              <a:ext uri="{FF2B5EF4-FFF2-40B4-BE49-F238E27FC236}">
                <a16:creationId xmlns:a16="http://schemas.microsoft.com/office/drawing/2014/main" id="{A1BAC8CC-D1B0-324E-8E36-2321EC2ACC3E}"/>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ultracold gases, one has a direct access to the momentum distribution of the gas via the time-of-flight imaging. Note that such a straightforward way of learning about the system is not possible in conventional solid state systems! Basically, when the trap that is holding the gas together is switched off, the particles start to fly with the momentum they had in their initial state. The higher the momentum, the farther they reach during a time-of-flight; also the direction of the momentum is mapped on the position. This is the same that in optics, in the far field we see the Fourier image, i.e., the momentum distribution of the source.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fi-FI">
              <a:cs typeface="Arial" panose="020B0604020202020204" pitchFamily="34" charset="0"/>
            </a:endParaRP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fi-FI">
              <a:cs typeface="Arial" panose="020B0604020202020204" pitchFamily="34" charset="0"/>
            </a:endParaRPr>
          </a:p>
        </p:txBody>
      </p:sp>
    </p:spTree>
    <p:extLst>
      <p:ext uri="{BB962C8B-B14F-4D97-AF65-F5344CB8AC3E}">
        <p14:creationId xmlns:p14="http://schemas.microsoft.com/office/powerpoint/2010/main" val="2754973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a:extLst>
              <a:ext uri="{FF2B5EF4-FFF2-40B4-BE49-F238E27FC236}">
                <a16:creationId xmlns:a16="http://schemas.microsoft.com/office/drawing/2014/main" id="{36E4C683-1784-7C4A-BA5C-B05A0A7100EE}"/>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3E76B8C-F53D-8641-9D8F-D2C148A9E102}" type="slidenum">
              <a:rPr lang="en-GB" altLang="fi-FI" sz="1300" smtClean="0">
                <a:latin typeface="Arial" panose="020B0604020202020204" pitchFamily="34" charset="0"/>
              </a:rPr>
              <a:pPr>
                <a:spcBef>
                  <a:spcPct val="0"/>
                </a:spcBef>
                <a:buFont typeface="Arial" panose="020B0604020202020204" pitchFamily="34" charset="0"/>
                <a:buNone/>
              </a:pPr>
              <a:t>29</a:t>
            </a:fld>
            <a:endParaRPr lang="en-GB" altLang="fi-FI" sz="1300">
              <a:latin typeface="Arial" panose="020B0604020202020204" pitchFamily="34" charset="0"/>
            </a:endParaRPr>
          </a:p>
        </p:txBody>
      </p:sp>
      <p:sp>
        <p:nvSpPr>
          <p:cNvPr id="50179" name="Text Box 2">
            <a:extLst>
              <a:ext uri="{FF2B5EF4-FFF2-40B4-BE49-F238E27FC236}">
                <a16:creationId xmlns:a16="http://schemas.microsoft.com/office/drawing/2014/main" id="{A0C42761-68E2-454B-A215-A4106C2E38A7}"/>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a lattice, the situation is somewhat complicated, as the interference patterns we saw earlier suggested. Let us consider here the eigenfunction of a momentum (q) state in a lattice. It has the plane wave part, and the Bloch function part which follows the lattice periodicity. The Bloch function can be Fourier decomposed. Effectively, then, the wavefunction becomes a superposition of many Fourier components: q, and multiples of 2 Pi/d. When doing adiabatic release of the atoms (the trapping potential is switched off very slowly), the on-site parts of the Bloch function (in other words, the on-site Wannier functions) become gradually flat, so that they contain very few or practically no Fourier components n 2 Pi/d. In this case, the atom is left with the momentum q only, and this is what one sees in the experiment. In this way, one can observe the momenta in a certain band. Now, what happens if the lattice potential is switched off very fast, that is, non-adiabatically?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fi-FI">
              <a:cs typeface="Arial" panose="020B0604020202020204" pitchFamily="34" charset="0"/>
            </a:endParaRPr>
          </a:p>
        </p:txBody>
      </p:sp>
      <p:sp>
        <p:nvSpPr>
          <p:cNvPr id="50180" name="Rectangle 4">
            <a:extLst>
              <a:ext uri="{FF2B5EF4-FFF2-40B4-BE49-F238E27FC236}">
                <a16:creationId xmlns:a16="http://schemas.microsoft.com/office/drawing/2014/main" id="{51AA26BF-3E58-AE4D-A3DD-3A4CCB386D43}"/>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303949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a:extLst>
              <a:ext uri="{FF2B5EF4-FFF2-40B4-BE49-F238E27FC236}">
                <a16:creationId xmlns:a16="http://schemas.microsoft.com/office/drawing/2014/main" id="{08E08D5E-9158-764D-BA18-E9899E0EBBB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EE86A5AA-7615-8048-9090-BDB4B94CA702}" type="slidenum">
              <a:rPr lang="en-GB" altLang="fi-FI" sz="1300" smtClean="0">
                <a:latin typeface="Arial" panose="020B0604020202020204" pitchFamily="34" charset="0"/>
              </a:rPr>
              <a:pPr>
                <a:spcBef>
                  <a:spcPct val="0"/>
                </a:spcBef>
                <a:buFont typeface="Arial" panose="020B0604020202020204" pitchFamily="34" charset="0"/>
                <a:buNone/>
              </a:pPr>
              <a:t>30</a:t>
            </a:fld>
            <a:endParaRPr lang="en-GB" altLang="fi-FI" sz="1300">
              <a:latin typeface="Arial" panose="020B0604020202020204" pitchFamily="34" charset="0"/>
            </a:endParaRPr>
          </a:p>
        </p:txBody>
      </p:sp>
      <p:sp>
        <p:nvSpPr>
          <p:cNvPr id="52227" name="Rectangle 4">
            <a:extLst>
              <a:ext uri="{FF2B5EF4-FFF2-40B4-BE49-F238E27FC236}">
                <a16:creationId xmlns:a16="http://schemas.microsoft.com/office/drawing/2014/main" id="{078AEFF2-2449-0247-BBD5-E1D5EB438D54}"/>
              </a:ext>
            </a:extLst>
          </p:cNvPr>
          <p:cNvSpPr>
            <a:spLocks noGrp="1" noRot="1" noChangeAspect="1" noChangeArrowheads="1" noTextEdit="1"/>
          </p:cNvSpPr>
          <p:nvPr>
            <p:ph type="sldImg"/>
          </p:nvPr>
        </p:nvSpPr>
        <p:spPr>
          <a:ln/>
        </p:spPr>
      </p:sp>
      <p:sp>
        <p:nvSpPr>
          <p:cNvPr id="52228" name="Rectangle 5">
            <a:extLst>
              <a:ext uri="{FF2B5EF4-FFF2-40B4-BE49-F238E27FC236}">
                <a16:creationId xmlns:a16="http://schemas.microsoft.com/office/drawing/2014/main" id="{73471B41-F285-874E-B60A-5EFBB38E51F6}"/>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With fast release of the lattice, the atom is in a superposition that contains also the Fourier components from the Bloch functions: multiple peaks are observed!</a:t>
            </a:r>
            <a:endParaRPr lang="en-US" altLang="fi-FI"/>
          </a:p>
          <a:p>
            <a:endParaRPr lang="en-US" altLang="fi-FI"/>
          </a:p>
        </p:txBody>
      </p:sp>
    </p:spTree>
    <p:extLst>
      <p:ext uri="{BB962C8B-B14F-4D97-AF65-F5344CB8AC3E}">
        <p14:creationId xmlns:p14="http://schemas.microsoft.com/office/powerpoint/2010/main" val="346984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a:extLst>
              <a:ext uri="{FF2B5EF4-FFF2-40B4-BE49-F238E27FC236}">
                <a16:creationId xmlns:a16="http://schemas.microsoft.com/office/drawing/2014/main" id="{3B988EB4-AD81-4B47-A9D9-4F2A4696771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A996037C-D483-D34A-A749-3A6E5168F0B3}" type="slidenum">
              <a:rPr lang="en-GB" altLang="fi-FI" sz="1300" smtClean="0">
                <a:latin typeface="Arial" panose="020B0604020202020204" pitchFamily="34" charset="0"/>
              </a:rPr>
              <a:pPr>
                <a:spcBef>
                  <a:spcPct val="0"/>
                </a:spcBef>
                <a:buFont typeface="Arial" panose="020B0604020202020204" pitchFamily="34" charset="0"/>
                <a:buNone/>
              </a:pPr>
              <a:t>31</a:t>
            </a:fld>
            <a:endParaRPr lang="en-GB" altLang="fi-FI" sz="1300">
              <a:latin typeface="Arial" panose="020B0604020202020204" pitchFamily="34" charset="0"/>
            </a:endParaRPr>
          </a:p>
        </p:txBody>
      </p:sp>
      <p:sp>
        <p:nvSpPr>
          <p:cNvPr id="54275" name="Rectangle 2">
            <a:extLst>
              <a:ext uri="{FF2B5EF4-FFF2-40B4-BE49-F238E27FC236}">
                <a16:creationId xmlns:a16="http://schemas.microsoft.com/office/drawing/2014/main" id="{22625636-1DAE-8F44-BC0A-AE3BD061CBB9}"/>
              </a:ext>
            </a:extLst>
          </p:cNvPr>
          <p:cNvSpPr>
            <a:spLocks noGrp="1" noChangeArrowheads="1"/>
          </p:cNvSpPr>
          <p:nvPr>
            <p:ph type="body"/>
          </p:nvPr>
        </p:nvSpPr>
        <p:spPr>
          <a:xfrm>
            <a:off x="711200" y="4862513"/>
            <a:ext cx="5681663"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fi-FI"/>
          </a:p>
        </p:txBody>
      </p:sp>
      <p:sp>
        <p:nvSpPr>
          <p:cNvPr id="54276" name="Rectangle 4">
            <a:extLst>
              <a:ext uri="{FF2B5EF4-FFF2-40B4-BE49-F238E27FC236}">
                <a16:creationId xmlns:a16="http://schemas.microsoft.com/office/drawing/2014/main" id="{AD93F0AD-B055-9741-9D94-FA63E508BC2C}"/>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314141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a:extLst>
              <a:ext uri="{FF2B5EF4-FFF2-40B4-BE49-F238E27FC236}">
                <a16:creationId xmlns:a16="http://schemas.microsoft.com/office/drawing/2014/main" id="{DAFC8F76-D5B3-B040-9D6F-669DC3475F93}"/>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EFDED62-46BD-F147-ADA3-E2E9184410CC}" type="slidenum">
              <a:rPr lang="en-GB" altLang="fi-FI" sz="1300" smtClean="0">
                <a:latin typeface="Arial" panose="020B0604020202020204" pitchFamily="34" charset="0"/>
              </a:rPr>
              <a:pPr>
                <a:spcBef>
                  <a:spcPct val="0"/>
                </a:spcBef>
                <a:buFont typeface="Arial" panose="020B0604020202020204" pitchFamily="34" charset="0"/>
                <a:buNone/>
              </a:pPr>
              <a:t>32</a:t>
            </a:fld>
            <a:endParaRPr lang="en-GB" altLang="fi-FI" sz="1300">
              <a:latin typeface="Arial" panose="020B0604020202020204" pitchFamily="34" charset="0"/>
            </a:endParaRPr>
          </a:p>
        </p:txBody>
      </p:sp>
      <p:sp>
        <p:nvSpPr>
          <p:cNvPr id="56323" name="Text Box 2">
            <a:extLst>
              <a:ext uri="{FF2B5EF4-FFF2-40B4-BE49-F238E27FC236}">
                <a16:creationId xmlns:a16="http://schemas.microsoft.com/office/drawing/2014/main" id="{3625316D-18FF-F040-9147-54E76DE44585}"/>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the famous BEC – Mott insulator experiment, this was utilized: fast release of the atoms should produce multiple peaks, if all the atoms are in the same state and phase coherent (a BEC). Indeed, this was observed. The equation above expresses the same in another language; in the schematic picture in the lower right corner, one can now understand that the particles at different sites can have different momenta due to the Fourier components and thus interfere at specific points. Now, what do you expect in the Mott insulator state?</a:t>
            </a:r>
          </a:p>
        </p:txBody>
      </p:sp>
      <p:sp>
        <p:nvSpPr>
          <p:cNvPr id="56324" name="Rectangle 4">
            <a:extLst>
              <a:ext uri="{FF2B5EF4-FFF2-40B4-BE49-F238E27FC236}">
                <a16:creationId xmlns:a16="http://schemas.microsoft.com/office/drawing/2014/main" id="{BE067B2E-9530-C241-AA3A-95EE6770C200}"/>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253097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8">
            <a:extLst>
              <a:ext uri="{FF2B5EF4-FFF2-40B4-BE49-F238E27FC236}">
                <a16:creationId xmlns:a16="http://schemas.microsoft.com/office/drawing/2014/main" id="{1B4A5A80-49A7-1446-AD96-0CECE3F8266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A41F3064-BB92-A141-84AC-F28F6DABD7AD}" type="slidenum">
              <a:rPr lang="en-GB" altLang="fi-FI" sz="1300" smtClean="0">
                <a:latin typeface="Arial" panose="020B0604020202020204" pitchFamily="34" charset="0"/>
              </a:rPr>
              <a:pPr>
                <a:spcBef>
                  <a:spcPct val="0"/>
                </a:spcBef>
                <a:buFont typeface="Arial" panose="020B0604020202020204" pitchFamily="34" charset="0"/>
                <a:buNone/>
              </a:pPr>
              <a:t>33</a:t>
            </a:fld>
            <a:endParaRPr lang="en-GB" altLang="fi-FI" sz="1300">
              <a:latin typeface="Arial" panose="020B0604020202020204" pitchFamily="34" charset="0"/>
            </a:endParaRPr>
          </a:p>
        </p:txBody>
      </p:sp>
      <p:sp>
        <p:nvSpPr>
          <p:cNvPr id="58371" name="Text Box 2">
            <a:extLst>
              <a:ext uri="{FF2B5EF4-FFF2-40B4-BE49-F238E27FC236}">
                <a16:creationId xmlns:a16="http://schemas.microsoft.com/office/drawing/2014/main" id="{5385FB28-7940-1847-9E44-9AD1584A7ABC}"/>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the Mott insulator, no peaks are seen, because the atoms at different sites are not correlated/coherent: any interferences average out. In other words, the state of the system is very far from the example of a momentum eigenstate in a lattice. The wave functions at individual sites can still be Fourier decomposed of course, but they do not have any fixed phase relation between separate sites. Note that one of the early experiments on Bose-Einstein condensates – actually the one that deserved W. Ketterle the Nobel price – was to interfere two Bose condensates to show that they have a well-defined macroscopic phase (a property of BEC).</a:t>
            </a:r>
          </a:p>
        </p:txBody>
      </p:sp>
      <p:sp>
        <p:nvSpPr>
          <p:cNvPr id="58372" name="Rectangle 4">
            <a:extLst>
              <a:ext uri="{FF2B5EF4-FFF2-40B4-BE49-F238E27FC236}">
                <a16:creationId xmlns:a16="http://schemas.microsoft.com/office/drawing/2014/main" id="{F9734A65-8634-E340-A474-862D8C63D1F8}"/>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263461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FE7D17B2-A04E-B64A-815B-C569C14F4A4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E0E80C91-7D72-8343-A2FB-060EFB1F7B1E}" type="slidenum">
              <a:rPr lang="en-GB" altLang="fi-FI" sz="1300" smtClean="0">
                <a:latin typeface="Arial" panose="020B0604020202020204" pitchFamily="34" charset="0"/>
              </a:rPr>
              <a:pPr>
                <a:spcBef>
                  <a:spcPct val="0"/>
                </a:spcBef>
                <a:buFont typeface="Arial" panose="020B0604020202020204" pitchFamily="34" charset="0"/>
                <a:buNone/>
              </a:pPr>
              <a:t>16</a:t>
            </a:fld>
            <a:endParaRPr lang="en-GB" altLang="fi-FI" sz="1300">
              <a:latin typeface="Arial" panose="020B0604020202020204" pitchFamily="34" charset="0"/>
            </a:endParaRPr>
          </a:p>
        </p:txBody>
      </p:sp>
      <p:sp>
        <p:nvSpPr>
          <p:cNvPr id="23555" name="Rectangle 4">
            <a:extLst>
              <a:ext uri="{FF2B5EF4-FFF2-40B4-BE49-F238E27FC236}">
                <a16:creationId xmlns:a16="http://schemas.microsoft.com/office/drawing/2014/main" id="{9570AFED-27FB-F249-BD74-005FEDDB261A}"/>
              </a:ext>
            </a:extLst>
          </p:cNvPr>
          <p:cNvSpPr>
            <a:spLocks noGrp="1" noRot="1" noChangeAspect="1" noChangeArrowheads="1" noTextEdit="1"/>
          </p:cNvSpPr>
          <p:nvPr>
            <p:ph type="sldImg"/>
          </p:nvPr>
        </p:nvSpPr>
        <p:spPr>
          <a:ln/>
        </p:spPr>
      </p:sp>
      <p:sp>
        <p:nvSpPr>
          <p:cNvPr id="23556" name="Rectangle 5">
            <a:extLst>
              <a:ext uri="{FF2B5EF4-FFF2-40B4-BE49-F238E27FC236}">
                <a16:creationId xmlns:a16="http://schemas.microsoft.com/office/drawing/2014/main" id="{29324C8A-59A8-EE4C-8F8B-F32F2FEB275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We are familiar with thermal phase transitions: there the internal energy of the system (for instance caused by interactions, such as spin-spin interaction in the Ising model) competes with entropy, and at a certain temperature one wins over the other. A quantum phase transition is something conceptually clearly different. There the competition is between two types of energies in the system, thus, it can happen also at zero temperature. You may think that some parameter affects which energy is more dominant, and thus by tuning the parameter, one can see an quantum phase transition from one phase to another. </a:t>
            </a:r>
            <a:endParaRPr lang="en-US" altLang="fi-FI"/>
          </a:p>
          <a:p>
            <a:endParaRPr lang="en-US" altLang="fi-FI"/>
          </a:p>
        </p:txBody>
      </p:sp>
    </p:spTree>
    <p:extLst>
      <p:ext uri="{BB962C8B-B14F-4D97-AF65-F5344CB8AC3E}">
        <p14:creationId xmlns:p14="http://schemas.microsoft.com/office/powerpoint/2010/main" val="45035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8">
            <a:extLst>
              <a:ext uri="{FF2B5EF4-FFF2-40B4-BE49-F238E27FC236}">
                <a16:creationId xmlns:a16="http://schemas.microsoft.com/office/drawing/2014/main" id="{37DDF7D8-AA49-A74E-93F2-916B3E699C1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2DE9F5B0-9ACE-7245-B944-E1D1B4C7F0B5}" type="slidenum">
              <a:rPr lang="en-GB" altLang="fi-FI" sz="1300" smtClean="0">
                <a:latin typeface="Arial" panose="020B0604020202020204" pitchFamily="34" charset="0"/>
              </a:rPr>
              <a:pPr>
                <a:spcBef>
                  <a:spcPct val="0"/>
                </a:spcBef>
                <a:buFont typeface="Arial" panose="020B0604020202020204" pitchFamily="34" charset="0"/>
                <a:buNone/>
              </a:pPr>
              <a:t>35</a:t>
            </a:fld>
            <a:endParaRPr lang="en-GB" altLang="fi-FI" sz="1300">
              <a:latin typeface="Arial" panose="020B0604020202020204" pitchFamily="34" charset="0"/>
            </a:endParaRPr>
          </a:p>
        </p:txBody>
      </p:sp>
      <p:sp>
        <p:nvSpPr>
          <p:cNvPr id="60418" name="Rectangle 2">
            <a:extLst>
              <a:ext uri="{FF2B5EF4-FFF2-40B4-BE49-F238E27FC236}">
                <a16:creationId xmlns:a16="http://schemas.microsoft.com/office/drawing/2014/main" id="{FF01E107-2175-F146-AF08-327761F93F80}"/>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031B1128-E246-9E45-B97B-F8904FAB75D1}"/>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The quantum gas microscope is a major breakthrough in the field of ultracold gases. The microscope resolves single atoms in a lattice. It takes a snapshot of one single realization of the quantum state of the gas. The gas can be initialized in exactly the same way several times, and each measurement gives a picture of the particle number in one preparation of the gas. Averaging these results, one obtains the expectation values of quantities in the system. But not only that: from the different realizations one can also extract all kinds of fluctuations and correlations in the state! These are often the crucial characteristics of the many-body states. For instance, the difference in the particle number fluctuations in the BEC and Mott insulator states has been now observed directly with single-site resolution! Which one do you think you see in the picture: a BEC or a Mott insulator?</a:t>
            </a:r>
            <a:endParaRPr lang="en-US" altLang="fi-FI"/>
          </a:p>
        </p:txBody>
      </p:sp>
    </p:spTree>
    <p:extLst>
      <p:ext uri="{BB962C8B-B14F-4D97-AF65-F5344CB8AC3E}">
        <p14:creationId xmlns:p14="http://schemas.microsoft.com/office/powerpoint/2010/main" val="3315863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8">
            <a:extLst>
              <a:ext uri="{FF2B5EF4-FFF2-40B4-BE49-F238E27FC236}">
                <a16:creationId xmlns:a16="http://schemas.microsoft.com/office/drawing/2014/main" id="{15D6C9DC-CD41-4A41-B0B0-B062C17B03E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6544BF3E-504C-FE46-B826-41DD75C38252}" type="slidenum">
              <a:rPr lang="en-GB" altLang="fi-FI" sz="1300" smtClean="0">
                <a:latin typeface="Arial" panose="020B0604020202020204" pitchFamily="34" charset="0"/>
              </a:rPr>
              <a:pPr>
                <a:spcBef>
                  <a:spcPct val="0"/>
                </a:spcBef>
                <a:buFont typeface="Arial" panose="020B0604020202020204" pitchFamily="34" charset="0"/>
                <a:buNone/>
              </a:pPr>
              <a:t>36</a:t>
            </a:fld>
            <a:endParaRPr lang="en-GB" altLang="fi-FI" sz="1300">
              <a:latin typeface="Arial" panose="020B0604020202020204" pitchFamily="34" charset="0"/>
            </a:endParaRPr>
          </a:p>
        </p:txBody>
      </p:sp>
      <p:sp>
        <p:nvSpPr>
          <p:cNvPr id="62466" name="Rectangle 2">
            <a:extLst>
              <a:ext uri="{FF2B5EF4-FFF2-40B4-BE49-F238E27FC236}">
                <a16:creationId xmlns:a16="http://schemas.microsoft.com/office/drawing/2014/main" id="{10785D1F-55D3-B749-8FEC-4C914A5E5FDD}"/>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0DE22749-8E57-3543-811C-640C288FC551}"/>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p>
        </p:txBody>
      </p:sp>
    </p:spTree>
    <p:extLst>
      <p:ext uri="{BB962C8B-B14F-4D97-AF65-F5344CB8AC3E}">
        <p14:creationId xmlns:p14="http://schemas.microsoft.com/office/powerpoint/2010/main" val="75938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8">
            <a:extLst>
              <a:ext uri="{FF2B5EF4-FFF2-40B4-BE49-F238E27FC236}">
                <a16:creationId xmlns:a16="http://schemas.microsoft.com/office/drawing/2014/main" id="{A44AF5E8-C745-5448-9270-7A19E4FE0F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CF0E56E-C1CE-6446-897A-BA581E460EF3}" type="slidenum">
              <a:rPr lang="fi-FI" altLang="fi-FI" sz="1300" smtClean="0">
                <a:latin typeface="Arial" panose="020B0604020202020204" pitchFamily="34" charset="0"/>
              </a:rPr>
              <a:pPr>
                <a:spcBef>
                  <a:spcPct val="0"/>
                </a:spcBef>
                <a:buFont typeface="Arial" panose="020B0604020202020204" pitchFamily="34" charset="0"/>
                <a:buNone/>
              </a:pPr>
              <a:t>37</a:t>
            </a:fld>
            <a:endParaRPr lang="fi-FI" altLang="fi-FI" sz="1300">
              <a:latin typeface="Arial" panose="020B0604020202020204" pitchFamily="34" charset="0"/>
            </a:endParaRPr>
          </a:p>
        </p:txBody>
      </p:sp>
      <p:sp>
        <p:nvSpPr>
          <p:cNvPr id="64514" name="Rectangle 2">
            <a:extLst>
              <a:ext uri="{FF2B5EF4-FFF2-40B4-BE49-F238E27FC236}">
                <a16:creationId xmlns:a16="http://schemas.microsoft.com/office/drawing/2014/main" id="{244E9D2C-F53E-A140-A581-E8749080191C}"/>
              </a:ext>
            </a:extLst>
          </p:cNvPr>
          <p:cNvSpPr>
            <a:spLocks noGrp="1" noRot="1" noChangeAspect="1" noChangeArrowheads="1" noTextEdit="1"/>
          </p:cNvSpPr>
          <p:nvPr>
            <p:ph type="sldImg"/>
          </p:nvPr>
        </p:nvSpPr>
        <p:spPr>
          <a:xfrm>
            <a:off x="996950" y="768350"/>
            <a:ext cx="5106988" cy="3832225"/>
          </a:xfrm>
          <a:ln/>
        </p:spPr>
      </p:sp>
      <p:sp>
        <p:nvSpPr>
          <p:cNvPr id="64515" name="Rectangle 3">
            <a:extLst>
              <a:ext uri="{FF2B5EF4-FFF2-40B4-BE49-F238E27FC236}">
                <a16:creationId xmlns:a16="http://schemas.microsoft.com/office/drawing/2014/main" id="{0E37680C-9EE6-9740-96E8-CB19E68B3EEB}"/>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p>
        </p:txBody>
      </p:sp>
    </p:spTree>
    <p:extLst>
      <p:ext uri="{BB962C8B-B14F-4D97-AF65-F5344CB8AC3E}">
        <p14:creationId xmlns:p14="http://schemas.microsoft.com/office/powerpoint/2010/main" val="99665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EADC149C-AA79-BB43-B972-F8B588BD8E3E}"/>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B4DCF598-E541-BA45-A5F3-836DDBD89D52}"/>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In 2015, the first quantum gas microscopes for fermions have been reported!</a:t>
            </a:r>
          </a:p>
        </p:txBody>
      </p:sp>
      <p:sp>
        <p:nvSpPr>
          <p:cNvPr id="66563" name="Slide Number Placeholder 3">
            <a:extLst>
              <a:ext uri="{FF2B5EF4-FFF2-40B4-BE49-F238E27FC236}">
                <a16:creationId xmlns:a16="http://schemas.microsoft.com/office/drawing/2014/main" id="{111F1C20-6DDC-8A4A-ADB4-BE89FB7FB44A}"/>
              </a:ext>
            </a:extLst>
          </p:cNvPr>
          <p:cNvSpPr>
            <a:spLocks noGrp="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E2A59791-7FDB-204C-BA18-B16910FC6B67}" type="slidenum">
              <a:rPr lang="en-GB" altLang="fi-FI" sz="1300" smtClean="0">
                <a:latin typeface="Arial" panose="020B0604020202020204" pitchFamily="34" charset="0"/>
              </a:rPr>
              <a:pPr>
                <a:spcBef>
                  <a:spcPct val="0"/>
                </a:spcBef>
                <a:buFont typeface="Arial" panose="020B0604020202020204" pitchFamily="34" charset="0"/>
                <a:buNone/>
              </a:pPr>
              <a:t>38</a:t>
            </a:fld>
            <a:endParaRPr lang="en-GB" altLang="fi-FI" sz="1300">
              <a:latin typeface="Arial" panose="020B0604020202020204" pitchFamily="34" charset="0"/>
            </a:endParaRPr>
          </a:p>
        </p:txBody>
      </p:sp>
    </p:spTree>
    <p:extLst>
      <p:ext uri="{BB962C8B-B14F-4D97-AF65-F5344CB8AC3E}">
        <p14:creationId xmlns:p14="http://schemas.microsoft.com/office/powerpoint/2010/main" val="1873866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2A2977AA-8C8C-0546-85E3-A24D1758CFF4}"/>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313A85E0-B79F-F243-BFB8-F5D35C95319F}"/>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Chapters 3., 9. and 10. from this book will be used during the rest of the course. Moreover, chapter 4. gives a nice and pedagogical presentation of Feshbach resonances, the topic of the previous lecture. For anybody interested in the quantum gas microscopes, chapters 6. and 7. are useful.</a:t>
            </a:r>
          </a:p>
        </p:txBody>
      </p:sp>
      <p:sp>
        <p:nvSpPr>
          <p:cNvPr id="68611" name="Slide Number Placeholder 3">
            <a:extLst>
              <a:ext uri="{FF2B5EF4-FFF2-40B4-BE49-F238E27FC236}">
                <a16:creationId xmlns:a16="http://schemas.microsoft.com/office/drawing/2014/main" id="{2C4101E4-7BCD-C04F-BD11-5A9BBBFC0CF8}"/>
              </a:ext>
            </a:extLst>
          </p:cNvPr>
          <p:cNvSpPr>
            <a:spLocks noGrp="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DEBD46A-E35F-5248-83D8-33669AE8E7E4}" type="slidenum">
              <a:rPr lang="en-GB" altLang="fi-FI" sz="1300" smtClean="0">
                <a:latin typeface="Arial" panose="020B0604020202020204" pitchFamily="34" charset="0"/>
              </a:rPr>
              <a:pPr>
                <a:spcBef>
                  <a:spcPct val="0"/>
                </a:spcBef>
                <a:buFont typeface="Arial" panose="020B0604020202020204" pitchFamily="34" charset="0"/>
                <a:buNone/>
              </a:pPr>
              <a:t>39</a:t>
            </a:fld>
            <a:endParaRPr lang="en-GB" altLang="fi-FI" sz="1300">
              <a:latin typeface="Arial" panose="020B0604020202020204" pitchFamily="34" charset="0"/>
            </a:endParaRPr>
          </a:p>
        </p:txBody>
      </p:sp>
    </p:spTree>
    <p:extLst>
      <p:ext uri="{BB962C8B-B14F-4D97-AF65-F5344CB8AC3E}">
        <p14:creationId xmlns:p14="http://schemas.microsoft.com/office/powerpoint/2010/main" val="85310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a:extLst>
              <a:ext uri="{FF2B5EF4-FFF2-40B4-BE49-F238E27FC236}">
                <a16:creationId xmlns:a16="http://schemas.microsoft.com/office/drawing/2014/main" id="{D101DA34-1EAA-1E44-879F-B21C061EA05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3D9EE4A-CDAC-8743-80F1-0C41FAF45162}" type="slidenum">
              <a:rPr lang="en-GB" altLang="fi-FI" sz="1300" smtClean="0">
                <a:latin typeface="Arial" panose="020B0604020202020204" pitchFamily="34" charset="0"/>
              </a:rPr>
              <a:pPr>
                <a:spcBef>
                  <a:spcPct val="0"/>
                </a:spcBef>
                <a:buFont typeface="Arial" panose="020B0604020202020204" pitchFamily="34" charset="0"/>
                <a:buNone/>
              </a:pPr>
              <a:t>40</a:t>
            </a:fld>
            <a:endParaRPr lang="en-GB" altLang="fi-FI" sz="1300">
              <a:latin typeface="Arial" panose="020B0604020202020204" pitchFamily="34" charset="0"/>
            </a:endParaRPr>
          </a:p>
        </p:txBody>
      </p:sp>
      <p:sp>
        <p:nvSpPr>
          <p:cNvPr id="70659" name="Rectangle 2">
            <a:extLst>
              <a:ext uri="{FF2B5EF4-FFF2-40B4-BE49-F238E27FC236}">
                <a16:creationId xmlns:a16="http://schemas.microsoft.com/office/drawing/2014/main" id="{447D4366-61F2-274F-A7BA-DE30FFA91D8A}"/>
              </a:ext>
            </a:extLst>
          </p:cNvPr>
          <p:cNvSpPr>
            <a:spLocks noGrp="1" noChangeArrowheads="1"/>
          </p:cNvSpPr>
          <p:nvPr>
            <p:ph type="body"/>
          </p:nvPr>
        </p:nvSpPr>
        <p:spPr>
          <a:xfrm>
            <a:off x="711200" y="4862513"/>
            <a:ext cx="5681663" cy="4605337"/>
          </a:xfrm>
          <a:noFill/>
          <a:extLs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endParaRPr lang="en-US" altLang="fi-FI"/>
          </a:p>
        </p:txBody>
      </p:sp>
      <p:sp>
        <p:nvSpPr>
          <p:cNvPr id="70660" name="Rectangle 3">
            <a:extLst>
              <a:ext uri="{FF2B5EF4-FFF2-40B4-BE49-F238E27FC236}">
                <a16:creationId xmlns:a16="http://schemas.microsoft.com/office/drawing/2014/main" id="{B18B9218-D9FF-4B48-B387-B6EADCF66158}"/>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883870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a:extLst>
              <a:ext uri="{FF2B5EF4-FFF2-40B4-BE49-F238E27FC236}">
                <a16:creationId xmlns:a16="http://schemas.microsoft.com/office/drawing/2014/main" id="{09F05DEA-1684-F940-A2F9-73CA02752DB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F93AB2EF-627E-9244-B393-CF2BF0AACCBB}" type="slidenum">
              <a:rPr lang="en-GB" altLang="fi-FI" sz="1300" smtClean="0">
                <a:latin typeface="Arial" panose="020B0604020202020204" pitchFamily="34" charset="0"/>
              </a:rPr>
              <a:pPr>
                <a:spcBef>
                  <a:spcPct val="0"/>
                </a:spcBef>
                <a:buFont typeface="Arial" panose="020B0604020202020204" pitchFamily="34" charset="0"/>
                <a:buNone/>
              </a:pPr>
              <a:t>41</a:t>
            </a:fld>
            <a:endParaRPr lang="en-GB" altLang="fi-FI" sz="1300">
              <a:latin typeface="Arial" panose="020B0604020202020204" pitchFamily="34" charset="0"/>
            </a:endParaRPr>
          </a:p>
        </p:txBody>
      </p:sp>
      <p:sp>
        <p:nvSpPr>
          <p:cNvPr id="72707" name="Rectangle 2">
            <a:extLst>
              <a:ext uri="{FF2B5EF4-FFF2-40B4-BE49-F238E27FC236}">
                <a16:creationId xmlns:a16="http://schemas.microsoft.com/office/drawing/2014/main" id="{B2ECCC8E-19FF-6A44-A57C-F95ECAE030A2}"/>
              </a:ext>
            </a:extLst>
          </p:cNvPr>
          <p:cNvSpPr>
            <a:spLocks noGrp="1" noChangeArrowheads="1"/>
          </p:cNvSpPr>
          <p:nvPr>
            <p:ph type="body"/>
          </p:nvPr>
        </p:nvSpPr>
        <p:spPr>
          <a:xfrm>
            <a:off x="711200" y="4862513"/>
            <a:ext cx="5681663" cy="4605337"/>
          </a:xfrm>
          <a:noFill/>
          <a:extLs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endParaRPr lang="en-US" altLang="fi-FI"/>
          </a:p>
        </p:txBody>
      </p:sp>
      <p:sp>
        <p:nvSpPr>
          <p:cNvPr id="72708" name="Rectangle 3">
            <a:extLst>
              <a:ext uri="{FF2B5EF4-FFF2-40B4-BE49-F238E27FC236}">
                <a16:creationId xmlns:a16="http://schemas.microsoft.com/office/drawing/2014/main" id="{B1061CC8-0AC5-6545-BF5E-AE90FAFFCBED}"/>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4143169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F164E42-DED0-9246-9B1B-B67105F62D49}" type="slidenum">
              <a:rPr lang="en-US" smtClean="0"/>
              <a:t>43</a:t>
            </a:fld>
            <a:endParaRPr lang="en-US"/>
          </a:p>
        </p:txBody>
      </p:sp>
    </p:spTree>
    <p:extLst>
      <p:ext uri="{BB962C8B-B14F-4D97-AF65-F5344CB8AC3E}">
        <p14:creationId xmlns:p14="http://schemas.microsoft.com/office/powerpoint/2010/main" val="214567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B3E48B2E-0613-C14D-A15D-075502C8A65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C89CD5D8-F765-BE46-96EA-2F3D08328B50}" type="slidenum">
              <a:rPr lang="en-GB" altLang="fi-FI" sz="1300" smtClean="0">
                <a:latin typeface="Arial" panose="020B0604020202020204" pitchFamily="34" charset="0"/>
              </a:rPr>
              <a:pPr>
                <a:spcBef>
                  <a:spcPct val="0"/>
                </a:spcBef>
                <a:buFont typeface="Arial" panose="020B0604020202020204" pitchFamily="34" charset="0"/>
                <a:buNone/>
              </a:pPr>
              <a:t>17</a:t>
            </a:fld>
            <a:endParaRPr lang="en-GB" altLang="fi-FI" sz="1300">
              <a:latin typeface="Arial" panose="020B0604020202020204" pitchFamily="34" charset="0"/>
            </a:endParaRPr>
          </a:p>
        </p:txBody>
      </p:sp>
      <p:sp>
        <p:nvSpPr>
          <p:cNvPr id="25603" name="Text Box 2">
            <a:extLst>
              <a:ext uri="{FF2B5EF4-FFF2-40B4-BE49-F238E27FC236}">
                <a16:creationId xmlns:a16="http://schemas.microsoft.com/office/drawing/2014/main" id="{F234E7AF-FC9E-A847-874A-97774924893E}"/>
              </a:ext>
            </a:extLst>
          </p:cNvPr>
          <p:cNvSpPr>
            <a:spLocks noGrp="1" noChangeArrowheads="1"/>
          </p:cNvSpPr>
          <p:nvPr>
            <p:ph type="body"/>
          </p:nvPr>
        </p:nvSpPr>
        <p:spPr>
          <a:xfrm>
            <a:off x="711200" y="4862513"/>
            <a:ext cx="5683250" cy="46053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In this lecture, we will learn an important example of a quantum phase transition: the superfluid – Mott insulator transistion. It has been observed in ultracold atoms and is one of the landmark observations within the field.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We will study this question in the context of the Bose-Hubbard model. The Hubbard model, especially the Fermi-Hubbard model, is extremely well known and important condensed matter theory concept. It combines a lattice potential, usually described at the nearest neighbour hopping level, with interactions, often at the on-site level. The physics of this simple model is extremely rich. The fermionic version is proposed to explain important phenomena, such as high-temperature superconductivity. However, despite apparent simplicity, there are no general exact solutions of the Hubbard model for large systems, even numerical ones. Therefore, it is quite interesting that ultracold gases can very accurately realize the Hubbard model experimentally. It may therefore be possible to use ultracold gases as a “quantum simulator” where the experiments “simulate” a model that is impossible to solve by usual computers.  </a:t>
            </a:r>
          </a:p>
          <a:p>
            <a:pPr eaLnBrk="1" hangingPunct="1">
              <a:spcBef>
                <a:spcPts val="450"/>
              </a:spcBef>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i-FI">
                <a:cs typeface="Arial" panose="020B0604020202020204" pitchFamily="34" charset="0"/>
              </a:rPr>
              <a:t>Let us look at the Hamiltonian. In the second quantized form, it is familiar to us. Now let us expand the field operators in the basis of single lattice site wave functions (the Wannier functions); this was done in Exercise 3, Task 4. This produces the Hamiltonian on the second line, when we assume that the overlap of the Wannier functions is non-negligible only between nearest neighbours (the so-called tight binding limit), which leads to the first term, nearest neighbour hopping. The magnitude of this kinetic energy term is given by the band width J. Interactions are on-site, resulting from the contact-interaction and the tight localization of the Wannier functions. In the grand canonical ensemble, we add the chemical potential. </a:t>
            </a:r>
          </a:p>
        </p:txBody>
      </p:sp>
      <p:sp>
        <p:nvSpPr>
          <p:cNvPr id="25604" name="Rectangle 4">
            <a:extLst>
              <a:ext uri="{FF2B5EF4-FFF2-40B4-BE49-F238E27FC236}">
                <a16:creationId xmlns:a16="http://schemas.microsoft.com/office/drawing/2014/main" id="{3E8B6A87-9FEF-2E4E-8AF6-E3F79BF26A74}"/>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272829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BEBC72A8-45AC-0744-ADA8-990A88E4F23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5BFA01D1-F44D-1042-A1ED-A4B3BF69DC91}" type="slidenum">
              <a:rPr lang="en-GB" altLang="fi-FI" sz="1300" smtClean="0">
                <a:latin typeface="Arial" panose="020B0604020202020204" pitchFamily="34" charset="0"/>
              </a:rPr>
              <a:pPr>
                <a:spcBef>
                  <a:spcPct val="0"/>
                </a:spcBef>
                <a:buFont typeface="Arial" panose="020B0604020202020204" pitchFamily="34" charset="0"/>
                <a:buNone/>
              </a:pPr>
              <a:t>18</a:t>
            </a:fld>
            <a:endParaRPr lang="en-GB" altLang="fi-FI" sz="1300">
              <a:latin typeface="Arial" panose="020B0604020202020204" pitchFamily="34" charset="0"/>
            </a:endParaRPr>
          </a:p>
        </p:txBody>
      </p:sp>
      <p:sp>
        <p:nvSpPr>
          <p:cNvPr id="27651" name="Rectangle 4">
            <a:extLst>
              <a:ext uri="{FF2B5EF4-FFF2-40B4-BE49-F238E27FC236}">
                <a16:creationId xmlns:a16="http://schemas.microsoft.com/office/drawing/2014/main" id="{A132016B-5191-4141-B721-2609A90D773C}"/>
              </a:ext>
            </a:extLst>
          </p:cNvPr>
          <p:cNvSpPr>
            <a:spLocks noGrp="1" noRot="1" noChangeAspect="1" noChangeArrowheads="1" noTextEdit="1"/>
          </p:cNvSpPr>
          <p:nvPr>
            <p:ph type="sldImg"/>
          </p:nvPr>
        </p:nvSpPr>
        <p:spPr>
          <a:ln/>
        </p:spPr>
      </p:sp>
      <p:sp>
        <p:nvSpPr>
          <p:cNvPr id="27652" name="Rectangle 5">
            <a:extLst>
              <a:ext uri="{FF2B5EF4-FFF2-40B4-BE49-F238E27FC236}">
                <a16:creationId xmlns:a16="http://schemas.microsoft.com/office/drawing/2014/main" id="{DC329511-C57F-404C-83A7-5369D305D660}"/>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A non-interacting particle in the lattice would like to have a momentum that corresponds to the bottom of the band. In real space, this corresponds to a wave-function that is located in all the lattice sites. This minimizes the kinetic energy, i.e. is favoured by the hopping term proportional to J. However, the interactions represented by the term proportional to U might favour some totally different type of wavefunction. There is actually a competition between the kinetic and the interaction energy within the Hubbard model, so we might expect quantum phase transitions! But to understand the nature of those, let us first consider a simple example of the double well, with one or two particles. Note that there cannot be real phase transitions in such small (finite) systems, but this example will give us intuition.</a:t>
            </a:r>
          </a:p>
          <a:p>
            <a:r>
              <a:rPr lang="fi-FI" altLang="fi-FI"/>
              <a:t> </a:t>
            </a:r>
            <a:endParaRPr lang="en-US" altLang="fi-FI"/>
          </a:p>
          <a:p>
            <a:endParaRPr lang="en-US" altLang="fi-FI"/>
          </a:p>
        </p:txBody>
      </p:sp>
    </p:spTree>
    <p:extLst>
      <p:ext uri="{BB962C8B-B14F-4D97-AF65-F5344CB8AC3E}">
        <p14:creationId xmlns:p14="http://schemas.microsoft.com/office/powerpoint/2010/main" val="160963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a:extLst>
              <a:ext uri="{FF2B5EF4-FFF2-40B4-BE49-F238E27FC236}">
                <a16:creationId xmlns:a16="http://schemas.microsoft.com/office/drawing/2014/main" id="{3D7A856F-DCA4-2D40-A545-CFDDCA05E4EB}"/>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4E440CD5-61B3-024A-8D74-0AB153F8BB2E}" type="slidenum">
              <a:rPr lang="en-GB" altLang="fi-FI" sz="1300" smtClean="0">
                <a:latin typeface="Arial" panose="020B0604020202020204" pitchFamily="34" charset="0"/>
              </a:rPr>
              <a:pPr>
                <a:spcBef>
                  <a:spcPct val="0"/>
                </a:spcBef>
                <a:buFont typeface="Arial" panose="020B0604020202020204" pitchFamily="34" charset="0"/>
                <a:buNone/>
              </a:pPr>
              <a:t>19</a:t>
            </a:fld>
            <a:endParaRPr lang="en-GB" altLang="fi-FI" sz="1300">
              <a:latin typeface="Arial" panose="020B0604020202020204" pitchFamily="34" charset="0"/>
            </a:endParaRPr>
          </a:p>
        </p:txBody>
      </p:sp>
      <p:sp>
        <p:nvSpPr>
          <p:cNvPr id="29699" name="Rectangle 4">
            <a:extLst>
              <a:ext uri="{FF2B5EF4-FFF2-40B4-BE49-F238E27FC236}">
                <a16:creationId xmlns:a16="http://schemas.microsoft.com/office/drawing/2014/main" id="{D2E50F5F-A92B-E247-859E-459D231FFE21}"/>
              </a:ext>
            </a:extLst>
          </p:cNvPr>
          <p:cNvSpPr>
            <a:spLocks noGrp="1" noRot="1" noChangeAspect="1" noChangeArrowheads="1" noTextEdit="1"/>
          </p:cNvSpPr>
          <p:nvPr>
            <p:ph type="sldImg"/>
          </p:nvPr>
        </p:nvSpPr>
        <p:spPr>
          <a:ln/>
        </p:spPr>
      </p:sp>
      <p:sp>
        <p:nvSpPr>
          <p:cNvPr id="29700" name="Rectangle 5">
            <a:extLst>
              <a:ext uri="{FF2B5EF4-FFF2-40B4-BE49-F238E27FC236}">
                <a16:creationId xmlns:a16="http://schemas.microsoft.com/office/drawing/2014/main" id="{59A867E6-93F2-C247-AEAF-82039E87505C}"/>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One particle in a double well is governed by the hopping (tunneling) term between the wells. The solutions of the problem are the well known symmetric (lowest) and antisymmetric (second lowest) states of the well. </a:t>
            </a:r>
            <a:endParaRPr lang="en-US" altLang="fi-FI"/>
          </a:p>
          <a:p>
            <a:endParaRPr lang="en-US" altLang="fi-FI"/>
          </a:p>
        </p:txBody>
      </p:sp>
    </p:spTree>
    <p:extLst>
      <p:ext uri="{BB962C8B-B14F-4D97-AF65-F5344CB8AC3E}">
        <p14:creationId xmlns:p14="http://schemas.microsoft.com/office/powerpoint/2010/main" val="402439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a:extLst>
              <a:ext uri="{FF2B5EF4-FFF2-40B4-BE49-F238E27FC236}">
                <a16:creationId xmlns:a16="http://schemas.microsoft.com/office/drawing/2014/main" id="{89DCFB5B-8DA1-FD4D-B5B4-15A3F7E7275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C34BAD4E-2077-3542-87B9-65B87DE0CE5C}" type="slidenum">
              <a:rPr lang="en-GB" altLang="fi-FI" sz="1300" smtClean="0">
                <a:latin typeface="Arial" panose="020B0604020202020204" pitchFamily="34" charset="0"/>
              </a:rPr>
              <a:pPr>
                <a:spcBef>
                  <a:spcPct val="0"/>
                </a:spcBef>
                <a:buFont typeface="Arial" panose="020B0604020202020204" pitchFamily="34" charset="0"/>
                <a:buNone/>
              </a:pPr>
              <a:t>20</a:t>
            </a:fld>
            <a:endParaRPr lang="en-GB" altLang="fi-FI" sz="1300">
              <a:latin typeface="Arial" panose="020B0604020202020204" pitchFamily="34" charset="0"/>
            </a:endParaRPr>
          </a:p>
        </p:txBody>
      </p:sp>
      <p:sp>
        <p:nvSpPr>
          <p:cNvPr id="31747" name="Rectangle 4">
            <a:extLst>
              <a:ext uri="{FF2B5EF4-FFF2-40B4-BE49-F238E27FC236}">
                <a16:creationId xmlns:a16="http://schemas.microsoft.com/office/drawing/2014/main" id="{2268A42A-EFCA-254F-A5B0-EF55AC6818FC}"/>
              </a:ext>
            </a:extLst>
          </p:cNvPr>
          <p:cNvSpPr>
            <a:spLocks noGrp="1" noRot="1" noChangeAspect="1" noChangeArrowheads="1" noTextEdit="1"/>
          </p:cNvSpPr>
          <p:nvPr>
            <p:ph type="sldImg"/>
          </p:nvPr>
        </p:nvSpPr>
        <p:spPr>
          <a:ln/>
        </p:spPr>
      </p:sp>
      <p:sp>
        <p:nvSpPr>
          <p:cNvPr id="31748" name="Rectangle 5">
            <a:extLst>
              <a:ext uri="{FF2B5EF4-FFF2-40B4-BE49-F238E27FC236}">
                <a16:creationId xmlns:a16="http://schemas.microsoft.com/office/drawing/2014/main" id="{FBAB1A3A-7DED-1140-BAD3-FD4918A3D296}"/>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If we have two non-interacting bosons in the double well, they both go to the ground state (the symmetric one) of the double well. </a:t>
            </a:r>
            <a:endParaRPr lang="en-US" altLang="fi-FI"/>
          </a:p>
          <a:p>
            <a:endParaRPr lang="en-US" altLang="fi-FI"/>
          </a:p>
        </p:txBody>
      </p:sp>
    </p:spTree>
    <p:extLst>
      <p:ext uri="{BB962C8B-B14F-4D97-AF65-F5344CB8AC3E}">
        <p14:creationId xmlns:p14="http://schemas.microsoft.com/office/powerpoint/2010/main" val="203272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a:extLst>
              <a:ext uri="{FF2B5EF4-FFF2-40B4-BE49-F238E27FC236}">
                <a16:creationId xmlns:a16="http://schemas.microsoft.com/office/drawing/2014/main" id="{63A5F371-9A42-F74F-B88B-8F91414C1CC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33FD0FD-73EE-1244-8FDC-2E8CD055330C}" type="slidenum">
              <a:rPr lang="en-GB" altLang="fi-FI" sz="1300" smtClean="0">
                <a:latin typeface="Arial" panose="020B0604020202020204" pitchFamily="34" charset="0"/>
              </a:rPr>
              <a:pPr>
                <a:spcBef>
                  <a:spcPct val="0"/>
                </a:spcBef>
                <a:buFont typeface="Arial" panose="020B0604020202020204" pitchFamily="34" charset="0"/>
                <a:buNone/>
              </a:pPr>
              <a:t>21</a:t>
            </a:fld>
            <a:endParaRPr lang="en-GB" altLang="fi-FI" sz="1300">
              <a:latin typeface="Arial" panose="020B0604020202020204" pitchFamily="34" charset="0"/>
            </a:endParaRPr>
          </a:p>
        </p:txBody>
      </p:sp>
      <p:sp>
        <p:nvSpPr>
          <p:cNvPr id="33795" name="Rectangle 4">
            <a:extLst>
              <a:ext uri="{FF2B5EF4-FFF2-40B4-BE49-F238E27FC236}">
                <a16:creationId xmlns:a16="http://schemas.microsoft.com/office/drawing/2014/main" id="{FAEC4727-9613-A94A-9EC5-AC683B690926}"/>
              </a:ext>
            </a:extLst>
          </p:cNvPr>
          <p:cNvSpPr>
            <a:spLocks noGrp="1" noRot="1" noChangeAspect="1" noChangeArrowheads="1" noTextEdit="1"/>
          </p:cNvSpPr>
          <p:nvPr>
            <p:ph type="sldImg"/>
          </p:nvPr>
        </p:nvSpPr>
        <p:spPr>
          <a:ln/>
        </p:spPr>
      </p:sp>
      <p:sp>
        <p:nvSpPr>
          <p:cNvPr id="33796" name="Rectangle 5">
            <a:extLst>
              <a:ext uri="{FF2B5EF4-FFF2-40B4-BE49-F238E27FC236}">
                <a16:creationId xmlns:a16="http://schemas.microsoft.com/office/drawing/2014/main" id="{876CF543-7CD0-644C-AA3B-91009CAD0739}"/>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If the two bosons in the double well interact, we have to solve the above Hamiltonian which also has an interaction terms. A suitable basis for representing the Hamiltonian are: one particle in both wells, two particles in the left well, two particles in the right well. No more states are needed since the two particles are indistinguishable and we are using the second quantization formalism where the states only have occupations and the boson statistics are taken care by the commutation relations for a. </a:t>
            </a:r>
            <a:endParaRPr lang="en-US" altLang="fi-FI"/>
          </a:p>
          <a:p>
            <a:endParaRPr lang="en-US" altLang="fi-FI"/>
          </a:p>
        </p:txBody>
      </p:sp>
    </p:spTree>
    <p:extLst>
      <p:ext uri="{BB962C8B-B14F-4D97-AF65-F5344CB8AC3E}">
        <p14:creationId xmlns:p14="http://schemas.microsoft.com/office/powerpoint/2010/main" val="108309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a:extLst>
              <a:ext uri="{FF2B5EF4-FFF2-40B4-BE49-F238E27FC236}">
                <a16:creationId xmlns:a16="http://schemas.microsoft.com/office/drawing/2014/main" id="{FEC75FFE-A951-884E-BE12-31D99CB7C898}"/>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40BE89C0-ED80-8C40-8B33-E6442DAF4783}" type="slidenum">
              <a:rPr lang="en-GB" altLang="fi-FI" sz="1300" smtClean="0">
                <a:latin typeface="Arial" panose="020B0604020202020204" pitchFamily="34" charset="0"/>
              </a:rPr>
              <a:pPr>
                <a:spcBef>
                  <a:spcPct val="0"/>
                </a:spcBef>
                <a:buFont typeface="Arial" panose="020B0604020202020204" pitchFamily="34" charset="0"/>
                <a:buNone/>
              </a:pPr>
              <a:t>22</a:t>
            </a:fld>
            <a:endParaRPr lang="en-GB" altLang="fi-FI" sz="1300">
              <a:latin typeface="Arial" panose="020B0604020202020204" pitchFamily="34" charset="0"/>
            </a:endParaRPr>
          </a:p>
        </p:txBody>
      </p:sp>
      <p:sp>
        <p:nvSpPr>
          <p:cNvPr id="35843" name="Rectangle 4">
            <a:extLst>
              <a:ext uri="{FF2B5EF4-FFF2-40B4-BE49-F238E27FC236}">
                <a16:creationId xmlns:a16="http://schemas.microsoft.com/office/drawing/2014/main" id="{FACDBAC9-F584-5B4D-B2C6-113682DD4A8E}"/>
              </a:ext>
            </a:extLst>
          </p:cNvPr>
          <p:cNvSpPr>
            <a:spLocks noGrp="1" noRot="1" noChangeAspect="1" noChangeArrowheads="1" noTextEdit="1"/>
          </p:cNvSpPr>
          <p:nvPr>
            <p:ph type="sldImg"/>
          </p:nvPr>
        </p:nvSpPr>
        <p:spPr>
          <a:ln/>
        </p:spPr>
      </p:sp>
      <p:sp>
        <p:nvSpPr>
          <p:cNvPr id="35844" name="Rectangle 5">
            <a:extLst>
              <a:ext uri="{FF2B5EF4-FFF2-40B4-BE49-F238E27FC236}">
                <a16:creationId xmlns:a16="http://schemas.microsoft.com/office/drawing/2014/main" id="{9E21F144-0D2B-AD4A-967F-86D7786C0E31}"/>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The Hamiltonian is easy to diagonalize. Let us look at the lowest energy eigenvalue (the middle one). The corresponding eigenstate is a superposition of the basis states. However, whether it is mostly the state with one particle in each well, or a state that may contain also two particles in the same well, depends on relative values of U and J. For U&gt;&gt;J, the eigenstate (when normalized) becomes practically the one where the particles are only in separate wells. That is, for strong repulsive interactions, the particles do not like to overlap and they go to separate wells, even when the hopping term does not favour this. In contrast, if J&gt;&gt;U, the eigenstate is a more or less equal superposition of all the basis states, which is a result of having a case very close to the non-interacting one, i.e., both particles are in both wells simultaneously. By changing the U/J ratio, one can go from one extreme to another! This is the simple idea behind the Mott insulator (separate wells) – superfluid (all particles in all wells) transition. Of course, in the double well, the change from one case to another is continuous and one cannot talk about ”phases”. In a large system, however, the change will be abrupt and there are clearly separate phases of matter. The concept of Mott insulator was invented by Sir N. Mott to explain an unexpected insulating behaviour of certain metals. Indeed, strong interactions can cause particles (electrons) to be localized at sites, even in the presense of finite hopping.</a:t>
            </a:r>
            <a:endParaRPr lang="en-US" altLang="fi-FI"/>
          </a:p>
          <a:p>
            <a:endParaRPr lang="en-US" altLang="fi-FI"/>
          </a:p>
        </p:txBody>
      </p:sp>
    </p:spTree>
    <p:extLst>
      <p:ext uri="{BB962C8B-B14F-4D97-AF65-F5344CB8AC3E}">
        <p14:creationId xmlns:p14="http://schemas.microsoft.com/office/powerpoint/2010/main" val="44399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2EFC1EF2-4A20-D14F-A366-053408E7A4D7}"/>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5505E7C7-2185-0B46-8493-F103892290E3}" type="slidenum">
              <a:rPr lang="en-GB" altLang="fi-FI" sz="1300" smtClean="0">
                <a:latin typeface="Arial" panose="020B0604020202020204" pitchFamily="34" charset="0"/>
              </a:rPr>
              <a:pPr>
                <a:spcBef>
                  <a:spcPct val="0"/>
                </a:spcBef>
                <a:buFont typeface="Arial" panose="020B0604020202020204" pitchFamily="34" charset="0"/>
                <a:buNone/>
              </a:pPr>
              <a:t>23</a:t>
            </a:fld>
            <a:endParaRPr lang="en-GB" altLang="fi-FI" sz="1300">
              <a:latin typeface="Arial" panose="020B0604020202020204" pitchFamily="34" charset="0"/>
            </a:endParaRPr>
          </a:p>
        </p:txBody>
      </p:sp>
      <p:sp>
        <p:nvSpPr>
          <p:cNvPr id="37891" name="Rectangle 4">
            <a:extLst>
              <a:ext uri="{FF2B5EF4-FFF2-40B4-BE49-F238E27FC236}">
                <a16:creationId xmlns:a16="http://schemas.microsoft.com/office/drawing/2014/main" id="{E69FE85A-772C-E546-AB76-64BA1C42B6EC}"/>
              </a:ext>
            </a:extLst>
          </p:cNvPr>
          <p:cNvSpPr>
            <a:spLocks noGrp="1" noRot="1" noChangeAspect="1" noChangeArrowheads="1" noTextEdit="1"/>
          </p:cNvSpPr>
          <p:nvPr>
            <p:ph type="sldImg"/>
          </p:nvPr>
        </p:nvSpPr>
        <p:spPr>
          <a:ln/>
        </p:spPr>
      </p:sp>
      <p:sp>
        <p:nvSpPr>
          <p:cNvPr id="37892" name="Rectangle 5">
            <a:extLst>
              <a:ext uri="{FF2B5EF4-FFF2-40B4-BE49-F238E27FC236}">
                <a16:creationId xmlns:a16="http://schemas.microsoft.com/office/drawing/2014/main" id="{DE9609B9-C775-1145-92AA-8F8E06879E60}"/>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a:t>We will now go to the quantum phase transition in the large system. We look at it by using the simplest possible mean-field theory in this context: the Gutzwiller ansatz. The superfluid phase has a wavefunction which roughly resembles one with N particles that are all in a superposition of being at all sites. In the Mott phase, each site has a definite number of bosons, and all sites are uncorrelated, that is, the wave function is a product state of the wave functions of individual sites. The Gutzwiller ansatz includes both of these limits, and can describe some intermediate solutions as well. Remember, however, that it will give just a mean-field type, approximate solution, not the exact solution in general.</a:t>
            </a:r>
          </a:p>
          <a:p>
            <a:endParaRPr lang="en-US" altLang="fi-FI"/>
          </a:p>
          <a:p>
            <a:endParaRPr lang="en-US" altLang="fi-FI"/>
          </a:p>
        </p:txBody>
      </p:sp>
    </p:spTree>
    <p:extLst>
      <p:ext uri="{BB962C8B-B14F-4D97-AF65-F5344CB8AC3E}">
        <p14:creationId xmlns:p14="http://schemas.microsoft.com/office/powerpoint/2010/main" val="510870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cSld>
  <p:clrMapOvr>
    <a:masterClrMapping/>
  </p:clrMapOvr>
  <p:extLst mod="1">
    <p:ext uri="{DCECCB84-F9BA-43D5-87BE-67443E8EF086}">
      <p15:sldGuideLst xmlns:p15="http://schemas.microsoft.com/office/powerpoint/2012/main">
        <p15:guide id="1" orient="horz" pos="3287">
          <p15:clr>
            <a:srgbClr val="FBAE40"/>
          </p15:clr>
        </p15:guide>
        <p15:guide id="2" pos="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cSld>
  <p:clrMapOvr>
    <a:masterClrMapping/>
  </p:clrMapOvr>
  <p:extLst mod="1">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2920564110"/>
      </p:ext>
    </p:extLst>
  </p:cSld>
  <p:clrMapOvr>
    <a:masterClrMapping/>
  </p:clrMapOvr>
  <p:extLst mod="1">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6" name="Kuva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3743304742"/>
      </p:ext>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4012048773"/>
      </p:ext>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3" name="Kuva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63742777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0" name="Kuva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1351974751"/>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2380885714"/>
      </p:ext>
    </p:extLst>
  </p:cSld>
  <p:clrMapOvr>
    <a:masterClrMapping/>
  </p:clrMapOvr>
  <p:extLst mod="1">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26538529"/>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75828619"/>
      </p:ext>
    </p:extLst>
  </p:cSld>
  <p:clrMapOvr>
    <a:masterClrMapping/>
  </p:clrMapOvr>
  <p:extLst mod="1">
    <p:ext uri="{DCECCB84-F9BA-43D5-87BE-67443E8EF086}">
      <p15:sldGuideLst xmlns:p15="http://schemas.microsoft.com/office/powerpoint/2012/main">
        <p15:guide id="1" orient="horz" pos="32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2907931115"/>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970361234"/>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463234212"/>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3">
            <a:extLst>
              <a:ext uri="{FF2B5EF4-FFF2-40B4-BE49-F238E27FC236}">
                <a16:creationId xmlns:a16="http://schemas.microsoft.com/office/drawing/2014/main" id="{6E811F3B-CC65-4E41-9CBB-96A9C9E6E749}"/>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5" name="Rectangle 4">
            <a:extLst>
              <a:ext uri="{FF2B5EF4-FFF2-40B4-BE49-F238E27FC236}">
                <a16:creationId xmlns:a16="http://schemas.microsoft.com/office/drawing/2014/main" id="{87875A52-18EC-E646-94F1-FC8D0D8F1751}"/>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6" name="Rectangle 5">
            <a:extLst>
              <a:ext uri="{FF2B5EF4-FFF2-40B4-BE49-F238E27FC236}">
                <a16:creationId xmlns:a16="http://schemas.microsoft.com/office/drawing/2014/main" id="{7EE95D9B-F034-E048-8251-04261C290150}"/>
              </a:ext>
            </a:extLst>
          </p:cNvPr>
          <p:cNvSpPr>
            <a:spLocks noGrp="1" noChangeArrowheads="1"/>
          </p:cNvSpPr>
          <p:nvPr>
            <p:ph type="sldNum" idx="12"/>
          </p:nvPr>
        </p:nvSpPr>
        <p:spPr>
          <a:ln/>
        </p:spPr>
        <p:txBody>
          <a:bodyPr/>
          <a:lstStyle>
            <a:lvl1pPr>
              <a:defRPr/>
            </a:lvl1pPr>
          </a:lstStyle>
          <a:p>
            <a:pPr>
              <a:defRPr/>
            </a:pPr>
            <a:fld id="{06A55369-AC9D-0B49-A93A-2B026FE82526}" type="slidenum">
              <a:rPr lang="en-GB" altLang="fi-FI"/>
              <a:pPr>
                <a:defRPr/>
              </a:pPr>
              <a:t>‹#›</a:t>
            </a:fld>
            <a:endParaRPr lang="en-GB" altLang="fi-FI"/>
          </a:p>
        </p:txBody>
      </p:sp>
    </p:spTree>
    <p:extLst>
      <p:ext uri="{BB962C8B-B14F-4D97-AF65-F5344CB8AC3E}">
        <p14:creationId xmlns:p14="http://schemas.microsoft.com/office/powerpoint/2010/main" val="277684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1" y="228866"/>
            <a:ext cx="8226425" cy="949854"/>
          </a:xfrm>
        </p:spPr>
        <p:txBody>
          <a:bodyPr/>
          <a:lstStyle/>
          <a:p>
            <a:r>
              <a:rPr lang="en-US"/>
              <a:t>Click to edit Master title style</a:t>
            </a:r>
            <a:endParaRPr lang="fi-FI"/>
          </a:p>
        </p:txBody>
      </p:sp>
      <p:sp>
        <p:nvSpPr>
          <p:cNvPr id="3" name="Content Placeholder 2"/>
          <p:cNvSpPr>
            <a:spLocks noGrp="1"/>
          </p:cNvSpPr>
          <p:nvPr>
            <p:ph sz="quarter" idx="1"/>
          </p:nvPr>
        </p:nvSpPr>
        <p:spPr>
          <a:xfrm>
            <a:off x="457201" y="1333500"/>
            <a:ext cx="4037013" cy="1820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quarter" idx="2"/>
          </p:nvPr>
        </p:nvSpPr>
        <p:spPr>
          <a:xfrm>
            <a:off x="4646613" y="1333500"/>
            <a:ext cx="4037012" cy="1820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Content Placeholder 4"/>
          <p:cNvSpPr>
            <a:spLocks noGrp="1"/>
          </p:cNvSpPr>
          <p:nvPr>
            <p:ph sz="quarter" idx="3"/>
          </p:nvPr>
        </p:nvSpPr>
        <p:spPr>
          <a:xfrm>
            <a:off x="457201" y="3280833"/>
            <a:ext cx="4037013"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Content Placeholder 5"/>
          <p:cNvSpPr>
            <a:spLocks noGrp="1"/>
          </p:cNvSpPr>
          <p:nvPr>
            <p:ph sz="quarter" idx="4"/>
          </p:nvPr>
        </p:nvSpPr>
        <p:spPr>
          <a:xfrm>
            <a:off x="4646613" y="3280833"/>
            <a:ext cx="4037012"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3">
            <a:extLst>
              <a:ext uri="{FF2B5EF4-FFF2-40B4-BE49-F238E27FC236}">
                <a16:creationId xmlns:a16="http://schemas.microsoft.com/office/drawing/2014/main" id="{FF5E257E-0A19-024E-ACBE-34B5A384AB15}"/>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8" name="Rectangle 4">
            <a:extLst>
              <a:ext uri="{FF2B5EF4-FFF2-40B4-BE49-F238E27FC236}">
                <a16:creationId xmlns:a16="http://schemas.microsoft.com/office/drawing/2014/main" id="{09AAE80B-E624-1E41-85B0-76BE1A3812E8}"/>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9" name="Rectangle 5">
            <a:extLst>
              <a:ext uri="{FF2B5EF4-FFF2-40B4-BE49-F238E27FC236}">
                <a16:creationId xmlns:a16="http://schemas.microsoft.com/office/drawing/2014/main" id="{93EA89D4-1BD9-8C45-A03A-72E23A6DD32E}"/>
              </a:ext>
            </a:extLst>
          </p:cNvPr>
          <p:cNvSpPr>
            <a:spLocks noGrp="1" noChangeArrowheads="1"/>
          </p:cNvSpPr>
          <p:nvPr>
            <p:ph type="sldNum" idx="12"/>
          </p:nvPr>
        </p:nvSpPr>
        <p:spPr>
          <a:ln/>
        </p:spPr>
        <p:txBody>
          <a:bodyPr/>
          <a:lstStyle>
            <a:lvl1pPr>
              <a:defRPr/>
            </a:lvl1pPr>
          </a:lstStyle>
          <a:p>
            <a:pPr>
              <a:defRPr/>
            </a:pPr>
            <a:fld id="{9CCBB651-F17B-8044-9340-2907BE93E8CC}" type="slidenum">
              <a:rPr lang="en-GB" altLang="fi-FI"/>
              <a:pPr>
                <a:defRPr/>
              </a:pPr>
              <a:t>‹#›</a:t>
            </a:fld>
            <a:endParaRPr lang="en-GB" altLang="fi-FI"/>
          </a:p>
        </p:txBody>
      </p:sp>
    </p:spTree>
    <p:extLst>
      <p:ext uri="{BB962C8B-B14F-4D97-AF65-F5344CB8AC3E}">
        <p14:creationId xmlns:p14="http://schemas.microsoft.com/office/powerpoint/2010/main" val="475477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B94401-E292-E947-8477-F19346A2D49E}"/>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3" name="Rectangle 4">
            <a:extLst>
              <a:ext uri="{FF2B5EF4-FFF2-40B4-BE49-F238E27FC236}">
                <a16:creationId xmlns:a16="http://schemas.microsoft.com/office/drawing/2014/main" id="{4CD725E2-6FF9-C141-A5EA-D9BB3E8CB320}"/>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4" name="Rectangle 5">
            <a:extLst>
              <a:ext uri="{FF2B5EF4-FFF2-40B4-BE49-F238E27FC236}">
                <a16:creationId xmlns:a16="http://schemas.microsoft.com/office/drawing/2014/main" id="{F3C9C992-494C-984F-9F1C-9227FE15AE44}"/>
              </a:ext>
            </a:extLst>
          </p:cNvPr>
          <p:cNvSpPr>
            <a:spLocks noGrp="1" noChangeArrowheads="1"/>
          </p:cNvSpPr>
          <p:nvPr>
            <p:ph type="sldNum" idx="12"/>
          </p:nvPr>
        </p:nvSpPr>
        <p:spPr>
          <a:ln/>
        </p:spPr>
        <p:txBody>
          <a:bodyPr/>
          <a:lstStyle>
            <a:lvl1pPr>
              <a:defRPr/>
            </a:lvl1pPr>
          </a:lstStyle>
          <a:p>
            <a:pPr>
              <a:defRPr/>
            </a:pPr>
            <a:fld id="{F558DF01-E032-EE48-95C3-088A6ED5E615}" type="slidenum">
              <a:rPr lang="en-GB" altLang="fi-FI"/>
              <a:pPr>
                <a:defRPr/>
              </a:pPr>
              <a:t>‹#›</a:t>
            </a:fld>
            <a:endParaRPr lang="en-GB" altLang="fi-FI"/>
          </a:p>
        </p:txBody>
      </p:sp>
    </p:spTree>
    <p:extLst>
      <p:ext uri="{BB962C8B-B14F-4D97-AF65-F5344CB8AC3E}">
        <p14:creationId xmlns:p14="http://schemas.microsoft.com/office/powerpoint/2010/main" val="2011530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866"/>
            <a:ext cx="8226425" cy="949854"/>
          </a:xfrm>
        </p:spPr>
        <p:txBody>
          <a:bodyPr/>
          <a:lstStyle/>
          <a:p>
            <a:r>
              <a:rPr lang="en-US"/>
              <a:t>Click to edit Master title style</a:t>
            </a:r>
            <a:endParaRPr lang="fi-FI"/>
          </a:p>
        </p:txBody>
      </p:sp>
      <p:sp>
        <p:nvSpPr>
          <p:cNvPr id="3" name="Text Placeholder 2"/>
          <p:cNvSpPr>
            <a:spLocks noGrp="1"/>
          </p:cNvSpPr>
          <p:nvPr>
            <p:ph type="body" sz="half" idx="1"/>
          </p:nvPr>
        </p:nvSpPr>
        <p:spPr>
          <a:xfrm>
            <a:off x="457201" y="1333500"/>
            <a:ext cx="4037013" cy="3768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quarter" idx="2"/>
          </p:nvPr>
        </p:nvSpPr>
        <p:spPr>
          <a:xfrm>
            <a:off x="4646613" y="1333500"/>
            <a:ext cx="4037012" cy="1820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Content Placeholder 4"/>
          <p:cNvSpPr>
            <a:spLocks noGrp="1"/>
          </p:cNvSpPr>
          <p:nvPr>
            <p:ph sz="quarter" idx="3"/>
          </p:nvPr>
        </p:nvSpPr>
        <p:spPr>
          <a:xfrm>
            <a:off x="4646613" y="3280833"/>
            <a:ext cx="4037012"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Rectangle 3">
            <a:extLst>
              <a:ext uri="{FF2B5EF4-FFF2-40B4-BE49-F238E27FC236}">
                <a16:creationId xmlns:a16="http://schemas.microsoft.com/office/drawing/2014/main" id="{59EA3B60-9C64-CB4E-B568-D5655EA02564}"/>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7" name="Rectangle 4">
            <a:extLst>
              <a:ext uri="{FF2B5EF4-FFF2-40B4-BE49-F238E27FC236}">
                <a16:creationId xmlns:a16="http://schemas.microsoft.com/office/drawing/2014/main" id="{742B933F-D383-5E47-99FE-5C1D1F69B107}"/>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8" name="Rectangle 5">
            <a:extLst>
              <a:ext uri="{FF2B5EF4-FFF2-40B4-BE49-F238E27FC236}">
                <a16:creationId xmlns:a16="http://schemas.microsoft.com/office/drawing/2014/main" id="{9F69F1F8-E685-094C-B947-1E9865002DDC}"/>
              </a:ext>
            </a:extLst>
          </p:cNvPr>
          <p:cNvSpPr>
            <a:spLocks noGrp="1" noChangeArrowheads="1"/>
          </p:cNvSpPr>
          <p:nvPr>
            <p:ph type="sldNum" idx="12"/>
          </p:nvPr>
        </p:nvSpPr>
        <p:spPr>
          <a:ln/>
        </p:spPr>
        <p:txBody>
          <a:bodyPr/>
          <a:lstStyle>
            <a:lvl1pPr>
              <a:defRPr/>
            </a:lvl1pPr>
          </a:lstStyle>
          <a:p>
            <a:pPr>
              <a:defRPr/>
            </a:pPr>
            <a:fld id="{7712AEDA-7735-0345-8E7E-C915A520516F}" type="slidenum">
              <a:rPr lang="en-GB" altLang="fi-FI"/>
              <a:pPr>
                <a:defRPr/>
              </a:pPr>
              <a:t>‹#›</a:t>
            </a:fld>
            <a:endParaRPr lang="en-GB" altLang="fi-FI"/>
          </a:p>
        </p:txBody>
      </p:sp>
    </p:spTree>
    <p:extLst>
      <p:ext uri="{BB962C8B-B14F-4D97-AF65-F5344CB8AC3E}">
        <p14:creationId xmlns:p14="http://schemas.microsoft.com/office/powerpoint/2010/main" val="2893902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866"/>
            <a:ext cx="8226425" cy="949854"/>
          </a:xfrm>
        </p:spPr>
        <p:txBody>
          <a:bodyPr/>
          <a:lstStyle/>
          <a:p>
            <a:r>
              <a:rPr lang="en-US"/>
              <a:t>Click to edit Master title style</a:t>
            </a:r>
            <a:endParaRPr lang="fi-FI"/>
          </a:p>
        </p:txBody>
      </p:sp>
      <p:sp>
        <p:nvSpPr>
          <p:cNvPr id="3" name="Text Placeholder 2"/>
          <p:cNvSpPr>
            <a:spLocks noGrp="1"/>
          </p:cNvSpPr>
          <p:nvPr>
            <p:ph type="body" sz="half" idx="1"/>
          </p:nvPr>
        </p:nvSpPr>
        <p:spPr>
          <a:xfrm>
            <a:off x="457201" y="1333500"/>
            <a:ext cx="4037013" cy="3768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6613" y="1333500"/>
            <a:ext cx="4037012" cy="3768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3">
            <a:extLst>
              <a:ext uri="{FF2B5EF4-FFF2-40B4-BE49-F238E27FC236}">
                <a16:creationId xmlns:a16="http://schemas.microsoft.com/office/drawing/2014/main" id="{1F8FDF40-41C9-784C-ADEC-C4E6CBAD8E84}"/>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6" name="Rectangle 4">
            <a:extLst>
              <a:ext uri="{FF2B5EF4-FFF2-40B4-BE49-F238E27FC236}">
                <a16:creationId xmlns:a16="http://schemas.microsoft.com/office/drawing/2014/main" id="{A6908E55-5380-CA41-AB50-40AB04C9CD17}"/>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7" name="Rectangle 5">
            <a:extLst>
              <a:ext uri="{FF2B5EF4-FFF2-40B4-BE49-F238E27FC236}">
                <a16:creationId xmlns:a16="http://schemas.microsoft.com/office/drawing/2014/main" id="{94D4709C-29A9-AD40-8E4F-25C583C48576}"/>
              </a:ext>
            </a:extLst>
          </p:cNvPr>
          <p:cNvSpPr>
            <a:spLocks noGrp="1" noChangeArrowheads="1"/>
          </p:cNvSpPr>
          <p:nvPr>
            <p:ph type="sldNum" idx="12"/>
          </p:nvPr>
        </p:nvSpPr>
        <p:spPr>
          <a:ln/>
        </p:spPr>
        <p:txBody>
          <a:bodyPr/>
          <a:lstStyle>
            <a:lvl1pPr>
              <a:defRPr/>
            </a:lvl1pPr>
          </a:lstStyle>
          <a:p>
            <a:pPr>
              <a:defRPr/>
            </a:pPr>
            <a:fld id="{5F14517E-6212-0E44-8477-093C7F42BA6E}" type="slidenum">
              <a:rPr lang="en-GB" altLang="fi-FI"/>
              <a:pPr>
                <a:defRPr/>
              </a:pPr>
              <a:t>‹#›</a:t>
            </a:fld>
            <a:endParaRPr lang="en-GB" altLang="fi-FI"/>
          </a:p>
        </p:txBody>
      </p:sp>
    </p:spTree>
    <p:extLst>
      <p:ext uri="{BB962C8B-B14F-4D97-AF65-F5344CB8AC3E}">
        <p14:creationId xmlns:p14="http://schemas.microsoft.com/office/powerpoint/2010/main" val="181573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fi-FI"/>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endParaRPr lang="fi-FI"/>
          </a:p>
        </p:txBody>
      </p:sp>
      <p:sp>
        <p:nvSpPr>
          <p:cNvPr id="4" name="Rectangle 3">
            <a:extLst>
              <a:ext uri="{FF2B5EF4-FFF2-40B4-BE49-F238E27FC236}">
                <a16:creationId xmlns:a16="http://schemas.microsoft.com/office/drawing/2014/main" id="{2E8118C4-C39F-784A-A197-D809D77B1C0B}"/>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5" name="Rectangle 4">
            <a:extLst>
              <a:ext uri="{FF2B5EF4-FFF2-40B4-BE49-F238E27FC236}">
                <a16:creationId xmlns:a16="http://schemas.microsoft.com/office/drawing/2014/main" id="{73A0B15A-D248-0142-A6DB-04B5E50A633C}"/>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6" name="Rectangle 5">
            <a:extLst>
              <a:ext uri="{FF2B5EF4-FFF2-40B4-BE49-F238E27FC236}">
                <a16:creationId xmlns:a16="http://schemas.microsoft.com/office/drawing/2014/main" id="{34D094EE-0671-A446-9EC3-E85FBB2D232C}"/>
              </a:ext>
            </a:extLst>
          </p:cNvPr>
          <p:cNvSpPr>
            <a:spLocks noGrp="1" noChangeArrowheads="1"/>
          </p:cNvSpPr>
          <p:nvPr>
            <p:ph type="sldNum" idx="12"/>
          </p:nvPr>
        </p:nvSpPr>
        <p:spPr>
          <a:ln/>
        </p:spPr>
        <p:txBody>
          <a:bodyPr/>
          <a:lstStyle>
            <a:lvl1pPr>
              <a:defRPr/>
            </a:lvl1pPr>
          </a:lstStyle>
          <a:p>
            <a:pPr>
              <a:defRPr/>
            </a:pPr>
            <a:fld id="{F2888212-C05A-B540-A9B9-596B87203C9B}" type="slidenum">
              <a:rPr lang="en-GB" altLang="fi-FI"/>
              <a:pPr>
                <a:defRPr/>
              </a:pPr>
              <a:t>‹#›</a:t>
            </a:fld>
            <a:endParaRPr lang="en-GB" altLang="fi-FI"/>
          </a:p>
        </p:txBody>
      </p:sp>
    </p:spTree>
    <p:extLst>
      <p:ext uri="{BB962C8B-B14F-4D97-AF65-F5344CB8AC3E}">
        <p14:creationId xmlns:p14="http://schemas.microsoft.com/office/powerpoint/2010/main" val="350303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1497419491"/>
      </p:ext>
    </p:extLst>
  </p:cSld>
  <p:clrMapOvr>
    <a:masterClrMapping/>
  </p:clrMapOvr>
  <p:extLst mod="1">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1164578354"/>
      </p:ext>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4106515586"/>
      </p:ext>
    </p:extLst>
  </p:cSld>
  <p:clrMapOvr>
    <a:masterClrMapping/>
  </p:clrMapOvr>
  <p:extLst mod="1">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6241607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80354955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1">
          <p15:clr>
            <a:srgbClr val="F26B43"/>
          </p15:clr>
        </p15:guide>
        <p15:guide id="3" orient="horz" pos="3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3" Type="http://schemas.openxmlformats.org/officeDocument/2006/relationships/notesSlide" Target="../notesSlides/notesSlide3.xml"/><Relationship Id="rId7" Type="http://schemas.openxmlformats.org/officeDocument/2006/relationships/image" Target="../media/image33.emf"/><Relationship Id="rId12" Type="http://schemas.openxmlformats.org/officeDocument/2006/relationships/image" Target="../media/image35.e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32.emf"/><Relationship Id="rId10" Type="http://schemas.openxmlformats.org/officeDocument/2006/relationships/image" Target="../media/image37.jpeg"/><Relationship Id="rId4" Type="http://schemas.openxmlformats.org/officeDocument/2006/relationships/oleObject" Target="../embeddings/oleObject1.bin"/><Relationship Id="rId9" Type="http://schemas.openxmlformats.org/officeDocument/2006/relationships/image" Target="../media/image34.emf"/><Relationship Id="rId1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38.jpeg"/><Relationship Id="rId5" Type="http://schemas.openxmlformats.org/officeDocument/2006/relationships/image" Target="../media/image32.e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xml"/><Relationship Id="rId7" Type="http://schemas.openxmlformats.org/officeDocument/2006/relationships/image" Target="../media/image40.emf"/><Relationship Id="rId2" Type="http://schemas.openxmlformats.org/officeDocument/2006/relationships/slideLayout" Target="../slideLayouts/slideLayout26.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43.jpeg"/><Relationship Id="rId5" Type="http://schemas.openxmlformats.org/officeDocument/2006/relationships/image" Target="../media/image39.emf"/><Relationship Id="rId10" Type="http://schemas.openxmlformats.org/officeDocument/2006/relationships/image" Target="../media/image42.jpeg"/><Relationship Id="rId4" Type="http://schemas.openxmlformats.org/officeDocument/2006/relationships/oleObject" Target="../embeddings/oleObject7.bin"/><Relationship Id="rId9" Type="http://schemas.openxmlformats.org/officeDocument/2006/relationships/image" Target="../media/image4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9.emf"/><Relationship Id="rId3" Type="http://schemas.openxmlformats.org/officeDocument/2006/relationships/notesSlide" Target="../notesSlides/notesSlide7.xml"/><Relationship Id="rId7" Type="http://schemas.openxmlformats.org/officeDocument/2006/relationships/image" Target="../media/image46.emf"/><Relationship Id="rId12" Type="http://schemas.openxmlformats.org/officeDocument/2006/relationships/oleObject" Target="../embeddings/oleObject14.bin"/><Relationship Id="rId2" Type="http://schemas.openxmlformats.org/officeDocument/2006/relationships/slideLayout" Target="../slideLayouts/slideLayout24.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48.emf"/><Relationship Id="rId5" Type="http://schemas.openxmlformats.org/officeDocument/2006/relationships/image" Target="../media/image45.emf"/><Relationship Id="rId15" Type="http://schemas.openxmlformats.org/officeDocument/2006/relationships/oleObject" Target="../embeddings/oleObject16.bin"/><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7.emf"/><Relationship Id="rId1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50.emf"/><Relationship Id="rId3" Type="http://schemas.openxmlformats.org/officeDocument/2006/relationships/notesSlide" Target="../notesSlides/notesSlide8.xml"/><Relationship Id="rId7" Type="http://schemas.openxmlformats.org/officeDocument/2006/relationships/image" Target="../media/image46.emf"/><Relationship Id="rId12" Type="http://schemas.openxmlformats.org/officeDocument/2006/relationships/oleObject" Target="../embeddings/oleObject21.bin"/><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48.emf"/><Relationship Id="rId5" Type="http://schemas.openxmlformats.org/officeDocument/2006/relationships/image" Target="../media/image53.jpeg"/><Relationship Id="rId15" Type="http://schemas.openxmlformats.org/officeDocument/2006/relationships/image" Target="../media/image51.emf"/><Relationship Id="rId10" Type="http://schemas.openxmlformats.org/officeDocument/2006/relationships/oleObject" Target="../embeddings/oleObject20.bin"/><Relationship Id="rId4" Type="http://schemas.openxmlformats.org/officeDocument/2006/relationships/image" Target="../media/image52.jpeg"/><Relationship Id="rId9" Type="http://schemas.openxmlformats.org/officeDocument/2006/relationships/image" Target="../media/image47.emf"/><Relationship Id="rId1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9.xml"/><Relationship Id="rId7" Type="http://schemas.openxmlformats.org/officeDocument/2006/relationships/image" Target="../media/image55.emf"/><Relationship Id="rId2" Type="http://schemas.openxmlformats.org/officeDocument/2006/relationships/slideLayout" Target="../slideLayouts/slideLayout26.xml"/><Relationship Id="rId1" Type="http://schemas.openxmlformats.org/officeDocument/2006/relationships/vmlDrawing" Target="../drawings/vmlDrawing6.vml"/><Relationship Id="rId6" Type="http://schemas.openxmlformats.org/officeDocument/2006/relationships/oleObject" Target="../embeddings/oleObject24.bin"/><Relationship Id="rId11" Type="http://schemas.openxmlformats.org/officeDocument/2006/relationships/image" Target="../media/image57.emf"/><Relationship Id="rId5" Type="http://schemas.openxmlformats.org/officeDocument/2006/relationships/image" Target="../media/image54.e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1.emf"/></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64.emf"/><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13.xml"/><Relationship Id="rId7" Type="http://schemas.openxmlformats.org/officeDocument/2006/relationships/image" Target="../media/image66.emf"/><Relationship Id="rId2" Type="http://schemas.openxmlformats.org/officeDocument/2006/relationships/slideLayout" Target="../slideLayouts/slideLayout26.xml"/><Relationship Id="rId1" Type="http://schemas.openxmlformats.org/officeDocument/2006/relationships/vmlDrawing" Target="../drawings/vmlDrawing7.vml"/><Relationship Id="rId6" Type="http://schemas.openxmlformats.org/officeDocument/2006/relationships/oleObject" Target="../embeddings/oleObject28.bin"/><Relationship Id="rId5" Type="http://schemas.openxmlformats.org/officeDocument/2006/relationships/image" Target="../media/image65.emf"/><Relationship Id="rId4"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vmlDrawing" Target="../drawings/vmlDrawing8.vml"/><Relationship Id="rId5" Type="http://schemas.openxmlformats.org/officeDocument/2006/relationships/image" Target="../media/image68.emf"/><Relationship Id="rId4" Type="http://schemas.openxmlformats.org/officeDocument/2006/relationships/oleObject" Target="../embeddings/oleObject2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vmlDrawing" Target="../drawings/vmlDrawing9.v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oleObject" Target="../embeddings/oleObject30.bin"/></Relationships>
</file>

<file path=ppt/slides/_rels/slide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16.xml"/><Relationship Id="rId7" Type="http://schemas.openxmlformats.org/officeDocument/2006/relationships/image" Target="../media/image72.jpeg"/><Relationship Id="rId2" Type="http://schemas.openxmlformats.org/officeDocument/2006/relationships/slideLayout" Target="../slideLayouts/slideLayout27.xml"/><Relationship Id="rId1" Type="http://schemas.openxmlformats.org/officeDocument/2006/relationships/vmlDrawing" Target="../drawings/vmlDrawing10.vml"/><Relationship Id="rId6" Type="http://schemas.openxmlformats.org/officeDocument/2006/relationships/image" Target="../media/image71.jpeg"/><Relationship Id="rId5" Type="http://schemas.openxmlformats.org/officeDocument/2006/relationships/image" Target="../media/image69.emf"/><Relationship Id="rId10" Type="http://schemas.openxmlformats.org/officeDocument/2006/relationships/image" Target="../media/image75.jpeg"/><Relationship Id="rId4" Type="http://schemas.openxmlformats.org/officeDocument/2006/relationships/oleObject" Target="../embeddings/oleObject31.bin"/><Relationship Id="rId9"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17.xml"/><Relationship Id="rId7" Type="http://schemas.openxmlformats.org/officeDocument/2006/relationships/image" Target="../media/image77.jpeg"/><Relationship Id="rId2" Type="http://schemas.openxmlformats.org/officeDocument/2006/relationships/slideLayout" Target="../slideLayouts/slideLayout27.xml"/><Relationship Id="rId1" Type="http://schemas.openxmlformats.org/officeDocument/2006/relationships/vmlDrawing" Target="../drawings/vmlDrawing11.vml"/><Relationship Id="rId6" Type="http://schemas.openxmlformats.org/officeDocument/2006/relationships/image" Target="../media/image69.emf"/><Relationship Id="rId5" Type="http://schemas.openxmlformats.org/officeDocument/2006/relationships/oleObject" Target="../embeddings/oleObject32.bin"/><Relationship Id="rId10" Type="http://schemas.openxmlformats.org/officeDocument/2006/relationships/image" Target="../media/image80.jpeg"/><Relationship Id="rId4" Type="http://schemas.openxmlformats.org/officeDocument/2006/relationships/image" Target="../media/image76.jpeg"/><Relationship Id="rId9" Type="http://schemas.openxmlformats.org/officeDocument/2006/relationships/image" Target="../media/image79.jpeg"/></Relationships>
</file>

<file path=ppt/slides/_rels/slide3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18.xml"/><Relationship Id="rId7" Type="http://schemas.openxmlformats.org/officeDocument/2006/relationships/oleObject" Target="../embeddings/oleObject34.bin"/><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image" Target="../media/image81.emf"/><Relationship Id="rId5" Type="http://schemas.openxmlformats.org/officeDocument/2006/relationships/oleObject" Target="../embeddings/oleObject33.bin"/><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4.jpeg"/></Relationships>
</file>

<file path=ppt/slides/_rels/slide33.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notesSlide" Target="../notesSlides/notesSlide19.xml"/><Relationship Id="rId7" Type="http://schemas.openxmlformats.org/officeDocument/2006/relationships/oleObject" Target="../embeddings/oleObject36.bin"/><Relationship Id="rId2" Type="http://schemas.openxmlformats.org/officeDocument/2006/relationships/slideLayout" Target="../slideLayouts/slideLayout25.xml"/><Relationship Id="rId1" Type="http://schemas.openxmlformats.org/officeDocument/2006/relationships/vmlDrawing" Target="../drawings/vmlDrawing13.vml"/><Relationship Id="rId6" Type="http://schemas.openxmlformats.org/officeDocument/2006/relationships/image" Target="../media/image81.emf"/><Relationship Id="rId5" Type="http://schemas.openxmlformats.org/officeDocument/2006/relationships/oleObject" Target="../embeddings/oleObject35.bin"/><Relationship Id="rId4" Type="http://schemas.openxmlformats.org/officeDocument/2006/relationships/image" Target="../media/image87.emf"/></Relationships>
</file>

<file path=ppt/slides/_rels/slide3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notesSlide" Target="../notesSlides/notesSlide20.xml"/><Relationship Id="rId7" Type="http://schemas.openxmlformats.org/officeDocument/2006/relationships/oleObject" Target="../embeddings/oleObject38.bin"/><Relationship Id="rId2" Type="http://schemas.openxmlformats.org/officeDocument/2006/relationships/slideLayout" Target="../slideLayouts/slideLayout25.xml"/><Relationship Id="rId1" Type="http://schemas.openxmlformats.org/officeDocument/2006/relationships/vmlDrawing" Target="../drawings/vmlDrawing14.vml"/><Relationship Id="rId6" Type="http://schemas.openxmlformats.org/officeDocument/2006/relationships/image" Target="../media/image89.emf"/><Relationship Id="rId5" Type="http://schemas.openxmlformats.org/officeDocument/2006/relationships/oleObject" Target="../embeddings/oleObject37.bin"/><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1.xml"/><Relationship Id="rId7" Type="http://schemas.openxmlformats.org/officeDocument/2006/relationships/image" Target="../media/image89.emf"/><Relationship Id="rId2" Type="http://schemas.openxmlformats.org/officeDocument/2006/relationships/slideLayout" Target="../slideLayouts/slideLayout25.xml"/><Relationship Id="rId1" Type="http://schemas.openxmlformats.org/officeDocument/2006/relationships/vmlDrawing" Target="../drawings/vmlDrawing15.vml"/><Relationship Id="rId6" Type="http://schemas.openxmlformats.org/officeDocument/2006/relationships/oleObject" Target="../embeddings/oleObject39.bin"/><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5.gif"/></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98.emf"/></Relationships>
</file>

<file path=ppt/slides/_rels/slide3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03.emf"/><Relationship Id="rId2" Type="http://schemas.openxmlformats.org/officeDocument/2006/relationships/slideLayout" Target="../slideLayouts/slideLayout26.xml"/><Relationship Id="rId1" Type="http://schemas.openxmlformats.org/officeDocument/2006/relationships/vmlDrawing" Target="../drawings/vmlDrawing16.vml"/><Relationship Id="rId6" Type="http://schemas.openxmlformats.org/officeDocument/2006/relationships/oleObject" Target="../embeddings/oleObject41.bin"/><Relationship Id="rId5" Type="http://schemas.openxmlformats.org/officeDocument/2006/relationships/image" Target="../media/image102.emf"/><Relationship Id="rId4" Type="http://schemas.openxmlformats.org/officeDocument/2006/relationships/oleObject" Target="../embeddings/oleObject40.bin"/></Relationships>
</file>

<file path=ppt/slides/_rels/slide42.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hyperlink" Target="https://www.aalto.fi/en/department-of-applied-physics/quantum-gas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slideLayout" Target="../slideLayouts/slideLayout3.xml"/><Relationship Id="rId4" Type="http://schemas.openxmlformats.org/officeDocument/2006/relationships/hyperlink" Target="https://www.youtube.com/watch?v=RIc5llW66s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1CAA3F-F623-764E-8C8F-CC7A6DA7904B}"/>
              </a:ext>
            </a:extLst>
          </p:cNvPr>
          <p:cNvSpPr>
            <a:spLocks noGrp="1"/>
          </p:cNvSpPr>
          <p:nvPr>
            <p:ph type="body" sz="half" idx="11"/>
          </p:nvPr>
        </p:nvSpPr>
        <p:spPr/>
        <p:txBody>
          <a:bodyPr/>
          <a:lstStyle/>
          <a:p>
            <a:r>
              <a:rPr lang="fi-FI" dirty="0" err="1"/>
              <a:t>Many-body</a:t>
            </a:r>
            <a:r>
              <a:rPr lang="fi-FI" dirty="0"/>
              <a:t> </a:t>
            </a:r>
            <a:r>
              <a:rPr lang="fi-FI" dirty="0" err="1"/>
              <a:t>quantum</a:t>
            </a:r>
            <a:r>
              <a:rPr lang="fi-FI" dirty="0"/>
              <a:t> </a:t>
            </a:r>
            <a:r>
              <a:rPr lang="fi-FI" dirty="0" err="1"/>
              <a:t>physics</a:t>
            </a:r>
            <a:endParaRPr lang="fi-FI" dirty="0"/>
          </a:p>
        </p:txBody>
      </p:sp>
      <p:sp>
        <p:nvSpPr>
          <p:cNvPr id="3" name="Text Placeholder 2">
            <a:extLst>
              <a:ext uri="{FF2B5EF4-FFF2-40B4-BE49-F238E27FC236}">
                <a16:creationId xmlns:a16="http://schemas.microsoft.com/office/drawing/2014/main" id="{5D9D0156-D88F-164A-90E7-74E423C5EED7}"/>
              </a:ext>
            </a:extLst>
          </p:cNvPr>
          <p:cNvSpPr>
            <a:spLocks noGrp="1"/>
          </p:cNvSpPr>
          <p:nvPr>
            <p:ph type="body" sz="half" idx="2"/>
          </p:nvPr>
        </p:nvSpPr>
        <p:spPr/>
        <p:txBody>
          <a:bodyPr/>
          <a:lstStyle/>
          <a:p>
            <a:r>
              <a:rPr lang="fi-FI" dirty="0" err="1"/>
              <a:t>Lecture</a:t>
            </a:r>
            <a:r>
              <a:rPr lang="fi-FI" dirty="0"/>
              <a:t> 9</a:t>
            </a:r>
          </a:p>
        </p:txBody>
      </p:sp>
    </p:spTree>
    <p:extLst>
      <p:ext uri="{BB962C8B-B14F-4D97-AF65-F5344CB8AC3E}">
        <p14:creationId xmlns:p14="http://schemas.microsoft.com/office/powerpoint/2010/main" val="332647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80B1AC-6DD2-7346-B77C-B7D3E0EB9330}"/>
              </a:ext>
            </a:extLst>
          </p:cNvPr>
          <p:cNvSpPr>
            <a:spLocks noGrp="1"/>
          </p:cNvSpPr>
          <p:nvPr>
            <p:ph type="body" sz="half" idx="10"/>
          </p:nvPr>
        </p:nvSpPr>
        <p:spPr/>
        <p:txBody>
          <a:bodyPr/>
          <a:lstStyle/>
          <a:p>
            <a:r>
              <a:rPr lang="en-US" dirty="0"/>
              <a:t>Strongly interacting systems: beyond mean-field</a:t>
            </a:r>
            <a:endParaRPr lang="fi-FI" dirty="0"/>
          </a:p>
        </p:txBody>
      </p:sp>
      <p:sp>
        <p:nvSpPr>
          <p:cNvPr id="3" name="Text Placeholder 2">
            <a:extLst>
              <a:ext uri="{FF2B5EF4-FFF2-40B4-BE49-F238E27FC236}">
                <a16:creationId xmlns:a16="http://schemas.microsoft.com/office/drawing/2014/main" id="{4FBCBF63-5963-CD46-8DC5-F7C8305F303F}"/>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Bye bye Gross-</a:t>
            </a:r>
            <a:r>
              <a:rPr lang="en-US" dirty="0" err="1"/>
              <a:t>Pitaevskii</a:t>
            </a:r>
            <a:r>
              <a:rPr lang="en-US" dirty="0"/>
              <a:t> equation</a:t>
            </a:r>
          </a:p>
          <a:p>
            <a:pPr marL="342900" indent="-342900">
              <a:buFont typeface="Arial" panose="020B0604020202020204" pitchFamily="34" charset="0"/>
              <a:buChar char="•"/>
            </a:pPr>
            <a:r>
              <a:rPr lang="en-US" dirty="0"/>
              <a:t>Weak to strong coupling transitions</a:t>
            </a:r>
          </a:p>
          <a:p>
            <a:pPr marL="342900" indent="-342900">
              <a:buFont typeface="Arial" panose="020B0604020202020204" pitchFamily="34" charset="0"/>
              <a:buChar char="•"/>
            </a:pPr>
            <a:r>
              <a:rPr lang="en-US" dirty="0"/>
              <a:t>Effective spin model</a:t>
            </a:r>
          </a:p>
          <a:p>
            <a:pPr marL="342900" indent="-342900">
              <a:buFont typeface="Arial" panose="020B0604020202020204" pitchFamily="34" charset="0"/>
              <a:buChar char="•"/>
            </a:pPr>
            <a:r>
              <a:rPr lang="en-US" dirty="0"/>
              <a:t>Beyond billiard balls</a:t>
            </a:r>
          </a:p>
          <a:p>
            <a:pPr marL="342900" indent="-342900">
              <a:buFont typeface="Arial" panose="020B0604020202020204" pitchFamily="34" charset="0"/>
              <a:buChar char="•"/>
            </a:pPr>
            <a:r>
              <a:rPr lang="en-US" dirty="0"/>
              <a:t>Erbium magnetic dipole moment of 7 </a:t>
            </a:r>
            <a:r>
              <a:rPr lang="en-US" dirty="0" err="1"/>
              <a:t>μB</a:t>
            </a:r>
            <a:endParaRPr lang="en-US"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386933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0E047-4294-824E-BFE7-A248DF339BA0}"/>
              </a:ext>
            </a:extLst>
          </p:cNvPr>
          <p:cNvSpPr>
            <a:spLocks noGrp="1"/>
          </p:cNvSpPr>
          <p:nvPr>
            <p:ph type="body" sz="half" idx="10"/>
          </p:nvPr>
        </p:nvSpPr>
        <p:spPr/>
        <p:txBody>
          <a:bodyPr/>
          <a:lstStyle/>
          <a:p>
            <a:r>
              <a:rPr lang="en-US" dirty="0"/>
              <a:t>Throw the BEC from 146m tower</a:t>
            </a:r>
            <a:endParaRPr lang="fi-FI" dirty="0"/>
          </a:p>
        </p:txBody>
      </p:sp>
      <p:pic>
        <p:nvPicPr>
          <p:cNvPr id="4" name="Picture 3" descr="zoom.jpeg">
            <a:extLst>
              <a:ext uri="{FF2B5EF4-FFF2-40B4-BE49-F238E27FC236}">
                <a16:creationId xmlns:a16="http://schemas.microsoft.com/office/drawing/2014/main" id="{29B79AD4-9350-DE4F-8E6C-DB0DE36C5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128" y="1046842"/>
            <a:ext cx="5450100" cy="3876383"/>
          </a:xfrm>
          <a:prstGeom prst="rect">
            <a:avLst/>
          </a:prstGeom>
        </p:spPr>
      </p:pic>
      <p:sp>
        <p:nvSpPr>
          <p:cNvPr id="5" name="TextBox 4">
            <a:extLst>
              <a:ext uri="{FF2B5EF4-FFF2-40B4-BE49-F238E27FC236}">
                <a16:creationId xmlns:a16="http://schemas.microsoft.com/office/drawing/2014/main" id="{CC53F02C-BFFF-344C-97C4-539BAB5E34EB}"/>
              </a:ext>
            </a:extLst>
          </p:cNvPr>
          <p:cNvSpPr txBox="1"/>
          <p:nvPr/>
        </p:nvSpPr>
        <p:spPr>
          <a:xfrm rot="20654938">
            <a:off x="7211199" y="4096405"/>
            <a:ext cx="1366080" cy="400110"/>
          </a:xfrm>
          <a:prstGeom prst="rect">
            <a:avLst/>
          </a:prstGeom>
          <a:noFill/>
        </p:spPr>
        <p:txBody>
          <a:bodyPr wrap="none" rtlCol="0">
            <a:spAutoFit/>
          </a:bodyPr>
          <a:lstStyle/>
          <a:p>
            <a:r>
              <a:rPr lang="fi-FI" sz="2000" dirty="0"/>
              <a:t>In Bremen</a:t>
            </a:r>
          </a:p>
        </p:txBody>
      </p:sp>
    </p:spTree>
    <p:extLst>
      <p:ext uri="{BB962C8B-B14F-4D97-AF65-F5344CB8AC3E}">
        <p14:creationId xmlns:p14="http://schemas.microsoft.com/office/powerpoint/2010/main" val="296481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ECDDC5-4455-BE48-ADD1-EB2FCA69BC63}"/>
              </a:ext>
            </a:extLst>
          </p:cNvPr>
          <p:cNvSpPr>
            <a:spLocks noGrp="1"/>
          </p:cNvSpPr>
          <p:nvPr>
            <p:ph type="body" sz="half" idx="10"/>
          </p:nvPr>
        </p:nvSpPr>
        <p:spPr/>
        <p:txBody>
          <a:bodyPr/>
          <a:lstStyle/>
          <a:p>
            <a:r>
              <a:rPr lang="en-US" dirty="0"/>
              <a:t>Precision measurements</a:t>
            </a:r>
            <a:endParaRPr lang="fi-FI" dirty="0"/>
          </a:p>
        </p:txBody>
      </p:sp>
      <p:sp>
        <p:nvSpPr>
          <p:cNvPr id="3" name="Text Placeholder 2">
            <a:extLst>
              <a:ext uri="{FF2B5EF4-FFF2-40B4-BE49-F238E27FC236}">
                <a16:creationId xmlns:a16="http://schemas.microsoft.com/office/drawing/2014/main" id="{0ED24D73-2D8A-0D41-8F7D-AC4CF85A11CB}"/>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Clocks</a:t>
            </a:r>
          </a:p>
          <a:p>
            <a:pPr marL="342900" indent="-342900">
              <a:buFont typeface="Arial" panose="020B0604020202020204" pitchFamily="34" charset="0"/>
              <a:buChar char="•"/>
            </a:pPr>
            <a:r>
              <a:rPr lang="en-US" dirty="0"/>
              <a:t>Gravity</a:t>
            </a:r>
          </a:p>
          <a:p>
            <a:pPr marL="342900" indent="-342900">
              <a:buFont typeface="Arial" panose="020B0604020202020204" pitchFamily="34" charset="0"/>
              <a:buChar char="•"/>
            </a:pPr>
            <a:r>
              <a:rPr lang="en-US" dirty="0"/>
              <a:t>Acceleration</a:t>
            </a:r>
          </a:p>
          <a:p>
            <a:endParaRPr lang="fi-FI" dirty="0"/>
          </a:p>
        </p:txBody>
      </p:sp>
      <p:pic>
        <p:nvPicPr>
          <p:cNvPr id="5" name="Picture 4">
            <a:extLst>
              <a:ext uri="{FF2B5EF4-FFF2-40B4-BE49-F238E27FC236}">
                <a16:creationId xmlns:a16="http://schemas.microsoft.com/office/drawing/2014/main" id="{0D2FC065-050E-854A-87E9-2B300A74D960}"/>
              </a:ext>
            </a:extLst>
          </p:cNvPr>
          <p:cNvPicPr>
            <a:picLocks noChangeAspect="1"/>
          </p:cNvPicPr>
          <p:nvPr/>
        </p:nvPicPr>
        <p:blipFill>
          <a:blip r:embed="rId2"/>
          <a:stretch>
            <a:fillRect/>
          </a:stretch>
        </p:blipFill>
        <p:spPr>
          <a:xfrm>
            <a:off x="6578717" y="489127"/>
            <a:ext cx="1871410" cy="4625788"/>
          </a:xfrm>
          <a:prstGeom prst="rect">
            <a:avLst/>
          </a:prstGeom>
        </p:spPr>
      </p:pic>
      <p:sp>
        <p:nvSpPr>
          <p:cNvPr id="6" name="TextBox 5">
            <a:extLst>
              <a:ext uri="{FF2B5EF4-FFF2-40B4-BE49-F238E27FC236}">
                <a16:creationId xmlns:a16="http://schemas.microsoft.com/office/drawing/2014/main" id="{8E505864-61D6-1941-A73F-F1BBFAB0D7C0}"/>
              </a:ext>
            </a:extLst>
          </p:cNvPr>
          <p:cNvSpPr txBox="1"/>
          <p:nvPr/>
        </p:nvSpPr>
        <p:spPr>
          <a:xfrm>
            <a:off x="6486128" y="5183500"/>
            <a:ext cx="2060179" cy="300082"/>
          </a:xfrm>
          <a:prstGeom prst="rect">
            <a:avLst/>
          </a:prstGeom>
          <a:noFill/>
        </p:spPr>
        <p:txBody>
          <a:bodyPr wrap="none" rtlCol="0">
            <a:spAutoFit/>
          </a:bodyPr>
          <a:lstStyle/>
          <a:p>
            <a:r>
              <a:rPr lang="fi-FI" dirty="0"/>
              <a:t>Cesium </a:t>
            </a:r>
            <a:r>
              <a:rPr lang="fi-FI" dirty="0" err="1"/>
              <a:t>fountain</a:t>
            </a:r>
            <a:r>
              <a:rPr lang="fi-FI" dirty="0"/>
              <a:t> in NIST</a:t>
            </a:r>
          </a:p>
        </p:txBody>
      </p:sp>
      <p:pic>
        <p:nvPicPr>
          <p:cNvPr id="8" name="Picture 7">
            <a:extLst>
              <a:ext uri="{FF2B5EF4-FFF2-40B4-BE49-F238E27FC236}">
                <a16:creationId xmlns:a16="http://schemas.microsoft.com/office/drawing/2014/main" id="{A3D5C7C4-3F85-2342-992B-B1B231ACB7E0}"/>
              </a:ext>
            </a:extLst>
          </p:cNvPr>
          <p:cNvPicPr>
            <a:picLocks noChangeAspect="1"/>
          </p:cNvPicPr>
          <p:nvPr/>
        </p:nvPicPr>
        <p:blipFill>
          <a:blip r:embed="rId3"/>
          <a:stretch>
            <a:fillRect/>
          </a:stretch>
        </p:blipFill>
        <p:spPr>
          <a:xfrm>
            <a:off x="2771240" y="2634527"/>
            <a:ext cx="3345157" cy="2398955"/>
          </a:xfrm>
          <a:prstGeom prst="rect">
            <a:avLst/>
          </a:prstGeom>
        </p:spPr>
      </p:pic>
    </p:spTree>
    <p:extLst>
      <p:ext uri="{BB962C8B-B14F-4D97-AF65-F5344CB8AC3E}">
        <p14:creationId xmlns:p14="http://schemas.microsoft.com/office/powerpoint/2010/main" val="27779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51ED41-AD6A-544F-84FC-BAFC2872F3F1}"/>
              </a:ext>
            </a:extLst>
          </p:cNvPr>
          <p:cNvSpPr>
            <a:spLocks noGrp="1"/>
          </p:cNvSpPr>
          <p:nvPr>
            <p:ph type="body" sz="half" idx="10"/>
          </p:nvPr>
        </p:nvSpPr>
        <p:spPr/>
        <p:txBody>
          <a:bodyPr/>
          <a:lstStyle/>
          <a:p>
            <a:r>
              <a:rPr lang="en-US" dirty="0"/>
              <a:t>Optical lattices/optical potentials</a:t>
            </a:r>
            <a:endParaRPr lang="fi-FI" dirty="0"/>
          </a:p>
        </p:txBody>
      </p:sp>
      <p:pic>
        <p:nvPicPr>
          <p:cNvPr id="4" name="Content Placeholder 4" descr="nature07126-f1.2.jpg">
            <a:extLst>
              <a:ext uri="{FF2B5EF4-FFF2-40B4-BE49-F238E27FC236}">
                <a16:creationId xmlns:a16="http://schemas.microsoft.com/office/drawing/2014/main" id="{6FD9EF6C-2D3F-1C46-953C-5722D8FF3B21}"/>
              </a:ext>
            </a:extLst>
          </p:cNvPr>
          <p:cNvPicPr>
            <a:picLocks noChangeAspect="1"/>
          </p:cNvPicPr>
          <p:nvPr/>
        </p:nvPicPr>
        <p:blipFill>
          <a:blip r:embed="rId2">
            <a:extLst>
              <a:ext uri="{28A0092B-C50C-407E-A947-70E740481C1C}">
                <a14:useLocalDpi xmlns:a14="http://schemas.microsoft.com/office/drawing/2010/main" val="0"/>
              </a:ext>
            </a:extLst>
          </a:blip>
          <a:srcRect l="660" r="660"/>
          <a:stretch>
            <a:fillRect/>
          </a:stretch>
        </p:blipFill>
        <p:spPr>
          <a:xfrm>
            <a:off x="618263" y="1173121"/>
            <a:ext cx="3419856" cy="3493008"/>
          </a:xfrm>
          <a:prstGeom prst="rect">
            <a:avLst/>
          </a:prstGeom>
        </p:spPr>
      </p:pic>
      <p:pic>
        <p:nvPicPr>
          <p:cNvPr id="5" name="Content Placeholder 5" descr="nphys1916-f1.jpg">
            <a:extLst>
              <a:ext uri="{FF2B5EF4-FFF2-40B4-BE49-F238E27FC236}">
                <a16:creationId xmlns:a16="http://schemas.microsoft.com/office/drawing/2014/main" id="{B64DF48C-5F01-DA4E-9A32-552E746795F7}"/>
              </a:ext>
            </a:extLst>
          </p:cNvPr>
          <p:cNvPicPr>
            <a:picLocks noChangeAspect="1"/>
          </p:cNvPicPr>
          <p:nvPr/>
        </p:nvPicPr>
        <p:blipFill>
          <a:blip r:embed="rId3">
            <a:extLst>
              <a:ext uri="{28A0092B-C50C-407E-A947-70E740481C1C}">
                <a14:useLocalDpi xmlns:a14="http://schemas.microsoft.com/office/drawing/2010/main" val="0"/>
              </a:ext>
            </a:extLst>
          </a:blip>
          <a:srcRect t="-37298" b="-37298"/>
          <a:stretch>
            <a:fillRect/>
          </a:stretch>
        </p:blipFill>
        <p:spPr>
          <a:xfrm>
            <a:off x="4025881" y="529614"/>
            <a:ext cx="4561317" cy="4658886"/>
          </a:xfrm>
          <a:prstGeom prst="rect">
            <a:avLst/>
          </a:prstGeom>
        </p:spPr>
      </p:pic>
    </p:spTree>
    <p:extLst>
      <p:ext uri="{BB962C8B-B14F-4D97-AF65-F5344CB8AC3E}">
        <p14:creationId xmlns:p14="http://schemas.microsoft.com/office/powerpoint/2010/main" val="225730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A9746-60B4-9545-82D3-0FFB63F79923}"/>
              </a:ext>
            </a:extLst>
          </p:cNvPr>
          <p:cNvSpPr>
            <a:spLocks noGrp="1"/>
          </p:cNvSpPr>
          <p:nvPr>
            <p:ph type="body" sz="half" idx="10"/>
          </p:nvPr>
        </p:nvSpPr>
        <p:spPr/>
        <p:txBody>
          <a:bodyPr/>
          <a:lstStyle/>
          <a:p>
            <a:r>
              <a:rPr lang="fi-FI" dirty="0"/>
              <a:t>How </a:t>
            </a:r>
            <a:r>
              <a:rPr lang="fi-FI" dirty="0" err="1"/>
              <a:t>statistical</a:t>
            </a:r>
            <a:r>
              <a:rPr lang="fi-FI" dirty="0"/>
              <a:t> </a:t>
            </a:r>
            <a:r>
              <a:rPr lang="fi-FI" dirty="0" err="1"/>
              <a:t>mechanics</a:t>
            </a:r>
            <a:br>
              <a:rPr lang="fi-FI" dirty="0"/>
            </a:br>
            <a:r>
              <a:rPr lang="fi-FI" dirty="0" err="1"/>
              <a:t>appears</a:t>
            </a:r>
            <a:r>
              <a:rPr lang="fi-FI" dirty="0"/>
              <a:t> </a:t>
            </a:r>
            <a:r>
              <a:rPr lang="fi-FI" dirty="0" err="1"/>
              <a:t>from</a:t>
            </a:r>
            <a:r>
              <a:rPr lang="fi-FI" dirty="0"/>
              <a:t> QM?</a:t>
            </a:r>
          </a:p>
        </p:txBody>
      </p:sp>
      <p:pic>
        <p:nvPicPr>
          <p:cNvPr id="4" name="Content Placeholder 4">
            <a:extLst>
              <a:ext uri="{FF2B5EF4-FFF2-40B4-BE49-F238E27FC236}">
                <a16:creationId xmlns:a16="http://schemas.microsoft.com/office/drawing/2014/main" id="{9786AB5E-C53A-5148-B2A4-70F341F07E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27641">
            <a:off x="804264" y="1609028"/>
            <a:ext cx="7666853" cy="2680195"/>
          </a:xfrm>
        </p:spPr>
      </p:pic>
      <p:pic>
        <p:nvPicPr>
          <p:cNvPr id="5" name="Content Placeholder 4">
            <a:extLst>
              <a:ext uri="{FF2B5EF4-FFF2-40B4-BE49-F238E27FC236}">
                <a16:creationId xmlns:a16="http://schemas.microsoft.com/office/drawing/2014/main" id="{1AD3084B-6E25-624D-929C-873ABC020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7641">
            <a:off x="612534" y="1671083"/>
            <a:ext cx="7666853" cy="2680195"/>
          </a:xfrm>
          <a:prstGeom prst="rect">
            <a:avLst/>
          </a:prstGeom>
        </p:spPr>
      </p:pic>
    </p:spTree>
    <p:extLst>
      <p:ext uri="{BB962C8B-B14F-4D97-AF65-F5344CB8AC3E}">
        <p14:creationId xmlns:p14="http://schemas.microsoft.com/office/powerpoint/2010/main" val="412400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C1FFA174-FCD7-0947-8FF8-2CA5F5364391}"/>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Contents</a:t>
            </a:r>
          </a:p>
        </p:txBody>
      </p:sp>
      <p:sp>
        <p:nvSpPr>
          <p:cNvPr id="20482" name="Rectangle 2">
            <a:extLst>
              <a:ext uri="{FF2B5EF4-FFF2-40B4-BE49-F238E27FC236}">
                <a16:creationId xmlns:a16="http://schemas.microsoft.com/office/drawing/2014/main" id="{93A5EC06-7CD2-B84F-B118-EF83E678B1EC}"/>
              </a:ext>
            </a:extLst>
          </p:cNvPr>
          <p:cNvSpPr>
            <a:spLocks noGrp="1" noChangeArrowheads="1"/>
          </p:cNvSpPr>
          <p:nvPr>
            <p:ph type="body" idx="1"/>
          </p:nvPr>
        </p:nvSpPr>
        <p:spPr>
          <a:xfrm>
            <a:off x="1143000" y="1333500"/>
            <a:ext cx="6858000" cy="4224073"/>
          </a:xfrm>
        </p:spPr>
        <p:txBody>
          <a:bodyPr/>
          <a:lstStyle/>
          <a:p>
            <a:pPr>
              <a:spcBef>
                <a:spcPts val="583"/>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333"/>
              <a:t>The concept of a quantum phase transition</a:t>
            </a:r>
          </a:p>
          <a:p>
            <a:pPr>
              <a:spcBef>
                <a:spcPts val="583"/>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333"/>
              <a:t>The Bose-Hubbard model in a lattice</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There exists also the Fermi-Hubbard model</a:t>
            </a:r>
          </a:p>
          <a:p>
            <a:pPr>
              <a:spcBef>
                <a:spcPts val="583"/>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333"/>
              <a:t>The Superfluid – Mott-insulator transition</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Toy-model example: double well</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The phase diagram</a:t>
            </a:r>
          </a:p>
          <a:p>
            <a:pPr>
              <a:spcBef>
                <a:spcPts val="583"/>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333"/>
              <a:t>Observation of the transition in optical lattices</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Switching off the lattice potential</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How quantum correlations can be revealed from the interference features</a:t>
            </a:r>
          </a:p>
          <a:p>
            <a:pPr lvl="1">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New: single site imaging by the Quantum Gas Microscope</a:t>
            </a:r>
          </a:p>
        </p:txBody>
      </p:sp>
    </p:spTree>
    <p:extLst>
      <p:ext uri="{BB962C8B-B14F-4D97-AF65-F5344CB8AC3E}">
        <p14:creationId xmlns:p14="http://schemas.microsoft.com/office/powerpoint/2010/main" val="28203440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F8C39C02-67BA-3541-A5B3-78712ED3C8A8}"/>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Quantum phase transitions</a:t>
            </a:r>
          </a:p>
        </p:txBody>
      </p:sp>
      <p:sp>
        <p:nvSpPr>
          <p:cNvPr id="22530" name="Rectangle 2">
            <a:extLst>
              <a:ext uri="{FF2B5EF4-FFF2-40B4-BE49-F238E27FC236}">
                <a16:creationId xmlns:a16="http://schemas.microsoft.com/office/drawing/2014/main" id="{2CDA268B-2BA1-654A-853A-7C8F3313A0AB}"/>
              </a:ext>
            </a:extLst>
          </p:cNvPr>
          <p:cNvSpPr>
            <a:spLocks noGrp="1" noChangeArrowheads="1"/>
          </p:cNvSpPr>
          <p:nvPr>
            <p:ph type="body" idx="1"/>
          </p:nvPr>
        </p:nvSpPr>
        <p:spPr>
          <a:xfrm>
            <a:off x="1143000" y="1485636"/>
            <a:ext cx="6858000" cy="3771635"/>
          </a:xfrm>
        </p:spPr>
        <p:txBody>
          <a:bodyPr/>
          <a:lstStyle/>
          <a:p>
            <a:pPr>
              <a:lnSpc>
                <a:spcPct val="100000"/>
              </a:lnSpc>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a:t>Finite T phase transitions (e.g. Ising, BCS)</a:t>
            </a:r>
          </a:p>
          <a:p>
            <a:pPr>
              <a:lnSpc>
                <a:spcPct val="100000"/>
              </a:lnSpc>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a:p>
          <a:p>
            <a:pPr>
              <a:lnSpc>
                <a:spcPct val="100000"/>
              </a:lnSpc>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a:p>
          <a:p>
            <a:pPr>
              <a:lnSpc>
                <a:spcPct val="100000"/>
              </a:lnSpc>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a:t>T = 0 Quantum phase transitions: competing energies of the system (e.g. interaction and kinetic)</a:t>
            </a:r>
          </a:p>
        </p:txBody>
      </p:sp>
      <p:sp>
        <p:nvSpPr>
          <p:cNvPr id="22531" name="Text Box 3">
            <a:extLst>
              <a:ext uri="{FF2B5EF4-FFF2-40B4-BE49-F238E27FC236}">
                <a16:creationId xmlns:a16="http://schemas.microsoft.com/office/drawing/2014/main" id="{4EF0A1A4-7A92-1D4E-A12C-30E71581F0D1}"/>
              </a:ext>
            </a:extLst>
          </p:cNvPr>
          <p:cNvSpPr txBox="1">
            <a:spLocks noChangeArrowheads="1"/>
          </p:cNvSpPr>
          <p:nvPr/>
        </p:nvSpPr>
        <p:spPr bwMode="auto">
          <a:xfrm>
            <a:off x="2350824" y="2071687"/>
            <a:ext cx="1620573"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Internal energy</a:t>
            </a:r>
          </a:p>
        </p:txBody>
      </p:sp>
      <p:sp>
        <p:nvSpPr>
          <p:cNvPr id="22532" name="Text Box 4">
            <a:extLst>
              <a:ext uri="{FF2B5EF4-FFF2-40B4-BE49-F238E27FC236}">
                <a16:creationId xmlns:a16="http://schemas.microsoft.com/office/drawing/2014/main" id="{760D865B-B195-D44E-9A46-5E4FDD105651}"/>
              </a:ext>
            </a:extLst>
          </p:cNvPr>
          <p:cNvSpPr txBox="1">
            <a:spLocks noChangeArrowheads="1"/>
          </p:cNvSpPr>
          <p:nvPr/>
        </p:nvSpPr>
        <p:spPr bwMode="auto">
          <a:xfrm>
            <a:off x="5155407" y="2076979"/>
            <a:ext cx="1397000"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Entropy</a:t>
            </a:r>
          </a:p>
        </p:txBody>
      </p:sp>
      <p:sp>
        <p:nvSpPr>
          <p:cNvPr id="22533" name="Text Box 5">
            <a:extLst>
              <a:ext uri="{FF2B5EF4-FFF2-40B4-BE49-F238E27FC236}">
                <a16:creationId xmlns:a16="http://schemas.microsoft.com/office/drawing/2014/main" id="{E6CAA8A2-B19F-FC42-A902-4EAE2D2B53ED}"/>
              </a:ext>
            </a:extLst>
          </p:cNvPr>
          <p:cNvSpPr txBox="1">
            <a:spLocks noChangeArrowheads="1"/>
          </p:cNvSpPr>
          <p:nvPr/>
        </p:nvSpPr>
        <p:spPr bwMode="auto">
          <a:xfrm>
            <a:off x="4032250" y="2071687"/>
            <a:ext cx="960438"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i="1"/>
              <a:t>versus</a:t>
            </a:r>
          </a:p>
        </p:txBody>
      </p:sp>
    </p:spTree>
    <p:extLst>
      <p:ext uri="{BB962C8B-B14F-4D97-AF65-F5344CB8AC3E}">
        <p14:creationId xmlns:p14="http://schemas.microsoft.com/office/powerpoint/2010/main" val="25216468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9405D52C-2FA7-3444-A42B-30EA53E20DF7}"/>
              </a:ext>
            </a:extLst>
          </p:cNvPr>
          <p:cNvSpPr>
            <a:spLocks noGrp="1" noChangeArrowheads="1"/>
          </p:cNvSpPr>
          <p:nvPr>
            <p:ph type="title"/>
          </p:nvPr>
        </p:nvSpPr>
        <p:spPr>
          <a:xfrm>
            <a:off x="731573" y="-65485"/>
            <a:ext cx="7569729" cy="1094053"/>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sz="3333" dirty="0"/>
              <a:t>The Bose-Hubbard model in a lattice</a:t>
            </a:r>
          </a:p>
        </p:txBody>
      </p:sp>
      <p:graphicFrame>
        <p:nvGraphicFramePr>
          <p:cNvPr id="24578" name="Object 2">
            <a:extLst>
              <a:ext uri="{FF2B5EF4-FFF2-40B4-BE49-F238E27FC236}">
                <a16:creationId xmlns:a16="http://schemas.microsoft.com/office/drawing/2014/main" id="{5BA52BF7-8A80-CA43-B7D5-8920E1A59815}"/>
              </a:ext>
            </a:extLst>
          </p:cNvPr>
          <p:cNvGraphicFramePr>
            <a:graphicFrameLocks noChangeAspect="1"/>
          </p:cNvGraphicFramePr>
          <p:nvPr/>
        </p:nvGraphicFramePr>
        <p:xfrm>
          <a:off x="1571625" y="1587500"/>
          <a:ext cx="5820833" cy="969698"/>
        </p:xfrm>
        <a:graphic>
          <a:graphicData uri="http://schemas.openxmlformats.org/presentationml/2006/ole">
            <mc:AlternateContent xmlns:mc="http://schemas.openxmlformats.org/markup-compatibility/2006">
              <mc:Choice xmlns:v="urn:schemas-microsoft-com:vml" Requires="v">
                <p:oleObj spid="_x0000_s25661" r:id="rId4" imgW="61442600" imgH="10236200" progId="">
                  <p:embed/>
                </p:oleObj>
              </mc:Choice>
              <mc:Fallback>
                <p:oleObj r:id="rId4" imgW="61442600" imgH="10236200" progId="">
                  <p:embed/>
                  <p:pic>
                    <p:nvPicPr>
                      <p:cNvPr id="24578" name="Object 2">
                        <a:extLst>
                          <a:ext uri="{FF2B5EF4-FFF2-40B4-BE49-F238E27FC236}">
                            <a16:creationId xmlns:a16="http://schemas.microsoft.com/office/drawing/2014/main" id="{5BA52BF7-8A80-CA43-B7D5-8920E1A59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5" y="1587500"/>
                        <a:ext cx="5820833" cy="969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9" name="Object 3">
            <a:extLst>
              <a:ext uri="{FF2B5EF4-FFF2-40B4-BE49-F238E27FC236}">
                <a16:creationId xmlns:a16="http://schemas.microsoft.com/office/drawing/2014/main" id="{99108512-4AE7-C847-966D-5C781E8AC299}"/>
              </a:ext>
            </a:extLst>
          </p:cNvPr>
          <p:cNvGraphicFramePr>
            <a:graphicFrameLocks noChangeAspect="1"/>
          </p:cNvGraphicFramePr>
          <p:nvPr/>
        </p:nvGraphicFramePr>
        <p:xfrm>
          <a:off x="4451615" y="3577167"/>
          <a:ext cx="840052" cy="657490"/>
        </p:xfrm>
        <a:graphic>
          <a:graphicData uri="http://schemas.openxmlformats.org/presentationml/2006/ole">
            <mc:AlternateContent xmlns:mc="http://schemas.openxmlformats.org/markup-compatibility/2006">
              <mc:Choice xmlns:v="urn:schemas-microsoft-com:vml" Requires="v">
                <p:oleObj spid="_x0000_s25662" r:id="rId6" imgW="6731000" imgH="5270500" progId="">
                  <p:embed/>
                </p:oleObj>
              </mc:Choice>
              <mc:Fallback>
                <p:oleObj r:id="rId6" imgW="6731000" imgH="5270500" progId="">
                  <p:embed/>
                  <p:pic>
                    <p:nvPicPr>
                      <p:cNvPr id="24579" name="Object 3">
                        <a:extLst>
                          <a:ext uri="{FF2B5EF4-FFF2-40B4-BE49-F238E27FC236}">
                            <a16:creationId xmlns:a16="http://schemas.microsoft.com/office/drawing/2014/main" id="{99108512-4AE7-C847-966D-5C781E8AC2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1615" y="3577167"/>
                        <a:ext cx="840052" cy="657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0" name="Object 4">
            <a:extLst>
              <a:ext uri="{FF2B5EF4-FFF2-40B4-BE49-F238E27FC236}">
                <a16:creationId xmlns:a16="http://schemas.microsoft.com/office/drawing/2014/main" id="{84E4B636-26E5-F842-9982-9AFDC28C1630}"/>
              </a:ext>
            </a:extLst>
          </p:cNvPr>
          <p:cNvGraphicFramePr>
            <a:graphicFrameLocks noChangeAspect="1"/>
          </p:cNvGraphicFramePr>
          <p:nvPr/>
        </p:nvGraphicFramePr>
        <p:xfrm>
          <a:off x="6625167" y="4134115"/>
          <a:ext cx="754063" cy="468313"/>
        </p:xfrm>
        <a:graphic>
          <a:graphicData uri="http://schemas.openxmlformats.org/presentationml/2006/ole">
            <mc:AlternateContent xmlns:mc="http://schemas.openxmlformats.org/markup-compatibility/2006">
              <mc:Choice xmlns:v="urn:schemas-microsoft-com:vml" Requires="v">
                <p:oleObj spid="_x0000_s25663" name="Equation" r:id="rId8" imgW="8483600" imgH="5270500" progId="Equation.3">
                  <p:embed/>
                </p:oleObj>
              </mc:Choice>
              <mc:Fallback>
                <p:oleObj name="Equation" r:id="rId8" imgW="8483600" imgH="5270500" progId="Equation.3">
                  <p:embed/>
                  <p:pic>
                    <p:nvPicPr>
                      <p:cNvPr id="24580" name="Object 4">
                        <a:extLst>
                          <a:ext uri="{FF2B5EF4-FFF2-40B4-BE49-F238E27FC236}">
                            <a16:creationId xmlns:a16="http://schemas.microsoft.com/office/drawing/2014/main" id="{84E4B636-26E5-F842-9982-9AFDC28C16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5167" y="4134115"/>
                        <a:ext cx="754063" cy="468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1" name="Text Box 5">
            <a:extLst>
              <a:ext uri="{FF2B5EF4-FFF2-40B4-BE49-F238E27FC236}">
                <a16:creationId xmlns:a16="http://schemas.microsoft.com/office/drawing/2014/main" id="{7464E1FE-561C-9C4F-9892-7DE2BC32CA82}"/>
              </a:ext>
            </a:extLst>
          </p:cNvPr>
          <p:cNvSpPr txBox="1">
            <a:spLocks noChangeArrowheads="1"/>
          </p:cNvSpPr>
          <p:nvPr/>
        </p:nvSpPr>
        <p:spPr bwMode="auto">
          <a:xfrm>
            <a:off x="1332178" y="5408083"/>
            <a:ext cx="6220434"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c.f. Fermi-Hubbard model, e.g. correlated electrons in various materials</a:t>
            </a:r>
          </a:p>
        </p:txBody>
      </p:sp>
      <p:pic>
        <p:nvPicPr>
          <p:cNvPr id="24582" name="Picture 6">
            <a:extLst>
              <a:ext uri="{FF2B5EF4-FFF2-40B4-BE49-F238E27FC236}">
                <a16:creationId xmlns:a16="http://schemas.microsoft.com/office/drawing/2014/main" id="{0E9C2F10-10AE-104C-8A85-CB7C50624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1240" y="3376083"/>
            <a:ext cx="2428875" cy="18216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a:extLst>
              <a:ext uri="{FF2B5EF4-FFF2-40B4-BE49-F238E27FC236}">
                <a16:creationId xmlns:a16="http://schemas.microsoft.com/office/drawing/2014/main" id="{EC7C5935-8F5F-B647-BC5D-69CC6F4B2A47}"/>
              </a:ext>
            </a:extLst>
          </p:cNvPr>
          <p:cNvSpPr txBox="1">
            <a:spLocks noChangeArrowheads="1"/>
          </p:cNvSpPr>
          <p:nvPr/>
        </p:nvSpPr>
        <p:spPr bwMode="auto">
          <a:xfrm>
            <a:off x="5289021" y="3731949"/>
            <a:ext cx="2618487"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bosonic annihilation operator</a:t>
            </a:r>
          </a:p>
          <a:p>
            <a:pPr eaLnBrk="1" hangingPunct="1">
              <a:lnSpc>
                <a:spcPct val="100000"/>
              </a:lnSpc>
              <a:spcBef>
                <a:spcPct val="0"/>
              </a:spcBef>
              <a:buFont typeface="Arial" panose="020B0604020202020204" pitchFamily="34" charset="0"/>
              <a:buNone/>
            </a:pPr>
            <a:r>
              <a:rPr lang="en-GB" altLang="fi-FI" sz="1500"/>
              <a:t>for a particle at site </a:t>
            </a:r>
            <a:r>
              <a:rPr lang="en-GB" altLang="fi-FI" sz="1500" i="1"/>
              <a:t>i</a:t>
            </a:r>
            <a:r>
              <a:rPr lang="en-GB" altLang="fi-FI" sz="1500"/>
              <a:t>, with</a:t>
            </a:r>
          </a:p>
          <a:p>
            <a:pPr eaLnBrk="1" hangingPunct="1">
              <a:lnSpc>
                <a:spcPct val="100000"/>
              </a:lnSpc>
              <a:spcBef>
                <a:spcPct val="0"/>
              </a:spcBef>
              <a:buFont typeface="Arial" panose="020B0604020202020204" pitchFamily="34" charset="0"/>
              <a:buNone/>
            </a:pPr>
            <a:r>
              <a:rPr lang="en-GB" altLang="fi-FI" sz="1500"/>
              <a:t>mode function </a:t>
            </a:r>
          </a:p>
        </p:txBody>
      </p:sp>
      <p:graphicFrame>
        <p:nvGraphicFramePr>
          <p:cNvPr id="24584" name="Object 8">
            <a:extLst>
              <a:ext uri="{FF2B5EF4-FFF2-40B4-BE49-F238E27FC236}">
                <a16:creationId xmlns:a16="http://schemas.microsoft.com/office/drawing/2014/main" id="{8EBB75EB-331F-EA4A-B9EE-38F9F1D3E4DC}"/>
              </a:ext>
            </a:extLst>
          </p:cNvPr>
          <p:cNvGraphicFramePr>
            <a:graphicFrameLocks noChangeAspect="1"/>
          </p:cNvGraphicFramePr>
          <p:nvPr/>
        </p:nvGraphicFramePr>
        <p:xfrm>
          <a:off x="4451616" y="4495271"/>
          <a:ext cx="600604" cy="463021"/>
        </p:xfrm>
        <a:graphic>
          <a:graphicData uri="http://schemas.openxmlformats.org/presentationml/2006/ole">
            <mc:AlternateContent xmlns:mc="http://schemas.openxmlformats.org/markup-compatibility/2006">
              <mc:Choice xmlns:v="urn:schemas-microsoft-com:vml" Requires="v">
                <p:oleObj spid="_x0000_s25664" r:id="rId11" imgW="7607300" imgH="5854700" progId="">
                  <p:embed/>
                </p:oleObj>
              </mc:Choice>
              <mc:Fallback>
                <p:oleObj r:id="rId11" imgW="7607300" imgH="5854700" progId="">
                  <p:embed/>
                  <p:pic>
                    <p:nvPicPr>
                      <p:cNvPr id="24584" name="Object 8">
                        <a:extLst>
                          <a:ext uri="{FF2B5EF4-FFF2-40B4-BE49-F238E27FC236}">
                            <a16:creationId xmlns:a16="http://schemas.microsoft.com/office/drawing/2014/main" id="{8EBB75EB-331F-EA4A-B9EE-38F9F1D3E4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1616" y="4495271"/>
                        <a:ext cx="600604" cy="4630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5" name="Text Box 9">
            <a:extLst>
              <a:ext uri="{FF2B5EF4-FFF2-40B4-BE49-F238E27FC236}">
                <a16:creationId xmlns:a16="http://schemas.microsoft.com/office/drawing/2014/main" id="{3EF4D77F-947E-0B44-941F-1105BAB2C961}"/>
              </a:ext>
            </a:extLst>
          </p:cNvPr>
          <p:cNvSpPr txBox="1">
            <a:spLocks noChangeArrowheads="1"/>
          </p:cNvSpPr>
          <p:nvPr/>
        </p:nvSpPr>
        <p:spPr bwMode="auto">
          <a:xfrm>
            <a:off x="5216261" y="4570677"/>
            <a:ext cx="1909960"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nearest neigbourghs</a:t>
            </a:r>
          </a:p>
        </p:txBody>
      </p:sp>
      <p:sp>
        <p:nvSpPr>
          <p:cNvPr id="24586" name="Text Box 12">
            <a:extLst>
              <a:ext uri="{FF2B5EF4-FFF2-40B4-BE49-F238E27FC236}">
                <a16:creationId xmlns:a16="http://schemas.microsoft.com/office/drawing/2014/main" id="{D7F62A02-0754-BA4E-AB8D-83BEB1A9C2EB}"/>
              </a:ext>
            </a:extLst>
          </p:cNvPr>
          <p:cNvSpPr txBox="1">
            <a:spLocks noChangeArrowheads="1"/>
          </p:cNvSpPr>
          <p:nvPr/>
        </p:nvSpPr>
        <p:spPr bwMode="auto">
          <a:xfrm>
            <a:off x="719667" y="2760928"/>
            <a:ext cx="7774949"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500">
                <a:solidFill>
                  <a:schemeClr val="tx1"/>
                </a:solidFill>
              </a:rPr>
              <a:t>D. Jaksch, C. Bruder, J.I. Cirac, C.W. Gardiner, P. Zoller, Phys. Rev. Lett. 81, 3108 (1998)</a:t>
            </a:r>
            <a:endParaRPr lang="en-US" altLang="fi-FI" sz="1500">
              <a:solidFill>
                <a:schemeClr val="tx1"/>
              </a:solidFill>
            </a:endParaRPr>
          </a:p>
        </p:txBody>
      </p:sp>
      <p:sp>
        <p:nvSpPr>
          <p:cNvPr id="24587" name="Text Box 13">
            <a:extLst>
              <a:ext uri="{FF2B5EF4-FFF2-40B4-BE49-F238E27FC236}">
                <a16:creationId xmlns:a16="http://schemas.microsoft.com/office/drawing/2014/main" id="{1D0390B0-72A4-ED49-8D0C-4AB1198BC4E4}"/>
              </a:ext>
            </a:extLst>
          </p:cNvPr>
          <p:cNvSpPr txBox="1">
            <a:spLocks noChangeArrowheads="1"/>
          </p:cNvSpPr>
          <p:nvPr/>
        </p:nvSpPr>
        <p:spPr bwMode="auto">
          <a:xfrm>
            <a:off x="709083" y="2557199"/>
            <a:ext cx="7413696"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500">
                <a:solidFill>
                  <a:schemeClr val="tx1"/>
                </a:solidFill>
              </a:rPr>
              <a:t>M.P.A. Fisher, P.B. Welchman, G. Grinstein, D.S. Fisher, Phys. Rev. B 40, 546 (1989)</a:t>
            </a:r>
            <a:endParaRPr lang="en-US" altLang="fi-FI" sz="1500">
              <a:solidFill>
                <a:schemeClr val="tx1"/>
              </a:solidFill>
            </a:endParaRPr>
          </a:p>
        </p:txBody>
      </p:sp>
      <p:graphicFrame>
        <p:nvGraphicFramePr>
          <p:cNvPr id="24588" name="Object 14">
            <a:extLst>
              <a:ext uri="{FF2B5EF4-FFF2-40B4-BE49-F238E27FC236}">
                <a16:creationId xmlns:a16="http://schemas.microsoft.com/office/drawing/2014/main" id="{1FC943F4-4A98-064A-8BC3-C236185C2E6B}"/>
              </a:ext>
            </a:extLst>
          </p:cNvPr>
          <p:cNvGraphicFramePr>
            <a:graphicFrameLocks noChangeAspect="1"/>
          </p:cNvGraphicFramePr>
          <p:nvPr/>
        </p:nvGraphicFramePr>
        <p:xfrm>
          <a:off x="851959" y="817562"/>
          <a:ext cx="7503583" cy="599282"/>
        </p:xfrm>
        <a:graphic>
          <a:graphicData uri="http://schemas.openxmlformats.org/presentationml/2006/ole">
            <mc:AlternateContent xmlns:mc="http://schemas.openxmlformats.org/markup-compatibility/2006">
              <mc:Choice xmlns:v="urn:schemas-microsoft-com:vml" Requires="v">
                <p:oleObj spid="_x0000_s25665" name="Kaava" r:id="rId13" imgW="139268200" imgH="11112500" progId="Equation.3">
                  <p:embed/>
                </p:oleObj>
              </mc:Choice>
              <mc:Fallback>
                <p:oleObj name="Kaava" r:id="rId13" imgW="139268200" imgH="11112500" progId="Equation.3">
                  <p:embed/>
                  <p:pic>
                    <p:nvPicPr>
                      <p:cNvPr id="24588" name="Object 14">
                        <a:extLst>
                          <a:ext uri="{FF2B5EF4-FFF2-40B4-BE49-F238E27FC236}">
                            <a16:creationId xmlns:a16="http://schemas.microsoft.com/office/drawing/2014/main" id="{1FC943F4-4A98-064A-8BC3-C236185C2E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1959" y="817562"/>
                        <a:ext cx="7503583" cy="5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9" name="Text Box 15">
            <a:extLst>
              <a:ext uri="{FF2B5EF4-FFF2-40B4-BE49-F238E27FC236}">
                <a16:creationId xmlns:a16="http://schemas.microsoft.com/office/drawing/2014/main" id="{DDB56307-D02B-9449-994C-7B3E68F33469}"/>
              </a:ext>
            </a:extLst>
          </p:cNvPr>
          <p:cNvSpPr txBox="1">
            <a:spLocks noChangeArrowheads="1"/>
          </p:cNvSpPr>
          <p:nvPr/>
        </p:nvSpPr>
        <p:spPr bwMode="auto">
          <a:xfrm>
            <a:off x="731573" y="2977886"/>
            <a:ext cx="2049792"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500">
                <a:solidFill>
                  <a:schemeClr val="tx1"/>
                </a:solidFill>
              </a:rPr>
              <a:t>c.f. Exercise 3, Task 4</a:t>
            </a:r>
            <a:endParaRPr lang="en-US" altLang="fi-FI" sz="1500">
              <a:solidFill>
                <a:schemeClr val="tx1"/>
              </a:solidFill>
            </a:endParaRPr>
          </a:p>
        </p:txBody>
      </p:sp>
    </p:spTree>
    <p:extLst>
      <p:ext uri="{BB962C8B-B14F-4D97-AF65-F5344CB8AC3E}">
        <p14:creationId xmlns:p14="http://schemas.microsoft.com/office/powerpoint/2010/main" val="15784844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1">
            <a:extLst>
              <a:ext uri="{FF2B5EF4-FFF2-40B4-BE49-F238E27FC236}">
                <a16:creationId xmlns:a16="http://schemas.microsoft.com/office/drawing/2014/main" id="{C384DB3B-4A25-474C-B6AA-15F0220BF773}"/>
              </a:ext>
            </a:extLst>
          </p:cNvPr>
          <p:cNvGraphicFramePr>
            <a:graphicFrameLocks noChangeAspect="1"/>
          </p:cNvGraphicFramePr>
          <p:nvPr/>
        </p:nvGraphicFramePr>
        <p:xfrm>
          <a:off x="1571625" y="2256896"/>
          <a:ext cx="5820833" cy="969698"/>
        </p:xfrm>
        <a:graphic>
          <a:graphicData uri="http://schemas.openxmlformats.org/presentationml/2006/ole">
            <mc:AlternateContent xmlns:mc="http://schemas.openxmlformats.org/markup-compatibility/2006">
              <mc:Choice xmlns:v="urn:schemas-microsoft-com:vml" Requires="v">
                <p:oleObj spid="_x0000_s28685" r:id="rId4" imgW="61442600" imgH="10236200" progId="">
                  <p:embed/>
                </p:oleObj>
              </mc:Choice>
              <mc:Fallback>
                <p:oleObj r:id="rId4" imgW="61442600" imgH="10236200" progId="">
                  <p:embed/>
                  <p:pic>
                    <p:nvPicPr>
                      <p:cNvPr id="26625" name="Object 1">
                        <a:extLst>
                          <a:ext uri="{FF2B5EF4-FFF2-40B4-BE49-F238E27FC236}">
                            <a16:creationId xmlns:a16="http://schemas.microsoft.com/office/drawing/2014/main" id="{C384DB3B-4A25-474C-B6AA-15F0220BF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5" y="2256896"/>
                        <a:ext cx="5820833" cy="969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6" name="Text Box 2">
            <a:extLst>
              <a:ext uri="{FF2B5EF4-FFF2-40B4-BE49-F238E27FC236}">
                <a16:creationId xmlns:a16="http://schemas.microsoft.com/office/drawing/2014/main" id="{5EEDAC3E-39AC-D147-B2E9-494E1B58C39D}"/>
              </a:ext>
            </a:extLst>
          </p:cNvPr>
          <p:cNvSpPr txBox="1">
            <a:spLocks noChangeArrowheads="1"/>
          </p:cNvSpPr>
          <p:nvPr/>
        </p:nvSpPr>
        <p:spPr bwMode="auto">
          <a:xfrm>
            <a:off x="2653771" y="3571875"/>
            <a:ext cx="4025923"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U and J compete! Quantum phase transition?</a:t>
            </a:r>
          </a:p>
        </p:txBody>
      </p:sp>
      <p:sp>
        <p:nvSpPr>
          <p:cNvPr id="26627" name="Text Box 3">
            <a:extLst>
              <a:ext uri="{FF2B5EF4-FFF2-40B4-BE49-F238E27FC236}">
                <a16:creationId xmlns:a16="http://schemas.microsoft.com/office/drawing/2014/main" id="{BAAE74DE-A24F-E04C-A5CB-897CEFD3D2CB}"/>
              </a:ext>
            </a:extLst>
          </p:cNvPr>
          <p:cNvSpPr txBox="1">
            <a:spLocks noChangeArrowheads="1"/>
          </p:cNvSpPr>
          <p:nvPr/>
        </p:nvSpPr>
        <p:spPr bwMode="auto">
          <a:xfrm>
            <a:off x="3001699" y="4074583"/>
            <a:ext cx="3426400"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Let us consider a simple example first.</a:t>
            </a:r>
          </a:p>
        </p:txBody>
      </p:sp>
      <p:pic>
        <p:nvPicPr>
          <p:cNvPr id="26628" name="Picture 4">
            <a:extLst>
              <a:ext uri="{FF2B5EF4-FFF2-40B4-BE49-F238E27FC236}">
                <a16:creationId xmlns:a16="http://schemas.microsoft.com/office/drawing/2014/main" id="{ABA943DD-5BC7-364F-8679-26D868602F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7833" y="396875"/>
            <a:ext cx="4774407" cy="1501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35914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BD067EB3-73C4-FF4D-835A-0D5BFEB7A4F7}"/>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One particle in a double well</a:t>
            </a:r>
          </a:p>
        </p:txBody>
      </p:sp>
      <p:graphicFrame>
        <p:nvGraphicFramePr>
          <p:cNvPr id="28674" name="Object 2">
            <a:extLst>
              <a:ext uri="{FF2B5EF4-FFF2-40B4-BE49-F238E27FC236}">
                <a16:creationId xmlns:a16="http://schemas.microsoft.com/office/drawing/2014/main" id="{C0914F0A-B565-F344-800A-F4359FDED0CE}"/>
              </a:ext>
            </a:extLst>
          </p:cNvPr>
          <p:cNvGraphicFramePr>
            <a:graphicFrameLocks noChangeAspect="1"/>
          </p:cNvGraphicFramePr>
          <p:nvPr/>
        </p:nvGraphicFramePr>
        <p:xfrm>
          <a:off x="1751542" y="2436813"/>
          <a:ext cx="1694657" cy="752740"/>
        </p:xfrm>
        <a:graphic>
          <a:graphicData uri="http://schemas.openxmlformats.org/presentationml/2006/ole">
            <mc:AlternateContent xmlns:mc="http://schemas.openxmlformats.org/markup-compatibility/2006">
              <mc:Choice xmlns:v="urn:schemas-microsoft-com:vml" Requires="v">
                <p:oleObj spid="_x0000_s31781" r:id="rId4" imgW="23698200" imgH="10528300" progId="">
                  <p:embed/>
                </p:oleObj>
              </mc:Choice>
              <mc:Fallback>
                <p:oleObj r:id="rId4" imgW="23698200" imgH="10528300" progId="">
                  <p:embed/>
                  <p:pic>
                    <p:nvPicPr>
                      <p:cNvPr id="28674" name="Object 2">
                        <a:extLst>
                          <a:ext uri="{FF2B5EF4-FFF2-40B4-BE49-F238E27FC236}">
                            <a16:creationId xmlns:a16="http://schemas.microsoft.com/office/drawing/2014/main" id="{C0914F0A-B565-F344-800A-F4359FDED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542" y="2436813"/>
                        <a:ext cx="1694657" cy="7527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5" name="Object 3">
            <a:extLst>
              <a:ext uri="{FF2B5EF4-FFF2-40B4-BE49-F238E27FC236}">
                <a16:creationId xmlns:a16="http://schemas.microsoft.com/office/drawing/2014/main" id="{00CB213E-B3D8-7A47-BC8D-98019E9CAE7F}"/>
              </a:ext>
            </a:extLst>
          </p:cNvPr>
          <p:cNvGraphicFramePr>
            <a:graphicFrameLocks noChangeAspect="1"/>
          </p:cNvGraphicFramePr>
          <p:nvPr/>
        </p:nvGraphicFramePr>
        <p:xfrm>
          <a:off x="1464469" y="1359959"/>
          <a:ext cx="1607343" cy="597958"/>
        </p:xfrm>
        <a:graphic>
          <a:graphicData uri="http://schemas.openxmlformats.org/presentationml/2006/ole">
            <mc:AlternateContent xmlns:mc="http://schemas.openxmlformats.org/markup-compatibility/2006">
              <mc:Choice xmlns:v="urn:schemas-microsoft-com:vml" Requires="v">
                <p:oleObj spid="_x0000_s31782" r:id="rId6" imgW="22821900" imgH="8483600" progId="">
                  <p:embed/>
                </p:oleObj>
              </mc:Choice>
              <mc:Fallback>
                <p:oleObj r:id="rId6" imgW="22821900" imgH="8483600" progId="">
                  <p:embed/>
                  <p:pic>
                    <p:nvPicPr>
                      <p:cNvPr id="28675" name="Object 3">
                        <a:extLst>
                          <a:ext uri="{FF2B5EF4-FFF2-40B4-BE49-F238E27FC236}">
                            <a16:creationId xmlns:a16="http://schemas.microsoft.com/office/drawing/2014/main" id="{00CB213E-B3D8-7A47-BC8D-98019E9CA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4469" y="1359959"/>
                        <a:ext cx="1607343" cy="5979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6" name="Text Box 4">
            <a:extLst>
              <a:ext uri="{FF2B5EF4-FFF2-40B4-BE49-F238E27FC236}">
                <a16:creationId xmlns:a16="http://schemas.microsoft.com/office/drawing/2014/main" id="{572502DD-2E74-FE42-88FF-B31370AE6984}"/>
              </a:ext>
            </a:extLst>
          </p:cNvPr>
          <p:cNvSpPr txBox="1">
            <a:spLocks noChangeArrowheads="1"/>
          </p:cNvSpPr>
          <p:nvPr/>
        </p:nvSpPr>
        <p:spPr bwMode="auto">
          <a:xfrm>
            <a:off x="2472532" y="2137833"/>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L</a:t>
            </a:r>
          </a:p>
        </p:txBody>
      </p:sp>
      <p:sp>
        <p:nvSpPr>
          <p:cNvPr id="28677" name="Text Box 5">
            <a:extLst>
              <a:ext uri="{FF2B5EF4-FFF2-40B4-BE49-F238E27FC236}">
                <a16:creationId xmlns:a16="http://schemas.microsoft.com/office/drawing/2014/main" id="{F980663B-08A2-5949-9ECD-5BC37FBBE0D1}"/>
              </a:ext>
            </a:extLst>
          </p:cNvPr>
          <p:cNvSpPr txBox="1">
            <a:spLocks noChangeArrowheads="1"/>
          </p:cNvSpPr>
          <p:nvPr/>
        </p:nvSpPr>
        <p:spPr bwMode="auto">
          <a:xfrm>
            <a:off x="3553354" y="2497667"/>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L</a:t>
            </a:r>
          </a:p>
        </p:txBody>
      </p:sp>
      <p:sp>
        <p:nvSpPr>
          <p:cNvPr id="28678" name="Text Box 6">
            <a:extLst>
              <a:ext uri="{FF2B5EF4-FFF2-40B4-BE49-F238E27FC236}">
                <a16:creationId xmlns:a16="http://schemas.microsoft.com/office/drawing/2014/main" id="{F42E837B-DBC8-C94B-AA2B-8D40E68ECBC3}"/>
              </a:ext>
            </a:extLst>
          </p:cNvPr>
          <p:cNvSpPr txBox="1">
            <a:spLocks noChangeArrowheads="1"/>
          </p:cNvSpPr>
          <p:nvPr/>
        </p:nvSpPr>
        <p:spPr bwMode="auto">
          <a:xfrm>
            <a:off x="2952750" y="2137833"/>
            <a:ext cx="29092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R</a:t>
            </a:r>
          </a:p>
        </p:txBody>
      </p:sp>
      <p:sp>
        <p:nvSpPr>
          <p:cNvPr id="28679" name="Text Box 7">
            <a:extLst>
              <a:ext uri="{FF2B5EF4-FFF2-40B4-BE49-F238E27FC236}">
                <a16:creationId xmlns:a16="http://schemas.microsoft.com/office/drawing/2014/main" id="{D40CBEA2-0687-6842-B709-8EA97C1A1E95}"/>
              </a:ext>
            </a:extLst>
          </p:cNvPr>
          <p:cNvSpPr txBox="1">
            <a:spLocks noChangeArrowheads="1"/>
          </p:cNvSpPr>
          <p:nvPr/>
        </p:nvSpPr>
        <p:spPr bwMode="auto">
          <a:xfrm>
            <a:off x="3553354" y="2857500"/>
            <a:ext cx="29092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R</a:t>
            </a:r>
          </a:p>
        </p:txBody>
      </p:sp>
      <p:graphicFrame>
        <p:nvGraphicFramePr>
          <p:cNvPr id="28680" name="Object 8">
            <a:extLst>
              <a:ext uri="{FF2B5EF4-FFF2-40B4-BE49-F238E27FC236}">
                <a16:creationId xmlns:a16="http://schemas.microsoft.com/office/drawing/2014/main" id="{450F5786-7E00-5D4F-B7E9-D472A15B6C3C}"/>
              </a:ext>
            </a:extLst>
          </p:cNvPr>
          <p:cNvGraphicFramePr>
            <a:graphicFrameLocks noChangeAspect="1"/>
          </p:cNvGraphicFramePr>
          <p:nvPr/>
        </p:nvGraphicFramePr>
        <p:xfrm>
          <a:off x="1117865" y="3697553"/>
          <a:ext cx="2734468" cy="1394354"/>
        </p:xfrm>
        <a:graphic>
          <a:graphicData uri="http://schemas.openxmlformats.org/presentationml/2006/ole">
            <mc:AlternateContent xmlns:mc="http://schemas.openxmlformats.org/markup-compatibility/2006">
              <mc:Choice xmlns:v="urn:schemas-microsoft-com:vml" Requires="v">
                <p:oleObj spid="_x0000_s31783" r:id="rId8" imgW="29845000" imgH="15214600" progId="">
                  <p:embed/>
                </p:oleObj>
              </mc:Choice>
              <mc:Fallback>
                <p:oleObj r:id="rId8" imgW="29845000" imgH="15214600" progId="">
                  <p:embed/>
                  <p:pic>
                    <p:nvPicPr>
                      <p:cNvPr id="28680" name="Object 8">
                        <a:extLst>
                          <a:ext uri="{FF2B5EF4-FFF2-40B4-BE49-F238E27FC236}">
                            <a16:creationId xmlns:a16="http://schemas.microsoft.com/office/drawing/2014/main" id="{450F5786-7E00-5D4F-B7E9-D472A15B6C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865" y="3697553"/>
                        <a:ext cx="2734468" cy="13943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8681" name="Picture 9">
            <a:extLst>
              <a:ext uri="{FF2B5EF4-FFF2-40B4-BE49-F238E27FC236}">
                <a16:creationId xmlns:a16="http://schemas.microsoft.com/office/drawing/2014/main" id="{E805B130-63D9-C84C-930F-5085C07FE1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2687" y="1117865"/>
            <a:ext cx="2688167" cy="191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99923054-07DB-AA4E-A520-77DB0C6726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2219" y="3294063"/>
            <a:ext cx="2688167" cy="19142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6809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B46DA0-12A7-EE45-A4D6-F16D353E4D4B}"/>
              </a:ext>
            </a:extLst>
          </p:cNvPr>
          <p:cNvSpPr>
            <a:spLocks noGrp="1"/>
          </p:cNvSpPr>
          <p:nvPr>
            <p:ph type="body" sz="half" idx="10"/>
          </p:nvPr>
        </p:nvSpPr>
        <p:spPr/>
        <p:txBody>
          <a:bodyPr/>
          <a:lstStyle/>
          <a:p>
            <a:r>
              <a:rPr lang="fi-FI" dirty="0"/>
              <a:t>Learning </a:t>
            </a:r>
            <a:r>
              <a:rPr lang="fi-FI" dirty="0" err="1"/>
              <a:t>goals</a:t>
            </a:r>
            <a:endParaRPr lang="fi-FI" dirty="0"/>
          </a:p>
        </p:txBody>
      </p:sp>
      <p:sp>
        <p:nvSpPr>
          <p:cNvPr id="3" name="Text Placeholder 2">
            <a:extLst>
              <a:ext uri="{FF2B5EF4-FFF2-40B4-BE49-F238E27FC236}">
                <a16:creationId xmlns:a16="http://schemas.microsoft.com/office/drawing/2014/main" id="{A3FBED04-FBC8-6A40-BA3B-EE3FF7D642A3}"/>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Concept</a:t>
            </a:r>
            <a:r>
              <a:rPr lang="fi-FI" dirty="0"/>
              <a:t>: </a:t>
            </a:r>
            <a:r>
              <a:rPr lang="fi-FI" dirty="0" err="1"/>
              <a:t>quantized</a:t>
            </a:r>
            <a:r>
              <a:rPr lang="fi-FI" dirty="0"/>
              <a:t> </a:t>
            </a:r>
            <a:r>
              <a:rPr lang="fi-FI" dirty="0" err="1"/>
              <a:t>vortices</a:t>
            </a:r>
            <a:endParaRPr lang="fi-FI" dirty="0"/>
          </a:p>
          <a:p>
            <a:pPr marL="342900" indent="-342900">
              <a:buFont typeface="Arial" panose="020B0604020202020204" pitchFamily="34" charset="0"/>
              <a:buChar char="•"/>
            </a:pPr>
            <a:r>
              <a:rPr lang="fi-FI" dirty="0"/>
              <a:t>Status of </a:t>
            </a:r>
            <a:r>
              <a:rPr lang="fi-FI" dirty="0" err="1"/>
              <a:t>research</a:t>
            </a:r>
            <a:r>
              <a:rPr lang="fi-FI" dirty="0"/>
              <a:t> on </a:t>
            </a:r>
            <a:r>
              <a:rPr lang="fi-FI" dirty="0" err="1"/>
              <a:t>BECs</a:t>
            </a:r>
            <a:endParaRPr lang="fi-FI" dirty="0"/>
          </a:p>
          <a:p>
            <a:pPr marL="342900" indent="-342900">
              <a:buFont typeface="Arial" panose="020B0604020202020204" pitchFamily="34" charset="0"/>
              <a:buChar char="•"/>
            </a:pPr>
            <a:r>
              <a:rPr lang="fi-FI" dirty="0"/>
              <a:t>Optical </a:t>
            </a:r>
            <a:r>
              <a:rPr lang="fi-FI" dirty="0" err="1"/>
              <a:t>lattices</a:t>
            </a:r>
            <a:r>
              <a:rPr lang="fi-FI" dirty="0"/>
              <a:t>: </a:t>
            </a:r>
            <a:r>
              <a:rPr lang="fi-FI" dirty="0" err="1"/>
              <a:t>how</a:t>
            </a:r>
            <a:r>
              <a:rPr lang="fi-FI" dirty="0"/>
              <a:t> to and </a:t>
            </a:r>
            <a:r>
              <a:rPr lang="fi-FI" dirty="0" err="1"/>
              <a:t>what</a:t>
            </a:r>
            <a:r>
              <a:rPr lang="fi-FI" dirty="0"/>
              <a:t> </a:t>
            </a:r>
            <a:r>
              <a:rPr lang="fi-FI" dirty="0" err="1"/>
              <a:t>type</a:t>
            </a:r>
            <a:r>
              <a:rPr lang="fi-FI" dirty="0"/>
              <a:t> of </a:t>
            </a:r>
            <a:r>
              <a:rPr lang="fi-FI" dirty="0" err="1"/>
              <a:t>things</a:t>
            </a:r>
            <a:r>
              <a:rPr lang="fi-FI" dirty="0"/>
              <a:t> </a:t>
            </a:r>
            <a:r>
              <a:rPr lang="fi-FI" dirty="0" err="1"/>
              <a:t>are</a:t>
            </a:r>
            <a:r>
              <a:rPr lang="fi-FI" dirty="0"/>
              <a:t> </a:t>
            </a:r>
            <a:r>
              <a:rPr lang="fi-FI" dirty="0" err="1"/>
              <a:t>possible</a:t>
            </a:r>
            <a:endParaRPr lang="fi-FI" dirty="0"/>
          </a:p>
          <a:p>
            <a:pPr marL="342900" indent="-342900">
              <a:buFont typeface="Arial" panose="020B0604020202020204" pitchFamily="34" charset="0"/>
              <a:buChar char="•"/>
            </a:pPr>
            <a:r>
              <a:rPr lang="fi-FI" dirty="0" err="1"/>
              <a:t>Fermions</a:t>
            </a:r>
            <a:r>
              <a:rPr lang="fi-FI" dirty="0"/>
              <a:t>: 1st </a:t>
            </a:r>
            <a:r>
              <a:rPr lang="fi-FI" dirty="0" err="1"/>
              <a:t>scratch</a:t>
            </a:r>
            <a:r>
              <a:rPr lang="fi-FI" dirty="0"/>
              <a:t> to Fermi </a:t>
            </a:r>
            <a:r>
              <a:rPr lang="fi-FI" dirty="0" err="1"/>
              <a:t>liquid</a:t>
            </a:r>
            <a:r>
              <a:rPr lang="fi-FI" dirty="0"/>
              <a:t> </a:t>
            </a:r>
            <a:r>
              <a:rPr lang="fi-FI" dirty="0" err="1"/>
              <a:t>theory</a:t>
            </a:r>
            <a:r>
              <a:rPr lang="fi-FI" dirty="0"/>
              <a:t>…</a:t>
            </a:r>
            <a:r>
              <a:rPr lang="fi-FI" dirty="0" err="1"/>
              <a:t>continue</a:t>
            </a:r>
            <a:r>
              <a:rPr lang="fi-FI" dirty="0"/>
              <a:t> </a:t>
            </a:r>
            <a:r>
              <a:rPr lang="fi-FI" dirty="0" err="1"/>
              <a:t>next</a:t>
            </a:r>
            <a:r>
              <a:rPr lang="fi-FI" dirty="0"/>
              <a:t> </a:t>
            </a:r>
            <a:r>
              <a:rPr lang="fi-FI" dirty="0" err="1"/>
              <a:t>week</a:t>
            </a:r>
            <a:r>
              <a:rPr lang="fi-FI" dirty="0"/>
              <a:t>…</a:t>
            </a:r>
          </a:p>
        </p:txBody>
      </p:sp>
    </p:spTree>
    <p:extLst>
      <p:ext uri="{BB962C8B-B14F-4D97-AF65-F5344CB8AC3E}">
        <p14:creationId xmlns:p14="http://schemas.microsoft.com/office/powerpoint/2010/main" val="964329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A4E180A1-3393-E649-A476-5159063AAC23}"/>
              </a:ext>
            </a:extLst>
          </p:cNvPr>
          <p:cNvSpPr>
            <a:spLocks noGrp="1" noChangeArrowheads="1"/>
          </p:cNvSpPr>
          <p:nvPr>
            <p:ph type="title"/>
          </p:nvPr>
        </p:nvSpPr>
        <p:spPr>
          <a:xfrm>
            <a:off x="1143000" y="158750"/>
            <a:ext cx="6858000" cy="1094053"/>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sz="3333"/>
              <a:t>Two non-interacting bosons in a double well</a:t>
            </a:r>
          </a:p>
        </p:txBody>
      </p:sp>
      <p:pic>
        <p:nvPicPr>
          <p:cNvPr id="30722" name="Picture 2">
            <a:extLst>
              <a:ext uri="{FF2B5EF4-FFF2-40B4-BE49-F238E27FC236}">
                <a16:creationId xmlns:a16="http://schemas.microsoft.com/office/drawing/2014/main" id="{4BD221D4-438F-324F-8ACC-07D2F2A1A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136" y="1157553"/>
            <a:ext cx="4774406" cy="3398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13820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536EB57-1EFF-E747-A19E-6DDD18E89990}"/>
              </a:ext>
            </a:extLst>
          </p:cNvPr>
          <p:cNvSpPr>
            <a:spLocks noGrp="1" noChangeArrowheads="1"/>
          </p:cNvSpPr>
          <p:nvPr>
            <p:ph type="title"/>
          </p:nvPr>
        </p:nvSpPr>
        <p:spPr>
          <a:xfrm>
            <a:off x="792428" y="228865"/>
            <a:ext cx="7620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sz="3333"/>
              <a:t>Two interacting bosons in a double well</a:t>
            </a:r>
          </a:p>
        </p:txBody>
      </p:sp>
      <p:graphicFrame>
        <p:nvGraphicFramePr>
          <p:cNvPr id="32770" name="Object 2">
            <a:extLst>
              <a:ext uri="{FF2B5EF4-FFF2-40B4-BE49-F238E27FC236}">
                <a16:creationId xmlns:a16="http://schemas.microsoft.com/office/drawing/2014/main" id="{918EC88F-7FAC-0C41-A761-63C07DEFBB7C}"/>
              </a:ext>
            </a:extLst>
          </p:cNvPr>
          <p:cNvGraphicFramePr>
            <a:graphicFrameLocks noChangeAspect="1"/>
          </p:cNvGraphicFramePr>
          <p:nvPr/>
        </p:nvGraphicFramePr>
        <p:xfrm>
          <a:off x="1751542" y="2968626"/>
          <a:ext cx="2820458" cy="1448594"/>
        </p:xfrm>
        <a:graphic>
          <a:graphicData uri="http://schemas.openxmlformats.org/presentationml/2006/ole">
            <mc:AlternateContent xmlns:mc="http://schemas.openxmlformats.org/markup-compatibility/2006">
              <mc:Choice xmlns:v="urn:schemas-microsoft-com:vml" Requires="v">
                <p:oleObj spid="_x0000_s35937" r:id="rId4" imgW="31889700" imgH="16383000" progId="">
                  <p:embed/>
                </p:oleObj>
              </mc:Choice>
              <mc:Fallback>
                <p:oleObj r:id="rId4" imgW="31889700" imgH="16383000" progId="">
                  <p:embed/>
                  <p:pic>
                    <p:nvPicPr>
                      <p:cNvPr id="32770" name="Object 2">
                        <a:extLst>
                          <a:ext uri="{FF2B5EF4-FFF2-40B4-BE49-F238E27FC236}">
                            <a16:creationId xmlns:a16="http://schemas.microsoft.com/office/drawing/2014/main" id="{918EC88F-7FAC-0C41-A761-63C07DEFB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542" y="2968626"/>
                        <a:ext cx="2820458" cy="1448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1" name="Object 3">
            <a:extLst>
              <a:ext uri="{FF2B5EF4-FFF2-40B4-BE49-F238E27FC236}">
                <a16:creationId xmlns:a16="http://schemas.microsoft.com/office/drawing/2014/main" id="{F4867CA8-03BE-2D44-8838-26C44A6585AD}"/>
              </a:ext>
            </a:extLst>
          </p:cNvPr>
          <p:cNvGraphicFramePr>
            <a:graphicFrameLocks noChangeAspect="1"/>
          </p:cNvGraphicFramePr>
          <p:nvPr/>
        </p:nvGraphicFramePr>
        <p:xfrm>
          <a:off x="2411678" y="2592917"/>
          <a:ext cx="600604" cy="324115"/>
        </p:xfrm>
        <a:graphic>
          <a:graphicData uri="http://schemas.openxmlformats.org/presentationml/2006/ole">
            <mc:AlternateContent xmlns:mc="http://schemas.openxmlformats.org/markup-compatibility/2006">
              <mc:Choice xmlns:v="urn:schemas-microsoft-com:vml" Requires="v">
                <p:oleObj spid="_x0000_s35938" r:id="rId6" imgW="10820400" imgH="5854700" progId="">
                  <p:embed/>
                </p:oleObj>
              </mc:Choice>
              <mc:Fallback>
                <p:oleObj r:id="rId6" imgW="10820400" imgH="5854700" progId="">
                  <p:embed/>
                  <p:pic>
                    <p:nvPicPr>
                      <p:cNvPr id="32771" name="Object 3">
                        <a:extLst>
                          <a:ext uri="{FF2B5EF4-FFF2-40B4-BE49-F238E27FC236}">
                            <a16:creationId xmlns:a16="http://schemas.microsoft.com/office/drawing/2014/main" id="{F4867CA8-03BE-2D44-8838-26C44A658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678" y="2592917"/>
                        <a:ext cx="600604" cy="324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2" name="Object 4">
            <a:extLst>
              <a:ext uri="{FF2B5EF4-FFF2-40B4-BE49-F238E27FC236}">
                <a16:creationId xmlns:a16="http://schemas.microsoft.com/office/drawing/2014/main" id="{9095781E-556F-4A4F-BFFF-0F3985A5038C}"/>
              </a:ext>
            </a:extLst>
          </p:cNvPr>
          <p:cNvGraphicFramePr>
            <a:graphicFrameLocks noChangeAspect="1"/>
          </p:cNvGraphicFramePr>
          <p:nvPr/>
        </p:nvGraphicFramePr>
        <p:xfrm>
          <a:off x="3192198" y="2595563"/>
          <a:ext cx="660135" cy="321469"/>
        </p:xfrm>
        <a:graphic>
          <a:graphicData uri="http://schemas.openxmlformats.org/presentationml/2006/ole">
            <mc:AlternateContent xmlns:mc="http://schemas.openxmlformats.org/markup-compatibility/2006">
              <mc:Choice xmlns:v="urn:schemas-microsoft-com:vml" Requires="v">
                <p:oleObj spid="_x0000_s35939" r:id="rId8" imgW="12001500" imgH="5854700" progId="">
                  <p:embed/>
                </p:oleObj>
              </mc:Choice>
              <mc:Fallback>
                <p:oleObj r:id="rId8" imgW="12001500" imgH="5854700" progId="">
                  <p:embed/>
                  <p:pic>
                    <p:nvPicPr>
                      <p:cNvPr id="32772" name="Object 4">
                        <a:extLst>
                          <a:ext uri="{FF2B5EF4-FFF2-40B4-BE49-F238E27FC236}">
                            <a16:creationId xmlns:a16="http://schemas.microsoft.com/office/drawing/2014/main" id="{9095781E-556F-4A4F-BFFF-0F3985A503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2198" y="2595563"/>
                        <a:ext cx="660135" cy="321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3" name="Object 5">
            <a:extLst>
              <a:ext uri="{FF2B5EF4-FFF2-40B4-BE49-F238E27FC236}">
                <a16:creationId xmlns:a16="http://schemas.microsoft.com/office/drawing/2014/main" id="{581C7871-69B2-994E-94D8-E3DA62A2FDB7}"/>
              </a:ext>
            </a:extLst>
          </p:cNvPr>
          <p:cNvGraphicFramePr>
            <a:graphicFrameLocks noChangeAspect="1"/>
          </p:cNvGraphicFramePr>
          <p:nvPr/>
        </p:nvGraphicFramePr>
        <p:xfrm>
          <a:off x="3971396" y="2624667"/>
          <a:ext cx="599282" cy="292365"/>
        </p:xfrm>
        <a:graphic>
          <a:graphicData uri="http://schemas.openxmlformats.org/presentationml/2006/ole">
            <mc:AlternateContent xmlns:mc="http://schemas.openxmlformats.org/markup-compatibility/2006">
              <mc:Choice xmlns:v="urn:schemas-microsoft-com:vml" Requires="v">
                <p:oleObj spid="_x0000_s35940" r:id="rId10" imgW="12001500" imgH="5854700" progId="">
                  <p:embed/>
                </p:oleObj>
              </mc:Choice>
              <mc:Fallback>
                <p:oleObj r:id="rId10" imgW="12001500" imgH="5854700" progId="">
                  <p:embed/>
                  <p:pic>
                    <p:nvPicPr>
                      <p:cNvPr id="32773" name="Object 5">
                        <a:extLst>
                          <a:ext uri="{FF2B5EF4-FFF2-40B4-BE49-F238E27FC236}">
                            <a16:creationId xmlns:a16="http://schemas.microsoft.com/office/drawing/2014/main" id="{581C7871-69B2-994E-94D8-E3DA62A2FD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1396" y="2624667"/>
                        <a:ext cx="599282" cy="292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4" name="Object 6">
            <a:extLst>
              <a:ext uri="{FF2B5EF4-FFF2-40B4-BE49-F238E27FC236}">
                <a16:creationId xmlns:a16="http://schemas.microsoft.com/office/drawing/2014/main" id="{2AF07604-C35A-6E4E-A0F9-328605E2999B}"/>
              </a:ext>
            </a:extLst>
          </p:cNvPr>
          <p:cNvGraphicFramePr>
            <a:graphicFrameLocks noChangeAspect="1"/>
          </p:cNvGraphicFramePr>
          <p:nvPr/>
        </p:nvGraphicFramePr>
        <p:xfrm>
          <a:off x="2468562" y="1236928"/>
          <a:ext cx="4323292" cy="969698"/>
        </p:xfrm>
        <a:graphic>
          <a:graphicData uri="http://schemas.openxmlformats.org/presentationml/2006/ole">
            <mc:AlternateContent xmlns:mc="http://schemas.openxmlformats.org/markup-compatibility/2006">
              <mc:Choice xmlns:v="urn:schemas-microsoft-com:vml" Requires="v">
                <p:oleObj spid="_x0000_s35941" r:id="rId12" imgW="45643800" imgH="10236200" progId="">
                  <p:embed/>
                </p:oleObj>
              </mc:Choice>
              <mc:Fallback>
                <p:oleObj r:id="rId12" imgW="45643800" imgH="10236200" progId="">
                  <p:embed/>
                  <p:pic>
                    <p:nvPicPr>
                      <p:cNvPr id="32774" name="Object 6">
                        <a:extLst>
                          <a:ext uri="{FF2B5EF4-FFF2-40B4-BE49-F238E27FC236}">
                            <a16:creationId xmlns:a16="http://schemas.microsoft.com/office/drawing/2014/main" id="{2AF07604-C35A-6E4E-A0F9-328605E299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8562" y="1236928"/>
                        <a:ext cx="4323292" cy="969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5" name="Object 7">
            <a:extLst>
              <a:ext uri="{FF2B5EF4-FFF2-40B4-BE49-F238E27FC236}">
                <a16:creationId xmlns:a16="http://schemas.microsoft.com/office/drawing/2014/main" id="{1ECB3F4C-1C6D-6742-9D0E-F6020C101416}"/>
              </a:ext>
            </a:extLst>
          </p:cNvPr>
          <p:cNvGraphicFramePr>
            <a:graphicFrameLocks noChangeAspect="1"/>
          </p:cNvGraphicFramePr>
          <p:nvPr/>
        </p:nvGraphicFramePr>
        <p:xfrm>
          <a:off x="4811449" y="3073136"/>
          <a:ext cx="600604" cy="324114"/>
        </p:xfrm>
        <a:graphic>
          <a:graphicData uri="http://schemas.openxmlformats.org/presentationml/2006/ole">
            <mc:AlternateContent xmlns:mc="http://schemas.openxmlformats.org/markup-compatibility/2006">
              <mc:Choice xmlns:v="urn:schemas-microsoft-com:vml" Requires="v">
                <p:oleObj spid="_x0000_s35942" r:id="rId14" imgW="10820400" imgH="5854700" progId="">
                  <p:embed/>
                </p:oleObj>
              </mc:Choice>
              <mc:Fallback>
                <p:oleObj r:id="rId14" imgW="10820400" imgH="5854700" progId="">
                  <p:embed/>
                  <p:pic>
                    <p:nvPicPr>
                      <p:cNvPr id="32775" name="Object 7">
                        <a:extLst>
                          <a:ext uri="{FF2B5EF4-FFF2-40B4-BE49-F238E27FC236}">
                            <a16:creationId xmlns:a16="http://schemas.microsoft.com/office/drawing/2014/main" id="{1ECB3F4C-1C6D-6742-9D0E-F6020C101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449" y="3073136"/>
                        <a:ext cx="600604" cy="324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6" name="Object 8">
            <a:extLst>
              <a:ext uri="{FF2B5EF4-FFF2-40B4-BE49-F238E27FC236}">
                <a16:creationId xmlns:a16="http://schemas.microsoft.com/office/drawing/2014/main" id="{2FCBBE97-DDF0-9F48-B61E-5A030798AEA9}"/>
              </a:ext>
            </a:extLst>
          </p:cNvPr>
          <p:cNvGraphicFramePr>
            <a:graphicFrameLocks noChangeAspect="1"/>
          </p:cNvGraphicFramePr>
          <p:nvPr/>
        </p:nvGraphicFramePr>
        <p:xfrm>
          <a:off x="4811448" y="3495146"/>
          <a:ext cx="660135" cy="322792"/>
        </p:xfrm>
        <a:graphic>
          <a:graphicData uri="http://schemas.openxmlformats.org/presentationml/2006/ole">
            <mc:AlternateContent xmlns:mc="http://schemas.openxmlformats.org/markup-compatibility/2006">
              <mc:Choice xmlns:v="urn:schemas-microsoft-com:vml" Requires="v">
                <p:oleObj spid="_x0000_s35943" r:id="rId15" imgW="12001500" imgH="5854700" progId="">
                  <p:embed/>
                </p:oleObj>
              </mc:Choice>
              <mc:Fallback>
                <p:oleObj r:id="rId15" imgW="12001500" imgH="5854700" progId="">
                  <p:embed/>
                  <p:pic>
                    <p:nvPicPr>
                      <p:cNvPr id="32776" name="Object 8">
                        <a:extLst>
                          <a:ext uri="{FF2B5EF4-FFF2-40B4-BE49-F238E27FC236}">
                            <a16:creationId xmlns:a16="http://schemas.microsoft.com/office/drawing/2014/main" id="{2FCBBE97-DDF0-9F48-B61E-5A030798A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1448" y="3495146"/>
                        <a:ext cx="660135" cy="3227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7" name="Object 9">
            <a:extLst>
              <a:ext uri="{FF2B5EF4-FFF2-40B4-BE49-F238E27FC236}">
                <a16:creationId xmlns:a16="http://schemas.microsoft.com/office/drawing/2014/main" id="{3C1C87E9-2E30-A748-A8AA-43217511F45A}"/>
              </a:ext>
            </a:extLst>
          </p:cNvPr>
          <p:cNvGraphicFramePr>
            <a:graphicFrameLocks noChangeAspect="1"/>
          </p:cNvGraphicFramePr>
          <p:nvPr/>
        </p:nvGraphicFramePr>
        <p:xfrm>
          <a:off x="4811448" y="3915834"/>
          <a:ext cx="660135" cy="321469"/>
        </p:xfrm>
        <a:graphic>
          <a:graphicData uri="http://schemas.openxmlformats.org/presentationml/2006/ole">
            <mc:AlternateContent xmlns:mc="http://schemas.openxmlformats.org/markup-compatibility/2006">
              <mc:Choice xmlns:v="urn:schemas-microsoft-com:vml" Requires="v">
                <p:oleObj spid="_x0000_s35944" r:id="rId16" imgW="12001500" imgH="5854700" progId="">
                  <p:embed/>
                </p:oleObj>
              </mc:Choice>
              <mc:Fallback>
                <p:oleObj r:id="rId16" imgW="12001500" imgH="5854700" progId="">
                  <p:embed/>
                  <p:pic>
                    <p:nvPicPr>
                      <p:cNvPr id="32777" name="Object 9">
                        <a:extLst>
                          <a:ext uri="{FF2B5EF4-FFF2-40B4-BE49-F238E27FC236}">
                            <a16:creationId xmlns:a16="http://schemas.microsoft.com/office/drawing/2014/main" id="{3C1C87E9-2E30-A748-A8AA-43217511F4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1448" y="3915834"/>
                        <a:ext cx="660135" cy="321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904893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9BC626D9-E75B-554D-B6DC-D4E47E9F77D2}"/>
              </a:ext>
            </a:extLst>
          </p:cNvPr>
          <p:cNvSpPr txBox="1">
            <a:spLocks noChangeArrowheads="1"/>
          </p:cNvSpPr>
          <p:nvPr/>
        </p:nvSpPr>
        <p:spPr bwMode="auto">
          <a:xfrm>
            <a:off x="1098021" y="2844271"/>
            <a:ext cx="6680240"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NOTE: This tells only about competition of the energies. But this not a phase</a:t>
            </a:r>
          </a:p>
          <a:p>
            <a:pPr eaLnBrk="1" hangingPunct="1">
              <a:lnSpc>
                <a:spcPct val="100000"/>
              </a:lnSpc>
              <a:spcBef>
                <a:spcPct val="0"/>
              </a:spcBef>
              <a:buFont typeface="Arial" panose="020B0604020202020204" pitchFamily="34" charset="0"/>
              <a:buNone/>
            </a:pPr>
            <a:r>
              <a:rPr lang="en-GB" altLang="fi-FI" sz="1500"/>
              <a:t>transition (no quantities with abrupt changes). The phase transition happens </a:t>
            </a:r>
          </a:p>
          <a:p>
            <a:pPr eaLnBrk="1" hangingPunct="1">
              <a:lnSpc>
                <a:spcPct val="100000"/>
              </a:lnSpc>
              <a:spcBef>
                <a:spcPct val="0"/>
              </a:spcBef>
              <a:buFont typeface="Arial" panose="020B0604020202020204" pitchFamily="34" charset="0"/>
              <a:buNone/>
            </a:pPr>
            <a:r>
              <a:rPr lang="en-GB" altLang="fi-FI" sz="1500"/>
              <a:t>for an (infinitely) large many-body system.</a:t>
            </a:r>
          </a:p>
        </p:txBody>
      </p:sp>
      <p:pic>
        <p:nvPicPr>
          <p:cNvPr id="34818" name="Picture 2">
            <a:extLst>
              <a:ext uri="{FF2B5EF4-FFF2-40B4-BE49-F238E27FC236}">
                <a16:creationId xmlns:a16="http://schemas.microsoft.com/office/drawing/2014/main" id="{2053EA3B-9A53-DE4C-A84F-7C783A986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178" y="3937001"/>
            <a:ext cx="1500188" cy="1067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3">
            <a:extLst>
              <a:ext uri="{FF2B5EF4-FFF2-40B4-BE49-F238E27FC236}">
                <a16:creationId xmlns:a16="http://schemas.microsoft.com/office/drawing/2014/main" id="{D7432BD8-22DC-4C4C-8993-82D4EE733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3847042"/>
            <a:ext cx="1500188" cy="1067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4820" name="Object 4">
            <a:extLst>
              <a:ext uri="{FF2B5EF4-FFF2-40B4-BE49-F238E27FC236}">
                <a16:creationId xmlns:a16="http://schemas.microsoft.com/office/drawing/2014/main" id="{8A7FFF6C-398F-D249-8E62-25164AB27BC7}"/>
              </a:ext>
            </a:extLst>
          </p:cNvPr>
          <p:cNvGraphicFramePr>
            <a:graphicFrameLocks noChangeAspect="1"/>
          </p:cNvGraphicFramePr>
          <p:nvPr/>
        </p:nvGraphicFramePr>
        <p:xfrm>
          <a:off x="3251730" y="2407709"/>
          <a:ext cx="780521" cy="422011"/>
        </p:xfrm>
        <a:graphic>
          <a:graphicData uri="http://schemas.openxmlformats.org/presentationml/2006/ole">
            <mc:AlternateContent xmlns:mc="http://schemas.openxmlformats.org/markup-compatibility/2006">
              <mc:Choice xmlns:v="urn:schemas-microsoft-com:vml" Requires="v">
                <p:oleObj spid="_x0000_s37949" r:id="rId6" imgW="10820400" imgH="5854700" progId="">
                  <p:embed/>
                </p:oleObj>
              </mc:Choice>
              <mc:Fallback>
                <p:oleObj r:id="rId6" imgW="10820400" imgH="5854700" progId="">
                  <p:embed/>
                  <p:pic>
                    <p:nvPicPr>
                      <p:cNvPr id="34820" name="Object 4">
                        <a:extLst>
                          <a:ext uri="{FF2B5EF4-FFF2-40B4-BE49-F238E27FC236}">
                            <a16:creationId xmlns:a16="http://schemas.microsoft.com/office/drawing/2014/main" id="{8A7FFF6C-398F-D249-8E62-25164AB27B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730" y="2407709"/>
                        <a:ext cx="780521" cy="4220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1" name="Object 5">
            <a:extLst>
              <a:ext uri="{FF2B5EF4-FFF2-40B4-BE49-F238E27FC236}">
                <a16:creationId xmlns:a16="http://schemas.microsoft.com/office/drawing/2014/main" id="{4F8AD43B-FBD0-C54B-B684-A8C0CD73D55B}"/>
              </a:ext>
            </a:extLst>
          </p:cNvPr>
          <p:cNvGraphicFramePr>
            <a:graphicFrameLocks noChangeAspect="1"/>
          </p:cNvGraphicFramePr>
          <p:nvPr/>
        </p:nvGraphicFramePr>
        <p:xfrm>
          <a:off x="4212167" y="2557198"/>
          <a:ext cx="433917" cy="211667"/>
        </p:xfrm>
        <a:graphic>
          <a:graphicData uri="http://schemas.openxmlformats.org/presentationml/2006/ole">
            <mc:AlternateContent xmlns:mc="http://schemas.openxmlformats.org/markup-compatibility/2006">
              <mc:Choice xmlns:v="urn:schemas-microsoft-com:vml" Requires="v">
                <p:oleObj spid="_x0000_s37950" r:id="rId8" imgW="12001500" imgH="5854700" progId="">
                  <p:embed/>
                </p:oleObj>
              </mc:Choice>
              <mc:Fallback>
                <p:oleObj r:id="rId8" imgW="12001500" imgH="5854700" progId="">
                  <p:embed/>
                  <p:pic>
                    <p:nvPicPr>
                      <p:cNvPr id="34821" name="Object 5">
                        <a:extLst>
                          <a:ext uri="{FF2B5EF4-FFF2-40B4-BE49-F238E27FC236}">
                            <a16:creationId xmlns:a16="http://schemas.microsoft.com/office/drawing/2014/main" id="{4F8AD43B-FBD0-C54B-B684-A8C0CD73D5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2167" y="2557198"/>
                        <a:ext cx="433917" cy="211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2" name="Object 6">
            <a:extLst>
              <a:ext uri="{FF2B5EF4-FFF2-40B4-BE49-F238E27FC236}">
                <a16:creationId xmlns:a16="http://schemas.microsoft.com/office/drawing/2014/main" id="{78DC42FA-D8BC-3C4D-8DFA-215D6EB00517}"/>
              </a:ext>
            </a:extLst>
          </p:cNvPr>
          <p:cNvGraphicFramePr>
            <a:graphicFrameLocks noChangeAspect="1"/>
          </p:cNvGraphicFramePr>
          <p:nvPr/>
        </p:nvGraphicFramePr>
        <p:xfrm>
          <a:off x="4798219" y="2557198"/>
          <a:ext cx="433917" cy="211667"/>
        </p:xfrm>
        <a:graphic>
          <a:graphicData uri="http://schemas.openxmlformats.org/presentationml/2006/ole">
            <mc:AlternateContent xmlns:mc="http://schemas.openxmlformats.org/markup-compatibility/2006">
              <mc:Choice xmlns:v="urn:schemas-microsoft-com:vml" Requires="v">
                <p:oleObj spid="_x0000_s37951" r:id="rId10" imgW="12001500" imgH="5854700" progId="">
                  <p:embed/>
                </p:oleObj>
              </mc:Choice>
              <mc:Fallback>
                <p:oleObj r:id="rId10" imgW="12001500" imgH="5854700" progId="">
                  <p:embed/>
                  <p:pic>
                    <p:nvPicPr>
                      <p:cNvPr id="34822" name="Object 6">
                        <a:extLst>
                          <a:ext uri="{FF2B5EF4-FFF2-40B4-BE49-F238E27FC236}">
                            <a16:creationId xmlns:a16="http://schemas.microsoft.com/office/drawing/2014/main" id="{78DC42FA-D8BC-3C4D-8DFA-215D6EB005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8219" y="2557198"/>
                        <a:ext cx="433917" cy="211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3" name="Line 7">
            <a:extLst>
              <a:ext uri="{FF2B5EF4-FFF2-40B4-BE49-F238E27FC236}">
                <a16:creationId xmlns:a16="http://schemas.microsoft.com/office/drawing/2014/main" id="{12461C47-87E4-0F4B-B180-5F317CE985C6}"/>
              </a:ext>
            </a:extLst>
          </p:cNvPr>
          <p:cNvSpPr>
            <a:spLocks noChangeShapeType="1"/>
          </p:cNvSpPr>
          <p:nvPr/>
        </p:nvSpPr>
        <p:spPr bwMode="auto">
          <a:xfrm flipV="1">
            <a:off x="4451615" y="2223824"/>
            <a:ext cx="59531" cy="30559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34824" name="Line 8">
            <a:extLst>
              <a:ext uri="{FF2B5EF4-FFF2-40B4-BE49-F238E27FC236}">
                <a16:creationId xmlns:a16="http://schemas.microsoft.com/office/drawing/2014/main" id="{060FB6E8-9AEB-DF4B-ADE0-8E11D446A43F}"/>
              </a:ext>
            </a:extLst>
          </p:cNvPr>
          <p:cNvSpPr>
            <a:spLocks noChangeShapeType="1"/>
          </p:cNvSpPr>
          <p:nvPr/>
        </p:nvSpPr>
        <p:spPr bwMode="auto">
          <a:xfrm flipH="1" flipV="1">
            <a:off x="4689740" y="2223824"/>
            <a:ext cx="185208" cy="30559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34825" name="Text Box 9">
            <a:extLst>
              <a:ext uri="{FF2B5EF4-FFF2-40B4-BE49-F238E27FC236}">
                <a16:creationId xmlns:a16="http://schemas.microsoft.com/office/drawing/2014/main" id="{024AD4BF-656D-A54C-B86F-CACA92776179}"/>
              </a:ext>
            </a:extLst>
          </p:cNvPr>
          <p:cNvSpPr txBox="1">
            <a:spLocks noChangeArrowheads="1"/>
          </p:cNvSpPr>
          <p:nvPr/>
        </p:nvSpPr>
        <p:spPr bwMode="auto">
          <a:xfrm>
            <a:off x="1213116" y="216959"/>
            <a:ext cx="6622788" cy="335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Courier New" panose="02070309020205020404" pitchFamily="49" charset="0"/>
              <a:buNone/>
            </a:pPr>
            <a:r>
              <a:rPr lang="en-GB" altLang="fi-FI" sz="1667" b="1">
                <a:latin typeface="Courier New" panose="02070309020205020404" pitchFamily="49" charset="0"/>
              </a:rPr>
              <a:t>Eigenvalues[{{0, -J, -J}, {-J, U, 0}, {-J, 0, U}}]</a:t>
            </a:r>
            <a:r>
              <a:rPr lang="en-GB" altLang="fi-FI" sz="1667" b="1"/>
              <a:t> </a:t>
            </a:r>
          </a:p>
        </p:txBody>
      </p:sp>
      <p:graphicFrame>
        <p:nvGraphicFramePr>
          <p:cNvPr id="34826" name="Object 10">
            <a:extLst>
              <a:ext uri="{FF2B5EF4-FFF2-40B4-BE49-F238E27FC236}">
                <a16:creationId xmlns:a16="http://schemas.microsoft.com/office/drawing/2014/main" id="{8A5CA934-7137-C34E-BDAE-021C6DCFF7AD}"/>
              </a:ext>
            </a:extLst>
          </p:cNvPr>
          <p:cNvGraphicFramePr>
            <a:graphicFrameLocks noChangeAspect="1"/>
          </p:cNvGraphicFramePr>
          <p:nvPr/>
        </p:nvGraphicFramePr>
        <p:xfrm>
          <a:off x="1631157" y="1748896"/>
          <a:ext cx="5701771" cy="847990"/>
        </p:xfrm>
        <a:graphic>
          <a:graphicData uri="http://schemas.openxmlformats.org/presentationml/2006/ole">
            <mc:AlternateContent xmlns:mc="http://schemas.openxmlformats.org/markup-compatibility/2006">
              <mc:Choice xmlns:v="urn:schemas-microsoft-com:vml" Requires="v">
                <p:oleObj spid="_x0000_s37952" r:id="rId12" imgW="86601300" imgH="12877800" progId="">
                  <p:embed/>
                </p:oleObj>
              </mc:Choice>
              <mc:Fallback>
                <p:oleObj r:id="rId12" imgW="86601300" imgH="12877800" progId="">
                  <p:embed/>
                  <p:pic>
                    <p:nvPicPr>
                      <p:cNvPr id="34826" name="Object 10">
                        <a:extLst>
                          <a:ext uri="{FF2B5EF4-FFF2-40B4-BE49-F238E27FC236}">
                            <a16:creationId xmlns:a16="http://schemas.microsoft.com/office/drawing/2014/main" id="{8A5CA934-7137-C34E-BDAE-021C6DCFF7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1157" y="1748896"/>
                        <a:ext cx="5701771" cy="8479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7" name="Object 11">
            <a:extLst>
              <a:ext uri="{FF2B5EF4-FFF2-40B4-BE49-F238E27FC236}">
                <a16:creationId xmlns:a16="http://schemas.microsoft.com/office/drawing/2014/main" id="{5A77FF74-D184-E648-9EDF-90A3622B4E0A}"/>
              </a:ext>
            </a:extLst>
          </p:cNvPr>
          <p:cNvGraphicFramePr>
            <a:graphicFrameLocks noChangeAspect="1"/>
          </p:cNvGraphicFramePr>
          <p:nvPr/>
        </p:nvGraphicFramePr>
        <p:xfrm>
          <a:off x="2041261" y="568855"/>
          <a:ext cx="4643438" cy="759354"/>
        </p:xfrm>
        <a:graphic>
          <a:graphicData uri="http://schemas.openxmlformats.org/presentationml/2006/ole">
            <mc:AlternateContent xmlns:mc="http://schemas.openxmlformats.org/markup-compatibility/2006">
              <mc:Choice xmlns:v="urn:schemas-microsoft-com:vml" Requires="v">
                <p:oleObj spid="_x0000_s37953" name="Equation" r:id="rId14" imgW="60858400" imgH="9944100" progId="Equation.3">
                  <p:embed/>
                </p:oleObj>
              </mc:Choice>
              <mc:Fallback>
                <p:oleObj name="Equation" r:id="rId14" imgW="60858400" imgH="9944100" progId="Equation.3">
                  <p:embed/>
                  <p:pic>
                    <p:nvPicPr>
                      <p:cNvPr id="34827" name="Object 11">
                        <a:extLst>
                          <a:ext uri="{FF2B5EF4-FFF2-40B4-BE49-F238E27FC236}">
                            <a16:creationId xmlns:a16="http://schemas.microsoft.com/office/drawing/2014/main" id="{5A77FF74-D184-E648-9EDF-90A3622B4E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1261" y="568855"/>
                        <a:ext cx="4643438" cy="7593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8" name="Text Box 12">
            <a:extLst>
              <a:ext uri="{FF2B5EF4-FFF2-40B4-BE49-F238E27FC236}">
                <a16:creationId xmlns:a16="http://schemas.microsoft.com/office/drawing/2014/main" id="{3A2CF4AB-9407-9045-8879-F194DA9990CE}"/>
              </a:ext>
            </a:extLst>
          </p:cNvPr>
          <p:cNvSpPr txBox="1">
            <a:spLocks noChangeArrowheads="1"/>
          </p:cNvSpPr>
          <p:nvPr/>
        </p:nvSpPr>
        <p:spPr bwMode="auto">
          <a:xfrm>
            <a:off x="1244865" y="1387741"/>
            <a:ext cx="6751028" cy="335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Courier New" panose="02070309020205020404" pitchFamily="49" charset="0"/>
              <a:buNone/>
            </a:pPr>
            <a:r>
              <a:rPr lang="en-GB" altLang="fi-FI" sz="1667" b="1">
                <a:latin typeface="Courier New" panose="02070309020205020404" pitchFamily="49" charset="0"/>
              </a:rPr>
              <a:t>Eigenvectors[{{0, -J, -J}, {-J, U, 0}, {-J, 0, U}}]</a:t>
            </a:r>
            <a:r>
              <a:rPr lang="en-GB" altLang="fi-FI" sz="1667" b="1"/>
              <a:t> </a:t>
            </a:r>
          </a:p>
        </p:txBody>
      </p:sp>
    </p:spTree>
    <p:extLst>
      <p:ext uri="{BB962C8B-B14F-4D97-AF65-F5344CB8AC3E}">
        <p14:creationId xmlns:p14="http://schemas.microsoft.com/office/powerpoint/2010/main" val="9579948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8D6E3856-6590-8446-92E7-53E444B514FB}"/>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Many-body system in a lattice</a:t>
            </a:r>
          </a:p>
        </p:txBody>
      </p:sp>
      <p:sp>
        <p:nvSpPr>
          <p:cNvPr id="36866" name="Rectangle 2">
            <a:extLst>
              <a:ext uri="{FF2B5EF4-FFF2-40B4-BE49-F238E27FC236}">
                <a16:creationId xmlns:a16="http://schemas.microsoft.com/office/drawing/2014/main" id="{FFF5969F-B8B2-C84C-BC09-907B68717F28}"/>
              </a:ext>
            </a:extLst>
          </p:cNvPr>
          <p:cNvSpPr>
            <a:spLocks noGrp="1" noChangeArrowheads="1"/>
          </p:cNvSpPr>
          <p:nvPr>
            <p:ph type="body" idx="1"/>
          </p:nvPr>
        </p:nvSpPr>
        <p:spPr>
          <a:xfrm>
            <a:off x="1143000" y="1333500"/>
            <a:ext cx="3365500" cy="3771636"/>
          </a:xfrm>
        </p:spPr>
        <p:txBody>
          <a:bodyPr/>
          <a:lstStyle/>
          <a:p>
            <a:pPr>
              <a:lnSpc>
                <a:spcPct val="100000"/>
              </a:lnSpc>
              <a:spcBef>
                <a:spcPts val="500"/>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000"/>
              <a:t>The mean field solution of the Bose-Hubbard model: two phases</a:t>
            </a:r>
          </a:p>
          <a:p>
            <a:pPr lvl="1">
              <a:lnSpc>
                <a:spcPct val="100000"/>
              </a:lnSpc>
              <a:spcBef>
                <a:spcPts val="417"/>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1667"/>
              <a:t>Superfluid</a:t>
            </a:r>
          </a:p>
          <a:p>
            <a:pPr lvl="1">
              <a:lnSpc>
                <a:spcPct val="100000"/>
              </a:lnSpc>
              <a:spcBef>
                <a:spcPts val="417"/>
              </a:spcBef>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sz="1667"/>
          </a:p>
          <a:p>
            <a:pPr lvl="1">
              <a:lnSpc>
                <a:spcPct val="100000"/>
              </a:lnSpc>
              <a:spcBef>
                <a:spcPts val="417"/>
              </a:spcBef>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sz="1667"/>
          </a:p>
          <a:p>
            <a:pPr lvl="1">
              <a:lnSpc>
                <a:spcPct val="100000"/>
              </a:lnSpc>
              <a:spcBef>
                <a:spcPts val="417"/>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1667"/>
              <a:t>Mott insulator</a:t>
            </a:r>
          </a:p>
          <a:p>
            <a:pPr lvl="1">
              <a:lnSpc>
                <a:spcPct val="100000"/>
              </a:lnSpc>
              <a:spcBef>
                <a:spcPts val="417"/>
              </a:spcBef>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sz="1667"/>
          </a:p>
          <a:p>
            <a:pPr lvl="1">
              <a:lnSpc>
                <a:spcPct val="100000"/>
              </a:lnSpc>
              <a:spcBef>
                <a:spcPts val="417"/>
              </a:spcBef>
              <a:buNone/>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endParaRPr lang="en-GB" altLang="fi-FI" sz="1667"/>
          </a:p>
          <a:p>
            <a:pPr lvl="1">
              <a:lnSpc>
                <a:spcPct val="100000"/>
              </a:lnSpc>
              <a:spcBef>
                <a:spcPts val="417"/>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1667"/>
              <a:t>Can be obtained, e.g., by the Gutzwiller ansatz (Exercises)</a:t>
            </a:r>
          </a:p>
        </p:txBody>
      </p:sp>
      <p:graphicFrame>
        <p:nvGraphicFramePr>
          <p:cNvPr id="36867" name="Object 3">
            <a:extLst>
              <a:ext uri="{FF2B5EF4-FFF2-40B4-BE49-F238E27FC236}">
                <a16:creationId xmlns:a16="http://schemas.microsoft.com/office/drawing/2014/main" id="{20DF45BD-1202-0E45-A589-1FEBE635D3DE}"/>
              </a:ext>
            </a:extLst>
          </p:cNvPr>
          <p:cNvGraphicFramePr>
            <a:graphicFrameLocks noChangeAspect="1"/>
          </p:cNvGraphicFramePr>
          <p:nvPr/>
        </p:nvGraphicFramePr>
        <p:xfrm>
          <a:off x="3432969" y="2140479"/>
          <a:ext cx="2579688" cy="837407"/>
        </p:xfrm>
        <a:graphic>
          <a:graphicData uri="http://schemas.openxmlformats.org/presentationml/2006/ole">
            <mc:AlternateContent xmlns:mc="http://schemas.openxmlformats.org/markup-compatibility/2006">
              <mc:Choice xmlns:v="urn:schemas-microsoft-com:vml" Requires="v">
                <p:oleObj spid="_x0000_s39985" r:id="rId4" imgW="34226500" imgH="11112500" progId="">
                  <p:embed/>
                </p:oleObj>
              </mc:Choice>
              <mc:Fallback>
                <p:oleObj r:id="rId4" imgW="34226500" imgH="11112500" progId="">
                  <p:embed/>
                  <p:pic>
                    <p:nvPicPr>
                      <p:cNvPr id="36867" name="Object 3">
                        <a:extLst>
                          <a:ext uri="{FF2B5EF4-FFF2-40B4-BE49-F238E27FC236}">
                            <a16:creationId xmlns:a16="http://schemas.microsoft.com/office/drawing/2014/main" id="{20DF45BD-1202-0E45-A589-1FEBE635D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969" y="2140479"/>
                        <a:ext cx="2579688" cy="837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8" name="Text Box 4">
            <a:extLst>
              <a:ext uri="{FF2B5EF4-FFF2-40B4-BE49-F238E27FC236}">
                <a16:creationId xmlns:a16="http://schemas.microsoft.com/office/drawing/2014/main" id="{F66C7D7B-17D1-504E-B760-BEAC28EA8F77}"/>
              </a:ext>
            </a:extLst>
          </p:cNvPr>
          <p:cNvSpPr txBox="1">
            <a:spLocks noChangeArrowheads="1"/>
          </p:cNvSpPr>
          <p:nvPr/>
        </p:nvSpPr>
        <p:spPr bwMode="auto">
          <a:xfrm>
            <a:off x="7270750" y="5283730"/>
            <a:ext cx="1039528" cy="43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167"/>
              <a:t>M=number of</a:t>
            </a:r>
          </a:p>
          <a:p>
            <a:pPr eaLnBrk="1" hangingPunct="1">
              <a:lnSpc>
                <a:spcPct val="100000"/>
              </a:lnSpc>
              <a:spcBef>
                <a:spcPct val="0"/>
              </a:spcBef>
              <a:buFont typeface="Arial" panose="020B0604020202020204" pitchFamily="34" charset="0"/>
              <a:buNone/>
            </a:pPr>
            <a:r>
              <a:rPr lang="en-GB" altLang="fi-FI" sz="1167"/>
              <a:t>lattice sites</a:t>
            </a:r>
          </a:p>
        </p:txBody>
      </p:sp>
      <p:graphicFrame>
        <p:nvGraphicFramePr>
          <p:cNvPr id="36869" name="Object 5">
            <a:extLst>
              <a:ext uri="{FF2B5EF4-FFF2-40B4-BE49-F238E27FC236}">
                <a16:creationId xmlns:a16="http://schemas.microsoft.com/office/drawing/2014/main" id="{63F7A631-DCE9-7048-B9B4-EAD7EB657197}"/>
              </a:ext>
            </a:extLst>
          </p:cNvPr>
          <p:cNvGraphicFramePr>
            <a:graphicFrameLocks noChangeAspect="1"/>
          </p:cNvGraphicFramePr>
          <p:nvPr/>
        </p:nvGraphicFramePr>
        <p:xfrm>
          <a:off x="3432969" y="3057261"/>
          <a:ext cx="2459302" cy="820208"/>
        </p:xfrm>
        <a:graphic>
          <a:graphicData uri="http://schemas.openxmlformats.org/presentationml/2006/ole">
            <mc:AlternateContent xmlns:mc="http://schemas.openxmlformats.org/markup-compatibility/2006">
              <mc:Choice xmlns:v="urn:schemas-microsoft-com:vml" Requires="v">
                <p:oleObj spid="_x0000_s39986" r:id="rId6" imgW="32473900" imgH="10820400" progId="">
                  <p:embed/>
                </p:oleObj>
              </mc:Choice>
              <mc:Fallback>
                <p:oleObj r:id="rId6" imgW="32473900" imgH="10820400" progId="">
                  <p:embed/>
                  <p:pic>
                    <p:nvPicPr>
                      <p:cNvPr id="36869" name="Object 5">
                        <a:extLst>
                          <a:ext uri="{FF2B5EF4-FFF2-40B4-BE49-F238E27FC236}">
                            <a16:creationId xmlns:a16="http://schemas.microsoft.com/office/drawing/2014/main" id="{63F7A631-DCE9-7048-B9B4-EAD7EB657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2969" y="3057261"/>
                        <a:ext cx="2459302" cy="8202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0" name="Object 6">
            <a:extLst>
              <a:ext uri="{FF2B5EF4-FFF2-40B4-BE49-F238E27FC236}">
                <a16:creationId xmlns:a16="http://schemas.microsoft.com/office/drawing/2014/main" id="{139FEC87-7C2D-5443-8276-CCD49209BACB}"/>
              </a:ext>
            </a:extLst>
          </p:cNvPr>
          <p:cNvGraphicFramePr>
            <a:graphicFrameLocks noChangeAspect="1"/>
          </p:cNvGraphicFramePr>
          <p:nvPr/>
        </p:nvGraphicFramePr>
        <p:xfrm>
          <a:off x="4151312" y="4472782"/>
          <a:ext cx="2520157" cy="756708"/>
        </p:xfrm>
        <a:graphic>
          <a:graphicData uri="http://schemas.openxmlformats.org/presentationml/2006/ole">
            <mc:AlternateContent xmlns:mc="http://schemas.openxmlformats.org/markup-compatibility/2006">
              <mc:Choice xmlns:v="urn:schemas-microsoft-com:vml" Requires="v">
                <p:oleObj spid="_x0000_s39987" r:id="rId8" imgW="35102800" imgH="10528300" progId="">
                  <p:embed/>
                </p:oleObj>
              </mc:Choice>
              <mc:Fallback>
                <p:oleObj r:id="rId8" imgW="35102800" imgH="10528300" progId="">
                  <p:embed/>
                  <p:pic>
                    <p:nvPicPr>
                      <p:cNvPr id="36870" name="Object 6">
                        <a:extLst>
                          <a:ext uri="{FF2B5EF4-FFF2-40B4-BE49-F238E27FC236}">
                            <a16:creationId xmlns:a16="http://schemas.microsoft.com/office/drawing/2014/main" id="{139FEC87-7C2D-5443-8276-CCD49209B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1312" y="4472782"/>
                        <a:ext cx="2520157" cy="756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1" name="Object 7">
            <a:extLst>
              <a:ext uri="{FF2B5EF4-FFF2-40B4-BE49-F238E27FC236}">
                <a16:creationId xmlns:a16="http://schemas.microsoft.com/office/drawing/2014/main" id="{76EB166C-8386-F34E-9DC4-4CA3C1C94BF1}"/>
              </a:ext>
            </a:extLst>
          </p:cNvPr>
          <p:cNvGraphicFramePr>
            <a:graphicFrameLocks noChangeAspect="1"/>
          </p:cNvGraphicFramePr>
          <p:nvPr/>
        </p:nvGraphicFramePr>
        <p:xfrm>
          <a:off x="7151688" y="4061355"/>
          <a:ext cx="419365" cy="416719"/>
        </p:xfrm>
        <a:graphic>
          <a:graphicData uri="http://schemas.openxmlformats.org/presentationml/2006/ole">
            <mc:AlternateContent xmlns:mc="http://schemas.openxmlformats.org/markup-compatibility/2006">
              <mc:Choice xmlns:v="urn:schemas-microsoft-com:vml" Requires="v">
                <p:oleObj spid="_x0000_s39988" r:id="rId10" imgW="5854700" imgH="5854700" progId="">
                  <p:embed/>
                </p:oleObj>
              </mc:Choice>
              <mc:Fallback>
                <p:oleObj r:id="rId10" imgW="5854700" imgH="5854700" progId="">
                  <p:embed/>
                  <p:pic>
                    <p:nvPicPr>
                      <p:cNvPr id="36871" name="Object 7">
                        <a:extLst>
                          <a:ext uri="{FF2B5EF4-FFF2-40B4-BE49-F238E27FC236}">
                            <a16:creationId xmlns:a16="http://schemas.microsoft.com/office/drawing/2014/main" id="{76EB166C-8386-F34E-9DC4-4CA3C1C94B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1688" y="4061355"/>
                        <a:ext cx="419365" cy="4167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2" name="Text Box 8">
            <a:extLst>
              <a:ext uri="{FF2B5EF4-FFF2-40B4-BE49-F238E27FC236}">
                <a16:creationId xmlns:a16="http://schemas.microsoft.com/office/drawing/2014/main" id="{C873B11E-55FA-FF4B-9C32-7768FE4F6000}"/>
              </a:ext>
            </a:extLst>
          </p:cNvPr>
          <p:cNvSpPr txBox="1">
            <a:spLocks noChangeArrowheads="1"/>
          </p:cNvSpPr>
          <p:nvPr/>
        </p:nvSpPr>
        <p:spPr bwMode="auto">
          <a:xfrm>
            <a:off x="7178146" y="4417219"/>
            <a:ext cx="1053956" cy="617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167"/>
              <a:t>Fock state,</a:t>
            </a:r>
          </a:p>
          <a:p>
            <a:pPr eaLnBrk="1" hangingPunct="1">
              <a:lnSpc>
                <a:spcPct val="100000"/>
              </a:lnSpc>
              <a:spcBef>
                <a:spcPct val="0"/>
              </a:spcBef>
              <a:buFont typeface="Arial" panose="020B0604020202020204" pitchFamily="34" charset="0"/>
              <a:buNone/>
            </a:pPr>
            <a:r>
              <a:rPr lang="en-GB" altLang="fi-FI" sz="1167"/>
              <a:t>n atoms </a:t>
            </a:r>
          </a:p>
          <a:p>
            <a:pPr eaLnBrk="1" hangingPunct="1">
              <a:lnSpc>
                <a:spcPct val="100000"/>
              </a:lnSpc>
              <a:spcBef>
                <a:spcPct val="0"/>
              </a:spcBef>
              <a:buFont typeface="Arial" panose="020B0604020202020204" pitchFamily="34" charset="0"/>
              <a:buNone/>
            </a:pPr>
            <a:r>
              <a:rPr lang="en-GB" altLang="fi-FI" sz="1167"/>
              <a:t>in lattice site i</a:t>
            </a:r>
          </a:p>
        </p:txBody>
      </p:sp>
    </p:spTree>
    <p:extLst>
      <p:ext uri="{BB962C8B-B14F-4D97-AF65-F5344CB8AC3E}">
        <p14:creationId xmlns:p14="http://schemas.microsoft.com/office/powerpoint/2010/main" val="1072547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BB0A551C-B5B9-FB43-99F8-FC55DD235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771" y="216959"/>
            <a:ext cx="5220229" cy="173169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3">
            <a:extLst>
              <a:ext uri="{FF2B5EF4-FFF2-40B4-BE49-F238E27FC236}">
                <a16:creationId xmlns:a16="http://schemas.microsoft.com/office/drawing/2014/main" id="{AE48A7BA-4087-3441-9325-079E62587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323" y="2283355"/>
            <a:ext cx="6660885" cy="303477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4">
            <a:extLst>
              <a:ext uri="{FF2B5EF4-FFF2-40B4-BE49-F238E27FC236}">
                <a16:creationId xmlns:a16="http://schemas.microsoft.com/office/drawing/2014/main" id="{7A7EC6C8-AB21-6A46-AE21-09069C569A88}"/>
              </a:ext>
            </a:extLst>
          </p:cNvPr>
          <p:cNvSpPr txBox="1">
            <a:spLocks noChangeArrowheads="1"/>
          </p:cNvSpPr>
          <p:nvPr/>
        </p:nvSpPr>
        <p:spPr bwMode="auto">
          <a:xfrm>
            <a:off x="1091407" y="439208"/>
            <a:ext cx="2786340" cy="31553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667">
                <a:solidFill>
                  <a:schemeClr val="tx1"/>
                </a:solidFill>
              </a:rPr>
              <a:t>About the Gutzwiller ansatz</a:t>
            </a:r>
            <a:endParaRPr lang="en-US" altLang="fi-FI" sz="1667">
              <a:solidFill>
                <a:schemeClr val="tx1"/>
              </a:solidFill>
            </a:endParaRPr>
          </a:p>
        </p:txBody>
      </p:sp>
    </p:spTree>
    <p:extLst>
      <p:ext uri="{BB962C8B-B14F-4D97-AF65-F5344CB8AC3E}">
        <p14:creationId xmlns:p14="http://schemas.microsoft.com/office/powerpoint/2010/main" val="84739900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D4C00897-8E8B-2C4A-8318-B2E4CC3C6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77282"/>
            <a:ext cx="7620000" cy="284030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2" name="Picture 3">
            <a:extLst>
              <a:ext uri="{FF2B5EF4-FFF2-40B4-BE49-F238E27FC236}">
                <a16:creationId xmlns:a16="http://schemas.microsoft.com/office/drawing/2014/main" id="{1EDB066C-8EA6-6547-844D-B2EEA9809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324" y="623095"/>
            <a:ext cx="4860396" cy="82814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Line 4">
            <a:extLst>
              <a:ext uri="{FF2B5EF4-FFF2-40B4-BE49-F238E27FC236}">
                <a16:creationId xmlns:a16="http://schemas.microsoft.com/office/drawing/2014/main" id="{C6676289-5D34-3946-84D7-1FBF5C836A2D}"/>
              </a:ext>
            </a:extLst>
          </p:cNvPr>
          <p:cNvSpPr>
            <a:spLocks noChangeShapeType="1"/>
          </p:cNvSpPr>
          <p:nvPr/>
        </p:nvSpPr>
        <p:spPr bwMode="auto">
          <a:xfrm>
            <a:off x="6372490" y="2256896"/>
            <a:ext cx="8995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sz="1125"/>
          </a:p>
        </p:txBody>
      </p:sp>
      <p:sp>
        <p:nvSpPr>
          <p:cNvPr id="40964" name="Line 5">
            <a:extLst>
              <a:ext uri="{FF2B5EF4-FFF2-40B4-BE49-F238E27FC236}">
                <a16:creationId xmlns:a16="http://schemas.microsoft.com/office/drawing/2014/main" id="{F4D8584D-B95A-6943-B1E7-ACD72A127C92}"/>
              </a:ext>
            </a:extLst>
          </p:cNvPr>
          <p:cNvSpPr>
            <a:spLocks noChangeShapeType="1"/>
          </p:cNvSpPr>
          <p:nvPr/>
        </p:nvSpPr>
        <p:spPr bwMode="auto">
          <a:xfrm>
            <a:off x="6372490" y="2256896"/>
            <a:ext cx="0" cy="240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sz="1125"/>
          </a:p>
        </p:txBody>
      </p:sp>
      <p:sp>
        <p:nvSpPr>
          <p:cNvPr id="40965" name="Line 6">
            <a:extLst>
              <a:ext uri="{FF2B5EF4-FFF2-40B4-BE49-F238E27FC236}">
                <a16:creationId xmlns:a16="http://schemas.microsoft.com/office/drawing/2014/main" id="{0B2EAFEE-7A77-F942-94E0-65350E80827C}"/>
              </a:ext>
            </a:extLst>
          </p:cNvPr>
          <p:cNvSpPr>
            <a:spLocks noChangeShapeType="1"/>
          </p:cNvSpPr>
          <p:nvPr/>
        </p:nvSpPr>
        <p:spPr bwMode="auto">
          <a:xfrm>
            <a:off x="7272073" y="2256896"/>
            <a:ext cx="0" cy="240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sz="1125"/>
          </a:p>
        </p:txBody>
      </p:sp>
      <p:sp>
        <p:nvSpPr>
          <p:cNvPr id="40966" name="Line 7">
            <a:extLst>
              <a:ext uri="{FF2B5EF4-FFF2-40B4-BE49-F238E27FC236}">
                <a16:creationId xmlns:a16="http://schemas.microsoft.com/office/drawing/2014/main" id="{AE9AA733-3379-7743-BACD-61D569400054}"/>
              </a:ext>
            </a:extLst>
          </p:cNvPr>
          <p:cNvSpPr>
            <a:spLocks noChangeShapeType="1"/>
          </p:cNvSpPr>
          <p:nvPr/>
        </p:nvSpPr>
        <p:spPr bwMode="auto">
          <a:xfrm flipH="1" flipV="1">
            <a:off x="4631532" y="1537229"/>
            <a:ext cx="2160323" cy="7196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sz="1125"/>
          </a:p>
        </p:txBody>
      </p:sp>
    </p:spTree>
    <p:extLst>
      <p:ext uri="{BB962C8B-B14F-4D97-AF65-F5344CB8AC3E}">
        <p14:creationId xmlns:p14="http://schemas.microsoft.com/office/powerpoint/2010/main" val="33316591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a:extLst>
              <a:ext uri="{FF2B5EF4-FFF2-40B4-BE49-F238E27FC236}">
                <a16:creationId xmlns:a16="http://schemas.microsoft.com/office/drawing/2014/main" id="{4538024B-49B7-8240-8DCD-A66525CFB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36" y="329407"/>
            <a:ext cx="7265458" cy="10874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5">
            <a:extLst>
              <a:ext uri="{FF2B5EF4-FFF2-40B4-BE49-F238E27FC236}">
                <a16:creationId xmlns:a16="http://schemas.microsoft.com/office/drawing/2014/main" id="{4712C7D1-3B0B-9649-9165-5BED0E19B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59" y="1596761"/>
            <a:ext cx="7528719" cy="3942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6">
            <a:extLst>
              <a:ext uri="{FF2B5EF4-FFF2-40B4-BE49-F238E27FC236}">
                <a16:creationId xmlns:a16="http://schemas.microsoft.com/office/drawing/2014/main" id="{3B4DE1E2-A303-834C-8A6B-FA69ED63C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021" y="2076979"/>
            <a:ext cx="5691188" cy="22026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302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51AE253-CC09-1843-9D95-B31F38E65DC2}"/>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The phase diagram</a:t>
            </a:r>
          </a:p>
        </p:txBody>
      </p:sp>
      <p:graphicFrame>
        <p:nvGraphicFramePr>
          <p:cNvPr id="45058" name="Object 2">
            <a:extLst>
              <a:ext uri="{FF2B5EF4-FFF2-40B4-BE49-F238E27FC236}">
                <a16:creationId xmlns:a16="http://schemas.microsoft.com/office/drawing/2014/main" id="{20BF03EA-C2E9-514E-8A46-113ABA31F246}"/>
              </a:ext>
            </a:extLst>
          </p:cNvPr>
          <p:cNvGraphicFramePr>
            <a:graphicFrameLocks noChangeAspect="1"/>
          </p:cNvGraphicFramePr>
          <p:nvPr/>
        </p:nvGraphicFramePr>
        <p:xfrm>
          <a:off x="6252105" y="3861594"/>
          <a:ext cx="1320271" cy="682625"/>
        </p:xfrm>
        <a:graphic>
          <a:graphicData uri="http://schemas.openxmlformats.org/presentationml/2006/ole">
            <mc:AlternateContent xmlns:mc="http://schemas.openxmlformats.org/markup-compatibility/2006">
              <mc:Choice xmlns:v="urn:schemas-microsoft-com:vml" Requires="v">
                <p:oleObj spid="_x0000_s48153" r:id="rId4" imgW="26035000" imgH="13462000" progId="">
                  <p:embed/>
                </p:oleObj>
              </mc:Choice>
              <mc:Fallback>
                <p:oleObj r:id="rId4" imgW="26035000" imgH="13462000" progId="">
                  <p:embed/>
                  <p:pic>
                    <p:nvPicPr>
                      <p:cNvPr id="45058" name="Object 2">
                        <a:extLst>
                          <a:ext uri="{FF2B5EF4-FFF2-40B4-BE49-F238E27FC236}">
                            <a16:creationId xmlns:a16="http://schemas.microsoft.com/office/drawing/2014/main" id="{20BF03EA-C2E9-514E-8A46-113ABA31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105" y="3861594"/>
                        <a:ext cx="1320271" cy="682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59" name="Text Box 3">
            <a:extLst>
              <a:ext uri="{FF2B5EF4-FFF2-40B4-BE49-F238E27FC236}">
                <a16:creationId xmlns:a16="http://schemas.microsoft.com/office/drawing/2014/main" id="{19F60C6E-376F-9349-B88F-D9047D1BEA6C}"/>
              </a:ext>
            </a:extLst>
          </p:cNvPr>
          <p:cNvSpPr txBox="1">
            <a:spLocks noChangeArrowheads="1"/>
          </p:cNvSpPr>
          <p:nvPr/>
        </p:nvSpPr>
        <p:spPr bwMode="auto">
          <a:xfrm>
            <a:off x="6417469" y="1117865"/>
            <a:ext cx="558628"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u="sng"/>
              <a:t>BEC</a:t>
            </a:r>
          </a:p>
        </p:txBody>
      </p:sp>
      <p:sp>
        <p:nvSpPr>
          <p:cNvPr id="45060" name="Text Box 4">
            <a:extLst>
              <a:ext uri="{FF2B5EF4-FFF2-40B4-BE49-F238E27FC236}">
                <a16:creationId xmlns:a16="http://schemas.microsoft.com/office/drawing/2014/main" id="{25C51397-A9F2-E249-8775-BCF2D68BA5A9}"/>
              </a:ext>
            </a:extLst>
          </p:cNvPr>
          <p:cNvSpPr txBox="1">
            <a:spLocks noChangeArrowheads="1"/>
          </p:cNvSpPr>
          <p:nvPr/>
        </p:nvSpPr>
        <p:spPr bwMode="auto">
          <a:xfrm>
            <a:off x="6193896" y="3337719"/>
            <a:ext cx="1421043"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u="sng"/>
              <a:t>Mott insulator</a:t>
            </a:r>
          </a:p>
        </p:txBody>
      </p:sp>
      <p:graphicFrame>
        <p:nvGraphicFramePr>
          <p:cNvPr id="45061" name="Object 5">
            <a:extLst>
              <a:ext uri="{FF2B5EF4-FFF2-40B4-BE49-F238E27FC236}">
                <a16:creationId xmlns:a16="http://schemas.microsoft.com/office/drawing/2014/main" id="{343E98AC-6F5A-2F4B-8D3B-B62CFF9F16F0}"/>
              </a:ext>
            </a:extLst>
          </p:cNvPr>
          <p:cNvGraphicFramePr>
            <a:graphicFrameLocks noChangeAspect="1"/>
          </p:cNvGraphicFramePr>
          <p:nvPr/>
        </p:nvGraphicFramePr>
        <p:xfrm>
          <a:off x="6179345" y="1726407"/>
          <a:ext cx="1345406" cy="695854"/>
        </p:xfrm>
        <a:graphic>
          <a:graphicData uri="http://schemas.openxmlformats.org/presentationml/2006/ole">
            <mc:AlternateContent xmlns:mc="http://schemas.openxmlformats.org/markup-compatibility/2006">
              <mc:Choice xmlns:v="urn:schemas-microsoft-com:vml" Requires="v">
                <p:oleObj spid="_x0000_s48154" r:id="rId6" imgW="26035000" imgH="13462000" progId="">
                  <p:embed/>
                </p:oleObj>
              </mc:Choice>
              <mc:Fallback>
                <p:oleObj r:id="rId6" imgW="26035000" imgH="13462000" progId="">
                  <p:embed/>
                  <p:pic>
                    <p:nvPicPr>
                      <p:cNvPr id="45061" name="Object 5">
                        <a:extLst>
                          <a:ext uri="{FF2B5EF4-FFF2-40B4-BE49-F238E27FC236}">
                            <a16:creationId xmlns:a16="http://schemas.microsoft.com/office/drawing/2014/main" id="{343E98AC-6F5A-2F4B-8D3B-B62CFF9F16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9345" y="1726407"/>
                        <a:ext cx="1345406" cy="695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5062" name="Picture 6">
            <a:extLst>
              <a:ext uri="{FF2B5EF4-FFF2-40B4-BE49-F238E27FC236}">
                <a16:creationId xmlns:a16="http://schemas.microsoft.com/office/drawing/2014/main" id="{D8ADBF3F-532F-1045-87DC-CF20F16D3E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709" y="1357313"/>
            <a:ext cx="4320646" cy="3414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3" name="Text Box 7">
            <a:extLst>
              <a:ext uri="{FF2B5EF4-FFF2-40B4-BE49-F238E27FC236}">
                <a16:creationId xmlns:a16="http://schemas.microsoft.com/office/drawing/2014/main" id="{D6443339-13B4-FA40-9BF9-5CFDA1F7D2CA}"/>
              </a:ext>
            </a:extLst>
          </p:cNvPr>
          <p:cNvSpPr txBox="1">
            <a:spLocks noChangeArrowheads="1"/>
          </p:cNvSpPr>
          <p:nvPr/>
        </p:nvSpPr>
        <p:spPr bwMode="auto">
          <a:xfrm>
            <a:off x="5798344" y="2606146"/>
            <a:ext cx="2453377" cy="43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167"/>
              <a:t>Long range coherence</a:t>
            </a:r>
          </a:p>
          <a:p>
            <a:pPr eaLnBrk="1" hangingPunct="1">
              <a:lnSpc>
                <a:spcPct val="100000"/>
              </a:lnSpc>
              <a:spcBef>
                <a:spcPct val="0"/>
              </a:spcBef>
              <a:buFont typeface="Arial" panose="020B0604020202020204" pitchFamily="34" charset="0"/>
              <a:buNone/>
            </a:pPr>
            <a:r>
              <a:rPr lang="en-GB" altLang="fi-FI" sz="1167"/>
              <a:t>Particle number at a site fluctuates</a:t>
            </a:r>
          </a:p>
        </p:txBody>
      </p:sp>
      <p:sp>
        <p:nvSpPr>
          <p:cNvPr id="45064" name="Text Box 8">
            <a:extLst>
              <a:ext uri="{FF2B5EF4-FFF2-40B4-BE49-F238E27FC236}">
                <a16:creationId xmlns:a16="http://schemas.microsoft.com/office/drawing/2014/main" id="{184591A7-72DE-3B44-80C5-7B4B28788110}"/>
              </a:ext>
            </a:extLst>
          </p:cNvPr>
          <p:cNvSpPr txBox="1">
            <a:spLocks noChangeArrowheads="1"/>
          </p:cNvSpPr>
          <p:nvPr/>
        </p:nvSpPr>
        <p:spPr bwMode="auto">
          <a:xfrm>
            <a:off x="5705740" y="4709584"/>
            <a:ext cx="2727491" cy="617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167"/>
              <a:t>Gap in the excitation spectrum</a:t>
            </a:r>
          </a:p>
          <a:p>
            <a:pPr eaLnBrk="1" hangingPunct="1">
              <a:lnSpc>
                <a:spcPct val="100000"/>
              </a:lnSpc>
              <a:spcBef>
                <a:spcPct val="0"/>
              </a:spcBef>
              <a:buFont typeface="Arial" panose="020B0604020202020204" pitchFamily="34" charset="0"/>
              <a:buNone/>
            </a:pPr>
            <a:r>
              <a:rPr lang="en-GB" altLang="fi-FI" sz="1167"/>
              <a:t>Particle number at a site fixed (integer)</a:t>
            </a:r>
          </a:p>
          <a:p>
            <a:pPr eaLnBrk="1" hangingPunct="1">
              <a:lnSpc>
                <a:spcPct val="100000"/>
              </a:lnSpc>
              <a:spcBef>
                <a:spcPct val="0"/>
              </a:spcBef>
              <a:buFont typeface="Arial" panose="020B0604020202020204" pitchFamily="34" charset="0"/>
              <a:buNone/>
            </a:pPr>
            <a:r>
              <a:rPr lang="en-GB" altLang="fi-FI" sz="1167"/>
              <a:t>Zero compressibility</a:t>
            </a:r>
          </a:p>
        </p:txBody>
      </p:sp>
    </p:spTree>
    <p:extLst>
      <p:ext uri="{BB962C8B-B14F-4D97-AF65-F5344CB8AC3E}">
        <p14:creationId xmlns:p14="http://schemas.microsoft.com/office/powerpoint/2010/main" val="39308349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A273B651-E0CF-1648-A139-5BAB1D1D7325}"/>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Observation in optical lattices</a:t>
            </a:r>
          </a:p>
        </p:txBody>
      </p:sp>
      <p:sp>
        <p:nvSpPr>
          <p:cNvPr id="47106" name="Rectangle 2">
            <a:extLst>
              <a:ext uri="{FF2B5EF4-FFF2-40B4-BE49-F238E27FC236}">
                <a16:creationId xmlns:a16="http://schemas.microsoft.com/office/drawing/2014/main" id="{AACA47AF-E50A-3349-BABD-9F4B5EAFAE87}"/>
              </a:ext>
            </a:extLst>
          </p:cNvPr>
          <p:cNvSpPr>
            <a:spLocks noGrp="1" noChangeArrowheads="1"/>
          </p:cNvSpPr>
          <p:nvPr>
            <p:ph type="body" idx="1"/>
          </p:nvPr>
        </p:nvSpPr>
        <p:spPr>
          <a:xfrm>
            <a:off x="971021" y="1333500"/>
            <a:ext cx="7239000" cy="863865"/>
          </a:xfrm>
        </p:spPr>
        <p:txBody>
          <a:bodyPr/>
          <a:lstStyle/>
          <a:p>
            <a:pPr>
              <a:lnSpc>
                <a:spcPct val="100000"/>
              </a:lnSpc>
              <a:spcBef>
                <a:spcPts val="583"/>
              </a:spcBef>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sz="2333"/>
              <a:t>Switch off the lattice potential: free expansion maps the momentum distribution to a position distribution</a:t>
            </a:r>
          </a:p>
        </p:txBody>
      </p:sp>
      <p:sp>
        <p:nvSpPr>
          <p:cNvPr id="47107" name="Oval 3">
            <a:extLst>
              <a:ext uri="{FF2B5EF4-FFF2-40B4-BE49-F238E27FC236}">
                <a16:creationId xmlns:a16="http://schemas.microsoft.com/office/drawing/2014/main" id="{5A975653-6CD5-E444-AB43-D31227408A47}"/>
              </a:ext>
            </a:extLst>
          </p:cNvPr>
          <p:cNvSpPr>
            <a:spLocks noChangeArrowheads="1"/>
          </p:cNvSpPr>
          <p:nvPr/>
        </p:nvSpPr>
        <p:spPr bwMode="auto">
          <a:xfrm>
            <a:off x="1751542" y="4357687"/>
            <a:ext cx="60854" cy="59532"/>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08" name="Oval 4">
            <a:extLst>
              <a:ext uri="{FF2B5EF4-FFF2-40B4-BE49-F238E27FC236}">
                <a16:creationId xmlns:a16="http://schemas.microsoft.com/office/drawing/2014/main" id="{AB3C7150-647D-6047-B0AD-9C56F150E39A}"/>
              </a:ext>
            </a:extLst>
          </p:cNvPr>
          <p:cNvSpPr>
            <a:spLocks noChangeArrowheads="1"/>
          </p:cNvSpPr>
          <p:nvPr/>
        </p:nvSpPr>
        <p:spPr bwMode="auto">
          <a:xfrm>
            <a:off x="1812396" y="4237303"/>
            <a:ext cx="60854" cy="59531"/>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09" name="Oval 5">
            <a:extLst>
              <a:ext uri="{FF2B5EF4-FFF2-40B4-BE49-F238E27FC236}">
                <a16:creationId xmlns:a16="http://schemas.microsoft.com/office/drawing/2014/main" id="{0A9897E5-68DE-0F4D-9B93-BB0ACD49D44B}"/>
              </a:ext>
            </a:extLst>
          </p:cNvPr>
          <p:cNvSpPr>
            <a:spLocks noChangeArrowheads="1"/>
          </p:cNvSpPr>
          <p:nvPr/>
        </p:nvSpPr>
        <p:spPr bwMode="auto">
          <a:xfrm>
            <a:off x="1871928" y="4298157"/>
            <a:ext cx="60854" cy="59531"/>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10" name="Line 6">
            <a:extLst>
              <a:ext uri="{FF2B5EF4-FFF2-40B4-BE49-F238E27FC236}">
                <a16:creationId xmlns:a16="http://schemas.microsoft.com/office/drawing/2014/main" id="{4A4620AB-B3D6-0548-8AFB-D112D3EA603E}"/>
              </a:ext>
            </a:extLst>
          </p:cNvPr>
          <p:cNvSpPr>
            <a:spLocks noChangeShapeType="1"/>
          </p:cNvSpPr>
          <p:nvPr/>
        </p:nvSpPr>
        <p:spPr bwMode="auto">
          <a:xfrm>
            <a:off x="1931459" y="4298157"/>
            <a:ext cx="780521"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1" name="Line 7">
            <a:extLst>
              <a:ext uri="{FF2B5EF4-FFF2-40B4-BE49-F238E27FC236}">
                <a16:creationId xmlns:a16="http://schemas.microsoft.com/office/drawing/2014/main" id="{28276065-DEE7-0B48-A939-967A10264DF8}"/>
              </a:ext>
            </a:extLst>
          </p:cNvPr>
          <p:cNvSpPr>
            <a:spLocks noChangeShapeType="1"/>
          </p:cNvSpPr>
          <p:nvPr/>
        </p:nvSpPr>
        <p:spPr bwMode="auto">
          <a:xfrm flipV="1">
            <a:off x="1873250" y="4054740"/>
            <a:ext cx="119063" cy="18520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2" name="Line 8">
            <a:extLst>
              <a:ext uri="{FF2B5EF4-FFF2-40B4-BE49-F238E27FC236}">
                <a16:creationId xmlns:a16="http://schemas.microsoft.com/office/drawing/2014/main" id="{64662891-2595-894D-9F65-10E5A4E67EFA}"/>
              </a:ext>
            </a:extLst>
          </p:cNvPr>
          <p:cNvSpPr>
            <a:spLocks noChangeShapeType="1"/>
          </p:cNvSpPr>
          <p:nvPr/>
        </p:nvSpPr>
        <p:spPr bwMode="auto">
          <a:xfrm flipH="1" flipV="1">
            <a:off x="1329532" y="4115595"/>
            <a:ext cx="424656" cy="24473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3" name="Line 9">
            <a:extLst>
              <a:ext uri="{FF2B5EF4-FFF2-40B4-BE49-F238E27FC236}">
                <a16:creationId xmlns:a16="http://schemas.microsoft.com/office/drawing/2014/main" id="{D6CA686A-AF3C-BD4A-A608-864D0E760C5D}"/>
              </a:ext>
            </a:extLst>
          </p:cNvPr>
          <p:cNvSpPr>
            <a:spLocks noChangeShapeType="1"/>
          </p:cNvSpPr>
          <p:nvPr/>
        </p:nvSpPr>
        <p:spPr bwMode="auto">
          <a:xfrm>
            <a:off x="5111750" y="4357688"/>
            <a:ext cx="780521"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4" name="Line 10">
            <a:extLst>
              <a:ext uri="{FF2B5EF4-FFF2-40B4-BE49-F238E27FC236}">
                <a16:creationId xmlns:a16="http://schemas.microsoft.com/office/drawing/2014/main" id="{A420CA99-21E0-6C4A-A660-D978D1560385}"/>
              </a:ext>
            </a:extLst>
          </p:cNvPr>
          <p:cNvSpPr>
            <a:spLocks noChangeShapeType="1"/>
          </p:cNvSpPr>
          <p:nvPr/>
        </p:nvSpPr>
        <p:spPr bwMode="auto">
          <a:xfrm flipV="1">
            <a:off x="5052219" y="4054740"/>
            <a:ext cx="119063" cy="18520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5" name="Line 11">
            <a:extLst>
              <a:ext uri="{FF2B5EF4-FFF2-40B4-BE49-F238E27FC236}">
                <a16:creationId xmlns:a16="http://schemas.microsoft.com/office/drawing/2014/main" id="{87EC6217-FF71-D64F-AAA8-47947AFA5D73}"/>
              </a:ext>
            </a:extLst>
          </p:cNvPr>
          <p:cNvSpPr>
            <a:spLocks noChangeShapeType="1"/>
          </p:cNvSpPr>
          <p:nvPr/>
        </p:nvSpPr>
        <p:spPr bwMode="auto">
          <a:xfrm flipH="1" flipV="1">
            <a:off x="4569354" y="4115595"/>
            <a:ext cx="424657" cy="24473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16" name="Oval 12">
            <a:extLst>
              <a:ext uri="{FF2B5EF4-FFF2-40B4-BE49-F238E27FC236}">
                <a16:creationId xmlns:a16="http://schemas.microsoft.com/office/drawing/2014/main" id="{894F3E63-70C7-6841-85B0-1607F12422A9}"/>
              </a:ext>
            </a:extLst>
          </p:cNvPr>
          <p:cNvSpPr>
            <a:spLocks noChangeArrowheads="1"/>
          </p:cNvSpPr>
          <p:nvPr/>
        </p:nvSpPr>
        <p:spPr bwMode="auto">
          <a:xfrm>
            <a:off x="5291667" y="3757083"/>
            <a:ext cx="60854" cy="59532"/>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17" name="Oval 13">
            <a:extLst>
              <a:ext uri="{FF2B5EF4-FFF2-40B4-BE49-F238E27FC236}">
                <a16:creationId xmlns:a16="http://schemas.microsoft.com/office/drawing/2014/main" id="{4C082069-5CB1-E347-A996-9AE65E9DF737}"/>
              </a:ext>
            </a:extLst>
          </p:cNvPr>
          <p:cNvSpPr>
            <a:spLocks noChangeArrowheads="1"/>
          </p:cNvSpPr>
          <p:nvPr/>
        </p:nvSpPr>
        <p:spPr bwMode="auto">
          <a:xfrm>
            <a:off x="7032626" y="4298157"/>
            <a:ext cx="60854" cy="59531"/>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18" name="Oval 14">
            <a:extLst>
              <a:ext uri="{FF2B5EF4-FFF2-40B4-BE49-F238E27FC236}">
                <a16:creationId xmlns:a16="http://schemas.microsoft.com/office/drawing/2014/main" id="{A6ECDAAE-65AB-2F48-960C-FAA6C34AB1C9}"/>
              </a:ext>
            </a:extLst>
          </p:cNvPr>
          <p:cNvSpPr>
            <a:spLocks noChangeArrowheads="1"/>
          </p:cNvSpPr>
          <p:nvPr/>
        </p:nvSpPr>
        <p:spPr bwMode="auto">
          <a:xfrm>
            <a:off x="3672417" y="3638021"/>
            <a:ext cx="60854" cy="59532"/>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47119" name="Line 15">
            <a:extLst>
              <a:ext uri="{FF2B5EF4-FFF2-40B4-BE49-F238E27FC236}">
                <a16:creationId xmlns:a16="http://schemas.microsoft.com/office/drawing/2014/main" id="{CBF3CE99-3CAA-3641-B50C-AD17B6535E58}"/>
              </a:ext>
            </a:extLst>
          </p:cNvPr>
          <p:cNvSpPr>
            <a:spLocks noChangeShapeType="1"/>
          </p:cNvSpPr>
          <p:nvPr/>
        </p:nvSpPr>
        <p:spPr bwMode="auto">
          <a:xfrm>
            <a:off x="3131344" y="3037417"/>
            <a:ext cx="1323" cy="234024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20" name="Line 16">
            <a:extLst>
              <a:ext uri="{FF2B5EF4-FFF2-40B4-BE49-F238E27FC236}">
                <a16:creationId xmlns:a16="http://schemas.microsoft.com/office/drawing/2014/main" id="{5ED02554-12DE-4F44-91D5-E420964674B6}"/>
              </a:ext>
            </a:extLst>
          </p:cNvPr>
          <p:cNvSpPr>
            <a:spLocks noChangeShapeType="1"/>
          </p:cNvSpPr>
          <p:nvPr/>
        </p:nvSpPr>
        <p:spPr bwMode="auto">
          <a:xfrm>
            <a:off x="5111750" y="4777053"/>
            <a:ext cx="1980407" cy="132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21" name="Line 17">
            <a:extLst>
              <a:ext uri="{FF2B5EF4-FFF2-40B4-BE49-F238E27FC236}">
                <a16:creationId xmlns:a16="http://schemas.microsoft.com/office/drawing/2014/main" id="{AE214A17-140E-A34F-8E0E-AAAB6DCB5209}"/>
              </a:ext>
            </a:extLst>
          </p:cNvPr>
          <p:cNvSpPr>
            <a:spLocks noChangeShapeType="1"/>
          </p:cNvSpPr>
          <p:nvPr/>
        </p:nvSpPr>
        <p:spPr bwMode="auto">
          <a:xfrm>
            <a:off x="5111750" y="4656667"/>
            <a:ext cx="1323" cy="24077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7122" name="Line 18">
            <a:extLst>
              <a:ext uri="{FF2B5EF4-FFF2-40B4-BE49-F238E27FC236}">
                <a16:creationId xmlns:a16="http://schemas.microsoft.com/office/drawing/2014/main" id="{5CA55C22-50EA-CB45-A0F4-2CD47AF5D480}"/>
              </a:ext>
            </a:extLst>
          </p:cNvPr>
          <p:cNvSpPr>
            <a:spLocks noChangeShapeType="1"/>
          </p:cNvSpPr>
          <p:nvPr/>
        </p:nvSpPr>
        <p:spPr bwMode="auto">
          <a:xfrm>
            <a:off x="7092157" y="4656667"/>
            <a:ext cx="1323" cy="24077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graphicFrame>
        <p:nvGraphicFramePr>
          <p:cNvPr id="47123" name="Object 19">
            <a:extLst>
              <a:ext uri="{FF2B5EF4-FFF2-40B4-BE49-F238E27FC236}">
                <a16:creationId xmlns:a16="http://schemas.microsoft.com/office/drawing/2014/main" id="{313555C4-CDC5-8A4A-A0CA-831A6FE76D59}"/>
              </a:ext>
            </a:extLst>
          </p:cNvPr>
          <p:cNvGraphicFramePr>
            <a:graphicFrameLocks noChangeAspect="1"/>
          </p:cNvGraphicFramePr>
          <p:nvPr/>
        </p:nvGraphicFramePr>
        <p:xfrm>
          <a:off x="5773208" y="4874949"/>
          <a:ext cx="599282" cy="502708"/>
        </p:xfrm>
        <a:graphic>
          <a:graphicData uri="http://schemas.openxmlformats.org/presentationml/2006/ole">
            <mc:AlternateContent xmlns:mc="http://schemas.openxmlformats.org/markup-compatibility/2006">
              <mc:Choice xmlns:v="urn:schemas-microsoft-com:vml" Requires="v">
                <p:oleObj spid="_x0000_s51213" r:id="rId4" imgW="10820400" imgH="9067800" progId="">
                  <p:embed/>
                </p:oleObj>
              </mc:Choice>
              <mc:Fallback>
                <p:oleObj r:id="rId4" imgW="10820400" imgH="9067800" progId="">
                  <p:embed/>
                  <p:pic>
                    <p:nvPicPr>
                      <p:cNvPr id="47123" name="Object 19">
                        <a:extLst>
                          <a:ext uri="{FF2B5EF4-FFF2-40B4-BE49-F238E27FC236}">
                            <a16:creationId xmlns:a16="http://schemas.microsoft.com/office/drawing/2014/main" id="{313555C4-CDC5-8A4A-A0CA-831A6FE76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208" y="4874949"/>
                        <a:ext cx="599282" cy="502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756120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E1C817DE-FCAA-48D7-9082-C173E8E93129}"/>
              </a:ext>
            </a:extLst>
          </p:cNvPr>
          <p:cNvSpPr>
            <a:spLocks noGrp="1" noChangeArrowheads="1"/>
          </p:cNvSpPr>
          <p:nvPr>
            <p:ph type="body"/>
          </p:nvPr>
        </p:nvSpPr>
        <p:spPr>
          <a:xfrm>
            <a:off x="1143000" y="252678"/>
            <a:ext cx="3365500" cy="504031"/>
          </a:xfrm>
        </p:spPr>
        <p:txBody>
          <a:bodyPr anchor="t"/>
          <a:lstStyle/>
          <a:p>
            <a:pPr marL="283093" indent="-283093">
              <a:lnSpc>
                <a:spcPct val="100000"/>
              </a:lnSpc>
              <a:spcBef>
                <a:spcPts val="583"/>
              </a:spcBef>
              <a:buFont typeface="Arial" charset="0"/>
              <a:buChar char="•"/>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defRPr/>
            </a:pPr>
            <a:r>
              <a:rPr lang="en-GB" altLang="fi-FI" sz="2333"/>
              <a:t>Effects of periodicity</a:t>
            </a:r>
          </a:p>
        </p:txBody>
      </p:sp>
      <p:graphicFrame>
        <p:nvGraphicFramePr>
          <p:cNvPr id="49154" name="Object 2">
            <a:extLst>
              <a:ext uri="{FF2B5EF4-FFF2-40B4-BE49-F238E27FC236}">
                <a16:creationId xmlns:a16="http://schemas.microsoft.com/office/drawing/2014/main" id="{D37986AB-9C0B-CB4F-9256-B2E39A89DE87}"/>
              </a:ext>
            </a:extLst>
          </p:cNvPr>
          <p:cNvGraphicFramePr>
            <a:graphicFrameLocks noChangeAspect="1"/>
          </p:cNvGraphicFramePr>
          <p:nvPr/>
        </p:nvGraphicFramePr>
        <p:xfrm>
          <a:off x="1391709" y="3242470"/>
          <a:ext cx="6360583" cy="694531"/>
        </p:xfrm>
        <a:graphic>
          <a:graphicData uri="http://schemas.openxmlformats.org/presentationml/2006/ole">
            <mc:AlternateContent xmlns:mc="http://schemas.openxmlformats.org/markup-compatibility/2006">
              <mc:Choice xmlns:v="urn:schemas-microsoft-com:vml" Requires="v">
                <p:oleObj spid="_x0000_s53261" r:id="rId4" imgW="72263000" imgH="7899400" progId="">
                  <p:embed/>
                </p:oleObj>
              </mc:Choice>
              <mc:Fallback>
                <p:oleObj r:id="rId4" imgW="72263000" imgH="7899400" progId="">
                  <p:embed/>
                  <p:pic>
                    <p:nvPicPr>
                      <p:cNvPr id="49154" name="Object 2">
                        <a:extLst>
                          <a:ext uri="{FF2B5EF4-FFF2-40B4-BE49-F238E27FC236}">
                            <a16:creationId xmlns:a16="http://schemas.microsoft.com/office/drawing/2014/main" id="{D37986AB-9C0B-CB4F-9256-B2E39A89D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709" y="3242470"/>
                        <a:ext cx="6360583" cy="6945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155" name="Picture 3">
            <a:extLst>
              <a:ext uri="{FF2B5EF4-FFF2-40B4-BE49-F238E27FC236}">
                <a16:creationId xmlns:a16="http://schemas.microsoft.com/office/drawing/2014/main" id="{9FF88B1A-679C-F546-9DB1-643ADB9BA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0" y="1275292"/>
            <a:ext cx="3059907" cy="13427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Line 4">
            <a:extLst>
              <a:ext uri="{FF2B5EF4-FFF2-40B4-BE49-F238E27FC236}">
                <a16:creationId xmlns:a16="http://schemas.microsoft.com/office/drawing/2014/main" id="{C2B7FEDB-FA89-494D-B5A3-F6EEB78D15EB}"/>
              </a:ext>
            </a:extLst>
          </p:cNvPr>
          <p:cNvSpPr>
            <a:spLocks noChangeShapeType="1"/>
          </p:cNvSpPr>
          <p:nvPr/>
        </p:nvSpPr>
        <p:spPr bwMode="auto">
          <a:xfrm flipV="1">
            <a:off x="2532063" y="1534583"/>
            <a:ext cx="660136" cy="17462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9157" name="Line 5">
            <a:extLst>
              <a:ext uri="{FF2B5EF4-FFF2-40B4-BE49-F238E27FC236}">
                <a16:creationId xmlns:a16="http://schemas.microsoft.com/office/drawing/2014/main" id="{1A1B05F3-6097-8744-886B-C429F57E9FCB}"/>
              </a:ext>
            </a:extLst>
          </p:cNvPr>
          <p:cNvSpPr>
            <a:spLocks noChangeShapeType="1"/>
          </p:cNvSpPr>
          <p:nvPr/>
        </p:nvSpPr>
        <p:spPr bwMode="auto">
          <a:xfrm flipV="1">
            <a:off x="3071813" y="1955271"/>
            <a:ext cx="300303" cy="132556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9158" name="Line 6">
            <a:extLst>
              <a:ext uri="{FF2B5EF4-FFF2-40B4-BE49-F238E27FC236}">
                <a16:creationId xmlns:a16="http://schemas.microsoft.com/office/drawing/2014/main" id="{E81A02FE-94C5-1B4D-B44D-897D29A90D6E}"/>
              </a:ext>
            </a:extLst>
          </p:cNvPr>
          <p:cNvSpPr>
            <a:spLocks noChangeShapeType="1"/>
          </p:cNvSpPr>
          <p:nvPr/>
        </p:nvSpPr>
        <p:spPr bwMode="auto">
          <a:xfrm>
            <a:off x="4091782" y="2857500"/>
            <a:ext cx="780521" cy="132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9159" name="Line 7">
            <a:extLst>
              <a:ext uri="{FF2B5EF4-FFF2-40B4-BE49-F238E27FC236}">
                <a16:creationId xmlns:a16="http://schemas.microsoft.com/office/drawing/2014/main" id="{1FBFEBC3-8942-7541-B2BC-774D6C5454BA}"/>
              </a:ext>
            </a:extLst>
          </p:cNvPr>
          <p:cNvSpPr>
            <a:spLocks noChangeShapeType="1"/>
          </p:cNvSpPr>
          <p:nvPr/>
        </p:nvSpPr>
        <p:spPr bwMode="auto">
          <a:xfrm>
            <a:off x="4091782" y="2737115"/>
            <a:ext cx="1323" cy="17991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9160" name="Line 8">
            <a:extLst>
              <a:ext uri="{FF2B5EF4-FFF2-40B4-BE49-F238E27FC236}">
                <a16:creationId xmlns:a16="http://schemas.microsoft.com/office/drawing/2014/main" id="{E67E1615-9841-4546-8904-BF8891EA178C}"/>
              </a:ext>
            </a:extLst>
          </p:cNvPr>
          <p:cNvSpPr>
            <a:spLocks noChangeShapeType="1"/>
          </p:cNvSpPr>
          <p:nvPr/>
        </p:nvSpPr>
        <p:spPr bwMode="auto">
          <a:xfrm>
            <a:off x="4872303" y="2737115"/>
            <a:ext cx="1323" cy="17991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49161" name="Text Box 9">
            <a:extLst>
              <a:ext uri="{FF2B5EF4-FFF2-40B4-BE49-F238E27FC236}">
                <a16:creationId xmlns:a16="http://schemas.microsoft.com/office/drawing/2014/main" id="{BB4CB5D3-B47B-3040-84B4-50FE032CD76F}"/>
              </a:ext>
            </a:extLst>
          </p:cNvPr>
          <p:cNvSpPr txBox="1">
            <a:spLocks noChangeArrowheads="1"/>
          </p:cNvSpPr>
          <p:nvPr/>
        </p:nvSpPr>
        <p:spPr bwMode="auto">
          <a:xfrm>
            <a:off x="4333875" y="2797969"/>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d</a:t>
            </a:r>
          </a:p>
        </p:txBody>
      </p:sp>
    </p:spTree>
    <p:extLst>
      <p:ext uri="{BB962C8B-B14F-4D97-AF65-F5344CB8AC3E}">
        <p14:creationId xmlns:p14="http://schemas.microsoft.com/office/powerpoint/2010/main" val="15030621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C93C-A3DB-E247-BC41-AE43D0C6C5BD}"/>
              </a:ext>
            </a:extLst>
          </p:cNvPr>
          <p:cNvSpPr>
            <a:spLocks noGrp="1"/>
          </p:cNvSpPr>
          <p:nvPr>
            <p:ph type="title"/>
          </p:nvPr>
        </p:nvSpPr>
        <p:spPr/>
        <p:txBody>
          <a:bodyPr/>
          <a:lstStyle/>
          <a:p>
            <a:r>
              <a:rPr lang="fi-FI" dirty="0" err="1"/>
              <a:t>Bose</a:t>
            </a:r>
            <a:r>
              <a:rPr lang="fi-FI" dirty="0"/>
              <a:t>-Einstein </a:t>
            </a:r>
            <a:r>
              <a:rPr lang="fi-FI" dirty="0" err="1"/>
              <a:t>condensates</a:t>
            </a:r>
            <a:endParaRPr lang="fi-FI" dirty="0"/>
          </a:p>
        </p:txBody>
      </p:sp>
      <p:sp>
        <p:nvSpPr>
          <p:cNvPr id="3" name="Text Placeholder 2">
            <a:extLst>
              <a:ext uri="{FF2B5EF4-FFF2-40B4-BE49-F238E27FC236}">
                <a16:creationId xmlns:a16="http://schemas.microsoft.com/office/drawing/2014/main" id="{CC06C2AA-EB0F-904E-B357-6E08FCF39992}"/>
              </a:ext>
            </a:extLst>
          </p:cNvPr>
          <p:cNvSpPr>
            <a:spLocks noGrp="1"/>
          </p:cNvSpPr>
          <p:nvPr>
            <p:ph type="body" sz="half" idx="2"/>
          </p:nvPr>
        </p:nvSpPr>
        <p:spPr/>
        <p:txBody>
          <a:bodyPr/>
          <a:lstStyle/>
          <a:p>
            <a:r>
              <a:rPr lang="fi-FI" dirty="0" err="1"/>
              <a:t>Interesting</a:t>
            </a:r>
            <a:r>
              <a:rPr lang="fi-FI" dirty="0"/>
              <a:t> </a:t>
            </a:r>
            <a:r>
              <a:rPr lang="fi-FI" dirty="0" err="1"/>
              <a:t>stuff</a:t>
            </a:r>
            <a:endParaRPr lang="fi-FI" dirty="0"/>
          </a:p>
        </p:txBody>
      </p:sp>
      <p:pic>
        <p:nvPicPr>
          <p:cNvPr id="8" name="Picture Placeholder 7">
            <a:extLst>
              <a:ext uri="{FF2B5EF4-FFF2-40B4-BE49-F238E27FC236}">
                <a16:creationId xmlns:a16="http://schemas.microsoft.com/office/drawing/2014/main" id="{00D5AB7F-D73B-9944-BD78-F7FB71C6498D}"/>
              </a:ext>
            </a:extLst>
          </p:cNvPr>
          <p:cNvPicPr>
            <a:picLocks noGrp="1" noChangeAspect="1"/>
          </p:cNvPicPr>
          <p:nvPr>
            <p:ph type="pic" idx="13"/>
          </p:nvPr>
        </p:nvPicPr>
        <p:blipFill>
          <a:blip r:embed="rId2"/>
          <a:srcRect l="9931" r="9931"/>
          <a:stretch>
            <a:fillRect/>
          </a:stretch>
        </p:blipFill>
        <p:spPr/>
      </p:pic>
    </p:spTree>
    <p:extLst>
      <p:ext uri="{BB962C8B-B14F-4D97-AF65-F5344CB8AC3E}">
        <p14:creationId xmlns:p14="http://schemas.microsoft.com/office/powerpoint/2010/main" val="3788042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4310EDF6-A76B-4403-A5CC-9C66ABACF233}"/>
              </a:ext>
            </a:extLst>
          </p:cNvPr>
          <p:cNvSpPr>
            <a:spLocks noGrp="1" noChangeArrowheads="1"/>
          </p:cNvSpPr>
          <p:nvPr>
            <p:ph type="body"/>
          </p:nvPr>
        </p:nvSpPr>
        <p:spPr>
          <a:xfrm>
            <a:off x="1143000" y="216958"/>
            <a:ext cx="6969125" cy="444500"/>
          </a:xfrm>
        </p:spPr>
        <p:txBody>
          <a:bodyPr anchor="t"/>
          <a:lstStyle/>
          <a:p>
            <a:pPr marL="283093" indent="-283093">
              <a:lnSpc>
                <a:spcPct val="100000"/>
              </a:lnSpc>
              <a:spcBef>
                <a:spcPts val="583"/>
              </a:spcBef>
              <a:buFont typeface="Arial" charset="0"/>
              <a:buChar char="•"/>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defRPr/>
            </a:pPr>
            <a:r>
              <a:rPr lang="en-GB" altLang="fi-FI" sz="2333"/>
              <a:t>Fast release of the atoms</a:t>
            </a:r>
          </a:p>
        </p:txBody>
      </p:sp>
      <p:graphicFrame>
        <p:nvGraphicFramePr>
          <p:cNvPr id="51202" name="Object 2">
            <a:extLst>
              <a:ext uri="{FF2B5EF4-FFF2-40B4-BE49-F238E27FC236}">
                <a16:creationId xmlns:a16="http://schemas.microsoft.com/office/drawing/2014/main" id="{AA9BE6F2-7F4B-4A4E-9586-6EB861DA1824}"/>
              </a:ext>
            </a:extLst>
          </p:cNvPr>
          <p:cNvGraphicFramePr>
            <a:graphicFrameLocks noChangeAspect="1"/>
          </p:cNvGraphicFramePr>
          <p:nvPr/>
        </p:nvGraphicFramePr>
        <p:xfrm>
          <a:off x="1391709" y="697178"/>
          <a:ext cx="6360583" cy="695854"/>
        </p:xfrm>
        <a:graphic>
          <a:graphicData uri="http://schemas.openxmlformats.org/presentationml/2006/ole">
            <mc:AlternateContent xmlns:mc="http://schemas.openxmlformats.org/markup-compatibility/2006">
              <mc:Choice xmlns:v="urn:schemas-microsoft-com:vml" Requires="v">
                <p:oleObj spid="_x0000_s55309" r:id="rId4" imgW="72263000" imgH="7899400" progId="">
                  <p:embed/>
                </p:oleObj>
              </mc:Choice>
              <mc:Fallback>
                <p:oleObj r:id="rId4" imgW="72263000" imgH="7899400" progId="">
                  <p:embed/>
                  <p:pic>
                    <p:nvPicPr>
                      <p:cNvPr id="51202" name="Object 2">
                        <a:extLst>
                          <a:ext uri="{FF2B5EF4-FFF2-40B4-BE49-F238E27FC236}">
                            <a16:creationId xmlns:a16="http://schemas.microsoft.com/office/drawing/2014/main" id="{AA9BE6F2-7F4B-4A4E-9586-6EB861DA1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709" y="697178"/>
                        <a:ext cx="6360583" cy="695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03" name="Picture 3">
            <a:extLst>
              <a:ext uri="{FF2B5EF4-FFF2-40B4-BE49-F238E27FC236}">
                <a16:creationId xmlns:a16="http://schemas.microsoft.com/office/drawing/2014/main" id="{2D4A7666-4B18-5A42-91F3-9F137AEF4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324" y="2868083"/>
            <a:ext cx="2939521" cy="23296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Picture 4">
            <a:extLst>
              <a:ext uri="{FF2B5EF4-FFF2-40B4-BE49-F238E27FC236}">
                <a16:creationId xmlns:a16="http://schemas.microsoft.com/office/drawing/2014/main" id="{ECB992E3-9A2A-C246-B0A5-25ADBF644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615" y="1897063"/>
            <a:ext cx="2688167"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5" name="Picture 5">
            <a:extLst>
              <a:ext uri="{FF2B5EF4-FFF2-40B4-BE49-F238E27FC236}">
                <a16:creationId xmlns:a16="http://schemas.microsoft.com/office/drawing/2014/main" id="{BBE91EB8-0753-9B45-BD1E-645D96AAD9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136" y="2977886"/>
            <a:ext cx="2756958" cy="22529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6" name="Picture 6">
            <a:extLst>
              <a:ext uri="{FF2B5EF4-FFF2-40B4-BE49-F238E27FC236}">
                <a16:creationId xmlns:a16="http://schemas.microsoft.com/office/drawing/2014/main" id="{D54E8A19-2A37-9F4F-B927-125374BC7D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1969" y="1657615"/>
            <a:ext cx="2039938" cy="795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7" name="Picture 7">
            <a:extLst>
              <a:ext uri="{FF2B5EF4-FFF2-40B4-BE49-F238E27FC236}">
                <a16:creationId xmlns:a16="http://schemas.microsoft.com/office/drawing/2014/main" id="{66B15B6A-CCA9-A24A-BFEC-64EE5489B6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2437" y="1416844"/>
            <a:ext cx="2028032" cy="2328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8" name="Picture 8">
            <a:extLst>
              <a:ext uri="{FF2B5EF4-FFF2-40B4-BE49-F238E27FC236}">
                <a16:creationId xmlns:a16="http://schemas.microsoft.com/office/drawing/2014/main" id="{4AE3DF9F-0250-ED4B-8A44-81CDB8C311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3449" y="1484313"/>
            <a:ext cx="2028031" cy="2328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9" name="Text Box 9">
            <a:extLst>
              <a:ext uri="{FF2B5EF4-FFF2-40B4-BE49-F238E27FC236}">
                <a16:creationId xmlns:a16="http://schemas.microsoft.com/office/drawing/2014/main" id="{CE996CD6-39D7-FA46-ACF0-0409A258AB82}"/>
              </a:ext>
            </a:extLst>
          </p:cNvPr>
          <p:cNvSpPr txBox="1">
            <a:spLocks noChangeArrowheads="1"/>
          </p:cNvSpPr>
          <p:nvPr/>
        </p:nvSpPr>
        <p:spPr bwMode="auto">
          <a:xfrm>
            <a:off x="836084" y="5353845"/>
            <a:ext cx="4510094" cy="28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333"/>
              <a:t>Envelope: Fourier transform of the initial Wannier function</a:t>
            </a:r>
          </a:p>
        </p:txBody>
      </p:sp>
    </p:spTree>
    <p:extLst>
      <p:ext uri="{BB962C8B-B14F-4D97-AF65-F5344CB8AC3E}">
        <p14:creationId xmlns:p14="http://schemas.microsoft.com/office/powerpoint/2010/main" val="21176906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1815B63A-DBF7-4639-AD20-E974BD3FD370}"/>
              </a:ext>
            </a:extLst>
          </p:cNvPr>
          <p:cNvSpPr>
            <a:spLocks noGrp="1" noChangeArrowheads="1"/>
          </p:cNvSpPr>
          <p:nvPr>
            <p:ph type="body"/>
          </p:nvPr>
        </p:nvSpPr>
        <p:spPr>
          <a:xfrm>
            <a:off x="971021" y="157428"/>
            <a:ext cx="3365500" cy="419364"/>
          </a:xfrm>
        </p:spPr>
        <p:txBody>
          <a:bodyPr anchor="t"/>
          <a:lstStyle/>
          <a:p>
            <a:pPr marL="283093" indent="-283093">
              <a:spcBef>
                <a:spcPts val="583"/>
              </a:spcBef>
              <a:buFont typeface="Arial" charset="0"/>
              <a:buChar char="•"/>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defRPr/>
            </a:pPr>
            <a:r>
              <a:rPr lang="en-GB" altLang="fi-FI" sz="2333"/>
              <a:t>Adiabatic release</a:t>
            </a:r>
          </a:p>
        </p:txBody>
      </p:sp>
      <p:pic>
        <p:nvPicPr>
          <p:cNvPr id="53250" name="Picture 2">
            <a:extLst>
              <a:ext uri="{FF2B5EF4-FFF2-40B4-BE49-F238E27FC236}">
                <a16:creationId xmlns:a16="http://schemas.microsoft.com/office/drawing/2014/main" id="{B158E130-2D9A-ED4E-85C8-A0C73A4AC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324" y="1571625"/>
            <a:ext cx="2039938" cy="1039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3251" name="Object 3">
            <a:extLst>
              <a:ext uri="{FF2B5EF4-FFF2-40B4-BE49-F238E27FC236}">
                <a16:creationId xmlns:a16="http://schemas.microsoft.com/office/drawing/2014/main" id="{8E4348E1-53FD-764D-BBF1-E392D0EE0D98}"/>
              </a:ext>
            </a:extLst>
          </p:cNvPr>
          <p:cNvGraphicFramePr>
            <a:graphicFrameLocks noChangeAspect="1"/>
          </p:cNvGraphicFramePr>
          <p:nvPr/>
        </p:nvGraphicFramePr>
        <p:xfrm>
          <a:off x="1451240" y="637646"/>
          <a:ext cx="6000750" cy="656167"/>
        </p:xfrm>
        <a:graphic>
          <a:graphicData uri="http://schemas.openxmlformats.org/presentationml/2006/ole">
            <mc:AlternateContent xmlns:mc="http://schemas.openxmlformats.org/markup-compatibility/2006">
              <mc:Choice xmlns:v="urn:schemas-microsoft-com:vml" Requires="v">
                <p:oleObj spid="_x0000_s57357" r:id="rId5" imgW="72263000" imgH="7899400" progId="">
                  <p:embed/>
                </p:oleObj>
              </mc:Choice>
              <mc:Fallback>
                <p:oleObj r:id="rId5" imgW="72263000" imgH="7899400" progId="">
                  <p:embed/>
                  <p:pic>
                    <p:nvPicPr>
                      <p:cNvPr id="53251" name="Object 3">
                        <a:extLst>
                          <a:ext uri="{FF2B5EF4-FFF2-40B4-BE49-F238E27FC236}">
                            <a16:creationId xmlns:a16="http://schemas.microsoft.com/office/drawing/2014/main" id="{8E4348E1-53FD-764D-BBF1-E392D0EE0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240" y="637646"/>
                        <a:ext cx="6000750" cy="6561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3252" name="Picture 4">
            <a:extLst>
              <a:ext uri="{FF2B5EF4-FFF2-40B4-BE49-F238E27FC236}">
                <a16:creationId xmlns:a16="http://schemas.microsoft.com/office/drawing/2014/main" id="{8B7F0D22-F72A-A743-BFB7-E108B2E5B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4552" y="1357313"/>
            <a:ext cx="1967177" cy="2262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a:extLst>
              <a:ext uri="{FF2B5EF4-FFF2-40B4-BE49-F238E27FC236}">
                <a16:creationId xmlns:a16="http://schemas.microsoft.com/office/drawing/2014/main" id="{093FEF6B-7676-694E-8F06-96973032D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792" y="3447521"/>
            <a:ext cx="2399771" cy="550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4" name="Picture 6">
            <a:extLst>
              <a:ext uri="{FF2B5EF4-FFF2-40B4-BE49-F238E27FC236}">
                <a16:creationId xmlns:a16="http://schemas.microsoft.com/office/drawing/2014/main" id="{0C7738AA-3F8D-F84F-A0D1-3B223FA38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4938" y="3208074"/>
            <a:ext cx="1967178" cy="226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5" name="Picture 7">
            <a:extLst>
              <a:ext uri="{FF2B5EF4-FFF2-40B4-BE49-F238E27FC236}">
                <a16:creationId xmlns:a16="http://schemas.microsoft.com/office/drawing/2014/main" id="{FDA0D597-4646-0C45-A094-8A7FF1A3BF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1792" y="4849813"/>
            <a:ext cx="2399771" cy="40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6" name="Picture 8">
            <a:extLst>
              <a:ext uri="{FF2B5EF4-FFF2-40B4-BE49-F238E27FC236}">
                <a16:creationId xmlns:a16="http://schemas.microsoft.com/office/drawing/2014/main" id="{3B666B26-51F6-1D44-9E56-D7F929642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1709" y="4609042"/>
            <a:ext cx="1967178" cy="2262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7" name="Picture 9">
            <a:extLst>
              <a:ext uri="{FF2B5EF4-FFF2-40B4-BE49-F238E27FC236}">
                <a16:creationId xmlns:a16="http://schemas.microsoft.com/office/drawing/2014/main" id="{87B01040-D3F5-B34B-A52D-0A1966F5BB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2053" y="3148542"/>
            <a:ext cx="2579688" cy="2108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8" name="Line 10">
            <a:extLst>
              <a:ext uri="{FF2B5EF4-FFF2-40B4-BE49-F238E27FC236}">
                <a16:creationId xmlns:a16="http://schemas.microsoft.com/office/drawing/2014/main" id="{6936B290-0BE0-6245-AA2F-00A3E74C2A5D}"/>
              </a:ext>
            </a:extLst>
          </p:cNvPr>
          <p:cNvSpPr>
            <a:spLocks noChangeShapeType="1"/>
          </p:cNvSpPr>
          <p:nvPr/>
        </p:nvSpPr>
        <p:spPr bwMode="auto">
          <a:xfrm>
            <a:off x="2172229" y="2737115"/>
            <a:ext cx="1323" cy="420688"/>
          </a:xfrm>
          <a:prstGeom prst="line">
            <a:avLst/>
          </a:prstGeom>
          <a:noFill/>
          <a:ln w="572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53259" name="Line 11">
            <a:extLst>
              <a:ext uri="{FF2B5EF4-FFF2-40B4-BE49-F238E27FC236}">
                <a16:creationId xmlns:a16="http://schemas.microsoft.com/office/drawing/2014/main" id="{4674E74C-0379-C940-9358-8DA91CDC0A57}"/>
              </a:ext>
            </a:extLst>
          </p:cNvPr>
          <p:cNvSpPr>
            <a:spLocks noChangeShapeType="1"/>
          </p:cNvSpPr>
          <p:nvPr/>
        </p:nvSpPr>
        <p:spPr bwMode="auto">
          <a:xfrm>
            <a:off x="2172229" y="4176449"/>
            <a:ext cx="1323" cy="420688"/>
          </a:xfrm>
          <a:prstGeom prst="line">
            <a:avLst/>
          </a:prstGeom>
          <a:noFill/>
          <a:ln w="572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53260" name="Line 12">
            <a:extLst>
              <a:ext uri="{FF2B5EF4-FFF2-40B4-BE49-F238E27FC236}">
                <a16:creationId xmlns:a16="http://schemas.microsoft.com/office/drawing/2014/main" id="{D505BA73-D35A-0147-ADAC-29182F82A1E1}"/>
              </a:ext>
            </a:extLst>
          </p:cNvPr>
          <p:cNvSpPr>
            <a:spLocks noChangeShapeType="1"/>
          </p:cNvSpPr>
          <p:nvPr/>
        </p:nvSpPr>
        <p:spPr bwMode="auto">
          <a:xfrm>
            <a:off x="4151313" y="4537604"/>
            <a:ext cx="780521" cy="1323"/>
          </a:xfrm>
          <a:prstGeom prst="line">
            <a:avLst/>
          </a:prstGeom>
          <a:noFill/>
          <a:ln w="7632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Tree>
    <p:extLst>
      <p:ext uri="{BB962C8B-B14F-4D97-AF65-F5344CB8AC3E}">
        <p14:creationId xmlns:p14="http://schemas.microsoft.com/office/powerpoint/2010/main" val="1091807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F59D70AC-1AE0-6444-A625-02D2358BE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365" y="817562"/>
            <a:ext cx="3421063" cy="32345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Line 2">
            <a:extLst>
              <a:ext uri="{FF2B5EF4-FFF2-40B4-BE49-F238E27FC236}">
                <a16:creationId xmlns:a16="http://schemas.microsoft.com/office/drawing/2014/main" id="{D2F0AB20-3FBD-7241-891C-A2A62C61B706}"/>
              </a:ext>
            </a:extLst>
          </p:cNvPr>
          <p:cNvSpPr>
            <a:spLocks noChangeShapeType="1"/>
          </p:cNvSpPr>
          <p:nvPr/>
        </p:nvSpPr>
        <p:spPr bwMode="auto">
          <a:xfrm>
            <a:off x="2411678" y="4298157"/>
            <a:ext cx="4500563"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55299" name="Line 3">
            <a:extLst>
              <a:ext uri="{FF2B5EF4-FFF2-40B4-BE49-F238E27FC236}">
                <a16:creationId xmlns:a16="http://schemas.microsoft.com/office/drawing/2014/main" id="{43840846-F86D-754F-9B47-54BEAE1E0F21}"/>
              </a:ext>
            </a:extLst>
          </p:cNvPr>
          <p:cNvSpPr>
            <a:spLocks noChangeShapeType="1"/>
          </p:cNvSpPr>
          <p:nvPr/>
        </p:nvSpPr>
        <p:spPr bwMode="auto">
          <a:xfrm>
            <a:off x="4572000" y="4177771"/>
            <a:ext cx="1323" cy="24077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55300" name="Text Box 4">
            <a:extLst>
              <a:ext uri="{FF2B5EF4-FFF2-40B4-BE49-F238E27FC236}">
                <a16:creationId xmlns:a16="http://schemas.microsoft.com/office/drawing/2014/main" id="{9E2BB91B-BFB9-1841-BE57-DF457A29C5E4}"/>
              </a:ext>
            </a:extLst>
          </p:cNvPr>
          <p:cNvSpPr txBox="1">
            <a:spLocks noChangeArrowheads="1"/>
          </p:cNvSpPr>
          <p:nvPr/>
        </p:nvSpPr>
        <p:spPr bwMode="auto">
          <a:xfrm>
            <a:off x="4336521" y="4418542"/>
            <a:ext cx="47847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q=0</a:t>
            </a:r>
          </a:p>
        </p:txBody>
      </p:sp>
      <p:sp>
        <p:nvSpPr>
          <p:cNvPr id="55301" name="Text Box 5">
            <a:extLst>
              <a:ext uri="{FF2B5EF4-FFF2-40B4-BE49-F238E27FC236}">
                <a16:creationId xmlns:a16="http://schemas.microsoft.com/office/drawing/2014/main" id="{C8BBAD62-DA33-ED49-82F0-3ED075C11CF8}"/>
              </a:ext>
            </a:extLst>
          </p:cNvPr>
          <p:cNvSpPr txBox="1">
            <a:spLocks noChangeArrowheads="1"/>
          </p:cNvSpPr>
          <p:nvPr/>
        </p:nvSpPr>
        <p:spPr bwMode="auto">
          <a:xfrm>
            <a:off x="1080824" y="353219"/>
            <a:ext cx="4030475"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u="sng"/>
              <a:t>BEC </a:t>
            </a:r>
            <a:r>
              <a:rPr lang="en-GB" altLang="fi-FI" sz="1500"/>
              <a:t>(fast switching off of the lattice potential)</a:t>
            </a:r>
          </a:p>
        </p:txBody>
      </p:sp>
      <p:graphicFrame>
        <p:nvGraphicFramePr>
          <p:cNvPr id="55302" name="Object 6">
            <a:extLst>
              <a:ext uri="{FF2B5EF4-FFF2-40B4-BE49-F238E27FC236}">
                <a16:creationId xmlns:a16="http://schemas.microsoft.com/office/drawing/2014/main" id="{8D63F0D7-59B9-7C42-9FBA-72025FCD4A7B}"/>
              </a:ext>
            </a:extLst>
          </p:cNvPr>
          <p:cNvGraphicFramePr>
            <a:graphicFrameLocks noChangeAspect="1"/>
          </p:cNvGraphicFramePr>
          <p:nvPr/>
        </p:nvGraphicFramePr>
        <p:xfrm>
          <a:off x="933979" y="4725459"/>
          <a:ext cx="5715000" cy="711729"/>
        </p:xfrm>
        <a:graphic>
          <a:graphicData uri="http://schemas.openxmlformats.org/presentationml/2006/ole">
            <mc:AlternateContent xmlns:mc="http://schemas.openxmlformats.org/markup-compatibility/2006">
              <mc:Choice xmlns:v="urn:schemas-microsoft-com:vml" Requires="v">
                <p:oleObj spid="_x0000_s59417" r:id="rId5" imgW="68173600" imgH="8483600" progId="">
                  <p:embed/>
                </p:oleObj>
              </mc:Choice>
              <mc:Fallback>
                <p:oleObj r:id="rId5" imgW="68173600" imgH="8483600" progId="">
                  <p:embed/>
                  <p:pic>
                    <p:nvPicPr>
                      <p:cNvPr id="55302" name="Object 6">
                        <a:extLst>
                          <a:ext uri="{FF2B5EF4-FFF2-40B4-BE49-F238E27FC236}">
                            <a16:creationId xmlns:a16="http://schemas.microsoft.com/office/drawing/2014/main" id="{8D63F0D7-59B9-7C42-9FBA-72025FCD4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79" y="4725459"/>
                        <a:ext cx="5715000" cy="711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3" name="Object 7">
            <a:extLst>
              <a:ext uri="{FF2B5EF4-FFF2-40B4-BE49-F238E27FC236}">
                <a16:creationId xmlns:a16="http://schemas.microsoft.com/office/drawing/2014/main" id="{645DC03A-1E9C-5B49-AB6C-8A28307A8D7E}"/>
              </a:ext>
            </a:extLst>
          </p:cNvPr>
          <p:cNvGraphicFramePr>
            <a:graphicFrameLocks noChangeAspect="1"/>
          </p:cNvGraphicFramePr>
          <p:nvPr/>
        </p:nvGraphicFramePr>
        <p:xfrm>
          <a:off x="6602677" y="1813720"/>
          <a:ext cx="1459177" cy="1267354"/>
        </p:xfrm>
        <a:graphic>
          <a:graphicData uri="http://schemas.openxmlformats.org/presentationml/2006/ole">
            <mc:AlternateContent xmlns:mc="http://schemas.openxmlformats.org/markup-compatibility/2006">
              <mc:Choice xmlns:v="urn:schemas-microsoft-com:vml" Requires="v">
                <p:oleObj spid="_x0000_s59418" r:id="rId7" imgW="15506700" imgH="13462000" progId="">
                  <p:embed/>
                </p:oleObj>
              </mc:Choice>
              <mc:Fallback>
                <p:oleObj r:id="rId7" imgW="15506700" imgH="13462000" progId="">
                  <p:embed/>
                  <p:pic>
                    <p:nvPicPr>
                      <p:cNvPr id="55303" name="Object 7">
                        <a:extLst>
                          <a:ext uri="{FF2B5EF4-FFF2-40B4-BE49-F238E27FC236}">
                            <a16:creationId xmlns:a16="http://schemas.microsoft.com/office/drawing/2014/main" id="{645DC03A-1E9C-5B49-AB6C-8A28307A8D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2677" y="1813720"/>
                        <a:ext cx="1459177" cy="12673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5304" name="Picture 8">
            <a:extLst>
              <a:ext uri="{FF2B5EF4-FFF2-40B4-BE49-F238E27FC236}">
                <a16:creationId xmlns:a16="http://schemas.microsoft.com/office/drawing/2014/main" id="{C12D42AB-DD8F-B045-9400-EEFBEAE4C4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2792" y="4417219"/>
            <a:ext cx="1619250" cy="1215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5" name="Text Box 9">
            <a:extLst>
              <a:ext uri="{FF2B5EF4-FFF2-40B4-BE49-F238E27FC236}">
                <a16:creationId xmlns:a16="http://schemas.microsoft.com/office/drawing/2014/main" id="{B142E394-C6F3-634A-829B-F9F952F63A23}"/>
              </a:ext>
            </a:extLst>
          </p:cNvPr>
          <p:cNvSpPr txBox="1">
            <a:spLocks noChangeArrowheads="1"/>
          </p:cNvSpPr>
          <p:nvPr/>
        </p:nvSpPr>
        <p:spPr bwMode="auto">
          <a:xfrm>
            <a:off x="1117865" y="31751"/>
            <a:ext cx="153458" cy="305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en-US" sz="1000">
              <a:latin typeface="Times New Roman" panose="02020603050405020304" pitchFamily="18" charset="0"/>
            </a:endParaRPr>
          </a:p>
        </p:txBody>
      </p:sp>
      <p:sp>
        <p:nvSpPr>
          <p:cNvPr id="55306" name="Text Box 10">
            <a:extLst>
              <a:ext uri="{FF2B5EF4-FFF2-40B4-BE49-F238E27FC236}">
                <a16:creationId xmlns:a16="http://schemas.microsoft.com/office/drawing/2014/main" id="{A0A323B6-E4AD-C14C-833E-AF2BF5485B99}"/>
              </a:ext>
            </a:extLst>
          </p:cNvPr>
          <p:cNvSpPr txBox="1">
            <a:spLocks noChangeArrowheads="1"/>
          </p:cNvSpPr>
          <p:nvPr/>
        </p:nvSpPr>
        <p:spPr bwMode="auto">
          <a:xfrm>
            <a:off x="826823" y="79376"/>
            <a:ext cx="5842125" cy="25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167"/>
              <a:t>M. Greiner, O. Mandel, T. Esslinger, T.W. Hänsch, and I. Bloch, Nature 415,39 (2002)</a:t>
            </a:r>
          </a:p>
        </p:txBody>
      </p:sp>
      <p:pic>
        <p:nvPicPr>
          <p:cNvPr id="55307" name="Picture 11">
            <a:extLst>
              <a:ext uri="{FF2B5EF4-FFF2-40B4-BE49-F238E27FC236}">
                <a16:creationId xmlns:a16="http://schemas.microsoft.com/office/drawing/2014/main" id="{CD2A180E-29CB-324D-BBC5-A69E55579C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532" y="1595438"/>
            <a:ext cx="1905000" cy="152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56550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a:extLst>
              <a:ext uri="{FF2B5EF4-FFF2-40B4-BE49-F238E27FC236}">
                <a16:creationId xmlns:a16="http://schemas.microsoft.com/office/drawing/2014/main" id="{E6D2E08F-2E33-4848-AC16-19E7A7F41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896" y="1117866"/>
            <a:ext cx="3300678" cy="3118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7346" name="Object 2">
            <a:extLst>
              <a:ext uri="{FF2B5EF4-FFF2-40B4-BE49-F238E27FC236}">
                <a16:creationId xmlns:a16="http://schemas.microsoft.com/office/drawing/2014/main" id="{4DBEFF9A-23FF-7C4D-99E7-1682D1DB299B}"/>
              </a:ext>
            </a:extLst>
          </p:cNvPr>
          <p:cNvGraphicFramePr>
            <a:graphicFrameLocks noChangeAspect="1"/>
          </p:cNvGraphicFramePr>
          <p:nvPr/>
        </p:nvGraphicFramePr>
        <p:xfrm>
          <a:off x="1170782" y="4708261"/>
          <a:ext cx="6384396" cy="795073"/>
        </p:xfrm>
        <a:graphic>
          <a:graphicData uri="http://schemas.openxmlformats.org/presentationml/2006/ole">
            <mc:AlternateContent xmlns:mc="http://schemas.openxmlformats.org/markup-compatibility/2006">
              <mc:Choice xmlns:v="urn:schemas-microsoft-com:vml" Requires="v">
                <p:oleObj spid="_x0000_s61465" r:id="rId5" imgW="68173600" imgH="8483600" progId="">
                  <p:embed/>
                </p:oleObj>
              </mc:Choice>
              <mc:Fallback>
                <p:oleObj r:id="rId5" imgW="68173600" imgH="8483600" progId="">
                  <p:embed/>
                  <p:pic>
                    <p:nvPicPr>
                      <p:cNvPr id="57346" name="Object 2">
                        <a:extLst>
                          <a:ext uri="{FF2B5EF4-FFF2-40B4-BE49-F238E27FC236}">
                            <a16:creationId xmlns:a16="http://schemas.microsoft.com/office/drawing/2014/main" id="{4DBEFF9A-23FF-7C4D-99E7-1682D1DB2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782" y="4708261"/>
                        <a:ext cx="6384396" cy="795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7" name="Text Box 3">
            <a:extLst>
              <a:ext uri="{FF2B5EF4-FFF2-40B4-BE49-F238E27FC236}">
                <a16:creationId xmlns:a16="http://schemas.microsoft.com/office/drawing/2014/main" id="{EE6334E9-BE6E-6D44-B1B0-752CDA4DA45D}"/>
              </a:ext>
            </a:extLst>
          </p:cNvPr>
          <p:cNvSpPr txBox="1">
            <a:spLocks noChangeArrowheads="1"/>
          </p:cNvSpPr>
          <p:nvPr/>
        </p:nvSpPr>
        <p:spPr bwMode="auto">
          <a:xfrm>
            <a:off x="1316302" y="473604"/>
            <a:ext cx="1421043"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u="sng"/>
              <a:t>Mott insulator</a:t>
            </a:r>
          </a:p>
        </p:txBody>
      </p:sp>
      <p:graphicFrame>
        <p:nvGraphicFramePr>
          <p:cNvPr id="57348" name="Object 4">
            <a:extLst>
              <a:ext uri="{FF2B5EF4-FFF2-40B4-BE49-F238E27FC236}">
                <a16:creationId xmlns:a16="http://schemas.microsoft.com/office/drawing/2014/main" id="{3820DFB6-D4E5-1D45-94D4-5E5DE16380F4}"/>
              </a:ext>
            </a:extLst>
          </p:cNvPr>
          <p:cNvGraphicFramePr>
            <a:graphicFrameLocks noChangeAspect="1"/>
          </p:cNvGraphicFramePr>
          <p:nvPr/>
        </p:nvGraphicFramePr>
        <p:xfrm>
          <a:off x="6492875" y="2035970"/>
          <a:ext cx="1649678" cy="1308364"/>
        </p:xfrm>
        <a:graphic>
          <a:graphicData uri="http://schemas.openxmlformats.org/presentationml/2006/ole">
            <mc:AlternateContent xmlns:mc="http://schemas.openxmlformats.org/markup-compatibility/2006">
              <mc:Choice xmlns:v="urn:schemas-microsoft-com:vml" Requires="v">
                <p:oleObj spid="_x0000_s61466" r:id="rId7" imgW="16967200" imgH="13462000" progId="">
                  <p:embed/>
                </p:oleObj>
              </mc:Choice>
              <mc:Fallback>
                <p:oleObj r:id="rId7" imgW="16967200" imgH="13462000" progId="">
                  <p:embed/>
                  <p:pic>
                    <p:nvPicPr>
                      <p:cNvPr id="57348" name="Object 4">
                        <a:extLst>
                          <a:ext uri="{FF2B5EF4-FFF2-40B4-BE49-F238E27FC236}">
                            <a16:creationId xmlns:a16="http://schemas.microsoft.com/office/drawing/2014/main" id="{3820DFB6-D4E5-1D45-94D4-5E5DE16380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2875" y="2035970"/>
                        <a:ext cx="1649678" cy="13083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804368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197D-7EBB-6A40-B0BD-4F0ECF358DB9}"/>
              </a:ext>
            </a:extLst>
          </p:cNvPr>
          <p:cNvSpPr>
            <a:spLocks noGrp="1"/>
          </p:cNvSpPr>
          <p:nvPr>
            <p:ph type="body" sz="half" idx="10"/>
          </p:nvPr>
        </p:nvSpPr>
        <p:spPr/>
        <p:txBody>
          <a:bodyPr/>
          <a:lstStyle/>
          <a:p>
            <a:r>
              <a:rPr lang="fi-FI" dirty="0" err="1"/>
              <a:t>Interference</a:t>
            </a:r>
            <a:r>
              <a:rPr lang="fi-FI" dirty="0"/>
              <a:t> of </a:t>
            </a:r>
            <a:r>
              <a:rPr lang="fi-FI" dirty="0" err="1"/>
              <a:t>two</a:t>
            </a:r>
            <a:r>
              <a:rPr lang="fi-FI" dirty="0"/>
              <a:t> </a:t>
            </a:r>
            <a:r>
              <a:rPr lang="fi-FI" dirty="0" err="1"/>
              <a:t>condensates</a:t>
            </a:r>
            <a:endParaRPr lang="fi-FI" dirty="0"/>
          </a:p>
        </p:txBody>
      </p:sp>
      <p:sp>
        <p:nvSpPr>
          <p:cNvPr id="3" name="Text Placeholder 2">
            <a:extLst>
              <a:ext uri="{FF2B5EF4-FFF2-40B4-BE49-F238E27FC236}">
                <a16:creationId xmlns:a16="http://schemas.microsoft.com/office/drawing/2014/main" id="{0B265E4A-46DE-8749-B81B-41C81C5B86F9}"/>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Separate</a:t>
            </a:r>
            <a:r>
              <a:rPr lang="fi-FI" dirty="0"/>
              <a:t> </a:t>
            </a:r>
            <a:r>
              <a:rPr lang="fi-FI" dirty="0" err="1"/>
              <a:t>two</a:t>
            </a:r>
            <a:r>
              <a:rPr lang="fi-FI" dirty="0"/>
              <a:t> </a:t>
            </a:r>
            <a:r>
              <a:rPr lang="fi-FI" dirty="0" err="1"/>
              <a:t>condensates</a:t>
            </a:r>
            <a:endParaRPr lang="fi-FI" dirty="0"/>
          </a:p>
          <a:p>
            <a:pPr marL="342900" indent="-342900">
              <a:buFont typeface="Arial" panose="020B0604020202020204" pitchFamily="34" charset="0"/>
              <a:buChar char="•"/>
            </a:pPr>
            <a:r>
              <a:rPr lang="fi-FI" dirty="0" err="1"/>
              <a:t>Then</a:t>
            </a:r>
            <a:r>
              <a:rPr lang="fi-FI" dirty="0"/>
              <a:t> </a:t>
            </a:r>
            <a:r>
              <a:rPr lang="fi-FI" dirty="0" err="1"/>
              <a:t>let</a:t>
            </a:r>
            <a:r>
              <a:rPr lang="fi-FI" dirty="0"/>
              <a:t> </a:t>
            </a:r>
            <a:r>
              <a:rPr lang="fi-FI" dirty="0" err="1"/>
              <a:t>them</a:t>
            </a:r>
            <a:r>
              <a:rPr lang="fi-FI" dirty="0"/>
              <a:t> </a:t>
            </a:r>
            <a:r>
              <a:rPr lang="fi-FI" dirty="0" err="1"/>
              <a:t>collide</a:t>
            </a:r>
            <a:endParaRPr lang="fi-FI" dirty="0"/>
          </a:p>
        </p:txBody>
      </p:sp>
      <p:pic>
        <p:nvPicPr>
          <p:cNvPr id="5" name="Picture 4">
            <a:extLst>
              <a:ext uri="{FF2B5EF4-FFF2-40B4-BE49-F238E27FC236}">
                <a16:creationId xmlns:a16="http://schemas.microsoft.com/office/drawing/2014/main" id="{B81161C7-19EC-CC46-BD80-3E9C229DF719}"/>
              </a:ext>
            </a:extLst>
          </p:cNvPr>
          <p:cNvPicPr>
            <a:picLocks noChangeAspect="1"/>
          </p:cNvPicPr>
          <p:nvPr/>
        </p:nvPicPr>
        <p:blipFill>
          <a:blip r:embed="rId2"/>
          <a:stretch>
            <a:fillRect/>
          </a:stretch>
        </p:blipFill>
        <p:spPr>
          <a:xfrm>
            <a:off x="4790364" y="1326586"/>
            <a:ext cx="3190164" cy="3385118"/>
          </a:xfrm>
          <a:prstGeom prst="rect">
            <a:avLst/>
          </a:prstGeom>
        </p:spPr>
      </p:pic>
      <p:sp>
        <p:nvSpPr>
          <p:cNvPr id="6" name="TextBox 5">
            <a:extLst>
              <a:ext uri="{FF2B5EF4-FFF2-40B4-BE49-F238E27FC236}">
                <a16:creationId xmlns:a16="http://schemas.microsoft.com/office/drawing/2014/main" id="{01BEF81D-05E9-094D-8F09-E4A8B6C65808}"/>
              </a:ext>
            </a:extLst>
          </p:cNvPr>
          <p:cNvSpPr txBox="1"/>
          <p:nvPr/>
        </p:nvSpPr>
        <p:spPr>
          <a:xfrm>
            <a:off x="6391631" y="4798838"/>
            <a:ext cx="1588897" cy="300082"/>
          </a:xfrm>
          <a:prstGeom prst="rect">
            <a:avLst/>
          </a:prstGeom>
          <a:noFill/>
        </p:spPr>
        <p:txBody>
          <a:bodyPr wrap="none" rtlCol="0">
            <a:spAutoFit/>
          </a:bodyPr>
          <a:lstStyle/>
          <a:p>
            <a:r>
              <a:rPr lang="fi-FI" dirty="0" err="1"/>
              <a:t>Ketterle</a:t>
            </a:r>
            <a:r>
              <a:rPr lang="fi-FI" dirty="0"/>
              <a:t> et </a:t>
            </a:r>
            <a:r>
              <a:rPr lang="fi-FI" dirty="0" err="1"/>
              <a:t>al</a:t>
            </a:r>
            <a:r>
              <a:rPr lang="fi-FI" dirty="0"/>
              <a:t> 1996</a:t>
            </a:r>
          </a:p>
        </p:txBody>
      </p:sp>
    </p:spTree>
    <p:extLst>
      <p:ext uri="{BB962C8B-B14F-4D97-AF65-F5344CB8AC3E}">
        <p14:creationId xmlns:p14="http://schemas.microsoft.com/office/powerpoint/2010/main" val="165339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4">
            <a:extLst>
              <a:ext uri="{FF2B5EF4-FFF2-40B4-BE49-F238E27FC236}">
                <a16:creationId xmlns:a16="http://schemas.microsoft.com/office/drawing/2014/main" id="{24C461C2-B70E-A44D-9FAE-1272B3EBAB73}"/>
              </a:ext>
            </a:extLst>
          </p:cNvPr>
          <p:cNvSpPr>
            <a:spLocks noChangeArrowheads="1"/>
          </p:cNvSpPr>
          <p:nvPr/>
        </p:nvSpPr>
        <p:spPr bwMode="auto">
          <a:xfrm>
            <a:off x="1631157" y="216959"/>
            <a:ext cx="5767917" cy="1194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000" tIns="39000" rIns="75000" bIns="39000"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fi-FI" altLang="fi-FI" sz="2667"/>
              <a:t>The quantum gas microscope: seeing individual atoms in an optical lattice</a:t>
            </a:r>
            <a:endParaRPr lang="en-US" altLang="fi-FI" sz="2667"/>
          </a:p>
        </p:txBody>
      </p:sp>
      <p:pic>
        <p:nvPicPr>
          <p:cNvPr id="59394" name="Picture 5" descr="mott_paper_images">
            <a:extLst>
              <a:ext uri="{FF2B5EF4-FFF2-40B4-BE49-F238E27FC236}">
                <a16:creationId xmlns:a16="http://schemas.microsoft.com/office/drawing/2014/main" id="{43E50058-D9E7-2B4E-94EB-FB300396D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0" y="1759479"/>
            <a:ext cx="6260042" cy="206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a:extLst>
              <a:ext uri="{FF2B5EF4-FFF2-40B4-BE49-F238E27FC236}">
                <a16:creationId xmlns:a16="http://schemas.microsoft.com/office/drawing/2014/main" id="{8825D600-4942-4A49-BA02-3F20DBE086D5}"/>
              </a:ext>
            </a:extLst>
          </p:cNvPr>
          <p:cNvSpPr txBox="1">
            <a:spLocks noChangeArrowheads="1"/>
          </p:cNvSpPr>
          <p:nvPr/>
        </p:nvSpPr>
        <p:spPr bwMode="auto">
          <a:xfrm>
            <a:off x="1890449" y="4118241"/>
            <a:ext cx="5442772" cy="3231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Times New Roman" panose="02020603050405020304" pitchFamily="18" charset="0"/>
              <a:buNone/>
            </a:pPr>
            <a:r>
              <a:rPr lang="fi-FI" altLang="fi-FI" sz="1500" dirty="0">
                <a:solidFill>
                  <a:schemeClr val="tx1"/>
                </a:solidFill>
              </a:rPr>
              <a:t>WS </a:t>
            </a:r>
            <a:r>
              <a:rPr lang="fi-FI" altLang="fi-FI" sz="1500" dirty="0" err="1">
                <a:solidFill>
                  <a:schemeClr val="tx1"/>
                </a:solidFill>
              </a:rPr>
              <a:t>Bakr</a:t>
            </a:r>
            <a:r>
              <a:rPr lang="fi-FI" altLang="fi-FI" sz="1500" dirty="0">
                <a:solidFill>
                  <a:schemeClr val="tx1"/>
                </a:solidFill>
              </a:rPr>
              <a:t> et al., Science (2010) DOI:10.1126/science.1192368</a:t>
            </a:r>
            <a:endParaRPr lang="en-US" altLang="fi-FI" sz="1500" dirty="0">
              <a:solidFill>
                <a:schemeClr val="tx1"/>
              </a:solidFill>
            </a:endParaRPr>
          </a:p>
        </p:txBody>
      </p:sp>
      <p:graphicFrame>
        <p:nvGraphicFramePr>
          <p:cNvPr id="59396" name="Object 7">
            <a:extLst>
              <a:ext uri="{FF2B5EF4-FFF2-40B4-BE49-F238E27FC236}">
                <a16:creationId xmlns:a16="http://schemas.microsoft.com/office/drawing/2014/main" id="{B96DA4A5-DDB4-E74E-BED2-D830C6842067}"/>
              </a:ext>
            </a:extLst>
          </p:cNvPr>
          <p:cNvGraphicFramePr>
            <a:graphicFrameLocks noChangeAspect="1"/>
          </p:cNvGraphicFramePr>
          <p:nvPr/>
        </p:nvGraphicFramePr>
        <p:xfrm>
          <a:off x="2532063" y="4657990"/>
          <a:ext cx="1019969" cy="564885"/>
        </p:xfrm>
        <a:graphic>
          <a:graphicData uri="http://schemas.openxmlformats.org/presentationml/2006/ole">
            <mc:AlternateContent xmlns:mc="http://schemas.openxmlformats.org/markup-compatibility/2006">
              <mc:Choice xmlns:v="urn:schemas-microsoft-com:vml" Requires="v">
                <p:oleObj spid="_x0000_s63513" name="Equation" r:id="rId5" imgW="10528300" imgH="5854700" progId="Equation.3">
                  <p:embed/>
                </p:oleObj>
              </mc:Choice>
              <mc:Fallback>
                <p:oleObj name="Equation" r:id="rId5" imgW="10528300" imgH="5854700" progId="Equation.3">
                  <p:embed/>
                  <p:pic>
                    <p:nvPicPr>
                      <p:cNvPr id="59396" name="Object 7">
                        <a:extLst>
                          <a:ext uri="{FF2B5EF4-FFF2-40B4-BE49-F238E27FC236}">
                            <a16:creationId xmlns:a16="http://schemas.microsoft.com/office/drawing/2014/main" id="{B96DA4A5-DDB4-E74E-BED2-D830C6842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3" y="4657990"/>
                        <a:ext cx="1019969"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7" name="Object 8">
            <a:extLst>
              <a:ext uri="{FF2B5EF4-FFF2-40B4-BE49-F238E27FC236}">
                <a16:creationId xmlns:a16="http://schemas.microsoft.com/office/drawing/2014/main" id="{4668DA28-7D4D-4C4F-9325-61F2B2F5B4D9}"/>
              </a:ext>
            </a:extLst>
          </p:cNvPr>
          <p:cNvGraphicFramePr>
            <a:graphicFrameLocks noChangeAspect="1"/>
          </p:cNvGraphicFramePr>
          <p:nvPr/>
        </p:nvGraphicFramePr>
        <p:xfrm>
          <a:off x="6131719" y="4657990"/>
          <a:ext cx="1019968" cy="564885"/>
        </p:xfrm>
        <a:graphic>
          <a:graphicData uri="http://schemas.openxmlformats.org/presentationml/2006/ole">
            <mc:AlternateContent xmlns:mc="http://schemas.openxmlformats.org/markup-compatibility/2006">
              <mc:Choice xmlns:v="urn:schemas-microsoft-com:vml" Requires="v">
                <p:oleObj spid="_x0000_s63514" name="Equation" r:id="rId7" imgW="10528300" imgH="5854700" progId="Equation.3">
                  <p:embed/>
                </p:oleObj>
              </mc:Choice>
              <mc:Fallback>
                <p:oleObj name="Equation" r:id="rId7" imgW="10528300" imgH="5854700" progId="Equation.3">
                  <p:embed/>
                  <p:pic>
                    <p:nvPicPr>
                      <p:cNvPr id="59397" name="Object 8">
                        <a:extLst>
                          <a:ext uri="{FF2B5EF4-FFF2-40B4-BE49-F238E27FC236}">
                            <a16:creationId xmlns:a16="http://schemas.microsoft.com/office/drawing/2014/main" id="{4668DA28-7D4D-4C4F-9325-61F2B2F5B4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1719" y="4657990"/>
                        <a:ext cx="101996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398" name="Text Box 9">
            <a:extLst>
              <a:ext uri="{FF2B5EF4-FFF2-40B4-BE49-F238E27FC236}">
                <a16:creationId xmlns:a16="http://schemas.microsoft.com/office/drawing/2014/main" id="{72CDBEA1-3EC0-114C-B5D1-8FAED0AD7CB8}"/>
              </a:ext>
            </a:extLst>
          </p:cNvPr>
          <p:cNvSpPr txBox="1">
            <a:spLocks noChangeArrowheads="1"/>
          </p:cNvSpPr>
          <p:nvPr/>
        </p:nvSpPr>
        <p:spPr bwMode="auto">
          <a:xfrm>
            <a:off x="1915583" y="4819386"/>
            <a:ext cx="580608" cy="3231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Times New Roman" panose="02020603050405020304" pitchFamily="18" charset="0"/>
              <a:buNone/>
            </a:pPr>
            <a:r>
              <a:rPr lang="fi-FI" altLang="fi-FI" sz="1500">
                <a:solidFill>
                  <a:schemeClr val="tx1"/>
                </a:solidFill>
              </a:rPr>
              <a:t>BEC</a:t>
            </a:r>
            <a:endParaRPr lang="en-US" altLang="fi-FI" sz="1500">
              <a:solidFill>
                <a:schemeClr val="tx1"/>
              </a:solidFill>
            </a:endParaRPr>
          </a:p>
        </p:txBody>
      </p:sp>
      <p:sp>
        <p:nvSpPr>
          <p:cNvPr id="59399" name="Text Box 10">
            <a:extLst>
              <a:ext uri="{FF2B5EF4-FFF2-40B4-BE49-F238E27FC236}">
                <a16:creationId xmlns:a16="http://schemas.microsoft.com/office/drawing/2014/main" id="{AA672F58-A1A1-EE4B-8D7A-0FBB0A74C057}"/>
              </a:ext>
            </a:extLst>
          </p:cNvPr>
          <p:cNvSpPr txBox="1">
            <a:spLocks noChangeArrowheads="1"/>
          </p:cNvSpPr>
          <p:nvPr/>
        </p:nvSpPr>
        <p:spPr bwMode="auto">
          <a:xfrm>
            <a:off x="4746625" y="4798220"/>
            <a:ext cx="1340432" cy="3231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Times New Roman" panose="02020603050405020304" pitchFamily="18" charset="0"/>
              <a:buNone/>
            </a:pPr>
            <a:r>
              <a:rPr lang="fi-FI" altLang="fi-FI" sz="1500">
                <a:solidFill>
                  <a:schemeClr val="tx1"/>
                </a:solidFill>
              </a:rPr>
              <a:t>Mott insulator</a:t>
            </a:r>
            <a:endParaRPr lang="en-US" altLang="fi-FI" sz="1500">
              <a:solidFill>
                <a:schemeClr val="tx1"/>
              </a:solidFill>
            </a:endParaRPr>
          </a:p>
        </p:txBody>
      </p:sp>
      <p:sp>
        <p:nvSpPr>
          <p:cNvPr id="59400" name="Text Box 11">
            <a:extLst>
              <a:ext uri="{FF2B5EF4-FFF2-40B4-BE49-F238E27FC236}">
                <a16:creationId xmlns:a16="http://schemas.microsoft.com/office/drawing/2014/main" id="{444D62C4-D125-FC40-AFAD-4B2B48582987}"/>
              </a:ext>
            </a:extLst>
          </p:cNvPr>
          <p:cNvSpPr txBox="1">
            <a:spLocks noChangeArrowheads="1"/>
          </p:cNvSpPr>
          <p:nvPr/>
        </p:nvSpPr>
        <p:spPr bwMode="auto">
          <a:xfrm>
            <a:off x="791104" y="5437188"/>
            <a:ext cx="2432076"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500">
                <a:solidFill>
                  <a:schemeClr val="tx1"/>
                </a:solidFill>
              </a:rPr>
              <a:t>M. Greiner group, Harvard</a:t>
            </a:r>
            <a:endParaRPr lang="en-US" altLang="fi-FI" sz="1500">
              <a:solidFill>
                <a:schemeClr val="tx1"/>
              </a:solidFill>
            </a:endParaRPr>
          </a:p>
        </p:txBody>
      </p:sp>
    </p:spTree>
    <p:extLst>
      <p:ext uri="{BB962C8B-B14F-4D97-AF65-F5344CB8AC3E}">
        <p14:creationId xmlns:p14="http://schemas.microsoft.com/office/powerpoint/2010/main" val="1258977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a:extLst>
              <a:ext uri="{FF2B5EF4-FFF2-40B4-BE49-F238E27FC236}">
                <a16:creationId xmlns:a16="http://schemas.microsoft.com/office/drawing/2014/main" id="{E8A57AB9-77E2-2F42-8156-9BE2E2D4A2C5}"/>
              </a:ext>
            </a:extLst>
          </p:cNvPr>
          <p:cNvSpPr txBox="1">
            <a:spLocks noChangeArrowheads="1"/>
          </p:cNvSpPr>
          <p:nvPr/>
        </p:nvSpPr>
        <p:spPr bwMode="auto">
          <a:xfrm>
            <a:off x="222250" y="4762478"/>
            <a:ext cx="6350000" cy="205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 typeface="Times New Roman" panose="02020603050405020304" pitchFamily="18" charset="0"/>
              <a:buNone/>
            </a:pPr>
            <a:r>
              <a:rPr lang="en-GB" altLang="fi-FI" sz="1333" dirty="0"/>
              <a:t>WS Bakr </a:t>
            </a:r>
            <a:r>
              <a:rPr lang="en-GB" altLang="fi-FI" sz="1333" i="1" dirty="0"/>
              <a:t>et al.</a:t>
            </a:r>
            <a:r>
              <a:rPr lang="en-GB" altLang="fi-FI" sz="1333" dirty="0"/>
              <a:t> </a:t>
            </a:r>
            <a:r>
              <a:rPr lang="en-GB" altLang="fi-FI" sz="1333" i="1" dirty="0"/>
              <a:t>Nature</a:t>
            </a:r>
            <a:r>
              <a:rPr lang="en-GB" altLang="fi-FI" sz="1333" dirty="0"/>
              <a:t> </a:t>
            </a:r>
            <a:r>
              <a:rPr lang="en-GB" altLang="fi-FI" sz="1333" b="1" dirty="0"/>
              <a:t>462</a:t>
            </a:r>
            <a:r>
              <a:rPr lang="en-GB" altLang="fi-FI" sz="1333" dirty="0"/>
              <a:t>, 74-77 (2009) doi:10.1038/nature08482</a:t>
            </a:r>
          </a:p>
        </p:txBody>
      </p:sp>
      <p:sp>
        <p:nvSpPr>
          <p:cNvPr id="61442" name="Text Box 5">
            <a:extLst>
              <a:ext uri="{FF2B5EF4-FFF2-40B4-BE49-F238E27FC236}">
                <a16:creationId xmlns:a16="http://schemas.microsoft.com/office/drawing/2014/main" id="{6145E476-002B-ED49-857F-AE2FD6D3293D}"/>
              </a:ext>
            </a:extLst>
          </p:cNvPr>
          <p:cNvSpPr txBox="1">
            <a:spLocks noChangeArrowheads="1"/>
          </p:cNvSpPr>
          <p:nvPr/>
        </p:nvSpPr>
        <p:spPr bwMode="auto">
          <a:xfrm>
            <a:off x="1079501" y="1297105"/>
            <a:ext cx="6998229"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nchor="b" anchorCtr="1">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 typeface="Times New Roman" panose="02020603050405020304" pitchFamily="18" charset="0"/>
              <a:buNone/>
            </a:pPr>
            <a:r>
              <a:rPr lang="en-GB" altLang="fi-FI" sz="1500"/>
              <a:t>Site-resolved imaging of single atoms on a 640-nm-period</a:t>
            </a:r>
          </a:p>
          <a:p>
            <a:pPr algn="ctr" eaLnBrk="1" hangingPunct="1">
              <a:lnSpc>
                <a:spcPct val="100000"/>
              </a:lnSpc>
              <a:spcBef>
                <a:spcPct val="0"/>
              </a:spcBef>
              <a:buFont typeface="Times New Roman" panose="02020603050405020304" pitchFamily="18" charset="0"/>
              <a:buNone/>
            </a:pPr>
            <a:r>
              <a:rPr lang="en-GB" altLang="fi-FI" sz="1500"/>
              <a:t>optical lattice, loaded with a high density Bose–Einstein condensate.</a:t>
            </a:r>
          </a:p>
        </p:txBody>
      </p:sp>
      <p:pic>
        <p:nvPicPr>
          <p:cNvPr id="61443" name="Picture 6">
            <a:extLst>
              <a:ext uri="{FF2B5EF4-FFF2-40B4-BE49-F238E27FC236}">
                <a16:creationId xmlns:a16="http://schemas.microsoft.com/office/drawing/2014/main" id="{334FDAF3-0785-0F4C-A9F6-E9160AA07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81" y="5095471"/>
            <a:ext cx="1025261" cy="230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4" name="Picture 7">
            <a:extLst>
              <a:ext uri="{FF2B5EF4-FFF2-40B4-BE49-F238E27FC236}">
                <a16:creationId xmlns:a16="http://schemas.microsoft.com/office/drawing/2014/main" id="{5843FEE0-FB93-D540-8DD5-0CB0B32F5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480" y="1948657"/>
            <a:ext cx="3302000" cy="2778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1445" name="Object 9">
            <a:extLst>
              <a:ext uri="{FF2B5EF4-FFF2-40B4-BE49-F238E27FC236}">
                <a16:creationId xmlns:a16="http://schemas.microsoft.com/office/drawing/2014/main" id="{15554D67-06F9-2242-86D0-BBFA0E68046A}"/>
              </a:ext>
            </a:extLst>
          </p:cNvPr>
          <p:cNvGraphicFramePr>
            <a:graphicFrameLocks noChangeAspect="1"/>
          </p:cNvGraphicFramePr>
          <p:nvPr>
            <p:extLst>
              <p:ext uri="{D42A27DB-BD31-4B8C-83A1-F6EECF244321}">
                <p14:modId xmlns:p14="http://schemas.microsoft.com/office/powerpoint/2010/main" val="3016018580"/>
              </p:ext>
            </p:extLst>
          </p:nvPr>
        </p:nvGraphicFramePr>
        <p:xfrm>
          <a:off x="611189" y="2824427"/>
          <a:ext cx="1019968" cy="564885"/>
        </p:xfrm>
        <a:graphic>
          <a:graphicData uri="http://schemas.openxmlformats.org/presentationml/2006/ole">
            <mc:AlternateContent xmlns:mc="http://schemas.openxmlformats.org/markup-compatibility/2006">
              <mc:Choice xmlns:v="urn:schemas-microsoft-com:vml" Requires="v">
                <p:oleObj spid="_x0000_s65549" name="Equation" r:id="rId6" imgW="10528300" imgH="5854700" progId="Equation.3">
                  <p:embed/>
                </p:oleObj>
              </mc:Choice>
              <mc:Fallback>
                <p:oleObj name="Equation" r:id="rId6" imgW="10528300" imgH="5854700" progId="Equation.3">
                  <p:embed/>
                  <p:pic>
                    <p:nvPicPr>
                      <p:cNvPr id="61445" name="Object 9">
                        <a:extLst>
                          <a:ext uri="{FF2B5EF4-FFF2-40B4-BE49-F238E27FC236}">
                            <a16:creationId xmlns:a16="http://schemas.microsoft.com/office/drawing/2014/main" id="{15554D67-06F9-2242-86D0-BBFA0E6804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9" y="2824427"/>
                        <a:ext cx="101996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46" name="Text Box 10">
            <a:extLst>
              <a:ext uri="{FF2B5EF4-FFF2-40B4-BE49-F238E27FC236}">
                <a16:creationId xmlns:a16="http://schemas.microsoft.com/office/drawing/2014/main" id="{E2E24E07-AE74-0F4F-B948-FE10969B0DEA}"/>
              </a:ext>
            </a:extLst>
          </p:cNvPr>
          <p:cNvSpPr txBox="1">
            <a:spLocks noChangeArrowheads="1"/>
          </p:cNvSpPr>
          <p:nvPr/>
        </p:nvSpPr>
        <p:spPr bwMode="auto">
          <a:xfrm>
            <a:off x="791104" y="2376722"/>
            <a:ext cx="580608" cy="3231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Times New Roman" panose="02020603050405020304" pitchFamily="18" charset="0"/>
              <a:buNone/>
            </a:pPr>
            <a:r>
              <a:rPr lang="fi-FI" altLang="fi-FI" sz="1500" dirty="0">
                <a:solidFill>
                  <a:schemeClr val="tx1"/>
                </a:solidFill>
              </a:rPr>
              <a:t>BEC</a:t>
            </a:r>
            <a:endParaRPr lang="en-US" altLang="fi-FI" sz="1500" dirty="0">
              <a:solidFill>
                <a:schemeClr val="tx1"/>
              </a:solidFill>
            </a:endParaRPr>
          </a:p>
        </p:txBody>
      </p:sp>
      <p:sp>
        <p:nvSpPr>
          <p:cNvPr id="61447" name="Text Box 11">
            <a:extLst>
              <a:ext uri="{FF2B5EF4-FFF2-40B4-BE49-F238E27FC236}">
                <a16:creationId xmlns:a16="http://schemas.microsoft.com/office/drawing/2014/main" id="{255E6460-C8C5-7F4C-9353-2A98FEC4F6E5}"/>
              </a:ext>
            </a:extLst>
          </p:cNvPr>
          <p:cNvSpPr txBox="1">
            <a:spLocks noChangeArrowheads="1"/>
          </p:cNvSpPr>
          <p:nvPr/>
        </p:nvSpPr>
        <p:spPr bwMode="auto">
          <a:xfrm>
            <a:off x="791104" y="5437188"/>
            <a:ext cx="2432076"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fi-FI" altLang="fi-FI" sz="1500">
                <a:solidFill>
                  <a:schemeClr val="tx1"/>
                </a:solidFill>
              </a:rPr>
              <a:t>M. Greiner group, Harvard</a:t>
            </a:r>
            <a:endParaRPr lang="en-US" altLang="fi-FI" sz="1500">
              <a:solidFill>
                <a:schemeClr val="tx1"/>
              </a:solidFill>
            </a:endParaRPr>
          </a:p>
        </p:txBody>
      </p:sp>
      <p:sp>
        <p:nvSpPr>
          <p:cNvPr id="61448" name="Rectangle 12">
            <a:extLst>
              <a:ext uri="{FF2B5EF4-FFF2-40B4-BE49-F238E27FC236}">
                <a16:creationId xmlns:a16="http://schemas.microsoft.com/office/drawing/2014/main" id="{312676F8-73B8-2D4E-83A5-65CD0A0BF542}"/>
              </a:ext>
            </a:extLst>
          </p:cNvPr>
          <p:cNvSpPr>
            <a:spLocks noChangeArrowheads="1"/>
          </p:cNvSpPr>
          <p:nvPr/>
        </p:nvSpPr>
        <p:spPr bwMode="auto">
          <a:xfrm>
            <a:off x="1631157" y="216959"/>
            <a:ext cx="5767917" cy="1194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000" tIns="39000" rIns="75000" bIns="39000"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fi-FI" altLang="fi-FI" sz="2667"/>
              <a:t>The quantum gas microscope: seeing individual atoms in an optical lattice</a:t>
            </a:r>
            <a:endParaRPr lang="en-US" altLang="fi-FI" sz="2667"/>
          </a:p>
        </p:txBody>
      </p:sp>
      <p:pic>
        <p:nvPicPr>
          <p:cNvPr id="3" name="Picture 2">
            <a:extLst>
              <a:ext uri="{FF2B5EF4-FFF2-40B4-BE49-F238E27FC236}">
                <a16:creationId xmlns:a16="http://schemas.microsoft.com/office/drawing/2014/main" id="{DD10344A-A83B-2242-BAC1-C5306595FF15}"/>
              </a:ext>
            </a:extLst>
          </p:cNvPr>
          <p:cNvPicPr>
            <a:picLocks noChangeAspect="1"/>
          </p:cNvPicPr>
          <p:nvPr/>
        </p:nvPicPr>
        <p:blipFill>
          <a:blip r:embed="rId8"/>
          <a:stretch>
            <a:fillRect/>
          </a:stretch>
        </p:blipFill>
        <p:spPr>
          <a:xfrm>
            <a:off x="4754880" y="2078349"/>
            <a:ext cx="4218940" cy="1346470"/>
          </a:xfrm>
          <a:prstGeom prst="rect">
            <a:avLst/>
          </a:prstGeom>
        </p:spPr>
      </p:pic>
      <p:pic>
        <p:nvPicPr>
          <p:cNvPr id="5" name="Picture 4">
            <a:extLst>
              <a:ext uri="{FF2B5EF4-FFF2-40B4-BE49-F238E27FC236}">
                <a16:creationId xmlns:a16="http://schemas.microsoft.com/office/drawing/2014/main" id="{BC83022C-E100-8C43-8D6D-6F5897DD6DFD}"/>
              </a:ext>
            </a:extLst>
          </p:cNvPr>
          <p:cNvPicPr>
            <a:picLocks noChangeAspect="1"/>
          </p:cNvPicPr>
          <p:nvPr/>
        </p:nvPicPr>
        <p:blipFill>
          <a:blip r:embed="rId9"/>
          <a:stretch>
            <a:fillRect/>
          </a:stretch>
        </p:blipFill>
        <p:spPr>
          <a:xfrm rot="21361889">
            <a:off x="6572250" y="3822627"/>
            <a:ext cx="2349500" cy="1625600"/>
          </a:xfrm>
          <a:prstGeom prst="rect">
            <a:avLst/>
          </a:prstGeom>
        </p:spPr>
      </p:pic>
    </p:spTree>
    <p:extLst>
      <p:ext uri="{BB962C8B-B14F-4D97-AF65-F5344CB8AC3E}">
        <p14:creationId xmlns:p14="http://schemas.microsoft.com/office/powerpoint/2010/main" val="19253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a:extLst>
              <a:ext uri="{FF2B5EF4-FFF2-40B4-BE49-F238E27FC236}">
                <a16:creationId xmlns:a16="http://schemas.microsoft.com/office/drawing/2014/main" id="{80733763-CC69-674C-9042-EAE7E0E057A3}"/>
              </a:ext>
            </a:extLst>
          </p:cNvPr>
          <p:cNvSpPr txBox="1">
            <a:spLocks noChangeArrowheads="1"/>
          </p:cNvSpPr>
          <p:nvPr/>
        </p:nvSpPr>
        <p:spPr bwMode="auto">
          <a:xfrm>
            <a:off x="1152261" y="4237303"/>
            <a:ext cx="6594739"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lnSpc>
                <a:spcPct val="87000"/>
              </a:lnSpc>
              <a:spcBef>
                <a:spcPts val="800"/>
              </a:spcBef>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3200">
                <a:solidFill>
                  <a:srgbClr val="000000"/>
                </a:solidFill>
                <a:latin typeface="Arial" panose="020B0604020202020204" pitchFamily="34" charset="0"/>
                <a:cs typeface="Arial" panose="020B0604020202020204" pitchFamily="34" charset="0"/>
              </a:defRPr>
            </a:lvl1pPr>
            <a:lvl2pPr marL="742950" indent="-285750" defTabSz="828675">
              <a:lnSpc>
                <a:spcPct val="87000"/>
              </a:lnSpc>
              <a:spcBef>
                <a:spcPts val="700"/>
              </a:spcBef>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800">
                <a:solidFill>
                  <a:srgbClr val="000000"/>
                </a:solidFill>
                <a:latin typeface="Arial" panose="020B0604020202020204" pitchFamily="34" charset="0"/>
                <a:cs typeface="Arial" panose="020B0604020202020204" pitchFamily="34" charset="0"/>
              </a:defRPr>
            </a:lvl2pPr>
            <a:lvl3pPr marL="1143000" indent="-228600" defTabSz="828675">
              <a:lnSpc>
                <a:spcPct val="87000"/>
              </a:lnSpc>
              <a:spcBef>
                <a:spcPts val="600"/>
              </a:spcBef>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400">
                <a:solidFill>
                  <a:srgbClr val="000000"/>
                </a:solidFill>
                <a:latin typeface="Arial" panose="020B0604020202020204" pitchFamily="34" charset="0"/>
                <a:cs typeface="Arial" panose="020B0604020202020204" pitchFamily="34" charset="0"/>
              </a:defRPr>
            </a:lvl3pPr>
            <a:lvl4pPr marL="1600200" indent="-228600" defTabSz="828675">
              <a:lnSpc>
                <a:spcPct val="87000"/>
              </a:lnSpc>
              <a:spcBef>
                <a:spcPts val="500"/>
              </a:spcBef>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4pPr>
            <a:lvl5pPr marL="2057400" indent="-228600" defTabSz="828675">
              <a:lnSpc>
                <a:spcPct val="87000"/>
              </a:lnSpc>
              <a:spcBef>
                <a:spcPts val="500"/>
              </a:spcBef>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5pPr>
            <a:lvl6pPr marL="2514600" indent="-228600" defTabSz="828675"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6pPr>
            <a:lvl7pPr marL="2971800" indent="-228600" defTabSz="828675"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7pPr>
            <a:lvl8pPr marL="3429000" indent="-228600" defTabSz="828675"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8pPr>
            <a:lvl9pPr marL="3886200" indent="-228600" defTabSz="828675"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rgbClr val="000000"/>
                </a:solidFill>
                <a:latin typeface="Arial" panose="020B0604020202020204" pitchFamily="34" charset="0"/>
                <a:cs typeface="Arial" panose="020B0604020202020204" pitchFamily="34" charset="0"/>
              </a:defRPr>
            </a:lvl9pPr>
          </a:lstStyle>
          <a:p>
            <a:pPr algn="ctr">
              <a:lnSpc>
                <a:spcPct val="100000"/>
              </a:lnSpc>
              <a:spcBef>
                <a:spcPct val="30000"/>
              </a:spcBef>
              <a:buClrTx/>
              <a:buSzTx/>
              <a:buFontTx/>
              <a:buNone/>
            </a:pPr>
            <a:r>
              <a:rPr lang="en-GB" altLang="fi-FI" sz="1333" dirty="0">
                <a:solidFill>
                  <a:schemeClr val="tx1"/>
                </a:solidFill>
                <a:ea typeface="MS PGothic" panose="020B0600070205080204" pitchFamily="34" charset="-128"/>
              </a:rPr>
              <a:t>C </a:t>
            </a:r>
            <a:r>
              <a:rPr lang="en-GB" altLang="fi-FI" sz="1333" dirty="0" err="1">
                <a:solidFill>
                  <a:schemeClr val="tx1"/>
                </a:solidFill>
                <a:ea typeface="MS PGothic" panose="020B0600070205080204" pitchFamily="34" charset="-128"/>
              </a:rPr>
              <a:t>Weitenberg</a:t>
            </a:r>
            <a:r>
              <a:rPr lang="en-GB" altLang="fi-FI" sz="1333" dirty="0">
                <a:solidFill>
                  <a:schemeClr val="tx1"/>
                </a:solidFill>
                <a:ea typeface="MS PGothic" panose="020B0600070205080204" pitchFamily="34" charset="-128"/>
              </a:rPr>
              <a:t> </a:t>
            </a:r>
            <a:r>
              <a:rPr lang="en-GB" altLang="fi-FI" sz="1333" i="1" dirty="0">
                <a:solidFill>
                  <a:schemeClr val="tx1"/>
                </a:solidFill>
                <a:ea typeface="MS PGothic" panose="020B0600070205080204" pitchFamily="34" charset="-128"/>
              </a:rPr>
              <a:t>et al.</a:t>
            </a:r>
            <a:r>
              <a:rPr lang="en-GB" altLang="fi-FI" sz="1333" dirty="0">
                <a:solidFill>
                  <a:schemeClr val="tx1"/>
                </a:solidFill>
                <a:ea typeface="MS PGothic" panose="020B0600070205080204" pitchFamily="34" charset="-128"/>
              </a:rPr>
              <a:t> </a:t>
            </a:r>
            <a:r>
              <a:rPr lang="en-GB" altLang="fi-FI" sz="1333" i="1" dirty="0">
                <a:solidFill>
                  <a:schemeClr val="tx1"/>
                </a:solidFill>
                <a:ea typeface="MS PGothic" panose="020B0600070205080204" pitchFamily="34" charset="-128"/>
              </a:rPr>
              <a:t>Nature</a:t>
            </a:r>
            <a:r>
              <a:rPr lang="en-GB" altLang="fi-FI" sz="1333" dirty="0">
                <a:solidFill>
                  <a:schemeClr val="tx1"/>
                </a:solidFill>
                <a:ea typeface="MS PGothic" panose="020B0600070205080204" pitchFamily="34" charset="-128"/>
              </a:rPr>
              <a:t> </a:t>
            </a:r>
            <a:r>
              <a:rPr lang="en-GB" altLang="fi-FI" sz="1333" b="1" dirty="0">
                <a:solidFill>
                  <a:schemeClr val="tx1"/>
                </a:solidFill>
                <a:ea typeface="MS PGothic" panose="020B0600070205080204" pitchFamily="34" charset="-128"/>
              </a:rPr>
              <a:t>471</a:t>
            </a:r>
            <a:r>
              <a:rPr lang="en-GB" altLang="fi-FI" sz="1333" dirty="0">
                <a:solidFill>
                  <a:schemeClr val="tx1"/>
                </a:solidFill>
                <a:ea typeface="MS PGothic" panose="020B0600070205080204" pitchFamily="34" charset="-128"/>
              </a:rPr>
              <a:t>, 319-324 (2011) doi:10.1038/nature09827</a:t>
            </a:r>
          </a:p>
        </p:txBody>
      </p:sp>
      <p:sp>
        <p:nvSpPr>
          <p:cNvPr id="63490" name="Text Box 3">
            <a:extLst>
              <a:ext uri="{FF2B5EF4-FFF2-40B4-BE49-F238E27FC236}">
                <a16:creationId xmlns:a16="http://schemas.microsoft.com/office/drawing/2014/main" id="{850CBC2C-AAC9-574E-8151-8488E51E8AE5}"/>
              </a:ext>
            </a:extLst>
          </p:cNvPr>
          <p:cNvSpPr txBox="1">
            <a:spLocks noChangeArrowheads="1"/>
          </p:cNvSpPr>
          <p:nvPr/>
        </p:nvSpPr>
        <p:spPr bwMode="auto">
          <a:xfrm>
            <a:off x="1079501" y="1355617"/>
            <a:ext cx="699822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ClrTx/>
              <a:buSzTx/>
              <a:buFontTx/>
              <a:buNone/>
            </a:pPr>
            <a:r>
              <a:rPr lang="en-GB" altLang="fi-FI" sz="1500">
                <a:latin typeface="Times New Roman" panose="02020603050405020304" pitchFamily="18" charset="0"/>
                <a:ea typeface="MS PGothic" panose="020B0600070205080204" pitchFamily="34" charset="-128"/>
              </a:rPr>
              <a:t>Not only single-site imaging but also single-site addressing/manipulation is possible.</a:t>
            </a:r>
          </a:p>
        </p:txBody>
      </p:sp>
      <p:pic>
        <p:nvPicPr>
          <p:cNvPr id="63491" name="Picture 4" descr="natureRGB">
            <a:extLst>
              <a:ext uri="{FF2B5EF4-FFF2-40B4-BE49-F238E27FC236}">
                <a16:creationId xmlns:a16="http://schemas.microsoft.com/office/drawing/2014/main" id="{8E0AACED-DF4B-FC4F-97B0-332AB5783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5080000"/>
            <a:ext cx="1025261"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descr="nature09827-f2">
            <a:extLst>
              <a:ext uri="{FF2B5EF4-FFF2-40B4-BE49-F238E27FC236}">
                <a16:creationId xmlns:a16="http://schemas.microsoft.com/office/drawing/2014/main" id="{1B2C1325-8471-D84E-BD8A-381C56CCE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760803"/>
            <a:ext cx="4572000" cy="219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a:extLst>
              <a:ext uri="{FF2B5EF4-FFF2-40B4-BE49-F238E27FC236}">
                <a16:creationId xmlns:a16="http://schemas.microsoft.com/office/drawing/2014/main" id="{C850EAE0-32B5-8649-A2FC-3C13A6DC1DAE}"/>
              </a:ext>
            </a:extLst>
          </p:cNvPr>
          <p:cNvSpPr txBox="1">
            <a:spLocks noChangeArrowheads="1"/>
          </p:cNvSpPr>
          <p:nvPr/>
        </p:nvSpPr>
        <p:spPr bwMode="auto">
          <a:xfrm>
            <a:off x="851959" y="5425282"/>
            <a:ext cx="5392823" cy="293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spcBef>
                <a:spcPct val="30000"/>
              </a:spcBef>
              <a:buFont typeface="Arial" panose="020B0604020202020204" pitchFamily="34" charset="0"/>
              <a:buNone/>
            </a:pPr>
            <a:r>
              <a:rPr lang="fi-FI" altLang="fi-FI" sz="1500">
                <a:latin typeface="Times New Roman" panose="02020603050405020304" pitchFamily="18" charset="0"/>
                <a:ea typeface="MS PGothic" panose="020B0600070205080204" pitchFamily="34" charset="-128"/>
              </a:rPr>
              <a:t>I. Bloch group, Max Planck Institute for Quantum Optics, Garching</a:t>
            </a:r>
            <a:endParaRPr lang="en-US" altLang="fi-FI" sz="1500">
              <a:latin typeface="Times New Roman" panose="02020603050405020304" pitchFamily="18" charset="0"/>
              <a:ea typeface="MS PGothic" panose="020B0600070205080204" pitchFamily="34" charset="-128"/>
            </a:endParaRPr>
          </a:p>
        </p:txBody>
      </p:sp>
      <p:sp>
        <p:nvSpPr>
          <p:cNvPr id="283655" name="Text Box 7">
            <a:extLst>
              <a:ext uri="{FF2B5EF4-FFF2-40B4-BE49-F238E27FC236}">
                <a16:creationId xmlns:a16="http://schemas.microsoft.com/office/drawing/2014/main" id="{2FFC2513-4468-124C-AAEF-249E0C11CEB2}"/>
              </a:ext>
            </a:extLst>
          </p:cNvPr>
          <p:cNvSpPr txBox="1">
            <a:spLocks noChangeArrowheads="1"/>
          </p:cNvSpPr>
          <p:nvPr/>
        </p:nvSpPr>
        <p:spPr bwMode="auto">
          <a:xfrm>
            <a:off x="939271" y="62177"/>
            <a:ext cx="6116226" cy="101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ClrTx/>
              <a:buSzTx/>
              <a:buFontTx/>
              <a:buNone/>
            </a:pPr>
            <a:r>
              <a:rPr lang="fi-FI" altLang="fi-FI" sz="1667">
                <a:latin typeface="Times New Roman" panose="02020603050405020304" pitchFamily="18" charset="0"/>
                <a:ea typeface="MS PGothic" panose="020B0600070205080204" pitchFamily="34" charset="-128"/>
              </a:rPr>
              <a:t>ULTRACOLD GASES: QUANTUM SIMULATORS OF </a:t>
            </a:r>
          </a:p>
          <a:p>
            <a:pPr>
              <a:lnSpc>
                <a:spcPct val="100000"/>
              </a:lnSpc>
              <a:spcBef>
                <a:spcPct val="30000"/>
              </a:spcBef>
              <a:buClrTx/>
              <a:buSzTx/>
              <a:buFontTx/>
              <a:buNone/>
            </a:pPr>
            <a:r>
              <a:rPr lang="fi-FI" altLang="fi-FI" sz="1667">
                <a:latin typeface="Times New Roman" panose="02020603050405020304" pitchFamily="18" charset="0"/>
                <a:ea typeface="MS PGothic" panose="020B0600070205080204" pitchFamily="34" charset="-128"/>
              </a:rPr>
              <a:t>MANY-BODY PHYSICS, WITH DIRECT ACCESS TO IMAGING </a:t>
            </a:r>
          </a:p>
          <a:p>
            <a:pPr>
              <a:lnSpc>
                <a:spcPct val="100000"/>
              </a:lnSpc>
              <a:spcBef>
                <a:spcPct val="30000"/>
              </a:spcBef>
              <a:buClrTx/>
              <a:buSzTx/>
              <a:buFontTx/>
              <a:buNone/>
            </a:pPr>
            <a:r>
              <a:rPr lang="fi-FI" altLang="fi-FI" sz="1667">
                <a:latin typeface="Times New Roman" panose="02020603050405020304" pitchFamily="18" charset="0"/>
                <a:ea typeface="MS PGothic" panose="020B0600070205080204" pitchFamily="34" charset="-128"/>
              </a:rPr>
              <a:t>CORRELATIONS AND DYNAMICS</a:t>
            </a:r>
            <a:endParaRPr lang="en-US" altLang="fi-FI" sz="1667">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025013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a:extLst>
              <a:ext uri="{FF2B5EF4-FFF2-40B4-BE49-F238E27FC236}">
                <a16:creationId xmlns:a16="http://schemas.microsoft.com/office/drawing/2014/main" id="{2257C7F5-7E17-0A4A-93A0-72ED84925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678" y="2317751"/>
            <a:ext cx="4994010" cy="34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5538" name="Picture 1">
            <a:extLst>
              <a:ext uri="{FF2B5EF4-FFF2-40B4-BE49-F238E27FC236}">
                <a16:creationId xmlns:a16="http://schemas.microsoft.com/office/drawing/2014/main" id="{D07BF351-A920-C942-B974-B3F3787600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1720" y="0"/>
            <a:ext cx="7086864" cy="246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971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3F6468E1-5282-124E-A6AC-9C2F34577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59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0FC74-5A9A-E841-9298-489516F8AC05}"/>
              </a:ext>
            </a:extLst>
          </p:cNvPr>
          <p:cNvSpPr>
            <a:spLocks noGrp="1"/>
          </p:cNvSpPr>
          <p:nvPr>
            <p:ph type="body" sz="half" idx="10"/>
          </p:nvPr>
        </p:nvSpPr>
        <p:spPr/>
        <p:txBody>
          <a:bodyPr/>
          <a:lstStyle/>
          <a:p>
            <a:r>
              <a:rPr lang="en-US" dirty="0"/>
              <a:t>Solid body rotation and condensates?</a:t>
            </a:r>
            <a:endParaRPr lang="fi-FI" dirty="0"/>
          </a:p>
        </p:txBody>
      </p:sp>
      <p:sp>
        <p:nvSpPr>
          <p:cNvPr id="3" name="Text Placeholder 2">
            <a:extLst>
              <a:ext uri="{FF2B5EF4-FFF2-40B4-BE49-F238E27FC236}">
                <a16:creationId xmlns:a16="http://schemas.microsoft.com/office/drawing/2014/main" id="{DE422622-5035-CF46-B0CE-B52DB233B626}"/>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Velocity</a:t>
            </a:r>
            <a:r>
              <a:rPr lang="fi-FI" dirty="0"/>
              <a:t> </a:t>
            </a:r>
            <a:r>
              <a:rPr lang="fi-FI" dirty="0" err="1"/>
              <a:t>field</a:t>
            </a:r>
            <a:r>
              <a:rPr lang="fi-FI" dirty="0"/>
              <a:t>?</a:t>
            </a:r>
          </a:p>
          <a:p>
            <a:pPr marL="342900" indent="-342900">
              <a:buFont typeface="Arial" panose="020B0604020202020204" pitchFamily="34" charset="0"/>
              <a:buChar char="•"/>
            </a:pPr>
            <a:r>
              <a:rPr lang="fi-FI" dirty="0" err="1"/>
              <a:t>Vorticity</a:t>
            </a:r>
            <a:r>
              <a:rPr lang="fi-FI" dirty="0"/>
              <a:t>?</a:t>
            </a:r>
          </a:p>
          <a:p>
            <a:pPr marL="342900" indent="-342900">
              <a:buFont typeface="Arial" panose="020B0604020202020204" pitchFamily="34" charset="0"/>
              <a:buChar char="•"/>
            </a:pPr>
            <a:r>
              <a:rPr lang="en-US" dirty="0"/>
              <a:t>Impossible with a wavefunction?</a:t>
            </a:r>
          </a:p>
          <a:p>
            <a:pPr marL="342900" indent="-342900">
              <a:buFont typeface="Arial" panose="020B0604020202020204" pitchFamily="34" charset="0"/>
              <a:buChar char="•"/>
            </a:pPr>
            <a:endParaRPr lang="fi-FI" dirty="0"/>
          </a:p>
        </p:txBody>
      </p:sp>
      <p:pic>
        <p:nvPicPr>
          <p:cNvPr id="4" name="Content Placeholder 3" descr="SolidBody.gif">
            <a:extLst>
              <a:ext uri="{FF2B5EF4-FFF2-40B4-BE49-F238E27FC236}">
                <a16:creationId xmlns:a16="http://schemas.microsoft.com/office/drawing/2014/main" id="{18479EB9-5D2B-854C-B20D-4849FE8FAE68}"/>
              </a:ext>
            </a:extLst>
          </p:cNvPr>
          <p:cNvPicPr>
            <a:picLocks noChangeAspect="1"/>
          </p:cNvPicPr>
          <p:nvPr/>
        </p:nvPicPr>
        <p:blipFill>
          <a:blip r:embed="rId2">
            <a:extLst>
              <a:ext uri="{28A0092B-C50C-407E-A947-70E740481C1C}">
                <a14:useLocalDpi xmlns:a14="http://schemas.microsoft.com/office/drawing/2010/main" val="0"/>
              </a:ext>
            </a:extLst>
          </a:blip>
          <a:srcRect l="-47694" r="-47694"/>
          <a:stretch>
            <a:fillRect/>
          </a:stretch>
        </p:blipFill>
        <p:spPr>
          <a:xfrm>
            <a:off x="3550024" y="1326586"/>
            <a:ext cx="6777317" cy="3508977"/>
          </a:xfrm>
          <a:prstGeom prst="rect">
            <a:avLst/>
          </a:prstGeom>
        </p:spPr>
      </p:pic>
      <p:sp>
        <p:nvSpPr>
          <p:cNvPr id="5" name="TextBox 4">
            <a:extLst>
              <a:ext uri="{FF2B5EF4-FFF2-40B4-BE49-F238E27FC236}">
                <a16:creationId xmlns:a16="http://schemas.microsoft.com/office/drawing/2014/main" id="{329BD14B-9571-6D43-9877-C79D1BFC9729}"/>
              </a:ext>
            </a:extLst>
          </p:cNvPr>
          <p:cNvSpPr txBox="1"/>
          <p:nvPr/>
        </p:nvSpPr>
        <p:spPr>
          <a:xfrm rot="21110624">
            <a:off x="902525" y="3954483"/>
            <a:ext cx="1579278" cy="300082"/>
          </a:xfrm>
          <a:prstGeom prst="rect">
            <a:avLst/>
          </a:prstGeom>
          <a:noFill/>
        </p:spPr>
        <p:txBody>
          <a:bodyPr wrap="none" rtlCol="0">
            <a:spAutoFit/>
          </a:bodyPr>
          <a:lstStyle/>
          <a:p>
            <a:r>
              <a:rPr lang="fi-FI" dirty="0" err="1"/>
              <a:t>Handwritten</a:t>
            </a:r>
            <a:r>
              <a:rPr lang="fi-FI" dirty="0"/>
              <a:t> </a:t>
            </a:r>
            <a:r>
              <a:rPr lang="fi-FI" dirty="0" err="1"/>
              <a:t>notes</a:t>
            </a:r>
            <a:endParaRPr lang="fi-FI" dirty="0"/>
          </a:p>
        </p:txBody>
      </p:sp>
    </p:spTree>
    <p:extLst>
      <p:ext uri="{BB962C8B-B14F-4D97-AF65-F5344CB8AC3E}">
        <p14:creationId xmlns:p14="http://schemas.microsoft.com/office/powerpoint/2010/main" val="158618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3712384A-9616-7849-87C6-FFAB1D59491A}"/>
              </a:ext>
            </a:extLst>
          </p:cNvPr>
          <p:cNvSpPr>
            <a:spLocks noGrp="1" noChangeArrowheads="1"/>
          </p:cNvSpPr>
          <p:nvPr>
            <p:ph type="title"/>
          </p:nvPr>
        </p:nvSpPr>
        <p:spPr>
          <a:xfrm>
            <a:off x="1143000" y="228865"/>
            <a:ext cx="6858000" cy="952500"/>
          </a:xfrm>
        </p:spPr>
        <p:txBody>
          <a:bodyPr/>
          <a:lstStyle/>
          <a:p>
            <a:pPr>
              <a:lnSpc>
                <a:spcPct val="100000"/>
              </a:lnSpc>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GB" altLang="fi-FI"/>
              <a:t>Quiz</a:t>
            </a:r>
          </a:p>
        </p:txBody>
      </p:sp>
      <p:sp>
        <p:nvSpPr>
          <p:cNvPr id="69634" name="Rectangle 3">
            <a:extLst>
              <a:ext uri="{FF2B5EF4-FFF2-40B4-BE49-F238E27FC236}">
                <a16:creationId xmlns:a16="http://schemas.microsoft.com/office/drawing/2014/main" id="{D53C2A0E-C78E-454C-B0E1-5CCC0EBAF7FA}"/>
              </a:ext>
            </a:extLst>
          </p:cNvPr>
          <p:cNvSpPr>
            <a:spLocks noGrp="1" noChangeArrowheads="1"/>
          </p:cNvSpPr>
          <p:nvPr>
            <p:ph type="body" idx="1"/>
          </p:nvPr>
        </p:nvSpPr>
        <p:spPr>
          <a:xfrm>
            <a:off x="1143000" y="1333500"/>
            <a:ext cx="6858000" cy="923396"/>
          </a:xfrm>
        </p:spPr>
        <p:txBody>
          <a:bodyPr/>
          <a:lstStyle/>
          <a:p>
            <a:pPr>
              <a:lnSpc>
                <a:spcPct val="100000"/>
              </a:lnSpc>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pPr>
            <a:r>
              <a:rPr lang="en-GB" altLang="fi-FI"/>
              <a:t>With adiabatic switching off of the optical lattice potential one observes:</a:t>
            </a:r>
          </a:p>
        </p:txBody>
      </p:sp>
      <p:sp>
        <p:nvSpPr>
          <p:cNvPr id="69635" name="Text Box 4">
            <a:extLst>
              <a:ext uri="{FF2B5EF4-FFF2-40B4-BE49-F238E27FC236}">
                <a16:creationId xmlns:a16="http://schemas.microsoft.com/office/drawing/2014/main" id="{D514AA5B-B0F1-6143-ABED-7B9C7AEADC20}"/>
              </a:ext>
            </a:extLst>
          </p:cNvPr>
          <p:cNvSpPr txBox="1">
            <a:spLocks noChangeArrowheads="1"/>
          </p:cNvSpPr>
          <p:nvPr/>
        </p:nvSpPr>
        <p:spPr bwMode="auto">
          <a:xfrm>
            <a:off x="1990990" y="2497667"/>
            <a:ext cx="377031"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L</a:t>
            </a:r>
          </a:p>
        </p:txBody>
      </p:sp>
      <p:sp>
        <p:nvSpPr>
          <p:cNvPr id="69636" name="Text Box 5">
            <a:extLst>
              <a:ext uri="{FF2B5EF4-FFF2-40B4-BE49-F238E27FC236}">
                <a16:creationId xmlns:a16="http://schemas.microsoft.com/office/drawing/2014/main" id="{C896A644-3087-044F-B662-2D57856CDE85}"/>
              </a:ext>
            </a:extLst>
          </p:cNvPr>
          <p:cNvSpPr txBox="1">
            <a:spLocks noChangeArrowheads="1"/>
          </p:cNvSpPr>
          <p:nvPr/>
        </p:nvSpPr>
        <p:spPr bwMode="auto">
          <a:xfrm>
            <a:off x="4915958" y="2497667"/>
            <a:ext cx="377032"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R</a:t>
            </a:r>
          </a:p>
        </p:txBody>
      </p:sp>
      <p:pic>
        <p:nvPicPr>
          <p:cNvPr id="69637" name="Picture 6">
            <a:extLst>
              <a:ext uri="{FF2B5EF4-FFF2-40B4-BE49-F238E27FC236}">
                <a16:creationId xmlns:a16="http://schemas.microsoft.com/office/drawing/2014/main" id="{4A30BFF4-E8FA-B34E-9169-2F4AD8F17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219" y="2977886"/>
            <a:ext cx="2160323" cy="1766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8" name="Picture 7">
            <a:extLst>
              <a:ext uri="{FF2B5EF4-FFF2-40B4-BE49-F238E27FC236}">
                <a16:creationId xmlns:a16="http://schemas.microsoft.com/office/drawing/2014/main" id="{F9A78A6F-A7ED-DB41-A1C9-7580D32E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928" y="2977886"/>
            <a:ext cx="2160323" cy="1764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4314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0FB534E-FE07-4565-B064-B9D2BEAE7B5F}"/>
              </a:ext>
            </a:extLst>
          </p:cNvPr>
          <p:cNvSpPr>
            <a:spLocks noGrp="1" noChangeArrowheads="1"/>
          </p:cNvSpPr>
          <p:nvPr>
            <p:ph type="body"/>
          </p:nvPr>
        </p:nvSpPr>
        <p:spPr>
          <a:xfrm>
            <a:off x="1091407" y="1213115"/>
            <a:ext cx="7029979" cy="624417"/>
          </a:xfrm>
        </p:spPr>
        <p:txBody>
          <a:bodyPr anchor="t"/>
          <a:lstStyle/>
          <a:p>
            <a:pPr marL="283093" indent="-283093">
              <a:lnSpc>
                <a:spcPct val="100000"/>
              </a:lnSpc>
              <a:spcBef>
                <a:spcPts val="583"/>
              </a:spcBef>
              <a:buFont typeface="Arial" charset="0"/>
              <a:buChar char="•"/>
              <a:tabLst>
                <a:tab pos="378339" algn="l"/>
                <a:tab pos="759324" algn="l"/>
                <a:tab pos="1140309" algn="l"/>
                <a:tab pos="1521293" algn="l"/>
                <a:tab pos="1902278" algn="l"/>
                <a:tab pos="2283263" algn="l"/>
                <a:tab pos="2664248" algn="l"/>
                <a:tab pos="3045232" algn="l"/>
                <a:tab pos="3426217" algn="l"/>
                <a:tab pos="3807202" algn="l"/>
                <a:tab pos="4188187" algn="l"/>
                <a:tab pos="4569171" algn="l"/>
                <a:tab pos="4950156" algn="l"/>
                <a:tab pos="5331141" algn="l"/>
                <a:tab pos="5712126" algn="l"/>
                <a:tab pos="6093110" algn="l"/>
                <a:tab pos="6474095" algn="l"/>
                <a:tab pos="6855080" algn="l"/>
                <a:tab pos="7236065" algn="l"/>
                <a:tab pos="7617049" algn="l"/>
              </a:tabLst>
              <a:defRPr/>
            </a:pPr>
            <a:r>
              <a:rPr lang="en-GB" altLang="fi-FI" sz="2333"/>
              <a:t>For the Mott insulator phase the following is true:</a:t>
            </a:r>
          </a:p>
        </p:txBody>
      </p:sp>
      <p:graphicFrame>
        <p:nvGraphicFramePr>
          <p:cNvPr id="71682" name="Object 3">
            <a:extLst>
              <a:ext uri="{FF2B5EF4-FFF2-40B4-BE49-F238E27FC236}">
                <a16:creationId xmlns:a16="http://schemas.microsoft.com/office/drawing/2014/main" id="{E29E8BEE-5299-1446-990F-851E78409E2F}"/>
              </a:ext>
            </a:extLst>
          </p:cNvPr>
          <p:cNvGraphicFramePr>
            <a:graphicFrameLocks noChangeAspect="1"/>
          </p:cNvGraphicFramePr>
          <p:nvPr/>
        </p:nvGraphicFramePr>
        <p:xfrm>
          <a:off x="2092855" y="2911740"/>
          <a:ext cx="1416844" cy="726281"/>
        </p:xfrm>
        <a:graphic>
          <a:graphicData uri="http://schemas.openxmlformats.org/presentationml/2006/ole">
            <mc:AlternateContent xmlns:mc="http://schemas.openxmlformats.org/markup-compatibility/2006">
              <mc:Choice xmlns:v="urn:schemas-microsoft-com:vml" Requires="v">
                <p:oleObj spid="_x0000_s76825" r:id="rId4" imgW="11404600" imgH="5854700" progId="">
                  <p:embed/>
                </p:oleObj>
              </mc:Choice>
              <mc:Fallback>
                <p:oleObj r:id="rId4" imgW="11404600" imgH="5854700" progId="">
                  <p:embed/>
                  <p:pic>
                    <p:nvPicPr>
                      <p:cNvPr id="71682" name="Object 3">
                        <a:extLst>
                          <a:ext uri="{FF2B5EF4-FFF2-40B4-BE49-F238E27FC236}">
                            <a16:creationId xmlns:a16="http://schemas.microsoft.com/office/drawing/2014/main" id="{E29E8BEE-5299-1446-990F-851E7840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2855" y="2911740"/>
                        <a:ext cx="1416844" cy="726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683" name="Object 4">
            <a:extLst>
              <a:ext uri="{FF2B5EF4-FFF2-40B4-BE49-F238E27FC236}">
                <a16:creationId xmlns:a16="http://schemas.microsoft.com/office/drawing/2014/main" id="{1C5A1474-5DAD-D644-BEDB-7B0F2ACAFF38}"/>
              </a:ext>
            </a:extLst>
          </p:cNvPr>
          <p:cNvGraphicFramePr>
            <a:graphicFrameLocks noChangeAspect="1"/>
          </p:cNvGraphicFramePr>
          <p:nvPr/>
        </p:nvGraphicFramePr>
        <p:xfrm>
          <a:off x="5134240" y="2921000"/>
          <a:ext cx="1575593" cy="808303"/>
        </p:xfrm>
        <a:graphic>
          <a:graphicData uri="http://schemas.openxmlformats.org/presentationml/2006/ole">
            <mc:AlternateContent xmlns:mc="http://schemas.openxmlformats.org/markup-compatibility/2006">
              <mc:Choice xmlns:v="urn:schemas-microsoft-com:vml" Requires="v">
                <p:oleObj spid="_x0000_s76826" r:id="rId6" imgW="11404600" imgH="5854700" progId="">
                  <p:embed/>
                </p:oleObj>
              </mc:Choice>
              <mc:Fallback>
                <p:oleObj r:id="rId6" imgW="11404600" imgH="5854700" progId="">
                  <p:embed/>
                  <p:pic>
                    <p:nvPicPr>
                      <p:cNvPr id="71683" name="Object 4">
                        <a:extLst>
                          <a:ext uri="{FF2B5EF4-FFF2-40B4-BE49-F238E27FC236}">
                            <a16:creationId xmlns:a16="http://schemas.microsoft.com/office/drawing/2014/main" id="{1C5A1474-5DAD-D644-BEDB-7B0F2ACAFF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240" y="2921000"/>
                        <a:ext cx="1575593" cy="8083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5">
            <a:extLst>
              <a:ext uri="{FF2B5EF4-FFF2-40B4-BE49-F238E27FC236}">
                <a16:creationId xmlns:a16="http://schemas.microsoft.com/office/drawing/2014/main" id="{07CD13CF-BBA4-F14D-8798-878C3455FB5A}"/>
              </a:ext>
            </a:extLst>
          </p:cNvPr>
          <p:cNvSpPr txBox="1">
            <a:spLocks noChangeArrowheads="1"/>
          </p:cNvSpPr>
          <p:nvPr/>
        </p:nvSpPr>
        <p:spPr bwMode="auto">
          <a:xfrm>
            <a:off x="1811074" y="2497667"/>
            <a:ext cx="377031"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L</a:t>
            </a:r>
          </a:p>
        </p:txBody>
      </p:sp>
      <p:sp>
        <p:nvSpPr>
          <p:cNvPr id="71685" name="Text Box 6">
            <a:extLst>
              <a:ext uri="{FF2B5EF4-FFF2-40B4-BE49-F238E27FC236}">
                <a16:creationId xmlns:a16="http://schemas.microsoft.com/office/drawing/2014/main" id="{9D4003D2-7EEB-6745-A59A-BEC5C6FD3D44}"/>
              </a:ext>
            </a:extLst>
          </p:cNvPr>
          <p:cNvSpPr txBox="1">
            <a:spLocks noChangeArrowheads="1"/>
          </p:cNvSpPr>
          <p:nvPr/>
        </p:nvSpPr>
        <p:spPr bwMode="auto">
          <a:xfrm>
            <a:off x="4675187" y="2497667"/>
            <a:ext cx="377032"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R</a:t>
            </a:r>
          </a:p>
        </p:txBody>
      </p:sp>
    </p:spTree>
    <p:extLst>
      <p:ext uri="{BB962C8B-B14F-4D97-AF65-F5344CB8AC3E}">
        <p14:creationId xmlns:p14="http://schemas.microsoft.com/office/powerpoint/2010/main" val="18708715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217D7-ABAD-B14A-A2E9-7C6BBC9A511B}"/>
              </a:ext>
            </a:extLst>
          </p:cNvPr>
          <p:cNvSpPr>
            <a:spLocks noGrp="1"/>
          </p:cNvSpPr>
          <p:nvPr>
            <p:ph type="body" sz="half" idx="10"/>
          </p:nvPr>
        </p:nvSpPr>
        <p:spPr/>
        <p:txBody>
          <a:bodyPr/>
          <a:lstStyle/>
          <a:p>
            <a:r>
              <a:rPr lang="fi-FI" dirty="0"/>
              <a:t>Fermi </a:t>
            </a:r>
            <a:r>
              <a:rPr lang="fi-FI" dirty="0" err="1"/>
              <a:t>liquid</a:t>
            </a:r>
            <a:r>
              <a:rPr lang="fi-FI" dirty="0"/>
              <a:t> </a:t>
            </a:r>
            <a:r>
              <a:rPr lang="fi-FI" dirty="0" err="1"/>
              <a:t>theory</a:t>
            </a:r>
            <a:endParaRPr lang="fi-FI" dirty="0"/>
          </a:p>
        </p:txBody>
      </p:sp>
      <p:pic>
        <p:nvPicPr>
          <p:cNvPr id="5" name="Picture 4">
            <a:extLst>
              <a:ext uri="{FF2B5EF4-FFF2-40B4-BE49-F238E27FC236}">
                <a16:creationId xmlns:a16="http://schemas.microsoft.com/office/drawing/2014/main" id="{C93CE0BC-317D-9349-BEF0-374F07A150E7}"/>
              </a:ext>
            </a:extLst>
          </p:cNvPr>
          <p:cNvPicPr>
            <a:picLocks noChangeAspect="1"/>
          </p:cNvPicPr>
          <p:nvPr/>
        </p:nvPicPr>
        <p:blipFill>
          <a:blip r:embed="rId2"/>
          <a:stretch>
            <a:fillRect/>
          </a:stretch>
        </p:blipFill>
        <p:spPr>
          <a:xfrm>
            <a:off x="1363801" y="1326586"/>
            <a:ext cx="6350000" cy="3175000"/>
          </a:xfrm>
          <a:prstGeom prst="rect">
            <a:avLst/>
          </a:prstGeom>
        </p:spPr>
      </p:pic>
    </p:spTree>
    <p:extLst>
      <p:ext uri="{BB962C8B-B14F-4D97-AF65-F5344CB8AC3E}">
        <p14:creationId xmlns:p14="http://schemas.microsoft.com/office/powerpoint/2010/main" val="384534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1F1C39-4108-4348-B700-A605FF5EC7D9}"/>
              </a:ext>
            </a:extLst>
          </p:cNvPr>
          <p:cNvSpPr>
            <a:spLocks noGrp="1"/>
          </p:cNvSpPr>
          <p:nvPr>
            <p:ph type="body" sz="half" idx="10"/>
          </p:nvPr>
        </p:nvSpPr>
        <p:spPr/>
        <p:txBody>
          <a:bodyPr/>
          <a:lstStyle/>
          <a:p>
            <a:r>
              <a:rPr lang="fi-FI" dirty="0"/>
              <a:t>Basic </a:t>
            </a:r>
            <a:r>
              <a:rPr lang="fi-FI" dirty="0" err="1"/>
              <a:t>concepts</a:t>
            </a:r>
            <a:endParaRPr lang="fi-FI" dirty="0"/>
          </a:p>
        </p:txBody>
      </p:sp>
      <p:sp>
        <p:nvSpPr>
          <p:cNvPr id="3" name="Text Placeholder 2">
            <a:extLst>
              <a:ext uri="{FF2B5EF4-FFF2-40B4-BE49-F238E27FC236}">
                <a16:creationId xmlns:a16="http://schemas.microsoft.com/office/drawing/2014/main" id="{0EE521CE-AD34-E94D-A8D6-BC938BCCF4EF}"/>
              </a:ext>
            </a:extLst>
          </p:cNvPr>
          <p:cNvSpPr>
            <a:spLocks noGrp="1"/>
          </p:cNvSpPr>
          <p:nvPr>
            <p:ph type="body" sz="half" idx="11"/>
          </p:nvPr>
        </p:nvSpPr>
        <p:spPr/>
        <p:txBody>
          <a:bodyPr/>
          <a:lstStyle/>
          <a:p>
            <a:pPr marL="342900" indent="-342900">
              <a:buFont typeface="Arial" panose="020B0604020202020204" pitchFamily="34" charset="0"/>
              <a:buChar char="•"/>
            </a:pPr>
            <a:r>
              <a:rPr lang="fi-FI" dirty="0"/>
              <a:t>Fermi </a:t>
            </a:r>
            <a:r>
              <a:rPr lang="fi-FI" dirty="0" err="1"/>
              <a:t>energy</a:t>
            </a:r>
            <a:r>
              <a:rPr lang="fi-FI" dirty="0"/>
              <a:t>?</a:t>
            </a:r>
          </a:p>
          <a:p>
            <a:pPr marL="342900" indent="-342900">
              <a:buFont typeface="Arial" panose="020B0604020202020204" pitchFamily="34" charset="0"/>
              <a:buChar char="•"/>
            </a:pPr>
            <a:r>
              <a:rPr lang="fi-FI" dirty="0"/>
              <a:t>Fermi </a:t>
            </a:r>
            <a:r>
              <a:rPr lang="fi-FI" dirty="0" err="1"/>
              <a:t>surface</a:t>
            </a:r>
            <a:r>
              <a:rPr lang="fi-FI" dirty="0"/>
              <a:t>?</a:t>
            </a:r>
          </a:p>
          <a:p>
            <a:pPr marL="342900" indent="-342900">
              <a:buFont typeface="Arial" panose="020B0604020202020204" pitchFamily="34" charset="0"/>
              <a:buChar char="•"/>
            </a:pPr>
            <a:r>
              <a:rPr lang="fi-FI" dirty="0" err="1"/>
              <a:t>Add</a:t>
            </a:r>
            <a:r>
              <a:rPr lang="fi-FI" dirty="0"/>
              <a:t> </a:t>
            </a:r>
            <a:r>
              <a:rPr lang="fi-FI" dirty="0" err="1"/>
              <a:t>interactions</a:t>
            </a:r>
            <a:r>
              <a:rPr lang="fi-FI" dirty="0"/>
              <a:t>: </a:t>
            </a:r>
            <a:r>
              <a:rPr lang="fi-FI" dirty="0" err="1"/>
              <a:t>system</a:t>
            </a:r>
            <a:r>
              <a:rPr lang="fi-FI" dirty="0"/>
              <a:t> </a:t>
            </a:r>
            <a:r>
              <a:rPr lang="fi-FI" dirty="0" err="1"/>
              <a:t>still</a:t>
            </a:r>
            <a:r>
              <a:rPr lang="fi-FI" dirty="0"/>
              <a:t> </a:t>
            </a:r>
            <a:r>
              <a:rPr lang="fi-FI" dirty="0" err="1"/>
              <a:t>kind</a:t>
            </a:r>
            <a:r>
              <a:rPr lang="fi-FI" dirty="0"/>
              <a:t> of </a:t>
            </a:r>
            <a:r>
              <a:rPr lang="fi-FI" dirty="0" err="1"/>
              <a:t>like</a:t>
            </a:r>
            <a:r>
              <a:rPr lang="fi-FI" dirty="0"/>
              <a:t> Fermi </a:t>
            </a:r>
            <a:r>
              <a:rPr lang="fi-FI" dirty="0" err="1"/>
              <a:t>gas</a:t>
            </a:r>
            <a:r>
              <a:rPr lang="fi-FI" dirty="0"/>
              <a:t>, </a:t>
            </a:r>
            <a:r>
              <a:rPr lang="fi-FI" dirty="0" err="1"/>
              <a:t>but</a:t>
            </a:r>
            <a:r>
              <a:rPr lang="fi-FI" dirty="0"/>
              <a:t> </a:t>
            </a:r>
            <a:r>
              <a:rPr lang="fi-FI" dirty="0" err="1"/>
              <a:t>with</a:t>
            </a:r>
            <a:endParaRPr lang="fi-FI" dirty="0"/>
          </a:p>
          <a:p>
            <a:r>
              <a:rPr lang="fi-FI" dirty="0" err="1"/>
              <a:t>relatively</a:t>
            </a:r>
            <a:r>
              <a:rPr lang="fi-FI" dirty="0"/>
              <a:t> </a:t>
            </a:r>
            <a:r>
              <a:rPr lang="fi-FI" dirty="0" err="1"/>
              <a:t>few</a:t>
            </a:r>
            <a:r>
              <a:rPr lang="fi-FI" dirty="0"/>
              <a:t> </a:t>
            </a:r>
            <a:r>
              <a:rPr lang="fi-FI" dirty="0" err="1">
                <a:solidFill>
                  <a:srgbClr val="7030A0"/>
                </a:solidFill>
              </a:rPr>
              <a:t>quasi-particles</a:t>
            </a:r>
            <a:endParaRPr lang="fi-FI" dirty="0">
              <a:solidFill>
                <a:srgbClr val="7030A0"/>
              </a:solidFill>
            </a:endParaRPr>
          </a:p>
        </p:txBody>
      </p:sp>
      <p:pic>
        <p:nvPicPr>
          <p:cNvPr id="5" name="Picture 4">
            <a:extLst>
              <a:ext uri="{FF2B5EF4-FFF2-40B4-BE49-F238E27FC236}">
                <a16:creationId xmlns:a16="http://schemas.microsoft.com/office/drawing/2014/main" id="{DAAA3B2C-604C-BA49-BCAF-7CBBCB86CCCB}"/>
              </a:ext>
            </a:extLst>
          </p:cNvPr>
          <p:cNvPicPr>
            <a:picLocks noChangeAspect="1"/>
          </p:cNvPicPr>
          <p:nvPr/>
        </p:nvPicPr>
        <p:blipFill>
          <a:blip r:embed="rId3"/>
          <a:stretch>
            <a:fillRect/>
          </a:stretch>
        </p:blipFill>
        <p:spPr>
          <a:xfrm>
            <a:off x="5529401" y="3002279"/>
            <a:ext cx="3068320" cy="2301240"/>
          </a:xfrm>
          <a:prstGeom prst="rect">
            <a:avLst/>
          </a:prstGeom>
        </p:spPr>
      </p:pic>
      <p:sp>
        <p:nvSpPr>
          <p:cNvPr id="6" name="TextBox 5">
            <a:extLst>
              <a:ext uri="{FF2B5EF4-FFF2-40B4-BE49-F238E27FC236}">
                <a16:creationId xmlns:a16="http://schemas.microsoft.com/office/drawing/2014/main" id="{DFB53A5E-98DB-F441-B530-742ED31536FF}"/>
              </a:ext>
            </a:extLst>
          </p:cNvPr>
          <p:cNvSpPr txBox="1"/>
          <p:nvPr/>
        </p:nvSpPr>
        <p:spPr>
          <a:xfrm rot="21285701">
            <a:off x="544712" y="3922067"/>
            <a:ext cx="3741730" cy="461665"/>
          </a:xfrm>
          <a:prstGeom prst="rect">
            <a:avLst/>
          </a:prstGeom>
          <a:noFill/>
        </p:spPr>
        <p:txBody>
          <a:bodyPr wrap="none" rtlCol="0">
            <a:spAutoFit/>
          </a:bodyPr>
          <a:lstStyle/>
          <a:p>
            <a:r>
              <a:rPr lang="fi-FI" sz="2400" b="1" dirty="0" err="1"/>
              <a:t>Why</a:t>
            </a:r>
            <a:r>
              <a:rPr lang="fi-FI" sz="2400" b="1" dirty="0"/>
              <a:t> it </a:t>
            </a:r>
            <a:r>
              <a:rPr lang="fi-FI" sz="2400" b="1" dirty="0" err="1"/>
              <a:t>can</a:t>
            </a:r>
            <a:r>
              <a:rPr lang="fi-FI" sz="2400" b="1" dirty="0"/>
              <a:t> </a:t>
            </a:r>
            <a:r>
              <a:rPr lang="fi-FI" sz="2400" b="1" dirty="0" err="1"/>
              <a:t>make</a:t>
            </a:r>
            <a:r>
              <a:rPr lang="fi-FI" sz="2400" b="1" dirty="0"/>
              <a:t> </a:t>
            </a:r>
            <a:r>
              <a:rPr lang="fi-FI" sz="2400" b="1" dirty="0" err="1"/>
              <a:t>sense</a:t>
            </a:r>
            <a:r>
              <a:rPr lang="fi-FI" sz="2400" b="1" dirty="0"/>
              <a:t>?</a:t>
            </a:r>
          </a:p>
        </p:txBody>
      </p:sp>
      <p:pic>
        <p:nvPicPr>
          <p:cNvPr id="8" name="Picture 7">
            <a:extLst>
              <a:ext uri="{FF2B5EF4-FFF2-40B4-BE49-F238E27FC236}">
                <a16:creationId xmlns:a16="http://schemas.microsoft.com/office/drawing/2014/main" id="{AD0DD6C7-B2A3-7B47-A615-7C7FC1BF7475}"/>
              </a:ext>
            </a:extLst>
          </p:cNvPr>
          <p:cNvPicPr>
            <a:picLocks noChangeAspect="1"/>
          </p:cNvPicPr>
          <p:nvPr/>
        </p:nvPicPr>
        <p:blipFill>
          <a:blip r:embed="rId4"/>
          <a:stretch>
            <a:fillRect/>
          </a:stretch>
        </p:blipFill>
        <p:spPr>
          <a:xfrm>
            <a:off x="5036210" y="338799"/>
            <a:ext cx="3749040" cy="1746985"/>
          </a:xfrm>
          <a:prstGeom prst="rect">
            <a:avLst/>
          </a:prstGeom>
        </p:spPr>
      </p:pic>
    </p:spTree>
    <p:extLst>
      <p:ext uri="{BB962C8B-B14F-4D97-AF65-F5344CB8AC3E}">
        <p14:creationId xmlns:p14="http://schemas.microsoft.com/office/powerpoint/2010/main" val="459156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95854-FBE7-FF4D-A5AB-2795E23F3331}"/>
              </a:ext>
            </a:extLst>
          </p:cNvPr>
          <p:cNvSpPr>
            <a:spLocks noGrp="1"/>
          </p:cNvSpPr>
          <p:nvPr>
            <p:ph type="body" sz="half" idx="10"/>
          </p:nvPr>
        </p:nvSpPr>
        <p:spPr/>
        <p:txBody>
          <a:bodyPr/>
          <a:lstStyle/>
          <a:p>
            <a:r>
              <a:rPr lang="fi-FI" dirty="0" err="1"/>
              <a:t>Quasi</a:t>
            </a:r>
            <a:r>
              <a:rPr lang="fi-FI" dirty="0"/>
              <a:t> </a:t>
            </a:r>
            <a:r>
              <a:rPr lang="fi-FI" dirty="0" err="1"/>
              <a:t>horse</a:t>
            </a:r>
            <a:endParaRPr lang="fi-FI" dirty="0"/>
          </a:p>
          <a:p>
            <a:endParaRPr lang="fi-FI" dirty="0"/>
          </a:p>
        </p:txBody>
      </p:sp>
      <p:pic>
        <p:nvPicPr>
          <p:cNvPr id="6" name="Picture 5">
            <a:extLst>
              <a:ext uri="{FF2B5EF4-FFF2-40B4-BE49-F238E27FC236}">
                <a16:creationId xmlns:a16="http://schemas.microsoft.com/office/drawing/2014/main" id="{81091071-C482-CD4A-AEBD-7681EA5F0FEB}"/>
              </a:ext>
            </a:extLst>
          </p:cNvPr>
          <p:cNvPicPr>
            <a:picLocks noChangeAspect="1"/>
          </p:cNvPicPr>
          <p:nvPr/>
        </p:nvPicPr>
        <p:blipFill>
          <a:blip r:embed="rId2"/>
          <a:stretch>
            <a:fillRect/>
          </a:stretch>
        </p:blipFill>
        <p:spPr>
          <a:xfrm>
            <a:off x="689712" y="1295401"/>
            <a:ext cx="7120685" cy="3124200"/>
          </a:xfrm>
          <a:prstGeom prst="rect">
            <a:avLst/>
          </a:prstGeom>
        </p:spPr>
      </p:pic>
    </p:spTree>
    <p:extLst>
      <p:ext uri="{BB962C8B-B14F-4D97-AF65-F5344CB8AC3E}">
        <p14:creationId xmlns:p14="http://schemas.microsoft.com/office/powerpoint/2010/main" val="1618537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95854-FBE7-FF4D-A5AB-2795E23F3331}"/>
              </a:ext>
            </a:extLst>
          </p:cNvPr>
          <p:cNvSpPr>
            <a:spLocks noGrp="1"/>
          </p:cNvSpPr>
          <p:nvPr>
            <p:ph type="body" sz="half" idx="10"/>
          </p:nvPr>
        </p:nvSpPr>
        <p:spPr/>
        <p:txBody>
          <a:bodyPr/>
          <a:lstStyle/>
          <a:p>
            <a:r>
              <a:rPr lang="fi-FI" dirty="0"/>
              <a:t>Real </a:t>
            </a:r>
            <a:r>
              <a:rPr lang="fi-FI" dirty="0" err="1"/>
              <a:t>quasi</a:t>
            </a:r>
            <a:r>
              <a:rPr lang="fi-FI" dirty="0"/>
              <a:t> </a:t>
            </a:r>
            <a:r>
              <a:rPr lang="fi-FI" dirty="0" err="1"/>
              <a:t>horse</a:t>
            </a:r>
            <a:r>
              <a:rPr lang="fi-FI" dirty="0"/>
              <a:t>!</a:t>
            </a:r>
          </a:p>
          <a:p>
            <a:endParaRPr lang="fi-FI" dirty="0"/>
          </a:p>
        </p:txBody>
      </p:sp>
      <p:pic>
        <p:nvPicPr>
          <p:cNvPr id="4" name="Picture 3">
            <a:extLst>
              <a:ext uri="{FF2B5EF4-FFF2-40B4-BE49-F238E27FC236}">
                <a16:creationId xmlns:a16="http://schemas.microsoft.com/office/drawing/2014/main" id="{A81A6983-37BD-1645-9F83-B1F58E692619}"/>
              </a:ext>
            </a:extLst>
          </p:cNvPr>
          <p:cNvPicPr>
            <a:picLocks noChangeAspect="1"/>
          </p:cNvPicPr>
          <p:nvPr/>
        </p:nvPicPr>
        <p:blipFill>
          <a:blip r:embed="rId2"/>
          <a:stretch>
            <a:fillRect/>
          </a:stretch>
        </p:blipFill>
        <p:spPr>
          <a:xfrm>
            <a:off x="802109" y="1104781"/>
            <a:ext cx="7802880" cy="3381451"/>
          </a:xfrm>
          <a:prstGeom prst="rect">
            <a:avLst/>
          </a:prstGeom>
        </p:spPr>
      </p:pic>
      <p:sp>
        <p:nvSpPr>
          <p:cNvPr id="7" name="Text Placeholder 2">
            <a:extLst>
              <a:ext uri="{FF2B5EF4-FFF2-40B4-BE49-F238E27FC236}">
                <a16:creationId xmlns:a16="http://schemas.microsoft.com/office/drawing/2014/main" id="{99A4E1C4-921F-8C40-A4A5-907DCB0AC7CA}"/>
              </a:ext>
            </a:extLst>
          </p:cNvPr>
          <p:cNvSpPr txBox="1">
            <a:spLocks/>
          </p:cNvSpPr>
          <p:nvPr/>
        </p:nvSpPr>
        <p:spPr>
          <a:xfrm>
            <a:off x="3311099" y="4732240"/>
            <a:ext cx="5671477" cy="710609"/>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fi-FI" sz="2400" dirty="0" err="1"/>
              <a:t>Jokes</a:t>
            </a:r>
            <a:r>
              <a:rPr lang="fi-FI" sz="2400" dirty="0"/>
              <a:t> on </a:t>
            </a:r>
            <a:r>
              <a:rPr lang="fi-FI" sz="2400" dirty="0" err="1"/>
              <a:t>you</a:t>
            </a:r>
            <a:r>
              <a:rPr lang="fi-FI" sz="2400" dirty="0"/>
              <a:t> </a:t>
            </a:r>
            <a:r>
              <a:rPr lang="fi-FI" sz="2400" dirty="0" err="1"/>
              <a:t>physicists</a:t>
            </a:r>
            <a:r>
              <a:rPr lang="fi-FI" sz="2400" dirty="0"/>
              <a:t>!</a:t>
            </a:r>
          </a:p>
        </p:txBody>
      </p:sp>
    </p:spTree>
    <p:extLst>
      <p:ext uri="{BB962C8B-B14F-4D97-AF65-F5344CB8AC3E}">
        <p14:creationId xmlns:p14="http://schemas.microsoft.com/office/powerpoint/2010/main" val="1339433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AE75BF-B847-AB43-9746-ECA3240FE29B}"/>
              </a:ext>
            </a:extLst>
          </p:cNvPr>
          <p:cNvSpPr>
            <a:spLocks noGrp="1"/>
          </p:cNvSpPr>
          <p:nvPr>
            <p:ph type="body" sz="half" idx="11"/>
          </p:nvPr>
        </p:nvSpPr>
        <p:spPr>
          <a:xfrm>
            <a:off x="572782" y="610224"/>
            <a:ext cx="7669159" cy="1502517"/>
          </a:xfrm>
        </p:spPr>
        <p:txBody>
          <a:bodyPr/>
          <a:lstStyle/>
          <a:p>
            <a:r>
              <a:rPr lang="fi-FI" dirty="0" err="1"/>
              <a:t>Thank</a:t>
            </a:r>
            <a:r>
              <a:rPr lang="fi-FI" dirty="0"/>
              <a:t> </a:t>
            </a:r>
            <a:r>
              <a:rPr lang="fi-FI" dirty="0" err="1"/>
              <a:t>you</a:t>
            </a:r>
            <a:r>
              <a:rPr lang="fi-FI" dirty="0"/>
              <a:t>! </a:t>
            </a:r>
          </a:p>
          <a:p>
            <a:r>
              <a:rPr lang="fi-FI" dirty="0" err="1"/>
              <a:t>Questions</a:t>
            </a:r>
            <a:r>
              <a:rPr lang="fi-FI" dirty="0"/>
              <a:t>?</a:t>
            </a:r>
          </a:p>
        </p:txBody>
      </p:sp>
      <p:pic>
        <p:nvPicPr>
          <p:cNvPr id="6" name="Picture 5">
            <a:extLst>
              <a:ext uri="{FF2B5EF4-FFF2-40B4-BE49-F238E27FC236}">
                <a16:creationId xmlns:a16="http://schemas.microsoft.com/office/drawing/2014/main" id="{AEE5A05A-26EC-8243-9551-DE66B7D5DAB4}"/>
              </a:ext>
            </a:extLst>
          </p:cNvPr>
          <p:cNvPicPr>
            <a:picLocks noChangeAspect="1"/>
          </p:cNvPicPr>
          <p:nvPr/>
        </p:nvPicPr>
        <p:blipFill>
          <a:blip r:embed="rId2"/>
          <a:stretch>
            <a:fillRect/>
          </a:stretch>
        </p:blipFill>
        <p:spPr>
          <a:xfrm rot="214295">
            <a:off x="3979421" y="1006479"/>
            <a:ext cx="4137660" cy="4137660"/>
          </a:xfrm>
          <a:prstGeom prst="rect">
            <a:avLst/>
          </a:prstGeom>
        </p:spPr>
      </p:pic>
    </p:spTree>
    <p:extLst>
      <p:ext uri="{BB962C8B-B14F-4D97-AF65-F5344CB8AC3E}">
        <p14:creationId xmlns:p14="http://schemas.microsoft.com/office/powerpoint/2010/main" val="307737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4AEF6D-3223-1646-9636-954C20160900}"/>
              </a:ext>
            </a:extLst>
          </p:cNvPr>
          <p:cNvSpPr>
            <a:spLocks noGrp="1"/>
          </p:cNvSpPr>
          <p:nvPr>
            <p:ph type="body" sz="half" idx="10"/>
          </p:nvPr>
        </p:nvSpPr>
        <p:spPr/>
        <p:txBody>
          <a:bodyPr/>
          <a:lstStyle/>
          <a:p>
            <a:r>
              <a:rPr lang="en-US" dirty="0"/>
              <a:t>Vortex: phase of the wavefunction</a:t>
            </a:r>
            <a:endParaRPr lang="fi-FI" dirty="0"/>
          </a:p>
        </p:txBody>
      </p:sp>
      <p:sp>
        <p:nvSpPr>
          <p:cNvPr id="3" name="Text Placeholder 2">
            <a:extLst>
              <a:ext uri="{FF2B5EF4-FFF2-40B4-BE49-F238E27FC236}">
                <a16:creationId xmlns:a16="http://schemas.microsoft.com/office/drawing/2014/main" id="{183FFE0C-4638-8E40-B920-AACC6BE3CB47}"/>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Vorticity</a:t>
            </a:r>
            <a:r>
              <a:rPr lang="fi-FI" dirty="0"/>
              <a:t> </a:t>
            </a:r>
            <a:r>
              <a:rPr lang="fi-FI" dirty="0" err="1"/>
              <a:t>requires</a:t>
            </a:r>
            <a:r>
              <a:rPr lang="fi-FI" dirty="0"/>
              <a:t> </a:t>
            </a:r>
            <a:r>
              <a:rPr lang="fi-FI" dirty="0" err="1"/>
              <a:t>singular</a:t>
            </a:r>
            <a:r>
              <a:rPr lang="fi-FI" dirty="0"/>
              <a:t> </a:t>
            </a:r>
            <a:r>
              <a:rPr lang="fi-FI" dirty="0" err="1"/>
              <a:t>behavior</a:t>
            </a:r>
            <a:endParaRPr lang="fi-FI" dirty="0"/>
          </a:p>
        </p:txBody>
      </p:sp>
      <p:pic>
        <p:nvPicPr>
          <p:cNvPr id="4" name="Content Placeholder 3" descr="vortex_p2.png">
            <a:extLst>
              <a:ext uri="{FF2B5EF4-FFF2-40B4-BE49-F238E27FC236}">
                <a16:creationId xmlns:a16="http://schemas.microsoft.com/office/drawing/2014/main" id="{1FFA7379-9EB4-D74F-B694-6EAA449009E9}"/>
              </a:ext>
            </a:extLst>
          </p:cNvPr>
          <p:cNvPicPr>
            <a:picLocks noChangeAspect="1"/>
          </p:cNvPicPr>
          <p:nvPr/>
        </p:nvPicPr>
        <p:blipFill>
          <a:blip r:embed="rId2">
            <a:extLst>
              <a:ext uri="{28A0092B-C50C-407E-A947-70E740481C1C}">
                <a14:useLocalDpi xmlns:a14="http://schemas.microsoft.com/office/drawing/2010/main" val="0"/>
              </a:ext>
            </a:extLst>
          </a:blip>
          <a:srcRect l="-10840" r="-10840"/>
          <a:stretch>
            <a:fillRect/>
          </a:stretch>
        </p:blipFill>
        <p:spPr>
          <a:xfrm>
            <a:off x="2007933" y="1850316"/>
            <a:ext cx="6777317" cy="3508977"/>
          </a:xfrm>
          <a:prstGeom prst="rect">
            <a:avLst/>
          </a:prstGeom>
        </p:spPr>
      </p:pic>
    </p:spTree>
    <p:extLst>
      <p:ext uri="{BB962C8B-B14F-4D97-AF65-F5344CB8AC3E}">
        <p14:creationId xmlns:p14="http://schemas.microsoft.com/office/powerpoint/2010/main" val="179857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B58F84-8A4F-344E-A699-FEA61ABECA42}"/>
              </a:ext>
            </a:extLst>
          </p:cNvPr>
          <p:cNvSpPr>
            <a:spLocks noGrp="1"/>
          </p:cNvSpPr>
          <p:nvPr>
            <p:ph type="body" sz="half" idx="10"/>
          </p:nvPr>
        </p:nvSpPr>
        <p:spPr/>
        <p:txBody>
          <a:bodyPr/>
          <a:lstStyle/>
          <a:p>
            <a:r>
              <a:rPr lang="en-US" dirty="0"/>
              <a:t>Vortex: higher “winding number” </a:t>
            </a:r>
            <a:endParaRPr lang="fi-FI" dirty="0"/>
          </a:p>
        </p:txBody>
      </p:sp>
      <p:pic>
        <p:nvPicPr>
          <p:cNvPr id="4" name="Content Placeholder 8" descr="vortex_p3.png">
            <a:extLst>
              <a:ext uri="{FF2B5EF4-FFF2-40B4-BE49-F238E27FC236}">
                <a16:creationId xmlns:a16="http://schemas.microsoft.com/office/drawing/2014/main" id="{6A768941-825F-E144-87F4-D72B110E6B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102" b="-58102"/>
          <a:stretch>
            <a:fillRect/>
          </a:stretch>
        </p:blipFill>
        <p:spPr>
          <a:xfrm>
            <a:off x="292353" y="594099"/>
            <a:ext cx="8473673" cy="4387271"/>
          </a:xfrm>
        </p:spPr>
      </p:pic>
      <p:pic>
        <p:nvPicPr>
          <p:cNvPr id="5" name="Picture 4">
            <a:extLst>
              <a:ext uri="{FF2B5EF4-FFF2-40B4-BE49-F238E27FC236}">
                <a16:creationId xmlns:a16="http://schemas.microsoft.com/office/drawing/2014/main" id="{18373158-E179-0744-957B-F534D2FF1EAC}"/>
              </a:ext>
            </a:extLst>
          </p:cNvPr>
          <p:cNvPicPr>
            <a:picLocks noChangeAspect="1"/>
          </p:cNvPicPr>
          <p:nvPr/>
        </p:nvPicPr>
        <p:blipFill>
          <a:blip r:embed="rId3"/>
          <a:stretch>
            <a:fillRect/>
          </a:stretch>
        </p:blipFill>
        <p:spPr>
          <a:xfrm>
            <a:off x="2530671" y="966956"/>
            <a:ext cx="3997036" cy="4014414"/>
          </a:xfrm>
          <a:prstGeom prst="rect">
            <a:avLst/>
          </a:prstGeom>
        </p:spPr>
      </p:pic>
      <p:sp>
        <p:nvSpPr>
          <p:cNvPr id="6" name="Rectangle 5">
            <a:extLst>
              <a:ext uri="{FF2B5EF4-FFF2-40B4-BE49-F238E27FC236}">
                <a16:creationId xmlns:a16="http://schemas.microsoft.com/office/drawing/2014/main" id="{687034BB-1C82-D845-A7B0-0A7AD0FA200A}"/>
              </a:ext>
            </a:extLst>
          </p:cNvPr>
          <p:cNvSpPr/>
          <p:nvPr/>
        </p:nvSpPr>
        <p:spPr>
          <a:xfrm>
            <a:off x="2439231" y="5054145"/>
            <a:ext cx="6513022" cy="300082"/>
          </a:xfrm>
          <a:prstGeom prst="rect">
            <a:avLst/>
          </a:prstGeom>
        </p:spPr>
        <p:txBody>
          <a:bodyPr wrap="square">
            <a:spAutoFit/>
          </a:bodyPr>
          <a:lstStyle/>
          <a:p>
            <a:r>
              <a:rPr lang="fi-FI" dirty="0" err="1">
                <a:hlinkClick r:id="rId4"/>
              </a:rPr>
              <a:t>https</a:t>
            </a:r>
            <a:r>
              <a:rPr lang="fi-FI" dirty="0">
                <a:hlinkClick r:id="rId4"/>
              </a:rPr>
              <a:t>://</a:t>
            </a:r>
            <a:r>
              <a:rPr lang="fi-FI" dirty="0" err="1">
                <a:hlinkClick r:id="rId4"/>
              </a:rPr>
              <a:t>www.aalto.fi</a:t>
            </a:r>
            <a:r>
              <a:rPr lang="fi-FI" dirty="0">
                <a:hlinkClick r:id="rId4"/>
              </a:rPr>
              <a:t>/en/</a:t>
            </a:r>
            <a:r>
              <a:rPr lang="fi-FI" dirty="0" err="1">
                <a:hlinkClick r:id="rId4"/>
              </a:rPr>
              <a:t>department</a:t>
            </a:r>
            <a:r>
              <a:rPr lang="fi-FI" dirty="0">
                <a:hlinkClick r:id="rId4"/>
              </a:rPr>
              <a:t>-of-</a:t>
            </a:r>
            <a:r>
              <a:rPr lang="fi-FI" dirty="0" err="1">
                <a:hlinkClick r:id="rId4"/>
              </a:rPr>
              <a:t>applied</a:t>
            </a:r>
            <a:r>
              <a:rPr lang="fi-FI" dirty="0">
                <a:hlinkClick r:id="rId4"/>
              </a:rPr>
              <a:t>-</a:t>
            </a:r>
            <a:r>
              <a:rPr lang="fi-FI" dirty="0" err="1">
                <a:hlinkClick r:id="rId4"/>
              </a:rPr>
              <a:t>physics</a:t>
            </a:r>
            <a:r>
              <a:rPr lang="fi-FI" dirty="0">
                <a:hlinkClick r:id="rId4"/>
              </a:rPr>
              <a:t>/</a:t>
            </a:r>
            <a:r>
              <a:rPr lang="fi-FI" dirty="0" err="1">
                <a:hlinkClick r:id="rId4"/>
              </a:rPr>
              <a:t>quantum-gases</a:t>
            </a:r>
            <a:endParaRPr lang="fi-FI" dirty="0"/>
          </a:p>
        </p:txBody>
      </p:sp>
    </p:spTree>
    <p:extLst>
      <p:ext uri="{BB962C8B-B14F-4D97-AF65-F5344CB8AC3E}">
        <p14:creationId xmlns:p14="http://schemas.microsoft.com/office/powerpoint/2010/main" val="2150384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AC1AF-AD69-2444-A48C-80252AEA241C}"/>
              </a:ext>
            </a:extLst>
          </p:cNvPr>
          <p:cNvSpPr>
            <a:spLocks noGrp="1"/>
          </p:cNvSpPr>
          <p:nvPr>
            <p:ph type="body" sz="half" idx="10"/>
          </p:nvPr>
        </p:nvSpPr>
        <p:spPr/>
        <p:txBody>
          <a:bodyPr/>
          <a:lstStyle/>
          <a:p>
            <a:r>
              <a:rPr lang="en-US" dirty="0"/>
              <a:t>How to get something like a classical solid body rotation?</a:t>
            </a:r>
            <a:endParaRPr lang="fi-FI" dirty="0"/>
          </a:p>
        </p:txBody>
      </p:sp>
      <p:pic>
        <p:nvPicPr>
          <p:cNvPr id="4" name="Content Placeholder 3" descr="3dLattices.jpg">
            <a:extLst>
              <a:ext uri="{FF2B5EF4-FFF2-40B4-BE49-F238E27FC236}">
                <a16:creationId xmlns:a16="http://schemas.microsoft.com/office/drawing/2014/main" id="{34C80DCF-BF99-C140-9244-2541831B1B33}"/>
              </a:ext>
            </a:extLst>
          </p:cNvPr>
          <p:cNvPicPr>
            <a:picLocks noChangeAspect="1"/>
          </p:cNvPicPr>
          <p:nvPr/>
        </p:nvPicPr>
        <p:blipFill>
          <a:blip r:embed="rId2">
            <a:extLst>
              <a:ext uri="{28A0092B-C50C-407E-A947-70E740481C1C}">
                <a14:useLocalDpi xmlns:a14="http://schemas.microsoft.com/office/drawing/2010/main" val="0"/>
              </a:ext>
            </a:extLst>
          </a:blip>
          <a:srcRect l="-27010" r="-27010"/>
          <a:stretch>
            <a:fillRect/>
          </a:stretch>
        </p:blipFill>
        <p:spPr>
          <a:xfrm>
            <a:off x="1183342" y="1607473"/>
            <a:ext cx="6519134" cy="3375302"/>
          </a:xfrm>
          <a:prstGeom prst="rect">
            <a:avLst/>
          </a:prstGeom>
        </p:spPr>
      </p:pic>
      <p:sp>
        <p:nvSpPr>
          <p:cNvPr id="5" name="TextBox 4">
            <a:extLst>
              <a:ext uri="{FF2B5EF4-FFF2-40B4-BE49-F238E27FC236}">
                <a16:creationId xmlns:a16="http://schemas.microsoft.com/office/drawing/2014/main" id="{9EB7DD47-8B24-1340-AF10-8F93C7973D46}"/>
              </a:ext>
            </a:extLst>
          </p:cNvPr>
          <p:cNvSpPr txBox="1"/>
          <p:nvPr/>
        </p:nvSpPr>
        <p:spPr>
          <a:xfrm>
            <a:off x="4346089" y="5039736"/>
            <a:ext cx="2329484" cy="300082"/>
          </a:xfrm>
          <a:prstGeom prst="rect">
            <a:avLst/>
          </a:prstGeom>
          <a:noFill/>
        </p:spPr>
        <p:txBody>
          <a:bodyPr wrap="none" rtlCol="0">
            <a:spAutoFit/>
          </a:bodyPr>
          <a:lstStyle/>
          <a:p>
            <a:r>
              <a:rPr lang="fi-FI" dirty="0" err="1"/>
              <a:t>Lattice</a:t>
            </a:r>
            <a:r>
              <a:rPr lang="fi-FI" dirty="0"/>
              <a:t> of </a:t>
            </a:r>
            <a:r>
              <a:rPr lang="fi-FI" dirty="0" err="1"/>
              <a:t>quantized</a:t>
            </a:r>
            <a:r>
              <a:rPr lang="fi-FI" dirty="0"/>
              <a:t> </a:t>
            </a:r>
            <a:r>
              <a:rPr lang="fi-FI" dirty="0" err="1"/>
              <a:t>vortices</a:t>
            </a:r>
            <a:endParaRPr lang="fi-FI" dirty="0"/>
          </a:p>
        </p:txBody>
      </p:sp>
    </p:spTree>
    <p:extLst>
      <p:ext uri="{BB962C8B-B14F-4D97-AF65-F5344CB8AC3E}">
        <p14:creationId xmlns:p14="http://schemas.microsoft.com/office/powerpoint/2010/main" val="78558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DC6971-57FD-1843-B7EF-32965054E395}"/>
              </a:ext>
            </a:extLst>
          </p:cNvPr>
          <p:cNvSpPr>
            <a:spLocks noGrp="1"/>
          </p:cNvSpPr>
          <p:nvPr>
            <p:ph type="body" sz="half" idx="10"/>
          </p:nvPr>
        </p:nvSpPr>
        <p:spPr/>
        <p:txBody>
          <a:bodyPr/>
          <a:lstStyle/>
          <a:p>
            <a:r>
              <a:rPr lang="fi-FI" dirty="0" err="1"/>
              <a:t>Interesting</a:t>
            </a:r>
            <a:r>
              <a:rPr lang="fi-FI" dirty="0"/>
              <a:t> </a:t>
            </a:r>
            <a:r>
              <a:rPr lang="fi-FI" dirty="0" err="1"/>
              <a:t>stuff</a:t>
            </a:r>
            <a:r>
              <a:rPr lang="fi-FI" dirty="0"/>
              <a:t>: </a:t>
            </a:r>
            <a:r>
              <a:rPr lang="fi-FI" dirty="0" err="1"/>
              <a:t>atoms</a:t>
            </a:r>
            <a:r>
              <a:rPr lang="fi-FI" dirty="0"/>
              <a:t> </a:t>
            </a:r>
            <a:r>
              <a:rPr lang="fi-FI" dirty="0" err="1"/>
              <a:t>lasers</a:t>
            </a:r>
            <a:endParaRPr lang="fi-FI" dirty="0"/>
          </a:p>
        </p:txBody>
      </p:sp>
      <p:pic>
        <p:nvPicPr>
          <p:cNvPr id="4" name="Picture 3">
            <a:extLst>
              <a:ext uri="{FF2B5EF4-FFF2-40B4-BE49-F238E27FC236}">
                <a16:creationId xmlns:a16="http://schemas.microsoft.com/office/drawing/2014/main" id="{0DD7DB9B-B62A-8247-B155-E85FBACD1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62" y="1040404"/>
            <a:ext cx="3909642" cy="3822054"/>
          </a:xfrm>
          <a:prstGeom prst="rect">
            <a:avLst/>
          </a:prstGeom>
        </p:spPr>
      </p:pic>
      <p:sp>
        <p:nvSpPr>
          <p:cNvPr id="5" name="TextBox 4">
            <a:extLst>
              <a:ext uri="{FF2B5EF4-FFF2-40B4-BE49-F238E27FC236}">
                <a16:creationId xmlns:a16="http://schemas.microsoft.com/office/drawing/2014/main" id="{A8EE35EB-2229-5244-A179-9C6DA86B4911}"/>
              </a:ext>
            </a:extLst>
          </p:cNvPr>
          <p:cNvSpPr txBox="1"/>
          <p:nvPr/>
        </p:nvSpPr>
        <p:spPr>
          <a:xfrm rot="21316119">
            <a:off x="5282006" y="1439447"/>
            <a:ext cx="2760692" cy="584775"/>
          </a:xfrm>
          <a:prstGeom prst="rect">
            <a:avLst/>
          </a:prstGeom>
          <a:noFill/>
        </p:spPr>
        <p:txBody>
          <a:bodyPr wrap="none" rtlCol="0">
            <a:spAutoFit/>
          </a:bodyPr>
          <a:lstStyle/>
          <a:p>
            <a:r>
              <a:rPr lang="fi-FI" sz="3200" dirty="0" err="1"/>
              <a:t>Will</a:t>
            </a:r>
            <a:r>
              <a:rPr lang="fi-FI" sz="3200" dirty="0"/>
              <a:t> it </a:t>
            </a:r>
            <a:r>
              <a:rPr lang="fi-FI" sz="3200" dirty="0" err="1"/>
              <a:t>kill</a:t>
            </a:r>
            <a:r>
              <a:rPr lang="fi-FI" sz="3200" dirty="0"/>
              <a:t> </a:t>
            </a:r>
            <a:r>
              <a:rPr lang="fi-FI" sz="3200" dirty="0" err="1"/>
              <a:t>you</a:t>
            </a:r>
            <a:r>
              <a:rPr lang="fi-FI" sz="3200" dirty="0"/>
              <a:t>?</a:t>
            </a:r>
          </a:p>
        </p:txBody>
      </p:sp>
      <p:pic>
        <p:nvPicPr>
          <p:cNvPr id="7" name="Picture 6">
            <a:extLst>
              <a:ext uri="{FF2B5EF4-FFF2-40B4-BE49-F238E27FC236}">
                <a16:creationId xmlns:a16="http://schemas.microsoft.com/office/drawing/2014/main" id="{D22A54D4-95FD-864F-9001-9287AD585D94}"/>
              </a:ext>
            </a:extLst>
          </p:cNvPr>
          <p:cNvPicPr>
            <a:picLocks noChangeAspect="1"/>
          </p:cNvPicPr>
          <p:nvPr/>
        </p:nvPicPr>
        <p:blipFill>
          <a:blip r:embed="rId3"/>
          <a:stretch>
            <a:fillRect/>
          </a:stretch>
        </p:blipFill>
        <p:spPr>
          <a:xfrm>
            <a:off x="5915812" y="2313268"/>
            <a:ext cx="2146300" cy="1841500"/>
          </a:xfrm>
          <a:prstGeom prst="rect">
            <a:avLst/>
          </a:prstGeom>
        </p:spPr>
      </p:pic>
    </p:spTree>
    <p:extLst>
      <p:ext uri="{BB962C8B-B14F-4D97-AF65-F5344CB8AC3E}">
        <p14:creationId xmlns:p14="http://schemas.microsoft.com/office/powerpoint/2010/main" val="414530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41006-2F6A-5540-9476-FD52655F85D7}"/>
              </a:ext>
            </a:extLst>
          </p:cNvPr>
          <p:cNvSpPr>
            <a:spLocks noGrp="1"/>
          </p:cNvSpPr>
          <p:nvPr>
            <p:ph type="body" sz="half" idx="10"/>
          </p:nvPr>
        </p:nvSpPr>
        <p:spPr/>
        <p:txBody>
          <a:bodyPr/>
          <a:lstStyle/>
          <a:p>
            <a:r>
              <a:rPr lang="en-US" dirty="0"/>
              <a:t>Slow light/light stopping</a:t>
            </a:r>
            <a:endParaRPr lang="fi-FI" dirty="0"/>
          </a:p>
        </p:txBody>
      </p:sp>
      <p:pic>
        <p:nvPicPr>
          <p:cNvPr id="4" name="Content Placeholder 3" descr="SlowLight.gif">
            <a:extLst>
              <a:ext uri="{FF2B5EF4-FFF2-40B4-BE49-F238E27FC236}">
                <a16:creationId xmlns:a16="http://schemas.microsoft.com/office/drawing/2014/main" id="{58E00606-5FAF-D644-B73F-130A4A3A1826}"/>
              </a:ext>
            </a:extLst>
          </p:cNvPr>
          <p:cNvPicPr>
            <a:picLocks noChangeAspect="1"/>
          </p:cNvPicPr>
          <p:nvPr/>
        </p:nvPicPr>
        <p:blipFill>
          <a:blip r:embed="rId2">
            <a:extLst>
              <a:ext uri="{28A0092B-C50C-407E-A947-70E740481C1C}">
                <a14:useLocalDpi xmlns:a14="http://schemas.microsoft.com/office/drawing/2010/main" val="0"/>
              </a:ext>
            </a:extLst>
          </a:blip>
          <a:srcRect l="-43674" r="-43674"/>
          <a:stretch>
            <a:fillRect/>
          </a:stretch>
        </p:blipFill>
        <p:spPr>
          <a:xfrm>
            <a:off x="292353" y="1326586"/>
            <a:ext cx="7203255" cy="3729508"/>
          </a:xfrm>
          <a:prstGeom prst="rect">
            <a:avLst/>
          </a:prstGeom>
        </p:spPr>
      </p:pic>
      <p:pic>
        <p:nvPicPr>
          <p:cNvPr id="5" name="Picture 4" descr="hqdefault.jpg">
            <a:extLst>
              <a:ext uri="{FF2B5EF4-FFF2-40B4-BE49-F238E27FC236}">
                <a16:creationId xmlns:a16="http://schemas.microsoft.com/office/drawing/2014/main" id="{099B9560-DD71-1A4F-8B15-7F7E4FF83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406" y="2521292"/>
            <a:ext cx="2723292" cy="2042469"/>
          </a:xfrm>
          <a:prstGeom prst="rect">
            <a:avLst/>
          </a:prstGeom>
        </p:spPr>
      </p:pic>
      <p:sp>
        <p:nvSpPr>
          <p:cNvPr id="6" name="Rectangle 5">
            <a:extLst>
              <a:ext uri="{FF2B5EF4-FFF2-40B4-BE49-F238E27FC236}">
                <a16:creationId xmlns:a16="http://schemas.microsoft.com/office/drawing/2014/main" id="{2D3D8889-D551-3645-8B28-318368B65455}"/>
              </a:ext>
            </a:extLst>
          </p:cNvPr>
          <p:cNvSpPr/>
          <p:nvPr/>
        </p:nvSpPr>
        <p:spPr>
          <a:xfrm>
            <a:off x="4247953" y="5002178"/>
            <a:ext cx="3892476" cy="300082"/>
          </a:xfrm>
          <a:prstGeom prst="rect">
            <a:avLst/>
          </a:prstGeom>
        </p:spPr>
        <p:txBody>
          <a:bodyPr wrap="none">
            <a:spAutoFit/>
          </a:bodyPr>
          <a:lstStyle/>
          <a:p>
            <a:r>
              <a:rPr lang="en-US" dirty="0">
                <a:hlinkClick r:id="rId4"/>
              </a:rPr>
              <a:t>https://www.youtube.com/watch?v=RIc5llW66sU</a:t>
            </a:r>
            <a:endParaRPr lang="en-US" dirty="0"/>
          </a:p>
        </p:txBody>
      </p:sp>
    </p:spTree>
    <p:extLst>
      <p:ext uri="{BB962C8B-B14F-4D97-AF65-F5344CB8AC3E}">
        <p14:creationId xmlns:p14="http://schemas.microsoft.com/office/powerpoint/2010/main" val="2696277362"/>
      </p:ext>
    </p:extLst>
  </p:cSld>
  <p:clrMapOvr>
    <a:masterClrMapping/>
  </p:clrMapOvr>
</p:sld>
</file>

<file path=ppt/theme/theme1.xml><?xml version="1.0" encoding="utf-8"?>
<a:theme xmlns:a="http://schemas.openxmlformats.org/drawingml/2006/main" name="Office-teema">
  <a:themeElements>
    <a:clrScheme name="Mukautettu 15">
      <a:dk1>
        <a:sysClr val="windowText" lastClr="000000"/>
      </a:dk1>
      <a:lt1>
        <a:sysClr val="window" lastClr="FFFFFF"/>
      </a:lt1>
      <a:dk2>
        <a:srgbClr val="FF671F"/>
      </a:dk2>
      <a:lt2>
        <a:srgbClr val="FF854C"/>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SCI_1610_EN_Original" id="{34D01751-3C61-0141-AFCD-C64B301B4EC2}" vid="{CBC16A3E-F298-9F4A-8092-E2D758F49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{6CE04B9F-F55D-1641-BF13-BF8A6A35CCC3}tf16401369</Template>
  <TotalTime>176</TotalTime>
  <Words>3209</Words>
  <Application>Microsoft Macintosh PowerPoint</Application>
  <PresentationFormat>On-screen Show (16:10)</PresentationFormat>
  <Paragraphs>205</Paragraphs>
  <Slides>46</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7" baseType="lpstr">
      <vt:lpstr>ＭＳ Ｐゴシック</vt:lpstr>
      <vt:lpstr>ＭＳ Ｐゴシック</vt:lpstr>
      <vt:lpstr>Arial</vt:lpstr>
      <vt:lpstr>Arial</vt:lpstr>
      <vt:lpstr>Arial Hebrew Scholar</vt:lpstr>
      <vt:lpstr>Calibri</vt:lpstr>
      <vt:lpstr>Courier New</vt:lpstr>
      <vt:lpstr>Times New Roman</vt:lpstr>
      <vt:lpstr>Office-teema</vt:lpstr>
      <vt:lpstr>Equation</vt:lpstr>
      <vt:lpstr>Kaava</vt:lpstr>
      <vt:lpstr>PowerPoint Presentation</vt:lpstr>
      <vt:lpstr>PowerPoint Presentation</vt:lpstr>
      <vt:lpstr>Bose-Einstein condensates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Quantum phase transitions</vt:lpstr>
      <vt:lpstr>The Bose-Hubbard model in a lattice</vt:lpstr>
      <vt:lpstr>PowerPoint Presentation</vt:lpstr>
      <vt:lpstr>One particle in a double well</vt:lpstr>
      <vt:lpstr>Two non-interacting bosons in a double well</vt:lpstr>
      <vt:lpstr>Two interacting bosons in a double well</vt:lpstr>
      <vt:lpstr>PowerPoint Presentation</vt:lpstr>
      <vt:lpstr>Many-body system in a lattice</vt:lpstr>
      <vt:lpstr>PowerPoint Presentation</vt:lpstr>
      <vt:lpstr>PowerPoint Presentation</vt:lpstr>
      <vt:lpstr>PowerPoint Presentation</vt:lpstr>
      <vt:lpstr>The phase diagram</vt:lpstr>
      <vt:lpstr>Observation in optical lattices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BDSM</dc:title>
  <dc:creator>Martikainen Jani-Petri</dc:creator>
  <cp:lastModifiedBy>Martikainen Jani-Petri</cp:lastModifiedBy>
  <cp:revision>58</cp:revision>
  <dcterms:created xsi:type="dcterms:W3CDTF">2023-03-01T12:07:51Z</dcterms:created>
  <dcterms:modified xsi:type="dcterms:W3CDTF">2023-03-14T16:12:24Z</dcterms:modified>
</cp:coreProperties>
</file>