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2" r:id="rId3"/>
    <p:sldId id="263" r:id="rId4"/>
    <p:sldId id="264" r:id="rId5"/>
    <p:sldId id="267" r:id="rId6"/>
    <p:sldId id="268" r:id="rId7"/>
    <p:sldId id="269" r:id="rId8"/>
    <p:sldId id="272" r:id="rId9"/>
    <p:sldId id="270" r:id="rId10"/>
    <p:sldId id="271" r:id="rId11"/>
    <p:sldId id="265" r:id="rId12"/>
    <p:sldId id="266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9/17/2019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9/17/2019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Man-passiivi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85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Tekemisen kohteesta (objektista) tulee tekijä (subjekti).</a:t>
            </a:r>
          </a:p>
          <a:p>
            <a:pPr marL="45706" indent="0">
              <a:buNone/>
            </a:pPr>
            <a:r>
              <a:rPr lang="fi-FI" sz="2000" dirty="0" smtClean="0"/>
              <a:t>	</a:t>
            </a:r>
          </a:p>
          <a:p>
            <a:pPr marL="45706" indent="0">
              <a:buNone/>
            </a:pPr>
            <a:r>
              <a:rPr lang="fi-FI" sz="2000" dirty="0"/>
              <a:t>	</a:t>
            </a:r>
            <a:r>
              <a:rPr lang="fi-FI" sz="2000" dirty="0" smtClean="0"/>
              <a:t>	</a:t>
            </a:r>
            <a:r>
              <a:rPr lang="fi-FI" sz="2000" dirty="0" err="1" smtClean="0"/>
              <a:t>Preesens:</a:t>
            </a:r>
            <a:r>
              <a:rPr lang="fi-FI" sz="2000" b="1" dirty="0" err="1" smtClean="0">
                <a:solidFill>
                  <a:srgbClr val="0070C0"/>
                </a:solidFill>
              </a:rPr>
              <a:t>Författaren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/>
              <a:t>skriver</a:t>
            </a:r>
            <a:r>
              <a:rPr lang="fi-FI" sz="2000" dirty="0" smtClean="0"/>
              <a:t> </a:t>
            </a:r>
            <a:r>
              <a:rPr lang="fi-FI" sz="2000" b="1" dirty="0" err="1" smtClean="0">
                <a:solidFill>
                  <a:srgbClr val="00B050"/>
                </a:solidFill>
              </a:rPr>
              <a:t>boken</a:t>
            </a:r>
            <a:r>
              <a:rPr lang="fi-FI" sz="2000" dirty="0" smtClean="0"/>
              <a:t>.</a:t>
            </a:r>
          </a:p>
          <a:p>
            <a:pPr marL="45706" indent="0">
              <a:buNone/>
            </a:pPr>
            <a:r>
              <a:rPr lang="fi-FI" sz="2000" dirty="0" smtClean="0"/>
              <a:t>	</a:t>
            </a:r>
          </a:p>
          <a:p>
            <a:pPr marL="45706" indent="0">
              <a:buNone/>
            </a:pPr>
            <a:r>
              <a:rPr lang="fi-FI" sz="2000" dirty="0"/>
              <a:t>	</a:t>
            </a:r>
            <a:r>
              <a:rPr lang="fi-FI" sz="2000" dirty="0" smtClean="0"/>
              <a:t>	S-passiivi: </a:t>
            </a:r>
            <a:r>
              <a:rPr lang="fi-FI" sz="2000" b="1" dirty="0" err="1" smtClean="0">
                <a:solidFill>
                  <a:srgbClr val="00B050"/>
                </a:solidFill>
              </a:rPr>
              <a:t>Boken</a:t>
            </a:r>
            <a:r>
              <a:rPr lang="fi-FI" sz="2000" dirty="0" smtClean="0">
                <a:solidFill>
                  <a:srgbClr val="00B050"/>
                </a:solidFill>
              </a:rPr>
              <a:t> </a:t>
            </a:r>
            <a:r>
              <a:rPr lang="fi-FI" sz="2000" dirty="0" err="1" smtClean="0"/>
              <a:t>skrivs</a:t>
            </a:r>
            <a:r>
              <a:rPr lang="fi-FI" sz="2000" dirty="0" smtClean="0"/>
              <a:t> </a:t>
            </a:r>
            <a:r>
              <a:rPr lang="fi-FI" sz="2000" b="1" u="sng" dirty="0" smtClean="0"/>
              <a:t>av</a:t>
            </a:r>
            <a:r>
              <a:rPr lang="fi-FI" sz="2000" u="sng" dirty="0" smtClean="0"/>
              <a:t> </a:t>
            </a:r>
            <a:r>
              <a:rPr lang="fi-FI" sz="2000" b="1" u="sng" dirty="0" err="1" smtClean="0">
                <a:solidFill>
                  <a:srgbClr val="0070C0"/>
                </a:solidFill>
              </a:rPr>
              <a:t>författaren</a:t>
            </a:r>
            <a:r>
              <a:rPr lang="fi-FI" sz="2000" dirty="0" smtClean="0"/>
              <a:t>.</a:t>
            </a:r>
          </a:p>
          <a:p>
            <a:pPr marL="45706" indent="0">
              <a:buNone/>
            </a:pPr>
            <a:endParaRPr lang="fi-FI" sz="2000" dirty="0" smtClean="0"/>
          </a:p>
          <a:p>
            <a:r>
              <a:rPr lang="fi-FI" sz="2000" dirty="0" smtClean="0"/>
              <a:t>The </a:t>
            </a:r>
            <a:r>
              <a:rPr lang="fi-FI" sz="2000" dirty="0" err="1" smtClean="0"/>
              <a:t>book</a:t>
            </a:r>
            <a:r>
              <a:rPr lang="fi-FI" sz="2000" dirty="0" smtClean="0"/>
              <a:t> </a:t>
            </a:r>
            <a:r>
              <a:rPr lang="fi-FI" sz="2000" dirty="0" err="1" smtClean="0"/>
              <a:t>was</a:t>
            </a:r>
            <a:r>
              <a:rPr lang="fi-FI" sz="2000" dirty="0" smtClean="0"/>
              <a:t> </a:t>
            </a:r>
            <a:r>
              <a:rPr lang="fi-FI" sz="2000" dirty="0" err="1" smtClean="0"/>
              <a:t>written</a:t>
            </a:r>
            <a:r>
              <a:rPr lang="fi-FI" sz="2000" dirty="0" smtClean="0"/>
              <a:t> </a:t>
            </a:r>
            <a:r>
              <a:rPr lang="fi-FI" sz="2000" dirty="0" err="1" smtClean="0"/>
              <a:t>by</a:t>
            </a:r>
            <a:r>
              <a:rPr lang="fi-FI" sz="2000" dirty="0" smtClean="0"/>
              <a:t> an </a:t>
            </a:r>
            <a:r>
              <a:rPr lang="fi-FI" sz="2000" dirty="0" err="1" smtClean="0"/>
              <a:t>author</a:t>
            </a:r>
            <a:r>
              <a:rPr lang="fi-FI" sz="2000" dirty="0" smtClean="0"/>
              <a:t>.</a:t>
            </a:r>
          </a:p>
          <a:p>
            <a:r>
              <a:rPr lang="fi-FI" sz="2000" dirty="0" smtClean="0"/>
              <a:t>Tekijästä tulee agentti ja sen eteen tulee av-prepositio.</a:t>
            </a:r>
            <a:endParaRPr lang="fi-FI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770" y="468132"/>
            <a:ext cx="9507284" cy="850579"/>
          </a:xfrm>
        </p:spPr>
        <p:txBody>
          <a:bodyPr/>
          <a:lstStyle/>
          <a:p>
            <a:r>
              <a:rPr lang="fi-FI" dirty="0" smtClean="0"/>
              <a:t>Agenttirakenne</a:t>
            </a:r>
            <a:endParaRPr lang="fi-FI" dirty="0"/>
          </a:p>
        </p:txBody>
      </p:sp>
      <p:sp>
        <p:nvSpPr>
          <p:cNvPr id="5" name="Right Arrow 4"/>
          <p:cNvSpPr/>
          <p:nvPr/>
        </p:nvSpPr>
        <p:spPr>
          <a:xfrm rot="2325716">
            <a:off x="5883230" y="3430159"/>
            <a:ext cx="1028347" cy="143477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399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9329436">
            <a:off x="5579530" y="3379445"/>
            <a:ext cx="1367776" cy="24490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399" dirty="0"/>
          </a:p>
        </p:txBody>
      </p:sp>
    </p:spTree>
    <p:extLst>
      <p:ext uri="{BB962C8B-B14F-4D97-AF65-F5344CB8AC3E}">
        <p14:creationId xmlns:p14="http://schemas.microsoft.com/office/powerpoint/2010/main" val="26315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Bli</a:t>
            </a:r>
            <a:r>
              <a:rPr lang="fi-FI" dirty="0" smtClean="0"/>
              <a:t>- ja vara-passiivi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BLI</a:t>
            </a:r>
            <a:r>
              <a:rPr lang="fi-FI" dirty="0" smtClean="0"/>
              <a:t>-passiivi korostaa </a:t>
            </a:r>
            <a:r>
              <a:rPr lang="fi-FI" b="1" dirty="0" smtClean="0"/>
              <a:t>toiminnan tulosta ja olotilan muutosta.</a:t>
            </a:r>
          </a:p>
          <a:p>
            <a:pPr lvl="1"/>
            <a:r>
              <a:rPr lang="fi-FI" sz="1799" b="1" dirty="0" err="1"/>
              <a:t>bli</a:t>
            </a:r>
            <a:r>
              <a:rPr lang="fi-FI" sz="1799" b="1" dirty="0"/>
              <a:t> + partisiipin perfekti</a:t>
            </a:r>
          </a:p>
          <a:p>
            <a:pPr lvl="1"/>
            <a:r>
              <a:rPr lang="fi-FI" sz="1799" dirty="0"/>
              <a:t>partisiipin perfekti pääsanan suvun ja luvun mukaan</a:t>
            </a:r>
          </a:p>
          <a:p>
            <a:pPr lvl="1"/>
            <a:r>
              <a:rPr lang="fi-FI" sz="1799" dirty="0"/>
              <a:t>tekijä voidaan ilmaista agentilla*</a:t>
            </a:r>
          </a:p>
          <a:p>
            <a:pPr marL="457063" lvl="1" indent="0">
              <a:buNone/>
            </a:pPr>
            <a:endParaRPr lang="fi-FI" sz="1799" b="1" dirty="0"/>
          </a:p>
          <a:p>
            <a:pPr lvl="1"/>
            <a:r>
              <a:rPr lang="fi-FI" sz="1799" i="1" dirty="0" err="1"/>
              <a:t>Huset</a:t>
            </a:r>
            <a:r>
              <a:rPr lang="fi-FI" sz="1799" i="1" dirty="0"/>
              <a:t> </a:t>
            </a:r>
            <a:r>
              <a:rPr lang="fi-FI" sz="1799" i="1" dirty="0" err="1"/>
              <a:t>blev</a:t>
            </a:r>
            <a:r>
              <a:rPr lang="fi-FI" sz="1799" i="1" dirty="0"/>
              <a:t> </a:t>
            </a:r>
            <a:r>
              <a:rPr lang="fi-FI" sz="1799" i="1" dirty="0" err="1"/>
              <a:t>målat</a:t>
            </a:r>
            <a:r>
              <a:rPr lang="fi-FI" sz="1799" i="1" dirty="0"/>
              <a:t>. </a:t>
            </a:r>
          </a:p>
          <a:p>
            <a:pPr lvl="1"/>
            <a:r>
              <a:rPr lang="fi-FI" sz="1799" i="1" dirty="0" err="1"/>
              <a:t>Bilen</a:t>
            </a:r>
            <a:r>
              <a:rPr lang="fi-FI" sz="1799" i="1" dirty="0"/>
              <a:t> </a:t>
            </a:r>
            <a:r>
              <a:rPr lang="fi-FI" sz="1799" i="1" dirty="0" err="1"/>
              <a:t>har</a:t>
            </a:r>
            <a:r>
              <a:rPr lang="fi-FI" sz="1799" i="1" dirty="0"/>
              <a:t> </a:t>
            </a:r>
            <a:r>
              <a:rPr lang="fi-FI" sz="1799" i="1" dirty="0" err="1"/>
              <a:t>blivit</a:t>
            </a:r>
            <a:r>
              <a:rPr lang="fi-FI" sz="1799" i="1" dirty="0"/>
              <a:t> </a:t>
            </a:r>
            <a:r>
              <a:rPr lang="fi-FI" sz="1799" i="1" dirty="0" err="1"/>
              <a:t>reparerad</a:t>
            </a:r>
            <a:r>
              <a:rPr lang="fi-FI" sz="1799" i="1" dirty="0"/>
              <a:t>.</a:t>
            </a:r>
          </a:p>
          <a:p>
            <a:pPr lvl="1"/>
            <a:r>
              <a:rPr lang="fi-FI" sz="1799" i="1" dirty="0" err="1"/>
              <a:t>Bilen</a:t>
            </a:r>
            <a:r>
              <a:rPr lang="fi-FI" sz="1799" i="1" dirty="0"/>
              <a:t> </a:t>
            </a:r>
            <a:r>
              <a:rPr lang="fi-FI" sz="1799" i="1" dirty="0" err="1"/>
              <a:t>måste</a:t>
            </a:r>
            <a:r>
              <a:rPr lang="fi-FI" sz="1799" i="1" dirty="0"/>
              <a:t> </a:t>
            </a:r>
            <a:r>
              <a:rPr lang="fi-FI" sz="1799" i="1" dirty="0" err="1"/>
              <a:t>bli</a:t>
            </a:r>
            <a:r>
              <a:rPr lang="fi-FI" sz="1799" i="1" dirty="0"/>
              <a:t> </a:t>
            </a:r>
            <a:r>
              <a:rPr lang="fi-FI" sz="1799" i="1" dirty="0" err="1"/>
              <a:t>reparerad</a:t>
            </a:r>
            <a:r>
              <a:rPr lang="fi-FI" sz="1799" i="1" dirty="0"/>
              <a:t>.</a:t>
            </a:r>
          </a:p>
          <a:p>
            <a:pPr lvl="1"/>
            <a:r>
              <a:rPr lang="fi-FI" sz="1799" i="1" dirty="0"/>
              <a:t>*</a:t>
            </a:r>
            <a:r>
              <a:rPr lang="fi-FI" sz="1799" i="1" dirty="0" err="1"/>
              <a:t>Bilen</a:t>
            </a:r>
            <a:r>
              <a:rPr lang="fi-FI" sz="1799" i="1" dirty="0"/>
              <a:t> </a:t>
            </a:r>
            <a:r>
              <a:rPr lang="fi-FI" sz="1799" i="1" dirty="0" err="1"/>
              <a:t>blir</a:t>
            </a:r>
            <a:r>
              <a:rPr lang="fi-FI" sz="1799" i="1" dirty="0"/>
              <a:t> </a:t>
            </a:r>
            <a:r>
              <a:rPr lang="fi-FI" sz="1799" i="1" dirty="0" err="1"/>
              <a:t>reparerad</a:t>
            </a:r>
            <a:r>
              <a:rPr lang="fi-FI" sz="1799" i="1" dirty="0"/>
              <a:t> av en bilmekaniker.*</a:t>
            </a:r>
          </a:p>
          <a:p>
            <a:pPr lvl="1"/>
            <a:endParaRPr lang="fi-FI" sz="1799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8414212" y="2899316"/>
            <a:ext cx="3134565" cy="1143878"/>
            <a:chOff x="7950200" y="1600200"/>
            <a:chExt cx="3135382" cy="11441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200" y="1600200"/>
              <a:ext cx="1155733" cy="11441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83" y="1600200"/>
              <a:ext cx="1079499" cy="1113234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9309100" y="2156817"/>
              <a:ext cx="431800" cy="2688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399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74533" y="4484575"/>
            <a:ext cx="4563590" cy="927650"/>
            <a:chOff x="7083942" y="3305365"/>
            <a:chExt cx="4564778" cy="92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942" y="3424825"/>
              <a:ext cx="2021991" cy="6889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4066" y="3305365"/>
              <a:ext cx="1704654" cy="927892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9481100" y="3634870"/>
              <a:ext cx="431800" cy="2688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399"/>
            </a:p>
          </p:txBody>
        </p:sp>
      </p:grpSp>
    </p:spTree>
    <p:extLst>
      <p:ext uri="{BB962C8B-B14F-4D97-AF65-F5344CB8AC3E}">
        <p14:creationId xmlns:p14="http://schemas.microsoft.com/office/powerpoint/2010/main" val="163573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Bli</a:t>
            </a:r>
            <a:r>
              <a:rPr lang="fi-FI" dirty="0"/>
              <a:t>- ja vara-passiivi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VARA-passiivi korostaa </a:t>
            </a:r>
            <a:r>
              <a:rPr lang="fi-FI" b="1" dirty="0" smtClean="0"/>
              <a:t>olotilaa, toiminnan lopputulosta.</a:t>
            </a:r>
          </a:p>
          <a:p>
            <a:pPr lvl="1"/>
            <a:r>
              <a:rPr lang="fi-FI" sz="1799" b="1" dirty="0"/>
              <a:t>vara + partisiipin perfekti </a:t>
            </a:r>
            <a:r>
              <a:rPr lang="fi-FI" sz="1799" dirty="0"/>
              <a:t>(preesens ja imperfekti)</a:t>
            </a:r>
          </a:p>
          <a:p>
            <a:pPr lvl="1"/>
            <a:r>
              <a:rPr lang="fi-FI" sz="1799" dirty="0"/>
              <a:t>suku ja luku!</a:t>
            </a:r>
          </a:p>
          <a:p>
            <a:pPr lvl="1"/>
            <a:r>
              <a:rPr lang="fi-FI" sz="1799" dirty="0"/>
              <a:t>agentilla ilmaistaan tekijä*</a:t>
            </a:r>
          </a:p>
          <a:p>
            <a:pPr lvl="1"/>
            <a:endParaRPr lang="fi-FI" sz="1799" dirty="0"/>
          </a:p>
          <a:p>
            <a:pPr lvl="1"/>
            <a:r>
              <a:rPr lang="fi-FI" sz="1799" i="1" dirty="0" err="1"/>
              <a:t>Huset</a:t>
            </a:r>
            <a:r>
              <a:rPr lang="fi-FI" sz="1799" i="1" dirty="0"/>
              <a:t> </a:t>
            </a:r>
            <a:r>
              <a:rPr lang="fi-FI" sz="1799" i="1" dirty="0" err="1"/>
              <a:t>var</a:t>
            </a:r>
            <a:r>
              <a:rPr lang="fi-FI" sz="1799" i="1" dirty="0"/>
              <a:t> </a:t>
            </a:r>
            <a:r>
              <a:rPr lang="fi-FI" sz="1799" i="1" dirty="0" err="1"/>
              <a:t>målat</a:t>
            </a:r>
            <a:r>
              <a:rPr lang="fi-FI" sz="1799" i="1" dirty="0"/>
              <a:t>.</a:t>
            </a:r>
          </a:p>
          <a:p>
            <a:pPr lvl="1"/>
            <a:r>
              <a:rPr lang="fi-FI" sz="1799" i="1" dirty="0" err="1"/>
              <a:t>Bilen</a:t>
            </a:r>
            <a:r>
              <a:rPr lang="fi-FI" sz="1799" i="1" dirty="0"/>
              <a:t> </a:t>
            </a:r>
            <a:r>
              <a:rPr lang="fi-FI" sz="1799" i="1" dirty="0" err="1"/>
              <a:t>är</a:t>
            </a:r>
            <a:r>
              <a:rPr lang="fi-FI" sz="1799" i="1" dirty="0"/>
              <a:t> </a:t>
            </a:r>
            <a:r>
              <a:rPr lang="fi-FI" sz="1799" i="1" dirty="0" err="1"/>
              <a:t>reparerad</a:t>
            </a:r>
            <a:r>
              <a:rPr lang="fi-FI" sz="1799" i="1" dirty="0"/>
              <a:t>.</a:t>
            </a:r>
          </a:p>
          <a:p>
            <a:pPr lvl="1"/>
            <a:r>
              <a:rPr lang="fi-FI" sz="1799" i="1" dirty="0"/>
              <a:t>*</a:t>
            </a:r>
            <a:r>
              <a:rPr lang="fi-FI" sz="1799" i="1" dirty="0" err="1"/>
              <a:t>Bilen</a:t>
            </a:r>
            <a:r>
              <a:rPr lang="fi-FI" sz="1799" i="1" dirty="0"/>
              <a:t> </a:t>
            </a:r>
            <a:r>
              <a:rPr lang="fi-FI" sz="1799" i="1" dirty="0" err="1"/>
              <a:t>var</a:t>
            </a:r>
            <a:r>
              <a:rPr lang="fi-FI" sz="1799" i="1" dirty="0"/>
              <a:t> </a:t>
            </a:r>
            <a:r>
              <a:rPr lang="fi-FI" sz="1799" i="1" dirty="0" err="1"/>
              <a:t>reparerad</a:t>
            </a:r>
            <a:r>
              <a:rPr lang="fi-FI" sz="1799" i="1" dirty="0"/>
              <a:t> av Mikael.*</a:t>
            </a:r>
          </a:p>
          <a:p>
            <a:pPr lvl="1"/>
            <a:r>
              <a:rPr lang="fi-FI" sz="1799" i="1" dirty="0"/>
              <a:t>*</a:t>
            </a:r>
            <a:r>
              <a:rPr lang="fi-FI" sz="1799" i="1" dirty="0" err="1"/>
              <a:t>Boken</a:t>
            </a:r>
            <a:r>
              <a:rPr lang="fi-FI" sz="1799" i="1" dirty="0"/>
              <a:t> </a:t>
            </a:r>
            <a:r>
              <a:rPr lang="fi-FI" sz="1799" i="1" dirty="0" err="1"/>
              <a:t>är</a:t>
            </a:r>
            <a:r>
              <a:rPr lang="fi-FI" sz="1799" i="1" dirty="0"/>
              <a:t> </a:t>
            </a:r>
            <a:r>
              <a:rPr lang="fi-FI" sz="1799" i="1" dirty="0" err="1"/>
              <a:t>skriven</a:t>
            </a:r>
            <a:r>
              <a:rPr lang="fi-FI" sz="1799" i="1" dirty="0"/>
              <a:t> av Henning </a:t>
            </a:r>
            <a:r>
              <a:rPr lang="fi-FI" sz="1799" i="1"/>
              <a:t>Mankell.*</a:t>
            </a:r>
            <a:endParaRPr lang="fi-FI" sz="1799" i="1" dirty="0"/>
          </a:p>
          <a:p>
            <a:pPr lvl="1"/>
            <a:endParaRPr lang="fi-FI" sz="1799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731" y="3605754"/>
            <a:ext cx="1389646" cy="93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572" y="2069547"/>
            <a:ext cx="1078805" cy="1109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15" y="4965206"/>
            <a:ext cx="2336191" cy="1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Man-passiivi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Kuinka </a:t>
            </a:r>
            <a:r>
              <a:rPr lang="fi-FI" dirty="0" err="1" smtClean="0"/>
              <a:t>man</a:t>
            </a:r>
            <a:r>
              <a:rPr lang="fi-FI" dirty="0" smtClean="0"/>
              <a:t>-passiivia käytetään?</a:t>
            </a:r>
          </a:p>
          <a:p>
            <a:endParaRPr lang="fi-FI" dirty="0"/>
          </a:p>
          <a:p>
            <a:endParaRPr lang="fi-FI" dirty="0" smtClean="0"/>
          </a:p>
          <a:p>
            <a:pPr marL="0" indent="0" algn="ctr">
              <a:buNone/>
            </a:pPr>
            <a:r>
              <a:rPr lang="fi-FI" i="1" dirty="0" smtClean="0"/>
              <a:t>Man </a:t>
            </a:r>
            <a:r>
              <a:rPr lang="fi-FI" i="1" dirty="0" err="1" smtClean="0"/>
              <a:t>får</a:t>
            </a:r>
            <a:r>
              <a:rPr lang="fi-FI" i="1" dirty="0" smtClean="0"/>
              <a:t> </a:t>
            </a:r>
            <a:r>
              <a:rPr lang="fi-FI" i="1" dirty="0" err="1" smtClean="0"/>
              <a:t>inte</a:t>
            </a:r>
            <a:r>
              <a:rPr lang="fi-FI" i="1" dirty="0" smtClean="0"/>
              <a:t> </a:t>
            </a:r>
            <a:r>
              <a:rPr lang="fi-FI" i="1" dirty="0" err="1" smtClean="0"/>
              <a:t>köra</a:t>
            </a:r>
            <a:r>
              <a:rPr lang="fi-FI" i="1" dirty="0" smtClean="0"/>
              <a:t> </a:t>
            </a:r>
            <a:r>
              <a:rPr lang="fi-FI" i="1" dirty="0" err="1" smtClean="0"/>
              <a:t>mot</a:t>
            </a:r>
            <a:r>
              <a:rPr lang="fi-FI" i="1" dirty="0" smtClean="0"/>
              <a:t> </a:t>
            </a:r>
            <a:r>
              <a:rPr lang="fi-FI" i="1" dirty="0" err="1" smtClean="0"/>
              <a:t>rött</a:t>
            </a:r>
            <a:r>
              <a:rPr lang="fi-FI" i="1" dirty="0" smtClean="0"/>
              <a:t>.</a:t>
            </a:r>
          </a:p>
          <a:p>
            <a:pPr marL="0" indent="0" algn="ctr">
              <a:buNone/>
            </a:pPr>
            <a:r>
              <a:rPr lang="fi-FI" i="1" dirty="0" err="1" smtClean="0"/>
              <a:t>Kör</a:t>
            </a:r>
            <a:r>
              <a:rPr lang="fi-FI" i="1" dirty="0" smtClean="0"/>
              <a:t> </a:t>
            </a:r>
            <a:r>
              <a:rPr lang="fi-FI" i="1" dirty="0" err="1" smtClean="0"/>
              <a:t>man</a:t>
            </a:r>
            <a:r>
              <a:rPr lang="fi-FI" i="1" dirty="0" smtClean="0"/>
              <a:t> </a:t>
            </a:r>
            <a:r>
              <a:rPr lang="fi-FI" i="1" dirty="0" err="1" smtClean="0"/>
              <a:t>fort</a:t>
            </a:r>
            <a:r>
              <a:rPr lang="fi-FI" i="1" dirty="0" smtClean="0"/>
              <a:t> i Sverige </a:t>
            </a:r>
            <a:r>
              <a:rPr lang="fi-FI" i="1" dirty="0" err="1" smtClean="0"/>
              <a:t>också</a:t>
            </a:r>
            <a:r>
              <a:rPr lang="fi-FI" i="1" dirty="0" smtClean="0"/>
              <a:t>?</a:t>
            </a:r>
          </a:p>
          <a:p>
            <a:pPr marL="0" indent="0" algn="ctr">
              <a:buNone/>
            </a:pPr>
            <a:r>
              <a:rPr lang="fi-FI" i="1" dirty="0" smtClean="0"/>
              <a:t>Åker </a:t>
            </a:r>
            <a:r>
              <a:rPr lang="fi-FI" i="1" dirty="0" err="1" smtClean="0"/>
              <a:t>man</a:t>
            </a:r>
            <a:r>
              <a:rPr lang="fi-FI" i="1" dirty="0" smtClean="0"/>
              <a:t> </a:t>
            </a:r>
            <a:r>
              <a:rPr lang="fi-FI" i="1" dirty="0" err="1" smtClean="0"/>
              <a:t>fast</a:t>
            </a:r>
            <a:r>
              <a:rPr lang="fi-FI" i="1" dirty="0" smtClean="0"/>
              <a:t> </a:t>
            </a:r>
            <a:r>
              <a:rPr lang="fi-FI" i="1" dirty="0" err="1" smtClean="0"/>
              <a:t>så</a:t>
            </a:r>
            <a:r>
              <a:rPr lang="fi-FI" i="1" dirty="0" smtClean="0"/>
              <a:t> </a:t>
            </a:r>
            <a:r>
              <a:rPr lang="fi-FI" i="1" dirty="0" err="1" smtClean="0"/>
              <a:t>får</a:t>
            </a:r>
            <a:r>
              <a:rPr lang="fi-FI" i="1" dirty="0" smtClean="0"/>
              <a:t> </a:t>
            </a:r>
            <a:r>
              <a:rPr lang="fi-FI" i="1" dirty="0" err="1" smtClean="0"/>
              <a:t>man</a:t>
            </a:r>
            <a:r>
              <a:rPr lang="fi-FI" i="1" dirty="0"/>
              <a:t> </a:t>
            </a:r>
            <a:r>
              <a:rPr lang="fi-FI" i="1" dirty="0" err="1" smtClean="0"/>
              <a:t>stora</a:t>
            </a:r>
            <a:r>
              <a:rPr lang="fi-FI" i="1" dirty="0" smtClean="0"/>
              <a:t> </a:t>
            </a:r>
            <a:r>
              <a:rPr lang="fi-FI" i="1" dirty="0" err="1" smtClean="0"/>
              <a:t>böter</a:t>
            </a:r>
            <a:r>
              <a:rPr lang="fi-FI" i="1" dirty="0" smtClean="0"/>
              <a:t>.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64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Man-passiivi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i="1" dirty="0" err="1" smtClean="0"/>
              <a:t>Är</a:t>
            </a:r>
            <a:r>
              <a:rPr lang="fi-FI" i="1" dirty="0" smtClean="0"/>
              <a:t> </a:t>
            </a:r>
            <a:r>
              <a:rPr lang="fi-FI" i="1" dirty="0" err="1" smtClean="0"/>
              <a:t>man</a:t>
            </a:r>
            <a:r>
              <a:rPr lang="fi-FI" i="1" dirty="0" smtClean="0"/>
              <a:t> för </a:t>
            </a:r>
            <a:r>
              <a:rPr lang="fi-FI" b="1" i="1" dirty="0" err="1" smtClean="0">
                <a:solidFill>
                  <a:srgbClr val="FF0000"/>
                </a:solidFill>
              </a:rPr>
              <a:t>ung</a:t>
            </a:r>
            <a:r>
              <a:rPr lang="fi-FI" i="1" dirty="0" smtClean="0">
                <a:solidFill>
                  <a:srgbClr val="FF0000"/>
                </a:solidFill>
              </a:rPr>
              <a:t> </a:t>
            </a:r>
            <a:r>
              <a:rPr lang="fi-FI" i="1" dirty="0" smtClean="0"/>
              <a:t>för </a:t>
            </a:r>
            <a:r>
              <a:rPr lang="fi-FI" i="1" dirty="0" err="1" smtClean="0"/>
              <a:t>att</a:t>
            </a:r>
            <a:r>
              <a:rPr lang="fi-FI" i="1" dirty="0" smtClean="0"/>
              <a:t> </a:t>
            </a:r>
            <a:r>
              <a:rPr lang="fi-FI" i="1" dirty="0" err="1" smtClean="0"/>
              <a:t>köra</a:t>
            </a:r>
            <a:r>
              <a:rPr lang="fi-FI" i="1" dirty="0" smtClean="0"/>
              <a:t> </a:t>
            </a:r>
            <a:r>
              <a:rPr lang="fi-FI" i="1" dirty="0" err="1" smtClean="0"/>
              <a:t>bil</a:t>
            </a:r>
            <a:r>
              <a:rPr lang="fi-FI" i="1" dirty="0" smtClean="0"/>
              <a:t> </a:t>
            </a:r>
            <a:r>
              <a:rPr lang="fi-FI" i="1" dirty="0" err="1" smtClean="0"/>
              <a:t>när</a:t>
            </a:r>
            <a:r>
              <a:rPr lang="fi-FI" i="1" dirty="0" smtClean="0"/>
              <a:t> </a:t>
            </a:r>
            <a:r>
              <a:rPr lang="fi-FI" i="1" dirty="0" err="1" smtClean="0"/>
              <a:t>man</a:t>
            </a:r>
            <a:r>
              <a:rPr lang="fi-FI" i="1" dirty="0" smtClean="0"/>
              <a:t> </a:t>
            </a:r>
            <a:r>
              <a:rPr lang="fi-FI" i="1" dirty="0" err="1" smtClean="0"/>
              <a:t>är</a:t>
            </a:r>
            <a:r>
              <a:rPr lang="fi-FI" i="1" dirty="0" smtClean="0"/>
              <a:t> 16 </a:t>
            </a:r>
            <a:r>
              <a:rPr lang="fi-FI" i="1" dirty="0" err="1" smtClean="0"/>
              <a:t>år</a:t>
            </a:r>
            <a:r>
              <a:rPr lang="fi-FI" i="1" dirty="0" smtClean="0"/>
              <a:t> </a:t>
            </a:r>
            <a:r>
              <a:rPr lang="fi-FI" i="1" dirty="0" err="1" smtClean="0"/>
              <a:t>gammal</a:t>
            </a:r>
            <a:r>
              <a:rPr lang="fi-FI" i="1" dirty="0" smtClean="0"/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b="1" dirty="0" err="1" smtClean="0">
                <a:sym typeface="Wingdings" panose="05000000000000000000" pitchFamily="2" charset="2"/>
              </a:rPr>
              <a:t>man</a:t>
            </a:r>
            <a:r>
              <a:rPr lang="fi-FI" dirty="0" smtClean="0">
                <a:sym typeface="Wingdings" panose="05000000000000000000" pitchFamily="2" charset="2"/>
              </a:rPr>
              <a:t> on yksiköllinen ja en-sukuinen sana.</a:t>
            </a: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 smtClean="0"/>
              <a:t>Åker </a:t>
            </a:r>
            <a:r>
              <a:rPr lang="fi-FI" b="1" i="1" dirty="0" err="1">
                <a:solidFill>
                  <a:srgbClr val="FF0000"/>
                </a:solidFill>
              </a:rPr>
              <a:t>man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/>
              <a:t>fast</a:t>
            </a:r>
            <a:r>
              <a:rPr lang="fi-FI" i="1" dirty="0"/>
              <a:t> </a:t>
            </a:r>
            <a:r>
              <a:rPr lang="fi-FI" i="1" dirty="0" err="1"/>
              <a:t>så</a:t>
            </a:r>
            <a:r>
              <a:rPr lang="fi-FI" i="1" dirty="0"/>
              <a:t> </a:t>
            </a:r>
            <a:r>
              <a:rPr lang="fi-FI" i="1" dirty="0" err="1"/>
              <a:t>får</a:t>
            </a:r>
            <a:r>
              <a:rPr lang="fi-FI" i="1" dirty="0"/>
              <a:t> </a:t>
            </a:r>
            <a:r>
              <a:rPr lang="fi-FI" b="1" i="1" dirty="0" err="1">
                <a:solidFill>
                  <a:srgbClr val="FF0000"/>
                </a:solidFill>
              </a:rPr>
              <a:t>man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/>
              <a:t>stora</a:t>
            </a:r>
            <a:r>
              <a:rPr lang="fi-FI" i="1" dirty="0"/>
              <a:t> </a:t>
            </a:r>
            <a:r>
              <a:rPr lang="fi-FI" i="1" dirty="0" err="1"/>
              <a:t>böter</a:t>
            </a:r>
            <a:r>
              <a:rPr lang="fi-FI" i="1" dirty="0"/>
              <a:t>.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b="1" dirty="0" err="1" smtClean="0">
                <a:sym typeface="Wingdings" panose="05000000000000000000" pitchFamily="2" charset="2"/>
              </a:rPr>
              <a:t>man</a:t>
            </a:r>
            <a:r>
              <a:rPr lang="fi-FI" dirty="0" smtClean="0">
                <a:sym typeface="Wingdings" panose="05000000000000000000" pitchFamily="2" charset="2"/>
              </a:rPr>
              <a:t>-pronominia ei voi vaihtaa kesken virkkeen toiseen pronominiin.</a:t>
            </a:r>
            <a:endParaRPr lang="fi-FI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9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Objekti- ja genetiivimuodot EN ja ENS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Om</a:t>
            </a:r>
            <a:r>
              <a:rPr lang="fi-FI" dirty="0" smtClean="0"/>
              <a:t> polisen </a:t>
            </a:r>
            <a:r>
              <a:rPr lang="fi-FI" dirty="0" err="1" smtClean="0"/>
              <a:t>ser</a:t>
            </a:r>
            <a:r>
              <a:rPr lang="fi-FI" dirty="0" smtClean="0"/>
              <a:t> </a:t>
            </a:r>
            <a:r>
              <a:rPr lang="fi-FI" b="1" dirty="0" smtClean="0">
                <a:solidFill>
                  <a:srgbClr val="00B050"/>
                </a:solidFill>
              </a:rPr>
              <a:t>en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/>
              <a:t>köra</a:t>
            </a:r>
            <a:r>
              <a:rPr lang="fi-FI" dirty="0" smtClean="0"/>
              <a:t> för </a:t>
            </a:r>
            <a:r>
              <a:rPr lang="fi-FI" dirty="0" err="1" smtClean="0"/>
              <a:t>fort</a:t>
            </a:r>
            <a:r>
              <a:rPr lang="fi-FI" dirty="0" smtClean="0"/>
              <a:t>, </a:t>
            </a:r>
            <a:r>
              <a:rPr lang="fi-FI" dirty="0" err="1" smtClean="0"/>
              <a:t>ska</a:t>
            </a:r>
            <a:r>
              <a:rPr lang="fi-FI" dirty="0" smtClean="0"/>
              <a:t> </a:t>
            </a:r>
            <a:r>
              <a:rPr lang="fi-FI" b="1" dirty="0" err="1" smtClean="0">
                <a:solidFill>
                  <a:srgbClr val="00B050"/>
                </a:solidFill>
              </a:rPr>
              <a:t>man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/>
              <a:t>få</a:t>
            </a:r>
            <a:r>
              <a:rPr lang="fi-FI" dirty="0" smtClean="0"/>
              <a:t> </a:t>
            </a:r>
            <a:r>
              <a:rPr lang="fi-FI" dirty="0" err="1" smtClean="0"/>
              <a:t>böter</a:t>
            </a:r>
            <a:r>
              <a:rPr lang="fi-FI" dirty="0" smtClean="0"/>
              <a:t>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objektimuoto </a:t>
            </a:r>
            <a:r>
              <a:rPr lang="fi-FI" b="1" dirty="0" smtClean="0">
                <a:sym typeface="Wingdings" panose="05000000000000000000" pitchFamily="2" charset="2"/>
              </a:rPr>
              <a:t>EN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En </a:t>
            </a:r>
            <a:r>
              <a:rPr lang="fi-FI" dirty="0" err="1" smtClean="0">
                <a:sym typeface="Wingdings" panose="05000000000000000000" pitchFamily="2" charset="2"/>
              </a:rPr>
              <a:t>trafikolycka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kan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ändra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ens</a:t>
            </a:r>
            <a:r>
              <a:rPr lang="fi-FI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liv.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 err="1" smtClean="0">
                <a:sym typeface="Wingdings" panose="05000000000000000000" pitchFamily="2" charset="2"/>
              </a:rPr>
              <a:t>man</a:t>
            </a:r>
            <a:r>
              <a:rPr lang="fi-FI" dirty="0" smtClean="0">
                <a:sym typeface="Wingdings" panose="05000000000000000000" pitchFamily="2" charset="2"/>
              </a:rPr>
              <a:t>-pronominin genetiivimuoto </a:t>
            </a:r>
            <a:r>
              <a:rPr lang="fi-FI" b="1" dirty="0" smtClean="0">
                <a:sym typeface="Wingdings" panose="05000000000000000000" pitchFamily="2" charset="2"/>
              </a:rPr>
              <a:t>ENS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i-FI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b="1" dirty="0" smtClean="0">
                <a:sym typeface="Wingdings" panose="05000000000000000000" pitchFamily="2" charset="2"/>
              </a:rPr>
              <a:t>Jos tuntuu vaikealta, laita lihavoitujen sanojen paikalle normaali pronomini: JAG, MIG, MIN/MITT. Selkenikö?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7675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Passiivi korostaa tekemistä, ei tekijää.</a:t>
            </a:r>
          </a:p>
          <a:p>
            <a:r>
              <a:rPr lang="fi-FI" sz="2000" dirty="0" smtClean="0"/>
              <a:t>Tekijää ei tarvitse edes mainita.</a:t>
            </a:r>
          </a:p>
          <a:p>
            <a:pPr marL="45706" indent="0">
              <a:buNone/>
            </a:pPr>
            <a:r>
              <a:rPr lang="fi-FI" sz="2000" dirty="0" smtClean="0"/>
              <a:t>	</a:t>
            </a:r>
          </a:p>
          <a:p>
            <a:pPr marL="45706" indent="0">
              <a:buNone/>
            </a:pPr>
            <a:r>
              <a:rPr lang="fi-FI" sz="2000" i="1" dirty="0">
                <a:solidFill>
                  <a:srgbClr val="7030A0"/>
                </a:solidFill>
              </a:rPr>
              <a:t>	</a:t>
            </a:r>
            <a:r>
              <a:rPr lang="fi-FI" sz="2000" i="1" dirty="0" err="1" smtClean="0">
                <a:solidFill>
                  <a:srgbClr val="7030A0"/>
                </a:solidFill>
              </a:rPr>
              <a:t>Maten</a:t>
            </a:r>
            <a:r>
              <a:rPr lang="fi-FI" sz="2000" i="1" dirty="0" smtClean="0">
                <a:solidFill>
                  <a:srgbClr val="7030A0"/>
                </a:solidFill>
              </a:rPr>
              <a:t> </a:t>
            </a:r>
            <a:r>
              <a:rPr lang="fi-FI" sz="2000" i="1" dirty="0" err="1" smtClean="0">
                <a:solidFill>
                  <a:srgbClr val="7030A0"/>
                </a:solidFill>
              </a:rPr>
              <a:t>äts</a:t>
            </a:r>
            <a:r>
              <a:rPr lang="fi-FI" sz="2000" i="1" dirty="0" smtClean="0">
                <a:solidFill>
                  <a:srgbClr val="7030A0"/>
                </a:solidFill>
              </a:rPr>
              <a:t>.		Ruoka syödään.</a:t>
            </a:r>
          </a:p>
          <a:p>
            <a:pPr marL="45706" indent="0">
              <a:buNone/>
            </a:pPr>
            <a:r>
              <a:rPr lang="fi-FI" sz="2000" i="1" dirty="0" smtClean="0">
                <a:solidFill>
                  <a:srgbClr val="7030A0"/>
                </a:solidFill>
              </a:rPr>
              <a:t>	</a:t>
            </a:r>
            <a:r>
              <a:rPr lang="fi-FI" sz="2000" i="1" dirty="0" err="1" smtClean="0">
                <a:solidFill>
                  <a:srgbClr val="7030A0"/>
                </a:solidFill>
              </a:rPr>
              <a:t>Dörren</a:t>
            </a:r>
            <a:r>
              <a:rPr lang="fi-FI" sz="2000" i="1" dirty="0" smtClean="0">
                <a:solidFill>
                  <a:srgbClr val="7030A0"/>
                </a:solidFill>
              </a:rPr>
              <a:t> </a:t>
            </a:r>
            <a:r>
              <a:rPr lang="fi-FI" sz="2000" i="1" dirty="0" err="1" smtClean="0">
                <a:solidFill>
                  <a:srgbClr val="7030A0"/>
                </a:solidFill>
              </a:rPr>
              <a:t>öppnas</a:t>
            </a:r>
            <a:r>
              <a:rPr lang="fi-FI" sz="2000" i="1" dirty="0" smtClean="0">
                <a:solidFill>
                  <a:srgbClr val="7030A0"/>
                </a:solidFill>
              </a:rPr>
              <a:t>.		Ovi avataan.</a:t>
            </a:r>
          </a:p>
          <a:p>
            <a:pPr marL="45706" indent="0">
              <a:buNone/>
            </a:pPr>
            <a:r>
              <a:rPr lang="fi-FI" sz="2000" i="1" dirty="0" smtClean="0">
                <a:solidFill>
                  <a:srgbClr val="7030A0"/>
                </a:solidFill>
              </a:rPr>
              <a:t>	</a:t>
            </a:r>
            <a:r>
              <a:rPr lang="fi-FI" sz="2000" i="1" dirty="0" err="1" smtClean="0">
                <a:solidFill>
                  <a:srgbClr val="7030A0"/>
                </a:solidFill>
              </a:rPr>
              <a:t>Reglerna</a:t>
            </a:r>
            <a:r>
              <a:rPr lang="fi-FI" sz="2000" i="1" dirty="0" smtClean="0">
                <a:solidFill>
                  <a:srgbClr val="7030A0"/>
                </a:solidFill>
              </a:rPr>
              <a:t> </a:t>
            </a:r>
            <a:r>
              <a:rPr lang="fi-FI" sz="2000" i="1" dirty="0" err="1" smtClean="0">
                <a:solidFill>
                  <a:srgbClr val="7030A0"/>
                </a:solidFill>
              </a:rPr>
              <a:t>lyds</a:t>
            </a:r>
            <a:r>
              <a:rPr lang="fi-FI" sz="2000" i="1" dirty="0" smtClean="0">
                <a:solidFill>
                  <a:srgbClr val="7030A0"/>
                </a:solidFill>
              </a:rPr>
              <a:t>.</a:t>
            </a:r>
            <a:r>
              <a:rPr lang="fi-FI" sz="2000" i="1" dirty="0" smtClean="0"/>
              <a:t>		</a:t>
            </a:r>
            <a:r>
              <a:rPr lang="fi-FI" sz="2000" i="1" dirty="0" smtClean="0">
                <a:solidFill>
                  <a:srgbClr val="7030A0"/>
                </a:solidFill>
              </a:rPr>
              <a:t>Sääntöjä noudatetaan.</a:t>
            </a:r>
          </a:p>
          <a:p>
            <a:endParaRPr lang="fi-FI" sz="2000" dirty="0" smtClean="0">
              <a:solidFill>
                <a:schemeClr val="tx1"/>
              </a:solidFill>
            </a:endParaRPr>
          </a:p>
          <a:p>
            <a:r>
              <a:rPr lang="fi-FI" sz="2000" dirty="0" smtClean="0">
                <a:solidFill>
                  <a:schemeClr val="tx1"/>
                </a:solidFill>
              </a:rPr>
              <a:t>Muodostamiseen tarvitaan verbin </a:t>
            </a:r>
            <a:r>
              <a:rPr lang="fi-FI" sz="2000" b="1" dirty="0" smtClean="0">
                <a:solidFill>
                  <a:schemeClr val="tx1"/>
                </a:solidFill>
              </a:rPr>
              <a:t>preesens-muoto</a:t>
            </a:r>
            <a:r>
              <a:rPr lang="fi-FI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770" y="468131"/>
            <a:ext cx="9507284" cy="909941"/>
          </a:xfrm>
        </p:spPr>
        <p:txBody>
          <a:bodyPr/>
          <a:lstStyle/>
          <a:p>
            <a:r>
              <a:rPr lang="fi-FI" dirty="0" smtClean="0"/>
              <a:t>S-passiivi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9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 preesensin päätteet ovat </a:t>
            </a:r>
            <a:r>
              <a:rPr lang="fi-FI" b="1" dirty="0" smtClean="0"/>
              <a:t>–AR </a:t>
            </a:r>
            <a:r>
              <a:rPr lang="fi-FI" dirty="0" smtClean="0"/>
              <a:t>ja </a:t>
            </a:r>
            <a:r>
              <a:rPr lang="fi-FI" b="1" dirty="0" smtClean="0"/>
              <a:t>–R </a:t>
            </a:r>
            <a:r>
              <a:rPr lang="fi-FI" dirty="0" smtClean="0">
                <a:sym typeface="Wingdings" panose="05000000000000000000" pitchFamily="2" charset="2"/>
              </a:rPr>
              <a:t> tiputetaan r-kirjain pois ja laitetaan tilalle –s</a:t>
            </a:r>
          </a:p>
          <a:p>
            <a:pPr lvl="1"/>
            <a:r>
              <a:rPr lang="fi-FI" dirty="0" err="1" smtClean="0">
                <a:sym typeface="Wingdings" panose="05000000000000000000" pitchFamily="2" charset="2"/>
              </a:rPr>
              <a:t>öppn</a:t>
            </a:r>
            <a:r>
              <a:rPr lang="fi-FI" b="1" dirty="0" err="1" smtClean="0">
                <a:sym typeface="Wingdings" panose="05000000000000000000" pitchFamily="2" charset="2"/>
              </a:rPr>
              <a:t>ar</a:t>
            </a:r>
            <a:r>
              <a:rPr lang="fi-FI" dirty="0" smtClean="0"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ym typeface="Wingdings" panose="05000000000000000000" pitchFamily="2" charset="2"/>
              </a:rPr>
              <a:t>öppna</a:t>
            </a:r>
            <a:r>
              <a:rPr lang="fi-F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 smtClean="0">
                <a:sym typeface="Wingdings" panose="05000000000000000000" pitchFamily="2" charset="2"/>
              </a:rPr>
              <a:t>syssl</a:t>
            </a:r>
            <a:r>
              <a:rPr lang="fi-FI" b="1" dirty="0" err="1" smtClean="0">
                <a:sym typeface="Wingdings" panose="05000000000000000000" pitchFamily="2" charset="2"/>
              </a:rPr>
              <a:t>ar</a:t>
            </a:r>
            <a:r>
              <a:rPr lang="fi-FI" b="1" dirty="0" smtClean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syssla</a:t>
            </a:r>
            <a:r>
              <a:rPr lang="fi-F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 smtClean="0">
                <a:sym typeface="Wingdings" panose="05000000000000000000" pitchFamily="2" charset="2"/>
              </a:rPr>
              <a:t>film</a:t>
            </a:r>
            <a:r>
              <a:rPr lang="fi-FI" b="1" dirty="0" err="1" smtClean="0">
                <a:sym typeface="Wingdings" panose="05000000000000000000" pitchFamily="2" charset="2"/>
              </a:rPr>
              <a:t>ar</a:t>
            </a:r>
            <a:r>
              <a:rPr lang="fi-FI" dirty="0" smtClean="0"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ym typeface="Wingdings" panose="05000000000000000000" pitchFamily="2" charset="2"/>
              </a:rPr>
              <a:t>filma</a:t>
            </a:r>
            <a:r>
              <a:rPr lang="fi-F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 smtClean="0">
                <a:sym typeface="Wingdings" panose="05000000000000000000" pitchFamily="2" charset="2"/>
              </a:rPr>
              <a:t>ta</a:t>
            </a:r>
            <a:r>
              <a:rPr lang="fi-FI" b="1" dirty="0" err="1" smtClean="0">
                <a:sym typeface="Wingdings" panose="05000000000000000000" pitchFamily="2" charset="2"/>
              </a:rPr>
              <a:t>r</a:t>
            </a:r>
            <a:r>
              <a:rPr lang="fi-FI" dirty="0" smtClean="0"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ym typeface="Wingdings" panose="05000000000000000000" pitchFamily="2" charset="2"/>
              </a:rPr>
              <a:t>ta</a:t>
            </a:r>
            <a:r>
              <a:rPr lang="fi-F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770" y="468131"/>
            <a:ext cx="9507284" cy="933685"/>
          </a:xfrm>
        </p:spPr>
        <p:txBody>
          <a:bodyPr/>
          <a:lstStyle/>
          <a:p>
            <a:r>
              <a:rPr lang="fi-FI" dirty="0" smtClean="0"/>
              <a:t>S-passiivi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5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Jos pääte on </a:t>
            </a:r>
            <a:r>
              <a:rPr lang="fi-FI" b="1" dirty="0" smtClean="0"/>
              <a:t>–ER</a:t>
            </a:r>
            <a:r>
              <a:rPr lang="fi-FI" dirty="0" smtClean="0"/>
              <a:t>, tiputetaan koko pääte pois ja tilalle </a:t>
            </a:r>
            <a:r>
              <a:rPr lang="fi-FI" b="1" dirty="0" smtClean="0"/>
              <a:t>–S</a:t>
            </a:r>
          </a:p>
          <a:p>
            <a:pPr lvl="1"/>
            <a:r>
              <a:rPr lang="fi-FI" dirty="0" err="1" smtClean="0"/>
              <a:t>ät</a:t>
            </a:r>
            <a:r>
              <a:rPr lang="fi-FI" b="1" dirty="0" err="1" smtClean="0"/>
              <a:t>er</a:t>
            </a:r>
            <a:r>
              <a:rPr lang="fi-FI" b="1" dirty="0" smtClean="0"/>
              <a:t> </a:t>
            </a:r>
            <a:r>
              <a:rPr lang="fi-FI" b="1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ät</a:t>
            </a:r>
            <a:r>
              <a:rPr lang="fi-F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skriv</a:t>
            </a:r>
            <a:r>
              <a:rPr lang="fi-FI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er</a:t>
            </a:r>
            <a:r>
              <a:rPr lang="fi-FI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skriv</a:t>
            </a:r>
            <a:r>
              <a:rPr lang="fi-F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spring</a:t>
            </a:r>
            <a:r>
              <a:rPr lang="fi-FI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er</a:t>
            </a:r>
            <a:r>
              <a:rPr lang="fi-FI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spring</a:t>
            </a:r>
            <a:r>
              <a:rPr lang="fi-F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endParaRPr lang="fi-FI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fi-FI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HUOM! </a:t>
            </a:r>
            <a:r>
              <a:rPr lang="fi-FI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Jos r-kirjain kuuluu verbin vartaloon, se pidetään mukana ja sen perään lisätään s-kirjain</a:t>
            </a:r>
            <a:r>
              <a:rPr lang="fi-FI" dirty="0" smtClean="0">
                <a:solidFill>
                  <a:schemeClr val="tx1"/>
                </a:solidFill>
                <a:sym typeface="Wingdings" panose="05000000000000000000" pitchFamily="2" charset="2"/>
              </a:rPr>
              <a:t>. Verbin vartalon saat selville kirjoittamalla perusmuodon ja preesensin allekkain ja poistamalla päätteet.</a:t>
            </a:r>
          </a:p>
          <a:p>
            <a:pPr lvl="1"/>
            <a:r>
              <a:rPr lang="fi-FI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fi-FI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göra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r>
              <a:rPr lang="fi-FI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gö</a:t>
            </a:r>
            <a:r>
              <a:rPr lang="fi-FI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</a:t>
            </a:r>
            <a:r>
              <a:rPr lang="fi-FI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gör</a:t>
            </a:r>
            <a:r>
              <a:rPr lang="fi-F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fi-FI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höra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r>
              <a:rPr lang="fi-FI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hö</a:t>
            </a:r>
            <a:r>
              <a:rPr lang="fi-FI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</a:t>
            </a:r>
            <a:r>
              <a:rPr lang="fi-FI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hör</a:t>
            </a:r>
            <a:r>
              <a:rPr lang="fi-F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770" y="468132"/>
            <a:ext cx="9507284" cy="957430"/>
          </a:xfrm>
        </p:spPr>
        <p:txBody>
          <a:bodyPr/>
          <a:lstStyle/>
          <a:p>
            <a:r>
              <a:rPr lang="fi-FI" dirty="0" smtClean="0"/>
              <a:t>S-passiivi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09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3" y="916112"/>
            <a:ext cx="9598696" cy="846448"/>
          </a:xfrm>
        </p:spPr>
        <p:txBody>
          <a:bodyPr/>
          <a:lstStyle/>
          <a:p>
            <a:r>
              <a:rPr lang="fi-FI" dirty="0" smtClean="0"/>
              <a:t>S-passiivin muodostus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063" y="2067280"/>
            <a:ext cx="9598696" cy="3807951"/>
          </a:xfrm>
        </p:spPr>
        <p:txBody>
          <a:bodyPr/>
          <a:lstStyle/>
          <a:p>
            <a:r>
              <a:rPr lang="fi-FI" dirty="0" smtClean="0"/>
              <a:t>Preesensin muodostaminen erilainen:</a:t>
            </a:r>
          </a:p>
          <a:p>
            <a:pPr lvl="1"/>
            <a:r>
              <a:rPr lang="fi-FI" dirty="0" smtClean="0"/>
              <a:t>Preesensmuodosta otetaan verbin vartalo (-</a:t>
            </a:r>
            <a:r>
              <a:rPr lang="fi-FI" dirty="0" err="1" smtClean="0"/>
              <a:t>er</a:t>
            </a:r>
            <a:r>
              <a:rPr lang="fi-FI" dirty="0" smtClean="0"/>
              <a:t>/-r) pois, -s tilalle</a:t>
            </a:r>
          </a:p>
          <a:p>
            <a:pPr lvl="1"/>
            <a:r>
              <a:rPr lang="fi-FI" dirty="0" err="1"/>
              <a:t>å</a:t>
            </a:r>
            <a:r>
              <a:rPr lang="fi-FI" dirty="0" err="1" smtClean="0"/>
              <a:t>tervinn</a:t>
            </a:r>
            <a:r>
              <a:rPr lang="fi-FI" b="1" dirty="0" err="1" smtClean="0"/>
              <a:t>er</a:t>
            </a:r>
            <a:r>
              <a:rPr lang="fi-FI" b="1" dirty="0" smtClean="0"/>
              <a:t> </a:t>
            </a:r>
            <a:r>
              <a:rPr lang="fi-FI" b="1" dirty="0" smtClean="0">
                <a:sym typeface="Wingdings" panose="05000000000000000000" pitchFamily="2" charset="2"/>
              </a:rPr>
              <a:t> </a:t>
            </a:r>
            <a:r>
              <a:rPr lang="fi-F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återvinns</a:t>
            </a:r>
            <a:endParaRPr lang="fi-FI" dirty="0">
              <a:solidFill>
                <a:srgbClr val="C00000"/>
              </a:solidFill>
            </a:endParaRPr>
          </a:p>
          <a:p>
            <a:r>
              <a:rPr lang="fi-FI" dirty="0" smtClean="0"/>
              <a:t>Muut muodot helppoja, vain –s perään!</a:t>
            </a:r>
          </a:p>
          <a:p>
            <a:pPr lvl="1"/>
            <a:r>
              <a:rPr lang="fi-FI" dirty="0" smtClean="0"/>
              <a:t>Infinitiivi</a:t>
            </a:r>
            <a:r>
              <a:rPr lang="fi-FI" dirty="0" smtClean="0">
                <a:solidFill>
                  <a:schemeClr val="tx1"/>
                </a:solidFill>
              </a:rPr>
              <a:t>: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måste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återvinna</a:t>
            </a:r>
            <a:r>
              <a:rPr lang="fi-FI" b="1" dirty="0" err="1" smtClean="0">
                <a:solidFill>
                  <a:srgbClr val="C00000"/>
                </a:solidFill>
              </a:rPr>
              <a:t>s</a:t>
            </a:r>
            <a:endParaRPr lang="fi-FI" b="1" dirty="0" smtClean="0">
              <a:solidFill>
                <a:srgbClr val="C00000"/>
              </a:solidFill>
            </a:endParaRPr>
          </a:p>
          <a:p>
            <a:pPr lvl="1"/>
            <a:r>
              <a:rPr lang="fi-FI" dirty="0" smtClean="0"/>
              <a:t>Imperfekti: </a:t>
            </a:r>
            <a:r>
              <a:rPr lang="fi-FI" dirty="0" err="1" smtClean="0">
                <a:solidFill>
                  <a:srgbClr val="C00000"/>
                </a:solidFill>
              </a:rPr>
              <a:t>återvann</a:t>
            </a:r>
            <a:r>
              <a:rPr lang="fi-FI" b="1" dirty="0" err="1" smtClean="0">
                <a:solidFill>
                  <a:srgbClr val="C00000"/>
                </a:solidFill>
              </a:rPr>
              <a:t>s</a:t>
            </a:r>
            <a:endParaRPr lang="fi-FI" b="1" dirty="0" smtClean="0">
              <a:solidFill>
                <a:srgbClr val="C00000"/>
              </a:solidFill>
            </a:endParaRPr>
          </a:p>
          <a:p>
            <a:pPr lvl="1"/>
            <a:r>
              <a:rPr lang="fi-FI" dirty="0" smtClean="0"/>
              <a:t>Perfekti: </a:t>
            </a:r>
            <a:r>
              <a:rPr lang="fi-FI" dirty="0" err="1" smtClean="0">
                <a:solidFill>
                  <a:srgbClr val="C00000"/>
                </a:solidFill>
              </a:rPr>
              <a:t>har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återvunnit</a:t>
            </a:r>
            <a:r>
              <a:rPr lang="fi-FI" b="1" dirty="0" err="1" smtClean="0">
                <a:solidFill>
                  <a:srgbClr val="C00000"/>
                </a:solidFill>
              </a:rPr>
              <a:t>s</a:t>
            </a:r>
            <a:endParaRPr lang="fi-FI" b="1" dirty="0" smtClean="0">
              <a:solidFill>
                <a:srgbClr val="C00000"/>
              </a:solidFill>
            </a:endParaRPr>
          </a:p>
          <a:p>
            <a:pPr lvl="1"/>
            <a:r>
              <a:rPr lang="fi-FI" dirty="0" smtClean="0"/>
              <a:t>Pluskvamperfekti: </a:t>
            </a:r>
            <a:r>
              <a:rPr lang="fi-FI" dirty="0" err="1" smtClean="0">
                <a:solidFill>
                  <a:srgbClr val="C00000"/>
                </a:solidFill>
              </a:rPr>
              <a:t>hade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återvunnit</a:t>
            </a:r>
            <a:r>
              <a:rPr lang="fi-FI" b="1" dirty="0" err="1" smtClean="0">
                <a:solidFill>
                  <a:srgbClr val="C00000"/>
                </a:solidFill>
              </a:rPr>
              <a:t>s</a:t>
            </a:r>
            <a:endParaRPr lang="fi-FI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0770" y="1734240"/>
            <a:ext cx="9507284" cy="4294663"/>
          </a:xfrm>
        </p:spPr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-AR tai -R </a:t>
            </a:r>
            <a:endParaRPr lang="fi-FI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 smtClean="0">
                <a:sym typeface="Wingdings" panose="05000000000000000000" pitchFamily="2" charset="2"/>
              </a:rPr>
              <a:t>jobbar</a:t>
            </a:r>
            <a:r>
              <a:rPr lang="fi-FI" dirty="0" smtClean="0"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ym typeface="Wingdings" panose="05000000000000000000" pitchFamily="2" charset="2"/>
              </a:rPr>
              <a:t>jobba</a:t>
            </a:r>
            <a:r>
              <a:rPr lang="fi-FI" b="1" dirty="0" err="1" smtClean="0">
                <a:sym typeface="Wingdings" panose="05000000000000000000" pitchFamily="2" charset="2"/>
              </a:rPr>
              <a:t>s</a:t>
            </a:r>
            <a:endParaRPr lang="fi-FI" b="1" dirty="0" smtClean="0">
              <a:sym typeface="Wingdings" panose="05000000000000000000" pitchFamily="2" charset="2"/>
            </a:endParaRPr>
          </a:p>
          <a:p>
            <a:pPr lvl="1"/>
            <a:r>
              <a:rPr lang="fi-FI" dirty="0" err="1" smtClean="0">
                <a:sym typeface="Wingdings" panose="05000000000000000000" pitchFamily="2" charset="2"/>
              </a:rPr>
              <a:t>tar</a:t>
            </a:r>
            <a:r>
              <a:rPr lang="fi-FI" dirty="0" smtClean="0"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ym typeface="Wingdings" panose="05000000000000000000" pitchFamily="2" charset="2"/>
              </a:rPr>
              <a:t>ta</a:t>
            </a:r>
            <a:r>
              <a:rPr lang="fi-FI" b="1" dirty="0" err="1" smtClean="0">
                <a:sym typeface="Wingdings" panose="05000000000000000000" pitchFamily="2" charset="2"/>
              </a:rPr>
              <a:t>s</a:t>
            </a:r>
            <a:endParaRPr lang="fi-FI" b="1" dirty="0" smtClean="0">
              <a:sym typeface="Wingdings" panose="05000000000000000000" pitchFamily="2" charset="2"/>
            </a:endParaRPr>
          </a:p>
          <a:p>
            <a:r>
              <a:rPr lang="fi-FI" dirty="0" smtClean="0">
                <a:solidFill>
                  <a:srgbClr val="0070C0"/>
                </a:solidFill>
              </a:rPr>
              <a:t>-ER</a:t>
            </a:r>
          </a:p>
          <a:p>
            <a:pPr lvl="1"/>
            <a:r>
              <a:rPr lang="fi-FI" dirty="0" err="1" smtClean="0"/>
              <a:t>äter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ät</a:t>
            </a:r>
            <a:r>
              <a:rPr lang="fi-FI" b="1" dirty="0" err="1" smtClean="0">
                <a:sym typeface="Wingdings" panose="05000000000000000000" pitchFamily="2" charset="2"/>
              </a:rPr>
              <a:t>s</a:t>
            </a:r>
            <a:endParaRPr lang="fi-FI" b="1" dirty="0" smtClean="0">
              <a:sym typeface="Wingdings" panose="05000000000000000000" pitchFamily="2" charset="2"/>
            </a:endParaRPr>
          </a:p>
          <a:p>
            <a:pPr lvl="1"/>
            <a:r>
              <a:rPr lang="fi-FI" dirty="0" err="1" smtClean="0">
                <a:sym typeface="Wingdings" panose="05000000000000000000" pitchFamily="2" charset="2"/>
              </a:rPr>
              <a:t>skriver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skriv</a:t>
            </a:r>
            <a:r>
              <a:rPr lang="fi-FI" b="1" dirty="0" err="1" smtClean="0">
                <a:sym typeface="Wingdings" panose="05000000000000000000" pitchFamily="2" charset="2"/>
              </a:rPr>
              <a:t>s</a:t>
            </a:r>
            <a:endParaRPr lang="fi-FI" b="1" dirty="0">
              <a:sym typeface="Wingdings" panose="05000000000000000000" pitchFamily="2" charset="2"/>
            </a:endParaRPr>
          </a:p>
          <a:p>
            <a:r>
              <a:rPr lang="fi-FI" dirty="0" smtClean="0">
                <a:solidFill>
                  <a:srgbClr val="0070C0"/>
                </a:solidFill>
                <a:sym typeface="Wingdings" panose="05000000000000000000" pitchFamily="2" charset="2"/>
              </a:rPr>
              <a:t>Jos vartalossa on –R</a:t>
            </a:r>
          </a:p>
          <a:p>
            <a:pPr lvl="1"/>
            <a:r>
              <a:rPr lang="fi-FI" dirty="0" err="1" smtClean="0">
                <a:sym typeface="Wingdings" panose="05000000000000000000" pitchFamily="2" charset="2"/>
              </a:rPr>
              <a:t>gör</a:t>
            </a:r>
            <a:r>
              <a:rPr lang="fi-FI" dirty="0" smtClean="0"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ym typeface="Wingdings" panose="05000000000000000000" pitchFamily="2" charset="2"/>
              </a:rPr>
              <a:t>gör</a:t>
            </a:r>
            <a:r>
              <a:rPr lang="fi-FI" b="1" dirty="0" err="1" smtClean="0">
                <a:sym typeface="Wingdings" panose="05000000000000000000" pitchFamily="2" charset="2"/>
              </a:rPr>
              <a:t>s</a:t>
            </a:r>
            <a:r>
              <a:rPr lang="fi-FI" b="1" dirty="0" smtClean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(säilytetään –r)</a:t>
            </a:r>
          </a:p>
          <a:p>
            <a:pPr lvl="1"/>
            <a:r>
              <a:rPr lang="fi-FI" dirty="0" err="1" smtClean="0">
                <a:sym typeface="Wingdings" panose="05000000000000000000" pitchFamily="2" charset="2"/>
              </a:rPr>
              <a:t>hör</a:t>
            </a:r>
            <a:r>
              <a:rPr lang="fi-FI" dirty="0" smtClean="0"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ym typeface="Wingdings" panose="05000000000000000000" pitchFamily="2" charset="2"/>
              </a:rPr>
              <a:t>hör</a:t>
            </a:r>
            <a:r>
              <a:rPr lang="fi-FI" b="1" dirty="0" err="1" smtClean="0">
                <a:sym typeface="Wingdings" panose="05000000000000000000" pitchFamily="2" charset="2"/>
              </a:rPr>
              <a:t>s</a:t>
            </a:r>
            <a:endParaRPr lang="fi-FI" b="1" dirty="0" smtClean="0">
              <a:sym typeface="Wingdings" panose="05000000000000000000" pitchFamily="2" charset="2"/>
            </a:endParaRPr>
          </a:p>
          <a:p>
            <a:pPr lvl="1"/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770" y="468132"/>
            <a:ext cx="9507284" cy="886196"/>
          </a:xfrm>
        </p:spPr>
        <p:txBody>
          <a:bodyPr/>
          <a:lstStyle/>
          <a:p>
            <a:r>
              <a:rPr lang="fi-FI" dirty="0" smtClean="0"/>
              <a:t>Yhteenveto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3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32</TotalTime>
  <Words>425</Words>
  <Application>Microsoft Office PowerPoint</Application>
  <PresentationFormat>Custom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Welcome back to school presentation</vt:lpstr>
      <vt:lpstr>Man-passiivi</vt:lpstr>
      <vt:lpstr>Man-passiivi</vt:lpstr>
      <vt:lpstr>Man-passiivi</vt:lpstr>
      <vt:lpstr>Objekti- ja genetiivimuodot EN ja ENS</vt:lpstr>
      <vt:lpstr>S-passiivi</vt:lpstr>
      <vt:lpstr>S-passiivi</vt:lpstr>
      <vt:lpstr>S-passiivi</vt:lpstr>
      <vt:lpstr>S-passiivin muodostus</vt:lpstr>
      <vt:lpstr>Yhteenveto</vt:lpstr>
      <vt:lpstr>Agenttirakenne</vt:lpstr>
      <vt:lpstr>Bli- ja vara-passiivi</vt:lpstr>
      <vt:lpstr>Bli- ja vara-passiivi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Mikkonen Piritta</dc:creator>
  <cp:lastModifiedBy>Mikkonen Piritta</cp:lastModifiedBy>
  <cp:revision>8</cp:revision>
  <dcterms:created xsi:type="dcterms:W3CDTF">2018-09-19T11:29:23Z</dcterms:created>
  <dcterms:modified xsi:type="dcterms:W3CDTF">2019-09-17T13:12:17Z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