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9" r:id="rId3"/>
    <p:sldId id="265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E5AF95A-1FAB-4CFA-8530-4C1EEE1E601A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12104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95A-1FAB-4CFA-8530-4C1EEE1E601A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53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95A-1FAB-4CFA-8530-4C1EEE1E601A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85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95A-1FAB-4CFA-8530-4C1EEE1E601A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590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5AF95A-1FAB-4CFA-8530-4C1EEE1E601A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17938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95A-1FAB-4CFA-8530-4C1EEE1E601A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98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95A-1FAB-4CFA-8530-4C1EEE1E601A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95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95A-1FAB-4CFA-8530-4C1EEE1E601A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07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AF95A-1FAB-4CFA-8530-4C1EEE1E601A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291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5AF95A-1FAB-4CFA-8530-4C1EEE1E601A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39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5AF95A-1FAB-4CFA-8530-4C1EEE1E601A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361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E5AF95A-1FAB-4CFA-8530-4C1EEE1E601A}" type="datetimeFigureOut">
              <a:rPr lang="sv-SE" smtClean="0"/>
              <a:t>2019-02-11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5B89EBB-4B0F-4B89-B547-EA1FE2D03088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289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accent6">
                    <a:lumMod val="75000"/>
                  </a:schemeClr>
                </a:solidFill>
              </a:rPr>
              <a:t>Substantiivit</a:t>
            </a:r>
            <a:endParaRPr lang="sv-S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Epämääräinen</a:t>
            </a:r>
            <a:r>
              <a:rPr lang="sv-SE" dirty="0" smtClean="0"/>
              <a:t> </a:t>
            </a:r>
            <a:r>
              <a:rPr lang="sv-SE" dirty="0" err="1" smtClean="0"/>
              <a:t>muoto</a:t>
            </a:r>
            <a:r>
              <a:rPr lang="sv-SE" dirty="0" smtClean="0"/>
              <a:t> </a:t>
            </a:r>
            <a:r>
              <a:rPr lang="sv-SE" dirty="0" err="1" smtClean="0"/>
              <a:t>ilman</a:t>
            </a:r>
            <a:r>
              <a:rPr lang="sv-SE" dirty="0" smtClean="0"/>
              <a:t> </a:t>
            </a:r>
            <a:r>
              <a:rPr lang="sv-SE" dirty="0" err="1" smtClean="0"/>
              <a:t>artikkelia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err="1" smtClean="0"/>
              <a:t>Tiettyjen</a:t>
            </a:r>
            <a:r>
              <a:rPr lang="sv-SE" b="1" dirty="0" smtClean="0"/>
              <a:t> </a:t>
            </a:r>
            <a:r>
              <a:rPr lang="sv-SE" b="1" dirty="0" err="1" smtClean="0"/>
              <a:t>pronominien</a:t>
            </a:r>
            <a:r>
              <a:rPr lang="sv-SE" b="1" dirty="0" smtClean="0"/>
              <a:t> </a:t>
            </a:r>
            <a:r>
              <a:rPr lang="sv-SE" b="1" dirty="0" err="1" smtClean="0"/>
              <a:t>jälkeen</a:t>
            </a:r>
            <a:r>
              <a:rPr lang="sv-SE" b="1" dirty="0" smtClean="0"/>
              <a:t> (</a:t>
            </a:r>
            <a:r>
              <a:rPr lang="sv-SE" b="1" dirty="0" err="1" smtClean="0"/>
              <a:t>ks</a:t>
            </a:r>
            <a:r>
              <a:rPr lang="sv-SE" b="1" dirty="0" smtClean="0"/>
              <a:t>. </a:t>
            </a:r>
            <a:r>
              <a:rPr lang="sv-SE" b="1" dirty="0" err="1" smtClean="0"/>
              <a:t>erillinen</a:t>
            </a:r>
            <a:r>
              <a:rPr lang="sv-SE" b="1" dirty="0" smtClean="0"/>
              <a:t> lista)</a:t>
            </a:r>
          </a:p>
          <a:p>
            <a:pPr lvl="1"/>
            <a:r>
              <a:rPr lang="sv-SE" u="sng" dirty="0" smtClean="0">
                <a:solidFill>
                  <a:schemeClr val="accent6">
                    <a:lumMod val="75000"/>
                  </a:schemeClr>
                </a:solidFill>
              </a:rPr>
              <a:t>många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år</a:t>
            </a:r>
          </a:p>
          <a:p>
            <a:pPr lvl="1"/>
            <a:r>
              <a:rPr lang="sv-SE" u="sng" dirty="0" smtClean="0">
                <a:solidFill>
                  <a:schemeClr val="accent6">
                    <a:lumMod val="75000"/>
                  </a:schemeClr>
                </a:solidFill>
              </a:rPr>
              <a:t>någon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dag</a:t>
            </a:r>
          </a:p>
          <a:p>
            <a:pPr lvl="1"/>
            <a:r>
              <a:rPr lang="sv-SE" u="sng" dirty="0" smtClean="0">
                <a:solidFill>
                  <a:schemeClr val="accent6">
                    <a:lumMod val="75000"/>
                  </a:schemeClr>
                </a:solidFill>
              </a:rPr>
              <a:t>varje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dag</a:t>
            </a:r>
          </a:p>
          <a:p>
            <a:pPr lvl="1"/>
            <a:r>
              <a:rPr lang="sv-SE" u="sng" dirty="0" smtClean="0">
                <a:solidFill>
                  <a:schemeClr val="accent6">
                    <a:lumMod val="75000"/>
                  </a:schemeClr>
                </a:solidFill>
              </a:rPr>
              <a:t>samma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dag</a:t>
            </a:r>
          </a:p>
          <a:p>
            <a:pPr lvl="1"/>
            <a:r>
              <a:rPr lang="sv-SE" u="sng" dirty="0" smtClean="0">
                <a:solidFill>
                  <a:schemeClr val="accent6">
                    <a:lumMod val="75000"/>
                  </a:schemeClr>
                </a:solidFill>
              </a:rPr>
              <a:t>vilket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år</a:t>
            </a:r>
          </a:p>
          <a:p>
            <a:pPr lvl="1"/>
            <a:r>
              <a:rPr lang="sv-SE" u="sng" dirty="0" smtClean="0">
                <a:solidFill>
                  <a:schemeClr val="accent6">
                    <a:lumMod val="75000"/>
                  </a:schemeClr>
                </a:solidFill>
              </a:rPr>
              <a:t>vartannat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år</a:t>
            </a:r>
          </a:p>
          <a:p>
            <a:r>
              <a:rPr lang="sv-SE" b="1" dirty="0" err="1" smtClean="0"/>
              <a:t>Sanan</a:t>
            </a:r>
            <a:r>
              <a:rPr lang="sv-SE" b="1" dirty="0" smtClean="0"/>
              <a:t> nästa </a:t>
            </a:r>
            <a:r>
              <a:rPr lang="sv-SE" b="1" dirty="0" err="1" smtClean="0"/>
              <a:t>jäljessä</a:t>
            </a:r>
            <a:endParaRPr lang="sv-SE" b="1" dirty="0" smtClean="0"/>
          </a:p>
          <a:p>
            <a:pPr lvl="1"/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Nästa vecka 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har vi en tenta.</a:t>
            </a:r>
            <a:endParaRPr lang="sv-S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8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Määräinen</a:t>
            </a:r>
            <a:r>
              <a:rPr lang="sv-SE" dirty="0" smtClean="0"/>
              <a:t> </a:t>
            </a:r>
            <a:r>
              <a:rPr lang="sv-SE" dirty="0" err="1" smtClean="0"/>
              <a:t>muoto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271818"/>
          </a:xfrm>
        </p:spPr>
        <p:txBody>
          <a:bodyPr/>
          <a:lstStyle/>
          <a:p>
            <a:r>
              <a:rPr lang="sv-SE" b="1" dirty="0" err="1" smtClean="0"/>
              <a:t>Yleisesti</a:t>
            </a:r>
            <a:r>
              <a:rPr lang="sv-SE" b="1" dirty="0" smtClean="0"/>
              <a:t> </a:t>
            </a:r>
            <a:r>
              <a:rPr lang="sv-SE" b="1" dirty="0" err="1" smtClean="0"/>
              <a:t>tunnettu</a:t>
            </a:r>
            <a:r>
              <a:rPr lang="sv-SE" b="1" dirty="0" smtClean="0"/>
              <a:t> </a:t>
            </a:r>
            <a:r>
              <a:rPr lang="sv-SE" b="1" dirty="0" err="1" smtClean="0"/>
              <a:t>asia</a:t>
            </a:r>
            <a:r>
              <a:rPr lang="sv-SE" b="1" dirty="0" smtClean="0"/>
              <a:t> tai </a:t>
            </a:r>
            <a:r>
              <a:rPr lang="sv-SE" b="1" dirty="0" err="1" smtClean="0"/>
              <a:t>käsite</a:t>
            </a:r>
            <a:r>
              <a:rPr lang="sv-SE" b="1" dirty="0" smtClean="0"/>
              <a:t>	</a:t>
            </a:r>
          </a:p>
          <a:p>
            <a:pPr lvl="1"/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Presidenten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Niinistö besökte </a:t>
            </a:r>
            <a:r>
              <a:rPr lang="sv-SE" dirty="0" err="1" smtClean="0">
                <a:solidFill>
                  <a:schemeClr val="accent6">
                    <a:lumMod val="75000"/>
                  </a:schemeClr>
                </a:solidFill>
              </a:rPr>
              <a:t>Russland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Solen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skiner vackert i dag.</a:t>
            </a:r>
          </a:p>
          <a:p>
            <a:pPr lvl="1"/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Var är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järnvägsstationen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r>
              <a:rPr lang="sv-SE" b="1" dirty="0" err="1" smtClean="0"/>
              <a:t>Ruumiinosat</a:t>
            </a:r>
            <a:endParaRPr lang="sv-SE" b="1" dirty="0" smtClean="0"/>
          </a:p>
          <a:p>
            <a:pPr lvl="1"/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Händerna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är kalla.</a:t>
            </a:r>
          </a:p>
          <a:p>
            <a:pPr lvl="1"/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Det gör ont i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huvudet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sv-SE" b="1" dirty="0" err="1" smtClean="0"/>
              <a:t>Substantiivin</a:t>
            </a:r>
            <a:r>
              <a:rPr lang="sv-SE" b="1" dirty="0" smtClean="0"/>
              <a:t> </a:t>
            </a:r>
            <a:r>
              <a:rPr lang="sv-SE" b="1" dirty="0" err="1" smtClean="0"/>
              <a:t>jäljessä</a:t>
            </a:r>
            <a:r>
              <a:rPr lang="sv-SE" b="1" dirty="0" smtClean="0"/>
              <a:t> on </a:t>
            </a:r>
            <a:r>
              <a:rPr lang="sv-SE" b="1" dirty="0" err="1" smtClean="0"/>
              <a:t>ajan</a:t>
            </a:r>
            <a:r>
              <a:rPr lang="sv-SE" b="1" dirty="0" smtClean="0"/>
              <a:t>- tai </a:t>
            </a:r>
            <a:r>
              <a:rPr lang="sv-SE" b="1" dirty="0" err="1" smtClean="0"/>
              <a:t>paikanmääre</a:t>
            </a:r>
            <a:endParaRPr lang="sv-SE" b="1" dirty="0" smtClean="0"/>
          </a:p>
          <a:p>
            <a:pPr lvl="1"/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Nätterna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på </a:t>
            </a:r>
            <a:r>
              <a:rPr lang="sv-SE" u="sng" dirty="0" smtClean="0">
                <a:solidFill>
                  <a:schemeClr val="accent6">
                    <a:lumMod val="75000"/>
                  </a:schemeClr>
                </a:solidFill>
              </a:rPr>
              <a:t>sommaren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är ljusa.</a:t>
            </a:r>
          </a:p>
          <a:p>
            <a:pPr lvl="1"/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Festen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på </a:t>
            </a:r>
            <a:r>
              <a:rPr lang="sv-SE" u="sng" dirty="0" smtClean="0">
                <a:solidFill>
                  <a:schemeClr val="accent6">
                    <a:lumMod val="75000"/>
                  </a:schemeClr>
                </a:solidFill>
              </a:rPr>
              <a:t>Studentkåren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var fin.</a:t>
            </a:r>
            <a:endParaRPr lang="sv-S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un 3"/>
          <p:cNvSpPr/>
          <p:nvPr/>
        </p:nvSpPr>
        <p:spPr>
          <a:xfrm>
            <a:off x="8836814" y="2382980"/>
            <a:ext cx="618836" cy="600363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4" descr="La urgente y necesaria regeneración de los partidos ...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3929" y1="14881" x2="83929" y2="14881"/>
                        <a14:foregroundMark x1="79762" y1="29762" x2="79762" y2="29762"/>
                        <a14:foregroundMark x1="16667" y1="27976" x2="16667" y2="27976"/>
                        <a14:foregroundMark x1="68452" y1="13690" x2="68452" y2="13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0144" y="2282251"/>
            <a:ext cx="749582" cy="749582"/>
          </a:xfrm>
          <a:prstGeom prst="rect">
            <a:avLst/>
          </a:prstGeom>
        </p:spPr>
      </p:pic>
      <p:pic>
        <p:nvPicPr>
          <p:cNvPr id="6" name="Picture 5" descr="Hand Symbol Silhouette Free Stock Photo - Public Domain ...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99" y="3986283"/>
            <a:ext cx="539029" cy="539029"/>
          </a:xfrm>
          <a:prstGeom prst="rect">
            <a:avLst/>
          </a:prstGeom>
        </p:spPr>
      </p:pic>
      <p:pic>
        <p:nvPicPr>
          <p:cNvPr id="8" name="Picture 7" descr="#SciBraaiSides 22 August 2014 » SciBraai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6814" y="3986283"/>
            <a:ext cx="579796" cy="5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16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Määräinen</a:t>
            </a:r>
            <a:r>
              <a:rPr lang="sv-SE" dirty="0" smtClean="0"/>
              <a:t> </a:t>
            </a:r>
            <a:r>
              <a:rPr lang="sv-SE" dirty="0" err="1" smtClean="0"/>
              <a:t>muoto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91891"/>
          </a:xfrm>
        </p:spPr>
        <p:txBody>
          <a:bodyPr/>
          <a:lstStyle/>
          <a:p>
            <a:r>
              <a:rPr lang="sv-SE" b="1" dirty="0" err="1" smtClean="0"/>
              <a:t>Substantiivi</a:t>
            </a:r>
            <a:r>
              <a:rPr lang="sv-SE" b="1" dirty="0" smtClean="0"/>
              <a:t> </a:t>
            </a:r>
            <a:r>
              <a:rPr lang="sv-SE" b="1" dirty="0" err="1" smtClean="0"/>
              <a:t>edustaa</a:t>
            </a:r>
            <a:r>
              <a:rPr lang="sv-SE" b="1" dirty="0" smtClean="0"/>
              <a:t> </a:t>
            </a:r>
            <a:r>
              <a:rPr lang="sv-SE" b="1" dirty="0" err="1" smtClean="0"/>
              <a:t>kokonaista</a:t>
            </a:r>
            <a:r>
              <a:rPr lang="sv-SE" b="1" dirty="0" smtClean="0"/>
              <a:t> </a:t>
            </a:r>
            <a:r>
              <a:rPr lang="sv-SE" b="1" dirty="0" err="1" smtClean="0"/>
              <a:t>ryhmää</a:t>
            </a:r>
            <a:r>
              <a:rPr lang="sv-SE" b="1" dirty="0" smtClean="0"/>
              <a:t> tai </a:t>
            </a:r>
            <a:r>
              <a:rPr lang="sv-SE" b="1" dirty="0" err="1" smtClean="0"/>
              <a:t>lajia</a:t>
            </a:r>
            <a:endParaRPr lang="sv-SE" b="1" dirty="0" smtClean="0"/>
          </a:p>
          <a:p>
            <a:pPr lvl="1"/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Vem uppfann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mobiltelefonen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lvl="1"/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Datorn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är en apparat.</a:t>
            </a:r>
          </a:p>
          <a:p>
            <a:r>
              <a:rPr lang="sv-SE" b="1" dirty="0" err="1" smtClean="0"/>
              <a:t>Substantiivi</a:t>
            </a:r>
            <a:r>
              <a:rPr lang="sv-SE" b="1" dirty="0" smtClean="0"/>
              <a:t> on </a:t>
            </a:r>
            <a:r>
              <a:rPr lang="sv-SE" b="1" dirty="0" err="1" smtClean="0"/>
              <a:t>lauseen</a:t>
            </a:r>
            <a:r>
              <a:rPr lang="sv-SE" b="1" dirty="0" smtClean="0"/>
              <a:t> </a:t>
            </a:r>
            <a:r>
              <a:rPr lang="sv-SE" b="1" dirty="0" err="1" smtClean="0"/>
              <a:t>subjekti</a:t>
            </a:r>
            <a:r>
              <a:rPr lang="sv-SE" b="1" dirty="0" smtClean="0"/>
              <a:t> (</a:t>
            </a:r>
            <a:r>
              <a:rPr lang="sv-SE" b="1" dirty="0" err="1" smtClean="0"/>
              <a:t>yleensä</a:t>
            </a:r>
            <a:r>
              <a:rPr lang="sv-SE" b="1" dirty="0" smtClean="0"/>
              <a:t>)</a:t>
            </a:r>
          </a:p>
          <a:p>
            <a:pPr lvl="1"/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Har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tekniken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löst alla våra problem?</a:t>
            </a:r>
          </a:p>
          <a:p>
            <a:pPr lvl="1"/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Vädret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är varmt och soligt.</a:t>
            </a:r>
          </a:p>
          <a:p>
            <a:r>
              <a:rPr lang="sv-SE" b="1" dirty="0" err="1" smtClean="0"/>
              <a:t>Tietyt</a:t>
            </a:r>
            <a:r>
              <a:rPr lang="sv-SE" b="1" dirty="0" smtClean="0"/>
              <a:t> </a:t>
            </a:r>
            <a:r>
              <a:rPr lang="sv-SE" b="1" dirty="0" err="1" smtClean="0"/>
              <a:t>pronominit</a:t>
            </a:r>
            <a:endParaRPr lang="sv-SE" b="1" dirty="0" smtClean="0"/>
          </a:p>
          <a:p>
            <a:pPr lvl="1"/>
            <a:r>
              <a:rPr lang="sv-SE" u="sng" dirty="0" smtClean="0">
                <a:solidFill>
                  <a:schemeClr val="accent6">
                    <a:lumMod val="75000"/>
                  </a:schemeClr>
                </a:solidFill>
              </a:rPr>
              <a:t>den här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datorn</a:t>
            </a:r>
          </a:p>
          <a:p>
            <a:pPr lvl="1"/>
            <a:r>
              <a:rPr lang="sv-SE" u="sng" dirty="0" smtClean="0">
                <a:solidFill>
                  <a:schemeClr val="accent6">
                    <a:lumMod val="75000"/>
                  </a:schemeClr>
                </a:solidFill>
              </a:rPr>
              <a:t>de där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studerandena</a:t>
            </a:r>
          </a:p>
          <a:p>
            <a:pPr lvl="1"/>
            <a:r>
              <a:rPr lang="sv-SE" u="sng" dirty="0" smtClean="0">
                <a:solidFill>
                  <a:schemeClr val="accent6">
                    <a:lumMod val="75000"/>
                  </a:schemeClr>
                </a:solidFill>
              </a:rPr>
              <a:t>hela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universitetet</a:t>
            </a:r>
          </a:p>
          <a:p>
            <a:pPr lvl="1"/>
            <a:r>
              <a:rPr lang="sv-SE" u="sng" dirty="0" smtClean="0">
                <a:solidFill>
                  <a:schemeClr val="accent6">
                    <a:lumMod val="75000"/>
                  </a:schemeClr>
                </a:solidFill>
              </a:rPr>
              <a:t>båda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högskolorna</a:t>
            </a:r>
            <a:endParaRPr lang="sv-S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Hold a thought, pen it down: Telephones and me..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8" b="100000" l="0" r="100000">
                        <a14:foregroundMark x1="54815" y1="54924" x2="54815" y2="54924"/>
                        <a14:foregroundMark x1="61111" y1="52273" x2="61111" y2="52273"/>
                        <a14:foregroundMark x1="50000" y1="60606" x2="50000" y2="60606"/>
                        <a14:foregroundMark x1="61852" y1="67045" x2="61852" y2="67045"/>
                        <a14:foregroundMark x1="70000" y1="74242" x2="70000" y2="74242"/>
                        <a14:foregroundMark x1="61852" y1="79924" x2="61852" y2="79924"/>
                        <a14:foregroundMark x1="51111" y1="68561" x2="51111" y2="68561"/>
                        <a14:foregroundMark x1="63704" y1="55682" x2="63704" y2="55682"/>
                        <a14:foregroundMark x1="73704" y1="68561" x2="73704" y2="68561"/>
                        <a14:foregroundMark x1="72593" y1="63258" x2="72593" y2="63258"/>
                        <a14:foregroundMark x1="76296" y1="69697" x2="76296" y2="69697"/>
                        <a14:foregroundMark x1="19630" y1="11364" x2="19630" y2="11364"/>
                        <a14:foregroundMark x1="26667" y1="16288" x2="26667" y2="16288"/>
                        <a14:foregroundMark x1="32222" y1="9848" x2="32222" y2="9848"/>
                        <a14:foregroundMark x1="27778" y1="6061" x2="27778" y2="6061"/>
                        <a14:foregroundMark x1="24815" y1="4167" x2="24815" y2="4167"/>
                        <a14:foregroundMark x1="17778" y1="17045" x2="17778" y2="17045"/>
                        <a14:foregroundMark x1="87037" y1="18939" x2="87037" y2="18939"/>
                        <a14:foregroundMark x1="92593" y1="16288" x2="92593" y2="16288"/>
                        <a14:foregroundMark x1="96296" y1="18182" x2="96296" y2="18182"/>
                        <a14:foregroundMark x1="93333" y1="24621" x2="93333" y2="24621"/>
                        <a14:foregroundMark x1="94444" y1="67045" x2="94444" y2="67045"/>
                        <a14:foregroundMark x1="91852" y1="60606" x2="91852" y2="60606"/>
                        <a14:foregroundMark x1="95185" y1="62121" x2="95185" y2="62121"/>
                        <a14:foregroundMark x1="97037" y1="70455" x2="97037" y2="70455"/>
                        <a14:foregroundMark x1="7778" y1="81818" x2="7778" y2="81818"/>
                        <a14:foregroundMark x1="11481" y1="76894" x2="11481" y2="76894"/>
                        <a14:foregroundMark x1="4074" y1="57576" x2="4074" y2="57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24" y="2286000"/>
            <a:ext cx="1023741" cy="100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0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 t="21815" r="20420" b="24420"/>
          <a:stretch/>
        </p:blipFill>
        <p:spPr>
          <a:xfrm>
            <a:off x="2418347" y="13315"/>
            <a:ext cx="6995057" cy="6844685"/>
          </a:xfrm>
        </p:spPr>
      </p:pic>
    </p:spTree>
    <p:extLst>
      <p:ext uri="{BB962C8B-B14F-4D97-AF65-F5344CB8AC3E}">
        <p14:creationId xmlns:p14="http://schemas.microsoft.com/office/powerpoint/2010/main" val="25779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Muista tämä!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Suomen </a:t>
            </a:r>
            <a:r>
              <a:rPr lang="fi-FI" b="1" dirty="0" smtClean="0">
                <a:solidFill>
                  <a:schemeClr val="accent6">
                    <a:lumMod val="75000"/>
                  </a:schemeClr>
                </a:solidFill>
              </a:rPr>
              <a:t>partitiivi</a:t>
            </a:r>
            <a:r>
              <a:rPr lang="fi-FI" dirty="0" smtClean="0"/>
              <a:t> (koiria, taloja, autoja) </a:t>
            </a:r>
            <a:r>
              <a:rPr lang="fi-FI" dirty="0" smtClean="0">
                <a:sym typeface="Wingdings" panose="05000000000000000000" pitchFamily="2" charset="2"/>
              </a:rPr>
              <a:t> monikon </a:t>
            </a:r>
            <a:r>
              <a:rPr lang="fi-FI" u="sng" dirty="0" smtClean="0">
                <a:sym typeface="Wingdings" panose="05000000000000000000" pitchFamily="2" charset="2"/>
              </a:rPr>
              <a:t>epämääräinen</a:t>
            </a:r>
            <a:r>
              <a:rPr lang="fi-FI" dirty="0" smtClean="0">
                <a:sym typeface="Wingdings" panose="05000000000000000000" pitchFamily="2" charset="2"/>
              </a:rPr>
              <a:t> muoto</a:t>
            </a:r>
          </a:p>
          <a:p>
            <a:pPr lvl="1"/>
            <a:r>
              <a:rPr lang="fi-FI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Jag</a:t>
            </a:r>
            <a:r>
              <a:rPr lang="fi-FI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i-FI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ser</a:t>
            </a:r>
            <a:r>
              <a:rPr lang="fi-FI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i-FI" dirty="0" err="1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hundar</a:t>
            </a:r>
            <a:r>
              <a:rPr lang="fi-FI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. </a:t>
            </a:r>
            <a:r>
              <a:rPr lang="fi-FI" dirty="0" smtClean="0">
                <a:sym typeface="Wingdings" panose="05000000000000000000" pitchFamily="2" charset="2"/>
              </a:rPr>
              <a:t>(</a:t>
            </a:r>
            <a:r>
              <a:rPr lang="fi-FI" u="sng" dirty="0" smtClean="0">
                <a:sym typeface="Wingdings" panose="05000000000000000000" pitchFamily="2" charset="2"/>
              </a:rPr>
              <a:t>joitain</a:t>
            </a:r>
            <a:r>
              <a:rPr lang="fi-FI" dirty="0" smtClean="0">
                <a:sym typeface="Wingdings" panose="05000000000000000000" pitchFamily="2" charset="2"/>
              </a:rPr>
              <a:t> koiria, ei ole määritelty)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fi-FI" dirty="0">
              <a:sym typeface="Wingdings" panose="05000000000000000000" pitchFamily="2" charset="2"/>
            </a:endParaRPr>
          </a:p>
          <a:p>
            <a:r>
              <a:rPr lang="fi-FI" dirty="0" smtClean="0">
                <a:sym typeface="Wingdings" panose="05000000000000000000" pitchFamily="2" charset="2"/>
              </a:rPr>
              <a:t>Suomen </a:t>
            </a:r>
            <a:r>
              <a:rPr lang="fi-FI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nominatiivi tai akkusatiivi</a:t>
            </a:r>
            <a:r>
              <a:rPr lang="fi-FI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i-FI" dirty="0" smtClean="0">
                <a:sym typeface="Wingdings" panose="05000000000000000000" pitchFamily="2" charset="2"/>
              </a:rPr>
              <a:t>(koirat, talot, autot)  monikon </a:t>
            </a:r>
            <a:r>
              <a:rPr lang="fi-FI" u="sng" dirty="0" smtClean="0">
                <a:sym typeface="Wingdings" panose="05000000000000000000" pitchFamily="2" charset="2"/>
              </a:rPr>
              <a:t>määräinen</a:t>
            </a:r>
            <a:r>
              <a:rPr lang="fi-FI" dirty="0" smtClean="0">
                <a:sym typeface="Wingdings" panose="05000000000000000000" pitchFamily="2" charset="2"/>
              </a:rPr>
              <a:t> muoto</a:t>
            </a:r>
          </a:p>
          <a:p>
            <a:pPr lvl="1"/>
            <a:r>
              <a:rPr lang="fi-FI" dirty="0" err="1" smtClean="0">
                <a:solidFill>
                  <a:schemeClr val="accent6">
                    <a:lumMod val="75000"/>
                  </a:schemeClr>
                </a:solidFill>
              </a:rPr>
              <a:t>Jag</a:t>
            </a: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6">
                    <a:lumMod val="75000"/>
                  </a:schemeClr>
                </a:solidFill>
              </a:rPr>
              <a:t>ser</a:t>
            </a: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i-FI" dirty="0" err="1" smtClean="0">
                <a:solidFill>
                  <a:schemeClr val="accent6">
                    <a:lumMod val="75000"/>
                  </a:schemeClr>
                </a:solidFill>
              </a:rPr>
              <a:t>hundarna</a:t>
            </a:r>
            <a:r>
              <a:rPr lang="fi-FI" dirty="0" smtClean="0"/>
              <a:t>. (</a:t>
            </a:r>
            <a:r>
              <a:rPr lang="fi-FI" u="sng" dirty="0" err="1" smtClean="0"/>
              <a:t>tietyt</a:t>
            </a:r>
            <a:r>
              <a:rPr lang="fi-FI" dirty="0" smtClean="0"/>
              <a:t> koirat)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6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Substantiivit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Miksi neljä muotoa?</a:t>
            </a:r>
          </a:p>
          <a:p>
            <a:r>
              <a:rPr lang="fi-FI" dirty="0" smtClean="0"/>
              <a:t>Mihin niitä käytetään?</a:t>
            </a:r>
          </a:p>
          <a:p>
            <a:pPr marL="0" indent="0">
              <a:buNone/>
            </a:pPr>
            <a:r>
              <a:rPr lang="fi-FI" i="1" dirty="0" smtClean="0"/>
              <a:t>	Min </a:t>
            </a:r>
            <a:r>
              <a:rPr lang="fi-FI" i="1" dirty="0" err="1" smtClean="0"/>
              <a:t>cykel</a:t>
            </a:r>
            <a:r>
              <a:rPr lang="fi-FI" i="1" dirty="0" smtClean="0"/>
              <a:t> </a:t>
            </a:r>
            <a:r>
              <a:rPr lang="fi-FI" i="1" dirty="0" err="1" smtClean="0"/>
              <a:t>är</a:t>
            </a:r>
            <a:r>
              <a:rPr lang="fi-FI" i="1" dirty="0" smtClean="0"/>
              <a:t> </a:t>
            </a:r>
            <a:r>
              <a:rPr lang="fi-FI" i="1" dirty="0" err="1" smtClean="0"/>
              <a:t>grön</a:t>
            </a:r>
            <a:r>
              <a:rPr lang="fi-FI" i="1" dirty="0" smtClean="0"/>
              <a:t>.</a:t>
            </a:r>
          </a:p>
          <a:p>
            <a:pPr marL="0" indent="0">
              <a:buNone/>
            </a:pPr>
            <a:r>
              <a:rPr lang="fi-FI" i="1" dirty="0" smtClean="0"/>
              <a:t>	</a:t>
            </a:r>
            <a:r>
              <a:rPr lang="fi-FI" i="1" dirty="0" err="1" smtClean="0"/>
              <a:t>Några</a:t>
            </a:r>
            <a:r>
              <a:rPr lang="fi-FI" i="1" dirty="0" smtClean="0"/>
              <a:t> </a:t>
            </a:r>
            <a:r>
              <a:rPr lang="fi-FI" i="1" dirty="0" err="1" smtClean="0"/>
              <a:t>skolkompisar</a:t>
            </a:r>
            <a:r>
              <a:rPr lang="fi-FI" i="1" dirty="0" smtClean="0"/>
              <a:t> </a:t>
            </a:r>
            <a:r>
              <a:rPr lang="fi-FI" i="1" dirty="0" err="1" smtClean="0"/>
              <a:t>skolkade</a:t>
            </a:r>
            <a:r>
              <a:rPr lang="fi-FI" i="1" dirty="0" smtClean="0"/>
              <a:t> i </a:t>
            </a:r>
            <a:r>
              <a:rPr lang="fi-FI" i="1" dirty="0" err="1" smtClean="0"/>
              <a:t>går</a:t>
            </a:r>
            <a:r>
              <a:rPr lang="fi-FI" i="1" dirty="0" smtClean="0"/>
              <a:t>.</a:t>
            </a:r>
          </a:p>
          <a:p>
            <a:pPr marL="0" indent="0">
              <a:buNone/>
            </a:pPr>
            <a:r>
              <a:rPr lang="fi-FI" i="1" dirty="0"/>
              <a:t>	V</a:t>
            </a:r>
            <a:r>
              <a:rPr lang="fi-FI" i="1" dirty="0" smtClean="0"/>
              <a:t>i </a:t>
            </a:r>
            <a:r>
              <a:rPr lang="fi-FI" i="1" dirty="0" err="1" smtClean="0"/>
              <a:t>har</a:t>
            </a:r>
            <a:r>
              <a:rPr lang="fi-FI" i="1" dirty="0" smtClean="0"/>
              <a:t> </a:t>
            </a:r>
            <a:r>
              <a:rPr lang="fi-FI" i="1" dirty="0" err="1" smtClean="0"/>
              <a:t>två</a:t>
            </a:r>
            <a:r>
              <a:rPr lang="fi-FI" i="1" dirty="0" smtClean="0"/>
              <a:t> </a:t>
            </a:r>
            <a:r>
              <a:rPr lang="fi-FI" i="1" dirty="0" err="1" smtClean="0"/>
              <a:t>lektioner</a:t>
            </a:r>
            <a:r>
              <a:rPr lang="fi-FI" i="1" dirty="0" smtClean="0"/>
              <a:t> i </a:t>
            </a:r>
            <a:r>
              <a:rPr lang="fi-FI" i="1" dirty="0" err="1" smtClean="0"/>
              <a:t>dag</a:t>
            </a:r>
            <a:r>
              <a:rPr lang="fi-FI" i="1" dirty="0" smtClean="0"/>
              <a:t>.</a:t>
            </a:r>
          </a:p>
          <a:p>
            <a:pPr marL="0" indent="0">
              <a:buNone/>
            </a:pPr>
            <a:r>
              <a:rPr lang="fi-FI" i="1" dirty="0"/>
              <a:t>	</a:t>
            </a:r>
            <a:r>
              <a:rPr lang="fi-FI" i="1" dirty="0" err="1"/>
              <a:t>J</a:t>
            </a:r>
            <a:r>
              <a:rPr lang="fi-FI" i="1" dirty="0" err="1" smtClean="0"/>
              <a:t>ag</a:t>
            </a:r>
            <a:r>
              <a:rPr lang="fi-FI" i="1" dirty="0" smtClean="0"/>
              <a:t> </a:t>
            </a:r>
            <a:r>
              <a:rPr lang="fi-FI" i="1" dirty="0" err="1" smtClean="0"/>
              <a:t>har</a:t>
            </a:r>
            <a:r>
              <a:rPr lang="fi-FI" i="1" dirty="0" smtClean="0"/>
              <a:t> </a:t>
            </a:r>
            <a:r>
              <a:rPr lang="fi-FI" i="1" dirty="0" err="1" smtClean="0"/>
              <a:t>matematik</a:t>
            </a:r>
            <a:r>
              <a:rPr lang="fi-FI" i="1" dirty="0" smtClean="0"/>
              <a:t> </a:t>
            </a:r>
            <a:r>
              <a:rPr lang="fi-FI" i="1" dirty="0" err="1" smtClean="0"/>
              <a:t>och</a:t>
            </a:r>
            <a:r>
              <a:rPr lang="fi-FI" i="1" dirty="0" smtClean="0"/>
              <a:t> </a:t>
            </a:r>
            <a:r>
              <a:rPr lang="fi-FI" i="1" dirty="0" err="1" smtClean="0"/>
              <a:t>svenska</a:t>
            </a:r>
            <a:r>
              <a:rPr lang="fi-FI" i="1" dirty="0" smtClean="0"/>
              <a:t>.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16927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Substantiivit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Miksi neljä muotoa?</a:t>
            </a:r>
          </a:p>
          <a:p>
            <a:r>
              <a:rPr lang="fi-FI" dirty="0" smtClean="0"/>
              <a:t>Mihin niitä käytetään?</a:t>
            </a:r>
          </a:p>
          <a:p>
            <a:pPr marL="0" indent="0">
              <a:buNone/>
            </a:pPr>
            <a:r>
              <a:rPr lang="fi-FI" i="1" dirty="0" smtClean="0"/>
              <a:t>	</a:t>
            </a:r>
            <a:r>
              <a:rPr lang="fi-FI" b="1" i="1" dirty="0" smtClean="0">
                <a:solidFill>
                  <a:schemeClr val="accent6">
                    <a:lumMod val="75000"/>
                  </a:schemeClr>
                </a:solidFill>
              </a:rPr>
              <a:t>Min</a:t>
            </a:r>
            <a:r>
              <a:rPr lang="fi-FI" i="1" dirty="0" smtClean="0"/>
              <a:t> </a:t>
            </a:r>
            <a:r>
              <a:rPr lang="fi-FI" b="1" i="1" dirty="0" err="1" smtClean="0">
                <a:solidFill>
                  <a:srgbClr val="002060"/>
                </a:solidFill>
              </a:rPr>
              <a:t>cykel</a:t>
            </a:r>
            <a:r>
              <a:rPr lang="fi-FI" i="1" dirty="0" smtClean="0"/>
              <a:t> </a:t>
            </a:r>
            <a:r>
              <a:rPr lang="fi-FI" i="1" dirty="0" err="1" smtClean="0"/>
              <a:t>är</a:t>
            </a:r>
            <a:r>
              <a:rPr lang="fi-FI" i="1" dirty="0" smtClean="0"/>
              <a:t> </a:t>
            </a:r>
            <a:r>
              <a:rPr lang="fi-FI" i="1" dirty="0" err="1" smtClean="0"/>
              <a:t>grön</a:t>
            </a:r>
            <a:r>
              <a:rPr lang="fi-FI" i="1" dirty="0" smtClean="0"/>
              <a:t>.</a:t>
            </a:r>
          </a:p>
          <a:p>
            <a:pPr marL="0" indent="0">
              <a:buNone/>
            </a:pPr>
            <a:r>
              <a:rPr lang="fi-FI" i="1" dirty="0" smtClean="0"/>
              <a:t>	</a:t>
            </a:r>
            <a:r>
              <a:rPr lang="fi-FI" b="1" i="1" dirty="0" err="1" smtClean="0">
                <a:solidFill>
                  <a:schemeClr val="accent6">
                    <a:lumMod val="75000"/>
                  </a:schemeClr>
                </a:solidFill>
              </a:rPr>
              <a:t>Några</a:t>
            </a:r>
            <a:r>
              <a:rPr lang="fi-FI" i="1" dirty="0" smtClean="0"/>
              <a:t> </a:t>
            </a:r>
            <a:r>
              <a:rPr lang="fi-FI" b="1" i="1" dirty="0" err="1" smtClean="0">
                <a:solidFill>
                  <a:srgbClr val="002060"/>
                </a:solidFill>
              </a:rPr>
              <a:t>skolkompisar</a:t>
            </a:r>
            <a:r>
              <a:rPr lang="fi-FI" i="1" dirty="0" smtClean="0"/>
              <a:t> </a:t>
            </a:r>
            <a:r>
              <a:rPr lang="fi-FI" i="1" dirty="0" err="1" smtClean="0"/>
              <a:t>skolkade</a:t>
            </a:r>
            <a:r>
              <a:rPr lang="fi-FI" i="1" dirty="0" smtClean="0"/>
              <a:t> i </a:t>
            </a:r>
            <a:r>
              <a:rPr lang="fi-FI" i="1" dirty="0" err="1" smtClean="0"/>
              <a:t>går</a:t>
            </a:r>
            <a:r>
              <a:rPr lang="fi-FI" i="1" dirty="0" smtClean="0"/>
              <a:t>.</a:t>
            </a:r>
          </a:p>
          <a:p>
            <a:pPr marL="0" indent="0">
              <a:buNone/>
            </a:pPr>
            <a:r>
              <a:rPr lang="fi-FI" i="1" dirty="0"/>
              <a:t>	V</a:t>
            </a:r>
            <a:r>
              <a:rPr lang="fi-FI" i="1" dirty="0" smtClean="0"/>
              <a:t>i </a:t>
            </a:r>
            <a:r>
              <a:rPr lang="fi-FI" i="1" dirty="0" err="1" smtClean="0"/>
              <a:t>har</a:t>
            </a:r>
            <a:r>
              <a:rPr lang="fi-FI" i="1" dirty="0" smtClean="0"/>
              <a:t> </a:t>
            </a:r>
            <a:r>
              <a:rPr lang="fi-FI" b="1" i="1" dirty="0" err="1" smtClean="0">
                <a:solidFill>
                  <a:schemeClr val="accent6">
                    <a:lumMod val="75000"/>
                  </a:schemeClr>
                </a:solidFill>
              </a:rPr>
              <a:t>två</a:t>
            </a:r>
            <a:r>
              <a:rPr lang="fi-FI" i="1" dirty="0" smtClean="0"/>
              <a:t> </a:t>
            </a:r>
            <a:r>
              <a:rPr lang="fi-FI" b="1" i="1" dirty="0" err="1" smtClean="0">
                <a:solidFill>
                  <a:srgbClr val="002060"/>
                </a:solidFill>
              </a:rPr>
              <a:t>lektioner</a:t>
            </a:r>
            <a:r>
              <a:rPr lang="fi-FI" i="1" dirty="0" smtClean="0"/>
              <a:t> i </a:t>
            </a:r>
            <a:r>
              <a:rPr lang="fi-FI" i="1" dirty="0" err="1" smtClean="0"/>
              <a:t>dag</a:t>
            </a:r>
            <a:r>
              <a:rPr lang="fi-FI" i="1" dirty="0" smtClean="0"/>
              <a:t>.</a:t>
            </a:r>
          </a:p>
          <a:p>
            <a:pPr marL="0" indent="0">
              <a:buNone/>
            </a:pPr>
            <a:r>
              <a:rPr lang="fi-FI" i="1" dirty="0"/>
              <a:t>	</a:t>
            </a:r>
            <a:r>
              <a:rPr lang="fi-FI" i="1" dirty="0" err="1"/>
              <a:t>J</a:t>
            </a:r>
            <a:r>
              <a:rPr lang="fi-FI" i="1" dirty="0" err="1" smtClean="0"/>
              <a:t>ag</a:t>
            </a:r>
            <a:r>
              <a:rPr lang="fi-FI" i="1" dirty="0" smtClean="0"/>
              <a:t> </a:t>
            </a:r>
            <a:r>
              <a:rPr lang="fi-FI" i="1" dirty="0" err="1" smtClean="0"/>
              <a:t>har</a:t>
            </a:r>
            <a:r>
              <a:rPr lang="fi-FI" i="1" dirty="0" smtClean="0"/>
              <a:t> </a:t>
            </a:r>
            <a:r>
              <a:rPr lang="fi-FI" b="1" i="1" dirty="0" err="1" smtClean="0">
                <a:solidFill>
                  <a:srgbClr val="002060"/>
                </a:solidFill>
              </a:rPr>
              <a:t>matematik</a:t>
            </a:r>
            <a:r>
              <a:rPr lang="fi-FI" i="1" dirty="0" smtClean="0"/>
              <a:t> </a:t>
            </a:r>
            <a:r>
              <a:rPr lang="fi-FI" i="1" dirty="0" err="1" smtClean="0"/>
              <a:t>och</a:t>
            </a:r>
            <a:r>
              <a:rPr lang="fi-FI" i="1" dirty="0" smtClean="0"/>
              <a:t> </a:t>
            </a:r>
            <a:r>
              <a:rPr lang="fi-FI" b="1" i="1" dirty="0" err="1" smtClean="0">
                <a:solidFill>
                  <a:srgbClr val="002060"/>
                </a:solidFill>
              </a:rPr>
              <a:t>svenska</a:t>
            </a:r>
            <a:r>
              <a:rPr lang="fi-FI" i="1" dirty="0" smtClean="0"/>
              <a:t>.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38607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34515"/>
              </p:ext>
            </p:extLst>
          </p:nvPr>
        </p:nvGraphicFramePr>
        <p:xfrm>
          <a:off x="1817118" y="485723"/>
          <a:ext cx="9119602" cy="560355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2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3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7718">
                <a:tc>
                  <a:txBody>
                    <a:bodyPr/>
                    <a:lstStyle/>
                    <a:p>
                      <a:endParaRPr lang="fi-FI" sz="1000" dirty="0" smtClean="0"/>
                    </a:p>
                    <a:p>
                      <a:endParaRPr lang="fi-FI" sz="1000" dirty="0" smtClean="0"/>
                    </a:p>
                    <a:p>
                      <a:r>
                        <a:rPr lang="fi-FI" sz="1000" dirty="0" smtClean="0"/>
                        <a:t>Deklinaatio</a:t>
                      </a:r>
                      <a:endParaRPr lang="fi-F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YKSIKKÖ</a:t>
                      </a:r>
                    </a:p>
                    <a:p>
                      <a:pPr algn="ctr"/>
                      <a:r>
                        <a:rPr lang="fi-FI" sz="1600" dirty="0" smtClean="0"/>
                        <a:t>Epämääräinen</a:t>
                      </a:r>
                    </a:p>
                    <a:p>
                      <a:pPr algn="ctr"/>
                      <a:r>
                        <a:rPr lang="fi-FI" sz="1600" dirty="0" smtClean="0"/>
                        <a:t>”joku, yksi, eräs”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YKSIKKÖ</a:t>
                      </a:r>
                    </a:p>
                    <a:p>
                      <a:pPr algn="ctr"/>
                      <a:r>
                        <a:rPr lang="fi-FI" sz="1600" dirty="0" smtClean="0"/>
                        <a:t>Määräinen</a:t>
                      </a:r>
                    </a:p>
                    <a:p>
                      <a:pPr algn="ctr"/>
                      <a:r>
                        <a:rPr lang="fi-FI" sz="1600" dirty="0" smtClean="0"/>
                        <a:t>”se tietty”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MONIKKO</a:t>
                      </a:r>
                    </a:p>
                    <a:p>
                      <a:pPr algn="ctr"/>
                      <a:r>
                        <a:rPr lang="fi-FI" sz="1600" dirty="0" smtClean="0"/>
                        <a:t>Epämääräinen</a:t>
                      </a:r>
                    </a:p>
                    <a:p>
                      <a:pPr algn="ctr"/>
                      <a:r>
                        <a:rPr lang="fi-FI" sz="1600" dirty="0" smtClean="0"/>
                        <a:t>”joitain”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MONIKKO</a:t>
                      </a:r>
                    </a:p>
                    <a:p>
                      <a:pPr algn="ctr"/>
                      <a:r>
                        <a:rPr lang="fi-FI" sz="1600" dirty="0" smtClean="0"/>
                        <a:t>Määräinen</a:t>
                      </a:r>
                    </a:p>
                    <a:p>
                      <a:pPr algn="ctr"/>
                      <a:r>
                        <a:rPr lang="fi-FI" sz="1600" dirty="0" smtClean="0"/>
                        <a:t>”ne tietyt”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MUISTA NÄMÄ!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 smtClean="0"/>
                        <a:t>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/>
                        <a:t>en </a:t>
                      </a:r>
                      <a:r>
                        <a:rPr lang="fi-FI" sz="1800" dirty="0" err="1" smtClean="0"/>
                        <a:t>högskola</a:t>
                      </a:r>
                      <a:endParaRPr lang="fi-FI" sz="1800" dirty="0" smtClean="0"/>
                    </a:p>
                    <a:p>
                      <a:pPr algn="ctr"/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 smtClean="0"/>
                        <a:t>en-suku</a:t>
                      </a:r>
                      <a:r>
                        <a:rPr lang="fi-FI" sz="1600" i="1" dirty="0" smtClean="0"/>
                        <a:t>,</a:t>
                      </a:r>
                    </a:p>
                    <a:p>
                      <a:pPr algn="ctr"/>
                      <a:r>
                        <a:rPr lang="fi-FI" sz="1600" i="1" dirty="0" smtClean="0"/>
                        <a:t>a-loppuiset</a:t>
                      </a:r>
                      <a:r>
                        <a:rPr lang="fi-FI" sz="1600" i="1" baseline="0" dirty="0" smtClean="0"/>
                        <a:t> sanat</a:t>
                      </a:r>
                      <a:endParaRPr lang="fi-FI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 smtClean="0"/>
                        <a:t>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/>
                        <a:t>en </a:t>
                      </a:r>
                      <a:r>
                        <a:rPr lang="fi-FI" sz="1800" dirty="0" err="1" smtClean="0"/>
                        <a:t>utbildning</a:t>
                      </a:r>
                      <a:endParaRPr lang="fi-FI" sz="1800" dirty="0" smtClean="0"/>
                    </a:p>
                    <a:p>
                      <a:pPr algn="ctr"/>
                      <a:r>
                        <a:rPr lang="fi-FI" sz="1800" dirty="0" smtClean="0"/>
                        <a:t>en pinne</a:t>
                      </a:r>
                      <a:endParaRPr lang="fi-FI" sz="1800" dirty="0" smtClean="0"/>
                    </a:p>
                    <a:p>
                      <a:pPr algn="ctr"/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 smtClean="0"/>
                        <a:t>en-suku</a:t>
                      </a:r>
                      <a:r>
                        <a:rPr lang="fi-FI" sz="1600" i="1" dirty="0" smtClean="0"/>
                        <a:t>, </a:t>
                      </a:r>
                    </a:p>
                    <a:p>
                      <a:pPr algn="ctr"/>
                      <a:r>
                        <a:rPr lang="fi-FI" sz="1600" i="1" dirty="0" smtClean="0"/>
                        <a:t>mm. e-loppuiset,</a:t>
                      </a:r>
                      <a:r>
                        <a:rPr lang="fi-FI" sz="1600" i="1" baseline="0" dirty="0" smtClean="0"/>
                        <a:t> -</a:t>
                      </a:r>
                      <a:r>
                        <a:rPr lang="fi-FI" sz="1600" i="1" baseline="0" dirty="0" err="1" smtClean="0"/>
                        <a:t>ing</a:t>
                      </a:r>
                      <a:r>
                        <a:rPr lang="fi-FI" sz="1600" i="1" baseline="0" dirty="0" smtClean="0"/>
                        <a:t>-loppuiset sanat</a:t>
                      </a:r>
                      <a:endParaRPr lang="fi-FI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 smtClean="0"/>
                        <a:t>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/>
                        <a:t>en </a:t>
                      </a:r>
                      <a:r>
                        <a:rPr lang="fi-FI" sz="1800" dirty="0" err="1" smtClean="0"/>
                        <a:t>nivå</a:t>
                      </a:r>
                      <a:endParaRPr lang="fi-FI" sz="1800" dirty="0" smtClean="0"/>
                    </a:p>
                    <a:p>
                      <a:pPr algn="ctr"/>
                      <a:r>
                        <a:rPr lang="fi-FI" sz="1800" dirty="0" smtClean="0"/>
                        <a:t>en</a:t>
                      </a:r>
                      <a:r>
                        <a:rPr lang="fi-FI" sz="1800" baseline="0" dirty="0" smtClean="0"/>
                        <a:t> </a:t>
                      </a:r>
                      <a:r>
                        <a:rPr lang="fi-FI" sz="1800" baseline="0" dirty="0" err="1" smtClean="0"/>
                        <a:t>kunskap</a:t>
                      </a:r>
                      <a:endParaRPr lang="fi-FI" sz="1800" baseline="0" dirty="0" smtClean="0"/>
                    </a:p>
                    <a:p>
                      <a:pPr algn="ctr"/>
                      <a:r>
                        <a:rPr lang="fi-FI" sz="1800" baseline="0" smtClean="0"/>
                        <a:t>ett gymnasium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 smtClean="0"/>
                        <a:t>en-suku</a:t>
                      </a:r>
                      <a:r>
                        <a:rPr lang="fi-FI" sz="1600" i="1" dirty="0" smtClean="0"/>
                        <a:t>,</a:t>
                      </a:r>
                    </a:p>
                    <a:p>
                      <a:pPr algn="ctr"/>
                      <a:r>
                        <a:rPr lang="fi-FI" sz="1600" i="1" dirty="0" smtClean="0"/>
                        <a:t>vierasperäiset</a:t>
                      </a:r>
                      <a:r>
                        <a:rPr lang="fi-FI" sz="1600" i="1" baseline="0" dirty="0" smtClean="0"/>
                        <a:t> sanat, myös ett-sukuisia sanoja!</a:t>
                      </a:r>
                      <a:endParaRPr lang="fi-FI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 smtClean="0"/>
                        <a:t>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/>
                        <a:t>ett</a:t>
                      </a:r>
                      <a:r>
                        <a:rPr lang="fi-FI" sz="1800" baseline="0" dirty="0" smtClean="0"/>
                        <a:t> </a:t>
                      </a:r>
                      <a:r>
                        <a:rPr lang="fi-FI" sz="1800" dirty="0" err="1" smtClean="0"/>
                        <a:t>område</a:t>
                      </a:r>
                      <a:endParaRPr lang="fi-FI" sz="1800" dirty="0" smtClean="0"/>
                    </a:p>
                    <a:p>
                      <a:pPr algn="ctr"/>
                      <a:r>
                        <a:rPr lang="fi-FI" sz="1800" dirty="0" smtClean="0"/>
                        <a:t>ett foto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 smtClean="0"/>
                        <a:t>ett-suku</a:t>
                      </a:r>
                      <a:r>
                        <a:rPr lang="fi-FI" sz="1600" i="1" dirty="0" smtClean="0"/>
                        <a:t>,</a:t>
                      </a:r>
                    </a:p>
                    <a:p>
                      <a:pPr algn="ctr"/>
                      <a:r>
                        <a:rPr lang="fi-FI" sz="1600" i="1" dirty="0" smtClean="0"/>
                        <a:t>vokaaliin loppuvat sanat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 smtClean="0"/>
                        <a:t>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/>
                        <a:t>ett </a:t>
                      </a:r>
                      <a:r>
                        <a:rPr lang="fi-FI" sz="1800" dirty="0" err="1" smtClean="0"/>
                        <a:t>mål</a:t>
                      </a:r>
                      <a:endParaRPr lang="fi-FI" sz="1800" dirty="0" smtClean="0"/>
                    </a:p>
                    <a:p>
                      <a:pPr algn="ctr"/>
                      <a:r>
                        <a:rPr lang="fi-FI" sz="1800" dirty="0" smtClean="0"/>
                        <a:t>en </a:t>
                      </a:r>
                      <a:r>
                        <a:rPr lang="fi-FI" sz="1800" dirty="0" err="1" smtClean="0"/>
                        <a:t>studerande</a:t>
                      </a:r>
                      <a:endParaRPr lang="fi-FI" sz="1800" dirty="0" smtClean="0"/>
                    </a:p>
                    <a:p>
                      <a:pPr algn="ctr"/>
                      <a:r>
                        <a:rPr lang="fi-FI" sz="1800" baseline="0" dirty="0" smtClean="0"/>
                        <a:t>en </a:t>
                      </a:r>
                      <a:r>
                        <a:rPr lang="fi-FI" sz="1800" baseline="0" dirty="0" err="1" smtClean="0"/>
                        <a:t>lärare</a:t>
                      </a:r>
                      <a:endParaRPr lang="fi-FI" sz="1800" baseline="0" dirty="0" smtClean="0"/>
                    </a:p>
                    <a:p>
                      <a:pPr algn="ctr"/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6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 smtClean="0"/>
                        <a:t>ett-suku</a:t>
                      </a:r>
                      <a:r>
                        <a:rPr lang="fi-FI" sz="1600" i="1" dirty="0" smtClean="0"/>
                        <a:t>, konsonantti-loppuiset</a:t>
                      </a:r>
                      <a:r>
                        <a:rPr lang="fi-FI" sz="1600" i="1" baseline="0" dirty="0" smtClean="0"/>
                        <a:t> sanat</a:t>
                      </a:r>
                    </a:p>
                    <a:p>
                      <a:pPr algn="ctr"/>
                      <a:r>
                        <a:rPr lang="fi-FI" sz="1600" i="1" baseline="0" dirty="0" smtClean="0"/>
                        <a:t>! </a:t>
                      </a:r>
                      <a:r>
                        <a:rPr lang="fi-FI" sz="1600" i="1" baseline="0" dirty="0" err="1" smtClean="0"/>
                        <a:t>en-sukuiset</a:t>
                      </a:r>
                      <a:r>
                        <a:rPr lang="fi-FI" sz="1600" i="1" baseline="0" dirty="0" smtClean="0"/>
                        <a:t> </a:t>
                      </a:r>
                      <a:r>
                        <a:rPr lang="fi-FI" sz="1600" i="1" baseline="0" dirty="0" err="1" smtClean="0"/>
                        <a:t>are-päätteiset</a:t>
                      </a:r>
                      <a:r>
                        <a:rPr lang="fi-FI" sz="1600" i="1" baseline="0" dirty="0" smtClean="0"/>
                        <a:t> !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5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809679"/>
              </p:ext>
            </p:extLst>
          </p:nvPr>
        </p:nvGraphicFramePr>
        <p:xfrm>
          <a:off x="1817118" y="485723"/>
          <a:ext cx="9119602" cy="551211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2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3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7718">
                <a:tc>
                  <a:txBody>
                    <a:bodyPr/>
                    <a:lstStyle/>
                    <a:p>
                      <a:endParaRPr lang="fi-FI" sz="1000" dirty="0" smtClean="0"/>
                    </a:p>
                    <a:p>
                      <a:endParaRPr lang="fi-FI" sz="1000" dirty="0" smtClean="0"/>
                    </a:p>
                    <a:p>
                      <a:r>
                        <a:rPr lang="fi-FI" sz="1000" dirty="0" smtClean="0"/>
                        <a:t>Deklinaatio</a:t>
                      </a:r>
                      <a:endParaRPr lang="fi-FI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YKSIKKÖ</a:t>
                      </a:r>
                    </a:p>
                    <a:p>
                      <a:pPr algn="ctr"/>
                      <a:r>
                        <a:rPr lang="fi-FI" sz="1600" dirty="0" smtClean="0"/>
                        <a:t>Epämääräinen</a:t>
                      </a:r>
                    </a:p>
                    <a:p>
                      <a:pPr algn="ctr"/>
                      <a:r>
                        <a:rPr lang="fi-FI" sz="1600" dirty="0" smtClean="0"/>
                        <a:t>”joku, yksi, eräs”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YKSIKKÖ</a:t>
                      </a:r>
                    </a:p>
                    <a:p>
                      <a:pPr algn="ctr"/>
                      <a:r>
                        <a:rPr lang="fi-FI" sz="1600" dirty="0" smtClean="0"/>
                        <a:t>Määräinen</a:t>
                      </a:r>
                    </a:p>
                    <a:p>
                      <a:pPr algn="ctr"/>
                      <a:r>
                        <a:rPr lang="fi-FI" sz="1600" dirty="0" smtClean="0"/>
                        <a:t>”se tietty”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MONIKKO</a:t>
                      </a:r>
                    </a:p>
                    <a:p>
                      <a:pPr algn="ctr"/>
                      <a:r>
                        <a:rPr lang="fi-FI" sz="1600" dirty="0" smtClean="0"/>
                        <a:t>Epämääräinen</a:t>
                      </a:r>
                    </a:p>
                    <a:p>
                      <a:pPr algn="ctr"/>
                      <a:r>
                        <a:rPr lang="fi-FI" sz="1600" dirty="0" smtClean="0"/>
                        <a:t>”joitain”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MONIKKO</a:t>
                      </a:r>
                    </a:p>
                    <a:p>
                      <a:pPr algn="ctr"/>
                      <a:r>
                        <a:rPr lang="fi-FI" sz="1600" dirty="0" smtClean="0"/>
                        <a:t>Määräinen</a:t>
                      </a:r>
                    </a:p>
                    <a:p>
                      <a:pPr algn="ctr"/>
                      <a:r>
                        <a:rPr lang="fi-FI" sz="1600" dirty="0" smtClean="0"/>
                        <a:t>”ne tietyt”</a:t>
                      </a: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MUISTA NÄMÄ!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 smtClean="0"/>
                        <a:t>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/>
                        <a:t>en </a:t>
                      </a:r>
                      <a:r>
                        <a:rPr lang="fi-FI" sz="1800" dirty="0" err="1" smtClean="0"/>
                        <a:t>högskola</a:t>
                      </a:r>
                      <a:endParaRPr lang="fi-FI" sz="1800" dirty="0" smtClean="0"/>
                    </a:p>
                    <a:p>
                      <a:pPr algn="ctr"/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u="none" dirty="0" err="1" smtClean="0"/>
                        <a:t>högskola</a:t>
                      </a:r>
                      <a:r>
                        <a:rPr lang="fi-FI" sz="1800" b="1" u="none" dirty="0" err="1" smtClean="0"/>
                        <a:t>n</a:t>
                      </a:r>
                      <a:endParaRPr lang="fi-FI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högskol</a:t>
                      </a:r>
                      <a:r>
                        <a:rPr lang="sv-SE" sz="1800" b="1" dirty="0" smtClean="0"/>
                        <a:t>or</a:t>
                      </a:r>
                      <a:endParaRPr lang="sv-S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högskol</a:t>
                      </a:r>
                      <a:r>
                        <a:rPr lang="sv-SE" sz="1800" b="1" dirty="0" smtClean="0"/>
                        <a:t>orna</a:t>
                      </a:r>
                      <a:endParaRPr lang="sv-S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 smtClean="0"/>
                        <a:t>en-suku</a:t>
                      </a:r>
                      <a:r>
                        <a:rPr lang="fi-FI" sz="1600" i="1" dirty="0" smtClean="0"/>
                        <a:t>,</a:t>
                      </a:r>
                    </a:p>
                    <a:p>
                      <a:pPr algn="ctr"/>
                      <a:r>
                        <a:rPr lang="fi-FI" sz="1600" i="1" dirty="0" smtClean="0"/>
                        <a:t>a-loppuiset</a:t>
                      </a:r>
                      <a:r>
                        <a:rPr lang="fi-FI" sz="1600" i="1" baseline="0" dirty="0" smtClean="0"/>
                        <a:t> sanat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 smtClean="0"/>
                        <a:t>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/>
                        <a:t>en </a:t>
                      </a:r>
                      <a:r>
                        <a:rPr lang="fi-FI" sz="1800" dirty="0" err="1" smtClean="0"/>
                        <a:t>utbildning</a:t>
                      </a:r>
                      <a:endParaRPr lang="fi-FI" sz="1800" dirty="0" smtClean="0"/>
                    </a:p>
                    <a:p>
                      <a:pPr algn="ctr"/>
                      <a:r>
                        <a:rPr lang="fi-FI" sz="1800" dirty="0" smtClean="0"/>
                        <a:t>en pinne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u="none" dirty="0" err="1" smtClean="0"/>
                        <a:t>utbildning</a:t>
                      </a:r>
                      <a:r>
                        <a:rPr lang="fi-FI" sz="1800" b="1" u="none" dirty="0" err="1" smtClean="0"/>
                        <a:t>en</a:t>
                      </a:r>
                      <a:endParaRPr lang="fi-FI" sz="1800" b="1" u="none" dirty="0" smtClean="0"/>
                    </a:p>
                    <a:p>
                      <a:pPr algn="ctr"/>
                      <a:r>
                        <a:rPr lang="fi-FI" sz="1800" u="none" dirty="0" err="1" smtClean="0"/>
                        <a:t>pinn</a:t>
                      </a:r>
                      <a:r>
                        <a:rPr lang="fi-FI" sz="1800" b="1" u="none" dirty="0" err="1" smtClean="0"/>
                        <a:t>en</a:t>
                      </a:r>
                      <a:endParaRPr lang="fi-FI" sz="16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utbildning</a:t>
                      </a:r>
                      <a:r>
                        <a:rPr lang="sv-SE" sz="1800" b="1" dirty="0" smtClean="0"/>
                        <a:t>ar</a:t>
                      </a:r>
                    </a:p>
                    <a:p>
                      <a:pPr algn="ctr"/>
                      <a:r>
                        <a:rPr lang="sv-SE" sz="1800" dirty="0" smtClean="0"/>
                        <a:t>pinn</a:t>
                      </a:r>
                      <a:r>
                        <a:rPr lang="sv-SE" sz="1800" b="1" dirty="0" smtClean="0"/>
                        <a:t>ar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utbildning</a:t>
                      </a:r>
                      <a:r>
                        <a:rPr lang="sv-SE" sz="1800" b="1" dirty="0" smtClean="0"/>
                        <a:t>arna</a:t>
                      </a:r>
                    </a:p>
                    <a:p>
                      <a:pPr algn="ctr"/>
                      <a:r>
                        <a:rPr lang="sv-SE" sz="1800" dirty="0" smtClean="0"/>
                        <a:t>pinn</a:t>
                      </a:r>
                      <a:r>
                        <a:rPr lang="sv-SE" sz="1800" b="1" dirty="0" smtClean="0"/>
                        <a:t>arna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 smtClean="0"/>
                        <a:t>en-suku</a:t>
                      </a:r>
                      <a:r>
                        <a:rPr lang="fi-FI" sz="1600" i="1" dirty="0" smtClean="0"/>
                        <a:t>, </a:t>
                      </a:r>
                    </a:p>
                    <a:p>
                      <a:pPr algn="ctr"/>
                      <a:r>
                        <a:rPr lang="fi-FI" sz="1600" i="1" dirty="0" smtClean="0"/>
                        <a:t>mm. e-loppuiset,</a:t>
                      </a:r>
                      <a:r>
                        <a:rPr lang="fi-FI" sz="1600" i="1" baseline="0" dirty="0" smtClean="0"/>
                        <a:t> -</a:t>
                      </a:r>
                      <a:r>
                        <a:rPr lang="fi-FI" sz="1600" i="1" baseline="0" dirty="0" err="1" smtClean="0"/>
                        <a:t>ing</a:t>
                      </a:r>
                      <a:r>
                        <a:rPr lang="fi-FI" sz="1600" i="1" baseline="0" dirty="0" smtClean="0"/>
                        <a:t>-loppuiset sanat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 smtClean="0"/>
                        <a:t>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/>
                        <a:t>en </a:t>
                      </a:r>
                      <a:r>
                        <a:rPr lang="fi-FI" sz="1800" dirty="0" err="1" smtClean="0"/>
                        <a:t>nivå</a:t>
                      </a:r>
                      <a:endParaRPr lang="fi-FI" sz="1800" dirty="0" smtClean="0"/>
                    </a:p>
                    <a:p>
                      <a:pPr algn="ctr"/>
                      <a:r>
                        <a:rPr lang="fi-FI" sz="1800" dirty="0" smtClean="0"/>
                        <a:t>en</a:t>
                      </a:r>
                      <a:r>
                        <a:rPr lang="fi-FI" sz="1800" baseline="0" dirty="0" smtClean="0"/>
                        <a:t> </a:t>
                      </a:r>
                      <a:r>
                        <a:rPr lang="fi-FI" sz="1800" baseline="0" dirty="0" err="1" smtClean="0"/>
                        <a:t>kunskap</a:t>
                      </a:r>
                      <a:endParaRPr lang="fi-FI" sz="1800" baseline="0" dirty="0" smtClean="0"/>
                    </a:p>
                    <a:p>
                      <a:pPr algn="ctr"/>
                      <a:r>
                        <a:rPr lang="fi-FI" sz="1800" baseline="0" dirty="0" smtClean="0"/>
                        <a:t>ett gymnasium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u="none" dirty="0" err="1" smtClean="0"/>
                        <a:t>nivå</a:t>
                      </a:r>
                      <a:r>
                        <a:rPr lang="fi-FI" sz="1800" b="1" u="none" dirty="0" err="1" smtClean="0"/>
                        <a:t>n</a:t>
                      </a:r>
                      <a:endParaRPr lang="fi-FI" sz="1800" b="1" u="none" dirty="0" smtClean="0"/>
                    </a:p>
                    <a:p>
                      <a:pPr algn="ctr"/>
                      <a:r>
                        <a:rPr lang="fi-FI" sz="1800" u="none" dirty="0" err="1" smtClean="0"/>
                        <a:t>kunskap</a:t>
                      </a:r>
                      <a:r>
                        <a:rPr lang="fi-FI" sz="1800" b="1" u="none" dirty="0" err="1" smtClean="0"/>
                        <a:t>en</a:t>
                      </a:r>
                      <a:endParaRPr lang="fi-FI" sz="1800" b="1" u="none" dirty="0" smtClean="0"/>
                    </a:p>
                    <a:p>
                      <a:pPr algn="ctr"/>
                      <a:r>
                        <a:rPr lang="fi-FI" sz="1800" u="none" dirty="0" err="1" smtClean="0"/>
                        <a:t>gymnasi</a:t>
                      </a:r>
                      <a:r>
                        <a:rPr lang="fi-FI" sz="1800" b="1" u="none" dirty="0" err="1" smtClean="0"/>
                        <a:t>et</a:t>
                      </a:r>
                      <a:endParaRPr lang="fi-FI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nivå</a:t>
                      </a:r>
                      <a:r>
                        <a:rPr lang="sv-SE" sz="1800" b="1" dirty="0" smtClean="0"/>
                        <a:t>er</a:t>
                      </a:r>
                    </a:p>
                    <a:p>
                      <a:pPr algn="ctr"/>
                      <a:r>
                        <a:rPr lang="sv-SE" sz="1800" dirty="0" smtClean="0"/>
                        <a:t>kunskaper</a:t>
                      </a:r>
                    </a:p>
                    <a:p>
                      <a:pPr algn="ctr"/>
                      <a:r>
                        <a:rPr lang="sv-SE" sz="1800" dirty="0" smtClean="0"/>
                        <a:t>gymnasier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nivå</a:t>
                      </a:r>
                      <a:r>
                        <a:rPr lang="sv-SE" sz="1800" b="1" dirty="0" smtClean="0"/>
                        <a:t>erna</a:t>
                      </a:r>
                    </a:p>
                    <a:p>
                      <a:pPr algn="ctr"/>
                      <a:r>
                        <a:rPr lang="sv-SE" sz="1800" dirty="0" smtClean="0"/>
                        <a:t>kunskap</a:t>
                      </a:r>
                      <a:r>
                        <a:rPr lang="sv-SE" sz="1800" b="1" dirty="0" smtClean="0"/>
                        <a:t>erna</a:t>
                      </a:r>
                    </a:p>
                    <a:p>
                      <a:pPr algn="ctr"/>
                      <a:r>
                        <a:rPr lang="sv-SE" sz="1800" dirty="0" smtClean="0"/>
                        <a:t>gymnasi</a:t>
                      </a:r>
                      <a:r>
                        <a:rPr lang="sv-SE" sz="1800" b="1" dirty="0" smtClean="0"/>
                        <a:t>erna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 smtClean="0"/>
                        <a:t>en-suku</a:t>
                      </a:r>
                      <a:r>
                        <a:rPr lang="fi-FI" sz="1600" i="1" dirty="0" smtClean="0"/>
                        <a:t>,</a:t>
                      </a:r>
                    </a:p>
                    <a:p>
                      <a:pPr algn="ctr"/>
                      <a:r>
                        <a:rPr lang="fi-FI" sz="1600" i="1" dirty="0" smtClean="0"/>
                        <a:t>vierasperäiset</a:t>
                      </a:r>
                      <a:r>
                        <a:rPr lang="fi-FI" sz="1600" i="1" baseline="0" dirty="0" smtClean="0"/>
                        <a:t> sanat, myös ett-sukuisia sanoja!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 smtClean="0"/>
                        <a:t>4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/>
                        <a:t>ett</a:t>
                      </a:r>
                      <a:r>
                        <a:rPr lang="fi-FI" sz="1800" baseline="0" dirty="0" smtClean="0"/>
                        <a:t> </a:t>
                      </a:r>
                      <a:r>
                        <a:rPr lang="fi-FI" sz="1800" dirty="0" err="1" smtClean="0"/>
                        <a:t>område</a:t>
                      </a:r>
                      <a:endParaRPr lang="fi-FI" sz="1800" dirty="0" smtClean="0"/>
                    </a:p>
                    <a:p>
                      <a:pPr algn="ctr"/>
                      <a:r>
                        <a:rPr lang="fi-FI" sz="1800" dirty="0" smtClean="0"/>
                        <a:t>ett</a:t>
                      </a:r>
                      <a:r>
                        <a:rPr lang="fi-FI" sz="1800" baseline="0" dirty="0" smtClean="0"/>
                        <a:t> foto</a:t>
                      </a:r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u="none" dirty="0" err="1" smtClean="0"/>
                        <a:t>område</a:t>
                      </a:r>
                      <a:r>
                        <a:rPr lang="fi-FI" sz="1800" b="1" u="none" dirty="0" err="1" smtClean="0"/>
                        <a:t>t</a:t>
                      </a:r>
                      <a:endParaRPr lang="fi-FI" sz="1800" b="1" u="none" dirty="0" smtClean="0"/>
                    </a:p>
                    <a:p>
                      <a:pPr algn="ctr"/>
                      <a:r>
                        <a:rPr lang="fi-FI" sz="1800" u="none" dirty="0" smtClean="0"/>
                        <a:t>foto</a:t>
                      </a:r>
                      <a:r>
                        <a:rPr lang="fi-FI" sz="1800" b="1" u="none" dirty="0" smtClean="0"/>
                        <a:t>t</a:t>
                      </a:r>
                      <a:endParaRPr lang="fi-FI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område</a:t>
                      </a:r>
                      <a:r>
                        <a:rPr lang="sv-SE" sz="1800" b="1" dirty="0" smtClean="0"/>
                        <a:t>n</a:t>
                      </a:r>
                    </a:p>
                    <a:p>
                      <a:pPr algn="ctr"/>
                      <a:r>
                        <a:rPr lang="sv-SE" sz="1800" dirty="0" smtClean="0"/>
                        <a:t>foto</a:t>
                      </a:r>
                      <a:r>
                        <a:rPr lang="sv-SE" sz="1800" b="1" dirty="0" smtClean="0"/>
                        <a:t>n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område</a:t>
                      </a:r>
                      <a:r>
                        <a:rPr lang="sv-SE" sz="1800" b="1" dirty="0" smtClean="0"/>
                        <a:t>na</a:t>
                      </a:r>
                    </a:p>
                    <a:p>
                      <a:pPr algn="ctr"/>
                      <a:r>
                        <a:rPr lang="sv-SE" sz="1800" dirty="0" smtClean="0"/>
                        <a:t> foto</a:t>
                      </a:r>
                      <a:r>
                        <a:rPr lang="sv-SE" sz="1800" b="1" dirty="0" smtClean="0"/>
                        <a:t>na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 smtClean="0"/>
                        <a:t>ett-suku</a:t>
                      </a:r>
                      <a:r>
                        <a:rPr lang="fi-FI" sz="1600" i="1" dirty="0" smtClean="0"/>
                        <a:t>,</a:t>
                      </a:r>
                    </a:p>
                    <a:p>
                      <a:pPr algn="ctr"/>
                      <a:r>
                        <a:rPr lang="fi-FI" sz="1600" i="1" dirty="0" smtClean="0"/>
                        <a:t>vokaaliin loppuvat sanat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718">
                <a:tc>
                  <a:txBody>
                    <a:bodyPr/>
                    <a:lstStyle/>
                    <a:p>
                      <a:r>
                        <a:rPr lang="fi-FI" dirty="0" smtClean="0"/>
                        <a:t>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dirty="0" smtClean="0"/>
                        <a:t>ett </a:t>
                      </a:r>
                      <a:r>
                        <a:rPr lang="fi-FI" sz="1800" dirty="0" err="1" smtClean="0"/>
                        <a:t>mål</a:t>
                      </a:r>
                      <a:endParaRPr lang="fi-FI" sz="1800" dirty="0" smtClean="0"/>
                    </a:p>
                    <a:p>
                      <a:pPr algn="ctr"/>
                      <a:r>
                        <a:rPr lang="fi-FI" sz="1800" dirty="0" smtClean="0"/>
                        <a:t>en </a:t>
                      </a:r>
                      <a:r>
                        <a:rPr lang="fi-FI" sz="1800" dirty="0" err="1" smtClean="0"/>
                        <a:t>studerande</a:t>
                      </a:r>
                      <a:endParaRPr lang="fi-FI" sz="1800" dirty="0" smtClean="0"/>
                    </a:p>
                    <a:p>
                      <a:pPr algn="ctr"/>
                      <a:r>
                        <a:rPr lang="fi-FI" sz="1800" baseline="0" dirty="0" smtClean="0"/>
                        <a:t>en </a:t>
                      </a:r>
                      <a:r>
                        <a:rPr lang="fi-FI" sz="1800" baseline="0" dirty="0" err="1" smtClean="0"/>
                        <a:t>lärare</a:t>
                      </a:r>
                      <a:endParaRPr lang="fi-FI" sz="1800" baseline="0" dirty="0" smtClean="0"/>
                    </a:p>
                    <a:p>
                      <a:pPr algn="ctr"/>
                      <a:endParaRPr lang="fi-FI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u="none" dirty="0" err="1" smtClean="0"/>
                        <a:t>mål</a:t>
                      </a:r>
                      <a:r>
                        <a:rPr lang="fi-FI" sz="1800" b="1" u="none" dirty="0" err="1" smtClean="0"/>
                        <a:t>et</a:t>
                      </a:r>
                      <a:endParaRPr lang="fi-FI" sz="1800" b="1" u="none" dirty="0" smtClean="0"/>
                    </a:p>
                    <a:p>
                      <a:pPr algn="ctr"/>
                      <a:r>
                        <a:rPr lang="fi-FI" sz="1800" u="none" dirty="0" err="1" smtClean="0"/>
                        <a:t>studerand</a:t>
                      </a:r>
                      <a:r>
                        <a:rPr lang="fi-FI" sz="1800" b="1" u="none" dirty="0" err="1" smtClean="0"/>
                        <a:t>et</a:t>
                      </a:r>
                      <a:endParaRPr lang="fi-FI" sz="1800" b="1" u="none" dirty="0" smtClean="0"/>
                    </a:p>
                    <a:p>
                      <a:pPr algn="ctr"/>
                      <a:r>
                        <a:rPr lang="fi-FI" sz="1800" u="none" dirty="0" err="1" smtClean="0"/>
                        <a:t>lärar</a:t>
                      </a:r>
                      <a:r>
                        <a:rPr lang="fi-FI" sz="1800" b="1" u="none" dirty="0" err="1" smtClean="0"/>
                        <a:t>en</a:t>
                      </a:r>
                      <a:endParaRPr lang="fi-FI" sz="18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mål</a:t>
                      </a:r>
                    </a:p>
                    <a:p>
                      <a:pPr algn="ctr"/>
                      <a:r>
                        <a:rPr lang="sv-SE" sz="1800" dirty="0" smtClean="0"/>
                        <a:t>studerande</a:t>
                      </a:r>
                    </a:p>
                    <a:p>
                      <a:pPr algn="ctr"/>
                      <a:r>
                        <a:rPr lang="sv-SE" sz="1800" dirty="0" smtClean="0"/>
                        <a:t>lärare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800" dirty="0" smtClean="0"/>
                        <a:t>mål</a:t>
                      </a:r>
                      <a:r>
                        <a:rPr lang="sv-SE" sz="1800" b="1" dirty="0" smtClean="0"/>
                        <a:t>en</a:t>
                      </a:r>
                    </a:p>
                    <a:p>
                      <a:pPr algn="ctr"/>
                      <a:r>
                        <a:rPr lang="sv-SE" sz="1800" dirty="0" smtClean="0"/>
                        <a:t>studerand</a:t>
                      </a:r>
                      <a:r>
                        <a:rPr lang="sv-SE" sz="1800" b="1" dirty="0" smtClean="0"/>
                        <a:t>en</a:t>
                      </a:r>
                    </a:p>
                    <a:p>
                      <a:pPr algn="ctr"/>
                      <a:r>
                        <a:rPr lang="sv-SE" sz="1800" dirty="0" smtClean="0"/>
                        <a:t>lärar</a:t>
                      </a:r>
                      <a:r>
                        <a:rPr lang="sv-SE" sz="1800" b="1" dirty="0" smtClean="0"/>
                        <a:t>na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i="1" dirty="0" err="1" smtClean="0"/>
                        <a:t>ett-suku</a:t>
                      </a:r>
                      <a:r>
                        <a:rPr lang="fi-FI" sz="1600" i="1" dirty="0" smtClean="0"/>
                        <a:t>, konsonantti-loppuiset</a:t>
                      </a:r>
                      <a:r>
                        <a:rPr lang="fi-FI" sz="1600" i="1" baseline="0" dirty="0" smtClean="0"/>
                        <a:t> sanat</a:t>
                      </a:r>
                    </a:p>
                    <a:p>
                      <a:pPr algn="ctr"/>
                      <a:r>
                        <a:rPr lang="fi-FI" sz="1600" i="1" baseline="0" dirty="0" smtClean="0"/>
                        <a:t>! </a:t>
                      </a:r>
                      <a:r>
                        <a:rPr lang="fi-FI" sz="1600" i="1" baseline="0" dirty="0" err="1" smtClean="0"/>
                        <a:t>en-sukuiset</a:t>
                      </a:r>
                      <a:r>
                        <a:rPr lang="fi-FI" sz="1600" i="1" baseline="0" dirty="0" smtClean="0"/>
                        <a:t> </a:t>
                      </a:r>
                      <a:r>
                        <a:rPr lang="fi-FI" sz="1600" i="1" baseline="0" dirty="0" err="1" smtClean="0"/>
                        <a:t>are-päätteiset</a:t>
                      </a:r>
                      <a:r>
                        <a:rPr lang="fi-FI" sz="1600" i="1" baseline="0" dirty="0" smtClean="0"/>
                        <a:t> !</a:t>
                      </a:r>
                      <a:endParaRPr lang="fi-FI" sz="16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6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Epämääräinen</a:t>
            </a:r>
            <a:r>
              <a:rPr lang="sv-SE" dirty="0" smtClean="0"/>
              <a:t> </a:t>
            </a:r>
            <a:r>
              <a:rPr lang="sv-SE" dirty="0" err="1" smtClean="0"/>
              <a:t>vai</a:t>
            </a:r>
            <a:r>
              <a:rPr lang="sv-SE" dirty="0" smtClean="0"/>
              <a:t> </a:t>
            </a:r>
            <a:r>
              <a:rPr lang="sv-SE" dirty="0" err="1" smtClean="0"/>
              <a:t>määräinen</a:t>
            </a:r>
            <a:r>
              <a:rPr lang="sv-SE" dirty="0" smtClean="0"/>
              <a:t> </a:t>
            </a:r>
            <a:r>
              <a:rPr lang="sv-SE" dirty="0" err="1" smtClean="0"/>
              <a:t>muoto</a:t>
            </a:r>
            <a:r>
              <a:rPr lang="sv-SE" dirty="0" smtClean="0"/>
              <a:t>? </a:t>
            </a:r>
            <a:r>
              <a:rPr lang="sv-SE" dirty="0" err="1" smtClean="0"/>
              <a:t>Artikkelilla</a:t>
            </a:r>
            <a:r>
              <a:rPr lang="sv-SE" dirty="0" smtClean="0"/>
              <a:t> </a:t>
            </a:r>
            <a:r>
              <a:rPr lang="sv-SE" dirty="0" err="1" smtClean="0"/>
              <a:t>vai</a:t>
            </a:r>
            <a:r>
              <a:rPr lang="sv-SE" dirty="0" smtClean="0"/>
              <a:t> </a:t>
            </a:r>
            <a:r>
              <a:rPr lang="sv-SE" dirty="0" err="1" smtClean="0"/>
              <a:t>ilman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Substantiivin</a:t>
            </a:r>
            <a:r>
              <a:rPr lang="sv-SE" dirty="0" smtClean="0"/>
              <a:t> </a:t>
            </a:r>
            <a:r>
              <a:rPr lang="sv-SE" dirty="0" err="1" smtClean="0"/>
              <a:t>määräysmuotoon</a:t>
            </a:r>
            <a:r>
              <a:rPr lang="sv-SE" dirty="0" smtClean="0"/>
              <a:t> </a:t>
            </a:r>
            <a:r>
              <a:rPr lang="sv-SE" dirty="0" err="1" smtClean="0"/>
              <a:t>vaikuttavat</a:t>
            </a:r>
            <a:r>
              <a:rPr lang="sv-SE" dirty="0" smtClean="0"/>
              <a:t> </a:t>
            </a:r>
            <a:r>
              <a:rPr lang="sv-SE" dirty="0" err="1" smtClean="0"/>
              <a:t>monet</a:t>
            </a:r>
            <a:r>
              <a:rPr lang="sv-SE" dirty="0" smtClean="0"/>
              <a:t> asiat: </a:t>
            </a:r>
            <a:r>
              <a:rPr lang="sv-SE" dirty="0" err="1" smtClean="0"/>
              <a:t>konteksti</a:t>
            </a:r>
            <a:r>
              <a:rPr lang="sv-SE" dirty="0" smtClean="0"/>
              <a:t>, </a:t>
            </a:r>
            <a:r>
              <a:rPr lang="sv-SE" dirty="0" err="1" smtClean="0"/>
              <a:t>pronominit</a:t>
            </a:r>
            <a:r>
              <a:rPr lang="sv-SE" dirty="0" smtClean="0"/>
              <a:t>, </a:t>
            </a:r>
            <a:r>
              <a:rPr lang="sv-SE" dirty="0" err="1" smtClean="0"/>
              <a:t>lukusanat</a:t>
            </a:r>
            <a:r>
              <a:rPr lang="sv-SE" dirty="0" smtClean="0"/>
              <a:t> </a:t>
            </a:r>
            <a:r>
              <a:rPr lang="sv-SE" dirty="0" err="1" smtClean="0"/>
              <a:t>jne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r>
              <a:rPr lang="sv-SE" dirty="0" err="1" smtClean="0"/>
              <a:t>Yleissääntö</a:t>
            </a:r>
            <a:r>
              <a:rPr lang="sv-SE" dirty="0" smtClean="0"/>
              <a:t> on, </a:t>
            </a:r>
            <a:r>
              <a:rPr lang="sv-SE" dirty="0" err="1" smtClean="0"/>
              <a:t>että</a:t>
            </a:r>
            <a:r>
              <a:rPr lang="sv-SE" dirty="0" smtClean="0"/>
              <a:t> jos </a:t>
            </a:r>
            <a:r>
              <a:rPr lang="sv-SE" dirty="0" err="1" smtClean="0"/>
              <a:t>asia</a:t>
            </a:r>
            <a:r>
              <a:rPr lang="sv-SE" dirty="0" smtClean="0"/>
              <a:t> on </a:t>
            </a:r>
            <a:r>
              <a:rPr lang="sv-SE" dirty="0" err="1" smtClean="0"/>
              <a:t>uusi</a:t>
            </a:r>
            <a:r>
              <a:rPr lang="sv-SE" dirty="0" smtClean="0"/>
              <a:t> tai </a:t>
            </a:r>
            <a:r>
              <a:rPr lang="sv-SE" dirty="0" err="1" smtClean="0"/>
              <a:t>siitä</a:t>
            </a:r>
            <a:r>
              <a:rPr lang="sv-SE" dirty="0" smtClean="0"/>
              <a:t> </a:t>
            </a:r>
            <a:r>
              <a:rPr lang="sv-SE" dirty="0" err="1" smtClean="0"/>
              <a:t>ei</a:t>
            </a:r>
            <a:r>
              <a:rPr lang="sv-SE" dirty="0" smtClean="0"/>
              <a:t> </a:t>
            </a:r>
            <a:r>
              <a:rPr lang="sv-SE" dirty="0" err="1" smtClean="0"/>
              <a:t>ole</a:t>
            </a:r>
            <a:r>
              <a:rPr lang="sv-SE" dirty="0" smtClean="0"/>
              <a:t> </a:t>
            </a:r>
            <a:r>
              <a:rPr lang="sv-SE" dirty="0" err="1" smtClean="0"/>
              <a:t>puhuttu</a:t>
            </a:r>
            <a:r>
              <a:rPr lang="sv-SE" dirty="0" smtClean="0"/>
              <a:t> </a:t>
            </a:r>
            <a:r>
              <a:rPr lang="sv-SE" dirty="0" err="1" smtClean="0"/>
              <a:t>aiemmin</a:t>
            </a:r>
            <a:r>
              <a:rPr lang="sv-SE" dirty="0" smtClean="0"/>
              <a:t>, </a:t>
            </a:r>
            <a:r>
              <a:rPr lang="sv-SE" dirty="0" err="1" smtClean="0"/>
              <a:t>valitaan</a:t>
            </a:r>
            <a:r>
              <a:rPr lang="sv-SE" dirty="0" smtClean="0"/>
              <a:t> </a:t>
            </a:r>
            <a:r>
              <a:rPr lang="sv-SE" dirty="0" err="1" smtClean="0"/>
              <a:t>epämääräinen</a:t>
            </a:r>
            <a:r>
              <a:rPr lang="sv-SE" dirty="0" smtClean="0"/>
              <a:t> </a:t>
            </a:r>
            <a:r>
              <a:rPr lang="sv-SE" dirty="0" err="1" smtClean="0"/>
              <a:t>muoto</a:t>
            </a:r>
            <a:r>
              <a:rPr lang="sv-SE" dirty="0" smtClean="0"/>
              <a:t> (</a:t>
            </a:r>
            <a:r>
              <a:rPr lang="sv-SE" b="1" dirty="0" smtClean="0"/>
              <a:t>en kurs – kurser</a:t>
            </a:r>
            <a:r>
              <a:rPr lang="sv-SE" dirty="0" smtClean="0"/>
              <a:t>)</a:t>
            </a:r>
          </a:p>
          <a:p>
            <a:endParaRPr lang="sv-SE" dirty="0"/>
          </a:p>
          <a:p>
            <a:r>
              <a:rPr lang="sv-SE" dirty="0" smtClean="0"/>
              <a:t>Jos </a:t>
            </a:r>
            <a:r>
              <a:rPr lang="sv-SE" dirty="0" err="1" smtClean="0"/>
              <a:t>asia</a:t>
            </a:r>
            <a:r>
              <a:rPr lang="sv-SE" dirty="0" smtClean="0"/>
              <a:t> on </a:t>
            </a:r>
            <a:r>
              <a:rPr lang="sv-SE" dirty="0" err="1" smtClean="0"/>
              <a:t>entuudestaan</a:t>
            </a:r>
            <a:r>
              <a:rPr lang="sv-SE" dirty="0" smtClean="0"/>
              <a:t> tai </a:t>
            </a:r>
            <a:r>
              <a:rPr lang="sv-SE" dirty="0" err="1" smtClean="0"/>
              <a:t>kontekstista</a:t>
            </a:r>
            <a:r>
              <a:rPr lang="sv-SE" dirty="0" smtClean="0"/>
              <a:t> </a:t>
            </a:r>
            <a:r>
              <a:rPr lang="sv-SE" dirty="0" err="1" smtClean="0"/>
              <a:t>tuttu</a:t>
            </a:r>
            <a:r>
              <a:rPr lang="sv-SE" dirty="0" smtClean="0"/>
              <a:t>, </a:t>
            </a:r>
            <a:r>
              <a:rPr lang="sv-SE" dirty="0" err="1" smtClean="0"/>
              <a:t>käytetään</a:t>
            </a:r>
            <a:r>
              <a:rPr lang="sv-SE" dirty="0" smtClean="0"/>
              <a:t> </a:t>
            </a:r>
            <a:r>
              <a:rPr lang="sv-SE" dirty="0" err="1" smtClean="0"/>
              <a:t>määräistä</a:t>
            </a:r>
            <a:r>
              <a:rPr lang="sv-SE" dirty="0" smtClean="0"/>
              <a:t> </a:t>
            </a:r>
            <a:r>
              <a:rPr lang="sv-SE" dirty="0" err="1" smtClean="0"/>
              <a:t>muotoa</a:t>
            </a:r>
            <a:r>
              <a:rPr lang="sv-SE" dirty="0" smtClean="0"/>
              <a:t> (</a:t>
            </a:r>
            <a:r>
              <a:rPr lang="sv-SE" b="1" dirty="0" smtClean="0"/>
              <a:t>kursen – kurserna</a:t>
            </a:r>
            <a:r>
              <a:rPr lang="sv-SE" dirty="0" smtClean="0"/>
              <a:t>) </a:t>
            </a:r>
            <a:endParaRPr lang="sv-SE" dirty="0"/>
          </a:p>
        </p:txBody>
      </p:sp>
      <p:pic>
        <p:nvPicPr>
          <p:cNvPr id="4" name="Picture 3" descr="File:Unknown toxicity icon.pn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198" y="3380073"/>
            <a:ext cx="665017" cy="666213"/>
          </a:xfrm>
          <a:prstGeom prst="rect">
            <a:avLst/>
          </a:prstGeom>
        </p:spPr>
      </p:pic>
      <p:pic>
        <p:nvPicPr>
          <p:cNvPr id="5" name="Picture 4" descr="Ausrufezeichen — Викисловарь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865" y="4610478"/>
            <a:ext cx="692729" cy="69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Epämääräinen</a:t>
            </a:r>
            <a:r>
              <a:rPr lang="sv-SE" dirty="0" smtClean="0"/>
              <a:t> </a:t>
            </a:r>
            <a:r>
              <a:rPr lang="sv-SE" dirty="0" err="1" smtClean="0"/>
              <a:t>muoto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err="1" smtClean="0"/>
              <a:t>Substantiivi</a:t>
            </a:r>
            <a:r>
              <a:rPr lang="sv-SE" b="1" dirty="0" smtClean="0"/>
              <a:t> </a:t>
            </a:r>
            <a:r>
              <a:rPr lang="sv-SE" b="1" dirty="0" err="1" smtClean="0"/>
              <a:t>tarkoittaa</a:t>
            </a:r>
            <a:r>
              <a:rPr lang="sv-SE" b="1" dirty="0" smtClean="0"/>
              <a:t> </a:t>
            </a:r>
            <a:r>
              <a:rPr lang="sv-SE" b="1" dirty="0" err="1" smtClean="0"/>
              <a:t>kaikkia</a:t>
            </a:r>
            <a:r>
              <a:rPr lang="sv-SE" b="1" dirty="0" smtClean="0"/>
              <a:t> </a:t>
            </a:r>
            <a:r>
              <a:rPr lang="sv-SE" b="1" dirty="0" err="1" smtClean="0"/>
              <a:t>ryhmänsä</a:t>
            </a:r>
            <a:r>
              <a:rPr lang="sv-SE" b="1" dirty="0" smtClean="0"/>
              <a:t> </a:t>
            </a:r>
            <a:r>
              <a:rPr lang="sv-SE" b="1" dirty="0" err="1" smtClean="0"/>
              <a:t>edustajia</a:t>
            </a:r>
            <a:r>
              <a:rPr lang="sv-SE" b="1" dirty="0" smtClean="0"/>
              <a:t> </a:t>
            </a:r>
            <a:r>
              <a:rPr lang="sv-SE" dirty="0" smtClean="0"/>
              <a:t>(</a:t>
            </a:r>
            <a:r>
              <a:rPr lang="sv-SE" dirty="0" err="1" smtClean="0"/>
              <a:t>merkityksessä</a:t>
            </a:r>
            <a:r>
              <a:rPr lang="sv-SE" dirty="0" smtClean="0"/>
              <a:t> </a:t>
            </a:r>
            <a:r>
              <a:rPr lang="sv-SE" dirty="0" err="1" smtClean="0"/>
              <a:t>kaikki</a:t>
            </a:r>
            <a:r>
              <a:rPr lang="sv-SE" dirty="0" smtClean="0"/>
              <a:t>/</a:t>
            </a:r>
            <a:r>
              <a:rPr lang="sv-SE" dirty="0" err="1" smtClean="0"/>
              <a:t>jokainen</a:t>
            </a:r>
            <a:r>
              <a:rPr lang="sv-SE" dirty="0" smtClean="0"/>
              <a:t>/ </a:t>
            </a:r>
            <a:r>
              <a:rPr lang="sv-SE" dirty="0" err="1" smtClean="0"/>
              <a:t>ei</a:t>
            </a:r>
            <a:r>
              <a:rPr lang="sv-SE" dirty="0" smtClean="0"/>
              <a:t> </a:t>
            </a:r>
            <a:r>
              <a:rPr lang="sv-SE" dirty="0" err="1" smtClean="0"/>
              <a:t>kukaan</a:t>
            </a:r>
            <a:r>
              <a:rPr lang="sv-SE" dirty="0"/>
              <a:t>)</a:t>
            </a:r>
            <a:endParaRPr lang="sv-SE" dirty="0" smtClean="0"/>
          </a:p>
          <a:p>
            <a:pPr lvl="1"/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En studerande 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måste studera hårt på universitetet.</a:t>
            </a:r>
          </a:p>
          <a:p>
            <a:endParaRPr lang="sv-SE" b="1" dirty="0" smtClean="0"/>
          </a:p>
          <a:p>
            <a:endParaRPr lang="sv-SE" b="1" dirty="0"/>
          </a:p>
          <a:p>
            <a:r>
              <a:rPr lang="sv-SE" b="1" dirty="0" err="1" smtClean="0"/>
              <a:t>Vertauksena</a:t>
            </a:r>
            <a:r>
              <a:rPr lang="sv-SE" b="1" dirty="0" smtClean="0"/>
              <a:t> som-</a:t>
            </a:r>
            <a:r>
              <a:rPr lang="sv-SE" b="1" dirty="0" err="1" smtClean="0"/>
              <a:t>sanan</a:t>
            </a:r>
            <a:r>
              <a:rPr lang="sv-SE" b="1" dirty="0" smtClean="0"/>
              <a:t> </a:t>
            </a:r>
            <a:r>
              <a:rPr lang="sv-SE" b="1" dirty="0" err="1" smtClean="0"/>
              <a:t>kanssa</a:t>
            </a:r>
            <a:r>
              <a:rPr lang="sv-SE" b="1" dirty="0" smtClean="0"/>
              <a:t> (=</a:t>
            </a:r>
            <a:r>
              <a:rPr lang="sv-SE" b="1" dirty="0" err="1" smtClean="0"/>
              <a:t>kuin</a:t>
            </a:r>
            <a:r>
              <a:rPr lang="sv-SE" b="1" dirty="0" smtClean="0"/>
              <a:t>)</a:t>
            </a:r>
          </a:p>
          <a:p>
            <a:pPr lvl="1"/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Han pluggade hela natten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som en galning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sv-S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품절녀의 영국 귀양살이 :: 한국과 너무 다른 영국 대입 시험 풍경, 낯설어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27" y="2788794"/>
            <a:ext cx="1770390" cy="110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ugust 2014 – Wifey, J.D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27" y="4396654"/>
            <a:ext cx="1817237" cy="15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Epämääräinen</a:t>
            </a:r>
            <a:r>
              <a:rPr lang="sv-SE" dirty="0" smtClean="0"/>
              <a:t> </a:t>
            </a:r>
            <a:r>
              <a:rPr lang="sv-SE" dirty="0" err="1" smtClean="0"/>
              <a:t>muoto</a:t>
            </a:r>
            <a:r>
              <a:rPr lang="sv-SE" dirty="0" smtClean="0"/>
              <a:t> </a:t>
            </a:r>
            <a:r>
              <a:rPr lang="sv-SE" dirty="0" err="1" smtClean="0"/>
              <a:t>ilman</a:t>
            </a:r>
            <a:r>
              <a:rPr lang="sv-SE" dirty="0" smtClean="0"/>
              <a:t> </a:t>
            </a:r>
            <a:r>
              <a:rPr lang="sv-SE" dirty="0" err="1" smtClean="0"/>
              <a:t>artikkelia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81055"/>
          </a:xfrm>
        </p:spPr>
        <p:txBody>
          <a:bodyPr/>
          <a:lstStyle/>
          <a:p>
            <a:r>
              <a:rPr lang="sv-SE" b="1" dirty="0" err="1" smtClean="0"/>
              <a:t>Aine</a:t>
            </a:r>
            <a:r>
              <a:rPr lang="sv-SE" b="1" dirty="0" smtClean="0"/>
              <a:t>- ja </a:t>
            </a:r>
            <a:r>
              <a:rPr lang="sv-SE" b="1" dirty="0" err="1" smtClean="0"/>
              <a:t>abstraktisanat</a:t>
            </a:r>
            <a:r>
              <a:rPr lang="sv-SE" b="1" dirty="0" smtClean="0"/>
              <a:t> </a:t>
            </a:r>
            <a:r>
              <a:rPr lang="sv-SE" dirty="0" smtClean="0"/>
              <a:t>(</a:t>
            </a:r>
            <a:r>
              <a:rPr lang="sv-SE" dirty="0" err="1" smtClean="0"/>
              <a:t>esim</a:t>
            </a:r>
            <a:r>
              <a:rPr lang="sv-SE" dirty="0" smtClean="0"/>
              <a:t>. </a:t>
            </a:r>
            <a:r>
              <a:rPr lang="sv-SE" i="1" dirty="0" smtClean="0"/>
              <a:t>matematik, fysik, vatten, snö, kärlek, guld</a:t>
            </a:r>
            <a:r>
              <a:rPr lang="sv-SE" dirty="0" smtClean="0"/>
              <a:t>)</a:t>
            </a:r>
          </a:p>
          <a:p>
            <a:pPr lvl="1"/>
            <a:r>
              <a:rPr lang="sv-SE" dirty="0" err="1" smtClean="0">
                <a:solidFill>
                  <a:schemeClr val="accent6">
                    <a:lumMod val="75000"/>
                  </a:schemeClr>
                </a:solidFill>
              </a:rPr>
              <a:t>Gilda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dricker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kaffe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på morgnarna och sedan studerar hon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kemi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/>
            <a:endParaRPr lang="sv-SE" i="0" dirty="0" smtClean="0"/>
          </a:p>
          <a:p>
            <a:pPr marL="530352" lvl="1" indent="0">
              <a:buNone/>
            </a:pPr>
            <a:r>
              <a:rPr lang="sv-SE" b="1" i="0" dirty="0" smtClean="0"/>
              <a:t>*OBS! </a:t>
            </a:r>
            <a:r>
              <a:rPr lang="sv-SE" i="0" dirty="0" smtClean="0"/>
              <a:t>Jos </a:t>
            </a:r>
            <a:r>
              <a:rPr lang="sv-SE" i="0" dirty="0" err="1" smtClean="0"/>
              <a:t>kyseessä</a:t>
            </a:r>
            <a:r>
              <a:rPr lang="sv-SE" i="0" dirty="0" smtClean="0"/>
              <a:t> on annos, </a:t>
            </a:r>
            <a:r>
              <a:rPr lang="sv-SE" i="0" dirty="0" err="1" smtClean="0"/>
              <a:t>silloin</a:t>
            </a:r>
            <a:r>
              <a:rPr lang="sv-SE" i="0" dirty="0" smtClean="0"/>
              <a:t> </a:t>
            </a:r>
            <a:r>
              <a:rPr lang="sv-SE" i="0" dirty="0" err="1" smtClean="0"/>
              <a:t>käytetään</a:t>
            </a:r>
            <a:r>
              <a:rPr lang="sv-SE" i="0" dirty="0" smtClean="0"/>
              <a:t> </a:t>
            </a:r>
            <a:r>
              <a:rPr lang="sv-SE" i="0" dirty="0" err="1" smtClean="0"/>
              <a:t>artikkelia</a:t>
            </a:r>
            <a:r>
              <a:rPr lang="sv-SE" i="0" dirty="0" smtClean="0"/>
              <a:t>: </a:t>
            </a:r>
          </a:p>
          <a:p>
            <a:pPr lvl="1"/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Jag tar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en (flaska) öl 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och han tar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en läsk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sv-SE" b="1" dirty="0" err="1" smtClean="0"/>
              <a:t>Ammatti</a:t>
            </a:r>
            <a:r>
              <a:rPr lang="sv-SE" b="1" dirty="0" smtClean="0"/>
              <a:t>, </a:t>
            </a:r>
            <a:r>
              <a:rPr lang="sv-SE" b="1" dirty="0" err="1" smtClean="0"/>
              <a:t>kansallisuus</a:t>
            </a:r>
            <a:r>
              <a:rPr lang="sv-SE" b="1" dirty="0" smtClean="0"/>
              <a:t>, </a:t>
            </a:r>
            <a:r>
              <a:rPr lang="sv-SE" b="1" dirty="0" err="1" smtClean="0"/>
              <a:t>vakaumus</a:t>
            </a:r>
            <a:r>
              <a:rPr lang="sv-SE" b="1" dirty="0" smtClean="0"/>
              <a:t>, </a:t>
            </a:r>
            <a:r>
              <a:rPr lang="sv-SE" b="1" dirty="0" err="1" smtClean="0"/>
              <a:t>uskonto</a:t>
            </a:r>
            <a:r>
              <a:rPr lang="sv-SE" b="1" dirty="0" smtClean="0"/>
              <a:t>, </a:t>
            </a:r>
            <a:r>
              <a:rPr lang="sv-SE" b="1" dirty="0" err="1" smtClean="0"/>
              <a:t>aate</a:t>
            </a:r>
            <a:endParaRPr lang="sv-SE" b="1" dirty="0" smtClean="0"/>
          </a:p>
          <a:p>
            <a:pPr lvl="1"/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Frida är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ateist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. Marianna är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vegan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. Johan är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ingenjör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. Sanna är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svensk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/>
            <a:endParaRPr lang="sv-SE" b="1" i="0" dirty="0" smtClean="0"/>
          </a:p>
          <a:p>
            <a:pPr marL="530352" lvl="1" indent="0">
              <a:buNone/>
            </a:pPr>
            <a:r>
              <a:rPr lang="sv-SE" b="1" i="0" dirty="0" smtClean="0"/>
              <a:t>*OBS! </a:t>
            </a:r>
            <a:r>
              <a:rPr lang="sv-SE" i="0" dirty="0" smtClean="0"/>
              <a:t>Jos </a:t>
            </a:r>
            <a:r>
              <a:rPr lang="sv-SE" i="0" dirty="0" err="1" smtClean="0"/>
              <a:t>substantiivin</a:t>
            </a:r>
            <a:r>
              <a:rPr lang="sv-SE" i="0" dirty="0" smtClean="0"/>
              <a:t> </a:t>
            </a:r>
            <a:r>
              <a:rPr lang="sv-SE" i="0" dirty="0" err="1" smtClean="0"/>
              <a:t>edessä</a:t>
            </a:r>
            <a:r>
              <a:rPr lang="sv-SE" i="0" dirty="0" smtClean="0"/>
              <a:t> on </a:t>
            </a:r>
            <a:r>
              <a:rPr lang="sv-SE" i="0" dirty="0" err="1"/>
              <a:t>a</a:t>
            </a:r>
            <a:r>
              <a:rPr lang="sv-SE" i="0" dirty="0" err="1" smtClean="0"/>
              <a:t>djektiivi</a:t>
            </a:r>
            <a:r>
              <a:rPr lang="sv-SE" i="0" dirty="0" smtClean="0"/>
              <a:t>, </a:t>
            </a:r>
            <a:r>
              <a:rPr lang="sv-SE" i="0" dirty="0" err="1" smtClean="0"/>
              <a:t>artikkelia</a:t>
            </a:r>
            <a:r>
              <a:rPr lang="sv-SE" i="0" dirty="0" smtClean="0"/>
              <a:t> </a:t>
            </a:r>
            <a:r>
              <a:rPr lang="sv-SE" i="0" dirty="0" err="1" smtClean="0"/>
              <a:t>pitää</a:t>
            </a:r>
            <a:r>
              <a:rPr lang="sv-SE" i="0" dirty="0" smtClean="0"/>
              <a:t> </a:t>
            </a:r>
            <a:r>
              <a:rPr lang="sv-SE" i="0" dirty="0" err="1" smtClean="0"/>
              <a:t>käyttää</a:t>
            </a:r>
            <a:r>
              <a:rPr lang="sv-SE" i="0" dirty="0" smtClean="0"/>
              <a:t>.</a:t>
            </a:r>
          </a:p>
          <a:p>
            <a:pPr lvl="1"/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Johan är </a:t>
            </a:r>
            <a:r>
              <a:rPr lang="sv-SE" b="1" u="sng" dirty="0" smtClean="0"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v-SE" b="1" u="sng" dirty="0" smtClean="0">
                <a:solidFill>
                  <a:schemeClr val="accent6">
                    <a:lumMod val="75000"/>
                  </a:schemeClr>
                </a:solidFill>
              </a:rPr>
              <a:t>typisk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 ingenjör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sv-S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Heart 3"/>
          <p:cNvSpPr/>
          <p:nvPr/>
        </p:nvSpPr>
        <p:spPr>
          <a:xfrm>
            <a:off x="11108170" y="2214414"/>
            <a:ext cx="424872" cy="406400"/>
          </a:xfrm>
          <a:prstGeom prst="hear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4" descr="Δυο μήνες με Εκπαιδευτικά Προγράμματα για Παιδιά - 11-12 ...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1" b="9892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9548" y="2101269"/>
            <a:ext cx="790864" cy="632691"/>
          </a:xfrm>
          <a:prstGeom prst="rect">
            <a:avLst/>
          </a:prstGeom>
        </p:spPr>
      </p:pic>
      <p:pic>
        <p:nvPicPr>
          <p:cNvPr id="7" name="Picture 6" descr="Christian cross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17137" y="4354472"/>
            <a:ext cx="375685" cy="507775"/>
          </a:xfrm>
          <a:prstGeom prst="rect">
            <a:avLst/>
          </a:prstGeom>
        </p:spPr>
      </p:pic>
      <p:pic>
        <p:nvPicPr>
          <p:cNvPr id="8" name="Picture 7" descr="Flag of Sweden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170" y="4449611"/>
            <a:ext cx="507999" cy="3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Epämääräinen</a:t>
            </a:r>
            <a:r>
              <a:rPr lang="sv-SE" dirty="0"/>
              <a:t> </a:t>
            </a:r>
            <a:r>
              <a:rPr lang="sv-SE" dirty="0" err="1" smtClean="0"/>
              <a:t>muoto</a:t>
            </a:r>
            <a:r>
              <a:rPr lang="sv-SE" dirty="0" smtClean="0"/>
              <a:t> </a:t>
            </a:r>
            <a:r>
              <a:rPr lang="sv-SE" dirty="0" err="1" smtClean="0"/>
              <a:t>ilman</a:t>
            </a:r>
            <a:r>
              <a:rPr lang="sv-SE" dirty="0" smtClean="0"/>
              <a:t> </a:t>
            </a:r>
            <a:r>
              <a:rPr lang="sv-SE" dirty="0" err="1" smtClean="0"/>
              <a:t>artikkelia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976256"/>
          </a:xfrm>
        </p:spPr>
        <p:txBody>
          <a:bodyPr>
            <a:normAutofit/>
          </a:bodyPr>
          <a:lstStyle/>
          <a:p>
            <a:r>
              <a:rPr lang="sv-SE" b="1" dirty="0" err="1" smtClean="0"/>
              <a:t>Omistussanan</a:t>
            </a:r>
            <a:r>
              <a:rPr lang="sv-SE" b="1" dirty="0" smtClean="0"/>
              <a:t> </a:t>
            </a:r>
            <a:r>
              <a:rPr lang="sv-SE" b="1" dirty="0" err="1" smtClean="0"/>
              <a:t>jälkeen</a:t>
            </a:r>
            <a:endParaRPr lang="sv-SE" b="1" dirty="0" smtClean="0"/>
          </a:p>
          <a:p>
            <a:pPr lvl="1"/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Eriks kompis 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studerar på högskolan för ingenjörsvetenskaper vid Aalto universitetet.</a:t>
            </a:r>
          </a:p>
          <a:p>
            <a:r>
              <a:rPr lang="sv-SE" b="1" dirty="0" smtClean="0"/>
              <a:t>Som-</a:t>
            </a:r>
            <a:r>
              <a:rPr lang="sv-SE" b="1" dirty="0" err="1" smtClean="0"/>
              <a:t>rakenne</a:t>
            </a:r>
            <a:r>
              <a:rPr lang="sv-SE" b="1" dirty="0" smtClean="0"/>
              <a:t>, </a:t>
            </a:r>
            <a:r>
              <a:rPr lang="sv-SE" b="1" dirty="0" err="1" smtClean="0"/>
              <a:t>joka</a:t>
            </a:r>
            <a:r>
              <a:rPr lang="sv-SE" b="1" dirty="0" smtClean="0"/>
              <a:t> </a:t>
            </a:r>
            <a:r>
              <a:rPr lang="sv-SE" b="1" dirty="0" err="1" smtClean="0"/>
              <a:t>vastaa</a:t>
            </a:r>
            <a:r>
              <a:rPr lang="sv-SE" b="1" dirty="0" smtClean="0"/>
              <a:t> </a:t>
            </a:r>
            <a:r>
              <a:rPr lang="sv-SE" b="1" dirty="0" err="1" smtClean="0"/>
              <a:t>suomen</a:t>
            </a:r>
            <a:r>
              <a:rPr lang="sv-SE" b="1" dirty="0" smtClean="0"/>
              <a:t> </a:t>
            </a:r>
            <a:r>
              <a:rPr lang="sv-SE" b="1" dirty="0" err="1" smtClean="0"/>
              <a:t>essiiviä</a:t>
            </a:r>
            <a:r>
              <a:rPr lang="sv-SE" b="1" dirty="0" smtClean="0"/>
              <a:t> (</a:t>
            </a:r>
            <a:r>
              <a:rPr lang="sv-SE" b="1" dirty="0" err="1" smtClean="0"/>
              <a:t>päätteet</a:t>
            </a:r>
            <a:r>
              <a:rPr lang="sv-SE" b="1" dirty="0" smtClean="0"/>
              <a:t> –</a:t>
            </a:r>
            <a:r>
              <a:rPr lang="sv-SE" b="1" dirty="0" err="1" smtClean="0"/>
              <a:t>na</a:t>
            </a:r>
            <a:r>
              <a:rPr lang="sv-SE" b="1" dirty="0" smtClean="0"/>
              <a:t>, -nä)</a:t>
            </a:r>
          </a:p>
          <a:p>
            <a:pPr lvl="1"/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Som ingenjör 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kan man jobba t.ex. utomlands.</a:t>
            </a:r>
          </a:p>
          <a:p>
            <a:r>
              <a:rPr lang="sv-SE" b="1" dirty="0" err="1" smtClean="0"/>
              <a:t>Sanonnat</a:t>
            </a:r>
            <a:r>
              <a:rPr lang="sv-SE" b="1" dirty="0" smtClean="0"/>
              <a:t> (</a:t>
            </a:r>
            <a:r>
              <a:rPr lang="sv-SE" b="1" dirty="0" err="1" smtClean="0"/>
              <a:t>verbi</a:t>
            </a:r>
            <a:r>
              <a:rPr lang="sv-SE" b="1" dirty="0" smtClean="0"/>
              <a:t> + </a:t>
            </a:r>
            <a:r>
              <a:rPr lang="sv-SE" b="1" dirty="0" err="1" smtClean="0"/>
              <a:t>substantiivi</a:t>
            </a:r>
            <a:r>
              <a:rPr lang="sv-SE" b="1" dirty="0" smtClean="0"/>
              <a:t>), </a:t>
            </a:r>
            <a:r>
              <a:rPr lang="sv-SE" b="1" dirty="0" err="1" smtClean="0"/>
              <a:t>sää</a:t>
            </a:r>
            <a:r>
              <a:rPr lang="sv-SE" b="1" dirty="0" smtClean="0"/>
              <a:t>- ja </a:t>
            </a:r>
            <a:r>
              <a:rPr lang="sv-SE" b="1" dirty="0" err="1" smtClean="0"/>
              <a:t>terveydentilailmaukset</a:t>
            </a:r>
            <a:r>
              <a:rPr lang="sv-SE" b="1" dirty="0" smtClean="0"/>
              <a:t> ja </a:t>
            </a:r>
            <a:r>
              <a:rPr lang="sv-SE" b="1" dirty="0" err="1" smtClean="0"/>
              <a:t>luettelot</a:t>
            </a:r>
            <a:endParaRPr lang="sv-SE" b="1" dirty="0" smtClean="0"/>
          </a:p>
          <a:p>
            <a:pPr lvl="1"/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Erik och Hanna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äter frukost 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tillsammans. </a:t>
            </a:r>
            <a:r>
              <a:rPr lang="sv-SE" dirty="0" smtClean="0"/>
              <a:t>(</a:t>
            </a:r>
            <a:r>
              <a:rPr lang="sv-SE" dirty="0" err="1" smtClean="0"/>
              <a:t>sanonta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Om det är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dåligt väder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åker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vi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buss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sv-SE" dirty="0" smtClean="0"/>
              <a:t>(</a:t>
            </a:r>
            <a:r>
              <a:rPr lang="sv-SE" dirty="0" err="1" smtClean="0"/>
              <a:t>sää</a:t>
            </a:r>
            <a:r>
              <a:rPr lang="sv-SE" dirty="0" smtClean="0"/>
              <a:t> + </a:t>
            </a:r>
            <a:r>
              <a:rPr lang="sv-SE" dirty="0" err="1" smtClean="0"/>
              <a:t>sanonta</a:t>
            </a:r>
            <a:r>
              <a:rPr lang="sv-SE" dirty="0" smtClean="0"/>
              <a:t>)</a:t>
            </a:r>
          </a:p>
          <a:p>
            <a:pPr lvl="1"/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Hon har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hosta,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v-SE" b="1" dirty="0" smtClean="0">
                <a:solidFill>
                  <a:schemeClr val="accent6">
                    <a:lumMod val="75000"/>
                  </a:schemeClr>
                </a:solidFill>
              </a:rPr>
              <a:t>snuva och feber</a:t>
            </a:r>
            <a:r>
              <a:rPr lang="sv-SE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sv-SE" dirty="0" smtClean="0"/>
              <a:t>(</a:t>
            </a:r>
            <a:r>
              <a:rPr lang="sv-SE" dirty="0" err="1" smtClean="0"/>
              <a:t>luettelo</a:t>
            </a:r>
            <a:r>
              <a:rPr lang="sv-SE" dirty="0" smtClean="0"/>
              <a:t>/</a:t>
            </a:r>
            <a:r>
              <a:rPr lang="sv-SE" dirty="0" err="1" smtClean="0"/>
              <a:t>terveys</a:t>
            </a:r>
            <a:r>
              <a:rPr lang="sv-SE" dirty="0" smtClean="0"/>
              <a:t>)</a:t>
            </a:r>
          </a:p>
          <a:p>
            <a:pPr lvl="1"/>
            <a:endParaRPr lang="sv-SE" dirty="0" smtClean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126205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1467</TotalTime>
  <Words>666</Words>
  <Application>Microsoft Office PowerPoint</Application>
  <PresentationFormat>Widescreen</PresentationFormat>
  <Paragraphs>204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Franklin Gothic Book</vt:lpstr>
      <vt:lpstr>Wingdings</vt:lpstr>
      <vt:lpstr>Crop</vt:lpstr>
      <vt:lpstr>Substantiivit</vt:lpstr>
      <vt:lpstr>Substantiivit</vt:lpstr>
      <vt:lpstr>Substantiivit</vt:lpstr>
      <vt:lpstr>PowerPoint Presentation</vt:lpstr>
      <vt:lpstr>PowerPoint Presentation</vt:lpstr>
      <vt:lpstr>Epämääräinen vai määräinen muoto? Artikkelilla vai ilman?</vt:lpstr>
      <vt:lpstr>Epämääräinen muoto</vt:lpstr>
      <vt:lpstr>Epämääräinen muoto ilman artikkelia</vt:lpstr>
      <vt:lpstr>Epämääräinen muoto ilman artikkelia</vt:lpstr>
      <vt:lpstr>Epämääräinen muoto ilman artikkelia</vt:lpstr>
      <vt:lpstr>Määräinen muoto</vt:lpstr>
      <vt:lpstr>Määräinen muoto</vt:lpstr>
      <vt:lpstr>PowerPoint Presentation</vt:lpstr>
      <vt:lpstr>Muista tämä!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Substantiivit</dc:title>
  <dc:creator>Mikkonen Piritta</dc:creator>
  <cp:lastModifiedBy>Mikkonen Piritta</cp:lastModifiedBy>
  <cp:revision>62</cp:revision>
  <dcterms:created xsi:type="dcterms:W3CDTF">2018-09-19T11:39:38Z</dcterms:created>
  <dcterms:modified xsi:type="dcterms:W3CDTF">2019-02-12T09:40:16Z</dcterms:modified>
</cp:coreProperties>
</file>