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7" r:id="rId3"/>
    <p:sldId id="261" r:id="rId4"/>
    <p:sldId id="262" r:id="rId5"/>
    <p:sldId id="263" r:id="rId6"/>
    <p:sldId id="264" r:id="rId7"/>
    <p:sldId id="274" r:id="rId8"/>
    <p:sldId id="275" r:id="rId9"/>
    <p:sldId id="267" r:id="rId10"/>
    <p:sldId id="273" r:id="rId11"/>
    <p:sldId id="272" r:id="rId12"/>
    <p:sldId id="271" r:id="rId13"/>
    <p:sldId id="265" r:id="rId14"/>
    <p:sldId id="266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82" autoAdjust="0"/>
  </p:normalViewPr>
  <p:slideViewPr>
    <p:cSldViewPr showGuides="1">
      <p:cViewPr varScale="1">
        <p:scale>
          <a:sx n="67" d="100"/>
          <a:sy n="67" d="100"/>
        </p:scale>
        <p:origin x="644" y="4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1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3/25/2020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3/25/2020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188825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88825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 algn="ctr">
              <a:buNone/>
              <a:defRPr sz="17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799"/>
            </a:lvl4pPr>
            <a:lvl5pPr marL="1828251" indent="0" algn="ctr">
              <a:buNone/>
              <a:defRPr sz="1799"/>
            </a:lvl5pPr>
            <a:lvl6pPr marL="2285314" indent="0" algn="ctr">
              <a:buNone/>
              <a:defRPr sz="1799"/>
            </a:lvl6pPr>
            <a:lvl7pPr marL="2742377" indent="0" algn="ctr">
              <a:buNone/>
              <a:defRPr sz="1799"/>
            </a:lvl7pPr>
            <a:lvl8pPr marL="3199440" indent="0" algn="ctr">
              <a:buNone/>
              <a:defRPr sz="1799"/>
            </a:lvl8pPr>
            <a:lvl9pPr marL="3656503" indent="0" algn="ctr">
              <a:buNone/>
              <a:defRPr sz="17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2E3C847-D284-421D-B330-2D43513B0F9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 descr="Stack of books">
            <a:extLst>
              <a:ext uri="{FF2B5EF4-FFF2-40B4-BE49-F238E27FC236}">
                <a16:creationId xmlns:a16="http://schemas.microsoft.com/office/drawing/2014/main" id="{EC946A26-2875-49C5-A65B-263D78B6648E}"/>
              </a:ext>
            </a:extLst>
          </p:cNvPr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FA9142-7A9F-4ED9-BB2F-D2E19C831008}"/>
                </a:ext>
              </a:extLst>
            </p:cNvPr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DB17A13-0503-43B2-A195-3C3BC65EA961}"/>
                </a:ext>
              </a:extLst>
            </p:cNvPr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15" name="Picture 14" descr="Stack of books">
                <a:extLst>
                  <a:ext uri="{FF2B5EF4-FFF2-40B4-BE49-F238E27FC236}">
                    <a16:creationId xmlns:a16="http://schemas.microsoft.com/office/drawing/2014/main" id="{AD4F0B80-BAE5-49FA-8FAF-2A9B9180B6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8CDBFA7-6548-491E-92EC-80C80DAE6550}"/>
                  </a:ext>
                </a:extLst>
              </p:cNvPr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36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7518-40ED-4895-8580-DE2A722FC423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762000"/>
            <a:ext cx="262821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343" y="762000"/>
            <a:ext cx="7579926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9F34-BDBC-4273-B9BC-22458F940BE7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5781" y="59382"/>
            <a:ext cx="0" cy="9141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48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5147-19A6-4970-A04E-ED9B1D83C0F1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88825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88825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1008-E89D-49CD-9BF4-E6F3FE09F7A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23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8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77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99F-4583-41EB-929F-5865E95EECAA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1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99" b="0" cap="none" baseline="0">
                <a:solidFill>
                  <a:schemeClr val="accent1"/>
                </a:solidFill>
                <a:latin typeface="+mn-lt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3861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8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99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marL="0" lvl="0" indent="0" algn="l" defTabSz="914126" rtl="0" eaLnBrk="1" latinLnBrk="0" hangingPunct="1">
              <a:lnSpc>
                <a:spcPct val="90000"/>
              </a:lnSpc>
              <a:spcBef>
                <a:spcPts val="1799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8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2EB-356C-4482-B27C-7C8E08F5D88F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895E-43C3-4560-B59A-90049317E860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8C32-B81D-4A68-A851-5185C690F024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3861" y="471509"/>
            <a:ext cx="4387977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2" y="822960"/>
            <a:ext cx="5676945" cy="518464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861" y="2257506"/>
            <a:ext cx="4387977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5D79-EF31-4E8F-A1BE-AF31805C2859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8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5778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357" y="4960138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BA3B-941F-4778-A0CB-865223FDAE69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0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2" y="2286000"/>
            <a:ext cx="971754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863" y="6470704"/>
            <a:ext cx="215358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EBFD46-0FD3-4428-ADEC-1DFD6489930D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1671" y="6470704"/>
            <a:ext cx="589992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4511" y="6470704"/>
            <a:ext cx="97341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1802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05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0000"/>
        </a:lnSpc>
        <a:spcBef>
          <a:spcPct val="0"/>
        </a:spcBef>
        <a:buNone/>
        <a:defRPr sz="4999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26509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44792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18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00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12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38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78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04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4B66-8516-4F03-8269-58ED9CB4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err="1"/>
              <a:t>Passiivit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94F58-3443-482F-9BCB-35CABE023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01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8E5A-0AC3-4A6C-BCBA-4021D12F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S-</a:t>
            </a:r>
            <a:r>
              <a:rPr lang="sv-SE" dirty="0" err="1"/>
              <a:t>passiivin</a:t>
            </a:r>
            <a:r>
              <a:rPr lang="sv-SE" dirty="0"/>
              <a:t> </a:t>
            </a:r>
            <a:r>
              <a:rPr lang="sv-SE" dirty="0" err="1"/>
              <a:t>muodostus</a:t>
            </a:r>
            <a:r>
              <a:rPr lang="sv-SE" dirty="0"/>
              <a:t> </a:t>
            </a:r>
            <a:r>
              <a:rPr lang="sv-SE" dirty="0" err="1"/>
              <a:t>preesensissä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C0D4-330A-4F7F-B52A-357EFC6CA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Passiivin</a:t>
            </a:r>
            <a:r>
              <a:rPr lang="sv-SE" dirty="0"/>
              <a:t> </a:t>
            </a:r>
            <a:r>
              <a:rPr lang="sv-SE" dirty="0" err="1"/>
              <a:t>muodostamiseen</a:t>
            </a:r>
            <a:r>
              <a:rPr lang="sv-SE" dirty="0"/>
              <a:t> </a:t>
            </a:r>
            <a:r>
              <a:rPr lang="sv-SE" dirty="0" err="1"/>
              <a:t>tarvitaan</a:t>
            </a:r>
            <a:r>
              <a:rPr lang="sv-SE" dirty="0"/>
              <a:t> </a:t>
            </a:r>
            <a:r>
              <a:rPr lang="sv-SE" b="1" dirty="0" err="1"/>
              <a:t>verbin</a:t>
            </a:r>
            <a:r>
              <a:rPr lang="sv-SE" b="1" dirty="0"/>
              <a:t> </a:t>
            </a:r>
            <a:r>
              <a:rPr lang="sv-SE" b="1" dirty="0" err="1"/>
              <a:t>vartalo</a:t>
            </a:r>
            <a:r>
              <a:rPr lang="sv-SE" dirty="0"/>
              <a:t>, </a:t>
            </a:r>
            <a:r>
              <a:rPr lang="sv-SE" dirty="0" err="1"/>
              <a:t>johon</a:t>
            </a:r>
            <a:r>
              <a:rPr lang="sv-SE" dirty="0"/>
              <a:t> </a:t>
            </a:r>
            <a:r>
              <a:rPr lang="sv-SE" dirty="0" err="1"/>
              <a:t>lisätään</a:t>
            </a:r>
            <a:r>
              <a:rPr lang="sv-SE" dirty="0"/>
              <a:t> </a:t>
            </a:r>
            <a:r>
              <a:rPr lang="sv-SE" dirty="0" err="1"/>
              <a:t>passiivin</a:t>
            </a:r>
            <a:r>
              <a:rPr lang="sv-SE" dirty="0"/>
              <a:t> </a:t>
            </a:r>
            <a:r>
              <a:rPr lang="sv-SE" dirty="0" err="1"/>
              <a:t>tunnus</a:t>
            </a:r>
            <a:r>
              <a:rPr lang="sv-SE" dirty="0"/>
              <a:t> </a:t>
            </a:r>
            <a:r>
              <a:rPr lang="sv-SE" b="1" dirty="0"/>
              <a:t>-s</a:t>
            </a:r>
          </a:p>
          <a:p>
            <a:r>
              <a:rPr lang="sv-SE" b="1" dirty="0" err="1"/>
              <a:t>Pikaohje</a:t>
            </a:r>
            <a:r>
              <a:rPr lang="sv-SE" dirty="0"/>
              <a:t>: </a:t>
            </a:r>
            <a:r>
              <a:rPr lang="sv-SE" dirty="0" err="1"/>
              <a:t>laita</a:t>
            </a:r>
            <a:r>
              <a:rPr lang="sv-SE" dirty="0"/>
              <a:t> </a:t>
            </a:r>
            <a:r>
              <a:rPr lang="sv-SE" dirty="0" err="1"/>
              <a:t>verbin</a:t>
            </a:r>
            <a:r>
              <a:rPr lang="sv-SE" dirty="0"/>
              <a:t> </a:t>
            </a:r>
            <a:r>
              <a:rPr lang="sv-SE" dirty="0" err="1"/>
              <a:t>perusmuoto</a:t>
            </a:r>
            <a:r>
              <a:rPr lang="sv-SE" dirty="0"/>
              <a:t> ja </a:t>
            </a:r>
            <a:r>
              <a:rPr lang="sv-SE" dirty="0" err="1"/>
              <a:t>preesensmuoto</a:t>
            </a:r>
            <a:r>
              <a:rPr lang="sv-SE" dirty="0"/>
              <a:t> </a:t>
            </a:r>
            <a:r>
              <a:rPr lang="sv-SE" dirty="0" err="1"/>
              <a:t>allekkain</a:t>
            </a:r>
            <a:r>
              <a:rPr lang="sv-SE" dirty="0"/>
              <a:t> ja </a:t>
            </a:r>
            <a:r>
              <a:rPr lang="sv-SE" dirty="0" err="1"/>
              <a:t>vedä</a:t>
            </a:r>
            <a:r>
              <a:rPr lang="sv-SE" dirty="0"/>
              <a:t> </a:t>
            </a:r>
            <a:r>
              <a:rPr lang="sv-SE" dirty="0" err="1"/>
              <a:t>viiva</a:t>
            </a:r>
            <a:r>
              <a:rPr lang="sv-SE" dirty="0"/>
              <a:t> </a:t>
            </a:r>
            <a:r>
              <a:rPr lang="sv-SE" dirty="0" err="1"/>
              <a:t>siitä</a:t>
            </a:r>
            <a:r>
              <a:rPr lang="sv-SE" dirty="0"/>
              <a:t> </a:t>
            </a:r>
            <a:r>
              <a:rPr lang="sv-SE" dirty="0" err="1"/>
              <a:t>kohtaa</a:t>
            </a:r>
            <a:r>
              <a:rPr lang="sv-SE" dirty="0"/>
              <a:t> </a:t>
            </a:r>
            <a:r>
              <a:rPr lang="sv-SE" dirty="0" err="1"/>
              <a:t>yli</a:t>
            </a:r>
            <a:r>
              <a:rPr lang="sv-SE" dirty="0"/>
              <a:t>, </a:t>
            </a:r>
            <a:r>
              <a:rPr lang="sv-SE" dirty="0" err="1"/>
              <a:t>johon</a:t>
            </a:r>
            <a:r>
              <a:rPr lang="sv-SE" dirty="0"/>
              <a:t> </a:t>
            </a:r>
            <a:r>
              <a:rPr lang="sv-SE" dirty="0" err="1"/>
              <a:t>asti</a:t>
            </a:r>
            <a:r>
              <a:rPr lang="sv-SE" dirty="0"/>
              <a:t> </a:t>
            </a:r>
            <a:r>
              <a:rPr lang="sv-SE" dirty="0" err="1"/>
              <a:t>kirjaimet</a:t>
            </a:r>
            <a:r>
              <a:rPr lang="sv-SE" dirty="0"/>
              <a:t> </a:t>
            </a:r>
            <a:r>
              <a:rPr lang="sv-SE" dirty="0" err="1"/>
              <a:t>ovat</a:t>
            </a:r>
            <a:r>
              <a:rPr lang="sv-SE" dirty="0"/>
              <a:t> </a:t>
            </a:r>
            <a:r>
              <a:rPr lang="sv-SE" dirty="0" err="1"/>
              <a:t>samoja</a:t>
            </a:r>
            <a:r>
              <a:rPr lang="sv-SE" dirty="0"/>
              <a:t> = </a:t>
            </a:r>
            <a:r>
              <a:rPr lang="sv-SE" dirty="0" err="1"/>
              <a:t>verbin</a:t>
            </a:r>
            <a:r>
              <a:rPr lang="sv-SE" dirty="0"/>
              <a:t> </a:t>
            </a:r>
            <a:r>
              <a:rPr lang="sv-SE" dirty="0" err="1"/>
              <a:t>vartalo</a:t>
            </a:r>
            <a:r>
              <a:rPr lang="sv-SE" dirty="0"/>
              <a:t> ja </a:t>
            </a:r>
            <a:r>
              <a:rPr lang="sv-SE" dirty="0" err="1"/>
              <a:t>lisää</a:t>
            </a:r>
            <a:r>
              <a:rPr lang="sv-SE" dirty="0"/>
              <a:t> –s!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göra</a:t>
            </a:r>
          </a:p>
          <a:p>
            <a:pPr marL="0" indent="0">
              <a:buNone/>
            </a:pPr>
            <a:r>
              <a:rPr lang="sv-SE" dirty="0"/>
              <a:t>gör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2D0EA6-F3DE-48D7-9019-CF59DB35EC0B}"/>
              </a:ext>
            </a:extLst>
          </p:cNvPr>
          <p:cNvCxnSpPr>
            <a:cxnSpLocks/>
          </p:cNvCxnSpPr>
          <p:nvPr/>
        </p:nvCxnSpPr>
        <p:spPr>
          <a:xfrm>
            <a:off x="1485900" y="4005064"/>
            <a:ext cx="0" cy="1008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B06EEBD9-B09B-4C48-9A6C-06E3D447AD58}"/>
              </a:ext>
            </a:extLst>
          </p:cNvPr>
          <p:cNvSpPr/>
          <p:nvPr/>
        </p:nvSpPr>
        <p:spPr>
          <a:xfrm>
            <a:off x="2214870" y="4265017"/>
            <a:ext cx="720076" cy="36004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DF795E-6667-4198-A1CE-D2E7854DE2C7}"/>
              </a:ext>
            </a:extLst>
          </p:cNvPr>
          <p:cNvSpPr txBox="1"/>
          <p:nvPr/>
        </p:nvSpPr>
        <p:spPr>
          <a:xfrm>
            <a:off x="3373505" y="4257042"/>
            <a:ext cx="53893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sv-SE" sz="2000" dirty="0"/>
              <a:t>gör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8F813-58BE-4CF1-ACC1-433E27FE96D2}"/>
              </a:ext>
            </a:extLst>
          </p:cNvPr>
          <p:cNvSpPr txBox="1"/>
          <p:nvPr/>
        </p:nvSpPr>
        <p:spPr>
          <a:xfrm>
            <a:off x="5947515" y="4257042"/>
            <a:ext cx="9364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sv-SE" sz="2000" dirty="0"/>
              <a:t>gör + 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AF172B2-F9DD-4CA6-98C0-7AE1BF030B02}"/>
              </a:ext>
            </a:extLst>
          </p:cNvPr>
          <p:cNvSpPr/>
          <p:nvPr/>
        </p:nvSpPr>
        <p:spPr>
          <a:xfrm>
            <a:off x="4634536" y="4265017"/>
            <a:ext cx="720076" cy="36004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F5124B49-F2A7-4902-B187-1E02CBD8B9BF}"/>
              </a:ext>
            </a:extLst>
          </p:cNvPr>
          <p:cNvSpPr/>
          <p:nvPr/>
        </p:nvSpPr>
        <p:spPr>
          <a:xfrm>
            <a:off x="7476787" y="4223438"/>
            <a:ext cx="792082" cy="443198"/>
          </a:xfrm>
          <a:prstGeom prst="mathEqua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9B0260-5207-41DC-B98B-EA863916ECA2}"/>
              </a:ext>
            </a:extLst>
          </p:cNvPr>
          <p:cNvSpPr txBox="1"/>
          <p:nvPr/>
        </p:nvSpPr>
        <p:spPr>
          <a:xfrm>
            <a:off x="8657247" y="4257042"/>
            <a:ext cx="62388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sv-SE" sz="2000" dirty="0"/>
              <a:t>görs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9908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916112"/>
            <a:ext cx="9598696" cy="846448"/>
          </a:xfrm>
        </p:spPr>
        <p:txBody>
          <a:bodyPr/>
          <a:lstStyle/>
          <a:p>
            <a:r>
              <a:rPr lang="fi-FI" dirty="0"/>
              <a:t>S-passiivin muodostus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063" y="2067280"/>
            <a:ext cx="9598696" cy="3807951"/>
          </a:xfrm>
        </p:spPr>
        <p:txBody>
          <a:bodyPr/>
          <a:lstStyle/>
          <a:p>
            <a:r>
              <a:rPr lang="fi-FI" dirty="0"/>
              <a:t>Preesensin muodostaminen erilainen:</a:t>
            </a:r>
          </a:p>
          <a:p>
            <a:pPr lvl="1"/>
            <a:r>
              <a:rPr lang="fi-FI" dirty="0"/>
              <a:t>Preesensmuodosta otetaan verbin vartalo (-</a:t>
            </a:r>
            <a:r>
              <a:rPr lang="fi-FI" dirty="0" err="1"/>
              <a:t>er</a:t>
            </a:r>
            <a:r>
              <a:rPr lang="fi-FI" dirty="0"/>
              <a:t>/-r) pois, -s tilalle / </a:t>
            </a:r>
            <a:r>
              <a:rPr lang="fi-FI" b="1" dirty="0"/>
              <a:t>pikaohje</a:t>
            </a:r>
          </a:p>
          <a:p>
            <a:pPr lvl="1"/>
            <a:r>
              <a:rPr lang="fi-FI" dirty="0" err="1"/>
              <a:t>återvinn</a:t>
            </a:r>
            <a:r>
              <a:rPr lang="fi-FI" b="1" dirty="0" err="1"/>
              <a:t>a</a:t>
            </a:r>
            <a:endParaRPr lang="fi-FI" b="1" dirty="0"/>
          </a:p>
          <a:p>
            <a:pPr lvl="1"/>
            <a:r>
              <a:rPr lang="fi-FI" dirty="0" err="1"/>
              <a:t>återvinn</a:t>
            </a:r>
            <a:r>
              <a:rPr lang="fi-FI" b="1" dirty="0" err="1"/>
              <a:t>er</a:t>
            </a:r>
            <a:r>
              <a:rPr lang="fi-FI" b="1" dirty="0"/>
              <a:t> </a:t>
            </a:r>
            <a:r>
              <a:rPr lang="fi-FI" b="1" dirty="0">
                <a:sym typeface="Wingdings" panose="05000000000000000000" pitchFamily="2" charset="2"/>
              </a:rPr>
              <a:t> </a:t>
            </a:r>
            <a:r>
              <a:rPr lang="fi-FI" b="1" dirty="0" err="1">
                <a:solidFill>
                  <a:srgbClr val="C00000"/>
                </a:solidFill>
                <a:sym typeface="Wingdings" panose="05000000000000000000" pitchFamily="2" charset="2"/>
              </a:rPr>
              <a:t>återvinns</a:t>
            </a:r>
            <a:endParaRPr lang="fi-FI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/>
            <a:endParaRPr lang="fi-FI" dirty="0">
              <a:solidFill>
                <a:srgbClr val="C00000"/>
              </a:solidFill>
            </a:endParaRPr>
          </a:p>
          <a:p>
            <a:r>
              <a:rPr lang="fi-FI" dirty="0"/>
              <a:t>Muut muodot helppoja, vain –s perään!</a:t>
            </a:r>
          </a:p>
          <a:p>
            <a:pPr lvl="1"/>
            <a:r>
              <a:rPr lang="fi-FI" dirty="0"/>
              <a:t>Infinitiivi</a:t>
            </a:r>
            <a:r>
              <a:rPr lang="fi-FI" dirty="0">
                <a:solidFill>
                  <a:schemeClr val="tx1"/>
                </a:solidFill>
              </a:rPr>
              <a:t>: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måste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återvinna</a:t>
            </a:r>
            <a:r>
              <a:rPr lang="fi-FI" b="1" dirty="0" err="1">
                <a:solidFill>
                  <a:srgbClr val="C00000"/>
                </a:solidFill>
              </a:rPr>
              <a:t>s</a:t>
            </a:r>
            <a:endParaRPr lang="fi-FI" b="1" dirty="0">
              <a:solidFill>
                <a:srgbClr val="C00000"/>
              </a:solidFill>
            </a:endParaRPr>
          </a:p>
          <a:p>
            <a:pPr lvl="1"/>
            <a:r>
              <a:rPr lang="fi-FI" dirty="0"/>
              <a:t>Imperfekti: </a:t>
            </a:r>
            <a:r>
              <a:rPr lang="fi-FI" dirty="0" err="1">
                <a:solidFill>
                  <a:srgbClr val="C00000"/>
                </a:solidFill>
              </a:rPr>
              <a:t>återvann</a:t>
            </a:r>
            <a:r>
              <a:rPr lang="fi-FI" b="1" dirty="0" err="1">
                <a:solidFill>
                  <a:srgbClr val="C00000"/>
                </a:solidFill>
              </a:rPr>
              <a:t>s</a:t>
            </a:r>
            <a:endParaRPr lang="fi-FI" b="1" dirty="0">
              <a:solidFill>
                <a:srgbClr val="C00000"/>
              </a:solidFill>
            </a:endParaRPr>
          </a:p>
          <a:p>
            <a:pPr lvl="1"/>
            <a:r>
              <a:rPr lang="fi-FI" dirty="0"/>
              <a:t>Perfekti: </a:t>
            </a:r>
            <a:r>
              <a:rPr lang="fi-FI" dirty="0" err="1">
                <a:solidFill>
                  <a:srgbClr val="C00000"/>
                </a:solidFill>
              </a:rPr>
              <a:t>har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återvunnit</a:t>
            </a:r>
            <a:r>
              <a:rPr lang="fi-FI" b="1" dirty="0" err="1">
                <a:solidFill>
                  <a:srgbClr val="C00000"/>
                </a:solidFill>
              </a:rPr>
              <a:t>s</a:t>
            </a:r>
            <a:endParaRPr lang="fi-FI" b="1" dirty="0">
              <a:solidFill>
                <a:srgbClr val="C00000"/>
              </a:solidFill>
            </a:endParaRPr>
          </a:p>
          <a:p>
            <a:pPr lvl="1"/>
            <a:r>
              <a:rPr lang="fi-FI" dirty="0"/>
              <a:t>Pluskvamperfekti: </a:t>
            </a:r>
            <a:r>
              <a:rPr lang="fi-FI" dirty="0" err="1">
                <a:solidFill>
                  <a:srgbClr val="C00000"/>
                </a:solidFill>
              </a:rPr>
              <a:t>hade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återvunnit</a:t>
            </a:r>
            <a:r>
              <a:rPr lang="fi-FI" b="1" dirty="0" err="1">
                <a:solidFill>
                  <a:srgbClr val="C00000"/>
                </a:solidFill>
              </a:rPr>
              <a:t>s</a:t>
            </a:r>
            <a:endParaRPr lang="fi-FI" b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C3AE8D-1899-4E84-AF06-EAA06C5BA2FE}"/>
              </a:ext>
            </a:extLst>
          </p:cNvPr>
          <p:cNvCxnSpPr/>
          <p:nvPr/>
        </p:nvCxnSpPr>
        <p:spPr>
          <a:xfrm flipV="1">
            <a:off x="2349996" y="278092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7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0770" y="468132"/>
            <a:ext cx="9507284" cy="850579"/>
          </a:xfrm>
        </p:spPr>
        <p:txBody>
          <a:bodyPr/>
          <a:lstStyle/>
          <a:p>
            <a:r>
              <a:rPr lang="fi-FI" dirty="0"/>
              <a:t>Agenttirakenne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Tekemisen kohteesta (objektista) tulee tekijä (subjekti), eli ne vaihtavat paikkaa.</a:t>
            </a:r>
          </a:p>
          <a:p>
            <a:pPr marL="45706" indent="0">
              <a:buNone/>
            </a:pPr>
            <a:r>
              <a:rPr lang="fi-FI" sz="2000" dirty="0"/>
              <a:t>	</a:t>
            </a:r>
          </a:p>
          <a:p>
            <a:pPr marL="45706" indent="0">
              <a:buNone/>
            </a:pPr>
            <a:r>
              <a:rPr lang="fi-FI" sz="2000" dirty="0"/>
              <a:t>	</a:t>
            </a:r>
            <a:r>
              <a:rPr lang="fi-FI" sz="2000" b="1" dirty="0"/>
              <a:t>Preesens</a:t>
            </a:r>
            <a:r>
              <a:rPr lang="fi-FI" sz="2000" dirty="0"/>
              <a:t>: </a:t>
            </a:r>
            <a:r>
              <a:rPr lang="fi-FI" sz="2000" b="1" dirty="0" err="1">
                <a:solidFill>
                  <a:srgbClr val="0070C0"/>
                </a:solidFill>
              </a:rPr>
              <a:t>Författaren</a:t>
            </a:r>
            <a:r>
              <a:rPr lang="fi-FI" sz="2000" dirty="0">
                <a:solidFill>
                  <a:srgbClr val="0070C0"/>
                </a:solidFill>
              </a:rPr>
              <a:t> </a:t>
            </a:r>
            <a:r>
              <a:rPr lang="fi-FI" sz="2000" dirty="0" err="1"/>
              <a:t>skriver</a:t>
            </a:r>
            <a:r>
              <a:rPr lang="fi-FI" sz="2000" dirty="0"/>
              <a:t> </a:t>
            </a:r>
            <a:r>
              <a:rPr lang="fi-FI" sz="2000" b="1" dirty="0" err="1">
                <a:solidFill>
                  <a:srgbClr val="00B050"/>
                </a:solidFill>
              </a:rPr>
              <a:t>boken</a:t>
            </a:r>
            <a:r>
              <a:rPr lang="fi-FI" sz="2000" dirty="0"/>
              <a:t>.</a:t>
            </a:r>
          </a:p>
          <a:p>
            <a:pPr marL="45706" indent="0">
              <a:buNone/>
            </a:pPr>
            <a:r>
              <a:rPr lang="fi-FI" sz="2000" dirty="0"/>
              <a:t>	</a:t>
            </a:r>
          </a:p>
          <a:p>
            <a:pPr marL="45706" indent="0">
              <a:buNone/>
            </a:pPr>
            <a:r>
              <a:rPr lang="fi-FI" sz="2000" dirty="0"/>
              <a:t>	</a:t>
            </a:r>
            <a:r>
              <a:rPr lang="fi-FI" sz="2000" b="1" dirty="0"/>
              <a:t>S-passiivi</a:t>
            </a:r>
            <a:r>
              <a:rPr lang="fi-FI" sz="2000" dirty="0"/>
              <a:t>: </a:t>
            </a:r>
            <a:r>
              <a:rPr lang="fi-FI" sz="2000" b="1" dirty="0" err="1">
                <a:solidFill>
                  <a:srgbClr val="00B050"/>
                </a:solidFill>
              </a:rPr>
              <a:t>Boken</a:t>
            </a:r>
            <a:r>
              <a:rPr lang="fi-FI" sz="2000" dirty="0">
                <a:solidFill>
                  <a:srgbClr val="00B050"/>
                </a:solidFill>
              </a:rPr>
              <a:t> </a:t>
            </a:r>
            <a:r>
              <a:rPr lang="fi-FI" sz="2000" dirty="0" err="1"/>
              <a:t>skrivs</a:t>
            </a:r>
            <a:r>
              <a:rPr lang="fi-FI" sz="2000" dirty="0"/>
              <a:t> </a:t>
            </a:r>
            <a:r>
              <a:rPr lang="fi-FI" sz="2000" b="1" u="sng" dirty="0"/>
              <a:t>av</a:t>
            </a:r>
            <a:r>
              <a:rPr lang="fi-FI" sz="2000" u="sng" dirty="0"/>
              <a:t> </a:t>
            </a:r>
            <a:r>
              <a:rPr lang="fi-FI" sz="2000" b="1" u="sng" dirty="0" err="1">
                <a:solidFill>
                  <a:srgbClr val="0070C0"/>
                </a:solidFill>
              </a:rPr>
              <a:t>författaren</a:t>
            </a:r>
            <a:r>
              <a:rPr lang="fi-FI" sz="2000" dirty="0"/>
              <a:t>.</a:t>
            </a:r>
          </a:p>
          <a:p>
            <a:pPr marL="45706" indent="0">
              <a:buNone/>
            </a:pPr>
            <a:endParaRPr lang="fi-FI" sz="2000" dirty="0"/>
          </a:p>
          <a:p>
            <a:r>
              <a:rPr lang="fi-FI" sz="2000" i="1" dirty="0"/>
              <a:t>The </a:t>
            </a:r>
            <a:r>
              <a:rPr lang="fi-FI" sz="2000" i="1" dirty="0" err="1"/>
              <a:t>book</a:t>
            </a:r>
            <a:r>
              <a:rPr lang="fi-FI" sz="2000" i="1" dirty="0"/>
              <a:t> </a:t>
            </a:r>
            <a:r>
              <a:rPr lang="fi-FI" sz="2000" i="1" dirty="0" err="1"/>
              <a:t>was</a:t>
            </a:r>
            <a:r>
              <a:rPr lang="fi-FI" sz="2000" i="1" dirty="0"/>
              <a:t> </a:t>
            </a:r>
            <a:r>
              <a:rPr lang="fi-FI" sz="2000" i="1" dirty="0" err="1"/>
              <a:t>written</a:t>
            </a:r>
            <a:r>
              <a:rPr lang="fi-FI" sz="2000" i="1" dirty="0"/>
              <a:t> </a:t>
            </a:r>
            <a:r>
              <a:rPr lang="fi-FI" sz="2000" i="1" dirty="0" err="1"/>
              <a:t>by</a:t>
            </a:r>
            <a:r>
              <a:rPr lang="fi-FI" sz="2000" i="1" dirty="0"/>
              <a:t> an </a:t>
            </a:r>
            <a:r>
              <a:rPr lang="fi-FI" sz="2000" i="1" dirty="0" err="1"/>
              <a:t>author</a:t>
            </a:r>
            <a:r>
              <a:rPr lang="fi-FI" sz="2000" i="1" dirty="0"/>
              <a:t>.</a:t>
            </a:r>
          </a:p>
          <a:p>
            <a:r>
              <a:rPr lang="fi-FI" sz="2000" dirty="0"/>
              <a:t>Tekijästä tulee agentti ja sen eteen tulee av-prepositio.</a:t>
            </a:r>
          </a:p>
        </p:txBody>
      </p:sp>
      <p:sp>
        <p:nvSpPr>
          <p:cNvPr id="5" name="Right Arrow 4"/>
          <p:cNvSpPr/>
          <p:nvPr/>
        </p:nvSpPr>
        <p:spPr>
          <a:xfrm rot="1728562">
            <a:off x="3860210" y="3758141"/>
            <a:ext cx="1028347" cy="87466"/>
          </a:xfrm>
          <a:prstGeom prst="rightArrow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399" dirty="0">
              <a:solidFill>
                <a:srgbClr val="0070C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9329436">
            <a:off x="3547914" y="3740385"/>
            <a:ext cx="1568856" cy="214363"/>
          </a:xfrm>
          <a:prstGeom prst="rightArrow">
            <a:avLst>
              <a:gd name="adj1" fmla="val 14095"/>
              <a:gd name="adj2" fmla="val 5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399" dirty="0"/>
          </a:p>
        </p:txBody>
      </p:sp>
    </p:spTree>
    <p:extLst>
      <p:ext uri="{BB962C8B-B14F-4D97-AF65-F5344CB8AC3E}">
        <p14:creationId xmlns:p14="http://schemas.microsoft.com/office/powerpoint/2010/main" val="26315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Bli</a:t>
            </a:r>
            <a:r>
              <a:rPr lang="fi-FI" dirty="0"/>
              <a:t>- ja vara-passiivi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BLI</a:t>
            </a:r>
            <a:r>
              <a:rPr lang="fi-FI" dirty="0"/>
              <a:t>-passiivi korostaa </a:t>
            </a:r>
            <a:r>
              <a:rPr lang="fi-FI" b="1" dirty="0"/>
              <a:t>toiminnan tulosta ja olotilan muutosta.</a:t>
            </a:r>
          </a:p>
          <a:p>
            <a:pPr lvl="1"/>
            <a:r>
              <a:rPr lang="fi-FI" sz="1799" b="1" dirty="0" err="1"/>
              <a:t>bli</a:t>
            </a:r>
            <a:r>
              <a:rPr lang="fi-FI" sz="1799" b="1" dirty="0"/>
              <a:t> + partisiipin perfekti</a:t>
            </a:r>
          </a:p>
          <a:p>
            <a:pPr lvl="1"/>
            <a:r>
              <a:rPr lang="fi-FI" sz="1799" dirty="0"/>
              <a:t>partisiipin perfekti pääsanan suvun ja luvun mukaan</a:t>
            </a:r>
          </a:p>
          <a:p>
            <a:pPr lvl="1"/>
            <a:r>
              <a:rPr lang="fi-FI" sz="1799" dirty="0"/>
              <a:t>tekijä voidaan ilmaista agentilla*</a:t>
            </a:r>
          </a:p>
          <a:p>
            <a:pPr marL="457063" lvl="1" indent="0">
              <a:buNone/>
            </a:pPr>
            <a:endParaRPr lang="fi-FI" sz="1799" b="1" dirty="0"/>
          </a:p>
          <a:p>
            <a:pPr lvl="1"/>
            <a:r>
              <a:rPr lang="fi-FI" sz="1799" i="1" dirty="0" err="1"/>
              <a:t>Huset</a:t>
            </a:r>
            <a:r>
              <a:rPr lang="fi-FI" sz="1799" i="1" dirty="0"/>
              <a:t> </a:t>
            </a:r>
            <a:r>
              <a:rPr lang="fi-FI" sz="1799" i="1" dirty="0" err="1"/>
              <a:t>blev</a:t>
            </a:r>
            <a:r>
              <a:rPr lang="fi-FI" sz="1799" i="1" dirty="0"/>
              <a:t> </a:t>
            </a:r>
            <a:r>
              <a:rPr lang="fi-FI" sz="1799" i="1" dirty="0" err="1"/>
              <a:t>målat</a:t>
            </a:r>
            <a:r>
              <a:rPr lang="fi-FI" sz="1799" i="1" dirty="0"/>
              <a:t>. </a:t>
            </a:r>
          </a:p>
          <a:p>
            <a:pPr lvl="1"/>
            <a:r>
              <a:rPr lang="fi-FI" sz="1799" i="1" dirty="0" err="1"/>
              <a:t>Bilen</a:t>
            </a:r>
            <a:r>
              <a:rPr lang="fi-FI" sz="1799" i="1" dirty="0"/>
              <a:t> </a:t>
            </a:r>
            <a:r>
              <a:rPr lang="fi-FI" sz="1799" i="1" dirty="0" err="1"/>
              <a:t>har</a:t>
            </a:r>
            <a:r>
              <a:rPr lang="fi-FI" sz="1799" i="1" dirty="0"/>
              <a:t> </a:t>
            </a:r>
            <a:r>
              <a:rPr lang="fi-FI" sz="1799" i="1" dirty="0" err="1"/>
              <a:t>blivit</a:t>
            </a:r>
            <a:r>
              <a:rPr lang="fi-FI" sz="1799" i="1" dirty="0"/>
              <a:t> </a:t>
            </a:r>
            <a:r>
              <a:rPr lang="fi-FI" sz="1799" i="1" dirty="0" err="1"/>
              <a:t>reparerad</a:t>
            </a:r>
            <a:r>
              <a:rPr lang="fi-FI" sz="1799" i="1" dirty="0"/>
              <a:t>.</a:t>
            </a:r>
          </a:p>
          <a:p>
            <a:pPr lvl="1"/>
            <a:r>
              <a:rPr lang="fi-FI" sz="1799" i="1" dirty="0" err="1"/>
              <a:t>Bilen</a:t>
            </a:r>
            <a:r>
              <a:rPr lang="fi-FI" sz="1799" i="1" dirty="0"/>
              <a:t> </a:t>
            </a:r>
            <a:r>
              <a:rPr lang="fi-FI" sz="1799" i="1" dirty="0" err="1"/>
              <a:t>måste</a:t>
            </a:r>
            <a:r>
              <a:rPr lang="fi-FI" sz="1799" i="1" dirty="0"/>
              <a:t> </a:t>
            </a:r>
            <a:r>
              <a:rPr lang="fi-FI" sz="1799" i="1" dirty="0" err="1"/>
              <a:t>bli</a:t>
            </a:r>
            <a:r>
              <a:rPr lang="fi-FI" sz="1799" i="1" dirty="0"/>
              <a:t> </a:t>
            </a:r>
            <a:r>
              <a:rPr lang="fi-FI" sz="1799" i="1" dirty="0" err="1"/>
              <a:t>reparerad</a:t>
            </a:r>
            <a:r>
              <a:rPr lang="fi-FI" sz="1799" i="1" dirty="0"/>
              <a:t>.</a:t>
            </a:r>
          </a:p>
          <a:p>
            <a:pPr lvl="1"/>
            <a:r>
              <a:rPr lang="fi-FI" sz="1799" i="1" dirty="0"/>
              <a:t>*</a:t>
            </a:r>
            <a:r>
              <a:rPr lang="fi-FI" sz="1799" i="1" dirty="0" err="1"/>
              <a:t>Bilen</a:t>
            </a:r>
            <a:r>
              <a:rPr lang="fi-FI" sz="1799" i="1" dirty="0"/>
              <a:t> </a:t>
            </a:r>
            <a:r>
              <a:rPr lang="fi-FI" sz="1799" i="1" dirty="0" err="1"/>
              <a:t>blir</a:t>
            </a:r>
            <a:r>
              <a:rPr lang="fi-FI" sz="1799" i="1" dirty="0"/>
              <a:t> </a:t>
            </a:r>
            <a:r>
              <a:rPr lang="fi-FI" sz="1799" i="1" dirty="0" err="1"/>
              <a:t>reparerad</a:t>
            </a:r>
            <a:r>
              <a:rPr lang="fi-FI" sz="1799" i="1" dirty="0"/>
              <a:t> av en bilmekaniker.*</a:t>
            </a:r>
          </a:p>
          <a:p>
            <a:pPr lvl="1"/>
            <a:endParaRPr lang="fi-FI" sz="1799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8414212" y="2899316"/>
            <a:ext cx="3134565" cy="1143878"/>
            <a:chOff x="7950200" y="1600200"/>
            <a:chExt cx="3135382" cy="11441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200" y="1600200"/>
              <a:ext cx="1155733" cy="114417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6083" y="1600200"/>
              <a:ext cx="1079499" cy="1113234"/>
            </a:xfrm>
            <a:prstGeom prst="rect">
              <a:avLst/>
            </a:prstGeom>
          </p:spPr>
        </p:pic>
        <p:sp>
          <p:nvSpPr>
            <p:cNvPr id="8" name="Right Arrow 7"/>
            <p:cNvSpPr/>
            <p:nvPr/>
          </p:nvSpPr>
          <p:spPr>
            <a:xfrm>
              <a:off x="9309100" y="2156817"/>
              <a:ext cx="431800" cy="268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399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74533" y="4484575"/>
            <a:ext cx="4563590" cy="927650"/>
            <a:chOff x="7083942" y="3305365"/>
            <a:chExt cx="4564778" cy="92789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942" y="3424825"/>
              <a:ext cx="2021991" cy="6889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944066" y="3305365"/>
              <a:ext cx="1704654" cy="927892"/>
            </a:xfrm>
            <a:prstGeom prst="rect">
              <a:avLst/>
            </a:prstGeom>
          </p:spPr>
        </p:pic>
        <p:sp>
          <p:nvSpPr>
            <p:cNvPr id="12" name="Right Arrow 11"/>
            <p:cNvSpPr/>
            <p:nvPr/>
          </p:nvSpPr>
          <p:spPr>
            <a:xfrm>
              <a:off x="9481100" y="3634870"/>
              <a:ext cx="431800" cy="268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399"/>
            </a:p>
          </p:txBody>
        </p:sp>
      </p:grpSp>
    </p:spTree>
    <p:extLst>
      <p:ext uri="{BB962C8B-B14F-4D97-AF65-F5344CB8AC3E}">
        <p14:creationId xmlns:p14="http://schemas.microsoft.com/office/powerpoint/2010/main" val="163573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Bli</a:t>
            </a:r>
            <a:r>
              <a:rPr lang="fi-FI" dirty="0"/>
              <a:t>- ja vara-passiivi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VARA-passiivi korostaa </a:t>
            </a:r>
            <a:r>
              <a:rPr lang="fi-FI" b="1" dirty="0"/>
              <a:t>olotilaa, toiminnan lopputulosta.</a:t>
            </a:r>
          </a:p>
          <a:p>
            <a:pPr lvl="1"/>
            <a:r>
              <a:rPr lang="fi-FI" sz="1799" b="1" dirty="0"/>
              <a:t>vara + partisiipin perfekti </a:t>
            </a:r>
            <a:r>
              <a:rPr lang="fi-FI" sz="1799" dirty="0"/>
              <a:t>(preesens ja imperfekti)</a:t>
            </a:r>
          </a:p>
          <a:p>
            <a:pPr lvl="1"/>
            <a:r>
              <a:rPr lang="fi-FI" sz="1799" dirty="0"/>
              <a:t>suku ja luku!</a:t>
            </a:r>
          </a:p>
          <a:p>
            <a:pPr lvl="1"/>
            <a:r>
              <a:rPr lang="fi-FI" sz="1799" dirty="0"/>
              <a:t>agentilla ilmaistaan tekijä*</a:t>
            </a:r>
          </a:p>
          <a:p>
            <a:pPr lvl="1"/>
            <a:endParaRPr lang="fi-FI" sz="1799" dirty="0"/>
          </a:p>
          <a:p>
            <a:pPr lvl="1"/>
            <a:r>
              <a:rPr lang="fi-FI" sz="1799" i="1" dirty="0" err="1"/>
              <a:t>Huset</a:t>
            </a:r>
            <a:r>
              <a:rPr lang="fi-FI" sz="1799" i="1" dirty="0"/>
              <a:t> </a:t>
            </a:r>
            <a:r>
              <a:rPr lang="fi-FI" sz="1799" i="1" dirty="0" err="1"/>
              <a:t>var</a:t>
            </a:r>
            <a:r>
              <a:rPr lang="fi-FI" sz="1799" i="1" dirty="0"/>
              <a:t> </a:t>
            </a:r>
            <a:r>
              <a:rPr lang="fi-FI" sz="1799" i="1" dirty="0" err="1"/>
              <a:t>målat</a:t>
            </a:r>
            <a:r>
              <a:rPr lang="fi-FI" sz="1799" i="1" dirty="0"/>
              <a:t>.</a:t>
            </a:r>
          </a:p>
          <a:p>
            <a:pPr lvl="1"/>
            <a:r>
              <a:rPr lang="fi-FI" sz="1799" i="1" dirty="0" err="1"/>
              <a:t>Bilen</a:t>
            </a:r>
            <a:r>
              <a:rPr lang="fi-FI" sz="1799" i="1" dirty="0"/>
              <a:t> </a:t>
            </a:r>
            <a:r>
              <a:rPr lang="fi-FI" sz="1799" i="1" dirty="0" err="1"/>
              <a:t>är</a:t>
            </a:r>
            <a:r>
              <a:rPr lang="fi-FI" sz="1799" i="1" dirty="0"/>
              <a:t> </a:t>
            </a:r>
            <a:r>
              <a:rPr lang="fi-FI" sz="1799" i="1" dirty="0" err="1"/>
              <a:t>reparerad</a:t>
            </a:r>
            <a:r>
              <a:rPr lang="fi-FI" sz="1799" i="1" dirty="0"/>
              <a:t>.</a:t>
            </a:r>
          </a:p>
          <a:p>
            <a:pPr lvl="1"/>
            <a:r>
              <a:rPr lang="fi-FI" sz="1799" i="1" dirty="0"/>
              <a:t>*</a:t>
            </a:r>
            <a:r>
              <a:rPr lang="fi-FI" sz="1799" i="1" dirty="0" err="1"/>
              <a:t>Bilen</a:t>
            </a:r>
            <a:r>
              <a:rPr lang="fi-FI" sz="1799" i="1" dirty="0"/>
              <a:t> </a:t>
            </a:r>
            <a:r>
              <a:rPr lang="fi-FI" sz="1799" i="1" dirty="0" err="1"/>
              <a:t>var</a:t>
            </a:r>
            <a:r>
              <a:rPr lang="fi-FI" sz="1799" i="1" dirty="0"/>
              <a:t> </a:t>
            </a:r>
            <a:r>
              <a:rPr lang="fi-FI" sz="1799" i="1" dirty="0" err="1"/>
              <a:t>reparerad</a:t>
            </a:r>
            <a:r>
              <a:rPr lang="fi-FI" sz="1799" i="1" dirty="0"/>
              <a:t> av Mikael.*</a:t>
            </a:r>
          </a:p>
          <a:p>
            <a:pPr lvl="1"/>
            <a:r>
              <a:rPr lang="fi-FI" sz="1799" i="1" dirty="0"/>
              <a:t>*</a:t>
            </a:r>
            <a:r>
              <a:rPr lang="fi-FI" sz="1799" i="1" dirty="0" err="1"/>
              <a:t>Boken</a:t>
            </a:r>
            <a:r>
              <a:rPr lang="fi-FI" sz="1799" i="1" dirty="0"/>
              <a:t> </a:t>
            </a:r>
            <a:r>
              <a:rPr lang="fi-FI" sz="1799" i="1" dirty="0" err="1"/>
              <a:t>är</a:t>
            </a:r>
            <a:r>
              <a:rPr lang="fi-FI" sz="1799" i="1" dirty="0"/>
              <a:t> </a:t>
            </a:r>
            <a:r>
              <a:rPr lang="fi-FI" sz="1799" i="1" dirty="0" err="1"/>
              <a:t>skriven</a:t>
            </a:r>
            <a:r>
              <a:rPr lang="fi-FI" sz="1799" i="1" dirty="0"/>
              <a:t> av Henning </a:t>
            </a:r>
            <a:r>
              <a:rPr lang="fi-FI" sz="1799" i="1"/>
              <a:t>Mankell.*</a:t>
            </a:r>
            <a:endParaRPr lang="fi-FI" sz="1799" i="1" dirty="0"/>
          </a:p>
          <a:p>
            <a:pPr lvl="1"/>
            <a:endParaRPr lang="fi-FI" sz="1799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31" y="3605754"/>
            <a:ext cx="1389646" cy="932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72" y="2069547"/>
            <a:ext cx="1078805" cy="1109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15" y="4965206"/>
            <a:ext cx="2336191" cy="1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8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087114-0AAF-4F10-AB5B-AFCA3B53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sv-SE"/>
              <a:t>Mitä passiivit ovat?</a:t>
            </a:r>
            <a:endParaRPr lang="sv-S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A1689D-4E4E-49B2-B2C8-009DB72A0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862" y="2286000"/>
            <a:ext cx="9717542" cy="4023360"/>
          </a:xfrm>
        </p:spPr>
        <p:txBody>
          <a:bodyPr/>
          <a:lstStyle/>
          <a:p>
            <a:r>
              <a:rPr lang="sv-SE" dirty="0" err="1"/>
              <a:t>Verbit</a:t>
            </a:r>
            <a:r>
              <a:rPr lang="sv-SE" dirty="0"/>
              <a:t> </a:t>
            </a:r>
            <a:r>
              <a:rPr lang="sv-SE" dirty="0" err="1"/>
              <a:t>voidaan</a:t>
            </a:r>
            <a:r>
              <a:rPr lang="sv-SE" dirty="0"/>
              <a:t> </a:t>
            </a:r>
            <a:r>
              <a:rPr lang="sv-SE" dirty="0" err="1"/>
              <a:t>jakaa</a:t>
            </a:r>
            <a:r>
              <a:rPr lang="sv-SE" dirty="0"/>
              <a:t> </a:t>
            </a:r>
            <a:r>
              <a:rPr lang="sv-SE" dirty="0" err="1"/>
              <a:t>kahteen</a:t>
            </a:r>
            <a:r>
              <a:rPr lang="sv-SE" dirty="0"/>
              <a:t> </a:t>
            </a:r>
            <a:r>
              <a:rPr lang="sv-SE" dirty="0" err="1"/>
              <a:t>pääluokkaan</a:t>
            </a:r>
            <a:r>
              <a:rPr lang="sv-SE" dirty="0"/>
              <a:t>: </a:t>
            </a:r>
            <a:r>
              <a:rPr lang="sv-SE" dirty="0" err="1"/>
              <a:t>aktiiviin</a:t>
            </a:r>
            <a:r>
              <a:rPr lang="sv-SE" dirty="0"/>
              <a:t> ja </a:t>
            </a:r>
            <a:r>
              <a:rPr lang="sv-SE" dirty="0" err="1"/>
              <a:t>passiiviin</a:t>
            </a:r>
            <a:r>
              <a:rPr lang="sv-SE" dirty="0"/>
              <a:t>.</a:t>
            </a:r>
          </a:p>
          <a:p>
            <a:r>
              <a:rPr lang="sv-SE" b="1" dirty="0" err="1"/>
              <a:t>Aktiivi</a:t>
            </a:r>
            <a:r>
              <a:rPr lang="sv-SE" dirty="0"/>
              <a:t> </a:t>
            </a:r>
            <a:r>
              <a:rPr lang="sv-SE" dirty="0" err="1"/>
              <a:t>ilmaisee</a:t>
            </a:r>
            <a:r>
              <a:rPr lang="sv-SE" dirty="0"/>
              <a:t>, </a:t>
            </a:r>
            <a:r>
              <a:rPr lang="sv-SE" dirty="0" err="1"/>
              <a:t>mitä</a:t>
            </a:r>
            <a:r>
              <a:rPr lang="sv-SE" dirty="0"/>
              <a:t> </a:t>
            </a:r>
            <a:r>
              <a:rPr lang="sv-SE" dirty="0" err="1"/>
              <a:t>lauseen</a:t>
            </a:r>
            <a:r>
              <a:rPr lang="sv-SE" dirty="0"/>
              <a:t> </a:t>
            </a:r>
            <a:r>
              <a:rPr lang="sv-SE" dirty="0" err="1"/>
              <a:t>subjekti</a:t>
            </a:r>
            <a:r>
              <a:rPr lang="sv-SE" dirty="0"/>
              <a:t> </a:t>
            </a:r>
            <a:r>
              <a:rPr lang="sv-SE" dirty="0" err="1"/>
              <a:t>tekee</a:t>
            </a:r>
            <a:r>
              <a:rPr lang="sv-SE" dirty="0"/>
              <a:t>.</a:t>
            </a:r>
          </a:p>
          <a:p>
            <a:r>
              <a:rPr lang="sv-SE" b="1" dirty="0" err="1"/>
              <a:t>Passiivi</a:t>
            </a:r>
            <a:r>
              <a:rPr lang="sv-SE" dirty="0"/>
              <a:t> </a:t>
            </a:r>
            <a:r>
              <a:rPr lang="sv-SE" dirty="0" err="1"/>
              <a:t>ilmaisee</a:t>
            </a:r>
            <a:r>
              <a:rPr lang="sv-SE" dirty="0"/>
              <a:t>, </a:t>
            </a:r>
            <a:r>
              <a:rPr lang="sv-SE" dirty="0" err="1"/>
              <a:t>mitä</a:t>
            </a:r>
            <a:r>
              <a:rPr lang="sv-SE" dirty="0"/>
              <a:t> </a:t>
            </a:r>
            <a:r>
              <a:rPr lang="sv-SE" dirty="0" err="1"/>
              <a:t>lauseen</a:t>
            </a:r>
            <a:r>
              <a:rPr lang="sv-SE" dirty="0"/>
              <a:t> </a:t>
            </a:r>
            <a:r>
              <a:rPr lang="sv-SE" dirty="0" err="1"/>
              <a:t>subjektille</a:t>
            </a:r>
            <a:r>
              <a:rPr lang="sv-SE" dirty="0"/>
              <a:t> </a:t>
            </a:r>
            <a:r>
              <a:rPr lang="sv-SE" dirty="0" err="1"/>
              <a:t>tehdään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b="1"/>
              <a:t>Aktiivilause</a:t>
            </a:r>
            <a:r>
              <a:rPr lang="sv-SE"/>
              <a:t>: </a:t>
            </a:r>
            <a:r>
              <a:rPr lang="sv-SE">
                <a:solidFill>
                  <a:srgbClr val="00B050"/>
                </a:solidFill>
              </a:rPr>
              <a:t>Han ska renovera villan.</a:t>
            </a:r>
          </a:p>
          <a:p>
            <a:r>
              <a:rPr lang="sv-SE" b="1"/>
              <a:t>Passiivilause</a:t>
            </a:r>
            <a:r>
              <a:rPr lang="sv-SE"/>
              <a:t>: </a:t>
            </a:r>
            <a:r>
              <a:rPr lang="sv-SE">
                <a:solidFill>
                  <a:srgbClr val="00B050"/>
                </a:solidFill>
              </a:rPr>
              <a:t>Villan ska renoveras.</a:t>
            </a: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3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Man-passiivi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853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fi-FI"/>
              <a:t>Man-passiivi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62" y="2286000"/>
            <a:ext cx="9717542" cy="4023360"/>
          </a:xfrm>
        </p:spPr>
        <p:txBody>
          <a:bodyPr/>
          <a:lstStyle/>
          <a:p>
            <a:r>
              <a:rPr lang="fi-FI" dirty="0"/>
              <a:t>Kuinka </a:t>
            </a:r>
            <a:r>
              <a:rPr lang="fi-FI" dirty="0" err="1"/>
              <a:t>man</a:t>
            </a:r>
            <a:r>
              <a:rPr lang="fi-FI" dirty="0"/>
              <a:t>-passiivia käytetään?</a:t>
            </a:r>
          </a:p>
          <a:p>
            <a:endParaRPr lang="fi-FI" dirty="0"/>
          </a:p>
          <a:p>
            <a:endParaRPr lang="fi-FI" dirty="0"/>
          </a:p>
          <a:p>
            <a:pPr marL="0" indent="0" algn="ctr">
              <a:buNone/>
            </a:pPr>
            <a:r>
              <a:rPr lang="fi-FI" b="1" i="1"/>
              <a:t>Man</a:t>
            </a:r>
            <a:r>
              <a:rPr lang="fi-FI" i="1"/>
              <a:t> får inte köra mot rött.</a:t>
            </a:r>
          </a:p>
          <a:p>
            <a:pPr marL="0" indent="0" algn="ctr">
              <a:buNone/>
            </a:pPr>
            <a:r>
              <a:rPr lang="fi-FI" i="1"/>
              <a:t>Kör </a:t>
            </a:r>
            <a:r>
              <a:rPr lang="fi-FI" b="1" i="1"/>
              <a:t>man</a:t>
            </a:r>
            <a:r>
              <a:rPr lang="fi-FI" i="1"/>
              <a:t> fort i Sverige också?</a:t>
            </a:r>
          </a:p>
          <a:p>
            <a:pPr marL="0" indent="0" algn="ctr">
              <a:buNone/>
            </a:pPr>
            <a:r>
              <a:rPr lang="fi-FI" i="1"/>
              <a:t>Åker </a:t>
            </a:r>
            <a:r>
              <a:rPr lang="fi-FI" b="1" i="1"/>
              <a:t>man</a:t>
            </a:r>
            <a:r>
              <a:rPr lang="fi-FI" i="1"/>
              <a:t> fast så får </a:t>
            </a:r>
            <a:r>
              <a:rPr lang="fi-FI" b="1" i="1"/>
              <a:t>man</a:t>
            </a:r>
            <a:r>
              <a:rPr lang="fi-FI" i="1"/>
              <a:t> stora böter.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64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fi-FI"/>
              <a:t>Man-passiivi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862" y="2286000"/>
            <a:ext cx="9717542" cy="4023360"/>
          </a:xfrm>
        </p:spPr>
        <p:txBody>
          <a:bodyPr/>
          <a:lstStyle/>
          <a:p>
            <a:pPr marL="0" indent="0">
              <a:buNone/>
            </a:pPr>
            <a:r>
              <a:rPr lang="fi-FI" i="1" dirty="0" err="1"/>
              <a:t>Är</a:t>
            </a:r>
            <a:r>
              <a:rPr lang="fi-FI" i="1" dirty="0"/>
              <a:t> </a:t>
            </a:r>
            <a:r>
              <a:rPr lang="fi-FI" b="1" i="1" dirty="0" err="1"/>
              <a:t>man</a:t>
            </a:r>
            <a:r>
              <a:rPr lang="fi-FI" i="1" dirty="0"/>
              <a:t> </a:t>
            </a:r>
            <a:r>
              <a:rPr lang="fi-FI" i="1"/>
              <a:t>för </a:t>
            </a:r>
            <a:r>
              <a:rPr lang="fi-FI" i="1">
                <a:solidFill>
                  <a:srgbClr val="00B050"/>
                </a:solidFill>
              </a:rPr>
              <a:t>ung</a:t>
            </a:r>
            <a:r>
              <a:rPr lang="fi-FI" i="1">
                <a:solidFill>
                  <a:srgbClr val="FF0000"/>
                </a:solidFill>
              </a:rPr>
              <a:t> </a:t>
            </a:r>
            <a:r>
              <a:rPr lang="fi-FI" i="1"/>
              <a:t>för </a:t>
            </a:r>
            <a:r>
              <a:rPr lang="fi-FI" i="1" dirty="0" err="1"/>
              <a:t>att</a:t>
            </a:r>
            <a:r>
              <a:rPr lang="fi-FI" i="1" dirty="0"/>
              <a:t> </a:t>
            </a:r>
            <a:r>
              <a:rPr lang="fi-FI" i="1" dirty="0" err="1"/>
              <a:t>köra</a:t>
            </a:r>
            <a:r>
              <a:rPr lang="fi-FI" i="1" dirty="0"/>
              <a:t> </a:t>
            </a:r>
            <a:r>
              <a:rPr lang="fi-FI" i="1" dirty="0" err="1"/>
              <a:t>bil</a:t>
            </a:r>
            <a:r>
              <a:rPr lang="fi-FI" i="1" dirty="0"/>
              <a:t> </a:t>
            </a:r>
            <a:r>
              <a:rPr lang="fi-FI" i="1" dirty="0" err="1"/>
              <a:t>när</a:t>
            </a:r>
            <a:r>
              <a:rPr lang="fi-FI" i="1" dirty="0"/>
              <a:t> </a:t>
            </a:r>
            <a:r>
              <a:rPr lang="fi-FI" b="1" i="1" dirty="0" err="1"/>
              <a:t>man</a:t>
            </a:r>
            <a:r>
              <a:rPr lang="fi-FI" i="1" dirty="0"/>
              <a:t> </a:t>
            </a:r>
            <a:r>
              <a:rPr lang="fi-FI" i="1" dirty="0" err="1"/>
              <a:t>är</a:t>
            </a:r>
            <a:r>
              <a:rPr lang="fi-FI" i="1" dirty="0"/>
              <a:t> 16 </a:t>
            </a:r>
            <a:r>
              <a:rPr lang="fi-FI" i="1" dirty="0" err="1"/>
              <a:t>år</a:t>
            </a:r>
            <a:r>
              <a:rPr lang="fi-FI" i="1" dirty="0"/>
              <a:t> </a:t>
            </a:r>
            <a:r>
              <a:rPr lang="fi-FI" i="1" dirty="0" err="1"/>
              <a:t>gammal</a:t>
            </a:r>
            <a:r>
              <a:rPr lang="fi-FI" i="1" dirty="0"/>
              <a:t>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b="1" dirty="0">
                <a:sym typeface="Wingdings" panose="05000000000000000000" pitchFamily="2" charset="2"/>
              </a:rPr>
              <a:t> </a:t>
            </a:r>
            <a:r>
              <a:rPr lang="fi-FI" b="1" dirty="0" err="1">
                <a:sym typeface="Wingdings" panose="05000000000000000000" pitchFamily="2" charset="2"/>
              </a:rPr>
              <a:t>man</a:t>
            </a:r>
            <a:r>
              <a:rPr lang="fi-FI" dirty="0">
                <a:sym typeface="Wingdings" panose="05000000000000000000" pitchFamily="2" charset="2"/>
              </a:rPr>
              <a:t> on yksiköllinen ja en-sukuinen sana.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/>
              <a:t>Åker </a:t>
            </a:r>
            <a:r>
              <a:rPr lang="fi-FI" b="1" i="1">
                <a:solidFill>
                  <a:srgbClr val="00B050"/>
                </a:solidFill>
              </a:rPr>
              <a:t>man</a:t>
            </a:r>
            <a:r>
              <a:rPr lang="fi-FI" i="1">
                <a:solidFill>
                  <a:srgbClr val="FF0000"/>
                </a:solidFill>
              </a:rPr>
              <a:t> </a:t>
            </a:r>
            <a:r>
              <a:rPr lang="fi-FI" i="1"/>
              <a:t>fast </a:t>
            </a:r>
            <a:r>
              <a:rPr lang="fi-FI" i="1" dirty="0" err="1"/>
              <a:t>så</a:t>
            </a:r>
            <a:r>
              <a:rPr lang="fi-FI" i="1" dirty="0"/>
              <a:t> </a:t>
            </a:r>
            <a:r>
              <a:rPr lang="fi-FI" i="1" err="1"/>
              <a:t>får</a:t>
            </a:r>
            <a:r>
              <a:rPr lang="fi-FI" i="1"/>
              <a:t> </a:t>
            </a:r>
            <a:r>
              <a:rPr lang="fi-FI" b="1" i="1">
                <a:solidFill>
                  <a:srgbClr val="00B050"/>
                </a:solidFill>
              </a:rPr>
              <a:t>man</a:t>
            </a:r>
            <a:r>
              <a:rPr lang="fi-FI" i="1">
                <a:solidFill>
                  <a:srgbClr val="FF0000"/>
                </a:solidFill>
              </a:rPr>
              <a:t> </a:t>
            </a:r>
            <a:r>
              <a:rPr lang="fi-FI" i="1"/>
              <a:t>stora </a:t>
            </a:r>
            <a:r>
              <a:rPr lang="fi-FI" i="1" dirty="0" err="1"/>
              <a:t>böter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 err="1">
                <a:sym typeface="Wingdings" panose="05000000000000000000" pitchFamily="2" charset="2"/>
              </a:rPr>
              <a:t>man</a:t>
            </a:r>
            <a:r>
              <a:rPr lang="fi-FI" dirty="0">
                <a:sym typeface="Wingdings" panose="05000000000000000000" pitchFamily="2" charset="2"/>
              </a:rPr>
              <a:t>-pronominia ei voi vaihtaa kesken virkkeen toiseen pronominiin.</a:t>
            </a:r>
          </a:p>
        </p:txBody>
      </p:sp>
    </p:spTree>
    <p:extLst>
      <p:ext uri="{BB962C8B-B14F-4D97-AF65-F5344CB8AC3E}">
        <p14:creationId xmlns:p14="http://schemas.microsoft.com/office/powerpoint/2010/main" val="14096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fi-FI"/>
              <a:t>Objekti- ja genetiivimuodot EN ja ENS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862" y="2286000"/>
            <a:ext cx="9717542" cy="4023360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Om</a:t>
            </a:r>
            <a:r>
              <a:rPr lang="fi-FI" dirty="0"/>
              <a:t> polisen </a:t>
            </a:r>
            <a:r>
              <a:rPr lang="fi-FI" err="1"/>
              <a:t>ser</a:t>
            </a:r>
            <a:r>
              <a:rPr lang="fi-FI"/>
              <a:t> </a:t>
            </a:r>
            <a:r>
              <a:rPr lang="fi-FI" b="1">
                <a:solidFill>
                  <a:srgbClr val="00B050"/>
                </a:solidFill>
              </a:rPr>
              <a:t>en</a:t>
            </a:r>
            <a:r>
              <a:rPr lang="fi-FI">
                <a:solidFill>
                  <a:srgbClr val="00B050"/>
                </a:solidFill>
              </a:rPr>
              <a:t> </a:t>
            </a:r>
            <a:r>
              <a:rPr lang="fi-FI"/>
              <a:t>köra </a:t>
            </a:r>
            <a:r>
              <a:rPr lang="fi-FI" dirty="0"/>
              <a:t>för </a:t>
            </a:r>
            <a:r>
              <a:rPr lang="fi-FI" dirty="0" err="1"/>
              <a:t>fort</a:t>
            </a:r>
            <a:r>
              <a:rPr lang="fi-FI" dirty="0"/>
              <a:t>,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b="1">
                <a:solidFill>
                  <a:srgbClr val="00B050"/>
                </a:solidFill>
              </a:rPr>
              <a:t>man</a:t>
            </a:r>
            <a:r>
              <a:rPr lang="fi-FI">
                <a:solidFill>
                  <a:srgbClr val="00B050"/>
                </a:solidFill>
              </a:rPr>
              <a:t> </a:t>
            </a:r>
            <a:r>
              <a:rPr lang="fi-FI"/>
              <a:t>få </a:t>
            </a:r>
            <a:r>
              <a:rPr lang="fi-FI" dirty="0" err="1"/>
              <a:t>böter</a:t>
            </a:r>
            <a:r>
              <a:rPr lang="fi-FI" dirty="0"/>
              <a:t>.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 objektimuoto </a:t>
            </a:r>
            <a:r>
              <a:rPr lang="fi-FI" b="1" dirty="0">
                <a:sym typeface="Wingdings" panose="05000000000000000000" pitchFamily="2" charset="2"/>
              </a:rPr>
              <a:t>EN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En </a:t>
            </a:r>
            <a:r>
              <a:rPr lang="fi-FI" dirty="0" err="1">
                <a:sym typeface="Wingdings" panose="05000000000000000000" pitchFamily="2" charset="2"/>
              </a:rPr>
              <a:t>trafikolycka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kan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err="1">
                <a:sym typeface="Wingdings" panose="05000000000000000000" pitchFamily="2" charset="2"/>
              </a:rPr>
              <a:t>ändra</a:t>
            </a:r>
            <a:r>
              <a:rPr lang="fi-FI">
                <a:sym typeface="Wingdings" panose="05000000000000000000" pitchFamily="2" charset="2"/>
              </a:rPr>
              <a:t> </a:t>
            </a:r>
            <a:r>
              <a:rPr lang="fi-FI" b="1">
                <a:solidFill>
                  <a:srgbClr val="00B050"/>
                </a:solidFill>
                <a:sym typeface="Wingdings" panose="05000000000000000000" pitchFamily="2" charset="2"/>
              </a:rPr>
              <a:t>ens</a:t>
            </a:r>
            <a:r>
              <a:rPr lang="fi-FI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i-FI">
                <a:sym typeface="Wingdings" panose="05000000000000000000" pitchFamily="2" charset="2"/>
              </a:rPr>
              <a:t>liv</a:t>
            </a:r>
            <a:r>
              <a:rPr lang="fi-FI" dirty="0">
                <a:sym typeface="Wingdings" panose="05000000000000000000" pitchFamily="2" charset="2"/>
              </a:rPr>
              <a:t>.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man</a:t>
            </a:r>
            <a:r>
              <a:rPr lang="fi-FI" dirty="0">
                <a:sym typeface="Wingdings" panose="05000000000000000000" pitchFamily="2" charset="2"/>
              </a:rPr>
              <a:t>-pronominin genetiivimuoto </a:t>
            </a:r>
            <a:r>
              <a:rPr lang="fi-FI" b="1" dirty="0">
                <a:sym typeface="Wingdings" panose="05000000000000000000" pitchFamily="2" charset="2"/>
              </a:rPr>
              <a:t>ENS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fi-FI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b="1" dirty="0">
                <a:sym typeface="Wingdings" panose="05000000000000000000" pitchFamily="2" charset="2"/>
              </a:rPr>
              <a:t>Jos tuntuu vaikealta, laita lihavoitujen sanojen paikalle normaali pronomini: </a:t>
            </a:r>
          </a:p>
          <a:p>
            <a:pPr marL="0" indent="0">
              <a:buNone/>
            </a:pPr>
            <a:r>
              <a:rPr lang="fi-FI" b="1" dirty="0">
                <a:sym typeface="Wingdings" panose="05000000000000000000" pitchFamily="2" charset="2"/>
              </a:rPr>
              <a:t>JAG/MIG/MIN/MITT. Vertaa:</a:t>
            </a:r>
          </a:p>
          <a:p>
            <a:pPr marL="0" indent="0">
              <a:buNone/>
            </a:pPr>
            <a:endParaRPr lang="fi-FI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err="1">
                <a:sym typeface="Wingdings" panose="05000000000000000000" pitchFamily="2" charset="2"/>
              </a:rPr>
              <a:t>Om</a:t>
            </a:r>
            <a:r>
              <a:rPr lang="fi-FI" dirty="0">
                <a:sym typeface="Wingdings" panose="05000000000000000000" pitchFamily="2" charset="2"/>
              </a:rPr>
              <a:t> polisen </a:t>
            </a:r>
            <a:r>
              <a:rPr lang="fi-FI" err="1">
                <a:sym typeface="Wingdings" panose="05000000000000000000" pitchFamily="2" charset="2"/>
              </a:rPr>
              <a:t>ser</a:t>
            </a:r>
            <a:r>
              <a:rPr lang="fi-FI">
                <a:sym typeface="Wingdings" panose="05000000000000000000" pitchFamily="2" charset="2"/>
              </a:rPr>
              <a:t> </a:t>
            </a:r>
            <a:r>
              <a:rPr lang="fi-FI" b="1">
                <a:solidFill>
                  <a:srgbClr val="00B050"/>
                </a:solidFill>
                <a:sym typeface="Wingdings" panose="05000000000000000000" pitchFamily="2" charset="2"/>
              </a:rPr>
              <a:t>mig</a:t>
            </a:r>
            <a:r>
              <a:rPr lang="fi-FI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köra</a:t>
            </a:r>
            <a:r>
              <a:rPr lang="fi-FI" dirty="0">
                <a:sym typeface="Wingdings" panose="05000000000000000000" pitchFamily="2" charset="2"/>
              </a:rPr>
              <a:t> för </a:t>
            </a:r>
            <a:r>
              <a:rPr lang="fi-FI" dirty="0" err="1">
                <a:sym typeface="Wingdings" panose="05000000000000000000" pitchFamily="2" charset="2"/>
              </a:rPr>
              <a:t>fort</a:t>
            </a:r>
            <a:r>
              <a:rPr lang="fi-FI" dirty="0">
                <a:sym typeface="Wingdings" panose="05000000000000000000" pitchFamily="2" charset="2"/>
              </a:rPr>
              <a:t>, </a:t>
            </a:r>
            <a:r>
              <a:rPr lang="fi-FI" err="1">
                <a:sym typeface="Wingdings" panose="05000000000000000000" pitchFamily="2" charset="2"/>
              </a:rPr>
              <a:t>ska</a:t>
            </a:r>
            <a:r>
              <a:rPr lang="fi-FI">
                <a:sym typeface="Wingdings" panose="05000000000000000000" pitchFamily="2" charset="2"/>
              </a:rPr>
              <a:t> </a:t>
            </a:r>
            <a:r>
              <a:rPr lang="fi-FI" b="1">
                <a:solidFill>
                  <a:srgbClr val="00B050"/>
                </a:solidFill>
                <a:sym typeface="Wingdings" panose="05000000000000000000" pitchFamily="2" charset="2"/>
              </a:rPr>
              <a:t>jag</a:t>
            </a:r>
            <a:r>
              <a:rPr lang="fi-FI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få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böter</a:t>
            </a:r>
            <a:r>
              <a:rPr lang="fi-FI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trafikolycka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err="1"/>
              <a:t>ändra</a:t>
            </a:r>
            <a:r>
              <a:rPr lang="fi-FI"/>
              <a:t> </a:t>
            </a:r>
            <a:r>
              <a:rPr lang="fi-FI" b="1">
                <a:solidFill>
                  <a:srgbClr val="00B050"/>
                </a:solidFill>
              </a:rPr>
              <a:t>mitt </a:t>
            </a:r>
            <a:r>
              <a:rPr lang="fi-FI"/>
              <a:t>liv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58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B84455-9C1B-45F3-884D-44983394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S-</a:t>
            </a:r>
            <a:r>
              <a:rPr lang="sv-SE" dirty="0" err="1"/>
              <a:t>passiivi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3C55D-4A5F-4CFC-A22D-DED011771E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02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71ED-B9A6-4012-869E-8923DA79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S-</a:t>
            </a:r>
            <a:r>
              <a:rPr lang="sv-SE" dirty="0" err="1"/>
              <a:t>passiivi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C4BD-6DF3-4963-B6FF-6B886628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Avfall </a:t>
            </a:r>
            <a:r>
              <a:rPr lang="sv-SE" b="1" dirty="0">
                <a:solidFill>
                  <a:srgbClr val="00B050"/>
                </a:solidFill>
              </a:rPr>
              <a:t>återvinns</a:t>
            </a:r>
            <a:r>
              <a:rPr lang="sv-SE" dirty="0"/>
              <a:t> i Finland.</a:t>
            </a:r>
          </a:p>
          <a:p>
            <a:r>
              <a:rPr lang="sv-SE" dirty="0"/>
              <a:t>Avfall </a:t>
            </a:r>
            <a:r>
              <a:rPr lang="sv-SE" b="1" dirty="0">
                <a:solidFill>
                  <a:srgbClr val="00B050"/>
                </a:solidFill>
              </a:rPr>
              <a:t>återvanns</a:t>
            </a:r>
            <a:r>
              <a:rPr lang="sv-SE" dirty="0"/>
              <a:t> i Finland.</a:t>
            </a:r>
          </a:p>
          <a:p>
            <a:r>
              <a:rPr lang="sv-SE" dirty="0"/>
              <a:t>Avfall </a:t>
            </a:r>
            <a:r>
              <a:rPr lang="sv-SE" b="1" dirty="0">
                <a:solidFill>
                  <a:srgbClr val="00B050"/>
                </a:solidFill>
              </a:rPr>
              <a:t>har återvunnits </a:t>
            </a:r>
            <a:r>
              <a:rPr lang="sv-SE" dirty="0"/>
              <a:t>i Finland.</a:t>
            </a:r>
          </a:p>
          <a:p>
            <a:r>
              <a:rPr lang="sv-SE" dirty="0"/>
              <a:t>Avfall </a:t>
            </a:r>
            <a:r>
              <a:rPr lang="sv-SE" b="1" dirty="0">
                <a:solidFill>
                  <a:srgbClr val="00B050"/>
                </a:solidFill>
              </a:rPr>
              <a:t>hade återvunnits </a:t>
            </a:r>
            <a:r>
              <a:rPr lang="sv-SE" dirty="0"/>
              <a:t>i Finland.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0FC07-FD74-4CD2-9930-5D7EA4C08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err="1"/>
              <a:t>Jätteet</a:t>
            </a:r>
            <a:r>
              <a:rPr lang="sv-SE" dirty="0"/>
              <a:t> </a:t>
            </a:r>
            <a:r>
              <a:rPr lang="sv-SE" b="1" dirty="0" err="1">
                <a:solidFill>
                  <a:srgbClr val="00B050"/>
                </a:solidFill>
              </a:rPr>
              <a:t>kierrätetään</a:t>
            </a:r>
            <a:r>
              <a:rPr lang="sv-SE" dirty="0"/>
              <a:t> </a:t>
            </a:r>
            <a:r>
              <a:rPr lang="sv-SE" dirty="0" err="1"/>
              <a:t>Suomessa</a:t>
            </a:r>
            <a:r>
              <a:rPr lang="sv-SE" dirty="0"/>
              <a:t>.</a:t>
            </a:r>
          </a:p>
          <a:p>
            <a:r>
              <a:rPr lang="sv-SE" dirty="0" err="1"/>
              <a:t>Jätteet</a:t>
            </a:r>
            <a:r>
              <a:rPr lang="sv-SE" dirty="0"/>
              <a:t> </a:t>
            </a:r>
            <a:r>
              <a:rPr lang="sv-SE" b="1" dirty="0" err="1">
                <a:solidFill>
                  <a:srgbClr val="00B050"/>
                </a:solidFill>
              </a:rPr>
              <a:t>kierrätettiin</a:t>
            </a:r>
            <a:r>
              <a:rPr lang="sv-SE" dirty="0"/>
              <a:t> </a:t>
            </a:r>
            <a:r>
              <a:rPr lang="sv-SE" dirty="0" err="1"/>
              <a:t>Suomessa</a:t>
            </a:r>
            <a:r>
              <a:rPr lang="sv-SE" dirty="0"/>
              <a:t>.</a:t>
            </a:r>
          </a:p>
          <a:p>
            <a:r>
              <a:rPr lang="sv-SE" dirty="0" err="1"/>
              <a:t>Jätteet</a:t>
            </a:r>
            <a:r>
              <a:rPr lang="sv-SE" dirty="0"/>
              <a:t> </a:t>
            </a:r>
            <a:r>
              <a:rPr lang="sv-SE" b="1" dirty="0">
                <a:solidFill>
                  <a:srgbClr val="00B050"/>
                </a:solidFill>
              </a:rPr>
              <a:t>on </a:t>
            </a:r>
            <a:r>
              <a:rPr lang="sv-SE" b="1" dirty="0" err="1">
                <a:solidFill>
                  <a:srgbClr val="00B050"/>
                </a:solidFill>
              </a:rPr>
              <a:t>kierrätetty</a:t>
            </a:r>
            <a:r>
              <a:rPr lang="sv-SE" b="1" dirty="0">
                <a:solidFill>
                  <a:srgbClr val="00B050"/>
                </a:solidFill>
              </a:rPr>
              <a:t> </a:t>
            </a:r>
            <a:r>
              <a:rPr lang="sv-SE" dirty="0" err="1"/>
              <a:t>Suomessa</a:t>
            </a:r>
            <a:r>
              <a:rPr lang="sv-SE" dirty="0"/>
              <a:t>.</a:t>
            </a:r>
          </a:p>
          <a:p>
            <a:r>
              <a:rPr lang="sv-SE" dirty="0" err="1"/>
              <a:t>Jätteet</a:t>
            </a:r>
            <a:r>
              <a:rPr lang="sv-SE" dirty="0"/>
              <a:t> </a:t>
            </a:r>
            <a:r>
              <a:rPr lang="sv-SE" b="1" dirty="0" err="1">
                <a:solidFill>
                  <a:srgbClr val="00B050"/>
                </a:solidFill>
              </a:rPr>
              <a:t>oli</a:t>
            </a:r>
            <a:r>
              <a:rPr lang="sv-SE" b="1" dirty="0">
                <a:solidFill>
                  <a:srgbClr val="00B050"/>
                </a:solidFill>
              </a:rPr>
              <a:t> </a:t>
            </a:r>
            <a:r>
              <a:rPr lang="sv-SE" b="1" dirty="0" err="1">
                <a:solidFill>
                  <a:srgbClr val="00B050"/>
                </a:solidFill>
              </a:rPr>
              <a:t>kierrätetty</a:t>
            </a:r>
            <a:r>
              <a:rPr lang="sv-SE" b="1" dirty="0">
                <a:solidFill>
                  <a:srgbClr val="00B050"/>
                </a:solidFill>
              </a:rPr>
              <a:t> </a:t>
            </a:r>
            <a:r>
              <a:rPr lang="sv-SE" dirty="0" err="1"/>
              <a:t>Suomessa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37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0770" y="468131"/>
            <a:ext cx="9507284" cy="909941"/>
          </a:xfrm>
        </p:spPr>
        <p:txBody>
          <a:bodyPr/>
          <a:lstStyle/>
          <a:p>
            <a:r>
              <a:rPr lang="fi-FI"/>
              <a:t>S-passiivi</a:t>
            </a:r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Passiivi korostaa tekemistä, ei tekijää.</a:t>
            </a:r>
          </a:p>
          <a:p>
            <a:r>
              <a:rPr lang="fi-FI" sz="2000" dirty="0"/>
              <a:t>Tekijää ei tarvitse edes mainita.</a:t>
            </a:r>
          </a:p>
          <a:p>
            <a:pPr marL="45706" indent="0">
              <a:buNone/>
            </a:pPr>
            <a:r>
              <a:rPr lang="fi-FI" sz="2000" dirty="0"/>
              <a:t>	</a:t>
            </a:r>
          </a:p>
          <a:p>
            <a:pPr marL="45706" indent="0">
              <a:buNone/>
            </a:pPr>
            <a:r>
              <a:rPr lang="fi-FI" sz="2000" i="1" dirty="0" err="1">
                <a:solidFill>
                  <a:srgbClr val="00B050"/>
                </a:solidFill>
              </a:rPr>
              <a:t>Maten</a:t>
            </a:r>
            <a:r>
              <a:rPr lang="fi-FI" sz="2000" i="1" dirty="0">
                <a:solidFill>
                  <a:srgbClr val="00B050"/>
                </a:solidFill>
              </a:rPr>
              <a:t> </a:t>
            </a:r>
            <a:r>
              <a:rPr lang="fi-FI" sz="2000" i="1" dirty="0" err="1">
                <a:solidFill>
                  <a:srgbClr val="00B050"/>
                </a:solidFill>
              </a:rPr>
              <a:t>äts</a:t>
            </a:r>
            <a:r>
              <a:rPr lang="fi-FI" sz="2000" i="1" dirty="0">
                <a:solidFill>
                  <a:srgbClr val="00B050"/>
                </a:solidFill>
              </a:rPr>
              <a:t>.		Ruoka syödään.</a:t>
            </a:r>
          </a:p>
          <a:p>
            <a:pPr marL="45706" indent="0">
              <a:buNone/>
            </a:pPr>
            <a:r>
              <a:rPr lang="fi-FI" sz="2000" i="1" dirty="0" err="1">
                <a:solidFill>
                  <a:srgbClr val="00B050"/>
                </a:solidFill>
              </a:rPr>
              <a:t>Dörren</a:t>
            </a:r>
            <a:r>
              <a:rPr lang="fi-FI" sz="2000" i="1" dirty="0">
                <a:solidFill>
                  <a:srgbClr val="00B050"/>
                </a:solidFill>
              </a:rPr>
              <a:t> </a:t>
            </a:r>
            <a:r>
              <a:rPr lang="fi-FI" sz="2000" i="1" dirty="0" err="1">
                <a:solidFill>
                  <a:srgbClr val="00B050"/>
                </a:solidFill>
              </a:rPr>
              <a:t>öppnas</a:t>
            </a:r>
            <a:r>
              <a:rPr lang="fi-FI" sz="2000" i="1" dirty="0">
                <a:solidFill>
                  <a:srgbClr val="00B050"/>
                </a:solidFill>
              </a:rPr>
              <a:t>.		Ovi avataan.</a:t>
            </a:r>
          </a:p>
          <a:p>
            <a:pPr marL="45706" indent="0">
              <a:buNone/>
            </a:pPr>
            <a:r>
              <a:rPr lang="fi-FI" sz="2000" i="1" dirty="0" err="1">
                <a:solidFill>
                  <a:srgbClr val="00B050"/>
                </a:solidFill>
              </a:rPr>
              <a:t>Reglerna</a:t>
            </a:r>
            <a:r>
              <a:rPr lang="fi-FI" sz="2000" i="1" dirty="0">
                <a:solidFill>
                  <a:srgbClr val="00B050"/>
                </a:solidFill>
              </a:rPr>
              <a:t> </a:t>
            </a:r>
            <a:r>
              <a:rPr lang="fi-FI" sz="2000" i="1" dirty="0" err="1">
                <a:solidFill>
                  <a:srgbClr val="00B050"/>
                </a:solidFill>
              </a:rPr>
              <a:t>lyds</a:t>
            </a:r>
            <a:r>
              <a:rPr lang="fi-FI" sz="2000" i="1" dirty="0">
                <a:solidFill>
                  <a:srgbClr val="00B050"/>
                </a:solidFill>
              </a:rPr>
              <a:t>.		Sääntöjä noudatetaan.</a:t>
            </a:r>
          </a:p>
          <a:p>
            <a:endParaRPr lang="fi-FI" sz="2000" dirty="0">
              <a:solidFill>
                <a:schemeClr val="tx1"/>
              </a:solidFill>
            </a:endParaRPr>
          </a:p>
          <a:p>
            <a:r>
              <a:rPr lang="fi-FI" sz="2000" dirty="0">
                <a:solidFill>
                  <a:schemeClr val="tx1"/>
                </a:solidFill>
              </a:rPr>
              <a:t>Muodostamiseen tarvitaan verbin </a:t>
            </a:r>
            <a:r>
              <a:rPr lang="fi-FI" sz="2000" b="1" dirty="0">
                <a:solidFill>
                  <a:schemeClr val="tx1"/>
                </a:solidFill>
              </a:rPr>
              <a:t>preesens-muoto</a:t>
            </a:r>
            <a:r>
              <a:rPr lang="fi-FI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915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461</Words>
  <Application>Microsoft Office PowerPoint</Application>
  <PresentationFormat>Custom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Century Gothic</vt:lpstr>
      <vt:lpstr>Tw Cen MT</vt:lpstr>
      <vt:lpstr>Tw Cen MT Condensed</vt:lpstr>
      <vt:lpstr>Wingdings</vt:lpstr>
      <vt:lpstr>Wingdings 3</vt:lpstr>
      <vt:lpstr>Integral</vt:lpstr>
      <vt:lpstr>Passiivit</vt:lpstr>
      <vt:lpstr>Mitä passiivit ovat?</vt:lpstr>
      <vt:lpstr>Man-passiivi</vt:lpstr>
      <vt:lpstr>Man-passiivi</vt:lpstr>
      <vt:lpstr>Man-passiivi</vt:lpstr>
      <vt:lpstr>Objekti- ja genetiivimuodot EN ja ENS</vt:lpstr>
      <vt:lpstr>S-passiivi</vt:lpstr>
      <vt:lpstr>S-passiivi</vt:lpstr>
      <vt:lpstr>S-passiivi</vt:lpstr>
      <vt:lpstr>S-passiivin muodostus preesensissä</vt:lpstr>
      <vt:lpstr>S-passiivin muodostus</vt:lpstr>
      <vt:lpstr>Agenttirakenne</vt:lpstr>
      <vt:lpstr>Bli- ja vara-passiivi</vt:lpstr>
      <vt:lpstr>Bli- ja vara-passiivi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Mikkonen Piritta</dc:creator>
  <cp:lastModifiedBy>Mikkonen Piritta</cp:lastModifiedBy>
  <cp:revision>21</cp:revision>
  <dcterms:created xsi:type="dcterms:W3CDTF">2018-09-19T11:29:23Z</dcterms:created>
  <dcterms:modified xsi:type="dcterms:W3CDTF">2020-03-25T09:29:35Z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