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9" r:id="rId5"/>
    <p:sldId id="261" r:id="rId6"/>
    <p:sldId id="264" r:id="rId7"/>
    <p:sldId id="266" r:id="rId8"/>
    <p:sldId id="267" r:id="rId9"/>
    <p:sldId id="269" r:id="rId10"/>
    <p:sldId id="270" r:id="rId11"/>
    <p:sldId id="268" r:id="rId12"/>
    <p:sldId id="257" r:id="rId13"/>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909" autoAdjust="0"/>
  </p:normalViewPr>
  <p:slideViewPr>
    <p:cSldViewPr snapToGrid="0" snapToObjects="1">
      <p:cViewPr varScale="1">
        <p:scale>
          <a:sx n="63" d="100"/>
          <a:sy n="63" d="100"/>
        </p:scale>
        <p:origin x="98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DE256-C0DA-4FDA-B9FC-03AFB3FF4AED}" type="datetimeFigureOut">
              <a:rPr lang="en-US" smtClean="0"/>
              <a:t>10-Jan-23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DB649-5565-4FDD-838E-117A5B7FAB66}" type="slidenum">
              <a:rPr lang="en-US" smtClean="0"/>
              <a:t>‹#›</a:t>
            </a:fld>
            <a:endParaRPr lang="en-US"/>
          </a:p>
        </p:txBody>
      </p:sp>
    </p:spTree>
    <p:extLst>
      <p:ext uri="{BB962C8B-B14F-4D97-AF65-F5344CB8AC3E}">
        <p14:creationId xmlns:p14="http://schemas.microsoft.com/office/powerpoint/2010/main" val="214899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baseline="0" dirty="0">
              <a:cs typeface="Calibri"/>
            </a:endParaRPr>
          </a:p>
        </p:txBody>
      </p:sp>
    </p:spTree>
    <p:extLst>
      <p:ext uri="{BB962C8B-B14F-4D97-AF65-F5344CB8AC3E}">
        <p14:creationId xmlns:p14="http://schemas.microsoft.com/office/powerpoint/2010/main" val="24063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me it is like beauty is in the potential. The painting which is almost finished is beautiful. The movie or the book with open end. It is like you have to give a peace of you to complete this, and it is beautiful, because it is like an invitation.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ADB649-5565-4FDD-838E-117A5B7FAB66}" type="slidenum">
              <a:rPr lang="en-US" smtClean="0"/>
              <a:t>5</a:t>
            </a:fld>
            <a:endParaRPr lang="en-US"/>
          </a:p>
        </p:txBody>
      </p:sp>
    </p:spTree>
    <p:extLst>
      <p:ext uri="{BB962C8B-B14F-4D97-AF65-F5344CB8AC3E}">
        <p14:creationId xmlns:p14="http://schemas.microsoft.com/office/powerpoint/2010/main" val="139333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find yourself in a hopeless situation, all your abilities are revealed in full force and the impossible becomes possible.</a:t>
            </a:r>
          </a:p>
          <a:p>
            <a:r>
              <a:rPr lang="en-US" sz="1200" kern="1200" dirty="0" err="1" smtClean="0">
                <a:solidFill>
                  <a:schemeClr val="tx1"/>
                </a:solidFill>
                <a:effectLst/>
                <a:latin typeface="+mn-lt"/>
                <a:ea typeface="+mn-ea"/>
                <a:cs typeface="+mn-cs"/>
              </a:rPr>
              <a:t>Antifragile</a:t>
            </a:r>
            <a:r>
              <a:rPr lang="en-US" sz="1200" kern="1200" dirty="0" smtClean="0">
                <a:solidFill>
                  <a:schemeClr val="tx1"/>
                </a:solidFill>
                <a:effectLst/>
                <a:latin typeface="+mn-lt"/>
                <a:ea typeface="+mn-ea"/>
                <a:cs typeface="+mn-cs"/>
              </a:rPr>
              <a:t> reveals how some systems thrive from shocks, volatility and uncertainty, instead of breaking from them, and how you can adapt more </a:t>
            </a:r>
            <a:r>
              <a:rPr lang="en-US" sz="1200" kern="1200" dirty="0" err="1" smtClean="0">
                <a:solidFill>
                  <a:schemeClr val="tx1"/>
                </a:solidFill>
                <a:effectLst/>
                <a:latin typeface="+mn-lt"/>
                <a:ea typeface="+mn-ea"/>
                <a:cs typeface="+mn-cs"/>
              </a:rPr>
              <a:t>antifragile</a:t>
            </a:r>
            <a:r>
              <a:rPr lang="en-US" sz="1200" kern="1200" dirty="0" smtClean="0">
                <a:solidFill>
                  <a:schemeClr val="tx1"/>
                </a:solidFill>
                <a:effectLst/>
                <a:latin typeface="+mn-lt"/>
                <a:ea typeface="+mn-ea"/>
                <a:cs typeface="+mn-cs"/>
              </a:rPr>
              <a:t> traits yourself to thrive in an uncertain and chaotic world.</a:t>
            </a:r>
          </a:p>
          <a:p>
            <a:endParaRPr lang="en-US" dirty="0"/>
          </a:p>
        </p:txBody>
      </p:sp>
      <p:sp>
        <p:nvSpPr>
          <p:cNvPr id="4" name="Slide Number Placeholder 3"/>
          <p:cNvSpPr>
            <a:spLocks noGrp="1"/>
          </p:cNvSpPr>
          <p:nvPr>
            <p:ph type="sldNum" sz="quarter" idx="10"/>
          </p:nvPr>
        </p:nvSpPr>
        <p:spPr/>
        <p:txBody>
          <a:bodyPr/>
          <a:lstStyle/>
          <a:p>
            <a:fld id="{3CADB649-5565-4FDD-838E-117A5B7FAB66}" type="slidenum">
              <a:rPr lang="en-US" smtClean="0"/>
              <a:t>6</a:t>
            </a:fld>
            <a:endParaRPr lang="en-US"/>
          </a:p>
        </p:txBody>
      </p:sp>
    </p:spTree>
    <p:extLst>
      <p:ext uri="{BB962C8B-B14F-4D97-AF65-F5344CB8AC3E}">
        <p14:creationId xmlns:p14="http://schemas.microsoft.com/office/powerpoint/2010/main" val="153187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Toxic people. Jealous people</a:t>
            </a:r>
          </a:p>
          <a:p>
            <a:r>
              <a:rPr lang="en-US" sz="1200" kern="1200" dirty="0" smtClean="0">
                <a:solidFill>
                  <a:schemeClr val="tx1"/>
                </a:solidFill>
                <a:effectLst/>
                <a:latin typeface="+mn-lt"/>
                <a:ea typeface="+mn-ea"/>
                <a:cs typeface="+mn-cs"/>
              </a:rPr>
              <a:t>The main good point of </a:t>
            </a:r>
            <a:r>
              <a:rPr lang="en-US" sz="1200" kern="1200" dirty="0" err="1" smtClean="0">
                <a:solidFill>
                  <a:schemeClr val="tx1"/>
                </a:solidFill>
                <a:effectLst/>
                <a:latin typeface="+mn-lt"/>
                <a:ea typeface="+mn-ea"/>
                <a:cs typeface="+mn-cs"/>
              </a:rPr>
              <a:t>Taleb’s</a:t>
            </a:r>
            <a:r>
              <a:rPr lang="en-US" sz="1200" kern="1200" dirty="0" smtClean="0">
                <a:solidFill>
                  <a:schemeClr val="tx1"/>
                </a:solidFill>
                <a:effectLst/>
                <a:latin typeface="+mn-lt"/>
                <a:ea typeface="+mn-ea"/>
                <a:cs typeface="+mn-cs"/>
              </a:rPr>
              <a:t> message is that we shouldn’t try to stay always at the safe side. We never will growth and discover ourselves. There are so many things we can’t control and that still can happen to us. “We need randomness, mess, adventures, uncertainty, self-discovery, </a:t>
            </a:r>
            <a:r>
              <a:rPr lang="en-US" sz="1200" i="1" kern="1200" dirty="0" smtClean="0">
                <a:solidFill>
                  <a:schemeClr val="tx1"/>
                </a:solidFill>
                <a:effectLst/>
                <a:latin typeface="+mn-lt"/>
                <a:ea typeface="+mn-ea"/>
                <a:cs typeface="+mn-cs"/>
              </a:rPr>
              <a:t>hear traumatic episodes</a:t>
            </a:r>
            <a:r>
              <a:rPr lang="en-US" sz="1200" kern="1200" dirty="0" smtClean="0">
                <a:solidFill>
                  <a:schemeClr val="tx1"/>
                </a:solidFill>
                <a:effectLst/>
                <a:latin typeface="+mn-lt"/>
                <a:ea typeface="+mn-ea"/>
                <a:cs typeface="+mn-cs"/>
              </a:rPr>
              <a:t>?, all these things that make life worth living” (</a:t>
            </a:r>
            <a:r>
              <a:rPr lang="en-US" sz="1200" kern="1200" dirty="0" err="1" smtClean="0">
                <a:solidFill>
                  <a:schemeClr val="tx1"/>
                </a:solidFill>
                <a:effectLst/>
                <a:latin typeface="+mn-lt"/>
                <a:ea typeface="+mn-ea"/>
                <a:cs typeface="+mn-cs"/>
              </a:rPr>
              <a:t>Nassim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Taleb</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Fear makes us fragile. Anxiety makes us fragile. Anyway there is no mean to predict things that can happen. Again, let’s remember </a:t>
            </a:r>
            <a:r>
              <a:rPr lang="en-US" sz="1200" kern="1200" dirty="0" err="1" smtClean="0">
                <a:solidFill>
                  <a:schemeClr val="tx1"/>
                </a:solidFill>
                <a:effectLst/>
                <a:latin typeface="+mn-lt"/>
                <a:ea typeface="+mn-ea"/>
                <a:cs typeface="+mn-cs"/>
              </a:rPr>
              <a:t>Taleb’s</a:t>
            </a:r>
            <a:r>
              <a:rPr lang="en-US" sz="1200" kern="1200" dirty="0" smtClean="0">
                <a:solidFill>
                  <a:schemeClr val="tx1"/>
                </a:solidFill>
                <a:effectLst/>
                <a:latin typeface="+mn-lt"/>
                <a:ea typeface="+mn-ea"/>
                <a:cs typeface="+mn-cs"/>
              </a:rPr>
              <a:t> Black Swan. But what we can do, is to be flexible. It is useless to fear something that might happen. We waste our mental energy resources on it. Often the dear of event is bigger than event we are afraid of.</a:t>
            </a:r>
            <a:endParaRPr lang="en-US" dirty="0"/>
          </a:p>
        </p:txBody>
      </p:sp>
      <p:sp>
        <p:nvSpPr>
          <p:cNvPr id="4" name="Slide Number Placeholder 3"/>
          <p:cNvSpPr>
            <a:spLocks noGrp="1"/>
          </p:cNvSpPr>
          <p:nvPr>
            <p:ph type="sldNum" sz="quarter" idx="10"/>
          </p:nvPr>
        </p:nvSpPr>
        <p:spPr/>
        <p:txBody>
          <a:bodyPr/>
          <a:lstStyle/>
          <a:p>
            <a:fld id="{3CADB649-5565-4FDD-838E-117A5B7FAB66}" type="slidenum">
              <a:rPr lang="en-US" smtClean="0"/>
              <a:t>7</a:t>
            </a:fld>
            <a:endParaRPr lang="en-US"/>
          </a:p>
        </p:txBody>
      </p:sp>
    </p:spTree>
    <p:extLst>
      <p:ext uri="{BB962C8B-B14F-4D97-AF65-F5344CB8AC3E}">
        <p14:creationId xmlns:p14="http://schemas.microsoft.com/office/powerpoint/2010/main" val="175978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649-5565-4FDD-838E-117A5B7FAB66}" type="slidenum">
              <a:rPr lang="en-US" smtClean="0"/>
              <a:t>9</a:t>
            </a:fld>
            <a:endParaRPr lang="en-US"/>
          </a:p>
        </p:txBody>
      </p:sp>
    </p:spTree>
    <p:extLst>
      <p:ext uri="{BB962C8B-B14F-4D97-AF65-F5344CB8AC3E}">
        <p14:creationId xmlns:p14="http://schemas.microsoft.com/office/powerpoint/2010/main" val="3236540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xmlns="" id="{AC46BC8F-1D17-084A-B4CA-40F6E1A5A196}"/>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xmlns="" id="{A70DD76C-D294-A14F-BF96-8B913AB5C86C}"/>
              </a:ext>
            </a:extLst>
          </p:cNvPr>
          <p:cNvSpPr>
            <a:spLocks noGrp="1"/>
          </p:cNvSpPr>
          <p:nvPr>
            <p:ph type="ctrTitle"/>
          </p:nvPr>
        </p:nvSpPr>
        <p:spPr>
          <a:xfrm>
            <a:off x="261194" y="252413"/>
            <a:ext cx="9144000" cy="2387600"/>
          </a:xfrm>
        </p:spPr>
        <p:txBody>
          <a:bodyPr anchor="b"/>
          <a:lstStyle>
            <a:lvl1pPr algn="l">
              <a:defRPr sz="6000"/>
            </a:lvl1pPr>
          </a:lstStyle>
          <a:p>
            <a:r>
              <a:rPr lang="en-GB" dirty="0"/>
              <a:t>Click to edit Master title style</a:t>
            </a:r>
            <a:endParaRPr lang="aa-ET" dirty="0"/>
          </a:p>
        </p:txBody>
      </p:sp>
      <p:sp>
        <p:nvSpPr>
          <p:cNvPr id="3" name="Subtitle 2">
            <a:extLst>
              <a:ext uri="{FF2B5EF4-FFF2-40B4-BE49-F238E27FC236}">
                <a16:creationId xmlns:a16="http://schemas.microsoft.com/office/drawing/2014/main" xmlns="" id="{288A61E7-1038-BB4B-B3EB-500BFDBFE2DC}"/>
              </a:ext>
            </a:extLst>
          </p:cNvPr>
          <p:cNvSpPr>
            <a:spLocks noGrp="1"/>
          </p:cNvSpPr>
          <p:nvPr>
            <p:ph type="subTitle" idx="1"/>
          </p:nvPr>
        </p:nvSpPr>
        <p:spPr>
          <a:xfrm>
            <a:off x="261194" y="2892426"/>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aa-ET" dirty="0"/>
          </a:p>
        </p:txBody>
      </p:sp>
      <p:sp>
        <p:nvSpPr>
          <p:cNvPr id="4" name="Date Placeholder 3">
            <a:extLst>
              <a:ext uri="{FF2B5EF4-FFF2-40B4-BE49-F238E27FC236}">
                <a16:creationId xmlns:a16="http://schemas.microsoft.com/office/drawing/2014/main" xmlns="" id="{356F23CA-ABEE-F94D-9F95-8A1934F760DD}"/>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5" name="Footer Placeholder 4">
            <a:extLst>
              <a:ext uri="{FF2B5EF4-FFF2-40B4-BE49-F238E27FC236}">
                <a16:creationId xmlns:a16="http://schemas.microsoft.com/office/drawing/2014/main" xmlns="" id="{4A22ED0F-C14F-6B4D-AFB7-1F7CDB645CBB}"/>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54271007-1D67-2F4C-BFA1-A9EA95393A35}"/>
              </a:ext>
            </a:extLst>
          </p:cNvPr>
          <p:cNvSpPr>
            <a:spLocks noGrp="1"/>
          </p:cNvSpPr>
          <p:nvPr>
            <p:ph type="sldNum" sz="quarter" idx="12"/>
          </p:nvPr>
        </p:nvSpPr>
        <p:spPr/>
        <p:txBody>
          <a:bodyPr/>
          <a:lstStyle/>
          <a:p>
            <a:fld id="{068BAD40-522A-B74B-8566-BE4F95F702D9}" type="slidenum">
              <a:rPr lang="aa-ET" smtClean="0"/>
              <a:t>‹#›</a:t>
            </a:fld>
            <a:endParaRPr lang="aa-ET"/>
          </a:p>
        </p:txBody>
      </p:sp>
      <p:pic>
        <p:nvPicPr>
          <p:cNvPr id="10" name="Picture 9" descr="A picture containing text&#10;&#10;Description automatically generated">
            <a:extLst>
              <a:ext uri="{FF2B5EF4-FFF2-40B4-BE49-F238E27FC236}">
                <a16:creationId xmlns:a16="http://schemas.microsoft.com/office/drawing/2014/main" xmlns="" id="{668046B4-7107-484F-A182-75618AFF22F9}"/>
              </a:ext>
            </a:extLst>
          </p:cNvPr>
          <p:cNvPicPr>
            <a:picLocks noChangeAspect="1"/>
          </p:cNvPicPr>
          <p:nvPr userDrawn="1"/>
        </p:nvPicPr>
        <p:blipFill>
          <a:blip r:embed="rId3"/>
          <a:stretch>
            <a:fillRect/>
          </a:stretch>
        </p:blipFill>
        <p:spPr>
          <a:xfrm>
            <a:off x="5893764" y="1782736"/>
            <a:ext cx="5834805" cy="4437089"/>
          </a:xfrm>
          <a:prstGeom prst="rect">
            <a:avLst/>
          </a:prstGeom>
        </p:spPr>
      </p:pic>
      <p:pic>
        <p:nvPicPr>
          <p:cNvPr id="11" name="Picture 10" descr="Logo&#10;&#10;Description automatically generated">
            <a:extLst>
              <a:ext uri="{FF2B5EF4-FFF2-40B4-BE49-F238E27FC236}">
                <a16:creationId xmlns:a16="http://schemas.microsoft.com/office/drawing/2014/main" xmlns="" id="{16A91FF5-B2DE-174D-A50F-438BBC060BF7}"/>
              </a:ext>
            </a:extLst>
          </p:cNvPr>
          <p:cNvPicPr>
            <a:picLocks noChangeAspect="1"/>
          </p:cNvPicPr>
          <p:nvPr userDrawn="1"/>
        </p:nvPicPr>
        <p:blipFill>
          <a:blip r:embed="rId4"/>
          <a:stretch>
            <a:fillRect/>
          </a:stretch>
        </p:blipFill>
        <p:spPr>
          <a:xfrm>
            <a:off x="10769652" y="6273456"/>
            <a:ext cx="1228725" cy="530911"/>
          </a:xfrm>
          <a:prstGeom prst="rect">
            <a:avLst/>
          </a:prstGeom>
        </p:spPr>
      </p:pic>
    </p:spTree>
    <p:extLst>
      <p:ext uri="{BB962C8B-B14F-4D97-AF65-F5344CB8AC3E}">
        <p14:creationId xmlns:p14="http://schemas.microsoft.com/office/powerpoint/2010/main" val="335567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AC7741C-CC15-EC45-A657-857BE8A022B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xmlns="" id="{CB02ABAB-0FA7-EA4F-A8F0-D9D5DF6E4847}"/>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9DF0970D-D02C-3548-B060-78252D05EE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E443068D-B596-5248-901D-2CC18C117E97}"/>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5" name="Footer Placeholder 4">
            <a:extLst>
              <a:ext uri="{FF2B5EF4-FFF2-40B4-BE49-F238E27FC236}">
                <a16:creationId xmlns:a16="http://schemas.microsoft.com/office/drawing/2014/main" xmlns="" id="{E61F1BEB-D92F-1046-B11E-14B738CAA3E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F21EEC4F-E8EB-444D-B870-9E7BCC10E497}"/>
              </a:ext>
            </a:extLst>
          </p:cNvPr>
          <p:cNvSpPr>
            <a:spLocks noGrp="1"/>
          </p:cNvSpPr>
          <p:nvPr>
            <p:ph type="sldNum" sz="quarter" idx="12"/>
          </p:nvPr>
        </p:nvSpPr>
        <p:spPr/>
        <p:txBody>
          <a:bodyPr/>
          <a:lstStyle/>
          <a:p>
            <a:fld id="{068BAD40-522A-B74B-8566-BE4F95F702D9}" type="slidenum">
              <a:rPr lang="aa-ET" smtClean="0"/>
              <a:t>‹#›</a:t>
            </a:fld>
            <a:endParaRPr lang="aa-ET"/>
          </a:p>
        </p:txBody>
      </p:sp>
      <p:pic>
        <p:nvPicPr>
          <p:cNvPr id="9" name="Picture 8" descr="Logo&#10;&#10;Description automatically generated">
            <a:extLst>
              <a:ext uri="{FF2B5EF4-FFF2-40B4-BE49-F238E27FC236}">
                <a16:creationId xmlns:a16="http://schemas.microsoft.com/office/drawing/2014/main" xmlns="" id="{1DEA7622-3C5B-634F-B282-57B124D08437}"/>
              </a:ext>
            </a:extLst>
          </p:cNvPr>
          <p:cNvPicPr>
            <a:picLocks noChangeAspect="1"/>
          </p:cNvPicPr>
          <p:nvPr userDrawn="1"/>
        </p:nvPicPr>
        <p:blipFill>
          <a:blip r:embed="rId3"/>
          <a:stretch>
            <a:fillRect/>
          </a:stretch>
        </p:blipFill>
        <p:spPr>
          <a:xfrm>
            <a:off x="10769652" y="6273456"/>
            <a:ext cx="1228725" cy="530911"/>
          </a:xfrm>
          <a:prstGeom prst="rect">
            <a:avLst/>
          </a:prstGeom>
        </p:spPr>
      </p:pic>
    </p:spTree>
    <p:extLst>
      <p:ext uri="{BB962C8B-B14F-4D97-AF65-F5344CB8AC3E}">
        <p14:creationId xmlns:p14="http://schemas.microsoft.com/office/powerpoint/2010/main" val="69470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2ABAB-0FA7-EA4F-A8F0-D9D5DF6E4847}"/>
              </a:ext>
            </a:extLst>
          </p:cNvPr>
          <p:cNvSpPr>
            <a:spLocks noGrp="1"/>
          </p:cNvSpPr>
          <p:nvPr>
            <p:ph type="title"/>
          </p:nvPr>
        </p:nvSpPr>
        <p:spPr>
          <a:xfrm>
            <a:off x="3282843" y="136525"/>
            <a:ext cx="8679305" cy="1325563"/>
          </a:xfrm>
        </p:spPr>
        <p:txBody>
          <a:bodyPr/>
          <a:lstStyle/>
          <a:p>
            <a:r>
              <a:rPr lang="en-GB" dirty="0"/>
              <a:t>Click to edit Master title style</a:t>
            </a:r>
            <a:endParaRPr lang="aa-ET" dirty="0"/>
          </a:p>
        </p:txBody>
      </p:sp>
      <p:sp>
        <p:nvSpPr>
          <p:cNvPr id="3" name="Content Placeholder 2">
            <a:extLst>
              <a:ext uri="{FF2B5EF4-FFF2-40B4-BE49-F238E27FC236}">
                <a16:creationId xmlns:a16="http://schemas.microsoft.com/office/drawing/2014/main" xmlns="" id="{9DF0970D-D02C-3548-B060-78252D05EEB0}"/>
              </a:ext>
            </a:extLst>
          </p:cNvPr>
          <p:cNvSpPr>
            <a:spLocks noGrp="1"/>
          </p:cNvSpPr>
          <p:nvPr>
            <p:ph idx="1"/>
          </p:nvPr>
        </p:nvSpPr>
        <p:spPr>
          <a:xfrm>
            <a:off x="3282844" y="1618938"/>
            <a:ext cx="8679305" cy="45580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xmlns="" id="{E443068D-B596-5248-901D-2CC18C117E97}"/>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5" name="Footer Placeholder 4">
            <a:extLst>
              <a:ext uri="{FF2B5EF4-FFF2-40B4-BE49-F238E27FC236}">
                <a16:creationId xmlns:a16="http://schemas.microsoft.com/office/drawing/2014/main" xmlns="" id="{E61F1BEB-D92F-1046-B11E-14B738CAA3E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F21EEC4F-E8EB-444D-B870-9E7BCC10E497}"/>
              </a:ext>
            </a:extLst>
          </p:cNvPr>
          <p:cNvSpPr>
            <a:spLocks noGrp="1"/>
          </p:cNvSpPr>
          <p:nvPr>
            <p:ph type="sldNum" sz="quarter" idx="12"/>
          </p:nvPr>
        </p:nvSpPr>
        <p:spPr/>
        <p:txBody>
          <a:bodyPr/>
          <a:lstStyle/>
          <a:p>
            <a:fld id="{068BAD40-522A-B74B-8566-BE4F95F702D9}" type="slidenum">
              <a:rPr lang="aa-ET" smtClean="0"/>
              <a:t>‹#›</a:t>
            </a:fld>
            <a:endParaRPr lang="aa-ET"/>
          </a:p>
        </p:txBody>
      </p:sp>
      <p:pic>
        <p:nvPicPr>
          <p:cNvPr id="9" name="Picture 8" descr="A picture containing text&#10;&#10;Description automatically generated">
            <a:extLst>
              <a:ext uri="{FF2B5EF4-FFF2-40B4-BE49-F238E27FC236}">
                <a16:creationId xmlns:a16="http://schemas.microsoft.com/office/drawing/2014/main" xmlns="" id="{DB34D562-FB00-AF49-9619-274B6FACCC3B}"/>
              </a:ext>
            </a:extLst>
          </p:cNvPr>
          <p:cNvPicPr>
            <a:picLocks noChangeAspect="1"/>
          </p:cNvPicPr>
          <p:nvPr userDrawn="1"/>
        </p:nvPicPr>
        <p:blipFill>
          <a:blip r:embed="rId2"/>
          <a:stretch>
            <a:fillRect/>
          </a:stretch>
        </p:blipFill>
        <p:spPr>
          <a:xfrm>
            <a:off x="-816894" y="365125"/>
            <a:ext cx="3774953" cy="6858000"/>
          </a:xfrm>
          <a:prstGeom prst="rect">
            <a:avLst/>
          </a:prstGeom>
        </p:spPr>
      </p:pic>
    </p:spTree>
    <p:extLst>
      <p:ext uri="{BB962C8B-B14F-4D97-AF65-F5344CB8AC3E}">
        <p14:creationId xmlns:p14="http://schemas.microsoft.com/office/powerpoint/2010/main" val="149514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4F92AE97-345A-704F-8A8E-446615E71BDC}"/>
              </a:ext>
            </a:extLst>
          </p:cNvPr>
          <p:cNvPicPr>
            <a:picLocks noChangeAspect="1"/>
          </p:cNvPicPr>
          <p:nvPr userDrawn="1"/>
        </p:nvPicPr>
        <p:blipFill>
          <a:blip r:embed="rId2"/>
          <a:stretch>
            <a:fillRect/>
          </a:stretch>
        </p:blipFill>
        <p:spPr>
          <a:xfrm>
            <a:off x="0" y="1189584"/>
            <a:ext cx="12192000" cy="5032290"/>
          </a:xfrm>
          <a:prstGeom prst="rect">
            <a:avLst/>
          </a:prstGeom>
        </p:spPr>
      </p:pic>
      <p:sp>
        <p:nvSpPr>
          <p:cNvPr id="2" name="Title 1">
            <a:extLst>
              <a:ext uri="{FF2B5EF4-FFF2-40B4-BE49-F238E27FC236}">
                <a16:creationId xmlns:a16="http://schemas.microsoft.com/office/drawing/2014/main" xmlns="" id="{F57264C8-BF37-414B-8F12-6F87516B71F9}"/>
              </a:ext>
            </a:extLst>
          </p:cNvPr>
          <p:cNvSpPr>
            <a:spLocks noGrp="1"/>
          </p:cNvSpPr>
          <p:nvPr>
            <p:ph type="title"/>
          </p:nvPr>
        </p:nvSpPr>
        <p:spPr>
          <a:xfrm>
            <a:off x="838200" y="2002631"/>
            <a:ext cx="10515600" cy="2852737"/>
          </a:xfrm>
        </p:spPr>
        <p:txBody>
          <a:bodyPr anchor="ctr" anchorCtr="0"/>
          <a:lstStyle>
            <a:lvl1pPr>
              <a:defRPr sz="6000"/>
            </a:lvl1pPr>
          </a:lstStyle>
          <a:p>
            <a:r>
              <a:rPr lang="en-GB" dirty="0"/>
              <a:t>Click to edit Master title style</a:t>
            </a:r>
            <a:endParaRPr lang="aa-ET" dirty="0"/>
          </a:p>
        </p:txBody>
      </p:sp>
      <p:sp>
        <p:nvSpPr>
          <p:cNvPr id="4" name="Date Placeholder 3">
            <a:extLst>
              <a:ext uri="{FF2B5EF4-FFF2-40B4-BE49-F238E27FC236}">
                <a16:creationId xmlns:a16="http://schemas.microsoft.com/office/drawing/2014/main" xmlns="" id="{9AD3E228-4D05-4943-ADD2-4D6D3BA23D62}"/>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5" name="Footer Placeholder 4">
            <a:extLst>
              <a:ext uri="{FF2B5EF4-FFF2-40B4-BE49-F238E27FC236}">
                <a16:creationId xmlns:a16="http://schemas.microsoft.com/office/drawing/2014/main" xmlns="" id="{ED149226-0748-BD4F-A60E-49A787D852BB}"/>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C759EB37-6E30-6448-8A40-4B3AD8269FB6}"/>
              </a:ext>
            </a:extLst>
          </p:cNvPr>
          <p:cNvSpPr>
            <a:spLocks noGrp="1"/>
          </p:cNvSpPr>
          <p:nvPr>
            <p:ph type="sldNum" sz="quarter" idx="12"/>
          </p:nvPr>
        </p:nvSpPr>
        <p:spPr/>
        <p:txBody>
          <a:bodyPr/>
          <a:lstStyle/>
          <a:p>
            <a:fld id="{068BAD40-522A-B74B-8566-BE4F95F702D9}" type="slidenum">
              <a:rPr lang="aa-ET" smtClean="0"/>
              <a:t>‹#›</a:t>
            </a:fld>
            <a:endParaRPr lang="aa-ET"/>
          </a:p>
        </p:txBody>
      </p:sp>
    </p:spTree>
    <p:extLst>
      <p:ext uri="{BB962C8B-B14F-4D97-AF65-F5344CB8AC3E}">
        <p14:creationId xmlns:p14="http://schemas.microsoft.com/office/powerpoint/2010/main" val="115698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4F92AE97-345A-704F-8A8E-446615E71BDC}"/>
              </a:ext>
            </a:extLst>
          </p:cNvPr>
          <p:cNvPicPr>
            <a:picLocks noChangeAspect="1"/>
          </p:cNvPicPr>
          <p:nvPr userDrawn="1"/>
        </p:nvPicPr>
        <p:blipFill>
          <a:blip r:embed="rId2"/>
          <a:stretch>
            <a:fillRect/>
          </a:stretch>
        </p:blipFill>
        <p:spPr>
          <a:xfrm>
            <a:off x="0" y="1825710"/>
            <a:ext cx="12192000" cy="5032290"/>
          </a:xfrm>
          <a:prstGeom prst="rect">
            <a:avLst/>
          </a:prstGeom>
        </p:spPr>
      </p:pic>
      <p:sp>
        <p:nvSpPr>
          <p:cNvPr id="2" name="Title 1">
            <a:extLst>
              <a:ext uri="{FF2B5EF4-FFF2-40B4-BE49-F238E27FC236}">
                <a16:creationId xmlns:a16="http://schemas.microsoft.com/office/drawing/2014/main" xmlns="" id="{F57264C8-BF37-414B-8F12-6F87516B71F9}"/>
              </a:ext>
            </a:extLst>
          </p:cNvPr>
          <p:cNvSpPr>
            <a:spLocks noGrp="1"/>
          </p:cNvSpPr>
          <p:nvPr>
            <p:ph type="title"/>
          </p:nvPr>
        </p:nvSpPr>
        <p:spPr>
          <a:xfrm>
            <a:off x="193623" y="136526"/>
            <a:ext cx="10515600" cy="1302530"/>
          </a:xfrm>
        </p:spPr>
        <p:txBody>
          <a:bodyPr anchor="ctr" anchorCtr="0"/>
          <a:lstStyle>
            <a:lvl1pPr>
              <a:defRPr sz="6000"/>
            </a:lvl1pPr>
          </a:lstStyle>
          <a:p>
            <a:r>
              <a:rPr lang="en-GB" dirty="0"/>
              <a:t>Click to edit Master title style</a:t>
            </a:r>
            <a:endParaRPr lang="aa-ET" dirty="0"/>
          </a:p>
        </p:txBody>
      </p:sp>
      <p:sp>
        <p:nvSpPr>
          <p:cNvPr id="4" name="Date Placeholder 3">
            <a:extLst>
              <a:ext uri="{FF2B5EF4-FFF2-40B4-BE49-F238E27FC236}">
                <a16:creationId xmlns:a16="http://schemas.microsoft.com/office/drawing/2014/main" xmlns="" id="{9AD3E228-4D05-4943-ADD2-4D6D3BA23D62}"/>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5" name="Footer Placeholder 4">
            <a:extLst>
              <a:ext uri="{FF2B5EF4-FFF2-40B4-BE49-F238E27FC236}">
                <a16:creationId xmlns:a16="http://schemas.microsoft.com/office/drawing/2014/main" xmlns="" id="{ED149226-0748-BD4F-A60E-49A787D852BB}"/>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C759EB37-6E30-6448-8A40-4B3AD8269FB6}"/>
              </a:ext>
            </a:extLst>
          </p:cNvPr>
          <p:cNvSpPr>
            <a:spLocks noGrp="1"/>
          </p:cNvSpPr>
          <p:nvPr>
            <p:ph type="sldNum" sz="quarter" idx="12"/>
          </p:nvPr>
        </p:nvSpPr>
        <p:spPr/>
        <p:txBody>
          <a:bodyPr/>
          <a:lstStyle/>
          <a:p>
            <a:fld id="{068BAD40-522A-B74B-8566-BE4F95F702D9}" type="slidenum">
              <a:rPr lang="aa-ET" smtClean="0"/>
              <a:t>‹#›</a:t>
            </a:fld>
            <a:endParaRPr lang="aa-ET"/>
          </a:p>
        </p:txBody>
      </p:sp>
      <p:sp>
        <p:nvSpPr>
          <p:cNvPr id="7" name="Content Placeholder 2">
            <a:extLst>
              <a:ext uri="{FF2B5EF4-FFF2-40B4-BE49-F238E27FC236}">
                <a16:creationId xmlns:a16="http://schemas.microsoft.com/office/drawing/2014/main" xmlns="" id="{489FCDFB-2A9D-DE4A-870A-D61260A9A96E}"/>
              </a:ext>
            </a:extLst>
          </p:cNvPr>
          <p:cNvSpPr>
            <a:spLocks noGrp="1"/>
          </p:cNvSpPr>
          <p:nvPr>
            <p:ph idx="1"/>
          </p:nvPr>
        </p:nvSpPr>
        <p:spPr>
          <a:xfrm>
            <a:off x="1756347" y="2359158"/>
            <a:ext cx="8679305" cy="346374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Tree>
    <p:extLst>
      <p:ext uri="{BB962C8B-B14F-4D97-AF65-F5344CB8AC3E}">
        <p14:creationId xmlns:p14="http://schemas.microsoft.com/office/powerpoint/2010/main" val="406533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BCA86F7-2073-C047-846E-F1BAC7CBB72D}"/>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3" name="Footer Placeholder 2">
            <a:extLst>
              <a:ext uri="{FF2B5EF4-FFF2-40B4-BE49-F238E27FC236}">
                <a16:creationId xmlns:a16="http://schemas.microsoft.com/office/drawing/2014/main" xmlns="" id="{D32C19BB-AC75-B647-BB09-C548F2823FF9}"/>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xmlns="" id="{2DB11F52-91E5-7B41-A8CE-24A31B716E7A}"/>
              </a:ext>
            </a:extLst>
          </p:cNvPr>
          <p:cNvSpPr>
            <a:spLocks noGrp="1"/>
          </p:cNvSpPr>
          <p:nvPr>
            <p:ph type="sldNum" sz="quarter" idx="12"/>
          </p:nvPr>
        </p:nvSpPr>
        <p:spPr/>
        <p:txBody>
          <a:bodyPr/>
          <a:lstStyle/>
          <a:p>
            <a:fld id="{068BAD40-522A-B74B-8566-BE4F95F702D9}" type="slidenum">
              <a:rPr lang="aa-ET" smtClean="0"/>
              <a:t>‹#›</a:t>
            </a:fld>
            <a:endParaRPr lang="aa-ET"/>
          </a:p>
        </p:txBody>
      </p:sp>
      <p:pic>
        <p:nvPicPr>
          <p:cNvPr id="6" name="Picture 5" descr="A picture containing text&#10;&#10;Description automatically generated">
            <a:extLst>
              <a:ext uri="{FF2B5EF4-FFF2-40B4-BE49-F238E27FC236}">
                <a16:creationId xmlns:a16="http://schemas.microsoft.com/office/drawing/2014/main" xmlns="" id="{1669586E-D1AC-1345-8D2B-8D4769E12C79}"/>
              </a:ext>
            </a:extLst>
          </p:cNvPr>
          <p:cNvPicPr>
            <a:picLocks noChangeAspect="1"/>
          </p:cNvPicPr>
          <p:nvPr userDrawn="1"/>
        </p:nvPicPr>
        <p:blipFill>
          <a:blip r:embed="rId2"/>
          <a:stretch>
            <a:fillRect/>
          </a:stretch>
        </p:blipFill>
        <p:spPr>
          <a:xfrm>
            <a:off x="-391509" y="3147935"/>
            <a:ext cx="2182459" cy="3964898"/>
          </a:xfrm>
          <a:prstGeom prst="rect">
            <a:avLst/>
          </a:prstGeom>
        </p:spPr>
      </p:pic>
    </p:spTree>
    <p:extLst>
      <p:ext uri="{BB962C8B-B14F-4D97-AF65-F5344CB8AC3E}">
        <p14:creationId xmlns:p14="http://schemas.microsoft.com/office/powerpoint/2010/main" val="110906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5200E-CA80-C94C-A6A2-FE53EC270257}"/>
              </a:ext>
            </a:extLst>
          </p:cNvPr>
          <p:cNvSpPr>
            <a:spLocks noGrp="1"/>
          </p:cNvSpPr>
          <p:nvPr>
            <p:ph type="title"/>
          </p:nvPr>
        </p:nvSpPr>
        <p:spPr>
          <a:xfrm>
            <a:off x="193623" y="136525"/>
            <a:ext cx="3932237" cy="1600200"/>
          </a:xfrm>
        </p:spPr>
        <p:txBody>
          <a:bodyPr anchor="b"/>
          <a:lstStyle>
            <a:lvl1pPr>
              <a:defRPr sz="3200"/>
            </a:lvl1pPr>
          </a:lstStyle>
          <a:p>
            <a:r>
              <a:rPr lang="en-GB" dirty="0"/>
              <a:t>Click to edit Master title style</a:t>
            </a:r>
            <a:endParaRPr lang="aa-ET" dirty="0"/>
          </a:p>
        </p:txBody>
      </p:sp>
      <p:sp>
        <p:nvSpPr>
          <p:cNvPr id="3" name="Content Placeholder 2">
            <a:extLst>
              <a:ext uri="{FF2B5EF4-FFF2-40B4-BE49-F238E27FC236}">
                <a16:creationId xmlns:a16="http://schemas.microsoft.com/office/drawing/2014/main" xmlns="" id="{EC2E9B34-EADA-3845-AB79-3D41E5C3E485}"/>
              </a:ext>
            </a:extLst>
          </p:cNvPr>
          <p:cNvSpPr>
            <a:spLocks noGrp="1"/>
          </p:cNvSpPr>
          <p:nvPr>
            <p:ph idx="1"/>
          </p:nvPr>
        </p:nvSpPr>
        <p:spPr>
          <a:xfrm>
            <a:off x="4392118" y="136525"/>
            <a:ext cx="7606259" cy="59944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xmlns="" id="{FCE2AE21-E30D-9A4B-9B2C-88E825011784}"/>
              </a:ext>
            </a:extLst>
          </p:cNvPr>
          <p:cNvSpPr>
            <a:spLocks noGrp="1"/>
          </p:cNvSpPr>
          <p:nvPr>
            <p:ph type="body" sz="half" idx="2"/>
          </p:nvPr>
        </p:nvSpPr>
        <p:spPr>
          <a:xfrm>
            <a:off x="193623" y="1862528"/>
            <a:ext cx="3932237" cy="4268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xmlns="" id="{4E324632-9306-3C49-9C0D-6F32C56A64A5}"/>
              </a:ext>
            </a:extLst>
          </p:cNvPr>
          <p:cNvSpPr>
            <a:spLocks noGrp="1"/>
          </p:cNvSpPr>
          <p:nvPr>
            <p:ph type="dt" sz="half" idx="10"/>
          </p:nvPr>
        </p:nvSpPr>
        <p:spPr/>
        <p:txBody>
          <a:bodyPr/>
          <a:lstStyle/>
          <a:p>
            <a:fld id="{A95303A1-BB31-3B44-9B28-3B01423A34CB}" type="datetimeFigureOut">
              <a:rPr lang="aa-ET" smtClean="0"/>
              <a:t>10/01/2023</a:t>
            </a:fld>
            <a:endParaRPr lang="aa-ET"/>
          </a:p>
        </p:txBody>
      </p:sp>
      <p:sp>
        <p:nvSpPr>
          <p:cNvPr id="6" name="Footer Placeholder 5">
            <a:extLst>
              <a:ext uri="{FF2B5EF4-FFF2-40B4-BE49-F238E27FC236}">
                <a16:creationId xmlns:a16="http://schemas.microsoft.com/office/drawing/2014/main" xmlns="" id="{4A588F85-33DC-DD48-9989-BD69AFBF0F36}"/>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01E6F543-2AA3-6343-86BA-074B7BF31874}"/>
              </a:ext>
            </a:extLst>
          </p:cNvPr>
          <p:cNvSpPr>
            <a:spLocks noGrp="1"/>
          </p:cNvSpPr>
          <p:nvPr>
            <p:ph type="sldNum" sz="quarter" idx="12"/>
          </p:nvPr>
        </p:nvSpPr>
        <p:spPr/>
        <p:txBody>
          <a:bodyPr/>
          <a:lstStyle/>
          <a:p>
            <a:fld id="{068BAD40-522A-B74B-8566-BE4F95F702D9}" type="slidenum">
              <a:rPr lang="aa-ET" smtClean="0"/>
              <a:t>‹#›</a:t>
            </a:fld>
            <a:endParaRPr lang="aa-ET"/>
          </a:p>
        </p:txBody>
      </p:sp>
      <p:pic>
        <p:nvPicPr>
          <p:cNvPr id="9" name="Picture 8">
            <a:extLst>
              <a:ext uri="{FF2B5EF4-FFF2-40B4-BE49-F238E27FC236}">
                <a16:creationId xmlns:a16="http://schemas.microsoft.com/office/drawing/2014/main" xmlns="" id="{D95BFB38-F454-344D-915A-C209401C9992}"/>
              </a:ext>
            </a:extLst>
          </p:cNvPr>
          <p:cNvPicPr>
            <a:picLocks noChangeAspect="1"/>
          </p:cNvPicPr>
          <p:nvPr userDrawn="1"/>
        </p:nvPicPr>
        <p:blipFill>
          <a:blip r:embed="rId2"/>
          <a:stretch>
            <a:fillRect/>
          </a:stretch>
        </p:blipFill>
        <p:spPr>
          <a:xfrm>
            <a:off x="3368213" y="4444563"/>
            <a:ext cx="1515294" cy="2752851"/>
          </a:xfrm>
          <a:prstGeom prst="rect">
            <a:avLst/>
          </a:prstGeom>
        </p:spPr>
      </p:pic>
    </p:spTree>
    <p:extLst>
      <p:ext uri="{BB962C8B-B14F-4D97-AF65-F5344CB8AC3E}">
        <p14:creationId xmlns:p14="http://schemas.microsoft.com/office/powerpoint/2010/main" val="266587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2086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8D1B98-6612-3948-9BCB-4C2F31B4B742}"/>
              </a:ext>
            </a:extLst>
          </p:cNvPr>
          <p:cNvSpPr>
            <a:spLocks noGrp="1"/>
          </p:cNvSpPr>
          <p:nvPr>
            <p:ph type="title"/>
          </p:nvPr>
        </p:nvSpPr>
        <p:spPr>
          <a:xfrm>
            <a:off x="193623" y="136525"/>
            <a:ext cx="10515600" cy="1325563"/>
          </a:xfrm>
          <a:prstGeom prst="rect">
            <a:avLst/>
          </a:prstGeom>
        </p:spPr>
        <p:txBody>
          <a:bodyPr vert="horz" lIns="91440" tIns="45720" rIns="91440" bIns="45720" rtlCol="0" anchor="ctr">
            <a:normAutofit/>
          </a:body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xmlns="" id="{CD179006-5856-4C42-B31B-AC8ADDD4880D}"/>
              </a:ext>
            </a:extLst>
          </p:cNvPr>
          <p:cNvSpPr>
            <a:spLocks noGrp="1"/>
          </p:cNvSpPr>
          <p:nvPr>
            <p:ph type="body" idx="1"/>
          </p:nvPr>
        </p:nvSpPr>
        <p:spPr>
          <a:xfrm>
            <a:off x="193623" y="1733550"/>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02A06A34-3087-6243-A394-32D26291D770}"/>
              </a:ext>
            </a:extLst>
          </p:cNvPr>
          <p:cNvSpPr>
            <a:spLocks noGrp="1"/>
          </p:cNvSpPr>
          <p:nvPr>
            <p:ph type="dt" sz="half" idx="2"/>
          </p:nvPr>
        </p:nvSpPr>
        <p:spPr>
          <a:xfrm>
            <a:off x="19362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303A1-BB31-3B44-9B28-3B01423A34CB}" type="datetimeFigureOut">
              <a:rPr lang="aa-ET" smtClean="0"/>
              <a:t>10/01/2023</a:t>
            </a:fld>
            <a:endParaRPr lang="aa-ET"/>
          </a:p>
        </p:txBody>
      </p:sp>
      <p:sp>
        <p:nvSpPr>
          <p:cNvPr id="5" name="Footer Placeholder 4">
            <a:extLst>
              <a:ext uri="{FF2B5EF4-FFF2-40B4-BE49-F238E27FC236}">
                <a16:creationId xmlns:a16="http://schemas.microsoft.com/office/drawing/2014/main" xmlns="" id="{B6B564C7-4A18-8B4C-9BFD-A690D1DD3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xmlns="" id="{E9214162-7980-9B40-8B84-5DF8ED18FA8E}"/>
              </a:ext>
            </a:extLst>
          </p:cNvPr>
          <p:cNvSpPr>
            <a:spLocks noGrp="1"/>
          </p:cNvSpPr>
          <p:nvPr>
            <p:ph type="sldNum" sz="quarter" idx="4"/>
          </p:nvPr>
        </p:nvSpPr>
        <p:spPr>
          <a:xfrm>
            <a:off x="925517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AD40-522A-B74B-8566-BE4F95F702D9}" type="slidenum">
              <a:rPr lang="aa-ET" smtClean="0"/>
              <a:t>‹#›</a:t>
            </a:fld>
            <a:endParaRPr lang="aa-ET"/>
          </a:p>
        </p:txBody>
      </p:sp>
      <p:pic>
        <p:nvPicPr>
          <p:cNvPr id="10" name="Picture 9" descr="Logo&#10;&#10;Description automatically generated">
            <a:extLst>
              <a:ext uri="{FF2B5EF4-FFF2-40B4-BE49-F238E27FC236}">
                <a16:creationId xmlns:a16="http://schemas.microsoft.com/office/drawing/2014/main" xmlns="" id="{4235B986-6645-8B40-B450-47BA5E2637D3}"/>
              </a:ext>
            </a:extLst>
          </p:cNvPr>
          <p:cNvPicPr>
            <a:picLocks noChangeAspect="1"/>
          </p:cNvPicPr>
          <p:nvPr userDrawn="1"/>
        </p:nvPicPr>
        <p:blipFill>
          <a:blip r:embed="rId10"/>
          <a:stretch>
            <a:fillRect/>
          </a:stretch>
        </p:blipFill>
        <p:spPr>
          <a:xfrm>
            <a:off x="10769652" y="6273456"/>
            <a:ext cx="1228725" cy="530911"/>
          </a:xfrm>
          <a:prstGeom prst="rect">
            <a:avLst/>
          </a:prstGeom>
        </p:spPr>
      </p:pic>
    </p:spTree>
    <p:extLst>
      <p:ext uri="{BB962C8B-B14F-4D97-AF65-F5344CB8AC3E}">
        <p14:creationId xmlns:p14="http://schemas.microsoft.com/office/powerpoint/2010/main" val="396563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5" r:id="rId6"/>
    <p:sldLayoutId id="2147483656"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community.thriveglobal.com/the-hard-data-on-self-love-and-why-it-leads-to-success-2/"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F3627-DC5C-C74A-A46E-2A9BB690E285}"/>
              </a:ext>
            </a:extLst>
          </p:cNvPr>
          <p:cNvSpPr>
            <a:spLocks noGrp="1"/>
          </p:cNvSpPr>
          <p:nvPr>
            <p:ph type="title"/>
          </p:nvPr>
        </p:nvSpPr>
        <p:spPr/>
        <p:txBody>
          <a:bodyPr/>
          <a:lstStyle/>
          <a:p>
            <a:pPr algn="ctr"/>
            <a:r>
              <a:rPr lang="en-US" b="1" dirty="0" smtClean="0">
                <a:solidFill>
                  <a:schemeClr val="tx2"/>
                </a:solidFill>
              </a:rPr>
              <a:t>GOOD LIFE ENGINE</a:t>
            </a:r>
            <a:br>
              <a:rPr lang="en-US" b="1" dirty="0" smtClean="0">
                <a:solidFill>
                  <a:schemeClr val="tx2"/>
                </a:solidFill>
              </a:rPr>
            </a:br>
            <a:r>
              <a:rPr lang="en-US" b="1" dirty="0" smtClean="0">
                <a:solidFill>
                  <a:schemeClr val="tx2"/>
                </a:solidFill>
              </a:rPr>
              <a:t>11.01.2023</a:t>
            </a:r>
            <a:endParaRPr lang="aa-ET" b="1" dirty="0">
              <a:solidFill>
                <a:schemeClr val="tx2"/>
              </a:solidFill>
            </a:endParaRPr>
          </a:p>
        </p:txBody>
      </p:sp>
    </p:spTree>
    <p:extLst>
      <p:ext uri="{BB962C8B-B14F-4D97-AF65-F5344CB8AC3E}">
        <p14:creationId xmlns:p14="http://schemas.microsoft.com/office/powerpoint/2010/main" val="352896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Content Placeholder 2">
            <a:extLst>
              <a:ext uri="{FF2B5EF4-FFF2-40B4-BE49-F238E27FC236}">
                <a16:creationId xmlns="" xmlns:a16="http://schemas.microsoft.com/office/drawing/2014/main" id="{9FA33E3F-8973-4068-3AD5-C6AFD34D9750}"/>
              </a:ext>
            </a:extLst>
          </p:cNvPr>
          <p:cNvSpPr txBox="1">
            <a:spLocks/>
          </p:cNvSpPr>
          <p:nvPr/>
        </p:nvSpPr>
        <p:spPr>
          <a:xfrm>
            <a:off x="7077456" y="436314"/>
            <a:ext cx="4397013" cy="5777225"/>
          </a:xfrm>
          <a:prstGeom prst="rect">
            <a:avLst/>
          </a:prstGeom>
        </p:spPr>
        <p:txBody>
          <a:bodyPr vert="horz" wrap="square" lIns="91425" tIns="91425" rIns="91425" bIns="91425" rtlCol="0" anchor="t" anchorCtr="0">
            <a:normAutofit lnSpcReduction="10000"/>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None/>
            </a:pPr>
            <a:r>
              <a:rPr lang="en-US" sz="2400" b="1" dirty="0" smtClean="0">
                <a:solidFill>
                  <a:schemeClr val="tx2"/>
                </a:solidFill>
                <a:latin typeface="+mj-lt"/>
              </a:rPr>
              <a:t>To remember when you do a New Year resolution:</a:t>
            </a:r>
            <a:endParaRPr lang="en-US" sz="2400" b="1" dirty="0">
              <a:solidFill>
                <a:schemeClr val="tx2"/>
              </a:solidFill>
              <a:latin typeface="+mj-lt"/>
            </a:endParaRPr>
          </a:p>
          <a:p>
            <a:pPr lvl="0">
              <a:lnSpc>
                <a:spcPct val="100000"/>
              </a:lnSpc>
              <a:spcBef>
                <a:spcPts val="1200"/>
              </a:spcBef>
              <a:spcAft>
                <a:spcPts val="600"/>
              </a:spcAft>
            </a:pPr>
            <a:r>
              <a:rPr lang="en-US" sz="2400" b="1" dirty="0" err="1">
                <a:solidFill>
                  <a:schemeClr val="tx2"/>
                </a:solidFill>
                <a:latin typeface="+mj-lt"/>
              </a:rPr>
              <a:t>Prioritisation</a:t>
            </a:r>
            <a:endParaRPr lang="en-US" sz="2400" b="1" dirty="0">
              <a:solidFill>
                <a:schemeClr val="tx2"/>
              </a:solidFill>
              <a:latin typeface="+mj-lt"/>
            </a:endParaRPr>
          </a:p>
          <a:p>
            <a:pPr lvl="0">
              <a:lnSpc>
                <a:spcPct val="100000"/>
              </a:lnSpc>
              <a:spcBef>
                <a:spcPts val="1200"/>
              </a:spcBef>
              <a:spcAft>
                <a:spcPts val="600"/>
              </a:spcAft>
            </a:pPr>
            <a:r>
              <a:rPr lang="en-US" sz="2400" b="1" dirty="0">
                <a:solidFill>
                  <a:schemeClr val="tx2"/>
                </a:solidFill>
                <a:latin typeface="+mj-lt"/>
              </a:rPr>
              <a:t>Approach goal setting process like you approach an apartment design. Start the year with slow pace and accelerate if you feel you can</a:t>
            </a:r>
          </a:p>
          <a:p>
            <a:pPr lvl="0">
              <a:lnSpc>
                <a:spcPct val="100000"/>
              </a:lnSpc>
              <a:spcBef>
                <a:spcPts val="1200"/>
              </a:spcBef>
              <a:spcAft>
                <a:spcPts val="600"/>
              </a:spcAft>
            </a:pPr>
            <a:r>
              <a:rPr lang="en-US" sz="2400" b="1" dirty="0">
                <a:solidFill>
                  <a:schemeClr val="tx2"/>
                </a:solidFill>
                <a:latin typeface="+mj-lt"/>
              </a:rPr>
              <a:t>The 12 Week Year instead of 12 months year - Moran, Brian P.: Get More Done in 12 Weeks than Others Do in 12 </a:t>
            </a:r>
            <a:r>
              <a:rPr lang="en-US" sz="2400" b="1" dirty="0" smtClean="0">
                <a:solidFill>
                  <a:schemeClr val="tx2"/>
                </a:solidFill>
                <a:latin typeface="+mj-lt"/>
              </a:rPr>
              <a:t>Months.</a:t>
            </a:r>
            <a:endParaRPr lang="en-US" sz="2400" b="1" dirty="0">
              <a:solidFill>
                <a:schemeClr val="tx2"/>
              </a:solidFill>
              <a:latin typeface="+mj-lt"/>
            </a:endParaRPr>
          </a:p>
          <a:p>
            <a:pPr marL="0" indent="0">
              <a:lnSpc>
                <a:spcPct val="100000"/>
              </a:lnSpc>
              <a:spcBef>
                <a:spcPts val="1200"/>
              </a:spcBef>
              <a:spcAft>
                <a:spcPts val="600"/>
              </a:spcAft>
              <a:buNone/>
              <a:defRPr sz="10000" b="1" i="1">
                <a:solidFill>
                  <a:srgbClr val="103F40"/>
                </a:solidFill>
                <a:latin typeface="+mj-lt"/>
                <a:ea typeface="+mj-ea"/>
                <a:cs typeface="+mj-cs"/>
                <a:sym typeface="Helvetica"/>
              </a:defRPr>
            </a:pPr>
            <a:endParaRPr lang="en-US" sz="2400" b="1" dirty="0">
              <a:solidFill>
                <a:schemeClr val="tx2"/>
              </a:solidFill>
              <a:latin typeface="+mj-lt"/>
              <a:ea typeface="+mj-ea"/>
              <a:cs typeface="Arial"/>
            </a:endParaRPr>
          </a:p>
          <a:p>
            <a:pPr marL="0" indent="0">
              <a:lnSpc>
                <a:spcPct val="100000"/>
              </a:lnSpc>
              <a:spcBef>
                <a:spcPts val="1200"/>
              </a:spcBef>
              <a:spcAft>
                <a:spcPts val="600"/>
              </a:spcAft>
              <a:buFont typeface="Arial" panose="020B0604020202020204" pitchFamily="34" charset="0"/>
              <a:buNone/>
              <a:defRPr sz="10000" b="1" i="1">
                <a:solidFill>
                  <a:srgbClr val="103F40"/>
                </a:solidFill>
                <a:latin typeface="+mj-lt"/>
                <a:ea typeface="+mj-ea"/>
                <a:cs typeface="+mj-cs"/>
                <a:sym typeface="Helvetica"/>
              </a:defRPr>
            </a:pPr>
            <a:endParaRPr lang="en-US" sz="2400" b="1" dirty="0">
              <a:solidFill>
                <a:schemeClr val="tx2"/>
              </a:solidFill>
              <a:latin typeface="+mj-lt"/>
              <a:ea typeface="+mj-ea"/>
              <a:cs typeface="Arial"/>
            </a:endParaRPr>
          </a:p>
          <a:p>
            <a:pPr marL="0" indent="0">
              <a:lnSpc>
                <a:spcPct val="100000"/>
              </a:lnSpc>
              <a:spcBef>
                <a:spcPts val="1200"/>
              </a:spcBef>
              <a:spcAft>
                <a:spcPts val="600"/>
              </a:spcAft>
              <a:buFontTx/>
              <a:buNone/>
            </a:pPr>
            <a:endParaRPr lang="aa-ET" sz="1800" b="1" i="1" dirty="0">
              <a:solidFill>
                <a:schemeClr val="tx2"/>
              </a:solidFill>
              <a:latin typeface="+mj-lt"/>
              <a:cs typeface="Arial" panose="020B0604020202020204"/>
            </a:endParaRPr>
          </a:p>
        </p:txBody>
      </p:sp>
    </p:spTree>
    <p:extLst>
      <p:ext uri="{BB962C8B-B14F-4D97-AF65-F5344CB8AC3E}">
        <p14:creationId xmlns:p14="http://schemas.microsoft.com/office/powerpoint/2010/main" val="373480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12 Week Year: Get More Done in 12 Weeks than Others Do in 12 Months -  Äänikirja - Michael Lennington, Brian P. Moran - Story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967" y="338328"/>
            <a:ext cx="6096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3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useBgFill="1">
        <p:nvSpPr>
          <p:cNvPr id="18" name="Rectangle 11">
            <a:extLst>
              <a:ext uri="{FF2B5EF4-FFF2-40B4-BE49-F238E27FC236}">
                <a16:creationId xmlns="" xmlns:a16="http://schemas.microsoft.com/office/drawing/2014/main" id="{0E3596DD-156A-473E-9BB3-C6A29F7574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 xmlns:a16="http://schemas.microsoft.com/office/drawing/2014/main" id="{2C46C4D6-C474-4E92-B52E-944C1118F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Shape 171"/>
          <p:cNvSpPr txBox="1"/>
          <p:nvPr/>
        </p:nvSpPr>
        <p:spPr>
          <a:xfrm>
            <a:off x="838201" y="643467"/>
            <a:ext cx="3888526" cy="1800526"/>
          </a:xfrm>
          <a:prstGeom prst="rect">
            <a:avLst/>
          </a:prstGeom>
        </p:spPr>
        <p:txBody>
          <a:bodyPr vert="horz" lIns="91440" tIns="45720" rIns="91440" bIns="45720" rtlCol="0" anchor="ctr" anchorCtr="0">
            <a:normAutofit/>
          </a:bodyPr>
          <a:lstStyle/>
          <a:p>
            <a:pPr marL="151765">
              <a:lnSpc>
                <a:spcPct val="90000"/>
              </a:lnSpc>
              <a:spcBef>
                <a:spcPct val="0"/>
              </a:spcBef>
              <a:spcAft>
                <a:spcPts val="800"/>
              </a:spcAft>
            </a:pPr>
            <a:r>
              <a:rPr lang="en-US" sz="4400" b="1" i="1" dirty="0" smtClean="0">
                <a:solidFill>
                  <a:srgbClr val="105151"/>
                </a:solidFill>
                <a:latin typeface="+mj-lt"/>
                <a:ea typeface="+mj-ea"/>
                <a:cs typeface="+mj-cs"/>
                <a:sym typeface="Open Sans"/>
              </a:rPr>
              <a:t>WABI SABI</a:t>
            </a:r>
            <a:endParaRPr lang="en-US" sz="4400" i="1" kern="1200" dirty="0">
              <a:solidFill>
                <a:srgbClr val="105151"/>
              </a:solidFill>
              <a:latin typeface="+mj-lt"/>
              <a:ea typeface="+mj-ea"/>
              <a:cs typeface="+mj-cs"/>
            </a:endParaRPr>
          </a:p>
        </p:txBody>
      </p:sp>
      <p:sp>
        <p:nvSpPr>
          <p:cNvPr id="7" name="Rectangle 6"/>
          <p:cNvSpPr/>
          <p:nvPr/>
        </p:nvSpPr>
        <p:spPr>
          <a:xfrm>
            <a:off x="838201" y="1965013"/>
            <a:ext cx="4044695" cy="3553581"/>
          </a:xfrm>
          <a:prstGeom prst="rect">
            <a:avLst/>
          </a:prstGeom>
        </p:spPr>
        <p:txBody>
          <a:bodyPr vert="horz" lIns="91440" tIns="45720" rIns="91440" bIns="45720" rtlCol="0" anchor="t">
            <a:normAutofit/>
          </a:bodyPr>
          <a:lstStyle/>
          <a:p>
            <a:pPr>
              <a:lnSpc>
                <a:spcPct val="90000"/>
              </a:lnSpc>
              <a:spcAft>
                <a:spcPts val="600"/>
              </a:spcAft>
            </a:pPr>
            <a:r>
              <a:rPr lang="en-US" sz="3200" i="1" dirty="0">
                <a:solidFill>
                  <a:schemeClr val="tx2"/>
                </a:solidFill>
                <a:latin typeface="+mj-lt"/>
              </a:rPr>
              <a:t>Our imperfection is perfection</a:t>
            </a:r>
            <a:r>
              <a:rPr lang="en-US" sz="3200" b="1" i="1" dirty="0">
                <a:solidFill>
                  <a:schemeClr val="tx2"/>
                </a:solidFill>
                <a:latin typeface="+mj-lt"/>
              </a:rPr>
              <a:t> </a:t>
            </a:r>
            <a:endParaRPr lang="en-US" sz="3200" b="1" i="1" dirty="0">
              <a:solidFill>
                <a:schemeClr val="tx2"/>
              </a:solidFill>
              <a:latin typeface="+mj-lt"/>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80112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CF656DD-CC85-574D-95A9-701945D2258A}"/>
              </a:ext>
            </a:extLst>
          </p:cNvPr>
          <p:cNvSpPr>
            <a:spLocks noGrp="1"/>
          </p:cNvSpPr>
          <p:nvPr>
            <p:ph type="title"/>
          </p:nvPr>
        </p:nvSpPr>
        <p:spPr>
          <a:xfrm>
            <a:off x="879423" y="538861"/>
            <a:ext cx="10515600" cy="1325563"/>
          </a:xfrm>
        </p:spPr>
        <p:txBody>
          <a:bodyPr>
            <a:normAutofit/>
          </a:bodyPr>
          <a:lstStyle/>
          <a:p>
            <a:r>
              <a:rPr lang="en-US" b="1" i="1" dirty="0" err="1" smtClean="0">
                <a:solidFill>
                  <a:schemeClr val="tx2"/>
                </a:solidFill>
              </a:rPr>
              <a:t>Wabi-sabi</a:t>
            </a:r>
            <a:r>
              <a:rPr lang="en-US" b="1" i="1" dirty="0" smtClean="0">
                <a:solidFill>
                  <a:schemeClr val="tx2"/>
                </a:solidFill>
              </a:rPr>
              <a:t>.</a:t>
            </a:r>
            <a:endParaRPr lang="aa-ET" b="1" i="1" dirty="0">
              <a:solidFill>
                <a:schemeClr val="tx2"/>
              </a:solidFill>
            </a:endParaRPr>
          </a:p>
        </p:txBody>
      </p:sp>
      <p:sp>
        <p:nvSpPr>
          <p:cNvPr id="5" name="Content Placeholder 2">
            <a:extLst>
              <a:ext uri="{FF2B5EF4-FFF2-40B4-BE49-F238E27FC236}">
                <a16:creationId xmlns:a16="http://schemas.microsoft.com/office/drawing/2014/main" xmlns="" id="{FA6CBF03-6228-B743-AE22-DAA2E0AC570B}"/>
              </a:ext>
            </a:extLst>
          </p:cNvPr>
          <p:cNvSpPr txBox="1">
            <a:spLocks/>
          </p:cNvSpPr>
          <p:nvPr/>
        </p:nvSpPr>
        <p:spPr>
          <a:xfrm>
            <a:off x="787983" y="1724406"/>
            <a:ext cx="10515600" cy="4351338"/>
          </a:xfrm>
          <a:prstGeom prst="rect">
            <a:avLst/>
          </a:prstGeom>
        </p:spPr>
        <p:txBody>
          <a:bodyPr vert="horz" wrap="square" lIns="91425" tIns="91425" rIns="91425" bIns="91425" rtlCol="0" anchor="t" anchorCtr="0">
            <a:normAutofit fontScale="85000" lnSpcReduction="20000"/>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b="1" i="1" dirty="0" smtClean="0">
                <a:solidFill>
                  <a:schemeClr val="tx2"/>
                </a:solidFill>
                <a:latin typeface="+mj-lt"/>
              </a:rPr>
              <a:t>It shows us the beauty of the fleeting, changeable, and imperfect nature of the world around us. Instead of searching for beauty in perfection, we should look for it in the things that are flawed, incomplete“</a:t>
            </a:r>
          </a:p>
          <a:p>
            <a:pPr>
              <a:lnSpc>
                <a:spcPct val="110000"/>
              </a:lnSpc>
              <a:spcBef>
                <a:spcPts val="1200"/>
              </a:spcBef>
            </a:pPr>
            <a:r>
              <a:rPr lang="en-US" b="1" i="1" dirty="0" err="1" smtClean="0">
                <a:solidFill>
                  <a:schemeClr val="tx2"/>
                </a:solidFill>
                <a:latin typeface="+mj-lt"/>
              </a:rPr>
              <a:t>Wabi-sabi</a:t>
            </a:r>
            <a:r>
              <a:rPr lang="en-US" b="1" i="1" dirty="0" smtClean="0">
                <a:solidFill>
                  <a:schemeClr val="tx2"/>
                </a:solidFill>
                <a:latin typeface="+mj-lt"/>
              </a:rPr>
              <a:t> for Japanese means to place such value, for example, on irregular or cracked teacup. Only things that are incomplete, not perfect, not purely symmetrical are beautiful, because they represent the nature </a:t>
            </a:r>
          </a:p>
          <a:p>
            <a:pPr marL="0" indent="0" algn="r">
              <a:lnSpc>
                <a:spcPct val="110000"/>
              </a:lnSpc>
              <a:spcBef>
                <a:spcPts val="1200"/>
              </a:spcBef>
              <a:buNone/>
            </a:pPr>
            <a:endParaRPr lang="en-US" i="1" dirty="0" smtClean="0">
              <a:solidFill>
                <a:schemeClr val="tx2"/>
              </a:solidFill>
              <a:latin typeface="+mj-lt"/>
            </a:endParaRPr>
          </a:p>
          <a:p>
            <a:pPr marL="0" indent="0" algn="r">
              <a:lnSpc>
                <a:spcPct val="110000"/>
              </a:lnSpc>
              <a:spcBef>
                <a:spcPts val="1200"/>
              </a:spcBef>
              <a:buNone/>
            </a:pPr>
            <a:r>
              <a:rPr lang="en-US" i="1" dirty="0" err="1" smtClean="0">
                <a:solidFill>
                  <a:schemeClr val="tx2"/>
                </a:solidFill>
                <a:latin typeface="+mj-lt"/>
              </a:rPr>
              <a:t>Ikigai</a:t>
            </a:r>
            <a:r>
              <a:rPr lang="en-US" i="1" dirty="0">
                <a:solidFill>
                  <a:schemeClr val="tx2"/>
                </a:solidFill>
                <a:latin typeface="+mj-lt"/>
              </a:rPr>
              <a:t>: The Japanese Secret to a Long and Happy Life: </a:t>
            </a:r>
            <a:r>
              <a:rPr lang="en-US" i="1" dirty="0" err="1">
                <a:solidFill>
                  <a:schemeClr val="tx2"/>
                </a:solidFill>
                <a:latin typeface="+mj-lt"/>
              </a:rPr>
              <a:t>García</a:t>
            </a:r>
            <a:r>
              <a:rPr lang="en-US" i="1" dirty="0">
                <a:solidFill>
                  <a:schemeClr val="tx2"/>
                </a:solidFill>
                <a:latin typeface="+mj-lt"/>
              </a:rPr>
              <a:t>, </a:t>
            </a:r>
            <a:r>
              <a:rPr lang="en-US" i="1" dirty="0" err="1">
                <a:solidFill>
                  <a:schemeClr val="tx2"/>
                </a:solidFill>
                <a:latin typeface="+mj-lt"/>
              </a:rPr>
              <a:t>Héctor</a:t>
            </a:r>
            <a:r>
              <a:rPr lang="en-US" i="1" dirty="0">
                <a:solidFill>
                  <a:schemeClr val="tx2"/>
                </a:solidFill>
                <a:latin typeface="+mj-lt"/>
              </a:rPr>
              <a:t>, </a:t>
            </a:r>
            <a:r>
              <a:rPr lang="en-US" i="1" dirty="0" err="1">
                <a:solidFill>
                  <a:schemeClr val="tx2"/>
                </a:solidFill>
                <a:latin typeface="+mj-lt"/>
              </a:rPr>
              <a:t>Miralles</a:t>
            </a:r>
            <a:r>
              <a:rPr lang="en-US" i="1" dirty="0">
                <a:solidFill>
                  <a:schemeClr val="tx2"/>
                </a:solidFill>
                <a:latin typeface="+mj-lt"/>
              </a:rPr>
              <a:t>, </a:t>
            </a:r>
            <a:r>
              <a:rPr lang="en-US" i="1" dirty="0" err="1" smtClean="0">
                <a:solidFill>
                  <a:schemeClr val="tx2"/>
                </a:solidFill>
                <a:latin typeface="+mj-lt"/>
              </a:rPr>
              <a:t>Francesc</a:t>
            </a:r>
            <a:endParaRPr lang="aa-ET" i="1" dirty="0">
              <a:solidFill>
                <a:schemeClr val="tx2"/>
              </a:solidFill>
              <a:latin typeface="+mj-lt"/>
            </a:endParaRPr>
          </a:p>
        </p:txBody>
      </p:sp>
    </p:spTree>
    <p:extLst>
      <p:ext uri="{BB962C8B-B14F-4D97-AF65-F5344CB8AC3E}">
        <p14:creationId xmlns:p14="http://schemas.microsoft.com/office/powerpoint/2010/main" val="219500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tifrag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 y="30480"/>
            <a:ext cx="4437888" cy="68275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9FA33E3F-8973-4068-3AD5-C6AFD34D9750}"/>
              </a:ext>
            </a:extLst>
          </p:cNvPr>
          <p:cNvSpPr txBox="1">
            <a:spLocks/>
          </p:cNvSpPr>
          <p:nvPr/>
        </p:nvSpPr>
        <p:spPr>
          <a:xfrm>
            <a:off x="5675376" y="436314"/>
            <a:ext cx="6114288" cy="5777225"/>
          </a:xfrm>
          <a:prstGeom prst="rect">
            <a:avLst/>
          </a:prstGeom>
        </p:spPr>
        <p:txBody>
          <a:bodyPr vert="horz" wrap="square" lIns="91425" tIns="91425" rIns="91425" bIns="91425" rtlCol="0" anchor="t" anchorCtr="0">
            <a:normAutofit lnSpcReduction="10000"/>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None/>
            </a:pPr>
            <a:r>
              <a:rPr lang="en-US" sz="2400" dirty="0">
                <a:solidFill>
                  <a:schemeClr val="tx2"/>
                </a:solidFill>
                <a:latin typeface="+mj-lt"/>
              </a:rPr>
              <a:t>Being flexible – this is the answer to the challenges. You are flexible. You know how to adapt to change and to reversals of fortune</a:t>
            </a:r>
            <a:r>
              <a:rPr lang="en-US" sz="2400" dirty="0" smtClean="0">
                <a:solidFill>
                  <a:schemeClr val="tx2"/>
                </a:solidFill>
                <a:latin typeface="+mj-lt"/>
              </a:rPr>
              <a:t>.</a:t>
            </a:r>
          </a:p>
          <a:p>
            <a:pPr marL="0" indent="0">
              <a:lnSpc>
                <a:spcPct val="100000"/>
              </a:lnSpc>
              <a:spcBef>
                <a:spcPts val="1200"/>
              </a:spcBef>
              <a:spcAft>
                <a:spcPts val="600"/>
              </a:spcAft>
              <a:buNone/>
            </a:pPr>
            <a:endParaRPr lang="en-US" sz="2400" dirty="0">
              <a:solidFill>
                <a:schemeClr val="tx2"/>
              </a:solidFill>
              <a:latin typeface="+mj-lt"/>
            </a:endParaRPr>
          </a:p>
          <a:p>
            <a:pPr marL="0" indent="0">
              <a:lnSpc>
                <a:spcPct val="100000"/>
              </a:lnSpc>
              <a:spcBef>
                <a:spcPts val="1200"/>
              </a:spcBef>
              <a:spcAft>
                <a:spcPts val="600"/>
              </a:spcAft>
              <a:buNone/>
            </a:pPr>
            <a:r>
              <a:rPr lang="en-US" sz="2400" dirty="0">
                <a:solidFill>
                  <a:schemeClr val="tx2"/>
                </a:solidFill>
                <a:latin typeface="+mj-lt"/>
              </a:rPr>
              <a:t>“Some things benefit from shocks; they thrive and grow when exposed to volatility, randomness, disorder, and stressors and love adventure, risk, and uncertainty. Yet, in spite of the ubiquity of the phenomenon, there is no word for the exact opposite of fragile. Let us call it </a:t>
            </a:r>
            <a:r>
              <a:rPr lang="en-US" sz="2400" dirty="0" err="1">
                <a:solidFill>
                  <a:schemeClr val="tx2"/>
                </a:solidFill>
                <a:latin typeface="+mj-lt"/>
              </a:rPr>
              <a:t>antifragile</a:t>
            </a:r>
            <a:r>
              <a:rPr lang="en-US" sz="2400" dirty="0">
                <a:solidFill>
                  <a:schemeClr val="tx2"/>
                </a:solidFill>
                <a:latin typeface="+mj-lt"/>
              </a:rPr>
              <a:t>. Antifragility is beyond resilience or robustness. The resilient resists shocks and stays the same; the </a:t>
            </a:r>
            <a:r>
              <a:rPr lang="en-US" sz="2400" dirty="0" err="1">
                <a:solidFill>
                  <a:schemeClr val="tx2"/>
                </a:solidFill>
                <a:latin typeface="+mj-lt"/>
              </a:rPr>
              <a:t>antifragile</a:t>
            </a:r>
            <a:r>
              <a:rPr lang="en-US" sz="2400" dirty="0">
                <a:solidFill>
                  <a:schemeClr val="tx2"/>
                </a:solidFill>
                <a:latin typeface="+mj-lt"/>
              </a:rPr>
              <a:t> gets better.”</a:t>
            </a:r>
            <a:endParaRPr lang="en-US" sz="2400" dirty="0" smtClean="0">
              <a:solidFill>
                <a:schemeClr val="tx2"/>
              </a:solidFill>
              <a:latin typeface="+mj-lt"/>
            </a:endParaRPr>
          </a:p>
          <a:p>
            <a:pPr marL="0" indent="0">
              <a:lnSpc>
                <a:spcPct val="100000"/>
              </a:lnSpc>
              <a:spcBef>
                <a:spcPts val="1200"/>
              </a:spcBef>
              <a:spcAft>
                <a:spcPts val="600"/>
              </a:spcAft>
              <a:buNone/>
            </a:pPr>
            <a:endParaRPr lang="en-US" sz="2400" b="1" dirty="0">
              <a:solidFill>
                <a:schemeClr val="tx2"/>
              </a:solidFill>
              <a:latin typeface="+mj-lt"/>
              <a:ea typeface="+mj-ea"/>
              <a:cs typeface="Arial"/>
            </a:endParaRPr>
          </a:p>
          <a:p>
            <a:pPr marL="0" indent="0">
              <a:lnSpc>
                <a:spcPct val="100000"/>
              </a:lnSpc>
              <a:spcBef>
                <a:spcPts val="1200"/>
              </a:spcBef>
              <a:spcAft>
                <a:spcPts val="600"/>
              </a:spcAft>
              <a:buFont typeface="Arial" panose="020B0604020202020204" pitchFamily="34" charset="0"/>
              <a:buNone/>
              <a:defRPr sz="10000" b="1" i="1">
                <a:solidFill>
                  <a:srgbClr val="103F40"/>
                </a:solidFill>
                <a:latin typeface="+mj-lt"/>
                <a:ea typeface="+mj-ea"/>
                <a:cs typeface="+mj-cs"/>
                <a:sym typeface="Helvetica"/>
              </a:defRPr>
            </a:pPr>
            <a:endParaRPr lang="en-US" sz="2400" b="1" dirty="0">
              <a:solidFill>
                <a:schemeClr val="tx2"/>
              </a:solidFill>
              <a:latin typeface="+mj-lt"/>
              <a:ea typeface="+mj-ea"/>
              <a:cs typeface="Arial"/>
            </a:endParaRPr>
          </a:p>
          <a:p>
            <a:pPr marL="0" indent="0">
              <a:lnSpc>
                <a:spcPct val="100000"/>
              </a:lnSpc>
              <a:spcBef>
                <a:spcPts val="1200"/>
              </a:spcBef>
              <a:spcAft>
                <a:spcPts val="600"/>
              </a:spcAft>
              <a:buFontTx/>
              <a:buNone/>
            </a:pPr>
            <a:endParaRPr lang="aa-ET" sz="1800" b="1" i="1" dirty="0">
              <a:solidFill>
                <a:schemeClr val="tx2"/>
              </a:solidFill>
              <a:latin typeface="+mj-lt"/>
              <a:cs typeface="Arial" panose="020B0604020202020204"/>
            </a:endParaRPr>
          </a:p>
        </p:txBody>
      </p:sp>
    </p:spTree>
    <p:extLst>
      <p:ext uri="{BB962C8B-B14F-4D97-AF65-F5344CB8AC3E}">
        <p14:creationId xmlns:p14="http://schemas.microsoft.com/office/powerpoint/2010/main" val="149274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tifrag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 y="30480"/>
            <a:ext cx="4437888" cy="68275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 xmlns:a16="http://schemas.microsoft.com/office/drawing/2014/main" id="{9FA33E3F-8973-4068-3AD5-C6AFD34D9750}"/>
              </a:ext>
            </a:extLst>
          </p:cNvPr>
          <p:cNvSpPr txBox="1">
            <a:spLocks/>
          </p:cNvSpPr>
          <p:nvPr/>
        </p:nvSpPr>
        <p:spPr>
          <a:xfrm>
            <a:off x="5675376" y="436314"/>
            <a:ext cx="6114288" cy="5777225"/>
          </a:xfrm>
          <a:prstGeom prst="rect">
            <a:avLst/>
          </a:prstGeom>
        </p:spPr>
        <p:txBody>
          <a:bodyPr vert="horz" wrap="square" lIns="91425" tIns="91425" rIns="91425" bIns="91425" rtlCol="0" anchor="t" anchorCtr="0">
            <a:normAutofit/>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US" dirty="0">
                <a:solidFill>
                  <a:schemeClr val="tx2"/>
                </a:solidFill>
                <a:latin typeface="+mj-lt"/>
              </a:rPr>
              <a:t>Scheme for antifragility:</a:t>
            </a:r>
            <a:endParaRPr lang="en-US" sz="2400" dirty="0">
              <a:solidFill>
                <a:schemeClr val="tx2"/>
              </a:solidFill>
              <a:latin typeface="+mj-lt"/>
            </a:endParaRPr>
          </a:p>
          <a:p>
            <a:pPr lvl="2">
              <a:spcBef>
                <a:spcPts val="1200"/>
              </a:spcBef>
              <a:spcAft>
                <a:spcPts val="600"/>
              </a:spcAft>
            </a:pPr>
            <a:r>
              <a:rPr lang="en-US" dirty="0">
                <a:solidFill>
                  <a:schemeClr val="tx2"/>
                </a:solidFill>
                <a:latin typeface="+mj-lt"/>
              </a:rPr>
              <a:t>Create more options. “Not putting all you eggs in one basket</a:t>
            </a:r>
            <a:r>
              <a:rPr lang="en-US" dirty="0" smtClean="0">
                <a:solidFill>
                  <a:schemeClr val="tx2"/>
                </a:solidFill>
                <a:latin typeface="+mj-lt"/>
              </a:rPr>
              <a:t>”.</a:t>
            </a:r>
            <a:endParaRPr lang="en-US" sz="2400" dirty="0">
              <a:solidFill>
                <a:schemeClr val="tx2"/>
              </a:solidFill>
              <a:latin typeface="+mj-lt"/>
            </a:endParaRPr>
          </a:p>
          <a:p>
            <a:pPr lvl="0">
              <a:spcBef>
                <a:spcPts val="1200"/>
              </a:spcBef>
              <a:spcAft>
                <a:spcPts val="600"/>
              </a:spcAft>
            </a:pPr>
            <a:r>
              <a:rPr lang="en-US" dirty="0">
                <a:solidFill>
                  <a:schemeClr val="tx2"/>
                </a:solidFill>
                <a:latin typeface="+mj-lt"/>
              </a:rPr>
              <a:t>Bet conservatively in certain areas and take small risks in others. 80% / 20% investment rule</a:t>
            </a:r>
            <a:endParaRPr lang="en-US" sz="2400" dirty="0">
              <a:solidFill>
                <a:schemeClr val="tx2"/>
              </a:solidFill>
              <a:latin typeface="+mj-lt"/>
            </a:endParaRPr>
          </a:p>
          <a:p>
            <a:pPr lvl="0">
              <a:spcBef>
                <a:spcPts val="1200"/>
              </a:spcBef>
              <a:spcAft>
                <a:spcPts val="600"/>
              </a:spcAft>
            </a:pPr>
            <a:r>
              <a:rPr lang="en-US" dirty="0">
                <a:solidFill>
                  <a:schemeClr val="tx2"/>
                </a:solidFill>
                <a:latin typeface="+mj-lt"/>
              </a:rPr>
              <a:t>Get rid of the things / people that make you fragile</a:t>
            </a:r>
            <a:endParaRPr lang="en-US" sz="2400" dirty="0">
              <a:solidFill>
                <a:schemeClr val="tx2"/>
              </a:solidFill>
              <a:latin typeface="+mj-lt"/>
            </a:endParaRPr>
          </a:p>
          <a:p>
            <a:pPr marL="0" indent="0">
              <a:lnSpc>
                <a:spcPct val="100000"/>
              </a:lnSpc>
              <a:spcBef>
                <a:spcPts val="1200"/>
              </a:spcBef>
              <a:spcAft>
                <a:spcPts val="600"/>
              </a:spcAft>
              <a:buNone/>
            </a:pPr>
            <a:endParaRPr lang="en-US" sz="2400" b="1" dirty="0">
              <a:solidFill>
                <a:schemeClr val="tx2"/>
              </a:solidFill>
              <a:latin typeface="+mj-lt"/>
              <a:ea typeface="+mj-ea"/>
              <a:cs typeface="Arial"/>
            </a:endParaRPr>
          </a:p>
          <a:p>
            <a:pPr marL="0" indent="0">
              <a:lnSpc>
                <a:spcPct val="100000"/>
              </a:lnSpc>
              <a:spcBef>
                <a:spcPts val="1200"/>
              </a:spcBef>
              <a:spcAft>
                <a:spcPts val="600"/>
              </a:spcAft>
              <a:buFont typeface="Arial" panose="020B0604020202020204" pitchFamily="34" charset="0"/>
              <a:buNone/>
              <a:defRPr sz="10000" b="1" i="1">
                <a:solidFill>
                  <a:srgbClr val="103F40"/>
                </a:solidFill>
                <a:latin typeface="+mj-lt"/>
                <a:ea typeface="+mj-ea"/>
                <a:cs typeface="+mj-cs"/>
                <a:sym typeface="Helvetica"/>
              </a:defRPr>
            </a:pPr>
            <a:endParaRPr lang="en-US" sz="2400" b="1" dirty="0">
              <a:solidFill>
                <a:schemeClr val="tx2"/>
              </a:solidFill>
              <a:latin typeface="+mj-lt"/>
              <a:ea typeface="+mj-ea"/>
              <a:cs typeface="Arial"/>
            </a:endParaRPr>
          </a:p>
          <a:p>
            <a:pPr marL="0" indent="0">
              <a:lnSpc>
                <a:spcPct val="100000"/>
              </a:lnSpc>
              <a:spcBef>
                <a:spcPts val="1200"/>
              </a:spcBef>
              <a:spcAft>
                <a:spcPts val="600"/>
              </a:spcAft>
              <a:buFontTx/>
              <a:buNone/>
            </a:pPr>
            <a:endParaRPr lang="aa-ET" sz="1800" b="1" i="1" dirty="0">
              <a:solidFill>
                <a:schemeClr val="tx2"/>
              </a:solidFill>
              <a:latin typeface="+mj-lt"/>
              <a:cs typeface="Arial" panose="020B0604020202020204"/>
            </a:endParaRPr>
          </a:p>
        </p:txBody>
      </p:sp>
    </p:spTree>
    <p:extLst>
      <p:ext uri="{BB962C8B-B14F-4D97-AF65-F5344CB8AC3E}">
        <p14:creationId xmlns:p14="http://schemas.microsoft.com/office/powerpoint/2010/main" val="102308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46E04F-E5E1-844D-86F3-E713F8EC6C4C}"/>
              </a:ext>
            </a:extLst>
          </p:cNvPr>
          <p:cNvSpPr>
            <a:spLocks noGrp="1"/>
          </p:cNvSpPr>
          <p:nvPr>
            <p:ph type="title"/>
          </p:nvPr>
        </p:nvSpPr>
        <p:spPr/>
        <p:txBody>
          <a:bodyPr/>
          <a:lstStyle/>
          <a:p>
            <a:r>
              <a:rPr lang="en-US" dirty="0">
                <a:solidFill>
                  <a:srgbClr val="105151"/>
                </a:solidFill>
              </a:rPr>
              <a:t>Homework</a:t>
            </a:r>
            <a:endParaRPr lang="aa-ET" dirty="0">
              <a:solidFill>
                <a:srgbClr val="105151"/>
              </a:solidFill>
            </a:endParaRPr>
          </a:p>
        </p:txBody>
      </p:sp>
      <p:sp>
        <p:nvSpPr>
          <p:cNvPr id="3" name="Content Placeholder 2">
            <a:extLst>
              <a:ext uri="{FF2B5EF4-FFF2-40B4-BE49-F238E27FC236}">
                <a16:creationId xmlns="" xmlns:a16="http://schemas.microsoft.com/office/drawing/2014/main" id="{4CD58B9E-5D29-9E43-A8E1-716FEF955048}"/>
              </a:ext>
            </a:extLst>
          </p:cNvPr>
          <p:cNvSpPr>
            <a:spLocks noGrp="1"/>
          </p:cNvSpPr>
          <p:nvPr>
            <p:ph idx="1"/>
          </p:nvPr>
        </p:nvSpPr>
        <p:spPr/>
        <p:txBody>
          <a:bodyPr vert="horz" lIns="91440" tIns="45720" rIns="91440" bIns="45720" rtlCol="0" anchor="t">
            <a:normAutofit/>
          </a:bodyPr>
          <a:lstStyle/>
          <a:p>
            <a:pPr marL="457200" indent="-457200">
              <a:lnSpc>
                <a:spcPct val="100000"/>
              </a:lnSpc>
              <a:spcBef>
                <a:spcPts val="600"/>
              </a:spcBef>
              <a:spcAft>
                <a:spcPts val="600"/>
              </a:spcAft>
              <a:buSzTx/>
              <a:buFontTx/>
              <a:buAutoNum type="arabicPeriod"/>
              <a:defRPr sz="10000" b="1" i="1">
                <a:solidFill>
                  <a:srgbClr val="103F40"/>
                </a:solidFill>
                <a:latin typeface="+mj-lt"/>
                <a:ea typeface="+mj-ea"/>
                <a:cs typeface="+mj-cs"/>
                <a:sym typeface="Helvetica"/>
              </a:defRPr>
            </a:pPr>
            <a:r>
              <a:rPr lang="en-US" sz="2000" b="1" i="1" dirty="0" smtClean="0">
                <a:solidFill>
                  <a:schemeClr val="tx2"/>
                </a:solidFill>
                <a:latin typeface="+mj-lt"/>
                <a:sym typeface="Helvetica"/>
              </a:rPr>
              <a:t>Exercise </a:t>
            </a:r>
            <a:r>
              <a:rPr lang="en-US" sz="2000" b="1" i="1" dirty="0">
                <a:solidFill>
                  <a:schemeClr val="tx2"/>
                </a:solidFill>
                <a:latin typeface="+mj-lt"/>
                <a:sym typeface="Helvetica"/>
              </a:rPr>
              <a:t>to set priorities for your </a:t>
            </a:r>
            <a:r>
              <a:rPr lang="en-US" sz="2000" b="1" i="1" dirty="0" smtClean="0">
                <a:solidFill>
                  <a:schemeClr val="tx2"/>
                </a:solidFill>
                <a:latin typeface="+mj-lt"/>
                <a:sym typeface="Helvetica"/>
              </a:rPr>
              <a:t>studies/work (in MyCourses) – individual</a:t>
            </a:r>
          </a:p>
          <a:p>
            <a:pPr marL="457200" indent="-457200">
              <a:lnSpc>
                <a:spcPct val="100000"/>
              </a:lnSpc>
              <a:spcBef>
                <a:spcPts val="600"/>
              </a:spcBef>
              <a:spcAft>
                <a:spcPts val="600"/>
              </a:spcAft>
              <a:buFontTx/>
              <a:buAutoNum type="arabicPeriod"/>
              <a:defRPr sz="10000" b="1" i="1">
                <a:solidFill>
                  <a:srgbClr val="103F40"/>
                </a:solidFill>
                <a:latin typeface="+mj-lt"/>
                <a:ea typeface="+mj-ea"/>
                <a:cs typeface="+mj-cs"/>
                <a:sym typeface="Helvetica"/>
              </a:defRPr>
            </a:pPr>
            <a:r>
              <a:rPr lang="en-US" sz="2000" b="1" i="1" dirty="0" smtClean="0">
                <a:solidFill>
                  <a:schemeClr val="tx2"/>
                </a:solidFill>
                <a:latin typeface="+mj-lt"/>
                <a:cs typeface="Arial"/>
                <a:sym typeface="Helvetica"/>
              </a:rPr>
              <a:t>Read an article - </a:t>
            </a:r>
            <a:r>
              <a:rPr lang="en-US" sz="2000" b="1" dirty="0">
                <a:solidFill>
                  <a:schemeClr val="tx2"/>
                </a:solidFill>
                <a:sym typeface="Helvetica"/>
              </a:rPr>
              <a:t>The Hard Data on Self-Love and Why It Leads to </a:t>
            </a:r>
            <a:r>
              <a:rPr lang="en-US" sz="2000" b="1" dirty="0">
                <a:solidFill>
                  <a:schemeClr val="tx2"/>
                </a:solidFill>
                <a:sym typeface="Helvetica"/>
              </a:rPr>
              <a:t>Success – </a:t>
            </a:r>
            <a:r>
              <a:rPr lang="en-US" sz="2000" b="1" dirty="0">
                <a:solidFill>
                  <a:schemeClr val="tx2"/>
                </a:solidFill>
                <a:sym typeface="Helvetica"/>
                <a:hlinkClick r:id="rId2"/>
              </a:rPr>
              <a:t>https://community.thriveglobal.com/the-hard-data-on-self-love-and-why-it-leads-to-success-2</a:t>
            </a:r>
            <a:r>
              <a:rPr lang="en-US" sz="2000" b="1" dirty="0" smtClean="0">
                <a:solidFill>
                  <a:schemeClr val="tx2"/>
                </a:solidFill>
                <a:sym typeface="Helvetica"/>
                <a:hlinkClick r:id="rId2"/>
              </a:rPr>
              <a:t>/</a:t>
            </a:r>
            <a:r>
              <a:rPr lang="en-US" sz="2000" b="1" dirty="0" smtClean="0">
                <a:solidFill>
                  <a:schemeClr val="tx2"/>
                </a:solidFill>
                <a:sym typeface="Helvetica"/>
              </a:rPr>
              <a:t> </a:t>
            </a:r>
            <a:endParaRPr lang="en-US" sz="2000" b="1" dirty="0">
              <a:solidFill>
                <a:schemeClr val="tx2"/>
              </a:solidFill>
              <a:sym typeface="Helvetica"/>
            </a:endParaRPr>
          </a:p>
          <a:p>
            <a:pPr marL="457200" indent="-457200">
              <a:lnSpc>
                <a:spcPct val="100000"/>
              </a:lnSpc>
              <a:spcBef>
                <a:spcPts val="600"/>
              </a:spcBef>
              <a:spcAft>
                <a:spcPts val="600"/>
              </a:spcAft>
              <a:buFontTx/>
              <a:buAutoNum type="arabicPeriod"/>
              <a:defRPr sz="10000" b="1" i="1">
                <a:solidFill>
                  <a:srgbClr val="103F40"/>
                </a:solidFill>
                <a:latin typeface="+mj-lt"/>
                <a:ea typeface="+mj-ea"/>
                <a:cs typeface="+mj-cs"/>
                <a:sym typeface="Helvetica"/>
              </a:defRPr>
            </a:pPr>
            <a:r>
              <a:rPr lang="en-US" sz="2000" b="1" dirty="0" smtClean="0">
                <a:solidFill>
                  <a:schemeClr val="tx2"/>
                </a:solidFill>
                <a:latin typeface="+mj-lt"/>
                <a:sym typeface="Helvetica"/>
              </a:rPr>
              <a:t>Group assignment – each group should prepare 1 slide (pdf, jpeg, pp) presentation on the topic “Tips to staying motivated while executing routines</a:t>
            </a:r>
            <a:r>
              <a:rPr lang="en-US" sz="2000" b="1" dirty="0" smtClean="0">
                <a:solidFill>
                  <a:schemeClr val="tx2"/>
                </a:solidFill>
                <a:latin typeface="+mj-lt"/>
                <a:sym typeface="Helvetica"/>
              </a:rPr>
              <a:t>?”. Be ready to present </a:t>
            </a:r>
            <a:endParaRPr lang="en-US" sz="2000" b="1" dirty="0">
              <a:solidFill>
                <a:schemeClr val="tx2"/>
              </a:solidFill>
              <a:latin typeface="+mj-lt"/>
              <a:cs typeface="Arial" panose="020B0604020202020204"/>
            </a:endParaRPr>
          </a:p>
          <a:p>
            <a:pPr marL="0" indent="0">
              <a:lnSpc>
                <a:spcPct val="100000"/>
              </a:lnSpc>
              <a:spcBef>
                <a:spcPts val="600"/>
              </a:spcBef>
              <a:spcAft>
                <a:spcPts val="600"/>
              </a:spcAft>
              <a:buNone/>
              <a:defRPr sz="10000" b="1" i="1">
                <a:solidFill>
                  <a:srgbClr val="103F40"/>
                </a:solidFill>
                <a:latin typeface="+mj-lt"/>
                <a:ea typeface="+mj-ea"/>
                <a:cs typeface="+mj-cs"/>
                <a:sym typeface="Helvetica"/>
              </a:defRPr>
            </a:pPr>
            <a:endParaRPr lang="en-US" sz="2000" b="1" dirty="0">
              <a:solidFill>
                <a:schemeClr val="tx2"/>
              </a:solidFill>
              <a:latin typeface="+mj-lt"/>
              <a:cs typeface="Arial" panose="020B0604020202020204"/>
            </a:endParaRPr>
          </a:p>
          <a:p>
            <a:pPr marL="0" indent="0">
              <a:lnSpc>
                <a:spcPct val="100000"/>
              </a:lnSpc>
              <a:spcBef>
                <a:spcPts val="600"/>
              </a:spcBef>
              <a:spcAft>
                <a:spcPts val="600"/>
              </a:spcAft>
              <a:buNone/>
              <a:defRPr sz="10000" b="1" i="1">
                <a:solidFill>
                  <a:srgbClr val="103F40"/>
                </a:solidFill>
                <a:latin typeface="+mj-lt"/>
                <a:ea typeface="+mj-ea"/>
                <a:cs typeface="+mj-cs"/>
                <a:sym typeface="Helvetica"/>
              </a:defRPr>
            </a:pPr>
            <a:endParaRPr lang="aa-ET" sz="2000" b="1" dirty="0">
              <a:solidFill>
                <a:schemeClr val="tx2"/>
              </a:solidFill>
              <a:latin typeface="+mj-lt"/>
              <a:cs typeface="Arial" panose="020B0604020202020204"/>
            </a:endParaRPr>
          </a:p>
        </p:txBody>
      </p:sp>
    </p:spTree>
    <p:extLst>
      <p:ext uri="{BB962C8B-B14F-4D97-AF65-F5344CB8AC3E}">
        <p14:creationId xmlns:p14="http://schemas.microsoft.com/office/powerpoint/2010/main" val="400505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F656DD-CC85-574D-95A9-701945D2258A}"/>
              </a:ext>
            </a:extLst>
          </p:cNvPr>
          <p:cNvSpPr>
            <a:spLocks noGrp="1"/>
          </p:cNvSpPr>
          <p:nvPr>
            <p:ph type="title"/>
          </p:nvPr>
        </p:nvSpPr>
        <p:spPr>
          <a:xfrm>
            <a:off x="938783" y="90805"/>
            <a:ext cx="9770440" cy="1325563"/>
          </a:xfrm>
        </p:spPr>
        <p:txBody>
          <a:bodyPr/>
          <a:lstStyle/>
          <a:p>
            <a:r>
              <a:rPr lang="en-US" b="1" dirty="0" smtClean="0">
                <a:solidFill>
                  <a:schemeClr val="tx2"/>
                </a:solidFill>
              </a:rPr>
              <a:t>Startup Philosophy</a:t>
            </a:r>
            <a:endParaRPr lang="aa-ET" b="1" dirty="0">
              <a:solidFill>
                <a:schemeClr val="tx2"/>
              </a:solidFill>
            </a:endParaRPr>
          </a:p>
        </p:txBody>
      </p:sp>
      <p:sp>
        <p:nvSpPr>
          <p:cNvPr id="3" name="Content Placeholder 2">
            <a:extLst>
              <a:ext uri="{FF2B5EF4-FFF2-40B4-BE49-F238E27FC236}">
                <a16:creationId xmlns:a16="http://schemas.microsoft.com/office/drawing/2014/main" xmlns="" id="{FA6CBF03-6228-B743-AE22-DAA2E0AC570B}"/>
              </a:ext>
            </a:extLst>
          </p:cNvPr>
          <p:cNvSpPr>
            <a:spLocks noGrp="1"/>
          </p:cNvSpPr>
          <p:nvPr>
            <p:ph idx="1"/>
          </p:nvPr>
        </p:nvSpPr>
        <p:spPr>
          <a:xfrm>
            <a:off x="938783" y="1687830"/>
            <a:ext cx="9770439" cy="4351338"/>
          </a:xfrm>
        </p:spPr>
        <p:txBody>
          <a:bodyPr>
            <a:normAutofit/>
          </a:bodyPr>
          <a:lstStyle/>
          <a:p>
            <a:pPr marL="0" indent="0">
              <a:buNone/>
            </a:pPr>
            <a:r>
              <a:rPr lang="en-US" b="1" dirty="0">
                <a:solidFill>
                  <a:schemeClr val="tx2"/>
                </a:solidFill>
                <a:latin typeface="+mj-lt"/>
              </a:rPr>
              <a:t>Startup Philosophy (TU-EV00010, 6 ECTS, III-IV</a:t>
            </a:r>
            <a:r>
              <a:rPr lang="en-US" b="1" dirty="0" smtClean="0">
                <a:solidFill>
                  <a:schemeClr val="tx2"/>
                </a:solidFill>
                <a:latin typeface="+mj-lt"/>
              </a:rPr>
              <a:t>)</a:t>
            </a:r>
          </a:p>
          <a:p>
            <a:pPr marL="0" indent="0">
              <a:buNone/>
            </a:pPr>
            <a:r>
              <a:rPr lang="en-US" b="1" dirty="0">
                <a:solidFill>
                  <a:schemeClr val="tx2"/>
                </a:solidFill>
                <a:latin typeface="+mj-lt"/>
              </a:rPr>
              <a:t/>
            </a:r>
            <a:br>
              <a:rPr lang="en-US" b="1" dirty="0">
                <a:solidFill>
                  <a:schemeClr val="tx2"/>
                </a:solidFill>
                <a:latin typeface="+mj-lt"/>
              </a:rPr>
            </a:br>
            <a:r>
              <a:rPr lang="en-US" b="1" dirty="0">
                <a:solidFill>
                  <a:schemeClr val="tx2"/>
                </a:solidFill>
                <a:latin typeface="+mj-lt"/>
              </a:rPr>
              <a:t>Changing frames of thinking, evaluating evidence, and arguing your position are central skills for both philosophers and entrepreneurs. Learn philosophical concepts and probe deeper into the foundations of your ways of working</a:t>
            </a:r>
            <a:r>
              <a:rPr lang="en-US" b="1" dirty="0" smtClean="0">
                <a:solidFill>
                  <a:schemeClr val="tx2"/>
                </a:solidFill>
                <a:latin typeface="+mj-lt"/>
              </a:rPr>
              <a:t>.</a:t>
            </a:r>
          </a:p>
          <a:p>
            <a:pPr marL="0" indent="0">
              <a:buNone/>
            </a:pPr>
            <a:r>
              <a:rPr lang="en-US" b="1" dirty="0" smtClean="0">
                <a:solidFill>
                  <a:schemeClr val="tx2"/>
                </a:solidFill>
                <a:latin typeface="+mj-lt"/>
              </a:rPr>
              <a:t>First session on 24.01</a:t>
            </a:r>
          </a:p>
          <a:p>
            <a:pPr marL="0" indent="0">
              <a:buNone/>
            </a:pPr>
            <a:r>
              <a:rPr lang="en-US" b="1" dirty="0" smtClean="0">
                <a:solidFill>
                  <a:schemeClr val="tx2"/>
                </a:solidFill>
                <a:latin typeface="+mj-lt"/>
              </a:rPr>
              <a:t>Master’s and Doctoral levels</a:t>
            </a:r>
            <a:endParaRPr lang="aa-ET" b="1" dirty="0">
              <a:solidFill>
                <a:schemeClr val="tx2"/>
              </a:solidFill>
              <a:latin typeface="+mj-lt"/>
            </a:endParaRPr>
          </a:p>
        </p:txBody>
      </p:sp>
    </p:spTree>
    <p:extLst>
      <p:ext uri="{BB962C8B-B14F-4D97-AF65-F5344CB8AC3E}">
        <p14:creationId xmlns:p14="http://schemas.microsoft.com/office/powerpoint/2010/main" val="3265628431"/>
      </p:ext>
    </p:extLst>
  </p:cSld>
  <p:clrMapOvr>
    <a:masterClrMapping/>
  </p:clrMapOvr>
</p:sld>
</file>

<file path=ppt/theme/theme1.xml><?xml version="1.0" encoding="utf-8"?>
<a:theme xmlns:a="http://schemas.openxmlformats.org/drawingml/2006/main" name="Office Theme">
  <a:themeElements>
    <a:clrScheme name="AVP_colours">
      <a:dk1>
        <a:srgbClr val="000000"/>
      </a:dk1>
      <a:lt1>
        <a:srgbClr val="EFEEEE"/>
      </a:lt1>
      <a:dk2>
        <a:srgbClr val="105151"/>
      </a:dk2>
      <a:lt2>
        <a:srgbClr val="BAE3EE"/>
      </a:lt2>
      <a:accent1>
        <a:srgbClr val="FF6D2C"/>
      </a:accent1>
      <a:accent2>
        <a:srgbClr val="F9DA19"/>
      </a:accent2>
      <a:accent3>
        <a:srgbClr val="1FB583"/>
      </a:accent3>
      <a:accent4>
        <a:srgbClr val="FFFFFF"/>
      </a:accent4>
      <a:accent5>
        <a:srgbClr val="000000"/>
      </a:accent5>
      <a:accent6>
        <a:srgbClr val="3E007A"/>
      </a:accent6>
      <a:hlink>
        <a:srgbClr val="FF6D2C"/>
      </a:hlink>
      <a:folHlink>
        <a:srgbClr val="F9DA1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6E3851712CE4B9B66A79DFFCEE533" ma:contentTypeVersion="4" ma:contentTypeDescription="Create a new document." ma:contentTypeScope="" ma:versionID="2ed4ec8a7dc08877940494614a7fd1c3">
  <xsd:schema xmlns:xsd="http://www.w3.org/2001/XMLSchema" xmlns:xs="http://www.w3.org/2001/XMLSchema" xmlns:p="http://schemas.microsoft.com/office/2006/metadata/properties" xmlns:ns2="51bf65e0-4265-46ef-97ec-061b5fc3fa9a" xmlns:ns3="233daa39-c4ad-4d4b-a8fe-99bcc7cfb126" targetNamespace="http://schemas.microsoft.com/office/2006/metadata/properties" ma:root="true" ma:fieldsID="05ef209aee24b00d9a9484802e433b94" ns2:_="" ns3:_="">
    <xsd:import namespace="51bf65e0-4265-46ef-97ec-061b5fc3fa9a"/>
    <xsd:import namespace="233daa39-c4ad-4d4b-a8fe-99bcc7cfb1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f65e0-4265-46ef-97ec-061b5fc3f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daa39-c4ad-4d4b-a8fe-99bcc7cfb1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DA3BF2-D8CB-49D5-9146-961D3C6D2956}"/>
</file>

<file path=customXml/itemProps2.xml><?xml version="1.0" encoding="utf-8"?>
<ds:datastoreItem xmlns:ds="http://schemas.openxmlformats.org/officeDocument/2006/customXml" ds:itemID="{F05B7A9F-71DE-4A56-B336-7F5555931422}">
  <ds:schemaRefs>
    <ds:schemaRef ds:uri="http://schemas.microsoft.com/sharepoint/v3/contenttype/forms"/>
  </ds:schemaRefs>
</ds:datastoreItem>
</file>

<file path=customXml/itemProps3.xml><?xml version="1.0" encoding="utf-8"?>
<ds:datastoreItem xmlns:ds="http://schemas.openxmlformats.org/officeDocument/2006/customXml" ds:itemID="{604EF1CD-5174-412B-BF07-3FBE3539D3BF}">
  <ds:schemaRefs>
    <ds:schemaRef ds:uri="http://purl.org/dc/terms/"/>
    <ds:schemaRef ds:uri="http://www.w3.org/XML/1998/namespace"/>
    <ds:schemaRef ds:uri="http://purl.org/dc/dcmitype/"/>
    <ds:schemaRef ds:uri="http://schemas.microsoft.com/office/2006/metadata/properties"/>
    <ds:schemaRef ds:uri="6ff1f430-a2db-4e75-91c2-7a6b8e9ec566"/>
    <ds:schemaRef ds:uri="http://schemas.microsoft.com/office/infopath/2007/PartnerControls"/>
    <ds:schemaRef ds:uri="http://schemas.microsoft.com/office/2006/documentManagement/types"/>
    <ds:schemaRef ds:uri="http://schemas.openxmlformats.org/package/2006/metadata/core-properties"/>
    <ds:schemaRef ds:uri="1f129c51-93d6-4ca7-9833-1d1d635f95f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1702</TotalTime>
  <Words>674</Words>
  <Application>Microsoft Office PowerPoint</Application>
  <PresentationFormat>Widescreen</PresentationFormat>
  <Paragraphs>41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vt:lpstr>
      <vt:lpstr>Open Sans</vt:lpstr>
      <vt:lpstr>Times New Roman</vt:lpstr>
      <vt:lpstr>Office Theme</vt:lpstr>
      <vt:lpstr>GOOD LIFE ENGINE 11.01.2023</vt:lpstr>
      <vt:lpstr>PowerPoint Presentation</vt:lpstr>
      <vt:lpstr>PowerPoint Presentation</vt:lpstr>
      <vt:lpstr>PowerPoint Presentation</vt:lpstr>
      <vt:lpstr>Wabi-sabi.</vt:lpstr>
      <vt:lpstr>PowerPoint Presentation</vt:lpstr>
      <vt:lpstr>PowerPoint Presentation</vt:lpstr>
      <vt:lpstr>Homework</vt:lpstr>
      <vt:lpstr>Startup Philosophy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Gelera Santa Maria Amy</dc:creator>
  <cp:lastModifiedBy>Lidia Borisova</cp:lastModifiedBy>
  <cp:revision>16</cp:revision>
  <dcterms:created xsi:type="dcterms:W3CDTF">2022-08-23T06:56:46Z</dcterms:created>
  <dcterms:modified xsi:type="dcterms:W3CDTF">2023-01-11T11:00:33Z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0x0101008B332552AEB197419BC8783AEE0DAF2D</vt:lpwstr>
  </property>
</Properties>
</file>