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Ex1.xml" ContentType="application/vnd.ms-office.chartex+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charts/chartEx2.xml" ContentType="application/vnd.ms-office.chartex+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4.xml" ContentType="application/vnd.openxmlformats-officedocument.presentationml.notesSlide+xml"/>
  <Override PartName="/ppt/charts/chartEx3.xml" ContentType="application/vnd.ms-office.chartex+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5.xml" ContentType="application/vnd.openxmlformats-officedocument.presentationml.notesSlide+xml"/>
  <Override PartName="/ppt/charts/chartEx4.xml" ContentType="application/vnd.ms-office.chartex+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6.xml" ContentType="application/vnd.openxmlformats-officedocument.presentationml.notesSlide+xml"/>
  <Override PartName="/ppt/charts/chartEx5.xml" ContentType="application/vnd.ms-office.chartex+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notesSlides/notesSlide7.xml" ContentType="application/vnd.openxmlformats-officedocument.presentationml.notesSlide+xml"/>
  <Override PartName="/ppt/charts/chartEx6.xml" ContentType="application/vnd.ms-office.chartex+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notesSlides/notesSlide8.xml" ContentType="application/vnd.openxmlformats-officedocument.presentationml.notesSlide+xml"/>
  <Override PartName="/ppt/charts/chartEx7.xml" ContentType="application/vnd.ms-office.chartex+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notesSlides/notesSlide9.xml" ContentType="application/vnd.openxmlformats-officedocument.presentationml.notesSlide+xml"/>
  <Override PartName="/ppt/charts/chartEx8.xml" ContentType="application/vnd.ms-office.chartex+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notesSlides/notesSlide10.xml" ContentType="application/vnd.openxmlformats-officedocument.presentationml.notesSlide+xml"/>
  <Override PartName="/ppt/charts/chartEx9.xml" ContentType="application/vnd.ms-office.chartex+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notesSlides/notesSlide11.xml" ContentType="application/vnd.openxmlformats-officedocument.presentationml.notesSlide+xml"/>
  <Override PartName="/ppt/charts/chartEx10.xml" ContentType="application/vnd.ms-office.chartex+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ppt/notesSlides/notesSlide12.xml" ContentType="application/vnd.openxmlformats-officedocument.presentationml.notesSlide+xml"/>
  <Override PartName="/ppt/charts/chartEx11.xml" ContentType="application/vnd.ms-office.chartex+xml"/>
  <Override PartName="/ppt/charts/style11.xml" ContentType="application/vnd.ms-office.chartstyle+xml"/>
  <Override PartName="/ppt/charts/colors11.xml" ContentType="application/vnd.ms-office.chartcolorstyle+xml"/>
  <Override PartName="/ppt/theme/themeOverride11.xml" ContentType="application/vnd.openxmlformats-officedocument.themeOverride+xml"/>
  <Override PartName="/ppt/notesSlides/notesSlide13.xml" ContentType="application/vnd.openxmlformats-officedocument.presentationml.notesSlide+xml"/>
  <Override PartName="/ppt/charts/chartEx12.xml" ContentType="application/vnd.ms-office.chartex+xml"/>
  <Override PartName="/ppt/charts/style12.xml" ContentType="application/vnd.ms-office.chartstyle+xml"/>
  <Override PartName="/ppt/charts/colors12.xml" ContentType="application/vnd.ms-office.chartcolorstyle+xml"/>
  <Override PartName="/ppt/theme/themeOverride12.xml" ContentType="application/vnd.openxmlformats-officedocument.themeOverride+xml"/>
  <Override PartName="/ppt/notesSlides/notesSlide14.xml" ContentType="application/vnd.openxmlformats-officedocument.presentationml.notesSlide+xml"/>
  <Override PartName="/ppt/charts/chartEx13.xml" ContentType="application/vnd.ms-office.chartex+xml"/>
  <Override PartName="/ppt/charts/style13.xml" ContentType="application/vnd.ms-office.chartstyle+xml"/>
  <Override PartName="/ppt/charts/colors13.xml" ContentType="application/vnd.ms-office.chartcolorstyle+xml"/>
  <Override PartName="/ppt/theme/themeOverride13.xml" ContentType="application/vnd.openxmlformats-officedocument.themeOverride+xml"/>
  <Override PartName="/ppt/notesSlides/notesSlide15.xml" ContentType="application/vnd.openxmlformats-officedocument.presentationml.notesSlide+xml"/>
  <Override PartName="/ppt/charts/chartEx14.xml" ContentType="application/vnd.ms-office.chartex+xml"/>
  <Override PartName="/ppt/charts/style14.xml" ContentType="application/vnd.ms-office.chartstyle+xml"/>
  <Override PartName="/ppt/charts/colors14.xml" ContentType="application/vnd.ms-office.chartcolorstyle+xml"/>
  <Override PartName="/ppt/theme/themeOverride14.xml" ContentType="application/vnd.openxmlformats-officedocument.themeOverride+xml"/>
  <Override PartName="/ppt/notesSlides/notesSlide16.xml" ContentType="application/vnd.openxmlformats-officedocument.presentationml.notesSlide+xml"/>
  <Override PartName="/ppt/charts/chartEx15.xml" ContentType="application/vnd.ms-office.chartex+xml"/>
  <Override PartName="/ppt/charts/style15.xml" ContentType="application/vnd.ms-office.chartstyle+xml"/>
  <Override PartName="/ppt/charts/colors15.xml" ContentType="application/vnd.ms-office.chartcolorstyle+xml"/>
  <Override PartName="/ppt/theme/themeOverride1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62" r:id="rId4"/>
    <p:sldId id="266" r:id="rId5"/>
    <p:sldId id="265" r:id="rId6"/>
    <p:sldId id="263" r:id="rId7"/>
    <p:sldId id="267" r:id="rId8"/>
    <p:sldId id="268" r:id="rId9"/>
    <p:sldId id="269" r:id="rId10"/>
    <p:sldId id="270" r:id="rId11"/>
    <p:sldId id="271" r:id="rId12"/>
    <p:sldId id="277" r:id="rId13"/>
    <p:sldId id="264" r:id="rId14"/>
    <p:sldId id="276" r:id="rId15"/>
    <p:sldId id="273" r:id="rId16"/>
    <p:sldId id="274" r:id="rId17"/>
    <p:sldId id="275" r:id="rId1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Ex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s>
</file>

<file path=ppt/charts/_rels/chartEx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s>
</file>

<file path=ppt/charts/_rels/chartEx11.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1.xml"/><Relationship Id="rId1" Type="http://schemas.microsoft.com/office/2011/relationships/chartStyle" Target="style11.xml"/></Relationships>
</file>

<file path=ppt/charts/_rels/chartEx12.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2.xml"/><Relationship Id="rId1" Type="http://schemas.microsoft.com/office/2011/relationships/chartStyle" Target="style12.xml"/></Relationships>
</file>

<file path=ppt/charts/_rels/chartEx13.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13.xml"/><Relationship Id="rId1" Type="http://schemas.microsoft.com/office/2011/relationships/chartStyle" Target="style13.xml"/></Relationships>
</file>

<file path=ppt/charts/_rels/chartEx14.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14.xml"/><Relationship Id="rId1" Type="http://schemas.microsoft.com/office/2011/relationships/chartStyle" Target="style14.xml"/></Relationships>
</file>

<file path=ppt/charts/_rels/chartEx15.xml.rels><?xml version="1.0" encoding="UTF-8" standalone="yes"?>
<Relationships xmlns="http://schemas.openxmlformats.org/package/2006/relationships"><Relationship Id="rId3" Type="http://schemas.openxmlformats.org/officeDocument/2006/relationships/themeOverride" Target="../theme/themeOverride15.xml"/><Relationship Id="rId2" Type="http://schemas.microsoft.com/office/2011/relationships/chartColorStyle" Target="colors15.xml"/><Relationship Id="rId1" Type="http://schemas.microsoft.com/office/2011/relationships/chartStyle" Target="style15.xml"/></Relationships>
</file>

<file path=ppt/charts/_rels/chartEx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s>
</file>

<file path=ppt/charts/_rels/chartEx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s>
</file>

<file path=ppt/charts/_rels/chartEx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s>
</file>

<file path=ppt/charts/_rels/chartEx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s>
</file>

<file path=ppt/charts/_rels/chartEx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s>
</file>

<file path=ppt/charts/_rels/chartEx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s>
</file>

<file path=ppt/charts/_rels/chartEx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s>
</file>

<file path=ppt/charts/_rels/chartEx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s>
</file>

<file path=ppt/charts/chartEx1.xml><?xml version="1.0" encoding="utf-8"?>
<cx:chartSpace xmlns:a="http://schemas.openxmlformats.org/drawingml/2006/main" xmlns:r="http://schemas.openxmlformats.org/officeDocument/2006/relationships" xmlns:cx="http://schemas.microsoft.com/office/drawing/2014/chartex">
  <cx:chart>
    <cx:plotArea>
      <cx:plotAreaRegion/>
    </cx:plotArea>
    <cx:legend pos="t" align="ctr" overlay="0"/>
  </cx:chart>
  <cx:clrMapOvr bg1="lt1" tx1="dk1" bg2="lt2" tx2="dk2" accent1="accent1" accent2="accent2" accent3="accent3" accent4="accent4" accent5="accent5" accent6="accent6" hlink="hlink" folHlink="folHlink"/>
</cx:chartSpace>
</file>

<file path=ppt/charts/chartEx10.xml><?xml version="1.0" encoding="utf-8"?>
<cx:chartSpace xmlns:a="http://schemas.openxmlformats.org/drawingml/2006/main" xmlns:r="http://schemas.openxmlformats.org/officeDocument/2006/relationships" xmlns:cx="http://schemas.microsoft.com/office/drawing/2014/chartex">
  <cx:chart>
    <cx:plotArea>
      <cx:plotAreaRegion/>
    </cx:plotArea>
    <cx:legend pos="t" align="ctr" overlay="0"/>
  </cx:chart>
  <cx:clrMapOvr bg1="lt1" tx1="dk1" bg2="lt2" tx2="dk2" accent1="accent1" accent2="accent2" accent3="accent3" accent4="accent4" accent5="accent5" accent6="accent6" hlink="hlink" folHlink="folHlink"/>
</cx:chartSpace>
</file>

<file path=ppt/charts/chartEx11.xml><?xml version="1.0" encoding="utf-8"?>
<cx:chartSpace xmlns:a="http://schemas.openxmlformats.org/drawingml/2006/main" xmlns:r="http://schemas.openxmlformats.org/officeDocument/2006/relationships" xmlns:cx="http://schemas.microsoft.com/office/drawing/2014/chartex">
  <cx:chart>
    <cx:plotArea>
      <cx:plotAreaRegion/>
    </cx:plotArea>
    <cx:legend pos="t" align="ctr" overlay="0"/>
  </cx:chart>
  <cx:clrMapOvr bg1="lt1" tx1="dk1" bg2="lt2" tx2="dk2" accent1="accent1" accent2="accent2" accent3="accent3" accent4="accent4" accent5="accent5" accent6="accent6" hlink="hlink" folHlink="folHlink"/>
</cx:chartSpace>
</file>

<file path=ppt/charts/chartEx12.xml><?xml version="1.0" encoding="utf-8"?>
<cx:chartSpace xmlns:a="http://schemas.openxmlformats.org/drawingml/2006/main" xmlns:r="http://schemas.openxmlformats.org/officeDocument/2006/relationships" xmlns:cx="http://schemas.microsoft.com/office/drawing/2014/chartex">
  <cx:chart>
    <cx:plotArea>
      <cx:plotAreaRegion/>
    </cx:plotArea>
    <cx:legend pos="t" align="ctr" overlay="0"/>
  </cx:chart>
  <cx:clrMapOvr bg1="lt1" tx1="dk1" bg2="lt2" tx2="dk2" accent1="accent1" accent2="accent2" accent3="accent3" accent4="accent4" accent5="accent5" accent6="accent6" hlink="hlink" folHlink="folHlink"/>
</cx:chartSpace>
</file>

<file path=ppt/charts/chartEx13.xml><?xml version="1.0" encoding="utf-8"?>
<cx:chartSpace xmlns:a="http://schemas.openxmlformats.org/drawingml/2006/main" xmlns:r="http://schemas.openxmlformats.org/officeDocument/2006/relationships" xmlns:cx="http://schemas.microsoft.com/office/drawing/2014/chartex">
  <cx:chart>
    <cx:plotArea>
      <cx:plotAreaRegion/>
    </cx:plotArea>
    <cx:legend pos="t" align="ctr" overlay="0"/>
  </cx:chart>
  <cx:clrMapOvr bg1="lt1" tx1="dk1" bg2="lt2" tx2="dk2" accent1="accent1" accent2="accent2" accent3="accent3" accent4="accent4" accent5="accent5" accent6="accent6" hlink="hlink" folHlink="folHlink"/>
</cx:chartSpace>
</file>

<file path=ppt/charts/chartEx14.xml><?xml version="1.0" encoding="utf-8"?>
<cx:chartSpace xmlns:a="http://schemas.openxmlformats.org/drawingml/2006/main" xmlns:r="http://schemas.openxmlformats.org/officeDocument/2006/relationships" xmlns:cx="http://schemas.microsoft.com/office/drawing/2014/chartex">
  <cx:chart>
    <cx:plotArea>
      <cx:plotAreaRegion/>
    </cx:plotArea>
    <cx:legend pos="t" align="ctr" overlay="0"/>
  </cx:chart>
  <cx:clrMapOvr bg1="lt1" tx1="dk1" bg2="lt2" tx2="dk2" accent1="accent1" accent2="accent2" accent3="accent3" accent4="accent4" accent5="accent5" accent6="accent6" hlink="hlink" folHlink="folHlink"/>
</cx:chartSpace>
</file>

<file path=ppt/charts/chartEx15.xml><?xml version="1.0" encoding="utf-8"?>
<cx:chartSpace xmlns:a="http://schemas.openxmlformats.org/drawingml/2006/main" xmlns:r="http://schemas.openxmlformats.org/officeDocument/2006/relationships" xmlns:cx="http://schemas.microsoft.com/office/drawing/2014/chartex">
  <cx:chart>
    <cx:plotArea>
      <cx:plotAreaRegion/>
    </cx:plotArea>
    <cx:legend pos="t" align="ctr" overlay="0"/>
  </cx:chart>
  <cx:clrMapOvr bg1="lt1" tx1="dk1" bg2="lt2" tx2="dk2" accent1="accent1" accent2="accent2" accent3="accent3" accent4="accent4" accent5="accent5" accent6="accent6" hlink="hlink" folHlink="folHlink"/>
</cx:chartSpace>
</file>

<file path=ppt/charts/chartEx2.xml><?xml version="1.0" encoding="utf-8"?>
<cx:chartSpace xmlns:a="http://schemas.openxmlformats.org/drawingml/2006/main" xmlns:r="http://schemas.openxmlformats.org/officeDocument/2006/relationships" xmlns:cx="http://schemas.microsoft.com/office/drawing/2014/chartex">
  <cx:chart>
    <cx:plotArea>
      <cx:plotAreaRegion/>
    </cx:plotArea>
    <cx:legend pos="t" align="ctr" overlay="0"/>
  </cx:chart>
  <cx:clrMapOvr bg1="lt1" tx1="dk1" bg2="lt2" tx2="dk2" accent1="accent1" accent2="accent2" accent3="accent3" accent4="accent4" accent5="accent5" accent6="accent6" hlink="hlink" folHlink="folHlink"/>
</cx:chartSpace>
</file>

<file path=ppt/charts/chartEx3.xml><?xml version="1.0" encoding="utf-8"?>
<cx:chartSpace xmlns:a="http://schemas.openxmlformats.org/drawingml/2006/main" xmlns:r="http://schemas.openxmlformats.org/officeDocument/2006/relationships" xmlns:cx="http://schemas.microsoft.com/office/drawing/2014/chartex">
  <cx:chart>
    <cx:plotArea>
      <cx:plotAreaRegion/>
    </cx:plotArea>
    <cx:legend pos="t" align="ctr" overlay="0"/>
  </cx:chart>
  <cx:clrMapOvr bg1="lt1" tx1="dk1" bg2="lt2" tx2="dk2" accent1="accent1" accent2="accent2" accent3="accent3" accent4="accent4" accent5="accent5" accent6="accent6" hlink="hlink" folHlink="folHlink"/>
</cx:chartSpace>
</file>

<file path=ppt/charts/chartEx4.xml><?xml version="1.0" encoding="utf-8"?>
<cx:chartSpace xmlns:a="http://schemas.openxmlformats.org/drawingml/2006/main" xmlns:r="http://schemas.openxmlformats.org/officeDocument/2006/relationships" xmlns:cx="http://schemas.microsoft.com/office/drawing/2014/chartex">
  <cx:chart>
    <cx:plotArea>
      <cx:plotAreaRegion/>
    </cx:plotArea>
    <cx:legend pos="t" align="ctr" overlay="0"/>
  </cx:chart>
  <cx:clrMapOvr bg1="lt1" tx1="dk1" bg2="lt2" tx2="dk2" accent1="accent1" accent2="accent2" accent3="accent3" accent4="accent4" accent5="accent5" accent6="accent6" hlink="hlink" folHlink="folHlink"/>
</cx:chartSpace>
</file>

<file path=ppt/charts/chartEx5.xml><?xml version="1.0" encoding="utf-8"?>
<cx:chartSpace xmlns:a="http://schemas.openxmlformats.org/drawingml/2006/main" xmlns:r="http://schemas.openxmlformats.org/officeDocument/2006/relationships" xmlns:cx="http://schemas.microsoft.com/office/drawing/2014/chartex">
  <cx:chart>
    <cx:plotArea>
      <cx:plotAreaRegion/>
    </cx:plotArea>
    <cx:legend pos="t" align="ctr" overlay="0"/>
  </cx:chart>
  <cx:clrMapOvr bg1="lt1" tx1="dk1" bg2="lt2" tx2="dk2" accent1="accent1" accent2="accent2" accent3="accent3" accent4="accent4" accent5="accent5" accent6="accent6" hlink="hlink" folHlink="folHlink"/>
</cx:chartSpace>
</file>

<file path=ppt/charts/chartEx6.xml><?xml version="1.0" encoding="utf-8"?>
<cx:chartSpace xmlns:a="http://schemas.openxmlformats.org/drawingml/2006/main" xmlns:r="http://schemas.openxmlformats.org/officeDocument/2006/relationships" xmlns:cx="http://schemas.microsoft.com/office/drawing/2014/chartex">
  <cx:chart>
    <cx:plotArea>
      <cx:plotAreaRegion/>
    </cx:plotArea>
    <cx:legend pos="t" align="ctr" overlay="0"/>
  </cx:chart>
  <cx:clrMapOvr bg1="lt1" tx1="dk1" bg2="lt2" tx2="dk2" accent1="accent1" accent2="accent2" accent3="accent3" accent4="accent4" accent5="accent5" accent6="accent6" hlink="hlink" folHlink="folHlink"/>
</cx:chartSpace>
</file>

<file path=ppt/charts/chartEx7.xml><?xml version="1.0" encoding="utf-8"?>
<cx:chartSpace xmlns:a="http://schemas.openxmlformats.org/drawingml/2006/main" xmlns:r="http://schemas.openxmlformats.org/officeDocument/2006/relationships" xmlns:cx="http://schemas.microsoft.com/office/drawing/2014/chartex">
  <cx:chart>
    <cx:plotArea>
      <cx:plotAreaRegion/>
    </cx:plotArea>
    <cx:legend pos="t" align="ctr" overlay="0"/>
  </cx:chart>
  <cx:clrMapOvr bg1="lt1" tx1="dk1" bg2="lt2" tx2="dk2" accent1="accent1" accent2="accent2" accent3="accent3" accent4="accent4" accent5="accent5" accent6="accent6" hlink="hlink" folHlink="folHlink"/>
</cx:chartSpace>
</file>

<file path=ppt/charts/chartEx8.xml><?xml version="1.0" encoding="utf-8"?>
<cx:chartSpace xmlns:a="http://schemas.openxmlformats.org/drawingml/2006/main" xmlns:r="http://schemas.openxmlformats.org/officeDocument/2006/relationships" xmlns:cx="http://schemas.microsoft.com/office/drawing/2014/chartex">
  <cx:chart>
    <cx:plotArea>
      <cx:plotAreaRegion/>
    </cx:plotArea>
    <cx:legend pos="t" align="ctr" overlay="0"/>
  </cx:chart>
  <cx:clrMapOvr bg1="lt1" tx1="dk1" bg2="lt2" tx2="dk2" accent1="accent1" accent2="accent2" accent3="accent3" accent4="accent4" accent5="accent5" accent6="accent6" hlink="hlink" folHlink="folHlink"/>
</cx:chartSpace>
</file>

<file path=ppt/charts/chartEx9.xml><?xml version="1.0" encoding="utf-8"?>
<cx:chartSpace xmlns:a="http://schemas.openxmlformats.org/drawingml/2006/main" xmlns:r="http://schemas.openxmlformats.org/officeDocument/2006/relationships" xmlns:cx="http://schemas.microsoft.com/office/drawing/2014/chartex">
  <cx:chart>
    <cx:plotArea>
      <cx:plotAreaRegion/>
    </cx:plotArea>
    <cx:legend pos="t" align="ctr" overlay="0"/>
  </cx:chart>
  <cx:clrMapOvr bg1="lt1" tx1="dk1" bg2="lt2" tx2="dk2" accent1="accent1" accent2="accent2" accent3="accent3" accent4="accent4" accent5="accent5" accent6="accent6" hlink="hlink" folHlink="folHlink"/>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10.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11.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12.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13.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14.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15.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5F7DA1-780C-4AB0-8678-8DB9A236266D}" type="datetimeFigureOut">
              <a:rPr lang="fi-FI" smtClean="0"/>
              <a:t>1.4.2020</a:t>
            </a:fld>
            <a:endParaRPr lang="fi-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55160-C8E9-498E-BC65-7EDB7F73F769}" type="slidenum">
              <a:rPr lang="fi-FI" smtClean="0"/>
              <a:t>‹#›</a:t>
            </a:fld>
            <a:endParaRPr lang="fi-FI"/>
          </a:p>
        </p:txBody>
      </p:sp>
    </p:spTree>
    <p:extLst>
      <p:ext uri="{BB962C8B-B14F-4D97-AF65-F5344CB8AC3E}">
        <p14:creationId xmlns:p14="http://schemas.microsoft.com/office/powerpoint/2010/main" val="333488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Tx/>
              <a:buChar char="-"/>
            </a:pPr>
            <a:r>
              <a:rPr lang="en-US" dirty="0" err="1"/>
              <a:t>Avoimet</a:t>
            </a:r>
            <a:r>
              <a:rPr lang="en-US" dirty="0"/>
              <a:t> </a:t>
            </a:r>
            <a:r>
              <a:rPr lang="en-US" dirty="0" err="1"/>
              <a:t>oppimateriaalit</a:t>
            </a:r>
            <a:r>
              <a:rPr lang="en-US" dirty="0"/>
              <a:t> </a:t>
            </a:r>
          </a:p>
          <a:p>
            <a:pPr marL="342900" indent="-342900">
              <a:buFontTx/>
              <a:buChar char="-"/>
            </a:pPr>
            <a:r>
              <a:rPr lang="en-US" dirty="0"/>
              <a:t>Avoin data</a:t>
            </a:r>
          </a:p>
          <a:p>
            <a:pPr marL="342900" indent="-342900">
              <a:buFontTx/>
              <a:buChar char="-"/>
            </a:pPr>
            <a:r>
              <a:rPr lang="en-US" dirty="0"/>
              <a:t>Avoin </a:t>
            </a:r>
            <a:r>
              <a:rPr lang="en-US" dirty="0" err="1"/>
              <a:t>koodi</a:t>
            </a:r>
            <a:r>
              <a:rPr lang="en-US" dirty="0"/>
              <a:t> ja </a:t>
            </a:r>
            <a:r>
              <a:rPr lang="en-US" dirty="0" err="1"/>
              <a:t>avoimet</a:t>
            </a:r>
            <a:r>
              <a:rPr lang="en-US" dirty="0"/>
              <a:t> </a:t>
            </a:r>
            <a:r>
              <a:rPr lang="en-US" dirty="0" err="1"/>
              <a:t>metodit</a:t>
            </a:r>
            <a:endParaRPr lang="en-US" dirty="0"/>
          </a:p>
          <a:p>
            <a:endParaRPr lang="fi-FI" dirty="0"/>
          </a:p>
        </p:txBody>
      </p:sp>
      <p:sp>
        <p:nvSpPr>
          <p:cNvPr id="4" name="Slide Number Placeholder 3"/>
          <p:cNvSpPr>
            <a:spLocks noGrp="1"/>
          </p:cNvSpPr>
          <p:nvPr>
            <p:ph type="sldNum" sz="quarter" idx="10"/>
          </p:nvPr>
        </p:nvSpPr>
        <p:spPr/>
        <p:txBody>
          <a:bodyPr/>
          <a:lstStyle/>
          <a:p>
            <a:fld id="{DF164E42-DED0-9246-9B1B-B67105F62D49}" type="slidenum">
              <a:rPr lang="en-US" smtClean="0"/>
              <a:t>1</a:t>
            </a:fld>
            <a:endParaRPr lang="en-US"/>
          </a:p>
        </p:txBody>
      </p:sp>
    </p:spTree>
    <p:extLst>
      <p:ext uri="{BB962C8B-B14F-4D97-AF65-F5344CB8AC3E}">
        <p14:creationId xmlns:p14="http://schemas.microsoft.com/office/powerpoint/2010/main" val="1959061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5"/>
          </p:nvPr>
        </p:nvSpPr>
        <p:spPr/>
        <p:txBody>
          <a:bodyPr/>
          <a:lstStyle/>
          <a:p>
            <a:fld id="{DF164E42-DED0-9246-9B1B-B67105F62D49}" type="slidenum">
              <a:rPr lang="en-US" smtClean="0"/>
              <a:t>10</a:t>
            </a:fld>
            <a:endParaRPr lang="en-US"/>
          </a:p>
        </p:txBody>
      </p:sp>
    </p:spTree>
    <p:extLst>
      <p:ext uri="{BB962C8B-B14F-4D97-AF65-F5344CB8AC3E}">
        <p14:creationId xmlns:p14="http://schemas.microsoft.com/office/powerpoint/2010/main" val="2208509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5"/>
          </p:nvPr>
        </p:nvSpPr>
        <p:spPr/>
        <p:txBody>
          <a:bodyPr/>
          <a:lstStyle/>
          <a:p>
            <a:fld id="{DF164E42-DED0-9246-9B1B-B67105F62D49}" type="slidenum">
              <a:rPr lang="en-US" smtClean="0"/>
              <a:t>11</a:t>
            </a:fld>
            <a:endParaRPr lang="en-US"/>
          </a:p>
        </p:txBody>
      </p:sp>
    </p:spTree>
    <p:extLst>
      <p:ext uri="{BB962C8B-B14F-4D97-AF65-F5344CB8AC3E}">
        <p14:creationId xmlns:p14="http://schemas.microsoft.com/office/powerpoint/2010/main" val="36933197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5"/>
          </p:nvPr>
        </p:nvSpPr>
        <p:spPr/>
        <p:txBody>
          <a:bodyPr/>
          <a:lstStyle/>
          <a:p>
            <a:fld id="{DF164E42-DED0-9246-9B1B-B67105F62D49}" type="slidenum">
              <a:rPr lang="en-US" smtClean="0"/>
              <a:t>13</a:t>
            </a:fld>
            <a:endParaRPr lang="en-US"/>
          </a:p>
        </p:txBody>
      </p:sp>
    </p:spTree>
    <p:extLst>
      <p:ext uri="{BB962C8B-B14F-4D97-AF65-F5344CB8AC3E}">
        <p14:creationId xmlns:p14="http://schemas.microsoft.com/office/powerpoint/2010/main" val="4124243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5"/>
          </p:nvPr>
        </p:nvSpPr>
        <p:spPr/>
        <p:txBody>
          <a:bodyPr/>
          <a:lstStyle/>
          <a:p>
            <a:fld id="{DF164E42-DED0-9246-9B1B-B67105F62D49}" type="slidenum">
              <a:rPr lang="en-US" smtClean="0"/>
              <a:t>14</a:t>
            </a:fld>
            <a:endParaRPr lang="en-US"/>
          </a:p>
        </p:txBody>
      </p:sp>
    </p:spTree>
    <p:extLst>
      <p:ext uri="{BB962C8B-B14F-4D97-AF65-F5344CB8AC3E}">
        <p14:creationId xmlns:p14="http://schemas.microsoft.com/office/powerpoint/2010/main" val="565342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5"/>
          </p:nvPr>
        </p:nvSpPr>
        <p:spPr/>
        <p:txBody>
          <a:bodyPr/>
          <a:lstStyle/>
          <a:p>
            <a:fld id="{DF164E42-DED0-9246-9B1B-B67105F62D49}" type="slidenum">
              <a:rPr lang="en-US" smtClean="0"/>
              <a:t>15</a:t>
            </a:fld>
            <a:endParaRPr lang="en-US"/>
          </a:p>
        </p:txBody>
      </p:sp>
    </p:spTree>
    <p:extLst>
      <p:ext uri="{BB962C8B-B14F-4D97-AF65-F5344CB8AC3E}">
        <p14:creationId xmlns:p14="http://schemas.microsoft.com/office/powerpoint/2010/main" val="31590514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5"/>
          </p:nvPr>
        </p:nvSpPr>
        <p:spPr/>
        <p:txBody>
          <a:bodyPr/>
          <a:lstStyle/>
          <a:p>
            <a:fld id="{DF164E42-DED0-9246-9B1B-B67105F62D49}" type="slidenum">
              <a:rPr lang="en-US" smtClean="0"/>
              <a:t>16</a:t>
            </a:fld>
            <a:endParaRPr lang="en-US"/>
          </a:p>
        </p:txBody>
      </p:sp>
    </p:spTree>
    <p:extLst>
      <p:ext uri="{BB962C8B-B14F-4D97-AF65-F5344CB8AC3E}">
        <p14:creationId xmlns:p14="http://schemas.microsoft.com/office/powerpoint/2010/main" val="30953582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5"/>
          </p:nvPr>
        </p:nvSpPr>
        <p:spPr/>
        <p:txBody>
          <a:bodyPr/>
          <a:lstStyle/>
          <a:p>
            <a:fld id="{DF164E42-DED0-9246-9B1B-B67105F62D49}" type="slidenum">
              <a:rPr lang="en-US" smtClean="0"/>
              <a:t>17</a:t>
            </a:fld>
            <a:endParaRPr lang="en-US"/>
          </a:p>
        </p:txBody>
      </p:sp>
    </p:spTree>
    <p:extLst>
      <p:ext uri="{BB962C8B-B14F-4D97-AF65-F5344CB8AC3E}">
        <p14:creationId xmlns:p14="http://schemas.microsoft.com/office/powerpoint/2010/main" val="1822627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5"/>
          </p:nvPr>
        </p:nvSpPr>
        <p:spPr/>
        <p:txBody>
          <a:bodyPr/>
          <a:lstStyle/>
          <a:p>
            <a:fld id="{DF164E42-DED0-9246-9B1B-B67105F62D49}" type="slidenum">
              <a:rPr lang="en-US" smtClean="0"/>
              <a:t>2</a:t>
            </a:fld>
            <a:endParaRPr lang="en-US"/>
          </a:p>
        </p:txBody>
      </p:sp>
    </p:spTree>
    <p:extLst>
      <p:ext uri="{BB962C8B-B14F-4D97-AF65-F5344CB8AC3E}">
        <p14:creationId xmlns:p14="http://schemas.microsoft.com/office/powerpoint/2010/main" val="720187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5"/>
          </p:nvPr>
        </p:nvSpPr>
        <p:spPr/>
        <p:txBody>
          <a:bodyPr/>
          <a:lstStyle/>
          <a:p>
            <a:fld id="{DF164E42-DED0-9246-9B1B-B67105F62D49}" type="slidenum">
              <a:rPr lang="en-US" smtClean="0"/>
              <a:t>3</a:t>
            </a:fld>
            <a:endParaRPr lang="en-US"/>
          </a:p>
        </p:txBody>
      </p:sp>
    </p:spTree>
    <p:extLst>
      <p:ext uri="{BB962C8B-B14F-4D97-AF65-F5344CB8AC3E}">
        <p14:creationId xmlns:p14="http://schemas.microsoft.com/office/powerpoint/2010/main" val="1941339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5"/>
          </p:nvPr>
        </p:nvSpPr>
        <p:spPr/>
        <p:txBody>
          <a:bodyPr/>
          <a:lstStyle/>
          <a:p>
            <a:fld id="{DF164E42-DED0-9246-9B1B-B67105F62D49}" type="slidenum">
              <a:rPr lang="en-US" smtClean="0"/>
              <a:t>4</a:t>
            </a:fld>
            <a:endParaRPr lang="en-US"/>
          </a:p>
        </p:txBody>
      </p:sp>
    </p:spTree>
    <p:extLst>
      <p:ext uri="{BB962C8B-B14F-4D97-AF65-F5344CB8AC3E}">
        <p14:creationId xmlns:p14="http://schemas.microsoft.com/office/powerpoint/2010/main" val="3902654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5"/>
          </p:nvPr>
        </p:nvSpPr>
        <p:spPr/>
        <p:txBody>
          <a:bodyPr/>
          <a:lstStyle/>
          <a:p>
            <a:fld id="{DF164E42-DED0-9246-9B1B-B67105F62D49}" type="slidenum">
              <a:rPr lang="en-US" smtClean="0"/>
              <a:t>5</a:t>
            </a:fld>
            <a:endParaRPr lang="en-US"/>
          </a:p>
        </p:txBody>
      </p:sp>
    </p:spTree>
    <p:extLst>
      <p:ext uri="{BB962C8B-B14F-4D97-AF65-F5344CB8AC3E}">
        <p14:creationId xmlns:p14="http://schemas.microsoft.com/office/powerpoint/2010/main" val="3464656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5"/>
          </p:nvPr>
        </p:nvSpPr>
        <p:spPr/>
        <p:txBody>
          <a:bodyPr/>
          <a:lstStyle/>
          <a:p>
            <a:fld id="{DF164E42-DED0-9246-9B1B-B67105F62D49}" type="slidenum">
              <a:rPr lang="en-US" smtClean="0"/>
              <a:t>6</a:t>
            </a:fld>
            <a:endParaRPr lang="en-US"/>
          </a:p>
        </p:txBody>
      </p:sp>
    </p:spTree>
    <p:extLst>
      <p:ext uri="{BB962C8B-B14F-4D97-AF65-F5344CB8AC3E}">
        <p14:creationId xmlns:p14="http://schemas.microsoft.com/office/powerpoint/2010/main" val="2142346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5"/>
          </p:nvPr>
        </p:nvSpPr>
        <p:spPr/>
        <p:txBody>
          <a:bodyPr/>
          <a:lstStyle/>
          <a:p>
            <a:fld id="{DF164E42-DED0-9246-9B1B-B67105F62D49}" type="slidenum">
              <a:rPr lang="en-US" smtClean="0"/>
              <a:t>7</a:t>
            </a:fld>
            <a:endParaRPr lang="en-US"/>
          </a:p>
        </p:txBody>
      </p:sp>
    </p:spTree>
    <p:extLst>
      <p:ext uri="{BB962C8B-B14F-4D97-AF65-F5344CB8AC3E}">
        <p14:creationId xmlns:p14="http://schemas.microsoft.com/office/powerpoint/2010/main" val="1998017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5"/>
          </p:nvPr>
        </p:nvSpPr>
        <p:spPr/>
        <p:txBody>
          <a:bodyPr/>
          <a:lstStyle/>
          <a:p>
            <a:fld id="{DF164E42-DED0-9246-9B1B-B67105F62D49}" type="slidenum">
              <a:rPr lang="en-US" smtClean="0"/>
              <a:t>8</a:t>
            </a:fld>
            <a:endParaRPr lang="en-US"/>
          </a:p>
        </p:txBody>
      </p:sp>
    </p:spTree>
    <p:extLst>
      <p:ext uri="{BB962C8B-B14F-4D97-AF65-F5344CB8AC3E}">
        <p14:creationId xmlns:p14="http://schemas.microsoft.com/office/powerpoint/2010/main" val="1886425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5"/>
          </p:nvPr>
        </p:nvSpPr>
        <p:spPr/>
        <p:txBody>
          <a:bodyPr/>
          <a:lstStyle/>
          <a:p>
            <a:fld id="{DF164E42-DED0-9246-9B1B-B67105F62D49}" type="slidenum">
              <a:rPr lang="en-US" smtClean="0"/>
              <a:t>9</a:t>
            </a:fld>
            <a:endParaRPr lang="en-US"/>
          </a:p>
        </p:txBody>
      </p:sp>
    </p:spTree>
    <p:extLst>
      <p:ext uri="{BB962C8B-B14F-4D97-AF65-F5344CB8AC3E}">
        <p14:creationId xmlns:p14="http://schemas.microsoft.com/office/powerpoint/2010/main" val="1205968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i-F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i-FI"/>
          </a:p>
        </p:txBody>
      </p:sp>
      <p:sp>
        <p:nvSpPr>
          <p:cNvPr id="4" name="Date Placeholder 3"/>
          <p:cNvSpPr>
            <a:spLocks noGrp="1"/>
          </p:cNvSpPr>
          <p:nvPr>
            <p:ph type="dt" sz="half" idx="10"/>
          </p:nvPr>
        </p:nvSpPr>
        <p:spPr/>
        <p:txBody>
          <a:bodyPr/>
          <a:lstStyle/>
          <a:p>
            <a:fld id="{F272119E-DE51-4A94-8EF3-56B0C8B06A78}" type="datetimeFigureOut">
              <a:rPr lang="fi-FI" smtClean="0"/>
              <a:t>1.4.2020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019072C-8683-48AD-930F-4290EA1114DD}" type="slidenum">
              <a:rPr lang="fi-FI" smtClean="0"/>
              <a:t>‹#›</a:t>
            </a:fld>
            <a:endParaRPr lang="fi-FI"/>
          </a:p>
        </p:txBody>
      </p:sp>
    </p:spTree>
    <p:extLst>
      <p:ext uri="{BB962C8B-B14F-4D97-AF65-F5344CB8AC3E}">
        <p14:creationId xmlns:p14="http://schemas.microsoft.com/office/powerpoint/2010/main" val="1270009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F272119E-DE51-4A94-8EF3-56B0C8B06A78}" type="datetimeFigureOut">
              <a:rPr lang="fi-FI" smtClean="0"/>
              <a:t>1.4.2020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019072C-8683-48AD-930F-4290EA1114DD}" type="slidenum">
              <a:rPr lang="fi-FI" smtClean="0"/>
              <a:t>‹#›</a:t>
            </a:fld>
            <a:endParaRPr lang="fi-FI"/>
          </a:p>
        </p:txBody>
      </p:sp>
    </p:spTree>
    <p:extLst>
      <p:ext uri="{BB962C8B-B14F-4D97-AF65-F5344CB8AC3E}">
        <p14:creationId xmlns:p14="http://schemas.microsoft.com/office/powerpoint/2010/main" val="2321544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F272119E-DE51-4A94-8EF3-56B0C8B06A78}" type="datetimeFigureOut">
              <a:rPr lang="fi-FI" smtClean="0"/>
              <a:t>1.4.2020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019072C-8683-48AD-930F-4290EA1114DD}" type="slidenum">
              <a:rPr lang="fi-FI" smtClean="0"/>
              <a:t>‹#›</a:t>
            </a:fld>
            <a:endParaRPr lang="fi-FI"/>
          </a:p>
        </p:txBody>
      </p:sp>
    </p:spTree>
    <p:extLst>
      <p:ext uri="{BB962C8B-B14F-4D97-AF65-F5344CB8AC3E}">
        <p14:creationId xmlns:p14="http://schemas.microsoft.com/office/powerpoint/2010/main" val="3955281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 Header Slide - Red - Image ">
    <p:spTree>
      <p:nvGrpSpPr>
        <p:cNvPr id="1" name=""/>
        <p:cNvGrpSpPr/>
        <p:nvPr/>
      </p:nvGrpSpPr>
      <p:grpSpPr>
        <a:xfrm>
          <a:off x="0" y="0"/>
          <a:ext cx="0" cy="0"/>
          <a:chOff x="0" y="0"/>
          <a:chExt cx="0" cy="0"/>
        </a:xfrm>
      </p:grpSpPr>
      <p:sp>
        <p:nvSpPr>
          <p:cNvPr id="11" name="Rectangle 10"/>
          <p:cNvSpPr/>
          <p:nvPr userDrawn="1"/>
        </p:nvSpPr>
        <p:spPr>
          <a:xfrm>
            <a:off x="0" y="0"/>
            <a:ext cx="12192000" cy="6858000"/>
          </a:xfrm>
          <a:prstGeom prst="rect">
            <a:avLst/>
          </a:prstGeom>
          <a:solidFill>
            <a:srgbClr val="EE353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216"/>
          </a:p>
        </p:txBody>
      </p:sp>
      <p:sp>
        <p:nvSpPr>
          <p:cNvPr id="9" name="Title 8"/>
          <p:cNvSpPr>
            <a:spLocks noGrp="1"/>
          </p:cNvSpPr>
          <p:nvPr>
            <p:ph type="title" hasCustomPrompt="1"/>
          </p:nvPr>
        </p:nvSpPr>
        <p:spPr>
          <a:xfrm>
            <a:off x="589871" y="1195602"/>
            <a:ext cx="5158849" cy="761030"/>
          </a:xfrm>
          <a:prstGeom prst="rect">
            <a:avLst/>
          </a:prstGeom>
        </p:spPr>
        <p:txBody>
          <a:bodyPr lIns="0" tIns="0" rIns="0" bIns="0" anchor="b"/>
          <a:lstStyle>
            <a:lvl1pPr>
              <a:lnSpc>
                <a:spcPct val="100000"/>
              </a:lnSpc>
              <a:defRPr sz="4800" b="1" baseline="0">
                <a:solidFill>
                  <a:schemeClr val="bg1"/>
                </a:solidFill>
              </a:defRPr>
            </a:lvl1pPr>
          </a:lstStyle>
          <a:p>
            <a:r>
              <a:rPr lang="en-US" dirty="0"/>
              <a:t>Headline</a:t>
            </a:r>
          </a:p>
        </p:txBody>
      </p:sp>
      <p:sp>
        <p:nvSpPr>
          <p:cNvPr id="13" name="Text Placeholder 3"/>
          <p:cNvSpPr>
            <a:spLocks noGrp="1"/>
          </p:cNvSpPr>
          <p:nvPr>
            <p:ph type="body" sz="half" idx="2" hasCustomPrompt="1"/>
          </p:nvPr>
        </p:nvSpPr>
        <p:spPr>
          <a:xfrm>
            <a:off x="589871" y="2375065"/>
            <a:ext cx="5158849" cy="468923"/>
          </a:xfrm>
          <a:prstGeom prst="rect">
            <a:avLst/>
          </a:prstGeom>
        </p:spPr>
        <p:txBody>
          <a:bodyPr lIns="0" tIns="0" rIns="0" bIns="0"/>
          <a:lstStyle>
            <a:lvl1pPr marL="0" indent="0">
              <a:lnSpc>
                <a:spcPct val="100000"/>
              </a:lnSpc>
              <a:buNone/>
              <a:defRPr sz="3360" b="1" i="0" baseline="0">
                <a:solidFill>
                  <a:schemeClr val="bg1"/>
                </a:solidFill>
                <a:latin typeface="arial" charset="0"/>
              </a:defRPr>
            </a:lvl1pPr>
            <a:lvl2pPr marL="411439" indent="0">
              <a:buNone/>
              <a:defRPr sz="1260"/>
            </a:lvl2pPr>
            <a:lvl3pPr marL="822880" indent="0">
              <a:buNone/>
              <a:defRPr sz="1080"/>
            </a:lvl3pPr>
            <a:lvl4pPr marL="1234318" indent="0">
              <a:buNone/>
              <a:defRPr sz="900"/>
            </a:lvl4pPr>
            <a:lvl5pPr marL="1645758" indent="0">
              <a:buNone/>
              <a:defRPr sz="900"/>
            </a:lvl5pPr>
            <a:lvl6pPr marL="2057196" indent="0">
              <a:buNone/>
              <a:defRPr sz="900"/>
            </a:lvl6pPr>
            <a:lvl7pPr marL="2468634" indent="0">
              <a:buNone/>
              <a:defRPr sz="900"/>
            </a:lvl7pPr>
            <a:lvl8pPr marL="2880072" indent="0">
              <a:buNone/>
              <a:defRPr sz="900"/>
            </a:lvl8pPr>
            <a:lvl9pPr marL="3291516" indent="0">
              <a:buNone/>
              <a:defRPr sz="900"/>
            </a:lvl9pPr>
          </a:lstStyle>
          <a:p>
            <a:pPr lvl="0"/>
            <a:r>
              <a:rPr lang="en-US" dirty="0"/>
              <a:t>Sub Headline</a:t>
            </a:r>
          </a:p>
        </p:txBody>
      </p:sp>
      <p:sp>
        <p:nvSpPr>
          <p:cNvPr id="12" name="Text Placeholder 3"/>
          <p:cNvSpPr>
            <a:spLocks noGrp="1"/>
          </p:cNvSpPr>
          <p:nvPr>
            <p:ph type="body" sz="half" idx="11" hasCustomPrompt="1"/>
          </p:nvPr>
        </p:nvSpPr>
        <p:spPr>
          <a:xfrm>
            <a:off x="589871" y="3725513"/>
            <a:ext cx="5158849" cy="392558"/>
          </a:xfrm>
          <a:prstGeom prst="rect">
            <a:avLst/>
          </a:prstGeom>
        </p:spPr>
        <p:txBody>
          <a:bodyPr lIns="0" tIns="0" rIns="0" bIns="0"/>
          <a:lstStyle>
            <a:lvl1pPr marL="0" indent="0">
              <a:buNone/>
              <a:defRPr sz="2160" b="1" i="0" baseline="0">
                <a:solidFill>
                  <a:schemeClr val="bg1"/>
                </a:solidFill>
                <a:latin typeface="arial" charset="0"/>
              </a:defRPr>
            </a:lvl1pPr>
            <a:lvl2pPr marL="411439" indent="0">
              <a:buNone/>
              <a:defRPr sz="1260"/>
            </a:lvl2pPr>
            <a:lvl3pPr marL="822880" indent="0">
              <a:buNone/>
              <a:defRPr sz="1080"/>
            </a:lvl3pPr>
            <a:lvl4pPr marL="1234318" indent="0">
              <a:buNone/>
              <a:defRPr sz="900"/>
            </a:lvl4pPr>
            <a:lvl5pPr marL="1645758" indent="0">
              <a:buNone/>
              <a:defRPr sz="900"/>
            </a:lvl5pPr>
            <a:lvl6pPr marL="2057196" indent="0">
              <a:buNone/>
              <a:defRPr sz="900"/>
            </a:lvl6pPr>
            <a:lvl7pPr marL="2468634" indent="0">
              <a:buNone/>
              <a:defRPr sz="900"/>
            </a:lvl7pPr>
            <a:lvl8pPr marL="2880072" indent="0">
              <a:buNone/>
              <a:defRPr sz="900"/>
            </a:lvl8pPr>
            <a:lvl9pPr marL="3291516" indent="0">
              <a:buNone/>
              <a:defRPr sz="900"/>
            </a:lvl9pPr>
          </a:lstStyle>
          <a:p>
            <a:pPr lvl="0"/>
            <a:r>
              <a:rPr lang="en-US" dirty="0"/>
              <a:t>Name</a:t>
            </a:r>
          </a:p>
        </p:txBody>
      </p:sp>
      <p:sp>
        <p:nvSpPr>
          <p:cNvPr id="16" name="Text Placeholder 3"/>
          <p:cNvSpPr>
            <a:spLocks noGrp="1"/>
          </p:cNvSpPr>
          <p:nvPr>
            <p:ph type="body" sz="half" idx="12" hasCustomPrompt="1"/>
          </p:nvPr>
        </p:nvSpPr>
        <p:spPr>
          <a:xfrm>
            <a:off x="589871" y="4118068"/>
            <a:ext cx="5158849" cy="432072"/>
          </a:xfrm>
          <a:prstGeom prst="rect">
            <a:avLst/>
          </a:prstGeom>
        </p:spPr>
        <p:txBody>
          <a:bodyPr lIns="0" tIns="0" rIns="0" bIns="0"/>
          <a:lstStyle>
            <a:lvl1pPr marL="0" indent="0">
              <a:buNone/>
              <a:defRPr sz="2160" b="1" i="0" baseline="0">
                <a:solidFill>
                  <a:schemeClr val="bg1"/>
                </a:solidFill>
                <a:latin typeface="arial" charset="0"/>
              </a:defRPr>
            </a:lvl1pPr>
            <a:lvl2pPr marL="411439" indent="0">
              <a:buNone/>
              <a:defRPr sz="1260"/>
            </a:lvl2pPr>
            <a:lvl3pPr marL="822880" indent="0">
              <a:buNone/>
              <a:defRPr sz="1080"/>
            </a:lvl3pPr>
            <a:lvl4pPr marL="1234318" indent="0">
              <a:buNone/>
              <a:defRPr sz="900"/>
            </a:lvl4pPr>
            <a:lvl5pPr marL="1645758" indent="0">
              <a:buNone/>
              <a:defRPr sz="900"/>
            </a:lvl5pPr>
            <a:lvl6pPr marL="2057196" indent="0">
              <a:buNone/>
              <a:defRPr sz="900"/>
            </a:lvl6pPr>
            <a:lvl7pPr marL="2468634" indent="0">
              <a:buNone/>
              <a:defRPr sz="900"/>
            </a:lvl7pPr>
            <a:lvl8pPr marL="2880072" indent="0">
              <a:buNone/>
              <a:defRPr sz="900"/>
            </a:lvl8pPr>
            <a:lvl9pPr marL="3291516" indent="0">
              <a:buNone/>
              <a:defRPr sz="900"/>
            </a:lvl9pPr>
          </a:lstStyle>
          <a:p>
            <a:pPr lvl="0"/>
            <a:r>
              <a:rPr lang="en-US"/>
              <a:t>Date</a:t>
            </a:r>
            <a:endParaRPr lang="en-US" dirty="0"/>
          </a:p>
        </p:txBody>
      </p:sp>
      <p:sp>
        <p:nvSpPr>
          <p:cNvPr id="14" name="Picture Placeholder 2"/>
          <p:cNvSpPr>
            <a:spLocks noGrp="1"/>
          </p:cNvSpPr>
          <p:nvPr>
            <p:ph type="pic" idx="13" hasCustomPrompt="1"/>
          </p:nvPr>
        </p:nvSpPr>
        <p:spPr>
          <a:xfrm>
            <a:off x="6085892" y="0"/>
            <a:ext cx="6106109" cy="6858000"/>
          </a:xfrm>
          <a:prstGeom prst="rect">
            <a:avLst/>
          </a:prstGeom>
        </p:spPr>
        <p:txBody>
          <a:bodyPr/>
          <a:lstStyle>
            <a:lvl1pPr marL="0" marR="0" indent="0" algn="l" defTabSz="822880" rtl="0" eaLnBrk="1" fontAlgn="auto" latinLnBrk="0" hangingPunct="1">
              <a:lnSpc>
                <a:spcPct val="90000"/>
              </a:lnSpc>
              <a:spcBef>
                <a:spcPts val="900"/>
              </a:spcBef>
              <a:spcAft>
                <a:spcPts val="0"/>
              </a:spcAft>
              <a:buClrTx/>
              <a:buSzTx/>
              <a:buFont typeface="Arial"/>
              <a:buNone/>
              <a:tabLst/>
              <a:defRPr sz="2880" b="1" i="0" baseline="0">
                <a:solidFill>
                  <a:schemeClr val="bg1">
                    <a:alpha val="62000"/>
                  </a:schemeClr>
                </a:solidFill>
              </a:defRPr>
            </a:lvl1pPr>
            <a:lvl2pPr marL="411439" indent="0">
              <a:buNone/>
              <a:defRPr sz="2520"/>
            </a:lvl2pPr>
            <a:lvl3pPr marL="822880" indent="0">
              <a:buNone/>
              <a:defRPr sz="2160"/>
            </a:lvl3pPr>
            <a:lvl4pPr marL="1234318" indent="0">
              <a:buNone/>
              <a:defRPr sz="1800"/>
            </a:lvl4pPr>
            <a:lvl5pPr marL="1645758" indent="0">
              <a:buNone/>
              <a:defRPr sz="1800"/>
            </a:lvl5pPr>
            <a:lvl6pPr marL="2057196" indent="0">
              <a:buNone/>
              <a:defRPr sz="1800"/>
            </a:lvl6pPr>
            <a:lvl7pPr marL="2468634" indent="0">
              <a:buNone/>
              <a:defRPr sz="1800"/>
            </a:lvl7pPr>
            <a:lvl8pPr marL="2880072" indent="0">
              <a:buNone/>
              <a:defRPr sz="1800"/>
            </a:lvl8pPr>
            <a:lvl9pPr marL="3291516" indent="0">
              <a:buNone/>
              <a:defRPr sz="1800"/>
            </a:lvl9pPr>
          </a:lstStyle>
          <a:p>
            <a:r>
              <a:rPr lang="en-US" dirty="0"/>
              <a:t>Click icon to add image.</a:t>
            </a:r>
          </a:p>
          <a:p>
            <a:r>
              <a:rPr lang="fi-FI" dirty="0" err="1"/>
              <a:t>Fit</a:t>
            </a:r>
            <a:r>
              <a:rPr lang="fi-FI" dirty="0"/>
              <a:t> </a:t>
            </a:r>
            <a:r>
              <a:rPr lang="fi-FI" dirty="0" err="1"/>
              <a:t>the</a:t>
            </a:r>
            <a:r>
              <a:rPr lang="fi-FI" dirty="0"/>
              <a:t> image to </a:t>
            </a:r>
            <a:r>
              <a:rPr lang="fi-FI" dirty="0" err="1"/>
              <a:t>frame</a:t>
            </a:r>
            <a:r>
              <a:rPr lang="fi-FI" dirty="0"/>
              <a:t> </a:t>
            </a:r>
            <a:br>
              <a:rPr lang="fi-FI" dirty="0"/>
            </a:br>
            <a:r>
              <a:rPr lang="fi-FI" dirty="0" err="1"/>
              <a:t>by</a:t>
            </a:r>
            <a:r>
              <a:rPr lang="fi-FI" dirty="0"/>
              <a:t> </a:t>
            </a:r>
            <a:r>
              <a:rPr lang="fi-FI" dirty="0" err="1"/>
              <a:t>choosing</a:t>
            </a:r>
            <a:r>
              <a:rPr lang="fi-FI" dirty="0"/>
              <a:t>: </a:t>
            </a:r>
            <a:br>
              <a:rPr lang="fi-FI" dirty="0"/>
            </a:br>
            <a:r>
              <a:rPr lang="fi-FI" dirty="0" err="1"/>
              <a:t>crop</a:t>
            </a:r>
            <a:r>
              <a:rPr lang="fi-FI" dirty="0"/>
              <a:t>&gt;</a:t>
            </a:r>
            <a:r>
              <a:rPr lang="fi-FI" dirty="0" err="1"/>
              <a:t>fit</a:t>
            </a:r>
            <a:r>
              <a:rPr lang="fi-FI" dirty="0"/>
              <a:t> / rajaa&gt;sovita</a:t>
            </a:r>
            <a:endParaRPr lang="en-US" dirty="0"/>
          </a:p>
        </p:txBody>
      </p:sp>
      <p:pic>
        <p:nvPicPr>
          <p:cNvPr id="10"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 y="4795327"/>
            <a:ext cx="2333879" cy="2028802"/>
          </a:xfrm>
          <a:prstGeom prst="rect">
            <a:avLst/>
          </a:prstGeom>
        </p:spPr>
      </p:pic>
    </p:spTree>
    <p:extLst>
      <p:ext uri="{BB962C8B-B14F-4D97-AF65-F5344CB8AC3E}">
        <p14:creationId xmlns:p14="http://schemas.microsoft.com/office/powerpoint/2010/main" val="3392601620"/>
      </p:ext>
    </p:extLst>
  </p:cSld>
  <p:clrMapOvr>
    <a:masterClrMapping/>
  </p:clrMapOvr>
  <p:extLst>
    <p:ext uri="{DCECCB84-F9BA-43D5-87BE-67443E8EF086}">
      <p15:sldGuideLst xmlns:p15="http://schemas.microsoft.com/office/powerpoint/2012/main">
        <p15:guide id="1" orient="horz" pos="329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 Body slide - 1 wide column">
    <p:spTree>
      <p:nvGrpSpPr>
        <p:cNvPr id="1" name=""/>
        <p:cNvGrpSpPr/>
        <p:nvPr/>
      </p:nvGrpSpPr>
      <p:grpSpPr>
        <a:xfrm>
          <a:off x="0" y="0"/>
          <a:ext cx="0" cy="0"/>
          <a:chOff x="0" y="0"/>
          <a:chExt cx="0" cy="0"/>
        </a:xfrm>
      </p:grpSpPr>
      <p:pic>
        <p:nvPicPr>
          <p:cNvPr id="5" name="Kuva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 y="5794296"/>
            <a:ext cx="2700528" cy="1014984"/>
          </a:xfrm>
          <a:prstGeom prst="rect">
            <a:avLst/>
          </a:prstGeom>
        </p:spPr>
      </p:pic>
      <p:sp>
        <p:nvSpPr>
          <p:cNvPr id="11" name="Text Placeholder 3"/>
          <p:cNvSpPr>
            <a:spLocks noGrp="1"/>
          </p:cNvSpPr>
          <p:nvPr>
            <p:ph type="body" sz="half" idx="10" hasCustomPrompt="1"/>
          </p:nvPr>
        </p:nvSpPr>
        <p:spPr>
          <a:xfrm>
            <a:off x="389805" y="259137"/>
            <a:ext cx="11323863" cy="1332766"/>
          </a:xfrm>
          <a:prstGeom prst="rect">
            <a:avLst/>
          </a:prstGeom>
        </p:spPr>
        <p:txBody>
          <a:bodyPr lIns="0" tIns="0" rIns="0" bIns="0"/>
          <a:lstStyle>
            <a:lvl1pPr marL="0" indent="0">
              <a:lnSpc>
                <a:spcPct val="100000"/>
              </a:lnSpc>
              <a:buNone/>
              <a:defRPr sz="4800" b="1" baseline="0">
                <a:solidFill>
                  <a:schemeClr val="tx1"/>
                </a:solidFill>
              </a:defRPr>
            </a:lvl1pPr>
            <a:lvl2pPr marL="411439" indent="0">
              <a:buNone/>
              <a:defRPr sz="1260"/>
            </a:lvl2pPr>
            <a:lvl3pPr marL="822880" indent="0">
              <a:buNone/>
              <a:defRPr sz="1080"/>
            </a:lvl3pPr>
            <a:lvl4pPr marL="1234318" indent="0">
              <a:buNone/>
              <a:defRPr sz="900"/>
            </a:lvl4pPr>
            <a:lvl5pPr marL="1645758" indent="0">
              <a:buNone/>
              <a:defRPr sz="900"/>
            </a:lvl5pPr>
            <a:lvl6pPr marL="2057196" indent="0">
              <a:buNone/>
              <a:defRPr sz="900"/>
            </a:lvl6pPr>
            <a:lvl7pPr marL="2468634" indent="0">
              <a:buNone/>
              <a:defRPr sz="900"/>
            </a:lvl7pPr>
            <a:lvl8pPr marL="2880072" indent="0">
              <a:buNone/>
              <a:defRPr sz="900"/>
            </a:lvl8pPr>
            <a:lvl9pPr marL="3291516" indent="0">
              <a:buNone/>
              <a:defRPr sz="900"/>
            </a:lvl9pPr>
          </a:lstStyle>
          <a:p>
            <a:pPr lvl="0"/>
            <a:r>
              <a:rPr lang="en-US" dirty="0"/>
              <a:t>Body slide title </a:t>
            </a:r>
          </a:p>
        </p:txBody>
      </p:sp>
      <p:sp>
        <p:nvSpPr>
          <p:cNvPr id="13" name="Text Placeholder 3"/>
          <p:cNvSpPr>
            <a:spLocks noGrp="1"/>
          </p:cNvSpPr>
          <p:nvPr>
            <p:ph type="body" sz="half" idx="11" hasCustomPrompt="1"/>
          </p:nvPr>
        </p:nvSpPr>
        <p:spPr>
          <a:xfrm>
            <a:off x="389805" y="1876514"/>
            <a:ext cx="11323863" cy="4065947"/>
          </a:xfrm>
          <a:prstGeom prst="rect">
            <a:avLst/>
          </a:prstGeom>
        </p:spPr>
        <p:txBody>
          <a:bodyPr lIns="0" tIns="0" rIns="0" bIns="0"/>
          <a:lstStyle>
            <a:lvl1pPr marL="0" marR="0" indent="0" algn="l" defTabSz="822880" rtl="0" eaLnBrk="1" fontAlgn="auto" latinLnBrk="0" hangingPunct="1">
              <a:lnSpc>
                <a:spcPct val="100000"/>
              </a:lnSpc>
              <a:spcBef>
                <a:spcPts val="900"/>
              </a:spcBef>
              <a:spcAft>
                <a:spcPts val="0"/>
              </a:spcAft>
              <a:buClrTx/>
              <a:buSzTx/>
              <a:buFont typeface="Arial" panose="020B0604020202020204" pitchFamily="34" charset="0"/>
              <a:buNone/>
              <a:tabLst/>
              <a:defRPr sz="2520" b="1" baseline="0">
                <a:solidFill>
                  <a:schemeClr val="tx1"/>
                </a:solidFill>
              </a:defRPr>
            </a:lvl1pPr>
            <a:lvl2pPr marL="754307" indent="-325724">
              <a:buFont typeface="Arial" panose="020B0604020202020204" pitchFamily="34" charset="0"/>
              <a:buChar char="•"/>
              <a:defRPr sz="2520"/>
            </a:lvl2pPr>
            <a:lvl3pPr marL="965740" indent="-211434">
              <a:buFont typeface="Arial" panose="020B0604020202020204" pitchFamily="34" charset="0"/>
              <a:buChar char="•"/>
              <a:defRPr sz="1920"/>
            </a:lvl3pPr>
            <a:lvl4pPr marL="1234318" indent="0">
              <a:buNone/>
              <a:defRPr sz="900"/>
            </a:lvl4pPr>
            <a:lvl5pPr marL="1645758" indent="0">
              <a:buNone/>
              <a:defRPr sz="900"/>
            </a:lvl5pPr>
            <a:lvl6pPr marL="2057196" indent="0">
              <a:buNone/>
              <a:defRPr sz="900"/>
            </a:lvl6pPr>
            <a:lvl7pPr marL="2468634" indent="0">
              <a:buNone/>
              <a:defRPr sz="900"/>
            </a:lvl7pPr>
            <a:lvl8pPr marL="2880072" indent="0">
              <a:buNone/>
              <a:defRPr sz="900"/>
            </a:lvl8pPr>
            <a:lvl9pPr marL="3291516" indent="0">
              <a:buNone/>
              <a:defRPr sz="900"/>
            </a:lvl9pPr>
          </a:lstStyle>
          <a:p>
            <a:pPr lvl="0"/>
            <a:r>
              <a:rPr lang="en-US" dirty="0"/>
              <a:t>Your text here</a:t>
            </a:r>
          </a:p>
          <a:p>
            <a:pPr lvl="1"/>
            <a:r>
              <a:rPr lang="fi-FI" dirty="0"/>
              <a:t>Second </a:t>
            </a:r>
            <a:r>
              <a:rPr lang="fi-FI" dirty="0" err="1"/>
              <a:t>level</a:t>
            </a:r>
            <a:endParaRPr lang="fi-FI" dirty="0"/>
          </a:p>
          <a:p>
            <a:pPr lvl="2"/>
            <a:r>
              <a:rPr lang="fi-FI" dirty="0"/>
              <a:t>Third </a:t>
            </a:r>
            <a:r>
              <a:rPr lang="fi-FI" dirty="0" err="1"/>
              <a:t>level</a:t>
            </a:r>
            <a:endParaRPr lang="fi-FI" dirty="0"/>
          </a:p>
        </p:txBody>
      </p:sp>
      <p:sp>
        <p:nvSpPr>
          <p:cNvPr id="2" name="Päivämäärän paikkamerkki 1">
            <a:extLst>
              <a:ext uri="{FF2B5EF4-FFF2-40B4-BE49-F238E27FC236}">
                <a16:creationId xmlns:a16="http://schemas.microsoft.com/office/drawing/2014/main" id="{4C366827-B13F-41D2-9BB1-86D6952FE74F}"/>
              </a:ext>
            </a:extLst>
          </p:cNvPr>
          <p:cNvSpPr>
            <a:spLocks noGrp="1"/>
          </p:cNvSpPr>
          <p:nvPr>
            <p:ph type="dt" sz="half" idx="12"/>
          </p:nvPr>
        </p:nvSpPr>
        <p:spPr/>
        <p:txBody>
          <a:bodyPr/>
          <a:lstStyle/>
          <a:p>
            <a:r>
              <a:rPr lang="fi-FI"/>
              <a:t>dd.mm.yyyy</a:t>
            </a:r>
            <a:endParaRPr lang="en-US" dirty="0"/>
          </a:p>
        </p:txBody>
      </p:sp>
      <p:sp>
        <p:nvSpPr>
          <p:cNvPr id="3" name="Alatunnisteen paikkamerkki 2">
            <a:extLst>
              <a:ext uri="{FF2B5EF4-FFF2-40B4-BE49-F238E27FC236}">
                <a16:creationId xmlns:a16="http://schemas.microsoft.com/office/drawing/2014/main" id="{B081CECA-2419-49BC-A865-E26F838DFBF9}"/>
              </a:ext>
            </a:extLst>
          </p:cNvPr>
          <p:cNvSpPr>
            <a:spLocks noGrp="1"/>
          </p:cNvSpPr>
          <p:nvPr>
            <p:ph type="ftr" sz="quarter" idx="13"/>
          </p:nvPr>
        </p:nvSpPr>
        <p:spPr/>
        <p:txBody>
          <a:bodyPr/>
          <a:lstStyle/>
          <a:p>
            <a:r>
              <a:rPr lang="fi-FI" dirty="0" err="1"/>
              <a:t>Your</a:t>
            </a:r>
            <a:r>
              <a:rPr lang="fi-FI" dirty="0"/>
              <a:t> text </a:t>
            </a:r>
            <a:r>
              <a:rPr lang="fi-FI" dirty="0" err="1"/>
              <a:t>here</a:t>
            </a:r>
            <a:endParaRPr lang="fi-FI" dirty="0"/>
          </a:p>
        </p:txBody>
      </p:sp>
      <p:sp>
        <p:nvSpPr>
          <p:cNvPr id="4" name="Dian numeron paikkamerkki 3">
            <a:extLst>
              <a:ext uri="{FF2B5EF4-FFF2-40B4-BE49-F238E27FC236}">
                <a16:creationId xmlns:a16="http://schemas.microsoft.com/office/drawing/2014/main" id="{75CA6814-F1E3-4289-929D-E2AEACCAF6C2}"/>
              </a:ext>
            </a:extLst>
          </p:cNvPr>
          <p:cNvSpPr>
            <a:spLocks noGrp="1"/>
          </p:cNvSpPr>
          <p:nvPr>
            <p:ph type="sldNum" sz="quarter" idx="14"/>
          </p:nvPr>
        </p:nvSpPr>
        <p:spPr/>
        <p:txBody>
          <a:bodyPr/>
          <a:lstStyle/>
          <a:p>
            <a:fld id="{28F7F04C-F568-F649-A2AE-EA61C66B69B4}" type="slidenum">
              <a:rPr lang="en-US" smtClean="0"/>
              <a:pPr/>
              <a:t>‹#›</a:t>
            </a:fld>
            <a:endParaRPr lang="en-US" dirty="0"/>
          </a:p>
        </p:txBody>
      </p:sp>
    </p:spTree>
    <p:extLst>
      <p:ext uri="{BB962C8B-B14F-4D97-AF65-F5344CB8AC3E}">
        <p14:creationId xmlns:p14="http://schemas.microsoft.com/office/powerpoint/2010/main" val="974911156"/>
      </p:ext>
    </p:extLst>
  </p:cSld>
  <p:clrMapOvr>
    <a:masterClrMapping/>
  </p:clrMapOvr>
  <p:extLst>
    <p:ext uri="{DCECCB84-F9BA-43D5-87BE-67443E8EF086}">
      <p15:sldGuideLst xmlns:p15="http://schemas.microsoft.com/office/powerpoint/2012/main">
        <p15:guide id="4" pos="5534">
          <p15:clr>
            <a:srgbClr val="FBAE40"/>
          </p15:clr>
        </p15:guide>
        <p15:guide id="5" orient="horz" pos="363">
          <p15:clr>
            <a:srgbClr val="FBAE40"/>
          </p15:clr>
        </p15:guide>
        <p15:guide id="6" pos="2795">
          <p15:clr>
            <a:srgbClr val="FBAE40"/>
          </p15:clr>
        </p15:guide>
        <p15:guide id="7" pos="2965">
          <p15:clr>
            <a:srgbClr val="FBAE40"/>
          </p15:clr>
        </p15:guide>
        <p15:guide id="8" orient="horz" pos="341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F272119E-DE51-4A94-8EF3-56B0C8B06A78}" type="datetimeFigureOut">
              <a:rPr lang="fi-FI" smtClean="0"/>
              <a:t>1.4.2020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019072C-8683-48AD-930F-4290EA1114DD}" type="slidenum">
              <a:rPr lang="fi-FI" smtClean="0"/>
              <a:t>‹#›</a:t>
            </a:fld>
            <a:endParaRPr lang="fi-FI"/>
          </a:p>
        </p:txBody>
      </p:sp>
    </p:spTree>
    <p:extLst>
      <p:ext uri="{BB962C8B-B14F-4D97-AF65-F5344CB8AC3E}">
        <p14:creationId xmlns:p14="http://schemas.microsoft.com/office/powerpoint/2010/main" val="3351588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i-F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272119E-DE51-4A94-8EF3-56B0C8B06A78}" type="datetimeFigureOut">
              <a:rPr lang="fi-FI" smtClean="0"/>
              <a:t>1.4.2020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019072C-8683-48AD-930F-4290EA1114DD}" type="slidenum">
              <a:rPr lang="fi-FI" smtClean="0"/>
              <a:t>‹#›</a:t>
            </a:fld>
            <a:endParaRPr lang="fi-FI"/>
          </a:p>
        </p:txBody>
      </p:sp>
    </p:spTree>
    <p:extLst>
      <p:ext uri="{BB962C8B-B14F-4D97-AF65-F5344CB8AC3E}">
        <p14:creationId xmlns:p14="http://schemas.microsoft.com/office/powerpoint/2010/main" val="3936478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Date Placeholder 4"/>
          <p:cNvSpPr>
            <a:spLocks noGrp="1"/>
          </p:cNvSpPr>
          <p:nvPr>
            <p:ph type="dt" sz="half" idx="10"/>
          </p:nvPr>
        </p:nvSpPr>
        <p:spPr/>
        <p:txBody>
          <a:bodyPr/>
          <a:lstStyle/>
          <a:p>
            <a:fld id="{F272119E-DE51-4A94-8EF3-56B0C8B06A78}" type="datetimeFigureOut">
              <a:rPr lang="fi-FI" smtClean="0"/>
              <a:t>1.4.2020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2019072C-8683-48AD-930F-4290EA1114DD}" type="slidenum">
              <a:rPr lang="fi-FI" smtClean="0"/>
              <a:t>‹#›</a:t>
            </a:fld>
            <a:endParaRPr lang="fi-FI"/>
          </a:p>
        </p:txBody>
      </p:sp>
    </p:spTree>
    <p:extLst>
      <p:ext uri="{BB962C8B-B14F-4D97-AF65-F5344CB8AC3E}">
        <p14:creationId xmlns:p14="http://schemas.microsoft.com/office/powerpoint/2010/main" val="314395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i-F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6"/>
          <p:cNvSpPr>
            <a:spLocks noGrp="1"/>
          </p:cNvSpPr>
          <p:nvPr>
            <p:ph type="dt" sz="half" idx="10"/>
          </p:nvPr>
        </p:nvSpPr>
        <p:spPr/>
        <p:txBody>
          <a:bodyPr/>
          <a:lstStyle/>
          <a:p>
            <a:fld id="{F272119E-DE51-4A94-8EF3-56B0C8B06A78}" type="datetimeFigureOut">
              <a:rPr lang="fi-FI" smtClean="0"/>
              <a:t>1.4.2020</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2019072C-8683-48AD-930F-4290EA1114DD}" type="slidenum">
              <a:rPr lang="fi-FI" smtClean="0"/>
              <a:t>‹#›</a:t>
            </a:fld>
            <a:endParaRPr lang="fi-FI"/>
          </a:p>
        </p:txBody>
      </p:sp>
    </p:spTree>
    <p:extLst>
      <p:ext uri="{BB962C8B-B14F-4D97-AF65-F5344CB8AC3E}">
        <p14:creationId xmlns:p14="http://schemas.microsoft.com/office/powerpoint/2010/main" val="3926385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F272119E-DE51-4A94-8EF3-56B0C8B06A78}" type="datetimeFigureOut">
              <a:rPr lang="fi-FI" smtClean="0"/>
              <a:t>1.4.2020</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2019072C-8683-48AD-930F-4290EA1114DD}" type="slidenum">
              <a:rPr lang="fi-FI" smtClean="0"/>
              <a:t>‹#›</a:t>
            </a:fld>
            <a:endParaRPr lang="fi-FI"/>
          </a:p>
        </p:txBody>
      </p:sp>
    </p:spTree>
    <p:extLst>
      <p:ext uri="{BB962C8B-B14F-4D97-AF65-F5344CB8AC3E}">
        <p14:creationId xmlns:p14="http://schemas.microsoft.com/office/powerpoint/2010/main" val="3730443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72119E-DE51-4A94-8EF3-56B0C8B06A78}" type="datetimeFigureOut">
              <a:rPr lang="fi-FI" smtClean="0"/>
              <a:t>1.4.2020</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2019072C-8683-48AD-930F-4290EA1114DD}" type="slidenum">
              <a:rPr lang="fi-FI" smtClean="0"/>
              <a:t>‹#›</a:t>
            </a:fld>
            <a:endParaRPr lang="fi-FI"/>
          </a:p>
        </p:txBody>
      </p:sp>
    </p:spTree>
    <p:extLst>
      <p:ext uri="{BB962C8B-B14F-4D97-AF65-F5344CB8AC3E}">
        <p14:creationId xmlns:p14="http://schemas.microsoft.com/office/powerpoint/2010/main" val="157443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i-F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272119E-DE51-4A94-8EF3-56B0C8B06A78}" type="datetimeFigureOut">
              <a:rPr lang="fi-FI" smtClean="0"/>
              <a:t>1.4.2020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2019072C-8683-48AD-930F-4290EA1114DD}" type="slidenum">
              <a:rPr lang="fi-FI" smtClean="0"/>
              <a:t>‹#›</a:t>
            </a:fld>
            <a:endParaRPr lang="fi-FI"/>
          </a:p>
        </p:txBody>
      </p:sp>
    </p:spTree>
    <p:extLst>
      <p:ext uri="{BB962C8B-B14F-4D97-AF65-F5344CB8AC3E}">
        <p14:creationId xmlns:p14="http://schemas.microsoft.com/office/powerpoint/2010/main" val="697928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i-F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272119E-DE51-4A94-8EF3-56B0C8B06A78}" type="datetimeFigureOut">
              <a:rPr lang="fi-FI" smtClean="0"/>
              <a:t>1.4.2020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2019072C-8683-48AD-930F-4290EA1114DD}" type="slidenum">
              <a:rPr lang="fi-FI" smtClean="0"/>
              <a:t>‹#›</a:t>
            </a:fld>
            <a:endParaRPr lang="fi-FI"/>
          </a:p>
        </p:txBody>
      </p:sp>
    </p:spTree>
    <p:extLst>
      <p:ext uri="{BB962C8B-B14F-4D97-AF65-F5344CB8AC3E}">
        <p14:creationId xmlns:p14="http://schemas.microsoft.com/office/powerpoint/2010/main" val="87858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i-F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72119E-DE51-4A94-8EF3-56B0C8B06A78}" type="datetimeFigureOut">
              <a:rPr lang="fi-FI" smtClean="0"/>
              <a:t>1.4.2020</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9072C-8683-48AD-930F-4290EA1114DD}" type="slidenum">
              <a:rPr lang="fi-FI" smtClean="0"/>
              <a:t>‹#›</a:t>
            </a:fld>
            <a:endParaRPr lang="fi-FI"/>
          </a:p>
        </p:txBody>
      </p:sp>
    </p:spTree>
    <p:extLst>
      <p:ext uri="{BB962C8B-B14F-4D97-AF65-F5344CB8AC3E}">
        <p14:creationId xmlns:p14="http://schemas.microsoft.com/office/powerpoint/2010/main" val="2757627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microsoft.com/office/2014/relationships/chartEx" Target="../charts/chartEx9.xml"/><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creativecommons.fi/"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microsoft.com/office/2014/relationships/chartEx" Target="../charts/chartEx10.xml"/><Relationship Id="rId5" Type="http://schemas.openxmlformats.org/officeDocument/2006/relationships/hyperlink" Target="http://www.flickr.com/creativecommons/" TargetMode="External"/><Relationship Id="rId4" Type="http://schemas.openxmlformats.org/officeDocument/2006/relationships/hyperlink" Target="http://creativecommons.org/videos/wanna-work-together"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14/relationships/chartEx" Target="../charts/chartEx11.xml"/><Relationship Id="rId2" Type="http://schemas.openxmlformats.org/officeDocument/2006/relationships/notesSlide" Target="../notesSlides/notesSlide12.xml"/><Relationship Id="rId1" Type="http://schemas.openxmlformats.org/officeDocument/2006/relationships/slideLayout" Target="../slideLayouts/slideLayout13.xml"/><Relationship Id="rId5" Type="http://schemas.openxmlformats.org/officeDocument/2006/relationships/image" Target="../media/image4.jp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microsoft.com/office/2014/relationships/chartEx" Target="../charts/chartEx12.xml"/><Relationship Id="rId2" Type="http://schemas.openxmlformats.org/officeDocument/2006/relationships/notesSlide" Target="../notesSlides/notesSlide13.xml"/><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hyperlink" Target="http://creativecommons.fi/lisenssit/" TargetMode="External"/><Relationship Id="rId2" Type="http://schemas.openxmlformats.org/officeDocument/2006/relationships/notesSlide" Target="../notesSlides/notesSlide14.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3.png"/><Relationship Id="rId4" Type="http://schemas.microsoft.com/office/2014/relationships/chartEx" Target="../charts/chartEx13.xml"/></Relationships>
</file>

<file path=ppt/slides/_rels/slide16.xml.rels><?xml version="1.0" encoding="UTF-8" standalone="yes"?>
<Relationships xmlns="http://schemas.openxmlformats.org/package/2006/relationships"><Relationship Id="rId3" Type="http://schemas.openxmlformats.org/officeDocument/2006/relationships/hyperlink" Target="Creativecommons.fi" TargetMode="External"/><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image" Target="../media/image7.png"/><Relationship Id="rId5" Type="http://schemas.openxmlformats.org/officeDocument/2006/relationships/image" Target="../media/image3.png"/><Relationship Id="rId4" Type="http://schemas.microsoft.com/office/2014/relationships/chartEx" Target="../charts/chartEx14.xml"/></Relationships>
</file>

<file path=ppt/slides/_rels/slide17.xml.rels><?xml version="1.0" encoding="UTF-8" standalone="yes"?>
<Relationships xmlns="http://schemas.openxmlformats.org/package/2006/relationships"><Relationship Id="rId3" Type="http://schemas.microsoft.com/office/2014/relationships/chartEx" Target="../charts/chartEx15.xml"/><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microsoft.com/office/2014/relationships/chartEx" Target="../charts/chartEx2.xm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microsoft.com/office/2014/relationships/chartEx" Target="../charts/chartEx3.xml"/><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microsoft.com/office/2014/relationships/chartEx" Target="../charts/chartEx4.xml"/><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microsoft.com/office/2014/relationships/chartEx" Target="../charts/chartEx5.xml"/><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microsoft.com/office/2014/relationships/chartEx" Target="../charts/chartEx6.xml"/><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microsoft.com/office/2014/relationships/chartEx" Target="../charts/chartEx7.xml"/><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microsoft.com/office/2014/relationships/chartEx" Target="../charts/chartEx8.xml"/><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2405" y="165464"/>
            <a:ext cx="5719974" cy="3161212"/>
          </a:xfrm>
        </p:spPr>
        <p:txBody>
          <a:bodyPr/>
          <a:lstStyle/>
          <a:p>
            <a:r>
              <a:rPr lang="en-US" dirty="0" err="1" smtClean="0"/>
              <a:t>Kuvan</a:t>
            </a:r>
            <a:r>
              <a:rPr lang="en-US" dirty="0" smtClean="0"/>
              <a:t> </a:t>
            </a:r>
            <a:r>
              <a:rPr lang="en-US" dirty="0" err="1" smtClean="0"/>
              <a:t>tekijänoikeus</a:t>
            </a:r>
            <a:r>
              <a:rPr lang="en-US" dirty="0" smtClean="0"/>
              <a:t> ja cc-</a:t>
            </a:r>
            <a:r>
              <a:rPr lang="en-US" dirty="0" err="1" smtClean="0"/>
              <a:t>lisenssit</a:t>
            </a:r>
            <a:endParaRPr lang="fi-FI" dirty="0"/>
          </a:p>
        </p:txBody>
      </p:sp>
      <p:sp>
        <p:nvSpPr>
          <p:cNvPr id="4" name="Text Placeholder 3"/>
          <p:cNvSpPr>
            <a:spLocks noGrp="1"/>
          </p:cNvSpPr>
          <p:nvPr>
            <p:ph type="body" sz="half" idx="11"/>
          </p:nvPr>
        </p:nvSpPr>
        <p:spPr>
          <a:xfrm>
            <a:off x="1140484" y="4157581"/>
            <a:ext cx="4642964" cy="392558"/>
          </a:xfrm>
        </p:spPr>
        <p:txBody>
          <a:bodyPr/>
          <a:lstStyle/>
          <a:p>
            <a:r>
              <a:rPr lang="en-US" dirty="0" smtClean="0"/>
              <a:t>Eila Rämö</a:t>
            </a:r>
            <a:endParaRPr lang="fi-FI" dirty="0"/>
          </a:p>
        </p:txBody>
      </p:sp>
      <p:sp>
        <p:nvSpPr>
          <p:cNvPr id="5" name="Text Placeholder 4"/>
          <p:cNvSpPr>
            <a:spLocks noGrp="1"/>
          </p:cNvSpPr>
          <p:nvPr>
            <p:ph type="body" sz="half" idx="12"/>
          </p:nvPr>
        </p:nvSpPr>
        <p:spPr>
          <a:xfrm>
            <a:off x="1140484" y="4550140"/>
            <a:ext cx="4642964" cy="432072"/>
          </a:xfrm>
        </p:spPr>
        <p:txBody>
          <a:bodyPr/>
          <a:lstStyle/>
          <a:p>
            <a:endParaRPr lang="fi-FI" dirty="0"/>
          </a:p>
        </p:txBody>
      </p:sp>
    </p:spTree>
    <p:extLst>
      <p:ext uri="{BB962C8B-B14F-4D97-AF65-F5344CB8AC3E}">
        <p14:creationId xmlns:p14="http://schemas.microsoft.com/office/powerpoint/2010/main" val="990966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21EFEC-140A-44E4-9100-5C8744D3E27F}"/>
              </a:ext>
            </a:extLst>
          </p:cNvPr>
          <p:cNvSpPr>
            <a:spLocks noGrp="1"/>
          </p:cNvSpPr>
          <p:nvPr>
            <p:ph type="body" sz="half" idx="10"/>
          </p:nvPr>
        </p:nvSpPr>
        <p:spPr>
          <a:xfrm>
            <a:off x="1104330" y="232103"/>
            <a:ext cx="10191476" cy="1332766"/>
          </a:xfrm>
        </p:spPr>
        <p:txBody>
          <a:bodyPr>
            <a:normAutofit/>
          </a:bodyPr>
          <a:lstStyle/>
          <a:p>
            <a:pPr algn="ctr"/>
            <a:r>
              <a:rPr lang="en-US" sz="3200" dirty="0" err="1" smtClean="0">
                <a:solidFill>
                  <a:srgbClr val="FF0000"/>
                </a:solidFill>
              </a:rPr>
              <a:t>Kuvan</a:t>
            </a:r>
            <a:r>
              <a:rPr lang="en-US" sz="3200" dirty="0" smtClean="0">
                <a:solidFill>
                  <a:srgbClr val="FF0000"/>
                </a:solidFill>
              </a:rPr>
              <a:t> </a:t>
            </a:r>
            <a:r>
              <a:rPr lang="en-US" sz="3200" dirty="0" err="1" smtClean="0">
                <a:solidFill>
                  <a:srgbClr val="FF0000"/>
                </a:solidFill>
              </a:rPr>
              <a:t>siteeraaminen</a:t>
            </a:r>
            <a:endParaRPr lang="fi-FI" sz="3200" dirty="0">
              <a:solidFill>
                <a:srgbClr val="FF0000"/>
              </a:solidFill>
            </a:endParaRPr>
          </a:p>
        </p:txBody>
      </p:sp>
      <p:sp>
        <p:nvSpPr>
          <p:cNvPr id="3" name="Text Placeholder 2">
            <a:extLst>
              <a:ext uri="{FF2B5EF4-FFF2-40B4-BE49-F238E27FC236}">
                <a16:creationId xmlns:a16="http://schemas.microsoft.com/office/drawing/2014/main" id="{7A711181-602A-47A5-A957-989B4ED32392}"/>
              </a:ext>
            </a:extLst>
          </p:cNvPr>
          <p:cNvSpPr>
            <a:spLocks noGrp="1"/>
          </p:cNvSpPr>
          <p:nvPr>
            <p:ph type="body" sz="half" idx="11"/>
          </p:nvPr>
        </p:nvSpPr>
        <p:spPr>
          <a:xfrm>
            <a:off x="1597891" y="1876514"/>
            <a:ext cx="10115777" cy="4065947"/>
          </a:xfrm>
        </p:spPr>
        <p:txBody>
          <a:bodyPr>
            <a:normAutofit/>
          </a:bodyPr>
          <a:lstStyle/>
          <a:p>
            <a:r>
              <a:rPr lang="fi-FI" sz="2000" b="0" dirty="0"/>
              <a:t>Tekijänoikeuslain mukaan tekijän nimi ja lähde on mainittava siinä laajuudessa ja sillä tavoin, kuin hyvä tapa sitä edellyttää. On tärkeää merkitä kuvien kaikki oikeudenhaltijat, esim. (sovellettava):</a:t>
            </a:r>
          </a:p>
          <a:p>
            <a:endParaRPr lang="fi-FI" sz="2000" b="0" dirty="0"/>
          </a:p>
          <a:p>
            <a:pPr marL="342900" indent="-342900">
              <a:buFont typeface="Arial" panose="020B0604020202020204" pitchFamily="34" charset="0"/>
              <a:buChar char="•"/>
            </a:pPr>
            <a:r>
              <a:rPr lang="fi-FI" sz="2000" b="0" dirty="0" smtClean="0"/>
              <a:t>tekijä </a:t>
            </a:r>
            <a:r>
              <a:rPr lang="fi-FI" sz="2000" b="0" dirty="0"/>
              <a:t>ja valokuvaaja</a:t>
            </a:r>
          </a:p>
          <a:p>
            <a:pPr marL="342900" indent="-342900">
              <a:buFont typeface="Arial" panose="020B0604020202020204" pitchFamily="34" charset="0"/>
              <a:buChar char="•"/>
            </a:pPr>
            <a:r>
              <a:rPr lang="fi-FI" sz="2000" b="0" dirty="0" smtClean="0"/>
              <a:t>teoksen </a:t>
            </a:r>
            <a:r>
              <a:rPr lang="fi-FI" sz="2000" b="0" dirty="0"/>
              <a:t>nimi</a:t>
            </a:r>
          </a:p>
          <a:p>
            <a:pPr marL="342900" indent="-342900">
              <a:buFont typeface="Arial" panose="020B0604020202020204" pitchFamily="34" charset="0"/>
              <a:buChar char="•"/>
            </a:pPr>
            <a:r>
              <a:rPr lang="fi-FI" sz="2000" b="0" dirty="0" smtClean="0"/>
              <a:t>teoksen </a:t>
            </a:r>
            <a:r>
              <a:rPr lang="fi-FI" sz="2000" b="0" dirty="0"/>
              <a:t>ajoitus</a:t>
            </a:r>
          </a:p>
          <a:p>
            <a:pPr marL="342900" indent="-342900">
              <a:buFont typeface="Arial" panose="020B0604020202020204" pitchFamily="34" charset="0"/>
              <a:buChar char="•"/>
            </a:pPr>
            <a:r>
              <a:rPr lang="fi-FI" sz="2000" b="0" dirty="0" smtClean="0"/>
              <a:t>kuvan </a:t>
            </a:r>
            <a:r>
              <a:rPr lang="fi-FI" sz="2000" b="0" dirty="0"/>
              <a:t>lähde jos esim. kuvatietokanta (</a:t>
            </a:r>
            <a:r>
              <a:rPr lang="fi-FI" sz="2000" b="0" dirty="0" err="1"/>
              <a:t>ARTstor</a:t>
            </a:r>
            <a:r>
              <a:rPr lang="fi-FI" sz="2000" b="0" dirty="0"/>
              <a:t> jne.)</a:t>
            </a:r>
          </a:p>
          <a:p>
            <a:pPr marL="342900" indent="-342900">
              <a:buFont typeface="Arial" panose="020B0604020202020204" pitchFamily="34" charset="0"/>
              <a:buChar char="•"/>
            </a:pPr>
            <a:r>
              <a:rPr lang="fi-FI" sz="2000" b="0" dirty="0" smtClean="0"/>
              <a:t>kuvan </a:t>
            </a:r>
            <a:r>
              <a:rPr lang="fi-FI" sz="2000" b="0" dirty="0"/>
              <a:t>omistaja (museo, arkisto, kirjasto)</a:t>
            </a:r>
          </a:p>
          <a:p>
            <a:pPr marL="342900" indent="-342900">
              <a:buFont typeface="Arial" panose="020B0604020202020204" pitchFamily="34" charset="0"/>
              <a:buChar char="•"/>
            </a:pPr>
            <a:r>
              <a:rPr lang="fi-FI" sz="2000" b="0" dirty="0" smtClean="0"/>
              <a:t>kuvan </a:t>
            </a:r>
            <a:r>
              <a:rPr lang="fi-FI" sz="2000" b="0" dirty="0"/>
              <a:t>URI, URL</a:t>
            </a:r>
          </a:p>
          <a:p>
            <a:pPr marL="342900" indent="-342900">
              <a:buFont typeface="Arial" panose="020B0604020202020204" pitchFamily="34" charset="0"/>
              <a:buChar char="•"/>
            </a:pPr>
            <a:r>
              <a:rPr lang="fi-FI" sz="2000" b="0" dirty="0" smtClean="0"/>
              <a:t>viittauksen </a:t>
            </a:r>
            <a:r>
              <a:rPr lang="fi-FI" sz="2000" b="0" dirty="0"/>
              <a:t>päivämäärä</a:t>
            </a:r>
          </a:p>
          <a:p>
            <a:endParaRPr lang="fi-FI" sz="960" dirty="0"/>
          </a:p>
        </p:txBody>
      </p:sp>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1F54A880-9BA7-4258-8231-41C9AA5A9BFA}"/>
                  </a:ext>
                </a:extLst>
              </p:cNvPr>
              <p:cNvGraphicFramePr/>
              <p:nvPr/>
            </p:nvGraphicFramePr>
            <p:xfrm>
              <a:off x="5911272" y="6213160"/>
              <a:ext cx="3587057" cy="45719"/>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Chart 3">
                <a:extLst>
                  <a:ext uri="{FF2B5EF4-FFF2-40B4-BE49-F238E27FC236}">
                    <a16:creationId xmlns:a16="http://schemas.microsoft.com/office/drawing/2014/main" id="{1F54A880-9BA7-4258-8231-41C9AA5A9BFA}"/>
                  </a:ext>
                </a:extLst>
              </p:cNvPr>
              <p:cNvPicPr>
                <a:picLocks noGrp="1" noRot="1" noChangeAspect="1" noMove="1" noResize="1" noEditPoints="1" noAdjustHandles="1" noChangeArrowheads="1" noChangeShapeType="1"/>
              </p:cNvPicPr>
              <p:nvPr/>
            </p:nvPicPr>
            <p:blipFill>
              <a:blip r:embed="rId4"/>
              <a:stretch>
                <a:fillRect/>
              </a:stretch>
            </p:blipFill>
            <p:spPr>
              <a:xfrm>
                <a:off x="5911272" y="6213160"/>
                <a:ext cx="3587057" cy="45719"/>
              </a:xfrm>
              <a:prstGeom prst="rect">
                <a:avLst/>
              </a:prstGeom>
            </p:spPr>
          </p:pic>
        </mc:Fallback>
      </mc:AlternateContent>
    </p:spTree>
    <p:extLst>
      <p:ext uri="{BB962C8B-B14F-4D97-AF65-F5344CB8AC3E}">
        <p14:creationId xmlns:p14="http://schemas.microsoft.com/office/powerpoint/2010/main" val="9943392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21EFEC-140A-44E4-9100-5C8744D3E27F}"/>
              </a:ext>
            </a:extLst>
          </p:cNvPr>
          <p:cNvSpPr>
            <a:spLocks noGrp="1"/>
          </p:cNvSpPr>
          <p:nvPr>
            <p:ph type="body" sz="half" idx="10"/>
          </p:nvPr>
        </p:nvSpPr>
        <p:spPr>
          <a:xfrm>
            <a:off x="1104330" y="232103"/>
            <a:ext cx="10191476" cy="1332766"/>
          </a:xfrm>
        </p:spPr>
        <p:txBody>
          <a:bodyPr>
            <a:normAutofit/>
          </a:bodyPr>
          <a:lstStyle/>
          <a:p>
            <a:pPr algn="ctr"/>
            <a:r>
              <a:rPr lang="en-US" sz="3200" dirty="0" err="1" smtClean="0">
                <a:solidFill>
                  <a:srgbClr val="FF0000"/>
                </a:solidFill>
              </a:rPr>
              <a:t>Creatice</a:t>
            </a:r>
            <a:r>
              <a:rPr lang="en-US" sz="3200" dirty="0" smtClean="0">
                <a:solidFill>
                  <a:srgbClr val="FF0000"/>
                </a:solidFill>
              </a:rPr>
              <a:t> Commons</a:t>
            </a:r>
            <a:endParaRPr lang="fi-FI" sz="3200" dirty="0">
              <a:solidFill>
                <a:srgbClr val="FF0000"/>
              </a:solidFill>
            </a:endParaRPr>
          </a:p>
        </p:txBody>
      </p:sp>
      <p:sp>
        <p:nvSpPr>
          <p:cNvPr id="3" name="Text Placeholder 2">
            <a:extLst>
              <a:ext uri="{FF2B5EF4-FFF2-40B4-BE49-F238E27FC236}">
                <a16:creationId xmlns:a16="http://schemas.microsoft.com/office/drawing/2014/main" id="{7A711181-602A-47A5-A957-989B4ED32392}"/>
              </a:ext>
            </a:extLst>
          </p:cNvPr>
          <p:cNvSpPr>
            <a:spLocks noGrp="1"/>
          </p:cNvSpPr>
          <p:nvPr>
            <p:ph type="body" sz="half" idx="11"/>
          </p:nvPr>
        </p:nvSpPr>
        <p:spPr>
          <a:xfrm>
            <a:off x="1597891" y="1876514"/>
            <a:ext cx="10115777" cy="4065947"/>
          </a:xfrm>
        </p:spPr>
        <p:txBody>
          <a:bodyPr/>
          <a:lstStyle/>
          <a:p>
            <a:r>
              <a:rPr lang="fi-FI" sz="2000" b="0" dirty="0"/>
              <a:t>Yhä useammat verkkosivut tarjoavat aineistoja Creative </a:t>
            </a:r>
            <a:r>
              <a:rPr lang="fi-FI" sz="2000" b="0" dirty="0" err="1"/>
              <a:t>Commons</a:t>
            </a:r>
            <a:r>
              <a:rPr lang="fi-FI" sz="2000" b="0" dirty="0"/>
              <a:t> - lisenssein.</a:t>
            </a:r>
          </a:p>
          <a:p>
            <a:r>
              <a:rPr lang="fi-FI" sz="2000" b="0" dirty="0"/>
              <a:t>Tekijä voi halutessaan luopua osasta tai kaikista teoksensa oikeuksista, Creative </a:t>
            </a:r>
            <a:r>
              <a:rPr lang="fi-FI" sz="2000" b="0" dirty="0" err="1"/>
              <a:t>Commons</a:t>
            </a:r>
            <a:r>
              <a:rPr lang="fi-FI" sz="2000" b="0" dirty="0"/>
              <a:t>-lisenssit tarjoavat yhden tavan ilmaista tätä tahtoa. CC-lisenssit eivät poista moraalisia oikeuksia: isyysoikeus ja </a:t>
            </a:r>
            <a:r>
              <a:rPr lang="fi-FI" sz="2000" b="0" dirty="0" err="1"/>
              <a:t>respektio</a:t>
            </a:r>
            <a:r>
              <a:rPr lang="fi-FI" sz="2000" b="0" dirty="0"/>
              <a:t>-oikeus. </a:t>
            </a:r>
          </a:p>
          <a:p>
            <a:r>
              <a:rPr lang="fi-FI" sz="2000" b="0" dirty="0"/>
              <a:t>Suomen julkisen avoimen datan virallinen lisenssisuositus on CC By 4.0</a:t>
            </a:r>
          </a:p>
          <a:p>
            <a:r>
              <a:rPr lang="en-US" sz="2000" b="0" dirty="0" err="1" smtClean="0"/>
              <a:t>Linkkejä</a:t>
            </a:r>
            <a:r>
              <a:rPr lang="en-US" sz="2000" b="0" dirty="0" smtClean="0"/>
              <a:t>:</a:t>
            </a:r>
            <a:endParaRPr lang="en-US" sz="2000" b="0" dirty="0"/>
          </a:p>
          <a:p>
            <a:r>
              <a:rPr lang="en-US" sz="2000" b="0" dirty="0">
                <a:hlinkClick r:id="rId3"/>
              </a:rPr>
              <a:t>http://creativecommons.fi/</a:t>
            </a:r>
            <a:endParaRPr lang="en-US" sz="2000" b="0" dirty="0"/>
          </a:p>
          <a:p>
            <a:r>
              <a:rPr lang="en-US" sz="2000" b="0" dirty="0">
                <a:hlinkClick r:id="rId4"/>
              </a:rPr>
              <a:t>http://creativecommons.org/videos/wanna-work-together</a:t>
            </a:r>
            <a:endParaRPr lang="en-US" sz="2000" b="0" dirty="0"/>
          </a:p>
          <a:p>
            <a:r>
              <a:rPr lang="fi-FI" sz="2000" b="0" dirty="0" smtClean="0">
                <a:hlinkClick r:id="rId5"/>
              </a:rPr>
              <a:t>http</a:t>
            </a:r>
            <a:r>
              <a:rPr lang="fi-FI" sz="2000" b="0" dirty="0">
                <a:hlinkClick r:id="rId5"/>
              </a:rPr>
              <a:t>://www.flickr.com/creativecommons/</a:t>
            </a:r>
            <a:endParaRPr lang="fi-FI" sz="2000" b="0" dirty="0"/>
          </a:p>
          <a:p>
            <a:r>
              <a:rPr lang="en-US" sz="2000" b="0" dirty="0" err="1" smtClean="0"/>
              <a:t>Seuraavat</a:t>
            </a:r>
            <a:r>
              <a:rPr lang="en-US" sz="2000" b="0" dirty="0" smtClean="0"/>
              <a:t> </a:t>
            </a:r>
            <a:r>
              <a:rPr lang="en-US" sz="2000" b="0" dirty="0" err="1" smtClean="0"/>
              <a:t>kaksi</a:t>
            </a:r>
            <a:r>
              <a:rPr lang="en-US" sz="2000" b="0" dirty="0" smtClean="0"/>
              <a:t> </a:t>
            </a:r>
            <a:r>
              <a:rPr lang="en-US" sz="2000" b="0" dirty="0" err="1" smtClean="0"/>
              <a:t>diaa</a:t>
            </a:r>
            <a:r>
              <a:rPr lang="en-US" sz="2000" b="0" dirty="0" smtClean="0"/>
              <a:t> </a:t>
            </a:r>
            <a:r>
              <a:rPr lang="en-US" sz="2000" b="0" dirty="0" err="1" smtClean="0"/>
              <a:t>esittelevät</a:t>
            </a:r>
            <a:r>
              <a:rPr lang="en-US" sz="2000" b="0" dirty="0" smtClean="0"/>
              <a:t> 4 CC </a:t>
            </a:r>
            <a:r>
              <a:rPr lang="en-US" sz="2000" b="0" dirty="0" err="1" smtClean="0"/>
              <a:t>lisenssiä</a:t>
            </a:r>
            <a:r>
              <a:rPr lang="en-US" sz="2000" b="0" dirty="0" smtClean="0"/>
              <a:t> ja </a:t>
            </a:r>
            <a:r>
              <a:rPr lang="en-US" sz="2000" b="0" dirty="0" err="1" smtClean="0"/>
              <a:t>niistä</a:t>
            </a:r>
            <a:r>
              <a:rPr lang="en-US" sz="2000" b="0" dirty="0" smtClean="0"/>
              <a:t> </a:t>
            </a:r>
            <a:r>
              <a:rPr lang="en-US" sz="2000" b="0" dirty="0" err="1" smtClean="0"/>
              <a:t>muodostuvat</a:t>
            </a:r>
            <a:r>
              <a:rPr lang="en-US" sz="2000" b="0" dirty="0" smtClean="0"/>
              <a:t> 6 </a:t>
            </a:r>
            <a:r>
              <a:rPr lang="en-US" sz="2000" b="0" dirty="0" err="1" smtClean="0"/>
              <a:t>yhdistelmää</a:t>
            </a:r>
            <a:r>
              <a:rPr lang="en-US" sz="2000" b="0" dirty="0" smtClean="0"/>
              <a:t>.</a:t>
            </a:r>
            <a:endParaRPr lang="fi-FI" sz="2000" b="0" dirty="0"/>
          </a:p>
        </p:txBody>
      </p:sp>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1F54A880-9BA7-4258-8231-41C9AA5A9BFA}"/>
                  </a:ext>
                </a:extLst>
              </p:cNvPr>
              <p:cNvGraphicFramePr/>
              <p:nvPr/>
            </p:nvGraphicFramePr>
            <p:xfrm>
              <a:off x="5911272" y="6213160"/>
              <a:ext cx="3587057" cy="45719"/>
            </p:xfrm>
            <a:graphic>
              <a:graphicData uri="http://schemas.microsoft.com/office/drawing/2014/chartex">
                <cx:chart xmlns:cx="http://schemas.microsoft.com/office/drawing/2014/chartex" xmlns:r="http://schemas.openxmlformats.org/officeDocument/2006/relationships" r:id="rId6"/>
              </a:graphicData>
            </a:graphic>
          </p:graphicFrame>
        </mc:Choice>
        <mc:Fallback xmlns="">
          <p:pic>
            <p:nvPicPr>
              <p:cNvPr id="4" name="Chart 3">
                <a:extLst>
                  <a:ext uri="{FF2B5EF4-FFF2-40B4-BE49-F238E27FC236}">
                    <a16:creationId xmlns:a16="http://schemas.microsoft.com/office/drawing/2014/main" id="{1F54A880-9BA7-4258-8231-41C9AA5A9BFA}"/>
                  </a:ext>
                </a:extLst>
              </p:cNvPr>
              <p:cNvPicPr>
                <a:picLocks noGrp="1" noRot="1" noChangeAspect="1" noMove="1" noResize="1" noEditPoints="1" noAdjustHandles="1" noChangeArrowheads="1" noChangeShapeType="1"/>
              </p:cNvPicPr>
              <p:nvPr/>
            </p:nvPicPr>
            <p:blipFill>
              <a:blip r:embed="rId8"/>
              <a:stretch>
                <a:fillRect/>
              </a:stretch>
            </p:blipFill>
            <p:spPr>
              <a:xfrm>
                <a:off x="5911272" y="6213160"/>
                <a:ext cx="3587057" cy="45719"/>
              </a:xfrm>
              <a:prstGeom prst="rect">
                <a:avLst/>
              </a:prstGeom>
            </p:spPr>
          </p:pic>
        </mc:Fallback>
      </mc:AlternateContent>
    </p:spTree>
    <p:extLst>
      <p:ext uri="{BB962C8B-B14F-4D97-AF65-F5344CB8AC3E}">
        <p14:creationId xmlns:p14="http://schemas.microsoft.com/office/powerpoint/2010/main" val="21349879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7528" y="476672"/>
            <a:ext cx="8731116" cy="4793554"/>
          </a:xfrm>
        </p:spPr>
      </p:pic>
    </p:spTree>
    <p:extLst>
      <p:ext uri="{BB962C8B-B14F-4D97-AF65-F5344CB8AC3E}">
        <p14:creationId xmlns:p14="http://schemas.microsoft.com/office/powerpoint/2010/main" val="1113563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21EFEC-140A-44E4-9100-5C8744D3E27F}"/>
              </a:ext>
            </a:extLst>
          </p:cNvPr>
          <p:cNvSpPr>
            <a:spLocks noGrp="1"/>
          </p:cNvSpPr>
          <p:nvPr>
            <p:ph type="body" sz="half" idx="10"/>
          </p:nvPr>
        </p:nvSpPr>
        <p:spPr>
          <a:xfrm>
            <a:off x="1104330" y="232103"/>
            <a:ext cx="10191476" cy="155824"/>
          </a:xfrm>
        </p:spPr>
        <p:txBody>
          <a:bodyPr>
            <a:normAutofit fontScale="32500" lnSpcReduction="20000"/>
          </a:bodyPr>
          <a:lstStyle/>
          <a:p>
            <a:pPr algn="ctr"/>
            <a:endParaRPr lang="fi-FI" sz="3200" dirty="0">
              <a:solidFill>
                <a:srgbClr val="FF0000"/>
              </a:solidFill>
            </a:endParaRPr>
          </a:p>
        </p:txBody>
      </p:sp>
      <p:sp>
        <p:nvSpPr>
          <p:cNvPr id="3" name="Text Placeholder 2">
            <a:extLst>
              <a:ext uri="{FF2B5EF4-FFF2-40B4-BE49-F238E27FC236}">
                <a16:creationId xmlns:a16="http://schemas.microsoft.com/office/drawing/2014/main" id="{7A711181-602A-47A5-A957-989B4ED32392}"/>
              </a:ext>
            </a:extLst>
          </p:cNvPr>
          <p:cNvSpPr>
            <a:spLocks noGrp="1"/>
          </p:cNvSpPr>
          <p:nvPr>
            <p:ph type="body" sz="half" idx="11"/>
          </p:nvPr>
        </p:nvSpPr>
        <p:spPr>
          <a:xfrm>
            <a:off x="389805" y="1145310"/>
            <a:ext cx="11323863" cy="4797152"/>
          </a:xfrm>
        </p:spPr>
        <p:txBody>
          <a:bodyPr/>
          <a:lstStyle/>
          <a:p>
            <a:endParaRPr lang="fi-FI" sz="960" dirty="0"/>
          </a:p>
        </p:txBody>
      </p:sp>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1F54A880-9BA7-4258-8231-41C9AA5A9BFA}"/>
                  </a:ext>
                </a:extLst>
              </p:cNvPr>
              <p:cNvGraphicFramePr/>
              <p:nvPr/>
            </p:nvGraphicFramePr>
            <p:xfrm>
              <a:off x="5911272" y="6213160"/>
              <a:ext cx="3587057" cy="45719"/>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Chart 3">
                <a:extLst>
                  <a:ext uri="{FF2B5EF4-FFF2-40B4-BE49-F238E27FC236}">
                    <a16:creationId xmlns:a16="http://schemas.microsoft.com/office/drawing/2014/main" id="{1F54A880-9BA7-4258-8231-41C9AA5A9BFA}"/>
                  </a:ext>
                </a:extLst>
              </p:cNvPr>
              <p:cNvPicPr>
                <a:picLocks noGrp="1" noRot="1" noChangeAspect="1" noMove="1" noResize="1" noEditPoints="1" noAdjustHandles="1" noChangeArrowheads="1" noChangeShapeType="1"/>
              </p:cNvPicPr>
              <p:nvPr/>
            </p:nvPicPr>
            <p:blipFill>
              <a:blip r:embed="rId4"/>
              <a:stretch>
                <a:fillRect/>
              </a:stretch>
            </p:blipFill>
            <p:spPr>
              <a:xfrm>
                <a:off x="5911272" y="6213160"/>
                <a:ext cx="3587057" cy="45719"/>
              </a:xfrm>
              <a:prstGeom prst="rect">
                <a:avLst/>
              </a:prstGeom>
            </p:spPr>
          </p:pic>
        </mc:Fallback>
      </mc:AlternateContent>
      <p:pic>
        <p:nvPicPr>
          <p:cNvPr id="7" name="Content Placeholder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04330" y="554182"/>
            <a:ext cx="8575378" cy="5273506"/>
          </a:xfrm>
          <a:prstGeom prst="rect">
            <a:avLst/>
          </a:prstGeom>
        </p:spPr>
      </p:pic>
    </p:spTree>
    <p:extLst>
      <p:ext uri="{BB962C8B-B14F-4D97-AF65-F5344CB8AC3E}">
        <p14:creationId xmlns:p14="http://schemas.microsoft.com/office/powerpoint/2010/main" val="18399648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21EFEC-140A-44E4-9100-5C8744D3E27F}"/>
              </a:ext>
            </a:extLst>
          </p:cNvPr>
          <p:cNvSpPr>
            <a:spLocks noGrp="1"/>
          </p:cNvSpPr>
          <p:nvPr>
            <p:ph type="body" sz="half" idx="10"/>
          </p:nvPr>
        </p:nvSpPr>
        <p:spPr>
          <a:xfrm>
            <a:off x="1104330" y="232103"/>
            <a:ext cx="10191476" cy="919598"/>
          </a:xfrm>
        </p:spPr>
        <p:txBody>
          <a:bodyPr>
            <a:normAutofit/>
          </a:bodyPr>
          <a:lstStyle/>
          <a:p>
            <a:pPr algn="ctr"/>
            <a:r>
              <a:rPr lang="en-US" sz="3200" dirty="0" err="1" smtClean="0">
                <a:solidFill>
                  <a:srgbClr val="FF0000"/>
                </a:solidFill>
              </a:rPr>
              <a:t>Vapaa</a:t>
            </a:r>
            <a:r>
              <a:rPr lang="en-US" sz="3200" dirty="0" smtClean="0">
                <a:solidFill>
                  <a:srgbClr val="FF0000"/>
                </a:solidFill>
              </a:rPr>
              <a:t> </a:t>
            </a:r>
            <a:r>
              <a:rPr lang="en-US" sz="3200" dirty="0" err="1" smtClean="0">
                <a:solidFill>
                  <a:srgbClr val="FF0000"/>
                </a:solidFill>
              </a:rPr>
              <a:t>aineisto</a:t>
            </a:r>
            <a:endParaRPr lang="fi-FI" sz="3200" dirty="0">
              <a:solidFill>
                <a:srgbClr val="FF0000"/>
              </a:solidFill>
            </a:endParaRPr>
          </a:p>
        </p:txBody>
      </p:sp>
      <p:sp>
        <p:nvSpPr>
          <p:cNvPr id="3" name="Text Placeholder 2">
            <a:extLst>
              <a:ext uri="{FF2B5EF4-FFF2-40B4-BE49-F238E27FC236}">
                <a16:creationId xmlns:a16="http://schemas.microsoft.com/office/drawing/2014/main" id="{7A711181-602A-47A5-A957-989B4ED32392}"/>
              </a:ext>
            </a:extLst>
          </p:cNvPr>
          <p:cNvSpPr>
            <a:spLocks noGrp="1"/>
          </p:cNvSpPr>
          <p:nvPr>
            <p:ph type="body" sz="half" idx="11"/>
          </p:nvPr>
        </p:nvSpPr>
        <p:spPr>
          <a:xfrm>
            <a:off x="1597891" y="1422400"/>
            <a:ext cx="10115777" cy="4520061"/>
          </a:xfrm>
        </p:spPr>
        <p:txBody>
          <a:bodyPr>
            <a:normAutofit/>
          </a:bodyPr>
          <a:lstStyle/>
          <a:p>
            <a:pPr marL="342900" indent="-342900">
              <a:buFont typeface="Arial" panose="020B0604020202020204" pitchFamily="34" charset="0"/>
              <a:buChar char="•"/>
            </a:pPr>
            <a:r>
              <a:rPr lang="fi-FI" sz="2000" b="0" dirty="0" smtClean="0"/>
              <a:t>Tekijänoikeuksista </a:t>
            </a:r>
            <a:r>
              <a:rPr lang="fi-FI" sz="2000" b="0" dirty="0"/>
              <a:t>vapaa aineisto merkitään seuraavasti (tekijänoikeuden suoja-aika erääntynyt tai kaikista oikeuksista luovuttu):</a:t>
            </a:r>
            <a:endParaRPr lang="en-US" sz="2000" b="0" dirty="0"/>
          </a:p>
          <a:p>
            <a:endParaRPr lang="fi-FI" sz="1800" dirty="0"/>
          </a:p>
          <a:p>
            <a:r>
              <a:rPr lang="fi-FI" sz="2000" dirty="0"/>
              <a:t>             </a:t>
            </a:r>
            <a:r>
              <a:rPr lang="fi-FI" sz="2000" b="0" dirty="0"/>
              <a:t>Public Domain / CC0 </a:t>
            </a:r>
          </a:p>
          <a:p>
            <a:endParaRPr lang="en-US" sz="2000" dirty="0"/>
          </a:p>
          <a:p>
            <a:pPr marL="342900" indent="-342900">
              <a:buFont typeface="Arial" panose="020B0604020202020204" pitchFamily="34" charset="0"/>
              <a:buChar char="•"/>
            </a:pPr>
            <a:r>
              <a:rPr lang="fi-FI" sz="2000" b="0" dirty="0"/>
              <a:t>Creative </a:t>
            </a:r>
            <a:r>
              <a:rPr lang="fi-FI" sz="2000" b="0" dirty="0" err="1"/>
              <a:t>Commons</a:t>
            </a:r>
            <a:r>
              <a:rPr lang="fi-FI" sz="2000" b="0" dirty="0"/>
              <a:t> -lisensoituja aineistoja käytettäessä on aina mainittava tekijä, lisenssi ja verkko-osoite, josta se on otettu (paitsi Public Domain / CC0-lisenssillä). Tiedot voi lisätä kuvan yhteyteen kuvatekstinä, mutta tarpeen mukaan useammista kuvista voi muodostaa kuvaluettelon aineiston alkuun tai loppuun.</a:t>
            </a:r>
            <a:endParaRPr lang="en-US" sz="2000" b="0" dirty="0"/>
          </a:p>
          <a:p>
            <a:r>
              <a:rPr lang="fi-FI" sz="2000" b="0" dirty="0" smtClean="0"/>
              <a:t>                                            </a:t>
            </a:r>
            <a:endParaRPr lang="fi-FI" sz="2000" b="0" dirty="0"/>
          </a:p>
        </p:txBody>
      </p:sp>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1F54A880-9BA7-4258-8231-41C9AA5A9BFA}"/>
                  </a:ext>
                </a:extLst>
              </p:cNvPr>
              <p:cNvGraphicFramePr/>
              <p:nvPr/>
            </p:nvGraphicFramePr>
            <p:xfrm>
              <a:off x="5911272" y="6213160"/>
              <a:ext cx="3587057" cy="45719"/>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Chart 3">
                <a:extLst>
                  <a:ext uri="{FF2B5EF4-FFF2-40B4-BE49-F238E27FC236}">
                    <a16:creationId xmlns:a16="http://schemas.microsoft.com/office/drawing/2014/main" id="{1F54A880-9BA7-4258-8231-41C9AA5A9BFA}"/>
                  </a:ext>
                </a:extLst>
              </p:cNvPr>
              <p:cNvPicPr>
                <a:picLocks noGrp="1" noRot="1" noChangeAspect="1" noMove="1" noResize="1" noEditPoints="1" noAdjustHandles="1" noChangeArrowheads="1" noChangeShapeType="1"/>
              </p:cNvPicPr>
              <p:nvPr/>
            </p:nvPicPr>
            <p:blipFill>
              <a:blip r:embed="rId5"/>
              <a:stretch>
                <a:fillRect/>
              </a:stretch>
            </p:blipFill>
            <p:spPr>
              <a:xfrm>
                <a:off x="5911272" y="6213160"/>
                <a:ext cx="3587057" cy="45719"/>
              </a:xfrm>
              <a:prstGeom prst="rect">
                <a:avLst/>
              </a:prstGeom>
            </p:spPr>
          </p:pic>
        </mc:Fallback>
      </mc:AlternateContent>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695802" y="2420709"/>
            <a:ext cx="576064" cy="504056"/>
          </a:xfrm>
          <a:prstGeom prst="rect">
            <a:avLst/>
          </a:prstGeom>
        </p:spPr>
      </p:pic>
    </p:spTree>
    <p:extLst>
      <p:ext uri="{BB962C8B-B14F-4D97-AF65-F5344CB8AC3E}">
        <p14:creationId xmlns:p14="http://schemas.microsoft.com/office/powerpoint/2010/main" val="29248400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21EFEC-140A-44E4-9100-5C8744D3E27F}"/>
              </a:ext>
            </a:extLst>
          </p:cNvPr>
          <p:cNvSpPr>
            <a:spLocks noGrp="1"/>
          </p:cNvSpPr>
          <p:nvPr>
            <p:ph type="body" sz="half" idx="10"/>
          </p:nvPr>
        </p:nvSpPr>
        <p:spPr>
          <a:xfrm>
            <a:off x="1104330" y="232103"/>
            <a:ext cx="10191476" cy="1332766"/>
          </a:xfrm>
        </p:spPr>
        <p:txBody>
          <a:bodyPr>
            <a:normAutofit/>
          </a:bodyPr>
          <a:lstStyle/>
          <a:p>
            <a:pPr algn="ctr"/>
            <a:r>
              <a:rPr lang="en-US" sz="3200" dirty="0" err="1" smtClean="0">
                <a:solidFill>
                  <a:srgbClr val="FF0000"/>
                </a:solidFill>
              </a:rPr>
              <a:t>Creatice</a:t>
            </a:r>
            <a:r>
              <a:rPr lang="en-US" sz="3200" dirty="0" smtClean="0">
                <a:solidFill>
                  <a:srgbClr val="FF0000"/>
                </a:solidFill>
              </a:rPr>
              <a:t> Commons, </a:t>
            </a:r>
            <a:r>
              <a:rPr lang="en-US" sz="3200" dirty="0" err="1" smtClean="0">
                <a:solidFill>
                  <a:srgbClr val="FF0000"/>
                </a:solidFill>
              </a:rPr>
              <a:t>esimerkki</a:t>
            </a:r>
            <a:endParaRPr lang="fi-FI" sz="3200" dirty="0">
              <a:solidFill>
                <a:srgbClr val="FF0000"/>
              </a:solidFill>
            </a:endParaRPr>
          </a:p>
        </p:txBody>
      </p:sp>
      <p:sp>
        <p:nvSpPr>
          <p:cNvPr id="3" name="Text Placeholder 2">
            <a:extLst>
              <a:ext uri="{FF2B5EF4-FFF2-40B4-BE49-F238E27FC236}">
                <a16:creationId xmlns:a16="http://schemas.microsoft.com/office/drawing/2014/main" id="{7A711181-602A-47A5-A957-989B4ED32392}"/>
              </a:ext>
            </a:extLst>
          </p:cNvPr>
          <p:cNvSpPr>
            <a:spLocks noGrp="1"/>
          </p:cNvSpPr>
          <p:nvPr>
            <p:ph type="body" sz="half" idx="11"/>
          </p:nvPr>
        </p:nvSpPr>
        <p:spPr>
          <a:xfrm>
            <a:off x="1597891" y="1422400"/>
            <a:ext cx="10115777" cy="4520061"/>
          </a:xfrm>
        </p:spPr>
        <p:txBody>
          <a:bodyPr>
            <a:normAutofit/>
          </a:bodyPr>
          <a:lstStyle/>
          <a:p>
            <a:r>
              <a:rPr lang="fi-FI" sz="2000" b="0" dirty="0" smtClean="0"/>
              <a:t>                                               CC </a:t>
            </a:r>
            <a:r>
              <a:rPr lang="fi-FI" sz="2000" b="0" dirty="0"/>
              <a:t>BY -lisenssi kertoo, että teosta saa käyttää vapaasti. </a:t>
            </a:r>
            <a:r>
              <a:rPr lang="fi-FI" sz="2000" b="0" dirty="0" smtClean="0"/>
              <a:t>Jos haluat </a:t>
            </a:r>
          </a:p>
          <a:p>
            <a:r>
              <a:rPr lang="fi-FI" sz="2000" b="0" dirty="0"/>
              <a:t> </a:t>
            </a:r>
            <a:r>
              <a:rPr lang="fi-FI" sz="2000" b="0" dirty="0" smtClean="0"/>
              <a:t>                                              julkaista </a:t>
            </a:r>
            <a:r>
              <a:rPr lang="fi-FI" sz="2000" b="0" dirty="0"/>
              <a:t>teoksen, jossa olet hyödyntänyt alkuperäistä teosta, </a:t>
            </a:r>
            <a:r>
              <a:rPr lang="fi-FI" sz="2000" b="0" dirty="0" smtClean="0"/>
              <a:t>pitää</a:t>
            </a:r>
          </a:p>
          <a:p>
            <a:r>
              <a:rPr lang="fi-FI" sz="2000" b="0" dirty="0" smtClean="0"/>
              <a:t>                                           </a:t>
            </a:r>
            <a:r>
              <a:rPr lang="fi-FI" sz="2000" b="0" dirty="0"/>
              <a:t> </a:t>
            </a:r>
            <a:r>
              <a:rPr lang="fi-FI" sz="2000" b="0" dirty="0" smtClean="0"/>
              <a:t>   sinun </a:t>
            </a:r>
            <a:r>
              <a:rPr lang="fi-FI" sz="2000" b="0" dirty="0"/>
              <a:t>ilmoittaa sen yhteydessä alkuperäisen teoksen tekijä sekä lisenssi.</a:t>
            </a:r>
            <a:br>
              <a:rPr lang="fi-FI" sz="2000" b="0" dirty="0"/>
            </a:br>
            <a:endParaRPr lang="fi-FI" sz="2000" b="0" dirty="0"/>
          </a:p>
          <a:p>
            <a:r>
              <a:rPr lang="fi-FI" sz="2000" b="0" dirty="0"/>
              <a:t>Esimerkki: </a:t>
            </a:r>
            <a:r>
              <a:rPr lang="fi-FI" sz="2000" b="0" i="1" dirty="0"/>
              <a:t>Pekka julkaisee valokuvansa CC BY -lisenssillä, koska hän haluaa koko maailman voivan käyttää hänen kuviaan. Hänelle riittää, että nimensä mainitaan kuvan yhteydessä. Hannele löytää Pekan valokuvan Internetistä ja haluaa laittaa sen kotisivunsa etusivulle. Hannele tekee niin, ja kertoo selvästi kuvan yhteydessä, että Pekka on valokuvan ottaja. </a:t>
            </a:r>
            <a:r>
              <a:rPr lang="fi-FI" sz="2000" b="0" dirty="0"/>
              <a:t>(Lähde: </a:t>
            </a:r>
            <a:r>
              <a:rPr lang="fi-FI" sz="2000" b="0" dirty="0">
                <a:hlinkClick r:id="rId3"/>
              </a:rPr>
              <a:t>Creativecommons.fi</a:t>
            </a:r>
            <a:r>
              <a:rPr lang="fi-FI" sz="2000" b="0" dirty="0"/>
              <a:t>.)</a:t>
            </a:r>
          </a:p>
        </p:txBody>
      </p:sp>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1F54A880-9BA7-4258-8231-41C9AA5A9BFA}"/>
                  </a:ext>
                </a:extLst>
              </p:cNvPr>
              <p:cNvGraphicFramePr/>
              <p:nvPr/>
            </p:nvGraphicFramePr>
            <p:xfrm>
              <a:off x="5911272" y="6213160"/>
              <a:ext cx="3587057" cy="45719"/>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4" name="Chart 3">
                <a:extLst>
                  <a:ext uri="{FF2B5EF4-FFF2-40B4-BE49-F238E27FC236}">
                    <a16:creationId xmlns:a16="http://schemas.microsoft.com/office/drawing/2014/main" id="{1F54A880-9BA7-4258-8231-41C9AA5A9BFA}"/>
                  </a:ext>
                </a:extLst>
              </p:cNvPr>
              <p:cNvPicPr>
                <a:picLocks noGrp="1" noRot="1" noChangeAspect="1" noMove="1" noResize="1" noEditPoints="1" noAdjustHandles="1" noChangeArrowheads="1" noChangeShapeType="1"/>
              </p:cNvPicPr>
              <p:nvPr/>
            </p:nvPicPr>
            <p:blipFill>
              <a:blip r:embed="rId5"/>
              <a:stretch>
                <a:fillRect/>
              </a:stretch>
            </p:blipFill>
            <p:spPr>
              <a:xfrm>
                <a:off x="5911272" y="6213160"/>
                <a:ext cx="3587057" cy="45719"/>
              </a:xfrm>
              <a:prstGeom prst="rect">
                <a:avLst/>
              </a:prstGeom>
            </p:spPr>
          </p:pic>
        </mc:Fallback>
      </mc:AlternateContent>
      <p:pic>
        <p:nvPicPr>
          <p:cNvPr id="5" name="Picture 2" descr="CC BY"/>
          <p:cNvPicPr>
            <a:picLocks noGrp="1" noChangeAspect="1" noChangeArrowheads="1"/>
          </p:cNvPicPr>
          <p:nvPr>
            <p:ph idx="1"/>
          </p:nvPr>
        </p:nvPicPr>
        <p:blipFill>
          <a:blip r:embed="rId6">
            <a:extLst>
              <a:ext uri="{28A0092B-C50C-407E-A947-70E740481C1C}">
                <a14:useLocalDpi xmlns:a14="http://schemas.microsoft.com/office/drawing/2010/main" val="0"/>
              </a:ext>
            </a:extLst>
          </a:blip>
          <a:srcRect/>
          <a:stretch>
            <a:fillRect/>
          </a:stretch>
        </p:blipFill>
        <p:spPr bwMode="auto">
          <a:xfrm>
            <a:off x="1680764" y="1518105"/>
            <a:ext cx="2253584" cy="788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44215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21EFEC-140A-44E4-9100-5C8744D3E27F}"/>
              </a:ext>
            </a:extLst>
          </p:cNvPr>
          <p:cNvSpPr>
            <a:spLocks noGrp="1"/>
          </p:cNvSpPr>
          <p:nvPr>
            <p:ph type="body" sz="half" idx="10"/>
          </p:nvPr>
        </p:nvSpPr>
        <p:spPr>
          <a:xfrm>
            <a:off x="1104330" y="232103"/>
            <a:ext cx="10191476" cy="1332766"/>
          </a:xfrm>
        </p:spPr>
        <p:txBody>
          <a:bodyPr>
            <a:normAutofit/>
          </a:bodyPr>
          <a:lstStyle/>
          <a:p>
            <a:pPr algn="ctr"/>
            <a:r>
              <a:rPr lang="en-US" sz="3200" dirty="0" err="1" smtClean="0">
                <a:solidFill>
                  <a:srgbClr val="FF0000"/>
                </a:solidFill>
              </a:rPr>
              <a:t>Creatice</a:t>
            </a:r>
            <a:r>
              <a:rPr lang="en-US" sz="3200" dirty="0" smtClean="0">
                <a:solidFill>
                  <a:srgbClr val="FF0000"/>
                </a:solidFill>
              </a:rPr>
              <a:t> Commons, </a:t>
            </a:r>
            <a:r>
              <a:rPr lang="en-US" sz="3200" dirty="0" err="1" smtClean="0">
                <a:solidFill>
                  <a:srgbClr val="FF0000"/>
                </a:solidFill>
              </a:rPr>
              <a:t>esimerkki</a:t>
            </a:r>
            <a:endParaRPr lang="fi-FI" sz="3200" dirty="0">
              <a:solidFill>
                <a:srgbClr val="FF0000"/>
              </a:solidFill>
            </a:endParaRPr>
          </a:p>
        </p:txBody>
      </p:sp>
      <p:sp>
        <p:nvSpPr>
          <p:cNvPr id="3" name="Text Placeholder 2">
            <a:extLst>
              <a:ext uri="{FF2B5EF4-FFF2-40B4-BE49-F238E27FC236}">
                <a16:creationId xmlns:a16="http://schemas.microsoft.com/office/drawing/2014/main" id="{7A711181-602A-47A5-A957-989B4ED32392}"/>
              </a:ext>
            </a:extLst>
          </p:cNvPr>
          <p:cNvSpPr>
            <a:spLocks noGrp="1"/>
          </p:cNvSpPr>
          <p:nvPr>
            <p:ph type="body" sz="half" idx="11"/>
          </p:nvPr>
        </p:nvSpPr>
        <p:spPr>
          <a:xfrm>
            <a:off x="1246909" y="1550320"/>
            <a:ext cx="10475995" cy="4377592"/>
          </a:xfrm>
        </p:spPr>
        <p:txBody>
          <a:bodyPr/>
          <a:lstStyle/>
          <a:p>
            <a:r>
              <a:rPr lang="fi-FI" sz="2000" b="0" dirty="0" smtClean="0"/>
              <a:t>                                              CC </a:t>
            </a:r>
            <a:r>
              <a:rPr lang="fi-FI" sz="2000" b="0" dirty="0"/>
              <a:t>BY-SA -lisenssi kertoo, että teosta saa käyttää vapaasti. Jos </a:t>
            </a:r>
            <a:r>
              <a:rPr lang="fi-FI" sz="2000" b="0" dirty="0" smtClean="0"/>
              <a:t>haluat</a:t>
            </a:r>
          </a:p>
          <a:p>
            <a:r>
              <a:rPr lang="fi-FI" sz="2000" b="0" dirty="0" smtClean="0"/>
              <a:t>                                              julkaista </a:t>
            </a:r>
            <a:r>
              <a:rPr lang="fi-FI" sz="2000" b="0" dirty="0"/>
              <a:t>teoksen, jossa olet hyödyntänyt alkuperäistä teosta, pitää sinun </a:t>
            </a:r>
            <a:endParaRPr lang="fi-FI" sz="2000" b="0" dirty="0" smtClean="0"/>
          </a:p>
          <a:p>
            <a:r>
              <a:rPr lang="fi-FI" sz="2000" b="0" dirty="0" smtClean="0"/>
              <a:t>                                              ilmoittaa </a:t>
            </a:r>
            <a:r>
              <a:rPr lang="fi-FI" sz="2000" b="0" dirty="0"/>
              <a:t>sen yhteydessä alkuperäisen teoksen tekijä. Lisäksi sinun pitää </a:t>
            </a:r>
            <a:endParaRPr lang="fi-FI" sz="2000" b="0" dirty="0" smtClean="0"/>
          </a:p>
          <a:p>
            <a:r>
              <a:rPr lang="fi-FI" sz="2000" b="0" dirty="0" smtClean="0"/>
              <a:t>liittää </a:t>
            </a:r>
            <a:r>
              <a:rPr lang="fi-FI" sz="2000" b="0" dirty="0"/>
              <a:t>omaan teokseesi sama lisenssi (CC BY-SA), jolloin </a:t>
            </a:r>
            <a:r>
              <a:rPr lang="fi-FI" sz="2000" b="0" dirty="0" smtClean="0"/>
              <a:t>muut voivat </a:t>
            </a:r>
            <a:r>
              <a:rPr lang="fi-FI" sz="2000" b="0" dirty="0"/>
              <a:t>käyttää sitä samoin ehdoin.</a:t>
            </a:r>
          </a:p>
          <a:p>
            <a:endParaRPr lang="fi-FI" sz="2000" b="0" dirty="0"/>
          </a:p>
          <a:p>
            <a:r>
              <a:rPr lang="fi-FI" sz="2000" b="0" dirty="0"/>
              <a:t>Esimerkki: </a:t>
            </a:r>
            <a:r>
              <a:rPr lang="fi-FI" sz="2000" b="0" i="1" dirty="0"/>
              <a:t>Kallen kuva verkossa on lisensoitu CC BY-SA -lisenssillä. Jonna on harrastelijataiteilija ja tekee kollaasiteoksia, ja hän ottaa Kallen kuvan verkosta sisällyttäen sen yhteen kollaaseistaan. Lisenssi vaatii Jonnaa ilmoittamaan teoksensa yhteydessä, että teoksessa on käytetty Kallen kuvaa sekä laittamaan teoksensa saataville samalla CC BY-SA–lisenssillä. Lisenssi pakottaa näin Jonnan tarjoamaan teoksensa kaikkien käyttöön Kallen asettamin rajauksin. </a:t>
            </a:r>
          </a:p>
          <a:p>
            <a:r>
              <a:rPr lang="fi-FI" sz="2000" b="0" dirty="0"/>
              <a:t>(Lähde: </a:t>
            </a:r>
            <a:r>
              <a:rPr lang="fi-FI" sz="2000" b="0" dirty="0">
                <a:hlinkClick r:id="rId3" action="ppaction://hlinkfile"/>
              </a:rPr>
              <a:t>Creativecommons.fi</a:t>
            </a:r>
            <a:r>
              <a:rPr lang="fi-FI" sz="2000" b="0" dirty="0"/>
              <a:t>.)</a:t>
            </a:r>
            <a:endParaRPr lang="en-US" sz="2000" b="0" dirty="0"/>
          </a:p>
          <a:p>
            <a:endParaRPr lang="fi-FI" sz="960" dirty="0"/>
          </a:p>
        </p:txBody>
      </p:sp>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1F54A880-9BA7-4258-8231-41C9AA5A9BFA}"/>
                  </a:ext>
                </a:extLst>
              </p:cNvPr>
              <p:cNvGraphicFramePr/>
              <p:nvPr/>
            </p:nvGraphicFramePr>
            <p:xfrm>
              <a:off x="5911272" y="6213160"/>
              <a:ext cx="3587057" cy="45719"/>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4" name="Chart 3">
                <a:extLst>
                  <a:ext uri="{FF2B5EF4-FFF2-40B4-BE49-F238E27FC236}">
                    <a16:creationId xmlns:a16="http://schemas.microsoft.com/office/drawing/2014/main" id="{1F54A880-9BA7-4258-8231-41C9AA5A9BFA}"/>
                  </a:ext>
                </a:extLst>
              </p:cNvPr>
              <p:cNvPicPr>
                <a:picLocks noGrp="1" noRot="1" noChangeAspect="1" noMove="1" noResize="1" noEditPoints="1" noAdjustHandles="1" noChangeArrowheads="1" noChangeShapeType="1"/>
              </p:cNvPicPr>
              <p:nvPr/>
            </p:nvPicPr>
            <p:blipFill>
              <a:blip r:embed="rId5"/>
              <a:stretch>
                <a:fillRect/>
              </a:stretch>
            </p:blipFill>
            <p:spPr>
              <a:xfrm>
                <a:off x="5911272" y="6213160"/>
                <a:ext cx="3587057" cy="45719"/>
              </a:xfrm>
              <a:prstGeom prst="rect">
                <a:avLst/>
              </a:prstGeom>
            </p:spPr>
          </p:pic>
        </mc:Fallback>
      </mc:AlternateContent>
      <p:pic>
        <p:nvPicPr>
          <p:cNvPr id="5" name="Picture 2" descr="http://kuvatus.okf.fi/wp-content/uploads/sites/9/2016/03/by-sa.png"/>
          <p:cNvPicPr>
            <a:picLocks noGrp="1" noChangeAspect="1" noChangeArrowheads="1"/>
          </p:cNvPicPr>
          <p:nvPr>
            <p:ph idx="1"/>
          </p:nvPr>
        </p:nvPicPr>
        <p:blipFill>
          <a:blip r:embed="rId6">
            <a:extLst>
              <a:ext uri="{28A0092B-C50C-407E-A947-70E740481C1C}">
                <a14:useLocalDpi xmlns:a14="http://schemas.microsoft.com/office/drawing/2010/main" val="0"/>
              </a:ext>
            </a:extLst>
          </a:blip>
          <a:srcRect/>
          <a:stretch>
            <a:fillRect/>
          </a:stretch>
        </p:blipFill>
        <p:spPr bwMode="auto">
          <a:xfrm>
            <a:off x="1246909" y="1564869"/>
            <a:ext cx="2396506" cy="838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97505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21EFEC-140A-44E4-9100-5C8744D3E27F}"/>
              </a:ext>
            </a:extLst>
          </p:cNvPr>
          <p:cNvSpPr>
            <a:spLocks noGrp="1"/>
          </p:cNvSpPr>
          <p:nvPr>
            <p:ph type="body" sz="half" idx="10"/>
          </p:nvPr>
        </p:nvSpPr>
        <p:spPr>
          <a:xfrm>
            <a:off x="1104330" y="232103"/>
            <a:ext cx="10191476" cy="1088697"/>
          </a:xfrm>
        </p:spPr>
        <p:txBody>
          <a:bodyPr>
            <a:normAutofit/>
          </a:bodyPr>
          <a:lstStyle/>
          <a:p>
            <a:pPr algn="ctr"/>
            <a:r>
              <a:rPr lang="en-US" sz="3200" dirty="0" err="1" smtClean="0">
                <a:solidFill>
                  <a:srgbClr val="FF0000"/>
                </a:solidFill>
              </a:rPr>
              <a:t>Lisätietoa</a:t>
            </a:r>
            <a:r>
              <a:rPr lang="en-US" sz="3200" dirty="0" smtClean="0">
                <a:solidFill>
                  <a:srgbClr val="FF0000"/>
                </a:solidFill>
              </a:rPr>
              <a:t> </a:t>
            </a:r>
            <a:r>
              <a:rPr lang="en-US" sz="3200" dirty="0" err="1" smtClean="0">
                <a:solidFill>
                  <a:srgbClr val="FF0000"/>
                </a:solidFill>
              </a:rPr>
              <a:t>tekijänoikeusasioista</a:t>
            </a:r>
            <a:endParaRPr lang="fi-FI" sz="3200" dirty="0">
              <a:solidFill>
                <a:srgbClr val="FF0000"/>
              </a:solidFill>
            </a:endParaRPr>
          </a:p>
        </p:txBody>
      </p:sp>
      <p:sp>
        <p:nvSpPr>
          <p:cNvPr id="3" name="Text Placeholder 2">
            <a:extLst>
              <a:ext uri="{FF2B5EF4-FFF2-40B4-BE49-F238E27FC236}">
                <a16:creationId xmlns:a16="http://schemas.microsoft.com/office/drawing/2014/main" id="{7A711181-602A-47A5-A957-989B4ED32392}"/>
              </a:ext>
            </a:extLst>
          </p:cNvPr>
          <p:cNvSpPr>
            <a:spLocks noGrp="1"/>
          </p:cNvSpPr>
          <p:nvPr>
            <p:ph type="body" sz="half" idx="11"/>
          </p:nvPr>
        </p:nvSpPr>
        <p:spPr>
          <a:xfrm>
            <a:off x="1681018" y="1456149"/>
            <a:ext cx="10115777" cy="4621661"/>
          </a:xfrm>
        </p:spPr>
        <p:txBody>
          <a:bodyPr>
            <a:normAutofit/>
          </a:bodyPr>
          <a:lstStyle/>
          <a:p>
            <a:pPr marL="342900" indent="-342900">
              <a:buFont typeface="Arial" panose="020B0604020202020204" pitchFamily="34" charset="0"/>
              <a:buChar char="•"/>
            </a:pPr>
            <a:r>
              <a:rPr lang="en-US" altLang="fi-FI" sz="2000" b="0" dirty="0" err="1" smtClean="0"/>
              <a:t>Tekijänoikeusopas</a:t>
            </a:r>
            <a:endParaRPr lang="en-US" altLang="fi-FI" sz="2000" b="0" dirty="0" smtClean="0"/>
          </a:p>
          <a:p>
            <a:r>
              <a:rPr lang="en-US" altLang="fi-FI" sz="2000" b="0" dirty="0" smtClean="0"/>
              <a:t>       https</a:t>
            </a:r>
            <a:r>
              <a:rPr lang="en-US" altLang="fi-FI" sz="2000" b="0" dirty="0"/>
              <a:t>://</a:t>
            </a:r>
            <a:r>
              <a:rPr lang="en-US" altLang="fi-FI" sz="2000" b="0" dirty="0" smtClean="0"/>
              <a:t>libguides.aalto.fi/tekijanoikeusopas/etusivu</a:t>
            </a:r>
          </a:p>
          <a:p>
            <a:pPr marL="342900" indent="-342900">
              <a:buFont typeface="Arial" panose="020B0604020202020204" pitchFamily="34" charset="0"/>
              <a:buChar char="•"/>
            </a:pPr>
            <a:endParaRPr lang="en-US" altLang="fi-FI" sz="2000" b="0" dirty="0"/>
          </a:p>
          <a:p>
            <a:pPr marL="342900" indent="-342900">
              <a:buFont typeface="Arial" panose="020B0604020202020204" pitchFamily="34" charset="0"/>
              <a:buChar char="•"/>
            </a:pPr>
            <a:r>
              <a:rPr lang="en-US" altLang="fi-FI" sz="2000" b="0" dirty="0" smtClean="0"/>
              <a:t>Visual </a:t>
            </a:r>
            <a:r>
              <a:rPr lang="en-US" altLang="fi-FI" sz="2000" b="0" dirty="0"/>
              <a:t>Resources Center -</a:t>
            </a:r>
            <a:r>
              <a:rPr lang="en-US" altLang="fi-FI" sz="2000" b="0" dirty="0" err="1"/>
              <a:t>opas</a:t>
            </a:r>
            <a:endParaRPr lang="en-US" altLang="fi-FI" sz="2000" b="0" dirty="0"/>
          </a:p>
          <a:p>
            <a:r>
              <a:rPr lang="en-US" altLang="fi-FI" sz="2000" b="0" dirty="0"/>
              <a:t>     http://libguides.aalto.fi/vrc</a:t>
            </a:r>
          </a:p>
          <a:p>
            <a:pPr marL="342900" indent="-342900">
              <a:buFont typeface="Arial" panose="020B0604020202020204" pitchFamily="34" charset="0"/>
              <a:buChar char="•"/>
            </a:pPr>
            <a:endParaRPr lang="en-US" altLang="fi-FI" sz="2000" b="0" dirty="0"/>
          </a:p>
          <a:p>
            <a:pPr marL="342900" indent="-342900">
              <a:buFont typeface="Arial" panose="020B0604020202020204" pitchFamily="34" charset="0"/>
              <a:buChar char="•"/>
            </a:pPr>
            <a:r>
              <a:rPr lang="fi-FI" sz="2000" b="0" dirty="0" smtClean="0"/>
              <a:t>Linkkejä </a:t>
            </a:r>
          </a:p>
          <a:p>
            <a:r>
              <a:rPr lang="fi-FI" sz="2000" b="0" dirty="0"/>
              <a:t> </a:t>
            </a:r>
            <a:r>
              <a:rPr lang="fi-FI" sz="2000" b="0" dirty="0" smtClean="0"/>
              <a:t>    https</a:t>
            </a:r>
            <a:r>
              <a:rPr lang="fi-FI" sz="2000" b="0" dirty="0"/>
              <a:t>://wiki.aalto.fi/pages/viewpage.action?pageId=55371963</a:t>
            </a:r>
          </a:p>
          <a:p>
            <a:endParaRPr lang="en-US" altLang="fi-FI" sz="2000" b="0" dirty="0">
              <a:solidFill>
                <a:srgbClr val="6639B7"/>
              </a:solidFill>
            </a:endParaRPr>
          </a:p>
          <a:p>
            <a:r>
              <a:rPr lang="fi-FI" sz="2000" b="0" dirty="0"/>
              <a:t>    </a:t>
            </a:r>
          </a:p>
          <a:p>
            <a:r>
              <a:rPr lang="fi-FI" sz="2000" b="0" dirty="0"/>
              <a:t>    </a:t>
            </a:r>
            <a:endParaRPr lang="fi-FI" sz="960" dirty="0"/>
          </a:p>
        </p:txBody>
      </p:sp>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1F54A880-9BA7-4258-8231-41C9AA5A9BFA}"/>
                  </a:ext>
                </a:extLst>
              </p:cNvPr>
              <p:cNvGraphicFramePr/>
              <p:nvPr/>
            </p:nvGraphicFramePr>
            <p:xfrm>
              <a:off x="5911272" y="6213160"/>
              <a:ext cx="3587057" cy="45719"/>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Chart 3">
                <a:extLst>
                  <a:ext uri="{FF2B5EF4-FFF2-40B4-BE49-F238E27FC236}">
                    <a16:creationId xmlns:a16="http://schemas.microsoft.com/office/drawing/2014/main" id="{1F54A880-9BA7-4258-8231-41C9AA5A9BFA}"/>
                  </a:ext>
                </a:extLst>
              </p:cNvPr>
              <p:cNvPicPr>
                <a:picLocks noGrp="1" noRot="1" noChangeAspect="1" noMove="1" noResize="1" noEditPoints="1" noAdjustHandles="1" noChangeArrowheads="1" noChangeShapeType="1"/>
              </p:cNvPicPr>
              <p:nvPr/>
            </p:nvPicPr>
            <p:blipFill>
              <a:blip r:embed="rId4"/>
              <a:stretch>
                <a:fillRect/>
              </a:stretch>
            </p:blipFill>
            <p:spPr>
              <a:xfrm>
                <a:off x="5911272" y="6213160"/>
                <a:ext cx="3587057" cy="45719"/>
              </a:xfrm>
              <a:prstGeom prst="rect">
                <a:avLst/>
              </a:prstGeom>
            </p:spPr>
          </p:pic>
        </mc:Fallback>
      </mc:AlternateContent>
    </p:spTree>
    <p:extLst>
      <p:ext uri="{BB962C8B-B14F-4D97-AF65-F5344CB8AC3E}">
        <p14:creationId xmlns:p14="http://schemas.microsoft.com/office/powerpoint/2010/main" val="3159784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21EFEC-140A-44E4-9100-5C8744D3E27F}"/>
              </a:ext>
            </a:extLst>
          </p:cNvPr>
          <p:cNvSpPr>
            <a:spLocks noGrp="1"/>
          </p:cNvSpPr>
          <p:nvPr>
            <p:ph type="body" sz="half" idx="10"/>
          </p:nvPr>
        </p:nvSpPr>
        <p:spPr>
          <a:xfrm>
            <a:off x="1104330" y="232103"/>
            <a:ext cx="10191476" cy="1332766"/>
          </a:xfrm>
        </p:spPr>
        <p:txBody>
          <a:bodyPr>
            <a:normAutofit/>
          </a:bodyPr>
          <a:lstStyle/>
          <a:p>
            <a:pPr algn="ctr"/>
            <a:r>
              <a:rPr lang="en-US" sz="3200" dirty="0" err="1" smtClean="0">
                <a:solidFill>
                  <a:srgbClr val="FF0000"/>
                </a:solidFill>
              </a:rPr>
              <a:t>Tekijänoikeus</a:t>
            </a:r>
            <a:endParaRPr lang="fi-FI" sz="3200" dirty="0">
              <a:solidFill>
                <a:srgbClr val="FF0000"/>
              </a:solidFill>
            </a:endParaRPr>
          </a:p>
        </p:txBody>
      </p:sp>
      <p:sp>
        <p:nvSpPr>
          <p:cNvPr id="3" name="Text Placeholder 2">
            <a:extLst>
              <a:ext uri="{FF2B5EF4-FFF2-40B4-BE49-F238E27FC236}">
                <a16:creationId xmlns:a16="http://schemas.microsoft.com/office/drawing/2014/main" id="{7A711181-602A-47A5-A957-989B4ED32392}"/>
              </a:ext>
            </a:extLst>
          </p:cNvPr>
          <p:cNvSpPr>
            <a:spLocks noGrp="1"/>
          </p:cNvSpPr>
          <p:nvPr>
            <p:ph type="body" sz="half" idx="11"/>
          </p:nvPr>
        </p:nvSpPr>
        <p:spPr>
          <a:xfrm>
            <a:off x="1293090" y="1876514"/>
            <a:ext cx="10420577" cy="4065947"/>
          </a:xfrm>
        </p:spPr>
        <p:txBody>
          <a:bodyPr/>
          <a:lstStyle/>
          <a:p>
            <a:pPr marL="342900" indent="-342900">
              <a:buFont typeface="Arial" panose="020B0604020202020204" pitchFamily="34" charset="0"/>
              <a:buChar char="•"/>
            </a:pPr>
            <a:r>
              <a:rPr lang="fi-FI" sz="2000" b="0" dirty="0"/>
              <a:t>Tekijänoikeus syntyy automaattisesti omaperäisen teoksen tekijälle teoksen syntymishetkellä, mitään erillistä merkintää tai hakemusta ei tarvita suojan syntymiseksi.</a:t>
            </a:r>
          </a:p>
          <a:p>
            <a:pPr marL="342900" indent="-342900">
              <a:buFont typeface="Arial" panose="020B0604020202020204" pitchFamily="34" charset="0"/>
              <a:buChar char="•"/>
            </a:pPr>
            <a:r>
              <a:rPr lang="fi-FI" sz="2000" b="0" dirty="0"/>
              <a:t>Tekijällä on yksinoikeus päättää teoksensa kappaleiden valmistamisesta, muuntamisesta, yleisön saataville saattamisesta sekä esittämisestä. </a:t>
            </a:r>
          </a:p>
          <a:p>
            <a:pPr marL="342900" indent="-342900">
              <a:buFont typeface="Arial" panose="020B0604020202020204" pitchFamily="34" charset="0"/>
              <a:buChar char="•"/>
            </a:pPr>
            <a:r>
              <a:rPr lang="fi-FI" sz="2000" b="0" dirty="0"/>
              <a:t>Teos = ei katso teoksen muotoa tai laatua, kunhan se on tarpeeksi omaperäinen (maalaus, piirustus, luonnos, valokuva, elokuva, video, muotoilutuote, kirjoitus, puhe, ääni, performanssi, tanssiteos, kartta, kaavio, tietokoneohjelma jne.)</a:t>
            </a:r>
          </a:p>
          <a:p>
            <a:pPr marL="342900" indent="-342900">
              <a:buFont typeface="Arial" panose="020B0604020202020204" pitchFamily="34" charset="0"/>
              <a:buChar char="•"/>
            </a:pPr>
            <a:r>
              <a:rPr lang="fi-FI" sz="2000" b="0" dirty="0"/>
              <a:t>Teosten tekijät ovat oikeutettuja saamaan korvauksen teostensa käytöstä. </a:t>
            </a:r>
          </a:p>
          <a:p>
            <a:endParaRPr lang="fi-FI" sz="960" dirty="0"/>
          </a:p>
        </p:txBody>
      </p:sp>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1F54A880-9BA7-4258-8231-41C9AA5A9BFA}"/>
                  </a:ext>
                </a:extLst>
              </p:cNvPr>
              <p:cNvGraphicFramePr/>
              <p:nvPr>
                <p:extLst>
                  <p:ext uri="{D42A27DB-BD31-4B8C-83A1-F6EECF244321}">
                    <p14:modId xmlns:p14="http://schemas.microsoft.com/office/powerpoint/2010/main" val="491094062"/>
                  </p:ext>
                </p:extLst>
              </p:nvPr>
            </p:nvGraphicFramePr>
            <p:xfrm>
              <a:off x="5911272" y="6213160"/>
              <a:ext cx="3587057" cy="45719"/>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Chart 3">
                <a:extLst>
                  <a:ext uri="{FF2B5EF4-FFF2-40B4-BE49-F238E27FC236}">
                    <a16:creationId xmlns:a16="http://schemas.microsoft.com/office/drawing/2014/main" id="{1F54A880-9BA7-4258-8231-41C9AA5A9BFA}"/>
                  </a:ext>
                </a:extLst>
              </p:cNvPr>
              <p:cNvPicPr>
                <a:picLocks noGrp="1" noRot="1" noChangeAspect="1" noMove="1" noResize="1" noEditPoints="1" noAdjustHandles="1" noChangeArrowheads="1" noChangeShapeType="1"/>
              </p:cNvPicPr>
              <p:nvPr/>
            </p:nvPicPr>
            <p:blipFill>
              <a:blip r:embed="rId4"/>
              <a:stretch>
                <a:fillRect/>
              </a:stretch>
            </p:blipFill>
            <p:spPr>
              <a:xfrm>
                <a:off x="5911272" y="6213160"/>
                <a:ext cx="3587057" cy="45719"/>
              </a:xfrm>
              <a:prstGeom prst="rect">
                <a:avLst/>
              </a:prstGeom>
            </p:spPr>
          </p:pic>
        </mc:Fallback>
      </mc:AlternateContent>
    </p:spTree>
    <p:extLst>
      <p:ext uri="{BB962C8B-B14F-4D97-AF65-F5344CB8AC3E}">
        <p14:creationId xmlns:p14="http://schemas.microsoft.com/office/powerpoint/2010/main" val="911308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21EFEC-140A-44E4-9100-5C8744D3E27F}"/>
              </a:ext>
            </a:extLst>
          </p:cNvPr>
          <p:cNvSpPr>
            <a:spLocks noGrp="1"/>
          </p:cNvSpPr>
          <p:nvPr>
            <p:ph type="body" sz="half" idx="10"/>
          </p:nvPr>
        </p:nvSpPr>
        <p:spPr>
          <a:xfrm>
            <a:off x="1104330" y="232103"/>
            <a:ext cx="10191476" cy="1332766"/>
          </a:xfrm>
        </p:spPr>
        <p:txBody>
          <a:bodyPr>
            <a:normAutofit/>
          </a:bodyPr>
          <a:lstStyle/>
          <a:p>
            <a:pPr algn="ctr"/>
            <a:r>
              <a:rPr lang="en-US" sz="3200" dirty="0" err="1" smtClean="0">
                <a:solidFill>
                  <a:srgbClr val="FF0000"/>
                </a:solidFill>
              </a:rPr>
              <a:t>Moraaliset</a:t>
            </a:r>
            <a:r>
              <a:rPr lang="en-US" sz="3200" dirty="0" smtClean="0">
                <a:solidFill>
                  <a:srgbClr val="FF0000"/>
                </a:solidFill>
              </a:rPr>
              <a:t> </a:t>
            </a:r>
            <a:r>
              <a:rPr lang="en-US" sz="3200" dirty="0" err="1" smtClean="0">
                <a:solidFill>
                  <a:srgbClr val="FF0000"/>
                </a:solidFill>
              </a:rPr>
              <a:t>oikeudet</a:t>
            </a:r>
            <a:endParaRPr lang="fi-FI" sz="3200" dirty="0">
              <a:solidFill>
                <a:srgbClr val="FF0000"/>
              </a:solidFill>
            </a:endParaRPr>
          </a:p>
        </p:txBody>
      </p:sp>
      <p:sp>
        <p:nvSpPr>
          <p:cNvPr id="3" name="Text Placeholder 2">
            <a:extLst>
              <a:ext uri="{FF2B5EF4-FFF2-40B4-BE49-F238E27FC236}">
                <a16:creationId xmlns:a16="http://schemas.microsoft.com/office/drawing/2014/main" id="{7A711181-602A-47A5-A957-989B4ED32392}"/>
              </a:ext>
            </a:extLst>
          </p:cNvPr>
          <p:cNvSpPr>
            <a:spLocks noGrp="1"/>
          </p:cNvSpPr>
          <p:nvPr>
            <p:ph type="body" sz="half" idx="11"/>
          </p:nvPr>
        </p:nvSpPr>
        <p:spPr>
          <a:xfrm>
            <a:off x="1265382" y="1876514"/>
            <a:ext cx="10448286" cy="4065947"/>
          </a:xfrm>
        </p:spPr>
        <p:txBody>
          <a:bodyPr>
            <a:normAutofit/>
          </a:bodyPr>
          <a:lstStyle/>
          <a:p>
            <a:r>
              <a:rPr lang="fi-FI" sz="2000" b="0" dirty="0"/>
              <a:t>Digitaalisessa ympäristössä tekijänoikeuteen kuuluvat moraaliset oikeudet korostuvat, sillä sisältöjä on helppo muokata ja jakaa digitaalisesti. Moraalisiin oikeuksiin kuuluvat:</a:t>
            </a:r>
          </a:p>
          <a:p>
            <a:r>
              <a:rPr lang="fi-FI" sz="2000" b="0" dirty="0"/>
              <a:t>Isyysoikeus: oikeus tulla ilmoitetuksi teoksen tekijänä. Teosten tekijät tulee nimetä hyvän tavan mukaisesti. </a:t>
            </a:r>
          </a:p>
          <a:p>
            <a:r>
              <a:rPr lang="fi-FI" sz="2000" b="0" dirty="0" err="1"/>
              <a:t>Respektio</a:t>
            </a:r>
            <a:r>
              <a:rPr lang="fi-FI" sz="2000" b="0" dirty="0"/>
              <a:t>-oikeus: teosta ei saa muuttaa tai saattaa yleisön saataviin tekijän taiteellista arvoa tai ominaislaatua loukkaavalla tavalla. 					                                   </a:t>
            </a:r>
            <a:endParaRPr lang="fi-FI" sz="2000" b="0" dirty="0" smtClean="0"/>
          </a:p>
          <a:p>
            <a:pPr marL="342900" indent="-342900">
              <a:buFontTx/>
              <a:buChar char="-"/>
            </a:pPr>
            <a:r>
              <a:rPr lang="fi-FI" sz="2000" b="0" dirty="0" smtClean="0"/>
              <a:t>teoksen </a:t>
            </a:r>
            <a:r>
              <a:rPr lang="fi-FI" sz="2000" b="0" dirty="0"/>
              <a:t>muuttamista on esimerkiksi teoksen värien muuttaminen tai  </a:t>
            </a:r>
            <a:r>
              <a:rPr lang="fi-FI" sz="2000" b="0" dirty="0" smtClean="0"/>
              <a:t>teoksen </a:t>
            </a:r>
            <a:r>
              <a:rPr lang="fi-FI" sz="2000" b="0" dirty="0"/>
              <a:t>leikkaaminen ja </a:t>
            </a:r>
            <a:endParaRPr lang="fi-FI" sz="2000" b="0" dirty="0" smtClean="0"/>
          </a:p>
          <a:p>
            <a:r>
              <a:rPr lang="fi-FI" sz="2000" b="0" dirty="0"/>
              <a:t> </a:t>
            </a:r>
            <a:r>
              <a:rPr lang="fi-FI" sz="2000" b="0" dirty="0" smtClean="0"/>
              <a:t>     rajaaminen   </a:t>
            </a:r>
          </a:p>
          <a:p>
            <a:pPr marL="342900" indent="-342900">
              <a:buFontTx/>
              <a:buChar char="-"/>
            </a:pPr>
            <a:r>
              <a:rPr lang="fi-FI" sz="2000" b="0" dirty="0" smtClean="0"/>
              <a:t>loukkaava </a:t>
            </a:r>
            <a:r>
              <a:rPr lang="fi-FI" sz="2000" b="0" dirty="0"/>
              <a:t>yhteys voi olla esimerkiksi poliittinen </a:t>
            </a:r>
            <a:r>
              <a:rPr lang="fi-FI" sz="2000" b="0" dirty="0" smtClean="0"/>
              <a:t>käyttö</a:t>
            </a:r>
          </a:p>
          <a:p>
            <a:r>
              <a:rPr lang="fi-FI" sz="2000" b="0" dirty="0" smtClean="0"/>
              <a:t>-     mainontakäyttöön </a:t>
            </a:r>
            <a:r>
              <a:rPr lang="fi-FI" sz="2000" b="0" dirty="0"/>
              <a:t>tulee aina hakea lupa</a:t>
            </a:r>
            <a:endParaRPr lang="en-US" sz="2000" b="0" dirty="0"/>
          </a:p>
          <a:p>
            <a:endParaRPr lang="fi-FI" sz="960" dirty="0"/>
          </a:p>
        </p:txBody>
      </p:sp>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1F54A880-9BA7-4258-8231-41C9AA5A9BFA}"/>
                  </a:ext>
                </a:extLst>
              </p:cNvPr>
              <p:cNvGraphicFramePr/>
              <p:nvPr/>
            </p:nvGraphicFramePr>
            <p:xfrm>
              <a:off x="5911272" y="6213160"/>
              <a:ext cx="3587057" cy="45719"/>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Chart 3">
                <a:extLst>
                  <a:ext uri="{FF2B5EF4-FFF2-40B4-BE49-F238E27FC236}">
                    <a16:creationId xmlns:a16="http://schemas.microsoft.com/office/drawing/2014/main" id="{1F54A880-9BA7-4258-8231-41C9AA5A9BFA}"/>
                  </a:ext>
                </a:extLst>
              </p:cNvPr>
              <p:cNvPicPr>
                <a:picLocks noGrp="1" noRot="1" noChangeAspect="1" noMove="1" noResize="1" noEditPoints="1" noAdjustHandles="1" noChangeArrowheads="1" noChangeShapeType="1"/>
              </p:cNvPicPr>
              <p:nvPr/>
            </p:nvPicPr>
            <p:blipFill>
              <a:blip r:embed="rId4"/>
              <a:stretch>
                <a:fillRect/>
              </a:stretch>
            </p:blipFill>
            <p:spPr>
              <a:xfrm>
                <a:off x="5911272" y="6213160"/>
                <a:ext cx="3587057" cy="45719"/>
              </a:xfrm>
              <a:prstGeom prst="rect">
                <a:avLst/>
              </a:prstGeom>
            </p:spPr>
          </p:pic>
        </mc:Fallback>
      </mc:AlternateContent>
    </p:spTree>
    <p:extLst>
      <p:ext uri="{BB962C8B-B14F-4D97-AF65-F5344CB8AC3E}">
        <p14:creationId xmlns:p14="http://schemas.microsoft.com/office/powerpoint/2010/main" val="4255894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21EFEC-140A-44E4-9100-5C8744D3E27F}"/>
              </a:ext>
            </a:extLst>
          </p:cNvPr>
          <p:cNvSpPr>
            <a:spLocks noGrp="1"/>
          </p:cNvSpPr>
          <p:nvPr>
            <p:ph type="body" sz="half" idx="10"/>
          </p:nvPr>
        </p:nvSpPr>
        <p:spPr>
          <a:xfrm>
            <a:off x="1104330" y="232103"/>
            <a:ext cx="10191476" cy="1332766"/>
          </a:xfrm>
        </p:spPr>
        <p:txBody>
          <a:bodyPr>
            <a:normAutofit/>
          </a:bodyPr>
          <a:lstStyle/>
          <a:p>
            <a:pPr algn="ctr"/>
            <a:r>
              <a:rPr lang="en-US" sz="3200" dirty="0" err="1" smtClean="0">
                <a:solidFill>
                  <a:srgbClr val="FF0000"/>
                </a:solidFill>
              </a:rPr>
              <a:t>Tekijänoikeussuojan</a:t>
            </a:r>
            <a:r>
              <a:rPr lang="en-US" sz="3200" dirty="0" smtClean="0">
                <a:solidFill>
                  <a:srgbClr val="FF0000"/>
                </a:solidFill>
              </a:rPr>
              <a:t> </a:t>
            </a:r>
            <a:r>
              <a:rPr lang="en-US" sz="3200" dirty="0" err="1" smtClean="0">
                <a:solidFill>
                  <a:srgbClr val="FF0000"/>
                </a:solidFill>
              </a:rPr>
              <a:t>kesto</a:t>
            </a:r>
            <a:endParaRPr lang="fi-FI" sz="3200" dirty="0">
              <a:solidFill>
                <a:srgbClr val="FF0000"/>
              </a:solidFill>
            </a:endParaRPr>
          </a:p>
        </p:txBody>
      </p:sp>
      <p:sp>
        <p:nvSpPr>
          <p:cNvPr id="3" name="Text Placeholder 2">
            <a:extLst>
              <a:ext uri="{FF2B5EF4-FFF2-40B4-BE49-F238E27FC236}">
                <a16:creationId xmlns:a16="http://schemas.microsoft.com/office/drawing/2014/main" id="{7A711181-602A-47A5-A957-989B4ED32392}"/>
              </a:ext>
            </a:extLst>
          </p:cNvPr>
          <p:cNvSpPr>
            <a:spLocks noGrp="1"/>
          </p:cNvSpPr>
          <p:nvPr>
            <p:ph type="body" sz="half" idx="11"/>
          </p:nvPr>
        </p:nvSpPr>
        <p:spPr>
          <a:xfrm>
            <a:off x="1274618" y="1876514"/>
            <a:ext cx="10439050" cy="4065947"/>
          </a:xfrm>
        </p:spPr>
        <p:txBody>
          <a:bodyPr/>
          <a:lstStyle/>
          <a:p>
            <a:pPr marL="342900" indent="-342900">
              <a:buFont typeface="Arial" panose="020B0604020202020204" pitchFamily="34" charset="0"/>
              <a:buChar char="•"/>
            </a:pPr>
            <a:r>
              <a:rPr lang="fi-FI" sz="2000" b="0" dirty="0"/>
              <a:t>Teosten tekijänoikeuden suoja kestää 70 vuotta tekijän kuolemasta. (ETA-alueelta peräisin olevat teokset. Muualta peräisin oleville teoksille suoja-aika on teoksen alkuperämaan suoja-aika, pääsääntöisesti 50 vuotta tekijän </a:t>
            </a:r>
            <a:r>
              <a:rPr lang="fi-FI" sz="2000" b="0" dirty="0" err="1"/>
              <a:t>kuolinvuoden</a:t>
            </a:r>
            <a:r>
              <a:rPr lang="fi-FI" sz="2000" b="0" dirty="0"/>
              <a:t> päättymisestä.)</a:t>
            </a:r>
          </a:p>
          <a:p>
            <a:pPr marL="342900" indent="-342900">
              <a:buFont typeface="Arial" panose="020B0604020202020204" pitchFamily="34" charset="0"/>
              <a:buChar char="•"/>
            </a:pPr>
            <a:r>
              <a:rPr lang="fi-FI" sz="2000" b="0" dirty="0"/>
              <a:t>Valokuvan tekijänoikeuden suoja kestää 50 vuotta sen valmistuksesta, kun taas valokuvateos saa saman suojan kuin muut teokset. </a:t>
            </a:r>
          </a:p>
          <a:p>
            <a:pPr marL="342900" indent="-342900">
              <a:buFont typeface="Arial" panose="020B0604020202020204" pitchFamily="34" charset="0"/>
              <a:buChar char="•"/>
            </a:pPr>
            <a:r>
              <a:rPr lang="fi-FI" sz="2000" b="0" dirty="0"/>
              <a:t>Idea tai aihe ei ole suojattu, vaan sen omaperäinen ilmenemismuoto. </a:t>
            </a:r>
          </a:p>
          <a:p>
            <a:pPr marL="342900" indent="-342900">
              <a:buFont typeface="Arial" panose="020B0604020202020204" pitchFamily="34" charset="0"/>
              <a:buChar char="•"/>
            </a:pPr>
            <a:r>
              <a:rPr lang="fi-FI" sz="2000" b="0" dirty="0"/>
              <a:t>Yhteistyössä syntyneiden teosten tekijät jakavat tekijänoikeuden. </a:t>
            </a:r>
          </a:p>
          <a:p>
            <a:endParaRPr lang="fi-FI" sz="960" dirty="0"/>
          </a:p>
        </p:txBody>
      </p:sp>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1F54A880-9BA7-4258-8231-41C9AA5A9BFA}"/>
                  </a:ext>
                </a:extLst>
              </p:cNvPr>
              <p:cNvGraphicFramePr/>
              <p:nvPr/>
            </p:nvGraphicFramePr>
            <p:xfrm>
              <a:off x="5911272" y="6213160"/>
              <a:ext cx="3587057" cy="45719"/>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Chart 3">
                <a:extLst>
                  <a:ext uri="{FF2B5EF4-FFF2-40B4-BE49-F238E27FC236}">
                    <a16:creationId xmlns:a16="http://schemas.microsoft.com/office/drawing/2014/main" id="{1F54A880-9BA7-4258-8231-41C9AA5A9BFA}"/>
                  </a:ext>
                </a:extLst>
              </p:cNvPr>
              <p:cNvPicPr>
                <a:picLocks noGrp="1" noRot="1" noChangeAspect="1" noMove="1" noResize="1" noEditPoints="1" noAdjustHandles="1" noChangeArrowheads="1" noChangeShapeType="1"/>
              </p:cNvPicPr>
              <p:nvPr/>
            </p:nvPicPr>
            <p:blipFill>
              <a:blip r:embed="rId4"/>
              <a:stretch>
                <a:fillRect/>
              </a:stretch>
            </p:blipFill>
            <p:spPr>
              <a:xfrm>
                <a:off x="5911272" y="6213160"/>
                <a:ext cx="3587057" cy="45719"/>
              </a:xfrm>
              <a:prstGeom prst="rect">
                <a:avLst/>
              </a:prstGeom>
            </p:spPr>
          </p:pic>
        </mc:Fallback>
      </mc:AlternateContent>
    </p:spTree>
    <p:extLst>
      <p:ext uri="{BB962C8B-B14F-4D97-AF65-F5344CB8AC3E}">
        <p14:creationId xmlns:p14="http://schemas.microsoft.com/office/powerpoint/2010/main" val="288064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21EFEC-140A-44E4-9100-5C8744D3E27F}"/>
              </a:ext>
            </a:extLst>
          </p:cNvPr>
          <p:cNvSpPr>
            <a:spLocks noGrp="1"/>
          </p:cNvSpPr>
          <p:nvPr>
            <p:ph type="body" sz="half" idx="10"/>
          </p:nvPr>
        </p:nvSpPr>
        <p:spPr>
          <a:xfrm>
            <a:off x="1104330" y="232103"/>
            <a:ext cx="10191476" cy="1332766"/>
          </a:xfrm>
        </p:spPr>
        <p:txBody>
          <a:bodyPr>
            <a:normAutofit/>
          </a:bodyPr>
          <a:lstStyle/>
          <a:p>
            <a:pPr algn="ctr"/>
            <a:r>
              <a:rPr lang="en-US" sz="3200" dirty="0" err="1" smtClean="0">
                <a:solidFill>
                  <a:srgbClr val="FF0000"/>
                </a:solidFill>
              </a:rPr>
              <a:t>Voinko</a:t>
            </a:r>
            <a:r>
              <a:rPr lang="en-US" sz="3200" dirty="0" smtClean="0">
                <a:solidFill>
                  <a:srgbClr val="FF0000"/>
                </a:solidFill>
              </a:rPr>
              <a:t> </a:t>
            </a:r>
            <a:r>
              <a:rPr lang="en-US" sz="3200" dirty="0" err="1" smtClean="0">
                <a:solidFill>
                  <a:srgbClr val="FF0000"/>
                </a:solidFill>
              </a:rPr>
              <a:t>käyttää</a:t>
            </a:r>
            <a:r>
              <a:rPr lang="en-US" sz="3200" dirty="0" smtClean="0">
                <a:solidFill>
                  <a:srgbClr val="FF0000"/>
                </a:solidFill>
              </a:rPr>
              <a:t> </a:t>
            </a:r>
            <a:r>
              <a:rPr lang="en-US" sz="3200" dirty="0" err="1" smtClean="0">
                <a:solidFill>
                  <a:srgbClr val="FF0000"/>
                </a:solidFill>
              </a:rPr>
              <a:t>kuvaa</a:t>
            </a:r>
            <a:r>
              <a:rPr lang="en-US" sz="3200" dirty="0" smtClean="0">
                <a:solidFill>
                  <a:srgbClr val="FF0000"/>
                </a:solidFill>
              </a:rPr>
              <a:t> </a:t>
            </a:r>
            <a:r>
              <a:rPr lang="en-US" sz="3200" dirty="0" err="1" smtClean="0">
                <a:solidFill>
                  <a:srgbClr val="FF0000"/>
                </a:solidFill>
              </a:rPr>
              <a:t>ilman</a:t>
            </a:r>
            <a:r>
              <a:rPr lang="en-US" sz="3200" dirty="0" smtClean="0">
                <a:solidFill>
                  <a:srgbClr val="FF0000"/>
                </a:solidFill>
              </a:rPr>
              <a:t> </a:t>
            </a:r>
            <a:r>
              <a:rPr lang="en-US" sz="3200" dirty="0" err="1" smtClean="0">
                <a:solidFill>
                  <a:srgbClr val="FF0000"/>
                </a:solidFill>
              </a:rPr>
              <a:t>lupaa</a:t>
            </a:r>
            <a:r>
              <a:rPr lang="en-US" sz="3200" dirty="0" smtClean="0">
                <a:solidFill>
                  <a:srgbClr val="FF0000"/>
                </a:solidFill>
              </a:rPr>
              <a:t>?</a:t>
            </a:r>
            <a:endParaRPr lang="fi-FI" sz="3200" dirty="0">
              <a:solidFill>
                <a:srgbClr val="FF0000"/>
              </a:solidFill>
            </a:endParaRPr>
          </a:p>
        </p:txBody>
      </p:sp>
      <p:sp>
        <p:nvSpPr>
          <p:cNvPr id="3" name="Text Placeholder 2">
            <a:extLst>
              <a:ext uri="{FF2B5EF4-FFF2-40B4-BE49-F238E27FC236}">
                <a16:creationId xmlns:a16="http://schemas.microsoft.com/office/drawing/2014/main" id="{7A711181-602A-47A5-A957-989B4ED32392}"/>
              </a:ext>
            </a:extLst>
          </p:cNvPr>
          <p:cNvSpPr>
            <a:spLocks noGrp="1"/>
          </p:cNvSpPr>
          <p:nvPr>
            <p:ph type="body" sz="half" idx="11"/>
          </p:nvPr>
        </p:nvSpPr>
        <p:spPr>
          <a:xfrm>
            <a:off x="1348509" y="1876514"/>
            <a:ext cx="10365159" cy="4065947"/>
          </a:xfrm>
        </p:spPr>
        <p:txBody>
          <a:bodyPr/>
          <a:lstStyle/>
          <a:p>
            <a:r>
              <a:rPr lang="fi-FI" sz="2000" b="0" dirty="0"/>
              <a:t>Tekijänoikeuslain rajoitussäännösten mukaisesti ilman erillistä lupaa tekijänoikeuden haltijalta, käyttäjä voi:</a:t>
            </a:r>
          </a:p>
          <a:p>
            <a:pPr marL="342900" indent="-342900">
              <a:buFont typeface="Arial" panose="020B0604020202020204" pitchFamily="34" charset="0"/>
              <a:buChar char="•"/>
            </a:pPr>
            <a:r>
              <a:rPr lang="fi-FI" sz="2000" b="0" dirty="0"/>
              <a:t>Siteerata kuvaa tieteellisessä esityksessä; opinnäyte, harjoitustyö, tieteellinen artikkeli tai luento. Kuvaa tulee käsitellä esityksessä, eli käyttö ei voi olla kuvituksenomaista.</a:t>
            </a:r>
          </a:p>
          <a:p>
            <a:pPr marL="342900" indent="-342900">
              <a:buFont typeface="Arial" panose="020B0604020202020204" pitchFamily="34" charset="0"/>
              <a:buChar char="•"/>
            </a:pPr>
            <a:r>
              <a:rPr lang="fi-FI" sz="2000" b="0" dirty="0"/>
              <a:t>Valmistaa kappaleen kuvasta yksityistä käyttöä ja katselua varten (valokopiointi, valokuvaaminen, tuloste jne.). </a:t>
            </a:r>
          </a:p>
          <a:p>
            <a:pPr marL="342900" indent="-342900">
              <a:buFont typeface="Arial" panose="020B0604020202020204" pitchFamily="34" charset="0"/>
              <a:buChar char="•"/>
            </a:pPr>
            <a:r>
              <a:rPr lang="fi-FI" sz="2000" b="0" dirty="0"/>
              <a:t>Siteerata kuvaa päivän tapahtumaa käsittelevässä  artikkelissa (esim. sanomalehtikirjoitus). </a:t>
            </a:r>
            <a:endParaRPr lang="fi-FI" sz="2000" b="0" dirty="0" smtClean="0"/>
          </a:p>
          <a:p>
            <a:pPr marL="342900" indent="-342900">
              <a:buFont typeface="Arial" panose="020B0604020202020204" pitchFamily="34" charset="0"/>
              <a:buChar char="•"/>
            </a:pPr>
            <a:endParaRPr lang="fi-FI" sz="2000" b="0" dirty="0"/>
          </a:p>
          <a:p>
            <a:pPr marL="342900" indent="-342900">
              <a:buFont typeface="Arial" panose="020B0604020202020204" pitchFamily="34" charset="0"/>
              <a:buChar char="•"/>
            </a:pPr>
            <a:r>
              <a:rPr lang="fi-FI" sz="2000" b="0" dirty="0"/>
              <a:t>Siteerattava kuva voi olla piirros, valokuva tai valokuva taideteoksesta. </a:t>
            </a:r>
          </a:p>
          <a:p>
            <a:endParaRPr lang="fi-FI" sz="960" dirty="0"/>
          </a:p>
        </p:txBody>
      </p:sp>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1F54A880-9BA7-4258-8231-41C9AA5A9BFA}"/>
                  </a:ext>
                </a:extLst>
              </p:cNvPr>
              <p:cNvGraphicFramePr/>
              <p:nvPr/>
            </p:nvGraphicFramePr>
            <p:xfrm>
              <a:off x="5911272" y="6213160"/>
              <a:ext cx="3587057" cy="45719"/>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Chart 3">
                <a:extLst>
                  <a:ext uri="{FF2B5EF4-FFF2-40B4-BE49-F238E27FC236}">
                    <a16:creationId xmlns:a16="http://schemas.microsoft.com/office/drawing/2014/main" id="{1F54A880-9BA7-4258-8231-41C9AA5A9BFA}"/>
                  </a:ext>
                </a:extLst>
              </p:cNvPr>
              <p:cNvPicPr>
                <a:picLocks noGrp="1" noRot="1" noChangeAspect="1" noMove="1" noResize="1" noEditPoints="1" noAdjustHandles="1" noChangeArrowheads="1" noChangeShapeType="1"/>
              </p:cNvPicPr>
              <p:nvPr/>
            </p:nvPicPr>
            <p:blipFill>
              <a:blip r:embed="rId4"/>
              <a:stretch>
                <a:fillRect/>
              </a:stretch>
            </p:blipFill>
            <p:spPr>
              <a:xfrm>
                <a:off x="5911272" y="6213160"/>
                <a:ext cx="3587057" cy="45719"/>
              </a:xfrm>
              <a:prstGeom prst="rect">
                <a:avLst/>
              </a:prstGeom>
            </p:spPr>
          </p:pic>
        </mc:Fallback>
      </mc:AlternateContent>
    </p:spTree>
    <p:extLst>
      <p:ext uri="{BB962C8B-B14F-4D97-AF65-F5344CB8AC3E}">
        <p14:creationId xmlns:p14="http://schemas.microsoft.com/office/powerpoint/2010/main" val="77959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21EFEC-140A-44E4-9100-5C8744D3E27F}"/>
              </a:ext>
            </a:extLst>
          </p:cNvPr>
          <p:cNvSpPr>
            <a:spLocks noGrp="1"/>
          </p:cNvSpPr>
          <p:nvPr>
            <p:ph type="body" sz="half" idx="10"/>
          </p:nvPr>
        </p:nvSpPr>
        <p:spPr>
          <a:xfrm>
            <a:off x="1104330" y="232103"/>
            <a:ext cx="10191476" cy="1332766"/>
          </a:xfrm>
        </p:spPr>
        <p:txBody>
          <a:bodyPr>
            <a:normAutofit/>
          </a:bodyPr>
          <a:lstStyle/>
          <a:p>
            <a:pPr algn="ctr"/>
            <a:r>
              <a:rPr lang="en-US" sz="3200" dirty="0" err="1" smtClean="0">
                <a:solidFill>
                  <a:srgbClr val="FF0000"/>
                </a:solidFill>
              </a:rPr>
              <a:t>Siteerausoikeus</a:t>
            </a:r>
            <a:r>
              <a:rPr lang="en-US" sz="3200" dirty="0" smtClean="0">
                <a:solidFill>
                  <a:srgbClr val="FF0000"/>
                </a:solidFill>
              </a:rPr>
              <a:t> </a:t>
            </a:r>
            <a:r>
              <a:rPr lang="en-US" sz="3200" dirty="0" err="1" smtClean="0">
                <a:solidFill>
                  <a:srgbClr val="FF0000"/>
                </a:solidFill>
              </a:rPr>
              <a:t>tieteellisessä</a:t>
            </a:r>
            <a:r>
              <a:rPr lang="en-US" sz="3200" dirty="0" smtClean="0">
                <a:solidFill>
                  <a:srgbClr val="FF0000"/>
                </a:solidFill>
              </a:rPr>
              <a:t> </a:t>
            </a:r>
            <a:r>
              <a:rPr lang="en-US" sz="3200" dirty="0" err="1" smtClean="0">
                <a:solidFill>
                  <a:srgbClr val="FF0000"/>
                </a:solidFill>
              </a:rPr>
              <a:t>esityksessä</a:t>
            </a:r>
            <a:r>
              <a:rPr lang="en-US" sz="3200" dirty="0" smtClean="0">
                <a:solidFill>
                  <a:srgbClr val="FF0000"/>
                </a:solidFill>
              </a:rPr>
              <a:t>            (1)</a:t>
            </a:r>
            <a:endParaRPr lang="fi-FI" sz="3200" dirty="0">
              <a:solidFill>
                <a:srgbClr val="FF0000"/>
              </a:solidFill>
            </a:endParaRPr>
          </a:p>
        </p:txBody>
      </p:sp>
      <p:sp>
        <p:nvSpPr>
          <p:cNvPr id="3" name="Text Placeholder 2">
            <a:extLst>
              <a:ext uri="{FF2B5EF4-FFF2-40B4-BE49-F238E27FC236}">
                <a16:creationId xmlns:a16="http://schemas.microsoft.com/office/drawing/2014/main" id="{7A711181-602A-47A5-A957-989B4ED32392}"/>
              </a:ext>
            </a:extLst>
          </p:cNvPr>
          <p:cNvSpPr>
            <a:spLocks noGrp="1"/>
          </p:cNvSpPr>
          <p:nvPr>
            <p:ph type="body" sz="half" idx="11"/>
          </p:nvPr>
        </p:nvSpPr>
        <p:spPr>
          <a:xfrm>
            <a:off x="2105891" y="1690255"/>
            <a:ext cx="9626250" cy="4522905"/>
          </a:xfrm>
        </p:spPr>
        <p:txBody>
          <a:bodyPr/>
          <a:lstStyle/>
          <a:p>
            <a:r>
              <a:rPr lang="fi-FI" sz="2000" b="0" dirty="0"/>
              <a:t>Mistä kuvan voi ottaa tähän tarkoitukseen</a:t>
            </a:r>
            <a:r>
              <a:rPr lang="fi-FI" sz="2000" b="0" dirty="0" smtClean="0"/>
              <a:t>?</a:t>
            </a:r>
          </a:p>
          <a:p>
            <a:endParaRPr lang="fi-FI" sz="2000" b="0" dirty="0"/>
          </a:p>
          <a:p>
            <a:r>
              <a:rPr lang="fi-FI" sz="2000" b="0" dirty="0"/>
              <a:t>Kuvan voi ottaa vain laillisesta lähteestä, eli esim</a:t>
            </a:r>
            <a:r>
              <a:rPr lang="fi-FI" sz="2000" b="0" dirty="0" smtClean="0"/>
              <a:t>.</a:t>
            </a:r>
            <a:endParaRPr lang="fi-FI" sz="2000" b="0" dirty="0"/>
          </a:p>
          <a:p>
            <a:pPr marL="342900" lvl="0" indent="-342900">
              <a:buFont typeface="Arial" panose="020B0604020202020204" pitchFamily="34" charset="0"/>
              <a:buChar char="•"/>
            </a:pPr>
            <a:r>
              <a:rPr lang="fi-FI" sz="2000" b="0" dirty="0" smtClean="0"/>
              <a:t>skannata </a:t>
            </a:r>
            <a:r>
              <a:rPr lang="fi-FI" sz="2000" b="0" dirty="0"/>
              <a:t>painetuista kirjoista ja </a:t>
            </a:r>
            <a:r>
              <a:rPr lang="fi-FI" sz="2000" b="0" dirty="0" smtClean="0"/>
              <a:t>lehdistä</a:t>
            </a:r>
          </a:p>
          <a:p>
            <a:pPr marL="342900" lvl="0" indent="-342900">
              <a:buFont typeface="Arial" panose="020B0604020202020204" pitchFamily="34" charset="0"/>
              <a:buChar char="•"/>
            </a:pPr>
            <a:r>
              <a:rPr lang="fi-FI" sz="2000" b="0" dirty="0" smtClean="0"/>
              <a:t>taiteilijan </a:t>
            </a:r>
            <a:r>
              <a:rPr lang="fi-FI" sz="2000" b="0" dirty="0"/>
              <a:t>verkkosivuilta tai blogista/</a:t>
            </a:r>
            <a:r>
              <a:rPr lang="fi-FI" sz="2000" b="0" dirty="0" err="1"/>
              <a:t>wikistä</a:t>
            </a:r>
            <a:r>
              <a:rPr lang="fi-FI" sz="2000" b="0" dirty="0"/>
              <a:t> </a:t>
            </a:r>
            <a:r>
              <a:rPr lang="fi-FI" sz="2000" b="0" dirty="0" smtClean="0"/>
              <a:t>(</a:t>
            </a:r>
            <a:r>
              <a:rPr lang="fi-FI" sz="2000" b="0" dirty="0"/>
              <a:t>vain taiteilijan omia töitä kuvina)</a:t>
            </a:r>
          </a:p>
          <a:p>
            <a:pPr marL="342900" indent="-342900">
              <a:buFont typeface="Arial" panose="020B0604020202020204" pitchFamily="34" charset="0"/>
              <a:buChar char="•"/>
            </a:pPr>
            <a:r>
              <a:rPr lang="fi-FI" sz="2000" b="0" dirty="0" smtClean="0"/>
              <a:t>kuvatietokannasta </a:t>
            </a:r>
            <a:r>
              <a:rPr lang="fi-FI" sz="2000" b="0" dirty="0"/>
              <a:t>tai verkkosivulta, missä </a:t>
            </a:r>
            <a:r>
              <a:rPr lang="fi-FI" sz="2000" b="0" dirty="0" smtClean="0"/>
              <a:t>annetaan esim</a:t>
            </a:r>
            <a:r>
              <a:rPr lang="fi-FI" sz="2000" b="0" dirty="0"/>
              <a:t>. CC-lisenssillä lupa kuvan käyttöön</a:t>
            </a:r>
          </a:p>
          <a:p>
            <a:endParaRPr lang="fi-FI" sz="960" dirty="0"/>
          </a:p>
        </p:txBody>
      </p:sp>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1F54A880-9BA7-4258-8231-41C9AA5A9BFA}"/>
                  </a:ext>
                </a:extLst>
              </p:cNvPr>
              <p:cNvGraphicFramePr/>
              <p:nvPr/>
            </p:nvGraphicFramePr>
            <p:xfrm>
              <a:off x="5911272" y="6213160"/>
              <a:ext cx="3587057" cy="45719"/>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Chart 3">
                <a:extLst>
                  <a:ext uri="{FF2B5EF4-FFF2-40B4-BE49-F238E27FC236}">
                    <a16:creationId xmlns:a16="http://schemas.microsoft.com/office/drawing/2014/main" id="{1F54A880-9BA7-4258-8231-41C9AA5A9BFA}"/>
                  </a:ext>
                </a:extLst>
              </p:cNvPr>
              <p:cNvPicPr>
                <a:picLocks noGrp="1" noRot="1" noChangeAspect="1" noMove="1" noResize="1" noEditPoints="1" noAdjustHandles="1" noChangeArrowheads="1" noChangeShapeType="1"/>
              </p:cNvPicPr>
              <p:nvPr/>
            </p:nvPicPr>
            <p:blipFill>
              <a:blip r:embed="rId4"/>
              <a:stretch>
                <a:fillRect/>
              </a:stretch>
            </p:blipFill>
            <p:spPr>
              <a:xfrm>
                <a:off x="5911272" y="6213160"/>
                <a:ext cx="3587057" cy="45719"/>
              </a:xfrm>
              <a:prstGeom prst="rect">
                <a:avLst/>
              </a:prstGeom>
            </p:spPr>
          </p:pic>
        </mc:Fallback>
      </mc:AlternateContent>
    </p:spTree>
    <p:extLst>
      <p:ext uri="{BB962C8B-B14F-4D97-AF65-F5344CB8AC3E}">
        <p14:creationId xmlns:p14="http://schemas.microsoft.com/office/powerpoint/2010/main" val="6780409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21EFEC-140A-44E4-9100-5C8744D3E27F}"/>
              </a:ext>
            </a:extLst>
          </p:cNvPr>
          <p:cNvSpPr>
            <a:spLocks noGrp="1"/>
          </p:cNvSpPr>
          <p:nvPr>
            <p:ph type="body" sz="half" idx="10"/>
          </p:nvPr>
        </p:nvSpPr>
        <p:spPr>
          <a:xfrm>
            <a:off x="1104330" y="232103"/>
            <a:ext cx="10191476" cy="1332766"/>
          </a:xfrm>
        </p:spPr>
        <p:txBody>
          <a:bodyPr>
            <a:normAutofit/>
          </a:bodyPr>
          <a:lstStyle/>
          <a:p>
            <a:pPr algn="ctr"/>
            <a:r>
              <a:rPr lang="en-US" sz="3200" dirty="0" err="1" smtClean="0">
                <a:solidFill>
                  <a:srgbClr val="FF0000"/>
                </a:solidFill>
              </a:rPr>
              <a:t>Siteerausoikeus</a:t>
            </a:r>
            <a:r>
              <a:rPr lang="en-US" sz="3200" dirty="0" smtClean="0">
                <a:solidFill>
                  <a:srgbClr val="FF0000"/>
                </a:solidFill>
              </a:rPr>
              <a:t> </a:t>
            </a:r>
            <a:r>
              <a:rPr lang="en-US" sz="3200" dirty="0" err="1" smtClean="0">
                <a:solidFill>
                  <a:srgbClr val="FF0000"/>
                </a:solidFill>
              </a:rPr>
              <a:t>tieteellisessä</a:t>
            </a:r>
            <a:r>
              <a:rPr lang="en-US" sz="3200" dirty="0" smtClean="0">
                <a:solidFill>
                  <a:srgbClr val="FF0000"/>
                </a:solidFill>
              </a:rPr>
              <a:t> </a:t>
            </a:r>
            <a:r>
              <a:rPr lang="en-US" sz="3200" dirty="0" err="1" smtClean="0">
                <a:solidFill>
                  <a:srgbClr val="FF0000"/>
                </a:solidFill>
              </a:rPr>
              <a:t>esityksessä</a:t>
            </a:r>
            <a:r>
              <a:rPr lang="en-US" sz="3200" dirty="0" smtClean="0">
                <a:solidFill>
                  <a:srgbClr val="FF0000"/>
                </a:solidFill>
              </a:rPr>
              <a:t>            (2)</a:t>
            </a:r>
            <a:endParaRPr lang="fi-FI" sz="3200" dirty="0">
              <a:solidFill>
                <a:srgbClr val="FF0000"/>
              </a:solidFill>
            </a:endParaRPr>
          </a:p>
        </p:txBody>
      </p:sp>
      <p:sp>
        <p:nvSpPr>
          <p:cNvPr id="3" name="Text Placeholder 2">
            <a:extLst>
              <a:ext uri="{FF2B5EF4-FFF2-40B4-BE49-F238E27FC236}">
                <a16:creationId xmlns:a16="http://schemas.microsoft.com/office/drawing/2014/main" id="{7A711181-602A-47A5-A957-989B4ED32392}"/>
              </a:ext>
            </a:extLst>
          </p:cNvPr>
          <p:cNvSpPr>
            <a:spLocks noGrp="1"/>
          </p:cNvSpPr>
          <p:nvPr>
            <p:ph type="body" sz="half" idx="11"/>
          </p:nvPr>
        </p:nvSpPr>
        <p:spPr>
          <a:xfrm>
            <a:off x="1976582" y="1876514"/>
            <a:ext cx="9737086" cy="4065947"/>
          </a:xfrm>
        </p:spPr>
        <p:txBody>
          <a:bodyPr/>
          <a:lstStyle/>
          <a:p>
            <a:r>
              <a:rPr lang="fi-FI" sz="2000" b="0" dirty="0"/>
              <a:t>Miten julkaista?</a:t>
            </a:r>
          </a:p>
          <a:p>
            <a:endParaRPr lang="fi-FI" sz="2000" b="0" dirty="0"/>
          </a:p>
          <a:p>
            <a:pPr marL="342900" lvl="0" indent="-342900">
              <a:buFont typeface="Arial" panose="020B0604020202020204" pitchFamily="34" charset="0"/>
              <a:buChar char="•"/>
            </a:pPr>
            <a:r>
              <a:rPr lang="fi-FI" sz="2000" b="0" dirty="0"/>
              <a:t>Tieteellinen työ voidaan levittää analogisessa tai digitaalisessa julkaisussa verkossa poikkeussäännön nojalla, mikäli käyttö ei ole kaupallista käyttöä. Kaupalliseen käyttöön tulee saada oikeudenhaltijan lupa.</a:t>
            </a:r>
          </a:p>
          <a:p>
            <a:pPr marL="342900" lvl="0" indent="-342900">
              <a:buFont typeface="Arial" panose="020B0604020202020204" pitchFamily="34" charset="0"/>
              <a:buChar char="•"/>
            </a:pPr>
            <a:endParaRPr lang="fi-FI" sz="2000" b="0" dirty="0"/>
          </a:p>
          <a:p>
            <a:pPr marL="342900" lvl="0" indent="-342900">
              <a:buFont typeface="Arial" panose="020B0604020202020204" pitchFamily="34" charset="0"/>
              <a:buChar char="•"/>
            </a:pPr>
            <a:r>
              <a:rPr lang="fi-FI" sz="2000" b="0" dirty="0"/>
              <a:t>Näin esim. yliopiston tietokannassa voidaan julkaista opinnäytetyö kuvineen ja sitaatteineen tekijänoikeuslain rajoitussäännösten nojalla.</a:t>
            </a:r>
          </a:p>
          <a:p>
            <a:endParaRPr lang="fi-FI" sz="960" dirty="0"/>
          </a:p>
        </p:txBody>
      </p:sp>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1F54A880-9BA7-4258-8231-41C9AA5A9BFA}"/>
                  </a:ext>
                </a:extLst>
              </p:cNvPr>
              <p:cNvGraphicFramePr/>
              <p:nvPr/>
            </p:nvGraphicFramePr>
            <p:xfrm>
              <a:off x="5911272" y="6213160"/>
              <a:ext cx="3587057" cy="45719"/>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Chart 3">
                <a:extLst>
                  <a:ext uri="{FF2B5EF4-FFF2-40B4-BE49-F238E27FC236}">
                    <a16:creationId xmlns:a16="http://schemas.microsoft.com/office/drawing/2014/main" id="{1F54A880-9BA7-4258-8231-41C9AA5A9BFA}"/>
                  </a:ext>
                </a:extLst>
              </p:cNvPr>
              <p:cNvPicPr>
                <a:picLocks noGrp="1" noRot="1" noChangeAspect="1" noMove="1" noResize="1" noEditPoints="1" noAdjustHandles="1" noChangeArrowheads="1" noChangeShapeType="1"/>
              </p:cNvPicPr>
              <p:nvPr/>
            </p:nvPicPr>
            <p:blipFill>
              <a:blip r:embed="rId4"/>
              <a:stretch>
                <a:fillRect/>
              </a:stretch>
            </p:blipFill>
            <p:spPr>
              <a:xfrm>
                <a:off x="5911272" y="6213160"/>
                <a:ext cx="3587057" cy="45719"/>
              </a:xfrm>
              <a:prstGeom prst="rect">
                <a:avLst/>
              </a:prstGeom>
            </p:spPr>
          </p:pic>
        </mc:Fallback>
      </mc:AlternateContent>
    </p:spTree>
    <p:extLst>
      <p:ext uri="{BB962C8B-B14F-4D97-AF65-F5344CB8AC3E}">
        <p14:creationId xmlns:p14="http://schemas.microsoft.com/office/powerpoint/2010/main" val="8307697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21EFEC-140A-44E4-9100-5C8744D3E27F}"/>
              </a:ext>
            </a:extLst>
          </p:cNvPr>
          <p:cNvSpPr>
            <a:spLocks noGrp="1"/>
          </p:cNvSpPr>
          <p:nvPr>
            <p:ph type="body" sz="half" idx="10"/>
          </p:nvPr>
        </p:nvSpPr>
        <p:spPr>
          <a:xfrm>
            <a:off x="1104330" y="232103"/>
            <a:ext cx="10191476" cy="1332766"/>
          </a:xfrm>
        </p:spPr>
        <p:txBody>
          <a:bodyPr>
            <a:normAutofit/>
          </a:bodyPr>
          <a:lstStyle/>
          <a:p>
            <a:pPr algn="ctr"/>
            <a:r>
              <a:rPr lang="en-US" sz="3200" dirty="0" err="1" smtClean="0">
                <a:solidFill>
                  <a:srgbClr val="FF0000"/>
                </a:solidFill>
              </a:rPr>
              <a:t>Siteerausoikeus</a:t>
            </a:r>
            <a:r>
              <a:rPr lang="en-US" sz="3200" dirty="0" smtClean="0">
                <a:solidFill>
                  <a:srgbClr val="FF0000"/>
                </a:solidFill>
              </a:rPr>
              <a:t> </a:t>
            </a:r>
            <a:r>
              <a:rPr lang="en-US" sz="3200" dirty="0" err="1" smtClean="0">
                <a:solidFill>
                  <a:srgbClr val="FF0000"/>
                </a:solidFill>
              </a:rPr>
              <a:t>tieteellisessä</a:t>
            </a:r>
            <a:r>
              <a:rPr lang="en-US" sz="3200" dirty="0" smtClean="0">
                <a:solidFill>
                  <a:srgbClr val="FF0000"/>
                </a:solidFill>
              </a:rPr>
              <a:t> </a:t>
            </a:r>
            <a:r>
              <a:rPr lang="en-US" sz="3200" dirty="0" err="1" smtClean="0">
                <a:solidFill>
                  <a:srgbClr val="FF0000"/>
                </a:solidFill>
              </a:rPr>
              <a:t>esityksessä</a:t>
            </a:r>
            <a:r>
              <a:rPr lang="en-US" sz="3200" dirty="0" smtClean="0">
                <a:solidFill>
                  <a:srgbClr val="FF0000"/>
                </a:solidFill>
              </a:rPr>
              <a:t>            (3)</a:t>
            </a:r>
            <a:endParaRPr lang="fi-FI" sz="3200" dirty="0">
              <a:solidFill>
                <a:srgbClr val="FF0000"/>
              </a:solidFill>
            </a:endParaRPr>
          </a:p>
        </p:txBody>
      </p:sp>
      <p:sp>
        <p:nvSpPr>
          <p:cNvPr id="3" name="Text Placeholder 2">
            <a:extLst>
              <a:ext uri="{FF2B5EF4-FFF2-40B4-BE49-F238E27FC236}">
                <a16:creationId xmlns:a16="http://schemas.microsoft.com/office/drawing/2014/main" id="{7A711181-602A-47A5-A957-989B4ED32392}"/>
              </a:ext>
            </a:extLst>
          </p:cNvPr>
          <p:cNvSpPr>
            <a:spLocks noGrp="1"/>
          </p:cNvSpPr>
          <p:nvPr>
            <p:ph type="body" sz="half" idx="11"/>
          </p:nvPr>
        </p:nvSpPr>
        <p:spPr>
          <a:xfrm>
            <a:off x="1597891" y="1876514"/>
            <a:ext cx="10115777" cy="4065947"/>
          </a:xfrm>
        </p:spPr>
        <p:txBody>
          <a:bodyPr/>
          <a:lstStyle/>
          <a:p>
            <a:pPr marL="342900" indent="-342900">
              <a:buFont typeface="Arial" panose="020B0604020202020204" pitchFamily="34" charset="0"/>
              <a:buChar char="•"/>
            </a:pPr>
            <a:r>
              <a:rPr lang="fi-FI" sz="2000" b="0" dirty="0"/>
              <a:t>Kuvatietokantojen kuva-aineistoja ei saa lähtökohtaisesti kopioida ja käyttää </a:t>
            </a:r>
            <a:r>
              <a:rPr lang="fi-FI" sz="2000" b="0" u="sng" dirty="0"/>
              <a:t>tekijänoikeuslain rajoitussäännösten nojalla</a:t>
            </a:r>
            <a:r>
              <a:rPr lang="fi-FI" sz="2000" b="0" dirty="0"/>
              <a:t>, koska kuvatietokannan tuottaja on sopinut kuvien käytöstä kuvien tekijänoikeuksien haltijoiden kanssa. </a:t>
            </a:r>
            <a:r>
              <a:rPr lang="fi-FI" sz="2000" b="0" dirty="0">
                <a:solidFill>
                  <a:schemeClr val="accent6">
                    <a:lumMod val="75000"/>
                  </a:schemeClr>
                </a:solidFill>
              </a:rPr>
              <a:t>Tutustu aina jokaisen kuvatietokannan omiin kuvien käyttöohjeisiin.  </a:t>
            </a:r>
          </a:p>
          <a:p>
            <a:pPr marL="342900" indent="-342900">
              <a:buFont typeface="Arial" panose="020B0604020202020204" pitchFamily="34" charset="0"/>
              <a:buChar char="•"/>
            </a:pPr>
            <a:endParaRPr lang="fi-FI" sz="2000" b="0" dirty="0"/>
          </a:p>
          <a:p>
            <a:pPr marL="342900" indent="-342900">
              <a:buFont typeface="Arial" panose="020B0604020202020204" pitchFamily="34" charset="0"/>
              <a:buChar char="•"/>
            </a:pPr>
            <a:r>
              <a:rPr lang="fi-FI" sz="2000" b="0" dirty="0"/>
              <a:t>Aalto-yliopistolla on lisenssisopimus </a:t>
            </a:r>
            <a:r>
              <a:rPr lang="fi-FI" sz="2000" b="0" dirty="0" err="1"/>
              <a:t>ARTstor</a:t>
            </a:r>
            <a:r>
              <a:rPr lang="fi-FI" sz="2000" b="0" dirty="0"/>
              <a:t>-kuvatietokannan tuottajan kanssa. -&gt; Aalto-yliopiston opiskelijat ja henkilökunta voivat käyttää </a:t>
            </a:r>
            <a:r>
              <a:rPr lang="fi-FI" sz="2000" b="0" dirty="0" err="1"/>
              <a:t>ARTstorin</a:t>
            </a:r>
            <a:r>
              <a:rPr lang="fi-FI" sz="2000" b="0" dirty="0"/>
              <a:t> kuva-aineistoa painetuissa opinnäytetöissä ja tieteellisissä julkaisuissa, kunhan näitä töitä ei julkaista tai välitetä kaupallisesti. Verkkojulkaisemista lisenssi ei salli.  </a:t>
            </a:r>
          </a:p>
          <a:p>
            <a:endParaRPr lang="fi-FI" sz="960" dirty="0"/>
          </a:p>
        </p:txBody>
      </p:sp>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1F54A880-9BA7-4258-8231-41C9AA5A9BFA}"/>
                  </a:ext>
                </a:extLst>
              </p:cNvPr>
              <p:cNvGraphicFramePr/>
              <p:nvPr/>
            </p:nvGraphicFramePr>
            <p:xfrm>
              <a:off x="5911272" y="6213160"/>
              <a:ext cx="3587057" cy="45719"/>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Chart 3">
                <a:extLst>
                  <a:ext uri="{FF2B5EF4-FFF2-40B4-BE49-F238E27FC236}">
                    <a16:creationId xmlns:a16="http://schemas.microsoft.com/office/drawing/2014/main" id="{1F54A880-9BA7-4258-8231-41C9AA5A9BFA}"/>
                  </a:ext>
                </a:extLst>
              </p:cNvPr>
              <p:cNvPicPr>
                <a:picLocks noGrp="1" noRot="1" noChangeAspect="1" noMove="1" noResize="1" noEditPoints="1" noAdjustHandles="1" noChangeArrowheads="1" noChangeShapeType="1"/>
              </p:cNvPicPr>
              <p:nvPr/>
            </p:nvPicPr>
            <p:blipFill>
              <a:blip r:embed="rId4"/>
              <a:stretch>
                <a:fillRect/>
              </a:stretch>
            </p:blipFill>
            <p:spPr>
              <a:xfrm>
                <a:off x="5911272" y="6213160"/>
                <a:ext cx="3587057" cy="45719"/>
              </a:xfrm>
              <a:prstGeom prst="rect">
                <a:avLst/>
              </a:prstGeom>
            </p:spPr>
          </p:pic>
        </mc:Fallback>
      </mc:AlternateContent>
    </p:spTree>
    <p:extLst>
      <p:ext uri="{BB962C8B-B14F-4D97-AF65-F5344CB8AC3E}">
        <p14:creationId xmlns:p14="http://schemas.microsoft.com/office/powerpoint/2010/main" val="1269179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21EFEC-140A-44E4-9100-5C8744D3E27F}"/>
              </a:ext>
            </a:extLst>
          </p:cNvPr>
          <p:cNvSpPr>
            <a:spLocks noGrp="1"/>
          </p:cNvSpPr>
          <p:nvPr>
            <p:ph type="body" sz="half" idx="10"/>
          </p:nvPr>
        </p:nvSpPr>
        <p:spPr>
          <a:xfrm>
            <a:off x="1104330" y="232103"/>
            <a:ext cx="10191476" cy="1332766"/>
          </a:xfrm>
        </p:spPr>
        <p:txBody>
          <a:bodyPr>
            <a:normAutofit/>
          </a:bodyPr>
          <a:lstStyle/>
          <a:p>
            <a:pPr algn="ctr"/>
            <a:r>
              <a:rPr lang="en-US" sz="3200" dirty="0" err="1" smtClean="0">
                <a:solidFill>
                  <a:srgbClr val="FF0000"/>
                </a:solidFill>
              </a:rPr>
              <a:t>Rakennusten</a:t>
            </a:r>
            <a:r>
              <a:rPr lang="en-US" sz="3200" dirty="0" smtClean="0">
                <a:solidFill>
                  <a:srgbClr val="FF0000"/>
                </a:solidFill>
              </a:rPr>
              <a:t> </a:t>
            </a:r>
            <a:r>
              <a:rPr lang="en-US" sz="3200" dirty="0" err="1" smtClean="0">
                <a:solidFill>
                  <a:srgbClr val="FF0000"/>
                </a:solidFill>
              </a:rPr>
              <a:t>kuvaaminen</a:t>
            </a:r>
            <a:endParaRPr lang="fi-FI" sz="3200" dirty="0">
              <a:solidFill>
                <a:srgbClr val="FF0000"/>
              </a:solidFill>
            </a:endParaRPr>
          </a:p>
        </p:txBody>
      </p:sp>
      <p:sp>
        <p:nvSpPr>
          <p:cNvPr id="3" name="Text Placeholder 2">
            <a:extLst>
              <a:ext uri="{FF2B5EF4-FFF2-40B4-BE49-F238E27FC236}">
                <a16:creationId xmlns:a16="http://schemas.microsoft.com/office/drawing/2014/main" id="{7A711181-602A-47A5-A957-989B4ED32392}"/>
              </a:ext>
            </a:extLst>
          </p:cNvPr>
          <p:cNvSpPr>
            <a:spLocks noGrp="1"/>
          </p:cNvSpPr>
          <p:nvPr>
            <p:ph type="body" sz="half" idx="11"/>
          </p:nvPr>
        </p:nvSpPr>
        <p:spPr>
          <a:xfrm>
            <a:off x="1597891" y="1876514"/>
            <a:ext cx="10115777" cy="4065947"/>
          </a:xfrm>
        </p:spPr>
        <p:txBody>
          <a:bodyPr/>
          <a:lstStyle/>
          <a:p>
            <a:pPr marL="342900" indent="-342900">
              <a:buFont typeface="Arial" panose="020B0604020202020204" pitchFamily="34" charset="0"/>
              <a:buChar char="•"/>
            </a:pPr>
            <a:r>
              <a:rPr lang="fi-FI" sz="2000" b="0" dirty="0"/>
              <a:t>Tekijänoikeuslain mukaan rakennuksen saa vapaasti kuvata. Tämä poikkeussäännös koskee rakennustaiteen teosta, joka ilmenee fyysisenä kolmiulotteisena rakennuksena. Arkkitehdin nimi tulee mainita teosta toisinnettaessa. Kuvaaminen tarkoittaa ainoastaan kaksiulotteista toisintamista, valokuvaamista ja piirtämistä. Säännös ei anna lupaa pienoismallien tai muiden kolmiulotteisten esineiden valmistamiseen rakennuksesta. Käytettäessä rakennusta kuvaavaa valokuvaa tai piirrosta on kunnioitettava kuvan kohteen arkkitehdin moraalisia oikeuksia</a:t>
            </a:r>
            <a:r>
              <a:rPr lang="fi-FI" sz="2000" b="0" dirty="0" smtClean="0"/>
              <a:t>.</a:t>
            </a:r>
          </a:p>
          <a:p>
            <a:pPr marL="342900" indent="-342900">
              <a:buFont typeface="Arial" panose="020B0604020202020204" pitchFamily="34" charset="0"/>
              <a:buChar char="•"/>
            </a:pPr>
            <a:r>
              <a:rPr lang="fi-FI" sz="2000" b="0" dirty="0" smtClean="0"/>
              <a:t>Rakennuksen </a:t>
            </a:r>
            <a:r>
              <a:rPr lang="fi-FI" sz="2000" b="0" dirty="0"/>
              <a:t>saa kuvata sekä sisältä että ulkoa ja kuvan saa käyttää tieteellisessä julkaisussa ilman arkkitehdin tai rakennuksen omistajan lupaa, myös kaupallisesti. Sisällä kuvaamista voi rajoittaa vain yksityisyyden suoja eräissä tilanteissa.</a:t>
            </a:r>
          </a:p>
          <a:p>
            <a:endParaRPr lang="fi-FI" sz="960" dirty="0"/>
          </a:p>
        </p:txBody>
      </p:sp>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1F54A880-9BA7-4258-8231-41C9AA5A9BFA}"/>
                  </a:ext>
                </a:extLst>
              </p:cNvPr>
              <p:cNvGraphicFramePr/>
              <p:nvPr/>
            </p:nvGraphicFramePr>
            <p:xfrm>
              <a:off x="5911272" y="6213160"/>
              <a:ext cx="3587057" cy="45719"/>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Chart 3">
                <a:extLst>
                  <a:ext uri="{FF2B5EF4-FFF2-40B4-BE49-F238E27FC236}">
                    <a16:creationId xmlns:a16="http://schemas.microsoft.com/office/drawing/2014/main" id="{1F54A880-9BA7-4258-8231-41C9AA5A9BFA}"/>
                  </a:ext>
                </a:extLst>
              </p:cNvPr>
              <p:cNvPicPr>
                <a:picLocks noGrp="1" noRot="1" noChangeAspect="1" noMove="1" noResize="1" noEditPoints="1" noAdjustHandles="1" noChangeArrowheads="1" noChangeShapeType="1"/>
              </p:cNvPicPr>
              <p:nvPr/>
            </p:nvPicPr>
            <p:blipFill>
              <a:blip r:embed="rId4"/>
              <a:stretch>
                <a:fillRect/>
              </a:stretch>
            </p:blipFill>
            <p:spPr>
              <a:xfrm>
                <a:off x="5911272" y="6213160"/>
                <a:ext cx="3587057" cy="45719"/>
              </a:xfrm>
              <a:prstGeom prst="rect">
                <a:avLst/>
              </a:prstGeom>
            </p:spPr>
          </p:pic>
        </mc:Fallback>
      </mc:AlternateContent>
    </p:spTree>
    <p:extLst>
      <p:ext uri="{BB962C8B-B14F-4D97-AF65-F5344CB8AC3E}">
        <p14:creationId xmlns:p14="http://schemas.microsoft.com/office/powerpoint/2010/main" val="11908224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83</TotalTime>
  <Words>1107</Words>
  <Application>Microsoft Office PowerPoint</Application>
  <PresentationFormat>Widescreen</PresentationFormat>
  <Paragraphs>117</Paragraphs>
  <Slides>17</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Arial</vt:lpstr>
      <vt:lpstr>Calibri</vt:lpstr>
      <vt:lpstr>Calibri Light</vt:lpstr>
      <vt:lpstr>Office Theme</vt:lpstr>
      <vt:lpstr>Kuvan tekijänoikeus ja cc-lisenssit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Kuvan tekijänoikeus ja cc-lisenssit</dc:title>
  <dc:creator>Rämö Eila</dc:creator>
  <cp:lastModifiedBy>Rämö Eila</cp:lastModifiedBy>
  <cp:revision>11</cp:revision>
  <dcterms:created xsi:type="dcterms:W3CDTF">2020-03-30T09:21:21Z</dcterms:created>
  <dcterms:modified xsi:type="dcterms:W3CDTF">2020-04-01T08:03:58Z</dcterms:modified>
</cp:coreProperties>
</file>