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301" r:id="rId3"/>
    <p:sldId id="257" r:id="rId4"/>
    <p:sldId id="258" r:id="rId5"/>
    <p:sldId id="259" r:id="rId6"/>
    <p:sldId id="260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2" r:id="rId15"/>
    <p:sldId id="293" r:id="rId16"/>
    <p:sldId id="316" r:id="rId17"/>
    <p:sldId id="317" r:id="rId18"/>
    <p:sldId id="318" r:id="rId19"/>
    <p:sldId id="319" r:id="rId20"/>
    <p:sldId id="294" r:id="rId21"/>
    <p:sldId id="295" r:id="rId22"/>
    <p:sldId id="296" r:id="rId23"/>
    <p:sldId id="297" r:id="rId24"/>
    <p:sldId id="298" r:id="rId25"/>
    <p:sldId id="272" r:id="rId26"/>
    <p:sldId id="275" r:id="rId27"/>
    <p:sldId id="299" r:id="rId28"/>
    <p:sldId id="302" r:id="rId29"/>
    <p:sldId id="303" r:id="rId30"/>
    <p:sldId id="305" r:id="rId31"/>
    <p:sldId id="306" r:id="rId32"/>
    <p:sldId id="307" r:id="rId33"/>
    <p:sldId id="308" r:id="rId34"/>
    <p:sldId id="309" r:id="rId35"/>
    <p:sldId id="314" r:id="rId36"/>
    <p:sldId id="315" r:id="rId37"/>
    <p:sldId id="320" r:id="rId38"/>
    <p:sldId id="321" r:id="rId39"/>
    <p:sldId id="32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164E9-6B91-47E9-8FEF-649456A45FA2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6498B-3770-443E-98CF-C895AE5D2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AD565-BBCC-40B9-AEF4-40D209A7EE80}" type="slidenum">
              <a:rPr lang="en-US"/>
              <a:pPr/>
              <a:t>30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Session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that: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CPI is always in relation to a base year.  Always.  </a:t>
            </a:r>
          </a:p>
          <a:p>
            <a:r>
              <a:rPr lang="en-US" dirty="0"/>
              <a:t>the CPI is an index and thus its measured in “points”, not dollars, percentages, gold stars or anything else explicitly tangible </a:t>
            </a:r>
          </a:p>
          <a:p>
            <a:r>
              <a:rPr lang="en-US" dirty="0"/>
              <a:t>the CPI has a direct effect on people b/c many important things are indexed to the CPI, such as income tax brackets and some </a:t>
            </a:r>
            <a:r>
              <a:rPr lang="en-US" dirty="0" err="1"/>
              <a:t>gov’t</a:t>
            </a:r>
            <a:r>
              <a:rPr lang="en-US" dirty="0"/>
              <a:t> payments </a:t>
            </a:r>
          </a:p>
          <a:p>
            <a:pPr lvl="1"/>
            <a:r>
              <a:rPr lang="en-US" dirty="0"/>
              <a:t>Of course its also used by policy makers to make decisions and in loads of economic research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CPI Accurate?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Increase in quality bias</a:t>
            </a:r>
          </a:p>
          <a:p>
            <a:r>
              <a:rPr lang="en-US" dirty="0"/>
              <a:t>New product bias</a:t>
            </a:r>
          </a:p>
          <a:p>
            <a:r>
              <a:rPr lang="en-US" dirty="0"/>
              <a:t>Substitution bias</a:t>
            </a:r>
          </a:p>
          <a:p>
            <a:pPr lvl="1"/>
            <a:r>
              <a:rPr lang="en-US" dirty="0"/>
              <a:t>Imagine a </a:t>
            </a:r>
            <a:r>
              <a:rPr lang="en-US" dirty="0" err="1"/>
              <a:t>mkt</a:t>
            </a:r>
            <a:r>
              <a:rPr lang="en-US" dirty="0"/>
              <a:t> </a:t>
            </a:r>
            <a:r>
              <a:rPr lang="en-US" dirty="0" err="1"/>
              <a:t>bskt</a:t>
            </a:r>
            <a:r>
              <a:rPr lang="en-US" dirty="0"/>
              <a:t> w/ 5 apples and 5 oranges, $1 each</a:t>
            </a:r>
          </a:p>
          <a:p>
            <a:pPr lvl="1"/>
            <a:r>
              <a:rPr lang="en-US" dirty="0"/>
              <a:t>Now imagine P of apples </a:t>
            </a:r>
            <a:r>
              <a:rPr lang="en-US" dirty="0">
                <a:latin typeface="Arial"/>
                <a:cs typeface="Arial"/>
              </a:rPr>
              <a:t>↑ </a:t>
            </a:r>
            <a:r>
              <a:rPr lang="en-US" dirty="0">
                <a:cs typeface="Arial"/>
              </a:rPr>
              <a:t>$2 (so </a:t>
            </a:r>
            <a:r>
              <a:rPr lang="en-US" dirty="0" err="1">
                <a:cs typeface="Arial"/>
              </a:rPr>
              <a:t>mkt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bskt</a:t>
            </a:r>
            <a:r>
              <a:rPr lang="en-US" dirty="0">
                <a:cs typeface="Arial"/>
              </a:rPr>
              <a:t> is now $15)</a:t>
            </a:r>
          </a:p>
          <a:p>
            <a:pPr lvl="2"/>
            <a:r>
              <a:rPr lang="en-US" dirty="0">
                <a:cs typeface="Arial"/>
              </a:rPr>
              <a:t>Would conclude inflation was 50%</a:t>
            </a:r>
          </a:p>
          <a:p>
            <a:pPr lvl="1"/>
            <a:r>
              <a:rPr lang="en-US" dirty="0">
                <a:cs typeface="Arial"/>
              </a:rPr>
              <a:t>Is it plausible that people may partially sub away from the expensive apples towards the cheap oranges?</a:t>
            </a:r>
          </a:p>
          <a:p>
            <a:pPr lvl="2"/>
            <a:r>
              <a:rPr lang="en-US" dirty="0">
                <a:cs typeface="Arial"/>
              </a:rPr>
              <a:t>Maybe they are just as happy consuming 8 oranges and 3 apples as 5 and 5</a:t>
            </a:r>
          </a:p>
          <a:p>
            <a:pPr lvl="2"/>
            <a:r>
              <a:rPr lang="en-US" dirty="0">
                <a:cs typeface="Arial"/>
              </a:rPr>
              <a:t>This </a:t>
            </a:r>
            <a:r>
              <a:rPr lang="en-US" dirty="0" err="1">
                <a:cs typeface="Arial"/>
              </a:rPr>
              <a:t>mkt</a:t>
            </a:r>
            <a:r>
              <a:rPr lang="en-US" dirty="0">
                <a:cs typeface="Arial"/>
              </a:rPr>
              <a:t> basket costs only (8*1)+(3*2)=$14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We Use the CPI to Adjust for the Effects of Inflation?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Yes</a:t>
            </a:r>
          </a:p>
          <a:p>
            <a:r>
              <a:rPr lang="en-US" dirty="0"/>
              <a:t>Take the ((nominal price) / (that year’s CPI))* 100. This gives you the inflation adjusted value in base year dollars.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CPI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8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3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NOMINAL AVERAGE HOURLY EARNINGS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(1984 = 100)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REAL AVG</a:t>
                      </a:r>
                      <a:b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HOURLY EARNINGS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(1984$)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$14.95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179.9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$8.31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15.35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184.0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8.34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15.67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188.9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8.30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9449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Adjusting for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previous example converted amts into 1984$ and this is often fine.  But sometime we want to convert from one specific year to another specific year (which is </a:t>
            </a:r>
            <a:r>
              <a:rPr lang="en-US" u="sng" dirty="0"/>
              <a:t>not</a:t>
            </a:r>
            <a:r>
              <a:rPr lang="en-US" dirty="0"/>
              <a:t> the base year).</a:t>
            </a:r>
          </a:p>
          <a:p>
            <a:r>
              <a:rPr lang="en-US" dirty="0"/>
              <a:t>More generally:</a:t>
            </a:r>
          </a:p>
          <a:p>
            <a:r>
              <a:rPr lang="en-US" dirty="0"/>
              <a:t>(the value in year X dollars)= (the value in year Y dollars)*{CPI in year X/CPI in year Y}</a:t>
            </a:r>
          </a:p>
          <a:p>
            <a:r>
              <a:rPr lang="en-US" dirty="0"/>
              <a:t>Example:</a:t>
            </a:r>
          </a:p>
          <a:p>
            <a:r>
              <a:rPr lang="en-US" dirty="0"/>
              <a:t>Compare starting salaries:</a:t>
            </a:r>
          </a:p>
          <a:p>
            <a:pPr lvl="1"/>
            <a:r>
              <a:rPr lang="en-US" dirty="0"/>
              <a:t>$32,000 in 2008, $35,000 in 2013.</a:t>
            </a:r>
          </a:p>
          <a:p>
            <a:pPr lvl="1"/>
            <a:r>
              <a:rPr lang="en-US" dirty="0"/>
              <a:t>CPI</a:t>
            </a:r>
            <a:r>
              <a:rPr lang="en-US" baseline="-25000" dirty="0"/>
              <a:t>2001</a:t>
            </a:r>
            <a:r>
              <a:rPr lang="en-US" dirty="0"/>
              <a:t> for 2008 = 109</a:t>
            </a:r>
          </a:p>
          <a:p>
            <a:pPr lvl="1"/>
            <a:r>
              <a:rPr lang="en-US" dirty="0"/>
              <a:t>CPI</a:t>
            </a:r>
            <a:r>
              <a:rPr lang="en-US" baseline="-25000" dirty="0"/>
              <a:t>2001</a:t>
            </a:r>
            <a:r>
              <a:rPr lang="en-US" dirty="0"/>
              <a:t> for 2013 = 120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Adjusting for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Let’s convert 2008 salary into 2013$:</a:t>
            </a:r>
          </a:p>
          <a:p>
            <a:r>
              <a:rPr lang="en-US" dirty="0"/>
              <a:t>(2008 salary measured in 2013$)= 32,000*(120/109)= </a:t>
            </a:r>
          </a:p>
          <a:p>
            <a:r>
              <a:rPr lang="en-US" dirty="0"/>
              <a:t>$35,229</a:t>
            </a:r>
          </a:p>
          <a:p>
            <a:r>
              <a:rPr lang="en-US" dirty="0"/>
              <a:t>2008 salary was greater (in “real” terms)  </a:t>
            </a:r>
          </a:p>
          <a:p>
            <a:r>
              <a:rPr lang="en-US" dirty="0"/>
              <a:t>What if we instead convert your salary down to a 2008 level?</a:t>
            </a:r>
          </a:p>
          <a:p>
            <a:r>
              <a:rPr lang="en-US" dirty="0"/>
              <a:t>(the 2013 salary measured in 2008$) = 35,000* (109/120)= </a:t>
            </a:r>
          </a:p>
          <a:p>
            <a:r>
              <a:rPr lang="en-US" dirty="0"/>
              <a:t>$31,792.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YEAR</a:t>
                      </a:r>
                      <a:endParaRPr lang="en-US" dirty="0"/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Nominal </a:t>
                      </a:r>
                      <a:br>
                        <a:rPr lang="en-US" b="1"/>
                      </a:br>
                      <a:r>
                        <a:rPr lang="en-US" b="1"/>
                        <a:t>income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CPI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REAL </a:t>
                      </a:r>
                      <a:br>
                        <a:rPr lang="en-US" b="1"/>
                      </a:br>
                      <a:r>
                        <a:rPr lang="en-US" b="1"/>
                        <a:t>INCOME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1980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24, 332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82.4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1985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32, 777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107.6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1990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41, 451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130.7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1997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53, 350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160.5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2000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59, 346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172.2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previous chart:</a:t>
            </a:r>
          </a:p>
          <a:p>
            <a:r>
              <a:rPr lang="en-US" dirty="0"/>
              <a:t>1) What might be a plausible guess for the base year for these CPI values? How did you know?</a:t>
            </a:r>
          </a:p>
          <a:p>
            <a:r>
              <a:rPr lang="en-US" dirty="0"/>
              <a:t>2) In which year was real household income the highest?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YEAR</a:t>
                      </a:r>
                      <a:endParaRPr lang="en-US" dirty="0"/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Nominal </a:t>
                      </a:r>
                      <a:br>
                        <a:rPr lang="en-US" b="1"/>
                      </a:br>
                      <a:r>
                        <a:rPr lang="en-US" b="1"/>
                        <a:t>income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CPI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REAL </a:t>
                      </a:r>
                      <a:br>
                        <a:rPr lang="en-US" b="1"/>
                      </a:br>
                      <a:r>
                        <a:rPr lang="en-US" b="1"/>
                        <a:t>INCOME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1980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24, 332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82.4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29,529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1985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32, 777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107.6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30,462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1990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41, 451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130.7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31,715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1997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53, 350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160.5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33,240</a:t>
                      </a:r>
                      <a:endParaRPr lang="en-US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2000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59, 346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172.2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34,503</a:t>
                      </a:r>
                      <a:endParaRPr lang="en-US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following information to rank these films’ box office receipts in real terms.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895600"/>
          <a:ext cx="7620000" cy="290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Nom 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Nom</a:t>
                      </a:r>
                      <a:r>
                        <a:rPr lang="en-US" baseline="0" dirty="0"/>
                        <a:t> BO Receipts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Adjusted/Real</a:t>
                      </a:r>
                      <a:r>
                        <a:rPr lang="en-US" baseline="0" dirty="0"/>
                        <a:t> BO Rank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Avatar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$760,507,625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$600,779,824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 Wars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$460,935,655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Gone</a:t>
                      </a:r>
                      <a:r>
                        <a:rPr lang="en-US" baseline="0" dirty="0"/>
                        <a:t> W/ the Wind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$198,655,278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Snow</a:t>
                      </a:r>
                      <a:r>
                        <a:rPr lang="en-US" baseline="0" dirty="0"/>
                        <a:t> 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$184,208,842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20 in text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Does inflation impose a cost to the econ?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if prices and your salary both doubled?  Would you be worse off?   </a:t>
            </a:r>
          </a:p>
          <a:p>
            <a:r>
              <a:rPr lang="en-US" dirty="0"/>
              <a:t>Hmm, maybe not….</a:t>
            </a:r>
            <a:r>
              <a:rPr lang="en-US" dirty="0">
                <a:solidFill>
                  <a:srgbClr val="FF0000"/>
                </a:solidFill>
              </a:rPr>
              <a:t>IF</a:t>
            </a:r>
            <a:r>
              <a:rPr lang="en-US" dirty="0"/>
              <a:t> nominal wages keep up with inflation.</a:t>
            </a:r>
          </a:p>
          <a:p>
            <a:r>
              <a:rPr lang="en-US" dirty="0"/>
              <a:t>Do we think they would?</a:t>
            </a:r>
          </a:p>
          <a:p>
            <a:r>
              <a:rPr lang="en-US" dirty="0"/>
              <a:t>Yes (at least eventually), if the labor </a:t>
            </a:r>
            <a:r>
              <a:rPr lang="en-US" dirty="0" err="1"/>
              <a:t>mkt</a:t>
            </a:r>
            <a:r>
              <a:rPr lang="en-US" dirty="0"/>
              <a:t> is competitive.</a:t>
            </a:r>
          </a:p>
          <a:p>
            <a:r>
              <a:rPr lang="en-US" dirty="0"/>
              <a:t>But even if </a:t>
            </a:r>
            <a:r>
              <a:rPr lang="en-US" dirty="0" err="1"/>
              <a:t>nom.wages</a:t>
            </a:r>
            <a:r>
              <a:rPr lang="en-US" dirty="0"/>
              <a:t> adjust perfectly and instantly to changes in the price level, inflation </a:t>
            </a:r>
            <a:r>
              <a:rPr lang="en-US" dirty="0">
                <a:solidFill>
                  <a:srgbClr val="FF0000"/>
                </a:solidFill>
              </a:rPr>
              <a:t>could still be harmful</a:t>
            </a:r>
            <a:r>
              <a:rPr lang="en-US" dirty="0"/>
              <a:t>.  </a:t>
            </a:r>
          </a:p>
          <a:p>
            <a:r>
              <a:rPr lang="en-US" dirty="0"/>
              <a:t>Any ideas how?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Does inflation impose a cost on the econ?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Reduces the value of wealth</a:t>
            </a:r>
            <a:r>
              <a:rPr lang="en-US" dirty="0"/>
              <a:t> held in currency denominated assets</a:t>
            </a:r>
          </a:p>
          <a:p>
            <a:pPr lvl="1"/>
            <a:r>
              <a:rPr lang="en-US" dirty="0"/>
              <a:t>Money in savings/checking accounts, bonds, etc</a:t>
            </a:r>
          </a:p>
          <a:p>
            <a:pPr lvl="1"/>
            <a:r>
              <a:rPr lang="en-US" dirty="0"/>
              <a:t>Generally, we think poorer people hold a larger fraction of their wealth in money so inflation may affect the poor more.</a:t>
            </a:r>
          </a:p>
          <a:p>
            <a:r>
              <a:rPr lang="en-US" dirty="0">
                <a:solidFill>
                  <a:srgbClr val="FF0000"/>
                </a:solidFill>
              </a:rPr>
              <a:t>Menu costs</a:t>
            </a:r>
            <a:endParaRPr lang="en-US" dirty="0"/>
          </a:p>
          <a:p>
            <a:r>
              <a:rPr lang="en-US" dirty="0"/>
              <a:t>Lots of uncertainty in future price level can create risk in lending thus </a:t>
            </a:r>
            <a:r>
              <a:rPr lang="en-US" dirty="0">
                <a:solidFill>
                  <a:srgbClr val="FF0000"/>
                </a:solidFill>
              </a:rPr>
              <a:t>stifling credit </a:t>
            </a:r>
            <a:r>
              <a:rPr lang="en-US" dirty="0" err="1">
                <a:solidFill>
                  <a:srgbClr val="FF0000"/>
                </a:solidFill>
              </a:rPr>
              <a:t>mkts</a:t>
            </a:r>
            <a:r>
              <a:rPr lang="en-US" dirty="0"/>
              <a:t>.  </a:t>
            </a:r>
          </a:p>
          <a:p>
            <a:pPr lvl="1"/>
            <a:r>
              <a:rPr lang="en-US" dirty="0"/>
              <a:t>Note there will be a winner and a loser, but if both parties are risk averse, it may reduce the overall level of lending which could mean good projects go unfunded (to the detriment of social welfare)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Uncertain expected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As always, we note that we don’t directly care about the number of dollars/</a:t>
            </a:r>
            <a:r>
              <a:rPr lang="en-US" dirty="0" err="1"/>
              <a:t>euros</a:t>
            </a:r>
            <a:r>
              <a:rPr lang="en-US" dirty="0"/>
              <a:t> in our bank account:</a:t>
            </a:r>
          </a:p>
          <a:p>
            <a:pPr lvl="1"/>
            <a:r>
              <a:rPr lang="en-US" dirty="0"/>
              <a:t>What we really care about is the amount of stuff we can buy with that money</a:t>
            </a:r>
          </a:p>
          <a:p>
            <a:r>
              <a:rPr lang="en-US" dirty="0"/>
              <a:t>Say I want to borrow €100 for 1 year and I agree to pay you a 2% rate of return (I pay you €102 one year from today)</a:t>
            </a:r>
          </a:p>
          <a:p>
            <a:r>
              <a:rPr lang="en-US" dirty="0"/>
              <a:t>Say the inflation rate was 2%.</a:t>
            </a:r>
          </a:p>
          <a:p>
            <a:r>
              <a:rPr lang="en-US" dirty="0"/>
              <a:t>Did you earn anything in “real” terms?</a:t>
            </a:r>
          </a:p>
          <a:p>
            <a:r>
              <a:rPr lang="en-US" dirty="0"/>
              <a:t>If you really want a 2% return, and you expect 2% inflation, what interest rate do you need to charge?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Uncertain expected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Imagine that you expect inflation to be 2%, but it turns out to be 5%</a:t>
            </a:r>
          </a:p>
          <a:p>
            <a:r>
              <a:rPr lang="en-US" dirty="0"/>
              <a:t>Who won and who lost there?</a:t>
            </a:r>
          </a:p>
          <a:p>
            <a:r>
              <a:rPr lang="en-US" dirty="0"/>
              <a:t>At 4% </a:t>
            </a:r>
            <a:r>
              <a:rPr lang="en-US" dirty="0" err="1"/>
              <a:t>nom.int.rate</a:t>
            </a:r>
            <a:r>
              <a:rPr lang="en-US" dirty="0"/>
              <a:t>, I borrowed €100, paid back €104, which was really only worth about € 99 in last years dollars. </a:t>
            </a:r>
          </a:p>
          <a:p>
            <a:r>
              <a:rPr lang="en-US" dirty="0"/>
              <a:t>So the € 104 you get actually buys LESS in the current year than the € 100 you loaned out would have bought last year.  </a:t>
            </a:r>
          </a:p>
          <a:p>
            <a:pPr lvl="1"/>
            <a:r>
              <a:rPr lang="en-US" dirty="0"/>
              <a:t>You paid me (implicitly) to borrow the money!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Uncertain expected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if inflation was unexpectedly 0% and you charged 4% expecting inflation to be 2%?</a:t>
            </a:r>
          </a:p>
          <a:p>
            <a:r>
              <a:rPr lang="en-US" dirty="0"/>
              <a:t>You got a larger than expected return and I paid more for the loan than expected.</a:t>
            </a:r>
          </a:p>
          <a:p>
            <a:r>
              <a:rPr lang="en-US" dirty="0"/>
              <a:t>Note that if actual inflation rates match up accurately with people’s expectations about inflation rates, this is not a problem.</a:t>
            </a:r>
          </a:p>
          <a:p>
            <a:r>
              <a:rPr lang="en-US" dirty="0"/>
              <a:t>Nominal interest rate= real interest rate + inflation rate</a:t>
            </a:r>
          </a:p>
          <a:p>
            <a:pPr lvl="1"/>
            <a:r>
              <a:rPr lang="en-US" dirty="0"/>
              <a:t>This is the “Fisher Equation”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838200"/>
            <a:ext cx="6839093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GDP Deflator </a:t>
            </a:r>
            <a:r>
              <a:rPr lang="en-US" dirty="0"/>
              <a:t>versus the </a:t>
            </a:r>
            <a:r>
              <a:rPr lang="en-US" dirty="0">
                <a:solidFill>
                  <a:srgbClr val="FF0000"/>
                </a:solidFill>
              </a:rPr>
              <a:t>Consumer Price Index</a:t>
            </a:r>
          </a:p>
          <a:p>
            <a:pPr lvl="1"/>
            <a:r>
              <a:rPr lang="en-US" dirty="0"/>
              <a:t>The GDP deflator reflects the prices of all goods and services produced domestically, whereas...</a:t>
            </a:r>
          </a:p>
          <a:p>
            <a:pPr lvl="1"/>
            <a:r>
              <a:rPr lang="en-US" dirty="0"/>
              <a:t>...the consumer price index reflects the prices of all goods and services bought by consumers.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Unemployment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22 in Text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definitions: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Labor force</a:t>
            </a:r>
            <a:r>
              <a:rPr lang="en-US" b="1" dirty="0"/>
              <a:t>:  </a:t>
            </a:r>
            <a:r>
              <a:rPr lang="en-US" dirty="0"/>
              <a:t>The sum of employed and unemployed workers in the economy.</a:t>
            </a:r>
          </a:p>
          <a:p>
            <a:r>
              <a:rPr lang="en-US" b="1" dirty="0">
                <a:solidFill>
                  <a:srgbClr val="002060"/>
                </a:solidFill>
              </a:rPr>
              <a:t>Unemployment rate</a:t>
            </a:r>
            <a:r>
              <a:rPr lang="en-US" dirty="0">
                <a:solidFill>
                  <a:srgbClr val="002060"/>
                </a:solidFill>
              </a:rPr>
              <a:t>: </a:t>
            </a:r>
            <a:r>
              <a:rPr lang="en-US" dirty="0"/>
              <a:t>The percentage of the labor force that is unemployed.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6" descr="Fig20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2109" y="1935163"/>
            <a:ext cx="5419782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Inflation</a:t>
            </a:r>
            <a:r>
              <a:rPr lang="en-US" dirty="0"/>
              <a:t> is the term used to describe a situation in which the economy’s overall price level is rising.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Deflation</a:t>
            </a:r>
            <a:r>
              <a:rPr lang="en-US" dirty="0"/>
              <a:t> is a decrease in the PL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inflation rate </a:t>
            </a:r>
            <a:r>
              <a:rPr lang="en-US" dirty="0"/>
              <a:t>is the percentage change in the price level from the previous period.</a:t>
            </a:r>
          </a:p>
          <a:p>
            <a:pPr lvl="1"/>
            <a:r>
              <a:rPr lang="en-US" dirty="0"/>
              <a:t>For any growth rate, just remember</a:t>
            </a:r>
          </a:p>
          <a:p>
            <a:pPr lvl="2"/>
            <a:r>
              <a:rPr lang="en-US" dirty="0"/>
              <a:t>{(new-old)/old}*100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6032" name="Object 16"/>
          <p:cNvGraphicFramePr>
            <a:graphicFrameLocks noGrp="1" noChangeAspect="1"/>
          </p:cNvGraphicFramePr>
          <p:nvPr>
            <p:ph sz="half" idx="1"/>
          </p:nvPr>
        </p:nvGraphicFramePr>
        <p:xfrm>
          <a:off x="1814513" y="2943225"/>
          <a:ext cx="550386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4851360" imgH="507960" progId="">
                  <p:embed/>
                </p:oleObj>
              </mc:Choice>
              <mc:Fallback>
                <p:oleObj name="Equation" r:id="rId3" imgW="4851360" imgH="5079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2943225"/>
                        <a:ext cx="5503862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6021" name="Text Box 5"/>
          <p:cNvSpPr txBox="1">
            <a:spLocks noChangeArrowheads="1"/>
          </p:cNvSpPr>
          <p:nvPr/>
        </p:nvSpPr>
        <p:spPr bwMode="auto">
          <a:xfrm>
            <a:off x="1555750" y="1906588"/>
            <a:ext cx="60229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4625" indent="-174625">
              <a:spcBef>
                <a:spcPct val="50000"/>
              </a:spcBef>
            </a:pPr>
            <a:r>
              <a:rPr lang="en-US" sz="2000" b="0" dirty="0"/>
              <a:t>• The </a:t>
            </a:r>
            <a:r>
              <a:rPr lang="en-US" sz="2000" i="1" dirty="0"/>
              <a:t>unemployment rate</a:t>
            </a:r>
            <a:r>
              <a:rPr lang="en-US" sz="2000" b="0" dirty="0"/>
              <a:t> measures the percentage of the labor force that is unemployed.</a:t>
            </a:r>
          </a:p>
        </p:txBody>
      </p:sp>
      <p:sp>
        <p:nvSpPr>
          <p:cNvPr id="726039" name="Rectangle 23"/>
          <p:cNvSpPr>
            <a:spLocks noGrp="1" noChangeArrowheads="1"/>
          </p:cNvSpPr>
          <p:nvPr>
            <p:ph type="title"/>
          </p:nvPr>
        </p:nvSpPr>
        <p:spPr>
          <a:xfrm>
            <a:off x="735013" y="415925"/>
            <a:ext cx="8177212" cy="685800"/>
          </a:xfrm>
          <a:noFill/>
          <a:ln/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726042" name="Text Box 26"/>
          <p:cNvSpPr txBox="1">
            <a:spLocks noChangeArrowheads="1"/>
          </p:cNvSpPr>
          <p:nvPr/>
        </p:nvSpPr>
        <p:spPr bwMode="auto">
          <a:xfrm>
            <a:off x="1555750" y="4221163"/>
            <a:ext cx="602297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4625" indent="-174625">
              <a:spcBef>
                <a:spcPct val="50000"/>
              </a:spcBef>
            </a:pPr>
            <a:r>
              <a:rPr lang="en-US" sz="2000" b="0" dirty="0"/>
              <a:t>• The </a:t>
            </a:r>
            <a:r>
              <a:rPr lang="en-US" sz="2000" i="1" dirty="0"/>
              <a:t>labor force participation rate</a:t>
            </a:r>
            <a:r>
              <a:rPr lang="en-US" sz="2000" b="0" dirty="0"/>
              <a:t> measures the percentage of the working-age population in the labor force. </a:t>
            </a:r>
          </a:p>
        </p:txBody>
      </p:sp>
      <p:graphicFrame>
        <p:nvGraphicFramePr>
          <p:cNvPr id="726043" name="Object 27"/>
          <p:cNvGraphicFramePr>
            <a:graphicFrameLocks noChangeAspect="1"/>
          </p:cNvGraphicFramePr>
          <p:nvPr/>
        </p:nvGraphicFramePr>
        <p:xfrm>
          <a:off x="1104900" y="5529263"/>
          <a:ext cx="692626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5448240" imgH="558720" progId="">
                  <p:embed/>
                </p:oleObj>
              </mc:Choice>
              <mc:Fallback>
                <p:oleObj name="Equation" r:id="rId5" imgW="5448240" imgH="55872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5529263"/>
                        <a:ext cx="6926263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4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Problems with Measuring the </a:t>
            </a:r>
            <a:r>
              <a:rPr lang="en-US" sz="4000" dirty="0" err="1"/>
              <a:t>Unemp</a:t>
            </a:r>
            <a:r>
              <a:rPr lang="en-US" sz="4000" dirty="0"/>
              <a:t>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Provides useful information, but is far from a perfect measure of joblessness in the econ or of the shape of the econ in general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Problems with Measuring the </a:t>
            </a:r>
            <a:r>
              <a:rPr lang="en-US" sz="3600" dirty="0" err="1"/>
              <a:t>Unemp</a:t>
            </a:r>
            <a:r>
              <a:rPr lang="en-US" sz="3600" dirty="0"/>
              <a:t>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Understating Unemployment</a:t>
            </a:r>
          </a:p>
          <a:p>
            <a:r>
              <a:rPr lang="en-US" sz="2000" dirty="0"/>
              <a:t>One problem is that its difficult to distinguish who is/isn’t in the </a:t>
            </a:r>
            <a:r>
              <a:rPr lang="en-US" sz="2000"/>
              <a:t>labor force</a:t>
            </a:r>
            <a:endParaRPr lang="en-US" sz="1800" dirty="0"/>
          </a:p>
          <a:p>
            <a:pPr lvl="1"/>
            <a:r>
              <a:rPr lang="en-US" sz="1800" b="1" dirty="0"/>
              <a:t>Discouraged workers:   </a:t>
            </a:r>
            <a:r>
              <a:rPr lang="en-US" sz="1800" dirty="0"/>
              <a:t>People who are available for work but have not looked for a job during the previous four weeks because they believe no jobs are available for them.</a:t>
            </a:r>
          </a:p>
          <a:p>
            <a:pPr lvl="1"/>
            <a:endParaRPr lang="en-US" sz="1800" dirty="0"/>
          </a:p>
          <a:p>
            <a:r>
              <a:rPr lang="en-US" sz="2000" dirty="0"/>
              <a:t>Underemployment</a:t>
            </a:r>
          </a:p>
          <a:p>
            <a:pPr lvl="1"/>
            <a:r>
              <a:rPr lang="en-US" sz="1800" dirty="0"/>
              <a:t>Part time workers</a:t>
            </a:r>
          </a:p>
          <a:p>
            <a:r>
              <a:rPr lang="en-US" sz="2000" dirty="0"/>
              <a:t>It is estimated that if you added in the above groups, unemployment would be about 3-4% points higher.  </a:t>
            </a:r>
          </a:p>
          <a:p>
            <a:endParaRPr lang="en-US" u="sng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Problems with Measuring the </a:t>
            </a:r>
            <a:r>
              <a:rPr lang="en-US" sz="3600" dirty="0" err="1"/>
              <a:t>Unemp</a:t>
            </a:r>
            <a:r>
              <a:rPr lang="en-US" sz="3600" dirty="0"/>
              <a:t>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/>
              <a:t>Overstating Unemployment</a:t>
            </a:r>
          </a:p>
          <a:p>
            <a:r>
              <a:rPr lang="en-US" dirty="0"/>
              <a:t>The survey does not verify the info people provide</a:t>
            </a:r>
          </a:p>
          <a:p>
            <a:pPr lvl="1"/>
            <a:r>
              <a:rPr lang="en-US" dirty="0"/>
              <a:t>If they say they’ve looked for work but haven’t, they are counted as unemployed.  </a:t>
            </a:r>
          </a:p>
          <a:p>
            <a:pPr lvl="2"/>
            <a:r>
              <a:rPr lang="en-US" dirty="0"/>
              <a:t>They may do this for several reasons, like remaining eligible for unemployment benefits</a:t>
            </a:r>
          </a:p>
          <a:p>
            <a:pPr lvl="1"/>
            <a:r>
              <a:rPr lang="en-US" dirty="0"/>
              <a:t>People might be working “under the table” to avoid paying taxes</a:t>
            </a:r>
          </a:p>
          <a:p>
            <a:pPr lvl="2"/>
            <a:r>
              <a:rPr lang="en-US" dirty="0"/>
              <a:t>Might fear the tax authorities could learn about their job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note that the reported employment data is </a:t>
            </a:r>
            <a:r>
              <a:rPr lang="en-US" u="sng" dirty="0"/>
              <a:t>net</a:t>
            </a:r>
            <a:endParaRPr lang="en-US" dirty="0"/>
          </a:p>
          <a:p>
            <a:r>
              <a:rPr lang="en-US" dirty="0"/>
              <a:t>We would expect some amount of job creation and destruction over time in a vibrant market system as there are changes in consumer tastes and technologies.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types of </a:t>
            </a:r>
            <a:r>
              <a:rPr lang="en-US" dirty="0" err="1"/>
              <a:t>unemp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Economists have identified three different types of unemployment</a:t>
            </a:r>
          </a:p>
          <a:p>
            <a:r>
              <a:rPr lang="en-US" sz="2400" dirty="0"/>
              <a:t>1) </a:t>
            </a:r>
            <a:r>
              <a:rPr lang="en-US" sz="2400" b="1" dirty="0">
                <a:solidFill>
                  <a:srgbClr val="00B050"/>
                </a:solidFill>
              </a:rPr>
              <a:t>Frictional</a:t>
            </a:r>
            <a:r>
              <a:rPr lang="en-US" sz="2400" b="1" dirty="0"/>
              <a:t> unemployment </a:t>
            </a:r>
            <a:r>
              <a:rPr lang="en-US" sz="2400" dirty="0"/>
              <a:t>: Short-term unemployment that arises from the process of matching workers with jobs.</a:t>
            </a:r>
          </a:p>
          <a:p>
            <a:r>
              <a:rPr lang="en-US" sz="2400" dirty="0"/>
              <a:t>2) </a:t>
            </a:r>
            <a:r>
              <a:rPr lang="en-US" sz="2400" b="1" dirty="0">
                <a:solidFill>
                  <a:srgbClr val="00B050"/>
                </a:solidFill>
              </a:rPr>
              <a:t>Structural</a:t>
            </a:r>
            <a:r>
              <a:rPr lang="en-US" sz="2400" b="1" dirty="0"/>
              <a:t> unemployment </a:t>
            </a:r>
            <a:r>
              <a:rPr lang="en-US" sz="2400" dirty="0"/>
              <a:t>:  Unemployment arising from a persistent mismatch between the skills and characteristics of workers and the requirements of jobs.</a:t>
            </a:r>
          </a:p>
          <a:p>
            <a:r>
              <a:rPr lang="en-US" sz="2400" dirty="0"/>
              <a:t>3) </a:t>
            </a:r>
            <a:r>
              <a:rPr lang="en-US" sz="2400" b="1" dirty="0">
                <a:solidFill>
                  <a:srgbClr val="FF0000"/>
                </a:solidFill>
              </a:rPr>
              <a:t>Cyclical</a:t>
            </a:r>
            <a:r>
              <a:rPr lang="en-US" sz="2400" b="1" dirty="0"/>
              <a:t> unemployment </a:t>
            </a:r>
            <a:r>
              <a:rPr lang="en-US" sz="2400" dirty="0"/>
              <a:t>: Unemployment caused by a business cycle recession.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Is zero unemployment a worthwhile (or attainable) goal?</a:t>
            </a:r>
          </a:p>
          <a:p>
            <a:r>
              <a:rPr lang="en-US" dirty="0"/>
              <a:t>Even in the best of time the </a:t>
            </a:r>
            <a:r>
              <a:rPr lang="en-US" dirty="0" err="1"/>
              <a:t>unemp</a:t>
            </a:r>
            <a:r>
              <a:rPr lang="en-US" dirty="0"/>
              <a:t> rate is almost never below 4%</a:t>
            </a:r>
          </a:p>
          <a:p>
            <a:r>
              <a:rPr lang="en-US" dirty="0"/>
              <a:t>We think of frictional and structural UE as a normal, underlying level of UE in the econ and not always an indication of economic weakness.</a:t>
            </a:r>
          </a:p>
          <a:p>
            <a:r>
              <a:rPr lang="en-US" dirty="0"/>
              <a:t>This “normal” level of unemployment (just </a:t>
            </a:r>
            <a:r>
              <a:rPr lang="en-US" dirty="0" err="1"/>
              <a:t>struc</a:t>
            </a:r>
            <a:r>
              <a:rPr lang="en-US" dirty="0"/>
              <a:t>. and frictional, omitting cyclical) is known as the </a:t>
            </a:r>
            <a:r>
              <a:rPr lang="en-US" u="sng" dirty="0"/>
              <a:t>natural rate of unemployment</a:t>
            </a:r>
            <a:r>
              <a:rPr lang="en-US" dirty="0"/>
              <a:t>   </a:t>
            </a:r>
          </a:p>
          <a:p>
            <a:r>
              <a:rPr lang="en-US" dirty="0"/>
              <a:t>Generally believed to be around 7% </a:t>
            </a:r>
            <a:r>
              <a:rPr lang="en-US"/>
              <a:t>in Europe</a:t>
            </a:r>
            <a:endParaRPr lang="en-US" dirty="0"/>
          </a:p>
          <a:p>
            <a:r>
              <a:rPr lang="en-US" dirty="0"/>
              <a:t>Also known as “full employment”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unemployment is a bad thing…what’s so bad about it?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Costs of UE to the individual or household:</a:t>
            </a:r>
          </a:p>
          <a:p>
            <a:pPr lvl="1"/>
            <a:r>
              <a:rPr lang="en-US" dirty="0"/>
              <a:t>Loss of earnings (obvious)</a:t>
            </a:r>
          </a:p>
          <a:p>
            <a:pPr lvl="1"/>
            <a:r>
              <a:rPr lang="en-US" dirty="0"/>
              <a:t>Stress/health problems</a:t>
            </a:r>
          </a:p>
          <a:p>
            <a:pPr lvl="1"/>
            <a:r>
              <a:rPr lang="en-US" dirty="0"/>
              <a:t>Drug/alcohol problems</a:t>
            </a:r>
          </a:p>
          <a:p>
            <a:pPr lvl="1"/>
            <a:r>
              <a:rPr lang="en-US" dirty="0"/>
              <a:t>Crime</a:t>
            </a:r>
          </a:p>
          <a:p>
            <a:pPr lvl="1"/>
            <a:r>
              <a:rPr lang="en-US" dirty="0"/>
              <a:t>Family breakdown</a:t>
            </a:r>
          </a:p>
          <a:p>
            <a:pPr lvl="1"/>
            <a:r>
              <a:rPr lang="en-US" dirty="0"/>
              <a:t>De-skilling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Costs of UE to society</a:t>
            </a:r>
          </a:p>
          <a:p>
            <a:pPr lvl="1"/>
            <a:r>
              <a:rPr lang="en-US" dirty="0"/>
              <a:t>Less aggregate production</a:t>
            </a:r>
          </a:p>
          <a:p>
            <a:pPr lvl="1"/>
            <a:r>
              <a:rPr lang="en-US" dirty="0"/>
              <a:t>Loss of tax revenue</a:t>
            </a:r>
          </a:p>
          <a:p>
            <a:pPr lvl="1"/>
            <a:r>
              <a:rPr lang="en-US" dirty="0"/>
              <a:t>Crime/social problems</a:t>
            </a:r>
          </a:p>
          <a:p>
            <a:pPr lvl="1"/>
            <a:r>
              <a:rPr lang="en-US" dirty="0"/>
              <a:t>Reverse multiplier effect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00B050"/>
                </a:solidFill>
              </a:rPr>
              <a:t>consumer price index </a:t>
            </a:r>
            <a:r>
              <a:rPr lang="en-US" dirty="0"/>
              <a:t>(CPI) is a measure of the overall cost of the goods and services bought by a typical consumer.</a:t>
            </a:r>
          </a:p>
          <a:p>
            <a:r>
              <a:rPr lang="en-US" dirty="0"/>
              <a:t>The Office of National Statistics for UK and </a:t>
            </a:r>
            <a:r>
              <a:rPr lang="en-US" dirty="0" err="1"/>
              <a:t>Eurostat</a:t>
            </a:r>
            <a:r>
              <a:rPr lang="en-US" dirty="0"/>
              <a:t> for Europe reports the CPI each month.</a:t>
            </a:r>
          </a:p>
          <a:p>
            <a:pPr lvl="1"/>
            <a:r>
              <a:rPr lang="en-US" dirty="0"/>
              <a:t>It is used to monitor changes in the cost of living over time.</a:t>
            </a:r>
          </a:p>
          <a:p>
            <a:endParaRPr lang="en-US" dirty="0"/>
          </a:p>
          <a:p>
            <a:r>
              <a:rPr lang="en-US" dirty="0"/>
              <a:t>When the CPI rises (inflation), the typical family has to spend more money to maintain the same standard of living.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Five stages to calculating CPI</a:t>
            </a:r>
          </a:p>
          <a:p>
            <a:r>
              <a:rPr lang="en-US" dirty="0"/>
              <a:t>1)  </a:t>
            </a:r>
            <a:r>
              <a:rPr lang="en-US" dirty="0">
                <a:solidFill>
                  <a:srgbClr val="FF0000"/>
                </a:solidFill>
              </a:rPr>
              <a:t>Fix the Basket</a:t>
            </a:r>
            <a:r>
              <a:rPr lang="en-US" dirty="0"/>
              <a:t>: Determine what goods are most important to the typical consumer.</a:t>
            </a:r>
          </a:p>
          <a:p>
            <a:pPr lvl="1"/>
            <a:r>
              <a:rPr lang="en-US" dirty="0"/>
              <a:t>Local data collection authority identifies a market basket of goods and services the typical consumer buys.</a:t>
            </a:r>
          </a:p>
          <a:p>
            <a:pPr lvl="1"/>
            <a:r>
              <a:rPr lang="en-US" dirty="0"/>
              <a:t>Conducts regular consumer surveys to set the weights for the prices of those goods and services.</a:t>
            </a:r>
          </a:p>
          <a:p>
            <a:endParaRPr lang="en-US" dirty="0"/>
          </a:p>
          <a:p>
            <a:r>
              <a:rPr lang="en-US" dirty="0"/>
              <a:t>2) </a:t>
            </a:r>
            <a:r>
              <a:rPr lang="en-US" dirty="0">
                <a:solidFill>
                  <a:srgbClr val="FF0000"/>
                </a:solidFill>
              </a:rPr>
              <a:t>Find the Prices</a:t>
            </a:r>
            <a:r>
              <a:rPr lang="en-US" dirty="0"/>
              <a:t>: Find the prices of each of the goods and services in the basket for each point in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3) </a:t>
            </a:r>
            <a:r>
              <a:rPr lang="en-US" dirty="0">
                <a:solidFill>
                  <a:srgbClr val="FF0000"/>
                </a:solidFill>
              </a:rPr>
              <a:t>Compute the Basket’s Cost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Use the data on prices to calculate the cost of the basket of goods and services at different times.</a:t>
            </a:r>
          </a:p>
          <a:p>
            <a:r>
              <a:rPr lang="en-US" dirty="0"/>
              <a:t>4) </a:t>
            </a:r>
            <a:r>
              <a:rPr lang="en-US" dirty="0">
                <a:solidFill>
                  <a:srgbClr val="FF0000"/>
                </a:solidFill>
              </a:rPr>
              <a:t>Choose a Base Year and Compute the Index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Designate one year as the base year, making it the benchmark against which other years are compared.</a:t>
            </a:r>
          </a:p>
          <a:p>
            <a:pPr lvl="1"/>
            <a:r>
              <a:rPr lang="en-US" dirty="0"/>
              <a:t>Compute the index by dividing the price of the basket in one year by the price in the base year and multiplying by 100.</a:t>
            </a:r>
          </a:p>
          <a:p>
            <a:endParaRPr lang="en-US" dirty="0"/>
          </a:p>
          <a:p>
            <a:r>
              <a:rPr lang="en-US" dirty="0"/>
              <a:t>5) </a:t>
            </a:r>
            <a:r>
              <a:rPr lang="en-US" dirty="0">
                <a:solidFill>
                  <a:srgbClr val="FF0000"/>
                </a:solidFill>
              </a:rPr>
              <a:t>Compute the inflation rate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inflation rate is the percentage change in the price index from the preceding period.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I Calculate the CPI?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2" cy="245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3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3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491" marR="0" anchor="b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BASE YEAR (1999)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64B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PRODUCT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3664B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3664B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QUANTITY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rgbClr val="3664B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3664B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PRICE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rgbClr val="3664B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3664B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EXPENDITURES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rgbClr val="3664B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3664B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PRICE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rgbClr val="3664B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3664B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EXPENDITURES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rgbClr val="3664B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3664B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PRICE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rgbClr val="3664B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3664B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EXPENDITURES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rgbClr val="3664B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Eye</a:t>
                      </a:r>
                      <a:b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examinations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$50.00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$50.00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$100.00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$100.00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$85.00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$85.00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Pizzas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14.00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280.00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Books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27.50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550.00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900.00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4491" marR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915.00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4491" marR="0"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the CPI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CPI= (Expenditures in the current year / expenditures in the base year)*100</a:t>
            </a:r>
          </a:p>
          <a:p>
            <a:endParaRPr lang="en-US" dirty="0"/>
          </a:p>
          <a:p>
            <a:r>
              <a:rPr lang="en-US" dirty="0"/>
              <a:t>Applied to 2006: ($900/$750 )*100=120</a:t>
            </a:r>
          </a:p>
          <a:p>
            <a:r>
              <a:rPr lang="en-US" dirty="0"/>
              <a:t>Applied to 2007: ($915/$750)*100=122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Calculating the inflation rate is easy:</a:t>
            </a:r>
          </a:p>
          <a:p>
            <a:r>
              <a:rPr lang="en-US" dirty="0" err="1"/>
              <a:t>Inf.Rate</a:t>
            </a:r>
            <a:r>
              <a:rPr lang="en-US" dirty="0"/>
              <a:t> = {(this year’s CPI - last year’s CPI)/Last years CPI}*100</a:t>
            </a:r>
          </a:p>
          <a:p>
            <a:r>
              <a:rPr lang="en-US" dirty="0"/>
              <a:t>Say the CPI for 2006 is 120 (in $1999) and the CPI in 2007 is 122.</a:t>
            </a:r>
          </a:p>
          <a:p>
            <a:r>
              <a:rPr lang="en-US" dirty="0"/>
              <a:t>Inflation rate for 2007 is {(122-120)/120}*100=1.7%</a:t>
            </a:r>
          </a:p>
          <a:p>
            <a:r>
              <a:rPr lang="en-US" dirty="0"/>
              <a:t>We can also say that prices have increased 22% since 1999.  Why?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2129</Words>
  <Application>Microsoft Office PowerPoint</Application>
  <PresentationFormat>On-screen Show (4:3)</PresentationFormat>
  <Paragraphs>300</Paragraphs>
  <Slides>39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Times New Roman</vt:lpstr>
      <vt:lpstr>Office Theme</vt:lpstr>
      <vt:lpstr>Equation</vt:lpstr>
      <vt:lpstr>Session 10</vt:lpstr>
      <vt:lpstr>Inflation</vt:lpstr>
      <vt:lpstr>PowerPoint Presentation</vt:lpstr>
      <vt:lpstr>PowerPoint Presentation</vt:lpstr>
      <vt:lpstr>PowerPoint Presentation</vt:lpstr>
      <vt:lpstr>PowerPoint Presentation</vt:lpstr>
      <vt:lpstr>How Do I Calculate the CPI?</vt:lpstr>
      <vt:lpstr>Calculating the CPI</vt:lpstr>
      <vt:lpstr>Calculating Inflation</vt:lpstr>
      <vt:lpstr>Note that:</vt:lpstr>
      <vt:lpstr>Is the CPI Accurate?</vt:lpstr>
      <vt:lpstr>Can We Use the CPI to Adjust for the Effects of Inflation?</vt:lpstr>
      <vt:lpstr>Using the CPI</vt:lpstr>
      <vt:lpstr>Adjusting for Inflation</vt:lpstr>
      <vt:lpstr>Adjusting for Inflation</vt:lpstr>
      <vt:lpstr>Practice Questions</vt:lpstr>
      <vt:lpstr>PowerPoint Presentation</vt:lpstr>
      <vt:lpstr>PowerPoint Presentation</vt:lpstr>
      <vt:lpstr>PowerPoint Presentation</vt:lpstr>
      <vt:lpstr>Does inflation impose a cost to the econ?</vt:lpstr>
      <vt:lpstr>Does inflation impose a cost on the econ?</vt:lpstr>
      <vt:lpstr>Uncertain expected inflation</vt:lpstr>
      <vt:lpstr>Uncertain expected inflation</vt:lpstr>
      <vt:lpstr>Uncertain expected inflation</vt:lpstr>
      <vt:lpstr>PowerPoint Presentation</vt:lpstr>
      <vt:lpstr>PowerPoint Presentation</vt:lpstr>
      <vt:lpstr>Unemployment</vt:lpstr>
      <vt:lpstr>Some definitions:</vt:lpstr>
      <vt:lpstr>PowerPoint Presentation</vt:lpstr>
      <vt:lpstr>PowerPoint Presentation</vt:lpstr>
      <vt:lpstr>Problems with Measuring the Unemp Rate</vt:lpstr>
      <vt:lpstr>Problems with Measuring the Unemp Rate</vt:lpstr>
      <vt:lpstr>Problems with Measuring the Unemp Rate</vt:lpstr>
      <vt:lpstr>PowerPoint Presentation</vt:lpstr>
      <vt:lpstr>3 types of unemp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9</dc:title>
  <dc:creator>Jason Beck</dc:creator>
  <cp:lastModifiedBy>Jason Beck</cp:lastModifiedBy>
  <cp:revision>57</cp:revision>
  <dcterms:created xsi:type="dcterms:W3CDTF">2006-08-16T00:00:00Z</dcterms:created>
  <dcterms:modified xsi:type="dcterms:W3CDTF">2023-01-12T06:49:53Z</dcterms:modified>
</cp:coreProperties>
</file>