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2" r:id="rId25"/>
    <p:sldId id="306" r:id="rId26"/>
    <p:sldId id="319" r:id="rId27"/>
    <p:sldId id="308" r:id="rId28"/>
    <p:sldId id="309" r:id="rId29"/>
    <p:sldId id="310" r:id="rId30"/>
    <p:sldId id="311" r:id="rId31"/>
    <p:sldId id="312" r:id="rId32"/>
    <p:sldId id="313" r:id="rId33"/>
    <p:sldId id="314" r:id="rId34"/>
    <p:sldId id="315" r:id="rId35"/>
    <p:sldId id="316" r:id="rId36"/>
    <p:sldId id="317" r:id="rId37"/>
    <p:sldId id="318" r:id="rId38"/>
    <p:sldId id="284" r:id="rId39"/>
    <p:sldId id="285" r:id="rId40"/>
    <p:sldId id="286" r:id="rId41"/>
    <p:sldId id="287" r:id="rId42"/>
    <p:sldId id="288" r:id="rId43"/>
    <p:sldId id="290" r:id="rId44"/>
    <p:sldId id="291" r:id="rId45"/>
    <p:sldId id="305" r:id="rId46"/>
    <p:sldId id="320" r:id="rId47"/>
    <p:sldId id="32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DCFACB-7F8B-46C2-ADF8-4B2611F4D6F1}" type="datetimeFigureOut">
              <a:rPr lang="en-US" smtClean="0"/>
              <a:pPr/>
              <a:t>1/15/2023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BA59E3-C5C2-4491-9E2B-6110DEC571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424078-2BAB-4C98-8B45-4928B44CAFEF}" type="slidenum">
              <a:rPr lang="en-US" smtClean="0"/>
              <a:pPr/>
              <a:t>4</a:t>
            </a:fld>
            <a:endParaRPr lang="en-US"/>
          </a:p>
        </p:txBody>
      </p:sp>
    </p:spTree>
    <p:extLst>
      <p:ext uri="{BB962C8B-B14F-4D97-AF65-F5344CB8AC3E}">
        <p14:creationId xmlns:p14="http://schemas.microsoft.com/office/powerpoint/2010/main" val="47787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DD3CF-8760-488E-8EA5-39D5B3CC13D4}" type="slidenum">
              <a:rPr lang="en-US"/>
              <a:pPr/>
              <a:t>6</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b="1" i="1" u="sng"/>
              <a:t>Figure Caption:</a:t>
            </a:r>
            <a:r>
              <a:rPr lang="en-US" b="1" i="1"/>
              <a:t> </a:t>
            </a:r>
            <a:r>
              <a:rPr lang="en-US" b="1"/>
              <a:t>Figure 9-1: Economic Growth in the United States, India, and China over the Past Century</a:t>
            </a:r>
          </a:p>
          <a:p>
            <a:r>
              <a:rPr lang="en-US"/>
              <a:t>Real GDP per capita from 1907 to 2007, measured in 1990 dollars, is shown for the United States, India, and China. Equal percent changes in real GDP per capita are drawn the same size. India and China currently have a much higher growth rate than the United States. However, China has only just attained the standard of living achieved in the United States in 1907, while India is still poorer than the United States was in 1907. </a:t>
            </a:r>
          </a:p>
          <a:p>
            <a:pPr>
              <a:spcBef>
                <a:spcPct val="0"/>
              </a:spcBef>
            </a:pPr>
            <a:r>
              <a:rPr lang="en-US"/>
              <a:t>Source: Angus Maddison, Statistics on World Population, GDP, and Per Capita GDP, 1–2006AD, http://www.ggdc.net/maddison; International Monetary Fund.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C1FEBF-0A2B-40DB-AF09-D390794FEF9B}" type="slidenum">
              <a:rPr lang="en-US"/>
              <a:pPr/>
              <a:t>8</a:t>
            </a:fld>
            <a:endParaRPr 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r>
              <a:rPr lang="en-US" b="1" i="1" u="sng"/>
              <a:t>Figure Caption:</a:t>
            </a:r>
            <a:r>
              <a:rPr lang="en-US" b="1"/>
              <a:t> Figure 9-3: Comparing Recent Growth Rates</a:t>
            </a:r>
          </a:p>
          <a:p>
            <a:r>
              <a:rPr lang="en-US"/>
              <a:t>Here the average annual rate of growth of real GDP per capita from 1980 to 2007 is shown for selected countries. China and, to a lesser extent, India and Ireland have achieved impressive growth. The United States and France have had moderate growth. Despite having once been considered an economically advanced country, Argentina has had sluggish growth. Still others, such as Zimbabwe, have slid backward. </a:t>
            </a:r>
          </a:p>
          <a:p>
            <a:pPr>
              <a:spcBef>
                <a:spcPct val="0"/>
              </a:spcBef>
            </a:pPr>
            <a:r>
              <a:rPr lang="en-US"/>
              <a:t>Source: International Monetary Fund.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A8274B-5A8D-4622-BD29-5B18F6B6D42E}" type="datetime1">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7281C9-4F54-43B5-AD68-237F14AB00FD}" type="datetime1">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75153-317A-43A2-83C2-EA98E707C804}" type="datetime1">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8BAB62-A6D9-4C78-8129-81D563A6C648}" type="datetime1">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55261C-FE03-4C8A-9D11-1C3CD7C87FCF}" type="datetime1">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3FF0BF-5252-4EF0-A6E0-B01CDD547994}" type="datetime1">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0A5C9A-9A7C-46CF-B493-7D7DD1AFEEAB}" type="datetime1">
              <a:rPr lang="en-US" smtClean="0"/>
              <a:pPr/>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1E00A4-DBCC-44B8-A728-9BA5B71DF5A9}" type="datetime1">
              <a:rPr lang="en-US" smtClean="0"/>
              <a:pPr/>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51720-D362-4331-95EB-8AD9E20CAC42}" type="datetime1">
              <a:rPr lang="en-US" smtClean="0"/>
              <a:pPr/>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198971-B9A9-448D-8A42-15B5AEF70E36}" type="datetime1">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46069D-D505-4724-81CB-12D1B03057CE}" type="datetime1">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AA4F0-C1EB-49F5-AD3D-B3F6141FC4B7}" type="datetime1">
              <a:rPr lang="en-US" smtClean="0"/>
              <a:pPr/>
              <a:t>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Session 11</a:t>
            </a:r>
            <a:endParaRPr lang="en-US" dirty="0"/>
          </a:p>
        </p:txBody>
      </p:sp>
      <p:sp>
        <p:nvSpPr>
          <p:cNvPr id="3" name="Subtitle 2"/>
          <p:cNvSpPr>
            <a:spLocks noGrp="1"/>
          </p:cNvSpPr>
          <p:nvPr>
            <p:ph type="subTitle" idx="1"/>
          </p:nvPr>
        </p:nvSpPr>
        <p:spPr/>
        <p:txBody>
          <a:bodyPr/>
          <a:lstStyle/>
          <a:p>
            <a:r>
              <a:rPr lang="en-US" dirty="0"/>
              <a:t>Long-run Growth</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Rate</a:t>
            </a:r>
          </a:p>
        </p:txBody>
      </p:sp>
      <p:sp>
        <p:nvSpPr>
          <p:cNvPr id="3" name="Content Placeholder 2"/>
          <p:cNvSpPr>
            <a:spLocks noGrp="1"/>
          </p:cNvSpPr>
          <p:nvPr>
            <p:ph idx="1"/>
          </p:nvPr>
        </p:nvSpPr>
        <p:spPr/>
        <p:txBody>
          <a:bodyPr>
            <a:normAutofit lnSpcReduction="10000"/>
          </a:bodyPr>
          <a:lstStyle/>
          <a:p>
            <a:r>
              <a:rPr lang="en-US" dirty="0">
                <a:solidFill>
                  <a:srgbClr val="00B050"/>
                </a:solidFill>
              </a:rPr>
              <a:t>Long-run economic growth </a:t>
            </a:r>
            <a:r>
              <a:rPr lang="en-US" dirty="0"/>
              <a:t>is normally a gradual process, in which real GDP per capita grows at most a </a:t>
            </a:r>
            <a:r>
              <a:rPr lang="en-US" dirty="0">
                <a:solidFill>
                  <a:srgbClr val="0070C0"/>
                </a:solidFill>
              </a:rPr>
              <a:t>few</a:t>
            </a:r>
            <a:r>
              <a:rPr lang="en-US" dirty="0"/>
              <a:t> </a:t>
            </a:r>
            <a:r>
              <a:rPr lang="en-US" dirty="0">
                <a:solidFill>
                  <a:srgbClr val="0070C0"/>
                </a:solidFill>
              </a:rPr>
              <a:t>percent</a:t>
            </a:r>
            <a:r>
              <a:rPr lang="en-US" dirty="0"/>
              <a:t> per year. </a:t>
            </a:r>
          </a:p>
          <a:p>
            <a:r>
              <a:rPr lang="en-US" dirty="0"/>
              <a:t>In the last 100 years, real GDP per capita in the west increased an average of 1.8% each year.</a:t>
            </a:r>
          </a:p>
          <a:p>
            <a:r>
              <a:rPr lang="en-US" dirty="0"/>
              <a:t>How did we manage to produce over seven times more stuff per person over those 100 years?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Rate</a:t>
            </a:r>
          </a:p>
        </p:txBody>
      </p:sp>
      <p:sp>
        <p:nvSpPr>
          <p:cNvPr id="3" name="Content Placeholder 2"/>
          <p:cNvSpPr>
            <a:spLocks noGrp="1"/>
          </p:cNvSpPr>
          <p:nvPr>
            <p:ph idx="1"/>
          </p:nvPr>
        </p:nvSpPr>
        <p:spPr/>
        <p:txBody>
          <a:bodyPr/>
          <a:lstStyle/>
          <a:p>
            <a:r>
              <a:rPr lang="en-US" dirty="0"/>
              <a:t>But what does it really mean to say an economy grew by X% this year?</a:t>
            </a:r>
          </a:p>
          <a:p>
            <a:r>
              <a:rPr lang="en-US" dirty="0"/>
              <a:t>Why are some countries rich?</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causes of growth?</a:t>
            </a:r>
          </a:p>
        </p:txBody>
      </p:sp>
      <p:sp>
        <p:nvSpPr>
          <p:cNvPr id="3" name="Content Placeholder 2"/>
          <p:cNvSpPr>
            <a:spLocks noGrp="1"/>
          </p:cNvSpPr>
          <p:nvPr>
            <p:ph idx="1"/>
          </p:nvPr>
        </p:nvSpPr>
        <p:spPr/>
        <p:txBody>
          <a:bodyPr>
            <a:normAutofit fontScale="85000" lnSpcReduction="20000"/>
          </a:bodyPr>
          <a:lstStyle/>
          <a:p>
            <a:r>
              <a:rPr lang="en-US" dirty="0"/>
              <a:t>Keep in mind, the wealth of a nation lies in its ability to produce goods and services its people want.  </a:t>
            </a:r>
          </a:p>
          <a:p>
            <a:r>
              <a:rPr lang="en-US" dirty="0"/>
              <a:t>So economic growth represents an increase in aggregate output.  </a:t>
            </a:r>
          </a:p>
          <a:p>
            <a:r>
              <a:rPr lang="en-US" dirty="0"/>
              <a:t>This can come from several sources</a:t>
            </a:r>
          </a:p>
          <a:p>
            <a:pPr lvl="1"/>
            <a:r>
              <a:rPr lang="en-US" dirty="0"/>
              <a:t>If the economy is in a recession and there are many unused resources (unemployed workers, idle factories, etc), aggregate output can increase simply by utilizing what we have.  </a:t>
            </a:r>
          </a:p>
          <a:p>
            <a:pPr lvl="1"/>
            <a:r>
              <a:rPr lang="en-US" dirty="0"/>
              <a:t>Will this provide us with long term growth?</a:t>
            </a:r>
          </a:p>
          <a:p>
            <a:pPr lvl="1"/>
            <a:r>
              <a:rPr lang="en-US" dirty="0"/>
              <a:t>What do you think will be some important factors for long-run growth?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Many things can contribute to LR economic growth, but there is one thing above all:</a:t>
            </a:r>
          </a:p>
          <a:p>
            <a:pPr lvl="1"/>
            <a:r>
              <a:rPr lang="en-US" dirty="0"/>
              <a:t>If we want to consumer more (per person), we need to…</a:t>
            </a:r>
          </a:p>
          <a:p>
            <a:r>
              <a:rPr lang="en-US" dirty="0">
                <a:solidFill>
                  <a:srgbClr val="FF0000"/>
                </a:solidFill>
              </a:rPr>
              <a:t>Labor productivity</a:t>
            </a:r>
          </a:p>
          <a:p>
            <a:pPr lvl="1"/>
            <a:r>
              <a:rPr lang="en-US" dirty="0"/>
              <a:t>Output per worker</a:t>
            </a:r>
          </a:p>
          <a:p>
            <a:pPr lvl="1">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solidFill>
                  <a:srgbClr val="FF0000"/>
                </a:solidFill>
              </a:rPr>
              <a:t>Standard of living</a:t>
            </a:r>
            <a:r>
              <a:rPr lang="en-US" dirty="0"/>
              <a:t> refers to quality of life: access to better nutrition, better housing, better health care, more material goods, longer life expectancy</a:t>
            </a:r>
          </a:p>
          <a:p>
            <a:r>
              <a:rPr lang="en-US" dirty="0"/>
              <a:t>A country’s </a:t>
            </a:r>
            <a:r>
              <a:rPr lang="en-US" dirty="0">
                <a:solidFill>
                  <a:srgbClr val="FF0000"/>
                </a:solidFill>
              </a:rPr>
              <a:t>standard of living </a:t>
            </a:r>
            <a:r>
              <a:rPr lang="en-US" dirty="0"/>
              <a:t>depends on its ability to produce goods and services.</a:t>
            </a:r>
          </a:p>
          <a:p>
            <a:r>
              <a:rPr lang="en-US" dirty="0"/>
              <a:t>A nation’s total production (GDP) is determined by the </a:t>
            </a:r>
            <a:r>
              <a:rPr lang="en-US" dirty="0">
                <a:solidFill>
                  <a:srgbClr val="00B050"/>
                </a:solidFill>
              </a:rPr>
              <a:t>productivity</a:t>
            </a:r>
            <a:r>
              <a:rPr lang="en-US" dirty="0"/>
              <a:t> of its workers.</a:t>
            </a:r>
          </a:p>
          <a:p>
            <a:pPr lvl="1"/>
            <a:r>
              <a:rPr lang="en-US" dirty="0">
                <a:solidFill>
                  <a:srgbClr val="00B050"/>
                </a:solidFill>
              </a:rPr>
              <a:t>Productivity</a:t>
            </a:r>
            <a:r>
              <a:rPr lang="en-US" dirty="0"/>
              <a:t> refers to the amount of goods and services produced for each hour of a worker’s time.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Small differences in productivity may not make a big difference one or two years later…</a:t>
            </a:r>
          </a:p>
          <a:p>
            <a:pPr lvl="1"/>
            <a:r>
              <a:rPr lang="en-US" dirty="0"/>
              <a:t>….but those differences compound over time</a:t>
            </a:r>
          </a:p>
          <a:p>
            <a:pPr lvl="1"/>
            <a:r>
              <a:rPr lang="en-US" dirty="0"/>
              <a:t>In 1900, many South American countries had similar </a:t>
            </a:r>
            <a:r>
              <a:rPr lang="en-US" dirty="0" err="1"/>
              <a:t>rGPDpc</a:t>
            </a:r>
            <a:r>
              <a:rPr lang="en-US" dirty="0"/>
              <a:t> as the United States</a:t>
            </a:r>
          </a:p>
          <a:p>
            <a:pPr lvl="2"/>
            <a:r>
              <a:rPr lang="en-US" dirty="0"/>
              <a:t>100 years later, there is a huge difference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Ok, so </a:t>
            </a:r>
            <a:r>
              <a:rPr lang="en-US" dirty="0">
                <a:solidFill>
                  <a:srgbClr val="00B050"/>
                </a:solidFill>
              </a:rPr>
              <a:t>productivity</a:t>
            </a:r>
            <a:r>
              <a:rPr lang="en-US" dirty="0"/>
              <a:t> is important…</a:t>
            </a:r>
          </a:p>
          <a:p>
            <a:r>
              <a:rPr lang="en-US" dirty="0"/>
              <a:t>What influences it?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How productivity is determined?</a:t>
            </a:r>
          </a:p>
          <a:p>
            <a:endParaRPr lang="en-US" dirty="0"/>
          </a:p>
          <a:p>
            <a:r>
              <a:rPr lang="en-US" dirty="0">
                <a:solidFill>
                  <a:srgbClr val="0070C0"/>
                </a:solidFill>
              </a:rPr>
              <a:t>1) Physical Capital</a:t>
            </a:r>
          </a:p>
          <a:p>
            <a:pPr lvl="1"/>
            <a:r>
              <a:rPr lang="en-US" dirty="0"/>
              <a:t>Economic output from a previous period that is now an input</a:t>
            </a:r>
          </a:p>
          <a:p>
            <a:pPr lvl="1"/>
            <a:r>
              <a:rPr lang="en-US" dirty="0"/>
              <a:t>is the stock of equipment and structures that are used to produce goods and services.</a:t>
            </a:r>
          </a:p>
          <a:p>
            <a:pPr lvl="2"/>
            <a:r>
              <a:rPr lang="en-US" dirty="0"/>
              <a:t>Tools, buildings, factories, farming equipment, etc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How productivity is determined?</a:t>
            </a:r>
          </a:p>
          <a:p>
            <a:endParaRPr lang="en-US" dirty="0"/>
          </a:p>
          <a:p>
            <a:r>
              <a:rPr lang="en-US" dirty="0">
                <a:solidFill>
                  <a:srgbClr val="0070C0"/>
                </a:solidFill>
              </a:rPr>
              <a:t>2) Human Capital</a:t>
            </a:r>
          </a:p>
          <a:p>
            <a:pPr lvl="1"/>
            <a:r>
              <a:rPr lang="en-US" dirty="0"/>
              <a:t>The economist’s term for the knowledge and skills that workers acquire through education, training, and experience</a:t>
            </a:r>
          </a:p>
          <a:p>
            <a:pPr lvl="1"/>
            <a:r>
              <a:rPr lang="en-US" dirty="0"/>
              <a:t>Like physical capital, human capital raises a nation’s ability to produce goods and services</a:t>
            </a:r>
          </a:p>
          <a:p>
            <a:pPr lvl="1"/>
            <a:r>
              <a:rPr lang="en-US" dirty="0"/>
              <a:t> HC is less tangible (measurement is not precise)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How Productivity Is Determined?</a:t>
            </a:r>
          </a:p>
          <a:p>
            <a:endParaRPr lang="en-US" dirty="0"/>
          </a:p>
          <a:p>
            <a:r>
              <a:rPr lang="en-US" dirty="0">
                <a:solidFill>
                  <a:srgbClr val="0070C0"/>
                </a:solidFill>
              </a:rPr>
              <a:t>3) Natural Resources</a:t>
            </a:r>
          </a:p>
          <a:p>
            <a:pPr lvl="1"/>
            <a:r>
              <a:rPr lang="en-US" dirty="0"/>
              <a:t>inputs used in production that are provided by nature, such as land, rivers, and mineral deposits</a:t>
            </a:r>
          </a:p>
          <a:p>
            <a:pPr lvl="1"/>
            <a:r>
              <a:rPr lang="en-US" dirty="0"/>
              <a:t>Renewable resources include trees and forests</a:t>
            </a:r>
          </a:p>
          <a:p>
            <a:pPr lvl="1"/>
            <a:r>
              <a:rPr lang="en-US" dirty="0"/>
              <a:t>Nonrenewable resources include petroleum and coal</a:t>
            </a:r>
          </a:p>
          <a:p>
            <a:pPr lvl="1"/>
            <a:r>
              <a:rPr lang="en-US" dirty="0"/>
              <a:t>can be important but are not necessary for an economy to be highly productive in producing goods and services</a:t>
            </a:r>
          </a:p>
          <a:p>
            <a:pPr lvl="2"/>
            <a:r>
              <a:rPr lang="en-US" dirty="0"/>
              <a:t>Japan, Hong Kong have very few natural resources</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924"/>
          <a:stretch/>
        </p:blipFill>
        <p:spPr bwMode="auto">
          <a:xfrm>
            <a:off x="0" y="0"/>
            <a:ext cx="923488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4047979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How productivity is determined?</a:t>
            </a:r>
          </a:p>
          <a:p>
            <a:endParaRPr lang="en-US" dirty="0"/>
          </a:p>
          <a:p>
            <a:r>
              <a:rPr lang="en-US" dirty="0">
                <a:solidFill>
                  <a:srgbClr val="0070C0"/>
                </a:solidFill>
              </a:rPr>
              <a:t>4) Technology</a:t>
            </a:r>
          </a:p>
          <a:p>
            <a:pPr lvl="1"/>
            <a:r>
              <a:rPr lang="en-US" dirty="0">
                <a:solidFill>
                  <a:schemeClr val="tx1">
                    <a:lumMod val="95000"/>
                    <a:lumOff val="5000"/>
                  </a:schemeClr>
                </a:solidFill>
              </a:rPr>
              <a:t>Technological advances allow us to have better capital, thus increasing output per worker</a:t>
            </a:r>
          </a:p>
          <a:p>
            <a:pPr lvl="2"/>
            <a:r>
              <a:rPr lang="en-US" dirty="0">
                <a:solidFill>
                  <a:schemeClr val="tx1">
                    <a:lumMod val="95000"/>
                    <a:lumOff val="5000"/>
                  </a:schemeClr>
                </a:solidFill>
              </a:rPr>
              <a:t>Think about getting a </a:t>
            </a:r>
            <a:r>
              <a:rPr lang="en-US" i="1" dirty="0">
                <a:solidFill>
                  <a:schemeClr val="tx1">
                    <a:lumMod val="95000"/>
                    <a:lumOff val="5000"/>
                  </a:schemeClr>
                </a:solidFill>
              </a:rPr>
              <a:t>more </a:t>
            </a:r>
            <a:r>
              <a:rPr lang="en-US" dirty="0">
                <a:solidFill>
                  <a:schemeClr val="tx1">
                    <a:lumMod val="95000"/>
                    <a:lumOff val="5000"/>
                  </a:schemeClr>
                </a:solidFill>
              </a:rPr>
              <a:t>computers per worker vs. getting </a:t>
            </a:r>
            <a:r>
              <a:rPr lang="en-US" i="1" dirty="0">
                <a:solidFill>
                  <a:schemeClr val="tx1">
                    <a:lumMod val="95000"/>
                    <a:lumOff val="5000"/>
                  </a:schemeClr>
                </a:solidFill>
              </a:rPr>
              <a:t>better </a:t>
            </a:r>
            <a:r>
              <a:rPr lang="en-US" dirty="0">
                <a:solidFill>
                  <a:schemeClr val="tx1">
                    <a:lumMod val="95000"/>
                    <a:lumOff val="5000"/>
                  </a:schemeClr>
                </a:solidFill>
              </a:rPr>
              <a:t>computers per worker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Do you think the connection between these things and output is linear? </a:t>
            </a:r>
          </a:p>
          <a:p>
            <a:pPr lvl="1"/>
            <a:r>
              <a:rPr lang="en-US" dirty="0"/>
              <a:t>Especially think about physical capital</a:t>
            </a:r>
          </a:p>
          <a:p>
            <a:pPr lvl="1"/>
            <a:r>
              <a:rPr lang="en-US" dirty="0"/>
              <a:t>There are probably </a:t>
            </a:r>
            <a:r>
              <a:rPr lang="en-US" dirty="0">
                <a:solidFill>
                  <a:srgbClr val="FF0000"/>
                </a:solidFill>
              </a:rPr>
              <a:t>diminishing marginal returns </a:t>
            </a:r>
            <a:r>
              <a:rPr lang="en-US" dirty="0"/>
              <a:t>to adding more physical capital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How does the stock of physical capital grow?</a:t>
            </a:r>
          </a:p>
          <a:p>
            <a:endParaRPr lang="en-US" dirty="0"/>
          </a:p>
          <a:p>
            <a:r>
              <a:rPr lang="en-US" dirty="0">
                <a:solidFill>
                  <a:srgbClr val="FF0000"/>
                </a:solidFill>
              </a:rPr>
              <a:t>Depreciation</a:t>
            </a:r>
            <a:r>
              <a:rPr lang="en-US" dirty="0"/>
              <a:t>: the wear and tear and </a:t>
            </a:r>
            <a:r>
              <a:rPr lang="en-US" dirty="0" err="1"/>
              <a:t>obsoletion</a:t>
            </a:r>
            <a:r>
              <a:rPr lang="en-US" dirty="0"/>
              <a:t> of capital (machines, buildings, etc)</a:t>
            </a:r>
          </a:p>
          <a:p>
            <a:r>
              <a:rPr lang="en-US" dirty="0"/>
              <a:t>The capital/labor ratio will decline with depreciation and population growth.</a:t>
            </a:r>
          </a:p>
          <a:p>
            <a:r>
              <a:rPr lang="en-US" dirty="0">
                <a:solidFill>
                  <a:srgbClr val="0070C0"/>
                </a:solidFill>
              </a:rPr>
              <a:t>Gross investment</a:t>
            </a:r>
            <a:r>
              <a:rPr lang="en-US" dirty="0"/>
              <a:t> is the total amount spent on capital stock in a period</a:t>
            </a:r>
          </a:p>
          <a:p>
            <a:r>
              <a:rPr lang="en-US" dirty="0">
                <a:solidFill>
                  <a:srgbClr val="0070C0"/>
                </a:solidFill>
              </a:rPr>
              <a:t>Net investment</a:t>
            </a:r>
            <a:r>
              <a:rPr lang="en-US" dirty="0"/>
              <a:t> is spending on the capital stock minus the amount spent on replacing existing stock</a:t>
            </a:r>
          </a:p>
          <a:p>
            <a:pPr lvl="1"/>
            <a:r>
              <a:rPr lang="en-US" dirty="0"/>
              <a:t>(i.e. depreciation is excluded from this measure)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Economists use a </a:t>
            </a:r>
            <a:r>
              <a:rPr lang="en-US" dirty="0">
                <a:solidFill>
                  <a:srgbClr val="0070C0"/>
                </a:solidFill>
              </a:rPr>
              <a:t>production function</a:t>
            </a:r>
            <a:r>
              <a:rPr lang="en-US" dirty="0"/>
              <a:t> to describe the relationship between the quantity of inputs used in production and the quantity of output from production.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A model of production: the production function</a:t>
            </a:r>
          </a:p>
          <a:p>
            <a:endParaRPr lang="en-US" dirty="0"/>
          </a:p>
          <a:p>
            <a:r>
              <a:rPr lang="en-US" dirty="0"/>
              <a:t>Y = T {f(L, K, H, N)}</a:t>
            </a:r>
          </a:p>
          <a:p>
            <a:endParaRPr lang="en-US" dirty="0"/>
          </a:p>
          <a:p>
            <a:r>
              <a:rPr lang="en-US" dirty="0"/>
              <a:t>Y = quantity of output</a:t>
            </a:r>
          </a:p>
          <a:p>
            <a:r>
              <a:rPr lang="en-US" dirty="0"/>
              <a:t>T = available production technology</a:t>
            </a:r>
          </a:p>
          <a:p>
            <a:r>
              <a:rPr lang="en-US" dirty="0"/>
              <a:t>L = quantity of labor</a:t>
            </a:r>
          </a:p>
          <a:p>
            <a:r>
              <a:rPr lang="en-US" dirty="0"/>
              <a:t>K = quantity of physical capital</a:t>
            </a:r>
          </a:p>
          <a:p>
            <a:r>
              <a:rPr lang="en-US" dirty="0"/>
              <a:t>H = quantity of human capital</a:t>
            </a:r>
          </a:p>
          <a:p>
            <a:r>
              <a:rPr lang="en-US" dirty="0"/>
              <a:t>N = quantity of natural resources</a:t>
            </a:r>
          </a:p>
          <a:p>
            <a:r>
              <a:rPr lang="en-US" dirty="0"/>
              <a:t>F( ) is a function that shows how the inputs are combined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966844" y="990600"/>
            <a:ext cx="6805556" cy="542265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Ok, so increasing labor productivity is the most important factor in driving growth…</a:t>
            </a:r>
          </a:p>
          <a:p>
            <a:pPr lvl="1"/>
            <a:r>
              <a:rPr lang="en-US" dirty="0"/>
              <a:t>Labor productivity is affected by human cap, physical cap, tech…</a:t>
            </a:r>
          </a:p>
          <a:p>
            <a:pPr lvl="1"/>
            <a:r>
              <a:rPr lang="en-US" dirty="0"/>
              <a:t>Well what can affect </a:t>
            </a:r>
            <a:r>
              <a:rPr lang="en-US" u="sng" dirty="0"/>
              <a:t>those</a:t>
            </a:r>
            <a:r>
              <a:rPr lang="en-US" dirty="0"/>
              <a:t> things???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Investment from abroad</a:t>
            </a:r>
          </a:p>
          <a:p>
            <a:pPr lvl="1"/>
            <a:r>
              <a:rPr lang="en-US" dirty="0"/>
              <a:t>Governments can increase capital accumulation and long-term economic growth by encouraging investment from foreign sources</a:t>
            </a:r>
          </a:p>
          <a:p>
            <a:pPr lvl="1"/>
            <a:r>
              <a:rPr lang="en-US" dirty="0"/>
              <a:t>Investment from abroad takes several forms:</a:t>
            </a:r>
          </a:p>
          <a:p>
            <a:pPr lvl="2"/>
            <a:r>
              <a:rPr lang="en-US" dirty="0"/>
              <a:t>Foreign Direct Investment</a:t>
            </a:r>
          </a:p>
          <a:p>
            <a:pPr lvl="3"/>
            <a:r>
              <a:rPr lang="en-US" dirty="0"/>
              <a:t>Capital investment owned and operated by a foreign entity</a:t>
            </a:r>
          </a:p>
          <a:p>
            <a:pPr lvl="2"/>
            <a:r>
              <a:rPr lang="en-US" dirty="0">
                <a:solidFill>
                  <a:srgbClr val="002060"/>
                </a:solidFill>
              </a:rPr>
              <a:t>Foreign Portfolio Investment</a:t>
            </a:r>
          </a:p>
          <a:p>
            <a:pPr lvl="3"/>
            <a:r>
              <a:rPr lang="en-US" dirty="0"/>
              <a:t>Investments financed with foreign money but operated by domestic residents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Education</a:t>
            </a:r>
          </a:p>
          <a:p>
            <a:pPr lvl="1"/>
            <a:r>
              <a:rPr lang="en-US" dirty="0"/>
              <a:t>For a country’s long-run growth, education is at least as important as investment in physical capital.</a:t>
            </a:r>
          </a:p>
          <a:p>
            <a:pPr lvl="1"/>
            <a:r>
              <a:rPr lang="en-US" dirty="0"/>
              <a:t>In the developed economies of Western Europe and North America States, each year of schooling raises a person’s wage, on average, by about 10 percent</a:t>
            </a:r>
          </a:p>
          <a:p>
            <a:pPr lvl="1"/>
            <a:r>
              <a:rPr lang="en-US" dirty="0"/>
              <a:t>Thus, one way the government can enhance the standard of living is to provide schools and encourage the population to take advantage of them</a:t>
            </a:r>
          </a:p>
          <a:p>
            <a:pPr lvl="1"/>
            <a:r>
              <a:rPr lang="en-US" dirty="0"/>
              <a:t>Education contributes to the standard of living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Education</a:t>
            </a:r>
          </a:p>
          <a:p>
            <a:endParaRPr lang="en-US" dirty="0"/>
          </a:p>
          <a:p>
            <a:r>
              <a:rPr lang="en-US" dirty="0"/>
              <a:t>One problem facing some poor countries is </a:t>
            </a:r>
            <a:r>
              <a:rPr lang="en-US" dirty="0">
                <a:solidFill>
                  <a:srgbClr val="FF0000"/>
                </a:solidFill>
              </a:rPr>
              <a:t>brain drain</a:t>
            </a:r>
            <a:r>
              <a:rPr lang="en-US" dirty="0"/>
              <a:t>—the emigration of many of the most highly educated workers to rich countries</a:t>
            </a:r>
          </a:p>
          <a:p>
            <a:pPr lvl="1"/>
            <a:r>
              <a:rPr lang="en-US" dirty="0"/>
              <a:t>US: Indian doctors, foreign educated scientists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a:stretch/>
        </p:blipFill>
        <p:spPr bwMode="auto">
          <a:xfrm>
            <a:off x="0" y="0"/>
            <a:ext cx="957486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489469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Health and nutrition</a:t>
            </a:r>
          </a:p>
          <a:p>
            <a:endParaRPr lang="en-US" dirty="0"/>
          </a:p>
          <a:p>
            <a:r>
              <a:rPr lang="en-US" dirty="0"/>
              <a:t>Human capital usually refers to education but it can also refer to other investments in people such as investments in improved health</a:t>
            </a:r>
          </a:p>
          <a:p>
            <a:pPr lvl="1"/>
            <a:r>
              <a:rPr lang="en-US" dirty="0"/>
              <a:t>Robert </a:t>
            </a:r>
            <a:r>
              <a:rPr lang="en-US" dirty="0" err="1"/>
              <a:t>Fogel</a:t>
            </a:r>
            <a:r>
              <a:rPr lang="en-US" dirty="0"/>
              <a:t>, has suggested that a significant factor in long-run economic growth is improved health from better nutrition. He estimates that in Great Britain in 1780 about one in five people were so malnourished that they were incapable of manual labor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Health and nutrition</a:t>
            </a:r>
          </a:p>
          <a:p>
            <a:r>
              <a:rPr lang="en-US" dirty="0"/>
              <a:t>From 1775 to 1975, the average caloric intake in Great Britain rose by 26 per cent and the height of the average man rose by 3.6 inches (around 10 cm).</a:t>
            </a:r>
          </a:p>
          <a:p>
            <a:r>
              <a:rPr lang="en-US" dirty="0" err="1"/>
              <a:t>Fogel</a:t>
            </a:r>
            <a:r>
              <a:rPr lang="en-US" dirty="0"/>
              <a:t> won the Nobel Prize in Economics in 1993 for his work in economic history. In his Nobel lecture he concluded that ‘improved gross nutrition accounts for roughly 30 per cent of the growth of per capita income in Britain between 1790 and 1980</a:t>
            </a:r>
          </a:p>
          <a:p>
            <a:r>
              <a:rPr lang="en-US" dirty="0"/>
              <a:t>Malnutrition is still a problem in developing countries and even developed countries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Property rights and political stability</a:t>
            </a:r>
          </a:p>
          <a:p>
            <a:pPr lvl="1"/>
            <a:r>
              <a:rPr lang="en-US" dirty="0"/>
              <a:t>Property rights refer to the ability of people to exercise authority over the resources they own.</a:t>
            </a:r>
          </a:p>
          <a:p>
            <a:pPr lvl="1"/>
            <a:r>
              <a:rPr lang="en-US" dirty="0"/>
              <a:t>An economy-wide respect for property rights is an important prerequisite for the price system to work.</a:t>
            </a:r>
          </a:p>
          <a:p>
            <a:pPr lvl="1"/>
            <a:r>
              <a:rPr lang="en-US" dirty="0"/>
              <a:t>It is necessary for investors to feel that their investments are secure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Strong judicial system</a:t>
            </a:r>
          </a:p>
          <a:p>
            <a:pPr lvl="1"/>
            <a:r>
              <a:rPr lang="en-US" dirty="0"/>
              <a:t>Courts are important to enforce contracts, prevent fraud, lawlessness, etc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1093936" y="1143000"/>
            <a:ext cx="6678464" cy="522320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Free trade</a:t>
            </a:r>
          </a:p>
          <a:p>
            <a:pPr lvl="1"/>
            <a:r>
              <a:rPr lang="en-US" dirty="0"/>
              <a:t>A country that eliminates trade restrictions will experience the same kind of economic growth that would occur after a major technological advance.</a:t>
            </a:r>
          </a:p>
          <a:p>
            <a:pPr lvl="1"/>
            <a:r>
              <a:rPr lang="en-US" dirty="0"/>
              <a:t>When a country exports wheat and imports steel, the country benefits in the same way as if it had invented a technology for turning wheat into steel.</a:t>
            </a:r>
          </a:p>
          <a:p>
            <a:pPr lvl="1"/>
            <a:r>
              <a:rPr lang="en-US" dirty="0"/>
              <a:t>Some countries engage in inward-orientated trade policies, avoiding interaction with other countries</a:t>
            </a:r>
          </a:p>
          <a:p>
            <a:endParaRPr lang="en-US" dirty="0"/>
          </a:p>
          <a:p>
            <a:pPr lvl="1"/>
            <a:r>
              <a:rPr lang="en-US" dirty="0"/>
              <a:t>“outward-orientated” trade policies, encouraging interaction with other countries</a:t>
            </a:r>
          </a:p>
          <a:p>
            <a:pPr lvl="2"/>
            <a:r>
              <a:rPr lang="en-US" dirty="0"/>
              <a:t>Countries that pursued outward-oriented polices and experienced significant growth: China, S. Korea, Singapore, Taiwan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Research and development</a:t>
            </a:r>
          </a:p>
          <a:p>
            <a:pPr lvl="1"/>
            <a:r>
              <a:rPr lang="en-US" dirty="0"/>
              <a:t>The advance of technological knowledge has led to higher standards of living.</a:t>
            </a:r>
          </a:p>
          <a:p>
            <a:pPr lvl="1"/>
            <a:r>
              <a:rPr lang="en-US" dirty="0"/>
              <a:t>Most technological advance comes from private research by firms and individual inventors.</a:t>
            </a:r>
          </a:p>
          <a:p>
            <a:pPr lvl="1"/>
            <a:r>
              <a:rPr lang="en-US" dirty="0"/>
              <a:t>Government can encourage the development of new technologies through research grants</a:t>
            </a:r>
          </a:p>
          <a:p>
            <a:pPr lvl="1"/>
            <a:r>
              <a:rPr lang="en-US" dirty="0"/>
              <a:t>(NIH, NSF in the US), support of national research labs, tax breaks, and the patent system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Infrastructure</a:t>
            </a:r>
          </a:p>
          <a:p>
            <a:pPr lvl="1"/>
            <a:r>
              <a:rPr lang="en-US" dirty="0"/>
              <a:t>This refers to roads, power lines, ports, information networks, etc, that provide a foundation for economic activity.  </a:t>
            </a:r>
          </a:p>
          <a:p>
            <a:pPr lvl="1"/>
            <a:r>
              <a:rPr lang="en-US" dirty="0"/>
              <a:t>Having electricity, roads, and even things like clean water and disease control are important to econ growth. </a:t>
            </a:r>
          </a:p>
          <a:p>
            <a:pPr lvl="2"/>
            <a:r>
              <a:rPr lang="en-US" dirty="0"/>
              <a:t>In the last twenty year, improvements in communication technologies have been important </a:t>
            </a:r>
          </a:p>
          <a:p>
            <a:pPr lvl="3"/>
            <a:r>
              <a:rPr lang="en-US" dirty="0"/>
              <a:t>Internet, cellular phone proliferation, etc. </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What can we do to encourage more growth?</a:t>
            </a:r>
          </a:p>
          <a:p>
            <a:endParaRPr lang="en-US" dirty="0"/>
          </a:p>
          <a:p>
            <a:r>
              <a:rPr lang="en-US" dirty="0"/>
              <a:t>Government Policies That Tend to Raise Productivity and Living Standards:</a:t>
            </a:r>
          </a:p>
          <a:p>
            <a:pPr lvl="1"/>
            <a:r>
              <a:rPr lang="en-US" dirty="0"/>
              <a:t>Encourage saving and investment</a:t>
            </a:r>
          </a:p>
          <a:p>
            <a:pPr lvl="2"/>
            <a:r>
              <a:rPr lang="en-US" dirty="0"/>
              <a:t>Investments come from savings</a:t>
            </a:r>
          </a:p>
          <a:p>
            <a:pPr lvl="1"/>
            <a:r>
              <a:rPr lang="en-US" dirty="0"/>
              <a:t> Encourage investment from abroad</a:t>
            </a:r>
          </a:p>
          <a:p>
            <a:pPr lvl="1"/>
            <a:r>
              <a:rPr lang="en-US" dirty="0"/>
              <a:t>Encourage education and training</a:t>
            </a:r>
          </a:p>
          <a:p>
            <a:pPr lvl="1"/>
            <a:r>
              <a:rPr lang="en-US" dirty="0"/>
              <a:t>Establish secure property rights and maintain political stability</a:t>
            </a:r>
          </a:p>
          <a:p>
            <a:pPr lvl="1"/>
            <a:r>
              <a:rPr lang="en-US" dirty="0"/>
              <a:t>Promote free trade</a:t>
            </a:r>
          </a:p>
          <a:p>
            <a:pPr lvl="1"/>
            <a:r>
              <a:rPr lang="en-US" dirty="0"/>
              <a:t>Promote research and development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importance of saving and investment</a:t>
            </a:r>
          </a:p>
          <a:p>
            <a:pPr lvl="1"/>
            <a:r>
              <a:rPr lang="en-US" dirty="0"/>
              <a:t>One way to raise future productivity is to invest more current resources in the production of capital</a:t>
            </a:r>
          </a:p>
          <a:p>
            <a:pPr lvl="1"/>
            <a:r>
              <a:rPr lang="en-US" dirty="0"/>
              <a:t>If resources are used to produce capital goods, fewer goods and services are produced for current consumption</a:t>
            </a:r>
          </a:p>
          <a:p>
            <a:pPr lvl="1"/>
            <a:r>
              <a:rPr lang="en-US" dirty="0"/>
              <a:t>Countries that devote a large share of GDP to investment tend to have high growth rates</a:t>
            </a:r>
          </a:p>
          <a:p>
            <a:pPr lvl="2"/>
            <a:r>
              <a:rPr lang="en-US" dirty="0"/>
              <a:t>Might be fair to ask “But is this the cause or effect?”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172200"/>
            <a:ext cx="5791200" cy="246221"/>
          </a:xfrm>
          <a:prstGeom prst="rect">
            <a:avLst/>
          </a:prstGeom>
        </p:spPr>
        <p:txBody>
          <a:bodyPr wrap="square">
            <a:spAutoFit/>
          </a:bodyPr>
          <a:lstStyle/>
          <a:p>
            <a:r>
              <a:rPr lang="en-US" sz="1000" dirty="0"/>
              <a:t>Source: World Bank.  Poor nations are 40 poorest; Rich nations are 31 high income OECD nations.</a:t>
            </a:r>
          </a:p>
        </p:txBody>
      </p:sp>
      <p:sp>
        <p:nvSpPr>
          <p:cNvPr id="6" name="AutoShape 3"/>
          <p:cNvSpPr>
            <a:spLocks noChangeAspect="1" noChangeArrowheads="1" noTextEdit="1"/>
          </p:cNvSpPr>
          <p:nvPr/>
        </p:nvSpPr>
        <p:spPr bwMode="auto">
          <a:xfrm>
            <a:off x="615950" y="334963"/>
            <a:ext cx="8089900" cy="58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615950" y="341313"/>
            <a:ext cx="5534025" cy="103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6149975" y="341313"/>
            <a:ext cx="1181100" cy="103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a:off x="7331075" y="341313"/>
            <a:ext cx="1368425" cy="103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p:cNvSpPr>
            <a:spLocks noChangeArrowheads="1"/>
          </p:cNvSpPr>
          <p:nvPr/>
        </p:nvSpPr>
        <p:spPr bwMode="auto">
          <a:xfrm>
            <a:off x="615950" y="444500"/>
            <a:ext cx="5534025" cy="303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p:cNvSpPr>
            <a:spLocks noChangeArrowheads="1"/>
          </p:cNvSpPr>
          <p:nvPr/>
        </p:nvSpPr>
        <p:spPr bwMode="auto">
          <a:xfrm>
            <a:off x="6149975" y="444500"/>
            <a:ext cx="11811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p:nvSpPr>
        <p:spPr bwMode="auto">
          <a:xfrm>
            <a:off x="7331075" y="444500"/>
            <a:ext cx="1368425"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p:cNvSpPr>
            <a:spLocks noChangeArrowheads="1"/>
          </p:cNvSpPr>
          <p:nvPr/>
        </p:nvSpPr>
        <p:spPr bwMode="auto">
          <a:xfrm>
            <a:off x="615950" y="747713"/>
            <a:ext cx="5534025" cy="103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p:nvSpPr>
        <p:spPr bwMode="auto">
          <a:xfrm>
            <a:off x="6149975" y="749300"/>
            <a:ext cx="1181100" cy="10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p:cNvSpPr>
            <a:spLocks noChangeArrowheads="1"/>
          </p:cNvSpPr>
          <p:nvPr/>
        </p:nvSpPr>
        <p:spPr bwMode="auto">
          <a:xfrm>
            <a:off x="7331075" y="749300"/>
            <a:ext cx="1368425" cy="10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4"/>
          <p:cNvSpPr>
            <a:spLocks noChangeArrowheads="1"/>
          </p:cNvSpPr>
          <p:nvPr/>
        </p:nvSpPr>
        <p:spPr bwMode="auto">
          <a:xfrm>
            <a:off x="615950" y="850900"/>
            <a:ext cx="5534025" cy="10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6149975" y="850900"/>
            <a:ext cx="1181100" cy="10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7331075" y="850900"/>
            <a:ext cx="1368425" cy="10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p:cNvSpPr>
            <a:spLocks noChangeArrowheads="1"/>
          </p:cNvSpPr>
          <p:nvPr/>
        </p:nvSpPr>
        <p:spPr bwMode="auto">
          <a:xfrm>
            <a:off x="615950" y="952500"/>
            <a:ext cx="55340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p:cNvSpPr>
            <a:spLocks noChangeArrowheads="1"/>
          </p:cNvSpPr>
          <p:nvPr/>
        </p:nvSpPr>
        <p:spPr bwMode="auto">
          <a:xfrm>
            <a:off x="6149975" y="952500"/>
            <a:ext cx="11811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9"/>
          <p:cNvSpPr>
            <a:spLocks noChangeArrowheads="1"/>
          </p:cNvSpPr>
          <p:nvPr/>
        </p:nvSpPr>
        <p:spPr bwMode="auto">
          <a:xfrm>
            <a:off x="7331075" y="952500"/>
            <a:ext cx="13684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615950" y="1292225"/>
            <a:ext cx="55340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
          <p:cNvSpPr>
            <a:spLocks noChangeArrowheads="1"/>
          </p:cNvSpPr>
          <p:nvPr/>
        </p:nvSpPr>
        <p:spPr bwMode="auto">
          <a:xfrm>
            <a:off x="6149975" y="1292225"/>
            <a:ext cx="1181100" cy="341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p:nvSpPr>
        <p:spPr bwMode="auto">
          <a:xfrm>
            <a:off x="7331075" y="1292225"/>
            <a:ext cx="1368425" cy="341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3"/>
          <p:cNvSpPr>
            <a:spLocks noChangeArrowheads="1"/>
          </p:cNvSpPr>
          <p:nvPr/>
        </p:nvSpPr>
        <p:spPr bwMode="auto">
          <a:xfrm>
            <a:off x="615950" y="1631950"/>
            <a:ext cx="5534025" cy="341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4"/>
          <p:cNvSpPr>
            <a:spLocks noChangeArrowheads="1"/>
          </p:cNvSpPr>
          <p:nvPr/>
        </p:nvSpPr>
        <p:spPr bwMode="auto">
          <a:xfrm>
            <a:off x="6149975" y="1633538"/>
            <a:ext cx="11811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5"/>
          <p:cNvSpPr>
            <a:spLocks noChangeArrowheads="1"/>
          </p:cNvSpPr>
          <p:nvPr/>
        </p:nvSpPr>
        <p:spPr bwMode="auto">
          <a:xfrm>
            <a:off x="7331075" y="1633538"/>
            <a:ext cx="13684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6"/>
          <p:cNvSpPr>
            <a:spLocks noChangeArrowheads="1"/>
          </p:cNvSpPr>
          <p:nvPr/>
        </p:nvSpPr>
        <p:spPr bwMode="auto">
          <a:xfrm>
            <a:off x="615950" y="1973263"/>
            <a:ext cx="55340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7"/>
          <p:cNvSpPr>
            <a:spLocks noChangeArrowheads="1"/>
          </p:cNvSpPr>
          <p:nvPr/>
        </p:nvSpPr>
        <p:spPr bwMode="auto">
          <a:xfrm>
            <a:off x="6149975" y="1973263"/>
            <a:ext cx="11811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8"/>
          <p:cNvSpPr>
            <a:spLocks noChangeArrowheads="1"/>
          </p:cNvSpPr>
          <p:nvPr/>
        </p:nvSpPr>
        <p:spPr bwMode="auto">
          <a:xfrm>
            <a:off x="7331075" y="1973263"/>
            <a:ext cx="13684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9"/>
          <p:cNvSpPr>
            <a:spLocks noChangeArrowheads="1"/>
          </p:cNvSpPr>
          <p:nvPr/>
        </p:nvSpPr>
        <p:spPr bwMode="auto">
          <a:xfrm>
            <a:off x="615950" y="2312988"/>
            <a:ext cx="55340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0"/>
          <p:cNvSpPr>
            <a:spLocks noChangeArrowheads="1"/>
          </p:cNvSpPr>
          <p:nvPr/>
        </p:nvSpPr>
        <p:spPr bwMode="auto">
          <a:xfrm>
            <a:off x="6149975" y="2312988"/>
            <a:ext cx="11811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1"/>
          <p:cNvSpPr>
            <a:spLocks noChangeArrowheads="1"/>
          </p:cNvSpPr>
          <p:nvPr/>
        </p:nvSpPr>
        <p:spPr bwMode="auto">
          <a:xfrm>
            <a:off x="7331075" y="2312988"/>
            <a:ext cx="13684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2"/>
          <p:cNvSpPr>
            <a:spLocks noChangeArrowheads="1"/>
          </p:cNvSpPr>
          <p:nvPr/>
        </p:nvSpPr>
        <p:spPr bwMode="auto">
          <a:xfrm>
            <a:off x="615950" y="2652713"/>
            <a:ext cx="55340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3"/>
          <p:cNvSpPr>
            <a:spLocks noChangeArrowheads="1"/>
          </p:cNvSpPr>
          <p:nvPr/>
        </p:nvSpPr>
        <p:spPr bwMode="auto">
          <a:xfrm>
            <a:off x="6149975" y="2652713"/>
            <a:ext cx="1181100" cy="341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4"/>
          <p:cNvSpPr>
            <a:spLocks noChangeArrowheads="1"/>
          </p:cNvSpPr>
          <p:nvPr/>
        </p:nvSpPr>
        <p:spPr bwMode="auto">
          <a:xfrm>
            <a:off x="7331075" y="2652713"/>
            <a:ext cx="1368425" cy="341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5"/>
          <p:cNvSpPr>
            <a:spLocks noChangeArrowheads="1"/>
          </p:cNvSpPr>
          <p:nvPr/>
        </p:nvSpPr>
        <p:spPr bwMode="auto">
          <a:xfrm>
            <a:off x="615950" y="2992438"/>
            <a:ext cx="5534025" cy="341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6"/>
          <p:cNvSpPr>
            <a:spLocks noChangeArrowheads="1"/>
          </p:cNvSpPr>
          <p:nvPr/>
        </p:nvSpPr>
        <p:spPr bwMode="auto">
          <a:xfrm>
            <a:off x="6149975" y="2994025"/>
            <a:ext cx="11811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7"/>
          <p:cNvSpPr>
            <a:spLocks noChangeArrowheads="1"/>
          </p:cNvSpPr>
          <p:nvPr/>
        </p:nvSpPr>
        <p:spPr bwMode="auto">
          <a:xfrm>
            <a:off x="7331075" y="2994025"/>
            <a:ext cx="13684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8"/>
          <p:cNvSpPr>
            <a:spLocks noChangeArrowheads="1"/>
          </p:cNvSpPr>
          <p:nvPr/>
        </p:nvSpPr>
        <p:spPr bwMode="auto">
          <a:xfrm>
            <a:off x="615950" y="3333750"/>
            <a:ext cx="55340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9"/>
          <p:cNvSpPr>
            <a:spLocks noChangeArrowheads="1"/>
          </p:cNvSpPr>
          <p:nvPr/>
        </p:nvSpPr>
        <p:spPr bwMode="auto">
          <a:xfrm>
            <a:off x="6149975" y="3333750"/>
            <a:ext cx="11811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0"/>
          <p:cNvSpPr>
            <a:spLocks noChangeArrowheads="1"/>
          </p:cNvSpPr>
          <p:nvPr/>
        </p:nvSpPr>
        <p:spPr bwMode="auto">
          <a:xfrm>
            <a:off x="7331075" y="3333750"/>
            <a:ext cx="13684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1"/>
          <p:cNvSpPr>
            <a:spLocks noChangeArrowheads="1"/>
          </p:cNvSpPr>
          <p:nvPr/>
        </p:nvSpPr>
        <p:spPr bwMode="auto">
          <a:xfrm>
            <a:off x="615950" y="3673475"/>
            <a:ext cx="55340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2"/>
          <p:cNvSpPr>
            <a:spLocks noChangeArrowheads="1"/>
          </p:cNvSpPr>
          <p:nvPr/>
        </p:nvSpPr>
        <p:spPr bwMode="auto">
          <a:xfrm>
            <a:off x="6149975" y="3673475"/>
            <a:ext cx="11811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3"/>
          <p:cNvSpPr>
            <a:spLocks noChangeArrowheads="1"/>
          </p:cNvSpPr>
          <p:nvPr/>
        </p:nvSpPr>
        <p:spPr bwMode="auto">
          <a:xfrm>
            <a:off x="7331075" y="3673475"/>
            <a:ext cx="13684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4"/>
          <p:cNvSpPr>
            <a:spLocks noChangeArrowheads="1"/>
          </p:cNvSpPr>
          <p:nvPr/>
        </p:nvSpPr>
        <p:spPr bwMode="auto">
          <a:xfrm>
            <a:off x="615950" y="4013200"/>
            <a:ext cx="55340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5"/>
          <p:cNvSpPr>
            <a:spLocks noChangeArrowheads="1"/>
          </p:cNvSpPr>
          <p:nvPr/>
        </p:nvSpPr>
        <p:spPr bwMode="auto">
          <a:xfrm>
            <a:off x="6149975" y="4013200"/>
            <a:ext cx="11811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6"/>
          <p:cNvSpPr>
            <a:spLocks noChangeArrowheads="1"/>
          </p:cNvSpPr>
          <p:nvPr/>
        </p:nvSpPr>
        <p:spPr bwMode="auto">
          <a:xfrm>
            <a:off x="7331075" y="4013200"/>
            <a:ext cx="13684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7"/>
          <p:cNvSpPr>
            <a:spLocks noChangeArrowheads="1"/>
          </p:cNvSpPr>
          <p:nvPr/>
        </p:nvSpPr>
        <p:spPr bwMode="auto">
          <a:xfrm>
            <a:off x="615950" y="4352925"/>
            <a:ext cx="5534025" cy="341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8"/>
          <p:cNvSpPr>
            <a:spLocks noChangeArrowheads="1"/>
          </p:cNvSpPr>
          <p:nvPr/>
        </p:nvSpPr>
        <p:spPr bwMode="auto">
          <a:xfrm>
            <a:off x="6149975" y="4352925"/>
            <a:ext cx="1181100" cy="341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9"/>
          <p:cNvSpPr>
            <a:spLocks noChangeArrowheads="1"/>
          </p:cNvSpPr>
          <p:nvPr/>
        </p:nvSpPr>
        <p:spPr bwMode="auto">
          <a:xfrm>
            <a:off x="7331075" y="4352925"/>
            <a:ext cx="1368425" cy="341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0"/>
          <p:cNvSpPr>
            <a:spLocks noChangeArrowheads="1"/>
          </p:cNvSpPr>
          <p:nvPr/>
        </p:nvSpPr>
        <p:spPr bwMode="auto">
          <a:xfrm>
            <a:off x="615950" y="4694238"/>
            <a:ext cx="55340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1"/>
          <p:cNvSpPr>
            <a:spLocks noChangeArrowheads="1"/>
          </p:cNvSpPr>
          <p:nvPr/>
        </p:nvSpPr>
        <p:spPr bwMode="auto">
          <a:xfrm>
            <a:off x="6149975" y="4694238"/>
            <a:ext cx="11811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52"/>
          <p:cNvSpPr>
            <a:spLocks noChangeArrowheads="1"/>
          </p:cNvSpPr>
          <p:nvPr/>
        </p:nvSpPr>
        <p:spPr bwMode="auto">
          <a:xfrm>
            <a:off x="7331075" y="4694238"/>
            <a:ext cx="13684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53"/>
          <p:cNvSpPr>
            <a:spLocks noChangeArrowheads="1"/>
          </p:cNvSpPr>
          <p:nvPr/>
        </p:nvSpPr>
        <p:spPr bwMode="auto">
          <a:xfrm>
            <a:off x="615950" y="5033963"/>
            <a:ext cx="55340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4"/>
          <p:cNvSpPr>
            <a:spLocks noChangeArrowheads="1"/>
          </p:cNvSpPr>
          <p:nvPr/>
        </p:nvSpPr>
        <p:spPr bwMode="auto">
          <a:xfrm>
            <a:off x="6149975" y="5033963"/>
            <a:ext cx="11811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5"/>
          <p:cNvSpPr>
            <a:spLocks noChangeArrowheads="1"/>
          </p:cNvSpPr>
          <p:nvPr/>
        </p:nvSpPr>
        <p:spPr bwMode="auto">
          <a:xfrm>
            <a:off x="7331075" y="5033963"/>
            <a:ext cx="13684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6"/>
          <p:cNvSpPr>
            <a:spLocks noChangeArrowheads="1"/>
          </p:cNvSpPr>
          <p:nvPr/>
        </p:nvSpPr>
        <p:spPr bwMode="auto">
          <a:xfrm>
            <a:off x="615950" y="5373688"/>
            <a:ext cx="55340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7"/>
          <p:cNvSpPr>
            <a:spLocks noChangeArrowheads="1"/>
          </p:cNvSpPr>
          <p:nvPr/>
        </p:nvSpPr>
        <p:spPr bwMode="auto">
          <a:xfrm>
            <a:off x="6149975" y="5373688"/>
            <a:ext cx="11811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8"/>
          <p:cNvSpPr>
            <a:spLocks noChangeArrowheads="1"/>
          </p:cNvSpPr>
          <p:nvPr/>
        </p:nvSpPr>
        <p:spPr bwMode="auto">
          <a:xfrm>
            <a:off x="7331075" y="5373688"/>
            <a:ext cx="1368425"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9"/>
          <p:cNvSpPr>
            <a:spLocks noChangeArrowheads="1"/>
          </p:cNvSpPr>
          <p:nvPr/>
        </p:nvSpPr>
        <p:spPr bwMode="auto">
          <a:xfrm>
            <a:off x="615950" y="5713413"/>
            <a:ext cx="5534025" cy="341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0"/>
          <p:cNvSpPr>
            <a:spLocks noChangeArrowheads="1"/>
          </p:cNvSpPr>
          <p:nvPr/>
        </p:nvSpPr>
        <p:spPr bwMode="auto">
          <a:xfrm>
            <a:off x="6149975" y="5713413"/>
            <a:ext cx="1181100" cy="341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1"/>
          <p:cNvSpPr>
            <a:spLocks noChangeArrowheads="1"/>
          </p:cNvSpPr>
          <p:nvPr/>
        </p:nvSpPr>
        <p:spPr bwMode="auto">
          <a:xfrm>
            <a:off x="7331075" y="5713413"/>
            <a:ext cx="1368425" cy="341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2"/>
          <p:cNvSpPr>
            <a:spLocks noChangeArrowheads="1"/>
          </p:cNvSpPr>
          <p:nvPr/>
        </p:nvSpPr>
        <p:spPr bwMode="auto">
          <a:xfrm>
            <a:off x="615950" y="6054725"/>
            <a:ext cx="5534025" cy="10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63"/>
          <p:cNvSpPr>
            <a:spLocks noChangeArrowheads="1"/>
          </p:cNvSpPr>
          <p:nvPr/>
        </p:nvSpPr>
        <p:spPr bwMode="auto">
          <a:xfrm>
            <a:off x="6149975" y="6054725"/>
            <a:ext cx="1181100" cy="10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4"/>
          <p:cNvSpPr>
            <a:spLocks noChangeArrowheads="1"/>
          </p:cNvSpPr>
          <p:nvPr/>
        </p:nvSpPr>
        <p:spPr bwMode="auto">
          <a:xfrm>
            <a:off x="7331075" y="6054725"/>
            <a:ext cx="1368425" cy="10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Line 65"/>
          <p:cNvSpPr>
            <a:spLocks noChangeShapeType="1"/>
          </p:cNvSpPr>
          <p:nvPr/>
        </p:nvSpPr>
        <p:spPr bwMode="auto">
          <a:xfrm>
            <a:off x="615950" y="850900"/>
            <a:ext cx="8083550" cy="0"/>
          </a:xfrm>
          <a:prstGeom prst="line">
            <a:avLst/>
          </a:prstGeom>
          <a:noFill/>
          <a:ln w="12700" cap="flat">
            <a:solidFill>
              <a:srgbClr val="1F497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66"/>
          <p:cNvSpPr>
            <a:spLocks noChangeShapeType="1"/>
          </p:cNvSpPr>
          <p:nvPr/>
        </p:nvSpPr>
        <p:spPr bwMode="auto">
          <a:xfrm>
            <a:off x="615950" y="341313"/>
            <a:ext cx="8083550" cy="0"/>
          </a:xfrm>
          <a:prstGeom prst="line">
            <a:avLst/>
          </a:prstGeom>
          <a:noFill/>
          <a:ln w="12700" cap="flat">
            <a:solidFill>
              <a:srgbClr val="1F497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67"/>
          <p:cNvSpPr>
            <a:spLocks noChangeShapeType="1"/>
          </p:cNvSpPr>
          <p:nvPr/>
        </p:nvSpPr>
        <p:spPr bwMode="auto">
          <a:xfrm>
            <a:off x="615950" y="6156325"/>
            <a:ext cx="8083550" cy="0"/>
          </a:xfrm>
          <a:prstGeom prst="line">
            <a:avLst/>
          </a:prstGeom>
          <a:noFill/>
          <a:ln w="12700" cap="flat">
            <a:solidFill>
              <a:srgbClr val="1F497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Rectangle 68"/>
          <p:cNvSpPr>
            <a:spLocks noChangeArrowheads="1"/>
          </p:cNvSpPr>
          <p:nvPr/>
        </p:nvSpPr>
        <p:spPr bwMode="auto">
          <a:xfrm>
            <a:off x="674688" y="442913"/>
            <a:ext cx="158273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E46C0A"/>
                </a:solidFill>
                <a:effectLst/>
                <a:latin typeface="Calibri" panose="020F0502020204030204" pitchFamily="34" charset="0"/>
              </a:rPr>
              <a:t>Life indicators</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71" name="Rectangle 69"/>
          <p:cNvSpPr>
            <a:spLocks noChangeArrowheads="1"/>
          </p:cNvSpPr>
          <p:nvPr/>
        </p:nvSpPr>
        <p:spPr bwMode="auto">
          <a:xfrm>
            <a:off x="6499225" y="442913"/>
            <a:ext cx="6238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E46C0A"/>
                </a:solidFill>
                <a:effectLst/>
                <a:latin typeface="Calibri" panose="020F0502020204030204" pitchFamily="34" charset="0"/>
              </a:rPr>
              <a:t>Poor</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72" name="Rectangle 70"/>
          <p:cNvSpPr>
            <a:spLocks noChangeArrowheads="1"/>
          </p:cNvSpPr>
          <p:nvPr/>
        </p:nvSpPr>
        <p:spPr bwMode="auto">
          <a:xfrm>
            <a:off x="7796213" y="442913"/>
            <a:ext cx="56991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E46C0A"/>
                </a:solidFill>
                <a:effectLst/>
                <a:latin typeface="Calibri" panose="020F0502020204030204" pitchFamily="34" charset="0"/>
              </a:rPr>
              <a:t>Rich</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73" name="Rectangle 71"/>
          <p:cNvSpPr>
            <a:spLocks noChangeArrowheads="1"/>
          </p:cNvSpPr>
          <p:nvPr/>
        </p:nvSpPr>
        <p:spPr bwMode="auto">
          <a:xfrm>
            <a:off x="674688" y="950913"/>
            <a:ext cx="16764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GDP per capita</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72"/>
          <p:cNvSpPr>
            <a:spLocks noChangeArrowheads="1"/>
          </p:cNvSpPr>
          <p:nvPr/>
        </p:nvSpPr>
        <p:spPr bwMode="auto">
          <a:xfrm>
            <a:off x="6384925" y="950913"/>
            <a:ext cx="8382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$1,095</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73"/>
          <p:cNvSpPr>
            <a:spLocks noChangeArrowheads="1"/>
          </p:cNvSpPr>
          <p:nvPr/>
        </p:nvSpPr>
        <p:spPr bwMode="auto">
          <a:xfrm>
            <a:off x="7594600" y="950913"/>
            <a:ext cx="966788"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$32,971</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4"/>
          <p:cNvSpPr>
            <a:spLocks noChangeArrowheads="1"/>
          </p:cNvSpPr>
          <p:nvPr/>
        </p:nvSpPr>
        <p:spPr bwMode="auto">
          <a:xfrm>
            <a:off x="674688" y="1628775"/>
            <a:ext cx="33695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Infant mortality rate (per 1,000) </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5"/>
          <p:cNvSpPr>
            <a:spLocks noChangeArrowheads="1"/>
          </p:cNvSpPr>
          <p:nvPr/>
        </p:nvSpPr>
        <p:spPr bwMode="auto">
          <a:xfrm>
            <a:off x="6610350" y="1628775"/>
            <a:ext cx="3905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76</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6"/>
          <p:cNvSpPr>
            <a:spLocks noChangeArrowheads="1"/>
          </p:cNvSpPr>
          <p:nvPr/>
        </p:nvSpPr>
        <p:spPr bwMode="auto">
          <a:xfrm>
            <a:off x="7950200" y="1628775"/>
            <a:ext cx="2603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5</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7"/>
          <p:cNvSpPr>
            <a:spLocks noChangeArrowheads="1"/>
          </p:cNvSpPr>
          <p:nvPr/>
        </p:nvSpPr>
        <p:spPr bwMode="auto">
          <a:xfrm>
            <a:off x="674688" y="2311400"/>
            <a:ext cx="77946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Under</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8"/>
          <p:cNvSpPr>
            <a:spLocks noChangeArrowheads="1"/>
          </p:cNvSpPr>
          <p:nvPr/>
        </p:nvSpPr>
        <p:spPr bwMode="auto">
          <a:xfrm>
            <a:off x="1320800" y="2311400"/>
            <a:ext cx="211138"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9"/>
          <p:cNvSpPr>
            <a:spLocks noChangeArrowheads="1"/>
          </p:cNvSpPr>
          <p:nvPr/>
        </p:nvSpPr>
        <p:spPr bwMode="auto">
          <a:xfrm>
            <a:off x="1398588" y="2311400"/>
            <a:ext cx="28863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5 mortality rate (per 1,000) </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80"/>
          <p:cNvSpPr>
            <a:spLocks noChangeArrowheads="1"/>
          </p:cNvSpPr>
          <p:nvPr/>
        </p:nvSpPr>
        <p:spPr bwMode="auto">
          <a:xfrm>
            <a:off x="6546850" y="2311400"/>
            <a:ext cx="51911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118</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81"/>
          <p:cNvSpPr>
            <a:spLocks noChangeArrowheads="1"/>
          </p:cNvSpPr>
          <p:nvPr/>
        </p:nvSpPr>
        <p:spPr bwMode="auto">
          <a:xfrm>
            <a:off x="7950200" y="2311400"/>
            <a:ext cx="2603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6</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82"/>
          <p:cNvSpPr>
            <a:spLocks noChangeArrowheads="1"/>
          </p:cNvSpPr>
          <p:nvPr/>
        </p:nvSpPr>
        <p:spPr bwMode="auto">
          <a:xfrm>
            <a:off x="674688" y="2989263"/>
            <a:ext cx="255111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Life expectancy at birth</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3"/>
          <p:cNvSpPr>
            <a:spLocks noChangeArrowheads="1"/>
          </p:cNvSpPr>
          <p:nvPr/>
        </p:nvSpPr>
        <p:spPr bwMode="auto">
          <a:xfrm>
            <a:off x="6610350" y="2989263"/>
            <a:ext cx="3905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57</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4"/>
          <p:cNvSpPr>
            <a:spLocks noChangeArrowheads="1"/>
          </p:cNvSpPr>
          <p:nvPr/>
        </p:nvSpPr>
        <p:spPr bwMode="auto">
          <a:xfrm>
            <a:off x="7886700" y="2989263"/>
            <a:ext cx="3905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80</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87" name="Rectangle 85"/>
          <p:cNvSpPr>
            <a:spLocks noChangeArrowheads="1"/>
          </p:cNvSpPr>
          <p:nvPr/>
        </p:nvSpPr>
        <p:spPr bwMode="auto">
          <a:xfrm>
            <a:off x="674688" y="3671888"/>
            <a:ext cx="2459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Physicians (per 10,000) </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88" name="Rectangle 86"/>
          <p:cNvSpPr>
            <a:spLocks noChangeArrowheads="1"/>
          </p:cNvSpPr>
          <p:nvPr/>
        </p:nvSpPr>
        <p:spPr bwMode="auto">
          <a:xfrm>
            <a:off x="6578600" y="3671888"/>
            <a:ext cx="4540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1.8</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89" name="Rectangle 87"/>
          <p:cNvSpPr>
            <a:spLocks noChangeArrowheads="1"/>
          </p:cNvSpPr>
          <p:nvPr/>
        </p:nvSpPr>
        <p:spPr bwMode="auto">
          <a:xfrm>
            <a:off x="7788275" y="3671888"/>
            <a:ext cx="5842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29.3</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90" name="Rectangle 88"/>
          <p:cNvSpPr>
            <a:spLocks noChangeArrowheads="1"/>
          </p:cNvSpPr>
          <p:nvPr/>
        </p:nvSpPr>
        <p:spPr bwMode="auto">
          <a:xfrm>
            <a:off x="674688" y="4349750"/>
            <a:ext cx="3830638"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Access to improved water (percent)</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91" name="Rectangle 89"/>
          <p:cNvSpPr>
            <a:spLocks noChangeArrowheads="1"/>
          </p:cNvSpPr>
          <p:nvPr/>
        </p:nvSpPr>
        <p:spPr bwMode="auto">
          <a:xfrm>
            <a:off x="6610350" y="4349750"/>
            <a:ext cx="3905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64</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92" name="Rectangle 90"/>
          <p:cNvSpPr>
            <a:spLocks noChangeArrowheads="1"/>
          </p:cNvSpPr>
          <p:nvPr/>
        </p:nvSpPr>
        <p:spPr bwMode="auto">
          <a:xfrm>
            <a:off x="7820025" y="4349750"/>
            <a:ext cx="51911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100</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93" name="Rectangle 91"/>
          <p:cNvSpPr>
            <a:spLocks noChangeArrowheads="1"/>
          </p:cNvSpPr>
          <p:nvPr/>
        </p:nvSpPr>
        <p:spPr bwMode="auto">
          <a:xfrm>
            <a:off x="674688" y="5032375"/>
            <a:ext cx="4529138"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Female/male secondary enrollment (ratio)</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94" name="Rectangle 92"/>
          <p:cNvSpPr>
            <a:spLocks noChangeArrowheads="1"/>
          </p:cNvSpPr>
          <p:nvPr/>
        </p:nvSpPr>
        <p:spPr bwMode="auto">
          <a:xfrm>
            <a:off x="6515100" y="5032375"/>
            <a:ext cx="5842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0.84</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95" name="Rectangle 93"/>
          <p:cNvSpPr>
            <a:spLocks noChangeArrowheads="1"/>
          </p:cNvSpPr>
          <p:nvPr/>
        </p:nvSpPr>
        <p:spPr bwMode="auto">
          <a:xfrm>
            <a:off x="7788275" y="5032375"/>
            <a:ext cx="5842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0.99</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96" name="Rectangle 94"/>
          <p:cNvSpPr>
            <a:spLocks noChangeArrowheads="1"/>
          </p:cNvSpPr>
          <p:nvPr/>
        </p:nvSpPr>
        <p:spPr bwMode="auto">
          <a:xfrm>
            <a:off x="674688" y="5710238"/>
            <a:ext cx="2008188"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Female/male post</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97" name="Rectangle 95"/>
          <p:cNvSpPr>
            <a:spLocks noChangeArrowheads="1"/>
          </p:cNvSpPr>
          <p:nvPr/>
        </p:nvSpPr>
        <p:spPr bwMode="auto">
          <a:xfrm>
            <a:off x="2544763" y="5710238"/>
            <a:ext cx="2095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98" name="Rectangle 96"/>
          <p:cNvSpPr>
            <a:spLocks noChangeArrowheads="1"/>
          </p:cNvSpPr>
          <p:nvPr/>
        </p:nvSpPr>
        <p:spPr bwMode="auto">
          <a:xfrm>
            <a:off x="2622550" y="5710238"/>
            <a:ext cx="3106738"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1F497D"/>
                </a:solidFill>
                <a:effectLst/>
                <a:latin typeface="Calibri" panose="020F0502020204030204" pitchFamily="34" charset="0"/>
              </a:rPr>
              <a:t>secondary enrollment (ratio)</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9" name="Rectangle 97"/>
          <p:cNvSpPr>
            <a:spLocks noChangeArrowheads="1"/>
          </p:cNvSpPr>
          <p:nvPr/>
        </p:nvSpPr>
        <p:spPr bwMode="auto">
          <a:xfrm>
            <a:off x="6515100" y="5710238"/>
            <a:ext cx="5842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0.64</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00" name="Rectangle 98"/>
          <p:cNvSpPr>
            <a:spLocks noChangeArrowheads="1"/>
          </p:cNvSpPr>
          <p:nvPr/>
        </p:nvSpPr>
        <p:spPr bwMode="auto">
          <a:xfrm>
            <a:off x="7788275" y="5710238"/>
            <a:ext cx="5842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1F497D"/>
                </a:solidFill>
                <a:effectLst/>
                <a:latin typeface="Calibri" panose="020F0502020204030204" pitchFamily="34" charset="0"/>
              </a:rPr>
              <a:t>1.21</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01" name="Slide Number Placeholder 100"/>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7260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081510" y="1066800"/>
            <a:ext cx="6690890" cy="536035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Correlation between growth and investment</a:t>
            </a:r>
          </a:p>
          <a:p>
            <a:endParaRPr lang="en-US" dirty="0"/>
          </a:p>
          <a:p>
            <a:r>
              <a:rPr lang="en-US" dirty="0"/>
              <a:t>There exists strong correlation between growth and investment</a:t>
            </a:r>
          </a:p>
          <a:p>
            <a:r>
              <a:rPr lang="en-US" dirty="0"/>
              <a:t>Countries that grow fast and invest a great deal: China, Japan, Australia</a:t>
            </a:r>
          </a:p>
          <a:p>
            <a:pPr lvl="1"/>
            <a:r>
              <a:rPr lang="en-US" dirty="0"/>
              <a:t>China invested between 10-22% in 1960s, 44% of GDP in 1990s, 48% after 2009</a:t>
            </a:r>
          </a:p>
          <a:p>
            <a:pPr lvl="1"/>
            <a:r>
              <a:rPr lang="en-US" dirty="0"/>
              <a:t>Japan invested 30% of GDP in 1970s and 1980s and grew at about 5%</a:t>
            </a:r>
          </a:p>
          <a:p>
            <a:endParaRPr lang="en-US" dirty="0"/>
          </a:p>
          <a:p>
            <a:r>
              <a:rPr lang="en-US" dirty="0"/>
              <a:t>Countries that grow slowly and invest a small share of GDP: Central African Republic, Zimbabwe, Bangladesh</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Diminishing Returns and the Catch-Up Effect</a:t>
            </a:r>
          </a:p>
          <a:p>
            <a:pPr lvl="1"/>
            <a:r>
              <a:rPr lang="en-US" dirty="0"/>
              <a:t>As the stock of capital rises, the extra output produced from an additional unit of capital falls; this property is called </a:t>
            </a:r>
            <a:r>
              <a:rPr lang="en-US" dirty="0">
                <a:solidFill>
                  <a:srgbClr val="00B050"/>
                </a:solidFill>
              </a:rPr>
              <a:t>diminishing returns</a:t>
            </a:r>
          </a:p>
          <a:p>
            <a:pPr lvl="1"/>
            <a:r>
              <a:rPr lang="en-US" dirty="0"/>
              <a:t>Because of </a:t>
            </a:r>
            <a:r>
              <a:rPr lang="en-US" dirty="0">
                <a:solidFill>
                  <a:srgbClr val="00B050"/>
                </a:solidFill>
              </a:rPr>
              <a:t>diminishing returns</a:t>
            </a:r>
            <a:r>
              <a:rPr lang="en-US" dirty="0"/>
              <a:t>, an increase in the saving rate (and investment) leads to higher growth initially</a:t>
            </a:r>
          </a:p>
          <a:p>
            <a:pPr lvl="1"/>
            <a:r>
              <a:rPr lang="en-US" dirty="0"/>
              <a:t>In the long run, the effect of increasing saving rates (and investment) tends </a:t>
            </a:r>
            <a:r>
              <a:rPr lang="en-US"/>
              <a:t>to diminish</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a:t>
            </a:r>
            <a:r>
              <a:rPr lang="en-US" dirty="0">
                <a:solidFill>
                  <a:srgbClr val="FF0000"/>
                </a:solidFill>
              </a:rPr>
              <a:t>catch-up effect </a:t>
            </a:r>
            <a:r>
              <a:rPr lang="en-US" dirty="0"/>
              <a:t>refers to the property whereby countries that start off poor tend to grow more rapidly than countries that start off rich</a:t>
            </a:r>
          </a:p>
          <a:p>
            <a:r>
              <a:rPr lang="en-US" dirty="0"/>
              <a:t>According to the catch-up effect, China will have a hard time growing fast forever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1076325" y="109538"/>
            <a:ext cx="6991350" cy="66389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Economists believe there are pressures that will push economies to </a:t>
            </a:r>
            <a:r>
              <a:rPr lang="en-US" dirty="0">
                <a:solidFill>
                  <a:srgbClr val="FF0000"/>
                </a:solidFill>
              </a:rPr>
              <a:t>converge</a:t>
            </a:r>
            <a:r>
              <a:rPr lang="en-US" dirty="0"/>
              <a:t>…</a:t>
            </a:r>
          </a:p>
          <a:p>
            <a:pPr lvl="1"/>
            <a:r>
              <a:rPr lang="en-US" dirty="0"/>
              <a:t>But there </a:t>
            </a:r>
            <a:r>
              <a:rPr lang="en-US" i="1" dirty="0"/>
              <a:t>are</a:t>
            </a:r>
            <a:r>
              <a:rPr lang="en-US" dirty="0"/>
              <a:t> things that keep poor countries poor indefinitely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sp>
        <p:nvSpPr>
          <p:cNvPr id="3" name="Content Placeholder 2"/>
          <p:cNvSpPr>
            <a:spLocks noGrp="1"/>
          </p:cNvSpPr>
          <p:nvPr>
            <p:ph idx="1"/>
          </p:nvPr>
        </p:nvSpPr>
        <p:spPr/>
        <p:txBody>
          <a:bodyPr/>
          <a:lstStyle/>
          <a:p>
            <a:r>
              <a:rPr lang="en-US" dirty="0"/>
              <a:t>1)Pretend you are an economic consultant hired to advise two different countries on how to achieve economic growth. The first country, </a:t>
            </a:r>
            <a:r>
              <a:rPr lang="en-US" dirty="0" err="1"/>
              <a:t>Richlandia</a:t>
            </a:r>
            <a:r>
              <a:rPr lang="en-US" dirty="0"/>
              <a:t>, is prosperous and you recommended that they invest in technology to shift their production upwards. Your other client, </a:t>
            </a:r>
            <a:r>
              <a:rPr lang="en-US" dirty="0" err="1"/>
              <a:t>Poorlandia</a:t>
            </a:r>
            <a:r>
              <a:rPr lang="en-US" dirty="0"/>
              <a:t>, has very low real </a:t>
            </a:r>
            <a:r>
              <a:rPr lang="en-US" dirty="0" err="1"/>
              <a:t>GPDcp</a:t>
            </a:r>
            <a:r>
              <a:rPr lang="en-US" dirty="0"/>
              <a:t>. Is your policy prescription the same, or different, for </a:t>
            </a:r>
            <a:r>
              <a:rPr lang="en-US" dirty="0" err="1"/>
              <a:t>Poorlandia</a:t>
            </a:r>
            <a:r>
              <a:rPr lang="en-US" dirty="0"/>
              <a:t>? Explain.</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sp>
        <p:nvSpPr>
          <p:cNvPr id="3" name="Content Placeholder 2"/>
          <p:cNvSpPr>
            <a:spLocks noGrp="1"/>
          </p:cNvSpPr>
          <p:nvPr>
            <p:ph idx="1"/>
          </p:nvPr>
        </p:nvSpPr>
        <p:spPr/>
        <p:txBody>
          <a:bodyPr/>
          <a:lstStyle/>
          <a:p>
            <a:r>
              <a:rPr lang="en-US" dirty="0"/>
              <a:t>2) In a speech to the nation, the prime minister says the following. Evaluate. </a:t>
            </a:r>
          </a:p>
          <a:p>
            <a:r>
              <a:rPr lang="en-US" dirty="0"/>
              <a:t>“</a:t>
            </a:r>
            <a:r>
              <a:rPr lang="en-US" i="1" dirty="0"/>
              <a:t>GDP grew by 3% last year! This is great news. I read in the notes from some econ class at Aalto that we should be happy with growth rates of 1.5-2.0% per year. So as you can see, we are doing much better than that and thus I’m doing a fantastic job.</a:t>
            </a:r>
            <a:r>
              <a:rPr lang="en-US"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075" y="1219200"/>
            <a:ext cx="461665" cy="3886200"/>
          </a:xfrm>
          <a:prstGeom prst="rect">
            <a:avLst/>
          </a:prstGeom>
          <a:noFill/>
        </p:spPr>
        <p:txBody>
          <a:bodyPr vert="vert270" wrap="square" rtlCol="0">
            <a:spAutoFit/>
          </a:bodyPr>
          <a:lstStyle/>
          <a:p>
            <a:r>
              <a:rPr lang="en-US" dirty="0"/>
              <a:t>Thousands of 1990 International Dollars</a:t>
            </a:r>
          </a:p>
        </p:txBody>
      </p:sp>
      <p:sp>
        <p:nvSpPr>
          <p:cNvPr id="7" name="TextBox 6"/>
          <p:cNvSpPr txBox="1"/>
          <p:nvPr/>
        </p:nvSpPr>
        <p:spPr>
          <a:xfrm>
            <a:off x="1447800" y="304800"/>
            <a:ext cx="6248400" cy="584775"/>
          </a:xfrm>
          <a:prstGeom prst="rect">
            <a:avLst/>
          </a:prstGeom>
          <a:noFill/>
        </p:spPr>
        <p:txBody>
          <a:bodyPr wrap="square" rtlCol="0">
            <a:spAutoFit/>
          </a:bodyPr>
          <a:lstStyle/>
          <a:p>
            <a:pPr algn="ctr"/>
            <a:r>
              <a:rPr lang="en-US" sz="3200" dirty="0">
                <a:solidFill>
                  <a:schemeClr val="accent6">
                    <a:lumMod val="75000"/>
                  </a:schemeClr>
                </a:solidFill>
              </a:rPr>
              <a:t>World Per Capita Real GDP, 0 - 2000</a:t>
            </a:r>
          </a:p>
        </p:txBody>
      </p:sp>
      <p:sp>
        <p:nvSpPr>
          <p:cNvPr id="4" name="AutoShape 3"/>
          <p:cNvSpPr>
            <a:spLocks noChangeAspect="1" noChangeArrowheads="1" noTextEdit="1"/>
          </p:cNvSpPr>
          <p:nvPr/>
        </p:nvSpPr>
        <p:spPr bwMode="auto">
          <a:xfrm>
            <a:off x="598788" y="1474787"/>
            <a:ext cx="8537575"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1620044" y="1597023"/>
            <a:ext cx="9525" cy="3498850"/>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noEditPoints="1"/>
          </p:cNvSpPr>
          <p:nvPr/>
        </p:nvSpPr>
        <p:spPr bwMode="auto">
          <a:xfrm>
            <a:off x="1617869" y="1597024"/>
            <a:ext cx="80963" cy="3508375"/>
          </a:xfrm>
          <a:custGeom>
            <a:avLst/>
            <a:gdLst>
              <a:gd name="T0" fmla="*/ 0 w 51"/>
              <a:gd name="T1" fmla="*/ 2204 h 2210"/>
              <a:gd name="T2" fmla="*/ 51 w 51"/>
              <a:gd name="T3" fmla="*/ 2204 h 2210"/>
              <a:gd name="T4" fmla="*/ 51 w 51"/>
              <a:gd name="T5" fmla="*/ 2210 h 2210"/>
              <a:gd name="T6" fmla="*/ 0 w 51"/>
              <a:gd name="T7" fmla="*/ 2210 h 2210"/>
              <a:gd name="T8" fmla="*/ 0 w 51"/>
              <a:gd name="T9" fmla="*/ 2204 h 2210"/>
              <a:gd name="T10" fmla="*/ 0 w 51"/>
              <a:gd name="T11" fmla="*/ 1763 h 2210"/>
              <a:gd name="T12" fmla="*/ 51 w 51"/>
              <a:gd name="T13" fmla="*/ 1763 h 2210"/>
              <a:gd name="T14" fmla="*/ 51 w 51"/>
              <a:gd name="T15" fmla="*/ 1769 h 2210"/>
              <a:gd name="T16" fmla="*/ 0 w 51"/>
              <a:gd name="T17" fmla="*/ 1769 h 2210"/>
              <a:gd name="T18" fmla="*/ 0 w 51"/>
              <a:gd name="T19" fmla="*/ 1763 h 2210"/>
              <a:gd name="T20" fmla="*/ 0 w 51"/>
              <a:gd name="T21" fmla="*/ 1323 h 2210"/>
              <a:gd name="T22" fmla="*/ 51 w 51"/>
              <a:gd name="T23" fmla="*/ 1323 h 2210"/>
              <a:gd name="T24" fmla="*/ 51 w 51"/>
              <a:gd name="T25" fmla="*/ 1328 h 2210"/>
              <a:gd name="T26" fmla="*/ 0 w 51"/>
              <a:gd name="T27" fmla="*/ 1328 h 2210"/>
              <a:gd name="T28" fmla="*/ 0 w 51"/>
              <a:gd name="T29" fmla="*/ 1323 h 2210"/>
              <a:gd name="T30" fmla="*/ 0 w 51"/>
              <a:gd name="T31" fmla="*/ 882 h 2210"/>
              <a:gd name="T32" fmla="*/ 51 w 51"/>
              <a:gd name="T33" fmla="*/ 882 h 2210"/>
              <a:gd name="T34" fmla="*/ 51 w 51"/>
              <a:gd name="T35" fmla="*/ 887 h 2210"/>
              <a:gd name="T36" fmla="*/ 0 w 51"/>
              <a:gd name="T37" fmla="*/ 887 h 2210"/>
              <a:gd name="T38" fmla="*/ 0 w 51"/>
              <a:gd name="T39" fmla="*/ 882 h 2210"/>
              <a:gd name="T40" fmla="*/ 0 w 51"/>
              <a:gd name="T41" fmla="*/ 442 h 2210"/>
              <a:gd name="T42" fmla="*/ 51 w 51"/>
              <a:gd name="T43" fmla="*/ 442 h 2210"/>
              <a:gd name="T44" fmla="*/ 51 w 51"/>
              <a:gd name="T45" fmla="*/ 447 h 2210"/>
              <a:gd name="T46" fmla="*/ 0 w 51"/>
              <a:gd name="T47" fmla="*/ 447 h 2210"/>
              <a:gd name="T48" fmla="*/ 0 w 51"/>
              <a:gd name="T49" fmla="*/ 442 h 2210"/>
              <a:gd name="T50" fmla="*/ 0 w 51"/>
              <a:gd name="T51" fmla="*/ 0 h 2210"/>
              <a:gd name="T52" fmla="*/ 51 w 51"/>
              <a:gd name="T53" fmla="*/ 0 h 2210"/>
              <a:gd name="T54" fmla="*/ 51 w 51"/>
              <a:gd name="T55" fmla="*/ 6 h 2210"/>
              <a:gd name="T56" fmla="*/ 0 w 51"/>
              <a:gd name="T57" fmla="*/ 6 h 2210"/>
              <a:gd name="T58" fmla="*/ 0 w 51"/>
              <a:gd name="T59" fmla="*/ 0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2210">
                <a:moveTo>
                  <a:pt x="0" y="2204"/>
                </a:moveTo>
                <a:lnTo>
                  <a:pt x="51" y="2204"/>
                </a:lnTo>
                <a:lnTo>
                  <a:pt x="51" y="2210"/>
                </a:lnTo>
                <a:lnTo>
                  <a:pt x="0" y="2210"/>
                </a:lnTo>
                <a:lnTo>
                  <a:pt x="0" y="2204"/>
                </a:lnTo>
                <a:close/>
                <a:moveTo>
                  <a:pt x="0" y="1763"/>
                </a:moveTo>
                <a:lnTo>
                  <a:pt x="51" y="1763"/>
                </a:lnTo>
                <a:lnTo>
                  <a:pt x="51" y="1769"/>
                </a:lnTo>
                <a:lnTo>
                  <a:pt x="0" y="1769"/>
                </a:lnTo>
                <a:lnTo>
                  <a:pt x="0" y="1763"/>
                </a:lnTo>
                <a:close/>
                <a:moveTo>
                  <a:pt x="0" y="1323"/>
                </a:moveTo>
                <a:lnTo>
                  <a:pt x="51" y="1323"/>
                </a:lnTo>
                <a:lnTo>
                  <a:pt x="51" y="1328"/>
                </a:lnTo>
                <a:lnTo>
                  <a:pt x="0" y="1328"/>
                </a:lnTo>
                <a:lnTo>
                  <a:pt x="0" y="1323"/>
                </a:lnTo>
                <a:close/>
                <a:moveTo>
                  <a:pt x="0" y="882"/>
                </a:moveTo>
                <a:lnTo>
                  <a:pt x="51" y="882"/>
                </a:lnTo>
                <a:lnTo>
                  <a:pt x="51" y="887"/>
                </a:lnTo>
                <a:lnTo>
                  <a:pt x="0" y="887"/>
                </a:lnTo>
                <a:lnTo>
                  <a:pt x="0" y="882"/>
                </a:lnTo>
                <a:close/>
                <a:moveTo>
                  <a:pt x="0" y="442"/>
                </a:moveTo>
                <a:lnTo>
                  <a:pt x="51" y="442"/>
                </a:lnTo>
                <a:lnTo>
                  <a:pt x="51" y="447"/>
                </a:lnTo>
                <a:lnTo>
                  <a:pt x="0" y="447"/>
                </a:lnTo>
                <a:lnTo>
                  <a:pt x="0" y="442"/>
                </a:lnTo>
                <a:close/>
                <a:moveTo>
                  <a:pt x="0" y="0"/>
                </a:moveTo>
                <a:lnTo>
                  <a:pt x="51" y="0"/>
                </a:lnTo>
                <a:lnTo>
                  <a:pt x="51" y="6"/>
                </a:lnTo>
                <a:lnTo>
                  <a:pt x="0" y="6"/>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1622425" y="5095875"/>
            <a:ext cx="7219950" cy="9525"/>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1622425" y="5010083"/>
            <a:ext cx="7053263" cy="80963"/>
          </a:xfrm>
          <a:custGeom>
            <a:avLst/>
            <a:gdLst>
              <a:gd name="T0" fmla="*/ 6 w 4443"/>
              <a:gd name="T1" fmla="*/ 0 h 51"/>
              <a:gd name="T2" fmla="*/ 6 w 4443"/>
              <a:gd name="T3" fmla="*/ 51 h 51"/>
              <a:gd name="T4" fmla="*/ 0 w 4443"/>
              <a:gd name="T5" fmla="*/ 51 h 51"/>
              <a:gd name="T6" fmla="*/ 0 w 4443"/>
              <a:gd name="T7" fmla="*/ 0 h 51"/>
              <a:gd name="T8" fmla="*/ 6 w 4443"/>
              <a:gd name="T9" fmla="*/ 0 h 51"/>
              <a:gd name="T10" fmla="*/ 561 w 4443"/>
              <a:gd name="T11" fmla="*/ 0 h 51"/>
              <a:gd name="T12" fmla="*/ 561 w 4443"/>
              <a:gd name="T13" fmla="*/ 51 h 51"/>
              <a:gd name="T14" fmla="*/ 556 w 4443"/>
              <a:gd name="T15" fmla="*/ 51 h 51"/>
              <a:gd name="T16" fmla="*/ 556 w 4443"/>
              <a:gd name="T17" fmla="*/ 0 h 51"/>
              <a:gd name="T18" fmla="*/ 561 w 4443"/>
              <a:gd name="T19" fmla="*/ 0 h 51"/>
              <a:gd name="T20" fmla="*/ 1116 w 4443"/>
              <a:gd name="T21" fmla="*/ 0 h 51"/>
              <a:gd name="T22" fmla="*/ 1116 w 4443"/>
              <a:gd name="T23" fmla="*/ 51 h 51"/>
              <a:gd name="T24" fmla="*/ 1110 w 4443"/>
              <a:gd name="T25" fmla="*/ 51 h 51"/>
              <a:gd name="T26" fmla="*/ 1110 w 4443"/>
              <a:gd name="T27" fmla="*/ 0 h 51"/>
              <a:gd name="T28" fmla="*/ 1116 w 4443"/>
              <a:gd name="T29" fmla="*/ 0 h 51"/>
              <a:gd name="T30" fmla="*/ 1670 w 4443"/>
              <a:gd name="T31" fmla="*/ 0 h 51"/>
              <a:gd name="T32" fmla="*/ 1670 w 4443"/>
              <a:gd name="T33" fmla="*/ 51 h 51"/>
              <a:gd name="T34" fmla="*/ 1664 w 4443"/>
              <a:gd name="T35" fmla="*/ 51 h 51"/>
              <a:gd name="T36" fmla="*/ 1664 w 4443"/>
              <a:gd name="T37" fmla="*/ 0 h 51"/>
              <a:gd name="T38" fmla="*/ 1670 w 4443"/>
              <a:gd name="T39" fmla="*/ 0 h 51"/>
              <a:gd name="T40" fmla="*/ 2225 w 4443"/>
              <a:gd name="T41" fmla="*/ 0 h 51"/>
              <a:gd name="T42" fmla="*/ 2225 w 4443"/>
              <a:gd name="T43" fmla="*/ 51 h 51"/>
              <a:gd name="T44" fmla="*/ 2219 w 4443"/>
              <a:gd name="T45" fmla="*/ 51 h 51"/>
              <a:gd name="T46" fmla="*/ 2219 w 4443"/>
              <a:gd name="T47" fmla="*/ 0 h 51"/>
              <a:gd name="T48" fmla="*/ 2225 w 4443"/>
              <a:gd name="T49" fmla="*/ 0 h 51"/>
              <a:gd name="T50" fmla="*/ 2779 w 4443"/>
              <a:gd name="T51" fmla="*/ 0 h 51"/>
              <a:gd name="T52" fmla="*/ 2779 w 4443"/>
              <a:gd name="T53" fmla="*/ 51 h 51"/>
              <a:gd name="T54" fmla="*/ 2774 w 4443"/>
              <a:gd name="T55" fmla="*/ 51 h 51"/>
              <a:gd name="T56" fmla="*/ 2774 w 4443"/>
              <a:gd name="T57" fmla="*/ 0 h 51"/>
              <a:gd name="T58" fmla="*/ 2779 w 4443"/>
              <a:gd name="T59" fmla="*/ 0 h 51"/>
              <a:gd name="T60" fmla="*/ 3334 w 4443"/>
              <a:gd name="T61" fmla="*/ 0 h 51"/>
              <a:gd name="T62" fmla="*/ 3334 w 4443"/>
              <a:gd name="T63" fmla="*/ 51 h 51"/>
              <a:gd name="T64" fmla="*/ 3328 w 4443"/>
              <a:gd name="T65" fmla="*/ 51 h 51"/>
              <a:gd name="T66" fmla="*/ 3328 w 4443"/>
              <a:gd name="T67" fmla="*/ 0 h 51"/>
              <a:gd name="T68" fmla="*/ 3334 w 4443"/>
              <a:gd name="T69" fmla="*/ 0 h 51"/>
              <a:gd name="T70" fmla="*/ 3889 w 4443"/>
              <a:gd name="T71" fmla="*/ 0 h 51"/>
              <a:gd name="T72" fmla="*/ 3889 w 4443"/>
              <a:gd name="T73" fmla="*/ 51 h 51"/>
              <a:gd name="T74" fmla="*/ 3883 w 4443"/>
              <a:gd name="T75" fmla="*/ 51 h 51"/>
              <a:gd name="T76" fmla="*/ 3883 w 4443"/>
              <a:gd name="T77" fmla="*/ 0 h 51"/>
              <a:gd name="T78" fmla="*/ 3889 w 4443"/>
              <a:gd name="T79" fmla="*/ 0 h 51"/>
              <a:gd name="T80" fmla="*/ 4443 w 4443"/>
              <a:gd name="T81" fmla="*/ 0 h 51"/>
              <a:gd name="T82" fmla="*/ 4443 w 4443"/>
              <a:gd name="T83" fmla="*/ 51 h 51"/>
              <a:gd name="T84" fmla="*/ 4437 w 4443"/>
              <a:gd name="T85" fmla="*/ 51 h 51"/>
              <a:gd name="T86" fmla="*/ 4437 w 4443"/>
              <a:gd name="T87" fmla="*/ 0 h 51"/>
              <a:gd name="T88" fmla="*/ 4443 w 4443"/>
              <a:gd name="T8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43" h="51">
                <a:moveTo>
                  <a:pt x="6" y="0"/>
                </a:moveTo>
                <a:lnTo>
                  <a:pt x="6" y="51"/>
                </a:lnTo>
                <a:lnTo>
                  <a:pt x="0" y="51"/>
                </a:lnTo>
                <a:lnTo>
                  <a:pt x="0" y="0"/>
                </a:lnTo>
                <a:lnTo>
                  <a:pt x="6" y="0"/>
                </a:lnTo>
                <a:close/>
                <a:moveTo>
                  <a:pt x="561" y="0"/>
                </a:moveTo>
                <a:lnTo>
                  <a:pt x="561" y="51"/>
                </a:lnTo>
                <a:lnTo>
                  <a:pt x="556" y="51"/>
                </a:lnTo>
                <a:lnTo>
                  <a:pt x="556" y="0"/>
                </a:lnTo>
                <a:lnTo>
                  <a:pt x="561" y="0"/>
                </a:lnTo>
                <a:close/>
                <a:moveTo>
                  <a:pt x="1116" y="0"/>
                </a:moveTo>
                <a:lnTo>
                  <a:pt x="1116" y="51"/>
                </a:lnTo>
                <a:lnTo>
                  <a:pt x="1110" y="51"/>
                </a:lnTo>
                <a:lnTo>
                  <a:pt x="1110" y="0"/>
                </a:lnTo>
                <a:lnTo>
                  <a:pt x="1116" y="0"/>
                </a:lnTo>
                <a:close/>
                <a:moveTo>
                  <a:pt x="1670" y="0"/>
                </a:moveTo>
                <a:lnTo>
                  <a:pt x="1670" y="51"/>
                </a:lnTo>
                <a:lnTo>
                  <a:pt x="1664" y="51"/>
                </a:lnTo>
                <a:lnTo>
                  <a:pt x="1664" y="0"/>
                </a:lnTo>
                <a:lnTo>
                  <a:pt x="1670" y="0"/>
                </a:lnTo>
                <a:close/>
                <a:moveTo>
                  <a:pt x="2225" y="0"/>
                </a:moveTo>
                <a:lnTo>
                  <a:pt x="2225" y="51"/>
                </a:lnTo>
                <a:lnTo>
                  <a:pt x="2219" y="51"/>
                </a:lnTo>
                <a:lnTo>
                  <a:pt x="2219" y="0"/>
                </a:lnTo>
                <a:lnTo>
                  <a:pt x="2225" y="0"/>
                </a:lnTo>
                <a:close/>
                <a:moveTo>
                  <a:pt x="2779" y="0"/>
                </a:moveTo>
                <a:lnTo>
                  <a:pt x="2779" y="51"/>
                </a:lnTo>
                <a:lnTo>
                  <a:pt x="2774" y="51"/>
                </a:lnTo>
                <a:lnTo>
                  <a:pt x="2774" y="0"/>
                </a:lnTo>
                <a:lnTo>
                  <a:pt x="2779" y="0"/>
                </a:lnTo>
                <a:close/>
                <a:moveTo>
                  <a:pt x="3334" y="0"/>
                </a:moveTo>
                <a:lnTo>
                  <a:pt x="3334" y="51"/>
                </a:lnTo>
                <a:lnTo>
                  <a:pt x="3328" y="51"/>
                </a:lnTo>
                <a:lnTo>
                  <a:pt x="3328" y="0"/>
                </a:lnTo>
                <a:lnTo>
                  <a:pt x="3334" y="0"/>
                </a:lnTo>
                <a:close/>
                <a:moveTo>
                  <a:pt x="3889" y="0"/>
                </a:moveTo>
                <a:lnTo>
                  <a:pt x="3889" y="51"/>
                </a:lnTo>
                <a:lnTo>
                  <a:pt x="3883" y="51"/>
                </a:lnTo>
                <a:lnTo>
                  <a:pt x="3883" y="0"/>
                </a:lnTo>
                <a:lnTo>
                  <a:pt x="3889" y="0"/>
                </a:lnTo>
                <a:close/>
                <a:moveTo>
                  <a:pt x="4443" y="0"/>
                </a:moveTo>
                <a:lnTo>
                  <a:pt x="4443" y="51"/>
                </a:lnTo>
                <a:lnTo>
                  <a:pt x="4437" y="51"/>
                </a:lnTo>
                <a:lnTo>
                  <a:pt x="4437" y="0"/>
                </a:lnTo>
                <a:lnTo>
                  <a:pt x="4443"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1697038" y="1849438"/>
            <a:ext cx="7072313" cy="3021013"/>
          </a:xfrm>
          <a:custGeom>
            <a:avLst/>
            <a:gdLst>
              <a:gd name="T0" fmla="*/ 500 w 18550"/>
              <a:gd name="T1" fmla="*/ 7845 h 7937"/>
              <a:gd name="T2" fmla="*/ 1424 w 18550"/>
              <a:gd name="T3" fmla="*/ 7849 h 7937"/>
              <a:gd name="T4" fmla="*/ 2348 w 18550"/>
              <a:gd name="T5" fmla="*/ 7849 h 7937"/>
              <a:gd name="T6" fmla="*/ 3268 w 18550"/>
              <a:gd name="T7" fmla="*/ 7853 h 7937"/>
              <a:gd name="T8" fmla="*/ 4192 w 18550"/>
              <a:gd name="T9" fmla="*/ 7853 h 7937"/>
              <a:gd name="T10" fmla="*/ 5116 w 18550"/>
              <a:gd name="T11" fmla="*/ 7857 h 7937"/>
              <a:gd name="T12" fmla="*/ 6040 w 18550"/>
              <a:gd name="T13" fmla="*/ 7857 h 7937"/>
              <a:gd name="T14" fmla="*/ 6964 w 18550"/>
              <a:gd name="T15" fmla="*/ 7861 h 7937"/>
              <a:gd name="T16" fmla="*/ 7888 w 18550"/>
              <a:gd name="T17" fmla="*/ 7861 h 7937"/>
              <a:gd name="T18" fmla="*/ 8812 w 18550"/>
              <a:gd name="T19" fmla="*/ 7865 h 7937"/>
              <a:gd name="T20" fmla="*/ 9735 w 18550"/>
              <a:gd name="T21" fmla="*/ 7849 h 7937"/>
              <a:gd name="T22" fmla="*/ 10659 w 18550"/>
              <a:gd name="T23" fmla="*/ 7817 h 7937"/>
              <a:gd name="T24" fmla="*/ 11583 w 18550"/>
              <a:gd name="T25" fmla="*/ 7785 h 7937"/>
              <a:gd name="T26" fmla="*/ 12507 w 18550"/>
              <a:gd name="T27" fmla="*/ 7753 h 7937"/>
              <a:gd name="T28" fmla="*/ 13431 w 18550"/>
              <a:gd name="T29" fmla="*/ 7721 h 7937"/>
              <a:gd name="T30" fmla="*/ 14351 w 18550"/>
              <a:gd name="T31" fmla="*/ 7686 h 7937"/>
              <a:gd name="T32" fmla="*/ 15275 w 18550"/>
              <a:gd name="T33" fmla="*/ 7649 h 7937"/>
              <a:gd name="T34" fmla="*/ 16198 w 18550"/>
              <a:gd name="T35" fmla="*/ 7602 h 7937"/>
              <a:gd name="T36" fmla="*/ 16645 w 18550"/>
              <a:gd name="T37" fmla="*/ 7571 h 7937"/>
              <a:gd name="T38" fmla="*/ 17097 w 18550"/>
              <a:gd name="T39" fmla="*/ 7290 h 7937"/>
              <a:gd name="T40" fmla="*/ 17555 w 18550"/>
              <a:gd name="T41" fmla="*/ 6753 h 7937"/>
              <a:gd name="T42" fmla="*/ 18013 w 18550"/>
              <a:gd name="T43" fmla="*/ 5562 h 7937"/>
              <a:gd name="T44" fmla="*/ 18515 w 18550"/>
              <a:gd name="T45" fmla="*/ 2 h 7937"/>
              <a:gd name="T46" fmla="*/ 18084 w 18550"/>
              <a:gd name="T47" fmla="*/ 5568 h 7937"/>
              <a:gd name="T48" fmla="*/ 17622 w 18550"/>
              <a:gd name="T49" fmla="*/ 6778 h 7937"/>
              <a:gd name="T50" fmla="*/ 17152 w 18550"/>
              <a:gd name="T51" fmla="*/ 7337 h 7937"/>
              <a:gd name="T52" fmla="*/ 16684 w 18550"/>
              <a:gd name="T53" fmla="*/ 7632 h 7937"/>
              <a:gd name="T54" fmla="*/ 16203 w 18550"/>
              <a:gd name="T55" fmla="*/ 7673 h 7937"/>
              <a:gd name="T56" fmla="*/ 15278 w 18550"/>
              <a:gd name="T57" fmla="*/ 7721 h 7937"/>
              <a:gd name="T58" fmla="*/ 14354 w 18550"/>
              <a:gd name="T59" fmla="*/ 7757 h 7937"/>
              <a:gd name="T60" fmla="*/ 13434 w 18550"/>
              <a:gd name="T61" fmla="*/ 7793 h 7937"/>
              <a:gd name="T62" fmla="*/ 12510 w 18550"/>
              <a:gd name="T63" fmla="*/ 7825 h 7937"/>
              <a:gd name="T64" fmla="*/ 11586 w 18550"/>
              <a:gd name="T65" fmla="*/ 7857 h 7937"/>
              <a:gd name="T66" fmla="*/ 10662 w 18550"/>
              <a:gd name="T67" fmla="*/ 7889 h 7937"/>
              <a:gd name="T68" fmla="*/ 9738 w 18550"/>
              <a:gd name="T69" fmla="*/ 7921 h 7937"/>
              <a:gd name="T70" fmla="*/ 8812 w 18550"/>
              <a:gd name="T71" fmla="*/ 7937 h 7937"/>
              <a:gd name="T72" fmla="*/ 7888 w 18550"/>
              <a:gd name="T73" fmla="*/ 7933 h 7937"/>
              <a:gd name="T74" fmla="*/ 6964 w 18550"/>
              <a:gd name="T75" fmla="*/ 7933 h 7937"/>
              <a:gd name="T76" fmla="*/ 6040 w 18550"/>
              <a:gd name="T77" fmla="*/ 7929 h 7937"/>
              <a:gd name="T78" fmla="*/ 5116 w 18550"/>
              <a:gd name="T79" fmla="*/ 7929 h 7937"/>
              <a:gd name="T80" fmla="*/ 4192 w 18550"/>
              <a:gd name="T81" fmla="*/ 7925 h 7937"/>
              <a:gd name="T82" fmla="*/ 3268 w 18550"/>
              <a:gd name="T83" fmla="*/ 7925 h 7937"/>
              <a:gd name="T84" fmla="*/ 2348 w 18550"/>
              <a:gd name="T85" fmla="*/ 7921 h 7937"/>
              <a:gd name="T86" fmla="*/ 1424 w 18550"/>
              <a:gd name="T87" fmla="*/ 7921 h 7937"/>
              <a:gd name="T88" fmla="*/ 500 w 18550"/>
              <a:gd name="T89" fmla="*/ 7917 h 7937"/>
              <a:gd name="T90" fmla="*/ 0 w 18550"/>
              <a:gd name="T91" fmla="*/ 7881 h 7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50" h="7937">
                <a:moveTo>
                  <a:pt x="36" y="7845"/>
                </a:moveTo>
                <a:lnTo>
                  <a:pt x="500" y="7845"/>
                </a:lnTo>
                <a:lnTo>
                  <a:pt x="961" y="7849"/>
                </a:lnTo>
                <a:lnTo>
                  <a:pt x="1424" y="7849"/>
                </a:lnTo>
                <a:lnTo>
                  <a:pt x="1884" y="7849"/>
                </a:lnTo>
                <a:lnTo>
                  <a:pt x="2348" y="7849"/>
                </a:lnTo>
                <a:lnTo>
                  <a:pt x="2809" y="7853"/>
                </a:lnTo>
                <a:lnTo>
                  <a:pt x="3268" y="7853"/>
                </a:lnTo>
                <a:lnTo>
                  <a:pt x="3732" y="7853"/>
                </a:lnTo>
                <a:lnTo>
                  <a:pt x="4192" y="7853"/>
                </a:lnTo>
                <a:lnTo>
                  <a:pt x="4657" y="7857"/>
                </a:lnTo>
                <a:lnTo>
                  <a:pt x="5116" y="7857"/>
                </a:lnTo>
                <a:lnTo>
                  <a:pt x="5580" y="7857"/>
                </a:lnTo>
                <a:lnTo>
                  <a:pt x="6040" y="7857"/>
                </a:lnTo>
                <a:lnTo>
                  <a:pt x="6505" y="7861"/>
                </a:lnTo>
                <a:lnTo>
                  <a:pt x="6964" y="7861"/>
                </a:lnTo>
                <a:lnTo>
                  <a:pt x="7428" y="7861"/>
                </a:lnTo>
                <a:lnTo>
                  <a:pt x="7888" y="7861"/>
                </a:lnTo>
                <a:lnTo>
                  <a:pt x="8349" y="7865"/>
                </a:lnTo>
                <a:lnTo>
                  <a:pt x="8812" y="7865"/>
                </a:lnTo>
                <a:lnTo>
                  <a:pt x="9272" y="7865"/>
                </a:lnTo>
                <a:lnTo>
                  <a:pt x="9735" y="7849"/>
                </a:lnTo>
                <a:lnTo>
                  <a:pt x="10195" y="7833"/>
                </a:lnTo>
                <a:lnTo>
                  <a:pt x="10659" y="7817"/>
                </a:lnTo>
                <a:lnTo>
                  <a:pt x="11119" y="7801"/>
                </a:lnTo>
                <a:lnTo>
                  <a:pt x="11583" y="7785"/>
                </a:lnTo>
                <a:lnTo>
                  <a:pt x="12043" y="7769"/>
                </a:lnTo>
                <a:lnTo>
                  <a:pt x="12507" y="7753"/>
                </a:lnTo>
                <a:lnTo>
                  <a:pt x="12967" y="7737"/>
                </a:lnTo>
                <a:lnTo>
                  <a:pt x="13431" y="7721"/>
                </a:lnTo>
                <a:lnTo>
                  <a:pt x="13891" y="7705"/>
                </a:lnTo>
                <a:lnTo>
                  <a:pt x="14351" y="7686"/>
                </a:lnTo>
                <a:lnTo>
                  <a:pt x="14815" y="7666"/>
                </a:lnTo>
                <a:lnTo>
                  <a:pt x="15275" y="7649"/>
                </a:lnTo>
                <a:lnTo>
                  <a:pt x="15740" y="7637"/>
                </a:lnTo>
                <a:lnTo>
                  <a:pt x="16198" y="7602"/>
                </a:lnTo>
                <a:lnTo>
                  <a:pt x="16662" y="7566"/>
                </a:lnTo>
                <a:lnTo>
                  <a:pt x="16645" y="7571"/>
                </a:lnTo>
                <a:lnTo>
                  <a:pt x="17105" y="7283"/>
                </a:lnTo>
                <a:lnTo>
                  <a:pt x="17097" y="7290"/>
                </a:lnTo>
                <a:lnTo>
                  <a:pt x="17561" y="6742"/>
                </a:lnTo>
                <a:lnTo>
                  <a:pt x="17555" y="6753"/>
                </a:lnTo>
                <a:lnTo>
                  <a:pt x="18015" y="5553"/>
                </a:lnTo>
                <a:lnTo>
                  <a:pt x="18013" y="5562"/>
                </a:lnTo>
                <a:lnTo>
                  <a:pt x="18477" y="34"/>
                </a:lnTo>
                <a:cubicBezTo>
                  <a:pt x="18478" y="15"/>
                  <a:pt x="18496" y="0"/>
                  <a:pt x="18515" y="2"/>
                </a:cubicBezTo>
                <a:cubicBezTo>
                  <a:pt x="18535" y="3"/>
                  <a:pt x="18550" y="21"/>
                  <a:pt x="18548" y="40"/>
                </a:cubicBezTo>
                <a:lnTo>
                  <a:pt x="18084" y="5568"/>
                </a:lnTo>
                <a:cubicBezTo>
                  <a:pt x="18084" y="5572"/>
                  <a:pt x="18083" y="5575"/>
                  <a:pt x="18082" y="5578"/>
                </a:cubicBezTo>
                <a:lnTo>
                  <a:pt x="17622" y="6778"/>
                </a:lnTo>
                <a:cubicBezTo>
                  <a:pt x="17621" y="6782"/>
                  <a:pt x="17619" y="6786"/>
                  <a:pt x="17616" y="6789"/>
                </a:cubicBezTo>
                <a:lnTo>
                  <a:pt x="17152" y="7337"/>
                </a:lnTo>
                <a:cubicBezTo>
                  <a:pt x="17150" y="7340"/>
                  <a:pt x="17147" y="7342"/>
                  <a:pt x="17144" y="7344"/>
                </a:cubicBezTo>
                <a:lnTo>
                  <a:pt x="16684" y="7632"/>
                </a:lnTo>
                <a:cubicBezTo>
                  <a:pt x="16679" y="7635"/>
                  <a:pt x="16673" y="7637"/>
                  <a:pt x="16667" y="7637"/>
                </a:cubicBezTo>
                <a:lnTo>
                  <a:pt x="16203" y="7673"/>
                </a:lnTo>
                <a:lnTo>
                  <a:pt x="15741" y="7709"/>
                </a:lnTo>
                <a:lnTo>
                  <a:pt x="15278" y="7721"/>
                </a:lnTo>
                <a:lnTo>
                  <a:pt x="14818" y="7737"/>
                </a:lnTo>
                <a:lnTo>
                  <a:pt x="14354" y="7757"/>
                </a:lnTo>
                <a:lnTo>
                  <a:pt x="13894" y="7777"/>
                </a:lnTo>
                <a:lnTo>
                  <a:pt x="13434" y="7793"/>
                </a:lnTo>
                <a:lnTo>
                  <a:pt x="12970" y="7809"/>
                </a:lnTo>
                <a:lnTo>
                  <a:pt x="12510" y="7825"/>
                </a:lnTo>
                <a:lnTo>
                  <a:pt x="12046" y="7841"/>
                </a:lnTo>
                <a:lnTo>
                  <a:pt x="11586" y="7857"/>
                </a:lnTo>
                <a:lnTo>
                  <a:pt x="11122" y="7873"/>
                </a:lnTo>
                <a:lnTo>
                  <a:pt x="10662" y="7889"/>
                </a:lnTo>
                <a:lnTo>
                  <a:pt x="10198" y="7905"/>
                </a:lnTo>
                <a:lnTo>
                  <a:pt x="9738" y="7921"/>
                </a:lnTo>
                <a:lnTo>
                  <a:pt x="9272" y="7937"/>
                </a:lnTo>
                <a:lnTo>
                  <a:pt x="8812" y="7937"/>
                </a:lnTo>
                <a:lnTo>
                  <a:pt x="8348" y="7937"/>
                </a:lnTo>
                <a:lnTo>
                  <a:pt x="7888" y="7933"/>
                </a:lnTo>
                <a:lnTo>
                  <a:pt x="7428" y="7933"/>
                </a:lnTo>
                <a:lnTo>
                  <a:pt x="6964" y="7933"/>
                </a:lnTo>
                <a:lnTo>
                  <a:pt x="6504" y="7933"/>
                </a:lnTo>
                <a:lnTo>
                  <a:pt x="6040" y="7929"/>
                </a:lnTo>
                <a:lnTo>
                  <a:pt x="5580" y="7929"/>
                </a:lnTo>
                <a:lnTo>
                  <a:pt x="5116" y="7929"/>
                </a:lnTo>
                <a:lnTo>
                  <a:pt x="4656" y="7929"/>
                </a:lnTo>
                <a:lnTo>
                  <a:pt x="4192" y="7925"/>
                </a:lnTo>
                <a:lnTo>
                  <a:pt x="3732" y="7925"/>
                </a:lnTo>
                <a:lnTo>
                  <a:pt x="3268" y="7925"/>
                </a:lnTo>
                <a:lnTo>
                  <a:pt x="2808" y="7925"/>
                </a:lnTo>
                <a:lnTo>
                  <a:pt x="2348" y="7921"/>
                </a:lnTo>
                <a:lnTo>
                  <a:pt x="1884" y="7921"/>
                </a:lnTo>
                <a:lnTo>
                  <a:pt x="1424" y="7921"/>
                </a:lnTo>
                <a:lnTo>
                  <a:pt x="960" y="7921"/>
                </a:lnTo>
                <a:lnTo>
                  <a:pt x="500" y="7917"/>
                </a:lnTo>
                <a:lnTo>
                  <a:pt x="36" y="7917"/>
                </a:lnTo>
                <a:cubicBezTo>
                  <a:pt x="17" y="7917"/>
                  <a:pt x="0" y="7901"/>
                  <a:pt x="0" y="7881"/>
                </a:cubicBezTo>
                <a:cubicBezTo>
                  <a:pt x="0" y="7862"/>
                  <a:pt x="17" y="7845"/>
                  <a:pt x="36" y="7845"/>
                </a:cubicBezTo>
                <a:close/>
              </a:path>
            </a:pathLst>
          </a:custGeom>
          <a:solidFill>
            <a:srgbClr val="E46C0A"/>
          </a:solidFill>
          <a:ln w="1588" cap="flat">
            <a:solidFill>
              <a:srgbClr val="E46C0A"/>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1196975" y="4930775"/>
            <a:ext cx="3905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anose="020F0502020204030204" pitchFamily="34" charset="0"/>
              </a:rPr>
              <a:t>$0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6" name="Rectangle 11"/>
          <p:cNvSpPr>
            <a:spLocks noChangeArrowheads="1"/>
          </p:cNvSpPr>
          <p:nvPr/>
        </p:nvSpPr>
        <p:spPr bwMode="auto">
          <a:xfrm>
            <a:off x="747713" y="4233863"/>
            <a:ext cx="838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anose="020F0502020204030204" pitchFamily="34" charset="0"/>
              </a:rPr>
              <a:t>$2,000</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2"/>
          <p:cNvSpPr>
            <a:spLocks noChangeArrowheads="1"/>
          </p:cNvSpPr>
          <p:nvPr/>
        </p:nvSpPr>
        <p:spPr bwMode="auto">
          <a:xfrm>
            <a:off x="747713" y="3533775"/>
            <a:ext cx="8382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anose="020F0502020204030204" pitchFamily="34" charset="0"/>
              </a:rPr>
              <a:t>$4,000</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3"/>
          <p:cNvSpPr>
            <a:spLocks noChangeArrowheads="1"/>
          </p:cNvSpPr>
          <p:nvPr/>
        </p:nvSpPr>
        <p:spPr bwMode="auto">
          <a:xfrm>
            <a:off x="747713" y="2832100"/>
            <a:ext cx="8382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anose="020F0502020204030204" pitchFamily="34" charset="0"/>
              </a:rPr>
              <a:t>$6,000</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4"/>
          <p:cNvSpPr>
            <a:spLocks noChangeArrowheads="1"/>
          </p:cNvSpPr>
          <p:nvPr/>
        </p:nvSpPr>
        <p:spPr bwMode="auto">
          <a:xfrm>
            <a:off x="747713" y="2135188"/>
            <a:ext cx="8382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anose="020F0502020204030204" pitchFamily="34" charset="0"/>
              </a:rPr>
              <a:t>$8,000</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5"/>
          <p:cNvSpPr>
            <a:spLocks noChangeArrowheads="1"/>
          </p:cNvSpPr>
          <p:nvPr/>
        </p:nvSpPr>
        <p:spPr bwMode="auto">
          <a:xfrm>
            <a:off x="619125" y="1433512"/>
            <a:ext cx="9683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anose="020F0502020204030204" pitchFamily="34" charset="0"/>
              </a:rPr>
              <a:t>$10,000</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16"/>
          <p:cNvSpPr>
            <a:spLocks noChangeArrowheads="1"/>
          </p:cNvSpPr>
          <p:nvPr/>
        </p:nvSpPr>
        <p:spPr bwMode="auto">
          <a:xfrm>
            <a:off x="1714500" y="5262563"/>
            <a:ext cx="26035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anose="020F0502020204030204" pitchFamily="34" charset="0"/>
              </a:rPr>
              <a:t>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2" name="Rectangle 17"/>
          <p:cNvSpPr>
            <a:spLocks noChangeArrowheads="1"/>
          </p:cNvSpPr>
          <p:nvPr/>
        </p:nvSpPr>
        <p:spPr bwMode="auto">
          <a:xfrm>
            <a:off x="2466975" y="5262563"/>
            <a:ext cx="5175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anose="020F0502020204030204" pitchFamily="34" charset="0"/>
              </a:rPr>
              <a:t>250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3" name="Rectangle 18"/>
          <p:cNvSpPr>
            <a:spLocks noChangeArrowheads="1"/>
          </p:cNvSpPr>
          <p:nvPr/>
        </p:nvSpPr>
        <p:spPr bwMode="auto">
          <a:xfrm>
            <a:off x="3346450" y="5262563"/>
            <a:ext cx="5191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anose="020F0502020204030204" pitchFamily="34" charset="0"/>
              </a:rPr>
              <a:t>500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4" name="Rectangle 19"/>
          <p:cNvSpPr>
            <a:spLocks noChangeArrowheads="1"/>
          </p:cNvSpPr>
          <p:nvPr/>
        </p:nvSpPr>
        <p:spPr bwMode="auto">
          <a:xfrm>
            <a:off x="4227513" y="5262563"/>
            <a:ext cx="5175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anose="020F0502020204030204" pitchFamily="34" charset="0"/>
              </a:rPr>
              <a:t>750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5" name="Rectangle 20"/>
          <p:cNvSpPr>
            <a:spLocks noChangeArrowheads="1"/>
          </p:cNvSpPr>
          <p:nvPr/>
        </p:nvSpPr>
        <p:spPr bwMode="auto">
          <a:xfrm>
            <a:off x="5043488" y="5262563"/>
            <a:ext cx="6461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anose="020F0502020204030204" pitchFamily="34" charset="0"/>
              </a:rPr>
              <a:t>1000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6" name="Rectangle 21"/>
          <p:cNvSpPr>
            <a:spLocks noChangeArrowheads="1"/>
          </p:cNvSpPr>
          <p:nvPr/>
        </p:nvSpPr>
        <p:spPr bwMode="auto">
          <a:xfrm>
            <a:off x="5922963" y="5262563"/>
            <a:ext cx="6461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anose="020F0502020204030204" pitchFamily="34" charset="0"/>
              </a:rPr>
              <a:t>1250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7" name="Rectangle 22"/>
          <p:cNvSpPr>
            <a:spLocks noChangeArrowheads="1"/>
          </p:cNvSpPr>
          <p:nvPr/>
        </p:nvSpPr>
        <p:spPr bwMode="auto">
          <a:xfrm>
            <a:off x="6804025" y="5262563"/>
            <a:ext cx="6461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anose="020F0502020204030204" pitchFamily="34" charset="0"/>
              </a:rPr>
              <a:t>1500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8" name="Rectangle 23"/>
          <p:cNvSpPr>
            <a:spLocks noChangeArrowheads="1"/>
          </p:cNvSpPr>
          <p:nvPr/>
        </p:nvSpPr>
        <p:spPr bwMode="auto">
          <a:xfrm>
            <a:off x="7683500" y="5262563"/>
            <a:ext cx="6461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anose="020F0502020204030204" pitchFamily="34" charset="0"/>
              </a:rPr>
              <a:t>1750</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9" name="Rectangle 24"/>
          <p:cNvSpPr>
            <a:spLocks noChangeArrowheads="1"/>
          </p:cNvSpPr>
          <p:nvPr/>
        </p:nvSpPr>
        <p:spPr bwMode="auto">
          <a:xfrm>
            <a:off x="8497888" y="5262563"/>
            <a:ext cx="6461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anose="020F0502020204030204" pitchFamily="34" charset="0"/>
              </a:rPr>
              <a:t>2000</a:t>
            </a: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4121"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4813" y="3898900"/>
            <a:ext cx="80486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33"/>
          <p:cNvSpPr>
            <a:spLocks noChangeArrowheads="1"/>
          </p:cNvSpPr>
          <p:nvPr/>
        </p:nvSpPr>
        <p:spPr bwMode="auto">
          <a:xfrm>
            <a:off x="1933184" y="3573075"/>
            <a:ext cx="5658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4F81BD"/>
                </a:solidFill>
                <a:effectLst/>
                <a:latin typeface="Calibri" panose="020F0502020204030204" pitchFamily="34" charset="0"/>
              </a:rPr>
              <a:t>Jesus!</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048" name="Rectangle 35"/>
          <p:cNvSpPr>
            <a:spLocks noChangeArrowheads="1"/>
          </p:cNvSpPr>
          <p:nvPr/>
        </p:nvSpPr>
        <p:spPr bwMode="auto">
          <a:xfrm>
            <a:off x="2771775" y="3241675"/>
            <a:ext cx="6175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4F81BD"/>
                </a:solidFill>
                <a:effectLst/>
                <a:latin typeface="Calibri" panose="020F0502020204030204" pitchFamily="34" charset="0"/>
              </a:rPr>
              <a:t>Attila</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049" name="Rectangle 36"/>
          <p:cNvSpPr>
            <a:spLocks noChangeArrowheads="1"/>
          </p:cNvSpPr>
          <p:nvPr/>
        </p:nvSpPr>
        <p:spPr bwMode="auto">
          <a:xfrm>
            <a:off x="3321050" y="3241675"/>
            <a:ext cx="4826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4F81BD"/>
                </a:solidFill>
                <a:effectLst/>
                <a:latin typeface="Calibri" panose="020F0502020204030204" pitchFamily="34" charset="0"/>
              </a:rPr>
              <a:t>the </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051" name="Rectangle 37"/>
          <p:cNvSpPr>
            <a:spLocks noChangeArrowheads="1"/>
          </p:cNvSpPr>
          <p:nvPr/>
        </p:nvSpPr>
        <p:spPr bwMode="auto">
          <a:xfrm>
            <a:off x="3009900" y="3514725"/>
            <a:ext cx="5032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4F81BD"/>
                </a:solidFill>
                <a:effectLst/>
                <a:latin typeface="Calibri" panose="020F0502020204030204" pitchFamily="34" charset="0"/>
              </a:rPr>
              <a:t>Hun</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052" name="Rectangle 38"/>
          <p:cNvSpPr>
            <a:spLocks noChangeArrowheads="1"/>
          </p:cNvSpPr>
          <p:nvPr/>
        </p:nvSpPr>
        <p:spPr bwMode="auto">
          <a:xfrm>
            <a:off x="5341938" y="3317875"/>
            <a:ext cx="9207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4F81BD"/>
                </a:solidFill>
                <a:effectLst/>
                <a:latin typeface="Calibri" panose="020F0502020204030204" pitchFamily="34" charset="0"/>
              </a:rPr>
              <a:t>Genghis </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053" name="Rectangle 39"/>
          <p:cNvSpPr>
            <a:spLocks noChangeArrowheads="1"/>
          </p:cNvSpPr>
          <p:nvPr/>
        </p:nvSpPr>
        <p:spPr bwMode="auto">
          <a:xfrm>
            <a:off x="5481638" y="3590925"/>
            <a:ext cx="642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4F81BD"/>
                </a:solidFill>
                <a:effectLst/>
                <a:latin typeface="Calibri" panose="020F0502020204030204" pitchFamily="34" charset="0"/>
              </a:rPr>
              <a:t>Kahn </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054" name="Rectangle 40"/>
          <p:cNvSpPr>
            <a:spLocks noChangeArrowheads="1"/>
          </p:cNvSpPr>
          <p:nvPr/>
        </p:nvSpPr>
        <p:spPr bwMode="auto">
          <a:xfrm>
            <a:off x="6626225" y="3317875"/>
            <a:ext cx="7429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4F81BD"/>
                </a:solidFill>
                <a:effectLst/>
                <a:latin typeface="Calibri" panose="020F0502020204030204" pitchFamily="34" charset="0"/>
              </a:rPr>
              <a:t>Queen</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055" name="Rectangle 41"/>
          <p:cNvSpPr>
            <a:spLocks noChangeArrowheads="1"/>
          </p:cNvSpPr>
          <p:nvPr/>
        </p:nvSpPr>
        <p:spPr bwMode="auto">
          <a:xfrm>
            <a:off x="6457950" y="3590925"/>
            <a:ext cx="10763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4F81BD"/>
                </a:solidFill>
                <a:effectLst/>
                <a:latin typeface="Calibri" panose="020F0502020204030204" pitchFamily="34" charset="0"/>
              </a:rPr>
              <a:t>Elizabeth I</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056" name="Rectangle 42"/>
          <p:cNvSpPr>
            <a:spLocks noChangeArrowheads="1"/>
          </p:cNvSpPr>
          <p:nvPr/>
        </p:nvSpPr>
        <p:spPr bwMode="auto">
          <a:xfrm>
            <a:off x="7727527" y="3326861"/>
            <a:ext cx="74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dirty="0">
                <a:solidFill>
                  <a:srgbClr val="4F81BD"/>
                </a:solidFill>
                <a:latin typeface="Calibri" panose="020F0502020204030204" pitchFamily="34" charset="0"/>
              </a:rPr>
              <a:t>Thomas</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057" name="Rectangle 43"/>
          <p:cNvSpPr>
            <a:spLocks noChangeArrowheads="1"/>
          </p:cNvSpPr>
          <p:nvPr/>
        </p:nvSpPr>
        <p:spPr bwMode="auto">
          <a:xfrm>
            <a:off x="7693025" y="3590925"/>
            <a:ext cx="969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4F81BD"/>
                </a:solidFill>
                <a:effectLst/>
                <a:latin typeface="Calibri" panose="020F0502020204030204" pitchFamily="34" charset="0"/>
              </a:rPr>
              <a:t>Jefferson</a:t>
            </a: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058" name="Rectangle 46"/>
          <p:cNvSpPr>
            <a:spLocks noChangeArrowheads="1"/>
          </p:cNvSpPr>
          <p:nvPr/>
        </p:nvSpPr>
        <p:spPr bwMode="auto">
          <a:xfrm>
            <a:off x="3805238" y="3454400"/>
            <a:ext cx="1352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4F81BD"/>
                </a:solidFill>
                <a:effectLst/>
                <a:latin typeface="Calibri" panose="020F0502020204030204" pitchFamily="34" charset="0"/>
              </a:rPr>
              <a:t>Charlemagne</a:t>
            </a: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56" name="Picture 5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58639" y="3905558"/>
            <a:ext cx="799844" cy="857009"/>
          </a:xfrm>
          <a:prstGeom prst="ellipse">
            <a:avLst/>
          </a:prstGeom>
          <a:ln>
            <a:noFill/>
          </a:ln>
          <a:effectLst>
            <a:softEdge rad="112500"/>
          </a:effectLst>
        </p:spPr>
      </p:pic>
      <p:pic>
        <p:nvPicPr>
          <p:cNvPr id="58" name="Picture 57"/>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5370" t="-1" r="23249" b="44766"/>
          <a:stretch/>
        </p:blipFill>
        <p:spPr>
          <a:xfrm>
            <a:off x="2737346" y="3842480"/>
            <a:ext cx="979152" cy="916595"/>
          </a:xfrm>
          <a:prstGeom prst="ellipse">
            <a:avLst/>
          </a:prstGeom>
          <a:ln>
            <a:noFill/>
          </a:ln>
          <a:effectLst>
            <a:softEdge rad="112500"/>
          </a:effectLst>
        </p:spPr>
      </p:pic>
      <p:pic>
        <p:nvPicPr>
          <p:cNvPr id="59" name="chart"/>
          <p:cNvPicPr>
            <a:picLocks noChangeAspect="1"/>
          </p:cNvPicPr>
          <p:nvPr/>
        </p:nvPicPr>
        <p:blipFill>
          <a:blip r:embed="rId5" cstate="print">
            <a:duotone>
              <a:schemeClr val="accent1">
                <a:shade val="45000"/>
                <a:satMod val="135000"/>
              </a:schemeClr>
              <a:prstClr val="white"/>
            </a:duotone>
          </a:blip>
          <a:stretch>
            <a:fillRect/>
          </a:stretch>
        </p:blipFill>
        <p:spPr>
          <a:xfrm>
            <a:off x="3983065" y="3835364"/>
            <a:ext cx="888943" cy="972490"/>
          </a:xfrm>
          <a:prstGeom prst="ellipse">
            <a:avLst/>
          </a:prstGeom>
          <a:ln>
            <a:noFill/>
          </a:ln>
          <a:effectLst>
            <a:softEdge rad="112500"/>
          </a:effectLst>
        </p:spPr>
      </p:pic>
      <p:pic>
        <p:nvPicPr>
          <p:cNvPr id="60" name="Picture 5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65648" y="3825650"/>
            <a:ext cx="779703" cy="1014827"/>
          </a:xfrm>
          <a:prstGeom prst="ellipse">
            <a:avLst/>
          </a:prstGeom>
          <a:ln>
            <a:noFill/>
          </a:ln>
          <a:effectLst>
            <a:softEdge rad="112500"/>
          </a:effectLst>
        </p:spPr>
      </p:pic>
      <p:pic>
        <p:nvPicPr>
          <p:cNvPr id="62" name="Picture 61"/>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77519" y="3778390"/>
            <a:ext cx="814865" cy="1029464"/>
          </a:xfrm>
          <a:prstGeom prst="ellipse">
            <a:avLst/>
          </a:prstGeom>
          <a:ln>
            <a:noFill/>
          </a:ln>
          <a:effectLst>
            <a:softEdge rad="112500"/>
          </a:effectLst>
        </p:spPr>
      </p:pic>
      <p:sp>
        <p:nvSpPr>
          <p:cNvPr id="64" name="Rectangle 46"/>
          <p:cNvSpPr>
            <a:spLocks noChangeArrowheads="1"/>
          </p:cNvSpPr>
          <p:nvPr/>
        </p:nvSpPr>
        <p:spPr bwMode="auto">
          <a:xfrm flipH="1">
            <a:off x="8686800" y="1600200"/>
            <a:ext cx="457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dirty="0">
                <a:solidFill>
                  <a:srgbClr val="4F81BD"/>
                </a:solidFill>
                <a:latin typeface="Calibri" panose="020F0502020204030204" pitchFamily="34" charset="0"/>
              </a:rPr>
              <a:t>You</a:t>
            </a: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45" name="Picture 44" descr="http://www.poetryfoundation.org/uploads/authors/queen-elizabeth-i/448x/queen-elizabeth-i.jpg"/>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20833" r="37798" b="18451"/>
          <a:stretch/>
        </p:blipFill>
        <p:spPr bwMode="auto">
          <a:xfrm>
            <a:off x="6466467" y="3766822"/>
            <a:ext cx="844040" cy="1106898"/>
          </a:xfrm>
          <a:prstGeom prst="ellipse">
            <a:avLst/>
          </a:prstGeom>
          <a:ln>
            <a:noFill/>
          </a:ln>
          <a:effectLst>
            <a:softEdge rad="112500"/>
          </a:effectLst>
          <a:extLst>
            <a:ext uri="{53640926-AAD7-44D8-BBD7-CCE9431645EC}">
              <a14:shadowObscured xmlns:a14="http://schemas.microsoft.com/office/drawing/2010/main"/>
            </a:ext>
          </a:extLst>
        </p:spPr>
      </p:pic>
      <p:sp>
        <p:nvSpPr>
          <p:cNvPr id="44" name="Slide Number Placeholder 4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14570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nodePh="1">
                                  <p:stCondLst>
                                    <p:cond delay="0"/>
                                  </p:stCondLst>
                                  <p:endCondLst>
                                    <p:cond evt="begin" delay="0">
                                      <p:tn val="31"/>
                                    </p:cond>
                                  </p:end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0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5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5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5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5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05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05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05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64"/>
                                        </p:tgtEl>
                                        <p:attrNameLst>
                                          <p:attrName>style.visibility</p:attrName>
                                        </p:attrNameLst>
                                      </p:cBhvr>
                                      <p:to>
                                        <p:strVal val="visible"/>
                                      </p:to>
                                    </p:set>
                                    <p:animEffect transition="in" filter="blinds(horizontal)">
                                      <p:cBhvr>
                                        <p:cTn id="10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 grpId="0"/>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2048" grpId="0"/>
      <p:bldP spid="2049" grpId="0"/>
      <p:bldP spid="2051" grpId="0"/>
      <p:bldP spid="2052" grpId="0"/>
      <p:bldP spid="2053" grpId="0"/>
      <p:bldP spid="2054" grpId="0"/>
      <p:bldP spid="2055" grpId="0"/>
      <p:bldP spid="2056" grpId="0"/>
      <p:bldP spid="2057" grpId="0"/>
      <p:bldP spid="2058"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Rot="1" noChangeArrowheads="1"/>
          </p:cNvSpPr>
          <p:nvPr>
            <p:ph type="title"/>
          </p:nvPr>
        </p:nvSpPr>
        <p:spPr>
          <a:xfrm>
            <a:off x="346075" y="0"/>
            <a:ext cx="8766175" cy="731838"/>
          </a:xfrm>
        </p:spPr>
        <p:txBody>
          <a:bodyPr/>
          <a:lstStyle/>
          <a:p>
            <a:r>
              <a:rPr lang="en-US" sz="2800" dirty="0"/>
              <a:t>Comparing Economies Across Time and Space</a:t>
            </a:r>
          </a:p>
        </p:txBody>
      </p:sp>
      <p:sp>
        <p:nvSpPr>
          <p:cNvPr id="231427" name="Text Box 3"/>
          <p:cNvSpPr txBox="1">
            <a:spLocks noChangeArrowheads="1"/>
          </p:cNvSpPr>
          <p:nvPr/>
        </p:nvSpPr>
        <p:spPr bwMode="auto">
          <a:xfrm>
            <a:off x="76200" y="1371600"/>
            <a:ext cx="9067800" cy="457200"/>
          </a:xfrm>
          <a:prstGeom prst="rect">
            <a:avLst/>
          </a:prstGeom>
          <a:noFill/>
          <a:ln w="9525" algn="ctr">
            <a:noFill/>
            <a:miter lim="800000"/>
            <a:headEnd/>
            <a:tailEnd type="none" w="med" len="lg"/>
          </a:ln>
          <a:effectLst/>
        </p:spPr>
        <p:txBody>
          <a:bodyPr>
            <a:spAutoFit/>
          </a:bodyPr>
          <a:lstStyle/>
          <a:p>
            <a:pPr marL="1588" indent="-1588">
              <a:lnSpc>
                <a:spcPct val="100000"/>
              </a:lnSpc>
            </a:pPr>
            <a:endParaRPr lang="en-US" sz="2400">
              <a:latin typeface="Arial Unicode MS" pitchFamily="34" charset="-128"/>
            </a:endParaRPr>
          </a:p>
        </p:txBody>
      </p:sp>
      <p:sp>
        <p:nvSpPr>
          <p:cNvPr id="231428" name="Rectangle 4"/>
          <p:cNvSpPr>
            <a:spLocks noChangeArrowheads="1"/>
          </p:cNvSpPr>
          <p:nvPr/>
        </p:nvSpPr>
        <p:spPr bwMode="auto">
          <a:xfrm>
            <a:off x="0" y="5253038"/>
            <a:ext cx="9144000" cy="0"/>
          </a:xfrm>
          <a:prstGeom prst="rect">
            <a:avLst/>
          </a:prstGeom>
          <a:noFill/>
          <a:ln w="9525" algn="ctr">
            <a:noFill/>
            <a:miter lim="800000"/>
            <a:headEnd/>
            <a:tailEnd type="none" w="med" len="lg"/>
          </a:ln>
          <a:effectLst/>
        </p:spPr>
        <p:txBody>
          <a:bodyPr wrap="none" anchor="ctr">
            <a:spAutoFit/>
          </a:bodyPr>
          <a:lstStyle/>
          <a:p>
            <a:pPr>
              <a:lnSpc>
                <a:spcPct val="100000"/>
              </a:lnSpc>
              <a:spcBef>
                <a:spcPct val="0"/>
              </a:spcBef>
              <a:buClrTx/>
              <a:buSzTx/>
              <a:buFontTx/>
              <a:buNone/>
            </a:pPr>
            <a:endParaRPr lang="en-US" sz="1800"/>
          </a:p>
        </p:txBody>
      </p:sp>
      <p:pic>
        <p:nvPicPr>
          <p:cNvPr id="231433" name="Picture 9"/>
          <p:cNvPicPr>
            <a:picLocks noChangeAspect="1" noChangeArrowheads="1"/>
          </p:cNvPicPr>
          <p:nvPr/>
        </p:nvPicPr>
        <p:blipFill>
          <a:blip r:embed="rId3" cstate="print"/>
          <a:srcRect/>
          <a:stretch>
            <a:fillRect/>
          </a:stretch>
        </p:blipFill>
        <p:spPr bwMode="auto">
          <a:xfrm>
            <a:off x="1600200" y="1143000"/>
            <a:ext cx="6243638" cy="4664075"/>
          </a:xfrm>
          <a:prstGeom prst="rect">
            <a:avLst/>
          </a:prstGeom>
          <a:noFill/>
        </p:spPr>
      </p:pic>
      <p:sp>
        <p:nvSpPr>
          <p:cNvPr id="231434" name="Rectangle 10"/>
          <p:cNvSpPr>
            <a:spLocks noChangeArrowheads="1"/>
          </p:cNvSpPr>
          <p:nvPr/>
        </p:nvSpPr>
        <p:spPr bwMode="auto">
          <a:xfrm>
            <a:off x="685800" y="1066800"/>
            <a:ext cx="914400" cy="738664"/>
          </a:xfrm>
          <a:prstGeom prst="rect">
            <a:avLst/>
          </a:prstGeom>
          <a:noFill/>
          <a:ln w="9525">
            <a:noFill/>
            <a:miter lim="800000"/>
            <a:headEnd/>
            <a:tailEnd/>
          </a:ln>
        </p:spPr>
        <p:txBody>
          <a:bodyPr lIns="0" tIns="0" rIns="0" bIns="0">
            <a:spAutoFit/>
          </a:bodyPr>
          <a:lstStyle/>
          <a:p>
            <a:pPr>
              <a:lnSpc>
                <a:spcPct val="100000"/>
              </a:lnSpc>
              <a:spcBef>
                <a:spcPct val="0"/>
              </a:spcBef>
              <a:buClrTx/>
              <a:buSzTx/>
              <a:buFontTx/>
              <a:buNone/>
            </a:pPr>
            <a:r>
              <a:rPr lang="en-US" sz="1600" b="1" dirty="0">
                <a:solidFill>
                  <a:srgbClr val="000000"/>
                </a:solidFill>
                <a:latin typeface="Myriad Pro" pitchFamily="34" charset="0"/>
                <a:cs typeface="Arial" charset="0"/>
              </a:rPr>
              <a:t>Real GDP per capita</a:t>
            </a:r>
            <a:endParaRPr lang="en-US" sz="1600" b="1" dirty="0">
              <a:cs typeface="Arial" charset="0"/>
            </a:endParaRPr>
          </a:p>
        </p:txBody>
      </p:sp>
      <p:sp>
        <p:nvSpPr>
          <p:cNvPr id="231435" name="Rectangle 11"/>
          <p:cNvSpPr>
            <a:spLocks noChangeArrowheads="1"/>
          </p:cNvSpPr>
          <p:nvPr/>
        </p:nvSpPr>
        <p:spPr bwMode="auto">
          <a:xfrm>
            <a:off x="685800" y="1905000"/>
            <a:ext cx="1143000" cy="3222625"/>
          </a:xfrm>
          <a:prstGeom prst="rect">
            <a:avLst/>
          </a:prstGeom>
          <a:noFill/>
          <a:ln w="9525">
            <a:noFill/>
            <a:miter lim="800000"/>
            <a:headEnd/>
            <a:tailEnd/>
          </a:ln>
        </p:spPr>
        <p:txBody>
          <a:bodyPr lIns="0" tIns="0" rIns="0" bIns="0">
            <a:spAutoFit/>
          </a:bodyPr>
          <a:lstStyle/>
          <a:p>
            <a:pPr algn="ctr">
              <a:lnSpc>
                <a:spcPct val="100000"/>
              </a:lnSpc>
              <a:spcBef>
                <a:spcPct val="0"/>
              </a:spcBef>
              <a:buClrTx/>
              <a:buSzTx/>
              <a:buFontTx/>
              <a:buNone/>
            </a:pPr>
            <a:r>
              <a:rPr lang="en-US" sz="1400" dirty="0">
                <a:solidFill>
                  <a:srgbClr val="000000"/>
                </a:solidFill>
                <a:latin typeface="Myriad Pro" pitchFamily="34" charset="0"/>
                <a:cs typeface="Arial" charset="0"/>
              </a:rPr>
              <a:t>$100,000</a:t>
            </a:r>
          </a:p>
          <a:p>
            <a:pPr algn="ctr">
              <a:lnSpc>
                <a:spcPct val="100000"/>
              </a:lnSpc>
              <a:spcBef>
                <a:spcPct val="0"/>
              </a:spcBef>
              <a:buClrTx/>
              <a:buSzTx/>
              <a:buFontTx/>
              <a:buNone/>
            </a:pPr>
            <a:endParaRPr lang="en-US" sz="1400" dirty="0">
              <a:solidFill>
                <a:srgbClr val="000000"/>
              </a:solidFill>
              <a:latin typeface="Myriad Pro" pitchFamily="34" charset="0"/>
              <a:cs typeface="Arial" charset="0"/>
            </a:endParaRPr>
          </a:p>
          <a:p>
            <a:pPr algn="ctr">
              <a:lnSpc>
                <a:spcPct val="100000"/>
              </a:lnSpc>
              <a:spcBef>
                <a:spcPct val="0"/>
              </a:spcBef>
              <a:buClrTx/>
              <a:buSzTx/>
              <a:buFontTx/>
              <a:buNone/>
            </a:pPr>
            <a:endParaRPr lang="en-US" sz="1400" dirty="0">
              <a:solidFill>
                <a:srgbClr val="000000"/>
              </a:solidFill>
              <a:latin typeface="Myriad Pro" pitchFamily="34" charset="0"/>
              <a:cs typeface="Arial" charset="0"/>
            </a:endParaRPr>
          </a:p>
          <a:p>
            <a:pPr algn="ctr">
              <a:lnSpc>
                <a:spcPct val="100000"/>
              </a:lnSpc>
              <a:spcBef>
                <a:spcPct val="0"/>
              </a:spcBef>
              <a:buClrTx/>
              <a:buSzTx/>
              <a:buFontTx/>
              <a:buNone/>
            </a:pPr>
            <a:endParaRPr lang="en-US" sz="1400" dirty="0">
              <a:solidFill>
                <a:srgbClr val="000000"/>
              </a:solidFill>
              <a:latin typeface="Myriad Pro" pitchFamily="34" charset="0"/>
              <a:cs typeface="Arial" charset="0"/>
            </a:endParaRPr>
          </a:p>
          <a:p>
            <a:pPr algn="ctr">
              <a:lnSpc>
                <a:spcPct val="100000"/>
              </a:lnSpc>
              <a:spcBef>
                <a:spcPct val="0"/>
              </a:spcBef>
              <a:buClrTx/>
              <a:buSzTx/>
              <a:buFontTx/>
              <a:buNone/>
            </a:pPr>
            <a:endParaRPr lang="en-US" sz="1400" dirty="0">
              <a:solidFill>
                <a:srgbClr val="000000"/>
              </a:solidFill>
              <a:latin typeface="Myriad Pro" pitchFamily="34" charset="0"/>
              <a:cs typeface="Arial" charset="0"/>
            </a:endParaRPr>
          </a:p>
          <a:p>
            <a:pPr algn="ctr">
              <a:lnSpc>
                <a:spcPct val="100000"/>
              </a:lnSpc>
              <a:spcBef>
                <a:spcPct val="0"/>
              </a:spcBef>
              <a:buClrTx/>
              <a:buSzTx/>
              <a:buFontTx/>
              <a:buNone/>
            </a:pPr>
            <a:endParaRPr lang="en-US" sz="1400" dirty="0">
              <a:solidFill>
                <a:srgbClr val="000000"/>
              </a:solidFill>
              <a:latin typeface="Myriad Pro" pitchFamily="34" charset="0"/>
              <a:cs typeface="Arial" charset="0"/>
            </a:endParaRPr>
          </a:p>
          <a:p>
            <a:pPr algn="ctr">
              <a:lnSpc>
                <a:spcPct val="100000"/>
              </a:lnSpc>
              <a:spcBef>
                <a:spcPct val="0"/>
              </a:spcBef>
              <a:buClrTx/>
              <a:buSzTx/>
              <a:buFontTx/>
              <a:buNone/>
            </a:pPr>
            <a:r>
              <a:rPr lang="en-US" sz="1400" dirty="0">
                <a:solidFill>
                  <a:srgbClr val="000000"/>
                </a:solidFill>
                <a:latin typeface="Myriad Pro" pitchFamily="34" charset="0"/>
                <a:cs typeface="Arial" charset="0"/>
              </a:rPr>
              <a:t>10,000</a:t>
            </a:r>
          </a:p>
          <a:p>
            <a:pPr algn="ctr">
              <a:lnSpc>
                <a:spcPct val="100000"/>
              </a:lnSpc>
              <a:spcBef>
                <a:spcPct val="0"/>
              </a:spcBef>
              <a:buClrTx/>
              <a:buSzTx/>
              <a:buFontTx/>
              <a:buNone/>
            </a:pPr>
            <a:endParaRPr lang="en-US" sz="1400" dirty="0">
              <a:solidFill>
                <a:srgbClr val="000000"/>
              </a:solidFill>
              <a:latin typeface="Myriad Pro" pitchFamily="34" charset="0"/>
              <a:cs typeface="Arial" charset="0"/>
            </a:endParaRPr>
          </a:p>
          <a:p>
            <a:pPr algn="ctr">
              <a:lnSpc>
                <a:spcPct val="100000"/>
              </a:lnSpc>
              <a:spcBef>
                <a:spcPct val="0"/>
              </a:spcBef>
              <a:buClrTx/>
              <a:buSzTx/>
              <a:buFontTx/>
              <a:buNone/>
            </a:pPr>
            <a:endParaRPr lang="en-US" sz="1400" dirty="0">
              <a:solidFill>
                <a:srgbClr val="000000"/>
              </a:solidFill>
              <a:latin typeface="Myriad Pro" pitchFamily="34" charset="0"/>
              <a:cs typeface="Arial" charset="0"/>
            </a:endParaRPr>
          </a:p>
          <a:p>
            <a:pPr algn="ctr">
              <a:lnSpc>
                <a:spcPct val="100000"/>
              </a:lnSpc>
              <a:spcBef>
                <a:spcPct val="0"/>
              </a:spcBef>
              <a:buClrTx/>
              <a:buSzTx/>
              <a:buFontTx/>
              <a:buNone/>
            </a:pPr>
            <a:endParaRPr lang="en-US" sz="1400" dirty="0">
              <a:solidFill>
                <a:srgbClr val="000000"/>
              </a:solidFill>
              <a:latin typeface="Myriad Pro" pitchFamily="34" charset="0"/>
              <a:cs typeface="Arial" charset="0"/>
            </a:endParaRPr>
          </a:p>
          <a:p>
            <a:pPr algn="ctr">
              <a:lnSpc>
                <a:spcPct val="100000"/>
              </a:lnSpc>
              <a:spcBef>
                <a:spcPct val="0"/>
              </a:spcBef>
              <a:buClrTx/>
              <a:buSzTx/>
              <a:buFontTx/>
              <a:buNone/>
            </a:pPr>
            <a:endParaRPr lang="en-US" sz="1400" dirty="0">
              <a:solidFill>
                <a:srgbClr val="000000"/>
              </a:solidFill>
              <a:latin typeface="Myriad Pro" pitchFamily="34" charset="0"/>
              <a:cs typeface="Arial" charset="0"/>
            </a:endParaRPr>
          </a:p>
          <a:p>
            <a:pPr algn="ctr">
              <a:lnSpc>
                <a:spcPct val="100000"/>
              </a:lnSpc>
              <a:spcBef>
                <a:spcPct val="0"/>
              </a:spcBef>
              <a:buClrTx/>
              <a:buSzTx/>
              <a:buFontTx/>
              <a:buNone/>
            </a:pPr>
            <a:endParaRPr lang="en-US" sz="1400" dirty="0">
              <a:solidFill>
                <a:srgbClr val="000000"/>
              </a:solidFill>
              <a:latin typeface="Myriad Pro" pitchFamily="34" charset="0"/>
              <a:cs typeface="Arial" charset="0"/>
            </a:endParaRPr>
          </a:p>
          <a:p>
            <a:pPr algn="ctr">
              <a:lnSpc>
                <a:spcPct val="100000"/>
              </a:lnSpc>
              <a:spcBef>
                <a:spcPct val="0"/>
              </a:spcBef>
              <a:buClrTx/>
              <a:buSzTx/>
              <a:buFontTx/>
              <a:buNone/>
            </a:pPr>
            <a:r>
              <a:rPr lang="en-US" sz="1400" dirty="0">
                <a:solidFill>
                  <a:srgbClr val="000000"/>
                </a:solidFill>
                <a:latin typeface="Myriad Pro" pitchFamily="34" charset="0"/>
                <a:cs typeface="Arial" charset="0"/>
              </a:rPr>
              <a:t>1,000</a:t>
            </a:r>
          </a:p>
          <a:p>
            <a:pPr algn="ctr">
              <a:lnSpc>
                <a:spcPct val="100000"/>
              </a:lnSpc>
              <a:spcBef>
                <a:spcPct val="0"/>
              </a:spcBef>
              <a:buClrTx/>
              <a:buSzTx/>
              <a:buFontTx/>
              <a:buNone/>
            </a:pPr>
            <a:endParaRPr lang="en-US" sz="1400" dirty="0">
              <a:solidFill>
                <a:srgbClr val="000000"/>
              </a:solidFill>
              <a:latin typeface="Myriad Pro" pitchFamily="34" charset="0"/>
              <a:cs typeface="Arial" charset="0"/>
            </a:endParaRPr>
          </a:p>
          <a:p>
            <a:pPr algn="ctr">
              <a:lnSpc>
                <a:spcPct val="100000"/>
              </a:lnSpc>
              <a:spcBef>
                <a:spcPct val="0"/>
              </a:spcBef>
              <a:buClrTx/>
              <a:buSzTx/>
              <a:buFontTx/>
              <a:buNone/>
            </a:pPr>
            <a:endParaRPr lang="en-US" sz="1600" b="1" dirty="0">
              <a:cs typeface="Arial" charset="0"/>
            </a:endParaRPr>
          </a:p>
        </p:txBody>
      </p:sp>
      <p:sp>
        <p:nvSpPr>
          <p:cNvPr id="231436" name="Rectangle 12"/>
          <p:cNvSpPr>
            <a:spLocks noChangeArrowheads="1"/>
          </p:cNvSpPr>
          <p:nvPr/>
        </p:nvSpPr>
        <p:spPr bwMode="auto">
          <a:xfrm>
            <a:off x="1219200" y="5867400"/>
            <a:ext cx="6858000" cy="212725"/>
          </a:xfrm>
          <a:prstGeom prst="rect">
            <a:avLst/>
          </a:prstGeom>
          <a:noFill/>
          <a:ln w="9525">
            <a:noFill/>
            <a:miter lim="800000"/>
            <a:headEnd/>
            <a:tailEnd/>
          </a:ln>
        </p:spPr>
        <p:txBody>
          <a:bodyPr lIns="0" tIns="0" rIns="0" bIns="0">
            <a:spAutoFit/>
          </a:bodyPr>
          <a:lstStyle/>
          <a:p>
            <a:pPr>
              <a:lnSpc>
                <a:spcPct val="100000"/>
              </a:lnSpc>
              <a:spcBef>
                <a:spcPct val="0"/>
              </a:spcBef>
              <a:buClrTx/>
              <a:buSzTx/>
              <a:buFontTx/>
              <a:buNone/>
            </a:pPr>
            <a:r>
              <a:rPr lang="en-US" sz="1400">
                <a:solidFill>
                  <a:srgbClr val="000000"/>
                </a:solidFill>
                <a:latin typeface="Myriad Pro" pitchFamily="34" charset="0"/>
                <a:cs typeface="Arial" charset="0"/>
              </a:rPr>
              <a:t>        1907         1920       1930      1940      1950      1960       1970     1980         1990      2000    2007</a:t>
            </a:r>
            <a:endParaRPr lang="en-US" sz="1600" b="1">
              <a:cs typeface="Arial" charset="0"/>
            </a:endParaRPr>
          </a:p>
        </p:txBody>
      </p:sp>
      <p:sp>
        <p:nvSpPr>
          <p:cNvPr id="231437" name="Rectangle 13"/>
          <p:cNvSpPr>
            <a:spLocks noChangeArrowheads="1"/>
          </p:cNvSpPr>
          <p:nvPr/>
        </p:nvSpPr>
        <p:spPr bwMode="auto">
          <a:xfrm>
            <a:off x="7391400" y="6172200"/>
            <a:ext cx="914400" cy="244475"/>
          </a:xfrm>
          <a:prstGeom prst="rect">
            <a:avLst/>
          </a:prstGeom>
          <a:noFill/>
          <a:ln w="9525">
            <a:noFill/>
            <a:miter lim="800000"/>
            <a:headEnd/>
            <a:tailEnd/>
          </a:ln>
        </p:spPr>
        <p:txBody>
          <a:bodyPr lIns="0" tIns="0" rIns="0" bIns="0">
            <a:spAutoFit/>
          </a:bodyPr>
          <a:lstStyle/>
          <a:p>
            <a:pPr>
              <a:lnSpc>
                <a:spcPct val="100000"/>
              </a:lnSpc>
              <a:spcBef>
                <a:spcPct val="0"/>
              </a:spcBef>
              <a:buClrTx/>
              <a:buSzTx/>
              <a:buFontTx/>
              <a:buNone/>
            </a:pPr>
            <a:r>
              <a:rPr lang="en-US" sz="1600" b="1">
                <a:solidFill>
                  <a:srgbClr val="000000"/>
                </a:solidFill>
                <a:latin typeface="Myriad Pro" pitchFamily="34" charset="0"/>
                <a:cs typeface="Arial" charset="0"/>
              </a:rPr>
              <a:t>       Year</a:t>
            </a:r>
            <a:endParaRPr lang="en-US" sz="1600" b="1">
              <a:cs typeface="Arial"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 per capita</a:t>
            </a:r>
          </a:p>
        </p:txBody>
      </p:sp>
      <p:sp>
        <p:nvSpPr>
          <p:cNvPr id="3" name="Content Placeholder 2"/>
          <p:cNvSpPr>
            <a:spLocks noGrp="1"/>
          </p:cNvSpPr>
          <p:nvPr>
            <p:ph idx="1"/>
          </p:nvPr>
        </p:nvSpPr>
        <p:spPr/>
        <p:txBody>
          <a:bodyPr/>
          <a:lstStyle/>
          <a:p>
            <a:r>
              <a:rPr lang="en-US" dirty="0"/>
              <a:t>In 1900 real </a:t>
            </a:r>
            <a:r>
              <a:rPr lang="en-US" dirty="0" err="1"/>
              <a:t>GDPpc</a:t>
            </a:r>
            <a:r>
              <a:rPr lang="en-US" dirty="0"/>
              <a:t> in the west was around $5,000</a:t>
            </a:r>
          </a:p>
          <a:p>
            <a:r>
              <a:rPr lang="en-US" dirty="0"/>
              <a:t>100 years later it was around $35,000</a:t>
            </a:r>
          </a:p>
          <a:p>
            <a:r>
              <a:rPr lang="en-US" dirty="0"/>
              <a:t>But even this large increase doesn’t take into account the true increases in standard of living experienced.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1475" name="Rectangle 3"/>
          <p:cNvSpPr>
            <a:spLocks noGrp="1" noRot="1" noChangeArrowheads="1"/>
          </p:cNvSpPr>
          <p:nvPr>
            <p:ph type="title"/>
          </p:nvPr>
        </p:nvSpPr>
        <p:spPr>
          <a:xfrm>
            <a:off x="457200" y="609600"/>
            <a:ext cx="8229600" cy="762000"/>
          </a:xfrm>
        </p:spPr>
        <p:txBody>
          <a:bodyPr>
            <a:normAutofit/>
          </a:bodyPr>
          <a:lstStyle/>
          <a:p>
            <a:r>
              <a:rPr lang="en-US" dirty="0"/>
              <a:t>Growth Rates</a:t>
            </a:r>
          </a:p>
        </p:txBody>
      </p:sp>
      <p:sp>
        <p:nvSpPr>
          <p:cNvPr id="361477" name="Rectangle 5"/>
          <p:cNvSpPr>
            <a:spLocks noChangeArrowheads="1"/>
          </p:cNvSpPr>
          <p:nvPr/>
        </p:nvSpPr>
        <p:spPr bwMode="auto">
          <a:xfrm>
            <a:off x="4876800" y="6019800"/>
            <a:ext cx="868363" cy="390525"/>
          </a:xfrm>
          <a:prstGeom prst="rect">
            <a:avLst/>
          </a:prstGeom>
          <a:noFill/>
          <a:ln w="9525">
            <a:noFill/>
            <a:miter lim="800000"/>
            <a:headEnd/>
            <a:tailEnd/>
          </a:ln>
        </p:spPr>
        <p:txBody>
          <a:bodyPr lIns="0" tIns="0" rIns="0" bIns="0">
            <a:spAutoFit/>
          </a:bodyPr>
          <a:lstStyle/>
          <a:p>
            <a:pPr marL="1588" indent="-1588"/>
            <a:r>
              <a:rPr lang="en-US" sz="1600">
                <a:solidFill>
                  <a:srgbClr val="000000"/>
                </a:solidFill>
                <a:latin typeface="Myriad Pro" pitchFamily="34" charset="0"/>
              </a:rPr>
              <a:t>United States</a:t>
            </a:r>
            <a:endParaRPr lang="en-US" sz="1600">
              <a:latin typeface="Myriad Pro" pitchFamily="34" charset="0"/>
            </a:endParaRPr>
          </a:p>
        </p:txBody>
      </p:sp>
      <p:sp>
        <p:nvSpPr>
          <p:cNvPr id="361479" name="Line 7"/>
          <p:cNvSpPr>
            <a:spLocks noChangeShapeType="1"/>
          </p:cNvSpPr>
          <p:nvPr/>
        </p:nvSpPr>
        <p:spPr bwMode="auto">
          <a:xfrm>
            <a:off x="1676400" y="1676400"/>
            <a:ext cx="184150" cy="0"/>
          </a:xfrm>
          <a:prstGeom prst="line">
            <a:avLst/>
          </a:prstGeom>
          <a:noFill/>
          <a:ln w="9525">
            <a:solidFill>
              <a:srgbClr val="000000"/>
            </a:solidFill>
            <a:miter lim="800000"/>
            <a:headEnd/>
            <a:tailEnd/>
          </a:ln>
        </p:spPr>
        <p:txBody>
          <a:bodyPr/>
          <a:lstStyle/>
          <a:p>
            <a:endParaRPr lang="en-US"/>
          </a:p>
        </p:txBody>
      </p:sp>
      <p:sp>
        <p:nvSpPr>
          <p:cNvPr id="361480" name="Line 8"/>
          <p:cNvSpPr>
            <a:spLocks noChangeShapeType="1"/>
          </p:cNvSpPr>
          <p:nvPr/>
        </p:nvSpPr>
        <p:spPr bwMode="auto">
          <a:xfrm>
            <a:off x="1676400" y="2362200"/>
            <a:ext cx="184150" cy="0"/>
          </a:xfrm>
          <a:prstGeom prst="line">
            <a:avLst/>
          </a:prstGeom>
          <a:noFill/>
          <a:ln w="9525">
            <a:solidFill>
              <a:srgbClr val="000000"/>
            </a:solidFill>
            <a:miter lim="800000"/>
            <a:headEnd/>
            <a:tailEnd/>
          </a:ln>
        </p:spPr>
        <p:txBody>
          <a:bodyPr/>
          <a:lstStyle/>
          <a:p>
            <a:endParaRPr lang="en-US"/>
          </a:p>
        </p:txBody>
      </p:sp>
      <p:sp>
        <p:nvSpPr>
          <p:cNvPr id="361481" name="Line 9"/>
          <p:cNvSpPr>
            <a:spLocks noChangeShapeType="1"/>
          </p:cNvSpPr>
          <p:nvPr/>
        </p:nvSpPr>
        <p:spPr bwMode="auto">
          <a:xfrm>
            <a:off x="1676400" y="2971800"/>
            <a:ext cx="184150" cy="0"/>
          </a:xfrm>
          <a:prstGeom prst="line">
            <a:avLst/>
          </a:prstGeom>
          <a:noFill/>
          <a:ln w="9525">
            <a:solidFill>
              <a:srgbClr val="000000"/>
            </a:solidFill>
            <a:miter lim="800000"/>
            <a:headEnd/>
            <a:tailEnd/>
          </a:ln>
        </p:spPr>
        <p:txBody>
          <a:bodyPr/>
          <a:lstStyle/>
          <a:p>
            <a:endParaRPr lang="en-US"/>
          </a:p>
        </p:txBody>
      </p:sp>
      <p:sp>
        <p:nvSpPr>
          <p:cNvPr id="361484" name="Line 12"/>
          <p:cNvSpPr>
            <a:spLocks noChangeShapeType="1"/>
          </p:cNvSpPr>
          <p:nvPr/>
        </p:nvSpPr>
        <p:spPr bwMode="auto">
          <a:xfrm>
            <a:off x="1676400" y="3657600"/>
            <a:ext cx="184150" cy="0"/>
          </a:xfrm>
          <a:prstGeom prst="line">
            <a:avLst/>
          </a:prstGeom>
          <a:noFill/>
          <a:ln w="9525">
            <a:solidFill>
              <a:srgbClr val="000000"/>
            </a:solidFill>
            <a:miter lim="800000"/>
            <a:headEnd/>
            <a:tailEnd/>
          </a:ln>
        </p:spPr>
        <p:txBody>
          <a:bodyPr/>
          <a:lstStyle/>
          <a:p>
            <a:endParaRPr lang="en-US"/>
          </a:p>
        </p:txBody>
      </p:sp>
      <p:sp>
        <p:nvSpPr>
          <p:cNvPr id="361486" name="Line 14"/>
          <p:cNvSpPr>
            <a:spLocks noChangeShapeType="1"/>
          </p:cNvSpPr>
          <p:nvPr/>
        </p:nvSpPr>
        <p:spPr bwMode="auto">
          <a:xfrm>
            <a:off x="1676400" y="4419600"/>
            <a:ext cx="184150" cy="0"/>
          </a:xfrm>
          <a:prstGeom prst="line">
            <a:avLst/>
          </a:prstGeom>
          <a:noFill/>
          <a:ln w="9525">
            <a:solidFill>
              <a:srgbClr val="000000"/>
            </a:solidFill>
            <a:miter lim="800000"/>
            <a:headEnd/>
            <a:tailEnd/>
          </a:ln>
        </p:spPr>
        <p:txBody>
          <a:bodyPr/>
          <a:lstStyle/>
          <a:p>
            <a:endParaRPr lang="en-US"/>
          </a:p>
        </p:txBody>
      </p:sp>
      <p:sp>
        <p:nvSpPr>
          <p:cNvPr id="361487" name="Rectangle 15"/>
          <p:cNvSpPr>
            <a:spLocks noChangeArrowheads="1"/>
          </p:cNvSpPr>
          <p:nvPr/>
        </p:nvSpPr>
        <p:spPr bwMode="auto">
          <a:xfrm>
            <a:off x="1219200" y="1524000"/>
            <a:ext cx="369888" cy="4760913"/>
          </a:xfrm>
          <a:prstGeom prst="rect">
            <a:avLst/>
          </a:prstGeom>
          <a:noFill/>
          <a:ln w="9525">
            <a:noFill/>
            <a:miter lim="800000"/>
            <a:headEnd/>
            <a:tailEnd/>
          </a:ln>
        </p:spPr>
        <p:txBody>
          <a:bodyPr wrap="none" lIns="0" tIns="0" rIns="0" bIns="0">
            <a:spAutoFit/>
          </a:bodyPr>
          <a:lstStyle/>
          <a:p>
            <a:pPr marL="1588" indent="-1588" algn="r">
              <a:spcBef>
                <a:spcPct val="65000"/>
              </a:spcBef>
            </a:pPr>
            <a:r>
              <a:rPr lang="en-US" sz="1600" dirty="0">
                <a:solidFill>
                  <a:srgbClr val="000000"/>
                </a:solidFill>
                <a:latin typeface="Myriad Pro" pitchFamily="34" charset="0"/>
              </a:rPr>
              <a:t>10%</a:t>
            </a:r>
          </a:p>
          <a:p>
            <a:pPr marL="1588" indent="-1588" algn="r">
              <a:spcBef>
                <a:spcPct val="65000"/>
              </a:spcBef>
            </a:pPr>
            <a:endParaRPr lang="en-US" sz="1600" dirty="0">
              <a:latin typeface="Myriad Pro" pitchFamily="34" charset="0"/>
            </a:endParaRPr>
          </a:p>
          <a:p>
            <a:pPr marL="1588" indent="-1588" algn="r">
              <a:spcBef>
                <a:spcPct val="65000"/>
              </a:spcBef>
            </a:pPr>
            <a:r>
              <a:rPr lang="en-US" sz="1600" dirty="0">
                <a:latin typeface="Myriad Pro" pitchFamily="34" charset="0"/>
              </a:rPr>
              <a:t>8</a:t>
            </a:r>
          </a:p>
          <a:p>
            <a:pPr marL="1588" indent="-1588" algn="r">
              <a:spcBef>
                <a:spcPct val="65000"/>
              </a:spcBef>
            </a:pPr>
            <a:endParaRPr lang="en-US" sz="1600" dirty="0">
              <a:latin typeface="Myriad Pro" pitchFamily="34" charset="0"/>
            </a:endParaRPr>
          </a:p>
          <a:p>
            <a:pPr marL="1588" indent="-1588" algn="r">
              <a:spcBef>
                <a:spcPct val="65000"/>
              </a:spcBef>
            </a:pPr>
            <a:r>
              <a:rPr lang="en-US" sz="1600" dirty="0">
                <a:latin typeface="Myriad Pro" pitchFamily="34" charset="0"/>
              </a:rPr>
              <a:t>6</a:t>
            </a:r>
          </a:p>
          <a:p>
            <a:pPr marL="1588" indent="-1588" algn="r">
              <a:spcBef>
                <a:spcPct val="65000"/>
              </a:spcBef>
            </a:pPr>
            <a:endParaRPr lang="en-US" sz="1600" dirty="0">
              <a:latin typeface="Myriad Pro" pitchFamily="34" charset="0"/>
            </a:endParaRPr>
          </a:p>
          <a:p>
            <a:pPr marL="1588" indent="-1588" algn="r">
              <a:spcBef>
                <a:spcPct val="65000"/>
              </a:spcBef>
            </a:pPr>
            <a:r>
              <a:rPr lang="en-US" sz="1600" dirty="0">
                <a:latin typeface="Myriad Pro" pitchFamily="34" charset="0"/>
              </a:rPr>
              <a:t>4</a:t>
            </a:r>
          </a:p>
          <a:p>
            <a:pPr marL="1588" indent="-1588" algn="r">
              <a:spcBef>
                <a:spcPct val="65000"/>
              </a:spcBef>
            </a:pPr>
            <a:endParaRPr lang="en-US" sz="1600" dirty="0">
              <a:latin typeface="Myriad Pro" pitchFamily="34" charset="0"/>
            </a:endParaRPr>
          </a:p>
          <a:p>
            <a:pPr marL="1588" indent="-1588" algn="r">
              <a:spcBef>
                <a:spcPct val="65000"/>
              </a:spcBef>
            </a:pPr>
            <a:r>
              <a:rPr lang="en-US" sz="1600" dirty="0">
                <a:latin typeface="Myriad Pro" pitchFamily="34" charset="0"/>
              </a:rPr>
              <a:t>2</a:t>
            </a:r>
          </a:p>
          <a:p>
            <a:pPr marL="1588" indent="-1588" algn="r">
              <a:spcBef>
                <a:spcPct val="65000"/>
              </a:spcBef>
            </a:pPr>
            <a:endParaRPr lang="en-US" sz="1600" dirty="0">
              <a:latin typeface="Myriad Pro" pitchFamily="34" charset="0"/>
            </a:endParaRPr>
          </a:p>
          <a:p>
            <a:pPr marL="1588" indent="-1588" algn="r">
              <a:spcBef>
                <a:spcPct val="65000"/>
              </a:spcBef>
            </a:pPr>
            <a:r>
              <a:rPr lang="en-US" sz="1600" dirty="0">
                <a:latin typeface="Myriad Pro" pitchFamily="34" charset="0"/>
              </a:rPr>
              <a:t>0</a:t>
            </a:r>
          </a:p>
          <a:p>
            <a:pPr marL="1588" indent="-1588" algn="r">
              <a:spcBef>
                <a:spcPct val="65000"/>
              </a:spcBef>
            </a:pPr>
            <a:endParaRPr lang="en-US" sz="1600" dirty="0">
              <a:latin typeface="Myriad Pro" pitchFamily="34" charset="0"/>
            </a:endParaRPr>
          </a:p>
          <a:p>
            <a:pPr marL="1588" indent="-1588" algn="r">
              <a:spcBef>
                <a:spcPct val="65000"/>
              </a:spcBef>
            </a:pPr>
            <a:r>
              <a:rPr lang="en-US" sz="1600" dirty="0">
                <a:latin typeface="Myriad Pro" pitchFamily="34" charset="0"/>
              </a:rPr>
              <a:t>-2</a:t>
            </a:r>
          </a:p>
          <a:p>
            <a:pPr marL="1588" indent="-1588" algn="r"/>
            <a:endParaRPr lang="en-US" sz="1600" dirty="0">
              <a:latin typeface="Myriad Pro" pitchFamily="34" charset="0"/>
            </a:endParaRPr>
          </a:p>
        </p:txBody>
      </p:sp>
      <p:sp>
        <p:nvSpPr>
          <p:cNvPr id="361497" name="Rectangle 25"/>
          <p:cNvSpPr>
            <a:spLocks noChangeArrowheads="1"/>
          </p:cNvSpPr>
          <p:nvPr/>
        </p:nvSpPr>
        <p:spPr bwMode="auto">
          <a:xfrm>
            <a:off x="182563" y="1905000"/>
            <a:ext cx="1417637" cy="1477328"/>
          </a:xfrm>
          <a:prstGeom prst="rect">
            <a:avLst/>
          </a:prstGeom>
          <a:noFill/>
          <a:ln w="9525">
            <a:noFill/>
            <a:miter lim="800000"/>
            <a:headEnd/>
            <a:tailEnd/>
          </a:ln>
        </p:spPr>
        <p:txBody>
          <a:bodyPr wrap="square" lIns="0" tIns="0" rIns="0" bIns="0">
            <a:spAutoFit/>
          </a:bodyPr>
          <a:lstStyle/>
          <a:p>
            <a:pPr marL="1588" indent="-1588">
              <a:spcBef>
                <a:spcPct val="0"/>
              </a:spcBef>
            </a:pPr>
            <a:r>
              <a:rPr lang="en-US" sz="1600" dirty="0">
                <a:solidFill>
                  <a:srgbClr val="000000"/>
                </a:solidFill>
                <a:latin typeface="Myriad Pro" pitchFamily="34" charset="0"/>
              </a:rPr>
              <a:t>Average annual growth rate of real GDP per capita, </a:t>
            </a:r>
          </a:p>
          <a:p>
            <a:pPr marL="1588" indent="-1588">
              <a:spcBef>
                <a:spcPct val="0"/>
              </a:spcBef>
            </a:pPr>
            <a:r>
              <a:rPr lang="en-US" sz="1600" dirty="0">
                <a:solidFill>
                  <a:srgbClr val="000000"/>
                </a:solidFill>
                <a:latin typeface="Myriad Pro" pitchFamily="34" charset="0"/>
              </a:rPr>
              <a:t>1985-2015</a:t>
            </a:r>
            <a:endParaRPr lang="en-US" sz="1600" dirty="0">
              <a:latin typeface="Myriad Pro" pitchFamily="34" charset="0"/>
            </a:endParaRPr>
          </a:p>
        </p:txBody>
      </p:sp>
      <p:sp>
        <p:nvSpPr>
          <p:cNvPr id="361499" name="Rectangle 27"/>
          <p:cNvSpPr>
            <a:spLocks noChangeArrowheads="1"/>
          </p:cNvSpPr>
          <p:nvPr/>
        </p:nvSpPr>
        <p:spPr bwMode="auto">
          <a:xfrm>
            <a:off x="3886200" y="6019800"/>
            <a:ext cx="590550" cy="1952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Myriad Pro" pitchFamily="34" charset="0"/>
              </a:rPr>
              <a:t>Ireland</a:t>
            </a:r>
            <a:endParaRPr lang="en-US" sz="1600">
              <a:latin typeface="Myriad Pro" pitchFamily="34" charset="0"/>
            </a:endParaRPr>
          </a:p>
        </p:txBody>
      </p:sp>
      <p:sp>
        <p:nvSpPr>
          <p:cNvPr id="361500" name="Rectangle 28"/>
          <p:cNvSpPr>
            <a:spLocks noChangeArrowheads="1"/>
          </p:cNvSpPr>
          <p:nvPr/>
        </p:nvSpPr>
        <p:spPr bwMode="auto">
          <a:xfrm>
            <a:off x="6553200" y="6019800"/>
            <a:ext cx="844550" cy="1952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Myriad Pro" pitchFamily="34" charset="0"/>
              </a:rPr>
              <a:t>Argentina</a:t>
            </a:r>
            <a:endParaRPr lang="en-US" sz="1600">
              <a:latin typeface="Myriad Pro" pitchFamily="34" charset="0"/>
            </a:endParaRPr>
          </a:p>
        </p:txBody>
      </p:sp>
      <p:sp>
        <p:nvSpPr>
          <p:cNvPr id="361501" name="Rectangle 29"/>
          <p:cNvSpPr>
            <a:spLocks noChangeArrowheads="1"/>
          </p:cNvSpPr>
          <p:nvPr/>
        </p:nvSpPr>
        <p:spPr bwMode="auto">
          <a:xfrm>
            <a:off x="5867400" y="6019800"/>
            <a:ext cx="568325" cy="1952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Myriad Pro" pitchFamily="34" charset="0"/>
              </a:rPr>
              <a:t>France</a:t>
            </a:r>
            <a:endParaRPr lang="en-US" sz="1600">
              <a:latin typeface="Myriad Pro" pitchFamily="34" charset="0"/>
            </a:endParaRPr>
          </a:p>
        </p:txBody>
      </p:sp>
      <p:sp>
        <p:nvSpPr>
          <p:cNvPr id="361506" name="Rectangle 34"/>
          <p:cNvSpPr>
            <a:spLocks noChangeArrowheads="1"/>
          </p:cNvSpPr>
          <p:nvPr/>
        </p:nvSpPr>
        <p:spPr bwMode="auto">
          <a:xfrm>
            <a:off x="1981200" y="2057400"/>
            <a:ext cx="457200" cy="3140075"/>
          </a:xfrm>
          <a:prstGeom prst="rect">
            <a:avLst/>
          </a:prstGeom>
          <a:solidFill>
            <a:srgbClr val="A200A2"/>
          </a:solidFill>
          <a:ln w="9525">
            <a:noFill/>
            <a:miter lim="800000"/>
            <a:headEnd/>
            <a:tailEnd/>
          </a:ln>
        </p:spPr>
        <p:txBody>
          <a:bodyPr/>
          <a:lstStyle/>
          <a:p>
            <a:endParaRPr lang="en-US"/>
          </a:p>
        </p:txBody>
      </p:sp>
      <p:sp>
        <p:nvSpPr>
          <p:cNvPr id="361507" name="Rectangle 35"/>
          <p:cNvSpPr>
            <a:spLocks noChangeArrowheads="1"/>
          </p:cNvSpPr>
          <p:nvPr/>
        </p:nvSpPr>
        <p:spPr bwMode="auto">
          <a:xfrm>
            <a:off x="2971800" y="3505200"/>
            <a:ext cx="457200" cy="1657350"/>
          </a:xfrm>
          <a:prstGeom prst="rect">
            <a:avLst/>
          </a:prstGeom>
          <a:solidFill>
            <a:srgbClr val="A200A2"/>
          </a:solidFill>
          <a:ln w="9525">
            <a:noFill/>
            <a:miter lim="800000"/>
            <a:headEnd/>
            <a:tailEnd/>
          </a:ln>
        </p:spPr>
        <p:txBody>
          <a:bodyPr/>
          <a:lstStyle/>
          <a:p>
            <a:endParaRPr lang="en-US"/>
          </a:p>
        </p:txBody>
      </p:sp>
      <p:sp>
        <p:nvSpPr>
          <p:cNvPr id="361508" name="Rectangle 36"/>
          <p:cNvSpPr>
            <a:spLocks noChangeArrowheads="1"/>
          </p:cNvSpPr>
          <p:nvPr/>
        </p:nvSpPr>
        <p:spPr bwMode="auto">
          <a:xfrm>
            <a:off x="3962400" y="3505200"/>
            <a:ext cx="457200" cy="1654175"/>
          </a:xfrm>
          <a:prstGeom prst="rect">
            <a:avLst/>
          </a:prstGeom>
          <a:solidFill>
            <a:srgbClr val="A200A2"/>
          </a:solidFill>
          <a:ln w="9525">
            <a:noFill/>
            <a:miter lim="800000"/>
            <a:headEnd/>
            <a:tailEnd/>
          </a:ln>
        </p:spPr>
        <p:txBody>
          <a:bodyPr/>
          <a:lstStyle/>
          <a:p>
            <a:endParaRPr lang="en-US"/>
          </a:p>
        </p:txBody>
      </p:sp>
      <p:sp>
        <p:nvSpPr>
          <p:cNvPr id="361510" name="Rectangle 38"/>
          <p:cNvSpPr>
            <a:spLocks noChangeArrowheads="1"/>
          </p:cNvSpPr>
          <p:nvPr/>
        </p:nvSpPr>
        <p:spPr bwMode="auto">
          <a:xfrm>
            <a:off x="7620000" y="5181600"/>
            <a:ext cx="457200" cy="457200"/>
          </a:xfrm>
          <a:prstGeom prst="rect">
            <a:avLst/>
          </a:prstGeom>
          <a:solidFill>
            <a:srgbClr val="A200A2"/>
          </a:solidFill>
          <a:ln w="9525">
            <a:noFill/>
            <a:miter lim="800000"/>
            <a:headEnd/>
            <a:tailEnd/>
          </a:ln>
        </p:spPr>
        <p:txBody>
          <a:bodyPr/>
          <a:lstStyle/>
          <a:p>
            <a:endParaRPr lang="en-US"/>
          </a:p>
        </p:txBody>
      </p:sp>
      <p:sp>
        <p:nvSpPr>
          <p:cNvPr id="361517" name="Rectangle 45"/>
          <p:cNvSpPr>
            <a:spLocks noChangeArrowheads="1"/>
          </p:cNvSpPr>
          <p:nvPr/>
        </p:nvSpPr>
        <p:spPr bwMode="auto">
          <a:xfrm>
            <a:off x="2971800" y="3276600"/>
            <a:ext cx="411163" cy="1952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Myriad Pro" pitchFamily="34" charset="0"/>
              </a:rPr>
              <a:t>4.1%</a:t>
            </a:r>
            <a:endParaRPr lang="en-US" sz="1600">
              <a:latin typeface="Myriad Pro" pitchFamily="34" charset="0"/>
            </a:endParaRPr>
          </a:p>
        </p:txBody>
      </p:sp>
      <p:sp>
        <p:nvSpPr>
          <p:cNvPr id="361519" name="Rectangle 47"/>
          <p:cNvSpPr>
            <a:spLocks noChangeArrowheads="1"/>
          </p:cNvSpPr>
          <p:nvPr/>
        </p:nvSpPr>
        <p:spPr bwMode="auto">
          <a:xfrm>
            <a:off x="4953000" y="4114800"/>
            <a:ext cx="411163" cy="1952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Myriad Pro" pitchFamily="34" charset="0"/>
              </a:rPr>
              <a:t>2.0%</a:t>
            </a:r>
            <a:endParaRPr lang="en-US" sz="1600">
              <a:latin typeface="Myriad Pro" pitchFamily="34" charset="0"/>
            </a:endParaRPr>
          </a:p>
        </p:txBody>
      </p:sp>
      <p:sp>
        <p:nvSpPr>
          <p:cNvPr id="361520" name="Rectangle 48"/>
          <p:cNvSpPr>
            <a:spLocks noChangeArrowheads="1"/>
          </p:cNvSpPr>
          <p:nvPr/>
        </p:nvSpPr>
        <p:spPr bwMode="auto">
          <a:xfrm>
            <a:off x="5867400" y="4343400"/>
            <a:ext cx="411163" cy="1952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Myriad Pro" pitchFamily="34" charset="0"/>
              </a:rPr>
              <a:t>1.5%</a:t>
            </a:r>
            <a:endParaRPr lang="en-US" sz="1600">
              <a:latin typeface="Myriad Pro" pitchFamily="34" charset="0"/>
            </a:endParaRPr>
          </a:p>
        </p:txBody>
      </p:sp>
      <p:sp>
        <p:nvSpPr>
          <p:cNvPr id="361521" name="Rectangle 49"/>
          <p:cNvSpPr>
            <a:spLocks noChangeArrowheads="1"/>
          </p:cNvSpPr>
          <p:nvPr/>
        </p:nvSpPr>
        <p:spPr bwMode="auto">
          <a:xfrm>
            <a:off x="6705600" y="4876800"/>
            <a:ext cx="411163" cy="1952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Myriad Pro" pitchFamily="34" charset="0"/>
              </a:rPr>
              <a:t>0.8%</a:t>
            </a:r>
            <a:endParaRPr lang="en-US" sz="1600">
              <a:latin typeface="Myriad Pro" pitchFamily="34" charset="0"/>
            </a:endParaRPr>
          </a:p>
        </p:txBody>
      </p:sp>
      <p:sp>
        <p:nvSpPr>
          <p:cNvPr id="361522" name="Rectangle 50"/>
          <p:cNvSpPr>
            <a:spLocks noChangeArrowheads="1"/>
          </p:cNvSpPr>
          <p:nvPr/>
        </p:nvSpPr>
        <p:spPr bwMode="auto">
          <a:xfrm>
            <a:off x="7696200" y="5638800"/>
            <a:ext cx="473075" cy="1952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Myriad Pro" pitchFamily="34" charset="0"/>
              </a:rPr>
              <a:t>-1.4%</a:t>
            </a:r>
            <a:endParaRPr lang="en-US" sz="1600">
              <a:latin typeface="Myriad Pro" pitchFamily="34" charset="0"/>
            </a:endParaRPr>
          </a:p>
        </p:txBody>
      </p:sp>
      <p:sp>
        <p:nvSpPr>
          <p:cNvPr id="361524" name="Rectangle 52"/>
          <p:cNvSpPr>
            <a:spLocks noChangeArrowheads="1"/>
          </p:cNvSpPr>
          <p:nvPr/>
        </p:nvSpPr>
        <p:spPr bwMode="auto">
          <a:xfrm>
            <a:off x="1981200" y="1752600"/>
            <a:ext cx="411163" cy="1952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Myriad Pro" pitchFamily="34" charset="0"/>
              </a:rPr>
              <a:t>8.7%</a:t>
            </a:r>
            <a:endParaRPr lang="en-US" sz="1600">
              <a:latin typeface="Myriad Pro" pitchFamily="34" charset="0"/>
            </a:endParaRPr>
          </a:p>
        </p:txBody>
      </p:sp>
      <p:sp>
        <p:nvSpPr>
          <p:cNvPr id="361525" name="Rectangle 53"/>
          <p:cNvSpPr>
            <a:spLocks noChangeArrowheads="1"/>
          </p:cNvSpPr>
          <p:nvPr/>
        </p:nvSpPr>
        <p:spPr bwMode="auto">
          <a:xfrm>
            <a:off x="1981200" y="6019800"/>
            <a:ext cx="1003300" cy="195263"/>
          </a:xfrm>
          <a:prstGeom prst="rect">
            <a:avLst/>
          </a:prstGeom>
          <a:noFill/>
          <a:ln w="9525">
            <a:noFill/>
            <a:miter lim="800000"/>
            <a:headEnd/>
            <a:tailEnd/>
          </a:ln>
        </p:spPr>
        <p:txBody>
          <a:bodyPr lIns="0" tIns="0" rIns="0" bIns="0">
            <a:spAutoFit/>
          </a:bodyPr>
          <a:lstStyle/>
          <a:p>
            <a:pPr marL="1588" indent="-1588"/>
            <a:r>
              <a:rPr lang="en-US" sz="1600">
                <a:solidFill>
                  <a:srgbClr val="000000"/>
                </a:solidFill>
                <a:latin typeface="Myriad Pro" pitchFamily="34" charset="0"/>
              </a:rPr>
              <a:t>China</a:t>
            </a:r>
            <a:endParaRPr lang="en-US" sz="1600">
              <a:latin typeface="Myriad Pro" pitchFamily="34" charset="0"/>
            </a:endParaRPr>
          </a:p>
        </p:txBody>
      </p:sp>
      <p:sp>
        <p:nvSpPr>
          <p:cNvPr id="361526" name="Line 54"/>
          <p:cNvSpPr>
            <a:spLocks noChangeShapeType="1"/>
          </p:cNvSpPr>
          <p:nvPr/>
        </p:nvSpPr>
        <p:spPr bwMode="auto">
          <a:xfrm>
            <a:off x="1649413" y="5164138"/>
            <a:ext cx="6705600" cy="0"/>
          </a:xfrm>
          <a:prstGeom prst="line">
            <a:avLst/>
          </a:prstGeom>
          <a:noFill/>
          <a:ln w="19050">
            <a:solidFill>
              <a:schemeClr val="tx1"/>
            </a:solidFill>
            <a:round/>
            <a:headEnd/>
            <a:tailEnd type="none" w="med" len="lg"/>
          </a:ln>
          <a:effectLst/>
        </p:spPr>
        <p:txBody>
          <a:bodyPr/>
          <a:lstStyle/>
          <a:p>
            <a:endParaRPr lang="en-US"/>
          </a:p>
        </p:txBody>
      </p:sp>
      <p:sp>
        <p:nvSpPr>
          <p:cNvPr id="361527" name="Line 55"/>
          <p:cNvSpPr>
            <a:spLocks noChangeShapeType="1"/>
          </p:cNvSpPr>
          <p:nvPr/>
        </p:nvSpPr>
        <p:spPr bwMode="auto">
          <a:xfrm rot="5400000">
            <a:off x="-698500" y="3444875"/>
            <a:ext cx="4724400" cy="0"/>
          </a:xfrm>
          <a:prstGeom prst="line">
            <a:avLst/>
          </a:prstGeom>
          <a:noFill/>
          <a:ln w="19050">
            <a:solidFill>
              <a:schemeClr val="tx1"/>
            </a:solidFill>
            <a:round/>
            <a:headEnd/>
            <a:tailEnd type="none" w="med" len="lg"/>
          </a:ln>
          <a:effectLst/>
        </p:spPr>
        <p:txBody>
          <a:bodyPr/>
          <a:lstStyle/>
          <a:p>
            <a:endParaRPr lang="en-US"/>
          </a:p>
        </p:txBody>
      </p:sp>
      <p:sp>
        <p:nvSpPr>
          <p:cNvPr id="361528" name="Rectangle 56"/>
          <p:cNvSpPr>
            <a:spLocks noChangeArrowheads="1"/>
          </p:cNvSpPr>
          <p:nvPr/>
        </p:nvSpPr>
        <p:spPr bwMode="auto">
          <a:xfrm flipH="1">
            <a:off x="3048000" y="6019800"/>
            <a:ext cx="762000" cy="195263"/>
          </a:xfrm>
          <a:prstGeom prst="rect">
            <a:avLst/>
          </a:prstGeom>
          <a:noFill/>
          <a:ln w="9525">
            <a:noFill/>
            <a:miter lim="800000"/>
            <a:headEnd/>
            <a:tailEnd/>
          </a:ln>
        </p:spPr>
        <p:txBody>
          <a:bodyPr lIns="0" tIns="0" rIns="0" bIns="0">
            <a:spAutoFit/>
          </a:bodyPr>
          <a:lstStyle/>
          <a:p>
            <a:pPr marL="1588" indent="-1588"/>
            <a:r>
              <a:rPr lang="en-US" sz="1600">
                <a:solidFill>
                  <a:srgbClr val="000000"/>
                </a:solidFill>
                <a:latin typeface="Myriad Pro" pitchFamily="34" charset="0"/>
              </a:rPr>
              <a:t>India</a:t>
            </a:r>
            <a:endParaRPr lang="en-US" sz="1600">
              <a:latin typeface="Myriad Pro" pitchFamily="34" charset="0"/>
            </a:endParaRPr>
          </a:p>
        </p:txBody>
      </p:sp>
      <p:sp>
        <p:nvSpPr>
          <p:cNvPr id="361529" name="Rectangle 57"/>
          <p:cNvSpPr>
            <a:spLocks noChangeArrowheads="1"/>
          </p:cNvSpPr>
          <p:nvPr/>
        </p:nvSpPr>
        <p:spPr bwMode="auto">
          <a:xfrm>
            <a:off x="7543800" y="6019800"/>
            <a:ext cx="911225" cy="1952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Myriad Pro" pitchFamily="34" charset="0"/>
              </a:rPr>
              <a:t>Zimbabwe</a:t>
            </a:r>
            <a:endParaRPr lang="en-US" sz="1600">
              <a:latin typeface="Myriad Pro" pitchFamily="34" charset="0"/>
            </a:endParaRPr>
          </a:p>
        </p:txBody>
      </p:sp>
      <p:sp>
        <p:nvSpPr>
          <p:cNvPr id="361530" name="Rectangle 58"/>
          <p:cNvSpPr>
            <a:spLocks noChangeArrowheads="1"/>
          </p:cNvSpPr>
          <p:nvPr/>
        </p:nvSpPr>
        <p:spPr bwMode="auto">
          <a:xfrm>
            <a:off x="4953000" y="4343400"/>
            <a:ext cx="457200" cy="815975"/>
          </a:xfrm>
          <a:prstGeom prst="rect">
            <a:avLst/>
          </a:prstGeom>
          <a:solidFill>
            <a:srgbClr val="A200A2"/>
          </a:solidFill>
          <a:ln w="9525">
            <a:noFill/>
            <a:miter lim="800000"/>
            <a:headEnd/>
            <a:tailEnd/>
          </a:ln>
        </p:spPr>
        <p:txBody>
          <a:bodyPr/>
          <a:lstStyle/>
          <a:p>
            <a:endParaRPr lang="en-US"/>
          </a:p>
        </p:txBody>
      </p:sp>
      <p:sp>
        <p:nvSpPr>
          <p:cNvPr id="361531" name="Rectangle 59"/>
          <p:cNvSpPr>
            <a:spLocks noChangeArrowheads="1"/>
          </p:cNvSpPr>
          <p:nvPr/>
        </p:nvSpPr>
        <p:spPr bwMode="auto">
          <a:xfrm>
            <a:off x="5867400" y="4572000"/>
            <a:ext cx="457200" cy="587375"/>
          </a:xfrm>
          <a:prstGeom prst="rect">
            <a:avLst/>
          </a:prstGeom>
          <a:solidFill>
            <a:srgbClr val="A200A2"/>
          </a:solidFill>
          <a:ln w="9525">
            <a:noFill/>
            <a:miter lim="800000"/>
            <a:headEnd/>
            <a:tailEnd/>
          </a:ln>
        </p:spPr>
        <p:txBody>
          <a:bodyPr/>
          <a:lstStyle/>
          <a:p>
            <a:endParaRPr lang="en-US"/>
          </a:p>
        </p:txBody>
      </p:sp>
      <p:sp>
        <p:nvSpPr>
          <p:cNvPr id="361532" name="Rectangle 60"/>
          <p:cNvSpPr>
            <a:spLocks noChangeArrowheads="1"/>
          </p:cNvSpPr>
          <p:nvPr/>
        </p:nvSpPr>
        <p:spPr bwMode="auto">
          <a:xfrm>
            <a:off x="6705600" y="5084763"/>
            <a:ext cx="457200" cy="74612"/>
          </a:xfrm>
          <a:prstGeom prst="rect">
            <a:avLst/>
          </a:prstGeom>
          <a:solidFill>
            <a:srgbClr val="A200A2"/>
          </a:solidFill>
          <a:ln w="9525">
            <a:noFill/>
            <a:miter lim="800000"/>
            <a:headEnd/>
            <a:tailEnd/>
          </a:ln>
        </p:spPr>
        <p:txBody>
          <a:bodyPr/>
          <a:lstStyle/>
          <a:p>
            <a:endParaRPr lang="en-US"/>
          </a:p>
        </p:txBody>
      </p:sp>
      <p:sp>
        <p:nvSpPr>
          <p:cNvPr id="361533" name="Rectangle 61"/>
          <p:cNvSpPr>
            <a:spLocks noChangeArrowheads="1"/>
          </p:cNvSpPr>
          <p:nvPr/>
        </p:nvSpPr>
        <p:spPr bwMode="auto">
          <a:xfrm>
            <a:off x="3962400" y="3276600"/>
            <a:ext cx="411163" cy="195263"/>
          </a:xfrm>
          <a:prstGeom prst="rect">
            <a:avLst/>
          </a:prstGeom>
          <a:noFill/>
          <a:ln w="9525">
            <a:noFill/>
            <a:miter lim="800000"/>
            <a:headEnd/>
            <a:tailEnd/>
          </a:ln>
        </p:spPr>
        <p:txBody>
          <a:bodyPr wrap="none" lIns="0" tIns="0" rIns="0" bIns="0">
            <a:spAutoFit/>
          </a:bodyPr>
          <a:lstStyle/>
          <a:p>
            <a:pPr marL="1588" indent="-1588"/>
            <a:r>
              <a:rPr lang="en-US" sz="1600">
                <a:solidFill>
                  <a:srgbClr val="000000"/>
                </a:solidFill>
                <a:latin typeface="Myriad Pro" pitchFamily="34" charset="0"/>
              </a:rPr>
              <a:t>4.1%</a:t>
            </a:r>
            <a:endParaRPr lang="en-US" sz="1600">
              <a:latin typeface="Myriad Pro" pitchFamily="34" charset="0"/>
            </a:endParaRPr>
          </a:p>
        </p:txBody>
      </p:sp>
      <p:sp>
        <p:nvSpPr>
          <p:cNvPr id="33" name="Slide Number Placeholder 32"/>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1506"/>
                                        </p:tgtEl>
                                        <p:attrNameLst>
                                          <p:attrName>style.visibility</p:attrName>
                                        </p:attrNameLst>
                                      </p:cBhvr>
                                      <p:to>
                                        <p:strVal val="visible"/>
                                      </p:to>
                                    </p:set>
                                    <p:animEffect transition="in" filter="wipe(down)">
                                      <p:cBhvr>
                                        <p:cTn id="7" dur="500"/>
                                        <p:tgtEl>
                                          <p:spTgt spid="36150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1524"/>
                                        </p:tgtEl>
                                        <p:attrNameLst>
                                          <p:attrName>style.visibility</p:attrName>
                                        </p:attrNameLst>
                                      </p:cBhvr>
                                      <p:to>
                                        <p:strVal val="visible"/>
                                      </p:to>
                                    </p:set>
                                    <p:animEffect transition="in" filter="wipe(down)">
                                      <p:cBhvr>
                                        <p:cTn id="10" dur="500"/>
                                        <p:tgtEl>
                                          <p:spTgt spid="3615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61525"/>
                                        </p:tgtEl>
                                        <p:attrNameLst>
                                          <p:attrName>style.visibility</p:attrName>
                                        </p:attrNameLst>
                                      </p:cBhvr>
                                      <p:to>
                                        <p:strVal val="visible"/>
                                      </p:to>
                                    </p:set>
                                    <p:animEffect transition="in" filter="wipe(down)">
                                      <p:cBhvr>
                                        <p:cTn id="13" dur="500"/>
                                        <p:tgtEl>
                                          <p:spTgt spid="361525"/>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61507"/>
                                        </p:tgtEl>
                                        <p:attrNameLst>
                                          <p:attrName>style.visibility</p:attrName>
                                        </p:attrNameLst>
                                      </p:cBhvr>
                                      <p:to>
                                        <p:strVal val="visible"/>
                                      </p:to>
                                    </p:set>
                                    <p:animEffect transition="in" filter="wipe(down)">
                                      <p:cBhvr>
                                        <p:cTn id="17" dur="500"/>
                                        <p:tgtEl>
                                          <p:spTgt spid="36150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61517"/>
                                        </p:tgtEl>
                                        <p:attrNameLst>
                                          <p:attrName>style.visibility</p:attrName>
                                        </p:attrNameLst>
                                      </p:cBhvr>
                                      <p:to>
                                        <p:strVal val="visible"/>
                                      </p:to>
                                    </p:set>
                                    <p:animEffect transition="in" filter="wipe(down)">
                                      <p:cBhvr>
                                        <p:cTn id="20" dur="500"/>
                                        <p:tgtEl>
                                          <p:spTgt spid="36151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61528"/>
                                        </p:tgtEl>
                                        <p:attrNameLst>
                                          <p:attrName>style.visibility</p:attrName>
                                        </p:attrNameLst>
                                      </p:cBhvr>
                                      <p:to>
                                        <p:strVal val="visible"/>
                                      </p:to>
                                    </p:set>
                                    <p:animEffect transition="in" filter="wipe(down)">
                                      <p:cBhvr>
                                        <p:cTn id="23" dur="500"/>
                                        <p:tgtEl>
                                          <p:spTgt spid="361528"/>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361508"/>
                                        </p:tgtEl>
                                        <p:attrNameLst>
                                          <p:attrName>style.visibility</p:attrName>
                                        </p:attrNameLst>
                                      </p:cBhvr>
                                      <p:to>
                                        <p:strVal val="visible"/>
                                      </p:to>
                                    </p:set>
                                    <p:animEffect transition="in" filter="wipe(down)">
                                      <p:cBhvr>
                                        <p:cTn id="27" dur="500"/>
                                        <p:tgtEl>
                                          <p:spTgt spid="36150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61533"/>
                                        </p:tgtEl>
                                        <p:attrNameLst>
                                          <p:attrName>style.visibility</p:attrName>
                                        </p:attrNameLst>
                                      </p:cBhvr>
                                      <p:to>
                                        <p:strVal val="visible"/>
                                      </p:to>
                                    </p:set>
                                    <p:animEffect transition="in" filter="wipe(down)">
                                      <p:cBhvr>
                                        <p:cTn id="30" dur="500"/>
                                        <p:tgtEl>
                                          <p:spTgt spid="36153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61499"/>
                                        </p:tgtEl>
                                        <p:attrNameLst>
                                          <p:attrName>style.visibility</p:attrName>
                                        </p:attrNameLst>
                                      </p:cBhvr>
                                      <p:to>
                                        <p:strVal val="visible"/>
                                      </p:to>
                                    </p:set>
                                    <p:animEffect transition="in" filter="wipe(down)">
                                      <p:cBhvr>
                                        <p:cTn id="33" dur="500"/>
                                        <p:tgtEl>
                                          <p:spTgt spid="361499"/>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361530"/>
                                        </p:tgtEl>
                                        <p:attrNameLst>
                                          <p:attrName>style.visibility</p:attrName>
                                        </p:attrNameLst>
                                      </p:cBhvr>
                                      <p:to>
                                        <p:strVal val="visible"/>
                                      </p:to>
                                    </p:set>
                                    <p:animEffect transition="in" filter="wipe(down)">
                                      <p:cBhvr>
                                        <p:cTn id="37" dur="500"/>
                                        <p:tgtEl>
                                          <p:spTgt spid="36153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61519"/>
                                        </p:tgtEl>
                                        <p:attrNameLst>
                                          <p:attrName>style.visibility</p:attrName>
                                        </p:attrNameLst>
                                      </p:cBhvr>
                                      <p:to>
                                        <p:strVal val="visible"/>
                                      </p:to>
                                    </p:set>
                                    <p:animEffect transition="in" filter="wipe(down)">
                                      <p:cBhvr>
                                        <p:cTn id="40" dur="500"/>
                                        <p:tgtEl>
                                          <p:spTgt spid="3615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61477"/>
                                        </p:tgtEl>
                                        <p:attrNameLst>
                                          <p:attrName>style.visibility</p:attrName>
                                        </p:attrNameLst>
                                      </p:cBhvr>
                                      <p:to>
                                        <p:strVal val="visible"/>
                                      </p:to>
                                    </p:set>
                                    <p:animEffect transition="in" filter="wipe(down)">
                                      <p:cBhvr>
                                        <p:cTn id="43" dur="500"/>
                                        <p:tgtEl>
                                          <p:spTgt spid="361477"/>
                                        </p:tgtEl>
                                      </p:cBhvr>
                                    </p:animEffect>
                                  </p:childTnLst>
                                </p:cTn>
                              </p:par>
                            </p:childTnLst>
                          </p:cTn>
                        </p:par>
                        <p:par>
                          <p:cTn id="44" fill="hold">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361531"/>
                                        </p:tgtEl>
                                        <p:attrNameLst>
                                          <p:attrName>style.visibility</p:attrName>
                                        </p:attrNameLst>
                                      </p:cBhvr>
                                      <p:to>
                                        <p:strVal val="visible"/>
                                      </p:to>
                                    </p:set>
                                    <p:animEffect transition="in" filter="wipe(down)">
                                      <p:cBhvr>
                                        <p:cTn id="47" dur="500"/>
                                        <p:tgtEl>
                                          <p:spTgt spid="36153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61520"/>
                                        </p:tgtEl>
                                        <p:attrNameLst>
                                          <p:attrName>style.visibility</p:attrName>
                                        </p:attrNameLst>
                                      </p:cBhvr>
                                      <p:to>
                                        <p:strVal val="visible"/>
                                      </p:to>
                                    </p:set>
                                    <p:animEffect transition="in" filter="wipe(down)">
                                      <p:cBhvr>
                                        <p:cTn id="50" dur="500"/>
                                        <p:tgtEl>
                                          <p:spTgt spid="36152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61501"/>
                                        </p:tgtEl>
                                        <p:attrNameLst>
                                          <p:attrName>style.visibility</p:attrName>
                                        </p:attrNameLst>
                                      </p:cBhvr>
                                      <p:to>
                                        <p:strVal val="visible"/>
                                      </p:to>
                                    </p:set>
                                    <p:animEffect transition="in" filter="wipe(down)">
                                      <p:cBhvr>
                                        <p:cTn id="53" dur="500"/>
                                        <p:tgtEl>
                                          <p:spTgt spid="361501"/>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361532"/>
                                        </p:tgtEl>
                                        <p:attrNameLst>
                                          <p:attrName>style.visibility</p:attrName>
                                        </p:attrNameLst>
                                      </p:cBhvr>
                                      <p:to>
                                        <p:strVal val="visible"/>
                                      </p:to>
                                    </p:set>
                                    <p:animEffect transition="in" filter="wipe(down)">
                                      <p:cBhvr>
                                        <p:cTn id="57" dur="500"/>
                                        <p:tgtEl>
                                          <p:spTgt spid="36153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61521"/>
                                        </p:tgtEl>
                                        <p:attrNameLst>
                                          <p:attrName>style.visibility</p:attrName>
                                        </p:attrNameLst>
                                      </p:cBhvr>
                                      <p:to>
                                        <p:strVal val="visible"/>
                                      </p:to>
                                    </p:set>
                                    <p:animEffect transition="in" filter="wipe(down)">
                                      <p:cBhvr>
                                        <p:cTn id="60" dur="500"/>
                                        <p:tgtEl>
                                          <p:spTgt spid="36152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61500"/>
                                        </p:tgtEl>
                                        <p:attrNameLst>
                                          <p:attrName>style.visibility</p:attrName>
                                        </p:attrNameLst>
                                      </p:cBhvr>
                                      <p:to>
                                        <p:strVal val="visible"/>
                                      </p:to>
                                    </p:set>
                                    <p:animEffect transition="in" filter="wipe(down)">
                                      <p:cBhvr>
                                        <p:cTn id="63" dur="500"/>
                                        <p:tgtEl>
                                          <p:spTgt spid="361500"/>
                                        </p:tgtEl>
                                      </p:cBhvr>
                                    </p:animEffect>
                                  </p:childTnLst>
                                </p:cTn>
                              </p:par>
                            </p:childTnLst>
                          </p:cTn>
                        </p:par>
                        <p:par>
                          <p:cTn id="64" fill="hold">
                            <p:stCondLst>
                              <p:cond delay="3000"/>
                            </p:stCondLst>
                            <p:childTnLst>
                              <p:par>
                                <p:cTn id="65" presetID="22" presetClass="entr" presetSubtype="4" fill="hold" grpId="0" nodeType="afterEffect">
                                  <p:stCondLst>
                                    <p:cond delay="0"/>
                                  </p:stCondLst>
                                  <p:childTnLst>
                                    <p:set>
                                      <p:cBhvr>
                                        <p:cTn id="66" dur="1" fill="hold">
                                          <p:stCondLst>
                                            <p:cond delay="0"/>
                                          </p:stCondLst>
                                        </p:cTn>
                                        <p:tgtEl>
                                          <p:spTgt spid="361510"/>
                                        </p:tgtEl>
                                        <p:attrNameLst>
                                          <p:attrName>style.visibility</p:attrName>
                                        </p:attrNameLst>
                                      </p:cBhvr>
                                      <p:to>
                                        <p:strVal val="visible"/>
                                      </p:to>
                                    </p:set>
                                    <p:animEffect transition="in" filter="wipe(down)">
                                      <p:cBhvr>
                                        <p:cTn id="67" dur="500"/>
                                        <p:tgtEl>
                                          <p:spTgt spid="36151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61522"/>
                                        </p:tgtEl>
                                        <p:attrNameLst>
                                          <p:attrName>style.visibility</p:attrName>
                                        </p:attrNameLst>
                                      </p:cBhvr>
                                      <p:to>
                                        <p:strVal val="visible"/>
                                      </p:to>
                                    </p:set>
                                    <p:animEffect transition="in" filter="wipe(down)">
                                      <p:cBhvr>
                                        <p:cTn id="70" dur="500"/>
                                        <p:tgtEl>
                                          <p:spTgt spid="36152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61529"/>
                                        </p:tgtEl>
                                        <p:attrNameLst>
                                          <p:attrName>style.visibility</p:attrName>
                                        </p:attrNameLst>
                                      </p:cBhvr>
                                      <p:to>
                                        <p:strVal val="visible"/>
                                      </p:to>
                                    </p:set>
                                    <p:animEffect transition="in" filter="wipe(down)">
                                      <p:cBhvr>
                                        <p:cTn id="73" dur="500"/>
                                        <p:tgtEl>
                                          <p:spTgt spid="36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7" grpId="0"/>
      <p:bldP spid="361499" grpId="0"/>
      <p:bldP spid="361500" grpId="0"/>
      <p:bldP spid="361501" grpId="0"/>
      <p:bldP spid="361506" grpId="0" animBg="1"/>
      <p:bldP spid="361507" grpId="0" animBg="1"/>
      <p:bldP spid="361508" grpId="0" animBg="1"/>
      <p:bldP spid="361510" grpId="0" animBg="1"/>
      <p:bldP spid="361517" grpId="0"/>
      <p:bldP spid="361519" grpId="0"/>
      <p:bldP spid="361520" grpId="0"/>
      <p:bldP spid="361521" grpId="0"/>
      <p:bldP spid="361522" grpId="0"/>
      <p:bldP spid="361524" grpId="0"/>
      <p:bldP spid="361525" grpId="0"/>
      <p:bldP spid="361528" grpId="0"/>
      <p:bldP spid="361529" grpId="0"/>
      <p:bldP spid="361530" grpId="0" animBg="1"/>
      <p:bldP spid="361531" grpId="0" animBg="1"/>
      <p:bldP spid="361532" grpId="0" animBg="1"/>
      <p:bldP spid="3615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Around the World</a:t>
            </a:r>
          </a:p>
        </p:txBody>
      </p:sp>
      <p:pic>
        <p:nvPicPr>
          <p:cNvPr id="4" name="Picture 4"/>
          <p:cNvPicPr>
            <a:picLocks noGrp="1" noChangeAspect="1"/>
          </p:cNvPicPr>
          <p:nvPr>
            <p:ph idx="1"/>
          </p:nvPr>
        </p:nvPicPr>
        <p:blipFill>
          <a:blip r:embed="rId2" cstate="print"/>
          <a:srcRect/>
          <a:stretch>
            <a:fillRect/>
          </a:stretch>
        </p:blipFill>
        <p:spPr bwMode="auto">
          <a:xfrm>
            <a:off x="457200" y="2292717"/>
            <a:ext cx="8229600" cy="423789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6472</TotalTime>
  <Words>2449</Words>
  <Application>Microsoft Office PowerPoint</Application>
  <PresentationFormat>On-screen Show (4:3)</PresentationFormat>
  <Paragraphs>332</Paragraphs>
  <Slides>47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 Unicode MS</vt:lpstr>
      <vt:lpstr>Arial</vt:lpstr>
      <vt:lpstr>Calibri</vt:lpstr>
      <vt:lpstr>Myriad Pro</vt:lpstr>
      <vt:lpstr>Office Theme</vt:lpstr>
      <vt:lpstr>Session 11</vt:lpstr>
      <vt:lpstr>PowerPoint Presentation</vt:lpstr>
      <vt:lpstr>PowerPoint Presentation</vt:lpstr>
      <vt:lpstr>PowerPoint Presentation</vt:lpstr>
      <vt:lpstr>PowerPoint Presentation</vt:lpstr>
      <vt:lpstr>Comparing Economies Across Time and Space</vt:lpstr>
      <vt:lpstr>GDP per capita</vt:lpstr>
      <vt:lpstr>Growth Rates</vt:lpstr>
      <vt:lpstr>Income Around the World</vt:lpstr>
      <vt:lpstr>Growth Rate</vt:lpstr>
      <vt:lpstr>Growth Rate</vt:lpstr>
      <vt:lpstr>What are the causes of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Questions</vt:lpstr>
      <vt:lpstr>Practice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10</dc:title>
  <dc:creator>Jason Beck</dc:creator>
  <cp:lastModifiedBy>Jason Beck</cp:lastModifiedBy>
  <cp:revision>88</cp:revision>
  <dcterms:created xsi:type="dcterms:W3CDTF">2006-08-16T00:00:00Z</dcterms:created>
  <dcterms:modified xsi:type="dcterms:W3CDTF">2023-01-15T18:11:39Z</dcterms:modified>
</cp:coreProperties>
</file>