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87" r:id="rId5"/>
    <p:sldId id="259" r:id="rId6"/>
    <p:sldId id="288" r:id="rId7"/>
    <p:sldId id="289" r:id="rId8"/>
    <p:sldId id="290" r:id="rId9"/>
    <p:sldId id="260" r:id="rId10"/>
    <p:sldId id="261" r:id="rId11"/>
    <p:sldId id="291" r:id="rId12"/>
    <p:sldId id="292" r:id="rId13"/>
    <p:sldId id="293" r:id="rId14"/>
    <p:sldId id="294" r:id="rId15"/>
    <p:sldId id="262" r:id="rId16"/>
    <p:sldId id="263" r:id="rId17"/>
    <p:sldId id="295" r:id="rId18"/>
    <p:sldId id="311" r:id="rId19"/>
    <p:sldId id="264" r:id="rId20"/>
    <p:sldId id="265" r:id="rId21"/>
    <p:sldId id="266" r:id="rId22"/>
    <p:sldId id="267" r:id="rId23"/>
    <p:sldId id="268" r:id="rId24"/>
    <p:sldId id="269" r:id="rId25"/>
    <p:sldId id="271" r:id="rId26"/>
    <p:sldId id="272" r:id="rId27"/>
    <p:sldId id="308" r:id="rId28"/>
    <p:sldId id="273" r:id="rId29"/>
    <p:sldId id="274" r:id="rId30"/>
    <p:sldId id="309" r:id="rId31"/>
    <p:sldId id="275" r:id="rId32"/>
    <p:sldId id="277" r:id="rId33"/>
    <p:sldId id="278" r:id="rId34"/>
    <p:sldId id="276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12" r:id="rId48"/>
    <p:sldId id="31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8E032-8F8C-4C1A-BAC3-A5B33E5B0A2E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05D64-FDE7-45D2-802C-A89508D1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1C5AB-09D9-4F8A-BAFE-16F5B7D5745A}" type="slidenum">
              <a:rPr lang="en-US"/>
              <a:pPr/>
              <a:t>27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12C5C-ADC5-40C4-8271-2BFF3A550FF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272AA-BD1F-43D0-8CEB-1B01373AEBDF}" type="slidenum">
              <a:rPr lang="en-US"/>
              <a:pPr/>
              <a:t>36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5B085-E783-4FCC-AEF4-7AC996DD45E7}" type="slidenum">
              <a:rPr lang="en-US"/>
              <a:pPr/>
              <a:t>37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Figure Caption</a:t>
            </a:r>
            <a:r>
              <a:rPr lang="en-US" b="1"/>
              <a:t>: Figure 15-1: The Money Demand Curve </a:t>
            </a:r>
          </a:p>
          <a:p>
            <a:r>
              <a:rPr lang="en-US"/>
              <a:t>The money demand curve illustrates the relationship between the interest rate and the quantity of money demanded. It slopes downward: a higher interest rate leads to a higher opportunity cost of holding money and reduces the quantity of money demanded.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12C5C-ADC5-40C4-8271-2BFF3A550FF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E1AA9-17ED-4283-A4EB-BCFCC43629D7}" type="slidenum">
              <a:rPr lang="en-US"/>
              <a:pPr/>
              <a:t>39</a:t>
            </a:fld>
            <a:endParaRPr lang="en-US"/>
          </a:p>
        </p:txBody>
      </p:sp>
      <p:sp>
        <p:nvSpPr>
          <p:cNvPr id="64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71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Figure Caption</a:t>
            </a:r>
            <a:r>
              <a:rPr lang="en-US" b="1"/>
              <a:t>: Figure 15-3: Equilibrium in the Money Market </a:t>
            </a:r>
          </a:p>
          <a:p>
            <a:r>
              <a:rPr lang="en-US"/>
              <a:t>The money supply curve, </a:t>
            </a:r>
            <a:r>
              <a:rPr lang="en-US" i="1"/>
              <a:t>MS, </a:t>
            </a:r>
            <a:r>
              <a:rPr lang="en-US"/>
              <a:t>is vertical at the money supply chosen by the Federal Reserve, </a:t>
            </a:r>
            <a:r>
              <a:rPr lang="en-US" i="1"/>
              <a:t>M</a:t>
            </a:r>
            <a:r>
              <a:rPr lang="en-US"/>
              <a:t>. The money market is in equilibrium at the interest rate </a:t>
            </a:r>
            <a:r>
              <a:rPr lang="en-US" i="1"/>
              <a:t>rE: </a:t>
            </a:r>
            <a:r>
              <a:rPr lang="en-US"/>
              <a:t>the quantity of money demanded by the public is equal to </a:t>
            </a:r>
            <a:r>
              <a:rPr lang="en-US" i="1"/>
              <a:t>M</a:t>
            </a:r>
            <a:r>
              <a:rPr lang="en-US"/>
              <a:t>, the quantity of money supplied. At a point such as </a:t>
            </a:r>
            <a:r>
              <a:rPr lang="en-US" i="1"/>
              <a:t>L, </a:t>
            </a:r>
            <a:r>
              <a:rPr lang="en-US"/>
              <a:t>the interest rate, </a:t>
            </a:r>
            <a:r>
              <a:rPr lang="en-US" i="1"/>
              <a:t>rL, </a:t>
            </a:r>
            <a:r>
              <a:rPr lang="en-US"/>
              <a:t>is below </a:t>
            </a:r>
            <a:r>
              <a:rPr lang="en-US" i="1"/>
              <a:t>rE </a:t>
            </a:r>
            <a:r>
              <a:rPr lang="en-US"/>
              <a:t>and the corresponding quantity of money demanded, </a:t>
            </a:r>
            <a:r>
              <a:rPr lang="en-US" i="1"/>
              <a:t>ML, </a:t>
            </a:r>
            <a:r>
              <a:rPr lang="en-US"/>
              <a:t>exceeds the money supply, </a:t>
            </a:r>
            <a:r>
              <a:rPr lang="en-US" i="1"/>
              <a:t>M</a:t>
            </a:r>
            <a:r>
              <a:rPr lang="en-US"/>
              <a:t>. In an attempt to shift their wealth out of non-money interest-bearing financial assets and raise their money holdings, investors drive the interest rate up to </a:t>
            </a:r>
            <a:r>
              <a:rPr lang="en-US" i="1"/>
              <a:t>rE. </a:t>
            </a:r>
            <a:r>
              <a:rPr lang="en-US"/>
              <a:t>At a point such as </a:t>
            </a:r>
            <a:r>
              <a:rPr lang="en-US" i="1"/>
              <a:t>H, </a:t>
            </a:r>
            <a:r>
              <a:rPr lang="en-US"/>
              <a:t>the interest rate </a:t>
            </a:r>
            <a:r>
              <a:rPr lang="en-US" i="1"/>
              <a:t>rH </a:t>
            </a:r>
            <a:r>
              <a:rPr lang="en-US"/>
              <a:t>is above </a:t>
            </a:r>
            <a:r>
              <a:rPr lang="en-US" i="1"/>
              <a:t>rE </a:t>
            </a:r>
            <a:r>
              <a:rPr lang="en-US"/>
              <a:t>and the corresponding quantity of money demanded, </a:t>
            </a:r>
            <a:r>
              <a:rPr lang="en-US" i="1"/>
              <a:t>MH, </a:t>
            </a:r>
            <a:r>
              <a:rPr lang="en-US"/>
              <a:t>is less than the money supply, </a:t>
            </a:r>
            <a:r>
              <a:rPr lang="en-US" i="1"/>
              <a:t>M</a:t>
            </a:r>
            <a:r>
              <a:rPr lang="en-US"/>
              <a:t>. In an attempt to shift out of money holdings into non-money interest-bearing financial assets, investors drive the interest rate down to </a:t>
            </a:r>
            <a:r>
              <a:rPr lang="en-US" i="1"/>
              <a:t>rE.</a:t>
            </a:r>
          </a:p>
        </p:txBody>
      </p:sp>
      <p:sp>
        <p:nvSpPr>
          <p:cNvPr id="64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013535-4074-435E-A72B-AD94EA2D3282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450E-FF33-4EDF-977B-BE019982F36F}" type="slidenum">
              <a:rPr lang="en-US"/>
              <a:pPr/>
              <a:t>40</a:t>
            </a:fld>
            <a:endParaRPr lang="en-US"/>
          </a:p>
        </p:txBody>
      </p:sp>
      <p:sp>
        <p:nvSpPr>
          <p:cNvPr id="64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92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Figure Caption</a:t>
            </a:r>
            <a:r>
              <a:rPr lang="en-US" b="1"/>
              <a:t>: Figure 15-4: </a:t>
            </a:r>
            <a:r>
              <a:rPr lang="en-US" sz="1000" b="1"/>
              <a:t>The Effect of an Increase in the Money Supply on the Interest Rate</a:t>
            </a:r>
            <a:r>
              <a:rPr lang="en-US" b="1"/>
              <a:t> </a:t>
            </a:r>
          </a:p>
          <a:p>
            <a:r>
              <a:rPr lang="en-US"/>
              <a:t>The Federal Reserve can lower the interest rate by increasing the money supply. Here, the equilibrium interest rate falls from </a:t>
            </a:r>
            <a:r>
              <a:rPr lang="en-US" i="1"/>
              <a:t>r</a:t>
            </a:r>
            <a:r>
              <a:rPr lang="en-US"/>
              <a:t>1 to </a:t>
            </a:r>
            <a:r>
              <a:rPr lang="en-US" i="1"/>
              <a:t>r</a:t>
            </a:r>
            <a:r>
              <a:rPr lang="en-US"/>
              <a:t>2 in response to an increase in the money supply from </a:t>
            </a:r>
            <a:r>
              <a:rPr lang="en-US" i="1"/>
              <a:t>M</a:t>
            </a:r>
            <a:r>
              <a:rPr lang="en-US"/>
              <a:t>1 to </a:t>
            </a:r>
            <a:r>
              <a:rPr lang="en-US" i="1"/>
              <a:t>M</a:t>
            </a:r>
            <a:r>
              <a:rPr lang="en-US"/>
              <a:t>2. In order to induce people to hold a larger quantity of money, the interest rate must fall from </a:t>
            </a:r>
            <a:r>
              <a:rPr lang="en-US" i="1"/>
              <a:t>r</a:t>
            </a:r>
            <a:r>
              <a:rPr lang="en-US"/>
              <a:t>1 to </a:t>
            </a:r>
            <a:r>
              <a:rPr lang="en-US" i="1"/>
              <a:t>r</a:t>
            </a:r>
            <a:r>
              <a:rPr lang="en-US"/>
              <a:t>2.</a:t>
            </a:r>
          </a:p>
          <a:p>
            <a:endParaRPr lang="en-US"/>
          </a:p>
        </p:txBody>
      </p:sp>
      <p:sp>
        <p:nvSpPr>
          <p:cNvPr id="649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2C0BFE2-8FB6-4E60-94FC-C0A86F04E983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91570-58EA-40F3-BF8A-1F249AD9F9B1}" type="slidenum">
              <a:rPr lang="en-US"/>
              <a:pPr/>
              <a:t>42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i="1" u="sng"/>
              <a:t>Figure Caption</a:t>
            </a:r>
            <a:r>
              <a:rPr lang="en-US" sz="1000" b="1"/>
              <a:t>: Figure 15-5: Setting the Federal Funds Rate</a:t>
            </a:r>
          </a:p>
          <a:p>
            <a:r>
              <a:rPr lang="en-US" sz="1000"/>
              <a:t>The Federal Reserve sets a target for the federal funds rate and uses open-market operations to achieve that target. In panel (a) the initial</a:t>
            </a:r>
          </a:p>
          <a:p>
            <a:r>
              <a:rPr lang="en-US" sz="1000"/>
              <a:t>equilibrium interest rate, </a:t>
            </a:r>
            <a:r>
              <a:rPr lang="en-US" sz="1000" i="1"/>
              <a:t>r</a:t>
            </a:r>
            <a:r>
              <a:rPr lang="en-US" sz="1000" baseline="-25000"/>
              <a:t>1</a:t>
            </a:r>
            <a:r>
              <a:rPr lang="en-US" sz="1000"/>
              <a:t>, is above the target rate. The Fed increases the money supply by making an open-market purchase of Treasury bills, pushing the money supply curve rightward, from </a:t>
            </a:r>
            <a:r>
              <a:rPr lang="en-US" sz="1000" i="1"/>
              <a:t>MS</a:t>
            </a:r>
            <a:r>
              <a:rPr lang="en-US" sz="1000" baseline="-25000"/>
              <a:t>1</a:t>
            </a:r>
            <a:r>
              <a:rPr lang="en-US" sz="1000"/>
              <a:t> to </a:t>
            </a:r>
            <a:r>
              <a:rPr lang="en-US" sz="1000" i="1"/>
              <a:t>MS</a:t>
            </a:r>
            <a:r>
              <a:rPr lang="en-US" sz="1000" baseline="-25000"/>
              <a:t>2</a:t>
            </a:r>
            <a:r>
              <a:rPr lang="en-US" sz="1000"/>
              <a:t>, and driving the interest rate down to </a:t>
            </a:r>
            <a:r>
              <a:rPr lang="en-US" sz="1000" i="1"/>
              <a:t>r</a:t>
            </a:r>
            <a:r>
              <a:rPr lang="en-US" sz="1000" baseline="-25000"/>
              <a:t>T</a:t>
            </a:r>
            <a:r>
              <a:rPr lang="en-US" sz="1000" i="1"/>
              <a:t>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8569B-1634-4342-ACFC-0A1A0BD6C052}" type="slidenum">
              <a:rPr lang="en-US"/>
              <a:pPr/>
              <a:t>43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i="1" u="sng"/>
              <a:t>Figure Caption</a:t>
            </a:r>
            <a:r>
              <a:rPr lang="en-US" sz="1000" b="1"/>
              <a:t>: Figure 15-5: Setting the Federal Funds Rate</a:t>
            </a:r>
          </a:p>
          <a:p>
            <a:r>
              <a:rPr lang="en-US" sz="1000"/>
              <a:t>The Federal Reserve sets a target for the federal funds rate and uses open-market operations to achieve that target</a:t>
            </a:r>
            <a:r>
              <a:rPr lang="en-US" sz="1000" i="1"/>
              <a:t>. </a:t>
            </a:r>
            <a:r>
              <a:rPr lang="en-US" sz="1000"/>
              <a:t>In panel (b) the initial equilibrium interest rate, </a:t>
            </a:r>
            <a:r>
              <a:rPr lang="en-US" sz="1000" i="1"/>
              <a:t>r</a:t>
            </a:r>
            <a:r>
              <a:rPr lang="en-US" sz="1000" baseline="-25000"/>
              <a:t>1</a:t>
            </a:r>
            <a:r>
              <a:rPr lang="en-US" sz="1000"/>
              <a:t>, is below the target rate. The Fed reduces the money supply by making an open-market sale of Treasury bills, pushing the money supply curve leftward, from </a:t>
            </a:r>
            <a:r>
              <a:rPr lang="en-US" sz="1000" i="1"/>
              <a:t>MS</a:t>
            </a:r>
            <a:r>
              <a:rPr lang="en-US" sz="1000" baseline="-25000"/>
              <a:t>1</a:t>
            </a:r>
            <a:r>
              <a:rPr lang="en-US" sz="1000"/>
              <a:t> to </a:t>
            </a:r>
            <a:r>
              <a:rPr lang="en-US" sz="1000" i="1"/>
              <a:t>MS</a:t>
            </a:r>
            <a:r>
              <a:rPr lang="en-US" sz="1000" baseline="-25000"/>
              <a:t>2</a:t>
            </a:r>
            <a:r>
              <a:rPr lang="en-US" sz="1000"/>
              <a:t>, and driving the interest rate up to </a:t>
            </a:r>
            <a:r>
              <a:rPr lang="en-US" sz="1000" i="1"/>
              <a:t>r</a:t>
            </a:r>
            <a:r>
              <a:rPr lang="en-US" sz="1000" baseline="-25000"/>
              <a:t>T</a:t>
            </a:r>
            <a:r>
              <a:rPr lang="en-US" sz="1000" i="1"/>
              <a:t>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pXTZktlCNQ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Money in the Economy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Currency</a:t>
            </a:r>
            <a:r>
              <a:rPr lang="en-US" dirty="0"/>
              <a:t> is the paper bills and coins in the hands of the public.</a:t>
            </a:r>
          </a:p>
          <a:p>
            <a:r>
              <a:rPr lang="en-US" dirty="0">
                <a:solidFill>
                  <a:srgbClr val="00B050"/>
                </a:solidFill>
              </a:rPr>
              <a:t>Demand deposits </a:t>
            </a:r>
            <a:r>
              <a:rPr lang="en-US" dirty="0"/>
              <a:t>are balances in bank accounts that depositors can access on demand by writing a check or using a debit card.</a:t>
            </a:r>
          </a:p>
          <a:p>
            <a:pPr lvl="1"/>
            <a:r>
              <a:rPr lang="en-US" dirty="0"/>
              <a:t>Both of the above are very </a:t>
            </a:r>
            <a:r>
              <a:rPr lang="en-US" dirty="0">
                <a:solidFill>
                  <a:srgbClr val="0070C0"/>
                </a:solidFill>
              </a:rPr>
              <a:t>liquid</a:t>
            </a:r>
            <a:r>
              <a:rPr lang="en-US" dirty="0"/>
              <a:t> forms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might be helpful to measure the amount of money out there (perhaps it has some effect on the </a:t>
            </a:r>
            <a:r>
              <a:rPr lang="en-US" dirty="0" err="1"/>
              <a:t>macroeconomy</a:t>
            </a:r>
            <a:r>
              <a:rPr lang="en-US" dirty="0"/>
              <a:t>?)</a:t>
            </a:r>
          </a:p>
          <a:p>
            <a:r>
              <a:rPr lang="en-US" dirty="0"/>
              <a:t>Economists have a few different definitions of the </a:t>
            </a:r>
            <a:r>
              <a:rPr lang="en-US" dirty="0">
                <a:solidFill>
                  <a:srgbClr val="00B050"/>
                </a:solidFill>
              </a:rPr>
              <a:t>money supply</a:t>
            </a:r>
          </a:p>
          <a:p>
            <a:pPr lvl="1"/>
            <a:r>
              <a:rPr lang="en-US" dirty="0"/>
              <a:t>M1, M2, and M3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M1</a:t>
            </a:r>
            <a:r>
              <a:rPr lang="en-US" dirty="0"/>
              <a:t>- the </a:t>
            </a:r>
            <a:r>
              <a:rPr lang="en-US" dirty="0">
                <a:solidFill>
                  <a:srgbClr val="0070C0"/>
                </a:solidFill>
              </a:rPr>
              <a:t>narrowest</a:t>
            </a:r>
            <a:r>
              <a:rPr lang="en-US" dirty="0"/>
              <a:t> definition of the MS</a:t>
            </a:r>
          </a:p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Currency</a:t>
            </a:r>
          </a:p>
          <a:p>
            <a:pPr lvl="1"/>
            <a:r>
              <a:rPr lang="en-US" dirty="0"/>
              <a:t>Demand deposits (checking account balances)</a:t>
            </a:r>
          </a:p>
          <a:p>
            <a:pPr lvl="1"/>
            <a:r>
              <a:rPr lang="en-US" dirty="0"/>
              <a:t>Travelers checks (but this is so small we often ignore it)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M2</a:t>
            </a:r>
            <a:r>
              <a:rPr lang="en-US" dirty="0"/>
              <a:t>- a </a:t>
            </a:r>
            <a:r>
              <a:rPr lang="en-US" dirty="0">
                <a:solidFill>
                  <a:srgbClr val="FF0000"/>
                </a:solidFill>
              </a:rPr>
              <a:t>broader definition </a:t>
            </a:r>
            <a:r>
              <a:rPr lang="en-US" dirty="0"/>
              <a:t>of the MS</a:t>
            </a:r>
          </a:p>
          <a:p>
            <a:r>
              <a:rPr lang="en-US" dirty="0"/>
              <a:t>Consists of:</a:t>
            </a:r>
          </a:p>
          <a:p>
            <a:pPr lvl="1"/>
            <a:r>
              <a:rPr lang="en-US" dirty="0"/>
              <a:t>M1</a:t>
            </a:r>
          </a:p>
          <a:p>
            <a:pPr lvl="1"/>
            <a:r>
              <a:rPr lang="en-US" dirty="0"/>
              <a:t>Savings account balances, small denomination CDs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M3</a:t>
            </a:r>
            <a:r>
              <a:rPr lang="en-US" dirty="0"/>
              <a:t>- the </a:t>
            </a:r>
            <a:r>
              <a:rPr lang="en-US" dirty="0">
                <a:solidFill>
                  <a:srgbClr val="FF0000"/>
                </a:solidFill>
              </a:rPr>
              <a:t>broadest definition </a:t>
            </a:r>
            <a:r>
              <a:rPr lang="en-US" dirty="0"/>
              <a:t>of the MS that we have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M2</a:t>
            </a:r>
          </a:p>
          <a:p>
            <a:pPr lvl="1"/>
            <a:r>
              <a:rPr lang="en-US" dirty="0"/>
              <a:t>Long-term time deposits and other less liquid forms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369" y="1295400"/>
            <a:ext cx="5942328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101" y="1600200"/>
            <a:ext cx="61937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Practice questions:</a:t>
            </a:r>
          </a:p>
          <a:p>
            <a:r>
              <a:rPr lang="en-US" dirty="0"/>
              <a:t>1) This morning I moved $100 from my savings account to my checking account. What is the effect on M1? (increase, decrease, no change). What about M2? (inc, </a:t>
            </a:r>
            <a:r>
              <a:rPr lang="en-US" dirty="0" err="1"/>
              <a:t>dec</a:t>
            </a:r>
            <a:r>
              <a:rPr lang="en-US" dirty="0"/>
              <a:t>, or no change).</a:t>
            </a:r>
          </a:p>
          <a:p>
            <a:r>
              <a:rPr lang="en-US" dirty="0"/>
              <a:t>2) You overhear a classmate say “Dr. Beck forgot to tell us where stocks and bonds fit in. Are they M1, M2, or M3?” How do you respond?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3) In the 1940s, China's currency was losing much of it value (China was in a civil war at the time with the Communists led by Mao Zedong). At the same time, US occupying soldiers in Japan noticed that there was a serious paper shortage in Japan.  Many of the soldiers purchased Chinese currency with dollars and sold it in Japan as recyclable paper at a profit.  In this situation, was the Chinese currency a fiat or commodity money?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</a:t>
            </a:r>
            <a:r>
              <a:rPr lang="en-US" dirty="0">
                <a:solidFill>
                  <a:srgbClr val="FF0000"/>
                </a:solidFill>
              </a:rPr>
              <a:t>CENTRAL BANKS</a:t>
            </a:r>
          </a:p>
          <a:p>
            <a:endParaRPr lang="en-US" dirty="0"/>
          </a:p>
          <a:p>
            <a:r>
              <a:rPr lang="en-US" dirty="0"/>
              <a:t>A central bank is an institution designed to oversee the banking system and regulate the quantity of money in the economy.</a:t>
            </a:r>
          </a:p>
          <a:p>
            <a:r>
              <a:rPr lang="en-US" dirty="0"/>
              <a:t>Whenever an economy relies on fiat money, there must be some agency that regulates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money? Do we really need it?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Bartering</a:t>
            </a:r>
            <a:r>
              <a:rPr lang="en-US" dirty="0"/>
              <a:t> is the exchange of one good for another.</a:t>
            </a:r>
          </a:p>
          <a:p>
            <a:pPr lvl="1"/>
            <a:r>
              <a:rPr lang="en-US" dirty="0"/>
              <a:t>Main problem with bartering requires a </a:t>
            </a:r>
            <a:r>
              <a:rPr lang="en-US" dirty="0">
                <a:solidFill>
                  <a:srgbClr val="FF0000"/>
                </a:solidFill>
              </a:rPr>
              <a:t>double coincidence of wants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Money is the set of assets in an economy that people regularly use to buy goods and services from other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ROLE OF CENTRAL BANKS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money supply </a:t>
            </a:r>
            <a:r>
              <a:rPr lang="en-US" dirty="0"/>
              <a:t>is the quantity of money available in the economy.</a:t>
            </a:r>
          </a:p>
          <a:p>
            <a:r>
              <a:rPr lang="en-US" dirty="0"/>
              <a:t>prices rise when too much money is printed.</a:t>
            </a:r>
          </a:p>
          <a:p>
            <a:r>
              <a:rPr lang="en-US" dirty="0"/>
              <a:t>society faces a short-run trade-off between inflation and unemployment.</a:t>
            </a:r>
          </a:p>
          <a:p>
            <a:pPr lvl="1"/>
            <a:r>
              <a:rPr lang="en-US" dirty="0"/>
              <a:t>The MS has can have an impact on the </a:t>
            </a:r>
            <a:r>
              <a:rPr lang="en-US" dirty="0" err="1"/>
              <a:t>macroecon</a:t>
            </a:r>
            <a:endParaRPr lang="en-US" dirty="0"/>
          </a:p>
          <a:p>
            <a:r>
              <a:rPr lang="en-US" dirty="0"/>
              <a:t>The regulation of the money supply is therefore a crucially important task.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OF CENTRAL BANKS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Monetary policy </a:t>
            </a:r>
            <a:r>
              <a:rPr lang="en-US" dirty="0"/>
              <a:t>is the set of actions taken by the central bank in order to affect the money supply.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EUROPEAN CENTRAL BANK AND THE EUROSYSTEM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European Central Bank </a:t>
            </a:r>
            <a:r>
              <a:rPr lang="en-US" dirty="0"/>
              <a:t>is the overall central bank of the 12 countries comprising the European Monetary Union.</a:t>
            </a:r>
          </a:p>
          <a:p>
            <a:r>
              <a:rPr lang="en-US" dirty="0"/>
              <a:t>The ECB was officially created on 1 June 1998 and is located in Frankfurt.</a:t>
            </a:r>
          </a:p>
          <a:p>
            <a:r>
              <a:rPr lang="en-US" dirty="0"/>
              <a:t>It came into being because 11 countries of the European Union had decided that they wished to enter European Monetary Union and use the same currency.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EUROPEAN CENTRAL BANK AND THE EUROSYSTEM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dirty="0"/>
              <a:t>The primary objective of the ECB is to promote price stability throughout the euro area.</a:t>
            </a:r>
          </a:p>
          <a:p>
            <a:r>
              <a:rPr lang="en-US" dirty="0"/>
              <a:t>An important feature of the ECB and the </a:t>
            </a:r>
            <a:r>
              <a:rPr lang="en-US" dirty="0" err="1"/>
              <a:t>Eurosystem</a:t>
            </a:r>
            <a:r>
              <a:rPr lang="en-US" dirty="0"/>
              <a:t> is its independence.</a:t>
            </a:r>
          </a:p>
          <a:p>
            <a:r>
              <a:rPr lang="en-US" dirty="0"/>
              <a:t>The </a:t>
            </a:r>
            <a:r>
              <a:rPr lang="en-US" dirty="0" err="1"/>
              <a:t>Eurosystem</a:t>
            </a:r>
            <a:r>
              <a:rPr lang="en-US" dirty="0"/>
              <a:t> is the system made up of the ECB plus the national central banks of the 19 countries comprising the European Monetary Union.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BANKS AND THE MONEY SUPPLY</a:t>
            </a:r>
          </a:p>
          <a:p>
            <a:endParaRPr lang="en-US" dirty="0"/>
          </a:p>
          <a:p>
            <a:r>
              <a:rPr lang="en-US" dirty="0"/>
              <a:t>The central bank can create new money, but in a way, banks can as well</a:t>
            </a:r>
          </a:p>
          <a:p>
            <a:r>
              <a:rPr lang="en-US" dirty="0">
                <a:solidFill>
                  <a:srgbClr val="FF0000"/>
                </a:solidFill>
              </a:rPr>
              <a:t>Reserves</a:t>
            </a:r>
            <a:r>
              <a:rPr lang="en-US" dirty="0"/>
              <a:t> are deposits that banks have received but have not loaned out.</a:t>
            </a:r>
          </a:p>
          <a:p>
            <a:r>
              <a:rPr lang="en-US" dirty="0"/>
              <a:t>In a </a:t>
            </a:r>
            <a:r>
              <a:rPr lang="en-US" dirty="0">
                <a:solidFill>
                  <a:srgbClr val="FF0000"/>
                </a:solidFill>
              </a:rPr>
              <a:t>fractional-reserve</a:t>
            </a:r>
            <a:r>
              <a:rPr lang="en-US" dirty="0"/>
              <a:t> banking system, banks hold a fraction of the money deposited as reserves and lend out the rest.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reserve ratio </a:t>
            </a:r>
            <a:r>
              <a:rPr lang="en-US" dirty="0"/>
              <a:t>is the fraction of deposits that banks hold as reserves.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Money Creation with Fractional-Reserve Banking</a:t>
            </a:r>
          </a:p>
          <a:p>
            <a:endParaRPr lang="en-US" dirty="0"/>
          </a:p>
          <a:p>
            <a:r>
              <a:rPr lang="en-US" dirty="0"/>
              <a:t>When a bank makes a loan from its reserves, the money supply increases.</a:t>
            </a:r>
          </a:p>
          <a:p>
            <a:r>
              <a:rPr lang="en-US" dirty="0"/>
              <a:t>The money supply is affected by the amount deposited in banks and the amount that banks loan.</a:t>
            </a:r>
          </a:p>
          <a:p>
            <a:r>
              <a:rPr lang="en-US" dirty="0"/>
              <a:t>The fraction of total deposits that a bank has to keep as reserves is called the reserve ratio.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Money Creation with Fractional-Reserve Banking</a:t>
            </a:r>
          </a:p>
          <a:p>
            <a:endParaRPr lang="en-US" dirty="0"/>
          </a:p>
          <a:p>
            <a:r>
              <a:rPr lang="en-US" dirty="0"/>
              <a:t>When one bank loans money, that money is generally deposited into another bank.</a:t>
            </a:r>
          </a:p>
          <a:p>
            <a:r>
              <a:rPr lang="en-US" dirty="0"/>
              <a:t>This creates more deposits and more reserves to be lent out.</a:t>
            </a:r>
          </a:p>
          <a:p>
            <a:r>
              <a:rPr lang="en-US" dirty="0"/>
              <a:t>When a bank makes a loan from its reserves, the money supply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/>
              <a:t>How Banks Create Money</a:t>
            </a:r>
            <a:endParaRPr lang="en-US" b="0"/>
          </a:p>
        </p:txBody>
      </p:sp>
      <p:pic>
        <p:nvPicPr>
          <p:cNvPr id="45876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838200"/>
            <a:ext cx="8763000" cy="54276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Money Multiplier</a:t>
            </a:r>
          </a:p>
          <a:p>
            <a:endParaRPr lang="en-US" dirty="0"/>
          </a:p>
          <a:p>
            <a:r>
              <a:rPr lang="en-US" dirty="0"/>
              <a:t>How much money is eventually created in this economy?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money multiplier </a:t>
            </a:r>
            <a:r>
              <a:rPr lang="en-US" dirty="0"/>
              <a:t>is the amount of money the banking system generates with each unit of reserves.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Money Multiplier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money multiplier </a:t>
            </a:r>
            <a:r>
              <a:rPr lang="en-US" dirty="0"/>
              <a:t>is the reciprocal of the reserve ratio:</a:t>
            </a:r>
          </a:p>
          <a:p>
            <a:endParaRPr lang="en-US" dirty="0"/>
          </a:p>
          <a:p>
            <a:r>
              <a:rPr lang="en-US" dirty="0"/>
              <a:t>M = 1/R</a:t>
            </a:r>
          </a:p>
          <a:p>
            <a:endParaRPr lang="en-US" dirty="0"/>
          </a:p>
          <a:p>
            <a:r>
              <a:rPr lang="en-US" dirty="0"/>
              <a:t>With a reserve requirement, R = 20%</a:t>
            </a:r>
          </a:p>
          <a:p>
            <a:r>
              <a:rPr lang="en-US" dirty="0"/>
              <a:t>The multiplier is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Functions of Money</a:t>
            </a:r>
          </a:p>
          <a:p>
            <a:endParaRPr lang="en-US" dirty="0"/>
          </a:p>
          <a:p>
            <a:r>
              <a:rPr lang="en-US" dirty="0"/>
              <a:t>Money has </a:t>
            </a:r>
            <a:r>
              <a:rPr lang="en-US" dirty="0">
                <a:solidFill>
                  <a:srgbClr val="FF0000"/>
                </a:solidFill>
              </a:rPr>
              <a:t>three functions</a:t>
            </a:r>
            <a:r>
              <a:rPr lang="en-US" dirty="0"/>
              <a:t> in the economy:</a:t>
            </a:r>
          </a:p>
          <a:p>
            <a:pPr lvl="1"/>
            <a:r>
              <a:rPr lang="en-US" dirty="0"/>
              <a:t>1 Medium of exchange</a:t>
            </a:r>
          </a:p>
          <a:p>
            <a:pPr lvl="1"/>
            <a:r>
              <a:rPr lang="en-US" dirty="0"/>
              <a:t>2 Unit of account</a:t>
            </a:r>
          </a:p>
          <a:p>
            <a:pPr lvl="1"/>
            <a:r>
              <a:rPr lang="en-US" dirty="0"/>
              <a:t>3 Store of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questions:</a:t>
            </a:r>
          </a:p>
          <a:p>
            <a:r>
              <a:rPr lang="en-US" dirty="0"/>
              <a:t>Will the effect of a deposit on the MS be bigger with a high R (like 20%) or a low one (like 2%)? </a:t>
            </a:r>
          </a:p>
          <a:p>
            <a:r>
              <a:rPr lang="en-US" dirty="0"/>
              <a:t>Can you anticipate any problems with a fractional-reserve system? Explain</a:t>
            </a:r>
          </a:p>
          <a:p>
            <a:r>
              <a:rPr lang="en-US" dirty="0"/>
              <a:t>What is the effect on the MS if I deposit $50 into the bank. Assume R=30%.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Central Bank’s Tools of Monetary Control</a:t>
            </a:r>
          </a:p>
          <a:p>
            <a:endParaRPr lang="en-US" dirty="0"/>
          </a:p>
          <a:p>
            <a:r>
              <a:rPr lang="en-US" dirty="0"/>
              <a:t>A central bank has three main tools in its monetary toolbox:</a:t>
            </a:r>
          </a:p>
          <a:p>
            <a:r>
              <a:rPr lang="en-US" dirty="0">
                <a:solidFill>
                  <a:srgbClr val="00B050"/>
                </a:solidFill>
              </a:rPr>
              <a:t>1 Open-market operations</a:t>
            </a:r>
          </a:p>
          <a:p>
            <a:r>
              <a:rPr lang="en-US" dirty="0">
                <a:solidFill>
                  <a:srgbClr val="00B050"/>
                </a:solidFill>
              </a:rPr>
              <a:t>2 Changing the refinancing rate</a:t>
            </a:r>
          </a:p>
          <a:p>
            <a:r>
              <a:rPr lang="en-US" dirty="0">
                <a:solidFill>
                  <a:srgbClr val="00B050"/>
                </a:solidFill>
              </a:rPr>
              <a:t>3 Changing the reserve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Central Bank’s Tools of Monetary Control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The Refinancing Rate</a:t>
            </a:r>
          </a:p>
          <a:p>
            <a:r>
              <a:rPr lang="en-US" dirty="0"/>
              <a:t>The refinancing rate is the interest rate the ECB lends on a short-term basis to the euro area banking sector.</a:t>
            </a:r>
          </a:p>
          <a:p>
            <a:r>
              <a:rPr lang="en-US" dirty="0"/>
              <a:t>Increasing the refinancing rate decreases the money supply.</a:t>
            </a:r>
          </a:p>
          <a:p>
            <a:r>
              <a:rPr lang="en-US" dirty="0"/>
              <a:t>Decreasing the refinancing rate increases the money supply.</a:t>
            </a:r>
          </a:p>
          <a:p>
            <a:endParaRPr lang="en-US" dirty="0"/>
          </a:p>
          <a:p>
            <a:r>
              <a:rPr lang="en-US" dirty="0"/>
              <a:t>In the USA, the refinancing rate is called the discount rate and in the UK it’s called the repo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Central Bank’s Tools of Monetary Control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Reserve Requirements</a:t>
            </a:r>
          </a:p>
          <a:p>
            <a:r>
              <a:rPr lang="en-US" dirty="0"/>
              <a:t>Reserve requirements are regulations on the minimum amount of reserves that banks must hold against deposits.</a:t>
            </a:r>
          </a:p>
          <a:p>
            <a:r>
              <a:rPr lang="en-US" dirty="0"/>
              <a:t>Increasing the reserve requirement decreases the money supply.</a:t>
            </a:r>
          </a:p>
          <a:p>
            <a:r>
              <a:rPr lang="en-US" dirty="0"/>
              <a:t>Decreasing the reserve requirement increases the money supply.</a:t>
            </a:r>
          </a:p>
          <a:p>
            <a:endParaRPr lang="en-US" dirty="0"/>
          </a:p>
          <a:p>
            <a:r>
              <a:rPr lang="en-US" dirty="0"/>
              <a:t>Central banks have tended to change reserve requirements </a:t>
            </a:r>
            <a:r>
              <a:rPr lang="en-US"/>
              <a:t>only rarely.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Central Bank’s Tools of Monetary Control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Open-Market Operations</a:t>
            </a:r>
          </a:p>
          <a:p>
            <a:r>
              <a:rPr lang="en-US" dirty="0"/>
              <a:t>A central bank conducts open-market operations when it buys government bonds from, or sells government bonds to the public:</a:t>
            </a:r>
          </a:p>
          <a:p>
            <a:pPr lvl="1"/>
            <a:r>
              <a:rPr lang="en-US" dirty="0"/>
              <a:t>When the central bank buys government bonds, the money supply increases.</a:t>
            </a:r>
          </a:p>
          <a:p>
            <a:pPr lvl="1"/>
            <a:r>
              <a:rPr lang="en-US" dirty="0"/>
              <a:t>The money supply decreases when the central bank sells government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how changes in the MS can have an effect on the macro economy, we first need to understand the “demand for money”…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7924800" cy="411163"/>
          </a:xfrm>
        </p:spPr>
        <p:txBody>
          <a:bodyPr>
            <a:normAutofit fontScale="90000"/>
          </a:bodyPr>
          <a:lstStyle/>
          <a:p>
            <a:r>
              <a:rPr lang="en-US" sz="3200"/>
              <a:t>The Money Demand Curve</a:t>
            </a:r>
            <a:endParaRPr lang="en-US" sz="3200" b="0"/>
          </a:p>
        </p:txBody>
      </p:sp>
      <p:sp>
        <p:nvSpPr>
          <p:cNvPr id="479245" name="Rectangle 13"/>
          <p:cNvSpPr>
            <a:spLocks noChangeArrowheads="1"/>
          </p:cNvSpPr>
          <p:nvPr/>
        </p:nvSpPr>
        <p:spPr bwMode="auto">
          <a:xfrm>
            <a:off x="228600" y="9144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800"/>
              <a:t>The money demand curve shows the relationship between the quantity of money demanded and the interest rate.</a:t>
            </a:r>
          </a:p>
          <a:p>
            <a:pPr marL="342900" indent="-342900">
              <a:lnSpc>
                <a:spcPct val="100000"/>
              </a:lnSpc>
            </a:pPr>
            <a:endParaRPr lang="en-US" sz="280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US" sz="28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7924800" cy="41116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Money Demand Curve</a:t>
            </a:r>
            <a:endParaRPr lang="en-US" sz="3200" b="0" dirty="0"/>
          </a:p>
        </p:txBody>
      </p:sp>
      <p:sp>
        <p:nvSpPr>
          <p:cNvPr id="628742" name="Arc 6"/>
          <p:cNvSpPr>
            <a:spLocks/>
          </p:cNvSpPr>
          <p:nvPr/>
        </p:nvSpPr>
        <p:spPr bwMode="auto">
          <a:xfrm rot="9776743">
            <a:off x="3200400" y="1219200"/>
            <a:ext cx="3278188" cy="4248150"/>
          </a:xfrm>
          <a:custGeom>
            <a:avLst/>
            <a:gdLst>
              <a:gd name="G0" fmla="+- 0 0 0"/>
              <a:gd name="G1" fmla="+- 20768 0 0"/>
              <a:gd name="G2" fmla="+- 21600 0 0"/>
              <a:gd name="T0" fmla="*/ 5938 w 21600"/>
              <a:gd name="T1" fmla="*/ 0 h 20768"/>
              <a:gd name="T2" fmla="*/ 21600 w 21600"/>
              <a:gd name="T3" fmla="*/ 20768 h 20768"/>
              <a:gd name="T4" fmla="*/ 0 w 21600"/>
              <a:gd name="T5" fmla="*/ 20768 h 20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768" fill="none" extrusionOk="0">
                <a:moveTo>
                  <a:pt x="5937" y="0"/>
                </a:moveTo>
                <a:cubicBezTo>
                  <a:pt x="15208" y="2650"/>
                  <a:pt x="21600" y="11125"/>
                  <a:pt x="21600" y="20768"/>
                </a:cubicBezTo>
              </a:path>
              <a:path w="21600" h="20768" stroke="0" extrusionOk="0">
                <a:moveTo>
                  <a:pt x="5937" y="0"/>
                </a:moveTo>
                <a:cubicBezTo>
                  <a:pt x="15208" y="2650"/>
                  <a:pt x="21600" y="11125"/>
                  <a:pt x="21600" y="20768"/>
                </a:cubicBezTo>
                <a:lnTo>
                  <a:pt x="0" y="20768"/>
                </a:lnTo>
                <a:close/>
              </a:path>
            </a:pathLst>
          </a:custGeom>
          <a:noFill/>
          <a:ln w="41275">
            <a:solidFill>
              <a:srgbClr val="2CB1AE"/>
            </a:solidFill>
            <a:round/>
            <a:headEnd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3" name="Rectangle 7"/>
          <p:cNvSpPr>
            <a:spLocks noChangeArrowheads="1"/>
          </p:cNvSpPr>
          <p:nvPr/>
        </p:nvSpPr>
        <p:spPr bwMode="auto">
          <a:xfrm>
            <a:off x="228600" y="990600"/>
            <a:ext cx="1905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sz="1600" b="1">
              <a:latin typeface="Myriad Pro" pitchFamily="34" charset="0"/>
            </a:endParaRPr>
          </a:p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latin typeface="Myriad Pro" pitchFamily="34" charset="0"/>
              </a:rPr>
              <a:t>Interest rate,</a:t>
            </a:r>
            <a:r>
              <a:rPr lang="en-US" sz="1600" b="1" i="1">
                <a:latin typeface="Myriad Pro" pitchFamily="34" charset="0"/>
              </a:rPr>
              <a:t> r</a:t>
            </a:r>
          </a:p>
        </p:txBody>
      </p:sp>
      <p:sp>
        <p:nvSpPr>
          <p:cNvPr id="628744" name="Line 8"/>
          <p:cNvSpPr>
            <a:spLocks noChangeShapeType="1"/>
          </p:cNvSpPr>
          <p:nvPr/>
        </p:nvSpPr>
        <p:spPr bwMode="auto">
          <a:xfrm flipV="1">
            <a:off x="2286000" y="1219200"/>
            <a:ext cx="0" cy="441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6" name="Line 10"/>
          <p:cNvSpPr>
            <a:spLocks noChangeShapeType="1"/>
          </p:cNvSpPr>
          <p:nvPr/>
        </p:nvSpPr>
        <p:spPr bwMode="auto">
          <a:xfrm rot="5400000" flipV="1">
            <a:off x="5181600" y="2743200"/>
            <a:ext cx="0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747" name="Rectangle 11"/>
          <p:cNvSpPr>
            <a:spLocks noChangeArrowheads="1"/>
          </p:cNvSpPr>
          <p:nvPr/>
        </p:nvSpPr>
        <p:spPr bwMode="auto">
          <a:xfrm>
            <a:off x="6324600" y="5715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1600" b="1">
                <a:latin typeface="Myriad Pro" pitchFamily="34" charset="0"/>
              </a:rPr>
              <a:t>Quantity of money</a:t>
            </a:r>
            <a:endParaRPr lang="en-US" sz="1600" b="1" i="1">
              <a:latin typeface="Myriad Pro" pitchFamily="34" charset="0"/>
            </a:endParaRPr>
          </a:p>
        </p:txBody>
      </p:sp>
      <p:sp>
        <p:nvSpPr>
          <p:cNvPr id="628748" name="Rectangle 12"/>
          <p:cNvSpPr>
            <a:spLocks noChangeArrowheads="1"/>
          </p:cNvSpPr>
          <p:nvPr/>
        </p:nvSpPr>
        <p:spPr bwMode="auto">
          <a:xfrm>
            <a:off x="6324600" y="5105400"/>
            <a:ext cx="2130425" cy="261938"/>
          </a:xfrm>
          <a:prstGeom prst="rect">
            <a:avLst/>
          </a:prstGeom>
          <a:noFill/>
          <a:ln w="25400" algn="ctr">
            <a:noFill/>
            <a:prstDash val="sysDot"/>
            <a:miter lim="800000"/>
            <a:headEnd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1588" indent="-1588"/>
            <a:r>
              <a:rPr lang="en-US" sz="1400">
                <a:latin typeface="Myriad Pro" pitchFamily="34" charset="0"/>
              </a:rPr>
              <a:t>Money demand curve, </a:t>
            </a:r>
            <a:r>
              <a:rPr lang="en-US" sz="1400" i="1">
                <a:latin typeface="Myriad Pro" pitchFamily="34" charset="0"/>
              </a:rPr>
              <a:t>MD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2" grpId="0" animBg="1"/>
      <p:bldP spid="62874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Money Demand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the MD curve downward sloping?</a:t>
            </a:r>
          </a:p>
          <a:p>
            <a:pPr lvl="1"/>
            <a:r>
              <a:rPr lang="en-US" dirty="0"/>
              <a:t>The tradeoff between </a:t>
            </a:r>
            <a:r>
              <a:rPr lang="en-US" dirty="0" err="1"/>
              <a:t>opp</a:t>
            </a:r>
            <a:r>
              <a:rPr lang="en-US" dirty="0"/>
              <a:t> cost and convenience.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Line 76"/>
          <p:cNvSpPr>
            <a:spLocks noChangeShapeType="1"/>
          </p:cNvSpPr>
          <p:nvPr/>
        </p:nvSpPr>
        <p:spPr bwMode="auto">
          <a:xfrm>
            <a:off x="1466850" y="4164013"/>
            <a:ext cx="420688" cy="3175"/>
          </a:xfrm>
          <a:prstGeom prst="line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47" name="Line 77"/>
          <p:cNvSpPr>
            <a:spLocks noChangeShapeType="1"/>
          </p:cNvSpPr>
          <p:nvPr/>
        </p:nvSpPr>
        <p:spPr bwMode="auto">
          <a:xfrm flipV="1">
            <a:off x="5105400" y="5472113"/>
            <a:ext cx="3175" cy="420687"/>
          </a:xfrm>
          <a:prstGeom prst="line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48" name="Rectangle 7"/>
          <p:cNvSpPr>
            <a:spLocks noChangeArrowheads="1"/>
          </p:cNvSpPr>
          <p:nvPr/>
        </p:nvSpPr>
        <p:spPr bwMode="auto">
          <a:xfrm>
            <a:off x="5048250" y="5230813"/>
            <a:ext cx="163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49" name="Rectangle 18"/>
          <p:cNvSpPr>
            <a:spLocks noChangeArrowheads="1"/>
          </p:cNvSpPr>
          <p:nvPr/>
        </p:nvSpPr>
        <p:spPr bwMode="auto">
          <a:xfrm>
            <a:off x="1878013" y="3224213"/>
            <a:ext cx="6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0" name="Rectangle 19"/>
          <p:cNvSpPr>
            <a:spLocks noChangeArrowheads="1"/>
          </p:cNvSpPr>
          <p:nvPr/>
        </p:nvSpPr>
        <p:spPr bwMode="auto">
          <a:xfrm>
            <a:off x="1965325" y="3343275"/>
            <a:ext cx="131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H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1" name="Rectangle 20"/>
          <p:cNvSpPr>
            <a:spLocks noChangeArrowheads="1"/>
          </p:cNvSpPr>
          <p:nvPr/>
        </p:nvSpPr>
        <p:spPr bwMode="auto">
          <a:xfrm>
            <a:off x="1908175" y="3979863"/>
            <a:ext cx="66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2" name="Rectangle 21"/>
          <p:cNvSpPr>
            <a:spLocks noChangeArrowheads="1"/>
          </p:cNvSpPr>
          <p:nvPr/>
        </p:nvSpPr>
        <p:spPr bwMode="auto">
          <a:xfrm>
            <a:off x="1995488" y="4102100"/>
            <a:ext cx="100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3" name="Rectangle 22"/>
          <p:cNvSpPr>
            <a:spLocks noChangeArrowheads="1"/>
          </p:cNvSpPr>
          <p:nvPr/>
        </p:nvSpPr>
        <p:spPr bwMode="auto">
          <a:xfrm>
            <a:off x="1911350" y="4448175"/>
            <a:ext cx="682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4" name="Rectangle 23"/>
          <p:cNvSpPr>
            <a:spLocks noChangeArrowheads="1"/>
          </p:cNvSpPr>
          <p:nvPr/>
        </p:nvSpPr>
        <p:spPr bwMode="auto">
          <a:xfrm>
            <a:off x="1998663" y="4568825"/>
            <a:ext cx="9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L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5" name="Rectangle 36"/>
          <p:cNvSpPr>
            <a:spLocks noChangeArrowheads="1"/>
          </p:cNvSpPr>
          <p:nvPr/>
        </p:nvSpPr>
        <p:spPr bwMode="auto">
          <a:xfrm>
            <a:off x="7254875" y="4221163"/>
            <a:ext cx="9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L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6" name="Rectangle 37"/>
          <p:cNvSpPr>
            <a:spLocks noChangeArrowheads="1"/>
          </p:cNvSpPr>
          <p:nvPr/>
        </p:nvSpPr>
        <p:spPr bwMode="auto">
          <a:xfrm>
            <a:off x="5207000" y="3905250"/>
            <a:ext cx="100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7" name="Rectangle 38"/>
          <p:cNvSpPr>
            <a:spLocks noChangeArrowheads="1"/>
          </p:cNvSpPr>
          <p:nvPr/>
        </p:nvSpPr>
        <p:spPr bwMode="auto">
          <a:xfrm>
            <a:off x="7583488" y="44751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MD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58" name="Line 39"/>
          <p:cNvSpPr>
            <a:spLocks noChangeShapeType="1"/>
          </p:cNvSpPr>
          <p:nvPr/>
        </p:nvSpPr>
        <p:spPr bwMode="auto">
          <a:xfrm>
            <a:off x="5048250" y="5230813"/>
            <a:ext cx="111125" cy="1587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59" name="Rectangle 40"/>
          <p:cNvSpPr>
            <a:spLocks noChangeArrowheads="1"/>
          </p:cNvSpPr>
          <p:nvPr/>
        </p:nvSpPr>
        <p:spPr bwMode="auto">
          <a:xfrm>
            <a:off x="3481388" y="5187950"/>
            <a:ext cx="16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0" name="Rectangle 41"/>
          <p:cNvSpPr>
            <a:spLocks noChangeArrowheads="1"/>
          </p:cNvSpPr>
          <p:nvPr/>
        </p:nvSpPr>
        <p:spPr bwMode="auto">
          <a:xfrm>
            <a:off x="3695700" y="5310188"/>
            <a:ext cx="131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H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1" name="Rectangle 42"/>
          <p:cNvSpPr>
            <a:spLocks noChangeArrowheads="1"/>
          </p:cNvSpPr>
          <p:nvPr/>
        </p:nvSpPr>
        <p:spPr bwMode="auto">
          <a:xfrm>
            <a:off x="7094538" y="5187950"/>
            <a:ext cx="16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2" name="Rectangle 43"/>
          <p:cNvSpPr>
            <a:spLocks noChangeArrowheads="1"/>
          </p:cNvSpPr>
          <p:nvPr/>
        </p:nvSpPr>
        <p:spPr bwMode="auto">
          <a:xfrm>
            <a:off x="7307263" y="5310188"/>
            <a:ext cx="9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L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3" name="Line 44"/>
          <p:cNvSpPr>
            <a:spLocks noChangeShapeType="1"/>
          </p:cNvSpPr>
          <p:nvPr/>
        </p:nvSpPr>
        <p:spPr bwMode="auto">
          <a:xfrm>
            <a:off x="2006600" y="3575050"/>
            <a:ext cx="3175" cy="338138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64" name="Freeform 45"/>
          <p:cNvSpPr>
            <a:spLocks/>
          </p:cNvSpPr>
          <p:nvPr/>
        </p:nvSpPr>
        <p:spPr bwMode="auto">
          <a:xfrm>
            <a:off x="1958975" y="3875088"/>
            <a:ext cx="92075" cy="139700"/>
          </a:xfrm>
          <a:custGeom>
            <a:avLst/>
            <a:gdLst>
              <a:gd name="T0" fmla="*/ 46280 w 14"/>
              <a:gd name="T1" fmla="*/ 25541 h 22"/>
              <a:gd name="T2" fmla="*/ 85949 w 14"/>
              <a:gd name="T3" fmla="*/ 0 h 22"/>
              <a:gd name="T4" fmla="*/ 92560 w 14"/>
              <a:gd name="T5" fmla="*/ 6385 h 22"/>
              <a:gd name="T6" fmla="*/ 59503 w 14"/>
              <a:gd name="T7" fmla="*/ 70237 h 22"/>
              <a:gd name="T8" fmla="*/ 46280 w 14"/>
              <a:gd name="T9" fmla="*/ 140474 h 22"/>
              <a:gd name="T10" fmla="*/ 33057 w 14"/>
              <a:gd name="T11" fmla="*/ 70237 h 22"/>
              <a:gd name="T12" fmla="*/ 0 w 14"/>
              <a:gd name="T13" fmla="*/ 6385 h 22"/>
              <a:gd name="T14" fmla="*/ 0 w 14"/>
              <a:gd name="T15" fmla="*/ 0 h 22"/>
              <a:gd name="T16" fmla="*/ 46280 w 14"/>
              <a:gd name="T17" fmla="*/ 25541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22"/>
              <a:gd name="T29" fmla="*/ 14 w 14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22">
                <a:moveTo>
                  <a:pt x="7" y="4"/>
                </a:moveTo>
                <a:cubicBezTo>
                  <a:pt x="13" y="0"/>
                  <a:pt x="13" y="0"/>
                  <a:pt x="13" y="0"/>
                </a:cubicBezTo>
                <a:cubicBezTo>
                  <a:pt x="14" y="1"/>
                  <a:pt x="14" y="1"/>
                  <a:pt x="14" y="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5"/>
                  <a:pt x="8" y="19"/>
                  <a:pt x="7" y="22"/>
                </a:cubicBezTo>
                <a:cubicBezTo>
                  <a:pt x="6" y="19"/>
                  <a:pt x="5" y="15"/>
                  <a:pt x="5" y="1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lnTo>
                  <a:pt x="7" y="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5" name="Line 46"/>
          <p:cNvSpPr>
            <a:spLocks noChangeShapeType="1"/>
          </p:cNvSpPr>
          <p:nvPr/>
        </p:nvSpPr>
        <p:spPr bwMode="auto">
          <a:xfrm flipV="1">
            <a:off x="2006600" y="4398963"/>
            <a:ext cx="3175" cy="88900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66" name="Freeform 47"/>
          <p:cNvSpPr>
            <a:spLocks/>
          </p:cNvSpPr>
          <p:nvPr/>
        </p:nvSpPr>
        <p:spPr bwMode="auto">
          <a:xfrm>
            <a:off x="1958975" y="4295775"/>
            <a:ext cx="92075" cy="141288"/>
          </a:xfrm>
          <a:custGeom>
            <a:avLst/>
            <a:gdLst>
              <a:gd name="T0" fmla="*/ 46280 w 14"/>
              <a:gd name="T1" fmla="*/ 114933 h 22"/>
              <a:gd name="T2" fmla="*/ 85949 w 14"/>
              <a:gd name="T3" fmla="*/ 140474 h 22"/>
              <a:gd name="T4" fmla="*/ 92560 w 14"/>
              <a:gd name="T5" fmla="*/ 140474 h 22"/>
              <a:gd name="T6" fmla="*/ 59503 w 14"/>
              <a:gd name="T7" fmla="*/ 70237 h 22"/>
              <a:gd name="T8" fmla="*/ 46280 w 14"/>
              <a:gd name="T9" fmla="*/ 0 h 22"/>
              <a:gd name="T10" fmla="*/ 33057 w 14"/>
              <a:gd name="T11" fmla="*/ 70237 h 22"/>
              <a:gd name="T12" fmla="*/ 0 w 14"/>
              <a:gd name="T13" fmla="*/ 140474 h 22"/>
              <a:gd name="T14" fmla="*/ 0 w 14"/>
              <a:gd name="T15" fmla="*/ 140474 h 22"/>
              <a:gd name="T16" fmla="*/ 46280 w 14"/>
              <a:gd name="T17" fmla="*/ 114933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22"/>
              <a:gd name="T29" fmla="*/ 14 w 14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22">
                <a:moveTo>
                  <a:pt x="7" y="18"/>
                </a:moveTo>
                <a:cubicBezTo>
                  <a:pt x="13" y="22"/>
                  <a:pt x="13" y="22"/>
                  <a:pt x="13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8"/>
                  <a:pt x="8" y="4"/>
                  <a:pt x="7" y="0"/>
                </a:cubicBezTo>
                <a:cubicBezTo>
                  <a:pt x="6" y="4"/>
                  <a:pt x="5" y="8"/>
                  <a:pt x="5" y="1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lnTo>
                  <a:pt x="7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7" name="Line 48"/>
          <p:cNvSpPr>
            <a:spLocks noChangeShapeType="1"/>
          </p:cNvSpPr>
          <p:nvPr/>
        </p:nvSpPr>
        <p:spPr bwMode="auto">
          <a:xfrm>
            <a:off x="5105400" y="1981200"/>
            <a:ext cx="3175" cy="3138488"/>
          </a:xfrm>
          <a:prstGeom prst="line">
            <a:avLst/>
          </a:prstGeom>
          <a:noFill/>
          <a:ln w="38100">
            <a:solidFill>
              <a:srgbClr val="F3716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68" name="Rectangle 49"/>
          <p:cNvSpPr>
            <a:spLocks noChangeArrowheads="1"/>
          </p:cNvSpPr>
          <p:nvPr/>
        </p:nvSpPr>
        <p:spPr bwMode="auto">
          <a:xfrm>
            <a:off x="3684588" y="3094038"/>
            <a:ext cx="131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H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69" name="Freeform 50"/>
          <p:cNvSpPr>
            <a:spLocks/>
          </p:cNvSpPr>
          <p:nvPr/>
        </p:nvSpPr>
        <p:spPr bwMode="auto">
          <a:xfrm>
            <a:off x="304800" y="3962400"/>
            <a:ext cx="1309688" cy="762000"/>
          </a:xfrm>
          <a:custGeom>
            <a:avLst/>
            <a:gdLst>
              <a:gd name="T0" fmla="*/ 1309849 w 198"/>
              <a:gd name="T1" fmla="*/ 715978 h 131"/>
              <a:gd name="T2" fmla="*/ 1197387 w 198"/>
              <a:gd name="T3" fmla="*/ 837439 h 131"/>
              <a:gd name="T4" fmla="*/ 112462 w 198"/>
              <a:gd name="T5" fmla="*/ 837439 h 131"/>
              <a:gd name="T6" fmla="*/ 0 w 198"/>
              <a:gd name="T7" fmla="*/ 715978 h 131"/>
              <a:gd name="T8" fmla="*/ 0 w 198"/>
              <a:gd name="T9" fmla="*/ 121461 h 131"/>
              <a:gd name="T10" fmla="*/ 112462 w 198"/>
              <a:gd name="T11" fmla="*/ 0 h 131"/>
              <a:gd name="T12" fmla="*/ 1197387 w 198"/>
              <a:gd name="T13" fmla="*/ 0 h 131"/>
              <a:gd name="T14" fmla="*/ 1309849 w 198"/>
              <a:gd name="T15" fmla="*/ 121461 h 131"/>
              <a:gd name="T16" fmla="*/ 1309849 w 198"/>
              <a:gd name="T17" fmla="*/ 715978 h 1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8"/>
              <a:gd name="T28" fmla="*/ 0 h 131"/>
              <a:gd name="T29" fmla="*/ 198 w 198"/>
              <a:gd name="T30" fmla="*/ 131 h 1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8" h="131">
                <a:moveTo>
                  <a:pt x="198" y="112"/>
                </a:moveTo>
                <a:cubicBezTo>
                  <a:pt x="198" y="122"/>
                  <a:pt x="190" y="131"/>
                  <a:pt x="181" y="131"/>
                </a:cubicBezTo>
                <a:cubicBezTo>
                  <a:pt x="17" y="131"/>
                  <a:pt x="17" y="131"/>
                  <a:pt x="17" y="131"/>
                </a:cubicBezTo>
                <a:cubicBezTo>
                  <a:pt x="7" y="131"/>
                  <a:pt x="0" y="122"/>
                  <a:pt x="0" y="11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7" y="0"/>
                  <a:pt x="17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0"/>
                  <a:pt x="198" y="9"/>
                  <a:pt x="198" y="19"/>
                </a:cubicBezTo>
                <a:lnTo>
                  <a:pt x="198" y="112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0" name="Freeform 65"/>
          <p:cNvSpPr>
            <a:spLocks/>
          </p:cNvSpPr>
          <p:nvPr/>
        </p:nvSpPr>
        <p:spPr bwMode="auto">
          <a:xfrm>
            <a:off x="4133850" y="5840413"/>
            <a:ext cx="1803400" cy="581025"/>
          </a:xfrm>
          <a:custGeom>
            <a:avLst/>
            <a:gdLst>
              <a:gd name="T0" fmla="*/ 1803496 w 272"/>
              <a:gd name="T1" fmla="*/ 459539 h 91"/>
              <a:gd name="T2" fmla="*/ 1690778 w 272"/>
              <a:gd name="T3" fmla="*/ 580806 h 91"/>
              <a:gd name="T4" fmla="*/ 112719 w 272"/>
              <a:gd name="T5" fmla="*/ 580806 h 91"/>
              <a:gd name="T6" fmla="*/ 0 w 272"/>
              <a:gd name="T7" fmla="*/ 459539 h 91"/>
              <a:gd name="T8" fmla="*/ 0 w 272"/>
              <a:gd name="T9" fmla="*/ 121267 h 91"/>
              <a:gd name="T10" fmla="*/ 112719 w 272"/>
              <a:gd name="T11" fmla="*/ 0 h 91"/>
              <a:gd name="T12" fmla="*/ 1690778 w 272"/>
              <a:gd name="T13" fmla="*/ 0 h 91"/>
              <a:gd name="T14" fmla="*/ 1803496 w 272"/>
              <a:gd name="T15" fmla="*/ 121267 h 91"/>
              <a:gd name="T16" fmla="*/ 1803496 w 272"/>
              <a:gd name="T17" fmla="*/ 459539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"/>
              <a:gd name="T28" fmla="*/ 0 h 91"/>
              <a:gd name="T29" fmla="*/ 272 w 272"/>
              <a:gd name="T30" fmla="*/ 91 h 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" h="91">
                <a:moveTo>
                  <a:pt x="272" y="72"/>
                </a:moveTo>
                <a:cubicBezTo>
                  <a:pt x="272" y="82"/>
                  <a:pt x="264" y="91"/>
                  <a:pt x="255" y="91"/>
                </a:cubicBezTo>
                <a:cubicBezTo>
                  <a:pt x="17" y="91"/>
                  <a:pt x="17" y="91"/>
                  <a:pt x="17" y="91"/>
                </a:cubicBezTo>
                <a:cubicBezTo>
                  <a:pt x="8" y="91"/>
                  <a:pt x="0" y="82"/>
                  <a:pt x="0" y="7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7" y="0"/>
                </a:cubicBezTo>
                <a:cubicBezTo>
                  <a:pt x="255" y="0"/>
                  <a:pt x="255" y="0"/>
                  <a:pt x="255" y="0"/>
                </a:cubicBezTo>
                <a:cubicBezTo>
                  <a:pt x="264" y="0"/>
                  <a:pt x="272" y="8"/>
                  <a:pt x="272" y="19"/>
                </a:cubicBezTo>
                <a:lnTo>
                  <a:pt x="272" y="72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1" name="Freeform 75"/>
          <p:cNvSpPr>
            <a:spLocks/>
          </p:cNvSpPr>
          <p:nvPr/>
        </p:nvSpPr>
        <p:spPr bwMode="auto">
          <a:xfrm>
            <a:off x="2192338" y="549275"/>
            <a:ext cx="5883275" cy="4570413"/>
          </a:xfrm>
          <a:custGeom>
            <a:avLst/>
            <a:gdLst>
              <a:gd name="T0" fmla="*/ 5884498 w 2098"/>
              <a:gd name="T1" fmla="*/ 4570798 h 1692"/>
              <a:gd name="T2" fmla="*/ 0 w 2098"/>
              <a:gd name="T3" fmla="*/ 4570798 h 1692"/>
              <a:gd name="T4" fmla="*/ 0 w 2098"/>
              <a:gd name="T5" fmla="*/ 0 h 1692"/>
              <a:gd name="T6" fmla="*/ 0 60000 65536"/>
              <a:gd name="T7" fmla="*/ 0 60000 65536"/>
              <a:gd name="T8" fmla="*/ 0 60000 65536"/>
              <a:gd name="T9" fmla="*/ 0 w 2098"/>
              <a:gd name="T10" fmla="*/ 0 h 1692"/>
              <a:gd name="T11" fmla="*/ 2098 w 2098"/>
              <a:gd name="T12" fmla="*/ 1692 h 1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8" h="1692">
                <a:moveTo>
                  <a:pt x="2098" y="1692"/>
                </a:moveTo>
                <a:lnTo>
                  <a:pt x="0" y="1692"/>
                </a:lnTo>
                <a:lnTo>
                  <a:pt x="0" y="0"/>
                </a:lnTo>
              </a:path>
            </a:pathLst>
          </a:cu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2" name="Freeform 88"/>
          <p:cNvSpPr>
            <a:spLocks/>
          </p:cNvSpPr>
          <p:nvPr/>
        </p:nvSpPr>
        <p:spPr bwMode="auto">
          <a:xfrm>
            <a:off x="2979738" y="1987550"/>
            <a:ext cx="4567237" cy="2603500"/>
          </a:xfrm>
          <a:custGeom>
            <a:avLst/>
            <a:gdLst>
              <a:gd name="T0" fmla="*/ 0 w 689"/>
              <a:gd name="T1" fmla="*/ 0 h 408"/>
              <a:gd name="T2" fmla="*/ 1988201 w 689"/>
              <a:gd name="T3" fmla="*/ 2157373 h 408"/>
              <a:gd name="T4" fmla="*/ 4566236 w 689"/>
              <a:gd name="T5" fmla="*/ 2604166 h 408"/>
              <a:gd name="T6" fmla="*/ 0 60000 65536"/>
              <a:gd name="T7" fmla="*/ 0 60000 65536"/>
              <a:gd name="T8" fmla="*/ 0 60000 65536"/>
              <a:gd name="T9" fmla="*/ 0 w 689"/>
              <a:gd name="T10" fmla="*/ 0 h 408"/>
              <a:gd name="T11" fmla="*/ 689 w 689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408">
                <a:moveTo>
                  <a:pt x="0" y="0"/>
                </a:moveTo>
                <a:cubicBezTo>
                  <a:pt x="0" y="194"/>
                  <a:pt x="146" y="275"/>
                  <a:pt x="300" y="338"/>
                </a:cubicBezTo>
                <a:cubicBezTo>
                  <a:pt x="437" y="394"/>
                  <a:pt x="689" y="408"/>
                  <a:pt x="689" y="408"/>
                </a:cubicBezTo>
              </a:path>
            </a:pathLst>
          </a:custGeom>
          <a:noFill/>
          <a:ln w="38100">
            <a:solidFill>
              <a:srgbClr val="00B5AD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3" name="Oval 89"/>
          <p:cNvSpPr>
            <a:spLocks noChangeArrowheads="1"/>
          </p:cNvSpPr>
          <p:nvPr/>
        </p:nvSpPr>
        <p:spPr bwMode="auto">
          <a:xfrm>
            <a:off x="5041900" y="4137025"/>
            <a:ext cx="131763" cy="1270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74" name="Oval 90"/>
          <p:cNvSpPr>
            <a:spLocks noChangeArrowheads="1"/>
          </p:cNvSpPr>
          <p:nvPr/>
        </p:nvSpPr>
        <p:spPr bwMode="auto">
          <a:xfrm>
            <a:off x="3535363" y="3327400"/>
            <a:ext cx="134937" cy="1270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75" name="Oval 91"/>
          <p:cNvSpPr>
            <a:spLocks noChangeArrowheads="1"/>
          </p:cNvSpPr>
          <p:nvPr/>
        </p:nvSpPr>
        <p:spPr bwMode="auto">
          <a:xfrm>
            <a:off x="7153275" y="4502150"/>
            <a:ext cx="131763" cy="1270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6176" name="Line 92"/>
          <p:cNvSpPr>
            <a:spLocks noChangeShapeType="1"/>
          </p:cNvSpPr>
          <p:nvPr/>
        </p:nvSpPr>
        <p:spPr bwMode="auto">
          <a:xfrm flipH="1">
            <a:off x="5353050" y="3554413"/>
            <a:ext cx="557213" cy="523875"/>
          </a:xfrm>
          <a:prstGeom prst="line">
            <a:avLst/>
          </a:pr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77" name="Freeform 93"/>
          <p:cNvSpPr>
            <a:spLocks/>
          </p:cNvSpPr>
          <p:nvPr/>
        </p:nvSpPr>
        <p:spPr bwMode="auto">
          <a:xfrm>
            <a:off x="5810250" y="3325813"/>
            <a:ext cx="1143000" cy="338137"/>
          </a:xfrm>
          <a:custGeom>
            <a:avLst/>
            <a:gdLst>
              <a:gd name="T0" fmla="*/ 1203266 w 182"/>
              <a:gd name="T1" fmla="*/ 216624 h 53"/>
              <a:gd name="T2" fmla="*/ 1090873 w 182"/>
              <a:gd name="T3" fmla="*/ 337678 h 53"/>
              <a:gd name="T4" fmla="*/ 112393 w 182"/>
              <a:gd name="T5" fmla="*/ 337678 h 53"/>
              <a:gd name="T6" fmla="*/ 0 w 182"/>
              <a:gd name="T7" fmla="*/ 216624 h 53"/>
              <a:gd name="T8" fmla="*/ 0 w 182"/>
              <a:gd name="T9" fmla="*/ 127426 h 53"/>
              <a:gd name="T10" fmla="*/ 112393 w 182"/>
              <a:gd name="T11" fmla="*/ 0 h 53"/>
              <a:gd name="T12" fmla="*/ 1090873 w 182"/>
              <a:gd name="T13" fmla="*/ 0 h 53"/>
              <a:gd name="T14" fmla="*/ 1203266 w 182"/>
              <a:gd name="T15" fmla="*/ 127426 h 53"/>
              <a:gd name="T16" fmla="*/ 1203266 w 182"/>
              <a:gd name="T17" fmla="*/ 216624 h 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2"/>
              <a:gd name="T28" fmla="*/ 0 h 53"/>
              <a:gd name="T29" fmla="*/ 182 w 182"/>
              <a:gd name="T30" fmla="*/ 53 h 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2" h="53">
                <a:moveTo>
                  <a:pt x="182" y="34"/>
                </a:moveTo>
                <a:cubicBezTo>
                  <a:pt x="182" y="45"/>
                  <a:pt x="175" y="53"/>
                  <a:pt x="165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4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8" y="0"/>
                  <a:pt x="17" y="0"/>
                </a:cubicBezTo>
                <a:cubicBezTo>
                  <a:pt x="165" y="0"/>
                  <a:pt x="165" y="0"/>
                  <a:pt x="165" y="0"/>
                </a:cubicBezTo>
                <a:cubicBezTo>
                  <a:pt x="175" y="0"/>
                  <a:pt x="182" y="9"/>
                  <a:pt x="182" y="20"/>
                </a:cubicBezTo>
                <a:lnTo>
                  <a:pt x="182" y="34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8" name="Footer Placeholder 2"/>
          <p:cNvSpPr txBox="1">
            <a:spLocks noGrp="1"/>
          </p:cNvSpPr>
          <p:nvPr/>
        </p:nvSpPr>
        <p:spPr bwMode="auto">
          <a:xfrm>
            <a:off x="6648450" y="5611813"/>
            <a:ext cx="2286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ea typeface="ＭＳ Ｐゴシック" pitchFamily="34" charset="-128"/>
              </a:rPr>
              <a:t>Quantity of money</a:t>
            </a:r>
            <a:endParaRPr lang="en-US" sz="1800">
              <a:ea typeface="ＭＳ Ｐゴシック" pitchFamily="34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6179" name="Rectangle 35"/>
          <p:cNvSpPr>
            <a:spLocks noChangeArrowheads="1"/>
          </p:cNvSpPr>
          <p:nvPr/>
        </p:nvSpPr>
        <p:spPr bwMode="auto">
          <a:xfrm>
            <a:off x="1066800" y="914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ea typeface="ＭＳ Ｐゴシック" pitchFamily="34" charset="-128"/>
              </a:rPr>
              <a:t>Interest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ea typeface="ＭＳ Ｐゴシック" pitchFamily="34" charset="-128"/>
              </a:rPr>
              <a:t>rate, </a:t>
            </a:r>
            <a:r>
              <a:rPr lang="en-US" sz="1800" b="1" i="1">
                <a:ea typeface="ＭＳ Ｐゴシック" pitchFamily="34" charset="-128"/>
              </a:rPr>
              <a:t>r</a:t>
            </a:r>
          </a:p>
        </p:txBody>
      </p:sp>
      <p:sp>
        <p:nvSpPr>
          <p:cNvPr id="646180" name="Rectangle 36"/>
          <p:cNvSpPr>
            <a:spLocks noChangeArrowheads="1"/>
          </p:cNvSpPr>
          <p:nvPr/>
        </p:nvSpPr>
        <p:spPr bwMode="auto">
          <a:xfrm>
            <a:off x="323850" y="4011613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Equilibrium interest rate</a:t>
            </a:r>
          </a:p>
        </p:txBody>
      </p:sp>
      <p:sp>
        <p:nvSpPr>
          <p:cNvPr id="646181" name="Rectangle 37"/>
          <p:cNvSpPr>
            <a:spLocks noChangeArrowheads="1"/>
          </p:cNvSpPr>
          <p:nvPr/>
        </p:nvSpPr>
        <p:spPr bwMode="auto">
          <a:xfrm>
            <a:off x="4286250" y="1344613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Myriad Pro" pitchFamily="34" charset="0"/>
                <a:ea typeface="ＭＳ Ｐゴシック" pitchFamily="34" charset="-128"/>
              </a:rPr>
              <a:t>Money supply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Myriad Pro" pitchFamily="34" charset="0"/>
                <a:ea typeface="ＭＳ Ｐゴシック" pitchFamily="34" charset="-128"/>
              </a:rPr>
              <a:t>curve, </a:t>
            </a:r>
            <a:r>
              <a:rPr lang="en-US" sz="1600" i="1">
                <a:latin typeface="Myriad Pro" pitchFamily="34" charset="0"/>
                <a:ea typeface="ＭＳ Ｐゴシック" pitchFamily="34" charset="-128"/>
              </a:rPr>
              <a:t>MS</a:t>
            </a:r>
          </a:p>
        </p:txBody>
      </p:sp>
      <p:sp>
        <p:nvSpPr>
          <p:cNvPr id="646182" name="Rectangle 38"/>
          <p:cNvSpPr>
            <a:spLocks noChangeArrowheads="1"/>
          </p:cNvSpPr>
          <p:nvPr/>
        </p:nvSpPr>
        <p:spPr bwMode="auto">
          <a:xfrm>
            <a:off x="5810250" y="3325813"/>
            <a:ext cx="9605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accent6">
                    <a:lumMod val="25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Equilibrium</a:t>
            </a:r>
          </a:p>
        </p:txBody>
      </p:sp>
      <p:sp>
        <p:nvSpPr>
          <p:cNvPr id="646183" name="Rectangle 39"/>
          <p:cNvSpPr>
            <a:spLocks noChangeArrowheads="1"/>
          </p:cNvSpPr>
          <p:nvPr/>
        </p:nvSpPr>
        <p:spPr bwMode="auto">
          <a:xfrm>
            <a:off x="4210050" y="5840413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Money supply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chosen by the Fed</a:t>
            </a:r>
          </a:p>
        </p:txBody>
      </p:sp>
      <p:sp>
        <p:nvSpPr>
          <p:cNvPr id="646184" name="Line 40"/>
          <p:cNvSpPr>
            <a:spLocks noChangeShapeType="1"/>
          </p:cNvSpPr>
          <p:nvPr/>
        </p:nvSpPr>
        <p:spPr bwMode="auto">
          <a:xfrm flipH="1">
            <a:off x="2187575" y="4191000"/>
            <a:ext cx="285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6185" name="Line 41"/>
          <p:cNvSpPr>
            <a:spLocks noChangeShapeType="1"/>
          </p:cNvSpPr>
          <p:nvPr/>
        </p:nvSpPr>
        <p:spPr bwMode="auto">
          <a:xfrm flipH="1">
            <a:off x="2214563" y="4565650"/>
            <a:ext cx="4891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6186" name="Line 42"/>
          <p:cNvSpPr>
            <a:spLocks noChangeShapeType="1"/>
          </p:cNvSpPr>
          <p:nvPr/>
        </p:nvSpPr>
        <p:spPr bwMode="auto">
          <a:xfrm flipH="1">
            <a:off x="2228850" y="3402013"/>
            <a:ext cx="1303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6187" name="Line 43"/>
          <p:cNvSpPr>
            <a:spLocks noChangeShapeType="1"/>
          </p:cNvSpPr>
          <p:nvPr/>
        </p:nvSpPr>
        <p:spPr bwMode="auto">
          <a:xfrm flipV="1">
            <a:off x="3586163" y="344328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6188" name="Line 44"/>
          <p:cNvSpPr>
            <a:spLocks noChangeShapeType="1"/>
          </p:cNvSpPr>
          <p:nvPr/>
        </p:nvSpPr>
        <p:spPr bwMode="auto">
          <a:xfrm flipH="1" flipV="1">
            <a:off x="7216775" y="4656138"/>
            <a:ext cx="4763" cy="461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6189" name="Rectangle 4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Equilibrium in the Money Market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1) Medium of Exchange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medium of exchange</a:t>
            </a:r>
            <a:r>
              <a:rPr lang="en-US" dirty="0"/>
              <a:t> is an item that buyers give to sellers when they want to purchase goods and services.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medium of exchange</a:t>
            </a:r>
            <a:r>
              <a:rPr lang="en-US" dirty="0"/>
              <a:t> is anything that is readily acceptable as payment.</a:t>
            </a:r>
          </a:p>
          <a:p>
            <a:pPr lvl="1"/>
            <a:r>
              <a:rPr lang="en-US" dirty="0"/>
              <a:t>What are some things (besides dollars/</a:t>
            </a:r>
            <a:r>
              <a:rPr lang="en-US" dirty="0" err="1"/>
              <a:t>euros</a:t>
            </a:r>
            <a:r>
              <a:rPr lang="en-US" dirty="0"/>
              <a:t>/etc) that have served as money?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37"/>
          <p:cNvSpPr>
            <a:spLocks noChangeArrowheads="1"/>
          </p:cNvSpPr>
          <p:nvPr/>
        </p:nvSpPr>
        <p:spPr bwMode="auto">
          <a:xfrm>
            <a:off x="4627563" y="4416425"/>
            <a:ext cx="103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195" name="Freeform 88"/>
          <p:cNvSpPr>
            <a:spLocks/>
          </p:cNvSpPr>
          <p:nvPr/>
        </p:nvSpPr>
        <p:spPr bwMode="auto">
          <a:xfrm>
            <a:off x="4776788" y="4606925"/>
            <a:ext cx="1109662" cy="366713"/>
          </a:xfrm>
          <a:custGeom>
            <a:avLst/>
            <a:gdLst>
              <a:gd name="T0" fmla="*/ 0 w 167"/>
              <a:gd name="T1" fmla="*/ 0 h 55"/>
              <a:gd name="T2" fmla="*/ 597973 w 167"/>
              <a:gd name="T3" fmla="*/ 239308 h 55"/>
              <a:gd name="T4" fmla="*/ 1109573 w 167"/>
              <a:gd name="T5" fmla="*/ 365609 h 55"/>
              <a:gd name="T6" fmla="*/ 0 60000 65536"/>
              <a:gd name="T7" fmla="*/ 0 60000 65536"/>
              <a:gd name="T8" fmla="*/ 0 60000 65536"/>
              <a:gd name="T9" fmla="*/ 0 w 167"/>
              <a:gd name="T10" fmla="*/ 0 h 55"/>
              <a:gd name="T11" fmla="*/ 167 w 16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" h="55">
                <a:moveTo>
                  <a:pt x="0" y="0"/>
                </a:moveTo>
                <a:cubicBezTo>
                  <a:pt x="0" y="0"/>
                  <a:pt x="47" y="24"/>
                  <a:pt x="90" y="36"/>
                </a:cubicBezTo>
                <a:cubicBezTo>
                  <a:pt x="137" y="49"/>
                  <a:pt x="167" y="55"/>
                  <a:pt x="167" y="55"/>
                </a:cubicBez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196" name="Freeform 89"/>
          <p:cNvSpPr>
            <a:spLocks/>
          </p:cNvSpPr>
          <p:nvPr/>
        </p:nvSpPr>
        <p:spPr bwMode="auto">
          <a:xfrm>
            <a:off x="5414963" y="4802188"/>
            <a:ext cx="198437" cy="112712"/>
          </a:xfrm>
          <a:custGeom>
            <a:avLst/>
            <a:gdLst>
              <a:gd name="T0" fmla="*/ 46536 w 30"/>
              <a:gd name="T1" fmla="*/ 66174 h 17"/>
              <a:gd name="T2" fmla="*/ 33240 w 30"/>
              <a:gd name="T3" fmla="*/ 0 h 17"/>
              <a:gd name="T4" fmla="*/ 33240 w 30"/>
              <a:gd name="T5" fmla="*/ 0 h 17"/>
              <a:gd name="T6" fmla="*/ 113017 w 30"/>
              <a:gd name="T7" fmla="*/ 66174 h 17"/>
              <a:gd name="T8" fmla="*/ 199442 w 30"/>
              <a:gd name="T9" fmla="*/ 112495 h 17"/>
              <a:gd name="T10" fmla="*/ 99721 w 30"/>
              <a:gd name="T11" fmla="*/ 105878 h 17"/>
              <a:gd name="T12" fmla="*/ 0 w 30"/>
              <a:gd name="T13" fmla="*/ 112495 h 17"/>
              <a:gd name="T14" fmla="*/ 0 w 30"/>
              <a:gd name="T15" fmla="*/ 112495 h 17"/>
              <a:gd name="T16" fmla="*/ 46536 w 30"/>
              <a:gd name="T17" fmla="*/ 66174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17"/>
              <a:gd name="T29" fmla="*/ 30 w 30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17">
                <a:moveTo>
                  <a:pt x="7" y="1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17" y="10"/>
                  <a:pt x="17" y="10"/>
                  <a:pt x="17" y="10"/>
                </a:cubicBezTo>
                <a:cubicBezTo>
                  <a:pt x="21" y="12"/>
                  <a:pt x="26" y="15"/>
                  <a:pt x="30" y="17"/>
                </a:cubicBezTo>
                <a:cubicBezTo>
                  <a:pt x="25" y="17"/>
                  <a:pt x="20" y="16"/>
                  <a:pt x="15" y="1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lnTo>
                  <a:pt x="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197" name="Freeform 91"/>
          <p:cNvSpPr>
            <a:spLocks/>
          </p:cNvSpPr>
          <p:nvPr/>
        </p:nvSpPr>
        <p:spPr bwMode="auto">
          <a:xfrm>
            <a:off x="5029200" y="4675188"/>
            <a:ext cx="200025" cy="131762"/>
          </a:xfrm>
          <a:custGeom>
            <a:avLst/>
            <a:gdLst>
              <a:gd name="T0" fmla="*/ 59833 w 30"/>
              <a:gd name="T1" fmla="*/ 66092 h 20"/>
              <a:gd name="T2" fmla="*/ 46536 w 30"/>
              <a:gd name="T3" fmla="*/ 0 h 20"/>
              <a:gd name="T4" fmla="*/ 53185 w 30"/>
              <a:gd name="T5" fmla="*/ 0 h 20"/>
              <a:gd name="T6" fmla="*/ 119665 w 30"/>
              <a:gd name="T7" fmla="*/ 72701 h 20"/>
              <a:gd name="T8" fmla="*/ 199442 w 30"/>
              <a:gd name="T9" fmla="*/ 132183 h 20"/>
              <a:gd name="T10" fmla="*/ 106369 w 30"/>
              <a:gd name="T11" fmla="*/ 112356 h 20"/>
              <a:gd name="T12" fmla="*/ 0 w 30"/>
              <a:gd name="T13" fmla="*/ 105746 h 20"/>
              <a:gd name="T14" fmla="*/ 0 w 30"/>
              <a:gd name="T15" fmla="*/ 105746 h 20"/>
              <a:gd name="T16" fmla="*/ 59833 w 30"/>
              <a:gd name="T17" fmla="*/ 66092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20"/>
              <a:gd name="T29" fmla="*/ 30 w 30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20">
                <a:moveTo>
                  <a:pt x="9" y="10"/>
                </a:move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18" y="11"/>
                  <a:pt x="18" y="11"/>
                  <a:pt x="18" y="11"/>
                </a:cubicBezTo>
                <a:cubicBezTo>
                  <a:pt x="22" y="14"/>
                  <a:pt x="26" y="17"/>
                  <a:pt x="30" y="20"/>
                </a:cubicBezTo>
                <a:cubicBezTo>
                  <a:pt x="25" y="19"/>
                  <a:pt x="20" y="18"/>
                  <a:pt x="16" y="1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lnTo>
                  <a:pt x="9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198" name="Rectangle 7"/>
          <p:cNvSpPr>
            <a:spLocks noChangeArrowheads="1"/>
          </p:cNvSpPr>
          <p:nvPr/>
        </p:nvSpPr>
        <p:spPr bwMode="auto">
          <a:xfrm>
            <a:off x="6010275" y="5940425"/>
            <a:ext cx="163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199" name="Rectangle 8"/>
          <p:cNvSpPr>
            <a:spLocks noChangeArrowheads="1"/>
          </p:cNvSpPr>
          <p:nvPr/>
        </p:nvSpPr>
        <p:spPr bwMode="auto">
          <a:xfrm>
            <a:off x="6223000" y="6067425"/>
            <a:ext cx="103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0" name="Line 45"/>
          <p:cNvSpPr>
            <a:spLocks noChangeShapeType="1"/>
          </p:cNvSpPr>
          <p:nvPr/>
        </p:nvSpPr>
        <p:spPr bwMode="auto">
          <a:xfrm>
            <a:off x="6019800" y="5943600"/>
            <a:ext cx="114300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01" name="Line 94"/>
          <p:cNvSpPr>
            <a:spLocks noChangeShapeType="1"/>
          </p:cNvSpPr>
          <p:nvPr/>
        </p:nvSpPr>
        <p:spPr bwMode="auto">
          <a:xfrm>
            <a:off x="4611688" y="6083300"/>
            <a:ext cx="1300162" cy="3175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8202" name="Rectangle 34"/>
          <p:cNvSpPr>
            <a:spLocks noChangeArrowheads="1"/>
          </p:cNvSpPr>
          <p:nvPr/>
        </p:nvSpPr>
        <p:spPr bwMode="auto">
          <a:xfrm>
            <a:off x="6229350" y="4821238"/>
            <a:ext cx="100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3" name="Rectangle 35"/>
          <p:cNvSpPr>
            <a:spLocks noChangeArrowheads="1"/>
          </p:cNvSpPr>
          <p:nvPr/>
        </p:nvSpPr>
        <p:spPr bwMode="auto">
          <a:xfrm>
            <a:off x="6361113" y="4948238"/>
            <a:ext cx="103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4" name="Rectangle 41"/>
          <p:cNvSpPr>
            <a:spLocks noChangeArrowheads="1"/>
          </p:cNvSpPr>
          <p:nvPr/>
        </p:nvSpPr>
        <p:spPr bwMode="auto">
          <a:xfrm>
            <a:off x="5984875" y="2309813"/>
            <a:ext cx="26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MS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5" name="Rectangle 42"/>
          <p:cNvSpPr>
            <a:spLocks noChangeArrowheads="1"/>
          </p:cNvSpPr>
          <p:nvPr/>
        </p:nvSpPr>
        <p:spPr bwMode="auto">
          <a:xfrm>
            <a:off x="6327775" y="2436813"/>
            <a:ext cx="104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6" name="Line 43"/>
          <p:cNvSpPr>
            <a:spLocks noChangeShapeType="1"/>
          </p:cNvSpPr>
          <p:nvPr/>
        </p:nvSpPr>
        <p:spPr bwMode="auto">
          <a:xfrm>
            <a:off x="4648200" y="3886200"/>
            <a:ext cx="1335088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8207" name="Line 50"/>
          <p:cNvSpPr>
            <a:spLocks noChangeShapeType="1"/>
          </p:cNvSpPr>
          <p:nvPr/>
        </p:nvSpPr>
        <p:spPr bwMode="auto">
          <a:xfrm>
            <a:off x="5259388" y="1970088"/>
            <a:ext cx="3175" cy="1935162"/>
          </a:xfrm>
          <a:prstGeom prst="line">
            <a:avLst/>
          </a:pr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08" name="Freeform 51"/>
          <p:cNvSpPr>
            <a:spLocks/>
          </p:cNvSpPr>
          <p:nvPr/>
        </p:nvSpPr>
        <p:spPr bwMode="auto">
          <a:xfrm>
            <a:off x="4522788" y="1031875"/>
            <a:ext cx="1398587" cy="901700"/>
          </a:xfrm>
          <a:custGeom>
            <a:avLst/>
            <a:gdLst>
              <a:gd name="T0" fmla="*/ 1398906 w 211"/>
              <a:gd name="T1" fmla="*/ 776651 h 136"/>
              <a:gd name="T2" fmla="*/ 1286198 w 211"/>
              <a:gd name="T3" fmla="*/ 902774 h 136"/>
              <a:gd name="T4" fmla="*/ 112708 w 211"/>
              <a:gd name="T5" fmla="*/ 902774 h 136"/>
              <a:gd name="T6" fmla="*/ 0 w 211"/>
              <a:gd name="T7" fmla="*/ 776651 h 136"/>
              <a:gd name="T8" fmla="*/ 0 w 211"/>
              <a:gd name="T9" fmla="*/ 126123 h 136"/>
              <a:gd name="T10" fmla="*/ 112708 w 211"/>
              <a:gd name="T11" fmla="*/ 0 h 136"/>
              <a:gd name="T12" fmla="*/ 1286198 w 211"/>
              <a:gd name="T13" fmla="*/ 0 h 136"/>
              <a:gd name="T14" fmla="*/ 1398906 w 211"/>
              <a:gd name="T15" fmla="*/ 126123 h 136"/>
              <a:gd name="T16" fmla="*/ 1398906 w 211"/>
              <a:gd name="T17" fmla="*/ 776651 h 1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1"/>
              <a:gd name="T28" fmla="*/ 0 h 136"/>
              <a:gd name="T29" fmla="*/ 211 w 211"/>
              <a:gd name="T30" fmla="*/ 136 h 1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1" h="136">
                <a:moveTo>
                  <a:pt x="211" y="117"/>
                </a:moveTo>
                <a:cubicBezTo>
                  <a:pt x="211" y="127"/>
                  <a:pt x="203" y="136"/>
                  <a:pt x="194" y="136"/>
                </a:cubicBezTo>
                <a:cubicBezTo>
                  <a:pt x="17" y="136"/>
                  <a:pt x="17" y="136"/>
                  <a:pt x="17" y="136"/>
                </a:cubicBezTo>
                <a:cubicBezTo>
                  <a:pt x="8" y="136"/>
                  <a:pt x="0" y="127"/>
                  <a:pt x="0" y="11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7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203" y="0"/>
                  <a:pt x="211" y="8"/>
                  <a:pt x="211" y="19"/>
                </a:cubicBezTo>
                <a:lnTo>
                  <a:pt x="211" y="117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09" name="Line 84"/>
          <p:cNvSpPr>
            <a:spLocks noChangeShapeType="1"/>
          </p:cNvSpPr>
          <p:nvPr/>
        </p:nvSpPr>
        <p:spPr bwMode="auto">
          <a:xfrm>
            <a:off x="6156325" y="2601913"/>
            <a:ext cx="3175" cy="3268662"/>
          </a:xfrm>
          <a:prstGeom prst="line">
            <a:avLst/>
          </a:prstGeom>
          <a:noFill/>
          <a:ln w="38100">
            <a:solidFill>
              <a:srgbClr val="F3716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10" name="Rectangle 18"/>
          <p:cNvSpPr>
            <a:spLocks noChangeArrowheads="1"/>
          </p:cNvSpPr>
          <p:nvPr/>
        </p:nvSpPr>
        <p:spPr bwMode="auto">
          <a:xfrm>
            <a:off x="4648200" y="1066800"/>
            <a:ext cx="1295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An increase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in the money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supply . . .</a:t>
            </a:r>
          </a:p>
        </p:txBody>
      </p:sp>
      <p:sp>
        <p:nvSpPr>
          <p:cNvPr id="648212" name="Rectangle 18"/>
          <p:cNvSpPr>
            <a:spLocks noChangeArrowheads="1"/>
          </p:cNvSpPr>
          <p:nvPr/>
        </p:nvSpPr>
        <p:spPr bwMode="auto">
          <a:xfrm>
            <a:off x="1939925" y="4325938"/>
            <a:ext cx="682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3" name="Rectangle 19"/>
          <p:cNvSpPr>
            <a:spLocks noChangeArrowheads="1"/>
          </p:cNvSpPr>
          <p:nvPr/>
        </p:nvSpPr>
        <p:spPr bwMode="auto">
          <a:xfrm>
            <a:off x="2027238" y="4452938"/>
            <a:ext cx="104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4" name="Rectangle 36"/>
          <p:cNvSpPr>
            <a:spLocks noChangeArrowheads="1"/>
          </p:cNvSpPr>
          <p:nvPr/>
        </p:nvSpPr>
        <p:spPr bwMode="auto">
          <a:xfrm>
            <a:off x="4498975" y="4289425"/>
            <a:ext cx="100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5" name="Rectangle 38"/>
          <p:cNvSpPr>
            <a:spLocks noChangeArrowheads="1"/>
          </p:cNvSpPr>
          <p:nvPr/>
        </p:nvSpPr>
        <p:spPr bwMode="auto">
          <a:xfrm>
            <a:off x="4225925" y="2309813"/>
            <a:ext cx="26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MS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6" name="Rectangle 39"/>
          <p:cNvSpPr>
            <a:spLocks noChangeArrowheads="1"/>
          </p:cNvSpPr>
          <p:nvPr/>
        </p:nvSpPr>
        <p:spPr bwMode="auto">
          <a:xfrm>
            <a:off x="4568825" y="2436813"/>
            <a:ext cx="10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7" name="Rectangle 40"/>
          <p:cNvSpPr>
            <a:spLocks noChangeArrowheads="1"/>
          </p:cNvSpPr>
          <p:nvPr/>
        </p:nvSpPr>
        <p:spPr bwMode="auto">
          <a:xfrm>
            <a:off x="7627938" y="5200650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MD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8" name="Rectangle 46"/>
          <p:cNvSpPr>
            <a:spLocks noChangeArrowheads="1"/>
          </p:cNvSpPr>
          <p:nvPr/>
        </p:nvSpPr>
        <p:spPr bwMode="auto">
          <a:xfrm>
            <a:off x="4291013" y="5940425"/>
            <a:ext cx="16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19" name="Rectangle 47"/>
          <p:cNvSpPr>
            <a:spLocks noChangeArrowheads="1"/>
          </p:cNvSpPr>
          <p:nvPr/>
        </p:nvSpPr>
        <p:spPr bwMode="auto">
          <a:xfrm>
            <a:off x="4503738" y="6067425"/>
            <a:ext cx="103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0" name="Line 48"/>
          <p:cNvSpPr>
            <a:spLocks noChangeShapeType="1"/>
          </p:cNvSpPr>
          <p:nvPr/>
        </p:nvSpPr>
        <p:spPr bwMode="auto">
          <a:xfrm>
            <a:off x="4343400" y="5943600"/>
            <a:ext cx="111125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21" name="Line 49"/>
          <p:cNvSpPr>
            <a:spLocks noChangeShapeType="1"/>
          </p:cNvSpPr>
          <p:nvPr/>
        </p:nvSpPr>
        <p:spPr bwMode="auto">
          <a:xfrm>
            <a:off x="4418013" y="2627313"/>
            <a:ext cx="1587" cy="3243262"/>
          </a:xfrm>
          <a:prstGeom prst="line">
            <a:avLst/>
          </a:prstGeom>
          <a:noFill/>
          <a:ln w="38100">
            <a:solidFill>
              <a:srgbClr val="FDBA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8222" name="Freeform 82"/>
          <p:cNvSpPr>
            <a:spLocks/>
          </p:cNvSpPr>
          <p:nvPr/>
        </p:nvSpPr>
        <p:spPr bwMode="auto">
          <a:xfrm>
            <a:off x="2228850" y="1114425"/>
            <a:ext cx="5892800" cy="4756150"/>
          </a:xfrm>
          <a:custGeom>
            <a:avLst/>
            <a:gdLst>
              <a:gd name="T0" fmla="*/ 5893384 w 2098"/>
              <a:gd name="T1" fmla="*/ 4755730 h 1691"/>
              <a:gd name="T2" fmla="*/ 0 w 2098"/>
              <a:gd name="T3" fmla="*/ 4755730 h 1691"/>
              <a:gd name="T4" fmla="*/ 0 w 2098"/>
              <a:gd name="T5" fmla="*/ 0 h 1691"/>
              <a:gd name="T6" fmla="*/ 0 60000 65536"/>
              <a:gd name="T7" fmla="*/ 0 60000 65536"/>
              <a:gd name="T8" fmla="*/ 0 60000 65536"/>
              <a:gd name="T9" fmla="*/ 0 w 2098"/>
              <a:gd name="T10" fmla="*/ 0 h 1691"/>
              <a:gd name="T11" fmla="*/ 2098 w 2098"/>
              <a:gd name="T12" fmla="*/ 1691 h 16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8" h="1691">
                <a:moveTo>
                  <a:pt x="2098" y="1691"/>
                </a:moveTo>
                <a:lnTo>
                  <a:pt x="0" y="1691"/>
                </a:lnTo>
                <a:lnTo>
                  <a:pt x="0" y="0"/>
                </a:lnTo>
              </a:path>
            </a:pathLst>
          </a:cu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3" name="Freeform 85"/>
          <p:cNvSpPr>
            <a:spLocks/>
          </p:cNvSpPr>
          <p:nvPr/>
        </p:nvSpPr>
        <p:spPr bwMode="auto">
          <a:xfrm>
            <a:off x="2971800" y="2590800"/>
            <a:ext cx="4570413" cy="2711450"/>
          </a:xfrm>
          <a:custGeom>
            <a:avLst/>
            <a:gdLst>
              <a:gd name="T0" fmla="*/ 0 w 689"/>
              <a:gd name="T1" fmla="*/ 0 h 408"/>
              <a:gd name="T2" fmla="*/ 1989980 w 689"/>
              <a:gd name="T3" fmla="*/ 2245986 h 408"/>
              <a:gd name="T4" fmla="*/ 4570321 w 689"/>
              <a:gd name="T5" fmla="*/ 2711131 h 408"/>
              <a:gd name="T6" fmla="*/ 0 60000 65536"/>
              <a:gd name="T7" fmla="*/ 0 60000 65536"/>
              <a:gd name="T8" fmla="*/ 0 60000 65536"/>
              <a:gd name="T9" fmla="*/ 0 w 689"/>
              <a:gd name="T10" fmla="*/ 0 h 408"/>
              <a:gd name="T11" fmla="*/ 689 w 689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408">
                <a:moveTo>
                  <a:pt x="0" y="0"/>
                </a:moveTo>
                <a:cubicBezTo>
                  <a:pt x="0" y="194"/>
                  <a:pt x="146" y="275"/>
                  <a:pt x="300" y="338"/>
                </a:cubicBezTo>
                <a:cubicBezTo>
                  <a:pt x="437" y="394"/>
                  <a:pt x="689" y="408"/>
                  <a:pt x="689" y="408"/>
                </a:cubicBezTo>
              </a:path>
            </a:pathLst>
          </a:custGeom>
          <a:noFill/>
          <a:ln w="38100">
            <a:solidFill>
              <a:srgbClr val="00B5AD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4" name="Oval 86"/>
          <p:cNvSpPr>
            <a:spLocks noChangeArrowheads="1"/>
          </p:cNvSpPr>
          <p:nvPr/>
        </p:nvSpPr>
        <p:spPr bwMode="auto">
          <a:xfrm>
            <a:off x="4352925" y="4529138"/>
            <a:ext cx="131763" cy="13176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5" name="Oval 87"/>
          <p:cNvSpPr>
            <a:spLocks noChangeArrowheads="1"/>
          </p:cNvSpPr>
          <p:nvPr/>
        </p:nvSpPr>
        <p:spPr bwMode="auto">
          <a:xfrm>
            <a:off x="6097588" y="5086350"/>
            <a:ext cx="131762" cy="134938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6" name="Footer Placeholder 2"/>
          <p:cNvSpPr txBox="1">
            <a:spLocks noGrp="1"/>
          </p:cNvSpPr>
          <p:nvPr/>
        </p:nvSpPr>
        <p:spPr bwMode="auto">
          <a:xfrm>
            <a:off x="6858000" y="6019800"/>
            <a:ext cx="2286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Myriad Pro" pitchFamily="34" charset="0"/>
                <a:ea typeface="ＭＳ Ｐゴシック" pitchFamily="34" charset="-128"/>
              </a:rPr>
              <a:t>Quantity of money</a:t>
            </a:r>
            <a:endParaRPr lang="en-US" sz="1800">
              <a:latin typeface="Myriad Pro" pitchFamily="34" charset="0"/>
              <a:ea typeface="ＭＳ Ｐゴシック" pitchFamily="34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solidFill>
                <a:srgbClr val="898989"/>
              </a:solidFill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648227" name="Rectangle 35"/>
          <p:cNvSpPr>
            <a:spLocks noChangeArrowheads="1"/>
          </p:cNvSpPr>
          <p:nvPr/>
        </p:nvSpPr>
        <p:spPr bwMode="auto">
          <a:xfrm>
            <a:off x="1219200" y="8382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Myriad Pro" pitchFamily="34" charset="0"/>
                <a:ea typeface="ＭＳ Ｐゴシック" pitchFamily="34" charset="-128"/>
              </a:rPr>
              <a:t>Interest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Myriad Pro" pitchFamily="34" charset="0"/>
                <a:ea typeface="ＭＳ Ｐゴシック" pitchFamily="34" charset="-128"/>
              </a:rPr>
              <a:t>rate, </a:t>
            </a:r>
            <a:r>
              <a:rPr lang="en-US" sz="1800" b="1" i="1">
                <a:latin typeface="Myriad Pro" pitchFamily="34" charset="0"/>
                <a:ea typeface="ＭＳ Ｐゴシック" pitchFamily="34" charset="-128"/>
              </a:rPr>
              <a:t>r</a:t>
            </a:r>
          </a:p>
        </p:txBody>
      </p:sp>
      <p:sp>
        <p:nvSpPr>
          <p:cNvPr id="648228" name="Line 36"/>
          <p:cNvSpPr>
            <a:spLocks noChangeShapeType="1"/>
          </p:cNvSpPr>
          <p:nvPr/>
        </p:nvSpPr>
        <p:spPr bwMode="auto">
          <a:xfrm flipH="1" flipV="1">
            <a:off x="2209800" y="4572000"/>
            <a:ext cx="2182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8229" name="Freeform 90"/>
          <p:cNvSpPr>
            <a:spLocks/>
          </p:cNvSpPr>
          <p:nvPr/>
        </p:nvSpPr>
        <p:spPr bwMode="auto">
          <a:xfrm>
            <a:off x="5813425" y="4900613"/>
            <a:ext cx="204788" cy="120650"/>
          </a:xfrm>
          <a:custGeom>
            <a:avLst/>
            <a:gdLst>
              <a:gd name="T0" fmla="*/ 52919 w 31"/>
              <a:gd name="T1" fmla="*/ 67185 h 18"/>
              <a:gd name="T2" fmla="*/ 33074 w 31"/>
              <a:gd name="T3" fmla="*/ 0 h 18"/>
              <a:gd name="T4" fmla="*/ 33074 w 31"/>
              <a:gd name="T5" fmla="*/ 0 h 18"/>
              <a:gd name="T6" fmla="*/ 112452 w 31"/>
              <a:gd name="T7" fmla="*/ 60467 h 18"/>
              <a:gd name="T8" fmla="*/ 205060 w 31"/>
              <a:gd name="T9" fmla="*/ 107496 h 18"/>
              <a:gd name="T10" fmla="*/ 105837 w 31"/>
              <a:gd name="T11" fmla="*/ 107496 h 18"/>
              <a:gd name="T12" fmla="*/ 6615 w 31"/>
              <a:gd name="T13" fmla="*/ 120933 h 18"/>
              <a:gd name="T14" fmla="*/ 0 w 31"/>
              <a:gd name="T15" fmla="*/ 114215 h 18"/>
              <a:gd name="T16" fmla="*/ 52919 w 31"/>
              <a:gd name="T17" fmla="*/ 67185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18"/>
              <a:gd name="T29" fmla="*/ 31 w 31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18">
                <a:moveTo>
                  <a:pt x="8" y="1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17" y="9"/>
                  <a:pt x="17" y="9"/>
                  <a:pt x="17" y="9"/>
                </a:cubicBezTo>
                <a:cubicBezTo>
                  <a:pt x="22" y="12"/>
                  <a:pt x="26" y="14"/>
                  <a:pt x="31" y="16"/>
                </a:cubicBezTo>
                <a:cubicBezTo>
                  <a:pt x="26" y="16"/>
                  <a:pt x="21" y="16"/>
                  <a:pt x="16" y="16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7"/>
                  <a:pt x="0" y="17"/>
                  <a:pt x="0" y="17"/>
                </a:cubicBezTo>
                <a:lnTo>
                  <a:pt x="8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Myriad Pro" pitchFamily="34" charset="0"/>
              <a:ea typeface="ＭＳ Ｐゴシック" pitchFamily="34" charset="-128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28600" y="4419600"/>
            <a:ext cx="1903413" cy="923925"/>
            <a:chOff x="144" y="2448"/>
            <a:chExt cx="1199" cy="582"/>
          </a:xfrm>
        </p:grpSpPr>
        <p:sp>
          <p:nvSpPr>
            <p:cNvPr id="648231" name="Freeform 63"/>
            <p:cNvSpPr>
              <a:spLocks/>
            </p:cNvSpPr>
            <p:nvPr/>
          </p:nvSpPr>
          <p:spPr bwMode="auto">
            <a:xfrm>
              <a:off x="144" y="2448"/>
              <a:ext cx="840" cy="569"/>
            </a:xfrm>
            <a:custGeom>
              <a:avLst/>
              <a:gdLst>
                <a:gd name="T0" fmla="*/ 1334297 w 201"/>
                <a:gd name="T1" fmla="*/ 770013 h 136"/>
                <a:gd name="T2" fmla="*/ 1221446 w 201"/>
                <a:gd name="T3" fmla="*/ 902774 h 136"/>
                <a:gd name="T4" fmla="*/ 112851 w 201"/>
                <a:gd name="T5" fmla="*/ 902774 h 136"/>
                <a:gd name="T6" fmla="*/ 0 w 201"/>
                <a:gd name="T7" fmla="*/ 770013 h 136"/>
                <a:gd name="T8" fmla="*/ 0 w 201"/>
                <a:gd name="T9" fmla="*/ 126123 h 136"/>
                <a:gd name="T10" fmla="*/ 112851 w 201"/>
                <a:gd name="T11" fmla="*/ 0 h 136"/>
                <a:gd name="T12" fmla="*/ 1221446 w 201"/>
                <a:gd name="T13" fmla="*/ 0 h 136"/>
                <a:gd name="T14" fmla="*/ 1334297 w 201"/>
                <a:gd name="T15" fmla="*/ 126123 h 136"/>
                <a:gd name="T16" fmla="*/ 1334297 w 201"/>
                <a:gd name="T17" fmla="*/ 770013 h 1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"/>
                <a:gd name="T28" fmla="*/ 0 h 136"/>
                <a:gd name="T29" fmla="*/ 201 w 201"/>
                <a:gd name="T30" fmla="*/ 136 h 1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" h="136">
                  <a:moveTo>
                    <a:pt x="201" y="116"/>
                  </a:moveTo>
                  <a:cubicBezTo>
                    <a:pt x="201" y="127"/>
                    <a:pt x="193" y="136"/>
                    <a:pt x="184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8" y="136"/>
                    <a:pt x="0" y="127"/>
                    <a:pt x="0" y="1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93" y="0"/>
                    <a:pt x="201" y="8"/>
                    <a:pt x="201" y="19"/>
                  </a:cubicBezTo>
                  <a:lnTo>
                    <a:pt x="201" y="116"/>
                  </a:lnTo>
                  <a:close/>
                </a:path>
              </a:pathLst>
            </a:custGeom>
            <a:solidFill>
              <a:srgbClr val="D7E2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latin typeface="Calibri" pitchFamily="34" charset="0"/>
                <a:ea typeface="ＭＳ Ｐゴシック" pitchFamily="34" charset="-128"/>
              </a:endParaRPr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44" y="2448"/>
              <a:ext cx="1199" cy="582"/>
              <a:chOff x="144" y="2448"/>
              <a:chExt cx="1199" cy="582"/>
            </a:xfrm>
          </p:grpSpPr>
          <p:sp>
            <p:nvSpPr>
              <p:cNvPr id="648233" name="Line 83"/>
              <p:cNvSpPr>
                <a:spLocks noChangeShapeType="1"/>
              </p:cNvSpPr>
              <p:nvPr/>
            </p:nvSpPr>
            <p:spPr bwMode="auto">
              <a:xfrm>
                <a:off x="912" y="2688"/>
                <a:ext cx="336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34" name="Rectangle 20"/>
              <p:cNvSpPr>
                <a:spLocks noChangeArrowheads="1"/>
              </p:cNvSpPr>
              <p:nvPr/>
            </p:nvSpPr>
            <p:spPr bwMode="auto">
              <a:xfrm>
                <a:off x="1222" y="2797"/>
                <a:ext cx="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solidFill>
                      <a:srgbClr val="000000"/>
                    </a:solidFill>
                    <a:latin typeface="Myriad Pro" pitchFamily="34" charset="0"/>
                    <a:ea typeface="ＭＳ Ｐゴシック" pitchFamily="34" charset="-128"/>
                  </a:rPr>
                  <a:t>r</a:t>
                </a:r>
                <a:endParaRPr lang="en-US" sz="1600">
                  <a:latin typeface="Myriad Pro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648235" name="Rectangle 21"/>
              <p:cNvSpPr>
                <a:spLocks noChangeArrowheads="1"/>
              </p:cNvSpPr>
              <p:nvPr/>
            </p:nvSpPr>
            <p:spPr bwMode="auto">
              <a:xfrm>
                <a:off x="1277" y="2876"/>
                <a:ext cx="6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solidFill>
                      <a:srgbClr val="000000"/>
                    </a:solidFill>
                    <a:latin typeface="Myriad Pro" pitchFamily="34" charset="0"/>
                    <a:ea typeface="ＭＳ Ｐゴシック" pitchFamily="34" charset="-128"/>
                  </a:rPr>
                  <a:t>2</a:t>
                </a:r>
                <a:endParaRPr lang="en-US" sz="1600">
                  <a:latin typeface="Myriad Pro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648236" name="Line 92"/>
              <p:cNvSpPr>
                <a:spLocks noChangeShapeType="1"/>
              </p:cNvSpPr>
              <p:nvPr/>
            </p:nvSpPr>
            <p:spPr bwMode="auto">
              <a:xfrm>
                <a:off x="1270" y="2588"/>
                <a:ext cx="1" cy="19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37" name="Rectangle 45"/>
              <p:cNvSpPr>
                <a:spLocks noChangeArrowheads="1"/>
              </p:cNvSpPr>
              <p:nvPr/>
            </p:nvSpPr>
            <p:spPr bwMode="auto">
              <a:xfrm>
                <a:off x="144" y="2448"/>
                <a:ext cx="816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 dirty="0">
                    <a:solidFill>
                      <a:schemeClr val="bg2">
                        <a:lumMod val="50000"/>
                      </a:schemeClr>
                    </a:solidFill>
                    <a:latin typeface="Myriad Pro" pitchFamily="34" charset="0"/>
                    <a:ea typeface="ＭＳ Ｐゴシック" pitchFamily="34" charset="-128"/>
                  </a:rPr>
                  <a:t>. . . leads to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 dirty="0">
                    <a:solidFill>
                      <a:schemeClr val="bg2">
                        <a:lumMod val="50000"/>
                      </a:schemeClr>
                    </a:solidFill>
                    <a:latin typeface="Myriad Pro" pitchFamily="34" charset="0"/>
                    <a:ea typeface="ＭＳ Ｐゴシック" pitchFamily="34" charset="-128"/>
                  </a:rPr>
                  <a:t>a fall in the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 dirty="0">
                    <a:solidFill>
                      <a:schemeClr val="bg2">
                        <a:lumMod val="50000"/>
                      </a:schemeClr>
                    </a:solidFill>
                    <a:latin typeface="Myriad Pro" pitchFamily="34" charset="0"/>
                    <a:ea typeface="ＭＳ Ｐゴシック" pitchFamily="34" charset="-128"/>
                  </a:rPr>
                  <a:t>interest rate.</a:t>
                </a:r>
              </a:p>
            </p:txBody>
          </p:sp>
        </p:grpSp>
      </p:grpSp>
      <p:sp>
        <p:nvSpPr>
          <p:cNvPr id="648238" name="Line 46"/>
          <p:cNvSpPr>
            <a:spLocks noChangeShapeType="1"/>
          </p:cNvSpPr>
          <p:nvPr/>
        </p:nvSpPr>
        <p:spPr bwMode="auto">
          <a:xfrm flipH="1">
            <a:off x="2209800" y="5160963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8239" name="Rectangle 4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2800" dirty="0"/>
              <a:t>The Effect of an Increase in the Money Supply on the Interest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animBg="1"/>
      <p:bldP spid="648196" grpId="0" animBg="1"/>
      <p:bldP spid="648197" grpId="0" animBg="1"/>
      <p:bldP spid="648198" grpId="0"/>
      <p:bldP spid="648199" grpId="0"/>
      <p:bldP spid="648200" grpId="0" animBg="1"/>
      <p:bldP spid="648201" grpId="0" animBg="1"/>
      <p:bldP spid="648202" grpId="0"/>
      <p:bldP spid="648203" grpId="0"/>
      <p:bldP spid="648204" grpId="0"/>
      <p:bldP spid="648205" grpId="0"/>
      <p:bldP spid="648206" grpId="0" animBg="1"/>
      <p:bldP spid="648207" grpId="0" animBg="1"/>
      <p:bldP spid="648208" grpId="0" animBg="1"/>
      <p:bldP spid="648209" grpId="0" animBg="1"/>
      <p:bldP spid="648210" grpId="0"/>
      <p:bldP spid="648225" grpId="0" animBg="1"/>
      <p:bldP spid="648229" grpId="0" animBg="1"/>
      <p:bldP spid="6482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Overnight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Overnight Rate: the interest rate banks charge each other for overnight loans </a:t>
            </a:r>
          </a:p>
          <a:p>
            <a:r>
              <a:rPr lang="en-US" dirty="0"/>
              <a:t>Note this is not controlled by the ECB directly, but will often be targeted.</a:t>
            </a:r>
          </a:p>
          <a:p>
            <a:r>
              <a:rPr lang="en-US" dirty="0"/>
              <a:t>This is b/c many other interest rates will track the Overnight rate.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Setting the Overnight Rate</a:t>
            </a:r>
          </a:p>
        </p:txBody>
      </p:sp>
      <p:sp>
        <p:nvSpPr>
          <p:cNvPr id="504842" name="Rectangle 10"/>
          <p:cNvSpPr>
            <a:spLocks noChangeArrowheads="1"/>
          </p:cNvSpPr>
          <p:nvPr/>
        </p:nvSpPr>
        <p:spPr bwMode="auto">
          <a:xfrm>
            <a:off x="228600" y="838200"/>
            <a:ext cx="8672513" cy="433388"/>
          </a:xfrm>
          <a:prstGeom prst="rect">
            <a:avLst/>
          </a:prstGeom>
          <a:noFill/>
          <a:ln w="25400" algn="ctr">
            <a:noFill/>
            <a:prstDash val="sysDot"/>
            <a:miter lim="800000"/>
            <a:headEnd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1588" indent="-1588"/>
            <a:r>
              <a:rPr lang="en-US" sz="2800" b="1"/>
              <a:t>Pushing the Interest Rate Down to the Target Rate</a:t>
            </a:r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5562600" y="1524000"/>
            <a:ext cx="3200400" cy="646331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 type="none" w="med" len="lg"/>
          </a:ln>
          <a:effectLst/>
        </p:spPr>
        <p:txBody>
          <a:bodyPr>
            <a:spAutoFit/>
          </a:bodyPr>
          <a:lstStyle/>
          <a:p>
            <a:pPr marL="1588" indent="-1588">
              <a:lnSpc>
                <a:spcPct val="100000"/>
              </a:lnSpc>
            </a:pPr>
            <a:r>
              <a:rPr lang="en-US" dirty="0"/>
              <a:t>The </a:t>
            </a:r>
            <a:r>
              <a:rPr lang="en-US" b="1" dirty="0"/>
              <a:t>target Overnight Rate </a:t>
            </a:r>
            <a:r>
              <a:rPr lang="en-US" dirty="0"/>
              <a:t>is the ECB’s desired federal funds rate.</a:t>
            </a:r>
          </a:p>
        </p:txBody>
      </p:sp>
      <p:sp>
        <p:nvSpPr>
          <p:cNvPr id="504844" name="Rectangle 7"/>
          <p:cNvSpPr>
            <a:spLocks noChangeArrowheads="1"/>
          </p:cNvSpPr>
          <p:nvPr/>
        </p:nvSpPr>
        <p:spPr bwMode="auto">
          <a:xfrm>
            <a:off x="4956175" y="4959350"/>
            <a:ext cx="142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45" name="Rectangle 18"/>
          <p:cNvSpPr>
            <a:spLocks noChangeArrowheads="1"/>
          </p:cNvSpPr>
          <p:nvPr/>
        </p:nvSpPr>
        <p:spPr bwMode="auto">
          <a:xfrm>
            <a:off x="2887663" y="4010025"/>
            <a:ext cx="587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46" name="Rectangle 19"/>
          <p:cNvSpPr>
            <a:spLocks noChangeArrowheads="1"/>
          </p:cNvSpPr>
          <p:nvPr/>
        </p:nvSpPr>
        <p:spPr bwMode="auto">
          <a:xfrm>
            <a:off x="2944813" y="4098925"/>
            <a:ext cx="904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47" name="Rectangle 20"/>
          <p:cNvSpPr>
            <a:spLocks noChangeArrowheads="1"/>
          </p:cNvSpPr>
          <p:nvPr/>
        </p:nvSpPr>
        <p:spPr bwMode="auto">
          <a:xfrm>
            <a:off x="2873375" y="4362450"/>
            <a:ext cx="74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48" name="Rectangle 36"/>
          <p:cNvSpPr>
            <a:spLocks noChangeArrowheads="1"/>
          </p:cNvSpPr>
          <p:nvPr/>
        </p:nvSpPr>
        <p:spPr bwMode="auto">
          <a:xfrm>
            <a:off x="4122738" y="3944938"/>
            <a:ext cx="873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49" name="Rectangle 37"/>
          <p:cNvSpPr>
            <a:spLocks noChangeArrowheads="1"/>
          </p:cNvSpPr>
          <p:nvPr/>
        </p:nvSpPr>
        <p:spPr bwMode="auto">
          <a:xfrm>
            <a:off x="4206875" y="4032250"/>
            <a:ext cx="90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0" name="Rectangle 38"/>
          <p:cNvSpPr>
            <a:spLocks noChangeArrowheads="1"/>
          </p:cNvSpPr>
          <p:nvPr/>
        </p:nvSpPr>
        <p:spPr bwMode="auto">
          <a:xfrm>
            <a:off x="3929063" y="2978150"/>
            <a:ext cx="2301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MS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1" name="Rectangle 39"/>
          <p:cNvSpPr>
            <a:spLocks noChangeArrowheads="1"/>
          </p:cNvSpPr>
          <p:nvPr/>
        </p:nvSpPr>
        <p:spPr bwMode="auto">
          <a:xfrm>
            <a:off x="4154488" y="3065463"/>
            <a:ext cx="904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2" name="Rectangle 40"/>
          <p:cNvSpPr>
            <a:spLocks noChangeArrowheads="1"/>
          </p:cNvSpPr>
          <p:nvPr/>
        </p:nvSpPr>
        <p:spPr bwMode="auto">
          <a:xfrm>
            <a:off x="5856288" y="4484688"/>
            <a:ext cx="2619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MD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3" name="Line 45"/>
          <p:cNvSpPr>
            <a:spLocks noChangeShapeType="1"/>
          </p:cNvSpPr>
          <p:nvPr/>
        </p:nvSpPr>
        <p:spPr bwMode="auto">
          <a:xfrm>
            <a:off x="5003800" y="4970463"/>
            <a:ext cx="77788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854" name="Rectangle 46"/>
          <p:cNvSpPr>
            <a:spLocks noChangeArrowheads="1"/>
          </p:cNvSpPr>
          <p:nvPr/>
        </p:nvSpPr>
        <p:spPr bwMode="auto">
          <a:xfrm>
            <a:off x="3990975" y="4959350"/>
            <a:ext cx="142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5" name="Rectangle 47"/>
          <p:cNvSpPr>
            <a:spLocks noChangeArrowheads="1"/>
          </p:cNvSpPr>
          <p:nvPr/>
        </p:nvSpPr>
        <p:spPr bwMode="auto">
          <a:xfrm>
            <a:off x="4130675" y="5045075"/>
            <a:ext cx="90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6" name="Line 48"/>
          <p:cNvSpPr>
            <a:spLocks noChangeShapeType="1"/>
          </p:cNvSpPr>
          <p:nvPr/>
        </p:nvSpPr>
        <p:spPr bwMode="auto">
          <a:xfrm>
            <a:off x="4038600" y="4970463"/>
            <a:ext cx="76200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857" name="Line 49"/>
          <p:cNvSpPr>
            <a:spLocks noChangeShapeType="1"/>
          </p:cNvSpPr>
          <p:nvPr/>
        </p:nvSpPr>
        <p:spPr bwMode="auto">
          <a:xfrm>
            <a:off x="4073525" y="3200400"/>
            <a:ext cx="1588" cy="1712913"/>
          </a:xfrm>
          <a:prstGeom prst="line">
            <a:avLst/>
          </a:prstGeom>
          <a:noFill/>
          <a:ln w="38100">
            <a:solidFill>
              <a:srgbClr val="FDBA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858" name="Freeform 66"/>
          <p:cNvSpPr>
            <a:spLocks/>
          </p:cNvSpPr>
          <p:nvPr/>
        </p:nvSpPr>
        <p:spPr bwMode="auto">
          <a:xfrm>
            <a:off x="3073400" y="2265363"/>
            <a:ext cx="3084513" cy="2647950"/>
          </a:xfrm>
          <a:custGeom>
            <a:avLst/>
            <a:gdLst>
              <a:gd name="T0" fmla="*/ 1691 w 1691"/>
              <a:gd name="T1" fmla="*/ 1356 h 1356"/>
              <a:gd name="T2" fmla="*/ 0 w 1691"/>
              <a:gd name="T3" fmla="*/ 1356 h 1356"/>
              <a:gd name="T4" fmla="*/ 0 w 1691"/>
              <a:gd name="T5" fmla="*/ 0 h 1356"/>
              <a:gd name="T6" fmla="*/ 0 60000 65536"/>
              <a:gd name="T7" fmla="*/ 0 60000 65536"/>
              <a:gd name="T8" fmla="*/ 0 60000 65536"/>
              <a:gd name="T9" fmla="*/ 0 w 1691"/>
              <a:gd name="T10" fmla="*/ 0 h 1356"/>
              <a:gd name="T11" fmla="*/ 1691 w 1691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1" h="1356">
                <a:moveTo>
                  <a:pt x="1691" y="1356"/>
                </a:moveTo>
                <a:lnTo>
                  <a:pt x="0" y="1356"/>
                </a:lnTo>
                <a:lnTo>
                  <a:pt x="0" y="0"/>
                </a:lnTo>
              </a:path>
            </a:pathLst>
          </a:cu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59" name="Freeform 175"/>
          <p:cNvSpPr>
            <a:spLocks/>
          </p:cNvSpPr>
          <p:nvPr/>
        </p:nvSpPr>
        <p:spPr bwMode="auto">
          <a:xfrm>
            <a:off x="3276600" y="3200400"/>
            <a:ext cx="2536825" cy="1384300"/>
          </a:xfrm>
          <a:custGeom>
            <a:avLst/>
            <a:gdLst>
              <a:gd name="T0" fmla="*/ 0 w 589"/>
              <a:gd name="T1" fmla="*/ 0 h 300"/>
              <a:gd name="T2" fmla="*/ 597 w 589"/>
              <a:gd name="T3" fmla="*/ 560 h 300"/>
              <a:gd name="T4" fmla="*/ 1391 w 589"/>
              <a:gd name="T5" fmla="*/ 709 h 300"/>
              <a:gd name="T6" fmla="*/ 0 60000 65536"/>
              <a:gd name="T7" fmla="*/ 0 60000 65536"/>
              <a:gd name="T8" fmla="*/ 0 60000 65536"/>
              <a:gd name="T9" fmla="*/ 0 w 589"/>
              <a:gd name="T10" fmla="*/ 0 h 300"/>
              <a:gd name="T11" fmla="*/ 589 w 5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300">
                <a:moveTo>
                  <a:pt x="0" y="0"/>
                </a:moveTo>
                <a:cubicBezTo>
                  <a:pt x="48" y="129"/>
                  <a:pt x="134" y="189"/>
                  <a:pt x="253" y="237"/>
                </a:cubicBezTo>
                <a:cubicBezTo>
                  <a:pt x="372" y="284"/>
                  <a:pt x="589" y="300"/>
                  <a:pt x="589" y="300"/>
                </a:cubicBezTo>
              </a:path>
            </a:pathLst>
          </a:custGeom>
          <a:noFill/>
          <a:ln w="38100">
            <a:solidFill>
              <a:srgbClr val="00B5AD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60" name="Oval 176"/>
          <p:cNvSpPr>
            <a:spLocks noChangeArrowheads="1"/>
          </p:cNvSpPr>
          <p:nvPr/>
        </p:nvSpPr>
        <p:spPr bwMode="auto">
          <a:xfrm>
            <a:off x="4029075" y="4090988"/>
            <a:ext cx="85725" cy="9366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61" name="Footer Placeholder 2"/>
          <p:cNvSpPr txBox="1">
            <a:spLocks noGrp="1"/>
          </p:cNvSpPr>
          <p:nvPr/>
        </p:nvSpPr>
        <p:spPr bwMode="auto">
          <a:xfrm>
            <a:off x="5100638" y="5235575"/>
            <a:ext cx="2286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Quantity of money</a:t>
            </a:r>
            <a:endParaRPr lang="en-US" sz="1600">
              <a:latin typeface="Myriad Pro" pitchFamily="34" charset="0"/>
              <a:ea typeface="ＭＳ Ｐゴシック" pitchFamily="34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solidFill>
                <a:srgbClr val="898989"/>
              </a:solidFill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62" name="Rectangle 30"/>
          <p:cNvSpPr>
            <a:spLocks noChangeArrowheads="1"/>
          </p:cNvSpPr>
          <p:nvPr/>
        </p:nvSpPr>
        <p:spPr bwMode="auto">
          <a:xfrm>
            <a:off x="2082800" y="1884363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Interest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rate, </a:t>
            </a:r>
            <a:r>
              <a:rPr lang="en-US" sz="1600" b="1" i="1">
                <a:latin typeface="Myriad Pro" pitchFamily="34" charset="0"/>
                <a:ea typeface="ＭＳ Ｐゴシック" pitchFamily="34" charset="-128"/>
              </a:rPr>
              <a:t>r</a:t>
            </a:r>
          </a:p>
        </p:txBody>
      </p:sp>
      <p:sp>
        <p:nvSpPr>
          <p:cNvPr id="504863" name="Rectangle 34"/>
          <p:cNvSpPr>
            <a:spLocks noChangeArrowheads="1"/>
          </p:cNvSpPr>
          <p:nvPr/>
        </p:nvSpPr>
        <p:spPr bwMode="auto">
          <a:xfrm>
            <a:off x="5087938" y="4252913"/>
            <a:ext cx="873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64" name="Rectangle 35"/>
          <p:cNvSpPr>
            <a:spLocks noChangeArrowheads="1"/>
          </p:cNvSpPr>
          <p:nvPr/>
        </p:nvSpPr>
        <p:spPr bwMode="auto">
          <a:xfrm>
            <a:off x="5173663" y="4338638"/>
            <a:ext cx="904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292600" y="4170363"/>
            <a:ext cx="666750" cy="217487"/>
            <a:chOff x="4464" y="2208"/>
            <a:chExt cx="420" cy="137"/>
          </a:xfrm>
        </p:grpSpPr>
        <p:sp>
          <p:nvSpPr>
            <p:cNvPr id="504866" name="Freeform 229"/>
            <p:cNvSpPr>
              <a:spLocks/>
            </p:cNvSpPr>
            <p:nvPr/>
          </p:nvSpPr>
          <p:spPr bwMode="auto">
            <a:xfrm>
              <a:off x="4464" y="2208"/>
              <a:ext cx="385" cy="126"/>
            </a:xfrm>
            <a:custGeom>
              <a:avLst/>
              <a:gdLst>
                <a:gd name="T0" fmla="*/ 0 w 142"/>
                <a:gd name="T1" fmla="*/ 0 h 43"/>
                <a:gd name="T2" fmla="*/ 284035 w 142"/>
                <a:gd name="T3" fmla="*/ 111133 h 43"/>
                <a:gd name="T4" fmla="*/ 611105 w 142"/>
                <a:gd name="T5" fmla="*/ 199114 h 43"/>
                <a:gd name="T6" fmla="*/ 0 60000 65536"/>
                <a:gd name="T7" fmla="*/ 0 60000 65536"/>
                <a:gd name="T8" fmla="*/ 0 60000 65536"/>
                <a:gd name="T9" fmla="*/ 0 w 142"/>
                <a:gd name="T10" fmla="*/ 0 h 43"/>
                <a:gd name="T11" fmla="*/ 142 w 142"/>
                <a:gd name="T12" fmla="*/ 43 h 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" h="43">
                  <a:moveTo>
                    <a:pt x="0" y="0"/>
                  </a:moveTo>
                  <a:cubicBezTo>
                    <a:pt x="0" y="0"/>
                    <a:pt x="23" y="12"/>
                    <a:pt x="66" y="24"/>
                  </a:cubicBezTo>
                  <a:cubicBezTo>
                    <a:pt x="112" y="38"/>
                    <a:pt x="142" y="43"/>
                    <a:pt x="142" y="43"/>
                  </a:cubicBezTo>
                </a:path>
              </a:pathLst>
            </a:custGeom>
            <a:noFill/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4512" y="2208"/>
              <a:ext cx="372" cy="137"/>
              <a:chOff x="3244" y="2453"/>
              <a:chExt cx="372" cy="137"/>
            </a:xfrm>
          </p:grpSpPr>
          <p:sp>
            <p:nvSpPr>
              <p:cNvPr id="504868" name="Freeform 230"/>
              <p:cNvSpPr>
                <a:spLocks/>
              </p:cNvSpPr>
              <p:nvPr/>
            </p:nvSpPr>
            <p:spPr bwMode="auto">
              <a:xfrm>
                <a:off x="3389" y="2500"/>
                <a:ext cx="84" cy="49"/>
              </a:xfrm>
              <a:custGeom>
                <a:avLst/>
                <a:gdLst>
                  <a:gd name="T0" fmla="*/ 34366 w 31"/>
                  <a:gd name="T1" fmla="*/ 45932 h 17"/>
                  <a:gd name="T2" fmla="*/ 21479 w 31"/>
                  <a:gd name="T3" fmla="*/ 0 h 17"/>
                  <a:gd name="T4" fmla="*/ 25774 w 31"/>
                  <a:gd name="T5" fmla="*/ 0 h 17"/>
                  <a:gd name="T6" fmla="*/ 73027 w 31"/>
                  <a:gd name="T7" fmla="*/ 41339 h 17"/>
                  <a:gd name="T8" fmla="*/ 133167 w 31"/>
                  <a:gd name="T9" fmla="*/ 78084 h 17"/>
                  <a:gd name="T10" fmla="*/ 68731 w 31"/>
                  <a:gd name="T11" fmla="*/ 68898 h 17"/>
                  <a:gd name="T12" fmla="*/ 0 w 31"/>
                  <a:gd name="T13" fmla="*/ 78084 h 17"/>
                  <a:gd name="T14" fmla="*/ 0 w 31"/>
                  <a:gd name="T15" fmla="*/ 73491 h 17"/>
                  <a:gd name="T16" fmla="*/ 34366 w 31"/>
                  <a:gd name="T17" fmla="*/ 45932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17"/>
                  <a:gd name="T29" fmla="*/ 31 w 31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17">
                    <a:moveTo>
                      <a:pt x="8" y="1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2" y="12"/>
                      <a:pt x="26" y="14"/>
                      <a:pt x="31" y="17"/>
                    </a:cubicBezTo>
                    <a:cubicBezTo>
                      <a:pt x="26" y="16"/>
                      <a:pt x="21" y="16"/>
                      <a:pt x="16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8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400">
                  <a:latin typeface="Myriad Pro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504869" name="Freeform 231"/>
              <p:cNvSpPr>
                <a:spLocks/>
              </p:cNvSpPr>
              <p:nvPr/>
            </p:nvSpPr>
            <p:spPr bwMode="auto">
              <a:xfrm>
                <a:off x="3532" y="2540"/>
                <a:ext cx="84" cy="50"/>
              </a:xfrm>
              <a:custGeom>
                <a:avLst/>
                <a:gdLst>
                  <a:gd name="T0" fmla="*/ 34366 w 31"/>
                  <a:gd name="T1" fmla="*/ 41339 h 17"/>
                  <a:gd name="T2" fmla="*/ 21479 w 31"/>
                  <a:gd name="T3" fmla="*/ 0 h 17"/>
                  <a:gd name="T4" fmla="*/ 21479 w 31"/>
                  <a:gd name="T5" fmla="*/ 0 h 17"/>
                  <a:gd name="T6" fmla="*/ 73027 w 31"/>
                  <a:gd name="T7" fmla="*/ 36745 h 17"/>
                  <a:gd name="T8" fmla="*/ 133167 w 31"/>
                  <a:gd name="T9" fmla="*/ 68898 h 17"/>
                  <a:gd name="T10" fmla="*/ 68731 w 31"/>
                  <a:gd name="T11" fmla="*/ 68898 h 17"/>
                  <a:gd name="T12" fmla="*/ 4296 w 31"/>
                  <a:gd name="T13" fmla="*/ 78084 h 17"/>
                  <a:gd name="T14" fmla="*/ 0 w 31"/>
                  <a:gd name="T15" fmla="*/ 73491 h 17"/>
                  <a:gd name="T16" fmla="*/ 34366 w 31"/>
                  <a:gd name="T17" fmla="*/ 41339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17"/>
                  <a:gd name="T29" fmla="*/ 31 w 31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17">
                    <a:moveTo>
                      <a:pt x="8" y="9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22" y="11"/>
                      <a:pt x="26" y="13"/>
                      <a:pt x="31" y="15"/>
                    </a:cubicBezTo>
                    <a:cubicBezTo>
                      <a:pt x="26" y="15"/>
                      <a:pt x="21" y="15"/>
                      <a:pt x="16" y="1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400">
                  <a:latin typeface="Myriad Pro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504870" name="Freeform 232"/>
              <p:cNvSpPr>
                <a:spLocks/>
              </p:cNvSpPr>
              <p:nvPr/>
            </p:nvSpPr>
            <p:spPr bwMode="auto">
              <a:xfrm>
                <a:off x="3244" y="2453"/>
                <a:ext cx="82" cy="58"/>
              </a:xfrm>
              <a:custGeom>
                <a:avLst/>
                <a:gdLst>
                  <a:gd name="T0" fmla="*/ 34538 w 30"/>
                  <a:gd name="T1" fmla="*/ 45875 h 20"/>
                  <a:gd name="T2" fmla="*/ 30221 w 30"/>
                  <a:gd name="T3" fmla="*/ 0 h 20"/>
                  <a:gd name="T4" fmla="*/ 34538 w 30"/>
                  <a:gd name="T5" fmla="*/ 0 h 20"/>
                  <a:gd name="T6" fmla="*/ 77711 w 30"/>
                  <a:gd name="T7" fmla="*/ 50462 h 20"/>
                  <a:gd name="T8" fmla="*/ 129518 w 30"/>
                  <a:gd name="T9" fmla="*/ 91749 h 20"/>
                  <a:gd name="T10" fmla="*/ 69076 w 30"/>
                  <a:gd name="T11" fmla="*/ 77987 h 20"/>
                  <a:gd name="T12" fmla="*/ 0 w 30"/>
                  <a:gd name="T13" fmla="*/ 77987 h 20"/>
                  <a:gd name="T14" fmla="*/ 0 w 30"/>
                  <a:gd name="T15" fmla="*/ 73399 h 20"/>
                  <a:gd name="T16" fmla="*/ 34538 w 30"/>
                  <a:gd name="T17" fmla="*/ 45875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20"/>
                  <a:gd name="T29" fmla="*/ 30 w 30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20">
                    <a:moveTo>
                      <a:pt x="8" y="1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22" y="14"/>
                      <a:pt x="26" y="17"/>
                      <a:pt x="30" y="20"/>
                    </a:cubicBezTo>
                    <a:cubicBezTo>
                      <a:pt x="25" y="19"/>
                      <a:pt x="20" y="18"/>
                      <a:pt x="16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8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400">
                  <a:latin typeface="Myriad Pro" pitchFamily="34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805238" y="2187575"/>
            <a:ext cx="1600200" cy="3070225"/>
            <a:chOff x="1296" y="1200"/>
            <a:chExt cx="1008" cy="1934"/>
          </a:xfrm>
        </p:grpSpPr>
        <p:sp>
          <p:nvSpPr>
            <p:cNvPr id="504872" name="Rectangle 8"/>
            <p:cNvSpPr>
              <a:spLocks noChangeArrowheads="1"/>
            </p:cNvSpPr>
            <p:nvPr/>
          </p:nvSpPr>
          <p:spPr bwMode="auto">
            <a:xfrm>
              <a:off x="2109" y="3000"/>
              <a:ext cx="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Myriad Pro" pitchFamily="34" charset="0"/>
                  <a:ea typeface="ＭＳ Ｐゴシック" pitchFamily="34" charset="-128"/>
                </a:rPr>
                <a:t>2</a:t>
              </a: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73" name="Rectangle 41"/>
            <p:cNvSpPr>
              <a:spLocks noChangeArrowheads="1"/>
            </p:cNvSpPr>
            <p:nvPr/>
          </p:nvSpPr>
          <p:spPr bwMode="auto">
            <a:xfrm>
              <a:off x="1988" y="1698"/>
              <a:ext cx="14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Myriad Pro" pitchFamily="34" charset="0"/>
                  <a:ea typeface="ＭＳ Ｐゴシック" pitchFamily="34" charset="-128"/>
                </a:rPr>
                <a:t>MS</a:t>
              </a: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74" name="Rectangle 42"/>
            <p:cNvSpPr>
              <a:spLocks noChangeArrowheads="1"/>
            </p:cNvSpPr>
            <p:nvPr/>
          </p:nvSpPr>
          <p:spPr bwMode="auto">
            <a:xfrm>
              <a:off x="2128" y="1753"/>
              <a:ext cx="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000000"/>
                  </a:solidFill>
                  <a:latin typeface="Myriad Pro" pitchFamily="34" charset="0"/>
                  <a:ea typeface="ＭＳ Ｐゴシック" pitchFamily="34" charset="-128"/>
                </a:rPr>
                <a:t>2</a:t>
              </a: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75" name="Line 43"/>
            <p:cNvSpPr>
              <a:spLocks noChangeShapeType="1"/>
            </p:cNvSpPr>
            <p:nvPr/>
          </p:nvSpPr>
          <p:spPr bwMode="auto">
            <a:xfrm>
              <a:off x="1513" y="2219"/>
              <a:ext cx="46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6" name="Freeform 44"/>
            <p:cNvSpPr>
              <a:spLocks/>
            </p:cNvSpPr>
            <p:nvPr/>
          </p:nvSpPr>
          <p:spPr bwMode="auto">
            <a:xfrm>
              <a:off x="1959" y="2193"/>
              <a:ext cx="78" cy="50"/>
            </a:xfrm>
            <a:custGeom>
              <a:avLst/>
              <a:gdLst>
                <a:gd name="T0" fmla="*/ 12 w 29"/>
                <a:gd name="T1" fmla="*/ 21 h 17"/>
                <a:gd name="T2" fmla="*/ 0 w 29"/>
                <a:gd name="T3" fmla="*/ 0 h 17"/>
                <a:gd name="T4" fmla="*/ 0 w 29"/>
                <a:gd name="T5" fmla="*/ 0 h 17"/>
                <a:gd name="T6" fmla="*/ 33 w 29"/>
                <a:gd name="T7" fmla="*/ 12 h 17"/>
                <a:gd name="T8" fmla="*/ 68 w 29"/>
                <a:gd name="T9" fmla="*/ 21 h 17"/>
                <a:gd name="T10" fmla="*/ 33 w 29"/>
                <a:gd name="T11" fmla="*/ 28 h 17"/>
                <a:gd name="T12" fmla="*/ 0 w 29"/>
                <a:gd name="T13" fmla="*/ 40 h 17"/>
                <a:gd name="T14" fmla="*/ 0 w 29"/>
                <a:gd name="T15" fmla="*/ 40 h 17"/>
                <a:gd name="T16" fmla="*/ 12 w 29"/>
                <a:gd name="T17" fmla="*/ 21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17"/>
                <a:gd name="T29" fmla="*/ 29 w 2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17">
                  <a:moveTo>
                    <a:pt x="5" y="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9" y="6"/>
                    <a:pt x="24" y="7"/>
                    <a:pt x="29" y="9"/>
                  </a:cubicBezTo>
                  <a:cubicBezTo>
                    <a:pt x="24" y="10"/>
                    <a:pt x="19" y="11"/>
                    <a:pt x="14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77" name="Line 50"/>
            <p:cNvSpPr>
              <a:spLocks noChangeShapeType="1"/>
            </p:cNvSpPr>
            <p:nvPr/>
          </p:nvSpPr>
          <p:spPr bwMode="auto">
            <a:xfrm>
              <a:off x="2079" y="1838"/>
              <a:ext cx="1" cy="1079"/>
            </a:xfrm>
            <a:prstGeom prst="line">
              <a:avLst/>
            </a:prstGeom>
            <a:noFill/>
            <a:ln w="38100">
              <a:solidFill>
                <a:srgbClr val="F3716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8" name="Line 51"/>
            <p:cNvSpPr>
              <a:spLocks noChangeShapeType="1"/>
            </p:cNvSpPr>
            <p:nvPr/>
          </p:nvSpPr>
          <p:spPr bwMode="auto">
            <a:xfrm>
              <a:off x="1756" y="1650"/>
              <a:ext cx="1" cy="569"/>
            </a:xfrm>
            <a:prstGeom prst="line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9" name="Freeform 52"/>
            <p:cNvSpPr>
              <a:spLocks/>
            </p:cNvSpPr>
            <p:nvPr/>
          </p:nvSpPr>
          <p:spPr bwMode="auto">
            <a:xfrm>
              <a:off x="1296" y="1200"/>
              <a:ext cx="960" cy="432"/>
            </a:xfrm>
            <a:custGeom>
              <a:avLst/>
              <a:gdLst>
                <a:gd name="T0" fmla="*/ 579 w 245"/>
                <a:gd name="T1" fmla="*/ 185 h 98"/>
                <a:gd name="T2" fmla="*/ 539 w 245"/>
                <a:gd name="T3" fmla="*/ 232 h 98"/>
                <a:gd name="T4" fmla="*/ 40 w 245"/>
                <a:gd name="T5" fmla="*/ 232 h 98"/>
                <a:gd name="T6" fmla="*/ 0 w 245"/>
                <a:gd name="T7" fmla="*/ 185 h 98"/>
                <a:gd name="T8" fmla="*/ 0 w 245"/>
                <a:gd name="T9" fmla="*/ 45 h 98"/>
                <a:gd name="T10" fmla="*/ 40 w 245"/>
                <a:gd name="T11" fmla="*/ 0 h 98"/>
                <a:gd name="T12" fmla="*/ 539 w 245"/>
                <a:gd name="T13" fmla="*/ 0 h 98"/>
                <a:gd name="T14" fmla="*/ 579 w 245"/>
                <a:gd name="T15" fmla="*/ 45 h 98"/>
                <a:gd name="T16" fmla="*/ 579 w 245"/>
                <a:gd name="T17" fmla="*/ 185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5"/>
                <a:gd name="T28" fmla="*/ 0 h 98"/>
                <a:gd name="T29" fmla="*/ 245 w 245"/>
                <a:gd name="T30" fmla="*/ 98 h 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5" h="98">
                  <a:moveTo>
                    <a:pt x="245" y="78"/>
                  </a:moveTo>
                  <a:cubicBezTo>
                    <a:pt x="245" y="89"/>
                    <a:pt x="237" y="98"/>
                    <a:pt x="228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8" y="98"/>
                    <a:pt x="0" y="89"/>
                    <a:pt x="0" y="7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7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7" y="0"/>
                    <a:pt x="245" y="9"/>
                    <a:pt x="245" y="19"/>
                  </a:cubicBezTo>
                  <a:lnTo>
                    <a:pt x="245" y="78"/>
                  </a:lnTo>
                  <a:close/>
                </a:path>
              </a:pathLst>
            </a:custGeom>
            <a:solidFill>
              <a:srgbClr val="D7E2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80" name="Line 239"/>
            <p:cNvSpPr>
              <a:spLocks noChangeShapeType="1"/>
            </p:cNvSpPr>
            <p:nvPr/>
          </p:nvSpPr>
          <p:spPr bwMode="auto">
            <a:xfrm>
              <a:off x="1547" y="3009"/>
              <a:ext cx="43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1" name="Freeform 240"/>
            <p:cNvSpPr>
              <a:spLocks/>
            </p:cNvSpPr>
            <p:nvPr/>
          </p:nvSpPr>
          <p:spPr bwMode="auto">
            <a:xfrm>
              <a:off x="1967" y="2991"/>
              <a:ext cx="49" cy="32"/>
            </a:xfrm>
            <a:custGeom>
              <a:avLst/>
              <a:gdLst>
                <a:gd name="T0" fmla="*/ 12769 w 18"/>
                <a:gd name="T1" fmla="*/ 27685 h 11"/>
                <a:gd name="T2" fmla="*/ 0 w 18"/>
                <a:gd name="T3" fmla="*/ 0 h 11"/>
                <a:gd name="T4" fmla="*/ 0 w 18"/>
                <a:gd name="T5" fmla="*/ 0 h 11"/>
                <a:gd name="T6" fmla="*/ 38308 w 18"/>
                <a:gd name="T7" fmla="*/ 18456 h 11"/>
                <a:gd name="T8" fmla="*/ 76616 w 18"/>
                <a:gd name="T9" fmla="*/ 27685 h 11"/>
                <a:gd name="T10" fmla="*/ 38308 w 18"/>
                <a:gd name="T11" fmla="*/ 36913 h 11"/>
                <a:gd name="T12" fmla="*/ 0 w 18"/>
                <a:gd name="T13" fmla="*/ 50755 h 11"/>
                <a:gd name="T14" fmla="*/ 0 w 18"/>
                <a:gd name="T15" fmla="*/ 50755 h 11"/>
                <a:gd name="T16" fmla="*/ 12769 w 18"/>
                <a:gd name="T17" fmla="*/ 27685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1"/>
                <a:gd name="T29" fmla="*/ 18 w 18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1">
                  <a:moveTo>
                    <a:pt x="3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2" y="4"/>
                    <a:pt x="15" y="5"/>
                    <a:pt x="18" y="6"/>
                  </a:cubicBezTo>
                  <a:cubicBezTo>
                    <a:pt x="15" y="6"/>
                    <a:pt x="12" y="7"/>
                    <a:pt x="9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82" name="Rectangle 50"/>
            <p:cNvSpPr>
              <a:spLocks noChangeArrowheads="1"/>
            </p:cNvSpPr>
            <p:nvPr/>
          </p:nvSpPr>
          <p:spPr bwMode="auto">
            <a:xfrm>
              <a:off x="1296" y="1200"/>
              <a:ext cx="100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 dirty="0">
                  <a:solidFill>
                    <a:schemeClr val="accent6">
                      <a:lumMod val="10000"/>
                    </a:schemeClr>
                  </a:solidFill>
                  <a:latin typeface="Myriad Pro" pitchFamily="34" charset="0"/>
                  <a:ea typeface="ＭＳ Ｐゴシック" pitchFamily="34" charset="-128"/>
                </a:rPr>
                <a:t>An open-market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 dirty="0">
                  <a:solidFill>
                    <a:schemeClr val="accent6">
                      <a:lumMod val="10000"/>
                    </a:schemeClr>
                  </a:solidFill>
                  <a:latin typeface="Myriad Pro" pitchFamily="34" charset="0"/>
                  <a:ea typeface="ＭＳ Ｐゴシック" pitchFamily="34" charset="-128"/>
                </a:rPr>
                <a:t>purchase . . .</a:t>
              </a:r>
            </a:p>
          </p:txBody>
        </p:sp>
      </p:grpSp>
      <p:sp>
        <p:nvSpPr>
          <p:cNvPr id="504883" name="Rectangle 21"/>
          <p:cNvSpPr>
            <a:spLocks noChangeArrowheads="1"/>
          </p:cNvSpPr>
          <p:nvPr/>
        </p:nvSpPr>
        <p:spPr bwMode="auto">
          <a:xfrm>
            <a:off x="2921000" y="447516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i="1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T</a:t>
            </a:r>
            <a:endParaRPr lang="en-US" sz="1200" i="1">
              <a:latin typeface="Myriad Pro" pitchFamily="34" charset="0"/>
              <a:ea typeface="ＭＳ Ｐゴシック" pitchFamily="34" charset="-128"/>
            </a:endParaRP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1320800" y="3941763"/>
            <a:ext cx="1447800" cy="762000"/>
            <a:chOff x="624" y="1632"/>
            <a:chExt cx="912" cy="480"/>
          </a:xfrm>
        </p:grpSpPr>
        <p:sp>
          <p:nvSpPr>
            <p:cNvPr id="504885" name="Freeform 205"/>
            <p:cNvSpPr>
              <a:spLocks/>
            </p:cNvSpPr>
            <p:nvPr/>
          </p:nvSpPr>
          <p:spPr bwMode="auto">
            <a:xfrm>
              <a:off x="624" y="1632"/>
              <a:ext cx="864" cy="480"/>
            </a:xfrm>
            <a:custGeom>
              <a:avLst/>
              <a:gdLst>
                <a:gd name="T0" fmla="*/ 383 w 162"/>
                <a:gd name="T1" fmla="*/ 352 h 168"/>
                <a:gd name="T2" fmla="*/ 345 w 162"/>
                <a:gd name="T3" fmla="*/ 397 h 168"/>
                <a:gd name="T4" fmla="*/ 38 w 162"/>
                <a:gd name="T5" fmla="*/ 397 h 168"/>
                <a:gd name="T6" fmla="*/ 0 w 162"/>
                <a:gd name="T7" fmla="*/ 352 h 168"/>
                <a:gd name="T8" fmla="*/ 0 w 162"/>
                <a:gd name="T9" fmla="*/ 45 h 168"/>
                <a:gd name="T10" fmla="*/ 38 w 162"/>
                <a:gd name="T11" fmla="*/ 0 h 168"/>
                <a:gd name="T12" fmla="*/ 345 w 162"/>
                <a:gd name="T13" fmla="*/ 0 h 168"/>
                <a:gd name="T14" fmla="*/ 383 w 162"/>
                <a:gd name="T15" fmla="*/ 45 h 168"/>
                <a:gd name="T16" fmla="*/ 383 w 162"/>
                <a:gd name="T17" fmla="*/ 352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168"/>
                <a:gd name="T29" fmla="*/ 162 w 162"/>
                <a:gd name="T30" fmla="*/ 168 h 1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168">
                  <a:moveTo>
                    <a:pt x="162" y="149"/>
                  </a:moveTo>
                  <a:cubicBezTo>
                    <a:pt x="162" y="159"/>
                    <a:pt x="155" y="168"/>
                    <a:pt x="14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8" y="168"/>
                    <a:pt x="0" y="159"/>
                    <a:pt x="0" y="14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55" y="0"/>
                    <a:pt x="162" y="8"/>
                    <a:pt x="162" y="19"/>
                  </a:cubicBezTo>
                  <a:lnTo>
                    <a:pt x="162" y="149"/>
                  </a:lnTo>
                  <a:close/>
                </a:path>
              </a:pathLst>
            </a:custGeom>
            <a:solidFill>
              <a:srgbClr val="D7E2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4886" name="Rectangle 54"/>
            <p:cNvSpPr>
              <a:spLocks noChangeArrowheads="1"/>
            </p:cNvSpPr>
            <p:nvPr/>
          </p:nvSpPr>
          <p:spPr bwMode="auto">
            <a:xfrm>
              <a:off x="624" y="1632"/>
              <a:ext cx="9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 dirty="0">
                  <a:solidFill>
                    <a:schemeClr val="accent6">
                      <a:lumMod val="10000"/>
                    </a:schemeClr>
                  </a:solidFill>
                  <a:latin typeface="Myriad Pro" pitchFamily="34" charset="0"/>
                  <a:ea typeface="ＭＳ Ｐゴシック" pitchFamily="34" charset="-128"/>
                </a:rPr>
                <a:t>. . . drives the interest rate down.</a:t>
              </a:r>
            </a:p>
          </p:txBody>
        </p:sp>
      </p:grpSp>
      <p:sp>
        <p:nvSpPr>
          <p:cNvPr id="504887" name="Line 55"/>
          <p:cNvSpPr>
            <a:spLocks noChangeShapeType="1"/>
          </p:cNvSpPr>
          <p:nvPr/>
        </p:nvSpPr>
        <p:spPr bwMode="auto">
          <a:xfrm flipH="1" flipV="1">
            <a:off x="3070225" y="4473575"/>
            <a:ext cx="197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4888" name="Line 56"/>
          <p:cNvSpPr>
            <a:spLocks noChangeShapeType="1"/>
          </p:cNvSpPr>
          <p:nvPr/>
        </p:nvSpPr>
        <p:spPr bwMode="auto">
          <a:xfrm flipH="1" flipV="1">
            <a:off x="3101975" y="4148138"/>
            <a:ext cx="876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4889" name="Oval 177"/>
          <p:cNvSpPr>
            <a:spLocks noChangeArrowheads="1"/>
          </p:cNvSpPr>
          <p:nvPr/>
        </p:nvSpPr>
        <p:spPr bwMode="auto">
          <a:xfrm>
            <a:off x="5003800" y="4435475"/>
            <a:ext cx="85725" cy="952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4890" name="Line 58"/>
          <p:cNvSpPr>
            <a:spLocks noChangeShapeType="1"/>
          </p:cNvSpPr>
          <p:nvPr/>
        </p:nvSpPr>
        <p:spPr bwMode="auto">
          <a:xfrm>
            <a:off x="2768600" y="4094163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9" grpId="0" animBg="1"/>
      <p:bldP spid="504844" grpId="0"/>
      <p:bldP spid="504847" grpId="0"/>
      <p:bldP spid="504853" grpId="0" animBg="1"/>
      <p:bldP spid="504863" grpId="0"/>
      <p:bldP spid="504864" grpId="0"/>
      <p:bldP spid="504883" grpId="0"/>
      <p:bldP spid="504887" grpId="0" animBg="1"/>
      <p:bldP spid="504889" grpId="0" animBg="1"/>
      <p:bldP spid="50489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Setting the Overnight Rate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381000" y="914400"/>
            <a:ext cx="8178800" cy="433388"/>
          </a:xfrm>
          <a:prstGeom prst="rect">
            <a:avLst/>
          </a:prstGeom>
          <a:noFill/>
          <a:ln w="25400" algn="ctr">
            <a:noFill/>
            <a:prstDash val="sysDot"/>
            <a:miter lim="800000"/>
            <a:headEnd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1588" indent="-1588"/>
            <a:r>
              <a:rPr lang="en-US" sz="2800" b="1"/>
              <a:t>Pushing the Interest Rate Up to the Target Rate</a:t>
            </a:r>
          </a:p>
        </p:txBody>
      </p:sp>
      <p:sp>
        <p:nvSpPr>
          <p:cNvPr id="506890" name="Rectangle 67"/>
          <p:cNvSpPr>
            <a:spLocks noChangeArrowheads="1"/>
          </p:cNvSpPr>
          <p:nvPr/>
        </p:nvSpPr>
        <p:spPr bwMode="auto">
          <a:xfrm>
            <a:off x="3352800" y="2438400"/>
            <a:ext cx="30861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1" name="Rectangle 68"/>
          <p:cNvSpPr>
            <a:spLocks noChangeArrowheads="1"/>
          </p:cNvSpPr>
          <p:nvPr/>
        </p:nvSpPr>
        <p:spPr bwMode="auto">
          <a:xfrm>
            <a:off x="5216525" y="5132388"/>
            <a:ext cx="1222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2" name="Rectangle 69"/>
          <p:cNvSpPr>
            <a:spLocks noChangeArrowheads="1"/>
          </p:cNvSpPr>
          <p:nvPr/>
        </p:nvSpPr>
        <p:spPr bwMode="auto">
          <a:xfrm>
            <a:off x="5356225" y="5218113"/>
            <a:ext cx="76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3" name="Rectangle 79"/>
          <p:cNvSpPr>
            <a:spLocks noChangeArrowheads="1"/>
          </p:cNvSpPr>
          <p:nvPr/>
        </p:nvSpPr>
        <p:spPr bwMode="auto">
          <a:xfrm>
            <a:off x="3165475" y="4540250"/>
            <a:ext cx="50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4" name="Rectangle 80"/>
          <p:cNvSpPr>
            <a:spLocks noChangeArrowheads="1"/>
          </p:cNvSpPr>
          <p:nvPr/>
        </p:nvSpPr>
        <p:spPr bwMode="auto">
          <a:xfrm>
            <a:off x="3221038" y="462915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5" name="Rectangle 95"/>
          <p:cNvSpPr>
            <a:spLocks noChangeArrowheads="1"/>
          </p:cNvSpPr>
          <p:nvPr/>
        </p:nvSpPr>
        <p:spPr bwMode="auto">
          <a:xfrm>
            <a:off x="5348288" y="4425950"/>
            <a:ext cx="74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6" name="Rectangle 96"/>
          <p:cNvSpPr>
            <a:spLocks noChangeArrowheads="1"/>
          </p:cNvSpPr>
          <p:nvPr/>
        </p:nvSpPr>
        <p:spPr bwMode="auto">
          <a:xfrm>
            <a:off x="5432425" y="4511675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7" name="Rectangle 97"/>
          <p:cNvSpPr>
            <a:spLocks noChangeArrowheads="1"/>
          </p:cNvSpPr>
          <p:nvPr/>
        </p:nvSpPr>
        <p:spPr bwMode="auto">
          <a:xfrm>
            <a:off x="4381500" y="4117975"/>
            <a:ext cx="74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E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8" name="Rectangle 101"/>
          <p:cNvSpPr>
            <a:spLocks noChangeArrowheads="1"/>
          </p:cNvSpPr>
          <p:nvPr/>
        </p:nvSpPr>
        <p:spPr bwMode="auto">
          <a:xfrm>
            <a:off x="6115050" y="4657725"/>
            <a:ext cx="223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MD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899" name="Rectangle 102"/>
          <p:cNvSpPr>
            <a:spLocks noChangeArrowheads="1"/>
          </p:cNvSpPr>
          <p:nvPr/>
        </p:nvSpPr>
        <p:spPr bwMode="auto">
          <a:xfrm>
            <a:off x="5162550" y="3151188"/>
            <a:ext cx="1968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MS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0" name="Rectangle 103"/>
          <p:cNvSpPr>
            <a:spLocks noChangeArrowheads="1"/>
          </p:cNvSpPr>
          <p:nvPr/>
        </p:nvSpPr>
        <p:spPr bwMode="auto">
          <a:xfrm>
            <a:off x="5386388" y="323850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1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1" name="Line 106"/>
          <p:cNvSpPr>
            <a:spLocks noChangeShapeType="1"/>
          </p:cNvSpPr>
          <p:nvPr/>
        </p:nvSpPr>
        <p:spPr bwMode="auto">
          <a:xfrm>
            <a:off x="5265738" y="5143500"/>
            <a:ext cx="73025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2" name="Line 109"/>
          <p:cNvSpPr>
            <a:spLocks noChangeShapeType="1"/>
          </p:cNvSpPr>
          <p:nvPr/>
        </p:nvSpPr>
        <p:spPr bwMode="auto">
          <a:xfrm>
            <a:off x="4302125" y="5143500"/>
            <a:ext cx="73025" cy="3175"/>
          </a:xfrm>
          <a:prstGeom prst="line">
            <a:avLst/>
          </a:prstGeom>
          <a:noFill/>
          <a:ln w="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3" name="Line 111"/>
          <p:cNvSpPr>
            <a:spLocks noChangeShapeType="1"/>
          </p:cNvSpPr>
          <p:nvPr/>
        </p:nvSpPr>
        <p:spPr bwMode="auto">
          <a:xfrm>
            <a:off x="5305425" y="3373438"/>
            <a:ext cx="1588" cy="1712912"/>
          </a:xfrm>
          <a:prstGeom prst="line">
            <a:avLst/>
          </a:prstGeom>
          <a:noFill/>
          <a:ln w="38100">
            <a:solidFill>
              <a:srgbClr val="FDBA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4" name="Freeform 125"/>
          <p:cNvSpPr>
            <a:spLocks/>
          </p:cNvSpPr>
          <p:nvPr/>
        </p:nvSpPr>
        <p:spPr bwMode="auto">
          <a:xfrm>
            <a:off x="3352800" y="2438400"/>
            <a:ext cx="3086100" cy="2647950"/>
          </a:xfrm>
          <a:custGeom>
            <a:avLst/>
            <a:gdLst>
              <a:gd name="T0" fmla="*/ 1692 w 1692"/>
              <a:gd name="T1" fmla="*/ 1356 h 1356"/>
              <a:gd name="T2" fmla="*/ 0 w 1692"/>
              <a:gd name="T3" fmla="*/ 1356 h 1356"/>
              <a:gd name="T4" fmla="*/ 0 w 1692"/>
              <a:gd name="T5" fmla="*/ 0 h 1356"/>
              <a:gd name="T6" fmla="*/ 0 60000 65536"/>
              <a:gd name="T7" fmla="*/ 0 60000 65536"/>
              <a:gd name="T8" fmla="*/ 0 60000 65536"/>
              <a:gd name="T9" fmla="*/ 0 w 1692"/>
              <a:gd name="T10" fmla="*/ 0 h 1356"/>
              <a:gd name="T11" fmla="*/ 1692 w 1692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2" h="1356">
                <a:moveTo>
                  <a:pt x="1692" y="1356"/>
                </a:moveTo>
                <a:lnTo>
                  <a:pt x="0" y="1356"/>
                </a:lnTo>
                <a:lnTo>
                  <a:pt x="0" y="0"/>
                </a:lnTo>
              </a:path>
            </a:pathLst>
          </a:cu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5" name="Freeform 178"/>
          <p:cNvSpPr>
            <a:spLocks/>
          </p:cNvSpPr>
          <p:nvPr/>
        </p:nvSpPr>
        <p:spPr bwMode="auto">
          <a:xfrm>
            <a:off x="3573463" y="3373438"/>
            <a:ext cx="2520950" cy="1384300"/>
          </a:xfrm>
          <a:custGeom>
            <a:avLst/>
            <a:gdLst>
              <a:gd name="T0" fmla="*/ 0 w 585"/>
              <a:gd name="T1" fmla="*/ 0 h 300"/>
              <a:gd name="T2" fmla="*/ 588 w 585"/>
              <a:gd name="T3" fmla="*/ 560 h 300"/>
              <a:gd name="T4" fmla="*/ 1382 w 585"/>
              <a:gd name="T5" fmla="*/ 709 h 300"/>
              <a:gd name="T6" fmla="*/ 0 60000 65536"/>
              <a:gd name="T7" fmla="*/ 0 60000 65536"/>
              <a:gd name="T8" fmla="*/ 0 60000 65536"/>
              <a:gd name="T9" fmla="*/ 0 w 585"/>
              <a:gd name="T10" fmla="*/ 0 h 300"/>
              <a:gd name="T11" fmla="*/ 585 w 585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5" h="300">
                <a:moveTo>
                  <a:pt x="0" y="0"/>
                </a:moveTo>
                <a:cubicBezTo>
                  <a:pt x="48" y="129"/>
                  <a:pt x="130" y="189"/>
                  <a:pt x="249" y="237"/>
                </a:cubicBezTo>
                <a:cubicBezTo>
                  <a:pt x="368" y="284"/>
                  <a:pt x="585" y="300"/>
                  <a:pt x="585" y="300"/>
                </a:cubicBezTo>
              </a:path>
            </a:pathLst>
          </a:custGeom>
          <a:noFill/>
          <a:ln w="38100">
            <a:solidFill>
              <a:srgbClr val="00B5AD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6" name="Oval 180"/>
          <p:cNvSpPr>
            <a:spLocks noChangeArrowheads="1"/>
          </p:cNvSpPr>
          <p:nvPr/>
        </p:nvSpPr>
        <p:spPr bwMode="auto">
          <a:xfrm>
            <a:off x="5262563" y="4608513"/>
            <a:ext cx="85725" cy="952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7" name="Footer Placeholder 2"/>
          <p:cNvSpPr txBox="1">
            <a:spLocks noGrp="1"/>
          </p:cNvSpPr>
          <p:nvPr/>
        </p:nvSpPr>
        <p:spPr bwMode="auto">
          <a:xfrm>
            <a:off x="4619625" y="5332413"/>
            <a:ext cx="2286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Quantity of money</a:t>
            </a:r>
            <a:endParaRPr lang="en-US" sz="1600">
              <a:solidFill>
                <a:srgbClr val="898989"/>
              </a:solidFill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08" name="Rectangle 28"/>
          <p:cNvSpPr>
            <a:spLocks noChangeArrowheads="1"/>
          </p:cNvSpPr>
          <p:nvPr/>
        </p:nvSpPr>
        <p:spPr bwMode="auto">
          <a:xfrm>
            <a:off x="2486025" y="1674813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Interest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Myriad Pro" pitchFamily="34" charset="0"/>
                <a:ea typeface="ＭＳ Ｐゴシック" pitchFamily="34" charset="-128"/>
              </a:rPr>
              <a:t>rate, </a:t>
            </a:r>
            <a:r>
              <a:rPr lang="en-US" sz="1600" b="1" i="1">
                <a:latin typeface="Myriad Pro" pitchFamily="34" charset="0"/>
                <a:ea typeface="ＭＳ Ｐゴシック" pitchFamily="34" charset="-128"/>
              </a:rPr>
              <a:t>r</a:t>
            </a:r>
          </a:p>
        </p:txBody>
      </p:sp>
      <p:sp>
        <p:nvSpPr>
          <p:cNvPr id="506909" name="Rectangle 98"/>
          <p:cNvSpPr>
            <a:spLocks noChangeArrowheads="1"/>
          </p:cNvSpPr>
          <p:nvPr/>
        </p:nvSpPr>
        <p:spPr bwMode="auto">
          <a:xfrm>
            <a:off x="4467225" y="4205288"/>
            <a:ext cx="76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10" name="Rectangle 99"/>
          <p:cNvSpPr>
            <a:spLocks noChangeArrowheads="1"/>
          </p:cNvSpPr>
          <p:nvPr/>
        </p:nvSpPr>
        <p:spPr bwMode="auto">
          <a:xfrm>
            <a:off x="4187825" y="3151188"/>
            <a:ext cx="1968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MS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11" name="Rectangle 100"/>
          <p:cNvSpPr>
            <a:spLocks noChangeArrowheads="1"/>
          </p:cNvSpPr>
          <p:nvPr/>
        </p:nvSpPr>
        <p:spPr bwMode="auto">
          <a:xfrm>
            <a:off x="4413250" y="323850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2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12" name="Line 104"/>
          <p:cNvSpPr>
            <a:spLocks noChangeShapeType="1"/>
          </p:cNvSpPr>
          <p:nvPr/>
        </p:nvSpPr>
        <p:spPr bwMode="auto">
          <a:xfrm flipH="1">
            <a:off x="4416425" y="3960813"/>
            <a:ext cx="744538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6913" name="Rectangle 107"/>
          <p:cNvSpPr>
            <a:spLocks noChangeArrowheads="1"/>
          </p:cNvSpPr>
          <p:nvPr/>
        </p:nvSpPr>
        <p:spPr bwMode="auto">
          <a:xfrm>
            <a:off x="4252913" y="5132388"/>
            <a:ext cx="1222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M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14" name="Rectangle 108"/>
          <p:cNvSpPr>
            <a:spLocks noChangeArrowheads="1"/>
          </p:cNvSpPr>
          <p:nvPr/>
        </p:nvSpPr>
        <p:spPr bwMode="auto">
          <a:xfrm>
            <a:off x="4340225" y="5180013"/>
            <a:ext cx="1095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 2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15" name="Line 110"/>
          <p:cNvSpPr>
            <a:spLocks noChangeShapeType="1"/>
          </p:cNvSpPr>
          <p:nvPr/>
        </p:nvSpPr>
        <p:spPr bwMode="auto">
          <a:xfrm>
            <a:off x="4332288" y="3373438"/>
            <a:ext cx="1587" cy="1712912"/>
          </a:xfrm>
          <a:prstGeom prst="line">
            <a:avLst/>
          </a:prstGeom>
          <a:noFill/>
          <a:ln w="38100">
            <a:solidFill>
              <a:srgbClr val="F3716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6" name="Line 112"/>
          <p:cNvSpPr>
            <a:spLocks noChangeShapeType="1"/>
          </p:cNvSpPr>
          <p:nvPr/>
        </p:nvSpPr>
        <p:spPr bwMode="auto">
          <a:xfrm>
            <a:off x="4797425" y="3046413"/>
            <a:ext cx="1588" cy="903287"/>
          </a:xfrm>
          <a:prstGeom prst="line">
            <a:avLst/>
          </a:pr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7" name="Freeform 113"/>
          <p:cNvSpPr>
            <a:spLocks/>
          </p:cNvSpPr>
          <p:nvPr/>
        </p:nvSpPr>
        <p:spPr bwMode="auto">
          <a:xfrm>
            <a:off x="4264025" y="2360613"/>
            <a:ext cx="1447800" cy="762000"/>
          </a:xfrm>
          <a:custGeom>
            <a:avLst/>
            <a:gdLst>
              <a:gd name="T0" fmla="*/ 579 w 245"/>
              <a:gd name="T1" fmla="*/ 185 h 98"/>
              <a:gd name="T2" fmla="*/ 539 w 245"/>
              <a:gd name="T3" fmla="*/ 232 h 98"/>
              <a:gd name="T4" fmla="*/ 40 w 245"/>
              <a:gd name="T5" fmla="*/ 232 h 98"/>
              <a:gd name="T6" fmla="*/ 0 w 245"/>
              <a:gd name="T7" fmla="*/ 185 h 98"/>
              <a:gd name="T8" fmla="*/ 0 w 245"/>
              <a:gd name="T9" fmla="*/ 45 h 98"/>
              <a:gd name="T10" fmla="*/ 40 w 245"/>
              <a:gd name="T11" fmla="*/ 0 h 98"/>
              <a:gd name="T12" fmla="*/ 539 w 245"/>
              <a:gd name="T13" fmla="*/ 0 h 98"/>
              <a:gd name="T14" fmla="*/ 579 w 245"/>
              <a:gd name="T15" fmla="*/ 45 h 98"/>
              <a:gd name="T16" fmla="*/ 579 w 245"/>
              <a:gd name="T17" fmla="*/ 185 h 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5"/>
              <a:gd name="T28" fmla="*/ 0 h 98"/>
              <a:gd name="T29" fmla="*/ 245 w 245"/>
              <a:gd name="T30" fmla="*/ 98 h 9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5" h="98">
                <a:moveTo>
                  <a:pt x="245" y="78"/>
                </a:moveTo>
                <a:cubicBezTo>
                  <a:pt x="245" y="89"/>
                  <a:pt x="238" y="98"/>
                  <a:pt x="228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8" y="98"/>
                  <a:pt x="0" y="89"/>
                  <a:pt x="0" y="7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8" y="0"/>
                  <a:pt x="17" y="0"/>
                </a:cubicBezTo>
                <a:cubicBezTo>
                  <a:pt x="228" y="0"/>
                  <a:pt x="228" y="0"/>
                  <a:pt x="228" y="0"/>
                </a:cubicBezTo>
                <a:cubicBezTo>
                  <a:pt x="238" y="0"/>
                  <a:pt x="245" y="9"/>
                  <a:pt x="245" y="19"/>
                </a:cubicBezTo>
                <a:lnTo>
                  <a:pt x="245" y="78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06918" name="Oval 179"/>
          <p:cNvSpPr>
            <a:spLocks noChangeArrowheads="1"/>
          </p:cNvSpPr>
          <p:nvPr/>
        </p:nvSpPr>
        <p:spPr bwMode="auto">
          <a:xfrm>
            <a:off x="4287838" y="4264025"/>
            <a:ext cx="87312" cy="93663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568825" y="4341813"/>
            <a:ext cx="619125" cy="233362"/>
            <a:chOff x="4320" y="2253"/>
            <a:chExt cx="390" cy="147"/>
          </a:xfrm>
        </p:grpSpPr>
        <p:sp>
          <p:nvSpPr>
            <p:cNvPr id="506920" name="Freeform 234"/>
            <p:cNvSpPr>
              <a:spLocks/>
            </p:cNvSpPr>
            <p:nvPr/>
          </p:nvSpPr>
          <p:spPr bwMode="auto">
            <a:xfrm>
              <a:off x="4464" y="2304"/>
              <a:ext cx="85" cy="49"/>
            </a:xfrm>
            <a:custGeom>
              <a:avLst/>
              <a:gdLst>
                <a:gd name="T0" fmla="*/ 100154 w 31"/>
                <a:gd name="T1" fmla="*/ 32152 h 17"/>
                <a:gd name="T2" fmla="*/ 134990 w 31"/>
                <a:gd name="T3" fmla="*/ 4593 h 17"/>
                <a:gd name="T4" fmla="*/ 130635 w 31"/>
                <a:gd name="T5" fmla="*/ 0 h 17"/>
                <a:gd name="T6" fmla="*/ 65318 w 31"/>
                <a:gd name="T7" fmla="*/ 9186 h 17"/>
                <a:gd name="T8" fmla="*/ 0 w 31"/>
                <a:gd name="T9" fmla="*/ 4593 h 17"/>
                <a:gd name="T10" fmla="*/ 56609 w 31"/>
                <a:gd name="T11" fmla="*/ 36745 h 17"/>
                <a:gd name="T12" fmla="*/ 108863 w 31"/>
                <a:gd name="T13" fmla="*/ 78084 h 17"/>
                <a:gd name="T14" fmla="*/ 113217 w 31"/>
                <a:gd name="T15" fmla="*/ 78084 h 17"/>
                <a:gd name="T16" fmla="*/ 100154 w 31"/>
                <a:gd name="T17" fmla="*/ 32152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17"/>
                <a:gd name="T29" fmla="*/ 31 w 31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17">
                  <a:moveTo>
                    <a:pt x="23" y="7"/>
                  </a:move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0" y="1"/>
                    <a:pt x="5" y="1"/>
                    <a:pt x="0" y="1"/>
                  </a:cubicBezTo>
                  <a:cubicBezTo>
                    <a:pt x="5" y="3"/>
                    <a:pt x="9" y="6"/>
                    <a:pt x="13" y="8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7"/>
                    <a:pt x="26" y="17"/>
                    <a:pt x="26" y="17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6921" name="Freeform 235"/>
            <p:cNvSpPr>
              <a:spLocks/>
            </p:cNvSpPr>
            <p:nvPr/>
          </p:nvSpPr>
          <p:spPr bwMode="auto">
            <a:xfrm>
              <a:off x="4326" y="2253"/>
              <a:ext cx="82" cy="51"/>
            </a:xfrm>
            <a:custGeom>
              <a:avLst/>
              <a:gdLst>
                <a:gd name="T0" fmla="*/ 94980 w 30"/>
                <a:gd name="T1" fmla="*/ 32956 h 17"/>
                <a:gd name="T2" fmla="*/ 129518 w 30"/>
                <a:gd name="T3" fmla="*/ 4708 h 17"/>
                <a:gd name="T4" fmla="*/ 129518 w 30"/>
                <a:gd name="T5" fmla="*/ 0 h 17"/>
                <a:gd name="T6" fmla="*/ 64759 w 30"/>
                <a:gd name="T7" fmla="*/ 4708 h 17"/>
                <a:gd name="T8" fmla="*/ 0 w 30"/>
                <a:gd name="T9" fmla="*/ 0 h 17"/>
                <a:gd name="T10" fmla="*/ 56124 w 30"/>
                <a:gd name="T11" fmla="*/ 32956 h 17"/>
                <a:gd name="T12" fmla="*/ 103614 w 30"/>
                <a:gd name="T13" fmla="*/ 80037 h 17"/>
                <a:gd name="T14" fmla="*/ 107932 w 30"/>
                <a:gd name="T15" fmla="*/ 80037 h 17"/>
                <a:gd name="T16" fmla="*/ 94980 w 30"/>
                <a:gd name="T17" fmla="*/ 3295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17"/>
                <a:gd name="T29" fmla="*/ 30 w 30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17">
                  <a:moveTo>
                    <a:pt x="22" y="7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0" y="1"/>
                    <a:pt x="5" y="0"/>
                    <a:pt x="0" y="0"/>
                  </a:cubicBezTo>
                  <a:cubicBezTo>
                    <a:pt x="4" y="2"/>
                    <a:pt x="8" y="5"/>
                    <a:pt x="13" y="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5" y="17"/>
                    <a:pt x="25" y="17"/>
                    <a:pt x="25" y="17"/>
                  </a:cubicBezTo>
                  <a:lnTo>
                    <a:pt x="2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6922" name="Freeform 236"/>
            <p:cNvSpPr>
              <a:spLocks/>
            </p:cNvSpPr>
            <p:nvPr/>
          </p:nvSpPr>
          <p:spPr bwMode="auto">
            <a:xfrm>
              <a:off x="4605" y="2347"/>
              <a:ext cx="82" cy="53"/>
            </a:xfrm>
            <a:custGeom>
              <a:avLst/>
              <a:gdLst>
                <a:gd name="T0" fmla="*/ 99297 w 30"/>
                <a:gd name="T1" fmla="*/ 37307 h 18"/>
                <a:gd name="T2" fmla="*/ 129518 w 30"/>
                <a:gd name="T3" fmla="*/ 0 h 18"/>
                <a:gd name="T4" fmla="*/ 129518 w 30"/>
                <a:gd name="T5" fmla="*/ 0 h 18"/>
                <a:gd name="T6" fmla="*/ 64759 w 30"/>
                <a:gd name="T7" fmla="*/ 13990 h 18"/>
                <a:gd name="T8" fmla="*/ 0 w 30"/>
                <a:gd name="T9" fmla="*/ 18654 h 18"/>
                <a:gd name="T10" fmla="*/ 60442 w 30"/>
                <a:gd name="T11" fmla="*/ 46634 h 18"/>
                <a:gd name="T12" fmla="*/ 116566 w 30"/>
                <a:gd name="T13" fmla="*/ 83941 h 18"/>
                <a:gd name="T14" fmla="*/ 116566 w 30"/>
                <a:gd name="T15" fmla="*/ 79278 h 18"/>
                <a:gd name="T16" fmla="*/ 99297 w 30"/>
                <a:gd name="T17" fmla="*/ 3730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18"/>
                <a:gd name="T29" fmla="*/ 30 w 30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18">
                  <a:moveTo>
                    <a:pt x="23" y="8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0" y="4"/>
                    <a:pt x="5" y="4"/>
                    <a:pt x="0" y="4"/>
                  </a:cubicBezTo>
                  <a:cubicBezTo>
                    <a:pt x="4" y="6"/>
                    <a:pt x="9" y="8"/>
                    <a:pt x="14" y="1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7"/>
                    <a:pt x="27" y="17"/>
                  </a:cubicBezTo>
                  <a:lnTo>
                    <a:pt x="2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latin typeface="Myriad Pro" pitchFamily="34" charset="0"/>
                <a:ea typeface="ＭＳ Ｐゴシック" pitchFamily="34" charset="-128"/>
              </a:endParaRPr>
            </a:p>
          </p:txBody>
        </p:sp>
        <p:sp>
          <p:nvSpPr>
            <p:cNvPr id="506923" name="Freeform 233"/>
            <p:cNvSpPr>
              <a:spLocks/>
            </p:cNvSpPr>
            <p:nvPr/>
          </p:nvSpPr>
          <p:spPr bwMode="auto">
            <a:xfrm>
              <a:off x="4320" y="2256"/>
              <a:ext cx="390" cy="118"/>
            </a:xfrm>
            <a:custGeom>
              <a:avLst/>
              <a:gdLst>
                <a:gd name="T0" fmla="*/ 620226 w 144"/>
                <a:gd name="T1" fmla="*/ 187402 h 41"/>
                <a:gd name="T2" fmla="*/ 323034 w 144"/>
                <a:gd name="T3" fmla="*/ 118840 h 41"/>
                <a:gd name="T4" fmla="*/ 0 w 144"/>
                <a:gd name="T5" fmla="*/ 0 h 41"/>
                <a:gd name="T6" fmla="*/ 0 60000 65536"/>
                <a:gd name="T7" fmla="*/ 0 60000 65536"/>
                <a:gd name="T8" fmla="*/ 0 60000 65536"/>
                <a:gd name="T9" fmla="*/ 0 w 144"/>
                <a:gd name="T10" fmla="*/ 0 h 41"/>
                <a:gd name="T11" fmla="*/ 144 w 144"/>
                <a:gd name="T12" fmla="*/ 41 h 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41">
                  <a:moveTo>
                    <a:pt x="144" y="41"/>
                  </a:moveTo>
                  <a:cubicBezTo>
                    <a:pt x="144" y="41"/>
                    <a:pt x="118" y="39"/>
                    <a:pt x="75" y="26"/>
                  </a:cubicBezTo>
                  <a:cubicBezTo>
                    <a:pt x="29" y="12"/>
                    <a:pt x="0" y="0"/>
                    <a:pt x="0" y="0"/>
                  </a:cubicBezTo>
                </a:path>
              </a:pathLst>
            </a:custGeom>
            <a:noFill/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latin typeface="Myriad Pro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506924" name="Line 243"/>
          <p:cNvSpPr>
            <a:spLocks noChangeShapeType="1"/>
          </p:cNvSpPr>
          <p:nvPr/>
        </p:nvSpPr>
        <p:spPr bwMode="auto">
          <a:xfrm flipH="1">
            <a:off x="4492625" y="5256213"/>
            <a:ext cx="690563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6925" name="Rectangle 45"/>
          <p:cNvSpPr>
            <a:spLocks noChangeArrowheads="1"/>
          </p:cNvSpPr>
          <p:nvPr/>
        </p:nvSpPr>
        <p:spPr bwMode="auto">
          <a:xfrm>
            <a:off x="4264025" y="2436813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accent6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An open-market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accent6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sale . . .</a:t>
            </a:r>
          </a:p>
        </p:txBody>
      </p:sp>
      <p:sp>
        <p:nvSpPr>
          <p:cNvPr id="506926" name="Line 46"/>
          <p:cNvSpPr>
            <a:spLocks noChangeShapeType="1"/>
          </p:cNvSpPr>
          <p:nvPr/>
        </p:nvSpPr>
        <p:spPr bwMode="auto">
          <a:xfrm flipH="1" flipV="1">
            <a:off x="3360738" y="4646613"/>
            <a:ext cx="1862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6927" name="Rectangle 81"/>
          <p:cNvSpPr>
            <a:spLocks noChangeArrowheads="1"/>
          </p:cNvSpPr>
          <p:nvPr/>
        </p:nvSpPr>
        <p:spPr bwMode="auto">
          <a:xfrm>
            <a:off x="3167063" y="4171950"/>
            <a:ext cx="50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r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28" name="Rectangle 82"/>
          <p:cNvSpPr>
            <a:spLocks noChangeArrowheads="1"/>
          </p:cNvSpPr>
          <p:nvPr/>
        </p:nvSpPr>
        <p:spPr bwMode="auto">
          <a:xfrm>
            <a:off x="3222625" y="4259263"/>
            <a:ext cx="76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Myriad Pro" pitchFamily="34" charset="0"/>
                <a:ea typeface="ＭＳ Ｐゴシック" pitchFamily="34" charset="-128"/>
              </a:rPr>
              <a:t>T</a:t>
            </a:r>
            <a:endParaRPr lang="en-US" sz="1200"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506929" name="Line 182"/>
          <p:cNvSpPr>
            <a:spLocks noChangeShapeType="1"/>
          </p:cNvSpPr>
          <p:nvPr/>
        </p:nvSpPr>
        <p:spPr bwMode="auto">
          <a:xfrm flipH="1">
            <a:off x="2587625" y="4418013"/>
            <a:ext cx="457200" cy="1587"/>
          </a:xfrm>
          <a:prstGeom prst="line">
            <a:avLst/>
          </a:prstGeom>
          <a:noFill/>
          <a:ln w="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30" name="Freeform 183"/>
          <p:cNvSpPr>
            <a:spLocks/>
          </p:cNvSpPr>
          <p:nvPr/>
        </p:nvSpPr>
        <p:spPr bwMode="auto">
          <a:xfrm>
            <a:off x="1520825" y="4037013"/>
            <a:ext cx="1219200" cy="838200"/>
          </a:xfrm>
          <a:custGeom>
            <a:avLst/>
            <a:gdLst>
              <a:gd name="T0" fmla="*/ 364 w 154"/>
              <a:gd name="T1" fmla="*/ 352 h 168"/>
              <a:gd name="T2" fmla="*/ 326 w 154"/>
              <a:gd name="T3" fmla="*/ 397 h 168"/>
              <a:gd name="T4" fmla="*/ 38 w 154"/>
              <a:gd name="T5" fmla="*/ 397 h 168"/>
              <a:gd name="T6" fmla="*/ 0 w 154"/>
              <a:gd name="T7" fmla="*/ 352 h 168"/>
              <a:gd name="T8" fmla="*/ 0 w 154"/>
              <a:gd name="T9" fmla="*/ 45 h 168"/>
              <a:gd name="T10" fmla="*/ 38 w 154"/>
              <a:gd name="T11" fmla="*/ 0 h 168"/>
              <a:gd name="T12" fmla="*/ 326 w 154"/>
              <a:gd name="T13" fmla="*/ 0 h 168"/>
              <a:gd name="T14" fmla="*/ 364 w 154"/>
              <a:gd name="T15" fmla="*/ 45 h 168"/>
              <a:gd name="T16" fmla="*/ 364 w 154"/>
              <a:gd name="T17" fmla="*/ 352 h 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4"/>
              <a:gd name="T28" fmla="*/ 0 h 168"/>
              <a:gd name="T29" fmla="*/ 154 w 154"/>
              <a:gd name="T30" fmla="*/ 168 h 1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4" h="168">
                <a:moveTo>
                  <a:pt x="154" y="149"/>
                </a:moveTo>
                <a:cubicBezTo>
                  <a:pt x="154" y="159"/>
                  <a:pt x="147" y="168"/>
                  <a:pt x="13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8" y="168"/>
                  <a:pt x="0" y="159"/>
                  <a:pt x="0" y="14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6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7" y="0"/>
                  <a:pt x="154" y="8"/>
                  <a:pt x="154" y="19"/>
                </a:cubicBezTo>
                <a:lnTo>
                  <a:pt x="154" y="149"/>
                </a:lnTo>
                <a:close/>
              </a:path>
            </a:pathLst>
          </a:custGeom>
          <a:solidFill>
            <a:srgbClr val="D7E2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solidFill>
                  <a:schemeClr val="accent6">
                    <a:lumMod val="10000"/>
                  </a:schemeClr>
                </a:solidFill>
                <a:latin typeface="Myriad Pro" pitchFamily="34" charset="0"/>
                <a:ea typeface="ＭＳ Ｐゴシック" pitchFamily="34" charset="-128"/>
              </a:rPr>
              <a:t>. . . drives the interest rate up.</a:t>
            </a:r>
          </a:p>
        </p:txBody>
      </p:sp>
      <p:sp>
        <p:nvSpPr>
          <p:cNvPr id="506931" name="Line 51"/>
          <p:cNvSpPr>
            <a:spLocks noChangeShapeType="1"/>
          </p:cNvSpPr>
          <p:nvPr/>
        </p:nvSpPr>
        <p:spPr bwMode="auto">
          <a:xfrm flipH="1" flipV="1">
            <a:off x="3368675" y="4306888"/>
            <a:ext cx="876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6932" name="Line 52"/>
          <p:cNvSpPr>
            <a:spLocks noChangeShapeType="1"/>
          </p:cNvSpPr>
          <p:nvPr/>
        </p:nvSpPr>
        <p:spPr bwMode="auto">
          <a:xfrm flipH="1" flipV="1">
            <a:off x="3044825" y="4265613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0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0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0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0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0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7" grpId="0"/>
      <p:bldP spid="506902" grpId="0" animBg="1"/>
      <p:bldP spid="506909" grpId="0"/>
      <p:bldP spid="506910" grpId="0"/>
      <p:bldP spid="506911" grpId="0"/>
      <p:bldP spid="506912" grpId="0" animBg="1"/>
      <p:bldP spid="506913" grpId="0"/>
      <p:bldP spid="506914" grpId="0"/>
      <p:bldP spid="506915" grpId="0" animBg="1"/>
      <p:bldP spid="506916" grpId="0" animBg="1"/>
      <p:bldP spid="506917" grpId="0" animBg="1"/>
      <p:bldP spid="506918" grpId="0" animBg="1"/>
      <p:bldP spid="506924" grpId="0" animBg="1"/>
      <p:bldP spid="506925" grpId="0"/>
      <p:bldP spid="506927" grpId="0"/>
      <p:bldP spid="506928" grpId="0"/>
      <p:bldP spid="506929" grpId="0" animBg="1"/>
      <p:bldP spid="506930" grpId="0" animBg="1"/>
      <p:bldP spid="506931" grpId="0" animBg="1"/>
      <p:bldP spid="50693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Int</a:t>
            </a:r>
            <a:r>
              <a:rPr lang="en-US" dirty="0"/>
              <a:t> Rates Effect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Consumption</a:t>
            </a:r>
          </a:p>
          <a:p>
            <a:pPr lvl="1"/>
            <a:r>
              <a:rPr lang="en-US" dirty="0"/>
              <a:t>↑ interest rates → ↓ consumption</a:t>
            </a:r>
          </a:p>
          <a:p>
            <a:r>
              <a:rPr lang="en-US" dirty="0"/>
              <a:t>2) Investment</a:t>
            </a:r>
          </a:p>
          <a:p>
            <a:pPr lvl="1"/>
            <a:r>
              <a:rPr lang="en-US" dirty="0"/>
              <a:t>↑ interest rates → ↓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Monetary Policy:</a:t>
            </a:r>
          </a:p>
          <a:p>
            <a:pPr lvl="1"/>
            <a:r>
              <a:rPr lang="en-US" dirty="0"/>
              <a:t>Increasing the MS to lower interest rates</a:t>
            </a:r>
          </a:p>
          <a:p>
            <a:r>
              <a:rPr lang="en-US" dirty="0" err="1"/>
              <a:t>Contractionary</a:t>
            </a:r>
            <a:r>
              <a:rPr lang="en-US" dirty="0"/>
              <a:t> Monetary Policy:</a:t>
            </a:r>
          </a:p>
          <a:p>
            <a:pPr lvl="1"/>
            <a:r>
              <a:rPr lang="en-US" dirty="0"/>
              <a:t>Decreasing the MS to increase interest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just saw, changes in the MS can affect the </a:t>
            </a:r>
            <a:r>
              <a:rPr lang="en-US" dirty="0" err="1"/>
              <a:t>macroecon</a:t>
            </a:r>
            <a:r>
              <a:rPr lang="en-US" dirty="0"/>
              <a:t> </a:t>
            </a:r>
            <a:r>
              <a:rPr lang="en-US" i="1" dirty="0"/>
              <a:t>in the short-run…</a:t>
            </a:r>
          </a:p>
          <a:p>
            <a:r>
              <a:rPr lang="en-US" i="1" dirty="0"/>
              <a:t>…but in the long-run…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https://www.youtube.com/watch?v=xpXTZktlCNQ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https://www.youtube.com/watch?v=uUPcp845xt8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Would an R=100% eliminate the possibility of bank runs? Do you think this would be “worth it”?</a:t>
            </a:r>
          </a:p>
          <a:p>
            <a:r>
              <a:rPr lang="en-US" dirty="0"/>
              <a:t>Imagine the Central Bank want to cool the economy off through changes to R. What specifically would they do?</a:t>
            </a:r>
          </a:p>
          <a:p>
            <a:r>
              <a:rPr lang="en-US" dirty="0"/>
              <a:t>Imagine the Central Bank want to cool the economy off through OMO. What specifically would they do?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2) Unit of Account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unit of account </a:t>
            </a:r>
            <a:r>
              <a:rPr lang="en-US" dirty="0"/>
              <a:t>is the yardstick people use to post prices and record debts.</a:t>
            </a:r>
          </a:p>
          <a:p>
            <a:pPr lvl="1"/>
            <a:r>
              <a:rPr lang="en-US" dirty="0"/>
              <a:t>Makes selling things easier</a:t>
            </a:r>
          </a:p>
          <a:p>
            <a:pPr lvl="1"/>
            <a:r>
              <a:rPr lang="en-US" dirty="0"/>
              <a:t>Makes borrowing and lending easier</a:t>
            </a:r>
          </a:p>
          <a:p>
            <a:pPr lvl="2"/>
            <a:r>
              <a:rPr lang="en-US" dirty="0"/>
              <a:t>Why is this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3) Store of Value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store of value</a:t>
            </a:r>
            <a:r>
              <a:rPr lang="en-US" dirty="0"/>
              <a:t> is an item that people can use to transfer purchasing power from the present to the future.</a:t>
            </a:r>
          </a:p>
          <a:p>
            <a:pPr lvl="1"/>
            <a:r>
              <a:rPr lang="en-US" dirty="0"/>
              <a:t>Liquidity</a:t>
            </a:r>
          </a:p>
          <a:p>
            <a:pPr lvl="2"/>
            <a:r>
              <a:rPr lang="en-US" dirty="0"/>
              <a:t>Liquidity is the ease with which an asset can be converted into the economy’s medium of exchange.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desirable characteristics of money?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Desirable Characteristics of a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90513" indent="-290513">
              <a:spcBef>
                <a:spcPct val="50000"/>
              </a:spcBef>
            </a:pPr>
            <a:r>
              <a:rPr lang="en-US" dirty="0"/>
              <a:t>1) The good must be </a:t>
            </a:r>
            <a:r>
              <a:rPr lang="en-US" i="1" dirty="0">
                <a:solidFill>
                  <a:srgbClr val="0070C0"/>
                </a:solidFill>
              </a:rPr>
              <a:t>acceptable</a:t>
            </a:r>
            <a:r>
              <a:rPr lang="en-US" dirty="0"/>
              <a:t> to (that is, usable by) most people.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2)  It should be of </a:t>
            </a:r>
            <a:r>
              <a:rPr lang="en-US" i="1" dirty="0">
                <a:solidFill>
                  <a:srgbClr val="0070C0"/>
                </a:solidFill>
              </a:rPr>
              <a:t>standardized quality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so that any two units are identical.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3)  It should be </a:t>
            </a:r>
            <a:r>
              <a:rPr lang="en-US" i="1" dirty="0">
                <a:solidFill>
                  <a:srgbClr val="0070C0"/>
                </a:solidFill>
              </a:rPr>
              <a:t>durable</a:t>
            </a:r>
            <a:r>
              <a:rPr lang="en-US" dirty="0"/>
              <a:t> so that value is not lost by spoilage.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4)  It should be </a:t>
            </a:r>
            <a:r>
              <a:rPr lang="en-US" i="1" dirty="0">
                <a:solidFill>
                  <a:srgbClr val="0070C0"/>
                </a:solidFill>
              </a:rPr>
              <a:t>valuable</a:t>
            </a:r>
            <a:r>
              <a:rPr lang="en-US" dirty="0"/>
              <a:t> relative to its weight so that amounts large enough to be useful in trade can be easily transported.</a:t>
            </a:r>
          </a:p>
          <a:p>
            <a:pPr marL="290513" indent="-290513">
              <a:spcBef>
                <a:spcPct val="50000"/>
              </a:spcBef>
            </a:pPr>
            <a:r>
              <a:rPr lang="en-US" dirty="0"/>
              <a:t>5)  The medium of exchange should be </a:t>
            </a:r>
            <a:r>
              <a:rPr lang="en-US" i="1" dirty="0">
                <a:solidFill>
                  <a:srgbClr val="0070C0"/>
                </a:solidFill>
              </a:rPr>
              <a:t>divisible</a:t>
            </a:r>
            <a:r>
              <a:rPr lang="en-US" dirty="0"/>
              <a:t> because different goods are valued differently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Kinds of Money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Commodity money </a:t>
            </a:r>
            <a:r>
              <a:rPr lang="en-US" dirty="0"/>
              <a:t>takes the form of a commodity with intrinsic value.</a:t>
            </a:r>
          </a:p>
          <a:p>
            <a:pPr lvl="1"/>
            <a:r>
              <a:rPr lang="en-US" dirty="0"/>
              <a:t>Examples: Gold, silver, cigarettes.</a:t>
            </a:r>
          </a:p>
          <a:p>
            <a:r>
              <a:rPr lang="en-US" dirty="0">
                <a:solidFill>
                  <a:srgbClr val="00B050"/>
                </a:solidFill>
              </a:rPr>
              <a:t>Fiat money </a:t>
            </a:r>
            <a:r>
              <a:rPr lang="en-US" dirty="0"/>
              <a:t>is used as money because of government decree.</a:t>
            </a:r>
          </a:p>
          <a:p>
            <a:pPr lvl="1"/>
            <a:r>
              <a:rPr lang="en-US" dirty="0"/>
              <a:t>It does not have intrinsic value.</a:t>
            </a:r>
          </a:p>
          <a:p>
            <a:pPr lvl="1"/>
            <a:r>
              <a:rPr lang="en-US" dirty="0"/>
              <a:t>Examples: Coins, currency, current account deposits.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2487</Words>
  <Application>Microsoft Office PowerPoint</Application>
  <PresentationFormat>On-screen Show (4:3)</PresentationFormat>
  <Paragraphs>310</Paragraphs>
  <Slides>48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Myriad Pro</vt:lpstr>
      <vt:lpstr>Wingdings</vt:lpstr>
      <vt:lpstr>Office Theme</vt:lpstr>
      <vt:lpstr>Session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Desirable Characteristics of a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Banks Create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Money Demand Curve</vt:lpstr>
      <vt:lpstr>The Money Demand Curve</vt:lpstr>
      <vt:lpstr>The Money Demand Curve</vt:lpstr>
      <vt:lpstr>Equilibrium in the Money Market</vt:lpstr>
      <vt:lpstr>The Effect of an Increase in the Money Supply on the Interest Rate</vt:lpstr>
      <vt:lpstr>Overnight Rate</vt:lpstr>
      <vt:lpstr>Setting the Overnight Rate</vt:lpstr>
      <vt:lpstr>Setting the Overnight Rate</vt:lpstr>
      <vt:lpstr>How Int Rates Effect AD</vt:lpstr>
      <vt:lpstr>PowerPoint Presentation</vt:lpstr>
      <vt:lpstr>PowerPoint Presentation</vt:lpstr>
      <vt:lpstr>PowerPoint Presentation</vt:lpstr>
      <vt:lpstr>Practice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11</dc:title>
  <dc:creator>Jason Beck</dc:creator>
  <cp:lastModifiedBy>Jason Beck</cp:lastModifiedBy>
  <cp:revision>27</cp:revision>
  <dcterms:created xsi:type="dcterms:W3CDTF">2006-08-16T00:00:00Z</dcterms:created>
  <dcterms:modified xsi:type="dcterms:W3CDTF">2023-01-17T06:43:17Z</dcterms:modified>
</cp:coreProperties>
</file>