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291" r:id="rId3"/>
    <p:sldId id="292" r:id="rId4"/>
    <p:sldId id="293" r:id="rId5"/>
    <p:sldId id="294" r:id="rId6"/>
    <p:sldId id="257" r:id="rId7"/>
    <p:sldId id="259" r:id="rId8"/>
    <p:sldId id="258" r:id="rId9"/>
    <p:sldId id="260" r:id="rId10"/>
    <p:sldId id="262" r:id="rId11"/>
    <p:sldId id="263" r:id="rId12"/>
    <p:sldId id="265" r:id="rId13"/>
    <p:sldId id="267" r:id="rId14"/>
    <p:sldId id="268" r:id="rId15"/>
    <p:sldId id="269" r:id="rId16"/>
    <p:sldId id="26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6" r:id="rId31"/>
    <p:sldId id="283" r:id="rId32"/>
    <p:sldId id="284" r:id="rId33"/>
    <p:sldId id="285"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00" autoAdjust="0"/>
  </p:normalViewPr>
  <p:slideViewPr>
    <p:cSldViewPr>
      <p:cViewPr varScale="1">
        <p:scale>
          <a:sx n="59" d="100"/>
          <a:sy n="59" d="100"/>
        </p:scale>
        <p:origin x="17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3700F-BF58-4A26-AE35-BFCD49F8611C}" type="datetimeFigureOut">
              <a:rPr lang="en-US" smtClean="0"/>
              <a:pPr/>
              <a:t>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8FBB7C-1E25-4DB4-93F6-A3C47E0543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F305BE6-CD09-46DB-AC48-7701F42C2315}" type="slidenum">
              <a:rPr lang="en-US"/>
              <a:pPr/>
              <a:t>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spcBef>
                <a:spcPct val="50000"/>
              </a:spcBef>
              <a:buClr>
                <a:schemeClr val="hlink"/>
              </a:buClr>
              <a:buSzPct val="70000"/>
              <a:buFont typeface="Wingdings" pitchFamily="2" charset="2"/>
              <a:buNone/>
            </a:pPr>
            <a:r>
              <a:rPr lang="en-US" b="1" i="1" u="sng"/>
              <a:t>Figure Caption</a:t>
            </a:r>
            <a:r>
              <a:rPr lang="en-US" b="1"/>
              <a:t>: Figure 12-5: The Short-Run Aggregate Supply Curve </a:t>
            </a:r>
          </a:p>
          <a:p>
            <a:pPr eaLnBrk="1" hangingPunct="1">
              <a:spcBef>
                <a:spcPct val="50000"/>
              </a:spcBef>
              <a:buClr>
                <a:schemeClr val="hlink"/>
              </a:buClr>
              <a:buSzPct val="70000"/>
              <a:buFont typeface="Wingdings" pitchFamily="2" charset="2"/>
              <a:buNone/>
            </a:pPr>
            <a:r>
              <a:rPr lang="en-US" altLang="zh-CN"/>
              <a:t>The short-run aggregate supply curve shows the relationship between the aggregate price level and the quantity of aggregate output supplied in the short run, the period in which many production costs such as nominal wages are fixed. It is upward sloping because a higher aggregate price level leads to higher profit per unit of output and higher aggregate output given fixed nominal wages. Here we show numbers corresponding to the Great Depression, from 1929 to 1933: when deflation occurred and the aggregate price</a:t>
            </a:r>
          </a:p>
          <a:p>
            <a:pPr eaLnBrk="1" hangingPunct="1">
              <a:spcBef>
                <a:spcPct val="0"/>
              </a:spcBef>
            </a:pPr>
            <a:r>
              <a:rPr lang="en-US" altLang="zh-CN"/>
              <a:t>level fell from 11.9 (in 1929) to 8.9 (in 1933), firms responded by reducing the quantity of aggregate output supplied from $865 billion to $636 billion measured in 2000 dollars.</a:t>
            </a:r>
            <a:endParaRPr lang="zh-CN" altLang="en-US"/>
          </a:p>
          <a:p>
            <a:pPr eaLnBrk="1" hangingPunct="1">
              <a:spcBef>
                <a:spcPct val="0"/>
              </a:spcBef>
            </a:pPr>
            <a:endParaRPr lang="en-US"/>
          </a:p>
          <a:p>
            <a:pPr eaLnBrk="1" hangingPunct="1">
              <a:spcBef>
                <a:spcPct val="50000"/>
              </a:spcBef>
              <a:buClr>
                <a:schemeClr val="hlink"/>
              </a:buClr>
              <a:buSzPct val="70000"/>
              <a:buFont typeface="Wingdings" pitchFamily="2" charset="2"/>
              <a:buNone/>
            </a:pPr>
            <a:endParaRPr lang="en-US"/>
          </a:p>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747B48C-A1C2-4240-A404-6454505478F7}" type="slidenum">
              <a:rPr lang="en-US"/>
              <a:pPr/>
              <a:t>20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31D86DA-B79F-4661-AFE9-D4A41C6AC2D6}" type="slidenum">
              <a:rPr lang="en-US"/>
              <a:pPr/>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C282E74-6E7F-4ED5-9DD2-4A151059B0F0}" type="slidenum">
              <a:rPr lang="en-US"/>
              <a:pPr/>
              <a:t>22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7366EB1-8886-4D88-A3BA-749E06B1E60C}" type="slidenum">
              <a:rPr lang="en-US"/>
              <a:pPr/>
              <a:t>23</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F286C0B-8C38-4962-9FFA-FA18873C3019}" type="slidenum">
              <a:rPr lang="en-US"/>
              <a:pPr/>
              <a:t>24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b="1" i="1" u="sng"/>
              <a:t>Figure Caption</a:t>
            </a:r>
            <a:r>
              <a:rPr lang="en-US" b="1"/>
              <a:t>: Figure 12-11: The </a:t>
            </a:r>
            <a:r>
              <a:rPr lang="en-US" b="1" i="1"/>
              <a:t>AS–AD </a:t>
            </a:r>
            <a:r>
              <a:rPr lang="en-US" b="1"/>
              <a:t>model</a:t>
            </a:r>
          </a:p>
          <a:p>
            <a:pPr eaLnBrk="1" hangingPunct="1"/>
            <a:r>
              <a:rPr lang="en-US"/>
              <a:t>The </a:t>
            </a:r>
            <a:r>
              <a:rPr lang="en-US" i="1"/>
              <a:t>AS–AD </a:t>
            </a:r>
            <a:r>
              <a:rPr lang="en-US"/>
              <a:t>model combines the short-run aggregate supply curve and the aggregate demand curve. Their point of intersection, </a:t>
            </a:r>
            <a:r>
              <a:rPr lang="en-US" i="1"/>
              <a:t>ESR </a:t>
            </a:r>
            <a:r>
              <a:rPr lang="en-US"/>
              <a:t>, is the point of short-run macroeconomic equilibrium where the quantity of aggregate output demanded is equal to the quantity of aggregate output supplied. </a:t>
            </a:r>
            <a:r>
              <a:rPr lang="en-US" i="1"/>
              <a:t>P</a:t>
            </a:r>
            <a:r>
              <a:rPr lang="en-US" i="1" baseline="-25000"/>
              <a:t>E</a:t>
            </a:r>
            <a:r>
              <a:rPr lang="en-US" i="1"/>
              <a:t> </a:t>
            </a:r>
            <a:r>
              <a:rPr lang="en-US"/>
              <a:t>is the short-run equilibrium aggregate price level, and </a:t>
            </a:r>
            <a:r>
              <a:rPr lang="en-US" i="1"/>
              <a:t>Y</a:t>
            </a:r>
            <a:r>
              <a:rPr lang="en-US" i="1" baseline="-25000"/>
              <a:t>E</a:t>
            </a:r>
            <a:r>
              <a:rPr lang="en-US" i="1"/>
              <a:t> </a:t>
            </a:r>
            <a:r>
              <a:rPr lang="en-US"/>
              <a:t>is the short-run equilibrium level of aggregate output.</a:t>
            </a:r>
          </a:p>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3A321CE-4562-4942-B8E8-A502C3EEF25C}" type="slidenum">
              <a:rPr lang="en-US"/>
              <a:pPr/>
              <a:t>25</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i="1" u="sng"/>
              <a:t>Figure Caption</a:t>
            </a:r>
            <a:r>
              <a:rPr lang="en-US" b="1"/>
              <a:t>: Figure 12-12: Demand Shocks</a:t>
            </a:r>
          </a:p>
          <a:p>
            <a:pPr eaLnBrk="1" hangingPunct="1"/>
            <a:r>
              <a:rPr lang="en-US"/>
              <a:t>A demand shock shifts the aggregate demand curve, moving the aggregate price level and aggregate output in the same direction. In panel (a) a negative demand shock shifts the aggregate demand curve leftward from </a:t>
            </a:r>
            <a:r>
              <a:rPr lang="en-US" i="1"/>
              <a:t>AD</a:t>
            </a:r>
            <a:r>
              <a:rPr lang="en-US" baseline="-25000"/>
              <a:t>1</a:t>
            </a:r>
            <a:r>
              <a:rPr lang="en-US"/>
              <a:t> to </a:t>
            </a:r>
            <a:r>
              <a:rPr lang="en-US" i="1"/>
              <a:t>AD</a:t>
            </a:r>
            <a:r>
              <a:rPr lang="en-US" baseline="-25000"/>
              <a:t>2</a:t>
            </a:r>
            <a:r>
              <a:rPr lang="en-US"/>
              <a:t>, reducing the aggregate price level from </a:t>
            </a:r>
            <a:r>
              <a:rPr lang="en-US" i="1"/>
              <a:t>P</a:t>
            </a:r>
            <a:r>
              <a:rPr lang="en-US" baseline="-25000"/>
              <a:t>1</a:t>
            </a:r>
            <a:r>
              <a:rPr lang="en-US"/>
              <a:t> to </a:t>
            </a:r>
            <a:r>
              <a:rPr lang="en-US" i="1"/>
              <a:t>P</a:t>
            </a:r>
            <a:r>
              <a:rPr lang="en-US" baseline="-25000"/>
              <a:t>2</a:t>
            </a:r>
            <a:r>
              <a:rPr lang="en-US"/>
              <a:t> and aggregate output from </a:t>
            </a:r>
            <a:r>
              <a:rPr lang="en-US" i="1"/>
              <a:t>Y</a:t>
            </a:r>
            <a:r>
              <a:rPr lang="en-US" baseline="-25000"/>
              <a:t>1</a:t>
            </a:r>
            <a:r>
              <a:rPr lang="en-US"/>
              <a:t> to </a:t>
            </a:r>
            <a:r>
              <a:rPr lang="en-US" i="1"/>
              <a:t>Y</a:t>
            </a:r>
            <a:r>
              <a:rPr lang="en-US" baseline="-25000"/>
              <a:t>2</a:t>
            </a:r>
            <a:r>
              <a:rPr lang="en-US"/>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C74B70A-38AC-474D-9BE2-D422143074F8}" type="slidenum">
              <a:rPr lang="en-US"/>
              <a:pPr/>
              <a:t>26</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b="1" i="1" u="sng"/>
              <a:t>Figure Caption</a:t>
            </a:r>
            <a:r>
              <a:rPr lang="en-US" b="1"/>
              <a:t>: Figure 12-13: Supply Shocks</a:t>
            </a:r>
          </a:p>
          <a:p>
            <a:pPr eaLnBrk="1" hangingPunct="1"/>
            <a:r>
              <a:rPr lang="en-US"/>
              <a:t>A supply shock shifts the short-run aggregate supply curve, moving the aggregate price level and aggregate output in opposite directions. Panel (a) shows a negative supply shock, which shifts the short-run aggregate supply curve leftward, causing stagflation—lower aggregate output and a higher aggregate price level. Here the short-run aggregate supply curve shifts from </a:t>
            </a:r>
            <a:r>
              <a:rPr lang="en-US" i="1"/>
              <a:t>SRAS</a:t>
            </a:r>
            <a:r>
              <a:rPr lang="en-US" baseline="-25000"/>
              <a:t>1</a:t>
            </a:r>
            <a:r>
              <a:rPr lang="en-US"/>
              <a:t> to </a:t>
            </a:r>
            <a:r>
              <a:rPr lang="en-US" i="1"/>
              <a:t>SRAS</a:t>
            </a:r>
            <a:r>
              <a:rPr lang="en-US" baseline="-25000"/>
              <a:t>2</a:t>
            </a:r>
            <a:r>
              <a:rPr lang="en-US"/>
              <a:t> , and the economy moves from </a:t>
            </a:r>
            <a:r>
              <a:rPr lang="en-US" i="1"/>
              <a:t>E</a:t>
            </a:r>
            <a:r>
              <a:rPr lang="en-US" baseline="-25000"/>
              <a:t>1</a:t>
            </a:r>
            <a:r>
              <a:rPr lang="en-US"/>
              <a:t> to </a:t>
            </a:r>
            <a:r>
              <a:rPr lang="en-US" i="1"/>
              <a:t>E</a:t>
            </a:r>
            <a:r>
              <a:rPr lang="en-US" baseline="-25000"/>
              <a:t>2</a:t>
            </a:r>
            <a:r>
              <a:rPr lang="en-US"/>
              <a:t>. The aggregate price level rises from </a:t>
            </a:r>
            <a:r>
              <a:rPr lang="en-US" i="1"/>
              <a:t>P</a:t>
            </a:r>
            <a:r>
              <a:rPr lang="en-US" baseline="-25000"/>
              <a:t>1</a:t>
            </a:r>
            <a:r>
              <a:rPr lang="en-US"/>
              <a:t> to </a:t>
            </a:r>
            <a:r>
              <a:rPr lang="en-US" i="1"/>
              <a:t>P</a:t>
            </a:r>
            <a:r>
              <a:rPr lang="en-US" baseline="-25000"/>
              <a:t>2</a:t>
            </a:r>
            <a:r>
              <a:rPr lang="en-US"/>
              <a:t> , and aggregate output falls from </a:t>
            </a:r>
            <a:r>
              <a:rPr lang="en-US" i="1"/>
              <a:t>Y</a:t>
            </a:r>
            <a:r>
              <a:rPr lang="en-US" baseline="-25000"/>
              <a:t>1</a:t>
            </a:r>
            <a:r>
              <a:rPr lang="en-US"/>
              <a:t> to </a:t>
            </a:r>
            <a:r>
              <a:rPr lang="en-US" i="1"/>
              <a:t>Y</a:t>
            </a:r>
            <a:r>
              <a:rPr lang="en-US" baseline="-25000"/>
              <a:t>2</a:t>
            </a:r>
            <a:r>
              <a:rPr lang="en-US"/>
              <a:t>.</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455DF53-D73B-4695-988C-03720759DD4D}" type="slidenum">
              <a:rPr lang="en-US"/>
              <a:pPr/>
              <a:t>27</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b="1" i="1" u="sng"/>
              <a:t>Figure Caption</a:t>
            </a:r>
            <a:r>
              <a:rPr lang="en-US" b="1"/>
              <a:t>: Figure 12-13: Supply Shocks</a:t>
            </a:r>
          </a:p>
          <a:p>
            <a:pPr eaLnBrk="1" hangingPunct="1"/>
            <a:r>
              <a:rPr lang="en-US"/>
              <a:t>Panel (b) shows a positive supply shock, which shifts the short-run aggregate supply curve rightward, generating higher aggregate output and a lower aggregate price level. The short-run aggregate supply curve shifts from </a:t>
            </a:r>
            <a:r>
              <a:rPr lang="en-US" i="1"/>
              <a:t>SRAS</a:t>
            </a:r>
            <a:r>
              <a:rPr lang="en-US" baseline="-25000"/>
              <a:t>1</a:t>
            </a:r>
            <a:r>
              <a:rPr lang="en-US"/>
              <a:t> to </a:t>
            </a:r>
            <a:r>
              <a:rPr lang="en-US" i="1"/>
              <a:t>SRAS</a:t>
            </a:r>
            <a:r>
              <a:rPr lang="en-US" baseline="-25000"/>
              <a:t>2</a:t>
            </a:r>
            <a:r>
              <a:rPr lang="en-US"/>
              <a:t> , and the economy moves from </a:t>
            </a:r>
            <a:r>
              <a:rPr lang="en-US" i="1"/>
              <a:t>E</a:t>
            </a:r>
            <a:r>
              <a:rPr lang="en-US" baseline="-25000"/>
              <a:t>1</a:t>
            </a:r>
            <a:r>
              <a:rPr lang="en-US"/>
              <a:t> to </a:t>
            </a:r>
            <a:r>
              <a:rPr lang="en-US" i="1"/>
              <a:t>E</a:t>
            </a:r>
            <a:r>
              <a:rPr lang="en-US" baseline="-25000"/>
              <a:t>2</a:t>
            </a:r>
            <a:r>
              <a:rPr lang="en-US"/>
              <a:t>. The aggregate price level falls from </a:t>
            </a:r>
            <a:r>
              <a:rPr lang="en-US" i="1"/>
              <a:t>P</a:t>
            </a:r>
            <a:r>
              <a:rPr lang="en-US" baseline="-25000"/>
              <a:t>1</a:t>
            </a:r>
            <a:r>
              <a:rPr lang="en-US"/>
              <a:t> to </a:t>
            </a:r>
            <a:r>
              <a:rPr lang="en-US" i="1"/>
              <a:t>P</a:t>
            </a:r>
            <a:r>
              <a:rPr lang="en-US" baseline="-25000"/>
              <a:t>2</a:t>
            </a:r>
            <a:r>
              <a:rPr lang="en-US"/>
              <a:t> , and aggregate output rises from </a:t>
            </a:r>
            <a:r>
              <a:rPr lang="en-US" i="1"/>
              <a:t>Y</a:t>
            </a:r>
            <a:r>
              <a:rPr lang="en-US" baseline="-25000"/>
              <a:t>1</a:t>
            </a:r>
            <a:r>
              <a:rPr lang="en-US"/>
              <a:t> to </a:t>
            </a:r>
            <a:r>
              <a:rPr lang="en-US" i="1"/>
              <a:t>Y</a:t>
            </a:r>
            <a:r>
              <a:rPr lang="en-US" baseline="-25000"/>
              <a:t>2</a:t>
            </a:r>
            <a:r>
              <a:rPr lang="en-US"/>
              <a:t>. An event that shifts the short-run aggregate supply curve is a </a:t>
            </a:r>
            <a:r>
              <a:rPr lang="en-US" b="1"/>
              <a:t>supply shock.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97E9FE7-463D-44A4-82EA-79835A717AA6}" type="slidenum">
              <a:rPr lang="en-US"/>
              <a:pPr/>
              <a:t>28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32B2294-906F-4B06-9B8C-8AA70C0F1BD5}" type="slidenum">
              <a:rPr lang="en-US"/>
              <a:pPr/>
              <a:t>29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b="1" i="1" u="sng"/>
              <a:t>Figure Caption</a:t>
            </a:r>
            <a:r>
              <a:rPr lang="en-US" b="1"/>
              <a:t>: Figure 12-14: Long-Run Macroeconomic Equilibrium </a:t>
            </a:r>
          </a:p>
          <a:p>
            <a:pPr eaLnBrk="1" hangingPunct="1"/>
            <a:r>
              <a:rPr lang="en-US"/>
              <a:t>Here the point of short-run macroeconomic equilibrium also lies on the long-run aggregate supply curve, </a:t>
            </a:r>
            <a:r>
              <a:rPr lang="en-US" i="1"/>
              <a:t>LRAS</a:t>
            </a:r>
            <a:r>
              <a:rPr lang="en-US"/>
              <a:t>. As a result, actual aggregate output is equal to potential output. The economy is in long-run macroeconomic equilibrium at </a:t>
            </a:r>
            <a:r>
              <a:rPr lang="en-US" i="1"/>
              <a:t>E</a:t>
            </a:r>
            <a:r>
              <a:rPr lang="en-US" i="1" baseline="-25000"/>
              <a:t>LR</a:t>
            </a:r>
            <a:r>
              <a:rPr lang="en-US"/>
              <a:t>.</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5070719-6521-4A14-BE39-1B502AD430E3}" type="slidenum">
              <a:rPr lang="en-US"/>
              <a:pPr/>
              <a:t>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99E6C8-C931-4CB3-A823-951392FACC26}" type="slidenum">
              <a:rPr lang="en-US"/>
              <a:pPr/>
              <a:t>30</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b="1" i="1" u="sng"/>
              <a:t>Figure Caption</a:t>
            </a:r>
            <a:r>
              <a:rPr lang="en-US" b="1"/>
              <a:t>: Figure 12-16: </a:t>
            </a:r>
            <a:r>
              <a:rPr lang="en-US" sz="1000" b="1"/>
              <a:t>Short-Run Versus Long-Run Effects of a Positive Demand Shock</a:t>
            </a:r>
            <a:r>
              <a:rPr lang="en-US" b="1"/>
              <a:t> </a:t>
            </a:r>
          </a:p>
          <a:p>
            <a:pPr eaLnBrk="1" hangingPunct="1"/>
            <a:r>
              <a:rPr lang="en-US"/>
              <a:t>Starting at </a:t>
            </a:r>
            <a:r>
              <a:rPr lang="en-US" i="1"/>
              <a:t>E</a:t>
            </a:r>
            <a:r>
              <a:rPr lang="en-US" baseline="-25000"/>
              <a:t>1</a:t>
            </a:r>
            <a:r>
              <a:rPr lang="en-US"/>
              <a:t> a positive demand shock shifts </a:t>
            </a:r>
            <a:r>
              <a:rPr lang="en-US" i="1"/>
              <a:t>AD</a:t>
            </a:r>
            <a:r>
              <a:rPr lang="en-US" baseline="-25000"/>
              <a:t>1</a:t>
            </a:r>
            <a:r>
              <a:rPr lang="en-US"/>
              <a:t> rightward to </a:t>
            </a:r>
            <a:r>
              <a:rPr lang="en-US" i="1"/>
              <a:t>AD</a:t>
            </a:r>
            <a:r>
              <a:rPr lang="en-US" baseline="-25000"/>
              <a:t>2</a:t>
            </a:r>
            <a:r>
              <a:rPr lang="en-US"/>
              <a:t>, and the economy moves to </a:t>
            </a:r>
            <a:r>
              <a:rPr lang="en-US" i="1"/>
              <a:t>E</a:t>
            </a:r>
            <a:r>
              <a:rPr lang="en-US" baseline="-25000"/>
              <a:t>2</a:t>
            </a:r>
            <a:r>
              <a:rPr lang="en-US"/>
              <a:t> in the short run. This results in an inflationary gap as aggregate output rises from </a:t>
            </a:r>
            <a:r>
              <a:rPr lang="en-US" i="1"/>
              <a:t>Y</a:t>
            </a:r>
            <a:r>
              <a:rPr lang="en-US" baseline="-25000"/>
              <a:t>1</a:t>
            </a:r>
            <a:r>
              <a:rPr lang="en-US"/>
              <a:t> to </a:t>
            </a:r>
            <a:r>
              <a:rPr lang="en-US" i="1"/>
              <a:t>Y</a:t>
            </a:r>
            <a:r>
              <a:rPr lang="en-US" baseline="-25000"/>
              <a:t>2</a:t>
            </a:r>
            <a:r>
              <a:rPr lang="en-US"/>
              <a:t>, the aggregate price level rises from </a:t>
            </a:r>
            <a:r>
              <a:rPr lang="en-US" i="1"/>
              <a:t>P</a:t>
            </a:r>
            <a:r>
              <a:rPr lang="en-US" baseline="-25000"/>
              <a:t>1</a:t>
            </a:r>
            <a:r>
              <a:rPr lang="en-US"/>
              <a:t> to </a:t>
            </a:r>
            <a:r>
              <a:rPr lang="en-US" i="1"/>
              <a:t>P</a:t>
            </a:r>
            <a:r>
              <a:rPr lang="en-US" baseline="-25000"/>
              <a:t>2</a:t>
            </a:r>
            <a:r>
              <a:rPr lang="en-US"/>
              <a:t>, and unemployment falls to a low level.</a:t>
            </a:r>
          </a:p>
          <a:p>
            <a:pPr eaLnBrk="1" hangingPunct="1"/>
            <a:r>
              <a:rPr lang="en-US"/>
              <a:t>In the long run, </a:t>
            </a:r>
            <a:r>
              <a:rPr lang="en-US" i="1"/>
              <a:t>SRAS</a:t>
            </a:r>
            <a:r>
              <a:rPr lang="en-US" baseline="-25000"/>
              <a:t>1</a:t>
            </a:r>
            <a:r>
              <a:rPr lang="en-US"/>
              <a:t> shifts leftward to </a:t>
            </a:r>
            <a:r>
              <a:rPr lang="en-US" i="1"/>
              <a:t>SRAS</a:t>
            </a:r>
            <a:r>
              <a:rPr lang="en-US" baseline="-25000"/>
              <a:t>2</a:t>
            </a:r>
            <a:r>
              <a:rPr lang="en-US"/>
              <a:t> as nominal wages rise in response to low unemployment. Aggregate output falls back to </a:t>
            </a:r>
            <a:r>
              <a:rPr lang="en-US" i="1"/>
              <a:t>Y</a:t>
            </a:r>
            <a:r>
              <a:rPr lang="en-US" baseline="-25000"/>
              <a:t>1</a:t>
            </a:r>
            <a:r>
              <a:rPr lang="en-US"/>
              <a:t>, the aggregate price level rises again to </a:t>
            </a:r>
            <a:r>
              <a:rPr lang="en-US" i="1"/>
              <a:t>P</a:t>
            </a:r>
            <a:r>
              <a:rPr lang="en-US" baseline="-25000"/>
              <a:t>3</a:t>
            </a:r>
            <a:r>
              <a:rPr lang="en-US"/>
              <a:t>, and the economy returns to long-run macroeconomic equilibrium at </a:t>
            </a:r>
            <a:r>
              <a:rPr lang="en-US" i="1"/>
              <a:t>E</a:t>
            </a:r>
            <a:r>
              <a:rPr lang="en-US" baseline="-25000"/>
              <a:t>3</a:t>
            </a:r>
            <a:r>
              <a:rPr lang="en-US"/>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9FF2E8D-CE65-4190-B677-F95EF25F1F40}" type="slidenum">
              <a:rPr lang="en-US"/>
              <a:pPr/>
              <a:t>31</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b="1" i="1" u="sng"/>
              <a:t>Figure Caption</a:t>
            </a:r>
            <a:r>
              <a:rPr lang="en-US" b="1"/>
              <a:t>: Figure 12-15: </a:t>
            </a:r>
            <a:r>
              <a:rPr lang="en-US" sz="1000" b="1"/>
              <a:t>Short-Run Versus Long-Run Effects of a Negative Demand Shock</a:t>
            </a:r>
            <a:r>
              <a:rPr lang="en-US" b="1"/>
              <a:t> </a:t>
            </a:r>
          </a:p>
          <a:p>
            <a:pPr eaLnBrk="1" hangingPunct="1"/>
            <a:r>
              <a:rPr lang="en-US"/>
              <a:t>In the long run the economy is self-correcting: demand shocks have only temporary effects on aggregate output. Starting at </a:t>
            </a:r>
            <a:r>
              <a:rPr lang="en-US" i="1"/>
              <a:t>E</a:t>
            </a:r>
            <a:r>
              <a:rPr lang="en-US" baseline="-25000"/>
              <a:t>1</a:t>
            </a:r>
            <a:r>
              <a:rPr lang="en-US"/>
              <a:t>, a negative demand shock shifts </a:t>
            </a:r>
            <a:r>
              <a:rPr lang="en-US" i="1"/>
              <a:t>AD</a:t>
            </a:r>
            <a:r>
              <a:rPr lang="en-US" baseline="-25000"/>
              <a:t>1</a:t>
            </a:r>
            <a:r>
              <a:rPr lang="en-US"/>
              <a:t> leftward to </a:t>
            </a:r>
            <a:r>
              <a:rPr lang="en-US" i="1"/>
              <a:t>AD</a:t>
            </a:r>
            <a:r>
              <a:rPr lang="en-US" baseline="-25000"/>
              <a:t>2</a:t>
            </a:r>
            <a:r>
              <a:rPr lang="en-US"/>
              <a:t>. In the short run the economy moves to </a:t>
            </a:r>
            <a:r>
              <a:rPr lang="en-US" i="1"/>
              <a:t>E</a:t>
            </a:r>
            <a:r>
              <a:rPr lang="en-US" baseline="-25000"/>
              <a:t>2</a:t>
            </a:r>
            <a:r>
              <a:rPr lang="en-US"/>
              <a:t> and a recessionary gap arises: the aggregate price level declines from </a:t>
            </a:r>
            <a:r>
              <a:rPr lang="en-US" i="1"/>
              <a:t>P</a:t>
            </a:r>
            <a:r>
              <a:rPr lang="en-US" baseline="-25000"/>
              <a:t>1</a:t>
            </a:r>
            <a:r>
              <a:rPr lang="en-US"/>
              <a:t> to </a:t>
            </a:r>
            <a:r>
              <a:rPr lang="en-US" i="1"/>
              <a:t>P</a:t>
            </a:r>
            <a:r>
              <a:rPr lang="en-US" baseline="-25000"/>
              <a:t>2</a:t>
            </a:r>
            <a:r>
              <a:rPr lang="en-US"/>
              <a:t>, aggregate output declines from </a:t>
            </a:r>
            <a:r>
              <a:rPr lang="en-US" i="1"/>
              <a:t>Y</a:t>
            </a:r>
            <a:r>
              <a:rPr lang="en-US" baseline="-25000"/>
              <a:t>1</a:t>
            </a:r>
            <a:r>
              <a:rPr lang="en-US"/>
              <a:t> to </a:t>
            </a:r>
            <a:r>
              <a:rPr lang="en-US" i="1"/>
              <a:t>Y</a:t>
            </a:r>
            <a:r>
              <a:rPr lang="en-US" baseline="-25000"/>
              <a:t>2</a:t>
            </a:r>
            <a:r>
              <a:rPr lang="en-US"/>
              <a:t>, and unemployment rises. But in the long run nominal wages fall in response to high unemployment, and </a:t>
            </a:r>
            <a:r>
              <a:rPr lang="en-US" i="1"/>
              <a:t>SRAS</a:t>
            </a:r>
            <a:r>
              <a:rPr lang="en-US" baseline="-25000"/>
              <a:t>1</a:t>
            </a:r>
            <a:r>
              <a:rPr lang="en-US"/>
              <a:t> shifts rightward to </a:t>
            </a:r>
            <a:r>
              <a:rPr lang="en-US" i="1"/>
              <a:t>SRAS</a:t>
            </a:r>
            <a:r>
              <a:rPr lang="en-US" baseline="-25000"/>
              <a:t>2</a:t>
            </a:r>
            <a:r>
              <a:rPr lang="en-US"/>
              <a:t>: aggregate output rises from </a:t>
            </a:r>
            <a:r>
              <a:rPr lang="en-US" i="1"/>
              <a:t>Y</a:t>
            </a:r>
            <a:r>
              <a:rPr lang="en-US" baseline="-25000"/>
              <a:t>2</a:t>
            </a:r>
            <a:r>
              <a:rPr lang="en-US"/>
              <a:t> to </a:t>
            </a:r>
            <a:r>
              <a:rPr lang="en-US" i="1"/>
              <a:t>Y</a:t>
            </a:r>
            <a:r>
              <a:rPr lang="en-US" baseline="-25000"/>
              <a:t>1</a:t>
            </a:r>
            <a:r>
              <a:rPr lang="en-US"/>
              <a:t>, and the aggregate price level declines again, from </a:t>
            </a:r>
            <a:r>
              <a:rPr lang="en-US" i="1"/>
              <a:t>P</a:t>
            </a:r>
            <a:r>
              <a:rPr lang="en-US" baseline="-25000"/>
              <a:t>2</a:t>
            </a:r>
            <a:r>
              <a:rPr lang="en-US"/>
              <a:t> to </a:t>
            </a:r>
            <a:r>
              <a:rPr lang="en-US" i="1"/>
              <a:t>P</a:t>
            </a:r>
            <a:r>
              <a:rPr lang="en-US" baseline="-25000"/>
              <a:t>3</a:t>
            </a:r>
            <a:r>
              <a:rPr lang="en-US"/>
              <a:t>. Long-run macroeconomic equilibrium is eventually restored at </a:t>
            </a:r>
            <a:r>
              <a:rPr lang="en-US" i="1"/>
              <a:t>E</a:t>
            </a:r>
            <a:r>
              <a:rPr lang="en-US" baseline="-25000"/>
              <a:t>3</a:t>
            </a:r>
            <a:r>
              <a:rPr lang="en-US"/>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58867E0-EA72-45D5-B6D3-D1B5A12CA3DB}" type="slidenum">
              <a:rPr lang="en-US"/>
              <a:pPr/>
              <a:t>32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021F003-3A08-4454-824D-E7019B3944FE}" type="slidenum">
              <a:rPr lang="en-US"/>
              <a:pPr/>
              <a:t>33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3560213-5D13-4499-BA64-E14AAEC59ACF}" type="slidenum">
              <a:rPr lang="en-US"/>
              <a:pPr/>
              <a:t>34</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D7E4F17-D4B9-4C30-9E8A-49CBBB9F13A2}" type="slidenum">
              <a:rPr lang="en-US"/>
              <a:pPr/>
              <a:t>35</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72F4ABF-B38E-4B2F-B501-B8B1166ABA91}" type="slidenum">
              <a:rPr lang="en-US"/>
              <a:pPr/>
              <a:t>10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BBBC881-FFE8-4C3A-A1EB-56D74D852668}" type="slidenum">
              <a:rPr lang="en-US"/>
              <a:pPr/>
              <a:t>12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spcBef>
                <a:spcPct val="50000"/>
              </a:spcBef>
              <a:buClr>
                <a:schemeClr val="hlink"/>
              </a:buClr>
              <a:buSzPct val="70000"/>
              <a:buFont typeface="Wingdings" pitchFamily="2" charset="2"/>
              <a:buNone/>
            </a:pPr>
            <a:r>
              <a:rPr lang="en-US" b="1" i="1" u="sng"/>
              <a:t>Figure Caption</a:t>
            </a:r>
            <a:r>
              <a:rPr lang="en-US" b="1"/>
              <a:t>: Figure 12-7: Long-Run Aggregate Supply Curve </a:t>
            </a:r>
          </a:p>
          <a:p>
            <a:pPr eaLnBrk="1" hangingPunct="1">
              <a:spcBef>
                <a:spcPct val="50000"/>
              </a:spcBef>
              <a:buClr>
                <a:schemeClr val="hlink"/>
              </a:buClr>
              <a:buSzPct val="70000"/>
              <a:buFont typeface="Wingdings" pitchFamily="2" charset="2"/>
              <a:buNone/>
            </a:pPr>
            <a:r>
              <a:rPr lang="en-US"/>
              <a:t>The long-run aggregate supply curve shows the quantity of aggregate output supplied when all prices, including nominal wages, are flexible. It is vertical at potential output, </a:t>
            </a:r>
            <a:r>
              <a:rPr lang="en-US" i="1"/>
              <a:t>Y</a:t>
            </a:r>
            <a:r>
              <a:rPr lang="en-US" i="1" baseline="-25000"/>
              <a:t>P</a:t>
            </a:r>
            <a:r>
              <a:rPr lang="en-US" i="1"/>
              <a:t> </a:t>
            </a:r>
            <a:r>
              <a:rPr lang="en-US"/>
              <a:t>, because in the long run an increase in the aggregate price level has no effect on the quantity of aggregate output supplied.</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B530B79-7C71-48E4-88D1-389B1D85085A}" type="slidenum">
              <a:rPr lang="en-US"/>
              <a:pPr/>
              <a:t>13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E921E14-A6DE-4CC6-BDFF-58BF452447EB}" type="slidenum">
              <a:rPr lang="en-US"/>
              <a:pPr/>
              <a:t>16</a:t>
            </a:fld>
            <a:endParaRPr lang="en-US"/>
          </a:p>
        </p:txBody>
      </p:sp>
      <p:sp>
        <p:nvSpPr>
          <p:cNvPr id="100355" name="Slide Image Placeholder 1"/>
          <p:cNvSpPr>
            <a:spLocks noGrp="1" noRot="1" noChangeAspect="1" noTextEdit="1"/>
          </p:cNvSpPr>
          <p:nvPr>
            <p:ph type="sldImg"/>
          </p:nvPr>
        </p:nvSpPr>
        <p:spPr>
          <a:ln/>
        </p:spPr>
      </p:sp>
      <p:sp>
        <p:nvSpPr>
          <p:cNvPr id="100356" name="Notes Placeholder 2"/>
          <p:cNvSpPr>
            <a:spLocks noGrp="1"/>
          </p:cNvSpPr>
          <p:nvPr>
            <p:ph type="body" idx="1"/>
          </p:nvPr>
        </p:nvSpPr>
        <p:spPr>
          <a:noFill/>
          <a:ln/>
        </p:spPr>
        <p:txBody>
          <a:bodyPr/>
          <a:lstStyle/>
          <a:p>
            <a:pPr eaLnBrk="1" hangingPunct="1">
              <a:spcBef>
                <a:spcPct val="0"/>
              </a:spcBef>
            </a:pPr>
            <a:r>
              <a:rPr lang="en-US" b="1" i="1" u="sng"/>
              <a:t>Figure Caption</a:t>
            </a:r>
            <a:r>
              <a:rPr lang="en-US" b="1"/>
              <a:t>: </a:t>
            </a:r>
            <a:r>
              <a:rPr lang="en-US" altLang="zh-CN" b="1"/>
              <a:t>Figure 12-8:</a:t>
            </a:r>
            <a:r>
              <a:rPr lang="en-US" altLang="zh-CN"/>
              <a:t> </a:t>
            </a:r>
            <a:r>
              <a:rPr lang="en-US" altLang="zh-CN" sz="1000" b="1"/>
              <a:t>Actual and Potential Output from 1989 to 2007</a:t>
            </a:r>
            <a:r>
              <a:rPr lang="en-US" altLang="zh-CN" b="1"/>
              <a:t> </a:t>
            </a:r>
          </a:p>
          <a:p>
            <a:pPr eaLnBrk="1" hangingPunct="1">
              <a:spcBef>
                <a:spcPct val="0"/>
              </a:spcBef>
            </a:pPr>
            <a:r>
              <a:rPr lang="en-US" altLang="zh-CN"/>
              <a:t>This figure shows the performance of actual and potential output in the United States from 1989 to 2007. The black line shows estimates of U.S. potential output, produced by the Congressional Budget Office, and the blue line shows actual aggregate output. The purple-shaded years are periods in which actual aggregate output fell below potential output, and the green-shaded years are periods in which actual aggregate output exceeded potential output. As shown, significant shortfalls occurred in the recessions of the early 1990s and after 2000. Actual aggregate output was significantly above potential output in the boom of the late 1990s.</a:t>
            </a:r>
          </a:p>
          <a:p>
            <a:pPr eaLnBrk="1" hangingPunct="1">
              <a:spcBef>
                <a:spcPct val="0"/>
              </a:spcBef>
            </a:pPr>
            <a:r>
              <a:rPr lang="en-US" altLang="zh-CN"/>
              <a:t>Source: Congressional Budget Office; Bureau of Economic Analysis.</a:t>
            </a:r>
            <a:endParaRPr lang="zh-CN" altLang="en-US"/>
          </a:p>
        </p:txBody>
      </p:sp>
      <p:sp>
        <p:nvSpPr>
          <p:cNvPr id="1003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buClrTx/>
              <a:buSzTx/>
              <a:buFontTx/>
              <a:buNone/>
            </a:pPr>
            <a:fld id="{478E36CB-78D6-4E58-B22C-77192E44CBE9}" type="slidenum">
              <a:rPr lang="zh-CN" altLang="en-US" sz="1200">
                <a:latin typeface="Calibri" pitchFamily="34" charset="0"/>
              </a:rPr>
              <a:pPr algn="r">
                <a:lnSpc>
                  <a:spcPct val="100000"/>
                </a:lnSpc>
                <a:spcBef>
                  <a:spcPct val="0"/>
                </a:spcBef>
                <a:buClrTx/>
                <a:buSzTx/>
                <a:buFontTx/>
                <a:buNone/>
              </a:pPr>
              <a:t>16</a:t>
            </a:fld>
            <a:endParaRPr lang="en-US" altLang="zh-CN"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05E8B7F-D1C8-4782-9A5E-727FC0887A55}" type="slidenum">
              <a:rPr lang="en-US"/>
              <a:pPr/>
              <a:t>17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0113A76-7CDA-47EC-BC9D-84AF76D616D2}" type="slidenum">
              <a:rPr lang="en-US"/>
              <a:pPr/>
              <a:t>18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b="1"/>
              <a:t>Figure Caption: Figure 12-1: The Aggregate Demand Curve </a:t>
            </a:r>
          </a:p>
          <a:p>
            <a:pPr eaLnBrk="1" hangingPunct="1"/>
            <a:r>
              <a:rPr lang="en-US"/>
              <a:t>The aggregate demand curve shows the relationship between the aggregate price level and the quantity of aggregate output demanded. The curve is downward-sloping due to the wealth effect of a change in the aggregate price level and the interest rate effect of a change in the aggregate price level. Here, the total quantity of goods and services demanded at an aggregate price level of 8.9, the actual number for 1933, is $636 billion in 2000 dollars, the actual quantity of aggregate output demanded in 1933. According to our hypothetical curve, however, if the aggregate price level had been only 5.0, the quantity of aggregate output demanded would have been $950 billion.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E4A7266-151D-4925-A06B-ED9B2985F44A}" type="slidenum">
              <a:rPr lang="en-US"/>
              <a:pPr/>
              <a:t>19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1/18/2023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1/18/2023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Session 13: AS/AD Model</a:t>
            </a:r>
          </a:p>
        </p:txBody>
      </p:sp>
      <p:sp>
        <p:nvSpPr>
          <p:cNvPr id="3" name="Subtitle 2"/>
          <p:cNvSpPr>
            <a:spLocks noGrp="1"/>
          </p:cNvSpPr>
          <p:nvPr>
            <p:ph type="subTitle" idx="1"/>
          </p:nvPr>
        </p:nvSpPr>
        <p:spPr/>
        <p:txBody>
          <a:bodyPr/>
          <a:lstStyle/>
          <a:p>
            <a:r>
              <a:rPr lang="en-US" dirty="0"/>
              <a:t>Chapter 28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altLang="zh-CN" sz="2800" dirty="0">
                <a:ea typeface="宋体" pitchFamily="2" charset="-122"/>
              </a:rPr>
              <a:t>Factors that Shift the Short-Run Aggregate Supply Curve</a:t>
            </a:r>
            <a:endParaRPr lang="zh-CN" altLang="en-US" sz="2800" dirty="0">
              <a:ea typeface="宋体" pitchFamily="2" charset="-122"/>
            </a:endParaRPr>
          </a:p>
        </p:txBody>
      </p:sp>
      <p:sp>
        <p:nvSpPr>
          <p:cNvPr id="447492" name="Rectangle 4"/>
          <p:cNvSpPr>
            <a:spLocks noChangeArrowheads="1"/>
          </p:cNvSpPr>
          <p:nvPr/>
        </p:nvSpPr>
        <p:spPr bwMode="auto">
          <a:xfrm>
            <a:off x="0" y="1676400"/>
            <a:ext cx="9144000" cy="2585323"/>
          </a:xfrm>
          <a:prstGeom prst="rect">
            <a:avLst/>
          </a:prstGeom>
          <a:noFill/>
          <a:ln w="25400" algn="ctr">
            <a:noFill/>
            <a:prstDash val="sysDot"/>
            <a:miter lim="800000"/>
            <a:headEnd/>
            <a:tailEnd type="none" w="med" len="lg"/>
          </a:ln>
        </p:spPr>
        <p:txBody>
          <a:bodyPr wrap="square">
            <a:spAutoFit/>
          </a:bodyPr>
          <a:lstStyle/>
          <a:p>
            <a:pPr marL="1588" indent="-1588"/>
            <a:r>
              <a:rPr lang="en-US" b="1" u="sng" dirty="0"/>
              <a:t>Changes in commodity prices</a:t>
            </a:r>
          </a:p>
          <a:p>
            <a:pPr marL="1588" indent="-1588"/>
            <a:r>
              <a:rPr lang="en-US" dirty="0"/>
              <a:t>If commodity prices fall, . . . . . . short-run aggregate supply increases.</a:t>
            </a:r>
          </a:p>
          <a:p>
            <a:pPr marL="1588" indent="-1588"/>
            <a:r>
              <a:rPr lang="en-US" dirty="0"/>
              <a:t>If commodity prices rise, . . . . . . short-run aggregate supply decreases.</a:t>
            </a:r>
          </a:p>
          <a:p>
            <a:pPr marL="1588" indent="-1588"/>
            <a:r>
              <a:rPr lang="en-US" b="1" u="sng" dirty="0"/>
              <a:t>Changes in nominal wages</a:t>
            </a:r>
          </a:p>
          <a:p>
            <a:pPr marL="1588" indent="-1588"/>
            <a:r>
              <a:rPr lang="en-US" dirty="0"/>
              <a:t>If nominal wages fall, . . . . . . short-run aggregate supply increases.</a:t>
            </a:r>
          </a:p>
          <a:p>
            <a:pPr marL="1588" indent="-1588"/>
            <a:r>
              <a:rPr lang="en-US" dirty="0"/>
              <a:t>If nominal wages rise, . . . . . . short-run aggregate supply decreases.</a:t>
            </a:r>
          </a:p>
          <a:p>
            <a:pPr marL="1588" indent="-1588"/>
            <a:r>
              <a:rPr lang="en-US" b="1" u="sng" dirty="0"/>
              <a:t>Changes in productivity</a:t>
            </a:r>
          </a:p>
          <a:p>
            <a:pPr marL="1588" indent="-1588"/>
            <a:r>
              <a:rPr lang="en-US" dirty="0"/>
              <a:t>If workers become more productive, . . . short-run aggregate supply increases.</a:t>
            </a:r>
          </a:p>
          <a:p>
            <a:pPr marL="1588" indent="-1588"/>
            <a:r>
              <a:rPr lang="en-US" dirty="0"/>
              <a:t>If workers become less productive, . . . . short-run aggregate supply decreases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7492">
                                            <p:txEl>
                                              <p:pRg st="0" end="0"/>
                                            </p:txEl>
                                          </p:spTgt>
                                        </p:tgtEl>
                                        <p:attrNameLst>
                                          <p:attrName>style.visibility</p:attrName>
                                        </p:attrNameLst>
                                      </p:cBhvr>
                                      <p:to>
                                        <p:strVal val="visible"/>
                                      </p:to>
                                    </p:set>
                                    <p:animEffect transition="in" filter="wipe(left)">
                                      <p:cBhvr>
                                        <p:cTn id="7" dur="500"/>
                                        <p:tgtEl>
                                          <p:spTgt spid="4474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7492">
                                            <p:txEl>
                                              <p:pRg st="1" end="1"/>
                                            </p:txEl>
                                          </p:spTgt>
                                        </p:tgtEl>
                                        <p:attrNameLst>
                                          <p:attrName>style.visibility</p:attrName>
                                        </p:attrNameLst>
                                      </p:cBhvr>
                                      <p:to>
                                        <p:strVal val="visible"/>
                                      </p:to>
                                    </p:set>
                                    <p:animEffect transition="in" filter="wipe(left)">
                                      <p:cBhvr>
                                        <p:cTn id="12" dur="500"/>
                                        <p:tgtEl>
                                          <p:spTgt spid="4474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7492">
                                            <p:txEl>
                                              <p:pRg st="2" end="2"/>
                                            </p:txEl>
                                          </p:spTgt>
                                        </p:tgtEl>
                                        <p:attrNameLst>
                                          <p:attrName>style.visibility</p:attrName>
                                        </p:attrNameLst>
                                      </p:cBhvr>
                                      <p:to>
                                        <p:strVal val="visible"/>
                                      </p:to>
                                    </p:set>
                                    <p:animEffect transition="in" filter="wipe(left)">
                                      <p:cBhvr>
                                        <p:cTn id="17" dur="500"/>
                                        <p:tgtEl>
                                          <p:spTgt spid="4474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7492">
                                            <p:txEl>
                                              <p:pRg st="3" end="3"/>
                                            </p:txEl>
                                          </p:spTgt>
                                        </p:tgtEl>
                                        <p:attrNameLst>
                                          <p:attrName>style.visibility</p:attrName>
                                        </p:attrNameLst>
                                      </p:cBhvr>
                                      <p:to>
                                        <p:strVal val="visible"/>
                                      </p:to>
                                    </p:set>
                                    <p:animEffect transition="in" filter="wipe(left)">
                                      <p:cBhvr>
                                        <p:cTn id="22" dur="500"/>
                                        <p:tgtEl>
                                          <p:spTgt spid="4474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7492">
                                            <p:txEl>
                                              <p:pRg st="4" end="4"/>
                                            </p:txEl>
                                          </p:spTgt>
                                        </p:tgtEl>
                                        <p:attrNameLst>
                                          <p:attrName>style.visibility</p:attrName>
                                        </p:attrNameLst>
                                      </p:cBhvr>
                                      <p:to>
                                        <p:strVal val="visible"/>
                                      </p:to>
                                    </p:set>
                                    <p:animEffect transition="in" filter="wipe(left)">
                                      <p:cBhvr>
                                        <p:cTn id="27" dur="500"/>
                                        <p:tgtEl>
                                          <p:spTgt spid="4474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7492">
                                            <p:txEl>
                                              <p:pRg st="5" end="5"/>
                                            </p:txEl>
                                          </p:spTgt>
                                        </p:tgtEl>
                                        <p:attrNameLst>
                                          <p:attrName>style.visibility</p:attrName>
                                        </p:attrNameLst>
                                      </p:cBhvr>
                                      <p:to>
                                        <p:strVal val="visible"/>
                                      </p:to>
                                    </p:set>
                                    <p:animEffect transition="in" filter="wipe(left)">
                                      <p:cBhvr>
                                        <p:cTn id="32" dur="500"/>
                                        <p:tgtEl>
                                          <p:spTgt spid="4474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7492">
                                            <p:txEl>
                                              <p:pRg st="6" end="6"/>
                                            </p:txEl>
                                          </p:spTgt>
                                        </p:tgtEl>
                                        <p:attrNameLst>
                                          <p:attrName>style.visibility</p:attrName>
                                        </p:attrNameLst>
                                      </p:cBhvr>
                                      <p:to>
                                        <p:strVal val="visible"/>
                                      </p:to>
                                    </p:set>
                                    <p:animEffect transition="in" filter="wipe(left)">
                                      <p:cBhvr>
                                        <p:cTn id="37" dur="500"/>
                                        <p:tgtEl>
                                          <p:spTgt spid="4474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7492">
                                            <p:txEl>
                                              <p:pRg st="7" end="7"/>
                                            </p:txEl>
                                          </p:spTgt>
                                        </p:tgtEl>
                                        <p:attrNameLst>
                                          <p:attrName>style.visibility</p:attrName>
                                        </p:attrNameLst>
                                      </p:cBhvr>
                                      <p:to>
                                        <p:strVal val="visible"/>
                                      </p:to>
                                    </p:set>
                                    <p:animEffect transition="in" filter="wipe(left)">
                                      <p:cBhvr>
                                        <p:cTn id="42" dur="500"/>
                                        <p:tgtEl>
                                          <p:spTgt spid="44749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7492">
                                            <p:txEl>
                                              <p:pRg st="8" end="8"/>
                                            </p:txEl>
                                          </p:spTgt>
                                        </p:tgtEl>
                                        <p:attrNameLst>
                                          <p:attrName>style.visibility</p:attrName>
                                        </p:attrNameLst>
                                      </p:cBhvr>
                                      <p:to>
                                        <p:strVal val="visible"/>
                                      </p:to>
                                    </p:set>
                                    <p:animEffect transition="in" filter="wipe(left)">
                                      <p:cBhvr>
                                        <p:cTn id="47" dur="500"/>
                                        <p:tgtEl>
                                          <p:spTgt spid="4474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Long-Run Aggregate Supply Curve</a:t>
            </a:r>
          </a:p>
        </p:txBody>
      </p:sp>
      <p:sp>
        <p:nvSpPr>
          <p:cNvPr id="3" name="Content Placeholder 2"/>
          <p:cNvSpPr>
            <a:spLocks noGrp="1"/>
          </p:cNvSpPr>
          <p:nvPr>
            <p:ph idx="1"/>
          </p:nvPr>
        </p:nvSpPr>
        <p:spPr/>
        <p:txBody>
          <a:bodyPr>
            <a:normAutofit lnSpcReduction="10000"/>
          </a:bodyPr>
          <a:lstStyle/>
          <a:p>
            <a:r>
              <a:rPr lang="en-US" dirty="0"/>
              <a:t>The </a:t>
            </a:r>
            <a:r>
              <a:rPr lang="en-US" b="1" dirty="0"/>
              <a:t>long-run aggregate supply curve </a:t>
            </a:r>
            <a:r>
              <a:rPr lang="en-US" dirty="0"/>
              <a:t>shows the relationship between the aggregate price level and the quantity of aggregate output supplied that would exist if all prices, including nominal wages, were fully flexible.</a:t>
            </a:r>
          </a:p>
          <a:p>
            <a:r>
              <a:rPr lang="en-US" dirty="0"/>
              <a:t>While input prices, such as wages, probably are pretty sticky in the short-run, would they forever remain “stuck”?  </a:t>
            </a:r>
          </a:p>
          <a:p>
            <a:pPr lvl="1"/>
            <a:r>
              <a:rPr lang="en-US" dirty="0"/>
              <a:t>No. Eventually existing contracts expire and new ones are negotiated.  </a:t>
            </a:r>
          </a:p>
          <a:p>
            <a:r>
              <a:rPr lang="en-US" dirty="0"/>
              <a:t>In the LR, the aggregate price level has no effect on aggregate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381000" y="0"/>
            <a:ext cx="8534400" cy="685800"/>
          </a:xfrm>
        </p:spPr>
        <p:txBody>
          <a:bodyPr/>
          <a:lstStyle/>
          <a:p>
            <a:pPr eaLnBrk="1" hangingPunct="1"/>
            <a:r>
              <a:rPr lang="en-US" sz="3200"/>
              <a:t>Long-Run Aggregate Supply Curve</a:t>
            </a:r>
          </a:p>
        </p:txBody>
      </p:sp>
      <p:sp>
        <p:nvSpPr>
          <p:cNvPr id="34819" name="Text Box 3"/>
          <p:cNvSpPr txBox="1">
            <a:spLocks noChangeArrowheads="1"/>
          </p:cNvSpPr>
          <p:nvPr/>
        </p:nvSpPr>
        <p:spPr bwMode="auto">
          <a:xfrm>
            <a:off x="76200" y="1371600"/>
            <a:ext cx="9067800" cy="457200"/>
          </a:xfrm>
          <a:prstGeom prst="rect">
            <a:avLst/>
          </a:prstGeom>
          <a:noFill/>
          <a:ln w="9525" algn="ctr">
            <a:noFill/>
            <a:miter lim="800000"/>
            <a:headEnd/>
            <a:tailEnd type="none" w="med" len="lg"/>
          </a:ln>
        </p:spPr>
        <p:txBody>
          <a:bodyPr>
            <a:spAutoFit/>
          </a:bodyPr>
          <a:lstStyle/>
          <a:p>
            <a:pPr marL="1588" indent="-1588">
              <a:lnSpc>
                <a:spcPct val="100000"/>
              </a:lnSpc>
            </a:pPr>
            <a:endParaRPr lang="en-US" sz="2400">
              <a:latin typeface="Arial Unicode MS" pitchFamily="34" charset="-128"/>
            </a:endParaRPr>
          </a:p>
        </p:txBody>
      </p:sp>
      <p:sp>
        <p:nvSpPr>
          <p:cNvPr id="34820" name="Rectangle 4"/>
          <p:cNvSpPr>
            <a:spLocks noChangeArrowheads="1"/>
          </p:cNvSpPr>
          <p:nvPr/>
        </p:nvSpPr>
        <p:spPr bwMode="auto">
          <a:xfrm>
            <a:off x="0" y="5253038"/>
            <a:ext cx="9144000" cy="0"/>
          </a:xfrm>
          <a:prstGeom prst="rect">
            <a:avLst/>
          </a:prstGeom>
          <a:noFill/>
          <a:ln w="9525" algn="ctr">
            <a:noFill/>
            <a:miter lim="800000"/>
            <a:headEnd/>
            <a:tailEnd type="none" w="med" len="lg"/>
          </a:ln>
        </p:spPr>
        <p:txBody>
          <a:bodyPr wrap="none" anchor="ctr">
            <a:spAutoFit/>
          </a:bodyPr>
          <a:lstStyle/>
          <a:p>
            <a:pPr>
              <a:lnSpc>
                <a:spcPct val="100000"/>
              </a:lnSpc>
              <a:spcBef>
                <a:spcPct val="0"/>
              </a:spcBef>
              <a:buClrTx/>
              <a:buSzTx/>
              <a:buFontTx/>
              <a:buNone/>
            </a:pPr>
            <a:endParaRPr lang="en-US" sz="1800"/>
          </a:p>
        </p:txBody>
      </p:sp>
      <p:pic>
        <p:nvPicPr>
          <p:cNvPr id="34821" name="Picture 5" descr="fig"/>
          <p:cNvPicPr>
            <a:picLocks noGrp="1" noChangeAspect="1" noChangeArrowheads="1"/>
          </p:cNvPicPr>
          <p:nvPr>
            <p:ph idx="1"/>
          </p:nvPr>
        </p:nvPicPr>
        <p:blipFill>
          <a:blip r:embed="rId3" cstate="print"/>
          <a:srcRect/>
          <a:stretch>
            <a:fillRect/>
          </a:stretch>
        </p:blipFill>
        <p:spPr>
          <a:xfrm>
            <a:off x="228600" y="914400"/>
            <a:ext cx="8686800" cy="5262563"/>
          </a:xfr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609600" y="0"/>
            <a:ext cx="7924800" cy="609600"/>
          </a:xfrm>
        </p:spPr>
        <p:txBody>
          <a:bodyPr>
            <a:normAutofit fontScale="90000"/>
          </a:bodyPr>
          <a:lstStyle/>
          <a:p>
            <a:pPr eaLnBrk="1" hangingPunct="1"/>
            <a:r>
              <a:rPr lang="en-US" sz="2400"/>
              <a:t>Economic Growth Shifts the LRAS Curve Rightward</a:t>
            </a:r>
          </a:p>
        </p:txBody>
      </p:sp>
      <p:sp>
        <p:nvSpPr>
          <p:cNvPr id="36867" name="Text Box 3"/>
          <p:cNvSpPr txBox="1">
            <a:spLocks noChangeArrowheads="1"/>
          </p:cNvSpPr>
          <p:nvPr/>
        </p:nvSpPr>
        <p:spPr bwMode="auto">
          <a:xfrm>
            <a:off x="76200" y="1371600"/>
            <a:ext cx="9067800" cy="457200"/>
          </a:xfrm>
          <a:prstGeom prst="rect">
            <a:avLst/>
          </a:prstGeom>
          <a:noFill/>
          <a:ln w="9525" algn="ctr">
            <a:noFill/>
            <a:miter lim="800000"/>
            <a:headEnd/>
            <a:tailEnd type="none" w="med" len="lg"/>
          </a:ln>
        </p:spPr>
        <p:txBody>
          <a:bodyPr>
            <a:spAutoFit/>
          </a:bodyPr>
          <a:lstStyle/>
          <a:p>
            <a:pPr marL="1588" indent="-1588">
              <a:lnSpc>
                <a:spcPct val="100000"/>
              </a:lnSpc>
            </a:pPr>
            <a:endParaRPr lang="en-US" sz="2400">
              <a:latin typeface="Arial Unicode MS" pitchFamily="34" charset="-128"/>
            </a:endParaRPr>
          </a:p>
        </p:txBody>
      </p:sp>
      <p:sp>
        <p:nvSpPr>
          <p:cNvPr id="36868" name="Rectangle 4"/>
          <p:cNvSpPr>
            <a:spLocks noChangeArrowheads="1"/>
          </p:cNvSpPr>
          <p:nvPr/>
        </p:nvSpPr>
        <p:spPr bwMode="auto">
          <a:xfrm>
            <a:off x="0" y="5253038"/>
            <a:ext cx="9144000" cy="0"/>
          </a:xfrm>
          <a:prstGeom prst="rect">
            <a:avLst/>
          </a:prstGeom>
          <a:noFill/>
          <a:ln w="9525" algn="ctr">
            <a:noFill/>
            <a:miter lim="800000"/>
            <a:headEnd/>
            <a:tailEnd type="none" w="med" len="lg"/>
          </a:ln>
        </p:spPr>
        <p:txBody>
          <a:bodyPr wrap="none" anchor="ctr">
            <a:spAutoFit/>
          </a:bodyPr>
          <a:lstStyle/>
          <a:p>
            <a:pPr>
              <a:lnSpc>
                <a:spcPct val="100000"/>
              </a:lnSpc>
              <a:spcBef>
                <a:spcPct val="0"/>
              </a:spcBef>
              <a:buClrTx/>
              <a:buSzTx/>
              <a:buFontTx/>
              <a:buNone/>
            </a:pPr>
            <a:endParaRPr lang="en-US" sz="1800"/>
          </a:p>
        </p:txBody>
      </p:sp>
      <p:pic>
        <p:nvPicPr>
          <p:cNvPr id="36869" name="Picture 9"/>
          <p:cNvPicPr>
            <a:picLocks noGrp="1" noChangeAspect="1" noChangeArrowheads="1"/>
          </p:cNvPicPr>
          <p:nvPr>
            <p:ph idx="1"/>
          </p:nvPr>
        </p:nvPicPr>
        <p:blipFill>
          <a:blip r:embed="rId3" cstate="print"/>
          <a:srcRect/>
          <a:stretch>
            <a:fillRect/>
          </a:stretch>
        </p:blipFill>
        <p:spPr>
          <a:xfrm>
            <a:off x="381000" y="838200"/>
            <a:ext cx="7772400" cy="4837113"/>
          </a:xfr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LRAS</a:t>
            </a:r>
          </a:p>
        </p:txBody>
      </p:sp>
      <p:sp>
        <p:nvSpPr>
          <p:cNvPr id="3" name="Content Placeholder 2"/>
          <p:cNvSpPr>
            <a:spLocks noGrp="1"/>
          </p:cNvSpPr>
          <p:nvPr>
            <p:ph idx="1"/>
          </p:nvPr>
        </p:nvSpPr>
        <p:spPr/>
        <p:txBody>
          <a:bodyPr/>
          <a:lstStyle/>
          <a:p>
            <a:r>
              <a:rPr lang="en-US" dirty="0"/>
              <a:t>The LRAS curve represents the economy’s “potential output” or “potential GDP”</a:t>
            </a:r>
          </a:p>
          <a:p>
            <a:endParaRPr lang="en-US" dirty="0"/>
          </a:p>
          <a:p>
            <a:r>
              <a:rPr lang="en-US" dirty="0"/>
              <a:t>Potential Output: the level of real GDP the economy would produce if all prices (including wages) were instantly and perfectly flexible.  </a:t>
            </a:r>
          </a:p>
          <a:p>
            <a:pPr lvl="1"/>
            <a:r>
              <a:rPr lang="en-US" dirty="0"/>
              <a:t>Think of this as the level of production, nationwide, that corresponds with full employment (and remember, full employment is not zero unemployment)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4)">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LRAS</a:t>
            </a:r>
          </a:p>
        </p:txBody>
      </p:sp>
      <p:sp>
        <p:nvSpPr>
          <p:cNvPr id="3" name="Content Placeholder 2"/>
          <p:cNvSpPr>
            <a:spLocks noGrp="1"/>
          </p:cNvSpPr>
          <p:nvPr>
            <p:ph idx="1"/>
          </p:nvPr>
        </p:nvSpPr>
        <p:spPr/>
        <p:txBody>
          <a:bodyPr/>
          <a:lstStyle/>
          <a:p>
            <a:r>
              <a:rPr lang="en-US" dirty="0"/>
              <a:t>While the economy’s actual output may not always be right at potential output, it will always fluctuate around it.</a:t>
            </a:r>
          </a:p>
          <a:p>
            <a:pPr lvl="1"/>
            <a:r>
              <a:rPr lang="en-US" dirty="0"/>
              <a:t>During recessions it will be slightly below, during expansions it will be slightly above.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142875"/>
            <a:ext cx="8229600" cy="466725"/>
          </a:xfrm>
        </p:spPr>
        <p:txBody>
          <a:bodyPr>
            <a:normAutofit fontScale="90000"/>
          </a:bodyPr>
          <a:lstStyle/>
          <a:p>
            <a:pPr eaLnBrk="1" hangingPunct="1"/>
            <a:r>
              <a:rPr lang="en-US" altLang="zh-CN" sz="2800">
                <a:ea typeface="宋体" pitchFamily="2" charset="-122"/>
              </a:rPr>
              <a:t>Actual and Potential Output from 1989 to 2007</a:t>
            </a:r>
            <a:endParaRPr lang="zh-CN" altLang="en-US" sz="2800">
              <a:ea typeface="宋体" pitchFamily="2" charset="-122"/>
            </a:endParaRPr>
          </a:p>
        </p:txBody>
      </p:sp>
      <p:pic>
        <p:nvPicPr>
          <p:cNvPr id="35843" name="Picture 4"/>
          <p:cNvPicPr>
            <a:picLocks noChangeAspect="1" noChangeArrowheads="1"/>
          </p:cNvPicPr>
          <p:nvPr/>
        </p:nvPicPr>
        <p:blipFill>
          <a:blip r:embed="rId3" cstate="print"/>
          <a:srcRect/>
          <a:stretch>
            <a:fillRect/>
          </a:stretch>
        </p:blipFill>
        <p:spPr bwMode="auto">
          <a:xfrm>
            <a:off x="90488" y="1295400"/>
            <a:ext cx="8977312" cy="44799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a:t>Aggregate Demand</a:t>
            </a:r>
          </a:p>
        </p:txBody>
      </p:sp>
      <p:sp>
        <p:nvSpPr>
          <p:cNvPr id="12291" name="Rectangle 3"/>
          <p:cNvSpPr>
            <a:spLocks noGrp="1" noChangeArrowheads="1"/>
          </p:cNvSpPr>
          <p:nvPr>
            <p:ph type="body" idx="1"/>
          </p:nvPr>
        </p:nvSpPr>
        <p:spPr/>
        <p:txBody>
          <a:bodyPr/>
          <a:lstStyle/>
          <a:p>
            <a:pPr eaLnBrk="1" hangingPunct="1"/>
            <a:r>
              <a:rPr lang="en-US"/>
              <a:t>The </a:t>
            </a:r>
            <a:r>
              <a:rPr lang="en-US" b="1"/>
              <a:t>aggregate demand curve </a:t>
            </a:r>
            <a:r>
              <a:rPr lang="en-US"/>
              <a:t>shows the relationship between the aggregate price level and the quantity of aggregate output demanded by households, businesses, the government and the rest of the world.</a:t>
            </a:r>
          </a:p>
          <a:p>
            <a:pPr eaLnBrk="1" hangingPunct="1"/>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81000" y="0"/>
            <a:ext cx="8534400" cy="609600"/>
          </a:xfrm>
        </p:spPr>
        <p:txBody>
          <a:bodyPr/>
          <a:lstStyle/>
          <a:p>
            <a:pPr eaLnBrk="1" hangingPunct="1"/>
            <a:r>
              <a:rPr lang="en-US"/>
              <a:t>The Aggregate Demand Curve</a:t>
            </a:r>
            <a:endParaRPr lang="en-US" sz="3200"/>
          </a:p>
        </p:txBody>
      </p:sp>
      <p:pic>
        <p:nvPicPr>
          <p:cNvPr id="13315" name="Picture 3" descr="fig"/>
          <p:cNvPicPr>
            <a:picLocks noGrp="1" noChangeAspect="1" noChangeArrowheads="1"/>
          </p:cNvPicPr>
          <p:nvPr>
            <p:ph idx="1"/>
          </p:nvPr>
        </p:nvPicPr>
        <p:blipFill>
          <a:blip r:embed="rId3" cstate="print"/>
          <a:srcRect/>
          <a:stretch>
            <a:fillRect/>
          </a:stretch>
        </p:blipFill>
        <p:spPr>
          <a:xfrm>
            <a:off x="152400" y="838200"/>
            <a:ext cx="8839200" cy="5603875"/>
          </a:xfr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r>
              <a:rPr lang="en-US" dirty="0"/>
              <a:t>It is downward-sloping for two reasons: </a:t>
            </a:r>
          </a:p>
          <a:p>
            <a:pPr lvl="1" eaLnBrk="1" hangingPunct="1"/>
            <a:r>
              <a:rPr lang="en-US" dirty="0"/>
              <a:t>The first is the </a:t>
            </a:r>
            <a:r>
              <a:rPr lang="en-US" b="1" dirty="0"/>
              <a:t>wealth effect of a change in the aggregate price level</a:t>
            </a:r>
            <a:r>
              <a:rPr lang="en-US" dirty="0"/>
              <a:t>—a higher aggregate price level reduces the purchasing power of households’ wealth and reduces consumer spending. </a:t>
            </a:r>
          </a:p>
          <a:p>
            <a:pPr lvl="1" eaLnBrk="1" hangingPunct="1"/>
            <a:r>
              <a:rPr lang="en-US" dirty="0"/>
              <a:t>The second is the </a:t>
            </a:r>
            <a:r>
              <a:rPr lang="en-US" b="1" dirty="0"/>
              <a:t>interest rate effect of a change in aggregate price level</a:t>
            </a:r>
            <a:r>
              <a:rPr lang="en-US" dirty="0"/>
              <a:t>—a higher aggregate price level reduces the purchasing power of households’ money holdings, leading to a rise in interest rates and a fall in investment spending and consumer spending.</a:t>
            </a:r>
          </a:p>
          <a:p>
            <a:pPr eaLnBrk="1" hangingPunct="1"/>
            <a:endParaRPr lang="en-US" dirty="0"/>
          </a:p>
        </p:txBody>
      </p:sp>
      <p:sp>
        <p:nvSpPr>
          <p:cNvPr id="14339" name="Rectangle 2"/>
          <p:cNvSpPr>
            <a:spLocks noGrp="1" noRot="1" noChangeArrowheads="1"/>
          </p:cNvSpPr>
          <p:nvPr>
            <p:ph type="title"/>
          </p:nvPr>
        </p:nvSpPr>
        <p:spPr/>
        <p:txBody>
          <a:bodyPr>
            <a:normAutofit fontScale="90000"/>
          </a:bodyPr>
          <a:lstStyle/>
          <a:p>
            <a:pPr eaLnBrk="1" hangingPunct="1"/>
            <a:r>
              <a:rPr lang="en-US"/>
              <a:t>The Aggregate Demand Curve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7" dur="500"/>
                                        <p:tgtEl>
                                          <p:spTgt spid="143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12"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hope to see steady increases in our standard of living (i.e. economic growth) over the long-run. </a:t>
            </a:r>
          </a:p>
          <a:p>
            <a:r>
              <a:rPr lang="en-US" dirty="0"/>
              <a:t>Even if that trend is upward, we will still see short-run fluctuations around that trend.</a:t>
            </a:r>
          </a:p>
          <a:p>
            <a:pPr lvl="1"/>
            <a:r>
              <a:rPr lang="en-US" dirty="0"/>
              <a:t>“boom and bust”, expansion and recession</a:t>
            </a:r>
          </a:p>
          <a:p>
            <a:r>
              <a:rPr lang="en-US" dirty="0"/>
              <a:t>Our topic today will help us begin to understand these SR fluctuations. </a:t>
            </a:r>
          </a:p>
          <a:p>
            <a:r>
              <a:rPr lang="en-US" dirty="0"/>
              <a:t>Even though they are only short-run, downturns can still last years and thus be painful. </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eaLnBrk="1" hangingPunct="1"/>
            <a:r>
              <a:rPr lang="en-US"/>
              <a:t>Shifts of the Aggregate Demand Curve</a:t>
            </a:r>
          </a:p>
        </p:txBody>
      </p:sp>
      <p:sp>
        <p:nvSpPr>
          <p:cNvPr id="16387" name="Rectangle 3"/>
          <p:cNvSpPr>
            <a:spLocks noGrp="1" noChangeArrowheads="1"/>
          </p:cNvSpPr>
          <p:nvPr>
            <p:ph type="body" idx="1"/>
          </p:nvPr>
        </p:nvSpPr>
        <p:spPr/>
        <p:txBody>
          <a:bodyPr/>
          <a:lstStyle/>
          <a:p>
            <a:pPr eaLnBrk="1" hangingPunct="1"/>
            <a:r>
              <a:rPr lang="en-US"/>
              <a:t>The aggregate demand curve shifts because of:</a:t>
            </a:r>
          </a:p>
          <a:p>
            <a:pPr lvl="1" eaLnBrk="1" hangingPunct="1"/>
            <a:r>
              <a:rPr lang="en-US" sz="2800"/>
              <a:t>changes in expectations</a:t>
            </a:r>
          </a:p>
          <a:p>
            <a:pPr lvl="1" eaLnBrk="1" hangingPunct="1"/>
            <a:r>
              <a:rPr lang="en-US" sz="2800"/>
              <a:t>wealth</a:t>
            </a:r>
          </a:p>
          <a:p>
            <a:pPr lvl="1" eaLnBrk="1" hangingPunct="1"/>
            <a:r>
              <a:rPr lang="en-US" sz="2800"/>
              <a:t>the stock of physical capital</a:t>
            </a:r>
          </a:p>
          <a:p>
            <a:pPr lvl="1" eaLnBrk="1" hangingPunct="1"/>
            <a:r>
              <a:rPr lang="en-US" sz="2800"/>
              <a:t>government policies</a:t>
            </a:r>
          </a:p>
          <a:p>
            <a:pPr lvl="2" eaLnBrk="1" hangingPunct="1"/>
            <a:r>
              <a:rPr lang="en-US" sz="2800"/>
              <a:t>fiscal policy</a:t>
            </a:r>
          </a:p>
          <a:p>
            <a:pPr lvl="2" eaLnBrk="1" hangingPunct="1"/>
            <a:r>
              <a:rPr lang="en-US" sz="2800"/>
              <a:t>monetary policy</a:t>
            </a:r>
          </a:p>
          <a:p>
            <a:pPr eaLnBrk="1" hangingPunct="1"/>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altLang="zh-CN" sz="2800">
                <a:ea typeface="宋体" pitchFamily="2" charset="-122"/>
              </a:rPr>
              <a:t>Factors that Shifts the Aggregate Demand Curve</a:t>
            </a:r>
            <a:endParaRPr lang="zh-CN" altLang="en-US" sz="2800">
              <a:ea typeface="宋体" pitchFamily="2" charset="-122"/>
            </a:endParaRPr>
          </a:p>
        </p:txBody>
      </p:sp>
      <p:sp>
        <p:nvSpPr>
          <p:cNvPr id="19459" name="Rectangle 5"/>
          <p:cNvSpPr>
            <a:spLocks noChangeArrowheads="1"/>
          </p:cNvSpPr>
          <p:nvPr/>
        </p:nvSpPr>
        <p:spPr bwMode="auto">
          <a:xfrm>
            <a:off x="304800" y="838200"/>
            <a:ext cx="184150" cy="433388"/>
          </a:xfrm>
          <a:prstGeom prst="rect">
            <a:avLst/>
          </a:prstGeom>
          <a:noFill/>
          <a:ln w="25400" algn="ctr">
            <a:noFill/>
            <a:prstDash val="sysDot"/>
            <a:miter lim="800000"/>
            <a:headEnd/>
            <a:tailEnd type="none" w="med" len="lg"/>
          </a:ln>
        </p:spPr>
        <p:txBody>
          <a:bodyPr wrap="none">
            <a:spAutoFit/>
          </a:bodyPr>
          <a:lstStyle/>
          <a:p>
            <a:pPr marL="1588" indent="-1588"/>
            <a:endParaRPr lang="en-US" sz="2800" b="1"/>
          </a:p>
        </p:txBody>
      </p:sp>
      <p:sp>
        <p:nvSpPr>
          <p:cNvPr id="445487" name="Rectangle 47"/>
          <p:cNvSpPr>
            <a:spLocks noChangeArrowheads="1"/>
          </p:cNvSpPr>
          <p:nvPr/>
        </p:nvSpPr>
        <p:spPr bwMode="auto">
          <a:xfrm>
            <a:off x="0" y="1676400"/>
            <a:ext cx="9144000" cy="3046988"/>
          </a:xfrm>
          <a:prstGeom prst="rect">
            <a:avLst/>
          </a:prstGeom>
          <a:noFill/>
          <a:ln w="25400" algn="ctr">
            <a:noFill/>
            <a:prstDash val="sysDot"/>
            <a:miter lim="800000"/>
            <a:headEnd/>
            <a:tailEnd type="none" w="med" len="lg"/>
          </a:ln>
        </p:spPr>
        <p:txBody>
          <a:bodyPr wrap="square">
            <a:spAutoFit/>
          </a:bodyPr>
          <a:lstStyle/>
          <a:p>
            <a:pPr marL="1588" indent="-1588"/>
            <a:r>
              <a:rPr lang="en-US" sz="1600" b="1" dirty="0"/>
              <a:t>Changes in expectations</a:t>
            </a:r>
          </a:p>
          <a:p>
            <a:pPr marL="1588" indent="-1588"/>
            <a:r>
              <a:rPr lang="en-US" sz="1600" dirty="0"/>
              <a:t>If consumers and firms become more optimistic, . . . . . . aggregate demand increases.</a:t>
            </a:r>
          </a:p>
          <a:p>
            <a:pPr marL="1588" indent="-1588"/>
            <a:r>
              <a:rPr lang="en-US" sz="1600" dirty="0"/>
              <a:t>If consumers and firms become more pessimistic, . . . . . . aggregate demand decreases.</a:t>
            </a:r>
          </a:p>
          <a:p>
            <a:pPr marL="1588" indent="-1588"/>
            <a:r>
              <a:rPr lang="en-US" sz="1600" b="1" dirty="0"/>
              <a:t>Changes in wealth</a:t>
            </a:r>
          </a:p>
          <a:p>
            <a:pPr marL="1588" indent="-1588"/>
            <a:r>
              <a:rPr lang="en-US" sz="1600" dirty="0"/>
              <a:t>If the real value of household assets rises, . . . . . . aggregate demand increases.</a:t>
            </a:r>
          </a:p>
          <a:p>
            <a:pPr marL="1588" indent="-1588"/>
            <a:r>
              <a:rPr lang="en-US" sz="1600" dirty="0"/>
              <a:t>If the real value of household assets falls, . . . . . . aggregate demand decreases.</a:t>
            </a:r>
          </a:p>
          <a:p>
            <a:pPr marL="1588" indent="-1588"/>
            <a:r>
              <a:rPr lang="en-US" sz="1600" b="1" dirty="0"/>
              <a:t>Fiscal policy</a:t>
            </a:r>
          </a:p>
          <a:p>
            <a:pPr marL="1588" indent="-1588"/>
            <a:r>
              <a:rPr lang="en-US" sz="1600" dirty="0"/>
              <a:t>If the government increases spending or cuts taxes, . . . .. aggregate demand increases.</a:t>
            </a:r>
          </a:p>
          <a:p>
            <a:pPr marL="1588" indent="-1588"/>
            <a:r>
              <a:rPr lang="en-US" sz="1600" dirty="0"/>
              <a:t>If the government reduces spending or raises taxes, . . . . aggregate demand decreases.</a:t>
            </a:r>
          </a:p>
          <a:p>
            <a:pPr marL="1588" indent="-1588"/>
            <a:r>
              <a:rPr lang="en-US" sz="1600" b="1" dirty="0"/>
              <a:t>Monetary policy</a:t>
            </a:r>
          </a:p>
          <a:p>
            <a:pPr marL="1588" indent="-1588"/>
            <a:r>
              <a:rPr lang="en-US" sz="1600" dirty="0"/>
              <a:t>If the central bank increases the quantity of money, . .. . . aggregate demand increases.</a:t>
            </a:r>
          </a:p>
          <a:p>
            <a:pPr marL="1588" indent="-1588"/>
            <a:r>
              <a:rPr lang="en-US" sz="1600" dirty="0"/>
              <a:t>If the central bank reduces the quantity of money, . . . . . . aggregate demand decreases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5487">
                                            <p:txEl>
                                              <p:pRg st="0" end="0"/>
                                            </p:txEl>
                                          </p:spTgt>
                                        </p:tgtEl>
                                        <p:attrNameLst>
                                          <p:attrName>style.visibility</p:attrName>
                                        </p:attrNameLst>
                                      </p:cBhvr>
                                      <p:to>
                                        <p:strVal val="visible"/>
                                      </p:to>
                                    </p:set>
                                    <p:animEffect transition="in" filter="wipe(left)">
                                      <p:cBhvr>
                                        <p:cTn id="7" dur="500"/>
                                        <p:tgtEl>
                                          <p:spTgt spid="445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5487">
                                            <p:txEl>
                                              <p:pRg st="1" end="1"/>
                                            </p:txEl>
                                          </p:spTgt>
                                        </p:tgtEl>
                                        <p:attrNameLst>
                                          <p:attrName>style.visibility</p:attrName>
                                        </p:attrNameLst>
                                      </p:cBhvr>
                                      <p:to>
                                        <p:strVal val="visible"/>
                                      </p:to>
                                    </p:set>
                                    <p:animEffect transition="in" filter="wipe(left)">
                                      <p:cBhvr>
                                        <p:cTn id="12" dur="500"/>
                                        <p:tgtEl>
                                          <p:spTgt spid="445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5487">
                                            <p:txEl>
                                              <p:pRg st="2" end="2"/>
                                            </p:txEl>
                                          </p:spTgt>
                                        </p:tgtEl>
                                        <p:attrNameLst>
                                          <p:attrName>style.visibility</p:attrName>
                                        </p:attrNameLst>
                                      </p:cBhvr>
                                      <p:to>
                                        <p:strVal val="visible"/>
                                      </p:to>
                                    </p:set>
                                    <p:animEffect transition="in" filter="wipe(left)">
                                      <p:cBhvr>
                                        <p:cTn id="17" dur="500"/>
                                        <p:tgtEl>
                                          <p:spTgt spid="4454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5487">
                                            <p:txEl>
                                              <p:pRg st="3" end="3"/>
                                            </p:txEl>
                                          </p:spTgt>
                                        </p:tgtEl>
                                        <p:attrNameLst>
                                          <p:attrName>style.visibility</p:attrName>
                                        </p:attrNameLst>
                                      </p:cBhvr>
                                      <p:to>
                                        <p:strVal val="visible"/>
                                      </p:to>
                                    </p:set>
                                    <p:animEffect transition="in" filter="wipe(left)">
                                      <p:cBhvr>
                                        <p:cTn id="22" dur="500"/>
                                        <p:tgtEl>
                                          <p:spTgt spid="4454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5487">
                                            <p:txEl>
                                              <p:pRg st="4" end="4"/>
                                            </p:txEl>
                                          </p:spTgt>
                                        </p:tgtEl>
                                        <p:attrNameLst>
                                          <p:attrName>style.visibility</p:attrName>
                                        </p:attrNameLst>
                                      </p:cBhvr>
                                      <p:to>
                                        <p:strVal val="visible"/>
                                      </p:to>
                                    </p:set>
                                    <p:animEffect transition="in" filter="wipe(left)">
                                      <p:cBhvr>
                                        <p:cTn id="27" dur="500"/>
                                        <p:tgtEl>
                                          <p:spTgt spid="4454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5487">
                                            <p:txEl>
                                              <p:pRg st="5" end="5"/>
                                            </p:txEl>
                                          </p:spTgt>
                                        </p:tgtEl>
                                        <p:attrNameLst>
                                          <p:attrName>style.visibility</p:attrName>
                                        </p:attrNameLst>
                                      </p:cBhvr>
                                      <p:to>
                                        <p:strVal val="visible"/>
                                      </p:to>
                                    </p:set>
                                    <p:animEffect transition="in" filter="wipe(left)">
                                      <p:cBhvr>
                                        <p:cTn id="32" dur="500"/>
                                        <p:tgtEl>
                                          <p:spTgt spid="4454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5487">
                                            <p:txEl>
                                              <p:pRg st="6" end="6"/>
                                            </p:txEl>
                                          </p:spTgt>
                                        </p:tgtEl>
                                        <p:attrNameLst>
                                          <p:attrName>style.visibility</p:attrName>
                                        </p:attrNameLst>
                                      </p:cBhvr>
                                      <p:to>
                                        <p:strVal val="visible"/>
                                      </p:to>
                                    </p:set>
                                    <p:animEffect transition="in" filter="wipe(left)">
                                      <p:cBhvr>
                                        <p:cTn id="37" dur="500"/>
                                        <p:tgtEl>
                                          <p:spTgt spid="4454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5487">
                                            <p:txEl>
                                              <p:pRg st="7" end="7"/>
                                            </p:txEl>
                                          </p:spTgt>
                                        </p:tgtEl>
                                        <p:attrNameLst>
                                          <p:attrName>style.visibility</p:attrName>
                                        </p:attrNameLst>
                                      </p:cBhvr>
                                      <p:to>
                                        <p:strVal val="visible"/>
                                      </p:to>
                                    </p:set>
                                    <p:animEffect transition="in" filter="wipe(left)">
                                      <p:cBhvr>
                                        <p:cTn id="42" dur="500"/>
                                        <p:tgtEl>
                                          <p:spTgt spid="4454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5487">
                                            <p:txEl>
                                              <p:pRg st="8" end="8"/>
                                            </p:txEl>
                                          </p:spTgt>
                                        </p:tgtEl>
                                        <p:attrNameLst>
                                          <p:attrName>style.visibility</p:attrName>
                                        </p:attrNameLst>
                                      </p:cBhvr>
                                      <p:to>
                                        <p:strVal val="visible"/>
                                      </p:to>
                                    </p:set>
                                    <p:animEffect transition="in" filter="wipe(left)">
                                      <p:cBhvr>
                                        <p:cTn id="47" dur="500"/>
                                        <p:tgtEl>
                                          <p:spTgt spid="4454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5487">
                                            <p:txEl>
                                              <p:pRg st="9" end="9"/>
                                            </p:txEl>
                                          </p:spTgt>
                                        </p:tgtEl>
                                        <p:attrNameLst>
                                          <p:attrName>style.visibility</p:attrName>
                                        </p:attrNameLst>
                                      </p:cBhvr>
                                      <p:to>
                                        <p:strVal val="visible"/>
                                      </p:to>
                                    </p:set>
                                    <p:animEffect transition="in" filter="wipe(left)">
                                      <p:cBhvr>
                                        <p:cTn id="52" dur="500"/>
                                        <p:tgtEl>
                                          <p:spTgt spid="4454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5487">
                                            <p:txEl>
                                              <p:pRg st="10" end="10"/>
                                            </p:txEl>
                                          </p:spTgt>
                                        </p:tgtEl>
                                        <p:attrNameLst>
                                          <p:attrName>style.visibility</p:attrName>
                                        </p:attrNameLst>
                                      </p:cBhvr>
                                      <p:to>
                                        <p:strVal val="visible"/>
                                      </p:to>
                                    </p:set>
                                    <p:animEffect transition="in" filter="wipe(left)">
                                      <p:cBhvr>
                                        <p:cTn id="57" dur="500"/>
                                        <p:tgtEl>
                                          <p:spTgt spid="44548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5487">
                                            <p:txEl>
                                              <p:pRg st="11" end="11"/>
                                            </p:txEl>
                                          </p:spTgt>
                                        </p:tgtEl>
                                        <p:attrNameLst>
                                          <p:attrName>style.visibility</p:attrName>
                                        </p:attrNameLst>
                                      </p:cBhvr>
                                      <p:to>
                                        <p:strVal val="visible"/>
                                      </p:to>
                                    </p:set>
                                    <p:animEffect transition="in" filter="wipe(left)">
                                      <p:cBhvr>
                                        <p:cTn id="62" dur="500"/>
                                        <p:tgtEl>
                                          <p:spTgt spid="4454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en-US"/>
              <a:t>The </a:t>
            </a:r>
            <a:r>
              <a:rPr lang="en-US" i="1"/>
              <a:t>AS–AD </a:t>
            </a:r>
            <a:r>
              <a:rPr lang="en-US"/>
              <a:t>Model</a:t>
            </a:r>
          </a:p>
        </p:txBody>
      </p:sp>
      <p:sp>
        <p:nvSpPr>
          <p:cNvPr id="41987" name="Rectangle 3"/>
          <p:cNvSpPr>
            <a:spLocks noGrp="1" noChangeArrowheads="1"/>
          </p:cNvSpPr>
          <p:nvPr>
            <p:ph type="body" idx="1"/>
          </p:nvPr>
        </p:nvSpPr>
        <p:spPr/>
        <p:txBody>
          <a:bodyPr/>
          <a:lstStyle/>
          <a:p>
            <a:pPr eaLnBrk="1" hangingPunct="1"/>
            <a:r>
              <a:rPr lang="en-US"/>
              <a:t>The </a:t>
            </a:r>
            <a:r>
              <a:rPr lang="en-US" b="1"/>
              <a:t>AS-AD model</a:t>
            </a:r>
            <a:r>
              <a:rPr lang="en-US"/>
              <a:t> uses the aggregate supply curve and the  aggregate demand curve together to analyze economic fluctuations.</a:t>
            </a:r>
          </a:p>
          <a:p>
            <a:pPr eaLnBrk="1" hangingPunct="1"/>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normAutofit fontScale="90000"/>
          </a:bodyPr>
          <a:lstStyle/>
          <a:p>
            <a:pPr eaLnBrk="1" hangingPunct="1"/>
            <a:r>
              <a:rPr lang="en-US"/>
              <a:t>Short-Run Macroeconomic Equilibrium</a:t>
            </a:r>
          </a:p>
        </p:txBody>
      </p:sp>
      <p:sp>
        <p:nvSpPr>
          <p:cNvPr id="43011" name="Rectangle 3"/>
          <p:cNvSpPr>
            <a:spLocks noGrp="1" noChangeArrowheads="1"/>
          </p:cNvSpPr>
          <p:nvPr>
            <p:ph type="body" idx="1"/>
          </p:nvPr>
        </p:nvSpPr>
        <p:spPr/>
        <p:txBody>
          <a:bodyPr/>
          <a:lstStyle/>
          <a:p>
            <a:pPr eaLnBrk="1" hangingPunct="1"/>
            <a:r>
              <a:rPr lang="en-US" dirty="0"/>
              <a:t>The economy is in </a:t>
            </a:r>
            <a:r>
              <a:rPr lang="en-US" b="1" dirty="0"/>
              <a:t>short-run macroeconomic equilibrium </a:t>
            </a:r>
            <a:r>
              <a:rPr lang="en-US" dirty="0"/>
              <a:t>when the quantity of aggregate output supplied is equal to the quantity demanded.</a:t>
            </a:r>
          </a:p>
          <a:p>
            <a:pPr eaLnBrk="1" hangingPunct="1"/>
            <a:r>
              <a:rPr lang="en-US" dirty="0"/>
              <a:t>The </a:t>
            </a:r>
            <a:r>
              <a:rPr lang="en-US" b="1" dirty="0"/>
              <a:t>short-run equilibrium aggregate price level </a:t>
            </a:r>
            <a:r>
              <a:rPr lang="en-US" dirty="0"/>
              <a:t>is the aggregate price level in the short-run macroeconomic equilibrium.</a:t>
            </a:r>
          </a:p>
          <a:p>
            <a:pPr eaLnBrk="1" hangingPunct="1"/>
            <a:r>
              <a:rPr lang="en-US" b="1" dirty="0"/>
              <a:t>Short-run equilibrium aggregate output </a:t>
            </a:r>
            <a:r>
              <a:rPr lang="en-US" dirty="0"/>
              <a:t>is the quantity of aggregate output produced in the short-run macroeconomic equilibrium.</a:t>
            </a:r>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7" dur="500"/>
                                        <p:tgtEl>
                                          <p:spTgt spid="430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2"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4800" y="0"/>
            <a:ext cx="8839200" cy="685800"/>
          </a:xfrm>
        </p:spPr>
        <p:txBody>
          <a:bodyPr/>
          <a:lstStyle/>
          <a:p>
            <a:pPr eaLnBrk="1" hangingPunct="1"/>
            <a:r>
              <a:rPr lang="en-US"/>
              <a:t>The </a:t>
            </a:r>
            <a:r>
              <a:rPr lang="en-US" i="1"/>
              <a:t>AS–AD </a:t>
            </a:r>
            <a:r>
              <a:rPr lang="en-US"/>
              <a:t>Model</a:t>
            </a:r>
            <a:endParaRPr lang="en-US" b="0"/>
          </a:p>
        </p:txBody>
      </p:sp>
      <p:pic>
        <p:nvPicPr>
          <p:cNvPr id="44035" name="Picture 3" descr="fig"/>
          <p:cNvPicPr>
            <a:picLocks noGrp="1" noChangeAspect="1" noChangeArrowheads="1"/>
          </p:cNvPicPr>
          <p:nvPr>
            <p:ph idx="1"/>
          </p:nvPr>
        </p:nvPicPr>
        <p:blipFill>
          <a:blip r:embed="rId3" cstate="print"/>
          <a:srcRect/>
          <a:stretch>
            <a:fillRect/>
          </a:stretch>
        </p:blipFill>
        <p:spPr>
          <a:xfrm>
            <a:off x="304800" y="990600"/>
            <a:ext cx="8534400" cy="5446713"/>
          </a:xfr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04800" y="0"/>
            <a:ext cx="8458200" cy="685800"/>
          </a:xfrm>
        </p:spPr>
        <p:txBody>
          <a:bodyPr>
            <a:normAutofit fontScale="90000"/>
          </a:bodyPr>
          <a:lstStyle/>
          <a:p>
            <a:pPr eaLnBrk="1" hangingPunct="1"/>
            <a:r>
              <a:rPr lang="en-US" sz="2800"/>
              <a:t>Shifts of Aggregate Demand: Short-Run Effects</a:t>
            </a:r>
            <a:endParaRPr lang="en-US" sz="2800" b="0"/>
          </a:p>
        </p:txBody>
      </p:sp>
      <p:pic>
        <p:nvPicPr>
          <p:cNvPr id="45059" name="Picture 9"/>
          <p:cNvPicPr>
            <a:picLocks noChangeAspect="1" noChangeArrowheads="1"/>
          </p:cNvPicPr>
          <p:nvPr/>
        </p:nvPicPr>
        <p:blipFill>
          <a:blip r:embed="rId3" cstate="print"/>
          <a:srcRect/>
          <a:stretch>
            <a:fillRect/>
          </a:stretch>
        </p:blipFill>
        <p:spPr bwMode="auto">
          <a:xfrm>
            <a:off x="1295400" y="1219200"/>
            <a:ext cx="6608763" cy="4714875"/>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381000" y="152400"/>
            <a:ext cx="8610600" cy="533400"/>
          </a:xfrm>
        </p:spPr>
        <p:txBody>
          <a:bodyPr/>
          <a:lstStyle/>
          <a:p>
            <a:pPr eaLnBrk="1" hangingPunct="1"/>
            <a:r>
              <a:rPr lang="en-US" sz="3200"/>
              <a:t>Shifts of the </a:t>
            </a:r>
            <a:r>
              <a:rPr lang="en-US" sz="3200" i="1"/>
              <a:t>SRAS </a:t>
            </a:r>
            <a:r>
              <a:rPr lang="en-US" sz="3200"/>
              <a:t>Curve</a:t>
            </a:r>
            <a:endParaRPr lang="en-US" sz="3200" b="0"/>
          </a:p>
        </p:txBody>
      </p:sp>
      <p:sp>
        <p:nvSpPr>
          <p:cNvPr id="295943" name="Rectangle 7"/>
          <p:cNvSpPr>
            <a:spLocks noChangeArrowheads="1"/>
          </p:cNvSpPr>
          <p:nvPr/>
        </p:nvSpPr>
        <p:spPr bwMode="auto">
          <a:xfrm>
            <a:off x="685800" y="5715000"/>
            <a:ext cx="7696200" cy="831850"/>
          </a:xfrm>
          <a:prstGeom prst="rect">
            <a:avLst/>
          </a:prstGeom>
          <a:solidFill>
            <a:schemeClr val="hlink"/>
          </a:solidFill>
          <a:ln w="9525" algn="ctr">
            <a:solidFill>
              <a:schemeClr val="tx1"/>
            </a:solidFill>
            <a:miter lim="800000"/>
            <a:headEnd/>
            <a:tailEnd type="none" w="med" len="lg"/>
          </a:ln>
        </p:spPr>
        <p:txBody>
          <a:bodyPr>
            <a:spAutoFit/>
          </a:bodyPr>
          <a:lstStyle/>
          <a:p>
            <a:pPr marL="1588" indent="-1588">
              <a:lnSpc>
                <a:spcPct val="100000"/>
              </a:lnSpc>
            </a:pPr>
            <a:r>
              <a:rPr lang="en-US" sz="2400" b="1"/>
              <a:t>Stagflation </a:t>
            </a:r>
            <a:r>
              <a:rPr lang="en-US" sz="2400"/>
              <a:t>is the combination of inflation and falling aggregate output.</a:t>
            </a:r>
            <a:endParaRPr lang="en-US" sz="2400" b="1"/>
          </a:p>
        </p:txBody>
      </p:sp>
      <p:pic>
        <p:nvPicPr>
          <p:cNvPr id="47108" name="Picture 9"/>
          <p:cNvPicPr>
            <a:picLocks noChangeAspect="1" noChangeArrowheads="1"/>
          </p:cNvPicPr>
          <p:nvPr/>
        </p:nvPicPr>
        <p:blipFill>
          <a:blip r:embed="rId3" cstate="print"/>
          <a:srcRect/>
          <a:stretch>
            <a:fillRect/>
          </a:stretch>
        </p:blipFill>
        <p:spPr bwMode="auto">
          <a:xfrm>
            <a:off x="1143000" y="914400"/>
            <a:ext cx="6627813" cy="4735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457200" y="228600"/>
            <a:ext cx="8229600" cy="457200"/>
          </a:xfrm>
        </p:spPr>
        <p:txBody>
          <a:bodyPr>
            <a:normAutofit fontScale="90000"/>
          </a:bodyPr>
          <a:lstStyle/>
          <a:p>
            <a:pPr eaLnBrk="1" hangingPunct="1"/>
            <a:r>
              <a:rPr lang="en-US" sz="3200"/>
              <a:t>Shifts of the </a:t>
            </a:r>
            <a:r>
              <a:rPr lang="en-US" sz="3200" i="1"/>
              <a:t>SRAS </a:t>
            </a:r>
            <a:r>
              <a:rPr lang="en-US" sz="3200"/>
              <a:t>Curve</a:t>
            </a:r>
            <a:endParaRPr lang="en-US" sz="3200" b="0"/>
          </a:p>
        </p:txBody>
      </p:sp>
      <p:pic>
        <p:nvPicPr>
          <p:cNvPr id="48131" name="Picture 8"/>
          <p:cNvPicPr>
            <a:picLocks noChangeAspect="1" noChangeArrowheads="1"/>
          </p:cNvPicPr>
          <p:nvPr/>
        </p:nvPicPr>
        <p:blipFill>
          <a:blip r:embed="rId3" cstate="print"/>
          <a:srcRect/>
          <a:stretch>
            <a:fillRect/>
          </a:stretch>
        </p:blipFill>
        <p:spPr bwMode="auto">
          <a:xfrm>
            <a:off x="1143000" y="1219200"/>
            <a:ext cx="6664325" cy="4716463"/>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normAutofit fontScale="90000"/>
          </a:bodyPr>
          <a:lstStyle/>
          <a:p>
            <a:pPr eaLnBrk="1" hangingPunct="1"/>
            <a:r>
              <a:rPr lang="en-US"/>
              <a:t>Long-Run Macroeconomic Equilibrium</a:t>
            </a:r>
          </a:p>
        </p:txBody>
      </p:sp>
      <p:sp>
        <p:nvSpPr>
          <p:cNvPr id="50179" name="Rectangle 3"/>
          <p:cNvSpPr>
            <a:spLocks noGrp="1" noChangeArrowheads="1"/>
          </p:cNvSpPr>
          <p:nvPr>
            <p:ph type="body" idx="1"/>
          </p:nvPr>
        </p:nvSpPr>
        <p:spPr/>
        <p:txBody>
          <a:bodyPr/>
          <a:lstStyle/>
          <a:p>
            <a:pPr eaLnBrk="1" hangingPunct="1"/>
            <a:r>
              <a:rPr lang="en-US" dirty="0"/>
              <a:t>The economy is in </a:t>
            </a:r>
            <a:r>
              <a:rPr lang="en-US" b="1" dirty="0"/>
              <a:t>long-run macroeconomic equilibrium </a:t>
            </a:r>
            <a:r>
              <a:rPr lang="en-US" dirty="0"/>
              <a:t>when the point of short-run macroeconomic equilibrium is on the long-run aggregate supply curve.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533400" y="0"/>
            <a:ext cx="8077200" cy="609600"/>
          </a:xfrm>
        </p:spPr>
        <p:txBody>
          <a:bodyPr>
            <a:normAutofit fontScale="90000"/>
          </a:bodyPr>
          <a:lstStyle/>
          <a:p>
            <a:pPr eaLnBrk="1" hangingPunct="1"/>
            <a:r>
              <a:rPr lang="en-US" sz="3200"/>
              <a:t>Long-Run Macroeconomic Equilibrium</a:t>
            </a:r>
            <a:endParaRPr lang="en-US" sz="3200" b="0"/>
          </a:p>
        </p:txBody>
      </p:sp>
      <p:pic>
        <p:nvPicPr>
          <p:cNvPr id="51203" name="Picture 3" descr="fig"/>
          <p:cNvPicPr>
            <a:picLocks noGrp="1" noChangeAspect="1" noChangeArrowheads="1"/>
          </p:cNvPicPr>
          <p:nvPr>
            <p:ph idx="1"/>
          </p:nvPr>
        </p:nvPicPr>
        <p:blipFill>
          <a:blip r:embed="rId3" cstate="print"/>
          <a:srcRect/>
          <a:stretch>
            <a:fillRect/>
          </a:stretch>
        </p:blipFill>
        <p:spPr>
          <a:xfrm>
            <a:off x="381000" y="990600"/>
            <a:ext cx="7924800" cy="5334000"/>
          </a:xfr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long-run we assume “money is neutral”</a:t>
            </a:r>
          </a:p>
          <a:p>
            <a:pPr lvl="1"/>
            <a:r>
              <a:rPr lang="en-US" dirty="0"/>
              <a:t>Changes in the MS won’t impact and “real” variables. </a:t>
            </a:r>
          </a:p>
          <a:p>
            <a:pPr lvl="2"/>
            <a:r>
              <a:rPr lang="en-US" dirty="0"/>
              <a:t>Things like GDP, real interest rates, UE rates</a:t>
            </a:r>
          </a:p>
          <a:p>
            <a:r>
              <a:rPr lang="en-US" dirty="0"/>
              <a:t>So in our discussion of LR growth, we didn’t mention much about the MS or price level</a:t>
            </a:r>
          </a:p>
          <a:p>
            <a:r>
              <a:rPr lang="en-US" dirty="0"/>
              <a:t>In the SR, however, we know that changes in MS and PL can impact the economy and thus the assumption of monetary neutrality is no longer appropriate.  </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6901" name="Picture 5" descr="KrugmanMacro_fig10_16_a"/>
          <p:cNvPicPr>
            <a:picLocks noGrp="1" noChangeAspect="1" noChangeArrowheads="1"/>
          </p:cNvPicPr>
          <p:nvPr>
            <p:ph sz="half" idx="1"/>
          </p:nvPr>
        </p:nvPicPr>
        <p:blipFill>
          <a:blip r:embed="rId3" cstate="print"/>
          <a:srcRect/>
          <a:stretch>
            <a:fillRect/>
          </a:stretch>
        </p:blipFill>
        <p:spPr>
          <a:xfrm>
            <a:off x="227013" y="1050925"/>
            <a:ext cx="8528050" cy="5492750"/>
          </a:xfrm>
          <a:noFill/>
        </p:spPr>
      </p:pic>
      <p:pic>
        <p:nvPicPr>
          <p:cNvPr id="336903" name="Picture 7" descr="KrugmanMacro_fig10_16_b"/>
          <p:cNvPicPr>
            <a:picLocks noChangeArrowheads="1"/>
          </p:cNvPicPr>
          <p:nvPr/>
        </p:nvPicPr>
        <p:blipFill>
          <a:blip r:embed="rId4" cstate="print"/>
          <a:srcRect/>
          <a:stretch>
            <a:fillRect/>
          </a:stretch>
        </p:blipFill>
        <p:spPr bwMode="auto">
          <a:xfrm>
            <a:off x="228600" y="1050925"/>
            <a:ext cx="8537575" cy="5492750"/>
          </a:xfrm>
          <a:prstGeom prst="rect">
            <a:avLst/>
          </a:prstGeom>
          <a:noFill/>
          <a:ln w="9525">
            <a:noFill/>
            <a:miter lim="800000"/>
            <a:headEnd/>
            <a:tailEnd/>
          </a:ln>
        </p:spPr>
      </p:pic>
      <p:pic>
        <p:nvPicPr>
          <p:cNvPr id="336905" name="Picture 9" descr="KrugmanMacro_fig10_16_c"/>
          <p:cNvPicPr>
            <a:picLocks noChangeArrowheads="1"/>
          </p:cNvPicPr>
          <p:nvPr/>
        </p:nvPicPr>
        <p:blipFill>
          <a:blip r:embed="rId5" cstate="print"/>
          <a:srcRect/>
          <a:stretch>
            <a:fillRect/>
          </a:stretch>
        </p:blipFill>
        <p:spPr bwMode="auto">
          <a:xfrm>
            <a:off x="227013" y="1050925"/>
            <a:ext cx="8537575" cy="5492750"/>
          </a:xfrm>
          <a:prstGeom prst="rect">
            <a:avLst/>
          </a:prstGeom>
          <a:noFill/>
          <a:ln w="9525">
            <a:noFill/>
            <a:miter lim="800000"/>
            <a:headEnd/>
            <a:tailEnd/>
          </a:ln>
        </p:spPr>
      </p:pic>
      <p:pic>
        <p:nvPicPr>
          <p:cNvPr id="336907" name="Picture 11" descr="KrugmanMacro_fig10_16_d"/>
          <p:cNvPicPr>
            <a:picLocks noChangeArrowheads="1"/>
          </p:cNvPicPr>
          <p:nvPr/>
        </p:nvPicPr>
        <p:blipFill>
          <a:blip r:embed="rId6" cstate="print"/>
          <a:srcRect/>
          <a:stretch>
            <a:fillRect/>
          </a:stretch>
        </p:blipFill>
        <p:spPr bwMode="auto">
          <a:xfrm>
            <a:off x="227013" y="1050925"/>
            <a:ext cx="8556625" cy="5494338"/>
          </a:xfrm>
          <a:prstGeom prst="rect">
            <a:avLst/>
          </a:prstGeom>
          <a:noFill/>
          <a:ln w="9525">
            <a:noFill/>
            <a:miter lim="800000"/>
            <a:headEnd/>
            <a:tailEnd/>
          </a:ln>
        </p:spPr>
      </p:pic>
      <p:sp>
        <p:nvSpPr>
          <p:cNvPr id="336898" name="Rectangle 2"/>
          <p:cNvSpPr>
            <a:spLocks noGrp="1" noRot="1" noChangeArrowheads="1"/>
          </p:cNvSpPr>
          <p:nvPr>
            <p:ph type="title"/>
          </p:nvPr>
        </p:nvSpPr>
        <p:spPr>
          <a:xfrm>
            <a:off x="381000" y="152400"/>
            <a:ext cx="8534400" cy="457200"/>
          </a:xfrm>
        </p:spPr>
        <p:txBody>
          <a:bodyPr>
            <a:normAutofit fontScale="90000"/>
          </a:bodyPr>
          <a:lstStyle/>
          <a:p>
            <a:pPr eaLnBrk="1" hangingPunct="1"/>
            <a:r>
              <a:rPr lang="en-US" sz="2800"/>
              <a:t>Short-Run Versus Long-Run Effects of a Positive Demand Shock</a:t>
            </a:r>
            <a:endParaRPr lang="en-US" sz="2800" b="0"/>
          </a:p>
        </p:txBody>
      </p:sp>
      <p:pic>
        <p:nvPicPr>
          <p:cNvPr id="336909" name="Picture 13"/>
          <p:cNvPicPr>
            <a:picLocks noGrp="1" noChangeAspect="1" noChangeArrowheads="1"/>
          </p:cNvPicPr>
          <p:nvPr>
            <p:ph sz="half" idx="2"/>
          </p:nvPr>
        </p:nvPicPr>
        <p:blipFill>
          <a:blip r:embed="rId7" cstate="print"/>
          <a:srcRect/>
          <a:stretch>
            <a:fillRect/>
          </a:stretch>
        </p:blipFill>
        <p:spPr>
          <a:xfrm>
            <a:off x="4648200" y="6324600"/>
            <a:ext cx="457200" cy="96838"/>
          </a:xfrm>
          <a:noFill/>
        </p:spPr>
      </p:pic>
      <p:sp>
        <p:nvSpPr>
          <p:cNvPr id="336911" name="Text Box 15"/>
          <p:cNvSpPr txBox="1">
            <a:spLocks noChangeArrowheads="1"/>
          </p:cNvSpPr>
          <p:nvPr/>
        </p:nvSpPr>
        <p:spPr bwMode="auto">
          <a:xfrm>
            <a:off x="3886200" y="6511925"/>
            <a:ext cx="2286000" cy="346075"/>
          </a:xfrm>
          <a:prstGeom prst="rect">
            <a:avLst/>
          </a:prstGeom>
          <a:solidFill>
            <a:schemeClr val="hlink"/>
          </a:solidFill>
          <a:ln w="9525" algn="ctr">
            <a:solidFill>
              <a:schemeClr val="tx1"/>
            </a:solidFill>
            <a:miter lim="800000"/>
            <a:headEnd/>
            <a:tailEnd type="none" w="med" len="lg"/>
          </a:ln>
        </p:spPr>
        <p:txBody>
          <a:bodyPr>
            <a:spAutoFit/>
          </a:bodyPr>
          <a:lstStyle/>
          <a:p>
            <a:pPr marL="1588" indent="-1588"/>
            <a:r>
              <a:rPr lang="en-US"/>
              <a:t>Inflationary gap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6903"/>
                                        </p:tgtEl>
                                        <p:attrNameLst>
                                          <p:attrName>style.visibility</p:attrName>
                                        </p:attrNameLst>
                                      </p:cBhvr>
                                      <p:to>
                                        <p:strVal val="visible"/>
                                      </p:to>
                                    </p:set>
                                    <p:animEffect transition="in" filter="fade">
                                      <p:cBhvr>
                                        <p:cTn id="11" dur="1000"/>
                                        <p:tgtEl>
                                          <p:spTgt spid="3369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6905"/>
                                        </p:tgtEl>
                                        <p:attrNameLst>
                                          <p:attrName>style.visibility</p:attrName>
                                        </p:attrNameLst>
                                      </p:cBhvr>
                                      <p:to>
                                        <p:strVal val="visible"/>
                                      </p:to>
                                    </p:set>
                                    <p:animEffect transition="in" filter="fade">
                                      <p:cBhvr>
                                        <p:cTn id="16" dur="1000"/>
                                        <p:tgtEl>
                                          <p:spTgt spid="33690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6907"/>
                                        </p:tgtEl>
                                        <p:attrNameLst>
                                          <p:attrName>style.visibility</p:attrName>
                                        </p:attrNameLst>
                                      </p:cBhvr>
                                      <p:to>
                                        <p:strVal val="visible"/>
                                      </p:to>
                                    </p:set>
                                    <p:animEffect transition="in" filter="fade">
                                      <p:cBhvr>
                                        <p:cTn id="21" dur="1000"/>
                                        <p:tgtEl>
                                          <p:spTgt spid="33690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690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4853" name="Picture 5" descr="KrugmanMacro_fig10_15_a"/>
          <p:cNvPicPr>
            <a:picLocks noGrp="1" noChangeAspect="1" noChangeArrowheads="1"/>
          </p:cNvPicPr>
          <p:nvPr>
            <p:ph sz="half" idx="1"/>
          </p:nvPr>
        </p:nvPicPr>
        <p:blipFill>
          <a:blip r:embed="rId3" cstate="print"/>
          <a:srcRect/>
          <a:stretch>
            <a:fillRect/>
          </a:stretch>
        </p:blipFill>
        <p:spPr>
          <a:xfrm>
            <a:off x="381000" y="914400"/>
            <a:ext cx="8308975" cy="5351463"/>
          </a:xfrm>
          <a:noFill/>
        </p:spPr>
      </p:pic>
      <p:pic>
        <p:nvPicPr>
          <p:cNvPr id="334855" name="Picture 7" descr="KrugmanMacro_fig10_15_b"/>
          <p:cNvPicPr>
            <a:picLocks noChangeAspect="1" noChangeArrowheads="1"/>
          </p:cNvPicPr>
          <p:nvPr/>
        </p:nvPicPr>
        <p:blipFill>
          <a:blip r:embed="rId4" cstate="print"/>
          <a:srcRect/>
          <a:stretch>
            <a:fillRect/>
          </a:stretch>
        </p:blipFill>
        <p:spPr bwMode="auto">
          <a:xfrm>
            <a:off x="379413" y="912813"/>
            <a:ext cx="8308975" cy="5349875"/>
          </a:xfrm>
          <a:prstGeom prst="rect">
            <a:avLst/>
          </a:prstGeom>
          <a:noFill/>
          <a:ln w="9525">
            <a:noFill/>
            <a:miter lim="800000"/>
            <a:headEnd/>
            <a:tailEnd/>
          </a:ln>
        </p:spPr>
      </p:pic>
      <p:pic>
        <p:nvPicPr>
          <p:cNvPr id="334857" name="Picture 9" descr="KrugmanMacro_fig10_15_c"/>
          <p:cNvPicPr>
            <a:picLocks noChangeAspect="1" noChangeArrowheads="1"/>
          </p:cNvPicPr>
          <p:nvPr/>
        </p:nvPicPr>
        <p:blipFill>
          <a:blip r:embed="rId5" cstate="print"/>
          <a:srcRect/>
          <a:stretch>
            <a:fillRect/>
          </a:stretch>
        </p:blipFill>
        <p:spPr bwMode="auto">
          <a:xfrm>
            <a:off x="379413" y="912813"/>
            <a:ext cx="8308975" cy="5349875"/>
          </a:xfrm>
          <a:prstGeom prst="rect">
            <a:avLst/>
          </a:prstGeom>
          <a:noFill/>
          <a:ln w="9525">
            <a:noFill/>
            <a:miter lim="800000"/>
            <a:headEnd/>
            <a:tailEnd/>
          </a:ln>
        </p:spPr>
      </p:pic>
      <p:pic>
        <p:nvPicPr>
          <p:cNvPr id="334859" name="Picture 11" descr="KrugmanMacro_fig10_15_d"/>
          <p:cNvPicPr>
            <a:picLocks noChangeAspect="1" noChangeArrowheads="1"/>
          </p:cNvPicPr>
          <p:nvPr/>
        </p:nvPicPr>
        <p:blipFill>
          <a:blip r:embed="rId6" cstate="print"/>
          <a:srcRect/>
          <a:stretch>
            <a:fillRect/>
          </a:stretch>
        </p:blipFill>
        <p:spPr bwMode="auto">
          <a:xfrm>
            <a:off x="381000" y="914400"/>
            <a:ext cx="8308975" cy="5351463"/>
          </a:xfrm>
          <a:prstGeom prst="rect">
            <a:avLst/>
          </a:prstGeom>
          <a:noFill/>
          <a:ln w="9525">
            <a:noFill/>
            <a:miter lim="800000"/>
            <a:headEnd/>
            <a:tailEnd/>
          </a:ln>
        </p:spPr>
      </p:pic>
      <p:sp>
        <p:nvSpPr>
          <p:cNvPr id="334850" name="Rectangle 2"/>
          <p:cNvSpPr>
            <a:spLocks noGrp="1" noRot="1" noChangeArrowheads="1"/>
          </p:cNvSpPr>
          <p:nvPr>
            <p:ph type="title"/>
          </p:nvPr>
        </p:nvSpPr>
        <p:spPr>
          <a:xfrm>
            <a:off x="381000" y="53975"/>
            <a:ext cx="8763000" cy="609600"/>
          </a:xfrm>
        </p:spPr>
        <p:txBody>
          <a:bodyPr>
            <a:normAutofit fontScale="90000"/>
          </a:bodyPr>
          <a:lstStyle/>
          <a:p>
            <a:pPr eaLnBrk="1" hangingPunct="1"/>
            <a:r>
              <a:rPr lang="en-US" sz="2800"/>
              <a:t>Short-Run Versus Long-Run Effects of a Negative Demand Shock</a:t>
            </a:r>
            <a:endParaRPr lang="en-US" sz="2800" b="0"/>
          </a:p>
        </p:txBody>
      </p:sp>
      <p:pic>
        <p:nvPicPr>
          <p:cNvPr id="334863" name="Picture 15"/>
          <p:cNvPicPr>
            <a:picLocks noGrp="1" noChangeAspect="1" noChangeArrowheads="1"/>
          </p:cNvPicPr>
          <p:nvPr>
            <p:ph sz="half" idx="2"/>
          </p:nvPr>
        </p:nvPicPr>
        <p:blipFill>
          <a:blip r:embed="rId7" cstate="print"/>
          <a:srcRect/>
          <a:stretch>
            <a:fillRect/>
          </a:stretch>
        </p:blipFill>
        <p:spPr>
          <a:xfrm>
            <a:off x="3808413" y="6170613"/>
            <a:ext cx="609600" cy="127000"/>
          </a:xfrm>
          <a:noFill/>
        </p:spPr>
      </p:pic>
      <p:sp>
        <p:nvSpPr>
          <p:cNvPr id="334865" name="Text Box 17"/>
          <p:cNvSpPr txBox="1">
            <a:spLocks noChangeArrowheads="1"/>
          </p:cNvSpPr>
          <p:nvPr/>
        </p:nvSpPr>
        <p:spPr bwMode="auto">
          <a:xfrm>
            <a:off x="2970213" y="6323013"/>
            <a:ext cx="2514600" cy="346075"/>
          </a:xfrm>
          <a:prstGeom prst="rect">
            <a:avLst/>
          </a:prstGeom>
          <a:solidFill>
            <a:schemeClr val="hlink"/>
          </a:solidFill>
          <a:ln w="9525" algn="ctr">
            <a:solidFill>
              <a:schemeClr val="tx1"/>
            </a:solidFill>
            <a:miter lim="800000"/>
            <a:headEnd/>
            <a:tailEnd type="none" w="med" len="lg"/>
          </a:ln>
        </p:spPr>
        <p:txBody>
          <a:bodyPr>
            <a:spAutoFit/>
          </a:bodyPr>
          <a:lstStyle/>
          <a:p>
            <a:pPr marL="1588" indent="-1588"/>
            <a:r>
              <a:rPr lang="en-US"/>
              <a:t>Recessionary gap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4855"/>
                                        </p:tgtEl>
                                        <p:attrNameLst>
                                          <p:attrName>style.visibility</p:attrName>
                                        </p:attrNameLst>
                                      </p:cBhvr>
                                      <p:to>
                                        <p:strVal val="visible"/>
                                      </p:to>
                                    </p:set>
                                    <p:animEffect transition="in" filter="fade">
                                      <p:cBhvr>
                                        <p:cTn id="15" dur="1000"/>
                                        <p:tgtEl>
                                          <p:spTgt spid="3348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4857"/>
                                        </p:tgtEl>
                                        <p:attrNameLst>
                                          <p:attrName>style.visibility</p:attrName>
                                        </p:attrNameLst>
                                      </p:cBhvr>
                                      <p:to>
                                        <p:strVal val="visible"/>
                                      </p:to>
                                    </p:set>
                                    <p:animEffect transition="in" filter="fade">
                                      <p:cBhvr>
                                        <p:cTn id="20" dur="1000"/>
                                        <p:tgtEl>
                                          <p:spTgt spid="3348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4859"/>
                                        </p:tgtEl>
                                        <p:attrNameLst>
                                          <p:attrName>style.visibility</p:attrName>
                                        </p:attrNameLst>
                                      </p:cBhvr>
                                      <p:to>
                                        <p:strVal val="visible"/>
                                      </p:to>
                                    </p:set>
                                    <p:animEffect transition="in" filter="fade">
                                      <p:cBhvr>
                                        <p:cTn id="25" dur="1000"/>
                                        <p:tgtEl>
                                          <p:spTgt spid="33485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3486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4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animBg="1"/>
      <p:bldP spid="3348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r>
              <a:rPr lang="en-US"/>
              <a:t>Gap Recap</a:t>
            </a:r>
          </a:p>
        </p:txBody>
      </p:sp>
      <p:sp>
        <p:nvSpPr>
          <p:cNvPr id="54275" name="Rectangle 3"/>
          <p:cNvSpPr>
            <a:spLocks noGrp="1" noChangeArrowheads="1"/>
          </p:cNvSpPr>
          <p:nvPr>
            <p:ph type="body" idx="1"/>
          </p:nvPr>
        </p:nvSpPr>
        <p:spPr/>
        <p:txBody>
          <a:bodyPr/>
          <a:lstStyle/>
          <a:p>
            <a:pPr eaLnBrk="1" hangingPunct="1"/>
            <a:r>
              <a:rPr lang="en-US"/>
              <a:t>There is a </a:t>
            </a:r>
            <a:r>
              <a:rPr lang="en-US" b="1"/>
              <a:t>recessionary gap</a:t>
            </a:r>
            <a:r>
              <a:rPr lang="en-US"/>
              <a:t> when aggregate output is below potential output.</a:t>
            </a:r>
          </a:p>
          <a:p>
            <a:pPr eaLnBrk="1" hangingPunct="1"/>
            <a:r>
              <a:rPr lang="en-US"/>
              <a:t>There is an </a:t>
            </a:r>
            <a:r>
              <a:rPr lang="en-US" b="1"/>
              <a:t>inflationary gap</a:t>
            </a:r>
            <a:r>
              <a:rPr lang="en-US"/>
              <a:t> when aggregate output is above potential output.</a:t>
            </a:r>
          </a:p>
          <a:p>
            <a:pPr eaLnBrk="1" hangingPunct="1"/>
            <a:r>
              <a:rPr lang="en-US"/>
              <a:t>The </a:t>
            </a:r>
            <a:r>
              <a:rPr lang="en-US" b="1"/>
              <a:t>output gap</a:t>
            </a:r>
            <a:r>
              <a:rPr lang="en-US"/>
              <a:t> is the percentage difference between actual aggregate output and potential output.</a:t>
            </a:r>
          </a:p>
          <a:p>
            <a:pPr eaLnBrk="1" hangingPunct="1"/>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r>
              <a:rPr lang="en-US"/>
              <a:t>Gap Recap</a:t>
            </a:r>
          </a:p>
        </p:txBody>
      </p:sp>
      <p:sp>
        <p:nvSpPr>
          <p:cNvPr id="55299" name="Rectangle 3"/>
          <p:cNvSpPr>
            <a:spLocks noGrp="1" noChangeArrowheads="1"/>
          </p:cNvSpPr>
          <p:nvPr>
            <p:ph type="body" idx="1"/>
          </p:nvPr>
        </p:nvSpPr>
        <p:spPr/>
        <p:txBody>
          <a:bodyPr>
            <a:normAutofit fontScale="92500"/>
          </a:bodyPr>
          <a:lstStyle/>
          <a:p>
            <a:pPr eaLnBrk="1" hangingPunct="1"/>
            <a:r>
              <a:rPr lang="en-US" dirty="0"/>
              <a:t>The economy is </a:t>
            </a:r>
            <a:r>
              <a:rPr lang="en-US" b="1" dirty="0"/>
              <a:t>self-correcting</a:t>
            </a:r>
            <a:r>
              <a:rPr lang="en-US" dirty="0"/>
              <a:t> when shocks to aggregate demand affect aggregate output in the short run, but not the long run.</a:t>
            </a:r>
          </a:p>
          <a:p>
            <a:r>
              <a:rPr lang="en-US" dirty="0"/>
              <a:t>Note that we think the economy </a:t>
            </a:r>
            <a:r>
              <a:rPr lang="en-US" u="sng" dirty="0"/>
              <a:t>will</a:t>
            </a:r>
            <a:r>
              <a:rPr lang="en-US" dirty="0"/>
              <a:t> correct itself, given time.  The problem is that this can takes years, sometimes perhaps even a decade.  </a:t>
            </a:r>
          </a:p>
          <a:p>
            <a:r>
              <a:rPr lang="en-US" dirty="0"/>
              <a:t>Certain governmental policy (monetary policy and fiscal policy) can try to get us back in LR equilibrium faster.  </a:t>
            </a:r>
          </a:p>
          <a:p>
            <a:r>
              <a:rPr lang="en-US" dirty="0"/>
              <a:t>This idea was championed by the British economist John Maynard Keynes, active during the Great Depression.</a:t>
            </a:r>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7" dur="500"/>
                                        <p:tgtEl>
                                          <p:spTgt spid="55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blinds(horizontal)">
                                      <p:cBhvr>
                                        <p:cTn id="17"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p:txBody>
          <a:bodyPr>
            <a:normAutofit/>
          </a:bodyPr>
          <a:lstStyle/>
          <a:p>
            <a:pPr eaLnBrk="1" hangingPunct="1">
              <a:spcBef>
                <a:spcPct val="0"/>
              </a:spcBef>
              <a:buFont typeface="Wingdings" pitchFamily="2" charset="2"/>
              <a:buNone/>
            </a:pPr>
            <a:r>
              <a:rPr lang="en-US" b="1" dirty="0"/>
              <a:t>Supply Shocks versus Demand Shocks in</a:t>
            </a:r>
          </a:p>
          <a:p>
            <a:pPr eaLnBrk="1" hangingPunct="1">
              <a:spcBef>
                <a:spcPct val="0"/>
              </a:spcBef>
              <a:buFont typeface="Wingdings" pitchFamily="2" charset="2"/>
              <a:buNone/>
            </a:pPr>
            <a:r>
              <a:rPr lang="en-US" b="1" dirty="0"/>
              <a:t>Practice</a:t>
            </a:r>
            <a:r>
              <a:rPr lang="en-US" dirty="0"/>
              <a:t> </a:t>
            </a:r>
          </a:p>
          <a:p>
            <a:pPr eaLnBrk="1" hangingPunct="1"/>
            <a:r>
              <a:rPr lang="en-US" sz="2400" dirty="0"/>
              <a:t>Recessions are mainly caused by demand shocks. But when a negative supply shock does happen, the resulting recession tends to be particularly severe.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r>
              <a:rPr lang="en-US"/>
              <a:t>Macroeconomic Policy</a:t>
            </a:r>
          </a:p>
        </p:txBody>
      </p:sp>
      <p:sp>
        <p:nvSpPr>
          <p:cNvPr id="63491" name="Rectangle 3"/>
          <p:cNvSpPr>
            <a:spLocks noGrp="1" noChangeArrowheads="1"/>
          </p:cNvSpPr>
          <p:nvPr>
            <p:ph type="body" idx="1"/>
          </p:nvPr>
        </p:nvSpPr>
        <p:spPr/>
        <p:txBody>
          <a:bodyPr/>
          <a:lstStyle/>
          <a:p>
            <a:pPr eaLnBrk="1" hangingPunct="1"/>
            <a:r>
              <a:rPr lang="en-US" sz="3200" b="1" dirty="0"/>
              <a:t>Policy in the face of supply shocks:</a:t>
            </a:r>
          </a:p>
          <a:p>
            <a:pPr lvl="1" eaLnBrk="1" hangingPunct="1"/>
            <a:r>
              <a:rPr lang="en-US" sz="2800" dirty="0"/>
              <a:t>There are no easy policies to shift the short-run aggregate supply curve.</a:t>
            </a:r>
          </a:p>
          <a:p>
            <a:pPr lvl="1" eaLnBrk="1" hangingPunct="1"/>
            <a:r>
              <a:rPr lang="en-US" sz="2800" b="1" dirty="0"/>
              <a:t>Policy dilemma</a:t>
            </a:r>
            <a:r>
              <a:rPr lang="en-US" sz="2800" dirty="0"/>
              <a:t>: a policy that counteracts the fall in aggregate output by increasing aggregate demand will lead to higher inflation, but a policy that counteracts inflation by reducing aggregate demand will deepen the output slump.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7" dur="5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Use the AS/AD model to analyze:</a:t>
            </a:r>
          </a:p>
          <a:p>
            <a:r>
              <a:rPr lang="en-US" dirty="0"/>
              <a:t>1) An decrease in household optimism about the economy</a:t>
            </a:r>
          </a:p>
          <a:p>
            <a:r>
              <a:rPr lang="en-US" dirty="0"/>
              <a:t>2) A stock market boom that increases household wealth</a:t>
            </a:r>
          </a:p>
          <a:p>
            <a:r>
              <a:rPr lang="en-US" dirty="0"/>
              <a:t>3) The price of </a:t>
            </a:r>
            <a:r>
              <a:rPr lang="en-US"/>
              <a:t>oil falls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Note that SR economic fluctuation is irregular and unpredictable.</a:t>
            </a:r>
          </a:p>
          <a:p>
            <a:r>
              <a:rPr lang="en-US" dirty="0"/>
              <a:t>It is very hard to predict when a change will happen or how long the expansion or recession will last. </a:t>
            </a:r>
          </a:p>
          <a:p>
            <a:r>
              <a:rPr lang="en-US" dirty="0"/>
              <a:t>An important concept, and one we will talk about later, is “potential real GDP”</a:t>
            </a:r>
          </a:p>
          <a:p>
            <a:pPr lvl="1"/>
            <a:r>
              <a:rPr lang="en-US" dirty="0"/>
              <a:t>Think of this as the target level of output</a:t>
            </a:r>
          </a:p>
          <a:p>
            <a:pPr lvl="1"/>
            <a:r>
              <a:rPr lang="en-US" dirty="0"/>
              <a:t>Output where UE is at the natural rate</a:t>
            </a:r>
          </a:p>
          <a:p>
            <a:pPr lvl="1"/>
            <a:r>
              <a:rPr lang="en-US" dirty="0"/>
              <a:t>Business cycles fluctuate around potential real GDP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Our </a:t>
            </a:r>
            <a:r>
              <a:rPr lang="en-US" dirty="0" err="1"/>
              <a:t>Agg</a:t>
            </a:r>
            <a:r>
              <a:rPr lang="en-US" dirty="0"/>
              <a:t> Supply/</a:t>
            </a:r>
            <a:r>
              <a:rPr lang="en-US" dirty="0" err="1"/>
              <a:t>Agg</a:t>
            </a:r>
            <a:r>
              <a:rPr lang="en-US" dirty="0"/>
              <a:t> Demand model will be a first step in understanding these SR swings in the business cycle. </a:t>
            </a:r>
          </a:p>
          <a:p>
            <a:r>
              <a:rPr lang="en-US" dirty="0"/>
              <a:t>It’s a pretty simple model and makes a lot of assumptions. </a:t>
            </a:r>
          </a:p>
          <a:p>
            <a:pPr lvl="1"/>
            <a:r>
              <a:rPr lang="en-US" dirty="0"/>
              <a:t>More advanced models of the macro econ might be a little more realistic, but the AS/AD is a good place to start.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Supply</a:t>
            </a:r>
          </a:p>
        </p:txBody>
      </p:sp>
      <p:sp>
        <p:nvSpPr>
          <p:cNvPr id="3" name="Content Placeholder 2"/>
          <p:cNvSpPr>
            <a:spLocks noGrp="1"/>
          </p:cNvSpPr>
          <p:nvPr>
            <p:ph idx="1"/>
          </p:nvPr>
        </p:nvSpPr>
        <p:spPr/>
        <p:txBody>
          <a:bodyPr/>
          <a:lstStyle/>
          <a:p>
            <a:r>
              <a:rPr lang="en-US" dirty="0"/>
              <a:t>The </a:t>
            </a:r>
            <a:r>
              <a:rPr lang="en-US" b="1" dirty="0"/>
              <a:t>aggregate supply curve</a:t>
            </a:r>
            <a:r>
              <a:rPr lang="en-US" dirty="0"/>
              <a:t> shows the relationship between the aggregate price level and the quantity of aggregate output in the economy.</a:t>
            </a:r>
          </a:p>
          <a:p>
            <a:endParaRPr lang="en-US" dirty="0"/>
          </a:p>
          <a:p>
            <a:r>
              <a:rPr lang="en-US" dirty="0"/>
              <a:t>GDP Deflator can be used as a measure of the price level</a:t>
            </a:r>
          </a:p>
          <a:p>
            <a:pPr lvl="1"/>
            <a:r>
              <a:rPr lang="en-US" dirty="0"/>
              <a:t>GDP Deflator= (Nom.GDP/Real GDP) *100</a:t>
            </a:r>
          </a:p>
          <a:p>
            <a:pPr lvl="1"/>
            <a:r>
              <a:rPr lang="en-US" dirty="0"/>
              <a:t>An increasing GDP Deflator means an increasing price level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81000" y="0"/>
            <a:ext cx="8458200" cy="685800"/>
          </a:xfrm>
        </p:spPr>
        <p:txBody>
          <a:bodyPr/>
          <a:lstStyle/>
          <a:p>
            <a:pPr eaLnBrk="1" hangingPunct="1"/>
            <a:r>
              <a:rPr lang="en-US" sz="3200"/>
              <a:t>The Short-Run Aggregate Supply Curve</a:t>
            </a:r>
          </a:p>
        </p:txBody>
      </p:sp>
      <p:sp>
        <p:nvSpPr>
          <p:cNvPr id="26627" name="Text Box 3"/>
          <p:cNvSpPr txBox="1">
            <a:spLocks noChangeArrowheads="1"/>
          </p:cNvSpPr>
          <p:nvPr/>
        </p:nvSpPr>
        <p:spPr bwMode="auto">
          <a:xfrm>
            <a:off x="76200" y="1371600"/>
            <a:ext cx="9067800" cy="457200"/>
          </a:xfrm>
          <a:prstGeom prst="rect">
            <a:avLst/>
          </a:prstGeom>
          <a:noFill/>
          <a:ln w="9525" algn="ctr">
            <a:noFill/>
            <a:miter lim="800000"/>
            <a:headEnd/>
            <a:tailEnd type="none" w="med" len="lg"/>
          </a:ln>
        </p:spPr>
        <p:txBody>
          <a:bodyPr>
            <a:spAutoFit/>
          </a:bodyPr>
          <a:lstStyle/>
          <a:p>
            <a:pPr marL="1588" indent="-1588">
              <a:lnSpc>
                <a:spcPct val="100000"/>
              </a:lnSpc>
            </a:pPr>
            <a:endParaRPr lang="en-US" sz="2400">
              <a:latin typeface="Arial Unicode MS" pitchFamily="34" charset="-128"/>
            </a:endParaRPr>
          </a:p>
        </p:txBody>
      </p:sp>
      <p:sp>
        <p:nvSpPr>
          <p:cNvPr id="26628" name="Rectangle 4"/>
          <p:cNvSpPr>
            <a:spLocks noChangeArrowheads="1"/>
          </p:cNvSpPr>
          <p:nvPr/>
        </p:nvSpPr>
        <p:spPr bwMode="auto">
          <a:xfrm>
            <a:off x="0" y="5253038"/>
            <a:ext cx="9144000" cy="0"/>
          </a:xfrm>
          <a:prstGeom prst="rect">
            <a:avLst/>
          </a:prstGeom>
          <a:noFill/>
          <a:ln w="9525" algn="ctr">
            <a:noFill/>
            <a:miter lim="800000"/>
            <a:headEnd/>
            <a:tailEnd type="none" w="med" len="lg"/>
          </a:ln>
        </p:spPr>
        <p:txBody>
          <a:bodyPr wrap="none" anchor="ctr">
            <a:spAutoFit/>
          </a:bodyPr>
          <a:lstStyle/>
          <a:p>
            <a:pPr>
              <a:lnSpc>
                <a:spcPct val="100000"/>
              </a:lnSpc>
              <a:spcBef>
                <a:spcPct val="0"/>
              </a:spcBef>
              <a:buClrTx/>
              <a:buSzTx/>
              <a:buFontTx/>
              <a:buNone/>
            </a:pPr>
            <a:endParaRPr lang="en-US" sz="1800"/>
          </a:p>
        </p:txBody>
      </p:sp>
      <p:pic>
        <p:nvPicPr>
          <p:cNvPr id="26629" name="Picture 5" descr="fig"/>
          <p:cNvPicPr>
            <a:picLocks noGrp="1" noChangeAspect="1" noChangeArrowheads="1"/>
          </p:cNvPicPr>
          <p:nvPr>
            <p:ph idx="1"/>
          </p:nvPr>
        </p:nvPicPr>
        <p:blipFill>
          <a:blip r:embed="rId3" cstate="print"/>
          <a:srcRect/>
          <a:stretch>
            <a:fillRect/>
          </a:stretch>
        </p:blipFill>
        <p:spPr>
          <a:xfrm>
            <a:off x="304800" y="965200"/>
            <a:ext cx="8534400" cy="5410200"/>
          </a:xfr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en-US" sz="3200" dirty="0"/>
              <a:t>The Short-Run Aggregate Supply Curve</a:t>
            </a:r>
          </a:p>
        </p:txBody>
      </p:sp>
      <p:sp>
        <p:nvSpPr>
          <p:cNvPr id="25603" name="Rectangle 3"/>
          <p:cNvSpPr>
            <a:spLocks noGrp="1" noChangeArrowheads="1"/>
          </p:cNvSpPr>
          <p:nvPr>
            <p:ph type="body" idx="1"/>
          </p:nvPr>
        </p:nvSpPr>
        <p:spPr/>
        <p:txBody>
          <a:bodyPr>
            <a:normAutofit fontScale="85000" lnSpcReduction="20000"/>
          </a:bodyPr>
          <a:lstStyle/>
          <a:p>
            <a:pPr eaLnBrk="1" hangingPunct="1"/>
            <a:r>
              <a:rPr lang="en-US" dirty="0"/>
              <a:t>We generally think output prices change more quickly than input prices</a:t>
            </a:r>
          </a:p>
          <a:p>
            <a:pPr eaLnBrk="1" hangingPunct="1"/>
            <a:r>
              <a:rPr lang="en-US" dirty="0"/>
              <a:t>The </a:t>
            </a:r>
            <a:r>
              <a:rPr lang="en-US" b="1" dirty="0"/>
              <a:t>short-run aggregate supply curve</a:t>
            </a:r>
            <a:r>
              <a:rPr lang="en-US" dirty="0"/>
              <a:t> is upward-sloping because nominal input prices, especially wages, are often “sticky” in the short run: </a:t>
            </a:r>
          </a:p>
          <a:p>
            <a:pPr lvl="1" eaLnBrk="1" hangingPunct="1"/>
            <a:r>
              <a:rPr lang="en-US" dirty="0"/>
              <a:t> a higher aggregate price level leads to higher profits (for a bit, at least) and increased aggregate output in the short run.</a:t>
            </a:r>
          </a:p>
          <a:p>
            <a:pPr eaLnBrk="1" hangingPunct="1"/>
            <a:r>
              <a:rPr lang="en-US" dirty="0"/>
              <a:t>The </a:t>
            </a:r>
            <a:r>
              <a:rPr lang="en-US" b="1" dirty="0"/>
              <a:t>nominal wage</a:t>
            </a:r>
            <a:r>
              <a:rPr lang="en-US" dirty="0"/>
              <a:t> is the dollar amount of the wage paid.</a:t>
            </a:r>
          </a:p>
          <a:p>
            <a:pPr eaLnBrk="1" hangingPunct="1"/>
            <a:r>
              <a:rPr lang="en-US" b="1" dirty="0"/>
              <a:t>Sticky wages</a:t>
            </a:r>
            <a:r>
              <a:rPr lang="en-US" dirty="0"/>
              <a:t> are nominal wages that are slow to fall even in the face of high unemployment and slow to rise even in the face of labor shortages.</a:t>
            </a:r>
          </a:p>
          <a:p>
            <a:pPr eaLnBrk="1" hangingPunct="1"/>
            <a:r>
              <a:rPr lang="en-US" dirty="0"/>
              <a:t>Often other inputs are purchased under a contracted price as well and may be somewhat sticky</a:t>
            </a:r>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diamond(in)">
                                      <p:cBhvr>
                                        <p:cTn id="7" dur="20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diamond(in)">
                                      <p:cBhvr>
                                        <p:cTn id="12" dur="20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diamond(in)">
                                      <p:cBhvr>
                                        <p:cTn id="17" dur="20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diamond(in)">
                                      <p:cBhvr>
                                        <p:cTn id="22" dur="20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diamond(in)">
                                      <p:cBhvr>
                                        <p:cTn id="27" dur="2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Shifts of the Short-Run Aggregate Supply Curve</a:t>
            </a:r>
            <a:endParaRPr lang="en-US" dirty="0"/>
          </a:p>
        </p:txBody>
      </p:sp>
      <p:sp>
        <p:nvSpPr>
          <p:cNvPr id="3" name="Content Placeholder 2"/>
          <p:cNvSpPr>
            <a:spLocks noGrp="1"/>
          </p:cNvSpPr>
          <p:nvPr>
            <p:ph idx="1"/>
          </p:nvPr>
        </p:nvSpPr>
        <p:spPr/>
        <p:txBody>
          <a:bodyPr/>
          <a:lstStyle/>
          <a:p>
            <a:r>
              <a:rPr lang="en-US" dirty="0"/>
              <a:t>Producers supply goods based on their ability to make profits. </a:t>
            </a:r>
          </a:p>
          <a:p>
            <a:r>
              <a:rPr lang="en-US" dirty="0"/>
              <a:t>As opportunities for profits increase, they supply more.</a:t>
            </a:r>
          </a:p>
          <a:p>
            <a:pPr>
              <a:buNone/>
            </a:pPr>
            <a:r>
              <a:rPr lang="en-US"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9477</TotalTime>
  <Words>2735</Words>
  <Application>Microsoft Office PowerPoint</Application>
  <PresentationFormat>On-screen Show (4:3)</PresentationFormat>
  <Paragraphs>184</Paragraphs>
  <Slides>36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 Unicode MS</vt:lpstr>
      <vt:lpstr>Calibri</vt:lpstr>
      <vt:lpstr>Trebuchet MS</vt:lpstr>
      <vt:lpstr>Wingdings</vt:lpstr>
      <vt:lpstr>Wingdings 2</vt:lpstr>
      <vt:lpstr>Opulent</vt:lpstr>
      <vt:lpstr>Session 13: AS/AD Model</vt:lpstr>
      <vt:lpstr>PowerPoint Presentation</vt:lpstr>
      <vt:lpstr>PowerPoint Presentation</vt:lpstr>
      <vt:lpstr>PowerPoint Presentation</vt:lpstr>
      <vt:lpstr>PowerPoint Presentation</vt:lpstr>
      <vt:lpstr>Aggregate Supply</vt:lpstr>
      <vt:lpstr>The Short-Run Aggregate Supply Curve</vt:lpstr>
      <vt:lpstr>The Short-Run Aggregate Supply Curve</vt:lpstr>
      <vt:lpstr>Shifts of the Short-Run Aggregate Supply Curve</vt:lpstr>
      <vt:lpstr>Factors that Shift the Short-Run Aggregate Supply Curve</vt:lpstr>
      <vt:lpstr>Long-Run Aggregate Supply Curve</vt:lpstr>
      <vt:lpstr>Long-Run Aggregate Supply Curve</vt:lpstr>
      <vt:lpstr>Economic Growth Shifts the LRAS Curve Rightward</vt:lpstr>
      <vt:lpstr>LRAS</vt:lpstr>
      <vt:lpstr>LRAS</vt:lpstr>
      <vt:lpstr>Actual and Potential Output from 1989 to 2007</vt:lpstr>
      <vt:lpstr>Aggregate Demand</vt:lpstr>
      <vt:lpstr>The Aggregate Demand Curve</vt:lpstr>
      <vt:lpstr>The Aggregate Demand Curve</vt:lpstr>
      <vt:lpstr>Shifts of the Aggregate Demand Curve</vt:lpstr>
      <vt:lpstr>Factors that Shifts the Aggregate Demand Curve</vt:lpstr>
      <vt:lpstr>The AS–AD Model</vt:lpstr>
      <vt:lpstr>Short-Run Macroeconomic Equilibrium</vt:lpstr>
      <vt:lpstr>The AS–AD Model</vt:lpstr>
      <vt:lpstr>Shifts of Aggregate Demand: Short-Run Effects</vt:lpstr>
      <vt:lpstr>Shifts of the SRAS Curve</vt:lpstr>
      <vt:lpstr>Shifts of the SRAS Curve</vt:lpstr>
      <vt:lpstr>Long-Run Macroeconomic Equilibrium</vt:lpstr>
      <vt:lpstr>Long-Run Macroeconomic Equilibrium</vt:lpstr>
      <vt:lpstr>Short-Run Versus Long-Run Effects of a Positive Demand Shock</vt:lpstr>
      <vt:lpstr>Short-Run Versus Long-Run Effects of a Negative Demand Shock</vt:lpstr>
      <vt:lpstr>Gap Recap</vt:lpstr>
      <vt:lpstr>Gap Recap</vt:lpstr>
      <vt:lpstr>PowerPoint Presentation</vt:lpstr>
      <vt:lpstr>Macroeconomic Policy</vt:lpstr>
      <vt:lpstr>Practice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AS/AD Model</dc:title>
  <dc:creator>User</dc:creator>
  <cp:lastModifiedBy>Jason Beck</cp:lastModifiedBy>
  <cp:revision>558</cp:revision>
  <dcterms:created xsi:type="dcterms:W3CDTF">2006-08-16T00:00:00Z</dcterms:created>
  <dcterms:modified xsi:type="dcterms:W3CDTF">2023-01-18T06:36:30Z</dcterms:modified>
</cp:coreProperties>
</file>