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8" r:id="rId3"/>
    <p:sldId id="311" r:id="rId4"/>
    <p:sldId id="282" r:id="rId5"/>
    <p:sldId id="285" r:id="rId6"/>
    <p:sldId id="286" r:id="rId7"/>
    <p:sldId id="287" r:id="rId8"/>
    <p:sldId id="288" r:id="rId9"/>
    <p:sldId id="291" r:id="rId10"/>
    <p:sldId id="292" r:id="rId11"/>
    <p:sldId id="293" r:id="rId12"/>
    <p:sldId id="295" r:id="rId13"/>
    <p:sldId id="296" r:id="rId14"/>
    <p:sldId id="298" r:id="rId15"/>
    <p:sldId id="301" r:id="rId16"/>
    <p:sldId id="312" r:id="rId17"/>
    <p:sldId id="302" r:id="rId18"/>
    <p:sldId id="314" r:id="rId19"/>
    <p:sldId id="305" r:id="rId20"/>
    <p:sldId id="306" r:id="rId21"/>
    <p:sldId id="307" r:id="rId22"/>
    <p:sldId id="308" r:id="rId23"/>
    <p:sldId id="313" r:id="rId24"/>
    <p:sldId id="31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C06AC6-81CA-42DC-9127-0805E7167A4F}" type="datetimeFigureOut">
              <a:rPr lang="en-US" smtClean="0"/>
              <a:pPr/>
              <a:t>1/19/2023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FFF5F-7341-40FD-9BFB-2ECBFEAFEA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37F00F-C21B-484D-B3A3-FD21BE492384}" type="slidenum">
              <a:rPr lang="en-US"/>
              <a:pPr/>
              <a:t>2</a:t>
            </a:fld>
            <a:endParaRPr lang="en-US"/>
          </a:p>
        </p:txBody>
      </p:sp>
      <p:sp>
        <p:nvSpPr>
          <p:cNvPr id="900098" name="Rectangle 2"/>
          <p:cNvSpPr>
            <a:spLocks noGrp="1" noRot="1" noChangeAspect="1" noChangeArrowheads="1" noTextEdit="1"/>
          </p:cNvSpPr>
          <p:nvPr>
            <p:ph type="sldImg"/>
          </p:nvPr>
        </p:nvSpPr>
        <p:spPr>
          <a:ln/>
        </p:spPr>
      </p:sp>
      <p:sp>
        <p:nvSpPr>
          <p:cNvPr id="90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613647-C2FC-408B-9A2C-80DEBAAD2E65}" type="slidenum">
              <a:rPr lang="en-US"/>
              <a:pPr/>
              <a:t>5</a:t>
            </a:fld>
            <a:endParaRPr lang="en-US"/>
          </a:p>
        </p:txBody>
      </p:sp>
      <p:sp>
        <p:nvSpPr>
          <p:cNvPr id="1124354" name="Rectangle 2"/>
          <p:cNvSpPr>
            <a:spLocks noGrp="1" noRot="1" noChangeAspect="1" noChangeArrowheads="1" noTextEdit="1"/>
          </p:cNvSpPr>
          <p:nvPr>
            <p:ph type="sldImg"/>
          </p:nvPr>
        </p:nvSpPr>
        <p:spPr>
          <a:ln/>
        </p:spPr>
      </p:sp>
      <p:sp>
        <p:nvSpPr>
          <p:cNvPr id="1124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ACE345B-B6F9-48D2-8FC4-F8022C7129E6}" type="slidenum">
              <a:rPr lang="en-US"/>
              <a:pPr/>
              <a:t>9</a:t>
            </a:fld>
            <a:endParaRPr lang="en-US"/>
          </a:p>
        </p:txBody>
      </p:sp>
      <p:sp>
        <p:nvSpPr>
          <p:cNvPr id="507906" name="Slide Image Placeholder 1"/>
          <p:cNvSpPr>
            <a:spLocks noGrp="1" noRot="1" noChangeAspect="1" noTextEdit="1"/>
          </p:cNvSpPr>
          <p:nvPr>
            <p:ph type="sldImg"/>
          </p:nvPr>
        </p:nvSpPr>
        <p:spPr>
          <a:ln/>
        </p:spPr>
      </p:sp>
      <p:sp>
        <p:nvSpPr>
          <p:cNvPr id="507907" name="Notes Placeholder 2"/>
          <p:cNvSpPr>
            <a:spLocks noGrp="1"/>
          </p:cNvSpPr>
          <p:nvPr>
            <p:ph type="body" idx="1"/>
          </p:nvPr>
        </p:nvSpPr>
        <p:spPr/>
        <p:txBody>
          <a:bodyPr/>
          <a:lstStyle/>
          <a:p>
            <a:pPr>
              <a:spcBef>
                <a:spcPct val="0"/>
              </a:spcBef>
            </a:pPr>
            <a:endParaRPr lang="en-US"/>
          </a:p>
        </p:txBody>
      </p:sp>
      <p:sp>
        <p:nvSpPr>
          <p:cNvPr id="50790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lnSpc>
                <a:spcPct val="100000"/>
              </a:lnSpc>
              <a:spcBef>
                <a:spcPct val="0"/>
              </a:spcBef>
              <a:buClrTx/>
              <a:buSzTx/>
              <a:buFontTx/>
              <a:buNone/>
            </a:pPr>
            <a:fld id="{CDC4E2B6-38C8-4488-8791-CA07F5D7A63F}" type="slidenum">
              <a:rPr lang="en-US" sz="1200">
                <a:latin typeface="Calibri" pitchFamily="34" charset="0"/>
              </a:rPr>
              <a:pPr algn="r">
                <a:lnSpc>
                  <a:spcPct val="100000"/>
                </a:lnSpc>
                <a:spcBef>
                  <a:spcPct val="0"/>
                </a:spcBef>
                <a:buClrTx/>
                <a:buSzTx/>
                <a:buFontTx/>
                <a:buNone/>
              </a:pPr>
              <a:t>9</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6E4286-B5D7-4550-8535-25F49C491EF1}" type="slidenum">
              <a:rPr lang="en-US"/>
              <a:pPr/>
              <a:t>10</a:t>
            </a:fld>
            <a:endParaRPr lang="en-US"/>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p:txBody>
          <a:bodyPr/>
          <a:lstStyle/>
          <a:p>
            <a:r>
              <a:rPr lang="en-US" b="1" i="1" u="sng"/>
              <a:t>Notes to the Instructor:</a:t>
            </a:r>
          </a:p>
          <a:p>
            <a:r>
              <a:rPr lang="en-US"/>
              <a:t>Source: economy.com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0820213-FB85-48B1-A1D8-549133B92D6E}" type="slidenum">
              <a:rPr lang="en-US"/>
              <a:pPr/>
              <a:t>18</a:t>
            </a:fld>
            <a:endParaRPr lang="en-US"/>
          </a:p>
        </p:txBody>
      </p:sp>
      <p:sp>
        <p:nvSpPr>
          <p:cNvPr id="512002" name="Slide Image Placeholder 1"/>
          <p:cNvSpPr>
            <a:spLocks noGrp="1" noRot="1" noChangeAspect="1" noTextEdit="1"/>
          </p:cNvSpPr>
          <p:nvPr>
            <p:ph type="sldImg"/>
          </p:nvPr>
        </p:nvSpPr>
        <p:spPr>
          <a:ln/>
        </p:spPr>
      </p:sp>
      <p:sp>
        <p:nvSpPr>
          <p:cNvPr id="512003" name="Notes Placeholder 2"/>
          <p:cNvSpPr>
            <a:spLocks noGrp="1"/>
          </p:cNvSpPr>
          <p:nvPr>
            <p:ph type="body" idx="1"/>
          </p:nvPr>
        </p:nvSpPr>
        <p:spPr/>
        <p:txBody>
          <a:bodyPr/>
          <a:lstStyle/>
          <a:p>
            <a:pPr>
              <a:spcBef>
                <a:spcPct val="0"/>
              </a:spcBef>
            </a:pPr>
            <a:r>
              <a:rPr lang="en-US" b="1" i="1" u="sng"/>
              <a:t>Figure Caption</a:t>
            </a:r>
            <a:r>
              <a:rPr lang="en-US" b="1"/>
              <a:t>: Figure 13-8: The U.S. Federal Budget Deficit and the Business Cycle </a:t>
            </a:r>
          </a:p>
          <a:p>
            <a:pPr>
              <a:spcBef>
                <a:spcPct val="0"/>
              </a:spcBef>
            </a:pPr>
            <a:r>
              <a:rPr lang="en-US"/>
              <a:t>The budget deficit as a percentage of GDP tends to rise during recessions (indicated by shaded areas) and fall during expansions.</a:t>
            </a:r>
          </a:p>
          <a:p>
            <a:pPr>
              <a:spcBef>
                <a:spcPct val="0"/>
              </a:spcBef>
            </a:pPr>
            <a:r>
              <a:rPr lang="en-US" i="1"/>
              <a:t>Source: Bureau of Economic Analysis; </a:t>
            </a:r>
            <a:r>
              <a:rPr lang="en-US"/>
              <a:t>National Bureau of Economic Research.</a:t>
            </a:r>
          </a:p>
        </p:txBody>
      </p:sp>
      <p:sp>
        <p:nvSpPr>
          <p:cNvPr id="51200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lnSpc>
                <a:spcPct val="100000"/>
              </a:lnSpc>
              <a:spcBef>
                <a:spcPct val="0"/>
              </a:spcBef>
              <a:buClrTx/>
              <a:buSzTx/>
              <a:buFontTx/>
              <a:buNone/>
            </a:pPr>
            <a:fld id="{9F5D8FD9-FF46-4004-AB0D-0E1F9D4FFD7F}" type="slidenum">
              <a:rPr lang="en-US" sz="1200">
                <a:latin typeface="Calibri" pitchFamily="34" charset="0"/>
              </a:rPr>
              <a:pPr algn="r">
                <a:lnSpc>
                  <a:spcPct val="100000"/>
                </a:lnSpc>
                <a:spcBef>
                  <a:spcPct val="0"/>
                </a:spcBef>
                <a:buClrTx/>
                <a:buSzTx/>
                <a:buFontTx/>
                <a:buNone/>
              </a:pPr>
              <a:t>18</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2FED73A-877E-4350-8F59-B8ECEA5C8061}" type="slidenum">
              <a:rPr lang="en-US"/>
              <a:pPr/>
              <a:t>19</a:t>
            </a:fld>
            <a:endParaRPr lang="en-US"/>
          </a:p>
        </p:txBody>
      </p:sp>
      <p:sp>
        <p:nvSpPr>
          <p:cNvPr id="514050" name="Slide Image Placeholder 1"/>
          <p:cNvSpPr>
            <a:spLocks noGrp="1" noRot="1" noChangeAspect="1" noTextEdit="1"/>
          </p:cNvSpPr>
          <p:nvPr>
            <p:ph type="sldImg"/>
          </p:nvPr>
        </p:nvSpPr>
        <p:spPr>
          <a:ln/>
        </p:spPr>
      </p:sp>
      <p:sp>
        <p:nvSpPr>
          <p:cNvPr id="514051" name="Notes Placeholder 2"/>
          <p:cNvSpPr>
            <a:spLocks noGrp="1"/>
          </p:cNvSpPr>
          <p:nvPr>
            <p:ph type="body" idx="1"/>
          </p:nvPr>
        </p:nvSpPr>
        <p:spPr/>
        <p:txBody>
          <a:bodyPr/>
          <a:lstStyle/>
          <a:p>
            <a:pPr>
              <a:spcBef>
                <a:spcPct val="0"/>
              </a:spcBef>
            </a:pPr>
            <a:r>
              <a:rPr lang="en-US" b="1" i="1" u="sng"/>
              <a:t>Figure Caption</a:t>
            </a:r>
            <a:r>
              <a:rPr lang="en-US" b="1"/>
              <a:t>: Figure 13-9: The U.S. Federal Budget Deficit and the Unemployment Rate </a:t>
            </a:r>
          </a:p>
          <a:p>
            <a:pPr>
              <a:spcBef>
                <a:spcPct val="0"/>
              </a:spcBef>
            </a:pPr>
            <a:r>
              <a:rPr lang="en-US"/>
              <a:t>There is a close relationship between the budget balance and the business cycle: a recession moves the budget balance toward deficit, but an expansion moves it toward surplus. Here, the unemployment rate serves as an indicator of the business cycle, and we should expect to see a higher unemployment rate associated with a higher budget deficit. This is confirmed by the figure: the budget deficit as a percentage of GDP moves closely in tandem with the unemployment rate.</a:t>
            </a:r>
          </a:p>
          <a:p>
            <a:pPr>
              <a:spcBef>
                <a:spcPct val="0"/>
              </a:spcBef>
            </a:pPr>
            <a:r>
              <a:rPr lang="en-US" i="1"/>
              <a:t>Source: Bureau of Economic Analysis;</a:t>
            </a:r>
          </a:p>
          <a:p>
            <a:pPr>
              <a:spcBef>
                <a:spcPct val="0"/>
              </a:spcBef>
            </a:pPr>
            <a:r>
              <a:rPr lang="en-US"/>
              <a:t>Bureau of Labor Statistics.</a:t>
            </a:r>
          </a:p>
        </p:txBody>
      </p:sp>
      <p:sp>
        <p:nvSpPr>
          <p:cNvPr id="5140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lnSpc>
                <a:spcPct val="100000"/>
              </a:lnSpc>
              <a:spcBef>
                <a:spcPct val="0"/>
              </a:spcBef>
              <a:buClrTx/>
              <a:buSzTx/>
              <a:buFontTx/>
              <a:buNone/>
            </a:pPr>
            <a:fld id="{15D3AA5E-49B2-4681-940E-ACA7071F2CA2}" type="slidenum">
              <a:rPr lang="en-US" sz="1200">
                <a:latin typeface="Calibri" pitchFamily="34" charset="0"/>
              </a:rPr>
              <a:pPr algn="r">
                <a:lnSpc>
                  <a:spcPct val="100000"/>
                </a:lnSpc>
                <a:spcBef>
                  <a:spcPct val="0"/>
                </a:spcBef>
                <a:buClrTx/>
                <a:buSzTx/>
                <a:buFontTx/>
                <a:buNone/>
              </a:pPr>
              <a:t>19</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35013" y="573088"/>
            <a:ext cx="7672387" cy="685800"/>
          </a:xfrm>
        </p:spPr>
        <p:txBody>
          <a:bodyPr/>
          <a:lstStyle/>
          <a:p>
            <a:r>
              <a:rPr lang="en-US"/>
              <a:t>Click to edit Master title style</a:t>
            </a:r>
          </a:p>
        </p:txBody>
      </p:sp>
      <p:sp>
        <p:nvSpPr>
          <p:cNvPr id="3" name="Table Placeholder 2"/>
          <p:cNvSpPr>
            <a:spLocks noGrp="1"/>
          </p:cNvSpPr>
          <p:nvPr>
            <p:ph type="tbl" idx="1"/>
          </p:nvPr>
        </p:nvSpPr>
        <p:spPr>
          <a:xfrm>
            <a:off x="752475" y="1447800"/>
            <a:ext cx="7867650" cy="49530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Session 14</a:t>
            </a:r>
          </a:p>
        </p:txBody>
      </p:sp>
      <p:sp>
        <p:nvSpPr>
          <p:cNvPr id="3" name="Subtitle 2"/>
          <p:cNvSpPr>
            <a:spLocks noGrp="1"/>
          </p:cNvSpPr>
          <p:nvPr>
            <p:ph type="subTitle" idx="1"/>
          </p:nvPr>
        </p:nvSpPr>
        <p:spPr/>
        <p:txBody>
          <a:bodyPr/>
          <a:lstStyle/>
          <a:p>
            <a:r>
              <a:rPr lang="en-US" dirty="0"/>
              <a:t>Fiscal Policy</a:t>
            </a:r>
          </a:p>
          <a:p>
            <a:r>
              <a:rPr lang="en-US" dirty="0">
                <a:solidFill>
                  <a:srgbClr val="FF0000"/>
                </a:solidFill>
              </a:rPr>
              <a:t>Chapter 33 (pgs 709-716)</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3218" name="Rectangle 2"/>
          <p:cNvSpPr>
            <a:spLocks noGrp="1" noRot="1" noChangeArrowheads="1"/>
          </p:cNvSpPr>
          <p:nvPr>
            <p:ph type="title"/>
          </p:nvPr>
        </p:nvSpPr>
        <p:spPr>
          <a:xfrm>
            <a:off x="381000" y="90488"/>
            <a:ext cx="8763000" cy="609600"/>
          </a:xfrm>
        </p:spPr>
        <p:txBody>
          <a:bodyPr/>
          <a:lstStyle/>
          <a:p>
            <a:r>
              <a:rPr lang="en-US" sz="2800"/>
              <a:t>Differences in the Effect of Expansionary Fiscal Policies</a:t>
            </a:r>
            <a:endParaRPr lang="en-US" sz="2800" b="0"/>
          </a:p>
        </p:txBody>
      </p:sp>
      <p:pic>
        <p:nvPicPr>
          <p:cNvPr id="393220" name="Picture 4"/>
          <p:cNvPicPr>
            <a:picLocks noGrp="1" noChangeAspect="1" noChangeArrowheads="1"/>
          </p:cNvPicPr>
          <p:nvPr>
            <p:ph idx="1"/>
          </p:nvPr>
        </p:nvPicPr>
        <p:blipFill>
          <a:blip r:embed="rId3" cstate="print"/>
          <a:srcRect/>
          <a:stretch>
            <a:fillRect/>
          </a:stretch>
        </p:blipFill>
        <p:spPr>
          <a:xfrm>
            <a:off x="457200" y="1143000"/>
            <a:ext cx="8153400" cy="5181600"/>
          </a:xfrm>
          <a:noFill/>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5" name="Rectangle 3"/>
          <p:cNvSpPr>
            <a:spLocks noGrp="1" noChangeArrowheads="1"/>
          </p:cNvSpPr>
          <p:nvPr>
            <p:ph type="body" idx="1"/>
          </p:nvPr>
        </p:nvSpPr>
        <p:spPr/>
        <p:txBody>
          <a:bodyPr>
            <a:normAutofit/>
          </a:bodyPr>
          <a:lstStyle/>
          <a:p>
            <a:pPr>
              <a:buFont typeface="Wingdings" pitchFamily="2" charset="2"/>
              <a:buNone/>
            </a:pPr>
            <a:r>
              <a:rPr lang="en-US" b="1" dirty="0"/>
              <a:t>Deficits Versus Debt </a:t>
            </a:r>
          </a:p>
          <a:p>
            <a:r>
              <a:rPr lang="en-US" sz="2400" i="1" dirty="0"/>
              <a:t>Deficit: </a:t>
            </a:r>
            <a:r>
              <a:rPr lang="en-US" sz="2400" dirty="0"/>
              <a:t>the difference between the amt of money a </a:t>
            </a:r>
            <a:r>
              <a:rPr lang="en-US" sz="2400" dirty="0" err="1"/>
              <a:t>gov’t</a:t>
            </a:r>
            <a:r>
              <a:rPr lang="en-US" sz="2400" dirty="0"/>
              <a:t> spends &amp; the amt it receives in taxes over a given period. </a:t>
            </a:r>
          </a:p>
          <a:p>
            <a:r>
              <a:rPr lang="en-US" sz="2400" i="1" dirty="0"/>
              <a:t>Debt: </a:t>
            </a:r>
            <a:r>
              <a:rPr lang="en-US" sz="2400" dirty="0"/>
              <a:t>the sum of money a </a:t>
            </a:r>
            <a:r>
              <a:rPr lang="en-US" sz="2400" dirty="0" err="1"/>
              <a:t>gov’t</a:t>
            </a:r>
            <a:r>
              <a:rPr lang="en-US" sz="2400" dirty="0"/>
              <a:t> owes at a particular point in time. </a:t>
            </a:r>
          </a:p>
          <a:p>
            <a:r>
              <a:rPr lang="en-US" sz="2400" dirty="0"/>
              <a:t>Deficits and debt are linked, because government debt grows when governments run deficits. But they aren’t the same thing, and they can even tell different stories</a:t>
            </a:r>
            <a:r>
              <a:rPr lang="en-US" sz="2400"/>
              <a:t>. </a:t>
            </a:r>
            <a:endParaRPr lang="en-US" sz="2400" dirty="0"/>
          </a:p>
          <a:p>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66275">
                                            <p:txEl>
                                              <p:pRg st="2" end="2"/>
                                            </p:txEl>
                                          </p:spTgt>
                                        </p:tgtEl>
                                        <p:attrNameLst>
                                          <p:attrName>style.visibility</p:attrName>
                                        </p:attrNameLst>
                                      </p:cBhvr>
                                      <p:to>
                                        <p:strVal val="visible"/>
                                      </p:to>
                                    </p:set>
                                    <p:animEffect transition="in" filter="blinds(horizontal)">
                                      <p:cBhvr>
                                        <p:cTn id="7" dur="500"/>
                                        <p:tgtEl>
                                          <p:spTgt spid="5662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66275">
                                            <p:txEl>
                                              <p:pRg st="3" end="3"/>
                                            </p:txEl>
                                          </p:spTgt>
                                        </p:tgtEl>
                                        <p:attrNameLst>
                                          <p:attrName>style.visibility</p:attrName>
                                        </p:attrNameLst>
                                      </p:cBhvr>
                                      <p:to>
                                        <p:strVal val="visible"/>
                                      </p:to>
                                    </p:set>
                                    <p:animEffect transition="in" filter="blinds(horizontal)">
                                      <p:cBhvr>
                                        <p:cTn id="12" dur="500"/>
                                        <p:tgtEl>
                                          <p:spTgt spid="566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Rot="1" noChangeArrowheads="1"/>
          </p:cNvSpPr>
          <p:nvPr>
            <p:ph type="title"/>
          </p:nvPr>
        </p:nvSpPr>
        <p:spPr/>
        <p:txBody>
          <a:bodyPr/>
          <a:lstStyle/>
          <a:p>
            <a:r>
              <a:rPr lang="en-US"/>
              <a:t>The Budget Balance</a:t>
            </a:r>
          </a:p>
        </p:txBody>
      </p:sp>
      <p:sp>
        <p:nvSpPr>
          <p:cNvPr id="560131" name="Rectangle 3"/>
          <p:cNvSpPr>
            <a:spLocks noGrp="1" noChangeArrowheads="1"/>
          </p:cNvSpPr>
          <p:nvPr>
            <p:ph type="body" idx="1"/>
          </p:nvPr>
        </p:nvSpPr>
        <p:spPr/>
        <p:txBody>
          <a:bodyPr>
            <a:normAutofit/>
          </a:bodyPr>
          <a:lstStyle/>
          <a:p>
            <a:r>
              <a:rPr lang="en-US" dirty="0"/>
              <a:t>That is, </a:t>
            </a:r>
            <a:r>
              <a:rPr lang="en-US" b="1" i="1" dirty="0"/>
              <a:t>expansionary fiscal policies</a:t>
            </a:r>
            <a:r>
              <a:rPr lang="en-US" dirty="0"/>
              <a:t> make a budget surplus smaller or a budget deficit bigger. </a:t>
            </a:r>
          </a:p>
          <a:p>
            <a:r>
              <a:rPr lang="en-US" dirty="0"/>
              <a:t>Conversely, </a:t>
            </a:r>
            <a:r>
              <a:rPr lang="en-US" b="1" i="1" dirty="0" err="1"/>
              <a:t>contractionary</a:t>
            </a:r>
            <a:r>
              <a:rPr lang="en-US" b="1" i="1" dirty="0"/>
              <a:t> fiscal</a:t>
            </a:r>
            <a:r>
              <a:rPr lang="en-US" dirty="0"/>
              <a:t> </a:t>
            </a:r>
            <a:r>
              <a:rPr lang="en-US" b="1" i="1" dirty="0"/>
              <a:t>policies</a:t>
            </a:r>
            <a:r>
              <a:rPr lang="en-US" dirty="0"/>
              <a:t> make a budget surplus bigger or a budget deficit smaller.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60131">
                                            <p:txEl>
                                              <p:pRg st="1" end="1"/>
                                            </p:txEl>
                                          </p:spTgt>
                                        </p:tgtEl>
                                        <p:attrNameLst>
                                          <p:attrName>style.visibility</p:attrName>
                                        </p:attrNameLst>
                                      </p:cBhvr>
                                      <p:to>
                                        <p:strVal val="visible"/>
                                      </p:to>
                                    </p:set>
                                    <p:animEffect transition="in" filter="blinds(horizontal)">
                                      <p:cBhvr>
                                        <p:cTn id="7" dur="500"/>
                                        <p:tgtEl>
                                          <p:spTgt spid="560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Rot="1" noChangeArrowheads="1"/>
          </p:cNvSpPr>
          <p:nvPr>
            <p:ph type="title"/>
          </p:nvPr>
        </p:nvSpPr>
        <p:spPr/>
        <p:txBody>
          <a:bodyPr/>
          <a:lstStyle/>
          <a:p>
            <a:r>
              <a:rPr lang="en-US" sz="3200"/>
              <a:t>Should the Budget Be Balanced?</a:t>
            </a:r>
          </a:p>
        </p:txBody>
      </p:sp>
      <p:sp>
        <p:nvSpPr>
          <p:cNvPr id="562179" name="Rectangle 3"/>
          <p:cNvSpPr>
            <a:spLocks noGrp="1" noChangeArrowheads="1"/>
          </p:cNvSpPr>
          <p:nvPr>
            <p:ph type="body" idx="1"/>
          </p:nvPr>
        </p:nvSpPr>
        <p:spPr/>
        <p:txBody>
          <a:bodyPr>
            <a:normAutofit/>
          </a:bodyPr>
          <a:lstStyle/>
          <a:p>
            <a:r>
              <a:rPr lang="en-US" dirty="0"/>
              <a:t>Most economists don’t believe the government should be forced to run a balanced budget </a:t>
            </a:r>
            <a:r>
              <a:rPr lang="en-US" i="1" dirty="0"/>
              <a:t>every year</a:t>
            </a:r>
            <a:endParaRPr lang="en-US" dirty="0"/>
          </a:p>
          <a:p>
            <a:r>
              <a:rPr lang="en-US" dirty="0"/>
              <a:t>Yet policy makers concerned about excessive deficits sometimes feel that rigid rules prohibiting—or at least setting an upper limit on—deficits are necessary.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62179">
                                            <p:txEl>
                                              <p:pRg st="1" end="1"/>
                                            </p:txEl>
                                          </p:spTgt>
                                        </p:tgtEl>
                                        <p:attrNameLst>
                                          <p:attrName>style.visibility</p:attrName>
                                        </p:attrNameLst>
                                      </p:cBhvr>
                                      <p:to>
                                        <p:strVal val="visible"/>
                                      </p:to>
                                    </p:set>
                                    <p:animEffect transition="in" filter="blinds(horizontal)">
                                      <p:cBhvr>
                                        <p:cTn id="7" dur="500"/>
                                        <p:tgtEl>
                                          <p:spTgt spid="562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rrowheads="1"/>
          </p:cNvSpPr>
          <p:nvPr>
            <p:ph type="title"/>
          </p:nvPr>
        </p:nvSpPr>
        <p:spPr/>
        <p:txBody>
          <a:bodyPr/>
          <a:lstStyle/>
          <a:p>
            <a:r>
              <a:rPr lang="en-US"/>
              <a:t>Deficits and Debt in Practice</a:t>
            </a:r>
          </a:p>
        </p:txBody>
      </p:sp>
      <p:sp>
        <p:nvSpPr>
          <p:cNvPr id="569347" name="Rectangle 3"/>
          <p:cNvSpPr>
            <a:spLocks noGrp="1" noChangeArrowheads="1"/>
          </p:cNvSpPr>
          <p:nvPr>
            <p:ph type="body" idx="1"/>
          </p:nvPr>
        </p:nvSpPr>
        <p:spPr/>
        <p:txBody>
          <a:bodyPr/>
          <a:lstStyle/>
          <a:p>
            <a:r>
              <a:rPr lang="en-US" dirty="0"/>
              <a:t>A widely used measure of fiscal health is the </a:t>
            </a:r>
            <a:r>
              <a:rPr lang="en-US" b="1" dirty="0"/>
              <a:t>debt–GDP ratio. </a:t>
            </a:r>
          </a:p>
          <a:p>
            <a:r>
              <a:rPr lang="en-US" dirty="0"/>
              <a:t>This number can remain stable or fall even in the face of moderate budget deficits if GDP rises over time.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69347">
                                            <p:txEl>
                                              <p:pRg st="1" end="1"/>
                                            </p:txEl>
                                          </p:spTgt>
                                        </p:tgtEl>
                                        <p:attrNameLst>
                                          <p:attrName>style.visibility</p:attrName>
                                        </p:attrNameLst>
                                      </p:cBhvr>
                                      <p:to>
                                        <p:strVal val="visible"/>
                                      </p:to>
                                    </p:set>
                                    <p:animEffect transition="in" filter="blinds(horizontal)">
                                      <p:cBhvr>
                                        <p:cTn id="7" dur="500"/>
                                        <p:tgtEl>
                                          <p:spTgt spid="569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7" name="Rectangle 3"/>
          <p:cNvSpPr>
            <a:spLocks noGrp="1" noChangeArrowheads="1"/>
          </p:cNvSpPr>
          <p:nvPr>
            <p:ph type="body" idx="1"/>
          </p:nvPr>
        </p:nvSpPr>
        <p:spPr/>
        <p:txBody>
          <a:bodyPr>
            <a:normAutofit/>
          </a:bodyPr>
          <a:lstStyle/>
          <a:p>
            <a:pPr>
              <a:buFont typeface="Wingdings" pitchFamily="2" charset="2"/>
              <a:buNone/>
            </a:pPr>
            <a:r>
              <a:rPr lang="en-US" b="1" dirty="0"/>
              <a:t>Stability Pact—or “Stupidity” Pact?</a:t>
            </a:r>
          </a:p>
          <a:p>
            <a:r>
              <a:rPr lang="en-US" sz="2400" dirty="0"/>
              <a:t>In 1999 a group of European nations adopted a common currency, the euro, to replace their national currencies. </a:t>
            </a:r>
          </a:p>
          <a:p>
            <a:r>
              <a:rPr lang="en-US" sz="2400" dirty="0"/>
              <a:t>Members signed “stability pact” </a:t>
            </a:r>
          </a:p>
          <a:p>
            <a:pPr lvl="1"/>
            <a:r>
              <a:rPr lang="en-US" sz="2000" dirty="0"/>
              <a:t>Keep deficit &lt; 3%</a:t>
            </a:r>
          </a:p>
          <a:p>
            <a:r>
              <a:rPr lang="en-US" sz="2400" dirty="0"/>
              <a:t>Limited the use of fiscal policy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64227">
                                            <p:txEl>
                                              <p:pRg st="2" end="2"/>
                                            </p:txEl>
                                          </p:spTgt>
                                        </p:tgtEl>
                                        <p:attrNameLst>
                                          <p:attrName>style.visibility</p:attrName>
                                        </p:attrNameLst>
                                      </p:cBhvr>
                                      <p:to>
                                        <p:strVal val="visible"/>
                                      </p:to>
                                    </p:set>
                                    <p:animEffect transition="in" filter="blinds(horizontal)">
                                      <p:cBhvr>
                                        <p:cTn id="7" dur="500"/>
                                        <p:tgtEl>
                                          <p:spTgt spid="56422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64227">
                                            <p:txEl>
                                              <p:pRg st="3" end="3"/>
                                            </p:txEl>
                                          </p:spTgt>
                                        </p:tgtEl>
                                        <p:attrNameLst>
                                          <p:attrName>style.visibility</p:attrName>
                                        </p:attrNameLst>
                                      </p:cBhvr>
                                      <p:to>
                                        <p:strVal val="visible"/>
                                      </p:to>
                                    </p:set>
                                    <p:animEffect transition="in" filter="blinds(horizontal)">
                                      <p:cBhvr>
                                        <p:cTn id="12" dur="500"/>
                                        <p:tgtEl>
                                          <p:spTgt spid="56422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64227">
                                            <p:txEl>
                                              <p:pRg st="4" end="4"/>
                                            </p:txEl>
                                          </p:spTgt>
                                        </p:tgtEl>
                                        <p:attrNameLst>
                                          <p:attrName>style.visibility</p:attrName>
                                        </p:attrNameLst>
                                      </p:cBhvr>
                                      <p:to>
                                        <p:strVal val="visible"/>
                                      </p:to>
                                    </p:set>
                                    <p:animEffect transition="in" filter="blinds(horizontal)">
                                      <p:cBhvr>
                                        <p:cTn id="17" dur="500"/>
                                        <p:tgtEl>
                                          <p:spTgt spid="564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Do countries have to pay their bonds back?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5" name="Rectangle 3"/>
          <p:cNvSpPr>
            <a:spLocks noGrp="1" noChangeArrowheads="1"/>
          </p:cNvSpPr>
          <p:nvPr>
            <p:ph type="body" idx="1"/>
          </p:nvPr>
        </p:nvSpPr>
        <p:spPr/>
        <p:txBody>
          <a:bodyPr>
            <a:normAutofit fontScale="92500" lnSpcReduction="10000"/>
          </a:bodyPr>
          <a:lstStyle/>
          <a:p>
            <a:pPr>
              <a:buFont typeface="Wingdings" pitchFamily="2" charset="2"/>
              <a:buNone/>
            </a:pPr>
            <a:r>
              <a:rPr lang="en-US" b="1" dirty="0"/>
              <a:t>Argentina’s Creditors Take a Haircut</a:t>
            </a:r>
            <a:endParaRPr lang="en-US" dirty="0"/>
          </a:p>
          <a:p>
            <a:r>
              <a:rPr lang="en-US" sz="2400" dirty="0"/>
              <a:t>During much of the 1990s, Argentina was experiencing an economic boom and the government was easily able to borrow money from abroad. However, the country slid into an economic slump. </a:t>
            </a:r>
          </a:p>
          <a:p>
            <a:r>
              <a:rPr lang="en-US" sz="2400" dirty="0"/>
              <a:t>By 2001, the country was caught in a vicious circle: to cover its deficits and pay off old loans as they came due, it was forced to borrow at much higher interest rates.</a:t>
            </a:r>
          </a:p>
          <a:p>
            <a:r>
              <a:rPr lang="en-US" sz="2400" dirty="0"/>
              <a:t>It took three years for Argentina to reach an agreement with its creditors.</a:t>
            </a:r>
          </a:p>
          <a:p>
            <a:r>
              <a:rPr lang="en-US" sz="2400" dirty="0"/>
              <a:t>Argentina forced its creditors to trade their “sovereign bonds”—debts of a sovereign nation—for new bonds worth only 32% as much. </a:t>
            </a:r>
          </a:p>
          <a:p>
            <a:r>
              <a:rPr lang="en-US" sz="2400" dirty="0"/>
              <a:t>Such a reduction in the value of debt is known as a “haircut.”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76515">
                                            <p:txEl>
                                              <p:pRg st="2" end="2"/>
                                            </p:txEl>
                                          </p:spTgt>
                                        </p:tgtEl>
                                        <p:attrNameLst>
                                          <p:attrName>style.visibility</p:attrName>
                                        </p:attrNameLst>
                                      </p:cBhvr>
                                      <p:to>
                                        <p:strVal val="visible"/>
                                      </p:to>
                                    </p:set>
                                    <p:animEffect transition="in" filter="blinds(horizontal)">
                                      <p:cBhvr>
                                        <p:cTn id="7" dur="500"/>
                                        <p:tgtEl>
                                          <p:spTgt spid="57651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76515">
                                            <p:txEl>
                                              <p:pRg st="3" end="3"/>
                                            </p:txEl>
                                          </p:spTgt>
                                        </p:tgtEl>
                                        <p:attrNameLst>
                                          <p:attrName>style.visibility</p:attrName>
                                        </p:attrNameLst>
                                      </p:cBhvr>
                                      <p:to>
                                        <p:strVal val="visible"/>
                                      </p:to>
                                    </p:set>
                                    <p:animEffect transition="in" filter="blinds(horizontal)">
                                      <p:cBhvr>
                                        <p:cTn id="12" dur="500"/>
                                        <p:tgtEl>
                                          <p:spTgt spid="57651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76515">
                                            <p:txEl>
                                              <p:pRg st="4" end="4"/>
                                            </p:txEl>
                                          </p:spTgt>
                                        </p:tgtEl>
                                        <p:attrNameLst>
                                          <p:attrName>style.visibility</p:attrName>
                                        </p:attrNameLst>
                                      </p:cBhvr>
                                      <p:to>
                                        <p:strVal val="visible"/>
                                      </p:to>
                                    </p:set>
                                    <p:animEffect transition="in" filter="blinds(horizontal)">
                                      <p:cBhvr>
                                        <p:cTn id="17" dur="500"/>
                                        <p:tgtEl>
                                          <p:spTgt spid="5765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76515">
                                            <p:txEl>
                                              <p:pRg st="5" end="5"/>
                                            </p:txEl>
                                          </p:spTgt>
                                        </p:tgtEl>
                                        <p:attrNameLst>
                                          <p:attrName>style.visibility</p:attrName>
                                        </p:attrNameLst>
                                      </p:cBhvr>
                                      <p:to>
                                        <p:strVal val="visible"/>
                                      </p:to>
                                    </p:set>
                                    <p:animEffect transition="in" filter="blinds(horizontal)">
                                      <p:cBhvr>
                                        <p:cTn id="22" dur="500"/>
                                        <p:tgtEl>
                                          <p:spTgt spid="5765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US"/>
              <a:t>The Budget Balance</a:t>
            </a:r>
          </a:p>
        </p:txBody>
      </p:sp>
      <p:pic>
        <p:nvPicPr>
          <p:cNvPr id="510981" name="Picture 5" descr="KW2e_Macro_fig_13_08"/>
          <p:cNvPicPr>
            <a:picLocks noChangeAspect="1" noChangeArrowheads="1"/>
          </p:cNvPicPr>
          <p:nvPr/>
        </p:nvPicPr>
        <p:blipFill>
          <a:blip r:embed="rId3" cstate="print"/>
          <a:srcRect/>
          <a:stretch>
            <a:fillRect/>
          </a:stretch>
        </p:blipFill>
        <p:spPr bwMode="auto">
          <a:xfrm>
            <a:off x="304800" y="1600200"/>
            <a:ext cx="8126413" cy="4395788"/>
          </a:xfrm>
          <a:prstGeom prst="rect">
            <a:avLst/>
          </a:prstGeom>
          <a:noFill/>
        </p:spPr>
      </p:pic>
      <p:sp>
        <p:nvSpPr>
          <p:cNvPr id="510980" name="Rectangle 4"/>
          <p:cNvSpPr>
            <a:spLocks noChangeArrowheads="1"/>
          </p:cNvSpPr>
          <p:nvPr/>
        </p:nvSpPr>
        <p:spPr bwMode="auto">
          <a:xfrm>
            <a:off x="2895600" y="762000"/>
            <a:ext cx="6248400" cy="1196975"/>
          </a:xfrm>
          <a:prstGeom prst="rect">
            <a:avLst/>
          </a:prstGeom>
          <a:solidFill>
            <a:schemeClr val="hlink"/>
          </a:solidFill>
          <a:ln w="9525" algn="ctr">
            <a:solidFill>
              <a:schemeClr val="tx1"/>
            </a:solidFill>
            <a:miter lim="800000"/>
            <a:headEnd/>
            <a:tailEnd type="none" w="med" len="lg"/>
          </a:ln>
          <a:effectLst/>
        </p:spPr>
        <p:txBody>
          <a:bodyPr>
            <a:spAutoFit/>
          </a:bodyPr>
          <a:lstStyle/>
          <a:p>
            <a:pPr marL="1588" indent="-1588">
              <a:lnSpc>
                <a:spcPct val="100000"/>
              </a:lnSpc>
            </a:pPr>
            <a:r>
              <a:rPr lang="en-US" sz="2400"/>
              <a:t>The budget deficit as a percentage of GDP tends to rise during recessions (indicated by shaded areas) and fall during expansions.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0980"/>
                                        </p:tgtEl>
                                        <p:attrNameLst>
                                          <p:attrName>style.visibility</p:attrName>
                                        </p:attrNameLst>
                                      </p:cBhvr>
                                      <p:to>
                                        <p:strVal val="visible"/>
                                      </p:to>
                                    </p:set>
                                    <p:animEffect transition="in" filter="wipe(left)">
                                      <p:cBhvr>
                                        <p:cTn id="7" dur="500"/>
                                        <p:tgtEl>
                                          <p:spTgt spid="510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80"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US"/>
              <a:t>The Budget Balance</a:t>
            </a:r>
          </a:p>
        </p:txBody>
      </p:sp>
      <p:sp>
        <p:nvSpPr>
          <p:cNvPr id="513028" name="Rectangle 4"/>
          <p:cNvSpPr>
            <a:spLocks noChangeArrowheads="1"/>
          </p:cNvSpPr>
          <p:nvPr/>
        </p:nvSpPr>
        <p:spPr bwMode="auto">
          <a:xfrm>
            <a:off x="304800" y="5562600"/>
            <a:ext cx="8458200" cy="831850"/>
          </a:xfrm>
          <a:prstGeom prst="rect">
            <a:avLst/>
          </a:prstGeom>
          <a:solidFill>
            <a:schemeClr val="hlink"/>
          </a:solidFill>
          <a:ln w="9525" algn="ctr">
            <a:solidFill>
              <a:schemeClr val="tx1"/>
            </a:solidFill>
            <a:miter lim="800000"/>
            <a:headEnd/>
            <a:tailEnd type="none" w="med" len="lg"/>
          </a:ln>
          <a:effectLst/>
        </p:spPr>
        <p:txBody>
          <a:bodyPr>
            <a:spAutoFit/>
          </a:bodyPr>
          <a:lstStyle/>
          <a:p>
            <a:pPr marL="1588" indent="-1588">
              <a:lnSpc>
                <a:spcPct val="100000"/>
              </a:lnSpc>
            </a:pPr>
            <a:r>
              <a:rPr lang="en-US" sz="2400"/>
              <a:t>The budget deficit as a percentage of GDP moves closely in tandem with the unemployment rate.</a:t>
            </a:r>
          </a:p>
        </p:txBody>
      </p:sp>
      <p:pic>
        <p:nvPicPr>
          <p:cNvPr id="513029" name="Picture 5" descr="KW2e_Macro_fig_13_09"/>
          <p:cNvPicPr>
            <a:picLocks noChangeAspect="1" noChangeArrowheads="1"/>
          </p:cNvPicPr>
          <p:nvPr/>
        </p:nvPicPr>
        <p:blipFill>
          <a:blip r:embed="rId3" cstate="print"/>
          <a:srcRect/>
          <a:stretch>
            <a:fillRect/>
          </a:stretch>
        </p:blipFill>
        <p:spPr bwMode="auto">
          <a:xfrm>
            <a:off x="304800" y="914400"/>
            <a:ext cx="8583613" cy="44148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3028"/>
                                        </p:tgtEl>
                                        <p:attrNameLst>
                                          <p:attrName>style.visibility</p:attrName>
                                        </p:attrNameLst>
                                      </p:cBhvr>
                                      <p:to>
                                        <p:strVal val="visible"/>
                                      </p:to>
                                    </p:set>
                                    <p:animEffect transition="in" filter="wipe(left)">
                                      <p:cBhvr>
                                        <p:cTn id="7" dur="500"/>
                                        <p:tgtEl>
                                          <p:spTgt spid="513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9076" name="Rectangle 4"/>
          <p:cNvSpPr>
            <a:spLocks noChangeArrowheads="1"/>
          </p:cNvSpPr>
          <p:nvPr/>
        </p:nvSpPr>
        <p:spPr bwMode="auto">
          <a:xfrm>
            <a:off x="1960563" y="1530350"/>
            <a:ext cx="5195887" cy="1616075"/>
          </a:xfrm>
          <a:prstGeom prst="rect">
            <a:avLst/>
          </a:prstGeom>
          <a:noFill/>
          <a:ln w="9525" algn="ctr">
            <a:noFill/>
            <a:miter lim="800000"/>
            <a:headEnd/>
            <a:tailEnd/>
          </a:ln>
          <a:effectLst/>
        </p:spPr>
        <p:txBody>
          <a:bodyPr>
            <a:spAutoFit/>
          </a:bodyPr>
          <a:lstStyle/>
          <a:p>
            <a:pPr>
              <a:spcBef>
                <a:spcPct val="20000"/>
              </a:spcBef>
              <a:spcAft>
                <a:spcPct val="50000"/>
              </a:spcAft>
            </a:pPr>
            <a:r>
              <a:rPr lang="en-US" sz="2000"/>
              <a:t>Fiscal policy</a:t>
            </a:r>
            <a:r>
              <a:rPr lang="en-US" sz="2000" b="0"/>
              <a:t>  Changes in federal taxes </a:t>
            </a:r>
            <a:br>
              <a:rPr lang="en-US" sz="2000" b="0"/>
            </a:br>
            <a:r>
              <a:rPr lang="en-US" sz="2000" b="0"/>
              <a:t>and purchases that are intended to achieve macroeconomic policy objectives, such as high employment, price stability, and high rates of economic growth.</a:t>
            </a:r>
          </a:p>
        </p:txBody>
      </p:sp>
      <p:sp>
        <p:nvSpPr>
          <p:cNvPr id="899080" name="Rectangle 8"/>
          <p:cNvSpPr>
            <a:spLocks noGrp="1" noChangeArrowheads="1"/>
          </p:cNvSpPr>
          <p:nvPr>
            <p:ph type="title"/>
          </p:nvPr>
        </p:nvSpPr>
        <p:spPr>
          <a:xfrm>
            <a:off x="735013" y="415925"/>
            <a:ext cx="7672387" cy="685800"/>
          </a:xfrm>
          <a:noFill/>
          <a:ln/>
        </p:spPr>
        <p:txBody>
          <a:bodyPr>
            <a:normAutofit fontScale="90000"/>
          </a:bodyPr>
          <a:lstStyle/>
          <a:p>
            <a:r>
              <a:rPr lang="en-US"/>
              <a:t>Fiscal Policy</a:t>
            </a:r>
          </a:p>
        </p:txBody>
      </p:sp>
      <p:sp>
        <p:nvSpPr>
          <p:cNvPr id="899081" name="Rectangle 9"/>
          <p:cNvSpPr>
            <a:spLocks noChangeArrowheads="1"/>
          </p:cNvSpPr>
          <p:nvPr/>
        </p:nvSpPr>
        <p:spPr bwMode="auto">
          <a:xfrm>
            <a:off x="952500" y="1062038"/>
            <a:ext cx="7610475" cy="450850"/>
          </a:xfrm>
          <a:prstGeom prst="rect">
            <a:avLst/>
          </a:prstGeom>
          <a:noFill/>
          <a:ln w="9525">
            <a:noFill/>
            <a:miter lim="800000"/>
            <a:headEnd/>
            <a:tailEnd/>
          </a:ln>
          <a:effectLst/>
        </p:spPr>
        <p:txBody>
          <a:bodyPr/>
          <a:lstStyle/>
          <a:p>
            <a:pPr marL="342900" indent="-342900">
              <a:spcBef>
                <a:spcPct val="20000"/>
              </a:spcBef>
              <a:spcAft>
                <a:spcPct val="0"/>
              </a:spcAft>
            </a:pPr>
            <a:r>
              <a:rPr lang="en-US" sz="2200" b="0" i="1"/>
              <a:t>What Fiscal Policy Is and What It Isn’t</a:t>
            </a:r>
          </a:p>
        </p:txBody>
      </p:sp>
      <p:sp>
        <p:nvSpPr>
          <p:cNvPr id="899082" name="Rectangle 10"/>
          <p:cNvSpPr>
            <a:spLocks noChangeArrowheads="1"/>
          </p:cNvSpPr>
          <p:nvPr/>
        </p:nvSpPr>
        <p:spPr bwMode="auto">
          <a:xfrm>
            <a:off x="1941513" y="3997325"/>
            <a:ext cx="5195887" cy="1311275"/>
          </a:xfrm>
          <a:prstGeom prst="rect">
            <a:avLst/>
          </a:prstGeom>
          <a:noFill/>
          <a:ln w="9525" algn="ctr">
            <a:noFill/>
            <a:miter lim="800000"/>
            <a:headEnd/>
            <a:tailEnd/>
          </a:ln>
          <a:effectLst/>
        </p:spPr>
        <p:txBody>
          <a:bodyPr>
            <a:spAutoFit/>
          </a:bodyPr>
          <a:lstStyle/>
          <a:p>
            <a:pPr>
              <a:spcBef>
                <a:spcPct val="20000"/>
              </a:spcBef>
              <a:spcAft>
                <a:spcPct val="50000"/>
              </a:spcAft>
            </a:pPr>
            <a:r>
              <a:rPr lang="en-US" sz="2000" dirty="0"/>
              <a:t>Automatic stabilizers</a:t>
            </a:r>
            <a:r>
              <a:rPr lang="en-US" sz="2000" b="0" dirty="0"/>
              <a:t>  Government spending and taxes that automatically increase or decrease along with the business cycle.</a:t>
            </a:r>
          </a:p>
        </p:txBody>
      </p:sp>
      <p:sp>
        <p:nvSpPr>
          <p:cNvPr id="899083" name="Rectangle 11"/>
          <p:cNvSpPr>
            <a:spLocks noChangeArrowheads="1"/>
          </p:cNvSpPr>
          <p:nvPr/>
        </p:nvSpPr>
        <p:spPr bwMode="auto">
          <a:xfrm>
            <a:off x="933450" y="3529013"/>
            <a:ext cx="7610475" cy="450850"/>
          </a:xfrm>
          <a:prstGeom prst="rect">
            <a:avLst/>
          </a:prstGeom>
          <a:noFill/>
          <a:ln w="9525">
            <a:noFill/>
            <a:miter lim="800000"/>
            <a:headEnd/>
            <a:tailEnd/>
          </a:ln>
          <a:effectLst/>
        </p:spPr>
        <p:txBody>
          <a:bodyPr/>
          <a:lstStyle/>
          <a:p>
            <a:pPr marL="342900" indent="-342900">
              <a:spcBef>
                <a:spcPct val="20000"/>
              </a:spcBef>
              <a:spcAft>
                <a:spcPct val="0"/>
              </a:spcAft>
            </a:pPr>
            <a:r>
              <a:rPr lang="en-US" sz="2200" b="0" i="1" dirty="0"/>
              <a:t>Automatic Stabilizers versus Discretionary Fiscal Policy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99080"/>
                                        </p:tgtEl>
                                        <p:attrNameLst>
                                          <p:attrName>style.visibility</p:attrName>
                                        </p:attrNameLst>
                                      </p:cBhvr>
                                      <p:to>
                                        <p:strVal val="visible"/>
                                      </p:to>
                                    </p:set>
                                    <p:animEffect transition="in" filter="wipe(left)">
                                      <p:cBhvr>
                                        <p:cTn id="7" dur="500"/>
                                        <p:tgtEl>
                                          <p:spTgt spid="89908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99081"/>
                                        </p:tgtEl>
                                        <p:attrNameLst>
                                          <p:attrName>style.visibility</p:attrName>
                                        </p:attrNameLst>
                                      </p:cBhvr>
                                      <p:to>
                                        <p:strVal val="visible"/>
                                      </p:to>
                                    </p:set>
                                    <p:animEffect transition="in" filter="wipe(left)">
                                      <p:cBhvr>
                                        <p:cTn id="11" dur="500"/>
                                        <p:tgtEl>
                                          <p:spTgt spid="89908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99076">
                                            <p:txEl>
                                              <p:pRg st="0" end="0"/>
                                            </p:txEl>
                                          </p:spTgt>
                                        </p:tgtEl>
                                        <p:attrNameLst>
                                          <p:attrName>style.visibility</p:attrName>
                                        </p:attrNameLst>
                                      </p:cBhvr>
                                      <p:to>
                                        <p:strVal val="visible"/>
                                      </p:to>
                                    </p:set>
                                    <p:animEffect transition="in" filter="wipe(left)">
                                      <p:cBhvr>
                                        <p:cTn id="15" dur="500"/>
                                        <p:tgtEl>
                                          <p:spTgt spid="89907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899083">
                                            <p:txEl>
                                              <p:pRg st="0" end="0"/>
                                            </p:txEl>
                                          </p:spTgt>
                                        </p:tgtEl>
                                        <p:attrNameLst>
                                          <p:attrName>style.visibility</p:attrName>
                                        </p:attrNameLst>
                                      </p:cBhvr>
                                      <p:to>
                                        <p:strVal val="visible"/>
                                      </p:to>
                                    </p:set>
                                    <p:animEffect transition="in" filter="blinds(horizontal)">
                                      <p:cBhvr>
                                        <p:cTn id="20" dur="500"/>
                                        <p:tgtEl>
                                          <p:spTgt spid="89908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899082">
                                            <p:txEl>
                                              <p:pRg st="0" end="0"/>
                                            </p:txEl>
                                          </p:spTgt>
                                        </p:tgtEl>
                                        <p:attrNameLst>
                                          <p:attrName>style.visibility</p:attrName>
                                        </p:attrNameLst>
                                      </p:cBhvr>
                                      <p:to>
                                        <p:strVal val="visible"/>
                                      </p:to>
                                    </p:set>
                                    <p:animEffect transition="in" filter="blinds(horizontal)">
                                      <p:cBhvr>
                                        <p:cTn id="25" dur="500"/>
                                        <p:tgtEl>
                                          <p:spTgt spid="8990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9080" grpId="0" animBg="1"/>
      <p:bldP spid="89908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Rot="1" noChangeArrowheads="1"/>
          </p:cNvSpPr>
          <p:nvPr>
            <p:ph type="title"/>
          </p:nvPr>
        </p:nvSpPr>
        <p:spPr/>
        <p:txBody>
          <a:bodyPr>
            <a:normAutofit fontScale="90000"/>
          </a:bodyPr>
          <a:lstStyle/>
          <a:p>
            <a:r>
              <a:rPr lang="en-US"/>
              <a:t>Long-Run Implications of Fiscal Policy</a:t>
            </a:r>
          </a:p>
        </p:txBody>
      </p:sp>
      <p:sp>
        <p:nvSpPr>
          <p:cNvPr id="565251" name="Rectangle 3"/>
          <p:cNvSpPr>
            <a:spLocks noGrp="1" noChangeArrowheads="1"/>
          </p:cNvSpPr>
          <p:nvPr>
            <p:ph type="body" idx="1"/>
          </p:nvPr>
        </p:nvSpPr>
        <p:spPr/>
        <p:txBody>
          <a:bodyPr/>
          <a:lstStyle/>
          <a:p>
            <a:r>
              <a:rPr lang="en-US" dirty="0"/>
              <a:t>Persistent budget deficits have long-run consequences because they lead to an increase in </a:t>
            </a:r>
            <a:r>
              <a:rPr lang="en-US" b="1" dirty="0"/>
              <a:t>public debt.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65251">
                                            <p:txEl>
                                              <p:pRg st="0" end="0"/>
                                            </p:txEl>
                                          </p:spTgt>
                                        </p:tgtEl>
                                        <p:attrNameLst>
                                          <p:attrName>style.visibility</p:attrName>
                                        </p:attrNameLst>
                                      </p:cBhvr>
                                      <p:to>
                                        <p:strVal val="visible"/>
                                      </p:to>
                                    </p:set>
                                    <p:animEffect transition="in" filter="blinds(horizontal)">
                                      <p:cBhvr>
                                        <p:cTn id="7" dur="500"/>
                                        <p:tgtEl>
                                          <p:spTgt spid="565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Rot="1" noChangeArrowheads="1"/>
          </p:cNvSpPr>
          <p:nvPr>
            <p:ph type="title"/>
          </p:nvPr>
        </p:nvSpPr>
        <p:spPr/>
        <p:txBody>
          <a:bodyPr/>
          <a:lstStyle/>
          <a:p>
            <a:r>
              <a:rPr lang="en-US" sz="2800"/>
              <a:t>Problems Posed by Rising Government Debt</a:t>
            </a:r>
          </a:p>
        </p:txBody>
      </p:sp>
      <p:sp>
        <p:nvSpPr>
          <p:cNvPr id="568323" name="Rectangle 3"/>
          <p:cNvSpPr>
            <a:spLocks noGrp="1" noChangeArrowheads="1"/>
          </p:cNvSpPr>
          <p:nvPr>
            <p:ph type="body" idx="1"/>
          </p:nvPr>
        </p:nvSpPr>
        <p:spPr/>
        <p:txBody>
          <a:bodyPr>
            <a:normAutofit fontScale="92500"/>
          </a:bodyPr>
          <a:lstStyle/>
          <a:p>
            <a:r>
              <a:rPr lang="en-US" dirty="0"/>
              <a:t>Public debt may </a:t>
            </a:r>
            <a:r>
              <a:rPr lang="en-US" b="1" dirty="0"/>
              <a:t>crowd out</a:t>
            </a:r>
            <a:r>
              <a:rPr lang="en-US" dirty="0"/>
              <a:t> investment spending, which reduces long-run economic growth.</a:t>
            </a:r>
          </a:p>
          <a:p>
            <a:r>
              <a:rPr lang="en-US" dirty="0"/>
              <a:t>And in extreme cases, rising debt may lead to government </a:t>
            </a:r>
            <a:r>
              <a:rPr lang="en-US" b="1" dirty="0"/>
              <a:t>default</a:t>
            </a:r>
            <a:r>
              <a:rPr lang="en-US" dirty="0"/>
              <a:t>, resulting in economic and financial turmoil.</a:t>
            </a:r>
          </a:p>
          <a:p>
            <a:r>
              <a:rPr lang="en-US" dirty="0"/>
              <a:t>Can’t a government that has trouble borrowing just print money to pay its bills? </a:t>
            </a:r>
          </a:p>
          <a:p>
            <a:r>
              <a:rPr lang="en-US" dirty="0"/>
              <a:t>Yes, it can, but this leads to another problem: inflation.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68323">
                                            <p:txEl>
                                              <p:pRg st="1" end="1"/>
                                            </p:txEl>
                                          </p:spTgt>
                                        </p:tgtEl>
                                        <p:attrNameLst>
                                          <p:attrName>style.visibility</p:attrName>
                                        </p:attrNameLst>
                                      </p:cBhvr>
                                      <p:to>
                                        <p:strVal val="visible"/>
                                      </p:to>
                                    </p:set>
                                    <p:animEffect transition="in" filter="blinds(horizontal)">
                                      <p:cBhvr>
                                        <p:cTn id="7" dur="500"/>
                                        <p:tgtEl>
                                          <p:spTgt spid="568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68323">
                                            <p:txEl>
                                              <p:pRg st="2" end="2"/>
                                            </p:txEl>
                                          </p:spTgt>
                                        </p:tgtEl>
                                        <p:attrNameLst>
                                          <p:attrName>style.visibility</p:attrName>
                                        </p:attrNameLst>
                                      </p:cBhvr>
                                      <p:to>
                                        <p:strVal val="visible"/>
                                      </p:to>
                                    </p:set>
                                    <p:animEffect transition="in" filter="blinds(horizontal)">
                                      <p:cBhvr>
                                        <p:cTn id="12" dur="500"/>
                                        <p:tgtEl>
                                          <p:spTgt spid="5683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68323">
                                            <p:txEl>
                                              <p:pRg st="3" end="3"/>
                                            </p:txEl>
                                          </p:spTgt>
                                        </p:tgtEl>
                                        <p:attrNameLst>
                                          <p:attrName>style.visibility</p:attrName>
                                        </p:attrNameLst>
                                      </p:cBhvr>
                                      <p:to>
                                        <p:strVal val="visible"/>
                                      </p:to>
                                    </p:set>
                                    <p:animEffect transition="in" filter="blinds(horizontal)">
                                      <p:cBhvr>
                                        <p:cTn id="17" dur="500"/>
                                        <p:tgtEl>
                                          <p:spTgt spid="568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Rot="1" noChangeArrowheads="1"/>
          </p:cNvSpPr>
          <p:nvPr>
            <p:ph type="title"/>
          </p:nvPr>
        </p:nvSpPr>
        <p:spPr/>
        <p:txBody>
          <a:bodyPr/>
          <a:lstStyle/>
          <a:p>
            <a:r>
              <a:rPr lang="en-US"/>
              <a:t>Implicit Liabilities</a:t>
            </a:r>
          </a:p>
        </p:txBody>
      </p:sp>
      <p:sp>
        <p:nvSpPr>
          <p:cNvPr id="575491" name="Rectangle 3"/>
          <p:cNvSpPr>
            <a:spLocks noGrp="1" noChangeArrowheads="1"/>
          </p:cNvSpPr>
          <p:nvPr>
            <p:ph type="body" idx="1"/>
          </p:nvPr>
        </p:nvSpPr>
        <p:spPr/>
        <p:txBody>
          <a:bodyPr/>
          <a:lstStyle/>
          <a:p>
            <a:r>
              <a:rPr lang="en-US" b="1"/>
              <a:t>Implicit liabilities </a:t>
            </a:r>
            <a:r>
              <a:rPr lang="en-US"/>
              <a:t>are spending promises made by governments that are effectively a debt despite the fact that they are not included in the usual debt statistics.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Questions</a:t>
            </a:r>
          </a:p>
        </p:txBody>
      </p:sp>
      <p:sp>
        <p:nvSpPr>
          <p:cNvPr id="3" name="Content Placeholder 2"/>
          <p:cNvSpPr>
            <a:spLocks noGrp="1"/>
          </p:cNvSpPr>
          <p:nvPr>
            <p:ph idx="1"/>
          </p:nvPr>
        </p:nvSpPr>
        <p:spPr/>
        <p:txBody>
          <a:bodyPr>
            <a:normAutofit fontScale="92500" lnSpcReduction="10000"/>
          </a:bodyPr>
          <a:lstStyle/>
          <a:p>
            <a:r>
              <a:rPr lang="en-US" dirty="0"/>
              <a:t>If the government wanted to close a recessionary gap of $100 with increased spending, would it want to increase spending by $100, more than $100, or less than $100?</a:t>
            </a:r>
          </a:p>
          <a:p>
            <a:r>
              <a:rPr lang="en-US" dirty="0"/>
              <a:t>If the </a:t>
            </a:r>
            <a:r>
              <a:rPr lang="en-US" dirty="0" err="1"/>
              <a:t>gov’t</a:t>
            </a:r>
            <a:r>
              <a:rPr lang="en-US" dirty="0"/>
              <a:t> increased spending by $50 million, what would be the specific effect on GDP? Assume MPC=0.2 </a:t>
            </a:r>
          </a:p>
          <a:p>
            <a:r>
              <a:rPr lang="en-US" dirty="0"/>
              <a:t>Explain why a $1 increase in spending will likely have a larger impact on the economy than a $1 tax cut.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a:t>
            </a:r>
          </a:p>
        </p:txBody>
      </p:sp>
      <p:sp>
        <p:nvSpPr>
          <p:cNvPr id="3" name="Content Placeholder 2"/>
          <p:cNvSpPr>
            <a:spLocks noGrp="1"/>
          </p:cNvSpPr>
          <p:nvPr>
            <p:ph idx="1"/>
          </p:nvPr>
        </p:nvSpPr>
        <p:spPr/>
        <p:txBody>
          <a:bodyPr/>
          <a:lstStyle/>
          <a:p>
            <a:r>
              <a:rPr lang="en-US" dirty="0"/>
              <a:t>1) Less than $100</a:t>
            </a:r>
          </a:p>
          <a:p>
            <a:r>
              <a:rPr lang="en-US" dirty="0"/>
              <a:t>2) Multiplier = 1/(1-MPC)=1/.8=1.25</a:t>
            </a:r>
          </a:p>
          <a:p>
            <a:r>
              <a:rPr lang="en-US" dirty="0"/>
              <a:t>Effect: $50mil * 1.25 = $62.5</a:t>
            </a:r>
          </a:p>
          <a:p>
            <a:r>
              <a:rPr lang="en-US"/>
              <a:t> 3) Has </a:t>
            </a:r>
            <a:r>
              <a:rPr lang="en-US" dirty="0"/>
              <a:t>to do with the first round effect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Recall that:</a:t>
            </a:r>
          </a:p>
          <a:p>
            <a:r>
              <a:rPr lang="en-US" dirty="0"/>
              <a:t>AD=C+I+</a:t>
            </a:r>
            <a:r>
              <a:rPr lang="en-US" dirty="0">
                <a:solidFill>
                  <a:srgbClr val="00B050"/>
                </a:solidFill>
              </a:rPr>
              <a:t>G</a:t>
            </a:r>
            <a:r>
              <a:rPr lang="en-US" dirty="0"/>
              <a:t>+NX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FP</a:t>
            </a:r>
          </a:p>
        </p:txBody>
      </p:sp>
      <p:sp>
        <p:nvSpPr>
          <p:cNvPr id="3" name="Content Placeholder 2"/>
          <p:cNvSpPr>
            <a:spLocks noGrp="1"/>
          </p:cNvSpPr>
          <p:nvPr>
            <p:ph idx="1"/>
          </p:nvPr>
        </p:nvSpPr>
        <p:spPr/>
        <p:txBody>
          <a:bodyPr/>
          <a:lstStyle/>
          <a:p>
            <a:r>
              <a:rPr lang="en-US" dirty="0"/>
              <a:t>Expansionary Fiscal Policy: increasing </a:t>
            </a:r>
            <a:r>
              <a:rPr lang="en-US" dirty="0" err="1"/>
              <a:t>gov’t</a:t>
            </a:r>
            <a:r>
              <a:rPr lang="en-US" dirty="0"/>
              <a:t> purchases or decreasing taxes to increase aggregate demand</a:t>
            </a:r>
          </a:p>
          <a:p>
            <a:r>
              <a:rPr lang="en-US" dirty="0" err="1"/>
              <a:t>Contractionary</a:t>
            </a:r>
            <a:r>
              <a:rPr lang="en-US" dirty="0"/>
              <a:t> Fiscal Policy: decreasing </a:t>
            </a:r>
            <a:r>
              <a:rPr lang="en-US" dirty="0" err="1"/>
              <a:t>gov’t</a:t>
            </a:r>
            <a:r>
              <a:rPr lang="en-US" dirty="0"/>
              <a:t> purchases or increasing taxes to decrease aggregate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2" name="Rectangle 4"/>
          <p:cNvSpPr>
            <a:spLocks noChangeArrowheads="1"/>
          </p:cNvSpPr>
          <p:nvPr/>
        </p:nvSpPr>
        <p:spPr bwMode="auto">
          <a:xfrm>
            <a:off x="952500" y="1371600"/>
            <a:ext cx="8002588" cy="381000"/>
          </a:xfrm>
          <a:prstGeom prst="rect">
            <a:avLst/>
          </a:prstGeom>
          <a:noFill/>
          <a:ln w="9525">
            <a:noFill/>
            <a:miter lim="800000"/>
            <a:headEnd/>
            <a:tailEnd/>
          </a:ln>
          <a:effectLst/>
        </p:spPr>
        <p:txBody>
          <a:bodyPr/>
          <a:lstStyle/>
          <a:p>
            <a:pPr>
              <a:spcBef>
                <a:spcPct val="20000"/>
              </a:spcBef>
              <a:spcAft>
                <a:spcPct val="0"/>
              </a:spcAft>
            </a:pPr>
            <a:r>
              <a:rPr lang="en-US" sz="2200" b="0" i="1" dirty="0"/>
              <a:t>A Summary of How Fiscal Policy Affects Aggregate Demand</a:t>
            </a:r>
          </a:p>
        </p:txBody>
      </p:sp>
      <p:sp>
        <p:nvSpPr>
          <p:cNvPr id="1123336" name="Text Box 8"/>
          <p:cNvSpPr txBox="1">
            <a:spLocks noChangeArrowheads="1"/>
          </p:cNvSpPr>
          <p:nvPr/>
        </p:nvSpPr>
        <p:spPr bwMode="auto">
          <a:xfrm>
            <a:off x="842963" y="1911350"/>
            <a:ext cx="1649412" cy="312738"/>
          </a:xfrm>
          <a:prstGeom prst="rect">
            <a:avLst/>
          </a:prstGeom>
          <a:noFill/>
          <a:ln w="9525" algn="ctr">
            <a:noFill/>
            <a:miter lim="800000"/>
            <a:headEnd/>
            <a:tailEnd/>
          </a:ln>
          <a:effectLst/>
        </p:spPr>
        <p:txBody>
          <a:bodyPr>
            <a:spAutoFit/>
          </a:bodyPr>
          <a:lstStyle/>
          <a:p>
            <a:pPr marL="457200" indent="-457200">
              <a:lnSpc>
                <a:spcPct val="90000"/>
              </a:lnSpc>
            </a:pPr>
            <a:r>
              <a:rPr lang="en-US" sz="1600"/>
              <a:t>Table 15-1</a:t>
            </a:r>
          </a:p>
        </p:txBody>
      </p:sp>
      <p:sp>
        <p:nvSpPr>
          <p:cNvPr id="1123337" name="Text Box 9"/>
          <p:cNvSpPr txBox="1">
            <a:spLocks noChangeArrowheads="1"/>
          </p:cNvSpPr>
          <p:nvPr/>
        </p:nvSpPr>
        <p:spPr bwMode="auto">
          <a:xfrm>
            <a:off x="889000" y="2246312"/>
            <a:ext cx="2711450" cy="649287"/>
          </a:xfrm>
          <a:prstGeom prst="rect">
            <a:avLst/>
          </a:prstGeom>
          <a:solidFill>
            <a:srgbClr val="194F8B">
              <a:alpha val="50000"/>
            </a:srgbClr>
          </a:solidFill>
          <a:ln w="9525" algn="ctr">
            <a:noFill/>
            <a:miter lim="800000"/>
            <a:headEnd/>
            <a:tailEnd/>
          </a:ln>
          <a:effectLst/>
        </p:spPr>
        <p:txBody>
          <a:bodyPr wrap="square">
            <a:spAutoFit/>
          </a:bodyPr>
          <a:lstStyle/>
          <a:p>
            <a:r>
              <a:rPr lang="en-US" dirty="0"/>
              <a:t>Countercyclical Fiscal Policy</a:t>
            </a:r>
          </a:p>
        </p:txBody>
      </p:sp>
      <p:graphicFrame>
        <p:nvGraphicFramePr>
          <p:cNvPr id="1123394" name="Group 66"/>
          <p:cNvGraphicFramePr>
            <a:graphicFrameLocks noGrp="1"/>
          </p:cNvGraphicFramePr>
          <p:nvPr>
            <p:ph idx="1"/>
          </p:nvPr>
        </p:nvGraphicFramePr>
        <p:xfrm>
          <a:off x="904875" y="2762250"/>
          <a:ext cx="7867650" cy="1603058"/>
        </p:xfrm>
        <a:graphic>
          <a:graphicData uri="http://schemas.openxmlformats.org/drawingml/2006/table">
            <a:tbl>
              <a:tblPr/>
              <a:tblGrid>
                <a:gridCol w="1519238">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552700">
                  <a:extLst>
                    <a:ext uri="{9D8B030D-6E8A-4147-A177-3AD203B41FA5}">
                      <a16:colId xmlns:a16="http://schemas.microsoft.com/office/drawing/2014/main" val="20002"/>
                    </a:ext>
                  </a:extLst>
                </a:gridCol>
                <a:gridCol w="1966912">
                  <a:extLst>
                    <a:ext uri="{9D8B030D-6E8A-4147-A177-3AD203B41FA5}">
                      <a16:colId xmlns:a16="http://schemas.microsoft.com/office/drawing/2014/main" val="20003"/>
                    </a:ext>
                  </a:extLst>
                </a:gridCol>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rgbClr val="194F8B"/>
                          </a:solidFill>
                          <a:effectLst/>
                          <a:latin typeface="Arial" charset="0"/>
                        </a:rPr>
                        <a:t>PROBLEM</a:t>
                      </a:r>
                    </a:p>
                  </a:txBody>
                  <a:tcPr anchor="b" horzOverflow="overflow">
                    <a:lnL cap="flat">
                      <a:noFill/>
                    </a:lnL>
                    <a:lnR>
                      <a:noFill/>
                    </a:lnR>
                    <a:lnT cap="flat">
                      <a:noFill/>
                    </a:lnT>
                    <a:lnB w="28575" cap="flat" cmpd="sng" algn="ctr">
                      <a:solidFill>
                        <a:srgbClr val="194F8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rgbClr val="194F8B"/>
                          </a:solidFill>
                          <a:effectLst/>
                          <a:latin typeface="Arial" charset="0"/>
                        </a:rPr>
                        <a:t>TYPE OF POLICY</a:t>
                      </a:r>
                    </a:p>
                  </a:txBody>
                  <a:tcPr anchor="b" horzOverflow="overflow">
                    <a:lnL>
                      <a:noFill/>
                    </a:lnL>
                    <a:lnR>
                      <a:noFill/>
                    </a:lnR>
                    <a:lnT cap="flat">
                      <a:noFill/>
                    </a:lnT>
                    <a:lnB w="28575" cap="flat" cmpd="sng" algn="ctr">
                      <a:solidFill>
                        <a:srgbClr val="194F8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rgbClr val="194F8B"/>
                          </a:solidFill>
                          <a:effectLst/>
                          <a:latin typeface="Arial" charset="0"/>
                        </a:rPr>
                        <a:t>ACTIONS BY CONGRESS AND THE PRESIDENT</a:t>
                      </a:r>
                    </a:p>
                  </a:txBody>
                  <a:tcPr anchor="b" horzOverflow="overflow">
                    <a:lnL>
                      <a:noFill/>
                    </a:lnL>
                    <a:lnR>
                      <a:noFill/>
                    </a:lnR>
                    <a:lnT cap="flat">
                      <a:noFill/>
                    </a:lnT>
                    <a:lnB w="28575" cap="flat" cmpd="sng" algn="ctr">
                      <a:solidFill>
                        <a:srgbClr val="194F8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rgbClr val="194F8B"/>
                          </a:solidFill>
                          <a:effectLst/>
                          <a:latin typeface="Arial" charset="0"/>
                        </a:rPr>
                        <a:t>RESULT</a:t>
                      </a:r>
                    </a:p>
                  </a:txBody>
                  <a:tcPr anchor="b" horzOverflow="overflow">
                    <a:lnL>
                      <a:noFill/>
                    </a:lnL>
                    <a:lnR cap="flat">
                      <a:noFill/>
                    </a:lnR>
                    <a:lnT cap="flat">
                      <a:noFill/>
                    </a:lnT>
                    <a:lnB w="28575" cap="flat" cmpd="sng" algn="ctr">
                      <a:solidFill>
                        <a:srgbClr val="194F8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Recession</a:t>
                      </a:r>
                    </a:p>
                  </a:txBody>
                  <a:tcPr horzOverflow="overflow">
                    <a:lnL cap="flat">
                      <a:noFill/>
                    </a:lnL>
                    <a:lnR>
                      <a:noFill/>
                    </a:lnR>
                    <a:lnT w="28575" cap="flat" cmpd="sng" algn="ctr">
                      <a:solidFill>
                        <a:srgbClr val="194F8B"/>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Expansionary </a:t>
                      </a:r>
                    </a:p>
                  </a:txBody>
                  <a:tcPr horzOverflow="overflow">
                    <a:lnL>
                      <a:noFill/>
                    </a:lnL>
                    <a:lnR>
                      <a:noFill/>
                    </a:lnR>
                    <a:lnT w="28575" cap="flat" cmpd="sng" algn="ctr">
                      <a:solidFill>
                        <a:srgbClr val="194F8B"/>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Increase government </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spending or cut taxes</a:t>
                      </a:r>
                    </a:p>
                  </a:txBody>
                  <a:tcPr horzOverflow="overflow">
                    <a:lnL>
                      <a:noFill/>
                    </a:lnL>
                    <a:lnR>
                      <a:noFill/>
                    </a:lnR>
                    <a:lnT w="28575" cap="flat" cmpd="sng" algn="ctr">
                      <a:solidFill>
                        <a:srgbClr val="194F8B"/>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Real GDP and the price level rise.</a:t>
                      </a:r>
                    </a:p>
                  </a:txBody>
                  <a:tcPr marR="0" horzOverflow="overflow">
                    <a:lnL>
                      <a:noFill/>
                    </a:lnL>
                    <a:lnR cap="flat">
                      <a:noFill/>
                    </a:lnR>
                    <a:lnT w="28575" cap="flat" cmpd="sng" algn="ctr">
                      <a:solidFill>
                        <a:srgbClr val="194F8B"/>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Rising Inflation </a:t>
                      </a:r>
                    </a:p>
                  </a:txBody>
                  <a:tcPr marR="0" horzOverflow="overflow">
                    <a:lnL cap="flat">
                      <a:noFill/>
                    </a:lnL>
                    <a:lnR>
                      <a:noFill/>
                    </a:lnR>
                    <a:lnT>
                      <a:noFill/>
                    </a:lnT>
                    <a:lnB w="28575" cap="flat" cmpd="sng" algn="ctr">
                      <a:solidFill>
                        <a:srgbClr val="194F8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Contractionary</a:t>
                      </a:r>
                    </a:p>
                  </a:txBody>
                  <a:tcPr marR="0" horzOverflow="overflow">
                    <a:lnL>
                      <a:noFill/>
                    </a:lnL>
                    <a:lnR>
                      <a:noFill/>
                    </a:lnR>
                    <a:lnT>
                      <a:noFill/>
                    </a:lnT>
                    <a:lnB w="28575" cap="flat" cmpd="sng" algn="ctr">
                      <a:solidFill>
                        <a:srgbClr val="194F8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Decrease government </a:t>
                      </a:r>
                      <a:br>
                        <a:rPr kumimoji="0" lang="en-US" sz="1400" b="0" i="0" u="none" strike="noStrike" cap="none" normalizeH="0" baseline="0">
                          <a:ln>
                            <a:noFill/>
                          </a:ln>
                          <a:solidFill>
                            <a:schemeClr val="tx1"/>
                          </a:solidFill>
                          <a:effectLst/>
                          <a:latin typeface="Arial" charset="0"/>
                        </a:rPr>
                      </a:br>
                      <a:r>
                        <a:rPr kumimoji="0" lang="en-US" sz="1400" b="0" i="0" u="none" strike="noStrike" cap="none" normalizeH="0" baseline="0">
                          <a:ln>
                            <a:noFill/>
                          </a:ln>
                          <a:solidFill>
                            <a:schemeClr val="tx1"/>
                          </a:solidFill>
                          <a:effectLst/>
                          <a:latin typeface="Arial" charset="0"/>
                        </a:rPr>
                        <a:t>spending or raise taxes</a:t>
                      </a:r>
                    </a:p>
                  </a:txBody>
                  <a:tcPr marR="0" horzOverflow="overflow">
                    <a:lnL>
                      <a:noFill/>
                    </a:lnL>
                    <a:lnR>
                      <a:noFill/>
                    </a:lnR>
                    <a:lnT>
                      <a:noFill/>
                    </a:lnT>
                    <a:lnB w="28575" cap="flat" cmpd="sng" algn="ctr">
                      <a:solidFill>
                        <a:srgbClr val="194F8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rPr>
                        <a:t>Real GDP and the price level fall.</a:t>
                      </a:r>
                    </a:p>
                  </a:txBody>
                  <a:tcPr marR="0" horzOverflow="overflow">
                    <a:lnL>
                      <a:noFill/>
                    </a:lnL>
                    <a:lnR cap="flat">
                      <a:noFill/>
                    </a:lnR>
                    <a:lnT>
                      <a:noFill/>
                    </a:lnT>
                    <a:lnB w="28575" cap="flat" cmpd="sng" algn="ctr">
                      <a:solidFill>
                        <a:srgbClr val="194F8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23392" name="Rectangle 64"/>
          <p:cNvSpPr>
            <a:spLocks noGrp="1" noChangeArrowheads="1"/>
          </p:cNvSpPr>
          <p:nvPr>
            <p:ph type="title"/>
          </p:nvPr>
        </p:nvSpPr>
        <p:spPr>
          <a:xfrm>
            <a:off x="735013" y="415925"/>
            <a:ext cx="7672387" cy="685800"/>
          </a:xfrm>
          <a:noFill/>
          <a:ln/>
        </p:spPr>
        <p:txBody>
          <a:bodyPr>
            <a:normAutofit fontScale="90000"/>
          </a:bodyPr>
          <a:lstStyle/>
          <a:p>
            <a:r>
              <a:rPr lang="en-US" dirty="0"/>
              <a:t>The Effects of Fiscal Policy</a:t>
            </a:r>
            <a:br>
              <a:rPr lang="en-US" dirty="0"/>
            </a:br>
            <a:r>
              <a:rPr lang="en-US" dirty="0"/>
              <a:t>on Real GDP and the Price Level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3332"/>
                                        </p:tgtEl>
                                        <p:attrNameLst>
                                          <p:attrName>style.visibility</p:attrName>
                                        </p:attrNameLst>
                                      </p:cBhvr>
                                      <p:to>
                                        <p:strVal val="visible"/>
                                      </p:to>
                                    </p:set>
                                    <p:animEffect transition="in" filter="wipe(left)">
                                      <p:cBhvr>
                                        <p:cTn id="7" dur="500"/>
                                        <p:tgtEl>
                                          <p:spTgt spid="112333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23336"/>
                                        </p:tgtEl>
                                        <p:attrNameLst>
                                          <p:attrName>style.visibility</p:attrName>
                                        </p:attrNameLst>
                                      </p:cBhvr>
                                      <p:to>
                                        <p:strVal val="visible"/>
                                      </p:to>
                                    </p:set>
                                    <p:animEffect transition="in" filter="wipe(left)">
                                      <p:cBhvr>
                                        <p:cTn id="11" dur="500"/>
                                        <p:tgtEl>
                                          <p:spTgt spid="112333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23337"/>
                                        </p:tgtEl>
                                        <p:attrNameLst>
                                          <p:attrName>style.visibility</p:attrName>
                                        </p:attrNameLst>
                                      </p:cBhvr>
                                      <p:to>
                                        <p:strVal val="visible"/>
                                      </p:to>
                                    </p:set>
                                    <p:animEffect transition="in" filter="wipe(left)">
                                      <p:cBhvr>
                                        <p:cTn id="15" dur="500"/>
                                        <p:tgtEl>
                                          <p:spTgt spid="1123337"/>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1123394"/>
                                        </p:tgtEl>
                                        <p:attrNameLst>
                                          <p:attrName>style.visibility</p:attrName>
                                        </p:attrNameLst>
                                      </p:cBhvr>
                                      <p:to>
                                        <p:strVal val="visible"/>
                                      </p:to>
                                    </p:set>
                                    <p:animEffect transition="in" filter="blinds(horizontal)">
                                      <p:cBhvr>
                                        <p:cTn id="19" dur="500"/>
                                        <p:tgtEl>
                                          <p:spTgt spid="1123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2" grpId="0" autoUpdateAnimBg="0"/>
      <p:bldP spid="1123336" grpId="0" autoUpdateAnimBg="0"/>
      <p:bldP spid="1123337"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Rot="1" noChangeArrowheads="1"/>
          </p:cNvSpPr>
          <p:nvPr>
            <p:ph type="title"/>
          </p:nvPr>
        </p:nvSpPr>
        <p:spPr/>
        <p:txBody>
          <a:bodyPr/>
          <a:lstStyle/>
          <a:p>
            <a:r>
              <a:rPr lang="en-US" sz="3200"/>
              <a:t>A Cautionary Note: Lags in Fiscal Policy</a:t>
            </a:r>
          </a:p>
        </p:txBody>
      </p:sp>
      <p:sp>
        <p:nvSpPr>
          <p:cNvPr id="546819" name="Rectangle 3"/>
          <p:cNvSpPr>
            <a:spLocks noGrp="1" noChangeArrowheads="1"/>
          </p:cNvSpPr>
          <p:nvPr>
            <p:ph type="body" idx="1"/>
          </p:nvPr>
        </p:nvSpPr>
        <p:spPr/>
        <p:txBody>
          <a:bodyPr>
            <a:normAutofit lnSpcReduction="10000"/>
          </a:bodyPr>
          <a:lstStyle/>
          <a:p>
            <a:r>
              <a:rPr lang="en-US" dirty="0"/>
              <a:t>In the case of fiscal policy, there is an important reason for caution: there are significant </a:t>
            </a:r>
            <a:r>
              <a:rPr lang="en-US" b="1" i="1" dirty="0"/>
              <a:t>lags</a:t>
            </a:r>
            <a:r>
              <a:rPr lang="en-US" i="1" dirty="0"/>
              <a:t> </a:t>
            </a:r>
            <a:r>
              <a:rPr lang="en-US" dirty="0"/>
              <a:t>in its use.</a:t>
            </a:r>
          </a:p>
          <a:p>
            <a:pPr lvl="1"/>
            <a:r>
              <a:rPr lang="en-US" dirty="0"/>
              <a:t>Realize the recessionary/inflationary gap by collecting and analyzing economic data </a:t>
            </a:r>
            <a:r>
              <a:rPr lang="en-US" dirty="0">
                <a:sym typeface="Wingdings" pitchFamily="2" charset="2"/>
              </a:rPr>
              <a:t> takes time</a:t>
            </a:r>
            <a:endParaRPr lang="en-US" dirty="0"/>
          </a:p>
          <a:p>
            <a:pPr lvl="1"/>
            <a:r>
              <a:rPr lang="en-US" dirty="0"/>
              <a:t>Government develops a spending plan</a:t>
            </a:r>
            <a:r>
              <a:rPr lang="en-US" dirty="0">
                <a:sym typeface="Wingdings" pitchFamily="2" charset="2"/>
              </a:rPr>
              <a:t> takes time</a:t>
            </a:r>
            <a:endParaRPr lang="en-US" dirty="0"/>
          </a:p>
          <a:p>
            <a:pPr lvl="1"/>
            <a:r>
              <a:rPr lang="en-US" dirty="0"/>
              <a:t>Implementation of the action plan (spending the money </a:t>
            </a:r>
            <a:r>
              <a:rPr lang="en-US" dirty="0">
                <a:sym typeface="Wingdings" pitchFamily="2" charset="2"/>
              </a:rPr>
              <a:t> takes time</a:t>
            </a:r>
            <a:endParaRPr lang="en-US" dirty="0"/>
          </a:p>
          <a:p>
            <a:pPr lvl="1">
              <a:spcBef>
                <a:spcPct val="50000"/>
              </a:spcBef>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46819">
                                            <p:txEl>
                                              <p:pRg st="1" end="1"/>
                                            </p:txEl>
                                          </p:spTgt>
                                        </p:tgtEl>
                                        <p:attrNameLst>
                                          <p:attrName>style.visibility</p:attrName>
                                        </p:attrNameLst>
                                      </p:cBhvr>
                                      <p:to>
                                        <p:strVal val="visible"/>
                                      </p:to>
                                    </p:set>
                                    <p:animEffect transition="in" filter="blinds(horizontal)">
                                      <p:cBhvr>
                                        <p:cTn id="7" dur="500"/>
                                        <p:tgtEl>
                                          <p:spTgt spid="5468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46819">
                                            <p:txEl>
                                              <p:pRg st="2" end="2"/>
                                            </p:txEl>
                                          </p:spTgt>
                                        </p:tgtEl>
                                        <p:attrNameLst>
                                          <p:attrName>style.visibility</p:attrName>
                                        </p:attrNameLst>
                                      </p:cBhvr>
                                      <p:to>
                                        <p:strVal val="visible"/>
                                      </p:to>
                                    </p:set>
                                    <p:animEffect transition="in" filter="blinds(horizontal)">
                                      <p:cBhvr>
                                        <p:cTn id="12" dur="500"/>
                                        <p:tgtEl>
                                          <p:spTgt spid="5468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46819">
                                            <p:txEl>
                                              <p:pRg st="3" end="3"/>
                                            </p:txEl>
                                          </p:spTgt>
                                        </p:tgtEl>
                                        <p:attrNameLst>
                                          <p:attrName>style.visibility</p:attrName>
                                        </p:attrNameLst>
                                      </p:cBhvr>
                                      <p:to>
                                        <p:strVal val="visible"/>
                                      </p:to>
                                    </p:set>
                                    <p:animEffect transition="in" filter="blinds(horizontal)">
                                      <p:cBhvr>
                                        <p:cTn id="17" dur="500"/>
                                        <p:tgtEl>
                                          <p:spTgt spid="546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Rot="1" noChangeArrowheads="1"/>
          </p:cNvSpPr>
          <p:nvPr>
            <p:ph type="title"/>
          </p:nvPr>
        </p:nvSpPr>
        <p:spPr/>
        <p:txBody>
          <a:bodyPr/>
          <a:lstStyle/>
          <a:p>
            <a:r>
              <a:rPr lang="en-US"/>
              <a:t>Fiscal Policy and the Multiplier</a:t>
            </a:r>
          </a:p>
        </p:txBody>
      </p:sp>
      <p:sp>
        <p:nvSpPr>
          <p:cNvPr id="550915" name="Rectangle 3"/>
          <p:cNvSpPr>
            <a:spLocks noGrp="1" noChangeArrowheads="1"/>
          </p:cNvSpPr>
          <p:nvPr>
            <p:ph type="body" idx="1"/>
          </p:nvPr>
        </p:nvSpPr>
        <p:spPr/>
        <p:txBody>
          <a:bodyPr>
            <a:normAutofit lnSpcReduction="10000"/>
          </a:bodyPr>
          <a:lstStyle/>
          <a:p>
            <a:r>
              <a:rPr lang="en-US" dirty="0"/>
              <a:t>Fiscal policy has a </a:t>
            </a:r>
            <a:r>
              <a:rPr lang="en-US" b="1" i="1" dirty="0"/>
              <a:t>multiplier effect</a:t>
            </a:r>
            <a:r>
              <a:rPr lang="en-US" dirty="0"/>
              <a:t> on the economy. </a:t>
            </a:r>
          </a:p>
          <a:p>
            <a:r>
              <a:rPr lang="en-US" dirty="0"/>
              <a:t>Expansionary fiscal policy leads to an increase in real GDP larger than the initial rise in aggregate spending caused by the policy. </a:t>
            </a:r>
          </a:p>
          <a:p>
            <a:r>
              <a:rPr lang="en-US" dirty="0"/>
              <a:t>Conversely, </a:t>
            </a:r>
            <a:r>
              <a:rPr lang="en-US" dirty="0" err="1"/>
              <a:t>contractionary</a:t>
            </a:r>
            <a:r>
              <a:rPr lang="en-US" dirty="0"/>
              <a:t> fiscal policy leads to a fall in real GDP larger than the initial reduction in aggregate spending caused by the policy.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0915">
                                            <p:txEl>
                                              <p:pRg st="1" end="1"/>
                                            </p:txEl>
                                          </p:spTgt>
                                        </p:tgtEl>
                                        <p:attrNameLst>
                                          <p:attrName>style.visibility</p:attrName>
                                        </p:attrNameLst>
                                      </p:cBhvr>
                                      <p:to>
                                        <p:strVal val="visible"/>
                                      </p:to>
                                    </p:set>
                                    <p:animEffect transition="in" filter="blinds(horizontal)">
                                      <p:cBhvr>
                                        <p:cTn id="7" dur="500"/>
                                        <p:tgtEl>
                                          <p:spTgt spid="5509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50915">
                                            <p:txEl>
                                              <p:pRg st="2" end="2"/>
                                            </p:txEl>
                                          </p:spTgt>
                                        </p:tgtEl>
                                        <p:attrNameLst>
                                          <p:attrName>style.visibility</p:attrName>
                                        </p:attrNameLst>
                                      </p:cBhvr>
                                      <p:to>
                                        <p:strVal val="visible"/>
                                      </p:to>
                                    </p:set>
                                    <p:animEffect transition="in" filter="blinds(horizontal)">
                                      <p:cBhvr>
                                        <p:cTn id="12" dur="500"/>
                                        <p:tgtEl>
                                          <p:spTgt spid="550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Rot="1" noChangeArrowheads="1"/>
          </p:cNvSpPr>
          <p:nvPr>
            <p:ph type="title"/>
          </p:nvPr>
        </p:nvSpPr>
        <p:spPr/>
        <p:txBody>
          <a:bodyPr/>
          <a:lstStyle/>
          <a:p>
            <a:r>
              <a:rPr lang="en-US"/>
              <a:t>Fiscal Policy and the Multiplier</a:t>
            </a:r>
          </a:p>
        </p:txBody>
      </p:sp>
      <p:sp>
        <p:nvSpPr>
          <p:cNvPr id="551939" name="Rectangle 3"/>
          <p:cNvSpPr>
            <a:spLocks noGrp="1" noChangeArrowheads="1"/>
          </p:cNvSpPr>
          <p:nvPr>
            <p:ph type="body" idx="1"/>
          </p:nvPr>
        </p:nvSpPr>
        <p:spPr/>
        <p:txBody>
          <a:bodyPr>
            <a:normAutofit lnSpcReduction="10000"/>
          </a:bodyPr>
          <a:lstStyle/>
          <a:p>
            <a:pPr>
              <a:buNone/>
            </a:pPr>
            <a:endParaRPr lang="en-US" dirty="0"/>
          </a:p>
          <a:p>
            <a:r>
              <a:rPr lang="en-US" dirty="0"/>
              <a:t>The multiplier on changes in government purchases, </a:t>
            </a:r>
            <a:r>
              <a:rPr lang="en-US" b="1" dirty="0"/>
              <a:t>1/(1 − </a:t>
            </a:r>
            <a:r>
              <a:rPr lang="en-US" b="1" i="1" dirty="0"/>
              <a:t>MPC</a:t>
            </a:r>
            <a:r>
              <a:rPr lang="en-US" b="1" dirty="0"/>
              <a:t>)</a:t>
            </a:r>
            <a:r>
              <a:rPr lang="en-US" dirty="0"/>
              <a:t>, is larger than the multiplier on changes in taxes or transfers, </a:t>
            </a:r>
            <a:r>
              <a:rPr lang="en-US" b="1" i="1" dirty="0"/>
              <a:t>MPC</a:t>
            </a:r>
            <a:r>
              <a:rPr lang="en-US" b="1" dirty="0"/>
              <a:t>/(1 − </a:t>
            </a:r>
            <a:r>
              <a:rPr lang="en-US" b="1" i="1" dirty="0"/>
              <a:t>MPC</a:t>
            </a:r>
            <a:r>
              <a:rPr lang="en-US" b="1" dirty="0"/>
              <a:t>)</a:t>
            </a:r>
            <a:r>
              <a:rPr lang="en-US" dirty="0"/>
              <a:t>, because part of any change in taxes or transfers is absorbed by savings. </a:t>
            </a:r>
          </a:p>
          <a:p>
            <a:r>
              <a:rPr lang="en-US" b="1" i="1" dirty="0"/>
              <a:t>Changes in government purchases have a more powerful effect on the economy than equal-sized changes in taxes or transfers.</a:t>
            </a:r>
            <a:r>
              <a:rPr lang="en-US" dirty="0"/>
              <a:t> </a:t>
            </a:r>
          </a:p>
          <a:p>
            <a:pPr>
              <a:spcBef>
                <a:spcPct val="50000"/>
              </a:spcBef>
              <a:buClr>
                <a:schemeClr val="tx1"/>
              </a:buClr>
              <a:buFont typeface="Wingdings" pitchFamily="2" charset="2"/>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1939">
                                            <p:txEl>
                                              <p:pRg st="2" end="2"/>
                                            </p:txEl>
                                          </p:spTgt>
                                        </p:tgtEl>
                                        <p:attrNameLst>
                                          <p:attrName>style.visibility</p:attrName>
                                        </p:attrNameLst>
                                      </p:cBhvr>
                                      <p:to>
                                        <p:strVal val="visible"/>
                                      </p:to>
                                    </p:set>
                                    <p:animEffect transition="in" filter="blinds(horizontal)">
                                      <p:cBhvr>
                                        <p:cTn id="7" dur="500"/>
                                        <p:tgtEl>
                                          <p:spTgt spid="551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ormAutofit/>
          </a:bodyPr>
          <a:lstStyle/>
          <a:p>
            <a:r>
              <a:rPr lang="en-US" sz="2800"/>
              <a:t>Multiplier Effects of Changes in Taxes and Government Transfers</a:t>
            </a:r>
          </a:p>
        </p:txBody>
      </p:sp>
      <p:pic>
        <p:nvPicPr>
          <p:cNvPr id="506885" name="Picture 5"/>
          <p:cNvPicPr>
            <a:picLocks noChangeAspect="1" noChangeArrowheads="1"/>
          </p:cNvPicPr>
          <p:nvPr/>
        </p:nvPicPr>
        <p:blipFill>
          <a:blip r:embed="rId3" cstate="print"/>
          <a:srcRect/>
          <a:stretch>
            <a:fillRect/>
          </a:stretch>
        </p:blipFill>
        <p:spPr bwMode="auto">
          <a:xfrm>
            <a:off x="163513" y="1676400"/>
            <a:ext cx="8885237" cy="3279775"/>
          </a:xfrm>
          <a:prstGeom prst="rect">
            <a:avLst/>
          </a:prstGeom>
          <a:noFill/>
        </p:spPr>
      </p:pic>
      <p:sp>
        <p:nvSpPr>
          <p:cNvPr id="506886" name="Rectangle 6"/>
          <p:cNvSpPr>
            <a:spLocks noChangeArrowheads="1"/>
          </p:cNvSpPr>
          <p:nvPr/>
        </p:nvSpPr>
        <p:spPr bwMode="auto">
          <a:xfrm>
            <a:off x="228600" y="1066800"/>
            <a:ext cx="8423275" cy="384175"/>
          </a:xfrm>
          <a:prstGeom prst="rect">
            <a:avLst/>
          </a:prstGeom>
          <a:noFill/>
          <a:ln w="25400" algn="ctr">
            <a:noFill/>
            <a:prstDash val="sysDot"/>
            <a:miter lim="800000"/>
            <a:headEnd/>
            <a:tailEnd type="none" w="med" len="lg"/>
          </a:ln>
          <a:effectLst/>
        </p:spPr>
        <p:txBody>
          <a:bodyPr wrap="none">
            <a:spAutoFit/>
          </a:bodyPr>
          <a:lstStyle/>
          <a:p>
            <a:pPr marL="1588" indent="-1588"/>
            <a:r>
              <a:rPr lang="en-US" sz="2400" b="1"/>
              <a:t>Hypothetical Effects of a Fiscal Policy with Multiplier of 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TotalTime>
  <Words>1285</Words>
  <Application>Microsoft Office PowerPoint</Application>
  <PresentationFormat>On-screen Show (4:3)</PresentationFormat>
  <Paragraphs>110</Paragraphs>
  <Slides>24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Session 14</vt:lpstr>
      <vt:lpstr>Fiscal Policy</vt:lpstr>
      <vt:lpstr>PowerPoint Presentation</vt:lpstr>
      <vt:lpstr>Types of FP</vt:lpstr>
      <vt:lpstr>The Effects of Fiscal Policy on Real GDP and the Price Level</vt:lpstr>
      <vt:lpstr>A Cautionary Note: Lags in Fiscal Policy</vt:lpstr>
      <vt:lpstr>Fiscal Policy and the Multiplier</vt:lpstr>
      <vt:lpstr>Fiscal Policy and the Multiplier</vt:lpstr>
      <vt:lpstr>Multiplier Effects of Changes in Taxes and Government Transfers</vt:lpstr>
      <vt:lpstr>Differences in the Effect of Expansionary Fiscal Policies</vt:lpstr>
      <vt:lpstr>PowerPoint Presentation</vt:lpstr>
      <vt:lpstr>The Budget Balance</vt:lpstr>
      <vt:lpstr>Should the Budget Be Balanced?</vt:lpstr>
      <vt:lpstr>Deficits and Debt in Practice</vt:lpstr>
      <vt:lpstr>PowerPoint Presentation</vt:lpstr>
      <vt:lpstr>PowerPoint Presentation</vt:lpstr>
      <vt:lpstr>PowerPoint Presentation</vt:lpstr>
      <vt:lpstr>The Budget Balance</vt:lpstr>
      <vt:lpstr>The Budget Balance</vt:lpstr>
      <vt:lpstr>Long-Run Implications of Fiscal Policy</vt:lpstr>
      <vt:lpstr>Problems Posed by Rising Government Debt</vt:lpstr>
      <vt:lpstr>Implicit Liabilities</vt:lpstr>
      <vt:lpstr>Practice Questions</vt:lpstr>
      <vt:lpstr>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12</dc:title>
  <dc:creator>Jason Beck</dc:creator>
  <cp:lastModifiedBy>Jason Beck</cp:lastModifiedBy>
  <cp:revision>15</cp:revision>
  <dcterms:created xsi:type="dcterms:W3CDTF">2006-08-16T00:00:00Z</dcterms:created>
  <dcterms:modified xsi:type="dcterms:W3CDTF">2023-01-19T06:00:26Z</dcterms:modified>
</cp:coreProperties>
</file>