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69" r:id="rId15"/>
    <p:sldId id="270"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6" r:id="rId30"/>
    <p:sldId id="287" r:id="rId31"/>
    <p:sldId id="290" r:id="rId32"/>
    <p:sldId id="291" r:id="rId33"/>
    <p:sldId id="292" r:id="rId34"/>
    <p:sldId id="293" r:id="rId35"/>
    <p:sldId id="294" r:id="rId36"/>
    <p:sldId id="295" r:id="rId37"/>
    <p:sldId id="296"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0E26D90-ED7A-44D2-B094-A7074262BE10}" type="datetimeFigureOut">
              <a:rPr lang="en-US" smtClean="0"/>
              <a:pPr/>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D42ACC-981E-430A-8BC0-411ED028B7A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0E26D90-ED7A-44D2-B094-A7074262BE10}" type="datetimeFigureOut">
              <a:rPr lang="en-US" smtClean="0"/>
              <a:pPr/>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D42ACC-981E-430A-8BC0-411ED028B7A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0E26D90-ED7A-44D2-B094-A7074262BE10}" type="datetimeFigureOut">
              <a:rPr lang="en-US" smtClean="0"/>
              <a:pPr/>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D42ACC-981E-430A-8BC0-411ED028B7A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0E26D90-ED7A-44D2-B094-A7074262BE10}" type="datetimeFigureOut">
              <a:rPr lang="en-US" smtClean="0"/>
              <a:pPr/>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D42ACC-981E-430A-8BC0-411ED028B7A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E26D90-ED7A-44D2-B094-A7074262BE10}" type="datetimeFigureOut">
              <a:rPr lang="en-US" smtClean="0"/>
              <a:pPr/>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D42ACC-981E-430A-8BC0-411ED028B7A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0E26D90-ED7A-44D2-B094-A7074262BE10}" type="datetimeFigureOut">
              <a:rPr lang="en-US" smtClean="0"/>
              <a:pPr/>
              <a:t>1/12/2023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D42ACC-981E-430A-8BC0-411ED028B7A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0E26D90-ED7A-44D2-B094-A7074262BE10}" type="datetimeFigureOut">
              <a:rPr lang="en-US" smtClean="0"/>
              <a:pPr/>
              <a:t>1/12/2023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D42ACC-981E-430A-8BC0-411ED028B7A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0E26D90-ED7A-44D2-B094-A7074262BE10}" type="datetimeFigureOut">
              <a:rPr lang="en-US" smtClean="0"/>
              <a:pPr/>
              <a:t>1/12/2023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D42ACC-981E-430A-8BC0-411ED028B7A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E26D90-ED7A-44D2-B094-A7074262BE10}" type="datetimeFigureOut">
              <a:rPr lang="en-US" smtClean="0"/>
              <a:pPr/>
              <a:t>1/12/2023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D42ACC-981E-430A-8BC0-411ED028B7A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0E26D90-ED7A-44D2-B094-A7074262BE10}" type="datetimeFigureOut">
              <a:rPr lang="en-US" smtClean="0"/>
              <a:pPr/>
              <a:t>1/12/2023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D42ACC-981E-430A-8BC0-411ED028B7A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0E26D90-ED7A-44D2-B094-A7074262BE10}" type="datetimeFigureOut">
              <a:rPr lang="en-US" smtClean="0"/>
              <a:pPr/>
              <a:t>1/12/2023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D42ACC-981E-430A-8BC0-411ED028B7A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E26D90-ED7A-44D2-B094-A7074262BE10}" type="datetimeFigureOut">
              <a:rPr lang="en-US" smtClean="0"/>
              <a:pPr/>
              <a:t>1/12/2023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D42ACC-981E-430A-8BC0-411ED028B7A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Session 9</a:t>
            </a: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 . . final . . .”</a:t>
            </a:r>
          </a:p>
          <a:p>
            <a:pPr lvl="1"/>
            <a:r>
              <a:rPr lang="en-US" dirty="0"/>
              <a:t>It records only the value of </a:t>
            </a:r>
            <a:r>
              <a:rPr lang="en-US" dirty="0">
                <a:solidFill>
                  <a:srgbClr val="FF0000"/>
                </a:solidFill>
              </a:rPr>
              <a:t>final goods</a:t>
            </a:r>
            <a:r>
              <a:rPr lang="en-US" dirty="0"/>
              <a:t>, not </a:t>
            </a:r>
            <a:r>
              <a:rPr lang="en-US" dirty="0">
                <a:solidFill>
                  <a:srgbClr val="0070C0"/>
                </a:solidFill>
              </a:rPr>
              <a:t>intermediate goods </a:t>
            </a:r>
            <a:r>
              <a:rPr lang="en-US" dirty="0"/>
              <a:t>(the value is counted only once)</a:t>
            </a:r>
          </a:p>
          <a:p>
            <a:pPr lvl="1"/>
            <a:r>
              <a:rPr lang="en-US" dirty="0"/>
              <a:t>This is because the value of the final goods will include the value of the intermediate good. This avoids double counting: the value is counted only once.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 . . goods and services . . . “</a:t>
            </a:r>
          </a:p>
          <a:p>
            <a:pPr lvl="1"/>
            <a:r>
              <a:rPr lang="en-US" dirty="0"/>
              <a:t>It includes both tangible/physical </a:t>
            </a:r>
            <a:r>
              <a:rPr lang="en-US" dirty="0">
                <a:solidFill>
                  <a:srgbClr val="0070C0"/>
                </a:solidFill>
              </a:rPr>
              <a:t>goods</a:t>
            </a:r>
            <a:r>
              <a:rPr lang="en-US" dirty="0"/>
              <a:t> (food, clothing, cars) and </a:t>
            </a:r>
            <a:r>
              <a:rPr lang="en-US" dirty="0">
                <a:solidFill>
                  <a:srgbClr val="0070C0"/>
                </a:solidFill>
              </a:rPr>
              <a:t>services</a:t>
            </a:r>
            <a:r>
              <a:rPr lang="en-US" dirty="0"/>
              <a:t> (haircuts, house cleaning)</a:t>
            </a:r>
          </a:p>
          <a:p>
            <a:pPr lvl="1"/>
            <a:endParaRPr lang="en-US" dirty="0"/>
          </a:p>
          <a:p>
            <a:r>
              <a:rPr lang="en-US" dirty="0"/>
              <a:t>“. . . produced . . .”</a:t>
            </a:r>
          </a:p>
          <a:p>
            <a:pPr lvl="1"/>
            <a:r>
              <a:rPr lang="en-US" dirty="0"/>
              <a:t>It includes goods and services produced </a:t>
            </a:r>
            <a:r>
              <a:rPr lang="en-US" dirty="0">
                <a:solidFill>
                  <a:srgbClr val="0070C0"/>
                </a:solidFill>
              </a:rPr>
              <a:t>in the period </a:t>
            </a:r>
            <a:r>
              <a:rPr lang="en-US" dirty="0"/>
              <a:t>we’re considering, not transactions involving goods produced in the past.</a:t>
            </a:r>
          </a:p>
          <a:p>
            <a:endParaRPr lang="en-US" dirty="0"/>
          </a:p>
          <a:p>
            <a:r>
              <a:rPr lang="en-US" dirty="0"/>
              <a:t>E.g.: sale of a used car is not counted towards a GDP. Why?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linds(horizontal)">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blinds(horizontal)">
                                      <p:cBhvr>
                                        <p:cTn id="1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 . . . within a country . . .”</a:t>
            </a:r>
          </a:p>
          <a:p>
            <a:pPr lvl="1"/>
            <a:r>
              <a:rPr lang="en-US" dirty="0"/>
              <a:t>It measures the value of production </a:t>
            </a:r>
            <a:r>
              <a:rPr lang="en-US" dirty="0">
                <a:solidFill>
                  <a:srgbClr val="0070C0"/>
                </a:solidFill>
              </a:rPr>
              <a:t>within</a:t>
            </a:r>
            <a:r>
              <a:rPr lang="en-US" dirty="0"/>
              <a:t> the geographic confines of a country</a:t>
            </a:r>
          </a:p>
          <a:p>
            <a:pPr lvl="1"/>
            <a:r>
              <a:rPr lang="en-US" dirty="0"/>
              <a:t>Nationality of the producer or owner of the factory don’t matter.</a:t>
            </a:r>
          </a:p>
          <a:p>
            <a:pPr lvl="2"/>
            <a:r>
              <a:rPr lang="en-US" dirty="0" err="1"/>
              <a:t>Eg</a:t>
            </a:r>
            <a:r>
              <a:rPr lang="en-US" dirty="0"/>
              <a:t>: my teaching in </a:t>
            </a:r>
            <a:r>
              <a:rPr lang="en-US" dirty="0" err="1"/>
              <a:t>Mikkeli</a:t>
            </a:r>
            <a:r>
              <a:rPr lang="en-US" dirty="0"/>
              <a:t> will be counted towards Finnish GDP even though I’m not a Finnish citizen.</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 . . in a given period of time.”</a:t>
            </a:r>
          </a:p>
          <a:p>
            <a:pPr lvl="1"/>
            <a:r>
              <a:rPr lang="en-US" dirty="0"/>
              <a:t>It measures the value of production that takes place within a </a:t>
            </a:r>
            <a:r>
              <a:rPr lang="en-US" dirty="0">
                <a:solidFill>
                  <a:srgbClr val="FF0000"/>
                </a:solidFill>
              </a:rPr>
              <a:t>specific interval of time</a:t>
            </a:r>
            <a:r>
              <a:rPr lang="en-US" dirty="0"/>
              <a:t>, usually a year or a quarter (three months). That means GDP measures a flow of goods and services.</a:t>
            </a:r>
          </a:p>
          <a:p>
            <a:pPr lvl="1"/>
            <a:r>
              <a:rPr lang="en-US" dirty="0"/>
              <a:t>Note that quarterly GDP data is also reported as an annual rate (i.e. quarterly production multiplied by 4). This way GDP numbers always on the same scale. </a:t>
            </a:r>
          </a:p>
          <a:p>
            <a:pPr lvl="1"/>
            <a:r>
              <a:rPr lang="en-US" dirty="0"/>
              <a:t>Reported data is also seasonally adjusted, i.e. time-specific variations are taken out.</a:t>
            </a:r>
          </a:p>
          <a:p>
            <a:pPr lvl="2"/>
            <a:r>
              <a:rPr lang="en-US" dirty="0"/>
              <a:t>E.g. a spike in sales in December is evened out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solidFill>
                  <a:srgbClr val="0070C0"/>
                </a:solidFill>
              </a:rPr>
              <a:t>Income = expenditure</a:t>
            </a:r>
          </a:p>
          <a:p>
            <a:pPr lvl="1"/>
            <a:r>
              <a:rPr lang="en-US" dirty="0"/>
              <a:t>For an economy as a whole, </a:t>
            </a:r>
            <a:r>
              <a:rPr lang="en-US" dirty="0">
                <a:solidFill>
                  <a:srgbClr val="FF0000"/>
                </a:solidFill>
              </a:rPr>
              <a:t>income must equal expenditure</a:t>
            </a:r>
            <a:r>
              <a:rPr lang="en-US" dirty="0"/>
              <a:t> because:</a:t>
            </a:r>
          </a:p>
          <a:p>
            <a:pPr lvl="2"/>
            <a:r>
              <a:rPr lang="en-US" dirty="0"/>
              <a:t>Every transaction has a buyer and a seller: every dollar of spending by some buyer is a dollar of income for some seller.</a:t>
            </a:r>
          </a:p>
          <a:p>
            <a:r>
              <a:rPr lang="en-US" dirty="0"/>
              <a:t>Example: You spend $20 at a restaurant. That spending just became someone’s income. So this transaction can be viewed as an expenditure and income.</a:t>
            </a:r>
          </a:p>
          <a:p>
            <a:r>
              <a:rPr lang="en-US" dirty="0"/>
              <a:t>The equality of income and expenditure can be illustrated with the circular-flow diagram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Grp="1" noChangeAspect="1" noChangeArrowheads="1"/>
          </p:cNvPicPr>
          <p:nvPr>
            <p:ph idx="1"/>
          </p:nvPr>
        </p:nvPicPr>
        <p:blipFill>
          <a:blip r:embed="rId2" cstate="print"/>
          <a:srcRect/>
          <a:stretch>
            <a:fillRect/>
          </a:stretch>
        </p:blipFill>
        <p:spPr bwMode="auto">
          <a:xfrm>
            <a:off x="1613246" y="1600200"/>
            <a:ext cx="5917507" cy="4525963"/>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The GDP identity</a:t>
            </a:r>
          </a:p>
          <a:p>
            <a:endParaRPr lang="en-US" dirty="0"/>
          </a:p>
          <a:p>
            <a:r>
              <a:rPr lang="en-US" dirty="0"/>
              <a:t>Y = </a:t>
            </a:r>
            <a:r>
              <a:rPr lang="en-US" dirty="0">
                <a:solidFill>
                  <a:srgbClr val="0070C0"/>
                </a:solidFill>
              </a:rPr>
              <a:t>C</a:t>
            </a:r>
            <a:r>
              <a:rPr lang="en-US" dirty="0"/>
              <a:t> + </a:t>
            </a:r>
            <a:r>
              <a:rPr lang="en-US" dirty="0">
                <a:solidFill>
                  <a:srgbClr val="FF0000"/>
                </a:solidFill>
              </a:rPr>
              <a:t>I</a:t>
            </a:r>
            <a:r>
              <a:rPr lang="en-US" dirty="0"/>
              <a:t> + </a:t>
            </a:r>
            <a:r>
              <a:rPr lang="en-US" dirty="0">
                <a:solidFill>
                  <a:srgbClr val="00B050"/>
                </a:solidFill>
              </a:rPr>
              <a:t>G</a:t>
            </a:r>
            <a:r>
              <a:rPr lang="en-US" dirty="0"/>
              <a:t> + </a:t>
            </a:r>
            <a:r>
              <a:rPr lang="en-US" dirty="0">
                <a:solidFill>
                  <a:srgbClr val="FFC000"/>
                </a:solidFill>
              </a:rPr>
              <a:t>NX</a:t>
            </a:r>
          </a:p>
          <a:p>
            <a:endParaRPr lang="en-US" dirty="0"/>
          </a:p>
          <a:p>
            <a:r>
              <a:rPr lang="en-US" dirty="0"/>
              <a:t>GDP (Y)</a:t>
            </a:r>
          </a:p>
          <a:p>
            <a:r>
              <a:rPr lang="en-US" dirty="0">
                <a:solidFill>
                  <a:srgbClr val="0070C0"/>
                </a:solidFill>
              </a:rPr>
              <a:t>Consumption (C)</a:t>
            </a:r>
          </a:p>
          <a:p>
            <a:r>
              <a:rPr lang="en-US" dirty="0">
                <a:solidFill>
                  <a:srgbClr val="FF0000"/>
                </a:solidFill>
              </a:rPr>
              <a:t>Investment (I)</a:t>
            </a:r>
          </a:p>
          <a:p>
            <a:r>
              <a:rPr lang="en-US" dirty="0">
                <a:solidFill>
                  <a:srgbClr val="00B050"/>
                </a:solidFill>
              </a:rPr>
              <a:t>Government Purchases (G)</a:t>
            </a:r>
          </a:p>
          <a:p>
            <a:r>
              <a:rPr lang="en-US" dirty="0">
                <a:solidFill>
                  <a:srgbClr val="FFC000"/>
                </a:solidFill>
              </a:rPr>
              <a:t>Net Exports (NX)</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blinds(horizontal)">
                                      <p:cBhvr>
                                        <p:cTn id="12" dur="5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blinds(horizontal)">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blinds(horizontal)">
                                      <p:cBhvr>
                                        <p:cTn id="22" dur="500"/>
                                        <p:tgtEl>
                                          <p:spTgt spid="3">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blinds(horizontal)">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The components of GDP</a:t>
            </a:r>
          </a:p>
          <a:p>
            <a:endParaRPr lang="en-US" dirty="0"/>
          </a:p>
          <a:p>
            <a:r>
              <a:rPr lang="en-US" dirty="0">
                <a:solidFill>
                  <a:srgbClr val="0070C0"/>
                </a:solidFill>
              </a:rPr>
              <a:t>Consumption (C):</a:t>
            </a:r>
          </a:p>
          <a:p>
            <a:pPr lvl="1"/>
            <a:r>
              <a:rPr lang="en-US" dirty="0"/>
              <a:t>The spending by households on goods and services, with the exception of purchases of new housing (new housing is counted in investment).</a:t>
            </a:r>
          </a:p>
          <a:p>
            <a:pPr lvl="1"/>
            <a:r>
              <a:rPr lang="en-US" dirty="0"/>
              <a:t>Goods include durable goods (cars and appliances) and non-durable goods (food and clothing).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solidFill>
                  <a:srgbClr val="FF0000"/>
                </a:solidFill>
              </a:rPr>
              <a:t>Investment (I)</a:t>
            </a:r>
            <a:r>
              <a:rPr lang="en-US" dirty="0"/>
              <a:t>:</a:t>
            </a:r>
          </a:p>
          <a:p>
            <a:endParaRPr lang="en-US" dirty="0"/>
          </a:p>
          <a:p>
            <a:r>
              <a:rPr lang="en-US" dirty="0"/>
              <a:t>The spending on capital equipment, inventories, and structures, including new housing.</a:t>
            </a:r>
          </a:p>
          <a:p>
            <a:pPr lvl="1"/>
            <a:r>
              <a:rPr lang="en-US" dirty="0"/>
              <a:t>by convention, new private house purchases are counted as part of investment.</a:t>
            </a:r>
          </a:p>
          <a:p>
            <a:r>
              <a:rPr lang="en-US" dirty="0"/>
              <a:t>Non-sold goods are counted as inventory investments.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solidFill>
                  <a:srgbClr val="00B050"/>
                </a:solidFill>
              </a:rPr>
              <a:t>Government Purchases (G):</a:t>
            </a:r>
          </a:p>
          <a:p>
            <a:endParaRPr lang="en-US" dirty="0"/>
          </a:p>
          <a:p>
            <a:r>
              <a:rPr lang="en-US" dirty="0"/>
              <a:t>The spending on goods and services by local and central governments.</a:t>
            </a:r>
          </a:p>
          <a:p>
            <a:r>
              <a:rPr lang="en-US" dirty="0"/>
              <a:t>Includes salaries of government workers</a:t>
            </a:r>
          </a:p>
          <a:p>
            <a:r>
              <a:rPr lang="en-US" dirty="0"/>
              <a:t>Does not include transfer payments because they are not made in exchange for currently produced goods or services. </a:t>
            </a:r>
          </a:p>
          <a:p>
            <a:pPr lvl="1"/>
            <a:r>
              <a:rPr lang="en-US" dirty="0"/>
              <a:t>So transfer payments don’t reflect current production and this is why they’re not counted.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Two subfields of economics</a:t>
            </a:r>
          </a:p>
          <a:p>
            <a:pPr lvl="1"/>
            <a:r>
              <a:rPr lang="en-US" dirty="0">
                <a:solidFill>
                  <a:srgbClr val="FF0000"/>
                </a:solidFill>
              </a:rPr>
              <a:t>Microeconomics</a:t>
            </a:r>
            <a:r>
              <a:rPr lang="en-US" dirty="0"/>
              <a:t> is the study of how individual households and firms make decisions and how they interact with one another in markets.</a:t>
            </a:r>
          </a:p>
          <a:p>
            <a:pPr lvl="1"/>
            <a:r>
              <a:rPr lang="en-US" dirty="0">
                <a:solidFill>
                  <a:srgbClr val="FF0000"/>
                </a:solidFill>
              </a:rPr>
              <a:t>Macroeconomics</a:t>
            </a:r>
            <a:r>
              <a:rPr lang="en-US" dirty="0"/>
              <a:t> is the study of the economy as a whole.</a:t>
            </a:r>
          </a:p>
          <a:p>
            <a:r>
              <a:rPr lang="en-US" dirty="0"/>
              <a:t>Its goal is to explain the economic changes that affect many households, firms, and markets at once.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linds(horizontal)">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solidFill>
                  <a:srgbClr val="FFC000"/>
                </a:solidFill>
              </a:rPr>
              <a:t>Net Exports (NX):</a:t>
            </a:r>
          </a:p>
          <a:p>
            <a:endParaRPr lang="en-US" dirty="0"/>
          </a:p>
          <a:p>
            <a:r>
              <a:rPr lang="en-US" dirty="0"/>
              <a:t>Exports minus imports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Does it make sense to compare GDP across countries to get a sense of how prosperous the countries are?</a:t>
            </a:r>
          </a:p>
          <a:p>
            <a:r>
              <a:rPr lang="en-US" dirty="0"/>
              <a:t>GDP per capita is gross domestic product divided by the population of a country to give a measure of national income per person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Real vs. nominal GDP</a:t>
            </a:r>
          </a:p>
          <a:p>
            <a:endParaRPr lang="en-US" dirty="0"/>
          </a:p>
          <a:p>
            <a:r>
              <a:rPr lang="en-US" dirty="0">
                <a:solidFill>
                  <a:srgbClr val="FF0000"/>
                </a:solidFill>
              </a:rPr>
              <a:t>Nominal</a:t>
            </a:r>
            <a:r>
              <a:rPr lang="en-US" dirty="0"/>
              <a:t> GDP values the production of goods and services at current prices (i.e. market prices).</a:t>
            </a:r>
          </a:p>
          <a:p>
            <a:endParaRPr lang="en-US" dirty="0"/>
          </a:p>
          <a:p>
            <a:r>
              <a:rPr lang="en-US" dirty="0">
                <a:solidFill>
                  <a:srgbClr val="FF0000"/>
                </a:solidFill>
              </a:rPr>
              <a:t>Real</a:t>
            </a:r>
            <a:r>
              <a:rPr lang="en-US" dirty="0"/>
              <a:t> GDP values the production of goods and services at constant prices.</a:t>
            </a:r>
          </a:p>
          <a:p>
            <a:pPr lvl="1"/>
            <a:r>
              <a:rPr lang="en-US" dirty="0"/>
              <a:t>Prices are kept equal to the prices of the base year. This eliminates the effect of inflation on GDP.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linds(horizontal)">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blinds(horizontal)">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A numerical example</a:t>
            </a:r>
          </a:p>
          <a:p>
            <a:endParaRPr lang="en-US" dirty="0"/>
          </a:p>
          <a:p>
            <a:r>
              <a:rPr lang="en-US" dirty="0"/>
              <a:t>An economy produces only two goods – apples and potatoes</a:t>
            </a:r>
          </a:p>
          <a:p>
            <a:endParaRPr lang="en-US" dirty="0"/>
          </a:p>
          <a:p>
            <a:r>
              <a:rPr lang="en-US" dirty="0"/>
              <a:t>The following table shows the quantities of the two goods produced and their prices in the years 2013, 2014 and 2015.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linds(horizontal)">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Grp="1" noChangeAspect="1" noChangeArrowheads="1"/>
          </p:cNvPicPr>
          <p:nvPr>
            <p:ph idx="1"/>
          </p:nvPr>
        </p:nvPicPr>
        <p:blipFill>
          <a:blip r:embed="rId2" cstate="print"/>
          <a:srcRect/>
          <a:stretch>
            <a:fillRect/>
          </a:stretch>
        </p:blipFill>
        <p:spPr bwMode="auto">
          <a:xfrm>
            <a:off x="1144678" y="1600200"/>
            <a:ext cx="6854644" cy="4525963"/>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4" name="Picture 2"/>
          <p:cNvPicPr>
            <a:picLocks noGrp="1" noChangeAspect="1" noChangeArrowheads="1"/>
          </p:cNvPicPr>
          <p:nvPr>
            <p:ph idx="1"/>
          </p:nvPr>
        </p:nvPicPr>
        <p:blipFill>
          <a:blip r:embed="rId2" cstate="print"/>
          <a:srcRect/>
          <a:stretch>
            <a:fillRect/>
          </a:stretch>
        </p:blipFill>
        <p:spPr bwMode="auto">
          <a:xfrm>
            <a:off x="1386840" y="2270601"/>
            <a:ext cx="6370320" cy="3185160"/>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098" name="Picture 2"/>
          <p:cNvPicPr>
            <a:picLocks noGrp="1" noChangeAspect="1" noChangeArrowheads="1"/>
          </p:cNvPicPr>
          <p:nvPr>
            <p:ph idx="1"/>
          </p:nvPr>
        </p:nvPicPr>
        <p:blipFill>
          <a:blip r:embed="rId2" cstate="print"/>
          <a:srcRect/>
          <a:stretch>
            <a:fillRect/>
          </a:stretch>
        </p:blipFill>
        <p:spPr bwMode="auto">
          <a:xfrm>
            <a:off x="421050" y="1066800"/>
            <a:ext cx="7960950" cy="5363074"/>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a:t>
            </a:r>
            <a:r>
              <a:rPr lang="en-US" dirty="0">
                <a:solidFill>
                  <a:srgbClr val="FF0000"/>
                </a:solidFill>
              </a:rPr>
              <a:t>GDP deflator </a:t>
            </a:r>
            <a:r>
              <a:rPr lang="en-US" dirty="0"/>
              <a:t>is a measure of the price level calculated as the ratio of nominal GDP to real GDP times 100.</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146" name="Picture 2"/>
          <p:cNvPicPr>
            <a:picLocks noGrp="1" noChangeAspect="1" noChangeArrowheads="1"/>
          </p:cNvPicPr>
          <p:nvPr>
            <p:ph idx="1"/>
          </p:nvPr>
        </p:nvPicPr>
        <p:blipFill>
          <a:blip r:embed="rId2" cstate="print"/>
          <a:srcRect/>
          <a:stretch>
            <a:fillRect/>
          </a:stretch>
        </p:blipFill>
        <p:spPr bwMode="auto">
          <a:xfrm>
            <a:off x="2213610" y="3390741"/>
            <a:ext cx="4716780" cy="944880"/>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7170" name="Picture 2"/>
          <p:cNvPicPr>
            <a:picLocks noGrp="1" noChangeAspect="1" noChangeArrowheads="1"/>
          </p:cNvPicPr>
          <p:nvPr>
            <p:ph idx="1"/>
          </p:nvPr>
        </p:nvPicPr>
        <p:blipFill>
          <a:blip r:embed="rId2" cstate="print"/>
          <a:srcRect/>
          <a:stretch>
            <a:fillRect/>
          </a:stretch>
        </p:blipFill>
        <p:spPr bwMode="auto">
          <a:xfrm>
            <a:off x="456508" y="838200"/>
            <a:ext cx="7773092" cy="5713402"/>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sz="4600" dirty="0">
                <a:solidFill>
                  <a:srgbClr val="FF0000"/>
                </a:solidFill>
              </a:rPr>
              <a:t>Macroeconomics</a:t>
            </a:r>
          </a:p>
          <a:p>
            <a:r>
              <a:rPr lang="en-US" dirty="0"/>
              <a:t>Macroeconomics answers questions such as</a:t>
            </a:r>
          </a:p>
          <a:p>
            <a:r>
              <a:rPr lang="en-US" dirty="0"/>
              <a:t>the following:</a:t>
            </a:r>
          </a:p>
          <a:p>
            <a:pPr lvl="1"/>
            <a:r>
              <a:rPr lang="en-US" dirty="0"/>
              <a:t>Why is average income high in some countries and low in others?</a:t>
            </a:r>
          </a:p>
          <a:p>
            <a:pPr lvl="1"/>
            <a:r>
              <a:rPr lang="en-US" dirty="0"/>
              <a:t>Why do prices rise rapidly in some time periods while they are more stable in others?</a:t>
            </a:r>
          </a:p>
          <a:p>
            <a:pPr lvl="1"/>
            <a:r>
              <a:rPr lang="en-US" dirty="0"/>
              <a:t>Why do production and employment expand in some years and contract in others?	</a:t>
            </a:r>
          </a:p>
          <a:p>
            <a:pPr lvl="1"/>
            <a:r>
              <a:rPr lang="en-US" dirty="0"/>
              <a:t>What can governments do to promote economic growth, employment, and low inflation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linds(horizontal)">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linds(horizontal)">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blinds(horizontal)">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linds(horizontal)">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8194" name="Picture 2"/>
          <p:cNvPicPr>
            <a:picLocks noGrp="1" noChangeAspect="1" noChangeArrowheads="1"/>
          </p:cNvPicPr>
          <p:nvPr>
            <p:ph idx="1"/>
          </p:nvPr>
        </p:nvPicPr>
        <p:blipFill>
          <a:blip r:embed="rId2" cstate="print"/>
          <a:srcRect/>
          <a:stretch>
            <a:fillRect/>
          </a:stretch>
        </p:blipFill>
        <p:spPr bwMode="auto">
          <a:xfrm>
            <a:off x="1272540" y="2160111"/>
            <a:ext cx="6598920" cy="3406140"/>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a:t>National agencies responsible for GDP measurement</a:t>
            </a:r>
          </a:p>
          <a:p>
            <a:endParaRPr lang="en-US" dirty="0"/>
          </a:p>
          <a:p>
            <a:r>
              <a:rPr lang="en-US" dirty="0"/>
              <a:t>EU: </a:t>
            </a:r>
            <a:r>
              <a:rPr lang="en-US" dirty="0" err="1"/>
              <a:t>Eurostat</a:t>
            </a:r>
            <a:endParaRPr lang="en-US" dirty="0"/>
          </a:p>
          <a:p>
            <a:r>
              <a:rPr lang="en-US" dirty="0"/>
              <a:t>Finland: </a:t>
            </a:r>
            <a:r>
              <a:rPr lang="en-US" dirty="0" err="1"/>
              <a:t>Tilastokeskus</a:t>
            </a:r>
            <a:endParaRPr lang="en-US" dirty="0"/>
          </a:p>
          <a:p>
            <a:r>
              <a:rPr lang="en-US" dirty="0"/>
              <a:t>Italy: </a:t>
            </a:r>
            <a:r>
              <a:rPr lang="en-US" dirty="0" err="1"/>
              <a:t>Istituto</a:t>
            </a:r>
            <a:r>
              <a:rPr lang="en-US" dirty="0"/>
              <a:t> </a:t>
            </a:r>
            <a:r>
              <a:rPr lang="en-US" dirty="0" err="1"/>
              <a:t>Nazionale</a:t>
            </a:r>
            <a:r>
              <a:rPr lang="en-US" dirty="0"/>
              <a:t> </a:t>
            </a:r>
            <a:r>
              <a:rPr lang="en-US" dirty="0" err="1"/>
              <a:t>di</a:t>
            </a:r>
            <a:r>
              <a:rPr lang="en-US" dirty="0"/>
              <a:t> </a:t>
            </a:r>
            <a:r>
              <a:rPr lang="en-US" dirty="0" err="1"/>
              <a:t>Statistica</a:t>
            </a:r>
            <a:r>
              <a:rPr lang="en-US" dirty="0"/>
              <a:t> (ISTAT)</a:t>
            </a:r>
          </a:p>
          <a:p>
            <a:r>
              <a:rPr lang="en-US" dirty="0"/>
              <a:t>Russia: Federal Service of State Statistics (</a:t>
            </a:r>
            <a:r>
              <a:rPr lang="en-US" dirty="0" err="1"/>
              <a:t>Rosstat</a:t>
            </a:r>
            <a:r>
              <a:rPr lang="en-US" dirty="0"/>
              <a:t>)</a:t>
            </a:r>
          </a:p>
          <a:p>
            <a:r>
              <a:rPr lang="en-US" dirty="0"/>
              <a:t>UK: the Office for National Statistics (ONS)</a:t>
            </a:r>
          </a:p>
          <a:p>
            <a:r>
              <a:rPr lang="en-US" dirty="0"/>
              <a:t>United States: Bureau of Economic Analysis (BEA)</a:t>
            </a:r>
          </a:p>
          <a:p>
            <a:r>
              <a:rPr lang="en-US" dirty="0"/>
              <a:t>Vietnam: General Statistics Office (GSO, </a:t>
            </a:r>
            <a:r>
              <a:rPr lang="en-US" dirty="0" err="1"/>
              <a:t>Tổng</a:t>
            </a:r>
            <a:r>
              <a:rPr lang="en-US" dirty="0"/>
              <a:t> </a:t>
            </a:r>
            <a:r>
              <a:rPr lang="en-US" dirty="0" err="1"/>
              <a:t>cục</a:t>
            </a:r>
            <a:r>
              <a:rPr lang="en-US" dirty="0"/>
              <a:t> </a:t>
            </a:r>
            <a:r>
              <a:rPr lang="en-US" dirty="0" err="1"/>
              <a:t>Thốngkê</a:t>
            </a:r>
            <a:r>
              <a:rPr lang="en-US" dirty="0"/>
              <a: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solidFill>
                  <a:srgbClr val="FF0000"/>
                </a:solidFill>
              </a:rPr>
              <a:t>GDP and economic well-being</a:t>
            </a:r>
          </a:p>
          <a:p>
            <a:r>
              <a:rPr lang="en-US" dirty="0" err="1"/>
              <a:t>GDPpc</a:t>
            </a:r>
            <a:r>
              <a:rPr lang="en-US" dirty="0"/>
              <a:t> is probably the best (but definitely not perfect) single measure of the economic well-being of a society.</a:t>
            </a:r>
          </a:p>
          <a:p>
            <a:pPr lvl="1"/>
            <a:r>
              <a:rPr lang="en-US" dirty="0"/>
              <a:t>GDP per person tells us the mean income and expenditure of the people in the economy.</a:t>
            </a:r>
          </a:p>
          <a:p>
            <a:pPr lvl="1"/>
            <a:r>
              <a:rPr lang="en-US" dirty="0"/>
              <a:t>Higher GDP per person indicates a higher standard of living.</a:t>
            </a:r>
          </a:p>
          <a:p>
            <a:pPr lvl="2"/>
            <a:r>
              <a:rPr lang="en-US" dirty="0"/>
              <a:t>More education, healthcare, etc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ox(i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But of course using </a:t>
            </a:r>
            <a:r>
              <a:rPr lang="en-US" dirty="0" err="1"/>
              <a:t>GDPpc</a:t>
            </a:r>
            <a:r>
              <a:rPr lang="en-US" dirty="0"/>
              <a:t> is not a perfect metric for wellbeing</a:t>
            </a:r>
          </a:p>
          <a:p>
            <a:pPr lvl="1"/>
            <a:r>
              <a:rPr lang="en-US" dirty="0"/>
              <a:t>Can mask some undesirable things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a:t>GPDpc</a:t>
            </a:r>
            <a:r>
              <a:rPr lang="en-US" dirty="0"/>
              <a:t> doesn’t take into consideration:</a:t>
            </a:r>
          </a:p>
          <a:p>
            <a:pPr lvl="1"/>
            <a:r>
              <a:rPr lang="en-US" dirty="0"/>
              <a:t>Value of leisure</a:t>
            </a:r>
          </a:p>
          <a:p>
            <a:pPr lvl="1"/>
            <a:r>
              <a:rPr lang="en-US" dirty="0"/>
              <a:t>Environmental quality</a:t>
            </a:r>
          </a:p>
          <a:p>
            <a:pPr lvl="1"/>
            <a:r>
              <a:rPr lang="en-US" dirty="0"/>
              <a:t>Level of social problems</a:t>
            </a:r>
          </a:p>
          <a:p>
            <a:pPr lvl="1"/>
            <a:r>
              <a:rPr lang="en-US" dirty="0"/>
              <a:t>Income distribution</a:t>
            </a:r>
          </a:p>
          <a:p>
            <a:pPr lv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sz="4000" dirty="0">
                <a:solidFill>
                  <a:srgbClr val="FF0000"/>
                </a:solidFill>
              </a:rPr>
              <a:t>Happiness indices</a:t>
            </a:r>
          </a:p>
          <a:p>
            <a:endParaRPr lang="en-US" dirty="0"/>
          </a:p>
          <a:p>
            <a:r>
              <a:rPr lang="en-US" dirty="0"/>
              <a:t>Other measures that have been developed that take into account such factors as environment, crime, volunteering, etc are:</a:t>
            </a:r>
          </a:p>
          <a:p>
            <a:pPr lvl="1"/>
            <a:r>
              <a:rPr lang="en-US" dirty="0"/>
              <a:t>Measure of Domestic Progress (MDP)</a:t>
            </a:r>
          </a:p>
          <a:p>
            <a:pPr lvl="1"/>
            <a:r>
              <a:rPr lang="en-US" dirty="0"/>
              <a:t>Measure of Economic Welfare (MEW)</a:t>
            </a:r>
          </a:p>
          <a:p>
            <a:pPr lvl="1"/>
            <a:r>
              <a:rPr lang="en-US" dirty="0"/>
              <a:t>Index of Sustainable Economic Welfare</a:t>
            </a:r>
          </a:p>
          <a:p>
            <a:pPr lvl="1"/>
            <a:r>
              <a:rPr lang="en-US" dirty="0"/>
              <a:t>Genuine Progress Indicator</a:t>
            </a:r>
          </a:p>
          <a:p>
            <a:endParaRPr lang="en-US" dirty="0"/>
          </a:p>
          <a:p>
            <a:r>
              <a:rPr lang="en-US" dirty="0"/>
              <a:t>These measures are not widely accepted.</a:t>
            </a:r>
          </a:p>
          <a:p>
            <a:r>
              <a:rPr lang="en-US" dirty="0"/>
              <a:t>Trust them…or don’t…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blinds(horizontal)">
                                      <p:cBhvr>
                                        <p:cTn id="15" dur="500"/>
                                        <p:tgtEl>
                                          <p:spTgt spid="3">
                                            <p:txEl>
                                              <p:pRg st="4" end="4"/>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blinds(horizontal)">
                                      <p:cBhvr>
                                        <p:cTn id="18" dur="500"/>
                                        <p:tgtEl>
                                          <p:spTgt spid="3">
                                            <p:txEl>
                                              <p:pRg st="5" end="5"/>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blinds(horizontal)">
                                      <p:cBhvr>
                                        <p:cTn id="21" dur="500"/>
                                        <p:tgtEl>
                                          <p:spTgt spid="3">
                                            <p:txEl>
                                              <p:pRg st="6" end="6"/>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3">
                                            <p:txEl>
                                              <p:pRg st="8" end="8"/>
                                            </p:txEl>
                                          </p:spTgt>
                                        </p:tgtEl>
                                        <p:attrNameLst>
                                          <p:attrName>style.visibility</p:attrName>
                                        </p:attrNameLst>
                                      </p:cBhvr>
                                      <p:to>
                                        <p:strVal val="visible"/>
                                      </p:to>
                                    </p:set>
                                    <p:animEffect transition="in" filter="blinds(horizontal)">
                                      <p:cBhvr>
                                        <p:cTn id="26" dur="500"/>
                                        <p:tgtEl>
                                          <p:spTgt spid="3">
                                            <p:txEl>
                                              <p:pRg st="8" end="8"/>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Effect transition="in" filter="blinds(horizontal)">
                                      <p:cBhvr>
                                        <p:cTn id="31"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r>
              <a:rPr lang="en-US" dirty="0"/>
              <a:t>3</a:t>
            </a:r>
            <a:r>
              <a:rPr lang="en-US" b="1" dirty="0"/>
              <a:t> ) In the blank preceding each event below, indicate whether the event would increase (+ ), decrease (-), or not change (0) GDP. </a:t>
            </a:r>
            <a:endParaRPr lang="en-US" dirty="0"/>
          </a:p>
          <a:p>
            <a:r>
              <a:rPr lang="en-US" b="1" dirty="0"/>
              <a:t> </a:t>
            </a:r>
            <a:endParaRPr lang="en-US" dirty="0"/>
          </a:p>
          <a:p>
            <a:r>
              <a:rPr lang="en-US" dirty="0"/>
              <a:t>____ A) I hire a maid to clean my house through a cleaning company I find in the phone book. </a:t>
            </a:r>
          </a:p>
          <a:p>
            <a:r>
              <a:rPr lang="en-US" dirty="0"/>
              <a:t> </a:t>
            </a:r>
          </a:p>
          <a:p>
            <a:r>
              <a:rPr lang="en-US" dirty="0"/>
              <a:t>____B) I then fall in love with the maid (from part A), marry her, and she agrees to be a housewife.</a:t>
            </a:r>
          </a:p>
          <a:p>
            <a:r>
              <a:rPr lang="en-US" dirty="0"/>
              <a:t> </a:t>
            </a:r>
          </a:p>
          <a:p>
            <a:r>
              <a:rPr lang="en-US" dirty="0"/>
              <a:t>____C) Your gardener quits (deciding it is more profitable to sell marijuana than cut grass).</a:t>
            </a:r>
          </a:p>
          <a:p>
            <a:r>
              <a:rPr lang="en-US" dirty="0"/>
              <a:t> </a:t>
            </a:r>
          </a:p>
          <a:p>
            <a:r>
              <a:rPr lang="en-US" dirty="0"/>
              <a:t>____D) A burglar steals your stereo.</a:t>
            </a:r>
          </a:p>
          <a:p>
            <a:r>
              <a:rPr lang="en-US" dirty="0"/>
              <a:t> </a:t>
            </a:r>
          </a:p>
          <a:p>
            <a:r>
              <a:rPr lang="en-US" dirty="0"/>
              <a:t>____E) You buy a new stereo to replace the one that was stolen.</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a:t>____F) Master </a:t>
            </a:r>
            <a:r>
              <a:rPr lang="en-US" dirty="0" err="1"/>
              <a:t>Pai</a:t>
            </a:r>
            <a:r>
              <a:rPr lang="en-US" dirty="0"/>
              <a:t> Mei teaches you the five-point-palm-exploding heart technique in exchange for you cleaning his house and cooking for him.</a:t>
            </a:r>
          </a:p>
          <a:p>
            <a:r>
              <a:rPr lang="en-US" dirty="0"/>
              <a:t> </a:t>
            </a:r>
          </a:p>
          <a:p>
            <a:r>
              <a:rPr lang="en-US" dirty="0"/>
              <a:t>____G) I sell my prized David </a:t>
            </a:r>
            <a:r>
              <a:rPr lang="en-US" dirty="0" err="1"/>
              <a:t>Hasselhoff</a:t>
            </a:r>
            <a:r>
              <a:rPr lang="en-US" dirty="0"/>
              <a:t> autographed 8x10 (that I originally bought in 1987) for some hard cash.</a:t>
            </a:r>
          </a:p>
          <a:p>
            <a:r>
              <a:rPr lang="en-US" dirty="0"/>
              <a:t> </a:t>
            </a:r>
          </a:p>
          <a:p>
            <a:r>
              <a:rPr lang="en-US" dirty="0"/>
              <a:t>____H) The fraction of women working outside the home increases.</a:t>
            </a:r>
          </a:p>
          <a:p>
            <a:r>
              <a:rPr lang="en-US" dirty="0"/>
              <a:t> </a:t>
            </a:r>
          </a:p>
          <a:p>
            <a:r>
              <a:rPr lang="en-US" dirty="0"/>
              <a:t>____I) Mr. </a:t>
            </a:r>
            <a:r>
              <a:rPr lang="en-US" dirty="0" err="1"/>
              <a:t>Lebowski</a:t>
            </a:r>
            <a:r>
              <a:rPr lang="en-US" dirty="0"/>
              <a:t> pays the $1 million ransom to the kidnappers responsible for abducting his wife.</a:t>
            </a:r>
          </a:p>
          <a:p>
            <a:r>
              <a:rPr lang="en-US" dirty="0"/>
              <a:t> </a:t>
            </a:r>
          </a:p>
          <a:p>
            <a:r>
              <a:rPr lang="en-US" dirty="0"/>
              <a:t>____J) Walt leaves his job as a school teacher to make and sell illegal drugs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Micro vs. Macro</a:t>
            </a:r>
          </a:p>
          <a:p>
            <a:pPr lvl="1"/>
            <a:r>
              <a:rPr lang="en-US" dirty="0">
                <a:solidFill>
                  <a:srgbClr val="FF0000"/>
                </a:solidFill>
              </a:rPr>
              <a:t>Micro</a:t>
            </a:r>
            <a:r>
              <a:rPr lang="en-US" dirty="0"/>
              <a:t>-foundations of </a:t>
            </a:r>
            <a:r>
              <a:rPr lang="en-US" dirty="0">
                <a:solidFill>
                  <a:srgbClr val="FF0000"/>
                </a:solidFill>
              </a:rPr>
              <a:t>Macro</a:t>
            </a:r>
            <a:r>
              <a:rPr lang="en-US" dirty="0"/>
              <a:t>economics: a national economy consists of households and firms</a:t>
            </a:r>
          </a:p>
          <a:p>
            <a:endParaRPr lang="en-US" dirty="0"/>
          </a:p>
          <a:p>
            <a:r>
              <a:rPr lang="en-US" dirty="0"/>
              <a:t>Macroeconomics uses similar tools and concepts to microeconomics.</a:t>
            </a:r>
          </a:p>
          <a:p>
            <a:pPr lvl="1"/>
            <a:r>
              <a:rPr lang="en-US" dirty="0"/>
              <a:t>Example: supply and demand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What are some things we might care about (related to macro economics)?</a:t>
            </a:r>
          </a:p>
          <a:p>
            <a:pPr lvl="1"/>
            <a:r>
              <a:rPr lang="en-US" dirty="0"/>
              <a:t>Probably central to all of these things is the concept of </a:t>
            </a:r>
            <a:r>
              <a:rPr lang="en-US" dirty="0">
                <a:solidFill>
                  <a:srgbClr val="00B050"/>
                </a:solidFill>
              </a:rPr>
              <a:t>economic growth</a:t>
            </a:r>
          </a:p>
          <a:p>
            <a:pPr lvl="2"/>
            <a:r>
              <a:rPr lang="en-US" dirty="0"/>
              <a:t>Growth of what?</a:t>
            </a:r>
          </a:p>
          <a:p>
            <a:pPr lvl="1"/>
            <a:r>
              <a:rPr lang="en-US" dirty="0"/>
              <a:t>Any scientist (physical or social) will tell you that if you can’t measure something, you can never really study it or know much about it</a:t>
            </a:r>
          </a:p>
          <a:p>
            <a:pPr lvl="2"/>
            <a:r>
              <a:rPr lang="en-US" dirty="0"/>
              <a:t>We need </a:t>
            </a:r>
            <a:r>
              <a:rPr lang="en-US" i="1" dirty="0"/>
              <a:t>some </a:t>
            </a:r>
            <a:r>
              <a:rPr lang="en-US" dirty="0"/>
              <a:t>metric of aggregate econ output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When judging whether the economy is doing well or poorly, it is natural to look at the total income that everyone in the economy is earning (and if that amount is growing or shrinking).</a:t>
            </a:r>
          </a:p>
          <a:p>
            <a:r>
              <a:rPr lang="en-US" dirty="0">
                <a:solidFill>
                  <a:srgbClr val="0070C0"/>
                </a:solidFill>
              </a:rPr>
              <a:t>Gross domestic product </a:t>
            </a:r>
            <a:r>
              <a:rPr lang="en-US" dirty="0"/>
              <a:t>(</a:t>
            </a:r>
            <a:r>
              <a:rPr lang="en-US" dirty="0">
                <a:solidFill>
                  <a:srgbClr val="FF0000"/>
                </a:solidFill>
              </a:rPr>
              <a:t>GDP</a:t>
            </a:r>
            <a:r>
              <a:rPr lang="en-US" dirty="0"/>
              <a:t>) is the total market value of all final goods and services produced within a country in a given period of time.</a:t>
            </a:r>
          </a:p>
          <a:p>
            <a:endParaRPr lang="en-US" dirty="0"/>
          </a:p>
          <a:p>
            <a:r>
              <a:rPr lang="en-US" dirty="0"/>
              <a:t>GDP is a measure of the income and expenditures of an economy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One thing to remember:</a:t>
            </a:r>
          </a:p>
          <a:p>
            <a:pPr lvl="1"/>
            <a:r>
              <a:rPr lang="en-US" dirty="0"/>
              <a:t>GDP is not a perfect measure</a:t>
            </a:r>
          </a:p>
          <a:p>
            <a:pPr lvl="2"/>
            <a:r>
              <a:rPr lang="en-US" dirty="0"/>
              <a:t>But it does have the advantage of actually existing thus we’ll do what we can with it</a:t>
            </a:r>
          </a:p>
          <a:p>
            <a:r>
              <a:rPr lang="en-US" dirty="0"/>
              <a:t>Let’s dissect the definition…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Meaning of the GDP definition</a:t>
            </a:r>
          </a:p>
          <a:p>
            <a:endParaRPr lang="en-US" dirty="0"/>
          </a:p>
          <a:p>
            <a:r>
              <a:rPr lang="en-US" dirty="0"/>
              <a:t>“GDP is the </a:t>
            </a:r>
            <a:r>
              <a:rPr lang="en-US" dirty="0">
                <a:solidFill>
                  <a:srgbClr val="FF0000"/>
                </a:solidFill>
              </a:rPr>
              <a:t>market value</a:t>
            </a:r>
            <a:r>
              <a:rPr lang="en-US" dirty="0"/>
              <a:t>...”</a:t>
            </a:r>
          </a:p>
          <a:p>
            <a:pPr lvl="1"/>
            <a:r>
              <a:rPr lang="en-US" dirty="0"/>
              <a:t>Output is valued at market prices. Then oranges, apples, guns, and butter can be counted within one measure.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linds(horizontal)">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 . . all. . .”</a:t>
            </a:r>
          </a:p>
          <a:p>
            <a:pPr lvl="1"/>
            <a:r>
              <a:rPr lang="en-US" dirty="0"/>
              <a:t>GDP tries to be comprehensive but counts sales of goods and services that are visible to data collectors</a:t>
            </a:r>
          </a:p>
          <a:p>
            <a:pPr lvl="2"/>
            <a:r>
              <a:rPr lang="en-US" dirty="0"/>
              <a:t>What are some things GDP will miss?</a:t>
            </a:r>
          </a:p>
          <a:p>
            <a:pPr lvl="1"/>
            <a:r>
              <a:rPr lang="en-US" dirty="0"/>
              <a:t>GDP excludes most items that are produced and consumed at home and that never enter the marketplace.</a:t>
            </a:r>
          </a:p>
          <a:p>
            <a:pPr lvl="2"/>
            <a:r>
              <a:rPr lang="en-US" dirty="0"/>
              <a:t>E.g. vegetables from your garden are not part of GDP.</a:t>
            </a:r>
          </a:p>
          <a:p>
            <a:pPr lvl="2"/>
            <a:r>
              <a:rPr lang="en-US" dirty="0"/>
              <a:t>Housework in your own house done by you or your family that wasn’t paid is not part of GDP. </a:t>
            </a:r>
          </a:p>
          <a:p>
            <a:pPr lvl="3"/>
            <a:r>
              <a:rPr lang="en-US" dirty="0"/>
              <a:t>Free babysitting by grandparents is not part of GDP.</a:t>
            </a:r>
          </a:p>
          <a:p>
            <a:pPr lvl="1"/>
            <a:r>
              <a:rPr lang="en-US" dirty="0"/>
              <a:t>Will also miss transactions in the “informal econ”</a:t>
            </a:r>
          </a:p>
          <a:p>
            <a:pPr lvl="2"/>
            <a:r>
              <a:rPr lang="en-US" dirty="0"/>
              <a:t>Black-market, “underground”, some informal transactions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linds(horizontal)">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blinds(horizontal)">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blinds(horizontal)">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1290</TotalTime>
  <Words>1659</Words>
  <Application>Microsoft Office PowerPoint</Application>
  <PresentationFormat>On-screen Show (4:3)</PresentationFormat>
  <Paragraphs>160</Paragraphs>
  <Slides>37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37</vt:i4>
      </vt:variant>
    </vt:vector>
  </HeadingPairs>
  <TitlesOfParts>
    <vt:vector size="40" baseType="lpstr">
      <vt:lpstr>Arial</vt:lpstr>
      <vt:lpstr>Calibri</vt:lpstr>
      <vt:lpstr>Office Theme</vt:lpstr>
      <vt:lpstr>Session 9</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Jason Beck</dc:creator>
  <cp:lastModifiedBy>Jason Beck</cp:lastModifiedBy>
  <cp:revision>17</cp:revision>
  <dcterms:created xsi:type="dcterms:W3CDTF">2018-01-16T15:39:36Z</dcterms:created>
  <dcterms:modified xsi:type="dcterms:W3CDTF">2023-01-12T06:51:03Z</dcterms:modified>
</cp:coreProperties>
</file>