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5" r:id="rId10"/>
    <p:sldId id="264" r:id="rId11"/>
    <p:sldId id="267" r:id="rId12"/>
    <p:sldId id="268" r:id="rId13"/>
  </p:sldIdLst>
  <p:sldSz cx="10160000" cy="5715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2358589-2CB0-4E6E-85FA-3F205267489D}">
          <p14:sldIdLst>
            <p14:sldId id="256"/>
            <p14:sldId id="257"/>
            <p14:sldId id="258"/>
            <p14:sldId id="260"/>
            <p14:sldId id="261"/>
            <p14:sldId id="262"/>
            <p14:sldId id="263"/>
            <p14:sldId id="266"/>
            <p14:sldId id="265"/>
            <p14:sldId id="264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7" userDrawn="1">
          <p15:clr>
            <a:srgbClr val="A4A3A4"/>
          </p15:clr>
        </p15:guide>
        <p15:guide id="2" orient="horz" pos="3070" userDrawn="1">
          <p15:clr>
            <a:srgbClr val="A4A3A4"/>
          </p15:clr>
        </p15:guide>
        <p15:guide id="3" pos="328" userDrawn="1">
          <p15:clr>
            <a:srgbClr val="A4A3A4"/>
          </p15:clr>
        </p15:guide>
        <p15:guide id="4" pos="60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  <a:srgbClr val="EEEEEE"/>
    <a:srgbClr val="EAEAEA"/>
    <a:srgbClr val="F0F0F0"/>
    <a:srgbClr val="C9C9C9"/>
    <a:srgbClr val="7F7F7F"/>
    <a:srgbClr val="005EB8"/>
    <a:srgbClr val="BB16A3"/>
    <a:srgbClr val="EF334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910B6C-A32E-4EB1-BF05-456272948B96}" v="3" dt="2023-01-13T10:09:01.48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 autoAdjust="0"/>
    <p:restoredTop sz="95332" autoAdjust="0"/>
  </p:normalViewPr>
  <p:slideViewPr>
    <p:cSldViewPr snapToObjects="1">
      <p:cViewPr varScale="1">
        <p:scale>
          <a:sx n="86" d="100"/>
          <a:sy n="86" d="100"/>
        </p:scale>
        <p:origin x="810" y="78"/>
      </p:cViewPr>
      <p:guideLst>
        <p:guide orient="horz" pos="167"/>
        <p:guide orient="horz" pos="3070"/>
        <p:guide pos="328"/>
        <p:guide pos="6072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1/13/2023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13.1.2023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20348" y="1417342"/>
            <a:ext cx="9119306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20349" y="4429748"/>
            <a:ext cx="6106022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0" y="1"/>
            <a:ext cx="203552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20348" y="1417636"/>
            <a:ext cx="9119306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20349" y="4429748"/>
            <a:ext cx="6106022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0" y="1"/>
            <a:ext cx="203552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20347" y="1418400"/>
            <a:ext cx="9120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20349" y="4429748"/>
            <a:ext cx="5987164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0" y="1"/>
            <a:ext cx="203552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20348" y="1657740"/>
            <a:ext cx="3688308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20348" y="4531740"/>
            <a:ext cx="3688308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832513" y="150000"/>
            <a:ext cx="514410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0" y="1"/>
            <a:ext cx="203552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20348" y="1593556"/>
            <a:ext cx="9119306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520348" y="4873625"/>
            <a:ext cx="9119306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01" y="4712400"/>
            <a:ext cx="2619699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348" y="265113"/>
            <a:ext cx="9119306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20349" y="1261611"/>
            <a:ext cx="911930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13.1.2023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520348" y="4873007"/>
            <a:ext cx="9119306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00" y="4712400"/>
            <a:ext cx="2619697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14787" y="265113"/>
            <a:ext cx="9124867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4787" y="1261611"/>
            <a:ext cx="443119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5208455" y="1261611"/>
            <a:ext cx="443119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13.1.2023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520348" y="4873007"/>
            <a:ext cx="9119306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00" y="4712400"/>
            <a:ext cx="2619697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18840" y="5017740"/>
            <a:ext cx="4021667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618840" y="5150032"/>
            <a:ext cx="4021667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13.1.2023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618840" y="5304814"/>
            <a:ext cx="4021667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ohammad.azangoo@aalto.fi" TargetMode="External"/><Relationship Id="rId2" Type="http://schemas.openxmlformats.org/officeDocument/2006/relationships/hyperlink" Target="mailto:Shahriar.haeri@aalto.fi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francesco.verdoja@aalto.fi" TargetMode="External"/><Relationship Id="rId5" Type="http://schemas.openxmlformats.org/officeDocument/2006/relationships/hyperlink" Target="mailto:ilkka.seilonen@aalto.fi" TargetMode="External"/><Relationship Id="rId4" Type="http://schemas.openxmlformats.org/officeDocument/2006/relationships/hyperlink" Target="mailto:jifei.deng@aalto.f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348" y="769268"/>
            <a:ext cx="9888244" cy="2952327"/>
          </a:xfrm>
        </p:spPr>
        <p:txBody>
          <a:bodyPr/>
          <a:lstStyle/>
          <a:p>
            <a:r>
              <a:rPr lang="en-FI" sz="3600" dirty="0"/>
              <a:t>E</a:t>
            </a:r>
            <a:r>
              <a:rPr lang="fi-FI" sz="3600" dirty="0"/>
              <a:t>LEC-C1310 </a:t>
            </a:r>
            <a:br>
              <a:rPr lang="fi-FI" sz="3600" dirty="0"/>
            </a:br>
            <a:br>
              <a:rPr lang="fi-FI" sz="3600" dirty="0"/>
            </a:br>
            <a:r>
              <a:rPr lang="en-US" sz="3600" dirty="0"/>
              <a:t>Laboratory Exercise in Automation and Control Engineering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FI" dirty="0"/>
              <a:t>Spring </a:t>
            </a:r>
            <a:r>
              <a:rPr lang="en-US" dirty="0"/>
              <a:t>semester </a:t>
            </a:r>
            <a:r>
              <a:rPr lang="en-FI" dirty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74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MyCourses course page 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B70C640-6FF6-122D-C243-852BEFEC6AF8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 rotWithShape="1">
          <a:blip r:embed="rId2"/>
          <a:srcRect t="1650"/>
          <a:stretch/>
        </p:blipFill>
        <p:spPr>
          <a:xfrm>
            <a:off x="521201" y="841276"/>
            <a:ext cx="9119306" cy="463651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13.1.2023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8442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MyCourses course page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13.1.2023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A1B19F-923A-ACF9-3FB9-F2F825924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493" y="1105845"/>
            <a:ext cx="9385043" cy="44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042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13.1.2023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8032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Background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13.1.2023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72400" y="1045587"/>
            <a:ext cx="9068108" cy="3612113"/>
          </a:xfrm>
          <a:prstGeom prst="rect">
            <a:avLst/>
          </a:prstGeom>
        </p:spPr>
        <p:txBody>
          <a:bodyPr vert="horz" lIns="0" tIns="0" rIns="0" bIns="0" rtlCol="0">
            <a:normAutofit fontScale="55000" lnSpcReduction="20000"/>
          </a:bodyPr>
          <a:lstStyle>
            <a:lvl1pPr marL="257175" indent="-257175" algn="l" defTabSz="685800" rtl="0" eaLnBrk="1" latinLnBrk="0" hangingPunct="1">
              <a:spcBef>
                <a:spcPts val="45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ts val="3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ts val="225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ELEC-C1310 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Automaatio- ja systeemitekniikan laboratoriotyöt 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Laboratory Exercise in Automation and Control Engineering</a:t>
            </a:r>
            <a:endParaRPr kumimoji="0" lang="fi-FI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 core course of Automation B.Sc. Major 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 ECTs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Responsible lecturer: Prof. Quan Zhou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Course manager:</a:t>
            </a:r>
            <a:r>
              <a:rPr kumimoji="0" lang="en-FI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Shahriar Haeri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Other teachers/assistants responsible for individual labs (</a:t>
            </a:r>
            <a:r>
              <a:rPr kumimoji="0" lang="en-US" sz="2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lab teacher</a:t>
            </a:r>
            <a:r>
              <a:rPr kumimoji="0" lang="en-FI" sz="2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):</a:t>
            </a:r>
            <a:endParaRPr kumimoji="0" lang="en-FI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FI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lvl="1" fontAlgn="auto">
              <a:spcAft>
                <a:spcPts val="0"/>
              </a:spcAft>
            </a:pPr>
            <a:r>
              <a:rPr lang="en-US" sz="2200" dirty="0" err="1"/>
              <a:t>Saleem</a:t>
            </a:r>
            <a:r>
              <a:rPr lang="en-US" sz="2200" dirty="0"/>
              <a:t> </a:t>
            </a:r>
            <a:r>
              <a:rPr lang="en-US" sz="2200" dirty="0" err="1"/>
              <a:t>Zainab</a:t>
            </a:r>
            <a:endParaRPr lang="en-FI" sz="2200" dirty="0"/>
          </a:p>
          <a:p>
            <a:pPr lvl="1" fontAlgn="auto">
              <a:spcAft>
                <a:spcPts val="0"/>
              </a:spcAft>
            </a:pPr>
            <a:r>
              <a:rPr lang="en-US" sz="2200" dirty="0">
                <a:solidFill>
                  <a:sysClr val="windowText" lastClr="000000"/>
                </a:solidFill>
              </a:rPr>
              <a:t>Shahriar </a:t>
            </a:r>
            <a:r>
              <a:rPr lang="en-US" sz="2200" dirty="0" err="1">
                <a:solidFill>
                  <a:sysClr val="windowText" lastClr="000000"/>
                </a:solidFill>
              </a:rPr>
              <a:t>Haeri</a:t>
            </a:r>
            <a:endParaRPr kumimoji="0" lang="en-FI" sz="2200" b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Arash</a:t>
            </a:r>
            <a:r>
              <a:rPr kumimoji="0" lang="en-US" sz="2200" b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Azangoo</a:t>
            </a:r>
            <a:endParaRPr kumimoji="0" lang="en-FI" sz="2200" b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FI" sz="2200" b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Jifei Deng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FI" sz="2200" b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Ilka Seilonen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Francesco </a:t>
            </a:r>
            <a:r>
              <a:rPr kumimoji="0" lang="en-US" sz="2200" b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Verdoja</a:t>
            </a:r>
            <a:r>
              <a:rPr kumimoji="0" lang="en-US" sz="2200" b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en-FI" sz="2200" b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US" sz="2200" dirty="0">
                <a:solidFill>
                  <a:sysClr val="windowText" lastClr="000000"/>
                </a:solidFill>
              </a:rPr>
              <a:t>Kai Zenger</a:t>
            </a:r>
            <a:endParaRPr lang="en-FI" sz="22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10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Course organization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13.1.2023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2399" y="1012347"/>
            <a:ext cx="9068107" cy="42934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7175" indent="-257175" algn="l" defTabSz="685800" rtl="0" eaLnBrk="1" latinLnBrk="0" hangingPunct="1">
              <a:spcBef>
                <a:spcPts val="45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ts val="3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ts val="225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Content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 labs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1-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lab teachers for each lab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Rules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Teaching group size: 4 students / group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Grading: Pass/Fail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Language: </a:t>
            </a:r>
          </a:p>
          <a:p>
            <a:pPr marL="857250" marR="0" lvl="2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Labs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Finnish or English </a:t>
            </a:r>
          </a:p>
          <a:p>
            <a:pPr marL="857250" marR="0" lvl="2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Introduction and course information: English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Schedule for each lab:</a:t>
            </a:r>
          </a:p>
          <a:p>
            <a:pPr marL="857250" marR="0" lvl="2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Scheduled time is fixed, please respect the schedule and do your best to come</a:t>
            </a:r>
          </a:p>
          <a:p>
            <a:pPr marL="857250" marR="0" lvl="2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 exception case for students without compelling reasons</a:t>
            </a:r>
          </a:p>
          <a:p>
            <a:pPr marL="857250" marR="0" lvl="2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Only one extra timeslot reserved in each lab for exceptional cases</a:t>
            </a:r>
          </a:p>
          <a:p>
            <a:pPr marL="857250" marR="0" lvl="2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633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Procedure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13.1.2023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547983" y="940492"/>
            <a:ext cx="9092523" cy="3861224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r>
              <a:rPr lang="en-US" sz="2000" dirty="0"/>
              <a:t>Students form groups in MyCourses using the group choice functionality </a:t>
            </a:r>
          </a:p>
          <a:p>
            <a:pPr lvl="1"/>
            <a:r>
              <a:rPr lang="en-US" sz="1600" dirty="0">
                <a:ea typeface="MS PGothic"/>
              </a:rPr>
              <a:t>Group choice open until</a:t>
            </a:r>
            <a:r>
              <a:rPr lang="en-FI" sz="1600" dirty="0">
                <a:ea typeface="MS PGothic"/>
              </a:rPr>
              <a:t> Friday, January </a:t>
            </a:r>
            <a:r>
              <a:rPr lang="en-US" sz="1600" dirty="0">
                <a:ea typeface="MS PGothic"/>
              </a:rPr>
              <a:t>20</a:t>
            </a:r>
            <a:endParaRPr lang="en-US" sz="1600" dirty="0"/>
          </a:p>
          <a:p>
            <a:r>
              <a:rPr lang="en-US" sz="2000" dirty="0"/>
              <a:t>Lab teacher prepares a scheduler in MyCourses</a:t>
            </a:r>
          </a:p>
          <a:p>
            <a:pPr lvl="1"/>
            <a:r>
              <a:rPr lang="en-US" sz="1600" dirty="0"/>
              <a:t>Announcement in the “News” –section when the lab is open for booking</a:t>
            </a:r>
          </a:p>
          <a:p>
            <a:r>
              <a:rPr lang="en-US" sz="2000" dirty="0"/>
              <a:t>Each student group selects a suitable timeslot for each lab </a:t>
            </a:r>
          </a:p>
          <a:p>
            <a:pPr lvl="1"/>
            <a:r>
              <a:rPr lang="en-US" sz="1600" dirty="0"/>
              <a:t>Prehearing and lab time agreed with the lab teacher via MyCourses scheduler</a:t>
            </a:r>
          </a:p>
          <a:p>
            <a:pPr lvl="1"/>
            <a:r>
              <a:rPr lang="en-US" sz="1600" dirty="0"/>
              <a:t>Lab teacher specifies the location</a:t>
            </a:r>
          </a:p>
          <a:p>
            <a:r>
              <a:rPr lang="en-US" sz="2000" dirty="0"/>
              <a:t>Lab teacher uploads the pre-assignment to MyCourses </a:t>
            </a:r>
          </a:p>
          <a:p>
            <a:r>
              <a:rPr lang="en-US" sz="2000" dirty="0"/>
              <a:t>Student group completes the pre-assignment of each lab and submits it as instructed by lab teacher</a:t>
            </a:r>
          </a:p>
        </p:txBody>
      </p:sp>
    </p:spTree>
    <p:extLst>
      <p:ext uri="{BB962C8B-B14F-4D97-AF65-F5344CB8AC3E}">
        <p14:creationId xmlns:p14="http://schemas.microsoft.com/office/powerpoint/2010/main" val="133672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Procedure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13.1.2023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7984" y="940492"/>
            <a:ext cx="9091670" cy="47253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7175" indent="-257175" algn="l" defTabSz="685800" rtl="0" eaLnBrk="1" latinLnBrk="0" hangingPunct="1">
              <a:spcBef>
                <a:spcPts val="45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ts val="3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ts val="225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Student group attends the prehearing of each lab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~15 min, 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Condition to proceed to the real lab, 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whole group needs to redo the prehearing if fails; 3 times failure – fail the course; 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a student in a group is not coming, it is considered the student is dropped from the group, </a:t>
            </a:r>
          </a:p>
          <a:p>
            <a:pPr marL="857250" marR="0" lvl="2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student can join other group if there is compelling reasons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Student group attends the lab session according to the schedule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~90-120 min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a student in a group is not coming, it is considered the student is dropped from the group, </a:t>
            </a:r>
          </a:p>
          <a:p>
            <a:pPr marL="857250" marR="0" lvl="2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student can join other group if there is compelling reasons, otherwise fail the course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Student group submits a lab report when required 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Instructions and deadlines are provided by lab teacher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Submitted to the relevant assignment corresponding folder in MyCourses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345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Course schedule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13.1.2023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34187614"/>
              </p:ext>
            </p:extLst>
          </p:nvPr>
        </p:nvGraphicFramePr>
        <p:xfrm>
          <a:off x="520348" y="942102"/>
          <a:ext cx="9168164" cy="473737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337336">
                  <a:extLst>
                    <a:ext uri="{9D8B030D-6E8A-4147-A177-3AD203B41FA5}">
                      <a16:colId xmlns:a16="http://schemas.microsoft.com/office/drawing/2014/main" val="1868764194"/>
                    </a:ext>
                  </a:extLst>
                </a:gridCol>
                <a:gridCol w="2571951">
                  <a:extLst>
                    <a:ext uri="{9D8B030D-6E8A-4147-A177-3AD203B41FA5}">
                      <a16:colId xmlns:a16="http://schemas.microsoft.com/office/drawing/2014/main" val="170872448"/>
                    </a:ext>
                  </a:extLst>
                </a:gridCol>
                <a:gridCol w="3258877">
                  <a:extLst>
                    <a:ext uri="{9D8B030D-6E8A-4147-A177-3AD203B41FA5}">
                      <a16:colId xmlns:a16="http://schemas.microsoft.com/office/drawing/2014/main" val="3520003476"/>
                    </a:ext>
                  </a:extLst>
                </a:gridCol>
              </a:tblGrid>
              <a:tr h="846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FI" sz="2400" dirty="0">
                          <a:effectLst/>
                          <a:latin typeface="+mn-lt"/>
                        </a:rPr>
                        <a:t>Lab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FI" sz="2400" dirty="0">
                          <a:effectLst/>
                          <a:latin typeface="+mn-lt"/>
                        </a:rPr>
                        <a:t>Period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FI" sz="2400" dirty="0">
                          <a:effectLst/>
                          <a:latin typeface="+mn-lt"/>
                        </a:rPr>
                        <a:t>Responsible teacher/s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7087904"/>
                  </a:ext>
                </a:extLst>
              </a:tr>
              <a:tr h="5440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I" sz="1200" dirty="0">
                          <a:effectLst/>
                          <a:latin typeface="+mn-lt"/>
                        </a:rPr>
                        <a:t>Sensor Fusion with Kalman Filter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.1 - 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.2.202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(week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4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effectLst/>
                          <a:latin typeface="+mn-lt"/>
                        </a:rPr>
                        <a:t>Saleem</a:t>
                      </a:r>
                      <a:r>
                        <a:rPr lang="en-US" sz="1200" kern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kern="1200" dirty="0" err="1">
                          <a:effectLst/>
                          <a:latin typeface="+mn-lt"/>
                        </a:rPr>
                        <a:t>Zainab</a:t>
                      </a:r>
                      <a:endParaRPr lang="en-FI" sz="1200" kern="1200" dirty="0">
                        <a:effectLst/>
                        <a:latin typeface="+mn-lt"/>
                      </a:endParaRPr>
                    </a:p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u="sng" kern="1200" dirty="0">
                          <a:effectLst/>
                          <a:latin typeface="+mn-lt"/>
                        </a:rPr>
                        <a:t>zainab.saleem@aalto.fi</a:t>
                      </a:r>
                      <a:endParaRPr lang="en-US" sz="12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8652791"/>
                  </a:ext>
                </a:extLst>
              </a:tr>
              <a:tr h="5514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I" sz="1200" dirty="0">
                          <a:effectLst/>
                          <a:latin typeface="+mn-lt"/>
                        </a:rPr>
                        <a:t>Microforce Measurement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.2 – 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.202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(week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7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FI" sz="1200" kern="1200" dirty="0">
                          <a:effectLst/>
                          <a:latin typeface="+mn-lt"/>
                        </a:rPr>
                        <a:t>Shahriar Haeri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kern="1200" dirty="0">
                          <a:effectLst/>
                          <a:latin typeface="+mn-lt"/>
                          <a:hlinkClick r:id="rId2"/>
                        </a:rPr>
                        <a:t>S</a:t>
                      </a:r>
                      <a:r>
                        <a:rPr lang="en-FI" sz="1200" u="sng" kern="1200" dirty="0">
                          <a:effectLst/>
                          <a:latin typeface="+mn-lt"/>
                          <a:hlinkClick r:id="rId2"/>
                        </a:rPr>
                        <a:t>hahriar.haeri@aalto.fi</a:t>
                      </a:r>
                      <a:endParaRPr lang="en-FI" sz="12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2366596"/>
                  </a:ext>
                </a:extLst>
              </a:tr>
              <a:tr h="12615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I" sz="1200" dirty="0">
                          <a:effectLst/>
                          <a:latin typeface="+mn-lt"/>
                        </a:rPr>
                        <a:t>Process Plant Automation Systems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– 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.202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(week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10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)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n-lt"/>
                        </a:rPr>
                        <a:t>Azangoo Mohammad </a:t>
                      </a:r>
                      <a:r>
                        <a:rPr lang="en-US" sz="1200" u="sng" kern="1200" dirty="0">
                          <a:effectLst/>
                          <a:latin typeface="+mn-lt"/>
                          <a:hlinkClick r:id="rId3"/>
                        </a:rPr>
                        <a:t>mohammad.azangoo@aalto.fi</a:t>
                      </a:r>
                      <a:endParaRPr lang="en-FI" sz="1200" u="sng" kern="12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effectLst/>
                          <a:latin typeface="+mn-lt"/>
                        </a:rPr>
                        <a:t>Jifei</a:t>
                      </a:r>
                      <a:r>
                        <a:rPr lang="en-US" sz="1200" kern="1200" dirty="0">
                          <a:effectLst/>
                          <a:latin typeface="+mn-lt"/>
                        </a:rPr>
                        <a:t> Deng </a:t>
                      </a:r>
                      <a:endParaRPr lang="en-FI" sz="1200" kern="12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kern="1200" dirty="0">
                          <a:effectLst/>
                          <a:latin typeface="+mn-lt"/>
                          <a:hlinkClick r:id="rId4"/>
                        </a:rPr>
                        <a:t>jifei.deng@aalto.fi</a:t>
                      </a:r>
                      <a:endParaRPr lang="en-FI" sz="1200" u="sng" kern="12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effectLst/>
                          <a:latin typeface="+mn-lt"/>
                        </a:rPr>
                        <a:t>Ilkka</a:t>
                      </a:r>
                      <a:r>
                        <a:rPr lang="en-US" sz="1200" kern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kern="1200" dirty="0" err="1">
                          <a:effectLst/>
                          <a:latin typeface="+mn-lt"/>
                        </a:rPr>
                        <a:t>Seilonen</a:t>
                      </a:r>
                      <a:r>
                        <a:rPr lang="en-US" sz="1200" kern="1200" dirty="0">
                          <a:effectLst/>
                          <a:latin typeface="+mn-lt"/>
                        </a:rPr>
                        <a:t> </a:t>
                      </a:r>
                      <a:endParaRPr lang="en-FI" sz="1200" kern="12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kern="1200" dirty="0">
                          <a:effectLst/>
                          <a:latin typeface="+mn-lt"/>
                          <a:hlinkClick r:id="rId5"/>
                        </a:rPr>
                        <a:t>ilkka.seilonen@aalto.fi</a:t>
                      </a:r>
                      <a:r>
                        <a:rPr lang="en-US" sz="1200" kern="1200" dirty="0">
                          <a:effectLst/>
                          <a:latin typeface="+mn-lt"/>
                        </a:rPr>
                        <a:t> </a:t>
                      </a:r>
                      <a:endParaRPr lang="en-FI" sz="1200" kern="1200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0990814"/>
                  </a:ext>
                </a:extLst>
              </a:tr>
              <a:tr h="5916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I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Manipulation with Industrial Robot</a:t>
                      </a:r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– 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.4.202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(week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13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n-lt"/>
                        </a:rPr>
                        <a:t>Francesco </a:t>
                      </a:r>
                      <a:r>
                        <a:rPr lang="en-US" sz="1200" kern="1200" dirty="0" err="1">
                          <a:effectLst/>
                          <a:latin typeface="+mn-lt"/>
                        </a:rPr>
                        <a:t>Verdoja</a:t>
                      </a:r>
                      <a:r>
                        <a:rPr lang="en-US" sz="1200" kern="1200" dirty="0">
                          <a:effectLst/>
                          <a:latin typeface="+mn-lt"/>
                        </a:rPr>
                        <a:t> </a:t>
                      </a:r>
                      <a:endParaRPr lang="en-FI" sz="1200" kern="12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kern="1200" dirty="0">
                          <a:effectLst/>
                          <a:latin typeface="+mn-lt"/>
                          <a:hlinkClick r:id="rId6"/>
                        </a:rPr>
                        <a:t>francesco.verdoja@aalto.fi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464672"/>
                  </a:ext>
                </a:extLst>
              </a:tr>
              <a:tr h="928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FI" sz="1200" dirty="0">
                          <a:effectLst/>
                          <a:latin typeface="+mn-lt"/>
                        </a:rPr>
                        <a:t>Control Engineering Lab 1 &amp; 2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  <a:p>
                      <a:pPr marL="457200" indent="-2286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FI" sz="1200" dirty="0">
                          <a:effectLst/>
                          <a:latin typeface="+mn-lt"/>
                        </a:rPr>
                        <a:t>o   Optimal Control of an Inverted Pendulum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  <a:p>
                      <a:pPr marL="457200" indent="-2286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FI" sz="1200" dirty="0">
                          <a:effectLst/>
                          <a:latin typeface="+mn-lt"/>
                        </a:rPr>
                        <a:t>o   PID Control of a DC Motor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.4 –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.5.202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(week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16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FI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5367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251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13.1.2023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974988"/>
              </p:ext>
            </p:extLst>
          </p:nvPr>
        </p:nvGraphicFramePr>
        <p:xfrm>
          <a:off x="99295" y="174279"/>
          <a:ext cx="9877248" cy="5449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4534">
                  <a:extLst>
                    <a:ext uri="{9D8B030D-6E8A-4147-A177-3AD203B41FA5}">
                      <a16:colId xmlns:a16="http://schemas.microsoft.com/office/drawing/2014/main" val="3889161150"/>
                    </a:ext>
                  </a:extLst>
                </a:gridCol>
                <a:gridCol w="1317368">
                  <a:extLst>
                    <a:ext uri="{9D8B030D-6E8A-4147-A177-3AD203B41FA5}">
                      <a16:colId xmlns:a16="http://schemas.microsoft.com/office/drawing/2014/main" val="3004386696"/>
                    </a:ext>
                  </a:extLst>
                </a:gridCol>
                <a:gridCol w="1284425">
                  <a:extLst>
                    <a:ext uri="{9D8B030D-6E8A-4147-A177-3AD203B41FA5}">
                      <a16:colId xmlns:a16="http://schemas.microsoft.com/office/drawing/2014/main" val="2757672207"/>
                    </a:ext>
                  </a:extLst>
                </a:gridCol>
                <a:gridCol w="1135222">
                  <a:extLst>
                    <a:ext uri="{9D8B030D-6E8A-4147-A177-3AD203B41FA5}">
                      <a16:colId xmlns:a16="http://schemas.microsoft.com/office/drawing/2014/main" val="1728106249"/>
                    </a:ext>
                  </a:extLst>
                </a:gridCol>
                <a:gridCol w="1083329">
                  <a:extLst>
                    <a:ext uri="{9D8B030D-6E8A-4147-A177-3AD203B41FA5}">
                      <a16:colId xmlns:a16="http://schemas.microsoft.com/office/drawing/2014/main" val="657751317"/>
                    </a:ext>
                  </a:extLst>
                </a:gridCol>
                <a:gridCol w="1512370">
                  <a:extLst>
                    <a:ext uri="{9D8B030D-6E8A-4147-A177-3AD203B41FA5}">
                      <a16:colId xmlns:a16="http://schemas.microsoft.com/office/drawing/2014/main" val="3041588433"/>
                    </a:ext>
                  </a:extLst>
                </a:gridCol>
              </a:tblGrid>
              <a:tr h="240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Skills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Control lab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Process lab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Micro lab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Robot</a:t>
                      </a:r>
                      <a:r>
                        <a:rPr lang="en-US" sz="1400" baseline="0" dirty="0">
                          <a:effectLst/>
                        </a:rPr>
                        <a:t> lab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Automation lab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3452327842"/>
                  </a:ext>
                </a:extLst>
              </a:tr>
              <a:tr h="513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Understanding the physics and models of systems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X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X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3037902797"/>
                  </a:ext>
                </a:extLst>
              </a:tr>
              <a:tr h="444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Understanding the control concept</a:t>
                      </a:r>
                      <a:endParaRPr lang="en-FI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X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598631352"/>
                  </a:ext>
                </a:extLst>
              </a:tr>
              <a:tr h="666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implement, use and program automation systems</a:t>
                      </a:r>
                      <a:endParaRPr lang="en-FI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FI" sz="1400" dirty="0">
                        <a:effectLst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X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1579513123"/>
                  </a:ext>
                </a:extLst>
              </a:tr>
              <a:tr h="666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implement, use and program microcontrollers, PLC, </a:t>
                      </a:r>
                      <a:r>
                        <a:rPr lang="en-US" sz="1400" dirty="0" err="1">
                          <a:effectLst/>
                        </a:rPr>
                        <a:t>etc</a:t>
                      </a:r>
                      <a:endParaRPr lang="en-FI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X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X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2590938144"/>
                  </a:ext>
                </a:extLst>
              </a:tr>
              <a:tr h="444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implement, use and program sensors</a:t>
                      </a:r>
                      <a:endParaRPr lang="en-FI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X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3167804576"/>
                  </a:ext>
                </a:extLst>
              </a:tr>
              <a:tr h="666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implement, use and program automation networks </a:t>
                      </a:r>
                      <a:endParaRPr lang="en-FI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X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2461821229"/>
                  </a:ext>
                </a:extLst>
              </a:tr>
              <a:tr h="444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implement, use and program robots </a:t>
                      </a:r>
                      <a:endParaRPr lang="en-FI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X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4017585719"/>
                  </a:ext>
                </a:extLst>
              </a:tr>
              <a:tr h="444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Perform data measurements</a:t>
                      </a:r>
                      <a:endParaRPr lang="en-FI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X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X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2489610054"/>
                  </a:ext>
                </a:extLst>
              </a:tr>
              <a:tr h="444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Interpret measurement results</a:t>
                      </a:r>
                      <a:endParaRPr lang="en-FI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X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X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1129894700"/>
                  </a:ext>
                </a:extLst>
              </a:tr>
              <a:tr h="444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Basic software engineering and IT technology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X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X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1701260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302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13.1.2023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913758"/>
              </p:ext>
            </p:extLst>
          </p:nvPr>
        </p:nvGraphicFramePr>
        <p:xfrm>
          <a:off x="115700" y="151621"/>
          <a:ext cx="9860843" cy="4794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7932">
                  <a:extLst>
                    <a:ext uri="{9D8B030D-6E8A-4147-A177-3AD203B41FA5}">
                      <a16:colId xmlns:a16="http://schemas.microsoft.com/office/drawing/2014/main" val="3417512586"/>
                    </a:ext>
                  </a:extLst>
                </a:gridCol>
                <a:gridCol w="1191338">
                  <a:extLst>
                    <a:ext uri="{9D8B030D-6E8A-4147-A177-3AD203B41FA5}">
                      <a16:colId xmlns:a16="http://schemas.microsoft.com/office/drawing/2014/main" val="1366826014"/>
                    </a:ext>
                  </a:extLst>
                </a:gridCol>
                <a:gridCol w="1192893">
                  <a:extLst>
                    <a:ext uri="{9D8B030D-6E8A-4147-A177-3AD203B41FA5}">
                      <a16:colId xmlns:a16="http://schemas.microsoft.com/office/drawing/2014/main" val="3435961496"/>
                    </a:ext>
                  </a:extLst>
                </a:gridCol>
                <a:gridCol w="1192893">
                  <a:extLst>
                    <a:ext uri="{9D8B030D-6E8A-4147-A177-3AD203B41FA5}">
                      <a16:colId xmlns:a16="http://schemas.microsoft.com/office/drawing/2014/main" val="3908272607"/>
                    </a:ext>
                  </a:extLst>
                </a:gridCol>
                <a:gridCol w="972661">
                  <a:extLst>
                    <a:ext uri="{9D8B030D-6E8A-4147-A177-3AD203B41FA5}">
                      <a16:colId xmlns:a16="http://schemas.microsoft.com/office/drawing/2014/main" val="2695810481"/>
                    </a:ext>
                  </a:extLst>
                </a:gridCol>
                <a:gridCol w="1413126">
                  <a:extLst>
                    <a:ext uri="{9D8B030D-6E8A-4147-A177-3AD203B41FA5}">
                      <a16:colId xmlns:a16="http://schemas.microsoft.com/office/drawing/2014/main" val="4282361684"/>
                    </a:ext>
                  </a:extLst>
                </a:gridCol>
              </a:tblGrid>
              <a:tr h="5143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General skill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Control lab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Process lab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Micro lab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Robot</a:t>
                      </a:r>
                      <a:r>
                        <a:rPr lang="en-US" sz="1600" baseline="0" dirty="0">
                          <a:effectLst/>
                        </a:rPr>
                        <a:t> lab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Automation lab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3467103894"/>
                  </a:ext>
                </a:extLst>
              </a:tr>
              <a:tr h="515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Group</a:t>
                      </a:r>
                      <a:r>
                        <a:rPr lang="en-US" sz="1600" baseline="0" dirty="0">
                          <a:effectLst/>
                        </a:rPr>
                        <a:t> work</a:t>
                      </a:r>
                      <a:endParaRPr lang="en-FI" sz="1600" baseline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787905"/>
                  </a:ext>
                </a:extLst>
              </a:tr>
              <a:tr h="7798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Applying theoretical concepts/knowledge in practice</a:t>
                      </a:r>
                      <a:endParaRPr lang="en-FI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0803011"/>
                  </a:ext>
                </a:extLst>
              </a:tr>
              <a:tr h="515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Practicing scientific method</a:t>
                      </a:r>
                      <a:endParaRPr lang="en-FI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6567602"/>
                  </a:ext>
                </a:extLst>
              </a:tr>
              <a:tr h="515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Solving engineering problems</a:t>
                      </a:r>
                      <a:endParaRPr lang="en-FI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9235682"/>
                  </a:ext>
                </a:extLst>
              </a:tr>
              <a:tr h="515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Design engineering solutions</a:t>
                      </a:r>
                      <a:endParaRPr lang="en-FI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6459644"/>
                  </a:ext>
                </a:extLst>
              </a:tr>
              <a:tr h="515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Critical thinking</a:t>
                      </a:r>
                      <a:endParaRPr lang="en-FI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6184324"/>
                  </a:ext>
                </a:extLst>
              </a:tr>
              <a:tr h="515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Perform data analysis</a:t>
                      </a:r>
                      <a:endParaRPr lang="en-FI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5783054"/>
                  </a:ext>
                </a:extLst>
              </a:tr>
              <a:tr h="4038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Presentation skills (oral and writing</a:t>
                      </a:r>
                      <a:r>
                        <a:rPr lang="en-FI" sz="1600" dirty="0">
                          <a:effectLst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9344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440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MyCourses course page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13.1.2023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0208271-CD13-DD52-E82C-F17C419AA207}"/>
              </a:ext>
            </a:extLst>
          </p:cNvPr>
          <p:cNvGrpSpPr/>
          <p:nvPr/>
        </p:nvGrpSpPr>
        <p:grpSpPr>
          <a:xfrm>
            <a:off x="520586" y="978592"/>
            <a:ext cx="9438505" cy="4454460"/>
            <a:chOff x="520586" y="978592"/>
            <a:chExt cx="9438505" cy="445446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4B5102F-3473-AA5B-E397-5B0847F4FE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0586" y="978592"/>
              <a:ext cx="9438505" cy="4454460"/>
            </a:xfrm>
            <a:prstGeom prst="rect">
              <a:avLst/>
            </a:prstGeom>
          </p:spPr>
        </p:pic>
        <p:sp>
          <p:nvSpPr>
            <p:cNvPr id="10" name="Arrow: Left 9">
              <a:extLst>
                <a:ext uri="{FF2B5EF4-FFF2-40B4-BE49-F238E27FC236}">
                  <a16:creationId xmlns:a16="http://schemas.microsoft.com/office/drawing/2014/main" id="{71D8527B-3559-8911-B39E-52E2A0399DF6}"/>
                </a:ext>
              </a:extLst>
            </p:cNvPr>
            <p:cNvSpPr/>
            <p:nvPr/>
          </p:nvSpPr>
          <p:spPr>
            <a:xfrm>
              <a:off x="5338933" y="1195943"/>
              <a:ext cx="1108208" cy="440899"/>
            </a:xfrm>
            <a:prstGeom prst="leftArrow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FI"/>
            </a:p>
          </p:txBody>
        </p:sp>
      </p:grpSp>
    </p:spTree>
    <p:extLst>
      <p:ext uri="{BB962C8B-B14F-4D97-AF65-F5344CB8AC3E}">
        <p14:creationId xmlns:p14="http://schemas.microsoft.com/office/powerpoint/2010/main" val="3632019816"/>
      </p:ext>
    </p:extLst>
  </p:cSld>
  <p:clrMapOvr>
    <a:masterClrMapping/>
  </p:clrMapOvr>
</p:sld>
</file>

<file path=ppt/theme/theme1.xml><?xml version="1.0" encoding="utf-8"?>
<a:theme xmlns:a="http://schemas.openxmlformats.org/drawingml/2006/main" name="Aalto University">
  <a:themeElements>
    <a:clrScheme name="Aalto-sahko">
      <a:dk1>
        <a:sysClr val="windowText" lastClr="000000"/>
      </a:dk1>
      <a:lt1>
        <a:sysClr val="window" lastClr="FFFFFF"/>
      </a:lt1>
      <a:dk2>
        <a:srgbClr val="7D55C7"/>
      </a:dk2>
      <a:lt2>
        <a:srgbClr val="8C857B"/>
      </a:lt2>
      <a:accent1>
        <a:srgbClr val="7D37C7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4" id="{3A78CF08-27D2-474E-9F63-4260164F93C7}" vid="{95CC865B-8A1D-4D7F-AC6D-C2BF657DD6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ELEC_EN</Template>
  <TotalTime>0</TotalTime>
  <Words>832</Words>
  <Application>Microsoft Office PowerPoint</Application>
  <PresentationFormat>Custom</PresentationFormat>
  <Paragraphs>231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Georgia</vt:lpstr>
      <vt:lpstr>Lucida Grande</vt:lpstr>
      <vt:lpstr>Aalto University</vt:lpstr>
      <vt:lpstr>ELEC-C1310   Laboratory Exercise in Automation and Control Engineering</vt:lpstr>
      <vt:lpstr>Background</vt:lpstr>
      <vt:lpstr>Course organization</vt:lpstr>
      <vt:lpstr>Procedure</vt:lpstr>
      <vt:lpstr>Procedure</vt:lpstr>
      <vt:lpstr>Course schedule </vt:lpstr>
      <vt:lpstr>PowerPoint Presentation</vt:lpstr>
      <vt:lpstr>PowerPoint Presentation</vt:lpstr>
      <vt:lpstr>MyCourses course page </vt:lpstr>
      <vt:lpstr>MyCourses course page </vt:lpstr>
      <vt:lpstr>MyCourses course page </vt:lpstr>
      <vt:lpstr>Questions?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ELEC-C1310   Laboratory Exercise in Automation and Control Engineering</dc:title>
  <dc:creator/>
  <cp:lastModifiedBy/>
  <cp:revision>4</cp:revision>
  <dcterms:created xsi:type="dcterms:W3CDTF">2018-10-02T13:57:04Z</dcterms:created>
  <dcterms:modified xsi:type="dcterms:W3CDTF">2023-01-13T19:02:38Z</dcterms:modified>
</cp:coreProperties>
</file>