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1"/>
  </p:notesMasterIdLst>
  <p:handoutMasterIdLst>
    <p:handoutMasterId r:id="rId102"/>
  </p:handoutMasterIdLst>
  <p:sldIdLst>
    <p:sldId id="427" r:id="rId2"/>
    <p:sldId id="1104" r:id="rId3"/>
    <p:sldId id="1105" r:id="rId4"/>
    <p:sldId id="1103" r:id="rId5"/>
    <p:sldId id="1087" r:id="rId6"/>
    <p:sldId id="1088" r:id="rId7"/>
    <p:sldId id="1100" r:id="rId8"/>
    <p:sldId id="828" r:id="rId9"/>
    <p:sldId id="976" r:id="rId10"/>
    <p:sldId id="977" r:id="rId11"/>
    <p:sldId id="978" r:id="rId12"/>
    <p:sldId id="979" r:id="rId13"/>
    <p:sldId id="980" r:id="rId14"/>
    <p:sldId id="981" r:id="rId15"/>
    <p:sldId id="982" r:id="rId16"/>
    <p:sldId id="983" r:id="rId17"/>
    <p:sldId id="984" r:id="rId18"/>
    <p:sldId id="985" r:id="rId19"/>
    <p:sldId id="986" r:id="rId20"/>
    <p:sldId id="999" r:id="rId21"/>
    <p:sldId id="987" r:id="rId22"/>
    <p:sldId id="988" r:id="rId23"/>
    <p:sldId id="994" r:id="rId24"/>
    <p:sldId id="993" r:id="rId25"/>
    <p:sldId id="992" r:id="rId26"/>
    <p:sldId id="1000" r:id="rId27"/>
    <p:sldId id="991" r:id="rId28"/>
    <p:sldId id="989" r:id="rId29"/>
    <p:sldId id="995" r:id="rId30"/>
    <p:sldId id="996" r:id="rId31"/>
    <p:sldId id="1001" r:id="rId32"/>
    <p:sldId id="1003" r:id="rId33"/>
    <p:sldId id="1004" r:id="rId34"/>
    <p:sldId id="1005" r:id="rId35"/>
    <p:sldId id="1006" r:id="rId36"/>
    <p:sldId id="1007" r:id="rId37"/>
    <p:sldId id="1008" r:id="rId38"/>
    <p:sldId id="1009" r:id="rId39"/>
    <p:sldId id="1010" r:id="rId40"/>
    <p:sldId id="1098" r:id="rId41"/>
    <p:sldId id="1101" r:id="rId42"/>
    <p:sldId id="1099" r:id="rId43"/>
    <p:sldId id="1072" r:id="rId44"/>
    <p:sldId id="1073" r:id="rId45"/>
    <p:sldId id="1074" r:id="rId46"/>
    <p:sldId id="1075" r:id="rId47"/>
    <p:sldId id="1071" r:id="rId48"/>
    <p:sldId id="1011" r:id="rId49"/>
    <p:sldId id="1012" r:id="rId50"/>
    <p:sldId id="1013" r:id="rId51"/>
    <p:sldId id="1014" r:id="rId52"/>
    <p:sldId id="1025" r:id="rId53"/>
    <p:sldId id="1024" r:id="rId54"/>
    <p:sldId id="1023" r:id="rId55"/>
    <p:sldId id="1022" r:id="rId56"/>
    <p:sldId id="1020" r:id="rId57"/>
    <p:sldId id="1021" r:id="rId58"/>
    <p:sldId id="1015" r:id="rId59"/>
    <p:sldId id="1026" r:id="rId60"/>
    <p:sldId id="1028" r:id="rId61"/>
    <p:sldId id="1029" r:id="rId62"/>
    <p:sldId id="1031" r:id="rId63"/>
    <p:sldId id="1027" r:id="rId64"/>
    <p:sldId id="1030" r:id="rId65"/>
    <p:sldId id="1092" r:id="rId66"/>
    <p:sldId id="1032" r:id="rId67"/>
    <p:sldId id="1033" r:id="rId68"/>
    <p:sldId id="1017" r:id="rId69"/>
    <p:sldId id="1034" r:id="rId70"/>
    <p:sldId id="1019" r:id="rId71"/>
    <p:sldId id="1035" r:id="rId72"/>
    <p:sldId id="1043" r:id="rId73"/>
    <p:sldId id="1041" r:id="rId74"/>
    <p:sldId id="1042" r:id="rId75"/>
    <p:sldId id="1044" r:id="rId76"/>
    <p:sldId id="1045" r:id="rId77"/>
    <p:sldId id="1046" r:id="rId78"/>
    <p:sldId id="1048" r:id="rId79"/>
    <p:sldId id="1049" r:id="rId80"/>
    <p:sldId id="1051" r:id="rId81"/>
    <p:sldId id="1066" r:id="rId82"/>
    <p:sldId id="1067" r:id="rId83"/>
    <p:sldId id="1062" r:id="rId84"/>
    <p:sldId id="1065" r:id="rId85"/>
    <p:sldId id="1064" r:id="rId86"/>
    <p:sldId id="1054" r:id="rId87"/>
    <p:sldId id="1055" r:id="rId88"/>
    <p:sldId id="1056" r:id="rId89"/>
    <p:sldId id="1057" r:id="rId90"/>
    <p:sldId id="1077" r:id="rId91"/>
    <p:sldId id="1078" r:id="rId92"/>
    <p:sldId id="1079" r:id="rId93"/>
    <p:sldId id="1090" r:id="rId94"/>
    <p:sldId id="1085" r:id="rId95"/>
    <p:sldId id="953" r:id="rId96"/>
    <p:sldId id="1086" r:id="rId97"/>
    <p:sldId id="1093" r:id="rId98"/>
    <p:sldId id="1107" r:id="rId99"/>
    <p:sldId id="657" r:id="rId100"/>
  </p:sldIdLst>
  <p:sldSz cx="9144000" cy="6858000" type="screen4x3"/>
  <p:notesSz cx="9996488" cy="6864350"/>
  <p:defaultTextStyle>
    <a:defPPr>
      <a:defRPr lang="en-US"/>
    </a:defPPr>
    <a:lvl1pPr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2">
          <p15:clr>
            <a:srgbClr val="A4A3A4"/>
          </p15:clr>
        </p15:guide>
        <p15:guide id="2" pos="314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99CCFF"/>
    <a:srgbClr val="FF0000"/>
    <a:srgbClr val="252525"/>
    <a:srgbClr val="232323"/>
    <a:srgbClr val="292929"/>
    <a:srgbClr val="111111"/>
    <a:srgbClr val="1C1C1C"/>
    <a:srgbClr val="3333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9" autoAdjust="0"/>
    <p:restoredTop sz="94681" autoAdjust="0"/>
  </p:normalViewPr>
  <p:slideViewPr>
    <p:cSldViewPr>
      <p:cViewPr varScale="1">
        <p:scale>
          <a:sx n="95" d="100"/>
          <a:sy n="95" d="100"/>
        </p:scale>
        <p:origin x="1010" y="26"/>
      </p:cViewPr>
      <p:guideLst>
        <p:guide orient="horz" pos="2160"/>
        <p:guide pos="2880"/>
      </p:guideLst>
    </p:cSldViewPr>
  </p:slideViewPr>
  <p:outlineViewPr>
    <p:cViewPr>
      <p:scale>
        <a:sx n="33" d="100"/>
        <a:sy n="33" d="100"/>
      </p:scale>
      <p:origin x="0" y="-38921"/>
    </p:cViewPr>
  </p:outlineViewPr>
  <p:notesTextViewPr>
    <p:cViewPr>
      <p:scale>
        <a:sx n="100" d="100"/>
        <a:sy n="100" d="100"/>
      </p:scale>
      <p:origin x="0" y="0"/>
    </p:cViewPr>
  </p:notesTextViewPr>
  <p:sorterViewPr>
    <p:cViewPr>
      <p:scale>
        <a:sx n="100" d="100"/>
        <a:sy n="100" d="100"/>
      </p:scale>
      <p:origin x="0" y="6499"/>
    </p:cViewPr>
  </p:sorterViewPr>
  <p:notesViewPr>
    <p:cSldViewPr>
      <p:cViewPr varScale="1">
        <p:scale>
          <a:sx n="69" d="100"/>
          <a:sy n="69" d="100"/>
        </p:scale>
        <p:origin x="1624" y="52"/>
      </p:cViewPr>
      <p:guideLst>
        <p:guide orient="horz" pos="2162"/>
        <p:guide pos="314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defTabSz="923107">
              <a:defRPr sz="1200" smtClean="0">
                <a:effectLst>
                  <a:outerShdw blurRad="38100" dist="38100" dir="2700000" algn="tl">
                    <a:srgbClr val="C0C0C0"/>
                  </a:outerShdw>
                </a:effectLst>
              </a:defRPr>
            </a:lvl1pPr>
          </a:lstStyle>
          <a:p>
            <a:pPr>
              <a:defRPr/>
            </a:pPr>
            <a:endParaRPr lang="en-US"/>
          </a:p>
        </p:txBody>
      </p:sp>
      <p:sp>
        <p:nvSpPr>
          <p:cNvPr id="26627" name="Rectangle 3"/>
          <p:cNvSpPr>
            <a:spLocks noGrp="1" noChangeArrowheads="1"/>
          </p:cNvSpPr>
          <p:nvPr>
            <p:ph type="dt" sz="quarter" idx="1"/>
          </p:nvPr>
        </p:nvSpPr>
        <p:spPr bwMode="auto">
          <a:xfrm>
            <a:off x="5665892"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algn="r" defTabSz="923107">
              <a:defRPr sz="1200" smtClean="0">
                <a:effectLst>
                  <a:outerShdw blurRad="38100" dist="38100" dir="2700000" algn="tl">
                    <a:srgbClr val="C0C0C0"/>
                  </a:outerShdw>
                </a:effectLst>
              </a:defRPr>
            </a:lvl1pPr>
          </a:lstStyle>
          <a:p>
            <a:pPr>
              <a:defRPr/>
            </a:pPr>
            <a:endParaRPr lang="en-US"/>
          </a:p>
        </p:txBody>
      </p:sp>
      <p:sp>
        <p:nvSpPr>
          <p:cNvPr id="26628" name="Rectangle 4"/>
          <p:cNvSpPr>
            <a:spLocks noGrp="1" noChangeArrowheads="1"/>
          </p:cNvSpPr>
          <p:nvPr>
            <p:ph type="ftr" sz="quarter" idx="2"/>
          </p:nvPr>
        </p:nvSpPr>
        <p:spPr bwMode="auto">
          <a:xfrm>
            <a:off x="0"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defTabSz="923107">
              <a:defRPr sz="1200" smtClean="0">
                <a:effectLst>
                  <a:outerShdw blurRad="38100" dist="38100" dir="2700000" algn="tl">
                    <a:srgbClr val="C0C0C0"/>
                  </a:outerShdw>
                </a:effectLst>
              </a:defRPr>
            </a:lvl1pPr>
          </a:lstStyle>
          <a:p>
            <a:pPr>
              <a:defRPr/>
            </a:pPr>
            <a:endParaRPr lang="en-US"/>
          </a:p>
        </p:txBody>
      </p:sp>
      <p:sp>
        <p:nvSpPr>
          <p:cNvPr id="26629" name="Rectangle 5"/>
          <p:cNvSpPr>
            <a:spLocks noGrp="1" noChangeArrowheads="1"/>
          </p:cNvSpPr>
          <p:nvPr>
            <p:ph type="sldNum" sz="quarter" idx="3"/>
          </p:nvPr>
        </p:nvSpPr>
        <p:spPr bwMode="auto">
          <a:xfrm>
            <a:off x="5665892"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algn="r" defTabSz="923107">
              <a:defRPr sz="1200" smtClean="0">
                <a:effectLst>
                  <a:outerShdw blurRad="38100" dist="38100" dir="2700000" algn="tl">
                    <a:srgbClr val="C0C0C0"/>
                  </a:outerShdw>
                </a:effectLst>
              </a:defRPr>
            </a:lvl1pPr>
          </a:lstStyle>
          <a:p>
            <a:pPr>
              <a:defRPr/>
            </a:pPr>
            <a:fld id="{77C228B4-C613-4C8E-9723-E8BC6BA3FCC1}" type="slidenum">
              <a:rPr lang="en-US"/>
              <a:pPr>
                <a:defRPr/>
              </a:pPr>
              <a:t>‹#›</a:t>
            </a:fld>
            <a:endParaRPr lang="en-US"/>
          </a:p>
        </p:txBody>
      </p:sp>
    </p:spTree>
    <p:extLst>
      <p:ext uri="{BB962C8B-B14F-4D97-AF65-F5344CB8AC3E}">
        <p14:creationId xmlns:p14="http://schemas.microsoft.com/office/powerpoint/2010/main" val="2806513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defTabSz="923107">
              <a:defRPr sz="1200" smtClean="0">
                <a:effectLst/>
              </a:defRPr>
            </a:lvl1pPr>
          </a:lstStyle>
          <a:p>
            <a:pPr>
              <a:defRPr/>
            </a:pPr>
            <a:endParaRPr lang="en-US"/>
          </a:p>
        </p:txBody>
      </p:sp>
      <p:sp>
        <p:nvSpPr>
          <p:cNvPr id="5123" name="Rectangle 3"/>
          <p:cNvSpPr>
            <a:spLocks noGrp="1" noChangeArrowheads="1"/>
          </p:cNvSpPr>
          <p:nvPr>
            <p:ph type="dt" idx="1"/>
          </p:nvPr>
        </p:nvSpPr>
        <p:spPr bwMode="auto">
          <a:xfrm>
            <a:off x="5665892"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algn="r" defTabSz="923107">
              <a:defRPr sz="1200" smtClean="0">
                <a:effectLst/>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3284538" y="514350"/>
            <a:ext cx="3432175" cy="25733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1332127" y="3260447"/>
            <a:ext cx="7332235" cy="3089511"/>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defTabSz="923107">
              <a:defRPr sz="1200" smtClean="0">
                <a:effectLst/>
              </a:defRPr>
            </a:lvl1pPr>
          </a:lstStyle>
          <a:p>
            <a:pPr>
              <a:defRPr/>
            </a:pPr>
            <a:endParaRPr lang="en-US"/>
          </a:p>
        </p:txBody>
      </p:sp>
      <p:sp>
        <p:nvSpPr>
          <p:cNvPr id="5127" name="Rectangle 7"/>
          <p:cNvSpPr>
            <a:spLocks noGrp="1" noChangeArrowheads="1"/>
          </p:cNvSpPr>
          <p:nvPr>
            <p:ph type="sldNum" sz="quarter" idx="5"/>
          </p:nvPr>
        </p:nvSpPr>
        <p:spPr bwMode="auto">
          <a:xfrm>
            <a:off x="5665892"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algn="r" defTabSz="923107">
              <a:defRPr sz="1200" smtClean="0">
                <a:effectLst/>
              </a:defRPr>
            </a:lvl1pPr>
          </a:lstStyle>
          <a:p>
            <a:pPr>
              <a:defRPr/>
            </a:pPr>
            <a:fld id="{28D201F5-082A-4255-88F2-C251040E3A79}" type="slidenum">
              <a:rPr lang="en-US"/>
              <a:pPr>
                <a:defRPr/>
              </a:pPr>
              <a:t>‹#›</a:t>
            </a:fld>
            <a:endParaRPr lang="en-US"/>
          </a:p>
        </p:txBody>
      </p:sp>
    </p:spTree>
    <p:extLst>
      <p:ext uri="{BB962C8B-B14F-4D97-AF65-F5344CB8AC3E}">
        <p14:creationId xmlns:p14="http://schemas.microsoft.com/office/powerpoint/2010/main" val="3366455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9298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3997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0122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950118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5999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5613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854181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92207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838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00314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69843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97699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724647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462151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093518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582082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738242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530591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87014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163567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897268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716927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9786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129509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107048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4146462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929519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696345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455422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425996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5566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889930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57521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481006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603993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755108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066327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985363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595766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671573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531862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67633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536456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529682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1000126" y="3270250"/>
            <a:ext cx="8018463" cy="3098800"/>
          </a:xfrm>
          <a:noFill/>
          <a:ln/>
        </p:spPr>
        <p:txBody>
          <a:bodyPr/>
          <a:lstStyle/>
          <a:p>
            <a:pPr eaLnBrk="1" hangingPunct="1"/>
            <a:endParaRPr lang="fi-FI"/>
          </a:p>
        </p:txBody>
      </p:sp>
    </p:spTree>
    <p:extLst>
      <p:ext uri="{BB962C8B-B14F-4D97-AF65-F5344CB8AC3E}">
        <p14:creationId xmlns:p14="http://schemas.microsoft.com/office/powerpoint/2010/main" val="2071025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1347034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220926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006697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627705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753214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065095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2947192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948196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2043771-D062-4CF9-85EB-F0847A2A074F}" type="slidenum">
              <a:rPr lang="en-US"/>
              <a:pPr/>
              <a:t>99</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27698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40275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13805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55895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28778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i-F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3A7DB0-F3F8-45FE-9620-EF16CEA507DB}"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8BF0-EDC0-4A4F-8EB5-F10FD6BF95CB}"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4AF9E-62CE-4082-95CA-9FC809D587A7}"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fi-FI"/>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1A58DD-7002-455F-8EE7-EF8D6024A09C}"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F8C27C-5698-477A-8894-3C0525C8C26E}"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96FEB-21A3-421B-A05F-B804F350FFF9}"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6F480-5CBE-4D98-B5F7-557B839AB9B3}"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8B9EE5-039F-4EB7-B104-29C57E8F713E}"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1D018D-BBF8-4459-BB7F-F09C2B0ED846}"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3509CF8-E4E1-4578-9A79-C3EB1F3E620D}"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86282-4375-482C-AB66-683F77C57DF5}"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DC582E-DE9F-414E-9185-D0475C5751D3}"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F81E363F-60A1-4499-9FF1-3473EDA87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hyperlink" Target="mailto:matti.hayry@aalto.fi"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9.png"/><Relationship Id="rId5" Type="http://schemas.openxmlformats.org/officeDocument/2006/relationships/image" Target="../media/image17.jpe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hyperlink" Target="mailto:matti.hayry@aalto.fi"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22.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1.png"/><Relationship Id="rId5" Type="http://schemas.openxmlformats.org/officeDocument/2006/relationships/image" Target="../media/image6.jpe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22.jpe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1.png"/><Relationship Id="rId5" Type="http://schemas.openxmlformats.org/officeDocument/2006/relationships/image" Target="../media/image6.jpe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hyperlink" Target="mailto:matti.hayry@aalto.fi" TargetMode="Externa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hyperlink" Target="https://www.youtube.com/watch?v=xLhNP0qp38Q" TargetMode="External"/><Relationship Id="rId4" Type="http://schemas.openxmlformats.org/officeDocument/2006/relationships/hyperlink" Target="https://www.youtube.com/watch?v=IeD7mYk_Wq0"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png"/><Relationship Id="rId4" Type="http://schemas.openxmlformats.org/officeDocument/2006/relationships/image" Target="../media/image28.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png"/><Relationship Id="rId4" Type="http://schemas.openxmlformats.org/officeDocument/2006/relationships/hyperlink" Target="http://keydifferences.com/difference-between-personnel-management-and-human-resource-management.html#ixzz4Rt3ItbD5"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31.jpe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41.xml"/></Relationships>
</file>

<file path=ppt/slides/_rels/slide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31.jpe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42.xml"/></Relationships>
</file>

<file path=ppt/slides/_rels/slide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31.jpe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4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xLhNP0qp38Q" TargetMode="External"/><Relationship Id="rId2" Type="http://schemas.openxmlformats.org/officeDocument/2006/relationships/hyperlink" Target="https://www.youtube.com/watch?v=IeD7mYk_Wq0"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44.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45.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8.m4a"/><Relationship Id="rId1" Type="http://schemas.microsoft.com/office/2007/relationships/media" Target="../media/media78.m4a"/><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9.m4a"/><Relationship Id="rId1" Type="http://schemas.microsoft.com/office/2007/relationships/media" Target="../media/media79.m4a"/><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0.m4a"/><Relationship Id="rId1" Type="http://schemas.microsoft.com/office/2007/relationships/media" Target="../media/media80.m4a"/><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4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image" Target="../media/image1.png"/><Relationship Id="rId5" Type="http://schemas.openxmlformats.org/officeDocument/2006/relationships/image" Target="../media/image36.jpeg"/><Relationship Id="rId4" Type="http://schemas.openxmlformats.org/officeDocument/2006/relationships/notesSlide" Target="../notesSlides/notesSlide4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4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4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5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5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7.m4a"/><Relationship Id="rId1" Type="http://schemas.microsoft.com/office/2007/relationships/media" Target="../media/media87.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5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8.m4a"/><Relationship Id="rId1" Type="http://schemas.microsoft.com/office/2007/relationships/media" Target="../media/media88.m4a"/><Relationship Id="rId5" Type="http://schemas.openxmlformats.org/officeDocument/2006/relationships/image" Target="../media/image1.png"/><Relationship Id="rId4" Type="http://schemas.openxmlformats.org/officeDocument/2006/relationships/image" Target="../media/image37.jpe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9.m4a"/><Relationship Id="rId1" Type="http://schemas.microsoft.com/office/2007/relationships/media" Target="../media/media89.m4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0.m4a"/><Relationship Id="rId1" Type="http://schemas.microsoft.com/office/2007/relationships/media" Target="../media/media90.m4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1.m4a"/><Relationship Id="rId1" Type="http://schemas.microsoft.com/office/2007/relationships/media" Target="../media/media91.m4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2.m4a"/><Relationship Id="rId1" Type="http://schemas.microsoft.com/office/2007/relationships/media" Target="../media/media92.m4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9.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Lecture 2</a:t>
            </a:r>
          </a:p>
        </p:txBody>
      </p:sp>
      <p:sp>
        <p:nvSpPr>
          <p:cNvPr id="9218" name="Rectangle 2"/>
          <p:cNvSpPr>
            <a:spLocks noGrp="1" noChangeArrowheads="1"/>
          </p:cNvSpPr>
          <p:nvPr>
            <p:ph type="title"/>
          </p:nvPr>
        </p:nvSpPr>
        <p:spPr>
          <a:xfrm>
            <a:off x="179512" y="116632"/>
            <a:ext cx="8784976" cy="2160240"/>
          </a:xfrm>
        </p:spPr>
        <p:txBody>
          <a:bodyPr/>
          <a:lstStyle/>
          <a:p>
            <a:br>
              <a:rPr lang="fi-FI" sz="4800" b="1" dirty="0">
                <a:solidFill>
                  <a:srgbClr val="FFFF99"/>
                </a:solidFill>
                <a:latin typeface="Arial" charset="0"/>
              </a:rPr>
            </a:br>
            <a:r>
              <a:rPr lang="fi-FI" sz="4800" b="1" dirty="0">
                <a:solidFill>
                  <a:schemeClr val="bg2">
                    <a:lumMod val="20000"/>
                    <a:lumOff val="80000"/>
                  </a:schemeClr>
                </a:solidFill>
                <a:latin typeface="Arial" charset="0"/>
              </a:rPr>
              <a:t>Management Approaches from Taylorism to CSR</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6">
            <a:extLst>
              <a:ext uri="{FF2B5EF4-FFF2-40B4-BE49-F238E27FC236}">
                <a16:creationId xmlns:a16="http://schemas.microsoft.com/office/drawing/2014/main" id="{D83C96C6-2767-43F3-B121-A904B790194B}"/>
              </a:ext>
            </a:extLst>
          </p:cNvPr>
          <p:cNvSpPr/>
          <p:nvPr/>
        </p:nvSpPr>
        <p:spPr bwMode="auto">
          <a:xfrm>
            <a:off x="1187624" y="2161456"/>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Lecture starts at 16:15</a:t>
            </a:r>
          </a:p>
          <a:p>
            <a:pPr marL="0" marR="0" indent="0" algn="ctr" defTabSz="914400" rtl="0" eaLnBrk="0" fontAlgn="base" latinLnBrk="0" hangingPunct="0">
              <a:lnSpc>
                <a:spcPct val="100000"/>
              </a:lnSpc>
              <a:spcBef>
                <a:spcPct val="0"/>
              </a:spcBef>
              <a:spcAft>
                <a:spcPct val="0"/>
              </a:spcAft>
              <a:buClrTx/>
              <a:buSzTx/>
              <a:buFontTx/>
              <a:buNone/>
              <a:tabLst/>
            </a:pPr>
            <a:endParaRPr lang="en-US" sz="12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A few minutes before that, there will be some music for you to make a sound check.</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transition spd="med" advTm="72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Pin and needle workshop = dozens / person</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4386" name="Picture 2" descr="Making Pins and Needles in Olden Days. Illustration for The Romance of the Nation edited by Charles Ray (Amalgamated Press, c 19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610" y="1012059"/>
            <a:ext cx="4176464" cy="570224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C9B4197-B091-469D-86AD-BA1D07D47E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4070636"/>
      </p:ext>
    </p:extLst>
  </p:cSld>
  <p:clrMapOvr>
    <a:masterClrMapping/>
  </p:clrMapOvr>
  <p:transition spd="med" advTm="391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Needle factory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5410"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509" y="1412776"/>
            <a:ext cx="6800981"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C719615-3B05-4315-B91D-28C546F17C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94194084"/>
      </p:ext>
    </p:extLst>
  </p:cSld>
  <p:clrMapOvr>
    <a:masterClrMapping/>
  </p:clrMapOvr>
  <p:transition spd="med" advTm="56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Straightening, cutting, and pointing two ends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6434"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156" y="1412776"/>
            <a:ext cx="6481687"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A8D02E7-72FA-4C39-B8DC-B007B3B268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28338608"/>
      </p:ext>
    </p:extLst>
  </p:cSld>
  <p:clrMapOvr>
    <a:masterClrMapping/>
  </p:clrMapOvr>
  <p:transition spd="med" advTm="89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Punching holes for the needle eyes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7458"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68" y="1412776"/>
            <a:ext cx="639166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842BC07-3DF7-44DD-B07F-2E9B7EC92B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04755076"/>
      </p:ext>
    </p:extLst>
  </p:cSld>
  <p:clrMapOvr>
    <a:masterClrMapping/>
  </p:clrMapOvr>
  <p:transition spd="med" advTm="80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Cutting into two and gathering metal waste</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8482"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68" y="1412776"/>
            <a:ext cx="639166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8785D39-1D21-40A2-AC35-C775A3C762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44366690"/>
      </p:ext>
    </p:extLst>
  </p:cSld>
  <p:clrMapOvr>
    <a:masterClrMapping/>
  </p:clrMapOvr>
  <p:transition spd="med" advTm="79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needles are hardened and tempered</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9506"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68" y="1412776"/>
            <a:ext cx="639166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5A01948-69F0-449A-B86B-A1A992EAC1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739684867"/>
      </p:ext>
    </p:extLst>
  </p:cSld>
  <p:clrMapOvr>
    <a:masterClrMapping/>
  </p:clrMapOvr>
  <p:transition spd="med" advTm="60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needles are polished and nickel plated</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50530"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68" y="1412776"/>
            <a:ext cx="639166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7983668-2B27-49EB-A82A-8ACD542864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23969952"/>
      </p:ext>
    </p:extLst>
  </p:cSld>
  <p:clrMapOvr>
    <a:masterClrMapping/>
  </p:clrMapOvr>
  <p:transition spd="med" advTm="58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needles are quality controlled</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51554"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99" y="1412776"/>
            <a:ext cx="6451402"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0FD207B-FEBA-4A9F-B5C9-4EEBB4BAC7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23101368"/>
      </p:ext>
    </p:extLst>
  </p:cSld>
  <p:clrMapOvr>
    <a:masterClrMapping/>
  </p:clrMapOvr>
  <p:transition spd="med" advTm="50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needles are packaged for distribution</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52578"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859" y="1412776"/>
            <a:ext cx="6574282"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636B136-8072-45A7-9E8C-253CFFD8F3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66147718"/>
      </p:ext>
    </p:extLst>
  </p:cSld>
  <p:clrMapOvr>
    <a:masterClrMapping/>
  </p:clrMapOvr>
  <p:transition spd="med" advTm="53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Adam Smith: thousands per person a day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5" name="Rectangle 2"/>
          <p:cNvSpPr txBox="1">
            <a:spLocks noChangeArrowheads="1"/>
          </p:cNvSpPr>
          <p:nvPr/>
        </p:nvSpPr>
        <p:spPr bwMode="auto">
          <a:xfrm>
            <a:off x="0" y="1340768"/>
            <a:ext cx="9144000" cy="2808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A8608584-51D2-4989-9328-8E41F99B6D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021637292"/>
      </p:ext>
    </p:extLst>
  </p:cSld>
  <p:clrMapOvr>
    <a:masterClrMapping/>
  </p:clrMapOvr>
  <p:transition spd="med" advTm="207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Lecture 2</a:t>
            </a:r>
          </a:p>
        </p:txBody>
      </p:sp>
      <p:sp>
        <p:nvSpPr>
          <p:cNvPr id="9218" name="Rectangle 2"/>
          <p:cNvSpPr>
            <a:spLocks noGrp="1" noChangeArrowheads="1"/>
          </p:cNvSpPr>
          <p:nvPr>
            <p:ph type="title"/>
          </p:nvPr>
        </p:nvSpPr>
        <p:spPr>
          <a:xfrm>
            <a:off x="179512" y="116632"/>
            <a:ext cx="8784976" cy="2160240"/>
          </a:xfrm>
        </p:spPr>
        <p:txBody>
          <a:bodyPr/>
          <a:lstStyle/>
          <a:p>
            <a:br>
              <a:rPr lang="fi-FI" sz="4800" b="1" dirty="0">
                <a:solidFill>
                  <a:srgbClr val="FFFF99"/>
                </a:solidFill>
                <a:latin typeface="Arial" charset="0"/>
              </a:rPr>
            </a:br>
            <a:r>
              <a:rPr lang="fi-FI" sz="4800" b="1" dirty="0">
                <a:solidFill>
                  <a:schemeClr val="bg2">
                    <a:lumMod val="20000"/>
                    <a:lumOff val="80000"/>
                  </a:schemeClr>
                </a:solidFill>
                <a:latin typeface="Arial" charset="0"/>
              </a:rPr>
              <a:t>Management Approaches from Taylorism to CSR</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4">
            <a:extLst>
              <a:ext uri="{FF2B5EF4-FFF2-40B4-BE49-F238E27FC236}">
                <a16:creationId xmlns:a16="http://schemas.microsoft.com/office/drawing/2014/main" id="{18C47539-6846-4B26-8836-BDDEACA251ED}"/>
              </a:ext>
            </a:extLst>
          </p:cNvPr>
          <p:cNvSpPr/>
          <p:nvPr/>
        </p:nvSpPr>
        <p:spPr bwMode="auto">
          <a:xfrm>
            <a:off x="1187624" y="2161456"/>
            <a:ext cx="7056784" cy="1627584"/>
          </a:xfrm>
          <a:prstGeom prst="rect">
            <a:avLst/>
          </a:prstGeom>
          <a:solidFill>
            <a:schemeClr val="bg1">
              <a:lumMod val="85000"/>
              <a:lumOff val="1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Music playing so that you can check that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your speakers or headphones are on.</a:t>
            </a:r>
          </a:p>
          <a:p>
            <a:pPr marL="0" marR="0" indent="0" algn="ctr" defTabSz="914400" rtl="0" eaLnBrk="0" fontAlgn="base" latinLnBrk="0" hangingPunct="0">
              <a:lnSpc>
                <a:spcPct val="100000"/>
              </a:lnSpc>
              <a:spcBef>
                <a:spcPct val="0"/>
              </a:spcBef>
              <a:spcAft>
                <a:spcPct val="0"/>
              </a:spcAft>
              <a:buClrTx/>
              <a:buSzTx/>
              <a:buFontTx/>
              <a:buNone/>
              <a:tabLst/>
            </a:pPr>
            <a:endParaRPr lang="en-US" sz="2000" b="1" dirty="0">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Identities by The Visitors from Bellatrix – from Orkid: A Prog-Rock Opera in Two </a:t>
            </a:r>
            <a:r>
              <a:rPr lang="en-US" b="1" dirty="0">
                <a:effectLst/>
                <a:latin typeface="Arial" panose="020B0604020202020204" pitchFamily="34" charset="0"/>
                <a:cs typeface="Arial" panose="020B0604020202020204" pitchFamily="34" charset="0"/>
              </a:rPr>
              <a:t>A</a:t>
            </a:r>
            <a:r>
              <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cts – Music and lyrics by Matti Häyry</a:t>
            </a:r>
            <a:endParaRPr kumimoji="0" lang="LID4096"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 name="15-Identities-mastered">
            <a:hlinkClick r:id="" action="ppaction://media"/>
            <a:extLst>
              <a:ext uri="{FF2B5EF4-FFF2-40B4-BE49-F238E27FC236}">
                <a16:creationId xmlns:a16="http://schemas.microsoft.com/office/drawing/2014/main" id="{5315BDB9-3A09-448B-A962-540FCE0937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9763" y="3306763"/>
            <a:ext cx="244475" cy="244475"/>
          </a:xfrm>
          <a:prstGeom prst="rect">
            <a:avLst/>
          </a:prstGeom>
        </p:spPr>
      </p:pic>
    </p:spTree>
    <p:extLst>
      <p:ext uri="{BB962C8B-B14F-4D97-AF65-F5344CB8AC3E}">
        <p14:creationId xmlns:p14="http://schemas.microsoft.com/office/powerpoint/2010/main" val="3667690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Adam Smith: thousands per person a day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5" name="Rectangle 2"/>
          <p:cNvSpPr txBox="1">
            <a:spLocks noChangeArrowheads="1"/>
          </p:cNvSpPr>
          <p:nvPr/>
        </p:nvSpPr>
        <p:spPr bwMode="auto">
          <a:xfrm>
            <a:off x="0" y="1340768"/>
            <a:ext cx="9144000" cy="2808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 increased productivity</a:t>
            </a:r>
          </a:p>
          <a:p>
            <a:endParaRPr lang="en-GB" sz="2400" b="1" kern="0" dirty="0">
              <a:solidFill>
                <a:schemeClr val="tx1"/>
              </a:solidFill>
              <a:effectLst/>
              <a:latin typeface="Arial" charset="0"/>
            </a:endParaRPr>
          </a:p>
          <a:p>
            <a:r>
              <a:rPr lang="en-GB" sz="2400" b="1" kern="0" dirty="0">
                <a:solidFill>
                  <a:schemeClr val="tx1"/>
                </a:solidFill>
                <a:effectLst/>
                <a:latin typeface="Arial" charset="0"/>
              </a:rPr>
              <a:t>= higher salaries</a:t>
            </a:r>
          </a:p>
          <a:p>
            <a:endParaRPr lang="en-GB" sz="2400" b="1" kern="0" dirty="0">
              <a:solidFill>
                <a:schemeClr val="tx1"/>
              </a:solidFill>
              <a:effectLst/>
              <a:latin typeface="Arial" charset="0"/>
            </a:endParaRPr>
          </a:p>
          <a:p>
            <a:r>
              <a:rPr lang="en-GB" sz="2400" b="1" kern="0" dirty="0">
                <a:solidFill>
                  <a:schemeClr val="tx1"/>
                </a:solidFill>
                <a:effectLst/>
                <a:latin typeface="Arial" charset="0"/>
              </a:rPr>
              <a:t>= increased wealth of the nation</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EC73546D-704E-4C8E-BF46-08CC2156F5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65007691"/>
      </p:ext>
    </p:extLst>
  </p:cSld>
  <p:clrMapOvr>
    <a:masterClrMapping/>
  </p:clrMapOvr>
  <p:transition spd="med" advTm="173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Adam Smith: thousands per person a day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5" name="Rectangle 2"/>
          <p:cNvSpPr txBox="1">
            <a:spLocks noChangeArrowheads="1"/>
          </p:cNvSpPr>
          <p:nvPr/>
        </p:nvSpPr>
        <p:spPr bwMode="auto">
          <a:xfrm>
            <a:off x="0" y="4581128"/>
            <a:ext cx="9144000" cy="2232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Organisation and management</a:t>
            </a:r>
          </a:p>
          <a:p>
            <a:r>
              <a:rPr lang="en-GB" sz="2400" b="1" kern="0" dirty="0">
                <a:solidFill>
                  <a:schemeClr val="tx1"/>
                </a:solidFill>
                <a:effectLst/>
                <a:latin typeface="Arial" charset="0"/>
              </a:rPr>
              <a:t>contributed to the industrial</a:t>
            </a:r>
          </a:p>
          <a:p>
            <a:r>
              <a:rPr lang="en-GB" sz="2400" b="1" kern="0" dirty="0">
                <a:solidFill>
                  <a:schemeClr val="tx1"/>
                </a:solidFill>
                <a:effectLst/>
                <a:latin typeface="Arial" charset="0"/>
              </a:rPr>
              <a:t>revolution and continue</a:t>
            </a:r>
          </a:p>
          <a:p>
            <a:r>
              <a:rPr lang="en-GB" sz="2400" b="1" kern="0" dirty="0">
                <a:solidFill>
                  <a:schemeClr val="tx1"/>
                </a:solidFill>
                <a:effectLst/>
                <a:latin typeface="Arial" charset="0"/>
              </a:rPr>
              <a:t>to contribute to…</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0" y="1297360"/>
            <a:ext cx="9144000" cy="28803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 increased productivity</a:t>
            </a:r>
          </a:p>
          <a:p>
            <a:endParaRPr lang="en-GB" sz="2400" b="1" kern="0" dirty="0">
              <a:solidFill>
                <a:schemeClr val="tx1"/>
              </a:solidFill>
              <a:effectLst/>
              <a:latin typeface="Arial" charset="0"/>
            </a:endParaRPr>
          </a:p>
          <a:p>
            <a:r>
              <a:rPr lang="en-GB" sz="2400" b="1" kern="0" dirty="0">
                <a:solidFill>
                  <a:schemeClr val="tx1"/>
                </a:solidFill>
                <a:effectLst/>
                <a:latin typeface="Arial" charset="0"/>
              </a:rPr>
              <a:t>= higher salaries</a:t>
            </a:r>
          </a:p>
          <a:p>
            <a:endParaRPr lang="en-GB" sz="2400" b="1" kern="0" dirty="0">
              <a:solidFill>
                <a:schemeClr val="tx1"/>
              </a:solidFill>
              <a:effectLst/>
              <a:latin typeface="Arial" charset="0"/>
            </a:endParaRPr>
          </a:p>
          <a:p>
            <a:r>
              <a:rPr lang="en-GB" sz="2400" b="1" kern="0" dirty="0">
                <a:solidFill>
                  <a:schemeClr val="tx1"/>
                </a:solidFill>
                <a:effectLst/>
                <a:latin typeface="Arial" charset="0"/>
              </a:rPr>
              <a:t>= increased wealth of the nation</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2" name="Down Arrow 1"/>
          <p:cNvSpPr/>
          <p:nvPr/>
        </p:nvSpPr>
        <p:spPr bwMode="auto">
          <a:xfrm>
            <a:off x="4355976" y="3789040"/>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3E976CD7-706B-433C-A99F-5FF2CCF10A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43347339"/>
      </p:ext>
    </p:extLst>
  </p:cSld>
  <p:clrMapOvr>
    <a:masterClrMapping/>
  </p:clrMapOvr>
  <p:transition spd="med" advTm="161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82A4F7A2-8933-4AE4-AB3E-6D4FB40F0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99796758"/>
      </p:ext>
    </p:extLst>
  </p:cSld>
  <p:clrMapOvr>
    <a:masterClrMapping/>
  </p:clrMapOvr>
  <p:transition spd="med" advTm="81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1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C08676F8-89EE-4816-B6CB-D8B2C7CA1F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92884960"/>
      </p:ext>
    </p:extLst>
  </p:cSld>
  <p:clrMapOvr>
    <a:masterClrMapping/>
  </p:clrMapOvr>
  <p:transition spd="med" advTm="105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CEADB886-BD5F-4F93-B03D-22C7A3F47D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85187171"/>
      </p:ext>
    </p:extLst>
  </p:cSld>
  <p:clrMapOvr>
    <a:masterClrMapping/>
  </p:clrMapOvr>
  <p:transition spd="med" advTm="132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12" name="TextBox 11"/>
          <p:cNvSpPr txBox="1"/>
          <p:nvPr/>
        </p:nvSpPr>
        <p:spPr>
          <a:xfrm>
            <a:off x="251520" y="2664782"/>
            <a:ext cx="2520280" cy="2708434"/>
          </a:xfrm>
          <a:prstGeom prst="rect">
            <a:avLst/>
          </a:prstGeom>
          <a:noFill/>
          <a:ln>
            <a:solidFill>
              <a:schemeClr val="tx1"/>
            </a:solidFill>
          </a:ln>
        </p:spPr>
        <p:txBody>
          <a:bodyPr wrap="square" rtlCol="0">
            <a:spAutoFit/>
          </a:bodyPr>
          <a:lstStyle/>
          <a:p>
            <a:pPr algn="ctr">
              <a:spcAft>
                <a:spcPts val="1800"/>
              </a:spcAft>
            </a:pPr>
            <a:r>
              <a:rPr lang="fi-FI" sz="2200" b="1" dirty="0">
                <a:latin typeface="Arial" panose="020B0604020202020204" pitchFamily="34" charset="0"/>
                <a:cs typeface="Arial" panose="020B0604020202020204" pitchFamily="34" charset="0"/>
              </a:rPr>
              <a:t>Jeremy Bentham</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James Mill</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John Stuart Mill</a:t>
            </a:r>
            <a:endParaRPr lang="en-US" sz="2200" b="1" dirty="0">
              <a:latin typeface="Arial" panose="020B0604020202020204" pitchFamily="34" charset="0"/>
              <a:cs typeface="Arial" panose="020B0604020202020204" pitchFamily="34" charset="0"/>
            </a:endParaRPr>
          </a:p>
        </p:txBody>
      </p:sp>
      <p:sp>
        <p:nvSpPr>
          <p:cNvPr id="15" name="Down Arrow 14"/>
          <p:cNvSpPr/>
          <p:nvPr/>
        </p:nvSpPr>
        <p:spPr bwMode="auto">
          <a:xfrm rot="-5400000">
            <a:off x="3059832" y="486799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7" name="Down Arrow 16"/>
          <p:cNvSpPr/>
          <p:nvPr/>
        </p:nvSpPr>
        <p:spPr bwMode="auto">
          <a:xfrm rot="-5400000">
            <a:off x="3050831" y="270833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BCE4E872-A82F-4A0C-BC73-8689F4B06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50825914"/>
      </p:ext>
    </p:extLst>
  </p:cSld>
  <p:clrMapOvr>
    <a:masterClrMapping/>
  </p:clrMapOvr>
  <p:transition spd="med" advTm="295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12" name="TextBox 11"/>
          <p:cNvSpPr txBox="1"/>
          <p:nvPr/>
        </p:nvSpPr>
        <p:spPr>
          <a:xfrm>
            <a:off x="251520" y="2664782"/>
            <a:ext cx="2520280" cy="2708434"/>
          </a:xfrm>
          <a:prstGeom prst="rect">
            <a:avLst/>
          </a:prstGeom>
          <a:noFill/>
          <a:ln>
            <a:solidFill>
              <a:schemeClr val="tx1"/>
            </a:solidFill>
          </a:ln>
        </p:spPr>
        <p:txBody>
          <a:bodyPr wrap="square" rtlCol="0">
            <a:spAutoFit/>
          </a:bodyPr>
          <a:lstStyle/>
          <a:p>
            <a:pPr algn="ctr">
              <a:spcAft>
                <a:spcPts val="1800"/>
              </a:spcAft>
            </a:pPr>
            <a:r>
              <a:rPr lang="fi-FI" sz="2200" b="1" dirty="0">
                <a:latin typeface="Arial" panose="020B0604020202020204" pitchFamily="34" charset="0"/>
                <a:cs typeface="Arial" panose="020B0604020202020204" pitchFamily="34" charset="0"/>
              </a:rPr>
              <a:t>Jeremy Bentham</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James Mill</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John Stuart Mill</a:t>
            </a:r>
            <a:endParaRPr lang="en-US" sz="2200" b="1" dirty="0">
              <a:latin typeface="Arial" panose="020B0604020202020204" pitchFamily="34" charset="0"/>
              <a:cs typeface="Arial" panose="020B0604020202020204" pitchFamily="34" charset="0"/>
            </a:endParaRPr>
          </a:p>
        </p:txBody>
      </p:sp>
      <p:sp>
        <p:nvSpPr>
          <p:cNvPr id="15" name="Down Arrow 14"/>
          <p:cNvSpPr/>
          <p:nvPr/>
        </p:nvSpPr>
        <p:spPr bwMode="auto">
          <a:xfrm rot="-5400000">
            <a:off x="3059832" y="486799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7" name="Down Arrow 16"/>
          <p:cNvSpPr/>
          <p:nvPr/>
        </p:nvSpPr>
        <p:spPr bwMode="auto">
          <a:xfrm rot="-5400000">
            <a:off x="3050831" y="270833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13" name="TextBox 12"/>
          <p:cNvSpPr txBox="1"/>
          <p:nvPr/>
        </p:nvSpPr>
        <p:spPr>
          <a:xfrm>
            <a:off x="246076" y="5878433"/>
            <a:ext cx="3461828" cy="769441"/>
          </a:xfrm>
          <a:prstGeom prst="rect">
            <a:avLst/>
          </a:prstGeom>
          <a:noFill/>
          <a:ln>
            <a:solidFill>
              <a:schemeClr val="tx1"/>
            </a:solidFill>
          </a:ln>
        </p:spPr>
        <p:txBody>
          <a:bodyPr wrap="square" rtlCol="0">
            <a:spAutoFit/>
          </a:bodyPr>
          <a:lstStyle/>
          <a:p>
            <a:r>
              <a:rPr lang="en-GB" sz="2200" b="1" dirty="0">
                <a:latin typeface="Arial" panose="020B0604020202020204" pitchFamily="34" charset="0"/>
                <a:cs typeface="Arial" panose="020B0604020202020204" pitchFamily="34" charset="0"/>
              </a:rPr>
              <a:t>Positivism + Empiricism</a:t>
            </a:r>
          </a:p>
          <a:p>
            <a:r>
              <a:rPr lang="en-GB" sz="2200" b="1" dirty="0">
                <a:latin typeface="Arial" panose="020B0604020202020204" pitchFamily="34" charset="0"/>
                <a:cs typeface="Arial" panose="020B0604020202020204" pitchFamily="34" charset="0"/>
              </a:rPr>
              <a:t>+ Economic rationality</a:t>
            </a:r>
          </a:p>
        </p:txBody>
      </p:sp>
      <p:pic>
        <p:nvPicPr>
          <p:cNvPr id="4" name="Audio 3">
            <a:hlinkClick r:id="" action="ppaction://media"/>
            <a:extLst>
              <a:ext uri="{FF2B5EF4-FFF2-40B4-BE49-F238E27FC236}">
                <a16:creationId xmlns:a16="http://schemas.microsoft.com/office/drawing/2014/main" id="{A75F54DD-58B1-4FDF-B570-3A8332FB0C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61187213"/>
      </p:ext>
    </p:extLst>
  </p:cSld>
  <p:clrMapOvr>
    <a:masterClrMapping/>
  </p:clrMapOvr>
  <p:transition spd="med" advTm="15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12" name="TextBox 11"/>
          <p:cNvSpPr txBox="1"/>
          <p:nvPr/>
        </p:nvSpPr>
        <p:spPr>
          <a:xfrm>
            <a:off x="251520" y="2664782"/>
            <a:ext cx="2520280" cy="2708434"/>
          </a:xfrm>
          <a:prstGeom prst="rect">
            <a:avLst/>
          </a:prstGeom>
          <a:noFill/>
          <a:ln>
            <a:solidFill>
              <a:schemeClr val="tx1"/>
            </a:solidFill>
          </a:ln>
        </p:spPr>
        <p:txBody>
          <a:bodyPr wrap="square" rtlCol="0">
            <a:spAutoFit/>
          </a:bodyPr>
          <a:lstStyle/>
          <a:p>
            <a:pPr algn="ctr">
              <a:spcAft>
                <a:spcPts val="1800"/>
              </a:spcAft>
            </a:pPr>
            <a:r>
              <a:rPr lang="fi-FI" sz="2200" b="1" dirty="0">
                <a:latin typeface="Arial" panose="020B0604020202020204" pitchFamily="34" charset="0"/>
                <a:cs typeface="Arial" panose="020B0604020202020204" pitchFamily="34" charset="0"/>
              </a:rPr>
              <a:t>Jeremy Bentham</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James Mill</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John Stuart Mill</a:t>
            </a:r>
            <a:endParaRPr lang="en-US" sz="2200" b="1" dirty="0">
              <a:latin typeface="Arial" panose="020B0604020202020204" pitchFamily="34" charset="0"/>
              <a:cs typeface="Arial" panose="020B0604020202020204" pitchFamily="34" charset="0"/>
            </a:endParaRPr>
          </a:p>
        </p:txBody>
      </p:sp>
      <p:sp>
        <p:nvSpPr>
          <p:cNvPr id="14" name="Down Arrow 13"/>
          <p:cNvSpPr/>
          <p:nvPr/>
        </p:nvSpPr>
        <p:spPr bwMode="auto">
          <a:xfrm rot="5400000">
            <a:off x="5651993" y="3375013"/>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 name="Down Arrow 14"/>
          <p:cNvSpPr/>
          <p:nvPr/>
        </p:nvSpPr>
        <p:spPr bwMode="auto">
          <a:xfrm rot="-5400000">
            <a:off x="3059832" y="486799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TextBox 15"/>
          <p:cNvSpPr txBox="1"/>
          <p:nvPr/>
        </p:nvSpPr>
        <p:spPr>
          <a:xfrm>
            <a:off x="6353944" y="2664782"/>
            <a:ext cx="2520280" cy="2739211"/>
          </a:xfrm>
          <a:prstGeom prst="rect">
            <a:avLst/>
          </a:prstGeom>
          <a:noFill/>
          <a:ln>
            <a:solidFill>
              <a:schemeClr val="tx1"/>
            </a:solidFill>
          </a:ln>
        </p:spPr>
        <p:txBody>
          <a:bodyPr wrap="square" rtlCol="0">
            <a:spAutoFit/>
          </a:bodyPr>
          <a:lstStyle/>
          <a:p>
            <a:pPr algn="ctr">
              <a:spcAft>
                <a:spcPts val="1100"/>
              </a:spcAft>
            </a:pPr>
            <a:r>
              <a:rPr lang="fi-FI" sz="2200" b="1" dirty="0">
                <a:latin typeface="Arial" panose="020B0604020202020204" pitchFamily="34" charset="0"/>
                <a:cs typeface="Arial" panose="020B0604020202020204" pitchFamily="34" charset="0"/>
              </a:rPr>
              <a:t>Jean-Jacques Rousseau</a:t>
            </a:r>
          </a:p>
          <a:p>
            <a:pPr algn="ctr">
              <a:spcAft>
                <a:spcPts val="1100"/>
              </a:spcAft>
            </a:pPr>
            <a:r>
              <a:rPr lang="fi-FI" sz="2200" b="1" dirty="0">
                <a:latin typeface="Arial" panose="020B0604020202020204" pitchFamily="34" charset="0"/>
                <a:cs typeface="Arial" panose="020B0604020202020204" pitchFamily="34" charset="0"/>
              </a:rPr>
              <a:t>+</a:t>
            </a:r>
          </a:p>
          <a:p>
            <a:pPr algn="ctr">
              <a:spcAft>
                <a:spcPts val="1100"/>
              </a:spcAft>
            </a:pPr>
            <a:r>
              <a:rPr lang="fi-FI" sz="2200" b="1" dirty="0">
                <a:latin typeface="Arial" panose="020B0604020202020204" pitchFamily="34" charset="0"/>
                <a:cs typeface="Arial" panose="020B0604020202020204" pitchFamily="34" charset="0"/>
              </a:rPr>
              <a:t>Immanuel Kant</a:t>
            </a:r>
          </a:p>
          <a:p>
            <a:pPr algn="ctr">
              <a:spcAft>
                <a:spcPts val="1100"/>
              </a:spcAft>
            </a:pPr>
            <a:r>
              <a:rPr lang="fi-FI" sz="2200" b="1" dirty="0">
                <a:latin typeface="Arial" panose="020B0604020202020204" pitchFamily="34" charset="0"/>
                <a:cs typeface="Arial" panose="020B0604020202020204" pitchFamily="34" charset="0"/>
              </a:rPr>
              <a:t>+</a:t>
            </a:r>
          </a:p>
          <a:p>
            <a:pPr algn="ctr">
              <a:spcAft>
                <a:spcPts val="1100"/>
              </a:spcAft>
            </a:pPr>
            <a:r>
              <a:rPr lang="fi-FI" sz="2200" b="1" dirty="0">
                <a:latin typeface="Arial" panose="020B0604020202020204" pitchFamily="34" charset="0"/>
                <a:cs typeface="Arial" panose="020B0604020202020204" pitchFamily="34" charset="0"/>
              </a:rPr>
              <a:t>G. W. F. Hegel</a:t>
            </a:r>
          </a:p>
        </p:txBody>
      </p:sp>
      <p:sp>
        <p:nvSpPr>
          <p:cNvPr id="17" name="Down Arrow 16"/>
          <p:cNvSpPr/>
          <p:nvPr/>
        </p:nvSpPr>
        <p:spPr bwMode="auto">
          <a:xfrm rot="-5400000">
            <a:off x="3050831" y="270833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1" name="TextBox 20"/>
          <p:cNvSpPr txBox="1"/>
          <p:nvPr/>
        </p:nvSpPr>
        <p:spPr>
          <a:xfrm>
            <a:off x="246076" y="5878433"/>
            <a:ext cx="3461828" cy="769441"/>
          </a:xfrm>
          <a:prstGeom prst="rect">
            <a:avLst/>
          </a:prstGeom>
          <a:noFill/>
          <a:ln>
            <a:solidFill>
              <a:schemeClr val="tx1"/>
            </a:solidFill>
          </a:ln>
        </p:spPr>
        <p:txBody>
          <a:bodyPr wrap="square" rtlCol="0">
            <a:spAutoFit/>
          </a:bodyPr>
          <a:lstStyle/>
          <a:p>
            <a:r>
              <a:rPr lang="en-GB" sz="2200" b="1" dirty="0">
                <a:latin typeface="Arial" panose="020B0604020202020204" pitchFamily="34" charset="0"/>
                <a:cs typeface="Arial" panose="020B0604020202020204" pitchFamily="34" charset="0"/>
              </a:rPr>
              <a:t>Positivism + Empiricism</a:t>
            </a:r>
          </a:p>
          <a:p>
            <a:r>
              <a:rPr lang="en-GB" sz="2200" b="1" dirty="0">
                <a:latin typeface="Arial" panose="020B0604020202020204" pitchFamily="34" charset="0"/>
                <a:cs typeface="Arial" panose="020B0604020202020204" pitchFamily="34" charset="0"/>
              </a:rPr>
              <a:t>+ Economic rationality</a:t>
            </a:r>
          </a:p>
        </p:txBody>
      </p:sp>
      <p:pic>
        <p:nvPicPr>
          <p:cNvPr id="4" name="Audio 3">
            <a:hlinkClick r:id="" action="ppaction://media"/>
            <a:extLst>
              <a:ext uri="{FF2B5EF4-FFF2-40B4-BE49-F238E27FC236}">
                <a16:creationId xmlns:a16="http://schemas.microsoft.com/office/drawing/2014/main" id="{BA8DF5B7-30A4-4379-A145-F9ACD354C3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048927722"/>
      </p:ext>
    </p:extLst>
  </p:cSld>
  <p:clrMapOvr>
    <a:masterClrMapping/>
  </p:clrMapOvr>
  <p:transition spd="med" advTm="198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12" name="TextBox 11"/>
          <p:cNvSpPr txBox="1"/>
          <p:nvPr/>
        </p:nvSpPr>
        <p:spPr>
          <a:xfrm>
            <a:off x="251520" y="2664782"/>
            <a:ext cx="2520280" cy="2708434"/>
          </a:xfrm>
          <a:prstGeom prst="rect">
            <a:avLst/>
          </a:prstGeom>
          <a:noFill/>
          <a:ln>
            <a:solidFill>
              <a:schemeClr val="tx1"/>
            </a:solidFill>
          </a:ln>
        </p:spPr>
        <p:txBody>
          <a:bodyPr wrap="square" rtlCol="0">
            <a:spAutoFit/>
          </a:bodyPr>
          <a:lstStyle/>
          <a:p>
            <a:pPr algn="ctr">
              <a:spcAft>
                <a:spcPts val="1800"/>
              </a:spcAft>
            </a:pPr>
            <a:r>
              <a:rPr lang="fi-FI" sz="2200" b="1" dirty="0">
                <a:latin typeface="Arial" panose="020B0604020202020204" pitchFamily="34" charset="0"/>
                <a:cs typeface="Arial" panose="020B0604020202020204" pitchFamily="34" charset="0"/>
              </a:rPr>
              <a:t>Jeremy Bentham</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James Mill</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John Stuart Mill</a:t>
            </a:r>
            <a:endParaRPr lang="en-US" sz="2200" b="1" dirty="0">
              <a:latin typeface="Arial" panose="020B0604020202020204" pitchFamily="34" charset="0"/>
              <a:cs typeface="Arial" panose="020B0604020202020204" pitchFamily="34" charset="0"/>
            </a:endParaRPr>
          </a:p>
        </p:txBody>
      </p:sp>
      <p:sp>
        <p:nvSpPr>
          <p:cNvPr id="14" name="Down Arrow 13"/>
          <p:cNvSpPr/>
          <p:nvPr/>
        </p:nvSpPr>
        <p:spPr bwMode="auto">
          <a:xfrm rot="5400000">
            <a:off x="5651993" y="3375013"/>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 name="Down Arrow 14"/>
          <p:cNvSpPr/>
          <p:nvPr/>
        </p:nvSpPr>
        <p:spPr bwMode="auto">
          <a:xfrm rot="-5400000">
            <a:off x="3059832" y="486799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TextBox 15"/>
          <p:cNvSpPr txBox="1"/>
          <p:nvPr/>
        </p:nvSpPr>
        <p:spPr>
          <a:xfrm>
            <a:off x="6353944" y="2664782"/>
            <a:ext cx="2520280" cy="2739211"/>
          </a:xfrm>
          <a:prstGeom prst="rect">
            <a:avLst/>
          </a:prstGeom>
          <a:noFill/>
          <a:ln>
            <a:solidFill>
              <a:schemeClr val="tx1"/>
            </a:solidFill>
          </a:ln>
        </p:spPr>
        <p:txBody>
          <a:bodyPr wrap="square" rtlCol="0">
            <a:spAutoFit/>
          </a:bodyPr>
          <a:lstStyle/>
          <a:p>
            <a:pPr algn="ctr">
              <a:spcAft>
                <a:spcPts val="1100"/>
              </a:spcAft>
            </a:pPr>
            <a:r>
              <a:rPr lang="fi-FI" sz="2200" b="1" dirty="0">
                <a:latin typeface="Arial" panose="020B0604020202020204" pitchFamily="34" charset="0"/>
                <a:cs typeface="Arial" panose="020B0604020202020204" pitchFamily="34" charset="0"/>
              </a:rPr>
              <a:t>Jean-Jacques Rousseau</a:t>
            </a:r>
          </a:p>
          <a:p>
            <a:pPr algn="ctr">
              <a:spcAft>
                <a:spcPts val="1100"/>
              </a:spcAft>
            </a:pPr>
            <a:r>
              <a:rPr lang="fi-FI" sz="2200" b="1" dirty="0">
                <a:latin typeface="Arial" panose="020B0604020202020204" pitchFamily="34" charset="0"/>
                <a:cs typeface="Arial" panose="020B0604020202020204" pitchFamily="34" charset="0"/>
              </a:rPr>
              <a:t>+</a:t>
            </a:r>
          </a:p>
          <a:p>
            <a:pPr algn="ctr">
              <a:spcAft>
                <a:spcPts val="1100"/>
              </a:spcAft>
            </a:pPr>
            <a:r>
              <a:rPr lang="fi-FI" sz="2200" b="1" dirty="0">
                <a:latin typeface="Arial" panose="020B0604020202020204" pitchFamily="34" charset="0"/>
                <a:cs typeface="Arial" panose="020B0604020202020204" pitchFamily="34" charset="0"/>
              </a:rPr>
              <a:t>Immanuel Kant</a:t>
            </a:r>
          </a:p>
          <a:p>
            <a:pPr algn="ctr">
              <a:spcAft>
                <a:spcPts val="1100"/>
              </a:spcAft>
            </a:pPr>
            <a:r>
              <a:rPr lang="fi-FI" sz="2200" b="1" dirty="0">
                <a:latin typeface="Arial" panose="020B0604020202020204" pitchFamily="34" charset="0"/>
                <a:cs typeface="Arial" panose="020B0604020202020204" pitchFamily="34" charset="0"/>
              </a:rPr>
              <a:t>+</a:t>
            </a:r>
          </a:p>
          <a:p>
            <a:pPr algn="ctr">
              <a:spcAft>
                <a:spcPts val="1100"/>
              </a:spcAft>
            </a:pPr>
            <a:r>
              <a:rPr lang="fi-FI" sz="2200" b="1" dirty="0">
                <a:latin typeface="Arial" panose="020B0604020202020204" pitchFamily="34" charset="0"/>
                <a:cs typeface="Arial" panose="020B0604020202020204" pitchFamily="34" charset="0"/>
              </a:rPr>
              <a:t>G. W. F. Hegel</a:t>
            </a:r>
          </a:p>
        </p:txBody>
      </p:sp>
      <p:sp>
        <p:nvSpPr>
          <p:cNvPr id="17" name="Down Arrow 16"/>
          <p:cNvSpPr/>
          <p:nvPr/>
        </p:nvSpPr>
        <p:spPr bwMode="auto">
          <a:xfrm rot="-5400000">
            <a:off x="3050831" y="270833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8" name="TextBox 17"/>
          <p:cNvSpPr txBox="1"/>
          <p:nvPr/>
        </p:nvSpPr>
        <p:spPr>
          <a:xfrm>
            <a:off x="246076" y="5878433"/>
            <a:ext cx="3461828" cy="769441"/>
          </a:xfrm>
          <a:prstGeom prst="rect">
            <a:avLst/>
          </a:prstGeom>
          <a:noFill/>
          <a:ln>
            <a:solidFill>
              <a:schemeClr val="tx1"/>
            </a:solidFill>
          </a:ln>
        </p:spPr>
        <p:txBody>
          <a:bodyPr wrap="square" rtlCol="0">
            <a:spAutoFit/>
          </a:bodyPr>
          <a:lstStyle/>
          <a:p>
            <a:r>
              <a:rPr lang="en-GB" sz="2200" b="1" dirty="0">
                <a:latin typeface="Arial" panose="020B0604020202020204" pitchFamily="34" charset="0"/>
                <a:cs typeface="Arial" panose="020B0604020202020204" pitchFamily="34" charset="0"/>
              </a:rPr>
              <a:t>Positivism + Empiricism</a:t>
            </a:r>
          </a:p>
          <a:p>
            <a:r>
              <a:rPr lang="en-GB" sz="2200" b="1" dirty="0">
                <a:latin typeface="Arial" panose="020B0604020202020204" pitchFamily="34" charset="0"/>
                <a:cs typeface="Arial" panose="020B0604020202020204" pitchFamily="34" charset="0"/>
              </a:rPr>
              <a:t>+ Economic rationality</a:t>
            </a:r>
          </a:p>
        </p:txBody>
      </p:sp>
      <p:sp>
        <p:nvSpPr>
          <p:cNvPr id="19" name="TextBox 18"/>
          <p:cNvSpPr txBox="1"/>
          <p:nvPr/>
        </p:nvSpPr>
        <p:spPr>
          <a:xfrm>
            <a:off x="5412396" y="5878432"/>
            <a:ext cx="3461828" cy="769441"/>
          </a:xfrm>
          <a:prstGeom prst="rect">
            <a:avLst/>
          </a:prstGeom>
          <a:noFill/>
          <a:ln>
            <a:solidFill>
              <a:schemeClr val="tx1"/>
            </a:solidFill>
          </a:ln>
        </p:spPr>
        <p:txBody>
          <a:bodyPr wrap="square" rtlCol="0">
            <a:spAutoFit/>
          </a:bodyPr>
          <a:lstStyle/>
          <a:p>
            <a:r>
              <a:rPr lang="en-GB" sz="2200" b="1" dirty="0">
                <a:latin typeface="Arial" panose="020B0604020202020204" pitchFamily="34" charset="0"/>
                <a:cs typeface="Arial" panose="020B0604020202020204" pitchFamily="34" charset="0"/>
              </a:rPr>
              <a:t>Idealist + Post-structural</a:t>
            </a:r>
          </a:p>
          <a:p>
            <a:r>
              <a:rPr lang="en-GB" sz="2200" b="1" dirty="0">
                <a:latin typeface="Arial" panose="020B0604020202020204" pitchFamily="34" charset="0"/>
                <a:cs typeface="Arial" panose="020B0604020202020204" pitchFamily="34" charset="0"/>
              </a:rPr>
              <a:t>+ Post-modern + Critical</a:t>
            </a: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2F5A3DA6-DD55-4941-B402-B900EA6E1A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600228239"/>
      </p:ext>
    </p:extLst>
  </p:cSld>
  <p:clrMapOvr>
    <a:masterClrMapping/>
  </p:clrMapOvr>
  <p:transition spd="med" advTm="131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But back to management approaches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971600" y="1196752"/>
            <a:ext cx="7200800" cy="4955203"/>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lecture gives a historical background to Corporate Social Responsibility (CSR) as a management approach.</a:t>
            </a:r>
          </a:p>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CSR can be viewed from other angles, as well (ethical, political, critical, etc.), but these are not focal here.</a:t>
            </a:r>
          </a:p>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is a narrative of the development of approaches to management from the early “scientific” to CSR.</a:t>
            </a:r>
          </a:p>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It is based on the idea that management approaches are aimed at solving the problems faced / created by their predecessors.</a:t>
            </a:r>
          </a:p>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Earlier approaches remain, in modified forms.</a:t>
            </a:r>
          </a:p>
        </p:txBody>
      </p:sp>
      <p:pic>
        <p:nvPicPr>
          <p:cNvPr id="3" name="Audio 2">
            <a:hlinkClick r:id="" action="ppaction://media"/>
            <a:extLst>
              <a:ext uri="{FF2B5EF4-FFF2-40B4-BE49-F238E27FC236}">
                <a16:creationId xmlns:a16="http://schemas.microsoft.com/office/drawing/2014/main" id="{68E5907E-28BA-44EA-AA0B-C6EEB72BF2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09120401"/>
      </p:ext>
    </p:extLst>
  </p:cSld>
  <p:clrMapOvr>
    <a:masterClrMapping/>
  </p:clrMapOvr>
  <p:transition spd="med" advTm="476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Lecture 2</a:t>
            </a:r>
          </a:p>
        </p:txBody>
      </p:sp>
      <p:sp>
        <p:nvSpPr>
          <p:cNvPr id="9218" name="Rectangle 2"/>
          <p:cNvSpPr>
            <a:spLocks noGrp="1" noChangeArrowheads="1"/>
          </p:cNvSpPr>
          <p:nvPr>
            <p:ph type="title"/>
          </p:nvPr>
        </p:nvSpPr>
        <p:spPr>
          <a:xfrm>
            <a:off x="179512" y="116632"/>
            <a:ext cx="8784976" cy="2160240"/>
          </a:xfrm>
        </p:spPr>
        <p:txBody>
          <a:bodyPr/>
          <a:lstStyle/>
          <a:p>
            <a:br>
              <a:rPr lang="fi-FI" sz="4800" b="1" dirty="0">
                <a:solidFill>
                  <a:srgbClr val="FFFF99"/>
                </a:solidFill>
                <a:latin typeface="Arial" charset="0"/>
              </a:rPr>
            </a:br>
            <a:r>
              <a:rPr lang="fi-FI" sz="4800" b="1" dirty="0">
                <a:solidFill>
                  <a:schemeClr val="bg2">
                    <a:lumMod val="20000"/>
                    <a:lumOff val="80000"/>
                  </a:schemeClr>
                </a:solidFill>
                <a:latin typeface="Arial" charset="0"/>
              </a:rPr>
              <a:t>Management Approaches from Taylorism to CSR</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4">
            <a:extLst>
              <a:ext uri="{FF2B5EF4-FFF2-40B4-BE49-F238E27FC236}">
                <a16:creationId xmlns:a16="http://schemas.microsoft.com/office/drawing/2014/main" id="{6022E388-AC1A-4D8A-B079-FA45E80CD444}"/>
              </a:ext>
            </a:extLst>
          </p:cNvPr>
          <p:cNvSpPr/>
          <p:nvPr/>
        </p:nvSpPr>
        <p:spPr bwMode="auto">
          <a:xfrm>
            <a:off x="1187624" y="2161456"/>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Lecture starting right away</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65305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Included in this story are</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971600" y="1496392"/>
            <a:ext cx="7128792" cy="4308872"/>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Taylorism as the herald of scientific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Fordism as its like-minded alternative</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Industrial relations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Personnel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Human resources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Public relations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Corporate social responsibility management</a:t>
            </a:r>
          </a:p>
        </p:txBody>
      </p:sp>
      <p:sp>
        <p:nvSpPr>
          <p:cNvPr id="3" name="Right Brace 2"/>
          <p:cNvSpPr/>
          <p:nvPr/>
        </p:nvSpPr>
        <p:spPr bwMode="auto">
          <a:xfrm>
            <a:off x="8100392" y="1600200"/>
            <a:ext cx="216024" cy="892696"/>
          </a:xfrm>
          <a:prstGeom prst="rightBrace">
            <a:avLst/>
          </a:prstGeom>
          <a:noFill/>
          <a:ln w="22225" cap="flat" cmpd="sng" algn="ctr">
            <a:solidFill>
              <a:schemeClr val="tx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Right Brace 5"/>
          <p:cNvSpPr/>
          <p:nvPr/>
        </p:nvSpPr>
        <p:spPr bwMode="auto">
          <a:xfrm>
            <a:off x="8100392" y="4912568"/>
            <a:ext cx="216024" cy="892696"/>
          </a:xfrm>
          <a:prstGeom prst="rightBrace">
            <a:avLst/>
          </a:prstGeom>
          <a:noFill/>
          <a:ln w="22225" cap="flat" cmpd="sng" algn="ctr">
            <a:solidFill>
              <a:schemeClr val="tx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Right Brace 7"/>
          <p:cNvSpPr/>
          <p:nvPr/>
        </p:nvSpPr>
        <p:spPr bwMode="auto">
          <a:xfrm>
            <a:off x="8100392" y="2896344"/>
            <a:ext cx="216024" cy="1612776"/>
          </a:xfrm>
          <a:prstGeom prst="rightBrace">
            <a:avLst/>
          </a:prstGeom>
          <a:noFill/>
          <a:ln w="22225" cap="flat" cmpd="sng" algn="ctr">
            <a:solidFill>
              <a:schemeClr val="tx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4" name="Audio 3">
            <a:hlinkClick r:id="" action="ppaction://media"/>
            <a:extLst>
              <a:ext uri="{FF2B5EF4-FFF2-40B4-BE49-F238E27FC236}">
                <a16:creationId xmlns:a16="http://schemas.microsoft.com/office/drawing/2014/main" id="{2897D51B-D26E-499A-927C-57C0B8134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664141996"/>
      </p:ext>
    </p:extLst>
  </p:cSld>
  <p:clrMapOvr>
    <a:masterClrMapping/>
  </p:clrMapOvr>
  <p:transition spd="med" advTm="375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6101" y="7956"/>
            <a:ext cx="1647899" cy="205289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Taylorism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899592" y="1496392"/>
            <a:ext cx="7344816" cy="4955203"/>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Frederick Taylor 1856–1915, North East US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One of the first attempts at managerial engineering</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“Shop management”, “process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Scientific management (Louis Brandeis, 1910)</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Classical scientific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Started in the 1880s and the 1890s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Peak popularity (US and Europe) during the 1910s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Still influential as a part of other approaches</a:t>
            </a:r>
          </a:p>
        </p:txBody>
      </p:sp>
      <p:pic>
        <p:nvPicPr>
          <p:cNvPr id="166914" name="Picture 2" descr="Image result for frederick tay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426226" cy="213285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14ABD2F-EF7D-45E3-97B7-0E2EB4CE8D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22113176"/>
      </p:ext>
    </p:extLst>
  </p:cSld>
  <p:clrMapOvr>
    <a:masterClrMapping/>
  </p:clrMapOvr>
  <p:transition spd="med" advTm="519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Taylorism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899592" y="1496392"/>
            <a:ext cx="7344816" cy="4647426"/>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Analysis, synthesis, logic, rationality, empiricism</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Efficiency and elimination of waste</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Standardisation of best practices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Disdain for tradition for its own sake or for status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Transformation of craft into mass production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Knowledge transfer between workers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Knowledge transfer from workers into tools, processes, and documentation</a:t>
            </a:r>
          </a:p>
        </p:txBody>
      </p:sp>
      <p:pic>
        <p:nvPicPr>
          <p:cNvPr id="5"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7956"/>
            <a:ext cx="1289012" cy="160580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Picture 2" descr="Image result for frederick tay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115616" cy="16683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B15F5188-3AEE-4EE9-9336-6D2DD654C3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543331356"/>
      </p:ext>
    </p:extLst>
  </p:cSld>
  <p:clrMapOvr>
    <a:masterClrMapping/>
  </p:clrMapOvr>
  <p:transition spd="med" advTm="525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Taylorism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484784"/>
            <a:ext cx="7128792" cy="4708981"/>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Taylorism increased productivity in industrial work and economic efficiency in enterprise </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Optimising productivity required more managerial control over workers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many cases, efficiency favoured mechanisation and automation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Despite incentives (higher salaries for more skilled workers), jobs became unpleasant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Due to automation and outsourcing they then also became fewer or disappeared altogether</a:t>
            </a:r>
          </a:p>
        </p:txBody>
      </p:sp>
      <p:pic>
        <p:nvPicPr>
          <p:cNvPr id="5"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7956"/>
            <a:ext cx="1289012" cy="160580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Picture 2" descr="Image result for frederick tay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115616" cy="16683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89ACCB8-EC9B-430A-B91F-77BCD0DC9C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51437517"/>
      </p:ext>
    </p:extLst>
  </p:cSld>
  <p:clrMapOvr>
    <a:masterClrMapping/>
  </p:clrMapOvr>
  <p:transition spd="med" advTm="458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Taylorism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484784"/>
            <a:ext cx="7128792" cy="4708981"/>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Understandably, many workers were annoyed, especially the unskilled and the unemployed</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Or, to put this in fancier words, </a:t>
            </a:r>
            <a:r>
              <a:rPr lang="en-GB" sz="2200" b="1" u="sng" dirty="0">
                <a:solidFill>
                  <a:schemeClr val="bg2">
                    <a:lumMod val="20000"/>
                    <a:lumOff val="80000"/>
                  </a:schemeClr>
                </a:solidFill>
                <a:latin typeface="Arial" panose="020B0604020202020204" pitchFamily="34" charset="0"/>
                <a:cs typeface="Arial" panose="020B0604020202020204" pitchFamily="34" charset="0"/>
              </a:rPr>
              <a:t>anomie</a:t>
            </a:r>
            <a:r>
              <a:rPr lang="en-GB" sz="2200" b="1" dirty="0">
                <a:latin typeface="Arial" panose="020B0604020202020204" pitchFamily="34" charset="0"/>
                <a:cs typeface="Arial" panose="020B0604020202020204" pitchFamily="34" charset="0"/>
              </a:rPr>
              <a:t> was spreading among the working classes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Their work lacked the meaning that it once had had (?!?) and they were left without direction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Marx had already drawn attention to </a:t>
            </a:r>
            <a:r>
              <a:rPr lang="en-GB" sz="2200" b="1" u="sng" dirty="0">
                <a:solidFill>
                  <a:schemeClr val="bg2">
                    <a:lumMod val="20000"/>
                    <a:lumOff val="80000"/>
                  </a:schemeClr>
                </a:solidFill>
                <a:latin typeface="Arial" panose="020B0604020202020204" pitchFamily="34" charset="0"/>
                <a:cs typeface="Arial" panose="020B0604020202020204" pitchFamily="34" charset="0"/>
              </a:rPr>
              <a:t>alienation</a:t>
            </a:r>
            <a:r>
              <a:rPr lang="en-GB" sz="2200" b="1" dirty="0">
                <a:latin typeface="Arial" panose="020B0604020202020204" pitchFamily="34" charset="0"/>
                <a:cs typeface="Arial" panose="020B0604020202020204" pitchFamily="34" charset="0"/>
              </a:rPr>
              <a:t> from the fruits of one’s labour, others, and self</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So in management, it was time to attend to industrial relations and the human dimension</a:t>
            </a:r>
          </a:p>
        </p:txBody>
      </p:sp>
      <p:pic>
        <p:nvPicPr>
          <p:cNvPr id="5"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7956"/>
            <a:ext cx="1289012" cy="160580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Picture 2" descr="Image result for frederick tay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115616" cy="16683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EE74B52-A927-45EB-9D61-1517C41476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14540603"/>
      </p:ext>
    </p:extLst>
  </p:cSld>
  <p:clrMapOvr>
    <a:masterClrMapping/>
  </p:clrMapOvr>
  <p:transition spd="med" advTm="74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0" y="1981200"/>
            <a:ext cx="9144000" cy="1087760"/>
          </a:xfrm>
        </p:spPr>
        <p:txBody>
          <a:bodyPr/>
          <a:lstStyle/>
          <a:p>
            <a:pPr marL="0" indent="0" algn="ctr">
              <a:buNone/>
            </a:pPr>
            <a:r>
              <a:rPr lang="en-GB" sz="2600" b="1" dirty="0">
                <a:latin typeface="Arial" panose="020B0604020202020204" pitchFamily="34" charset="0"/>
                <a:cs typeface="Arial" panose="020B0604020202020204" pitchFamily="34" charset="0"/>
              </a:rPr>
              <a:t>Fordism was a part of the solution,</a:t>
            </a:r>
          </a:p>
          <a:p>
            <a:pPr marL="0" indent="0" algn="ctr">
              <a:buNone/>
            </a:pPr>
            <a:r>
              <a:rPr lang="en-GB" sz="2600" b="1" dirty="0">
                <a:latin typeface="Arial" panose="020B0604020202020204" pitchFamily="34" charset="0"/>
                <a:cs typeface="Arial" panose="020B0604020202020204" pitchFamily="34" charset="0"/>
              </a:rPr>
              <a:t>then became a part of the problem</a:t>
            </a:r>
          </a:p>
        </p:txBody>
      </p:sp>
      <p:pic>
        <p:nvPicPr>
          <p:cNvPr id="2" name="Audio 1">
            <a:hlinkClick r:id="" action="ppaction://media"/>
            <a:extLst>
              <a:ext uri="{FF2B5EF4-FFF2-40B4-BE49-F238E27FC236}">
                <a16:creationId xmlns:a16="http://schemas.microsoft.com/office/drawing/2014/main" id="{A3ED8584-DCE3-4C65-830B-6A1BB3FE66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616757330"/>
      </p:ext>
    </p:extLst>
  </p:cSld>
  <p:clrMapOvr>
    <a:masterClrMapping/>
  </p:clrMapOvr>
  <p:transition spd="med" advTm="84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ford assembly line 1920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8865" y="-13491"/>
            <a:ext cx="2515135" cy="198483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Fordism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484784"/>
            <a:ext cx="7128792" cy="4985980"/>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Henry Ford 1863–1947, MI</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 Motor Company launched in 1903</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Introduced mass-produced Model T in 1908</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Started using a moving assembly line in 1913</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Vertical integration: Everything in the supply chain comes from within the corporation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Higher salaries to workers (vs absenteeism), franchising, mass marketing, cheap cars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 workers could afford to buy a Ford</a:t>
            </a:r>
          </a:p>
        </p:txBody>
      </p:sp>
      <p:pic>
        <p:nvPicPr>
          <p:cNvPr id="2050" name="Picture 2" descr="Image result for henry 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491"/>
            <a:ext cx="1583506" cy="202115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F9F8417-012D-48A8-BE0F-40F0C4DA74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41084919"/>
      </p:ext>
    </p:extLst>
  </p:cSld>
  <p:clrMapOvr>
    <a:masterClrMapping/>
  </p:clrMapOvr>
  <p:transition spd="med" advTm="896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model 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1"/>
            <a:ext cx="1979712" cy="15567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Fordism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08115"/>
            <a:ext cx="7128792" cy="4401205"/>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By 1914, 250.000 Model Ts had been sold</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total production, by 1927, was 15 million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All newer Ford Ts were black due to assembly line requirements (before that, many colours)</a:t>
            </a:r>
          </a:p>
          <a:p>
            <a:pPr algn="ctr">
              <a:spcAft>
                <a:spcPts val="2400"/>
              </a:spcAft>
            </a:pPr>
            <a:r>
              <a:rPr lang="en-US" sz="2400" b="1" dirty="0">
                <a:latin typeface="Arial" panose="020B0604020202020204" pitchFamily="34" charset="0"/>
                <a:cs typeface="Arial" panose="020B0604020202020204" pitchFamily="34" charset="0"/>
              </a:rPr>
              <a:t>“Any customer can have a car painted any color that he wants </a:t>
            </a:r>
            <a:r>
              <a:rPr lang="en-GB" sz="2400" b="1" dirty="0">
                <a:latin typeface="Arial" panose="020B0604020202020204" pitchFamily="34" charset="0"/>
                <a:cs typeface="Arial" panose="020B0604020202020204" pitchFamily="34" charset="0"/>
              </a:rPr>
              <a:t>so long as it is black.”</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Since 1914, Ford paid double the usual salaries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Since 1926, Ford had a 5-day, 40-hour work week</a:t>
            </a:r>
          </a:p>
        </p:txBody>
      </p:sp>
      <p:pic>
        <p:nvPicPr>
          <p:cNvPr id="2050" name="Picture 2" descr="Image result for henry 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491"/>
            <a:ext cx="1264269"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574BEB4-6DDF-4604-9DAE-053BF67467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74904542"/>
      </p:ext>
    </p:extLst>
  </p:cSld>
  <p:clrMapOvr>
    <a:masterClrMapping/>
  </p:clrMapOvr>
  <p:transition spd="med" advTm="477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Fordism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844824"/>
            <a:ext cx="7128792" cy="4739759"/>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European industrialists, impressed, embraced Fordism (and Taylorism) to shed pre-capitalist traditionalism</a:t>
            </a:r>
            <a:r>
              <a:rPr lang="en-GB"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and</a:t>
            </a:r>
            <a:r>
              <a:rPr lang="en-GB"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irrational</a:t>
            </a:r>
            <a:r>
              <a:rPr lang="en-GB"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business</a:t>
            </a:r>
            <a:r>
              <a:rPr lang="en-GB"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methods </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1927, Ford replaced model T with model A</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an interesting twist to the tale, the government of Soviet Union contracted in 1929 Ford to set up the Gorky Automobile Plant in Russia to produce model As, and then further on model AAs and Bs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helped the industrialisation of Russia</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And the </a:t>
            </a:r>
            <a:r>
              <a:rPr lang="en-US" sz="2200" b="1" dirty="0">
                <a:latin typeface="Arial" panose="020B0604020202020204" pitchFamily="34" charset="0"/>
                <a:cs typeface="Arial" panose="020B0604020202020204" pitchFamily="34" charset="0"/>
              </a:rPr>
              <a:t>Gorkovsky Avtomobilny Zavod </a:t>
            </a:r>
            <a:r>
              <a:rPr lang="en-GB" sz="2200" b="1" dirty="0">
                <a:latin typeface="Arial" panose="020B0604020202020204" pitchFamily="34" charset="0"/>
                <a:cs typeface="Arial" panose="020B0604020202020204" pitchFamily="34" charset="0"/>
              </a:rPr>
              <a:t>provided GAZs to the Finnish Army for many decades</a:t>
            </a:r>
          </a:p>
        </p:txBody>
      </p:sp>
      <p:pic>
        <p:nvPicPr>
          <p:cNvPr id="2050" name="Picture 2" descr="Image result for henry fo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91"/>
            <a:ext cx="1264269"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flipH="1">
            <a:off x="6948504" y="0"/>
            <a:ext cx="2160000" cy="1670113"/>
          </a:xfrm>
          <a:prstGeom prst="rect">
            <a:avLst/>
          </a:prstGeom>
          <a:effectLst>
            <a:softEdge rad="12700"/>
          </a:effectLst>
        </p:spPr>
      </p:pic>
      <p:pic>
        <p:nvPicPr>
          <p:cNvPr id="5" name="Audio 4">
            <a:hlinkClick r:id="" action="ppaction://media"/>
            <a:extLst>
              <a:ext uri="{FF2B5EF4-FFF2-40B4-BE49-F238E27FC236}">
                <a16:creationId xmlns:a16="http://schemas.microsoft.com/office/drawing/2014/main" id="{8CB28D3D-F24B-4223-B0B3-9562EB2283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32406542"/>
      </p:ext>
    </p:extLst>
  </p:cSld>
  <p:clrMapOvr>
    <a:masterClrMapping/>
  </p:clrMapOvr>
  <p:transition spd="med" advTm="606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4188" y="-3792340"/>
            <a:ext cx="10470488" cy="14400000"/>
          </a:xfrm>
          <a:prstGeom prst="rect">
            <a:avLst/>
          </a:prstGeom>
        </p:spPr>
      </p:pic>
      <p:pic>
        <p:nvPicPr>
          <p:cNvPr id="3" name="Audio 2">
            <a:hlinkClick r:id="" action="ppaction://media"/>
            <a:extLst>
              <a:ext uri="{FF2B5EF4-FFF2-40B4-BE49-F238E27FC236}">
                <a16:creationId xmlns:a16="http://schemas.microsoft.com/office/drawing/2014/main" id="{92955845-946D-4678-8A9D-7D833F0F5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52747745"/>
      </p:ext>
    </p:extLst>
  </p:cSld>
  <p:clrMapOvr>
    <a:masterClrMapping/>
  </p:clrMapOvr>
  <p:transition spd="med" advTm="116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Lecture 2</a:t>
            </a:r>
          </a:p>
        </p:txBody>
      </p:sp>
      <p:sp>
        <p:nvSpPr>
          <p:cNvPr id="9218" name="Rectangle 2"/>
          <p:cNvSpPr>
            <a:spLocks noGrp="1" noChangeArrowheads="1"/>
          </p:cNvSpPr>
          <p:nvPr>
            <p:ph type="title"/>
          </p:nvPr>
        </p:nvSpPr>
        <p:spPr>
          <a:xfrm>
            <a:off x="179512" y="116632"/>
            <a:ext cx="8784976" cy="2160240"/>
          </a:xfrm>
        </p:spPr>
        <p:txBody>
          <a:bodyPr/>
          <a:lstStyle/>
          <a:p>
            <a:br>
              <a:rPr lang="fi-FI" sz="4800" b="1" dirty="0">
                <a:solidFill>
                  <a:srgbClr val="FFFF99"/>
                </a:solidFill>
                <a:latin typeface="Arial" charset="0"/>
              </a:rPr>
            </a:br>
            <a:r>
              <a:rPr lang="fi-FI" sz="4800" b="1" dirty="0">
                <a:solidFill>
                  <a:schemeClr val="bg2">
                    <a:lumMod val="20000"/>
                    <a:lumOff val="80000"/>
                  </a:schemeClr>
                </a:solidFill>
                <a:latin typeface="Arial" charset="0"/>
              </a:rPr>
              <a:t>Management Approaches from Taylorism to CSR</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Audio 2">
            <a:hlinkClick r:id="" action="ppaction://media"/>
            <a:extLst>
              <a:ext uri="{FF2B5EF4-FFF2-40B4-BE49-F238E27FC236}">
                <a16:creationId xmlns:a16="http://schemas.microsoft.com/office/drawing/2014/main" id="{870DA3B4-878E-4139-BD13-33D5ACA3CA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951060222"/>
      </p:ext>
    </p:extLst>
  </p:cSld>
  <p:clrMapOvr>
    <a:masterClrMapping/>
  </p:clrMapOvr>
  <p:transition spd="med" advTm="179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4188" y="-3792340"/>
            <a:ext cx="10470488" cy="14400000"/>
          </a:xfrm>
          <a:prstGeom prst="rect">
            <a:avLst/>
          </a:prstGeom>
        </p:spPr>
      </p:pic>
      <p:sp>
        <p:nvSpPr>
          <p:cNvPr id="3" name="Rectangle 2">
            <a:extLst>
              <a:ext uri="{FF2B5EF4-FFF2-40B4-BE49-F238E27FC236}">
                <a16:creationId xmlns:a16="http://schemas.microsoft.com/office/drawing/2014/main" id="{46236FEB-C974-41FA-B12C-F5B1BBA3D1D5}"/>
              </a:ext>
            </a:extLst>
          </p:cNvPr>
          <p:cNvSpPr/>
          <p:nvPr/>
        </p:nvSpPr>
        <p:spPr bwMode="auto">
          <a:xfrm>
            <a:off x="-396552" y="-315416"/>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But let’s take a break – ten minutes.</a:t>
            </a:r>
            <a:endParaRPr kumimoji="0" lang="LID4096"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DF33E4F-B1B6-45CD-9361-2C1EB5960F4E}"/>
              </a:ext>
            </a:extLst>
          </p:cNvPr>
          <p:cNvSpPr/>
          <p:nvPr/>
        </p:nvSpPr>
        <p:spPr bwMode="auto">
          <a:xfrm>
            <a:off x="-396552" y="6237312"/>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You can already start thinking about your question.</a:t>
            </a:r>
            <a:endParaRPr kumimoji="0" lang="LID4096"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7616503A-CD1D-4E93-886C-87CA7D012B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41970492"/>
      </p:ext>
    </p:extLst>
  </p:cSld>
  <p:clrMapOvr>
    <a:masterClrMapping/>
  </p:clrMapOvr>
  <p:transition spd="med" advTm="91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24188" y="-3792340"/>
            <a:ext cx="10470488" cy="14400000"/>
          </a:xfrm>
          <a:prstGeom prst="rect">
            <a:avLst/>
          </a:prstGeom>
        </p:spPr>
      </p:pic>
      <p:sp>
        <p:nvSpPr>
          <p:cNvPr id="3" name="Rectangle 2">
            <a:extLst>
              <a:ext uri="{FF2B5EF4-FFF2-40B4-BE49-F238E27FC236}">
                <a16:creationId xmlns:a16="http://schemas.microsoft.com/office/drawing/2014/main" id="{46236FEB-C974-41FA-B12C-F5B1BBA3D1D5}"/>
              </a:ext>
            </a:extLst>
          </p:cNvPr>
          <p:cNvSpPr/>
          <p:nvPr/>
        </p:nvSpPr>
        <p:spPr bwMode="auto">
          <a:xfrm>
            <a:off x="-396552" y="-315416"/>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But let’s take a break – ten minutes.</a:t>
            </a:r>
            <a:endParaRPr kumimoji="0" lang="LID4096"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DF33E4F-B1B6-45CD-9361-2C1EB5960F4E}"/>
              </a:ext>
            </a:extLst>
          </p:cNvPr>
          <p:cNvSpPr/>
          <p:nvPr/>
        </p:nvSpPr>
        <p:spPr bwMode="auto">
          <a:xfrm>
            <a:off x="-396552" y="6237312"/>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You can already start thinking about your question.</a:t>
            </a:r>
            <a:endParaRPr kumimoji="0" lang="LID4096"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27471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24188" y="-3792340"/>
            <a:ext cx="10470488" cy="14400000"/>
          </a:xfrm>
          <a:prstGeom prst="rect">
            <a:avLst/>
          </a:prstGeom>
        </p:spPr>
      </p:pic>
      <p:sp>
        <p:nvSpPr>
          <p:cNvPr id="3" name="Rectangle 2">
            <a:extLst>
              <a:ext uri="{FF2B5EF4-FFF2-40B4-BE49-F238E27FC236}">
                <a16:creationId xmlns:a16="http://schemas.microsoft.com/office/drawing/2014/main" id="{00E941E7-8CF7-4FE7-9F72-95767DCBDA40}"/>
              </a:ext>
            </a:extLst>
          </p:cNvPr>
          <p:cNvSpPr/>
          <p:nvPr/>
        </p:nvSpPr>
        <p:spPr bwMode="auto">
          <a:xfrm>
            <a:off x="-396552" y="-315416"/>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The break is ending.</a:t>
            </a:r>
            <a:endParaRPr kumimoji="0" lang="LID4096"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7622F83-AAC6-4AAB-9B44-F0272DEB1820}"/>
              </a:ext>
            </a:extLst>
          </p:cNvPr>
          <p:cNvSpPr/>
          <p:nvPr/>
        </p:nvSpPr>
        <p:spPr bwMode="auto">
          <a:xfrm>
            <a:off x="-396552" y="6237312"/>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Action will resume soon.</a:t>
            </a:r>
            <a:endParaRPr kumimoji="0" lang="LID4096"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87947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story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EC8C09BA-398F-4FDC-9837-E1322AD977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45341929"/>
      </p:ext>
    </p:extLst>
  </p:cSld>
  <p:clrMapOvr>
    <a:masterClrMapping/>
  </p:clrMapOvr>
  <p:transition spd="med" advTm="113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8987" y="2909100"/>
            <a:ext cx="9144000" cy="583704"/>
          </a:xfrm>
        </p:spPr>
        <p:txBody>
          <a:bodyPr/>
          <a:lstStyle/>
          <a:p>
            <a:pPr marL="0" indent="0" algn="ctr">
              <a:buNone/>
            </a:pPr>
            <a:r>
              <a:rPr lang="en-GB" sz="2200" b="1" dirty="0">
                <a:latin typeface="Arial" panose="020B0604020202020204" pitchFamily="34" charset="0"/>
                <a:cs typeface="Arial" panose="020B0604020202020204" pitchFamily="34" charset="0"/>
              </a:rPr>
              <a:t>Craft production</a:t>
            </a:r>
          </a:p>
        </p:txBody>
      </p:sp>
      <p:sp>
        <p:nvSpPr>
          <p:cNvPr id="4"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story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5" name="Picture 2" descr="Image result for adam smith pin fac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5461" y="1196752"/>
            <a:ext cx="2153078" cy="16788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ED6B353-098A-44ED-BD5D-92C06ED267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21800135"/>
      </p:ext>
    </p:extLst>
  </p:cSld>
  <p:clrMapOvr>
    <a:masterClrMapping/>
  </p:clrMapOvr>
  <p:transition spd="med" advTm="61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0" y="5373216"/>
            <a:ext cx="9144000" cy="511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pPr>
            <a:r>
              <a:rPr lang="en-GB" sz="2200" b="1" kern="0" dirty="0">
                <a:effectLst/>
                <a:latin typeface="Arial" panose="020B0604020202020204" pitchFamily="34" charset="0"/>
                <a:cs typeface="Arial" panose="020B0604020202020204" pitchFamily="34" charset="0"/>
              </a:rPr>
              <a:t>Division of labour, mass production</a:t>
            </a:r>
          </a:p>
        </p:txBody>
      </p:sp>
      <p:sp>
        <p:nvSpPr>
          <p:cNvPr id="3" name="Text Placeholder 2"/>
          <p:cNvSpPr>
            <a:spLocks noGrp="1"/>
          </p:cNvSpPr>
          <p:nvPr>
            <p:ph type="body" sz="half" idx="1"/>
          </p:nvPr>
        </p:nvSpPr>
        <p:spPr>
          <a:xfrm>
            <a:off x="8987" y="2909100"/>
            <a:ext cx="9144000" cy="583704"/>
          </a:xfrm>
        </p:spPr>
        <p:txBody>
          <a:bodyPr/>
          <a:lstStyle/>
          <a:p>
            <a:pPr marL="0" indent="0" algn="ctr">
              <a:buNone/>
            </a:pPr>
            <a:r>
              <a:rPr lang="en-GB" sz="2200" b="1" dirty="0">
                <a:latin typeface="Arial" panose="020B0604020202020204" pitchFamily="34" charset="0"/>
                <a:cs typeface="Arial" panose="020B0604020202020204" pitchFamily="34" charset="0"/>
              </a:rPr>
              <a:t>Craft production</a:t>
            </a:r>
          </a:p>
        </p:txBody>
      </p:sp>
      <p:sp>
        <p:nvSpPr>
          <p:cNvPr id="4"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story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5" name="Picture 2" descr="Image result for adam smith pin fac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5461" y="1196752"/>
            <a:ext cx="2153078" cy="16788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1" y="3814398"/>
            <a:ext cx="2248363" cy="154718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0" name="Picture 2" descr="Image result for taylori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216" y="3814398"/>
            <a:ext cx="3000440" cy="154718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2" name="Picture 4" descr="Image result for ford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3815351"/>
            <a:ext cx="2160240" cy="155786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Down Arrow 1"/>
          <p:cNvSpPr/>
          <p:nvPr/>
        </p:nvSpPr>
        <p:spPr bwMode="auto">
          <a:xfrm>
            <a:off x="4427984" y="3356992"/>
            <a:ext cx="360040" cy="28803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7" name="Audio 6">
            <a:hlinkClick r:id="" action="ppaction://media"/>
            <a:extLst>
              <a:ext uri="{FF2B5EF4-FFF2-40B4-BE49-F238E27FC236}">
                <a16:creationId xmlns:a16="http://schemas.microsoft.com/office/drawing/2014/main" id="{5594D7EB-845E-404D-AC11-5A6C46A21E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98651564"/>
      </p:ext>
    </p:extLst>
  </p:cSld>
  <p:clrMapOvr>
    <a:masterClrMapping/>
  </p:clrMapOvr>
  <p:transition spd="med" advTm="55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0" y="5373216"/>
            <a:ext cx="9144000" cy="511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pPr>
            <a:r>
              <a:rPr lang="en-GB" sz="2200" b="1" kern="0" dirty="0">
                <a:effectLst/>
                <a:latin typeface="Arial" panose="020B0604020202020204" pitchFamily="34" charset="0"/>
                <a:cs typeface="Arial" panose="020B0604020202020204" pitchFamily="34" charset="0"/>
              </a:rPr>
              <a:t>Division of labour, mass production</a:t>
            </a:r>
          </a:p>
        </p:txBody>
      </p:sp>
      <p:sp>
        <p:nvSpPr>
          <p:cNvPr id="3" name="Text Placeholder 2"/>
          <p:cNvSpPr>
            <a:spLocks noGrp="1"/>
          </p:cNvSpPr>
          <p:nvPr>
            <p:ph type="body" sz="half" idx="1"/>
          </p:nvPr>
        </p:nvSpPr>
        <p:spPr>
          <a:xfrm>
            <a:off x="8987" y="2909100"/>
            <a:ext cx="9144000" cy="583704"/>
          </a:xfrm>
        </p:spPr>
        <p:txBody>
          <a:bodyPr/>
          <a:lstStyle/>
          <a:p>
            <a:pPr marL="0" indent="0" algn="ctr">
              <a:buNone/>
            </a:pPr>
            <a:r>
              <a:rPr lang="en-GB" sz="2200" b="1" dirty="0">
                <a:latin typeface="Arial" panose="020B0604020202020204" pitchFamily="34" charset="0"/>
                <a:cs typeface="Arial" panose="020B0604020202020204" pitchFamily="34" charset="0"/>
              </a:rPr>
              <a:t>Craft production</a:t>
            </a:r>
          </a:p>
        </p:txBody>
      </p:sp>
      <p:sp>
        <p:nvSpPr>
          <p:cNvPr id="4"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story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5" name="Picture 2" descr="Image result for adam smith pin fac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5461" y="1196752"/>
            <a:ext cx="2153078" cy="16788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1" y="3814398"/>
            <a:ext cx="2248363" cy="154718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0" name="Picture 2" descr="Image result for taylori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216" y="3814398"/>
            <a:ext cx="3000440" cy="154718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2" name="Picture 4" descr="Image result for ford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3815351"/>
            <a:ext cx="2160240" cy="155786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Down Arrow 1"/>
          <p:cNvSpPr/>
          <p:nvPr/>
        </p:nvSpPr>
        <p:spPr bwMode="auto">
          <a:xfrm>
            <a:off x="4427984" y="3356992"/>
            <a:ext cx="360040" cy="28803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Down Arrow 9"/>
          <p:cNvSpPr/>
          <p:nvPr/>
        </p:nvSpPr>
        <p:spPr bwMode="auto">
          <a:xfrm>
            <a:off x="4427984" y="5877272"/>
            <a:ext cx="360040" cy="28803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 Placeholder 2"/>
          <p:cNvSpPr txBox="1">
            <a:spLocks/>
          </p:cNvSpPr>
          <p:nvPr/>
        </p:nvSpPr>
        <p:spPr bwMode="auto">
          <a:xfrm>
            <a:off x="8987" y="6165304"/>
            <a:ext cx="9144000" cy="511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pPr>
            <a:r>
              <a:rPr lang="en-GB" sz="2200" b="1" kern="0" dirty="0">
                <a:effectLst/>
                <a:latin typeface="Arial" panose="020B0604020202020204" pitchFamily="34" charset="0"/>
                <a:cs typeface="Arial" panose="020B0604020202020204" pitchFamily="34" charset="0"/>
              </a:rPr>
              <a:t>Huge increase in productivity</a:t>
            </a:r>
          </a:p>
        </p:txBody>
      </p:sp>
      <p:pic>
        <p:nvPicPr>
          <p:cNvPr id="7" name="Audio 6">
            <a:hlinkClick r:id="" action="ppaction://media"/>
            <a:extLst>
              <a:ext uri="{FF2B5EF4-FFF2-40B4-BE49-F238E27FC236}">
                <a16:creationId xmlns:a16="http://schemas.microsoft.com/office/drawing/2014/main" id="{3B4EE9FD-FF35-4BA3-9E24-DE3B17EA25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63802772"/>
      </p:ext>
    </p:extLst>
  </p:cSld>
  <p:clrMapOvr>
    <a:masterClrMapping/>
  </p:clrMapOvr>
  <p:transition spd="med" advTm="58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0" y="4357464"/>
            <a:ext cx="9144000" cy="511696"/>
          </a:xfrm>
        </p:spPr>
        <p:txBody>
          <a:bodyPr/>
          <a:lstStyle/>
          <a:p>
            <a:pPr marL="0" indent="0" algn="ctr">
              <a:buNone/>
            </a:pPr>
            <a:r>
              <a:rPr lang="en-GB" sz="2600" b="1" dirty="0">
                <a:latin typeface="Arial" panose="020B0604020202020204" pitchFamily="34" charset="0"/>
                <a:cs typeface="Arial" panose="020B0604020202020204" pitchFamily="34" charset="0"/>
              </a:rPr>
              <a:t>But there was this anomie / alienation issue</a:t>
            </a:r>
          </a:p>
        </p:txBody>
      </p:sp>
      <p:pic>
        <p:nvPicPr>
          <p:cNvPr id="4098" name="Picture 2" descr="Image result for angry workers 1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692696"/>
            <a:ext cx="5715000" cy="343852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8C449D0-50BE-42FB-A97E-8C751F6383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277194760"/>
      </p:ext>
    </p:extLst>
  </p:cSld>
  <p:clrMapOvr>
    <a:masterClrMapping/>
  </p:clrMapOvr>
  <p:transition spd="med" advTm="134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Industrial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Taylorism and Fordism boosted productivity, but they also provoked resistance from the workers.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Taylorism rewarded skill and industriousness, yet aimed at replacing workers by automation.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Fordism opted for non-skilled labour with limited tasks as “cogs” in the assembly line “machine”. </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 saw less intelligent workers as stupid animals whose tasks have to be managed.</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 was strongly opposed to labour unions and thought that they were a hindrance to efficiency.</a:t>
            </a:r>
          </a:p>
        </p:txBody>
      </p:sp>
      <p:pic>
        <p:nvPicPr>
          <p:cNvPr id="819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3478" y="0"/>
            <a:ext cx="2434306"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7" y="1"/>
            <a:ext cx="2455341"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EAAD810-EE0C-4FA6-BC5D-867B07556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58664542"/>
      </p:ext>
    </p:extLst>
  </p:cSld>
  <p:clrMapOvr>
    <a:masterClrMapping/>
  </p:clrMapOvr>
  <p:transition spd="med" advTm="441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Industrial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More sensitive approaches tried to make up for the relative disregard of the human dimension.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main idea was that the worker as an individual has needs that merit attention.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Already in 1912, James Hartness wrote about this in his </a:t>
            </a:r>
            <a:r>
              <a:rPr lang="en-GB" sz="2200" b="1" i="1" dirty="0">
                <a:latin typeface="Arial" panose="020B0604020202020204" pitchFamily="34" charset="0"/>
                <a:cs typeface="Arial" panose="020B0604020202020204" pitchFamily="34" charset="0"/>
              </a:rPr>
              <a:t>The Human Factor in Works Management</a:t>
            </a:r>
            <a:r>
              <a:rPr lang="en-GB" sz="2200" b="1" dirty="0">
                <a:latin typeface="Arial" panose="020B0604020202020204" pitchFamily="34" charset="0"/>
                <a:cs typeface="Arial" panose="020B0604020202020204" pitchFamily="34" charset="0"/>
              </a:rPr>
              <a: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ensuing Human Resources (HR) approach developed this further, with division of labour.</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Scientific management principles still dictate(d) the organisation, and HRM adjusts workers to it.</a:t>
            </a:r>
          </a:p>
        </p:txBody>
      </p:sp>
      <p:pic>
        <p:nvPicPr>
          <p:cNvPr id="819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3478" y="0"/>
            <a:ext cx="2434306"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7" y="1"/>
            <a:ext cx="2455341"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AFA27A0-0DFC-4DF3-86C0-2377F7B77D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14903983"/>
      </p:ext>
    </p:extLst>
  </p:cSld>
  <p:clrMapOvr>
    <a:masterClrMapping/>
  </p:clrMapOvr>
  <p:transition spd="med" advTm="460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899592" y="2636912"/>
            <a:ext cx="7416824" cy="1728192"/>
          </a:xfrm>
        </p:spPr>
        <p:txBody>
          <a:bodyPr/>
          <a:lstStyle/>
          <a:p>
            <a:br>
              <a:rPr lang="en-GB" sz="3600" b="1" dirty="0">
                <a:solidFill>
                  <a:srgbClr val="FFFF99"/>
                </a:solidFill>
                <a:latin typeface="Arial" charset="0"/>
              </a:rPr>
            </a:br>
            <a:r>
              <a:rPr lang="en-GB" sz="3600" b="1" dirty="0">
                <a:solidFill>
                  <a:schemeClr val="tx1"/>
                </a:solidFill>
                <a:latin typeface="Arial" charset="0"/>
              </a:rPr>
              <a:t>After the session,</a:t>
            </a:r>
            <a:br>
              <a:rPr lang="en-GB" sz="3600" b="1" dirty="0">
                <a:solidFill>
                  <a:schemeClr val="tx1"/>
                </a:solidFill>
                <a:latin typeface="Arial" charset="0"/>
              </a:rPr>
            </a:br>
            <a:r>
              <a:rPr lang="en-GB" sz="3600" b="1" dirty="0">
                <a:solidFill>
                  <a:schemeClr val="tx1"/>
                </a:solidFill>
                <a:latin typeface="Arial" charset="0"/>
              </a:rPr>
              <a:t>you will all have an intelligent and incisive </a:t>
            </a:r>
            <a:r>
              <a:rPr lang="en-GB" sz="3600" b="1" u="sng" dirty="0">
                <a:solidFill>
                  <a:schemeClr val="tx1"/>
                </a:solidFill>
                <a:latin typeface="Arial" charset="0"/>
              </a:rPr>
              <a:t>question</a:t>
            </a:r>
            <a:r>
              <a:rPr lang="en-GB" sz="3600" b="1" dirty="0">
                <a:solidFill>
                  <a:schemeClr val="tx1"/>
                </a:solidFill>
                <a:latin typeface="Arial" charset="0"/>
              </a:rPr>
              <a:t> about     the lecture’s content.</a:t>
            </a:r>
            <a:br>
              <a:rPr lang="en-GB" sz="3600" b="1" dirty="0">
                <a:solidFill>
                  <a:schemeClr val="tx1"/>
                </a:solidFill>
                <a:latin typeface="Arial" charset="0"/>
              </a:rPr>
            </a:br>
            <a:br>
              <a:rPr lang="en-GB" sz="3600" b="1" dirty="0">
                <a:solidFill>
                  <a:schemeClr val="tx1"/>
                </a:solidFill>
                <a:latin typeface="Arial" charset="0"/>
              </a:rPr>
            </a:br>
            <a:r>
              <a:rPr lang="en-GB" sz="3600" b="1" dirty="0">
                <a:solidFill>
                  <a:schemeClr val="tx1"/>
                </a:solidFill>
                <a:latin typeface="Arial" charset="0"/>
              </a:rPr>
              <a:t>Write it down and email it to me </a:t>
            </a:r>
            <a:r>
              <a:rPr lang="en-GB" sz="3600" b="1" dirty="0">
                <a:solidFill>
                  <a:schemeClr val="tx1"/>
                </a:solidFill>
                <a:latin typeface="Arial" charset="0"/>
                <a:hlinkClick r:id="rId5"/>
              </a:rPr>
              <a:t>matti.hayry@aalto.fi</a:t>
            </a:r>
            <a:br>
              <a:rPr lang="en-GB" sz="3600" b="1" dirty="0">
                <a:solidFill>
                  <a:schemeClr val="tx1"/>
                </a:solidFill>
                <a:latin typeface="Arial" charset="0"/>
              </a:rPr>
            </a:b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3" name="Audio 2">
            <a:hlinkClick r:id="" action="ppaction://media"/>
            <a:extLst>
              <a:ext uri="{FF2B5EF4-FFF2-40B4-BE49-F238E27FC236}">
                <a16:creationId xmlns:a16="http://schemas.microsoft.com/office/drawing/2014/main" id="{DC9A870F-0885-42BC-A14A-E0CF58F6DB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72609277"/>
      </p:ext>
    </p:extLst>
  </p:cSld>
  <p:clrMapOvr>
    <a:masterClrMapping/>
  </p:clrMapOvr>
  <p:transition spd="med" advTm="133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Industrial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interesting thing, looking at Taylor and Ford and early HRM, is that there are </a:t>
            </a:r>
            <a:r>
              <a:rPr lang="en-GB" sz="2200" b="1" u="sng" dirty="0">
                <a:latin typeface="Arial" panose="020B0604020202020204" pitchFamily="34" charset="0"/>
                <a:cs typeface="Arial" panose="020B0604020202020204" pitchFamily="34" charset="0"/>
              </a:rPr>
              <a:t>two</a:t>
            </a:r>
            <a:r>
              <a:rPr lang="en-GB" sz="2200" b="1" dirty="0">
                <a:latin typeface="Arial" panose="020B0604020202020204" pitchFamily="34" charset="0"/>
                <a:cs typeface="Arial" panose="020B0604020202020204" pitchFamily="34" charset="0"/>
              </a:rPr>
              <a:t> issues here.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first is how frictions and resistance at the workplace can be handled administratively.</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second is related to the political conflict that may exist between owners and the workforce.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HRM is a solution to the first issue – conflict may be good or bad, but it is in need of management.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second issue goes deeper, and evokes different reactions, depending on the angle.</a:t>
            </a:r>
          </a:p>
        </p:txBody>
      </p:sp>
      <p:pic>
        <p:nvPicPr>
          <p:cNvPr id="819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3478" y="0"/>
            <a:ext cx="2434306"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7" y="1"/>
            <a:ext cx="2455341"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D576FE5-9177-45FD-A2E8-027848DB45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86318712"/>
      </p:ext>
    </p:extLst>
  </p:cSld>
  <p:clrMapOvr>
    <a:masterClrMapping/>
  </p:clrMapOvr>
  <p:transition spd="med" advTm="372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3" name="Audio 2">
            <a:hlinkClick r:id="" action="ppaction://media"/>
            <a:extLst>
              <a:ext uri="{FF2B5EF4-FFF2-40B4-BE49-F238E27FC236}">
                <a16:creationId xmlns:a16="http://schemas.microsoft.com/office/drawing/2014/main" id="{B2119F45-D584-4D29-9159-136E985CBC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646911820"/>
      </p:ext>
    </p:extLst>
  </p:cSld>
  <p:clrMapOvr>
    <a:masterClrMapping/>
  </p:clrMapOvr>
  <p:transition spd="med" advTm="243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endParaRPr lang="en-GB" sz="2200" b="1" dirty="0">
              <a:solidFill>
                <a:srgbClr val="CCECFF"/>
              </a:solidFill>
              <a:latin typeface="Arial" panose="020B0604020202020204" pitchFamily="34" charset="0"/>
              <a:cs typeface="Arial" panose="020B0604020202020204" pitchFamily="34"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09262AA4-29BC-47D3-95C5-59770DC02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382661676"/>
      </p:ext>
    </p:extLst>
  </p:cSld>
  <p:clrMapOvr>
    <a:masterClrMapping/>
  </p:clrMapOvr>
  <p:transition spd="med" advTm="88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76200654-E9A6-4418-8498-448967EFE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916096568"/>
      </p:ext>
    </p:extLst>
  </p:cSld>
  <p:clrMapOvr>
    <a:masterClrMapping/>
  </p:clrMapOvr>
  <p:transition spd="med" advTm="170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27FB4CF7-8C2E-4D55-B969-1F42C8B8B2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82668157"/>
      </p:ext>
    </p:extLst>
  </p:cSld>
  <p:clrMapOvr>
    <a:masterClrMapping/>
  </p:clrMapOvr>
  <p:transition spd="med" advTm="155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Listen, embrace, adjust, and make palatable by a human touch</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66BC9C5F-23E3-4BCF-85FF-4E54AE1FA9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733006995"/>
      </p:ext>
    </p:extLst>
  </p:cSld>
  <p:clrMapOvr>
    <a:masterClrMapping/>
  </p:clrMapOvr>
  <p:transition spd="med" advTm="199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Listen, embrace, adjust, and make palatable by a human touch</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4093A915-ADA1-4C4A-B36E-CB7876AE9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36759356"/>
      </p:ext>
    </p:extLst>
  </p:cSld>
  <p:clrMapOvr>
    <a:masterClrMapping/>
  </p:clrMapOvr>
  <p:transition spd="med" advTm="138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Listen, embrace, adjust, and make palatable by a human touch</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1" name="TextBox 10"/>
          <p:cNvSpPr txBox="1"/>
          <p:nvPr/>
        </p:nvSpPr>
        <p:spPr>
          <a:xfrm>
            <a:off x="5796136"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Hail resistance as a way of effecting social and political change</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A6A69EC2-FC67-4A02-8B86-52B46E4029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542382460"/>
      </p:ext>
    </p:extLst>
  </p:cSld>
  <p:clrMapOvr>
    <a:masterClrMapping/>
  </p:clrMapOvr>
  <p:transition spd="med" advTm="129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1" name="TextBox 10"/>
          <p:cNvSpPr txBox="1"/>
          <p:nvPr/>
        </p:nvSpPr>
        <p:spPr>
          <a:xfrm>
            <a:off x="5796136"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Hail resistance as a way of effecting social and political change</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TextBox 7"/>
          <p:cNvSpPr txBox="1"/>
          <p:nvPr/>
        </p:nvSpPr>
        <p:spPr>
          <a:xfrm>
            <a:off x="3212660" y="2635751"/>
            <a:ext cx="2592288" cy="1446550"/>
          </a:xfrm>
          <a:prstGeom prst="rect">
            <a:avLst/>
          </a:prstGeom>
          <a:solidFill>
            <a:schemeClr val="bg1">
              <a:lumMod val="65000"/>
              <a:lumOff val="35000"/>
            </a:schemeClr>
          </a:solidFill>
          <a:ln w="25400">
            <a:solidFill>
              <a:schemeClr val="tx1"/>
            </a:solidFill>
          </a:ln>
        </p:spPr>
        <p:txBody>
          <a:bodyPr wrap="square" rtlCol="0">
            <a:spAutoFit/>
          </a:bodyPr>
          <a:lstStyle/>
          <a:p>
            <a:pPr algn="ctr"/>
            <a:r>
              <a:rPr lang="en-GB" sz="2200" b="1" dirty="0">
                <a:solidFill>
                  <a:schemeClr val="bg2">
                    <a:lumMod val="20000"/>
                    <a:lumOff val="80000"/>
                  </a:schemeClr>
                </a:solidFill>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solidFill>
            <a:schemeClr val="bg1">
              <a:lumMod val="65000"/>
              <a:lumOff val="35000"/>
            </a:schemeClr>
          </a:solidFill>
          <a:ln w="25400">
            <a:solidFill>
              <a:schemeClr val="tx1"/>
            </a:solidFill>
          </a:ln>
        </p:spPr>
        <p:txBody>
          <a:bodyPr wrap="square" rtlCol="0">
            <a:spAutoFit/>
          </a:bodyPr>
          <a:lstStyle/>
          <a:p>
            <a:pPr algn="ctr"/>
            <a:r>
              <a:rPr lang="en-GB" sz="2200" b="1" dirty="0">
                <a:solidFill>
                  <a:schemeClr val="bg2">
                    <a:lumMod val="20000"/>
                    <a:lumOff val="80000"/>
                  </a:schemeClr>
                </a:solidFill>
                <a:latin typeface="Arial" panose="020B0604020202020204" pitchFamily="34" charset="0"/>
                <a:cs typeface="Arial" panose="020B0604020202020204" pitchFamily="34" charset="0"/>
              </a:rPr>
              <a:t>Listen, embrace, adjust, and make palatable by a human touch</a:t>
            </a:r>
          </a:p>
        </p:txBody>
      </p:sp>
      <p:pic>
        <p:nvPicPr>
          <p:cNvPr id="3" name="Audio 2">
            <a:hlinkClick r:id="" action="ppaction://media"/>
            <a:extLst>
              <a:ext uri="{FF2B5EF4-FFF2-40B4-BE49-F238E27FC236}">
                <a16:creationId xmlns:a16="http://schemas.microsoft.com/office/drawing/2014/main" id="{C106E716-C9EF-464B-8850-6764F6BC4B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98144769"/>
      </p:ext>
    </p:extLst>
  </p:cSld>
  <p:clrMapOvr>
    <a:masterClrMapping/>
  </p:clrMapOvr>
  <p:transition spd="med" advTm="82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Personnel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Emerged in the early 1900s to create a more content, skilled, and more reliable workforce.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reliability of the workforce, such as it was, had in the 18</a:t>
            </a:r>
            <a:r>
              <a:rPr lang="en-GB" sz="2200" b="1" baseline="30000" dirty="0">
                <a:latin typeface="Arial" panose="020B0604020202020204" pitchFamily="34" charset="0"/>
                <a:cs typeface="Arial" panose="020B0604020202020204" pitchFamily="34" charset="0"/>
              </a:rPr>
              <a:t>th</a:t>
            </a:r>
            <a:r>
              <a:rPr lang="en-GB" sz="2200" b="1" dirty="0">
                <a:latin typeface="Arial" panose="020B0604020202020204" pitchFamily="34" charset="0"/>
                <a:cs typeface="Arial" panose="020B0604020202020204" pitchFamily="34" charset="0"/>
              </a:rPr>
              <a:t> and 19</a:t>
            </a:r>
            <a:r>
              <a:rPr lang="en-GB" sz="2200" b="1" baseline="30000" dirty="0">
                <a:latin typeface="Arial" panose="020B0604020202020204" pitchFamily="34" charset="0"/>
                <a:cs typeface="Arial" panose="020B0604020202020204" pitchFamily="34" charset="0"/>
              </a:rPr>
              <a:t>th</a:t>
            </a:r>
            <a:r>
              <a:rPr lang="en-GB" sz="2200" b="1" dirty="0">
                <a:latin typeface="Arial" panose="020B0604020202020204" pitchFamily="34" charset="0"/>
                <a:cs typeface="Arial" panose="020B0604020202020204" pitchFamily="34" charset="0"/>
              </a:rPr>
              <a:t> centuries been secured by the threat of unemployment and starvation.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Training for tasks needing skills had been done on the apprenticeship model – old tutors new.</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World War I reduced the workforce and necessitated hiring women to factories.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They had to be trained – and men placated.</a:t>
            </a:r>
          </a:p>
        </p:txBody>
      </p:sp>
      <p:pic>
        <p:nvPicPr>
          <p:cNvPr id="4" name="Picture 3"/>
          <p:cNvPicPr>
            <a:picLocks/>
          </p:cNvPicPr>
          <p:nvPr/>
        </p:nvPicPr>
        <p:blipFill>
          <a:blip r:embed="rId5"/>
          <a:stretch>
            <a:fillRect/>
          </a:stretch>
        </p:blipFill>
        <p:spPr>
          <a:xfrm>
            <a:off x="0" y="3342"/>
            <a:ext cx="2880000" cy="1800000"/>
          </a:xfrm>
          <a:prstGeom prst="rect">
            <a:avLst/>
          </a:prstGeom>
          <a:effectLst>
            <a:softEdge rad="12700"/>
          </a:effectLst>
        </p:spPr>
      </p:pic>
      <p:pic>
        <p:nvPicPr>
          <p:cNvPr id="6" name="Picture 5"/>
          <p:cNvPicPr>
            <a:picLocks/>
          </p:cNvPicPr>
          <p:nvPr/>
        </p:nvPicPr>
        <p:blipFill>
          <a:blip r:embed="rId6"/>
          <a:stretch>
            <a:fillRect/>
          </a:stretch>
        </p:blipFill>
        <p:spPr>
          <a:xfrm>
            <a:off x="6186832" y="8576"/>
            <a:ext cx="2952000" cy="1800000"/>
          </a:xfrm>
          <a:prstGeom prst="rect">
            <a:avLst/>
          </a:prstGeom>
          <a:effectLst>
            <a:softEdge rad="12700"/>
          </a:effectLst>
        </p:spPr>
      </p:pic>
      <p:pic>
        <p:nvPicPr>
          <p:cNvPr id="3" name="Audio 2">
            <a:hlinkClick r:id="" action="ppaction://media"/>
            <a:extLst>
              <a:ext uri="{FF2B5EF4-FFF2-40B4-BE49-F238E27FC236}">
                <a16:creationId xmlns:a16="http://schemas.microsoft.com/office/drawing/2014/main" id="{F7A0C729-7568-4460-8964-1FBE36ED24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49780788"/>
      </p:ext>
    </p:extLst>
  </p:cSld>
  <p:clrMapOvr>
    <a:masterClrMapping/>
  </p:clrMapOvr>
  <p:transition spd="med" advTm="707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flipH="1">
            <a:off x="0" y="1916832"/>
            <a:ext cx="9144000" cy="2808312"/>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effectLst/>
                <a:latin typeface="Arial" charset="0"/>
              </a:rPr>
              <a:t>CLIP 1: World ahoy!</a:t>
            </a:r>
          </a:p>
          <a:p>
            <a:pPr algn="ctr">
              <a:lnSpc>
                <a:spcPct val="80000"/>
              </a:lnSpc>
              <a:buFontTx/>
              <a:buNone/>
            </a:pPr>
            <a:endParaRPr lang="en-GB" sz="2000" b="1" kern="0" dirty="0">
              <a:effectLst/>
              <a:latin typeface="Arial" charset="0"/>
            </a:endParaRPr>
          </a:p>
          <a:p>
            <a:pPr algn="ctr">
              <a:lnSpc>
                <a:spcPct val="80000"/>
              </a:lnSpc>
              <a:buFontTx/>
              <a:buNone/>
            </a:pPr>
            <a:r>
              <a:rPr lang="en-GB" sz="2000" b="1" kern="0" dirty="0">
                <a:effectLst/>
                <a:latin typeface="Arial" charset="0"/>
                <a:hlinkClick r:id="rId4"/>
              </a:rPr>
              <a:t>https://www.youtube.com/watch?v=IeD7mYk_Wq0</a:t>
            </a:r>
            <a:endParaRPr lang="en-GB" sz="2000" b="1" kern="0" dirty="0">
              <a:effectLst/>
              <a:latin typeface="Arial" charset="0"/>
            </a:endParaRPr>
          </a:p>
          <a:p>
            <a:pPr algn="ctr">
              <a:lnSpc>
                <a:spcPct val="80000"/>
              </a:lnSpc>
              <a:buFontTx/>
              <a:buNone/>
            </a:pPr>
            <a:endParaRPr lang="en-GB" sz="2000" b="1" kern="0" dirty="0">
              <a:effectLst/>
              <a:latin typeface="Arial" charset="0"/>
            </a:endParaRPr>
          </a:p>
          <a:p>
            <a:pPr algn="ctr">
              <a:lnSpc>
                <a:spcPct val="80000"/>
              </a:lnSpc>
              <a:buFontTx/>
              <a:buNone/>
            </a:pPr>
            <a:endParaRPr lang="en-GB" sz="2000" b="1" kern="0" dirty="0">
              <a:effectLst/>
              <a:latin typeface="Arial" charset="0"/>
            </a:endParaRPr>
          </a:p>
          <a:p>
            <a:pPr algn="ctr">
              <a:lnSpc>
                <a:spcPct val="80000"/>
              </a:lnSpc>
              <a:buFontTx/>
              <a:buNone/>
            </a:pPr>
            <a:r>
              <a:rPr lang="en-GB" sz="2000" b="1" kern="0" dirty="0">
                <a:effectLst/>
                <a:latin typeface="Arial" charset="0"/>
              </a:rPr>
              <a:t>CLIP 2: Britain leads the way!</a:t>
            </a:r>
          </a:p>
          <a:p>
            <a:pPr algn="ctr">
              <a:lnSpc>
                <a:spcPct val="80000"/>
              </a:lnSpc>
              <a:buFontTx/>
              <a:buNone/>
            </a:pPr>
            <a:endParaRPr lang="en-GB" sz="2000" b="1" kern="0" dirty="0">
              <a:effectLst/>
              <a:latin typeface="Arial" charset="0"/>
            </a:endParaRPr>
          </a:p>
          <a:p>
            <a:pPr algn="ctr">
              <a:lnSpc>
                <a:spcPct val="80000"/>
              </a:lnSpc>
              <a:buFontTx/>
              <a:buNone/>
            </a:pPr>
            <a:r>
              <a:rPr lang="en-GB" sz="1800" b="1" kern="0" dirty="0">
                <a:effectLst/>
                <a:latin typeface="Arial" charset="0"/>
                <a:hlinkClick r:id="rId5"/>
              </a:rPr>
              <a:t>https://www.youtube.com/watch?v=xLhNP0qp38Q</a:t>
            </a:r>
            <a:endParaRPr lang="en-GB" sz="1800" b="1" kern="0" dirty="0">
              <a:effectLst/>
              <a:latin typeface="Arial" charset="0"/>
            </a:endParaRPr>
          </a:p>
          <a:p>
            <a:pPr algn="ctr">
              <a:lnSpc>
                <a:spcPct val="80000"/>
              </a:lnSpc>
              <a:buFontTx/>
              <a:buNone/>
            </a:pPr>
            <a:endParaRPr lang="en-GB" sz="1800" b="1" kern="0" dirty="0">
              <a:effectLst/>
              <a:latin typeface="Arial" charset="0"/>
            </a:endParaRPr>
          </a:p>
        </p:txBody>
      </p:sp>
      <p:pic>
        <p:nvPicPr>
          <p:cNvPr id="4" name="Audio 3">
            <a:hlinkClick r:id="" action="ppaction://media"/>
            <a:extLst>
              <a:ext uri="{FF2B5EF4-FFF2-40B4-BE49-F238E27FC236}">
                <a16:creationId xmlns:a16="http://schemas.microsoft.com/office/drawing/2014/main" id="{6C164B83-97E7-4014-A499-12787BCDAB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
        <p:nvSpPr>
          <p:cNvPr id="5" name="Rectangle 4">
            <a:extLst>
              <a:ext uri="{FF2B5EF4-FFF2-40B4-BE49-F238E27FC236}">
                <a16:creationId xmlns:a16="http://schemas.microsoft.com/office/drawing/2014/main" id="{8589FAE3-2E2D-424B-BF87-CDE3A15310F3}"/>
              </a:ext>
            </a:extLst>
          </p:cNvPr>
          <p:cNvSpPr/>
          <p:nvPr/>
        </p:nvSpPr>
        <p:spPr bwMode="auto">
          <a:xfrm>
            <a:off x="1187624" y="332656"/>
            <a:ext cx="7056784" cy="129614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Confusion and mayhem ahead!</a:t>
            </a:r>
          </a:p>
          <a:p>
            <a:pPr marL="0" marR="0" indent="0" algn="ctr" defTabSz="914400" rtl="0" eaLnBrk="0" fontAlgn="base" latinLnBrk="0" hangingPunct="0">
              <a:lnSpc>
                <a:spcPct val="100000"/>
              </a:lnSpc>
              <a:spcBef>
                <a:spcPct val="0"/>
              </a:spcBef>
              <a:spcAft>
                <a:spcPct val="0"/>
              </a:spcAft>
              <a:buClrTx/>
              <a:buSzTx/>
              <a:buFontTx/>
              <a:buNone/>
              <a:tabLst/>
            </a:pPr>
            <a:endParaRPr lang="en-US" sz="12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He is going to show some video clips again.</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0C8F3A4-BAC5-4F9F-9511-EBFC9132F320}"/>
              </a:ext>
            </a:extLst>
          </p:cNvPr>
          <p:cNvSpPr/>
          <p:nvPr/>
        </p:nvSpPr>
        <p:spPr bwMode="auto">
          <a:xfrm>
            <a:off x="1187624" y="4941168"/>
            <a:ext cx="7056784" cy="144016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If you are doing this by yourself in MyCourses, just click the links one by one, watch the videos, and then move to the next slide.</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7" name="Explosion: 8 Points 6">
            <a:extLst>
              <a:ext uri="{FF2B5EF4-FFF2-40B4-BE49-F238E27FC236}">
                <a16:creationId xmlns:a16="http://schemas.microsoft.com/office/drawing/2014/main" id="{75CDE899-B97D-4D07-9DB1-9C444C942BDC}"/>
              </a:ext>
            </a:extLst>
          </p:cNvPr>
          <p:cNvSpPr/>
          <p:nvPr/>
        </p:nvSpPr>
        <p:spPr bwMode="auto">
          <a:xfrm>
            <a:off x="1475656" y="332656"/>
            <a:ext cx="576064" cy="50405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Explosion: 8 Points 7">
            <a:extLst>
              <a:ext uri="{FF2B5EF4-FFF2-40B4-BE49-F238E27FC236}">
                <a16:creationId xmlns:a16="http://schemas.microsoft.com/office/drawing/2014/main" id="{3F3DD594-8D51-4694-AE36-0F545D6FF5BE}"/>
              </a:ext>
            </a:extLst>
          </p:cNvPr>
          <p:cNvSpPr/>
          <p:nvPr/>
        </p:nvSpPr>
        <p:spPr bwMode="auto">
          <a:xfrm>
            <a:off x="7380312" y="345637"/>
            <a:ext cx="576064" cy="50405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703079137"/>
      </p:ext>
    </p:extLst>
  </p:cSld>
  <p:clrMapOvr>
    <a:masterClrMapping/>
  </p:clrMapOvr>
  <p:transition spd="med" advTm="22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Personnel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293483"/>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Personnel departments took over the job.</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Their task was to ensure that workers knew what they were doing and were not prone to strike.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Between the World Wars, personnel departments were mostly kept although men returned to jobs.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During World War II the exercise was repeated.</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Since gender equality had made some progress by then, old times did not resume after the war.</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HRM developed and boundaries became blurred.</a:t>
            </a:r>
          </a:p>
        </p:txBody>
      </p:sp>
      <p:pic>
        <p:nvPicPr>
          <p:cNvPr id="4" name="Picture 3"/>
          <p:cNvPicPr>
            <a:picLocks/>
          </p:cNvPicPr>
          <p:nvPr/>
        </p:nvPicPr>
        <p:blipFill>
          <a:blip r:embed="rId5"/>
          <a:stretch>
            <a:fillRect/>
          </a:stretch>
        </p:blipFill>
        <p:spPr>
          <a:xfrm>
            <a:off x="0" y="3342"/>
            <a:ext cx="2880000" cy="1800000"/>
          </a:xfrm>
          <a:prstGeom prst="rect">
            <a:avLst/>
          </a:prstGeom>
          <a:effectLst>
            <a:softEdge rad="12700"/>
          </a:effectLst>
        </p:spPr>
      </p:pic>
      <p:pic>
        <p:nvPicPr>
          <p:cNvPr id="6" name="Picture 5"/>
          <p:cNvPicPr>
            <a:picLocks/>
          </p:cNvPicPr>
          <p:nvPr/>
        </p:nvPicPr>
        <p:blipFill>
          <a:blip r:embed="rId6"/>
          <a:stretch>
            <a:fillRect/>
          </a:stretch>
        </p:blipFill>
        <p:spPr>
          <a:xfrm>
            <a:off x="6186832" y="8576"/>
            <a:ext cx="2952000" cy="1800000"/>
          </a:xfrm>
          <a:prstGeom prst="rect">
            <a:avLst/>
          </a:prstGeom>
          <a:effectLst>
            <a:softEdge rad="12700"/>
          </a:effectLst>
        </p:spPr>
      </p:pic>
      <p:pic>
        <p:nvPicPr>
          <p:cNvPr id="3" name="Audio 2">
            <a:hlinkClick r:id="" action="ppaction://media"/>
            <a:extLst>
              <a:ext uri="{FF2B5EF4-FFF2-40B4-BE49-F238E27FC236}">
                <a16:creationId xmlns:a16="http://schemas.microsoft.com/office/drawing/2014/main" id="{396F26BE-D116-4432-A4B9-CA5A9E5118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68518626"/>
      </p:ext>
    </p:extLst>
  </p:cSld>
  <p:clrMapOvr>
    <a:masterClrMapping/>
  </p:clrMapOvr>
  <p:transition spd="med" advTm="646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87624" y="2060848"/>
            <a:ext cx="6876256" cy="1087760"/>
          </a:xfrm>
        </p:spPr>
        <p:txBody>
          <a:bodyPr/>
          <a:lstStyle/>
          <a:p>
            <a:pPr marL="0" indent="0" algn="ctr">
              <a:buNone/>
            </a:pPr>
            <a:r>
              <a:rPr lang="en-GB" sz="2600" b="1" dirty="0">
                <a:latin typeface="Arial" panose="020B0604020202020204" pitchFamily="34" charset="0"/>
                <a:cs typeface="Arial" panose="020B0604020202020204" pitchFamily="34" charset="0"/>
              </a:rPr>
              <a:t>What is the difference between personnel and human resources management?</a:t>
            </a:r>
          </a:p>
        </p:txBody>
      </p:sp>
      <p:pic>
        <p:nvPicPr>
          <p:cNvPr id="2" name="Audio 1">
            <a:hlinkClick r:id="" action="ppaction://media"/>
            <a:extLst>
              <a:ext uri="{FF2B5EF4-FFF2-40B4-BE49-F238E27FC236}">
                <a16:creationId xmlns:a16="http://schemas.microsoft.com/office/drawing/2014/main" id="{50AE1DDC-216B-4D40-B3B0-7DE48CF4A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03403205"/>
      </p:ext>
    </p:extLst>
  </p:cSld>
  <p:clrMapOvr>
    <a:masterClrMapping/>
  </p:clrMapOvr>
  <p:transition spd="med" advTm="81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human resource man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0" y="1340768"/>
            <a:ext cx="9166620" cy="410445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CBF2B46-2162-490B-A144-F29610708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736791493"/>
      </p:ext>
    </p:extLst>
  </p:cSld>
  <p:clrMapOvr>
    <a:masterClrMapping/>
  </p:clrMapOvr>
  <p:transition spd="med" advTm="119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0681855"/>
              </p:ext>
            </p:extLst>
          </p:nvPr>
        </p:nvGraphicFramePr>
        <p:xfrm>
          <a:off x="251520" y="141687"/>
          <a:ext cx="8712969" cy="6181579"/>
        </p:xfrm>
        <a:graphic>
          <a:graphicData uri="http://schemas.openxmlformats.org/drawingml/2006/table">
            <a:tbl>
              <a:tblPr/>
              <a:tblGrid>
                <a:gridCol w="2736304">
                  <a:extLst>
                    <a:ext uri="{9D8B030D-6E8A-4147-A177-3AD203B41FA5}">
                      <a16:colId xmlns:a16="http://schemas.microsoft.com/office/drawing/2014/main" val="20000"/>
                    </a:ext>
                  </a:extLst>
                </a:gridCol>
                <a:gridCol w="3072342">
                  <a:extLst>
                    <a:ext uri="{9D8B030D-6E8A-4147-A177-3AD203B41FA5}">
                      <a16:colId xmlns:a16="http://schemas.microsoft.com/office/drawing/2014/main" val="20001"/>
                    </a:ext>
                  </a:extLst>
                </a:gridCol>
                <a:gridCol w="2904323">
                  <a:extLst>
                    <a:ext uri="{9D8B030D-6E8A-4147-A177-3AD203B41FA5}">
                      <a16:colId xmlns:a16="http://schemas.microsoft.com/office/drawing/2014/main" val="20002"/>
                    </a:ext>
                  </a:extLst>
                </a:gridCol>
              </a:tblGrid>
              <a:tr h="291389">
                <a:tc>
                  <a:txBody>
                    <a:bodyPr/>
                    <a:lstStyle/>
                    <a:p>
                      <a:pPr algn="ctr"/>
                      <a:r>
                        <a:rPr lang="en-US" sz="1800" b="1" dirty="0">
                          <a:solidFill>
                            <a:schemeClr val="bg2">
                              <a:lumMod val="20000"/>
                              <a:lumOff val="80000"/>
                            </a:schemeClr>
                          </a:solidFill>
                          <a:latin typeface="Arial" panose="020B0604020202020204" pitchFamily="34" charset="0"/>
                          <a:cs typeface="Arial" panose="020B0604020202020204" pitchFamily="34" charset="0"/>
                        </a:rPr>
                        <a:t>Basis for comparison</a:t>
                      </a:r>
                    </a:p>
                  </a:txBody>
                  <a:tcPr marL="52086" marR="52086" marT="26043" marB="26043" anchor="ctr">
                    <a:lnL>
                      <a:noFill/>
                    </a:lnL>
                    <a:lnR>
                      <a:noFill/>
                    </a:lnR>
                    <a:lnT>
                      <a:noFill/>
                    </a:lnT>
                    <a:lnB>
                      <a:noFill/>
                    </a:lnB>
                  </a:tcPr>
                </a:tc>
                <a:tc>
                  <a:txBody>
                    <a:bodyPr/>
                    <a:lstStyle/>
                    <a:p>
                      <a:pPr algn="ctr"/>
                      <a:r>
                        <a:rPr lang="en-US" sz="1800" b="1" dirty="0">
                          <a:solidFill>
                            <a:srgbClr val="CCECFF"/>
                          </a:solidFill>
                          <a:latin typeface="Arial" panose="020B0604020202020204" pitchFamily="34" charset="0"/>
                          <a:cs typeface="Arial" panose="020B0604020202020204" pitchFamily="34" charset="0"/>
                        </a:rPr>
                        <a:t>Personnel Management</a:t>
                      </a:r>
                    </a:p>
                  </a:txBody>
                  <a:tcPr marL="52086" marR="52086" marT="26043" marB="26043" anchor="ctr">
                    <a:lnL>
                      <a:noFill/>
                    </a:lnL>
                    <a:lnR>
                      <a:noFill/>
                    </a:lnR>
                    <a:lnT>
                      <a:noFill/>
                    </a:lnT>
                    <a:lnB>
                      <a:noFill/>
                    </a:lnB>
                  </a:tcPr>
                </a:tc>
                <a:tc>
                  <a:txBody>
                    <a:bodyPr/>
                    <a:lstStyle/>
                    <a:p>
                      <a:pPr algn="ctr"/>
                      <a:r>
                        <a:rPr lang="en-US" sz="1800" b="1" dirty="0">
                          <a:solidFill>
                            <a:schemeClr val="accent6">
                              <a:lumMod val="20000"/>
                              <a:lumOff val="80000"/>
                            </a:schemeClr>
                          </a:solidFill>
                          <a:latin typeface="Arial" panose="020B0604020202020204" pitchFamily="34" charset="0"/>
                          <a:cs typeface="Arial" panose="020B0604020202020204" pitchFamily="34" charset="0"/>
                        </a:rPr>
                        <a:t>HRM</a:t>
                      </a:r>
                    </a:p>
                  </a:txBody>
                  <a:tcPr marL="52086" marR="52086" marT="26043" marB="26043" anchor="ctr">
                    <a:lnL>
                      <a:noFill/>
                    </a:lnL>
                    <a:lnR>
                      <a:noFill/>
                    </a:lnR>
                    <a:lnT>
                      <a:noFill/>
                    </a:lnT>
                    <a:lnB>
                      <a:noFill/>
                    </a:lnB>
                  </a:tcPr>
                </a:tc>
                <a:extLst>
                  <a:ext uri="{0D108BD9-81ED-4DB2-BD59-A6C34878D82A}">
                    <a16:rowId xmlns:a16="http://schemas.microsoft.com/office/drawing/2014/main" val="10000"/>
                  </a:ext>
                </a:extLst>
              </a:tr>
              <a:tr h="1990387">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Meaning</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The aspect of management that is concerned with the work force and their relation-ship with the entity.</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The branch of manage-ment that focuses on the most effective use of the manpower of an entity to reach organizational goals</a:t>
                      </a:r>
                    </a:p>
                  </a:txBody>
                  <a:tcPr marL="52086" marR="52086" marT="26043" marB="26043" anchor="ctr">
                    <a:lnL>
                      <a:noFill/>
                    </a:lnL>
                    <a:lnR>
                      <a:noFill/>
                    </a:lnR>
                    <a:lnT>
                      <a:noFill/>
                    </a:lnT>
                    <a:lnB>
                      <a:noFill/>
                    </a:lnB>
                  </a:tcPr>
                </a:tc>
                <a:extLst>
                  <a:ext uri="{0D108BD9-81ED-4DB2-BD59-A6C34878D82A}">
                    <a16:rowId xmlns:a16="http://schemas.microsoft.com/office/drawing/2014/main" val="10001"/>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Approach</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Traditional</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Modern</a:t>
                      </a:r>
                    </a:p>
                  </a:txBody>
                  <a:tcPr marL="52086" marR="52086" marT="26043" marB="26043" anchor="ctr">
                    <a:lnL>
                      <a:noFill/>
                    </a:lnL>
                    <a:lnR>
                      <a:noFill/>
                    </a:lnR>
                    <a:lnT>
                      <a:noFill/>
                    </a:lnT>
                    <a:lnB>
                      <a:noFill/>
                    </a:lnB>
                  </a:tcPr>
                </a:tc>
                <a:extLst>
                  <a:ext uri="{0D108BD9-81ED-4DB2-BD59-A6C34878D82A}">
                    <a16:rowId xmlns:a16="http://schemas.microsoft.com/office/drawing/2014/main" val="10002"/>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Treatment of manpower</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Machines or tools</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Asset</a:t>
                      </a:r>
                    </a:p>
                  </a:txBody>
                  <a:tcPr marL="52086" marR="52086" marT="26043" marB="26043" anchor="ctr">
                    <a:lnL>
                      <a:noFill/>
                    </a:lnL>
                    <a:lnR>
                      <a:noFill/>
                    </a:lnR>
                    <a:lnT>
                      <a:noFill/>
                    </a:lnT>
                    <a:lnB>
                      <a:noFill/>
                    </a:lnB>
                  </a:tcPr>
                </a:tc>
                <a:extLst>
                  <a:ext uri="{0D108BD9-81ED-4DB2-BD59-A6C34878D82A}">
                    <a16:rowId xmlns:a16="http://schemas.microsoft.com/office/drawing/2014/main" val="10003"/>
                  </a:ext>
                </a:extLst>
              </a:tr>
              <a:tr h="285222">
                <a:tc>
                  <a:txBody>
                    <a:bodyPr/>
                    <a:lstStyle/>
                    <a:p>
                      <a:pPr algn="ctr"/>
                      <a:r>
                        <a:rPr lang="en-US" sz="1800" b="0">
                          <a:solidFill>
                            <a:schemeClr val="bg2">
                              <a:lumMod val="20000"/>
                              <a:lumOff val="80000"/>
                            </a:schemeClr>
                          </a:solidFill>
                          <a:latin typeface="Arial" panose="020B0604020202020204" pitchFamily="34" charset="0"/>
                          <a:cs typeface="Arial" panose="020B0604020202020204" pitchFamily="34" charset="0"/>
                        </a:rPr>
                        <a:t>Type of function</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Routine function</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Strategic function</a:t>
                      </a:r>
                    </a:p>
                  </a:txBody>
                  <a:tcPr marL="52086" marR="52086" marT="26043" marB="26043" anchor="ctr">
                    <a:lnL>
                      <a:noFill/>
                    </a:lnL>
                    <a:lnR>
                      <a:noFill/>
                    </a:lnR>
                    <a:lnT>
                      <a:noFill/>
                    </a:lnT>
                    <a:lnB>
                      <a:noFill/>
                    </a:lnB>
                  </a:tcPr>
                </a:tc>
                <a:extLst>
                  <a:ext uri="{0D108BD9-81ED-4DB2-BD59-A6C34878D82A}">
                    <a16:rowId xmlns:a16="http://schemas.microsoft.com/office/drawing/2014/main" val="10004"/>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Basis of pay</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Job evaluation</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Performance evaluation</a:t>
                      </a:r>
                    </a:p>
                  </a:txBody>
                  <a:tcPr marL="52086" marR="52086" marT="26043" marB="26043" anchor="ctr">
                    <a:lnL>
                      <a:noFill/>
                    </a:lnL>
                    <a:lnR>
                      <a:noFill/>
                    </a:lnR>
                    <a:lnT>
                      <a:noFill/>
                    </a:lnT>
                    <a:lnB>
                      <a:noFill/>
                    </a:lnB>
                  </a:tcPr>
                </a:tc>
                <a:extLst>
                  <a:ext uri="{0D108BD9-81ED-4DB2-BD59-A6C34878D82A}">
                    <a16:rowId xmlns:a16="http://schemas.microsoft.com/office/drawing/2014/main" val="10005"/>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Management role</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Transactional</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Transformational</a:t>
                      </a:r>
                    </a:p>
                  </a:txBody>
                  <a:tcPr marL="52086" marR="52086" marT="26043" marB="26043" anchor="ctr">
                    <a:lnL>
                      <a:noFill/>
                    </a:lnL>
                    <a:lnR>
                      <a:noFill/>
                    </a:lnR>
                    <a:lnT>
                      <a:noFill/>
                    </a:lnT>
                    <a:lnB>
                      <a:noFill/>
                    </a:lnB>
                  </a:tcPr>
                </a:tc>
                <a:extLst>
                  <a:ext uri="{0D108BD9-81ED-4DB2-BD59-A6C34878D82A}">
                    <a16:rowId xmlns:a16="http://schemas.microsoft.com/office/drawing/2014/main" val="10006"/>
                  </a:ext>
                </a:extLst>
              </a:tr>
              <a:tr h="285222">
                <a:tc>
                  <a:txBody>
                    <a:bodyPr/>
                    <a:lstStyle/>
                    <a:p>
                      <a:pPr algn="ctr"/>
                      <a:r>
                        <a:rPr lang="en-US" sz="1800" b="0">
                          <a:solidFill>
                            <a:schemeClr val="bg2">
                              <a:lumMod val="20000"/>
                              <a:lumOff val="80000"/>
                            </a:schemeClr>
                          </a:solidFill>
                          <a:latin typeface="Arial" panose="020B0604020202020204" pitchFamily="34" charset="0"/>
                          <a:cs typeface="Arial" panose="020B0604020202020204" pitchFamily="34" charset="0"/>
                        </a:rPr>
                        <a:t>Communication</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Indirect</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Direct</a:t>
                      </a:r>
                    </a:p>
                  </a:txBody>
                  <a:tcPr marL="52086" marR="52086" marT="26043" marB="26043" anchor="ctr">
                    <a:lnL>
                      <a:noFill/>
                    </a:lnL>
                    <a:lnR>
                      <a:noFill/>
                    </a:lnR>
                    <a:lnT>
                      <a:noFill/>
                    </a:lnT>
                    <a:lnB>
                      <a:noFill/>
                    </a:lnB>
                  </a:tcPr>
                </a:tc>
                <a:extLst>
                  <a:ext uri="{0D108BD9-81ED-4DB2-BD59-A6C34878D82A}">
                    <a16:rowId xmlns:a16="http://schemas.microsoft.com/office/drawing/2014/main" val="10007"/>
                  </a:ext>
                </a:extLst>
              </a:tr>
              <a:tr h="528817">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Labor management</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Collectively bargained contracts</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Individual contracts</a:t>
                      </a:r>
                    </a:p>
                  </a:txBody>
                  <a:tcPr marL="52086" marR="52086" marT="26043" marB="26043" anchor="ctr">
                    <a:lnL>
                      <a:noFill/>
                    </a:lnL>
                    <a:lnR>
                      <a:noFill/>
                    </a:lnR>
                    <a:lnT>
                      <a:noFill/>
                    </a:lnT>
                    <a:lnB>
                      <a:noFill/>
                    </a:lnB>
                  </a:tcPr>
                </a:tc>
                <a:extLst>
                  <a:ext uri="{0D108BD9-81ED-4DB2-BD59-A6C34878D82A}">
                    <a16:rowId xmlns:a16="http://schemas.microsoft.com/office/drawing/2014/main" val="10008"/>
                  </a:ext>
                </a:extLst>
              </a:tr>
              <a:tr h="285222">
                <a:tc>
                  <a:txBody>
                    <a:bodyPr/>
                    <a:lstStyle/>
                    <a:p>
                      <a:pPr algn="ctr"/>
                      <a:r>
                        <a:rPr lang="en-US" sz="1800" b="0">
                          <a:solidFill>
                            <a:schemeClr val="bg2">
                              <a:lumMod val="20000"/>
                              <a:lumOff val="80000"/>
                            </a:schemeClr>
                          </a:solidFill>
                          <a:latin typeface="Arial" panose="020B0604020202020204" pitchFamily="34" charset="0"/>
                          <a:cs typeface="Arial" panose="020B0604020202020204" pitchFamily="34" charset="0"/>
                        </a:rPr>
                        <a:t>Initiatives</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Piecemeal</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Integrated</a:t>
                      </a:r>
                    </a:p>
                  </a:txBody>
                  <a:tcPr marL="52086" marR="52086" marT="26043" marB="26043" anchor="ctr">
                    <a:lnL>
                      <a:noFill/>
                    </a:lnL>
                    <a:lnR>
                      <a:noFill/>
                    </a:lnR>
                    <a:lnT>
                      <a:noFill/>
                    </a:lnT>
                    <a:lnB>
                      <a:noFill/>
                    </a:lnB>
                  </a:tcPr>
                </a:tc>
                <a:extLst>
                  <a:ext uri="{0D108BD9-81ED-4DB2-BD59-A6C34878D82A}">
                    <a16:rowId xmlns:a16="http://schemas.microsoft.com/office/drawing/2014/main" val="10009"/>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Management actions</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Procedure</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Business needs</a:t>
                      </a:r>
                    </a:p>
                  </a:txBody>
                  <a:tcPr marL="52086" marR="52086" marT="26043" marB="26043" anchor="ctr">
                    <a:lnL>
                      <a:noFill/>
                    </a:lnL>
                    <a:lnR>
                      <a:noFill/>
                    </a:lnR>
                    <a:lnT>
                      <a:noFill/>
                    </a:lnT>
                    <a:lnB>
                      <a:noFill/>
                    </a:lnB>
                  </a:tcPr>
                </a:tc>
                <a:extLst>
                  <a:ext uri="{0D108BD9-81ED-4DB2-BD59-A6C34878D82A}">
                    <a16:rowId xmlns:a16="http://schemas.microsoft.com/office/drawing/2014/main" val="10010"/>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Decision making</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Slow</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Fast</a:t>
                      </a:r>
                    </a:p>
                  </a:txBody>
                  <a:tcPr marL="52086" marR="52086" marT="26043" marB="26043" anchor="ctr">
                    <a:lnL>
                      <a:noFill/>
                    </a:lnL>
                    <a:lnR>
                      <a:noFill/>
                    </a:lnR>
                    <a:lnT>
                      <a:noFill/>
                    </a:lnT>
                    <a:lnB>
                      <a:noFill/>
                    </a:lnB>
                  </a:tcPr>
                </a:tc>
                <a:extLst>
                  <a:ext uri="{0D108BD9-81ED-4DB2-BD59-A6C34878D82A}">
                    <a16:rowId xmlns:a16="http://schemas.microsoft.com/office/drawing/2014/main" val="10011"/>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Job design</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Division of labor</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Groups and</a:t>
                      </a:r>
                      <a:r>
                        <a:rPr lang="en-US" sz="1800" baseline="0" dirty="0">
                          <a:solidFill>
                            <a:schemeClr val="accent6">
                              <a:lumMod val="20000"/>
                              <a:lumOff val="80000"/>
                            </a:schemeClr>
                          </a:solidFill>
                          <a:latin typeface="Arial" panose="020B0604020202020204" pitchFamily="34" charset="0"/>
                          <a:cs typeface="Arial" panose="020B0604020202020204" pitchFamily="34" charset="0"/>
                        </a:rPr>
                        <a:t> t</a:t>
                      </a:r>
                      <a:r>
                        <a:rPr lang="en-US" sz="1800" dirty="0">
                          <a:solidFill>
                            <a:schemeClr val="accent6">
                              <a:lumMod val="20000"/>
                              <a:lumOff val="80000"/>
                            </a:schemeClr>
                          </a:solidFill>
                          <a:latin typeface="Arial" panose="020B0604020202020204" pitchFamily="34" charset="0"/>
                          <a:cs typeface="Arial" panose="020B0604020202020204" pitchFamily="34" charset="0"/>
                        </a:rPr>
                        <a:t>eams</a:t>
                      </a:r>
                    </a:p>
                  </a:txBody>
                  <a:tcPr marL="52086" marR="52086" marT="26043" marB="26043" anchor="ctr">
                    <a:lnL>
                      <a:noFill/>
                    </a:lnL>
                    <a:lnR>
                      <a:noFill/>
                    </a:lnR>
                    <a:lnT>
                      <a:noFill/>
                    </a:lnT>
                    <a:lnB>
                      <a:noFill/>
                    </a:lnB>
                  </a:tcPr>
                </a:tc>
                <a:extLst>
                  <a:ext uri="{0D108BD9-81ED-4DB2-BD59-A6C34878D82A}">
                    <a16:rowId xmlns:a16="http://schemas.microsoft.com/office/drawing/2014/main" val="10012"/>
                  </a:ext>
                </a:extLst>
              </a:tr>
            </a:tbl>
          </a:graphicData>
        </a:graphic>
      </p:graphicFrame>
      <p:sp>
        <p:nvSpPr>
          <p:cNvPr id="4" name="Rectangle 3"/>
          <p:cNvSpPr/>
          <p:nvPr/>
        </p:nvSpPr>
        <p:spPr>
          <a:xfrm>
            <a:off x="0" y="6525924"/>
            <a:ext cx="9144000" cy="169277"/>
          </a:xfrm>
          <a:prstGeom prst="rect">
            <a:avLst/>
          </a:prstGeom>
        </p:spPr>
        <p:txBody>
          <a:bodyPr wrap="square">
            <a:spAutoFit/>
          </a:bodyPr>
          <a:lstStyle/>
          <a:p>
            <a:pPr lvl="0" algn="ctr"/>
            <a:r>
              <a:rPr lang="en-US" altLang="en-US" sz="500" dirty="0">
                <a:solidFill>
                  <a:srgbClr val="000000"/>
                </a:solidFill>
                <a:effectLst/>
                <a:latin typeface="Arial" panose="020B0604020202020204" pitchFamily="34" charset="0"/>
              </a:rPr>
              <a:t> </a:t>
            </a:r>
            <a:r>
              <a:rPr lang="en-US" altLang="en-US" sz="500" dirty="0">
                <a:solidFill>
                  <a:srgbClr val="003399"/>
                </a:solidFill>
                <a:effectLst/>
                <a:latin typeface="Arial" panose="020B0604020202020204" pitchFamily="34" charset="0"/>
                <a:hlinkClick r:id="rId4"/>
              </a:rPr>
              <a:t>http://keydifferences.com/difference-between-personnel-management-and-human-resource-management.html#ixzz4Rt3ItbD5</a:t>
            </a:r>
            <a:endParaRPr lang="en-US" altLang="en-US" sz="500" dirty="0">
              <a:effectLst/>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7C76D02C-DDD6-40F0-AB41-675ED9FE39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52708281"/>
      </p:ext>
    </p:extLst>
  </p:cSld>
  <p:clrMapOvr>
    <a:masterClrMapping/>
  </p:clrMapOvr>
  <p:transition spd="med" advTm="415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Human</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resources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2246769"/>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Was an outgrowth of personnel management.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Started to become independent in the 1930s.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 essential insight was that stimuli unrelated to financial compensation and working conditions could generate more productive workers.</a:t>
            </a:r>
          </a:p>
        </p:txBody>
      </p:sp>
      <p:pic>
        <p:nvPicPr>
          <p:cNvPr id="26626" name="Picture 2" descr="Image result for human resource manag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576"/>
            <a:ext cx="3204106"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28" name="Picture 4" descr="Image result for human resource manage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4000" y="-5580"/>
            <a:ext cx="1800000"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30" name="Picture 6" descr="Image result for human resource management"/>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464" y="-5580"/>
            <a:ext cx="1403848"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578098A-174C-4E66-91FC-2720D65830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95122292"/>
      </p:ext>
    </p:extLst>
  </p:cSld>
  <p:clrMapOvr>
    <a:masterClrMapping/>
  </p:clrMapOvr>
  <p:transition spd="med" advTm="529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Human</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resources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Was an outgrowth of personnel management.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Started to become independent in the 1930s.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 essential insight was that stimuli unrelated to financial compensation and working conditions could generate more productive workers.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By this time, new studies were emerging in industrial and organisational psychology, organisational behaviour and theory.</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shifted the focus from “treat them like people” to “handle them as a resource”.</a:t>
            </a:r>
          </a:p>
        </p:txBody>
      </p:sp>
      <p:pic>
        <p:nvPicPr>
          <p:cNvPr id="26626" name="Picture 2" descr="Image result for human resource manag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576"/>
            <a:ext cx="3204106"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28" name="Picture 4" descr="Image result for human resource manage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4000" y="-5580"/>
            <a:ext cx="1800000"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30" name="Picture 6" descr="Image result for human resource management"/>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464" y="-5580"/>
            <a:ext cx="1403848"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8EBE002-4D72-474B-BD43-4BA2610B88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53973668"/>
      </p:ext>
    </p:extLst>
  </p:cSld>
  <p:clrMapOvr>
    <a:masterClrMapping/>
  </p:clrMapOvr>
  <p:transition spd="med" advTm="175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Human</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resources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293483"/>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Is advertised as a more “human touch” than the personnel management that preceded it.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Which is weird, as it emphasises organisational goals over the fair treatment of individuals.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Workers (in general) are a resource, a store of skills and powers, to be used for corporate good.</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If they can be optimised, this will be done.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If they cannot, they are replaced.</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“New contract: Your new hours are 8am–3pm.”</a:t>
            </a:r>
          </a:p>
        </p:txBody>
      </p:sp>
      <p:pic>
        <p:nvPicPr>
          <p:cNvPr id="26626" name="Picture 2" descr="Image result for human resource manag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576"/>
            <a:ext cx="3204106"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28" name="Picture 4" descr="Image result for human resource manage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4000" y="-5580"/>
            <a:ext cx="1800000"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30" name="Picture 6" descr="Image result for human resource management"/>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464" y="-5580"/>
            <a:ext cx="1403848"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D646C2C-9F26-44BD-B1EB-2486F5187D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64070805"/>
      </p:ext>
    </p:extLst>
  </p:cSld>
  <p:clrMapOvr>
    <a:masterClrMapping/>
  </p:clrMapOvr>
  <p:transition spd="med" advTm="651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87624" y="2060848"/>
            <a:ext cx="6876256" cy="1087760"/>
          </a:xfrm>
        </p:spPr>
        <p:txBody>
          <a:bodyPr/>
          <a:lstStyle/>
          <a:p>
            <a:pPr marL="0" indent="0" algn="ctr">
              <a:spcBef>
                <a:spcPts val="0"/>
              </a:spcBef>
              <a:buNone/>
            </a:pPr>
            <a:r>
              <a:rPr lang="en-GB" sz="2600" b="1" dirty="0">
                <a:latin typeface="Arial" panose="020B0604020202020204" pitchFamily="34" charset="0"/>
                <a:cs typeface="Arial" panose="020B0604020202020204" pitchFamily="34" charset="0"/>
              </a:rPr>
              <a:t>Be that as it may, what are the effects </a:t>
            </a:r>
          </a:p>
          <a:p>
            <a:pPr marL="0" indent="0" algn="ctr">
              <a:spcBef>
                <a:spcPts val="0"/>
              </a:spcBef>
              <a:buNone/>
            </a:pPr>
            <a:r>
              <a:rPr lang="en-GB" sz="2600" b="1" dirty="0">
                <a:latin typeface="Arial" panose="020B0604020202020204" pitchFamily="34" charset="0"/>
                <a:cs typeface="Arial" panose="020B0604020202020204" pitchFamily="34" charset="0"/>
              </a:rPr>
              <a:t>of Personnel Management and HRM?</a:t>
            </a:r>
          </a:p>
        </p:txBody>
      </p:sp>
      <p:pic>
        <p:nvPicPr>
          <p:cNvPr id="2" name="Audio 1">
            <a:hlinkClick r:id="" action="ppaction://media"/>
            <a:extLst>
              <a:ext uri="{FF2B5EF4-FFF2-40B4-BE49-F238E27FC236}">
                <a16:creationId xmlns:a16="http://schemas.microsoft.com/office/drawing/2014/main" id="{F482F430-6C03-48CA-AA45-DEF00D904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36580034"/>
      </p:ext>
    </p:extLst>
  </p:cSld>
  <p:clrMapOvr>
    <a:masterClrMapping/>
  </p:clrMapOvr>
  <p:transition spd="med" advTm="184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Listen, embrace, adjust, and make palatable by a human touch</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1" name="TextBox 10"/>
          <p:cNvSpPr txBox="1"/>
          <p:nvPr/>
        </p:nvSpPr>
        <p:spPr>
          <a:xfrm>
            <a:off x="5796136"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Hail resistance as a way of effecting social and political change</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11FBB1B0-735D-4519-BB48-142A68AD76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72479309"/>
      </p:ext>
    </p:extLst>
  </p:cSld>
  <p:clrMapOvr>
    <a:masterClrMapping/>
  </p:clrMapOvr>
  <mc:AlternateContent xmlns:mc="http://schemas.openxmlformats.org/markup-compatibility/2006" xmlns:p14="http://schemas.microsoft.com/office/powerpoint/2010/main">
    <mc:Choice Requires="p14">
      <p:transition p14:dur="10" advTm="2697">
        <p:fade/>
      </p:transition>
    </mc:Choice>
    <mc:Fallback xmlns="">
      <p:transition advTm="2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bg2">
                <a:lumMod val="75000"/>
              </a:schemeClr>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1" name="TextBox 10"/>
          <p:cNvSpPr txBox="1"/>
          <p:nvPr/>
        </p:nvSpPr>
        <p:spPr>
          <a:xfrm>
            <a:off x="5796136"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Hail resistance as a way of effecting social and political change</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TextBox 7"/>
          <p:cNvSpPr txBox="1"/>
          <p:nvPr/>
        </p:nvSpPr>
        <p:spPr>
          <a:xfrm>
            <a:off x="3212660" y="2635751"/>
            <a:ext cx="2592288" cy="1446550"/>
          </a:xfrm>
          <a:prstGeom prst="rect">
            <a:avLst/>
          </a:prstGeom>
          <a:solidFill>
            <a:schemeClr val="bg1">
              <a:lumMod val="65000"/>
              <a:lumOff val="35000"/>
            </a:schemeClr>
          </a:solidFill>
          <a:ln w="25400">
            <a:solidFill>
              <a:schemeClr val="tx1"/>
            </a:solidFill>
          </a:ln>
        </p:spPr>
        <p:txBody>
          <a:bodyPr wrap="square" rtlCol="0">
            <a:spAutoFit/>
          </a:bodyPr>
          <a:lstStyle/>
          <a:p>
            <a:pPr algn="ctr"/>
            <a:r>
              <a:rPr lang="en-GB" sz="2200" b="1" dirty="0">
                <a:solidFill>
                  <a:schemeClr val="bg2">
                    <a:lumMod val="20000"/>
                    <a:lumOff val="80000"/>
                  </a:schemeClr>
                </a:solidFill>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solidFill>
            <a:schemeClr val="bg1">
              <a:lumMod val="65000"/>
              <a:lumOff val="35000"/>
            </a:schemeClr>
          </a:solidFill>
          <a:ln w="25400">
            <a:solidFill>
              <a:schemeClr val="tx1"/>
            </a:solidFill>
          </a:ln>
        </p:spPr>
        <p:txBody>
          <a:bodyPr wrap="square" rtlCol="0">
            <a:spAutoFit/>
          </a:bodyPr>
          <a:lstStyle/>
          <a:p>
            <a:pPr algn="ctr"/>
            <a:r>
              <a:rPr lang="en-GB" sz="2200" b="1" dirty="0">
                <a:solidFill>
                  <a:schemeClr val="bg2">
                    <a:lumMod val="20000"/>
                    <a:lumOff val="80000"/>
                  </a:schemeClr>
                </a:solidFill>
                <a:latin typeface="Arial" panose="020B0604020202020204" pitchFamily="34" charset="0"/>
                <a:cs typeface="Arial" panose="020B0604020202020204" pitchFamily="34" charset="0"/>
              </a:rPr>
              <a:t>Listen, embrace, adjust, and make palatable by a human touch</a:t>
            </a:r>
          </a:p>
        </p:txBody>
      </p:sp>
      <p:pic>
        <p:nvPicPr>
          <p:cNvPr id="3" name="Audio 2">
            <a:hlinkClick r:id="" action="ppaction://media"/>
            <a:extLst>
              <a:ext uri="{FF2B5EF4-FFF2-40B4-BE49-F238E27FC236}">
                <a16:creationId xmlns:a16="http://schemas.microsoft.com/office/drawing/2014/main" id="{DDEB4CFD-A2AF-43EF-9AC9-52F54A2E6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66359048"/>
      </p:ext>
    </p:extLst>
  </p:cSld>
  <p:clrMapOvr>
    <a:masterClrMapping/>
  </p:clrMapOvr>
  <mc:AlternateContent xmlns:mc="http://schemas.openxmlformats.org/markup-compatibility/2006" xmlns:p14="http://schemas.microsoft.com/office/powerpoint/2010/main">
    <mc:Choice Requires="p14">
      <p:transition p14:dur="10" advTm="5687">
        <p:fade/>
      </p:transition>
    </mc:Choice>
    <mc:Fallback xmlns="">
      <p:transition advTm="56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flipH="1">
            <a:off x="0" y="1916832"/>
            <a:ext cx="9144000" cy="2808312"/>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effectLst/>
                <a:latin typeface="Arial" charset="0"/>
              </a:rPr>
              <a:t>CLIP 1: World ahoy!</a:t>
            </a:r>
          </a:p>
          <a:p>
            <a:pPr algn="ctr">
              <a:lnSpc>
                <a:spcPct val="80000"/>
              </a:lnSpc>
              <a:buFontTx/>
              <a:buNone/>
            </a:pPr>
            <a:endParaRPr lang="en-GB" sz="2000" b="1" kern="0" dirty="0">
              <a:effectLst/>
              <a:latin typeface="Arial" charset="0"/>
            </a:endParaRPr>
          </a:p>
          <a:p>
            <a:pPr algn="ctr">
              <a:lnSpc>
                <a:spcPct val="80000"/>
              </a:lnSpc>
              <a:buFontTx/>
              <a:buNone/>
            </a:pPr>
            <a:r>
              <a:rPr lang="en-GB" sz="2000" b="1" kern="0" dirty="0">
                <a:effectLst/>
                <a:latin typeface="Arial" charset="0"/>
                <a:hlinkClick r:id="rId2"/>
              </a:rPr>
              <a:t>https://www.youtube.com/watch?v=IeD7mYk_Wq0</a:t>
            </a:r>
            <a:endParaRPr lang="en-GB" sz="2000" b="1" kern="0" dirty="0">
              <a:effectLst/>
              <a:latin typeface="Arial" charset="0"/>
            </a:endParaRPr>
          </a:p>
          <a:p>
            <a:pPr algn="ctr">
              <a:lnSpc>
                <a:spcPct val="80000"/>
              </a:lnSpc>
              <a:buFontTx/>
              <a:buNone/>
            </a:pPr>
            <a:endParaRPr lang="en-GB" sz="2000" b="1" kern="0" dirty="0">
              <a:effectLst/>
              <a:latin typeface="Arial" charset="0"/>
            </a:endParaRPr>
          </a:p>
          <a:p>
            <a:pPr algn="ctr">
              <a:lnSpc>
                <a:spcPct val="80000"/>
              </a:lnSpc>
              <a:buFontTx/>
              <a:buNone/>
            </a:pPr>
            <a:endParaRPr lang="en-GB" sz="2000" b="1" kern="0" dirty="0">
              <a:effectLst/>
              <a:latin typeface="Arial" charset="0"/>
            </a:endParaRPr>
          </a:p>
          <a:p>
            <a:pPr algn="ctr">
              <a:lnSpc>
                <a:spcPct val="80000"/>
              </a:lnSpc>
              <a:buFontTx/>
              <a:buNone/>
            </a:pPr>
            <a:r>
              <a:rPr lang="en-GB" sz="2000" b="1" kern="0" dirty="0">
                <a:effectLst/>
                <a:latin typeface="Arial" charset="0"/>
              </a:rPr>
              <a:t>CLIP 2: Britain leads the way!</a:t>
            </a:r>
          </a:p>
          <a:p>
            <a:pPr algn="ctr">
              <a:lnSpc>
                <a:spcPct val="80000"/>
              </a:lnSpc>
              <a:buFontTx/>
              <a:buNone/>
            </a:pPr>
            <a:endParaRPr lang="en-GB" sz="2000" b="1" kern="0" dirty="0">
              <a:effectLst/>
              <a:latin typeface="Arial" charset="0"/>
            </a:endParaRPr>
          </a:p>
          <a:p>
            <a:pPr algn="ctr">
              <a:lnSpc>
                <a:spcPct val="80000"/>
              </a:lnSpc>
              <a:buFontTx/>
              <a:buNone/>
            </a:pPr>
            <a:r>
              <a:rPr lang="en-GB" sz="1800" b="1" kern="0" dirty="0">
                <a:effectLst/>
                <a:latin typeface="Arial" charset="0"/>
                <a:hlinkClick r:id="rId3"/>
              </a:rPr>
              <a:t>https://www.youtube.com/watch?v=xLhNP0qp38Q</a:t>
            </a:r>
            <a:endParaRPr lang="en-GB" sz="1800" b="1" kern="0" dirty="0">
              <a:effectLst/>
              <a:latin typeface="Arial" charset="0"/>
            </a:endParaRPr>
          </a:p>
          <a:p>
            <a:pPr algn="ctr">
              <a:lnSpc>
                <a:spcPct val="80000"/>
              </a:lnSpc>
              <a:buFontTx/>
              <a:buNone/>
            </a:pPr>
            <a:endParaRPr lang="en-GB" sz="1800" b="1" kern="0" dirty="0">
              <a:effectLst/>
              <a:latin typeface="Arial" charset="0"/>
            </a:endParaRPr>
          </a:p>
        </p:txBody>
      </p:sp>
      <p:sp>
        <p:nvSpPr>
          <p:cNvPr id="3" name="Rectangle 2">
            <a:extLst>
              <a:ext uri="{FF2B5EF4-FFF2-40B4-BE49-F238E27FC236}">
                <a16:creationId xmlns:a16="http://schemas.microsoft.com/office/drawing/2014/main" id="{DE4E92B5-2DAD-436D-B558-5B13722A3B18}"/>
              </a:ext>
            </a:extLst>
          </p:cNvPr>
          <p:cNvSpPr/>
          <p:nvPr/>
        </p:nvSpPr>
        <p:spPr bwMode="auto">
          <a:xfrm>
            <a:off x="1187624" y="332656"/>
            <a:ext cx="7056784" cy="129614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Confusion and mayhem ahead!</a:t>
            </a:r>
          </a:p>
          <a:p>
            <a:pPr marL="0" marR="0" indent="0" algn="ctr" defTabSz="914400" rtl="0" eaLnBrk="0" fontAlgn="base" latinLnBrk="0" hangingPunct="0">
              <a:lnSpc>
                <a:spcPct val="100000"/>
              </a:lnSpc>
              <a:spcBef>
                <a:spcPct val="0"/>
              </a:spcBef>
              <a:spcAft>
                <a:spcPct val="0"/>
              </a:spcAft>
              <a:buClrTx/>
              <a:buSzTx/>
              <a:buFontTx/>
              <a:buNone/>
              <a:tabLst/>
            </a:pPr>
            <a:endParaRPr lang="en-US" sz="12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He is going to show some video clips again.</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CCD929F-209F-444D-87AA-D1BF5AD1C02D}"/>
              </a:ext>
            </a:extLst>
          </p:cNvPr>
          <p:cNvSpPr/>
          <p:nvPr/>
        </p:nvSpPr>
        <p:spPr bwMode="auto">
          <a:xfrm>
            <a:off x="1187624" y="4941168"/>
            <a:ext cx="7056784" cy="144016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If you are doing this by yourself in MyCourses, just click the links one by one, watch the videos, and then move to the next slide.</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Explosion: 8 Points 4">
            <a:extLst>
              <a:ext uri="{FF2B5EF4-FFF2-40B4-BE49-F238E27FC236}">
                <a16:creationId xmlns:a16="http://schemas.microsoft.com/office/drawing/2014/main" id="{20F97B81-CF40-430D-96A4-B815B2AFB622}"/>
              </a:ext>
            </a:extLst>
          </p:cNvPr>
          <p:cNvSpPr/>
          <p:nvPr/>
        </p:nvSpPr>
        <p:spPr bwMode="auto">
          <a:xfrm>
            <a:off x="1475656" y="332656"/>
            <a:ext cx="576064" cy="50405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Explosion: 8 Points 5">
            <a:extLst>
              <a:ext uri="{FF2B5EF4-FFF2-40B4-BE49-F238E27FC236}">
                <a16:creationId xmlns:a16="http://schemas.microsoft.com/office/drawing/2014/main" id="{6E9C6ED8-B823-45A1-B360-FE3E9D740534}"/>
              </a:ext>
            </a:extLst>
          </p:cNvPr>
          <p:cNvSpPr/>
          <p:nvPr/>
        </p:nvSpPr>
        <p:spPr bwMode="auto">
          <a:xfrm>
            <a:off x="7380312" y="345637"/>
            <a:ext cx="576064" cy="50405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594284264"/>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TextBox 12"/>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17" name="TextBox 16"/>
          <p:cNvSpPr txBox="1"/>
          <p:nvPr/>
        </p:nvSpPr>
        <p:spPr>
          <a:xfrm>
            <a:off x="4651859" y="3280918"/>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7B6A15E8-181A-40F6-BD2C-EEAE4B128D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12502045"/>
      </p:ext>
    </p:extLst>
  </p:cSld>
  <p:clrMapOvr>
    <a:masterClrMapping/>
  </p:clrMapOvr>
  <mc:AlternateContent xmlns:mc="http://schemas.openxmlformats.org/markup-compatibility/2006" xmlns:p14="http://schemas.microsoft.com/office/powerpoint/2010/main">
    <mc:Choice Requires="p14">
      <p:transition p14:dur="10" advTm="6471">
        <p:fade/>
      </p:transition>
    </mc:Choice>
    <mc:Fallback xmlns="">
      <p:transition advTm="6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7" name="TextBox 16"/>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19" name="TextBox 18"/>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0798866D-21DE-4F70-8CF4-B6B671DE31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59681699"/>
      </p:ext>
    </p:extLst>
  </p:cSld>
  <p:clrMapOvr>
    <a:masterClrMapping/>
  </p:clrMapOvr>
  <mc:AlternateContent xmlns:mc="http://schemas.openxmlformats.org/markup-compatibility/2006" xmlns:p14="http://schemas.microsoft.com/office/powerpoint/2010/main">
    <mc:Choice Requires="p14">
      <p:transition p14:dur="250" advTm="19250">
        <p:fade/>
      </p:transition>
    </mc:Choice>
    <mc:Fallback xmlns="">
      <p:transition advTm="19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TextBox 19"/>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22" name="TextBox 21"/>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80337846-25BE-4CC5-BA98-9DFFB59004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40673691"/>
      </p:ext>
    </p:extLst>
  </p:cSld>
  <p:clrMapOvr>
    <a:masterClrMapping/>
  </p:clrMapOvr>
  <mc:AlternateContent xmlns:mc="http://schemas.openxmlformats.org/markup-compatibility/2006" xmlns:p14="http://schemas.microsoft.com/office/powerpoint/2010/main">
    <mc:Choice Requires="p14">
      <p:transition p14:dur="250" advTm="7296">
        <p:fade/>
      </p:transition>
    </mc:Choice>
    <mc:Fallback xmlns="">
      <p:transition advTm="7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TextBox 22"/>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24" name="TextBox 23"/>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28" name="TextBox 27"/>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B23D5562-0D49-49FA-A5E5-6B079C64EC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46547726"/>
      </p:ext>
    </p:extLst>
  </p:cSld>
  <p:clrMapOvr>
    <a:masterClrMapping/>
  </p:clrMapOvr>
  <mc:AlternateContent xmlns:mc="http://schemas.openxmlformats.org/markup-compatibility/2006" xmlns:p14="http://schemas.microsoft.com/office/powerpoint/2010/main">
    <mc:Choice Requires="p14">
      <p:transition p14:dur="250" advTm="11946">
        <p:fade/>
      </p:transition>
    </mc:Choice>
    <mc:Fallback xmlns="">
      <p:transition advTm="11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7" name="TextBox 26"/>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28" name="TextBox 27"/>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31" name="TextBox 30"/>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74F99438-55B3-420C-842A-AA1B49D97A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775826062"/>
      </p:ext>
    </p:extLst>
  </p:cSld>
  <p:clrMapOvr>
    <a:masterClrMapping/>
  </p:clrMapOvr>
  <mc:AlternateContent xmlns:mc="http://schemas.openxmlformats.org/markup-compatibility/2006" xmlns:p14="http://schemas.microsoft.com/office/powerpoint/2010/main">
    <mc:Choice Requires="p14">
      <p:transition p14:dur="250" advTm="8241">
        <p:fade/>
      </p:transition>
    </mc:Choice>
    <mc:Fallback xmlns="">
      <p:transition advTm="8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7" name="TextBox 26"/>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28" name="TextBox 27"/>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31" name="TextBox 30"/>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4FD4A0CB-3E55-4F37-B62C-DBB99E4101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237836432"/>
      </p:ext>
    </p:extLst>
  </p:cSld>
  <p:clrMapOvr>
    <a:masterClrMapping/>
  </p:clrMapOvr>
  <mc:AlternateContent xmlns:mc="http://schemas.openxmlformats.org/markup-compatibility/2006" xmlns:p14="http://schemas.microsoft.com/office/powerpoint/2010/main">
    <mc:Choice Requires="p14">
      <p:transition p14:dur="250" advTm="14734">
        <p:fade/>
      </p:transition>
    </mc:Choice>
    <mc:Fallback xmlns="">
      <p:transition advTm="14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9" name="TextBox 28"/>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30" name="TextBox 29"/>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34" name="TextBox 33"/>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0848F603-3220-42D4-83AC-33F2D76211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193258399"/>
      </p:ext>
    </p:extLst>
  </p:cSld>
  <p:clrMapOvr>
    <a:masterClrMapping/>
  </p:clrMapOvr>
  <mc:AlternateContent xmlns:mc="http://schemas.openxmlformats.org/markup-compatibility/2006" xmlns:p14="http://schemas.microsoft.com/office/powerpoint/2010/main">
    <mc:Choice Requires="p14">
      <p:transition p14:dur="250" advTm="13391">
        <p:fade/>
      </p:transition>
    </mc:Choice>
    <mc:Fallback xmlns="">
      <p:transition advTm="13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3" name="TextBox 32"/>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34" name="TextBox 33"/>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35" name="TextBox 34"/>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38" name="TextBox 37"/>
          <p:cNvSpPr txBox="1"/>
          <p:nvPr/>
        </p:nvSpPr>
        <p:spPr>
          <a:xfrm>
            <a:off x="4651859" y="3278361"/>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sp>
        <p:nvSpPr>
          <p:cNvPr id="39" name="TextBox 38"/>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3126E8E6-2BFF-49EE-87DE-9FB8E72D52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18401824"/>
      </p:ext>
    </p:extLst>
  </p:cSld>
  <p:clrMapOvr>
    <a:masterClrMapping/>
  </p:clrMapOvr>
  <mc:AlternateContent xmlns:mc="http://schemas.openxmlformats.org/markup-compatibility/2006" xmlns:p14="http://schemas.microsoft.com/office/powerpoint/2010/main">
    <mc:Choice Requires="p14">
      <p:transition p14:dur="250" advTm="3420">
        <p:fade/>
      </p:transition>
    </mc:Choice>
    <mc:Fallback xmlns="">
      <p:transition advTm="3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22" name="TextBox 21"/>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6" name="TextBox 35"/>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8" name="Right Arrow 37"/>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0" name="Bent-Up Arrow 39"/>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2" name="Bent-Up Arrow 41"/>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9" name="TextBox 38"/>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43" name="TextBox 42"/>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46" name="TextBox 45"/>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84FE266C-F007-4EFE-988A-B1A81B7E29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65088363"/>
      </p:ext>
    </p:extLst>
  </p:cSld>
  <p:clrMapOvr>
    <a:masterClrMapping/>
  </p:clrMapOvr>
  <mc:AlternateContent xmlns:mc="http://schemas.openxmlformats.org/markup-compatibility/2006" xmlns:p14="http://schemas.microsoft.com/office/powerpoint/2010/main">
    <mc:Choice Requires="p14">
      <p:transition p14:dur="250" advTm="6421">
        <p:fade/>
      </p:transition>
    </mc:Choice>
    <mc:Fallback xmlns="">
      <p:transition advTm="6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5" name="TextBox 4"/>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9" name="TextBox 8"/>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4" name="TextBox 53"/>
          <p:cNvSpPr txBox="1"/>
          <p:nvPr/>
        </p:nvSpPr>
        <p:spPr>
          <a:xfrm>
            <a:off x="530764" y="278660"/>
            <a:ext cx="1448972" cy="369332"/>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Bliss?</a:t>
            </a:r>
          </a:p>
        </p:txBody>
      </p:sp>
      <p:sp>
        <p:nvSpPr>
          <p:cNvPr id="55" name="Right Arrow 54"/>
          <p:cNvSpPr/>
          <p:nvPr/>
        </p:nvSpPr>
        <p:spPr bwMode="auto">
          <a:xfrm rot="10800000">
            <a:off x="1763736" y="450401"/>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6" name="TextBox 35"/>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8" name="Right Arrow 37"/>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0" name="Bent-Up Arrow 39"/>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2" name="Bent-Up Arrow 41"/>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3" name="TextBox 42"/>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45" name="TextBox 44"/>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196F7691-23F1-4127-9D81-66E2F84404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05637596"/>
      </p:ext>
    </p:extLst>
  </p:cSld>
  <p:clrMapOvr>
    <a:masterClrMapping/>
  </p:clrMapOvr>
  <mc:AlternateContent xmlns:mc="http://schemas.openxmlformats.org/markup-compatibility/2006" xmlns:p14="http://schemas.microsoft.com/office/powerpoint/2010/main">
    <mc:Choice Requires="p14">
      <p:transition p14:dur="250" advTm="5922">
        <p:fade/>
      </p:transition>
    </mc:Choice>
    <mc:Fallback xmlns="">
      <p:transition advTm="5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3368"/>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Pins and needles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052" name="Picture 4" descr="Image result for adam smith pin factory need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3934" y="1335496"/>
            <a:ext cx="3704698" cy="50553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need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806787" y="2817340"/>
            <a:ext cx="5055370" cy="209168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8A47667-1771-4B8E-9142-B2E4745571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514712"/>
      </p:ext>
    </p:extLst>
  </p:cSld>
  <p:clrMapOvr>
    <a:masterClrMapping/>
  </p:clrMapOvr>
  <p:transition spd="med" advTm="6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123728" y="2348880"/>
            <a:ext cx="4824536" cy="1087760"/>
          </a:xfrm>
        </p:spPr>
        <p:txBody>
          <a:bodyPr/>
          <a:lstStyle/>
          <a:p>
            <a:pPr marL="0" indent="0" algn="ctr">
              <a:spcBef>
                <a:spcPts val="0"/>
              </a:spcBef>
              <a:buNone/>
            </a:pPr>
            <a:r>
              <a:rPr lang="en-GB" sz="2600" b="1" dirty="0">
                <a:latin typeface="Arial" panose="020B0604020202020204" pitchFamily="34" charset="0"/>
                <a:cs typeface="Arial" panose="020B0604020202020204" pitchFamily="34" charset="0"/>
              </a:rPr>
              <a:t>So let’s see how PR and CSR can respond to resistance…</a:t>
            </a:r>
          </a:p>
        </p:txBody>
      </p:sp>
      <p:pic>
        <p:nvPicPr>
          <p:cNvPr id="2" name="Audio 1">
            <a:hlinkClick r:id="" action="ppaction://media"/>
            <a:extLst>
              <a:ext uri="{FF2B5EF4-FFF2-40B4-BE49-F238E27FC236}">
                <a16:creationId xmlns:a16="http://schemas.microsoft.com/office/drawing/2014/main" id="{C84CE836-DDCE-490A-B3C2-253DFC791E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15881066"/>
      </p:ext>
    </p:extLst>
  </p:cSld>
  <p:clrMapOvr>
    <a:masterClrMapping/>
  </p:clrMapOvr>
  <p:transition spd="med" advTm="230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8820472"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Public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508927"/>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Ideally, public relations management facilitates the company’s good and socially useful efforts by removing misunderstandings and frictions.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prevents, eliminates, and reduces false fears that may cause resistance in customers, collaborative partners, and the general publics.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It then serves good managerial and political purposes to both private and public benefit.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PR conceived like this disseminates truthful information about the company’s products, practices, impact, and social responsibility.</a:t>
            </a:r>
          </a:p>
        </p:txBody>
      </p:sp>
      <p:pic>
        <p:nvPicPr>
          <p:cNvPr id="1026" name="Picture 2" descr="Image result for public rel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67744" cy="166185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36" name="Picture 12" descr="Image result for public relations offi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7" y="0"/>
            <a:ext cx="2699793" cy="165562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12BDA2B-48BC-4C30-9B54-345FBEDE6A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80807536"/>
      </p:ext>
    </p:extLst>
  </p:cSld>
  <p:clrMapOvr>
    <a:masterClrMapping/>
  </p:clrMapOvr>
  <p:transition spd="med" advTm="464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8820472"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Public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508927"/>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Realistically, PR manages the company’s public image to the company’s and its shareholders’ benefit by any means deemed necessary.</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That the company is </a:t>
            </a:r>
            <a:r>
              <a:rPr lang="en-GB" sz="2200" b="1" dirty="0">
                <a:solidFill>
                  <a:schemeClr val="bg2">
                    <a:lumMod val="20000"/>
                    <a:lumOff val="80000"/>
                  </a:schemeClr>
                </a:solidFill>
                <a:latin typeface="Arial" panose="020B0604020202020204" pitchFamily="34" charset="0"/>
                <a:cs typeface="Arial" panose="020B0604020202020204" pitchFamily="34" charset="0"/>
              </a:rPr>
              <a:t>seen</a:t>
            </a:r>
            <a:r>
              <a:rPr lang="en-GB" sz="2200" b="1" dirty="0">
                <a:latin typeface="Arial" panose="020B0604020202020204" pitchFamily="34" charset="0"/>
                <a:cs typeface="Arial" panose="020B0604020202020204" pitchFamily="34" charset="0"/>
              </a:rPr>
              <a:t> to act responsibly may then take precedence over how it actually acts.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Resistance is controlled by combining truths, half-truths, spin, persuasion, distraction and rhetoric (incl. “CSR” as window dressing).</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When this goes wrong (when it is exposed), spin PR can be seen to join forces with political oppression, and radicalise resistance.</a:t>
            </a:r>
          </a:p>
        </p:txBody>
      </p:sp>
      <p:pic>
        <p:nvPicPr>
          <p:cNvPr id="1026" name="Picture 2" descr="Image result for public rel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67744" cy="166185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36" name="Picture 12" descr="Image result for public relations offi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7" y="0"/>
            <a:ext cx="2699793" cy="165562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0E6AC9E-DD84-4828-BD92-5FF12254E4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02799574"/>
      </p:ext>
    </p:extLst>
  </p:cSld>
  <p:clrMapOvr>
    <a:masterClrMapping/>
  </p:clrMapOvr>
  <p:transition spd="med" advTm="488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38" name="TextBox 37"/>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40" name="Right Arrow 39"/>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4" name="TextBox 53"/>
          <p:cNvSpPr txBox="1"/>
          <p:nvPr/>
        </p:nvSpPr>
        <p:spPr>
          <a:xfrm>
            <a:off x="530764" y="278660"/>
            <a:ext cx="1448972" cy="369332"/>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Bliss?</a:t>
            </a:r>
          </a:p>
        </p:txBody>
      </p:sp>
      <p:sp>
        <p:nvSpPr>
          <p:cNvPr id="55" name="Right Arrow 54"/>
          <p:cNvSpPr/>
          <p:nvPr/>
        </p:nvSpPr>
        <p:spPr bwMode="auto">
          <a:xfrm rot="10800000">
            <a:off x="1763736" y="450401"/>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7" name="Bent-Up Arrow 66"/>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9" name="Bent-Up Arrow 68"/>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4" name="TextBox 63"/>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65" name="TextBox 64"/>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8" name="TextBox 67"/>
          <p:cNvSpPr txBox="1"/>
          <p:nvPr/>
        </p:nvSpPr>
        <p:spPr>
          <a:xfrm>
            <a:off x="4651859" y="244968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Listen, embrace, and adjust</a:t>
            </a:r>
          </a:p>
        </p:txBody>
      </p:sp>
      <p:sp>
        <p:nvSpPr>
          <p:cNvPr id="73" name="TextBox 72"/>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sp>
        <p:nvSpPr>
          <p:cNvPr id="74" name="TextBox 73"/>
          <p:cNvSpPr txBox="1"/>
          <p:nvPr/>
        </p:nvSpPr>
        <p:spPr>
          <a:xfrm>
            <a:off x="6228872" y="4098558"/>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pic>
        <p:nvPicPr>
          <p:cNvPr id="2" name="Audio 1">
            <a:hlinkClick r:id="" action="ppaction://media"/>
            <a:extLst>
              <a:ext uri="{FF2B5EF4-FFF2-40B4-BE49-F238E27FC236}">
                <a16:creationId xmlns:a16="http://schemas.microsoft.com/office/drawing/2014/main" id="{647A5D40-C222-48E0-AFA6-7CA540C5E3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32166908"/>
      </p:ext>
    </p:extLst>
  </p:cSld>
  <p:clrMapOvr>
    <a:masterClrMapping/>
  </p:clrMapOvr>
  <p:transition spd="med" advTm="142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28872" y="4098558"/>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38" name="TextBox 37"/>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40" name="Right Arrow 39"/>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4" name="TextBox 53"/>
          <p:cNvSpPr txBox="1"/>
          <p:nvPr/>
        </p:nvSpPr>
        <p:spPr>
          <a:xfrm>
            <a:off x="530764" y="278660"/>
            <a:ext cx="1448972" cy="369332"/>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Bliss?</a:t>
            </a:r>
          </a:p>
        </p:txBody>
      </p:sp>
      <p:sp>
        <p:nvSpPr>
          <p:cNvPr id="55" name="Right Arrow 54"/>
          <p:cNvSpPr/>
          <p:nvPr/>
        </p:nvSpPr>
        <p:spPr bwMode="auto">
          <a:xfrm rot="10800000">
            <a:off x="1763736" y="450401"/>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7" name="Bent-Up Arrow 66"/>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9" name="Bent-Up Arrow 68"/>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4" name="TextBox 63"/>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65" name="TextBox 64"/>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8" name="TextBox 67"/>
          <p:cNvSpPr txBox="1"/>
          <p:nvPr/>
        </p:nvSpPr>
        <p:spPr>
          <a:xfrm>
            <a:off x="4651859" y="244968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Listen, embrace, and adjust</a:t>
            </a:r>
          </a:p>
        </p:txBody>
      </p:sp>
      <p:sp>
        <p:nvSpPr>
          <p:cNvPr id="43" name="Up Arrow 42"/>
          <p:cNvSpPr/>
          <p:nvPr/>
        </p:nvSpPr>
        <p:spPr bwMode="auto">
          <a:xfrm rot="13500000">
            <a:off x="3320584" y="419382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4" name="TextBox 43"/>
          <p:cNvSpPr txBox="1"/>
          <p:nvPr/>
        </p:nvSpPr>
        <p:spPr>
          <a:xfrm>
            <a:off x="2335346" y="45316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Nicely</a:t>
            </a:r>
          </a:p>
        </p:txBody>
      </p:sp>
      <p:sp>
        <p:nvSpPr>
          <p:cNvPr id="45" name="TextBox 44"/>
          <p:cNvSpPr txBox="1"/>
          <p:nvPr/>
        </p:nvSpPr>
        <p:spPr>
          <a:xfrm>
            <a:off x="1497314" y="4437112"/>
            <a:ext cx="770430"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I/PR</a:t>
            </a:r>
          </a:p>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CSR</a:t>
            </a:r>
          </a:p>
        </p:txBody>
      </p:sp>
      <p:sp>
        <p:nvSpPr>
          <p:cNvPr id="46" name="Bent-Up Arrow 45"/>
          <p:cNvSpPr/>
          <p:nvPr/>
        </p:nvSpPr>
        <p:spPr bwMode="auto">
          <a:xfrm rot="16200000" flipV="1">
            <a:off x="832398" y="3003125"/>
            <a:ext cx="391791"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7" name="Bent-Up Arrow 46"/>
          <p:cNvSpPr/>
          <p:nvPr/>
        </p:nvSpPr>
        <p:spPr bwMode="auto">
          <a:xfrm rot="10800000" flipV="1">
            <a:off x="989635" y="4557459"/>
            <a:ext cx="576000"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8" name="Bent-Up Arrow 47"/>
          <p:cNvSpPr/>
          <p:nvPr/>
        </p:nvSpPr>
        <p:spPr bwMode="auto">
          <a:xfrm rot="16200000" flipV="1">
            <a:off x="829664" y="3800814"/>
            <a:ext cx="391791"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2" name="Right Arrow 51"/>
          <p:cNvSpPr/>
          <p:nvPr/>
        </p:nvSpPr>
        <p:spPr bwMode="auto">
          <a:xfrm rot="10800000">
            <a:off x="2190475" y="4685253"/>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9" name="TextBox 58"/>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1ED0C03D-13FB-4856-8404-6BE537F0C9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69603655"/>
      </p:ext>
    </p:extLst>
  </p:cSld>
  <p:clrMapOvr>
    <a:masterClrMapping/>
  </p:clrMapOvr>
  <p:transition spd="med" advTm="123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9" name="Up Arrow 28"/>
          <p:cNvSpPr/>
          <p:nvPr/>
        </p:nvSpPr>
        <p:spPr bwMode="auto">
          <a:xfrm rot="13500000">
            <a:off x="3320584" y="419382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0" name="TextBox 29"/>
          <p:cNvSpPr txBox="1"/>
          <p:nvPr/>
        </p:nvSpPr>
        <p:spPr>
          <a:xfrm>
            <a:off x="2335346" y="45316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Nicely</a:t>
            </a:r>
          </a:p>
        </p:txBody>
      </p:sp>
      <p:sp>
        <p:nvSpPr>
          <p:cNvPr id="33" name="TextBox 32"/>
          <p:cNvSpPr txBox="1"/>
          <p:nvPr/>
        </p:nvSpPr>
        <p:spPr>
          <a:xfrm>
            <a:off x="3384642" y="5289944"/>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E.g. a police state</a:t>
            </a:r>
          </a:p>
        </p:txBody>
      </p:sp>
      <p:sp>
        <p:nvSpPr>
          <p:cNvPr id="34" name="TextBox 33"/>
          <p:cNvSpPr txBox="1"/>
          <p:nvPr/>
        </p:nvSpPr>
        <p:spPr>
          <a:xfrm>
            <a:off x="3653336" y="452656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Nastily</a:t>
            </a:r>
          </a:p>
        </p:txBody>
      </p:sp>
      <p:sp>
        <p:nvSpPr>
          <p:cNvPr id="35" name="Up Arrow 34"/>
          <p:cNvSpPr/>
          <p:nvPr/>
        </p:nvSpPr>
        <p:spPr bwMode="auto">
          <a:xfrm rot="8100000">
            <a:off x="4040664" y="419382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6" name="Up Arrow 35"/>
          <p:cNvSpPr/>
          <p:nvPr/>
        </p:nvSpPr>
        <p:spPr bwMode="auto">
          <a:xfrm rot="10800000">
            <a:off x="4305822" y="4897529"/>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38" name="TextBox 37"/>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9" name="Up Arrow 38"/>
          <p:cNvSpPr/>
          <p:nvPr/>
        </p:nvSpPr>
        <p:spPr bwMode="auto">
          <a:xfrm rot="10800000">
            <a:off x="4291707" y="562846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0" name="Right Arrow 39"/>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4" name="TextBox 53"/>
          <p:cNvSpPr txBox="1"/>
          <p:nvPr/>
        </p:nvSpPr>
        <p:spPr>
          <a:xfrm>
            <a:off x="530764" y="278660"/>
            <a:ext cx="1448972" cy="369332"/>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Bliss?</a:t>
            </a:r>
          </a:p>
        </p:txBody>
      </p:sp>
      <p:sp>
        <p:nvSpPr>
          <p:cNvPr id="55" name="Right Arrow 54"/>
          <p:cNvSpPr/>
          <p:nvPr/>
        </p:nvSpPr>
        <p:spPr bwMode="auto">
          <a:xfrm rot="10800000">
            <a:off x="1763736" y="450401"/>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7" name="Bent-Up Arrow 66"/>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9" name="Bent-Up Arrow 68"/>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9" name="Right Arrow 58"/>
          <p:cNvSpPr/>
          <p:nvPr/>
        </p:nvSpPr>
        <p:spPr bwMode="auto">
          <a:xfrm rot="10800000">
            <a:off x="2190475" y="4685253"/>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0" name="TextBox 59"/>
          <p:cNvSpPr txBox="1"/>
          <p:nvPr/>
        </p:nvSpPr>
        <p:spPr>
          <a:xfrm>
            <a:off x="1497314" y="4437112"/>
            <a:ext cx="770430"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I/PR</a:t>
            </a:r>
          </a:p>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CSR</a:t>
            </a:r>
          </a:p>
        </p:txBody>
      </p:sp>
      <p:sp>
        <p:nvSpPr>
          <p:cNvPr id="66" name="Bent-Up Arrow 65"/>
          <p:cNvSpPr/>
          <p:nvPr/>
        </p:nvSpPr>
        <p:spPr bwMode="auto">
          <a:xfrm rot="16200000" flipV="1">
            <a:off x="832398" y="3003125"/>
            <a:ext cx="391791"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0" name="Bent-Up Arrow 69"/>
          <p:cNvSpPr/>
          <p:nvPr/>
        </p:nvSpPr>
        <p:spPr bwMode="auto">
          <a:xfrm rot="10800000" flipV="1">
            <a:off x="989635" y="4557459"/>
            <a:ext cx="576000"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1" name="Bent-Up Arrow 70"/>
          <p:cNvSpPr/>
          <p:nvPr/>
        </p:nvSpPr>
        <p:spPr bwMode="auto">
          <a:xfrm rot="16200000" flipV="1">
            <a:off x="829664" y="3800814"/>
            <a:ext cx="391791"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4" name="TextBox 63"/>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65" name="TextBox 64"/>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8" name="TextBox 67"/>
          <p:cNvSpPr txBox="1"/>
          <p:nvPr/>
        </p:nvSpPr>
        <p:spPr>
          <a:xfrm>
            <a:off x="4651859" y="244968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Listen, embrace, and adjust</a:t>
            </a:r>
          </a:p>
        </p:txBody>
      </p:sp>
      <p:sp>
        <p:nvSpPr>
          <p:cNvPr id="72" name="TextBox 71"/>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sp>
        <p:nvSpPr>
          <p:cNvPr id="56" name="TextBox 55"/>
          <p:cNvSpPr txBox="1"/>
          <p:nvPr/>
        </p:nvSpPr>
        <p:spPr>
          <a:xfrm>
            <a:off x="6228872" y="4098558"/>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pic>
        <p:nvPicPr>
          <p:cNvPr id="2" name="Audio 1">
            <a:hlinkClick r:id="" action="ppaction://media"/>
            <a:extLst>
              <a:ext uri="{FF2B5EF4-FFF2-40B4-BE49-F238E27FC236}">
                <a16:creationId xmlns:a16="http://schemas.microsoft.com/office/drawing/2014/main" id="{12AECC82-47F2-4C89-AB3B-0FF3FCD9F6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6613344"/>
      </p:ext>
    </p:extLst>
  </p:cSld>
  <p:clrMapOvr>
    <a:masterClrMapping/>
  </p:clrMapOvr>
  <p:transition spd="med" advTm="293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30887"/>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D3FFB6E-A3CF-4599-88C3-095CBD0D3A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62250274"/>
      </p:ext>
    </p:extLst>
  </p:cSld>
  <p:clrMapOvr>
    <a:masterClrMapping/>
  </p:clrMapOvr>
  <p:transition spd="med" advTm="87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8676" name="Picture 4" descr="Image result for csr management whitew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3547"/>
            <a:ext cx="7632848" cy="678667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7CA5406-0A31-4A05-AEAB-94D882936F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2867041"/>
      </p:ext>
    </p:extLst>
  </p:cSld>
  <p:clrMapOvr>
    <a:masterClrMapping/>
  </p:clrMapOvr>
  <p:transition spd="med" advTm="236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971600" y="2060848"/>
            <a:ext cx="7344816" cy="4170372"/>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CSR management (the CSR business model) the “entity” / CEO has to care, because / on condition that / insofar as </a:t>
            </a:r>
            <a:r>
              <a:rPr lang="en-GB" sz="2200" b="1" dirty="0">
                <a:solidFill>
                  <a:schemeClr val="bg2">
                    <a:lumMod val="20000"/>
                    <a:lumOff val="80000"/>
                  </a:schemeClr>
                </a:solidFill>
                <a:latin typeface="Arial" panose="020B0604020202020204" pitchFamily="34" charset="0"/>
                <a:cs typeface="Arial" panose="020B0604020202020204" pitchFamily="34" charset="0"/>
              </a:rPr>
              <a:t>responsible = profitable </a:t>
            </a:r>
            <a:r>
              <a:rPr lang="en-GB" sz="2200" b="1" dirty="0">
                <a:latin typeface="Arial" panose="020B0604020202020204" pitchFamily="34" charset="0"/>
                <a:cs typeface="Arial" panose="020B0604020202020204" pitchFamily="34" charset="0"/>
              </a:rPr>
              <a:t>business.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is the starting point of the Norwegian Government Pension Fund Global, and its   Council on Ethics issuing recommendations.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“Our task is to reduce ethical risks attached to the investment portfolio.” </a:t>
            </a:r>
            <a:r>
              <a:rPr lang="en-GB" sz="2200" b="1" i="1" dirty="0">
                <a:latin typeface="Arial" panose="020B0604020202020204" pitchFamily="34" charset="0"/>
                <a:cs typeface="Arial" panose="020B0604020202020204" pitchFamily="34" charset="0"/>
              </a:rPr>
              <a:t>Johan H. Andersen.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By implication, if the entity wants investments from funds like the GPFG, it has to comply.</a:t>
            </a: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C24376D-6E06-4333-A668-2F0F30544A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90424864"/>
      </p:ext>
    </p:extLst>
  </p:cSld>
  <p:clrMapOvr>
    <a:masterClrMapping/>
  </p:clrMapOvr>
  <p:transition spd="med" advTm="625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236804" cy="4493538"/>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CSR assumes that business corporations are agents, with duties and responsibilities.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As agents they have</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a duty to observe laws (possibly their “spirit” as well as their letter),</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a responsibility towards the communities and environments (social and ecological) in which they operate (at least not to harm them), and</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possible further duties or near-duties to more positive contributions to ecological, educational, or social programmes.</a:t>
            </a: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23728D4-60A9-4BF1-8EFC-103DB6863F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65787490"/>
      </p:ext>
    </p:extLst>
  </p:cSld>
  <p:clrMapOvr>
    <a:masterClrMapping/>
  </p:clrMapOvr>
  <p:transition spd="med" advTm="404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Pin maker = a few pins per person a day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050" name="Picture 2" descr="Image result for adam smith pin fact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470" y="1252248"/>
            <a:ext cx="6696744" cy="522186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AEC0B32-E8ED-4B79-B895-988E8B2440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000079"/>
      </p:ext>
    </p:extLst>
  </p:cSld>
  <p:clrMapOvr>
    <a:masterClrMapping/>
  </p:clrMapOvr>
  <p:transition spd="med" advTm="241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6948772" cy="387798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a:t>
            </a:r>
            <a:r>
              <a:rPr lang="en-GB" sz="2200" b="1" dirty="0">
                <a:solidFill>
                  <a:schemeClr val="bg2">
                    <a:lumMod val="40000"/>
                    <a:lumOff val="60000"/>
                  </a:schemeClr>
                </a:solidFill>
                <a:latin typeface="Arial" panose="020B0604020202020204" pitchFamily="34" charset="0"/>
                <a:cs typeface="Arial" panose="020B0604020202020204" pitchFamily="34" charset="0"/>
              </a:rPr>
              <a:t>first duty </a:t>
            </a:r>
            <a:r>
              <a:rPr lang="en-GB" sz="2200" b="1" dirty="0">
                <a:latin typeface="Arial" panose="020B0604020202020204" pitchFamily="34" charset="0"/>
                <a:cs typeface="Arial" panose="020B0604020202020204" pitchFamily="34" charset="0"/>
              </a:rPr>
              <a:t>of corporations as business agents is, however, perceived to be clear:</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Companies express their agency or citizenship</a:t>
            </a:r>
          </a:p>
          <a:p>
            <a:pPr marL="1257300" lvl="2" indent="-342900">
              <a:spcAft>
                <a:spcPts val="1800"/>
              </a:spcAft>
              <a:buFont typeface="Arial" panose="020B0604020202020204" pitchFamily="34" charset="0"/>
              <a:buChar char="•"/>
            </a:pPr>
            <a:r>
              <a:rPr lang="en-GB" sz="2000" b="1" dirty="0">
                <a:solidFill>
                  <a:schemeClr val="bg2">
                    <a:lumMod val="40000"/>
                    <a:lumOff val="60000"/>
                  </a:schemeClr>
                </a:solidFill>
                <a:latin typeface="Arial" panose="020B0604020202020204" pitchFamily="34" charset="0"/>
                <a:cs typeface="Arial" panose="020B0604020202020204" pitchFamily="34" charset="0"/>
              </a:rPr>
              <a:t>by earning adequate returns on the employed resources (to the shareholders)</a:t>
            </a:r>
          </a:p>
          <a:p>
            <a:pPr marL="1257300" lvl="2" indent="-342900">
              <a:spcAft>
                <a:spcPts val="1800"/>
              </a:spcAft>
              <a:buFont typeface="Arial" panose="020B0604020202020204" pitchFamily="34" charset="0"/>
              <a:buChar char="•"/>
            </a:pPr>
            <a:r>
              <a:rPr lang="en-GB" sz="2000" b="1" dirty="0">
                <a:solidFill>
                  <a:schemeClr val="bg2">
                    <a:lumMod val="20000"/>
                    <a:lumOff val="80000"/>
                  </a:schemeClr>
                </a:solidFill>
                <a:latin typeface="Arial" panose="020B0604020202020204" pitchFamily="34" charset="0"/>
                <a:cs typeface="Arial" panose="020B0604020202020204" pitchFamily="34" charset="0"/>
              </a:rPr>
              <a:t>legally and responsibly (observing the interests of other stakeholders)</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and perhaps philanthropically (contributing to voluntary charities and causes)</a:t>
            </a: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9A2C49A-8480-4A2C-B988-EE4EEE1CF6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79072087"/>
      </p:ext>
    </p:extLst>
  </p:cSld>
  <p:clrMapOvr>
    <a:masterClrMapping/>
  </p:clrMapOvr>
  <p:transition spd="med" advTm="645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6948772" cy="387798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And why</a:t>
            </a:r>
            <a:r>
              <a:rPr lang="en-GB" sz="2200" b="1" dirty="0">
                <a:solidFill>
                  <a:schemeClr val="bg2">
                    <a:lumMod val="40000"/>
                    <a:lumOff val="60000"/>
                  </a:schemeClr>
                </a:solidFill>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should companies and corporations recognise these duties and responsibilities?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Because / On condition that / To the degree that</a:t>
            </a:r>
          </a:p>
          <a:p>
            <a:pPr marL="1257300" lvl="2" indent="-342900">
              <a:spcAft>
                <a:spcPts val="1800"/>
              </a:spcAft>
              <a:buFont typeface="Arial" panose="020B0604020202020204" pitchFamily="34" charset="0"/>
              <a:buChar char="•"/>
            </a:pPr>
            <a:r>
              <a:rPr lang="en-GB" sz="2000" b="1" dirty="0">
                <a:solidFill>
                  <a:schemeClr val="bg2">
                    <a:lumMod val="40000"/>
                    <a:lumOff val="60000"/>
                  </a:schemeClr>
                </a:solidFill>
                <a:latin typeface="Arial" panose="020B0604020202020204" pitchFamily="34" charset="0"/>
                <a:cs typeface="Arial" panose="020B0604020202020204" pitchFamily="34" charset="0"/>
              </a:rPr>
              <a:t>earning returns to shareholders is their </a:t>
            </a:r>
            <a:r>
              <a:rPr lang="en-GB" sz="2000" b="1" i="1" dirty="0">
                <a:solidFill>
                  <a:schemeClr val="bg2">
                    <a:lumMod val="40000"/>
                    <a:lumOff val="60000"/>
                  </a:schemeClr>
                </a:solidFill>
                <a:latin typeface="Arial" panose="020B0604020202020204" pitchFamily="34" charset="0"/>
                <a:cs typeface="Arial" panose="020B0604020202020204" pitchFamily="34" charset="0"/>
              </a:rPr>
              <a:t>raison d’être </a:t>
            </a:r>
            <a:r>
              <a:rPr lang="en-GB" sz="2000" b="1" dirty="0">
                <a:solidFill>
                  <a:schemeClr val="bg2">
                    <a:lumMod val="40000"/>
                    <a:lumOff val="60000"/>
                  </a:schemeClr>
                </a:solidFill>
                <a:latin typeface="Arial" panose="020B0604020202020204" pitchFamily="34" charset="0"/>
                <a:cs typeface="Arial" panose="020B0604020202020204" pitchFamily="34" charset="0"/>
              </a:rPr>
              <a:t>– the reason for their existence</a:t>
            </a:r>
          </a:p>
          <a:p>
            <a:pPr marL="1257300" lvl="2" indent="-342900">
              <a:spcAft>
                <a:spcPts val="1800"/>
              </a:spcAft>
              <a:buFont typeface="Arial" panose="020B0604020202020204" pitchFamily="34" charset="0"/>
              <a:buChar char="•"/>
            </a:pPr>
            <a:r>
              <a:rPr lang="en-GB" sz="2000" b="1" dirty="0">
                <a:solidFill>
                  <a:schemeClr val="bg2">
                    <a:lumMod val="20000"/>
                    <a:lumOff val="80000"/>
                  </a:schemeClr>
                </a:solidFill>
                <a:latin typeface="Arial" panose="020B0604020202020204" pitchFamily="34" charset="0"/>
                <a:cs typeface="Arial" panose="020B0604020202020204" pitchFamily="34" charset="0"/>
              </a:rPr>
              <a:t>illegality and irresponsibility towards other stakeholders risk returns to shareholders</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voluntary philanthropy contributes positively to earning returns to shareholders</a:t>
            </a: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3D55B61-810F-4427-A5BC-45603C99A1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081221228"/>
      </p:ext>
    </p:extLst>
  </p:cSld>
  <p:clrMapOvr>
    <a:masterClrMapping/>
  </p:clrMapOvr>
  <p:transition spd="med" advTm="431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6948772" cy="4478149"/>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So when are the responsibility (and perhaps philanthropy) conditions met in real life?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other words, when and to what degree do the following contribute to earning adequate returns to shareholders?</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Observing laws (in the main / to the fullest)</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Not harming people or social institutions</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Not damaging the built / natural environment</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Philanthropic contributions to ecological, educational, or social programmes</a:t>
            </a: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DA3B94D-7097-4931-82D2-EB2D3DF66E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590529605"/>
      </p:ext>
    </p:extLst>
  </p:cSld>
  <p:clrMapOvr>
    <a:masterClrMapping/>
  </p:clrMapOvr>
  <p:transition spd="med" advTm="393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3203847" y="260649"/>
            <a:ext cx="3024337" cy="936104"/>
          </a:xfrm>
          <a:prstGeom prst="cloudCallout">
            <a:avLst>
              <a:gd name="adj1" fmla="val -59380"/>
              <a:gd name="adj2" fmla="val 497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effectLst/>
              </a:rPr>
              <a:t>To be or not to be responsible?</a:t>
            </a:r>
          </a:p>
        </p:txBody>
      </p:sp>
      <p:sp>
        <p:nvSpPr>
          <p:cNvPr id="4" name="Cloud Callout 3"/>
          <p:cNvSpPr/>
          <p:nvPr/>
        </p:nvSpPr>
        <p:spPr>
          <a:xfrm>
            <a:off x="3397383" y="1391674"/>
            <a:ext cx="1966706" cy="862104"/>
          </a:xfrm>
          <a:prstGeom prst="cloudCallout">
            <a:avLst>
              <a:gd name="adj1" fmla="val -67760"/>
              <a:gd name="adj2" fmla="val -458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effectLst/>
              </a:rPr>
              <a:t>Is it even profitable?</a:t>
            </a:r>
          </a:p>
        </p:txBody>
      </p:sp>
      <p:pic>
        <p:nvPicPr>
          <p:cNvPr id="7" name="Audio 6">
            <a:hlinkClick r:id="" action="ppaction://media"/>
            <a:extLst>
              <a:ext uri="{FF2B5EF4-FFF2-40B4-BE49-F238E27FC236}">
                <a16:creationId xmlns:a16="http://schemas.microsoft.com/office/drawing/2014/main" id="{AEEE2489-E290-4684-94CB-A26D95392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48703881"/>
      </p:ext>
    </p:extLst>
  </p:cSld>
  <p:clrMapOvr>
    <a:masterClrMapping/>
  </p:clrMapOvr>
  <p:transition spd="med" advTm="88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rgbClr val="FFFF00"/>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9" name="Elbow Connector 8"/>
          <p:cNvCxnSpPr/>
          <p:nvPr/>
        </p:nvCxnSpPr>
        <p:spPr bwMode="auto">
          <a:xfrm rot="10800000">
            <a:off x="6516216" y="512676"/>
            <a:ext cx="1224136" cy="756084"/>
          </a:xfrm>
          <a:prstGeom prst="bentConnector3">
            <a:avLst>
              <a:gd name="adj1" fmla="val 50000"/>
            </a:avLst>
          </a:prstGeom>
          <a:solidFill>
            <a:schemeClr val="accent1"/>
          </a:solidFill>
          <a:ln w="25400" cap="flat" cmpd="sng" algn="ctr">
            <a:solidFill>
              <a:schemeClr val="tx2"/>
            </a:solidFill>
            <a:prstDash val="solid"/>
            <a:round/>
            <a:headEnd type="none" w="med" len="med"/>
            <a:tailEnd type="triangle"/>
          </a:ln>
          <a:effectLst/>
        </p:spPr>
      </p:cxn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cxnSp>
        <p:nvCxnSpPr>
          <p:cNvPr id="9216" name="Straight Connector 9215"/>
          <p:cNvCxnSpPr/>
          <p:nvPr/>
        </p:nvCxnSpPr>
        <p:spPr bwMode="auto">
          <a:xfrm>
            <a:off x="4595882" y="2961120"/>
            <a:ext cx="0" cy="154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219" name="Straight Connector 9218"/>
          <p:cNvCxnSpPr>
            <a:cxnSpLocks/>
          </p:cNvCxnSpPr>
          <p:nvPr/>
        </p:nvCxnSpPr>
        <p:spPr bwMode="auto">
          <a:xfrm flipH="1">
            <a:off x="3707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535996"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3707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4535996"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3707904" y="2955410"/>
            <a:ext cx="900100" cy="0"/>
          </a:xfrm>
          <a:prstGeom prst="line">
            <a:avLst/>
          </a:prstGeom>
          <a:solidFill>
            <a:schemeClr val="accent1"/>
          </a:solidFill>
          <a:ln w="25400" cap="flat" cmpd="sng" algn="ctr">
            <a:solidFill>
              <a:srgbClr val="FFFF00"/>
            </a:solidFill>
            <a:prstDash val="solid"/>
            <a:round/>
            <a:headEnd type="none" w="med" len="med"/>
            <a:tailEnd type="none" w="med" len="med"/>
          </a:ln>
          <a:effectLst/>
        </p:spPr>
      </p:cxnSp>
      <p:cxnSp>
        <p:nvCxnSpPr>
          <p:cNvPr id="49" name="Straight Connector 48"/>
          <p:cNvCxnSpPr/>
          <p:nvPr/>
        </p:nvCxnSpPr>
        <p:spPr bwMode="auto">
          <a:xfrm flipH="1">
            <a:off x="4535996"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227" name="Straight Arrow Connector 9226"/>
          <p:cNvCxnSpPr/>
          <p:nvPr/>
        </p:nvCxnSpPr>
        <p:spPr bwMode="auto">
          <a:xfrm flipV="1">
            <a:off x="4591251" y="2251438"/>
            <a:ext cx="381600" cy="294263"/>
          </a:xfrm>
          <a:prstGeom prst="straightConnector1">
            <a:avLst/>
          </a:prstGeom>
          <a:solidFill>
            <a:schemeClr val="accent1"/>
          </a:solidFill>
          <a:ln w="25400" cap="flat" cmpd="sng" algn="ctr">
            <a:solidFill>
              <a:schemeClr val="tx2"/>
            </a:solidFill>
            <a:prstDash val="solid"/>
            <a:round/>
            <a:headEnd type="none" w="med" len="med"/>
            <a:tailEnd type="triangle"/>
          </a:ln>
          <a:effectLst/>
        </p:spPr>
      </p:cxnSp>
      <p:cxnSp>
        <p:nvCxnSpPr>
          <p:cNvPr id="55" name="Straight Arrow Connector 54"/>
          <p:cNvCxnSpPr/>
          <p:nvPr/>
        </p:nvCxnSpPr>
        <p:spPr bwMode="auto">
          <a:xfrm flipH="1" flipV="1">
            <a:off x="4220701" y="2254870"/>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2" name="Rectangle 2"/>
          <p:cNvSpPr txBox="1">
            <a:spLocks noChangeArrowheads="1"/>
          </p:cNvSpPr>
          <p:nvPr/>
        </p:nvSpPr>
        <p:spPr bwMode="auto">
          <a:xfrm>
            <a:off x="179512" y="5306746"/>
            <a:ext cx="8784976" cy="1290606"/>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3900" b="1" kern="0" dirty="0">
                <a:solidFill>
                  <a:srgbClr val="FFFF99"/>
                </a:solidFill>
                <a:effectLst/>
                <a:latin typeface="Arial" charset="0"/>
              </a:rPr>
            </a:br>
            <a:r>
              <a:rPr lang="en-GB" sz="2200" b="1" kern="0" dirty="0">
                <a:solidFill>
                  <a:schemeClr val="tx1"/>
                </a:solidFill>
                <a:effectLst/>
                <a:latin typeface="Arial" charset="0"/>
              </a:rPr>
              <a:t>The background in the different approaches and theories will be provided by lectures, guest lectures, and reading material.</a:t>
            </a:r>
          </a:p>
          <a:p>
            <a:r>
              <a:rPr lang="en-GB" sz="2200" b="1" kern="0" dirty="0">
                <a:solidFill>
                  <a:schemeClr val="tx1"/>
                </a:solidFill>
                <a:effectLst/>
                <a:latin typeface="Arial" charset="0"/>
              </a:rPr>
              <a:t>Everything is geared towards your investigation and reporting. </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cxnSp>
        <p:nvCxnSpPr>
          <p:cNvPr id="63" name="Straight Arrow Connector 62"/>
          <p:cNvCxnSpPr/>
          <p:nvPr/>
        </p:nvCxnSpPr>
        <p:spPr bwMode="auto">
          <a:xfrm flipV="1">
            <a:off x="4591047"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flipH="1" flipV="1">
            <a:off x="4220497" y="5016608"/>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5" name="Straight Arrow Connector 64"/>
          <p:cNvCxnSpPr/>
          <p:nvPr/>
        </p:nvCxnSpPr>
        <p:spPr bwMode="auto">
          <a:xfrm flipV="1">
            <a:off x="5704058" y="5006544"/>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6" name="Straight Arrow Connector 65"/>
          <p:cNvCxnSpPr/>
          <p:nvPr/>
        </p:nvCxnSpPr>
        <p:spPr bwMode="auto">
          <a:xfrm flipH="1" flipV="1">
            <a:off x="3131840" y="5009976"/>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7" name="Straight Arrow Connector 66"/>
          <p:cNvCxnSpPr/>
          <p:nvPr/>
        </p:nvCxnSpPr>
        <p:spPr bwMode="auto">
          <a:xfrm flipV="1">
            <a:off x="6748471"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flipH="1" flipV="1">
            <a:off x="2104180" y="5031662"/>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5" name="Straight Connector 34"/>
          <p:cNvCxnSpPr/>
          <p:nvPr/>
        </p:nvCxnSpPr>
        <p:spPr bwMode="auto">
          <a:xfrm>
            <a:off x="4591047" y="3789040"/>
            <a:ext cx="0" cy="756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6" name="Rectangle 2">
            <a:extLst>
              <a:ext uri="{FF2B5EF4-FFF2-40B4-BE49-F238E27FC236}">
                <a16:creationId xmlns:a16="http://schemas.microsoft.com/office/drawing/2014/main" id="{4259FC8C-A33B-425F-9C47-9DE8D325F085}"/>
              </a:ext>
            </a:extLst>
          </p:cNvPr>
          <p:cNvSpPr txBox="1">
            <a:spLocks noChangeArrowheads="1"/>
          </p:cNvSpPr>
          <p:nvPr/>
        </p:nvSpPr>
        <p:spPr bwMode="auto">
          <a:xfrm>
            <a:off x="179512" y="2636912"/>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00"/>
              </a:solidFill>
              <a:effectLst/>
              <a:latin typeface="Arial" charset="0"/>
            </a:endParaRPr>
          </a:p>
          <a:p>
            <a:r>
              <a:rPr lang="en-GB" sz="2200" b="1" kern="0" dirty="0">
                <a:solidFill>
                  <a:srgbClr val="FFFF00"/>
                </a:solidFill>
                <a:effectLst/>
                <a:latin typeface="Arial" charset="0"/>
              </a:rPr>
              <a:t>CSR (business)</a:t>
            </a:r>
          </a:p>
          <a:p>
            <a:r>
              <a:rPr lang="fi-FI" sz="400" b="1" kern="0" dirty="0">
                <a:solidFill>
                  <a:srgbClr val="FFFF00"/>
                </a:solidFill>
                <a:effectLst/>
                <a:latin typeface="Arial" charset="0"/>
              </a:rPr>
              <a:t> </a:t>
            </a:r>
          </a:p>
        </p:txBody>
      </p:sp>
      <p:sp>
        <p:nvSpPr>
          <p:cNvPr id="37" name="Rectangle 2">
            <a:extLst>
              <a:ext uri="{FF2B5EF4-FFF2-40B4-BE49-F238E27FC236}">
                <a16:creationId xmlns:a16="http://schemas.microsoft.com/office/drawing/2014/main" id="{AE8EFD9D-3633-4E22-8256-E12F89CB9526}"/>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4000420C-82C6-4FED-A304-3F8B9E016590}"/>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81452C38-7F5F-40E9-8245-1940EEE7DF2D}"/>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A9B36D66-BD90-4679-80CC-847788F32C0C}"/>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1" name="Rectangle 2">
            <a:extLst>
              <a:ext uri="{FF2B5EF4-FFF2-40B4-BE49-F238E27FC236}">
                <a16:creationId xmlns:a16="http://schemas.microsoft.com/office/drawing/2014/main" id="{CBD66D1B-1721-4D1C-B294-E7C2C4CAD409}"/>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cxnSp>
        <p:nvCxnSpPr>
          <p:cNvPr id="42" name="Straight Connector 41">
            <a:extLst>
              <a:ext uri="{FF2B5EF4-FFF2-40B4-BE49-F238E27FC236}">
                <a16:creationId xmlns:a16="http://schemas.microsoft.com/office/drawing/2014/main" id="{7D4D70EE-1405-447A-A30D-246F7DDB3932}"/>
              </a:ext>
            </a:extLst>
          </p:cNvPr>
          <p:cNvCxnSpPr/>
          <p:nvPr/>
        </p:nvCxnSpPr>
        <p:spPr bwMode="auto">
          <a:xfrm>
            <a:off x="4596906" y="2523410"/>
            <a:ext cx="0" cy="432000"/>
          </a:xfrm>
          <a:prstGeom prst="line">
            <a:avLst/>
          </a:prstGeom>
          <a:solidFill>
            <a:schemeClr val="accent1"/>
          </a:solidFill>
          <a:ln w="28575" cap="flat" cmpd="sng" algn="ctr">
            <a:solidFill>
              <a:srgbClr val="FFFF00"/>
            </a:solidFill>
            <a:prstDash val="solid"/>
            <a:round/>
            <a:headEnd type="none" w="med" len="med"/>
            <a:tailEnd type="none" w="med" len="med"/>
          </a:ln>
          <a:effectLst/>
        </p:spPr>
      </p:cxnSp>
      <p:pic>
        <p:nvPicPr>
          <p:cNvPr id="3" name="Audio 2">
            <a:hlinkClick r:id="" action="ppaction://media"/>
            <a:extLst>
              <a:ext uri="{FF2B5EF4-FFF2-40B4-BE49-F238E27FC236}">
                <a16:creationId xmlns:a16="http://schemas.microsoft.com/office/drawing/2014/main" id="{20F66A47-BBC7-4715-8D9E-200355441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16609687"/>
      </p:ext>
    </p:extLst>
  </p:cSld>
  <p:clrMapOvr>
    <a:masterClrMapping/>
  </p:clrMapOvr>
  <p:transition spd="med" advTm="124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2</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2987824" y="836712"/>
            <a:ext cx="6120680" cy="5904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Your case / first name starts with</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V, W, X, Y, Z, Å, Ä, Ö</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Q, R, S, T, U	</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M, N, O, P</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H, I, J, K, L</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E, F, G</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A, B, C, D	</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Or one of the others, but </a:t>
            </a:r>
            <a:r>
              <a:rPr lang="en-GB" altLang="fi-FI" sz="2400" b="1" u="sng" kern="0" dirty="0">
                <a:effectLst/>
                <a:latin typeface="Arial" panose="020B0604020202020204" pitchFamily="34" charset="0"/>
                <a:cs typeface="Arial" panose="020B0604020202020204" pitchFamily="34" charset="0"/>
              </a:rPr>
              <a:t>not</a:t>
            </a:r>
            <a:r>
              <a:rPr lang="en-GB" altLang="fi-FI" sz="2400" b="1" kern="0" dirty="0">
                <a:effectLst/>
                <a:latin typeface="Arial" panose="020B0604020202020204" pitchFamily="34" charset="0"/>
                <a:cs typeface="Arial" panose="020B0604020202020204" pitchFamily="34" charset="0"/>
              </a:rPr>
              <a:t> the 	one you did after Lecture 1.</a:t>
            </a:r>
            <a:endParaRPr lang="en-US" altLang="fi-FI" sz="2400" b="1" kern="0" dirty="0">
              <a:effectLst/>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1530DEA-D68B-4667-A406-64FD99572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54572421"/>
      </p:ext>
    </p:extLst>
  </p:cSld>
  <p:clrMapOvr>
    <a:masterClrMapping/>
  </p:clrMapOvr>
  <p:transition spd="med" advTm="332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323528" y="1268760"/>
            <a:ext cx="4032448"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800" b="1" dirty="0">
              <a:latin typeface="Arial" panose="020B0604020202020204" pitchFamily="34" charset="0"/>
              <a:cs typeface="Arial" panose="020B0604020202020204" pitchFamily="34" charset="0"/>
            </a:endParaRPr>
          </a:p>
          <a:p>
            <a:pPr marL="457200" indent="-457200">
              <a:spcAft>
                <a:spcPts val="12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4067944" y="1268760"/>
            <a:ext cx="4788024"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spcBef>
                <a:spcPts val="0"/>
              </a:spcBef>
              <a:spcAft>
                <a:spcPts val="1200"/>
              </a:spcAft>
              <a:buFontTx/>
              <a:buNone/>
            </a:pPr>
            <a:r>
              <a:rPr lang="en-GB" sz="2800" b="1" kern="0" cap="small" dirty="0">
                <a:effectLst/>
                <a:latin typeface="Arial" charset="0"/>
              </a:rPr>
              <a:t>    Find out and report</a:t>
            </a:r>
          </a:p>
          <a:p>
            <a:pPr marL="0" indent="0">
              <a:spcBef>
                <a:spcPts val="0"/>
              </a:spcBef>
              <a:spcAft>
                <a:spcPts val="600"/>
              </a:spcAft>
              <a:buFontTx/>
              <a:buNone/>
            </a:pPr>
            <a:endParaRPr lang="en-US" sz="400" b="1" kern="0" dirty="0">
              <a:effectLst/>
              <a:latin typeface="Arial" panose="020B0604020202020204" pitchFamily="34" charset="0"/>
              <a:cs typeface="Arial" panose="020B0604020202020204" pitchFamily="34" charset="0"/>
            </a:endParaRPr>
          </a:p>
          <a:p>
            <a:r>
              <a:rPr lang="en-GB" altLang="fi-FI" sz="2400" b="1" kern="0" dirty="0">
                <a:effectLst/>
                <a:latin typeface="Arial" panose="020B0604020202020204" pitchFamily="34" charset="0"/>
                <a:cs typeface="Arial" panose="020B0604020202020204" pitchFamily="34" charset="0"/>
              </a:rPr>
              <a:t>What CSR business reasons did the Council on Ethics give for its exclusion?</a:t>
            </a:r>
          </a:p>
          <a:p>
            <a:r>
              <a:rPr lang="en-GB" altLang="fi-FI" sz="2400" b="1" kern="0" dirty="0">
                <a:effectLst/>
                <a:latin typeface="Arial" panose="020B0604020202020204" pitchFamily="34" charset="0"/>
                <a:cs typeface="Arial" panose="020B0604020202020204" pitchFamily="34" charset="0"/>
              </a:rPr>
              <a:t>Have those reasons (“risks”) jeopardised returns for the shareholders, including the NGPFG?</a:t>
            </a:r>
          </a:p>
          <a:p>
            <a:r>
              <a:rPr lang="en-GB" altLang="fi-FI" sz="2400" b="1" kern="0" dirty="0">
                <a:effectLst/>
                <a:latin typeface="Arial" panose="020B0604020202020204" pitchFamily="34" charset="0"/>
                <a:cs typeface="Arial" panose="020B0604020202020204" pitchFamily="34" charset="0"/>
              </a:rPr>
              <a:t>Do they generally?</a:t>
            </a:r>
          </a:p>
          <a:p>
            <a:r>
              <a:rPr lang="en-GB" altLang="fi-FI" sz="2400" b="1" kern="0" dirty="0">
                <a:effectLst/>
                <a:latin typeface="Arial" panose="020B0604020202020204" pitchFamily="34" charset="0"/>
                <a:cs typeface="Arial" panose="020B0604020202020204" pitchFamily="34" charset="0"/>
              </a:rPr>
              <a:t>What evidence is there?</a:t>
            </a:r>
          </a:p>
          <a:p>
            <a:endParaRPr lang="en-US" altLang="fi-FI" sz="2400" b="1" kern="0" dirty="0">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3216DDB7-932B-4B69-A61D-02802103972F}"/>
              </a:ext>
            </a:extLst>
          </p:cNvPr>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2</a:t>
            </a:r>
            <a:br>
              <a:rPr lang="en-GB" sz="3800" b="1" dirty="0">
                <a:solidFill>
                  <a:srgbClr val="FFFF99"/>
                </a:solidFill>
                <a:latin typeface="Arial" charset="0"/>
              </a:rPr>
            </a:br>
            <a:endParaRPr lang="en-GB" sz="12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0AA7D745-A0F0-452C-83E6-5F236DB56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14863152"/>
      </p:ext>
    </p:extLst>
  </p:cSld>
  <p:clrMapOvr>
    <a:masterClrMapping/>
  </p:clrMapOvr>
  <p:transition spd="med" advTm="468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323528" y="1268760"/>
            <a:ext cx="4032448"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800" b="1" dirty="0">
              <a:latin typeface="Arial" panose="020B0604020202020204" pitchFamily="34" charset="0"/>
              <a:cs typeface="Arial" panose="020B0604020202020204" pitchFamily="34" charset="0"/>
            </a:endParaRPr>
          </a:p>
          <a:p>
            <a:pPr marL="457200" indent="-457200">
              <a:spcAft>
                <a:spcPts val="12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4067944" y="1268760"/>
            <a:ext cx="4788024"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spcBef>
                <a:spcPts val="0"/>
              </a:spcBef>
              <a:spcAft>
                <a:spcPts val="1200"/>
              </a:spcAft>
              <a:buFontTx/>
              <a:buNone/>
            </a:pPr>
            <a:r>
              <a:rPr lang="en-GB" sz="2800" b="1" kern="0" cap="small" dirty="0">
                <a:effectLst/>
                <a:latin typeface="Arial" charset="0"/>
              </a:rPr>
              <a:t>    Find out and report</a:t>
            </a:r>
          </a:p>
          <a:p>
            <a:pPr marL="0" indent="0">
              <a:spcBef>
                <a:spcPts val="0"/>
              </a:spcBef>
              <a:spcAft>
                <a:spcPts val="600"/>
              </a:spcAft>
              <a:buFontTx/>
              <a:buNone/>
            </a:pPr>
            <a:endParaRPr lang="en-US" sz="400" b="1" kern="0" dirty="0">
              <a:effectLst/>
              <a:latin typeface="Arial" panose="020B0604020202020204" pitchFamily="34" charset="0"/>
              <a:cs typeface="Arial" panose="020B0604020202020204" pitchFamily="34" charset="0"/>
            </a:endParaRPr>
          </a:p>
          <a:p>
            <a:r>
              <a:rPr lang="en-GB" altLang="fi-FI" sz="2400" b="1" kern="0" dirty="0">
                <a:effectLst/>
                <a:latin typeface="Arial" panose="020B0604020202020204" pitchFamily="34" charset="0"/>
                <a:cs typeface="Arial" panose="020B0604020202020204" pitchFamily="34" charset="0"/>
              </a:rPr>
              <a:t>What CSR business reasons did the Council on Ethics give for its exclusion?</a:t>
            </a:r>
          </a:p>
          <a:p>
            <a:r>
              <a:rPr lang="en-GB" altLang="fi-FI" sz="2400" b="1" kern="0" dirty="0">
                <a:effectLst/>
                <a:latin typeface="Arial" panose="020B0604020202020204" pitchFamily="34" charset="0"/>
                <a:cs typeface="Arial" panose="020B0604020202020204" pitchFamily="34" charset="0"/>
              </a:rPr>
              <a:t>Have those reasons (“risks”) jeopardised returns for the shareholders, including the NGPFG?</a:t>
            </a:r>
          </a:p>
          <a:p>
            <a:r>
              <a:rPr lang="en-GB" altLang="fi-FI" sz="2400" b="1" kern="0" dirty="0">
                <a:effectLst/>
                <a:latin typeface="Arial" panose="020B0604020202020204" pitchFamily="34" charset="0"/>
                <a:cs typeface="Arial" panose="020B0604020202020204" pitchFamily="34" charset="0"/>
              </a:rPr>
              <a:t>Do they generally?</a:t>
            </a:r>
          </a:p>
          <a:p>
            <a:r>
              <a:rPr lang="en-GB" altLang="fi-FI" sz="2400" b="1" kern="0" dirty="0">
                <a:effectLst/>
                <a:latin typeface="Arial" panose="020B0604020202020204" pitchFamily="34" charset="0"/>
                <a:cs typeface="Arial" panose="020B0604020202020204" pitchFamily="34" charset="0"/>
              </a:rPr>
              <a:t>What evidence is there?</a:t>
            </a:r>
          </a:p>
          <a:p>
            <a:endParaRPr lang="en-US" altLang="fi-FI" sz="2400" b="1" kern="0" dirty="0">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3216DDB7-932B-4B69-A61D-02802103972F}"/>
              </a:ext>
            </a:extLst>
          </p:cNvPr>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2</a:t>
            </a:r>
            <a:br>
              <a:rPr lang="en-GB" sz="3800" b="1" dirty="0">
                <a:solidFill>
                  <a:srgbClr val="FFFF99"/>
                </a:solidFill>
                <a:latin typeface="Arial" charset="0"/>
              </a:rPr>
            </a:br>
            <a:endParaRPr lang="en-GB" sz="1200" b="1" dirty="0">
              <a:solidFill>
                <a:srgbClr val="99CCFF"/>
              </a:solidFill>
              <a:latin typeface="Arial" charset="0"/>
            </a:endParaRPr>
          </a:p>
        </p:txBody>
      </p:sp>
      <p:sp>
        <p:nvSpPr>
          <p:cNvPr id="2" name="Rectangle 1">
            <a:extLst>
              <a:ext uri="{FF2B5EF4-FFF2-40B4-BE49-F238E27FC236}">
                <a16:creationId xmlns:a16="http://schemas.microsoft.com/office/drawing/2014/main" id="{D9E55481-862F-4CA5-AA14-DFDA0CA4E9FC}"/>
              </a:ext>
            </a:extLst>
          </p:cNvPr>
          <p:cNvSpPr/>
          <p:nvPr/>
        </p:nvSpPr>
        <p:spPr bwMode="auto">
          <a:xfrm>
            <a:off x="323528" y="5940600"/>
            <a:ext cx="8460432" cy="5847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800" b="1" dirty="0">
                <a:latin typeface="Arial" panose="020B0604020202020204" pitchFamily="34" charset="0"/>
                <a:cs typeface="Arial" panose="020B0604020202020204" pitchFamily="34" charset="0"/>
              </a:rPr>
              <a:t>And please remember to send me your question. </a:t>
            </a:r>
            <a:endParaRPr kumimoji="0" lang="LID4096" sz="2800" b="1" i="0" u="none" strike="noStrike" cap="none" normalizeH="0" baseline="0" dirty="0">
              <a:ln>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ED9F216A-F1BE-4807-893A-12C93B2683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36236559"/>
      </p:ext>
    </p:extLst>
  </p:cSld>
  <p:clrMapOvr>
    <a:masterClrMapping/>
  </p:clrMapOvr>
  <p:transition spd="med" advTm="31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323528" y="1268760"/>
            <a:ext cx="4032448"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800" b="1" dirty="0">
              <a:latin typeface="Arial" panose="020B0604020202020204" pitchFamily="34" charset="0"/>
              <a:cs typeface="Arial" panose="020B0604020202020204" pitchFamily="34" charset="0"/>
            </a:endParaRPr>
          </a:p>
          <a:p>
            <a:pPr marL="457200" indent="-457200">
              <a:spcAft>
                <a:spcPts val="12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4067944" y="1268760"/>
            <a:ext cx="4788024"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spcBef>
                <a:spcPts val="0"/>
              </a:spcBef>
              <a:spcAft>
                <a:spcPts val="1200"/>
              </a:spcAft>
              <a:buFontTx/>
              <a:buNone/>
            </a:pPr>
            <a:r>
              <a:rPr lang="en-GB" sz="2800" b="1" kern="0" cap="small" dirty="0">
                <a:effectLst/>
                <a:latin typeface="Arial" charset="0"/>
              </a:rPr>
              <a:t>    Find out and report</a:t>
            </a:r>
          </a:p>
          <a:p>
            <a:pPr marL="0" indent="0">
              <a:spcBef>
                <a:spcPts val="0"/>
              </a:spcBef>
              <a:spcAft>
                <a:spcPts val="600"/>
              </a:spcAft>
              <a:buFontTx/>
              <a:buNone/>
            </a:pPr>
            <a:endParaRPr lang="en-US" sz="400" b="1" kern="0" dirty="0">
              <a:effectLst/>
              <a:latin typeface="Arial" panose="020B0604020202020204" pitchFamily="34" charset="0"/>
              <a:cs typeface="Arial" panose="020B0604020202020204" pitchFamily="34" charset="0"/>
            </a:endParaRPr>
          </a:p>
          <a:p>
            <a:r>
              <a:rPr lang="en-GB" altLang="fi-FI" sz="2400" b="1" kern="0" dirty="0">
                <a:effectLst/>
                <a:latin typeface="Arial" panose="020B0604020202020204" pitchFamily="34" charset="0"/>
                <a:cs typeface="Arial" panose="020B0604020202020204" pitchFamily="34" charset="0"/>
              </a:rPr>
              <a:t>What CSR business reasons did the Council on Ethics give for its exclusion?</a:t>
            </a:r>
          </a:p>
          <a:p>
            <a:r>
              <a:rPr lang="en-GB" altLang="fi-FI" sz="2400" b="1" kern="0" dirty="0">
                <a:effectLst/>
                <a:latin typeface="Arial" panose="020B0604020202020204" pitchFamily="34" charset="0"/>
                <a:cs typeface="Arial" panose="020B0604020202020204" pitchFamily="34" charset="0"/>
              </a:rPr>
              <a:t>Have those reasons (“risks”) jeopardised returns for the shareholders, including the NGPFG?</a:t>
            </a:r>
          </a:p>
          <a:p>
            <a:r>
              <a:rPr lang="en-GB" altLang="fi-FI" sz="2400" b="1" kern="0" dirty="0">
                <a:effectLst/>
                <a:latin typeface="Arial" panose="020B0604020202020204" pitchFamily="34" charset="0"/>
                <a:cs typeface="Arial" panose="020B0604020202020204" pitchFamily="34" charset="0"/>
              </a:rPr>
              <a:t>Do they generally?</a:t>
            </a:r>
          </a:p>
          <a:p>
            <a:r>
              <a:rPr lang="en-GB" altLang="fi-FI" sz="2400" b="1" kern="0" dirty="0">
                <a:effectLst/>
                <a:latin typeface="Arial" panose="020B0604020202020204" pitchFamily="34" charset="0"/>
                <a:cs typeface="Arial" panose="020B0604020202020204" pitchFamily="34" charset="0"/>
              </a:rPr>
              <a:t>What evidence is there?</a:t>
            </a:r>
          </a:p>
          <a:p>
            <a:endParaRPr lang="en-US" altLang="fi-FI" sz="2400" b="1" kern="0" dirty="0">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3216DDB7-932B-4B69-A61D-02802103972F}"/>
              </a:ext>
            </a:extLst>
          </p:cNvPr>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2</a:t>
            </a:r>
            <a:br>
              <a:rPr lang="en-GB" sz="3800" b="1" dirty="0">
                <a:solidFill>
                  <a:srgbClr val="FFFF99"/>
                </a:solidFill>
                <a:latin typeface="Arial" charset="0"/>
              </a:rPr>
            </a:br>
            <a:endParaRPr lang="en-GB" sz="1200" b="1" dirty="0">
              <a:solidFill>
                <a:srgbClr val="99CCFF"/>
              </a:solidFill>
              <a:latin typeface="Arial" charset="0"/>
            </a:endParaRPr>
          </a:p>
        </p:txBody>
      </p:sp>
      <p:sp>
        <p:nvSpPr>
          <p:cNvPr id="2" name="Rectangle 1">
            <a:extLst>
              <a:ext uri="{FF2B5EF4-FFF2-40B4-BE49-F238E27FC236}">
                <a16:creationId xmlns:a16="http://schemas.microsoft.com/office/drawing/2014/main" id="{D9E55481-862F-4CA5-AA14-DFDA0CA4E9FC}"/>
              </a:ext>
            </a:extLst>
          </p:cNvPr>
          <p:cNvSpPr/>
          <p:nvPr/>
        </p:nvSpPr>
        <p:spPr bwMode="auto">
          <a:xfrm>
            <a:off x="323528" y="5940600"/>
            <a:ext cx="8460432" cy="5847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800" b="1" dirty="0">
                <a:latin typeface="Arial" panose="020B0604020202020204" pitchFamily="34" charset="0"/>
                <a:cs typeface="Arial" panose="020B0604020202020204" pitchFamily="34" charset="0"/>
              </a:rPr>
              <a:t>And please remember to send me your question. </a:t>
            </a:r>
            <a:endParaRPr kumimoji="0" lang="LID4096" sz="2800" b="1" i="0" u="none" strike="noStrike" cap="none" normalizeH="0" baseline="0" dirty="0">
              <a:ln>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35004"/>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3088" name="Picture 16" descr="http://www.dresdenresearch.com/images/crowd-dresden.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Effect>
                      <a14:colorTemperature colorTemp="10500"/>
                    </a14:imgEffect>
                    <a14:imgEffect>
                      <a14:saturation sat="36000"/>
                    </a14:imgEffect>
                  </a14:imgLayer>
                </a14:imgProps>
              </a:ext>
              <a:ext uri="{28A0092B-C50C-407E-A947-70E740481C1C}">
                <a14:useLocalDpi xmlns:a14="http://schemas.microsoft.com/office/drawing/2010/main" val="0"/>
              </a:ext>
            </a:extLst>
          </a:blip>
          <a:srcRect/>
          <a:stretch>
            <a:fillRect/>
          </a:stretch>
        </p:blipFill>
        <p:spPr bwMode="auto">
          <a:xfrm>
            <a:off x="-36512" y="801384"/>
            <a:ext cx="9141861" cy="6084000"/>
          </a:xfrm>
          <a:prstGeom prst="rect">
            <a:avLst/>
          </a:prstGeom>
          <a:noFill/>
          <a:ln w="0">
            <a:no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6513" y="801384"/>
            <a:ext cx="9141861" cy="4283800"/>
          </a:xfrm>
          <a:prstGeom prst="rect">
            <a:avLst/>
          </a:prstGeom>
          <a:solidFill>
            <a:srgbClr val="25252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1800" b="0" i="0" u="none" strike="noStrike" cap="none" normalizeH="0" baseline="0">
              <a:ln>
                <a:noFill/>
              </a:ln>
              <a:solidFill>
                <a:schemeClr val="bg1"/>
              </a:solidFill>
              <a:effectLst>
                <a:outerShdw blurRad="38100" dist="38100" dir="2700000" algn="tl">
                  <a:srgbClr val="000000">
                    <a:alpha val="43137"/>
                  </a:srgbClr>
                </a:outerShdw>
              </a:effectLst>
              <a:latin typeface="Times New Roman" pitchFamily="18" charset="0"/>
            </a:endParaRPr>
          </a:p>
        </p:txBody>
      </p:sp>
      <p:sp>
        <p:nvSpPr>
          <p:cNvPr id="2050" name="Rectangle 2"/>
          <p:cNvSpPr>
            <a:spLocks noGrp="1" noChangeArrowheads="1"/>
          </p:cNvSpPr>
          <p:nvPr>
            <p:ph type="title"/>
          </p:nvPr>
        </p:nvSpPr>
        <p:spPr>
          <a:xfrm>
            <a:off x="0" y="1512888"/>
            <a:ext cx="9144000" cy="3716337"/>
          </a:xfrm>
        </p:spPr>
        <p:txBody>
          <a:bodyPr/>
          <a:lstStyle/>
          <a:p>
            <a:r>
              <a:rPr lang="fi-FI" sz="2800" b="1" dirty="0">
                <a:solidFill>
                  <a:srgbClr val="99CCFF"/>
                </a:solidFill>
                <a:latin typeface="Arial" charset="0"/>
              </a:rPr>
              <a:t> </a:t>
            </a:r>
          </a:p>
        </p:txBody>
      </p:sp>
      <p:pic>
        <p:nvPicPr>
          <p:cNvPr id="3084" name="Picture 12" descr="https://encrypted-tbn0.gstatic.com/images?q=tbn:ANd9GcRQlgmOB-_e02-xlMMfjhbJreT-3a-8Vu0cGKIpgJIf5DkEQgqB-A"/>
          <p:cNvPicPr>
            <a:picLocks noChangeAspect="1" noChangeArrowheads="1"/>
          </p:cNvPicPr>
          <p:nvPr/>
        </p:nvPicPr>
        <p:blipFill>
          <a:blip r:embed="rId5">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2675731" y="2421184"/>
            <a:ext cx="3729599" cy="266400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Grp="1" noChangeArrowheads="1"/>
          </p:cNvSpPr>
          <p:nvPr>
            <p:ph type="body" sz="half" idx="1"/>
          </p:nvPr>
        </p:nvSpPr>
        <p:spPr>
          <a:xfrm flipH="1">
            <a:off x="179388" y="4221163"/>
            <a:ext cx="8964612" cy="2808287"/>
          </a:xfrm>
        </p:spPr>
        <p:txBody>
          <a:bodyPr/>
          <a:lstStyle/>
          <a:p>
            <a:pPr algn="ctr">
              <a:buFontTx/>
              <a:buNone/>
            </a:pPr>
            <a:r>
              <a:rPr lang="en-GB" sz="1400" b="1" dirty="0">
                <a:latin typeface="Arial" charset="0"/>
              </a:rPr>
              <a:t> </a:t>
            </a:r>
          </a:p>
        </p:txBody>
      </p:sp>
      <p:sp>
        <p:nvSpPr>
          <p:cNvPr id="2052"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800" dirty="0"/>
              <a:t> </a:t>
            </a:r>
          </a:p>
        </p:txBody>
      </p:sp>
      <p:pic>
        <p:nvPicPr>
          <p:cNvPr id="3080" name="Picture 8" descr="http://dearborn-mi.aauw.net/files/2013/10/female+thinker+bronze.gif"/>
          <p:cNvPicPr>
            <a:picLocks noChangeAspect="1" noChangeArrowheads="1"/>
          </p:cNvPicPr>
          <p:nvPr/>
        </p:nvPicPr>
        <p:blipFill>
          <a:blip r:embed="rId7">
            <a:extLst>
              <a:ext uri="{BEBA8EAE-BF5A-486C-A8C5-ECC9F3942E4B}">
                <a14:imgProps xmlns:a14="http://schemas.microsoft.com/office/drawing/2010/main">
                  <a14:imgLayer r:embed="rId8">
                    <a14:imgEffect>
                      <a14:artisticGlowEdges/>
                    </a14:imgEffect>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6444208" y="20958"/>
            <a:ext cx="2564999"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p.patheos.com.s3.amazonaws.com/blogs/uncommongodcommongood/files/2013/08/P-Food-for-Thought-211x300.jpg"/>
          <p:cNvPicPr>
            <a:picLocks noChangeAspect="1" noChangeArrowheads="1"/>
          </p:cNvPicPr>
          <p:nvPr/>
        </p:nvPicPr>
        <p:blipFill>
          <a:blip r:embed="rId9">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6512" y="9064"/>
            <a:ext cx="2810520" cy="39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989607"/>
      </p:ext>
    </p:extLst>
  </p:cSld>
  <p:clrMapOvr>
    <a:masterClrMapping/>
  </p:clrMapOvr>
  <p:transition spd="med">
    <p:fade/>
  </p:transition>
</p:sld>
</file>

<file path=ppt/theme/theme1.xml><?xml version="1.0" encoding="utf-8"?>
<a:theme xmlns:a="http://schemas.openxmlformats.org/drawingml/2006/main" name="Oletusrakenne">
  <a:themeElements>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fontScheme name="Oletusraken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Oletusrakenn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letusrakenne 8">
        <a:dk1>
          <a:srgbClr val="000000"/>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269608</TotalTime>
  <Words>4701</Words>
  <Application>Microsoft Office PowerPoint</Application>
  <PresentationFormat>On-screen Show (4:3)</PresentationFormat>
  <Paragraphs>943</Paragraphs>
  <Slides>99</Slides>
  <Notes>58</Notes>
  <HiddenSlides>0</HiddenSlides>
  <MMClips>92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99</vt:i4>
      </vt:variant>
    </vt:vector>
  </HeadingPairs>
  <TitlesOfParts>
    <vt:vector size="102" baseType="lpstr">
      <vt:lpstr>Arial</vt:lpstr>
      <vt:lpstr>Times New Roman</vt:lpstr>
      <vt:lpstr>Oletusrakenne</vt:lpstr>
      <vt:lpstr> Management Approaches from Taylorism to CSR  </vt:lpstr>
      <vt:lpstr> Management Approaches from Taylorism to CSR  </vt:lpstr>
      <vt:lpstr> Management Approaches from Taylorism to CSR  </vt:lpstr>
      <vt:lpstr> Management Approaches from Taylorism to CSR  </vt:lpstr>
      <vt:lpstr> After the session, you will all have an intelligent and incisive question about     the lecture’s content.  Write it down and email it to me matti.hayry@aalto.fi   </vt:lpstr>
      <vt:lpstr>PowerPoint Presentation</vt:lpstr>
      <vt:lpstr>PowerPoint Presentation</vt:lpstr>
      <vt:lpstr> Pins and needles  </vt:lpstr>
      <vt:lpstr> Pin maker = a few pins per person a day  </vt:lpstr>
      <vt:lpstr> Pin and needle workshop = dozens / person  </vt:lpstr>
      <vt:lpstr> Needle factory  </vt:lpstr>
      <vt:lpstr> Straightening, cutting, and pointing two ends  </vt:lpstr>
      <vt:lpstr> Punching holes for the needle eyes  </vt:lpstr>
      <vt:lpstr> Cutting into two and gathering metal waste  </vt:lpstr>
      <vt:lpstr> The needles are hardened and tempered  </vt:lpstr>
      <vt:lpstr> The needles are polished and nickel plated  </vt:lpstr>
      <vt:lpstr> The needles are quality controlled  </vt:lpstr>
      <vt:lpstr> The needles are packaged for distribution  </vt:lpstr>
      <vt:lpstr> Adam Smith: thousands per person a day  </vt:lpstr>
      <vt:lpstr> Adam Smith: thousands per person a day  </vt:lpstr>
      <vt:lpstr> Adam Smith: thousands per person a day  </vt:lpstr>
      <vt:lpstr> Of course, there were other developments…  </vt:lpstr>
      <vt:lpstr> Of course, there were other developments…  </vt:lpstr>
      <vt:lpstr> Of course, there were other developments…  </vt:lpstr>
      <vt:lpstr> Of course, there were other developments…  </vt:lpstr>
      <vt:lpstr> Of course, there were other developments…  </vt:lpstr>
      <vt:lpstr> Of course, there were other developments…  </vt:lpstr>
      <vt:lpstr> Of course, there were other developments…  </vt:lpstr>
      <vt:lpstr> But back to management approaches  </vt:lpstr>
      <vt:lpstr> Included in this story are  </vt:lpstr>
      <vt:lpstr> Taylorism  </vt:lpstr>
      <vt:lpstr> Taylorism  </vt:lpstr>
      <vt:lpstr> Taylorism  </vt:lpstr>
      <vt:lpstr> Taylorism  </vt:lpstr>
      <vt:lpstr>PowerPoint Presentation</vt:lpstr>
      <vt:lpstr> Fordism  </vt:lpstr>
      <vt:lpstr> Fordism  </vt:lpstr>
      <vt:lpstr> Fordism  </vt:lpstr>
      <vt:lpstr>PowerPoint Presentation</vt:lpstr>
      <vt:lpstr>PowerPoint Presentation</vt:lpstr>
      <vt:lpstr>PowerPoint Presentation</vt:lpstr>
      <vt:lpstr>PowerPoint Presentation</vt:lpstr>
      <vt:lpstr> The story so far  </vt:lpstr>
      <vt:lpstr> The story so far  </vt:lpstr>
      <vt:lpstr> The story so far  </vt:lpstr>
      <vt:lpstr> The story so far  </vt:lpstr>
      <vt:lpstr>PowerPoint Presentation</vt:lpstr>
      <vt:lpstr> Industrial relations management  </vt:lpstr>
      <vt:lpstr> Industrial relations management  </vt:lpstr>
      <vt:lpstr> Industrial relations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Personnel management  </vt:lpstr>
      <vt:lpstr> Personnel management  </vt:lpstr>
      <vt:lpstr>PowerPoint Presentation</vt:lpstr>
      <vt:lpstr>PowerPoint Presentation</vt:lpstr>
      <vt:lpstr>PowerPoint Presentation</vt:lpstr>
      <vt:lpstr> Human resources management  </vt:lpstr>
      <vt:lpstr> Human resources management  </vt:lpstr>
      <vt:lpstr> Human resources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Public relations management  </vt:lpstr>
      <vt:lpstr> Public relations management  </vt:lpstr>
      <vt:lpstr>PowerPoint Presentation</vt:lpstr>
      <vt:lpstr>PowerPoint Presentation</vt:lpstr>
      <vt:lpstr>PowerPoint Presentation</vt:lpstr>
      <vt:lpstr> Corporate social responsibility management  </vt:lpstr>
      <vt:lpstr>PowerPoint Presentation</vt:lpstr>
      <vt:lpstr> Corporate social responsibility management  </vt:lpstr>
      <vt:lpstr> Corporate social responsibility management  </vt:lpstr>
      <vt:lpstr> Corporate social responsibility management  </vt:lpstr>
      <vt:lpstr> Corporate social responsibility management  </vt:lpstr>
      <vt:lpstr> Corporate social responsibility management  </vt:lpstr>
      <vt:lpstr>PowerPoint Presentation</vt:lpstr>
      <vt:lpstr>PowerPoint Presentation</vt:lpstr>
      <vt:lpstr>Personal assignment 2 </vt:lpstr>
      <vt:lpstr>Personal assignment 2 </vt:lpstr>
      <vt:lpstr>Personal assignment 2 </vt:lpstr>
      <vt:lpstr>Personal assignment 2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Bag Seminar 20.01.09</dc:title>
  <dc:creator>Matti Hayry</dc:creator>
  <cp:lastModifiedBy>Häyry Matti</cp:lastModifiedBy>
  <cp:revision>1240</cp:revision>
  <cp:lastPrinted>2021-02-20T13:17:19Z</cp:lastPrinted>
  <dcterms:created xsi:type="dcterms:W3CDTF">2003-08-20T07:46:50Z</dcterms:created>
  <dcterms:modified xsi:type="dcterms:W3CDTF">2023-02-19T17:22:56Z</dcterms:modified>
</cp:coreProperties>
</file>