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20"/>
  </p:notesMasterIdLst>
  <p:handoutMasterIdLst>
    <p:handoutMasterId r:id="rId121"/>
  </p:handoutMasterIdLst>
  <p:sldIdLst>
    <p:sldId id="427" r:id="rId2"/>
    <p:sldId id="1430" r:id="rId3"/>
    <p:sldId id="1431" r:id="rId4"/>
    <p:sldId id="1428" r:id="rId5"/>
    <p:sldId id="1420" r:id="rId6"/>
    <p:sldId id="1252" r:id="rId7"/>
    <p:sldId id="1091" r:id="rId8"/>
    <p:sldId id="1093" r:id="rId9"/>
    <p:sldId id="1094" r:id="rId10"/>
    <p:sldId id="1088" r:id="rId11"/>
    <p:sldId id="996" r:id="rId12"/>
    <p:sldId id="1075" r:id="rId13"/>
    <p:sldId id="1071" r:id="rId14"/>
    <p:sldId id="1021" r:id="rId15"/>
    <p:sldId id="1099" r:id="rId16"/>
    <p:sldId id="1104" r:id="rId17"/>
    <p:sldId id="1064" r:id="rId18"/>
    <p:sldId id="1114" r:id="rId19"/>
    <p:sldId id="1113" r:id="rId20"/>
    <p:sldId id="1127" r:id="rId21"/>
    <p:sldId id="1118" r:id="rId22"/>
    <p:sldId id="1159" r:id="rId23"/>
    <p:sldId id="1383" r:id="rId24"/>
    <p:sldId id="1170" r:id="rId25"/>
    <p:sldId id="1164" r:id="rId26"/>
    <p:sldId id="1241" r:id="rId27"/>
    <p:sldId id="1240" r:id="rId28"/>
    <p:sldId id="1238" r:id="rId29"/>
    <p:sldId id="1143" r:id="rId30"/>
    <p:sldId id="1244" r:id="rId31"/>
    <p:sldId id="1144" r:id="rId32"/>
    <p:sldId id="1391" r:id="rId33"/>
    <p:sldId id="1245" r:id="rId34"/>
    <p:sldId id="1145" r:id="rId35"/>
    <p:sldId id="1392" r:id="rId36"/>
    <p:sldId id="1246" r:id="rId37"/>
    <p:sldId id="1146" r:id="rId38"/>
    <p:sldId id="1393" r:id="rId39"/>
    <p:sldId id="1422" r:id="rId40"/>
    <p:sldId id="1247" r:id="rId41"/>
    <p:sldId id="1148" r:id="rId42"/>
    <p:sldId id="1394" r:id="rId43"/>
    <p:sldId id="1248" r:id="rId44"/>
    <p:sldId id="1149" r:id="rId45"/>
    <p:sldId id="1395" r:id="rId46"/>
    <p:sldId id="1249" r:id="rId47"/>
    <p:sldId id="1150" r:id="rId48"/>
    <p:sldId id="1396" r:id="rId49"/>
    <p:sldId id="1250" r:id="rId50"/>
    <p:sldId id="1151" r:id="rId51"/>
    <p:sldId id="1397" r:id="rId52"/>
    <p:sldId id="1154" r:id="rId53"/>
    <p:sldId id="1184" r:id="rId54"/>
    <p:sldId id="1208" r:id="rId55"/>
    <p:sldId id="1210" r:id="rId56"/>
    <p:sldId id="1212" r:id="rId57"/>
    <p:sldId id="1214" r:id="rId58"/>
    <p:sldId id="1216" r:id="rId59"/>
    <p:sldId id="1217" r:id="rId60"/>
    <p:sldId id="1220" r:id="rId61"/>
    <p:sldId id="1222" r:id="rId62"/>
    <p:sldId id="1224" r:id="rId63"/>
    <p:sldId id="1225" r:id="rId64"/>
    <p:sldId id="1227" r:id="rId65"/>
    <p:sldId id="1232" r:id="rId66"/>
    <p:sldId id="1229" r:id="rId67"/>
    <p:sldId id="1234" r:id="rId68"/>
    <p:sldId id="1237" r:id="rId69"/>
    <p:sldId id="1423" r:id="rId70"/>
    <p:sldId id="1425" r:id="rId71"/>
    <p:sldId id="1251" r:id="rId72"/>
    <p:sldId id="1426" r:id="rId73"/>
    <p:sldId id="1265" r:id="rId74"/>
    <p:sldId id="1266" r:id="rId75"/>
    <p:sldId id="1267" r:id="rId76"/>
    <p:sldId id="1268" r:id="rId77"/>
    <p:sldId id="1269" r:id="rId78"/>
    <p:sldId id="1270" r:id="rId79"/>
    <p:sldId id="1272" r:id="rId80"/>
    <p:sldId id="1273" r:id="rId81"/>
    <p:sldId id="1274" r:id="rId82"/>
    <p:sldId id="1415" r:id="rId83"/>
    <p:sldId id="1277" r:id="rId84"/>
    <p:sldId id="1278" r:id="rId85"/>
    <p:sldId id="1279" r:id="rId86"/>
    <p:sldId id="1280" r:id="rId87"/>
    <p:sldId id="1282" r:id="rId88"/>
    <p:sldId id="1283" r:id="rId89"/>
    <p:sldId id="1284" r:id="rId90"/>
    <p:sldId id="1285" r:id="rId91"/>
    <p:sldId id="1291" r:id="rId92"/>
    <p:sldId id="1288" r:id="rId93"/>
    <p:sldId id="1292" r:id="rId94"/>
    <p:sldId id="1290" r:id="rId95"/>
    <p:sldId id="1398" r:id="rId96"/>
    <p:sldId id="1295" r:id="rId97"/>
    <p:sldId id="1296" r:id="rId98"/>
    <p:sldId id="1427" r:id="rId99"/>
    <p:sldId id="1297" r:id="rId100"/>
    <p:sldId id="1298" r:id="rId101"/>
    <p:sldId id="1299" r:id="rId102"/>
    <p:sldId id="1300" r:id="rId103"/>
    <p:sldId id="1301" r:id="rId104"/>
    <p:sldId id="1302" r:id="rId105"/>
    <p:sldId id="1304" r:id="rId106"/>
    <p:sldId id="1322" r:id="rId107"/>
    <p:sldId id="1399" r:id="rId108"/>
    <p:sldId id="1308" r:id="rId109"/>
    <p:sldId id="1309" r:id="rId110"/>
    <p:sldId id="1315" r:id="rId111"/>
    <p:sldId id="1319" r:id="rId112"/>
    <p:sldId id="1403" r:id="rId113"/>
    <p:sldId id="1405" r:id="rId114"/>
    <p:sldId id="1407" r:id="rId115"/>
    <p:sldId id="1410" r:id="rId116"/>
    <p:sldId id="1413" r:id="rId117"/>
    <p:sldId id="1429" r:id="rId118"/>
    <p:sldId id="1414" r:id="rId119"/>
  </p:sldIdLst>
  <p:sldSz cx="9144000" cy="6858000" type="screen4x3"/>
  <p:notesSz cx="10018713" cy="68849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9" userDrawn="1">
          <p15:clr>
            <a:srgbClr val="A4A3A4"/>
          </p15:clr>
        </p15:guide>
        <p15:guide id="2" pos="315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99CCFF"/>
    <a:srgbClr val="FF0000"/>
    <a:srgbClr val="252525"/>
    <a:srgbClr val="232323"/>
    <a:srgbClr val="292929"/>
    <a:srgbClr val="111111"/>
    <a:srgbClr val="1C1C1C"/>
    <a:srgbClr val="3333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7" autoAdjust="0"/>
    <p:restoredTop sz="94661" autoAdjust="0"/>
  </p:normalViewPr>
  <p:slideViewPr>
    <p:cSldViewPr>
      <p:cViewPr varScale="1">
        <p:scale>
          <a:sx n="95" d="100"/>
          <a:sy n="95" d="100"/>
        </p:scale>
        <p:origin x="1147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61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499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2169"/>
        <p:guide pos="315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4022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91" tIns="46296" rIns="92591" bIns="46296" numCol="1" anchor="t" anchorCtr="0" compatLnSpc="1">
            <a:prstTxWarp prst="textNoShape">
              <a:avLst/>
            </a:prstTxWarp>
          </a:bodyPr>
          <a:lstStyle>
            <a:lvl1pPr defTabSz="925415">
              <a:defRPr sz="1200"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78489" y="0"/>
            <a:ext cx="434022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91" tIns="46296" rIns="92591" bIns="46296" numCol="1" anchor="t" anchorCtr="0" compatLnSpc="1">
            <a:prstTxWarp prst="textNoShape">
              <a:avLst/>
            </a:prstTxWarp>
          </a:bodyPr>
          <a:lstStyle>
            <a:lvl1pPr algn="r" defTabSz="925415">
              <a:defRPr sz="1200"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538914"/>
            <a:ext cx="43402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91" tIns="46296" rIns="92591" bIns="46296" numCol="1" anchor="b" anchorCtr="0" compatLnSpc="1">
            <a:prstTxWarp prst="textNoShape">
              <a:avLst/>
            </a:prstTxWarp>
          </a:bodyPr>
          <a:lstStyle>
            <a:lvl1pPr defTabSz="925415">
              <a:defRPr sz="1200"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78489" y="6538914"/>
            <a:ext cx="43402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91" tIns="46296" rIns="92591" bIns="46296" numCol="1" anchor="b" anchorCtr="0" compatLnSpc="1">
            <a:prstTxWarp prst="textNoShape">
              <a:avLst/>
            </a:prstTxWarp>
          </a:bodyPr>
          <a:lstStyle>
            <a:lvl1pPr algn="r" defTabSz="925415">
              <a:defRPr sz="1200"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77C228B4-C613-4C8E-9723-E8BC6BA3F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136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4022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91" tIns="46296" rIns="92591" bIns="46296" numCol="1" anchor="t" anchorCtr="0" compatLnSpc="1">
            <a:prstTxWarp prst="textNoShape">
              <a:avLst/>
            </a:prstTxWarp>
          </a:bodyPr>
          <a:lstStyle>
            <a:lvl1pPr defTabSz="925415">
              <a:defRPr sz="1200" smtClean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78489" y="0"/>
            <a:ext cx="434022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91" tIns="46296" rIns="92591" bIns="46296" numCol="1" anchor="t" anchorCtr="0" compatLnSpc="1">
            <a:prstTxWarp prst="textNoShape">
              <a:avLst/>
            </a:prstTxWarp>
          </a:bodyPr>
          <a:lstStyle>
            <a:lvl1pPr algn="r" defTabSz="925415">
              <a:defRPr sz="1200" smtClean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90888" y="515938"/>
            <a:ext cx="3441700" cy="2581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35089" y="3270250"/>
            <a:ext cx="7348537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91" tIns="46296" rIns="92591" bIns="462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538914"/>
            <a:ext cx="43402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91" tIns="46296" rIns="92591" bIns="46296" numCol="1" anchor="b" anchorCtr="0" compatLnSpc="1">
            <a:prstTxWarp prst="textNoShape">
              <a:avLst/>
            </a:prstTxWarp>
          </a:bodyPr>
          <a:lstStyle>
            <a:lvl1pPr defTabSz="925415">
              <a:defRPr sz="1200" smtClean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78489" y="6538914"/>
            <a:ext cx="43402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91" tIns="46296" rIns="92591" bIns="46296" numCol="1" anchor="b" anchorCtr="0" compatLnSpc="1">
            <a:prstTxWarp prst="textNoShape">
              <a:avLst/>
            </a:prstTxWarp>
          </a:bodyPr>
          <a:lstStyle>
            <a:lvl1pPr algn="r" defTabSz="925415">
              <a:defRPr sz="1200" smtClean="0">
                <a:effectLst/>
              </a:defRPr>
            </a:lvl1pPr>
          </a:lstStyle>
          <a:p>
            <a:pPr>
              <a:defRPr/>
            </a:pPr>
            <a:fld id="{28D201F5-082A-4255-88F2-C251040E3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55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1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6" y="3270250"/>
            <a:ext cx="8018463" cy="3098800"/>
          </a:xfrm>
          <a:noFill/>
          <a:ln/>
        </p:spPr>
        <p:txBody>
          <a:bodyPr/>
          <a:lstStyle/>
          <a:p>
            <a:pPr eaLnBrk="1" hangingPunct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2986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23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2349" y="3280082"/>
            <a:ext cx="8036290" cy="3108117"/>
          </a:xfrm>
          <a:noFill/>
          <a:ln/>
        </p:spPr>
        <p:txBody>
          <a:bodyPr/>
          <a:lstStyle/>
          <a:p>
            <a:pPr eaLnBrk="1" hangingPunct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9716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92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7907" y="3260447"/>
            <a:ext cx="8000675" cy="3089511"/>
          </a:xfrm>
          <a:noFill/>
          <a:ln/>
        </p:spPr>
        <p:txBody>
          <a:bodyPr/>
          <a:lstStyle/>
          <a:p>
            <a:pPr eaLnBrk="1" hangingPunct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77830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93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7907" y="3260447"/>
            <a:ext cx="8000675" cy="3089511"/>
          </a:xfrm>
          <a:noFill/>
          <a:ln/>
        </p:spPr>
        <p:txBody>
          <a:bodyPr/>
          <a:lstStyle/>
          <a:p>
            <a:pPr eaLnBrk="1" hangingPunct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27071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116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6" y="3270250"/>
            <a:ext cx="8018463" cy="3098800"/>
          </a:xfrm>
          <a:noFill/>
          <a:ln/>
        </p:spPr>
        <p:txBody>
          <a:bodyPr/>
          <a:lstStyle/>
          <a:p>
            <a:pPr eaLnBrk="1" hangingPunct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4540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117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6" y="3270250"/>
            <a:ext cx="8018463" cy="3098800"/>
          </a:xfrm>
          <a:noFill/>
          <a:ln/>
        </p:spPr>
        <p:txBody>
          <a:bodyPr/>
          <a:lstStyle/>
          <a:p>
            <a:pPr eaLnBrk="1" hangingPunct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822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043771-D062-4CF9-85EB-F0847A2A074F}" type="slidenum">
              <a:rPr lang="en-US"/>
              <a:pPr/>
              <a:t>118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6" y="3270250"/>
            <a:ext cx="8018463" cy="3098800"/>
          </a:xfrm>
          <a:noFill/>
          <a:ln/>
        </p:spPr>
        <p:txBody>
          <a:bodyPr/>
          <a:lstStyle/>
          <a:p>
            <a:pPr eaLnBrk="1" hangingPunct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3603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2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6" y="3270250"/>
            <a:ext cx="8018463" cy="3098800"/>
          </a:xfrm>
          <a:noFill/>
          <a:ln/>
        </p:spPr>
        <p:txBody>
          <a:bodyPr/>
          <a:lstStyle/>
          <a:p>
            <a:pPr eaLnBrk="1" hangingPunct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2834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3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6" y="3270250"/>
            <a:ext cx="8018463" cy="3098800"/>
          </a:xfrm>
          <a:noFill/>
          <a:ln/>
        </p:spPr>
        <p:txBody>
          <a:bodyPr/>
          <a:lstStyle/>
          <a:p>
            <a:pPr eaLnBrk="1" hangingPunct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0022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4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6" y="3270250"/>
            <a:ext cx="8018463" cy="3098800"/>
          </a:xfrm>
          <a:noFill/>
          <a:ln/>
        </p:spPr>
        <p:txBody>
          <a:bodyPr/>
          <a:lstStyle/>
          <a:p>
            <a:pPr eaLnBrk="1" hangingPunct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2267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5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6" y="3270250"/>
            <a:ext cx="8018463" cy="3098800"/>
          </a:xfrm>
          <a:noFill/>
          <a:ln/>
        </p:spPr>
        <p:txBody>
          <a:bodyPr/>
          <a:lstStyle/>
          <a:p>
            <a:pPr eaLnBrk="1" hangingPunct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7367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6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6" y="3270250"/>
            <a:ext cx="8018463" cy="3098800"/>
          </a:xfrm>
          <a:noFill/>
          <a:ln/>
        </p:spPr>
        <p:txBody>
          <a:bodyPr/>
          <a:lstStyle/>
          <a:p>
            <a:pPr eaLnBrk="1" hangingPunct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2330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11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6" y="3270250"/>
            <a:ext cx="8018463" cy="3098800"/>
          </a:xfrm>
          <a:noFill/>
          <a:ln/>
        </p:spPr>
        <p:txBody>
          <a:bodyPr/>
          <a:lstStyle/>
          <a:p>
            <a:pPr eaLnBrk="1" hangingPunct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97268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18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6" y="3270250"/>
            <a:ext cx="8018463" cy="3098800"/>
          </a:xfrm>
          <a:noFill/>
          <a:ln/>
        </p:spPr>
        <p:txBody>
          <a:bodyPr/>
          <a:lstStyle/>
          <a:p>
            <a:pPr eaLnBrk="1" hangingPunct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4999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351B-1C5A-4008-A6D4-1717732D3C43}" type="slidenum">
              <a:rPr lang="en-US"/>
              <a:pPr/>
              <a:t>19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6" y="3270250"/>
            <a:ext cx="8018463" cy="3098800"/>
          </a:xfrm>
          <a:noFill/>
          <a:ln/>
        </p:spPr>
        <p:txBody>
          <a:bodyPr/>
          <a:lstStyle/>
          <a:p>
            <a:pPr eaLnBrk="1" hangingPunct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6552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A7DB0-F3F8-45FE-9620-EF16CEA507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68BF0-EDC0-4A4F-8EB5-F10FD6BF9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4AF9E-62CE-4082-95CA-9FC809D587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A58DD-7002-455F-8EE7-EF8D6024A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8C27C-5698-477A-8894-3C0525C8C2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96FEB-21A3-421B-A05F-B804F350F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6F480-5CBE-4D98-B5F7-557B839AB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B9EE5-039F-4EB7-B104-29C57E8F7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D018D-BBF8-4459-BB7F-F09C2B0ED8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09CF8-E4E1-4578-9A79-C3EB1F3E6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86282-4375-482C-AB66-683F77C57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C582E-DE9F-414E-9185-D0475C575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/>
              </a:defRPr>
            </a:lvl1pPr>
          </a:lstStyle>
          <a:p>
            <a:pPr>
              <a:defRPr/>
            </a:pPr>
            <a:fld id="{F81E363F-60A1-4499-9FF1-3473EDA87A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tti.hayry@aalto.fi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4" Type="http://schemas.openxmlformats.org/officeDocument/2006/relationships/image" Target="../media/image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4" Type="http://schemas.openxmlformats.org/officeDocument/2006/relationships/image" Target="../media/image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4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4" Type="http://schemas.openxmlformats.org/officeDocument/2006/relationships/image" Target="../media/image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4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4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4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3.jpe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hyperlink" Target="mailto:matti.hayry@aalto.fi" TargetMode="Externa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matti.hayry@aalto.fi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hyperlink" Target="mailto:matti.hayry@aalto.fi" TargetMode="External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hyperlink" Target="mailto:matti.hayry@aalto.fi" TargetMode="External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4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4" Type="http://schemas.openxmlformats.org/officeDocument/2006/relationships/image" Target="../media/image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 flipH="1">
            <a:off x="0" y="3933056"/>
            <a:ext cx="9144000" cy="2808312"/>
          </a:xfrm>
          <a:ln>
            <a:noFill/>
          </a:ln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GB" sz="2000" b="1" dirty="0">
                <a:latin typeface="Arial" charset="0"/>
              </a:rPr>
              <a:t>Matti Häyry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800" b="1" dirty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2000" b="1" dirty="0">
                <a:latin typeface="Arial" charset="0"/>
              </a:rPr>
              <a:t>Aalto University School of Business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2400" b="1" dirty="0">
              <a:latin typeface="Arial" charset="0"/>
              <a:hlinkClick r:id="rId3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1800" b="1" dirty="0">
                <a:latin typeface="Arial" charset="0"/>
              </a:rPr>
              <a:t>51E 00100 Business Ethics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800" b="1" dirty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1800" b="1" dirty="0">
                <a:latin typeface="Arial" charset="0"/>
              </a:rPr>
              <a:t> 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800" b="1" dirty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1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Lecture 3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40" y="116632"/>
            <a:ext cx="8460432" cy="2088232"/>
          </a:xfrm>
        </p:spPr>
        <p:txBody>
          <a:bodyPr/>
          <a:lstStyle/>
          <a:p>
            <a:br>
              <a:rPr lang="fi-FI" sz="4800" b="1" dirty="0">
                <a:solidFill>
                  <a:srgbClr val="FFFF99"/>
                </a:solidFill>
                <a:latin typeface="Arial" charset="0"/>
              </a:rPr>
            </a:br>
            <a:r>
              <a:rPr lang="en-GB" sz="4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Political Philosophies, Justice, and CSR</a:t>
            </a:r>
            <a:br>
              <a:rPr lang="fi-FI" sz="4800" b="1" dirty="0">
                <a:solidFill>
                  <a:srgbClr val="FFFF99"/>
                </a:solidFill>
                <a:latin typeface="Arial" charset="0"/>
              </a:rPr>
            </a:br>
            <a:r>
              <a:rPr lang="fi-FI" sz="3800" b="1" dirty="0">
                <a:solidFill>
                  <a:srgbClr val="FFFF99"/>
                </a:solidFill>
                <a:latin typeface="Arial" charset="0"/>
              </a:rPr>
              <a:t> </a:t>
            </a:r>
            <a:endParaRPr lang="fi-FI" sz="3800" b="1" dirty="0">
              <a:solidFill>
                <a:srgbClr val="99CCFF"/>
              </a:solidFill>
              <a:latin typeface="Arial" charset="0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AD5DCE-DD62-49A5-8A66-EC4E24D3FE98}"/>
              </a:ext>
            </a:extLst>
          </p:cNvPr>
          <p:cNvSpPr/>
          <p:nvPr/>
        </p:nvSpPr>
        <p:spPr bwMode="auto">
          <a:xfrm>
            <a:off x="1187624" y="2132856"/>
            <a:ext cx="7056784" cy="16275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8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Lecture starts at 16:15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few minutes before that, there will be some music for you to make a sound check.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4" y="-2952"/>
            <a:ext cx="3112616" cy="206380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03848" y="692696"/>
            <a:ext cx="5796136" cy="9361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2400" b="1" kern="0" dirty="0">
                <a:solidFill>
                  <a:schemeClr val="tx1"/>
                </a:solidFill>
                <a:effectLst/>
                <a:latin typeface="Arial" charset="0"/>
              </a:rPr>
              <a:t>A lot of toxic coal ash was spilled into Dan River in North Carolina in 2014</a:t>
            </a:r>
            <a:br>
              <a:rPr lang="en-GB" sz="38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pic>
        <p:nvPicPr>
          <p:cNvPr id="5" name="Picture 4" descr="Image result for duke energ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48470"/>
            <a:ext cx="2835968" cy="1816634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5836" y="4797153"/>
            <a:ext cx="3108164" cy="2060848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5496" y="2636912"/>
            <a:ext cx="3140696" cy="15121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GB" sz="2400" b="1" kern="0" dirty="0">
                <a:solidFill>
                  <a:schemeClr val="tx1"/>
                </a:solidFill>
                <a:effectLst/>
                <a:latin typeface="Arial" charset="0"/>
              </a:rPr>
              <a:t>The culprits had to pay $ 102 million + for the estimated $ 300 million damage</a:t>
            </a:r>
            <a:br>
              <a:rPr lang="en-GB" sz="38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012160" y="2636912"/>
            <a:ext cx="3140696" cy="15121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GB" sz="2400" b="1" kern="0" dirty="0">
                <a:solidFill>
                  <a:schemeClr val="tx1"/>
                </a:solidFill>
                <a:effectLst/>
                <a:latin typeface="Arial" charset="0"/>
              </a:rPr>
              <a:t>By divesting &gt; $ 300 million, Norwegians told that they do not approve their deed</a:t>
            </a:r>
            <a:br>
              <a:rPr lang="en-GB" sz="38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51520" y="4869160"/>
            <a:ext cx="5544616" cy="180019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GB" sz="2400" b="1" kern="0" dirty="0">
                <a:solidFill>
                  <a:schemeClr val="tx1"/>
                </a:solidFill>
                <a:effectLst/>
                <a:latin typeface="Arial" charset="0"/>
              </a:rPr>
              <a:t>Lesson?</a:t>
            </a:r>
          </a:p>
          <a:p>
            <a:pPr>
              <a:spcAft>
                <a:spcPts val="1200"/>
              </a:spcAft>
            </a:pPr>
            <a:r>
              <a:rPr lang="en-GB" sz="2400" b="1" kern="0" dirty="0">
                <a:solidFill>
                  <a:schemeClr val="tx1"/>
                </a:solidFill>
                <a:effectLst/>
                <a:latin typeface="Arial" charset="0"/>
              </a:rPr>
              <a:t>If every investor followed Norway’s example, all unethical companies would be driven out of business?</a:t>
            </a:r>
          </a:p>
          <a:p>
            <a:pPr algn="l"/>
            <a:br>
              <a:rPr lang="en-GB" sz="38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0573D1-B9B6-4949-8EC8-73CBDC4DF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94381"/>
      </p:ext>
    </p:extLst>
  </p:cSld>
  <p:clrMapOvr>
    <a:masterClrMapping/>
  </p:clrMapOvr>
  <p:transition spd="med" advTm="122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Or should it be the law’s task?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r e e d o 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09119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r e e d o 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2216" y="2694399"/>
            <a:ext cx="2954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r e e d o 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86988" y="2694399"/>
            <a:ext cx="2954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r e e d o 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1BDD31A-8310-4CEA-9294-FC2F4C00B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72884"/>
      </p:ext>
    </p:extLst>
  </p:cSld>
  <p:clrMapOvr>
    <a:masterClrMapping/>
  </p:clrMapOvr>
  <p:transition spd="med" advTm="172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Or should it be the law’s task?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i s</a:t>
            </a:r>
            <a:r>
              <a:rPr lang="en-US" sz="16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o</a:t>
            </a:r>
            <a:r>
              <a:rPr lang="en-US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09119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i s t o r 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2216" y="2694399"/>
            <a:ext cx="2954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i s t o r 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86988" y="2694399"/>
            <a:ext cx="2954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i s t o r 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E93519D-3252-4A1D-A9D0-C825DE8B9E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02412"/>
      </p:ext>
    </p:extLst>
  </p:cSld>
  <p:clrMapOvr>
    <a:masterClrMapping/>
  </p:clrMapOvr>
  <p:transition spd="med" advTm="515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Or should it be the law’s task?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e r s</a:t>
            </a:r>
            <a:r>
              <a:rPr lang="en-US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o</a:t>
            </a:r>
            <a:r>
              <a:rPr lang="en-US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09119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e r s t o r 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2216" y="2602647"/>
            <a:ext cx="2954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e r</a:t>
            </a:r>
          </a:p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t o r 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86988" y="2602647"/>
            <a:ext cx="2954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e</a:t>
            </a:r>
          </a:p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s t o r 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7E88E11-00B6-47BA-8C0C-C5C201962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13137"/>
      </p:ext>
    </p:extLst>
  </p:cSld>
  <p:clrMapOvr>
    <a:masterClrMapping/>
  </p:clrMapOvr>
  <p:transition spd="med" advTm="217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Or should it be the law’s task?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r e a t e r  g o o 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09119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r e a t e r  g o o 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2216" y="2276872"/>
            <a:ext cx="2954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</a:t>
            </a:r>
          </a:p>
          <a:p>
            <a:pPr algn="ctr"/>
            <a:r>
              <a:rPr lang="en-US" sz="12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86988" y="2276872"/>
            <a:ext cx="2954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</a:t>
            </a:r>
          </a:p>
          <a:p>
            <a:pPr algn="ctr"/>
            <a:r>
              <a:rPr lang="en-US" sz="12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1420CD-1F51-45E7-ACB9-7C208CA3C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13525"/>
      </p:ext>
    </p:extLst>
  </p:cSld>
  <p:clrMapOvr>
    <a:masterClrMapping/>
  </p:clrMapOvr>
  <p:transition spd="med" advTm="522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Or should it be the law’s task?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o c a l  i n</a:t>
            </a:r>
            <a:r>
              <a:rPr lang="en-US" sz="12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e r e s 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09119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o c a l  i n</a:t>
            </a:r>
            <a:r>
              <a:rPr lang="en-US" sz="12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e r e s 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2216" y="2009160"/>
            <a:ext cx="29543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</a:p>
          <a:p>
            <a:pPr algn="ctr"/>
            <a:endParaRPr lang="en-US" sz="1200" b="1" cap="small" dirty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86988" y="2009160"/>
            <a:ext cx="29543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</a:p>
          <a:p>
            <a:pPr algn="ctr"/>
            <a:endParaRPr lang="en-US" sz="1200" b="1" cap="small" dirty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43138B-D58F-449D-BEFB-1477A5D24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77485"/>
      </p:ext>
    </p:extLst>
  </p:cSld>
  <p:clrMapOvr>
    <a:masterClrMapping/>
  </p:clrMapOvr>
  <p:transition spd="med" advTm="195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3061320"/>
            <a:ext cx="9144000" cy="583704"/>
          </a:xfrm>
        </p:spPr>
        <p:txBody>
          <a:bodyPr/>
          <a:lstStyle/>
          <a:p>
            <a:pPr marL="0" indent="0" algn="ctr">
              <a:buNone/>
            </a:pP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Different rule of law for different people?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2FA186-D38A-4309-8D9F-E9C733B68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8426"/>
      </p:ext>
    </p:extLst>
  </p:cSld>
  <p:clrMapOvr>
    <a:masterClrMapping/>
  </p:clrMapOvr>
  <p:transition spd="med" advTm="130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Different rule of law for different people?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2216" y="2009160"/>
            <a:ext cx="29543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</a:p>
          <a:p>
            <a:pPr algn="ctr"/>
            <a:endParaRPr lang="en-US" sz="1200" b="1" cap="small" dirty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r e e d o 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75656" y="5409119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e r s</a:t>
            </a:r>
            <a:r>
              <a:rPr lang="en-US" sz="16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o r y   &amp;  H i s t o r 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86988" y="2276872"/>
            <a:ext cx="2954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</a:t>
            </a:r>
          </a:p>
          <a:p>
            <a:pPr algn="ctr"/>
            <a:r>
              <a:rPr lang="en-US" sz="12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67BDC10-4B03-4688-AEE5-C8766E903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67607"/>
      </p:ext>
    </p:extLst>
  </p:cSld>
  <p:clrMapOvr>
    <a:masterClrMapping/>
  </p:clrMapOvr>
  <p:transition spd="med" advTm="165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Different rule of law for different people?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sp>
        <p:nvSpPr>
          <p:cNvPr id="3" name="Right Arrow 2"/>
          <p:cNvSpPr/>
          <p:nvPr/>
        </p:nvSpPr>
        <p:spPr bwMode="auto">
          <a:xfrm>
            <a:off x="7259419" y="3529609"/>
            <a:ext cx="576064" cy="475455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10800000">
            <a:off x="1330546" y="3573016"/>
            <a:ext cx="576064" cy="475455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5400000">
            <a:off x="4283966" y="5299622"/>
            <a:ext cx="576064" cy="475455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-5400000">
            <a:off x="4269291" y="1871406"/>
            <a:ext cx="576064" cy="475455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3BA88F1-B081-4DD7-924D-36FD12B47F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29928"/>
      </p:ext>
    </p:extLst>
  </p:cSld>
  <p:clrMapOvr>
    <a:masterClrMapping/>
  </p:clrMapOvr>
  <p:transition spd="med" advTm="345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3061320"/>
            <a:ext cx="9144000" cy="583704"/>
          </a:xfrm>
        </p:spPr>
        <p:txBody>
          <a:bodyPr/>
          <a:lstStyle/>
          <a:p>
            <a:pPr marL="0" indent="0" algn="ctr">
              <a:buNone/>
            </a:pP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Different </a:t>
            </a:r>
            <a:r>
              <a:rPr lang="en-GB" sz="2600" b="1" u="sng" dirty="0">
                <a:latin typeface="Arial" panose="020B0604020202020204" pitchFamily="34" charset="0"/>
                <a:cs typeface="Arial" panose="020B0604020202020204" pitchFamily="34" charset="0"/>
              </a:rPr>
              <a:t>CSR</a:t>
            </a: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 for different political contexts?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9CFF3D-1349-4498-AC2A-5EE6F888C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67194"/>
      </p:ext>
    </p:extLst>
  </p:cSld>
  <p:clrMapOvr>
    <a:masterClrMapping/>
  </p:clrMapOvr>
  <p:transition spd="med" advTm="136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Different CSR for different people?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82360" y="2019267"/>
            <a:ext cx="29543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</a:p>
          <a:p>
            <a:pPr algn="ctr"/>
            <a:endParaRPr lang="en-US" sz="1200" b="1" cap="small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cap="small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89532" y="5405154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r e e d o 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75656" y="1804754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e r s</a:t>
            </a:r>
            <a:r>
              <a:rPr lang="en-US" b="1" cap="small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small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o r y  &amp;  H i s t o r 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93955" y="2327043"/>
            <a:ext cx="2954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</a:t>
            </a:r>
          </a:p>
          <a:p>
            <a:pPr algn="ctr"/>
            <a:r>
              <a:rPr lang="en-US" sz="1200" b="1" cap="small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small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1DEEAA-0108-4413-8B3C-F57C4C779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91506"/>
      </p:ext>
    </p:extLst>
  </p:cSld>
  <p:clrMapOvr>
    <a:masterClrMapping/>
  </p:clrMapOvr>
  <p:transition spd="med" advTm="291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128" y="260648"/>
            <a:ext cx="6876256" cy="1152128"/>
          </a:xfrm>
        </p:spPr>
        <p:txBody>
          <a:bodyPr/>
          <a:lstStyle/>
          <a:p>
            <a:br>
              <a:rPr lang="en-GB" sz="3600" b="1" dirty="0">
                <a:solidFill>
                  <a:srgbClr val="FFFF99"/>
                </a:solidFill>
                <a:latin typeface="Arial" charset="0"/>
              </a:rPr>
            </a:br>
            <a:r>
              <a:rPr lang="en-GB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Management approaches as (partly “ethical”) responses</a:t>
            </a:r>
            <a:br>
              <a:rPr lang="en-GB" sz="3800" b="1" dirty="0">
                <a:solidFill>
                  <a:srgbClr val="FFFF99"/>
                </a:solidFill>
                <a:latin typeface="Arial" charset="0"/>
              </a:rPr>
            </a:br>
            <a:r>
              <a:rPr lang="fi-FI" sz="3800" b="1" dirty="0">
                <a:solidFill>
                  <a:srgbClr val="FFFF99"/>
                </a:solidFill>
                <a:latin typeface="Arial" charset="0"/>
              </a:rPr>
              <a:t> </a:t>
            </a:r>
            <a:endParaRPr lang="fi-FI" sz="3800" b="1" dirty="0">
              <a:solidFill>
                <a:srgbClr val="99CCFF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600" y="1856432"/>
            <a:ext cx="712879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Taylorism as the herald of scientific management</a:t>
            </a:r>
          </a:p>
          <a:p>
            <a:pPr marL="342900" indent="-342900" algn="ctr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Fordism as its like-minded alternative</a:t>
            </a:r>
          </a:p>
          <a:p>
            <a:pPr marL="342900" indent="-342900" algn="ctr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Industrial relations management</a:t>
            </a:r>
          </a:p>
          <a:p>
            <a:pPr marL="342900" indent="-342900" algn="ctr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Personnel management</a:t>
            </a:r>
          </a:p>
          <a:p>
            <a:pPr marL="342900" indent="-342900" algn="ctr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Human resources management</a:t>
            </a:r>
          </a:p>
          <a:p>
            <a:pPr marL="342900" indent="-342900" algn="ctr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Public relations management</a:t>
            </a:r>
          </a:p>
          <a:p>
            <a:pPr marL="342900" indent="-342900" algn="ctr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Corporate social responsibility management</a:t>
            </a:r>
          </a:p>
        </p:txBody>
      </p:sp>
      <p:sp>
        <p:nvSpPr>
          <p:cNvPr id="3" name="Right Brace 2"/>
          <p:cNvSpPr/>
          <p:nvPr/>
        </p:nvSpPr>
        <p:spPr bwMode="auto">
          <a:xfrm>
            <a:off x="8100392" y="1916832"/>
            <a:ext cx="216024" cy="892696"/>
          </a:xfrm>
          <a:prstGeom prst="rightBrace">
            <a:avLst/>
          </a:prstGeom>
          <a:noFill/>
          <a:ln w="22225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Right Brace 5"/>
          <p:cNvSpPr/>
          <p:nvPr/>
        </p:nvSpPr>
        <p:spPr bwMode="auto">
          <a:xfrm>
            <a:off x="8100392" y="5229200"/>
            <a:ext cx="216024" cy="892696"/>
          </a:xfrm>
          <a:prstGeom prst="rightBrace">
            <a:avLst/>
          </a:prstGeom>
          <a:noFill/>
          <a:ln w="22225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Right Brace 7"/>
          <p:cNvSpPr/>
          <p:nvPr/>
        </p:nvSpPr>
        <p:spPr bwMode="auto">
          <a:xfrm>
            <a:off x="8100392" y="3212976"/>
            <a:ext cx="216024" cy="1612776"/>
          </a:xfrm>
          <a:prstGeom prst="rightBrace">
            <a:avLst/>
          </a:prstGeom>
          <a:noFill/>
          <a:ln w="22225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E0885D-5F6D-49AC-BA9D-688F96E30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41996"/>
      </p:ext>
    </p:extLst>
  </p:cSld>
  <p:clrMapOvr>
    <a:masterClrMapping/>
  </p:clrMapOvr>
  <p:transition spd="med" advTm="327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8"/>
            <a:ext cx="8208912" cy="507209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cap="small" dirty="0">
                <a:latin typeface="Arial" pitchFamily="34" charset="0"/>
                <a:cs typeface="Arial" pitchFamily="34" charset="0"/>
              </a:rPr>
              <a:t>Against the excesses of capitalism</a:t>
            </a:r>
          </a:p>
          <a:p>
            <a:pPr marL="0" indent="0" algn="ctr">
              <a:buNone/>
            </a:pPr>
            <a:endParaRPr lang="en-US" sz="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Emphasize social, human, and historical</a:t>
            </a:r>
          </a:p>
          <a:p>
            <a:pPr algn="ctr"/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sz="2400" b="1" cap="small" dirty="0">
                <a:latin typeface="Arial" pitchFamily="34" charset="0"/>
                <a:cs typeface="Arial" pitchFamily="34" charset="0"/>
              </a:rPr>
              <a:t>Against the excesses of socialism</a:t>
            </a:r>
          </a:p>
          <a:p>
            <a:pPr marL="0" indent="0" algn="ctr">
              <a:buNone/>
            </a:pPr>
            <a:endParaRPr lang="en-US" sz="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Emphasize individual, human, and natural</a:t>
            </a:r>
          </a:p>
          <a:p>
            <a:pPr algn="ctr"/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sz="2400" b="1" cap="small" dirty="0">
                <a:latin typeface="Arial" pitchFamily="34" charset="0"/>
                <a:cs typeface="Arial" pitchFamily="34" charset="0"/>
              </a:rPr>
              <a:t>Against the excesses of globalization</a:t>
            </a:r>
          </a:p>
          <a:p>
            <a:pPr marL="0" indent="0" algn="ctr">
              <a:buNone/>
            </a:pPr>
            <a:endParaRPr lang="en-US" sz="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Emphasize respect for local interests and other cultures</a:t>
            </a:r>
          </a:p>
          <a:p>
            <a:pPr algn="ctr"/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sz="2400" b="1" cap="small" dirty="0">
                <a:latin typeface="Arial" pitchFamily="34" charset="0"/>
                <a:cs typeface="Arial" pitchFamily="34" charset="0"/>
              </a:rPr>
              <a:t>Against the excesses of protectionism</a:t>
            </a:r>
          </a:p>
          <a:p>
            <a:pPr marL="0" indent="0" algn="ctr">
              <a:buNone/>
            </a:pPr>
            <a:endParaRPr lang="en-US" sz="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Emphasize respect for universal interests and values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Justice-driven CSR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D0F358-865B-484A-8868-54D31CB3E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89062"/>
      </p:ext>
    </p:extLst>
  </p:cSld>
  <p:clrMapOvr>
    <a:masterClrMapping/>
  </p:clrMapOvr>
  <p:transition spd="med" advTm="558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844824"/>
            <a:ext cx="9144000" cy="3456384"/>
          </a:xfrm>
        </p:spPr>
        <p:txBody>
          <a:bodyPr/>
          <a:lstStyle/>
          <a:p>
            <a:pPr marL="0" indent="0" algn="ctr">
              <a:buNone/>
            </a:pP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These would counteract “justice gone too far”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E1BCC6E-1D2D-490F-8F13-043B62E6A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32393"/>
      </p:ext>
    </p:extLst>
  </p:cSld>
  <p:clrMapOvr>
    <a:masterClrMapping/>
  </p:clrMapOvr>
  <p:transition spd="med" advTm="178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844824"/>
            <a:ext cx="9144000" cy="3456384"/>
          </a:xfrm>
        </p:spPr>
        <p:txBody>
          <a:bodyPr/>
          <a:lstStyle/>
          <a:p>
            <a:pPr marL="0" indent="0" algn="ctr">
              <a:buNone/>
            </a:pP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endParaRPr lang="en-GB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What about justice not gone far enough?</a:t>
            </a:r>
          </a:p>
          <a:p>
            <a:pPr marL="0" indent="0" algn="ctr">
              <a:buNone/>
            </a:pPr>
            <a:endParaRPr lang="en-GB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Slightly nonsensical question in the fringes</a:t>
            </a:r>
          </a:p>
          <a:p>
            <a:pPr marL="0" indent="0" algn="ctr">
              <a:buNone/>
            </a:pPr>
            <a:endParaRPr lang="en-GB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Reminds us of one core principle, though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01798FD-6DC0-447D-A61B-A8071905FDDF}"/>
              </a:ext>
            </a:extLst>
          </p:cNvPr>
          <p:cNvSpPr txBox="1">
            <a:spLocks/>
          </p:cNvSpPr>
          <p:nvPr/>
        </p:nvSpPr>
        <p:spPr bwMode="auto">
          <a:xfrm>
            <a:off x="36512" y="1844824"/>
            <a:ext cx="914400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GB" sz="2600" b="1" ker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These would counteract “justice gone too far”</a:t>
            </a:r>
            <a:endParaRPr lang="en-GB" sz="2600" b="1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AA6BB9D-F793-49B7-BF1D-2CF49D90FC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9029"/>
      </p:ext>
    </p:extLst>
  </p:cSld>
  <p:clrMapOvr>
    <a:masterClrMapping/>
  </p:clrMapOvr>
  <p:transition spd="med" advTm="189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059832" y="2586608"/>
            <a:ext cx="3024336" cy="18505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Equity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Impartiality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 affected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7674EE-640D-4294-A14F-7029F5EA3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2741"/>
      </p:ext>
    </p:extLst>
  </p:cSld>
  <p:clrMapOvr>
    <a:masterClrMapping/>
  </p:clrMapOvr>
  <p:transition spd="med" advTm="117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3059832" y="2606769"/>
            <a:ext cx="3024336" cy="18505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 affected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55876" y="3532021"/>
            <a:ext cx="2232248" cy="86409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27584" y="1700808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The interests of all those affected by a decision should be taken into account in making that decision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07CA0F2-EB24-49D8-A34F-0BAD7128B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41877"/>
      </p:ext>
    </p:extLst>
  </p:cSld>
  <p:clrMapOvr>
    <a:masterClrMapping/>
  </p:clrMapOvr>
  <p:transition spd="med" advTm="109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1700808"/>
            <a:ext cx="748883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The interests of all those affected by a decision should be taken into account in making that decision</a:t>
            </a:r>
          </a:p>
          <a:p>
            <a:pPr algn="ctr"/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In big environmental and social issues</a:t>
            </a:r>
          </a:p>
          <a:p>
            <a:pPr algn="ctr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Everybody living now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Future generations</a:t>
            </a:r>
          </a:p>
          <a:p>
            <a:pPr algn="ctr"/>
            <a:endParaRPr lang="fi-FI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Environmental ethics</a:t>
            </a:r>
          </a:p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</a:p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Degrowth?</a:t>
            </a:r>
          </a:p>
        </p:txBody>
      </p:sp>
      <p:sp>
        <p:nvSpPr>
          <p:cNvPr id="6" name="Right Arrow 5"/>
          <p:cNvSpPr/>
          <p:nvPr/>
        </p:nvSpPr>
        <p:spPr bwMode="auto">
          <a:xfrm rot="5400000">
            <a:off x="4283967" y="4363561"/>
            <a:ext cx="576064" cy="475455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369BCF7-3C42-4B22-8AB3-FD428BC28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42092"/>
      </p:ext>
    </p:extLst>
  </p:cSld>
  <p:clrMapOvr>
    <a:masterClrMapping/>
  </p:clrMapOvr>
  <p:transition spd="med" advTm="250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 flipH="1">
            <a:off x="251520" y="764704"/>
            <a:ext cx="3672408" cy="5040560"/>
          </a:xfrm>
          <a:ln>
            <a:noFill/>
          </a:ln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800" b="1" cap="small" dirty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</a:rPr>
              <a:t>     Cases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400" b="1" dirty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fi-FI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Communitarianism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fi-FI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ethics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fi-FI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Luck egalitarianism / socialism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fi-FI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Preference utilitarianism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fi-FI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Capability approach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fi-FI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Libertarianism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144000" cy="720080"/>
          </a:xfrm>
        </p:spPr>
        <p:txBody>
          <a:bodyPr/>
          <a:lstStyle/>
          <a:p>
            <a:r>
              <a:rPr lang="en-GB" sz="3800" b="1" dirty="0">
                <a:solidFill>
                  <a:srgbClr val="FFFF99"/>
                </a:solidFill>
                <a:latin typeface="Arial" charset="0"/>
              </a:rPr>
              <a:t>Personal assignment 3</a:t>
            </a:r>
            <a:br>
              <a:rPr lang="en-GB" sz="3800" b="1" dirty="0">
                <a:solidFill>
                  <a:srgbClr val="FFFF99"/>
                </a:solidFill>
                <a:latin typeface="Arial" charset="0"/>
              </a:rPr>
            </a:br>
            <a:endParaRPr lang="en-GB" sz="1200" b="1" dirty="0">
              <a:solidFill>
                <a:srgbClr val="99CCFF"/>
              </a:solidFill>
              <a:latin typeface="Arial" charset="0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 flipH="1">
            <a:off x="3705746" y="764704"/>
            <a:ext cx="5438254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GB" sz="2800" b="1" kern="0" cap="small" dirty="0">
                <a:effectLst/>
                <a:latin typeface="Arial" charset="0"/>
              </a:rPr>
              <a:t>Find out and report</a:t>
            </a:r>
          </a:p>
          <a:p>
            <a:r>
              <a:rPr lang="en-GB" altLang="fi-FI" sz="24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Pick (any) one of the views 1-6.</a:t>
            </a:r>
          </a:p>
          <a:p>
            <a:r>
              <a:rPr lang="en-GB" altLang="fi-FI" sz="24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State briefly its main principle(s).</a:t>
            </a:r>
          </a:p>
          <a:p>
            <a:r>
              <a:rPr lang="en-GB" altLang="fi-FI" sz="24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kinds of laws, regulating business and other activities, would your view have regarding</a:t>
            </a:r>
          </a:p>
          <a:p>
            <a:pPr lvl="1"/>
            <a:r>
              <a:rPr lang="en-GB" altLang="fi-FI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Environmental damage?</a:t>
            </a:r>
          </a:p>
          <a:p>
            <a:pPr lvl="1"/>
            <a:r>
              <a:rPr lang="en-GB" altLang="fi-FI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Gender equality?</a:t>
            </a:r>
          </a:p>
          <a:p>
            <a:pPr lvl="1"/>
            <a:r>
              <a:rPr lang="en-GB" altLang="fi-FI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Protection of local traditions?</a:t>
            </a:r>
          </a:p>
          <a:p>
            <a:pPr lvl="1"/>
            <a:r>
              <a:rPr lang="en-GB" altLang="fi-FI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 of child labour?</a:t>
            </a:r>
          </a:p>
          <a:p>
            <a:pPr lvl="1"/>
            <a:r>
              <a:rPr lang="en-GB" altLang="fi-FI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Minority rights?</a:t>
            </a:r>
          </a:p>
          <a:p>
            <a:pPr lvl="1"/>
            <a:r>
              <a:rPr lang="en-GB" altLang="fi-FI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Disability rights?</a:t>
            </a:r>
            <a:endParaRPr lang="en-GB" altLang="fi-FI" sz="2400" b="1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fi-FI" sz="24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kinds of “compensating CSR” would be needed?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F64A5B-3744-406E-BA70-F8C240F62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36297"/>
      </p:ext>
    </p:extLst>
  </p:cSld>
  <p:clrMapOvr>
    <a:masterClrMapping/>
  </p:clrMapOvr>
  <p:transition spd="med" advTm="1090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 flipH="1">
            <a:off x="251520" y="764704"/>
            <a:ext cx="3672408" cy="5040560"/>
          </a:xfrm>
          <a:ln>
            <a:noFill/>
          </a:ln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800" b="1" cap="small" dirty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</a:rPr>
              <a:t>     Cases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400" b="1" dirty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fi-FI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Communitarianism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fi-FI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ethics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fi-FI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Luck egalitarianism / socialism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fi-FI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Preference utilitarianism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fi-FI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Capability approach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fi-FI" sz="2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Libertarianism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144000" cy="720080"/>
          </a:xfrm>
        </p:spPr>
        <p:txBody>
          <a:bodyPr/>
          <a:lstStyle/>
          <a:p>
            <a:r>
              <a:rPr lang="en-GB" sz="3800" b="1" dirty="0">
                <a:solidFill>
                  <a:srgbClr val="FFFF99"/>
                </a:solidFill>
                <a:latin typeface="Arial" charset="0"/>
              </a:rPr>
              <a:t>Personal assignment 3</a:t>
            </a:r>
            <a:br>
              <a:rPr lang="en-GB" sz="3800" b="1" dirty="0">
                <a:solidFill>
                  <a:srgbClr val="FFFF99"/>
                </a:solidFill>
                <a:latin typeface="Arial" charset="0"/>
              </a:rPr>
            </a:br>
            <a:endParaRPr lang="en-GB" sz="1200" b="1" dirty="0">
              <a:solidFill>
                <a:srgbClr val="99CCFF"/>
              </a:solidFill>
              <a:latin typeface="Arial" charset="0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 flipH="1">
            <a:off x="3705746" y="764704"/>
            <a:ext cx="5438254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GB" sz="2800" b="1" kern="0" cap="small" dirty="0">
                <a:effectLst/>
                <a:latin typeface="Arial" charset="0"/>
              </a:rPr>
              <a:t>Find out and report</a:t>
            </a:r>
          </a:p>
          <a:p>
            <a:r>
              <a:rPr lang="en-GB" altLang="fi-FI" sz="24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Pick (any) one of the views 1-6.</a:t>
            </a:r>
          </a:p>
          <a:p>
            <a:r>
              <a:rPr lang="en-GB" altLang="fi-FI" sz="24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State briefly its main principle(s).</a:t>
            </a:r>
          </a:p>
          <a:p>
            <a:r>
              <a:rPr lang="en-GB" altLang="fi-FI" sz="24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kinds of laws, regulating business and other activities, would your view have regarding</a:t>
            </a:r>
          </a:p>
          <a:p>
            <a:pPr lvl="1"/>
            <a:r>
              <a:rPr lang="en-GB" altLang="fi-FI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Environmental damage?</a:t>
            </a:r>
          </a:p>
          <a:p>
            <a:pPr lvl="1"/>
            <a:r>
              <a:rPr lang="en-GB" altLang="fi-FI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Gender equality?</a:t>
            </a:r>
          </a:p>
          <a:p>
            <a:pPr lvl="1"/>
            <a:r>
              <a:rPr lang="en-GB" altLang="fi-FI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Protection of local traditions?</a:t>
            </a:r>
          </a:p>
          <a:p>
            <a:pPr lvl="1"/>
            <a:r>
              <a:rPr lang="en-GB" altLang="fi-FI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 of child labour?</a:t>
            </a:r>
          </a:p>
          <a:p>
            <a:pPr lvl="1"/>
            <a:r>
              <a:rPr lang="en-GB" altLang="fi-FI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Minority rights?</a:t>
            </a:r>
          </a:p>
          <a:p>
            <a:pPr lvl="1"/>
            <a:r>
              <a:rPr lang="en-GB" altLang="fi-FI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Disability rights?</a:t>
            </a:r>
            <a:endParaRPr lang="en-GB" altLang="fi-FI" sz="2400" b="1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fi-FI" sz="24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kinds of “compensating CSR” would be needed?</a:t>
            </a:r>
          </a:p>
        </p:txBody>
      </p:sp>
    </p:spTree>
    <p:extLst>
      <p:ext uri="{BB962C8B-B14F-4D97-AF65-F5344CB8AC3E}">
        <p14:creationId xmlns:p14="http://schemas.microsoft.com/office/powerpoint/2010/main" val="2164648795"/>
      </p:ext>
    </p:extLst>
  </p:cSld>
  <p:clrMapOvr>
    <a:masterClrMapping/>
  </p:clrMapOvr>
  <p:transition spd="med">
    <p:fad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://www.dresdenresearch.com/images/crowd-dresd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10500"/>
                    </a14:imgEffect>
                    <a14:imgEffect>
                      <a14:saturation sa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801384"/>
            <a:ext cx="9141861" cy="6084000"/>
          </a:xfrm>
          <a:prstGeom prst="rect">
            <a:avLst/>
          </a:prstGeom>
          <a:noFill/>
          <a:ln w="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-36513" y="0"/>
            <a:ext cx="9141861" cy="5085184"/>
          </a:xfrm>
          <a:prstGeom prst="rect">
            <a:avLst/>
          </a:prstGeom>
          <a:solidFill>
            <a:srgbClr val="252525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12888"/>
            <a:ext cx="9144000" cy="3716337"/>
          </a:xfrm>
        </p:spPr>
        <p:txBody>
          <a:bodyPr/>
          <a:lstStyle/>
          <a:p>
            <a:r>
              <a:rPr lang="fi-FI" sz="2800" b="1" dirty="0">
                <a:solidFill>
                  <a:srgbClr val="99CCFF"/>
                </a:solidFill>
                <a:latin typeface="Arial" charset="0"/>
              </a:rPr>
              <a:t> </a:t>
            </a:r>
          </a:p>
        </p:txBody>
      </p:sp>
      <p:pic>
        <p:nvPicPr>
          <p:cNvPr id="3084" name="Picture 12" descr="https://encrypted-tbn0.gstatic.com/images?q=tbn:ANd9GcRQlgmOB-_e02-xlMMfjhbJreT-3a-8Vu0cGKIpgJIf5DkEQgqB-A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731" y="2421184"/>
            <a:ext cx="3729599" cy="26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body" sz="half" idx="1"/>
          </p:nvPr>
        </p:nvSpPr>
        <p:spPr>
          <a:xfrm flipH="1">
            <a:off x="179388" y="4221163"/>
            <a:ext cx="8964612" cy="2808287"/>
          </a:xfrm>
        </p:spPr>
        <p:txBody>
          <a:bodyPr/>
          <a:lstStyle/>
          <a:p>
            <a:pPr algn="ctr">
              <a:buFontTx/>
              <a:buNone/>
            </a:pPr>
            <a:r>
              <a:rPr lang="en-GB" sz="1400" b="1" dirty="0">
                <a:latin typeface="Arial" charset="0"/>
              </a:rPr>
              <a:t> 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800" dirty="0"/>
              <a:t> </a:t>
            </a:r>
          </a:p>
        </p:txBody>
      </p:sp>
      <p:pic>
        <p:nvPicPr>
          <p:cNvPr id="3080" name="Picture 8" descr="http://dearborn-mi.aauw.net/files/2013/10/female+thinker+bronze.gif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30888" y="31440"/>
            <a:ext cx="2564999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p.patheos.com.s3.amazonaws.com/blogs/uncommongodcommongood/files/2013/08/P-Food-for-Thought-211x300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064"/>
            <a:ext cx="2810520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61158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0" y="5373216"/>
            <a:ext cx="9144000" cy="511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GB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Division of labour, mass production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987" y="2909100"/>
            <a:ext cx="9144000" cy="583704"/>
          </a:xfrm>
        </p:spPr>
        <p:txBody>
          <a:bodyPr/>
          <a:lstStyle/>
          <a:p>
            <a:pPr marL="0" indent="0" algn="ctr">
              <a:buNone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Craft production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144000" cy="1152128"/>
          </a:xfrm>
        </p:spPr>
        <p:txBody>
          <a:bodyPr/>
          <a:lstStyle/>
          <a:p>
            <a:br>
              <a:rPr lang="en-GB" sz="3600" b="1" dirty="0">
                <a:solidFill>
                  <a:srgbClr val="FFFF99"/>
                </a:solidFill>
                <a:latin typeface="Arial" charset="0"/>
              </a:rPr>
            </a:br>
            <a:r>
              <a:rPr lang="en-GB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Industrialisation and scientific management</a:t>
            </a:r>
            <a:br>
              <a:rPr lang="en-GB" sz="3800" b="1" dirty="0">
                <a:solidFill>
                  <a:srgbClr val="FFFF99"/>
                </a:solidFill>
                <a:latin typeface="Arial" charset="0"/>
              </a:rPr>
            </a:br>
            <a:r>
              <a:rPr lang="fi-FI" sz="3800" b="1" dirty="0">
                <a:solidFill>
                  <a:srgbClr val="FFFF99"/>
                </a:solidFill>
                <a:latin typeface="Arial" charset="0"/>
              </a:rPr>
              <a:t> </a:t>
            </a:r>
            <a:endParaRPr lang="fi-FI" sz="3800" b="1" dirty="0">
              <a:solidFill>
                <a:srgbClr val="99CCFF"/>
              </a:solidFill>
              <a:latin typeface="Arial" charset="0"/>
            </a:endParaRPr>
          </a:p>
        </p:txBody>
      </p:sp>
      <p:pic>
        <p:nvPicPr>
          <p:cNvPr id="5" name="Picture 2" descr="Image result for adam smith pin facto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461" y="1196752"/>
            <a:ext cx="2153078" cy="167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ead Needl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3814398"/>
            <a:ext cx="2248363" cy="1547180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tayloris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216" y="3814398"/>
            <a:ext cx="3000440" cy="1547180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fordis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15351"/>
            <a:ext cx="2160240" cy="1557865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 bwMode="auto">
          <a:xfrm>
            <a:off x="4427984" y="3356992"/>
            <a:ext cx="360040" cy="288032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Down Arrow 9"/>
          <p:cNvSpPr/>
          <p:nvPr/>
        </p:nvSpPr>
        <p:spPr bwMode="auto">
          <a:xfrm>
            <a:off x="4427984" y="5877272"/>
            <a:ext cx="360040" cy="288032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 bwMode="auto">
          <a:xfrm>
            <a:off x="8987" y="6165304"/>
            <a:ext cx="9144000" cy="511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GB" sz="2200" b="1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Huge increase in productivity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958AC8E-C827-4871-BA97-98EB569B6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02772"/>
      </p:ext>
    </p:extLst>
  </p:cSld>
  <p:clrMapOvr>
    <a:masterClrMapping/>
  </p:clrMapOvr>
  <p:transition spd="med" advTm="222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4357464"/>
            <a:ext cx="9144000" cy="1015752"/>
          </a:xfrm>
        </p:spPr>
        <p:txBody>
          <a:bodyPr/>
          <a:lstStyle/>
          <a:p>
            <a:pPr marL="0" indent="0" algn="ctr">
              <a:buNone/>
            </a:pP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But increased productivity came with the price of anomie, alienation, and resistance</a:t>
            </a:r>
          </a:p>
        </p:txBody>
      </p:sp>
      <p:pic>
        <p:nvPicPr>
          <p:cNvPr id="4098" name="Picture 2" descr="Image result for angry workers 19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92696"/>
            <a:ext cx="5715000" cy="3438526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6325C8-3E6F-4699-BFF2-B50458883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94760"/>
      </p:ext>
    </p:extLst>
  </p:cSld>
  <p:clrMapOvr>
    <a:masterClrMapping/>
  </p:clrMapOvr>
  <p:transition spd="med" advTm="66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370554"/>
            <a:ext cx="9144000" cy="68218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Arial" charset="0"/>
              </a:rPr>
              <a:t>Responses to resistance</a:t>
            </a:r>
            <a:br>
              <a:rPr lang="en-GB" sz="38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1867471"/>
            <a:ext cx="2592288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is  bad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04948" y="1866310"/>
            <a:ext cx="2592288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is good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60" y="2635751"/>
            <a:ext cx="2592288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should be handled managerially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560" y="4082301"/>
            <a:ext cx="2592288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should be handled politically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12660" y="2635751"/>
            <a:ext cx="2592288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Negotiate or threaten to punish by loss of privilege or job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6136" y="2635751"/>
            <a:ext cx="2592288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Listen, embrace, adjust, and make palatable by a human touch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12660" y="4082301"/>
            <a:ext cx="2592288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Suppress social activity to secure a productivity-friendly setting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6136" y="4082301"/>
            <a:ext cx="2592288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Hail resistance as a way of effecting social and political change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1560" y="1866309"/>
            <a:ext cx="2592288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</a:p>
          <a:p>
            <a:pPr algn="ctr"/>
            <a:r>
              <a:rPr lang="en-GB" sz="22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</a:t>
            </a:r>
          </a:p>
        </p:txBody>
      </p:sp>
      <p:sp>
        <p:nvSpPr>
          <p:cNvPr id="15" name="Bent-Up Arrow 14"/>
          <p:cNvSpPr/>
          <p:nvPr/>
        </p:nvSpPr>
        <p:spPr bwMode="auto">
          <a:xfrm flipV="1">
            <a:off x="2411760" y="2421361"/>
            <a:ext cx="360040" cy="143543"/>
          </a:xfrm>
          <a:prstGeom prst="bentUpArrow">
            <a:avLst/>
          </a:prstGeom>
          <a:solidFill>
            <a:srgbClr val="99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2411760" y="2132856"/>
            <a:ext cx="504056" cy="7200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57C006-B213-4C12-90D9-6BE31B144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82460"/>
      </p:ext>
    </p:extLst>
  </p:cSld>
  <p:clrMapOvr>
    <a:masterClrMapping/>
  </p:clrMapOvr>
  <p:transition spd="med" advTm="171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8C31CAC-753D-48DF-812F-FEE40997F200}"/>
              </a:ext>
            </a:extLst>
          </p:cNvPr>
          <p:cNvSpPr/>
          <p:nvPr/>
        </p:nvSpPr>
        <p:spPr bwMode="auto">
          <a:xfrm>
            <a:off x="6732240" y="2510205"/>
            <a:ext cx="1380278" cy="725711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1867471"/>
            <a:ext cx="144801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is bad</a:t>
            </a:r>
            <a:endParaRPr lang="en-GB" sz="800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2451084"/>
            <a:ext cx="20162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should be handled managerially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7624" y="3282081"/>
            <a:ext cx="20162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should be handled politically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3848" y="2451084"/>
            <a:ext cx="1448011" cy="83099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Negotiate or threaten to punish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3848" y="3280919"/>
            <a:ext cx="144801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Suppress social activity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624" y="1866309"/>
            <a:ext cx="201622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</a:p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</a:t>
            </a:r>
          </a:p>
        </p:txBody>
      </p:sp>
      <p:sp>
        <p:nvSpPr>
          <p:cNvPr id="15" name="Bent-Up Arrow 14"/>
          <p:cNvSpPr/>
          <p:nvPr/>
        </p:nvSpPr>
        <p:spPr bwMode="auto">
          <a:xfrm flipV="1">
            <a:off x="2555776" y="2268969"/>
            <a:ext cx="360040" cy="143543"/>
          </a:xfrm>
          <a:prstGeom prst="bentUpArrow">
            <a:avLst/>
          </a:prstGeom>
          <a:solidFill>
            <a:srgbClr val="99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2555776" y="2031635"/>
            <a:ext cx="504056" cy="7200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0812" y="2697305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 and HRM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70812" y="1989419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07166" y="1281533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productivity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70812" y="3405191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07166" y="4111916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unrest</a:t>
            </a:r>
          </a:p>
        </p:txBody>
      </p:sp>
      <p:sp>
        <p:nvSpPr>
          <p:cNvPr id="3" name="Right Arrow 2"/>
          <p:cNvSpPr/>
          <p:nvPr/>
        </p:nvSpPr>
        <p:spPr bwMode="auto">
          <a:xfrm>
            <a:off x="6207166" y="2852936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Up Arrow 12"/>
          <p:cNvSpPr/>
          <p:nvPr/>
        </p:nvSpPr>
        <p:spPr bwMode="auto">
          <a:xfrm>
            <a:off x="7359298" y="2348920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3" name="Up Arrow 22"/>
          <p:cNvSpPr/>
          <p:nvPr/>
        </p:nvSpPr>
        <p:spPr bwMode="auto">
          <a:xfrm>
            <a:off x="7362394" y="1671635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Up Arrow 24"/>
          <p:cNvSpPr/>
          <p:nvPr/>
        </p:nvSpPr>
        <p:spPr bwMode="auto">
          <a:xfrm rot="10800000">
            <a:off x="7381184" y="302424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6" name="Up Arrow 25"/>
          <p:cNvSpPr/>
          <p:nvPr/>
        </p:nvSpPr>
        <p:spPr bwMode="auto">
          <a:xfrm rot="10800000">
            <a:off x="7381184" y="3764692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29051" y="5876073"/>
            <a:ext cx="237626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upheaval?</a:t>
            </a:r>
          </a:p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Revolution?</a:t>
            </a:r>
          </a:p>
        </p:txBody>
      </p:sp>
      <p:sp>
        <p:nvSpPr>
          <p:cNvPr id="41" name="Up Arrow 40"/>
          <p:cNvSpPr/>
          <p:nvPr/>
        </p:nvSpPr>
        <p:spPr bwMode="auto">
          <a:xfrm rot="10800000">
            <a:off x="7359298" y="4450470"/>
            <a:ext cx="72000" cy="140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51859" y="1864913"/>
            <a:ext cx="144897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is good</a:t>
            </a:r>
            <a:endParaRPr lang="en-GB" sz="800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51859" y="2449689"/>
            <a:ext cx="1448972" cy="83099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embrace, and adjust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51859" y="3280919"/>
            <a:ext cx="144897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Hail resis-tance as political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E114C83-693A-40AF-B92A-BBCB911E1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0403"/>
      </p:ext>
    </p:extLst>
  </p:cSld>
  <p:clrMapOvr>
    <a:masterClrMapping/>
  </p:clrMapOvr>
  <p:transition spd="med" advTm="141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>
            <a:extLst>
              <a:ext uri="{FF2B5EF4-FFF2-40B4-BE49-F238E27FC236}">
                <a16:creationId xmlns:a16="http://schemas.microsoft.com/office/drawing/2014/main" id="{51EF4B7C-85DE-4DEA-9A97-F88B5DFD99BC}"/>
              </a:ext>
            </a:extLst>
          </p:cNvPr>
          <p:cNvSpPr/>
          <p:nvPr/>
        </p:nvSpPr>
        <p:spPr bwMode="auto">
          <a:xfrm>
            <a:off x="3347864" y="44624"/>
            <a:ext cx="2676134" cy="1300514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1867471"/>
            <a:ext cx="144801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is bad</a:t>
            </a:r>
            <a:endParaRPr lang="en-GB" sz="800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51859" y="1864913"/>
            <a:ext cx="144897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is good</a:t>
            </a:r>
            <a:endParaRPr lang="en-GB" sz="800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2451084"/>
            <a:ext cx="20162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should be handled managerially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7624" y="3282081"/>
            <a:ext cx="20162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should be handled politically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3848" y="2451084"/>
            <a:ext cx="1448011" cy="83099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Negotiate or threaten to punish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51859" y="2449689"/>
            <a:ext cx="1448972" cy="83099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embrace, and adjust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3848" y="3280919"/>
            <a:ext cx="144801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Suppress social activity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624" y="1866309"/>
            <a:ext cx="201622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</a:p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</a:t>
            </a:r>
          </a:p>
        </p:txBody>
      </p:sp>
      <p:sp>
        <p:nvSpPr>
          <p:cNvPr id="15" name="Bent-Up Arrow 14"/>
          <p:cNvSpPr/>
          <p:nvPr/>
        </p:nvSpPr>
        <p:spPr bwMode="auto">
          <a:xfrm flipV="1">
            <a:off x="2555776" y="2268969"/>
            <a:ext cx="360040" cy="143543"/>
          </a:xfrm>
          <a:prstGeom prst="bentUpArrow">
            <a:avLst/>
          </a:prstGeom>
          <a:solidFill>
            <a:srgbClr val="99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2555776" y="2031635"/>
            <a:ext cx="504056" cy="7200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0812" y="2697305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 and HRM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70812" y="1989419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07166" y="1281533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productivity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70812" y="3405191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07166" y="327426"/>
            <a:ext cx="237626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and social damage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07166" y="4111916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unrest</a:t>
            </a:r>
          </a:p>
        </p:txBody>
      </p:sp>
      <p:sp>
        <p:nvSpPr>
          <p:cNvPr id="3" name="Right Arrow 2"/>
          <p:cNvSpPr/>
          <p:nvPr/>
        </p:nvSpPr>
        <p:spPr bwMode="auto">
          <a:xfrm>
            <a:off x="6207166" y="2852936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Up Arrow 12"/>
          <p:cNvSpPr/>
          <p:nvPr/>
        </p:nvSpPr>
        <p:spPr bwMode="auto">
          <a:xfrm>
            <a:off x="7359298" y="2348920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3" name="Up Arrow 22"/>
          <p:cNvSpPr/>
          <p:nvPr/>
        </p:nvSpPr>
        <p:spPr bwMode="auto">
          <a:xfrm>
            <a:off x="7362394" y="1671635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4" name="Up Arrow 23"/>
          <p:cNvSpPr/>
          <p:nvPr/>
        </p:nvSpPr>
        <p:spPr bwMode="auto">
          <a:xfrm>
            <a:off x="7359298" y="933148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Up Arrow 24"/>
          <p:cNvSpPr/>
          <p:nvPr/>
        </p:nvSpPr>
        <p:spPr bwMode="auto">
          <a:xfrm rot="10800000">
            <a:off x="7381184" y="302424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6" name="Up Arrow 25"/>
          <p:cNvSpPr/>
          <p:nvPr/>
        </p:nvSpPr>
        <p:spPr bwMode="auto">
          <a:xfrm rot="10800000">
            <a:off x="7381184" y="3764692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10800000">
            <a:off x="5868144" y="625448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29051" y="5876073"/>
            <a:ext cx="237626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upheaval?</a:t>
            </a:r>
          </a:p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Revolution?</a:t>
            </a:r>
          </a:p>
        </p:txBody>
      </p:sp>
      <p:sp>
        <p:nvSpPr>
          <p:cNvPr id="41" name="Up Arrow 40"/>
          <p:cNvSpPr/>
          <p:nvPr/>
        </p:nvSpPr>
        <p:spPr bwMode="auto">
          <a:xfrm rot="10800000">
            <a:off x="7359298" y="4450470"/>
            <a:ext cx="72000" cy="140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970439" y="303040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Succeed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86924" y="764704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</a:t>
            </a:r>
          </a:p>
        </p:txBody>
      </p:sp>
      <p:sp>
        <p:nvSpPr>
          <p:cNvPr id="51" name="Up Arrow 50"/>
          <p:cNvSpPr/>
          <p:nvPr/>
        </p:nvSpPr>
        <p:spPr bwMode="auto">
          <a:xfrm rot="15000000">
            <a:off x="3348642" y="710712"/>
            <a:ext cx="72000" cy="32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3" name="Up Arrow 52"/>
          <p:cNvSpPr/>
          <p:nvPr/>
        </p:nvSpPr>
        <p:spPr bwMode="auto">
          <a:xfrm rot="17400000">
            <a:off x="3348642" y="441459"/>
            <a:ext cx="72000" cy="32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30764" y="278660"/>
            <a:ext cx="14489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Bliss?</a:t>
            </a:r>
          </a:p>
        </p:txBody>
      </p:sp>
      <p:sp>
        <p:nvSpPr>
          <p:cNvPr id="55" name="Right Arrow 54"/>
          <p:cNvSpPr/>
          <p:nvPr/>
        </p:nvSpPr>
        <p:spPr bwMode="auto">
          <a:xfrm rot="10800000">
            <a:off x="1763736" y="450401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3" name="Bent-Up Arrow 62"/>
          <p:cNvSpPr/>
          <p:nvPr/>
        </p:nvSpPr>
        <p:spPr bwMode="auto">
          <a:xfrm rot="10800000">
            <a:off x="597740" y="927100"/>
            <a:ext cx="2053134" cy="144000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17689" y="5975689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unrest</a:t>
            </a:r>
          </a:p>
        </p:txBody>
      </p:sp>
      <p:sp>
        <p:nvSpPr>
          <p:cNvPr id="38" name="Right Arrow 37"/>
          <p:cNvSpPr/>
          <p:nvPr/>
        </p:nvSpPr>
        <p:spPr bwMode="auto">
          <a:xfrm>
            <a:off x="5148872" y="6132456"/>
            <a:ext cx="1080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0" name="Bent-Up Arrow 39"/>
          <p:cNvSpPr/>
          <p:nvPr/>
        </p:nvSpPr>
        <p:spPr bwMode="auto">
          <a:xfrm rot="5400000">
            <a:off x="689614" y="6196555"/>
            <a:ext cx="164906" cy="348655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2" name="Bent-Up Arrow 41"/>
          <p:cNvSpPr/>
          <p:nvPr/>
        </p:nvSpPr>
        <p:spPr bwMode="auto">
          <a:xfrm>
            <a:off x="3441821" y="6314243"/>
            <a:ext cx="900000" cy="144000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41821" y="304984"/>
            <a:ext cx="251303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PR, CSR, sustainability, environmental ethics, and business ethics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651859" y="3280919"/>
            <a:ext cx="144897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Hail resis-tance as political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147556-AA27-4785-986D-68B3976EB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12320"/>
      </p:ext>
    </p:extLst>
  </p:cSld>
  <p:clrMapOvr>
    <a:masterClrMapping/>
  </p:clrMapOvr>
  <p:transition spd="med" advTm="155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:a16="http://schemas.microsoft.com/office/drawing/2014/main" id="{1D9CCB54-9EFF-42B4-A79B-0457C778823C}"/>
              </a:ext>
            </a:extLst>
          </p:cNvPr>
          <p:cNvSpPr/>
          <p:nvPr/>
        </p:nvSpPr>
        <p:spPr bwMode="auto">
          <a:xfrm>
            <a:off x="1403639" y="4365104"/>
            <a:ext cx="1030497" cy="725711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1867471"/>
            <a:ext cx="144801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is bad</a:t>
            </a:r>
            <a:endParaRPr lang="en-GB" sz="800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2451084"/>
            <a:ext cx="20162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should be handled managerially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7624" y="3282081"/>
            <a:ext cx="20162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should be handled politically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3848" y="2451084"/>
            <a:ext cx="1448011" cy="83099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Negotiate or threaten to punish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3848" y="3280919"/>
            <a:ext cx="1448011" cy="83099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Suppress social activity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624" y="1866309"/>
            <a:ext cx="201622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</a:p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</a:t>
            </a:r>
          </a:p>
        </p:txBody>
      </p:sp>
      <p:sp>
        <p:nvSpPr>
          <p:cNvPr id="15" name="Bent-Up Arrow 14"/>
          <p:cNvSpPr/>
          <p:nvPr/>
        </p:nvSpPr>
        <p:spPr bwMode="auto">
          <a:xfrm flipV="1">
            <a:off x="2555776" y="2268969"/>
            <a:ext cx="360040" cy="143543"/>
          </a:xfrm>
          <a:prstGeom prst="bentUpArrow">
            <a:avLst/>
          </a:prstGeom>
          <a:solidFill>
            <a:srgbClr val="99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2555776" y="2031635"/>
            <a:ext cx="504056" cy="7200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0812" y="2697305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 and HRM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70812" y="1989419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07166" y="1281533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productivity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70812" y="3405191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07166" y="327426"/>
            <a:ext cx="237626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and social damage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07166" y="4111916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unrest</a:t>
            </a:r>
          </a:p>
        </p:txBody>
      </p:sp>
      <p:sp>
        <p:nvSpPr>
          <p:cNvPr id="3" name="Right Arrow 2"/>
          <p:cNvSpPr/>
          <p:nvPr/>
        </p:nvSpPr>
        <p:spPr bwMode="auto">
          <a:xfrm>
            <a:off x="6207166" y="2852936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Up Arrow 12"/>
          <p:cNvSpPr/>
          <p:nvPr/>
        </p:nvSpPr>
        <p:spPr bwMode="auto">
          <a:xfrm>
            <a:off x="7359298" y="2348920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3" name="Up Arrow 22"/>
          <p:cNvSpPr/>
          <p:nvPr/>
        </p:nvSpPr>
        <p:spPr bwMode="auto">
          <a:xfrm>
            <a:off x="7362394" y="1671635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4" name="Up Arrow 23"/>
          <p:cNvSpPr/>
          <p:nvPr/>
        </p:nvSpPr>
        <p:spPr bwMode="auto">
          <a:xfrm>
            <a:off x="7359298" y="933148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Up Arrow 24"/>
          <p:cNvSpPr/>
          <p:nvPr/>
        </p:nvSpPr>
        <p:spPr bwMode="auto">
          <a:xfrm rot="10800000">
            <a:off x="7381184" y="302424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6" name="Up Arrow 25"/>
          <p:cNvSpPr/>
          <p:nvPr/>
        </p:nvSpPr>
        <p:spPr bwMode="auto">
          <a:xfrm rot="10800000">
            <a:off x="7381184" y="3764692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10800000">
            <a:off x="5868144" y="625448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9" name="Up Arrow 28"/>
          <p:cNvSpPr/>
          <p:nvPr/>
        </p:nvSpPr>
        <p:spPr bwMode="auto">
          <a:xfrm rot="13500000">
            <a:off x="3320584" y="419382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35346" y="4531619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Nicely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384642" y="5289944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a police state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53336" y="4526560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Nastily</a:t>
            </a:r>
          </a:p>
        </p:txBody>
      </p:sp>
      <p:sp>
        <p:nvSpPr>
          <p:cNvPr id="35" name="Up Arrow 34"/>
          <p:cNvSpPr/>
          <p:nvPr/>
        </p:nvSpPr>
        <p:spPr bwMode="auto">
          <a:xfrm rot="8100000">
            <a:off x="4040664" y="419382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6" name="Up Arrow 35"/>
          <p:cNvSpPr/>
          <p:nvPr/>
        </p:nvSpPr>
        <p:spPr bwMode="auto">
          <a:xfrm rot="10800000">
            <a:off x="4305822" y="4897529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29051" y="5876073"/>
            <a:ext cx="237626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upheaval?</a:t>
            </a:r>
          </a:p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Revolution?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17689" y="5975689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unrest</a:t>
            </a:r>
          </a:p>
        </p:txBody>
      </p:sp>
      <p:sp>
        <p:nvSpPr>
          <p:cNvPr id="39" name="Up Arrow 38"/>
          <p:cNvSpPr/>
          <p:nvPr/>
        </p:nvSpPr>
        <p:spPr bwMode="auto">
          <a:xfrm rot="10800000">
            <a:off x="4291707" y="5628465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>
            <a:off x="5148872" y="6132456"/>
            <a:ext cx="1080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1" name="Up Arrow 40"/>
          <p:cNvSpPr/>
          <p:nvPr/>
        </p:nvSpPr>
        <p:spPr bwMode="auto">
          <a:xfrm rot="10800000">
            <a:off x="7359298" y="4450470"/>
            <a:ext cx="72000" cy="140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970439" y="303040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Succeed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86924" y="764704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</a:t>
            </a:r>
          </a:p>
        </p:txBody>
      </p:sp>
      <p:sp>
        <p:nvSpPr>
          <p:cNvPr id="51" name="Up Arrow 50"/>
          <p:cNvSpPr/>
          <p:nvPr/>
        </p:nvSpPr>
        <p:spPr bwMode="auto">
          <a:xfrm rot="15000000">
            <a:off x="3348642" y="710712"/>
            <a:ext cx="72000" cy="32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3" name="Up Arrow 52"/>
          <p:cNvSpPr/>
          <p:nvPr/>
        </p:nvSpPr>
        <p:spPr bwMode="auto">
          <a:xfrm rot="17400000">
            <a:off x="3348642" y="441459"/>
            <a:ext cx="72000" cy="32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30764" y="278660"/>
            <a:ext cx="14489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Bliss?</a:t>
            </a:r>
          </a:p>
        </p:txBody>
      </p:sp>
      <p:sp>
        <p:nvSpPr>
          <p:cNvPr id="55" name="Right Arrow 54"/>
          <p:cNvSpPr/>
          <p:nvPr/>
        </p:nvSpPr>
        <p:spPr bwMode="auto">
          <a:xfrm rot="10800000">
            <a:off x="1763736" y="450401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3" name="Bent-Up Arrow 62"/>
          <p:cNvSpPr/>
          <p:nvPr/>
        </p:nvSpPr>
        <p:spPr bwMode="auto">
          <a:xfrm rot="10800000">
            <a:off x="597740" y="927100"/>
            <a:ext cx="2053134" cy="144000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7" name="Bent-Up Arrow 66"/>
          <p:cNvSpPr/>
          <p:nvPr/>
        </p:nvSpPr>
        <p:spPr bwMode="auto">
          <a:xfrm rot="5400000">
            <a:off x="689614" y="6196555"/>
            <a:ext cx="164906" cy="348655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9" name="Bent-Up Arrow 68"/>
          <p:cNvSpPr/>
          <p:nvPr/>
        </p:nvSpPr>
        <p:spPr bwMode="auto">
          <a:xfrm>
            <a:off x="3441821" y="6314243"/>
            <a:ext cx="900000" cy="144000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9" name="Right Arrow 58"/>
          <p:cNvSpPr/>
          <p:nvPr/>
        </p:nvSpPr>
        <p:spPr bwMode="auto">
          <a:xfrm rot="10800000">
            <a:off x="2190475" y="4685253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97314" y="4437112"/>
            <a:ext cx="7704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</a:p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CSR</a:t>
            </a:r>
          </a:p>
        </p:txBody>
      </p:sp>
      <p:sp>
        <p:nvSpPr>
          <p:cNvPr id="66" name="Bent-Up Arrow 65"/>
          <p:cNvSpPr/>
          <p:nvPr/>
        </p:nvSpPr>
        <p:spPr bwMode="auto">
          <a:xfrm rot="16200000" flipV="1">
            <a:off x="832398" y="3003125"/>
            <a:ext cx="391791" cy="163798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0" name="Bent-Up Arrow 69"/>
          <p:cNvSpPr/>
          <p:nvPr/>
        </p:nvSpPr>
        <p:spPr bwMode="auto">
          <a:xfrm rot="10800000" flipV="1">
            <a:off x="989635" y="4557459"/>
            <a:ext cx="576000" cy="163798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1" name="Bent-Up Arrow 70"/>
          <p:cNvSpPr/>
          <p:nvPr/>
        </p:nvSpPr>
        <p:spPr bwMode="auto">
          <a:xfrm rot="16200000" flipV="1">
            <a:off x="829664" y="3800814"/>
            <a:ext cx="391791" cy="163798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441821" y="304984"/>
            <a:ext cx="251303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PR, CSR, sustainability, environmental ethics, and business ethics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651859" y="1864913"/>
            <a:ext cx="144897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is good</a:t>
            </a:r>
            <a:endParaRPr lang="en-GB" sz="800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651859" y="2449689"/>
            <a:ext cx="144897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embrace, and adjust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651859" y="3280919"/>
            <a:ext cx="144897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Hail resis-tance as political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6CB7B6-2624-417E-995B-062DE1771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3344"/>
      </p:ext>
    </p:extLst>
  </p:cSld>
  <p:clrMapOvr>
    <a:masterClrMapping/>
  </p:clrMapOvr>
  <p:transition spd="med" advTm="224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2204864"/>
            <a:ext cx="6336704" cy="1728192"/>
          </a:xfrm>
        </p:spPr>
        <p:txBody>
          <a:bodyPr/>
          <a:lstStyle/>
          <a:p>
            <a:br>
              <a:rPr lang="en-GB" sz="3600" b="1" dirty="0">
                <a:solidFill>
                  <a:srgbClr val="FFFF99"/>
                </a:solidFill>
                <a:latin typeface="Arial" charset="0"/>
              </a:rPr>
            </a:br>
            <a:r>
              <a:rPr lang="en-GB" sz="3600" b="1" dirty="0">
                <a:solidFill>
                  <a:schemeClr val="tx1"/>
                </a:solidFill>
                <a:latin typeface="Arial" charset="0"/>
              </a:rPr>
              <a:t>But this was “just” about the business approaches</a:t>
            </a:r>
            <a:br>
              <a:rPr lang="en-GB" sz="3800" b="1" dirty="0">
                <a:solidFill>
                  <a:srgbClr val="FFFF99"/>
                </a:solidFill>
                <a:latin typeface="Arial" charset="0"/>
              </a:rPr>
            </a:br>
            <a:r>
              <a:rPr lang="fi-FI" sz="3800" b="1" dirty="0">
                <a:solidFill>
                  <a:srgbClr val="FFFF99"/>
                </a:solidFill>
                <a:latin typeface="Arial" charset="0"/>
              </a:rPr>
              <a:t> </a:t>
            </a:r>
            <a:endParaRPr lang="fi-FI" sz="3800" b="1" dirty="0">
              <a:solidFill>
                <a:srgbClr val="99CCFF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1D5A66-3E4D-4968-87E6-C5FF1106E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09989"/>
      </p:ext>
    </p:extLst>
  </p:cSld>
  <p:clrMapOvr>
    <a:masterClrMapping/>
  </p:clrMapOvr>
  <p:transition spd="med" advTm="40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644008" y="1268760"/>
            <a:ext cx="4320480" cy="936104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br>
              <a:rPr lang="en-GB" sz="2000" b="1" kern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/>
                <a:latin typeface="Arial" charset="0"/>
              </a:rPr>
            </a:br>
            <a:endParaRPr lang="en-GB" sz="2000" b="1" kern="0" dirty="0">
              <a:ln>
                <a:solidFill>
                  <a:srgbClr val="FFFF00"/>
                </a:solidFill>
              </a:ln>
              <a:solidFill>
                <a:schemeClr val="bg2"/>
              </a:solidFill>
              <a:effectLst/>
              <a:latin typeface="Arial" charset="0"/>
            </a:endParaRPr>
          </a:p>
          <a:p>
            <a:endParaRPr lang="en-GB" sz="400" b="1" kern="0" dirty="0">
              <a:ln>
                <a:solidFill>
                  <a:srgbClr val="FFFF00"/>
                </a:solidFill>
              </a:ln>
              <a:solidFill>
                <a:schemeClr val="bg2"/>
              </a:solidFill>
              <a:effectLst/>
              <a:latin typeface="Arial" charset="0"/>
            </a:endParaRPr>
          </a:p>
          <a:p>
            <a:r>
              <a:rPr lang="en-GB" sz="2200" b="1" kern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/>
                <a:latin typeface="Arial" charset="0"/>
              </a:rPr>
              <a:t>What other reasons could be given in particular cases?</a:t>
            </a:r>
          </a:p>
          <a:p>
            <a:br>
              <a:rPr lang="en-GB" sz="400" b="1" kern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/>
                <a:latin typeface="Arial" charset="0"/>
              </a:rPr>
            </a:br>
            <a:r>
              <a:rPr lang="fi-FI" sz="3800" b="1" kern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79512" y="1268760"/>
            <a:ext cx="4320480" cy="93610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br>
              <a:rPr lang="en-GB" sz="16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endParaRPr lang="en-GB" sz="1600" b="1" kern="0" dirty="0">
              <a:solidFill>
                <a:srgbClr val="FFFF99"/>
              </a:solidFill>
              <a:effectLst/>
              <a:latin typeface="Arial" charset="0"/>
            </a:endParaRPr>
          </a:p>
          <a:p>
            <a:endParaRPr lang="en-GB" sz="400" b="1" kern="0" dirty="0">
              <a:solidFill>
                <a:srgbClr val="FFFF99"/>
              </a:solidFill>
              <a:effectLst/>
              <a:latin typeface="Arial" charset="0"/>
            </a:endParaRPr>
          </a:p>
          <a:p>
            <a:r>
              <a:rPr lang="en-GB" sz="2200" b="1" kern="0" dirty="0">
                <a:solidFill>
                  <a:schemeClr val="tx1"/>
                </a:solidFill>
                <a:effectLst/>
                <a:latin typeface="Arial" charset="0"/>
              </a:rPr>
              <a:t>What are the reasons given by the CE in particular cases?</a:t>
            </a:r>
            <a:br>
              <a:rPr lang="en-GB" sz="4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843808" y="188640"/>
            <a:ext cx="3528392" cy="648072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en-GB" sz="100" b="1" kern="0" dirty="0">
              <a:ln>
                <a:solidFill>
                  <a:srgbClr val="FFFF00"/>
                </a:solidFill>
              </a:ln>
              <a:solidFill>
                <a:schemeClr val="bg2"/>
              </a:solidFill>
              <a:effectLst/>
              <a:latin typeface="Arial" charset="0"/>
            </a:endParaRPr>
          </a:p>
          <a:p>
            <a:r>
              <a:rPr lang="en-GB" sz="2200" b="1" kern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/>
                <a:latin typeface="Arial" charset="0"/>
              </a:rPr>
              <a:t>Find out and report</a:t>
            </a:r>
          </a:p>
          <a:p>
            <a:r>
              <a:rPr lang="fi-FI" sz="400" b="1" kern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/>
                <a:latin typeface="Arial" charset="0"/>
              </a:rPr>
              <a:t> </a:t>
            </a:r>
          </a:p>
        </p:txBody>
      </p:sp>
      <p:cxnSp>
        <p:nvCxnSpPr>
          <p:cNvPr id="9" name="Elbow Connector 8"/>
          <p:cNvCxnSpPr/>
          <p:nvPr/>
        </p:nvCxnSpPr>
        <p:spPr bwMode="auto">
          <a:xfrm rot="10800000">
            <a:off x="6516216" y="512676"/>
            <a:ext cx="1224136" cy="75608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Elbow Connector 26"/>
          <p:cNvCxnSpPr/>
          <p:nvPr/>
        </p:nvCxnSpPr>
        <p:spPr bwMode="auto">
          <a:xfrm rot="10800000">
            <a:off x="2699792" y="512675"/>
            <a:ext cx="1224136" cy="756084"/>
          </a:xfrm>
          <a:prstGeom prst="bentConnector3">
            <a:avLst>
              <a:gd name="adj1" fmla="val 152218"/>
            </a:avLst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219" name="Straight Connector 9218"/>
          <p:cNvCxnSpPr>
            <a:cxnSpLocks/>
          </p:cNvCxnSpPr>
          <p:nvPr/>
        </p:nvCxnSpPr>
        <p:spPr bwMode="auto">
          <a:xfrm flipH="1">
            <a:off x="3707904" y="4545124"/>
            <a:ext cx="9001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 flipH="1">
            <a:off x="4535996" y="4545124"/>
            <a:ext cx="9001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flipH="1">
            <a:off x="3707904" y="3789040"/>
            <a:ext cx="9001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flipH="1">
            <a:off x="4535996" y="3789040"/>
            <a:ext cx="9001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 flipH="1">
            <a:off x="3707904" y="2955410"/>
            <a:ext cx="9001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 flipH="1">
            <a:off x="4535996" y="2955410"/>
            <a:ext cx="9001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27" name="Straight Arrow Connector 9226"/>
          <p:cNvCxnSpPr/>
          <p:nvPr/>
        </p:nvCxnSpPr>
        <p:spPr bwMode="auto">
          <a:xfrm flipV="1">
            <a:off x="4591251" y="2251438"/>
            <a:ext cx="379813" cy="29426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flipH="1" flipV="1">
            <a:off x="4220701" y="2254870"/>
            <a:ext cx="363060" cy="27826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2" name="Rectangle 2"/>
          <p:cNvSpPr txBox="1">
            <a:spLocks noChangeArrowheads="1"/>
          </p:cNvSpPr>
          <p:nvPr/>
        </p:nvSpPr>
        <p:spPr bwMode="auto">
          <a:xfrm>
            <a:off x="179512" y="5306746"/>
            <a:ext cx="8784976" cy="129060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br>
              <a:rPr lang="en-GB" sz="39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en-GB" sz="2200" b="1" kern="0" dirty="0">
                <a:solidFill>
                  <a:schemeClr val="tx1"/>
                </a:solidFill>
                <a:effectLst/>
                <a:latin typeface="Arial" charset="0"/>
              </a:rPr>
              <a:t>The background in the different approaches and theories will be provided by lectures, guest lectures, and reading material.</a:t>
            </a:r>
          </a:p>
          <a:p>
            <a:r>
              <a:rPr lang="en-GB" sz="2200" b="1" kern="0" dirty="0">
                <a:solidFill>
                  <a:schemeClr val="tx1"/>
                </a:solidFill>
                <a:effectLst/>
                <a:latin typeface="Arial" charset="0"/>
              </a:rPr>
              <a:t>Everything is geared towards your investigation and reporting. </a:t>
            </a:r>
          </a:p>
          <a:p>
            <a:br>
              <a:rPr lang="en-GB" sz="4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 bwMode="auto">
          <a:xfrm flipV="1">
            <a:off x="4591047" y="5013176"/>
            <a:ext cx="379813" cy="29426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4" name="Straight Arrow Connector 63"/>
          <p:cNvCxnSpPr/>
          <p:nvPr/>
        </p:nvCxnSpPr>
        <p:spPr bwMode="auto">
          <a:xfrm flipH="1" flipV="1">
            <a:off x="4220497" y="5016608"/>
            <a:ext cx="363060" cy="27826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5" name="Straight Arrow Connector 64"/>
          <p:cNvCxnSpPr/>
          <p:nvPr/>
        </p:nvCxnSpPr>
        <p:spPr bwMode="auto">
          <a:xfrm flipV="1">
            <a:off x="5704058" y="5006544"/>
            <a:ext cx="379813" cy="29426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 flipH="1" flipV="1">
            <a:off x="3131840" y="5009976"/>
            <a:ext cx="363060" cy="27826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flipV="1">
            <a:off x="6748471" y="5013176"/>
            <a:ext cx="379813" cy="29426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8" name="Straight Arrow Connector 67"/>
          <p:cNvCxnSpPr/>
          <p:nvPr/>
        </p:nvCxnSpPr>
        <p:spPr bwMode="auto">
          <a:xfrm flipH="1" flipV="1">
            <a:off x="2104180" y="5031662"/>
            <a:ext cx="363060" cy="27826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4591047" y="3789040"/>
            <a:ext cx="0" cy="756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Rectangle 2">
            <a:extLst>
              <a:ext uri="{FF2B5EF4-FFF2-40B4-BE49-F238E27FC236}">
                <a16:creationId xmlns:a16="http://schemas.microsoft.com/office/drawing/2014/main" id="{192D73F0-BC66-43F9-A6D9-4DBFA65E0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2636912"/>
            <a:ext cx="3528392" cy="64807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en-GB" sz="100" b="1" kern="0" dirty="0">
              <a:solidFill>
                <a:srgbClr val="FFFF99"/>
              </a:solidFill>
              <a:effectLst/>
              <a:latin typeface="Arial" charset="0"/>
            </a:endParaRPr>
          </a:p>
          <a:p>
            <a:r>
              <a:rPr lang="en-GB" sz="2200" b="1" kern="0" dirty="0">
                <a:solidFill>
                  <a:schemeClr val="tx1"/>
                </a:solidFill>
                <a:effectLst/>
                <a:latin typeface="Arial" charset="0"/>
              </a:rPr>
              <a:t>CSR (business)</a:t>
            </a:r>
          </a:p>
          <a:p>
            <a:r>
              <a:rPr lang="fi-FI" sz="4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4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sp>
        <p:nvSpPr>
          <p:cNvPr id="37" name="Rectangle 2">
            <a:extLst>
              <a:ext uri="{FF2B5EF4-FFF2-40B4-BE49-F238E27FC236}">
                <a16:creationId xmlns:a16="http://schemas.microsoft.com/office/drawing/2014/main" id="{C8BCAD40-4C27-4808-88CA-CBA9FA099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3429000"/>
            <a:ext cx="3528392" cy="648072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en-GB" sz="100" b="1" kern="0" dirty="0">
              <a:ln>
                <a:solidFill>
                  <a:srgbClr val="FFFF00"/>
                </a:solidFill>
              </a:ln>
              <a:solidFill>
                <a:schemeClr val="bg2"/>
              </a:solidFill>
              <a:effectLst/>
              <a:latin typeface="Arial" charset="0"/>
            </a:endParaRPr>
          </a:p>
          <a:p>
            <a:r>
              <a:rPr lang="en-GB" sz="2200" b="1" kern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/>
                <a:latin typeface="Arial" charset="0"/>
              </a:rPr>
              <a:t>CSR (critical &amp; political)</a:t>
            </a:r>
          </a:p>
          <a:p>
            <a:r>
              <a:rPr lang="fi-FI" sz="400" b="1" kern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8" name="Rectangle 2">
            <a:extLst>
              <a:ext uri="{FF2B5EF4-FFF2-40B4-BE49-F238E27FC236}">
                <a16:creationId xmlns:a16="http://schemas.microsoft.com/office/drawing/2014/main" id="{226EDA4E-F174-42AA-9B51-F762AC858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2631374"/>
            <a:ext cx="3528392" cy="648072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en-GB" sz="100" b="1" kern="0" dirty="0">
              <a:ln>
                <a:solidFill>
                  <a:srgbClr val="FFFF00"/>
                </a:solidFill>
              </a:ln>
              <a:solidFill>
                <a:schemeClr val="bg2"/>
              </a:solidFill>
              <a:effectLst/>
              <a:latin typeface="Arial" charset="0"/>
            </a:endParaRPr>
          </a:p>
          <a:p>
            <a:r>
              <a:rPr lang="en-GB" sz="2200" b="1" kern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/>
                <a:latin typeface="Arial" charset="0"/>
              </a:rPr>
              <a:t>Theories of justice</a:t>
            </a:r>
          </a:p>
          <a:p>
            <a:r>
              <a:rPr lang="fi-FI" sz="400" b="1" kern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9" name="Rectangle 2">
            <a:extLst>
              <a:ext uri="{FF2B5EF4-FFF2-40B4-BE49-F238E27FC236}">
                <a16:creationId xmlns:a16="http://schemas.microsoft.com/office/drawing/2014/main" id="{4CDACD9B-5DCC-4C6F-BEEA-50CA79FF5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3429000"/>
            <a:ext cx="3528392" cy="64807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en-GB" sz="100" b="1" kern="0" dirty="0">
              <a:solidFill>
                <a:srgbClr val="FFFF99"/>
              </a:solidFill>
              <a:effectLst/>
              <a:latin typeface="Arial" charset="0"/>
            </a:endParaRPr>
          </a:p>
          <a:p>
            <a:r>
              <a:rPr lang="en-GB" sz="2200" b="1" kern="0" dirty="0">
                <a:solidFill>
                  <a:schemeClr val="tx1"/>
                </a:solidFill>
                <a:effectLst/>
                <a:latin typeface="Arial" charset="0"/>
              </a:rPr>
              <a:t>Moral theories</a:t>
            </a:r>
          </a:p>
          <a:p>
            <a:r>
              <a:rPr lang="fi-FI" sz="4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4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E2749C4C-0B76-4F5A-A83B-5D7A4D6E9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4221088"/>
            <a:ext cx="3528392" cy="64807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en-GB" sz="100" b="1" kern="0" dirty="0">
              <a:solidFill>
                <a:srgbClr val="FFFF99"/>
              </a:solidFill>
              <a:effectLst/>
              <a:latin typeface="Arial" charset="0"/>
            </a:endParaRPr>
          </a:p>
          <a:p>
            <a:r>
              <a:rPr lang="en-GB" sz="2200" b="1" kern="0" dirty="0">
                <a:solidFill>
                  <a:schemeClr val="tx1"/>
                </a:solidFill>
                <a:effectLst/>
                <a:latin typeface="Arial" charset="0"/>
              </a:rPr>
              <a:t>Business ethics</a:t>
            </a:r>
          </a:p>
          <a:p>
            <a:r>
              <a:rPr lang="fi-FI" sz="4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4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sp>
        <p:nvSpPr>
          <p:cNvPr id="41" name="Rectangle 2">
            <a:extLst>
              <a:ext uri="{FF2B5EF4-FFF2-40B4-BE49-F238E27FC236}">
                <a16:creationId xmlns:a16="http://schemas.microsoft.com/office/drawing/2014/main" id="{E8C8D6C9-236A-420C-9BFC-5E9AA7658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4221088"/>
            <a:ext cx="3528392" cy="64807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en-GB" sz="100" b="1" kern="0" dirty="0">
              <a:solidFill>
                <a:srgbClr val="FFFF99"/>
              </a:solidFill>
              <a:effectLst/>
              <a:latin typeface="Arial" charset="0"/>
            </a:endParaRPr>
          </a:p>
          <a:p>
            <a:pPr lvl="0"/>
            <a:r>
              <a:rPr lang="en-GB" sz="2200" b="1" kern="0" dirty="0">
                <a:solidFill>
                  <a:srgbClr val="FFFFFF"/>
                </a:solidFill>
                <a:effectLst/>
                <a:latin typeface="Arial" charset="0"/>
                <a:ea typeface="+mn-ea"/>
                <a:cs typeface="+mn-cs"/>
              </a:rPr>
              <a:t>Sustainability</a:t>
            </a:r>
          </a:p>
          <a:p>
            <a:endParaRPr lang="fi-FI" sz="4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6318D46-006B-497E-9BD0-7E74B0D808A3}"/>
              </a:ext>
            </a:extLst>
          </p:cNvPr>
          <p:cNvCxnSpPr/>
          <p:nvPr/>
        </p:nvCxnSpPr>
        <p:spPr bwMode="auto">
          <a:xfrm>
            <a:off x="4595882" y="2961120"/>
            <a:ext cx="0" cy="864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81C3511-5913-4244-944E-A2E6C3E01B6E}"/>
              </a:ext>
            </a:extLst>
          </p:cNvPr>
          <p:cNvCxnSpPr/>
          <p:nvPr/>
        </p:nvCxnSpPr>
        <p:spPr bwMode="auto">
          <a:xfrm>
            <a:off x="4596906" y="2523410"/>
            <a:ext cx="0" cy="432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30A62E-1038-4E0E-9DFF-3DE24C2FA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85747"/>
      </p:ext>
    </p:extLst>
  </p:cSld>
  <p:clrMapOvr>
    <a:masterClrMapping/>
  </p:clrMapOvr>
  <p:transition spd="med" advTm="264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 flipH="1">
            <a:off x="0" y="3933056"/>
            <a:ext cx="9144000" cy="2808312"/>
          </a:xfrm>
          <a:ln>
            <a:noFill/>
          </a:ln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GB" sz="2000" b="1" dirty="0">
                <a:latin typeface="Arial" charset="0"/>
              </a:rPr>
              <a:t>Matti Häyry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800" b="1" dirty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2000" b="1" dirty="0">
                <a:latin typeface="Arial" charset="0"/>
              </a:rPr>
              <a:t>Aalto University School of Business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2400" b="1" dirty="0">
              <a:latin typeface="Arial" charset="0"/>
              <a:hlinkClick r:id="rId5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1800" b="1" dirty="0">
                <a:latin typeface="Arial" charset="0"/>
              </a:rPr>
              <a:t>51E 00100 Business Ethics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800" b="1" dirty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1800" b="1" dirty="0">
                <a:latin typeface="Arial" charset="0"/>
              </a:rPr>
              <a:t> 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800" b="1" dirty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1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Lecture 3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40" y="116632"/>
            <a:ext cx="8460432" cy="2088232"/>
          </a:xfrm>
        </p:spPr>
        <p:txBody>
          <a:bodyPr/>
          <a:lstStyle/>
          <a:p>
            <a:br>
              <a:rPr lang="fi-FI" sz="4800" b="1" dirty="0">
                <a:solidFill>
                  <a:srgbClr val="FFFF99"/>
                </a:solidFill>
                <a:latin typeface="Arial" charset="0"/>
              </a:rPr>
            </a:br>
            <a:r>
              <a:rPr lang="en-GB" sz="4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Political Philosophies, Justice, and CSR</a:t>
            </a:r>
            <a:br>
              <a:rPr lang="fi-FI" sz="4800" b="1" dirty="0">
                <a:solidFill>
                  <a:srgbClr val="FFFF99"/>
                </a:solidFill>
                <a:latin typeface="Arial" charset="0"/>
              </a:rPr>
            </a:br>
            <a:r>
              <a:rPr lang="fi-FI" sz="3800" b="1" dirty="0">
                <a:solidFill>
                  <a:srgbClr val="FFFF99"/>
                </a:solidFill>
                <a:latin typeface="Arial" charset="0"/>
              </a:rPr>
              <a:t> </a:t>
            </a:r>
            <a:endParaRPr lang="fi-FI" sz="3800" b="1" dirty="0">
              <a:solidFill>
                <a:srgbClr val="99CCFF"/>
              </a:solidFill>
              <a:latin typeface="Arial" charset="0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C01996-5F76-4696-B8D5-8CDB0F9E6EF0}"/>
              </a:ext>
            </a:extLst>
          </p:cNvPr>
          <p:cNvSpPr/>
          <p:nvPr/>
        </p:nvSpPr>
        <p:spPr bwMode="auto">
          <a:xfrm>
            <a:off x="1187624" y="2161456"/>
            <a:ext cx="7056784" cy="1627584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Music playing so that you can check that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your speakers or headphones are on.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Passification by TME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Music and lyrics by Matti Häyry</a:t>
            </a:r>
            <a:endParaRPr kumimoji="0" lang="LID4096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assification">
            <a:hlinkClick r:id="" action="ppaction://media"/>
            <a:extLst>
              <a:ext uri="{FF2B5EF4-FFF2-40B4-BE49-F238E27FC236}">
                <a16:creationId xmlns:a16="http://schemas.microsoft.com/office/drawing/2014/main" id="{BC110A4A-932E-4295-B2A0-06D0E87C3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154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val 74">
            <a:extLst>
              <a:ext uri="{FF2B5EF4-FFF2-40B4-BE49-F238E27FC236}">
                <a16:creationId xmlns:a16="http://schemas.microsoft.com/office/drawing/2014/main" id="{5441B5E4-4203-4C2F-B8EA-13E1596731CD}"/>
              </a:ext>
            </a:extLst>
          </p:cNvPr>
          <p:cNvSpPr/>
          <p:nvPr/>
        </p:nvSpPr>
        <p:spPr bwMode="auto">
          <a:xfrm>
            <a:off x="6300192" y="3433063"/>
            <a:ext cx="753008" cy="572001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1867471"/>
            <a:ext cx="144801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is bad</a:t>
            </a:r>
            <a:endParaRPr lang="en-GB" sz="800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2451084"/>
            <a:ext cx="20162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should be handled managerially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7624" y="3282081"/>
            <a:ext cx="20162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should be handled politically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3848" y="2451084"/>
            <a:ext cx="144801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Negotiate or threaten to punish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3848" y="3280919"/>
            <a:ext cx="144801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Suppress social activity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624" y="1866309"/>
            <a:ext cx="201622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</a:p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</a:t>
            </a:r>
          </a:p>
        </p:txBody>
      </p:sp>
      <p:sp>
        <p:nvSpPr>
          <p:cNvPr id="15" name="Bent-Up Arrow 14"/>
          <p:cNvSpPr/>
          <p:nvPr/>
        </p:nvSpPr>
        <p:spPr bwMode="auto">
          <a:xfrm flipV="1">
            <a:off x="2555776" y="2268969"/>
            <a:ext cx="360040" cy="143543"/>
          </a:xfrm>
          <a:prstGeom prst="bentUpArrow">
            <a:avLst/>
          </a:prstGeom>
          <a:solidFill>
            <a:srgbClr val="99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2555776" y="2031635"/>
            <a:ext cx="504056" cy="7200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0812" y="2697305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 and HRM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70812" y="1989419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07166" y="1281533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productivity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70812" y="3405191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07166" y="327426"/>
            <a:ext cx="237626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and social damage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07166" y="4111916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unrest</a:t>
            </a:r>
          </a:p>
        </p:txBody>
      </p:sp>
      <p:sp>
        <p:nvSpPr>
          <p:cNvPr id="3" name="Right Arrow 2"/>
          <p:cNvSpPr/>
          <p:nvPr/>
        </p:nvSpPr>
        <p:spPr bwMode="auto">
          <a:xfrm>
            <a:off x="6207166" y="2852936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Up Arrow 12"/>
          <p:cNvSpPr/>
          <p:nvPr/>
        </p:nvSpPr>
        <p:spPr bwMode="auto">
          <a:xfrm>
            <a:off x="7359298" y="2348920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3" name="Up Arrow 22"/>
          <p:cNvSpPr/>
          <p:nvPr/>
        </p:nvSpPr>
        <p:spPr bwMode="auto">
          <a:xfrm>
            <a:off x="7362394" y="1671635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4" name="Up Arrow 23"/>
          <p:cNvSpPr/>
          <p:nvPr/>
        </p:nvSpPr>
        <p:spPr bwMode="auto">
          <a:xfrm>
            <a:off x="7359298" y="933148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Up Arrow 24"/>
          <p:cNvSpPr/>
          <p:nvPr/>
        </p:nvSpPr>
        <p:spPr bwMode="auto">
          <a:xfrm rot="10800000">
            <a:off x="7381184" y="302424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6" name="Up Arrow 25"/>
          <p:cNvSpPr/>
          <p:nvPr/>
        </p:nvSpPr>
        <p:spPr bwMode="auto">
          <a:xfrm rot="10800000">
            <a:off x="7381184" y="3764692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10800000">
            <a:off x="5868144" y="625448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9" name="Up Arrow 28"/>
          <p:cNvSpPr/>
          <p:nvPr/>
        </p:nvSpPr>
        <p:spPr bwMode="auto">
          <a:xfrm rot="13500000">
            <a:off x="3320584" y="419382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35346" y="4531619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Nicely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384642" y="5289944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a police state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53336" y="4526560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Nastily</a:t>
            </a:r>
          </a:p>
        </p:txBody>
      </p:sp>
      <p:sp>
        <p:nvSpPr>
          <p:cNvPr id="35" name="Up Arrow 34"/>
          <p:cNvSpPr/>
          <p:nvPr/>
        </p:nvSpPr>
        <p:spPr bwMode="auto">
          <a:xfrm rot="8100000">
            <a:off x="4040664" y="419382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6" name="Up Arrow 35"/>
          <p:cNvSpPr/>
          <p:nvPr/>
        </p:nvSpPr>
        <p:spPr bwMode="auto">
          <a:xfrm rot="10800000">
            <a:off x="4305822" y="4897529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29051" y="5876073"/>
            <a:ext cx="237626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upheaval?</a:t>
            </a:r>
          </a:p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Revolution?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17689" y="5975689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unrest</a:t>
            </a:r>
          </a:p>
        </p:txBody>
      </p:sp>
      <p:sp>
        <p:nvSpPr>
          <p:cNvPr id="39" name="Up Arrow 38"/>
          <p:cNvSpPr/>
          <p:nvPr/>
        </p:nvSpPr>
        <p:spPr bwMode="auto">
          <a:xfrm rot="10800000">
            <a:off x="4291707" y="5628465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>
            <a:off x="5148872" y="6132456"/>
            <a:ext cx="1080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1" name="Up Arrow 40"/>
          <p:cNvSpPr/>
          <p:nvPr/>
        </p:nvSpPr>
        <p:spPr bwMode="auto">
          <a:xfrm rot="10800000">
            <a:off x="7359298" y="4450470"/>
            <a:ext cx="72000" cy="140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970439" y="303040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Succeed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86924" y="764704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</a:t>
            </a:r>
          </a:p>
        </p:txBody>
      </p:sp>
      <p:sp>
        <p:nvSpPr>
          <p:cNvPr id="51" name="Up Arrow 50"/>
          <p:cNvSpPr/>
          <p:nvPr/>
        </p:nvSpPr>
        <p:spPr bwMode="auto">
          <a:xfrm rot="15000000">
            <a:off x="3348642" y="710712"/>
            <a:ext cx="72000" cy="32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3" name="Up Arrow 52"/>
          <p:cNvSpPr/>
          <p:nvPr/>
        </p:nvSpPr>
        <p:spPr bwMode="auto">
          <a:xfrm rot="17400000">
            <a:off x="3348642" y="441459"/>
            <a:ext cx="72000" cy="32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30764" y="278660"/>
            <a:ext cx="14489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Bliss?</a:t>
            </a:r>
          </a:p>
        </p:txBody>
      </p:sp>
      <p:sp>
        <p:nvSpPr>
          <p:cNvPr id="55" name="Right Arrow 54"/>
          <p:cNvSpPr/>
          <p:nvPr/>
        </p:nvSpPr>
        <p:spPr bwMode="auto">
          <a:xfrm rot="10800000">
            <a:off x="1763736" y="450401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3" name="Bent-Up Arrow 62"/>
          <p:cNvSpPr/>
          <p:nvPr/>
        </p:nvSpPr>
        <p:spPr bwMode="auto">
          <a:xfrm rot="10800000">
            <a:off x="597740" y="927100"/>
            <a:ext cx="2053134" cy="144000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7" name="Bent-Up Arrow 66"/>
          <p:cNvSpPr/>
          <p:nvPr/>
        </p:nvSpPr>
        <p:spPr bwMode="auto">
          <a:xfrm rot="5400000">
            <a:off x="689614" y="6196555"/>
            <a:ext cx="164906" cy="348655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9" name="Bent-Up Arrow 68"/>
          <p:cNvSpPr/>
          <p:nvPr/>
        </p:nvSpPr>
        <p:spPr bwMode="auto">
          <a:xfrm>
            <a:off x="3441821" y="6314243"/>
            <a:ext cx="900000" cy="144000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9" name="Right Arrow 58"/>
          <p:cNvSpPr/>
          <p:nvPr/>
        </p:nvSpPr>
        <p:spPr bwMode="auto">
          <a:xfrm rot="10800000">
            <a:off x="2190475" y="4685253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97314" y="4437112"/>
            <a:ext cx="7704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</a:p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CSR</a:t>
            </a:r>
          </a:p>
        </p:txBody>
      </p:sp>
      <p:sp>
        <p:nvSpPr>
          <p:cNvPr id="66" name="Bent-Up Arrow 65"/>
          <p:cNvSpPr/>
          <p:nvPr/>
        </p:nvSpPr>
        <p:spPr bwMode="auto">
          <a:xfrm rot="16200000" flipV="1">
            <a:off x="832398" y="3003125"/>
            <a:ext cx="391791" cy="163798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0" name="Bent-Up Arrow 69"/>
          <p:cNvSpPr/>
          <p:nvPr/>
        </p:nvSpPr>
        <p:spPr bwMode="auto">
          <a:xfrm rot="10800000" flipV="1">
            <a:off x="989635" y="4557459"/>
            <a:ext cx="576000" cy="163798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1" name="Bent-Up Arrow 70"/>
          <p:cNvSpPr/>
          <p:nvPr/>
        </p:nvSpPr>
        <p:spPr bwMode="auto">
          <a:xfrm rot="16200000" flipV="1">
            <a:off x="829664" y="3800814"/>
            <a:ext cx="391791" cy="163798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441821" y="304984"/>
            <a:ext cx="251303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PR, CSR, sustainability, environmental ethics, and business ethics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651859" y="1864913"/>
            <a:ext cx="144897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is good</a:t>
            </a:r>
            <a:endParaRPr lang="en-GB" sz="800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651859" y="2449689"/>
            <a:ext cx="144897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Listen, embrace, and adjust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651859" y="3280919"/>
            <a:ext cx="1448972" cy="83099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Hail resis-tance as political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968211" y="3547420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CCSR</a:t>
            </a:r>
          </a:p>
        </p:txBody>
      </p:sp>
      <p:sp>
        <p:nvSpPr>
          <p:cNvPr id="56" name="Up Arrow 55"/>
          <p:cNvSpPr/>
          <p:nvPr/>
        </p:nvSpPr>
        <p:spPr bwMode="auto">
          <a:xfrm rot="14400000">
            <a:off x="7064244" y="3592491"/>
            <a:ext cx="72000" cy="14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7" name="Up Arrow 56"/>
          <p:cNvSpPr/>
          <p:nvPr/>
        </p:nvSpPr>
        <p:spPr bwMode="auto">
          <a:xfrm rot="16200000">
            <a:off x="6216780" y="3622080"/>
            <a:ext cx="72000" cy="18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8" name="Up Arrow 57"/>
          <p:cNvSpPr/>
          <p:nvPr/>
        </p:nvSpPr>
        <p:spPr bwMode="auto">
          <a:xfrm rot="8100000">
            <a:off x="5639056" y="4183770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134243" y="4531144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Nicely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364088" y="5289469"/>
            <a:ext cx="23762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Bliss?</a:t>
            </a:r>
          </a:p>
        </p:txBody>
      </p:sp>
      <p:sp>
        <p:nvSpPr>
          <p:cNvPr id="73" name="Up Arrow 72"/>
          <p:cNvSpPr/>
          <p:nvPr/>
        </p:nvSpPr>
        <p:spPr bwMode="auto">
          <a:xfrm rot="8100000">
            <a:off x="6255472" y="489646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4" name="Up Arrow 73"/>
          <p:cNvSpPr/>
          <p:nvPr/>
        </p:nvSpPr>
        <p:spPr bwMode="auto">
          <a:xfrm rot="13500000">
            <a:off x="4724077" y="4198408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06205A-7F9B-47BB-B4D8-0379DED6F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18263"/>
      </p:ext>
    </p:extLst>
  </p:cSld>
  <p:clrMapOvr>
    <a:masterClrMapping/>
  </p:clrMapOvr>
  <p:transition spd="med" advTm="4082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Oval 73">
            <a:extLst>
              <a:ext uri="{FF2B5EF4-FFF2-40B4-BE49-F238E27FC236}">
                <a16:creationId xmlns:a16="http://schemas.microsoft.com/office/drawing/2014/main" id="{92551ED3-7386-4C8E-A497-128B3942B645}"/>
              </a:ext>
            </a:extLst>
          </p:cNvPr>
          <p:cNvSpPr/>
          <p:nvPr/>
        </p:nvSpPr>
        <p:spPr bwMode="auto">
          <a:xfrm>
            <a:off x="1187624" y="5161255"/>
            <a:ext cx="2254197" cy="572001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84642" y="5289944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a police state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3848" y="1867471"/>
            <a:ext cx="144801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is bad</a:t>
            </a:r>
            <a:endParaRPr lang="en-GB" sz="800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2451084"/>
            <a:ext cx="20162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should be handled managerially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7624" y="3282081"/>
            <a:ext cx="20162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should be handled politically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3848" y="2451084"/>
            <a:ext cx="144801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Negotiate or threaten to punish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3848" y="3280919"/>
            <a:ext cx="1448011" cy="83099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Suppress social activity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624" y="1866309"/>
            <a:ext cx="201622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</a:p>
          <a:p>
            <a:pPr algn="ctr"/>
            <a:r>
              <a:rPr lang="en-GB" sz="1600" b="1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</a:t>
            </a:r>
          </a:p>
        </p:txBody>
      </p:sp>
      <p:sp>
        <p:nvSpPr>
          <p:cNvPr id="15" name="Bent-Up Arrow 14"/>
          <p:cNvSpPr/>
          <p:nvPr/>
        </p:nvSpPr>
        <p:spPr bwMode="auto">
          <a:xfrm flipV="1">
            <a:off x="2555776" y="2268969"/>
            <a:ext cx="360040" cy="143543"/>
          </a:xfrm>
          <a:prstGeom prst="bentUpArrow">
            <a:avLst/>
          </a:prstGeom>
          <a:solidFill>
            <a:srgbClr val="99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2555776" y="2031635"/>
            <a:ext cx="504056" cy="7200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0812" y="2697305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 and HRM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70812" y="1989419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07166" y="1281533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productivity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70812" y="3405191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07166" y="327426"/>
            <a:ext cx="237626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and social damage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07166" y="4111916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unrest</a:t>
            </a:r>
          </a:p>
        </p:txBody>
      </p:sp>
      <p:sp>
        <p:nvSpPr>
          <p:cNvPr id="3" name="Right Arrow 2"/>
          <p:cNvSpPr/>
          <p:nvPr/>
        </p:nvSpPr>
        <p:spPr bwMode="auto">
          <a:xfrm>
            <a:off x="6207166" y="2852936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Up Arrow 12"/>
          <p:cNvSpPr/>
          <p:nvPr/>
        </p:nvSpPr>
        <p:spPr bwMode="auto">
          <a:xfrm>
            <a:off x="7359298" y="2348920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3" name="Up Arrow 22"/>
          <p:cNvSpPr/>
          <p:nvPr/>
        </p:nvSpPr>
        <p:spPr bwMode="auto">
          <a:xfrm>
            <a:off x="7362394" y="1671635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4" name="Up Arrow 23"/>
          <p:cNvSpPr/>
          <p:nvPr/>
        </p:nvSpPr>
        <p:spPr bwMode="auto">
          <a:xfrm>
            <a:off x="7359298" y="933148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Up Arrow 24"/>
          <p:cNvSpPr/>
          <p:nvPr/>
        </p:nvSpPr>
        <p:spPr bwMode="auto">
          <a:xfrm rot="10800000">
            <a:off x="7381184" y="302424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6" name="Up Arrow 25"/>
          <p:cNvSpPr/>
          <p:nvPr/>
        </p:nvSpPr>
        <p:spPr bwMode="auto">
          <a:xfrm rot="10800000">
            <a:off x="7381184" y="3764692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10800000">
            <a:off x="5868144" y="625448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9" name="Up Arrow 28"/>
          <p:cNvSpPr/>
          <p:nvPr/>
        </p:nvSpPr>
        <p:spPr bwMode="auto">
          <a:xfrm rot="13500000">
            <a:off x="3320584" y="419382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35346" y="4531619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Nicely</a:t>
            </a:r>
          </a:p>
        </p:txBody>
      </p:sp>
      <p:sp>
        <p:nvSpPr>
          <p:cNvPr id="31" name="Up Arrow 30"/>
          <p:cNvSpPr/>
          <p:nvPr/>
        </p:nvSpPr>
        <p:spPr bwMode="auto">
          <a:xfrm rot="13500000">
            <a:off x="2600504" y="489646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09867" y="5282755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a welfare state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53336" y="4526560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Nastily</a:t>
            </a:r>
          </a:p>
        </p:txBody>
      </p:sp>
      <p:sp>
        <p:nvSpPr>
          <p:cNvPr id="35" name="Up Arrow 34"/>
          <p:cNvSpPr/>
          <p:nvPr/>
        </p:nvSpPr>
        <p:spPr bwMode="auto">
          <a:xfrm rot="8100000">
            <a:off x="4040664" y="419382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6" name="Up Arrow 35"/>
          <p:cNvSpPr/>
          <p:nvPr/>
        </p:nvSpPr>
        <p:spPr bwMode="auto">
          <a:xfrm rot="10800000">
            <a:off x="4305822" y="4897529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29051" y="5876073"/>
            <a:ext cx="237626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upheaval?</a:t>
            </a:r>
          </a:p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Revolution?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17689" y="5975689"/>
            <a:ext cx="23762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unrest</a:t>
            </a:r>
          </a:p>
        </p:txBody>
      </p:sp>
      <p:sp>
        <p:nvSpPr>
          <p:cNvPr id="39" name="Up Arrow 38"/>
          <p:cNvSpPr/>
          <p:nvPr/>
        </p:nvSpPr>
        <p:spPr bwMode="auto">
          <a:xfrm rot="10800000">
            <a:off x="4291707" y="5628465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>
            <a:off x="5148872" y="6132456"/>
            <a:ext cx="1080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1" name="Up Arrow 40"/>
          <p:cNvSpPr/>
          <p:nvPr/>
        </p:nvSpPr>
        <p:spPr bwMode="auto">
          <a:xfrm rot="10800000">
            <a:off x="7359298" y="4450470"/>
            <a:ext cx="72000" cy="140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2" name="Up Arrow 41"/>
          <p:cNvSpPr/>
          <p:nvPr/>
        </p:nvSpPr>
        <p:spPr bwMode="auto">
          <a:xfrm rot="10800000">
            <a:off x="2331476" y="5615689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42990" y="5999183"/>
            <a:ext cx="14489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Bliss?</a:t>
            </a:r>
          </a:p>
        </p:txBody>
      </p:sp>
      <p:sp>
        <p:nvSpPr>
          <p:cNvPr id="44" name="Up Arrow 43"/>
          <p:cNvSpPr/>
          <p:nvPr/>
        </p:nvSpPr>
        <p:spPr bwMode="auto">
          <a:xfrm rot="13500000">
            <a:off x="4724077" y="4198408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5" name="Up Arrow 44"/>
          <p:cNvSpPr/>
          <p:nvPr/>
        </p:nvSpPr>
        <p:spPr bwMode="auto">
          <a:xfrm rot="8100000">
            <a:off x="5639056" y="4183770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34243" y="4531144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Nicely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64088" y="5289469"/>
            <a:ext cx="23762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Bliss?</a:t>
            </a:r>
          </a:p>
        </p:txBody>
      </p:sp>
      <p:sp>
        <p:nvSpPr>
          <p:cNvPr id="48" name="Up Arrow 47"/>
          <p:cNvSpPr/>
          <p:nvPr/>
        </p:nvSpPr>
        <p:spPr bwMode="auto">
          <a:xfrm rot="8100000">
            <a:off x="6255472" y="4896464"/>
            <a:ext cx="72000" cy="36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970439" y="303040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Succeed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86924" y="764704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</a:t>
            </a:r>
          </a:p>
        </p:txBody>
      </p:sp>
      <p:sp>
        <p:nvSpPr>
          <p:cNvPr id="51" name="Up Arrow 50"/>
          <p:cNvSpPr/>
          <p:nvPr/>
        </p:nvSpPr>
        <p:spPr bwMode="auto">
          <a:xfrm rot="15000000">
            <a:off x="3348642" y="710712"/>
            <a:ext cx="72000" cy="32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3" name="Up Arrow 52"/>
          <p:cNvSpPr/>
          <p:nvPr/>
        </p:nvSpPr>
        <p:spPr bwMode="auto">
          <a:xfrm rot="17400000">
            <a:off x="3348642" y="441459"/>
            <a:ext cx="72000" cy="32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30764" y="278660"/>
            <a:ext cx="14489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cap="small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Bliss?</a:t>
            </a:r>
          </a:p>
        </p:txBody>
      </p:sp>
      <p:sp>
        <p:nvSpPr>
          <p:cNvPr id="55" name="Right Arrow 54"/>
          <p:cNvSpPr/>
          <p:nvPr/>
        </p:nvSpPr>
        <p:spPr bwMode="auto">
          <a:xfrm rot="10800000">
            <a:off x="1763736" y="450401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968211" y="3547420"/>
            <a:ext cx="14489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CCSR</a:t>
            </a:r>
          </a:p>
        </p:txBody>
      </p:sp>
      <p:sp>
        <p:nvSpPr>
          <p:cNvPr id="57" name="Up Arrow 56"/>
          <p:cNvSpPr/>
          <p:nvPr/>
        </p:nvSpPr>
        <p:spPr bwMode="auto">
          <a:xfrm rot="14400000">
            <a:off x="7064244" y="3592491"/>
            <a:ext cx="72000" cy="144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8" name="Up Arrow 57"/>
          <p:cNvSpPr/>
          <p:nvPr/>
        </p:nvSpPr>
        <p:spPr bwMode="auto">
          <a:xfrm rot="16200000">
            <a:off x="6216780" y="3622080"/>
            <a:ext cx="72000" cy="180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3" name="Bent-Up Arrow 62"/>
          <p:cNvSpPr/>
          <p:nvPr/>
        </p:nvSpPr>
        <p:spPr bwMode="auto">
          <a:xfrm rot="10800000">
            <a:off x="597740" y="927100"/>
            <a:ext cx="2053134" cy="144000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7" name="Bent-Up Arrow 66"/>
          <p:cNvSpPr/>
          <p:nvPr/>
        </p:nvSpPr>
        <p:spPr bwMode="auto">
          <a:xfrm rot="5400000">
            <a:off x="689614" y="6196555"/>
            <a:ext cx="164906" cy="348655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9" name="Bent-Up Arrow 68"/>
          <p:cNvSpPr/>
          <p:nvPr/>
        </p:nvSpPr>
        <p:spPr bwMode="auto">
          <a:xfrm>
            <a:off x="3441821" y="6314243"/>
            <a:ext cx="900000" cy="144000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9" name="Right Arrow 58"/>
          <p:cNvSpPr/>
          <p:nvPr/>
        </p:nvSpPr>
        <p:spPr bwMode="auto">
          <a:xfrm rot="10800000">
            <a:off x="2190475" y="4685253"/>
            <a:ext cx="432000" cy="72008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97314" y="4437112"/>
            <a:ext cx="7704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</a:p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CSR</a:t>
            </a:r>
          </a:p>
        </p:txBody>
      </p:sp>
      <p:sp>
        <p:nvSpPr>
          <p:cNvPr id="66" name="Bent-Up Arrow 65"/>
          <p:cNvSpPr/>
          <p:nvPr/>
        </p:nvSpPr>
        <p:spPr bwMode="auto">
          <a:xfrm rot="16200000" flipV="1">
            <a:off x="832398" y="3003125"/>
            <a:ext cx="391791" cy="163798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0" name="Bent-Up Arrow 69"/>
          <p:cNvSpPr/>
          <p:nvPr/>
        </p:nvSpPr>
        <p:spPr bwMode="auto">
          <a:xfrm rot="10800000" flipV="1">
            <a:off x="989635" y="4557459"/>
            <a:ext cx="576000" cy="163798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1" name="Bent-Up Arrow 70"/>
          <p:cNvSpPr/>
          <p:nvPr/>
        </p:nvSpPr>
        <p:spPr bwMode="auto">
          <a:xfrm rot="16200000" flipV="1">
            <a:off x="829664" y="3800814"/>
            <a:ext cx="391791" cy="163798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441821" y="304984"/>
            <a:ext cx="251303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PR, CSR, sustainability, environmental ethics, and business ethics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651859" y="1864913"/>
            <a:ext cx="144897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is good</a:t>
            </a:r>
            <a:endParaRPr lang="en-GB" sz="800" b="1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651859" y="2449689"/>
            <a:ext cx="144897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Listen, embrace, and adjust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651859" y="3280919"/>
            <a:ext cx="144897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Hail resis-tance as political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13D03DE-25EC-4F8D-8BB6-BCB76B7B6C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32254"/>
      </p:ext>
    </p:extLst>
  </p:cSld>
  <p:clrMapOvr>
    <a:masterClrMapping/>
  </p:clrMapOvr>
  <p:transition spd="med" advTm="1449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5496" y="2492896"/>
            <a:ext cx="3024336" cy="289480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i-FI" sz="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059832" y="5373216"/>
            <a:ext cx="3024336" cy="10936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084168" y="2852936"/>
            <a:ext cx="3024336" cy="26787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5496" y="1556792"/>
            <a:ext cx="9001000" cy="5184576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AB5B00-B70C-45DC-A60C-85947F07B8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58861"/>
      </p:ext>
    </p:extLst>
  </p:cSld>
  <p:clrMapOvr>
    <a:masterClrMapping/>
  </p:clrMapOvr>
  <p:transition spd="med" advTm="74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 flipH="1">
            <a:off x="0" y="1714488"/>
            <a:ext cx="9144000" cy="5643578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fi-FI" sz="800" b="1" dirty="0">
                <a:latin typeface="Arial" charset="0"/>
              </a:rPr>
              <a:t>	</a:t>
            </a:r>
          </a:p>
          <a:p>
            <a:pPr algn="ctr">
              <a:lnSpc>
                <a:spcPct val="80000"/>
              </a:lnSpc>
              <a:buNone/>
            </a:pPr>
            <a:r>
              <a:rPr lang="en-GB" sz="2400" b="1" cap="small" dirty="0">
                <a:latin typeface="Arial" charset="0"/>
              </a:rPr>
              <a:t>Moral virtue</a:t>
            </a:r>
          </a:p>
          <a:p>
            <a:pPr>
              <a:lnSpc>
                <a:spcPct val="80000"/>
              </a:lnSpc>
              <a:buNone/>
            </a:pPr>
            <a:endParaRPr lang="en-GB" sz="1200" b="1" dirty="0">
              <a:latin typeface="Arial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GB" sz="2200" b="1" dirty="0">
                <a:latin typeface="Arial" charset="0"/>
              </a:rPr>
              <a:t>”A good person is a just person”</a:t>
            </a:r>
          </a:p>
          <a:p>
            <a:pPr marL="0" indent="0" algn="ctr">
              <a:lnSpc>
                <a:spcPct val="80000"/>
              </a:lnSpc>
              <a:buNone/>
            </a:pPr>
            <a:endParaRPr lang="en-GB" sz="3600" b="1" dirty="0">
              <a:latin typeface="Arial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GB" sz="2400" b="1" cap="small" dirty="0">
                <a:latin typeface="Arial" charset="0"/>
              </a:rPr>
              <a:t>Legal idea</a:t>
            </a:r>
          </a:p>
          <a:p>
            <a:pPr>
              <a:lnSpc>
                <a:spcPct val="80000"/>
              </a:lnSpc>
              <a:buNone/>
            </a:pPr>
            <a:endParaRPr lang="en-GB" sz="1200" b="1" dirty="0">
              <a:latin typeface="Arial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GB" sz="2200" b="1" dirty="0">
                <a:latin typeface="Arial" charset="0"/>
              </a:rPr>
              <a:t>”Criminals must be brought to justice”</a:t>
            </a:r>
          </a:p>
          <a:p>
            <a:pPr marL="0" indent="0" algn="ctr">
              <a:lnSpc>
                <a:spcPct val="80000"/>
              </a:lnSpc>
              <a:buNone/>
            </a:pPr>
            <a:endParaRPr lang="en-GB" sz="3600" b="1" dirty="0">
              <a:latin typeface="Arial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GB" sz="2400" b="1" cap="small" dirty="0">
                <a:latin typeface="Arial" charset="0"/>
              </a:rPr>
              <a:t>Social and political ideal</a:t>
            </a:r>
          </a:p>
          <a:p>
            <a:pPr algn="ctr">
              <a:lnSpc>
                <a:spcPct val="80000"/>
              </a:lnSpc>
              <a:buNone/>
            </a:pPr>
            <a:endParaRPr lang="en-GB" sz="1200" b="1" dirty="0">
              <a:latin typeface="Arial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GB" sz="2200" b="1" dirty="0">
                <a:latin typeface="Arial" charset="0"/>
              </a:rPr>
              <a:t>”Our goal is a just society”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67744" y="4437112"/>
            <a:ext cx="4608512" cy="15121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2CBD8AF-EADE-46A6-AE89-4A174B2C7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58848"/>
      </p:ext>
    </p:extLst>
  </p:cSld>
  <p:clrMapOvr>
    <a:masterClrMapping/>
  </p:clrMapOvr>
  <p:transition spd="med" advTm="307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5496" y="2492896"/>
            <a:ext cx="3024336" cy="289480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i-FI" sz="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3059832" y="3090664"/>
            <a:ext cx="3024336" cy="18505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Equity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Impartiality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 affected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059832" y="5373216"/>
            <a:ext cx="3024336" cy="10936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084168" y="2852936"/>
            <a:ext cx="3024336" cy="26787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5496" y="1556792"/>
            <a:ext cx="9001000" cy="5184576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D05618-26CE-44B2-8418-87947AF1B3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64916"/>
      </p:ext>
    </p:extLst>
  </p:cSld>
  <p:clrMapOvr>
    <a:masterClrMapping/>
  </p:clrMapOvr>
  <p:transition spd="med" advTm="362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5496" y="2492896"/>
            <a:ext cx="3024336" cy="289480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i-FI" sz="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3059832" y="3090664"/>
            <a:ext cx="3024336" cy="18505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Equity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Impartiality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 affected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059832" y="5373216"/>
            <a:ext cx="3024336" cy="10936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Responsibility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Combating alienation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059832" y="1700808"/>
            <a:ext cx="3024336" cy="8532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Collective      Individual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084168" y="2852936"/>
            <a:ext cx="3024336" cy="26787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5496" y="1556792"/>
            <a:ext cx="9001000" cy="5184576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EE505C-00CA-4B0F-8933-FDF039AF4D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83569"/>
      </p:ext>
    </p:extLst>
  </p:cSld>
  <p:clrMapOvr>
    <a:masterClrMapping/>
  </p:clrMapOvr>
  <p:transition spd="med" advTm="211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5496" y="2492896"/>
            <a:ext cx="3024336" cy="289480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i-FI" sz="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Communality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Respect for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tradition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Mutual trust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Solidarity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059832" y="3090664"/>
            <a:ext cx="3024336" cy="18505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Equity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Impartiality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 affected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059832" y="5373216"/>
            <a:ext cx="3024336" cy="10936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Responsibility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Combating alienation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059832" y="1700808"/>
            <a:ext cx="3024336" cy="8532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Collective      Individual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084168" y="2780928"/>
            <a:ext cx="3024336" cy="26787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Existence of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capabilities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and positive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freedoms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Welfare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Preference 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satisfaction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261215-36BD-464C-8C0A-A8CC92611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01617"/>
      </p:ext>
    </p:extLst>
  </p:cSld>
  <p:clrMapOvr>
    <a:masterClrMapping/>
  </p:clrMapOvr>
  <p:transition spd="med" advTm="188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5496" y="2492896"/>
            <a:ext cx="3024336" cy="289480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i-FI" sz="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Communality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Respect for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tradition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Mutual trust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Solidarity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Recognition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difference,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special relations,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and care work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059832" y="3090664"/>
            <a:ext cx="3024336" cy="18505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Equity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Impartiality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 affected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059832" y="5373216"/>
            <a:ext cx="3024336" cy="10936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Responsibility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Combating alienation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059832" y="1700808"/>
            <a:ext cx="3024336" cy="8532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Collective      Individual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084168" y="2780928"/>
            <a:ext cx="3024336" cy="26787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Existence of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capabilities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and positive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freedoms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Welfare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Preference 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satisfaction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38367E-129E-417B-91E4-6A89A11D8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49432"/>
      </p:ext>
    </p:extLst>
  </p:cSld>
  <p:clrMapOvr>
    <a:masterClrMapping/>
  </p:clrMapOvr>
  <p:transition spd="med" advTm="2112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5496" y="2492896"/>
            <a:ext cx="3024336" cy="289480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i-FI" sz="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Communality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Respect for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tradition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Mutual trust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Solidarity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Recognition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difference,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special relations,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and care work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059832" y="3090664"/>
            <a:ext cx="3024336" cy="18505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Equity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Impartiality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 affected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059832" y="5373216"/>
            <a:ext cx="3024336" cy="10936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Responsibility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Combating alienation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059832" y="1700808"/>
            <a:ext cx="3024336" cy="8532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Collective      Individual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084168" y="2780928"/>
            <a:ext cx="3024336" cy="26787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Existence of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capabilities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and positive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freedoms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Welfare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Preference 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satisfaction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5496" y="1556792"/>
            <a:ext cx="9001000" cy="5184576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483768" y="2420888"/>
            <a:ext cx="4176464" cy="2894806"/>
          </a:xfrm>
          <a:prstGeom prst="ellipse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6BEED3-816C-482C-88B1-753B5FCFD3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82896"/>
      </p:ext>
    </p:extLst>
  </p:cSld>
  <p:clrMapOvr>
    <a:masterClrMapping/>
  </p:clrMapOvr>
  <p:transition spd="med" advTm="203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131840" y="4869160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Cohen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Dworkin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120760" y="349144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Rawls</a:t>
            </a: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132160" y="2060848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Nozick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251840" y="285293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Sandel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6012160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Harsanyi</a:t>
            </a: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323848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Gilligan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940152" y="285306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Nussbaum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2FE783-A365-414E-B574-1F1359E91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68989"/>
      </p:ext>
    </p:extLst>
  </p:cSld>
  <p:clrMapOvr>
    <a:masterClrMapping/>
  </p:clrMapOvr>
  <p:transition spd="med" advTm="237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 flipH="1">
            <a:off x="0" y="3933056"/>
            <a:ext cx="9144000" cy="2808312"/>
          </a:xfrm>
          <a:ln>
            <a:noFill/>
          </a:ln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GB" sz="2000" b="1" dirty="0">
                <a:latin typeface="Arial" charset="0"/>
              </a:rPr>
              <a:t>Matti Häyry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800" b="1" dirty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2000" b="1" dirty="0">
                <a:latin typeface="Arial" charset="0"/>
              </a:rPr>
              <a:t>Aalto University School of Business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2400" b="1" dirty="0">
              <a:latin typeface="Arial" charset="0"/>
              <a:hlinkClick r:id="rId3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1800" b="1" dirty="0">
                <a:latin typeface="Arial" charset="0"/>
              </a:rPr>
              <a:t>51E 00100 Business Ethics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800" b="1" dirty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1800" b="1" dirty="0">
                <a:latin typeface="Arial" charset="0"/>
              </a:rPr>
              <a:t> 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800" b="1" dirty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1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Lecture 3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40" y="116632"/>
            <a:ext cx="8460432" cy="2088232"/>
          </a:xfrm>
        </p:spPr>
        <p:txBody>
          <a:bodyPr/>
          <a:lstStyle/>
          <a:p>
            <a:br>
              <a:rPr lang="fi-FI" sz="4800" b="1" dirty="0">
                <a:solidFill>
                  <a:srgbClr val="FFFF99"/>
                </a:solidFill>
                <a:latin typeface="Arial" charset="0"/>
              </a:rPr>
            </a:br>
            <a:r>
              <a:rPr lang="en-GB" sz="4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Political Philosophies, Justice, and CSR</a:t>
            </a:r>
            <a:br>
              <a:rPr lang="fi-FI" sz="4800" b="1" dirty="0">
                <a:solidFill>
                  <a:srgbClr val="FFFF99"/>
                </a:solidFill>
                <a:latin typeface="Arial" charset="0"/>
              </a:rPr>
            </a:br>
            <a:r>
              <a:rPr lang="fi-FI" sz="3800" b="1" dirty="0">
                <a:solidFill>
                  <a:srgbClr val="FFFF99"/>
                </a:solidFill>
                <a:latin typeface="Arial" charset="0"/>
              </a:rPr>
              <a:t> </a:t>
            </a:r>
            <a:endParaRPr lang="fi-FI" sz="3800" b="1" dirty="0">
              <a:solidFill>
                <a:srgbClr val="99CCFF"/>
              </a:solidFill>
              <a:latin typeface="Arial" charset="0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C6C063-3D7C-44D9-B3FF-7AF5DAED08BD}"/>
              </a:ext>
            </a:extLst>
          </p:cNvPr>
          <p:cNvSpPr/>
          <p:nvPr/>
        </p:nvSpPr>
        <p:spPr bwMode="auto">
          <a:xfrm>
            <a:off x="1187624" y="2161456"/>
            <a:ext cx="7056784" cy="16275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8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Lecture starting right away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217938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131840" y="4869160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Cohen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Dworkin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120760" y="3491446"/>
            <a:ext cx="2880000" cy="1152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Rawls</a:t>
            </a: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132160" y="2060848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Nozick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251840" y="285293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Sandel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6012160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Harsanyi</a:t>
            </a: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323848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Gilligan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940152" y="285306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Nussbaum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A97A18-EB48-4381-AFB1-3E04B2507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60507"/>
      </p:ext>
    </p:extLst>
  </p:cSld>
  <p:clrMapOvr>
    <a:masterClrMapping/>
  </p:clrMapOvr>
  <p:transition spd="med" advTm="83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856984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The principles of justice are chosen by a rational individual behind a “veil of ignorance”.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“Rational individuals” pursue their long-term self-interest, avoid risk-taking, and do not envy others.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John Rawls: A fair deal for all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62E6E2-A17E-46C2-89AC-32C02673A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00092"/>
      </p:ext>
    </p:extLst>
  </p:cSld>
  <p:clrMapOvr>
    <a:masterClrMapping/>
  </p:clrMapOvr>
  <p:transition spd="med" advTm="878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856984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The principles of justice are chosen by a rational individual behind a “veil of ignorance”.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“Rational individuals” pursue their long-term self-interest, avoid risk-taking, and do not envy others.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According to the principles that are chosen:</a:t>
            </a:r>
          </a:p>
          <a:p>
            <a:endParaRPr lang="en-US" sz="400" b="1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000" b="1" dirty="0">
                <a:latin typeface="Arial" pitchFamily="34" charset="0"/>
                <a:cs typeface="Arial" pitchFamily="34" charset="0"/>
              </a:rPr>
              <a:t>Everyone should have equal primary goods and freedoms.</a:t>
            </a:r>
          </a:p>
          <a:p>
            <a:pPr lvl="2"/>
            <a:endParaRPr lang="en-US" sz="400" b="1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000" b="1" dirty="0">
                <a:latin typeface="Arial" pitchFamily="34" charset="0"/>
                <a:cs typeface="Arial" pitchFamily="34" charset="0"/>
              </a:rPr>
              <a:t>People are allowed, in their position, to have more (non-primary) goods than others, if and only if</a:t>
            </a:r>
          </a:p>
          <a:p>
            <a:pPr lvl="2"/>
            <a:endParaRPr lang="en-US" sz="400" b="1" dirty="0">
              <a:latin typeface="Arial" pitchFamily="34" charset="0"/>
              <a:cs typeface="Arial" pitchFamily="34" charset="0"/>
            </a:endParaRPr>
          </a:p>
          <a:p>
            <a:pPr lvl="4"/>
            <a:r>
              <a:rPr lang="en-US" b="1" dirty="0">
                <a:latin typeface="Arial" pitchFamily="34" charset="0"/>
                <a:cs typeface="Arial" pitchFamily="34" charset="0"/>
              </a:rPr>
              <a:t>the arrangement benefits the worst off and</a:t>
            </a:r>
          </a:p>
          <a:p>
            <a:pPr lvl="4"/>
            <a:endParaRPr lang="en-US" sz="400" b="1" dirty="0">
              <a:latin typeface="Arial" pitchFamily="34" charset="0"/>
              <a:cs typeface="Arial" pitchFamily="34" charset="0"/>
            </a:endParaRPr>
          </a:p>
          <a:p>
            <a:pPr lvl="4"/>
            <a:r>
              <a:rPr lang="en-US" b="1" dirty="0">
                <a:latin typeface="Arial" pitchFamily="34" charset="0"/>
                <a:cs typeface="Arial" pitchFamily="34" charset="0"/>
              </a:rPr>
              <a:t>everyone has an equal opportunity to reach the better positions</a:t>
            </a:r>
            <a:r>
              <a:rPr lang="fi-FI" b="1" dirty="0">
                <a:latin typeface="Arial" pitchFamily="34" charset="0"/>
                <a:cs typeface="Arial" pitchFamily="34" charset="0"/>
              </a:rPr>
              <a:t>.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John Rawls: A fair deal for all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94F0A5-241C-46E4-B6EA-EA4AF9618C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66913"/>
      </p:ext>
    </p:extLst>
  </p:cSld>
  <p:clrMapOvr>
    <a:masterClrMapping/>
  </p:clrMapOvr>
  <p:transition spd="med" advTm="667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131840" y="4869160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Cohen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Dworkin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120760" y="349144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Rawls</a:t>
            </a: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132160" y="2060848"/>
            <a:ext cx="2880000" cy="1152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Nozick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251840" y="285293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Sandel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6012160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Harsanyi</a:t>
            </a: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323848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Gilligan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940152" y="285306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Nussbaum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9ED518-5C8F-4318-90D9-315CDAE92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0357"/>
      </p:ext>
    </p:extLst>
  </p:cSld>
  <p:clrMapOvr>
    <a:masterClrMapping/>
  </p:clrMapOvr>
  <p:transition spd="med" advTm="272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856984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Every individual has (naturally, not contractually) rights to life, liberty, and private property.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The (only) legitimate function of the State is to protect these rights against their violation by others.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The legitimate Minimal State comprises an army, a police force, and a system of criminal and contractual justice.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Robert Nozick: Rights to life, liberty, property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1D484B-3E77-4238-9D99-894E0124C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79824"/>
      </p:ext>
    </p:extLst>
  </p:cSld>
  <p:clrMapOvr>
    <a:masterClrMapping/>
  </p:clrMapOvr>
  <p:transition spd="med" advTm="440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856984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Every individual has (naturally, not contractually) rights to life, liberty, and private property.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The (only) legitimate function of the State is to protect these rights against their violation by others.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The legitimate Minimal State comprises an army, a police force, and a system of criminal and contractual justice.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The State can take no other functions, because they would require violations against private property through taxation.</a:t>
            </a:r>
          </a:p>
          <a:p>
            <a:endParaRPr lang="en-US" sz="400" b="1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000" b="1" dirty="0">
                <a:latin typeface="Arial" pitchFamily="34" charset="0"/>
                <a:cs typeface="Arial" pitchFamily="34" charset="0"/>
              </a:rPr>
              <a:t>An individual must not be forced to benefit others.</a:t>
            </a:r>
          </a:p>
          <a:p>
            <a:pPr lvl="2"/>
            <a:endParaRPr lang="en-US" sz="400" b="1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000" b="1" dirty="0">
                <a:latin typeface="Arial" pitchFamily="34" charset="0"/>
                <a:cs typeface="Arial" pitchFamily="34" charset="0"/>
              </a:rPr>
              <a:t>Rawlsian principles require theft from property owners.</a:t>
            </a:r>
            <a:endParaRPr lang="en-US" sz="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Robert Nozick: Rights to life, liberty, property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1FE813-B114-4DEF-B248-AA1408D1E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83583"/>
      </p:ext>
    </p:extLst>
  </p:cSld>
  <p:clrMapOvr>
    <a:masterClrMapping/>
  </p:clrMapOvr>
  <p:transition spd="med" advTm="379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131840" y="4869160"/>
            <a:ext cx="2880000" cy="1152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Cohen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Dworkin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120760" y="349144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Rawls</a:t>
            </a: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132160" y="2060848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Nozick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251840" y="285293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Sandel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6012160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Harsanyi</a:t>
            </a: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323848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Gilligan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940152" y="285306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Nussbaum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1437CA-873F-48AF-A2E9-5BF81445D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83817"/>
      </p:ext>
    </p:extLst>
  </p:cSld>
  <p:clrMapOvr>
    <a:masterClrMapping/>
  </p:clrMapOvr>
  <p:transition spd="med" advTm="310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856984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In theory, individuals are responsible for the consequences of their free, autonomous, informed choices.</a:t>
            </a:r>
          </a:p>
          <a:p>
            <a:endParaRPr lang="fi-FI" sz="400" b="1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000" b="1" dirty="0">
                <a:latin typeface="Arial" pitchFamily="34" charset="0"/>
                <a:cs typeface="Arial" pitchFamily="34" charset="0"/>
              </a:rPr>
              <a:t>”Why should we have to treat self-harming alcoholics?”</a:t>
            </a:r>
          </a:p>
          <a:p>
            <a:endParaRPr lang="en-US" sz="600" b="1" dirty="0">
              <a:latin typeface="Arial" pitchFamily="34" charset="0"/>
              <a:cs typeface="Arial" pitchFamily="34" charset="0"/>
            </a:endParaRPr>
          </a:p>
          <a:p>
            <a:endParaRPr lang="fi-FI" sz="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Gerald Cohen / Ronald Dworkin:</a:t>
            </a:r>
          </a:p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Merit, responsibility, equality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E7C9AA-4556-422B-B9C8-C1EB53569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15952"/>
      </p:ext>
    </p:extLst>
  </p:cSld>
  <p:clrMapOvr>
    <a:masterClrMapping/>
  </p:clrMapOvr>
  <p:transition spd="med" advTm="550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856984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In theory, individuals are responsible for the consequences of their free, autonomous, informed choices.</a:t>
            </a:r>
          </a:p>
          <a:p>
            <a:endParaRPr lang="fi-FI" sz="400" b="1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000" b="1" dirty="0">
                <a:latin typeface="Arial" pitchFamily="34" charset="0"/>
                <a:cs typeface="Arial" pitchFamily="34" charset="0"/>
              </a:rPr>
              <a:t>”Why should we have to treat self-harming alcoholics?”</a:t>
            </a:r>
          </a:p>
          <a:p>
            <a:endParaRPr lang="en-US" sz="6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In practice, so many “choices” are determined by social and environmental factors that individuals cannot really be held responsible for finding themselves in a bad position.</a:t>
            </a:r>
          </a:p>
          <a:p>
            <a:endParaRPr lang="en-US" sz="600" b="1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This is why in an ideal society:</a:t>
            </a:r>
          </a:p>
          <a:p>
            <a:pPr lvl="2">
              <a:spcAft>
                <a:spcPts val="6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state guarantees everyone’s equal well-being against “brute luck” (“luck egalitarianism”).</a:t>
            </a:r>
          </a:p>
          <a:p>
            <a:pPr lvl="2">
              <a:spcAft>
                <a:spcPts val="600"/>
              </a:spcAft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Gerald Cohen / Ronald Dworkin:</a:t>
            </a:r>
          </a:p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Merit, responsibility, equality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942C7B-9B3D-4548-994F-7AB51B3EA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24251"/>
      </p:ext>
    </p:extLst>
  </p:cSld>
  <p:clrMapOvr>
    <a:masterClrMapping/>
  </p:clrMapOvr>
  <p:transition spd="med" advTm="405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856984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In theory, individuals are responsible for the consequences of their free, autonomous, informed choices.</a:t>
            </a:r>
          </a:p>
          <a:p>
            <a:endParaRPr lang="fi-FI" sz="400" b="1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000" b="1" dirty="0">
                <a:latin typeface="Arial" pitchFamily="34" charset="0"/>
                <a:cs typeface="Arial" pitchFamily="34" charset="0"/>
              </a:rPr>
              <a:t>”Why should we have to treat self-harming alcoholics?”</a:t>
            </a:r>
          </a:p>
          <a:p>
            <a:endParaRPr lang="en-US" sz="6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In practice, so many “choices” are determined by social and environmental factors that individuals cannot really be held responsible for finding themselves in a bad position.</a:t>
            </a:r>
          </a:p>
          <a:p>
            <a:endParaRPr lang="en-US" sz="600" b="1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This is why in an ideal society:</a:t>
            </a:r>
          </a:p>
          <a:p>
            <a:pPr lvl="2">
              <a:spcAft>
                <a:spcPts val="6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state guarantees everyone’s equal well-being against “brute luck” (“luck egalitarianism”).</a:t>
            </a:r>
          </a:p>
          <a:p>
            <a:pPr lvl="2">
              <a:spcAft>
                <a:spcPts val="6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People are recognized as members of their classes and other groupings and their self-awareness as such is encouraged to preclude anomie and alienation (socialism).</a:t>
            </a:r>
          </a:p>
          <a:p>
            <a:endParaRPr lang="fi-FI" sz="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Gerald Cohen / Ronald Dworkin:</a:t>
            </a:r>
          </a:p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Merit, responsibility, equality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89DA5B-8544-4510-8EE3-64D4111E6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31289"/>
      </p:ext>
    </p:extLst>
  </p:cSld>
  <p:clrMapOvr>
    <a:masterClrMapping/>
  </p:clrMapOvr>
  <p:transition spd="med" advTm="185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 flipH="1">
            <a:off x="0" y="3933056"/>
            <a:ext cx="9144000" cy="2808312"/>
          </a:xfrm>
          <a:ln>
            <a:noFill/>
          </a:ln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GB" sz="2000" b="1" dirty="0">
                <a:latin typeface="Arial" charset="0"/>
              </a:rPr>
              <a:t>Matti Häyry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800" b="1" dirty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2000" b="1" dirty="0">
                <a:latin typeface="Arial" charset="0"/>
              </a:rPr>
              <a:t>Aalto University School of Business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2400" b="1" dirty="0">
              <a:latin typeface="Arial" charset="0"/>
              <a:hlinkClick r:id="rId5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1800" b="1" dirty="0">
                <a:latin typeface="Arial" charset="0"/>
              </a:rPr>
              <a:t>51E 00100 Business Ethics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800" b="1" dirty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1800" b="1" dirty="0">
                <a:latin typeface="Arial" charset="0"/>
              </a:rPr>
              <a:t> 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800" b="1" dirty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1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Lecture 3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40" y="116632"/>
            <a:ext cx="8460432" cy="2088232"/>
          </a:xfrm>
        </p:spPr>
        <p:txBody>
          <a:bodyPr/>
          <a:lstStyle/>
          <a:p>
            <a:br>
              <a:rPr lang="fi-FI" sz="4800" b="1" dirty="0">
                <a:solidFill>
                  <a:srgbClr val="FFFF99"/>
                </a:solidFill>
                <a:latin typeface="Arial" charset="0"/>
              </a:rPr>
            </a:br>
            <a:r>
              <a:rPr lang="en-GB" sz="4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Political Philosophies, Justice, and CSR</a:t>
            </a:r>
            <a:br>
              <a:rPr lang="fi-FI" sz="4800" b="1" dirty="0">
                <a:solidFill>
                  <a:srgbClr val="FFFF99"/>
                </a:solidFill>
                <a:latin typeface="Arial" charset="0"/>
              </a:rPr>
            </a:br>
            <a:r>
              <a:rPr lang="fi-FI" sz="3800" b="1" dirty="0">
                <a:solidFill>
                  <a:srgbClr val="FFFF99"/>
                </a:solidFill>
                <a:latin typeface="Arial" charset="0"/>
              </a:rPr>
              <a:t> </a:t>
            </a:r>
            <a:endParaRPr lang="fi-FI" sz="3800" b="1" dirty="0">
              <a:solidFill>
                <a:srgbClr val="99CCFF"/>
              </a:solidFill>
              <a:latin typeface="Arial" charset="0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61FEE1E-A6E7-48B3-A6A9-5650F3902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5551"/>
      </p:ext>
    </p:extLst>
  </p:cSld>
  <p:clrMapOvr>
    <a:masterClrMapping/>
  </p:clrMapOvr>
  <p:transition spd="med" advTm="207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131840" y="4869160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Cohen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Dworkin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120760" y="349144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Rawls</a:t>
            </a: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132160" y="2060848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Nozick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251840" y="285293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Sandel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6012160" y="4293224"/>
            <a:ext cx="2880000" cy="1152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Harsanyi</a:t>
            </a: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323848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Gilligan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940152" y="285306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Nussbaum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326BAC-9BD0-49D4-8B09-61100273C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04072"/>
      </p:ext>
    </p:extLst>
  </p:cSld>
  <p:clrMapOvr>
    <a:masterClrMapping/>
  </p:clrMapOvr>
  <p:transition spd="med" advTm="182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856984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In an ideal society, as many people as possible can live in a state of well-being.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Rights and liberties are defined according to this aim by legislation (they are not “natural” or “God-given”).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John Harsanyi:</a:t>
            </a:r>
          </a:p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Maximizing rational preference satisfaction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B0A2050-07BE-412A-AB86-C7FC52A2A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87344"/>
      </p:ext>
    </p:extLst>
  </p:cSld>
  <p:clrMapOvr>
    <a:masterClrMapping/>
  </p:clrMapOvr>
  <p:transition spd="med" advTm="6586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856984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In an ideal society, as many people as possible can live in a state of well-being.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Rights and liberties are defined according to this aim by legislation (they are not “natural” or “God-given”).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Well-being can be measured scientifically as the satisfaction of rational preferences. 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A rational preference is a choice that is made freely, autonomously, and knowing its consequences.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The job of the state is, with help from economists, to aim at the optimal satisfaction of rational preferences.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John Harsanyi:</a:t>
            </a:r>
          </a:p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Maximizing rational preference satisfaction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1A67A1C-E3FA-407B-A30F-8ECC628E4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67456"/>
      </p:ext>
    </p:extLst>
  </p:cSld>
  <p:clrMapOvr>
    <a:masterClrMapping/>
  </p:clrMapOvr>
  <p:transition spd="med" advTm="5557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131840" y="4869160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Cohen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Dworkin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120760" y="349144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Rawls</a:t>
            </a: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132160" y="2060848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Nozick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251840" y="285293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Sandel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6012160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Harsanyi</a:t>
            </a: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323848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Gilligan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940152" y="2853064"/>
            <a:ext cx="2880000" cy="1152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Nussbaum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3E7DD8-ED8A-4A4C-BC81-E725E4357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6187"/>
      </p:ext>
    </p:extLst>
  </p:cSld>
  <p:clrMapOvr>
    <a:masterClrMapping/>
  </p:clrMapOvr>
  <p:transition spd="med" advTm="146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928992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An individual’s preferences can be “adaptive” – i.e. they can be dictated by oppressive traditions: “A woman can’t…”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When they are, they should be ignored in policy making. 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Policy making should ideally aim at identifying and satisfying genuine (non-adaptive) preferences.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Amartya Sen / Martha Nussbaum:</a:t>
            </a:r>
          </a:p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Genuine preferences and capabilities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72C30E-2000-496F-8E3A-EBAB7430E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32780"/>
      </p:ext>
    </p:extLst>
  </p:cSld>
  <p:clrMapOvr>
    <a:masterClrMapping/>
  </p:clrMapOvr>
  <p:transition spd="med" advTm="997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928992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An individual’s preferences can be “adaptive” – i.e. they can be dictated by oppressive traditions: “A woman can’t…”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When they are, they should be ignored in policy making. 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Policy making should ideally aim at identifying and satisfying genuine (non-adaptive) preferences.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The best way to secure this is to promote people’s capabilities – positive freedoms to achieve what they truly want.</a:t>
            </a:r>
          </a:p>
          <a:p>
            <a:endParaRPr lang="en-US" sz="400" b="1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000" b="1" dirty="0">
                <a:latin typeface="Arial" pitchFamily="34" charset="0"/>
                <a:cs typeface="Arial" pitchFamily="34" charset="0"/>
              </a:rPr>
              <a:t>Sen: To be identified in their real-life social contexts.</a:t>
            </a:r>
          </a:p>
          <a:p>
            <a:pPr lvl="2"/>
            <a:endParaRPr lang="en-US" sz="400" b="1" dirty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sz="2000" b="1" dirty="0">
                <a:latin typeface="Arial" pitchFamily="34" charset="0"/>
                <a:cs typeface="Arial" pitchFamily="34" charset="0"/>
              </a:rPr>
              <a:t>Nussbaum: life – health – liberty – control over one’s life – art – religion – community – political participation – leisure time – play – responsibility – morality – etc.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Amartya Sen / Martha Nussbaum:</a:t>
            </a:r>
          </a:p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Genuine preferences and capabilities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F491B4-E60B-4DE5-8EB5-0A67EE9E8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0219"/>
      </p:ext>
    </p:extLst>
  </p:cSld>
  <p:clrMapOvr>
    <a:masterClrMapping/>
  </p:clrMapOvr>
  <p:transition spd="med" advTm="11162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131840" y="4869160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Cohen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Dworkin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120760" y="349144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Rawls</a:t>
            </a: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132160" y="2060848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Nozick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251840" y="2852936"/>
            <a:ext cx="2880000" cy="1152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Sandel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6012160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Harsanyi</a:t>
            </a: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323848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Gilligan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940152" y="285306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Nussbaum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241028-971A-4983-A35F-834093296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4899"/>
      </p:ext>
    </p:extLst>
  </p:cSld>
  <p:clrMapOvr>
    <a:masterClrMapping/>
  </p:clrMapOvr>
  <p:transition spd="med" advTm="69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928992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Human beings are members of their communities, not isolated containers of rights, liberties, or well-being (“individuals”).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All attempts to produce a just society based on abstract principles or calculations violate and jeopardize good, spontaneously developed traditions and practices.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Michael Sandel:</a:t>
            </a:r>
          </a:p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Spontaneously developed communal tradition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36270AD-AF06-417C-961B-1F150CE4FB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92952"/>
      </p:ext>
    </p:extLst>
  </p:cSld>
  <p:clrMapOvr>
    <a:masterClrMapping/>
  </p:clrMapOvr>
  <p:transition spd="med" advTm="455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928992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Human beings are members of their communities, not isolated containers of rights, liberties, or well-being (“individuals”).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All attempts to produce a just society based on abstract principles or calculations violate and jeopardize good, spontaneously developed traditions and practices.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Policy making should be founded on the recognition and acceptance of the given (historical and “natural”) elements of human life, including solidarity and responsibility for others. 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Societies and governments should respect organically formed (not human-made), reasonably defensible attitudes / practices.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Michael Sandel:</a:t>
            </a:r>
          </a:p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Spontaneously developed communal tradition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611BF0-0188-4C9E-AAE5-4900DEA5B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60233"/>
      </p:ext>
    </p:extLst>
  </p:cSld>
  <p:clrMapOvr>
    <a:masterClrMapping/>
  </p:clrMapOvr>
  <p:transition spd="med" advTm="541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131840" y="4869160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Cohen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Dworkin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120760" y="349144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Rawls</a:t>
            </a: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132160" y="2060848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Nozick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251840" y="285293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Sandel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6012160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Harsanyi</a:t>
            </a: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323848" y="4293224"/>
            <a:ext cx="2880000" cy="1152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Gilligan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940152" y="285306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Nussbaum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What is justice?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E617EF-83EA-43A0-8683-EADEBAB3B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66643"/>
      </p:ext>
    </p:extLst>
  </p:cSld>
  <p:clrMapOvr>
    <a:masterClrMapping/>
  </p:clrMapOvr>
  <p:transition spd="med" advTm="141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2636912"/>
            <a:ext cx="7416824" cy="1728192"/>
          </a:xfrm>
        </p:spPr>
        <p:txBody>
          <a:bodyPr/>
          <a:lstStyle/>
          <a:p>
            <a:br>
              <a:rPr lang="en-GB" sz="3600" b="1" dirty="0">
                <a:solidFill>
                  <a:srgbClr val="FFFF99"/>
                </a:solidFill>
                <a:latin typeface="Arial" charset="0"/>
              </a:rPr>
            </a:br>
            <a:r>
              <a:rPr lang="en-GB" sz="3600" b="1" dirty="0">
                <a:solidFill>
                  <a:schemeClr val="tx1"/>
                </a:solidFill>
                <a:latin typeface="Arial" charset="0"/>
              </a:rPr>
              <a:t>After the lecture,</a:t>
            </a:r>
            <a:br>
              <a:rPr lang="en-GB" sz="3600" b="1" dirty="0">
                <a:solidFill>
                  <a:schemeClr val="tx1"/>
                </a:solidFill>
                <a:latin typeface="Arial" charset="0"/>
              </a:rPr>
            </a:br>
            <a:r>
              <a:rPr lang="en-GB" sz="3600" b="1" dirty="0">
                <a:solidFill>
                  <a:schemeClr val="tx1"/>
                </a:solidFill>
                <a:latin typeface="Arial" charset="0"/>
              </a:rPr>
              <a:t>you will all have a </a:t>
            </a:r>
            <a:r>
              <a:rPr lang="en-GB" sz="3600" b="1" u="sng" dirty="0">
                <a:solidFill>
                  <a:schemeClr val="tx1"/>
                </a:solidFill>
                <a:latin typeface="Arial" charset="0"/>
              </a:rPr>
              <a:t>question</a:t>
            </a:r>
            <a:r>
              <a:rPr lang="en-GB" sz="3600" b="1" dirty="0">
                <a:solidFill>
                  <a:schemeClr val="tx1"/>
                </a:solidFill>
                <a:latin typeface="Arial" charset="0"/>
              </a:rPr>
              <a:t> about what you have heard here.</a:t>
            </a:r>
            <a:br>
              <a:rPr lang="en-GB" sz="3600" b="1" dirty="0">
                <a:solidFill>
                  <a:schemeClr val="tx1"/>
                </a:solidFill>
                <a:latin typeface="Arial" charset="0"/>
              </a:rPr>
            </a:br>
            <a:br>
              <a:rPr lang="en-GB" sz="3600" b="1" dirty="0">
                <a:solidFill>
                  <a:schemeClr val="tx1"/>
                </a:solidFill>
                <a:latin typeface="Arial" charset="0"/>
              </a:rPr>
            </a:br>
            <a:r>
              <a:rPr lang="en-GB" sz="3600" b="1" dirty="0">
                <a:solidFill>
                  <a:schemeClr val="tx1"/>
                </a:solidFill>
                <a:latin typeface="Arial" charset="0"/>
              </a:rPr>
              <a:t>Write it down and email it to me as soon as possible (and by Tuesday night at the latest) to </a:t>
            </a:r>
            <a:r>
              <a:rPr lang="en-GB" sz="3600" b="1" dirty="0">
                <a:solidFill>
                  <a:schemeClr val="tx1"/>
                </a:solidFill>
                <a:latin typeface="Arial" charset="0"/>
                <a:hlinkClick r:id="rId5"/>
              </a:rPr>
              <a:t>matti.hayry@aalto.fi</a:t>
            </a:r>
            <a:br>
              <a:rPr lang="en-GB" sz="3600" b="1" dirty="0">
                <a:solidFill>
                  <a:schemeClr val="tx1"/>
                </a:solidFill>
                <a:latin typeface="Arial" charset="0"/>
              </a:rPr>
            </a:br>
            <a:br>
              <a:rPr lang="en-GB" sz="3800" b="1" dirty="0">
                <a:solidFill>
                  <a:srgbClr val="FFFF99"/>
                </a:solidFill>
                <a:latin typeface="Arial" charset="0"/>
              </a:rPr>
            </a:br>
            <a:r>
              <a:rPr lang="fi-FI" sz="3800" b="1" dirty="0">
                <a:solidFill>
                  <a:srgbClr val="FFFF99"/>
                </a:solidFill>
                <a:latin typeface="Arial" charset="0"/>
              </a:rPr>
              <a:t> </a:t>
            </a:r>
            <a:endParaRPr lang="fi-FI" sz="3800" b="1" dirty="0">
              <a:solidFill>
                <a:srgbClr val="99CCFF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FE2EB7-47F8-4BF0-8D32-517AE952A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86248"/>
      </p:ext>
    </p:extLst>
  </p:cSld>
  <p:clrMapOvr>
    <a:masterClrMapping/>
  </p:clrMapOvr>
  <p:transition spd="med" advTm="116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928992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The moral development of human beings does not reach its peak in consequentialism or deontology (Laurence Kohlberg), although for men it might (only boys studied).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The highest level of morality – seen primarily in women – is the ability to forge special relationships (mother–child etc.).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Carol Gilligan:</a:t>
            </a:r>
          </a:p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Special relationships and the ethics of care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4D6B207-8F99-4173-A166-0DFBC46CA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13439"/>
      </p:ext>
    </p:extLst>
  </p:cSld>
  <p:clrMapOvr>
    <a:masterClrMapping/>
  </p:clrMapOvr>
  <p:transition spd="med" advTm="763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928992" cy="5157192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The moral development of human beings does not reach its peak in consequentialism or deontology (Laurence Kohlberg), although for men it might (only boys studied).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The highest level of morality – seen primarily in women – is the ability to forge special relationships (mother–child etc.).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Special relationships, and care based on them, should be given the high respect that they deserve both in the private sector and in the public sector. 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Masculine (masculinist?) ethics of justice should in policy making be replaced, or at least complemented and balanced, by a feminist ethics of care.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Carol Gilligan:</a:t>
            </a:r>
          </a:p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Special relationships and the ethics of care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981118-CBB6-46C9-A209-FB1E202D9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94679"/>
      </p:ext>
    </p:extLst>
  </p:cSld>
  <p:clrMapOvr>
    <a:masterClrMapping/>
  </p:clrMapOvr>
  <p:transition spd="med" advTm="537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85926"/>
            <a:ext cx="8642350" cy="4595824"/>
          </a:xfrm>
        </p:spPr>
        <p:txBody>
          <a:bodyPr/>
          <a:lstStyle/>
          <a:p>
            <a:pPr marL="609600" indent="-609600">
              <a:buNone/>
            </a:pPr>
            <a:r>
              <a:rPr lang="fi-FI" sz="26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131840" y="4869160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132160" y="2060848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251840" y="285293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6012160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940152" y="285306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323848" y="4293224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6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120760" y="3491446"/>
            <a:ext cx="2880000" cy="1152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The catchwords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EDD485-97FA-445F-8BA4-EF7F8C189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87411"/>
      </p:ext>
    </p:extLst>
  </p:cSld>
  <p:clrMapOvr>
    <a:masterClrMapping/>
  </p:clrMapOvr>
  <p:transition spd="med" advTm="461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Varieties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3AB517-40C9-4D05-8EC9-8D037091C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92231"/>
      </p:ext>
    </p:extLst>
  </p:cSld>
  <p:clrMapOvr>
    <a:masterClrMapping/>
  </p:clrMapOvr>
  <p:transition spd="med" advTm="89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2000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2000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79912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2525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4088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5920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2000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Varieties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459" y="4267367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Immaterial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5139" y="4317349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830F35-F9DD-4CD2-B817-D440436D8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76490"/>
      </p:ext>
    </p:extLst>
  </p:cSld>
  <p:clrMapOvr>
    <a:masterClrMapping/>
  </p:clrMapOvr>
  <p:transition spd="med" advTm="261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2000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2000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79912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2525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4088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5920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2000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Varieties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12160" y="5004465"/>
            <a:ext cx="219634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 Choice 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12160" y="2187441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Good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459" y="4267367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Immaterial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5139" y="4317349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5FBFCE-F967-4BF8-BE33-9C802B3DE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19093"/>
      </p:ext>
    </p:extLst>
  </p:cSld>
  <p:clrMapOvr>
    <a:masterClrMapping/>
  </p:clrMapOvr>
  <p:transition spd="med" advTm="144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2000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2000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79912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2525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4088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5920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2000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Varieties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12160" y="5004465"/>
            <a:ext cx="219634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 Choice 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6512" y="2132856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Spontaneity Fate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Contingent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6512" y="495448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Natural order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Inevitable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12160" y="2187441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Good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459" y="4267367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Immaterial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5139" y="4317349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131714-D1DD-40BA-AB1C-0E311AB15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03938"/>
      </p:ext>
    </p:extLst>
  </p:cSld>
  <p:clrMapOvr>
    <a:masterClrMapping/>
  </p:clrMapOvr>
  <p:transition spd="med" advTm="296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2000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2000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79912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2525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4088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5920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2000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Varieties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12160" y="5004465"/>
            <a:ext cx="219634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 Choice 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6512" y="2132856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Spontaneity Fate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Contingent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6512" y="495448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Natural order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Inevitable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12160" y="2187441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Good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36512" y="279424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Given tradition is good for humanity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12160" y="284645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Given tradition can oppress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459" y="4267367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Immaterial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5139" y="4317349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3E49F2-3EEF-4AEB-9CFD-83589BBFC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83997"/>
      </p:ext>
    </p:extLst>
  </p:cSld>
  <p:clrMapOvr>
    <a:masterClrMapping/>
  </p:clrMapOvr>
  <p:transition spd="med" advTm="169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2000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2000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79912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2525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4088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5920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2000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Varieties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12160" y="5004465"/>
            <a:ext cx="219634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 Choice 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6512" y="2132856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Spontaneity Fate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Contingent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6512" y="495448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Natural order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Inevitable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12160" y="2187441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Good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36512" y="279424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Given tradition is good for humanity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12160" y="284645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Given tradition can oppress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459" y="4267367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Immaterial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12160" y="3488702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Individualism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36512" y="3441069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Collectivism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5139" y="4317349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C61341-75E1-47FE-A880-645B06AB6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75627"/>
      </p:ext>
    </p:extLst>
  </p:cSld>
  <p:clrMapOvr>
    <a:masterClrMapping/>
  </p:clrMapOvr>
  <p:transition spd="med" advTm="171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2000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2000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79912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2525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4088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5920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2000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Varieties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12160" y="5004465"/>
            <a:ext cx="219634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 Choice 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6512" y="2132856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Spontaneity Fate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Contingent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6512" y="495448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Natural order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Inevitable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12160" y="2187441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Good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36512" y="279424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Given tradition is good for humanity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12160" y="284645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Given tradition can oppress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459" y="4267367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Immaterial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12160" y="3488702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Individualism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36512" y="3854218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Positionalism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12160" y="3901851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Universalism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36512" y="3441069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Collectivism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5139" y="4317349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F876C22-A0A0-4D61-9096-33F029D193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45264"/>
      </p:ext>
    </p:extLst>
  </p:cSld>
  <p:clrMapOvr>
    <a:masterClrMapping/>
  </p:clrMapOvr>
  <p:transition spd="med" advTm="175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2204864"/>
            <a:ext cx="7272808" cy="1728192"/>
          </a:xfrm>
        </p:spPr>
        <p:txBody>
          <a:bodyPr/>
          <a:lstStyle/>
          <a:p>
            <a:br>
              <a:rPr lang="en-GB" sz="3600" b="1" dirty="0">
                <a:solidFill>
                  <a:srgbClr val="FFFF99"/>
                </a:solidFill>
                <a:latin typeface="Arial" charset="0"/>
              </a:rPr>
            </a:br>
            <a:r>
              <a:rPr lang="en-GB" sz="3600" b="1" dirty="0">
                <a:solidFill>
                  <a:schemeClr val="tx1"/>
                </a:solidFill>
                <a:latin typeface="Arial" charset="0"/>
              </a:rPr>
              <a:t>The story so far</a:t>
            </a:r>
            <a:br>
              <a:rPr lang="en-GB" sz="3800" b="1" dirty="0">
                <a:solidFill>
                  <a:srgbClr val="FFFF99"/>
                </a:solidFill>
                <a:latin typeface="Arial" charset="0"/>
              </a:rPr>
            </a:br>
            <a:r>
              <a:rPr lang="fi-FI" sz="3800" b="1" dirty="0">
                <a:solidFill>
                  <a:srgbClr val="FFFF99"/>
                </a:solidFill>
                <a:latin typeface="Arial" charset="0"/>
              </a:rPr>
              <a:t> </a:t>
            </a:r>
            <a:endParaRPr lang="fi-FI" sz="3800" b="1" dirty="0">
              <a:solidFill>
                <a:srgbClr val="99CCFF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DCF04D-23DD-4CAA-B86D-2270F27FF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79321"/>
      </p:ext>
    </p:extLst>
  </p:cSld>
  <p:clrMapOvr>
    <a:masterClrMapping/>
  </p:clrMapOvr>
  <p:transition spd="med" advTm="50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2000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2000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79912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2525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4088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5920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2000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Varieties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12160" y="5004465"/>
            <a:ext cx="219634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 Choice 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6512" y="2132856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Spontaneity Fate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Contingent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79712" y="1908121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Weak state - with limited functions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41980" y="5229200"/>
            <a:ext cx="21782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Strong state - with extensive functions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6512" y="495448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Natural order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Inevitable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12160" y="2187441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Good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36512" y="279424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Given tradition is good for humanity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12160" y="284645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Given tradition can oppress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459" y="4267367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Immaterial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12160" y="3488702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Individualism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36512" y="3854218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Positionalism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12160" y="3901851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Universalism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36512" y="3441069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Collectivism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5139" y="4317349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D2EBC1-4DDA-4F7D-A203-0832FFED0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73891"/>
      </p:ext>
    </p:extLst>
  </p:cSld>
  <p:clrMapOvr>
    <a:masterClrMapping/>
  </p:clrMapOvr>
  <p:transition spd="med" advTm="136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2000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2000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79912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2525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4088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5920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2000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Varieties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12160" y="5004465"/>
            <a:ext cx="219634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 Choice 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6512" y="2132856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Spontaneity Fate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Contingent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79712" y="1908121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Weak state - with limited functions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41980" y="5229200"/>
            <a:ext cx="21782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Strong state - with extensive functions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6512" y="495448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Natural order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Inevitable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12160" y="2187441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Good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36512" y="279424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Given tradition is good for humanity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12160" y="284645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Given tradition can oppress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459" y="4267367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Immaterial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12160" y="3488702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Individualism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36512" y="3854218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Positionalism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12160" y="3901851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Universalism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36512" y="3441069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Collectivism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5139" y="4317349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41980" y="1916613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Old elites should continue to rule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87624" y="5229199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New elites should start to rule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E224728-E66F-46CE-A1FB-80164115E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02686"/>
      </p:ext>
    </p:extLst>
  </p:cSld>
  <p:clrMapOvr>
    <a:masterClrMapping/>
  </p:clrMapOvr>
  <p:transition spd="med" advTm="372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2000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2000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79912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2525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4088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5920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2000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Varieties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12160" y="5004465"/>
            <a:ext cx="219634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 Choice 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6512" y="2132856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Spontaneity Fate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Contingent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79712" y="1908121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Weak state - with limited functions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41980" y="5229200"/>
            <a:ext cx="21782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Strong state - with extensive functions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6512" y="495448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Natural order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Inevitable change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12160" y="2187441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Good</a:t>
            </a:r>
          </a:p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 engineering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36512" y="279424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Given tradition is good for humanity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12160" y="2846452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Given tradition can oppress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459" y="4267367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Immaterial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12160" y="3488702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Individualism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36512" y="3854218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Positionalism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12160" y="3901851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Universalism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36512" y="3441069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Collectivism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5139" y="4317349"/>
            <a:ext cx="16903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Material values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41980" y="1916613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Old elites should continue to rule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87624" y="5229199"/>
            <a:ext cx="20523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New elites should start to rule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73828" y="5934053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No state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45836" y="1505827"/>
            <a:ext cx="20523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latin typeface="Arial" panose="020B0604020202020204" pitchFamily="34" charset="0"/>
                <a:cs typeface="Arial" panose="020B0604020202020204" pitchFamily="34" charset="0"/>
              </a:rPr>
              <a:t>No state</a:t>
            </a:r>
            <a:endParaRPr lang="en-GB" sz="1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8107326-9EA9-4EE1-8896-BBF82BC61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36617"/>
      </p:ext>
    </p:extLst>
  </p:cSld>
  <p:clrMapOvr>
    <a:masterClrMapping/>
  </p:clrMapOvr>
  <p:transition spd="med" advTm="671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Limits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BEDBCD9-32C7-4C13-8586-EFEF737E1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01950"/>
      </p:ext>
    </p:extLst>
  </p:cSld>
  <p:clrMapOvr>
    <a:masterClrMapping/>
  </p:clrMapOvr>
  <p:transition spd="med" advTm="87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1700808"/>
            <a:ext cx="8215369" cy="5072098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David Hume (1711-1776) famously stated (and Rawls and most others believed) that justice is an “artificial virtue” that works only under specific circumstances: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200" b="1" dirty="0">
                <a:latin typeface="Arial" pitchFamily="34" charset="0"/>
                <a:cs typeface="Arial" pitchFamily="34" charset="0"/>
              </a:rPr>
              <a:t>Relative scarcity.</a:t>
            </a:r>
          </a:p>
          <a:p>
            <a:pPr lvl="2"/>
            <a:r>
              <a:rPr lang="en-US" sz="2000" b="1" dirty="0">
                <a:latin typeface="Arial" pitchFamily="34" charset="0"/>
                <a:cs typeface="Arial" pitchFamily="34" charset="0"/>
              </a:rPr>
              <a:t>If everybody’s every wish can be fulfilled, no rules are needed for sharing benefits.</a:t>
            </a:r>
          </a:p>
          <a:p>
            <a:pPr lvl="2"/>
            <a:r>
              <a:rPr lang="en-US" sz="2000" b="1" dirty="0">
                <a:latin typeface="Arial" pitchFamily="34" charset="0"/>
                <a:cs typeface="Arial" pitchFamily="34" charset="0"/>
              </a:rPr>
              <a:t>If nobody’s needs can be met, the same applies.</a:t>
            </a:r>
          </a:p>
          <a:p>
            <a:pPr lvl="2"/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200" b="1" dirty="0">
                <a:latin typeface="Arial" pitchFamily="34" charset="0"/>
                <a:cs typeface="Arial" pitchFamily="34" charset="0"/>
              </a:rPr>
              <a:t>Confined generosity.</a:t>
            </a:r>
          </a:p>
          <a:p>
            <a:pPr lvl="2"/>
            <a:r>
              <a:rPr lang="en-US" sz="2000" b="1" dirty="0">
                <a:latin typeface="Arial" pitchFamily="34" charset="0"/>
                <a:cs typeface="Arial" pitchFamily="34" charset="0"/>
              </a:rPr>
              <a:t>If everybody is limitlessly prepared to share their resources with others, no rules are needed (family).</a:t>
            </a:r>
          </a:p>
          <a:p>
            <a:pPr lvl="2"/>
            <a:r>
              <a:rPr lang="en-US" sz="2000" b="1" dirty="0">
                <a:latin typeface="Arial" pitchFamily="34" charset="0"/>
                <a:cs typeface="Arial" pitchFamily="34" charset="0"/>
              </a:rPr>
              <a:t>If nobody is prepared to share anything, the same.</a:t>
            </a:r>
          </a:p>
          <a:p>
            <a:pPr lvl="2"/>
            <a:endParaRPr lang="en-US" b="1" dirty="0">
              <a:latin typeface="Arial" pitchFamily="34" charset="0"/>
              <a:cs typeface="Arial" pitchFamily="34" charset="0"/>
            </a:endParaRP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Limits of justice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D2DEE36-453E-4EF3-8C3A-D7E94F139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46712"/>
      </p:ext>
    </p:extLst>
  </p:cSld>
  <p:clrMapOvr>
    <a:masterClrMapping/>
  </p:clrMapOvr>
  <p:transition spd="med" advTm="715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Limits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52320" y="2569655"/>
            <a:ext cx="1440160" cy="24929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Boundless material abundance</a:t>
            </a: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558" y="2569655"/>
            <a:ext cx="1440160" cy="2492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Limitless mutual generosity</a:t>
            </a: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340BB86-A821-4210-A1B6-DDD2F8B9B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85000"/>
      </p:ext>
    </p:extLst>
  </p:cSld>
  <p:clrMapOvr>
    <a:masterClrMapping/>
  </p:clrMapOvr>
  <p:transition spd="med" advTm="178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556792"/>
            <a:ext cx="8136904" cy="5072098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Robert Nozick “only” argued, quasi-anarchically, for a minimal state that does not impede economy too much.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000" b="1" dirty="0">
                <a:latin typeface="Arial" pitchFamily="34" charset="0"/>
                <a:cs typeface="Arial" pitchFamily="34" charset="0"/>
              </a:rPr>
              <a:t>Going further into this direction, full anarcho-capitalism expects that when all government control over economy is demolished, true human nature guides us to flourishing.</a:t>
            </a:r>
          </a:p>
          <a:p>
            <a:pPr lvl="1"/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Limits of justice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1D76EC8-EE83-42D6-AC8E-1A5DF8F2A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74546"/>
      </p:ext>
    </p:extLst>
  </p:cSld>
  <p:clrMapOvr>
    <a:masterClrMapping/>
  </p:clrMapOvr>
  <p:transition spd="med" advTm="306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556792"/>
            <a:ext cx="8136904" cy="5072098"/>
          </a:xfrm>
        </p:spPr>
        <p:txBody>
          <a:bodyPr/>
          <a:lstStyle/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Robert Nozick “only” argued, quasi-anarchically, for a minimal state that does not impede economy too much.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000" b="1" dirty="0">
                <a:latin typeface="Arial" pitchFamily="34" charset="0"/>
                <a:cs typeface="Arial" pitchFamily="34" charset="0"/>
              </a:rPr>
              <a:t>Going further into this direction, full anarcho-capitalism expects that when all government control over economy is demolished, true human nature guides us to flourishing.</a:t>
            </a:r>
          </a:p>
          <a:p>
            <a:pPr lvl="1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Gerald Cohen’s early Analytical Marxism was based on (a re-reading of) socialist theories.</a:t>
            </a:r>
          </a:p>
          <a:p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000" b="1" dirty="0">
                <a:latin typeface="Arial" pitchFamily="34" charset="0"/>
                <a:cs typeface="Arial" pitchFamily="34" charset="0"/>
              </a:rPr>
              <a:t>And many socialists have believed that an impending and inevitable communist revolution will free the proletariat from the alienation induced by capitalism.</a:t>
            </a:r>
          </a:p>
          <a:p>
            <a:pPr lvl="1"/>
            <a:endParaRPr lang="fi-FI" sz="800" b="1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000" b="1" dirty="0">
                <a:latin typeface="Arial" pitchFamily="34" charset="0"/>
                <a:cs typeface="Arial" pitchFamily="34" charset="0"/>
              </a:rPr>
              <a:t>According to Marx and Engels, the “dictatorship of the proletariat” will in time give way to a classless society.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5776"/>
            <a:ext cx="91440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charset="0"/>
              </a:rPr>
              <a:t>Limits of justice</a:t>
            </a:r>
            <a:endParaRPr lang="en-GB" sz="1600" b="1" kern="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4362B56-48A0-4643-99EF-95190CEE6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98560"/>
      </p:ext>
    </p:extLst>
  </p:cSld>
  <p:clrMapOvr>
    <a:masterClrMapping/>
  </p:clrMapOvr>
  <p:transition spd="med" advTm="300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Limits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52320" y="2569655"/>
            <a:ext cx="1440160" cy="24929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Boundless material abundance</a:t>
            </a: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558" y="2569655"/>
            <a:ext cx="1440160" cy="2492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Limitless mutual generosity</a:t>
            </a: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5696" y="1556792"/>
            <a:ext cx="5472608" cy="738664"/>
          </a:xfrm>
          <a:prstGeom prst="rect">
            <a:avLst/>
          </a:prstGeom>
          <a:solidFill>
            <a:srgbClr val="99CCFF"/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Anarcho-capitalist free-market paradise</a:t>
            </a:r>
          </a:p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5696" y="5347201"/>
            <a:ext cx="5472608" cy="738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Communist classless paradise</a:t>
            </a:r>
          </a:p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53505ED-897A-4DE6-AE54-5A5226912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02510"/>
      </p:ext>
    </p:extLst>
  </p:cSld>
  <p:clrMapOvr>
    <a:masterClrMapping/>
  </p:clrMapOvr>
  <p:transition spd="med" advTm="366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Limits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52320" y="2569655"/>
            <a:ext cx="1440160" cy="24929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Boundless material abundance</a:t>
            </a: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558" y="2569655"/>
            <a:ext cx="1440160" cy="2492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Limitless mutual generosity</a:t>
            </a: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5696" y="1556792"/>
            <a:ext cx="5472608" cy="738664"/>
          </a:xfrm>
          <a:prstGeom prst="rect">
            <a:avLst/>
          </a:prstGeom>
          <a:solidFill>
            <a:srgbClr val="99CCFF"/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Anarcho-capitalist free-market paradise</a:t>
            </a:r>
          </a:p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5696" y="5347201"/>
            <a:ext cx="5472608" cy="738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Communist classless paradise</a:t>
            </a:r>
          </a:p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024D39-86E3-4CD0-B4FF-FDF4A9DAE73A}"/>
              </a:ext>
            </a:extLst>
          </p:cNvPr>
          <p:cNvSpPr/>
          <p:nvPr/>
        </p:nvSpPr>
        <p:spPr bwMode="auto">
          <a:xfrm rot="19800000">
            <a:off x="58929" y="511458"/>
            <a:ext cx="2088232" cy="6374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Break</a:t>
            </a:r>
            <a:endParaRPr kumimoji="0" lang="LID4096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11A9B8-D01C-4996-B789-7383E7336223}"/>
              </a:ext>
            </a:extLst>
          </p:cNvPr>
          <p:cNvSpPr/>
          <p:nvPr/>
        </p:nvSpPr>
        <p:spPr bwMode="auto">
          <a:xfrm rot="1800000">
            <a:off x="6979749" y="536214"/>
            <a:ext cx="2088232" cy="6374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</a:t>
            </a:r>
            <a:endParaRPr kumimoji="0" lang="LID4096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0C3E1AF-2F3C-41B2-AD51-E85B8721E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93995"/>
      </p:ext>
    </p:extLst>
  </p:cSld>
  <p:clrMapOvr>
    <a:masterClrMapping/>
  </p:clrMapOvr>
  <p:transition spd="med" advTm="174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4" y="-2952"/>
            <a:ext cx="3112616" cy="206380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03848" y="692696"/>
            <a:ext cx="5796136" cy="9361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2400" b="1" kern="0" dirty="0">
                <a:solidFill>
                  <a:schemeClr val="tx1"/>
                </a:solidFill>
                <a:effectLst/>
                <a:latin typeface="Arial" charset="0"/>
              </a:rPr>
              <a:t>A lot of toxic coal ash was spilled into Dan River in North Carolina in 2014</a:t>
            </a:r>
            <a:br>
              <a:rPr lang="en-GB" sz="38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0EFED3-3943-460D-A528-1AC534CB7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33167"/>
      </p:ext>
    </p:extLst>
  </p:cSld>
  <p:clrMapOvr>
    <a:masterClrMapping/>
  </p:clrMapOvr>
  <p:transition spd="med" advTm="105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Limits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52320" y="2569655"/>
            <a:ext cx="1440160" cy="24929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Boundless material abundance</a:t>
            </a: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558" y="2569655"/>
            <a:ext cx="1440160" cy="2492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Limitless mutual generosity</a:t>
            </a: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5696" y="1556792"/>
            <a:ext cx="5472608" cy="738664"/>
          </a:xfrm>
          <a:prstGeom prst="rect">
            <a:avLst/>
          </a:prstGeom>
          <a:solidFill>
            <a:srgbClr val="99CCFF"/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Anarcho-capitalist free-market paradise</a:t>
            </a:r>
          </a:p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5696" y="5347201"/>
            <a:ext cx="5472608" cy="738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Communist classless paradise</a:t>
            </a:r>
          </a:p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024D39-86E3-4CD0-B4FF-FDF4A9DAE73A}"/>
              </a:ext>
            </a:extLst>
          </p:cNvPr>
          <p:cNvSpPr/>
          <p:nvPr/>
        </p:nvSpPr>
        <p:spPr bwMode="auto">
          <a:xfrm rot="19800000">
            <a:off x="58929" y="511458"/>
            <a:ext cx="2088232" cy="6374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Break</a:t>
            </a:r>
            <a:endParaRPr kumimoji="0" lang="LID4096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11A9B8-D01C-4996-B789-7383E7336223}"/>
              </a:ext>
            </a:extLst>
          </p:cNvPr>
          <p:cNvSpPr/>
          <p:nvPr/>
        </p:nvSpPr>
        <p:spPr bwMode="auto">
          <a:xfrm rot="1800000">
            <a:off x="6979749" y="536214"/>
            <a:ext cx="2088232" cy="6374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</a:t>
            </a:r>
            <a:endParaRPr kumimoji="0" lang="LID4096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797383"/>
      </p:ext>
    </p:extLst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 Varieties and limits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49941" y="2423057"/>
            <a:ext cx="1130571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fi-FI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Boundless material abundance</a:t>
            </a: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fi-FI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46931" y="2380582"/>
            <a:ext cx="1085802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fi-FI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Limitless mutual generosity</a:t>
            </a:r>
          </a:p>
          <a:p>
            <a:pPr algn="ctr"/>
            <a:endParaRPr lang="fi-FI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4845" y="1235986"/>
            <a:ext cx="5472608" cy="677108"/>
          </a:xfrm>
          <a:prstGeom prst="rect">
            <a:avLst/>
          </a:prstGeom>
          <a:solidFill>
            <a:srgbClr val="99CCFF"/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Anarcho-capitalist hierarchy-free paradise</a:t>
            </a:r>
          </a:p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5696" y="5786680"/>
            <a:ext cx="547260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Communist classless paradise</a:t>
            </a:r>
          </a:p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16016" y="4700051"/>
            <a:ext cx="21963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 Choice Social engineering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84839" y="2413170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Spontaneity Fate</a:t>
            </a:r>
          </a:p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Contingent change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11760" y="1908121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Weak state - with limited functions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27984" y="5229200"/>
            <a:ext cx="21782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Strong state - with extensive functions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42495" y="4700051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Natural order</a:t>
            </a:r>
          </a:p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Inevitable change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92155" y="2399420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Good</a:t>
            </a:r>
          </a:p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 engineering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7544" y="2871444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traditions</a:t>
            </a:r>
          </a:p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are good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84582" y="2877476"/>
            <a:ext cx="122575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Traditions</a:t>
            </a:r>
          </a:p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oppress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6262" y="4324727"/>
            <a:ext cx="169038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Immaterial values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80112" y="3520867"/>
            <a:ext cx="205232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Individualism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8855" y="3769618"/>
            <a:ext cx="205232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Positionalism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80112" y="3789040"/>
            <a:ext cx="205232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Universalism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0418" y="3501008"/>
            <a:ext cx="205232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Collectivism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15207" y="4192632"/>
            <a:ext cx="169038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</a:p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27984" y="1916613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Old elites should continue to rule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519672" y="5229199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New elites should start to rule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908628-DB44-4F4E-808E-1D2A95CCDBDD}"/>
              </a:ext>
            </a:extLst>
          </p:cNvPr>
          <p:cNvSpPr/>
          <p:nvPr/>
        </p:nvSpPr>
        <p:spPr bwMode="auto">
          <a:xfrm rot="19800000">
            <a:off x="-161047" y="511458"/>
            <a:ext cx="2088232" cy="6374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 in action</a:t>
            </a:r>
            <a:endParaRPr kumimoji="0" lang="LID4096" sz="36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C28F53D-37BA-4473-8C34-00E2F23EF33C}"/>
              </a:ext>
            </a:extLst>
          </p:cNvPr>
          <p:cNvSpPr/>
          <p:nvPr/>
        </p:nvSpPr>
        <p:spPr bwMode="auto">
          <a:xfrm rot="1800000">
            <a:off x="7432839" y="536214"/>
            <a:ext cx="2088232" cy="6374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a minute</a:t>
            </a:r>
            <a:endParaRPr kumimoji="0" lang="LID4096" sz="36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147852"/>
      </p:ext>
    </p:extLst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 Varieties and limits of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49941" y="2423057"/>
            <a:ext cx="1130571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fi-FI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Boundless material abundance</a:t>
            </a: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fi-FI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46931" y="2380582"/>
            <a:ext cx="1085802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fi-FI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Limitless mutual generosity</a:t>
            </a:r>
          </a:p>
          <a:p>
            <a:pPr algn="ctr"/>
            <a:endParaRPr lang="fi-FI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sz="15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4845" y="1235986"/>
            <a:ext cx="5472608" cy="677108"/>
          </a:xfrm>
          <a:prstGeom prst="rect">
            <a:avLst/>
          </a:prstGeom>
          <a:solidFill>
            <a:srgbClr val="99CCFF"/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Anarcho-capitalist hierarchy-free paradise</a:t>
            </a:r>
          </a:p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5696" y="5786680"/>
            <a:ext cx="547260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sz="1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Communist classless paradise</a:t>
            </a:r>
          </a:p>
          <a:p>
            <a:pPr algn="ctr"/>
            <a:endParaRPr lang="en-US" sz="1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16016" y="4700051"/>
            <a:ext cx="21963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 Choice Social engineering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84839" y="2413170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Spontaneity Fate</a:t>
            </a:r>
          </a:p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Contingent change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11760" y="1908121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Weak state - with limited functions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27984" y="5229200"/>
            <a:ext cx="21782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Strong state - with extensive functions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42495" y="4700051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Natural order</a:t>
            </a:r>
          </a:p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Inevitable change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92155" y="2399420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Calculation Good</a:t>
            </a:r>
          </a:p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 engineering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7544" y="2871444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traditions</a:t>
            </a:r>
          </a:p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are good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84582" y="2877476"/>
            <a:ext cx="122575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Traditions</a:t>
            </a:r>
          </a:p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oppress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6262" y="4324727"/>
            <a:ext cx="169038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Immaterial values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80112" y="3520867"/>
            <a:ext cx="205232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Individualism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8855" y="3769618"/>
            <a:ext cx="205232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Positionalism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80112" y="3789040"/>
            <a:ext cx="205232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Universalism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0418" y="3501008"/>
            <a:ext cx="205232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Collectivism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15207" y="4192632"/>
            <a:ext cx="169038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</a:p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27984" y="1916613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Old elites should continue to rule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519672" y="5229199"/>
            <a:ext cx="2052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cap="small" dirty="0">
                <a:latin typeface="Arial" panose="020B0604020202020204" pitchFamily="34" charset="0"/>
                <a:cs typeface="Arial" panose="020B0604020202020204" pitchFamily="34" charset="0"/>
              </a:rPr>
              <a:t>New elites should start to rule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2B658C-9DD9-4070-958A-79F857E22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74152"/>
      </p:ext>
    </p:extLst>
  </p:cSld>
  <p:clrMapOvr>
    <a:masterClrMapping/>
  </p:clrMapOvr>
  <p:transition spd="med" advTm="341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1196008" y="2060848"/>
            <a:ext cx="6984776" cy="2600672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58368" y="2060848"/>
            <a:ext cx="1738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Capitalism</a:t>
            </a: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Justice and its political dimensions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FF8FE2-5B9E-47A2-B7D5-B57B8F526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77739"/>
      </p:ext>
    </p:extLst>
  </p:cSld>
  <p:clrMapOvr>
    <a:masterClrMapping/>
  </p:clrMapOvr>
  <p:transition spd="med" advTm="206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196008" y="3376736"/>
            <a:ext cx="6984776" cy="2284512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Justice and its political dimensions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712" y="5157192"/>
            <a:ext cx="169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Socialism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58368" y="2060848"/>
            <a:ext cx="1738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Capitalism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B55338-DB02-48E8-BCA4-5C8441B2F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2836"/>
      </p:ext>
    </p:extLst>
  </p:cSld>
  <p:clrMapOvr>
    <a:masterClrMapping/>
  </p:clrMapOvr>
  <p:transition spd="med" advTm="282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1196008" y="2060848"/>
            <a:ext cx="6984776" cy="2600672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196008" y="3376736"/>
            <a:ext cx="6984776" cy="2284512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87624" y="3387157"/>
            <a:ext cx="6984776" cy="1272705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Justice and its political dimensions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712" y="5157192"/>
            <a:ext cx="169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Socialism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58368" y="2060848"/>
            <a:ext cx="1738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Capitalism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17DE8E1-1A0C-4843-B216-0300009A3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78250"/>
      </p:ext>
    </p:extLst>
  </p:cSld>
  <p:clrMapOvr>
    <a:masterClrMapping/>
  </p:clrMapOvr>
  <p:transition spd="med" advTm="399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3140023" y="2060848"/>
            <a:ext cx="5039361" cy="358484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Justice and its political dimensions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712" y="5157192"/>
            <a:ext cx="169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Socialism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58368" y="2060848"/>
            <a:ext cx="1738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Capitalism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44698" y="2206667"/>
            <a:ext cx="33390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Globalization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29350" y="2157468"/>
            <a:ext cx="33390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protectionism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BF1C15-75E7-46E4-A5B1-C19C02A515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61785"/>
      </p:ext>
    </p:extLst>
  </p:cSld>
  <p:clrMapOvr>
    <a:masterClrMapping/>
  </p:clrMapOvr>
  <p:transition spd="med" advTm="1322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4" y="2057917"/>
            <a:ext cx="4288168" cy="3584848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Justice and its political dimensions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712" y="5157192"/>
            <a:ext cx="169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Socialism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58368" y="2060848"/>
            <a:ext cx="1738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Capitalism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44698" y="2206667"/>
            <a:ext cx="33390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Globalization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29350" y="2157468"/>
            <a:ext cx="33390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protectionism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315462-9E8F-4CA3-AA53-BDE4E9E96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91228"/>
      </p:ext>
    </p:extLst>
  </p:cSld>
  <p:clrMapOvr>
    <a:masterClrMapping/>
  </p:clrMapOvr>
  <p:transition spd="med" advTm="112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196008" y="3376736"/>
            <a:ext cx="6984776" cy="2284512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196008" y="2060848"/>
            <a:ext cx="6984776" cy="2600672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87624" y="3387157"/>
            <a:ext cx="6984776" cy="1272705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187624" y="2057917"/>
            <a:ext cx="1952399" cy="3584848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228184" y="2060848"/>
            <a:ext cx="1951200" cy="358484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Justice and its political dimensions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712" y="5157192"/>
            <a:ext cx="169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Socialism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58368" y="2060848"/>
            <a:ext cx="1738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Capitalism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44698" y="2206667"/>
            <a:ext cx="33390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Globalization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29350" y="2157468"/>
            <a:ext cx="33390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protectionism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51B414-3B7D-4226-B861-8DE0B2876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51362"/>
      </p:ext>
    </p:extLst>
  </p:cSld>
  <p:clrMapOvr>
    <a:masterClrMapping/>
  </p:clrMapOvr>
  <p:transition spd="med" advTm="642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CSR as a defence against excesses in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D34959C-EB64-4F54-BBEC-5D21944AD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3662"/>
      </p:ext>
    </p:extLst>
  </p:cSld>
  <p:clrMapOvr>
    <a:masterClrMapping/>
  </p:clrMapOvr>
  <p:transition spd="med" advTm="241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4" y="-2952"/>
            <a:ext cx="3112616" cy="206380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03848" y="692696"/>
            <a:ext cx="5796136" cy="9361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2400" b="1" kern="0" dirty="0">
                <a:solidFill>
                  <a:schemeClr val="tx1"/>
                </a:solidFill>
                <a:effectLst/>
                <a:latin typeface="Arial" charset="0"/>
              </a:rPr>
              <a:t>A lot of toxic coal ash was spilled into Dan River in North Carolina in 2014</a:t>
            </a:r>
            <a:br>
              <a:rPr lang="en-GB" sz="38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pic>
        <p:nvPicPr>
          <p:cNvPr id="5" name="Picture 4" descr="Image result for duke energ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48470"/>
            <a:ext cx="2835968" cy="1816634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5496" y="2636912"/>
            <a:ext cx="3140696" cy="15121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GB" sz="2400" b="1" kern="0" dirty="0">
                <a:solidFill>
                  <a:schemeClr val="tx1"/>
                </a:solidFill>
                <a:effectLst/>
                <a:latin typeface="Arial" charset="0"/>
              </a:rPr>
              <a:t>The culprits had to pay $ 102 million + for the estimated $ 300 million damage</a:t>
            </a:r>
            <a:br>
              <a:rPr lang="en-GB" sz="38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915FE3-6818-4FA8-ADFD-6F13D39E9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32037"/>
      </p:ext>
    </p:extLst>
  </p:cSld>
  <p:clrMapOvr>
    <a:masterClrMapping/>
  </p:clrMapOvr>
  <p:transition spd="med" advTm="106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CSR as a defence against excesses in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31940" y="105273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1940" y="613568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58741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71464" y="358741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7EF4EDD-534B-4785-8550-CA51C9FF4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61275"/>
      </p:ext>
    </p:extLst>
  </p:cSld>
  <p:clrMapOvr>
    <a:masterClrMapping/>
  </p:clrMapOvr>
  <p:transition spd="med" advTm="60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CSR as a defence against excesses in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31940" y="105273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1940" y="613568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58741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71464" y="358741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o r p o r a t e  S o c i a l  R e s p o n s i b i l i t 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52151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o r p o r a t e  S o c i a l  R e s p o n s i b i l i t 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07050" y="2962054"/>
            <a:ext cx="337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24328" y="2984112"/>
            <a:ext cx="337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BAEC569-811D-41CE-9332-04053BE60B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42114"/>
      </p:ext>
    </p:extLst>
  </p:cSld>
  <p:clrMapOvr>
    <a:masterClrMapping/>
  </p:clrMapOvr>
  <p:transition spd="med" advTm="438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27684" y="1484784"/>
            <a:ext cx="5688632" cy="507209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cap="small" dirty="0">
                <a:latin typeface="Arial" pitchFamily="34" charset="0"/>
                <a:cs typeface="Arial" pitchFamily="34" charset="0"/>
              </a:rPr>
              <a:t>Not relevantly evil</a:t>
            </a:r>
          </a:p>
          <a:p>
            <a:pPr marL="0" indent="0" algn="ctr">
              <a:buNone/>
            </a:pPr>
            <a:r>
              <a:rPr lang="en-US" sz="1800" b="1" cap="small" dirty="0">
                <a:latin typeface="Arial" pitchFamily="34" charset="0"/>
                <a:cs typeface="Arial" pitchFamily="34" charset="0"/>
              </a:rPr>
              <a:t>(as begging the question)</a:t>
            </a:r>
          </a:p>
          <a:p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Capitalism prevents the development of a socialist system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Socialism prevents the development of a capitalist system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Globalization prevents the development of protectionism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Protectionism prevents the development of globalization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CSR as a defence against excesses in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633E27-C2A5-4642-8EC7-0AAC30DFA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81676"/>
      </p:ext>
    </p:extLst>
  </p:cSld>
  <p:clrMapOvr>
    <a:masterClrMapping/>
  </p:clrMapOvr>
  <p:transition spd="med" advTm="336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27684" y="1484784"/>
            <a:ext cx="5688632" cy="507209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cap="small" dirty="0">
                <a:latin typeface="Arial" pitchFamily="34" charset="0"/>
                <a:cs typeface="Arial" pitchFamily="34" charset="0"/>
              </a:rPr>
              <a:t>Capitalism</a:t>
            </a:r>
          </a:p>
          <a:p>
            <a:pPr marL="0" indent="0" algn="ctr">
              <a:buNone/>
            </a:pPr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Relies on perpetual economic growth and the invisible hand of the market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May be insensitive to social issues concerning minorities and the poor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May be insensitive to environmental issues if business interests suffer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Sees the world mainly as an ever-growing pool of 24–7 consumers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CSR as a defence against excesses in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4EE0E5-4016-42E9-9AFA-0808F4364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20655"/>
      </p:ext>
    </p:extLst>
  </p:cSld>
  <p:clrMapOvr>
    <a:masterClrMapping/>
  </p:clrMapOvr>
  <p:transition spd="med" advTm="363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27684" y="1484784"/>
            <a:ext cx="5688632" cy="507209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cap="small" dirty="0">
                <a:latin typeface="Arial" pitchFamily="34" charset="0"/>
                <a:cs typeface="Arial" pitchFamily="34" charset="0"/>
              </a:rPr>
              <a:t>Socialism</a:t>
            </a:r>
          </a:p>
          <a:p>
            <a:pPr marL="0" indent="0" algn="ctr">
              <a:buNone/>
            </a:pPr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Relies on perpetual growth of productivity by state planning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May be insensitive to social issues concerning minorities and the poor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May be insensitive to environmental issues if state interests suffer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Sees accumulated wealth as collective property to be controlled by the state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CSR as a defence against excesses in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7083F9-5204-40B7-951B-125B6F158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49884"/>
      </p:ext>
    </p:extLst>
  </p:cSld>
  <p:clrMapOvr>
    <a:masterClrMapping/>
  </p:clrMapOvr>
  <p:transition spd="med" advTm="269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27684" y="1484784"/>
            <a:ext cx="5688632" cy="507209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cap="small" dirty="0">
                <a:latin typeface="Arial" pitchFamily="34" charset="0"/>
                <a:cs typeface="Arial" pitchFamily="34" charset="0"/>
              </a:rPr>
              <a:t>Globalization</a:t>
            </a:r>
          </a:p>
          <a:p>
            <a:pPr marL="0" indent="0" algn="ctr">
              <a:buNone/>
            </a:pPr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Sees the world as a borderless market for businesses and ideologies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May be insensitive to social issues concerning minorities and the poor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May be insensitive to environmental issues if interests or dogmas suffer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May ignore local cultures, community values, and religious concerns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CSR as a defence against excesses in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06BE02-6E76-4AE8-9A6C-994E1D15E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62867"/>
      </p:ext>
    </p:extLst>
  </p:cSld>
  <p:clrMapOvr>
    <a:masterClrMapping/>
  </p:clrMapOvr>
  <p:transition spd="med" advTm="262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27684" y="1484784"/>
            <a:ext cx="5688632" cy="507209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cap="small" dirty="0">
                <a:latin typeface="Arial" pitchFamily="34" charset="0"/>
                <a:cs typeface="Arial" pitchFamily="34" charset="0"/>
              </a:rPr>
              <a:t>Protectionism</a:t>
            </a:r>
          </a:p>
          <a:p>
            <a:pPr marL="0" indent="0" algn="ctr">
              <a:buNone/>
            </a:pPr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Sees global interests as antagonistic to local ones and prioritizes the local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May be insensitive to social issues concerning minorities and the poor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May be insensitive to environmental issues if interests or dogmas suffer</a:t>
            </a:r>
          </a:p>
          <a:p>
            <a:pPr algn="ctr"/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May ignore universal values            and international concerns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CSR as a defence against excesses in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6D3374-0DD1-44CA-9D51-FC038938A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9857"/>
      </p:ext>
    </p:extLst>
  </p:cSld>
  <p:clrMapOvr>
    <a:masterClrMapping/>
  </p:clrMapOvr>
  <p:transition spd="med" advTm="4405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CSR as a defence against excesses in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1940" y="613568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58741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71464" y="358741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o r p o r a t e  S o c i a l  R e s p o n s i b i l i t 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52151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o r p o r a t e  S o c i a l  R e s p o n s i b i l i t 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07050" y="2962054"/>
            <a:ext cx="337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24328" y="2984112"/>
            <a:ext cx="337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D917AD-FCDA-44DB-8208-8CB67526D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17629"/>
      </p:ext>
    </p:extLst>
  </p:cSld>
  <p:clrMapOvr>
    <a:masterClrMapping/>
  </p:clrMapOvr>
  <p:transition spd="med" advTm="211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CSR as a defence against excesses in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o r p o r a t e  S o c i a l  R e s p o n s i b i l i t 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52151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o r p o r a t e  S o c i a l  R e s p o n s i b i l i t 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07050" y="2962054"/>
            <a:ext cx="337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24328" y="2984112"/>
            <a:ext cx="337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358741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71464" y="358741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F182F2-5B9E-4EA8-8D37-53F96A922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5476"/>
      </p:ext>
    </p:extLst>
  </p:cSld>
  <p:clrMapOvr>
    <a:masterClrMapping/>
  </p:clrMapOvr>
  <p:transition spd="med" advTm="229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CSR as a defence against excesses in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o r p o r a t e  S o c i a l  R e s p o n s i b i l i t 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52151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o r p o r a t e  S o c i a l  R e s p o n s i b i l i t 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07050" y="2962054"/>
            <a:ext cx="337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24328" y="2984112"/>
            <a:ext cx="337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358741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910B64-0881-455F-A184-BAED022148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19926"/>
      </p:ext>
    </p:extLst>
  </p:cSld>
  <p:clrMapOvr>
    <a:masterClrMapping/>
  </p:clrMapOvr>
  <p:transition spd="med" advTm="215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4" y="-2952"/>
            <a:ext cx="3112616" cy="206380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03848" y="692696"/>
            <a:ext cx="5796136" cy="9361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2400" b="1" kern="0" dirty="0">
                <a:solidFill>
                  <a:schemeClr val="tx1"/>
                </a:solidFill>
                <a:effectLst/>
                <a:latin typeface="Arial" charset="0"/>
              </a:rPr>
              <a:t>A lot of toxic coal ash was spilled into Dan River in North Carolina in 2014</a:t>
            </a:r>
            <a:br>
              <a:rPr lang="en-GB" sz="38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pic>
        <p:nvPicPr>
          <p:cNvPr id="5" name="Picture 4" descr="Image result for duke energ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48470"/>
            <a:ext cx="2835968" cy="1816634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5836" y="4797153"/>
            <a:ext cx="3108164" cy="2060848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5496" y="2636912"/>
            <a:ext cx="3140696" cy="15121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GB" sz="2400" b="1" kern="0" dirty="0">
                <a:solidFill>
                  <a:schemeClr val="tx1"/>
                </a:solidFill>
                <a:effectLst/>
                <a:latin typeface="Arial" charset="0"/>
              </a:rPr>
              <a:t>The culprits had to pay $ 102 million + for the estimated $ 300 million damage</a:t>
            </a:r>
            <a:br>
              <a:rPr lang="en-GB" sz="38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012160" y="2636912"/>
            <a:ext cx="3140696" cy="15121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GB" sz="2400" b="1" kern="0" dirty="0">
                <a:solidFill>
                  <a:schemeClr val="tx1"/>
                </a:solidFill>
                <a:effectLst/>
                <a:latin typeface="Arial" charset="0"/>
              </a:rPr>
              <a:t>By divesting &gt; $ 300 million, Norwegians told that they do not approve their deed</a:t>
            </a:r>
            <a:br>
              <a:rPr lang="en-GB" sz="38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51520" y="4869160"/>
            <a:ext cx="5544616" cy="180019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br>
              <a:rPr lang="en-GB" sz="3800" b="1" kern="0" dirty="0">
                <a:solidFill>
                  <a:srgbClr val="FFFF99"/>
                </a:solidFill>
                <a:effectLst/>
                <a:latin typeface="Arial" charset="0"/>
              </a:rPr>
            </a:br>
            <a:r>
              <a:rPr lang="fi-FI" sz="3800" b="1" kern="0" dirty="0">
                <a:solidFill>
                  <a:srgbClr val="FFFF99"/>
                </a:solidFill>
                <a:effectLst/>
                <a:latin typeface="Arial" charset="0"/>
              </a:rPr>
              <a:t> </a:t>
            </a:r>
            <a:endParaRPr lang="fi-FI" sz="3800" b="1" kern="0" dirty="0">
              <a:solidFill>
                <a:srgbClr val="99CCFF"/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FE521B5-ECE3-4CCA-8FCB-16E623649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59901"/>
      </p:ext>
    </p:extLst>
  </p:cSld>
  <p:clrMapOvr>
    <a:masterClrMapping/>
  </p:clrMapOvr>
  <p:transition spd="med" advTm="84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CSR as a defence against excesses in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o r p o r a t e  S o c i a l  R e s p o n s i b i l i t 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52151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o r p o r a t e  S o c i a l  R e s p o n s i b i l i t 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07050" y="2962054"/>
            <a:ext cx="337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24328" y="2984112"/>
            <a:ext cx="337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C982777-F263-4B17-BBB9-7E497A9FE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25411"/>
      </p:ext>
    </p:extLst>
  </p:cSld>
  <p:clrMapOvr>
    <a:masterClrMapping/>
  </p:clrMapOvr>
  <p:transition spd="med" advTm="407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3061320"/>
            <a:ext cx="9144000" cy="583704"/>
          </a:xfrm>
        </p:spPr>
        <p:txBody>
          <a:bodyPr/>
          <a:lstStyle/>
          <a:p>
            <a:pPr marL="0" indent="0" algn="ctr">
              <a:buNone/>
            </a:pP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Unreasonable expectations?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A816840-AF6D-4846-8134-BDD5F674A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69219"/>
      </p:ext>
    </p:extLst>
  </p:cSld>
  <p:clrMapOvr>
    <a:masterClrMapping/>
  </p:clrMapOvr>
  <p:transition spd="med" advTm="136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44000" y="1600200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1432788"/>
          </a:xfrm>
        </p:spPr>
        <p:txBody>
          <a:bodyPr/>
          <a:lstStyle/>
          <a:p>
            <a:br>
              <a:rPr lang="en-GB" sz="3600" b="1" dirty="0">
                <a:solidFill>
                  <a:srgbClr val="FFFF99"/>
                </a:solidFill>
                <a:latin typeface="Arial" charset="0"/>
              </a:rPr>
            </a:br>
            <a:r>
              <a:rPr lang="en-GB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Corporate social</a:t>
            </a:r>
            <a:br>
              <a:rPr lang="en-GB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</a:br>
            <a:r>
              <a:rPr lang="en-GB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responsibility</a:t>
            </a:r>
            <a:br>
              <a:rPr lang="en-GB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</a:br>
            <a:r>
              <a:rPr lang="en-GB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management</a:t>
            </a:r>
            <a:br>
              <a:rPr lang="en-GB" sz="3800" b="1" dirty="0">
                <a:solidFill>
                  <a:srgbClr val="FFFF99"/>
                </a:solidFill>
                <a:latin typeface="Arial" charset="0"/>
              </a:rPr>
            </a:br>
            <a:r>
              <a:rPr lang="fi-FI" sz="3800" b="1" dirty="0">
                <a:solidFill>
                  <a:srgbClr val="FFFF99"/>
                </a:solidFill>
                <a:latin typeface="Arial" charset="0"/>
              </a:rPr>
              <a:t> </a:t>
            </a:r>
            <a:endParaRPr lang="fi-FI" sz="3800" b="1" dirty="0">
              <a:solidFill>
                <a:srgbClr val="99CCFF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9612" y="1980123"/>
            <a:ext cx="723680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CSR assumes that business corporations are agents, with duties and responsibilities.</a:t>
            </a:r>
          </a:p>
          <a:p>
            <a:pPr marL="342900" indent="-342900" algn="ctr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As agents they have</a:t>
            </a:r>
          </a:p>
          <a:p>
            <a:pPr marL="1257300" lvl="2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 duty to observe laws (possibly their “spirit” as well as their letter),</a:t>
            </a:r>
          </a:p>
          <a:p>
            <a:pPr marL="1257300" lvl="2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 responsibility towards the communities and environments (social and ecological) in which they operate (at least not to harm them), and</a:t>
            </a:r>
          </a:p>
          <a:p>
            <a:pPr marL="1257300" lvl="2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possible further duties or near-duties to more positive contributions to ecological, educational, or social programmes.</a:t>
            </a:r>
            <a:endParaRPr lang="en-GB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6" name="Picture 4" descr="Image result for csr management whitewas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3547"/>
            <a:ext cx="1800200" cy="1600631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csr management whitewas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8169"/>
            <a:ext cx="1800200" cy="1600631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B59B03E-12C4-4806-9196-D6E7F55DDD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87825"/>
      </p:ext>
    </p:extLst>
  </p:cSld>
  <p:clrMapOvr>
    <a:masterClrMapping/>
  </p:clrMapOvr>
  <p:transition spd="med" advTm="366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 flipH="1">
            <a:off x="9191812" y="1731682"/>
            <a:ext cx="69850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fi-FI" sz="400" dirty="0"/>
              <a:t> 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1432788"/>
          </a:xfrm>
        </p:spPr>
        <p:txBody>
          <a:bodyPr/>
          <a:lstStyle/>
          <a:p>
            <a:br>
              <a:rPr lang="en-GB" sz="3600" b="1" dirty="0">
                <a:solidFill>
                  <a:srgbClr val="FFFF99"/>
                </a:solidFill>
                <a:latin typeface="Arial" charset="0"/>
              </a:rPr>
            </a:br>
            <a:r>
              <a:rPr lang="en-GB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Corporate social</a:t>
            </a:r>
            <a:br>
              <a:rPr lang="en-GB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</a:br>
            <a:r>
              <a:rPr lang="en-GB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responsibility</a:t>
            </a:r>
            <a:br>
              <a:rPr lang="en-GB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</a:br>
            <a:r>
              <a:rPr lang="en-GB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movement</a:t>
            </a:r>
            <a:br>
              <a:rPr lang="en-GB" sz="3800" b="1" dirty="0">
                <a:solidFill>
                  <a:srgbClr val="FFFF99"/>
                </a:solidFill>
                <a:latin typeface="Arial" charset="0"/>
              </a:rPr>
            </a:br>
            <a:r>
              <a:rPr lang="fi-FI" sz="3800" b="1" dirty="0">
                <a:solidFill>
                  <a:srgbClr val="FFFF99"/>
                </a:solidFill>
                <a:latin typeface="Arial" charset="0"/>
              </a:rPr>
              <a:t> </a:t>
            </a:r>
            <a:endParaRPr lang="fi-FI" sz="3800" b="1" dirty="0">
              <a:solidFill>
                <a:srgbClr val="99CCFF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5150" y="1988840"/>
            <a:ext cx="723680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CSR assumes that business corporations are agents, with duties and responsibilities.</a:t>
            </a:r>
          </a:p>
          <a:p>
            <a:pPr marL="342900" indent="-342900" algn="ctr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As agents they have</a:t>
            </a:r>
          </a:p>
          <a:p>
            <a:pPr marL="1257300" lvl="2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 duty to observe laws (possibly their “spirit” as well as their letter),</a:t>
            </a:r>
          </a:p>
          <a:p>
            <a:pPr marL="1257300" lvl="2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 responsibility towards the communities and environments (social and ecological) in which they operate (at least not to harm them), and</a:t>
            </a:r>
          </a:p>
          <a:p>
            <a:pPr marL="1257300" lvl="2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possible further duties or near-duties to more positive contributions to ecological, educational, or social programmes.</a:t>
            </a:r>
            <a:endParaRPr lang="en-GB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2" descr="Image result for csr manage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9" y="33547"/>
            <a:ext cx="1595253" cy="1595253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csr manage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24328" y="33547"/>
            <a:ext cx="1595253" cy="1595253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116" y="3501008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Obey laws!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0680" y="4077072"/>
            <a:ext cx="2045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Don’t harm socially or environ-mentally!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479" y="5703639"/>
            <a:ext cx="2354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Do some good!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1449622-853C-437D-89C8-05F1BB0EF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27467"/>
      </p:ext>
    </p:extLst>
  </p:cSld>
  <p:clrMapOvr>
    <a:masterClrMapping/>
  </p:clrMapOvr>
  <p:transition spd="med" advTm="347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CSR as a defence against excesses in justice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o r p o r a t e  S o c i a l  R e s p o n s i b i l i t 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52151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o r p o r a t e  S o c i a l  R e s p o n s i b i l i t 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07050" y="2962054"/>
            <a:ext cx="337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24328" y="2984112"/>
            <a:ext cx="337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52320" y="1772816"/>
            <a:ext cx="288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b="1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en-US" sz="4800" b="1" dirty="0"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87624" y="1784897"/>
            <a:ext cx="288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b="1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en-US" sz="4800" b="1" dirty="0"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63914" y="4905821"/>
            <a:ext cx="288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b="1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en-US" sz="4800" b="1" dirty="0"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52319" y="4948023"/>
            <a:ext cx="288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b="1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en-US" sz="4800" b="1" dirty="0"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EA895EA-DBFA-4D4C-846C-45B22F8D7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4949"/>
      </p:ext>
    </p:extLst>
  </p:cSld>
  <p:clrMapOvr>
    <a:masterClrMapping/>
  </p:clrMapOvr>
  <p:transition spd="med" advTm="223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3061320"/>
            <a:ext cx="9144000" cy="583704"/>
          </a:xfrm>
        </p:spPr>
        <p:txBody>
          <a:bodyPr/>
          <a:lstStyle/>
          <a:p>
            <a:pPr marL="0" indent="0" algn="ctr">
              <a:buNone/>
            </a:pP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Or should it be the law’s task?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FE9E68-7DE7-4D85-9DD7-CF2F55BA2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65399"/>
      </p:ext>
    </p:extLst>
  </p:cSld>
  <p:clrMapOvr>
    <a:masterClrMapping/>
  </p:clrMapOvr>
  <p:transition spd="med" advTm="117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Or should it be the law’s task?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0979" y="1829043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   A   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5" y="5425728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   A   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59632" y="2962054"/>
            <a:ext cx="2954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  <a:p>
            <a:pPr algn="ctr"/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/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47157" y="2984112"/>
            <a:ext cx="337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  </a:t>
            </a:r>
          </a:p>
          <a:p>
            <a:pPr algn="ctr"/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</a:p>
          <a:p>
            <a:pPr algn="ctr"/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6C3D330-8304-402A-9649-711ADD0F9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70537"/>
      </p:ext>
    </p:extLst>
  </p:cSld>
  <p:clrMapOvr>
    <a:masterClrMapping/>
  </p:clrMapOvr>
  <p:transition spd="med" advTm="38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Or should it be the law’s task?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u l e  o f  l a 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09119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u l e  o f  l a 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2216" y="2219321"/>
            <a:ext cx="29543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 u l e</a:t>
            </a:r>
          </a:p>
          <a:p>
            <a:pPr algn="ctr"/>
            <a:r>
              <a:rPr lang="en-US" sz="12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f</a:t>
            </a:r>
          </a:p>
          <a:p>
            <a:pPr algn="ctr"/>
            <a:r>
              <a:rPr lang="en-US" sz="12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a w</a:t>
            </a:r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86988" y="2192080"/>
            <a:ext cx="29543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 u l e</a:t>
            </a:r>
          </a:p>
          <a:p>
            <a:pPr algn="ctr"/>
            <a:r>
              <a:rPr lang="en-US" sz="12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f</a:t>
            </a:r>
          </a:p>
          <a:p>
            <a:pPr algn="ctr"/>
            <a:r>
              <a:rPr lang="en-US" sz="12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a w</a:t>
            </a:r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A360D3-9FE1-411A-B719-FF01EFF75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02203"/>
      </p:ext>
    </p:extLst>
  </p:cSld>
  <p:clrMapOvr>
    <a:masterClrMapping/>
  </p:clrMapOvr>
  <p:transition spd="med" advTm="116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Or should it be the law’s task?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u l e  o f  l a 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09119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u l e  o f  l a 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2216" y="2219321"/>
            <a:ext cx="29543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 u l e</a:t>
            </a:r>
          </a:p>
          <a:p>
            <a:pPr algn="ctr"/>
            <a:r>
              <a:rPr lang="en-US" sz="12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f</a:t>
            </a:r>
          </a:p>
          <a:p>
            <a:pPr algn="ctr"/>
            <a:r>
              <a:rPr lang="en-US" sz="12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a w</a:t>
            </a:r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86988" y="2192080"/>
            <a:ext cx="29543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 u l e</a:t>
            </a:r>
          </a:p>
          <a:p>
            <a:pPr algn="ctr"/>
            <a:r>
              <a:rPr lang="en-US" sz="12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f</a:t>
            </a:r>
          </a:p>
          <a:p>
            <a:pPr algn="ctr"/>
            <a:r>
              <a:rPr lang="en-US" sz="12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a w</a:t>
            </a:r>
            <a:endParaRPr lang="en-US" sz="2000" b="1" dirty="0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Laws must (“thin” definition) be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publicly declared (not secret)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14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prospectively applied (not to past deeds),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14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general, equal, and certain.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724D5BC-2144-48E0-82BC-78F008E32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07627"/>
      </p:ext>
    </p:extLst>
  </p:cSld>
  <p:clrMapOvr>
    <a:masterClrMapping/>
  </p:clrMapOvr>
  <p:transition spd="med" advTm="7385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187623" y="1757036"/>
            <a:ext cx="6768752" cy="4122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67970" y="2275763"/>
            <a:ext cx="5808059" cy="30963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3675792" y="4365184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Responsi-bility / Not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3675792" y="256965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Individual rights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983704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Communal tradition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386317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Preference satisfaction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367880" y="2982795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Capability promotion</a:t>
            </a:r>
            <a:endParaRPr kumimoji="0" 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979712" y="3939862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latin typeface="Arial" pitchFamily="34" charset="0"/>
                <a:cs typeface="Arial" pitchFamily="34" charset="0"/>
              </a:rPr>
              <a:t>Relations</a:t>
            </a: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Care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675792" y="3458250"/>
            <a:ext cx="1800000" cy="72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>
                <a:alpha val="9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Fair contract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5776"/>
            <a:ext cx="9144000" cy="1142984"/>
          </a:xfrm>
        </p:spPr>
        <p:txBody>
          <a:bodyPr/>
          <a:lstStyle/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Or should it be the law’s task?</a:t>
            </a:r>
            <a:endParaRPr lang="en-GB" sz="1600" b="1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5" y="104203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Precariat oppressed, leading to ill-being, alienation, revolution; Social and humanitarian values forgotten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7022" y="1700808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values,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cultures, and practices broken;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Self-rule and auto-nomy violated; Imperial-ism and colonial-ism pro-moted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179561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e m o c r a c 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5409119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e m o c r a c 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2216" y="2348880"/>
            <a:ext cx="2954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e m o c r a c 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5595" y="59504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damaged; Individuals and minorities oppressed, leading to ill-being and agitation; Inefficiency and discontent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46538" y="1757657"/>
            <a:ext cx="123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Inter-national trade disrupted and relations jeopar-dized; Local autoc-racy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dictator-ship enabled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86988" y="2348880"/>
            <a:ext cx="2954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e m o c r a c 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1A0149-D3DB-4714-ADDF-5033AB3DCD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07314"/>
      </p:ext>
    </p:extLst>
  </p:cSld>
  <p:clrMapOvr>
    <a:masterClrMapping/>
  </p:clrMapOvr>
  <p:transition spd="med" advTm="3612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letusrakenne">
  <a:themeElements>
    <a:clrScheme name="Oletusrakenne 9">
      <a:dk1>
        <a:srgbClr val="FFFF66"/>
      </a:dk1>
      <a:lt1>
        <a:srgbClr val="FFFFFF"/>
      </a:lt1>
      <a:dk2>
        <a:srgbClr val="000000"/>
      </a:dk2>
      <a:lt2>
        <a:srgbClr val="FFFF00"/>
      </a:lt2>
      <a:accent1>
        <a:srgbClr val="00CC99"/>
      </a:accent1>
      <a:accent2>
        <a:srgbClr val="FF66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E75CB9"/>
      </a:accent6>
      <a:hlink>
        <a:srgbClr val="FF6699"/>
      </a:hlink>
      <a:folHlink>
        <a:srgbClr val="B2B2B2"/>
      </a:folHlink>
    </a:clrScheme>
    <a:fontScheme name="Oletusrakenn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Oletusraken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8">
        <a:dk1>
          <a:srgbClr val="000000"/>
        </a:dk1>
        <a:lt1>
          <a:srgbClr val="FFFFFF"/>
        </a:lt1>
        <a:dk2>
          <a:srgbClr val="000000"/>
        </a:dk2>
        <a:lt2>
          <a:srgbClr val="FFFF00"/>
        </a:lt2>
        <a:accent1>
          <a:srgbClr val="00CC99"/>
        </a:accent1>
        <a:accent2>
          <a:srgbClr val="FF66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E75CB9"/>
        </a:accent6>
        <a:hlink>
          <a:srgbClr val="FF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9">
        <a:dk1>
          <a:srgbClr val="FFFF66"/>
        </a:dk1>
        <a:lt1>
          <a:srgbClr val="FFFFFF"/>
        </a:lt1>
        <a:dk2>
          <a:srgbClr val="000000"/>
        </a:dk2>
        <a:lt2>
          <a:srgbClr val="FFFF00"/>
        </a:lt2>
        <a:accent1>
          <a:srgbClr val="00CC99"/>
        </a:accent1>
        <a:accent2>
          <a:srgbClr val="FF66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E75CB9"/>
        </a:accent6>
        <a:hlink>
          <a:srgbClr val="FF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281386</TotalTime>
  <Words>6931</Words>
  <Application>Microsoft Office PowerPoint</Application>
  <PresentationFormat>On-screen Show (4:3)</PresentationFormat>
  <Paragraphs>1764</Paragraphs>
  <Slides>118</Slides>
  <Notes>15</Notes>
  <HiddenSlides>0</HiddenSlides>
  <MMClips>112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5" baseType="lpstr">
      <vt:lpstr>SimSun</vt:lpstr>
      <vt:lpstr>Arial</vt:lpstr>
      <vt:lpstr>Arial Black</vt:lpstr>
      <vt:lpstr>Calibri</vt:lpstr>
      <vt:lpstr>Tahoma</vt:lpstr>
      <vt:lpstr>Times New Roman</vt:lpstr>
      <vt:lpstr>Oletusrakenne</vt:lpstr>
      <vt:lpstr> Political Philosophies, Justice, and CSR  </vt:lpstr>
      <vt:lpstr> Political Philosophies, Justice, and CSR  </vt:lpstr>
      <vt:lpstr> Political Philosophies, Justice, and CSR  </vt:lpstr>
      <vt:lpstr> Political Philosophies, Justice, and CSR  </vt:lpstr>
      <vt:lpstr> After the lecture, you will all have a question about what you have heard here.  Write it down and email it to me as soon as possible (and by Tuesday night at the latest) to matti.hayry@aalto.fi   </vt:lpstr>
      <vt:lpstr> The story so far  </vt:lpstr>
      <vt:lpstr>PowerPoint Presentation</vt:lpstr>
      <vt:lpstr>PowerPoint Presentation</vt:lpstr>
      <vt:lpstr>PowerPoint Presentation</vt:lpstr>
      <vt:lpstr>PowerPoint Presentation</vt:lpstr>
      <vt:lpstr> Management approaches as (partly “ethical”) responses  </vt:lpstr>
      <vt:lpstr> Industrialisation and scientific management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But this was “just” about the business approaches  </vt:lpstr>
      <vt:lpstr>PowerPoint Presentation</vt:lpstr>
      <vt:lpstr>PowerPoint Presentation</vt:lpstr>
      <vt:lpstr>PowerPoint Presentation</vt:lpstr>
      <vt:lpstr>What is justice?</vt:lpstr>
      <vt:lpstr>What is justice?</vt:lpstr>
      <vt:lpstr>What is justice?</vt:lpstr>
      <vt:lpstr>What is justice?</vt:lpstr>
      <vt:lpstr>What is justice?</vt:lpstr>
      <vt:lpstr>What is justice?</vt:lpstr>
      <vt:lpstr>What is justice?</vt:lpstr>
      <vt:lpstr>What is justice?</vt:lpstr>
      <vt:lpstr>What is justice?</vt:lpstr>
      <vt:lpstr>John Rawls: A fair deal for all</vt:lpstr>
      <vt:lpstr>John Rawls: A fair deal for all</vt:lpstr>
      <vt:lpstr>What is justice?</vt:lpstr>
      <vt:lpstr>PowerPoint Presentation</vt:lpstr>
      <vt:lpstr>PowerPoint Presentation</vt:lpstr>
      <vt:lpstr>What is justice?</vt:lpstr>
      <vt:lpstr>PowerPoint Presentation</vt:lpstr>
      <vt:lpstr>PowerPoint Presentation</vt:lpstr>
      <vt:lpstr>PowerPoint Presentation</vt:lpstr>
      <vt:lpstr>What is justice?</vt:lpstr>
      <vt:lpstr>PowerPoint Presentation</vt:lpstr>
      <vt:lpstr>PowerPoint Presentation</vt:lpstr>
      <vt:lpstr>What is justice?</vt:lpstr>
      <vt:lpstr>PowerPoint Presentation</vt:lpstr>
      <vt:lpstr>PowerPoint Presentation</vt:lpstr>
      <vt:lpstr>What is justice?</vt:lpstr>
      <vt:lpstr>PowerPoint Presentation</vt:lpstr>
      <vt:lpstr>PowerPoint Presentation</vt:lpstr>
      <vt:lpstr>What is justice?</vt:lpstr>
      <vt:lpstr>PowerPoint Presentation</vt:lpstr>
      <vt:lpstr>PowerPoint Presentation</vt:lpstr>
      <vt:lpstr>The catchwords of justice</vt:lpstr>
      <vt:lpstr>Varieties of justice</vt:lpstr>
      <vt:lpstr>Varieties of justice</vt:lpstr>
      <vt:lpstr>Varieties of justice</vt:lpstr>
      <vt:lpstr>Varieties of justice</vt:lpstr>
      <vt:lpstr>Varieties of justice</vt:lpstr>
      <vt:lpstr>Varieties of justice</vt:lpstr>
      <vt:lpstr>Varieties of justice</vt:lpstr>
      <vt:lpstr>Varieties of justice</vt:lpstr>
      <vt:lpstr>Varieties of justice</vt:lpstr>
      <vt:lpstr>Varieties of justice</vt:lpstr>
      <vt:lpstr>Limits of justice</vt:lpstr>
      <vt:lpstr>PowerPoint Presentation</vt:lpstr>
      <vt:lpstr>Limits of justice</vt:lpstr>
      <vt:lpstr>PowerPoint Presentation</vt:lpstr>
      <vt:lpstr>PowerPoint Presentation</vt:lpstr>
      <vt:lpstr>Limits of justice</vt:lpstr>
      <vt:lpstr>Limits of justice</vt:lpstr>
      <vt:lpstr>Limits of justice</vt:lpstr>
      <vt:lpstr> Varieties and limits of justice</vt:lpstr>
      <vt:lpstr> Varieties and limits of justice</vt:lpstr>
      <vt:lpstr>Justice and its political dimensions</vt:lpstr>
      <vt:lpstr>Justice and its political dimensions</vt:lpstr>
      <vt:lpstr>Justice and its political dimensions</vt:lpstr>
      <vt:lpstr>Justice and its political dimensions</vt:lpstr>
      <vt:lpstr>Justice and its political dimensions</vt:lpstr>
      <vt:lpstr>Justice and its political dimensions</vt:lpstr>
      <vt:lpstr>CSR as a defence against excesses in justice</vt:lpstr>
      <vt:lpstr>CSR as a defence against excesses in justice</vt:lpstr>
      <vt:lpstr>CSR as a defence against excesses in justice</vt:lpstr>
      <vt:lpstr>CSR as a defence against excesses in justice</vt:lpstr>
      <vt:lpstr>CSR as a defence against excesses in justice</vt:lpstr>
      <vt:lpstr>CSR as a defence against excesses in justice</vt:lpstr>
      <vt:lpstr>CSR as a defence against excesses in justice</vt:lpstr>
      <vt:lpstr>CSR as a defence against excesses in justice</vt:lpstr>
      <vt:lpstr>CSR as a defence against excesses in justice</vt:lpstr>
      <vt:lpstr>CSR as a defence against excesses in justice</vt:lpstr>
      <vt:lpstr>CSR as a defence against excesses in justice</vt:lpstr>
      <vt:lpstr>CSR as a defence against excesses in justice</vt:lpstr>
      <vt:lpstr>PowerPoint Presentation</vt:lpstr>
      <vt:lpstr> Corporate social responsibility management  </vt:lpstr>
      <vt:lpstr> Corporate social responsibility movement  </vt:lpstr>
      <vt:lpstr>CSR as a defence against excesses in justice</vt:lpstr>
      <vt:lpstr>PowerPoint Presentation</vt:lpstr>
      <vt:lpstr>Or should it be the law’s task?</vt:lpstr>
      <vt:lpstr>Or should it be the law’s task?</vt:lpstr>
      <vt:lpstr>Or should it be the law’s task?</vt:lpstr>
      <vt:lpstr>Or should it be the law’s task?</vt:lpstr>
      <vt:lpstr>Or should it be the law’s task?</vt:lpstr>
      <vt:lpstr>Or should it be the law’s task?</vt:lpstr>
      <vt:lpstr>Or should it be the law’s task?</vt:lpstr>
      <vt:lpstr>Or should it be the law’s task?</vt:lpstr>
      <vt:lpstr>Or should it be the law’s task?</vt:lpstr>
      <vt:lpstr>PowerPoint Presentation</vt:lpstr>
      <vt:lpstr>Different rule of law for different people?</vt:lpstr>
      <vt:lpstr>Different rule of law for different people?</vt:lpstr>
      <vt:lpstr>PowerPoint Presentation</vt:lpstr>
      <vt:lpstr>Different CSR for different people?</vt:lpstr>
      <vt:lpstr>Justice-driven CSR</vt:lpstr>
      <vt:lpstr>PowerPoint Presentation</vt:lpstr>
      <vt:lpstr>PowerPoint Presentation</vt:lpstr>
      <vt:lpstr>What is justice?</vt:lpstr>
      <vt:lpstr>What is justice?</vt:lpstr>
      <vt:lpstr>What is justice?</vt:lpstr>
      <vt:lpstr>Personal assignment 3 </vt:lpstr>
      <vt:lpstr>Personal assignment 3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Bag Seminar 20.01.09</dc:title>
  <dc:creator>Matti Hayry</dc:creator>
  <cp:lastModifiedBy>Häyry Matti</cp:lastModifiedBy>
  <cp:revision>1562</cp:revision>
  <cp:lastPrinted>2017-01-31T19:20:05Z</cp:lastPrinted>
  <dcterms:created xsi:type="dcterms:W3CDTF">2003-08-20T07:46:50Z</dcterms:created>
  <dcterms:modified xsi:type="dcterms:W3CDTF">2023-02-20T17:12:25Z</dcterms:modified>
</cp:coreProperties>
</file>