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1" r:id="rId3"/>
    <p:sldId id="292" r:id="rId4"/>
    <p:sldId id="342" r:id="rId5"/>
    <p:sldId id="430" r:id="rId6"/>
    <p:sldId id="425" r:id="rId7"/>
    <p:sldId id="375" r:id="rId8"/>
    <p:sldId id="336" r:id="rId9"/>
    <p:sldId id="337" r:id="rId10"/>
    <p:sldId id="341" r:id="rId11"/>
    <p:sldId id="365" r:id="rId12"/>
    <p:sldId id="353" r:id="rId13"/>
    <p:sldId id="346" r:id="rId14"/>
    <p:sldId id="347" r:id="rId15"/>
    <p:sldId id="401" r:id="rId16"/>
    <p:sldId id="403" r:id="rId17"/>
    <p:sldId id="393" r:id="rId18"/>
    <p:sldId id="381" r:id="rId19"/>
    <p:sldId id="329" r:id="rId20"/>
    <p:sldId id="384" r:id="rId21"/>
    <p:sldId id="385" r:id="rId22"/>
    <p:sldId id="368" r:id="rId23"/>
    <p:sldId id="388" r:id="rId24"/>
    <p:sldId id="389" r:id="rId25"/>
    <p:sldId id="390" r:id="rId26"/>
    <p:sldId id="391" r:id="rId27"/>
    <p:sldId id="369" r:id="rId28"/>
    <p:sldId id="379" r:id="rId29"/>
    <p:sldId id="258" r:id="rId30"/>
    <p:sldId id="259" r:id="rId31"/>
    <p:sldId id="386" r:id="rId32"/>
    <p:sldId id="420" r:id="rId33"/>
    <p:sldId id="394" r:id="rId34"/>
    <p:sldId id="422" r:id="rId35"/>
    <p:sldId id="405" r:id="rId36"/>
    <p:sldId id="310" r:id="rId37"/>
    <p:sldId id="424" r:id="rId38"/>
    <p:sldId id="350" r:id="rId39"/>
    <p:sldId id="426" r:id="rId40"/>
    <p:sldId id="309" r:id="rId41"/>
    <p:sldId id="311" r:id="rId42"/>
    <p:sldId id="312" r:id="rId43"/>
    <p:sldId id="428" r:id="rId44"/>
    <p:sldId id="413" r:id="rId45"/>
    <p:sldId id="406" r:id="rId46"/>
    <p:sldId id="407" r:id="rId47"/>
    <p:sldId id="317" r:id="rId48"/>
    <p:sldId id="308" r:id="rId49"/>
    <p:sldId id="318" r:id="rId50"/>
    <p:sldId id="319" r:id="rId51"/>
    <p:sldId id="410" r:id="rId52"/>
    <p:sldId id="411" r:id="rId53"/>
    <p:sldId id="320" r:id="rId54"/>
    <p:sldId id="409" r:id="rId55"/>
    <p:sldId id="330" r:id="rId56"/>
    <p:sldId id="332" r:id="rId57"/>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9267"/>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E7FD9A-5115-4E24-B81A-F5E7D1467465}" v="7" dt="2023-03-09T09:17:35.414"/>
  </p1510:revLst>
</p1510:revInfo>
</file>

<file path=ppt/tableStyles.xml><?xml version="1.0" encoding="utf-8"?>
<a:tblStyleLst xmlns:a="http://schemas.openxmlformats.org/drawingml/2006/main" def="{5C22544A-7EE6-4342-B048-85BDC9FD1C3A}">
  <a:tblStyle styleId="{8EC20E35-A176-4012-BC5E-935CFFF8708E}" styleName="Normaali tyyl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autoAdjust="0"/>
    <p:restoredTop sz="94660"/>
  </p:normalViewPr>
  <p:slideViewPr>
    <p:cSldViewPr snapToGrid="0">
      <p:cViewPr varScale="1">
        <p:scale>
          <a:sx n="98" d="100"/>
          <a:sy n="98" d="100"/>
        </p:scale>
        <p:origin x="70" y="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Sheet1!$B$1</c:f>
              <c:strCache>
                <c:ptCount val="1"/>
                <c:pt idx="0">
                  <c:v>Series 1</c:v>
                </c:pt>
              </c:strCache>
            </c:strRef>
          </c:tx>
          <c:spPr>
            <a:ln w="19050" cap="rnd" cmpd="sng" algn="ctr">
              <a:solidFill>
                <a:schemeClr val="accent1"/>
              </a:solidFill>
              <a:prstDash val="solid"/>
              <a:round/>
            </a:ln>
            <a:effectLst/>
          </c:spPr>
          <c:marker>
            <c:symbol val="none"/>
          </c:marker>
          <c:cat>
            <c:strRef>
              <c:f>Sheet1!$A$2:$A$11</c:f>
              <c:strCache>
                <c:ptCount val="10"/>
                <c:pt idx="0">
                  <c:v>Life</c:v>
                </c:pt>
                <c:pt idx="1">
                  <c:v>Bodily Health</c:v>
                </c:pt>
                <c:pt idx="2">
                  <c:v>Bodily Integrity</c:v>
                </c:pt>
                <c:pt idx="3">
                  <c:v>Senses, Imagination, Thought</c:v>
                </c:pt>
                <c:pt idx="4">
                  <c:v>Emotions</c:v>
                </c:pt>
                <c:pt idx="5">
                  <c:v>Practical Reason</c:v>
                </c:pt>
                <c:pt idx="6">
                  <c:v>Affiliation</c:v>
                </c:pt>
                <c:pt idx="7">
                  <c:v>Other Species</c:v>
                </c:pt>
                <c:pt idx="8">
                  <c:v>Environment</c:v>
                </c:pt>
                <c:pt idx="9">
                  <c:v>Play</c:v>
                </c:pt>
              </c:strCache>
            </c:strRef>
          </c:cat>
          <c:val>
            <c:numRef>
              <c:f>Sheet1!$B$2:$B$11</c:f>
              <c:numCache>
                <c:formatCode>General</c:formatCode>
                <c:ptCount val="10"/>
                <c:pt idx="0">
                  <c:v>32</c:v>
                </c:pt>
                <c:pt idx="1">
                  <c:v>32</c:v>
                </c:pt>
                <c:pt idx="2">
                  <c:v>28</c:v>
                </c:pt>
                <c:pt idx="3">
                  <c:v>20</c:v>
                </c:pt>
                <c:pt idx="4">
                  <c:v>20</c:v>
                </c:pt>
                <c:pt idx="5">
                  <c:v>30</c:v>
                </c:pt>
                <c:pt idx="6">
                  <c:v>20</c:v>
                </c:pt>
                <c:pt idx="7">
                  <c:v>26</c:v>
                </c:pt>
                <c:pt idx="8">
                  <c:v>25</c:v>
                </c:pt>
                <c:pt idx="9">
                  <c:v>25</c:v>
                </c:pt>
              </c:numCache>
            </c:numRef>
          </c:val>
          <c:extLst>
            <c:ext xmlns:c16="http://schemas.microsoft.com/office/drawing/2014/chart" uri="{C3380CC4-5D6E-409C-BE32-E72D297353CC}">
              <c16:uniqueId val="{00000000-277B-7E4A-9333-CE62D7BD7D1C}"/>
            </c:ext>
          </c:extLst>
        </c:ser>
        <c:ser>
          <c:idx val="1"/>
          <c:order val="1"/>
          <c:tx>
            <c:strRef>
              <c:f>Sheet1!$C$1</c:f>
              <c:strCache>
                <c:ptCount val="1"/>
                <c:pt idx="0">
                  <c:v>Series 2</c:v>
                </c:pt>
              </c:strCache>
            </c:strRef>
          </c:tx>
          <c:spPr>
            <a:ln w="19050" cap="rnd" cmpd="sng" algn="ctr">
              <a:solidFill>
                <a:schemeClr val="accent2"/>
              </a:solidFill>
              <a:prstDash val="solid"/>
              <a:round/>
            </a:ln>
            <a:effectLst/>
          </c:spPr>
          <c:marker>
            <c:symbol val="none"/>
          </c:marker>
          <c:cat>
            <c:strRef>
              <c:f>Sheet1!$A$2:$A$11</c:f>
              <c:strCache>
                <c:ptCount val="10"/>
                <c:pt idx="0">
                  <c:v>Life</c:v>
                </c:pt>
                <c:pt idx="1">
                  <c:v>Bodily Health</c:v>
                </c:pt>
                <c:pt idx="2">
                  <c:v>Bodily Integrity</c:v>
                </c:pt>
                <c:pt idx="3">
                  <c:v>Senses, Imagination, Thought</c:v>
                </c:pt>
                <c:pt idx="4">
                  <c:v>Emotions</c:v>
                </c:pt>
                <c:pt idx="5">
                  <c:v>Practical Reason</c:v>
                </c:pt>
                <c:pt idx="6">
                  <c:v>Affiliation</c:v>
                </c:pt>
                <c:pt idx="7">
                  <c:v>Other Species</c:v>
                </c:pt>
                <c:pt idx="8">
                  <c:v>Environment</c:v>
                </c:pt>
                <c:pt idx="9">
                  <c:v>Play</c:v>
                </c:pt>
              </c:strCache>
            </c:strRef>
          </c:cat>
          <c:val>
            <c:numRef>
              <c:f>Sheet1!$C$2:$C$11</c:f>
              <c:numCache>
                <c:formatCode>General</c:formatCode>
                <c:ptCount val="10"/>
                <c:pt idx="0">
                  <c:v>12</c:v>
                </c:pt>
                <c:pt idx="1">
                  <c:v>12</c:v>
                </c:pt>
                <c:pt idx="2">
                  <c:v>12</c:v>
                </c:pt>
                <c:pt idx="3">
                  <c:v>9</c:v>
                </c:pt>
                <c:pt idx="4">
                  <c:v>10</c:v>
                </c:pt>
                <c:pt idx="5">
                  <c:v>10</c:v>
                </c:pt>
                <c:pt idx="6">
                  <c:v>10</c:v>
                </c:pt>
                <c:pt idx="7">
                  <c:v>6</c:v>
                </c:pt>
                <c:pt idx="8">
                  <c:v>7</c:v>
                </c:pt>
                <c:pt idx="9">
                  <c:v>10</c:v>
                </c:pt>
              </c:numCache>
            </c:numRef>
          </c:val>
          <c:extLst>
            <c:ext xmlns:c16="http://schemas.microsoft.com/office/drawing/2014/chart" uri="{C3380CC4-5D6E-409C-BE32-E72D297353CC}">
              <c16:uniqueId val="{00000001-277B-7E4A-9333-CE62D7BD7D1C}"/>
            </c:ext>
          </c:extLst>
        </c:ser>
        <c:dLbls>
          <c:showLegendKey val="0"/>
          <c:showVal val="0"/>
          <c:showCatName val="0"/>
          <c:showSerName val="0"/>
          <c:showPercent val="0"/>
          <c:showBubbleSize val="0"/>
        </c:dLbls>
        <c:axId val="2141383272"/>
        <c:axId val="2141379896"/>
      </c:radarChart>
      <c:catAx>
        <c:axId val="2141383272"/>
        <c:scaling>
          <c:orientation val="minMax"/>
        </c:scaling>
        <c:delete val="0"/>
        <c:axPos val="b"/>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52" b="0" i="0" u="none" strike="noStrike" kern="1200" baseline="0">
                <a:solidFill>
                  <a:schemeClr val="tx1"/>
                </a:solidFill>
                <a:latin typeface="+mn-lt"/>
                <a:ea typeface="+mn-ea"/>
                <a:cs typeface="+mn-cs"/>
              </a:defRPr>
            </a:pPr>
            <a:endParaRPr lang="LID4096"/>
          </a:p>
        </c:txPr>
        <c:crossAx val="2141379896"/>
        <c:crosses val="autoZero"/>
        <c:auto val="0"/>
        <c:lblAlgn val="ctr"/>
        <c:lblOffset val="100"/>
        <c:noMultiLvlLbl val="0"/>
      </c:catAx>
      <c:valAx>
        <c:axId val="2141379896"/>
        <c:scaling>
          <c:orientation val="minMax"/>
        </c:scaling>
        <c:delete val="1"/>
        <c:axPos val="l"/>
        <c:majorGridlines>
          <c:spPr>
            <a:ln w="6350" cap="flat" cmpd="sng" algn="ctr">
              <a:solidFill>
                <a:schemeClr val="tx1">
                  <a:tint val="75000"/>
                </a:schemeClr>
              </a:solidFill>
              <a:prstDash val="solid"/>
              <a:round/>
            </a:ln>
            <a:effectLst/>
          </c:spPr>
        </c:majorGridlines>
        <c:numFmt formatCode="General" sourceLinked="1"/>
        <c:majorTickMark val="none"/>
        <c:minorTickMark val="none"/>
        <c:tickLblPos val="nextTo"/>
        <c:crossAx val="214138327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652"/>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6CB79-C44D-4DA0-A5F8-1AA33D16F18E}"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1BADC379-ACE1-4C90-9736-0FB481C04E47}">
      <dgm:prSet/>
      <dgm:spPr/>
      <dgm:t>
        <a:bodyPr/>
        <a:lstStyle/>
        <a:p>
          <a:r>
            <a:rPr lang="en-US" b="1"/>
            <a:t>material resources</a:t>
          </a:r>
          <a:r>
            <a:rPr lang="en-US"/>
            <a:t> (income, wealth etc.) since different people have different needs and abilities</a:t>
          </a:r>
          <a:r>
            <a:rPr lang="en-US" b="1"/>
            <a:t> </a:t>
          </a:r>
          <a:r>
            <a:rPr lang="en-US"/>
            <a:t>to use resources.</a:t>
          </a:r>
        </a:p>
      </dgm:t>
    </dgm:pt>
    <dgm:pt modelId="{7C6C2EAB-07B2-4B0C-9CFF-A9EB5A31F533}" type="parTrans" cxnId="{7E80E42A-0C01-431C-8D72-435DF50534F7}">
      <dgm:prSet/>
      <dgm:spPr/>
      <dgm:t>
        <a:bodyPr/>
        <a:lstStyle/>
        <a:p>
          <a:endParaRPr lang="en-US"/>
        </a:p>
      </dgm:t>
    </dgm:pt>
    <dgm:pt modelId="{80A1CABD-C65A-4C88-84CB-2AD0BD7C0878}" type="sibTrans" cxnId="{7E80E42A-0C01-431C-8D72-435DF50534F7}">
      <dgm:prSet/>
      <dgm:spPr/>
      <dgm:t>
        <a:bodyPr/>
        <a:lstStyle/>
        <a:p>
          <a:endParaRPr lang="en-US"/>
        </a:p>
      </dgm:t>
    </dgm:pt>
    <dgm:pt modelId="{7179D8A7-8BA7-490E-80C5-0E9437B35EBB}">
      <dgm:prSet/>
      <dgm:spPr/>
      <dgm:t>
        <a:bodyPr/>
        <a:lstStyle/>
        <a:p>
          <a:r>
            <a:rPr lang="en-US" b="1"/>
            <a:t>utilities or preference satisfaction </a:t>
          </a:r>
          <a:r>
            <a:rPr lang="en-US"/>
            <a:t>since utilities and preferences are adaptive to circumstances.</a:t>
          </a:r>
        </a:p>
      </dgm:t>
    </dgm:pt>
    <dgm:pt modelId="{B7AC7F8F-79DB-4EB7-85DA-2755CDA0D803}" type="parTrans" cxnId="{F7DC0F70-AC20-4B14-925E-AC402F817295}">
      <dgm:prSet/>
      <dgm:spPr/>
      <dgm:t>
        <a:bodyPr/>
        <a:lstStyle/>
        <a:p>
          <a:endParaRPr lang="en-US"/>
        </a:p>
      </dgm:t>
    </dgm:pt>
    <dgm:pt modelId="{43410783-5ED0-4AA2-8B0C-7F2006A27FB1}" type="sibTrans" cxnId="{F7DC0F70-AC20-4B14-925E-AC402F817295}">
      <dgm:prSet/>
      <dgm:spPr/>
      <dgm:t>
        <a:bodyPr/>
        <a:lstStyle/>
        <a:p>
          <a:endParaRPr lang="en-US"/>
        </a:p>
      </dgm:t>
    </dgm:pt>
    <dgm:pt modelId="{27804AA7-0581-45FD-9637-323C573CA781}">
      <dgm:prSet/>
      <dgm:spPr/>
      <dgm:t>
        <a:bodyPr/>
        <a:lstStyle/>
        <a:p>
          <a:r>
            <a:rPr lang="en-US" b="1"/>
            <a:t>functioning</a:t>
          </a:r>
          <a:r>
            <a:rPr lang="en-US"/>
            <a:t> since different people value different functions and capabilities leave room for individual choice.  </a:t>
          </a:r>
        </a:p>
      </dgm:t>
    </dgm:pt>
    <dgm:pt modelId="{7C797B17-712C-49B2-9C26-1842A28E17B2}" type="parTrans" cxnId="{58492A6F-09A4-4A3A-BFCB-095771493138}">
      <dgm:prSet/>
      <dgm:spPr/>
      <dgm:t>
        <a:bodyPr/>
        <a:lstStyle/>
        <a:p>
          <a:endParaRPr lang="en-US"/>
        </a:p>
      </dgm:t>
    </dgm:pt>
    <dgm:pt modelId="{76E3B153-3E0C-401D-9639-DDD792684C08}" type="sibTrans" cxnId="{58492A6F-09A4-4A3A-BFCB-095771493138}">
      <dgm:prSet/>
      <dgm:spPr/>
      <dgm:t>
        <a:bodyPr/>
        <a:lstStyle/>
        <a:p>
          <a:endParaRPr lang="en-US"/>
        </a:p>
      </dgm:t>
    </dgm:pt>
    <dgm:pt modelId="{F53F9AB8-D12A-4330-A2C7-B855CD9B78AB}" type="pres">
      <dgm:prSet presAssocID="{F706CB79-C44D-4DA0-A5F8-1AA33D16F18E}" presName="vert0" presStyleCnt="0">
        <dgm:presLayoutVars>
          <dgm:dir/>
          <dgm:animOne val="branch"/>
          <dgm:animLvl val="lvl"/>
        </dgm:presLayoutVars>
      </dgm:prSet>
      <dgm:spPr/>
    </dgm:pt>
    <dgm:pt modelId="{DAEAA13F-6D06-4F96-BDB3-63E4C6DFEAC4}" type="pres">
      <dgm:prSet presAssocID="{1BADC379-ACE1-4C90-9736-0FB481C04E47}" presName="thickLine" presStyleLbl="alignNode1" presStyleIdx="0" presStyleCnt="3"/>
      <dgm:spPr/>
    </dgm:pt>
    <dgm:pt modelId="{A6F40884-6907-49F0-987A-636CD86D4111}" type="pres">
      <dgm:prSet presAssocID="{1BADC379-ACE1-4C90-9736-0FB481C04E47}" presName="horz1" presStyleCnt="0"/>
      <dgm:spPr/>
    </dgm:pt>
    <dgm:pt modelId="{CEE640DC-1C7C-472F-AC2D-E3979E2401A4}" type="pres">
      <dgm:prSet presAssocID="{1BADC379-ACE1-4C90-9736-0FB481C04E47}" presName="tx1" presStyleLbl="revTx" presStyleIdx="0" presStyleCnt="3"/>
      <dgm:spPr/>
    </dgm:pt>
    <dgm:pt modelId="{7CC104EE-861F-4804-AFF2-52DCFF4A58E6}" type="pres">
      <dgm:prSet presAssocID="{1BADC379-ACE1-4C90-9736-0FB481C04E47}" presName="vert1" presStyleCnt="0"/>
      <dgm:spPr/>
    </dgm:pt>
    <dgm:pt modelId="{3AD0A3F2-AC9D-409A-B9B3-A551FC897B0B}" type="pres">
      <dgm:prSet presAssocID="{7179D8A7-8BA7-490E-80C5-0E9437B35EBB}" presName="thickLine" presStyleLbl="alignNode1" presStyleIdx="1" presStyleCnt="3"/>
      <dgm:spPr/>
    </dgm:pt>
    <dgm:pt modelId="{9A64C415-4D7A-4349-B1E6-7EC546BC9C07}" type="pres">
      <dgm:prSet presAssocID="{7179D8A7-8BA7-490E-80C5-0E9437B35EBB}" presName="horz1" presStyleCnt="0"/>
      <dgm:spPr/>
    </dgm:pt>
    <dgm:pt modelId="{13154DCD-62C8-442F-8324-E9FEE42918B3}" type="pres">
      <dgm:prSet presAssocID="{7179D8A7-8BA7-490E-80C5-0E9437B35EBB}" presName="tx1" presStyleLbl="revTx" presStyleIdx="1" presStyleCnt="3"/>
      <dgm:spPr/>
    </dgm:pt>
    <dgm:pt modelId="{E812E11D-69C9-4717-A015-6B8D3162D735}" type="pres">
      <dgm:prSet presAssocID="{7179D8A7-8BA7-490E-80C5-0E9437B35EBB}" presName="vert1" presStyleCnt="0"/>
      <dgm:spPr/>
    </dgm:pt>
    <dgm:pt modelId="{4DB2F7FE-CCB5-4BF8-93D6-8F615FC8654A}" type="pres">
      <dgm:prSet presAssocID="{27804AA7-0581-45FD-9637-323C573CA781}" presName="thickLine" presStyleLbl="alignNode1" presStyleIdx="2" presStyleCnt="3"/>
      <dgm:spPr/>
    </dgm:pt>
    <dgm:pt modelId="{5109A760-E7F8-4C73-B9E6-8FCB391414A6}" type="pres">
      <dgm:prSet presAssocID="{27804AA7-0581-45FD-9637-323C573CA781}" presName="horz1" presStyleCnt="0"/>
      <dgm:spPr/>
    </dgm:pt>
    <dgm:pt modelId="{8D616EE4-F2A1-4BA4-8760-01D795539012}" type="pres">
      <dgm:prSet presAssocID="{27804AA7-0581-45FD-9637-323C573CA781}" presName="tx1" presStyleLbl="revTx" presStyleIdx="2" presStyleCnt="3"/>
      <dgm:spPr/>
    </dgm:pt>
    <dgm:pt modelId="{DAF076F9-E204-4A56-A8FB-C394953EF9D1}" type="pres">
      <dgm:prSet presAssocID="{27804AA7-0581-45FD-9637-323C573CA781}" presName="vert1" presStyleCnt="0"/>
      <dgm:spPr/>
    </dgm:pt>
  </dgm:ptLst>
  <dgm:cxnLst>
    <dgm:cxn modelId="{4390CC17-9C68-43F5-969A-B2FB1E75087A}" type="presOf" srcId="{1BADC379-ACE1-4C90-9736-0FB481C04E47}" destId="{CEE640DC-1C7C-472F-AC2D-E3979E2401A4}" srcOrd="0" destOrd="0" presId="urn:microsoft.com/office/officeart/2008/layout/LinedList"/>
    <dgm:cxn modelId="{7E80E42A-0C01-431C-8D72-435DF50534F7}" srcId="{F706CB79-C44D-4DA0-A5F8-1AA33D16F18E}" destId="{1BADC379-ACE1-4C90-9736-0FB481C04E47}" srcOrd="0" destOrd="0" parTransId="{7C6C2EAB-07B2-4B0C-9CFF-A9EB5A31F533}" sibTransId="{80A1CABD-C65A-4C88-84CB-2AD0BD7C0878}"/>
    <dgm:cxn modelId="{086D812C-DD55-42D5-AF1E-333C7386B52F}" type="presOf" srcId="{7179D8A7-8BA7-490E-80C5-0E9437B35EBB}" destId="{13154DCD-62C8-442F-8324-E9FEE42918B3}" srcOrd="0" destOrd="0" presId="urn:microsoft.com/office/officeart/2008/layout/LinedList"/>
    <dgm:cxn modelId="{58492A6F-09A4-4A3A-BFCB-095771493138}" srcId="{F706CB79-C44D-4DA0-A5F8-1AA33D16F18E}" destId="{27804AA7-0581-45FD-9637-323C573CA781}" srcOrd="2" destOrd="0" parTransId="{7C797B17-712C-49B2-9C26-1842A28E17B2}" sibTransId="{76E3B153-3E0C-401D-9639-DDD792684C08}"/>
    <dgm:cxn modelId="{F7DC0F70-AC20-4B14-925E-AC402F817295}" srcId="{F706CB79-C44D-4DA0-A5F8-1AA33D16F18E}" destId="{7179D8A7-8BA7-490E-80C5-0E9437B35EBB}" srcOrd="1" destOrd="0" parTransId="{B7AC7F8F-79DB-4EB7-85DA-2755CDA0D803}" sibTransId="{43410783-5ED0-4AA2-8B0C-7F2006A27FB1}"/>
    <dgm:cxn modelId="{6EDF72EF-941A-42FC-9B06-0F239F589E96}" type="presOf" srcId="{27804AA7-0581-45FD-9637-323C573CA781}" destId="{8D616EE4-F2A1-4BA4-8760-01D795539012}" srcOrd="0" destOrd="0" presId="urn:microsoft.com/office/officeart/2008/layout/LinedList"/>
    <dgm:cxn modelId="{3D36F7FA-28A4-4F67-9421-B4C36D3E34E6}" type="presOf" srcId="{F706CB79-C44D-4DA0-A5F8-1AA33D16F18E}" destId="{F53F9AB8-D12A-4330-A2C7-B855CD9B78AB}" srcOrd="0" destOrd="0" presId="urn:microsoft.com/office/officeart/2008/layout/LinedList"/>
    <dgm:cxn modelId="{7759032C-6EE4-48C7-B799-5060359883D3}" type="presParOf" srcId="{F53F9AB8-D12A-4330-A2C7-B855CD9B78AB}" destId="{DAEAA13F-6D06-4F96-BDB3-63E4C6DFEAC4}" srcOrd="0" destOrd="0" presId="urn:microsoft.com/office/officeart/2008/layout/LinedList"/>
    <dgm:cxn modelId="{B3BDF157-340A-4A74-B5A0-DE42D91C1262}" type="presParOf" srcId="{F53F9AB8-D12A-4330-A2C7-B855CD9B78AB}" destId="{A6F40884-6907-49F0-987A-636CD86D4111}" srcOrd="1" destOrd="0" presId="urn:microsoft.com/office/officeart/2008/layout/LinedList"/>
    <dgm:cxn modelId="{4597CFA2-1DCD-4A10-8556-86A53F796EF4}" type="presParOf" srcId="{A6F40884-6907-49F0-987A-636CD86D4111}" destId="{CEE640DC-1C7C-472F-AC2D-E3979E2401A4}" srcOrd="0" destOrd="0" presId="urn:microsoft.com/office/officeart/2008/layout/LinedList"/>
    <dgm:cxn modelId="{4005E896-3B50-4391-8B46-9CCD8D5484A6}" type="presParOf" srcId="{A6F40884-6907-49F0-987A-636CD86D4111}" destId="{7CC104EE-861F-4804-AFF2-52DCFF4A58E6}" srcOrd="1" destOrd="0" presId="urn:microsoft.com/office/officeart/2008/layout/LinedList"/>
    <dgm:cxn modelId="{2F38509C-F9CC-4071-A6FC-FA5E69912530}" type="presParOf" srcId="{F53F9AB8-D12A-4330-A2C7-B855CD9B78AB}" destId="{3AD0A3F2-AC9D-409A-B9B3-A551FC897B0B}" srcOrd="2" destOrd="0" presId="urn:microsoft.com/office/officeart/2008/layout/LinedList"/>
    <dgm:cxn modelId="{68ED193D-58E8-4C62-BB20-036B74A26131}" type="presParOf" srcId="{F53F9AB8-D12A-4330-A2C7-B855CD9B78AB}" destId="{9A64C415-4D7A-4349-B1E6-7EC546BC9C07}" srcOrd="3" destOrd="0" presId="urn:microsoft.com/office/officeart/2008/layout/LinedList"/>
    <dgm:cxn modelId="{356439E7-F7CE-4614-9E2A-6575AD96D5AA}" type="presParOf" srcId="{9A64C415-4D7A-4349-B1E6-7EC546BC9C07}" destId="{13154DCD-62C8-442F-8324-E9FEE42918B3}" srcOrd="0" destOrd="0" presId="urn:microsoft.com/office/officeart/2008/layout/LinedList"/>
    <dgm:cxn modelId="{0E5426A4-1BEE-45A4-A525-D818329A17BD}" type="presParOf" srcId="{9A64C415-4D7A-4349-B1E6-7EC546BC9C07}" destId="{E812E11D-69C9-4717-A015-6B8D3162D735}" srcOrd="1" destOrd="0" presId="urn:microsoft.com/office/officeart/2008/layout/LinedList"/>
    <dgm:cxn modelId="{6900E578-6313-4E62-8044-E2E1AE30B3BD}" type="presParOf" srcId="{F53F9AB8-D12A-4330-A2C7-B855CD9B78AB}" destId="{4DB2F7FE-CCB5-4BF8-93D6-8F615FC8654A}" srcOrd="4" destOrd="0" presId="urn:microsoft.com/office/officeart/2008/layout/LinedList"/>
    <dgm:cxn modelId="{E2259200-213B-49E3-A042-8877189B681B}" type="presParOf" srcId="{F53F9AB8-D12A-4330-A2C7-B855CD9B78AB}" destId="{5109A760-E7F8-4C73-B9E6-8FCB391414A6}" srcOrd="5" destOrd="0" presId="urn:microsoft.com/office/officeart/2008/layout/LinedList"/>
    <dgm:cxn modelId="{920F3AF5-401F-4F73-8CFE-FE0948D28B97}" type="presParOf" srcId="{5109A760-E7F8-4C73-B9E6-8FCB391414A6}" destId="{8D616EE4-F2A1-4BA4-8760-01D795539012}" srcOrd="0" destOrd="0" presId="urn:microsoft.com/office/officeart/2008/layout/LinedList"/>
    <dgm:cxn modelId="{1AD1C1FA-8D8C-4DCF-82B6-E9ED94F97062}" type="presParOf" srcId="{5109A760-E7F8-4C73-B9E6-8FCB391414A6}" destId="{DAF076F9-E204-4A56-A8FB-C394953EF9D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53D36-C947-47FD-BACE-0E5618A26955}"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A44214F6-7062-4D8F-BAE2-D0F717774F4E}">
      <dgm:prSet/>
      <dgm:spPr/>
      <dgm:t>
        <a:bodyPr/>
        <a:lstStyle/>
        <a:p>
          <a:r>
            <a:rPr lang="en-US" dirty="0"/>
            <a:t>Using the cross-cultural normative evaluative framework of Nussbaum discuss</a:t>
          </a:r>
        </a:p>
      </dgm:t>
    </dgm:pt>
    <dgm:pt modelId="{905462C1-D558-4A16-B0F7-61245262CB4C}" type="parTrans" cxnId="{2739D966-FE29-4C0F-AC99-F9B118852749}">
      <dgm:prSet/>
      <dgm:spPr/>
      <dgm:t>
        <a:bodyPr/>
        <a:lstStyle/>
        <a:p>
          <a:endParaRPr lang="en-US"/>
        </a:p>
      </dgm:t>
    </dgm:pt>
    <dgm:pt modelId="{2063B4EB-5388-44B6-9DE4-B727D36FD5A9}" type="sibTrans" cxnId="{2739D966-FE29-4C0F-AC99-F9B118852749}">
      <dgm:prSet/>
      <dgm:spPr/>
      <dgm:t>
        <a:bodyPr/>
        <a:lstStyle/>
        <a:p>
          <a:endParaRPr lang="en-US"/>
        </a:p>
      </dgm:t>
    </dgm:pt>
    <dgm:pt modelId="{B4F48883-B948-46D7-A185-690BADB6AD4E}">
      <dgm:prSet/>
      <dgm:spPr/>
      <dgm:t>
        <a:bodyPr/>
        <a:lstStyle/>
        <a:p>
          <a:r>
            <a:rPr lang="en-US"/>
            <a:t>The position of the women in the factory?</a:t>
          </a:r>
        </a:p>
      </dgm:t>
    </dgm:pt>
    <dgm:pt modelId="{65A86C6D-1F6E-476C-94BF-527F6198A9FA}" type="parTrans" cxnId="{C3D785DF-9DDE-4068-A62D-2AC4D37C0ACC}">
      <dgm:prSet/>
      <dgm:spPr/>
      <dgm:t>
        <a:bodyPr/>
        <a:lstStyle/>
        <a:p>
          <a:endParaRPr lang="en-US"/>
        </a:p>
      </dgm:t>
    </dgm:pt>
    <dgm:pt modelId="{7A95B7B5-D439-4BCC-AC17-4506B94A4992}" type="sibTrans" cxnId="{C3D785DF-9DDE-4068-A62D-2AC4D37C0ACC}">
      <dgm:prSet/>
      <dgm:spPr/>
      <dgm:t>
        <a:bodyPr/>
        <a:lstStyle/>
        <a:p>
          <a:endParaRPr lang="en-US"/>
        </a:p>
      </dgm:t>
    </dgm:pt>
    <dgm:pt modelId="{16C541B5-8F68-40C9-A57D-95099B15E103}">
      <dgm:prSet/>
      <dgm:spPr/>
      <dgm:t>
        <a:bodyPr/>
        <a:lstStyle/>
        <a:p>
          <a:r>
            <a:rPr lang="en-US"/>
            <a:t>Which aspects of their lives can be problematized?</a:t>
          </a:r>
        </a:p>
      </dgm:t>
    </dgm:pt>
    <dgm:pt modelId="{E864D611-2E44-465A-B43B-8802FDBC0F7B}" type="parTrans" cxnId="{3E9C5D93-7FDE-4361-B1C2-B49B5B4BB86D}">
      <dgm:prSet/>
      <dgm:spPr/>
      <dgm:t>
        <a:bodyPr/>
        <a:lstStyle/>
        <a:p>
          <a:endParaRPr lang="en-US"/>
        </a:p>
      </dgm:t>
    </dgm:pt>
    <dgm:pt modelId="{B2DB3FC2-6561-48E6-B05E-66A9EA327010}" type="sibTrans" cxnId="{3E9C5D93-7FDE-4361-B1C2-B49B5B4BB86D}">
      <dgm:prSet/>
      <dgm:spPr/>
      <dgm:t>
        <a:bodyPr/>
        <a:lstStyle/>
        <a:p>
          <a:endParaRPr lang="en-US"/>
        </a:p>
      </dgm:t>
    </dgm:pt>
    <dgm:pt modelId="{12518578-C04A-487D-B8E6-FA4D60457A1A}">
      <dgm:prSet/>
      <dgm:spPr/>
      <dgm:t>
        <a:bodyPr/>
        <a:lstStyle/>
        <a:p>
          <a:r>
            <a:rPr lang="en-US"/>
            <a:t>Are certain aspects more pressing than others? Why? </a:t>
          </a:r>
        </a:p>
      </dgm:t>
    </dgm:pt>
    <dgm:pt modelId="{E5E93029-F0FA-401F-81E6-B2AAE06C144F}" type="parTrans" cxnId="{D34B66B7-8277-4D8D-9DA9-E2C611D5FF15}">
      <dgm:prSet/>
      <dgm:spPr/>
      <dgm:t>
        <a:bodyPr/>
        <a:lstStyle/>
        <a:p>
          <a:endParaRPr lang="en-US"/>
        </a:p>
      </dgm:t>
    </dgm:pt>
    <dgm:pt modelId="{667067EB-487E-4445-8C87-E5733B9DBD50}" type="sibTrans" cxnId="{D34B66B7-8277-4D8D-9DA9-E2C611D5FF15}">
      <dgm:prSet/>
      <dgm:spPr/>
      <dgm:t>
        <a:bodyPr/>
        <a:lstStyle/>
        <a:p>
          <a:endParaRPr lang="en-US"/>
        </a:p>
      </dgm:t>
    </dgm:pt>
    <dgm:pt modelId="{1B8B5A58-0A95-48DA-9144-8D6DDD2A7457}" type="pres">
      <dgm:prSet presAssocID="{CA153D36-C947-47FD-BACE-0E5618A26955}" presName="Name0" presStyleCnt="0">
        <dgm:presLayoutVars>
          <dgm:dir/>
          <dgm:animLvl val="lvl"/>
          <dgm:resizeHandles val="exact"/>
        </dgm:presLayoutVars>
      </dgm:prSet>
      <dgm:spPr/>
    </dgm:pt>
    <dgm:pt modelId="{C4FC340D-FA36-4395-AFA2-643723D69E05}" type="pres">
      <dgm:prSet presAssocID="{A44214F6-7062-4D8F-BAE2-D0F717774F4E}" presName="linNode" presStyleCnt="0"/>
      <dgm:spPr/>
    </dgm:pt>
    <dgm:pt modelId="{3850B8F0-A92A-437D-9E7D-A029CB60C689}" type="pres">
      <dgm:prSet presAssocID="{A44214F6-7062-4D8F-BAE2-D0F717774F4E}" presName="parentText" presStyleLbl="node1" presStyleIdx="0" presStyleCnt="1">
        <dgm:presLayoutVars>
          <dgm:chMax val="1"/>
          <dgm:bulletEnabled val="1"/>
        </dgm:presLayoutVars>
      </dgm:prSet>
      <dgm:spPr/>
    </dgm:pt>
    <dgm:pt modelId="{14E05D04-0403-4B39-886C-3F9B902B2546}" type="pres">
      <dgm:prSet presAssocID="{A44214F6-7062-4D8F-BAE2-D0F717774F4E}" presName="descendantText" presStyleLbl="alignAccFollowNode1" presStyleIdx="0" presStyleCnt="1">
        <dgm:presLayoutVars>
          <dgm:bulletEnabled val="1"/>
        </dgm:presLayoutVars>
      </dgm:prSet>
      <dgm:spPr/>
    </dgm:pt>
  </dgm:ptLst>
  <dgm:cxnLst>
    <dgm:cxn modelId="{2739D966-FE29-4C0F-AC99-F9B118852749}" srcId="{CA153D36-C947-47FD-BACE-0E5618A26955}" destId="{A44214F6-7062-4D8F-BAE2-D0F717774F4E}" srcOrd="0" destOrd="0" parTransId="{905462C1-D558-4A16-B0F7-61245262CB4C}" sibTransId="{2063B4EB-5388-44B6-9DE4-B727D36FD5A9}"/>
    <dgm:cxn modelId="{5344EC69-EC69-4D4F-B65A-5BC9155ADD6B}" type="presOf" srcId="{B4F48883-B948-46D7-A185-690BADB6AD4E}" destId="{14E05D04-0403-4B39-886C-3F9B902B2546}" srcOrd="0" destOrd="0" presId="urn:microsoft.com/office/officeart/2005/8/layout/vList5"/>
    <dgm:cxn modelId="{599F9872-E106-435A-82E3-BBF7E75FC506}" type="presOf" srcId="{12518578-C04A-487D-B8E6-FA4D60457A1A}" destId="{14E05D04-0403-4B39-886C-3F9B902B2546}" srcOrd="0" destOrd="2" presId="urn:microsoft.com/office/officeart/2005/8/layout/vList5"/>
    <dgm:cxn modelId="{3E9C5D93-7FDE-4361-B1C2-B49B5B4BB86D}" srcId="{A44214F6-7062-4D8F-BAE2-D0F717774F4E}" destId="{16C541B5-8F68-40C9-A57D-95099B15E103}" srcOrd="1" destOrd="0" parTransId="{E864D611-2E44-465A-B43B-8802FDBC0F7B}" sibTransId="{B2DB3FC2-6561-48E6-B05E-66A9EA327010}"/>
    <dgm:cxn modelId="{D34B66B7-8277-4D8D-9DA9-E2C611D5FF15}" srcId="{A44214F6-7062-4D8F-BAE2-D0F717774F4E}" destId="{12518578-C04A-487D-B8E6-FA4D60457A1A}" srcOrd="2" destOrd="0" parTransId="{E5E93029-F0FA-401F-81E6-B2AAE06C144F}" sibTransId="{667067EB-487E-4445-8C87-E5733B9DBD50}"/>
    <dgm:cxn modelId="{9C8272BC-5C82-4A09-B051-40690E87F1F4}" type="presOf" srcId="{CA153D36-C947-47FD-BACE-0E5618A26955}" destId="{1B8B5A58-0A95-48DA-9144-8D6DDD2A7457}" srcOrd="0" destOrd="0" presId="urn:microsoft.com/office/officeart/2005/8/layout/vList5"/>
    <dgm:cxn modelId="{EE265BD6-484A-41A0-BB90-F8BDC9A0B294}" type="presOf" srcId="{A44214F6-7062-4D8F-BAE2-D0F717774F4E}" destId="{3850B8F0-A92A-437D-9E7D-A029CB60C689}" srcOrd="0" destOrd="0" presId="urn:microsoft.com/office/officeart/2005/8/layout/vList5"/>
    <dgm:cxn modelId="{2F9EC1D8-A1DA-4DC2-9EFA-9B1B832419DC}" type="presOf" srcId="{16C541B5-8F68-40C9-A57D-95099B15E103}" destId="{14E05D04-0403-4B39-886C-3F9B902B2546}" srcOrd="0" destOrd="1" presId="urn:microsoft.com/office/officeart/2005/8/layout/vList5"/>
    <dgm:cxn modelId="{C3D785DF-9DDE-4068-A62D-2AC4D37C0ACC}" srcId="{A44214F6-7062-4D8F-BAE2-D0F717774F4E}" destId="{B4F48883-B948-46D7-A185-690BADB6AD4E}" srcOrd="0" destOrd="0" parTransId="{65A86C6D-1F6E-476C-94BF-527F6198A9FA}" sibTransId="{7A95B7B5-D439-4BCC-AC17-4506B94A4992}"/>
    <dgm:cxn modelId="{F5C07597-D279-43F2-9F47-19AF8F3985E2}" type="presParOf" srcId="{1B8B5A58-0A95-48DA-9144-8D6DDD2A7457}" destId="{C4FC340D-FA36-4395-AFA2-643723D69E05}" srcOrd="0" destOrd="0" presId="urn:microsoft.com/office/officeart/2005/8/layout/vList5"/>
    <dgm:cxn modelId="{97B38511-2327-435F-86FE-73AF7CF25182}" type="presParOf" srcId="{C4FC340D-FA36-4395-AFA2-643723D69E05}" destId="{3850B8F0-A92A-437D-9E7D-A029CB60C689}" srcOrd="0" destOrd="0" presId="urn:microsoft.com/office/officeart/2005/8/layout/vList5"/>
    <dgm:cxn modelId="{01D2AF06-40F1-4708-96AE-59CF5856B01C}" type="presParOf" srcId="{C4FC340D-FA36-4395-AFA2-643723D69E05}" destId="{14E05D04-0403-4B39-886C-3F9B902B25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AA13F-6D06-4F96-BDB3-63E4C6DFEAC4}">
      <dsp:nvSpPr>
        <dsp:cNvPr id="0" name=""/>
        <dsp:cNvSpPr/>
      </dsp:nvSpPr>
      <dsp:spPr>
        <a:xfrm>
          <a:off x="0" y="1732"/>
          <a:ext cx="481888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EE640DC-1C7C-472F-AC2D-E3979E2401A4}">
      <dsp:nvSpPr>
        <dsp:cNvPr id="0" name=""/>
        <dsp:cNvSpPr/>
      </dsp:nvSpPr>
      <dsp:spPr>
        <a:xfrm>
          <a:off x="0" y="1732"/>
          <a:ext cx="4818888"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material resources</a:t>
          </a:r>
          <a:r>
            <a:rPr lang="en-US" sz="2000" kern="1200"/>
            <a:t> (income, wealth etc.) since different people have different needs and abilities</a:t>
          </a:r>
          <a:r>
            <a:rPr lang="en-US" sz="2000" b="1" kern="1200"/>
            <a:t> </a:t>
          </a:r>
          <a:r>
            <a:rPr lang="en-US" sz="2000" kern="1200"/>
            <a:t>to use resources.</a:t>
          </a:r>
        </a:p>
      </dsp:txBody>
      <dsp:txXfrm>
        <a:off x="0" y="1732"/>
        <a:ext cx="4818888" cy="1181469"/>
      </dsp:txXfrm>
    </dsp:sp>
    <dsp:sp modelId="{3AD0A3F2-AC9D-409A-B9B3-A551FC897B0B}">
      <dsp:nvSpPr>
        <dsp:cNvPr id="0" name=""/>
        <dsp:cNvSpPr/>
      </dsp:nvSpPr>
      <dsp:spPr>
        <a:xfrm>
          <a:off x="0" y="1183201"/>
          <a:ext cx="481888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154DCD-62C8-442F-8324-E9FEE42918B3}">
      <dsp:nvSpPr>
        <dsp:cNvPr id="0" name=""/>
        <dsp:cNvSpPr/>
      </dsp:nvSpPr>
      <dsp:spPr>
        <a:xfrm>
          <a:off x="0" y="1183201"/>
          <a:ext cx="4818888"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utilities or preference satisfaction </a:t>
          </a:r>
          <a:r>
            <a:rPr lang="en-US" sz="2000" kern="1200"/>
            <a:t>since utilities and preferences are adaptive to circumstances.</a:t>
          </a:r>
        </a:p>
      </dsp:txBody>
      <dsp:txXfrm>
        <a:off x="0" y="1183201"/>
        <a:ext cx="4818888" cy="1181469"/>
      </dsp:txXfrm>
    </dsp:sp>
    <dsp:sp modelId="{4DB2F7FE-CCB5-4BF8-93D6-8F615FC8654A}">
      <dsp:nvSpPr>
        <dsp:cNvPr id="0" name=""/>
        <dsp:cNvSpPr/>
      </dsp:nvSpPr>
      <dsp:spPr>
        <a:xfrm>
          <a:off x="0" y="2364670"/>
          <a:ext cx="481888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D616EE4-F2A1-4BA4-8760-01D795539012}">
      <dsp:nvSpPr>
        <dsp:cNvPr id="0" name=""/>
        <dsp:cNvSpPr/>
      </dsp:nvSpPr>
      <dsp:spPr>
        <a:xfrm>
          <a:off x="0" y="2364670"/>
          <a:ext cx="4818888"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functioning</a:t>
          </a:r>
          <a:r>
            <a:rPr lang="en-US" sz="2000" kern="1200"/>
            <a:t> since different people value different functions and capabilities leave room for individual choice.  </a:t>
          </a:r>
        </a:p>
      </dsp:txBody>
      <dsp:txXfrm>
        <a:off x="0" y="2364670"/>
        <a:ext cx="4818888" cy="1181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05D04-0403-4B39-886C-3F9B902B2546}">
      <dsp:nvSpPr>
        <dsp:cNvPr id="0" name=""/>
        <dsp:cNvSpPr/>
      </dsp:nvSpPr>
      <dsp:spPr>
        <a:xfrm rot="5400000">
          <a:off x="5410072" y="-1189323"/>
          <a:ext cx="3481070"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The position of the women in the factory?</a:t>
          </a:r>
        </a:p>
        <a:p>
          <a:pPr marL="285750" lvl="1" indent="-285750" algn="l" defTabSz="1333500">
            <a:lnSpc>
              <a:spcPct val="90000"/>
            </a:lnSpc>
            <a:spcBef>
              <a:spcPct val="0"/>
            </a:spcBef>
            <a:spcAft>
              <a:spcPct val="15000"/>
            </a:spcAft>
            <a:buChar char="•"/>
          </a:pPr>
          <a:r>
            <a:rPr lang="en-US" sz="3000" kern="1200"/>
            <a:t>Which aspects of their lives can be problematized?</a:t>
          </a:r>
        </a:p>
        <a:p>
          <a:pPr marL="285750" lvl="1" indent="-285750" algn="l" defTabSz="1333500">
            <a:lnSpc>
              <a:spcPct val="90000"/>
            </a:lnSpc>
            <a:spcBef>
              <a:spcPct val="0"/>
            </a:spcBef>
            <a:spcAft>
              <a:spcPct val="15000"/>
            </a:spcAft>
            <a:buChar char="•"/>
          </a:pPr>
          <a:r>
            <a:rPr lang="en-US" sz="3000" kern="1200"/>
            <a:t>Are certain aspects more pressing than others? Why? </a:t>
          </a:r>
        </a:p>
      </dsp:txBody>
      <dsp:txXfrm rot="-5400000">
        <a:off x="3785615" y="605066"/>
        <a:ext cx="6560052" cy="3141206"/>
      </dsp:txXfrm>
    </dsp:sp>
    <dsp:sp modelId="{3850B8F0-A92A-437D-9E7D-A029CB60C689}">
      <dsp:nvSpPr>
        <dsp:cNvPr id="0" name=""/>
        <dsp:cNvSpPr/>
      </dsp:nvSpPr>
      <dsp:spPr>
        <a:xfrm>
          <a:off x="0" y="0"/>
          <a:ext cx="3785616" cy="43513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Using the cross-cultural normative evaluative framework of Nussbaum discuss</a:t>
          </a:r>
        </a:p>
      </dsp:txBody>
      <dsp:txXfrm>
        <a:off x="184799" y="184799"/>
        <a:ext cx="3416018" cy="39817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98D42-E127-47BE-A0F2-70B52EB67890}" type="datetimeFigureOut">
              <a:rPr lang="et-EE" smtClean="0"/>
              <a:t>09.03.2023</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B6465-56CF-407F-A4F4-3C52F4D637C8}" type="slidenum">
              <a:rPr lang="et-EE" smtClean="0"/>
              <a:t>‹#›</a:t>
            </a:fld>
            <a:endParaRPr lang="et-EE"/>
          </a:p>
        </p:txBody>
      </p:sp>
    </p:spTree>
    <p:extLst>
      <p:ext uri="{BB962C8B-B14F-4D97-AF65-F5344CB8AC3E}">
        <p14:creationId xmlns:p14="http://schemas.microsoft.com/office/powerpoint/2010/main" val="271800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Building of foreign presence and complexity variables</a:t>
            </a:r>
            <a:endParaRPr lang="et-E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assume that the speed of change of the presence abroad should not be faster over few years.</a:t>
            </a:r>
            <a:endParaRPr lang="et-EE" sz="1200" kern="1200" dirty="0">
              <a:solidFill>
                <a:schemeClr val="tx1"/>
              </a:solidFill>
              <a:effectLst/>
              <a:latin typeface="+mn-lt"/>
              <a:ea typeface="+mn-ea"/>
              <a:cs typeface="+mn-cs"/>
            </a:endParaRPr>
          </a:p>
          <a:p>
            <a:r>
              <a:rPr lang="et-EE" sz="1200" kern="1200" dirty="0" err="1">
                <a:solidFill>
                  <a:schemeClr val="tx1"/>
                </a:solidFill>
                <a:effectLst/>
                <a:latin typeface="+mn-lt"/>
                <a:ea typeface="+mn-ea"/>
                <a:cs typeface="+mn-cs"/>
              </a:rPr>
              <a:t>Sticky</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speed</a:t>
            </a:r>
            <a:endParaRPr lang="en-US" dirty="0"/>
          </a:p>
        </p:txBody>
      </p:sp>
      <p:sp>
        <p:nvSpPr>
          <p:cNvPr id="4" name="Slide Number Placeholder 3"/>
          <p:cNvSpPr>
            <a:spLocks noGrp="1"/>
          </p:cNvSpPr>
          <p:nvPr>
            <p:ph type="sldNum" sz="quarter" idx="10"/>
          </p:nvPr>
        </p:nvSpPr>
        <p:spPr/>
        <p:txBody>
          <a:bodyPr/>
          <a:lstStyle/>
          <a:p>
            <a:fld id="{9C6C18B1-A2AF-48F5-8D73-5F7815590C0B}" type="slidenum">
              <a:rPr lang="et-EE" smtClean="0"/>
              <a:t>29</a:t>
            </a:fld>
            <a:endParaRPr lang="et-EE"/>
          </a:p>
        </p:txBody>
      </p:sp>
    </p:spTree>
    <p:extLst>
      <p:ext uri="{BB962C8B-B14F-4D97-AF65-F5344CB8AC3E}">
        <p14:creationId xmlns:p14="http://schemas.microsoft.com/office/powerpoint/2010/main" val="70018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539750"/>
            <a:ext cx="6527800" cy="3673475"/>
          </a:xfrm>
        </p:spPr>
      </p:sp>
      <p:sp>
        <p:nvSpPr>
          <p:cNvPr id="3" name="Notes Placeholder 2"/>
          <p:cNvSpPr>
            <a:spLocks noGrp="1"/>
          </p:cNvSpPr>
          <p:nvPr>
            <p:ph type="body" idx="1"/>
          </p:nvPr>
        </p:nvSpPr>
        <p:spPr/>
        <p:txBody>
          <a:bodyPr>
            <a:normAutofit/>
          </a:bodyPr>
          <a:lstStyle/>
          <a:p>
            <a:r>
              <a:rPr lang="en-US" noProof="0" dirty="0"/>
              <a:t>”We cannot satisfy the need for one of them by giving a larger amount of another one. All are of central importance and all are distinct in quality.” (Nussbaum 2000, 81)</a:t>
            </a:r>
          </a:p>
        </p:txBody>
      </p:sp>
      <p:sp>
        <p:nvSpPr>
          <p:cNvPr id="4" name="Slide Number Placeholder 3"/>
          <p:cNvSpPr>
            <a:spLocks noGrp="1"/>
          </p:cNvSpPr>
          <p:nvPr>
            <p:ph type="sldNum" sz="quarter" idx="10"/>
          </p:nvPr>
        </p:nvSpPr>
        <p:spPr/>
        <p:txBody>
          <a:bodyPr/>
          <a:lstStyle/>
          <a:p>
            <a:pPr>
              <a:defRPr/>
            </a:pPr>
            <a:fld id="{7445348B-EDB6-4E8E-8ADC-187E0D8333CB}" type="slidenum">
              <a:rPr lang="en-US" smtClean="0"/>
              <a:pPr>
                <a:defRPr/>
              </a:pPr>
              <a:t>53</a:t>
            </a:fld>
            <a:endParaRPr lang="en-US"/>
          </a:p>
        </p:txBody>
      </p:sp>
    </p:spTree>
    <p:extLst>
      <p:ext uri="{BB962C8B-B14F-4D97-AF65-F5344CB8AC3E}">
        <p14:creationId xmlns:p14="http://schemas.microsoft.com/office/powerpoint/2010/main" val="873963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0E9B-7B44-4712-AE7C-F4CD1177E3A3}"/>
              </a:ext>
            </a:extLst>
          </p:cNvPr>
          <p:cNvSpPr>
            <a:spLocks noGrp="1"/>
          </p:cNvSpPr>
          <p:nvPr>
            <p:ph type="ctrTitle" hasCustomPrompt="1"/>
          </p:nvPr>
        </p:nvSpPr>
        <p:spPr>
          <a:xfrm>
            <a:off x="1524000" y="1122363"/>
            <a:ext cx="9144000" cy="2387600"/>
          </a:xfrm>
        </p:spPr>
        <p:txBody>
          <a:bodyPr anchor="b"/>
          <a:lstStyle>
            <a:lvl1pPr algn="ctr">
              <a:defRPr sz="6000">
                <a:solidFill>
                  <a:srgbClr val="B2926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PEALKIRI</a:t>
            </a:r>
            <a:endParaRPr lang="et-EE" dirty="0"/>
          </a:p>
        </p:txBody>
      </p:sp>
      <p:sp>
        <p:nvSpPr>
          <p:cNvPr id="3" name="Subtitle 2">
            <a:extLst>
              <a:ext uri="{FF2B5EF4-FFF2-40B4-BE49-F238E27FC236}">
                <a16:creationId xmlns:a16="http://schemas.microsoft.com/office/drawing/2014/main" id="{58405FF5-BBD8-4B19-AEC1-D592A7A307A3}"/>
              </a:ext>
            </a:extLst>
          </p:cNvPr>
          <p:cNvSpPr>
            <a:spLocks noGrp="1"/>
          </p:cNvSpPr>
          <p:nvPr>
            <p:ph type="subTitle" idx="1"/>
          </p:nvPr>
        </p:nvSpPr>
        <p:spPr>
          <a:xfrm>
            <a:off x="1524000" y="3602038"/>
            <a:ext cx="9144000" cy="1655762"/>
          </a:xfrm>
        </p:spPr>
        <p:txBody>
          <a:bodyPr/>
          <a:lstStyle>
            <a:lvl1pPr marL="0" indent="0" algn="ctr">
              <a:buNone/>
              <a:defRPr sz="2400">
                <a:solidFill>
                  <a:srgbClr val="B29267"/>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t-EE" dirty="0"/>
          </a:p>
        </p:txBody>
      </p:sp>
      <p:sp>
        <p:nvSpPr>
          <p:cNvPr id="4" name="Date Placeholder 3">
            <a:extLst>
              <a:ext uri="{FF2B5EF4-FFF2-40B4-BE49-F238E27FC236}">
                <a16:creationId xmlns:a16="http://schemas.microsoft.com/office/drawing/2014/main" id="{011EF47A-5209-437E-9BC0-A3BB3D4535D3}"/>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5" name="Footer Placeholder 4">
            <a:extLst>
              <a:ext uri="{FF2B5EF4-FFF2-40B4-BE49-F238E27FC236}">
                <a16:creationId xmlns:a16="http://schemas.microsoft.com/office/drawing/2014/main" id="{92A59F5E-4103-4472-8B70-2F51904EACEF}"/>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880C50B1-F21B-42E7-9C07-921BB5DF5F22}"/>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132339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F102-DB4B-412B-92D1-6E1CD79CC894}"/>
              </a:ext>
            </a:extLst>
          </p:cNvPr>
          <p:cNvSpPr>
            <a:spLocks noGrp="1"/>
          </p:cNvSpPr>
          <p:nvPr>
            <p:ph type="title"/>
          </p:nvPr>
        </p:nvSpPr>
        <p:spPr/>
        <p:txBody>
          <a:bodyPr/>
          <a:lstStyle>
            <a:lvl1pPr>
              <a:defRPr>
                <a:solidFill>
                  <a:srgbClr val="041E41"/>
                </a:solidFill>
              </a:defRPr>
            </a:lvl1pPr>
          </a:lstStyle>
          <a:p>
            <a:r>
              <a:rPr lang="en-US" dirty="0"/>
              <a:t>Click to edit Master title style</a:t>
            </a:r>
            <a:endParaRPr lang="et-EE" dirty="0"/>
          </a:p>
        </p:txBody>
      </p:sp>
      <p:sp>
        <p:nvSpPr>
          <p:cNvPr id="3" name="Vertical Text Placeholder 2">
            <a:extLst>
              <a:ext uri="{FF2B5EF4-FFF2-40B4-BE49-F238E27FC236}">
                <a16:creationId xmlns:a16="http://schemas.microsoft.com/office/drawing/2014/main" id="{B2AD9D21-943D-47E1-B610-32C1F87BE9A2}"/>
              </a:ext>
            </a:extLst>
          </p:cNvPr>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a16="http://schemas.microsoft.com/office/drawing/2014/main" id="{C7373A90-31B0-4DFC-B8CC-F8A1852C19BF}"/>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5" name="Footer Placeholder 4">
            <a:extLst>
              <a:ext uri="{FF2B5EF4-FFF2-40B4-BE49-F238E27FC236}">
                <a16:creationId xmlns:a16="http://schemas.microsoft.com/office/drawing/2014/main" id="{6D256C12-BB25-4D7B-B4AF-8062B81BC059}"/>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F361D49C-4398-48E5-B74D-13D54A700167}"/>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53681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38B1AA-96DC-4D44-B56E-250C1086FC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18E7CEC0-0F05-453C-8F38-3E13E69C5C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3B5A33D5-7CC9-4806-B6CC-BDA48E64DE4A}"/>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5" name="Footer Placeholder 4">
            <a:extLst>
              <a:ext uri="{FF2B5EF4-FFF2-40B4-BE49-F238E27FC236}">
                <a16:creationId xmlns:a16="http://schemas.microsoft.com/office/drawing/2014/main" id="{090091BB-4E13-4167-99DD-C3965E4EF6F1}"/>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A817165A-A4E8-4CDF-BF8D-2FEF2DB8CC8A}"/>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94627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68ABA70-3711-4040-B033-8C7B0100C4FF}" type="datetime1">
              <a:rPr lang="en-US" noProof="0" smtClean="0"/>
              <a:pPr/>
              <a:t>3/9/2023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Tree>
    <p:extLst>
      <p:ext uri="{BB962C8B-B14F-4D97-AF65-F5344CB8AC3E}">
        <p14:creationId xmlns:p14="http://schemas.microsoft.com/office/powerpoint/2010/main" val="419081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720002" y="1685676"/>
            <a:ext cx="107807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fld id="{BCA772FF-DC7D-B64A-BEB0-188ECB96F750}" type="datetime1">
              <a:t>03/09/2023</a:t>
            </a:fld>
            <a:endParaRPr lang="fi-FI"/>
          </a:p>
        </p:txBody>
      </p:sp>
      <p:sp>
        <p:nvSpPr>
          <p:cNvPr id="7" name="Footer Placeholder 8"/>
          <p:cNvSpPr>
            <a:spLocks noGrp="1"/>
          </p:cNvSpPr>
          <p:nvPr>
            <p:ph type="ftr" sz="quarter" idx="16"/>
          </p:nvPr>
        </p:nvSpPr>
        <p:spPr/>
        <p:txBody>
          <a:bodyPr/>
          <a:lstStyle>
            <a:lvl1pPr>
              <a:defRPr/>
            </a:lvl1pPr>
          </a:lstStyle>
          <a:p>
            <a:pPr>
              <a:defRPr/>
            </a:pPr>
            <a:r>
              <a:rPr lang="fi-FI"/>
              <a:t>Laitoksen nimi</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pPr>
                <a:defRPr/>
              </a:pPr>
              <a:t>‹#›</a:t>
            </a:fld>
            <a:endParaRPr lang="fi-FI"/>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694" y="5599325"/>
            <a:ext cx="3703431" cy="1194265"/>
          </a:xfrm>
          <a:prstGeom prst="rect">
            <a:avLst/>
          </a:prstGeom>
        </p:spPr>
      </p:pic>
    </p:spTree>
    <p:extLst>
      <p:ext uri="{BB962C8B-B14F-4D97-AF65-F5344CB8AC3E}">
        <p14:creationId xmlns:p14="http://schemas.microsoft.com/office/powerpoint/2010/main" val="173368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15E7-3043-4448-9372-B568269139AD}"/>
              </a:ext>
            </a:extLst>
          </p:cNvPr>
          <p:cNvSpPr>
            <a:spLocks noGrp="1"/>
          </p:cNvSpPr>
          <p:nvPr>
            <p:ph type="title"/>
          </p:nvPr>
        </p:nvSpPr>
        <p:spPr/>
        <p:txBody>
          <a:bodyPr/>
          <a:lstStyle>
            <a:lvl1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511E1204-7D7B-4C1A-BEDC-11E43700B01D}"/>
              </a:ext>
            </a:extLst>
          </p:cNvPr>
          <p:cNvSpPr>
            <a:spLocks noGrp="1"/>
          </p:cNvSpPr>
          <p:nvPr>
            <p:ph idx="1"/>
          </p:nvPr>
        </p:nvSpPr>
        <p:spPr/>
        <p:txBody>
          <a:bodyPr/>
          <a:lstStyle>
            <a:lvl1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2pPr>
            <a:lvl3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3pPr>
            <a:lvl4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4pPr>
            <a:lvl5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a16="http://schemas.microsoft.com/office/drawing/2014/main" id="{BF779570-95AF-4F07-A6B9-72F3ABDCF7A9}"/>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5" name="Footer Placeholder 4">
            <a:extLst>
              <a:ext uri="{FF2B5EF4-FFF2-40B4-BE49-F238E27FC236}">
                <a16:creationId xmlns:a16="http://schemas.microsoft.com/office/drawing/2014/main" id="{096BF01F-DC3A-4F42-A30A-0873EC2A1928}"/>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A1AD1DD5-1220-4E8B-8C2E-A44F4C369099}"/>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191679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04C2-277D-4BCF-B25D-617129878FE6}"/>
              </a:ext>
            </a:extLst>
          </p:cNvPr>
          <p:cNvSpPr>
            <a:spLocks noGrp="1"/>
          </p:cNvSpPr>
          <p:nvPr>
            <p:ph type="title"/>
          </p:nvPr>
        </p:nvSpPr>
        <p:spPr>
          <a:xfrm>
            <a:off x="831850" y="1709738"/>
            <a:ext cx="10515600" cy="2852737"/>
          </a:xfrm>
        </p:spPr>
        <p:txBody>
          <a:bodyPr anchor="b"/>
          <a:lstStyle>
            <a:lvl1pPr>
              <a:defRPr sz="60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t-EE" dirty="0"/>
          </a:p>
        </p:txBody>
      </p:sp>
      <p:sp>
        <p:nvSpPr>
          <p:cNvPr id="3" name="Text Placeholder 2">
            <a:extLst>
              <a:ext uri="{FF2B5EF4-FFF2-40B4-BE49-F238E27FC236}">
                <a16:creationId xmlns:a16="http://schemas.microsoft.com/office/drawing/2014/main" id="{F9A5CB09-0262-4F8F-A60E-6E4D457D3923}"/>
              </a:ext>
            </a:extLst>
          </p:cNvPr>
          <p:cNvSpPr>
            <a:spLocks noGrp="1"/>
          </p:cNvSpPr>
          <p:nvPr>
            <p:ph type="body" idx="1"/>
          </p:nvPr>
        </p:nvSpPr>
        <p:spPr>
          <a:xfrm>
            <a:off x="831850" y="4589463"/>
            <a:ext cx="10515600" cy="1500187"/>
          </a:xfrm>
        </p:spPr>
        <p:txBody>
          <a:bodyPr/>
          <a:lstStyle>
            <a:lvl1pPr marL="0" indent="0">
              <a:buNone/>
              <a:defRPr sz="24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FCFBFB4-BAFD-4FDF-B1BD-69A831CB0CE5}"/>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5" name="Footer Placeholder 4">
            <a:extLst>
              <a:ext uri="{FF2B5EF4-FFF2-40B4-BE49-F238E27FC236}">
                <a16:creationId xmlns:a16="http://schemas.microsoft.com/office/drawing/2014/main" id="{FC845A07-15AB-40D5-B187-6C329823ABF3}"/>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5A5DEA2B-A924-440E-BFD8-E1DD8B7E4B07}"/>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31999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2378-BB38-4166-BF96-79D25EA22D9A}"/>
              </a:ext>
            </a:extLst>
          </p:cNvPr>
          <p:cNvSpPr>
            <a:spLocks noGrp="1"/>
          </p:cNvSpPr>
          <p:nvPr>
            <p:ph type="title"/>
          </p:nvPr>
        </p:nvSpPr>
        <p:spPr/>
        <p:txBody>
          <a:bodyPr/>
          <a:lstStyle>
            <a:lvl1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D804D408-6DBD-426A-8D46-AAE89904B498}"/>
              </a:ext>
            </a:extLst>
          </p:cNvPr>
          <p:cNvSpPr>
            <a:spLocks noGrp="1"/>
          </p:cNvSpPr>
          <p:nvPr>
            <p:ph sz="half" idx="1"/>
          </p:nvPr>
        </p:nvSpPr>
        <p:spPr>
          <a:xfrm>
            <a:off x="838200" y="1825625"/>
            <a:ext cx="5181600" cy="4351338"/>
          </a:xfrm>
        </p:spPr>
        <p:txBody>
          <a:bodyPr/>
          <a:lstStyle>
            <a:lvl1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Content Placeholder 3">
            <a:extLst>
              <a:ext uri="{FF2B5EF4-FFF2-40B4-BE49-F238E27FC236}">
                <a16:creationId xmlns:a16="http://schemas.microsoft.com/office/drawing/2014/main" id="{88420297-5784-4AD8-91AF-47786B12CB61}"/>
              </a:ext>
            </a:extLst>
          </p:cNvPr>
          <p:cNvSpPr>
            <a:spLocks noGrp="1"/>
          </p:cNvSpPr>
          <p:nvPr>
            <p:ph sz="half" idx="2"/>
          </p:nvPr>
        </p:nvSpPr>
        <p:spPr>
          <a:xfrm>
            <a:off x="6172200" y="1825625"/>
            <a:ext cx="5181600" cy="4351338"/>
          </a:xfrm>
        </p:spPr>
        <p:txBody>
          <a:bodyPr/>
          <a:lstStyle>
            <a:lvl1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5" name="Date Placeholder 4">
            <a:extLst>
              <a:ext uri="{FF2B5EF4-FFF2-40B4-BE49-F238E27FC236}">
                <a16:creationId xmlns:a16="http://schemas.microsoft.com/office/drawing/2014/main" id="{FCE9F290-D323-4C60-871D-2E195380F59A}"/>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6" name="Footer Placeholder 5">
            <a:extLst>
              <a:ext uri="{FF2B5EF4-FFF2-40B4-BE49-F238E27FC236}">
                <a16:creationId xmlns:a16="http://schemas.microsoft.com/office/drawing/2014/main" id="{AD9BC487-21FD-467E-AF75-352E4EE43735}"/>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009DEB88-09C3-40E2-BF0D-891723F29875}"/>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336102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3137-21A4-45E0-B40F-949E019A156A}"/>
              </a:ext>
            </a:extLst>
          </p:cNvPr>
          <p:cNvSpPr>
            <a:spLocks noGrp="1"/>
          </p:cNvSpPr>
          <p:nvPr>
            <p:ph type="title"/>
          </p:nvPr>
        </p:nvSpPr>
        <p:spPr>
          <a:xfrm>
            <a:off x="839788" y="365125"/>
            <a:ext cx="10515600" cy="1325563"/>
          </a:xfrm>
        </p:spPr>
        <p:txBody>
          <a:bodyPr/>
          <a:lstStyle>
            <a:lvl1pPr>
              <a:defRPr>
                <a:solidFill>
                  <a:srgbClr val="041E41"/>
                </a:solidFill>
              </a:defRPr>
            </a:lvl1pPr>
          </a:lstStyle>
          <a:p>
            <a:r>
              <a:rPr lang="en-US" dirty="0"/>
              <a:t>Click to edit Master title style</a:t>
            </a:r>
            <a:endParaRPr lang="et-EE" dirty="0"/>
          </a:p>
        </p:txBody>
      </p:sp>
      <p:sp>
        <p:nvSpPr>
          <p:cNvPr id="3" name="Text Placeholder 2">
            <a:extLst>
              <a:ext uri="{FF2B5EF4-FFF2-40B4-BE49-F238E27FC236}">
                <a16:creationId xmlns:a16="http://schemas.microsoft.com/office/drawing/2014/main" id="{34FCA905-C01C-48D7-ACF2-D97B65F34B92}"/>
              </a:ext>
            </a:extLst>
          </p:cNvPr>
          <p:cNvSpPr>
            <a:spLocks noGrp="1"/>
          </p:cNvSpPr>
          <p:nvPr>
            <p:ph type="body" idx="1"/>
          </p:nvPr>
        </p:nvSpPr>
        <p:spPr>
          <a:xfrm>
            <a:off x="839788" y="1681163"/>
            <a:ext cx="5157787" cy="823912"/>
          </a:xfrm>
        </p:spPr>
        <p:txBody>
          <a:bodyPr anchor="b"/>
          <a:lstStyle>
            <a:lvl1pPr marL="0" indent="0">
              <a:buNone/>
              <a:defRPr sz="24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7728631-96CB-4EFB-9341-E04641343686}"/>
              </a:ext>
            </a:extLst>
          </p:cNvPr>
          <p:cNvSpPr>
            <a:spLocks noGrp="1"/>
          </p:cNvSpPr>
          <p:nvPr>
            <p:ph sz="half" idx="2"/>
          </p:nvPr>
        </p:nvSpPr>
        <p:spPr>
          <a:xfrm>
            <a:off x="839788" y="2505075"/>
            <a:ext cx="5157787" cy="3684588"/>
          </a:xfrm>
        </p:spPr>
        <p:txBody>
          <a:bodyPr/>
          <a:lstStyle>
            <a:lvl1pPr>
              <a:defRPr>
                <a:solidFill>
                  <a:srgbClr val="041E41"/>
                </a:solidFill>
              </a:defRPr>
            </a:lvl1pPr>
            <a:lvl2pPr>
              <a:defRPr>
                <a:solidFill>
                  <a:srgbClr val="041E41"/>
                </a:solidFill>
              </a:defRPr>
            </a:lvl2pPr>
            <a:lvl3pPr>
              <a:defRPr>
                <a:solidFill>
                  <a:srgbClr val="041E41"/>
                </a:solidFill>
              </a:defRPr>
            </a:lvl3pPr>
            <a:lvl4pPr>
              <a:defRPr>
                <a:solidFill>
                  <a:srgbClr val="041E41"/>
                </a:solidFill>
              </a:defRPr>
            </a:lvl4pPr>
            <a:lvl5pPr>
              <a:defRPr>
                <a:solidFill>
                  <a:srgbClr val="041E4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5" name="Text Placeholder 4">
            <a:extLst>
              <a:ext uri="{FF2B5EF4-FFF2-40B4-BE49-F238E27FC236}">
                <a16:creationId xmlns:a16="http://schemas.microsoft.com/office/drawing/2014/main" id="{7981BD6A-8E1F-4368-B983-84C63370F3AA}"/>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13B27AF-F759-4737-B349-10215677E167}"/>
              </a:ext>
            </a:extLst>
          </p:cNvPr>
          <p:cNvSpPr>
            <a:spLocks noGrp="1"/>
          </p:cNvSpPr>
          <p:nvPr>
            <p:ph sz="quarter" idx="4"/>
          </p:nvPr>
        </p:nvSpPr>
        <p:spPr>
          <a:xfrm>
            <a:off x="6172200" y="2505075"/>
            <a:ext cx="5183188" cy="3684588"/>
          </a:xfrm>
        </p:spPr>
        <p:txBody>
          <a:bodyPr/>
          <a:lstStyle>
            <a:lvl1pPr>
              <a:defRPr>
                <a:solidFill>
                  <a:srgbClr val="041E41"/>
                </a:solidFill>
              </a:defRPr>
            </a:lvl1pPr>
            <a:lvl2pPr>
              <a:defRPr>
                <a:solidFill>
                  <a:srgbClr val="041E41"/>
                </a:solidFill>
              </a:defRPr>
            </a:lvl2pPr>
            <a:lvl3pPr>
              <a:defRPr>
                <a:solidFill>
                  <a:srgbClr val="041E41"/>
                </a:solidFill>
              </a:defRPr>
            </a:lvl3pPr>
            <a:lvl4pPr>
              <a:defRPr>
                <a:solidFill>
                  <a:srgbClr val="041E41"/>
                </a:solidFill>
              </a:defRPr>
            </a:lvl4pPr>
            <a:lvl5pPr>
              <a:defRPr>
                <a:solidFill>
                  <a:srgbClr val="041E4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7" name="Date Placeholder 6">
            <a:extLst>
              <a:ext uri="{FF2B5EF4-FFF2-40B4-BE49-F238E27FC236}">
                <a16:creationId xmlns:a16="http://schemas.microsoft.com/office/drawing/2014/main" id="{4D409DFE-6DF4-450E-8E11-5C13108D9918}"/>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8" name="Footer Placeholder 7">
            <a:extLst>
              <a:ext uri="{FF2B5EF4-FFF2-40B4-BE49-F238E27FC236}">
                <a16:creationId xmlns:a16="http://schemas.microsoft.com/office/drawing/2014/main" id="{D7EFD81C-7FE4-4512-9B0D-AF88EB0B9AFB}"/>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23D73C3F-E268-4EEB-A29A-128CE8898346}"/>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226893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AD90-0B63-4D89-9417-893B674809B9}"/>
              </a:ext>
            </a:extLst>
          </p:cNvPr>
          <p:cNvSpPr>
            <a:spLocks noGrp="1"/>
          </p:cNvSpPr>
          <p:nvPr>
            <p:ph type="title"/>
          </p:nvPr>
        </p:nvSpPr>
        <p:spPr/>
        <p:txBody>
          <a:bodyPr/>
          <a:lstStyle>
            <a:lvl1pPr>
              <a:defRPr>
                <a:solidFill>
                  <a:srgbClr val="041E41"/>
                </a:solidFill>
              </a:defRPr>
            </a:lvl1pPr>
          </a:lstStyle>
          <a:p>
            <a:r>
              <a:rPr lang="en-US" dirty="0"/>
              <a:t>Click to edit Master title style</a:t>
            </a:r>
            <a:endParaRPr lang="et-EE" dirty="0"/>
          </a:p>
        </p:txBody>
      </p:sp>
      <p:sp>
        <p:nvSpPr>
          <p:cNvPr id="3" name="Date Placeholder 2">
            <a:extLst>
              <a:ext uri="{FF2B5EF4-FFF2-40B4-BE49-F238E27FC236}">
                <a16:creationId xmlns:a16="http://schemas.microsoft.com/office/drawing/2014/main" id="{22936510-E6B1-401A-AA95-46322446A937}"/>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4" name="Footer Placeholder 3">
            <a:extLst>
              <a:ext uri="{FF2B5EF4-FFF2-40B4-BE49-F238E27FC236}">
                <a16:creationId xmlns:a16="http://schemas.microsoft.com/office/drawing/2014/main" id="{24E823CC-BC54-4B88-B002-32CC075CB111}"/>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29039B26-5676-4B9A-ADED-EA71E0E3134C}"/>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156368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5A87F-5A56-4B73-8AD8-A4FC0E5055A1}"/>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3" name="Footer Placeholder 2">
            <a:extLst>
              <a:ext uri="{FF2B5EF4-FFF2-40B4-BE49-F238E27FC236}">
                <a16:creationId xmlns:a16="http://schemas.microsoft.com/office/drawing/2014/main" id="{EB66ED91-D039-4B61-B8F5-B81F1CEFA7B6}"/>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34FD1145-5B95-48A1-995E-62FFD87972E5}"/>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18388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EE90-87B4-4114-BBCF-587402263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DAFB9D6F-2CCB-44F7-A296-AD5FF7434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BAB4A4F0-E30B-47C7-B65E-FAE11BD5E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1E75E5-570A-456E-9A8C-1E0DA10F7200}"/>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6" name="Footer Placeholder 5">
            <a:extLst>
              <a:ext uri="{FF2B5EF4-FFF2-40B4-BE49-F238E27FC236}">
                <a16:creationId xmlns:a16="http://schemas.microsoft.com/office/drawing/2014/main" id="{3C7A6706-063B-4912-BD80-F1E575699366}"/>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5FFD947E-AA75-480D-9075-D048A8DA2D30}"/>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360513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4E68-2543-441F-9498-C9A1D6257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44F06D2C-9556-4DAA-8A4F-D18401913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5F326C5D-02B6-4134-9D0F-4D0FAE6BD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47D26D-9587-4AF0-91D1-1800AB95D0FC}"/>
              </a:ext>
            </a:extLst>
          </p:cNvPr>
          <p:cNvSpPr>
            <a:spLocks noGrp="1"/>
          </p:cNvSpPr>
          <p:nvPr>
            <p:ph type="dt" sz="half" idx="10"/>
          </p:nvPr>
        </p:nvSpPr>
        <p:spPr/>
        <p:txBody>
          <a:bodyPr/>
          <a:lstStyle/>
          <a:p>
            <a:fld id="{38F3822E-490A-4518-A876-B31CBDEFDDD5}" type="datetimeFigureOut">
              <a:rPr lang="et-EE" smtClean="0"/>
              <a:t>09.03.2023</a:t>
            </a:fld>
            <a:endParaRPr lang="et-EE"/>
          </a:p>
        </p:txBody>
      </p:sp>
      <p:sp>
        <p:nvSpPr>
          <p:cNvPr id="6" name="Footer Placeholder 5">
            <a:extLst>
              <a:ext uri="{FF2B5EF4-FFF2-40B4-BE49-F238E27FC236}">
                <a16:creationId xmlns:a16="http://schemas.microsoft.com/office/drawing/2014/main" id="{F2E462CF-E07D-4167-AE5D-8FDA55D75867}"/>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C58BDF1A-EAD3-40EA-A127-CDFBE033AA24}"/>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23749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59B3D-B2CD-41A6-B558-E7B7E3065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a:extLst>
              <a:ext uri="{FF2B5EF4-FFF2-40B4-BE49-F238E27FC236}">
                <a16:creationId xmlns:a16="http://schemas.microsoft.com/office/drawing/2014/main" id="{8175941E-2D81-4E55-AA7A-60AC744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a16="http://schemas.microsoft.com/office/drawing/2014/main" id="{755ABD5E-40A0-4DDD-9259-3F2CEA3318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3822E-490A-4518-A876-B31CBDEFDDD5}" type="datetimeFigureOut">
              <a:rPr lang="et-EE" smtClean="0"/>
              <a:t>09.03.2023</a:t>
            </a:fld>
            <a:endParaRPr lang="et-EE"/>
          </a:p>
        </p:txBody>
      </p:sp>
      <p:sp>
        <p:nvSpPr>
          <p:cNvPr id="5" name="Footer Placeholder 4">
            <a:extLst>
              <a:ext uri="{FF2B5EF4-FFF2-40B4-BE49-F238E27FC236}">
                <a16:creationId xmlns:a16="http://schemas.microsoft.com/office/drawing/2014/main" id="{7B01C240-C5D1-4A20-BAF8-1F29D5A036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E6EF6B23-CE10-4A5C-8230-C24F45EC9D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B01FD-B859-4C22-91FC-2ADA18F8B055}" type="slidenum">
              <a:rPr lang="et-EE" smtClean="0"/>
              <a:t>‹#›</a:t>
            </a:fld>
            <a:endParaRPr lang="et-EE"/>
          </a:p>
        </p:txBody>
      </p:sp>
    </p:spTree>
    <p:extLst>
      <p:ext uri="{BB962C8B-B14F-4D97-AF65-F5344CB8AC3E}">
        <p14:creationId xmlns:p14="http://schemas.microsoft.com/office/powerpoint/2010/main" val="4280168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hyperlink" Target="https://vimeo.com/43462947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bostonreview.net/forum/can-global-brands-create-just-supply-chains-richard-locke"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nytimes.com/2010/11/07/business/07shelf.html?_r=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tiff"/><Relationship Id="rId1" Type="http://schemas.openxmlformats.org/officeDocument/2006/relationships/slideLayout" Target="../slideLayouts/slideLayout2.xml"/><Relationship Id="rId4" Type="http://schemas.openxmlformats.org/officeDocument/2006/relationships/hyperlink" Target="http://povertydata.worldbank.org/poverty/region/EAP"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doi.org/10.1177/02683962221113596"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youtube.com/watch?v=GmgNWos_wo8"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i.org/10.1177/00076503211068421"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p.heikkurinen@leeds.ac.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6330-1037-46A4-8D96-530FDF52841A}"/>
              </a:ext>
            </a:extLst>
          </p:cNvPr>
          <p:cNvSpPr>
            <a:spLocks noGrp="1"/>
          </p:cNvSpPr>
          <p:nvPr>
            <p:ph type="ctrTitle"/>
          </p:nvPr>
        </p:nvSpPr>
        <p:spPr>
          <a:xfrm>
            <a:off x="6746628" y="2600959"/>
            <a:ext cx="4645250" cy="2756231"/>
          </a:xfrm>
        </p:spPr>
        <p:txBody>
          <a:bodyPr anchor="b">
            <a:normAutofit fontScale="90000"/>
          </a:bodyPr>
          <a:lstStyle/>
          <a:p>
            <a:br>
              <a:rPr lang="en-US" dirty="0"/>
            </a:br>
            <a:r>
              <a:rPr lang="en-US" dirty="0"/>
              <a:t>Critique of Mainstream CSR</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Subtitle 4">
            <a:extLst>
              <a:ext uri="{FF2B5EF4-FFF2-40B4-BE49-F238E27FC236}">
                <a16:creationId xmlns:a16="http://schemas.microsoft.com/office/drawing/2014/main" id="{475001A7-173E-4C9C-90B4-22083F590BE7}"/>
              </a:ext>
            </a:extLst>
          </p:cNvPr>
          <p:cNvSpPr>
            <a:spLocks noGrp="1"/>
          </p:cNvSpPr>
          <p:nvPr>
            <p:ph type="subTitle" idx="1"/>
          </p:nvPr>
        </p:nvSpPr>
        <p:spPr>
          <a:xfrm>
            <a:off x="6746627" y="5506277"/>
            <a:ext cx="4645250" cy="1182757"/>
          </a:xfrm>
        </p:spPr>
        <p:txBody>
          <a:bodyPr anchor="t">
            <a:normAutofit/>
          </a:bodyPr>
          <a:lstStyle/>
          <a:p>
            <a:r>
              <a:rPr lang="et-EE" sz="2000" dirty="0">
                <a:latin typeface="Open Sans Light" panose="020B0306030504020204" pitchFamily="34" charset="0"/>
                <a:ea typeface="Open Sans Light" panose="020B0306030504020204" pitchFamily="34" charset="0"/>
                <a:cs typeface="Open Sans Light" panose="020B0306030504020204" pitchFamily="34" charset="0"/>
              </a:rPr>
              <a:t> PhD, Professor</a:t>
            </a:r>
          </a:p>
          <a:p>
            <a:r>
              <a:rPr lang="et-EE" sz="2000" dirty="0"/>
              <a:t>Jukka Mäkinen</a:t>
            </a:r>
            <a:endParaRPr lang="et-EE"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Kuva 5" descr="Kuva, joka sisältää kohteen ulko, luonto, vuori, lentävä&#10;&#10;Kuvaus luotu automaattisesti">
            <a:extLst>
              <a:ext uri="{FF2B5EF4-FFF2-40B4-BE49-F238E27FC236}">
                <a16:creationId xmlns:a16="http://schemas.microsoft.com/office/drawing/2014/main" id="{632E7D0C-6149-B646-B22B-4709E796F1AA}"/>
              </a:ext>
            </a:extLst>
          </p:cNvPr>
          <p:cNvPicPr>
            <a:picLocks noChangeAspect="1"/>
          </p:cNvPicPr>
          <p:nvPr/>
        </p:nvPicPr>
        <p:blipFill rotWithShape="1">
          <a:blip r:embed="rId2">
            <a:extLst>
              <a:ext uri="{28A0092B-C50C-407E-A947-70E740481C1C}">
                <a14:useLocalDpi xmlns:a14="http://schemas.microsoft.com/office/drawing/2010/main" val="0"/>
              </a:ext>
            </a:extLst>
          </a:blip>
          <a:srcRect t="10065" r="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TextBox 2"/>
          <p:cNvSpPr txBox="1"/>
          <p:nvPr/>
        </p:nvSpPr>
        <p:spPr>
          <a:xfrm>
            <a:off x="4212972" y="4487853"/>
            <a:ext cx="184731" cy="369332"/>
          </a:xfrm>
          <a:prstGeom prst="rect">
            <a:avLst/>
          </a:prstGeom>
          <a:noFill/>
        </p:spPr>
        <p:txBody>
          <a:bodyPr wrap="none" rtlCol="0">
            <a:spAutoFit/>
          </a:bodyPr>
          <a:lstStyle/>
          <a:p>
            <a:endParaRPr lang="et-EE" dirty="0"/>
          </a:p>
        </p:txBody>
      </p:sp>
      <p:sp>
        <p:nvSpPr>
          <p:cNvPr id="7" name="TextBox 6"/>
          <p:cNvSpPr txBox="1"/>
          <p:nvPr/>
        </p:nvSpPr>
        <p:spPr>
          <a:xfrm>
            <a:off x="0" y="476835"/>
            <a:ext cx="12094762" cy="461665"/>
          </a:xfrm>
          <a:prstGeom prst="rect">
            <a:avLst/>
          </a:prstGeom>
          <a:noFill/>
        </p:spPr>
        <p:txBody>
          <a:bodyPr wrap="square" rtlCol="0">
            <a:spAutoFit/>
          </a:bodyPr>
          <a:lstStyle/>
          <a:p>
            <a:pPr algn="ctr">
              <a:spcAft>
                <a:spcPts val="600"/>
              </a:spcAft>
            </a:pP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Aalto BIZ</a:t>
            </a:r>
            <a:r>
              <a:rPr lang="et-EE"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Online, 9.3.2023 </a:t>
            </a:r>
            <a:endParaRPr lang="et-EE"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0537354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447742"/>
            <a:ext cx="4278623" cy="1448792"/>
          </a:xfrm>
        </p:spPr>
        <p:txBody>
          <a:bodyPr>
            <a:normAutofit/>
          </a:bodyPr>
          <a:lstStyle/>
          <a:p>
            <a:pPr algn="ctr"/>
            <a:r>
              <a:rPr lang="en-US" sz="4000" dirty="0"/>
              <a:t>2. Critical CSR</a:t>
            </a:r>
          </a:p>
        </p:txBody>
      </p:sp>
      <p:grpSp>
        <p:nvGrpSpPr>
          <p:cNvPr id="11" name="Group 10">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12"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5"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5131" y="958617"/>
            <a:ext cx="4888676" cy="429003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Shape 16">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sz="quarter" idx="1"/>
          </p:nvPr>
        </p:nvSpPr>
        <p:spPr>
          <a:xfrm>
            <a:off x="965199" y="2912937"/>
            <a:ext cx="4741917" cy="3093546"/>
          </a:xfrm>
        </p:spPr>
        <p:txBody>
          <a:bodyPr>
            <a:normAutofit lnSpcReduction="10000"/>
          </a:bodyPr>
          <a:lstStyle/>
          <a:p>
            <a:r>
              <a:rPr lang="en-GB" sz="1700" dirty="0">
                <a:solidFill>
                  <a:schemeClr val="bg1"/>
                </a:solidFill>
              </a:rPr>
              <a:t>Corporate responsibility as a neoliberal ideology aiming to extend the role of markets and economic actors i.e. the private sphere of society.</a:t>
            </a:r>
          </a:p>
          <a:p>
            <a:r>
              <a:rPr lang="en-GB" sz="1700" dirty="0">
                <a:solidFill>
                  <a:schemeClr val="bg1"/>
                </a:solidFill>
              </a:rPr>
              <a:t>This extension of the private business sphere happens at the expense of the democratically governed public structures provided by the state and the citizens as a collective body.</a:t>
            </a:r>
          </a:p>
          <a:p>
            <a:r>
              <a:rPr lang="en-GB" sz="1700" dirty="0">
                <a:solidFill>
                  <a:schemeClr val="bg1"/>
                </a:solidFill>
              </a:rPr>
              <a:t>The corporate responsibility is thus perceived as a power-gaining vehicle that contributes to the assumptions of free market capitalism.</a:t>
            </a:r>
            <a:endParaRPr lang="fi-FI" sz="1700" dirty="0">
              <a:solidFill>
                <a:schemeClr val="bg1"/>
              </a:solidFill>
            </a:endParaRPr>
          </a:p>
          <a:p>
            <a:endParaRPr lang="en-US" sz="1700" dirty="0">
              <a:solidFill>
                <a:schemeClr val="bg1"/>
              </a:solidFill>
            </a:endParaRPr>
          </a:p>
        </p:txBody>
      </p:sp>
      <p:pic>
        <p:nvPicPr>
          <p:cNvPr id="4" name="Picture 3"/>
          <p:cNvPicPr>
            <a:picLocks noChangeAspect="1"/>
          </p:cNvPicPr>
          <p:nvPr/>
        </p:nvPicPr>
        <p:blipFill>
          <a:blip r:embed="rId2"/>
          <a:stretch>
            <a:fillRect/>
          </a:stretch>
        </p:blipFill>
        <p:spPr>
          <a:xfrm>
            <a:off x="8068975" y="1494970"/>
            <a:ext cx="2140988" cy="3217333"/>
          </a:xfrm>
          <a:prstGeom prst="rect">
            <a:avLst/>
          </a:prstGeom>
        </p:spPr>
      </p:pic>
    </p:spTree>
    <p:extLst>
      <p:ext uri="{BB962C8B-B14F-4D97-AF65-F5344CB8AC3E}">
        <p14:creationId xmlns:p14="http://schemas.microsoft.com/office/powerpoint/2010/main" val="121295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707CB0C-B39C-1645-9F10-7A5377862BCD}"/>
              </a:ext>
            </a:extLst>
          </p:cNvPr>
          <p:cNvSpPr>
            <a:spLocks noGrp="1"/>
          </p:cNvSpPr>
          <p:nvPr>
            <p:ph type="title"/>
          </p:nvPr>
        </p:nvSpPr>
        <p:spPr>
          <a:xfrm>
            <a:off x="965199" y="447741"/>
            <a:ext cx="4278623" cy="1645919"/>
          </a:xfrm>
        </p:spPr>
        <p:txBody>
          <a:bodyPr>
            <a:normAutofit/>
          </a:bodyPr>
          <a:lstStyle/>
          <a:p>
            <a:pPr algn="ctr"/>
            <a:r>
              <a:rPr lang="en-US" sz="4000" dirty="0"/>
              <a:t>2. Political CSR</a:t>
            </a:r>
          </a:p>
        </p:txBody>
      </p:sp>
      <p:grpSp>
        <p:nvGrpSpPr>
          <p:cNvPr id="25" name="Group 24">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26"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9"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5131" y="958617"/>
            <a:ext cx="4888676" cy="429003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Shape 30">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isällön paikkamerkki 2">
            <a:extLst>
              <a:ext uri="{FF2B5EF4-FFF2-40B4-BE49-F238E27FC236}">
                <a16:creationId xmlns:a16="http://schemas.microsoft.com/office/drawing/2014/main" id="{6B721877-6C68-FF4B-8290-87E05B70A490}"/>
              </a:ext>
            </a:extLst>
          </p:cNvPr>
          <p:cNvSpPr>
            <a:spLocks noGrp="1"/>
          </p:cNvSpPr>
          <p:nvPr>
            <p:ph idx="1"/>
          </p:nvPr>
        </p:nvSpPr>
        <p:spPr>
          <a:xfrm>
            <a:off x="965199" y="2912937"/>
            <a:ext cx="4741917" cy="3093546"/>
          </a:xfrm>
        </p:spPr>
        <p:txBody>
          <a:bodyPr>
            <a:normAutofit/>
          </a:bodyPr>
          <a:lstStyle/>
          <a:p>
            <a:r>
              <a:rPr lang="en-GB" sz="1500">
                <a:solidFill>
                  <a:schemeClr val="bg1"/>
                </a:solidFill>
              </a:rPr>
              <a:t>Challenges the separation between business and politics.</a:t>
            </a:r>
          </a:p>
          <a:p>
            <a:r>
              <a:rPr lang="en-GB" sz="1500">
                <a:solidFill>
                  <a:schemeClr val="bg1"/>
                </a:solidFill>
              </a:rPr>
              <a:t>Multinational corporations seen as powerful political actors operating in a strongly globalised world.</a:t>
            </a:r>
          </a:p>
          <a:p>
            <a:r>
              <a:rPr lang="en-GB" sz="1500">
                <a:solidFill>
                  <a:schemeClr val="bg1"/>
                </a:solidFill>
              </a:rPr>
              <a:t>In the global setting, the traditional boundaries between business and politics are vanishing.</a:t>
            </a:r>
          </a:p>
          <a:p>
            <a:r>
              <a:rPr lang="en-GB" sz="1500">
                <a:solidFill>
                  <a:schemeClr val="bg1"/>
                </a:solidFill>
              </a:rPr>
              <a:t>Firms need to go beyond the economic logic and take over the traditional governmental tasks of political and social regulation of businesses and the provision of public goods. </a:t>
            </a:r>
            <a:endParaRPr lang="en-US" sz="1500">
              <a:solidFill>
                <a:schemeClr val="bg1"/>
              </a:solidFill>
            </a:endParaRPr>
          </a:p>
          <a:p>
            <a:endParaRPr lang="en-US" sz="1500">
              <a:solidFill>
                <a:schemeClr val="bg1"/>
              </a:solidFill>
            </a:endParaRPr>
          </a:p>
        </p:txBody>
      </p:sp>
      <p:pic>
        <p:nvPicPr>
          <p:cNvPr id="11" name="Picture 5">
            <a:extLst>
              <a:ext uri="{FF2B5EF4-FFF2-40B4-BE49-F238E27FC236}">
                <a16:creationId xmlns:a16="http://schemas.microsoft.com/office/drawing/2014/main" id="{498DCD54-7821-434E-AB94-14B6E123EF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57641" y="1494970"/>
            <a:ext cx="2163656" cy="3217333"/>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09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4669CFD-2101-FF41-8178-3AB9120ACA05}"/>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latin typeface="+mj-lt"/>
                <a:ea typeface="+mj-ea"/>
                <a:cs typeface="+mj-cs"/>
              </a:rPr>
              <a:t>3. Economic CSR</a:t>
            </a:r>
          </a:p>
        </p:txBody>
      </p:sp>
      <p:pic>
        <p:nvPicPr>
          <p:cNvPr id="4" name="Picture 4">
            <a:extLst>
              <a:ext uri="{FF2B5EF4-FFF2-40B4-BE49-F238E27FC236}">
                <a16:creationId xmlns:a16="http://schemas.microsoft.com/office/drawing/2014/main" id="{149850EF-4076-964D-9D7E-8BC8B7ACF8ED}"/>
              </a:ext>
            </a:extLst>
          </p:cNvPr>
          <p:cNvPicPr>
            <a:picLocks noGrp="1" noChangeAspect="1"/>
          </p:cNvPicPr>
          <p:nvPr>
            <p:ph idx="1"/>
          </p:nvPr>
        </p:nvPicPr>
        <p:blipFill rotWithShape="1">
          <a:blip r:embed="rId2"/>
          <a:srcRect l="5687" r="25677" b="-2"/>
          <a:stretch/>
        </p:blipFill>
        <p:spPr>
          <a:xfrm>
            <a:off x="1049182" y="307731"/>
            <a:ext cx="3997633" cy="3997637"/>
          </a:xfrm>
          <a:prstGeom prst="rect">
            <a:avLst/>
          </a:prstGeom>
        </p:spPr>
      </p:pic>
      <p:pic>
        <p:nvPicPr>
          <p:cNvPr id="5" name="Picture 8">
            <a:extLst>
              <a:ext uri="{FF2B5EF4-FFF2-40B4-BE49-F238E27FC236}">
                <a16:creationId xmlns:a16="http://schemas.microsoft.com/office/drawing/2014/main" id="{A9852908-8D50-E046-BDCB-9DD94FF394F0}"/>
              </a:ext>
            </a:extLst>
          </p:cNvPr>
          <p:cNvPicPr>
            <a:picLocks noChangeAspect="1"/>
          </p:cNvPicPr>
          <p:nvPr/>
        </p:nvPicPr>
        <p:blipFill rotWithShape="1">
          <a:blip r:embed="rId3"/>
          <a:srcRect l="9916" r="4838"/>
          <a:stretch/>
        </p:blipFill>
        <p:spPr>
          <a:xfrm>
            <a:off x="6661419" y="307731"/>
            <a:ext cx="4965164" cy="3997637"/>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89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Classical Division of Labor</a:t>
            </a:r>
          </a:p>
        </p:txBody>
      </p:sp>
      <p:sp>
        <p:nvSpPr>
          <p:cNvPr id="3" name="Content Placeholder 2"/>
          <p:cNvSpPr>
            <a:spLocks noGrp="1"/>
          </p:cNvSpPr>
          <p:nvPr>
            <p:ph idx="1"/>
          </p:nvPr>
        </p:nvSpPr>
        <p:spPr/>
        <p:txBody>
          <a:bodyPr>
            <a:normAutofit/>
          </a:bodyPr>
          <a:lstStyle/>
          <a:p>
            <a:pPr marL="0" indent="0" algn="ctr">
              <a:buNone/>
            </a:pPr>
            <a:r>
              <a:rPr lang="en-US" b="1" dirty="0"/>
              <a:t>“Society uses its resources most efficiently”</a:t>
            </a:r>
          </a:p>
          <a:p>
            <a:pPr marL="0" indent="0" algn="ctr">
              <a:buNone/>
            </a:pPr>
            <a:r>
              <a:rPr lang="en-US" b="1" dirty="0"/>
              <a:t>“Protection of people, enforcing voluntary contracts and minimizing externalities”</a:t>
            </a:r>
          </a:p>
          <a:p>
            <a:pPr marL="0" indent="0" algn="ctr">
              <a:buNone/>
            </a:pPr>
            <a:r>
              <a:rPr lang="en-US" dirty="0"/>
              <a:t>“Government and state power should be separated from the particular interests and private advantages”</a:t>
            </a:r>
          </a:p>
          <a:p>
            <a:pPr marL="0" indent="0" algn="ctr">
              <a:buNone/>
            </a:pPr>
            <a:endParaRPr lang="en-US" dirty="0"/>
          </a:p>
          <a:p>
            <a:pPr marL="0" indent="0" algn="ctr">
              <a:buNone/>
            </a:pPr>
            <a:r>
              <a:rPr lang="en-US" dirty="0"/>
              <a:t>The role of corporations is to</a:t>
            </a:r>
            <a:r>
              <a:rPr lang="en-US" b="1" dirty="0"/>
              <a:t> focus on economic issues</a:t>
            </a:r>
            <a:r>
              <a:rPr lang="en-US" dirty="0"/>
              <a:t> </a:t>
            </a:r>
          </a:p>
          <a:p>
            <a:pPr marL="0" indent="0" algn="ctr">
              <a:buNone/>
            </a:pPr>
            <a:r>
              <a:rPr lang="en-US" sz="3000" i="1" dirty="0"/>
              <a:t>“Business of business is business”</a:t>
            </a:r>
          </a:p>
          <a:p>
            <a:pPr algn="ctr">
              <a:buFont typeface="Wingdings" pitchFamily="2" charset="2"/>
              <a:buChar char="§"/>
            </a:pPr>
            <a:endParaRPr lang="en-US" dirty="0"/>
          </a:p>
          <a:p>
            <a:pPr>
              <a:buFont typeface="Wingdings" pitchFamily="2" charset="2"/>
              <a:buChar char="§"/>
            </a:pPr>
            <a:endParaRPr lang="en-US" dirty="0"/>
          </a:p>
          <a:p>
            <a:pPr>
              <a:buFont typeface="Wingdings" pitchFamily="2" charset="2"/>
              <a:buChar char="§"/>
            </a:pPr>
            <a:endParaRPr lang="en-US" dirty="0"/>
          </a:p>
          <a:p>
            <a:pPr>
              <a:buFont typeface="Wingdings" pitchFamily="2" charset="2"/>
              <a:buChar char="§"/>
            </a:pPr>
            <a:endParaRPr lang="fi-FI"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7719" y="0"/>
            <a:ext cx="1143704" cy="1375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030"/>
            <a:ext cx="1183303" cy="1375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8" name="Straight Connector 7"/>
          <p:cNvCxnSpPr>
            <a:cxnSpLocks/>
          </p:cNvCxnSpPr>
          <p:nvPr/>
        </p:nvCxnSpPr>
        <p:spPr>
          <a:xfrm>
            <a:off x="2218092" y="4381500"/>
            <a:ext cx="928221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stretch>
            <a:fillRect/>
          </a:stretch>
        </p:blipFill>
        <p:spPr>
          <a:xfrm>
            <a:off x="10915748" y="1690688"/>
            <a:ext cx="1169119" cy="2130243"/>
          </a:xfrm>
          <a:prstGeom prst="rect">
            <a:avLst/>
          </a:prstGeom>
        </p:spPr>
      </p:pic>
      <p:pic>
        <p:nvPicPr>
          <p:cNvPr id="10" name="Picture 9"/>
          <p:cNvPicPr>
            <a:picLocks noChangeAspect="1"/>
          </p:cNvPicPr>
          <p:nvPr/>
        </p:nvPicPr>
        <p:blipFill>
          <a:blip r:embed="rId5"/>
          <a:stretch>
            <a:fillRect/>
          </a:stretch>
        </p:blipFill>
        <p:spPr>
          <a:xfrm>
            <a:off x="0" y="5181600"/>
            <a:ext cx="1183302" cy="1676400"/>
          </a:xfrm>
          <a:prstGeom prst="rect">
            <a:avLst/>
          </a:prstGeom>
        </p:spPr>
      </p:pic>
    </p:spTree>
    <p:extLst>
      <p:ext uri="{BB962C8B-B14F-4D97-AF65-F5344CB8AC3E}">
        <p14:creationId xmlns:p14="http://schemas.microsoft.com/office/powerpoint/2010/main" val="3255044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851517"/>
            <a:ext cx="5130795" cy="1461778"/>
          </a:xfrm>
        </p:spPr>
        <p:txBody>
          <a:bodyPr>
            <a:normAutofit/>
          </a:bodyPr>
          <a:lstStyle/>
          <a:p>
            <a:r>
              <a:rPr lang="en-US" sz="4000" dirty="0"/>
              <a:t>3. Economic CSR</a:t>
            </a:r>
          </a:p>
        </p:txBody>
      </p:sp>
      <p:sp>
        <p:nvSpPr>
          <p:cNvPr id="3" name="Content Placeholder 2"/>
          <p:cNvSpPr>
            <a:spLocks noGrp="1"/>
          </p:cNvSpPr>
          <p:nvPr>
            <p:ph idx="1"/>
          </p:nvPr>
        </p:nvSpPr>
        <p:spPr>
          <a:xfrm>
            <a:off x="965200" y="2470248"/>
            <a:ext cx="4048344" cy="3536236"/>
          </a:xfrm>
        </p:spPr>
        <p:txBody>
          <a:bodyPr>
            <a:normAutofit/>
          </a:bodyPr>
          <a:lstStyle/>
          <a:p>
            <a:pPr marL="0" indent="0">
              <a:buNone/>
            </a:pPr>
            <a:endParaRPr lang="en-US" sz="1700" b="1"/>
          </a:p>
          <a:p>
            <a:r>
              <a:rPr lang="en-US" sz="1700"/>
              <a:t>A firm can </a:t>
            </a:r>
            <a:r>
              <a:rPr lang="en-US" sz="1700" b="1"/>
              <a:t>do well by doing good</a:t>
            </a:r>
          </a:p>
          <a:p>
            <a:r>
              <a:rPr lang="en-US" sz="1700"/>
              <a:t>Focus on the ”business case of CSR”</a:t>
            </a:r>
          </a:p>
          <a:p>
            <a:r>
              <a:rPr lang="en-US" sz="1700"/>
              <a:t>Normally </a:t>
            </a:r>
            <a:r>
              <a:rPr lang="en-US" sz="1700" b="1"/>
              <a:t>not much political discussion</a:t>
            </a:r>
            <a:r>
              <a:rPr lang="en-US" sz="1700"/>
              <a:t> on the roles of businesses in a society</a:t>
            </a:r>
          </a:p>
          <a:p>
            <a:r>
              <a:rPr lang="en-US" sz="1700"/>
              <a:t>Central aim is to </a:t>
            </a:r>
            <a:r>
              <a:rPr lang="en-US" sz="1700" b="1"/>
              <a:t>develop a wider conception of CSR </a:t>
            </a:r>
            <a:r>
              <a:rPr lang="en-US" sz="1700"/>
              <a:t>than Friedman’s narrow view, without losing his (classical liberal) </a:t>
            </a:r>
            <a:r>
              <a:rPr lang="en-US" sz="1700" b="1"/>
              <a:t>voluntarism </a:t>
            </a:r>
            <a:r>
              <a:rPr lang="en-US" sz="1700"/>
              <a:t>and </a:t>
            </a:r>
            <a:r>
              <a:rPr lang="en-US" sz="1700" b="1"/>
              <a:t>economic efficiency </a:t>
            </a:r>
            <a:r>
              <a:rPr lang="en-US" sz="1700"/>
              <a:t>emphasis.</a:t>
            </a:r>
          </a:p>
          <a:p>
            <a:endParaRPr lang="en-US" sz="1700"/>
          </a:p>
          <a:p>
            <a:endParaRPr lang="fi-FI" sz="1700"/>
          </a:p>
        </p:txBody>
      </p:sp>
      <p:sp>
        <p:nvSpPr>
          <p:cNvPr id="137" name="Freeform: Shape 136">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10" r="-1" b="1926"/>
          <a:stretch/>
        </p:blipFill>
        <p:spPr bwMode="auto">
          <a:xfrm>
            <a:off x="7694967" y="2105470"/>
            <a:ext cx="2898058" cy="321733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91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77" name="Rectangle 76">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96C3A025-C1BE-46A3-AD57-A087CB53E106}"/>
              </a:ext>
            </a:extLst>
          </p:cNvPr>
          <p:cNvSpPr>
            <a:spLocks noGrp="1"/>
          </p:cNvSpPr>
          <p:nvPr>
            <p:ph type="title"/>
          </p:nvPr>
        </p:nvSpPr>
        <p:spPr>
          <a:xfrm>
            <a:off x="1191966" y="905011"/>
            <a:ext cx="3629555" cy="1889135"/>
          </a:xfrm>
        </p:spPr>
        <p:txBody>
          <a:bodyPr anchor="b">
            <a:normAutofit/>
          </a:bodyPr>
          <a:lstStyle/>
          <a:p>
            <a:r>
              <a:rPr lang="en-US" sz="4100" dirty="0"/>
              <a:t>3. The Strict Version of the Economic CSR</a:t>
            </a:r>
            <a:endParaRPr lang="et-EE" sz="4100" dirty="0"/>
          </a:p>
        </p:txBody>
      </p:sp>
      <p:sp>
        <p:nvSpPr>
          <p:cNvPr id="3" name="Content Placeholder 2">
            <a:extLst>
              <a:ext uri="{FF2B5EF4-FFF2-40B4-BE49-F238E27FC236}">
                <a16:creationId xmlns:a16="http://schemas.microsoft.com/office/drawing/2014/main" id="{933E86E7-7A4B-40EF-AB04-094DF0F853A7}"/>
              </a:ext>
            </a:extLst>
          </p:cNvPr>
          <p:cNvSpPr>
            <a:spLocks noGrp="1"/>
          </p:cNvSpPr>
          <p:nvPr>
            <p:ph idx="1"/>
          </p:nvPr>
        </p:nvSpPr>
        <p:spPr>
          <a:xfrm>
            <a:off x="1191966" y="2965592"/>
            <a:ext cx="3629555" cy="2987397"/>
          </a:xfrm>
        </p:spPr>
        <p:txBody>
          <a:bodyPr>
            <a:normAutofit/>
          </a:bodyPr>
          <a:lstStyle/>
          <a:p>
            <a:pPr marL="0" indent="0">
              <a:buNone/>
            </a:pPr>
            <a:r>
              <a:rPr lang="en-US" sz="1800">
                <a:latin typeface="Times New Roman" panose="02020603050405020304" pitchFamily="18" charset="0"/>
                <a:ea typeface="Times New Roman" panose="02020603050405020304" pitchFamily="18" charset="0"/>
              </a:rPr>
              <a:t>I</a:t>
            </a:r>
            <a:r>
              <a:rPr lang="en-US" sz="1800">
                <a:effectLst/>
                <a:latin typeface="Times New Roman" panose="02020603050405020304" pitchFamily="18" charset="0"/>
                <a:ea typeface="Times New Roman" panose="02020603050405020304" pitchFamily="18" charset="0"/>
              </a:rPr>
              <a:t>nvestments on CSR are strategic means to advance the firm level economic performance without ethical commitments going beyond the motives of profit maximization (Gond et al. 2009). </a:t>
            </a:r>
            <a:endParaRPr lang="et-EE" sz="1800"/>
          </a:p>
        </p:txBody>
      </p:sp>
      <p:pic>
        <p:nvPicPr>
          <p:cNvPr id="4098" name="Picture 2" descr="Does ethical investing really make you money? | This is Money">
            <a:extLst>
              <a:ext uri="{FF2B5EF4-FFF2-40B4-BE49-F238E27FC236}">
                <a16:creationId xmlns:a16="http://schemas.microsoft.com/office/drawing/2014/main" id="{901BE079-ED54-405B-A9FE-958931E7D5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75" r="10279"/>
          <a:stretch/>
        </p:blipFill>
        <p:spPr bwMode="auto">
          <a:xfrm>
            <a:off x="5359151" y="895610"/>
            <a:ext cx="6107166" cy="505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5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39478-62AE-4113-AB6F-3BC26B16FED8}"/>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2300" kern="1200">
                <a:solidFill>
                  <a:srgbClr val="FFFFFF"/>
                </a:solidFill>
                <a:latin typeface="+mj-lt"/>
                <a:ea typeface="+mj-ea"/>
                <a:cs typeface="+mj-cs"/>
              </a:rPr>
              <a:t>3. Economic CSR: Positive vs. Negative Hypotheses </a:t>
            </a:r>
          </a:p>
        </p:txBody>
      </p:sp>
      <p:pic>
        <p:nvPicPr>
          <p:cNvPr id="5124" name="Picture 4" descr="Demystifying hypothesis testing - Blog | luminousmen">
            <a:extLst>
              <a:ext uri="{FF2B5EF4-FFF2-40B4-BE49-F238E27FC236}">
                <a16:creationId xmlns:a16="http://schemas.microsoft.com/office/drawing/2014/main" id="{A6055703-6595-4160-920C-D1B0181AFE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249" b="5251"/>
          <a:stretch/>
        </p:blipFill>
        <p:spPr bwMode="auto">
          <a:xfrm>
            <a:off x="4777316" y="1152064"/>
            <a:ext cx="6780700" cy="455154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 name="Rectangle 26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2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“Positive Hypothesis”</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027" b="5529"/>
          <a:stretch/>
        </p:blipFill>
        <p:spPr bwMode="auto">
          <a:xfrm>
            <a:off x="327546" y="2454903"/>
            <a:ext cx="3442801" cy="4080254"/>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23" r="1" b="1"/>
          <a:stretch/>
        </p:blipFill>
        <p:spPr bwMode="auto">
          <a:xfrm>
            <a:off x="3942260" y="2454901"/>
            <a:ext cx="3442803" cy="4080255"/>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6" name="Rectangle 26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7973" y="763523"/>
            <a:ext cx="3511296" cy="5330952"/>
          </a:xfrm>
        </p:spPr>
        <p:txBody>
          <a:bodyPr anchor="ctr">
            <a:normAutofit/>
          </a:bodyPr>
          <a:lstStyle/>
          <a:p>
            <a:pPr marL="0" indent="0">
              <a:buNone/>
            </a:pPr>
            <a:r>
              <a:rPr lang="en-US" sz="1500" dirty="0">
                <a:solidFill>
                  <a:srgbClr val="FFFFFF"/>
                </a:solidFill>
              </a:rPr>
              <a:t>	</a:t>
            </a:r>
          </a:p>
          <a:p>
            <a:pPr marL="0" indent="0">
              <a:buNone/>
            </a:pPr>
            <a:r>
              <a:rPr lang="en-US" sz="1500" b="1" dirty="0">
                <a:solidFill>
                  <a:srgbClr val="FFFFFF"/>
                </a:solidFill>
              </a:rPr>
              <a:t>3. The spotlight and the microphone </a:t>
            </a:r>
          </a:p>
          <a:p>
            <a:pPr marL="0" indent="0">
              <a:buNone/>
            </a:pPr>
            <a:endParaRPr lang="en-US" sz="1500" dirty="0">
              <a:solidFill>
                <a:srgbClr val="FFFFFF"/>
              </a:solidFill>
            </a:endParaRPr>
          </a:p>
          <a:p>
            <a:r>
              <a:rPr lang="en-US" sz="1500" b="1" dirty="0">
                <a:solidFill>
                  <a:srgbClr val="FFFFFF"/>
                </a:solidFill>
              </a:rPr>
              <a:t>The spotlight</a:t>
            </a:r>
            <a:r>
              <a:rPr lang="en-US" sz="1500" dirty="0">
                <a:solidFill>
                  <a:srgbClr val="FFFFFF"/>
                </a:solidFill>
              </a:rPr>
              <a:t>: The patchwork of devices and actors that make visible and assessable what firms do.</a:t>
            </a:r>
            <a:endParaRPr lang="en-US" sz="1500" b="1" dirty="0">
              <a:solidFill>
                <a:srgbClr val="FFFFFF"/>
              </a:solidFill>
            </a:endParaRPr>
          </a:p>
          <a:p>
            <a:r>
              <a:rPr lang="en-US" sz="1500" b="1" dirty="0">
                <a:solidFill>
                  <a:srgbClr val="FFFFFF"/>
                </a:solidFill>
              </a:rPr>
              <a:t>The microphone</a:t>
            </a:r>
            <a:r>
              <a:rPr lang="en-US" sz="1500" dirty="0">
                <a:solidFill>
                  <a:srgbClr val="FFFFFF"/>
                </a:solidFill>
              </a:rPr>
              <a:t>: A microphone forcibly pushed before the mouth of the spokespersons of firms whenever there is something to say relevant to the image of the firms.</a:t>
            </a:r>
          </a:p>
          <a:p>
            <a:r>
              <a:rPr lang="en-US" sz="1500" dirty="0">
                <a:solidFill>
                  <a:srgbClr val="FFFFFF"/>
                </a:solidFill>
              </a:rPr>
              <a:t>Via the spotlight and microphone firms explicit CSR declarations become the effective control mechanism of businesses.</a:t>
            </a:r>
          </a:p>
          <a:p>
            <a:pPr marL="0" indent="0">
              <a:buNone/>
            </a:pPr>
            <a:endParaRPr lang="en-US" sz="1500" b="1" dirty="0">
              <a:solidFill>
                <a:srgbClr val="FFFFFF"/>
              </a:solidFill>
            </a:endParaRPr>
          </a:p>
          <a:p>
            <a:endParaRPr lang="en-US" sz="1500" dirty="0">
              <a:solidFill>
                <a:srgbClr val="FFFFFF"/>
              </a:solidFill>
            </a:endParaRPr>
          </a:p>
          <a:p>
            <a:pPr marL="0" indent="0">
              <a:buNone/>
            </a:pPr>
            <a:endParaRPr lang="en-US" sz="1500" dirty="0">
              <a:solidFill>
                <a:srgbClr val="FFFFFF"/>
              </a:solidFill>
            </a:endParaRPr>
          </a:p>
          <a:p>
            <a:pPr marL="0" indent="0">
              <a:buNone/>
            </a:pPr>
            <a:endParaRPr lang="fi-FI" sz="1500" dirty="0">
              <a:solidFill>
                <a:srgbClr val="FFFFFF"/>
              </a:solidFill>
            </a:endParaRPr>
          </a:p>
        </p:txBody>
      </p:sp>
    </p:spTree>
    <p:extLst>
      <p:ext uri="{BB962C8B-B14F-4D97-AF65-F5344CB8AC3E}">
        <p14:creationId xmlns:p14="http://schemas.microsoft.com/office/powerpoint/2010/main" val="15417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84C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sz="3700" dirty="0">
                <a:solidFill>
                  <a:srgbClr val="FFFFFF"/>
                </a:solidFill>
              </a:rPr>
              <a:t>“C</a:t>
            </a:r>
            <a:r>
              <a:rPr lang="en-GB" sz="3700" dirty="0" err="1">
                <a:solidFill>
                  <a:srgbClr val="FFFFFF"/>
                </a:solidFill>
              </a:rPr>
              <a:t>ivilizing</a:t>
            </a:r>
            <a:r>
              <a:rPr lang="en-GB" sz="3700" dirty="0">
                <a:solidFill>
                  <a:srgbClr val="FFFFFF"/>
                </a:solidFill>
              </a:rPr>
              <a:t> </a:t>
            </a:r>
            <a:r>
              <a:rPr lang="en-US" sz="3700" dirty="0">
                <a:solidFill>
                  <a:srgbClr val="FFFFFF"/>
                </a:solidFill>
              </a:rPr>
              <a:t>power of hypocrisy”</a:t>
            </a:r>
            <a:br>
              <a:rPr lang="en-US" sz="3700" dirty="0">
                <a:solidFill>
                  <a:srgbClr val="FFFFFF"/>
                </a:solidFill>
              </a:rPr>
            </a:br>
            <a:endParaRPr lang="fi-FI" sz="3700" dirty="0">
              <a:solidFill>
                <a:srgbClr val="FFFFFF"/>
              </a:solidFill>
            </a:endParaRPr>
          </a:p>
        </p:txBody>
      </p:sp>
      <p:pic>
        <p:nvPicPr>
          <p:cNvPr id="4098" name="Picture 2" descr="Logo&#10;&#10;Description automatically generated with low confidence"/>
          <p:cNvPicPr>
            <a:picLocks noChangeAspect="1" noChangeArrowheads="1"/>
          </p:cNvPicPr>
          <p:nvPr/>
        </p:nvPicPr>
        <p:blipFill rotWithShape="1">
          <a:blip r:embed="rId2">
            <a:extLst>
              <a:ext uri="{28A0092B-C50C-407E-A947-70E740481C1C}">
                <a14:useLocalDpi xmlns:a14="http://schemas.microsoft.com/office/drawing/2010/main" val="0"/>
              </a:ext>
            </a:extLst>
          </a:blip>
          <a:srcRect t="10816" r="1" b="1"/>
          <a:stretch/>
        </p:blipFill>
        <p:spPr bwMode="auto">
          <a:xfrm>
            <a:off x="327547" y="321733"/>
            <a:ext cx="7058306" cy="4107392"/>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pPr marL="0" indent="0" algn="ctr">
              <a:buNone/>
            </a:pPr>
            <a:r>
              <a:rPr lang="en-US" sz="4000" b="1" dirty="0">
                <a:solidFill>
                  <a:srgbClr val="FFFFFF"/>
                </a:solidFill>
              </a:rPr>
              <a:t>3. Positive CSR hypothesis</a:t>
            </a:r>
            <a:r>
              <a:rPr lang="en-US" sz="2000" b="1" dirty="0">
                <a:solidFill>
                  <a:srgbClr val="FFFFFF"/>
                </a:solidFill>
              </a:rPr>
              <a:t>	</a:t>
            </a:r>
            <a:endParaRPr lang="en-US" sz="2000" dirty="0">
              <a:solidFill>
                <a:srgbClr val="FFFFFF"/>
              </a:solidFill>
            </a:endParaRPr>
          </a:p>
          <a:p>
            <a:endParaRPr lang="fi-FI" sz="2000" dirty="0">
              <a:solidFill>
                <a:srgbClr val="FFFFFF"/>
              </a:solidFill>
            </a:endParaRPr>
          </a:p>
        </p:txBody>
      </p:sp>
    </p:spTree>
    <p:extLst>
      <p:ext uri="{BB962C8B-B14F-4D97-AF65-F5344CB8AC3E}">
        <p14:creationId xmlns:p14="http://schemas.microsoft.com/office/powerpoint/2010/main" val="1200753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3. Positive Hypothesis: Power of transparency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87763" y="1716088"/>
            <a:ext cx="7786688" cy="43116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20786B3C-9783-AB4B-8152-37D5B8C971F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05" r="1" b="179"/>
          <a:stretch/>
        </p:blipFill>
        <p:spPr bwMode="auto">
          <a:xfrm>
            <a:off x="714375" y="1716088"/>
            <a:ext cx="2889250" cy="43116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955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12293">
            <a:extLst>
              <a:ext uri="{FF2B5EF4-FFF2-40B4-BE49-F238E27FC236}">
                <a16:creationId xmlns:a16="http://schemas.microsoft.com/office/drawing/2014/main" id="{45E7B87F-DCEE-4C4F-B7D6-54F9382A7CAD}"/>
              </a:ext>
            </a:extLst>
          </p:cNvPr>
          <p:cNvPicPr>
            <a:picLocks noChangeAspect="1"/>
          </p:cNvPicPr>
          <p:nvPr/>
        </p:nvPicPr>
        <p:blipFill rotWithShape="1">
          <a:blip r:embed="rId2"/>
          <a:srcRect t="6372"/>
          <a:stretch/>
        </p:blipFill>
        <p:spPr>
          <a:xfrm>
            <a:off x="1" y="10"/>
            <a:ext cx="9669642" cy="6857990"/>
          </a:xfrm>
          <a:prstGeom prst="rect">
            <a:avLst/>
          </a:prstGeom>
        </p:spPr>
      </p:pic>
      <p:sp>
        <p:nvSpPr>
          <p:cNvPr id="12301" name="Rectangle 123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ectangle 2"/>
          <p:cNvSpPr>
            <a:spLocks noGrp="1" noChangeArrowheads="1"/>
          </p:cNvSpPr>
          <p:nvPr>
            <p:ph type="title"/>
          </p:nvPr>
        </p:nvSpPr>
        <p:spPr>
          <a:xfrm>
            <a:off x="7531610" y="365125"/>
            <a:ext cx="3822189" cy="1899912"/>
          </a:xfrm>
        </p:spPr>
        <p:txBody>
          <a:bodyPr>
            <a:normAutofit/>
          </a:bodyPr>
          <a:lstStyle/>
          <a:p>
            <a:pPr eaLnBrk="1" hangingPunct="1"/>
            <a:r>
              <a:rPr lang="fi-FI" sz="4000"/>
              <a:t>Agenda for </a:t>
            </a:r>
            <a:r>
              <a:rPr lang="en-US" sz="4000"/>
              <a:t>today</a:t>
            </a:r>
          </a:p>
        </p:txBody>
      </p:sp>
      <p:sp>
        <p:nvSpPr>
          <p:cNvPr id="12291" name="Rectangle 3"/>
          <p:cNvSpPr>
            <a:spLocks noGrp="1" noChangeArrowheads="1"/>
          </p:cNvSpPr>
          <p:nvPr>
            <p:ph idx="1"/>
          </p:nvPr>
        </p:nvSpPr>
        <p:spPr>
          <a:xfrm>
            <a:off x="7531610" y="2434201"/>
            <a:ext cx="3822189" cy="3742762"/>
          </a:xfrm>
        </p:spPr>
        <p:txBody>
          <a:bodyPr>
            <a:normAutofit/>
          </a:bodyPr>
          <a:lstStyle/>
          <a:p>
            <a:pPr marL="514350" indent="-514350">
              <a:buFontTx/>
              <a:buAutoNum type="arabicPeriod"/>
            </a:pPr>
            <a:r>
              <a:rPr lang="en-US" sz="2000"/>
              <a:t>Introduction</a:t>
            </a:r>
          </a:p>
          <a:p>
            <a:pPr marL="514350" indent="-514350">
              <a:buFontTx/>
              <a:buAutoNum type="arabicPeriod"/>
            </a:pPr>
            <a:r>
              <a:rPr lang="en-US" sz="2000"/>
              <a:t>CSR Paradigms</a:t>
            </a:r>
          </a:p>
          <a:p>
            <a:pPr marL="514350" indent="-514350">
              <a:buFontTx/>
              <a:buAutoNum type="arabicPeriod"/>
            </a:pPr>
            <a:r>
              <a:rPr lang="en-US" sz="2000"/>
              <a:t>Mainstream CSR</a:t>
            </a:r>
          </a:p>
          <a:p>
            <a:pPr marL="457200" indent="-457200">
              <a:buFont typeface="+mj-lt"/>
              <a:buAutoNum type="arabicPeriod"/>
            </a:pPr>
            <a:r>
              <a:rPr lang="en-US" sz="2000"/>
              <a:t>First Challenge: Organized hypocrisy</a:t>
            </a:r>
          </a:p>
          <a:p>
            <a:pPr marL="457200" indent="-457200">
              <a:buFont typeface="+mj-lt"/>
              <a:buAutoNum type="arabicPeriod"/>
            </a:pPr>
            <a:r>
              <a:rPr lang="en-US" sz="2000"/>
              <a:t>Second Challenge: Limits of Private Power</a:t>
            </a:r>
          </a:p>
          <a:p>
            <a:pPr marL="457200" indent="-457200">
              <a:buFont typeface="+mj-lt"/>
              <a:buAutoNum type="arabicPeriod"/>
            </a:pPr>
            <a:endParaRPr lang="en-US" sz="2000"/>
          </a:p>
        </p:txBody>
      </p:sp>
      <p:sp>
        <p:nvSpPr>
          <p:cNvPr id="12292" name="Slide Number Placeholder 1"/>
          <p:cNvSpPr>
            <a:spLocks noGrp="1"/>
          </p:cNvSpPr>
          <p:nvPr>
            <p:ph type="sldNum" sz="quarter" idx="12"/>
          </p:nvPr>
        </p:nvSpPr>
        <p:spPr>
          <a:xfrm>
            <a:off x="8610600" y="6356350"/>
            <a:ext cx="2743200" cy="365125"/>
          </a:xfrm>
          <a:prstGeom prst="ellipse">
            <a:avLst/>
          </a:prstGeom>
        </p:spPr>
        <p:txBody>
          <a:bodyPr>
            <a:norm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spcAft>
                <a:spcPts val="600"/>
              </a:spcAft>
            </a:pPr>
            <a:fld id="{D149FE6B-79FE-44D7-AE92-412646E7889E}" type="slidenum">
              <a:rPr lang="fi-FI" sz="1100"/>
              <a:pPr>
                <a:lnSpc>
                  <a:spcPct val="90000"/>
                </a:lnSpc>
                <a:spcAft>
                  <a:spcPts val="600"/>
                </a:spcAft>
              </a:pPr>
              <a:t>2</a:t>
            </a:fld>
            <a:endParaRPr lang="fi-FI" sz="1100"/>
          </a:p>
        </p:txBody>
      </p:sp>
    </p:spTree>
    <p:extLst>
      <p:ext uri="{BB962C8B-B14F-4D97-AF65-F5344CB8AC3E}">
        <p14:creationId xmlns:p14="http://schemas.microsoft.com/office/powerpoint/2010/main" val="70755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oney laundering schemes using in-game purchases - IP Integration">
            <a:extLst>
              <a:ext uri="{FF2B5EF4-FFF2-40B4-BE49-F238E27FC236}">
                <a16:creationId xmlns:a16="http://schemas.microsoft.com/office/drawing/2014/main" id="{4AACA6C4-4070-41F7-8DB5-DD60434B68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26" t="3075" r="-2" b="240"/>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58100C-4DF1-47D2-90FC-66F56251DF3B}"/>
              </a:ext>
            </a:extLst>
          </p:cNvPr>
          <p:cNvSpPr>
            <a:spLocks noGrp="1"/>
          </p:cNvSpPr>
          <p:nvPr>
            <p:ph type="title"/>
          </p:nvPr>
        </p:nvSpPr>
        <p:spPr>
          <a:xfrm>
            <a:off x="7848600" y="1122363"/>
            <a:ext cx="4023360" cy="3204134"/>
          </a:xfrm>
        </p:spPr>
        <p:txBody>
          <a:bodyPr vert="horz" lIns="91440" tIns="45720" rIns="91440" bIns="45720" rtlCol="0" anchor="b">
            <a:normAutofit/>
          </a:bodyPr>
          <a:lstStyle/>
          <a:p>
            <a:pPr algn="ctr"/>
            <a:r>
              <a:rPr lang="en-US" sz="4800" dirty="0">
                <a:solidFill>
                  <a:schemeClr val="tx1"/>
                </a:solidFill>
                <a:latin typeface="+mj-lt"/>
                <a:ea typeface="+mj-ea"/>
                <a:cs typeface="+mj-cs"/>
              </a:rPr>
              <a:t>3. “Corruptive power of hypocrisy”</a:t>
            </a:r>
            <a:br>
              <a:rPr lang="en-US" sz="4800" dirty="0">
                <a:solidFill>
                  <a:schemeClr val="tx1"/>
                </a:solidFill>
                <a:latin typeface="+mj-lt"/>
                <a:ea typeface="+mj-ea"/>
                <a:cs typeface="+mj-cs"/>
              </a:rPr>
            </a:br>
            <a:endParaRPr lang="en-US" sz="48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72C01B3C-154F-4E30-A78A-CDBDA3909A8E}"/>
              </a:ext>
            </a:extLst>
          </p:cNvPr>
          <p:cNvSpPr>
            <a:spLocks noGrp="1"/>
          </p:cNvSpPr>
          <p:nvPr>
            <p:ph idx="1"/>
          </p:nvPr>
        </p:nvSpPr>
        <p:spPr>
          <a:xfrm>
            <a:off x="7848600" y="4872922"/>
            <a:ext cx="4023360" cy="1208141"/>
          </a:xfrm>
        </p:spPr>
        <p:txBody>
          <a:bodyPr vert="horz" lIns="91440" tIns="45720" rIns="91440" bIns="45720" rtlCol="0">
            <a:normAutofit/>
          </a:bodyPr>
          <a:lstStyle/>
          <a:p>
            <a:pPr marL="0" indent="0" algn="ctr">
              <a:buNone/>
            </a:pPr>
            <a:r>
              <a:rPr lang="en-US" sz="4000" dirty="0">
                <a:solidFill>
                  <a:schemeClr val="tx1"/>
                </a:solidFill>
                <a:latin typeface="+mn-lt"/>
                <a:ea typeface="+mn-ea"/>
                <a:cs typeface="+mn-cs"/>
              </a:rPr>
              <a:t>Negative CSR hypothesis</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96943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crowd&#10;&#10;Description automatically generated">
            <a:extLst>
              <a:ext uri="{FF2B5EF4-FFF2-40B4-BE49-F238E27FC236}">
                <a16:creationId xmlns:a16="http://schemas.microsoft.com/office/drawing/2014/main" id="{066D3BAA-F7C4-4988-9DEB-E301E8C693C9}"/>
              </a:ext>
            </a:extLst>
          </p:cNvPr>
          <p:cNvPicPr>
            <a:picLocks noChangeAspect="1"/>
          </p:cNvPicPr>
          <p:nvPr/>
        </p:nvPicPr>
        <p:blipFill rotWithShape="1">
          <a:blip r:embed="rId2">
            <a:extLst>
              <a:ext uri="{28A0092B-C50C-407E-A947-70E740481C1C}">
                <a14:useLocalDpi xmlns:a14="http://schemas.microsoft.com/office/drawing/2010/main" val="0"/>
              </a:ext>
            </a:extLst>
          </a:blip>
          <a:srcRect l="4806" t="572" r="-1" b="29199"/>
          <a:stretch/>
        </p:blipFill>
        <p:spPr>
          <a:xfrm>
            <a:off x="-2" y="10"/>
            <a:ext cx="8668512" cy="6857990"/>
          </a:xfrm>
          <a:prstGeom prst="rect">
            <a:avLst/>
          </a:prstGeom>
        </p:spPr>
      </p:pic>
      <p:sp>
        <p:nvSpPr>
          <p:cNvPr id="12"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7DBBAE-CBF3-406B-BEBD-C5E3B0F764E2}"/>
              </a:ext>
            </a:extLst>
          </p:cNvPr>
          <p:cNvSpPr>
            <a:spLocks noGrp="1"/>
          </p:cNvSpPr>
          <p:nvPr>
            <p:ph type="title"/>
          </p:nvPr>
        </p:nvSpPr>
        <p:spPr>
          <a:xfrm>
            <a:off x="7848600" y="1122363"/>
            <a:ext cx="4023360" cy="2215197"/>
          </a:xfrm>
        </p:spPr>
        <p:txBody>
          <a:bodyPr vert="horz" lIns="91440" tIns="45720" rIns="91440" bIns="45720" rtlCol="0" anchor="b">
            <a:normAutofit/>
          </a:bodyPr>
          <a:lstStyle/>
          <a:p>
            <a:pPr algn="ctr"/>
            <a:r>
              <a:rPr lang="en-US" sz="4800" dirty="0">
                <a:solidFill>
                  <a:schemeClr val="tx1"/>
                </a:solidFill>
                <a:latin typeface="+mj-lt"/>
                <a:ea typeface="+mj-ea"/>
                <a:cs typeface="+mj-cs"/>
              </a:rPr>
              <a:t>3. Negative Hypothesis</a:t>
            </a:r>
          </a:p>
        </p:txBody>
      </p:sp>
      <p:sp>
        <p:nvSpPr>
          <p:cNvPr id="3" name="Content Placeholder 2">
            <a:extLst>
              <a:ext uri="{FF2B5EF4-FFF2-40B4-BE49-F238E27FC236}">
                <a16:creationId xmlns:a16="http://schemas.microsoft.com/office/drawing/2014/main" id="{F5DA5762-DC60-46BD-9C79-013BB681C1A8}"/>
              </a:ext>
            </a:extLst>
          </p:cNvPr>
          <p:cNvSpPr>
            <a:spLocks noGrp="1"/>
          </p:cNvSpPr>
          <p:nvPr>
            <p:ph idx="1"/>
          </p:nvPr>
        </p:nvSpPr>
        <p:spPr>
          <a:xfrm>
            <a:off x="7848600" y="4872922"/>
            <a:ext cx="4023360" cy="1208141"/>
          </a:xfrm>
        </p:spPr>
        <p:txBody>
          <a:bodyPr vert="horz" lIns="91440" tIns="45720" rIns="91440" bIns="45720" rtlCol="0">
            <a:noAutofit/>
          </a:bodyPr>
          <a:lstStyle/>
          <a:p>
            <a:pPr marL="0" indent="0" algn="ctr">
              <a:buNone/>
            </a:pPr>
            <a:r>
              <a:rPr lang="en-US" dirty="0">
                <a:solidFill>
                  <a:schemeClr val="tx1"/>
                </a:solidFill>
                <a:latin typeface="+mn-lt"/>
                <a:ea typeface="+mn-ea"/>
                <a:cs typeface="+mn-cs"/>
              </a:rPr>
              <a:t>Hypocritical CSR as Detergent in Money Laundering</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77829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147CA4A-7B3D-4B41-B082-43081A7CD19D}"/>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a:solidFill>
                  <a:schemeClr val="tx1"/>
                </a:solidFill>
                <a:latin typeface="+mj-lt"/>
                <a:ea typeface="+mj-ea"/>
                <a:cs typeface="+mj-cs"/>
              </a:rPr>
              <a:t>4. First Challenge of Economic CSR</a:t>
            </a:r>
          </a:p>
        </p:txBody>
      </p:sp>
      <p:sp>
        <p:nvSpPr>
          <p:cNvPr id="36" name="Rectangle 35">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D6030F6B-F9A9-D748-B671-9CF21D07B8BB}"/>
              </a:ext>
            </a:extLst>
          </p:cNvPr>
          <p:cNvSpPr>
            <a:spLocks noGrp="1"/>
          </p:cNvSpPr>
          <p:nvPr>
            <p:ph idx="1"/>
          </p:nvPr>
        </p:nvSpPr>
        <p:spPr>
          <a:xfrm>
            <a:off x="823442" y="4541263"/>
            <a:ext cx="4662957" cy="1395022"/>
          </a:xfrm>
        </p:spPr>
        <p:txBody>
          <a:bodyPr vert="horz" lIns="91440" tIns="45720" rIns="91440" bIns="45720" rtlCol="0" anchor="t">
            <a:normAutofit/>
          </a:bodyPr>
          <a:lstStyle/>
          <a:p>
            <a:pPr marL="0" indent="0">
              <a:buNone/>
            </a:pPr>
            <a:r>
              <a:rPr lang="en-US" sz="2400" kern="1200">
                <a:solidFill>
                  <a:srgbClr val="FFFFFF"/>
                </a:solidFill>
                <a:latin typeface="+mn-lt"/>
                <a:ea typeface="+mn-ea"/>
                <a:cs typeface="+mn-cs"/>
              </a:rPr>
              <a:t>Organizational hypocrisy</a:t>
            </a:r>
          </a:p>
        </p:txBody>
      </p:sp>
      <p:pic>
        <p:nvPicPr>
          <p:cNvPr id="11" name="Sisällön paikkamerkki 5">
            <a:extLst>
              <a:ext uri="{FF2B5EF4-FFF2-40B4-BE49-F238E27FC236}">
                <a16:creationId xmlns:a16="http://schemas.microsoft.com/office/drawing/2014/main" id="{503A1CCF-6F3A-2141-A05C-6FAAF39A5726}"/>
              </a:ext>
            </a:extLst>
          </p:cNvPr>
          <p:cNvPicPr>
            <a:picLocks noChangeAspect="1"/>
          </p:cNvPicPr>
          <p:nvPr/>
        </p:nvPicPr>
        <p:blipFill rotWithShape="1">
          <a:blip r:embed="rId2"/>
          <a:srcRect r="1" b="4478"/>
          <a:stretch/>
        </p:blipFill>
        <p:spPr>
          <a:xfrm>
            <a:off x="7116367" y="463404"/>
            <a:ext cx="4078101" cy="5553193"/>
          </a:xfrm>
          <a:prstGeom prst="rect">
            <a:avLst/>
          </a:prstGeom>
        </p:spPr>
      </p:pic>
      <p:sp>
        <p:nvSpPr>
          <p:cNvPr id="42" name="Rectangle 4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13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4FBD2-ABAD-44FA-90A0-0BFF9DB6F1C4}"/>
              </a:ext>
            </a:extLst>
          </p:cNvPr>
          <p:cNvSpPr>
            <a:spLocks noGrp="1"/>
          </p:cNvSpPr>
          <p:nvPr>
            <p:ph type="title"/>
          </p:nvPr>
        </p:nvSpPr>
        <p:spPr>
          <a:xfrm>
            <a:off x="1136397" y="502021"/>
            <a:ext cx="4959603" cy="1642969"/>
          </a:xfrm>
        </p:spPr>
        <p:txBody>
          <a:bodyPr anchor="b">
            <a:normAutofit/>
          </a:bodyPr>
          <a:lstStyle/>
          <a:p>
            <a:pPr algn="ctr"/>
            <a:r>
              <a:rPr lang="en-US" sz="4000" dirty="0"/>
              <a:t>4. Ethical Role of Banks</a:t>
            </a:r>
            <a:endParaRPr lang="et-EE" sz="4000" dirty="0"/>
          </a:p>
        </p:txBody>
      </p:sp>
      <p:sp>
        <p:nvSpPr>
          <p:cNvPr id="3" name="Content Placeholder 2">
            <a:extLst>
              <a:ext uri="{FF2B5EF4-FFF2-40B4-BE49-F238E27FC236}">
                <a16:creationId xmlns:a16="http://schemas.microsoft.com/office/drawing/2014/main" id="{2C7B22D9-83C0-4650-97CA-728BB118BE4A}"/>
              </a:ext>
            </a:extLst>
          </p:cNvPr>
          <p:cNvSpPr>
            <a:spLocks noGrp="1"/>
          </p:cNvSpPr>
          <p:nvPr>
            <p:ph idx="1"/>
          </p:nvPr>
        </p:nvSpPr>
        <p:spPr>
          <a:xfrm>
            <a:off x="1136397" y="2418408"/>
            <a:ext cx="4959603" cy="3522569"/>
          </a:xfrm>
        </p:spPr>
        <p:txBody>
          <a:bodyPr anchor="t">
            <a:normAutofit/>
          </a:bodyPr>
          <a:lstStyle/>
          <a:p>
            <a:r>
              <a:rPr lang="en-US" sz="2000">
                <a:latin typeface="Times New Roman" panose="02020603050405020304" pitchFamily="18" charset="0"/>
                <a:ea typeface="Times New Roman" panose="02020603050405020304" pitchFamily="18" charset="0"/>
              </a:rPr>
              <a:t>K</a:t>
            </a:r>
            <a:r>
              <a:rPr lang="en-US" sz="2000">
                <a:effectLst/>
                <a:latin typeface="Times New Roman" panose="02020603050405020304" pitchFamily="18" charset="0"/>
                <a:ea typeface="Times New Roman" panose="02020603050405020304" pitchFamily="18" charset="0"/>
              </a:rPr>
              <a:t>ey institutional building block for adherence to regulations, codes of conduct, and business ethics. </a:t>
            </a:r>
          </a:p>
          <a:p>
            <a:r>
              <a:rPr lang="et-EE" sz="2000">
                <a:effectLst/>
                <a:latin typeface="Times New Roman" panose="02020603050405020304" pitchFamily="18" charset="0"/>
                <a:ea typeface="Times New Roman" panose="02020603050405020304" pitchFamily="18" charset="0"/>
              </a:rPr>
              <a:t>Nordic banks</a:t>
            </a:r>
            <a:r>
              <a:rPr lang="en-US" sz="2000">
                <a:effectLst/>
                <a:latin typeface="Times New Roman" panose="02020603050405020304" pitchFamily="18" charset="0"/>
                <a:ea typeface="Times New Roman" panose="02020603050405020304" pitchFamily="18" charset="0"/>
              </a:rPr>
              <a:t>: High-Level Ethical Image</a:t>
            </a:r>
          </a:p>
          <a:p>
            <a:r>
              <a:rPr lang="en-US" sz="2000">
                <a:latin typeface="Times New Roman" panose="02020603050405020304" pitchFamily="18" charset="0"/>
                <a:ea typeface="Times New Roman" panose="02020603050405020304" pitchFamily="18" charset="0"/>
              </a:rPr>
              <a:t>Nordic banks </a:t>
            </a:r>
            <a:r>
              <a:rPr lang="et-EE" sz="2000">
                <a:effectLst/>
                <a:latin typeface="Times New Roman" panose="02020603050405020304" pitchFamily="18" charset="0"/>
                <a:ea typeface="Times New Roman" panose="02020603050405020304" pitchFamily="18" charset="0"/>
              </a:rPr>
              <a:t>would comply with rules and regulations and perform financial intermediation, oversight, payment, and settlement and in this way contribute to societal prosperity, sustainability, and welfare in society as it is supposed to </a:t>
            </a:r>
            <a:endParaRPr lang="et-EE" sz="2000"/>
          </a:p>
        </p:txBody>
      </p:sp>
      <p:pic>
        <p:nvPicPr>
          <p:cNvPr id="1026" name="Picture 2" descr="Ethical banking allows you to put your money where your values are - ABC  Life">
            <a:extLst>
              <a:ext uri="{FF2B5EF4-FFF2-40B4-BE49-F238E27FC236}">
                <a16:creationId xmlns:a16="http://schemas.microsoft.com/office/drawing/2014/main" id="{B355D3E3-AE81-4172-A594-C96B7C987E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 r="3656" b="3"/>
          <a:stretch/>
        </p:blipFill>
        <p:spPr bwMode="auto">
          <a:xfrm>
            <a:off x="6512442" y="1419154"/>
            <a:ext cx="5201023" cy="3605935"/>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6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Picture 138">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1" name="Rectangle 140">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0AB35012-0C31-467C-A0DC-E05834F9EDB5}"/>
              </a:ext>
            </a:extLst>
          </p:cNvPr>
          <p:cNvSpPr>
            <a:spLocks noGrp="1"/>
          </p:cNvSpPr>
          <p:nvPr>
            <p:ph type="title"/>
          </p:nvPr>
        </p:nvSpPr>
        <p:spPr>
          <a:xfrm>
            <a:off x="1191966" y="900622"/>
            <a:ext cx="4997189" cy="1893524"/>
          </a:xfrm>
        </p:spPr>
        <p:txBody>
          <a:bodyPr anchor="b">
            <a:normAutofit/>
          </a:bodyPr>
          <a:lstStyle/>
          <a:p>
            <a:r>
              <a:rPr lang="en-US" sz="4800"/>
              <a:t>4. Surprise</a:t>
            </a:r>
            <a:endParaRPr lang="et-EE" sz="4800"/>
          </a:p>
        </p:txBody>
      </p:sp>
      <p:sp>
        <p:nvSpPr>
          <p:cNvPr id="3" name="Content Placeholder 2">
            <a:extLst>
              <a:ext uri="{FF2B5EF4-FFF2-40B4-BE49-F238E27FC236}">
                <a16:creationId xmlns:a16="http://schemas.microsoft.com/office/drawing/2014/main" id="{4E897EE1-93F9-4B06-AE34-AEA5F3842C9A}"/>
              </a:ext>
            </a:extLst>
          </p:cNvPr>
          <p:cNvSpPr>
            <a:spLocks noGrp="1"/>
          </p:cNvSpPr>
          <p:nvPr>
            <p:ph idx="1"/>
          </p:nvPr>
        </p:nvSpPr>
        <p:spPr>
          <a:xfrm>
            <a:off x="1191966" y="2965593"/>
            <a:ext cx="4997189" cy="2941544"/>
          </a:xfrm>
        </p:spPr>
        <p:txBody>
          <a:bodyPr>
            <a:normAutofit/>
          </a:bodyPr>
          <a:lstStyle/>
          <a:p>
            <a:pPr marL="0" indent="0">
              <a:buNone/>
            </a:pPr>
            <a:r>
              <a:rPr lang="en-US" sz="1800">
                <a:latin typeface="Times New Roman" panose="02020603050405020304" pitchFamily="18" charset="0"/>
                <a:ea typeface="Times New Roman" panose="02020603050405020304" pitchFamily="18" charset="0"/>
              </a:rPr>
              <a:t>A</a:t>
            </a:r>
            <a:r>
              <a:rPr lang="en-US" sz="1800">
                <a:effectLst/>
                <a:latin typeface="Times New Roman" panose="02020603050405020304" pitchFamily="18" charset="0"/>
                <a:ea typeface="Times New Roman" panose="02020603050405020304" pitchFamily="18" charset="0"/>
              </a:rPr>
              <a:t>ccording to international media Nordic Banks laundered more than USD 225 Billion from Eastern Europe to the West through their Estonian branch offices. </a:t>
            </a:r>
            <a:endParaRPr lang="et-EE" sz="1800"/>
          </a:p>
        </p:txBody>
      </p:sp>
      <p:pic>
        <p:nvPicPr>
          <p:cNvPr id="2050" name="Picture 2" descr="Surprise gift box Royalty Free Vector Image - VectorStock">
            <a:extLst>
              <a:ext uri="{FF2B5EF4-FFF2-40B4-BE49-F238E27FC236}">
                <a16:creationId xmlns:a16="http://schemas.microsoft.com/office/drawing/2014/main" id="{56BD9C71-0B11-4A15-896C-477EDE392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124"/>
          <a:stretch/>
        </p:blipFill>
        <p:spPr bwMode="auto">
          <a:xfrm>
            <a:off x="6575741" y="895610"/>
            <a:ext cx="4890576" cy="505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34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FD3CC513-46D2-D647-98FB-40E82DCC0A8F}"/>
              </a:ext>
            </a:extLst>
          </p:cNvPr>
          <p:cNvSpPr>
            <a:spLocks noGrp="1"/>
          </p:cNvSpPr>
          <p:nvPr>
            <p:ph type="title"/>
          </p:nvPr>
        </p:nvSpPr>
        <p:spPr>
          <a:xfrm>
            <a:off x="1524000" y="4370227"/>
            <a:ext cx="9144000" cy="1193138"/>
          </a:xfrm>
        </p:spPr>
        <p:txBody>
          <a:bodyPr vert="horz" lIns="91440" tIns="45720" rIns="91440" bIns="45720" rtlCol="0" anchor="b">
            <a:normAutofit/>
          </a:bodyPr>
          <a:lstStyle/>
          <a:p>
            <a:pPr algn="ctr"/>
            <a:r>
              <a:rPr lang="en-US">
                <a:solidFill>
                  <a:schemeClr val="tx1"/>
                </a:solidFill>
                <a:latin typeface="+mj-lt"/>
                <a:ea typeface="+mj-ea"/>
                <a:cs typeface="+mj-cs"/>
              </a:rPr>
              <a:t>4. The Case</a:t>
            </a:r>
          </a:p>
        </p:txBody>
      </p:sp>
      <p:sp>
        <p:nvSpPr>
          <p:cNvPr id="3" name="Sisällön paikkamerkki 2">
            <a:extLst>
              <a:ext uri="{FF2B5EF4-FFF2-40B4-BE49-F238E27FC236}">
                <a16:creationId xmlns:a16="http://schemas.microsoft.com/office/drawing/2014/main" id="{037F49F5-3BDF-084D-94E4-24F1614BE964}"/>
              </a:ext>
            </a:extLst>
          </p:cNvPr>
          <p:cNvSpPr>
            <a:spLocks noGrp="1"/>
          </p:cNvSpPr>
          <p:nvPr>
            <p:ph idx="1"/>
          </p:nvPr>
        </p:nvSpPr>
        <p:spPr>
          <a:xfrm>
            <a:off x="1524000" y="5636465"/>
            <a:ext cx="9144000" cy="646785"/>
          </a:xfrm>
        </p:spPr>
        <p:txBody>
          <a:bodyPr vert="horz" lIns="91440" tIns="45720" rIns="91440" bIns="45720" rtlCol="0">
            <a:normAutofit/>
          </a:bodyPr>
          <a:lstStyle/>
          <a:p>
            <a:pPr marL="0" indent="0" algn="ctr">
              <a:buNone/>
            </a:pPr>
            <a:r>
              <a:rPr lang="en-US" sz="2400">
                <a:solidFill>
                  <a:schemeClr val="tx1"/>
                </a:solidFill>
                <a:latin typeface="+mn-lt"/>
                <a:ea typeface="+mn-ea"/>
                <a:cs typeface="+mn-cs"/>
                <a:hlinkClick r:id="rId2"/>
              </a:rPr>
              <a:t>https://vimeo.com/434629476</a:t>
            </a:r>
            <a:r>
              <a:rPr lang="en-US" sz="2400">
                <a:solidFill>
                  <a:schemeClr val="tx1"/>
                </a:solidFill>
                <a:latin typeface="+mn-lt"/>
                <a:ea typeface="+mn-ea"/>
                <a:cs typeface="+mn-cs"/>
              </a:rPr>
              <a:t> </a:t>
            </a:r>
          </a:p>
        </p:txBody>
      </p:sp>
      <p:pic>
        <p:nvPicPr>
          <p:cNvPr id="4" name="Kuva 3">
            <a:extLst>
              <a:ext uri="{FF2B5EF4-FFF2-40B4-BE49-F238E27FC236}">
                <a16:creationId xmlns:a16="http://schemas.microsoft.com/office/drawing/2014/main" id="{78668D9B-B1FD-F94D-88FD-B30BBD40900F}"/>
              </a:ext>
            </a:extLst>
          </p:cNvPr>
          <p:cNvPicPr>
            <a:picLocks noChangeAspect="1"/>
          </p:cNvPicPr>
          <p:nvPr/>
        </p:nvPicPr>
        <p:blipFill rotWithShape="1">
          <a:blip r:embed="rId3"/>
          <a:srcRect t="2403" b="22046"/>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3469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80" name="Rectangle 79">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19639F36-C7A9-4E93-81D5-63FA4888FD02}"/>
              </a:ext>
            </a:extLst>
          </p:cNvPr>
          <p:cNvSpPr>
            <a:spLocks noGrp="1"/>
          </p:cNvSpPr>
          <p:nvPr>
            <p:ph type="title"/>
          </p:nvPr>
        </p:nvSpPr>
        <p:spPr>
          <a:xfrm>
            <a:off x="1191966" y="900622"/>
            <a:ext cx="4997189" cy="977874"/>
          </a:xfrm>
        </p:spPr>
        <p:txBody>
          <a:bodyPr anchor="b">
            <a:normAutofit/>
          </a:bodyPr>
          <a:lstStyle/>
          <a:p>
            <a:r>
              <a:rPr lang="en-US" sz="4100" dirty="0"/>
              <a:t>4.Money Laundering</a:t>
            </a:r>
            <a:endParaRPr lang="et-EE" sz="4100" dirty="0"/>
          </a:p>
        </p:txBody>
      </p:sp>
      <p:sp>
        <p:nvSpPr>
          <p:cNvPr id="3" name="Content Placeholder 2">
            <a:extLst>
              <a:ext uri="{FF2B5EF4-FFF2-40B4-BE49-F238E27FC236}">
                <a16:creationId xmlns:a16="http://schemas.microsoft.com/office/drawing/2014/main" id="{E353D769-D2E9-42CF-8967-65867DDD4B82}"/>
              </a:ext>
            </a:extLst>
          </p:cNvPr>
          <p:cNvSpPr>
            <a:spLocks noGrp="1"/>
          </p:cNvSpPr>
          <p:nvPr>
            <p:ph idx="1"/>
          </p:nvPr>
        </p:nvSpPr>
        <p:spPr>
          <a:xfrm>
            <a:off x="1191966" y="2049943"/>
            <a:ext cx="4997189" cy="3857194"/>
          </a:xfrm>
        </p:spPr>
        <p:txBody>
          <a:bodyPr>
            <a:normAutofit/>
          </a:bodyPr>
          <a:lstStyle/>
          <a:p>
            <a:r>
              <a:rPr lang="en-US" sz="2400" dirty="0">
                <a:latin typeface="Times New Roman" panose="02020603050405020304" pitchFamily="18" charset="0"/>
                <a:ea typeface="Times New Roman" panose="02020603050405020304" pitchFamily="18" charset="0"/>
              </a:rPr>
              <a:t>M</a:t>
            </a:r>
            <a:r>
              <a:rPr lang="en-US" sz="2400" dirty="0">
                <a:effectLst/>
                <a:latin typeface="Times New Roman" panose="02020603050405020304" pitchFamily="18" charset="0"/>
                <a:ea typeface="Times New Roman" panose="02020603050405020304" pitchFamily="18" charset="0"/>
              </a:rPr>
              <a:t>oney “laundering is falsely claiming a legitimate source for an illegally acquired advantage” (van Duyne, 2003).</a:t>
            </a:r>
          </a:p>
          <a:p>
            <a:r>
              <a:rPr lang="en-US" sz="2400" dirty="0">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he money to be laundered is originating from the illegal and illegitimate or dirty activities and need to be represented to be in conformity with the ethical and legal norms and expectations of the society. </a:t>
            </a:r>
            <a:endParaRPr lang="et-EE" sz="2400" dirty="0"/>
          </a:p>
        </p:txBody>
      </p:sp>
      <p:pic>
        <p:nvPicPr>
          <p:cNvPr id="3074" name="Picture 2" descr="Rapid change, but the same threat: money laundering is a rapidly evolving  challenge - Information Age">
            <a:extLst>
              <a:ext uri="{FF2B5EF4-FFF2-40B4-BE49-F238E27FC236}">
                <a16:creationId xmlns:a16="http://schemas.microsoft.com/office/drawing/2014/main" id="{FC5D0AA2-48A0-4FB9-A645-1C31CB5B03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36" r="13754" b="-2"/>
          <a:stretch/>
        </p:blipFill>
        <p:spPr bwMode="auto">
          <a:xfrm>
            <a:off x="6575741" y="895610"/>
            <a:ext cx="4890576" cy="505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994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8">
            <a:extLst>
              <a:ext uri="{FF2B5EF4-FFF2-40B4-BE49-F238E27FC236}">
                <a16:creationId xmlns:a16="http://schemas.microsoft.com/office/drawing/2014/main" id="{4D51AB52-5ADD-4688-83DB-8A2EB1F26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EFDF975-0B51-B840-AC9E-0519DEF1FB7B}"/>
              </a:ext>
            </a:extLst>
          </p:cNvPr>
          <p:cNvSpPr>
            <a:spLocks noGrp="1"/>
          </p:cNvSpPr>
          <p:nvPr>
            <p:ph type="title"/>
          </p:nvPr>
        </p:nvSpPr>
        <p:spPr>
          <a:xfrm>
            <a:off x="594360" y="461001"/>
            <a:ext cx="5103839" cy="1907457"/>
          </a:xfrm>
        </p:spPr>
        <p:txBody>
          <a:bodyPr anchor="ctr">
            <a:normAutofit/>
          </a:bodyPr>
          <a:lstStyle/>
          <a:p>
            <a:pPr algn="ctr"/>
            <a:r>
              <a:rPr lang="en-US" dirty="0">
                <a:solidFill>
                  <a:schemeClr val="bg1"/>
                </a:solidFill>
              </a:rPr>
              <a:t>4. Logics of Money Laundering?</a:t>
            </a:r>
          </a:p>
        </p:txBody>
      </p:sp>
      <p:grpSp>
        <p:nvGrpSpPr>
          <p:cNvPr id="34" name="Group 10">
            <a:extLst>
              <a:ext uri="{FF2B5EF4-FFF2-40B4-BE49-F238E27FC236}">
                <a16:creationId xmlns:a16="http://schemas.microsoft.com/office/drawing/2014/main" id="{2B860207-ACE2-4B37-A2C2-9AAE0EEBA8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737776"/>
            <a:ext cx="242107" cy="1340860"/>
            <a:chOff x="56167" y="899960"/>
            <a:chExt cx="242107" cy="1340860"/>
          </a:xfrm>
        </p:grpSpPr>
        <p:sp>
          <p:nvSpPr>
            <p:cNvPr id="12" name="Rectangle 2">
              <a:extLst>
                <a:ext uri="{FF2B5EF4-FFF2-40B4-BE49-F238E27FC236}">
                  <a16:creationId xmlns:a16="http://schemas.microsoft.com/office/drawing/2014/main" id="{E8A59B16-7B5E-439A-AABE-6F43ADBED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8682BC1-12A9-49A6-B07D-32C0E52874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929740E6-43AC-43B8-A959-7FA88DA43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96E21AC4-82E7-4B8E-BE4D-06F7B3884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C921A779-B023-4EB0-B665-D0212F009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3E26D187-6A2A-4FCB-AB53-925262F7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ADC5C21D-9525-4C09-96AC-CD41177752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E55B79D7-B509-440B-BB0A-C932B288C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2EB10EB7-F925-4AB7-9B6B-FAFCA6F00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4BDE1226-55F7-4E78-8946-97C0D7FDD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4FECC137-11B4-48FD-A1AA-610D2138D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180C0DD7-6CE4-486B-916C-C3C87C818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810AE7F9-4396-41FB-94F9-8154D4DC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446068F4-9B70-4DC6-82E3-6A6366809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ACCF2A15-7704-4CCF-AB0A-20BE623E7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8DF7B9FB-BF19-4609-9AF1-45D94DCB2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03EE7F2A-8C41-44E1-A5C5-F9D7A87E4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689CADC4-9D26-4B82-9B11-1E2140D1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707BC2C3-A51F-45C0-8BEC-31CC1E9AD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ECFCC9B-5EAD-4BEC-A4C5-28A4766FC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4">
            <a:extLst>
              <a:ext uri="{FF2B5EF4-FFF2-40B4-BE49-F238E27FC236}">
                <a16:creationId xmlns:a16="http://schemas.microsoft.com/office/drawing/2014/main" id="{D5CC6DBF-8D20-47F4-9326-517876B95784}"/>
              </a:ext>
            </a:extLst>
          </p:cNvPr>
          <p:cNvPicPr>
            <a:picLocks noChangeAspect="1"/>
          </p:cNvPicPr>
          <p:nvPr/>
        </p:nvPicPr>
        <p:blipFill rotWithShape="1">
          <a:blip r:embed="rId2"/>
          <a:srcRect l="17344" r="22339" b="-1"/>
          <a:stretch/>
        </p:blipFill>
        <p:spPr>
          <a:xfrm>
            <a:off x="5995074" y="10"/>
            <a:ext cx="6196926" cy="6857990"/>
          </a:xfrm>
          <a:prstGeom prst="rect">
            <a:avLst/>
          </a:prstGeom>
        </p:spPr>
      </p:pic>
      <p:sp>
        <p:nvSpPr>
          <p:cNvPr id="33" name="Rectangle 32">
            <a:extLst>
              <a:ext uri="{FF2B5EF4-FFF2-40B4-BE49-F238E27FC236}">
                <a16:creationId xmlns:a16="http://schemas.microsoft.com/office/drawing/2014/main" id="{2BBA6F99-C2E7-4A60-BF6F-95A240756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25032"/>
            <a:ext cx="6333856" cy="4032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07DE97A6-8FB7-A242-9BC8-4AC0D21EC821}"/>
              </a:ext>
            </a:extLst>
          </p:cNvPr>
          <p:cNvSpPr>
            <a:spLocks noGrp="1"/>
          </p:cNvSpPr>
          <p:nvPr>
            <p:ph idx="1"/>
          </p:nvPr>
        </p:nvSpPr>
        <p:spPr>
          <a:xfrm>
            <a:off x="594360" y="3110600"/>
            <a:ext cx="5501640" cy="3055846"/>
          </a:xfrm>
        </p:spPr>
        <p:txBody>
          <a:bodyPr anchor="ctr">
            <a:normAutofit/>
          </a:bodyPr>
          <a:lstStyle/>
          <a:p>
            <a:pPr marL="0" indent="0" algn="ctr">
              <a:buNone/>
            </a:pPr>
            <a:r>
              <a:rPr lang="en-US" sz="4000" dirty="0"/>
              <a:t>Economic CSR logics taken to the extreme?</a:t>
            </a:r>
          </a:p>
        </p:txBody>
      </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501384"/>
            <a:ext cx="658368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487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1"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5"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Sisällön paikkamerkki 5" descr="Graphical user interface, application, qr code&#10;&#10;Description automatically generated">
            <a:extLst>
              <a:ext uri="{FF2B5EF4-FFF2-40B4-BE49-F238E27FC236}">
                <a16:creationId xmlns:a16="http://schemas.microsoft.com/office/drawing/2014/main" id="{78EE618E-0A98-514B-89D5-9BC0318205CC}"/>
              </a:ext>
            </a:extLst>
          </p:cNvPr>
          <p:cNvPicPr>
            <a:picLocks noChangeAspect="1"/>
          </p:cNvPicPr>
          <p:nvPr/>
        </p:nvPicPr>
        <p:blipFill rotWithShape="1">
          <a:blip r:embed="rId2"/>
          <a:srcRect r="-2" b="12678"/>
          <a:stretch/>
        </p:blipFill>
        <p:spPr>
          <a:xfrm>
            <a:off x="7082810" y="841663"/>
            <a:ext cx="4166151" cy="5185923"/>
          </a:xfrm>
          <a:prstGeom prst="rect">
            <a:avLst/>
          </a:prstGeom>
        </p:spPr>
      </p:pic>
      <p:grpSp>
        <p:nvGrpSpPr>
          <p:cNvPr id="28" name="Group 27">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9" name="Freeform: Shape 28">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014984" y="819015"/>
            <a:ext cx="5821537" cy="2353362"/>
          </a:xfrm>
        </p:spPr>
        <p:txBody>
          <a:bodyPr anchor="b">
            <a:normAutofit/>
          </a:bodyPr>
          <a:lstStyle/>
          <a:p>
            <a:r>
              <a:rPr lang="en-US" sz="4800">
                <a:solidFill>
                  <a:schemeClr val="bg1"/>
                </a:solidFill>
              </a:rPr>
              <a:t>4. Theoretical Perspective</a:t>
            </a:r>
          </a:p>
        </p:txBody>
      </p:sp>
      <p:sp>
        <p:nvSpPr>
          <p:cNvPr id="3" name="Content Placeholder 2"/>
          <p:cNvSpPr>
            <a:spLocks noGrp="1"/>
          </p:cNvSpPr>
          <p:nvPr>
            <p:ph idx="1"/>
          </p:nvPr>
        </p:nvSpPr>
        <p:spPr>
          <a:xfrm>
            <a:off x="1014984" y="3442089"/>
            <a:ext cx="5821537" cy="2596896"/>
          </a:xfrm>
        </p:spPr>
        <p:txBody>
          <a:bodyPr anchor="t">
            <a:normAutofit/>
          </a:bodyPr>
          <a:lstStyle/>
          <a:p>
            <a:pPr marL="0" indent="0">
              <a:buNone/>
            </a:pPr>
            <a:r>
              <a:rPr lang="en-US" sz="1800">
                <a:solidFill>
                  <a:schemeClr val="bg1"/>
                </a:solidFill>
              </a:rPr>
              <a:t>Organizational hypocrisy by Nils Brunsson</a:t>
            </a:r>
          </a:p>
          <a:p>
            <a:pPr marL="0" indent="0">
              <a:buNone/>
            </a:pPr>
            <a:endParaRPr lang="et-EE" sz="1800">
              <a:solidFill>
                <a:schemeClr val="bg1"/>
              </a:solidFill>
            </a:endParaRPr>
          </a:p>
          <a:p>
            <a:endParaRPr lang="et-EE" sz="1800">
              <a:solidFill>
                <a:schemeClr val="bg1"/>
              </a:solidFill>
            </a:endParaRPr>
          </a:p>
          <a:p>
            <a:endParaRPr lang="et-EE" sz="1800">
              <a:solidFill>
                <a:schemeClr val="bg1"/>
              </a:solidFill>
            </a:endParaRPr>
          </a:p>
          <a:p>
            <a:endParaRPr lang="et-EE" sz="1800">
              <a:solidFill>
                <a:schemeClr val="bg1"/>
              </a:solidFill>
            </a:endParaRPr>
          </a:p>
          <a:p>
            <a:endParaRPr lang="et-EE" sz="1800">
              <a:solidFill>
                <a:schemeClr val="bg1"/>
              </a:solidFill>
            </a:endParaRPr>
          </a:p>
          <a:p>
            <a:endParaRPr lang="et-EE"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3828903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D21050B-D85A-4CC6-94EC-450D24F19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0" name="Rectangle 29">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083" y="-1044"/>
            <a:ext cx="6432966"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9150B705-BF81-4D7A-BC0C-D837C692036C}"/>
              </a:ext>
            </a:extLst>
          </p:cNvPr>
          <p:cNvSpPr txBox="1">
            <a:spLocks/>
          </p:cNvSpPr>
          <p:nvPr/>
        </p:nvSpPr>
        <p:spPr>
          <a:xfrm>
            <a:off x="1512439" y="552810"/>
            <a:ext cx="5448255" cy="222875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buClr>
                <a:srgbClr val="0070C0"/>
              </a:buClr>
            </a:pPr>
            <a:r>
              <a:rPr lang="en-US" sz="4800" b="1" kern="1200">
                <a:solidFill>
                  <a:schemeClr val="tx1"/>
                </a:solidFill>
                <a:latin typeface="+mj-lt"/>
                <a:ea typeface="+mj-ea"/>
                <a:cs typeface="+mj-cs"/>
              </a:rPr>
              <a:t>4. Sample &amp; Data</a:t>
            </a:r>
          </a:p>
        </p:txBody>
      </p:sp>
      <p:sp>
        <p:nvSpPr>
          <p:cNvPr id="3" name="Content Placeholder 2">
            <a:extLst>
              <a:ext uri="{FF2B5EF4-FFF2-40B4-BE49-F238E27FC236}">
                <a16:creationId xmlns:a16="http://schemas.microsoft.com/office/drawing/2014/main" id="{67202283-22A6-4490-AF1D-F86F00E2F27B}"/>
              </a:ext>
            </a:extLst>
          </p:cNvPr>
          <p:cNvSpPr txBox="1">
            <a:spLocks/>
          </p:cNvSpPr>
          <p:nvPr/>
        </p:nvSpPr>
        <p:spPr>
          <a:xfrm>
            <a:off x="1512439" y="2959729"/>
            <a:ext cx="5448255" cy="33410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spcBef>
                <a:spcPts val="0"/>
              </a:spcBef>
              <a:buClr>
                <a:srgbClr val="002060"/>
              </a:buClr>
            </a:pPr>
            <a:r>
              <a:rPr lang="en-US" sz="1100" b="1" dirty="0"/>
              <a:t>Data</a:t>
            </a:r>
            <a:endParaRPr lang="en-US" sz="1100" dirty="0"/>
          </a:p>
          <a:p>
            <a:pPr marL="836100" lvl="3" indent="-171450">
              <a:buClr>
                <a:srgbClr val="002060"/>
              </a:buClr>
            </a:pPr>
            <a:r>
              <a:rPr lang="en-US" sz="1100" b="1" dirty="0"/>
              <a:t>Sample</a:t>
            </a:r>
            <a:r>
              <a:rPr lang="en-US" sz="1100" dirty="0"/>
              <a:t>: </a:t>
            </a:r>
            <a:r>
              <a:rPr lang="en-US" sz="1100" b="1" dirty="0"/>
              <a:t>3</a:t>
            </a:r>
            <a:r>
              <a:rPr lang="en-US" sz="1100" dirty="0"/>
              <a:t> </a:t>
            </a:r>
            <a:r>
              <a:rPr lang="en-US" sz="1100" b="1" dirty="0"/>
              <a:t>Nordic Banks</a:t>
            </a:r>
            <a:r>
              <a:rPr lang="en-US" sz="1100" dirty="0"/>
              <a:t> in Estonia</a:t>
            </a:r>
            <a:endParaRPr lang="en-US" sz="1100" b="1" dirty="0"/>
          </a:p>
          <a:p>
            <a:pPr marL="857250" lvl="1"/>
            <a:r>
              <a:rPr lang="en-US" sz="1100" b="1" dirty="0"/>
              <a:t>Period</a:t>
            </a:r>
            <a:r>
              <a:rPr lang="en-US" sz="1100" dirty="0"/>
              <a:t>: </a:t>
            </a:r>
            <a:r>
              <a:rPr lang="en-US" sz="1100" b="1" dirty="0"/>
              <a:t>2005–2019</a:t>
            </a:r>
          </a:p>
          <a:p>
            <a:pPr marL="180000" lvl="2">
              <a:spcBef>
                <a:spcPts val="0"/>
              </a:spcBef>
              <a:buClr>
                <a:srgbClr val="002060"/>
              </a:buClr>
            </a:pPr>
            <a:endParaRPr lang="en-US" sz="1100" b="1" u="sng" dirty="0"/>
          </a:p>
          <a:p>
            <a:pPr marL="0" lvl="2">
              <a:spcBef>
                <a:spcPts val="0"/>
              </a:spcBef>
              <a:buClr>
                <a:srgbClr val="002060"/>
              </a:buClr>
            </a:pPr>
            <a:r>
              <a:rPr lang="en-US" sz="1100" b="1" dirty="0"/>
              <a:t>From Thomson Reuters Eikon/ASSET4</a:t>
            </a:r>
            <a:r>
              <a:rPr lang="en-US" sz="1100" dirty="0"/>
              <a:t> </a:t>
            </a:r>
          </a:p>
          <a:p>
            <a:pPr marL="800100" lvl="1"/>
            <a:r>
              <a:rPr lang="en-US" sz="1100" b="1" dirty="0"/>
              <a:t>Ethical </a:t>
            </a:r>
            <a:r>
              <a:rPr lang="en-US" sz="1100" b="1" dirty="0" err="1"/>
              <a:t>behavious</a:t>
            </a:r>
            <a:r>
              <a:rPr lang="en-US" sz="1100" b="1" dirty="0"/>
              <a:t> → </a:t>
            </a:r>
            <a:r>
              <a:rPr lang="en-US" sz="1100" i="1" dirty="0"/>
              <a:t>adherence to business ethics </a:t>
            </a:r>
          </a:p>
          <a:p>
            <a:pPr lvl="2"/>
            <a:r>
              <a:rPr lang="en-US" sz="1100" dirty="0"/>
              <a:t>Environmental, Social </a:t>
            </a:r>
            <a:r>
              <a:rPr lang="en-US" sz="1100" i="1" dirty="0"/>
              <a:t>and </a:t>
            </a:r>
            <a:r>
              <a:rPr lang="en-US" sz="1100" dirty="0"/>
              <a:t>Governance (ESG) performance</a:t>
            </a:r>
          </a:p>
          <a:p>
            <a:pPr lvl="2"/>
            <a:r>
              <a:rPr lang="en-US" sz="1100" dirty="0"/>
              <a:t>Corporate Social Responsibility (CSR) disclosures </a:t>
            </a:r>
          </a:p>
          <a:p>
            <a:pPr marL="800100" lvl="1"/>
            <a:endParaRPr lang="en-US" sz="1100" b="1" dirty="0"/>
          </a:p>
          <a:p>
            <a:pPr marL="800100" lvl="1"/>
            <a:r>
              <a:rPr lang="en-US" sz="1100" b="1" dirty="0"/>
              <a:t>Unethical </a:t>
            </a:r>
            <a:r>
              <a:rPr lang="en-US" sz="1100" b="1" dirty="0" err="1"/>
              <a:t>behavious</a:t>
            </a:r>
            <a:r>
              <a:rPr lang="en-US" sz="1100" b="1" dirty="0"/>
              <a:t> → </a:t>
            </a:r>
            <a:r>
              <a:rPr lang="en-US" sz="1100" i="1" dirty="0"/>
              <a:t>arising from business issue</a:t>
            </a:r>
          </a:p>
          <a:p>
            <a:pPr lvl="2"/>
            <a:r>
              <a:rPr lang="en-US" sz="1100" dirty="0"/>
              <a:t>ESG controversies:</a:t>
            </a:r>
            <a:r>
              <a:rPr lang="en-US" sz="1100" b="1" dirty="0"/>
              <a:t> </a:t>
            </a:r>
            <a:r>
              <a:rPr lang="en-US" sz="1100" b="1" i="1" dirty="0"/>
              <a:t>money laundering</a:t>
            </a:r>
            <a:r>
              <a:rPr lang="en-US" sz="1100" b="1" dirty="0"/>
              <a:t>, </a:t>
            </a:r>
            <a:r>
              <a:rPr lang="en-US" sz="1100" b="1" i="1" dirty="0"/>
              <a:t>bribery</a:t>
            </a:r>
            <a:r>
              <a:rPr lang="en-US" sz="1100" b="1" dirty="0"/>
              <a:t>, </a:t>
            </a:r>
            <a:r>
              <a:rPr lang="en-US" sz="1100" b="1" i="1" dirty="0"/>
              <a:t>corruption</a:t>
            </a:r>
            <a:r>
              <a:rPr lang="en-US" sz="1100" b="1" dirty="0"/>
              <a:t>, </a:t>
            </a:r>
            <a:r>
              <a:rPr lang="en-US" sz="1100" b="1" i="1" dirty="0"/>
              <a:t>and</a:t>
            </a:r>
            <a:r>
              <a:rPr lang="en-US" sz="1100" b="1" dirty="0"/>
              <a:t> </a:t>
            </a:r>
            <a:r>
              <a:rPr lang="en-US" sz="1100" b="1" i="1" dirty="0"/>
              <a:t>tax fraud</a:t>
            </a:r>
            <a:r>
              <a:rPr lang="en-US" sz="1100" b="1" dirty="0"/>
              <a:t>.</a:t>
            </a:r>
          </a:p>
          <a:p>
            <a:pPr marL="800100" lvl="1"/>
            <a:endParaRPr lang="en-US" sz="1100" b="1" dirty="0"/>
          </a:p>
          <a:p>
            <a:pPr marL="800100" lvl="1"/>
            <a:r>
              <a:rPr lang="en-US" sz="1100" b="1" dirty="0"/>
              <a:t>Outgoing and incoming cross-border transactions → </a:t>
            </a:r>
            <a:r>
              <a:rPr lang="en-US" sz="1100" i="1" dirty="0"/>
              <a:t>Combined with official data from Bank of Estonia</a:t>
            </a:r>
          </a:p>
        </p:txBody>
      </p:sp>
    </p:spTree>
    <p:extLst>
      <p:ext uri="{BB962C8B-B14F-4D97-AF65-F5344CB8AC3E}">
        <p14:creationId xmlns:p14="http://schemas.microsoft.com/office/powerpoint/2010/main" val="83892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glasses&#10;&#10;Description automatically generated with low confidence">
            <a:extLst>
              <a:ext uri="{FF2B5EF4-FFF2-40B4-BE49-F238E27FC236}">
                <a16:creationId xmlns:a16="http://schemas.microsoft.com/office/drawing/2014/main" id="{A3D51C44-2EF0-A944-0622-B75FA54AB6E7}"/>
              </a:ext>
            </a:extLst>
          </p:cNvPr>
          <p:cNvPicPr>
            <a:picLocks noChangeAspect="1"/>
          </p:cNvPicPr>
          <p:nvPr/>
        </p:nvPicPr>
        <p:blipFill rotWithShape="1">
          <a:blip r:embed="rId2">
            <a:extLst>
              <a:ext uri="{28A0092B-C50C-407E-A947-70E740481C1C}">
                <a14:useLocalDpi xmlns:a14="http://schemas.microsoft.com/office/drawing/2010/main" val="0"/>
              </a:ext>
            </a:extLst>
          </a:blip>
          <a:srcRect t="12984" r="1" b="23009"/>
          <a:stretch/>
        </p:blipFill>
        <p:spPr>
          <a:xfrm>
            <a:off x="1" y="10"/>
            <a:ext cx="9669642" cy="6857990"/>
          </a:xfrm>
          <a:prstGeom prst="rect">
            <a:avLst/>
          </a:prstGeom>
        </p:spPr>
      </p:pic>
      <p:sp>
        <p:nvSpPr>
          <p:cNvPr id="56" name="Rectangle 5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531610" y="365125"/>
            <a:ext cx="3822189" cy="1899912"/>
          </a:xfrm>
        </p:spPr>
        <p:txBody>
          <a:bodyPr vert="horz" lIns="91440" tIns="45720" rIns="91440" bIns="45720" rtlCol="0">
            <a:normAutofit/>
          </a:bodyPr>
          <a:lstStyle/>
          <a:p>
            <a:r>
              <a:rPr lang="en-US" sz="4000">
                <a:latin typeface="+mj-lt"/>
                <a:ea typeface="+mj-ea"/>
                <a:cs typeface="+mj-cs"/>
              </a:rPr>
              <a:t>1. Who am I?</a:t>
            </a:r>
          </a:p>
        </p:txBody>
      </p:sp>
      <p:sp>
        <p:nvSpPr>
          <p:cNvPr id="13" name="Sisällön paikkamerkki 12">
            <a:extLst>
              <a:ext uri="{FF2B5EF4-FFF2-40B4-BE49-F238E27FC236}">
                <a16:creationId xmlns:a16="http://schemas.microsoft.com/office/drawing/2014/main" id="{BC0F81DD-0681-BD40-89EA-D57A644B8008}"/>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a:buNone/>
            </a:pPr>
            <a:r>
              <a:rPr lang="en-US" sz="1900" b="1" dirty="0">
                <a:latin typeface="+mn-lt"/>
                <a:ea typeface="+mn-ea"/>
                <a:cs typeface="+mn-cs"/>
              </a:rPr>
              <a:t>Background in:</a:t>
            </a:r>
          </a:p>
          <a:p>
            <a:pPr marL="0" indent="0">
              <a:buNone/>
            </a:pPr>
            <a:r>
              <a:rPr lang="en-US" sz="1900" dirty="0">
                <a:latin typeface="+mn-lt"/>
                <a:ea typeface="+mn-ea"/>
                <a:cs typeface="+mn-cs"/>
              </a:rPr>
              <a:t>-political philosophy &amp; economics</a:t>
            </a:r>
          </a:p>
          <a:p>
            <a:pPr marL="0" indent="0">
              <a:buNone/>
            </a:pPr>
            <a:r>
              <a:rPr lang="en-US" sz="1900" dirty="0">
                <a:latin typeface="+mn-lt"/>
                <a:ea typeface="+mn-ea"/>
                <a:cs typeface="+mn-cs"/>
              </a:rPr>
              <a:t>-business ethics</a:t>
            </a:r>
          </a:p>
          <a:p>
            <a:pPr marL="0" indent="0">
              <a:buNone/>
            </a:pPr>
            <a:r>
              <a:rPr lang="en-US" sz="1900" dirty="0">
                <a:latin typeface="+mn-lt"/>
                <a:ea typeface="+mn-ea"/>
                <a:cs typeface="+mn-cs"/>
              </a:rPr>
              <a:t>- organization studies</a:t>
            </a:r>
          </a:p>
          <a:p>
            <a:pPr marL="0" indent="0">
              <a:buNone/>
            </a:pPr>
            <a:endParaRPr lang="en-US" sz="1900" b="1" dirty="0">
              <a:latin typeface="+mn-lt"/>
              <a:ea typeface="+mn-ea"/>
              <a:cs typeface="+mn-cs"/>
            </a:endParaRPr>
          </a:p>
          <a:p>
            <a:pPr marL="0" indent="0">
              <a:buNone/>
            </a:pPr>
            <a:r>
              <a:rPr lang="en-US" sz="1900" b="1" dirty="0">
                <a:latin typeface="+mn-lt"/>
                <a:ea typeface="+mn-ea"/>
                <a:cs typeface="+mn-cs"/>
              </a:rPr>
              <a:t>Research interests:</a:t>
            </a:r>
          </a:p>
          <a:p>
            <a:pPr marL="0" indent="0">
              <a:buNone/>
            </a:pPr>
            <a:r>
              <a:rPr lang="en-US" sz="1900" dirty="0">
                <a:latin typeface="+mn-lt"/>
                <a:ea typeface="+mn-ea"/>
                <a:cs typeface="+mn-cs"/>
              </a:rPr>
              <a:t>- political approaches to CSR studies</a:t>
            </a:r>
          </a:p>
          <a:p>
            <a:pPr marL="0" indent="0">
              <a:buNone/>
            </a:pPr>
            <a:r>
              <a:rPr lang="en-US" sz="1900" dirty="0">
                <a:latin typeface="+mn-lt"/>
                <a:ea typeface="+mn-ea"/>
                <a:cs typeface="+mn-cs"/>
              </a:rPr>
              <a:t>- division of moral labor in society</a:t>
            </a:r>
          </a:p>
        </p:txBody>
      </p:sp>
      <p:sp>
        <p:nvSpPr>
          <p:cNvPr id="11" name="TextBox 10"/>
          <p:cNvSpPr txBox="1"/>
          <p:nvPr/>
        </p:nvSpPr>
        <p:spPr>
          <a:xfrm>
            <a:off x="7802360" y="3789040"/>
            <a:ext cx="247247" cy="723275"/>
          </a:xfrm>
          <a:prstGeom prst="rect">
            <a:avLst/>
          </a:prstGeom>
          <a:noFill/>
        </p:spPr>
        <p:txBody>
          <a:bodyPr wrap="none" rtlCol="0">
            <a:spAutoFit/>
          </a:bodyPr>
          <a:lstStyle/>
          <a:p>
            <a:pPr algn="ctr">
              <a:spcAft>
                <a:spcPts val="600"/>
              </a:spcAft>
            </a:pPr>
            <a:endParaRPr lang="en-US"/>
          </a:p>
          <a:p>
            <a:pPr>
              <a:spcAft>
                <a:spcPts val="600"/>
              </a:spcAft>
            </a:pPr>
            <a:endParaRPr lang="en-US"/>
          </a:p>
        </p:txBody>
      </p:sp>
    </p:spTree>
    <p:extLst>
      <p:ext uri="{BB962C8B-B14F-4D97-AF65-F5344CB8AC3E}">
        <p14:creationId xmlns:p14="http://schemas.microsoft.com/office/powerpoint/2010/main" val="1810484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82" y="69093"/>
            <a:ext cx="5493371" cy="4109499"/>
          </a:xfrm>
          <a:prstGeom prst="rect">
            <a:avLst/>
          </a:prstGeom>
          <a:noFill/>
          <a:ln>
            <a:noFill/>
          </a:ln>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8660" y="143525"/>
            <a:ext cx="5901203" cy="4035070"/>
          </a:xfrm>
          <a:prstGeom prst="rect">
            <a:avLst/>
          </a:prstGeom>
          <a:noFill/>
          <a:ln>
            <a:noFill/>
          </a:ln>
        </p:spPr>
      </p:pic>
      <p:sp>
        <p:nvSpPr>
          <p:cNvPr id="4" name="TextBox 3">
            <a:extLst>
              <a:ext uri="{FF2B5EF4-FFF2-40B4-BE49-F238E27FC236}">
                <a16:creationId xmlns:a16="http://schemas.microsoft.com/office/drawing/2014/main" id="{7B0D5207-700B-4A7F-9761-8D8BE31B6653}"/>
              </a:ext>
            </a:extLst>
          </p:cNvPr>
          <p:cNvSpPr txBox="1"/>
          <p:nvPr/>
        </p:nvSpPr>
        <p:spPr>
          <a:xfrm>
            <a:off x="361507" y="4178595"/>
            <a:ext cx="11568356" cy="2468368"/>
          </a:xfrm>
          <a:prstGeom prst="rect">
            <a:avLst/>
          </a:prstGeom>
          <a:solidFill>
            <a:schemeClr val="bg1"/>
          </a:solidFill>
          <a:ln>
            <a:solidFill>
              <a:schemeClr val="tx1"/>
            </a:solidFill>
          </a:ln>
        </p:spPr>
        <p:txBody>
          <a:bodyPr wrap="square" rtlCol="0">
            <a:spAutoFit/>
          </a:bodyPr>
          <a:lstStyle/>
          <a:p>
            <a:pPr algn="ctr"/>
            <a:r>
              <a:rPr lang="en-US" sz="2800" b="1" u="sng" dirty="0">
                <a:solidFill>
                  <a:srgbClr val="002060"/>
                </a:solidFill>
                <a:latin typeface="Times New Roman" panose="02020603050405020304" pitchFamily="18" charset="0"/>
                <a:cs typeface="Times New Roman" panose="02020603050405020304" pitchFamily="18" charset="0"/>
              </a:rPr>
              <a:t>Result</a:t>
            </a:r>
            <a:r>
              <a:rPr lang="et-EE" sz="2800" b="1" u="sng" dirty="0">
                <a:solidFill>
                  <a:srgbClr val="002060"/>
                </a:solidFill>
                <a:latin typeface="Times New Roman" panose="02020603050405020304" pitchFamily="18" charset="0"/>
                <a:cs typeface="Times New Roman" panose="02020603050405020304" pitchFamily="18" charset="0"/>
              </a:rPr>
              <a:t>s</a:t>
            </a:r>
            <a:r>
              <a:rPr lang="en-US" sz="2800" b="1" u="sng" dirty="0">
                <a:solidFill>
                  <a:srgbClr val="002060"/>
                </a:solidFill>
                <a:latin typeface="Times New Roman" panose="02020603050405020304" pitchFamily="18" charset="0"/>
                <a:cs typeface="Times New Roman" panose="02020603050405020304" pitchFamily="18" charset="0"/>
              </a:rPr>
              <a:t> </a:t>
            </a:r>
            <a:r>
              <a:rPr lang="et-EE" sz="2800" b="1" u="sng" dirty="0">
                <a:solidFill>
                  <a:srgbClr val="002060"/>
                </a:solidFill>
                <a:latin typeface="Times New Roman" panose="02020603050405020304" pitchFamily="18" charset="0"/>
                <a:cs typeface="Times New Roman" panose="02020603050405020304" pitchFamily="18" charset="0"/>
              </a:rPr>
              <a:t>1</a:t>
            </a:r>
          </a:p>
          <a:p>
            <a:pPr algn="ctr"/>
            <a:endParaRPr lang="et-EE" sz="1000" b="1" u="sng" dirty="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t-EE" dirty="0">
                <a:latin typeface="Times New Roman" panose="02020603050405020304" pitchFamily="18" charset="0"/>
                <a:cs typeface="Times New Roman" panose="02020603050405020304" pitchFamily="18" charset="0"/>
              </a:rPr>
              <a:t>Puzzelling </a:t>
            </a:r>
            <a:r>
              <a:rPr lang="et-EE" b="1" dirty="0">
                <a:solidFill>
                  <a:srgbClr val="00B050"/>
                </a:solidFill>
                <a:latin typeface="Times New Roman" panose="02020603050405020304" pitchFamily="18" charset="0"/>
                <a:cs typeface="Times New Roman" panose="02020603050405020304" pitchFamily="18" charset="0"/>
              </a:rPr>
              <a:t>Ethical behavious </a:t>
            </a:r>
            <a:r>
              <a:rPr lang="et-EE" dirty="0">
                <a:latin typeface="Times New Roman" panose="02020603050405020304" pitchFamily="18" charset="0"/>
                <a:cs typeface="Times New Roman" panose="02020603050405020304" pitchFamily="18" charset="0"/>
              </a:rPr>
              <a:t>(</a:t>
            </a:r>
            <a:r>
              <a:rPr lang="et-EE" i="1" dirty="0">
                <a:latin typeface="Times New Roman" panose="02020603050405020304" pitchFamily="18" charset="0"/>
                <a:cs typeface="Times New Roman" panose="02020603050405020304" pitchFamily="18" charset="0"/>
              </a:rPr>
              <a:t>ESG/CSR st</a:t>
            </a:r>
            <a:r>
              <a:rPr lang="en-US" i="1" dirty="0" err="1">
                <a:latin typeface="Times New Roman" panose="02020603050405020304" pitchFamily="18" charset="0"/>
                <a:cs typeface="Times New Roman" panose="02020603050405020304" pitchFamily="18" charset="0"/>
              </a:rPr>
              <a:t>rategy</a:t>
            </a:r>
            <a:r>
              <a:rPr lang="et-EE" dirty="0">
                <a:latin typeface="Times New Roman" panose="02020603050405020304" pitchFamily="18" charset="0"/>
                <a:cs typeface="Times New Roman" panose="02020603050405020304" pitchFamily="18" charset="0"/>
              </a:rPr>
              <a:t>) versus </a:t>
            </a:r>
            <a:r>
              <a:rPr lang="et-EE" b="1" dirty="0">
                <a:solidFill>
                  <a:srgbClr val="C00000"/>
                </a:solidFill>
                <a:latin typeface="Times New Roman" panose="02020603050405020304" pitchFamily="18" charset="0"/>
                <a:cs typeface="Times New Roman" panose="02020603050405020304" pitchFamily="18" charset="0"/>
              </a:rPr>
              <a:t>U</a:t>
            </a:r>
            <a:r>
              <a:rPr lang="en-US" b="1" dirty="0" err="1">
                <a:solidFill>
                  <a:srgbClr val="C00000"/>
                </a:solidFill>
                <a:latin typeface="Times New Roman" panose="02020603050405020304" pitchFamily="18" charset="0"/>
                <a:cs typeface="Times New Roman" panose="02020603050405020304" pitchFamily="18" charset="0"/>
              </a:rPr>
              <a:t>nethical</a:t>
            </a:r>
            <a:r>
              <a:rPr lang="en-US" b="1" dirty="0">
                <a:solidFill>
                  <a:srgbClr val="C00000"/>
                </a:solidFill>
                <a:latin typeface="Times New Roman" panose="02020603050405020304" pitchFamily="18" charset="0"/>
                <a:cs typeface="Times New Roman" panose="02020603050405020304" pitchFamily="18" charset="0"/>
              </a:rPr>
              <a:t> </a:t>
            </a:r>
            <a:r>
              <a:rPr lang="et-EE" b="1" dirty="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behaviors </a:t>
            </a:r>
            <a:r>
              <a:rPr lang="et-EE" dirty="0">
                <a:latin typeface="Times New Roman" panose="02020603050405020304" pitchFamily="18" charset="0"/>
                <a:cs typeface="Times New Roman" panose="02020603050405020304" pitchFamily="18" charset="0"/>
              </a:rPr>
              <a:t>(</a:t>
            </a:r>
            <a:r>
              <a:rPr lang="et-EE" i="1" dirty="0">
                <a:latin typeface="Times New Roman" panose="02020603050405020304" pitchFamily="18" charset="0"/>
                <a:cs typeface="Times New Roman" panose="02020603050405020304" pitchFamily="18" charset="0"/>
              </a:rPr>
              <a:t>Controversies</a:t>
            </a:r>
            <a:r>
              <a:rPr lang="et-EE" dirty="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a:p>
            <a:pPr marL="742950" lvl="1" indent="-285750">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three </a:t>
            </a:r>
            <a:r>
              <a:rPr lang="et-EE" dirty="0">
                <a:latin typeface="Times New Roman" panose="02020603050405020304" pitchFamily="18" charset="0"/>
                <a:cs typeface="Times New Roman" panose="02020603050405020304" pitchFamily="18" charset="0"/>
              </a:rPr>
              <a:t>Nordic </a:t>
            </a:r>
            <a:r>
              <a:rPr lang="en-US" dirty="0">
                <a:latin typeface="Times New Roman" panose="02020603050405020304" pitchFamily="18" charset="0"/>
                <a:cs typeface="Times New Roman" panose="02020603050405020304" pitchFamily="18" charset="0"/>
              </a:rPr>
              <a:t>banks have </a:t>
            </a:r>
            <a:r>
              <a:rPr lang="en-US" b="1" dirty="0">
                <a:solidFill>
                  <a:srgbClr val="002060"/>
                </a:solidFill>
                <a:latin typeface="Times New Roman" panose="02020603050405020304" pitchFamily="18" charset="0"/>
                <a:cs typeface="Times New Roman" panose="02020603050405020304" pitchFamily="18" charset="0"/>
              </a:rPr>
              <a:t>excellent ESG</a:t>
            </a:r>
            <a:r>
              <a:rPr lang="et-EE" b="1" dirty="0">
                <a:solidFill>
                  <a:srgbClr val="002060"/>
                </a:solidFill>
                <a:latin typeface="Times New Roman" panose="02020603050405020304" pitchFamily="18" charset="0"/>
                <a:cs typeface="Times New Roman" panose="02020603050405020304" pitchFamily="18" charset="0"/>
              </a:rPr>
              <a:t>/CSR</a:t>
            </a:r>
            <a:r>
              <a:rPr lang="en-US" b="1" dirty="0">
                <a:solidFill>
                  <a:srgbClr val="002060"/>
                </a:solidFill>
                <a:latin typeface="Times New Roman" panose="02020603050405020304" pitchFamily="18" charset="0"/>
                <a:cs typeface="Times New Roman" panose="02020603050405020304" pitchFamily="18" charset="0"/>
              </a:rPr>
              <a:t> audit scores</a:t>
            </a:r>
            <a:endParaRPr lang="et-EE" b="1" dirty="0">
              <a:solidFill>
                <a:srgbClr val="002060"/>
              </a:solidFill>
              <a:latin typeface="Times New Roman" panose="02020603050405020304" pitchFamily="18" charset="0"/>
              <a:cs typeface="Times New Roman" panose="02020603050405020304" pitchFamily="18" charset="0"/>
            </a:endParaRPr>
          </a:p>
          <a:p>
            <a:pPr marL="742950" lvl="1" indent="-285750">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But inversely</a:t>
            </a:r>
            <a:r>
              <a:rPr lang="et-EE"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t-EE" dirty="0">
                <a:latin typeface="Times New Roman" panose="02020603050405020304" pitchFamily="18" charset="0"/>
                <a:cs typeface="Times New Roman" panose="02020603050405020304" pitchFamily="18" charset="0"/>
              </a:rPr>
              <a:t>ESG </a:t>
            </a:r>
            <a:r>
              <a:rPr lang="en-US" dirty="0">
                <a:latin typeface="Times New Roman" panose="02020603050405020304" pitchFamily="18" charset="0"/>
                <a:cs typeface="Times New Roman" panose="02020603050405020304" pitchFamily="18" charset="0"/>
              </a:rPr>
              <a:t>controversies have increased substantially over the last fourteen years. </a:t>
            </a:r>
            <a:endParaRPr lang="et-EE" dirty="0">
              <a:latin typeface="Times New Roman" panose="02020603050405020304" pitchFamily="18" charset="0"/>
              <a:cs typeface="Times New Roman" panose="02020603050405020304" pitchFamily="18" charset="0"/>
            </a:endParaRPr>
          </a:p>
          <a:p>
            <a:pPr lvl="1">
              <a:lnSpc>
                <a:spcPct val="120000"/>
              </a:lnSpc>
              <a:buFont typeface="Wingdings" panose="05000000000000000000" pitchFamily="2" charset="2"/>
              <a:buChar char="q"/>
            </a:pPr>
            <a:endParaRPr lang="et-EE" sz="5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r>
              <a:rPr lang="et-EE" dirty="0">
                <a:latin typeface="Times New Roman" panose="02020603050405020304" pitchFamily="18" charset="0"/>
                <a:cs typeface="Times New Roman" panose="02020603050405020304" pitchFamily="18" charset="0"/>
              </a:rPr>
              <a:t> </a:t>
            </a:r>
            <a:r>
              <a:rPr lang="et-EE" b="1" dirty="0">
                <a:solidFill>
                  <a:srgbClr val="002060"/>
                </a:solidFill>
                <a:latin typeface="Times New Roman" panose="02020603050405020304" pitchFamily="18" charset="0"/>
                <a:cs typeface="Times New Roman" panose="02020603050405020304" pitchFamily="18" charset="0"/>
              </a:rPr>
              <a:t>Mismatch between </a:t>
            </a:r>
            <a:r>
              <a:rPr lang="et-EE" b="1" i="1" dirty="0">
                <a:solidFill>
                  <a:srgbClr val="00B050"/>
                </a:solidFill>
                <a:latin typeface="Times New Roman" panose="02020603050405020304" pitchFamily="18" charset="0"/>
                <a:cs typeface="Times New Roman" panose="02020603050405020304" pitchFamily="18" charset="0"/>
              </a:rPr>
              <a:t>ESG st</a:t>
            </a:r>
            <a:r>
              <a:rPr lang="en-US" b="1" i="1" dirty="0" err="1">
                <a:solidFill>
                  <a:srgbClr val="00B050"/>
                </a:solidFill>
                <a:latin typeface="Times New Roman" panose="02020603050405020304" pitchFamily="18" charset="0"/>
                <a:cs typeface="Times New Roman" panose="02020603050405020304" pitchFamily="18" charset="0"/>
              </a:rPr>
              <a:t>rategy</a:t>
            </a:r>
            <a:r>
              <a:rPr lang="et-EE" b="1" i="1" dirty="0">
                <a:solidFill>
                  <a:srgbClr val="00B050"/>
                </a:solidFill>
                <a:latin typeface="Times New Roman" panose="02020603050405020304" pitchFamily="18" charset="0"/>
                <a:cs typeface="Times New Roman" panose="02020603050405020304" pitchFamily="18" charset="0"/>
              </a:rPr>
              <a:t> </a:t>
            </a:r>
            <a:r>
              <a:rPr lang="et-EE" b="1" dirty="0">
                <a:solidFill>
                  <a:srgbClr val="002060"/>
                </a:solidFill>
                <a:latin typeface="Times New Roman" panose="02020603050405020304" pitchFamily="18" charset="0"/>
                <a:cs typeface="Times New Roman" panose="02020603050405020304" pitchFamily="18" charset="0"/>
              </a:rPr>
              <a:t>and </a:t>
            </a:r>
            <a:r>
              <a:rPr lang="et-EE" b="1" dirty="0">
                <a:solidFill>
                  <a:srgbClr val="00B050"/>
                </a:solidFill>
                <a:latin typeface="Times New Roman" panose="02020603050405020304" pitchFamily="18" charset="0"/>
                <a:cs typeface="Times New Roman" panose="02020603050405020304" pitchFamily="18" charset="0"/>
              </a:rPr>
              <a:t>real practices</a:t>
            </a:r>
            <a:r>
              <a:rPr lang="et-EE" b="1" dirty="0">
                <a:solidFill>
                  <a:srgbClr val="002060"/>
                </a:solidFill>
                <a:latin typeface="Times New Roman" panose="02020603050405020304" pitchFamily="18" charset="0"/>
                <a:cs typeface="Times New Roman" panose="02020603050405020304" pitchFamily="18" charset="0"/>
              </a:rPr>
              <a:t>:</a:t>
            </a:r>
            <a:r>
              <a:rPr lang="et-EE" dirty="0">
                <a:latin typeface="Times New Roman" panose="02020603050405020304" pitchFamily="18" charset="0"/>
                <a:cs typeface="Times New Roman" panose="02020603050405020304" pitchFamily="18" charset="0"/>
              </a:rPr>
              <a:t> </a:t>
            </a:r>
            <a:r>
              <a:rPr lang="en-US" i="1" dirty="0">
                <a:solidFill>
                  <a:srgbClr val="C00000"/>
                </a:solidFill>
                <a:latin typeface="Times New Roman" panose="02020603050405020304" pitchFamily="18" charset="0"/>
                <a:cs typeface="Times New Roman" panose="02020603050405020304" pitchFamily="18" charset="0"/>
              </a:rPr>
              <a:t>hypocritical</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evidence</a:t>
            </a:r>
            <a:r>
              <a:rPr lang="et-EE"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CSR scores enhance </a:t>
            </a:r>
            <a:r>
              <a:rPr lang="en-US" b="1" dirty="0">
                <a:solidFill>
                  <a:srgbClr val="C00000"/>
                </a:solidFill>
                <a:latin typeface="Times New Roman" panose="02020603050405020304" pitchFamily="18" charset="0"/>
                <a:cs typeface="Times New Roman" panose="02020603050405020304" pitchFamily="18" charset="0"/>
              </a:rPr>
              <a:t>illegitimate business</a:t>
            </a:r>
            <a:endParaRPr lang="et-EE" b="1" dirty="0">
              <a:solidFill>
                <a:srgbClr val="C00000"/>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endParaRPr lang="en-US" sz="500" b="1" u="sng" dirty="0">
              <a:solidFill>
                <a:srgbClr val="FF0000"/>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r>
              <a:rPr lang="et-EE" dirty="0">
                <a:latin typeface="Times New Roman" panose="02020603050405020304" pitchFamily="18" charset="0"/>
                <a:cs typeface="Times New Roman" panose="02020603050405020304" pitchFamily="18" charset="0"/>
              </a:rPr>
              <a:t> </a:t>
            </a:r>
            <a:r>
              <a:rPr lang="et-EE" b="1" dirty="0">
                <a:solidFill>
                  <a:srgbClr val="002060"/>
                </a:solidFill>
                <a:latin typeface="Times New Roman" panose="02020603050405020304" pitchFamily="18" charset="0"/>
                <a:cs typeface="Times New Roman" panose="02020603050405020304" pitchFamily="18" charset="0"/>
              </a:rPr>
              <a:t>R</a:t>
            </a:r>
            <a:r>
              <a:rPr lang="en-US" b="1" dirty="0" err="1">
                <a:solidFill>
                  <a:srgbClr val="002060"/>
                </a:solidFill>
                <a:latin typeface="Times New Roman" panose="02020603050405020304" pitchFamily="18" charset="0"/>
                <a:cs typeface="Times New Roman" panose="02020603050405020304" pitchFamily="18" charset="0"/>
              </a:rPr>
              <a:t>isks</a:t>
            </a:r>
            <a:r>
              <a:rPr lang="en-US" b="1" dirty="0">
                <a:solidFill>
                  <a:srgbClr val="002060"/>
                </a:solidFill>
                <a:latin typeface="Times New Roman" panose="02020603050405020304" pitchFamily="18" charset="0"/>
                <a:cs typeface="Times New Roman" panose="02020603050405020304" pitchFamily="18" charset="0"/>
              </a:rPr>
              <a:t> of the economic </a:t>
            </a:r>
            <a:r>
              <a:rPr lang="en-US" dirty="0">
                <a:latin typeface="Times New Roman" panose="02020603050405020304" pitchFamily="18" charset="0"/>
                <a:cs typeface="Times New Roman" panose="02020603050405020304" pitchFamily="18" charset="0"/>
              </a:rPr>
              <a:t>CSR</a:t>
            </a:r>
            <a:r>
              <a:rPr lang="et-EE"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t-EE" i="1" dirty="0">
                <a:solidFill>
                  <a:srgbClr val="C00000"/>
                </a:solidFill>
                <a:latin typeface="Times New Roman" panose="02020603050405020304" pitchFamily="18" charset="0"/>
                <a:cs typeface="Times New Roman" panose="02020603050405020304" pitchFamily="18" charset="0"/>
              </a:rPr>
              <a:t>f</a:t>
            </a:r>
            <a:r>
              <a:rPr lang="en-US" i="1" dirty="0" err="1">
                <a:solidFill>
                  <a:srgbClr val="C00000"/>
                </a:solidFill>
                <a:latin typeface="Times New Roman" panose="02020603050405020304" pitchFamily="18" charset="0"/>
                <a:cs typeface="Times New Roman" panose="02020603050405020304" pitchFamily="18" charset="0"/>
              </a:rPr>
              <a:t>ragile</a:t>
            </a:r>
            <a:r>
              <a:rPr lang="en-US" i="1" dirty="0">
                <a:solidFill>
                  <a:srgbClr val="C00000"/>
                </a:solidFill>
                <a:latin typeface="Times New Roman" panose="02020603050405020304" pitchFamily="18" charset="0"/>
                <a:cs typeface="Times New Roman" panose="02020603050405020304" pitchFamily="18" charset="0"/>
              </a:rPr>
              <a:t> boundaries </a:t>
            </a:r>
            <a:r>
              <a:rPr lang="en-US" dirty="0">
                <a:latin typeface="Times New Roman" panose="02020603050405020304" pitchFamily="18" charset="0"/>
                <a:cs typeface="Times New Roman" panose="02020603050405020304" pitchFamily="18" charset="0"/>
              </a:rPr>
              <a:t>between </a:t>
            </a:r>
            <a:r>
              <a:rPr lang="en-US" b="1" dirty="0">
                <a:latin typeface="Times New Roman" panose="02020603050405020304" pitchFamily="18" charset="0"/>
                <a:cs typeface="Times New Roman" panose="02020603050405020304" pitchFamily="18" charset="0"/>
              </a:rPr>
              <a:t>approach</a:t>
            </a:r>
            <a:r>
              <a:rPr lang="et-EE" b="1" dirty="0">
                <a:latin typeface="Times New Roman" panose="02020603050405020304" pitchFamily="18" charset="0"/>
                <a:cs typeface="Times New Roman" panose="02020603050405020304" pitchFamily="18" charset="0"/>
              </a:rPr>
              <a:t>es</a:t>
            </a:r>
            <a:r>
              <a:rPr lang="en-US" b="1" dirty="0">
                <a:latin typeface="Times New Roman" panose="02020603050405020304" pitchFamily="18" charset="0"/>
                <a:cs typeface="Times New Roman" panose="02020603050405020304" pitchFamily="18" charset="0"/>
              </a:rPr>
              <a:t> to </a:t>
            </a:r>
            <a:r>
              <a:rPr lang="et-EE" b="1" dirty="0">
                <a:latin typeface="Times New Roman" panose="02020603050405020304" pitchFamily="18" charset="0"/>
                <a:cs typeface="Times New Roman" panose="02020603050405020304" pitchFamily="18" charset="0"/>
              </a:rPr>
              <a:t>ESG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logics of money laundering</a:t>
            </a:r>
            <a:r>
              <a:rPr lang="et-EE" b="1" dirty="0">
                <a:latin typeface="Times New Roman" panose="02020603050405020304" pitchFamily="18" charset="0"/>
                <a:cs typeface="Times New Roman" panose="02020603050405020304" pitchFamily="18" charset="0"/>
              </a:rPr>
              <a:t>.</a:t>
            </a:r>
            <a:endParaRPr lang="en-US"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7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66" y="467833"/>
            <a:ext cx="7474688" cy="5677785"/>
          </a:xfrm>
          <a:prstGeom prst="rect">
            <a:avLst/>
          </a:prstGeom>
          <a:noFill/>
          <a:ln>
            <a:noFill/>
          </a:ln>
        </p:spPr>
      </p:pic>
      <p:sp>
        <p:nvSpPr>
          <p:cNvPr id="3" name="TextBox 2">
            <a:extLst>
              <a:ext uri="{FF2B5EF4-FFF2-40B4-BE49-F238E27FC236}">
                <a16:creationId xmlns:a16="http://schemas.microsoft.com/office/drawing/2014/main" id="{7B0D5207-700B-4A7F-9761-8D8BE31B6653}"/>
              </a:ext>
            </a:extLst>
          </p:cNvPr>
          <p:cNvSpPr txBox="1"/>
          <p:nvPr/>
        </p:nvSpPr>
        <p:spPr>
          <a:xfrm>
            <a:off x="7687338" y="67200"/>
            <a:ext cx="4380614" cy="2694199"/>
          </a:xfrm>
          <a:prstGeom prst="rect">
            <a:avLst/>
          </a:prstGeom>
          <a:solidFill>
            <a:schemeClr val="bg1"/>
          </a:solidFill>
          <a:ln>
            <a:solidFill>
              <a:schemeClr val="tx1"/>
            </a:solidFill>
          </a:ln>
        </p:spPr>
        <p:txBody>
          <a:bodyPr wrap="square" rtlCol="0">
            <a:spAutoFit/>
          </a:bodyPr>
          <a:lstStyle/>
          <a:p>
            <a:pPr algn="ctr"/>
            <a:r>
              <a:rPr lang="en-US" sz="2400" b="1" u="sng" dirty="0">
                <a:solidFill>
                  <a:srgbClr val="002060"/>
                </a:solidFill>
                <a:latin typeface="Times New Roman" panose="02020603050405020304" pitchFamily="18" charset="0"/>
                <a:cs typeface="Times New Roman" panose="02020603050405020304" pitchFamily="18" charset="0"/>
              </a:rPr>
              <a:t>Result</a:t>
            </a:r>
            <a:r>
              <a:rPr lang="et-EE" sz="2400" b="1" u="sng" dirty="0">
                <a:solidFill>
                  <a:srgbClr val="002060"/>
                </a:solidFill>
                <a:latin typeface="Times New Roman" panose="02020603050405020304" pitchFamily="18" charset="0"/>
                <a:cs typeface="Times New Roman" panose="02020603050405020304" pitchFamily="18" charset="0"/>
              </a:rPr>
              <a:t>s</a:t>
            </a:r>
            <a:r>
              <a:rPr lang="en-US" sz="2400" b="1" u="sng" dirty="0">
                <a:solidFill>
                  <a:srgbClr val="002060"/>
                </a:solidFill>
                <a:latin typeface="Times New Roman" panose="02020603050405020304" pitchFamily="18" charset="0"/>
                <a:cs typeface="Times New Roman" panose="02020603050405020304" pitchFamily="18" charset="0"/>
              </a:rPr>
              <a:t> </a:t>
            </a:r>
            <a:r>
              <a:rPr lang="et-EE" sz="2400" b="1" u="sng" dirty="0">
                <a:solidFill>
                  <a:srgbClr val="002060"/>
                </a:solidFill>
                <a:latin typeface="Times New Roman" panose="02020603050405020304" pitchFamily="18" charset="0"/>
                <a:cs typeface="Times New Roman" panose="02020603050405020304" pitchFamily="18" charset="0"/>
              </a:rPr>
              <a:t>2</a:t>
            </a:r>
          </a:p>
          <a:p>
            <a:pPr algn="ctr"/>
            <a:endParaRPr lang="et-EE" sz="1000" b="1" u="sng" dirty="0">
              <a:solidFill>
                <a:srgbClr val="002060"/>
              </a:solidFill>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q"/>
            </a:pPr>
            <a:r>
              <a:rPr lang="et-EE"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Total </a:t>
            </a:r>
            <a:r>
              <a:rPr lang="en-US" sz="1400" b="1" dirty="0">
                <a:solidFill>
                  <a:srgbClr val="FF0000"/>
                </a:solidFill>
                <a:latin typeface="Times New Roman" panose="02020603050405020304" pitchFamily="18" charset="0"/>
                <a:cs typeface="Times New Roman" panose="02020603050405020304" pitchFamily="18" charset="0"/>
              </a:rPr>
              <a:t>cross-border </a:t>
            </a:r>
            <a:r>
              <a:rPr lang="et-EE" sz="1400" b="1" dirty="0" err="1">
                <a:solidFill>
                  <a:srgbClr val="FF0000"/>
                </a:solidFill>
                <a:latin typeface="Times New Roman" panose="02020603050405020304" pitchFamily="18" charset="0"/>
                <a:cs typeface="Times New Roman" panose="02020603050405020304" pitchFamily="18" charset="0"/>
              </a:rPr>
              <a:t>transactions</a:t>
            </a:r>
            <a:r>
              <a:rPr lang="et-EE" sz="1400" b="1" dirty="0">
                <a:solidFill>
                  <a:srgbClr val="FF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
            </a:r>
            <a:r>
              <a:rPr lang="en-US" sz="1400" dirty="0">
                <a:solidFill>
                  <a:srgbClr val="0070C0"/>
                </a:solidFill>
                <a:latin typeface="Times New Roman" panose="02020603050405020304" pitchFamily="18" charset="0"/>
                <a:cs typeface="Times New Roman" panose="02020603050405020304" pitchFamily="18" charset="0"/>
              </a:rPr>
              <a:t>residents</a:t>
            </a:r>
            <a:r>
              <a:rPr lang="en-US" sz="1400" dirty="0">
                <a:latin typeface="Times New Roman" panose="02020603050405020304" pitchFamily="18" charset="0"/>
                <a:cs typeface="Times New Roman" panose="02020603050405020304" pitchFamily="18" charset="0"/>
              </a:rPr>
              <a:t> </a:t>
            </a:r>
            <a:r>
              <a:rPr lang="et-EE" sz="1200" i="1" dirty="0">
                <a:latin typeface="Times New Roman" panose="02020603050405020304" pitchFamily="18" charset="0"/>
                <a:cs typeface="Times New Roman" panose="02020603050405020304" pitchFamily="18" charset="0"/>
              </a:rPr>
              <a:t>&amp;</a:t>
            </a:r>
            <a:r>
              <a:rPr lang="et-EE" sz="1400" dirty="0">
                <a:latin typeface="Times New Roman" panose="02020603050405020304" pitchFamily="18" charset="0"/>
                <a:cs typeface="Times New Roman" panose="02020603050405020304" pitchFamily="18" charset="0"/>
              </a:rPr>
              <a:t> </a:t>
            </a:r>
            <a:r>
              <a:rPr lang="en-US" sz="1400" dirty="0">
                <a:solidFill>
                  <a:srgbClr val="0070C0"/>
                </a:solidFill>
                <a:latin typeface="Times New Roman" panose="02020603050405020304" pitchFamily="18" charset="0"/>
                <a:cs typeface="Times New Roman" panose="02020603050405020304" pitchFamily="18" charset="0"/>
              </a:rPr>
              <a:t>non-residents</a:t>
            </a:r>
            <a:r>
              <a:rPr lang="en-US" sz="1400" dirty="0">
                <a:latin typeface="Times New Roman" panose="02020603050405020304" pitchFamily="18" charset="0"/>
                <a:cs typeface="Times New Roman" panose="02020603050405020304" pitchFamily="18" charset="0"/>
              </a:rPr>
              <a:t>–</a:t>
            </a:r>
            <a:r>
              <a:rPr lang="et-EE"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in Estonian banking over the 2007–19 exceed</a:t>
            </a:r>
            <a:r>
              <a:rPr lang="et-EE" sz="1400" dirty="0">
                <a:latin typeface="Times New Roman" panose="02020603050405020304" pitchFamily="18" charset="0"/>
                <a:cs typeface="Times New Roman" panose="02020603050405020304" pitchFamily="18" charset="0"/>
              </a:rPr>
              <a:t>:</a:t>
            </a:r>
          </a:p>
          <a:p>
            <a:pPr marL="742950" lvl="1" indent="-285750" algn="just">
              <a:lnSpc>
                <a:spcPct val="120000"/>
              </a:lnSpc>
              <a:buFont typeface="Wingdings" panose="05000000000000000000" pitchFamily="2" charset="2"/>
              <a:buChar char="§"/>
            </a:pPr>
            <a:r>
              <a:rPr lang="en-US" sz="1400" b="1" dirty="0">
                <a:solidFill>
                  <a:srgbClr val="7030A0"/>
                </a:solidFill>
                <a:latin typeface="Times New Roman" panose="02020603050405020304" pitchFamily="18" charset="0"/>
                <a:cs typeface="Times New Roman" panose="02020603050405020304" pitchFamily="18" charset="0"/>
              </a:rPr>
              <a:t>664 billion euros for </a:t>
            </a:r>
            <a:r>
              <a:rPr lang="et-EE" sz="1400" b="1" i="1" dirty="0">
                <a:solidFill>
                  <a:srgbClr val="FF0000"/>
                </a:solidFill>
                <a:latin typeface="Times New Roman" panose="02020603050405020304" pitchFamily="18" charset="0"/>
                <a:cs typeface="Times New Roman" panose="02020603050405020304" pitchFamily="18" charset="0"/>
              </a:rPr>
              <a:t>I</a:t>
            </a:r>
            <a:r>
              <a:rPr lang="en-US" sz="1400" b="1" i="1" dirty="0" err="1">
                <a:solidFill>
                  <a:srgbClr val="FF0000"/>
                </a:solidFill>
                <a:latin typeface="Times New Roman" panose="02020603050405020304" pitchFamily="18" charset="0"/>
                <a:cs typeface="Times New Roman" panose="02020603050405020304" pitchFamily="18" charset="0"/>
              </a:rPr>
              <a:t>ncoming</a:t>
            </a:r>
            <a:r>
              <a:rPr lang="en-US" sz="1400" b="1" i="1" dirty="0">
                <a:solidFill>
                  <a:srgbClr val="FF0000"/>
                </a:solidFill>
                <a:latin typeface="Times New Roman" panose="02020603050405020304" pitchFamily="18" charset="0"/>
                <a:cs typeface="Times New Roman" panose="02020603050405020304" pitchFamily="18" charset="0"/>
              </a:rPr>
              <a:t> </a:t>
            </a:r>
            <a:r>
              <a:rPr lang="et-EE" sz="1400" b="1" i="1" dirty="0">
                <a:solidFill>
                  <a:srgbClr val="FF0000"/>
                </a:solidFill>
                <a:latin typeface="Times New Roman" panose="02020603050405020304" pitchFamily="18" charset="0"/>
                <a:cs typeface="Times New Roman" panose="02020603050405020304" pitchFamily="18" charset="0"/>
              </a:rPr>
              <a:t>P</a:t>
            </a:r>
            <a:r>
              <a:rPr lang="en-US" sz="1400" b="1" i="1" dirty="0" err="1">
                <a:solidFill>
                  <a:srgbClr val="FF0000"/>
                </a:solidFill>
                <a:latin typeface="Times New Roman" panose="02020603050405020304" pitchFamily="18" charset="0"/>
                <a:cs typeface="Times New Roman" panose="02020603050405020304" pitchFamily="18" charset="0"/>
              </a:rPr>
              <a:t>ayments</a:t>
            </a:r>
            <a:r>
              <a:rPr lang="en-US" sz="1400" b="1" i="1" dirty="0">
                <a:solidFill>
                  <a:srgbClr val="FF0000"/>
                </a:solidFill>
                <a:latin typeface="Times New Roman" panose="02020603050405020304" pitchFamily="18" charset="0"/>
                <a:cs typeface="Times New Roman" panose="02020603050405020304" pitchFamily="18" charset="0"/>
              </a:rPr>
              <a:t> </a:t>
            </a:r>
            <a:endParaRPr lang="et-EE" sz="1400" b="1" i="1" dirty="0">
              <a:solidFill>
                <a:srgbClr val="FF0000"/>
              </a:solidFill>
              <a:latin typeface="Times New Roman" panose="02020603050405020304" pitchFamily="18" charset="0"/>
              <a:cs typeface="Times New Roman" panose="02020603050405020304" pitchFamily="18" charset="0"/>
            </a:endParaRPr>
          </a:p>
          <a:p>
            <a:pPr marL="742950" lvl="1" indent="-285750" algn="just">
              <a:lnSpc>
                <a:spcPct val="120000"/>
              </a:lnSpc>
              <a:buFont typeface="Wingdings" panose="05000000000000000000" pitchFamily="2" charset="2"/>
              <a:buChar char="§"/>
            </a:pPr>
            <a:r>
              <a:rPr lang="en-US" sz="1400" b="1" dirty="0">
                <a:solidFill>
                  <a:srgbClr val="7030A0"/>
                </a:solidFill>
                <a:latin typeface="Times New Roman" panose="02020603050405020304" pitchFamily="18" charset="0"/>
                <a:cs typeface="Times New Roman" panose="02020603050405020304" pitchFamily="18" charset="0"/>
              </a:rPr>
              <a:t>695 billion euros for </a:t>
            </a:r>
            <a:r>
              <a:rPr lang="en-US" sz="1400" b="1" i="1" dirty="0">
                <a:solidFill>
                  <a:srgbClr val="FF0000"/>
                </a:solidFill>
                <a:latin typeface="Times New Roman" panose="02020603050405020304" pitchFamily="18" charset="0"/>
                <a:cs typeface="Times New Roman" panose="02020603050405020304" pitchFamily="18" charset="0"/>
              </a:rPr>
              <a:t>Outgoing </a:t>
            </a:r>
            <a:r>
              <a:rPr lang="et-EE" sz="1400" b="1" i="1" dirty="0">
                <a:solidFill>
                  <a:srgbClr val="FF0000"/>
                </a:solidFill>
                <a:latin typeface="Times New Roman" panose="02020603050405020304" pitchFamily="18" charset="0"/>
                <a:cs typeface="Times New Roman" panose="02020603050405020304" pitchFamily="18" charset="0"/>
              </a:rPr>
              <a:t>P</a:t>
            </a:r>
            <a:r>
              <a:rPr lang="en-US" sz="1400" b="1" i="1" dirty="0" err="1">
                <a:solidFill>
                  <a:srgbClr val="FF0000"/>
                </a:solidFill>
                <a:latin typeface="Times New Roman" panose="02020603050405020304" pitchFamily="18" charset="0"/>
                <a:cs typeface="Times New Roman" panose="02020603050405020304" pitchFamily="18" charset="0"/>
              </a:rPr>
              <a:t>ayments</a:t>
            </a:r>
            <a:endParaRPr lang="et-EE" sz="1400" b="1" dirty="0">
              <a:solidFill>
                <a:srgbClr val="FF0000"/>
              </a:solidFill>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q"/>
            </a:pPr>
            <a:endParaRPr lang="et-EE" sz="5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q"/>
            </a:pPr>
            <a:r>
              <a:rPr lang="et-EE"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Cross-border transactions </a:t>
            </a:r>
            <a:r>
              <a:rPr lang="en-US" sz="1400" b="1" dirty="0">
                <a:solidFill>
                  <a:srgbClr val="0070C0"/>
                </a:solidFill>
                <a:latin typeface="Times New Roman" panose="02020603050405020304" pitchFamily="18" charset="0"/>
                <a:cs typeface="Times New Roman" panose="02020603050405020304" pitchFamily="18" charset="0"/>
              </a:rPr>
              <a:t>raise awareness </a:t>
            </a:r>
            <a:r>
              <a:rPr lang="en-US" sz="1400" dirty="0">
                <a:latin typeface="Times New Roman" panose="02020603050405020304" pitchFamily="18" charset="0"/>
                <a:cs typeface="Times New Roman" panose="02020603050405020304" pitchFamily="18" charset="0"/>
              </a:rPr>
              <a:t>of </a:t>
            </a:r>
            <a:r>
              <a:rPr lang="en-US" sz="1400" b="1" i="1" dirty="0">
                <a:solidFill>
                  <a:srgbClr val="FF0000"/>
                </a:solidFill>
                <a:latin typeface="Times New Roman" panose="02020603050405020304" pitchFamily="18" charset="0"/>
                <a:cs typeface="Times New Roman" panose="02020603050405020304" pitchFamily="18" charset="0"/>
              </a:rPr>
              <a:t>ethical</a:t>
            </a:r>
            <a:r>
              <a:rPr lang="en-US" sz="1400" b="1" i="1" dirty="0">
                <a:latin typeface="Times New Roman" panose="02020603050405020304" pitchFamily="18" charset="0"/>
                <a:cs typeface="Times New Roman" panose="02020603050405020304" pitchFamily="18" charset="0"/>
              </a:rPr>
              <a:t> </a:t>
            </a:r>
            <a:r>
              <a:rPr lang="en-US" sz="1400" b="1" i="1" dirty="0">
                <a:solidFill>
                  <a:srgbClr val="FF0000"/>
                </a:solidFill>
                <a:latin typeface="Times New Roman" panose="02020603050405020304" pitchFamily="18" charset="0"/>
                <a:cs typeface="Times New Roman" panose="02020603050405020304" pitchFamily="18" charset="0"/>
              </a:rPr>
              <a:t>dimensions</a:t>
            </a:r>
            <a:r>
              <a:rPr lang="en-US" sz="1400" b="1"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of money laundering</a:t>
            </a:r>
            <a:r>
              <a:rPr lang="et-EE" sz="1400" dirty="0">
                <a:latin typeface="Times New Roman" panose="02020603050405020304" pitchFamily="18" charset="0"/>
                <a:cs typeface="Times New Roman" panose="02020603050405020304" pitchFamily="18" charset="0"/>
              </a:rPr>
              <a:t>.</a:t>
            </a:r>
          </a:p>
          <a:p>
            <a:pPr algn="just">
              <a:lnSpc>
                <a:spcPct val="120000"/>
              </a:lnSpc>
              <a:buFont typeface="Wingdings" panose="05000000000000000000" pitchFamily="2" charset="2"/>
              <a:buChar char="q"/>
            </a:pPr>
            <a:endParaRPr lang="et-EE" sz="5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r>
              <a:rPr lang="en-US" sz="1400" i="1" dirty="0">
                <a:latin typeface="Times New Roman" panose="02020603050405020304" pitchFamily="18" charset="0"/>
                <a:cs typeface="Times New Roman" panose="02020603050405020304" pitchFamily="18" charset="0"/>
              </a:rPr>
              <a:t>Nordic Banks</a:t>
            </a:r>
            <a:r>
              <a:rPr lang="en-US" sz="1400" dirty="0">
                <a:latin typeface="Times New Roman" panose="02020603050405020304" pitchFamily="18" charset="0"/>
                <a:cs typeface="Times New Roman" panose="02020603050405020304" pitchFamily="18" charset="0"/>
              </a:rPr>
              <a:t> having </a:t>
            </a:r>
            <a:r>
              <a:rPr lang="en-US" sz="1400" b="1" i="1" dirty="0">
                <a:solidFill>
                  <a:srgbClr val="FF0000"/>
                </a:solidFill>
                <a:latin typeface="Times New Roman" panose="02020603050405020304" pitchFamily="18" charset="0"/>
                <a:cs typeface="Times New Roman" panose="02020603050405020304" pitchFamily="18" charset="0"/>
              </a:rPr>
              <a:t>well-organized schemes</a:t>
            </a:r>
            <a:r>
              <a:rPr lang="et-EE" sz="1400" dirty="0">
                <a:latin typeface="Times New Roman" panose="02020603050405020304" pitchFamily="18" charset="0"/>
                <a:cs typeface="Times New Roman" panose="02020603050405020304" pitchFamily="18" charset="0"/>
              </a:rPr>
              <a:t>.</a:t>
            </a:r>
          </a:p>
          <a:p>
            <a:pPr>
              <a:lnSpc>
                <a:spcPct val="120000"/>
              </a:lnSpc>
              <a:buFont typeface="Wingdings" panose="05000000000000000000" pitchFamily="2" charset="2"/>
              <a:buChar char="q"/>
            </a:pPr>
            <a:endParaRPr lang="et-EE" sz="5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AF5800-621B-453E-A547-BF754FFC20FC}"/>
              </a:ext>
            </a:extLst>
          </p:cNvPr>
          <p:cNvSpPr txBox="1"/>
          <p:nvPr/>
        </p:nvSpPr>
        <p:spPr>
          <a:xfrm>
            <a:off x="7687336" y="3206032"/>
            <a:ext cx="4380616" cy="3582519"/>
          </a:xfrm>
          <a:prstGeom prst="rect">
            <a:avLst/>
          </a:prstGeom>
          <a:solidFill>
            <a:schemeClr val="bg1"/>
          </a:solidFill>
          <a:ln>
            <a:solidFill>
              <a:schemeClr val="tx1"/>
            </a:solidFill>
          </a:ln>
        </p:spPr>
        <p:txBody>
          <a:bodyPr wrap="square" rtlCol="0">
            <a:spAutoFit/>
          </a:bodyPr>
          <a:lstStyle/>
          <a:p>
            <a:pPr algn="ctr">
              <a:lnSpc>
                <a:spcPct val="120000"/>
              </a:lnSpc>
            </a:pPr>
            <a:r>
              <a:rPr lang="en-US" b="1" dirty="0">
                <a:solidFill>
                  <a:srgbClr val="C00000"/>
                </a:solidFill>
                <a:latin typeface="Times New Roman" panose="02020603050405020304" pitchFamily="18" charset="0"/>
                <a:cs typeface="Times New Roman" panose="02020603050405020304" pitchFamily="18" charset="0"/>
              </a:rPr>
              <a:t>→ </a:t>
            </a:r>
            <a:r>
              <a:rPr lang="et-EE" sz="1600" b="1" i="1" dirty="0" err="1">
                <a:solidFill>
                  <a:srgbClr val="C00000"/>
                </a:solidFill>
                <a:latin typeface="Times New Roman" panose="02020603050405020304" pitchFamily="18" charset="0"/>
                <a:cs typeface="Times New Roman" panose="02020603050405020304" pitchFamily="18" charset="0"/>
              </a:rPr>
              <a:t>Hypocritical</a:t>
            </a:r>
            <a:r>
              <a:rPr lang="et-EE" sz="1600" b="1" i="1" dirty="0">
                <a:solidFill>
                  <a:srgbClr val="C00000"/>
                </a:solidFill>
                <a:latin typeface="Times New Roman" panose="02020603050405020304" pitchFamily="18" charset="0"/>
                <a:cs typeface="Times New Roman" panose="02020603050405020304" pitchFamily="18" charset="0"/>
              </a:rPr>
              <a:t> </a:t>
            </a:r>
            <a:r>
              <a:rPr lang="et-EE" sz="1600" b="1" i="1" dirty="0" err="1">
                <a:solidFill>
                  <a:srgbClr val="C00000"/>
                </a:solidFill>
                <a:latin typeface="Times New Roman" panose="02020603050405020304" pitchFamily="18" charset="0"/>
                <a:cs typeface="Times New Roman" panose="02020603050405020304" pitchFamily="18" charset="0"/>
              </a:rPr>
              <a:t>organizational</a:t>
            </a:r>
            <a:endParaRPr lang="et-EE" sz="1600" b="1" dirty="0">
              <a:solidFill>
                <a:srgbClr val="C00000"/>
              </a:solidFill>
              <a:latin typeface="Times New Roman" panose="02020603050405020304" pitchFamily="18" charset="0"/>
              <a:cs typeface="Times New Roman" panose="02020603050405020304" pitchFamily="18" charset="0"/>
            </a:endParaRPr>
          </a:p>
          <a:p>
            <a:pPr algn="ctr">
              <a:lnSpc>
                <a:spcPct val="120000"/>
              </a:lnSpc>
            </a:pPr>
            <a:r>
              <a:rPr lang="et-EE" sz="1600" b="1" dirty="0">
                <a:solidFill>
                  <a:srgbClr val="C00000"/>
                </a:solidFill>
                <a:latin typeface="Times New Roman" panose="02020603050405020304" pitchFamily="18" charset="0"/>
                <a:cs typeface="Times New Roman" panose="02020603050405020304" pitchFamily="18" charset="0"/>
              </a:rPr>
              <a:t>ESG </a:t>
            </a:r>
            <a:r>
              <a:rPr lang="et-EE" sz="1600" b="1" i="1" dirty="0">
                <a:solidFill>
                  <a:srgbClr val="C00000"/>
                </a:solidFill>
                <a:latin typeface="Times New Roman" panose="02020603050405020304" pitchFamily="18" charset="0"/>
                <a:cs typeface="Times New Roman" panose="02020603050405020304" pitchFamily="18" charset="0"/>
              </a:rPr>
              <a:t>vs.</a:t>
            </a:r>
            <a:r>
              <a:rPr lang="et-EE" sz="1600" b="1" dirty="0">
                <a:solidFill>
                  <a:srgbClr val="C00000"/>
                </a:solidFill>
                <a:latin typeface="Times New Roman" panose="02020603050405020304" pitchFamily="18" charset="0"/>
                <a:cs typeface="Times New Roman" panose="02020603050405020304" pitchFamily="18" charset="0"/>
              </a:rPr>
              <a:t> </a:t>
            </a:r>
            <a:r>
              <a:rPr lang="en-US" sz="1600" b="1" dirty="0">
                <a:solidFill>
                  <a:srgbClr val="C00000"/>
                </a:solidFill>
                <a:latin typeface="Times New Roman" panose="02020603050405020304" pitchFamily="18" charset="0"/>
                <a:cs typeface="Times New Roman" panose="02020603050405020304" pitchFamily="18" charset="0"/>
              </a:rPr>
              <a:t>Controversies</a:t>
            </a:r>
            <a:r>
              <a:rPr lang="et-EE" sz="1600" b="1" dirty="0">
                <a:solidFill>
                  <a:srgbClr val="C00000"/>
                </a:solidFill>
                <a:latin typeface="Times New Roman" panose="02020603050405020304" pitchFamily="18" charset="0"/>
                <a:cs typeface="Times New Roman" panose="02020603050405020304" pitchFamily="18" charset="0"/>
              </a:rPr>
              <a:t>: </a:t>
            </a:r>
            <a:r>
              <a:rPr lang="et-EE" sz="1600" b="1" dirty="0" err="1">
                <a:solidFill>
                  <a:srgbClr val="002060"/>
                </a:solidFill>
                <a:latin typeface="Times New Roman" panose="02020603050405020304" pitchFamily="18" charset="0"/>
                <a:cs typeface="Times New Roman" panose="02020603050405020304" pitchFamily="18" charset="0"/>
              </a:rPr>
              <a:t>Nordic</a:t>
            </a:r>
            <a:r>
              <a:rPr lang="et-EE" sz="1600" b="1" dirty="0">
                <a:solidFill>
                  <a:srgbClr val="002060"/>
                </a:solidFill>
                <a:latin typeface="Times New Roman" panose="02020603050405020304" pitchFamily="18" charset="0"/>
                <a:cs typeface="Times New Roman" panose="02020603050405020304" pitchFamily="18" charset="0"/>
              </a:rPr>
              <a:t> </a:t>
            </a:r>
            <a:r>
              <a:rPr lang="et-EE" sz="1600" b="1" dirty="0" err="1">
                <a:solidFill>
                  <a:srgbClr val="002060"/>
                </a:solidFill>
                <a:latin typeface="Times New Roman" panose="02020603050405020304" pitchFamily="18" charset="0"/>
                <a:cs typeface="Times New Roman" panose="02020603050405020304" pitchFamily="18" charset="0"/>
              </a:rPr>
              <a:t>Banks</a:t>
            </a:r>
            <a:r>
              <a:rPr lang="et-EE" sz="1600" b="1" dirty="0">
                <a:solidFill>
                  <a:srgbClr val="002060"/>
                </a:solidFill>
                <a:latin typeface="Times New Roman" panose="02020603050405020304" pitchFamily="18" charset="0"/>
                <a:cs typeface="Times New Roman" panose="02020603050405020304" pitchFamily="18" charset="0"/>
              </a:rPr>
              <a:t> </a:t>
            </a:r>
            <a:endParaRPr lang="en-US" sz="1600" b="1" dirty="0">
              <a:solidFill>
                <a:srgbClr val="002060"/>
              </a:solidFill>
              <a:latin typeface="Times New Roman" panose="02020603050405020304" pitchFamily="18" charset="0"/>
              <a:cs typeface="Times New Roman" panose="02020603050405020304" pitchFamily="18" charset="0"/>
            </a:endParaRPr>
          </a:p>
          <a:p>
            <a:pPr>
              <a:lnSpc>
                <a:spcPct val="120000"/>
              </a:lnSpc>
            </a:pPr>
            <a:endParaRPr lang="en-US" sz="500" b="1" dirty="0">
              <a:solidFill>
                <a:srgbClr val="002060"/>
              </a:solidFill>
              <a:latin typeface="Times New Roman" panose="02020603050405020304" pitchFamily="18" charset="0"/>
              <a:cs typeface="Times New Roman" panose="02020603050405020304" pitchFamily="18" charset="0"/>
            </a:endParaRPr>
          </a:p>
          <a:p>
            <a:pPr marL="180000" indent="-180000">
              <a:lnSpc>
                <a:spcPct val="120000"/>
              </a:lnSpc>
              <a:buSzPct val="91000"/>
              <a:buFont typeface="Wingdings" panose="05000000000000000000" pitchFamily="2" charset="2"/>
              <a:buChar char="ü"/>
            </a:pPr>
            <a:r>
              <a:rPr lang="en-US" sz="1400" b="1" dirty="0">
                <a:solidFill>
                  <a:srgbClr val="0070C0"/>
                </a:solidFill>
                <a:latin typeface="Times New Roman" panose="02020603050405020304" pitchFamily="18" charset="0"/>
                <a:cs typeface="Times New Roman" panose="02020603050405020304" pitchFamily="18" charset="0"/>
              </a:rPr>
              <a:t>Hypocritical organizational</a:t>
            </a:r>
            <a:r>
              <a:rPr lang="et-EE" sz="1400" b="1" dirty="0">
                <a:solidFill>
                  <a:srgbClr val="0070C0"/>
                </a:solidFill>
                <a:latin typeface="Times New Roman" panose="02020603050405020304" pitchFamily="18" charset="0"/>
                <a:cs typeface="Times New Roman" panose="02020603050405020304" pitchFamily="18" charset="0"/>
              </a:rPr>
              <a:t>,</a:t>
            </a:r>
            <a:r>
              <a:rPr lang="en-US" sz="1400" b="1" dirty="0">
                <a:solidFill>
                  <a:srgbClr val="0070C0"/>
                </a:solidFill>
                <a:latin typeface="Times New Roman" panose="02020603050405020304" pitchFamily="18" charset="0"/>
                <a:cs typeface="Times New Roman" panose="02020603050405020304" pitchFamily="18" charset="0"/>
              </a:rPr>
              <a:t> ESG practices </a:t>
            </a:r>
            <a:r>
              <a:rPr lang="en-US" sz="1400" dirty="0">
                <a:solidFill>
                  <a:srgbClr val="0070C0"/>
                </a:solidFill>
                <a:latin typeface="Times New Roman" panose="02020603050405020304" pitchFamily="18" charset="0"/>
                <a:cs typeface="Times New Roman" panose="02020603050405020304" pitchFamily="18" charset="0"/>
              </a:rPr>
              <a:t>and </a:t>
            </a:r>
            <a:r>
              <a:rPr lang="en-US" sz="1400" b="1" dirty="0">
                <a:solidFill>
                  <a:srgbClr val="0070C0"/>
                </a:solidFill>
                <a:latin typeface="Times New Roman" panose="02020603050405020304" pitchFamily="18" charset="0"/>
                <a:cs typeface="Times New Roman" panose="02020603050405020304" pitchFamily="18" charset="0"/>
              </a:rPr>
              <a:t>unethical behaviors </a:t>
            </a:r>
            <a:r>
              <a:rPr lang="et-EE" sz="1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t-EE" sz="14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1400" dirty="0">
                <a:latin typeface="Times New Roman" panose="02020603050405020304" pitchFamily="18" charset="0"/>
                <a:cs typeface="Times New Roman" panose="02020603050405020304" pitchFamily="18" charset="0"/>
              </a:rPr>
              <a:t>explain the phenomenon of money laundering, before the large-scale eruption of scandal in 2018.</a:t>
            </a:r>
            <a:endParaRPr lang="et-EE" sz="1400" dirty="0">
              <a:latin typeface="Times New Roman" panose="02020603050405020304" pitchFamily="18" charset="0"/>
              <a:cs typeface="Times New Roman" panose="02020603050405020304" pitchFamily="18" charset="0"/>
            </a:endParaRPr>
          </a:p>
          <a:p>
            <a:pPr marL="180000" indent="-180000">
              <a:lnSpc>
                <a:spcPct val="120000"/>
              </a:lnSpc>
              <a:buSzPct val="91000"/>
              <a:buFont typeface="Wingdings" panose="05000000000000000000" pitchFamily="2" charset="2"/>
              <a:buChar char="ü"/>
            </a:pPr>
            <a:endParaRPr lang="et-EE" sz="500" dirty="0">
              <a:latin typeface="Times New Roman" panose="02020603050405020304" pitchFamily="18" charset="0"/>
              <a:cs typeface="Times New Roman" panose="02020603050405020304" pitchFamily="18" charset="0"/>
            </a:endParaRPr>
          </a:p>
          <a:p>
            <a:pPr marL="180000" indent="-180000">
              <a:lnSpc>
                <a:spcPct val="120000"/>
              </a:lnSpc>
              <a:buSzPct val="91000"/>
              <a:buFont typeface="Wingdings" panose="05000000000000000000" pitchFamily="2" charset="2"/>
              <a:buChar char="ü"/>
            </a:pPr>
            <a:r>
              <a:rPr lang="et-EE" sz="1400" dirty="0" err="1">
                <a:latin typeface="Times New Roman" panose="02020603050405020304" pitchFamily="18" charset="0"/>
                <a:cs typeface="Times New Roman" panose="02020603050405020304" pitchFamily="18" charset="0"/>
              </a:rPr>
              <a:t>Banks</a:t>
            </a:r>
            <a:r>
              <a:rPr lang="et-EE" sz="1400" dirty="0">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deliberately</a:t>
            </a:r>
            <a:r>
              <a:rPr lang="en-US" sz="1400" dirty="0">
                <a:latin typeface="Times New Roman" panose="02020603050405020304" pitchFamily="18" charset="0"/>
                <a:cs typeface="Times New Roman" panose="02020603050405020304" pitchFamily="18" charset="0"/>
              </a:rPr>
              <a:t> </a:t>
            </a:r>
            <a:r>
              <a:rPr lang="en-US" sz="1400" b="1" dirty="0">
                <a:solidFill>
                  <a:srgbClr val="00B050"/>
                </a:solidFill>
                <a:latin typeface="Times New Roman" panose="02020603050405020304" pitchFamily="18" charset="0"/>
                <a:cs typeface="Times New Roman" panose="02020603050405020304" pitchFamily="18" charset="0"/>
              </a:rPr>
              <a:t>campaign</a:t>
            </a:r>
            <a:r>
              <a:rPr lang="et-EE" sz="1400" b="1" dirty="0">
                <a:solidFill>
                  <a:srgbClr val="00B050"/>
                </a:solidFill>
                <a:latin typeface="Times New Roman" panose="02020603050405020304" pitchFamily="18" charset="0"/>
                <a:cs typeface="Times New Roman" panose="02020603050405020304" pitchFamily="18" charset="0"/>
              </a:rPr>
              <a:t> </a:t>
            </a:r>
            <a:r>
              <a:rPr lang="en-US" sz="1400" b="1" dirty="0">
                <a:solidFill>
                  <a:srgbClr val="00B050"/>
                </a:solidFill>
                <a:latin typeface="Times New Roman" panose="02020603050405020304" pitchFamily="18" charset="0"/>
                <a:cs typeface="Times New Roman" panose="02020603050405020304" pitchFamily="18" charset="0"/>
              </a:rPr>
              <a:t>to raise </a:t>
            </a:r>
            <a:r>
              <a:rPr lang="en-US" sz="1400" dirty="0">
                <a:latin typeface="Times New Roman" panose="02020603050405020304" pitchFamily="18" charset="0"/>
                <a:cs typeface="Times New Roman" panose="02020603050405020304" pitchFamily="18" charset="0"/>
              </a:rPr>
              <a:t>their </a:t>
            </a:r>
            <a:r>
              <a:rPr lang="en-US" sz="1400" b="1" dirty="0">
                <a:solidFill>
                  <a:srgbClr val="0070C0"/>
                </a:solidFill>
                <a:latin typeface="Times New Roman" panose="02020603050405020304" pitchFamily="18" charset="0"/>
                <a:cs typeface="Times New Roman" panose="02020603050405020304" pitchFamily="18" charset="0"/>
              </a:rPr>
              <a:t>audit scores </a:t>
            </a:r>
            <a:r>
              <a:rPr lang="et-EE" sz="1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t-EE" sz="1400" dirty="0" err="1">
                <a:latin typeface="Times New Roman" panose="02020603050405020304" pitchFamily="18" charset="0"/>
                <a:cs typeface="Times New Roman" panose="02020603050405020304" pitchFamily="18" charset="0"/>
              </a:rPr>
              <a:t>to</a:t>
            </a:r>
            <a:r>
              <a:rPr lang="et-EE" sz="1400" dirty="0">
                <a:latin typeface="Times New Roman" panose="02020603050405020304" pitchFamily="18" charset="0"/>
                <a:cs typeface="Times New Roman" panose="02020603050405020304" pitchFamily="18" charset="0"/>
              </a:rPr>
              <a:t> c</a:t>
            </a:r>
            <a:r>
              <a:rPr lang="en-US" sz="1400" dirty="0">
                <a:latin typeface="Times New Roman" panose="02020603050405020304" pitchFamily="18" charset="0"/>
                <a:cs typeface="Times New Roman" panose="02020603050405020304" pitchFamily="18" charset="0"/>
              </a:rPr>
              <a:t>over up </a:t>
            </a:r>
            <a:r>
              <a:rPr lang="en-US" sz="1400" b="1" dirty="0">
                <a:solidFill>
                  <a:srgbClr val="00B050"/>
                </a:solidFill>
                <a:latin typeface="Times New Roman" panose="02020603050405020304" pitchFamily="18" charset="0"/>
                <a:cs typeface="Times New Roman" panose="02020603050405020304" pitchFamily="18" charset="0"/>
              </a:rPr>
              <a:t>ethical controversies </a:t>
            </a:r>
            <a:r>
              <a:rPr lang="en-US" sz="1400" dirty="0">
                <a:latin typeface="Times New Roman" panose="02020603050405020304" pitchFamily="18" charset="0"/>
                <a:cs typeface="Times New Roman" panose="02020603050405020304" pitchFamily="18" charset="0"/>
              </a:rPr>
              <a:t>arising from their huge money laundering operations.</a:t>
            </a:r>
            <a:endParaRPr lang="et-EE" sz="1400" dirty="0">
              <a:latin typeface="Times New Roman" panose="02020603050405020304" pitchFamily="18" charset="0"/>
              <a:cs typeface="Times New Roman" panose="02020603050405020304" pitchFamily="18" charset="0"/>
            </a:endParaRPr>
          </a:p>
          <a:p>
            <a:pPr marL="180000" indent="-180000">
              <a:lnSpc>
                <a:spcPct val="120000"/>
              </a:lnSpc>
              <a:buSzPct val="91000"/>
              <a:buFont typeface="Wingdings" panose="05000000000000000000" pitchFamily="2" charset="2"/>
              <a:buChar char="ü"/>
            </a:pPr>
            <a:endParaRPr lang="et-EE" sz="500" dirty="0">
              <a:latin typeface="Times New Roman" panose="02020603050405020304" pitchFamily="18" charset="0"/>
              <a:cs typeface="Times New Roman" panose="02020603050405020304" pitchFamily="18" charset="0"/>
            </a:endParaRPr>
          </a:p>
          <a:p>
            <a:pPr marL="180000" indent="-180000">
              <a:lnSpc>
                <a:spcPct val="120000"/>
              </a:lnSpc>
              <a:buSzPct val="91000"/>
              <a:buFont typeface="Wingdings" panose="05000000000000000000" pitchFamily="2" charset="2"/>
              <a:buChar char="ü"/>
            </a:pPr>
            <a:r>
              <a:rPr lang="en-US" sz="1400" b="1" dirty="0">
                <a:solidFill>
                  <a:srgbClr val="0070C0"/>
                </a:solidFill>
                <a:latin typeface="Times New Roman" panose="02020603050405020304" pitchFamily="18" charset="0"/>
                <a:cs typeface="Times New Roman" panose="02020603050405020304" pitchFamily="18" charset="0"/>
              </a:rPr>
              <a:t> Country reputations </a:t>
            </a:r>
            <a:r>
              <a:rPr lang="en-US" sz="1400" dirty="0">
                <a:latin typeface="Times New Roman" panose="02020603050405020304" pitchFamily="18" charset="0"/>
                <a:cs typeface="Times New Roman" panose="02020603050405020304" pitchFamily="18" charset="0"/>
              </a:rPr>
              <a:t>of banks’ home countries, and </a:t>
            </a:r>
            <a:r>
              <a:rPr lang="en-US" sz="1400" b="1" dirty="0">
                <a:solidFill>
                  <a:srgbClr val="0070C0"/>
                </a:solidFill>
                <a:latin typeface="Times New Roman" panose="02020603050405020304" pitchFamily="18" charset="0"/>
                <a:cs typeface="Times New Roman" panose="02020603050405020304" pitchFamily="18" charset="0"/>
              </a:rPr>
              <a:t>audit scores </a:t>
            </a:r>
            <a:r>
              <a:rPr lang="et-EE" sz="1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a:latin typeface="Times New Roman" panose="02020603050405020304" pitchFamily="18" charset="0"/>
                <a:cs typeface="Times New Roman" panose="02020603050405020304" pitchFamily="18" charset="0"/>
              </a:rPr>
              <a:t> function to </a:t>
            </a:r>
            <a:r>
              <a:rPr lang="en-US" sz="1400" b="1" dirty="0">
                <a:solidFill>
                  <a:srgbClr val="00B050"/>
                </a:solidFill>
                <a:latin typeface="Times New Roman" panose="02020603050405020304" pitchFamily="18" charset="0"/>
                <a:cs typeface="Times New Roman" panose="02020603050405020304" pitchFamily="18" charset="0"/>
              </a:rPr>
              <a:t>window-dress</a:t>
            </a:r>
            <a:r>
              <a:rPr lang="et-EE" sz="1400" b="1" dirty="0">
                <a:solidFill>
                  <a:srgbClr val="00B050"/>
                </a:solidFill>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illegitimates</a:t>
            </a:r>
            <a:r>
              <a:rPr lang="et-EE"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operations</a:t>
            </a:r>
            <a:r>
              <a:rPr lang="en-US" sz="1400" dirty="0">
                <a:latin typeface="Times New Roman" panose="02020603050405020304" pitchFamily="18" charset="0"/>
                <a:cs typeface="Times New Roman" panose="02020603050405020304" pitchFamily="18" charset="0"/>
              </a:rPr>
              <a:t> to</a:t>
            </a:r>
            <a:r>
              <a:rPr lang="et-EE"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legitimates</a:t>
            </a:r>
            <a:r>
              <a:rPr lang="et-EE" sz="1400"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activities</a:t>
            </a:r>
            <a:r>
              <a:rPr lang="en-US" sz="1400" dirty="0">
                <a:latin typeface="Times New Roman" panose="02020603050405020304" pitchFamily="18" charset="0"/>
                <a:cs typeface="Times New Roman" panose="02020603050405020304" pitchFamily="18" charset="0"/>
              </a:rPr>
              <a:t>.</a:t>
            </a:r>
          </a:p>
        </p:txBody>
      </p:sp>
      <p:sp>
        <p:nvSpPr>
          <p:cNvPr id="5" name="Arrow: Curved Left 98">
            <a:extLst>
              <a:ext uri="{FF2B5EF4-FFF2-40B4-BE49-F238E27FC236}">
                <a16:creationId xmlns:a16="http://schemas.microsoft.com/office/drawing/2014/main" id="{9630EE7C-020D-46AF-9621-707B02A25311}"/>
              </a:ext>
            </a:extLst>
          </p:cNvPr>
          <p:cNvSpPr/>
          <p:nvPr/>
        </p:nvSpPr>
        <p:spPr>
          <a:xfrm>
            <a:off x="9768359" y="2927343"/>
            <a:ext cx="227735" cy="4078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5703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9CC5C-A0B3-4828-BFA8-DE232EC213C5}"/>
              </a:ext>
            </a:extLst>
          </p:cNvPr>
          <p:cNvSpPr>
            <a:spLocks noGrp="1"/>
          </p:cNvSpPr>
          <p:nvPr>
            <p:ph type="title"/>
          </p:nvPr>
        </p:nvSpPr>
        <p:spPr>
          <a:xfrm>
            <a:off x="1136397" y="502021"/>
            <a:ext cx="4959603" cy="1642969"/>
          </a:xfrm>
        </p:spPr>
        <p:txBody>
          <a:bodyPr anchor="b">
            <a:normAutofit/>
          </a:bodyPr>
          <a:lstStyle/>
          <a:p>
            <a:r>
              <a:rPr lang="en-US" sz="3700">
                <a:latin typeface="Times New Roman" panose="02020603050405020304" pitchFamily="18" charset="0"/>
                <a:ea typeface="Times New Roman" panose="02020603050405020304" pitchFamily="18" charset="0"/>
              </a:rPr>
              <a:t>O</a:t>
            </a:r>
            <a:r>
              <a:rPr lang="en-US" sz="3700">
                <a:effectLst/>
                <a:latin typeface="Times New Roman" panose="02020603050405020304" pitchFamily="18" charset="0"/>
                <a:ea typeface="Times New Roman" panose="02020603050405020304" pitchFamily="18" charset="0"/>
              </a:rPr>
              <a:t>rganizational structure for operations</a:t>
            </a:r>
            <a:br>
              <a:rPr lang="et-EE" sz="3700">
                <a:effectLst/>
                <a:latin typeface="Times New Roman" panose="02020603050405020304" pitchFamily="18" charset="0"/>
                <a:ea typeface="Times New Roman" panose="02020603050405020304" pitchFamily="18" charset="0"/>
              </a:rPr>
            </a:br>
            <a:endParaRPr lang="et-EE" sz="3700"/>
          </a:p>
        </p:txBody>
      </p:sp>
      <p:sp>
        <p:nvSpPr>
          <p:cNvPr id="3" name="Content Placeholder 2">
            <a:extLst>
              <a:ext uri="{FF2B5EF4-FFF2-40B4-BE49-F238E27FC236}">
                <a16:creationId xmlns:a16="http://schemas.microsoft.com/office/drawing/2014/main" id="{C0034C6C-1A27-46B1-BB98-51084CBFFDD8}"/>
              </a:ext>
            </a:extLst>
          </p:cNvPr>
          <p:cNvSpPr>
            <a:spLocks noGrp="1"/>
          </p:cNvSpPr>
          <p:nvPr>
            <p:ph idx="1"/>
          </p:nvPr>
        </p:nvSpPr>
        <p:spPr>
          <a:xfrm>
            <a:off x="1136397" y="2418408"/>
            <a:ext cx="4959603" cy="3522569"/>
          </a:xfrm>
        </p:spPr>
        <p:txBody>
          <a:bodyPr anchor="t">
            <a:normAutofit/>
          </a:bodyPr>
          <a:lstStyle/>
          <a:p>
            <a:pPr marL="0" indent="0">
              <a:buNone/>
            </a:pPr>
            <a:r>
              <a:rPr lang="en-US" sz="2000">
                <a:latin typeface="Times New Roman" panose="02020603050405020304" pitchFamily="18" charset="0"/>
                <a:ea typeface="Times New Roman" panose="02020603050405020304" pitchFamily="18" charset="0"/>
              </a:rPr>
              <a:t>Nordic Banks are r</a:t>
            </a:r>
            <a:r>
              <a:rPr lang="en-US" sz="2000">
                <a:effectLst/>
                <a:latin typeface="Times New Roman" panose="02020603050405020304" pitchFamily="18" charset="0"/>
                <a:ea typeface="Times New Roman" panose="02020603050405020304" pitchFamily="18" charset="0"/>
              </a:rPr>
              <a:t>unning branch-based operations rather than subsidiaries making</a:t>
            </a:r>
            <a:r>
              <a:rPr lang="en-US" sz="2000">
                <a:latin typeface="Times New Roman" panose="02020603050405020304" pitchFamily="18" charset="0"/>
                <a:ea typeface="Times New Roman" panose="02020603050405020304" pitchFamily="18" charset="0"/>
              </a:rPr>
              <a:t> branches</a:t>
            </a:r>
            <a:r>
              <a:rPr lang="en-US" sz="2000">
                <a:effectLst/>
                <a:latin typeface="Times New Roman" panose="02020603050405020304" pitchFamily="18" charset="0"/>
                <a:ea typeface="Times New Roman" panose="02020603050405020304" pitchFamily="18" charset="0"/>
              </a:rPr>
              <a:t> dependent to the parents’ banks in the country of origin.</a:t>
            </a:r>
          </a:p>
          <a:p>
            <a:pPr marL="0" indent="0">
              <a:buNone/>
            </a:pPr>
            <a:endParaRPr lang="en-US" sz="2000">
              <a:effectLst/>
              <a:latin typeface="Times New Roman" panose="02020603050405020304" pitchFamily="18" charset="0"/>
              <a:ea typeface="Times New Roman" panose="02020603050405020304" pitchFamily="18" charset="0"/>
            </a:endParaRPr>
          </a:p>
          <a:p>
            <a:r>
              <a:rPr lang="en-US" sz="2000">
                <a:latin typeface="Times New Roman" panose="02020603050405020304" pitchFamily="18" charset="0"/>
                <a:ea typeface="Times New Roman" panose="02020603050405020304" pitchFamily="18" charset="0"/>
              </a:rPr>
              <a:t>Helps to </a:t>
            </a:r>
            <a:r>
              <a:rPr lang="en-GB" sz="2000">
                <a:latin typeface="Times New Roman" panose="02020603050405020304" pitchFamily="18" charset="0"/>
                <a:ea typeface="Times New Roman" panose="02020603050405020304" pitchFamily="18" charset="0"/>
              </a:rPr>
              <a:t>use their</a:t>
            </a:r>
            <a:r>
              <a:rPr lang="en-US" sz="2000">
                <a:effectLst/>
                <a:latin typeface="Times New Roman" panose="02020603050405020304" pitchFamily="18" charset="0"/>
                <a:ea typeface="Times New Roman" panose="02020603050405020304" pitchFamily="18" charset="0"/>
              </a:rPr>
              <a:t> trustable corporate identity and reputation.</a:t>
            </a:r>
          </a:p>
          <a:p>
            <a:pPr marL="0" indent="0">
              <a:buNone/>
            </a:pPr>
            <a:endParaRPr lang="en-US" sz="2000">
              <a:effectLst/>
              <a:latin typeface="Times New Roman" panose="02020603050405020304" pitchFamily="18" charset="0"/>
              <a:ea typeface="Times New Roman" panose="02020603050405020304" pitchFamily="18" charset="0"/>
            </a:endParaRPr>
          </a:p>
          <a:p>
            <a:r>
              <a:rPr lang="en-US" sz="2000">
                <a:latin typeface="Times New Roman" panose="02020603050405020304" pitchFamily="18" charset="0"/>
                <a:ea typeface="Times New Roman" panose="02020603050405020304" pitchFamily="18" charset="0"/>
              </a:rPr>
              <a:t>Helps to avoid</a:t>
            </a:r>
            <a:r>
              <a:rPr lang="en-US" sz="2000">
                <a:effectLst/>
                <a:latin typeface="Times New Roman" panose="02020603050405020304" pitchFamily="18" charset="0"/>
                <a:ea typeface="Times New Roman" panose="02020603050405020304" pitchFamily="18" charset="0"/>
              </a:rPr>
              <a:t> the host country bank activity restrictions and supervisory power.</a:t>
            </a:r>
            <a:endParaRPr lang="et-EE" sz="2000">
              <a:effectLst/>
              <a:latin typeface="Times New Roman" panose="02020603050405020304" pitchFamily="18" charset="0"/>
              <a:ea typeface="Times New Roman" panose="02020603050405020304" pitchFamily="18" charset="0"/>
            </a:endParaRPr>
          </a:p>
          <a:p>
            <a:endParaRPr lang="et-EE" sz="2000"/>
          </a:p>
        </p:txBody>
      </p:sp>
      <p:pic>
        <p:nvPicPr>
          <p:cNvPr id="1026" name="Picture 2" descr="9 Types of Organizational Structure Every Company Should Consider">
            <a:extLst>
              <a:ext uri="{FF2B5EF4-FFF2-40B4-BE49-F238E27FC236}">
                <a16:creationId xmlns:a16="http://schemas.microsoft.com/office/drawing/2014/main" id="{3E123580-0FFF-4BF6-B979-0C6490DB83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37" r="18685"/>
          <a:stretch/>
        </p:blipFill>
        <p:spPr bwMode="auto">
          <a:xfrm>
            <a:off x="6882247" y="489118"/>
            <a:ext cx="4461412" cy="546600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768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at are the Effects of Money Laundering? | Anti Money Laundering">
            <a:extLst>
              <a:ext uri="{FF2B5EF4-FFF2-40B4-BE49-F238E27FC236}">
                <a16:creationId xmlns:a16="http://schemas.microsoft.com/office/drawing/2014/main" id="{288957A8-C357-4F27-8891-E18FA2D4252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5413"/>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BAFB34-5E1F-4948-BAD4-FD2F7168749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mj-lt"/>
                <a:ea typeface="+mj-ea"/>
                <a:cs typeface="+mj-cs"/>
              </a:rPr>
              <a:t>4. Support for the negative hypothesis</a:t>
            </a:r>
          </a:p>
        </p:txBody>
      </p:sp>
      <p:sp>
        <p:nvSpPr>
          <p:cNvPr id="3" name="Content Placeholder 2">
            <a:extLst>
              <a:ext uri="{FF2B5EF4-FFF2-40B4-BE49-F238E27FC236}">
                <a16:creationId xmlns:a16="http://schemas.microsoft.com/office/drawing/2014/main" id="{67192F50-0294-4AC7-BF6B-E48CC04AFA0A}"/>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latin typeface="+mn-lt"/>
                <a:ea typeface="+mn-ea"/>
                <a:cs typeface="+mn-cs"/>
              </a:rPr>
              <a:t>Corruption of the legitimate and extension of the illegitimate business system </a:t>
            </a:r>
          </a:p>
        </p:txBody>
      </p:sp>
    </p:spTree>
    <p:extLst>
      <p:ext uri="{BB962C8B-B14F-4D97-AF65-F5344CB8AC3E}">
        <p14:creationId xmlns:p14="http://schemas.microsoft.com/office/powerpoint/2010/main" val="168065098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5EB85C-1C31-224F-95CC-2FA0885C847F}"/>
              </a:ext>
            </a:extLst>
          </p:cNvPr>
          <p:cNvSpPr>
            <a:spLocks noGrp="1"/>
          </p:cNvSpPr>
          <p:nvPr>
            <p:ph type="title"/>
          </p:nvPr>
        </p:nvSpPr>
        <p:spPr>
          <a:xfrm>
            <a:off x="4965430" y="629268"/>
            <a:ext cx="6586491" cy="1286160"/>
          </a:xfrm>
        </p:spPr>
        <p:txBody>
          <a:bodyPr anchor="b">
            <a:normAutofit/>
          </a:bodyPr>
          <a:lstStyle/>
          <a:p>
            <a:pPr algn="ctr"/>
            <a:r>
              <a:rPr lang="en-US" sz="4100" dirty="0"/>
              <a:t>Organized Hypocrisy Interpretation</a:t>
            </a:r>
          </a:p>
        </p:txBody>
      </p:sp>
      <p:sp>
        <p:nvSpPr>
          <p:cNvPr id="3" name="Sisällön paikkamerkki 2">
            <a:extLst>
              <a:ext uri="{FF2B5EF4-FFF2-40B4-BE49-F238E27FC236}">
                <a16:creationId xmlns:a16="http://schemas.microsoft.com/office/drawing/2014/main" id="{F9DBAFE7-2955-094D-AE5A-4DDC5EE6E130}"/>
              </a:ext>
            </a:extLst>
          </p:cNvPr>
          <p:cNvSpPr>
            <a:spLocks noGrp="1"/>
          </p:cNvSpPr>
          <p:nvPr>
            <p:ph idx="1"/>
          </p:nvPr>
        </p:nvSpPr>
        <p:spPr>
          <a:xfrm>
            <a:off x="4965431" y="2247902"/>
            <a:ext cx="6586489" cy="4610092"/>
          </a:xfrm>
        </p:spPr>
        <p:txBody>
          <a:bodyPr>
            <a:normAutofit/>
          </a:bodyPr>
          <a:lstStyle/>
          <a:p>
            <a:r>
              <a:rPr lang="en-US" dirty="0"/>
              <a:t>Could it be that Nordic banks used CSR campaigns to cover up their activities in Estonia? </a:t>
            </a:r>
          </a:p>
          <a:p>
            <a:r>
              <a:rPr lang="en-US" dirty="0"/>
              <a:t>Could it be that banks took advantage of their home country reputations?</a:t>
            </a:r>
          </a:p>
          <a:p>
            <a:r>
              <a:rPr lang="en-US" dirty="0"/>
              <a:t>Are we dealing with the case challenging the positive CSR hypothesis? </a:t>
            </a:r>
          </a:p>
          <a:p>
            <a:endParaRPr lang="en-US" sz="2000" dirty="0"/>
          </a:p>
        </p:txBody>
      </p:sp>
      <p:pic>
        <p:nvPicPr>
          <p:cNvPr id="4" name="Sisällön paikkamerkki 5">
            <a:extLst>
              <a:ext uri="{FF2B5EF4-FFF2-40B4-BE49-F238E27FC236}">
                <a16:creationId xmlns:a16="http://schemas.microsoft.com/office/drawing/2014/main" id="{EF2A6CFC-4749-8844-B0A5-7635A4941708}"/>
              </a:ext>
            </a:extLst>
          </p:cNvPr>
          <p:cNvPicPr>
            <a:picLocks noChangeAspect="1"/>
          </p:cNvPicPr>
          <p:nvPr/>
        </p:nvPicPr>
        <p:blipFill rotWithShape="1">
          <a:blip r:embed="rId2"/>
          <a:srcRect l="213" r="3432" b="2"/>
          <a:stretch/>
        </p:blipFill>
        <p:spPr>
          <a:xfrm>
            <a:off x="20" y="10"/>
            <a:ext cx="4635571" cy="6857990"/>
          </a:xfrm>
          <a:prstGeom prst="rect">
            <a:avLst/>
          </a:prstGeom>
          <a:effectLst/>
        </p:spPr>
      </p:pic>
    </p:spTree>
    <p:extLst>
      <p:ext uri="{BB962C8B-B14F-4D97-AF65-F5344CB8AC3E}">
        <p14:creationId xmlns:p14="http://schemas.microsoft.com/office/powerpoint/2010/main" val="2143549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47A3E9-1FCD-4AC7-9F8F-B80402F98D2C}"/>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a:solidFill>
                  <a:schemeClr val="tx1"/>
                </a:solidFill>
                <a:latin typeface="+mj-lt"/>
                <a:ea typeface="+mj-ea"/>
                <a:cs typeface="+mj-cs"/>
              </a:rPr>
              <a:t>5. Second Challenge of Economic CSR</a:t>
            </a:r>
          </a:p>
        </p:txBody>
      </p:sp>
      <p:sp>
        <p:nvSpPr>
          <p:cNvPr id="7" name="Content Placeholder 2">
            <a:extLst>
              <a:ext uri="{FF2B5EF4-FFF2-40B4-BE49-F238E27FC236}">
                <a16:creationId xmlns:a16="http://schemas.microsoft.com/office/drawing/2014/main" id="{2AF84B38-9768-4CEA-BF26-BC1DC440B424}"/>
              </a:ext>
            </a:extLst>
          </p:cNvPr>
          <p:cNvSpPr txBox="1">
            <a:spLocks/>
          </p:cNvSpPr>
          <p:nvPr/>
        </p:nvSpPr>
        <p:spPr>
          <a:xfrm>
            <a:off x="643469" y="1782981"/>
            <a:ext cx="4008384" cy="4393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solidFill>
                <a:latin typeface="+mn-lt"/>
                <a:ea typeface="+mn-ea"/>
                <a:cs typeface="+mn-cs"/>
                <a:hlinkClick r:id="rId2"/>
              </a:rPr>
              <a:t>http://www.bostonreview.net/forum/can-global-brands-create-just-supply-chains-richard-locke</a:t>
            </a:r>
            <a:r>
              <a:rPr lang="en-US" sz="2000" dirty="0">
                <a:solidFill>
                  <a:schemeClr val="tx1"/>
                </a:solidFill>
                <a:latin typeface="+mn-lt"/>
                <a:ea typeface="+mn-ea"/>
                <a:cs typeface="+mn-cs"/>
              </a:rPr>
              <a:t> </a:t>
            </a:r>
          </a:p>
        </p:txBody>
      </p:sp>
      <p:grpSp>
        <p:nvGrpSpPr>
          <p:cNvPr id="56" name="Group 5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57" name="Rectangle 5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61" name="Isosceles Triangle 6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4" descr="Private Regulation of Labor Standards in Global Supply Chains">
            <a:extLst>
              <a:ext uri="{FF2B5EF4-FFF2-40B4-BE49-F238E27FC236}">
                <a16:creationId xmlns:a16="http://schemas.microsoft.com/office/drawing/2014/main" id="{E2324AFE-D0A5-44BD-8E9E-2D0D0977A6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45" r="1" b="2546"/>
          <a:stretch/>
        </p:blipFill>
        <p:spPr bwMode="auto">
          <a:xfrm>
            <a:off x="9144966" y="1935308"/>
            <a:ext cx="3047033" cy="4096850"/>
          </a:xfrm>
          <a:prstGeom prst="rect">
            <a:avLst/>
          </a:prstGeom>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9C97B74-4C06-4EED-9EEF-F530034FD36A}"/>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1269" r="1" b="8047"/>
          <a:stretch/>
        </p:blipFill>
        <p:spPr bwMode="auto">
          <a:xfrm>
            <a:off x="5807994" y="1935308"/>
            <a:ext cx="3047033" cy="4096849"/>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64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Global Supply-Chain Ethics</a:t>
            </a:r>
          </a:p>
        </p:txBody>
      </p:sp>
      <p:sp>
        <p:nvSpPr>
          <p:cNvPr id="3" name="Content Placeholder 2"/>
          <p:cNvSpPr>
            <a:spLocks noGrp="1"/>
          </p:cNvSpPr>
          <p:nvPr>
            <p:ph idx="1"/>
          </p:nvPr>
        </p:nvSpPr>
        <p:spPr>
          <a:xfrm>
            <a:off x="643469" y="1782981"/>
            <a:ext cx="4008384" cy="4393982"/>
          </a:xfrm>
        </p:spPr>
        <p:txBody>
          <a:bodyPr>
            <a:normAutofit/>
          </a:bodyPr>
          <a:lstStyle/>
          <a:p>
            <a:pPr marL="0" indent="0">
              <a:buNone/>
            </a:pPr>
            <a:r>
              <a:rPr lang="en-US" sz="2000" b="1" dirty="0"/>
              <a:t>Western firms have moved their business operations to locations where costs of operations</a:t>
            </a:r>
            <a:r>
              <a:rPr lang="fi-FI" sz="2000" b="1" dirty="0"/>
              <a:t> </a:t>
            </a:r>
            <a:r>
              <a:rPr lang="en-US" sz="2000" b="1" dirty="0"/>
              <a:t>are lower.</a:t>
            </a:r>
          </a:p>
          <a:p>
            <a:pPr marL="0" indent="0">
              <a:buNone/>
            </a:pPr>
            <a:r>
              <a:rPr lang="fi-FI" sz="2000" dirty="0"/>
              <a:t>   </a:t>
            </a:r>
          </a:p>
          <a:p>
            <a:pPr marL="0" indent="0">
              <a:buNone/>
            </a:pPr>
            <a:endParaRPr lang="fi-FI" sz="2000" dirty="0"/>
          </a:p>
          <a:p>
            <a:pPr marL="0" indent="0">
              <a:buNone/>
            </a:pPr>
            <a:endParaRPr lang="en-US" sz="2000" dirty="0"/>
          </a:p>
          <a:p>
            <a:pPr marL="0" indent="0">
              <a:buNone/>
            </a:pPr>
            <a:r>
              <a:rPr lang="en-US" sz="2000" b="1" dirty="0"/>
              <a:t>Outsourcing of business operations to countries where production costs are lower leads easily to insourcing of ethical problems.</a:t>
            </a:r>
          </a:p>
          <a:p>
            <a:pPr marL="0" indent="0">
              <a:buNone/>
            </a:pPr>
            <a:endParaRPr lang="en-US" sz="2000" dirty="0"/>
          </a:p>
          <a:p>
            <a:endParaRPr lang="en-US" sz="2000" dirty="0"/>
          </a:p>
        </p:txBody>
      </p:sp>
      <p:grpSp>
        <p:nvGrpSpPr>
          <p:cNvPr id="61" name="Group 6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62" name="Isosceles Triangle 6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1">
            <a:extLst>
              <a:ext uri="{FF2B5EF4-FFF2-40B4-BE49-F238E27FC236}">
                <a16:creationId xmlns:a16="http://schemas.microsoft.com/office/drawing/2014/main" id="{8618B71C-839A-43CC-91B1-A92C8A02D6CC}"/>
              </a:ext>
            </a:extLst>
          </p:cNvPr>
          <p:cNvPicPr>
            <a:picLocks noChangeAspect="1"/>
          </p:cNvPicPr>
          <p:nvPr/>
        </p:nvPicPr>
        <p:blipFill rotWithShape="1">
          <a:blip r:embed="rId2"/>
          <a:srcRect l="58767" r="2" b="2"/>
          <a:stretch/>
        </p:blipFill>
        <p:spPr>
          <a:xfrm>
            <a:off x="6947756" y="1782981"/>
            <a:ext cx="2948340" cy="4361892"/>
          </a:xfrm>
          <a:prstGeom prst="rect">
            <a:avLst/>
          </a:prstGeom>
        </p:spPr>
      </p:pic>
      <p:grpSp>
        <p:nvGrpSpPr>
          <p:cNvPr id="65" name="Group 6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66" name="Rectangle 6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677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200">
                <a:solidFill>
                  <a:srgbClr val="FFFFFF"/>
                </a:solidFill>
                <a:latin typeface="+mj-lt"/>
                <a:ea typeface="+mj-ea"/>
                <a:cs typeface="+mj-cs"/>
              </a:rPr>
              <a:t>Positive Hypothesis: Power of transparency? </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20786B3C-9783-AB4B-8152-37D5B8C971F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05" r="1" b="179"/>
          <a:stretch/>
        </p:blipFill>
        <p:spPr bwMode="auto">
          <a:xfrm>
            <a:off x="1709662" y="2426818"/>
            <a:ext cx="2699727" cy="3997637"/>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2902628"/>
            <a:ext cx="5455917" cy="3046016"/>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19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94360" y="687479"/>
            <a:ext cx="3444240" cy="1574874"/>
          </a:xfrm>
        </p:spPr>
        <p:txBody>
          <a:bodyPr vert="horz" lIns="91440" tIns="45720" rIns="91440" bIns="45720" rtlCol="0" anchor="b">
            <a:normAutofit/>
          </a:bodyPr>
          <a:lstStyle/>
          <a:p>
            <a:r>
              <a:rPr lang="en-US" sz="3400" kern="1200">
                <a:latin typeface="+mj-lt"/>
                <a:ea typeface="+mj-ea"/>
                <a:cs typeface="+mj-cs"/>
              </a:rPr>
              <a:t>Agenda</a:t>
            </a:r>
          </a:p>
        </p:txBody>
      </p:sp>
      <p:grpSp>
        <p:nvGrpSpPr>
          <p:cNvPr id="16" name="Group 15">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7"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idx="1"/>
          </p:nvPr>
        </p:nvSpPr>
        <p:spPr>
          <a:xfrm>
            <a:off x="594360" y="3155626"/>
            <a:ext cx="3444240" cy="2935176"/>
          </a:xfrm>
        </p:spPr>
        <p:txBody>
          <a:bodyPr vert="horz" lIns="91440" tIns="45720" rIns="91440" bIns="45720" rtlCol="0" anchor="ctr">
            <a:normAutofit/>
          </a:bodyPr>
          <a:lstStyle/>
          <a:p>
            <a:pPr indent="-228600">
              <a:buFont typeface="Arial" panose="020B0604020202020204" pitchFamily="34" charset="0"/>
              <a:buChar char="•"/>
            </a:pPr>
            <a:r>
              <a:rPr lang="en-US" sz="1700" dirty="0">
                <a:latin typeface="+mn-lt"/>
                <a:ea typeface="+mn-ea"/>
                <a:cs typeface="+mn-cs"/>
              </a:rPr>
              <a:t>Theoretical Part: </a:t>
            </a:r>
            <a:r>
              <a:rPr lang="en-US" sz="1700" b="0" dirty="0">
                <a:latin typeface="+mn-lt"/>
                <a:ea typeface="+mn-ea"/>
                <a:cs typeface="+mn-cs"/>
              </a:rPr>
              <a:t>Martha Nussbaum’s capabilities approach in the context of global supply-chain ethics.</a:t>
            </a:r>
          </a:p>
          <a:p>
            <a:pPr indent="-228600">
              <a:buFont typeface="Arial" panose="020B0604020202020204" pitchFamily="34" charset="0"/>
              <a:buChar char="•"/>
            </a:pPr>
            <a:endParaRPr lang="en-US" sz="1700" dirty="0">
              <a:latin typeface="+mn-lt"/>
              <a:ea typeface="+mn-ea"/>
              <a:cs typeface="+mn-cs"/>
            </a:endParaRPr>
          </a:p>
          <a:p>
            <a:endParaRPr lang="en-US" sz="1700" dirty="0">
              <a:latin typeface="+mn-lt"/>
              <a:ea typeface="+mn-ea"/>
              <a:cs typeface="+mn-cs"/>
            </a:endParaRPr>
          </a:p>
          <a:p>
            <a:pPr indent="-228600">
              <a:buFont typeface="Arial" panose="020B0604020202020204" pitchFamily="34" charset="0"/>
              <a:buChar char="•"/>
            </a:pPr>
            <a:endParaRPr lang="en-US" sz="1700" dirty="0">
              <a:latin typeface="+mn-lt"/>
              <a:ea typeface="+mn-ea"/>
              <a:cs typeface="+mn-cs"/>
            </a:endParaRPr>
          </a:p>
          <a:p>
            <a:pPr indent="-228600">
              <a:buFont typeface="Arial" panose="020B0604020202020204" pitchFamily="34" charset="0"/>
              <a:buChar char="•"/>
            </a:pPr>
            <a:r>
              <a:rPr lang="et-EE" sz="1700" dirty="0">
                <a:latin typeface="+mn-lt"/>
                <a:ea typeface="+mn-ea"/>
                <a:cs typeface="+mn-cs"/>
              </a:rPr>
              <a:t>Case</a:t>
            </a:r>
            <a:r>
              <a:rPr lang="en-US" sz="1700" dirty="0">
                <a:latin typeface="+mn-lt"/>
                <a:ea typeface="+mn-ea"/>
                <a:cs typeface="+mn-cs"/>
              </a:rPr>
              <a:t>: </a:t>
            </a:r>
            <a:r>
              <a:rPr lang="en-US" sz="1700" b="0" dirty="0">
                <a:latin typeface="+mn-lt"/>
                <a:ea typeface="+mn-ea"/>
                <a:cs typeface="+mn-cs"/>
              </a:rPr>
              <a:t>A documentary film “A Decent Factory”</a:t>
            </a:r>
          </a:p>
          <a:p>
            <a:pPr marL="457200" indent="-228600">
              <a:buFont typeface="Arial" panose="020B0604020202020204" pitchFamily="34" charset="0"/>
              <a:buChar char="•"/>
            </a:pPr>
            <a:endParaRPr lang="en-US" sz="1700" dirty="0">
              <a:latin typeface="+mn-lt"/>
              <a:ea typeface="+mn-ea"/>
              <a:cs typeface="+mn-cs"/>
            </a:endParaRPr>
          </a:p>
        </p:txBody>
      </p:sp>
      <p:pic>
        <p:nvPicPr>
          <p:cNvPr id="7" name="Picture 2" descr="http://t2.gstatic.com/images?q=tbn:ANd9GcTvfIau7WiONINWLIweEBHC1FotDRDlK1z4HSH5xrhAduLrCNX68Q"/>
          <p:cNvPicPr>
            <a:picLocks noChangeAspect="1" noChangeArrowheads="1"/>
          </p:cNvPicPr>
          <p:nvPr/>
        </p:nvPicPr>
        <p:blipFill rotWithShape="1">
          <a:blip r:embed="rId2">
            <a:extLst>
              <a:ext uri="{28A0092B-C50C-407E-A947-70E740481C1C}">
                <a14:useLocalDpi xmlns:a14="http://schemas.microsoft.com/office/drawing/2010/main" val="0"/>
              </a:ext>
            </a:extLst>
          </a:blip>
          <a:srcRect r="7676"/>
          <a:stretch/>
        </p:blipFill>
        <p:spPr bwMode="auto">
          <a:xfrm>
            <a:off x="4466900" y="531074"/>
            <a:ext cx="3566160" cy="557711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6" descr="BookCover.jpg"/>
          <p:cNvPicPr>
            <a:picLocks noChangeAspect="1"/>
          </p:cNvPicPr>
          <p:nvPr/>
        </p:nvPicPr>
        <p:blipFill rotWithShape="1">
          <a:blip r:embed="rId3" cstate="print"/>
          <a:srcRect l="534" r="-1" b="-1"/>
          <a:stretch/>
        </p:blipFill>
        <p:spPr bwMode="auto">
          <a:xfrm>
            <a:off x="8321044" y="531074"/>
            <a:ext cx="3566160" cy="5577118"/>
          </a:xfrm>
          <a:prstGeom prst="rect">
            <a:avLst/>
          </a:prstGeom>
          <a:noFill/>
        </p:spPr>
      </p:pic>
      <p:sp>
        <p:nvSpPr>
          <p:cNvPr id="38" name="Rectangle 37">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879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6933" y="1327438"/>
            <a:ext cx="5595923" cy="1461778"/>
          </a:xfrm>
        </p:spPr>
        <p:txBody>
          <a:bodyPr vert="horz" lIns="91440" tIns="45720" rIns="91440" bIns="45720" rtlCol="0" anchor="b">
            <a:normAutofit/>
          </a:bodyPr>
          <a:lstStyle/>
          <a:p>
            <a:pPr>
              <a:lnSpc>
                <a:spcPct val="90000"/>
              </a:lnSpc>
            </a:pPr>
            <a:r>
              <a:rPr lang="en-US" sz="4400" kern="1200">
                <a:solidFill>
                  <a:schemeClr val="tx1"/>
                </a:solidFill>
                <a:latin typeface="+mj-lt"/>
                <a:ea typeface="+mj-ea"/>
                <a:cs typeface="+mj-cs"/>
              </a:rPr>
              <a:t>The Basic Question</a:t>
            </a:r>
          </a:p>
        </p:txBody>
      </p:sp>
      <p:sp>
        <p:nvSpPr>
          <p:cNvPr id="5" name="Footer Placeholder 4"/>
          <p:cNvSpPr>
            <a:spLocks noGrp="1"/>
          </p:cNvSpPr>
          <p:nvPr>
            <p:ph type="ftr" sz="quarter" idx="16"/>
          </p:nvPr>
        </p:nvSpPr>
        <p:spPr>
          <a:xfrm>
            <a:off x="7872984" y="384048"/>
            <a:ext cx="3877056" cy="365125"/>
          </a:xfrm>
        </p:spPr>
        <p:txBody>
          <a:bodyPr vert="horz" lIns="91440" tIns="45720" rIns="91440" bIns="45720" rtlCol="0" anchor="ctr">
            <a:normAutofit/>
          </a:bodyPr>
          <a:lstStyle/>
          <a:p>
            <a:pPr algn="r">
              <a:spcAft>
                <a:spcPts val="600"/>
              </a:spcAft>
              <a:defRPr/>
            </a:pPr>
            <a:r>
              <a:rPr lang="en-US" sz="1100" kern="1200">
                <a:solidFill>
                  <a:schemeClr val="tx1">
                    <a:alpha val="80000"/>
                  </a:schemeClr>
                </a:solidFill>
                <a:latin typeface="+mn-lt"/>
                <a:ea typeface="+mn-ea"/>
                <a:cs typeface="+mn-cs"/>
              </a:rPr>
              <a:t>Laitoksen nimi</a:t>
            </a:r>
          </a:p>
        </p:txBody>
      </p:sp>
      <p:sp>
        <p:nvSpPr>
          <p:cNvPr id="73"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25375" y="131153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703265" y="105971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sz="quarter" idx="14"/>
          </p:nvPr>
        </p:nvSpPr>
        <p:spPr>
          <a:xfrm>
            <a:off x="1286934" y="2946169"/>
            <a:ext cx="5163106" cy="3088871"/>
          </a:xfrm>
        </p:spPr>
        <p:txBody>
          <a:bodyPr vert="horz" lIns="91440" tIns="45720" rIns="91440" bIns="45720" rtlCol="0">
            <a:normAutofit/>
          </a:bodyPr>
          <a:lstStyle/>
          <a:p>
            <a:pPr marL="342900" indent="-228600">
              <a:buFont typeface="Arial" panose="020B0604020202020204" pitchFamily="34" charset="0"/>
              <a:buChar char="•"/>
            </a:pPr>
            <a:r>
              <a:rPr lang="en-US" sz="1500" b="0" dirty="0">
                <a:latin typeface="+mn-lt"/>
                <a:ea typeface="+mn-ea"/>
                <a:cs typeface="+mn-cs"/>
              </a:rPr>
              <a:t>We examine issues of labor standards and gender equality in the context of global economy </a:t>
            </a:r>
          </a:p>
          <a:p>
            <a:pPr marL="342900" indent="-228600">
              <a:buFont typeface="Arial" panose="020B0604020202020204" pitchFamily="34" charset="0"/>
              <a:buChar char="•"/>
            </a:pPr>
            <a:endParaRPr lang="en-US" sz="1500" b="0" dirty="0">
              <a:latin typeface="+mn-lt"/>
              <a:ea typeface="+mn-ea"/>
              <a:cs typeface="+mn-cs"/>
            </a:endParaRPr>
          </a:p>
          <a:p>
            <a:r>
              <a:rPr lang="en-US" sz="1500" dirty="0">
                <a:latin typeface="+mn-lt"/>
                <a:ea typeface="+mn-ea"/>
                <a:cs typeface="+mn-cs"/>
              </a:rPr>
              <a:t>Can we settle on universal standards of decency by which we can evaluate whether business practices and institutions humiliate people under their authority?</a:t>
            </a:r>
          </a:p>
          <a:p>
            <a:pPr indent="-228600">
              <a:buFont typeface="Arial" panose="020B0604020202020204" pitchFamily="34" charset="0"/>
              <a:buChar char="•"/>
            </a:pPr>
            <a:endParaRPr lang="en-US" sz="1500" b="0" dirty="0">
              <a:latin typeface="+mn-lt"/>
              <a:ea typeface="+mn-ea"/>
              <a:cs typeface="+mn-cs"/>
            </a:endParaRPr>
          </a:p>
          <a:p>
            <a:pPr marL="342900" indent="-228600">
              <a:buFont typeface="Arial" panose="020B0604020202020204" pitchFamily="34" charset="0"/>
              <a:buChar char="•"/>
            </a:pPr>
            <a:r>
              <a:rPr lang="en-US" sz="1500" b="0" dirty="0">
                <a:latin typeface="+mn-lt"/>
                <a:ea typeface="+mn-ea"/>
                <a:cs typeface="+mn-cs"/>
              </a:rPr>
              <a:t>We also discuss issues related to the division of moral labor between firms, public sphere and other actors to tackle the challenges of (gender) equality in contemporary economies.</a:t>
            </a:r>
          </a:p>
          <a:p>
            <a:pPr indent="-228600">
              <a:buFont typeface="Arial" panose="020B0604020202020204" pitchFamily="34" charset="0"/>
              <a:buChar char="•"/>
            </a:pPr>
            <a:endParaRPr lang="en-US" sz="1500" b="0" dirty="0">
              <a:latin typeface="+mn-lt"/>
              <a:ea typeface="+mn-ea"/>
              <a:cs typeface="+mn-cs"/>
            </a:endParaRPr>
          </a:p>
        </p:txBody>
      </p:sp>
      <p:sp>
        <p:nvSpPr>
          <p:cNvPr id="4" name="Date Placeholder 3"/>
          <p:cNvSpPr>
            <a:spLocks noGrp="1"/>
          </p:cNvSpPr>
          <p:nvPr>
            <p:ph type="dt" sz="half" idx="15"/>
          </p:nvPr>
        </p:nvSpPr>
        <p:spPr>
          <a:xfrm>
            <a:off x="10522424" y="5522976"/>
            <a:ext cx="1236760" cy="365125"/>
          </a:xfrm>
        </p:spPr>
        <p:txBody>
          <a:bodyPr vert="horz" lIns="91440" tIns="45720" rIns="91440" bIns="45720" rtlCol="0" anchor="ctr">
            <a:normAutofit/>
          </a:bodyPr>
          <a:lstStyle/>
          <a:p>
            <a:pPr algn="r">
              <a:spcAft>
                <a:spcPts val="600"/>
              </a:spcAft>
              <a:defRPr/>
            </a:pPr>
            <a:fld id="{BCA772FF-DC7D-B64A-BEB0-188ECB96F750}" type="datetime1">
              <a:rPr lang="en-US" sz="1100">
                <a:solidFill>
                  <a:schemeClr val="tx1">
                    <a:alpha val="80000"/>
                  </a:schemeClr>
                </a:solidFill>
              </a:rPr>
              <a:pPr algn="r">
                <a:spcAft>
                  <a:spcPts val="600"/>
                </a:spcAft>
                <a:defRPr/>
              </a:pPr>
              <a:t>3/9/2023</a:t>
            </a:fld>
            <a:endParaRPr lang="en-US" sz="1100">
              <a:solidFill>
                <a:schemeClr val="tx1">
                  <a:alpha val="80000"/>
                </a:schemeClr>
              </a:solidFill>
            </a:endParaRPr>
          </a:p>
        </p:txBody>
      </p:sp>
      <p:sp>
        <p:nvSpPr>
          <p:cNvPr id="77"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82856"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908" b="-1"/>
          <a:stretch/>
        </p:blipFill>
        <p:spPr bwMode="auto">
          <a:xfrm>
            <a:off x="8251408" y="2157879"/>
            <a:ext cx="1952137" cy="3090654"/>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Slide Number Placeholder 5"/>
          <p:cNvSpPr>
            <a:spLocks noGrp="1"/>
          </p:cNvSpPr>
          <p:nvPr>
            <p:ph type="sldNum" sz="quarter" idx="17"/>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defRPr/>
            </a:pPr>
            <a:fld id="{1C07628F-9402-FB47-93B5-FC3C3BFEEBE0}" type="slidenum">
              <a:rPr lang="en-US">
                <a:solidFill>
                  <a:schemeClr val="bg1"/>
                </a:solidFill>
              </a:rPr>
              <a:pPr algn="ctr">
                <a:spcAft>
                  <a:spcPts val="600"/>
                </a:spcAft>
                <a:defRPr/>
              </a:pPr>
              <a:t>39</a:t>
            </a:fld>
            <a:endParaRPr lang="en-US">
              <a:solidFill>
                <a:schemeClr val="bg1"/>
              </a:solidFill>
            </a:endParaRPr>
          </a:p>
        </p:txBody>
      </p:sp>
    </p:spTree>
    <p:extLst>
      <p:ext uri="{BB962C8B-B14F-4D97-AF65-F5344CB8AC3E}">
        <p14:creationId xmlns:p14="http://schemas.microsoft.com/office/powerpoint/2010/main" val="37297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6447" y="1084521"/>
            <a:ext cx="4019107" cy="1361347"/>
          </a:xfrm>
        </p:spPr>
        <p:txBody>
          <a:bodyPr anchor="b">
            <a:normAutofit/>
          </a:bodyPr>
          <a:lstStyle/>
          <a:p>
            <a:pPr algn="ctr"/>
            <a:r>
              <a:rPr lang="en-US" sz="2800" dirty="0">
                <a:solidFill>
                  <a:schemeClr val="bg1">
                    <a:alpha val="60000"/>
                  </a:schemeClr>
                </a:solidFill>
              </a:rPr>
              <a:t>1. My Background</a:t>
            </a:r>
          </a:p>
        </p:txBody>
      </p:sp>
      <p:pic>
        <p:nvPicPr>
          <p:cNvPr id="11" name="Picture 2">
            <a:extLst>
              <a:ext uri="{FF2B5EF4-FFF2-40B4-BE49-F238E27FC236}">
                <a16:creationId xmlns:a16="http://schemas.microsoft.com/office/drawing/2014/main" id="{3A32D3E9-E3A9-4F0B-A77A-4DBCC07567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09" r="8808" b="-1"/>
          <a:stretch/>
        </p:blipFill>
        <p:spPr bwMode="auto">
          <a:xfrm>
            <a:off x="680483" y="685795"/>
            <a:ext cx="2931299" cy="548640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107712" y="2732739"/>
            <a:ext cx="3976577" cy="3083270"/>
          </a:xfrm>
        </p:spPr>
        <p:txBody>
          <a:bodyPr anchor="t">
            <a:normAutofit/>
          </a:bodyPr>
          <a:lstStyle/>
          <a:p>
            <a:pPr marL="0" indent="0" algn="ctr">
              <a:buNone/>
            </a:pPr>
            <a:endParaRPr lang="en-US" sz="2000" dirty="0">
              <a:solidFill>
                <a:schemeClr val="bg1"/>
              </a:solidFill>
            </a:endParaRPr>
          </a:p>
          <a:p>
            <a:pPr marL="0" indent="0" algn="ctr">
              <a:buNone/>
            </a:pPr>
            <a:r>
              <a:rPr lang="en-US" sz="2000" dirty="0">
                <a:solidFill>
                  <a:schemeClr val="bg1"/>
                </a:solidFill>
              </a:rPr>
              <a:t>Mäkinen, J &amp; Kasanen, E (2016) Boundaries between business and politics: A Study on the division of moral labor. </a:t>
            </a:r>
            <a:r>
              <a:rPr lang="en-US" sz="2000" i="1" dirty="0">
                <a:solidFill>
                  <a:schemeClr val="bg1"/>
                </a:solidFill>
              </a:rPr>
              <a:t>Journal of Business Ethics</a:t>
            </a:r>
          </a:p>
          <a:p>
            <a:pPr marL="0" indent="0" algn="ctr">
              <a:buNone/>
            </a:pPr>
            <a:endParaRPr lang="en-US" sz="2000" dirty="0">
              <a:solidFill>
                <a:schemeClr val="bg1"/>
              </a:solidFill>
            </a:endParaRPr>
          </a:p>
        </p:txBody>
      </p:sp>
      <p:pic>
        <p:nvPicPr>
          <p:cNvPr id="13" name="Picture 2">
            <a:extLst>
              <a:ext uri="{FF2B5EF4-FFF2-40B4-BE49-F238E27FC236}">
                <a16:creationId xmlns:a16="http://schemas.microsoft.com/office/drawing/2014/main" id="{200D93CD-3A14-9A47-9966-FFB7994611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160" b="2"/>
          <a:stretch/>
        </p:blipFill>
        <p:spPr bwMode="auto">
          <a:xfrm>
            <a:off x="8606117" y="685805"/>
            <a:ext cx="2905400" cy="5486399"/>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0C7531B8-9420-4F04-9205-78C6E7BCBA1D}"/>
              </a:ext>
            </a:extLst>
          </p:cNvPr>
          <p:cNvSpPr txBox="1"/>
          <p:nvPr/>
        </p:nvSpPr>
        <p:spPr>
          <a:xfrm>
            <a:off x="1554480" y="894081"/>
            <a:ext cx="7584757" cy="369332"/>
          </a:xfrm>
          <a:prstGeom prst="rect">
            <a:avLst/>
          </a:prstGeom>
          <a:noFill/>
        </p:spPr>
        <p:txBody>
          <a:bodyPr wrap="square">
            <a:spAutoFit/>
          </a:bodyPr>
          <a:lstStyle/>
          <a:p>
            <a:pPr marL="0" indent="0">
              <a:spcAft>
                <a:spcPts val="600"/>
              </a:spcAft>
              <a:buNone/>
            </a:pPr>
            <a:r>
              <a:rPr lang="en-US" dirty="0">
                <a:latin typeface="+mn-lt"/>
                <a:ea typeface="+mn-ea"/>
                <a:cs typeface="+mn-cs"/>
                <a:hlinkClick r:id="rId4"/>
              </a:rPr>
              <a:t>http://www.nytimes.com/2010/11/07/business/07shelf.html?_r=0</a:t>
            </a:r>
            <a:r>
              <a:rPr lang="en-US" dirty="0">
                <a:latin typeface="+mn-lt"/>
                <a:ea typeface="+mn-ea"/>
                <a:cs typeface="+mn-cs"/>
              </a:rPr>
              <a:t> </a:t>
            </a:r>
          </a:p>
        </p:txBody>
      </p:sp>
    </p:spTree>
    <p:extLst>
      <p:ext uri="{BB962C8B-B14F-4D97-AF65-F5344CB8AC3E}">
        <p14:creationId xmlns:p14="http://schemas.microsoft.com/office/powerpoint/2010/main" val="3122958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en-US" sz="3800" b="1"/>
              <a:t>Asian Context</a:t>
            </a:r>
            <a:br>
              <a:rPr lang="en-US" sz="3800" b="1"/>
            </a:br>
            <a:endParaRPr lang="en-US" sz="3800"/>
          </a:p>
        </p:txBody>
      </p:sp>
      <p:sp>
        <p:nvSpPr>
          <p:cNvPr id="4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807208"/>
            <a:ext cx="3429000" cy="3410712"/>
          </a:xfrm>
        </p:spPr>
        <p:txBody>
          <a:bodyPr anchor="t">
            <a:normAutofit/>
          </a:bodyPr>
          <a:lstStyle/>
          <a:p>
            <a:pPr marL="0" indent="0">
              <a:buNone/>
            </a:pPr>
            <a:endParaRPr lang="en-US" sz="2200" b="1"/>
          </a:p>
          <a:p>
            <a:pPr marL="0" indent="0">
              <a:buNone/>
            </a:pPr>
            <a:r>
              <a:rPr lang="en-US" sz="2200"/>
              <a:t>-Expanding markets</a:t>
            </a:r>
          </a:p>
          <a:p>
            <a:pPr marL="0" indent="0">
              <a:buNone/>
            </a:pPr>
            <a:r>
              <a:rPr lang="en-US" sz="2200"/>
              <a:t>-Still relatively cheap labor</a:t>
            </a:r>
          </a:p>
          <a:p>
            <a:pPr marL="0" indent="0">
              <a:buNone/>
            </a:pPr>
            <a:r>
              <a:rPr lang="en-US" sz="2200"/>
              <a:t>-Efficiency</a:t>
            </a:r>
          </a:p>
          <a:p>
            <a:pPr marL="0" indent="0">
              <a:buNone/>
            </a:pPr>
            <a:r>
              <a:rPr lang="en-US" sz="2200"/>
              <a:t>-Financial problems of the western economies</a:t>
            </a:r>
          </a:p>
          <a:p>
            <a:pPr marL="0" indent="0">
              <a:buNone/>
            </a:pPr>
            <a:endParaRPr lang="en-US" sz="2200"/>
          </a:p>
          <a:p>
            <a:pPr marL="0" indent="0">
              <a:buNone/>
            </a:pPr>
            <a:endParaRPr lang="en-US" sz="220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21" r="9042" b="-2"/>
          <a:stretch/>
        </p:blipFill>
        <p:spPr bwMode="auto">
          <a:xfrm>
            <a:off x="4947437" y="640080"/>
            <a:ext cx="6317437" cy="557784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954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p:cNvSpPr>
            <a:spLocks noGrp="1"/>
          </p:cNvSpPr>
          <p:nvPr>
            <p:ph type="title"/>
          </p:nvPr>
        </p:nvSpPr>
        <p:spPr>
          <a:xfrm>
            <a:off x="640080" y="329184"/>
            <a:ext cx="6894576" cy="1783080"/>
          </a:xfrm>
        </p:spPr>
        <p:txBody>
          <a:bodyPr anchor="b">
            <a:normAutofit/>
          </a:bodyPr>
          <a:lstStyle/>
          <a:p>
            <a:pPr eaLnBrk="1" hangingPunct="1"/>
            <a:r>
              <a:rPr lang="en-US" sz="5400"/>
              <a:t>”Missing Women”</a:t>
            </a:r>
          </a:p>
        </p:txBody>
      </p:sp>
      <p:sp>
        <p:nvSpPr>
          <p:cNvPr id="13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Content Placeholder 2"/>
          <p:cNvSpPr>
            <a:spLocks noGrp="1"/>
          </p:cNvSpPr>
          <p:nvPr>
            <p:ph idx="1"/>
          </p:nvPr>
        </p:nvSpPr>
        <p:spPr>
          <a:xfrm>
            <a:off x="640080" y="2706624"/>
            <a:ext cx="6894576" cy="3483864"/>
          </a:xfrm>
        </p:spPr>
        <p:txBody>
          <a:bodyPr rtlCol="0">
            <a:normAutofit/>
          </a:bodyPr>
          <a:lstStyle/>
          <a:p>
            <a:pPr>
              <a:buNone/>
              <a:defRPr/>
            </a:pPr>
            <a:r>
              <a:rPr lang="en-US" sz="1700"/>
              <a:t>	”It is often said that women make up a majority of the world's population. They do not. This mistaken belief is based on generalizing from the contemporary situation in Europe and North America, where the ratio of women to men is typically around 1.05 or 1.06, or higher. In South Asia, West Asia, and China, the ratio of women to men can be as low as 0.94, or even lower, and it varies widely elsewhere in Asia, in Africa, and in Latin America.”</a:t>
            </a:r>
          </a:p>
          <a:p>
            <a:pPr>
              <a:buNone/>
              <a:defRPr/>
            </a:pPr>
            <a:endParaRPr lang="en-US" sz="1700"/>
          </a:p>
          <a:p>
            <a:pPr>
              <a:buNone/>
              <a:defRPr/>
            </a:pPr>
            <a:r>
              <a:rPr lang="en-US" sz="1700"/>
              <a:t>	</a:t>
            </a:r>
          </a:p>
          <a:p>
            <a:pPr>
              <a:buNone/>
              <a:defRPr/>
            </a:pPr>
            <a:endParaRPr lang="en-US" sz="1700"/>
          </a:p>
          <a:p>
            <a:pPr>
              <a:defRPr/>
            </a:pPr>
            <a:r>
              <a:rPr lang="en-US" sz="1700"/>
              <a:t>Sen, Amartya. 1990. More Than 100 Million Women Are Missing.  </a:t>
            </a:r>
            <a:r>
              <a:rPr lang="en-US" sz="1700" i="1"/>
              <a:t>The New York Review of Books </a:t>
            </a:r>
            <a:r>
              <a:rPr lang="en-US" sz="1700"/>
              <a:t>37 (20).</a:t>
            </a:r>
            <a:endParaRPr lang="fi-FI" sz="170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1794" y="329183"/>
            <a:ext cx="2858307" cy="3429969"/>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4453390"/>
            <a:ext cx="3995928" cy="1427878"/>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748" name="Slide Number Placeholder 4"/>
          <p:cNvSpPr>
            <a:spLocks noGrp="1"/>
          </p:cNvSpPr>
          <p:nvPr>
            <p:ph type="sldNum" sz="quarter" idx="11"/>
          </p:nvPr>
        </p:nvSpPr>
        <p:spPr>
          <a:xfrm>
            <a:off x="8610600" y="6356350"/>
            <a:ext cx="2743200" cy="365125"/>
          </a:xfrm>
          <a:prstGeom prst="ellipse">
            <a:avLst/>
          </a:prstGeom>
        </p:spPr>
        <p:txBody>
          <a:bodyPr>
            <a:normAutofit lnSpcReduction="10000"/>
          </a:bodyPr>
          <a:lstStyle/>
          <a:p>
            <a:pPr>
              <a:defRPr/>
            </a:pPr>
            <a:endParaRPr lang="en-US"/>
          </a:p>
        </p:txBody>
      </p:sp>
    </p:spTree>
    <p:extLst>
      <p:ext uri="{BB962C8B-B14F-4D97-AF65-F5344CB8AC3E}">
        <p14:creationId xmlns:p14="http://schemas.microsoft.com/office/powerpoint/2010/main" val="3268402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B7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42" name="Rectangle 2"/>
          <p:cNvSpPr>
            <a:spLocks noGrp="1" noChangeArrowheads="1"/>
          </p:cNvSpPr>
          <p:nvPr>
            <p:ph type="title"/>
          </p:nvPr>
        </p:nvSpPr>
        <p:spPr>
          <a:xfrm>
            <a:off x="524256" y="491260"/>
            <a:ext cx="6594189" cy="1625210"/>
          </a:xfrm>
        </p:spPr>
        <p:txBody>
          <a:bodyPr>
            <a:normAutofit/>
          </a:bodyPr>
          <a:lstStyle/>
          <a:p>
            <a:pPr eaLnBrk="1" hangingPunct="1"/>
            <a:r>
              <a:rPr lang="fi-FI">
                <a:solidFill>
                  <a:srgbClr val="FFFFFF"/>
                </a:solidFill>
              </a:rPr>
              <a:t>Resources: UN &amp; WEF </a:t>
            </a:r>
          </a:p>
        </p:txBody>
      </p:sp>
      <p:sp>
        <p:nvSpPr>
          <p:cNvPr id="81" name="Rectangle 80">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B8BA7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5845" name="Picture 5" descr="GlobalGenderGapReport.jpg"/>
          <p:cNvPicPr>
            <a:picLocks noChangeAspect="1"/>
          </p:cNvPicPr>
          <p:nvPr/>
        </p:nvPicPr>
        <p:blipFill rotWithShape="1">
          <a:blip r:embed="rId2" cstate="print"/>
          <a:srcRect t="10931" r="3" b="3135"/>
          <a:stretch/>
        </p:blipFill>
        <p:spPr bwMode="auto">
          <a:xfrm>
            <a:off x="563569" y="2667954"/>
            <a:ext cx="2988729" cy="3635293"/>
          </a:xfrm>
          <a:prstGeom prst="rect">
            <a:avLst/>
          </a:prstGeom>
          <a:noFill/>
        </p:spPr>
      </p:pic>
      <p:sp>
        <p:nvSpPr>
          <p:cNvPr id="83" name="Rectangle 82">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B8BA7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5846" name="Picture 6" descr="UN2000.jpg"/>
          <p:cNvPicPr>
            <a:picLocks noChangeAspect="1"/>
          </p:cNvPicPr>
          <p:nvPr/>
        </p:nvPicPr>
        <p:blipFill rotWithShape="1">
          <a:blip r:embed="rId3" cstate="print"/>
          <a:srcRect r="-2" b="8306"/>
          <a:stretch/>
        </p:blipFill>
        <p:spPr bwMode="auto">
          <a:xfrm>
            <a:off x="4178272" y="2667953"/>
            <a:ext cx="2988753" cy="3635294"/>
          </a:xfrm>
          <a:prstGeom prst="rect">
            <a:avLst/>
          </a:prstGeom>
          <a:noFill/>
        </p:spPr>
      </p:pic>
      <p:sp>
        <p:nvSpPr>
          <p:cNvPr id="85" name="Rectangle 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00" name="Rectangle 3"/>
          <p:cNvSpPr>
            <a:spLocks noGrp="1" noChangeArrowheads="1"/>
          </p:cNvSpPr>
          <p:nvPr>
            <p:ph idx="1"/>
          </p:nvPr>
        </p:nvSpPr>
        <p:spPr>
          <a:xfrm>
            <a:off x="7956057" y="762983"/>
            <a:ext cx="3515128" cy="5330923"/>
          </a:xfrm>
        </p:spPr>
        <p:txBody>
          <a:bodyPr rtlCol="0" anchor="ctr">
            <a:normAutofit/>
          </a:bodyPr>
          <a:lstStyle/>
          <a:p>
            <a:pPr>
              <a:buNone/>
              <a:defRPr/>
            </a:pPr>
            <a:r>
              <a:rPr lang="en-US" sz="2400">
                <a:solidFill>
                  <a:srgbClr val="FFFFFF"/>
                </a:solidFill>
              </a:rPr>
              <a:t>There is no country in the world </a:t>
            </a:r>
          </a:p>
          <a:p>
            <a:pPr>
              <a:buNone/>
              <a:defRPr/>
            </a:pPr>
            <a:r>
              <a:rPr lang="en-US" sz="2400">
                <a:solidFill>
                  <a:srgbClr val="FFFFFF"/>
                </a:solidFill>
              </a:rPr>
              <a:t>where women are equal to men in </a:t>
            </a:r>
          </a:p>
          <a:p>
            <a:pPr>
              <a:buNone/>
              <a:defRPr/>
            </a:pPr>
            <a:r>
              <a:rPr lang="en-US" sz="2400">
                <a:solidFill>
                  <a:srgbClr val="FFFFFF"/>
                </a:solidFill>
              </a:rPr>
              <a:t>the four dimensions of economy, health, </a:t>
            </a:r>
          </a:p>
          <a:p>
            <a:pPr>
              <a:buNone/>
              <a:defRPr/>
            </a:pPr>
            <a:r>
              <a:rPr lang="en-US" sz="2400">
                <a:solidFill>
                  <a:srgbClr val="FFFFFF"/>
                </a:solidFill>
              </a:rPr>
              <a:t>education, and politics.</a:t>
            </a:r>
          </a:p>
          <a:p>
            <a:pPr>
              <a:buNone/>
              <a:defRPr/>
            </a:pPr>
            <a:endParaRPr lang="en-US" sz="2400">
              <a:solidFill>
                <a:srgbClr val="FFFFFF"/>
              </a:solidFill>
            </a:endParaRPr>
          </a:p>
          <a:p>
            <a:pPr>
              <a:buNone/>
              <a:defRPr/>
            </a:pPr>
            <a:r>
              <a:rPr lang="en-US" sz="2400">
                <a:solidFill>
                  <a:srgbClr val="FFFFFF"/>
                </a:solidFill>
              </a:rPr>
              <a:t>Yet the gaps between the national </a:t>
            </a:r>
          </a:p>
          <a:p>
            <a:pPr>
              <a:buNone/>
              <a:defRPr/>
            </a:pPr>
            <a:r>
              <a:rPr lang="en-US" sz="2400">
                <a:solidFill>
                  <a:srgbClr val="FFFFFF"/>
                </a:solidFill>
              </a:rPr>
              <a:t>gender gaps are wide. </a:t>
            </a:r>
          </a:p>
          <a:p>
            <a:pPr>
              <a:buNone/>
              <a:defRPr/>
            </a:pPr>
            <a:endParaRPr lang="en-US" sz="2400">
              <a:solidFill>
                <a:srgbClr val="FFFFFF"/>
              </a:solidFill>
            </a:endParaRPr>
          </a:p>
        </p:txBody>
      </p:sp>
      <p:sp>
        <p:nvSpPr>
          <p:cNvPr id="29698" name="Slide Number Placeholder 4"/>
          <p:cNvSpPr>
            <a:spLocks noGrp="1"/>
          </p:cNvSpPr>
          <p:nvPr>
            <p:ph type="sldNum" sz="quarter" idx="11"/>
          </p:nvPr>
        </p:nvSpPr>
        <p:spPr>
          <a:xfrm>
            <a:off x="10830150" y="6535157"/>
            <a:ext cx="641035" cy="274320"/>
          </a:xfrm>
        </p:spPr>
        <p:txBody>
          <a:bodyPr>
            <a:normAutofit/>
          </a:bodyPr>
          <a:lstStyle/>
          <a:p>
            <a:pPr algn="r">
              <a:defRPr/>
            </a:pPr>
            <a:endParaRPr lang="en-US" sz="1050">
              <a:solidFill>
                <a:schemeClr val="tx1">
                  <a:lumMod val="50000"/>
                  <a:lumOff val="50000"/>
                </a:schemeClr>
              </a:solidFill>
            </a:endParaRPr>
          </a:p>
        </p:txBody>
      </p:sp>
    </p:spTree>
    <p:extLst>
      <p:ext uri="{BB962C8B-B14F-4D97-AF65-F5344CB8AC3E}">
        <p14:creationId xmlns:p14="http://schemas.microsoft.com/office/powerpoint/2010/main" val="907115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82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dirty="0">
                <a:solidFill>
                  <a:srgbClr val="FFFFFF"/>
                </a:solidFill>
                <a:latin typeface="Arial" charset="0"/>
              </a:rPr>
              <a:t>Gaps between Gender Gaps</a:t>
            </a:r>
            <a:endParaRPr lang="en-US">
              <a:solidFill>
                <a:srgbClr val="FFFFFF"/>
              </a:solidFill>
            </a:endParaRPr>
          </a:p>
        </p:txBody>
      </p:sp>
      <p:sp>
        <p:nvSpPr>
          <p:cNvPr id="73" name="Rectangle 72">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3F77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Kuva 3">
            <a:extLst>
              <a:ext uri="{FF2B5EF4-FFF2-40B4-BE49-F238E27FC236}">
                <a16:creationId xmlns:a16="http://schemas.microsoft.com/office/drawing/2014/main" id="{9C854A0E-0C71-3347-8F27-69851D4092DA}"/>
              </a:ext>
            </a:extLst>
          </p:cNvPr>
          <p:cNvPicPr>
            <a:picLocks noChangeAspect="1"/>
          </p:cNvPicPr>
          <p:nvPr/>
        </p:nvPicPr>
        <p:blipFill rotWithShape="1">
          <a:blip r:embed="rId2"/>
          <a:srcRect t="16107" r="1" b="1"/>
          <a:stretch/>
        </p:blipFill>
        <p:spPr>
          <a:xfrm>
            <a:off x="524256" y="2667957"/>
            <a:ext cx="3067356" cy="3635286"/>
          </a:xfrm>
          <a:prstGeom prst="rect">
            <a:avLst/>
          </a:prstGeom>
        </p:spPr>
      </p:pic>
      <p:sp>
        <p:nvSpPr>
          <p:cNvPr id="75" name="Rectangle 74">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3F77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Female Leadership Academy - Denmark, you need to wake up!📣 Today World  Economic Forum published their Global Gender Gap Report 2021, and it is sad  news... In 2020 Denmark received an overall">
            <a:extLst>
              <a:ext uri="{FF2B5EF4-FFF2-40B4-BE49-F238E27FC236}">
                <a16:creationId xmlns:a16="http://schemas.microsoft.com/office/drawing/2014/main" id="{AB6E3004-E694-4CFE-A911-3FBADA5DEF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63" r="7958" b="-3"/>
          <a:stretch/>
        </p:blipFill>
        <p:spPr bwMode="auto">
          <a:xfrm>
            <a:off x="4138982" y="2667953"/>
            <a:ext cx="3067334" cy="363529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457200" indent="-457200">
              <a:buFontTx/>
              <a:buAutoNum type="arabicPeriod"/>
            </a:pPr>
            <a:endParaRPr lang="en-US" sz="1500">
              <a:solidFill>
                <a:srgbClr val="FFFFFF"/>
              </a:solidFill>
              <a:latin typeface="Arial" charset="0"/>
            </a:endParaRPr>
          </a:p>
          <a:p>
            <a:pPr marL="342900" indent="-342900">
              <a:buAutoNum type="arabicPeriod"/>
            </a:pPr>
            <a:r>
              <a:rPr lang="en-US" sz="1500">
                <a:solidFill>
                  <a:srgbClr val="FFFFFF"/>
                </a:solidFill>
                <a:latin typeface="Arial" charset="0"/>
              </a:rPr>
              <a:t>Iceland			0.89</a:t>
            </a:r>
          </a:p>
          <a:p>
            <a:pPr marL="0" indent="0">
              <a:buNone/>
            </a:pPr>
            <a:r>
              <a:rPr lang="en-US" sz="1500">
                <a:solidFill>
                  <a:srgbClr val="FFFFFF"/>
                </a:solidFill>
                <a:latin typeface="Arial" charset="0"/>
              </a:rPr>
              <a:t>3. Finland			</a:t>
            </a:r>
          </a:p>
          <a:p>
            <a:pPr marL="0" indent="0">
              <a:buNone/>
            </a:pPr>
            <a:r>
              <a:rPr lang="en-US" sz="1500">
                <a:solidFill>
                  <a:srgbClr val="FFFFFF"/>
                </a:solidFill>
                <a:latin typeface="Arial" charset="0"/>
              </a:rPr>
              <a:t>	0.86</a:t>
            </a:r>
          </a:p>
          <a:p>
            <a:pPr marL="0" indent="0">
              <a:buNone/>
            </a:pPr>
            <a:r>
              <a:rPr lang="en-US" sz="1500">
                <a:solidFill>
                  <a:srgbClr val="FFFFFF"/>
                </a:solidFill>
                <a:latin typeface="Arial" charset="0"/>
              </a:rPr>
              <a:t>46. Estonia </a:t>
            </a:r>
          </a:p>
          <a:p>
            <a:pPr marL="0" indent="0">
              <a:buNone/>
            </a:pPr>
            <a:r>
              <a:rPr lang="en-US" sz="1500">
                <a:solidFill>
                  <a:srgbClr val="FFFFFF"/>
                </a:solidFill>
                <a:latin typeface="Arial" charset="0"/>
              </a:rPr>
              <a:t>	 0.73</a:t>
            </a:r>
          </a:p>
          <a:p>
            <a:pPr marL="0" indent="0">
              <a:buNone/>
            </a:pPr>
            <a:r>
              <a:rPr lang="en-US" sz="1500">
                <a:solidFill>
                  <a:srgbClr val="FFFFFF"/>
                </a:solidFill>
                <a:latin typeface="Arial" charset="0"/>
              </a:rPr>
              <a:t>11. Germany		</a:t>
            </a:r>
          </a:p>
          <a:p>
            <a:pPr marL="0" indent="0">
              <a:buNone/>
            </a:pPr>
            <a:r>
              <a:rPr lang="en-US" sz="1500">
                <a:solidFill>
                  <a:srgbClr val="FFFFFF"/>
                </a:solidFill>
                <a:latin typeface="Arial" charset="0"/>
              </a:rPr>
              <a:t>	0.79</a:t>
            </a:r>
          </a:p>
          <a:p>
            <a:pPr marL="457200" indent="-457200">
              <a:buNone/>
            </a:pPr>
            <a:r>
              <a:rPr lang="en-US" sz="1500">
                <a:solidFill>
                  <a:srgbClr val="FFFFFF"/>
                </a:solidFill>
                <a:latin typeface="Arial" charset="0"/>
              </a:rPr>
              <a:t>107. China			0.68</a:t>
            </a:r>
          </a:p>
          <a:p>
            <a:pPr marL="457200" indent="-457200">
              <a:buNone/>
            </a:pPr>
            <a:r>
              <a:rPr lang="en-US" sz="1500">
                <a:solidFill>
                  <a:srgbClr val="FFFFFF"/>
                </a:solidFill>
                <a:latin typeface="Arial" charset="0"/>
              </a:rPr>
              <a:t>140. India			</a:t>
            </a:r>
          </a:p>
          <a:p>
            <a:pPr marL="457200" indent="-457200">
              <a:buNone/>
            </a:pPr>
            <a:r>
              <a:rPr lang="en-US" sz="1500">
                <a:solidFill>
                  <a:srgbClr val="FFFFFF"/>
                </a:solidFill>
                <a:latin typeface="Arial" charset="0"/>
              </a:rPr>
              <a:t>		0.62</a:t>
            </a:r>
          </a:p>
          <a:p>
            <a:pPr marL="457200" indent="-457200">
              <a:buNone/>
            </a:pPr>
            <a:endParaRPr lang="en-US" sz="1500" b="1">
              <a:solidFill>
                <a:srgbClr val="FFFFFF"/>
              </a:solidFill>
              <a:latin typeface="Arial" charset="0"/>
            </a:endParaRPr>
          </a:p>
          <a:p>
            <a:pPr marL="457200" indent="-457200">
              <a:buNone/>
            </a:pPr>
            <a:r>
              <a:rPr lang="en-US" sz="1500" b="1">
                <a:solidFill>
                  <a:srgbClr val="FFFFFF"/>
                </a:solidFill>
                <a:latin typeface="Arial" charset="0"/>
              </a:rPr>
              <a:t>Gender inequality is strongly correlated with poverty.</a:t>
            </a:r>
            <a:r>
              <a:rPr lang="en-US" sz="1500" b="1">
                <a:solidFill>
                  <a:srgbClr val="FFFFFF"/>
                </a:solidFill>
              </a:rPr>
              <a:t> </a:t>
            </a:r>
            <a:r>
              <a:rPr lang="fi-FI" sz="1500">
                <a:solidFill>
                  <a:srgbClr val="FFFFFF"/>
                </a:solidFill>
                <a:hlinkClick r:id="rId4"/>
              </a:rPr>
              <a:t>http://povertydata.worldbank.org/poverty/region/EAP</a:t>
            </a:r>
            <a:r>
              <a:rPr lang="fi-FI" sz="1500">
                <a:solidFill>
                  <a:srgbClr val="FFFFFF"/>
                </a:solidFill>
              </a:rPr>
              <a:t>    </a:t>
            </a:r>
          </a:p>
          <a:p>
            <a:endParaRPr lang="en-US" sz="1500">
              <a:solidFill>
                <a:srgbClr val="FFFFFF"/>
              </a:solidFill>
            </a:endParaRPr>
          </a:p>
        </p:txBody>
      </p:sp>
    </p:spTree>
    <p:extLst>
      <p:ext uri="{BB962C8B-B14F-4D97-AF65-F5344CB8AC3E}">
        <p14:creationId xmlns:p14="http://schemas.microsoft.com/office/powerpoint/2010/main" val="2848888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nder gap 2022: Which countries are the most gender equal ...">
            <a:extLst>
              <a:ext uri="{FF2B5EF4-FFF2-40B4-BE49-F238E27FC236}">
                <a16:creationId xmlns:a16="http://schemas.microsoft.com/office/drawing/2014/main" id="{73CB0453-1949-5683-2B8A-9DFE007BD2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9044" y="643467"/>
            <a:ext cx="5713912" cy="557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39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54F0B-04B5-41B9-98A5-5B7080F3A2B3}"/>
              </a:ext>
            </a:extLst>
          </p:cNvPr>
          <p:cNvSpPr>
            <a:spLocks noGrp="1"/>
          </p:cNvSpPr>
          <p:nvPr>
            <p:ph type="title"/>
          </p:nvPr>
        </p:nvSpPr>
        <p:spPr>
          <a:xfrm>
            <a:off x="1136397" y="502020"/>
            <a:ext cx="5323715" cy="1642970"/>
          </a:xfrm>
        </p:spPr>
        <p:txBody>
          <a:bodyPr anchor="b">
            <a:normAutofit/>
          </a:bodyPr>
          <a:lstStyle/>
          <a:p>
            <a:r>
              <a:rPr lang="en-US" sz="4000"/>
              <a:t>The Boomtowns in China</a:t>
            </a:r>
            <a:endParaRPr lang="et-EE" sz="4000"/>
          </a:p>
        </p:txBody>
      </p:sp>
      <p:sp>
        <p:nvSpPr>
          <p:cNvPr id="7" name="Footer Placeholder 6">
            <a:extLst>
              <a:ext uri="{FF2B5EF4-FFF2-40B4-BE49-F238E27FC236}">
                <a16:creationId xmlns:a16="http://schemas.microsoft.com/office/drawing/2014/main" id="{99A9BA3E-324D-4F1B-8136-43CFAA96CD83}"/>
              </a:ext>
            </a:extLst>
          </p:cNvPr>
          <p:cNvSpPr>
            <a:spLocks noGrp="1"/>
          </p:cNvSpPr>
          <p:nvPr>
            <p:ph type="ftr" sz="quarter" idx="11"/>
          </p:nvPr>
        </p:nvSpPr>
        <p:spPr>
          <a:xfrm rot="5400000">
            <a:off x="-1828800" y="1983972"/>
            <a:ext cx="4114800" cy="365125"/>
          </a:xfrm>
        </p:spPr>
        <p:txBody>
          <a:bodyPr>
            <a:normAutofit/>
          </a:bodyPr>
          <a:lstStyle/>
          <a:p>
            <a:pPr algn="l">
              <a:spcAft>
                <a:spcPts val="600"/>
              </a:spcAft>
              <a:defRPr/>
            </a:pPr>
            <a:r>
              <a:rPr lang="en-US" sz="1100">
                <a:solidFill>
                  <a:schemeClr val="tx1">
                    <a:lumMod val="50000"/>
                    <a:lumOff val="50000"/>
                  </a:schemeClr>
                </a:solidFill>
              </a:rPr>
              <a:t>Presentation name and author - </a:t>
            </a:r>
            <a:fld id="{EAF29A55-8F30-4677-B3D0-749BEBCF82C4}" type="datetime1">
              <a:rPr lang="en-US" sz="1100">
                <a:solidFill>
                  <a:schemeClr val="tx1">
                    <a:lumMod val="50000"/>
                    <a:lumOff val="50000"/>
                  </a:schemeClr>
                </a:solidFill>
              </a:rPr>
              <a:pPr algn="l">
                <a:spcAft>
                  <a:spcPts val="600"/>
                </a:spcAft>
                <a:defRPr/>
              </a:pPr>
              <a:t>3/9/2023</a:t>
            </a:fld>
            <a:endParaRPr lang="en-US" sz="1100">
              <a:solidFill>
                <a:schemeClr val="tx1">
                  <a:lumMod val="50000"/>
                  <a:lumOff val="50000"/>
                </a:schemeClr>
              </a:solidFill>
            </a:endParaRPr>
          </a:p>
        </p:txBody>
      </p:sp>
      <p:sp>
        <p:nvSpPr>
          <p:cNvPr id="13" name="Content Placeholder 12">
            <a:extLst>
              <a:ext uri="{FF2B5EF4-FFF2-40B4-BE49-F238E27FC236}">
                <a16:creationId xmlns:a16="http://schemas.microsoft.com/office/drawing/2014/main" id="{16153344-245C-4DFC-BC62-F89BA00C52F9}"/>
              </a:ext>
            </a:extLst>
          </p:cNvPr>
          <p:cNvSpPr>
            <a:spLocks noGrp="1"/>
          </p:cNvSpPr>
          <p:nvPr>
            <p:ph idx="1"/>
          </p:nvPr>
        </p:nvSpPr>
        <p:spPr>
          <a:xfrm>
            <a:off x="1144923" y="2405894"/>
            <a:ext cx="5315189" cy="3535083"/>
          </a:xfrm>
        </p:spPr>
        <p:txBody>
          <a:bodyPr anchor="t">
            <a:normAutofit/>
          </a:bodyPr>
          <a:lstStyle/>
          <a:p>
            <a:r>
              <a:rPr lang="en-US" sz="2000" dirty="0"/>
              <a:t>Since the 1970s, China has witnessed the largest migration in human history; 130 million migrant workers in China today, most of them women.</a:t>
            </a:r>
          </a:p>
          <a:p>
            <a:r>
              <a:rPr lang="en-US" sz="2000" dirty="0"/>
              <a:t>Via global supply chains we all become connected to the lives of these young women leaving their villages and seeking their fortunes in the factory towns.</a:t>
            </a:r>
          </a:p>
          <a:p>
            <a:r>
              <a:rPr lang="en-US" sz="2000" dirty="0"/>
              <a:t>Leslie Chang’s </a:t>
            </a:r>
            <a:r>
              <a:rPr lang="en-US" sz="2000" i="1" dirty="0"/>
              <a:t>Factory Girls </a:t>
            </a:r>
            <a:r>
              <a:rPr lang="en-US" sz="2000" dirty="0"/>
              <a:t>(2008); describes lives of these people in Chine’s factory boomtown Dongguan.</a:t>
            </a:r>
          </a:p>
          <a:p>
            <a:endParaRPr lang="en-US" sz="2000" dirty="0"/>
          </a:p>
        </p:txBody>
      </p:sp>
      <p:sp>
        <p:nvSpPr>
          <p:cNvPr id="25" name="Rectangle 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Text, whiteboard&#10;&#10;Description automatically generated">
            <a:extLst>
              <a:ext uri="{FF2B5EF4-FFF2-40B4-BE49-F238E27FC236}">
                <a16:creationId xmlns:a16="http://schemas.microsoft.com/office/drawing/2014/main" id="{6C7BF2C4-29DA-412B-B981-A40CDB0277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1"/>
          <a:stretch/>
        </p:blipFill>
        <p:spPr bwMode="auto">
          <a:xfrm>
            <a:off x="7447144" y="909081"/>
            <a:ext cx="3428176" cy="5071731"/>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a:extLst>
              <a:ext uri="{FF2B5EF4-FFF2-40B4-BE49-F238E27FC236}">
                <a16:creationId xmlns:a16="http://schemas.microsoft.com/office/drawing/2014/main" id="{0EB5CE0A-2AA0-4799-A104-27F36E3321E2}"/>
              </a:ext>
            </a:extLst>
          </p:cNvPr>
          <p:cNvSpPr>
            <a:spLocks noGrp="1"/>
          </p:cNvSpPr>
          <p:nvPr>
            <p:ph type="sldNum" sz="quarter" idx="12"/>
          </p:nvPr>
        </p:nvSpPr>
        <p:spPr>
          <a:xfrm>
            <a:off x="11704320" y="6459378"/>
            <a:ext cx="448056" cy="365125"/>
          </a:xfrm>
        </p:spPr>
        <p:txBody>
          <a:bodyPr>
            <a:normAutofit/>
          </a:bodyPr>
          <a:lstStyle/>
          <a:p>
            <a:pPr>
              <a:spcAft>
                <a:spcPts val="600"/>
              </a:spcAft>
              <a:defRPr/>
            </a:pPr>
            <a:fld id="{A4FCE877-743C-44D3-9108-3D0E627CA3B2}" type="slidenum">
              <a:rPr lang="en-US" sz="1100">
                <a:solidFill>
                  <a:srgbClr val="FFFFFF"/>
                </a:solidFill>
              </a:rPr>
              <a:pPr>
                <a:spcAft>
                  <a:spcPts val="600"/>
                </a:spcAft>
                <a:defRPr/>
              </a:pPr>
              <a:t>45</a:t>
            </a:fld>
            <a:endParaRPr lang="en-US" sz="1100">
              <a:solidFill>
                <a:srgbClr val="FFFFFF"/>
              </a:solidFill>
            </a:endParaRPr>
          </a:p>
        </p:txBody>
      </p:sp>
    </p:spTree>
    <p:extLst>
      <p:ext uri="{BB962C8B-B14F-4D97-AF65-F5344CB8AC3E}">
        <p14:creationId xmlns:p14="http://schemas.microsoft.com/office/powerpoint/2010/main" val="823616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1F00-B81F-4FED-876D-51080F8FFDAF}"/>
              </a:ext>
            </a:extLst>
          </p:cNvPr>
          <p:cNvSpPr>
            <a:spLocks noGrp="1"/>
          </p:cNvSpPr>
          <p:nvPr>
            <p:ph type="title"/>
          </p:nvPr>
        </p:nvSpPr>
        <p:spPr>
          <a:xfrm>
            <a:off x="4965430" y="629268"/>
            <a:ext cx="6586491" cy="1286160"/>
          </a:xfrm>
        </p:spPr>
        <p:txBody>
          <a:bodyPr anchor="b">
            <a:normAutofit/>
          </a:bodyPr>
          <a:lstStyle/>
          <a:p>
            <a:r>
              <a:rPr lang="en-US" sz="4100"/>
              <a:t>Factory Yue Yuen, Dongguan, China</a:t>
            </a:r>
            <a:endParaRPr lang="et-EE" sz="4100"/>
          </a:p>
        </p:txBody>
      </p:sp>
      <p:sp>
        <p:nvSpPr>
          <p:cNvPr id="1030" name="Content Placeholder 1029">
            <a:extLst>
              <a:ext uri="{FF2B5EF4-FFF2-40B4-BE49-F238E27FC236}">
                <a16:creationId xmlns:a16="http://schemas.microsoft.com/office/drawing/2014/main" id="{5C2A2E4A-EBCA-4737-8683-4E06D08D8546}"/>
              </a:ext>
            </a:extLst>
          </p:cNvPr>
          <p:cNvSpPr>
            <a:spLocks noGrp="1"/>
          </p:cNvSpPr>
          <p:nvPr>
            <p:ph idx="1"/>
          </p:nvPr>
        </p:nvSpPr>
        <p:spPr>
          <a:xfrm>
            <a:off x="4965431" y="2438400"/>
            <a:ext cx="6586489" cy="3785419"/>
          </a:xfrm>
        </p:spPr>
        <p:txBody>
          <a:bodyPr>
            <a:normAutofit/>
          </a:bodyPr>
          <a:lstStyle/>
          <a:p>
            <a:r>
              <a:rPr lang="en-US" sz="1700"/>
              <a:t>Has 70 000 workers (80% women between ages 18-25)</a:t>
            </a:r>
          </a:p>
          <a:p>
            <a:r>
              <a:rPr lang="en-US" sz="1700"/>
              <a:t>Making our branded athletic shoes (Nike, Puma, Adidas etc.).</a:t>
            </a:r>
          </a:p>
          <a:p>
            <a:r>
              <a:rPr lang="en-US" sz="1700"/>
              <a:t>Workers sleep in factory dorms (10/room), eat in factory cafeterias, shop at factory commissaries.</a:t>
            </a:r>
          </a:p>
          <a:p>
            <a:r>
              <a:rPr lang="en-US" sz="1700"/>
              <a:t>Runs a kindergarten, hospital with a 150-member staff, movie theater and a performance troupe, volunteer activities and English classes.</a:t>
            </a:r>
          </a:p>
          <a:p>
            <a:r>
              <a:rPr lang="en-US" sz="1700"/>
              <a:t>Operates own power plant and fire department.</a:t>
            </a:r>
          </a:p>
          <a:p>
            <a:r>
              <a:rPr lang="en-US" sz="1700"/>
              <a:t>Bottles its own water and used to have own farmers to guarantee its food sources</a:t>
            </a:r>
          </a:p>
          <a:p>
            <a:r>
              <a:rPr lang="en-US" sz="1700"/>
              <a:t>Bays 70$/month for work done 11hours a day/sixty hours a week with Sundays off.</a:t>
            </a:r>
          </a:p>
          <a:p>
            <a:endParaRPr lang="en-US" sz="1700"/>
          </a:p>
        </p:txBody>
      </p:sp>
      <p:pic>
        <p:nvPicPr>
          <p:cNvPr id="1026" name="Picture 2" descr="Kuvahaun tulos: Yue Yuen, Dongguan, China">
            <a:extLst>
              <a:ext uri="{FF2B5EF4-FFF2-40B4-BE49-F238E27FC236}">
                <a16:creationId xmlns:a16="http://schemas.microsoft.com/office/drawing/2014/main" id="{D079361E-8DF2-4D3A-B41F-D873BE0EB8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4" r="-2" b="593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FC5D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465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7C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Total institution</a:t>
            </a:r>
          </a:p>
        </p:txBody>
      </p:sp>
      <p:sp>
        <p:nvSpPr>
          <p:cNvPr id="80" name="Rectangle 79">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81F8F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39" r="2" b="14771"/>
          <a:stretch/>
        </p:blipFill>
        <p:spPr bwMode="auto">
          <a:xfrm>
            <a:off x="563568" y="2667954"/>
            <a:ext cx="2988731" cy="363529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2" name="Rectangle 81">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81F8F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10" r="1545" b="2"/>
          <a:stretch/>
        </p:blipFill>
        <p:spPr bwMode="auto">
          <a:xfrm>
            <a:off x="4178278" y="2667953"/>
            <a:ext cx="2988741" cy="3635294"/>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524256" y="6535157"/>
            <a:ext cx="6594189" cy="274320"/>
          </a:xfrm>
          <a:prstGeom prst="rect">
            <a:avLst/>
          </a:prstGeom>
        </p:spPr>
        <p:txBody>
          <a:bodyPr>
            <a:normAutofit/>
          </a:bodyPr>
          <a:lstStyle/>
          <a:p>
            <a:pPr algn="l">
              <a:spcAft>
                <a:spcPts val="600"/>
              </a:spcAft>
              <a:defRPr/>
            </a:pPr>
            <a:r>
              <a:rPr lang="en-US" sz="1050">
                <a:solidFill>
                  <a:schemeClr val="tx1">
                    <a:lumMod val="50000"/>
                    <a:lumOff val="50000"/>
                  </a:schemeClr>
                </a:solidFill>
              </a:rPr>
              <a:t>Presentation name and author - </a:t>
            </a:r>
            <a:fld id="{EAF29A55-8F30-4677-B3D0-749BEBCF82C4}" type="datetime1">
              <a:rPr lang="en-US" sz="1050">
                <a:solidFill>
                  <a:schemeClr val="tx1">
                    <a:lumMod val="50000"/>
                    <a:lumOff val="50000"/>
                  </a:schemeClr>
                </a:solidFill>
              </a:rPr>
              <a:pPr algn="l">
                <a:spcAft>
                  <a:spcPts val="600"/>
                </a:spcAft>
                <a:defRPr/>
              </a:pPr>
              <a:t>3/9/2023</a:t>
            </a:fld>
            <a:endParaRPr lang="en-US" sz="1050">
              <a:solidFill>
                <a:schemeClr val="tx1">
                  <a:lumMod val="50000"/>
                  <a:lumOff val="50000"/>
                </a:schemeClr>
              </a:solidFill>
            </a:endParaRP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p:cNvSpPr>
            <a:spLocks noGrp="1"/>
          </p:cNvSpPr>
          <p:nvPr>
            <p:ph idx="1"/>
          </p:nvPr>
        </p:nvSpPr>
        <p:spPr>
          <a:xfrm>
            <a:off x="7956057" y="762983"/>
            <a:ext cx="3515128" cy="5330923"/>
          </a:xfrm>
        </p:spPr>
        <p:txBody>
          <a:bodyPr anchor="ctr">
            <a:normAutofit/>
          </a:bodyPr>
          <a:lstStyle/>
          <a:p>
            <a:pPr marL="0" indent="0">
              <a:buNone/>
            </a:pPr>
            <a:endParaRPr lang="fi-FI" sz="2000">
              <a:solidFill>
                <a:srgbClr val="FFFFFF"/>
              </a:solidFill>
            </a:endParaRPr>
          </a:p>
          <a:p>
            <a:pPr marL="0" indent="0">
              <a:buNone/>
            </a:pPr>
            <a:r>
              <a:rPr lang="fi-FI" sz="2000">
                <a:solidFill>
                  <a:srgbClr val="FFFFFF"/>
                </a:solidFill>
              </a:rPr>
              <a:t>”A</a:t>
            </a:r>
            <a:r>
              <a:rPr lang="en-US" sz="2000">
                <a:solidFill>
                  <a:srgbClr val="FFFFFF"/>
                </a:solidFill>
              </a:rPr>
              <a:t> basic social arrangement in modern society is that the individual tends to sleep, play and work in different places, with different co-participants, under different authorities, and without an over-all rational plan. The central feature of total institutions can be described as a breakdown of the barriers ordinarily separating these three spheres of life” (Erving Goffman 1961, 17)  </a:t>
            </a:r>
          </a:p>
        </p:txBody>
      </p:sp>
      <p:sp>
        <p:nvSpPr>
          <p:cNvPr id="7" name="Slide Number Placeholder 6"/>
          <p:cNvSpPr>
            <a:spLocks noGrp="1"/>
          </p:cNvSpPr>
          <p:nvPr>
            <p:ph type="sldNum" sz="quarter" idx="12"/>
          </p:nvPr>
        </p:nvSpPr>
        <p:spPr>
          <a:xfrm>
            <a:off x="10830150" y="6535157"/>
            <a:ext cx="641035" cy="274320"/>
          </a:xfrm>
          <a:prstGeom prst="rect">
            <a:avLst/>
          </a:prstGeom>
        </p:spPr>
        <p:txBody>
          <a:bodyPr>
            <a:normAutofit/>
          </a:bodyPr>
          <a:lstStyle/>
          <a:p>
            <a:pPr>
              <a:spcAft>
                <a:spcPts val="600"/>
              </a:spcAft>
              <a:defRPr/>
            </a:pPr>
            <a:fld id="{3E403D2F-68A5-4B76-ADC0-02B5C2A2AD1D}" type="slidenum">
              <a:rPr lang="en-US" sz="1050">
                <a:solidFill>
                  <a:schemeClr val="tx1">
                    <a:lumMod val="50000"/>
                    <a:lumOff val="50000"/>
                  </a:schemeClr>
                </a:solidFill>
              </a:rPr>
              <a:pPr>
                <a:spcAft>
                  <a:spcPts val="600"/>
                </a:spcAft>
                <a:defRPr/>
              </a:pPr>
              <a:t>47</a:t>
            </a:fld>
            <a:endParaRPr lang="en-US" sz="1050">
              <a:solidFill>
                <a:schemeClr val="tx1">
                  <a:lumMod val="50000"/>
                  <a:lumOff val="50000"/>
                </a:schemeClr>
              </a:solidFill>
            </a:endParaRPr>
          </a:p>
        </p:txBody>
      </p:sp>
    </p:spTree>
    <p:extLst>
      <p:ext uri="{BB962C8B-B14F-4D97-AF65-F5344CB8AC3E}">
        <p14:creationId xmlns:p14="http://schemas.microsoft.com/office/powerpoint/2010/main" val="1552737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F4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dirty="0">
                <a:solidFill>
                  <a:srgbClr val="FFFFFF"/>
                </a:solidFill>
              </a:rPr>
              <a:t>Decency</a:t>
            </a:r>
            <a:endParaRPr lang="en-US">
              <a:solidFill>
                <a:srgbClr val="FFFFFF"/>
              </a:solidFill>
            </a:endParaRPr>
          </a:p>
        </p:txBody>
      </p:sp>
      <p:sp>
        <p:nvSpPr>
          <p:cNvPr id="74" name="Rectangle 73">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D5A86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105" y="2667954"/>
            <a:ext cx="2573658" cy="3635293"/>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6" name="Rectangle 75">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D5A86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970" y="2857875"/>
            <a:ext cx="3067358" cy="3255449"/>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a:xfrm>
            <a:off x="524256" y="6535157"/>
            <a:ext cx="6594189" cy="274320"/>
          </a:xfrm>
        </p:spPr>
        <p:txBody>
          <a:bodyPr>
            <a:normAutofit/>
          </a:bodyPr>
          <a:lstStyle/>
          <a:p>
            <a:pPr>
              <a:spcAft>
                <a:spcPts val="600"/>
              </a:spcAft>
              <a:defRPr/>
            </a:pPr>
            <a:r>
              <a:rPr lang="en-US" sz="1050">
                <a:solidFill>
                  <a:schemeClr val="tx1">
                    <a:lumMod val="50000"/>
                    <a:lumOff val="50000"/>
                  </a:schemeClr>
                </a:solidFill>
              </a:rPr>
              <a:t>Presentation name and author - </a:t>
            </a:r>
            <a:fld id="{EAF29A55-8F30-4677-B3D0-749BEBCF82C4}" type="datetime1">
              <a:rPr lang="en-US" sz="1050">
                <a:solidFill>
                  <a:schemeClr val="tx1">
                    <a:lumMod val="50000"/>
                    <a:lumOff val="50000"/>
                  </a:schemeClr>
                </a:solidFill>
              </a:rPr>
              <a:pPr>
                <a:spcAft>
                  <a:spcPts val="600"/>
                </a:spcAft>
                <a:defRPr/>
              </a:pPr>
              <a:t>3/9/2023</a:t>
            </a:fld>
            <a:endParaRPr lang="en-US" sz="1050">
              <a:solidFill>
                <a:schemeClr val="tx1">
                  <a:lumMod val="50000"/>
                  <a:lumOff val="50000"/>
                </a:schemeClr>
              </a:solidFill>
            </a:endParaRPr>
          </a:p>
        </p:txBody>
      </p:sp>
      <p:sp>
        <p:nvSpPr>
          <p:cNvPr id="78" name="Rectangle 7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r>
              <a:rPr lang="en-US" sz="2400">
                <a:solidFill>
                  <a:srgbClr val="FFFFFF"/>
                </a:solidFill>
              </a:rPr>
              <a:t>A just society; sublime ideal but hard to realize globally</a:t>
            </a:r>
          </a:p>
          <a:p>
            <a:r>
              <a:rPr lang="en-US" sz="2400">
                <a:solidFill>
                  <a:srgbClr val="FFFFFF"/>
                </a:solidFill>
              </a:rPr>
              <a:t>A decent society; more realistic alternative?</a:t>
            </a:r>
          </a:p>
          <a:p>
            <a:r>
              <a:rPr lang="en-US" sz="2400">
                <a:solidFill>
                  <a:srgbClr val="FFFFFF"/>
                </a:solidFill>
              </a:rPr>
              <a:t>Avishai Margalit (1996): There is more urgency in bringing about a decent society than in bringing about a just one. </a:t>
            </a:r>
          </a:p>
          <a:p>
            <a:pPr marL="0" indent="0">
              <a:buNone/>
            </a:pPr>
            <a:endParaRPr lang="fi-FI" sz="2400">
              <a:solidFill>
                <a:srgbClr val="FFFFFF"/>
              </a:solidFill>
            </a:endParaRPr>
          </a:p>
        </p:txBody>
      </p:sp>
      <p:sp>
        <p:nvSpPr>
          <p:cNvPr id="5" name="Slide Number Placeholder 4"/>
          <p:cNvSpPr>
            <a:spLocks noGrp="1"/>
          </p:cNvSpPr>
          <p:nvPr>
            <p:ph type="sldNum" sz="quarter" idx="11"/>
          </p:nvPr>
        </p:nvSpPr>
        <p:spPr>
          <a:xfrm>
            <a:off x="10830150" y="6535157"/>
            <a:ext cx="641035" cy="274320"/>
          </a:xfrm>
        </p:spPr>
        <p:txBody>
          <a:bodyPr>
            <a:normAutofit/>
          </a:bodyPr>
          <a:lstStyle/>
          <a:p>
            <a:pPr algn="r">
              <a:spcAft>
                <a:spcPts val="600"/>
              </a:spcAft>
              <a:defRPr/>
            </a:pPr>
            <a:fld id="{38A264C6-FA30-474E-B23E-162EFF01B78F}" type="slidenum">
              <a:rPr lang="en-US" sz="1050">
                <a:solidFill>
                  <a:schemeClr val="tx1">
                    <a:lumMod val="50000"/>
                    <a:lumOff val="50000"/>
                  </a:schemeClr>
                </a:solidFill>
              </a:rPr>
              <a:pPr algn="r">
                <a:spcAft>
                  <a:spcPts val="600"/>
                </a:spcAft>
                <a:defRPr/>
              </a:pPr>
              <a:t>48</a:t>
            </a:fld>
            <a:endParaRPr lang="en-US" sz="1050">
              <a:solidFill>
                <a:schemeClr val="tx1">
                  <a:lumMod val="50000"/>
                  <a:lumOff val="50000"/>
                </a:schemeClr>
              </a:solidFill>
            </a:endParaRPr>
          </a:p>
        </p:txBody>
      </p:sp>
    </p:spTree>
    <p:extLst>
      <p:ext uri="{BB962C8B-B14F-4D97-AF65-F5344CB8AC3E}">
        <p14:creationId xmlns:p14="http://schemas.microsoft.com/office/powerpoint/2010/main" val="4180279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0"/>
            <a:ext cx="5323715" cy="1642970"/>
          </a:xfrm>
        </p:spPr>
        <p:txBody>
          <a:bodyPr anchor="b">
            <a:normAutofit/>
          </a:bodyPr>
          <a:lstStyle/>
          <a:p>
            <a:r>
              <a:rPr lang="en-US" sz="3700"/>
              <a:t>Evaluation: The Threshold Level of Decency</a:t>
            </a:r>
          </a:p>
        </p:txBody>
      </p:sp>
      <p:sp>
        <p:nvSpPr>
          <p:cNvPr id="7" name="Footer Placeholder 6"/>
          <p:cNvSpPr>
            <a:spLocks noGrp="1"/>
          </p:cNvSpPr>
          <p:nvPr>
            <p:ph type="ftr" sz="quarter" idx="11"/>
          </p:nvPr>
        </p:nvSpPr>
        <p:spPr>
          <a:xfrm rot="5400000">
            <a:off x="-1828800" y="1983972"/>
            <a:ext cx="4114800" cy="365125"/>
          </a:xfrm>
        </p:spPr>
        <p:txBody>
          <a:bodyPr>
            <a:normAutofit/>
          </a:bodyPr>
          <a:lstStyle/>
          <a:p>
            <a:pPr algn="l">
              <a:spcAft>
                <a:spcPts val="600"/>
              </a:spcAft>
              <a:defRPr/>
            </a:pPr>
            <a:r>
              <a:rPr lang="en-US" sz="1100">
                <a:solidFill>
                  <a:schemeClr val="tx1">
                    <a:lumMod val="50000"/>
                    <a:lumOff val="50000"/>
                  </a:schemeClr>
                </a:solidFill>
              </a:rPr>
              <a:t>Presentation name and author - </a:t>
            </a:r>
            <a:fld id="{EAF29A55-8F30-4677-B3D0-749BEBCF82C4}" type="datetime1">
              <a:rPr lang="en-US" sz="1100">
                <a:solidFill>
                  <a:schemeClr val="tx1">
                    <a:lumMod val="50000"/>
                    <a:lumOff val="50000"/>
                  </a:schemeClr>
                </a:solidFill>
              </a:rPr>
              <a:pPr algn="l">
                <a:spcAft>
                  <a:spcPts val="600"/>
                </a:spcAft>
                <a:defRPr/>
              </a:pPr>
              <a:t>3/9/2023</a:t>
            </a:fld>
            <a:endParaRPr lang="en-US" sz="1100">
              <a:solidFill>
                <a:schemeClr val="tx1">
                  <a:lumMod val="50000"/>
                  <a:lumOff val="50000"/>
                </a:schemeClr>
              </a:solidFill>
            </a:endParaRPr>
          </a:p>
        </p:txBody>
      </p:sp>
      <p:sp>
        <p:nvSpPr>
          <p:cNvPr id="3" name="Content Placeholder 2"/>
          <p:cNvSpPr>
            <a:spLocks noGrp="1"/>
          </p:cNvSpPr>
          <p:nvPr>
            <p:ph idx="1"/>
          </p:nvPr>
        </p:nvSpPr>
        <p:spPr>
          <a:xfrm>
            <a:off x="1144923" y="2405894"/>
            <a:ext cx="5315189" cy="3535083"/>
          </a:xfrm>
        </p:spPr>
        <p:txBody>
          <a:bodyPr anchor="t">
            <a:normAutofit/>
          </a:bodyPr>
          <a:lstStyle/>
          <a:p>
            <a:r>
              <a:rPr lang="en-US" sz="1700"/>
              <a:t>One promising starting point to sketch out international standards of </a:t>
            </a:r>
            <a:r>
              <a:rPr lang="en-US" sz="1700" b="1"/>
              <a:t>decency</a:t>
            </a:r>
            <a:r>
              <a:rPr lang="en-US" sz="1700"/>
              <a:t> is offered by Martha Nussbaum in her work Women and Human Development (2000).</a:t>
            </a:r>
          </a:p>
          <a:p>
            <a:r>
              <a:rPr lang="en-US" sz="1700"/>
              <a:t>Rather than look for psychological or material indicators of well-being we should draw attention </a:t>
            </a:r>
            <a:r>
              <a:rPr lang="en-US" sz="1700" b="1" i="1"/>
              <a:t>to what each person is able to do and to be</a:t>
            </a:r>
            <a:r>
              <a:rPr lang="en-US" sz="1700" i="1"/>
              <a:t>.</a:t>
            </a:r>
          </a:p>
          <a:p>
            <a:pPr eaLnBrk="1" hangingPunct="1"/>
            <a:r>
              <a:rPr lang="en-US" sz="1700"/>
              <a:t>Threshold level of basic capabilities (a decent social </a:t>
            </a:r>
            <a:r>
              <a:rPr lang="en-US" sz="1700" b="1"/>
              <a:t>minimum</a:t>
            </a:r>
            <a:r>
              <a:rPr lang="en-US" sz="1700"/>
              <a:t>) secured for all as a universal </a:t>
            </a:r>
            <a:r>
              <a:rPr lang="en-US" sz="1700" b="1"/>
              <a:t>political goal</a:t>
            </a:r>
            <a:r>
              <a:rPr lang="en-US" sz="1700"/>
              <a:t>.</a:t>
            </a:r>
          </a:p>
          <a:p>
            <a:pPr eaLnBrk="1" hangingPunct="1">
              <a:buFontTx/>
              <a:buNone/>
            </a:pPr>
            <a:r>
              <a:rPr lang="en-US" sz="1700"/>
              <a:t> </a:t>
            </a:r>
          </a:p>
        </p:txBody>
      </p:sp>
      <p:sp>
        <p:nvSpPr>
          <p:cNvPr id="32" name="Rectangle 3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6" descr="BookCover.jpg"/>
          <p:cNvPicPr>
            <a:picLocks noGrp="1" noChangeAspect="1"/>
          </p:cNvPicPr>
          <p:nvPr>
            <p:ph sz="half" idx="4294967295"/>
          </p:nvPr>
        </p:nvPicPr>
        <p:blipFill rotWithShape="1">
          <a:blip r:embed="rId2" cstate="print"/>
          <a:srcRect t="4661" r="-1" b="677"/>
          <a:stretch/>
        </p:blipFill>
        <p:spPr bwMode="auto">
          <a:xfrm>
            <a:off x="7439089" y="909081"/>
            <a:ext cx="3444286" cy="5071731"/>
          </a:xfrm>
          <a:prstGeom prst="rect">
            <a:avLst/>
          </a:prstGeom>
          <a:noFill/>
        </p:spPr>
      </p:pic>
      <p:sp>
        <p:nvSpPr>
          <p:cNvPr id="8" name="Slide Number Placeholder 7"/>
          <p:cNvSpPr>
            <a:spLocks noGrp="1"/>
          </p:cNvSpPr>
          <p:nvPr>
            <p:ph type="sldNum" sz="quarter" idx="12"/>
          </p:nvPr>
        </p:nvSpPr>
        <p:spPr>
          <a:xfrm>
            <a:off x="11704320" y="6459378"/>
            <a:ext cx="448056" cy="365125"/>
          </a:xfrm>
        </p:spPr>
        <p:txBody>
          <a:bodyPr>
            <a:normAutofit/>
          </a:bodyPr>
          <a:lstStyle/>
          <a:p>
            <a:pPr>
              <a:spcAft>
                <a:spcPts val="600"/>
              </a:spcAft>
              <a:defRPr/>
            </a:pPr>
            <a:fld id="{A4FCE877-743C-44D3-9108-3D0E627CA3B2}" type="slidenum">
              <a:rPr lang="en-US" sz="1100">
                <a:solidFill>
                  <a:srgbClr val="FFFFFF"/>
                </a:solidFill>
              </a:rPr>
              <a:pPr>
                <a:spcAft>
                  <a:spcPts val="600"/>
                </a:spcAft>
                <a:defRPr/>
              </a:pPr>
              <a:t>49</a:t>
            </a:fld>
            <a:endParaRPr lang="en-US" sz="1100">
              <a:solidFill>
                <a:srgbClr val="FFFFFF"/>
              </a:solidFill>
            </a:endParaRPr>
          </a:p>
        </p:txBody>
      </p:sp>
    </p:spTree>
    <p:extLst>
      <p:ext uri="{BB962C8B-B14F-4D97-AF65-F5344CB8AC3E}">
        <p14:creationId xmlns:p14="http://schemas.microsoft.com/office/powerpoint/2010/main" val="277257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4" name="Rectangle 4113">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4115">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73987-FBAB-CD56-94EB-C02DE09C9FE2}"/>
              </a:ext>
            </a:extLst>
          </p:cNvPr>
          <p:cNvSpPr>
            <a:spLocks noGrp="1"/>
          </p:cNvSpPr>
          <p:nvPr>
            <p:ph type="title"/>
          </p:nvPr>
        </p:nvSpPr>
        <p:spPr>
          <a:xfrm>
            <a:off x="594360" y="687479"/>
            <a:ext cx="3444240" cy="1574874"/>
          </a:xfrm>
          <a:prstGeom prst="ellipse">
            <a:avLst/>
          </a:prstGeom>
        </p:spPr>
        <p:txBody>
          <a:bodyPr vert="horz" lIns="91440" tIns="45720" rIns="91440" bIns="45720" rtlCol="0" anchor="b">
            <a:normAutofit/>
          </a:bodyPr>
          <a:lstStyle/>
          <a:p>
            <a:r>
              <a:rPr lang="en-US" sz="3400" kern="1200">
                <a:solidFill>
                  <a:schemeClr val="tx1"/>
                </a:solidFill>
                <a:latin typeface="+mj-lt"/>
                <a:ea typeface="+mj-ea"/>
                <a:cs typeface="+mj-cs"/>
              </a:rPr>
              <a:t>Recent Studies</a:t>
            </a:r>
          </a:p>
        </p:txBody>
      </p:sp>
      <p:grpSp>
        <p:nvGrpSpPr>
          <p:cNvPr id="4118" name="Group 4117">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4119"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1"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2"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4"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5"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6"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7"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8"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9"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0"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1"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2"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3"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4"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5"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6"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7"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8"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2EE8552-A239-6318-6F85-9C0487EAB31F}"/>
              </a:ext>
            </a:extLst>
          </p:cNvPr>
          <p:cNvSpPr txBox="1"/>
          <p:nvPr/>
        </p:nvSpPr>
        <p:spPr>
          <a:xfrm>
            <a:off x="594360" y="3155626"/>
            <a:ext cx="3444240" cy="2935176"/>
          </a:xfrm>
          <a:prstGeom prst="rect">
            <a:avLst/>
          </a:prstGeom>
        </p:spPr>
        <p:txBody>
          <a:bodyPr vert="horz" lIns="91440" tIns="45720" rIns="91440" bIns="45720" rtlCol="0" anchor="ctr">
            <a:normAutofit/>
          </a:bodyPr>
          <a:lstStyle/>
          <a:p>
            <a:pPr>
              <a:lnSpc>
                <a:spcPct val="90000"/>
              </a:lnSpc>
              <a:spcAft>
                <a:spcPts val="600"/>
              </a:spcAft>
            </a:pPr>
            <a:r>
              <a:rPr lang="en-US" dirty="0">
                <a:hlinkClick r:id="rId2"/>
              </a:rPr>
              <a:t>https://doi.org/10.1177/02683962221113596</a:t>
            </a:r>
            <a:r>
              <a:rPr lang="en-US" dirty="0"/>
              <a:t> </a:t>
            </a:r>
          </a:p>
        </p:txBody>
      </p:sp>
      <p:pic>
        <p:nvPicPr>
          <p:cNvPr id="4098" name="Picture 2" descr="Journal of Information Technology | SAGE Publications Ltd">
            <a:extLst>
              <a:ext uri="{FF2B5EF4-FFF2-40B4-BE49-F238E27FC236}">
                <a16:creationId xmlns:a16="http://schemas.microsoft.com/office/drawing/2014/main" id="{300F2D5D-C04B-0A02-717A-F6F2A2C4D3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3" r="8871" b="1"/>
          <a:stretch/>
        </p:blipFill>
        <p:spPr bwMode="auto">
          <a:xfrm>
            <a:off x="4466900" y="531074"/>
            <a:ext cx="3566160" cy="5577118"/>
          </a:xfrm>
          <a:prstGeom prst="rect">
            <a:avLst/>
          </a:prstGeom>
          <a:extLst>
            <a:ext uri="{909E8E84-426E-40DD-AFC4-6F175D3DCCD1}">
              <a14:hiddenFill xmlns:a14="http://schemas.microsoft.com/office/drawing/2010/main">
                <a:solidFill>
                  <a:srgbClr val="FFFFFF"/>
                </a:solidFill>
              </a14:hiddenFill>
            </a:ext>
          </a:extLst>
        </p:spPr>
      </p:pic>
      <p:pic>
        <p:nvPicPr>
          <p:cNvPr id="5" name="Picture 4" descr="Graphical user interface, text, application, email&#10;&#10;Description automatically generated">
            <a:extLst>
              <a:ext uri="{FF2B5EF4-FFF2-40B4-BE49-F238E27FC236}">
                <a16:creationId xmlns:a16="http://schemas.microsoft.com/office/drawing/2014/main" id="{09910B35-65AA-5AE0-16F2-150E43D8F557}"/>
              </a:ext>
            </a:extLst>
          </p:cNvPr>
          <p:cNvPicPr>
            <a:picLocks noChangeAspect="1"/>
          </p:cNvPicPr>
          <p:nvPr/>
        </p:nvPicPr>
        <p:blipFill rotWithShape="1">
          <a:blip r:embed="rId4">
            <a:extLst>
              <a:ext uri="{28A0092B-C50C-407E-A947-70E740481C1C}">
                <a14:useLocalDpi xmlns:a14="http://schemas.microsoft.com/office/drawing/2010/main" val="0"/>
              </a:ext>
            </a:extLst>
          </a:blip>
          <a:srcRect l="6296" r="11727" b="1"/>
          <a:stretch/>
        </p:blipFill>
        <p:spPr>
          <a:xfrm>
            <a:off x="8321044" y="531074"/>
            <a:ext cx="3566160" cy="5577118"/>
          </a:xfrm>
          <a:prstGeom prst="rect">
            <a:avLst/>
          </a:prstGeom>
        </p:spPr>
      </p:pic>
      <p:sp>
        <p:nvSpPr>
          <p:cNvPr id="4140" name="Rectangle 4139">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840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6"/>
            <a:ext cx="6586491" cy="1676603"/>
          </a:xfrm>
        </p:spPr>
        <p:txBody>
          <a:bodyPr>
            <a:normAutofit/>
          </a:bodyPr>
          <a:lstStyle/>
          <a:p>
            <a:pPr algn="ctr"/>
            <a:r>
              <a:rPr lang="en-US" sz="5400" dirty="0"/>
              <a:t>3. List of Basic Capabilities</a:t>
            </a:r>
          </a:p>
        </p:txBody>
      </p:sp>
      <p:sp>
        <p:nvSpPr>
          <p:cNvPr id="3" name="Content Placeholder 2"/>
          <p:cNvSpPr>
            <a:spLocks noGrp="1"/>
          </p:cNvSpPr>
          <p:nvPr>
            <p:ph idx="1"/>
          </p:nvPr>
        </p:nvSpPr>
        <p:spPr>
          <a:xfrm>
            <a:off x="4965431" y="2438400"/>
            <a:ext cx="6586489" cy="3785419"/>
          </a:xfrm>
        </p:spPr>
        <p:style>
          <a:lnRef idx="2">
            <a:schemeClr val="accent6"/>
          </a:lnRef>
          <a:fillRef idx="1">
            <a:schemeClr val="lt1"/>
          </a:fillRef>
          <a:effectRef idx="0">
            <a:schemeClr val="accent6"/>
          </a:effectRef>
          <a:fontRef idx="minor">
            <a:schemeClr val="dk1"/>
          </a:fontRef>
        </p:style>
        <p:txBody>
          <a:bodyPr>
            <a:normAutofit/>
          </a:bodyPr>
          <a:lstStyle/>
          <a:p>
            <a:pPr marL="457200" indent="-457200">
              <a:buFont typeface="+mj-lt"/>
              <a:buAutoNum type="arabicPeriod"/>
            </a:pPr>
            <a:r>
              <a:rPr lang="en-US" sz="1700"/>
              <a:t>Life</a:t>
            </a:r>
          </a:p>
          <a:p>
            <a:pPr marL="457200" indent="-457200">
              <a:buFont typeface="+mj-lt"/>
              <a:buAutoNum type="arabicPeriod"/>
            </a:pPr>
            <a:r>
              <a:rPr lang="en-US" sz="1700"/>
              <a:t>Bodily Health</a:t>
            </a:r>
          </a:p>
          <a:p>
            <a:pPr marL="457200" indent="-457200">
              <a:buFont typeface="+mj-lt"/>
              <a:buAutoNum type="arabicPeriod"/>
            </a:pPr>
            <a:r>
              <a:rPr lang="en-US" sz="1700"/>
              <a:t>Bodily Integrity</a:t>
            </a:r>
          </a:p>
          <a:p>
            <a:pPr marL="457200" indent="-457200">
              <a:buFont typeface="+mj-lt"/>
              <a:buAutoNum type="arabicPeriod"/>
            </a:pPr>
            <a:r>
              <a:rPr lang="en-US" sz="1700"/>
              <a:t>Senses, Imagination, and Thought</a:t>
            </a:r>
          </a:p>
          <a:p>
            <a:pPr marL="457200" indent="-457200">
              <a:buFont typeface="+mj-lt"/>
              <a:buAutoNum type="arabicPeriod"/>
            </a:pPr>
            <a:r>
              <a:rPr lang="en-US" sz="1700"/>
              <a:t>Emotions</a:t>
            </a:r>
          </a:p>
          <a:p>
            <a:pPr marL="457200" indent="-457200">
              <a:buFont typeface="+mj-lt"/>
              <a:buAutoNum type="arabicPeriod"/>
            </a:pPr>
            <a:r>
              <a:rPr lang="en-US" sz="1700"/>
              <a:t>Practical Reason</a:t>
            </a:r>
          </a:p>
          <a:p>
            <a:pPr marL="457200" indent="-457200">
              <a:buFont typeface="+mj-lt"/>
              <a:buAutoNum type="arabicPeriod"/>
            </a:pPr>
            <a:r>
              <a:rPr lang="en-US" sz="1700"/>
              <a:t>Affiliation</a:t>
            </a:r>
          </a:p>
          <a:p>
            <a:pPr marL="457200" indent="-457200">
              <a:buFont typeface="+mj-lt"/>
              <a:buAutoNum type="arabicPeriod"/>
            </a:pPr>
            <a:r>
              <a:rPr lang="en-US" sz="1700"/>
              <a:t>Other Species</a:t>
            </a:r>
          </a:p>
          <a:p>
            <a:pPr marL="457200" indent="-457200">
              <a:buFont typeface="+mj-lt"/>
              <a:buAutoNum type="arabicPeriod"/>
            </a:pPr>
            <a:r>
              <a:rPr lang="en-US" sz="1700"/>
              <a:t>Play</a:t>
            </a:r>
          </a:p>
          <a:p>
            <a:pPr marL="457200" indent="-457200">
              <a:buFont typeface="+mj-lt"/>
              <a:buAutoNum type="arabicPeriod"/>
            </a:pPr>
            <a:r>
              <a:rPr lang="en-US" sz="1700"/>
              <a:t>Control over one’s Environment: a)Political b) Material</a:t>
            </a:r>
          </a:p>
          <a:p>
            <a:pPr marL="0" indent="0">
              <a:buNone/>
            </a:pPr>
            <a:endParaRPr lang="en-US" sz="1700"/>
          </a:p>
        </p:txBody>
      </p:sp>
      <p:pic>
        <p:nvPicPr>
          <p:cNvPr id="14" name="Picture 7" descr="Nussbaum.jpg"/>
          <p:cNvPicPr>
            <a:picLocks noChangeAspect="1"/>
          </p:cNvPicPr>
          <p:nvPr/>
        </p:nvPicPr>
        <p:blipFill rotWithShape="1">
          <a:blip r:embed="rId2" cstate="print"/>
          <a:srcRect r="2" b="2107"/>
          <a:stretch/>
        </p:blipFill>
        <p:spPr bwMode="auto">
          <a:xfrm>
            <a:off x="20" y="10"/>
            <a:ext cx="4635571" cy="6857990"/>
          </a:xfrm>
          <a:prstGeom prst="rect">
            <a:avLst/>
          </a:prstGeom>
          <a:noFill/>
          <a:effectLst/>
        </p:spPr>
      </p:pic>
      <p:sp>
        <p:nvSpPr>
          <p:cNvPr id="7" name="Footer Placeholder 6"/>
          <p:cNvSpPr>
            <a:spLocks noGrp="1"/>
          </p:cNvSpPr>
          <p:nvPr>
            <p:ph type="ftr" sz="quarter" idx="11"/>
          </p:nvPr>
        </p:nvSpPr>
        <p:spPr>
          <a:xfrm>
            <a:off x="4965430" y="6356350"/>
            <a:ext cx="4139134" cy="365125"/>
          </a:xfrm>
          <a:prstGeom prst="rect">
            <a:avLst/>
          </a:prstGeom>
        </p:spPr>
        <p:txBody>
          <a:bodyPr>
            <a:normAutofit/>
          </a:bodyPr>
          <a:lstStyle/>
          <a:p>
            <a:pPr algn="l">
              <a:spcAft>
                <a:spcPts val="600"/>
              </a:spcAft>
              <a:defRPr/>
            </a:pPr>
            <a:r>
              <a:rPr lang="en-US"/>
              <a:t>Presentation name and author - </a:t>
            </a:r>
            <a:fld id="{EAF29A55-8F30-4677-B3D0-749BEBCF82C4}" type="datetime1">
              <a:rPr lang="en-US" smtClean="0"/>
              <a:pPr algn="l">
                <a:spcAft>
                  <a:spcPts val="600"/>
                </a:spcAft>
                <a:defRPr/>
              </a:pPr>
              <a:t>3/9/2023</a:t>
            </a:fld>
            <a:endParaRPr lang="en-US"/>
          </a:p>
        </p:txBody>
      </p:sp>
      <p:sp>
        <p:nvSpPr>
          <p:cNvPr id="8" name="Slide Number Placeholder 7"/>
          <p:cNvSpPr>
            <a:spLocks noGrp="1"/>
          </p:cNvSpPr>
          <p:nvPr>
            <p:ph type="sldNum" sz="quarter" idx="12"/>
          </p:nvPr>
        </p:nvSpPr>
        <p:spPr>
          <a:xfrm>
            <a:off x="10167042" y="6356350"/>
            <a:ext cx="1186758" cy="365125"/>
          </a:xfrm>
          <a:prstGeom prst="rect">
            <a:avLst/>
          </a:prstGeom>
        </p:spPr>
        <p:txBody>
          <a:bodyPr>
            <a:normAutofit/>
          </a:bodyPr>
          <a:lstStyle/>
          <a:p>
            <a:pPr>
              <a:spcAft>
                <a:spcPts val="600"/>
              </a:spcAft>
              <a:defRPr/>
            </a:pPr>
            <a:fld id="{A4FCE877-743C-44D3-9108-3D0E627CA3B2}" type="slidenum">
              <a:rPr lang="en-US" smtClean="0"/>
              <a:pPr>
                <a:spcAft>
                  <a:spcPts val="600"/>
                </a:spcAft>
                <a:defRPr/>
              </a:pPr>
              <a:t>50</a:t>
            </a:fld>
            <a:endParaRPr lang="en-US"/>
          </a:p>
        </p:txBody>
      </p:sp>
    </p:spTree>
    <p:extLst>
      <p:ext uri="{BB962C8B-B14F-4D97-AF65-F5344CB8AC3E}">
        <p14:creationId xmlns:p14="http://schemas.microsoft.com/office/powerpoint/2010/main" val="645755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Nussbaum.jpg">
            <a:extLst>
              <a:ext uri="{FF2B5EF4-FFF2-40B4-BE49-F238E27FC236}">
                <a16:creationId xmlns:a16="http://schemas.microsoft.com/office/drawing/2014/main" id="{1D52BDE2-4023-4694-B238-322B62EBB085}"/>
              </a:ext>
            </a:extLst>
          </p:cNvPr>
          <p:cNvPicPr>
            <a:picLocks noChangeAspect="1"/>
          </p:cNvPicPr>
          <p:nvPr/>
        </p:nvPicPr>
        <p:blipFill rotWithShape="1">
          <a:blip r:embed="rId2" cstate="print"/>
          <a:srcRect r="2" b="190"/>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p:spPr>
      </p:pic>
      <p:grpSp>
        <p:nvGrpSpPr>
          <p:cNvPr id="20" name="Group 19">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1" name="Freeform: Shape 20">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6F46BB64-A44F-4441-A0A3-39C5B302A21B}"/>
              </a:ext>
            </a:extLst>
          </p:cNvPr>
          <p:cNvSpPr txBox="1"/>
          <p:nvPr/>
        </p:nvSpPr>
        <p:spPr>
          <a:xfrm>
            <a:off x="4914901" y="0"/>
            <a:ext cx="7277100" cy="6756400"/>
          </a:xfrm>
          <a:prstGeom prst="rect">
            <a:avLst/>
          </a:prstGeom>
        </p:spPr>
        <p:txBody>
          <a:bodyPr vert="horz" lIns="91440" tIns="45720" rIns="91440" bIns="45720" rtlCol="0">
            <a:normAutofit/>
          </a:bodyPr>
          <a:lstStyle/>
          <a:p>
            <a:pPr algn="ctr">
              <a:lnSpc>
                <a:spcPct val="90000"/>
              </a:lnSpc>
              <a:spcAft>
                <a:spcPts val="800"/>
              </a:spcAft>
            </a:pPr>
            <a:r>
              <a:rPr lang="en-US" sz="1600" b="1" dirty="0">
                <a:solidFill>
                  <a:schemeClr val="bg1">
                    <a:alpha val="80000"/>
                  </a:schemeClr>
                </a:solidFill>
                <a:effectLst/>
              </a:rPr>
              <a:t>Central human functional capabilities</a:t>
            </a:r>
            <a:endParaRPr lang="en-US" sz="1600" dirty="0">
              <a:solidFill>
                <a:schemeClr val="bg1">
                  <a:alpha val="80000"/>
                </a:schemeClr>
              </a:solidFill>
              <a:effectLst/>
            </a:endParaRPr>
          </a:p>
          <a:p>
            <a:pPr algn="just">
              <a:lnSpc>
                <a:spcPct val="90000"/>
              </a:lnSpc>
              <a:spcAft>
                <a:spcPts val="800"/>
              </a:spcAft>
            </a:pPr>
            <a:r>
              <a:rPr lang="en-US" sz="1600" dirty="0">
                <a:solidFill>
                  <a:schemeClr val="bg1">
                    <a:alpha val="80000"/>
                  </a:schemeClr>
                </a:solidFill>
                <a:effectLst/>
              </a:rPr>
              <a:t>1. Life. Being able to live to the end of a human life of normal length; not dying prematurely, or before one’s life is so diminished as to be not worth living.</a:t>
            </a:r>
          </a:p>
          <a:p>
            <a:pPr algn="just">
              <a:lnSpc>
                <a:spcPct val="90000"/>
              </a:lnSpc>
              <a:spcAft>
                <a:spcPts val="800"/>
              </a:spcAft>
            </a:pPr>
            <a:r>
              <a:rPr lang="en-US" sz="1600" dirty="0">
                <a:solidFill>
                  <a:schemeClr val="bg1">
                    <a:alpha val="80000"/>
                  </a:schemeClr>
                </a:solidFill>
                <a:effectLst/>
              </a:rPr>
              <a:t>2. Bodily health. Being able to have good health, including reproductive health; to be adequately nourished; to have adequate shelter.</a:t>
            </a:r>
          </a:p>
          <a:p>
            <a:pPr algn="just">
              <a:lnSpc>
                <a:spcPct val="90000"/>
              </a:lnSpc>
              <a:spcAft>
                <a:spcPts val="800"/>
              </a:spcAft>
            </a:pPr>
            <a:r>
              <a:rPr lang="en-US" sz="1600" dirty="0">
                <a:solidFill>
                  <a:schemeClr val="bg1">
                    <a:alpha val="80000"/>
                  </a:schemeClr>
                </a:solidFill>
                <a:effectLst/>
              </a:rPr>
              <a:t>3. Bodily integrity. Being able to move freely from place to place; to be secure against violent assault, including sexual assault and domestic violence; having opportunities for sexual satisfaction and for choice in matters of reproduction.</a:t>
            </a:r>
          </a:p>
          <a:p>
            <a:pPr algn="just">
              <a:lnSpc>
                <a:spcPct val="90000"/>
              </a:lnSpc>
              <a:spcAft>
                <a:spcPts val="800"/>
              </a:spcAft>
            </a:pPr>
            <a:r>
              <a:rPr lang="en-US" sz="1600" dirty="0">
                <a:solidFill>
                  <a:schemeClr val="bg1">
                    <a:alpha val="80000"/>
                  </a:schemeClr>
                </a:solidFill>
                <a:effectLst/>
              </a:rPr>
              <a:t>4. Senses, imagination and thought. Being able to use the senses, to imagine, think and reason and to do these things in a truly human way, a way informed and cultivated by an adequate education, including, but by no means limited to, literacy and basic mathematical and scientific training. Being able to use imagination and thought in connection with experiencing and producing works and events of one’s own choice, religious, literary, musical, and so forth. Being able to use one’s mind in ways protected by guarantees of freedom of expression with respect to both political and artistic speech, and freedom of religious exercise. Being able to have pleasurable experiences, and to avoid non-necessary pain.</a:t>
            </a:r>
          </a:p>
          <a:p>
            <a:pPr algn="just">
              <a:lnSpc>
                <a:spcPct val="90000"/>
              </a:lnSpc>
              <a:spcAft>
                <a:spcPts val="800"/>
              </a:spcAft>
            </a:pPr>
            <a:r>
              <a:rPr lang="en-US" sz="1600" dirty="0">
                <a:solidFill>
                  <a:schemeClr val="bg1">
                    <a:alpha val="80000"/>
                  </a:schemeClr>
                </a:solidFill>
                <a:effectLst/>
              </a:rPr>
              <a:t>5. Emotions. Being able to have attachments to things and people outside ourselves; to love those who love and care for us, to grieve at their absence; in general, to love, to grieve, to experience longing, gratitude, and justified anger. Not having one’s emotional development blighted by fear and anxiety. (Supporting this capability means supporting forms of human association that can be shown to be crucial in people’s development.)</a:t>
            </a:r>
          </a:p>
        </p:txBody>
      </p:sp>
    </p:spTree>
    <p:extLst>
      <p:ext uri="{BB962C8B-B14F-4D97-AF65-F5344CB8AC3E}">
        <p14:creationId xmlns:p14="http://schemas.microsoft.com/office/powerpoint/2010/main" val="758625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Nussbaum.jpg">
            <a:extLst>
              <a:ext uri="{FF2B5EF4-FFF2-40B4-BE49-F238E27FC236}">
                <a16:creationId xmlns:a16="http://schemas.microsoft.com/office/drawing/2014/main" id="{6155D8AC-4DF7-49F3-BE6E-25285C22525E}"/>
              </a:ext>
            </a:extLst>
          </p:cNvPr>
          <p:cNvPicPr>
            <a:picLocks noChangeAspect="1"/>
          </p:cNvPicPr>
          <p:nvPr/>
        </p:nvPicPr>
        <p:blipFill rotWithShape="1">
          <a:blip r:embed="rId2" cstate="print"/>
          <a:srcRect r="2" b="190"/>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p:spPr>
      </p:pic>
      <p:grpSp>
        <p:nvGrpSpPr>
          <p:cNvPr id="18" name="Group 17">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9" name="Freeform: Shape 18">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F3689D50-545F-41E0-B16C-254524133CAF}"/>
              </a:ext>
            </a:extLst>
          </p:cNvPr>
          <p:cNvSpPr txBox="1"/>
          <p:nvPr/>
        </p:nvSpPr>
        <p:spPr>
          <a:xfrm>
            <a:off x="4829175" y="0"/>
            <a:ext cx="7362805" cy="6858000"/>
          </a:xfrm>
          <a:prstGeom prst="rect">
            <a:avLst/>
          </a:prstGeom>
        </p:spPr>
        <p:txBody>
          <a:bodyPr vert="horz" lIns="91440" tIns="45720" rIns="91440" bIns="45720" rtlCol="0">
            <a:normAutofit/>
          </a:bodyPr>
          <a:lstStyle/>
          <a:p>
            <a:pPr algn="just">
              <a:lnSpc>
                <a:spcPct val="90000"/>
              </a:lnSpc>
              <a:spcAft>
                <a:spcPts val="800"/>
              </a:spcAft>
            </a:pPr>
            <a:r>
              <a:rPr lang="en-US" sz="1600" dirty="0">
                <a:solidFill>
                  <a:schemeClr val="bg1">
                    <a:alpha val="80000"/>
                  </a:schemeClr>
                </a:solidFill>
                <a:effectLst/>
              </a:rPr>
              <a:t>6. Practical reason. Being able to form a conception of the good and to engage in critical reflection about the planning of one’s life (which entails protection for the liberty of conscience).</a:t>
            </a:r>
          </a:p>
          <a:p>
            <a:pPr algn="just">
              <a:lnSpc>
                <a:spcPct val="90000"/>
              </a:lnSpc>
              <a:spcAft>
                <a:spcPts val="800"/>
              </a:spcAft>
            </a:pPr>
            <a:r>
              <a:rPr lang="en-US" sz="1600" dirty="0">
                <a:solidFill>
                  <a:schemeClr val="bg1">
                    <a:alpha val="80000"/>
                  </a:schemeClr>
                </a:solidFill>
                <a:effectLst/>
              </a:rPr>
              <a:t>7. Affiliation. </a:t>
            </a:r>
          </a:p>
          <a:p>
            <a:pPr marL="342900" indent="-342900" algn="just">
              <a:lnSpc>
                <a:spcPct val="90000"/>
              </a:lnSpc>
              <a:spcAft>
                <a:spcPts val="800"/>
              </a:spcAft>
              <a:buAutoNum type="alphaUcPeriod"/>
            </a:pPr>
            <a:r>
              <a:rPr lang="en-US" sz="1600" dirty="0">
                <a:solidFill>
                  <a:schemeClr val="bg1">
                    <a:alpha val="80000"/>
                  </a:schemeClr>
                </a:solidFill>
                <a:effectLst/>
              </a:rPr>
              <a:t>Being able to live with and toward others, to recognize and show concern for other human beings, to engage in various forms of social interaction; to be able to imagine the situation of another and to have compassion for that situation; to have the capability for both justice and friendship. (Protecting this capability means protecting institutions that constitute and nourish such forms of affiliation, and also protecting the freedom of assembly and political speech.)</a:t>
            </a:r>
          </a:p>
          <a:p>
            <a:pPr marL="342900" indent="-342900" algn="just">
              <a:lnSpc>
                <a:spcPct val="90000"/>
              </a:lnSpc>
              <a:spcAft>
                <a:spcPts val="800"/>
              </a:spcAft>
              <a:buAutoNum type="alphaUcPeriod"/>
            </a:pPr>
            <a:r>
              <a:rPr lang="en-US" sz="1600" dirty="0">
                <a:solidFill>
                  <a:schemeClr val="bg1">
                    <a:alpha val="80000"/>
                  </a:schemeClr>
                </a:solidFill>
                <a:effectLst/>
              </a:rPr>
              <a:t>Having the social bases of self-respect and non-humiliation; being able to be treated as a dignified being whose worth is equal to that of others. This entails protections against discrimination on the basis of race, sex, sexual orientation, religion, caste, ethnicity, or national origin.</a:t>
            </a:r>
          </a:p>
          <a:p>
            <a:pPr algn="just">
              <a:lnSpc>
                <a:spcPct val="90000"/>
              </a:lnSpc>
              <a:spcAft>
                <a:spcPts val="800"/>
              </a:spcAft>
            </a:pPr>
            <a:r>
              <a:rPr lang="en-US" sz="1600" dirty="0">
                <a:solidFill>
                  <a:schemeClr val="bg1">
                    <a:alpha val="80000"/>
                  </a:schemeClr>
                </a:solidFill>
                <a:effectLst/>
              </a:rPr>
              <a:t>8. Other species. Being able to live with concern for and in relation to animals, plants and the world of nature.</a:t>
            </a:r>
          </a:p>
          <a:p>
            <a:pPr algn="just">
              <a:lnSpc>
                <a:spcPct val="90000"/>
              </a:lnSpc>
              <a:spcAft>
                <a:spcPts val="800"/>
              </a:spcAft>
            </a:pPr>
            <a:r>
              <a:rPr lang="en-US" sz="1600" dirty="0">
                <a:solidFill>
                  <a:schemeClr val="bg1">
                    <a:alpha val="80000"/>
                  </a:schemeClr>
                </a:solidFill>
                <a:effectLst/>
              </a:rPr>
              <a:t>9. Play. Being able to laugh, to play, to enjoy recreational activities.</a:t>
            </a:r>
          </a:p>
          <a:p>
            <a:pPr algn="just">
              <a:lnSpc>
                <a:spcPct val="90000"/>
              </a:lnSpc>
              <a:spcAft>
                <a:spcPts val="800"/>
              </a:spcAft>
            </a:pPr>
            <a:r>
              <a:rPr lang="en-US" sz="1600" dirty="0">
                <a:solidFill>
                  <a:schemeClr val="bg1">
                    <a:alpha val="80000"/>
                  </a:schemeClr>
                </a:solidFill>
                <a:effectLst/>
              </a:rPr>
              <a:t>10. Control over one’s environment.</a:t>
            </a:r>
          </a:p>
          <a:p>
            <a:pPr marL="342900" indent="-342900" algn="just">
              <a:lnSpc>
                <a:spcPct val="90000"/>
              </a:lnSpc>
              <a:spcAft>
                <a:spcPts val="800"/>
              </a:spcAft>
              <a:buFont typeface="+mj-lt"/>
              <a:buAutoNum type="alphaUcPeriod"/>
            </a:pPr>
            <a:r>
              <a:rPr lang="en-US" sz="1600" dirty="0">
                <a:solidFill>
                  <a:schemeClr val="bg1">
                    <a:alpha val="80000"/>
                  </a:schemeClr>
                </a:solidFill>
                <a:effectLst/>
              </a:rPr>
              <a:t>Political. Being able to participate effectively in political choices that govern one’s life; having the right of political participation, protections off </a:t>
            </a:r>
            <a:r>
              <a:rPr lang="en-US" sz="1600" dirty="0">
                <a:solidFill>
                  <a:schemeClr val="bg1">
                    <a:alpha val="80000"/>
                  </a:schemeClr>
                </a:solidFill>
              </a:rPr>
              <a:t>fr</a:t>
            </a:r>
            <a:r>
              <a:rPr lang="en-US" sz="1600" dirty="0">
                <a:solidFill>
                  <a:schemeClr val="bg1">
                    <a:alpha val="80000"/>
                  </a:schemeClr>
                </a:solidFill>
                <a:effectLst/>
              </a:rPr>
              <a:t>ee speech and association.</a:t>
            </a:r>
          </a:p>
          <a:p>
            <a:pPr marL="342900" indent="-342900" algn="just">
              <a:lnSpc>
                <a:spcPct val="90000"/>
              </a:lnSpc>
              <a:spcAft>
                <a:spcPts val="800"/>
              </a:spcAft>
              <a:buFont typeface="+mj-lt"/>
              <a:buAutoNum type="alphaUcPeriod"/>
            </a:pPr>
            <a:r>
              <a:rPr lang="en-US" sz="1600" dirty="0">
                <a:solidFill>
                  <a:schemeClr val="bg1">
                    <a:alpha val="80000"/>
                  </a:schemeClr>
                </a:solidFill>
                <a:effectLst/>
              </a:rPr>
              <a:t>Material. Being able to hold property (both land and movable goods); having the right to seek employment on an equal basis with others; having freedom from unwarranted search and seizure. In work, being able to work as a human being, exercising practical reason and entering into meaningful relationships of mutual recognition with other workers.</a:t>
            </a:r>
          </a:p>
        </p:txBody>
      </p:sp>
    </p:spTree>
    <p:extLst>
      <p:ext uri="{BB962C8B-B14F-4D97-AF65-F5344CB8AC3E}">
        <p14:creationId xmlns:p14="http://schemas.microsoft.com/office/powerpoint/2010/main" val="1145544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itle 1"/>
          <p:cNvSpPr>
            <a:spLocks noGrp="1"/>
          </p:cNvSpPr>
          <p:nvPr>
            <p:ph type="title"/>
          </p:nvPr>
        </p:nvSpPr>
        <p:spPr>
          <a:xfrm>
            <a:off x="838200" y="365125"/>
            <a:ext cx="10515600" cy="1325563"/>
          </a:xfrm>
        </p:spPr>
        <p:txBody>
          <a:bodyPr rtlCol="0">
            <a:normAutofit/>
          </a:bodyPr>
          <a:lstStyle/>
          <a:p>
            <a:pPr>
              <a:defRPr/>
            </a:pPr>
            <a:r>
              <a:rPr lang="en-US" sz="5400"/>
              <a:t>Conception of Well-Being</a:t>
            </a:r>
          </a:p>
        </p:txBody>
      </p:sp>
      <p:sp>
        <p:nvSpPr>
          <p:cNvPr id="14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Footer Placeholder 3"/>
          <p:cNvSpPr>
            <a:spLocks noGrp="1"/>
          </p:cNvSpPr>
          <p:nvPr>
            <p:ph type="ftr" sz="quarter" idx="10"/>
          </p:nvPr>
        </p:nvSpPr>
        <p:spPr>
          <a:xfrm>
            <a:off x="4038600" y="6356350"/>
            <a:ext cx="4114800" cy="365125"/>
          </a:xfrm>
        </p:spPr>
        <p:txBody>
          <a:bodyPr>
            <a:normAutofit/>
          </a:bodyPr>
          <a:lstStyle/>
          <a:p>
            <a:pPr>
              <a:defRPr/>
            </a:pPr>
            <a:endParaRPr lang="en-US"/>
          </a:p>
        </p:txBody>
      </p:sp>
      <p:sp>
        <p:nvSpPr>
          <p:cNvPr id="1029" name="Slide Number Placeholder 4"/>
          <p:cNvSpPr>
            <a:spLocks noGrp="1"/>
          </p:cNvSpPr>
          <p:nvPr>
            <p:ph type="sldNum" sz="quarter" idx="11"/>
          </p:nvPr>
        </p:nvSpPr>
        <p:spPr>
          <a:xfrm>
            <a:off x="8610600" y="6356350"/>
            <a:ext cx="2743200" cy="365125"/>
          </a:xfrm>
        </p:spPr>
        <p:txBody>
          <a:bodyPr>
            <a:normAutofit/>
          </a:bodyPr>
          <a:lstStyle/>
          <a:p>
            <a:pPr>
              <a:defRPr/>
            </a:pPr>
            <a:endParaRPr lang="en-US"/>
          </a:p>
        </p:txBody>
      </p:sp>
      <p:graphicFrame>
        <p:nvGraphicFramePr>
          <p:cNvPr id="6" name="Content Placeholder 9"/>
          <p:cNvGraphicFramePr>
            <a:graphicFrameLocks noGrp="1"/>
          </p:cNvGraphicFramePr>
          <p:nvPr>
            <p:ph idx="1"/>
            <p:extLst>
              <p:ext uri="{D42A27DB-BD31-4B8C-83A1-F6EECF244321}">
                <p14:modId xmlns:p14="http://schemas.microsoft.com/office/powerpoint/2010/main" val="222809430"/>
              </p:ext>
            </p:extLst>
          </p:nvPr>
        </p:nvGraphicFramePr>
        <p:xfrm>
          <a:off x="838200" y="2228087"/>
          <a:ext cx="10515600" cy="3948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9192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30936" y="640080"/>
            <a:ext cx="4818888" cy="1481328"/>
          </a:xfrm>
        </p:spPr>
        <p:txBody>
          <a:bodyPr anchor="b">
            <a:normAutofit/>
          </a:bodyPr>
          <a:lstStyle/>
          <a:p>
            <a:r>
              <a:rPr lang="en-US" sz="3000" dirty="0"/>
              <a:t>Capabilities better metrics than…</a:t>
            </a:r>
          </a:p>
        </p:txBody>
      </p:sp>
      <p:sp>
        <p:nvSpPr>
          <p:cNvPr id="5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01FCA0C3-805E-4B15-9917-48F6FD770943}"/>
              </a:ext>
            </a:extLst>
          </p:cNvPr>
          <p:cNvPicPr>
            <a:picLocks noChangeAspect="1"/>
          </p:cNvPicPr>
          <p:nvPr/>
        </p:nvPicPr>
        <p:blipFill rotWithShape="1">
          <a:blip r:embed="rId2"/>
          <a:srcRect t="9818" r="1" b="5943"/>
          <a:stretch/>
        </p:blipFill>
        <p:spPr>
          <a:xfrm>
            <a:off x="6099048" y="1894208"/>
            <a:ext cx="5458968" cy="3069584"/>
          </a:xfrm>
          <a:prstGeom prst="rect">
            <a:avLst/>
          </a:prstGeom>
        </p:spPr>
      </p:pic>
      <p:sp>
        <p:nvSpPr>
          <p:cNvPr id="7" name="Footer Placeholder 6"/>
          <p:cNvSpPr>
            <a:spLocks noGrp="1"/>
          </p:cNvSpPr>
          <p:nvPr>
            <p:ph type="ftr" sz="quarter" idx="11"/>
          </p:nvPr>
        </p:nvSpPr>
        <p:spPr>
          <a:xfrm>
            <a:off x="4038600" y="6356350"/>
            <a:ext cx="4114800" cy="365125"/>
          </a:xfrm>
          <a:prstGeom prst="rect">
            <a:avLst/>
          </a:prstGeom>
        </p:spPr>
        <p:txBody>
          <a:bodyPr>
            <a:normAutofit/>
          </a:bodyPr>
          <a:lstStyle/>
          <a:p>
            <a:pPr>
              <a:spcAft>
                <a:spcPts val="600"/>
              </a:spcAft>
              <a:defRPr/>
            </a:pPr>
            <a:r>
              <a:rPr lang="en-US"/>
              <a:t>Presentation name and author - </a:t>
            </a:r>
            <a:fld id="{EAF29A55-8F30-4677-B3D0-749BEBCF82C4}" type="datetime1">
              <a:rPr lang="en-US"/>
              <a:pPr>
                <a:spcAft>
                  <a:spcPts val="600"/>
                </a:spcAft>
                <a:defRPr/>
              </a:pPr>
              <a:t>3/9/2023</a:t>
            </a:fld>
            <a:endParaRPr lang="en-US"/>
          </a:p>
        </p:txBody>
      </p:sp>
      <p:sp>
        <p:nvSpPr>
          <p:cNvPr id="8" name="Slide Number Placeholder 7"/>
          <p:cNvSpPr>
            <a:spLocks noGrp="1"/>
          </p:cNvSpPr>
          <p:nvPr>
            <p:ph type="sldNum" sz="quarter" idx="12"/>
          </p:nvPr>
        </p:nvSpPr>
        <p:spPr>
          <a:xfrm>
            <a:off x="8610600" y="6356350"/>
            <a:ext cx="2743200" cy="365125"/>
          </a:xfrm>
          <a:prstGeom prst="rect">
            <a:avLst/>
          </a:prstGeom>
        </p:spPr>
        <p:txBody>
          <a:bodyPr>
            <a:normAutofit/>
          </a:bodyPr>
          <a:lstStyle/>
          <a:p>
            <a:pPr>
              <a:spcAft>
                <a:spcPts val="600"/>
              </a:spcAft>
              <a:defRPr/>
            </a:pPr>
            <a:fld id="{A4FCE877-743C-44D3-9108-3D0E627CA3B2}" type="slidenum">
              <a:rPr lang="en-US"/>
              <a:pPr>
                <a:spcAft>
                  <a:spcPts val="600"/>
                </a:spcAft>
                <a:defRPr/>
              </a:pPr>
              <a:t>54</a:t>
            </a:fld>
            <a:endParaRPr lang="en-US"/>
          </a:p>
        </p:txBody>
      </p:sp>
      <p:graphicFrame>
        <p:nvGraphicFramePr>
          <p:cNvPr id="18" name="Content Placeholder 9">
            <a:extLst>
              <a:ext uri="{FF2B5EF4-FFF2-40B4-BE49-F238E27FC236}">
                <a16:creationId xmlns:a16="http://schemas.microsoft.com/office/drawing/2014/main" id="{17402E17-DC95-479A-AC26-80C8BF495B38}"/>
              </a:ext>
            </a:extLst>
          </p:cNvPr>
          <p:cNvGraphicFramePr>
            <a:graphicFrameLocks noGrp="1"/>
          </p:cNvGraphicFramePr>
          <p:nvPr>
            <p:ph idx="1"/>
            <p:extLst>
              <p:ext uri="{D42A27DB-BD31-4B8C-83A1-F6EECF244321}">
                <p14:modId xmlns:p14="http://schemas.microsoft.com/office/powerpoint/2010/main" val="292122758"/>
              </p:ext>
            </p:extLst>
          </p:nvPr>
        </p:nvGraphicFramePr>
        <p:xfrm>
          <a:off x="630936" y="2660904"/>
          <a:ext cx="4818888" cy="3547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7231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965430" y="629266"/>
            <a:ext cx="6586491" cy="1676603"/>
          </a:xfrm>
        </p:spPr>
        <p:txBody>
          <a:bodyPr>
            <a:normAutofit/>
          </a:bodyPr>
          <a:lstStyle/>
          <a:p>
            <a:r>
              <a:rPr lang="en-US" sz="5400"/>
              <a:t>A Decent Factory</a:t>
            </a:r>
          </a:p>
        </p:txBody>
      </p:sp>
      <p:sp>
        <p:nvSpPr>
          <p:cNvPr id="13" name="Content Placeholder 12"/>
          <p:cNvSpPr>
            <a:spLocks noGrp="1"/>
          </p:cNvSpPr>
          <p:nvPr>
            <p:ph idx="1"/>
          </p:nvPr>
        </p:nvSpPr>
        <p:spPr>
          <a:xfrm>
            <a:off x="4965431" y="2438400"/>
            <a:ext cx="6586489" cy="3785419"/>
          </a:xfrm>
        </p:spPr>
        <p:txBody>
          <a:bodyPr>
            <a:normAutofit/>
          </a:bodyPr>
          <a:lstStyle/>
          <a:p>
            <a:pPr marL="0" indent="0">
              <a:buNone/>
            </a:pPr>
            <a:endParaRPr lang="en-US" sz="2200" dirty="0"/>
          </a:p>
          <a:p>
            <a:r>
              <a:rPr lang="en-US" sz="2200" dirty="0"/>
              <a:t>A</a:t>
            </a:r>
            <a:r>
              <a:rPr lang="et-EE" sz="2200" dirty="0"/>
              <a:t> historical</a:t>
            </a:r>
            <a:r>
              <a:rPr lang="en-US" sz="2200" dirty="0"/>
              <a:t> documentary about globalization; Nokia as the subject.</a:t>
            </a:r>
          </a:p>
          <a:p>
            <a:r>
              <a:rPr lang="en-US" sz="2200" dirty="0">
                <a:hlinkClick r:id="rId2"/>
              </a:rPr>
              <a:t>https://www.youtube.com/watch?v=GmgNWos_wo8</a:t>
            </a:r>
            <a:r>
              <a:rPr lang="en-US" sz="2200" dirty="0"/>
              <a:t> </a:t>
            </a:r>
          </a:p>
          <a:p>
            <a:pPr marL="0" indent="0">
              <a:buNone/>
            </a:pPr>
            <a:endParaRPr lang="en-US" sz="2200" dirty="0"/>
          </a:p>
          <a:p>
            <a:r>
              <a:rPr lang="en-US" sz="2200" dirty="0"/>
              <a:t>Two European women – Finnish Nokia employee and a British consultant – are auditing a factory of a Nokia supplier in China lead by a European male manager.</a:t>
            </a:r>
          </a:p>
          <a:p>
            <a:endParaRPr lang="en-US" sz="2200" dirty="0"/>
          </a:p>
        </p:txBody>
      </p:sp>
      <p:pic>
        <p:nvPicPr>
          <p:cNvPr id="17" name="Picture 2" descr="http://t2.gstatic.com/images?q=tbn:ANd9GcTvfIau7WiONINWLIweEBHC1FotDRDlK1z4HSH5xrhAduLrCNX68Q"/>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r="2405"/>
          <a:stretch/>
        </p:blipFill>
        <p:spPr bwMode="auto">
          <a:xfrm>
            <a:off x="20" y="10"/>
            <a:ext cx="4635571" cy="685799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a:xfrm>
            <a:off x="4965430" y="6356350"/>
            <a:ext cx="4139134" cy="365125"/>
          </a:xfrm>
        </p:spPr>
        <p:txBody>
          <a:bodyPr>
            <a:normAutofit/>
          </a:bodyPr>
          <a:lstStyle/>
          <a:p>
            <a:pPr algn="l">
              <a:spcAft>
                <a:spcPts val="600"/>
              </a:spcAft>
              <a:defRPr/>
            </a:pPr>
            <a:r>
              <a:rPr lang="en-US"/>
              <a:t>Presentation name and author - </a:t>
            </a:r>
            <a:fld id="{EAF29A55-8F30-4677-B3D0-749BEBCF82C4}" type="datetime1">
              <a:rPr lang="en-US" smtClean="0"/>
              <a:pPr algn="l">
                <a:spcAft>
                  <a:spcPts val="600"/>
                </a:spcAft>
                <a:defRPr/>
              </a:pPr>
              <a:t>3/9/2023</a:t>
            </a:fld>
            <a:endParaRPr lang="en-US"/>
          </a:p>
        </p:txBody>
      </p:sp>
      <p:sp>
        <p:nvSpPr>
          <p:cNvPr id="8" name="Slide Number Placeholder 7"/>
          <p:cNvSpPr>
            <a:spLocks noGrp="1"/>
          </p:cNvSpPr>
          <p:nvPr>
            <p:ph type="sldNum" sz="quarter" idx="12"/>
          </p:nvPr>
        </p:nvSpPr>
        <p:spPr>
          <a:xfrm>
            <a:off x="10167042" y="6356350"/>
            <a:ext cx="1186758" cy="365125"/>
          </a:xfrm>
        </p:spPr>
        <p:txBody>
          <a:bodyPr>
            <a:normAutofit/>
          </a:bodyPr>
          <a:lstStyle/>
          <a:p>
            <a:pPr>
              <a:spcAft>
                <a:spcPts val="600"/>
              </a:spcAft>
              <a:defRPr/>
            </a:pPr>
            <a:fld id="{A4FCE877-743C-44D3-9108-3D0E627CA3B2}" type="slidenum">
              <a:rPr lang="en-US" smtClean="0"/>
              <a:pPr>
                <a:spcAft>
                  <a:spcPts val="600"/>
                </a:spcAft>
                <a:defRPr/>
              </a:pPr>
              <a:t>55</a:t>
            </a:fld>
            <a:endParaRPr lang="en-US"/>
          </a:p>
        </p:txBody>
      </p:sp>
    </p:spTree>
    <p:extLst>
      <p:ext uri="{BB962C8B-B14F-4D97-AF65-F5344CB8AC3E}">
        <p14:creationId xmlns:p14="http://schemas.microsoft.com/office/powerpoint/2010/main" val="2198187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1" name="Title 1"/>
          <p:cNvSpPr>
            <a:spLocks noGrp="1"/>
          </p:cNvSpPr>
          <p:nvPr>
            <p:ph type="title"/>
          </p:nvPr>
        </p:nvSpPr>
        <p:spPr>
          <a:xfrm>
            <a:off x="838200" y="365125"/>
            <a:ext cx="10515600" cy="1325563"/>
          </a:xfrm>
        </p:spPr>
        <p:txBody>
          <a:bodyPr vert="horz" lIns="91440" tIns="45720" rIns="91440" bIns="45720" rtlCol="0">
            <a:normAutofit/>
          </a:bodyPr>
          <a:lstStyle/>
          <a:p>
            <a:r>
              <a:rPr lang="en-US" kern="1200">
                <a:solidFill>
                  <a:srgbClr val="FFFFFF"/>
                </a:solidFill>
                <a:latin typeface="+mj-lt"/>
                <a:ea typeface="+mj-ea"/>
                <a:cs typeface="+mj-cs"/>
              </a:rPr>
              <a:t>Homework</a:t>
            </a:r>
          </a:p>
        </p:txBody>
      </p:sp>
      <p:graphicFrame>
        <p:nvGraphicFramePr>
          <p:cNvPr id="66563" name="Content Placeholder 2">
            <a:extLst>
              <a:ext uri="{FF2B5EF4-FFF2-40B4-BE49-F238E27FC236}">
                <a16:creationId xmlns:a16="http://schemas.microsoft.com/office/drawing/2014/main" id="{BB99D005-575A-4461-AF0B-84048481A962}"/>
              </a:ext>
            </a:extLst>
          </p:cNvPr>
          <p:cNvGraphicFramePr>
            <a:graphicFrameLocks noGrp="1"/>
          </p:cNvGraphicFramePr>
          <p:nvPr>
            <p:ph idx="1"/>
            <p:extLst>
              <p:ext uri="{D42A27DB-BD31-4B8C-83A1-F6EECF244321}">
                <p14:modId xmlns:p14="http://schemas.microsoft.com/office/powerpoint/2010/main" val="3305809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17874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3" name="Rectangle 309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630EF-3BC0-AEAD-9BE7-D608612E7237}"/>
              </a:ext>
            </a:extLst>
          </p:cNvPr>
          <p:cNvSpPr>
            <a:spLocks noGrp="1"/>
          </p:cNvSpPr>
          <p:nvPr>
            <p:ph type="title"/>
          </p:nvPr>
        </p:nvSpPr>
        <p:spPr>
          <a:xfrm>
            <a:off x="594360" y="687479"/>
            <a:ext cx="3444240" cy="1574874"/>
          </a:xfrm>
        </p:spPr>
        <p:txBody>
          <a:bodyPr vert="horz" lIns="91440" tIns="45720" rIns="91440" bIns="45720" rtlCol="0" anchor="b">
            <a:normAutofit/>
          </a:bodyPr>
          <a:lstStyle/>
          <a:p>
            <a:r>
              <a:rPr lang="en-US" sz="3400" kern="1200">
                <a:solidFill>
                  <a:schemeClr val="tx1"/>
                </a:solidFill>
                <a:latin typeface="+mj-lt"/>
                <a:ea typeface="+mj-ea"/>
                <a:cs typeface="+mj-cs"/>
              </a:rPr>
              <a:t>Recent Studies</a:t>
            </a:r>
          </a:p>
        </p:txBody>
      </p:sp>
      <p:grpSp>
        <p:nvGrpSpPr>
          <p:cNvPr id="3097" name="Group 3096">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3098"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3"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4"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6"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0"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2"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5"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A99A19E0-B6E0-5A36-3397-40D42553FE6F}"/>
              </a:ext>
            </a:extLst>
          </p:cNvPr>
          <p:cNvSpPr txBox="1"/>
          <p:nvPr/>
        </p:nvSpPr>
        <p:spPr>
          <a:xfrm>
            <a:off x="594360" y="3155626"/>
            <a:ext cx="3444240" cy="2935176"/>
          </a:xfrm>
          <a:prstGeom prst="rect">
            <a:avLst/>
          </a:prstGeom>
        </p:spPr>
        <p:txBody>
          <a:bodyPr vert="horz" lIns="91440" tIns="45720" rIns="91440" bIns="45720" rtlCol="0" anchor="ctr">
            <a:normAutofit/>
          </a:bodyPr>
          <a:lstStyle/>
          <a:p>
            <a:pPr>
              <a:lnSpc>
                <a:spcPct val="90000"/>
              </a:lnSpc>
              <a:spcAft>
                <a:spcPts val="600"/>
              </a:spcAft>
            </a:pPr>
            <a:r>
              <a:rPr lang="en-US" dirty="0">
                <a:hlinkClick r:id="rId2"/>
              </a:rPr>
              <a:t>https://doi.org/10.1177/00076503211068421</a:t>
            </a:r>
            <a:r>
              <a:rPr lang="en-US" dirty="0"/>
              <a:t> </a:t>
            </a:r>
          </a:p>
        </p:txBody>
      </p:sp>
      <p:pic>
        <p:nvPicPr>
          <p:cNvPr id="4" name="Picture 6" descr="Business &amp; Society | SAGE Publications Inc">
            <a:extLst>
              <a:ext uri="{FF2B5EF4-FFF2-40B4-BE49-F238E27FC236}">
                <a16:creationId xmlns:a16="http://schemas.microsoft.com/office/drawing/2014/main" id="{AB69B82B-2D66-E98B-825E-2B56D8D01D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62" b="2"/>
          <a:stretch/>
        </p:blipFill>
        <p:spPr bwMode="auto">
          <a:xfrm>
            <a:off x="4466900" y="531074"/>
            <a:ext cx="3566160" cy="5577118"/>
          </a:xfrm>
          <a:prstGeom prst="rect">
            <a:avLst/>
          </a:prstGeom>
          <a:extLst>
            <a:ext uri="{909E8E84-426E-40DD-AFC4-6F175D3DCCD1}">
              <a14:hiddenFill xmlns:a14="http://schemas.microsoft.com/office/drawing/2010/main">
                <a:solidFill>
                  <a:srgbClr val="FFFFFF"/>
                </a:solidFill>
              </a14:hiddenFill>
            </a:ext>
          </a:extLst>
        </p:spPr>
      </p:pic>
      <p:pic>
        <p:nvPicPr>
          <p:cNvPr id="3074" name="Picture 2" descr="PDF) Democracy in Political Corporate Social Responsibility: A Dynamic,  Multilevel Account">
            <a:extLst>
              <a:ext uri="{FF2B5EF4-FFF2-40B4-BE49-F238E27FC236}">
                <a16:creationId xmlns:a16="http://schemas.microsoft.com/office/drawing/2014/main" id="{9AE0D86F-C0E6-5A85-38AB-80B0F9699E86}"/>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143" b="-9"/>
          <a:stretch/>
        </p:blipFill>
        <p:spPr bwMode="auto">
          <a:xfrm>
            <a:off x="8321044" y="531074"/>
            <a:ext cx="3566160" cy="5577118"/>
          </a:xfrm>
          <a:prstGeom prst="rect">
            <a:avLst/>
          </a:prstGeom>
          <a:extLst>
            <a:ext uri="{909E8E84-426E-40DD-AFC4-6F175D3DCCD1}">
              <a14:hiddenFill xmlns:a14="http://schemas.microsoft.com/office/drawing/2010/main">
                <a:solidFill>
                  <a:srgbClr val="FFFFFF"/>
                </a:solidFill>
              </a14:hiddenFill>
            </a:ext>
          </a:extLst>
        </p:spPr>
      </p:pic>
      <p:sp>
        <p:nvSpPr>
          <p:cNvPr id="3119" name="Rectangle 311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75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7"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1A89749-8500-492D-8207-A85E5CEA1AD0}"/>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a:solidFill>
                  <a:srgbClr val="FFFFFF"/>
                </a:solidFill>
                <a:latin typeface="+mj-lt"/>
                <a:ea typeface="+mj-ea"/>
                <a:cs typeface="+mj-cs"/>
              </a:rPr>
              <a:t>2. Three Paradigms of CSR</a:t>
            </a:r>
          </a:p>
        </p:txBody>
      </p:sp>
      <p:sp>
        <p:nvSpPr>
          <p:cNvPr id="6" name="TextBox 5">
            <a:extLst>
              <a:ext uri="{FF2B5EF4-FFF2-40B4-BE49-F238E27FC236}">
                <a16:creationId xmlns:a16="http://schemas.microsoft.com/office/drawing/2014/main" id="{F04D66BD-78B8-4621-B224-5EB9F2E6B89C}"/>
              </a:ext>
            </a:extLst>
          </p:cNvPr>
          <p:cNvSpPr txBox="1"/>
          <p:nvPr/>
        </p:nvSpPr>
        <p:spPr>
          <a:xfrm>
            <a:off x="1424904" y="2494450"/>
            <a:ext cx="4053545" cy="3563159"/>
          </a:xfrm>
          <a:prstGeom prst="rect">
            <a:avLst/>
          </a:prstGeom>
        </p:spPr>
        <p:txBody>
          <a:bodyPr vert="horz" lIns="91440" tIns="45720" rIns="91440" bIns="45720" rtlCol="0">
            <a:normAutofit/>
          </a:bodyPr>
          <a:lstStyle/>
          <a:p>
            <a:pPr algn="ctr">
              <a:lnSpc>
                <a:spcPct val="90000"/>
              </a:lnSpc>
              <a:spcAft>
                <a:spcPts val="600"/>
              </a:spcAft>
            </a:pPr>
            <a:r>
              <a:rPr lang="en-US" sz="2400" b="1" dirty="0" err="1"/>
              <a:t>Synthesising</a:t>
            </a:r>
            <a:r>
              <a:rPr lang="en-US" sz="2400" b="1" dirty="0"/>
              <a:t> Corporate Responsibility on </a:t>
            </a:r>
            <a:r>
              <a:rPr lang="en-US" sz="2400" b="1" dirty="0" err="1"/>
              <a:t>Organisational</a:t>
            </a:r>
            <a:r>
              <a:rPr lang="en-US" sz="2400" b="1" dirty="0"/>
              <a:t> and Societal Levels of Analysis: An Integrative Perspective</a:t>
            </a:r>
            <a:endParaRPr lang="en-US" sz="2400" dirty="0"/>
          </a:p>
          <a:p>
            <a:pPr indent="-228600">
              <a:lnSpc>
                <a:spcPct val="90000"/>
              </a:lnSpc>
              <a:spcAft>
                <a:spcPts val="600"/>
              </a:spcAft>
              <a:buFont typeface="Arial" panose="020B0604020202020204" pitchFamily="34" charset="0"/>
              <a:buChar char="•"/>
            </a:pPr>
            <a:endParaRPr lang="en-US" sz="2400" dirty="0"/>
          </a:p>
          <a:p>
            <a:pPr algn="ctr">
              <a:lnSpc>
                <a:spcPct val="90000"/>
              </a:lnSpc>
              <a:spcAft>
                <a:spcPts val="600"/>
              </a:spcAft>
            </a:pPr>
            <a:r>
              <a:rPr lang="en-US" sz="2400" dirty="0" err="1"/>
              <a:t>Pasi</a:t>
            </a:r>
            <a:r>
              <a:rPr lang="en-US" sz="2400" dirty="0"/>
              <a:t> </a:t>
            </a:r>
            <a:r>
              <a:rPr lang="en-US" sz="2400" dirty="0" err="1"/>
              <a:t>Heikkurinen</a:t>
            </a:r>
            <a:r>
              <a:rPr lang="en-US" sz="2400" dirty="0"/>
              <a:t> &amp; Jukka Mäkinen</a:t>
            </a:r>
            <a:endParaRPr lang="en-US" sz="2400" baseline="-25000" dirty="0">
              <a:hlinkClick r:id="rId2"/>
            </a:endParaRPr>
          </a:p>
        </p:txBody>
      </p:sp>
      <p:pic>
        <p:nvPicPr>
          <p:cNvPr id="4" name="Picture 2">
            <a:extLst>
              <a:ext uri="{FF2B5EF4-FFF2-40B4-BE49-F238E27FC236}">
                <a16:creationId xmlns:a16="http://schemas.microsoft.com/office/drawing/2014/main" id="{5588DF8F-070C-4F5D-A3BB-D94AEA419F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157247" y="2492376"/>
            <a:ext cx="2685694" cy="3563372"/>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90706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
            <a:ext cx="5712824" cy="1253851"/>
          </a:xfrm>
        </p:spPr>
        <p:txBody>
          <a:bodyPr>
            <a:normAutofit fontScale="90000"/>
          </a:bodyPr>
          <a:lstStyle/>
          <a:p>
            <a:pPr algn="ctr"/>
            <a:r>
              <a:rPr lang="en-US" dirty="0"/>
              <a:t>2. Perspectives to CSR</a:t>
            </a:r>
          </a:p>
        </p:txBody>
      </p:sp>
      <p:sp>
        <p:nvSpPr>
          <p:cNvPr id="3" name="Content Placeholder 2"/>
          <p:cNvSpPr>
            <a:spLocks noGrp="1"/>
          </p:cNvSpPr>
          <p:nvPr>
            <p:ph sz="quarter" idx="1"/>
          </p:nvPr>
        </p:nvSpPr>
        <p:spPr>
          <a:xfrm>
            <a:off x="0" y="1214437"/>
            <a:ext cx="5514975" cy="5643561"/>
          </a:xfrm>
        </p:spPr>
        <p:txBody>
          <a:bodyPr anchor="t">
            <a:normAutofit/>
          </a:bodyPr>
          <a:lstStyle/>
          <a:p>
            <a:pPr marL="514350" indent="-514350">
              <a:buFont typeface="+mj-lt"/>
              <a:buAutoNum type="romanUcPeriod"/>
            </a:pPr>
            <a:endParaRPr lang="en-US" sz="1500" dirty="0"/>
          </a:p>
          <a:p>
            <a:pPr marL="514350" indent="-514350">
              <a:buFont typeface="+mj-lt"/>
              <a:buAutoNum type="romanUcPeriod"/>
            </a:pPr>
            <a:endParaRPr lang="en-US" sz="1500" dirty="0"/>
          </a:p>
          <a:p>
            <a:pPr marL="0" indent="0" algn="ctr">
              <a:buNone/>
            </a:pPr>
            <a:r>
              <a:rPr lang="en-US" dirty="0"/>
              <a:t>Economic </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Critical</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Political</a:t>
            </a:r>
          </a:p>
          <a:p>
            <a:endParaRPr lang="en-US" sz="1500" dirty="0"/>
          </a:p>
        </p:txBody>
      </p:sp>
      <p:sp>
        <p:nvSpPr>
          <p:cNvPr id="31" name="Oval 30">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Kuva, joka sisältää kohteen piirtäminen&#10;&#10;Kuvaus luotu automaattisest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4" r="-1" b="6350"/>
          <a:stretch/>
        </p:blipFill>
        <p:spPr bwMode="auto">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a:srcRect t="26947" r="-2" b="15543"/>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35" name="Freeform: Shape 34">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0837" r="2" b="32158"/>
          <a:stretch/>
        </p:blipFill>
        <p:spPr bwMode="auto">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74498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447741"/>
            <a:ext cx="4278623" cy="1645919"/>
          </a:xfrm>
        </p:spPr>
        <p:txBody>
          <a:bodyPr>
            <a:normAutofit/>
          </a:bodyPr>
          <a:lstStyle/>
          <a:p>
            <a:pPr algn="ctr"/>
            <a:r>
              <a:rPr lang="en-US" sz="4000" dirty="0"/>
              <a:t>2. Economic CSR</a:t>
            </a:r>
          </a:p>
        </p:txBody>
      </p:sp>
      <p:grpSp>
        <p:nvGrpSpPr>
          <p:cNvPr id="11" name="Group 10">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12"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5"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5131" y="958617"/>
            <a:ext cx="4888676" cy="429003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Shape 16">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sz="quarter" idx="1"/>
          </p:nvPr>
        </p:nvSpPr>
        <p:spPr>
          <a:xfrm>
            <a:off x="965199" y="2912937"/>
            <a:ext cx="4741917" cy="3093546"/>
          </a:xfrm>
        </p:spPr>
        <p:txBody>
          <a:bodyPr>
            <a:normAutofit/>
          </a:bodyPr>
          <a:lstStyle/>
          <a:p>
            <a:r>
              <a:rPr lang="en-GB" sz="1900" dirty="0">
                <a:solidFill>
                  <a:schemeClr val="bg1"/>
                </a:solidFill>
              </a:rPr>
              <a:t>Corporations are perceived as economic actors operating within the public structures of societies.</a:t>
            </a:r>
          </a:p>
          <a:p>
            <a:r>
              <a:rPr lang="en-GB" sz="1900" dirty="0">
                <a:solidFill>
                  <a:schemeClr val="bg1"/>
                </a:solidFill>
              </a:rPr>
              <a:t>The responsibility of the corporation is seen as an economic issue on the organisational level.</a:t>
            </a:r>
          </a:p>
          <a:p>
            <a:r>
              <a:rPr lang="en-GB" sz="1900" dirty="0">
                <a:solidFill>
                  <a:schemeClr val="bg1"/>
                </a:solidFill>
              </a:rPr>
              <a:t>CSR activities of private firms need to be justified in economic terms.</a:t>
            </a:r>
          </a:p>
          <a:p>
            <a:r>
              <a:rPr lang="en-GB" sz="1900" dirty="0">
                <a:solidFill>
                  <a:schemeClr val="bg1"/>
                </a:solidFill>
              </a:rPr>
              <a:t>Mainstream position focusing on the business case of CSR.</a:t>
            </a:r>
            <a:endParaRPr lang="fi-FI" sz="1900" dirty="0">
              <a:solidFill>
                <a:schemeClr val="bg1"/>
              </a:solidFill>
            </a:endParaRPr>
          </a:p>
          <a:p>
            <a:endParaRPr lang="en-US" sz="1900" dirty="0">
              <a:solidFill>
                <a:schemeClr val="bg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47469" y="1494970"/>
            <a:ext cx="2583999" cy="3217333"/>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263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BS">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3045</Words>
  <Application>Microsoft Office PowerPoint</Application>
  <PresentationFormat>Widescreen</PresentationFormat>
  <Paragraphs>311</Paragraphs>
  <Slides>56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Calibri</vt:lpstr>
      <vt:lpstr>Courier New</vt:lpstr>
      <vt:lpstr>Georgia</vt:lpstr>
      <vt:lpstr>Lucida Grande</vt:lpstr>
      <vt:lpstr>Open Sans</vt:lpstr>
      <vt:lpstr>Open Sans Light</vt:lpstr>
      <vt:lpstr>Symbol</vt:lpstr>
      <vt:lpstr>Times New Roman</vt:lpstr>
      <vt:lpstr>Wingdings</vt:lpstr>
      <vt:lpstr>Office Theme</vt:lpstr>
      <vt:lpstr> Critique of Mainstream CSR</vt:lpstr>
      <vt:lpstr>Agenda for today</vt:lpstr>
      <vt:lpstr>1. Who am I?</vt:lpstr>
      <vt:lpstr>1. My Background</vt:lpstr>
      <vt:lpstr>Recent Studies</vt:lpstr>
      <vt:lpstr>Recent Studies</vt:lpstr>
      <vt:lpstr>2. Three Paradigms of CSR</vt:lpstr>
      <vt:lpstr>2. Perspectives to CSR</vt:lpstr>
      <vt:lpstr>2. Economic CSR</vt:lpstr>
      <vt:lpstr>2. Critical CSR</vt:lpstr>
      <vt:lpstr>2. Political CSR</vt:lpstr>
      <vt:lpstr>3. Economic CSR</vt:lpstr>
      <vt:lpstr>3. Classical Division of Labor</vt:lpstr>
      <vt:lpstr>3. Economic CSR</vt:lpstr>
      <vt:lpstr>3. The Strict Version of the Economic CSR</vt:lpstr>
      <vt:lpstr>3. Economic CSR: Positive vs. Negative Hypotheses </vt:lpstr>
      <vt:lpstr>“Positive Hypothesis”</vt:lpstr>
      <vt:lpstr>“Civilizing power of hypocrisy” </vt:lpstr>
      <vt:lpstr>3. Positive Hypothesis: Power of transparency </vt:lpstr>
      <vt:lpstr>3. “Corruptive power of hypocrisy” </vt:lpstr>
      <vt:lpstr>3. Negative Hypothesis</vt:lpstr>
      <vt:lpstr>4. First Challenge of Economic CSR</vt:lpstr>
      <vt:lpstr>4. Ethical Role of Banks</vt:lpstr>
      <vt:lpstr>4. Surprise</vt:lpstr>
      <vt:lpstr>4. The Case</vt:lpstr>
      <vt:lpstr>4.Money Laundering</vt:lpstr>
      <vt:lpstr>4. Logics of Money Laundering?</vt:lpstr>
      <vt:lpstr>4. Theoretical Perspective</vt:lpstr>
      <vt:lpstr>PowerPoint Presentation</vt:lpstr>
      <vt:lpstr>PowerPoint Presentation</vt:lpstr>
      <vt:lpstr>PowerPoint Presentation</vt:lpstr>
      <vt:lpstr>Organizational structure for operations </vt:lpstr>
      <vt:lpstr>4. Support for the negative hypothesis</vt:lpstr>
      <vt:lpstr>Organized Hypocrisy Interpretation</vt:lpstr>
      <vt:lpstr>5. Second Challenge of Economic CSR</vt:lpstr>
      <vt:lpstr>Global Supply-Chain Ethics</vt:lpstr>
      <vt:lpstr>Positive Hypothesis: Power of transparency? </vt:lpstr>
      <vt:lpstr>Agenda</vt:lpstr>
      <vt:lpstr>The Basic Question</vt:lpstr>
      <vt:lpstr>Asian Context </vt:lpstr>
      <vt:lpstr>”Missing Women”</vt:lpstr>
      <vt:lpstr>Resources: UN &amp; WEF </vt:lpstr>
      <vt:lpstr>Gaps between Gender Gaps</vt:lpstr>
      <vt:lpstr>PowerPoint Presentation</vt:lpstr>
      <vt:lpstr>The Boomtowns in China</vt:lpstr>
      <vt:lpstr>Factory Yue Yuen, Dongguan, China</vt:lpstr>
      <vt:lpstr>Total institution</vt:lpstr>
      <vt:lpstr>Decency</vt:lpstr>
      <vt:lpstr>Evaluation: The Threshold Level of Decency</vt:lpstr>
      <vt:lpstr>3. List of Basic Capabilities</vt:lpstr>
      <vt:lpstr>PowerPoint Presentation</vt:lpstr>
      <vt:lpstr>PowerPoint Presentation</vt:lpstr>
      <vt:lpstr>Conception of Well-Being</vt:lpstr>
      <vt:lpstr>Capabilities better metrics than…</vt:lpstr>
      <vt:lpstr>A Decent Factory</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Ethics</dc:title>
  <dc:creator>Jukka Veikko Mäkinen</dc:creator>
  <cp:lastModifiedBy>Häyry Matti</cp:lastModifiedBy>
  <cp:revision>35</cp:revision>
  <dcterms:created xsi:type="dcterms:W3CDTF">2021-02-04T08:37:23Z</dcterms:created>
  <dcterms:modified xsi:type="dcterms:W3CDTF">2023-03-09T16:24:57Z</dcterms:modified>
</cp:coreProperties>
</file>