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6" r:id="rId2"/>
    <p:sldId id="323" r:id="rId3"/>
    <p:sldId id="325" r:id="rId4"/>
    <p:sldId id="258" r:id="rId5"/>
    <p:sldId id="289" r:id="rId6"/>
    <p:sldId id="270" r:id="rId7"/>
    <p:sldId id="257" r:id="rId8"/>
    <p:sldId id="284" r:id="rId9"/>
    <p:sldId id="272" r:id="rId10"/>
    <p:sldId id="327" r:id="rId11"/>
    <p:sldId id="269" r:id="rId12"/>
    <p:sldId id="290" r:id="rId13"/>
    <p:sldId id="319" r:id="rId14"/>
    <p:sldId id="333" r:id="rId15"/>
    <p:sldId id="332" r:id="rId16"/>
    <p:sldId id="307" r:id="rId17"/>
    <p:sldId id="274" r:id="rId18"/>
    <p:sldId id="306" r:id="rId19"/>
    <p:sldId id="276" r:id="rId20"/>
    <p:sldId id="275" r:id="rId21"/>
    <p:sldId id="305" r:id="rId22"/>
    <p:sldId id="294" r:id="rId23"/>
    <p:sldId id="293" r:id="rId24"/>
    <p:sldId id="309" r:id="rId25"/>
    <p:sldId id="313" r:id="rId26"/>
    <p:sldId id="310" r:id="rId27"/>
    <p:sldId id="314" r:id="rId28"/>
    <p:sldId id="311" r:id="rId29"/>
    <p:sldId id="315" r:id="rId30"/>
    <p:sldId id="312" r:id="rId31"/>
    <p:sldId id="316" r:id="rId32"/>
    <p:sldId id="308" r:id="rId33"/>
    <p:sldId id="317" r:id="rId34"/>
    <p:sldId id="328" r:id="rId35"/>
    <p:sldId id="329" r:id="rId36"/>
    <p:sldId id="318" r:id="rId37"/>
    <p:sldId id="320" r:id="rId38"/>
    <p:sldId id="300" r:id="rId39"/>
    <p:sldId id="303" r:id="rId40"/>
    <p:sldId id="330" r:id="rId41"/>
    <p:sldId id="331" r:id="rId42"/>
    <p:sldId id="304" r:id="rId43"/>
  </p:sldIdLst>
  <p:sldSz cx="12192000" cy="6858000"/>
  <p:notesSz cx="6858000" cy="9144000"/>
  <p:custDataLst>
    <p:tags r:id="rId4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kka Rintamäki" initials="JR" lastIdx="1" clrIdx="0">
    <p:extLst>
      <p:ext uri="{19B8F6BF-5375-455C-9EA6-DF929625EA0E}">
        <p15:presenceInfo xmlns:p15="http://schemas.microsoft.com/office/powerpoint/2012/main" userId="baffe08812e67b3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810" autoAdjust="0"/>
    <p:restoredTop sz="84580" autoAdjust="0"/>
  </p:normalViewPr>
  <p:slideViewPr>
    <p:cSldViewPr snapToGrid="0">
      <p:cViewPr varScale="1">
        <p:scale>
          <a:sx n="85" d="100"/>
          <a:sy n="85" d="100"/>
        </p:scale>
        <p:origin x="98" y="29"/>
      </p:cViewPr>
      <p:guideLst/>
    </p:cSldViewPr>
  </p:slideViewPr>
  <p:notesTextViewPr>
    <p:cViewPr>
      <p:scale>
        <a:sx n="1" d="1"/>
        <a:sy n="1" d="1"/>
      </p:scale>
      <p:origin x="0" y="0"/>
    </p:cViewPr>
  </p:notesTextViewPr>
  <p:sorterViewPr>
    <p:cViewPr>
      <p:scale>
        <a:sx n="100" d="100"/>
        <a:sy n="100" d="100"/>
      </p:scale>
      <p:origin x="0" y="-825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_rels/data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32E32E-C228-4536-A06C-201236BFF710}" type="doc">
      <dgm:prSet loTypeId="urn:microsoft.com/office/officeart/2016/7/layout/VerticalDownArrowProcess" loCatId="process" qsTypeId="urn:microsoft.com/office/officeart/2005/8/quickstyle/simple1" qsCatId="simple" csTypeId="urn:microsoft.com/office/officeart/2005/8/colors/accent4_2" csCatId="accent4"/>
      <dgm:spPr/>
      <dgm:t>
        <a:bodyPr/>
        <a:lstStyle/>
        <a:p>
          <a:endParaRPr lang="en-US"/>
        </a:p>
      </dgm:t>
    </dgm:pt>
    <dgm:pt modelId="{7385DCDD-7B4A-48A6-A947-9399D2C7ED14}">
      <dgm:prSet/>
      <dgm:spPr/>
      <dgm:t>
        <a:bodyPr/>
        <a:lstStyle/>
        <a:p>
          <a:r>
            <a:rPr lang="fi-FI"/>
            <a:t>Why corporate irresponsibility?</a:t>
          </a:r>
          <a:endParaRPr lang="en-US"/>
        </a:p>
      </dgm:t>
    </dgm:pt>
    <dgm:pt modelId="{48317F93-EE0B-425E-AAD1-CF5E4458DCA2}" type="parTrans" cxnId="{4BEA9CDA-6C23-4CC5-AF10-19B130CC6AEE}">
      <dgm:prSet/>
      <dgm:spPr/>
      <dgm:t>
        <a:bodyPr/>
        <a:lstStyle/>
        <a:p>
          <a:endParaRPr lang="en-US"/>
        </a:p>
      </dgm:t>
    </dgm:pt>
    <dgm:pt modelId="{FB5FCFAE-DCF6-4887-B192-257972BC415A}" type="sibTrans" cxnId="{4BEA9CDA-6C23-4CC5-AF10-19B130CC6AEE}">
      <dgm:prSet/>
      <dgm:spPr/>
      <dgm:t>
        <a:bodyPr/>
        <a:lstStyle/>
        <a:p>
          <a:endParaRPr lang="en-US"/>
        </a:p>
      </dgm:t>
    </dgm:pt>
    <dgm:pt modelId="{83DE4879-52ED-48AF-8C34-3E6A927A4C6B}">
      <dgm:prSet/>
      <dgm:spPr/>
      <dgm:t>
        <a:bodyPr/>
        <a:lstStyle/>
        <a:p>
          <a:r>
            <a:rPr lang="fi-FI"/>
            <a:t>What is corporate irresponsibility?</a:t>
          </a:r>
          <a:endParaRPr lang="en-US"/>
        </a:p>
      </dgm:t>
    </dgm:pt>
    <dgm:pt modelId="{D1F4D960-185F-4738-B551-B01498DF85F1}" type="parTrans" cxnId="{8A5DB11F-58B5-4119-B5B0-F9B85554D874}">
      <dgm:prSet/>
      <dgm:spPr/>
      <dgm:t>
        <a:bodyPr/>
        <a:lstStyle/>
        <a:p>
          <a:endParaRPr lang="en-US"/>
        </a:p>
      </dgm:t>
    </dgm:pt>
    <dgm:pt modelId="{98A03BCE-47B4-49CD-AFD6-E989BA624E31}" type="sibTrans" cxnId="{8A5DB11F-58B5-4119-B5B0-F9B85554D874}">
      <dgm:prSet/>
      <dgm:spPr/>
      <dgm:t>
        <a:bodyPr/>
        <a:lstStyle/>
        <a:p>
          <a:endParaRPr lang="en-US"/>
        </a:p>
      </dgm:t>
    </dgm:pt>
    <dgm:pt modelId="{D6167EC8-AC84-4F45-A941-838505512539}">
      <dgm:prSet/>
      <dgm:spPr/>
      <dgm:t>
        <a:bodyPr/>
        <a:lstStyle/>
        <a:p>
          <a:r>
            <a:rPr lang="fi-FI"/>
            <a:t>How does corporate irresponsibility come about?</a:t>
          </a:r>
          <a:endParaRPr lang="en-US"/>
        </a:p>
      </dgm:t>
    </dgm:pt>
    <dgm:pt modelId="{301CF95E-A8E2-41BE-80E7-18EB8CFFD6BB}" type="parTrans" cxnId="{FD9B8452-7EF9-4A60-AE4F-2845B9E209A8}">
      <dgm:prSet/>
      <dgm:spPr/>
      <dgm:t>
        <a:bodyPr/>
        <a:lstStyle/>
        <a:p>
          <a:endParaRPr lang="en-US"/>
        </a:p>
      </dgm:t>
    </dgm:pt>
    <dgm:pt modelId="{2D075E6A-0FA3-46A7-AF9D-9C70841BD2DF}" type="sibTrans" cxnId="{FD9B8452-7EF9-4A60-AE4F-2845B9E209A8}">
      <dgm:prSet/>
      <dgm:spPr/>
      <dgm:t>
        <a:bodyPr/>
        <a:lstStyle/>
        <a:p>
          <a:endParaRPr lang="en-US"/>
        </a:p>
      </dgm:t>
    </dgm:pt>
    <dgm:pt modelId="{3318C249-5629-474A-BD3C-34E004BE3F9F}">
      <dgm:prSet/>
      <dgm:spPr/>
      <dgm:t>
        <a:bodyPr/>
        <a:lstStyle/>
        <a:p>
          <a:r>
            <a:rPr lang="fi-FI"/>
            <a:t>Normal and abnormal accounts of irresponsibility</a:t>
          </a:r>
          <a:endParaRPr lang="en-US"/>
        </a:p>
      </dgm:t>
    </dgm:pt>
    <dgm:pt modelId="{F696C769-E7A0-4038-833D-0A7D8A9DF811}" type="parTrans" cxnId="{FD35E818-69C9-4D11-BAAF-7A3114B2C579}">
      <dgm:prSet/>
      <dgm:spPr/>
      <dgm:t>
        <a:bodyPr/>
        <a:lstStyle/>
        <a:p>
          <a:endParaRPr lang="en-US"/>
        </a:p>
      </dgm:t>
    </dgm:pt>
    <dgm:pt modelId="{7C13B47E-0678-43DD-B367-A9D3EDF38C0E}" type="sibTrans" cxnId="{FD35E818-69C9-4D11-BAAF-7A3114B2C579}">
      <dgm:prSet/>
      <dgm:spPr/>
      <dgm:t>
        <a:bodyPr/>
        <a:lstStyle/>
        <a:p>
          <a:endParaRPr lang="en-US"/>
        </a:p>
      </dgm:t>
    </dgm:pt>
    <dgm:pt modelId="{DDE087DB-B9E7-42F6-8066-966A866A0601}">
      <dgm:prSet/>
      <dgm:spPr/>
      <dgm:t>
        <a:bodyPr/>
        <a:lstStyle/>
        <a:p>
          <a:r>
            <a:rPr lang="fi-FI"/>
            <a:t>Lecture assignment</a:t>
          </a:r>
          <a:endParaRPr lang="en-US"/>
        </a:p>
      </dgm:t>
    </dgm:pt>
    <dgm:pt modelId="{956E895F-4F8A-4B6E-9657-D8E927D7D277}" type="parTrans" cxnId="{2F424E82-897F-4167-B54E-EC945C30FCF3}">
      <dgm:prSet/>
      <dgm:spPr/>
      <dgm:t>
        <a:bodyPr/>
        <a:lstStyle/>
        <a:p>
          <a:endParaRPr lang="en-US"/>
        </a:p>
      </dgm:t>
    </dgm:pt>
    <dgm:pt modelId="{065F36E4-406D-46B6-A6FA-C8402B0DA633}" type="sibTrans" cxnId="{2F424E82-897F-4167-B54E-EC945C30FCF3}">
      <dgm:prSet/>
      <dgm:spPr/>
      <dgm:t>
        <a:bodyPr/>
        <a:lstStyle/>
        <a:p>
          <a:endParaRPr lang="en-US"/>
        </a:p>
      </dgm:t>
    </dgm:pt>
    <dgm:pt modelId="{38F4C543-8B46-4E10-9646-AAC4C9254E66}" type="pres">
      <dgm:prSet presAssocID="{3132E32E-C228-4536-A06C-201236BFF710}" presName="Name0" presStyleCnt="0">
        <dgm:presLayoutVars>
          <dgm:dir/>
          <dgm:animLvl val="lvl"/>
          <dgm:resizeHandles val="exact"/>
        </dgm:presLayoutVars>
      </dgm:prSet>
      <dgm:spPr/>
    </dgm:pt>
    <dgm:pt modelId="{F5E5C201-FF70-4AB9-9C65-2C7F69CB89B8}" type="pres">
      <dgm:prSet presAssocID="{DDE087DB-B9E7-42F6-8066-966A866A0601}" presName="boxAndChildren" presStyleCnt="0"/>
      <dgm:spPr/>
    </dgm:pt>
    <dgm:pt modelId="{1F36CAFD-E63E-49BE-87FF-9ADDBC70863A}" type="pres">
      <dgm:prSet presAssocID="{DDE087DB-B9E7-42F6-8066-966A866A0601}" presName="parentTextBox" presStyleLbl="alignNode1" presStyleIdx="0" presStyleCnt="4"/>
      <dgm:spPr/>
    </dgm:pt>
    <dgm:pt modelId="{67635469-A098-4EA6-A18C-FDDB9C497B10}" type="pres">
      <dgm:prSet presAssocID="{DDE087DB-B9E7-42F6-8066-966A866A0601}" presName="descendantBox" presStyleLbl="bgAccFollowNode1" presStyleIdx="0" presStyleCnt="4"/>
      <dgm:spPr/>
    </dgm:pt>
    <dgm:pt modelId="{FF7DC839-C54D-4391-B8A8-DF9151BE9E61}" type="pres">
      <dgm:prSet presAssocID="{2D075E6A-0FA3-46A7-AF9D-9C70841BD2DF}" presName="sp" presStyleCnt="0"/>
      <dgm:spPr/>
    </dgm:pt>
    <dgm:pt modelId="{3DCD506E-E2D1-4566-8A8A-F28511C698B1}" type="pres">
      <dgm:prSet presAssocID="{D6167EC8-AC84-4F45-A941-838505512539}" presName="arrowAndChildren" presStyleCnt="0"/>
      <dgm:spPr/>
    </dgm:pt>
    <dgm:pt modelId="{1D127123-6983-4DEC-92A7-432CF6323197}" type="pres">
      <dgm:prSet presAssocID="{D6167EC8-AC84-4F45-A941-838505512539}" presName="parentTextArrow" presStyleLbl="node1" presStyleIdx="0" presStyleCnt="2"/>
      <dgm:spPr/>
    </dgm:pt>
    <dgm:pt modelId="{E5637F76-3A74-4348-9656-B49B8E4505F4}" type="pres">
      <dgm:prSet presAssocID="{D6167EC8-AC84-4F45-A941-838505512539}" presName="arrow" presStyleLbl="alignNode1" presStyleIdx="1" presStyleCnt="4"/>
      <dgm:spPr/>
    </dgm:pt>
    <dgm:pt modelId="{F2687B6D-9313-4429-96C7-9CE8EDB48371}" type="pres">
      <dgm:prSet presAssocID="{D6167EC8-AC84-4F45-A941-838505512539}" presName="descendantArrow" presStyleLbl="bgAccFollowNode1" presStyleIdx="1" presStyleCnt="4"/>
      <dgm:spPr/>
    </dgm:pt>
    <dgm:pt modelId="{565BB3BE-5586-4A37-A73D-E2AE3E37A8A0}" type="pres">
      <dgm:prSet presAssocID="{98A03BCE-47B4-49CD-AFD6-E989BA624E31}" presName="sp" presStyleCnt="0"/>
      <dgm:spPr/>
    </dgm:pt>
    <dgm:pt modelId="{FDFA701B-0DDC-483D-8DE7-0E995B13CF26}" type="pres">
      <dgm:prSet presAssocID="{83DE4879-52ED-48AF-8C34-3E6A927A4C6B}" presName="arrowAndChildren" presStyleCnt="0"/>
      <dgm:spPr/>
    </dgm:pt>
    <dgm:pt modelId="{7A568250-2233-4EAB-8EB7-29EBE31B1A48}" type="pres">
      <dgm:prSet presAssocID="{83DE4879-52ED-48AF-8C34-3E6A927A4C6B}" presName="parentTextArrow" presStyleLbl="node1" presStyleIdx="0" presStyleCnt="2"/>
      <dgm:spPr/>
    </dgm:pt>
    <dgm:pt modelId="{394C1D84-37C7-428F-8293-4F2D9D2796CC}" type="pres">
      <dgm:prSet presAssocID="{83DE4879-52ED-48AF-8C34-3E6A927A4C6B}" presName="arrow" presStyleLbl="alignNode1" presStyleIdx="2" presStyleCnt="4"/>
      <dgm:spPr/>
    </dgm:pt>
    <dgm:pt modelId="{0841A56C-1778-4A5A-8B2D-0CCAB3EDD8BD}" type="pres">
      <dgm:prSet presAssocID="{83DE4879-52ED-48AF-8C34-3E6A927A4C6B}" presName="descendantArrow" presStyleLbl="bgAccFollowNode1" presStyleIdx="2" presStyleCnt="4"/>
      <dgm:spPr/>
    </dgm:pt>
    <dgm:pt modelId="{5080AFE5-E818-4387-84D2-587CB650452E}" type="pres">
      <dgm:prSet presAssocID="{FB5FCFAE-DCF6-4887-B192-257972BC415A}" presName="sp" presStyleCnt="0"/>
      <dgm:spPr/>
    </dgm:pt>
    <dgm:pt modelId="{0D5F7D25-1242-4640-8F33-365C12E2DE4A}" type="pres">
      <dgm:prSet presAssocID="{7385DCDD-7B4A-48A6-A947-9399D2C7ED14}" presName="arrowAndChildren" presStyleCnt="0"/>
      <dgm:spPr/>
    </dgm:pt>
    <dgm:pt modelId="{58ED3A8C-0E2B-4E1B-BD76-8B6289AA1C46}" type="pres">
      <dgm:prSet presAssocID="{7385DCDD-7B4A-48A6-A947-9399D2C7ED14}" presName="parentTextArrow" presStyleLbl="node1" presStyleIdx="1" presStyleCnt="2"/>
      <dgm:spPr/>
    </dgm:pt>
    <dgm:pt modelId="{0C642945-EE1D-44EF-B21D-5978B39788B5}" type="pres">
      <dgm:prSet presAssocID="{7385DCDD-7B4A-48A6-A947-9399D2C7ED14}" presName="arrow" presStyleLbl="alignNode1" presStyleIdx="3" presStyleCnt="4"/>
      <dgm:spPr/>
    </dgm:pt>
    <dgm:pt modelId="{EFEAEEBF-7EC0-4C3E-906C-4AD0CF01E0D1}" type="pres">
      <dgm:prSet presAssocID="{7385DCDD-7B4A-48A6-A947-9399D2C7ED14}" presName="descendantArrow" presStyleLbl="bgAccFollowNode1" presStyleIdx="3" presStyleCnt="4"/>
      <dgm:spPr/>
    </dgm:pt>
  </dgm:ptLst>
  <dgm:cxnLst>
    <dgm:cxn modelId="{AFCC280A-9683-4683-AA3F-7AB2E285E9A8}" type="presOf" srcId="{D6167EC8-AC84-4F45-A941-838505512539}" destId="{E5637F76-3A74-4348-9656-B49B8E4505F4}" srcOrd="1" destOrd="0" presId="urn:microsoft.com/office/officeart/2016/7/layout/VerticalDownArrowProcess"/>
    <dgm:cxn modelId="{CF14640C-DC4F-48FF-83B0-21D4928F9A7D}" type="presOf" srcId="{7385DCDD-7B4A-48A6-A947-9399D2C7ED14}" destId="{0C642945-EE1D-44EF-B21D-5978B39788B5}" srcOrd="1" destOrd="0" presId="urn:microsoft.com/office/officeart/2016/7/layout/VerticalDownArrowProcess"/>
    <dgm:cxn modelId="{FD35E818-69C9-4D11-BAAF-7A3114B2C579}" srcId="{D6167EC8-AC84-4F45-A941-838505512539}" destId="{3318C249-5629-474A-BD3C-34E004BE3F9F}" srcOrd="0" destOrd="0" parTransId="{F696C769-E7A0-4038-833D-0A7D8A9DF811}" sibTransId="{7C13B47E-0678-43DD-B367-A9D3EDF38C0E}"/>
    <dgm:cxn modelId="{3ECEF51C-2083-4FEE-86C3-57AF8F712A17}" type="presOf" srcId="{3132E32E-C228-4536-A06C-201236BFF710}" destId="{38F4C543-8B46-4E10-9646-AAC4C9254E66}" srcOrd="0" destOrd="0" presId="urn:microsoft.com/office/officeart/2016/7/layout/VerticalDownArrowProcess"/>
    <dgm:cxn modelId="{8A5DB11F-58B5-4119-B5B0-F9B85554D874}" srcId="{3132E32E-C228-4536-A06C-201236BFF710}" destId="{83DE4879-52ED-48AF-8C34-3E6A927A4C6B}" srcOrd="1" destOrd="0" parTransId="{D1F4D960-185F-4738-B551-B01498DF85F1}" sibTransId="{98A03BCE-47B4-49CD-AFD6-E989BA624E31}"/>
    <dgm:cxn modelId="{FD9B8452-7EF9-4A60-AE4F-2845B9E209A8}" srcId="{3132E32E-C228-4536-A06C-201236BFF710}" destId="{D6167EC8-AC84-4F45-A941-838505512539}" srcOrd="2" destOrd="0" parTransId="{301CF95E-A8E2-41BE-80E7-18EB8CFFD6BB}" sibTransId="{2D075E6A-0FA3-46A7-AF9D-9C70841BD2DF}"/>
    <dgm:cxn modelId="{C7E9AE58-EA4A-4631-9FBF-DE4450EAABC0}" type="presOf" srcId="{DDE087DB-B9E7-42F6-8066-966A866A0601}" destId="{1F36CAFD-E63E-49BE-87FF-9ADDBC70863A}" srcOrd="0" destOrd="0" presId="urn:microsoft.com/office/officeart/2016/7/layout/VerticalDownArrowProcess"/>
    <dgm:cxn modelId="{6A366459-AB93-4307-86D4-AFEFEFB0093B}" type="presOf" srcId="{7385DCDD-7B4A-48A6-A947-9399D2C7ED14}" destId="{58ED3A8C-0E2B-4E1B-BD76-8B6289AA1C46}" srcOrd="0" destOrd="0" presId="urn:microsoft.com/office/officeart/2016/7/layout/VerticalDownArrowProcess"/>
    <dgm:cxn modelId="{2F424E82-897F-4167-B54E-EC945C30FCF3}" srcId="{3132E32E-C228-4536-A06C-201236BFF710}" destId="{DDE087DB-B9E7-42F6-8066-966A866A0601}" srcOrd="3" destOrd="0" parTransId="{956E895F-4F8A-4B6E-9657-D8E927D7D277}" sibTransId="{065F36E4-406D-46B6-A6FA-C8402B0DA633}"/>
    <dgm:cxn modelId="{82E25E83-F01F-41B1-97FE-A1C37B27E737}" type="presOf" srcId="{83DE4879-52ED-48AF-8C34-3E6A927A4C6B}" destId="{394C1D84-37C7-428F-8293-4F2D9D2796CC}" srcOrd="1" destOrd="0" presId="urn:microsoft.com/office/officeart/2016/7/layout/VerticalDownArrowProcess"/>
    <dgm:cxn modelId="{AE15288A-88C1-4D72-81A1-0F3BA04D87B7}" type="presOf" srcId="{3318C249-5629-474A-BD3C-34E004BE3F9F}" destId="{F2687B6D-9313-4429-96C7-9CE8EDB48371}" srcOrd="0" destOrd="0" presId="urn:microsoft.com/office/officeart/2016/7/layout/VerticalDownArrowProcess"/>
    <dgm:cxn modelId="{25DD53AA-FAC6-48B6-820D-A5191BF7831F}" type="presOf" srcId="{D6167EC8-AC84-4F45-A941-838505512539}" destId="{1D127123-6983-4DEC-92A7-432CF6323197}" srcOrd="0" destOrd="0" presId="urn:microsoft.com/office/officeart/2016/7/layout/VerticalDownArrowProcess"/>
    <dgm:cxn modelId="{9D9047BE-09E3-4C84-8C7F-2C7D4B659B36}" type="presOf" srcId="{83DE4879-52ED-48AF-8C34-3E6A927A4C6B}" destId="{7A568250-2233-4EAB-8EB7-29EBE31B1A48}" srcOrd="0" destOrd="0" presId="urn:microsoft.com/office/officeart/2016/7/layout/VerticalDownArrowProcess"/>
    <dgm:cxn modelId="{4BEA9CDA-6C23-4CC5-AF10-19B130CC6AEE}" srcId="{3132E32E-C228-4536-A06C-201236BFF710}" destId="{7385DCDD-7B4A-48A6-A947-9399D2C7ED14}" srcOrd="0" destOrd="0" parTransId="{48317F93-EE0B-425E-AAD1-CF5E4458DCA2}" sibTransId="{FB5FCFAE-DCF6-4887-B192-257972BC415A}"/>
    <dgm:cxn modelId="{238998DD-AA47-4CFA-85A8-0717B4E15CAE}" type="presParOf" srcId="{38F4C543-8B46-4E10-9646-AAC4C9254E66}" destId="{F5E5C201-FF70-4AB9-9C65-2C7F69CB89B8}" srcOrd="0" destOrd="0" presId="urn:microsoft.com/office/officeart/2016/7/layout/VerticalDownArrowProcess"/>
    <dgm:cxn modelId="{C555D57D-5950-4432-AF8D-99AC444DCCCD}" type="presParOf" srcId="{F5E5C201-FF70-4AB9-9C65-2C7F69CB89B8}" destId="{1F36CAFD-E63E-49BE-87FF-9ADDBC70863A}" srcOrd="0" destOrd="0" presId="urn:microsoft.com/office/officeart/2016/7/layout/VerticalDownArrowProcess"/>
    <dgm:cxn modelId="{B9B73F7E-942E-40BE-9264-60AF0F562312}" type="presParOf" srcId="{F5E5C201-FF70-4AB9-9C65-2C7F69CB89B8}" destId="{67635469-A098-4EA6-A18C-FDDB9C497B10}" srcOrd="1" destOrd="0" presId="urn:microsoft.com/office/officeart/2016/7/layout/VerticalDownArrowProcess"/>
    <dgm:cxn modelId="{7D792C98-1DCA-4287-873C-F9994E36D72A}" type="presParOf" srcId="{38F4C543-8B46-4E10-9646-AAC4C9254E66}" destId="{FF7DC839-C54D-4391-B8A8-DF9151BE9E61}" srcOrd="1" destOrd="0" presId="urn:microsoft.com/office/officeart/2016/7/layout/VerticalDownArrowProcess"/>
    <dgm:cxn modelId="{E2035D80-BDF5-49E4-9979-E35F07779BE1}" type="presParOf" srcId="{38F4C543-8B46-4E10-9646-AAC4C9254E66}" destId="{3DCD506E-E2D1-4566-8A8A-F28511C698B1}" srcOrd="2" destOrd="0" presId="urn:microsoft.com/office/officeart/2016/7/layout/VerticalDownArrowProcess"/>
    <dgm:cxn modelId="{ED1D0570-C7A9-4B19-B3C1-5E02F6B3A51A}" type="presParOf" srcId="{3DCD506E-E2D1-4566-8A8A-F28511C698B1}" destId="{1D127123-6983-4DEC-92A7-432CF6323197}" srcOrd="0" destOrd="0" presId="urn:microsoft.com/office/officeart/2016/7/layout/VerticalDownArrowProcess"/>
    <dgm:cxn modelId="{5E9CF78D-F6B4-49EF-8810-932C4347BD2D}" type="presParOf" srcId="{3DCD506E-E2D1-4566-8A8A-F28511C698B1}" destId="{E5637F76-3A74-4348-9656-B49B8E4505F4}" srcOrd="1" destOrd="0" presId="urn:microsoft.com/office/officeart/2016/7/layout/VerticalDownArrowProcess"/>
    <dgm:cxn modelId="{6C0FCB6B-CF34-48D6-A88F-29E235DAB823}" type="presParOf" srcId="{3DCD506E-E2D1-4566-8A8A-F28511C698B1}" destId="{F2687B6D-9313-4429-96C7-9CE8EDB48371}" srcOrd="2" destOrd="0" presId="urn:microsoft.com/office/officeart/2016/7/layout/VerticalDownArrowProcess"/>
    <dgm:cxn modelId="{0055BF16-1E30-474D-BF6A-C998A4B6DEBB}" type="presParOf" srcId="{38F4C543-8B46-4E10-9646-AAC4C9254E66}" destId="{565BB3BE-5586-4A37-A73D-E2AE3E37A8A0}" srcOrd="3" destOrd="0" presId="urn:microsoft.com/office/officeart/2016/7/layout/VerticalDownArrowProcess"/>
    <dgm:cxn modelId="{EE16D283-3A36-4664-9FA9-821B3CD2E017}" type="presParOf" srcId="{38F4C543-8B46-4E10-9646-AAC4C9254E66}" destId="{FDFA701B-0DDC-483D-8DE7-0E995B13CF26}" srcOrd="4" destOrd="0" presId="urn:microsoft.com/office/officeart/2016/7/layout/VerticalDownArrowProcess"/>
    <dgm:cxn modelId="{10C12673-86BF-4B55-ACD1-655908717590}" type="presParOf" srcId="{FDFA701B-0DDC-483D-8DE7-0E995B13CF26}" destId="{7A568250-2233-4EAB-8EB7-29EBE31B1A48}" srcOrd="0" destOrd="0" presId="urn:microsoft.com/office/officeart/2016/7/layout/VerticalDownArrowProcess"/>
    <dgm:cxn modelId="{9E52E93B-3CD3-422B-B257-B6874EEF23D6}" type="presParOf" srcId="{FDFA701B-0DDC-483D-8DE7-0E995B13CF26}" destId="{394C1D84-37C7-428F-8293-4F2D9D2796CC}" srcOrd="1" destOrd="0" presId="urn:microsoft.com/office/officeart/2016/7/layout/VerticalDownArrowProcess"/>
    <dgm:cxn modelId="{F1FB0EA9-58F1-4889-B64C-57DEBA1E4FFC}" type="presParOf" srcId="{FDFA701B-0DDC-483D-8DE7-0E995B13CF26}" destId="{0841A56C-1778-4A5A-8B2D-0CCAB3EDD8BD}" srcOrd="2" destOrd="0" presId="urn:microsoft.com/office/officeart/2016/7/layout/VerticalDownArrowProcess"/>
    <dgm:cxn modelId="{9D75BB73-CAC0-4BF1-8F93-24623F4EE0A7}" type="presParOf" srcId="{38F4C543-8B46-4E10-9646-AAC4C9254E66}" destId="{5080AFE5-E818-4387-84D2-587CB650452E}" srcOrd="5" destOrd="0" presId="urn:microsoft.com/office/officeart/2016/7/layout/VerticalDownArrowProcess"/>
    <dgm:cxn modelId="{3D2C3271-3F0D-4398-B7D3-6B2FE24C0714}" type="presParOf" srcId="{38F4C543-8B46-4E10-9646-AAC4C9254E66}" destId="{0D5F7D25-1242-4640-8F33-365C12E2DE4A}" srcOrd="6" destOrd="0" presId="urn:microsoft.com/office/officeart/2016/7/layout/VerticalDownArrowProcess"/>
    <dgm:cxn modelId="{C5429347-807B-4267-AE32-662242E30AD9}" type="presParOf" srcId="{0D5F7D25-1242-4640-8F33-365C12E2DE4A}" destId="{58ED3A8C-0E2B-4E1B-BD76-8B6289AA1C46}" srcOrd="0" destOrd="0" presId="urn:microsoft.com/office/officeart/2016/7/layout/VerticalDownArrowProcess"/>
    <dgm:cxn modelId="{73D5F0DC-E69B-4BA6-902C-79B1FA839A2A}" type="presParOf" srcId="{0D5F7D25-1242-4640-8F33-365C12E2DE4A}" destId="{0C642945-EE1D-44EF-B21D-5978B39788B5}" srcOrd="1" destOrd="0" presId="urn:microsoft.com/office/officeart/2016/7/layout/VerticalDownArrowProcess"/>
    <dgm:cxn modelId="{CD474F53-59F9-4688-8D07-CB67F1A23FA6}" type="presParOf" srcId="{0D5F7D25-1242-4640-8F33-365C12E2DE4A}" destId="{EFEAEEBF-7EC0-4C3E-906C-4AD0CF01E0D1}"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42729FC-204D-4BBC-872C-BEBC8E201AD8}"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902D84A8-2624-42CE-BFD4-347D4340F248}">
      <dgm:prSet/>
      <dgm:spPr/>
      <dgm:t>
        <a:bodyPr/>
        <a:lstStyle/>
        <a:p>
          <a:r>
            <a:rPr lang="en-US"/>
            <a:t>Be aware of the ubiquity and normality of wrongdoing; how easily and the different ways it comes about</a:t>
          </a:r>
        </a:p>
      </dgm:t>
    </dgm:pt>
    <dgm:pt modelId="{16B0E595-91E1-4899-8EA7-A8A8CE40C873}" type="parTrans" cxnId="{60CE4966-43F7-4640-8B6C-8AC82D21E0FF}">
      <dgm:prSet/>
      <dgm:spPr/>
      <dgm:t>
        <a:bodyPr/>
        <a:lstStyle/>
        <a:p>
          <a:endParaRPr lang="en-US"/>
        </a:p>
      </dgm:t>
    </dgm:pt>
    <dgm:pt modelId="{BD5F6B96-FD42-4F31-9D90-F5C6546A3386}" type="sibTrans" cxnId="{60CE4966-43F7-4640-8B6C-8AC82D21E0FF}">
      <dgm:prSet/>
      <dgm:spPr/>
      <dgm:t>
        <a:bodyPr/>
        <a:lstStyle/>
        <a:p>
          <a:endParaRPr lang="en-US"/>
        </a:p>
      </dgm:t>
    </dgm:pt>
    <dgm:pt modelId="{D6B43222-7585-458F-8BA5-9759E02B19BB}">
      <dgm:prSet/>
      <dgm:spPr/>
      <dgm:t>
        <a:bodyPr/>
        <a:lstStyle/>
        <a:p>
          <a:r>
            <a:rPr lang="en-US"/>
            <a:t>Be aware that preventing and dealing with organizational wrongdoing is very complex and difficult; across the board measures are difficult to come by, but context-specific measures are possible</a:t>
          </a:r>
        </a:p>
      </dgm:t>
    </dgm:pt>
    <dgm:pt modelId="{5610D821-A90E-46C4-9A98-27A8542D4FE4}" type="parTrans" cxnId="{2CF6F6FB-3430-46EA-98F4-10DFFD375B27}">
      <dgm:prSet/>
      <dgm:spPr/>
      <dgm:t>
        <a:bodyPr/>
        <a:lstStyle/>
        <a:p>
          <a:endParaRPr lang="en-US"/>
        </a:p>
      </dgm:t>
    </dgm:pt>
    <dgm:pt modelId="{06AB0B9B-09D0-44A3-AF2F-20DA264BA9EE}" type="sibTrans" cxnId="{2CF6F6FB-3430-46EA-98F4-10DFFD375B27}">
      <dgm:prSet/>
      <dgm:spPr/>
      <dgm:t>
        <a:bodyPr/>
        <a:lstStyle/>
        <a:p>
          <a:endParaRPr lang="en-US"/>
        </a:p>
      </dgm:t>
    </dgm:pt>
    <dgm:pt modelId="{A89CCBCA-DD24-4462-8172-BA8BE5B003D2}">
      <dgm:prSet/>
      <dgm:spPr/>
      <dgm:t>
        <a:bodyPr/>
        <a:lstStyle/>
        <a:p>
          <a:r>
            <a:rPr lang="en-US"/>
            <a:t>Generate understanding across all levels of the organization, managers especially, on the different aspects (accounts) of organizational wrongdoing</a:t>
          </a:r>
        </a:p>
      </dgm:t>
    </dgm:pt>
    <dgm:pt modelId="{79E67465-4C43-4792-9980-81D617EBAFCC}" type="parTrans" cxnId="{E3BABE7F-E16F-4A1B-93FB-5BCF232164E1}">
      <dgm:prSet/>
      <dgm:spPr/>
      <dgm:t>
        <a:bodyPr/>
        <a:lstStyle/>
        <a:p>
          <a:endParaRPr lang="en-US"/>
        </a:p>
      </dgm:t>
    </dgm:pt>
    <dgm:pt modelId="{4B9C4A78-42A1-4075-932F-8BC233EBF148}" type="sibTrans" cxnId="{E3BABE7F-E16F-4A1B-93FB-5BCF232164E1}">
      <dgm:prSet/>
      <dgm:spPr/>
      <dgm:t>
        <a:bodyPr/>
        <a:lstStyle/>
        <a:p>
          <a:endParaRPr lang="en-US"/>
        </a:p>
      </dgm:t>
    </dgm:pt>
    <dgm:pt modelId="{093DA050-64EC-4043-8743-AA13B27B89FF}" type="pres">
      <dgm:prSet presAssocID="{242729FC-204D-4BBC-872C-BEBC8E201AD8}" presName="root" presStyleCnt="0">
        <dgm:presLayoutVars>
          <dgm:dir/>
          <dgm:resizeHandles val="exact"/>
        </dgm:presLayoutVars>
      </dgm:prSet>
      <dgm:spPr/>
    </dgm:pt>
    <dgm:pt modelId="{F7507D44-5DD6-4ECF-8A4D-309B832D05EC}" type="pres">
      <dgm:prSet presAssocID="{902D84A8-2624-42CE-BFD4-347D4340F248}" presName="compNode" presStyleCnt="0"/>
      <dgm:spPr/>
    </dgm:pt>
    <dgm:pt modelId="{B1D8BC16-DBD3-4E28-BF61-7BD8DFB8ED5F}" type="pres">
      <dgm:prSet presAssocID="{902D84A8-2624-42CE-BFD4-347D4340F248}" presName="bgRect" presStyleLbl="bgShp" presStyleIdx="0" presStyleCnt="3"/>
      <dgm:spPr/>
    </dgm:pt>
    <dgm:pt modelId="{0A000B87-3D2D-4F10-9177-FE5D695A3385}" type="pres">
      <dgm:prSet presAssocID="{902D84A8-2624-42CE-BFD4-347D4340F24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ight Bulb and Gear"/>
        </a:ext>
      </dgm:extLst>
    </dgm:pt>
    <dgm:pt modelId="{CF5F01AF-6591-47EF-844E-DBE424B366C4}" type="pres">
      <dgm:prSet presAssocID="{902D84A8-2624-42CE-BFD4-347D4340F248}" presName="spaceRect" presStyleCnt="0"/>
      <dgm:spPr/>
    </dgm:pt>
    <dgm:pt modelId="{AF4CA74F-C070-47D3-BE03-D3DFF01C1219}" type="pres">
      <dgm:prSet presAssocID="{902D84A8-2624-42CE-BFD4-347D4340F248}" presName="parTx" presStyleLbl="revTx" presStyleIdx="0" presStyleCnt="3">
        <dgm:presLayoutVars>
          <dgm:chMax val="0"/>
          <dgm:chPref val="0"/>
        </dgm:presLayoutVars>
      </dgm:prSet>
      <dgm:spPr/>
    </dgm:pt>
    <dgm:pt modelId="{23A7B1C5-9567-4A4E-9744-95BBFDEAFC12}" type="pres">
      <dgm:prSet presAssocID="{BD5F6B96-FD42-4F31-9D90-F5C6546A3386}" presName="sibTrans" presStyleCnt="0"/>
      <dgm:spPr/>
    </dgm:pt>
    <dgm:pt modelId="{70FC7CEB-F4AF-451F-87FC-B483DC8FAB7C}" type="pres">
      <dgm:prSet presAssocID="{D6B43222-7585-458F-8BA5-9759E02B19BB}" presName="compNode" presStyleCnt="0"/>
      <dgm:spPr/>
    </dgm:pt>
    <dgm:pt modelId="{E0D35544-6802-4D29-9421-5D83E4E1C3B9}" type="pres">
      <dgm:prSet presAssocID="{D6B43222-7585-458F-8BA5-9759E02B19BB}" presName="bgRect" presStyleLbl="bgShp" presStyleIdx="1" presStyleCnt="3"/>
      <dgm:spPr/>
    </dgm:pt>
    <dgm:pt modelId="{7CFE0880-7B05-42EA-B0BA-B5198E34563D}" type="pres">
      <dgm:prSet presAssocID="{D6B43222-7585-458F-8BA5-9759E02B19BB}"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Irritant"/>
        </a:ext>
      </dgm:extLst>
    </dgm:pt>
    <dgm:pt modelId="{4F1267A3-6573-4803-9283-CD081C6C7769}" type="pres">
      <dgm:prSet presAssocID="{D6B43222-7585-458F-8BA5-9759E02B19BB}" presName="spaceRect" presStyleCnt="0"/>
      <dgm:spPr/>
    </dgm:pt>
    <dgm:pt modelId="{FF22D499-C177-4195-B0E2-969B8CE19448}" type="pres">
      <dgm:prSet presAssocID="{D6B43222-7585-458F-8BA5-9759E02B19BB}" presName="parTx" presStyleLbl="revTx" presStyleIdx="1" presStyleCnt="3">
        <dgm:presLayoutVars>
          <dgm:chMax val="0"/>
          <dgm:chPref val="0"/>
        </dgm:presLayoutVars>
      </dgm:prSet>
      <dgm:spPr/>
    </dgm:pt>
    <dgm:pt modelId="{502944EF-3FF4-4963-B954-C7D7E78E88D4}" type="pres">
      <dgm:prSet presAssocID="{06AB0B9B-09D0-44A3-AF2F-20DA264BA9EE}" presName="sibTrans" presStyleCnt="0"/>
      <dgm:spPr/>
    </dgm:pt>
    <dgm:pt modelId="{54265E62-109A-48E1-B516-1AC9D5E9DB9B}" type="pres">
      <dgm:prSet presAssocID="{A89CCBCA-DD24-4462-8172-BA8BE5B003D2}" presName="compNode" presStyleCnt="0"/>
      <dgm:spPr/>
    </dgm:pt>
    <dgm:pt modelId="{2FA71E49-ACE7-4AAE-835B-8B14C56D09AB}" type="pres">
      <dgm:prSet presAssocID="{A89CCBCA-DD24-4462-8172-BA8BE5B003D2}" presName="bgRect" presStyleLbl="bgShp" presStyleIdx="2" presStyleCnt="3"/>
      <dgm:spPr/>
    </dgm:pt>
    <dgm:pt modelId="{80164267-71E1-4C02-A8E5-A4FE03518D64}" type="pres">
      <dgm:prSet presAssocID="{A89CCBCA-DD24-4462-8172-BA8BE5B003D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ranching Diagram"/>
        </a:ext>
      </dgm:extLst>
    </dgm:pt>
    <dgm:pt modelId="{1EB290F3-A9EB-42BA-8E5B-56AB6DC3CC3C}" type="pres">
      <dgm:prSet presAssocID="{A89CCBCA-DD24-4462-8172-BA8BE5B003D2}" presName="spaceRect" presStyleCnt="0"/>
      <dgm:spPr/>
    </dgm:pt>
    <dgm:pt modelId="{493A394B-3DE8-49E4-80F2-41A1556BFBA8}" type="pres">
      <dgm:prSet presAssocID="{A89CCBCA-DD24-4462-8172-BA8BE5B003D2}" presName="parTx" presStyleLbl="revTx" presStyleIdx="2" presStyleCnt="3">
        <dgm:presLayoutVars>
          <dgm:chMax val="0"/>
          <dgm:chPref val="0"/>
        </dgm:presLayoutVars>
      </dgm:prSet>
      <dgm:spPr/>
    </dgm:pt>
  </dgm:ptLst>
  <dgm:cxnLst>
    <dgm:cxn modelId="{B710933A-6CEB-4787-8181-53BFFE9471CE}" type="presOf" srcId="{D6B43222-7585-458F-8BA5-9759E02B19BB}" destId="{FF22D499-C177-4195-B0E2-969B8CE19448}" srcOrd="0" destOrd="0" presId="urn:microsoft.com/office/officeart/2018/2/layout/IconVerticalSolidList"/>
    <dgm:cxn modelId="{60CE4966-43F7-4640-8B6C-8AC82D21E0FF}" srcId="{242729FC-204D-4BBC-872C-BEBC8E201AD8}" destId="{902D84A8-2624-42CE-BFD4-347D4340F248}" srcOrd="0" destOrd="0" parTransId="{16B0E595-91E1-4899-8EA7-A8A8CE40C873}" sibTransId="{BD5F6B96-FD42-4F31-9D90-F5C6546A3386}"/>
    <dgm:cxn modelId="{E3BABE7F-E16F-4A1B-93FB-5BCF232164E1}" srcId="{242729FC-204D-4BBC-872C-BEBC8E201AD8}" destId="{A89CCBCA-DD24-4462-8172-BA8BE5B003D2}" srcOrd="2" destOrd="0" parTransId="{79E67465-4C43-4792-9980-81D617EBAFCC}" sibTransId="{4B9C4A78-42A1-4075-932F-8BC233EBF148}"/>
    <dgm:cxn modelId="{314C82AD-A414-4528-B42E-1265AD8381F5}" type="presOf" srcId="{A89CCBCA-DD24-4462-8172-BA8BE5B003D2}" destId="{493A394B-3DE8-49E4-80F2-41A1556BFBA8}" srcOrd="0" destOrd="0" presId="urn:microsoft.com/office/officeart/2018/2/layout/IconVerticalSolidList"/>
    <dgm:cxn modelId="{1B2D4FB0-B072-4141-B2EF-5AC5330C57E1}" type="presOf" srcId="{902D84A8-2624-42CE-BFD4-347D4340F248}" destId="{AF4CA74F-C070-47D3-BE03-D3DFF01C1219}" srcOrd="0" destOrd="0" presId="urn:microsoft.com/office/officeart/2018/2/layout/IconVerticalSolidList"/>
    <dgm:cxn modelId="{DF6042B4-3553-4FE3-855F-D8576CF07B83}" type="presOf" srcId="{242729FC-204D-4BBC-872C-BEBC8E201AD8}" destId="{093DA050-64EC-4043-8743-AA13B27B89FF}" srcOrd="0" destOrd="0" presId="urn:microsoft.com/office/officeart/2018/2/layout/IconVerticalSolidList"/>
    <dgm:cxn modelId="{2CF6F6FB-3430-46EA-98F4-10DFFD375B27}" srcId="{242729FC-204D-4BBC-872C-BEBC8E201AD8}" destId="{D6B43222-7585-458F-8BA5-9759E02B19BB}" srcOrd="1" destOrd="0" parTransId="{5610D821-A90E-46C4-9A98-27A8542D4FE4}" sibTransId="{06AB0B9B-09D0-44A3-AF2F-20DA264BA9EE}"/>
    <dgm:cxn modelId="{ADC943B3-BCF3-4BCE-97C0-C3922100CDF1}" type="presParOf" srcId="{093DA050-64EC-4043-8743-AA13B27B89FF}" destId="{F7507D44-5DD6-4ECF-8A4D-309B832D05EC}" srcOrd="0" destOrd="0" presId="urn:microsoft.com/office/officeart/2018/2/layout/IconVerticalSolidList"/>
    <dgm:cxn modelId="{127E29CD-D5BC-49CA-98DD-233275ECE5FD}" type="presParOf" srcId="{F7507D44-5DD6-4ECF-8A4D-309B832D05EC}" destId="{B1D8BC16-DBD3-4E28-BF61-7BD8DFB8ED5F}" srcOrd="0" destOrd="0" presId="urn:microsoft.com/office/officeart/2018/2/layout/IconVerticalSolidList"/>
    <dgm:cxn modelId="{FD96CD86-8177-4933-A2F3-D13AE703E79F}" type="presParOf" srcId="{F7507D44-5DD6-4ECF-8A4D-309B832D05EC}" destId="{0A000B87-3D2D-4F10-9177-FE5D695A3385}" srcOrd="1" destOrd="0" presId="urn:microsoft.com/office/officeart/2018/2/layout/IconVerticalSolidList"/>
    <dgm:cxn modelId="{AE7EAA13-B7DD-47C4-9628-344911EEA75B}" type="presParOf" srcId="{F7507D44-5DD6-4ECF-8A4D-309B832D05EC}" destId="{CF5F01AF-6591-47EF-844E-DBE424B366C4}" srcOrd="2" destOrd="0" presId="urn:microsoft.com/office/officeart/2018/2/layout/IconVerticalSolidList"/>
    <dgm:cxn modelId="{4B6A7847-0BFE-465F-B1CF-BF4B2717537B}" type="presParOf" srcId="{F7507D44-5DD6-4ECF-8A4D-309B832D05EC}" destId="{AF4CA74F-C070-47D3-BE03-D3DFF01C1219}" srcOrd="3" destOrd="0" presId="urn:microsoft.com/office/officeart/2018/2/layout/IconVerticalSolidList"/>
    <dgm:cxn modelId="{98B290D2-5146-4C9A-965D-7E4FE95EFE8E}" type="presParOf" srcId="{093DA050-64EC-4043-8743-AA13B27B89FF}" destId="{23A7B1C5-9567-4A4E-9744-95BBFDEAFC12}" srcOrd="1" destOrd="0" presId="urn:microsoft.com/office/officeart/2018/2/layout/IconVerticalSolidList"/>
    <dgm:cxn modelId="{859474DF-6AEC-461A-9A2C-24D59D19DDF2}" type="presParOf" srcId="{093DA050-64EC-4043-8743-AA13B27B89FF}" destId="{70FC7CEB-F4AF-451F-87FC-B483DC8FAB7C}" srcOrd="2" destOrd="0" presId="urn:microsoft.com/office/officeart/2018/2/layout/IconVerticalSolidList"/>
    <dgm:cxn modelId="{359F3619-569E-4714-8237-0DE8AFE45801}" type="presParOf" srcId="{70FC7CEB-F4AF-451F-87FC-B483DC8FAB7C}" destId="{E0D35544-6802-4D29-9421-5D83E4E1C3B9}" srcOrd="0" destOrd="0" presId="urn:microsoft.com/office/officeart/2018/2/layout/IconVerticalSolidList"/>
    <dgm:cxn modelId="{D4CF6996-D1BC-41A3-8E0A-CFD773EECB2B}" type="presParOf" srcId="{70FC7CEB-F4AF-451F-87FC-B483DC8FAB7C}" destId="{7CFE0880-7B05-42EA-B0BA-B5198E34563D}" srcOrd="1" destOrd="0" presId="urn:microsoft.com/office/officeart/2018/2/layout/IconVerticalSolidList"/>
    <dgm:cxn modelId="{D6CB30D5-A255-464D-A09D-7B3B148DA655}" type="presParOf" srcId="{70FC7CEB-F4AF-451F-87FC-B483DC8FAB7C}" destId="{4F1267A3-6573-4803-9283-CD081C6C7769}" srcOrd="2" destOrd="0" presId="urn:microsoft.com/office/officeart/2018/2/layout/IconVerticalSolidList"/>
    <dgm:cxn modelId="{0DB65864-E8CE-4371-900F-58640EA61585}" type="presParOf" srcId="{70FC7CEB-F4AF-451F-87FC-B483DC8FAB7C}" destId="{FF22D499-C177-4195-B0E2-969B8CE19448}" srcOrd="3" destOrd="0" presId="urn:microsoft.com/office/officeart/2018/2/layout/IconVerticalSolidList"/>
    <dgm:cxn modelId="{EE029BB1-9D73-44CF-B1F7-95085F752C18}" type="presParOf" srcId="{093DA050-64EC-4043-8743-AA13B27B89FF}" destId="{502944EF-3FF4-4963-B954-C7D7E78E88D4}" srcOrd="3" destOrd="0" presId="urn:microsoft.com/office/officeart/2018/2/layout/IconVerticalSolidList"/>
    <dgm:cxn modelId="{17C6C034-63DF-48D8-9CF0-F8CD8BD29D07}" type="presParOf" srcId="{093DA050-64EC-4043-8743-AA13B27B89FF}" destId="{54265E62-109A-48E1-B516-1AC9D5E9DB9B}" srcOrd="4" destOrd="0" presId="urn:microsoft.com/office/officeart/2018/2/layout/IconVerticalSolidList"/>
    <dgm:cxn modelId="{EDACC7C6-4887-4A84-94DC-0D5BBABC3235}" type="presParOf" srcId="{54265E62-109A-48E1-B516-1AC9D5E9DB9B}" destId="{2FA71E49-ACE7-4AAE-835B-8B14C56D09AB}" srcOrd="0" destOrd="0" presId="urn:microsoft.com/office/officeart/2018/2/layout/IconVerticalSolidList"/>
    <dgm:cxn modelId="{96A38450-12D7-4B17-804C-FC13CC9D4B89}" type="presParOf" srcId="{54265E62-109A-48E1-B516-1AC9D5E9DB9B}" destId="{80164267-71E1-4C02-A8E5-A4FE03518D64}" srcOrd="1" destOrd="0" presId="urn:microsoft.com/office/officeart/2018/2/layout/IconVerticalSolidList"/>
    <dgm:cxn modelId="{7756B035-833F-4DEB-8900-4CD9782D231D}" type="presParOf" srcId="{54265E62-109A-48E1-B516-1AC9D5E9DB9B}" destId="{1EB290F3-A9EB-42BA-8E5B-56AB6DC3CC3C}" srcOrd="2" destOrd="0" presId="urn:microsoft.com/office/officeart/2018/2/layout/IconVerticalSolidList"/>
    <dgm:cxn modelId="{13BC0EDB-6038-46A3-BA6D-2A15AAB79167}" type="presParOf" srcId="{54265E62-109A-48E1-B516-1AC9D5E9DB9B}" destId="{493A394B-3DE8-49E4-80F2-41A1556BFBA8}"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20446F0-B181-4309-84E8-8A8018132C20}" type="doc">
      <dgm:prSet loTypeId="urn:microsoft.com/office/officeart/2016/7/layout/ChevronBlockProcess" loCatId="process" qsTypeId="urn:microsoft.com/office/officeart/2005/8/quickstyle/simple1" qsCatId="simple" csTypeId="urn:microsoft.com/office/officeart/2005/8/colors/accent1_2" csCatId="accent1"/>
      <dgm:spPr/>
      <dgm:t>
        <a:bodyPr/>
        <a:lstStyle/>
        <a:p>
          <a:endParaRPr lang="en-US"/>
        </a:p>
      </dgm:t>
    </dgm:pt>
    <dgm:pt modelId="{01EED709-1CDB-4359-A547-021FCF9D494D}">
      <dgm:prSet/>
      <dgm:spPr/>
      <dgm:t>
        <a:bodyPr/>
        <a:lstStyle/>
        <a:p>
          <a:r>
            <a:rPr lang="en-US"/>
            <a:t>Minimize</a:t>
          </a:r>
        </a:p>
      </dgm:t>
    </dgm:pt>
    <dgm:pt modelId="{53E54995-EB67-4E8F-BDF0-28528036C02F}" type="parTrans" cxnId="{9B9923AA-7742-4C5F-9D36-78234F4E3B5E}">
      <dgm:prSet/>
      <dgm:spPr/>
      <dgm:t>
        <a:bodyPr/>
        <a:lstStyle/>
        <a:p>
          <a:endParaRPr lang="en-US"/>
        </a:p>
      </dgm:t>
    </dgm:pt>
    <dgm:pt modelId="{D0968E87-5A34-4AFF-B5A6-0C547565DD53}" type="sibTrans" cxnId="{9B9923AA-7742-4C5F-9D36-78234F4E3B5E}">
      <dgm:prSet/>
      <dgm:spPr/>
      <dgm:t>
        <a:bodyPr/>
        <a:lstStyle/>
        <a:p>
          <a:endParaRPr lang="en-US"/>
        </a:p>
      </dgm:t>
    </dgm:pt>
    <dgm:pt modelId="{D904A25A-A795-42EC-BBBC-A8A8BB311340}">
      <dgm:prSet/>
      <dgm:spPr/>
      <dgm:t>
        <a:bodyPr/>
        <a:lstStyle/>
        <a:p>
          <a:r>
            <a:rPr lang="en-US"/>
            <a:t>Minimize incentive system (rational choice) related misconduct</a:t>
          </a:r>
        </a:p>
      </dgm:t>
    </dgm:pt>
    <dgm:pt modelId="{F9FB970A-0E36-46BF-8C67-C91BCC74899E}" type="parTrans" cxnId="{744C8174-D331-4658-997E-1C279D3144D9}">
      <dgm:prSet/>
      <dgm:spPr/>
      <dgm:t>
        <a:bodyPr/>
        <a:lstStyle/>
        <a:p>
          <a:endParaRPr lang="en-US"/>
        </a:p>
      </dgm:t>
    </dgm:pt>
    <dgm:pt modelId="{38D75EB9-3E3A-47C0-B9F1-DE141987F6C1}" type="sibTrans" cxnId="{744C8174-D331-4658-997E-1C279D3144D9}">
      <dgm:prSet/>
      <dgm:spPr/>
      <dgm:t>
        <a:bodyPr/>
        <a:lstStyle/>
        <a:p>
          <a:endParaRPr lang="en-US"/>
        </a:p>
      </dgm:t>
    </dgm:pt>
    <dgm:pt modelId="{4EBE5FAD-AE6C-4D7F-863D-CF72A9939355}">
      <dgm:prSet/>
      <dgm:spPr/>
      <dgm:t>
        <a:bodyPr/>
        <a:lstStyle/>
        <a:p>
          <a:r>
            <a:rPr lang="en-US"/>
            <a:t>Hire people with tempered preference structures, provide incentive systems that encourage rightdoing (discourage wrongdoing), monitor wrongdoing through governance</a:t>
          </a:r>
        </a:p>
      </dgm:t>
    </dgm:pt>
    <dgm:pt modelId="{F841B435-88E7-4CB5-83EC-D581F66FD01A}" type="parTrans" cxnId="{08CC40B9-015E-4DAE-AC06-4DEE13DDC970}">
      <dgm:prSet/>
      <dgm:spPr/>
      <dgm:t>
        <a:bodyPr/>
        <a:lstStyle/>
        <a:p>
          <a:endParaRPr lang="en-US"/>
        </a:p>
      </dgm:t>
    </dgm:pt>
    <dgm:pt modelId="{93D39242-B531-4A98-863F-7C5514386A1B}" type="sibTrans" cxnId="{08CC40B9-015E-4DAE-AC06-4DEE13DDC970}">
      <dgm:prSet/>
      <dgm:spPr/>
      <dgm:t>
        <a:bodyPr/>
        <a:lstStyle/>
        <a:p>
          <a:endParaRPr lang="en-US"/>
        </a:p>
      </dgm:t>
    </dgm:pt>
    <dgm:pt modelId="{77D1BDAF-E22C-429A-A2EC-0D6E47AF4CA9}">
      <dgm:prSet/>
      <dgm:spPr/>
      <dgm:t>
        <a:bodyPr/>
        <a:lstStyle/>
        <a:p>
          <a:r>
            <a:rPr lang="en-US"/>
            <a:t>Minimize</a:t>
          </a:r>
        </a:p>
      </dgm:t>
    </dgm:pt>
    <dgm:pt modelId="{7C14C3DB-68D4-4FE4-B5DF-37613F8EDCA6}" type="parTrans" cxnId="{E99C2E07-E162-4376-8E88-E77778848C28}">
      <dgm:prSet/>
      <dgm:spPr/>
      <dgm:t>
        <a:bodyPr/>
        <a:lstStyle/>
        <a:p>
          <a:endParaRPr lang="en-US"/>
        </a:p>
      </dgm:t>
    </dgm:pt>
    <dgm:pt modelId="{F046192B-C56F-4DB9-9B62-4BDAD09BA564}" type="sibTrans" cxnId="{E99C2E07-E162-4376-8E88-E77778848C28}">
      <dgm:prSet/>
      <dgm:spPr/>
      <dgm:t>
        <a:bodyPr/>
        <a:lstStyle/>
        <a:p>
          <a:endParaRPr lang="en-US"/>
        </a:p>
      </dgm:t>
    </dgm:pt>
    <dgm:pt modelId="{8A8D2304-8D61-4275-8075-13786DC09E28}">
      <dgm:prSet/>
      <dgm:spPr/>
      <dgm:t>
        <a:bodyPr/>
        <a:lstStyle/>
        <a:p>
          <a:r>
            <a:rPr lang="en-US"/>
            <a:t>Minimize culture-related misconduct</a:t>
          </a:r>
        </a:p>
      </dgm:t>
    </dgm:pt>
    <dgm:pt modelId="{E5342E1D-7717-4A1D-84DF-7D6DDCEA609E}" type="parTrans" cxnId="{51FA66C0-7A72-4DE3-8DBF-F66E5A3E2DEF}">
      <dgm:prSet/>
      <dgm:spPr/>
      <dgm:t>
        <a:bodyPr/>
        <a:lstStyle/>
        <a:p>
          <a:endParaRPr lang="en-US"/>
        </a:p>
      </dgm:t>
    </dgm:pt>
    <dgm:pt modelId="{A6AA93D1-B05B-4710-AC8B-05EB4AF567A9}" type="sibTrans" cxnId="{51FA66C0-7A72-4DE3-8DBF-F66E5A3E2DEF}">
      <dgm:prSet/>
      <dgm:spPr/>
      <dgm:t>
        <a:bodyPr/>
        <a:lstStyle/>
        <a:p>
          <a:endParaRPr lang="en-US"/>
        </a:p>
      </dgm:t>
    </dgm:pt>
    <dgm:pt modelId="{D2572D4E-1972-46B0-8E94-361ECB0CA07C}">
      <dgm:prSet/>
      <dgm:spPr/>
      <dgm:t>
        <a:bodyPr/>
        <a:lstStyle/>
        <a:p>
          <a:r>
            <a:rPr lang="en-US"/>
            <a:t>Hire people with the right values, endorse cultural values that support rightdoing (discredit wrongdoing), have the right types of leaders</a:t>
          </a:r>
        </a:p>
      </dgm:t>
    </dgm:pt>
    <dgm:pt modelId="{BFEF052A-8B9C-49F8-951C-2A7CED77FAB0}" type="parTrans" cxnId="{E000CDC9-5F27-49B6-B8CA-38C2E50372C7}">
      <dgm:prSet/>
      <dgm:spPr/>
      <dgm:t>
        <a:bodyPr/>
        <a:lstStyle/>
        <a:p>
          <a:endParaRPr lang="en-US"/>
        </a:p>
      </dgm:t>
    </dgm:pt>
    <dgm:pt modelId="{242E8218-0C87-49F5-A8AF-CE7E18824C9C}" type="sibTrans" cxnId="{E000CDC9-5F27-49B6-B8CA-38C2E50372C7}">
      <dgm:prSet/>
      <dgm:spPr/>
      <dgm:t>
        <a:bodyPr/>
        <a:lstStyle/>
        <a:p>
          <a:endParaRPr lang="en-US"/>
        </a:p>
      </dgm:t>
    </dgm:pt>
    <dgm:pt modelId="{DBAEC895-3B52-49CC-ADAB-ADDBBE40C992}">
      <dgm:prSet/>
      <dgm:spPr/>
      <dgm:t>
        <a:bodyPr/>
        <a:lstStyle/>
        <a:p>
          <a:r>
            <a:rPr lang="en-US"/>
            <a:t>Minimize</a:t>
          </a:r>
        </a:p>
      </dgm:t>
    </dgm:pt>
    <dgm:pt modelId="{85E1A4FD-1E66-44D9-9AA4-FC7933107B2B}" type="parTrans" cxnId="{232E3002-A443-443A-B269-D8AA451718F1}">
      <dgm:prSet/>
      <dgm:spPr/>
      <dgm:t>
        <a:bodyPr/>
        <a:lstStyle/>
        <a:p>
          <a:endParaRPr lang="en-US"/>
        </a:p>
      </dgm:t>
    </dgm:pt>
    <dgm:pt modelId="{9CE2454B-0AC9-47DA-B4FB-D72DBA1F0C08}" type="sibTrans" cxnId="{232E3002-A443-443A-B269-D8AA451718F1}">
      <dgm:prSet/>
      <dgm:spPr/>
      <dgm:t>
        <a:bodyPr/>
        <a:lstStyle/>
        <a:p>
          <a:endParaRPr lang="en-US"/>
        </a:p>
      </dgm:t>
    </dgm:pt>
    <dgm:pt modelId="{28AE2EF6-8307-4D26-B6AE-0F8624C261A3}">
      <dgm:prSet/>
      <dgm:spPr/>
      <dgm:t>
        <a:bodyPr/>
        <a:lstStyle/>
        <a:p>
          <a:r>
            <a:rPr lang="en-US"/>
            <a:t>Minimize power-related misconduct</a:t>
          </a:r>
        </a:p>
      </dgm:t>
    </dgm:pt>
    <dgm:pt modelId="{7CB2C557-2002-4DE2-BC92-5ED12067C49F}" type="parTrans" cxnId="{8363AE28-62FC-4790-A6D2-6A1A480112E0}">
      <dgm:prSet/>
      <dgm:spPr/>
      <dgm:t>
        <a:bodyPr/>
        <a:lstStyle/>
        <a:p>
          <a:endParaRPr lang="en-US"/>
        </a:p>
      </dgm:t>
    </dgm:pt>
    <dgm:pt modelId="{2790D346-43D1-4992-A274-1F20B5E6F7F5}" type="sibTrans" cxnId="{8363AE28-62FC-4790-A6D2-6A1A480112E0}">
      <dgm:prSet/>
      <dgm:spPr/>
      <dgm:t>
        <a:bodyPr/>
        <a:lstStyle/>
        <a:p>
          <a:endParaRPr lang="en-US"/>
        </a:p>
      </dgm:t>
    </dgm:pt>
    <dgm:pt modelId="{500FA653-02BC-4892-A473-FB7C3E9C2229}">
      <dgm:prSet/>
      <dgm:spPr/>
      <dgm:t>
        <a:bodyPr/>
        <a:lstStyle/>
        <a:p>
          <a:r>
            <a:rPr lang="en-US"/>
            <a:t>Good followership: it is ok to challenge superior as well as to obey them; spread power around instead of focusing it</a:t>
          </a:r>
        </a:p>
      </dgm:t>
    </dgm:pt>
    <dgm:pt modelId="{8D203ED1-24FC-4E64-B96C-F82DAFF11C0A}" type="parTrans" cxnId="{C82D47CF-F983-483D-A60C-102522100B9D}">
      <dgm:prSet/>
      <dgm:spPr/>
      <dgm:t>
        <a:bodyPr/>
        <a:lstStyle/>
        <a:p>
          <a:endParaRPr lang="en-US"/>
        </a:p>
      </dgm:t>
    </dgm:pt>
    <dgm:pt modelId="{2EE49CCB-5BBE-45E6-95DE-0D56FEC3E1C4}" type="sibTrans" cxnId="{C82D47CF-F983-483D-A60C-102522100B9D}">
      <dgm:prSet/>
      <dgm:spPr/>
      <dgm:t>
        <a:bodyPr/>
        <a:lstStyle/>
        <a:p>
          <a:endParaRPr lang="en-US"/>
        </a:p>
      </dgm:t>
    </dgm:pt>
    <dgm:pt modelId="{D3CCC9F0-11DA-48E4-9166-64393FB4DD74}">
      <dgm:prSet/>
      <dgm:spPr/>
      <dgm:t>
        <a:bodyPr/>
        <a:lstStyle/>
        <a:p>
          <a:r>
            <a:rPr lang="en-US"/>
            <a:t>Minimize</a:t>
          </a:r>
        </a:p>
      </dgm:t>
    </dgm:pt>
    <dgm:pt modelId="{E322A49B-49F8-43DE-A8CF-40F1C94CAF8B}" type="parTrans" cxnId="{2818AB45-955C-4B9A-8E0C-179BF2BD01A4}">
      <dgm:prSet/>
      <dgm:spPr/>
      <dgm:t>
        <a:bodyPr/>
        <a:lstStyle/>
        <a:p>
          <a:endParaRPr lang="en-US"/>
        </a:p>
      </dgm:t>
    </dgm:pt>
    <dgm:pt modelId="{F4EE38A7-5FBE-4CB1-A016-B1621B8D371E}" type="sibTrans" cxnId="{2818AB45-955C-4B9A-8E0C-179BF2BD01A4}">
      <dgm:prSet/>
      <dgm:spPr/>
      <dgm:t>
        <a:bodyPr/>
        <a:lstStyle/>
        <a:p>
          <a:endParaRPr lang="en-US"/>
        </a:p>
      </dgm:t>
    </dgm:pt>
    <dgm:pt modelId="{58850B52-DF4B-4CF9-8D77-8DCC980969D9}">
      <dgm:prSet/>
      <dgm:spPr/>
      <dgm:t>
        <a:bodyPr/>
        <a:lstStyle/>
        <a:p>
          <a:r>
            <a:rPr lang="en-US"/>
            <a:t>Minimize administrative system facilitated wrongdoing</a:t>
          </a:r>
        </a:p>
      </dgm:t>
    </dgm:pt>
    <dgm:pt modelId="{9637D6A2-A021-422E-8621-D40121C5BA83}" type="parTrans" cxnId="{5BAB9602-0800-4955-9D26-9B51B2654F47}">
      <dgm:prSet/>
      <dgm:spPr/>
      <dgm:t>
        <a:bodyPr/>
        <a:lstStyle/>
        <a:p>
          <a:endParaRPr lang="en-US"/>
        </a:p>
      </dgm:t>
    </dgm:pt>
    <dgm:pt modelId="{7C63A71D-078D-480A-8273-B4EF8047C0D2}" type="sibTrans" cxnId="{5BAB9602-0800-4955-9D26-9B51B2654F47}">
      <dgm:prSet/>
      <dgm:spPr/>
      <dgm:t>
        <a:bodyPr/>
        <a:lstStyle/>
        <a:p>
          <a:endParaRPr lang="en-US"/>
        </a:p>
      </dgm:t>
    </dgm:pt>
    <dgm:pt modelId="{7D5DE740-747D-4416-B337-734C1D8B229D}">
      <dgm:prSet/>
      <dgm:spPr/>
      <dgm:t>
        <a:bodyPr/>
        <a:lstStyle/>
        <a:p>
          <a:r>
            <a:rPr lang="en-US"/>
            <a:t>Be aware of unintended consequences of admin systems, encourage reflexivity</a:t>
          </a:r>
        </a:p>
      </dgm:t>
    </dgm:pt>
    <dgm:pt modelId="{B3F00090-7D48-4E0E-90BB-DD2D180FEB1B}" type="parTrans" cxnId="{BC6E4E77-973C-402C-B5DD-F0D4995BC6CF}">
      <dgm:prSet/>
      <dgm:spPr/>
      <dgm:t>
        <a:bodyPr/>
        <a:lstStyle/>
        <a:p>
          <a:endParaRPr lang="en-US"/>
        </a:p>
      </dgm:t>
    </dgm:pt>
    <dgm:pt modelId="{F45DCCCB-9821-4A99-96FF-C3908C52F314}" type="sibTrans" cxnId="{BC6E4E77-973C-402C-B5DD-F0D4995BC6CF}">
      <dgm:prSet/>
      <dgm:spPr/>
      <dgm:t>
        <a:bodyPr/>
        <a:lstStyle/>
        <a:p>
          <a:endParaRPr lang="en-US"/>
        </a:p>
      </dgm:t>
    </dgm:pt>
    <dgm:pt modelId="{8F354478-C872-4C79-A641-132DB3FE50C5}" type="pres">
      <dgm:prSet presAssocID="{820446F0-B181-4309-84E8-8A8018132C20}" presName="Name0" presStyleCnt="0">
        <dgm:presLayoutVars>
          <dgm:dir/>
          <dgm:animLvl val="lvl"/>
          <dgm:resizeHandles val="exact"/>
        </dgm:presLayoutVars>
      </dgm:prSet>
      <dgm:spPr/>
    </dgm:pt>
    <dgm:pt modelId="{E97A70AB-B97A-49BB-8463-15A4EB820D20}" type="pres">
      <dgm:prSet presAssocID="{01EED709-1CDB-4359-A547-021FCF9D494D}" presName="composite" presStyleCnt="0"/>
      <dgm:spPr/>
    </dgm:pt>
    <dgm:pt modelId="{4DDE5414-7D2B-45D9-82A4-9BF8E0DA44CB}" type="pres">
      <dgm:prSet presAssocID="{01EED709-1CDB-4359-A547-021FCF9D494D}" presName="parTx" presStyleLbl="alignNode1" presStyleIdx="0" presStyleCnt="4">
        <dgm:presLayoutVars>
          <dgm:chMax val="0"/>
          <dgm:chPref val="0"/>
        </dgm:presLayoutVars>
      </dgm:prSet>
      <dgm:spPr/>
    </dgm:pt>
    <dgm:pt modelId="{CA87EE8E-B050-48B9-ADE2-7B12421D53B9}" type="pres">
      <dgm:prSet presAssocID="{01EED709-1CDB-4359-A547-021FCF9D494D}" presName="desTx" presStyleLbl="alignAccFollowNode1" presStyleIdx="0" presStyleCnt="4">
        <dgm:presLayoutVars/>
      </dgm:prSet>
      <dgm:spPr/>
    </dgm:pt>
    <dgm:pt modelId="{7AF8AE14-5A3E-4B64-B8FD-EFE984ECE8E1}" type="pres">
      <dgm:prSet presAssocID="{D0968E87-5A34-4AFF-B5A6-0C547565DD53}" presName="space" presStyleCnt="0"/>
      <dgm:spPr/>
    </dgm:pt>
    <dgm:pt modelId="{821022C2-E986-4AE0-AE7D-439F8D3778B2}" type="pres">
      <dgm:prSet presAssocID="{77D1BDAF-E22C-429A-A2EC-0D6E47AF4CA9}" presName="composite" presStyleCnt="0"/>
      <dgm:spPr/>
    </dgm:pt>
    <dgm:pt modelId="{C26F0D65-0354-45AD-BCF0-C615A5780E48}" type="pres">
      <dgm:prSet presAssocID="{77D1BDAF-E22C-429A-A2EC-0D6E47AF4CA9}" presName="parTx" presStyleLbl="alignNode1" presStyleIdx="1" presStyleCnt="4">
        <dgm:presLayoutVars>
          <dgm:chMax val="0"/>
          <dgm:chPref val="0"/>
        </dgm:presLayoutVars>
      </dgm:prSet>
      <dgm:spPr/>
    </dgm:pt>
    <dgm:pt modelId="{A514723D-D742-40D9-BC50-067F21F64CEB}" type="pres">
      <dgm:prSet presAssocID="{77D1BDAF-E22C-429A-A2EC-0D6E47AF4CA9}" presName="desTx" presStyleLbl="alignAccFollowNode1" presStyleIdx="1" presStyleCnt="4">
        <dgm:presLayoutVars/>
      </dgm:prSet>
      <dgm:spPr/>
    </dgm:pt>
    <dgm:pt modelId="{A642E769-0DBC-4D93-8FDB-7EE59B9E1673}" type="pres">
      <dgm:prSet presAssocID="{F046192B-C56F-4DB9-9B62-4BDAD09BA564}" presName="space" presStyleCnt="0"/>
      <dgm:spPr/>
    </dgm:pt>
    <dgm:pt modelId="{40AD9346-3977-40E1-9B2C-B74738AA2117}" type="pres">
      <dgm:prSet presAssocID="{DBAEC895-3B52-49CC-ADAB-ADDBBE40C992}" presName="composite" presStyleCnt="0"/>
      <dgm:spPr/>
    </dgm:pt>
    <dgm:pt modelId="{B6743829-F431-4F93-AF9F-CF8B34A4A8B2}" type="pres">
      <dgm:prSet presAssocID="{DBAEC895-3B52-49CC-ADAB-ADDBBE40C992}" presName="parTx" presStyleLbl="alignNode1" presStyleIdx="2" presStyleCnt="4">
        <dgm:presLayoutVars>
          <dgm:chMax val="0"/>
          <dgm:chPref val="0"/>
        </dgm:presLayoutVars>
      </dgm:prSet>
      <dgm:spPr/>
    </dgm:pt>
    <dgm:pt modelId="{3CD2154C-1D6C-4377-B680-0AEA13A9FED5}" type="pres">
      <dgm:prSet presAssocID="{DBAEC895-3B52-49CC-ADAB-ADDBBE40C992}" presName="desTx" presStyleLbl="alignAccFollowNode1" presStyleIdx="2" presStyleCnt="4">
        <dgm:presLayoutVars/>
      </dgm:prSet>
      <dgm:spPr/>
    </dgm:pt>
    <dgm:pt modelId="{2A4870BB-081A-46DE-9D5B-01399E29D6D7}" type="pres">
      <dgm:prSet presAssocID="{9CE2454B-0AC9-47DA-B4FB-D72DBA1F0C08}" presName="space" presStyleCnt="0"/>
      <dgm:spPr/>
    </dgm:pt>
    <dgm:pt modelId="{B913D197-B374-4F09-ACEB-124AB81B08F4}" type="pres">
      <dgm:prSet presAssocID="{D3CCC9F0-11DA-48E4-9166-64393FB4DD74}" presName="composite" presStyleCnt="0"/>
      <dgm:spPr/>
    </dgm:pt>
    <dgm:pt modelId="{0C2496A3-8145-4791-8EE0-CE7A8FCE4A38}" type="pres">
      <dgm:prSet presAssocID="{D3CCC9F0-11DA-48E4-9166-64393FB4DD74}" presName="parTx" presStyleLbl="alignNode1" presStyleIdx="3" presStyleCnt="4">
        <dgm:presLayoutVars>
          <dgm:chMax val="0"/>
          <dgm:chPref val="0"/>
        </dgm:presLayoutVars>
      </dgm:prSet>
      <dgm:spPr/>
    </dgm:pt>
    <dgm:pt modelId="{352F2236-71F0-44EB-88D9-77FA9A6C33FB}" type="pres">
      <dgm:prSet presAssocID="{D3CCC9F0-11DA-48E4-9166-64393FB4DD74}" presName="desTx" presStyleLbl="alignAccFollowNode1" presStyleIdx="3" presStyleCnt="4">
        <dgm:presLayoutVars/>
      </dgm:prSet>
      <dgm:spPr/>
    </dgm:pt>
  </dgm:ptLst>
  <dgm:cxnLst>
    <dgm:cxn modelId="{232E3002-A443-443A-B269-D8AA451718F1}" srcId="{820446F0-B181-4309-84E8-8A8018132C20}" destId="{DBAEC895-3B52-49CC-ADAB-ADDBBE40C992}" srcOrd="2" destOrd="0" parTransId="{85E1A4FD-1E66-44D9-9AA4-FC7933107B2B}" sibTransId="{9CE2454B-0AC9-47DA-B4FB-D72DBA1F0C08}"/>
    <dgm:cxn modelId="{5BAB9602-0800-4955-9D26-9B51B2654F47}" srcId="{D3CCC9F0-11DA-48E4-9166-64393FB4DD74}" destId="{58850B52-DF4B-4CF9-8D77-8DCC980969D9}" srcOrd="0" destOrd="0" parTransId="{9637D6A2-A021-422E-8621-D40121C5BA83}" sibTransId="{7C63A71D-078D-480A-8273-B4EF8047C0D2}"/>
    <dgm:cxn modelId="{E99C2E07-E162-4376-8E88-E77778848C28}" srcId="{820446F0-B181-4309-84E8-8A8018132C20}" destId="{77D1BDAF-E22C-429A-A2EC-0D6E47AF4CA9}" srcOrd="1" destOrd="0" parTransId="{7C14C3DB-68D4-4FE4-B5DF-37613F8EDCA6}" sibTransId="{F046192B-C56F-4DB9-9B62-4BDAD09BA564}"/>
    <dgm:cxn modelId="{10996314-168A-4A5C-A63A-EC0BB3039B23}" type="presOf" srcId="{820446F0-B181-4309-84E8-8A8018132C20}" destId="{8F354478-C872-4C79-A641-132DB3FE50C5}" srcOrd="0" destOrd="0" presId="urn:microsoft.com/office/officeart/2016/7/layout/ChevronBlockProcess"/>
    <dgm:cxn modelId="{3FC5D719-78C1-433C-8D1C-3304F62856D4}" type="presOf" srcId="{DBAEC895-3B52-49CC-ADAB-ADDBBE40C992}" destId="{B6743829-F431-4F93-AF9F-CF8B34A4A8B2}" srcOrd="0" destOrd="0" presId="urn:microsoft.com/office/officeart/2016/7/layout/ChevronBlockProcess"/>
    <dgm:cxn modelId="{FA386D20-35E1-4A1D-ACC5-27FA2FE1C40E}" type="presOf" srcId="{500FA653-02BC-4892-A473-FB7C3E9C2229}" destId="{3CD2154C-1D6C-4377-B680-0AEA13A9FED5}" srcOrd="0" destOrd="1" presId="urn:microsoft.com/office/officeart/2016/7/layout/ChevronBlockProcess"/>
    <dgm:cxn modelId="{8363AE28-62FC-4790-A6D2-6A1A480112E0}" srcId="{DBAEC895-3B52-49CC-ADAB-ADDBBE40C992}" destId="{28AE2EF6-8307-4D26-B6AE-0F8624C261A3}" srcOrd="0" destOrd="0" parTransId="{7CB2C557-2002-4DE2-BC92-5ED12067C49F}" sibTransId="{2790D346-43D1-4992-A274-1F20B5E6F7F5}"/>
    <dgm:cxn modelId="{2818AB45-955C-4B9A-8E0C-179BF2BD01A4}" srcId="{820446F0-B181-4309-84E8-8A8018132C20}" destId="{D3CCC9F0-11DA-48E4-9166-64393FB4DD74}" srcOrd="3" destOrd="0" parTransId="{E322A49B-49F8-43DE-A8CF-40F1C94CAF8B}" sibTransId="{F4EE38A7-5FBE-4CB1-A016-B1621B8D371E}"/>
    <dgm:cxn modelId="{07FAED69-4D12-4646-887E-F9A77AA5D0D5}" type="presOf" srcId="{8A8D2304-8D61-4275-8075-13786DC09E28}" destId="{A514723D-D742-40D9-BC50-067F21F64CEB}" srcOrd="0" destOrd="0" presId="urn:microsoft.com/office/officeart/2016/7/layout/ChevronBlockProcess"/>
    <dgm:cxn modelId="{5049C86E-7B65-4F2D-9211-0554EA795BF6}" type="presOf" srcId="{4EBE5FAD-AE6C-4D7F-863D-CF72A9939355}" destId="{CA87EE8E-B050-48B9-ADE2-7B12421D53B9}" srcOrd="0" destOrd="1" presId="urn:microsoft.com/office/officeart/2016/7/layout/ChevronBlockProcess"/>
    <dgm:cxn modelId="{A687E572-4A4F-4DB6-9FB9-454E45BC05C5}" type="presOf" srcId="{7D5DE740-747D-4416-B337-734C1D8B229D}" destId="{352F2236-71F0-44EB-88D9-77FA9A6C33FB}" srcOrd="0" destOrd="1" presId="urn:microsoft.com/office/officeart/2016/7/layout/ChevronBlockProcess"/>
    <dgm:cxn modelId="{744C8174-D331-4658-997E-1C279D3144D9}" srcId="{01EED709-1CDB-4359-A547-021FCF9D494D}" destId="{D904A25A-A795-42EC-BBBC-A8A8BB311340}" srcOrd="0" destOrd="0" parTransId="{F9FB970A-0E36-46BF-8C67-C91BCC74899E}" sibTransId="{38D75EB9-3E3A-47C0-B9F1-DE141987F6C1}"/>
    <dgm:cxn modelId="{BC6E4E77-973C-402C-B5DD-F0D4995BC6CF}" srcId="{58850B52-DF4B-4CF9-8D77-8DCC980969D9}" destId="{7D5DE740-747D-4416-B337-734C1D8B229D}" srcOrd="0" destOrd="0" parTransId="{B3F00090-7D48-4E0E-90BB-DD2D180FEB1B}" sibTransId="{F45DCCCB-9821-4A99-96FF-C3908C52F314}"/>
    <dgm:cxn modelId="{33F8B18F-1DB1-475B-BDC2-950B3BD9711E}" type="presOf" srcId="{D2572D4E-1972-46B0-8E94-361ECB0CA07C}" destId="{A514723D-D742-40D9-BC50-067F21F64CEB}" srcOrd="0" destOrd="1" presId="urn:microsoft.com/office/officeart/2016/7/layout/ChevronBlockProcess"/>
    <dgm:cxn modelId="{E4D4CE8F-7713-4BFC-A3C3-BBD00CA9980F}" type="presOf" srcId="{58850B52-DF4B-4CF9-8D77-8DCC980969D9}" destId="{352F2236-71F0-44EB-88D9-77FA9A6C33FB}" srcOrd="0" destOrd="0" presId="urn:microsoft.com/office/officeart/2016/7/layout/ChevronBlockProcess"/>
    <dgm:cxn modelId="{CFF25992-6EAD-46C5-8405-60191C7DFF8D}" type="presOf" srcId="{D3CCC9F0-11DA-48E4-9166-64393FB4DD74}" destId="{0C2496A3-8145-4791-8EE0-CE7A8FCE4A38}" srcOrd="0" destOrd="0" presId="urn:microsoft.com/office/officeart/2016/7/layout/ChevronBlockProcess"/>
    <dgm:cxn modelId="{9B9923AA-7742-4C5F-9D36-78234F4E3B5E}" srcId="{820446F0-B181-4309-84E8-8A8018132C20}" destId="{01EED709-1CDB-4359-A547-021FCF9D494D}" srcOrd="0" destOrd="0" parTransId="{53E54995-EB67-4E8F-BDF0-28528036C02F}" sibTransId="{D0968E87-5A34-4AFF-B5A6-0C547565DD53}"/>
    <dgm:cxn modelId="{08CC40B9-015E-4DAE-AC06-4DEE13DDC970}" srcId="{D904A25A-A795-42EC-BBBC-A8A8BB311340}" destId="{4EBE5FAD-AE6C-4D7F-863D-CF72A9939355}" srcOrd="0" destOrd="0" parTransId="{F841B435-88E7-4CB5-83EC-D581F66FD01A}" sibTransId="{93D39242-B531-4A98-863F-7C5514386A1B}"/>
    <dgm:cxn modelId="{51FA66C0-7A72-4DE3-8DBF-F66E5A3E2DEF}" srcId="{77D1BDAF-E22C-429A-A2EC-0D6E47AF4CA9}" destId="{8A8D2304-8D61-4275-8075-13786DC09E28}" srcOrd="0" destOrd="0" parTransId="{E5342E1D-7717-4A1D-84DF-7D6DDCEA609E}" sibTransId="{A6AA93D1-B05B-4710-AC8B-05EB4AF567A9}"/>
    <dgm:cxn modelId="{B32B9DC0-4BD4-4881-9611-57AEA961BD07}" type="presOf" srcId="{28AE2EF6-8307-4D26-B6AE-0F8624C261A3}" destId="{3CD2154C-1D6C-4377-B680-0AEA13A9FED5}" srcOrd="0" destOrd="0" presId="urn:microsoft.com/office/officeart/2016/7/layout/ChevronBlockProcess"/>
    <dgm:cxn modelId="{E000CDC9-5F27-49B6-B8CA-38C2E50372C7}" srcId="{8A8D2304-8D61-4275-8075-13786DC09E28}" destId="{D2572D4E-1972-46B0-8E94-361ECB0CA07C}" srcOrd="0" destOrd="0" parTransId="{BFEF052A-8B9C-49F8-951C-2A7CED77FAB0}" sibTransId="{242E8218-0C87-49F5-A8AF-CE7E18824C9C}"/>
    <dgm:cxn modelId="{C82D47CF-F983-483D-A60C-102522100B9D}" srcId="{28AE2EF6-8307-4D26-B6AE-0F8624C261A3}" destId="{500FA653-02BC-4892-A473-FB7C3E9C2229}" srcOrd="0" destOrd="0" parTransId="{8D203ED1-24FC-4E64-B96C-F82DAFF11C0A}" sibTransId="{2EE49CCB-5BBE-45E6-95DE-0D56FEC3E1C4}"/>
    <dgm:cxn modelId="{A626EED4-7B7B-416D-B787-F57416A1E6F5}" type="presOf" srcId="{01EED709-1CDB-4359-A547-021FCF9D494D}" destId="{4DDE5414-7D2B-45D9-82A4-9BF8E0DA44CB}" srcOrd="0" destOrd="0" presId="urn:microsoft.com/office/officeart/2016/7/layout/ChevronBlockProcess"/>
    <dgm:cxn modelId="{A70C3EEE-1955-48F3-891B-17E8C57ECD8B}" type="presOf" srcId="{77D1BDAF-E22C-429A-A2EC-0D6E47AF4CA9}" destId="{C26F0D65-0354-45AD-BCF0-C615A5780E48}" srcOrd="0" destOrd="0" presId="urn:microsoft.com/office/officeart/2016/7/layout/ChevronBlockProcess"/>
    <dgm:cxn modelId="{87AEE9FC-2684-4C04-8534-3BD0EF569019}" type="presOf" srcId="{D904A25A-A795-42EC-BBBC-A8A8BB311340}" destId="{CA87EE8E-B050-48B9-ADE2-7B12421D53B9}" srcOrd="0" destOrd="0" presId="urn:microsoft.com/office/officeart/2016/7/layout/ChevronBlockProcess"/>
    <dgm:cxn modelId="{16F1950B-E179-4938-BB85-99AE0F872885}" type="presParOf" srcId="{8F354478-C872-4C79-A641-132DB3FE50C5}" destId="{E97A70AB-B97A-49BB-8463-15A4EB820D20}" srcOrd="0" destOrd="0" presId="urn:microsoft.com/office/officeart/2016/7/layout/ChevronBlockProcess"/>
    <dgm:cxn modelId="{A99D91CC-31F8-4D48-A6B5-05D06C3445B9}" type="presParOf" srcId="{E97A70AB-B97A-49BB-8463-15A4EB820D20}" destId="{4DDE5414-7D2B-45D9-82A4-9BF8E0DA44CB}" srcOrd="0" destOrd="0" presId="urn:microsoft.com/office/officeart/2016/7/layout/ChevronBlockProcess"/>
    <dgm:cxn modelId="{DF0E63A7-B7D3-4E66-995D-F867FA2AEAF0}" type="presParOf" srcId="{E97A70AB-B97A-49BB-8463-15A4EB820D20}" destId="{CA87EE8E-B050-48B9-ADE2-7B12421D53B9}" srcOrd="1" destOrd="0" presId="urn:microsoft.com/office/officeart/2016/7/layout/ChevronBlockProcess"/>
    <dgm:cxn modelId="{38874B49-439B-49EE-9E3A-53B8BBADD563}" type="presParOf" srcId="{8F354478-C872-4C79-A641-132DB3FE50C5}" destId="{7AF8AE14-5A3E-4B64-B8FD-EFE984ECE8E1}" srcOrd="1" destOrd="0" presId="urn:microsoft.com/office/officeart/2016/7/layout/ChevronBlockProcess"/>
    <dgm:cxn modelId="{4F11F4EF-BCE2-41BC-ADD0-96A409576A80}" type="presParOf" srcId="{8F354478-C872-4C79-A641-132DB3FE50C5}" destId="{821022C2-E986-4AE0-AE7D-439F8D3778B2}" srcOrd="2" destOrd="0" presId="urn:microsoft.com/office/officeart/2016/7/layout/ChevronBlockProcess"/>
    <dgm:cxn modelId="{9E13568E-34E3-47ED-B731-11C5454EB196}" type="presParOf" srcId="{821022C2-E986-4AE0-AE7D-439F8D3778B2}" destId="{C26F0D65-0354-45AD-BCF0-C615A5780E48}" srcOrd="0" destOrd="0" presId="urn:microsoft.com/office/officeart/2016/7/layout/ChevronBlockProcess"/>
    <dgm:cxn modelId="{6E67D56C-665D-44AA-B3A3-2A4BAF9F2AF8}" type="presParOf" srcId="{821022C2-E986-4AE0-AE7D-439F8D3778B2}" destId="{A514723D-D742-40D9-BC50-067F21F64CEB}" srcOrd="1" destOrd="0" presId="urn:microsoft.com/office/officeart/2016/7/layout/ChevronBlockProcess"/>
    <dgm:cxn modelId="{CBDA0870-9B26-494F-972C-D5175A6718D4}" type="presParOf" srcId="{8F354478-C872-4C79-A641-132DB3FE50C5}" destId="{A642E769-0DBC-4D93-8FDB-7EE59B9E1673}" srcOrd="3" destOrd="0" presId="urn:microsoft.com/office/officeart/2016/7/layout/ChevronBlockProcess"/>
    <dgm:cxn modelId="{EBC2C519-64C1-46AC-8D82-C916A8F692A1}" type="presParOf" srcId="{8F354478-C872-4C79-A641-132DB3FE50C5}" destId="{40AD9346-3977-40E1-9B2C-B74738AA2117}" srcOrd="4" destOrd="0" presId="urn:microsoft.com/office/officeart/2016/7/layout/ChevronBlockProcess"/>
    <dgm:cxn modelId="{F92A8CB8-35DA-45FB-B318-E0A5969049F8}" type="presParOf" srcId="{40AD9346-3977-40E1-9B2C-B74738AA2117}" destId="{B6743829-F431-4F93-AF9F-CF8B34A4A8B2}" srcOrd="0" destOrd="0" presId="urn:microsoft.com/office/officeart/2016/7/layout/ChevronBlockProcess"/>
    <dgm:cxn modelId="{74BE5FC9-090F-4274-B1D5-0E1BF463C894}" type="presParOf" srcId="{40AD9346-3977-40E1-9B2C-B74738AA2117}" destId="{3CD2154C-1D6C-4377-B680-0AEA13A9FED5}" srcOrd="1" destOrd="0" presId="urn:microsoft.com/office/officeart/2016/7/layout/ChevronBlockProcess"/>
    <dgm:cxn modelId="{74FA020C-FD34-4AFF-89E7-8C6DFE25D988}" type="presParOf" srcId="{8F354478-C872-4C79-A641-132DB3FE50C5}" destId="{2A4870BB-081A-46DE-9D5B-01399E29D6D7}" srcOrd="5" destOrd="0" presId="urn:microsoft.com/office/officeart/2016/7/layout/ChevronBlockProcess"/>
    <dgm:cxn modelId="{4E97B30C-6780-4008-A0F6-162635832EC4}" type="presParOf" srcId="{8F354478-C872-4C79-A641-132DB3FE50C5}" destId="{B913D197-B374-4F09-ACEB-124AB81B08F4}" srcOrd="6" destOrd="0" presId="urn:microsoft.com/office/officeart/2016/7/layout/ChevronBlockProcess"/>
    <dgm:cxn modelId="{6CD04465-A31E-4BE8-80AD-46B29DC7FFD7}" type="presParOf" srcId="{B913D197-B374-4F09-ACEB-124AB81B08F4}" destId="{0C2496A3-8145-4791-8EE0-CE7A8FCE4A38}" srcOrd="0" destOrd="0" presId="urn:microsoft.com/office/officeart/2016/7/layout/ChevronBlockProcess"/>
    <dgm:cxn modelId="{7ECCAFB2-D181-4165-AD32-D0CFBF55640E}" type="presParOf" srcId="{B913D197-B374-4F09-ACEB-124AB81B08F4}" destId="{352F2236-71F0-44EB-88D9-77FA9A6C33FB}" srcOrd="1" destOrd="0" presId="urn:microsoft.com/office/officeart/2016/7/layout/ChevronBlock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36CAFD-E63E-49BE-87FF-9ADDBC70863A}">
      <dsp:nvSpPr>
        <dsp:cNvPr id="0" name=""/>
        <dsp:cNvSpPr/>
      </dsp:nvSpPr>
      <dsp:spPr>
        <a:xfrm>
          <a:off x="0" y="4540835"/>
          <a:ext cx="1725128" cy="993423"/>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2691" tIns="106680" rIns="122691" bIns="106680" numCol="1" spcCol="1270" anchor="ctr" anchorCtr="0">
          <a:noAutofit/>
        </a:bodyPr>
        <a:lstStyle/>
        <a:p>
          <a:pPr marL="0" lvl="0" indent="0" algn="ctr" defTabSz="666750">
            <a:lnSpc>
              <a:spcPct val="90000"/>
            </a:lnSpc>
            <a:spcBef>
              <a:spcPct val="0"/>
            </a:spcBef>
            <a:spcAft>
              <a:spcPct val="35000"/>
            </a:spcAft>
            <a:buNone/>
          </a:pPr>
          <a:r>
            <a:rPr lang="fi-FI" sz="1500" kern="1200"/>
            <a:t>Lecture assignment</a:t>
          </a:r>
          <a:endParaRPr lang="en-US" sz="1500" kern="1200"/>
        </a:p>
      </dsp:txBody>
      <dsp:txXfrm>
        <a:off x="0" y="4540835"/>
        <a:ext cx="1725128" cy="993423"/>
      </dsp:txXfrm>
    </dsp:sp>
    <dsp:sp modelId="{67635469-A098-4EA6-A18C-FDDB9C497B10}">
      <dsp:nvSpPr>
        <dsp:cNvPr id="0" name=""/>
        <dsp:cNvSpPr/>
      </dsp:nvSpPr>
      <dsp:spPr>
        <a:xfrm>
          <a:off x="1725128" y="4540835"/>
          <a:ext cx="5175384" cy="993423"/>
        </a:xfrm>
        <a:prstGeom prst="rect">
          <a:avLst/>
        </a:prstGeom>
        <a:solidFill>
          <a:schemeClr val="accent4">
            <a:alpha val="90000"/>
            <a:tint val="40000"/>
            <a:hueOff val="0"/>
            <a:satOff val="0"/>
            <a:lumOff val="0"/>
            <a:alphaOff val="0"/>
          </a:schemeClr>
        </a:solidFill>
        <a:ln w="12700" cap="flat" cmpd="sng" algn="ctr">
          <a:solidFill>
            <a:schemeClr val="accent4">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5637F76-3A74-4348-9656-B49B8E4505F4}">
      <dsp:nvSpPr>
        <dsp:cNvPr id="0" name=""/>
        <dsp:cNvSpPr/>
      </dsp:nvSpPr>
      <dsp:spPr>
        <a:xfrm rot="10800000">
          <a:off x="0" y="3027850"/>
          <a:ext cx="1725128" cy="1527885"/>
        </a:xfrm>
        <a:prstGeom prst="upArrowCallout">
          <a:avLst>
            <a:gd name="adj1" fmla="val 5000"/>
            <a:gd name="adj2" fmla="val 10000"/>
            <a:gd name="adj3" fmla="val 15000"/>
            <a:gd name="adj4" fmla="val 64977"/>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2691" tIns="106680" rIns="122691" bIns="106680" numCol="1" spcCol="1270" anchor="ctr" anchorCtr="0">
          <a:noAutofit/>
        </a:bodyPr>
        <a:lstStyle/>
        <a:p>
          <a:pPr marL="0" lvl="0" indent="0" algn="ctr" defTabSz="666750">
            <a:lnSpc>
              <a:spcPct val="90000"/>
            </a:lnSpc>
            <a:spcBef>
              <a:spcPct val="0"/>
            </a:spcBef>
            <a:spcAft>
              <a:spcPct val="35000"/>
            </a:spcAft>
            <a:buNone/>
          </a:pPr>
          <a:r>
            <a:rPr lang="fi-FI" sz="1500" kern="1200"/>
            <a:t>How does corporate irresponsibility come about?</a:t>
          </a:r>
          <a:endParaRPr lang="en-US" sz="1500" kern="1200"/>
        </a:p>
      </dsp:txBody>
      <dsp:txXfrm rot="-10800000">
        <a:off x="0" y="3027850"/>
        <a:ext cx="1725128" cy="993125"/>
      </dsp:txXfrm>
    </dsp:sp>
    <dsp:sp modelId="{F2687B6D-9313-4429-96C7-9CE8EDB48371}">
      <dsp:nvSpPr>
        <dsp:cNvPr id="0" name=""/>
        <dsp:cNvSpPr/>
      </dsp:nvSpPr>
      <dsp:spPr>
        <a:xfrm>
          <a:off x="1725128" y="3027850"/>
          <a:ext cx="5175384" cy="993125"/>
        </a:xfrm>
        <a:prstGeom prst="rect">
          <a:avLst/>
        </a:prstGeom>
        <a:solidFill>
          <a:schemeClr val="accent4">
            <a:alpha val="90000"/>
            <a:tint val="40000"/>
            <a:hueOff val="0"/>
            <a:satOff val="0"/>
            <a:lumOff val="0"/>
            <a:alphaOff val="0"/>
          </a:schemeClr>
        </a:solidFill>
        <a:ln w="12700" cap="flat" cmpd="sng" algn="ctr">
          <a:solidFill>
            <a:schemeClr val="accent4">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4981" tIns="190500" rIns="104981" bIns="190500" numCol="1" spcCol="1270" anchor="ctr" anchorCtr="0">
          <a:noAutofit/>
        </a:bodyPr>
        <a:lstStyle/>
        <a:p>
          <a:pPr marL="0" lvl="0" indent="0" algn="l" defTabSz="666750">
            <a:lnSpc>
              <a:spcPct val="90000"/>
            </a:lnSpc>
            <a:spcBef>
              <a:spcPct val="0"/>
            </a:spcBef>
            <a:spcAft>
              <a:spcPct val="35000"/>
            </a:spcAft>
            <a:buNone/>
          </a:pPr>
          <a:r>
            <a:rPr lang="fi-FI" sz="1500" kern="1200"/>
            <a:t>Normal and abnormal accounts of irresponsibility</a:t>
          </a:r>
          <a:endParaRPr lang="en-US" sz="1500" kern="1200"/>
        </a:p>
      </dsp:txBody>
      <dsp:txXfrm>
        <a:off x="1725128" y="3027850"/>
        <a:ext cx="5175384" cy="993125"/>
      </dsp:txXfrm>
    </dsp:sp>
    <dsp:sp modelId="{7A568250-2233-4EAB-8EB7-29EBE31B1A48}">
      <dsp:nvSpPr>
        <dsp:cNvPr id="0" name=""/>
        <dsp:cNvSpPr/>
      </dsp:nvSpPr>
      <dsp:spPr>
        <a:xfrm rot="10800000">
          <a:off x="0" y="1514866"/>
          <a:ext cx="1725128" cy="993125"/>
        </a:xfrm>
        <a:prstGeom prst="upArrowCallou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2691" tIns="106680" rIns="122691" bIns="106680" numCol="1" spcCol="1270" anchor="ctr" anchorCtr="0">
          <a:noAutofit/>
        </a:bodyPr>
        <a:lstStyle/>
        <a:p>
          <a:pPr marL="0" lvl="0" indent="0" algn="ctr" defTabSz="666750">
            <a:lnSpc>
              <a:spcPct val="90000"/>
            </a:lnSpc>
            <a:spcBef>
              <a:spcPct val="0"/>
            </a:spcBef>
            <a:spcAft>
              <a:spcPct val="35000"/>
            </a:spcAft>
            <a:buNone/>
          </a:pPr>
          <a:r>
            <a:rPr lang="fi-FI" sz="1500" kern="1200"/>
            <a:t>What is corporate irresponsibility?</a:t>
          </a:r>
          <a:endParaRPr lang="en-US" sz="1500" kern="1200"/>
        </a:p>
      </dsp:txBody>
      <dsp:txXfrm rot="10800000">
        <a:off x="0" y="1514866"/>
        <a:ext cx="1725128" cy="645303"/>
      </dsp:txXfrm>
    </dsp:sp>
    <dsp:sp modelId="{394C1D84-37C7-428F-8293-4F2D9D2796CC}">
      <dsp:nvSpPr>
        <dsp:cNvPr id="0" name=""/>
        <dsp:cNvSpPr/>
      </dsp:nvSpPr>
      <dsp:spPr>
        <a:xfrm rot="10800000">
          <a:off x="0" y="1514866"/>
          <a:ext cx="1725128" cy="1527885"/>
        </a:xfrm>
        <a:prstGeom prst="upArrowCallout">
          <a:avLst>
            <a:gd name="adj1" fmla="val 5000"/>
            <a:gd name="adj2" fmla="val 10000"/>
            <a:gd name="adj3" fmla="val 15000"/>
            <a:gd name="adj4" fmla="val 64977"/>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2691" tIns="106680" rIns="122691" bIns="106680" numCol="1" spcCol="1270" anchor="ctr" anchorCtr="0">
          <a:noAutofit/>
        </a:bodyPr>
        <a:lstStyle/>
        <a:p>
          <a:pPr marL="0" lvl="0" indent="0" algn="ctr" defTabSz="666750">
            <a:lnSpc>
              <a:spcPct val="90000"/>
            </a:lnSpc>
            <a:spcBef>
              <a:spcPct val="0"/>
            </a:spcBef>
            <a:spcAft>
              <a:spcPct val="35000"/>
            </a:spcAft>
            <a:buNone/>
          </a:pPr>
          <a:r>
            <a:rPr lang="fi-FI" sz="1500" kern="1200"/>
            <a:t>What is corporate irresponsibility?</a:t>
          </a:r>
          <a:endParaRPr lang="en-US" sz="1500" kern="1200"/>
        </a:p>
      </dsp:txBody>
      <dsp:txXfrm rot="10800000">
        <a:off x="0" y="1514866"/>
        <a:ext cx="1725128" cy="645303"/>
      </dsp:txXfrm>
    </dsp:sp>
    <dsp:sp modelId="{0841A56C-1778-4A5A-8B2D-0CCAB3EDD8BD}">
      <dsp:nvSpPr>
        <dsp:cNvPr id="0" name=""/>
        <dsp:cNvSpPr/>
      </dsp:nvSpPr>
      <dsp:spPr>
        <a:xfrm>
          <a:off x="1725128" y="1514866"/>
          <a:ext cx="5175384" cy="993125"/>
        </a:xfrm>
        <a:prstGeom prst="rect">
          <a:avLst/>
        </a:prstGeom>
        <a:solidFill>
          <a:schemeClr val="accent4">
            <a:alpha val="90000"/>
            <a:tint val="40000"/>
            <a:hueOff val="0"/>
            <a:satOff val="0"/>
            <a:lumOff val="0"/>
            <a:alphaOff val="0"/>
          </a:schemeClr>
        </a:solidFill>
        <a:ln w="12700" cap="flat" cmpd="sng" algn="ctr">
          <a:solidFill>
            <a:schemeClr val="accent4">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8ED3A8C-0E2B-4E1B-BD76-8B6289AA1C46}">
      <dsp:nvSpPr>
        <dsp:cNvPr id="0" name=""/>
        <dsp:cNvSpPr/>
      </dsp:nvSpPr>
      <dsp:spPr>
        <a:xfrm rot="10800000">
          <a:off x="0" y="1882"/>
          <a:ext cx="1725128" cy="993125"/>
        </a:xfrm>
        <a:prstGeom prst="upArrowCallou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2691" tIns="106680" rIns="122691" bIns="106680" numCol="1" spcCol="1270" anchor="ctr" anchorCtr="0">
          <a:noAutofit/>
        </a:bodyPr>
        <a:lstStyle/>
        <a:p>
          <a:pPr marL="0" lvl="0" indent="0" algn="ctr" defTabSz="666750">
            <a:lnSpc>
              <a:spcPct val="90000"/>
            </a:lnSpc>
            <a:spcBef>
              <a:spcPct val="0"/>
            </a:spcBef>
            <a:spcAft>
              <a:spcPct val="35000"/>
            </a:spcAft>
            <a:buNone/>
          </a:pPr>
          <a:r>
            <a:rPr lang="fi-FI" sz="1500" kern="1200"/>
            <a:t>Why corporate irresponsibility?</a:t>
          </a:r>
          <a:endParaRPr lang="en-US" sz="1500" kern="1200"/>
        </a:p>
      </dsp:txBody>
      <dsp:txXfrm rot="10800000">
        <a:off x="0" y="1882"/>
        <a:ext cx="1725128" cy="645303"/>
      </dsp:txXfrm>
    </dsp:sp>
    <dsp:sp modelId="{0C642945-EE1D-44EF-B21D-5978B39788B5}">
      <dsp:nvSpPr>
        <dsp:cNvPr id="0" name=""/>
        <dsp:cNvSpPr/>
      </dsp:nvSpPr>
      <dsp:spPr>
        <a:xfrm rot="10800000">
          <a:off x="0" y="1882"/>
          <a:ext cx="1725128" cy="1527885"/>
        </a:xfrm>
        <a:prstGeom prst="upArrowCallout">
          <a:avLst>
            <a:gd name="adj1" fmla="val 5000"/>
            <a:gd name="adj2" fmla="val 10000"/>
            <a:gd name="adj3" fmla="val 15000"/>
            <a:gd name="adj4" fmla="val 64977"/>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2691" tIns="106680" rIns="122691" bIns="106680" numCol="1" spcCol="1270" anchor="ctr" anchorCtr="0">
          <a:noAutofit/>
        </a:bodyPr>
        <a:lstStyle/>
        <a:p>
          <a:pPr marL="0" lvl="0" indent="0" algn="ctr" defTabSz="666750">
            <a:lnSpc>
              <a:spcPct val="90000"/>
            </a:lnSpc>
            <a:spcBef>
              <a:spcPct val="0"/>
            </a:spcBef>
            <a:spcAft>
              <a:spcPct val="35000"/>
            </a:spcAft>
            <a:buNone/>
          </a:pPr>
          <a:r>
            <a:rPr lang="fi-FI" sz="1500" kern="1200"/>
            <a:t>Why corporate irresponsibility?</a:t>
          </a:r>
          <a:endParaRPr lang="en-US" sz="1500" kern="1200"/>
        </a:p>
      </dsp:txBody>
      <dsp:txXfrm rot="10800000">
        <a:off x="0" y="1882"/>
        <a:ext cx="1725128" cy="645303"/>
      </dsp:txXfrm>
    </dsp:sp>
    <dsp:sp modelId="{EFEAEEBF-7EC0-4C3E-906C-4AD0CF01E0D1}">
      <dsp:nvSpPr>
        <dsp:cNvPr id="0" name=""/>
        <dsp:cNvSpPr/>
      </dsp:nvSpPr>
      <dsp:spPr>
        <a:xfrm>
          <a:off x="1725128" y="1882"/>
          <a:ext cx="5175384" cy="993125"/>
        </a:xfrm>
        <a:prstGeom prst="rect">
          <a:avLst/>
        </a:prstGeom>
        <a:solidFill>
          <a:schemeClr val="accent4">
            <a:alpha val="90000"/>
            <a:tint val="40000"/>
            <a:hueOff val="0"/>
            <a:satOff val="0"/>
            <a:lumOff val="0"/>
            <a:alphaOff val="0"/>
          </a:schemeClr>
        </a:solidFill>
        <a:ln w="12700" cap="flat" cmpd="sng" algn="ctr">
          <a:solidFill>
            <a:schemeClr val="accent4">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D8BC16-DBD3-4E28-BF61-7BD8DFB8ED5F}">
      <dsp:nvSpPr>
        <dsp:cNvPr id="0" name=""/>
        <dsp:cNvSpPr/>
      </dsp:nvSpPr>
      <dsp:spPr>
        <a:xfrm>
          <a:off x="0" y="531"/>
          <a:ext cx="10515600" cy="124470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A000B87-3D2D-4F10-9177-FE5D695A3385}">
      <dsp:nvSpPr>
        <dsp:cNvPr id="0" name=""/>
        <dsp:cNvSpPr/>
      </dsp:nvSpPr>
      <dsp:spPr>
        <a:xfrm>
          <a:off x="376522" y="280590"/>
          <a:ext cx="684586" cy="68458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F4CA74F-C070-47D3-BE03-D3DFF01C1219}">
      <dsp:nvSpPr>
        <dsp:cNvPr id="0" name=""/>
        <dsp:cNvSpPr/>
      </dsp:nvSpPr>
      <dsp:spPr>
        <a:xfrm>
          <a:off x="1437631" y="531"/>
          <a:ext cx="90779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1022350">
            <a:lnSpc>
              <a:spcPct val="90000"/>
            </a:lnSpc>
            <a:spcBef>
              <a:spcPct val="0"/>
            </a:spcBef>
            <a:spcAft>
              <a:spcPct val="35000"/>
            </a:spcAft>
            <a:buNone/>
          </a:pPr>
          <a:r>
            <a:rPr lang="en-US" sz="2300" kern="1200"/>
            <a:t>Be aware of the ubiquity and normality of wrongdoing; how easily and the different ways it comes about</a:t>
          </a:r>
        </a:p>
      </dsp:txBody>
      <dsp:txXfrm>
        <a:off x="1437631" y="531"/>
        <a:ext cx="9077968" cy="1244702"/>
      </dsp:txXfrm>
    </dsp:sp>
    <dsp:sp modelId="{E0D35544-6802-4D29-9421-5D83E4E1C3B9}">
      <dsp:nvSpPr>
        <dsp:cNvPr id="0" name=""/>
        <dsp:cNvSpPr/>
      </dsp:nvSpPr>
      <dsp:spPr>
        <a:xfrm>
          <a:off x="0" y="1556410"/>
          <a:ext cx="10515600" cy="124470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CFE0880-7B05-42EA-B0BA-B5198E34563D}">
      <dsp:nvSpPr>
        <dsp:cNvPr id="0" name=""/>
        <dsp:cNvSpPr/>
      </dsp:nvSpPr>
      <dsp:spPr>
        <a:xfrm>
          <a:off x="376522" y="1836468"/>
          <a:ext cx="684586" cy="68458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F22D499-C177-4195-B0E2-969B8CE19448}">
      <dsp:nvSpPr>
        <dsp:cNvPr id="0" name=""/>
        <dsp:cNvSpPr/>
      </dsp:nvSpPr>
      <dsp:spPr>
        <a:xfrm>
          <a:off x="1437631" y="1556410"/>
          <a:ext cx="90779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1022350">
            <a:lnSpc>
              <a:spcPct val="90000"/>
            </a:lnSpc>
            <a:spcBef>
              <a:spcPct val="0"/>
            </a:spcBef>
            <a:spcAft>
              <a:spcPct val="35000"/>
            </a:spcAft>
            <a:buNone/>
          </a:pPr>
          <a:r>
            <a:rPr lang="en-US" sz="2300" kern="1200"/>
            <a:t>Be aware that preventing and dealing with organizational wrongdoing is very complex and difficult; across the board measures are difficult to come by, but context-specific measures are possible</a:t>
          </a:r>
        </a:p>
      </dsp:txBody>
      <dsp:txXfrm>
        <a:off x="1437631" y="1556410"/>
        <a:ext cx="9077968" cy="1244702"/>
      </dsp:txXfrm>
    </dsp:sp>
    <dsp:sp modelId="{2FA71E49-ACE7-4AAE-835B-8B14C56D09AB}">
      <dsp:nvSpPr>
        <dsp:cNvPr id="0" name=""/>
        <dsp:cNvSpPr/>
      </dsp:nvSpPr>
      <dsp:spPr>
        <a:xfrm>
          <a:off x="0" y="3112289"/>
          <a:ext cx="10515600" cy="1244702"/>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0164267-71E1-4C02-A8E5-A4FE03518D64}">
      <dsp:nvSpPr>
        <dsp:cNvPr id="0" name=""/>
        <dsp:cNvSpPr/>
      </dsp:nvSpPr>
      <dsp:spPr>
        <a:xfrm>
          <a:off x="376522" y="3392347"/>
          <a:ext cx="684586" cy="68458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93A394B-3DE8-49E4-80F2-41A1556BFBA8}">
      <dsp:nvSpPr>
        <dsp:cNvPr id="0" name=""/>
        <dsp:cNvSpPr/>
      </dsp:nvSpPr>
      <dsp:spPr>
        <a:xfrm>
          <a:off x="1437631" y="3112289"/>
          <a:ext cx="90779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1022350">
            <a:lnSpc>
              <a:spcPct val="90000"/>
            </a:lnSpc>
            <a:spcBef>
              <a:spcPct val="0"/>
            </a:spcBef>
            <a:spcAft>
              <a:spcPct val="35000"/>
            </a:spcAft>
            <a:buNone/>
          </a:pPr>
          <a:r>
            <a:rPr lang="en-US" sz="2300" kern="1200"/>
            <a:t>Generate understanding across all levels of the organization, managers especially, on the different aspects (accounts) of organizational wrongdoing</a:t>
          </a:r>
        </a:p>
      </dsp:txBody>
      <dsp:txXfrm>
        <a:off x="1437631" y="3112289"/>
        <a:ext cx="9077968" cy="12447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DE5414-7D2B-45D9-82A4-9BF8E0DA44CB}">
      <dsp:nvSpPr>
        <dsp:cNvPr id="0" name=""/>
        <dsp:cNvSpPr/>
      </dsp:nvSpPr>
      <dsp:spPr>
        <a:xfrm>
          <a:off x="12110" y="134089"/>
          <a:ext cx="2662239" cy="798671"/>
        </a:xfrm>
        <a:prstGeom prst="chevron">
          <a:avLst>
            <a:gd name="adj" fmla="val 3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8614" tIns="98614" rIns="98614" bIns="98614" numCol="1" spcCol="1270" anchor="ctr" anchorCtr="0">
          <a:noAutofit/>
        </a:bodyPr>
        <a:lstStyle/>
        <a:p>
          <a:pPr marL="0" lvl="0" indent="0" algn="ctr" defTabSz="1244600">
            <a:lnSpc>
              <a:spcPct val="90000"/>
            </a:lnSpc>
            <a:spcBef>
              <a:spcPct val="0"/>
            </a:spcBef>
            <a:spcAft>
              <a:spcPct val="35000"/>
            </a:spcAft>
            <a:buNone/>
          </a:pPr>
          <a:r>
            <a:rPr lang="en-US" sz="2800" kern="1200"/>
            <a:t>Minimize</a:t>
          </a:r>
        </a:p>
      </dsp:txBody>
      <dsp:txXfrm>
        <a:off x="251711" y="134089"/>
        <a:ext cx="2183037" cy="798671"/>
      </dsp:txXfrm>
    </dsp:sp>
    <dsp:sp modelId="{CA87EE8E-B050-48B9-ADE2-7B12421D53B9}">
      <dsp:nvSpPr>
        <dsp:cNvPr id="0" name=""/>
        <dsp:cNvSpPr/>
      </dsp:nvSpPr>
      <dsp:spPr>
        <a:xfrm>
          <a:off x="12110" y="932761"/>
          <a:ext cx="2422638" cy="328448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1442" tIns="191442" rIns="191442" bIns="382884" numCol="1" spcCol="1270" anchor="t" anchorCtr="0">
          <a:noAutofit/>
        </a:bodyPr>
        <a:lstStyle/>
        <a:p>
          <a:pPr marL="0" lvl="0" indent="0" algn="l" defTabSz="800100">
            <a:lnSpc>
              <a:spcPct val="90000"/>
            </a:lnSpc>
            <a:spcBef>
              <a:spcPct val="0"/>
            </a:spcBef>
            <a:spcAft>
              <a:spcPct val="35000"/>
            </a:spcAft>
            <a:buNone/>
          </a:pPr>
          <a:r>
            <a:rPr lang="en-US" sz="1800" kern="1200"/>
            <a:t>Minimize incentive system (rational choice) related misconduct</a:t>
          </a:r>
        </a:p>
        <a:p>
          <a:pPr marL="114300" lvl="1" indent="-114300" algn="l" defTabSz="622300">
            <a:lnSpc>
              <a:spcPct val="90000"/>
            </a:lnSpc>
            <a:spcBef>
              <a:spcPct val="0"/>
            </a:spcBef>
            <a:spcAft>
              <a:spcPct val="15000"/>
            </a:spcAft>
            <a:buChar char="•"/>
          </a:pPr>
          <a:r>
            <a:rPr lang="en-US" sz="1400" kern="1200"/>
            <a:t>Hire people with tempered preference structures, provide incentive systems that encourage rightdoing (discourage wrongdoing), monitor wrongdoing through governance</a:t>
          </a:r>
        </a:p>
      </dsp:txBody>
      <dsp:txXfrm>
        <a:off x="12110" y="932761"/>
        <a:ext cx="2422638" cy="3284487"/>
      </dsp:txXfrm>
    </dsp:sp>
    <dsp:sp modelId="{C26F0D65-0354-45AD-BCF0-C615A5780E48}">
      <dsp:nvSpPr>
        <dsp:cNvPr id="0" name=""/>
        <dsp:cNvSpPr/>
      </dsp:nvSpPr>
      <dsp:spPr>
        <a:xfrm>
          <a:off x="2621823" y="134089"/>
          <a:ext cx="2662239" cy="798671"/>
        </a:xfrm>
        <a:prstGeom prst="chevron">
          <a:avLst>
            <a:gd name="adj" fmla="val 3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8614" tIns="98614" rIns="98614" bIns="98614" numCol="1" spcCol="1270" anchor="ctr" anchorCtr="0">
          <a:noAutofit/>
        </a:bodyPr>
        <a:lstStyle/>
        <a:p>
          <a:pPr marL="0" lvl="0" indent="0" algn="ctr" defTabSz="1244600">
            <a:lnSpc>
              <a:spcPct val="90000"/>
            </a:lnSpc>
            <a:spcBef>
              <a:spcPct val="0"/>
            </a:spcBef>
            <a:spcAft>
              <a:spcPct val="35000"/>
            </a:spcAft>
            <a:buNone/>
          </a:pPr>
          <a:r>
            <a:rPr lang="en-US" sz="2800" kern="1200"/>
            <a:t>Minimize</a:t>
          </a:r>
        </a:p>
      </dsp:txBody>
      <dsp:txXfrm>
        <a:off x="2861424" y="134089"/>
        <a:ext cx="2183037" cy="798671"/>
      </dsp:txXfrm>
    </dsp:sp>
    <dsp:sp modelId="{A514723D-D742-40D9-BC50-067F21F64CEB}">
      <dsp:nvSpPr>
        <dsp:cNvPr id="0" name=""/>
        <dsp:cNvSpPr/>
      </dsp:nvSpPr>
      <dsp:spPr>
        <a:xfrm>
          <a:off x="2621823" y="932761"/>
          <a:ext cx="2422638" cy="328448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1442" tIns="191442" rIns="191442" bIns="382884" numCol="1" spcCol="1270" anchor="t" anchorCtr="0">
          <a:noAutofit/>
        </a:bodyPr>
        <a:lstStyle/>
        <a:p>
          <a:pPr marL="0" lvl="0" indent="0" algn="l" defTabSz="800100">
            <a:lnSpc>
              <a:spcPct val="90000"/>
            </a:lnSpc>
            <a:spcBef>
              <a:spcPct val="0"/>
            </a:spcBef>
            <a:spcAft>
              <a:spcPct val="35000"/>
            </a:spcAft>
            <a:buNone/>
          </a:pPr>
          <a:r>
            <a:rPr lang="en-US" sz="1800" kern="1200"/>
            <a:t>Minimize culture-related misconduct</a:t>
          </a:r>
        </a:p>
        <a:p>
          <a:pPr marL="114300" lvl="1" indent="-114300" algn="l" defTabSz="622300">
            <a:lnSpc>
              <a:spcPct val="90000"/>
            </a:lnSpc>
            <a:spcBef>
              <a:spcPct val="0"/>
            </a:spcBef>
            <a:spcAft>
              <a:spcPct val="15000"/>
            </a:spcAft>
            <a:buChar char="•"/>
          </a:pPr>
          <a:r>
            <a:rPr lang="en-US" sz="1400" kern="1200"/>
            <a:t>Hire people with the right values, endorse cultural values that support rightdoing (discredit wrongdoing), have the right types of leaders</a:t>
          </a:r>
        </a:p>
      </dsp:txBody>
      <dsp:txXfrm>
        <a:off x="2621823" y="932761"/>
        <a:ext cx="2422638" cy="3284487"/>
      </dsp:txXfrm>
    </dsp:sp>
    <dsp:sp modelId="{B6743829-F431-4F93-AF9F-CF8B34A4A8B2}">
      <dsp:nvSpPr>
        <dsp:cNvPr id="0" name=""/>
        <dsp:cNvSpPr/>
      </dsp:nvSpPr>
      <dsp:spPr>
        <a:xfrm>
          <a:off x="5231536" y="134089"/>
          <a:ext cx="2662239" cy="798671"/>
        </a:xfrm>
        <a:prstGeom prst="chevron">
          <a:avLst>
            <a:gd name="adj" fmla="val 3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8614" tIns="98614" rIns="98614" bIns="98614" numCol="1" spcCol="1270" anchor="ctr" anchorCtr="0">
          <a:noAutofit/>
        </a:bodyPr>
        <a:lstStyle/>
        <a:p>
          <a:pPr marL="0" lvl="0" indent="0" algn="ctr" defTabSz="1244600">
            <a:lnSpc>
              <a:spcPct val="90000"/>
            </a:lnSpc>
            <a:spcBef>
              <a:spcPct val="0"/>
            </a:spcBef>
            <a:spcAft>
              <a:spcPct val="35000"/>
            </a:spcAft>
            <a:buNone/>
          </a:pPr>
          <a:r>
            <a:rPr lang="en-US" sz="2800" kern="1200"/>
            <a:t>Minimize</a:t>
          </a:r>
        </a:p>
      </dsp:txBody>
      <dsp:txXfrm>
        <a:off x="5471137" y="134089"/>
        <a:ext cx="2183037" cy="798671"/>
      </dsp:txXfrm>
    </dsp:sp>
    <dsp:sp modelId="{3CD2154C-1D6C-4377-B680-0AEA13A9FED5}">
      <dsp:nvSpPr>
        <dsp:cNvPr id="0" name=""/>
        <dsp:cNvSpPr/>
      </dsp:nvSpPr>
      <dsp:spPr>
        <a:xfrm>
          <a:off x="5231536" y="932761"/>
          <a:ext cx="2422638" cy="328448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1442" tIns="191442" rIns="191442" bIns="382884" numCol="1" spcCol="1270" anchor="t" anchorCtr="0">
          <a:noAutofit/>
        </a:bodyPr>
        <a:lstStyle/>
        <a:p>
          <a:pPr marL="0" lvl="0" indent="0" algn="l" defTabSz="800100">
            <a:lnSpc>
              <a:spcPct val="90000"/>
            </a:lnSpc>
            <a:spcBef>
              <a:spcPct val="0"/>
            </a:spcBef>
            <a:spcAft>
              <a:spcPct val="35000"/>
            </a:spcAft>
            <a:buNone/>
          </a:pPr>
          <a:r>
            <a:rPr lang="en-US" sz="1800" kern="1200"/>
            <a:t>Minimize power-related misconduct</a:t>
          </a:r>
        </a:p>
        <a:p>
          <a:pPr marL="114300" lvl="1" indent="-114300" algn="l" defTabSz="622300">
            <a:lnSpc>
              <a:spcPct val="90000"/>
            </a:lnSpc>
            <a:spcBef>
              <a:spcPct val="0"/>
            </a:spcBef>
            <a:spcAft>
              <a:spcPct val="15000"/>
            </a:spcAft>
            <a:buChar char="•"/>
          </a:pPr>
          <a:r>
            <a:rPr lang="en-US" sz="1400" kern="1200"/>
            <a:t>Good followership: it is ok to challenge superior as well as to obey them; spread power around instead of focusing it</a:t>
          </a:r>
        </a:p>
      </dsp:txBody>
      <dsp:txXfrm>
        <a:off x="5231536" y="932761"/>
        <a:ext cx="2422638" cy="3284487"/>
      </dsp:txXfrm>
    </dsp:sp>
    <dsp:sp modelId="{0C2496A3-8145-4791-8EE0-CE7A8FCE4A38}">
      <dsp:nvSpPr>
        <dsp:cNvPr id="0" name=""/>
        <dsp:cNvSpPr/>
      </dsp:nvSpPr>
      <dsp:spPr>
        <a:xfrm>
          <a:off x="7841249" y="134089"/>
          <a:ext cx="2662239" cy="798671"/>
        </a:xfrm>
        <a:prstGeom prst="chevron">
          <a:avLst>
            <a:gd name="adj" fmla="val 3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8614" tIns="98614" rIns="98614" bIns="98614" numCol="1" spcCol="1270" anchor="ctr" anchorCtr="0">
          <a:noAutofit/>
        </a:bodyPr>
        <a:lstStyle/>
        <a:p>
          <a:pPr marL="0" lvl="0" indent="0" algn="ctr" defTabSz="1244600">
            <a:lnSpc>
              <a:spcPct val="90000"/>
            </a:lnSpc>
            <a:spcBef>
              <a:spcPct val="0"/>
            </a:spcBef>
            <a:spcAft>
              <a:spcPct val="35000"/>
            </a:spcAft>
            <a:buNone/>
          </a:pPr>
          <a:r>
            <a:rPr lang="en-US" sz="2800" kern="1200"/>
            <a:t>Minimize</a:t>
          </a:r>
        </a:p>
      </dsp:txBody>
      <dsp:txXfrm>
        <a:off x="8080850" y="134089"/>
        <a:ext cx="2183037" cy="798671"/>
      </dsp:txXfrm>
    </dsp:sp>
    <dsp:sp modelId="{352F2236-71F0-44EB-88D9-77FA9A6C33FB}">
      <dsp:nvSpPr>
        <dsp:cNvPr id="0" name=""/>
        <dsp:cNvSpPr/>
      </dsp:nvSpPr>
      <dsp:spPr>
        <a:xfrm>
          <a:off x="7841249" y="932761"/>
          <a:ext cx="2422638" cy="328448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1442" tIns="191442" rIns="191442" bIns="382884" numCol="1" spcCol="1270" anchor="t" anchorCtr="0">
          <a:noAutofit/>
        </a:bodyPr>
        <a:lstStyle/>
        <a:p>
          <a:pPr marL="0" lvl="0" indent="0" algn="l" defTabSz="800100">
            <a:lnSpc>
              <a:spcPct val="90000"/>
            </a:lnSpc>
            <a:spcBef>
              <a:spcPct val="0"/>
            </a:spcBef>
            <a:spcAft>
              <a:spcPct val="35000"/>
            </a:spcAft>
            <a:buNone/>
          </a:pPr>
          <a:r>
            <a:rPr lang="en-US" sz="1800" kern="1200"/>
            <a:t>Minimize administrative system facilitated wrongdoing</a:t>
          </a:r>
        </a:p>
        <a:p>
          <a:pPr marL="114300" lvl="1" indent="-114300" algn="l" defTabSz="622300">
            <a:lnSpc>
              <a:spcPct val="90000"/>
            </a:lnSpc>
            <a:spcBef>
              <a:spcPct val="0"/>
            </a:spcBef>
            <a:spcAft>
              <a:spcPct val="15000"/>
            </a:spcAft>
            <a:buChar char="•"/>
          </a:pPr>
          <a:r>
            <a:rPr lang="en-US" sz="1400" kern="1200"/>
            <a:t>Be aware of unintended consequences of admin systems, encourage reflexivity</a:t>
          </a:r>
        </a:p>
      </dsp:txBody>
      <dsp:txXfrm>
        <a:off x="7841249" y="932761"/>
        <a:ext cx="2422638" cy="3284487"/>
      </dsp:txXfrm>
    </dsp:sp>
  </dsp:spTree>
</dsp:drawing>
</file>

<file path=ppt/diagrams/layout1.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6/7/layout/ChevronBlockProcess">
  <dgm:title val="Chevron Block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fact="0.6"/>
      <dgm:constr type="h" for="des" forName="composite" op="equ"/>
      <dgm:constr type="w" for="ch" forName="composite" refType="w"/>
      <dgm:constr type="w" for="des" forName="parTx"/>
      <dgm:constr type="h" for="des" forName="parTx" op="equ"/>
      <dgm:constr type="w" for="des" forName="desTx"/>
      <dgm:constr type="primFontSz" for="des" forName="parTx" val="28"/>
      <dgm:constr type="primFontSz" for="des" forName="desTx" refType="primFontSz" refFor="des" refForName="parTx" op="lte" fact="0.75"/>
      <dgm:constr type="h" for="des" forName="desTx" op="equ"/>
      <dgm:constr type="w" for="ch" forName="space" refType="w" op="equ" fact="-0.005"/>
    </dgm:constrLst>
    <dgm:ruleLst>
      <dgm:rule type="w" for="ch" forName="composite" val="0"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91"/>
              <dgm:constr type="t" for="ch" forName="desTx" refType="h" refFor="ch" refForName="parTx"/>
            </dgm:constrLst>
          </dgm:if>
          <dgm:else name="Name9">
            <dgm:constrLst>
              <dgm:constr type="l" for="ch" forName="parTx"/>
              <dgm:constr type="w" for="ch" forName="parTx" refType="w"/>
              <dgm:constr type="t" for="ch" forName="parTx"/>
              <dgm:constr type="l" for="ch" forName="desTx" refType="w" fact="0.09"/>
              <dgm:constr type="w" for="ch" forName="desTx" refType="w" refFor="ch" refForName="parTx" fact="0.91"/>
              <dgm:constr type="t" for="ch" forName="desTx" refType="h" refFor="ch" refForName="parTx"/>
            </dgm:constrLst>
          </dgm:else>
        </dgm:choose>
        <dgm:ruleLst>
          <dgm:rule type="h" val="INF" fact="NaN" max="NaN"/>
        </dgm:ruleLst>
        <dgm:layoutNode name="parTx" styleLbl="alignNode1">
          <dgm:varLst>
            <dgm:chMax val="0"/>
            <dgm:chPref val="0"/>
          </dgm:varLst>
          <dgm:alg type="tx"/>
          <dgm:choose name="Name10">
            <dgm:if name="Name11" func="var" arg="dir" op="equ" val="norm">
              <dgm:shape xmlns:r="http://schemas.openxmlformats.org/officeDocument/2006/relationships" type="chevron" r:blip="">
                <dgm:adjLst>
                  <dgm:adj idx="1" val="0.3"/>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3"/>
                <dgm:constr type="h"/>
                <dgm:constr type="tMarg" refType="w" fact="0.105"/>
                <dgm:constr type="bMarg" refType="w" fact="0.105"/>
                <dgm:constr type="lMarg" refType="w" fact="0.105"/>
                <dgm:constr type="rMarg" refType="w" fact="0.105"/>
              </dgm:constrLst>
            </dgm:if>
            <dgm:else name="Name15">
              <dgm:constrLst>
                <dgm:constr type="h" refType="w" op="lte" fact="0.3"/>
                <dgm:constr type="h"/>
                <dgm:constr type="tMarg" refType="w" fact="0.105"/>
                <dgm:constr type="bMarg" refType="w" fact="0.105"/>
                <dgm:constr type="lMarg" refType="w" fact="0.105"/>
                <dgm:constr type="rMarg" refType="w" fact="0.105"/>
              </dgm:constrLst>
            </dgm:else>
          </dgm:choose>
          <dgm:ruleLst>
            <dgm:rule type="h" val="INF" fact="NaN" max="NaN"/>
            <dgm:rule type="primFontSz" val="14" fact="NaN" max="NaN"/>
          </dgm:ruleLst>
        </dgm:layoutNode>
        <dgm:layoutNode name="desTx" styleLbl="alignAccFollowNode1">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primFontSz" val="20"/>
            <dgm:constr type="tMarg" refType="w" fact="0.224"/>
            <dgm:constr type="bMarg" refType="w" fact="0.448"/>
            <dgm:constr type="lMarg" refType="w" fact="0.224"/>
            <dgm:constr type="rMarg" refType="w" fact="0.224"/>
          </dgm:constrLst>
          <dgm:ruleLst>
            <dgm:rule type="h" val="INF" fact="NaN" max="NaN"/>
            <dgm:rule type="primFontSz" val="11"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E71277-DE19-4B03-99DF-B44B364FA9CA}" type="datetimeFigureOut">
              <a:rPr lang="en-GB" smtClean="0"/>
              <a:t>23/03/2023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785D1F-DCFC-44DB-B928-BDE191480862}" type="slidenum">
              <a:rPr lang="en-GB" smtClean="0"/>
              <a:t>‹#›</a:t>
            </a:fld>
            <a:endParaRPr lang="en-GB"/>
          </a:p>
        </p:txBody>
      </p:sp>
    </p:spTree>
    <p:extLst>
      <p:ext uri="{BB962C8B-B14F-4D97-AF65-F5344CB8AC3E}">
        <p14:creationId xmlns:p14="http://schemas.microsoft.com/office/powerpoint/2010/main" val="1174582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theconversation.com/lessons-from-the-massive-siemens-corruption-scandal-one-decade-later-108694" TargetMode="External"/><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en.wikipedia.org/wiki/List_of_corporate_collapses_and_scandals"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en.wikipedia.org/wiki/Ford_Pinto#Fuel_system_fires,_recalls,_and_litigation" TargetMode="External"/><Relationship Id="rId2" Type="http://schemas.openxmlformats.org/officeDocument/2006/relationships/slide" Target="../slides/slide17.xml"/><Relationship Id="rId1" Type="http://schemas.openxmlformats.org/officeDocument/2006/relationships/notesMaster" Target="../notesMasters/notesMaster1.xml"/><Relationship Id="rId5" Type="http://schemas.openxmlformats.org/officeDocument/2006/relationships/hyperlink" Target="https://link.springer.com/article/10.1007/BF00870550" TargetMode="External"/><Relationship Id="rId4" Type="http://schemas.openxmlformats.org/officeDocument/2006/relationships/hyperlink" Target="https://www.youtube.com/watch?v=2qjM0CQTBn4&amp;t=3s"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youtube.com/watch?v=gGBf2XYlXF8" TargetMode="External"/><Relationship Id="rId2" Type="http://schemas.openxmlformats.org/officeDocument/2006/relationships/slide" Target="../slides/slide19.xml"/><Relationship Id="rId1" Type="http://schemas.openxmlformats.org/officeDocument/2006/relationships/notesMaster" Target="../notesMasters/notesMaster1.xml"/><Relationship Id="rId4" Type="http://schemas.openxmlformats.org/officeDocument/2006/relationships/hyperlink" Target="https://www.nytimes.com/2002/01/26/opinion/enron-for-dummies.html"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tidbit: From 2011 until 2014 I was involved in the largest study ever conducted on CSR. Our work package included 19 MNCs based in Europe, one of which was VW. According to all the data we had gathered, VW emerged as most advanced company of the lot in terms of environmental and social sustainability. </a:t>
            </a:r>
          </a:p>
        </p:txBody>
      </p:sp>
      <p:sp>
        <p:nvSpPr>
          <p:cNvPr id="4" name="Slide Number Placeholder 3"/>
          <p:cNvSpPr>
            <a:spLocks noGrp="1"/>
          </p:cNvSpPr>
          <p:nvPr>
            <p:ph type="sldNum" sz="quarter" idx="5"/>
          </p:nvPr>
        </p:nvSpPr>
        <p:spPr/>
        <p:txBody>
          <a:bodyPr/>
          <a:lstStyle/>
          <a:p>
            <a:fld id="{09785D1F-DCFC-44DB-B928-BDE191480862}" type="slidenum">
              <a:rPr lang="en-GB" smtClean="0"/>
              <a:t>2</a:t>
            </a:fld>
            <a:endParaRPr lang="en-GB"/>
          </a:p>
        </p:txBody>
      </p:sp>
    </p:spTree>
    <p:extLst>
      <p:ext uri="{BB962C8B-B14F-4D97-AF65-F5344CB8AC3E}">
        <p14:creationId xmlns:p14="http://schemas.microsoft.com/office/powerpoint/2010/main" val="1707523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en-US" dirty="0"/>
              <a:t>Obtrusive: Ford Pinto – 2000 rule – max 2000 buck prod cost, max 2000 pound weight</a:t>
            </a:r>
          </a:p>
          <a:p>
            <a:r>
              <a:rPr lang="en-US" dirty="0"/>
              <a:t>Unobtrusive: Ford Pinto – aim attention at commonly occurring flaws only</a:t>
            </a:r>
          </a:p>
          <a:p>
            <a:endParaRPr lang="en-US" dirty="0"/>
          </a:p>
          <a:p>
            <a:r>
              <a:rPr lang="en-US" dirty="0"/>
              <a:t>See more: Palmer, 2013</a:t>
            </a:r>
          </a:p>
        </p:txBody>
      </p:sp>
      <p:sp>
        <p:nvSpPr>
          <p:cNvPr id="4" name="Dian numeron paikkamerkki 3"/>
          <p:cNvSpPr>
            <a:spLocks noGrp="1"/>
          </p:cNvSpPr>
          <p:nvPr>
            <p:ph type="sldNum" sz="quarter" idx="5"/>
          </p:nvPr>
        </p:nvSpPr>
        <p:spPr/>
        <p:txBody>
          <a:bodyPr/>
          <a:lstStyle/>
          <a:p>
            <a:fld id="{09785D1F-DCFC-44DB-B928-BDE191480862}" type="slidenum">
              <a:rPr lang="en-GB" smtClean="0"/>
              <a:t>25</a:t>
            </a:fld>
            <a:endParaRPr lang="en-GB"/>
          </a:p>
        </p:txBody>
      </p:sp>
    </p:spTree>
    <p:extLst>
      <p:ext uri="{BB962C8B-B14F-4D97-AF65-F5344CB8AC3E}">
        <p14:creationId xmlns:p14="http://schemas.microsoft.com/office/powerpoint/2010/main" val="3236043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en-US" dirty="0"/>
              <a:t>A few typical problems occurring in connection to situational social influence:</a:t>
            </a:r>
          </a:p>
          <a:p>
            <a:r>
              <a:rPr lang="en-US" dirty="0"/>
              <a:t>Groupthink = group-cohesion-induced censorship and self-censorship</a:t>
            </a:r>
          </a:p>
          <a:p>
            <a:r>
              <a:rPr lang="en-US" dirty="0"/>
              <a:t>Commitment processes = when your results are exposed to others, you may want to show good results and “tweak” the indicators in your favor…the real values stay the same however, and once this practice escalates, it is impossible to catch up to real figures anymore as the gap between real and reported (tweaked) grows too wide</a:t>
            </a:r>
          </a:p>
        </p:txBody>
      </p:sp>
      <p:sp>
        <p:nvSpPr>
          <p:cNvPr id="4" name="Dian numeron paikkamerkki 3"/>
          <p:cNvSpPr>
            <a:spLocks noGrp="1"/>
          </p:cNvSpPr>
          <p:nvPr>
            <p:ph type="sldNum" sz="quarter" idx="5"/>
          </p:nvPr>
        </p:nvSpPr>
        <p:spPr/>
        <p:txBody>
          <a:bodyPr/>
          <a:lstStyle/>
          <a:p>
            <a:fld id="{09785D1F-DCFC-44DB-B928-BDE191480862}" type="slidenum">
              <a:rPr lang="en-GB" smtClean="0"/>
              <a:t>27</a:t>
            </a:fld>
            <a:endParaRPr lang="en-GB"/>
          </a:p>
        </p:txBody>
      </p:sp>
    </p:spTree>
    <p:extLst>
      <p:ext uri="{BB962C8B-B14F-4D97-AF65-F5344CB8AC3E}">
        <p14:creationId xmlns:p14="http://schemas.microsoft.com/office/powerpoint/2010/main" val="37093248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en-US" dirty="0"/>
              <a:t>Chain of command: Military cover-ups: difficult to uncover because of loyal hierarchy</a:t>
            </a:r>
          </a:p>
          <a:p>
            <a:r>
              <a:rPr lang="en-US" dirty="0"/>
              <a:t>Informal structures: The finance whiz and CFO Andy Fastow at Enron: all top brass were dependent on his financial constructs in their dealings so he came out on top in all internal negotiations. Not because of his hierarchical position, but because he alone understood the financials </a:t>
            </a:r>
            <a:r>
              <a:rPr lang="en-US"/>
              <a:t>of Enron.</a:t>
            </a:r>
            <a:endParaRPr lang="en-US" dirty="0"/>
          </a:p>
        </p:txBody>
      </p:sp>
      <p:sp>
        <p:nvSpPr>
          <p:cNvPr id="4" name="Dian numeron paikkamerkki 3"/>
          <p:cNvSpPr>
            <a:spLocks noGrp="1"/>
          </p:cNvSpPr>
          <p:nvPr>
            <p:ph type="sldNum" sz="quarter" idx="5"/>
          </p:nvPr>
        </p:nvSpPr>
        <p:spPr/>
        <p:txBody>
          <a:bodyPr/>
          <a:lstStyle/>
          <a:p>
            <a:fld id="{09785D1F-DCFC-44DB-B928-BDE191480862}" type="slidenum">
              <a:rPr lang="en-GB" smtClean="0"/>
              <a:t>29</a:t>
            </a:fld>
            <a:endParaRPr lang="en-GB"/>
          </a:p>
        </p:txBody>
      </p:sp>
    </p:spTree>
    <p:extLst>
      <p:ext uri="{BB962C8B-B14F-4D97-AF65-F5344CB8AC3E}">
        <p14:creationId xmlns:p14="http://schemas.microsoft.com/office/powerpoint/2010/main" val="8785003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more detail, see </a:t>
            </a:r>
            <a:r>
              <a:rPr lang="en-US" dirty="0" err="1"/>
              <a:t>Greve</a:t>
            </a:r>
            <a:r>
              <a:rPr lang="en-US" dirty="0"/>
              <a:t> et al. 2010, p. 79-83. For an even briefer version, see below.</a:t>
            </a:r>
          </a:p>
          <a:p>
            <a:endParaRPr lang="en-US" dirty="0"/>
          </a:p>
          <a:p>
            <a:r>
              <a:rPr lang="en-US" dirty="0"/>
              <a:t>A social-control agent is a constituent able to exercise control by labelling and monitoring right and wrong behavior; examples would include world polity (e.g. intergovernmental bodies), states, different types of field associations (sport, industry, trade etc.). An example of a social-control agent induced/influenced wrongdoing would be the Siemens bribery scandal of the early 2000s; bribery of foreign official by German companies was legal by German law until 1999. Siemens continued their practice of bribery despite this change in law, as it was business as usual. Though Siemens officially took steps to bring down the culture of bribery, it was continued in practice. This eventually landed them in legal and reputational trouble. For more, see: </a:t>
            </a:r>
            <a:r>
              <a:rPr lang="en-US" dirty="0">
                <a:hlinkClick r:id="rId3"/>
              </a:rPr>
              <a:t>https://theconversation.com/lessons-from-the-massive-siemens-corruption-scandal-one-decade-later-108694</a:t>
            </a:r>
            <a:r>
              <a:rPr lang="en-US" dirty="0"/>
              <a:t> </a:t>
            </a:r>
          </a:p>
        </p:txBody>
      </p:sp>
      <p:sp>
        <p:nvSpPr>
          <p:cNvPr id="4" name="Slide Number Placeholder 3"/>
          <p:cNvSpPr>
            <a:spLocks noGrp="1"/>
          </p:cNvSpPr>
          <p:nvPr>
            <p:ph type="sldNum" sz="quarter" idx="5"/>
          </p:nvPr>
        </p:nvSpPr>
        <p:spPr/>
        <p:txBody>
          <a:bodyPr/>
          <a:lstStyle/>
          <a:p>
            <a:fld id="{09785D1F-DCFC-44DB-B928-BDE191480862}" type="slidenum">
              <a:rPr lang="en-GB" smtClean="0"/>
              <a:t>33</a:t>
            </a:fld>
            <a:endParaRPr lang="en-GB"/>
          </a:p>
        </p:txBody>
      </p:sp>
    </p:spTree>
    <p:extLst>
      <p:ext uri="{BB962C8B-B14F-4D97-AF65-F5344CB8AC3E}">
        <p14:creationId xmlns:p14="http://schemas.microsoft.com/office/powerpoint/2010/main" val="1492232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785D1F-DCFC-44DB-B928-BDE191480862}" type="slidenum">
              <a:rPr lang="en-GB" smtClean="0"/>
              <a:t>3</a:t>
            </a:fld>
            <a:endParaRPr lang="en-GB"/>
          </a:p>
        </p:txBody>
      </p:sp>
    </p:spTree>
    <p:extLst>
      <p:ext uri="{BB962C8B-B14F-4D97-AF65-F5344CB8AC3E}">
        <p14:creationId xmlns:p14="http://schemas.microsoft.com/office/powerpoint/2010/main" val="238163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more on this, see Jackson et al., 2014 in the references slide. For instance:</a:t>
            </a:r>
          </a:p>
          <a:p>
            <a:pPr marL="171450" indent="-171450">
              <a:buFontTx/>
              <a:buChar char="-"/>
            </a:pPr>
            <a:r>
              <a:rPr lang="en-US" dirty="0"/>
              <a:t>It was found in 2006 that 40% of Fortune 100 companies had committed misconduct</a:t>
            </a:r>
          </a:p>
          <a:p>
            <a:pPr marL="0" indent="0">
              <a:buFontTx/>
              <a:buNone/>
            </a:pPr>
            <a:endParaRPr lang="en-US" dirty="0"/>
          </a:p>
          <a:p>
            <a:pPr marL="0" indent="0">
              <a:buFontTx/>
              <a:buNone/>
            </a:pPr>
            <a:r>
              <a:rPr lang="en-US" dirty="0"/>
              <a:t>Some examples of mass harm:</a:t>
            </a:r>
          </a:p>
          <a:p>
            <a:pPr marL="171450" indent="-171450">
              <a:buFontTx/>
              <a:buChar char="-"/>
            </a:pPr>
            <a:r>
              <a:rPr lang="en-US" dirty="0"/>
              <a:t>The Bhopal disaster left almost 4,000 (confirmed) dead, and more than 500,000 injuries</a:t>
            </a:r>
          </a:p>
          <a:p>
            <a:pPr marL="171450" indent="-171450">
              <a:buFontTx/>
              <a:buChar char="-"/>
            </a:pPr>
            <a:r>
              <a:rPr lang="en-US" dirty="0"/>
              <a:t>The Thalidomide scandal involved more than 20,000 babies born with deformities, and 80,000 babies killed. Thalidomide is a drug that was used for morning sickness at the time.</a:t>
            </a:r>
          </a:p>
          <a:p>
            <a:pPr marL="171450" indent="-171450">
              <a:buFontTx/>
              <a:buChar char="-"/>
            </a:pPr>
            <a:r>
              <a:rPr lang="en-US" dirty="0"/>
              <a:t>Rana Plaza collapse killed more than 1,000</a:t>
            </a:r>
          </a:p>
          <a:p>
            <a:pPr marL="171450" indent="-171450">
              <a:buFontTx/>
              <a:buChar char="-"/>
            </a:pPr>
            <a:r>
              <a:rPr lang="en-US" dirty="0"/>
              <a:t>The Mariana dam break in Brazil destroyed more than 1,400 hectares of forest, killed entire fish populations, and severely affected the lives of thousands of people</a:t>
            </a:r>
          </a:p>
          <a:p>
            <a:pPr marL="171450" indent="-171450">
              <a:buFontTx/>
              <a:buChar char="-"/>
            </a:pPr>
            <a:r>
              <a:rPr lang="en-US" dirty="0"/>
              <a:t>The BP Deepwater Horizon oil spill caused devastating damage to marine life throughout the Gulf of Mexico, and through the environmental destruction caused economic damages in the tens of billions of dollars</a:t>
            </a:r>
          </a:p>
          <a:p>
            <a:pPr marL="171450" indent="-171450">
              <a:buFontTx/>
              <a:buChar char="-"/>
            </a:pPr>
            <a:r>
              <a:rPr lang="en-US" dirty="0"/>
              <a:t>For more, see e.g. the Wikipedia list of corporate scandals: </a:t>
            </a:r>
            <a:r>
              <a:rPr lang="en-US" dirty="0">
                <a:hlinkClick r:id="rId3"/>
              </a:rPr>
              <a:t>https://en.wikipedia.org/wiki/List_of_corporate_collapses_and_scandals</a:t>
            </a:r>
            <a:endParaRPr lang="en-US" dirty="0"/>
          </a:p>
        </p:txBody>
      </p:sp>
      <p:sp>
        <p:nvSpPr>
          <p:cNvPr id="4" name="Slide Number Placeholder 3"/>
          <p:cNvSpPr>
            <a:spLocks noGrp="1"/>
          </p:cNvSpPr>
          <p:nvPr>
            <p:ph type="sldNum" sz="quarter" idx="5"/>
          </p:nvPr>
        </p:nvSpPr>
        <p:spPr/>
        <p:txBody>
          <a:bodyPr/>
          <a:lstStyle/>
          <a:p>
            <a:fld id="{09785D1F-DCFC-44DB-B928-BDE191480862}" type="slidenum">
              <a:rPr lang="en-GB" smtClean="0"/>
              <a:t>6</a:t>
            </a:fld>
            <a:endParaRPr lang="en-GB"/>
          </a:p>
        </p:txBody>
      </p:sp>
    </p:spTree>
    <p:extLst>
      <p:ext uri="{BB962C8B-B14F-4D97-AF65-F5344CB8AC3E}">
        <p14:creationId xmlns:p14="http://schemas.microsoft.com/office/powerpoint/2010/main" val="922122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Briefly put, irresponsibility is determined by relevant stakeholders (audiences/observers); issues listed in the slide are those most typically considered, according to research drawing on attribution theory. See the cited article (Lange &amp; Washburn, 2012) for more detail.</a:t>
            </a:r>
          </a:p>
        </p:txBody>
      </p:sp>
      <p:sp>
        <p:nvSpPr>
          <p:cNvPr id="4" name="Slide Number Placeholder 3"/>
          <p:cNvSpPr>
            <a:spLocks noGrp="1"/>
          </p:cNvSpPr>
          <p:nvPr>
            <p:ph type="sldNum" sz="quarter" idx="5"/>
          </p:nvPr>
        </p:nvSpPr>
        <p:spPr/>
        <p:txBody>
          <a:bodyPr/>
          <a:lstStyle/>
          <a:p>
            <a:fld id="{09785D1F-DCFC-44DB-B928-BDE191480862}" type="slidenum">
              <a:rPr lang="en-GB" smtClean="0"/>
              <a:t>8</a:t>
            </a:fld>
            <a:endParaRPr lang="en-GB"/>
          </a:p>
        </p:txBody>
      </p:sp>
    </p:spTree>
    <p:extLst>
      <p:ext uri="{BB962C8B-B14F-4D97-AF65-F5344CB8AC3E}">
        <p14:creationId xmlns:p14="http://schemas.microsoft.com/office/powerpoint/2010/main" val="1185046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FI" dirty="0" err="1"/>
              <a:t>See</a:t>
            </a:r>
            <a:r>
              <a:rPr lang="fi-FI" dirty="0"/>
              <a:t> </a:t>
            </a:r>
            <a:r>
              <a:rPr lang="fi-FI" dirty="0" err="1"/>
              <a:t>the</a:t>
            </a:r>
            <a:r>
              <a:rPr lang="fi-FI" dirty="0"/>
              <a:t> </a:t>
            </a:r>
            <a:r>
              <a:rPr lang="fi-FI" dirty="0" err="1"/>
              <a:t>difference</a:t>
            </a:r>
            <a:r>
              <a:rPr lang="fi-FI" dirty="0"/>
              <a:t> </a:t>
            </a:r>
            <a:r>
              <a:rPr lang="fi-FI" dirty="0" err="1"/>
              <a:t>between</a:t>
            </a:r>
            <a:r>
              <a:rPr lang="fi-FI" dirty="0"/>
              <a:t> </a:t>
            </a:r>
            <a:r>
              <a:rPr lang="fi-FI" dirty="0" err="1"/>
              <a:t>the</a:t>
            </a:r>
            <a:r>
              <a:rPr lang="fi-FI" dirty="0"/>
              <a:t> </a:t>
            </a:r>
            <a:r>
              <a:rPr lang="fi-FI" dirty="0" err="1"/>
              <a:t>definitions</a:t>
            </a:r>
            <a:r>
              <a:rPr lang="fi-FI" dirty="0"/>
              <a:t>? </a:t>
            </a:r>
            <a:r>
              <a:rPr lang="fi-FI" dirty="0" err="1"/>
              <a:t>The</a:t>
            </a:r>
            <a:r>
              <a:rPr lang="fi-FI" dirty="0"/>
              <a:t> </a:t>
            </a:r>
            <a:r>
              <a:rPr lang="fi-FI" dirty="0" err="1"/>
              <a:t>first</a:t>
            </a:r>
            <a:r>
              <a:rPr lang="fi-FI" dirty="0"/>
              <a:t> </a:t>
            </a:r>
            <a:r>
              <a:rPr lang="fi-FI" dirty="0" err="1"/>
              <a:t>one</a:t>
            </a:r>
            <a:r>
              <a:rPr lang="fi-FI" dirty="0"/>
              <a:t> is </a:t>
            </a:r>
            <a:r>
              <a:rPr lang="fi-FI" dirty="0" err="1"/>
              <a:t>strictly</a:t>
            </a:r>
            <a:r>
              <a:rPr lang="fi-FI" dirty="0"/>
              <a:t> </a:t>
            </a:r>
            <a:r>
              <a:rPr lang="fi-FI" dirty="0" err="1"/>
              <a:t>relativist</a:t>
            </a:r>
            <a:r>
              <a:rPr lang="fi-FI" dirty="0"/>
              <a:t>, </a:t>
            </a:r>
            <a:r>
              <a:rPr lang="fi-FI" dirty="0" err="1"/>
              <a:t>based</a:t>
            </a:r>
            <a:r>
              <a:rPr lang="fi-FI" dirty="0"/>
              <a:t> on an </a:t>
            </a:r>
            <a:r>
              <a:rPr lang="fi-FI" dirty="0" err="1"/>
              <a:t>audience</a:t>
            </a:r>
            <a:r>
              <a:rPr lang="fi-FI" dirty="0"/>
              <a:t> </a:t>
            </a:r>
            <a:r>
              <a:rPr lang="fi-FI" dirty="0" err="1"/>
              <a:t>evaluation</a:t>
            </a:r>
            <a:r>
              <a:rPr lang="fi-FI" dirty="0"/>
              <a:t>, </a:t>
            </a:r>
            <a:r>
              <a:rPr lang="fi-FI" dirty="0" err="1"/>
              <a:t>while</a:t>
            </a:r>
            <a:r>
              <a:rPr lang="fi-FI" dirty="0"/>
              <a:t> </a:t>
            </a:r>
            <a:r>
              <a:rPr lang="fi-FI" dirty="0" err="1"/>
              <a:t>the</a:t>
            </a:r>
            <a:r>
              <a:rPr lang="fi-FI" dirty="0"/>
              <a:t> </a:t>
            </a:r>
            <a:r>
              <a:rPr lang="fi-FI" dirty="0" err="1"/>
              <a:t>latter</a:t>
            </a:r>
            <a:r>
              <a:rPr lang="fi-FI" dirty="0"/>
              <a:t> is </a:t>
            </a:r>
            <a:r>
              <a:rPr lang="fi-FI" dirty="0" err="1"/>
              <a:t>more</a:t>
            </a:r>
            <a:r>
              <a:rPr lang="fi-FI" dirty="0"/>
              <a:t> </a:t>
            </a:r>
            <a:r>
              <a:rPr lang="fi-FI" dirty="0" err="1"/>
              <a:t>universal</a:t>
            </a:r>
            <a:r>
              <a:rPr lang="fi-FI" dirty="0"/>
              <a:t>, </a:t>
            </a:r>
            <a:r>
              <a:rPr lang="fi-FI" dirty="0" err="1"/>
              <a:t>based</a:t>
            </a:r>
            <a:r>
              <a:rPr lang="fi-FI" dirty="0"/>
              <a:t> on a </a:t>
            </a:r>
            <a:r>
              <a:rPr lang="fi-FI" dirty="0" err="1"/>
              <a:t>principle</a:t>
            </a:r>
            <a:r>
              <a:rPr lang="fi-FI" dirty="0"/>
              <a:t> </a:t>
            </a:r>
            <a:r>
              <a:rPr lang="fi-FI" dirty="0" err="1"/>
              <a:t>that</a:t>
            </a:r>
            <a:r>
              <a:rPr lang="fi-FI" dirty="0"/>
              <a:t> </a:t>
            </a:r>
            <a:r>
              <a:rPr lang="fi-FI" dirty="0" err="1"/>
              <a:t>we</a:t>
            </a:r>
            <a:r>
              <a:rPr lang="fi-FI" dirty="0"/>
              <a:t> </a:t>
            </a:r>
            <a:r>
              <a:rPr lang="fi-FI" dirty="0" err="1"/>
              <a:t>might</a:t>
            </a:r>
            <a:r>
              <a:rPr lang="fi-FI" dirty="0"/>
              <a:t> </a:t>
            </a:r>
            <a:r>
              <a:rPr lang="fi-FI" dirty="0" err="1"/>
              <a:t>expect</a:t>
            </a:r>
            <a:r>
              <a:rPr lang="fi-FI" dirty="0"/>
              <a:t> </a:t>
            </a:r>
            <a:r>
              <a:rPr lang="fi-FI" dirty="0" err="1"/>
              <a:t>most</a:t>
            </a:r>
            <a:r>
              <a:rPr lang="fi-FI" dirty="0"/>
              <a:t> to </a:t>
            </a:r>
            <a:r>
              <a:rPr lang="fi-FI" dirty="0" err="1"/>
              <a:t>agree</a:t>
            </a:r>
            <a:r>
              <a:rPr lang="fi-FI" dirty="0"/>
              <a:t> on, to a </a:t>
            </a:r>
            <a:r>
              <a:rPr lang="fi-FI" dirty="0" err="1"/>
              <a:t>reasonable</a:t>
            </a:r>
            <a:r>
              <a:rPr lang="fi-FI" dirty="0"/>
              <a:t> </a:t>
            </a:r>
            <a:r>
              <a:rPr lang="fi-FI" dirty="0" err="1"/>
              <a:t>extent</a:t>
            </a:r>
            <a:r>
              <a:rPr lang="fi-FI" dirty="0"/>
              <a:t>.</a:t>
            </a:r>
          </a:p>
          <a:p>
            <a:endParaRPr lang="fi-FI" dirty="0"/>
          </a:p>
          <a:p>
            <a:r>
              <a:rPr lang="fi-FI" dirty="0"/>
              <a:t>I don’t want to impose (too many) morals on anyone or any community, but the sort of soft relativism of the first definition opens up avenues for all sorts of </a:t>
            </a:r>
            <a:r>
              <a:rPr lang="fi-FI" dirty="0" err="1"/>
              <a:t>abuse</a:t>
            </a:r>
            <a:endParaRPr lang="fi-FI" dirty="0"/>
          </a:p>
          <a:p>
            <a:endParaRPr lang="fi-FI" dirty="0"/>
          </a:p>
          <a:p>
            <a:r>
              <a:rPr lang="fi-FI" dirty="0"/>
              <a:t>However, I do think we can agree on certain maxims, or principles, on what is desirable and what is not -&gt; harm is not desirable</a:t>
            </a:r>
            <a:endParaRPr lang="en-GB" dirty="0"/>
          </a:p>
        </p:txBody>
      </p:sp>
      <p:sp>
        <p:nvSpPr>
          <p:cNvPr id="4" name="Slide Number Placeholder 3"/>
          <p:cNvSpPr>
            <a:spLocks noGrp="1"/>
          </p:cNvSpPr>
          <p:nvPr>
            <p:ph type="sldNum" sz="quarter" idx="5"/>
          </p:nvPr>
        </p:nvSpPr>
        <p:spPr/>
        <p:txBody>
          <a:bodyPr/>
          <a:lstStyle/>
          <a:p>
            <a:fld id="{09785D1F-DCFC-44DB-B928-BDE191480862}" type="slidenum">
              <a:rPr lang="en-GB" smtClean="0"/>
              <a:t>9</a:t>
            </a:fld>
            <a:endParaRPr lang="en-GB"/>
          </a:p>
        </p:txBody>
      </p:sp>
    </p:spTree>
    <p:extLst>
      <p:ext uri="{BB962C8B-B14F-4D97-AF65-F5344CB8AC3E}">
        <p14:creationId xmlns:p14="http://schemas.microsoft.com/office/powerpoint/2010/main" val="794894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more detailed account of much of the following is provided in a lecture reference: Palmer, 2013. This section sums up and expands on that. </a:t>
            </a:r>
          </a:p>
        </p:txBody>
      </p:sp>
      <p:sp>
        <p:nvSpPr>
          <p:cNvPr id="4" name="Slide Number Placeholder 3"/>
          <p:cNvSpPr>
            <a:spLocks noGrp="1"/>
          </p:cNvSpPr>
          <p:nvPr>
            <p:ph type="sldNum" sz="quarter" idx="5"/>
          </p:nvPr>
        </p:nvSpPr>
        <p:spPr/>
        <p:txBody>
          <a:bodyPr/>
          <a:lstStyle/>
          <a:p>
            <a:fld id="{09785D1F-DCFC-44DB-B928-BDE191480862}" type="slidenum">
              <a:rPr lang="en-GB" smtClean="0"/>
              <a:t>12</a:t>
            </a:fld>
            <a:endParaRPr lang="en-GB"/>
          </a:p>
        </p:txBody>
      </p:sp>
    </p:spTree>
    <p:extLst>
      <p:ext uri="{BB962C8B-B14F-4D97-AF65-F5344CB8AC3E}">
        <p14:creationId xmlns:p14="http://schemas.microsoft.com/office/powerpoint/2010/main" val="18287409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9785D1F-DCFC-44DB-B928-BDE191480862}" type="slidenum">
              <a:rPr lang="en-GB" smtClean="0"/>
              <a:t>13</a:t>
            </a:fld>
            <a:endParaRPr lang="en-GB"/>
          </a:p>
        </p:txBody>
      </p:sp>
    </p:spTree>
    <p:extLst>
      <p:ext uri="{BB962C8B-B14F-4D97-AF65-F5344CB8AC3E}">
        <p14:creationId xmlns:p14="http://schemas.microsoft.com/office/powerpoint/2010/main" val="22165956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an overview of a famous irresponsibility as rational choice case, read the following Wikipedia excerpt: </a:t>
            </a:r>
            <a:r>
              <a:rPr lang="en-US" dirty="0">
                <a:hlinkClick r:id="rId3"/>
              </a:rPr>
              <a:t>https://en.wikipedia.org/wiki/Ford_Pinto#Fuel_system_fires,_recalls,_and_litigation</a:t>
            </a:r>
            <a:r>
              <a:rPr lang="en-US" dirty="0"/>
              <a:t> or watch the following (slightly clunky) video: </a:t>
            </a:r>
            <a:r>
              <a:rPr lang="en-US" dirty="0">
                <a:hlinkClick r:id="rId4"/>
              </a:rPr>
              <a:t>https://www.youtube.com/watch?v=2qjM0CQTBn4&amp;t=3s</a:t>
            </a:r>
            <a:r>
              <a:rPr lang="en-US" dirty="0"/>
              <a:t>. For more detail, see the following scholarly article: </a:t>
            </a:r>
            <a:r>
              <a:rPr lang="en-US" dirty="0">
                <a:hlinkClick r:id="rId5"/>
              </a:rPr>
              <a:t>https://link.springer.com/article/10.1007/BF00870550</a:t>
            </a:r>
            <a:endParaRPr lang="en-US" dirty="0"/>
          </a:p>
        </p:txBody>
      </p:sp>
      <p:sp>
        <p:nvSpPr>
          <p:cNvPr id="4" name="Slide Number Placeholder 3"/>
          <p:cNvSpPr>
            <a:spLocks noGrp="1"/>
          </p:cNvSpPr>
          <p:nvPr>
            <p:ph type="sldNum" sz="quarter" idx="5"/>
          </p:nvPr>
        </p:nvSpPr>
        <p:spPr/>
        <p:txBody>
          <a:bodyPr/>
          <a:lstStyle/>
          <a:p>
            <a:fld id="{09785D1F-DCFC-44DB-B928-BDE191480862}" type="slidenum">
              <a:rPr lang="en-GB" smtClean="0"/>
              <a:t>17</a:t>
            </a:fld>
            <a:endParaRPr lang="en-GB"/>
          </a:p>
        </p:txBody>
      </p:sp>
    </p:spTree>
    <p:extLst>
      <p:ext uri="{BB962C8B-B14F-4D97-AF65-F5344CB8AC3E}">
        <p14:creationId xmlns:p14="http://schemas.microsoft.com/office/powerpoint/2010/main" val="29605362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you’re not familiar with Enron, watch this video: </a:t>
            </a:r>
            <a:r>
              <a:rPr lang="en-US" dirty="0">
                <a:hlinkClick r:id="rId3"/>
              </a:rPr>
              <a:t>https://www.youtube.com/watch?v=gGBf2XYlXF8</a:t>
            </a:r>
            <a:r>
              <a:rPr lang="en-US" dirty="0"/>
              <a:t> or read the following text: </a:t>
            </a:r>
            <a:r>
              <a:rPr lang="en-US" dirty="0">
                <a:hlinkClick r:id="rId4"/>
              </a:rPr>
              <a:t>https://www.nytimes.com/2002/01/26/opinion/enron-for-dummies.html</a:t>
            </a:r>
            <a:endParaRPr lang="en-US" dirty="0"/>
          </a:p>
        </p:txBody>
      </p:sp>
      <p:sp>
        <p:nvSpPr>
          <p:cNvPr id="4" name="Slide Number Placeholder 3"/>
          <p:cNvSpPr>
            <a:spLocks noGrp="1"/>
          </p:cNvSpPr>
          <p:nvPr>
            <p:ph type="sldNum" sz="quarter" idx="5"/>
          </p:nvPr>
        </p:nvSpPr>
        <p:spPr/>
        <p:txBody>
          <a:bodyPr/>
          <a:lstStyle/>
          <a:p>
            <a:fld id="{09785D1F-DCFC-44DB-B928-BDE191480862}" type="slidenum">
              <a:rPr lang="en-GB" smtClean="0"/>
              <a:t>19</a:t>
            </a:fld>
            <a:endParaRPr lang="en-GB"/>
          </a:p>
        </p:txBody>
      </p:sp>
    </p:spTree>
    <p:extLst>
      <p:ext uri="{BB962C8B-B14F-4D97-AF65-F5344CB8AC3E}">
        <p14:creationId xmlns:p14="http://schemas.microsoft.com/office/powerpoint/2010/main" val="2612128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C95DB7A-C50D-4D4E-ACF6-17A2DE2D018D}" type="datetimeFigureOut">
              <a:rPr lang="en-GB" smtClean="0"/>
              <a:t>23/03/2023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62E6F8-D79F-4019-BC4C-72B37B0CA51C}" type="slidenum">
              <a:rPr lang="en-GB" smtClean="0"/>
              <a:t>‹#›</a:t>
            </a:fld>
            <a:endParaRPr lang="en-GB"/>
          </a:p>
        </p:txBody>
      </p:sp>
    </p:spTree>
    <p:extLst>
      <p:ext uri="{BB962C8B-B14F-4D97-AF65-F5344CB8AC3E}">
        <p14:creationId xmlns:p14="http://schemas.microsoft.com/office/powerpoint/2010/main" val="1680644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C95DB7A-C50D-4D4E-ACF6-17A2DE2D018D}" type="datetimeFigureOut">
              <a:rPr lang="en-GB" smtClean="0"/>
              <a:t>23/03/2023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62E6F8-D79F-4019-BC4C-72B37B0CA51C}" type="slidenum">
              <a:rPr lang="en-GB" smtClean="0"/>
              <a:t>‹#›</a:t>
            </a:fld>
            <a:endParaRPr lang="en-GB"/>
          </a:p>
        </p:txBody>
      </p:sp>
    </p:spTree>
    <p:extLst>
      <p:ext uri="{BB962C8B-B14F-4D97-AF65-F5344CB8AC3E}">
        <p14:creationId xmlns:p14="http://schemas.microsoft.com/office/powerpoint/2010/main" val="768857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C95DB7A-C50D-4D4E-ACF6-17A2DE2D018D}" type="datetimeFigureOut">
              <a:rPr lang="en-GB" smtClean="0"/>
              <a:t>23/03/2023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62E6F8-D79F-4019-BC4C-72B37B0CA51C}" type="slidenum">
              <a:rPr lang="en-GB" smtClean="0"/>
              <a:t>‹#›</a:t>
            </a:fld>
            <a:endParaRPr lang="en-GB"/>
          </a:p>
        </p:txBody>
      </p:sp>
    </p:spTree>
    <p:extLst>
      <p:ext uri="{BB962C8B-B14F-4D97-AF65-F5344CB8AC3E}">
        <p14:creationId xmlns:p14="http://schemas.microsoft.com/office/powerpoint/2010/main" val="655207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C95DB7A-C50D-4D4E-ACF6-17A2DE2D018D}" type="datetimeFigureOut">
              <a:rPr lang="en-GB" smtClean="0"/>
              <a:t>23/03/2023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62E6F8-D79F-4019-BC4C-72B37B0CA51C}" type="slidenum">
              <a:rPr lang="en-GB" smtClean="0"/>
              <a:t>‹#›</a:t>
            </a:fld>
            <a:endParaRPr lang="en-GB"/>
          </a:p>
        </p:txBody>
      </p:sp>
    </p:spTree>
    <p:extLst>
      <p:ext uri="{BB962C8B-B14F-4D97-AF65-F5344CB8AC3E}">
        <p14:creationId xmlns:p14="http://schemas.microsoft.com/office/powerpoint/2010/main" val="2449240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95DB7A-C50D-4D4E-ACF6-17A2DE2D018D}" type="datetimeFigureOut">
              <a:rPr lang="en-GB" smtClean="0"/>
              <a:t>23/03/2023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62E6F8-D79F-4019-BC4C-72B37B0CA51C}" type="slidenum">
              <a:rPr lang="en-GB" smtClean="0"/>
              <a:t>‹#›</a:t>
            </a:fld>
            <a:endParaRPr lang="en-GB"/>
          </a:p>
        </p:txBody>
      </p:sp>
    </p:spTree>
    <p:extLst>
      <p:ext uri="{BB962C8B-B14F-4D97-AF65-F5344CB8AC3E}">
        <p14:creationId xmlns:p14="http://schemas.microsoft.com/office/powerpoint/2010/main" val="4292587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C95DB7A-C50D-4D4E-ACF6-17A2DE2D018D}" type="datetimeFigureOut">
              <a:rPr lang="en-GB" smtClean="0"/>
              <a:t>23/03/2023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62E6F8-D79F-4019-BC4C-72B37B0CA51C}" type="slidenum">
              <a:rPr lang="en-GB" smtClean="0"/>
              <a:t>‹#›</a:t>
            </a:fld>
            <a:endParaRPr lang="en-GB"/>
          </a:p>
        </p:txBody>
      </p:sp>
    </p:spTree>
    <p:extLst>
      <p:ext uri="{BB962C8B-B14F-4D97-AF65-F5344CB8AC3E}">
        <p14:creationId xmlns:p14="http://schemas.microsoft.com/office/powerpoint/2010/main" val="334516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C95DB7A-C50D-4D4E-ACF6-17A2DE2D018D}" type="datetimeFigureOut">
              <a:rPr lang="en-GB" smtClean="0"/>
              <a:t>23/03/2023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962E6F8-D79F-4019-BC4C-72B37B0CA51C}" type="slidenum">
              <a:rPr lang="en-GB" smtClean="0"/>
              <a:t>‹#›</a:t>
            </a:fld>
            <a:endParaRPr lang="en-GB"/>
          </a:p>
        </p:txBody>
      </p:sp>
    </p:spTree>
    <p:extLst>
      <p:ext uri="{BB962C8B-B14F-4D97-AF65-F5344CB8AC3E}">
        <p14:creationId xmlns:p14="http://schemas.microsoft.com/office/powerpoint/2010/main" val="343568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C95DB7A-C50D-4D4E-ACF6-17A2DE2D018D}" type="datetimeFigureOut">
              <a:rPr lang="en-GB" smtClean="0"/>
              <a:t>23/03/2023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962E6F8-D79F-4019-BC4C-72B37B0CA51C}" type="slidenum">
              <a:rPr lang="en-GB" smtClean="0"/>
              <a:t>‹#›</a:t>
            </a:fld>
            <a:endParaRPr lang="en-GB"/>
          </a:p>
        </p:txBody>
      </p:sp>
    </p:spTree>
    <p:extLst>
      <p:ext uri="{BB962C8B-B14F-4D97-AF65-F5344CB8AC3E}">
        <p14:creationId xmlns:p14="http://schemas.microsoft.com/office/powerpoint/2010/main" val="1723282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95DB7A-C50D-4D4E-ACF6-17A2DE2D018D}" type="datetimeFigureOut">
              <a:rPr lang="en-GB" smtClean="0"/>
              <a:t>23/03/2023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962E6F8-D79F-4019-BC4C-72B37B0CA51C}" type="slidenum">
              <a:rPr lang="en-GB" smtClean="0"/>
              <a:t>‹#›</a:t>
            </a:fld>
            <a:endParaRPr lang="en-GB"/>
          </a:p>
        </p:txBody>
      </p:sp>
    </p:spTree>
    <p:extLst>
      <p:ext uri="{BB962C8B-B14F-4D97-AF65-F5344CB8AC3E}">
        <p14:creationId xmlns:p14="http://schemas.microsoft.com/office/powerpoint/2010/main" val="3455270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C95DB7A-C50D-4D4E-ACF6-17A2DE2D018D}" type="datetimeFigureOut">
              <a:rPr lang="en-GB" smtClean="0"/>
              <a:t>23/03/2023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62E6F8-D79F-4019-BC4C-72B37B0CA51C}" type="slidenum">
              <a:rPr lang="en-GB" smtClean="0"/>
              <a:t>‹#›</a:t>
            </a:fld>
            <a:endParaRPr lang="en-GB"/>
          </a:p>
        </p:txBody>
      </p:sp>
    </p:spTree>
    <p:extLst>
      <p:ext uri="{BB962C8B-B14F-4D97-AF65-F5344CB8AC3E}">
        <p14:creationId xmlns:p14="http://schemas.microsoft.com/office/powerpoint/2010/main" val="994440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C95DB7A-C50D-4D4E-ACF6-17A2DE2D018D}" type="datetimeFigureOut">
              <a:rPr lang="en-GB" smtClean="0"/>
              <a:t>23/03/2023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62E6F8-D79F-4019-BC4C-72B37B0CA51C}" type="slidenum">
              <a:rPr lang="en-GB" smtClean="0"/>
              <a:t>‹#›</a:t>
            </a:fld>
            <a:endParaRPr lang="en-GB"/>
          </a:p>
        </p:txBody>
      </p:sp>
    </p:spTree>
    <p:extLst>
      <p:ext uri="{BB962C8B-B14F-4D97-AF65-F5344CB8AC3E}">
        <p14:creationId xmlns:p14="http://schemas.microsoft.com/office/powerpoint/2010/main" val="1552022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95DB7A-C50D-4D4E-ACF6-17A2DE2D018D}" type="datetimeFigureOut">
              <a:rPr lang="en-GB" smtClean="0"/>
              <a:t>23/03/2023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62E6F8-D79F-4019-BC4C-72B37B0CA51C}" type="slidenum">
              <a:rPr lang="en-GB" smtClean="0"/>
              <a:t>‹#›</a:t>
            </a:fld>
            <a:endParaRPr lang="en-GB"/>
          </a:p>
        </p:txBody>
      </p:sp>
    </p:spTree>
    <p:extLst>
      <p:ext uri="{BB962C8B-B14F-4D97-AF65-F5344CB8AC3E}">
        <p14:creationId xmlns:p14="http://schemas.microsoft.com/office/powerpoint/2010/main" val="20242581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washingtonpost.com/archive/politics/2002/01/27/enrons-culture-fed-its-demise/d73cf80c-0d00-4281-848d-968683828ef9/"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Y5TvFY7xRD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hyperlink" Target="https://ideas.darden.virginia.edu/vw-emissions-and-the-3-factors-that-drive-ethical-breakdown"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EB270761-CC40-4F3F-A916-7E3BC3989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1">
            <a:extLst>
              <a:ext uri="{FF2B5EF4-FFF2-40B4-BE49-F238E27FC236}">
                <a16:creationId xmlns:a16="http://schemas.microsoft.com/office/drawing/2014/main" id="{2820855C-9FA4-417A-BE67-63C022F819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3">
            <a:extLst>
              <a:ext uri="{FF2B5EF4-FFF2-40B4-BE49-F238E27FC236}">
                <a16:creationId xmlns:a16="http://schemas.microsoft.com/office/drawing/2014/main" id="{D7E6A49B-1B06-403E-8CC5-ACB38A6BDE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366160" y="1660121"/>
            <a:ext cx="9623404" cy="3305493"/>
          </a:xfrm>
        </p:spPr>
        <p:txBody>
          <a:bodyPr>
            <a:normAutofit/>
          </a:bodyPr>
          <a:lstStyle/>
          <a:p>
            <a:pPr algn="l"/>
            <a:r>
              <a:rPr lang="fi-FI" sz="5500" dirty="0" err="1"/>
              <a:t>Corporate</a:t>
            </a:r>
            <a:r>
              <a:rPr lang="fi-FI" sz="5500" dirty="0"/>
              <a:t> </a:t>
            </a:r>
            <a:r>
              <a:rPr lang="fi-FI" sz="5500" dirty="0" err="1"/>
              <a:t>irresponsibility</a:t>
            </a:r>
            <a:br>
              <a:rPr lang="fi-FI" sz="5500" dirty="0"/>
            </a:br>
            <a:r>
              <a:rPr lang="fi-FI" sz="4000" dirty="0" err="1"/>
              <a:t>Principles</a:t>
            </a:r>
            <a:r>
              <a:rPr lang="fi-FI" sz="4000" dirty="0"/>
              <a:t> of and </a:t>
            </a:r>
            <a:r>
              <a:rPr lang="fi-FI" sz="4000" dirty="0" err="1"/>
              <a:t>antecedents</a:t>
            </a:r>
            <a:r>
              <a:rPr lang="fi-FI" sz="4000" dirty="0"/>
              <a:t> to </a:t>
            </a:r>
            <a:r>
              <a:rPr lang="fi-FI" sz="4000" dirty="0" err="1"/>
              <a:t>organizational</a:t>
            </a:r>
            <a:r>
              <a:rPr lang="fi-FI" sz="4000" dirty="0"/>
              <a:t> </a:t>
            </a:r>
            <a:r>
              <a:rPr lang="fi-FI" sz="4000" dirty="0" err="1"/>
              <a:t>wrongdoing</a:t>
            </a:r>
            <a:endParaRPr lang="en-GB" sz="4000" dirty="0"/>
          </a:p>
        </p:txBody>
      </p:sp>
      <p:sp>
        <p:nvSpPr>
          <p:cNvPr id="10" name="Subtitle 2">
            <a:extLst>
              <a:ext uri="{FF2B5EF4-FFF2-40B4-BE49-F238E27FC236}">
                <a16:creationId xmlns:a16="http://schemas.microsoft.com/office/drawing/2014/main" id="{9A64EAEB-DE25-40B6-B672-0B334CF3440F}"/>
              </a:ext>
            </a:extLst>
          </p:cNvPr>
          <p:cNvSpPr>
            <a:spLocks noGrp="1"/>
          </p:cNvSpPr>
          <p:nvPr>
            <p:ph type="subTitle" idx="1"/>
          </p:nvPr>
        </p:nvSpPr>
        <p:spPr>
          <a:xfrm>
            <a:off x="1366838" y="4965700"/>
            <a:ext cx="9623425" cy="835025"/>
          </a:xfrm>
        </p:spPr>
        <p:txBody>
          <a:bodyPr>
            <a:normAutofit fontScale="55000" lnSpcReduction="20000"/>
          </a:bodyPr>
          <a:lstStyle/>
          <a:p>
            <a:endParaRPr lang="en-GB" dirty="0"/>
          </a:p>
          <a:p>
            <a:endParaRPr lang="en-GB" dirty="0"/>
          </a:p>
          <a:p>
            <a:pPr algn="r"/>
            <a:r>
              <a:rPr lang="en-GB" sz="3100" dirty="0"/>
              <a:t>Jukka Rintamäki</a:t>
            </a:r>
          </a:p>
        </p:txBody>
      </p:sp>
    </p:spTree>
    <p:extLst>
      <p:ext uri="{BB962C8B-B14F-4D97-AF65-F5344CB8AC3E}">
        <p14:creationId xmlns:p14="http://schemas.microsoft.com/office/powerpoint/2010/main" val="3127095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6AB7F-FA75-4823-AF83-8BC97335D135}"/>
              </a:ext>
            </a:extLst>
          </p:cNvPr>
          <p:cNvSpPr>
            <a:spLocks noGrp="1"/>
          </p:cNvSpPr>
          <p:nvPr>
            <p:ph type="title"/>
          </p:nvPr>
        </p:nvSpPr>
        <p:spPr/>
        <p:txBody>
          <a:bodyPr/>
          <a:lstStyle/>
          <a:p>
            <a:r>
              <a:rPr lang="en-US" dirty="0"/>
              <a:t>Characteristics</a:t>
            </a:r>
          </a:p>
        </p:txBody>
      </p:sp>
      <p:sp>
        <p:nvSpPr>
          <p:cNvPr id="3" name="Content Placeholder 2">
            <a:extLst>
              <a:ext uri="{FF2B5EF4-FFF2-40B4-BE49-F238E27FC236}">
                <a16:creationId xmlns:a16="http://schemas.microsoft.com/office/drawing/2014/main" id="{51084E3B-6C9A-4106-9B9D-D14EF21F088E}"/>
              </a:ext>
            </a:extLst>
          </p:cNvPr>
          <p:cNvSpPr>
            <a:spLocks noGrp="1"/>
          </p:cNvSpPr>
          <p:nvPr>
            <p:ph idx="1"/>
          </p:nvPr>
        </p:nvSpPr>
        <p:spPr/>
        <p:txBody>
          <a:bodyPr>
            <a:normAutofit fontScale="77500" lnSpcReduction="20000"/>
          </a:bodyPr>
          <a:lstStyle/>
          <a:p>
            <a:r>
              <a:rPr lang="en-US" dirty="0"/>
              <a:t>Difficult to detect</a:t>
            </a:r>
          </a:p>
          <a:p>
            <a:pPr lvl="1"/>
            <a:r>
              <a:rPr lang="en-US" dirty="0"/>
              <a:t>Slow build-up over time</a:t>
            </a:r>
          </a:p>
          <a:p>
            <a:pPr lvl="2"/>
            <a:r>
              <a:rPr lang="en-US" dirty="0"/>
              <a:t>See Parmalat or Enron for instance</a:t>
            </a:r>
          </a:p>
          <a:p>
            <a:pPr lvl="1"/>
            <a:r>
              <a:rPr lang="en-US" dirty="0"/>
              <a:t>Lots of issues competing over attention</a:t>
            </a:r>
          </a:p>
          <a:p>
            <a:pPr lvl="2"/>
            <a:r>
              <a:rPr lang="en-US" dirty="0"/>
              <a:t>See e.g. Barnett, 2014</a:t>
            </a:r>
          </a:p>
          <a:p>
            <a:pPr lvl="1"/>
            <a:r>
              <a:rPr lang="en-US" dirty="0"/>
              <a:t>Effectiveness of organizational secrecy</a:t>
            </a:r>
          </a:p>
          <a:p>
            <a:pPr lvl="2"/>
            <a:r>
              <a:rPr lang="en-US" dirty="0"/>
              <a:t>Lack of transparency; watchdogs, regulators, etc. work with limited information</a:t>
            </a:r>
          </a:p>
          <a:p>
            <a:pPr lvl="1"/>
            <a:r>
              <a:rPr lang="en-US" dirty="0"/>
              <a:t>Challenges with whistleblowing </a:t>
            </a:r>
          </a:p>
          <a:p>
            <a:pPr lvl="2"/>
            <a:r>
              <a:rPr lang="en-US" dirty="0"/>
              <a:t>More on this next week</a:t>
            </a:r>
          </a:p>
          <a:p>
            <a:r>
              <a:rPr lang="en-US" dirty="0"/>
              <a:t>Can emerge almost anywhere</a:t>
            </a:r>
          </a:p>
          <a:p>
            <a:pPr lvl="1"/>
            <a:r>
              <a:rPr lang="en-US" dirty="0"/>
              <a:t>Opportunities are everywhere</a:t>
            </a:r>
          </a:p>
          <a:p>
            <a:pPr lvl="2"/>
            <a:r>
              <a:rPr lang="en-US" dirty="0"/>
              <a:t>Limited supervision and enforcement, insufficient penalties…</a:t>
            </a:r>
          </a:p>
          <a:p>
            <a:pPr lvl="1"/>
            <a:r>
              <a:rPr lang="en-US" dirty="0"/>
              <a:t>Lots of potential drivers</a:t>
            </a:r>
          </a:p>
          <a:p>
            <a:pPr lvl="2"/>
            <a:r>
              <a:rPr lang="en-US" dirty="0"/>
              <a:t>Most wrongdoing is conducted by normal, reasonable people trying to do well</a:t>
            </a:r>
          </a:p>
          <a:p>
            <a:pPr lvl="2"/>
            <a:r>
              <a:rPr lang="en-US" dirty="0"/>
              <a:t>Sometimes ‘victims’ of their circumstances, ethically blind etc.</a:t>
            </a:r>
          </a:p>
          <a:p>
            <a:pPr lvl="1"/>
            <a:r>
              <a:rPr lang="en-US" dirty="0"/>
              <a:t>More on this in the next section! </a:t>
            </a:r>
          </a:p>
          <a:p>
            <a:pPr lvl="1"/>
            <a:endParaRPr lang="en-US" dirty="0"/>
          </a:p>
        </p:txBody>
      </p:sp>
    </p:spTree>
    <p:extLst>
      <p:ext uri="{BB962C8B-B14F-4D97-AF65-F5344CB8AC3E}">
        <p14:creationId xmlns:p14="http://schemas.microsoft.com/office/powerpoint/2010/main" val="324777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Famous examples of corporate irresponsibility</a:t>
            </a:r>
            <a:endParaRPr lang="en-GB" dirty="0"/>
          </a:p>
        </p:txBody>
      </p:sp>
      <p:sp>
        <p:nvSpPr>
          <p:cNvPr id="3" name="Content Placeholder 2"/>
          <p:cNvSpPr>
            <a:spLocks noGrp="1"/>
          </p:cNvSpPr>
          <p:nvPr>
            <p:ph idx="1"/>
          </p:nvPr>
        </p:nvSpPr>
        <p:spPr/>
        <p:txBody>
          <a:bodyPr>
            <a:normAutofit fontScale="70000" lnSpcReduction="20000"/>
          </a:bodyPr>
          <a:lstStyle/>
          <a:p>
            <a:r>
              <a:rPr lang="fi-FI" dirty="0"/>
              <a:t>Ford Pinto</a:t>
            </a:r>
          </a:p>
          <a:p>
            <a:r>
              <a:rPr lang="fi-FI" dirty="0"/>
              <a:t>Bhopal disaster</a:t>
            </a:r>
          </a:p>
          <a:p>
            <a:r>
              <a:rPr lang="fi-FI" dirty="0"/>
              <a:t>Exxon Valdez</a:t>
            </a:r>
          </a:p>
          <a:p>
            <a:r>
              <a:rPr lang="fi-FI" dirty="0"/>
              <a:t>Shell Brent Spar</a:t>
            </a:r>
          </a:p>
          <a:p>
            <a:pPr lvl="1"/>
            <a:r>
              <a:rPr lang="fi-FI" dirty="0"/>
              <a:t>An </a:t>
            </a:r>
            <a:r>
              <a:rPr lang="fi-FI" dirty="0" err="1"/>
              <a:t>illuminating</a:t>
            </a:r>
            <a:r>
              <a:rPr lang="fi-FI" dirty="0"/>
              <a:t> case on </a:t>
            </a:r>
            <a:r>
              <a:rPr lang="fi-FI" dirty="0" err="1"/>
              <a:t>the</a:t>
            </a:r>
            <a:r>
              <a:rPr lang="fi-FI" dirty="0"/>
              <a:t> (</a:t>
            </a:r>
            <a:r>
              <a:rPr lang="fi-FI" dirty="0" err="1"/>
              <a:t>occasional</a:t>
            </a:r>
            <a:r>
              <a:rPr lang="fi-FI" dirty="0"/>
              <a:t>) </a:t>
            </a:r>
            <a:r>
              <a:rPr lang="fi-FI" dirty="0" err="1"/>
              <a:t>difficulty</a:t>
            </a:r>
            <a:r>
              <a:rPr lang="fi-FI" dirty="0"/>
              <a:t> of </a:t>
            </a:r>
            <a:r>
              <a:rPr lang="fi-FI" dirty="0" err="1"/>
              <a:t>determining</a:t>
            </a:r>
            <a:r>
              <a:rPr lang="fi-FI" dirty="0"/>
              <a:t> </a:t>
            </a:r>
            <a:r>
              <a:rPr lang="fi-FI" dirty="0" err="1"/>
              <a:t>irresponsibility</a:t>
            </a:r>
            <a:endParaRPr lang="fi-FI" dirty="0"/>
          </a:p>
          <a:p>
            <a:r>
              <a:rPr lang="fi-FI" dirty="0"/>
              <a:t>BP Deepwater Horizon oil spill</a:t>
            </a:r>
          </a:p>
          <a:p>
            <a:pPr lvl="1"/>
            <a:r>
              <a:rPr lang="fi-FI" dirty="0"/>
              <a:t>A pattern in oil </a:t>
            </a:r>
            <a:r>
              <a:rPr lang="fi-FI" dirty="0" err="1"/>
              <a:t>industry</a:t>
            </a:r>
            <a:r>
              <a:rPr lang="fi-FI" dirty="0"/>
              <a:t>? </a:t>
            </a:r>
            <a:r>
              <a:rPr lang="fi-FI" dirty="0" err="1"/>
              <a:t>These</a:t>
            </a:r>
            <a:r>
              <a:rPr lang="fi-FI" dirty="0"/>
              <a:t> </a:t>
            </a:r>
            <a:r>
              <a:rPr lang="fi-FI" dirty="0" err="1"/>
              <a:t>three</a:t>
            </a:r>
            <a:r>
              <a:rPr lang="fi-FI" dirty="0"/>
              <a:t> </a:t>
            </a:r>
            <a:r>
              <a:rPr lang="fi-FI" dirty="0" err="1"/>
              <a:t>are</a:t>
            </a:r>
            <a:r>
              <a:rPr lang="fi-FI" dirty="0"/>
              <a:t> just the tip of the </a:t>
            </a:r>
            <a:r>
              <a:rPr lang="fi-FI" dirty="0" err="1"/>
              <a:t>iceberg</a:t>
            </a:r>
            <a:endParaRPr lang="fi-FI" dirty="0"/>
          </a:p>
          <a:p>
            <a:r>
              <a:rPr lang="fi-FI" dirty="0"/>
              <a:t>LIBOR </a:t>
            </a:r>
            <a:r>
              <a:rPr lang="fi-FI" dirty="0" err="1"/>
              <a:t>scandal</a:t>
            </a:r>
            <a:endParaRPr lang="fi-FI" dirty="0"/>
          </a:p>
          <a:p>
            <a:r>
              <a:rPr lang="fi-FI" dirty="0"/>
              <a:t>RBS</a:t>
            </a:r>
          </a:p>
          <a:p>
            <a:pPr lvl="1"/>
            <a:r>
              <a:rPr lang="fi-FI" dirty="0" err="1"/>
              <a:t>Search</a:t>
            </a:r>
            <a:r>
              <a:rPr lang="fi-FI" dirty="0"/>
              <a:t> </a:t>
            </a:r>
            <a:r>
              <a:rPr lang="fi-FI" dirty="0" err="1"/>
              <a:t>mis-selling</a:t>
            </a:r>
            <a:r>
              <a:rPr lang="fi-FI" dirty="0"/>
              <a:t> </a:t>
            </a:r>
            <a:r>
              <a:rPr lang="fi-FI" dirty="0" err="1"/>
              <a:t>or</a:t>
            </a:r>
            <a:r>
              <a:rPr lang="fi-FI" dirty="0"/>
              <a:t> GRG, for </a:t>
            </a:r>
            <a:r>
              <a:rPr lang="fi-FI" dirty="0" err="1"/>
              <a:t>instance</a:t>
            </a:r>
            <a:endParaRPr lang="fi-FI" dirty="0"/>
          </a:p>
          <a:p>
            <a:r>
              <a:rPr lang="fi-FI" dirty="0"/>
              <a:t>VW</a:t>
            </a:r>
          </a:p>
          <a:p>
            <a:pPr lvl="1"/>
            <a:r>
              <a:rPr lang="fi-FI" dirty="0"/>
              <a:t>The most severe instance in a long continuum of </a:t>
            </a:r>
            <a:r>
              <a:rPr lang="fi-FI" dirty="0" err="1"/>
              <a:t>similar</a:t>
            </a:r>
            <a:r>
              <a:rPr lang="fi-FI" dirty="0"/>
              <a:t> </a:t>
            </a:r>
            <a:r>
              <a:rPr lang="fi-FI" dirty="0" err="1"/>
              <a:t>cheats</a:t>
            </a:r>
            <a:endParaRPr lang="fi-FI" dirty="0"/>
          </a:p>
          <a:p>
            <a:r>
              <a:rPr lang="fi-FI" dirty="0"/>
              <a:t>Boeing 737 MAX</a:t>
            </a:r>
          </a:p>
          <a:p>
            <a:r>
              <a:rPr lang="fi-FI" dirty="0" err="1"/>
              <a:t>Wirecard</a:t>
            </a:r>
            <a:endParaRPr lang="fi-FI" dirty="0"/>
          </a:p>
          <a:p>
            <a:pPr lvl="1"/>
            <a:endParaRPr lang="en-GB" dirty="0"/>
          </a:p>
        </p:txBody>
      </p:sp>
    </p:spTree>
    <p:extLst>
      <p:ext uri="{BB962C8B-B14F-4D97-AF65-F5344CB8AC3E}">
        <p14:creationId xmlns:p14="http://schemas.microsoft.com/office/powerpoint/2010/main" val="506113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Magnifying glass showing decling performance">
            <a:extLst>
              <a:ext uri="{FF2B5EF4-FFF2-40B4-BE49-F238E27FC236}">
                <a16:creationId xmlns:a16="http://schemas.microsoft.com/office/drawing/2014/main" id="{83CEAB3E-A2F7-4C1E-8478-8C4A07EAC064}"/>
              </a:ext>
            </a:extLst>
          </p:cNvPr>
          <p:cNvPicPr>
            <a:picLocks noChangeAspect="1"/>
          </p:cNvPicPr>
          <p:nvPr/>
        </p:nvPicPr>
        <p:blipFill rotWithShape="1">
          <a:blip r:embed="rId3"/>
          <a:srcRect r="5882" b="-1"/>
          <a:stretch/>
        </p:blipFill>
        <p:spPr>
          <a:xfrm>
            <a:off x="2522358" y="10"/>
            <a:ext cx="9669642" cy="6857990"/>
          </a:xfrm>
          <a:prstGeom prst="rect">
            <a:avLst/>
          </a:prstGeom>
        </p:spPr>
      </p:pic>
      <p:sp>
        <p:nvSpPr>
          <p:cNvPr id="13" name="Rectangle 12">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Otsikko 3"/>
          <p:cNvSpPr>
            <a:spLocks noGrp="1"/>
          </p:cNvSpPr>
          <p:nvPr>
            <p:ph type="title"/>
          </p:nvPr>
        </p:nvSpPr>
        <p:spPr>
          <a:xfrm>
            <a:off x="952228" y="743447"/>
            <a:ext cx="3973385" cy="3692028"/>
          </a:xfrm>
          <a:noFill/>
        </p:spPr>
        <p:txBody>
          <a:bodyPr vert="horz" lIns="91440" tIns="45720" rIns="91440" bIns="45720" rtlCol="0" anchor="b">
            <a:normAutofit/>
          </a:bodyPr>
          <a:lstStyle/>
          <a:p>
            <a:r>
              <a:rPr lang="en-US" sz="5200"/>
              <a:t>Accounts of corporate wrongdoing</a:t>
            </a:r>
          </a:p>
        </p:txBody>
      </p:sp>
      <p:sp>
        <p:nvSpPr>
          <p:cNvPr id="5" name="Tekstin paikkamerkki 4"/>
          <p:cNvSpPr>
            <a:spLocks noGrp="1"/>
          </p:cNvSpPr>
          <p:nvPr>
            <p:ph type="body" idx="1"/>
          </p:nvPr>
        </p:nvSpPr>
        <p:spPr>
          <a:xfrm>
            <a:off x="952229" y="4629234"/>
            <a:ext cx="3973386" cy="1485319"/>
          </a:xfrm>
          <a:noFill/>
        </p:spPr>
        <p:txBody>
          <a:bodyPr vert="horz" lIns="91440" tIns="45720" rIns="91440" bIns="45720" rtlCol="0">
            <a:normAutofit/>
          </a:bodyPr>
          <a:lstStyle/>
          <a:p>
            <a:endParaRPr lang="en-US">
              <a:solidFill>
                <a:schemeClr val="tx1"/>
              </a:solidFill>
              <a:latin typeface="+mn-lt"/>
            </a:endParaRPr>
          </a:p>
        </p:txBody>
      </p:sp>
    </p:spTree>
    <p:extLst>
      <p:ext uri="{BB962C8B-B14F-4D97-AF65-F5344CB8AC3E}">
        <p14:creationId xmlns:p14="http://schemas.microsoft.com/office/powerpoint/2010/main" val="315594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tsikko 3">
            <a:extLst>
              <a:ext uri="{FF2B5EF4-FFF2-40B4-BE49-F238E27FC236}">
                <a16:creationId xmlns:a16="http://schemas.microsoft.com/office/drawing/2014/main" id="{2C7B0D15-BBA5-45B5-9128-A92ED6D05C89}"/>
              </a:ext>
            </a:extLst>
          </p:cNvPr>
          <p:cNvSpPr>
            <a:spLocks noGrp="1"/>
          </p:cNvSpPr>
          <p:nvPr>
            <p:ph type="title"/>
          </p:nvPr>
        </p:nvSpPr>
        <p:spPr>
          <a:xfrm>
            <a:off x="686834" y="1153572"/>
            <a:ext cx="3200400" cy="4461163"/>
          </a:xfrm>
        </p:spPr>
        <p:txBody>
          <a:bodyPr>
            <a:normAutofit/>
          </a:bodyPr>
          <a:lstStyle/>
          <a:p>
            <a:r>
              <a:rPr lang="en-US">
                <a:solidFill>
                  <a:srgbClr val="FFFFFF"/>
                </a:solidFill>
              </a:rPr>
              <a:t>Is corporate wrongdoing normal or abnormal?</a:t>
            </a:r>
          </a:p>
        </p:txBody>
      </p:sp>
      <p:sp>
        <p:nvSpPr>
          <p:cNvPr id="14" name="Arc 1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Sisällön paikkamerkki 4">
            <a:extLst>
              <a:ext uri="{FF2B5EF4-FFF2-40B4-BE49-F238E27FC236}">
                <a16:creationId xmlns:a16="http://schemas.microsoft.com/office/drawing/2014/main" id="{003A8E2F-760E-4462-9667-18C13B577082}"/>
              </a:ext>
            </a:extLst>
          </p:cNvPr>
          <p:cNvSpPr>
            <a:spLocks noGrp="1"/>
          </p:cNvSpPr>
          <p:nvPr>
            <p:ph idx="1"/>
          </p:nvPr>
        </p:nvSpPr>
        <p:spPr>
          <a:xfrm>
            <a:off x="4447308" y="591344"/>
            <a:ext cx="6906491" cy="5585619"/>
          </a:xfrm>
        </p:spPr>
        <p:txBody>
          <a:bodyPr anchor="ctr">
            <a:normAutofit/>
          </a:bodyPr>
          <a:lstStyle/>
          <a:p>
            <a:pPr marL="0" indent="0">
              <a:buNone/>
            </a:pPr>
            <a:r>
              <a:rPr lang="en-US" b="1" dirty="0"/>
              <a:t>Abnormal wrongdoing</a:t>
            </a:r>
          </a:p>
          <a:p>
            <a:r>
              <a:rPr lang="en-US" dirty="0"/>
              <a:t>Irresponsible activity a result of deviant, unethical organizations or individuals</a:t>
            </a:r>
          </a:p>
          <a:p>
            <a:pPr lvl="1"/>
            <a:r>
              <a:rPr lang="en-US" dirty="0"/>
              <a:t>The “bad apple/barrel” explanation</a:t>
            </a:r>
          </a:p>
          <a:p>
            <a:pPr marL="0" indent="0">
              <a:buNone/>
            </a:pPr>
            <a:endParaRPr lang="en-US" dirty="0"/>
          </a:p>
          <a:p>
            <a:pPr marL="0" indent="0">
              <a:buNone/>
            </a:pPr>
            <a:r>
              <a:rPr lang="en-US" b="1" dirty="0"/>
              <a:t>Normal wrongdoing</a:t>
            </a:r>
          </a:p>
          <a:p>
            <a:r>
              <a:rPr lang="en-US" dirty="0"/>
              <a:t>Irresponsible activity a result of normal, “good” people in challenging, complex contexts ending up doing bad things, or things with bad consequences</a:t>
            </a:r>
          </a:p>
          <a:p>
            <a:pPr lvl="1"/>
            <a:endParaRPr lang="en-US" dirty="0"/>
          </a:p>
        </p:txBody>
      </p:sp>
    </p:spTree>
    <p:extLst>
      <p:ext uri="{BB962C8B-B14F-4D97-AF65-F5344CB8AC3E}">
        <p14:creationId xmlns:p14="http://schemas.microsoft.com/office/powerpoint/2010/main" val="4188297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7CA7B6A-FE2E-4897-B5F0-7DEA7D6E351E}"/>
              </a:ext>
            </a:extLst>
          </p:cNvPr>
          <p:cNvSpPr>
            <a:spLocks noGrp="1"/>
          </p:cNvSpPr>
          <p:nvPr>
            <p:ph type="title"/>
          </p:nvPr>
        </p:nvSpPr>
        <p:spPr/>
        <p:txBody>
          <a:bodyPr/>
          <a:lstStyle/>
          <a:p>
            <a:r>
              <a:rPr lang="fi-FI" dirty="0"/>
              <a:t>Corporate wrongdoing</a:t>
            </a:r>
            <a:endParaRPr lang="en-GB" dirty="0"/>
          </a:p>
        </p:txBody>
      </p:sp>
      <p:sp>
        <p:nvSpPr>
          <p:cNvPr id="8" name="Text Placeholder 7">
            <a:extLst>
              <a:ext uri="{FF2B5EF4-FFF2-40B4-BE49-F238E27FC236}">
                <a16:creationId xmlns:a16="http://schemas.microsoft.com/office/drawing/2014/main" id="{328BD01F-4BE2-4260-8987-F915035EF6E1}"/>
              </a:ext>
            </a:extLst>
          </p:cNvPr>
          <p:cNvSpPr>
            <a:spLocks noGrp="1"/>
          </p:cNvSpPr>
          <p:nvPr>
            <p:ph type="body" idx="1"/>
          </p:nvPr>
        </p:nvSpPr>
        <p:spPr/>
        <p:txBody>
          <a:bodyPr/>
          <a:lstStyle/>
          <a:p>
            <a:r>
              <a:rPr lang="fi-FI" dirty="0"/>
              <a:t>Abnormal</a:t>
            </a:r>
            <a:endParaRPr lang="en-GB" dirty="0"/>
          </a:p>
        </p:txBody>
      </p:sp>
      <p:sp>
        <p:nvSpPr>
          <p:cNvPr id="9" name="Content Placeholder 8">
            <a:extLst>
              <a:ext uri="{FF2B5EF4-FFF2-40B4-BE49-F238E27FC236}">
                <a16:creationId xmlns:a16="http://schemas.microsoft.com/office/drawing/2014/main" id="{978159E1-EA9F-419F-9C2B-B4CA69E3D8C4}"/>
              </a:ext>
            </a:extLst>
          </p:cNvPr>
          <p:cNvSpPr>
            <a:spLocks noGrp="1"/>
          </p:cNvSpPr>
          <p:nvPr>
            <p:ph sz="half" idx="2"/>
          </p:nvPr>
        </p:nvSpPr>
        <p:spPr/>
        <p:txBody>
          <a:bodyPr/>
          <a:lstStyle/>
          <a:p>
            <a:r>
              <a:rPr lang="fi-FI" dirty="0"/>
              <a:t>Rare/unusual</a:t>
            </a:r>
          </a:p>
          <a:p>
            <a:r>
              <a:rPr lang="fi-FI" dirty="0"/>
              <a:t>Aberrant</a:t>
            </a:r>
          </a:p>
          <a:p>
            <a:r>
              <a:rPr lang="fi-FI" dirty="0"/>
              <a:t>Perpetrated by deviants</a:t>
            </a:r>
          </a:p>
          <a:p>
            <a:r>
              <a:rPr lang="fi-FI" dirty="0"/>
              <a:t>Characterized by a narrow range of sources</a:t>
            </a:r>
            <a:endParaRPr lang="en-GB" dirty="0"/>
          </a:p>
        </p:txBody>
      </p:sp>
      <p:sp>
        <p:nvSpPr>
          <p:cNvPr id="10" name="Text Placeholder 9">
            <a:extLst>
              <a:ext uri="{FF2B5EF4-FFF2-40B4-BE49-F238E27FC236}">
                <a16:creationId xmlns:a16="http://schemas.microsoft.com/office/drawing/2014/main" id="{FDBAD40E-94E2-47CF-9578-02ACE5836E68}"/>
              </a:ext>
            </a:extLst>
          </p:cNvPr>
          <p:cNvSpPr>
            <a:spLocks noGrp="1"/>
          </p:cNvSpPr>
          <p:nvPr>
            <p:ph type="body" sz="quarter" idx="3"/>
          </p:nvPr>
        </p:nvSpPr>
        <p:spPr/>
        <p:txBody>
          <a:bodyPr/>
          <a:lstStyle/>
          <a:p>
            <a:r>
              <a:rPr lang="fi-FI" dirty="0"/>
              <a:t>Normal</a:t>
            </a:r>
            <a:endParaRPr lang="en-GB" dirty="0"/>
          </a:p>
        </p:txBody>
      </p:sp>
      <p:sp>
        <p:nvSpPr>
          <p:cNvPr id="11" name="Content Placeholder 10">
            <a:extLst>
              <a:ext uri="{FF2B5EF4-FFF2-40B4-BE49-F238E27FC236}">
                <a16:creationId xmlns:a16="http://schemas.microsoft.com/office/drawing/2014/main" id="{251C9BBD-67AA-48DD-89BA-C07BD788A05C}"/>
              </a:ext>
            </a:extLst>
          </p:cNvPr>
          <p:cNvSpPr>
            <a:spLocks noGrp="1"/>
          </p:cNvSpPr>
          <p:nvPr>
            <p:ph sz="quarter" idx="4"/>
          </p:nvPr>
        </p:nvSpPr>
        <p:spPr/>
        <p:txBody>
          <a:bodyPr/>
          <a:lstStyle/>
          <a:p>
            <a:r>
              <a:rPr lang="fi-FI" dirty="0"/>
              <a:t>Everyday/prevalent</a:t>
            </a:r>
          </a:p>
          <a:p>
            <a:r>
              <a:rPr lang="en-GB" dirty="0"/>
              <a:t>Not aberrant</a:t>
            </a:r>
          </a:p>
          <a:p>
            <a:r>
              <a:rPr lang="en-GB" dirty="0"/>
              <a:t>Perpetrated by the average person</a:t>
            </a:r>
          </a:p>
          <a:p>
            <a:r>
              <a:rPr lang="en-GB" dirty="0"/>
              <a:t>Characterized by a broad range of sources</a:t>
            </a:r>
          </a:p>
        </p:txBody>
      </p:sp>
    </p:spTree>
    <p:extLst>
      <p:ext uri="{BB962C8B-B14F-4D97-AF65-F5344CB8AC3E}">
        <p14:creationId xmlns:p14="http://schemas.microsoft.com/office/powerpoint/2010/main" val="1489605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BE0F4AD-B669-4B20-809D-A7F917CE976D}"/>
              </a:ext>
            </a:extLst>
          </p:cNvPr>
          <p:cNvSpPr>
            <a:spLocks noGrp="1"/>
          </p:cNvSpPr>
          <p:nvPr>
            <p:ph type="title"/>
          </p:nvPr>
        </p:nvSpPr>
        <p:spPr/>
        <p:txBody>
          <a:bodyPr/>
          <a:lstStyle/>
          <a:p>
            <a:r>
              <a:rPr lang="en-US" dirty="0"/>
              <a:t>Wrongdoing accounts: ab/normal</a:t>
            </a:r>
          </a:p>
        </p:txBody>
      </p:sp>
      <p:grpSp>
        <p:nvGrpSpPr>
          <p:cNvPr id="4" name="Ryhmä 3">
            <a:extLst>
              <a:ext uri="{FF2B5EF4-FFF2-40B4-BE49-F238E27FC236}">
                <a16:creationId xmlns:a16="http://schemas.microsoft.com/office/drawing/2014/main" id="{30157195-5147-458D-982D-A27F2CDB3A95}"/>
              </a:ext>
            </a:extLst>
          </p:cNvPr>
          <p:cNvGrpSpPr/>
          <p:nvPr/>
        </p:nvGrpSpPr>
        <p:grpSpPr>
          <a:xfrm>
            <a:off x="2611996" y="2266866"/>
            <a:ext cx="1437002" cy="718501"/>
            <a:chOff x="1739103" y="772424"/>
            <a:chExt cx="1437002" cy="718501"/>
          </a:xfrm>
        </p:grpSpPr>
        <p:sp>
          <p:nvSpPr>
            <p:cNvPr id="5" name="Suorakulmio 4">
              <a:extLst>
                <a:ext uri="{FF2B5EF4-FFF2-40B4-BE49-F238E27FC236}">
                  <a16:creationId xmlns:a16="http://schemas.microsoft.com/office/drawing/2014/main" id="{BA8232D4-2B21-4C2B-BB41-88400DF9E796}"/>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6" name="Tekstiruutu 5">
              <a:extLst>
                <a:ext uri="{FF2B5EF4-FFF2-40B4-BE49-F238E27FC236}">
                  <a16:creationId xmlns:a16="http://schemas.microsoft.com/office/drawing/2014/main" id="{B3111996-13DE-408D-BC64-B61D34FA7230}"/>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Wrongdoing as abnormal</a:t>
              </a:r>
            </a:p>
          </p:txBody>
        </p:sp>
      </p:grpSp>
      <p:grpSp>
        <p:nvGrpSpPr>
          <p:cNvPr id="7" name="Ryhmä 6">
            <a:extLst>
              <a:ext uri="{FF2B5EF4-FFF2-40B4-BE49-F238E27FC236}">
                <a16:creationId xmlns:a16="http://schemas.microsoft.com/office/drawing/2014/main" id="{2BDD7742-08E1-4FA6-A1AA-604FEAF9FFC0}"/>
              </a:ext>
            </a:extLst>
          </p:cNvPr>
          <p:cNvGrpSpPr/>
          <p:nvPr/>
        </p:nvGrpSpPr>
        <p:grpSpPr>
          <a:xfrm>
            <a:off x="3536042" y="4989263"/>
            <a:ext cx="1437002" cy="718501"/>
            <a:chOff x="1739103" y="772424"/>
            <a:chExt cx="1437002" cy="718501"/>
          </a:xfrm>
        </p:grpSpPr>
        <p:sp>
          <p:nvSpPr>
            <p:cNvPr id="8" name="Suorakulmio 7">
              <a:extLst>
                <a:ext uri="{FF2B5EF4-FFF2-40B4-BE49-F238E27FC236}">
                  <a16:creationId xmlns:a16="http://schemas.microsoft.com/office/drawing/2014/main" id="{7748AB41-2C78-4236-8737-7A924911E66D}"/>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9" name="Tekstiruutu 8">
              <a:extLst>
                <a:ext uri="{FF2B5EF4-FFF2-40B4-BE49-F238E27FC236}">
                  <a16:creationId xmlns:a16="http://schemas.microsoft.com/office/drawing/2014/main" id="{55400CE7-2AE2-484D-AF15-85DB1B8C3C74}"/>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ethical decision account</a:t>
              </a:r>
            </a:p>
          </p:txBody>
        </p:sp>
      </p:grpSp>
      <p:grpSp>
        <p:nvGrpSpPr>
          <p:cNvPr id="10" name="Ryhmä 9">
            <a:extLst>
              <a:ext uri="{FF2B5EF4-FFF2-40B4-BE49-F238E27FC236}">
                <a16:creationId xmlns:a16="http://schemas.microsoft.com/office/drawing/2014/main" id="{AA20CCE4-0EEC-43B4-A982-962845FDE1F0}"/>
              </a:ext>
            </a:extLst>
          </p:cNvPr>
          <p:cNvGrpSpPr/>
          <p:nvPr/>
        </p:nvGrpSpPr>
        <p:grpSpPr>
          <a:xfrm>
            <a:off x="814438" y="3737716"/>
            <a:ext cx="1437002" cy="718501"/>
            <a:chOff x="1739103" y="772424"/>
            <a:chExt cx="1437002" cy="718501"/>
          </a:xfrm>
        </p:grpSpPr>
        <p:sp>
          <p:nvSpPr>
            <p:cNvPr id="11" name="Suorakulmio 10">
              <a:extLst>
                <a:ext uri="{FF2B5EF4-FFF2-40B4-BE49-F238E27FC236}">
                  <a16:creationId xmlns:a16="http://schemas.microsoft.com/office/drawing/2014/main" id="{51A1A417-7084-46DE-A48E-58AF48F4A5A2}"/>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2" name="Tekstiruutu 11">
              <a:extLst>
                <a:ext uri="{FF2B5EF4-FFF2-40B4-BE49-F238E27FC236}">
                  <a16:creationId xmlns:a16="http://schemas.microsoft.com/office/drawing/2014/main" id="{C59ED2F1-A46A-4834-9D03-576E7E0A9B74}"/>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rational choice account</a:t>
              </a:r>
            </a:p>
          </p:txBody>
        </p:sp>
      </p:grpSp>
      <p:grpSp>
        <p:nvGrpSpPr>
          <p:cNvPr id="13" name="Ryhmä 12">
            <a:extLst>
              <a:ext uri="{FF2B5EF4-FFF2-40B4-BE49-F238E27FC236}">
                <a16:creationId xmlns:a16="http://schemas.microsoft.com/office/drawing/2014/main" id="{E3128C65-DEF7-426D-B789-054EE54E773B}"/>
              </a:ext>
            </a:extLst>
          </p:cNvPr>
          <p:cNvGrpSpPr/>
          <p:nvPr/>
        </p:nvGrpSpPr>
        <p:grpSpPr>
          <a:xfrm>
            <a:off x="1532939" y="4989264"/>
            <a:ext cx="1437002" cy="718501"/>
            <a:chOff x="1739103" y="772424"/>
            <a:chExt cx="1437002" cy="718501"/>
          </a:xfrm>
        </p:grpSpPr>
        <p:sp>
          <p:nvSpPr>
            <p:cNvPr id="14" name="Suorakulmio 13">
              <a:extLst>
                <a:ext uri="{FF2B5EF4-FFF2-40B4-BE49-F238E27FC236}">
                  <a16:creationId xmlns:a16="http://schemas.microsoft.com/office/drawing/2014/main" id="{97DF2A1B-1921-4419-9FB8-4705999CDA0D}"/>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5" name="Tekstiruutu 14">
              <a:extLst>
                <a:ext uri="{FF2B5EF4-FFF2-40B4-BE49-F238E27FC236}">
                  <a16:creationId xmlns:a16="http://schemas.microsoft.com/office/drawing/2014/main" id="{FAFAEF48-718F-41A3-BC27-B246919F8BCB}"/>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culture account</a:t>
              </a:r>
            </a:p>
          </p:txBody>
        </p:sp>
      </p:grpSp>
      <p:grpSp>
        <p:nvGrpSpPr>
          <p:cNvPr id="16" name="Ryhmä 15">
            <a:extLst>
              <a:ext uri="{FF2B5EF4-FFF2-40B4-BE49-F238E27FC236}">
                <a16:creationId xmlns:a16="http://schemas.microsoft.com/office/drawing/2014/main" id="{2D389680-2F67-4744-844B-2E338C11212D}"/>
              </a:ext>
            </a:extLst>
          </p:cNvPr>
          <p:cNvGrpSpPr/>
          <p:nvPr/>
        </p:nvGrpSpPr>
        <p:grpSpPr>
          <a:xfrm>
            <a:off x="7146826" y="2262224"/>
            <a:ext cx="1437002" cy="718501"/>
            <a:chOff x="1739103" y="772424"/>
            <a:chExt cx="1437002" cy="718501"/>
          </a:xfrm>
        </p:grpSpPr>
        <p:sp>
          <p:nvSpPr>
            <p:cNvPr id="17" name="Suorakulmio 16">
              <a:extLst>
                <a:ext uri="{FF2B5EF4-FFF2-40B4-BE49-F238E27FC236}">
                  <a16:creationId xmlns:a16="http://schemas.microsoft.com/office/drawing/2014/main" id="{6E411056-3BEF-452A-BB7C-1DBDAF7F5BC9}"/>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8" name="Tekstiruutu 17">
              <a:extLst>
                <a:ext uri="{FF2B5EF4-FFF2-40B4-BE49-F238E27FC236}">
                  <a16:creationId xmlns:a16="http://schemas.microsoft.com/office/drawing/2014/main" id="{42CD014C-9AF0-4F1E-855B-3F0FC8185CDC}"/>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Wrongdoing as normal</a:t>
              </a:r>
            </a:p>
          </p:txBody>
        </p:sp>
      </p:grpSp>
      <p:grpSp>
        <p:nvGrpSpPr>
          <p:cNvPr id="19" name="Ryhmä 18">
            <a:extLst>
              <a:ext uri="{FF2B5EF4-FFF2-40B4-BE49-F238E27FC236}">
                <a16:creationId xmlns:a16="http://schemas.microsoft.com/office/drawing/2014/main" id="{930A0570-A6AA-439E-8801-03DE889D6995}"/>
              </a:ext>
            </a:extLst>
          </p:cNvPr>
          <p:cNvGrpSpPr/>
          <p:nvPr/>
        </p:nvGrpSpPr>
        <p:grpSpPr>
          <a:xfrm>
            <a:off x="10032779" y="3625694"/>
            <a:ext cx="1437002" cy="718501"/>
            <a:chOff x="1739103" y="772424"/>
            <a:chExt cx="1437002" cy="718501"/>
          </a:xfrm>
        </p:grpSpPr>
        <p:sp>
          <p:nvSpPr>
            <p:cNvPr id="20" name="Suorakulmio 19">
              <a:extLst>
                <a:ext uri="{FF2B5EF4-FFF2-40B4-BE49-F238E27FC236}">
                  <a16:creationId xmlns:a16="http://schemas.microsoft.com/office/drawing/2014/main" id="{5CFA6DBF-004B-4470-A070-09D46CF7107E}"/>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1" name="Tekstiruutu 20">
              <a:extLst>
                <a:ext uri="{FF2B5EF4-FFF2-40B4-BE49-F238E27FC236}">
                  <a16:creationId xmlns:a16="http://schemas.microsoft.com/office/drawing/2014/main" id="{B5430E45-34C1-465B-9865-DCF55ED22B2B}"/>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accidental behavior account</a:t>
              </a:r>
            </a:p>
          </p:txBody>
        </p:sp>
      </p:grpSp>
      <p:grpSp>
        <p:nvGrpSpPr>
          <p:cNvPr id="22" name="Ryhmä 21">
            <a:extLst>
              <a:ext uri="{FF2B5EF4-FFF2-40B4-BE49-F238E27FC236}">
                <a16:creationId xmlns:a16="http://schemas.microsoft.com/office/drawing/2014/main" id="{BBDF9DFA-4EDA-4535-833B-559175893D18}"/>
              </a:ext>
            </a:extLst>
          </p:cNvPr>
          <p:cNvGrpSpPr/>
          <p:nvPr/>
        </p:nvGrpSpPr>
        <p:grpSpPr>
          <a:xfrm>
            <a:off x="7579512" y="4818277"/>
            <a:ext cx="1437002" cy="718501"/>
            <a:chOff x="1739103" y="772424"/>
            <a:chExt cx="1437002" cy="718501"/>
          </a:xfrm>
        </p:grpSpPr>
        <p:sp>
          <p:nvSpPr>
            <p:cNvPr id="23" name="Suorakulmio 22">
              <a:extLst>
                <a:ext uri="{FF2B5EF4-FFF2-40B4-BE49-F238E27FC236}">
                  <a16:creationId xmlns:a16="http://schemas.microsoft.com/office/drawing/2014/main" id="{DA487855-50AA-4231-9757-E47658BD9374}"/>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4" name="Tekstiruutu 23">
              <a:extLst>
                <a:ext uri="{FF2B5EF4-FFF2-40B4-BE49-F238E27FC236}">
                  <a16:creationId xmlns:a16="http://schemas.microsoft.com/office/drawing/2014/main" id="{414CAC54-10A7-48BE-B3EE-50F216DC8069}"/>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situationa</a:t>
              </a:r>
              <a:r>
                <a:rPr lang="en-US" sz="1600" dirty="0"/>
                <a:t>l social influence account</a:t>
              </a:r>
              <a:endParaRPr lang="en-US" sz="1600" kern="1200" dirty="0"/>
            </a:p>
          </p:txBody>
        </p:sp>
      </p:grpSp>
      <p:grpSp>
        <p:nvGrpSpPr>
          <p:cNvPr id="25" name="Ryhmä 24">
            <a:extLst>
              <a:ext uri="{FF2B5EF4-FFF2-40B4-BE49-F238E27FC236}">
                <a16:creationId xmlns:a16="http://schemas.microsoft.com/office/drawing/2014/main" id="{975DFE2D-CFD1-4C8D-8956-BE3C39413B72}"/>
              </a:ext>
            </a:extLst>
          </p:cNvPr>
          <p:cNvGrpSpPr/>
          <p:nvPr/>
        </p:nvGrpSpPr>
        <p:grpSpPr>
          <a:xfrm>
            <a:off x="9400877" y="4664061"/>
            <a:ext cx="1437002" cy="718501"/>
            <a:chOff x="1739103" y="772424"/>
            <a:chExt cx="1437002" cy="718501"/>
          </a:xfrm>
        </p:grpSpPr>
        <p:sp>
          <p:nvSpPr>
            <p:cNvPr id="26" name="Suorakulmio 25">
              <a:extLst>
                <a:ext uri="{FF2B5EF4-FFF2-40B4-BE49-F238E27FC236}">
                  <a16:creationId xmlns:a16="http://schemas.microsoft.com/office/drawing/2014/main" id="{CECDEFBC-2656-47E0-BA0A-E4D1D4AAB569}"/>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7" name="Tekstiruutu 26">
              <a:extLst>
                <a:ext uri="{FF2B5EF4-FFF2-40B4-BE49-F238E27FC236}">
                  <a16:creationId xmlns:a16="http://schemas.microsoft.com/office/drawing/2014/main" id="{111CD164-1DD9-49A5-8821-21C9F4F6E317}"/>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power structure account</a:t>
              </a:r>
            </a:p>
          </p:txBody>
        </p:sp>
      </p:grpSp>
      <p:grpSp>
        <p:nvGrpSpPr>
          <p:cNvPr id="28" name="Ryhmä 27">
            <a:extLst>
              <a:ext uri="{FF2B5EF4-FFF2-40B4-BE49-F238E27FC236}">
                <a16:creationId xmlns:a16="http://schemas.microsoft.com/office/drawing/2014/main" id="{53255488-FBE3-4DCB-8A92-C4B60041625E}"/>
              </a:ext>
            </a:extLst>
          </p:cNvPr>
          <p:cNvGrpSpPr/>
          <p:nvPr/>
        </p:nvGrpSpPr>
        <p:grpSpPr>
          <a:xfrm>
            <a:off x="5557777" y="4823539"/>
            <a:ext cx="1437002" cy="718501"/>
            <a:chOff x="1739103" y="772424"/>
            <a:chExt cx="1437002" cy="718501"/>
          </a:xfrm>
        </p:grpSpPr>
        <p:sp>
          <p:nvSpPr>
            <p:cNvPr id="29" name="Suorakulmio 28">
              <a:extLst>
                <a:ext uri="{FF2B5EF4-FFF2-40B4-BE49-F238E27FC236}">
                  <a16:creationId xmlns:a16="http://schemas.microsoft.com/office/drawing/2014/main" id="{5D003F39-20A2-48FB-8270-00EBAB83C0DF}"/>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30" name="Tekstiruutu 29">
              <a:extLst>
                <a:ext uri="{FF2B5EF4-FFF2-40B4-BE49-F238E27FC236}">
                  <a16:creationId xmlns:a16="http://schemas.microsoft.com/office/drawing/2014/main" id="{C9F57364-F89D-4FF2-A640-4D6EEE110DCB}"/>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administrative system account</a:t>
              </a:r>
            </a:p>
          </p:txBody>
        </p:sp>
      </p:grpSp>
      <p:grpSp>
        <p:nvGrpSpPr>
          <p:cNvPr id="31" name="Ryhmä 30">
            <a:extLst>
              <a:ext uri="{FF2B5EF4-FFF2-40B4-BE49-F238E27FC236}">
                <a16:creationId xmlns:a16="http://schemas.microsoft.com/office/drawing/2014/main" id="{D670020C-A66F-4800-9A78-2AE714D74575}"/>
              </a:ext>
            </a:extLst>
          </p:cNvPr>
          <p:cNvGrpSpPr/>
          <p:nvPr/>
        </p:nvGrpSpPr>
        <p:grpSpPr>
          <a:xfrm>
            <a:off x="9916798" y="2697674"/>
            <a:ext cx="1437002" cy="718501"/>
            <a:chOff x="1739103" y="772424"/>
            <a:chExt cx="1437002" cy="718501"/>
          </a:xfrm>
        </p:grpSpPr>
        <p:sp>
          <p:nvSpPr>
            <p:cNvPr id="32" name="Suorakulmio 31">
              <a:extLst>
                <a:ext uri="{FF2B5EF4-FFF2-40B4-BE49-F238E27FC236}">
                  <a16:creationId xmlns:a16="http://schemas.microsoft.com/office/drawing/2014/main" id="{2FA906BF-85B1-4773-B855-4E8D2A6B833C}"/>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33" name="Tekstiruutu 32">
              <a:extLst>
                <a:ext uri="{FF2B5EF4-FFF2-40B4-BE49-F238E27FC236}">
                  <a16:creationId xmlns:a16="http://schemas.microsoft.com/office/drawing/2014/main" id="{A6DC0F58-D12A-4F84-B0A8-A9BC22C0C701}"/>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social control account</a:t>
              </a:r>
            </a:p>
          </p:txBody>
        </p:sp>
      </p:grpSp>
      <p:cxnSp>
        <p:nvCxnSpPr>
          <p:cNvPr id="35" name="Suora nuoliyhdysviiva 34">
            <a:extLst>
              <a:ext uri="{FF2B5EF4-FFF2-40B4-BE49-F238E27FC236}">
                <a16:creationId xmlns:a16="http://schemas.microsoft.com/office/drawing/2014/main" id="{CFEA5301-08B4-4E59-BEFB-1DE1E7C8C555}"/>
              </a:ext>
            </a:extLst>
          </p:cNvPr>
          <p:cNvCxnSpPr>
            <a:stCxn id="6" idx="2"/>
            <a:endCxn id="12" idx="3"/>
          </p:cNvCxnSpPr>
          <p:nvPr/>
        </p:nvCxnSpPr>
        <p:spPr>
          <a:xfrm flipH="1">
            <a:off x="2251440" y="2985367"/>
            <a:ext cx="1079057" cy="11116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6" name="Suora nuoliyhdysviiva 35">
            <a:extLst>
              <a:ext uri="{FF2B5EF4-FFF2-40B4-BE49-F238E27FC236}">
                <a16:creationId xmlns:a16="http://schemas.microsoft.com/office/drawing/2014/main" id="{25669451-3CD8-47CD-A6EC-5EB0334B1FFB}"/>
              </a:ext>
            </a:extLst>
          </p:cNvPr>
          <p:cNvCxnSpPr>
            <a:cxnSpLocks/>
            <a:stCxn id="6" idx="2"/>
            <a:endCxn id="15" idx="0"/>
          </p:cNvCxnSpPr>
          <p:nvPr/>
        </p:nvCxnSpPr>
        <p:spPr>
          <a:xfrm flipH="1">
            <a:off x="2251440" y="2985367"/>
            <a:ext cx="1079057" cy="200389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9" name="Suora nuoliyhdysviiva 38">
            <a:extLst>
              <a:ext uri="{FF2B5EF4-FFF2-40B4-BE49-F238E27FC236}">
                <a16:creationId xmlns:a16="http://schemas.microsoft.com/office/drawing/2014/main" id="{B8E4288A-1CD4-4606-904F-D18E48D8E37C}"/>
              </a:ext>
            </a:extLst>
          </p:cNvPr>
          <p:cNvCxnSpPr>
            <a:cxnSpLocks/>
            <a:stCxn id="6" idx="2"/>
            <a:endCxn id="9" idx="0"/>
          </p:cNvCxnSpPr>
          <p:nvPr/>
        </p:nvCxnSpPr>
        <p:spPr>
          <a:xfrm>
            <a:off x="3330497" y="2985367"/>
            <a:ext cx="924046" cy="200389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2" name="Suora nuoliyhdysviiva 41">
            <a:extLst>
              <a:ext uri="{FF2B5EF4-FFF2-40B4-BE49-F238E27FC236}">
                <a16:creationId xmlns:a16="http://schemas.microsoft.com/office/drawing/2014/main" id="{855C46AD-950A-4E4E-B87A-C553C88AE258}"/>
              </a:ext>
            </a:extLst>
          </p:cNvPr>
          <p:cNvCxnSpPr>
            <a:cxnSpLocks/>
            <a:stCxn id="18" idx="2"/>
            <a:endCxn id="30" idx="0"/>
          </p:cNvCxnSpPr>
          <p:nvPr/>
        </p:nvCxnSpPr>
        <p:spPr>
          <a:xfrm flipH="1">
            <a:off x="6276278" y="2980725"/>
            <a:ext cx="1589049" cy="184281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5" name="Suora nuoliyhdysviiva 44">
            <a:extLst>
              <a:ext uri="{FF2B5EF4-FFF2-40B4-BE49-F238E27FC236}">
                <a16:creationId xmlns:a16="http://schemas.microsoft.com/office/drawing/2014/main" id="{96DE69A1-3BCA-4903-AAA2-5103FFDE4318}"/>
              </a:ext>
            </a:extLst>
          </p:cNvPr>
          <p:cNvCxnSpPr>
            <a:cxnSpLocks/>
            <a:stCxn id="18" idx="2"/>
            <a:endCxn id="24" idx="0"/>
          </p:cNvCxnSpPr>
          <p:nvPr/>
        </p:nvCxnSpPr>
        <p:spPr>
          <a:xfrm>
            <a:off x="7865327" y="2980725"/>
            <a:ext cx="432686" cy="183755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8" name="Suora nuoliyhdysviiva 47">
            <a:extLst>
              <a:ext uri="{FF2B5EF4-FFF2-40B4-BE49-F238E27FC236}">
                <a16:creationId xmlns:a16="http://schemas.microsoft.com/office/drawing/2014/main" id="{B285D47E-2664-4E7F-9BBE-0DAB7277323B}"/>
              </a:ext>
            </a:extLst>
          </p:cNvPr>
          <p:cNvCxnSpPr>
            <a:cxnSpLocks/>
            <a:stCxn id="18" idx="2"/>
            <a:endCxn id="27" idx="0"/>
          </p:cNvCxnSpPr>
          <p:nvPr/>
        </p:nvCxnSpPr>
        <p:spPr>
          <a:xfrm>
            <a:off x="7865327" y="2980725"/>
            <a:ext cx="2254051" cy="16833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1" name="Suora nuoliyhdysviiva 50">
            <a:extLst>
              <a:ext uri="{FF2B5EF4-FFF2-40B4-BE49-F238E27FC236}">
                <a16:creationId xmlns:a16="http://schemas.microsoft.com/office/drawing/2014/main" id="{37E68169-2476-468F-9D6D-550850CB316D}"/>
              </a:ext>
            </a:extLst>
          </p:cNvPr>
          <p:cNvCxnSpPr>
            <a:cxnSpLocks/>
            <a:stCxn id="18" idx="2"/>
            <a:endCxn id="21" idx="1"/>
          </p:cNvCxnSpPr>
          <p:nvPr/>
        </p:nvCxnSpPr>
        <p:spPr>
          <a:xfrm>
            <a:off x="7865327" y="2980725"/>
            <a:ext cx="2167452" cy="100422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4" name="Suora nuoliyhdysviiva 53">
            <a:extLst>
              <a:ext uri="{FF2B5EF4-FFF2-40B4-BE49-F238E27FC236}">
                <a16:creationId xmlns:a16="http://schemas.microsoft.com/office/drawing/2014/main" id="{4B38F712-02B4-4B4C-A8B3-9839C0237AF2}"/>
              </a:ext>
            </a:extLst>
          </p:cNvPr>
          <p:cNvCxnSpPr>
            <a:cxnSpLocks/>
            <a:stCxn id="18" idx="2"/>
            <a:endCxn id="33" idx="1"/>
          </p:cNvCxnSpPr>
          <p:nvPr/>
        </p:nvCxnSpPr>
        <p:spPr>
          <a:xfrm>
            <a:off x="7865327" y="2980725"/>
            <a:ext cx="2051471" cy="762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7" name="Suora nuoliyhdysviiva 56">
            <a:extLst>
              <a:ext uri="{FF2B5EF4-FFF2-40B4-BE49-F238E27FC236}">
                <a16:creationId xmlns:a16="http://schemas.microsoft.com/office/drawing/2014/main" id="{381EFE81-C039-4638-A0CB-DC83EBE43D10}"/>
              </a:ext>
            </a:extLst>
          </p:cNvPr>
          <p:cNvCxnSpPr>
            <a:cxnSpLocks/>
            <a:endCxn id="9" idx="0"/>
          </p:cNvCxnSpPr>
          <p:nvPr/>
        </p:nvCxnSpPr>
        <p:spPr>
          <a:xfrm flipH="1">
            <a:off x="4254543" y="2980725"/>
            <a:ext cx="3610784" cy="200853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134816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BE0F4AD-B669-4B20-809D-A7F917CE976D}"/>
              </a:ext>
            </a:extLst>
          </p:cNvPr>
          <p:cNvSpPr>
            <a:spLocks noGrp="1"/>
          </p:cNvSpPr>
          <p:nvPr>
            <p:ph type="title"/>
          </p:nvPr>
        </p:nvSpPr>
        <p:spPr>
          <a:xfrm>
            <a:off x="838200" y="365125"/>
            <a:ext cx="10515600" cy="1325563"/>
          </a:xfrm>
        </p:spPr>
        <p:txBody>
          <a:bodyPr/>
          <a:lstStyle/>
          <a:p>
            <a:r>
              <a:rPr lang="en-US" dirty="0"/>
              <a:t>Wrongdoing accounts: ab/normal</a:t>
            </a:r>
          </a:p>
        </p:txBody>
      </p:sp>
      <p:grpSp>
        <p:nvGrpSpPr>
          <p:cNvPr id="4" name="Ryhmä 3">
            <a:extLst>
              <a:ext uri="{FF2B5EF4-FFF2-40B4-BE49-F238E27FC236}">
                <a16:creationId xmlns:a16="http://schemas.microsoft.com/office/drawing/2014/main" id="{30157195-5147-458D-982D-A27F2CDB3A95}"/>
              </a:ext>
            </a:extLst>
          </p:cNvPr>
          <p:cNvGrpSpPr/>
          <p:nvPr/>
        </p:nvGrpSpPr>
        <p:grpSpPr>
          <a:xfrm>
            <a:off x="2611996" y="2266866"/>
            <a:ext cx="1437002" cy="718501"/>
            <a:chOff x="1739103" y="772424"/>
            <a:chExt cx="1437002" cy="718501"/>
          </a:xfrm>
        </p:grpSpPr>
        <p:sp>
          <p:nvSpPr>
            <p:cNvPr id="5" name="Suorakulmio 4">
              <a:extLst>
                <a:ext uri="{FF2B5EF4-FFF2-40B4-BE49-F238E27FC236}">
                  <a16:creationId xmlns:a16="http://schemas.microsoft.com/office/drawing/2014/main" id="{BA8232D4-2B21-4C2B-BB41-88400DF9E796}"/>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6" name="Tekstiruutu 5">
              <a:extLst>
                <a:ext uri="{FF2B5EF4-FFF2-40B4-BE49-F238E27FC236}">
                  <a16:creationId xmlns:a16="http://schemas.microsoft.com/office/drawing/2014/main" id="{B3111996-13DE-408D-BC64-B61D34FA7230}"/>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Wrongdoing as abnormal</a:t>
              </a:r>
            </a:p>
          </p:txBody>
        </p:sp>
      </p:grpSp>
      <p:grpSp>
        <p:nvGrpSpPr>
          <p:cNvPr id="10" name="Ryhmä 9">
            <a:extLst>
              <a:ext uri="{FF2B5EF4-FFF2-40B4-BE49-F238E27FC236}">
                <a16:creationId xmlns:a16="http://schemas.microsoft.com/office/drawing/2014/main" id="{AA20CCE4-0EEC-43B4-A982-962845FDE1F0}"/>
              </a:ext>
            </a:extLst>
          </p:cNvPr>
          <p:cNvGrpSpPr/>
          <p:nvPr/>
        </p:nvGrpSpPr>
        <p:grpSpPr>
          <a:xfrm>
            <a:off x="814438" y="3737716"/>
            <a:ext cx="1437002" cy="718501"/>
            <a:chOff x="1739103" y="772424"/>
            <a:chExt cx="1437002" cy="718501"/>
          </a:xfrm>
        </p:grpSpPr>
        <p:sp>
          <p:nvSpPr>
            <p:cNvPr id="11" name="Suorakulmio 10">
              <a:extLst>
                <a:ext uri="{FF2B5EF4-FFF2-40B4-BE49-F238E27FC236}">
                  <a16:creationId xmlns:a16="http://schemas.microsoft.com/office/drawing/2014/main" id="{51A1A417-7084-46DE-A48E-58AF48F4A5A2}"/>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2" name="Tekstiruutu 11">
              <a:extLst>
                <a:ext uri="{FF2B5EF4-FFF2-40B4-BE49-F238E27FC236}">
                  <a16:creationId xmlns:a16="http://schemas.microsoft.com/office/drawing/2014/main" id="{C59ED2F1-A46A-4834-9D03-576E7E0A9B74}"/>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rational choice account</a:t>
              </a:r>
            </a:p>
          </p:txBody>
        </p:sp>
      </p:grpSp>
      <p:cxnSp>
        <p:nvCxnSpPr>
          <p:cNvPr id="35" name="Suora nuoliyhdysviiva 34">
            <a:extLst>
              <a:ext uri="{FF2B5EF4-FFF2-40B4-BE49-F238E27FC236}">
                <a16:creationId xmlns:a16="http://schemas.microsoft.com/office/drawing/2014/main" id="{CFEA5301-08B4-4E59-BEFB-1DE1E7C8C555}"/>
              </a:ext>
            </a:extLst>
          </p:cNvPr>
          <p:cNvCxnSpPr>
            <a:stCxn id="6" idx="2"/>
            <a:endCxn id="12" idx="3"/>
          </p:cNvCxnSpPr>
          <p:nvPr/>
        </p:nvCxnSpPr>
        <p:spPr>
          <a:xfrm flipH="1">
            <a:off x="2251440" y="2985367"/>
            <a:ext cx="1079057" cy="11116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966879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4" descr="http://www.governmentalwaysfails.com/wp-content/uploads/2016/02/fordpint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86C7B4A1-154A-4DF0-AC46-F88D75A2E0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6"/>
            <a:ext cx="7197772" cy="5896743"/>
          </a:xfrm>
          <a:prstGeom prst="rect">
            <a:avLst/>
          </a:prstGeom>
          <a:solidFill>
            <a:schemeClr val="bg1">
              <a:alpha val="90000"/>
            </a:schemeClr>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94804" y="640263"/>
            <a:ext cx="6619811" cy="1344975"/>
          </a:xfrm>
        </p:spPr>
        <p:txBody>
          <a:bodyPr>
            <a:normAutofit/>
          </a:bodyPr>
          <a:lstStyle/>
          <a:p>
            <a:r>
              <a:rPr lang="fi-FI" sz="4000"/>
              <a:t>Wrongdoing as rational choice</a:t>
            </a:r>
            <a:endParaRPr lang="en-GB" sz="4000"/>
          </a:p>
        </p:txBody>
      </p:sp>
      <p:sp>
        <p:nvSpPr>
          <p:cNvPr id="3" name="Content Placeholder 2"/>
          <p:cNvSpPr>
            <a:spLocks noGrp="1"/>
          </p:cNvSpPr>
          <p:nvPr>
            <p:ph idx="1"/>
          </p:nvPr>
        </p:nvSpPr>
        <p:spPr>
          <a:xfrm>
            <a:off x="594109" y="2121763"/>
            <a:ext cx="6620505" cy="3773010"/>
          </a:xfrm>
        </p:spPr>
        <p:txBody>
          <a:bodyPr>
            <a:normAutofit/>
          </a:bodyPr>
          <a:lstStyle/>
          <a:p>
            <a:r>
              <a:rPr lang="fi-FI" sz="1700" dirty="0" err="1"/>
              <a:t>Individuals</a:t>
            </a:r>
            <a:r>
              <a:rPr lang="fi-FI" sz="1700" dirty="0"/>
              <a:t> and </a:t>
            </a:r>
            <a:r>
              <a:rPr lang="fi-FI" sz="1700" dirty="0" err="1"/>
              <a:t>organizations</a:t>
            </a:r>
            <a:r>
              <a:rPr lang="fi-FI" sz="1700" dirty="0"/>
              <a:t> </a:t>
            </a:r>
            <a:r>
              <a:rPr lang="fi-FI" sz="1700" dirty="0" err="1"/>
              <a:t>are</a:t>
            </a:r>
            <a:r>
              <a:rPr lang="fi-FI" sz="1700" dirty="0"/>
              <a:t> </a:t>
            </a:r>
            <a:r>
              <a:rPr lang="fi-FI" sz="1700" dirty="0" err="1"/>
              <a:t>self-interested</a:t>
            </a:r>
            <a:r>
              <a:rPr lang="fi-FI" sz="1700" dirty="0"/>
              <a:t> </a:t>
            </a:r>
            <a:r>
              <a:rPr lang="fi-FI" sz="1700" dirty="0" err="1"/>
              <a:t>actors</a:t>
            </a:r>
            <a:r>
              <a:rPr lang="fi-FI" sz="1700" dirty="0"/>
              <a:t> </a:t>
            </a:r>
            <a:r>
              <a:rPr lang="fi-FI" sz="1700" dirty="0" err="1"/>
              <a:t>who</a:t>
            </a:r>
            <a:r>
              <a:rPr lang="fi-FI" sz="1700" dirty="0"/>
              <a:t> </a:t>
            </a:r>
            <a:r>
              <a:rPr lang="fi-FI" sz="1700" dirty="0" err="1"/>
              <a:t>need</a:t>
            </a:r>
            <a:r>
              <a:rPr lang="fi-FI" sz="1700" dirty="0"/>
              <a:t> to </a:t>
            </a:r>
            <a:r>
              <a:rPr lang="fi-FI" sz="1700" dirty="0" err="1"/>
              <a:t>be</a:t>
            </a:r>
            <a:r>
              <a:rPr lang="fi-FI" sz="1700" dirty="0"/>
              <a:t> </a:t>
            </a:r>
            <a:r>
              <a:rPr lang="fi-FI" sz="1700" dirty="0" err="1"/>
              <a:t>controlled</a:t>
            </a:r>
            <a:r>
              <a:rPr lang="fi-FI" sz="1700" dirty="0"/>
              <a:t> </a:t>
            </a:r>
            <a:r>
              <a:rPr lang="fi-FI" sz="1700" dirty="0" err="1"/>
              <a:t>so</a:t>
            </a:r>
            <a:r>
              <a:rPr lang="fi-FI" sz="1700" dirty="0"/>
              <a:t> </a:t>
            </a:r>
            <a:r>
              <a:rPr lang="fi-FI" sz="1700" dirty="0" err="1"/>
              <a:t>they</a:t>
            </a:r>
            <a:r>
              <a:rPr lang="fi-FI" sz="1700" dirty="0"/>
              <a:t> </a:t>
            </a:r>
            <a:r>
              <a:rPr lang="fi-FI" sz="1700" dirty="0" err="1"/>
              <a:t>will</a:t>
            </a:r>
            <a:r>
              <a:rPr lang="fi-FI" sz="1700" dirty="0"/>
              <a:t> </a:t>
            </a:r>
            <a:r>
              <a:rPr lang="fi-FI" sz="1700" dirty="0" err="1"/>
              <a:t>not</a:t>
            </a:r>
            <a:r>
              <a:rPr lang="fi-FI" sz="1700" dirty="0"/>
              <a:t> </a:t>
            </a:r>
            <a:r>
              <a:rPr lang="fi-FI" sz="1700" dirty="0" err="1"/>
              <a:t>choose</a:t>
            </a:r>
            <a:r>
              <a:rPr lang="fi-FI" sz="1700" dirty="0"/>
              <a:t> </a:t>
            </a:r>
            <a:r>
              <a:rPr lang="fi-FI" sz="1700" dirty="0" err="1"/>
              <a:t>actions</a:t>
            </a:r>
            <a:r>
              <a:rPr lang="fi-FI" sz="1700" dirty="0"/>
              <a:t> </a:t>
            </a:r>
            <a:r>
              <a:rPr lang="fi-FI" sz="1700" dirty="0" err="1"/>
              <a:t>that</a:t>
            </a:r>
            <a:r>
              <a:rPr lang="fi-FI" sz="1700" dirty="0"/>
              <a:t> </a:t>
            </a:r>
            <a:r>
              <a:rPr lang="fi-FI" sz="1700" dirty="0" err="1"/>
              <a:t>are</a:t>
            </a:r>
            <a:r>
              <a:rPr lang="fi-FI" sz="1700" dirty="0"/>
              <a:t> </a:t>
            </a:r>
            <a:r>
              <a:rPr lang="fi-FI" sz="1700" dirty="0" err="1"/>
              <a:t>harmful</a:t>
            </a:r>
            <a:r>
              <a:rPr lang="fi-FI" sz="1700" dirty="0"/>
              <a:t> to </a:t>
            </a:r>
            <a:r>
              <a:rPr lang="fi-FI" sz="1700" dirty="0" err="1"/>
              <a:t>others</a:t>
            </a:r>
            <a:r>
              <a:rPr lang="fi-FI" sz="1700" dirty="0"/>
              <a:t> (</a:t>
            </a:r>
            <a:r>
              <a:rPr lang="fi-FI" sz="1700" dirty="0" err="1"/>
              <a:t>while</a:t>
            </a:r>
            <a:r>
              <a:rPr lang="fi-FI" sz="1700" dirty="0"/>
              <a:t> </a:t>
            </a:r>
            <a:r>
              <a:rPr lang="fi-FI" sz="1700" dirty="0" err="1"/>
              <a:t>beneficial</a:t>
            </a:r>
            <a:r>
              <a:rPr lang="fi-FI" sz="1700" dirty="0"/>
              <a:t> for </a:t>
            </a:r>
            <a:r>
              <a:rPr lang="fi-FI" sz="1700" dirty="0" err="1"/>
              <a:t>themselves</a:t>
            </a:r>
            <a:r>
              <a:rPr lang="fi-FI" sz="1700" dirty="0"/>
              <a:t>)</a:t>
            </a:r>
          </a:p>
          <a:p>
            <a:r>
              <a:rPr lang="fi-FI" sz="1700" dirty="0" err="1"/>
              <a:t>Corporate</a:t>
            </a:r>
            <a:r>
              <a:rPr lang="fi-FI" sz="1700" dirty="0"/>
              <a:t> </a:t>
            </a:r>
            <a:r>
              <a:rPr lang="fi-FI" sz="1700" dirty="0" err="1"/>
              <a:t>irresponsibility</a:t>
            </a:r>
            <a:r>
              <a:rPr lang="fi-FI" sz="1700" dirty="0"/>
              <a:t> as </a:t>
            </a:r>
            <a:r>
              <a:rPr lang="fi-FI" sz="1700" dirty="0" err="1"/>
              <a:t>cost-benefit</a:t>
            </a:r>
            <a:r>
              <a:rPr lang="fi-FI" sz="1700" dirty="0"/>
              <a:t> </a:t>
            </a:r>
            <a:r>
              <a:rPr lang="fi-FI" sz="1700" dirty="0" err="1"/>
              <a:t>analysis</a:t>
            </a:r>
            <a:r>
              <a:rPr lang="fi-FI" sz="1700" dirty="0"/>
              <a:t> </a:t>
            </a:r>
            <a:r>
              <a:rPr lang="fi-FI" sz="1700" dirty="0" err="1"/>
              <a:t>where</a:t>
            </a:r>
            <a:r>
              <a:rPr lang="fi-FI" sz="1700" dirty="0"/>
              <a:t> </a:t>
            </a:r>
            <a:r>
              <a:rPr lang="fi-FI" sz="1700" dirty="0" err="1"/>
              <a:t>sometimes</a:t>
            </a:r>
            <a:r>
              <a:rPr lang="fi-FI" sz="1700" dirty="0"/>
              <a:t> </a:t>
            </a:r>
            <a:r>
              <a:rPr lang="fi-FI" sz="1700" dirty="0" err="1"/>
              <a:t>harmful</a:t>
            </a:r>
            <a:r>
              <a:rPr lang="fi-FI" sz="1700" dirty="0"/>
              <a:t> </a:t>
            </a:r>
            <a:r>
              <a:rPr lang="fi-FI" sz="1700" dirty="0" err="1"/>
              <a:t>behavior</a:t>
            </a:r>
            <a:r>
              <a:rPr lang="fi-FI" sz="1700" dirty="0"/>
              <a:t> is </a:t>
            </a:r>
            <a:r>
              <a:rPr lang="fi-FI" sz="1700" dirty="0" err="1"/>
              <a:t>financially</a:t>
            </a:r>
            <a:r>
              <a:rPr lang="fi-FI" sz="1700" dirty="0"/>
              <a:t> </a:t>
            </a:r>
            <a:r>
              <a:rPr lang="fi-FI" sz="1700" dirty="0" err="1"/>
              <a:t>profitable</a:t>
            </a:r>
            <a:endParaRPr lang="fi-FI" sz="1700" dirty="0"/>
          </a:p>
          <a:p>
            <a:pPr lvl="1"/>
            <a:r>
              <a:rPr lang="fi-FI" sz="1700" dirty="0" err="1"/>
              <a:t>Employees</a:t>
            </a:r>
            <a:r>
              <a:rPr lang="fi-FI" sz="1700" dirty="0"/>
              <a:t> </a:t>
            </a:r>
            <a:r>
              <a:rPr lang="fi-FI" sz="1700" dirty="0" err="1"/>
              <a:t>within</a:t>
            </a:r>
            <a:r>
              <a:rPr lang="fi-FI" sz="1700" dirty="0"/>
              <a:t> </a:t>
            </a:r>
            <a:r>
              <a:rPr lang="fi-FI" sz="1700" dirty="0" err="1"/>
              <a:t>firms</a:t>
            </a:r>
            <a:r>
              <a:rPr lang="fi-FI" sz="1700" dirty="0"/>
              <a:t> </a:t>
            </a:r>
            <a:r>
              <a:rPr lang="fi-FI" sz="1700" dirty="0" err="1"/>
              <a:t>may</a:t>
            </a:r>
            <a:r>
              <a:rPr lang="fi-FI" sz="1700" dirty="0"/>
              <a:t> </a:t>
            </a:r>
            <a:r>
              <a:rPr lang="fi-FI" sz="1700" dirty="0" err="1"/>
              <a:t>commit</a:t>
            </a:r>
            <a:r>
              <a:rPr lang="fi-FI" sz="1700" dirty="0"/>
              <a:t> </a:t>
            </a:r>
            <a:r>
              <a:rPr lang="fi-FI" sz="1700" dirty="0" err="1"/>
              <a:t>acts</a:t>
            </a:r>
            <a:r>
              <a:rPr lang="fi-FI" sz="1700" dirty="0"/>
              <a:t> of </a:t>
            </a:r>
            <a:r>
              <a:rPr lang="fi-FI" sz="1700" dirty="0" err="1"/>
              <a:t>irresponsibility</a:t>
            </a:r>
            <a:r>
              <a:rPr lang="fi-FI" sz="1700" dirty="0"/>
              <a:t> </a:t>
            </a:r>
            <a:r>
              <a:rPr lang="fi-FI" sz="1700" dirty="0" err="1"/>
              <a:t>because</a:t>
            </a:r>
            <a:r>
              <a:rPr lang="fi-FI" sz="1700" dirty="0"/>
              <a:t> </a:t>
            </a:r>
            <a:r>
              <a:rPr lang="fi-FI" sz="1700" dirty="0" err="1"/>
              <a:t>they</a:t>
            </a:r>
            <a:r>
              <a:rPr lang="fi-FI" sz="1700" dirty="0"/>
              <a:t> </a:t>
            </a:r>
            <a:r>
              <a:rPr lang="fi-FI" sz="1700" dirty="0" err="1"/>
              <a:t>e.g</a:t>
            </a:r>
            <a:r>
              <a:rPr lang="fi-FI" sz="1700" dirty="0"/>
              <a:t>. </a:t>
            </a:r>
            <a:r>
              <a:rPr lang="fi-FI" sz="1700" dirty="0" err="1"/>
              <a:t>may</a:t>
            </a:r>
            <a:r>
              <a:rPr lang="fi-FI" sz="1700" dirty="0"/>
              <a:t> </a:t>
            </a:r>
            <a:r>
              <a:rPr lang="fi-FI" sz="1700" dirty="0" err="1"/>
              <a:t>potentially</a:t>
            </a:r>
            <a:r>
              <a:rPr lang="fi-FI" sz="1700" dirty="0"/>
              <a:t> </a:t>
            </a:r>
            <a:r>
              <a:rPr lang="fi-FI" sz="1700" dirty="0" err="1"/>
              <a:t>improve</a:t>
            </a:r>
            <a:r>
              <a:rPr lang="fi-FI" sz="1700" dirty="0"/>
              <a:t> </a:t>
            </a:r>
            <a:r>
              <a:rPr lang="fi-FI" sz="1700" dirty="0" err="1"/>
              <a:t>their</a:t>
            </a:r>
            <a:r>
              <a:rPr lang="fi-FI" sz="1700" dirty="0"/>
              <a:t> </a:t>
            </a:r>
            <a:r>
              <a:rPr lang="fi-FI" sz="1700" dirty="0" err="1"/>
              <a:t>career</a:t>
            </a:r>
            <a:r>
              <a:rPr lang="fi-FI" sz="1700" dirty="0"/>
              <a:t> progression</a:t>
            </a:r>
          </a:p>
          <a:p>
            <a:pPr lvl="1"/>
            <a:r>
              <a:rPr lang="fi-FI" sz="1700" dirty="0"/>
              <a:t>(Management) </a:t>
            </a:r>
            <a:r>
              <a:rPr lang="fi-FI" sz="1700" dirty="0" err="1"/>
              <a:t>groups</a:t>
            </a:r>
            <a:r>
              <a:rPr lang="fi-FI" sz="1700" dirty="0"/>
              <a:t> </a:t>
            </a:r>
            <a:r>
              <a:rPr lang="fi-FI" sz="1700" dirty="0" err="1"/>
              <a:t>may</a:t>
            </a:r>
            <a:r>
              <a:rPr lang="fi-FI" sz="1700" dirty="0"/>
              <a:t> </a:t>
            </a:r>
            <a:r>
              <a:rPr lang="fi-FI" sz="1700" dirty="0" err="1"/>
              <a:t>commit</a:t>
            </a:r>
            <a:r>
              <a:rPr lang="fi-FI" sz="1700" dirty="0"/>
              <a:t> </a:t>
            </a:r>
            <a:r>
              <a:rPr lang="fi-FI" sz="1700" dirty="0" err="1"/>
              <a:t>acts</a:t>
            </a:r>
            <a:r>
              <a:rPr lang="fi-FI" sz="1700" dirty="0"/>
              <a:t> of </a:t>
            </a:r>
            <a:r>
              <a:rPr lang="fi-FI" sz="1700" dirty="0" err="1"/>
              <a:t>irresponsibility</a:t>
            </a:r>
            <a:r>
              <a:rPr lang="fi-FI" sz="1700" dirty="0"/>
              <a:t>, </a:t>
            </a:r>
            <a:r>
              <a:rPr lang="fi-FI" sz="1700" dirty="0" err="1"/>
              <a:t>because</a:t>
            </a:r>
            <a:r>
              <a:rPr lang="fi-FI" sz="1700" dirty="0"/>
              <a:t> it is </a:t>
            </a:r>
            <a:r>
              <a:rPr lang="fi-FI" sz="1700" dirty="0" err="1"/>
              <a:t>thought</a:t>
            </a:r>
            <a:r>
              <a:rPr lang="fi-FI" sz="1700" dirty="0"/>
              <a:t> </a:t>
            </a:r>
            <a:r>
              <a:rPr lang="fi-FI" sz="1700" dirty="0" err="1"/>
              <a:t>that</a:t>
            </a:r>
            <a:r>
              <a:rPr lang="fi-FI" sz="1700" dirty="0"/>
              <a:t> it </a:t>
            </a:r>
            <a:r>
              <a:rPr lang="fi-FI" sz="1700" dirty="0" err="1"/>
              <a:t>will</a:t>
            </a:r>
            <a:r>
              <a:rPr lang="fi-FI" sz="1700" dirty="0"/>
              <a:t> </a:t>
            </a:r>
            <a:r>
              <a:rPr lang="fi-FI" sz="1700" dirty="0" err="1"/>
              <a:t>not</a:t>
            </a:r>
            <a:r>
              <a:rPr lang="fi-FI" sz="1700" dirty="0"/>
              <a:t> </a:t>
            </a:r>
            <a:r>
              <a:rPr lang="fi-FI" sz="1700" dirty="0" err="1"/>
              <a:t>be</a:t>
            </a:r>
            <a:r>
              <a:rPr lang="fi-FI" sz="1700" dirty="0"/>
              <a:t> </a:t>
            </a:r>
            <a:r>
              <a:rPr lang="fi-FI" sz="1700" dirty="0" err="1"/>
              <a:t>noticed</a:t>
            </a:r>
            <a:r>
              <a:rPr lang="fi-FI" sz="1700" dirty="0"/>
              <a:t>, </a:t>
            </a:r>
            <a:r>
              <a:rPr lang="fi-FI" sz="1700" dirty="0" err="1"/>
              <a:t>or</a:t>
            </a:r>
            <a:r>
              <a:rPr lang="fi-FI" sz="1700" dirty="0"/>
              <a:t> </a:t>
            </a:r>
            <a:r>
              <a:rPr lang="fi-FI" sz="1700" dirty="0" err="1"/>
              <a:t>that</a:t>
            </a:r>
            <a:r>
              <a:rPr lang="fi-FI" sz="1700" dirty="0"/>
              <a:t> the </a:t>
            </a:r>
            <a:r>
              <a:rPr lang="fi-FI" sz="1700" dirty="0" err="1"/>
              <a:t>penalties</a:t>
            </a:r>
            <a:r>
              <a:rPr lang="fi-FI" sz="1700" dirty="0"/>
              <a:t> </a:t>
            </a:r>
            <a:r>
              <a:rPr lang="fi-FI" sz="1700" dirty="0" err="1"/>
              <a:t>will</a:t>
            </a:r>
            <a:r>
              <a:rPr lang="fi-FI" sz="1700" dirty="0"/>
              <a:t> </a:t>
            </a:r>
            <a:r>
              <a:rPr lang="fi-FI" sz="1700" dirty="0" err="1"/>
              <a:t>be</a:t>
            </a:r>
            <a:r>
              <a:rPr lang="fi-FI" sz="1700" dirty="0"/>
              <a:t> </a:t>
            </a:r>
            <a:r>
              <a:rPr lang="fi-FI" sz="1700" dirty="0" err="1"/>
              <a:t>smaller</a:t>
            </a:r>
            <a:r>
              <a:rPr lang="fi-FI" sz="1700" dirty="0"/>
              <a:t> </a:t>
            </a:r>
            <a:r>
              <a:rPr lang="fi-FI" sz="1700" dirty="0" err="1"/>
              <a:t>than</a:t>
            </a:r>
            <a:r>
              <a:rPr lang="fi-FI" sz="1700" dirty="0"/>
              <a:t> the </a:t>
            </a:r>
            <a:r>
              <a:rPr lang="fi-FI" sz="1700" dirty="0" err="1"/>
              <a:t>benefits</a:t>
            </a:r>
            <a:endParaRPr lang="fi-FI" sz="1700" dirty="0"/>
          </a:p>
          <a:p>
            <a:pPr lvl="1"/>
            <a:endParaRPr lang="fi-FI" sz="1700" dirty="0"/>
          </a:p>
          <a:p>
            <a:r>
              <a:rPr lang="fi-FI" sz="1700" dirty="0" err="1"/>
              <a:t>Example</a:t>
            </a:r>
            <a:r>
              <a:rPr lang="fi-FI" sz="1700" dirty="0"/>
              <a:t>: Ford </a:t>
            </a:r>
            <a:r>
              <a:rPr lang="fi-FI" sz="1700" dirty="0" err="1"/>
              <a:t>Pinto</a:t>
            </a:r>
            <a:endParaRPr lang="en-GB" sz="1700" dirty="0"/>
          </a:p>
        </p:txBody>
      </p:sp>
    </p:spTree>
    <p:extLst>
      <p:ext uri="{BB962C8B-B14F-4D97-AF65-F5344CB8AC3E}">
        <p14:creationId xmlns:p14="http://schemas.microsoft.com/office/powerpoint/2010/main" val="1386880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BE0F4AD-B669-4B20-809D-A7F917CE976D}"/>
              </a:ext>
            </a:extLst>
          </p:cNvPr>
          <p:cNvSpPr>
            <a:spLocks noGrp="1"/>
          </p:cNvSpPr>
          <p:nvPr>
            <p:ph type="title"/>
          </p:nvPr>
        </p:nvSpPr>
        <p:spPr>
          <a:xfrm>
            <a:off x="838200" y="365125"/>
            <a:ext cx="10515600" cy="1325563"/>
          </a:xfrm>
        </p:spPr>
        <p:txBody>
          <a:bodyPr/>
          <a:lstStyle/>
          <a:p>
            <a:r>
              <a:rPr lang="en-US" dirty="0"/>
              <a:t>Wrongdoing accounts: ab/normal</a:t>
            </a:r>
          </a:p>
        </p:txBody>
      </p:sp>
      <p:grpSp>
        <p:nvGrpSpPr>
          <p:cNvPr id="4" name="Ryhmä 3">
            <a:extLst>
              <a:ext uri="{FF2B5EF4-FFF2-40B4-BE49-F238E27FC236}">
                <a16:creationId xmlns:a16="http://schemas.microsoft.com/office/drawing/2014/main" id="{30157195-5147-458D-982D-A27F2CDB3A95}"/>
              </a:ext>
            </a:extLst>
          </p:cNvPr>
          <p:cNvGrpSpPr/>
          <p:nvPr/>
        </p:nvGrpSpPr>
        <p:grpSpPr>
          <a:xfrm>
            <a:off x="2611996" y="2266866"/>
            <a:ext cx="1437002" cy="718501"/>
            <a:chOff x="1739103" y="772424"/>
            <a:chExt cx="1437002" cy="718501"/>
          </a:xfrm>
        </p:grpSpPr>
        <p:sp>
          <p:nvSpPr>
            <p:cNvPr id="5" name="Suorakulmio 4">
              <a:extLst>
                <a:ext uri="{FF2B5EF4-FFF2-40B4-BE49-F238E27FC236}">
                  <a16:creationId xmlns:a16="http://schemas.microsoft.com/office/drawing/2014/main" id="{BA8232D4-2B21-4C2B-BB41-88400DF9E796}"/>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6" name="Tekstiruutu 5">
              <a:extLst>
                <a:ext uri="{FF2B5EF4-FFF2-40B4-BE49-F238E27FC236}">
                  <a16:creationId xmlns:a16="http://schemas.microsoft.com/office/drawing/2014/main" id="{B3111996-13DE-408D-BC64-B61D34FA7230}"/>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Wrongdoing as abnormal</a:t>
              </a:r>
            </a:p>
          </p:txBody>
        </p:sp>
      </p:grpSp>
      <p:grpSp>
        <p:nvGrpSpPr>
          <p:cNvPr id="10" name="Ryhmä 9">
            <a:extLst>
              <a:ext uri="{FF2B5EF4-FFF2-40B4-BE49-F238E27FC236}">
                <a16:creationId xmlns:a16="http://schemas.microsoft.com/office/drawing/2014/main" id="{AA20CCE4-0EEC-43B4-A982-962845FDE1F0}"/>
              </a:ext>
            </a:extLst>
          </p:cNvPr>
          <p:cNvGrpSpPr/>
          <p:nvPr/>
        </p:nvGrpSpPr>
        <p:grpSpPr>
          <a:xfrm>
            <a:off x="814438" y="3737716"/>
            <a:ext cx="1437002" cy="718501"/>
            <a:chOff x="1739103" y="772424"/>
            <a:chExt cx="1437002" cy="718501"/>
          </a:xfrm>
        </p:grpSpPr>
        <p:sp>
          <p:nvSpPr>
            <p:cNvPr id="11" name="Suorakulmio 10">
              <a:extLst>
                <a:ext uri="{FF2B5EF4-FFF2-40B4-BE49-F238E27FC236}">
                  <a16:creationId xmlns:a16="http://schemas.microsoft.com/office/drawing/2014/main" id="{51A1A417-7084-46DE-A48E-58AF48F4A5A2}"/>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2" name="Tekstiruutu 11">
              <a:extLst>
                <a:ext uri="{FF2B5EF4-FFF2-40B4-BE49-F238E27FC236}">
                  <a16:creationId xmlns:a16="http://schemas.microsoft.com/office/drawing/2014/main" id="{C59ED2F1-A46A-4834-9D03-576E7E0A9B74}"/>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rational choice account</a:t>
              </a:r>
            </a:p>
          </p:txBody>
        </p:sp>
      </p:grpSp>
      <p:grpSp>
        <p:nvGrpSpPr>
          <p:cNvPr id="13" name="Ryhmä 12">
            <a:extLst>
              <a:ext uri="{FF2B5EF4-FFF2-40B4-BE49-F238E27FC236}">
                <a16:creationId xmlns:a16="http://schemas.microsoft.com/office/drawing/2014/main" id="{E3128C65-DEF7-426D-B789-054EE54E773B}"/>
              </a:ext>
            </a:extLst>
          </p:cNvPr>
          <p:cNvGrpSpPr/>
          <p:nvPr/>
        </p:nvGrpSpPr>
        <p:grpSpPr>
          <a:xfrm>
            <a:off x="1532939" y="4989264"/>
            <a:ext cx="1437002" cy="718501"/>
            <a:chOff x="1739103" y="772424"/>
            <a:chExt cx="1437002" cy="718501"/>
          </a:xfrm>
        </p:grpSpPr>
        <p:sp>
          <p:nvSpPr>
            <p:cNvPr id="14" name="Suorakulmio 13">
              <a:extLst>
                <a:ext uri="{FF2B5EF4-FFF2-40B4-BE49-F238E27FC236}">
                  <a16:creationId xmlns:a16="http://schemas.microsoft.com/office/drawing/2014/main" id="{97DF2A1B-1921-4419-9FB8-4705999CDA0D}"/>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5" name="Tekstiruutu 14">
              <a:extLst>
                <a:ext uri="{FF2B5EF4-FFF2-40B4-BE49-F238E27FC236}">
                  <a16:creationId xmlns:a16="http://schemas.microsoft.com/office/drawing/2014/main" id="{FAFAEF48-718F-41A3-BC27-B246919F8BCB}"/>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culture account</a:t>
              </a:r>
            </a:p>
          </p:txBody>
        </p:sp>
      </p:grpSp>
      <p:cxnSp>
        <p:nvCxnSpPr>
          <p:cNvPr id="35" name="Suora nuoliyhdysviiva 34">
            <a:extLst>
              <a:ext uri="{FF2B5EF4-FFF2-40B4-BE49-F238E27FC236}">
                <a16:creationId xmlns:a16="http://schemas.microsoft.com/office/drawing/2014/main" id="{CFEA5301-08B4-4E59-BEFB-1DE1E7C8C555}"/>
              </a:ext>
            </a:extLst>
          </p:cNvPr>
          <p:cNvCxnSpPr>
            <a:stCxn id="6" idx="2"/>
            <a:endCxn id="12" idx="3"/>
          </p:cNvCxnSpPr>
          <p:nvPr/>
        </p:nvCxnSpPr>
        <p:spPr>
          <a:xfrm flipH="1">
            <a:off x="2251440" y="2985367"/>
            <a:ext cx="1079057" cy="11116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6" name="Suora nuoliyhdysviiva 35">
            <a:extLst>
              <a:ext uri="{FF2B5EF4-FFF2-40B4-BE49-F238E27FC236}">
                <a16:creationId xmlns:a16="http://schemas.microsoft.com/office/drawing/2014/main" id="{25669451-3CD8-47CD-A6EC-5EB0334B1FFB}"/>
              </a:ext>
            </a:extLst>
          </p:cNvPr>
          <p:cNvCxnSpPr>
            <a:cxnSpLocks/>
            <a:stCxn id="6" idx="2"/>
            <a:endCxn id="15" idx="0"/>
          </p:cNvCxnSpPr>
          <p:nvPr/>
        </p:nvCxnSpPr>
        <p:spPr>
          <a:xfrm flipH="1">
            <a:off x="2251440" y="2985367"/>
            <a:ext cx="1079057" cy="200389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994011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0" name="Rectangle 70">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72493" y="238539"/>
            <a:ext cx="11018520" cy="1434415"/>
          </a:xfrm>
        </p:spPr>
        <p:txBody>
          <a:bodyPr anchor="b">
            <a:normAutofit/>
          </a:bodyPr>
          <a:lstStyle/>
          <a:p>
            <a:r>
              <a:rPr lang="fi-FI" sz="5400"/>
              <a:t>Culture as a source of wrongdoing</a:t>
            </a:r>
            <a:endParaRPr lang="en-GB" sz="5400"/>
          </a:p>
        </p:txBody>
      </p:sp>
      <p:sp>
        <p:nvSpPr>
          <p:cNvPr id="103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72493" y="2071316"/>
            <a:ext cx="6713552" cy="4119172"/>
          </a:xfrm>
        </p:spPr>
        <p:txBody>
          <a:bodyPr anchor="t">
            <a:normAutofit/>
          </a:bodyPr>
          <a:lstStyle/>
          <a:p>
            <a:pPr marL="0" indent="0">
              <a:buNone/>
            </a:pPr>
            <a:r>
              <a:rPr lang="fi-FI" sz="1500"/>
              <a:t>Organizational cultures can can be conducive of irresponsibility or misconduct</a:t>
            </a:r>
          </a:p>
          <a:p>
            <a:r>
              <a:rPr lang="fi-FI" sz="1500"/>
              <a:t>Cultures can endorse irresponsibility e.g. by emphasizing high levels of personal or collective-level achievement without specifying any related ethical considerations</a:t>
            </a:r>
          </a:p>
          <a:p>
            <a:r>
              <a:rPr lang="fi-FI" sz="1500"/>
              <a:t>Cultures can permit irresponsibility in certain contexts, such as when there is no direct harm to humans involved, or that stupid customers deserve to be cheated, and so on</a:t>
            </a:r>
          </a:p>
          <a:p>
            <a:r>
              <a:rPr lang="fi-FI" sz="1500"/>
              <a:t>Cultures conducive for conducting irresponsibility may be influenced by leaders, or by environmental factors</a:t>
            </a:r>
          </a:p>
          <a:p>
            <a:endParaRPr lang="fi-FI" sz="1500"/>
          </a:p>
          <a:p>
            <a:r>
              <a:rPr lang="fi-FI" sz="1500"/>
              <a:t>For an example, read the following article on Enron’s corporate culture: </a:t>
            </a:r>
            <a:r>
              <a:rPr lang="en-US" sz="1500">
                <a:hlinkClick r:id="rId3"/>
              </a:rPr>
              <a:t>https://www.washingtonpost.com/archive/politics/2002/01/27/enrons-culture-fed-its-demise/d73cf80c-0d00-4281-848d-968683828ef9/</a:t>
            </a:r>
            <a:endParaRPr lang="en-GB" sz="1500"/>
          </a:p>
        </p:txBody>
      </p:sp>
      <p:pic>
        <p:nvPicPr>
          <p:cNvPr id="1026" name="Picture 2" descr="https://static1.squarespace.com/static/571a9b3cd51cd4f1ca1c03b5/t/576d824779a5a2d4946bff5d/1466795514088/Enron_logo.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r="4949"/>
          <a:stretch/>
        </p:blipFill>
        <p:spPr bwMode="auto">
          <a:xfrm>
            <a:off x="7675658" y="2093976"/>
            <a:ext cx="3941064"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2613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0F0F7-95BE-4BF6-A943-282FE275C404}"/>
              </a:ext>
            </a:extLst>
          </p:cNvPr>
          <p:cNvSpPr>
            <a:spLocks noGrp="1"/>
          </p:cNvSpPr>
          <p:nvPr>
            <p:ph type="title"/>
          </p:nvPr>
        </p:nvSpPr>
        <p:spPr>
          <a:xfrm>
            <a:off x="676155" y="365124"/>
            <a:ext cx="10515600" cy="1325563"/>
          </a:xfrm>
        </p:spPr>
        <p:txBody>
          <a:bodyPr/>
          <a:lstStyle/>
          <a:p>
            <a:r>
              <a:rPr lang="en-US" dirty="0"/>
              <a:t>		Volkswagen</a:t>
            </a:r>
          </a:p>
        </p:txBody>
      </p:sp>
      <p:sp>
        <p:nvSpPr>
          <p:cNvPr id="3" name="Content Placeholder 2">
            <a:extLst>
              <a:ext uri="{FF2B5EF4-FFF2-40B4-BE49-F238E27FC236}">
                <a16:creationId xmlns:a16="http://schemas.microsoft.com/office/drawing/2014/main" id="{17501330-B4BF-4E7F-84E5-42BFE0982F69}"/>
              </a:ext>
            </a:extLst>
          </p:cNvPr>
          <p:cNvSpPr>
            <a:spLocks noGrp="1"/>
          </p:cNvSpPr>
          <p:nvPr>
            <p:ph idx="1"/>
          </p:nvPr>
        </p:nvSpPr>
        <p:spPr/>
        <p:txBody>
          <a:bodyPr>
            <a:normAutofit fontScale="92500" lnSpcReduction="10000"/>
          </a:bodyPr>
          <a:lstStyle/>
          <a:p>
            <a:pPr marL="0" indent="0">
              <a:buNone/>
            </a:pPr>
            <a:r>
              <a:rPr lang="en-US" dirty="0"/>
              <a:t>Pre-2015</a:t>
            </a:r>
          </a:p>
          <a:p>
            <a:pPr lvl="1"/>
            <a:r>
              <a:rPr lang="en-US" dirty="0"/>
              <a:t>Poster child of corporate responsibility; widely lauded by stakeholders</a:t>
            </a:r>
          </a:p>
          <a:p>
            <a:pPr lvl="2"/>
            <a:r>
              <a:rPr lang="en-US" dirty="0"/>
              <a:t>‘Ethics in Business Award’ by World Forum for Ethics in Business in 2012</a:t>
            </a:r>
          </a:p>
          <a:p>
            <a:pPr lvl="2"/>
            <a:r>
              <a:rPr lang="en-US" dirty="0"/>
              <a:t>“An example of universal values such as integrity, responsibility and respect for people and the environment” (CSR Europe, 2013)</a:t>
            </a:r>
          </a:p>
          <a:p>
            <a:pPr lvl="2"/>
            <a:r>
              <a:rPr lang="en-US" dirty="0"/>
              <a:t>Aimed to become “the world’s most profitable, fascinating and sustainable automobile manufacturer” (Muller, 2013)</a:t>
            </a:r>
          </a:p>
          <a:p>
            <a:pPr marL="0" indent="0">
              <a:buNone/>
            </a:pPr>
            <a:r>
              <a:rPr lang="en-US" dirty="0"/>
              <a:t>2015</a:t>
            </a:r>
          </a:p>
          <a:p>
            <a:pPr lvl="1"/>
            <a:r>
              <a:rPr lang="en-US" dirty="0"/>
              <a:t>Embroiled in the largest corporate fraud in the history of auto industry</a:t>
            </a:r>
          </a:p>
          <a:p>
            <a:pPr lvl="2"/>
            <a:r>
              <a:rPr lang="en-US" dirty="0"/>
              <a:t>11 million vehicles fitted with emission cheating devices</a:t>
            </a:r>
          </a:p>
          <a:p>
            <a:pPr lvl="3"/>
            <a:r>
              <a:rPr lang="en-US" dirty="0"/>
              <a:t>Massively higher emissions than reported (nitrogen oxide up to 40x above US limits)</a:t>
            </a:r>
          </a:p>
          <a:p>
            <a:pPr lvl="2"/>
            <a:r>
              <a:rPr lang="en-US" dirty="0"/>
              <a:t>Violations of several different laws around the globe</a:t>
            </a:r>
          </a:p>
          <a:p>
            <a:pPr lvl="2"/>
            <a:r>
              <a:rPr lang="en-US" dirty="0"/>
              <a:t>For a rundown, watch: </a:t>
            </a:r>
            <a:r>
              <a:rPr lang="en-US" dirty="0">
                <a:hlinkClick r:id="rId3"/>
              </a:rPr>
              <a:t>https://www.youtube.com/watch?v=Y5TvFY7xRDM</a:t>
            </a:r>
            <a:endParaRPr lang="en-US" dirty="0"/>
          </a:p>
          <a:p>
            <a:pPr lvl="3"/>
            <a:r>
              <a:rPr lang="en-US" dirty="0"/>
              <a:t>More information in e.g. Wikipedia</a:t>
            </a:r>
          </a:p>
          <a:p>
            <a:pPr lvl="2"/>
            <a:endParaRPr lang="en-US" dirty="0"/>
          </a:p>
        </p:txBody>
      </p:sp>
      <p:pic>
        <p:nvPicPr>
          <p:cNvPr id="4" name="Content Placeholder 4" descr="A sign on a pole&#10;&#10;Description automatically generated">
            <a:extLst>
              <a:ext uri="{FF2B5EF4-FFF2-40B4-BE49-F238E27FC236}">
                <a16:creationId xmlns:a16="http://schemas.microsoft.com/office/drawing/2014/main" id="{3DC63520-C760-4E4D-B6E5-F74FB98FA9C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8200" y="243440"/>
            <a:ext cx="1568932" cy="1568932"/>
          </a:xfrm>
          <a:prstGeom prst="rect">
            <a:avLst/>
          </a:prstGeom>
        </p:spPr>
      </p:pic>
    </p:spTree>
    <p:extLst>
      <p:ext uri="{BB962C8B-B14F-4D97-AF65-F5344CB8AC3E}">
        <p14:creationId xmlns:p14="http://schemas.microsoft.com/office/powerpoint/2010/main" val="2666750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6834" y="591344"/>
            <a:ext cx="3200400" cy="5585619"/>
          </a:xfrm>
        </p:spPr>
        <p:txBody>
          <a:bodyPr>
            <a:normAutofit/>
          </a:bodyPr>
          <a:lstStyle/>
          <a:p>
            <a:r>
              <a:rPr lang="fi-FI">
                <a:solidFill>
                  <a:srgbClr val="FFFFFF"/>
                </a:solidFill>
              </a:rPr>
              <a:t>Strain as a source of wrongdoing</a:t>
            </a:r>
            <a:endParaRPr lang="en-GB">
              <a:solidFill>
                <a:srgbClr val="FFFFFF"/>
              </a:solidFill>
            </a:endParaRPr>
          </a:p>
        </p:txBody>
      </p:sp>
      <p:sp>
        <p:nvSpPr>
          <p:cNvPr id="16"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4447308" y="591344"/>
            <a:ext cx="6906491" cy="5585619"/>
          </a:xfrm>
        </p:spPr>
        <p:txBody>
          <a:bodyPr anchor="ctr">
            <a:normAutofit/>
          </a:bodyPr>
          <a:lstStyle/>
          <a:p>
            <a:pPr marL="0" indent="0">
              <a:buNone/>
            </a:pPr>
            <a:r>
              <a:rPr lang="fi-FI" dirty="0"/>
              <a:t>When gaps in expected/potential and actual performance appear, the likelihood of acts of </a:t>
            </a:r>
            <a:r>
              <a:rPr lang="fi-FI" dirty="0" err="1"/>
              <a:t>irresponsibility</a:t>
            </a:r>
            <a:r>
              <a:rPr lang="fi-FI" dirty="0"/>
              <a:t> </a:t>
            </a:r>
            <a:r>
              <a:rPr lang="fi-FI" dirty="0" err="1"/>
              <a:t>increases</a:t>
            </a:r>
            <a:endParaRPr lang="fi-FI" dirty="0"/>
          </a:p>
          <a:p>
            <a:pPr marL="0" indent="0">
              <a:buNone/>
            </a:pPr>
            <a:endParaRPr lang="fi-FI" dirty="0"/>
          </a:p>
          <a:p>
            <a:pPr marL="0" indent="0">
              <a:buNone/>
            </a:pPr>
            <a:r>
              <a:rPr lang="fi-FI" dirty="0" err="1"/>
              <a:t>Segue</a:t>
            </a:r>
            <a:r>
              <a:rPr lang="fi-FI" dirty="0"/>
              <a:t> to </a:t>
            </a:r>
            <a:r>
              <a:rPr lang="fi-FI" dirty="0" err="1"/>
              <a:t>organizational</a:t>
            </a:r>
            <a:r>
              <a:rPr lang="fi-FI" dirty="0"/>
              <a:t> </a:t>
            </a:r>
            <a:r>
              <a:rPr lang="fi-FI" dirty="0" err="1"/>
              <a:t>level</a:t>
            </a:r>
            <a:r>
              <a:rPr lang="fi-FI" dirty="0"/>
              <a:t> </a:t>
            </a:r>
            <a:r>
              <a:rPr lang="fi-FI" dirty="0" err="1"/>
              <a:t>irresponsibility</a:t>
            </a:r>
            <a:r>
              <a:rPr lang="fi-FI" dirty="0"/>
              <a:t>:</a:t>
            </a:r>
          </a:p>
          <a:p>
            <a:r>
              <a:rPr lang="fi-FI" dirty="0"/>
              <a:t>Failing and marginal organizations are the likeliest offenders</a:t>
            </a:r>
          </a:p>
          <a:p>
            <a:pPr lvl="1"/>
            <a:r>
              <a:rPr lang="fi-FI" dirty="0"/>
              <a:t>Not a simple matter though: Some studies find that high-growth firms are likelier than others to exhibit </a:t>
            </a:r>
            <a:r>
              <a:rPr lang="fi-FI" dirty="0" err="1"/>
              <a:t>irresponsible</a:t>
            </a:r>
            <a:r>
              <a:rPr lang="fi-FI" dirty="0"/>
              <a:t> </a:t>
            </a:r>
            <a:r>
              <a:rPr lang="fi-FI" dirty="0" err="1"/>
              <a:t>behavior</a:t>
            </a:r>
            <a:endParaRPr lang="fi-FI" dirty="0"/>
          </a:p>
        </p:txBody>
      </p:sp>
    </p:spTree>
    <p:extLst>
      <p:ext uri="{BB962C8B-B14F-4D97-AF65-F5344CB8AC3E}">
        <p14:creationId xmlns:p14="http://schemas.microsoft.com/office/powerpoint/2010/main" val="2198809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BE0F4AD-B669-4B20-809D-A7F917CE976D}"/>
              </a:ext>
            </a:extLst>
          </p:cNvPr>
          <p:cNvSpPr>
            <a:spLocks noGrp="1"/>
          </p:cNvSpPr>
          <p:nvPr>
            <p:ph type="title"/>
          </p:nvPr>
        </p:nvSpPr>
        <p:spPr>
          <a:xfrm>
            <a:off x="838200" y="365125"/>
            <a:ext cx="10515600" cy="1325563"/>
          </a:xfrm>
        </p:spPr>
        <p:txBody>
          <a:bodyPr/>
          <a:lstStyle/>
          <a:p>
            <a:r>
              <a:rPr lang="en-US" dirty="0"/>
              <a:t>Wrongdoing accounts: ab/normal</a:t>
            </a:r>
          </a:p>
        </p:txBody>
      </p:sp>
      <p:grpSp>
        <p:nvGrpSpPr>
          <p:cNvPr id="4" name="Ryhmä 3">
            <a:extLst>
              <a:ext uri="{FF2B5EF4-FFF2-40B4-BE49-F238E27FC236}">
                <a16:creationId xmlns:a16="http://schemas.microsoft.com/office/drawing/2014/main" id="{30157195-5147-458D-982D-A27F2CDB3A95}"/>
              </a:ext>
            </a:extLst>
          </p:cNvPr>
          <p:cNvGrpSpPr/>
          <p:nvPr/>
        </p:nvGrpSpPr>
        <p:grpSpPr>
          <a:xfrm>
            <a:off x="2611996" y="2266866"/>
            <a:ext cx="1437002" cy="718501"/>
            <a:chOff x="1739103" y="772424"/>
            <a:chExt cx="1437002" cy="718501"/>
          </a:xfrm>
        </p:grpSpPr>
        <p:sp>
          <p:nvSpPr>
            <p:cNvPr id="5" name="Suorakulmio 4">
              <a:extLst>
                <a:ext uri="{FF2B5EF4-FFF2-40B4-BE49-F238E27FC236}">
                  <a16:creationId xmlns:a16="http://schemas.microsoft.com/office/drawing/2014/main" id="{BA8232D4-2B21-4C2B-BB41-88400DF9E796}"/>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6" name="Tekstiruutu 5">
              <a:extLst>
                <a:ext uri="{FF2B5EF4-FFF2-40B4-BE49-F238E27FC236}">
                  <a16:creationId xmlns:a16="http://schemas.microsoft.com/office/drawing/2014/main" id="{B3111996-13DE-408D-BC64-B61D34FA7230}"/>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Wrongdoing as abnormal</a:t>
              </a:r>
            </a:p>
          </p:txBody>
        </p:sp>
      </p:grpSp>
      <p:grpSp>
        <p:nvGrpSpPr>
          <p:cNvPr id="7" name="Ryhmä 6">
            <a:extLst>
              <a:ext uri="{FF2B5EF4-FFF2-40B4-BE49-F238E27FC236}">
                <a16:creationId xmlns:a16="http://schemas.microsoft.com/office/drawing/2014/main" id="{2BDD7742-08E1-4FA6-A1AA-604FEAF9FFC0}"/>
              </a:ext>
            </a:extLst>
          </p:cNvPr>
          <p:cNvGrpSpPr/>
          <p:nvPr/>
        </p:nvGrpSpPr>
        <p:grpSpPr>
          <a:xfrm>
            <a:off x="3536042" y="4989263"/>
            <a:ext cx="1437002" cy="718501"/>
            <a:chOff x="1739103" y="772424"/>
            <a:chExt cx="1437002" cy="718501"/>
          </a:xfrm>
        </p:grpSpPr>
        <p:sp>
          <p:nvSpPr>
            <p:cNvPr id="8" name="Suorakulmio 7">
              <a:extLst>
                <a:ext uri="{FF2B5EF4-FFF2-40B4-BE49-F238E27FC236}">
                  <a16:creationId xmlns:a16="http://schemas.microsoft.com/office/drawing/2014/main" id="{7748AB41-2C78-4236-8737-7A924911E66D}"/>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9" name="Tekstiruutu 8">
              <a:extLst>
                <a:ext uri="{FF2B5EF4-FFF2-40B4-BE49-F238E27FC236}">
                  <a16:creationId xmlns:a16="http://schemas.microsoft.com/office/drawing/2014/main" id="{55400CE7-2AE2-484D-AF15-85DB1B8C3C74}"/>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ethical decision account</a:t>
              </a:r>
            </a:p>
          </p:txBody>
        </p:sp>
      </p:grpSp>
      <p:grpSp>
        <p:nvGrpSpPr>
          <p:cNvPr id="10" name="Ryhmä 9">
            <a:extLst>
              <a:ext uri="{FF2B5EF4-FFF2-40B4-BE49-F238E27FC236}">
                <a16:creationId xmlns:a16="http://schemas.microsoft.com/office/drawing/2014/main" id="{AA20CCE4-0EEC-43B4-A982-962845FDE1F0}"/>
              </a:ext>
            </a:extLst>
          </p:cNvPr>
          <p:cNvGrpSpPr/>
          <p:nvPr/>
        </p:nvGrpSpPr>
        <p:grpSpPr>
          <a:xfrm>
            <a:off x="814438" y="3737716"/>
            <a:ext cx="1437002" cy="718501"/>
            <a:chOff x="1739103" y="772424"/>
            <a:chExt cx="1437002" cy="718501"/>
          </a:xfrm>
        </p:grpSpPr>
        <p:sp>
          <p:nvSpPr>
            <p:cNvPr id="11" name="Suorakulmio 10">
              <a:extLst>
                <a:ext uri="{FF2B5EF4-FFF2-40B4-BE49-F238E27FC236}">
                  <a16:creationId xmlns:a16="http://schemas.microsoft.com/office/drawing/2014/main" id="{51A1A417-7084-46DE-A48E-58AF48F4A5A2}"/>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2" name="Tekstiruutu 11">
              <a:extLst>
                <a:ext uri="{FF2B5EF4-FFF2-40B4-BE49-F238E27FC236}">
                  <a16:creationId xmlns:a16="http://schemas.microsoft.com/office/drawing/2014/main" id="{C59ED2F1-A46A-4834-9D03-576E7E0A9B74}"/>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rational choice account</a:t>
              </a:r>
            </a:p>
          </p:txBody>
        </p:sp>
      </p:grpSp>
      <p:grpSp>
        <p:nvGrpSpPr>
          <p:cNvPr id="13" name="Ryhmä 12">
            <a:extLst>
              <a:ext uri="{FF2B5EF4-FFF2-40B4-BE49-F238E27FC236}">
                <a16:creationId xmlns:a16="http://schemas.microsoft.com/office/drawing/2014/main" id="{E3128C65-DEF7-426D-B789-054EE54E773B}"/>
              </a:ext>
            </a:extLst>
          </p:cNvPr>
          <p:cNvGrpSpPr/>
          <p:nvPr/>
        </p:nvGrpSpPr>
        <p:grpSpPr>
          <a:xfrm>
            <a:off x="1532939" y="4989264"/>
            <a:ext cx="1437002" cy="718501"/>
            <a:chOff x="1739103" y="772424"/>
            <a:chExt cx="1437002" cy="718501"/>
          </a:xfrm>
        </p:grpSpPr>
        <p:sp>
          <p:nvSpPr>
            <p:cNvPr id="14" name="Suorakulmio 13">
              <a:extLst>
                <a:ext uri="{FF2B5EF4-FFF2-40B4-BE49-F238E27FC236}">
                  <a16:creationId xmlns:a16="http://schemas.microsoft.com/office/drawing/2014/main" id="{97DF2A1B-1921-4419-9FB8-4705999CDA0D}"/>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5" name="Tekstiruutu 14">
              <a:extLst>
                <a:ext uri="{FF2B5EF4-FFF2-40B4-BE49-F238E27FC236}">
                  <a16:creationId xmlns:a16="http://schemas.microsoft.com/office/drawing/2014/main" id="{FAFAEF48-718F-41A3-BC27-B246919F8BCB}"/>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culture account</a:t>
              </a:r>
            </a:p>
          </p:txBody>
        </p:sp>
      </p:grpSp>
      <p:cxnSp>
        <p:nvCxnSpPr>
          <p:cNvPr id="35" name="Suora nuoliyhdysviiva 34">
            <a:extLst>
              <a:ext uri="{FF2B5EF4-FFF2-40B4-BE49-F238E27FC236}">
                <a16:creationId xmlns:a16="http://schemas.microsoft.com/office/drawing/2014/main" id="{CFEA5301-08B4-4E59-BEFB-1DE1E7C8C555}"/>
              </a:ext>
            </a:extLst>
          </p:cNvPr>
          <p:cNvCxnSpPr>
            <a:stCxn id="6" idx="2"/>
            <a:endCxn id="12" idx="3"/>
          </p:cNvCxnSpPr>
          <p:nvPr/>
        </p:nvCxnSpPr>
        <p:spPr>
          <a:xfrm flipH="1">
            <a:off x="2251440" y="2985367"/>
            <a:ext cx="1079057" cy="11116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6" name="Suora nuoliyhdysviiva 35">
            <a:extLst>
              <a:ext uri="{FF2B5EF4-FFF2-40B4-BE49-F238E27FC236}">
                <a16:creationId xmlns:a16="http://schemas.microsoft.com/office/drawing/2014/main" id="{25669451-3CD8-47CD-A6EC-5EB0334B1FFB}"/>
              </a:ext>
            </a:extLst>
          </p:cNvPr>
          <p:cNvCxnSpPr>
            <a:cxnSpLocks/>
            <a:stCxn id="6" idx="2"/>
            <a:endCxn id="15" idx="0"/>
          </p:cNvCxnSpPr>
          <p:nvPr/>
        </p:nvCxnSpPr>
        <p:spPr>
          <a:xfrm flipH="1">
            <a:off x="2251440" y="2985367"/>
            <a:ext cx="1079057" cy="200389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9" name="Suora nuoliyhdysviiva 38">
            <a:extLst>
              <a:ext uri="{FF2B5EF4-FFF2-40B4-BE49-F238E27FC236}">
                <a16:creationId xmlns:a16="http://schemas.microsoft.com/office/drawing/2014/main" id="{B8E4288A-1CD4-4606-904F-D18E48D8E37C}"/>
              </a:ext>
            </a:extLst>
          </p:cNvPr>
          <p:cNvCxnSpPr>
            <a:cxnSpLocks/>
            <a:stCxn id="6" idx="2"/>
            <a:endCxn id="9" idx="0"/>
          </p:cNvCxnSpPr>
          <p:nvPr/>
        </p:nvCxnSpPr>
        <p:spPr>
          <a:xfrm>
            <a:off x="3330497" y="2985367"/>
            <a:ext cx="924046" cy="200389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551270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DD66814-CFE2-4D09-A9F7-C5D6846C38B4}"/>
              </a:ext>
            </a:extLst>
          </p:cNvPr>
          <p:cNvSpPr>
            <a:spLocks noGrp="1"/>
          </p:cNvSpPr>
          <p:nvPr>
            <p:ph type="title"/>
          </p:nvPr>
        </p:nvSpPr>
        <p:spPr/>
        <p:txBody>
          <a:bodyPr/>
          <a:lstStyle/>
          <a:p>
            <a:r>
              <a:rPr lang="en-US" dirty="0"/>
              <a:t>Ethical decision-making account</a:t>
            </a:r>
          </a:p>
        </p:txBody>
      </p:sp>
      <p:sp>
        <p:nvSpPr>
          <p:cNvPr id="3" name="Sisällön paikkamerkki 2">
            <a:extLst>
              <a:ext uri="{FF2B5EF4-FFF2-40B4-BE49-F238E27FC236}">
                <a16:creationId xmlns:a16="http://schemas.microsoft.com/office/drawing/2014/main" id="{61FF9AA2-5DB0-47DE-836C-63DA1A600A84}"/>
              </a:ext>
            </a:extLst>
          </p:cNvPr>
          <p:cNvSpPr>
            <a:spLocks noGrp="1"/>
          </p:cNvSpPr>
          <p:nvPr>
            <p:ph idx="1"/>
          </p:nvPr>
        </p:nvSpPr>
        <p:spPr/>
        <p:txBody>
          <a:bodyPr>
            <a:normAutofit fontScale="92500" lnSpcReduction="20000"/>
          </a:bodyPr>
          <a:lstStyle/>
          <a:p>
            <a:r>
              <a:rPr lang="en-US" dirty="0"/>
              <a:t>Focus on the process of ethical decision-making</a:t>
            </a:r>
          </a:p>
          <a:p>
            <a:r>
              <a:rPr lang="en-US" dirty="0"/>
              <a:t>Early idea, four stages:</a:t>
            </a:r>
          </a:p>
          <a:p>
            <a:pPr lvl="1"/>
            <a:r>
              <a:rPr lang="en-US" dirty="0"/>
              <a:t>(Fail to) become aware of need for ethical consideration</a:t>
            </a:r>
          </a:p>
          <a:p>
            <a:pPr lvl="1"/>
            <a:r>
              <a:rPr lang="en-US" dirty="0"/>
              <a:t>Deliberate and (fail to) identify the ethical course of action</a:t>
            </a:r>
          </a:p>
          <a:p>
            <a:pPr lvl="1"/>
            <a:r>
              <a:rPr lang="en-US" dirty="0"/>
              <a:t>(Fail to) develop intention to act consistently with that course</a:t>
            </a:r>
          </a:p>
          <a:p>
            <a:pPr lvl="1"/>
            <a:r>
              <a:rPr lang="en-US" dirty="0"/>
              <a:t>(Fail to) act in accordance</a:t>
            </a:r>
          </a:p>
          <a:p>
            <a:r>
              <a:rPr lang="en-US" dirty="0"/>
              <a:t>Useful, but appears to assume a vacuum for decision-making</a:t>
            </a:r>
          </a:p>
          <a:p>
            <a:r>
              <a:rPr lang="en-US" dirty="0"/>
              <a:t>More recent work in this strand have emphasized the need for context, limits of rationality, the need to consider emotions, intuition, temporality, and so on</a:t>
            </a:r>
          </a:p>
          <a:p>
            <a:r>
              <a:rPr lang="en-US" dirty="0"/>
              <a:t>Perhaps most useful for demonstrating how difficult it is to reach an ethically sound decision in a complex context</a:t>
            </a:r>
          </a:p>
        </p:txBody>
      </p:sp>
    </p:spTree>
    <p:extLst>
      <p:ext uri="{BB962C8B-B14F-4D97-AF65-F5344CB8AC3E}">
        <p14:creationId xmlns:p14="http://schemas.microsoft.com/office/powerpoint/2010/main" val="419944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BE0F4AD-B669-4B20-809D-A7F917CE976D}"/>
              </a:ext>
            </a:extLst>
          </p:cNvPr>
          <p:cNvSpPr>
            <a:spLocks noGrp="1"/>
          </p:cNvSpPr>
          <p:nvPr>
            <p:ph type="title"/>
          </p:nvPr>
        </p:nvSpPr>
        <p:spPr/>
        <p:txBody>
          <a:bodyPr/>
          <a:lstStyle/>
          <a:p>
            <a:r>
              <a:rPr lang="en-US" dirty="0"/>
              <a:t>Wrongdoing accounts: ab/normal</a:t>
            </a:r>
          </a:p>
        </p:txBody>
      </p:sp>
      <p:grpSp>
        <p:nvGrpSpPr>
          <p:cNvPr id="4" name="Ryhmä 3">
            <a:extLst>
              <a:ext uri="{FF2B5EF4-FFF2-40B4-BE49-F238E27FC236}">
                <a16:creationId xmlns:a16="http://schemas.microsoft.com/office/drawing/2014/main" id="{30157195-5147-458D-982D-A27F2CDB3A95}"/>
              </a:ext>
            </a:extLst>
          </p:cNvPr>
          <p:cNvGrpSpPr/>
          <p:nvPr/>
        </p:nvGrpSpPr>
        <p:grpSpPr>
          <a:xfrm>
            <a:off x="2611996" y="2266866"/>
            <a:ext cx="1437002" cy="718501"/>
            <a:chOff x="1739103" y="772424"/>
            <a:chExt cx="1437002" cy="718501"/>
          </a:xfrm>
        </p:grpSpPr>
        <p:sp>
          <p:nvSpPr>
            <p:cNvPr id="5" name="Suorakulmio 4">
              <a:extLst>
                <a:ext uri="{FF2B5EF4-FFF2-40B4-BE49-F238E27FC236}">
                  <a16:creationId xmlns:a16="http://schemas.microsoft.com/office/drawing/2014/main" id="{BA8232D4-2B21-4C2B-BB41-88400DF9E796}"/>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6" name="Tekstiruutu 5">
              <a:extLst>
                <a:ext uri="{FF2B5EF4-FFF2-40B4-BE49-F238E27FC236}">
                  <a16:creationId xmlns:a16="http://schemas.microsoft.com/office/drawing/2014/main" id="{B3111996-13DE-408D-BC64-B61D34FA7230}"/>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Wrongdoing as abnormal</a:t>
              </a:r>
            </a:p>
          </p:txBody>
        </p:sp>
      </p:grpSp>
      <p:grpSp>
        <p:nvGrpSpPr>
          <p:cNvPr id="7" name="Ryhmä 6">
            <a:extLst>
              <a:ext uri="{FF2B5EF4-FFF2-40B4-BE49-F238E27FC236}">
                <a16:creationId xmlns:a16="http://schemas.microsoft.com/office/drawing/2014/main" id="{2BDD7742-08E1-4FA6-A1AA-604FEAF9FFC0}"/>
              </a:ext>
            </a:extLst>
          </p:cNvPr>
          <p:cNvGrpSpPr/>
          <p:nvPr/>
        </p:nvGrpSpPr>
        <p:grpSpPr>
          <a:xfrm>
            <a:off x="3536042" y="4989263"/>
            <a:ext cx="1437002" cy="718501"/>
            <a:chOff x="1739103" y="772424"/>
            <a:chExt cx="1437002" cy="718501"/>
          </a:xfrm>
        </p:grpSpPr>
        <p:sp>
          <p:nvSpPr>
            <p:cNvPr id="8" name="Suorakulmio 7">
              <a:extLst>
                <a:ext uri="{FF2B5EF4-FFF2-40B4-BE49-F238E27FC236}">
                  <a16:creationId xmlns:a16="http://schemas.microsoft.com/office/drawing/2014/main" id="{7748AB41-2C78-4236-8737-7A924911E66D}"/>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9" name="Tekstiruutu 8">
              <a:extLst>
                <a:ext uri="{FF2B5EF4-FFF2-40B4-BE49-F238E27FC236}">
                  <a16:creationId xmlns:a16="http://schemas.microsoft.com/office/drawing/2014/main" id="{55400CE7-2AE2-484D-AF15-85DB1B8C3C74}"/>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ethical decision account</a:t>
              </a:r>
            </a:p>
          </p:txBody>
        </p:sp>
      </p:grpSp>
      <p:grpSp>
        <p:nvGrpSpPr>
          <p:cNvPr id="10" name="Ryhmä 9">
            <a:extLst>
              <a:ext uri="{FF2B5EF4-FFF2-40B4-BE49-F238E27FC236}">
                <a16:creationId xmlns:a16="http://schemas.microsoft.com/office/drawing/2014/main" id="{AA20CCE4-0EEC-43B4-A982-962845FDE1F0}"/>
              </a:ext>
            </a:extLst>
          </p:cNvPr>
          <p:cNvGrpSpPr/>
          <p:nvPr/>
        </p:nvGrpSpPr>
        <p:grpSpPr>
          <a:xfrm>
            <a:off x="814438" y="3737716"/>
            <a:ext cx="1437002" cy="718501"/>
            <a:chOff x="1739103" y="772424"/>
            <a:chExt cx="1437002" cy="718501"/>
          </a:xfrm>
        </p:grpSpPr>
        <p:sp>
          <p:nvSpPr>
            <p:cNvPr id="11" name="Suorakulmio 10">
              <a:extLst>
                <a:ext uri="{FF2B5EF4-FFF2-40B4-BE49-F238E27FC236}">
                  <a16:creationId xmlns:a16="http://schemas.microsoft.com/office/drawing/2014/main" id="{51A1A417-7084-46DE-A48E-58AF48F4A5A2}"/>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2" name="Tekstiruutu 11">
              <a:extLst>
                <a:ext uri="{FF2B5EF4-FFF2-40B4-BE49-F238E27FC236}">
                  <a16:creationId xmlns:a16="http://schemas.microsoft.com/office/drawing/2014/main" id="{C59ED2F1-A46A-4834-9D03-576E7E0A9B74}"/>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rational choice account</a:t>
              </a:r>
            </a:p>
          </p:txBody>
        </p:sp>
      </p:grpSp>
      <p:grpSp>
        <p:nvGrpSpPr>
          <p:cNvPr id="13" name="Ryhmä 12">
            <a:extLst>
              <a:ext uri="{FF2B5EF4-FFF2-40B4-BE49-F238E27FC236}">
                <a16:creationId xmlns:a16="http://schemas.microsoft.com/office/drawing/2014/main" id="{E3128C65-DEF7-426D-B789-054EE54E773B}"/>
              </a:ext>
            </a:extLst>
          </p:cNvPr>
          <p:cNvGrpSpPr/>
          <p:nvPr/>
        </p:nvGrpSpPr>
        <p:grpSpPr>
          <a:xfrm>
            <a:off x="1532939" y="4989264"/>
            <a:ext cx="1437002" cy="718501"/>
            <a:chOff x="1739103" y="772424"/>
            <a:chExt cx="1437002" cy="718501"/>
          </a:xfrm>
        </p:grpSpPr>
        <p:sp>
          <p:nvSpPr>
            <p:cNvPr id="14" name="Suorakulmio 13">
              <a:extLst>
                <a:ext uri="{FF2B5EF4-FFF2-40B4-BE49-F238E27FC236}">
                  <a16:creationId xmlns:a16="http://schemas.microsoft.com/office/drawing/2014/main" id="{97DF2A1B-1921-4419-9FB8-4705999CDA0D}"/>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5" name="Tekstiruutu 14">
              <a:extLst>
                <a:ext uri="{FF2B5EF4-FFF2-40B4-BE49-F238E27FC236}">
                  <a16:creationId xmlns:a16="http://schemas.microsoft.com/office/drawing/2014/main" id="{FAFAEF48-718F-41A3-BC27-B246919F8BCB}"/>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culture account</a:t>
              </a:r>
            </a:p>
          </p:txBody>
        </p:sp>
      </p:grpSp>
      <p:grpSp>
        <p:nvGrpSpPr>
          <p:cNvPr id="16" name="Ryhmä 15">
            <a:extLst>
              <a:ext uri="{FF2B5EF4-FFF2-40B4-BE49-F238E27FC236}">
                <a16:creationId xmlns:a16="http://schemas.microsoft.com/office/drawing/2014/main" id="{2D389680-2F67-4744-844B-2E338C11212D}"/>
              </a:ext>
            </a:extLst>
          </p:cNvPr>
          <p:cNvGrpSpPr/>
          <p:nvPr/>
        </p:nvGrpSpPr>
        <p:grpSpPr>
          <a:xfrm>
            <a:off x="7146826" y="2262224"/>
            <a:ext cx="1437002" cy="718501"/>
            <a:chOff x="1739103" y="772424"/>
            <a:chExt cx="1437002" cy="718501"/>
          </a:xfrm>
        </p:grpSpPr>
        <p:sp>
          <p:nvSpPr>
            <p:cNvPr id="17" name="Suorakulmio 16">
              <a:extLst>
                <a:ext uri="{FF2B5EF4-FFF2-40B4-BE49-F238E27FC236}">
                  <a16:creationId xmlns:a16="http://schemas.microsoft.com/office/drawing/2014/main" id="{6E411056-3BEF-452A-BB7C-1DBDAF7F5BC9}"/>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8" name="Tekstiruutu 17">
              <a:extLst>
                <a:ext uri="{FF2B5EF4-FFF2-40B4-BE49-F238E27FC236}">
                  <a16:creationId xmlns:a16="http://schemas.microsoft.com/office/drawing/2014/main" id="{42CD014C-9AF0-4F1E-855B-3F0FC8185CDC}"/>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Wrongdoing as normal</a:t>
              </a:r>
            </a:p>
          </p:txBody>
        </p:sp>
      </p:grpSp>
      <p:cxnSp>
        <p:nvCxnSpPr>
          <p:cNvPr id="35" name="Suora nuoliyhdysviiva 34">
            <a:extLst>
              <a:ext uri="{FF2B5EF4-FFF2-40B4-BE49-F238E27FC236}">
                <a16:creationId xmlns:a16="http://schemas.microsoft.com/office/drawing/2014/main" id="{CFEA5301-08B4-4E59-BEFB-1DE1E7C8C555}"/>
              </a:ext>
            </a:extLst>
          </p:cNvPr>
          <p:cNvCxnSpPr>
            <a:stCxn id="6" idx="2"/>
            <a:endCxn id="12" idx="3"/>
          </p:cNvCxnSpPr>
          <p:nvPr/>
        </p:nvCxnSpPr>
        <p:spPr>
          <a:xfrm flipH="1">
            <a:off x="2251440" y="2985367"/>
            <a:ext cx="1079057" cy="11116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6" name="Suora nuoliyhdysviiva 35">
            <a:extLst>
              <a:ext uri="{FF2B5EF4-FFF2-40B4-BE49-F238E27FC236}">
                <a16:creationId xmlns:a16="http://schemas.microsoft.com/office/drawing/2014/main" id="{25669451-3CD8-47CD-A6EC-5EB0334B1FFB}"/>
              </a:ext>
            </a:extLst>
          </p:cNvPr>
          <p:cNvCxnSpPr>
            <a:cxnSpLocks/>
            <a:stCxn id="6" idx="2"/>
            <a:endCxn id="15" idx="0"/>
          </p:cNvCxnSpPr>
          <p:nvPr/>
        </p:nvCxnSpPr>
        <p:spPr>
          <a:xfrm flipH="1">
            <a:off x="2251440" y="2985367"/>
            <a:ext cx="1079057" cy="200389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9" name="Suora nuoliyhdysviiva 38">
            <a:extLst>
              <a:ext uri="{FF2B5EF4-FFF2-40B4-BE49-F238E27FC236}">
                <a16:creationId xmlns:a16="http://schemas.microsoft.com/office/drawing/2014/main" id="{B8E4288A-1CD4-4606-904F-D18E48D8E37C}"/>
              </a:ext>
            </a:extLst>
          </p:cNvPr>
          <p:cNvCxnSpPr>
            <a:cxnSpLocks/>
            <a:stCxn id="6" idx="2"/>
            <a:endCxn id="9" idx="0"/>
          </p:cNvCxnSpPr>
          <p:nvPr/>
        </p:nvCxnSpPr>
        <p:spPr>
          <a:xfrm>
            <a:off x="3330497" y="2985367"/>
            <a:ext cx="924046" cy="200389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7" name="Suora nuoliyhdysviiva 56">
            <a:extLst>
              <a:ext uri="{FF2B5EF4-FFF2-40B4-BE49-F238E27FC236}">
                <a16:creationId xmlns:a16="http://schemas.microsoft.com/office/drawing/2014/main" id="{381EFE81-C039-4638-A0CB-DC83EBE43D10}"/>
              </a:ext>
            </a:extLst>
          </p:cNvPr>
          <p:cNvCxnSpPr>
            <a:cxnSpLocks/>
            <a:endCxn id="9" idx="0"/>
          </p:cNvCxnSpPr>
          <p:nvPr/>
        </p:nvCxnSpPr>
        <p:spPr>
          <a:xfrm flipH="1">
            <a:off x="4254543" y="2980725"/>
            <a:ext cx="3610784" cy="200853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02364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BE0F4AD-B669-4B20-809D-A7F917CE976D}"/>
              </a:ext>
            </a:extLst>
          </p:cNvPr>
          <p:cNvSpPr>
            <a:spLocks noGrp="1"/>
          </p:cNvSpPr>
          <p:nvPr>
            <p:ph type="title"/>
          </p:nvPr>
        </p:nvSpPr>
        <p:spPr/>
        <p:txBody>
          <a:bodyPr/>
          <a:lstStyle/>
          <a:p>
            <a:r>
              <a:rPr lang="en-US" dirty="0"/>
              <a:t>Wrongdoing accounts: ab/normal</a:t>
            </a:r>
          </a:p>
        </p:txBody>
      </p:sp>
      <p:grpSp>
        <p:nvGrpSpPr>
          <p:cNvPr id="4" name="Ryhmä 3">
            <a:extLst>
              <a:ext uri="{FF2B5EF4-FFF2-40B4-BE49-F238E27FC236}">
                <a16:creationId xmlns:a16="http://schemas.microsoft.com/office/drawing/2014/main" id="{30157195-5147-458D-982D-A27F2CDB3A95}"/>
              </a:ext>
            </a:extLst>
          </p:cNvPr>
          <p:cNvGrpSpPr/>
          <p:nvPr/>
        </p:nvGrpSpPr>
        <p:grpSpPr>
          <a:xfrm>
            <a:off x="2611996" y="2266866"/>
            <a:ext cx="1437002" cy="718501"/>
            <a:chOff x="1739103" y="772424"/>
            <a:chExt cx="1437002" cy="718501"/>
          </a:xfrm>
        </p:grpSpPr>
        <p:sp>
          <p:nvSpPr>
            <p:cNvPr id="5" name="Suorakulmio 4">
              <a:extLst>
                <a:ext uri="{FF2B5EF4-FFF2-40B4-BE49-F238E27FC236}">
                  <a16:creationId xmlns:a16="http://schemas.microsoft.com/office/drawing/2014/main" id="{BA8232D4-2B21-4C2B-BB41-88400DF9E796}"/>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6" name="Tekstiruutu 5">
              <a:extLst>
                <a:ext uri="{FF2B5EF4-FFF2-40B4-BE49-F238E27FC236}">
                  <a16:creationId xmlns:a16="http://schemas.microsoft.com/office/drawing/2014/main" id="{B3111996-13DE-408D-BC64-B61D34FA7230}"/>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Wrongdoing as abnormal</a:t>
              </a:r>
            </a:p>
          </p:txBody>
        </p:sp>
      </p:grpSp>
      <p:grpSp>
        <p:nvGrpSpPr>
          <p:cNvPr id="7" name="Ryhmä 6">
            <a:extLst>
              <a:ext uri="{FF2B5EF4-FFF2-40B4-BE49-F238E27FC236}">
                <a16:creationId xmlns:a16="http://schemas.microsoft.com/office/drawing/2014/main" id="{2BDD7742-08E1-4FA6-A1AA-604FEAF9FFC0}"/>
              </a:ext>
            </a:extLst>
          </p:cNvPr>
          <p:cNvGrpSpPr/>
          <p:nvPr/>
        </p:nvGrpSpPr>
        <p:grpSpPr>
          <a:xfrm>
            <a:off x="3536042" y="4989263"/>
            <a:ext cx="1437002" cy="718501"/>
            <a:chOff x="1739103" y="772424"/>
            <a:chExt cx="1437002" cy="718501"/>
          </a:xfrm>
        </p:grpSpPr>
        <p:sp>
          <p:nvSpPr>
            <p:cNvPr id="8" name="Suorakulmio 7">
              <a:extLst>
                <a:ext uri="{FF2B5EF4-FFF2-40B4-BE49-F238E27FC236}">
                  <a16:creationId xmlns:a16="http://schemas.microsoft.com/office/drawing/2014/main" id="{7748AB41-2C78-4236-8737-7A924911E66D}"/>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9" name="Tekstiruutu 8">
              <a:extLst>
                <a:ext uri="{FF2B5EF4-FFF2-40B4-BE49-F238E27FC236}">
                  <a16:creationId xmlns:a16="http://schemas.microsoft.com/office/drawing/2014/main" id="{55400CE7-2AE2-484D-AF15-85DB1B8C3C74}"/>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ethical decision account</a:t>
              </a:r>
            </a:p>
          </p:txBody>
        </p:sp>
      </p:grpSp>
      <p:grpSp>
        <p:nvGrpSpPr>
          <p:cNvPr id="10" name="Ryhmä 9">
            <a:extLst>
              <a:ext uri="{FF2B5EF4-FFF2-40B4-BE49-F238E27FC236}">
                <a16:creationId xmlns:a16="http://schemas.microsoft.com/office/drawing/2014/main" id="{AA20CCE4-0EEC-43B4-A982-962845FDE1F0}"/>
              </a:ext>
            </a:extLst>
          </p:cNvPr>
          <p:cNvGrpSpPr/>
          <p:nvPr/>
        </p:nvGrpSpPr>
        <p:grpSpPr>
          <a:xfrm>
            <a:off x="814438" y="3737716"/>
            <a:ext cx="1437002" cy="718501"/>
            <a:chOff x="1739103" y="772424"/>
            <a:chExt cx="1437002" cy="718501"/>
          </a:xfrm>
        </p:grpSpPr>
        <p:sp>
          <p:nvSpPr>
            <p:cNvPr id="11" name="Suorakulmio 10">
              <a:extLst>
                <a:ext uri="{FF2B5EF4-FFF2-40B4-BE49-F238E27FC236}">
                  <a16:creationId xmlns:a16="http://schemas.microsoft.com/office/drawing/2014/main" id="{51A1A417-7084-46DE-A48E-58AF48F4A5A2}"/>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2" name="Tekstiruutu 11">
              <a:extLst>
                <a:ext uri="{FF2B5EF4-FFF2-40B4-BE49-F238E27FC236}">
                  <a16:creationId xmlns:a16="http://schemas.microsoft.com/office/drawing/2014/main" id="{C59ED2F1-A46A-4834-9D03-576E7E0A9B74}"/>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rational choice account</a:t>
              </a:r>
            </a:p>
          </p:txBody>
        </p:sp>
      </p:grpSp>
      <p:grpSp>
        <p:nvGrpSpPr>
          <p:cNvPr id="13" name="Ryhmä 12">
            <a:extLst>
              <a:ext uri="{FF2B5EF4-FFF2-40B4-BE49-F238E27FC236}">
                <a16:creationId xmlns:a16="http://schemas.microsoft.com/office/drawing/2014/main" id="{E3128C65-DEF7-426D-B789-054EE54E773B}"/>
              </a:ext>
            </a:extLst>
          </p:cNvPr>
          <p:cNvGrpSpPr/>
          <p:nvPr/>
        </p:nvGrpSpPr>
        <p:grpSpPr>
          <a:xfrm>
            <a:off x="1532939" y="4989264"/>
            <a:ext cx="1437002" cy="718501"/>
            <a:chOff x="1739103" y="772424"/>
            <a:chExt cx="1437002" cy="718501"/>
          </a:xfrm>
        </p:grpSpPr>
        <p:sp>
          <p:nvSpPr>
            <p:cNvPr id="14" name="Suorakulmio 13">
              <a:extLst>
                <a:ext uri="{FF2B5EF4-FFF2-40B4-BE49-F238E27FC236}">
                  <a16:creationId xmlns:a16="http://schemas.microsoft.com/office/drawing/2014/main" id="{97DF2A1B-1921-4419-9FB8-4705999CDA0D}"/>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5" name="Tekstiruutu 14">
              <a:extLst>
                <a:ext uri="{FF2B5EF4-FFF2-40B4-BE49-F238E27FC236}">
                  <a16:creationId xmlns:a16="http://schemas.microsoft.com/office/drawing/2014/main" id="{FAFAEF48-718F-41A3-BC27-B246919F8BCB}"/>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culture account</a:t>
              </a:r>
            </a:p>
          </p:txBody>
        </p:sp>
      </p:grpSp>
      <p:grpSp>
        <p:nvGrpSpPr>
          <p:cNvPr id="16" name="Ryhmä 15">
            <a:extLst>
              <a:ext uri="{FF2B5EF4-FFF2-40B4-BE49-F238E27FC236}">
                <a16:creationId xmlns:a16="http://schemas.microsoft.com/office/drawing/2014/main" id="{2D389680-2F67-4744-844B-2E338C11212D}"/>
              </a:ext>
            </a:extLst>
          </p:cNvPr>
          <p:cNvGrpSpPr/>
          <p:nvPr/>
        </p:nvGrpSpPr>
        <p:grpSpPr>
          <a:xfrm>
            <a:off x="7146826" y="2262224"/>
            <a:ext cx="1437002" cy="718501"/>
            <a:chOff x="1739103" y="772424"/>
            <a:chExt cx="1437002" cy="718501"/>
          </a:xfrm>
        </p:grpSpPr>
        <p:sp>
          <p:nvSpPr>
            <p:cNvPr id="17" name="Suorakulmio 16">
              <a:extLst>
                <a:ext uri="{FF2B5EF4-FFF2-40B4-BE49-F238E27FC236}">
                  <a16:creationId xmlns:a16="http://schemas.microsoft.com/office/drawing/2014/main" id="{6E411056-3BEF-452A-BB7C-1DBDAF7F5BC9}"/>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8" name="Tekstiruutu 17">
              <a:extLst>
                <a:ext uri="{FF2B5EF4-FFF2-40B4-BE49-F238E27FC236}">
                  <a16:creationId xmlns:a16="http://schemas.microsoft.com/office/drawing/2014/main" id="{42CD014C-9AF0-4F1E-855B-3F0FC8185CDC}"/>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Wrongdoing as normal</a:t>
              </a:r>
            </a:p>
          </p:txBody>
        </p:sp>
      </p:grpSp>
      <p:grpSp>
        <p:nvGrpSpPr>
          <p:cNvPr id="28" name="Ryhmä 27">
            <a:extLst>
              <a:ext uri="{FF2B5EF4-FFF2-40B4-BE49-F238E27FC236}">
                <a16:creationId xmlns:a16="http://schemas.microsoft.com/office/drawing/2014/main" id="{53255488-FBE3-4DCB-8A92-C4B60041625E}"/>
              </a:ext>
            </a:extLst>
          </p:cNvPr>
          <p:cNvGrpSpPr/>
          <p:nvPr/>
        </p:nvGrpSpPr>
        <p:grpSpPr>
          <a:xfrm>
            <a:off x="5557777" y="4823539"/>
            <a:ext cx="1437002" cy="718501"/>
            <a:chOff x="1739103" y="772424"/>
            <a:chExt cx="1437002" cy="718501"/>
          </a:xfrm>
        </p:grpSpPr>
        <p:sp>
          <p:nvSpPr>
            <p:cNvPr id="29" name="Suorakulmio 28">
              <a:extLst>
                <a:ext uri="{FF2B5EF4-FFF2-40B4-BE49-F238E27FC236}">
                  <a16:creationId xmlns:a16="http://schemas.microsoft.com/office/drawing/2014/main" id="{5D003F39-20A2-48FB-8270-00EBAB83C0DF}"/>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30" name="Tekstiruutu 29">
              <a:extLst>
                <a:ext uri="{FF2B5EF4-FFF2-40B4-BE49-F238E27FC236}">
                  <a16:creationId xmlns:a16="http://schemas.microsoft.com/office/drawing/2014/main" id="{C9F57364-F89D-4FF2-A640-4D6EEE110DCB}"/>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administrative system account</a:t>
              </a:r>
            </a:p>
          </p:txBody>
        </p:sp>
      </p:grpSp>
      <p:cxnSp>
        <p:nvCxnSpPr>
          <p:cNvPr id="35" name="Suora nuoliyhdysviiva 34">
            <a:extLst>
              <a:ext uri="{FF2B5EF4-FFF2-40B4-BE49-F238E27FC236}">
                <a16:creationId xmlns:a16="http://schemas.microsoft.com/office/drawing/2014/main" id="{CFEA5301-08B4-4E59-BEFB-1DE1E7C8C555}"/>
              </a:ext>
            </a:extLst>
          </p:cNvPr>
          <p:cNvCxnSpPr>
            <a:stCxn id="6" idx="2"/>
            <a:endCxn id="12" idx="3"/>
          </p:cNvCxnSpPr>
          <p:nvPr/>
        </p:nvCxnSpPr>
        <p:spPr>
          <a:xfrm flipH="1">
            <a:off x="2251440" y="2985367"/>
            <a:ext cx="1079057" cy="11116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6" name="Suora nuoliyhdysviiva 35">
            <a:extLst>
              <a:ext uri="{FF2B5EF4-FFF2-40B4-BE49-F238E27FC236}">
                <a16:creationId xmlns:a16="http://schemas.microsoft.com/office/drawing/2014/main" id="{25669451-3CD8-47CD-A6EC-5EB0334B1FFB}"/>
              </a:ext>
            </a:extLst>
          </p:cNvPr>
          <p:cNvCxnSpPr>
            <a:cxnSpLocks/>
            <a:stCxn id="6" idx="2"/>
            <a:endCxn id="15" idx="0"/>
          </p:cNvCxnSpPr>
          <p:nvPr/>
        </p:nvCxnSpPr>
        <p:spPr>
          <a:xfrm flipH="1">
            <a:off x="2251440" y="2985367"/>
            <a:ext cx="1079057" cy="200389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9" name="Suora nuoliyhdysviiva 38">
            <a:extLst>
              <a:ext uri="{FF2B5EF4-FFF2-40B4-BE49-F238E27FC236}">
                <a16:creationId xmlns:a16="http://schemas.microsoft.com/office/drawing/2014/main" id="{B8E4288A-1CD4-4606-904F-D18E48D8E37C}"/>
              </a:ext>
            </a:extLst>
          </p:cNvPr>
          <p:cNvCxnSpPr>
            <a:cxnSpLocks/>
            <a:stCxn id="6" idx="2"/>
            <a:endCxn id="9" idx="0"/>
          </p:cNvCxnSpPr>
          <p:nvPr/>
        </p:nvCxnSpPr>
        <p:spPr>
          <a:xfrm>
            <a:off x="3330497" y="2985367"/>
            <a:ext cx="924046" cy="200389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2" name="Suora nuoliyhdysviiva 41">
            <a:extLst>
              <a:ext uri="{FF2B5EF4-FFF2-40B4-BE49-F238E27FC236}">
                <a16:creationId xmlns:a16="http://schemas.microsoft.com/office/drawing/2014/main" id="{855C46AD-950A-4E4E-B87A-C553C88AE258}"/>
              </a:ext>
            </a:extLst>
          </p:cNvPr>
          <p:cNvCxnSpPr>
            <a:cxnSpLocks/>
            <a:stCxn id="18" idx="2"/>
            <a:endCxn id="30" idx="0"/>
          </p:cNvCxnSpPr>
          <p:nvPr/>
        </p:nvCxnSpPr>
        <p:spPr>
          <a:xfrm flipH="1">
            <a:off x="6276278" y="2980725"/>
            <a:ext cx="1589049" cy="184281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7" name="Suora nuoliyhdysviiva 56">
            <a:extLst>
              <a:ext uri="{FF2B5EF4-FFF2-40B4-BE49-F238E27FC236}">
                <a16:creationId xmlns:a16="http://schemas.microsoft.com/office/drawing/2014/main" id="{381EFE81-C039-4638-A0CB-DC83EBE43D10}"/>
              </a:ext>
            </a:extLst>
          </p:cNvPr>
          <p:cNvCxnSpPr>
            <a:cxnSpLocks/>
            <a:endCxn id="9" idx="0"/>
          </p:cNvCxnSpPr>
          <p:nvPr/>
        </p:nvCxnSpPr>
        <p:spPr>
          <a:xfrm flipH="1">
            <a:off x="4254543" y="2980725"/>
            <a:ext cx="3610784" cy="200853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54169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car, outdoor, road, transport&#10;&#10;Description automatically generated">
            <a:extLst>
              <a:ext uri="{FF2B5EF4-FFF2-40B4-BE49-F238E27FC236}">
                <a16:creationId xmlns:a16="http://schemas.microsoft.com/office/drawing/2014/main" id="{0388A97D-3817-42D8-AE00-DA0C5FE5D3BB}"/>
              </a:ext>
            </a:extLst>
          </p:cNvPr>
          <p:cNvPicPr>
            <a:picLocks noChangeAspect="1"/>
          </p:cNvPicPr>
          <p:nvPr/>
        </p:nvPicPr>
        <p:blipFill rotWithShape="1">
          <a:blip r:embed="rId3">
            <a:extLst>
              <a:ext uri="{28A0092B-C50C-407E-A947-70E740481C1C}">
                <a14:useLocalDpi xmlns:a14="http://schemas.microsoft.com/office/drawing/2010/main" val="0"/>
              </a:ext>
            </a:extLst>
          </a:blip>
          <a:srcRect r="26464" b="9090"/>
          <a:stretch/>
        </p:blipFill>
        <p:spPr>
          <a:xfrm>
            <a:off x="20" y="10"/>
            <a:ext cx="12191980" cy="6857990"/>
          </a:xfrm>
          <a:prstGeom prst="rect">
            <a:avLst/>
          </a:prstGeom>
        </p:spPr>
      </p:pic>
      <p:sp>
        <p:nvSpPr>
          <p:cNvPr id="10" name="Rectangle 9">
            <a:extLst>
              <a:ext uri="{FF2B5EF4-FFF2-40B4-BE49-F238E27FC236}">
                <a16:creationId xmlns:a16="http://schemas.microsoft.com/office/drawing/2014/main" id="{86C7B4A1-154A-4DF0-AC46-F88D75A2E0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6"/>
            <a:ext cx="7197772" cy="5896743"/>
          </a:xfrm>
          <a:prstGeom prst="rect">
            <a:avLst/>
          </a:prstGeom>
          <a:solidFill>
            <a:schemeClr val="bg1">
              <a:alpha val="90000"/>
            </a:schemeClr>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A555CD09-714F-4FCF-812C-A01CC296A719}"/>
              </a:ext>
            </a:extLst>
          </p:cNvPr>
          <p:cNvSpPr>
            <a:spLocks noGrp="1"/>
          </p:cNvSpPr>
          <p:nvPr>
            <p:ph type="title"/>
          </p:nvPr>
        </p:nvSpPr>
        <p:spPr>
          <a:xfrm>
            <a:off x="594804" y="640263"/>
            <a:ext cx="6619811" cy="1344975"/>
          </a:xfrm>
        </p:spPr>
        <p:txBody>
          <a:bodyPr>
            <a:normAutofit/>
          </a:bodyPr>
          <a:lstStyle/>
          <a:p>
            <a:r>
              <a:rPr lang="en-US" sz="4000"/>
              <a:t>The administrative system account</a:t>
            </a:r>
          </a:p>
        </p:txBody>
      </p:sp>
      <p:sp>
        <p:nvSpPr>
          <p:cNvPr id="3" name="Sisällön paikkamerkki 2">
            <a:extLst>
              <a:ext uri="{FF2B5EF4-FFF2-40B4-BE49-F238E27FC236}">
                <a16:creationId xmlns:a16="http://schemas.microsoft.com/office/drawing/2014/main" id="{489BBA72-8C78-4579-B717-4C4417F42B2D}"/>
              </a:ext>
            </a:extLst>
          </p:cNvPr>
          <p:cNvSpPr>
            <a:spLocks noGrp="1"/>
          </p:cNvSpPr>
          <p:nvPr>
            <p:ph idx="1"/>
          </p:nvPr>
        </p:nvSpPr>
        <p:spPr>
          <a:xfrm>
            <a:off x="594109" y="2121763"/>
            <a:ext cx="6620505" cy="3773010"/>
          </a:xfrm>
        </p:spPr>
        <p:txBody>
          <a:bodyPr>
            <a:normAutofit/>
          </a:bodyPr>
          <a:lstStyle/>
          <a:p>
            <a:pPr marL="0" indent="0">
              <a:buNone/>
            </a:pPr>
            <a:r>
              <a:rPr lang="en-US" sz="1700"/>
              <a:t>Administrative systems: </a:t>
            </a:r>
          </a:p>
          <a:p>
            <a:r>
              <a:rPr lang="en-US" sz="1700"/>
              <a:t>Obtrusive controls such as division of labor, rules, and standard operating procedures</a:t>
            </a:r>
          </a:p>
          <a:p>
            <a:pPr lvl="1"/>
            <a:r>
              <a:rPr lang="en-US" sz="1700"/>
              <a:t>Explicit guidelines that tell managers and employees what to do in specific situations</a:t>
            </a:r>
          </a:p>
          <a:p>
            <a:pPr lvl="1"/>
            <a:r>
              <a:rPr lang="en-US" sz="1700"/>
              <a:t>Sometimes, such explicit obtrusive controls prevent or hamper individual (moral/ethical) judgment</a:t>
            </a:r>
          </a:p>
          <a:p>
            <a:r>
              <a:rPr lang="en-US" sz="1700"/>
              <a:t>Unobtrusive controls such as (restrictive) communication channels, information processing technologies, and schemas</a:t>
            </a:r>
          </a:p>
          <a:p>
            <a:pPr lvl="1"/>
            <a:r>
              <a:rPr lang="en-US" sz="1700"/>
              <a:t>Less explicit guidelines, help navigating where obtrusive controls do not reach</a:t>
            </a:r>
          </a:p>
          <a:p>
            <a:r>
              <a:rPr lang="en-US" sz="1700"/>
              <a:t>Sometimes these un/obtrusive controls lead to wrongdoing!</a:t>
            </a:r>
          </a:p>
          <a:p>
            <a:endParaRPr lang="en-US" sz="1700"/>
          </a:p>
        </p:txBody>
      </p:sp>
    </p:spTree>
    <p:extLst>
      <p:ext uri="{BB962C8B-B14F-4D97-AF65-F5344CB8AC3E}">
        <p14:creationId xmlns:p14="http://schemas.microsoft.com/office/powerpoint/2010/main" val="3243146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BE0F4AD-B669-4B20-809D-A7F917CE976D}"/>
              </a:ext>
            </a:extLst>
          </p:cNvPr>
          <p:cNvSpPr>
            <a:spLocks noGrp="1"/>
          </p:cNvSpPr>
          <p:nvPr>
            <p:ph type="title"/>
          </p:nvPr>
        </p:nvSpPr>
        <p:spPr>
          <a:xfrm>
            <a:off x="838200" y="365125"/>
            <a:ext cx="10515600" cy="1325563"/>
          </a:xfrm>
        </p:spPr>
        <p:txBody>
          <a:bodyPr/>
          <a:lstStyle/>
          <a:p>
            <a:r>
              <a:rPr lang="en-US" dirty="0"/>
              <a:t>Wrongdoing accounts: ab/normal</a:t>
            </a:r>
          </a:p>
        </p:txBody>
      </p:sp>
      <p:grpSp>
        <p:nvGrpSpPr>
          <p:cNvPr id="4" name="Ryhmä 3">
            <a:extLst>
              <a:ext uri="{FF2B5EF4-FFF2-40B4-BE49-F238E27FC236}">
                <a16:creationId xmlns:a16="http://schemas.microsoft.com/office/drawing/2014/main" id="{30157195-5147-458D-982D-A27F2CDB3A95}"/>
              </a:ext>
            </a:extLst>
          </p:cNvPr>
          <p:cNvGrpSpPr/>
          <p:nvPr/>
        </p:nvGrpSpPr>
        <p:grpSpPr>
          <a:xfrm>
            <a:off x="2611996" y="2266866"/>
            <a:ext cx="1437002" cy="718501"/>
            <a:chOff x="1739103" y="772424"/>
            <a:chExt cx="1437002" cy="718501"/>
          </a:xfrm>
        </p:grpSpPr>
        <p:sp>
          <p:nvSpPr>
            <p:cNvPr id="5" name="Suorakulmio 4">
              <a:extLst>
                <a:ext uri="{FF2B5EF4-FFF2-40B4-BE49-F238E27FC236}">
                  <a16:creationId xmlns:a16="http://schemas.microsoft.com/office/drawing/2014/main" id="{BA8232D4-2B21-4C2B-BB41-88400DF9E796}"/>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6" name="Tekstiruutu 5">
              <a:extLst>
                <a:ext uri="{FF2B5EF4-FFF2-40B4-BE49-F238E27FC236}">
                  <a16:creationId xmlns:a16="http://schemas.microsoft.com/office/drawing/2014/main" id="{B3111996-13DE-408D-BC64-B61D34FA7230}"/>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Wrongdoing as abnormal</a:t>
              </a:r>
            </a:p>
          </p:txBody>
        </p:sp>
      </p:grpSp>
      <p:grpSp>
        <p:nvGrpSpPr>
          <p:cNvPr id="7" name="Ryhmä 6">
            <a:extLst>
              <a:ext uri="{FF2B5EF4-FFF2-40B4-BE49-F238E27FC236}">
                <a16:creationId xmlns:a16="http://schemas.microsoft.com/office/drawing/2014/main" id="{2BDD7742-08E1-4FA6-A1AA-604FEAF9FFC0}"/>
              </a:ext>
            </a:extLst>
          </p:cNvPr>
          <p:cNvGrpSpPr/>
          <p:nvPr/>
        </p:nvGrpSpPr>
        <p:grpSpPr>
          <a:xfrm>
            <a:off x="3536042" y="4989263"/>
            <a:ext cx="1437002" cy="718501"/>
            <a:chOff x="1739103" y="772424"/>
            <a:chExt cx="1437002" cy="718501"/>
          </a:xfrm>
        </p:grpSpPr>
        <p:sp>
          <p:nvSpPr>
            <p:cNvPr id="8" name="Suorakulmio 7">
              <a:extLst>
                <a:ext uri="{FF2B5EF4-FFF2-40B4-BE49-F238E27FC236}">
                  <a16:creationId xmlns:a16="http://schemas.microsoft.com/office/drawing/2014/main" id="{7748AB41-2C78-4236-8737-7A924911E66D}"/>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9" name="Tekstiruutu 8">
              <a:extLst>
                <a:ext uri="{FF2B5EF4-FFF2-40B4-BE49-F238E27FC236}">
                  <a16:creationId xmlns:a16="http://schemas.microsoft.com/office/drawing/2014/main" id="{55400CE7-2AE2-484D-AF15-85DB1B8C3C74}"/>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ethical decision account</a:t>
              </a:r>
            </a:p>
          </p:txBody>
        </p:sp>
      </p:grpSp>
      <p:grpSp>
        <p:nvGrpSpPr>
          <p:cNvPr id="10" name="Ryhmä 9">
            <a:extLst>
              <a:ext uri="{FF2B5EF4-FFF2-40B4-BE49-F238E27FC236}">
                <a16:creationId xmlns:a16="http://schemas.microsoft.com/office/drawing/2014/main" id="{AA20CCE4-0EEC-43B4-A982-962845FDE1F0}"/>
              </a:ext>
            </a:extLst>
          </p:cNvPr>
          <p:cNvGrpSpPr/>
          <p:nvPr/>
        </p:nvGrpSpPr>
        <p:grpSpPr>
          <a:xfrm>
            <a:off x="814438" y="3737716"/>
            <a:ext cx="1437002" cy="718501"/>
            <a:chOff x="1739103" y="772424"/>
            <a:chExt cx="1437002" cy="718501"/>
          </a:xfrm>
        </p:grpSpPr>
        <p:sp>
          <p:nvSpPr>
            <p:cNvPr id="11" name="Suorakulmio 10">
              <a:extLst>
                <a:ext uri="{FF2B5EF4-FFF2-40B4-BE49-F238E27FC236}">
                  <a16:creationId xmlns:a16="http://schemas.microsoft.com/office/drawing/2014/main" id="{51A1A417-7084-46DE-A48E-58AF48F4A5A2}"/>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2" name="Tekstiruutu 11">
              <a:extLst>
                <a:ext uri="{FF2B5EF4-FFF2-40B4-BE49-F238E27FC236}">
                  <a16:creationId xmlns:a16="http://schemas.microsoft.com/office/drawing/2014/main" id="{C59ED2F1-A46A-4834-9D03-576E7E0A9B74}"/>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rational choice account</a:t>
              </a:r>
            </a:p>
          </p:txBody>
        </p:sp>
      </p:grpSp>
      <p:grpSp>
        <p:nvGrpSpPr>
          <p:cNvPr id="13" name="Ryhmä 12">
            <a:extLst>
              <a:ext uri="{FF2B5EF4-FFF2-40B4-BE49-F238E27FC236}">
                <a16:creationId xmlns:a16="http://schemas.microsoft.com/office/drawing/2014/main" id="{E3128C65-DEF7-426D-B789-054EE54E773B}"/>
              </a:ext>
            </a:extLst>
          </p:cNvPr>
          <p:cNvGrpSpPr/>
          <p:nvPr/>
        </p:nvGrpSpPr>
        <p:grpSpPr>
          <a:xfrm>
            <a:off x="1532939" y="4989264"/>
            <a:ext cx="1437002" cy="718501"/>
            <a:chOff x="1739103" y="772424"/>
            <a:chExt cx="1437002" cy="718501"/>
          </a:xfrm>
        </p:grpSpPr>
        <p:sp>
          <p:nvSpPr>
            <p:cNvPr id="14" name="Suorakulmio 13">
              <a:extLst>
                <a:ext uri="{FF2B5EF4-FFF2-40B4-BE49-F238E27FC236}">
                  <a16:creationId xmlns:a16="http://schemas.microsoft.com/office/drawing/2014/main" id="{97DF2A1B-1921-4419-9FB8-4705999CDA0D}"/>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5" name="Tekstiruutu 14">
              <a:extLst>
                <a:ext uri="{FF2B5EF4-FFF2-40B4-BE49-F238E27FC236}">
                  <a16:creationId xmlns:a16="http://schemas.microsoft.com/office/drawing/2014/main" id="{FAFAEF48-718F-41A3-BC27-B246919F8BCB}"/>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culture account</a:t>
              </a:r>
            </a:p>
          </p:txBody>
        </p:sp>
      </p:grpSp>
      <p:grpSp>
        <p:nvGrpSpPr>
          <p:cNvPr id="16" name="Ryhmä 15">
            <a:extLst>
              <a:ext uri="{FF2B5EF4-FFF2-40B4-BE49-F238E27FC236}">
                <a16:creationId xmlns:a16="http://schemas.microsoft.com/office/drawing/2014/main" id="{2D389680-2F67-4744-844B-2E338C11212D}"/>
              </a:ext>
            </a:extLst>
          </p:cNvPr>
          <p:cNvGrpSpPr/>
          <p:nvPr/>
        </p:nvGrpSpPr>
        <p:grpSpPr>
          <a:xfrm>
            <a:off x="7146826" y="2262224"/>
            <a:ext cx="1437002" cy="718501"/>
            <a:chOff x="1739103" y="772424"/>
            <a:chExt cx="1437002" cy="718501"/>
          </a:xfrm>
        </p:grpSpPr>
        <p:sp>
          <p:nvSpPr>
            <p:cNvPr id="17" name="Suorakulmio 16">
              <a:extLst>
                <a:ext uri="{FF2B5EF4-FFF2-40B4-BE49-F238E27FC236}">
                  <a16:creationId xmlns:a16="http://schemas.microsoft.com/office/drawing/2014/main" id="{6E411056-3BEF-452A-BB7C-1DBDAF7F5BC9}"/>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8" name="Tekstiruutu 17">
              <a:extLst>
                <a:ext uri="{FF2B5EF4-FFF2-40B4-BE49-F238E27FC236}">
                  <a16:creationId xmlns:a16="http://schemas.microsoft.com/office/drawing/2014/main" id="{42CD014C-9AF0-4F1E-855B-3F0FC8185CDC}"/>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Wrongdoing as normal</a:t>
              </a:r>
            </a:p>
          </p:txBody>
        </p:sp>
      </p:grpSp>
      <p:grpSp>
        <p:nvGrpSpPr>
          <p:cNvPr id="22" name="Ryhmä 21">
            <a:extLst>
              <a:ext uri="{FF2B5EF4-FFF2-40B4-BE49-F238E27FC236}">
                <a16:creationId xmlns:a16="http://schemas.microsoft.com/office/drawing/2014/main" id="{BBDF9DFA-4EDA-4535-833B-559175893D18}"/>
              </a:ext>
            </a:extLst>
          </p:cNvPr>
          <p:cNvGrpSpPr/>
          <p:nvPr/>
        </p:nvGrpSpPr>
        <p:grpSpPr>
          <a:xfrm>
            <a:off x="7579512" y="4818277"/>
            <a:ext cx="1437002" cy="718501"/>
            <a:chOff x="1739103" y="772424"/>
            <a:chExt cx="1437002" cy="718501"/>
          </a:xfrm>
        </p:grpSpPr>
        <p:sp>
          <p:nvSpPr>
            <p:cNvPr id="23" name="Suorakulmio 22">
              <a:extLst>
                <a:ext uri="{FF2B5EF4-FFF2-40B4-BE49-F238E27FC236}">
                  <a16:creationId xmlns:a16="http://schemas.microsoft.com/office/drawing/2014/main" id="{DA487855-50AA-4231-9757-E47658BD9374}"/>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4" name="Tekstiruutu 23">
              <a:extLst>
                <a:ext uri="{FF2B5EF4-FFF2-40B4-BE49-F238E27FC236}">
                  <a16:creationId xmlns:a16="http://schemas.microsoft.com/office/drawing/2014/main" id="{414CAC54-10A7-48BE-B3EE-50F216DC8069}"/>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situationa</a:t>
              </a:r>
              <a:r>
                <a:rPr lang="en-US" sz="1600" dirty="0"/>
                <a:t>l social influence account</a:t>
              </a:r>
              <a:endParaRPr lang="en-US" sz="1600" kern="1200" dirty="0"/>
            </a:p>
          </p:txBody>
        </p:sp>
      </p:grpSp>
      <p:grpSp>
        <p:nvGrpSpPr>
          <p:cNvPr id="28" name="Ryhmä 27">
            <a:extLst>
              <a:ext uri="{FF2B5EF4-FFF2-40B4-BE49-F238E27FC236}">
                <a16:creationId xmlns:a16="http://schemas.microsoft.com/office/drawing/2014/main" id="{53255488-FBE3-4DCB-8A92-C4B60041625E}"/>
              </a:ext>
            </a:extLst>
          </p:cNvPr>
          <p:cNvGrpSpPr/>
          <p:nvPr/>
        </p:nvGrpSpPr>
        <p:grpSpPr>
          <a:xfrm>
            <a:off x="5557777" y="4823539"/>
            <a:ext cx="1437002" cy="718501"/>
            <a:chOff x="1739103" y="772424"/>
            <a:chExt cx="1437002" cy="718501"/>
          </a:xfrm>
        </p:grpSpPr>
        <p:sp>
          <p:nvSpPr>
            <p:cNvPr id="29" name="Suorakulmio 28">
              <a:extLst>
                <a:ext uri="{FF2B5EF4-FFF2-40B4-BE49-F238E27FC236}">
                  <a16:creationId xmlns:a16="http://schemas.microsoft.com/office/drawing/2014/main" id="{5D003F39-20A2-48FB-8270-00EBAB83C0DF}"/>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30" name="Tekstiruutu 29">
              <a:extLst>
                <a:ext uri="{FF2B5EF4-FFF2-40B4-BE49-F238E27FC236}">
                  <a16:creationId xmlns:a16="http://schemas.microsoft.com/office/drawing/2014/main" id="{C9F57364-F89D-4FF2-A640-4D6EEE110DCB}"/>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administrative system account</a:t>
              </a:r>
            </a:p>
          </p:txBody>
        </p:sp>
      </p:grpSp>
      <p:cxnSp>
        <p:nvCxnSpPr>
          <p:cNvPr id="35" name="Suora nuoliyhdysviiva 34">
            <a:extLst>
              <a:ext uri="{FF2B5EF4-FFF2-40B4-BE49-F238E27FC236}">
                <a16:creationId xmlns:a16="http://schemas.microsoft.com/office/drawing/2014/main" id="{CFEA5301-08B4-4E59-BEFB-1DE1E7C8C555}"/>
              </a:ext>
            </a:extLst>
          </p:cNvPr>
          <p:cNvCxnSpPr>
            <a:stCxn id="6" idx="2"/>
            <a:endCxn id="12" idx="3"/>
          </p:cNvCxnSpPr>
          <p:nvPr/>
        </p:nvCxnSpPr>
        <p:spPr>
          <a:xfrm flipH="1">
            <a:off x="2251440" y="2985367"/>
            <a:ext cx="1079057" cy="11116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6" name="Suora nuoliyhdysviiva 35">
            <a:extLst>
              <a:ext uri="{FF2B5EF4-FFF2-40B4-BE49-F238E27FC236}">
                <a16:creationId xmlns:a16="http://schemas.microsoft.com/office/drawing/2014/main" id="{25669451-3CD8-47CD-A6EC-5EB0334B1FFB}"/>
              </a:ext>
            </a:extLst>
          </p:cNvPr>
          <p:cNvCxnSpPr>
            <a:cxnSpLocks/>
            <a:stCxn id="6" idx="2"/>
            <a:endCxn id="15" idx="0"/>
          </p:cNvCxnSpPr>
          <p:nvPr/>
        </p:nvCxnSpPr>
        <p:spPr>
          <a:xfrm flipH="1">
            <a:off x="2251440" y="2985367"/>
            <a:ext cx="1079057" cy="200389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9" name="Suora nuoliyhdysviiva 38">
            <a:extLst>
              <a:ext uri="{FF2B5EF4-FFF2-40B4-BE49-F238E27FC236}">
                <a16:creationId xmlns:a16="http://schemas.microsoft.com/office/drawing/2014/main" id="{B8E4288A-1CD4-4606-904F-D18E48D8E37C}"/>
              </a:ext>
            </a:extLst>
          </p:cNvPr>
          <p:cNvCxnSpPr>
            <a:cxnSpLocks/>
            <a:stCxn id="6" idx="2"/>
            <a:endCxn id="9" idx="0"/>
          </p:cNvCxnSpPr>
          <p:nvPr/>
        </p:nvCxnSpPr>
        <p:spPr>
          <a:xfrm>
            <a:off x="3330497" y="2985367"/>
            <a:ext cx="924046" cy="200389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2" name="Suora nuoliyhdysviiva 41">
            <a:extLst>
              <a:ext uri="{FF2B5EF4-FFF2-40B4-BE49-F238E27FC236}">
                <a16:creationId xmlns:a16="http://schemas.microsoft.com/office/drawing/2014/main" id="{855C46AD-950A-4E4E-B87A-C553C88AE258}"/>
              </a:ext>
            </a:extLst>
          </p:cNvPr>
          <p:cNvCxnSpPr>
            <a:cxnSpLocks/>
            <a:stCxn id="18" idx="2"/>
            <a:endCxn id="30" idx="0"/>
          </p:cNvCxnSpPr>
          <p:nvPr/>
        </p:nvCxnSpPr>
        <p:spPr>
          <a:xfrm flipH="1">
            <a:off x="6276278" y="2980725"/>
            <a:ext cx="1589049" cy="184281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5" name="Suora nuoliyhdysviiva 44">
            <a:extLst>
              <a:ext uri="{FF2B5EF4-FFF2-40B4-BE49-F238E27FC236}">
                <a16:creationId xmlns:a16="http://schemas.microsoft.com/office/drawing/2014/main" id="{96DE69A1-3BCA-4903-AAA2-5103FFDE4318}"/>
              </a:ext>
            </a:extLst>
          </p:cNvPr>
          <p:cNvCxnSpPr>
            <a:cxnSpLocks/>
            <a:stCxn id="18" idx="2"/>
            <a:endCxn id="24" idx="0"/>
          </p:cNvCxnSpPr>
          <p:nvPr/>
        </p:nvCxnSpPr>
        <p:spPr>
          <a:xfrm>
            <a:off x="7865327" y="2980725"/>
            <a:ext cx="432686" cy="183755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7" name="Suora nuoliyhdysviiva 56">
            <a:extLst>
              <a:ext uri="{FF2B5EF4-FFF2-40B4-BE49-F238E27FC236}">
                <a16:creationId xmlns:a16="http://schemas.microsoft.com/office/drawing/2014/main" id="{381EFE81-C039-4638-A0CB-DC83EBE43D10}"/>
              </a:ext>
            </a:extLst>
          </p:cNvPr>
          <p:cNvCxnSpPr>
            <a:cxnSpLocks/>
            <a:endCxn id="9" idx="0"/>
          </p:cNvCxnSpPr>
          <p:nvPr/>
        </p:nvCxnSpPr>
        <p:spPr>
          <a:xfrm flipH="1">
            <a:off x="4254543" y="2980725"/>
            <a:ext cx="3610784" cy="200853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430308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F881D6D-CBB6-4936-81E8-2EDF5EF8C8AC}"/>
              </a:ext>
            </a:extLst>
          </p:cNvPr>
          <p:cNvSpPr>
            <a:spLocks noGrp="1"/>
          </p:cNvSpPr>
          <p:nvPr>
            <p:ph type="title"/>
          </p:nvPr>
        </p:nvSpPr>
        <p:spPr/>
        <p:txBody>
          <a:bodyPr/>
          <a:lstStyle/>
          <a:p>
            <a:r>
              <a:rPr lang="en-US" dirty="0"/>
              <a:t>The situational social influence account</a:t>
            </a:r>
          </a:p>
        </p:txBody>
      </p:sp>
      <p:sp>
        <p:nvSpPr>
          <p:cNvPr id="3" name="Sisällön paikkamerkki 2">
            <a:extLst>
              <a:ext uri="{FF2B5EF4-FFF2-40B4-BE49-F238E27FC236}">
                <a16:creationId xmlns:a16="http://schemas.microsoft.com/office/drawing/2014/main" id="{F3937A4E-B155-4085-A6C9-BD6F446BBD4C}"/>
              </a:ext>
            </a:extLst>
          </p:cNvPr>
          <p:cNvSpPr>
            <a:spLocks noGrp="1"/>
          </p:cNvSpPr>
          <p:nvPr>
            <p:ph idx="1"/>
          </p:nvPr>
        </p:nvSpPr>
        <p:spPr/>
        <p:txBody>
          <a:bodyPr>
            <a:normAutofit lnSpcReduction="10000"/>
          </a:bodyPr>
          <a:lstStyle/>
          <a:p>
            <a:r>
              <a:rPr lang="en-US" dirty="0"/>
              <a:t>Social relationships provide information about the attitudes and behaviors that are appropriate for the work environment</a:t>
            </a:r>
          </a:p>
          <a:p>
            <a:pPr lvl="1"/>
            <a:r>
              <a:rPr lang="en-US" dirty="0"/>
              <a:t>The idea is to support attitudes and behaviors that facilitate desired organizational outcomes</a:t>
            </a:r>
          </a:p>
          <a:p>
            <a:pPr lvl="1"/>
            <a:r>
              <a:rPr lang="en-US" dirty="0"/>
              <a:t>Peer influence has been shown to e.g. </a:t>
            </a:r>
            <a:r>
              <a:rPr lang="en-US"/>
              <a:t>cause employees </a:t>
            </a:r>
            <a:r>
              <a:rPr lang="en-US" dirty="0"/>
              <a:t>work harder and better than they otherwise would</a:t>
            </a:r>
          </a:p>
          <a:p>
            <a:r>
              <a:rPr lang="en-US" dirty="0"/>
              <a:t>Sometimes, things go awry, however</a:t>
            </a:r>
          </a:p>
          <a:p>
            <a:pPr lvl="1"/>
            <a:r>
              <a:rPr lang="en-US" dirty="0"/>
              <a:t>Among professional cyclists, cyclists whose teammates use doping, are more likely to engage in use of doping than those whose teammates do not use doping</a:t>
            </a:r>
          </a:p>
          <a:p>
            <a:pPr lvl="1"/>
            <a:r>
              <a:rPr lang="en-US" dirty="0"/>
              <a:t>Also other types of related phenomena such as groupthink or commitment processes</a:t>
            </a:r>
          </a:p>
          <a:p>
            <a:endParaRPr lang="en-US" dirty="0"/>
          </a:p>
        </p:txBody>
      </p:sp>
    </p:spTree>
    <p:extLst>
      <p:ext uri="{BB962C8B-B14F-4D97-AF65-F5344CB8AC3E}">
        <p14:creationId xmlns:p14="http://schemas.microsoft.com/office/powerpoint/2010/main" val="2359098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BE0F4AD-B669-4B20-809D-A7F917CE976D}"/>
              </a:ext>
            </a:extLst>
          </p:cNvPr>
          <p:cNvSpPr>
            <a:spLocks noGrp="1"/>
          </p:cNvSpPr>
          <p:nvPr>
            <p:ph type="title"/>
          </p:nvPr>
        </p:nvSpPr>
        <p:spPr/>
        <p:txBody>
          <a:bodyPr/>
          <a:lstStyle/>
          <a:p>
            <a:r>
              <a:rPr lang="en-US" dirty="0"/>
              <a:t>Wrongdoing accounts: ab/normal</a:t>
            </a:r>
          </a:p>
        </p:txBody>
      </p:sp>
      <p:grpSp>
        <p:nvGrpSpPr>
          <p:cNvPr id="4" name="Ryhmä 3">
            <a:extLst>
              <a:ext uri="{FF2B5EF4-FFF2-40B4-BE49-F238E27FC236}">
                <a16:creationId xmlns:a16="http://schemas.microsoft.com/office/drawing/2014/main" id="{30157195-5147-458D-982D-A27F2CDB3A95}"/>
              </a:ext>
            </a:extLst>
          </p:cNvPr>
          <p:cNvGrpSpPr/>
          <p:nvPr/>
        </p:nvGrpSpPr>
        <p:grpSpPr>
          <a:xfrm>
            <a:off x="2611996" y="2266866"/>
            <a:ext cx="1437002" cy="718501"/>
            <a:chOff x="1739103" y="772424"/>
            <a:chExt cx="1437002" cy="718501"/>
          </a:xfrm>
        </p:grpSpPr>
        <p:sp>
          <p:nvSpPr>
            <p:cNvPr id="5" name="Suorakulmio 4">
              <a:extLst>
                <a:ext uri="{FF2B5EF4-FFF2-40B4-BE49-F238E27FC236}">
                  <a16:creationId xmlns:a16="http://schemas.microsoft.com/office/drawing/2014/main" id="{BA8232D4-2B21-4C2B-BB41-88400DF9E796}"/>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6" name="Tekstiruutu 5">
              <a:extLst>
                <a:ext uri="{FF2B5EF4-FFF2-40B4-BE49-F238E27FC236}">
                  <a16:creationId xmlns:a16="http://schemas.microsoft.com/office/drawing/2014/main" id="{B3111996-13DE-408D-BC64-B61D34FA7230}"/>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Wrongdoing as abnormal</a:t>
              </a:r>
            </a:p>
          </p:txBody>
        </p:sp>
      </p:grpSp>
      <p:grpSp>
        <p:nvGrpSpPr>
          <p:cNvPr id="7" name="Ryhmä 6">
            <a:extLst>
              <a:ext uri="{FF2B5EF4-FFF2-40B4-BE49-F238E27FC236}">
                <a16:creationId xmlns:a16="http://schemas.microsoft.com/office/drawing/2014/main" id="{2BDD7742-08E1-4FA6-A1AA-604FEAF9FFC0}"/>
              </a:ext>
            </a:extLst>
          </p:cNvPr>
          <p:cNvGrpSpPr/>
          <p:nvPr/>
        </p:nvGrpSpPr>
        <p:grpSpPr>
          <a:xfrm>
            <a:off x="3536042" y="4989263"/>
            <a:ext cx="1437002" cy="718501"/>
            <a:chOff x="1739103" y="772424"/>
            <a:chExt cx="1437002" cy="718501"/>
          </a:xfrm>
        </p:grpSpPr>
        <p:sp>
          <p:nvSpPr>
            <p:cNvPr id="8" name="Suorakulmio 7">
              <a:extLst>
                <a:ext uri="{FF2B5EF4-FFF2-40B4-BE49-F238E27FC236}">
                  <a16:creationId xmlns:a16="http://schemas.microsoft.com/office/drawing/2014/main" id="{7748AB41-2C78-4236-8737-7A924911E66D}"/>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9" name="Tekstiruutu 8">
              <a:extLst>
                <a:ext uri="{FF2B5EF4-FFF2-40B4-BE49-F238E27FC236}">
                  <a16:creationId xmlns:a16="http://schemas.microsoft.com/office/drawing/2014/main" id="{55400CE7-2AE2-484D-AF15-85DB1B8C3C74}"/>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ethical decision account</a:t>
              </a:r>
            </a:p>
          </p:txBody>
        </p:sp>
      </p:grpSp>
      <p:grpSp>
        <p:nvGrpSpPr>
          <p:cNvPr id="10" name="Ryhmä 9">
            <a:extLst>
              <a:ext uri="{FF2B5EF4-FFF2-40B4-BE49-F238E27FC236}">
                <a16:creationId xmlns:a16="http://schemas.microsoft.com/office/drawing/2014/main" id="{AA20CCE4-0EEC-43B4-A982-962845FDE1F0}"/>
              </a:ext>
            </a:extLst>
          </p:cNvPr>
          <p:cNvGrpSpPr/>
          <p:nvPr/>
        </p:nvGrpSpPr>
        <p:grpSpPr>
          <a:xfrm>
            <a:off x="814438" y="3737716"/>
            <a:ext cx="1437002" cy="718501"/>
            <a:chOff x="1739103" y="772424"/>
            <a:chExt cx="1437002" cy="718501"/>
          </a:xfrm>
        </p:grpSpPr>
        <p:sp>
          <p:nvSpPr>
            <p:cNvPr id="11" name="Suorakulmio 10">
              <a:extLst>
                <a:ext uri="{FF2B5EF4-FFF2-40B4-BE49-F238E27FC236}">
                  <a16:creationId xmlns:a16="http://schemas.microsoft.com/office/drawing/2014/main" id="{51A1A417-7084-46DE-A48E-58AF48F4A5A2}"/>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2" name="Tekstiruutu 11">
              <a:extLst>
                <a:ext uri="{FF2B5EF4-FFF2-40B4-BE49-F238E27FC236}">
                  <a16:creationId xmlns:a16="http://schemas.microsoft.com/office/drawing/2014/main" id="{C59ED2F1-A46A-4834-9D03-576E7E0A9B74}"/>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rational choice account</a:t>
              </a:r>
            </a:p>
          </p:txBody>
        </p:sp>
      </p:grpSp>
      <p:grpSp>
        <p:nvGrpSpPr>
          <p:cNvPr id="13" name="Ryhmä 12">
            <a:extLst>
              <a:ext uri="{FF2B5EF4-FFF2-40B4-BE49-F238E27FC236}">
                <a16:creationId xmlns:a16="http://schemas.microsoft.com/office/drawing/2014/main" id="{E3128C65-DEF7-426D-B789-054EE54E773B}"/>
              </a:ext>
            </a:extLst>
          </p:cNvPr>
          <p:cNvGrpSpPr/>
          <p:nvPr/>
        </p:nvGrpSpPr>
        <p:grpSpPr>
          <a:xfrm>
            <a:off x="1532939" y="4989264"/>
            <a:ext cx="1437002" cy="718501"/>
            <a:chOff x="1739103" y="772424"/>
            <a:chExt cx="1437002" cy="718501"/>
          </a:xfrm>
        </p:grpSpPr>
        <p:sp>
          <p:nvSpPr>
            <p:cNvPr id="14" name="Suorakulmio 13">
              <a:extLst>
                <a:ext uri="{FF2B5EF4-FFF2-40B4-BE49-F238E27FC236}">
                  <a16:creationId xmlns:a16="http://schemas.microsoft.com/office/drawing/2014/main" id="{97DF2A1B-1921-4419-9FB8-4705999CDA0D}"/>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5" name="Tekstiruutu 14">
              <a:extLst>
                <a:ext uri="{FF2B5EF4-FFF2-40B4-BE49-F238E27FC236}">
                  <a16:creationId xmlns:a16="http://schemas.microsoft.com/office/drawing/2014/main" id="{FAFAEF48-718F-41A3-BC27-B246919F8BCB}"/>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culture account</a:t>
              </a:r>
            </a:p>
          </p:txBody>
        </p:sp>
      </p:grpSp>
      <p:grpSp>
        <p:nvGrpSpPr>
          <p:cNvPr id="16" name="Ryhmä 15">
            <a:extLst>
              <a:ext uri="{FF2B5EF4-FFF2-40B4-BE49-F238E27FC236}">
                <a16:creationId xmlns:a16="http://schemas.microsoft.com/office/drawing/2014/main" id="{2D389680-2F67-4744-844B-2E338C11212D}"/>
              </a:ext>
            </a:extLst>
          </p:cNvPr>
          <p:cNvGrpSpPr/>
          <p:nvPr/>
        </p:nvGrpSpPr>
        <p:grpSpPr>
          <a:xfrm>
            <a:off x="7146826" y="2262224"/>
            <a:ext cx="1437002" cy="718501"/>
            <a:chOff x="1739103" y="772424"/>
            <a:chExt cx="1437002" cy="718501"/>
          </a:xfrm>
        </p:grpSpPr>
        <p:sp>
          <p:nvSpPr>
            <p:cNvPr id="17" name="Suorakulmio 16">
              <a:extLst>
                <a:ext uri="{FF2B5EF4-FFF2-40B4-BE49-F238E27FC236}">
                  <a16:creationId xmlns:a16="http://schemas.microsoft.com/office/drawing/2014/main" id="{6E411056-3BEF-452A-BB7C-1DBDAF7F5BC9}"/>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8" name="Tekstiruutu 17">
              <a:extLst>
                <a:ext uri="{FF2B5EF4-FFF2-40B4-BE49-F238E27FC236}">
                  <a16:creationId xmlns:a16="http://schemas.microsoft.com/office/drawing/2014/main" id="{42CD014C-9AF0-4F1E-855B-3F0FC8185CDC}"/>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Wrongdoing as normal</a:t>
              </a:r>
            </a:p>
          </p:txBody>
        </p:sp>
      </p:grpSp>
      <p:grpSp>
        <p:nvGrpSpPr>
          <p:cNvPr id="22" name="Ryhmä 21">
            <a:extLst>
              <a:ext uri="{FF2B5EF4-FFF2-40B4-BE49-F238E27FC236}">
                <a16:creationId xmlns:a16="http://schemas.microsoft.com/office/drawing/2014/main" id="{BBDF9DFA-4EDA-4535-833B-559175893D18}"/>
              </a:ext>
            </a:extLst>
          </p:cNvPr>
          <p:cNvGrpSpPr/>
          <p:nvPr/>
        </p:nvGrpSpPr>
        <p:grpSpPr>
          <a:xfrm>
            <a:off x="7579512" y="4818277"/>
            <a:ext cx="1437002" cy="718501"/>
            <a:chOff x="1739103" y="772424"/>
            <a:chExt cx="1437002" cy="718501"/>
          </a:xfrm>
        </p:grpSpPr>
        <p:sp>
          <p:nvSpPr>
            <p:cNvPr id="23" name="Suorakulmio 22">
              <a:extLst>
                <a:ext uri="{FF2B5EF4-FFF2-40B4-BE49-F238E27FC236}">
                  <a16:creationId xmlns:a16="http://schemas.microsoft.com/office/drawing/2014/main" id="{DA487855-50AA-4231-9757-E47658BD9374}"/>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4" name="Tekstiruutu 23">
              <a:extLst>
                <a:ext uri="{FF2B5EF4-FFF2-40B4-BE49-F238E27FC236}">
                  <a16:creationId xmlns:a16="http://schemas.microsoft.com/office/drawing/2014/main" id="{414CAC54-10A7-48BE-B3EE-50F216DC8069}"/>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situationa</a:t>
              </a:r>
              <a:r>
                <a:rPr lang="en-US" sz="1600" dirty="0"/>
                <a:t>l social influence account</a:t>
              </a:r>
              <a:endParaRPr lang="en-US" sz="1600" kern="1200" dirty="0"/>
            </a:p>
          </p:txBody>
        </p:sp>
      </p:grpSp>
      <p:grpSp>
        <p:nvGrpSpPr>
          <p:cNvPr id="25" name="Ryhmä 24">
            <a:extLst>
              <a:ext uri="{FF2B5EF4-FFF2-40B4-BE49-F238E27FC236}">
                <a16:creationId xmlns:a16="http://schemas.microsoft.com/office/drawing/2014/main" id="{975DFE2D-CFD1-4C8D-8956-BE3C39413B72}"/>
              </a:ext>
            </a:extLst>
          </p:cNvPr>
          <p:cNvGrpSpPr/>
          <p:nvPr/>
        </p:nvGrpSpPr>
        <p:grpSpPr>
          <a:xfrm>
            <a:off x="9400877" y="4664061"/>
            <a:ext cx="1437002" cy="718501"/>
            <a:chOff x="1739103" y="772424"/>
            <a:chExt cx="1437002" cy="718501"/>
          </a:xfrm>
        </p:grpSpPr>
        <p:sp>
          <p:nvSpPr>
            <p:cNvPr id="26" name="Suorakulmio 25">
              <a:extLst>
                <a:ext uri="{FF2B5EF4-FFF2-40B4-BE49-F238E27FC236}">
                  <a16:creationId xmlns:a16="http://schemas.microsoft.com/office/drawing/2014/main" id="{CECDEFBC-2656-47E0-BA0A-E4D1D4AAB569}"/>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7" name="Tekstiruutu 26">
              <a:extLst>
                <a:ext uri="{FF2B5EF4-FFF2-40B4-BE49-F238E27FC236}">
                  <a16:creationId xmlns:a16="http://schemas.microsoft.com/office/drawing/2014/main" id="{111CD164-1DD9-49A5-8821-21C9F4F6E317}"/>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power structure account</a:t>
              </a:r>
            </a:p>
          </p:txBody>
        </p:sp>
      </p:grpSp>
      <p:grpSp>
        <p:nvGrpSpPr>
          <p:cNvPr id="28" name="Ryhmä 27">
            <a:extLst>
              <a:ext uri="{FF2B5EF4-FFF2-40B4-BE49-F238E27FC236}">
                <a16:creationId xmlns:a16="http://schemas.microsoft.com/office/drawing/2014/main" id="{53255488-FBE3-4DCB-8A92-C4B60041625E}"/>
              </a:ext>
            </a:extLst>
          </p:cNvPr>
          <p:cNvGrpSpPr/>
          <p:nvPr/>
        </p:nvGrpSpPr>
        <p:grpSpPr>
          <a:xfrm>
            <a:off x="5557777" y="4823539"/>
            <a:ext cx="1437002" cy="718501"/>
            <a:chOff x="1739103" y="772424"/>
            <a:chExt cx="1437002" cy="718501"/>
          </a:xfrm>
        </p:grpSpPr>
        <p:sp>
          <p:nvSpPr>
            <p:cNvPr id="29" name="Suorakulmio 28">
              <a:extLst>
                <a:ext uri="{FF2B5EF4-FFF2-40B4-BE49-F238E27FC236}">
                  <a16:creationId xmlns:a16="http://schemas.microsoft.com/office/drawing/2014/main" id="{5D003F39-20A2-48FB-8270-00EBAB83C0DF}"/>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30" name="Tekstiruutu 29">
              <a:extLst>
                <a:ext uri="{FF2B5EF4-FFF2-40B4-BE49-F238E27FC236}">
                  <a16:creationId xmlns:a16="http://schemas.microsoft.com/office/drawing/2014/main" id="{C9F57364-F89D-4FF2-A640-4D6EEE110DCB}"/>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administrative system account</a:t>
              </a:r>
            </a:p>
          </p:txBody>
        </p:sp>
      </p:grpSp>
      <p:cxnSp>
        <p:nvCxnSpPr>
          <p:cNvPr id="35" name="Suora nuoliyhdysviiva 34">
            <a:extLst>
              <a:ext uri="{FF2B5EF4-FFF2-40B4-BE49-F238E27FC236}">
                <a16:creationId xmlns:a16="http://schemas.microsoft.com/office/drawing/2014/main" id="{CFEA5301-08B4-4E59-BEFB-1DE1E7C8C555}"/>
              </a:ext>
            </a:extLst>
          </p:cNvPr>
          <p:cNvCxnSpPr>
            <a:stCxn id="6" idx="2"/>
            <a:endCxn id="12" idx="3"/>
          </p:cNvCxnSpPr>
          <p:nvPr/>
        </p:nvCxnSpPr>
        <p:spPr>
          <a:xfrm flipH="1">
            <a:off x="2251440" y="2985367"/>
            <a:ext cx="1079057" cy="11116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6" name="Suora nuoliyhdysviiva 35">
            <a:extLst>
              <a:ext uri="{FF2B5EF4-FFF2-40B4-BE49-F238E27FC236}">
                <a16:creationId xmlns:a16="http://schemas.microsoft.com/office/drawing/2014/main" id="{25669451-3CD8-47CD-A6EC-5EB0334B1FFB}"/>
              </a:ext>
            </a:extLst>
          </p:cNvPr>
          <p:cNvCxnSpPr>
            <a:cxnSpLocks/>
            <a:stCxn id="6" idx="2"/>
            <a:endCxn id="15" idx="0"/>
          </p:cNvCxnSpPr>
          <p:nvPr/>
        </p:nvCxnSpPr>
        <p:spPr>
          <a:xfrm flipH="1">
            <a:off x="2251440" y="2985367"/>
            <a:ext cx="1079057" cy="200389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9" name="Suora nuoliyhdysviiva 38">
            <a:extLst>
              <a:ext uri="{FF2B5EF4-FFF2-40B4-BE49-F238E27FC236}">
                <a16:creationId xmlns:a16="http://schemas.microsoft.com/office/drawing/2014/main" id="{B8E4288A-1CD4-4606-904F-D18E48D8E37C}"/>
              </a:ext>
            </a:extLst>
          </p:cNvPr>
          <p:cNvCxnSpPr>
            <a:cxnSpLocks/>
            <a:stCxn id="6" idx="2"/>
            <a:endCxn id="9" idx="0"/>
          </p:cNvCxnSpPr>
          <p:nvPr/>
        </p:nvCxnSpPr>
        <p:spPr>
          <a:xfrm>
            <a:off x="3330497" y="2985367"/>
            <a:ext cx="924046" cy="200389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2" name="Suora nuoliyhdysviiva 41">
            <a:extLst>
              <a:ext uri="{FF2B5EF4-FFF2-40B4-BE49-F238E27FC236}">
                <a16:creationId xmlns:a16="http://schemas.microsoft.com/office/drawing/2014/main" id="{855C46AD-950A-4E4E-B87A-C553C88AE258}"/>
              </a:ext>
            </a:extLst>
          </p:cNvPr>
          <p:cNvCxnSpPr>
            <a:cxnSpLocks/>
            <a:stCxn id="18" idx="2"/>
            <a:endCxn id="30" idx="0"/>
          </p:cNvCxnSpPr>
          <p:nvPr/>
        </p:nvCxnSpPr>
        <p:spPr>
          <a:xfrm flipH="1">
            <a:off x="6276278" y="2980725"/>
            <a:ext cx="1589049" cy="184281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5" name="Suora nuoliyhdysviiva 44">
            <a:extLst>
              <a:ext uri="{FF2B5EF4-FFF2-40B4-BE49-F238E27FC236}">
                <a16:creationId xmlns:a16="http://schemas.microsoft.com/office/drawing/2014/main" id="{96DE69A1-3BCA-4903-AAA2-5103FFDE4318}"/>
              </a:ext>
            </a:extLst>
          </p:cNvPr>
          <p:cNvCxnSpPr>
            <a:cxnSpLocks/>
            <a:stCxn id="18" idx="2"/>
            <a:endCxn id="24" idx="0"/>
          </p:cNvCxnSpPr>
          <p:nvPr/>
        </p:nvCxnSpPr>
        <p:spPr>
          <a:xfrm>
            <a:off x="7865327" y="2980725"/>
            <a:ext cx="432686" cy="183755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8" name="Suora nuoliyhdysviiva 47">
            <a:extLst>
              <a:ext uri="{FF2B5EF4-FFF2-40B4-BE49-F238E27FC236}">
                <a16:creationId xmlns:a16="http://schemas.microsoft.com/office/drawing/2014/main" id="{B285D47E-2664-4E7F-9BBE-0DAB7277323B}"/>
              </a:ext>
            </a:extLst>
          </p:cNvPr>
          <p:cNvCxnSpPr>
            <a:cxnSpLocks/>
            <a:stCxn id="18" idx="2"/>
            <a:endCxn id="27" idx="0"/>
          </p:cNvCxnSpPr>
          <p:nvPr/>
        </p:nvCxnSpPr>
        <p:spPr>
          <a:xfrm>
            <a:off x="7865327" y="2980725"/>
            <a:ext cx="2254051" cy="16833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7" name="Suora nuoliyhdysviiva 56">
            <a:extLst>
              <a:ext uri="{FF2B5EF4-FFF2-40B4-BE49-F238E27FC236}">
                <a16:creationId xmlns:a16="http://schemas.microsoft.com/office/drawing/2014/main" id="{381EFE81-C039-4638-A0CB-DC83EBE43D10}"/>
              </a:ext>
            </a:extLst>
          </p:cNvPr>
          <p:cNvCxnSpPr>
            <a:cxnSpLocks/>
            <a:endCxn id="9" idx="0"/>
          </p:cNvCxnSpPr>
          <p:nvPr/>
        </p:nvCxnSpPr>
        <p:spPr>
          <a:xfrm flipH="1">
            <a:off x="4254543" y="2980725"/>
            <a:ext cx="3610784" cy="200853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059386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CFB1CFD-D111-4B2E-8221-56B21CAC1162}"/>
              </a:ext>
            </a:extLst>
          </p:cNvPr>
          <p:cNvSpPr>
            <a:spLocks noGrp="1"/>
          </p:cNvSpPr>
          <p:nvPr>
            <p:ph type="title"/>
          </p:nvPr>
        </p:nvSpPr>
        <p:spPr/>
        <p:txBody>
          <a:bodyPr/>
          <a:lstStyle/>
          <a:p>
            <a:r>
              <a:rPr lang="en-US"/>
              <a:t>The power structure account</a:t>
            </a:r>
            <a:endParaRPr lang="en-US" dirty="0"/>
          </a:p>
        </p:txBody>
      </p:sp>
      <p:sp>
        <p:nvSpPr>
          <p:cNvPr id="3" name="Sisällön paikkamerkki 2">
            <a:extLst>
              <a:ext uri="{FF2B5EF4-FFF2-40B4-BE49-F238E27FC236}">
                <a16:creationId xmlns:a16="http://schemas.microsoft.com/office/drawing/2014/main" id="{37E322D7-96CA-41D1-BA76-92E7EFB2B8B9}"/>
              </a:ext>
            </a:extLst>
          </p:cNvPr>
          <p:cNvSpPr>
            <a:spLocks noGrp="1"/>
          </p:cNvSpPr>
          <p:nvPr>
            <p:ph idx="1"/>
          </p:nvPr>
        </p:nvSpPr>
        <p:spPr/>
        <p:txBody>
          <a:bodyPr>
            <a:normAutofit fontScale="92500" lnSpcReduction="10000"/>
          </a:bodyPr>
          <a:lstStyle/>
          <a:p>
            <a:r>
              <a:rPr lang="en-US" dirty="0"/>
              <a:t>Power structures establish a pecking order that provides direction for employees when confronted with tasks or problems</a:t>
            </a:r>
          </a:p>
          <a:p>
            <a:pPr lvl="1"/>
            <a:r>
              <a:rPr lang="en-US" dirty="0"/>
              <a:t>For instance, a chain of command</a:t>
            </a:r>
          </a:p>
          <a:p>
            <a:pPr lvl="2"/>
            <a:r>
              <a:rPr lang="en-US" dirty="0"/>
              <a:t>Gives employees the possibility to turn to their superiors, but also to managers to exert control over subordinates</a:t>
            </a:r>
          </a:p>
          <a:p>
            <a:pPr lvl="1"/>
            <a:r>
              <a:rPr lang="en-US" dirty="0"/>
              <a:t>But also more informal structures</a:t>
            </a:r>
          </a:p>
          <a:p>
            <a:pPr lvl="2"/>
            <a:r>
              <a:rPr lang="en-US" dirty="0"/>
              <a:t>Such as someone in an organization controlling access to a scarce resource</a:t>
            </a:r>
          </a:p>
          <a:p>
            <a:r>
              <a:rPr lang="en-US" dirty="0"/>
              <a:t>Power structures also hold potential dangers</a:t>
            </a:r>
          </a:p>
          <a:p>
            <a:pPr lvl="1"/>
            <a:r>
              <a:rPr lang="en-US" dirty="0"/>
              <a:t>Dangers of compliance</a:t>
            </a:r>
          </a:p>
          <a:p>
            <a:pPr lvl="2"/>
            <a:r>
              <a:rPr lang="en-US" dirty="0"/>
              <a:t>Milgram experiment: administering electrical shocks</a:t>
            </a:r>
          </a:p>
          <a:p>
            <a:pPr lvl="1"/>
            <a:r>
              <a:rPr lang="en-US" dirty="0"/>
              <a:t>Abuse of power in organizations</a:t>
            </a:r>
          </a:p>
          <a:p>
            <a:pPr lvl="2"/>
            <a:r>
              <a:rPr lang="en-US" dirty="0"/>
              <a:t>The Stanford prison experiment by Zimbardo et al.</a:t>
            </a:r>
          </a:p>
          <a:p>
            <a:pPr lvl="3"/>
            <a:r>
              <a:rPr lang="en-US" dirty="0"/>
              <a:t>Though be aware of the post-hoc re-evaluations of the prison experiment!</a:t>
            </a:r>
          </a:p>
        </p:txBody>
      </p:sp>
    </p:spTree>
    <p:extLst>
      <p:ext uri="{BB962C8B-B14F-4D97-AF65-F5344CB8AC3E}">
        <p14:creationId xmlns:p14="http://schemas.microsoft.com/office/powerpoint/2010/main" val="535698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0F0F7-95BE-4BF6-A943-282FE275C404}"/>
              </a:ext>
            </a:extLst>
          </p:cNvPr>
          <p:cNvSpPr>
            <a:spLocks noGrp="1"/>
          </p:cNvSpPr>
          <p:nvPr>
            <p:ph type="title"/>
          </p:nvPr>
        </p:nvSpPr>
        <p:spPr>
          <a:xfrm>
            <a:off x="676155" y="365124"/>
            <a:ext cx="10515600" cy="1325563"/>
          </a:xfrm>
        </p:spPr>
        <p:txBody>
          <a:bodyPr/>
          <a:lstStyle/>
          <a:p>
            <a:r>
              <a:rPr lang="en-US" dirty="0"/>
              <a:t>		Volkswagen</a:t>
            </a:r>
          </a:p>
        </p:txBody>
      </p:sp>
      <p:sp>
        <p:nvSpPr>
          <p:cNvPr id="3" name="Content Placeholder 2">
            <a:extLst>
              <a:ext uri="{FF2B5EF4-FFF2-40B4-BE49-F238E27FC236}">
                <a16:creationId xmlns:a16="http://schemas.microsoft.com/office/drawing/2014/main" id="{17501330-B4BF-4E7F-84E5-42BFE0982F69}"/>
              </a:ext>
            </a:extLst>
          </p:cNvPr>
          <p:cNvSpPr>
            <a:spLocks noGrp="1"/>
          </p:cNvSpPr>
          <p:nvPr>
            <p:ph idx="1"/>
          </p:nvPr>
        </p:nvSpPr>
        <p:spPr/>
        <p:txBody>
          <a:bodyPr>
            <a:normAutofit/>
          </a:bodyPr>
          <a:lstStyle/>
          <a:p>
            <a:r>
              <a:rPr lang="en-US" dirty="0"/>
              <a:t>What is going on here? </a:t>
            </a:r>
          </a:p>
          <a:p>
            <a:pPr lvl="1"/>
            <a:r>
              <a:rPr lang="en-US" dirty="0"/>
              <a:t>The poster child of corporate responsibility is also arguably the most irresponsible firm in the business – as far as we know anyway!</a:t>
            </a:r>
          </a:p>
          <a:p>
            <a:pPr marL="0" indent="0">
              <a:buNone/>
            </a:pPr>
            <a:endParaRPr lang="en-US" dirty="0">
              <a:sym typeface="Wingdings" panose="05000000000000000000" pitchFamily="2" charset="2"/>
            </a:endParaRPr>
          </a:p>
          <a:p>
            <a:pPr>
              <a:buFont typeface="Wingdings" panose="05000000000000000000" pitchFamily="2" charset="2"/>
              <a:buChar char="à"/>
            </a:pPr>
            <a:r>
              <a:rPr lang="en-US" dirty="0"/>
              <a:t> Corporate responsibility does not seem to deal with irresponsibility very effectively</a:t>
            </a:r>
          </a:p>
          <a:p>
            <a:pPr lvl="1"/>
            <a:r>
              <a:rPr lang="en-US" dirty="0"/>
              <a:t>Why?</a:t>
            </a:r>
          </a:p>
          <a:p>
            <a:pPr lvl="2"/>
            <a:r>
              <a:rPr lang="en-US" dirty="0"/>
              <a:t>That’s what we’ll try to figure out today</a:t>
            </a:r>
          </a:p>
        </p:txBody>
      </p:sp>
      <p:pic>
        <p:nvPicPr>
          <p:cNvPr id="4" name="Content Placeholder 4" descr="A sign on a pole&#10;&#10;Description automatically generated">
            <a:extLst>
              <a:ext uri="{FF2B5EF4-FFF2-40B4-BE49-F238E27FC236}">
                <a16:creationId xmlns:a16="http://schemas.microsoft.com/office/drawing/2014/main" id="{3DC63520-C760-4E4D-B6E5-F74FB98FA9C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243440"/>
            <a:ext cx="1568932" cy="1568932"/>
          </a:xfrm>
          <a:prstGeom prst="rect">
            <a:avLst/>
          </a:prstGeom>
        </p:spPr>
      </p:pic>
    </p:spTree>
    <p:extLst>
      <p:ext uri="{BB962C8B-B14F-4D97-AF65-F5344CB8AC3E}">
        <p14:creationId xmlns:p14="http://schemas.microsoft.com/office/powerpoint/2010/main" val="6186303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BE0F4AD-B669-4B20-809D-A7F917CE976D}"/>
              </a:ext>
            </a:extLst>
          </p:cNvPr>
          <p:cNvSpPr>
            <a:spLocks noGrp="1"/>
          </p:cNvSpPr>
          <p:nvPr>
            <p:ph type="title"/>
          </p:nvPr>
        </p:nvSpPr>
        <p:spPr/>
        <p:txBody>
          <a:bodyPr/>
          <a:lstStyle/>
          <a:p>
            <a:r>
              <a:rPr lang="en-US" dirty="0"/>
              <a:t>Wrongdoing accounts: ab/normal</a:t>
            </a:r>
          </a:p>
        </p:txBody>
      </p:sp>
      <p:grpSp>
        <p:nvGrpSpPr>
          <p:cNvPr id="4" name="Ryhmä 3">
            <a:extLst>
              <a:ext uri="{FF2B5EF4-FFF2-40B4-BE49-F238E27FC236}">
                <a16:creationId xmlns:a16="http://schemas.microsoft.com/office/drawing/2014/main" id="{30157195-5147-458D-982D-A27F2CDB3A95}"/>
              </a:ext>
            </a:extLst>
          </p:cNvPr>
          <p:cNvGrpSpPr/>
          <p:nvPr/>
        </p:nvGrpSpPr>
        <p:grpSpPr>
          <a:xfrm>
            <a:off x="2611996" y="2266866"/>
            <a:ext cx="1437002" cy="718501"/>
            <a:chOff x="1739103" y="772424"/>
            <a:chExt cx="1437002" cy="718501"/>
          </a:xfrm>
        </p:grpSpPr>
        <p:sp>
          <p:nvSpPr>
            <p:cNvPr id="5" name="Suorakulmio 4">
              <a:extLst>
                <a:ext uri="{FF2B5EF4-FFF2-40B4-BE49-F238E27FC236}">
                  <a16:creationId xmlns:a16="http://schemas.microsoft.com/office/drawing/2014/main" id="{BA8232D4-2B21-4C2B-BB41-88400DF9E796}"/>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6" name="Tekstiruutu 5">
              <a:extLst>
                <a:ext uri="{FF2B5EF4-FFF2-40B4-BE49-F238E27FC236}">
                  <a16:creationId xmlns:a16="http://schemas.microsoft.com/office/drawing/2014/main" id="{B3111996-13DE-408D-BC64-B61D34FA7230}"/>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Wrongdoing as abnormal</a:t>
              </a:r>
            </a:p>
          </p:txBody>
        </p:sp>
      </p:grpSp>
      <p:grpSp>
        <p:nvGrpSpPr>
          <p:cNvPr id="7" name="Ryhmä 6">
            <a:extLst>
              <a:ext uri="{FF2B5EF4-FFF2-40B4-BE49-F238E27FC236}">
                <a16:creationId xmlns:a16="http://schemas.microsoft.com/office/drawing/2014/main" id="{2BDD7742-08E1-4FA6-A1AA-604FEAF9FFC0}"/>
              </a:ext>
            </a:extLst>
          </p:cNvPr>
          <p:cNvGrpSpPr/>
          <p:nvPr/>
        </p:nvGrpSpPr>
        <p:grpSpPr>
          <a:xfrm>
            <a:off x="3536042" y="4989263"/>
            <a:ext cx="1437002" cy="718501"/>
            <a:chOff x="1739103" y="772424"/>
            <a:chExt cx="1437002" cy="718501"/>
          </a:xfrm>
        </p:grpSpPr>
        <p:sp>
          <p:nvSpPr>
            <p:cNvPr id="8" name="Suorakulmio 7">
              <a:extLst>
                <a:ext uri="{FF2B5EF4-FFF2-40B4-BE49-F238E27FC236}">
                  <a16:creationId xmlns:a16="http://schemas.microsoft.com/office/drawing/2014/main" id="{7748AB41-2C78-4236-8737-7A924911E66D}"/>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9" name="Tekstiruutu 8">
              <a:extLst>
                <a:ext uri="{FF2B5EF4-FFF2-40B4-BE49-F238E27FC236}">
                  <a16:creationId xmlns:a16="http://schemas.microsoft.com/office/drawing/2014/main" id="{55400CE7-2AE2-484D-AF15-85DB1B8C3C74}"/>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ethical decision account</a:t>
              </a:r>
            </a:p>
          </p:txBody>
        </p:sp>
      </p:grpSp>
      <p:grpSp>
        <p:nvGrpSpPr>
          <p:cNvPr id="10" name="Ryhmä 9">
            <a:extLst>
              <a:ext uri="{FF2B5EF4-FFF2-40B4-BE49-F238E27FC236}">
                <a16:creationId xmlns:a16="http://schemas.microsoft.com/office/drawing/2014/main" id="{AA20CCE4-0EEC-43B4-A982-962845FDE1F0}"/>
              </a:ext>
            </a:extLst>
          </p:cNvPr>
          <p:cNvGrpSpPr/>
          <p:nvPr/>
        </p:nvGrpSpPr>
        <p:grpSpPr>
          <a:xfrm>
            <a:off x="814438" y="3737716"/>
            <a:ext cx="1437002" cy="718501"/>
            <a:chOff x="1739103" y="772424"/>
            <a:chExt cx="1437002" cy="718501"/>
          </a:xfrm>
        </p:grpSpPr>
        <p:sp>
          <p:nvSpPr>
            <p:cNvPr id="11" name="Suorakulmio 10">
              <a:extLst>
                <a:ext uri="{FF2B5EF4-FFF2-40B4-BE49-F238E27FC236}">
                  <a16:creationId xmlns:a16="http://schemas.microsoft.com/office/drawing/2014/main" id="{51A1A417-7084-46DE-A48E-58AF48F4A5A2}"/>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2" name="Tekstiruutu 11">
              <a:extLst>
                <a:ext uri="{FF2B5EF4-FFF2-40B4-BE49-F238E27FC236}">
                  <a16:creationId xmlns:a16="http://schemas.microsoft.com/office/drawing/2014/main" id="{C59ED2F1-A46A-4834-9D03-576E7E0A9B74}"/>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rational choice account</a:t>
              </a:r>
            </a:p>
          </p:txBody>
        </p:sp>
      </p:grpSp>
      <p:grpSp>
        <p:nvGrpSpPr>
          <p:cNvPr id="13" name="Ryhmä 12">
            <a:extLst>
              <a:ext uri="{FF2B5EF4-FFF2-40B4-BE49-F238E27FC236}">
                <a16:creationId xmlns:a16="http://schemas.microsoft.com/office/drawing/2014/main" id="{E3128C65-DEF7-426D-B789-054EE54E773B}"/>
              </a:ext>
            </a:extLst>
          </p:cNvPr>
          <p:cNvGrpSpPr/>
          <p:nvPr/>
        </p:nvGrpSpPr>
        <p:grpSpPr>
          <a:xfrm>
            <a:off x="1532939" y="4989264"/>
            <a:ext cx="1437002" cy="718501"/>
            <a:chOff x="1739103" y="772424"/>
            <a:chExt cx="1437002" cy="718501"/>
          </a:xfrm>
        </p:grpSpPr>
        <p:sp>
          <p:nvSpPr>
            <p:cNvPr id="14" name="Suorakulmio 13">
              <a:extLst>
                <a:ext uri="{FF2B5EF4-FFF2-40B4-BE49-F238E27FC236}">
                  <a16:creationId xmlns:a16="http://schemas.microsoft.com/office/drawing/2014/main" id="{97DF2A1B-1921-4419-9FB8-4705999CDA0D}"/>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5" name="Tekstiruutu 14">
              <a:extLst>
                <a:ext uri="{FF2B5EF4-FFF2-40B4-BE49-F238E27FC236}">
                  <a16:creationId xmlns:a16="http://schemas.microsoft.com/office/drawing/2014/main" id="{FAFAEF48-718F-41A3-BC27-B246919F8BCB}"/>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culture account</a:t>
              </a:r>
            </a:p>
          </p:txBody>
        </p:sp>
      </p:grpSp>
      <p:grpSp>
        <p:nvGrpSpPr>
          <p:cNvPr id="16" name="Ryhmä 15">
            <a:extLst>
              <a:ext uri="{FF2B5EF4-FFF2-40B4-BE49-F238E27FC236}">
                <a16:creationId xmlns:a16="http://schemas.microsoft.com/office/drawing/2014/main" id="{2D389680-2F67-4744-844B-2E338C11212D}"/>
              </a:ext>
            </a:extLst>
          </p:cNvPr>
          <p:cNvGrpSpPr/>
          <p:nvPr/>
        </p:nvGrpSpPr>
        <p:grpSpPr>
          <a:xfrm>
            <a:off x="7146826" y="2262224"/>
            <a:ext cx="1437002" cy="718501"/>
            <a:chOff x="1739103" y="772424"/>
            <a:chExt cx="1437002" cy="718501"/>
          </a:xfrm>
        </p:grpSpPr>
        <p:sp>
          <p:nvSpPr>
            <p:cNvPr id="17" name="Suorakulmio 16">
              <a:extLst>
                <a:ext uri="{FF2B5EF4-FFF2-40B4-BE49-F238E27FC236}">
                  <a16:creationId xmlns:a16="http://schemas.microsoft.com/office/drawing/2014/main" id="{6E411056-3BEF-452A-BB7C-1DBDAF7F5BC9}"/>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8" name="Tekstiruutu 17">
              <a:extLst>
                <a:ext uri="{FF2B5EF4-FFF2-40B4-BE49-F238E27FC236}">
                  <a16:creationId xmlns:a16="http://schemas.microsoft.com/office/drawing/2014/main" id="{42CD014C-9AF0-4F1E-855B-3F0FC8185CDC}"/>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Wrongdoing as normal</a:t>
              </a:r>
            </a:p>
          </p:txBody>
        </p:sp>
      </p:grpSp>
      <p:grpSp>
        <p:nvGrpSpPr>
          <p:cNvPr id="19" name="Ryhmä 18">
            <a:extLst>
              <a:ext uri="{FF2B5EF4-FFF2-40B4-BE49-F238E27FC236}">
                <a16:creationId xmlns:a16="http://schemas.microsoft.com/office/drawing/2014/main" id="{930A0570-A6AA-439E-8801-03DE889D6995}"/>
              </a:ext>
            </a:extLst>
          </p:cNvPr>
          <p:cNvGrpSpPr/>
          <p:nvPr/>
        </p:nvGrpSpPr>
        <p:grpSpPr>
          <a:xfrm>
            <a:off x="10032779" y="3625694"/>
            <a:ext cx="1437002" cy="718501"/>
            <a:chOff x="1739103" y="772424"/>
            <a:chExt cx="1437002" cy="718501"/>
          </a:xfrm>
        </p:grpSpPr>
        <p:sp>
          <p:nvSpPr>
            <p:cNvPr id="20" name="Suorakulmio 19">
              <a:extLst>
                <a:ext uri="{FF2B5EF4-FFF2-40B4-BE49-F238E27FC236}">
                  <a16:creationId xmlns:a16="http://schemas.microsoft.com/office/drawing/2014/main" id="{5CFA6DBF-004B-4470-A070-09D46CF7107E}"/>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1" name="Tekstiruutu 20">
              <a:extLst>
                <a:ext uri="{FF2B5EF4-FFF2-40B4-BE49-F238E27FC236}">
                  <a16:creationId xmlns:a16="http://schemas.microsoft.com/office/drawing/2014/main" id="{B5430E45-34C1-465B-9865-DCF55ED22B2B}"/>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accidental behavior account</a:t>
              </a:r>
            </a:p>
          </p:txBody>
        </p:sp>
      </p:grpSp>
      <p:grpSp>
        <p:nvGrpSpPr>
          <p:cNvPr id="22" name="Ryhmä 21">
            <a:extLst>
              <a:ext uri="{FF2B5EF4-FFF2-40B4-BE49-F238E27FC236}">
                <a16:creationId xmlns:a16="http://schemas.microsoft.com/office/drawing/2014/main" id="{BBDF9DFA-4EDA-4535-833B-559175893D18}"/>
              </a:ext>
            </a:extLst>
          </p:cNvPr>
          <p:cNvGrpSpPr/>
          <p:nvPr/>
        </p:nvGrpSpPr>
        <p:grpSpPr>
          <a:xfrm>
            <a:off x="7579512" y="4818277"/>
            <a:ext cx="1437002" cy="718501"/>
            <a:chOff x="1739103" y="772424"/>
            <a:chExt cx="1437002" cy="718501"/>
          </a:xfrm>
        </p:grpSpPr>
        <p:sp>
          <p:nvSpPr>
            <p:cNvPr id="23" name="Suorakulmio 22">
              <a:extLst>
                <a:ext uri="{FF2B5EF4-FFF2-40B4-BE49-F238E27FC236}">
                  <a16:creationId xmlns:a16="http://schemas.microsoft.com/office/drawing/2014/main" id="{DA487855-50AA-4231-9757-E47658BD9374}"/>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4" name="Tekstiruutu 23">
              <a:extLst>
                <a:ext uri="{FF2B5EF4-FFF2-40B4-BE49-F238E27FC236}">
                  <a16:creationId xmlns:a16="http://schemas.microsoft.com/office/drawing/2014/main" id="{414CAC54-10A7-48BE-B3EE-50F216DC8069}"/>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situationa</a:t>
              </a:r>
              <a:r>
                <a:rPr lang="en-US" sz="1600" dirty="0"/>
                <a:t>l social influence account</a:t>
              </a:r>
              <a:endParaRPr lang="en-US" sz="1600" kern="1200" dirty="0"/>
            </a:p>
          </p:txBody>
        </p:sp>
      </p:grpSp>
      <p:grpSp>
        <p:nvGrpSpPr>
          <p:cNvPr id="25" name="Ryhmä 24">
            <a:extLst>
              <a:ext uri="{FF2B5EF4-FFF2-40B4-BE49-F238E27FC236}">
                <a16:creationId xmlns:a16="http://schemas.microsoft.com/office/drawing/2014/main" id="{975DFE2D-CFD1-4C8D-8956-BE3C39413B72}"/>
              </a:ext>
            </a:extLst>
          </p:cNvPr>
          <p:cNvGrpSpPr/>
          <p:nvPr/>
        </p:nvGrpSpPr>
        <p:grpSpPr>
          <a:xfrm>
            <a:off x="9400877" y="4664061"/>
            <a:ext cx="1437002" cy="718501"/>
            <a:chOff x="1739103" y="772424"/>
            <a:chExt cx="1437002" cy="718501"/>
          </a:xfrm>
        </p:grpSpPr>
        <p:sp>
          <p:nvSpPr>
            <p:cNvPr id="26" name="Suorakulmio 25">
              <a:extLst>
                <a:ext uri="{FF2B5EF4-FFF2-40B4-BE49-F238E27FC236}">
                  <a16:creationId xmlns:a16="http://schemas.microsoft.com/office/drawing/2014/main" id="{CECDEFBC-2656-47E0-BA0A-E4D1D4AAB569}"/>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7" name="Tekstiruutu 26">
              <a:extLst>
                <a:ext uri="{FF2B5EF4-FFF2-40B4-BE49-F238E27FC236}">
                  <a16:creationId xmlns:a16="http://schemas.microsoft.com/office/drawing/2014/main" id="{111CD164-1DD9-49A5-8821-21C9F4F6E317}"/>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power structure account</a:t>
              </a:r>
            </a:p>
          </p:txBody>
        </p:sp>
      </p:grpSp>
      <p:grpSp>
        <p:nvGrpSpPr>
          <p:cNvPr id="28" name="Ryhmä 27">
            <a:extLst>
              <a:ext uri="{FF2B5EF4-FFF2-40B4-BE49-F238E27FC236}">
                <a16:creationId xmlns:a16="http://schemas.microsoft.com/office/drawing/2014/main" id="{53255488-FBE3-4DCB-8A92-C4B60041625E}"/>
              </a:ext>
            </a:extLst>
          </p:cNvPr>
          <p:cNvGrpSpPr/>
          <p:nvPr/>
        </p:nvGrpSpPr>
        <p:grpSpPr>
          <a:xfrm>
            <a:off x="5557777" y="4823539"/>
            <a:ext cx="1437002" cy="718501"/>
            <a:chOff x="1739103" y="772424"/>
            <a:chExt cx="1437002" cy="718501"/>
          </a:xfrm>
        </p:grpSpPr>
        <p:sp>
          <p:nvSpPr>
            <p:cNvPr id="29" name="Suorakulmio 28">
              <a:extLst>
                <a:ext uri="{FF2B5EF4-FFF2-40B4-BE49-F238E27FC236}">
                  <a16:creationId xmlns:a16="http://schemas.microsoft.com/office/drawing/2014/main" id="{5D003F39-20A2-48FB-8270-00EBAB83C0DF}"/>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30" name="Tekstiruutu 29">
              <a:extLst>
                <a:ext uri="{FF2B5EF4-FFF2-40B4-BE49-F238E27FC236}">
                  <a16:creationId xmlns:a16="http://schemas.microsoft.com/office/drawing/2014/main" id="{C9F57364-F89D-4FF2-A640-4D6EEE110DCB}"/>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administrative system account</a:t>
              </a:r>
            </a:p>
          </p:txBody>
        </p:sp>
      </p:grpSp>
      <p:cxnSp>
        <p:nvCxnSpPr>
          <p:cNvPr id="35" name="Suora nuoliyhdysviiva 34">
            <a:extLst>
              <a:ext uri="{FF2B5EF4-FFF2-40B4-BE49-F238E27FC236}">
                <a16:creationId xmlns:a16="http://schemas.microsoft.com/office/drawing/2014/main" id="{CFEA5301-08B4-4E59-BEFB-1DE1E7C8C555}"/>
              </a:ext>
            </a:extLst>
          </p:cNvPr>
          <p:cNvCxnSpPr>
            <a:stCxn id="6" idx="2"/>
            <a:endCxn id="12" idx="3"/>
          </p:cNvCxnSpPr>
          <p:nvPr/>
        </p:nvCxnSpPr>
        <p:spPr>
          <a:xfrm flipH="1">
            <a:off x="2251440" y="2985367"/>
            <a:ext cx="1079057" cy="11116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6" name="Suora nuoliyhdysviiva 35">
            <a:extLst>
              <a:ext uri="{FF2B5EF4-FFF2-40B4-BE49-F238E27FC236}">
                <a16:creationId xmlns:a16="http://schemas.microsoft.com/office/drawing/2014/main" id="{25669451-3CD8-47CD-A6EC-5EB0334B1FFB}"/>
              </a:ext>
            </a:extLst>
          </p:cNvPr>
          <p:cNvCxnSpPr>
            <a:cxnSpLocks/>
            <a:stCxn id="6" idx="2"/>
            <a:endCxn id="15" idx="0"/>
          </p:cNvCxnSpPr>
          <p:nvPr/>
        </p:nvCxnSpPr>
        <p:spPr>
          <a:xfrm flipH="1">
            <a:off x="2251440" y="2985367"/>
            <a:ext cx="1079057" cy="200389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9" name="Suora nuoliyhdysviiva 38">
            <a:extLst>
              <a:ext uri="{FF2B5EF4-FFF2-40B4-BE49-F238E27FC236}">
                <a16:creationId xmlns:a16="http://schemas.microsoft.com/office/drawing/2014/main" id="{B8E4288A-1CD4-4606-904F-D18E48D8E37C}"/>
              </a:ext>
            </a:extLst>
          </p:cNvPr>
          <p:cNvCxnSpPr>
            <a:cxnSpLocks/>
            <a:stCxn id="6" idx="2"/>
            <a:endCxn id="9" idx="0"/>
          </p:cNvCxnSpPr>
          <p:nvPr/>
        </p:nvCxnSpPr>
        <p:spPr>
          <a:xfrm>
            <a:off x="3330497" y="2985367"/>
            <a:ext cx="924046" cy="200389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2" name="Suora nuoliyhdysviiva 41">
            <a:extLst>
              <a:ext uri="{FF2B5EF4-FFF2-40B4-BE49-F238E27FC236}">
                <a16:creationId xmlns:a16="http://schemas.microsoft.com/office/drawing/2014/main" id="{855C46AD-950A-4E4E-B87A-C553C88AE258}"/>
              </a:ext>
            </a:extLst>
          </p:cNvPr>
          <p:cNvCxnSpPr>
            <a:cxnSpLocks/>
            <a:stCxn id="18" idx="2"/>
            <a:endCxn id="30" idx="0"/>
          </p:cNvCxnSpPr>
          <p:nvPr/>
        </p:nvCxnSpPr>
        <p:spPr>
          <a:xfrm flipH="1">
            <a:off x="6276278" y="2980725"/>
            <a:ext cx="1589049" cy="184281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5" name="Suora nuoliyhdysviiva 44">
            <a:extLst>
              <a:ext uri="{FF2B5EF4-FFF2-40B4-BE49-F238E27FC236}">
                <a16:creationId xmlns:a16="http://schemas.microsoft.com/office/drawing/2014/main" id="{96DE69A1-3BCA-4903-AAA2-5103FFDE4318}"/>
              </a:ext>
            </a:extLst>
          </p:cNvPr>
          <p:cNvCxnSpPr>
            <a:cxnSpLocks/>
            <a:stCxn id="18" idx="2"/>
            <a:endCxn id="24" idx="0"/>
          </p:cNvCxnSpPr>
          <p:nvPr/>
        </p:nvCxnSpPr>
        <p:spPr>
          <a:xfrm>
            <a:off x="7865327" y="2980725"/>
            <a:ext cx="432686" cy="183755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8" name="Suora nuoliyhdysviiva 47">
            <a:extLst>
              <a:ext uri="{FF2B5EF4-FFF2-40B4-BE49-F238E27FC236}">
                <a16:creationId xmlns:a16="http://schemas.microsoft.com/office/drawing/2014/main" id="{B285D47E-2664-4E7F-9BBE-0DAB7277323B}"/>
              </a:ext>
            </a:extLst>
          </p:cNvPr>
          <p:cNvCxnSpPr>
            <a:cxnSpLocks/>
            <a:stCxn id="18" idx="2"/>
            <a:endCxn id="27" idx="0"/>
          </p:cNvCxnSpPr>
          <p:nvPr/>
        </p:nvCxnSpPr>
        <p:spPr>
          <a:xfrm>
            <a:off x="7865327" y="2980725"/>
            <a:ext cx="2254051" cy="16833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1" name="Suora nuoliyhdysviiva 50">
            <a:extLst>
              <a:ext uri="{FF2B5EF4-FFF2-40B4-BE49-F238E27FC236}">
                <a16:creationId xmlns:a16="http://schemas.microsoft.com/office/drawing/2014/main" id="{37E68169-2476-468F-9D6D-550850CB316D}"/>
              </a:ext>
            </a:extLst>
          </p:cNvPr>
          <p:cNvCxnSpPr>
            <a:cxnSpLocks/>
            <a:stCxn id="18" idx="2"/>
            <a:endCxn id="21" idx="1"/>
          </p:cNvCxnSpPr>
          <p:nvPr/>
        </p:nvCxnSpPr>
        <p:spPr>
          <a:xfrm>
            <a:off x="7865327" y="2980725"/>
            <a:ext cx="2167452" cy="100422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7" name="Suora nuoliyhdysviiva 56">
            <a:extLst>
              <a:ext uri="{FF2B5EF4-FFF2-40B4-BE49-F238E27FC236}">
                <a16:creationId xmlns:a16="http://schemas.microsoft.com/office/drawing/2014/main" id="{381EFE81-C039-4638-A0CB-DC83EBE43D10}"/>
              </a:ext>
            </a:extLst>
          </p:cNvPr>
          <p:cNvCxnSpPr>
            <a:cxnSpLocks/>
            <a:endCxn id="9" idx="0"/>
          </p:cNvCxnSpPr>
          <p:nvPr/>
        </p:nvCxnSpPr>
        <p:spPr>
          <a:xfrm flipH="1">
            <a:off x="4254543" y="2980725"/>
            <a:ext cx="3610784" cy="200853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8994696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F9F147E4-4537-42E0-9657-5AE727B620A4}"/>
              </a:ext>
            </a:extLst>
          </p:cNvPr>
          <p:cNvSpPr>
            <a:spLocks noGrp="1"/>
          </p:cNvSpPr>
          <p:nvPr>
            <p:ph type="title"/>
          </p:nvPr>
        </p:nvSpPr>
        <p:spPr>
          <a:xfrm>
            <a:off x="572493" y="238539"/>
            <a:ext cx="11018520" cy="1434415"/>
          </a:xfrm>
        </p:spPr>
        <p:txBody>
          <a:bodyPr anchor="b">
            <a:normAutofit/>
          </a:bodyPr>
          <a:lstStyle/>
          <a:p>
            <a:r>
              <a:rPr lang="en-US" sz="5400"/>
              <a:t>The accidental behavior account</a:t>
            </a:r>
          </a:p>
        </p:txBody>
      </p:sp>
      <p:sp>
        <p:nvSpPr>
          <p:cNvPr id="12"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isällön paikkamerkki 2">
            <a:extLst>
              <a:ext uri="{FF2B5EF4-FFF2-40B4-BE49-F238E27FC236}">
                <a16:creationId xmlns:a16="http://schemas.microsoft.com/office/drawing/2014/main" id="{67471C92-5FE0-4A7D-A9E9-B2B5CA522731}"/>
              </a:ext>
            </a:extLst>
          </p:cNvPr>
          <p:cNvSpPr>
            <a:spLocks noGrp="1"/>
          </p:cNvSpPr>
          <p:nvPr>
            <p:ph idx="1"/>
          </p:nvPr>
        </p:nvSpPr>
        <p:spPr>
          <a:xfrm>
            <a:off x="572493" y="2071316"/>
            <a:ext cx="6713552" cy="4119172"/>
          </a:xfrm>
        </p:spPr>
        <p:txBody>
          <a:bodyPr anchor="t">
            <a:normAutofit/>
          </a:bodyPr>
          <a:lstStyle/>
          <a:p>
            <a:pPr marL="0" indent="0">
              <a:buNone/>
            </a:pPr>
            <a:r>
              <a:rPr lang="en-US" sz="2200" dirty="0"/>
              <a:t>Sometimes, a specific phenomenon-related explanation is difficult to find</a:t>
            </a:r>
          </a:p>
          <a:p>
            <a:r>
              <a:rPr lang="en-US" sz="2200" dirty="0"/>
              <a:t>Environments may change, we may misinterpret things or miscommunicate etc.</a:t>
            </a:r>
          </a:p>
          <a:p>
            <a:pPr lvl="1"/>
            <a:r>
              <a:rPr lang="en-US" sz="2200" dirty="0"/>
              <a:t>And as a result our actions may have unintended consequences</a:t>
            </a:r>
          </a:p>
          <a:p>
            <a:pPr lvl="1"/>
            <a:r>
              <a:rPr lang="en-US" sz="2200" dirty="0"/>
              <a:t>The (technological) systems we work in/with can become extremely complex and tightly coupled</a:t>
            </a:r>
          </a:p>
          <a:p>
            <a:r>
              <a:rPr lang="en-US" sz="2200" dirty="0"/>
              <a:t>The outcomes are still wrongful and cause harm, and thus such activity can be considered misconduct</a:t>
            </a:r>
          </a:p>
        </p:txBody>
      </p:sp>
      <p:pic>
        <p:nvPicPr>
          <p:cNvPr id="5" name="Picture 4" descr="Logo&#10;&#10;Description automatically generated">
            <a:extLst>
              <a:ext uri="{FF2B5EF4-FFF2-40B4-BE49-F238E27FC236}">
                <a16:creationId xmlns:a16="http://schemas.microsoft.com/office/drawing/2014/main" id="{5943592A-3074-4BC8-AE06-2E986A535EE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7783" r="11643" b="-3"/>
          <a:stretch/>
        </p:blipFill>
        <p:spPr>
          <a:xfrm>
            <a:off x="7675658" y="2093976"/>
            <a:ext cx="3941064" cy="4096512"/>
          </a:xfrm>
          <a:prstGeom prst="rect">
            <a:avLst/>
          </a:prstGeom>
        </p:spPr>
      </p:pic>
    </p:spTree>
    <p:extLst>
      <p:ext uri="{BB962C8B-B14F-4D97-AF65-F5344CB8AC3E}">
        <p14:creationId xmlns:p14="http://schemas.microsoft.com/office/powerpoint/2010/main" val="21444080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BE0F4AD-B669-4B20-809D-A7F917CE976D}"/>
              </a:ext>
            </a:extLst>
          </p:cNvPr>
          <p:cNvSpPr>
            <a:spLocks noGrp="1"/>
          </p:cNvSpPr>
          <p:nvPr>
            <p:ph type="title"/>
          </p:nvPr>
        </p:nvSpPr>
        <p:spPr/>
        <p:txBody>
          <a:bodyPr/>
          <a:lstStyle/>
          <a:p>
            <a:r>
              <a:rPr lang="en-US" dirty="0"/>
              <a:t>Wrongdoing accounts: ab/normal</a:t>
            </a:r>
          </a:p>
        </p:txBody>
      </p:sp>
      <p:grpSp>
        <p:nvGrpSpPr>
          <p:cNvPr id="4" name="Ryhmä 3">
            <a:extLst>
              <a:ext uri="{FF2B5EF4-FFF2-40B4-BE49-F238E27FC236}">
                <a16:creationId xmlns:a16="http://schemas.microsoft.com/office/drawing/2014/main" id="{30157195-5147-458D-982D-A27F2CDB3A95}"/>
              </a:ext>
            </a:extLst>
          </p:cNvPr>
          <p:cNvGrpSpPr/>
          <p:nvPr/>
        </p:nvGrpSpPr>
        <p:grpSpPr>
          <a:xfrm>
            <a:off x="2611996" y="2266866"/>
            <a:ext cx="1437002" cy="718501"/>
            <a:chOff x="1739103" y="772424"/>
            <a:chExt cx="1437002" cy="718501"/>
          </a:xfrm>
        </p:grpSpPr>
        <p:sp>
          <p:nvSpPr>
            <p:cNvPr id="5" name="Suorakulmio 4">
              <a:extLst>
                <a:ext uri="{FF2B5EF4-FFF2-40B4-BE49-F238E27FC236}">
                  <a16:creationId xmlns:a16="http://schemas.microsoft.com/office/drawing/2014/main" id="{BA8232D4-2B21-4C2B-BB41-88400DF9E796}"/>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6" name="Tekstiruutu 5">
              <a:extLst>
                <a:ext uri="{FF2B5EF4-FFF2-40B4-BE49-F238E27FC236}">
                  <a16:creationId xmlns:a16="http://schemas.microsoft.com/office/drawing/2014/main" id="{B3111996-13DE-408D-BC64-B61D34FA7230}"/>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Wrongdoing as abnormal</a:t>
              </a:r>
            </a:p>
          </p:txBody>
        </p:sp>
      </p:grpSp>
      <p:grpSp>
        <p:nvGrpSpPr>
          <p:cNvPr id="7" name="Ryhmä 6">
            <a:extLst>
              <a:ext uri="{FF2B5EF4-FFF2-40B4-BE49-F238E27FC236}">
                <a16:creationId xmlns:a16="http://schemas.microsoft.com/office/drawing/2014/main" id="{2BDD7742-08E1-4FA6-A1AA-604FEAF9FFC0}"/>
              </a:ext>
            </a:extLst>
          </p:cNvPr>
          <p:cNvGrpSpPr/>
          <p:nvPr/>
        </p:nvGrpSpPr>
        <p:grpSpPr>
          <a:xfrm>
            <a:off x="3536042" y="4989263"/>
            <a:ext cx="1437002" cy="718501"/>
            <a:chOff x="1739103" y="772424"/>
            <a:chExt cx="1437002" cy="718501"/>
          </a:xfrm>
        </p:grpSpPr>
        <p:sp>
          <p:nvSpPr>
            <p:cNvPr id="8" name="Suorakulmio 7">
              <a:extLst>
                <a:ext uri="{FF2B5EF4-FFF2-40B4-BE49-F238E27FC236}">
                  <a16:creationId xmlns:a16="http://schemas.microsoft.com/office/drawing/2014/main" id="{7748AB41-2C78-4236-8737-7A924911E66D}"/>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9" name="Tekstiruutu 8">
              <a:extLst>
                <a:ext uri="{FF2B5EF4-FFF2-40B4-BE49-F238E27FC236}">
                  <a16:creationId xmlns:a16="http://schemas.microsoft.com/office/drawing/2014/main" id="{55400CE7-2AE2-484D-AF15-85DB1B8C3C74}"/>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ethical decision account</a:t>
              </a:r>
            </a:p>
          </p:txBody>
        </p:sp>
      </p:grpSp>
      <p:grpSp>
        <p:nvGrpSpPr>
          <p:cNvPr id="10" name="Ryhmä 9">
            <a:extLst>
              <a:ext uri="{FF2B5EF4-FFF2-40B4-BE49-F238E27FC236}">
                <a16:creationId xmlns:a16="http://schemas.microsoft.com/office/drawing/2014/main" id="{AA20CCE4-0EEC-43B4-A982-962845FDE1F0}"/>
              </a:ext>
            </a:extLst>
          </p:cNvPr>
          <p:cNvGrpSpPr/>
          <p:nvPr/>
        </p:nvGrpSpPr>
        <p:grpSpPr>
          <a:xfrm>
            <a:off x="814438" y="3737716"/>
            <a:ext cx="1437002" cy="718501"/>
            <a:chOff x="1739103" y="772424"/>
            <a:chExt cx="1437002" cy="718501"/>
          </a:xfrm>
        </p:grpSpPr>
        <p:sp>
          <p:nvSpPr>
            <p:cNvPr id="11" name="Suorakulmio 10">
              <a:extLst>
                <a:ext uri="{FF2B5EF4-FFF2-40B4-BE49-F238E27FC236}">
                  <a16:creationId xmlns:a16="http://schemas.microsoft.com/office/drawing/2014/main" id="{51A1A417-7084-46DE-A48E-58AF48F4A5A2}"/>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2" name="Tekstiruutu 11">
              <a:extLst>
                <a:ext uri="{FF2B5EF4-FFF2-40B4-BE49-F238E27FC236}">
                  <a16:creationId xmlns:a16="http://schemas.microsoft.com/office/drawing/2014/main" id="{C59ED2F1-A46A-4834-9D03-576E7E0A9B74}"/>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rational choice account</a:t>
              </a:r>
            </a:p>
          </p:txBody>
        </p:sp>
      </p:grpSp>
      <p:grpSp>
        <p:nvGrpSpPr>
          <p:cNvPr id="13" name="Ryhmä 12">
            <a:extLst>
              <a:ext uri="{FF2B5EF4-FFF2-40B4-BE49-F238E27FC236}">
                <a16:creationId xmlns:a16="http://schemas.microsoft.com/office/drawing/2014/main" id="{E3128C65-DEF7-426D-B789-054EE54E773B}"/>
              </a:ext>
            </a:extLst>
          </p:cNvPr>
          <p:cNvGrpSpPr/>
          <p:nvPr/>
        </p:nvGrpSpPr>
        <p:grpSpPr>
          <a:xfrm>
            <a:off x="1532939" y="4989264"/>
            <a:ext cx="1437002" cy="718501"/>
            <a:chOff x="1739103" y="772424"/>
            <a:chExt cx="1437002" cy="718501"/>
          </a:xfrm>
        </p:grpSpPr>
        <p:sp>
          <p:nvSpPr>
            <p:cNvPr id="14" name="Suorakulmio 13">
              <a:extLst>
                <a:ext uri="{FF2B5EF4-FFF2-40B4-BE49-F238E27FC236}">
                  <a16:creationId xmlns:a16="http://schemas.microsoft.com/office/drawing/2014/main" id="{97DF2A1B-1921-4419-9FB8-4705999CDA0D}"/>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5" name="Tekstiruutu 14">
              <a:extLst>
                <a:ext uri="{FF2B5EF4-FFF2-40B4-BE49-F238E27FC236}">
                  <a16:creationId xmlns:a16="http://schemas.microsoft.com/office/drawing/2014/main" id="{FAFAEF48-718F-41A3-BC27-B246919F8BCB}"/>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culture account</a:t>
              </a:r>
            </a:p>
          </p:txBody>
        </p:sp>
      </p:grpSp>
      <p:grpSp>
        <p:nvGrpSpPr>
          <p:cNvPr id="16" name="Ryhmä 15">
            <a:extLst>
              <a:ext uri="{FF2B5EF4-FFF2-40B4-BE49-F238E27FC236}">
                <a16:creationId xmlns:a16="http://schemas.microsoft.com/office/drawing/2014/main" id="{2D389680-2F67-4744-844B-2E338C11212D}"/>
              </a:ext>
            </a:extLst>
          </p:cNvPr>
          <p:cNvGrpSpPr/>
          <p:nvPr/>
        </p:nvGrpSpPr>
        <p:grpSpPr>
          <a:xfrm>
            <a:off x="7146826" y="2262224"/>
            <a:ext cx="1437002" cy="718501"/>
            <a:chOff x="1739103" y="772424"/>
            <a:chExt cx="1437002" cy="718501"/>
          </a:xfrm>
        </p:grpSpPr>
        <p:sp>
          <p:nvSpPr>
            <p:cNvPr id="17" name="Suorakulmio 16">
              <a:extLst>
                <a:ext uri="{FF2B5EF4-FFF2-40B4-BE49-F238E27FC236}">
                  <a16:creationId xmlns:a16="http://schemas.microsoft.com/office/drawing/2014/main" id="{6E411056-3BEF-452A-BB7C-1DBDAF7F5BC9}"/>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8" name="Tekstiruutu 17">
              <a:extLst>
                <a:ext uri="{FF2B5EF4-FFF2-40B4-BE49-F238E27FC236}">
                  <a16:creationId xmlns:a16="http://schemas.microsoft.com/office/drawing/2014/main" id="{42CD014C-9AF0-4F1E-855B-3F0FC8185CDC}"/>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Wrongdoing as normal</a:t>
              </a:r>
            </a:p>
          </p:txBody>
        </p:sp>
      </p:grpSp>
      <p:grpSp>
        <p:nvGrpSpPr>
          <p:cNvPr id="19" name="Ryhmä 18">
            <a:extLst>
              <a:ext uri="{FF2B5EF4-FFF2-40B4-BE49-F238E27FC236}">
                <a16:creationId xmlns:a16="http://schemas.microsoft.com/office/drawing/2014/main" id="{930A0570-A6AA-439E-8801-03DE889D6995}"/>
              </a:ext>
            </a:extLst>
          </p:cNvPr>
          <p:cNvGrpSpPr/>
          <p:nvPr/>
        </p:nvGrpSpPr>
        <p:grpSpPr>
          <a:xfrm>
            <a:off x="10032779" y="3625694"/>
            <a:ext cx="1437002" cy="718501"/>
            <a:chOff x="1739103" y="772424"/>
            <a:chExt cx="1437002" cy="718501"/>
          </a:xfrm>
        </p:grpSpPr>
        <p:sp>
          <p:nvSpPr>
            <p:cNvPr id="20" name="Suorakulmio 19">
              <a:extLst>
                <a:ext uri="{FF2B5EF4-FFF2-40B4-BE49-F238E27FC236}">
                  <a16:creationId xmlns:a16="http://schemas.microsoft.com/office/drawing/2014/main" id="{5CFA6DBF-004B-4470-A070-09D46CF7107E}"/>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1" name="Tekstiruutu 20">
              <a:extLst>
                <a:ext uri="{FF2B5EF4-FFF2-40B4-BE49-F238E27FC236}">
                  <a16:creationId xmlns:a16="http://schemas.microsoft.com/office/drawing/2014/main" id="{B5430E45-34C1-465B-9865-DCF55ED22B2B}"/>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accidental behavior account</a:t>
              </a:r>
            </a:p>
          </p:txBody>
        </p:sp>
      </p:grpSp>
      <p:grpSp>
        <p:nvGrpSpPr>
          <p:cNvPr id="22" name="Ryhmä 21">
            <a:extLst>
              <a:ext uri="{FF2B5EF4-FFF2-40B4-BE49-F238E27FC236}">
                <a16:creationId xmlns:a16="http://schemas.microsoft.com/office/drawing/2014/main" id="{BBDF9DFA-4EDA-4535-833B-559175893D18}"/>
              </a:ext>
            </a:extLst>
          </p:cNvPr>
          <p:cNvGrpSpPr/>
          <p:nvPr/>
        </p:nvGrpSpPr>
        <p:grpSpPr>
          <a:xfrm>
            <a:off x="7579512" y="4818277"/>
            <a:ext cx="1437002" cy="718501"/>
            <a:chOff x="1739103" y="772424"/>
            <a:chExt cx="1437002" cy="718501"/>
          </a:xfrm>
        </p:grpSpPr>
        <p:sp>
          <p:nvSpPr>
            <p:cNvPr id="23" name="Suorakulmio 22">
              <a:extLst>
                <a:ext uri="{FF2B5EF4-FFF2-40B4-BE49-F238E27FC236}">
                  <a16:creationId xmlns:a16="http://schemas.microsoft.com/office/drawing/2014/main" id="{DA487855-50AA-4231-9757-E47658BD9374}"/>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4" name="Tekstiruutu 23">
              <a:extLst>
                <a:ext uri="{FF2B5EF4-FFF2-40B4-BE49-F238E27FC236}">
                  <a16:creationId xmlns:a16="http://schemas.microsoft.com/office/drawing/2014/main" id="{414CAC54-10A7-48BE-B3EE-50F216DC8069}"/>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situationa</a:t>
              </a:r>
              <a:r>
                <a:rPr lang="en-US" sz="1600" dirty="0"/>
                <a:t>l social influence account</a:t>
              </a:r>
              <a:endParaRPr lang="en-US" sz="1600" kern="1200" dirty="0"/>
            </a:p>
          </p:txBody>
        </p:sp>
      </p:grpSp>
      <p:grpSp>
        <p:nvGrpSpPr>
          <p:cNvPr id="25" name="Ryhmä 24">
            <a:extLst>
              <a:ext uri="{FF2B5EF4-FFF2-40B4-BE49-F238E27FC236}">
                <a16:creationId xmlns:a16="http://schemas.microsoft.com/office/drawing/2014/main" id="{975DFE2D-CFD1-4C8D-8956-BE3C39413B72}"/>
              </a:ext>
            </a:extLst>
          </p:cNvPr>
          <p:cNvGrpSpPr/>
          <p:nvPr/>
        </p:nvGrpSpPr>
        <p:grpSpPr>
          <a:xfrm>
            <a:off x="9400877" y="4664061"/>
            <a:ext cx="1437002" cy="718501"/>
            <a:chOff x="1739103" y="772424"/>
            <a:chExt cx="1437002" cy="718501"/>
          </a:xfrm>
        </p:grpSpPr>
        <p:sp>
          <p:nvSpPr>
            <p:cNvPr id="26" name="Suorakulmio 25">
              <a:extLst>
                <a:ext uri="{FF2B5EF4-FFF2-40B4-BE49-F238E27FC236}">
                  <a16:creationId xmlns:a16="http://schemas.microsoft.com/office/drawing/2014/main" id="{CECDEFBC-2656-47E0-BA0A-E4D1D4AAB569}"/>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7" name="Tekstiruutu 26">
              <a:extLst>
                <a:ext uri="{FF2B5EF4-FFF2-40B4-BE49-F238E27FC236}">
                  <a16:creationId xmlns:a16="http://schemas.microsoft.com/office/drawing/2014/main" id="{111CD164-1DD9-49A5-8821-21C9F4F6E317}"/>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power structure account</a:t>
              </a:r>
            </a:p>
          </p:txBody>
        </p:sp>
      </p:grpSp>
      <p:grpSp>
        <p:nvGrpSpPr>
          <p:cNvPr id="28" name="Ryhmä 27">
            <a:extLst>
              <a:ext uri="{FF2B5EF4-FFF2-40B4-BE49-F238E27FC236}">
                <a16:creationId xmlns:a16="http://schemas.microsoft.com/office/drawing/2014/main" id="{53255488-FBE3-4DCB-8A92-C4B60041625E}"/>
              </a:ext>
            </a:extLst>
          </p:cNvPr>
          <p:cNvGrpSpPr/>
          <p:nvPr/>
        </p:nvGrpSpPr>
        <p:grpSpPr>
          <a:xfrm>
            <a:off x="5557777" y="4823539"/>
            <a:ext cx="1437002" cy="718501"/>
            <a:chOff x="1739103" y="772424"/>
            <a:chExt cx="1437002" cy="718501"/>
          </a:xfrm>
        </p:grpSpPr>
        <p:sp>
          <p:nvSpPr>
            <p:cNvPr id="29" name="Suorakulmio 28">
              <a:extLst>
                <a:ext uri="{FF2B5EF4-FFF2-40B4-BE49-F238E27FC236}">
                  <a16:creationId xmlns:a16="http://schemas.microsoft.com/office/drawing/2014/main" id="{5D003F39-20A2-48FB-8270-00EBAB83C0DF}"/>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30" name="Tekstiruutu 29">
              <a:extLst>
                <a:ext uri="{FF2B5EF4-FFF2-40B4-BE49-F238E27FC236}">
                  <a16:creationId xmlns:a16="http://schemas.microsoft.com/office/drawing/2014/main" id="{C9F57364-F89D-4FF2-A640-4D6EEE110DCB}"/>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administrative system account</a:t>
              </a:r>
            </a:p>
          </p:txBody>
        </p:sp>
      </p:grpSp>
      <p:grpSp>
        <p:nvGrpSpPr>
          <p:cNvPr id="31" name="Ryhmä 30">
            <a:extLst>
              <a:ext uri="{FF2B5EF4-FFF2-40B4-BE49-F238E27FC236}">
                <a16:creationId xmlns:a16="http://schemas.microsoft.com/office/drawing/2014/main" id="{D670020C-A66F-4800-9A78-2AE714D74575}"/>
              </a:ext>
            </a:extLst>
          </p:cNvPr>
          <p:cNvGrpSpPr/>
          <p:nvPr/>
        </p:nvGrpSpPr>
        <p:grpSpPr>
          <a:xfrm>
            <a:off x="9916798" y="2697674"/>
            <a:ext cx="1437002" cy="718501"/>
            <a:chOff x="1739103" y="772424"/>
            <a:chExt cx="1437002" cy="718501"/>
          </a:xfrm>
        </p:grpSpPr>
        <p:sp>
          <p:nvSpPr>
            <p:cNvPr id="32" name="Suorakulmio 31">
              <a:extLst>
                <a:ext uri="{FF2B5EF4-FFF2-40B4-BE49-F238E27FC236}">
                  <a16:creationId xmlns:a16="http://schemas.microsoft.com/office/drawing/2014/main" id="{2FA906BF-85B1-4773-B855-4E8D2A6B833C}"/>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33" name="Tekstiruutu 32">
              <a:extLst>
                <a:ext uri="{FF2B5EF4-FFF2-40B4-BE49-F238E27FC236}">
                  <a16:creationId xmlns:a16="http://schemas.microsoft.com/office/drawing/2014/main" id="{A6DC0F58-D12A-4F84-B0A8-A9BC22C0C701}"/>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social control account</a:t>
              </a:r>
            </a:p>
          </p:txBody>
        </p:sp>
      </p:grpSp>
      <p:cxnSp>
        <p:nvCxnSpPr>
          <p:cNvPr id="35" name="Suora nuoliyhdysviiva 34">
            <a:extLst>
              <a:ext uri="{FF2B5EF4-FFF2-40B4-BE49-F238E27FC236}">
                <a16:creationId xmlns:a16="http://schemas.microsoft.com/office/drawing/2014/main" id="{CFEA5301-08B4-4E59-BEFB-1DE1E7C8C555}"/>
              </a:ext>
            </a:extLst>
          </p:cNvPr>
          <p:cNvCxnSpPr>
            <a:stCxn id="6" idx="2"/>
            <a:endCxn id="12" idx="3"/>
          </p:cNvCxnSpPr>
          <p:nvPr/>
        </p:nvCxnSpPr>
        <p:spPr>
          <a:xfrm flipH="1">
            <a:off x="2251440" y="2985367"/>
            <a:ext cx="1079057" cy="11116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6" name="Suora nuoliyhdysviiva 35">
            <a:extLst>
              <a:ext uri="{FF2B5EF4-FFF2-40B4-BE49-F238E27FC236}">
                <a16:creationId xmlns:a16="http://schemas.microsoft.com/office/drawing/2014/main" id="{25669451-3CD8-47CD-A6EC-5EB0334B1FFB}"/>
              </a:ext>
            </a:extLst>
          </p:cNvPr>
          <p:cNvCxnSpPr>
            <a:cxnSpLocks/>
            <a:stCxn id="6" idx="2"/>
            <a:endCxn id="15" idx="0"/>
          </p:cNvCxnSpPr>
          <p:nvPr/>
        </p:nvCxnSpPr>
        <p:spPr>
          <a:xfrm flipH="1">
            <a:off x="2251440" y="2985367"/>
            <a:ext cx="1079057" cy="200389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9" name="Suora nuoliyhdysviiva 38">
            <a:extLst>
              <a:ext uri="{FF2B5EF4-FFF2-40B4-BE49-F238E27FC236}">
                <a16:creationId xmlns:a16="http://schemas.microsoft.com/office/drawing/2014/main" id="{B8E4288A-1CD4-4606-904F-D18E48D8E37C}"/>
              </a:ext>
            </a:extLst>
          </p:cNvPr>
          <p:cNvCxnSpPr>
            <a:cxnSpLocks/>
            <a:stCxn id="6" idx="2"/>
            <a:endCxn id="9" idx="0"/>
          </p:cNvCxnSpPr>
          <p:nvPr/>
        </p:nvCxnSpPr>
        <p:spPr>
          <a:xfrm>
            <a:off x="3330497" y="2985367"/>
            <a:ext cx="924046" cy="200389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2" name="Suora nuoliyhdysviiva 41">
            <a:extLst>
              <a:ext uri="{FF2B5EF4-FFF2-40B4-BE49-F238E27FC236}">
                <a16:creationId xmlns:a16="http://schemas.microsoft.com/office/drawing/2014/main" id="{855C46AD-950A-4E4E-B87A-C553C88AE258}"/>
              </a:ext>
            </a:extLst>
          </p:cNvPr>
          <p:cNvCxnSpPr>
            <a:cxnSpLocks/>
            <a:stCxn id="18" idx="2"/>
            <a:endCxn id="30" idx="0"/>
          </p:cNvCxnSpPr>
          <p:nvPr/>
        </p:nvCxnSpPr>
        <p:spPr>
          <a:xfrm flipH="1">
            <a:off x="6276278" y="2980725"/>
            <a:ext cx="1589049" cy="184281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5" name="Suora nuoliyhdysviiva 44">
            <a:extLst>
              <a:ext uri="{FF2B5EF4-FFF2-40B4-BE49-F238E27FC236}">
                <a16:creationId xmlns:a16="http://schemas.microsoft.com/office/drawing/2014/main" id="{96DE69A1-3BCA-4903-AAA2-5103FFDE4318}"/>
              </a:ext>
            </a:extLst>
          </p:cNvPr>
          <p:cNvCxnSpPr>
            <a:cxnSpLocks/>
            <a:stCxn id="18" idx="2"/>
            <a:endCxn id="24" idx="0"/>
          </p:cNvCxnSpPr>
          <p:nvPr/>
        </p:nvCxnSpPr>
        <p:spPr>
          <a:xfrm>
            <a:off x="7865327" y="2980725"/>
            <a:ext cx="432686" cy="183755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8" name="Suora nuoliyhdysviiva 47">
            <a:extLst>
              <a:ext uri="{FF2B5EF4-FFF2-40B4-BE49-F238E27FC236}">
                <a16:creationId xmlns:a16="http://schemas.microsoft.com/office/drawing/2014/main" id="{B285D47E-2664-4E7F-9BBE-0DAB7277323B}"/>
              </a:ext>
            </a:extLst>
          </p:cNvPr>
          <p:cNvCxnSpPr>
            <a:cxnSpLocks/>
            <a:stCxn id="18" idx="2"/>
            <a:endCxn id="27" idx="0"/>
          </p:cNvCxnSpPr>
          <p:nvPr/>
        </p:nvCxnSpPr>
        <p:spPr>
          <a:xfrm>
            <a:off x="7865327" y="2980725"/>
            <a:ext cx="2254051" cy="16833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1" name="Suora nuoliyhdysviiva 50">
            <a:extLst>
              <a:ext uri="{FF2B5EF4-FFF2-40B4-BE49-F238E27FC236}">
                <a16:creationId xmlns:a16="http://schemas.microsoft.com/office/drawing/2014/main" id="{37E68169-2476-468F-9D6D-550850CB316D}"/>
              </a:ext>
            </a:extLst>
          </p:cNvPr>
          <p:cNvCxnSpPr>
            <a:cxnSpLocks/>
            <a:stCxn id="18" idx="2"/>
            <a:endCxn id="21" idx="1"/>
          </p:cNvCxnSpPr>
          <p:nvPr/>
        </p:nvCxnSpPr>
        <p:spPr>
          <a:xfrm>
            <a:off x="7865327" y="2980725"/>
            <a:ext cx="2167452" cy="100422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4" name="Suora nuoliyhdysviiva 53">
            <a:extLst>
              <a:ext uri="{FF2B5EF4-FFF2-40B4-BE49-F238E27FC236}">
                <a16:creationId xmlns:a16="http://schemas.microsoft.com/office/drawing/2014/main" id="{4B38F712-02B4-4B4C-A8B3-9839C0237AF2}"/>
              </a:ext>
            </a:extLst>
          </p:cNvPr>
          <p:cNvCxnSpPr>
            <a:cxnSpLocks/>
            <a:stCxn id="18" idx="2"/>
            <a:endCxn id="33" idx="1"/>
          </p:cNvCxnSpPr>
          <p:nvPr/>
        </p:nvCxnSpPr>
        <p:spPr>
          <a:xfrm>
            <a:off x="7865327" y="2980725"/>
            <a:ext cx="2051471" cy="762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7" name="Suora nuoliyhdysviiva 56">
            <a:extLst>
              <a:ext uri="{FF2B5EF4-FFF2-40B4-BE49-F238E27FC236}">
                <a16:creationId xmlns:a16="http://schemas.microsoft.com/office/drawing/2014/main" id="{381EFE81-C039-4638-A0CB-DC83EBE43D10}"/>
              </a:ext>
            </a:extLst>
          </p:cNvPr>
          <p:cNvCxnSpPr>
            <a:cxnSpLocks/>
            <a:endCxn id="9" idx="0"/>
          </p:cNvCxnSpPr>
          <p:nvPr/>
        </p:nvCxnSpPr>
        <p:spPr>
          <a:xfrm flipH="1">
            <a:off x="4254543" y="2980725"/>
            <a:ext cx="3610784" cy="200853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531417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E7EE29F-0D93-444E-A869-593230E77AED}"/>
              </a:ext>
            </a:extLst>
          </p:cNvPr>
          <p:cNvSpPr>
            <a:spLocks noGrp="1"/>
          </p:cNvSpPr>
          <p:nvPr>
            <p:ph type="title"/>
          </p:nvPr>
        </p:nvSpPr>
        <p:spPr/>
        <p:txBody>
          <a:bodyPr/>
          <a:lstStyle/>
          <a:p>
            <a:r>
              <a:rPr lang="en-US" dirty="0"/>
              <a:t>The social control account</a:t>
            </a:r>
          </a:p>
        </p:txBody>
      </p:sp>
      <p:sp>
        <p:nvSpPr>
          <p:cNvPr id="3" name="Sisällön paikkamerkki 2">
            <a:extLst>
              <a:ext uri="{FF2B5EF4-FFF2-40B4-BE49-F238E27FC236}">
                <a16:creationId xmlns:a16="http://schemas.microsoft.com/office/drawing/2014/main" id="{DBE860B1-B401-46C7-8978-898431D5788E}"/>
              </a:ext>
            </a:extLst>
          </p:cNvPr>
          <p:cNvSpPr>
            <a:spLocks noGrp="1"/>
          </p:cNvSpPr>
          <p:nvPr>
            <p:ph idx="1"/>
          </p:nvPr>
        </p:nvSpPr>
        <p:spPr/>
        <p:txBody>
          <a:bodyPr>
            <a:normAutofit lnSpcReduction="10000"/>
          </a:bodyPr>
          <a:lstStyle/>
          <a:p>
            <a:r>
              <a:rPr lang="en-US" dirty="0"/>
              <a:t>Social control agents – most typically the state or a similar actor – have an influence on, or in fact generate organizational wrongdoing</a:t>
            </a:r>
          </a:p>
          <a:p>
            <a:pPr lvl="1"/>
            <a:r>
              <a:rPr lang="en-US" dirty="0"/>
              <a:t>What is demarcated as right or wrong is always decided by these agents, and they may change the bases for such evaluations over time and space</a:t>
            </a:r>
          </a:p>
          <a:p>
            <a:r>
              <a:rPr lang="en-US" dirty="0"/>
              <a:t>They may come up with rules and regulations that are difficult to follow or interpret</a:t>
            </a:r>
          </a:p>
          <a:p>
            <a:pPr lvl="1"/>
            <a:r>
              <a:rPr lang="en-US" dirty="0"/>
              <a:t>Organizations may inadvertently end up crossing the line from right to wrong</a:t>
            </a:r>
          </a:p>
          <a:p>
            <a:r>
              <a:rPr lang="en-US" dirty="0"/>
              <a:t>They may otherwise come up with rules and regulations, or otherwise incentivize actors or  organizations to transgress</a:t>
            </a:r>
          </a:p>
        </p:txBody>
      </p:sp>
    </p:spTree>
    <p:extLst>
      <p:ext uri="{BB962C8B-B14F-4D97-AF65-F5344CB8AC3E}">
        <p14:creationId xmlns:p14="http://schemas.microsoft.com/office/powerpoint/2010/main" val="10012844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BE0F4AD-B669-4B20-809D-A7F917CE976D}"/>
              </a:ext>
            </a:extLst>
          </p:cNvPr>
          <p:cNvSpPr>
            <a:spLocks noGrp="1"/>
          </p:cNvSpPr>
          <p:nvPr>
            <p:ph type="title"/>
          </p:nvPr>
        </p:nvSpPr>
        <p:spPr/>
        <p:txBody>
          <a:bodyPr/>
          <a:lstStyle/>
          <a:p>
            <a:r>
              <a:rPr lang="en-US" dirty="0"/>
              <a:t>Wrongdoing accounts: ab/normal</a:t>
            </a:r>
          </a:p>
        </p:txBody>
      </p:sp>
      <p:grpSp>
        <p:nvGrpSpPr>
          <p:cNvPr id="4" name="Ryhmä 3">
            <a:extLst>
              <a:ext uri="{FF2B5EF4-FFF2-40B4-BE49-F238E27FC236}">
                <a16:creationId xmlns:a16="http://schemas.microsoft.com/office/drawing/2014/main" id="{30157195-5147-458D-982D-A27F2CDB3A95}"/>
              </a:ext>
            </a:extLst>
          </p:cNvPr>
          <p:cNvGrpSpPr/>
          <p:nvPr/>
        </p:nvGrpSpPr>
        <p:grpSpPr>
          <a:xfrm>
            <a:off x="2611996" y="2266866"/>
            <a:ext cx="1437002" cy="718501"/>
            <a:chOff x="1739103" y="772424"/>
            <a:chExt cx="1437002" cy="718501"/>
          </a:xfrm>
        </p:grpSpPr>
        <p:sp>
          <p:nvSpPr>
            <p:cNvPr id="5" name="Suorakulmio 4">
              <a:extLst>
                <a:ext uri="{FF2B5EF4-FFF2-40B4-BE49-F238E27FC236}">
                  <a16:creationId xmlns:a16="http://schemas.microsoft.com/office/drawing/2014/main" id="{BA8232D4-2B21-4C2B-BB41-88400DF9E796}"/>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6" name="Tekstiruutu 5">
              <a:extLst>
                <a:ext uri="{FF2B5EF4-FFF2-40B4-BE49-F238E27FC236}">
                  <a16:creationId xmlns:a16="http://schemas.microsoft.com/office/drawing/2014/main" id="{B3111996-13DE-408D-BC64-B61D34FA7230}"/>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Wrongdoing as abnormal</a:t>
              </a:r>
            </a:p>
          </p:txBody>
        </p:sp>
      </p:grpSp>
      <p:grpSp>
        <p:nvGrpSpPr>
          <p:cNvPr id="7" name="Ryhmä 6">
            <a:extLst>
              <a:ext uri="{FF2B5EF4-FFF2-40B4-BE49-F238E27FC236}">
                <a16:creationId xmlns:a16="http://schemas.microsoft.com/office/drawing/2014/main" id="{2BDD7742-08E1-4FA6-A1AA-604FEAF9FFC0}"/>
              </a:ext>
            </a:extLst>
          </p:cNvPr>
          <p:cNvGrpSpPr/>
          <p:nvPr/>
        </p:nvGrpSpPr>
        <p:grpSpPr>
          <a:xfrm>
            <a:off x="3536042" y="4989263"/>
            <a:ext cx="1437002" cy="718501"/>
            <a:chOff x="1739103" y="772424"/>
            <a:chExt cx="1437002" cy="718501"/>
          </a:xfrm>
        </p:grpSpPr>
        <p:sp>
          <p:nvSpPr>
            <p:cNvPr id="8" name="Suorakulmio 7">
              <a:extLst>
                <a:ext uri="{FF2B5EF4-FFF2-40B4-BE49-F238E27FC236}">
                  <a16:creationId xmlns:a16="http://schemas.microsoft.com/office/drawing/2014/main" id="{7748AB41-2C78-4236-8737-7A924911E66D}"/>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9" name="Tekstiruutu 8">
              <a:extLst>
                <a:ext uri="{FF2B5EF4-FFF2-40B4-BE49-F238E27FC236}">
                  <a16:creationId xmlns:a16="http://schemas.microsoft.com/office/drawing/2014/main" id="{55400CE7-2AE2-484D-AF15-85DB1B8C3C74}"/>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ethical decision account</a:t>
              </a:r>
            </a:p>
          </p:txBody>
        </p:sp>
      </p:grpSp>
      <p:grpSp>
        <p:nvGrpSpPr>
          <p:cNvPr id="10" name="Ryhmä 9">
            <a:extLst>
              <a:ext uri="{FF2B5EF4-FFF2-40B4-BE49-F238E27FC236}">
                <a16:creationId xmlns:a16="http://schemas.microsoft.com/office/drawing/2014/main" id="{AA20CCE4-0EEC-43B4-A982-962845FDE1F0}"/>
              </a:ext>
            </a:extLst>
          </p:cNvPr>
          <p:cNvGrpSpPr/>
          <p:nvPr/>
        </p:nvGrpSpPr>
        <p:grpSpPr>
          <a:xfrm>
            <a:off x="814438" y="3737716"/>
            <a:ext cx="1437002" cy="718501"/>
            <a:chOff x="1739103" y="772424"/>
            <a:chExt cx="1437002" cy="718501"/>
          </a:xfrm>
        </p:grpSpPr>
        <p:sp>
          <p:nvSpPr>
            <p:cNvPr id="11" name="Suorakulmio 10">
              <a:extLst>
                <a:ext uri="{FF2B5EF4-FFF2-40B4-BE49-F238E27FC236}">
                  <a16:creationId xmlns:a16="http://schemas.microsoft.com/office/drawing/2014/main" id="{51A1A417-7084-46DE-A48E-58AF48F4A5A2}"/>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2" name="Tekstiruutu 11">
              <a:extLst>
                <a:ext uri="{FF2B5EF4-FFF2-40B4-BE49-F238E27FC236}">
                  <a16:creationId xmlns:a16="http://schemas.microsoft.com/office/drawing/2014/main" id="{C59ED2F1-A46A-4834-9D03-576E7E0A9B74}"/>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rational choice account</a:t>
              </a:r>
            </a:p>
          </p:txBody>
        </p:sp>
      </p:grpSp>
      <p:grpSp>
        <p:nvGrpSpPr>
          <p:cNvPr id="13" name="Ryhmä 12">
            <a:extLst>
              <a:ext uri="{FF2B5EF4-FFF2-40B4-BE49-F238E27FC236}">
                <a16:creationId xmlns:a16="http://schemas.microsoft.com/office/drawing/2014/main" id="{E3128C65-DEF7-426D-B789-054EE54E773B}"/>
              </a:ext>
            </a:extLst>
          </p:cNvPr>
          <p:cNvGrpSpPr/>
          <p:nvPr/>
        </p:nvGrpSpPr>
        <p:grpSpPr>
          <a:xfrm>
            <a:off x="1532939" y="4989264"/>
            <a:ext cx="1437002" cy="718501"/>
            <a:chOff x="1739103" y="772424"/>
            <a:chExt cx="1437002" cy="718501"/>
          </a:xfrm>
        </p:grpSpPr>
        <p:sp>
          <p:nvSpPr>
            <p:cNvPr id="14" name="Suorakulmio 13">
              <a:extLst>
                <a:ext uri="{FF2B5EF4-FFF2-40B4-BE49-F238E27FC236}">
                  <a16:creationId xmlns:a16="http://schemas.microsoft.com/office/drawing/2014/main" id="{97DF2A1B-1921-4419-9FB8-4705999CDA0D}"/>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5" name="Tekstiruutu 14">
              <a:extLst>
                <a:ext uri="{FF2B5EF4-FFF2-40B4-BE49-F238E27FC236}">
                  <a16:creationId xmlns:a16="http://schemas.microsoft.com/office/drawing/2014/main" id="{FAFAEF48-718F-41A3-BC27-B246919F8BCB}"/>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culture account</a:t>
              </a:r>
            </a:p>
          </p:txBody>
        </p:sp>
      </p:grpSp>
      <p:grpSp>
        <p:nvGrpSpPr>
          <p:cNvPr id="16" name="Ryhmä 15">
            <a:extLst>
              <a:ext uri="{FF2B5EF4-FFF2-40B4-BE49-F238E27FC236}">
                <a16:creationId xmlns:a16="http://schemas.microsoft.com/office/drawing/2014/main" id="{2D389680-2F67-4744-844B-2E338C11212D}"/>
              </a:ext>
            </a:extLst>
          </p:cNvPr>
          <p:cNvGrpSpPr/>
          <p:nvPr/>
        </p:nvGrpSpPr>
        <p:grpSpPr>
          <a:xfrm>
            <a:off x="7146826" y="2262224"/>
            <a:ext cx="1437002" cy="718501"/>
            <a:chOff x="1739103" y="772424"/>
            <a:chExt cx="1437002" cy="718501"/>
          </a:xfrm>
        </p:grpSpPr>
        <p:sp>
          <p:nvSpPr>
            <p:cNvPr id="17" name="Suorakulmio 16">
              <a:extLst>
                <a:ext uri="{FF2B5EF4-FFF2-40B4-BE49-F238E27FC236}">
                  <a16:creationId xmlns:a16="http://schemas.microsoft.com/office/drawing/2014/main" id="{6E411056-3BEF-452A-BB7C-1DBDAF7F5BC9}"/>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8" name="Tekstiruutu 17">
              <a:extLst>
                <a:ext uri="{FF2B5EF4-FFF2-40B4-BE49-F238E27FC236}">
                  <a16:creationId xmlns:a16="http://schemas.microsoft.com/office/drawing/2014/main" id="{42CD014C-9AF0-4F1E-855B-3F0FC8185CDC}"/>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Wrongdoing as normal</a:t>
              </a:r>
            </a:p>
          </p:txBody>
        </p:sp>
      </p:grpSp>
      <p:grpSp>
        <p:nvGrpSpPr>
          <p:cNvPr id="19" name="Ryhmä 18">
            <a:extLst>
              <a:ext uri="{FF2B5EF4-FFF2-40B4-BE49-F238E27FC236}">
                <a16:creationId xmlns:a16="http://schemas.microsoft.com/office/drawing/2014/main" id="{930A0570-A6AA-439E-8801-03DE889D6995}"/>
              </a:ext>
            </a:extLst>
          </p:cNvPr>
          <p:cNvGrpSpPr/>
          <p:nvPr/>
        </p:nvGrpSpPr>
        <p:grpSpPr>
          <a:xfrm>
            <a:off x="10032779" y="3625694"/>
            <a:ext cx="1437002" cy="718501"/>
            <a:chOff x="1739103" y="772424"/>
            <a:chExt cx="1437002" cy="718501"/>
          </a:xfrm>
        </p:grpSpPr>
        <p:sp>
          <p:nvSpPr>
            <p:cNvPr id="20" name="Suorakulmio 19">
              <a:extLst>
                <a:ext uri="{FF2B5EF4-FFF2-40B4-BE49-F238E27FC236}">
                  <a16:creationId xmlns:a16="http://schemas.microsoft.com/office/drawing/2014/main" id="{5CFA6DBF-004B-4470-A070-09D46CF7107E}"/>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1" name="Tekstiruutu 20">
              <a:extLst>
                <a:ext uri="{FF2B5EF4-FFF2-40B4-BE49-F238E27FC236}">
                  <a16:creationId xmlns:a16="http://schemas.microsoft.com/office/drawing/2014/main" id="{B5430E45-34C1-465B-9865-DCF55ED22B2B}"/>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accidental behavior account</a:t>
              </a:r>
            </a:p>
          </p:txBody>
        </p:sp>
      </p:grpSp>
      <p:grpSp>
        <p:nvGrpSpPr>
          <p:cNvPr id="22" name="Ryhmä 21">
            <a:extLst>
              <a:ext uri="{FF2B5EF4-FFF2-40B4-BE49-F238E27FC236}">
                <a16:creationId xmlns:a16="http://schemas.microsoft.com/office/drawing/2014/main" id="{BBDF9DFA-4EDA-4535-833B-559175893D18}"/>
              </a:ext>
            </a:extLst>
          </p:cNvPr>
          <p:cNvGrpSpPr/>
          <p:nvPr/>
        </p:nvGrpSpPr>
        <p:grpSpPr>
          <a:xfrm>
            <a:off x="7579512" y="4818277"/>
            <a:ext cx="1437002" cy="718501"/>
            <a:chOff x="1739103" y="772424"/>
            <a:chExt cx="1437002" cy="718501"/>
          </a:xfrm>
        </p:grpSpPr>
        <p:sp>
          <p:nvSpPr>
            <p:cNvPr id="23" name="Suorakulmio 22">
              <a:extLst>
                <a:ext uri="{FF2B5EF4-FFF2-40B4-BE49-F238E27FC236}">
                  <a16:creationId xmlns:a16="http://schemas.microsoft.com/office/drawing/2014/main" id="{DA487855-50AA-4231-9757-E47658BD9374}"/>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4" name="Tekstiruutu 23">
              <a:extLst>
                <a:ext uri="{FF2B5EF4-FFF2-40B4-BE49-F238E27FC236}">
                  <a16:creationId xmlns:a16="http://schemas.microsoft.com/office/drawing/2014/main" id="{414CAC54-10A7-48BE-B3EE-50F216DC8069}"/>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situationa</a:t>
              </a:r>
              <a:r>
                <a:rPr lang="en-US" sz="1600" dirty="0"/>
                <a:t>l social influence account</a:t>
              </a:r>
              <a:endParaRPr lang="en-US" sz="1600" kern="1200" dirty="0"/>
            </a:p>
          </p:txBody>
        </p:sp>
      </p:grpSp>
      <p:grpSp>
        <p:nvGrpSpPr>
          <p:cNvPr id="25" name="Ryhmä 24">
            <a:extLst>
              <a:ext uri="{FF2B5EF4-FFF2-40B4-BE49-F238E27FC236}">
                <a16:creationId xmlns:a16="http://schemas.microsoft.com/office/drawing/2014/main" id="{975DFE2D-CFD1-4C8D-8956-BE3C39413B72}"/>
              </a:ext>
            </a:extLst>
          </p:cNvPr>
          <p:cNvGrpSpPr/>
          <p:nvPr/>
        </p:nvGrpSpPr>
        <p:grpSpPr>
          <a:xfrm>
            <a:off x="9400877" y="4664061"/>
            <a:ext cx="1437002" cy="718501"/>
            <a:chOff x="1739103" y="772424"/>
            <a:chExt cx="1437002" cy="718501"/>
          </a:xfrm>
        </p:grpSpPr>
        <p:sp>
          <p:nvSpPr>
            <p:cNvPr id="26" name="Suorakulmio 25">
              <a:extLst>
                <a:ext uri="{FF2B5EF4-FFF2-40B4-BE49-F238E27FC236}">
                  <a16:creationId xmlns:a16="http://schemas.microsoft.com/office/drawing/2014/main" id="{CECDEFBC-2656-47E0-BA0A-E4D1D4AAB569}"/>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27" name="Tekstiruutu 26">
              <a:extLst>
                <a:ext uri="{FF2B5EF4-FFF2-40B4-BE49-F238E27FC236}">
                  <a16:creationId xmlns:a16="http://schemas.microsoft.com/office/drawing/2014/main" id="{111CD164-1DD9-49A5-8821-21C9F4F6E317}"/>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power structure account</a:t>
              </a:r>
            </a:p>
          </p:txBody>
        </p:sp>
      </p:grpSp>
      <p:grpSp>
        <p:nvGrpSpPr>
          <p:cNvPr id="28" name="Ryhmä 27">
            <a:extLst>
              <a:ext uri="{FF2B5EF4-FFF2-40B4-BE49-F238E27FC236}">
                <a16:creationId xmlns:a16="http://schemas.microsoft.com/office/drawing/2014/main" id="{53255488-FBE3-4DCB-8A92-C4B60041625E}"/>
              </a:ext>
            </a:extLst>
          </p:cNvPr>
          <p:cNvGrpSpPr/>
          <p:nvPr/>
        </p:nvGrpSpPr>
        <p:grpSpPr>
          <a:xfrm>
            <a:off x="5557777" y="4823539"/>
            <a:ext cx="1437002" cy="718501"/>
            <a:chOff x="1739103" y="772424"/>
            <a:chExt cx="1437002" cy="718501"/>
          </a:xfrm>
        </p:grpSpPr>
        <p:sp>
          <p:nvSpPr>
            <p:cNvPr id="29" name="Suorakulmio 28">
              <a:extLst>
                <a:ext uri="{FF2B5EF4-FFF2-40B4-BE49-F238E27FC236}">
                  <a16:creationId xmlns:a16="http://schemas.microsoft.com/office/drawing/2014/main" id="{5D003F39-20A2-48FB-8270-00EBAB83C0DF}"/>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30" name="Tekstiruutu 29">
              <a:extLst>
                <a:ext uri="{FF2B5EF4-FFF2-40B4-BE49-F238E27FC236}">
                  <a16:creationId xmlns:a16="http://schemas.microsoft.com/office/drawing/2014/main" id="{C9F57364-F89D-4FF2-A640-4D6EEE110DCB}"/>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administrative system account</a:t>
              </a:r>
            </a:p>
          </p:txBody>
        </p:sp>
      </p:grpSp>
      <p:grpSp>
        <p:nvGrpSpPr>
          <p:cNvPr id="31" name="Ryhmä 30">
            <a:extLst>
              <a:ext uri="{FF2B5EF4-FFF2-40B4-BE49-F238E27FC236}">
                <a16:creationId xmlns:a16="http://schemas.microsoft.com/office/drawing/2014/main" id="{D670020C-A66F-4800-9A78-2AE714D74575}"/>
              </a:ext>
            </a:extLst>
          </p:cNvPr>
          <p:cNvGrpSpPr/>
          <p:nvPr/>
        </p:nvGrpSpPr>
        <p:grpSpPr>
          <a:xfrm>
            <a:off x="9916798" y="2697674"/>
            <a:ext cx="1437002" cy="718501"/>
            <a:chOff x="1739103" y="772424"/>
            <a:chExt cx="1437002" cy="718501"/>
          </a:xfrm>
        </p:grpSpPr>
        <p:sp>
          <p:nvSpPr>
            <p:cNvPr id="32" name="Suorakulmio 31">
              <a:extLst>
                <a:ext uri="{FF2B5EF4-FFF2-40B4-BE49-F238E27FC236}">
                  <a16:creationId xmlns:a16="http://schemas.microsoft.com/office/drawing/2014/main" id="{2FA906BF-85B1-4773-B855-4E8D2A6B833C}"/>
                </a:ext>
              </a:extLst>
            </p:cNvPr>
            <p:cNvSpPr/>
            <p:nvPr/>
          </p:nvSpPr>
          <p:spPr>
            <a:xfrm>
              <a:off x="1739103" y="772424"/>
              <a:ext cx="1437002" cy="718501"/>
            </a:xfrm>
            <a:prstGeom prst="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33" name="Tekstiruutu 32">
              <a:extLst>
                <a:ext uri="{FF2B5EF4-FFF2-40B4-BE49-F238E27FC236}">
                  <a16:creationId xmlns:a16="http://schemas.microsoft.com/office/drawing/2014/main" id="{A6DC0F58-D12A-4F84-B0A8-A9BC22C0C701}"/>
                </a:ext>
              </a:extLst>
            </p:cNvPr>
            <p:cNvSpPr txBox="1"/>
            <p:nvPr/>
          </p:nvSpPr>
          <p:spPr>
            <a:xfrm>
              <a:off x="1739103" y="772424"/>
              <a:ext cx="1437002" cy="7185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The social control account</a:t>
              </a:r>
            </a:p>
          </p:txBody>
        </p:sp>
      </p:grpSp>
      <p:cxnSp>
        <p:nvCxnSpPr>
          <p:cNvPr id="35" name="Suora nuoliyhdysviiva 34">
            <a:extLst>
              <a:ext uri="{FF2B5EF4-FFF2-40B4-BE49-F238E27FC236}">
                <a16:creationId xmlns:a16="http://schemas.microsoft.com/office/drawing/2014/main" id="{CFEA5301-08B4-4E59-BEFB-1DE1E7C8C555}"/>
              </a:ext>
            </a:extLst>
          </p:cNvPr>
          <p:cNvCxnSpPr>
            <a:stCxn id="6" idx="2"/>
            <a:endCxn id="12" idx="3"/>
          </p:cNvCxnSpPr>
          <p:nvPr/>
        </p:nvCxnSpPr>
        <p:spPr>
          <a:xfrm flipH="1">
            <a:off x="2251440" y="2985367"/>
            <a:ext cx="1079057" cy="11116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6" name="Suora nuoliyhdysviiva 35">
            <a:extLst>
              <a:ext uri="{FF2B5EF4-FFF2-40B4-BE49-F238E27FC236}">
                <a16:creationId xmlns:a16="http://schemas.microsoft.com/office/drawing/2014/main" id="{25669451-3CD8-47CD-A6EC-5EB0334B1FFB}"/>
              </a:ext>
            </a:extLst>
          </p:cNvPr>
          <p:cNvCxnSpPr>
            <a:cxnSpLocks/>
            <a:stCxn id="6" idx="2"/>
            <a:endCxn id="15" idx="0"/>
          </p:cNvCxnSpPr>
          <p:nvPr/>
        </p:nvCxnSpPr>
        <p:spPr>
          <a:xfrm flipH="1">
            <a:off x="2251440" y="2985367"/>
            <a:ext cx="1079057" cy="200389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9" name="Suora nuoliyhdysviiva 38">
            <a:extLst>
              <a:ext uri="{FF2B5EF4-FFF2-40B4-BE49-F238E27FC236}">
                <a16:creationId xmlns:a16="http://schemas.microsoft.com/office/drawing/2014/main" id="{B8E4288A-1CD4-4606-904F-D18E48D8E37C}"/>
              </a:ext>
            </a:extLst>
          </p:cNvPr>
          <p:cNvCxnSpPr>
            <a:cxnSpLocks/>
            <a:stCxn id="6" idx="2"/>
            <a:endCxn id="9" idx="0"/>
          </p:cNvCxnSpPr>
          <p:nvPr/>
        </p:nvCxnSpPr>
        <p:spPr>
          <a:xfrm>
            <a:off x="3330497" y="2985367"/>
            <a:ext cx="924046" cy="200389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2" name="Suora nuoliyhdysviiva 41">
            <a:extLst>
              <a:ext uri="{FF2B5EF4-FFF2-40B4-BE49-F238E27FC236}">
                <a16:creationId xmlns:a16="http://schemas.microsoft.com/office/drawing/2014/main" id="{855C46AD-950A-4E4E-B87A-C553C88AE258}"/>
              </a:ext>
            </a:extLst>
          </p:cNvPr>
          <p:cNvCxnSpPr>
            <a:cxnSpLocks/>
            <a:stCxn id="18" idx="2"/>
            <a:endCxn id="30" idx="0"/>
          </p:cNvCxnSpPr>
          <p:nvPr/>
        </p:nvCxnSpPr>
        <p:spPr>
          <a:xfrm flipH="1">
            <a:off x="6276278" y="2980725"/>
            <a:ext cx="1589049" cy="184281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5" name="Suora nuoliyhdysviiva 44">
            <a:extLst>
              <a:ext uri="{FF2B5EF4-FFF2-40B4-BE49-F238E27FC236}">
                <a16:creationId xmlns:a16="http://schemas.microsoft.com/office/drawing/2014/main" id="{96DE69A1-3BCA-4903-AAA2-5103FFDE4318}"/>
              </a:ext>
            </a:extLst>
          </p:cNvPr>
          <p:cNvCxnSpPr>
            <a:cxnSpLocks/>
            <a:stCxn id="18" idx="2"/>
            <a:endCxn id="24" idx="0"/>
          </p:cNvCxnSpPr>
          <p:nvPr/>
        </p:nvCxnSpPr>
        <p:spPr>
          <a:xfrm>
            <a:off x="7865327" y="2980725"/>
            <a:ext cx="432686" cy="183755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8" name="Suora nuoliyhdysviiva 47">
            <a:extLst>
              <a:ext uri="{FF2B5EF4-FFF2-40B4-BE49-F238E27FC236}">
                <a16:creationId xmlns:a16="http://schemas.microsoft.com/office/drawing/2014/main" id="{B285D47E-2664-4E7F-9BBE-0DAB7277323B}"/>
              </a:ext>
            </a:extLst>
          </p:cNvPr>
          <p:cNvCxnSpPr>
            <a:cxnSpLocks/>
            <a:stCxn id="18" idx="2"/>
            <a:endCxn id="27" idx="0"/>
          </p:cNvCxnSpPr>
          <p:nvPr/>
        </p:nvCxnSpPr>
        <p:spPr>
          <a:xfrm>
            <a:off x="7865327" y="2980725"/>
            <a:ext cx="2254051" cy="16833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1" name="Suora nuoliyhdysviiva 50">
            <a:extLst>
              <a:ext uri="{FF2B5EF4-FFF2-40B4-BE49-F238E27FC236}">
                <a16:creationId xmlns:a16="http://schemas.microsoft.com/office/drawing/2014/main" id="{37E68169-2476-468F-9D6D-550850CB316D}"/>
              </a:ext>
            </a:extLst>
          </p:cNvPr>
          <p:cNvCxnSpPr>
            <a:cxnSpLocks/>
            <a:stCxn id="18" idx="2"/>
            <a:endCxn id="21" idx="1"/>
          </p:cNvCxnSpPr>
          <p:nvPr/>
        </p:nvCxnSpPr>
        <p:spPr>
          <a:xfrm>
            <a:off x="7865327" y="2980725"/>
            <a:ext cx="2167452" cy="100422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4" name="Suora nuoliyhdysviiva 53">
            <a:extLst>
              <a:ext uri="{FF2B5EF4-FFF2-40B4-BE49-F238E27FC236}">
                <a16:creationId xmlns:a16="http://schemas.microsoft.com/office/drawing/2014/main" id="{4B38F712-02B4-4B4C-A8B3-9839C0237AF2}"/>
              </a:ext>
            </a:extLst>
          </p:cNvPr>
          <p:cNvCxnSpPr>
            <a:cxnSpLocks/>
            <a:stCxn id="18" idx="2"/>
            <a:endCxn id="33" idx="1"/>
          </p:cNvCxnSpPr>
          <p:nvPr/>
        </p:nvCxnSpPr>
        <p:spPr>
          <a:xfrm>
            <a:off x="7865327" y="2980725"/>
            <a:ext cx="2051471" cy="762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7" name="Suora nuoliyhdysviiva 56">
            <a:extLst>
              <a:ext uri="{FF2B5EF4-FFF2-40B4-BE49-F238E27FC236}">
                <a16:creationId xmlns:a16="http://schemas.microsoft.com/office/drawing/2014/main" id="{381EFE81-C039-4638-A0CB-DC83EBE43D10}"/>
              </a:ext>
            </a:extLst>
          </p:cNvPr>
          <p:cNvCxnSpPr>
            <a:cxnSpLocks/>
            <a:endCxn id="9" idx="0"/>
          </p:cNvCxnSpPr>
          <p:nvPr/>
        </p:nvCxnSpPr>
        <p:spPr>
          <a:xfrm flipH="1">
            <a:off x="4254543" y="2980725"/>
            <a:ext cx="3610784" cy="200853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134030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Many question marks on black background">
            <a:extLst>
              <a:ext uri="{FF2B5EF4-FFF2-40B4-BE49-F238E27FC236}">
                <a16:creationId xmlns:a16="http://schemas.microsoft.com/office/drawing/2014/main" id="{631BB774-E675-4B61-B0BB-523752037B3F}"/>
              </a:ext>
            </a:extLst>
          </p:cNvPr>
          <p:cNvPicPr>
            <a:picLocks noChangeAspect="1"/>
          </p:cNvPicPr>
          <p:nvPr/>
        </p:nvPicPr>
        <p:blipFill rotWithShape="1">
          <a:blip r:embed="rId2"/>
          <a:srcRect l="13991" r="2" b="2"/>
          <a:stretch/>
        </p:blipFill>
        <p:spPr>
          <a:xfrm>
            <a:off x="1" y="10"/>
            <a:ext cx="9669642" cy="6857990"/>
          </a:xfrm>
          <a:prstGeom prst="rect">
            <a:avLst/>
          </a:prstGeom>
        </p:spPr>
      </p:pic>
      <p:sp>
        <p:nvSpPr>
          <p:cNvPr id="13" name="Rectangle 12">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A948AB97-653F-4310-AC48-AF7D8B479BBA}"/>
              </a:ext>
            </a:extLst>
          </p:cNvPr>
          <p:cNvSpPr>
            <a:spLocks noGrp="1"/>
          </p:cNvSpPr>
          <p:nvPr>
            <p:ph type="title"/>
          </p:nvPr>
        </p:nvSpPr>
        <p:spPr>
          <a:xfrm>
            <a:off x="7935402" y="743447"/>
            <a:ext cx="3445765" cy="3692028"/>
          </a:xfrm>
          <a:noFill/>
        </p:spPr>
        <p:txBody>
          <a:bodyPr vert="horz" lIns="91440" tIns="45720" rIns="91440" bIns="45720" rtlCol="0" anchor="b">
            <a:normAutofit/>
          </a:bodyPr>
          <a:lstStyle/>
          <a:p>
            <a:r>
              <a:rPr lang="en-US" sz="4000"/>
              <a:t>A few words on combating organizational wrongdoing</a:t>
            </a:r>
          </a:p>
        </p:txBody>
      </p:sp>
      <p:sp>
        <p:nvSpPr>
          <p:cNvPr id="5" name="Text Placeholder 4">
            <a:extLst>
              <a:ext uri="{FF2B5EF4-FFF2-40B4-BE49-F238E27FC236}">
                <a16:creationId xmlns:a16="http://schemas.microsoft.com/office/drawing/2014/main" id="{B901D80F-AB0E-446B-B762-53E614B05D33}"/>
              </a:ext>
            </a:extLst>
          </p:cNvPr>
          <p:cNvSpPr>
            <a:spLocks noGrp="1"/>
          </p:cNvSpPr>
          <p:nvPr>
            <p:ph type="body" idx="1"/>
          </p:nvPr>
        </p:nvSpPr>
        <p:spPr>
          <a:xfrm>
            <a:off x="7935403" y="4629234"/>
            <a:ext cx="3445766" cy="1485319"/>
          </a:xfrm>
          <a:noFill/>
        </p:spPr>
        <p:txBody>
          <a:bodyPr vert="horz" lIns="91440" tIns="45720" rIns="91440" bIns="45720" rtlCol="0">
            <a:normAutofit/>
          </a:bodyPr>
          <a:lstStyle/>
          <a:p>
            <a:endParaRPr lang="en-US">
              <a:solidFill>
                <a:schemeClr val="tx1"/>
              </a:solidFill>
              <a:latin typeface="+mn-lt"/>
            </a:endParaRPr>
          </a:p>
        </p:txBody>
      </p:sp>
    </p:spTree>
    <p:extLst>
      <p:ext uri="{BB962C8B-B14F-4D97-AF65-F5344CB8AC3E}">
        <p14:creationId xmlns:p14="http://schemas.microsoft.com/office/powerpoint/2010/main" val="33358751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DCFCC3E9-9E5A-4054-9354-2AC49747D4A5}"/>
              </a:ext>
            </a:extLst>
          </p:cNvPr>
          <p:cNvSpPr>
            <a:spLocks noGrp="1"/>
          </p:cNvSpPr>
          <p:nvPr>
            <p:ph type="title"/>
          </p:nvPr>
        </p:nvSpPr>
        <p:spPr>
          <a:xfrm>
            <a:off x="841248" y="256032"/>
            <a:ext cx="10506456" cy="1014984"/>
          </a:xfrm>
        </p:spPr>
        <p:txBody>
          <a:bodyPr anchor="b">
            <a:normAutofit/>
          </a:bodyPr>
          <a:lstStyle/>
          <a:p>
            <a:r>
              <a:rPr lang="en-US" sz="4100"/>
              <a:t>How to combat wrongdoing risks: Generally</a:t>
            </a:r>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Sisällön paikkamerkki 2">
            <a:extLst>
              <a:ext uri="{FF2B5EF4-FFF2-40B4-BE49-F238E27FC236}">
                <a16:creationId xmlns:a16="http://schemas.microsoft.com/office/drawing/2014/main" id="{5D8B9E96-FED4-4556-AF62-EDD43AA0BC3D}"/>
              </a:ext>
            </a:extLst>
          </p:cNvPr>
          <p:cNvGraphicFramePr>
            <a:graphicFrameLocks noGrp="1"/>
          </p:cNvGraphicFramePr>
          <p:nvPr>
            <p:ph idx="1"/>
            <p:extLst>
              <p:ext uri="{D42A27DB-BD31-4B8C-83A1-F6EECF244321}">
                <p14:modId xmlns:p14="http://schemas.microsoft.com/office/powerpoint/2010/main" val="787282978"/>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18088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CFCC3E9-9E5A-4054-9354-2AC49747D4A5}"/>
              </a:ext>
            </a:extLst>
          </p:cNvPr>
          <p:cNvSpPr>
            <a:spLocks noGrp="1"/>
          </p:cNvSpPr>
          <p:nvPr>
            <p:ph type="title"/>
          </p:nvPr>
        </p:nvSpPr>
        <p:spPr/>
        <p:txBody>
          <a:bodyPr/>
          <a:lstStyle/>
          <a:p>
            <a:r>
              <a:rPr lang="en-US" dirty="0"/>
              <a:t>How to combat wrongdoing risks:    More specifically</a:t>
            </a:r>
          </a:p>
        </p:txBody>
      </p:sp>
      <p:graphicFrame>
        <p:nvGraphicFramePr>
          <p:cNvPr id="7" name="Sisällön paikkamerkki 2">
            <a:extLst>
              <a:ext uri="{FF2B5EF4-FFF2-40B4-BE49-F238E27FC236}">
                <a16:creationId xmlns:a16="http://schemas.microsoft.com/office/drawing/2014/main" id="{249B6C65-3D0D-4901-96D2-903F4E2FCFBE}"/>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687694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58A30BF-FAD3-4C02-8082-2C47727D5259}"/>
              </a:ext>
            </a:extLst>
          </p:cNvPr>
          <p:cNvSpPr>
            <a:spLocks noGrp="1"/>
          </p:cNvSpPr>
          <p:nvPr>
            <p:ph type="title"/>
          </p:nvPr>
        </p:nvSpPr>
        <p:spPr/>
        <p:txBody>
          <a:bodyPr/>
          <a:lstStyle/>
          <a:p>
            <a:r>
              <a:rPr lang="en-US"/>
              <a:t>Recap</a:t>
            </a:r>
            <a:endParaRPr lang="en-US" dirty="0"/>
          </a:p>
        </p:txBody>
      </p:sp>
      <p:sp>
        <p:nvSpPr>
          <p:cNvPr id="3" name="Sisällön paikkamerkki 2">
            <a:extLst>
              <a:ext uri="{FF2B5EF4-FFF2-40B4-BE49-F238E27FC236}">
                <a16:creationId xmlns:a16="http://schemas.microsoft.com/office/drawing/2014/main" id="{A362C3A4-18FF-42EC-ACE5-4EB2FAAE0B50}"/>
              </a:ext>
            </a:extLst>
          </p:cNvPr>
          <p:cNvSpPr>
            <a:spLocks noGrp="1"/>
          </p:cNvSpPr>
          <p:nvPr>
            <p:ph idx="1"/>
          </p:nvPr>
        </p:nvSpPr>
        <p:spPr/>
        <p:txBody>
          <a:bodyPr>
            <a:normAutofit/>
          </a:bodyPr>
          <a:lstStyle/>
          <a:p>
            <a:r>
              <a:rPr lang="en-US" dirty="0"/>
              <a:t>Corporate irresponsibility/wrongdoing is common, and in many cases more complex than simply ‘evil’</a:t>
            </a:r>
          </a:p>
          <a:p>
            <a:r>
              <a:rPr lang="en-US" dirty="0"/>
              <a:t>Can be seen as either a normal or an abnormal feature of organizational activity</a:t>
            </a:r>
          </a:p>
          <a:p>
            <a:r>
              <a:rPr lang="en-US" dirty="0"/>
              <a:t>Pathways to wrongdoing are highly complex</a:t>
            </a:r>
          </a:p>
          <a:p>
            <a:r>
              <a:rPr lang="en-US" dirty="0"/>
              <a:t>Hidden agenda</a:t>
            </a:r>
            <a:r>
              <a:rPr lang="en-US"/>
              <a:t>: </a:t>
            </a:r>
          </a:p>
          <a:p>
            <a:pPr lvl="1"/>
            <a:r>
              <a:rPr lang="en-US"/>
              <a:t>Improve our ability to </a:t>
            </a:r>
            <a:r>
              <a:rPr lang="en-US" dirty="0"/>
              <a:t>develop multiple, multi-faceted explanations of situations we encounter</a:t>
            </a:r>
          </a:p>
          <a:p>
            <a:endParaRPr lang="en-US" dirty="0"/>
          </a:p>
        </p:txBody>
      </p:sp>
    </p:spTree>
    <p:extLst>
      <p:ext uri="{BB962C8B-B14F-4D97-AF65-F5344CB8AC3E}">
        <p14:creationId xmlns:p14="http://schemas.microsoft.com/office/powerpoint/2010/main" val="23725332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4F04A1D-A2A4-4EFC-B924-5DECAD4135B9}"/>
              </a:ext>
            </a:extLst>
          </p:cNvPr>
          <p:cNvSpPr>
            <a:spLocks noGrp="1"/>
          </p:cNvSpPr>
          <p:nvPr>
            <p:ph type="title"/>
          </p:nvPr>
        </p:nvSpPr>
        <p:spPr/>
        <p:txBody>
          <a:bodyPr/>
          <a:lstStyle/>
          <a:p>
            <a:r>
              <a:rPr lang="en-US" dirty="0"/>
              <a:t>References</a:t>
            </a:r>
          </a:p>
        </p:txBody>
      </p:sp>
      <p:sp>
        <p:nvSpPr>
          <p:cNvPr id="3" name="Sisällön paikkamerkki 2">
            <a:extLst>
              <a:ext uri="{FF2B5EF4-FFF2-40B4-BE49-F238E27FC236}">
                <a16:creationId xmlns:a16="http://schemas.microsoft.com/office/drawing/2014/main" id="{5F7334F2-26B3-4D10-9BB2-A1B114269169}"/>
              </a:ext>
            </a:extLst>
          </p:cNvPr>
          <p:cNvSpPr>
            <a:spLocks noGrp="1"/>
          </p:cNvSpPr>
          <p:nvPr>
            <p:ph idx="1"/>
          </p:nvPr>
        </p:nvSpPr>
        <p:spPr/>
        <p:txBody>
          <a:bodyPr>
            <a:normAutofit fontScale="32500" lnSpcReduction="20000"/>
          </a:bodyPr>
          <a:lstStyle/>
          <a:p>
            <a:pPr marL="0" indent="0">
              <a:buNone/>
            </a:pPr>
            <a:r>
              <a:rPr lang="en-US" dirty="0"/>
              <a:t>Barnett, M. L. 2014. Why Stakeholders Ignore Firm Misconduct: A Cognitive View. </a:t>
            </a:r>
            <a:r>
              <a:rPr lang="en-US" b="1" i="1" dirty="0"/>
              <a:t>Journal of Management</a:t>
            </a:r>
            <a:r>
              <a:rPr lang="en-US" dirty="0"/>
              <a:t>, 40(3): 676–702.</a:t>
            </a:r>
          </a:p>
          <a:p>
            <a:pPr marL="0" indent="0">
              <a:lnSpc>
                <a:spcPct val="120000"/>
              </a:lnSpc>
              <a:buNone/>
            </a:pPr>
            <a:r>
              <a:rPr lang="en-US" dirty="0"/>
              <a:t>CSR Europe 2013. Volkswagen wins international sustainability award. </a:t>
            </a:r>
            <a:r>
              <a:rPr lang="en-US" b="1" i="1" dirty="0"/>
              <a:t>CSR Europe</a:t>
            </a:r>
            <a:r>
              <a:rPr lang="en-US" dirty="0"/>
              <a:t>, 9 January 2013 (http:// www.csreurope.org/volkswagen-wins-international-sustainability-award#.Vhr1x_mqqko).</a:t>
            </a:r>
          </a:p>
          <a:p>
            <a:pPr marL="0" indent="0">
              <a:lnSpc>
                <a:spcPct val="120000"/>
              </a:lnSpc>
              <a:buNone/>
            </a:pPr>
            <a:r>
              <a:rPr lang="en-US" dirty="0" err="1"/>
              <a:t>Gioia</a:t>
            </a:r>
            <a:r>
              <a:rPr lang="en-US" dirty="0"/>
              <a:t>, D. A. 1992. Pinto fires and personal ethics: A script analysis of missed opportunities. </a:t>
            </a:r>
            <a:r>
              <a:rPr lang="en-US" b="1" i="1" dirty="0"/>
              <a:t>Journal of Business Ethics</a:t>
            </a:r>
            <a:r>
              <a:rPr lang="en-US" dirty="0"/>
              <a:t>, 11(5–6): 379–389.</a:t>
            </a:r>
          </a:p>
          <a:p>
            <a:pPr marL="0" indent="0">
              <a:lnSpc>
                <a:spcPct val="120000"/>
              </a:lnSpc>
              <a:buNone/>
            </a:pPr>
            <a:r>
              <a:rPr lang="en-US" dirty="0" err="1"/>
              <a:t>Greve</a:t>
            </a:r>
            <a:r>
              <a:rPr lang="en-US" dirty="0"/>
              <a:t>, H. R., Palmer, D., &amp; </a:t>
            </a:r>
            <a:r>
              <a:rPr lang="en-US" dirty="0" err="1"/>
              <a:t>Pozner</a:t>
            </a:r>
            <a:r>
              <a:rPr lang="en-US" dirty="0"/>
              <a:t>, J. 2010. Organizations Gone Wild: The Causes, Processes, and Consequences of Organizational Misconduct. </a:t>
            </a:r>
            <a:r>
              <a:rPr lang="en-US" b="1" i="1" dirty="0"/>
              <a:t>The Academy of Management Annals</a:t>
            </a:r>
            <a:r>
              <a:rPr lang="en-US" dirty="0"/>
              <a:t>, 4(1): 53–107.</a:t>
            </a:r>
          </a:p>
          <a:p>
            <a:pPr marL="0" indent="0">
              <a:lnSpc>
                <a:spcPct val="120000"/>
              </a:lnSpc>
              <a:buNone/>
            </a:pPr>
            <a:r>
              <a:rPr lang="en-GB" dirty="0"/>
              <a:t>Jackson, G., Brammer, S., </a:t>
            </a:r>
            <a:r>
              <a:rPr lang="en-GB" dirty="0" err="1"/>
              <a:t>Karpoff</a:t>
            </a:r>
            <a:r>
              <a:rPr lang="en-GB" dirty="0"/>
              <a:t>, J. M., Lange, D., </a:t>
            </a:r>
            <a:r>
              <a:rPr lang="en-GB" dirty="0" err="1"/>
              <a:t>Zavyalova</a:t>
            </a:r>
            <a:r>
              <a:rPr lang="en-GB" dirty="0"/>
              <a:t>, A., et al. 2014. Grey Areas: Corporate Reputation and Irresponsible Corporations. </a:t>
            </a:r>
            <a:r>
              <a:rPr lang="en-GB" b="1" i="1" dirty="0"/>
              <a:t>Socio-Economic Review</a:t>
            </a:r>
            <a:r>
              <a:rPr lang="en-GB" dirty="0"/>
              <a:t>, 12(January): 153–218.</a:t>
            </a:r>
            <a:endParaRPr lang="en-US" b="1" dirty="0"/>
          </a:p>
          <a:p>
            <a:pPr marL="0" indent="0">
              <a:lnSpc>
                <a:spcPct val="120000"/>
              </a:lnSpc>
              <a:buNone/>
            </a:pPr>
            <a:r>
              <a:rPr lang="en-GB" dirty="0"/>
              <a:t>Lange, D., &amp; Washburn, N. T. 2012. Understanding Attributions of Corporate Social Irresponsibility. </a:t>
            </a:r>
            <a:r>
              <a:rPr lang="en-GB" b="1" i="1" dirty="0"/>
              <a:t>Academy of Management Review</a:t>
            </a:r>
            <a:r>
              <a:rPr lang="en-GB" dirty="0"/>
              <a:t>, 37(2): 300–326.</a:t>
            </a:r>
            <a:endParaRPr lang="en-US" dirty="0"/>
          </a:p>
          <a:p>
            <a:pPr marL="0" indent="0">
              <a:lnSpc>
                <a:spcPct val="120000"/>
              </a:lnSpc>
              <a:buNone/>
            </a:pPr>
            <a:r>
              <a:rPr lang="en-US" dirty="0"/>
              <a:t>Mena, S., </a:t>
            </a:r>
            <a:r>
              <a:rPr lang="en-US" dirty="0" err="1"/>
              <a:t>Rintamaki</a:t>
            </a:r>
            <a:r>
              <a:rPr lang="en-US" dirty="0"/>
              <a:t>, J., Fleming, P., &amp; Spicer, A. 2016. On the forgetting of corporate irresponsibility. </a:t>
            </a:r>
            <a:r>
              <a:rPr lang="en-US" b="1" i="1" dirty="0"/>
              <a:t>Academy of Management Review</a:t>
            </a:r>
            <a:r>
              <a:rPr lang="en-US" dirty="0"/>
              <a:t>, 41(4): 720–738.</a:t>
            </a:r>
          </a:p>
          <a:p>
            <a:pPr marL="0" indent="0">
              <a:lnSpc>
                <a:spcPct val="120000"/>
              </a:lnSpc>
              <a:buNone/>
            </a:pPr>
            <a:r>
              <a:rPr lang="en-US" dirty="0"/>
              <a:t>Muller, J. 2013. How Volkswagen will rule the world. </a:t>
            </a:r>
            <a:r>
              <a:rPr lang="en-US" b="1" i="1" dirty="0"/>
              <a:t>Forbes</a:t>
            </a:r>
            <a:r>
              <a:rPr lang="en-US" dirty="0"/>
              <a:t>, 17 April 2013 (http://www.forbes.com/ sites/</a:t>
            </a:r>
            <a:r>
              <a:rPr lang="en-US" dirty="0" err="1"/>
              <a:t>joannmuller</a:t>
            </a:r>
            <a:r>
              <a:rPr lang="en-US" dirty="0"/>
              <a:t>/2013/04/17/volkswagens-mission-to-dominate-global-auto-industry-gets-noticeably- harder/).</a:t>
            </a:r>
          </a:p>
          <a:p>
            <a:pPr marL="0" indent="0">
              <a:lnSpc>
                <a:spcPct val="120000"/>
              </a:lnSpc>
              <a:buNone/>
            </a:pPr>
            <a:r>
              <a:rPr lang="en-US" dirty="0"/>
              <a:t>Palazzo, G., </a:t>
            </a:r>
            <a:r>
              <a:rPr lang="en-US" dirty="0" err="1"/>
              <a:t>Krings</a:t>
            </a:r>
            <a:r>
              <a:rPr lang="en-US" dirty="0"/>
              <a:t>, F., &amp; </a:t>
            </a:r>
            <a:r>
              <a:rPr lang="en-US" dirty="0" err="1"/>
              <a:t>Hoffrage</a:t>
            </a:r>
            <a:r>
              <a:rPr lang="en-US" dirty="0"/>
              <a:t>, U. 2011. Ethical Blindness. </a:t>
            </a:r>
            <a:r>
              <a:rPr lang="en-US" b="1" i="1" dirty="0"/>
              <a:t>Journal of Business Ethics</a:t>
            </a:r>
            <a:r>
              <a:rPr lang="en-US" dirty="0"/>
              <a:t>, 109(3): 323–338.</a:t>
            </a:r>
          </a:p>
          <a:p>
            <a:pPr marL="0" indent="0">
              <a:lnSpc>
                <a:spcPct val="120000"/>
              </a:lnSpc>
              <a:buNone/>
            </a:pPr>
            <a:r>
              <a:rPr lang="en-US" dirty="0">
                <a:solidFill>
                  <a:srgbClr val="FF0000"/>
                </a:solidFill>
              </a:rPr>
              <a:t>Palmer, D. A. 2013. The New Perspective on Organizational Wrongdoing. </a:t>
            </a:r>
            <a:r>
              <a:rPr lang="en-US" b="1" i="1" dirty="0">
                <a:solidFill>
                  <a:srgbClr val="FF0000"/>
                </a:solidFill>
              </a:rPr>
              <a:t>California Management Review</a:t>
            </a:r>
            <a:r>
              <a:rPr lang="en-US" dirty="0">
                <a:solidFill>
                  <a:srgbClr val="FF0000"/>
                </a:solidFill>
              </a:rPr>
              <a:t>, 56(1): 5–24.</a:t>
            </a:r>
          </a:p>
          <a:p>
            <a:pPr marL="0" indent="0">
              <a:lnSpc>
                <a:spcPct val="120000"/>
              </a:lnSpc>
              <a:buNone/>
            </a:pPr>
            <a:r>
              <a:rPr lang="en-US" dirty="0"/>
              <a:t>Palmer, D. 2012. </a:t>
            </a:r>
            <a:r>
              <a:rPr lang="en-US" b="1" i="1" dirty="0"/>
              <a:t>Normal organizational wrongdoing: A critical analysis of theories of misconduct in and by organizations</a:t>
            </a:r>
            <a:r>
              <a:rPr lang="en-US" dirty="0"/>
              <a:t>. Oxford University Press.</a:t>
            </a:r>
          </a:p>
          <a:p>
            <a:pPr marL="0" indent="0">
              <a:buNone/>
            </a:pPr>
            <a:r>
              <a:rPr lang="en-US" dirty="0">
                <a:effectLst/>
              </a:rPr>
              <a:t>Palmer, D., &amp; </a:t>
            </a:r>
            <a:r>
              <a:rPr lang="en-US" dirty="0" err="1">
                <a:effectLst/>
              </a:rPr>
              <a:t>Yenkey</a:t>
            </a:r>
            <a:r>
              <a:rPr lang="en-US" dirty="0">
                <a:effectLst/>
              </a:rPr>
              <a:t>, C. B. 2015. Drugs, sweat, and gears: An organizational analysis of performance-enhancing drug use in the 2010 tour de France. </a:t>
            </a:r>
            <a:r>
              <a:rPr lang="en-US" b="1" i="1" dirty="0">
                <a:effectLst/>
              </a:rPr>
              <a:t>Social Forces</a:t>
            </a:r>
            <a:r>
              <a:rPr lang="en-US" dirty="0">
                <a:effectLst/>
              </a:rPr>
              <a:t>, 94(2): 891–922.</a:t>
            </a:r>
            <a:endParaRPr lang="en-US" dirty="0"/>
          </a:p>
          <a:p>
            <a:pPr marL="0" indent="0">
              <a:lnSpc>
                <a:spcPct val="120000"/>
              </a:lnSpc>
              <a:buNone/>
            </a:pPr>
            <a:r>
              <a:rPr lang="en-US" dirty="0" err="1"/>
              <a:t>Perrow</a:t>
            </a:r>
            <a:r>
              <a:rPr lang="en-US" dirty="0"/>
              <a:t>, C. 1984. </a:t>
            </a:r>
            <a:r>
              <a:rPr lang="en-US" b="1" i="1" dirty="0"/>
              <a:t>Normal accidents: Living with high risk technologies.</a:t>
            </a:r>
            <a:r>
              <a:rPr lang="en-US" dirty="0"/>
              <a:t> Princeton University Press. </a:t>
            </a:r>
          </a:p>
          <a:p>
            <a:pPr marL="0" indent="0">
              <a:buNone/>
            </a:pPr>
            <a:r>
              <a:rPr lang="en-US" dirty="0"/>
              <a:t>Rhodes, C. 2016. Democratic Business Ethics: Volkswagen’s Emissions Scandal and the Disruption of Corporate Sovereignty. </a:t>
            </a:r>
            <a:r>
              <a:rPr lang="en-US" b="1" i="1" dirty="0"/>
              <a:t>Organization Studies</a:t>
            </a:r>
            <a:r>
              <a:rPr lang="en-US" dirty="0"/>
              <a:t>, 37(10): 1501–1518.</a:t>
            </a:r>
          </a:p>
          <a:p>
            <a:pPr marL="0" indent="0">
              <a:lnSpc>
                <a:spcPct val="120000"/>
              </a:lnSpc>
              <a:buNone/>
            </a:pPr>
            <a:endParaRPr lang="en-US" dirty="0"/>
          </a:p>
        </p:txBody>
      </p:sp>
    </p:spTree>
    <p:extLst>
      <p:ext uri="{BB962C8B-B14F-4D97-AF65-F5344CB8AC3E}">
        <p14:creationId xmlns:p14="http://schemas.microsoft.com/office/powerpoint/2010/main" val="3262751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5000" y="640823"/>
            <a:ext cx="3418659" cy="5583148"/>
          </a:xfrm>
        </p:spPr>
        <p:txBody>
          <a:bodyPr anchor="ctr">
            <a:normAutofit/>
          </a:bodyPr>
          <a:lstStyle/>
          <a:p>
            <a:r>
              <a:rPr lang="fi-FI" sz="5400"/>
              <a:t>Agenda</a:t>
            </a:r>
            <a:endParaRPr lang="en-GB" sz="5400"/>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075273D0-BE0E-45CD-9BAD-797B28EEAAF3}"/>
              </a:ext>
            </a:extLst>
          </p:cNvPr>
          <p:cNvGraphicFramePr>
            <a:graphicFrameLocks noGrp="1"/>
          </p:cNvGraphicFramePr>
          <p:nvPr>
            <p:ph idx="1"/>
            <p:extLst>
              <p:ext uri="{D42A27DB-BD31-4B8C-83A1-F6EECF244321}">
                <p14:modId xmlns:p14="http://schemas.microsoft.com/office/powerpoint/2010/main" val="110352581"/>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35174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B8C51E-18ED-408B-B9B2-AE2A0128B3B0}"/>
              </a:ext>
            </a:extLst>
          </p:cNvPr>
          <p:cNvSpPr>
            <a:spLocks noGrp="1"/>
          </p:cNvSpPr>
          <p:nvPr>
            <p:ph type="title"/>
          </p:nvPr>
        </p:nvSpPr>
        <p:spPr/>
        <p:txBody>
          <a:bodyPr/>
          <a:lstStyle/>
          <a:p>
            <a:r>
              <a:rPr lang="en-US" dirty="0"/>
              <a:t>Lecture assignment</a:t>
            </a:r>
          </a:p>
        </p:txBody>
      </p:sp>
      <p:sp>
        <p:nvSpPr>
          <p:cNvPr id="5" name="Text Placeholder 4">
            <a:extLst>
              <a:ext uri="{FF2B5EF4-FFF2-40B4-BE49-F238E27FC236}">
                <a16:creationId xmlns:a16="http://schemas.microsoft.com/office/drawing/2014/main" id="{DAA41273-6620-4535-B5D1-98EB2FAE8EE4}"/>
              </a:ext>
            </a:extLst>
          </p:cNvPr>
          <p:cNvSpPr>
            <a:spLocks noGrp="1"/>
          </p:cNvSpPr>
          <p:nvPr>
            <p:ph type="body" idx="1"/>
          </p:nvPr>
        </p:nvSpPr>
        <p:spPr/>
        <p:txBody>
          <a:bodyPr/>
          <a:lstStyle/>
          <a:p>
            <a:r>
              <a:rPr lang="en-US" dirty="0"/>
              <a:t>Apply different accounts to a case of wrongdoing</a:t>
            </a:r>
          </a:p>
        </p:txBody>
      </p:sp>
    </p:spTree>
    <p:extLst>
      <p:ext uri="{BB962C8B-B14F-4D97-AF65-F5344CB8AC3E}">
        <p14:creationId xmlns:p14="http://schemas.microsoft.com/office/powerpoint/2010/main" val="25574013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A786885-E155-4F9C-A22F-B259A21E259E}"/>
              </a:ext>
            </a:extLst>
          </p:cNvPr>
          <p:cNvSpPr>
            <a:spLocks noGrp="1"/>
          </p:cNvSpPr>
          <p:nvPr>
            <p:ph type="title"/>
          </p:nvPr>
        </p:nvSpPr>
        <p:spPr/>
        <p:txBody>
          <a:bodyPr/>
          <a:lstStyle/>
          <a:p>
            <a:r>
              <a:rPr lang="en-US" dirty="0"/>
              <a:t>Warm-up: Return to Volkswagen</a:t>
            </a:r>
          </a:p>
        </p:txBody>
      </p:sp>
      <p:sp>
        <p:nvSpPr>
          <p:cNvPr id="6" name="Content Placeholder 5">
            <a:extLst>
              <a:ext uri="{FF2B5EF4-FFF2-40B4-BE49-F238E27FC236}">
                <a16:creationId xmlns:a16="http://schemas.microsoft.com/office/drawing/2014/main" id="{59CEAFC5-253A-415A-9938-F6E4C5803497}"/>
              </a:ext>
            </a:extLst>
          </p:cNvPr>
          <p:cNvSpPr>
            <a:spLocks noGrp="1"/>
          </p:cNvSpPr>
          <p:nvPr>
            <p:ph idx="1"/>
          </p:nvPr>
        </p:nvSpPr>
        <p:spPr/>
        <p:txBody>
          <a:bodyPr/>
          <a:lstStyle/>
          <a:p>
            <a:r>
              <a:rPr lang="en-US" dirty="0"/>
              <a:t>Read the following text: </a:t>
            </a:r>
            <a:r>
              <a:rPr lang="en-US" dirty="0">
                <a:hlinkClick r:id="rId2"/>
              </a:rPr>
              <a:t>https://ideas.darden.virginia.edu/vw-emissions-and-the-3-factors-that-drive-ethical-breakdown</a:t>
            </a:r>
            <a:endParaRPr lang="en-US" dirty="0"/>
          </a:p>
          <a:p>
            <a:r>
              <a:rPr lang="en-US" dirty="0"/>
              <a:t>Think about the three factors that drive ethical breakdown introduced in the text in terms of the accounts introduced earlier</a:t>
            </a:r>
          </a:p>
          <a:p>
            <a:pPr lvl="1"/>
            <a:r>
              <a:rPr lang="en-US" dirty="0"/>
              <a:t>Which ones do you detect? Which ones are the most significant ones?</a:t>
            </a:r>
          </a:p>
          <a:p>
            <a:r>
              <a:rPr lang="en-US" dirty="0"/>
              <a:t>No need to produce any text here, this is just a rehearsal</a:t>
            </a:r>
          </a:p>
          <a:p>
            <a:r>
              <a:rPr lang="en-US" dirty="0"/>
              <a:t>Next slide: build a case study of your own</a:t>
            </a:r>
          </a:p>
        </p:txBody>
      </p:sp>
    </p:spTree>
    <p:extLst>
      <p:ext uri="{BB962C8B-B14F-4D97-AF65-F5344CB8AC3E}">
        <p14:creationId xmlns:p14="http://schemas.microsoft.com/office/powerpoint/2010/main" val="2577454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en-US" dirty="0"/>
              <a:t>Lecture assignment</a:t>
            </a:r>
          </a:p>
        </p:txBody>
      </p:sp>
      <p:sp>
        <p:nvSpPr>
          <p:cNvPr id="3" name="Sisällön paikkamerkki 2"/>
          <p:cNvSpPr>
            <a:spLocks noGrp="1"/>
          </p:cNvSpPr>
          <p:nvPr>
            <p:ph sz="half" idx="1"/>
          </p:nvPr>
        </p:nvSpPr>
        <p:spPr/>
        <p:txBody>
          <a:bodyPr>
            <a:normAutofit fontScale="92500" lnSpcReduction="10000"/>
          </a:bodyPr>
          <a:lstStyle/>
          <a:p>
            <a:pPr marL="0" indent="0">
              <a:buNone/>
            </a:pPr>
            <a:r>
              <a:rPr lang="en-US" dirty="0"/>
              <a:t>Work </a:t>
            </a:r>
            <a:r>
              <a:rPr lang="en-US"/>
              <a:t>in groups</a:t>
            </a:r>
            <a:endParaRPr lang="en-US" dirty="0"/>
          </a:p>
          <a:p>
            <a:pPr marL="0" indent="0">
              <a:buNone/>
            </a:pPr>
            <a:r>
              <a:rPr lang="en-US" dirty="0"/>
              <a:t>Choose an instance of corporate irresponsibility</a:t>
            </a:r>
          </a:p>
          <a:p>
            <a:r>
              <a:rPr lang="en-US" dirty="0"/>
              <a:t>What happened?</a:t>
            </a:r>
          </a:p>
          <a:p>
            <a:r>
              <a:rPr lang="en-US" dirty="0"/>
              <a:t>To what extent is the case normal / abnormal wrongdoing?</a:t>
            </a:r>
          </a:p>
          <a:p>
            <a:r>
              <a:rPr lang="en-US" dirty="0"/>
              <a:t>Which different types of accounts are present? Any dominant ones? </a:t>
            </a:r>
          </a:p>
          <a:p>
            <a:r>
              <a:rPr lang="en-US" dirty="0"/>
              <a:t>Can you find anything on whether the wrongdoing could have been prevented? Or lessons learned?</a:t>
            </a:r>
          </a:p>
        </p:txBody>
      </p:sp>
      <p:sp>
        <p:nvSpPr>
          <p:cNvPr id="4" name="Sisällön paikkamerkki 3"/>
          <p:cNvSpPr>
            <a:spLocks noGrp="1"/>
          </p:cNvSpPr>
          <p:nvPr>
            <p:ph sz="half" idx="2"/>
          </p:nvPr>
        </p:nvSpPr>
        <p:spPr/>
        <p:txBody>
          <a:bodyPr>
            <a:normAutofit fontScale="92500" lnSpcReduction="10000"/>
          </a:bodyPr>
          <a:lstStyle/>
          <a:p>
            <a:pPr marL="0" indent="0">
              <a:buNone/>
            </a:pPr>
            <a:r>
              <a:rPr lang="en-US" dirty="0"/>
              <a:t>Choose one from the following:</a:t>
            </a:r>
          </a:p>
          <a:p>
            <a:r>
              <a:rPr lang="en-US" dirty="0"/>
              <a:t>Boeing 737 MAX</a:t>
            </a:r>
          </a:p>
          <a:p>
            <a:r>
              <a:rPr lang="en-US" dirty="0"/>
              <a:t>Wells Fargo false accounts scandal</a:t>
            </a:r>
          </a:p>
          <a:p>
            <a:r>
              <a:rPr lang="en-US" dirty="0"/>
              <a:t>Toyota accelerator pedal scandal</a:t>
            </a:r>
          </a:p>
          <a:p>
            <a:r>
              <a:rPr lang="en-US" dirty="0" err="1"/>
              <a:t>Wirecard</a:t>
            </a:r>
            <a:endParaRPr lang="en-US" dirty="0"/>
          </a:p>
          <a:p>
            <a:endParaRPr lang="en-US" dirty="0"/>
          </a:p>
        </p:txBody>
      </p:sp>
    </p:spTree>
    <p:extLst>
      <p:ext uri="{BB962C8B-B14F-4D97-AF65-F5344CB8AC3E}">
        <p14:creationId xmlns:p14="http://schemas.microsoft.com/office/powerpoint/2010/main" val="1751481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Magnifying glass showing decling performance">
            <a:extLst>
              <a:ext uri="{FF2B5EF4-FFF2-40B4-BE49-F238E27FC236}">
                <a16:creationId xmlns:a16="http://schemas.microsoft.com/office/drawing/2014/main" id="{B24BDD8C-F267-4D6A-93B3-42CD711D0D0E}"/>
              </a:ext>
            </a:extLst>
          </p:cNvPr>
          <p:cNvPicPr>
            <a:picLocks noChangeAspect="1"/>
          </p:cNvPicPr>
          <p:nvPr/>
        </p:nvPicPr>
        <p:blipFill rotWithShape="1">
          <a:blip r:embed="rId2"/>
          <a:srcRect r="5882" b="-1"/>
          <a:stretch/>
        </p:blipFill>
        <p:spPr>
          <a:xfrm>
            <a:off x="1" y="10"/>
            <a:ext cx="9669642" cy="6857990"/>
          </a:xfrm>
          <a:prstGeom prst="rect">
            <a:avLst/>
          </a:prstGeom>
        </p:spPr>
      </p:pic>
      <p:sp>
        <p:nvSpPr>
          <p:cNvPr id="13" name="Rectangle 12">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Otsikko 3"/>
          <p:cNvSpPr>
            <a:spLocks noGrp="1"/>
          </p:cNvSpPr>
          <p:nvPr>
            <p:ph type="title"/>
          </p:nvPr>
        </p:nvSpPr>
        <p:spPr>
          <a:xfrm>
            <a:off x="7935402" y="743447"/>
            <a:ext cx="3445765" cy="3692028"/>
          </a:xfrm>
          <a:noFill/>
        </p:spPr>
        <p:txBody>
          <a:bodyPr vert="horz" lIns="91440" tIns="45720" rIns="91440" bIns="45720" rtlCol="0" anchor="b">
            <a:normAutofit/>
          </a:bodyPr>
          <a:lstStyle/>
          <a:p>
            <a:r>
              <a:rPr lang="en-US" sz="4000"/>
              <a:t>Understanding corporate irresponsibility</a:t>
            </a:r>
          </a:p>
        </p:txBody>
      </p:sp>
      <p:sp>
        <p:nvSpPr>
          <p:cNvPr id="5" name="Tekstin paikkamerkki 4"/>
          <p:cNvSpPr>
            <a:spLocks noGrp="1"/>
          </p:cNvSpPr>
          <p:nvPr>
            <p:ph type="body" idx="1"/>
          </p:nvPr>
        </p:nvSpPr>
        <p:spPr>
          <a:xfrm>
            <a:off x="7935403" y="4629234"/>
            <a:ext cx="3445766" cy="1485319"/>
          </a:xfrm>
          <a:noFill/>
        </p:spPr>
        <p:txBody>
          <a:bodyPr vert="horz" lIns="91440" tIns="45720" rIns="91440" bIns="45720" rtlCol="0">
            <a:normAutofit/>
          </a:bodyPr>
          <a:lstStyle/>
          <a:p>
            <a:endParaRPr lang="en-US">
              <a:solidFill>
                <a:schemeClr val="tx1"/>
              </a:solidFill>
              <a:latin typeface="+mn-lt"/>
            </a:endParaRPr>
          </a:p>
        </p:txBody>
      </p:sp>
    </p:spTree>
    <p:extLst>
      <p:ext uri="{BB962C8B-B14F-4D97-AF65-F5344CB8AC3E}">
        <p14:creationId xmlns:p14="http://schemas.microsoft.com/office/powerpoint/2010/main" val="3466105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Why </a:t>
            </a:r>
            <a:r>
              <a:rPr lang="fi-FI" dirty="0" err="1"/>
              <a:t>corporate</a:t>
            </a:r>
            <a:r>
              <a:rPr lang="fi-FI" dirty="0"/>
              <a:t> </a:t>
            </a:r>
            <a:r>
              <a:rPr lang="fi-FI" dirty="0" err="1"/>
              <a:t>irresponsibility</a:t>
            </a:r>
            <a:endParaRPr lang="en-GB" dirty="0"/>
          </a:p>
        </p:txBody>
      </p:sp>
      <p:sp>
        <p:nvSpPr>
          <p:cNvPr id="3" name="Content Placeholder 2"/>
          <p:cNvSpPr>
            <a:spLocks noGrp="1"/>
          </p:cNvSpPr>
          <p:nvPr>
            <p:ph idx="1"/>
          </p:nvPr>
        </p:nvSpPr>
        <p:spPr/>
        <p:txBody>
          <a:bodyPr>
            <a:normAutofit fontScale="92500" lnSpcReduction="20000"/>
          </a:bodyPr>
          <a:lstStyle/>
          <a:p>
            <a:r>
              <a:rPr lang="fi-FI" dirty="0"/>
              <a:t>Corporate irresponsibililty is </a:t>
            </a:r>
            <a:r>
              <a:rPr lang="fi-FI" dirty="0" err="1"/>
              <a:t>extremely</a:t>
            </a:r>
            <a:r>
              <a:rPr lang="fi-FI" dirty="0"/>
              <a:t> </a:t>
            </a:r>
            <a:r>
              <a:rPr lang="fi-FI" dirty="0" err="1"/>
              <a:t>common</a:t>
            </a:r>
            <a:endParaRPr lang="fi-FI" dirty="0"/>
          </a:p>
          <a:p>
            <a:pPr lvl="1"/>
            <a:r>
              <a:rPr lang="fi-FI" dirty="0"/>
              <a:t>In a </a:t>
            </a:r>
            <a:r>
              <a:rPr lang="fi-FI" dirty="0" err="1"/>
              <a:t>given</a:t>
            </a:r>
            <a:r>
              <a:rPr lang="fi-FI" dirty="0"/>
              <a:t> 3-year </a:t>
            </a:r>
            <a:r>
              <a:rPr lang="fi-FI" dirty="0" err="1"/>
              <a:t>period</a:t>
            </a:r>
            <a:r>
              <a:rPr lang="fi-FI" dirty="0"/>
              <a:t>, 40% of </a:t>
            </a:r>
            <a:r>
              <a:rPr lang="fi-FI" dirty="0" err="1"/>
              <a:t>Fortune</a:t>
            </a:r>
            <a:r>
              <a:rPr lang="fi-FI" dirty="0"/>
              <a:t> 100 </a:t>
            </a:r>
            <a:r>
              <a:rPr lang="fi-FI" dirty="0" err="1"/>
              <a:t>firms</a:t>
            </a:r>
            <a:r>
              <a:rPr lang="fi-FI" dirty="0"/>
              <a:t> </a:t>
            </a:r>
            <a:r>
              <a:rPr lang="fi-FI" dirty="0" err="1"/>
              <a:t>have</a:t>
            </a:r>
            <a:r>
              <a:rPr lang="fi-FI" dirty="0"/>
              <a:t> </a:t>
            </a:r>
            <a:r>
              <a:rPr lang="fi-FI" dirty="0" err="1"/>
              <a:t>committed</a:t>
            </a:r>
            <a:r>
              <a:rPr lang="fi-FI" dirty="0"/>
              <a:t> </a:t>
            </a:r>
            <a:r>
              <a:rPr lang="fi-FI" dirty="0" err="1"/>
              <a:t>irresponsibility</a:t>
            </a:r>
            <a:endParaRPr lang="fi-FI" dirty="0"/>
          </a:p>
          <a:p>
            <a:pPr lvl="1"/>
            <a:r>
              <a:rPr lang="fi-FI" dirty="0"/>
              <a:t>80% of </a:t>
            </a:r>
            <a:r>
              <a:rPr lang="fi-FI" dirty="0" err="1"/>
              <a:t>firms</a:t>
            </a:r>
            <a:r>
              <a:rPr lang="fi-FI" dirty="0"/>
              <a:t> </a:t>
            </a:r>
            <a:r>
              <a:rPr lang="fi-FI" dirty="0" err="1"/>
              <a:t>experience</a:t>
            </a:r>
            <a:r>
              <a:rPr lang="fi-FI" dirty="0"/>
              <a:t> at </a:t>
            </a:r>
            <a:r>
              <a:rPr lang="fi-FI" dirty="0" err="1"/>
              <a:t>least</a:t>
            </a:r>
            <a:r>
              <a:rPr lang="fi-FI" dirty="0"/>
              <a:t> </a:t>
            </a:r>
            <a:r>
              <a:rPr lang="fi-FI" dirty="0" err="1"/>
              <a:t>one</a:t>
            </a:r>
            <a:r>
              <a:rPr lang="fi-FI" dirty="0"/>
              <a:t> </a:t>
            </a:r>
            <a:r>
              <a:rPr lang="fi-FI" dirty="0" err="1"/>
              <a:t>crisis</a:t>
            </a:r>
            <a:r>
              <a:rPr lang="fi-FI" dirty="0"/>
              <a:t> </a:t>
            </a:r>
            <a:r>
              <a:rPr lang="fi-FI" dirty="0" err="1"/>
              <a:t>event</a:t>
            </a:r>
            <a:r>
              <a:rPr lang="fi-FI" dirty="0"/>
              <a:t> in a </a:t>
            </a:r>
            <a:r>
              <a:rPr lang="fi-FI" dirty="0" err="1"/>
              <a:t>given</a:t>
            </a:r>
            <a:r>
              <a:rPr lang="fi-FI" dirty="0"/>
              <a:t> 5-year </a:t>
            </a:r>
            <a:r>
              <a:rPr lang="fi-FI" dirty="0" err="1"/>
              <a:t>period</a:t>
            </a:r>
            <a:endParaRPr lang="fi-FI" dirty="0"/>
          </a:p>
          <a:p>
            <a:r>
              <a:rPr lang="fi-FI" dirty="0" err="1"/>
              <a:t>Compliance</a:t>
            </a:r>
            <a:r>
              <a:rPr lang="fi-FI" dirty="0"/>
              <a:t>, punishment, and social order are fundamental questions in </a:t>
            </a:r>
            <a:r>
              <a:rPr lang="fi-FI" dirty="0" err="1"/>
              <a:t>any</a:t>
            </a:r>
            <a:r>
              <a:rPr lang="fi-FI" dirty="0"/>
              <a:t> </a:t>
            </a:r>
            <a:r>
              <a:rPr lang="fi-FI" dirty="0" err="1"/>
              <a:t>society</a:t>
            </a:r>
            <a:endParaRPr lang="fi-FI" dirty="0"/>
          </a:p>
          <a:p>
            <a:r>
              <a:rPr lang="fi-FI" dirty="0"/>
              <a:t>Organizations, large ones in particular, are capable of wrongdoing with ramifications far beyond anything an individual </a:t>
            </a:r>
            <a:r>
              <a:rPr lang="fi-FI" dirty="0" err="1"/>
              <a:t>could</a:t>
            </a:r>
            <a:r>
              <a:rPr lang="fi-FI" dirty="0"/>
              <a:t> </a:t>
            </a:r>
            <a:r>
              <a:rPr lang="fi-FI" dirty="0" err="1"/>
              <a:t>achieve</a:t>
            </a:r>
            <a:endParaRPr lang="fi-FI" dirty="0"/>
          </a:p>
          <a:p>
            <a:pPr lvl="1"/>
            <a:r>
              <a:rPr lang="fi-FI" dirty="0" err="1"/>
              <a:t>Death</a:t>
            </a:r>
            <a:r>
              <a:rPr lang="fi-FI" dirty="0"/>
              <a:t>, </a:t>
            </a:r>
            <a:r>
              <a:rPr lang="fi-FI" dirty="0" err="1"/>
              <a:t>destruction</a:t>
            </a:r>
            <a:r>
              <a:rPr lang="fi-FI" dirty="0"/>
              <a:t> (of </a:t>
            </a:r>
            <a:r>
              <a:rPr lang="fi-FI" dirty="0" err="1"/>
              <a:t>natural</a:t>
            </a:r>
            <a:r>
              <a:rPr lang="fi-FI" dirty="0"/>
              <a:t> </a:t>
            </a:r>
            <a:r>
              <a:rPr lang="fi-FI" dirty="0" err="1"/>
              <a:t>habitats</a:t>
            </a:r>
            <a:r>
              <a:rPr lang="fi-FI" dirty="0"/>
              <a:t>), </a:t>
            </a:r>
            <a:r>
              <a:rPr lang="fi-FI" dirty="0" err="1"/>
              <a:t>hardship</a:t>
            </a:r>
            <a:r>
              <a:rPr lang="fi-FI" dirty="0"/>
              <a:t> (</a:t>
            </a:r>
            <a:r>
              <a:rPr lang="fi-FI" dirty="0" err="1"/>
              <a:t>loss</a:t>
            </a:r>
            <a:r>
              <a:rPr lang="fi-FI" dirty="0"/>
              <a:t> of </a:t>
            </a:r>
            <a:r>
              <a:rPr lang="fi-FI" dirty="0" err="1"/>
              <a:t>livelihoods</a:t>
            </a:r>
            <a:r>
              <a:rPr lang="fi-FI" dirty="0"/>
              <a:t>), and pain (</a:t>
            </a:r>
            <a:r>
              <a:rPr lang="fi-FI" dirty="0" err="1"/>
              <a:t>injuries</a:t>
            </a:r>
            <a:r>
              <a:rPr lang="fi-FI" dirty="0"/>
              <a:t>)</a:t>
            </a:r>
          </a:p>
          <a:p>
            <a:pPr lvl="1"/>
            <a:r>
              <a:rPr lang="fi-FI" dirty="0"/>
              <a:t>Individual level issues are important too, as wrongdoing often begins with individuals or </a:t>
            </a:r>
            <a:r>
              <a:rPr lang="fi-FI" dirty="0" err="1"/>
              <a:t>small</a:t>
            </a:r>
            <a:r>
              <a:rPr lang="fi-FI" dirty="0"/>
              <a:t> </a:t>
            </a:r>
            <a:r>
              <a:rPr lang="fi-FI" dirty="0" err="1"/>
              <a:t>groups</a:t>
            </a:r>
            <a:endParaRPr lang="fi-FI" dirty="0"/>
          </a:p>
          <a:p>
            <a:pPr lvl="1"/>
            <a:r>
              <a:rPr lang="fi-FI" dirty="0"/>
              <a:t>For </a:t>
            </a:r>
            <a:r>
              <a:rPr lang="fi-FI" dirty="0" err="1"/>
              <a:t>examples</a:t>
            </a:r>
            <a:r>
              <a:rPr lang="fi-FI" dirty="0"/>
              <a:t> of </a:t>
            </a:r>
            <a:r>
              <a:rPr lang="fi-FI" dirty="0" err="1"/>
              <a:t>damages</a:t>
            </a:r>
            <a:r>
              <a:rPr lang="fi-FI" dirty="0"/>
              <a:t>, </a:t>
            </a:r>
            <a:r>
              <a:rPr lang="fi-FI" dirty="0" err="1"/>
              <a:t>see</a:t>
            </a:r>
            <a:r>
              <a:rPr lang="fi-FI" dirty="0"/>
              <a:t> </a:t>
            </a:r>
            <a:r>
              <a:rPr lang="fi-FI" dirty="0" err="1"/>
              <a:t>lecture</a:t>
            </a:r>
            <a:r>
              <a:rPr lang="fi-FI" dirty="0"/>
              <a:t> </a:t>
            </a:r>
            <a:r>
              <a:rPr lang="fi-FI" dirty="0" err="1"/>
              <a:t>notes</a:t>
            </a:r>
            <a:r>
              <a:rPr lang="fi-FI" dirty="0"/>
              <a:t> </a:t>
            </a:r>
            <a:r>
              <a:rPr lang="fi-FI" dirty="0" err="1"/>
              <a:t>below</a:t>
            </a:r>
            <a:endParaRPr lang="en-GB" dirty="0"/>
          </a:p>
        </p:txBody>
      </p:sp>
      <p:sp>
        <p:nvSpPr>
          <p:cNvPr id="4" name="TextBox 3">
            <a:extLst>
              <a:ext uri="{FF2B5EF4-FFF2-40B4-BE49-F238E27FC236}">
                <a16:creationId xmlns:a16="http://schemas.microsoft.com/office/drawing/2014/main" id="{D4FEADC3-D3F4-4D0D-9458-99BB4E8BCFB6}"/>
              </a:ext>
            </a:extLst>
          </p:cNvPr>
          <p:cNvSpPr txBox="1"/>
          <p:nvPr/>
        </p:nvSpPr>
        <p:spPr>
          <a:xfrm>
            <a:off x="9698355" y="5988734"/>
            <a:ext cx="3310890" cy="646331"/>
          </a:xfrm>
          <a:prstGeom prst="rect">
            <a:avLst/>
          </a:prstGeom>
          <a:noFill/>
        </p:spPr>
        <p:txBody>
          <a:bodyPr wrap="square" rtlCol="0">
            <a:spAutoFit/>
          </a:bodyPr>
          <a:lstStyle/>
          <a:p>
            <a:r>
              <a:rPr lang="en-US" dirty="0"/>
              <a:t>Source: </a:t>
            </a:r>
          </a:p>
          <a:p>
            <a:r>
              <a:rPr lang="en-US" dirty="0"/>
              <a:t>Jackson et al., 2014</a:t>
            </a:r>
          </a:p>
        </p:txBody>
      </p:sp>
    </p:spTree>
    <p:extLst>
      <p:ext uri="{BB962C8B-B14F-4D97-AF65-F5344CB8AC3E}">
        <p14:creationId xmlns:p14="http://schemas.microsoft.com/office/powerpoint/2010/main" val="276749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Why corporate irresponsibility and not CSR?</a:t>
            </a:r>
            <a:endParaRPr lang="en-GB" dirty="0"/>
          </a:p>
        </p:txBody>
      </p:sp>
      <p:sp>
        <p:nvSpPr>
          <p:cNvPr id="3" name="Content Placeholder 2"/>
          <p:cNvSpPr>
            <a:spLocks noGrp="1"/>
          </p:cNvSpPr>
          <p:nvPr>
            <p:ph idx="1"/>
          </p:nvPr>
        </p:nvSpPr>
        <p:spPr/>
        <p:txBody>
          <a:bodyPr>
            <a:normAutofit fontScale="92500" lnSpcReduction="10000"/>
          </a:bodyPr>
          <a:lstStyle/>
          <a:p>
            <a:r>
              <a:rPr lang="fi-FI" dirty="0"/>
              <a:t>Many firms that conduct high profile irresponsibility are poster children for CSR</a:t>
            </a:r>
          </a:p>
          <a:p>
            <a:pPr lvl="1"/>
            <a:r>
              <a:rPr lang="fi-FI" dirty="0"/>
              <a:t>Enron, VW, RBS...</a:t>
            </a:r>
          </a:p>
          <a:p>
            <a:r>
              <a:rPr lang="fi-FI" dirty="0"/>
              <a:t>CSR is often somewhat symbolic, tends to expressed in organization-wide (CSR-specific) routine processes, and is a result of institutional pressures and employee agency</a:t>
            </a:r>
          </a:p>
          <a:p>
            <a:r>
              <a:rPr lang="fi-FI" dirty="0"/>
              <a:t>Irresponsbility, on the other hand, can be </a:t>
            </a:r>
            <a:r>
              <a:rPr lang="fi-FI" dirty="0" err="1"/>
              <a:t>very</a:t>
            </a:r>
            <a:r>
              <a:rPr lang="fi-FI" dirty="0"/>
              <a:t> </a:t>
            </a:r>
            <a:r>
              <a:rPr lang="fi-FI" dirty="0" err="1"/>
              <a:t>local</a:t>
            </a:r>
            <a:r>
              <a:rPr lang="fi-FI" dirty="0"/>
              <a:t> (</a:t>
            </a:r>
            <a:r>
              <a:rPr lang="fi-FI" dirty="0" err="1"/>
              <a:t>within</a:t>
            </a:r>
            <a:r>
              <a:rPr lang="fi-FI" dirty="0"/>
              <a:t> </a:t>
            </a:r>
            <a:r>
              <a:rPr lang="fi-FI" dirty="0" err="1"/>
              <a:t>the</a:t>
            </a:r>
            <a:r>
              <a:rPr lang="fi-FI" dirty="0"/>
              <a:t> </a:t>
            </a:r>
            <a:r>
              <a:rPr lang="fi-FI" dirty="0" err="1"/>
              <a:t>organization</a:t>
            </a:r>
            <a:r>
              <a:rPr lang="fi-FI" dirty="0"/>
              <a:t>), is often unpredictable, and difficult to observe, pin down, and discuss – publicly </a:t>
            </a:r>
            <a:r>
              <a:rPr lang="fi-FI" dirty="0" err="1"/>
              <a:t>or</a:t>
            </a:r>
            <a:r>
              <a:rPr lang="fi-FI" dirty="0"/>
              <a:t> </a:t>
            </a:r>
            <a:r>
              <a:rPr lang="fi-FI" dirty="0" err="1"/>
              <a:t>internally</a:t>
            </a:r>
            <a:endParaRPr lang="fi-FI" dirty="0"/>
          </a:p>
          <a:p>
            <a:pPr lvl="1"/>
            <a:r>
              <a:rPr lang="fi-FI" dirty="0"/>
              <a:t>And </a:t>
            </a:r>
            <a:r>
              <a:rPr lang="fi-FI" dirty="0" err="1"/>
              <a:t>often</a:t>
            </a:r>
            <a:r>
              <a:rPr lang="fi-FI" dirty="0"/>
              <a:t> is a </a:t>
            </a:r>
            <a:r>
              <a:rPr lang="fi-FI" dirty="0" err="1"/>
              <a:t>result</a:t>
            </a:r>
            <a:r>
              <a:rPr lang="fi-FI" dirty="0"/>
              <a:t> of routine </a:t>
            </a:r>
            <a:r>
              <a:rPr lang="fi-FI" dirty="0" err="1"/>
              <a:t>processes</a:t>
            </a:r>
            <a:r>
              <a:rPr lang="fi-FI" dirty="0"/>
              <a:t>, </a:t>
            </a:r>
            <a:r>
              <a:rPr lang="fi-FI" dirty="0" err="1"/>
              <a:t>or</a:t>
            </a:r>
            <a:r>
              <a:rPr lang="fi-FI" dirty="0"/>
              <a:t> in </a:t>
            </a:r>
            <a:r>
              <a:rPr lang="fi-FI" dirty="0" err="1"/>
              <a:t>other</a:t>
            </a:r>
            <a:r>
              <a:rPr lang="fi-FI" dirty="0"/>
              <a:t> </a:t>
            </a:r>
            <a:r>
              <a:rPr lang="fi-FI" dirty="0" err="1"/>
              <a:t>cases</a:t>
            </a:r>
            <a:r>
              <a:rPr lang="fi-FI" dirty="0"/>
              <a:t>, </a:t>
            </a:r>
            <a:r>
              <a:rPr lang="fi-FI" dirty="0" err="1"/>
              <a:t>driven</a:t>
            </a:r>
            <a:r>
              <a:rPr lang="fi-FI" dirty="0"/>
              <a:t> </a:t>
            </a:r>
            <a:r>
              <a:rPr lang="fi-FI" dirty="0" err="1"/>
              <a:t>by</a:t>
            </a:r>
            <a:r>
              <a:rPr lang="fi-FI" dirty="0"/>
              <a:t> </a:t>
            </a:r>
            <a:r>
              <a:rPr lang="fi-FI" dirty="0" err="1"/>
              <a:t>unethical</a:t>
            </a:r>
            <a:r>
              <a:rPr lang="fi-FI" dirty="0"/>
              <a:t> </a:t>
            </a:r>
            <a:r>
              <a:rPr lang="fi-FI" dirty="0" err="1"/>
              <a:t>individuals</a:t>
            </a:r>
            <a:r>
              <a:rPr lang="fi-FI" dirty="0"/>
              <a:t>!</a:t>
            </a:r>
          </a:p>
          <a:p>
            <a:r>
              <a:rPr lang="fi-FI" b="1" dirty="0"/>
              <a:t>To deal with irresponsibility, we need to explicitly discuss irresponsibility</a:t>
            </a:r>
            <a:endParaRPr lang="en-GB" b="1" dirty="0"/>
          </a:p>
        </p:txBody>
      </p:sp>
    </p:spTree>
    <p:extLst>
      <p:ext uri="{BB962C8B-B14F-4D97-AF65-F5344CB8AC3E}">
        <p14:creationId xmlns:p14="http://schemas.microsoft.com/office/powerpoint/2010/main" val="1605147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C32DF3D-3F59-481D-A237-77C31AD492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p:cNvSpPr>
            <a:spLocks noGrp="1"/>
          </p:cNvSpPr>
          <p:nvPr>
            <p:ph type="title"/>
          </p:nvPr>
        </p:nvSpPr>
        <p:spPr>
          <a:xfrm>
            <a:off x="841248" y="643467"/>
            <a:ext cx="3840480" cy="5571066"/>
          </a:xfrm>
        </p:spPr>
        <p:txBody>
          <a:bodyPr anchor="ctr">
            <a:normAutofit/>
          </a:bodyPr>
          <a:lstStyle/>
          <a:p>
            <a:r>
              <a:rPr lang="fi-FI" sz="4200"/>
              <a:t>What is corporate irresponsibility?</a:t>
            </a:r>
            <a:endParaRPr lang="en-US" sz="4200"/>
          </a:p>
        </p:txBody>
      </p:sp>
      <p:sp>
        <p:nvSpPr>
          <p:cNvPr id="10" name="Freeform: Shape 9">
            <a:extLst>
              <a:ext uri="{FF2B5EF4-FFF2-40B4-BE49-F238E27FC236}">
                <a16:creationId xmlns:a16="http://schemas.microsoft.com/office/drawing/2014/main" id="{32F02326-30C4-4095-988F-932A425AE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39686" y="0"/>
            <a:ext cx="7152315" cy="6858000"/>
          </a:xfrm>
          <a:custGeom>
            <a:avLst/>
            <a:gdLst>
              <a:gd name="connsiteX0" fmla="*/ 17101 w 7152315"/>
              <a:gd name="connsiteY0" fmla="*/ 0 h 6858000"/>
              <a:gd name="connsiteX1" fmla="*/ 7152315 w 7152315"/>
              <a:gd name="connsiteY1" fmla="*/ 0 h 6858000"/>
              <a:gd name="connsiteX2" fmla="*/ 7152315 w 7152315"/>
              <a:gd name="connsiteY2" fmla="*/ 6858000 h 6858000"/>
              <a:gd name="connsiteX3" fmla="*/ 15999 w 7152315"/>
              <a:gd name="connsiteY3" fmla="*/ 6858000 h 6858000"/>
              <a:gd name="connsiteX4" fmla="*/ 9729 w 7152315"/>
              <a:gd name="connsiteY4" fmla="*/ 6734157 h 6858000"/>
              <a:gd name="connsiteX5" fmla="*/ 15819 w 7152315"/>
              <a:gd name="connsiteY5" fmla="*/ 6122264 h 6858000"/>
              <a:gd name="connsiteX6" fmla="*/ 11379 w 7152315"/>
              <a:gd name="connsiteY6" fmla="*/ 5614784 h 6858000"/>
              <a:gd name="connsiteX7" fmla="*/ 20006 w 7152315"/>
              <a:gd name="connsiteY7" fmla="*/ 5204359 h 6858000"/>
              <a:gd name="connsiteX8" fmla="*/ 16962 w 7152315"/>
              <a:gd name="connsiteY8" fmla="*/ 4811696 h 6858000"/>
              <a:gd name="connsiteX9" fmla="*/ 13409 w 7152315"/>
              <a:gd name="connsiteY9" fmla="*/ 4358135 h 6858000"/>
              <a:gd name="connsiteX10" fmla="*/ 12774 w 7152315"/>
              <a:gd name="connsiteY10" fmla="*/ 4038423 h 6858000"/>
              <a:gd name="connsiteX11" fmla="*/ 10110 w 7152315"/>
              <a:gd name="connsiteY11" fmla="*/ 3630663 h 6858000"/>
              <a:gd name="connsiteX12" fmla="*/ 16581 w 7152315"/>
              <a:gd name="connsiteY12" fmla="*/ 3275427 h 6858000"/>
              <a:gd name="connsiteX13" fmla="*/ 27872 w 7152315"/>
              <a:gd name="connsiteY13" fmla="*/ 2871219 h 6858000"/>
              <a:gd name="connsiteX14" fmla="*/ 17596 w 7152315"/>
              <a:gd name="connsiteY14" fmla="*/ 2235600 h 6858000"/>
              <a:gd name="connsiteX15" fmla="*/ 14170 w 7152315"/>
              <a:gd name="connsiteY15" fmla="*/ 1894827 h 6858000"/>
              <a:gd name="connsiteX16" fmla="*/ 11632 w 7152315"/>
              <a:gd name="connsiteY16" fmla="*/ 1603026 h 6858000"/>
              <a:gd name="connsiteX17" fmla="*/ 14551 w 7152315"/>
              <a:gd name="connsiteY17" fmla="*/ 1307799 h 6858000"/>
              <a:gd name="connsiteX18" fmla="*/ 14551 w 7152315"/>
              <a:gd name="connsiteY18" fmla="*/ 887733 h 6858000"/>
              <a:gd name="connsiteX19" fmla="*/ 849 w 7152315"/>
              <a:gd name="connsiteY19" fmla="*/ 349169 h 6858000"/>
              <a:gd name="connsiteX20" fmla="*/ 1404 w 7152315"/>
              <a:gd name="connsiteY20" fmla="*/ 16059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152315" h="6858000">
                <a:moveTo>
                  <a:pt x="17101" y="0"/>
                </a:moveTo>
                <a:lnTo>
                  <a:pt x="7152315" y="0"/>
                </a:lnTo>
                <a:lnTo>
                  <a:pt x="7152315" y="6858000"/>
                </a:lnTo>
                <a:lnTo>
                  <a:pt x="15999" y="6858000"/>
                </a:lnTo>
                <a:lnTo>
                  <a:pt x="9729" y="6734157"/>
                </a:lnTo>
                <a:cubicBezTo>
                  <a:pt x="5924" y="6530150"/>
                  <a:pt x="12521" y="6326271"/>
                  <a:pt x="15819" y="6122264"/>
                </a:cubicBezTo>
                <a:cubicBezTo>
                  <a:pt x="18484" y="5952766"/>
                  <a:pt x="-1689" y="5783013"/>
                  <a:pt x="11379" y="5614784"/>
                </a:cubicBezTo>
                <a:cubicBezTo>
                  <a:pt x="22112" y="5478259"/>
                  <a:pt x="24992" y="5341214"/>
                  <a:pt x="20006" y="5204359"/>
                </a:cubicBezTo>
                <a:cubicBezTo>
                  <a:pt x="14932" y="5073429"/>
                  <a:pt x="13917" y="4942537"/>
                  <a:pt x="16962" y="4811696"/>
                </a:cubicBezTo>
                <a:cubicBezTo>
                  <a:pt x="20640" y="4660467"/>
                  <a:pt x="16962" y="4509238"/>
                  <a:pt x="13409" y="4358135"/>
                </a:cubicBezTo>
                <a:cubicBezTo>
                  <a:pt x="10872" y="4251565"/>
                  <a:pt x="10998" y="4144994"/>
                  <a:pt x="12774" y="4038423"/>
                </a:cubicBezTo>
                <a:cubicBezTo>
                  <a:pt x="15185" y="3902545"/>
                  <a:pt x="19879" y="3766540"/>
                  <a:pt x="10110" y="3630663"/>
                </a:cubicBezTo>
                <a:cubicBezTo>
                  <a:pt x="1178" y="3512306"/>
                  <a:pt x="3347" y="3393378"/>
                  <a:pt x="16581" y="3275427"/>
                </a:cubicBezTo>
                <a:cubicBezTo>
                  <a:pt x="33403" y="3141377"/>
                  <a:pt x="37183" y="3006006"/>
                  <a:pt x="27872" y="2871219"/>
                </a:cubicBezTo>
                <a:cubicBezTo>
                  <a:pt x="11315" y="2659765"/>
                  <a:pt x="7890" y="2447486"/>
                  <a:pt x="17596" y="2235600"/>
                </a:cubicBezTo>
                <a:cubicBezTo>
                  <a:pt x="22797" y="2122038"/>
                  <a:pt x="21655" y="2008261"/>
                  <a:pt x="14170" y="1894827"/>
                </a:cubicBezTo>
                <a:cubicBezTo>
                  <a:pt x="8144" y="1797670"/>
                  <a:pt x="7294" y="1700272"/>
                  <a:pt x="11632" y="1603026"/>
                </a:cubicBezTo>
                <a:cubicBezTo>
                  <a:pt x="15566" y="1504575"/>
                  <a:pt x="17215" y="1406124"/>
                  <a:pt x="14551" y="1307799"/>
                </a:cubicBezTo>
                <a:cubicBezTo>
                  <a:pt x="10872" y="1168242"/>
                  <a:pt x="10110" y="1027798"/>
                  <a:pt x="14551" y="887733"/>
                </a:cubicBezTo>
                <a:cubicBezTo>
                  <a:pt x="20894" y="708085"/>
                  <a:pt x="3132" y="528817"/>
                  <a:pt x="849" y="349169"/>
                </a:cubicBezTo>
                <a:cubicBezTo>
                  <a:pt x="24" y="286241"/>
                  <a:pt x="-769" y="223346"/>
                  <a:pt x="1404" y="16059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isällön paikkamerkki 2"/>
          <p:cNvSpPr>
            <a:spLocks noGrp="1"/>
          </p:cNvSpPr>
          <p:nvPr>
            <p:ph idx="1"/>
          </p:nvPr>
        </p:nvSpPr>
        <p:spPr>
          <a:xfrm>
            <a:off x="5568696" y="643467"/>
            <a:ext cx="5788152" cy="5571066"/>
          </a:xfrm>
        </p:spPr>
        <p:txBody>
          <a:bodyPr anchor="ctr">
            <a:normAutofit/>
          </a:bodyPr>
          <a:lstStyle/>
          <a:p>
            <a:pPr marL="0" indent="0">
              <a:buNone/>
            </a:pPr>
            <a:r>
              <a:rPr lang="fi-FI" sz="2200">
                <a:solidFill>
                  <a:srgbClr val="FFFFFF"/>
                </a:solidFill>
              </a:rPr>
              <a:t>Irresponsibility, wrongdoing, misconduct...</a:t>
            </a:r>
          </a:p>
          <a:p>
            <a:r>
              <a:rPr lang="fi-FI" sz="2200">
                <a:solidFill>
                  <a:srgbClr val="FFFFFF"/>
                </a:solidFill>
              </a:rPr>
              <a:t>Harm</a:t>
            </a:r>
          </a:p>
          <a:p>
            <a:r>
              <a:rPr lang="fi-FI" sz="2200">
                <a:solidFill>
                  <a:srgbClr val="FFFFFF"/>
                </a:solidFill>
              </a:rPr>
              <a:t>Attention</a:t>
            </a:r>
          </a:p>
          <a:p>
            <a:r>
              <a:rPr lang="fi-FI" sz="2200">
                <a:solidFill>
                  <a:srgbClr val="FFFFFF"/>
                </a:solidFill>
              </a:rPr>
              <a:t>Attribution (of blame)</a:t>
            </a:r>
          </a:p>
          <a:p>
            <a:pPr lvl="1"/>
            <a:r>
              <a:rPr lang="fi-FI" sz="2200">
                <a:solidFill>
                  <a:srgbClr val="FFFFFF"/>
                </a:solidFill>
              </a:rPr>
              <a:t>Undesirability of impacts</a:t>
            </a:r>
          </a:p>
          <a:p>
            <a:pPr lvl="1"/>
            <a:r>
              <a:rPr lang="fi-FI" sz="2200">
                <a:solidFill>
                  <a:srgbClr val="FFFFFF"/>
                </a:solidFill>
              </a:rPr>
              <a:t>Culpability of the firm</a:t>
            </a:r>
          </a:p>
          <a:p>
            <a:pPr lvl="1"/>
            <a:r>
              <a:rPr lang="fi-FI" sz="2200">
                <a:solidFill>
                  <a:srgbClr val="FFFFFF"/>
                </a:solidFill>
              </a:rPr>
              <a:t>Affected party noncomplicity</a:t>
            </a:r>
          </a:p>
          <a:p>
            <a:pPr marL="0" indent="0">
              <a:buNone/>
            </a:pPr>
            <a:r>
              <a:rPr lang="en-US" sz="2200">
                <a:solidFill>
                  <a:srgbClr val="FFFFFF"/>
                </a:solidFill>
              </a:rPr>
              <a:t>			</a:t>
            </a:r>
          </a:p>
        </p:txBody>
      </p:sp>
    </p:spTree>
    <p:extLst>
      <p:ext uri="{BB962C8B-B14F-4D97-AF65-F5344CB8AC3E}">
        <p14:creationId xmlns:p14="http://schemas.microsoft.com/office/powerpoint/2010/main" val="4086933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6834" y="1153572"/>
            <a:ext cx="3200400" cy="4461163"/>
          </a:xfrm>
        </p:spPr>
        <p:txBody>
          <a:bodyPr>
            <a:normAutofit/>
          </a:bodyPr>
          <a:lstStyle/>
          <a:p>
            <a:r>
              <a:rPr lang="en-GB">
                <a:solidFill>
                  <a:srgbClr val="FFFFFF"/>
                </a:solidFill>
              </a:rPr>
              <a:t>Definitions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4447308" y="591344"/>
            <a:ext cx="6906491" cy="5585619"/>
          </a:xfrm>
        </p:spPr>
        <p:txBody>
          <a:bodyPr anchor="ctr">
            <a:normAutofit/>
          </a:bodyPr>
          <a:lstStyle/>
          <a:p>
            <a:pPr marL="0" indent="0">
              <a:buNone/>
            </a:pPr>
            <a:r>
              <a:rPr lang="fi-FI" sz="2600"/>
              <a:t>Organizational misconduct</a:t>
            </a:r>
          </a:p>
          <a:p>
            <a:pPr marL="0" indent="0">
              <a:buNone/>
            </a:pPr>
            <a:r>
              <a:rPr lang="fi-FI" sz="2600"/>
              <a:t>”</a:t>
            </a:r>
            <a:r>
              <a:rPr lang="en-US" sz="2600" i="1"/>
              <a:t>Behavior in or by an organization that a social-control agent judges to transgress a line separating right from wrong; where such a line can separate legal, ethical, and socially responsible behavior from their antitheses</a:t>
            </a:r>
            <a:r>
              <a:rPr lang="en-US" sz="2600"/>
              <a:t>.”</a:t>
            </a:r>
          </a:p>
          <a:p>
            <a:pPr marL="0" indent="0">
              <a:buNone/>
            </a:pPr>
            <a:r>
              <a:rPr lang="en-US" sz="2600" err="1"/>
              <a:t>Greve</a:t>
            </a:r>
            <a:r>
              <a:rPr lang="en-US" sz="2600"/>
              <a:t> et al., 2010.</a:t>
            </a:r>
            <a:endParaRPr lang="fi-FI" sz="2600"/>
          </a:p>
          <a:p>
            <a:pPr marL="0" indent="0">
              <a:buNone/>
            </a:pPr>
            <a:endParaRPr lang="fi-FI" sz="2600"/>
          </a:p>
          <a:p>
            <a:pPr marL="0" indent="0">
              <a:buNone/>
            </a:pPr>
            <a:r>
              <a:rPr lang="fi-FI" sz="2600"/>
              <a:t>Corporate irresponsibility</a:t>
            </a:r>
          </a:p>
          <a:p>
            <a:pPr marL="0" indent="0">
              <a:buNone/>
            </a:pPr>
            <a:r>
              <a:rPr lang="fi-FI" sz="2600"/>
              <a:t>”</a:t>
            </a:r>
            <a:r>
              <a:rPr lang="fi-FI" sz="2600" i="1"/>
              <a:t>Organizational actions that cause harm to stakeholders</a:t>
            </a:r>
            <a:r>
              <a:rPr lang="fi-FI" sz="2600"/>
              <a:t>.”</a:t>
            </a:r>
          </a:p>
          <a:p>
            <a:pPr marL="0" indent="0">
              <a:buNone/>
            </a:pPr>
            <a:r>
              <a:rPr lang="fi-FI" sz="2600"/>
              <a:t>Mena et al., 2016.</a:t>
            </a:r>
            <a:endParaRPr lang="en-GB" sz="2600"/>
          </a:p>
        </p:txBody>
      </p:sp>
    </p:spTree>
    <p:extLst>
      <p:ext uri="{BB962C8B-B14F-4D97-AF65-F5344CB8AC3E}">
        <p14:creationId xmlns:p14="http://schemas.microsoft.com/office/powerpoint/2010/main" val="2497062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PRESGUID" val="455fcc73-6548-481b-bbdc-654032d73d5b"/>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4">
      <a:majorFont>
        <a:latin typeface="Abadi"/>
        <a:ea typeface=""/>
        <a:cs typeface=""/>
      </a:majorFont>
      <a:minorFont>
        <a:latin typeface="Abad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30623</TotalTime>
  <Words>3831</Words>
  <Application>Microsoft Office PowerPoint</Application>
  <PresentationFormat>Widescreen</PresentationFormat>
  <Paragraphs>375</Paragraphs>
  <Slides>42</Slides>
  <Notes>13</Notes>
  <HiddenSlides>3</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Abadi</vt:lpstr>
      <vt:lpstr>Arial</vt:lpstr>
      <vt:lpstr>Calibri</vt:lpstr>
      <vt:lpstr>Wingdings</vt:lpstr>
      <vt:lpstr>Office Theme</vt:lpstr>
      <vt:lpstr>Corporate irresponsibility Principles of and antecedents to organizational wrongdoing</vt:lpstr>
      <vt:lpstr>  Volkswagen</vt:lpstr>
      <vt:lpstr>  Volkswagen</vt:lpstr>
      <vt:lpstr>Agenda</vt:lpstr>
      <vt:lpstr>Understanding corporate irresponsibility</vt:lpstr>
      <vt:lpstr>Why corporate irresponsibility</vt:lpstr>
      <vt:lpstr>Why corporate irresponsibility and not CSR?</vt:lpstr>
      <vt:lpstr>What is corporate irresponsibility?</vt:lpstr>
      <vt:lpstr>Definitions</vt:lpstr>
      <vt:lpstr>Characteristics</vt:lpstr>
      <vt:lpstr>Famous examples of corporate irresponsibility</vt:lpstr>
      <vt:lpstr>Accounts of corporate wrongdoing</vt:lpstr>
      <vt:lpstr>Is corporate wrongdoing normal or abnormal?</vt:lpstr>
      <vt:lpstr>Corporate wrongdoing</vt:lpstr>
      <vt:lpstr>Wrongdoing accounts: ab/normal</vt:lpstr>
      <vt:lpstr>Wrongdoing accounts: ab/normal</vt:lpstr>
      <vt:lpstr>Wrongdoing as rational choice</vt:lpstr>
      <vt:lpstr>Wrongdoing accounts: ab/normal</vt:lpstr>
      <vt:lpstr>Culture as a source of wrongdoing</vt:lpstr>
      <vt:lpstr>Strain as a source of wrongdoing</vt:lpstr>
      <vt:lpstr>Wrongdoing accounts: ab/normal</vt:lpstr>
      <vt:lpstr>Ethical decision-making account</vt:lpstr>
      <vt:lpstr>Wrongdoing accounts: ab/normal</vt:lpstr>
      <vt:lpstr>Wrongdoing accounts: ab/normal</vt:lpstr>
      <vt:lpstr>The administrative system account</vt:lpstr>
      <vt:lpstr>Wrongdoing accounts: ab/normal</vt:lpstr>
      <vt:lpstr>The situational social influence account</vt:lpstr>
      <vt:lpstr>Wrongdoing accounts: ab/normal</vt:lpstr>
      <vt:lpstr>The power structure account</vt:lpstr>
      <vt:lpstr>Wrongdoing accounts: ab/normal</vt:lpstr>
      <vt:lpstr>The accidental behavior account</vt:lpstr>
      <vt:lpstr>Wrongdoing accounts: ab/normal</vt:lpstr>
      <vt:lpstr>The social control account</vt:lpstr>
      <vt:lpstr>Wrongdoing accounts: ab/normal</vt:lpstr>
      <vt:lpstr>A few words on combating organizational wrongdoing</vt:lpstr>
      <vt:lpstr>How to combat wrongdoing risks: Generally</vt:lpstr>
      <vt:lpstr>How to combat wrongdoing risks:    More specifically</vt:lpstr>
      <vt:lpstr>Recap</vt:lpstr>
      <vt:lpstr>References</vt:lpstr>
      <vt:lpstr>Lecture assignment</vt:lpstr>
      <vt:lpstr>Warm-up: Return to Volkswagen</vt:lpstr>
      <vt:lpstr>Lecture assignment</vt:lpstr>
    </vt:vector>
  </TitlesOfParts>
  <Company>City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Corporate irresponsibility, reputation, and memory</dc:title>
  <dc:creator>Rintamaki, Jukka</dc:creator>
  <cp:lastModifiedBy>Häyry Matti</cp:lastModifiedBy>
  <cp:revision>84</cp:revision>
  <dcterms:created xsi:type="dcterms:W3CDTF">2017-03-09T15:39:04Z</dcterms:created>
  <dcterms:modified xsi:type="dcterms:W3CDTF">2023-03-23T17:57:08Z</dcterms:modified>
</cp:coreProperties>
</file>