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86" r:id="rId3"/>
    <p:sldId id="274" r:id="rId4"/>
    <p:sldId id="277" r:id="rId5"/>
    <p:sldId id="272" r:id="rId6"/>
    <p:sldId id="258" r:id="rId7"/>
    <p:sldId id="259" r:id="rId8"/>
    <p:sldId id="275" r:id="rId9"/>
    <p:sldId id="287" r:id="rId10"/>
    <p:sldId id="278" r:id="rId11"/>
    <p:sldId id="260" r:id="rId12"/>
    <p:sldId id="285" r:id="rId13"/>
    <p:sldId id="283" r:id="rId14"/>
    <p:sldId id="282" r:id="rId15"/>
    <p:sldId id="262" r:id="rId16"/>
    <p:sldId id="281" r:id="rId17"/>
    <p:sldId id="280" r:id="rId18"/>
    <p:sldId id="263" r:id="rId19"/>
    <p:sldId id="264" r:id="rId20"/>
    <p:sldId id="279" r:id="rId21"/>
    <p:sldId id="265" r:id="rId22"/>
    <p:sldId id="266" r:id="rId23"/>
    <p:sldId id="276" r:id="rId24"/>
    <p:sldId id="284" r:id="rId25"/>
    <p:sldId id="271" r:id="rId26"/>
    <p:sldId id="269" r:id="rId27"/>
    <p:sldId id="270" r:id="rId28"/>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DAA36E-5D9B-4006-B8E2-62D49D288CB3}" v="15" dt="2022-05-23T10:04:34.6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71" autoAdjust="0"/>
  </p:normalViewPr>
  <p:slideViewPr>
    <p:cSldViewPr snapToGrid="0">
      <p:cViewPr varScale="1">
        <p:scale>
          <a:sx n="93" d="100"/>
          <a:sy n="93" d="100"/>
        </p:scale>
        <p:origin x="264" y="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35" Type="http://schemas.microsoft.com/office/2015/10/relationships/revisionInfo" Target="revisionInfo.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155BA5-3044-47F5-9BE3-568EA349B53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B6A5871-5FA6-4664-998E-83F42EC15B04}">
      <dgm:prSet/>
      <dgm:spPr/>
      <dgm:t>
        <a:bodyPr/>
        <a:lstStyle/>
        <a:p>
          <a:r>
            <a:rPr lang="en-US"/>
            <a:t>Getting caught</a:t>
          </a:r>
        </a:p>
      </dgm:t>
    </dgm:pt>
    <dgm:pt modelId="{1DC7C072-FBF2-4843-B507-FF6EDC555F82}" type="parTrans" cxnId="{69B8464E-9AC1-4D5F-8D48-5B26EDCFEFC0}">
      <dgm:prSet/>
      <dgm:spPr/>
      <dgm:t>
        <a:bodyPr/>
        <a:lstStyle/>
        <a:p>
          <a:endParaRPr lang="en-US"/>
        </a:p>
      </dgm:t>
    </dgm:pt>
    <dgm:pt modelId="{D977770A-C44B-433E-9B36-8BEC09541865}" type="sibTrans" cxnId="{69B8464E-9AC1-4D5F-8D48-5B26EDCFEFC0}">
      <dgm:prSet/>
      <dgm:spPr/>
      <dgm:t>
        <a:bodyPr/>
        <a:lstStyle/>
        <a:p>
          <a:endParaRPr lang="en-US"/>
        </a:p>
      </dgm:t>
    </dgm:pt>
    <dgm:pt modelId="{BAD11D17-E602-4EF2-B705-15847F547594}">
      <dgm:prSet/>
      <dgm:spPr/>
      <dgm:t>
        <a:bodyPr/>
        <a:lstStyle/>
        <a:p>
          <a:r>
            <a:rPr lang="en-US"/>
            <a:t>Consequences of irresponsibility</a:t>
          </a:r>
        </a:p>
      </dgm:t>
    </dgm:pt>
    <dgm:pt modelId="{F17A34A2-6968-40FE-AECE-2F2ADF38C753}" type="parTrans" cxnId="{EA4F1871-CA08-457A-8EA2-3B1503706676}">
      <dgm:prSet/>
      <dgm:spPr/>
      <dgm:t>
        <a:bodyPr/>
        <a:lstStyle/>
        <a:p>
          <a:endParaRPr lang="en-US"/>
        </a:p>
      </dgm:t>
    </dgm:pt>
    <dgm:pt modelId="{5A8D1CD3-7722-447C-B6FD-F16AE231317B}" type="sibTrans" cxnId="{EA4F1871-CA08-457A-8EA2-3B1503706676}">
      <dgm:prSet/>
      <dgm:spPr/>
      <dgm:t>
        <a:bodyPr/>
        <a:lstStyle/>
        <a:p>
          <a:endParaRPr lang="en-US"/>
        </a:p>
      </dgm:t>
    </dgm:pt>
    <dgm:pt modelId="{6119929B-D926-4EA1-AE62-4805A7A7FA8E}">
      <dgm:prSet/>
      <dgm:spPr/>
      <dgm:t>
        <a:bodyPr/>
        <a:lstStyle/>
        <a:p>
          <a:r>
            <a:rPr lang="en-US"/>
            <a:t>Recap</a:t>
          </a:r>
        </a:p>
      </dgm:t>
    </dgm:pt>
    <dgm:pt modelId="{9024381F-B431-48D0-87D6-D193FE85FCEA}" type="parTrans" cxnId="{84E12D87-254D-4A08-80BA-334C5967F8F5}">
      <dgm:prSet/>
      <dgm:spPr/>
      <dgm:t>
        <a:bodyPr/>
        <a:lstStyle/>
        <a:p>
          <a:endParaRPr lang="en-US"/>
        </a:p>
      </dgm:t>
    </dgm:pt>
    <dgm:pt modelId="{0D52116D-5148-47C4-8B38-FEE9425A6A7D}" type="sibTrans" cxnId="{84E12D87-254D-4A08-80BA-334C5967F8F5}">
      <dgm:prSet/>
      <dgm:spPr/>
      <dgm:t>
        <a:bodyPr/>
        <a:lstStyle/>
        <a:p>
          <a:endParaRPr lang="en-US"/>
        </a:p>
      </dgm:t>
    </dgm:pt>
    <dgm:pt modelId="{8524EE33-FCC5-42B8-8CEB-2B5B7DB56B81}">
      <dgm:prSet/>
      <dgm:spPr/>
      <dgm:t>
        <a:bodyPr/>
        <a:lstStyle/>
        <a:p>
          <a:r>
            <a:rPr lang="en-US"/>
            <a:t>Lecture assignment</a:t>
          </a:r>
        </a:p>
      </dgm:t>
    </dgm:pt>
    <dgm:pt modelId="{E000D53B-5DFB-4882-9969-7CF7D10F832F}" type="parTrans" cxnId="{5399521E-CFC9-4BD8-8A25-AC4CCFA5C9C7}">
      <dgm:prSet/>
      <dgm:spPr/>
      <dgm:t>
        <a:bodyPr/>
        <a:lstStyle/>
        <a:p>
          <a:endParaRPr lang="en-US"/>
        </a:p>
      </dgm:t>
    </dgm:pt>
    <dgm:pt modelId="{C9DFB789-048D-4964-94FE-8A708AA56D85}" type="sibTrans" cxnId="{5399521E-CFC9-4BD8-8A25-AC4CCFA5C9C7}">
      <dgm:prSet/>
      <dgm:spPr/>
      <dgm:t>
        <a:bodyPr/>
        <a:lstStyle/>
        <a:p>
          <a:endParaRPr lang="en-US"/>
        </a:p>
      </dgm:t>
    </dgm:pt>
    <dgm:pt modelId="{48C98BCC-F3A6-46F8-BF27-2646A5684A55}" type="pres">
      <dgm:prSet presAssocID="{61155BA5-3044-47F5-9BE3-568EA349B539}" presName="linear" presStyleCnt="0">
        <dgm:presLayoutVars>
          <dgm:animLvl val="lvl"/>
          <dgm:resizeHandles val="exact"/>
        </dgm:presLayoutVars>
      </dgm:prSet>
      <dgm:spPr/>
    </dgm:pt>
    <dgm:pt modelId="{B9EA935E-F085-4968-BCA9-591E7114CA06}" type="pres">
      <dgm:prSet presAssocID="{1B6A5871-5FA6-4664-998E-83F42EC15B04}" presName="parentText" presStyleLbl="node1" presStyleIdx="0" presStyleCnt="4">
        <dgm:presLayoutVars>
          <dgm:chMax val="0"/>
          <dgm:bulletEnabled val="1"/>
        </dgm:presLayoutVars>
      </dgm:prSet>
      <dgm:spPr/>
    </dgm:pt>
    <dgm:pt modelId="{E02F9E5E-C317-41FF-998E-425773D4F1FB}" type="pres">
      <dgm:prSet presAssocID="{D977770A-C44B-433E-9B36-8BEC09541865}" presName="spacer" presStyleCnt="0"/>
      <dgm:spPr/>
    </dgm:pt>
    <dgm:pt modelId="{7B92D7DA-2259-45EC-8F3C-B5ED2CE62954}" type="pres">
      <dgm:prSet presAssocID="{BAD11D17-E602-4EF2-B705-15847F547594}" presName="parentText" presStyleLbl="node1" presStyleIdx="1" presStyleCnt="4">
        <dgm:presLayoutVars>
          <dgm:chMax val="0"/>
          <dgm:bulletEnabled val="1"/>
        </dgm:presLayoutVars>
      </dgm:prSet>
      <dgm:spPr/>
    </dgm:pt>
    <dgm:pt modelId="{BE9720F7-1AB8-404E-B31D-D81925C08003}" type="pres">
      <dgm:prSet presAssocID="{5A8D1CD3-7722-447C-B6FD-F16AE231317B}" presName="spacer" presStyleCnt="0"/>
      <dgm:spPr/>
    </dgm:pt>
    <dgm:pt modelId="{06688B02-7FAC-4577-A220-3C5D2139CFFF}" type="pres">
      <dgm:prSet presAssocID="{6119929B-D926-4EA1-AE62-4805A7A7FA8E}" presName="parentText" presStyleLbl="node1" presStyleIdx="2" presStyleCnt="4">
        <dgm:presLayoutVars>
          <dgm:chMax val="0"/>
          <dgm:bulletEnabled val="1"/>
        </dgm:presLayoutVars>
      </dgm:prSet>
      <dgm:spPr/>
    </dgm:pt>
    <dgm:pt modelId="{78AA0CB3-E2C4-473A-A7A4-38AF33EC5015}" type="pres">
      <dgm:prSet presAssocID="{0D52116D-5148-47C4-8B38-FEE9425A6A7D}" presName="spacer" presStyleCnt="0"/>
      <dgm:spPr/>
    </dgm:pt>
    <dgm:pt modelId="{00CC909D-4832-4DD2-B872-A1632012F2C6}" type="pres">
      <dgm:prSet presAssocID="{8524EE33-FCC5-42B8-8CEB-2B5B7DB56B81}" presName="parentText" presStyleLbl="node1" presStyleIdx="3" presStyleCnt="4">
        <dgm:presLayoutVars>
          <dgm:chMax val="0"/>
          <dgm:bulletEnabled val="1"/>
        </dgm:presLayoutVars>
      </dgm:prSet>
      <dgm:spPr/>
    </dgm:pt>
  </dgm:ptLst>
  <dgm:cxnLst>
    <dgm:cxn modelId="{C88DB91D-F14A-482F-96C4-ED96F2394575}" type="presOf" srcId="{61155BA5-3044-47F5-9BE3-568EA349B539}" destId="{48C98BCC-F3A6-46F8-BF27-2646A5684A55}" srcOrd="0" destOrd="0" presId="urn:microsoft.com/office/officeart/2005/8/layout/vList2"/>
    <dgm:cxn modelId="{5399521E-CFC9-4BD8-8A25-AC4CCFA5C9C7}" srcId="{61155BA5-3044-47F5-9BE3-568EA349B539}" destId="{8524EE33-FCC5-42B8-8CEB-2B5B7DB56B81}" srcOrd="3" destOrd="0" parTransId="{E000D53B-5DFB-4882-9969-7CF7D10F832F}" sibTransId="{C9DFB789-048D-4964-94FE-8A708AA56D85}"/>
    <dgm:cxn modelId="{D341772D-FBD4-4BC5-915C-A4A7328A1144}" type="presOf" srcId="{8524EE33-FCC5-42B8-8CEB-2B5B7DB56B81}" destId="{00CC909D-4832-4DD2-B872-A1632012F2C6}" srcOrd="0" destOrd="0" presId="urn:microsoft.com/office/officeart/2005/8/layout/vList2"/>
    <dgm:cxn modelId="{EF57A52D-3E2D-4196-AB29-36DECBEC46F8}" type="presOf" srcId="{6119929B-D926-4EA1-AE62-4805A7A7FA8E}" destId="{06688B02-7FAC-4577-A220-3C5D2139CFFF}" srcOrd="0" destOrd="0" presId="urn:microsoft.com/office/officeart/2005/8/layout/vList2"/>
    <dgm:cxn modelId="{69B8464E-9AC1-4D5F-8D48-5B26EDCFEFC0}" srcId="{61155BA5-3044-47F5-9BE3-568EA349B539}" destId="{1B6A5871-5FA6-4664-998E-83F42EC15B04}" srcOrd="0" destOrd="0" parTransId="{1DC7C072-FBF2-4843-B507-FF6EDC555F82}" sibTransId="{D977770A-C44B-433E-9B36-8BEC09541865}"/>
    <dgm:cxn modelId="{EA4F1871-CA08-457A-8EA2-3B1503706676}" srcId="{61155BA5-3044-47F5-9BE3-568EA349B539}" destId="{BAD11D17-E602-4EF2-B705-15847F547594}" srcOrd="1" destOrd="0" parTransId="{F17A34A2-6968-40FE-AECE-2F2ADF38C753}" sibTransId="{5A8D1CD3-7722-447C-B6FD-F16AE231317B}"/>
    <dgm:cxn modelId="{90937382-AA5D-4C27-856A-0D80A1618C78}" type="presOf" srcId="{BAD11D17-E602-4EF2-B705-15847F547594}" destId="{7B92D7DA-2259-45EC-8F3C-B5ED2CE62954}" srcOrd="0" destOrd="0" presId="urn:microsoft.com/office/officeart/2005/8/layout/vList2"/>
    <dgm:cxn modelId="{84E12D87-254D-4A08-80BA-334C5967F8F5}" srcId="{61155BA5-3044-47F5-9BE3-568EA349B539}" destId="{6119929B-D926-4EA1-AE62-4805A7A7FA8E}" srcOrd="2" destOrd="0" parTransId="{9024381F-B431-48D0-87D6-D193FE85FCEA}" sibTransId="{0D52116D-5148-47C4-8B38-FEE9425A6A7D}"/>
    <dgm:cxn modelId="{60F53AD2-96F0-4EF8-AE0C-D31B3D8A5136}" type="presOf" srcId="{1B6A5871-5FA6-4664-998E-83F42EC15B04}" destId="{B9EA935E-F085-4968-BCA9-591E7114CA06}" srcOrd="0" destOrd="0" presId="urn:microsoft.com/office/officeart/2005/8/layout/vList2"/>
    <dgm:cxn modelId="{EADB035B-EE38-439E-AEEA-A703016040A4}" type="presParOf" srcId="{48C98BCC-F3A6-46F8-BF27-2646A5684A55}" destId="{B9EA935E-F085-4968-BCA9-591E7114CA06}" srcOrd="0" destOrd="0" presId="urn:microsoft.com/office/officeart/2005/8/layout/vList2"/>
    <dgm:cxn modelId="{5344196A-91C5-4559-9109-589C17FB47AE}" type="presParOf" srcId="{48C98BCC-F3A6-46F8-BF27-2646A5684A55}" destId="{E02F9E5E-C317-41FF-998E-425773D4F1FB}" srcOrd="1" destOrd="0" presId="urn:microsoft.com/office/officeart/2005/8/layout/vList2"/>
    <dgm:cxn modelId="{0B502A28-7FF3-4778-8D69-401F70DE1400}" type="presParOf" srcId="{48C98BCC-F3A6-46F8-BF27-2646A5684A55}" destId="{7B92D7DA-2259-45EC-8F3C-B5ED2CE62954}" srcOrd="2" destOrd="0" presId="urn:microsoft.com/office/officeart/2005/8/layout/vList2"/>
    <dgm:cxn modelId="{A2763855-9459-4D24-A88D-9F150F4B7F76}" type="presParOf" srcId="{48C98BCC-F3A6-46F8-BF27-2646A5684A55}" destId="{BE9720F7-1AB8-404E-B31D-D81925C08003}" srcOrd="3" destOrd="0" presId="urn:microsoft.com/office/officeart/2005/8/layout/vList2"/>
    <dgm:cxn modelId="{BAE14C6E-FB11-461D-9856-28D0453CD331}" type="presParOf" srcId="{48C98BCC-F3A6-46F8-BF27-2646A5684A55}" destId="{06688B02-7FAC-4577-A220-3C5D2139CFFF}" srcOrd="4" destOrd="0" presId="urn:microsoft.com/office/officeart/2005/8/layout/vList2"/>
    <dgm:cxn modelId="{1ED31DD6-5679-4115-8668-B77377D43DCD}" type="presParOf" srcId="{48C98BCC-F3A6-46F8-BF27-2646A5684A55}" destId="{78AA0CB3-E2C4-473A-A7A4-38AF33EC5015}" srcOrd="5" destOrd="0" presId="urn:microsoft.com/office/officeart/2005/8/layout/vList2"/>
    <dgm:cxn modelId="{2F6A7D07-C5FC-4013-A1B0-51BD51D7BE2B}" type="presParOf" srcId="{48C98BCC-F3A6-46F8-BF27-2646A5684A55}" destId="{00CC909D-4832-4DD2-B872-A1632012F2C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EA935E-F085-4968-BCA9-591E7114CA06}">
      <dsp:nvSpPr>
        <dsp:cNvPr id="0" name=""/>
        <dsp:cNvSpPr/>
      </dsp:nvSpPr>
      <dsp:spPr>
        <a:xfrm>
          <a:off x="0" y="35924"/>
          <a:ext cx="6263640" cy="128476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Getting caught</a:t>
          </a:r>
        </a:p>
      </dsp:txBody>
      <dsp:txXfrm>
        <a:off x="62717" y="98641"/>
        <a:ext cx="6138206" cy="1159335"/>
      </dsp:txXfrm>
    </dsp:sp>
    <dsp:sp modelId="{7B92D7DA-2259-45EC-8F3C-B5ED2CE62954}">
      <dsp:nvSpPr>
        <dsp:cNvPr id="0" name=""/>
        <dsp:cNvSpPr/>
      </dsp:nvSpPr>
      <dsp:spPr>
        <a:xfrm>
          <a:off x="0" y="1418614"/>
          <a:ext cx="6263640" cy="1284769"/>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Consequences of irresponsibility</a:t>
          </a:r>
        </a:p>
      </dsp:txBody>
      <dsp:txXfrm>
        <a:off x="62717" y="1481331"/>
        <a:ext cx="6138206" cy="1159335"/>
      </dsp:txXfrm>
    </dsp:sp>
    <dsp:sp modelId="{06688B02-7FAC-4577-A220-3C5D2139CFFF}">
      <dsp:nvSpPr>
        <dsp:cNvPr id="0" name=""/>
        <dsp:cNvSpPr/>
      </dsp:nvSpPr>
      <dsp:spPr>
        <a:xfrm>
          <a:off x="0" y="2801303"/>
          <a:ext cx="6263640" cy="1284769"/>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Recap</a:t>
          </a:r>
        </a:p>
      </dsp:txBody>
      <dsp:txXfrm>
        <a:off x="62717" y="2864020"/>
        <a:ext cx="6138206" cy="1159335"/>
      </dsp:txXfrm>
    </dsp:sp>
    <dsp:sp modelId="{00CC909D-4832-4DD2-B872-A1632012F2C6}">
      <dsp:nvSpPr>
        <dsp:cNvPr id="0" name=""/>
        <dsp:cNvSpPr/>
      </dsp:nvSpPr>
      <dsp:spPr>
        <a:xfrm>
          <a:off x="0" y="4183993"/>
          <a:ext cx="6263640" cy="128476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Lecture assignment</a:t>
          </a:r>
        </a:p>
      </dsp:txBody>
      <dsp:txXfrm>
        <a:off x="62717" y="4246710"/>
        <a:ext cx="6138206" cy="115933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D1282-4BF1-4FE4-92D3-7EF5D64F40E7}" type="datetimeFigureOut">
              <a:rPr lang="en-US" smtClean="0"/>
              <a:t>3/28/2023</a:t>
            </a:fld>
            <a:endParaRPr lang="en-US"/>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DE0A2-EE0F-498D-ADB0-AC3CA6CA6332}" type="slidenum">
              <a:rPr lang="en-US" smtClean="0"/>
              <a:t>‹#›</a:t>
            </a:fld>
            <a:endParaRPr lang="en-US"/>
          </a:p>
        </p:txBody>
      </p:sp>
    </p:spTree>
    <p:extLst>
      <p:ext uri="{BB962C8B-B14F-4D97-AF65-F5344CB8AC3E}">
        <p14:creationId xmlns:p14="http://schemas.microsoft.com/office/powerpoint/2010/main" val="3975021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t.com/content/c5059fd2-6881-11e6-ae5b-a7cc5dd5a28c"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theguardian.com/business/2016/aug/18/desutsche-bank-whistleblower-turns-down-award"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ytimes.com/2007/02/21/business/worldbusiness/21iht-cartel.4677255.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ig.ft.com/jailed-bankers/"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nytimes.com/2014/05/04/magazine/only-one-top-banker-jail-financial-crisis.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rstechnica.com/cars/2017/09/volkswagens-emissions-cheating-scandal-has-a-long-complicated-history/"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a:t>For more on whistleblowing, qui tam laws, and consequences, check out the story of Eric Ben-</a:t>
            </a:r>
            <a:r>
              <a:rPr lang="en-US" err="1"/>
              <a:t>Artzi</a:t>
            </a:r>
            <a:r>
              <a:rPr lang="en-US"/>
              <a:t> who blew the whistle on Deutsche Bank: </a:t>
            </a:r>
          </a:p>
          <a:p>
            <a:r>
              <a:rPr lang="en-US">
                <a:hlinkClick r:id="rId3"/>
              </a:rPr>
              <a:t>https://www.ft.com/content/c5059fd2-6881-11e6-ae5b-a7cc5dd5a28c</a:t>
            </a:r>
            <a:endParaRPr lang="en-US"/>
          </a:p>
          <a:p>
            <a:r>
              <a:rPr lang="en-US"/>
              <a:t>https://www.ft.com/content/b43d2d96-652a-11e6-8310-ecf0bddad227 </a:t>
            </a:r>
          </a:p>
          <a:p>
            <a:r>
              <a:rPr lang="en-US">
                <a:hlinkClick r:id="rId4"/>
              </a:rPr>
              <a:t>https://www.theguardian.com/business/2016/aug/18/desutsche-bank-whistleblower-turns-down-award</a:t>
            </a:r>
            <a:endParaRPr lang="en-US"/>
          </a:p>
          <a:p>
            <a:endParaRPr lang="en-US"/>
          </a:p>
          <a:p>
            <a:r>
              <a:rPr lang="en-US"/>
              <a:t>Academic stuff: </a:t>
            </a:r>
            <a:r>
              <a:rPr lang="en-US" err="1"/>
              <a:t>Kaptein</a:t>
            </a:r>
            <a:r>
              <a:rPr lang="en-US"/>
              <a:t>, 2011; Kenny, 2017; Kenny et al., 2018</a:t>
            </a:r>
          </a:p>
        </p:txBody>
      </p:sp>
      <p:sp>
        <p:nvSpPr>
          <p:cNvPr id="4" name="Dian numeron paikkamerkki 3"/>
          <p:cNvSpPr>
            <a:spLocks noGrp="1"/>
          </p:cNvSpPr>
          <p:nvPr>
            <p:ph type="sldNum" sz="quarter" idx="5"/>
          </p:nvPr>
        </p:nvSpPr>
        <p:spPr/>
        <p:txBody>
          <a:bodyPr/>
          <a:lstStyle/>
          <a:p>
            <a:fld id="{532DE0A2-EE0F-498D-ADB0-AC3CA6CA6332}" type="slidenum">
              <a:rPr lang="en-US" smtClean="0"/>
              <a:t>7</a:t>
            </a:fld>
            <a:endParaRPr lang="en-US"/>
          </a:p>
        </p:txBody>
      </p:sp>
    </p:spTree>
    <p:extLst>
      <p:ext uri="{BB962C8B-B14F-4D97-AF65-F5344CB8AC3E}">
        <p14:creationId xmlns:p14="http://schemas.microsoft.com/office/powerpoint/2010/main" val="4287383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2DE0A2-EE0F-498D-ADB0-AC3CA6CA6332}" type="slidenum">
              <a:rPr lang="en-US" smtClean="0"/>
              <a:t>20</a:t>
            </a:fld>
            <a:endParaRPr lang="en-US"/>
          </a:p>
        </p:txBody>
      </p:sp>
    </p:spTree>
    <p:extLst>
      <p:ext uri="{BB962C8B-B14F-4D97-AF65-F5344CB8AC3E}">
        <p14:creationId xmlns:p14="http://schemas.microsoft.com/office/powerpoint/2010/main" val="3919471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an example of preventing wrongdoing in the longer term through training and routines, KONE Corporation, after having been busted for its involvement in a price-fixing cartel in mid-00s (see: </a:t>
            </a:r>
            <a:r>
              <a:rPr lang="en-US">
                <a:hlinkClick r:id="rId3"/>
              </a:rPr>
              <a:t>https://www.nytimes.com/2007/02/21/business/worldbusiness/21iht-cartel.4677255.html</a:t>
            </a:r>
            <a:r>
              <a:rPr lang="en-US"/>
              <a:t>), set up a training scheme for all new (corporate) hires. KONE made them undergo an ethical training program where they taught new hires a set of routines regarding how to act, and how not to act, in a variety of situations requiring ethical considerations. You would not be allowed to sign a contract before successfully passing the program. Measures such as this can prevent wrongdoing as long as they are held up – though as the NASA example demonstrates, such routines are in danger of eroding over time. This erosion over time can potentially be alleviated through various forms of commemoration, be they physical reminders such as plaques or statues, different forms of organizational communication, or even events.</a:t>
            </a:r>
          </a:p>
        </p:txBody>
      </p:sp>
      <p:sp>
        <p:nvSpPr>
          <p:cNvPr id="4" name="Slide Number Placeholder 3"/>
          <p:cNvSpPr>
            <a:spLocks noGrp="1"/>
          </p:cNvSpPr>
          <p:nvPr>
            <p:ph type="sldNum" sz="quarter" idx="5"/>
          </p:nvPr>
        </p:nvSpPr>
        <p:spPr/>
        <p:txBody>
          <a:bodyPr/>
          <a:lstStyle/>
          <a:p>
            <a:fld id="{532DE0A2-EE0F-498D-ADB0-AC3CA6CA6332}" type="slidenum">
              <a:rPr lang="en-US" smtClean="0"/>
              <a:t>22</a:t>
            </a:fld>
            <a:endParaRPr lang="en-US"/>
          </a:p>
        </p:txBody>
      </p:sp>
    </p:spTree>
    <p:extLst>
      <p:ext uri="{BB962C8B-B14F-4D97-AF65-F5344CB8AC3E}">
        <p14:creationId xmlns:p14="http://schemas.microsoft.com/office/powerpoint/2010/main" val="873720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important to place the punishment on the top management. They are compensated for the risk (executive pay is in a different league than non-executive pay). They have a lot of influence on many of the things we know have a bearing on wrongdoing: incentive structures, administrative systems, hiring, power, </a:t>
            </a:r>
          </a:p>
        </p:txBody>
      </p:sp>
      <p:sp>
        <p:nvSpPr>
          <p:cNvPr id="4" name="Slide Number Placeholder 3"/>
          <p:cNvSpPr>
            <a:spLocks noGrp="1"/>
          </p:cNvSpPr>
          <p:nvPr>
            <p:ph type="sldNum" sz="quarter" idx="5"/>
          </p:nvPr>
        </p:nvSpPr>
        <p:spPr/>
        <p:txBody>
          <a:bodyPr/>
          <a:lstStyle/>
          <a:p>
            <a:fld id="{532DE0A2-EE0F-498D-ADB0-AC3CA6CA6332}" type="slidenum">
              <a:rPr lang="en-US" smtClean="0"/>
              <a:t>23</a:t>
            </a:fld>
            <a:endParaRPr lang="en-US"/>
          </a:p>
        </p:txBody>
      </p:sp>
    </p:spTree>
    <p:extLst>
      <p:ext uri="{BB962C8B-B14F-4D97-AF65-F5344CB8AC3E}">
        <p14:creationId xmlns:p14="http://schemas.microsoft.com/office/powerpoint/2010/main" val="813677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are quick starting points for studying (cases of) corporate wrongdoing that could be useful for an MSc thesis for instance.</a:t>
            </a:r>
          </a:p>
        </p:txBody>
      </p:sp>
      <p:sp>
        <p:nvSpPr>
          <p:cNvPr id="4" name="Slide Number Placeholder 3"/>
          <p:cNvSpPr>
            <a:spLocks noGrp="1"/>
          </p:cNvSpPr>
          <p:nvPr>
            <p:ph type="sldNum" sz="quarter" idx="5"/>
          </p:nvPr>
        </p:nvSpPr>
        <p:spPr/>
        <p:txBody>
          <a:bodyPr/>
          <a:lstStyle/>
          <a:p>
            <a:fld id="{532DE0A2-EE0F-498D-ADB0-AC3CA6CA6332}" type="slidenum">
              <a:rPr lang="en-US" smtClean="0"/>
              <a:t>24</a:t>
            </a:fld>
            <a:endParaRPr lang="en-US"/>
          </a:p>
        </p:txBody>
      </p:sp>
    </p:spTree>
    <p:extLst>
      <p:ext uri="{BB962C8B-B14F-4D97-AF65-F5344CB8AC3E}">
        <p14:creationId xmlns:p14="http://schemas.microsoft.com/office/powerpoint/2010/main" val="2673733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For an some interesting detail on the Thalidomide case, see the following clip: https://www.youtube.com/watch?v=4wIBCoxuOJ0&amp;t=228s</a:t>
            </a:r>
          </a:p>
        </p:txBody>
      </p:sp>
      <p:sp>
        <p:nvSpPr>
          <p:cNvPr id="4" name="Slide Number Placeholder 3"/>
          <p:cNvSpPr>
            <a:spLocks noGrp="1"/>
          </p:cNvSpPr>
          <p:nvPr>
            <p:ph type="sldNum" sz="quarter" idx="5"/>
          </p:nvPr>
        </p:nvSpPr>
        <p:spPr/>
        <p:txBody>
          <a:bodyPr/>
          <a:lstStyle/>
          <a:p>
            <a:fld id="{532DE0A2-EE0F-498D-ADB0-AC3CA6CA6332}" type="slidenum">
              <a:rPr lang="en-US" smtClean="0"/>
              <a:t>26</a:t>
            </a:fld>
            <a:endParaRPr lang="en-US"/>
          </a:p>
        </p:txBody>
      </p:sp>
    </p:spTree>
    <p:extLst>
      <p:ext uri="{BB962C8B-B14F-4D97-AF65-F5344CB8AC3E}">
        <p14:creationId xmlns:p14="http://schemas.microsoft.com/office/powerpoint/2010/main" val="2677080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Analysis based on the KLD dataset, 1,776 firm-year observations in this case – analysis period 2006-2012</a:t>
            </a:r>
          </a:p>
        </p:txBody>
      </p:sp>
      <p:sp>
        <p:nvSpPr>
          <p:cNvPr id="4" name="Slide Number Placeholder 3"/>
          <p:cNvSpPr>
            <a:spLocks noGrp="1"/>
          </p:cNvSpPr>
          <p:nvPr>
            <p:ph type="sldNum" sz="quarter" idx="5"/>
          </p:nvPr>
        </p:nvSpPr>
        <p:spPr/>
        <p:txBody>
          <a:bodyPr/>
          <a:lstStyle/>
          <a:p>
            <a:fld id="{532DE0A2-EE0F-498D-ADB0-AC3CA6CA6332}" type="slidenum">
              <a:rPr lang="en-US" smtClean="0"/>
              <a:t>10</a:t>
            </a:fld>
            <a:endParaRPr lang="en-US"/>
          </a:p>
        </p:txBody>
      </p:sp>
    </p:spTree>
    <p:extLst>
      <p:ext uri="{BB962C8B-B14F-4D97-AF65-F5344CB8AC3E}">
        <p14:creationId xmlns:p14="http://schemas.microsoft.com/office/powerpoint/2010/main" val="3218240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Punishments like imprisonment for individuals do occur, like in the case of the VW scandal, but it would appear they are less common now than they used to be. Take financial scandals for example. In the turn-of-the-decade financial crisis, 47 individuals went to prison (</a:t>
            </a:r>
            <a:r>
              <a:rPr lang="en-US" dirty="0">
                <a:hlinkClick r:id="rId3"/>
              </a:rPr>
              <a:t>https://ig.ft.com/jailed-bankers/</a:t>
            </a:r>
            <a:r>
              <a:rPr lang="en-US" dirty="0"/>
              <a:t>); in comparison, in the much less serious savings and loans crisis of the 80s, more than 1,000 bankers were convicted. </a:t>
            </a:r>
            <a:r>
              <a:rPr lang="en-US" dirty="0">
                <a:hlinkClick r:id="rId4"/>
              </a:rPr>
              <a:t>https://www.nytimes.com/2014/05/04/magazine/only-one-top-banker-jail-financial-crisis.html</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many famous cases of irresponsibility, such as the Wells Fargo cross-selling scandal, the companies in question enter into deferred prosecution arrangements or non-prosecution agreements. That means there will be little judicial oversight, no one gets prosecuted, the companies pay (usually paltry) fines, and the companies make “soft” commitments such as codes of conduct to not repeat the foul play. Very often they do, however, as research by Brandon Garrett (2014) shows: get back to their criminal ways (around 30% of corporate crime is committed by repeat offenders).</a:t>
            </a:r>
          </a:p>
          <a:p>
            <a:endParaRPr lang="en-US" dirty="0"/>
          </a:p>
          <a:p>
            <a:r>
              <a:rPr lang="en-US" dirty="0"/>
              <a:t>Boycotts are sometimes effective, but also tend to be short-lived, very narrow in scope, and selective (they almost only affect firms with a consumer interface). However, research on social movements tells us that public pressure on relevant, influential stakeholders like large shareholders or regulators can be very effective. But it remains issue-specific still, and there is a fair bit of voodoo in how some cases ignite public interest while others do not. </a:t>
            </a:r>
          </a:p>
          <a:p>
            <a:endParaRPr lang="en-US" dirty="0"/>
          </a:p>
        </p:txBody>
      </p:sp>
      <p:sp>
        <p:nvSpPr>
          <p:cNvPr id="4" name="Slide Number Placeholder 3"/>
          <p:cNvSpPr>
            <a:spLocks noGrp="1"/>
          </p:cNvSpPr>
          <p:nvPr>
            <p:ph type="sldNum" sz="quarter" idx="5"/>
          </p:nvPr>
        </p:nvSpPr>
        <p:spPr/>
        <p:txBody>
          <a:bodyPr/>
          <a:lstStyle/>
          <a:p>
            <a:fld id="{532DE0A2-EE0F-498D-ADB0-AC3CA6CA6332}" type="slidenum">
              <a:rPr lang="en-US" smtClean="0"/>
              <a:t>11</a:t>
            </a:fld>
            <a:endParaRPr lang="en-US"/>
          </a:p>
        </p:txBody>
      </p:sp>
    </p:spTree>
    <p:extLst>
      <p:ext uri="{BB962C8B-B14F-4D97-AF65-F5344CB8AC3E}">
        <p14:creationId xmlns:p14="http://schemas.microsoft.com/office/powerpoint/2010/main" val="72129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a more detailed account, see the lecture reading (</a:t>
            </a:r>
            <a:r>
              <a:rPr lang="en-US" err="1"/>
              <a:t>Hersel</a:t>
            </a:r>
            <a:r>
              <a:rPr lang="en-US"/>
              <a:t> et al., 2019)</a:t>
            </a:r>
          </a:p>
        </p:txBody>
      </p:sp>
      <p:sp>
        <p:nvSpPr>
          <p:cNvPr id="4" name="Slide Number Placeholder 3"/>
          <p:cNvSpPr>
            <a:spLocks noGrp="1"/>
          </p:cNvSpPr>
          <p:nvPr>
            <p:ph type="sldNum" sz="quarter" idx="5"/>
          </p:nvPr>
        </p:nvSpPr>
        <p:spPr/>
        <p:txBody>
          <a:bodyPr/>
          <a:lstStyle/>
          <a:p>
            <a:fld id="{532DE0A2-EE0F-498D-ADB0-AC3CA6CA6332}" type="slidenum">
              <a:rPr lang="en-US" smtClean="0"/>
              <a:t>13</a:t>
            </a:fld>
            <a:endParaRPr lang="en-US"/>
          </a:p>
        </p:txBody>
      </p:sp>
    </p:spTree>
    <p:extLst>
      <p:ext uri="{BB962C8B-B14F-4D97-AF65-F5344CB8AC3E}">
        <p14:creationId xmlns:p14="http://schemas.microsoft.com/office/powerpoint/2010/main" val="1652629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Neste Oil has successfully managed its reputation after it was challenged by a number of stakeholders – Greenpeace at the vanguard – for its use of palm oil for biofuels. Initially, in the mid- to </a:t>
            </a:r>
            <a:r>
              <a:rPr lang="en-GB" err="1"/>
              <a:t>lateish</a:t>
            </a:r>
            <a:r>
              <a:rPr lang="en-GB"/>
              <a:t> 00s, Neste took a standoffish stance to challenges to its use of palm oil, butting heads with Greenpeace on several occasions. This culminated in Neste being declared as one of the six worst companies in the world by Greenpeace in 2011, due to the damage palm oil plantations incur on rain forests. Around the time of this nomination, Neste changed tactics, becoming much more reconciliatory.</a:t>
            </a:r>
          </a:p>
          <a:p>
            <a:endParaRPr lang="en-GB"/>
          </a:p>
          <a:p>
            <a:r>
              <a:rPr lang="en-GB"/>
              <a:t>Whenever Neste has been called out for irresponsibility related to its biofuel operations (by e.g. </a:t>
            </a:r>
            <a:r>
              <a:rPr lang="en-GB" err="1"/>
              <a:t>Finnwatch</a:t>
            </a:r>
            <a:r>
              <a:rPr lang="en-GB"/>
              <a:t> or Greenpeace), for instance, </a:t>
            </a:r>
            <a:r>
              <a:rPr lang="en-GB" err="1"/>
              <a:t>labor</a:t>
            </a:r>
            <a:r>
              <a:rPr lang="en-GB"/>
              <a:t> issues at its suppliers’ palm oil plantations, it has declared its intention to investigate the matter as well as to cooperate with whoever called them out. (Discovery). Furthermore, Neste has always openly admitted that despite its best efforts, problems may occasionally occur, and that it would deal with them duly (Explanation and Penance). Subsequently, Neste has taken the necessary actions to deal with the problem once it has been properly identified and delineated; such actions might have been a warning to or blacklisting of a supplier responsible for the violations, and/or stricter monitoring of its supply chain (Rehabilitation). As a consequence of this change of tactics, Neste has had a far easier time with watchdog organizations and reputational issues. Whether or not, or the degree to which its activities have been impacted is another question.</a:t>
            </a:r>
          </a:p>
          <a:p>
            <a:endParaRPr lang="en-GB"/>
          </a:p>
          <a:p>
            <a:r>
              <a:rPr lang="en-GB"/>
              <a:t>Source: Gustafsson, Clemente &amp; Rintamäki, 2015.</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785D1F-DCFC-44DB-B928-BDE1914808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0860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2DE0A2-EE0F-498D-ADB0-AC3CA6CA6332}" type="slidenum">
              <a:rPr lang="en-US" smtClean="0"/>
              <a:t>15</a:t>
            </a:fld>
            <a:endParaRPr lang="en-US"/>
          </a:p>
        </p:txBody>
      </p:sp>
    </p:spTree>
    <p:extLst>
      <p:ext uri="{BB962C8B-B14F-4D97-AF65-F5344CB8AC3E}">
        <p14:creationId xmlns:p14="http://schemas.microsoft.com/office/powerpoint/2010/main" val="3519073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VW, see: </a:t>
            </a:r>
            <a:r>
              <a:rPr lang="en-US">
                <a:hlinkClick r:id="rId3"/>
              </a:rPr>
              <a:t>https://arstechnica.com/cars/2017/09/volkswagens-emissions-cheating-scandal-has-a-long-complicated-history/</a:t>
            </a:r>
            <a:endParaRPr lang="en-US"/>
          </a:p>
          <a:p>
            <a:endParaRPr lang="en-US"/>
          </a:p>
          <a:p>
            <a:endParaRPr lang="en-US"/>
          </a:p>
        </p:txBody>
      </p:sp>
      <p:sp>
        <p:nvSpPr>
          <p:cNvPr id="4" name="Slide Number Placeholder 3"/>
          <p:cNvSpPr>
            <a:spLocks noGrp="1"/>
          </p:cNvSpPr>
          <p:nvPr>
            <p:ph type="sldNum" sz="quarter" idx="5"/>
          </p:nvPr>
        </p:nvSpPr>
        <p:spPr/>
        <p:txBody>
          <a:bodyPr/>
          <a:lstStyle/>
          <a:p>
            <a:fld id="{532DE0A2-EE0F-498D-ADB0-AC3CA6CA6332}" type="slidenum">
              <a:rPr lang="en-US" smtClean="0"/>
              <a:t>16</a:t>
            </a:fld>
            <a:endParaRPr lang="en-US"/>
          </a:p>
        </p:txBody>
      </p:sp>
    </p:spTree>
    <p:extLst>
      <p:ext uri="{BB962C8B-B14F-4D97-AF65-F5344CB8AC3E}">
        <p14:creationId xmlns:p14="http://schemas.microsoft.com/office/powerpoint/2010/main" val="1063188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rundown of why we forget collectively goes like this. At the beginning, we have the even of corporate irresponsibility itself, which – as we know – emerges based on observer attribution: the perceived harm, the attention the event attracts (partly based on the amount of harm), and the way the blame is attributed. </a:t>
            </a:r>
          </a:p>
          <a:p>
            <a:endParaRPr lang="en-US"/>
          </a:p>
          <a:p>
            <a:r>
              <a:rPr lang="en-US"/>
              <a:t>This leads to a community, or communities, of stakeholders emerging with shared understandings of what happened. These are called mnemonic communities. These communities can involve e.g. those affected by the event, members of the focal organization, and members of the public who follow the event. </a:t>
            </a:r>
          </a:p>
          <a:p>
            <a:endParaRPr lang="en-US"/>
          </a:p>
          <a:p>
            <a:r>
              <a:rPr lang="en-US"/>
              <a:t>Simultaneously, the event itself creates material mnemonic traces of the event, such as a burning oil platform and toxic seawater in the case of the BP Deepwater Horizon spill. Over time, mnemonic communities also generate mnemonic traces, such as pictures, narratives, news stories, blog entries, twitter posts etc. </a:t>
            </a:r>
          </a:p>
          <a:p>
            <a:endParaRPr lang="en-US"/>
          </a:p>
          <a:p>
            <a:r>
              <a:rPr lang="en-US"/>
              <a:t>Mnemonic communities, through interactions with various types of mnemonic traces, generate and sustain a collective memory of the event (there is nothing mystical about collective memory; it simply refers to a collectively shared framework for understanding a past event). </a:t>
            </a:r>
          </a:p>
          <a:p>
            <a:endParaRPr lang="en-US"/>
          </a:p>
          <a:p>
            <a:r>
              <a:rPr lang="en-US"/>
              <a:t>Firms often have a hand in just how quickly and how thoroughly we forget about these events; by forgetting, I mean ceasing to influence our thinking and decisions. Firms often try to manipulate our understandings of the irresponsibility event immediately at the outset. BP, for instance, consistently lied about the magnitude of the leak, playing down its extent in an attempt to mislead the public and the regulators. Over time, firms may also try to silence various types of mnemonic communities through e.g. litigation, as has been the case in Shell’s activities and conflicts in Nigeria. They may also try to undermine mnemonic traces by e.g. destroying traces such as company documents (BP’s partner Halliburton was found to have done this in connection to the Deepwater Horizon oil spill) or by shifting or discrediting existing narratives of the past, like Exxon has recently done in its social media advertising campaigns denying its prior knowledge of global warming.</a:t>
            </a:r>
          </a:p>
          <a:p>
            <a:endParaRPr lang="en-US"/>
          </a:p>
          <a:p>
            <a:r>
              <a:rPr lang="en-US"/>
              <a:t>It should be emphasized that firms may conduct this type of forgetting work with long-term *intentions* or not; it’s the consequences that matter. Such work may also not be particularly malicious; it may be ‘rational’ from the firm’s perspective, and attempts at moving on from an uncomfortable, stressful situation that may also stigmatize many employees who had no stock in the event whatsoever. It should also be noted that the agency of firms is limited in many ways. The stakeholders will try to push their narratives as well. Similarly, the cultural situation – what are the norms, values etc. at that point of time – partly determines what sorts of narratives are resonant (meaningful, appropriate etc.). Thus forgetting work is only one of the forces influencing the outcome of these mnemonic processes </a:t>
            </a:r>
          </a:p>
          <a:p>
            <a:endParaRPr lang="en-US"/>
          </a:p>
          <a:p>
            <a:r>
              <a:rPr lang="en-US"/>
              <a:t>At any rate, as a consequence of this forgetting work, over time we tend to end up with reconfigured understandings of the past where the severity or magnitude of past wrongdoing is downplayed and eventually forgotten, leading to new events of corporate irresponsibility. The ability of both firms and societies to learn from past mistakes is hindered.</a:t>
            </a:r>
          </a:p>
        </p:txBody>
      </p:sp>
      <p:sp>
        <p:nvSpPr>
          <p:cNvPr id="4" name="Slide Number Placeholder 3"/>
          <p:cNvSpPr>
            <a:spLocks noGrp="1"/>
          </p:cNvSpPr>
          <p:nvPr>
            <p:ph type="sldNum" sz="quarter" idx="5"/>
          </p:nvPr>
        </p:nvSpPr>
        <p:spPr/>
        <p:txBody>
          <a:bodyPr/>
          <a:lstStyle/>
          <a:p>
            <a:fld id="{532DE0A2-EE0F-498D-ADB0-AC3CA6CA6332}" type="slidenum">
              <a:rPr lang="en-US" smtClean="0"/>
              <a:t>17</a:t>
            </a:fld>
            <a:endParaRPr lang="en-US"/>
          </a:p>
        </p:txBody>
      </p:sp>
    </p:spTree>
    <p:extLst>
      <p:ext uri="{BB962C8B-B14F-4D97-AF65-F5344CB8AC3E}">
        <p14:creationId xmlns:p14="http://schemas.microsoft.com/office/powerpoint/2010/main" val="1612121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NASA example, read the following excerpt from </a:t>
            </a:r>
            <a:r>
              <a:rPr lang="en-US" dirty="0" err="1"/>
              <a:t>Haunschild</a:t>
            </a:r>
            <a:r>
              <a:rPr lang="en-US" dirty="0"/>
              <a:t> et al., 2015, p. 3-4. For more detail, </a:t>
            </a:r>
            <a:br>
              <a:rPr lang="en-US" dirty="0"/>
            </a:br>
            <a:br>
              <a:rPr lang="en-US" dirty="0"/>
            </a:br>
            <a:r>
              <a:rPr lang="en-US" dirty="0"/>
              <a:t>“NASA: Learning from Challenger and Columbia NASA’s space-shuttle program started in the early 1980s with a heavy focus on safety. Then, a history of successful launches combined with political pressures to cut costs and increase productivity, reductions in safety personnel, and competition from the European Space Agency generated efficiency pressures that gradually weakened the safety focus. This shift from safety to efficiency was identified as the primary cause of the Challenger accident in 1986 (U.S. Congress, House Committee on Science 1986, Vaughan 1997). Problems with shuttle launches, including specific technical components such as the O-rings, were “normalized” (Vaughan 1997), while NASA persisted with aggressive launch schedules, and cost cutting became paramount. </a:t>
            </a:r>
          </a:p>
          <a:p>
            <a:endParaRPr lang="en-US" dirty="0"/>
          </a:p>
          <a:p>
            <a:r>
              <a:rPr lang="en-US" dirty="0"/>
              <a:t>After the Challenger accident, NASA shifted its focus back to safety. It implemented several resource-intensive programs that were designed to minimize the threat of future accidents and address the cultural and structural shortcomings identified by the accident investigations. These programs focused on increasing both the number and the status of safety personnel in the organization, as well as strengthening safety operating procedures. In particular, NASA focused on overcoming structural impediments to communication internally, especially concerning potential shuttle problems (U.S. Congress, House Committee on Science 1986). Over time, however, NASA returned to a strong “culture of production” (Vaughan 2005, p. 43), emphasizing deadlines, schedules, and the avoidance of launch delays. This shift in emphasis was manifested in specific changes, such as a reduction in the number of safety personnel (U.S. Congress, House Committee on Science 2003, CAIB 2003, Vaughan 2005), a decline in the status of those safety jobs that remained (Vaughan 2005), a return to the decentralized structure that was implicated as a direct cause of the Challenger accident (Mahler and Hogan </a:t>
            </a:r>
            <a:r>
              <a:rPr lang="en-US" dirty="0" err="1"/>
              <a:t>Casamayou</a:t>
            </a:r>
            <a:r>
              <a:rPr lang="en-US" dirty="0"/>
              <a:t> 2009), and general turnover and loss of organizational knowledge associated with cost-cutting efforts (Vaughan 2005). All of these factors are related to organizational forgetting (</a:t>
            </a:r>
            <a:r>
              <a:rPr lang="en-US" dirty="0" err="1"/>
              <a:t>Argote</a:t>
            </a:r>
            <a:r>
              <a:rPr lang="en-US" dirty="0"/>
              <a:t> et al. 2003). In short, both external pressures (largely from public and regulatory agencies) and internal pressures (largely from concerns about reputation and the loss of lives) waned and were replaced with an attitude that the problems had been solved and that aggressive launch schedules and cost-cutting measures could resume. For NASA, launching more shuttles had several advantages, including meeting commitments to the international space station, reducing costs per mission, and responding to political demands from Congress. </a:t>
            </a:r>
          </a:p>
          <a:p>
            <a:endParaRPr lang="en-US" dirty="0"/>
          </a:p>
          <a:p>
            <a:r>
              <a:rPr lang="en-US" dirty="0"/>
              <a:t>Then, in 2003, the Columbia shuttle disintegrated on reentry to the Earth’s atmosphere. The technical cause was a piece of foam that broke off during launch, causing a hole in the left wing. Although this was suspected shortly after launch, further investigation was severely discouraged within NASA (CAIB 2003, </a:t>
            </a:r>
            <a:r>
              <a:rPr lang="en-US" dirty="0" err="1"/>
              <a:t>Bohmer</a:t>
            </a:r>
            <a:r>
              <a:rPr lang="en-US" dirty="0"/>
              <a:t> et al. 2004, Vaughan 2005). In fact, a request for additional information that would have helped to determine whether the foam strike had compromised the wing was cancelled. Following Columbia, a focus on safety was reestablished, causing the international space station deadline to be adjusted and the establishment of major organizational changes based on recommendations from the CAIB report (Beck and Plowman 2014). Yet even then, the “continuing pressures of the culture of production” returned as the memory of Columbia receded (Vaughan 2005, p. 52). </a:t>
            </a:r>
          </a:p>
          <a:p>
            <a:endParaRPr lang="en-US" dirty="0"/>
          </a:p>
          <a:p>
            <a:r>
              <a:rPr lang="en-US" dirty="0"/>
              <a:t>It is apparent that throughout the history of the shuttle program, NASA has cycled through periods where safety was of paramount importance and periods where efficiency was of paramount importance. We suggest that this was due largely to the difficulties inherent in maximizing both safety and efficiency, together with the occurrence of errors that produced significantly adverse and salient outcomes. What is fascinating about this story, which only emerges in retrospect, is the extent of the organizational memory loss that caused NASA to return to processes and structures that had been directly implicated in earlier problems, and which then contributed to a subsequent disaster. In theorizing these cycles, therefore, we focus on the complex processes of organizational learning and forgetting that were triggered by these serious errors. Beyond the distinct technical causes of the two shuttle crashes, it is the repeating organizational shifts in foci that produced them that are central to the oscillating patterns we observe.”</a:t>
            </a:r>
          </a:p>
        </p:txBody>
      </p:sp>
      <p:sp>
        <p:nvSpPr>
          <p:cNvPr id="4" name="Slide Number Placeholder 3"/>
          <p:cNvSpPr>
            <a:spLocks noGrp="1"/>
          </p:cNvSpPr>
          <p:nvPr>
            <p:ph type="sldNum" sz="quarter" idx="5"/>
          </p:nvPr>
        </p:nvSpPr>
        <p:spPr/>
        <p:txBody>
          <a:bodyPr/>
          <a:lstStyle/>
          <a:p>
            <a:fld id="{532DE0A2-EE0F-498D-ADB0-AC3CA6CA6332}" type="slidenum">
              <a:rPr lang="en-US" smtClean="0"/>
              <a:t>18</a:t>
            </a:fld>
            <a:endParaRPr lang="en-US"/>
          </a:p>
        </p:txBody>
      </p:sp>
    </p:spTree>
    <p:extLst>
      <p:ext uri="{BB962C8B-B14F-4D97-AF65-F5344CB8AC3E}">
        <p14:creationId xmlns:p14="http://schemas.microsoft.com/office/powerpoint/2010/main" val="1136148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CE5C1D-CF35-4C24-98B4-B66765AF8D2A}"/>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endParaRPr lang="en-US"/>
          </a:p>
        </p:txBody>
      </p:sp>
      <p:sp>
        <p:nvSpPr>
          <p:cNvPr id="3" name="Alaotsikko 2">
            <a:extLst>
              <a:ext uri="{FF2B5EF4-FFF2-40B4-BE49-F238E27FC236}">
                <a16:creationId xmlns:a16="http://schemas.microsoft.com/office/drawing/2014/main" id="{15E481CF-7D4B-4A9B-85AA-9321BD20A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
        <p:nvSpPr>
          <p:cNvPr id="4" name="Päivämäärän paikkamerkki 3">
            <a:extLst>
              <a:ext uri="{FF2B5EF4-FFF2-40B4-BE49-F238E27FC236}">
                <a16:creationId xmlns:a16="http://schemas.microsoft.com/office/drawing/2014/main" id="{58A08D0E-6AB5-4DC0-B067-932178E91530}"/>
              </a:ext>
            </a:extLst>
          </p:cNvPr>
          <p:cNvSpPr>
            <a:spLocks noGrp="1"/>
          </p:cNvSpPr>
          <p:nvPr>
            <p:ph type="dt" sz="half" idx="10"/>
          </p:nvPr>
        </p:nvSpPr>
        <p:spPr/>
        <p:txBody>
          <a:bodyPr/>
          <a:lstStyle/>
          <a:p>
            <a:fld id="{2ADCD045-8E7E-4C5F-BF4A-1397DF818526}" type="datetimeFigureOut">
              <a:rPr lang="en-US" smtClean="0"/>
              <a:t>3/28/2023</a:t>
            </a:fld>
            <a:endParaRPr lang="en-US"/>
          </a:p>
        </p:txBody>
      </p:sp>
      <p:sp>
        <p:nvSpPr>
          <p:cNvPr id="5" name="Alatunnisteen paikkamerkki 4">
            <a:extLst>
              <a:ext uri="{FF2B5EF4-FFF2-40B4-BE49-F238E27FC236}">
                <a16:creationId xmlns:a16="http://schemas.microsoft.com/office/drawing/2014/main" id="{B2715C39-677A-4C75-AA90-1610E9EA19A8}"/>
              </a:ext>
            </a:extLst>
          </p:cNvPr>
          <p:cNvSpPr>
            <a:spLocks noGrp="1"/>
          </p:cNvSpPr>
          <p:nvPr>
            <p:ph type="ftr" sz="quarter" idx="11"/>
          </p:nvPr>
        </p:nvSpPr>
        <p:spPr/>
        <p:txBody>
          <a:bodyPr/>
          <a:lstStyle/>
          <a:p>
            <a:endParaRPr lang="en-US"/>
          </a:p>
        </p:txBody>
      </p:sp>
      <p:sp>
        <p:nvSpPr>
          <p:cNvPr id="6" name="Dian numeron paikkamerkki 5">
            <a:extLst>
              <a:ext uri="{FF2B5EF4-FFF2-40B4-BE49-F238E27FC236}">
                <a16:creationId xmlns:a16="http://schemas.microsoft.com/office/drawing/2014/main" id="{A219B02F-DA4A-4CCC-A64C-A28995512DCD}"/>
              </a:ext>
            </a:extLst>
          </p:cNvPr>
          <p:cNvSpPr>
            <a:spLocks noGrp="1"/>
          </p:cNvSpPr>
          <p:nvPr>
            <p:ph type="sldNum" sz="quarter" idx="12"/>
          </p:nvPr>
        </p:nvSpPr>
        <p:spPr/>
        <p:txBody>
          <a:bodyPr/>
          <a:lstStyle/>
          <a:p>
            <a:fld id="{E0585E08-F4C1-4007-B8D8-05676A1F4B6D}" type="slidenum">
              <a:rPr lang="en-US" smtClean="0"/>
              <a:t>‹#›</a:t>
            </a:fld>
            <a:endParaRPr lang="en-US"/>
          </a:p>
        </p:txBody>
      </p:sp>
    </p:spTree>
    <p:extLst>
      <p:ext uri="{BB962C8B-B14F-4D97-AF65-F5344CB8AC3E}">
        <p14:creationId xmlns:p14="http://schemas.microsoft.com/office/powerpoint/2010/main" val="1370297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9B2D19-2824-41CC-A502-CCD995033290}"/>
              </a:ext>
            </a:extLst>
          </p:cNvPr>
          <p:cNvSpPr>
            <a:spLocks noGrp="1"/>
          </p:cNvSpPr>
          <p:nvPr>
            <p:ph type="title"/>
          </p:nvPr>
        </p:nvSpPr>
        <p:spPr/>
        <p:txBody>
          <a:bodyPr/>
          <a:lstStyle/>
          <a:p>
            <a:r>
              <a:rPr lang="fi-FI"/>
              <a:t>Muokkaa ots. perustyyl. napsautt.</a:t>
            </a:r>
            <a:endParaRPr lang="en-US"/>
          </a:p>
        </p:txBody>
      </p:sp>
      <p:sp>
        <p:nvSpPr>
          <p:cNvPr id="3" name="Pystysuoran tekstin paikkamerkki 2">
            <a:extLst>
              <a:ext uri="{FF2B5EF4-FFF2-40B4-BE49-F238E27FC236}">
                <a16:creationId xmlns:a16="http://schemas.microsoft.com/office/drawing/2014/main" id="{C58C3AEE-5F38-40E0-B5C2-EC52025EC6D8}"/>
              </a:ext>
            </a:extLst>
          </p:cNvPr>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Päivämäärän paikkamerkki 3">
            <a:extLst>
              <a:ext uri="{FF2B5EF4-FFF2-40B4-BE49-F238E27FC236}">
                <a16:creationId xmlns:a16="http://schemas.microsoft.com/office/drawing/2014/main" id="{07B585A2-BF96-4A91-B184-9910D87E160C}"/>
              </a:ext>
            </a:extLst>
          </p:cNvPr>
          <p:cNvSpPr>
            <a:spLocks noGrp="1"/>
          </p:cNvSpPr>
          <p:nvPr>
            <p:ph type="dt" sz="half" idx="10"/>
          </p:nvPr>
        </p:nvSpPr>
        <p:spPr/>
        <p:txBody>
          <a:bodyPr/>
          <a:lstStyle/>
          <a:p>
            <a:fld id="{2ADCD045-8E7E-4C5F-BF4A-1397DF818526}" type="datetimeFigureOut">
              <a:rPr lang="en-US" smtClean="0"/>
              <a:t>3/28/2023</a:t>
            </a:fld>
            <a:endParaRPr lang="en-US"/>
          </a:p>
        </p:txBody>
      </p:sp>
      <p:sp>
        <p:nvSpPr>
          <p:cNvPr id="5" name="Alatunnisteen paikkamerkki 4">
            <a:extLst>
              <a:ext uri="{FF2B5EF4-FFF2-40B4-BE49-F238E27FC236}">
                <a16:creationId xmlns:a16="http://schemas.microsoft.com/office/drawing/2014/main" id="{BD7C0103-3784-4BD6-B4E8-57D770000013}"/>
              </a:ext>
            </a:extLst>
          </p:cNvPr>
          <p:cNvSpPr>
            <a:spLocks noGrp="1"/>
          </p:cNvSpPr>
          <p:nvPr>
            <p:ph type="ftr" sz="quarter" idx="11"/>
          </p:nvPr>
        </p:nvSpPr>
        <p:spPr/>
        <p:txBody>
          <a:bodyPr/>
          <a:lstStyle/>
          <a:p>
            <a:endParaRPr lang="en-US"/>
          </a:p>
        </p:txBody>
      </p:sp>
      <p:sp>
        <p:nvSpPr>
          <p:cNvPr id="6" name="Dian numeron paikkamerkki 5">
            <a:extLst>
              <a:ext uri="{FF2B5EF4-FFF2-40B4-BE49-F238E27FC236}">
                <a16:creationId xmlns:a16="http://schemas.microsoft.com/office/drawing/2014/main" id="{B3804BE8-CDB4-4F43-97C9-4FEEEB8F1B5E}"/>
              </a:ext>
            </a:extLst>
          </p:cNvPr>
          <p:cNvSpPr>
            <a:spLocks noGrp="1"/>
          </p:cNvSpPr>
          <p:nvPr>
            <p:ph type="sldNum" sz="quarter" idx="12"/>
          </p:nvPr>
        </p:nvSpPr>
        <p:spPr/>
        <p:txBody>
          <a:bodyPr/>
          <a:lstStyle/>
          <a:p>
            <a:fld id="{E0585E08-F4C1-4007-B8D8-05676A1F4B6D}" type="slidenum">
              <a:rPr lang="en-US" smtClean="0"/>
              <a:t>‹#›</a:t>
            </a:fld>
            <a:endParaRPr lang="en-US"/>
          </a:p>
        </p:txBody>
      </p:sp>
    </p:spTree>
    <p:extLst>
      <p:ext uri="{BB962C8B-B14F-4D97-AF65-F5344CB8AC3E}">
        <p14:creationId xmlns:p14="http://schemas.microsoft.com/office/powerpoint/2010/main" val="3239252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5454134C-FB79-4FA5-B495-8A60D872A720}"/>
              </a:ext>
            </a:extLst>
          </p:cNvPr>
          <p:cNvSpPr>
            <a:spLocks noGrp="1"/>
          </p:cNvSpPr>
          <p:nvPr>
            <p:ph type="title" orient="vert"/>
          </p:nvPr>
        </p:nvSpPr>
        <p:spPr>
          <a:xfrm>
            <a:off x="8724900" y="365125"/>
            <a:ext cx="2628900" cy="5811838"/>
          </a:xfrm>
        </p:spPr>
        <p:txBody>
          <a:bodyPr vert="eaVert"/>
          <a:lstStyle/>
          <a:p>
            <a:r>
              <a:rPr lang="fi-FI"/>
              <a:t>Muokkaa ots. perustyyl. napsautt.</a:t>
            </a:r>
            <a:endParaRPr lang="en-US"/>
          </a:p>
        </p:txBody>
      </p:sp>
      <p:sp>
        <p:nvSpPr>
          <p:cNvPr id="3" name="Pystysuoran tekstin paikkamerkki 2">
            <a:extLst>
              <a:ext uri="{FF2B5EF4-FFF2-40B4-BE49-F238E27FC236}">
                <a16:creationId xmlns:a16="http://schemas.microsoft.com/office/drawing/2014/main" id="{4FA2D18C-F7A2-4D55-8148-87A3A327EEB6}"/>
              </a:ext>
            </a:extLst>
          </p:cNvPr>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Päivämäärän paikkamerkki 3">
            <a:extLst>
              <a:ext uri="{FF2B5EF4-FFF2-40B4-BE49-F238E27FC236}">
                <a16:creationId xmlns:a16="http://schemas.microsoft.com/office/drawing/2014/main" id="{2EBD5897-1ABE-4921-B3AB-20A0CA504D56}"/>
              </a:ext>
            </a:extLst>
          </p:cNvPr>
          <p:cNvSpPr>
            <a:spLocks noGrp="1"/>
          </p:cNvSpPr>
          <p:nvPr>
            <p:ph type="dt" sz="half" idx="10"/>
          </p:nvPr>
        </p:nvSpPr>
        <p:spPr/>
        <p:txBody>
          <a:bodyPr/>
          <a:lstStyle/>
          <a:p>
            <a:fld id="{2ADCD045-8E7E-4C5F-BF4A-1397DF818526}" type="datetimeFigureOut">
              <a:rPr lang="en-US" smtClean="0"/>
              <a:t>3/28/2023</a:t>
            </a:fld>
            <a:endParaRPr lang="en-US"/>
          </a:p>
        </p:txBody>
      </p:sp>
      <p:sp>
        <p:nvSpPr>
          <p:cNvPr id="5" name="Alatunnisteen paikkamerkki 4">
            <a:extLst>
              <a:ext uri="{FF2B5EF4-FFF2-40B4-BE49-F238E27FC236}">
                <a16:creationId xmlns:a16="http://schemas.microsoft.com/office/drawing/2014/main" id="{FC1634AE-809C-415B-9D1E-FF700456AB39}"/>
              </a:ext>
            </a:extLst>
          </p:cNvPr>
          <p:cNvSpPr>
            <a:spLocks noGrp="1"/>
          </p:cNvSpPr>
          <p:nvPr>
            <p:ph type="ftr" sz="quarter" idx="11"/>
          </p:nvPr>
        </p:nvSpPr>
        <p:spPr/>
        <p:txBody>
          <a:bodyPr/>
          <a:lstStyle/>
          <a:p>
            <a:endParaRPr lang="en-US"/>
          </a:p>
        </p:txBody>
      </p:sp>
      <p:sp>
        <p:nvSpPr>
          <p:cNvPr id="6" name="Dian numeron paikkamerkki 5">
            <a:extLst>
              <a:ext uri="{FF2B5EF4-FFF2-40B4-BE49-F238E27FC236}">
                <a16:creationId xmlns:a16="http://schemas.microsoft.com/office/drawing/2014/main" id="{DAB2D2B0-D70C-4F6C-B7DB-767996AB34BD}"/>
              </a:ext>
            </a:extLst>
          </p:cNvPr>
          <p:cNvSpPr>
            <a:spLocks noGrp="1"/>
          </p:cNvSpPr>
          <p:nvPr>
            <p:ph type="sldNum" sz="quarter" idx="12"/>
          </p:nvPr>
        </p:nvSpPr>
        <p:spPr/>
        <p:txBody>
          <a:bodyPr/>
          <a:lstStyle/>
          <a:p>
            <a:fld id="{E0585E08-F4C1-4007-B8D8-05676A1F4B6D}" type="slidenum">
              <a:rPr lang="en-US" smtClean="0"/>
              <a:t>‹#›</a:t>
            </a:fld>
            <a:endParaRPr lang="en-US"/>
          </a:p>
        </p:txBody>
      </p:sp>
    </p:spTree>
    <p:extLst>
      <p:ext uri="{BB962C8B-B14F-4D97-AF65-F5344CB8AC3E}">
        <p14:creationId xmlns:p14="http://schemas.microsoft.com/office/powerpoint/2010/main" val="1223380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C95DB7A-C50D-4D4E-ACF6-17A2DE2D018D}" type="datetimeFigureOut">
              <a:rPr lang="en-GB" smtClean="0"/>
              <a:t>28/03/2023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820303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95DB7A-C50D-4D4E-ACF6-17A2DE2D018D}" type="datetimeFigureOut">
              <a:rPr lang="en-GB" smtClean="0"/>
              <a:t>28/03/2023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2630064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95DB7A-C50D-4D4E-ACF6-17A2DE2D018D}" type="datetimeFigureOut">
              <a:rPr lang="en-GB" smtClean="0"/>
              <a:t>28/03/2023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766553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C95DB7A-C50D-4D4E-ACF6-17A2DE2D018D}" type="datetimeFigureOut">
              <a:rPr lang="en-GB" smtClean="0"/>
              <a:t>28/03/2023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2212654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C95DB7A-C50D-4D4E-ACF6-17A2DE2D018D}" type="datetimeFigureOut">
              <a:rPr lang="en-GB" smtClean="0"/>
              <a:t>28/03/2023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1765604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C95DB7A-C50D-4D4E-ACF6-17A2DE2D018D}" type="datetimeFigureOut">
              <a:rPr lang="en-GB" smtClean="0"/>
              <a:t>28/03/2023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2394440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95DB7A-C50D-4D4E-ACF6-17A2DE2D018D}" type="datetimeFigureOut">
              <a:rPr lang="en-GB" smtClean="0"/>
              <a:t>28/03/2023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3990558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95DB7A-C50D-4D4E-ACF6-17A2DE2D018D}" type="datetimeFigureOut">
              <a:rPr lang="en-GB" smtClean="0"/>
              <a:t>28/03/2023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3640790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DD335AE-6CE6-450E-B493-467FDF714AB0}"/>
              </a:ext>
            </a:extLst>
          </p:cNvPr>
          <p:cNvSpPr>
            <a:spLocks noGrp="1"/>
          </p:cNvSpPr>
          <p:nvPr>
            <p:ph type="title"/>
          </p:nvPr>
        </p:nvSpPr>
        <p:spPr/>
        <p:txBody>
          <a:bodyPr/>
          <a:lstStyle/>
          <a:p>
            <a:r>
              <a:rPr lang="fi-FI"/>
              <a:t>Muokkaa ots. perustyyl. napsautt.</a:t>
            </a:r>
            <a:endParaRPr lang="en-US"/>
          </a:p>
        </p:txBody>
      </p:sp>
      <p:sp>
        <p:nvSpPr>
          <p:cNvPr id="3" name="Sisällön paikkamerkki 2">
            <a:extLst>
              <a:ext uri="{FF2B5EF4-FFF2-40B4-BE49-F238E27FC236}">
                <a16:creationId xmlns:a16="http://schemas.microsoft.com/office/drawing/2014/main" id="{A452139D-7782-432A-A53D-7C7DDE748704}"/>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Päivämäärän paikkamerkki 3">
            <a:extLst>
              <a:ext uri="{FF2B5EF4-FFF2-40B4-BE49-F238E27FC236}">
                <a16:creationId xmlns:a16="http://schemas.microsoft.com/office/drawing/2014/main" id="{37E3C919-04BE-44E6-8F42-4C7C4D434787}"/>
              </a:ext>
            </a:extLst>
          </p:cNvPr>
          <p:cNvSpPr>
            <a:spLocks noGrp="1"/>
          </p:cNvSpPr>
          <p:nvPr>
            <p:ph type="dt" sz="half" idx="10"/>
          </p:nvPr>
        </p:nvSpPr>
        <p:spPr/>
        <p:txBody>
          <a:bodyPr/>
          <a:lstStyle/>
          <a:p>
            <a:fld id="{2ADCD045-8E7E-4C5F-BF4A-1397DF818526}" type="datetimeFigureOut">
              <a:rPr lang="en-US" smtClean="0"/>
              <a:t>3/28/2023</a:t>
            </a:fld>
            <a:endParaRPr lang="en-US"/>
          </a:p>
        </p:txBody>
      </p:sp>
      <p:sp>
        <p:nvSpPr>
          <p:cNvPr id="5" name="Alatunnisteen paikkamerkki 4">
            <a:extLst>
              <a:ext uri="{FF2B5EF4-FFF2-40B4-BE49-F238E27FC236}">
                <a16:creationId xmlns:a16="http://schemas.microsoft.com/office/drawing/2014/main" id="{2B2A4A2E-8B72-4C57-BDBE-64EE545BABF5}"/>
              </a:ext>
            </a:extLst>
          </p:cNvPr>
          <p:cNvSpPr>
            <a:spLocks noGrp="1"/>
          </p:cNvSpPr>
          <p:nvPr>
            <p:ph type="ftr" sz="quarter" idx="11"/>
          </p:nvPr>
        </p:nvSpPr>
        <p:spPr/>
        <p:txBody>
          <a:bodyPr/>
          <a:lstStyle/>
          <a:p>
            <a:endParaRPr lang="en-US"/>
          </a:p>
        </p:txBody>
      </p:sp>
      <p:sp>
        <p:nvSpPr>
          <p:cNvPr id="6" name="Dian numeron paikkamerkki 5">
            <a:extLst>
              <a:ext uri="{FF2B5EF4-FFF2-40B4-BE49-F238E27FC236}">
                <a16:creationId xmlns:a16="http://schemas.microsoft.com/office/drawing/2014/main" id="{7C5BC250-056E-4BE5-B890-640D96430307}"/>
              </a:ext>
            </a:extLst>
          </p:cNvPr>
          <p:cNvSpPr>
            <a:spLocks noGrp="1"/>
          </p:cNvSpPr>
          <p:nvPr>
            <p:ph type="sldNum" sz="quarter" idx="12"/>
          </p:nvPr>
        </p:nvSpPr>
        <p:spPr/>
        <p:txBody>
          <a:bodyPr/>
          <a:lstStyle/>
          <a:p>
            <a:fld id="{E0585E08-F4C1-4007-B8D8-05676A1F4B6D}" type="slidenum">
              <a:rPr lang="en-US" smtClean="0"/>
              <a:t>‹#›</a:t>
            </a:fld>
            <a:endParaRPr lang="en-US"/>
          </a:p>
        </p:txBody>
      </p:sp>
    </p:spTree>
    <p:extLst>
      <p:ext uri="{BB962C8B-B14F-4D97-AF65-F5344CB8AC3E}">
        <p14:creationId xmlns:p14="http://schemas.microsoft.com/office/powerpoint/2010/main" val="3030201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95DB7A-C50D-4D4E-ACF6-17A2DE2D018D}" type="datetimeFigureOut">
              <a:rPr lang="en-GB" smtClean="0"/>
              <a:t>28/03/2023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41533059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95DB7A-C50D-4D4E-ACF6-17A2DE2D018D}" type="datetimeFigureOut">
              <a:rPr lang="en-GB" smtClean="0"/>
              <a:t>28/03/2023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37764851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95DB7A-C50D-4D4E-ACF6-17A2DE2D018D}" type="datetimeFigureOut">
              <a:rPr lang="en-GB" smtClean="0"/>
              <a:t>28/03/2023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1454265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31D1391-650A-4DA1-9245-65732580B51B}"/>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endParaRPr lang="en-US"/>
          </a:p>
        </p:txBody>
      </p:sp>
      <p:sp>
        <p:nvSpPr>
          <p:cNvPr id="3" name="Tekstin paikkamerkki 2">
            <a:extLst>
              <a:ext uri="{FF2B5EF4-FFF2-40B4-BE49-F238E27FC236}">
                <a16:creationId xmlns:a16="http://schemas.microsoft.com/office/drawing/2014/main" id="{A2F81587-4F1B-4936-BC3F-53DD257C1E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a:extLst>
              <a:ext uri="{FF2B5EF4-FFF2-40B4-BE49-F238E27FC236}">
                <a16:creationId xmlns:a16="http://schemas.microsoft.com/office/drawing/2014/main" id="{D805E6C6-BF28-4DEA-B528-C11D3CAEB0B4}"/>
              </a:ext>
            </a:extLst>
          </p:cNvPr>
          <p:cNvSpPr>
            <a:spLocks noGrp="1"/>
          </p:cNvSpPr>
          <p:nvPr>
            <p:ph type="dt" sz="half" idx="10"/>
          </p:nvPr>
        </p:nvSpPr>
        <p:spPr/>
        <p:txBody>
          <a:bodyPr/>
          <a:lstStyle/>
          <a:p>
            <a:fld id="{2ADCD045-8E7E-4C5F-BF4A-1397DF818526}" type="datetimeFigureOut">
              <a:rPr lang="en-US" smtClean="0"/>
              <a:t>3/28/2023</a:t>
            </a:fld>
            <a:endParaRPr lang="en-US"/>
          </a:p>
        </p:txBody>
      </p:sp>
      <p:sp>
        <p:nvSpPr>
          <p:cNvPr id="5" name="Alatunnisteen paikkamerkki 4">
            <a:extLst>
              <a:ext uri="{FF2B5EF4-FFF2-40B4-BE49-F238E27FC236}">
                <a16:creationId xmlns:a16="http://schemas.microsoft.com/office/drawing/2014/main" id="{548A07D3-CD6C-4886-8A91-23E47B64892A}"/>
              </a:ext>
            </a:extLst>
          </p:cNvPr>
          <p:cNvSpPr>
            <a:spLocks noGrp="1"/>
          </p:cNvSpPr>
          <p:nvPr>
            <p:ph type="ftr" sz="quarter" idx="11"/>
          </p:nvPr>
        </p:nvSpPr>
        <p:spPr/>
        <p:txBody>
          <a:bodyPr/>
          <a:lstStyle/>
          <a:p>
            <a:endParaRPr lang="en-US"/>
          </a:p>
        </p:txBody>
      </p:sp>
      <p:sp>
        <p:nvSpPr>
          <p:cNvPr id="6" name="Dian numeron paikkamerkki 5">
            <a:extLst>
              <a:ext uri="{FF2B5EF4-FFF2-40B4-BE49-F238E27FC236}">
                <a16:creationId xmlns:a16="http://schemas.microsoft.com/office/drawing/2014/main" id="{1E59A5C2-8E3F-4159-A4A5-E332329ED91D}"/>
              </a:ext>
            </a:extLst>
          </p:cNvPr>
          <p:cNvSpPr>
            <a:spLocks noGrp="1"/>
          </p:cNvSpPr>
          <p:nvPr>
            <p:ph type="sldNum" sz="quarter" idx="12"/>
          </p:nvPr>
        </p:nvSpPr>
        <p:spPr/>
        <p:txBody>
          <a:bodyPr/>
          <a:lstStyle/>
          <a:p>
            <a:fld id="{E0585E08-F4C1-4007-B8D8-05676A1F4B6D}" type="slidenum">
              <a:rPr lang="en-US" smtClean="0"/>
              <a:t>‹#›</a:t>
            </a:fld>
            <a:endParaRPr lang="en-US"/>
          </a:p>
        </p:txBody>
      </p:sp>
    </p:spTree>
    <p:extLst>
      <p:ext uri="{BB962C8B-B14F-4D97-AF65-F5344CB8AC3E}">
        <p14:creationId xmlns:p14="http://schemas.microsoft.com/office/powerpoint/2010/main" val="1918336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3AD791-1E33-4595-BA86-836A91C05D07}"/>
              </a:ext>
            </a:extLst>
          </p:cNvPr>
          <p:cNvSpPr>
            <a:spLocks noGrp="1"/>
          </p:cNvSpPr>
          <p:nvPr>
            <p:ph type="title"/>
          </p:nvPr>
        </p:nvSpPr>
        <p:spPr/>
        <p:txBody>
          <a:bodyPr/>
          <a:lstStyle/>
          <a:p>
            <a:r>
              <a:rPr lang="fi-FI"/>
              <a:t>Muokkaa ots. perustyyl. napsautt.</a:t>
            </a:r>
            <a:endParaRPr lang="en-US"/>
          </a:p>
        </p:txBody>
      </p:sp>
      <p:sp>
        <p:nvSpPr>
          <p:cNvPr id="3" name="Sisällön paikkamerkki 2">
            <a:extLst>
              <a:ext uri="{FF2B5EF4-FFF2-40B4-BE49-F238E27FC236}">
                <a16:creationId xmlns:a16="http://schemas.microsoft.com/office/drawing/2014/main" id="{6052F978-123A-4915-B786-858D5ED026D9}"/>
              </a:ext>
            </a:extLst>
          </p:cNvPr>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Sisällön paikkamerkki 3">
            <a:extLst>
              <a:ext uri="{FF2B5EF4-FFF2-40B4-BE49-F238E27FC236}">
                <a16:creationId xmlns:a16="http://schemas.microsoft.com/office/drawing/2014/main" id="{45A7900E-26F3-4746-A158-109FCA1F5273}"/>
              </a:ext>
            </a:extLst>
          </p:cNvPr>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Päivämäärän paikkamerkki 4">
            <a:extLst>
              <a:ext uri="{FF2B5EF4-FFF2-40B4-BE49-F238E27FC236}">
                <a16:creationId xmlns:a16="http://schemas.microsoft.com/office/drawing/2014/main" id="{1558A91B-648B-459B-83AD-4A0AD49C6115}"/>
              </a:ext>
            </a:extLst>
          </p:cNvPr>
          <p:cNvSpPr>
            <a:spLocks noGrp="1"/>
          </p:cNvSpPr>
          <p:nvPr>
            <p:ph type="dt" sz="half" idx="10"/>
          </p:nvPr>
        </p:nvSpPr>
        <p:spPr/>
        <p:txBody>
          <a:bodyPr/>
          <a:lstStyle/>
          <a:p>
            <a:fld id="{2ADCD045-8E7E-4C5F-BF4A-1397DF818526}" type="datetimeFigureOut">
              <a:rPr lang="en-US" smtClean="0"/>
              <a:t>3/28/2023</a:t>
            </a:fld>
            <a:endParaRPr lang="en-US"/>
          </a:p>
        </p:txBody>
      </p:sp>
      <p:sp>
        <p:nvSpPr>
          <p:cNvPr id="6" name="Alatunnisteen paikkamerkki 5">
            <a:extLst>
              <a:ext uri="{FF2B5EF4-FFF2-40B4-BE49-F238E27FC236}">
                <a16:creationId xmlns:a16="http://schemas.microsoft.com/office/drawing/2014/main" id="{62EB5874-9F4F-4458-AB8B-83E4A69BAEB2}"/>
              </a:ext>
            </a:extLst>
          </p:cNvPr>
          <p:cNvSpPr>
            <a:spLocks noGrp="1"/>
          </p:cNvSpPr>
          <p:nvPr>
            <p:ph type="ftr" sz="quarter" idx="11"/>
          </p:nvPr>
        </p:nvSpPr>
        <p:spPr/>
        <p:txBody>
          <a:bodyPr/>
          <a:lstStyle/>
          <a:p>
            <a:endParaRPr lang="en-US"/>
          </a:p>
        </p:txBody>
      </p:sp>
      <p:sp>
        <p:nvSpPr>
          <p:cNvPr id="7" name="Dian numeron paikkamerkki 6">
            <a:extLst>
              <a:ext uri="{FF2B5EF4-FFF2-40B4-BE49-F238E27FC236}">
                <a16:creationId xmlns:a16="http://schemas.microsoft.com/office/drawing/2014/main" id="{F338733D-2D10-424C-97C4-629A0D9C7F75}"/>
              </a:ext>
            </a:extLst>
          </p:cNvPr>
          <p:cNvSpPr>
            <a:spLocks noGrp="1"/>
          </p:cNvSpPr>
          <p:nvPr>
            <p:ph type="sldNum" sz="quarter" idx="12"/>
          </p:nvPr>
        </p:nvSpPr>
        <p:spPr/>
        <p:txBody>
          <a:bodyPr/>
          <a:lstStyle/>
          <a:p>
            <a:fld id="{E0585E08-F4C1-4007-B8D8-05676A1F4B6D}" type="slidenum">
              <a:rPr lang="en-US" smtClean="0"/>
              <a:t>‹#›</a:t>
            </a:fld>
            <a:endParaRPr lang="en-US"/>
          </a:p>
        </p:txBody>
      </p:sp>
    </p:spTree>
    <p:extLst>
      <p:ext uri="{BB962C8B-B14F-4D97-AF65-F5344CB8AC3E}">
        <p14:creationId xmlns:p14="http://schemas.microsoft.com/office/powerpoint/2010/main" val="3998252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A1CAC4-44E0-45DB-A6E8-AF3939E44E5E}"/>
              </a:ext>
            </a:extLst>
          </p:cNvPr>
          <p:cNvSpPr>
            <a:spLocks noGrp="1"/>
          </p:cNvSpPr>
          <p:nvPr>
            <p:ph type="title"/>
          </p:nvPr>
        </p:nvSpPr>
        <p:spPr>
          <a:xfrm>
            <a:off x="839788" y="365125"/>
            <a:ext cx="10515600" cy="1325563"/>
          </a:xfrm>
        </p:spPr>
        <p:txBody>
          <a:bodyPr/>
          <a:lstStyle/>
          <a:p>
            <a:r>
              <a:rPr lang="fi-FI"/>
              <a:t>Muokkaa ots. perustyyl. napsautt.</a:t>
            </a:r>
            <a:endParaRPr lang="en-US"/>
          </a:p>
        </p:txBody>
      </p:sp>
      <p:sp>
        <p:nvSpPr>
          <p:cNvPr id="3" name="Tekstin paikkamerkki 2">
            <a:extLst>
              <a:ext uri="{FF2B5EF4-FFF2-40B4-BE49-F238E27FC236}">
                <a16:creationId xmlns:a16="http://schemas.microsoft.com/office/drawing/2014/main" id="{2C7BDCFB-EB1A-40B8-86C5-FEACFD7C37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a:extLst>
              <a:ext uri="{FF2B5EF4-FFF2-40B4-BE49-F238E27FC236}">
                <a16:creationId xmlns:a16="http://schemas.microsoft.com/office/drawing/2014/main" id="{2EA9A5A3-E071-42EB-957D-CF36511EF08C}"/>
              </a:ext>
            </a:extLst>
          </p:cNvPr>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kstin paikkamerkki 4">
            <a:extLst>
              <a:ext uri="{FF2B5EF4-FFF2-40B4-BE49-F238E27FC236}">
                <a16:creationId xmlns:a16="http://schemas.microsoft.com/office/drawing/2014/main" id="{4C769C04-2A7D-41D4-BDFA-CC486DDC1C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a:extLst>
              <a:ext uri="{FF2B5EF4-FFF2-40B4-BE49-F238E27FC236}">
                <a16:creationId xmlns:a16="http://schemas.microsoft.com/office/drawing/2014/main" id="{522294E8-923D-44B8-807E-CBB29E941137}"/>
              </a:ext>
            </a:extLst>
          </p:cNvPr>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7" name="Päivämäärän paikkamerkki 6">
            <a:extLst>
              <a:ext uri="{FF2B5EF4-FFF2-40B4-BE49-F238E27FC236}">
                <a16:creationId xmlns:a16="http://schemas.microsoft.com/office/drawing/2014/main" id="{1617C026-8FD7-4971-88AB-305796DCEF92}"/>
              </a:ext>
            </a:extLst>
          </p:cNvPr>
          <p:cNvSpPr>
            <a:spLocks noGrp="1"/>
          </p:cNvSpPr>
          <p:nvPr>
            <p:ph type="dt" sz="half" idx="10"/>
          </p:nvPr>
        </p:nvSpPr>
        <p:spPr/>
        <p:txBody>
          <a:bodyPr/>
          <a:lstStyle/>
          <a:p>
            <a:fld id="{2ADCD045-8E7E-4C5F-BF4A-1397DF818526}" type="datetimeFigureOut">
              <a:rPr lang="en-US" smtClean="0"/>
              <a:t>3/28/2023</a:t>
            </a:fld>
            <a:endParaRPr lang="en-US"/>
          </a:p>
        </p:txBody>
      </p:sp>
      <p:sp>
        <p:nvSpPr>
          <p:cNvPr id="8" name="Alatunnisteen paikkamerkki 7">
            <a:extLst>
              <a:ext uri="{FF2B5EF4-FFF2-40B4-BE49-F238E27FC236}">
                <a16:creationId xmlns:a16="http://schemas.microsoft.com/office/drawing/2014/main" id="{19E6F8BF-0FF0-4AB8-8649-67998CFAAAAD}"/>
              </a:ext>
            </a:extLst>
          </p:cNvPr>
          <p:cNvSpPr>
            <a:spLocks noGrp="1"/>
          </p:cNvSpPr>
          <p:nvPr>
            <p:ph type="ftr" sz="quarter" idx="11"/>
          </p:nvPr>
        </p:nvSpPr>
        <p:spPr/>
        <p:txBody>
          <a:bodyPr/>
          <a:lstStyle/>
          <a:p>
            <a:endParaRPr lang="en-US"/>
          </a:p>
        </p:txBody>
      </p:sp>
      <p:sp>
        <p:nvSpPr>
          <p:cNvPr id="9" name="Dian numeron paikkamerkki 8">
            <a:extLst>
              <a:ext uri="{FF2B5EF4-FFF2-40B4-BE49-F238E27FC236}">
                <a16:creationId xmlns:a16="http://schemas.microsoft.com/office/drawing/2014/main" id="{47E077A6-0C65-44D5-9679-27DE0264C4C8}"/>
              </a:ext>
            </a:extLst>
          </p:cNvPr>
          <p:cNvSpPr>
            <a:spLocks noGrp="1"/>
          </p:cNvSpPr>
          <p:nvPr>
            <p:ph type="sldNum" sz="quarter" idx="12"/>
          </p:nvPr>
        </p:nvSpPr>
        <p:spPr/>
        <p:txBody>
          <a:bodyPr/>
          <a:lstStyle/>
          <a:p>
            <a:fld id="{E0585E08-F4C1-4007-B8D8-05676A1F4B6D}" type="slidenum">
              <a:rPr lang="en-US" smtClean="0"/>
              <a:t>‹#›</a:t>
            </a:fld>
            <a:endParaRPr lang="en-US"/>
          </a:p>
        </p:txBody>
      </p:sp>
    </p:spTree>
    <p:extLst>
      <p:ext uri="{BB962C8B-B14F-4D97-AF65-F5344CB8AC3E}">
        <p14:creationId xmlns:p14="http://schemas.microsoft.com/office/powerpoint/2010/main" val="674130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2677B43-6442-4C89-854E-B5727E74F006}"/>
              </a:ext>
            </a:extLst>
          </p:cNvPr>
          <p:cNvSpPr>
            <a:spLocks noGrp="1"/>
          </p:cNvSpPr>
          <p:nvPr>
            <p:ph type="title"/>
          </p:nvPr>
        </p:nvSpPr>
        <p:spPr/>
        <p:txBody>
          <a:bodyPr/>
          <a:lstStyle/>
          <a:p>
            <a:r>
              <a:rPr lang="fi-FI"/>
              <a:t>Muokkaa ots. perustyyl. napsautt.</a:t>
            </a:r>
            <a:endParaRPr lang="en-US"/>
          </a:p>
        </p:txBody>
      </p:sp>
      <p:sp>
        <p:nvSpPr>
          <p:cNvPr id="3" name="Päivämäärän paikkamerkki 2">
            <a:extLst>
              <a:ext uri="{FF2B5EF4-FFF2-40B4-BE49-F238E27FC236}">
                <a16:creationId xmlns:a16="http://schemas.microsoft.com/office/drawing/2014/main" id="{ADD8C2EC-DB3D-449B-991D-D4844747288B}"/>
              </a:ext>
            </a:extLst>
          </p:cNvPr>
          <p:cNvSpPr>
            <a:spLocks noGrp="1"/>
          </p:cNvSpPr>
          <p:nvPr>
            <p:ph type="dt" sz="half" idx="10"/>
          </p:nvPr>
        </p:nvSpPr>
        <p:spPr/>
        <p:txBody>
          <a:bodyPr/>
          <a:lstStyle/>
          <a:p>
            <a:fld id="{2ADCD045-8E7E-4C5F-BF4A-1397DF818526}" type="datetimeFigureOut">
              <a:rPr lang="en-US" smtClean="0"/>
              <a:t>3/28/2023</a:t>
            </a:fld>
            <a:endParaRPr lang="en-US"/>
          </a:p>
        </p:txBody>
      </p:sp>
      <p:sp>
        <p:nvSpPr>
          <p:cNvPr id="4" name="Alatunnisteen paikkamerkki 3">
            <a:extLst>
              <a:ext uri="{FF2B5EF4-FFF2-40B4-BE49-F238E27FC236}">
                <a16:creationId xmlns:a16="http://schemas.microsoft.com/office/drawing/2014/main" id="{ADEB6E59-6F51-4257-B113-074AE36315CA}"/>
              </a:ext>
            </a:extLst>
          </p:cNvPr>
          <p:cNvSpPr>
            <a:spLocks noGrp="1"/>
          </p:cNvSpPr>
          <p:nvPr>
            <p:ph type="ftr" sz="quarter" idx="11"/>
          </p:nvPr>
        </p:nvSpPr>
        <p:spPr/>
        <p:txBody>
          <a:bodyPr/>
          <a:lstStyle/>
          <a:p>
            <a:endParaRPr lang="en-US"/>
          </a:p>
        </p:txBody>
      </p:sp>
      <p:sp>
        <p:nvSpPr>
          <p:cNvPr id="5" name="Dian numeron paikkamerkki 4">
            <a:extLst>
              <a:ext uri="{FF2B5EF4-FFF2-40B4-BE49-F238E27FC236}">
                <a16:creationId xmlns:a16="http://schemas.microsoft.com/office/drawing/2014/main" id="{B0133B9F-B0EA-4E15-8392-A99E4818E1AE}"/>
              </a:ext>
            </a:extLst>
          </p:cNvPr>
          <p:cNvSpPr>
            <a:spLocks noGrp="1"/>
          </p:cNvSpPr>
          <p:nvPr>
            <p:ph type="sldNum" sz="quarter" idx="12"/>
          </p:nvPr>
        </p:nvSpPr>
        <p:spPr/>
        <p:txBody>
          <a:bodyPr/>
          <a:lstStyle/>
          <a:p>
            <a:fld id="{E0585E08-F4C1-4007-B8D8-05676A1F4B6D}" type="slidenum">
              <a:rPr lang="en-US" smtClean="0"/>
              <a:t>‹#›</a:t>
            </a:fld>
            <a:endParaRPr lang="en-US"/>
          </a:p>
        </p:txBody>
      </p:sp>
    </p:spTree>
    <p:extLst>
      <p:ext uri="{BB962C8B-B14F-4D97-AF65-F5344CB8AC3E}">
        <p14:creationId xmlns:p14="http://schemas.microsoft.com/office/powerpoint/2010/main" val="277516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BA36A73-1A4E-4204-9714-2CC886D51591}"/>
              </a:ext>
            </a:extLst>
          </p:cNvPr>
          <p:cNvSpPr>
            <a:spLocks noGrp="1"/>
          </p:cNvSpPr>
          <p:nvPr>
            <p:ph type="dt" sz="half" idx="10"/>
          </p:nvPr>
        </p:nvSpPr>
        <p:spPr/>
        <p:txBody>
          <a:bodyPr/>
          <a:lstStyle/>
          <a:p>
            <a:fld id="{2ADCD045-8E7E-4C5F-BF4A-1397DF818526}" type="datetimeFigureOut">
              <a:rPr lang="en-US" smtClean="0"/>
              <a:t>3/28/2023</a:t>
            </a:fld>
            <a:endParaRPr lang="en-US"/>
          </a:p>
        </p:txBody>
      </p:sp>
      <p:sp>
        <p:nvSpPr>
          <p:cNvPr id="3" name="Alatunnisteen paikkamerkki 2">
            <a:extLst>
              <a:ext uri="{FF2B5EF4-FFF2-40B4-BE49-F238E27FC236}">
                <a16:creationId xmlns:a16="http://schemas.microsoft.com/office/drawing/2014/main" id="{B28A5076-EC41-4F08-875E-72B3D0EFD0F8}"/>
              </a:ext>
            </a:extLst>
          </p:cNvPr>
          <p:cNvSpPr>
            <a:spLocks noGrp="1"/>
          </p:cNvSpPr>
          <p:nvPr>
            <p:ph type="ftr" sz="quarter" idx="11"/>
          </p:nvPr>
        </p:nvSpPr>
        <p:spPr/>
        <p:txBody>
          <a:bodyPr/>
          <a:lstStyle/>
          <a:p>
            <a:endParaRPr lang="en-US"/>
          </a:p>
        </p:txBody>
      </p:sp>
      <p:sp>
        <p:nvSpPr>
          <p:cNvPr id="4" name="Dian numeron paikkamerkki 3">
            <a:extLst>
              <a:ext uri="{FF2B5EF4-FFF2-40B4-BE49-F238E27FC236}">
                <a16:creationId xmlns:a16="http://schemas.microsoft.com/office/drawing/2014/main" id="{1668E4CA-8F61-4DC5-99F5-D6D62B43336D}"/>
              </a:ext>
            </a:extLst>
          </p:cNvPr>
          <p:cNvSpPr>
            <a:spLocks noGrp="1"/>
          </p:cNvSpPr>
          <p:nvPr>
            <p:ph type="sldNum" sz="quarter" idx="12"/>
          </p:nvPr>
        </p:nvSpPr>
        <p:spPr/>
        <p:txBody>
          <a:bodyPr/>
          <a:lstStyle/>
          <a:p>
            <a:fld id="{E0585E08-F4C1-4007-B8D8-05676A1F4B6D}" type="slidenum">
              <a:rPr lang="en-US" smtClean="0"/>
              <a:t>‹#›</a:t>
            </a:fld>
            <a:endParaRPr lang="en-US"/>
          </a:p>
        </p:txBody>
      </p:sp>
    </p:spTree>
    <p:extLst>
      <p:ext uri="{BB962C8B-B14F-4D97-AF65-F5344CB8AC3E}">
        <p14:creationId xmlns:p14="http://schemas.microsoft.com/office/powerpoint/2010/main" val="1063308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AFC0EC-3269-41E9-AF1C-CAE11136C503}"/>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en-US"/>
          </a:p>
        </p:txBody>
      </p:sp>
      <p:sp>
        <p:nvSpPr>
          <p:cNvPr id="3" name="Sisällön paikkamerkki 2">
            <a:extLst>
              <a:ext uri="{FF2B5EF4-FFF2-40B4-BE49-F238E27FC236}">
                <a16:creationId xmlns:a16="http://schemas.microsoft.com/office/drawing/2014/main" id="{402CB162-899A-4D20-ACAD-20CC2BB6FB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kstin paikkamerkki 3">
            <a:extLst>
              <a:ext uri="{FF2B5EF4-FFF2-40B4-BE49-F238E27FC236}">
                <a16:creationId xmlns:a16="http://schemas.microsoft.com/office/drawing/2014/main" id="{752D8303-BB0E-4BEA-A5DC-C415E1065E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DAE44115-5FA2-4DE8-98B4-0792E98BACD3}"/>
              </a:ext>
            </a:extLst>
          </p:cNvPr>
          <p:cNvSpPr>
            <a:spLocks noGrp="1"/>
          </p:cNvSpPr>
          <p:nvPr>
            <p:ph type="dt" sz="half" idx="10"/>
          </p:nvPr>
        </p:nvSpPr>
        <p:spPr/>
        <p:txBody>
          <a:bodyPr/>
          <a:lstStyle/>
          <a:p>
            <a:fld id="{2ADCD045-8E7E-4C5F-BF4A-1397DF818526}" type="datetimeFigureOut">
              <a:rPr lang="en-US" smtClean="0"/>
              <a:t>3/28/2023</a:t>
            </a:fld>
            <a:endParaRPr lang="en-US"/>
          </a:p>
        </p:txBody>
      </p:sp>
      <p:sp>
        <p:nvSpPr>
          <p:cNvPr id="6" name="Alatunnisteen paikkamerkki 5">
            <a:extLst>
              <a:ext uri="{FF2B5EF4-FFF2-40B4-BE49-F238E27FC236}">
                <a16:creationId xmlns:a16="http://schemas.microsoft.com/office/drawing/2014/main" id="{AD5032AC-0FE5-4EF5-91B8-45C120C6E6BA}"/>
              </a:ext>
            </a:extLst>
          </p:cNvPr>
          <p:cNvSpPr>
            <a:spLocks noGrp="1"/>
          </p:cNvSpPr>
          <p:nvPr>
            <p:ph type="ftr" sz="quarter" idx="11"/>
          </p:nvPr>
        </p:nvSpPr>
        <p:spPr/>
        <p:txBody>
          <a:bodyPr/>
          <a:lstStyle/>
          <a:p>
            <a:endParaRPr lang="en-US"/>
          </a:p>
        </p:txBody>
      </p:sp>
      <p:sp>
        <p:nvSpPr>
          <p:cNvPr id="7" name="Dian numeron paikkamerkki 6">
            <a:extLst>
              <a:ext uri="{FF2B5EF4-FFF2-40B4-BE49-F238E27FC236}">
                <a16:creationId xmlns:a16="http://schemas.microsoft.com/office/drawing/2014/main" id="{DF27509A-92E7-442D-BBB9-2FE61ADCE697}"/>
              </a:ext>
            </a:extLst>
          </p:cNvPr>
          <p:cNvSpPr>
            <a:spLocks noGrp="1"/>
          </p:cNvSpPr>
          <p:nvPr>
            <p:ph type="sldNum" sz="quarter" idx="12"/>
          </p:nvPr>
        </p:nvSpPr>
        <p:spPr/>
        <p:txBody>
          <a:bodyPr/>
          <a:lstStyle/>
          <a:p>
            <a:fld id="{E0585E08-F4C1-4007-B8D8-05676A1F4B6D}" type="slidenum">
              <a:rPr lang="en-US" smtClean="0"/>
              <a:t>‹#›</a:t>
            </a:fld>
            <a:endParaRPr lang="en-US"/>
          </a:p>
        </p:txBody>
      </p:sp>
    </p:spTree>
    <p:extLst>
      <p:ext uri="{BB962C8B-B14F-4D97-AF65-F5344CB8AC3E}">
        <p14:creationId xmlns:p14="http://schemas.microsoft.com/office/powerpoint/2010/main" val="3421609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C817DE7-731F-44DA-B42C-16560B82A63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en-US"/>
          </a:p>
        </p:txBody>
      </p:sp>
      <p:sp>
        <p:nvSpPr>
          <p:cNvPr id="3" name="Kuvan paikkamerkki 2">
            <a:extLst>
              <a:ext uri="{FF2B5EF4-FFF2-40B4-BE49-F238E27FC236}">
                <a16:creationId xmlns:a16="http://schemas.microsoft.com/office/drawing/2014/main" id="{2BA047E5-88C2-4CAA-B564-CBED5A0651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in paikkamerkki 3">
            <a:extLst>
              <a:ext uri="{FF2B5EF4-FFF2-40B4-BE49-F238E27FC236}">
                <a16:creationId xmlns:a16="http://schemas.microsoft.com/office/drawing/2014/main" id="{AA2740AA-F4CF-49FF-9132-23FAA738E0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3BF487D1-AF85-4AEF-A2E3-BFA36DE36263}"/>
              </a:ext>
            </a:extLst>
          </p:cNvPr>
          <p:cNvSpPr>
            <a:spLocks noGrp="1"/>
          </p:cNvSpPr>
          <p:nvPr>
            <p:ph type="dt" sz="half" idx="10"/>
          </p:nvPr>
        </p:nvSpPr>
        <p:spPr/>
        <p:txBody>
          <a:bodyPr/>
          <a:lstStyle/>
          <a:p>
            <a:fld id="{2ADCD045-8E7E-4C5F-BF4A-1397DF818526}" type="datetimeFigureOut">
              <a:rPr lang="en-US" smtClean="0"/>
              <a:t>3/28/2023</a:t>
            </a:fld>
            <a:endParaRPr lang="en-US"/>
          </a:p>
        </p:txBody>
      </p:sp>
      <p:sp>
        <p:nvSpPr>
          <p:cNvPr id="6" name="Alatunnisteen paikkamerkki 5">
            <a:extLst>
              <a:ext uri="{FF2B5EF4-FFF2-40B4-BE49-F238E27FC236}">
                <a16:creationId xmlns:a16="http://schemas.microsoft.com/office/drawing/2014/main" id="{469BCDC1-6E50-4570-A6EC-15BD623D9959}"/>
              </a:ext>
            </a:extLst>
          </p:cNvPr>
          <p:cNvSpPr>
            <a:spLocks noGrp="1"/>
          </p:cNvSpPr>
          <p:nvPr>
            <p:ph type="ftr" sz="quarter" idx="11"/>
          </p:nvPr>
        </p:nvSpPr>
        <p:spPr/>
        <p:txBody>
          <a:bodyPr/>
          <a:lstStyle/>
          <a:p>
            <a:endParaRPr lang="en-US"/>
          </a:p>
        </p:txBody>
      </p:sp>
      <p:sp>
        <p:nvSpPr>
          <p:cNvPr id="7" name="Dian numeron paikkamerkki 6">
            <a:extLst>
              <a:ext uri="{FF2B5EF4-FFF2-40B4-BE49-F238E27FC236}">
                <a16:creationId xmlns:a16="http://schemas.microsoft.com/office/drawing/2014/main" id="{D8D89F13-F2F4-4AA6-BA3A-7F8758A1040C}"/>
              </a:ext>
            </a:extLst>
          </p:cNvPr>
          <p:cNvSpPr>
            <a:spLocks noGrp="1"/>
          </p:cNvSpPr>
          <p:nvPr>
            <p:ph type="sldNum" sz="quarter" idx="12"/>
          </p:nvPr>
        </p:nvSpPr>
        <p:spPr/>
        <p:txBody>
          <a:bodyPr/>
          <a:lstStyle/>
          <a:p>
            <a:fld id="{E0585E08-F4C1-4007-B8D8-05676A1F4B6D}" type="slidenum">
              <a:rPr lang="en-US" smtClean="0"/>
              <a:t>‹#›</a:t>
            </a:fld>
            <a:endParaRPr lang="en-US"/>
          </a:p>
        </p:txBody>
      </p:sp>
    </p:spTree>
    <p:extLst>
      <p:ext uri="{BB962C8B-B14F-4D97-AF65-F5344CB8AC3E}">
        <p14:creationId xmlns:p14="http://schemas.microsoft.com/office/powerpoint/2010/main" val="2397858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74A79381-22B0-4F48-B503-8D38162EEC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endParaRPr lang="en-US"/>
          </a:p>
        </p:txBody>
      </p:sp>
      <p:sp>
        <p:nvSpPr>
          <p:cNvPr id="3" name="Tekstin paikkamerkki 2">
            <a:extLst>
              <a:ext uri="{FF2B5EF4-FFF2-40B4-BE49-F238E27FC236}">
                <a16:creationId xmlns:a16="http://schemas.microsoft.com/office/drawing/2014/main" id="{BBA54FDB-A798-42CD-B77C-5F7AF71AB4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Päivämäärän paikkamerkki 3">
            <a:extLst>
              <a:ext uri="{FF2B5EF4-FFF2-40B4-BE49-F238E27FC236}">
                <a16:creationId xmlns:a16="http://schemas.microsoft.com/office/drawing/2014/main" id="{4AE294F6-4811-43DB-AE73-2CDAC32FE5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DCD045-8E7E-4C5F-BF4A-1397DF818526}" type="datetimeFigureOut">
              <a:rPr lang="en-US" smtClean="0"/>
              <a:t>3/28/2023</a:t>
            </a:fld>
            <a:endParaRPr lang="en-US"/>
          </a:p>
        </p:txBody>
      </p:sp>
      <p:sp>
        <p:nvSpPr>
          <p:cNvPr id="5" name="Alatunnisteen paikkamerkki 4">
            <a:extLst>
              <a:ext uri="{FF2B5EF4-FFF2-40B4-BE49-F238E27FC236}">
                <a16:creationId xmlns:a16="http://schemas.microsoft.com/office/drawing/2014/main" id="{97A4D232-0762-4D1D-BFD4-247F469455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Dian numeron paikkamerkki 5">
            <a:extLst>
              <a:ext uri="{FF2B5EF4-FFF2-40B4-BE49-F238E27FC236}">
                <a16:creationId xmlns:a16="http://schemas.microsoft.com/office/drawing/2014/main" id="{5B6DED46-79A0-46A9-A9B1-2F4AC184B5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585E08-F4C1-4007-B8D8-05676A1F4B6D}" type="slidenum">
              <a:rPr lang="en-US" smtClean="0"/>
              <a:t>‹#›</a:t>
            </a:fld>
            <a:endParaRPr lang="en-US"/>
          </a:p>
        </p:txBody>
      </p:sp>
    </p:spTree>
    <p:extLst>
      <p:ext uri="{BB962C8B-B14F-4D97-AF65-F5344CB8AC3E}">
        <p14:creationId xmlns:p14="http://schemas.microsoft.com/office/powerpoint/2010/main" val="508067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95DB7A-C50D-4D4E-ACF6-17A2DE2D018D}" type="datetimeFigureOut">
              <a:rPr lang="en-GB" smtClean="0"/>
              <a:t>28/03/2023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2E6F8-D79F-4019-BC4C-72B37B0CA51C}" type="slidenum">
              <a:rPr lang="en-GB" smtClean="0"/>
              <a:t>‹#›</a:t>
            </a:fld>
            <a:endParaRPr lang="en-GB"/>
          </a:p>
        </p:txBody>
      </p:sp>
    </p:spTree>
    <p:extLst>
      <p:ext uri="{BB962C8B-B14F-4D97-AF65-F5344CB8AC3E}">
        <p14:creationId xmlns:p14="http://schemas.microsoft.com/office/powerpoint/2010/main" val="12476539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ukka.rintamaki@aalto.fi"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hyperlink" Target="https://theconversation.com/will-samsung-forget-its-safety-lessons-as-it-moves-beyond-the-note-7-debacle-66951"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65E4EB8-861B-12B7-0621-D02C1AAC0A5B}"/>
              </a:ext>
            </a:extLst>
          </p:cNvPr>
          <p:cNvPicPr>
            <a:picLocks noChangeAspect="1"/>
          </p:cNvPicPr>
          <p:nvPr/>
        </p:nvPicPr>
        <p:blipFill rotWithShape="1">
          <a:blip r:embed="rId2"/>
          <a:srcRect r="10571" b="-1"/>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33DB52CC-352E-E063-B01E-18036606540C}"/>
              </a:ext>
            </a:extLst>
          </p:cNvPr>
          <p:cNvSpPr>
            <a:spLocks noGrp="1"/>
          </p:cNvSpPr>
          <p:nvPr>
            <p:ph type="ctrTitle"/>
          </p:nvPr>
        </p:nvSpPr>
        <p:spPr>
          <a:xfrm>
            <a:off x="477981" y="1122363"/>
            <a:ext cx="4023360" cy="3204134"/>
          </a:xfrm>
        </p:spPr>
        <p:txBody>
          <a:bodyPr anchor="b">
            <a:normAutofit/>
          </a:bodyPr>
          <a:lstStyle/>
          <a:p>
            <a:pPr algn="l"/>
            <a:r>
              <a:rPr lang="en-US" sz="4800"/>
              <a:t>Corporate irresponsibility</a:t>
            </a:r>
          </a:p>
        </p:txBody>
      </p:sp>
      <p:sp>
        <p:nvSpPr>
          <p:cNvPr id="5" name="Subtitle 4">
            <a:extLst>
              <a:ext uri="{FF2B5EF4-FFF2-40B4-BE49-F238E27FC236}">
                <a16:creationId xmlns:a16="http://schemas.microsoft.com/office/drawing/2014/main" id="{2994FB9A-4F21-8607-2869-5B3AAE73069F}"/>
              </a:ext>
            </a:extLst>
          </p:cNvPr>
          <p:cNvSpPr>
            <a:spLocks noGrp="1"/>
          </p:cNvSpPr>
          <p:nvPr>
            <p:ph type="subTitle" idx="1"/>
          </p:nvPr>
        </p:nvSpPr>
        <p:spPr>
          <a:xfrm>
            <a:off x="477980" y="4872922"/>
            <a:ext cx="4023359" cy="1208141"/>
          </a:xfrm>
        </p:spPr>
        <p:txBody>
          <a:bodyPr>
            <a:normAutofit/>
          </a:bodyPr>
          <a:lstStyle/>
          <a:p>
            <a:pPr algn="l"/>
            <a:r>
              <a:rPr lang="en-US" sz="2000"/>
              <a:t>Consequences and management</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9E10ADD-237F-BCCF-6D4C-5C8D9ED94873}"/>
              </a:ext>
            </a:extLst>
          </p:cNvPr>
          <p:cNvSpPr txBox="1"/>
          <p:nvPr/>
        </p:nvSpPr>
        <p:spPr>
          <a:xfrm>
            <a:off x="477980" y="5981157"/>
            <a:ext cx="3066877" cy="646331"/>
          </a:xfrm>
          <a:prstGeom prst="rect">
            <a:avLst/>
          </a:prstGeom>
          <a:noFill/>
        </p:spPr>
        <p:txBody>
          <a:bodyPr wrap="square" rtlCol="0">
            <a:spAutoFit/>
          </a:bodyPr>
          <a:lstStyle/>
          <a:p>
            <a:r>
              <a:rPr lang="en-US" sz="1200" dirty="0"/>
              <a:t>Jukka Rintamäki</a:t>
            </a:r>
          </a:p>
          <a:p>
            <a:r>
              <a:rPr lang="en-US" sz="1200" dirty="0"/>
              <a:t>Aalto University School of Business</a:t>
            </a:r>
          </a:p>
          <a:p>
            <a:r>
              <a:rPr lang="en-US" sz="1200" dirty="0">
                <a:solidFill>
                  <a:schemeClr val="bg1"/>
                </a:solidFill>
                <a:hlinkClick r:id="rId3"/>
              </a:rPr>
              <a:t>jukka.rintamaki@aalto.fi</a:t>
            </a:r>
            <a:r>
              <a:rPr lang="en-US" sz="1200" dirty="0">
                <a:solidFill>
                  <a:schemeClr val="bg1"/>
                </a:solidFill>
              </a:rPr>
              <a:t> </a:t>
            </a:r>
          </a:p>
        </p:txBody>
      </p:sp>
    </p:spTree>
    <p:extLst>
      <p:ext uri="{BB962C8B-B14F-4D97-AF65-F5344CB8AC3E}">
        <p14:creationId xmlns:p14="http://schemas.microsoft.com/office/powerpoint/2010/main" val="65810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5"/>
            <a:ext cx="10515600" cy="1325563"/>
          </a:xfrm>
        </p:spPr>
        <p:txBody>
          <a:bodyPr/>
          <a:lstStyle/>
          <a:p>
            <a:r>
              <a:rPr lang="en-US">
                <a:latin typeface="Abadi" panose="020B0604020104020204" pitchFamily="34" charset="0"/>
              </a:rPr>
              <a:t>Impacts of wrongdoing on perpetrator</a:t>
            </a:r>
          </a:p>
        </p:txBody>
      </p:sp>
      <p:sp>
        <p:nvSpPr>
          <p:cNvPr id="3" name="Sisällön paikkamerkki 2"/>
          <p:cNvSpPr>
            <a:spLocks noGrp="1"/>
          </p:cNvSpPr>
          <p:nvPr>
            <p:ph idx="1"/>
          </p:nvPr>
        </p:nvSpPr>
        <p:spPr>
          <a:xfrm>
            <a:off x="838200" y="1825625"/>
            <a:ext cx="10515600" cy="4351338"/>
          </a:xfrm>
        </p:spPr>
        <p:txBody>
          <a:bodyPr>
            <a:normAutofit fontScale="92500" lnSpcReduction="10000"/>
          </a:bodyPr>
          <a:lstStyle/>
          <a:p>
            <a:r>
              <a:rPr lang="en-US">
                <a:latin typeface="Abadi" panose="020B0604020104020204" pitchFamily="34" charset="0"/>
              </a:rPr>
              <a:t>Many (most?) are never caught</a:t>
            </a:r>
          </a:p>
          <a:p>
            <a:r>
              <a:rPr lang="en-US">
                <a:latin typeface="Abadi" panose="020B0604020104020204" pitchFamily="34" charset="0"/>
              </a:rPr>
              <a:t>Fines, prolonged court battles </a:t>
            </a:r>
            <a:r>
              <a:rPr lang="en-US">
                <a:latin typeface="Abadi" panose="020B0604020104020204" pitchFamily="34" charset="0"/>
                <a:sym typeface="Wingdings" panose="05000000000000000000" pitchFamily="2" charset="2"/>
              </a:rPr>
              <a:t> financial penalties</a:t>
            </a:r>
            <a:endParaRPr lang="en-US">
              <a:latin typeface="Abadi" panose="020B0604020104020204" pitchFamily="34" charset="0"/>
            </a:endParaRPr>
          </a:p>
          <a:p>
            <a:r>
              <a:rPr lang="en-US">
                <a:latin typeface="Abadi" panose="020B0604020104020204" pitchFamily="34" charset="0"/>
              </a:rPr>
              <a:t>Short-term legitimacy struggles: discursive struggles in media</a:t>
            </a:r>
          </a:p>
          <a:p>
            <a:r>
              <a:rPr lang="en-US">
                <a:latin typeface="Abadi" panose="020B0604020104020204" pitchFamily="34" charset="0"/>
              </a:rPr>
              <a:t>Reputational penalties inconsistent</a:t>
            </a:r>
          </a:p>
          <a:p>
            <a:pPr lvl="1"/>
            <a:r>
              <a:rPr lang="en-US">
                <a:latin typeface="Abadi" panose="020B0604020104020204" pitchFamily="34" charset="0"/>
              </a:rPr>
              <a:t>Firms associated with irresponsibility have slightly better reputational scores than those not associated with it</a:t>
            </a:r>
          </a:p>
          <a:p>
            <a:pPr lvl="1"/>
            <a:r>
              <a:rPr lang="en-US">
                <a:latin typeface="Abadi" panose="020B0604020104020204" pitchFamily="34" charset="0"/>
              </a:rPr>
              <a:t>Firms associated with environmental irresponsibility have better reputations than firms that do not</a:t>
            </a:r>
          </a:p>
          <a:p>
            <a:pPr lvl="1"/>
            <a:r>
              <a:rPr lang="en-US">
                <a:latin typeface="Abadi" panose="020B0604020104020204" pitchFamily="34" charset="0"/>
              </a:rPr>
              <a:t>Exception: diversity-related irresponsibility tends to lead to reputation penalties!</a:t>
            </a:r>
          </a:p>
          <a:p>
            <a:pPr lvl="1"/>
            <a:r>
              <a:rPr lang="en-US">
                <a:latin typeface="Abadi" panose="020B0604020104020204" pitchFamily="34" charset="0"/>
              </a:rPr>
              <a:t>Sometimes, in some industries, stock value goes up after irresponsibility</a:t>
            </a:r>
          </a:p>
          <a:p>
            <a:r>
              <a:rPr lang="en-US">
                <a:latin typeface="Abadi" panose="020B0604020104020204" pitchFamily="34" charset="0"/>
              </a:rPr>
              <a:t>Long-term penalties tend to be weak, generally</a:t>
            </a:r>
          </a:p>
          <a:p>
            <a:endParaRPr lang="en-US">
              <a:latin typeface="Abadi" panose="020B0604020104020204" pitchFamily="34" charset="0"/>
            </a:endParaRPr>
          </a:p>
        </p:txBody>
      </p:sp>
      <p:sp>
        <p:nvSpPr>
          <p:cNvPr id="7" name="TextBox 6">
            <a:extLst>
              <a:ext uri="{FF2B5EF4-FFF2-40B4-BE49-F238E27FC236}">
                <a16:creationId xmlns:a16="http://schemas.microsoft.com/office/drawing/2014/main" id="{D3069B71-37D0-4533-AA22-7C379A816F19}"/>
              </a:ext>
            </a:extLst>
          </p:cNvPr>
          <p:cNvSpPr txBox="1"/>
          <p:nvPr/>
        </p:nvSpPr>
        <p:spPr>
          <a:xfrm>
            <a:off x="8936277" y="6308209"/>
            <a:ext cx="3038605" cy="369332"/>
          </a:xfrm>
          <a:prstGeom prst="rect">
            <a:avLst/>
          </a:prstGeom>
          <a:noFill/>
        </p:spPr>
        <p:txBody>
          <a:bodyPr wrap="square" rtlCol="0">
            <a:spAutoFit/>
          </a:bodyPr>
          <a:lstStyle/>
          <a:p>
            <a:r>
              <a:rPr lang="en-US"/>
              <a:t>Source: Jackson et al., 2014</a:t>
            </a:r>
          </a:p>
        </p:txBody>
      </p:sp>
    </p:spTree>
    <p:extLst>
      <p:ext uri="{BB962C8B-B14F-4D97-AF65-F5344CB8AC3E}">
        <p14:creationId xmlns:p14="http://schemas.microsoft.com/office/powerpoint/2010/main" val="281277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D9394-FCAC-4878-BE93-A2FD01CC08A1}"/>
              </a:ext>
            </a:extLst>
          </p:cNvPr>
          <p:cNvSpPr>
            <a:spLocks noGrp="1"/>
          </p:cNvSpPr>
          <p:nvPr>
            <p:ph type="title"/>
          </p:nvPr>
        </p:nvSpPr>
        <p:spPr/>
        <p:txBody>
          <a:bodyPr/>
          <a:lstStyle/>
          <a:p>
            <a:r>
              <a:rPr lang="en-US"/>
              <a:t>Challenges in punishing for organizational wrongdoing</a:t>
            </a:r>
          </a:p>
        </p:txBody>
      </p:sp>
      <p:sp>
        <p:nvSpPr>
          <p:cNvPr id="3" name="Content Placeholder 2">
            <a:extLst>
              <a:ext uri="{FF2B5EF4-FFF2-40B4-BE49-F238E27FC236}">
                <a16:creationId xmlns:a16="http://schemas.microsoft.com/office/drawing/2014/main" id="{B1B999D0-5685-4958-9E3A-239F94AF1F1C}"/>
              </a:ext>
            </a:extLst>
          </p:cNvPr>
          <p:cNvSpPr>
            <a:spLocks noGrp="1"/>
          </p:cNvSpPr>
          <p:nvPr>
            <p:ph idx="1"/>
          </p:nvPr>
        </p:nvSpPr>
        <p:spPr/>
        <p:txBody>
          <a:bodyPr/>
          <a:lstStyle/>
          <a:p>
            <a:r>
              <a:rPr lang="en-US"/>
              <a:t>Most jurisdictions favor prosecution of firms instead of individuals</a:t>
            </a:r>
          </a:p>
          <a:p>
            <a:pPr lvl="1"/>
            <a:r>
              <a:rPr lang="en-US"/>
              <a:t>Firms are legal persons, after all</a:t>
            </a:r>
          </a:p>
          <a:p>
            <a:pPr lvl="1"/>
            <a:r>
              <a:rPr lang="en-US"/>
              <a:t>Simpler, less resource-consuming</a:t>
            </a:r>
          </a:p>
          <a:p>
            <a:r>
              <a:rPr lang="en-US"/>
              <a:t>The magnitude of punishment vs. who gets punished</a:t>
            </a:r>
          </a:p>
          <a:p>
            <a:pPr lvl="1"/>
            <a:r>
              <a:rPr lang="en-US"/>
              <a:t>If a firm goes bankrupt, its employees will lose their jobs</a:t>
            </a:r>
          </a:p>
          <a:p>
            <a:pPr lvl="2"/>
            <a:r>
              <a:rPr lang="en-US"/>
              <a:t>Are they really to blame? All of them?</a:t>
            </a:r>
          </a:p>
          <a:p>
            <a:pPr lvl="1"/>
            <a:r>
              <a:rPr lang="en-US"/>
              <a:t>Financial punishments tend to be meagre</a:t>
            </a:r>
          </a:p>
          <a:p>
            <a:r>
              <a:rPr lang="en-US"/>
              <a:t>Social punishments (boycotts etc.) are rarely very effective</a:t>
            </a:r>
          </a:p>
          <a:p>
            <a:pPr lvl="1"/>
            <a:r>
              <a:rPr lang="en-US"/>
              <a:t>Isolated cases</a:t>
            </a:r>
          </a:p>
          <a:p>
            <a:pPr lvl="1"/>
            <a:r>
              <a:rPr lang="en-US"/>
              <a:t>Fail to generate attention</a:t>
            </a:r>
          </a:p>
        </p:txBody>
      </p:sp>
      <p:sp>
        <p:nvSpPr>
          <p:cNvPr id="4" name="TextBox 3">
            <a:extLst>
              <a:ext uri="{FF2B5EF4-FFF2-40B4-BE49-F238E27FC236}">
                <a16:creationId xmlns:a16="http://schemas.microsoft.com/office/drawing/2014/main" id="{41AA300F-0871-4D98-BE49-3FC4CB4FB0DF}"/>
              </a:ext>
            </a:extLst>
          </p:cNvPr>
          <p:cNvSpPr txBox="1"/>
          <p:nvPr/>
        </p:nvSpPr>
        <p:spPr>
          <a:xfrm>
            <a:off x="9023959" y="6084425"/>
            <a:ext cx="2329841" cy="369332"/>
          </a:xfrm>
          <a:prstGeom prst="rect">
            <a:avLst/>
          </a:prstGeom>
          <a:noFill/>
        </p:spPr>
        <p:txBody>
          <a:bodyPr wrap="square" rtlCol="0">
            <a:spAutoFit/>
          </a:bodyPr>
          <a:lstStyle/>
          <a:p>
            <a:r>
              <a:rPr lang="en-US"/>
              <a:t>Source: Coffee, 2020</a:t>
            </a:r>
          </a:p>
        </p:txBody>
      </p:sp>
    </p:spTree>
    <p:extLst>
      <p:ext uri="{BB962C8B-B14F-4D97-AF65-F5344CB8AC3E}">
        <p14:creationId xmlns:p14="http://schemas.microsoft.com/office/powerpoint/2010/main" val="175418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B1758-D663-4C44-BB8F-DEF77F5B0AC7}"/>
              </a:ext>
            </a:extLst>
          </p:cNvPr>
          <p:cNvSpPr>
            <a:spLocks noGrp="1"/>
          </p:cNvSpPr>
          <p:nvPr>
            <p:ph type="title"/>
          </p:nvPr>
        </p:nvSpPr>
        <p:spPr/>
        <p:txBody>
          <a:bodyPr/>
          <a:lstStyle/>
          <a:p>
            <a:r>
              <a:rPr lang="en-US"/>
              <a:t>Example:           and Oxycontin</a:t>
            </a:r>
          </a:p>
        </p:txBody>
      </p:sp>
      <p:sp>
        <p:nvSpPr>
          <p:cNvPr id="3" name="Content Placeholder 2">
            <a:extLst>
              <a:ext uri="{FF2B5EF4-FFF2-40B4-BE49-F238E27FC236}">
                <a16:creationId xmlns:a16="http://schemas.microsoft.com/office/drawing/2014/main" id="{887D8ED8-D91C-4C87-BA5E-CBA6DCAC9706}"/>
              </a:ext>
            </a:extLst>
          </p:cNvPr>
          <p:cNvSpPr>
            <a:spLocks noGrp="1"/>
          </p:cNvSpPr>
          <p:nvPr>
            <p:ph idx="1"/>
          </p:nvPr>
        </p:nvSpPr>
        <p:spPr/>
        <p:txBody>
          <a:bodyPr/>
          <a:lstStyle/>
          <a:p>
            <a:r>
              <a:rPr lang="en-US"/>
              <a:t>US gov recognized in 2007 that Purdue Pharma had fueled the burgeoning opioid crisis with aggressive (and unlawful) promotion for overusing the drug</a:t>
            </a:r>
          </a:p>
          <a:p>
            <a:pPr lvl="1"/>
            <a:r>
              <a:rPr lang="en-US"/>
              <a:t>Outcome: tens of thousands of deaths</a:t>
            </a:r>
          </a:p>
          <a:p>
            <a:r>
              <a:rPr lang="en-US"/>
              <a:t>Three executives found guilty of misconduct</a:t>
            </a:r>
          </a:p>
          <a:p>
            <a:pPr lvl="1"/>
            <a:r>
              <a:rPr lang="en-US"/>
              <a:t>Allowed to plead guilty, no prison time</a:t>
            </a:r>
          </a:p>
          <a:p>
            <a:r>
              <a:rPr lang="en-US"/>
              <a:t>Company was fined $600 million</a:t>
            </a:r>
          </a:p>
          <a:p>
            <a:pPr lvl="1"/>
            <a:r>
              <a:rPr lang="en-US"/>
              <a:t>(An additional fine of $8 billion in 2020 – all but $225 waived though)</a:t>
            </a:r>
          </a:p>
          <a:p>
            <a:pPr lvl="1"/>
            <a:r>
              <a:rPr lang="en-US"/>
              <a:t>Oxycontin cumulative revenues by 2017: $35 billion</a:t>
            </a:r>
          </a:p>
        </p:txBody>
      </p:sp>
      <p:pic>
        <p:nvPicPr>
          <p:cNvPr id="5" name="Picture 4" descr="Logo, company name&#10;&#10;Description automatically generated">
            <a:extLst>
              <a:ext uri="{FF2B5EF4-FFF2-40B4-BE49-F238E27FC236}">
                <a16:creationId xmlns:a16="http://schemas.microsoft.com/office/drawing/2014/main" id="{0D8A0D4B-DFEF-4B63-B4EC-D63CE1CF6A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7717" y="187858"/>
            <a:ext cx="1680096" cy="1680096"/>
          </a:xfrm>
          <a:prstGeom prst="rect">
            <a:avLst/>
          </a:prstGeom>
        </p:spPr>
      </p:pic>
      <p:sp>
        <p:nvSpPr>
          <p:cNvPr id="6" name="TextBox 5">
            <a:extLst>
              <a:ext uri="{FF2B5EF4-FFF2-40B4-BE49-F238E27FC236}">
                <a16:creationId xmlns:a16="http://schemas.microsoft.com/office/drawing/2014/main" id="{3B892364-9BB6-4E19-9AC8-232E22BFE447}"/>
              </a:ext>
            </a:extLst>
          </p:cNvPr>
          <p:cNvSpPr txBox="1"/>
          <p:nvPr/>
        </p:nvSpPr>
        <p:spPr>
          <a:xfrm>
            <a:off x="9023959" y="6084425"/>
            <a:ext cx="2329841" cy="369332"/>
          </a:xfrm>
          <a:prstGeom prst="rect">
            <a:avLst/>
          </a:prstGeom>
          <a:noFill/>
        </p:spPr>
        <p:txBody>
          <a:bodyPr wrap="square" rtlCol="0">
            <a:spAutoFit/>
          </a:bodyPr>
          <a:lstStyle/>
          <a:p>
            <a:r>
              <a:rPr lang="en-US"/>
              <a:t>Source: Coffee, 2020</a:t>
            </a:r>
          </a:p>
        </p:txBody>
      </p:sp>
    </p:spTree>
    <p:extLst>
      <p:ext uri="{BB962C8B-B14F-4D97-AF65-F5344CB8AC3E}">
        <p14:creationId xmlns:p14="http://schemas.microsoft.com/office/powerpoint/2010/main" val="343831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6897E-82FC-4606-9C57-923FD78F8739}"/>
              </a:ext>
            </a:extLst>
          </p:cNvPr>
          <p:cNvSpPr>
            <a:spLocks noGrp="1"/>
          </p:cNvSpPr>
          <p:nvPr>
            <p:ph type="title"/>
          </p:nvPr>
        </p:nvSpPr>
        <p:spPr/>
        <p:txBody>
          <a:bodyPr/>
          <a:lstStyle/>
          <a:p>
            <a:r>
              <a:rPr lang="fi-FI">
                <a:latin typeface="Abadi" panose="020B0604020104020204" pitchFamily="34" charset="0"/>
              </a:rPr>
              <a:t>How </a:t>
            </a:r>
            <a:r>
              <a:rPr lang="fi-FI" err="1">
                <a:latin typeface="Abadi" panose="020B0604020104020204" pitchFamily="34" charset="0"/>
              </a:rPr>
              <a:t>do</a:t>
            </a:r>
            <a:r>
              <a:rPr lang="fi-FI">
                <a:latin typeface="Abadi" panose="020B0604020104020204" pitchFamily="34" charset="0"/>
              </a:rPr>
              <a:t> </a:t>
            </a:r>
            <a:r>
              <a:rPr lang="fi-FI" err="1">
                <a:latin typeface="Abadi" panose="020B0604020104020204" pitchFamily="34" charset="0"/>
              </a:rPr>
              <a:t>firms</a:t>
            </a:r>
            <a:r>
              <a:rPr lang="fi-FI">
                <a:latin typeface="Abadi" panose="020B0604020104020204" pitchFamily="34" charset="0"/>
              </a:rPr>
              <a:t> </a:t>
            </a:r>
            <a:r>
              <a:rPr lang="fi-FI" err="1">
                <a:latin typeface="Abadi" panose="020B0604020104020204" pitchFamily="34" charset="0"/>
              </a:rPr>
              <a:t>manage</a:t>
            </a:r>
            <a:r>
              <a:rPr lang="fi-FI">
                <a:latin typeface="Abadi" panose="020B0604020104020204" pitchFamily="34" charset="0"/>
              </a:rPr>
              <a:t> </a:t>
            </a:r>
            <a:r>
              <a:rPr lang="fi-FI" err="1">
                <a:latin typeface="Abadi" panose="020B0604020104020204" pitchFamily="34" charset="0"/>
              </a:rPr>
              <a:t>events</a:t>
            </a:r>
            <a:r>
              <a:rPr lang="fi-FI">
                <a:latin typeface="Abadi" panose="020B0604020104020204" pitchFamily="34" charset="0"/>
              </a:rPr>
              <a:t> of </a:t>
            </a:r>
            <a:r>
              <a:rPr lang="fi-FI" err="1">
                <a:latin typeface="Abadi" panose="020B0604020104020204" pitchFamily="34" charset="0"/>
              </a:rPr>
              <a:t>irresponsibility</a:t>
            </a:r>
            <a:r>
              <a:rPr lang="fi-FI">
                <a:latin typeface="Abadi" panose="020B0604020104020204" pitchFamily="34" charset="0"/>
              </a:rPr>
              <a:t>? (</a:t>
            </a:r>
            <a:r>
              <a:rPr lang="fi-FI" err="1">
                <a:latin typeface="Abadi" panose="020B0604020104020204" pitchFamily="34" charset="0"/>
              </a:rPr>
              <a:t>Generally</a:t>
            </a:r>
            <a:r>
              <a:rPr lang="fi-FI">
                <a:latin typeface="Abadi" panose="020B0604020104020204" pitchFamily="34" charset="0"/>
              </a:rPr>
              <a:t>)</a:t>
            </a:r>
            <a:endParaRPr lang="en-US"/>
          </a:p>
        </p:txBody>
      </p:sp>
      <p:sp>
        <p:nvSpPr>
          <p:cNvPr id="3" name="Content Placeholder 2">
            <a:extLst>
              <a:ext uri="{FF2B5EF4-FFF2-40B4-BE49-F238E27FC236}">
                <a16:creationId xmlns:a16="http://schemas.microsoft.com/office/drawing/2014/main" id="{FBFDB525-C7D8-44E6-91DF-C7CF1883F2E2}"/>
              </a:ext>
            </a:extLst>
          </p:cNvPr>
          <p:cNvSpPr>
            <a:spLocks noGrp="1"/>
          </p:cNvSpPr>
          <p:nvPr>
            <p:ph idx="1"/>
          </p:nvPr>
        </p:nvSpPr>
        <p:spPr/>
        <p:txBody>
          <a:bodyPr>
            <a:normAutofit fontScale="92500"/>
          </a:bodyPr>
          <a:lstStyle/>
          <a:p>
            <a:r>
              <a:rPr lang="en-US"/>
              <a:t>Firms may be either accommodative or defensive in their response</a:t>
            </a:r>
          </a:p>
          <a:p>
            <a:r>
              <a:rPr lang="en-US"/>
              <a:t>Four basic approaches/reactions depending on the case:</a:t>
            </a:r>
          </a:p>
          <a:p>
            <a:pPr lvl="1"/>
            <a:r>
              <a:rPr lang="en-US"/>
              <a:t>Executive dismissal</a:t>
            </a:r>
          </a:p>
          <a:p>
            <a:pPr lvl="2"/>
            <a:r>
              <a:rPr lang="en-US"/>
              <a:t>Accommodative: correct actual leadership problems</a:t>
            </a:r>
          </a:p>
          <a:p>
            <a:pPr lvl="2"/>
            <a:r>
              <a:rPr lang="en-US"/>
              <a:t>Defensive: Shift the blame to the executive</a:t>
            </a:r>
          </a:p>
          <a:p>
            <a:pPr lvl="1"/>
            <a:r>
              <a:rPr lang="en-US"/>
              <a:t>Product recalls</a:t>
            </a:r>
          </a:p>
          <a:p>
            <a:pPr lvl="2"/>
            <a:r>
              <a:rPr lang="en-US"/>
              <a:t>Voluntary or proactive vs. involuntary or passive recalls</a:t>
            </a:r>
          </a:p>
          <a:p>
            <a:pPr lvl="1"/>
            <a:r>
              <a:rPr lang="en-US"/>
              <a:t>Organizational accounts</a:t>
            </a:r>
          </a:p>
          <a:p>
            <a:pPr lvl="2"/>
            <a:r>
              <a:rPr lang="en-US"/>
              <a:t>Acceptance, apology, repentance vs. Denial, blame-shifting, attacking the accusers</a:t>
            </a:r>
          </a:p>
          <a:p>
            <a:pPr lvl="1"/>
            <a:r>
              <a:rPr lang="en-US"/>
              <a:t>Policy changes</a:t>
            </a:r>
          </a:p>
          <a:p>
            <a:pPr lvl="2"/>
            <a:r>
              <a:rPr lang="en-US"/>
              <a:t>Substantive changes to approaches and practices vs. symbolic changes with no substance, signals of change without intent</a:t>
            </a:r>
          </a:p>
        </p:txBody>
      </p:sp>
      <p:sp>
        <p:nvSpPr>
          <p:cNvPr id="4" name="TextBox 3">
            <a:extLst>
              <a:ext uri="{FF2B5EF4-FFF2-40B4-BE49-F238E27FC236}">
                <a16:creationId xmlns:a16="http://schemas.microsoft.com/office/drawing/2014/main" id="{45A7A33B-AAF6-449A-A6E6-3F9222EC6B16}"/>
              </a:ext>
            </a:extLst>
          </p:cNvPr>
          <p:cNvSpPr txBox="1"/>
          <p:nvPr/>
        </p:nvSpPr>
        <p:spPr>
          <a:xfrm>
            <a:off x="8829675" y="6123543"/>
            <a:ext cx="2871787" cy="369332"/>
          </a:xfrm>
          <a:prstGeom prst="rect">
            <a:avLst/>
          </a:prstGeom>
          <a:noFill/>
        </p:spPr>
        <p:txBody>
          <a:bodyPr wrap="square" rtlCol="0">
            <a:spAutoFit/>
          </a:bodyPr>
          <a:lstStyle/>
          <a:p>
            <a:r>
              <a:rPr lang="en-US"/>
              <a:t>Source: </a:t>
            </a:r>
            <a:r>
              <a:rPr lang="en-US" err="1"/>
              <a:t>Hersel</a:t>
            </a:r>
            <a:r>
              <a:rPr lang="en-US"/>
              <a:t> et al., 2019</a:t>
            </a:r>
          </a:p>
        </p:txBody>
      </p:sp>
    </p:spTree>
    <p:extLst>
      <p:ext uri="{BB962C8B-B14F-4D97-AF65-F5344CB8AC3E}">
        <p14:creationId xmlns:p14="http://schemas.microsoft.com/office/powerpoint/2010/main" val="354341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6428" y="627564"/>
            <a:ext cx="7474172" cy="1325563"/>
          </a:xfrm>
        </p:spPr>
        <p:txBody>
          <a:bodyPr>
            <a:normAutofit/>
          </a:bodyPr>
          <a:lstStyle/>
          <a:p>
            <a:r>
              <a:rPr lang="fi-FI" sz="3700">
                <a:latin typeface="Abadi" panose="020B0604020104020204" pitchFamily="34" charset="0"/>
              </a:rPr>
              <a:t>How do firms manage events of </a:t>
            </a:r>
            <a:r>
              <a:rPr lang="fi-FI" sz="3700" err="1">
                <a:latin typeface="Abadi" panose="020B0604020104020204" pitchFamily="34" charset="0"/>
              </a:rPr>
              <a:t>irresponsibility</a:t>
            </a:r>
            <a:r>
              <a:rPr lang="fi-FI" sz="3700">
                <a:latin typeface="Abadi" panose="020B0604020104020204" pitchFamily="34" charset="0"/>
              </a:rPr>
              <a:t>? (A </a:t>
            </a:r>
            <a:r>
              <a:rPr lang="fi-FI" sz="3700" err="1">
                <a:latin typeface="Abadi" panose="020B0604020104020204" pitchFamily="34" charset="0"/>
              </a:rPr>
              <a:t>specific</a:t>
            </a:r>
            <a:r>
              <a:rPr lang="fi-FI" sz="3700">
                <a:latin typeface="Abadi" panose="020B0604020104020204" pitchFamily="34" charset="0"/>
              </a:rPr>
              <a:t> </a:t>
            </a:r>
            <a:r>
              <a:rPr lang="fi-FI" sz="3700" err="1">
                <a:latin typeface="Abadi" panose="020B0604020104020204" pitchFamily="34" charset="0"/>
              </a:rPr>
              <a:t>tactic</a:t>
            </a:r>
            <a:r>
              <a:rPr lang="fi-FI" sz="3700">
                <a:latin typeface="Abadi" panose="020B0604020104020204" pitchFamily="34" charset="0"/>
              </a:rPr>
              <a:t>)</a:t>
            </a:r>
            <a:endParaRPr lang="en-GB" sz="3700">
              <a:latin typeface="Abadi" panose="020B0604020104020204" pitchFamily="34" charset="0"/>
            </a:endParaRPr>
          </a:p>
        </p:txBody>
      </p:sp>
      <p:sp>
        <p:nvSpPr>
          <p:cNvPr id="3" name="Content Placeholder 2"/>
          <p:cNvSpPr>
            <a:spLocks noGrp="1"/>
          </p:cNvSpPr>
          <p:nvPr>
            <p:ph idx="1"/>
          </p:nvPr>
        </p:nvSpPr>
        <p:spPr>
          <a:xfrm>
            <a:off x="1136429" y="2278173"/>
            <a:ext cx="6467867" cy="3450613"/>
          </a:xfrm>
        </p:spPr>
        <p:txBody>
          <a:bodyPr anchor="ctr">
            <a:normAutofit/>
          </a:bodyPr>
          <a:lstStyle/>
          <a:p>
            <a:r>
              <a:rPr lang="fi-FI" sz="1500">
                <a:latin typeface="Abadi" panose="020B0604020104020204" pitchFamily="34" charset="0"/>
              </a:rPr>
              <a:t>Successful reintegration of reputation: </a:t>
            </a:r>
          </a:p>
          <a:p>
            <a:pPr lvl="1"/>
            <a:r>
              <a:rPr lang="fi-FI" sz="1500">
                <a:latin typeface="Abadi" panose="020B0604020104020204" pitchFamily="34" charset="0"/>
              </a:rPr>
              <a:t>Discovery: Voluntary disclosure of information, conduct internal investigation </a:t>
            </a:r>
            <a:r>
              <a:rPr lang="fi-FI" sz="1500">
                <a:latin typeface="Abadi" panose="020B0604020104020204" pitchFamily="34" charset="0"/>
                <a:sym typeface="Wingdings" panose="05000000000000000000" pitchFamily="2" charset="2"/>
              </a:rPr>
              <a:t> Convince stakeholders of willingness to cooperate</a:t>
            </a:r>
            <a:endParaRPr lang="fi-FI" sz="1500">
              <a:latin typeface="Abadi" panose="020B0604020104020204" pitchFamily="34" charset="0"/>
            </a:endParaRPr>
          </a:p>
          <a:p>
            <a:pPr lvl="1"/>
            <a:r>
              <a:rPr lang="fi-FI" sz="1500">
                <a:latin typeface="Abadi" panose="020B0604020104020204" pitchFamily="34" charset="0"/>
              </a:rPr>
              <a:t>Explanation: Acknowledge wrongdoing, accept responsibility, express regret, apologize, offer amends </a:t>
            </a:r>
            <a:r>
              <a:rPr lang="fi-FI" sz="1500">
                <a:latin typeface="Abadi" panose="020B0604020104020204" pitchFamily="34" charset="0"/>
                <a:sym typeface="Wingdings" panose="05000000000000000000" pitchFamily="2" charset="2"/>
              </a:rPr>
              <a:t> Aim for sincerity</a:t>
            </a:r>
          </a:p>
          <a:p>
            <a:pPr lvl="1"/>
            <a:r>
              <a:rPr lang="fi-FI" sz="1500">
                <a:latin typeface="Abadi" panose="020B0604020104020204" pitchFamily="34" charset="0"/>
                <a:sym typeface="Wingdings" panose="05000000000000000000" pitchFamily="2" charset="2"/>
              </a:rPr>
              <a:t>Penance: Accept verdict and acknowledge it is equitable, do not resist  Convey the image that you deserve the punishment</a:t>
            </a:r>
          </a:p>
          <a:p>
            <a:pPr lvl="1"/>
            <a:r>
              <a:rPr lang="fi-FI" sz="1500">
                <a:latin typeface="Abadi" panose="020B0604020104020204" pitchFamily="34" charset="0"/>
                <a:sym typeface="Wingdings" panose="05000000000000000000" pitchFamily="2" charset="2"/>
              </a:rPr>
              <a:t>Rehabilitation: Internal changes (in line with transgression) in management, reward structures, personnel; establish new symbolic institutions (CSR, mission statement, code of conduct)  Convey the image that you have now reformed</a:t>
            </a:r>
            <a:endParaRPr lang="en-GB" sz="1500">
              <a:latin typeface="Abadi" panose="020B0604020104020204" pitchFamily="34" charset="0"/>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B6A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88B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Kuva 4">
            <a:extLst>
              <a:ext uri="{FF2B5EF4-FFF2-40B4-BE49-F238E27FC236}">
                <a16:creationId xmlns:a16="http://schemas.microsoft.com/office/drawing/2014/main" id="{1A499A62-6429-4C73-AEF7-588B2CFF24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3134" y="2857501"/>
            <a:ext cx="1344703" cy="1142998"/>
          </a:xfrm>
          <a:prstGeom prst="rect">
            <a:avLst/>
          </a:prstGeom>
        </p:spPr>
      </p:pic>
      <p:sp>
        <p:nvSpPr>
          <p:cNvPr id="4" name="TextBox 3">
            <a:extLst>
              <a:ext uri="{FF2B5EF4-FFF2-40B4-BE49-F238E27FC236}">
                <a16:creationId xmlns:a16="http://schemas.microsoft.com/office/drawing/2014/main" id="{F1BAC158-722F-42CB-A483-C33CCEEAE6D3}"/>
              </a:ext>
            </a:extLst>
          </p:cNvPr>
          <p:cNvSpPr txBox="1"/>
          <p:nvPr/>
        </p:nvSpPr>
        <p:spPr>
          <a:xfrm>
            <a:off x="7260676" y="6053832"/>
            <a:ext cx="3171825" cy="369332"/>
          </a:xfrm>
          <a:prstGeom prst="rect">
            <a:avLst/>
          </a:prstGeom>
          <a:noFill/>
        </p:spPr>
        <p:txBody>
          <a:bodyPr wrap="square" rtlCol="0">
            <a:spAutoFit/>
          </a:bodyPr>
          <a:lstStyle/>
          <a:p>
            <a:pPr>
              <a:spcAft>
                <a:spcPts val="600"/>
              </a:spcAft>
            </a:pPr>
            <a:r>
              <a:rPr lang="en-US"/>
              <a:t>Source: </a:t>
            </a:r>
            <a:r>
              <a:rPr lang="en-US" err="1"/>
              <a:t>Pfarrer</a:t>
            </a:r>
            <a:r>
              <a:rPr lang="en-US"/>
              <a:t> et al., 2008</a:t>
            </a:r>
          </a:p>
        </p:txBody>
      </p:sp>
    </p:spTree>
    <p:extLst>
      <p:ext uri="{BB962C8B-B14F-4D97-AF65-F5344CB8AC3E}">
        <p14:creationId xmlns:p14="http://schemas.microsoft.com/office/powerpoint/2010/main" val="20011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53E2925-9D2F-4436-8D47-E7C1C57032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59B5437-D9E5-4EEF-84FE-24F63D29793E}"/>
              </a:ext>
            </a:extLst>
          </p:cNvPr>
          <p:cNvSpPr>
            <a:spLocks noGrp="1"/>
          </p:cNvSpPr>
          <p:nvPr>
            <p:ph type="title"/>
          </p:nvPr>
        </p:nvSpPr>
        <p:spPr>
          <a:xfrm>
            <a:off x="838199" y="2243581"/>
            <a:ext cx="10518776" cy="2308324"/>
          </a:xfrm>
        </p:spPr>
        <p:txBody>
          <a:bodyPr vert="horz" wrap="square" lIns="91440" tIns="45720" rIns="91440" bIns="45720" rtlCol="0" anchor="b">
            <a:normAutofit/>
          </a:bodyPr>
          <a:lstStyle/>
          <a:p>
            <a:r>
              <a:rPr lang="en-US" sz="5000" kern="1200">
                <a:solidFill>
                  <a:schemeClr val="bg1"/>
                </a:solidFill>
                <a:latin typeface="+mj-lt"/>
                <a:ea typeface="+mj-ea"/>
                <a:cs typeface="+mj-cs"/>
              </a:rPr>
              <a:t>Longer term perspectives to consequences of corporate irresponsibility</a:t>
            </a:r>
          </a:p>
        </p:txBody>
      </p:sp>
      <p:sp>
        <p:nvSpPr>
          <p:cNvPr id="5" name="Text Placeholder 4">
            <a:extLst>
              <a:ext uri="{FF2B5EF4-FFF2-40B4-BE49-F238E27FC236}">
                <a16:creationId xmlns:a16="http://schemas.microsoft.com/office/drawing/2014/main" id="{600A59DD-90C1-42D0-AE0B-DD73F610696C}"/>
              </a:ext>
            </a:extLst>
          </p:cNvPr>
          <p:cNvSpPr>
            <a:spLocks noGrp="1"/>
          </p:cNvSpPr>
          <p:nvPr>
            <p:ph type="body" idx="1"/>
          </p:nvPr>
        </p:nvSpPr>
        <p:spPr>
          <a:xfrm>
            <a:off x="827089" y="4912571"/>
            <a:ext cx="6583362" cy="1075952"/>
          </a:xfrm>
        </p:spPr>
        <p:txBody>
          <a:bodyPr vert="horz" lIns="91440" tIns="45720" rIns="91440" bIns="45720" rtlCol="0" anchor="t">
            <a:normAutofit/>
          </a:bodyPr>
          <a:lstStyle/>
          <a:p>
            <a:endParaRPr lang="en-US" sz="2400" kern="1200">
              <a:solidFill>
                <a:schemeClr val="bg1"/>
              </a:solidFill>
              <a:latin typeface="+mn-lt"/>
              <a:ea typeface="+mn-ea"/>
              <a:cs typeface="+mn-cs"/>
            </a:endParaRPr>
          </a:p>
        </p:txBody>
      </p:sp>
      <p:grpSp>
        <p:nvGrpSpPr>
          <p:cNvPr id="23" name="Group 22">
            <a:extLst>
              <a:ext uri="{FF2B5EF4-FFF2-40B4-BE49-F238E27FC236}">
                <a16:creationId xmlns:a16="http://schemas.microsoft.com/office/drawing/2014/main" id="{D1A188E4-F255-43D0-92CC-3CF3D77012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9637211" cy="1649863"/>
            <a:chOff x="1" y="1"/>
            <a:chExt cx="9637211" cy="1649863"/>
          </a:xfrm>
          <a:effectLst>
            <a:outerShdw blurRad="381000" dist="152400" dir="5400000" algn="t" rotWithShape="0">
              <a:prstClr val="black">
                <a:alpha val="20000"/>
              </a:prstClr>
            </a:outerShdw>
          </a:effectLst>
        </p:grpSpPr>
        <p:sp>
          <p:nvSpPr>
            <p:cNvPr id="24" name="Freeform: Shape 23">
              <a:extLst>
                <a:ext uri="{FF2B5EF4-FFF2-40B4-BE49-F238E27FC236}">
                  <a16:creationId xmlns:a16="http://schemas.microsoft.com/office/drawing/2014/main" id="{C771FCDE-112A-4324-B49A-CA94CBA7E6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9637211" cy="1649863"/>
            </a:xfrm>
            <a:custGeom>
              <a:avLst/>
              <a:gdLst>
                <a:gd name="connsiteX0" fmla="*/ 2468659 w 9637211"/>
                <a:gd name="connsiteY0" fmla="*/ 1380297 h 1649863"/>
                <a:gd name="connsiteX1" fmla="*/ 2460722 w 9637211"/>
                <a:gd name="connsiteY1" fmla="*/ 1390272 h 1649863"/>
                <a:gd name="connsiteX2" fmla="*/ 2446257 w 9637211"/>
                <a:gd name="connsiteY2" fmla="*/ 1406498 h 1649863"/>
                <a:gd name="connsiteX3" fmla="*/ 2427494 w 9637211"/>
                <a:gd name="connsiteY3" fmla="*/ 1415356 h 1649863"/>
                <a:gd name="connsiteX4" fmla="*/ 2460722 w 9637211"/>
                <a:gd name="connsiteY4" fmla="*/ 1390272 h 1649863"/>
                <a:gd name="connsiteX5" fmla="*/ 5731745 w 9637211"/>
                <a:gd name="connsiteY5" fmla="*/ 1360489 h 1649863"/>
                <a:gd name="connsiteX6" fmla="*/ 5698179 w 9637211"/>
                <a:gd name="connsiteY6" fmla="*/ 1367442 h 1649863"/>
                <a:gd name="connsiteX7" fmla="*/ 5715901 w 9637211"/>
                <a:gd name="connsiteY7" fmla="*/ 1365274 h 1649863"/>
                <a:gd name="connsiteX8" fmla="*/ 5731745 w 9637211"/>
                <a:gd name="connsiteY8" fmla="*/ 1360489 h 1649863"/>
                <a:gd name="connsiteX9" fmla="*/ 5503859 w 9637211"/>
                <a:gd name="connsiteY9" fmla="*/ 1324849 h 1649863"/>
                <a:gd name="connsiteX10" fmla="*/ 5516994 w 9637211"/>
                <a:gd name="connsiteY10" fmla="*/ 1333353 h 1649863"/>
                <a:gd name="connsiteX11" fmla="*/ 5516994 w 9637211"/>
                <a:gd name="connsiteY11" fmla="*/ 1333352 h 1649863"/>
                <a:gd name="connsiteX12" fmla="*/ 4720031 w 9637211"/>
                <a:gd name="connsiteY12" fmla="*/ 1268958 h 1649863"/>
                <a:gd name="connsiteX13" fmla="*/ 4749955 w 9637211"/>
                <a:gd name="connsiteY13" fmla="*/ 1273114 h 1649863"/>
                <a:gd name="connsiteX14" fmla="*/ 4767388 w 9637211"/>
                <a:gd name="connsiteY14" fmla="*/ 1277477 h 1649863"/>
                <a:gd name="connsiteX15" fmla="*/ 4767531 w 9637211"/>
                <a:gd name="connsiteY15" fmla="*/ 1277513 h 1649863"/>
                <a:gd name="connsiteX16" fmla="*/ 4782965 w 9637211"/>
                <a:gd name="connsiteY16" fmla="*/ 1281578 h 1649863"/>
                <a:gd name="connsiteX17" fmla="*/ 4784809 w 9637211"/>
                <a:gd name="connsiteY17" fmla="*/ 1281832 h 1649863"/>
                <a:gd name="connsiteX18" fmla="*/ 4790792 w 9637211"/>
                <a:gd name="connsiteY18" fmla="*/ 1283327 h 1649863"/>
                <a:gd name="connsiteX19" fmla="*/ 4814638 w 9637211"/>
                <a:gd name="connsiteY19" fmla="*/ 1285937 h 1649863"/>
                <a:gd name="connsiteX20" fmla="*/ 4784809 w 9637211"/>
                <a:gd name="connsiteY20" fmla="*/ 1281832 h 1649863"/>
                <a:gd name="connsiteX21" fmla="*/ 4767531 w 9637211"/>
                <a:gd name="connsiteY21" fmla="*/ 1277513 h 1649863"/>
                <a:gd name="connsiteX22" fmla="*/ 4751799 w 9637211"/>
                <a:gd name="connsiteY22" fmla="*/ 1273370 h 1649863"/>
                <a:gd name="connsiteX23" fmla="*/ 4749955 w 9637211"/>
                <a:gd name="connsiteY23" fmla="*/ 1273114 h 1649863"/>
                <a:gd name="connsiteX24" fmla="*/ 4743957 w 9637211"/>
                <a:gd name="connsiteY24" fmla="*/ 1271612 h 1649863"/>
                <a:gd name="connsiteX25" fmla="*/ 4720031 w 9637211"/>
                <a:gd name="connsiteY25" fmla="*/ 1268958 h 1649863"/>
                <a:gd name="connsiteX26" fmla="*/ 3276840 w 9637211"/>
                <a:gd name="connsiteY26" fmla="*/ 1263985 h 1649863"/>
                <a:gd name="connsiteX27" fmla="*/ 3328341 w 9637211"/>
                <a:gd name="connsiteY27" fmla="*/ 1281473 h 1649863"/>
                <a:gd name="connsiteX28" fmla="*/ 3301810 w 9637211"/>
                <a:gd name="connsiteY28" fmla="*/ 1277386 h 1649863"/>
                <a:gd name="connsiteX29" fmla="*/ 3276840 w 9637211"/>
                <a:gd name="connsiteY29" fmla="*/ 1263985 h 1649863"/>
                <a:gd name="connsiteX30" fmla="*/ 3519760 w 9637211"/>
                <a:gd name="connsiteY30" fmla="*/ 1250994 h 1649863"/>
                <a:gd name="connsiteX31" fmla="*/ 3503255 w 9637211"/>
                <a:gd name="connsiteY31" fmla="*/ 1251147 h 1649863"/>
                <a:gd name="connsiteX32" fmla="*/ 3519760 w 9637211"/>
                <a:gd name="connsiteY32" fmla="*/ 1250994 h 1649863"/>
                <a:gd name="connsiteX33" fmla="*/ 3537011 w 9637211"/>
                <a:gd name="connsiteY33" fmla="*/ 1257249 h 1649863"/>
                <a:gd name="connsiteX34" fmla="*/ 3519760 w 9637211"/>
                <a:gd name="connsiteY34" fmla="*/ 1250994 h 1649863"/>
                <a:gd name="connsiteX35" fmla="*/ 5038723 w 9637211"/>
                <a:gd name="connsiteY35" fmla="*/ 1229019 h 1649863"/>
                <a:gd name="connsiteX36" fmla="*/ 5009340 w 9637211"/>
                <a:gd name="connsiteY36" fmla="*/ 1231627 h 1649863"/>
                <a:gd name="connsiteX37" fmla="*/ 5069905 w 9637211"/>
                <a:gd name="connsiteY37" fmla="*/ 1231533 h 1649863"/>
                <a:gd name="connsiteX38" fmla="*/ 5038723 w 9637211"/>
                <a:gd name="connsiteY38" fmla="*/ 1229019 h 1649863"/>
                <a:gd name="connsiteX39" fmla="*/ 6274350 w 9637211"/>
                <a:gd name="connsiteY39" fmla="*/ 1198579 h 1649863"/>
                <a:gd name="connsiteX40" fmla="*/ 6274350 w 9637211"/>
                <a:gd name="connsiteY40" fmla="*/ 1198580 h 1649863"/>
                <a:gd name="connsiteX41" fmla="*/ 6299734 w 9637211"/>
                <a:gd name="connsiteY41" fmla="*/ 1215874 h 1649863"/>
                <a:gd name="connsiteX42" fmla="*/ 6274350 w 9637211"/>
                <a:gd name="connsiteY42" fmla="*/ 1198579 h 1649863"/>
                <a:gd name="connsiteX43" fmla="*/ 284014 w 9637211"/>
                <a:gd name="connsiteY43" fmla="*/ 1083637 h 1649863"/>
                <a:gd name="connsiteX44" fmla="*/ 274455 w 9637211"/>
                <a:gd name="connsiteY44" fmla="*/ 1086842 h 1649863"/>
                <a:gd name="connsiteX45" fmla="*/ 233501 w 9637211"/>
                <a:gd name="connsiteY45" fmla="*/ 1096794 h 1649863"/>
                <a:gd name="connsiteX46" fmla="*/ 274456 w 9637211"/>
                <a:gd name="connsiteY46" fmla="*/ 1086842 h 1649863"/>
                <a:gd name="connsiteX47" fmla="*/ 691166 w 9637211"/>
                <a:gd name="connsiteY47" fmla="*/ 1081917 h 1649863"/>
                <a:gd name="connsiteX48" fmla="*/ 677191 w 9637211"/>
                <a:gd name="connsiteY48" fmla="*/ 1087044 h 1649863"/>
                <a:gd name="connsiteX49" fmla="*/ 632391 w 9637211"/>
                <a:gd name="connsiteY49" fmla="*/ 1110922 h 1649863"/>
                <a:gd name="connsiteX50" fmla="*/ 677192 w 9637211"/>
                <a:gd name="connsiteY50" fmla="*/ 1087044 h 1649863"/>
                <a:gd name="connsiteX51" fmla="*/ 428044 w 9637211"/>
                <a:gd name="connsiteY51" fmla="*/ 1067823 h 1649863"/>
                <a:gd name="connsiteX52" fmla="*/ 479634 w 9637211"/>
                <a:gd name="connsiteY52" fmla="*/ 1077452 h 1649863"/>
                <a:gd name="connsiteX53" fmla="*/ 428044 w 9637211"/>
                <a:gd name="connsiteY53" fmla="*/ 1067823 h 1649863"/>
                <a:gd name="connsiteX54" fmla="*/ 7445292 w 9637211"/>
                <a:gd name="connsiteY54" fmla="*/ 757632 h 1649863"/>
                <a:gd name="connsiteX55" fmla="*/ 7466390 w 9637211"/>
                <a:gd name="connsiteY55" fmla="*/ 768915 h 1649863"/>
                <a:gd name="connsiteX56" fmla="*/ 7474827 w 9637211"/>
                <a:gd name="connsiteY56" fmla="*/ 771226 h 1649863"/>
                <a:gd name="connsiteX57" fmla="*/ 7466391 w 9637211"/>
                <a:gd name="connsiteY57" fmla="*/ 768915 h 1649863"/>
                <a:gd name="connsiteX58" fmla="*/ 7445292 w 9637211"/>
                <a:gd name="connsiteY58" fmla="*/ 757632 h 1649863"/>
                <a:gd name="connsiteX59" fmla="*/ 0 w 9637211"/>
                <a:gd name="connsiteY59" fmla="*/ 0 h 1649863"/>
                <a:gd name="connsiteX60" fmla="*/ 9637211 w 9637211"/>
                <a:gd name="connsiteY60" fmla="*/ 0 h 1649863"/>
                <a:gd name="connsiteX61" fmla="*/ 9583319 w 9637211"/>
                <a:gd name="connsiteY61" fmla="*/ 32146 h 1649863"/>
                <a:gd name="connsiteX62" fmla="*/ 9493665 w 9637211"/>
                <a:gd name="connsiteY62" fmla="*/ 112426 h 1649863"/>
                <a:gd name="connsiteX63" fmla="*/ 9457156 w 9637211"/>
                <a:gd name="connsiteY63" fmla="*/ 155303 h 1649863"/>
                <a:gd name="connsiteX64" fmla="*/ 9377643 w 9637211"/>
                <a:gd name="connsiteY64" fmla="*/ 187228 h 1649863"/>
                <a:gd name="connsiteX65" fmla="*/ 9292088 w 9637211"/>
                <a:gd name="connsiteY65" fmla="*/ 235295 h 1649863"/>
                <a:gd name="connsiteX66" fmla="*/ 9231985 w 9637211"/>
                <a:gd name="connsiteY66" fmla="*/ 281821 h 1649863"/>
                <a:gd name="connsiteX67" fmla="*/ 9185378 w 9637211"/>
                <a:gd name="connsiteY67" fmla="*/ 313259 h 1649863"/>
                <a:gd name="connsiteX68" fmla="*/ 9118948 w 9637211"/>
                <a:gd name="connsiteY68" fmla="*/ 345810 h 1649863"/>
                <a:gd name="connsiteX69" fmla="*/ 9052763 w 9637211"/>
                <a:gd name="connsiteY69" fmla="*/ 387450 h 1649863"/>
                <a:gd name="connsiteX70" fmla="*/ 9020858 w 9637211"/>
                <a:gd name="connsiteY70" fmla="*/ 412686 h 1649863"/>
                <a:gd name="connsiteX71" fmla="*/ 8958799 w 9637211"/>
                <a:gd name="connsiteY71" fmla="*/ 455068 h 1649863"/>
                <a:gd name="connsiteX72" fmla="*/ 8894669 w 9637211"/>
                <a:gd name="connsiteY72" fmla="*/ 494884 h 1649863"/>
                <a:gd name="connsiteX73" fmla="*/ 8772871 w 9637211"/>
                <a:gd name="connsiteY73" fmla="*/ 542815 h 1649863"/>
                <a:gd name="connsiteX74" fmla="*/ 8663102 w 9637211"/>
                <a:gd name="connsiteY74" fmla="*/ 609939 h 1649863"/>
                <a:gd name="connsiteX75" fmla="*/ 8575858 w 9637211"/>
                <a:gd name="connsiteY75" fmla="*/ 659344 h 1649863"/>
                <a:gd name="connsiteX76" fmla="*/ 8525191 w 9637211"/>
                <a:gd name="connsiteY76" fmla="*/ 691449 h 1649863"/>
                <a:gd name="connsiteX77" fmla="*/ 8432740 w 9637211"/>
                <a:gd name="connsiteY77" fmla="*/ 762134 h 1649863"/>
                <a:gd name="connsiteX78" fmla="*/ 8287775 w 9637211"/>
                <a:gd name="connsiteY78" fmla="*/ 838802 h 1649863"/>
                <a:gd name="connsiteX79" fmla="*/ 8199975 w 9637211"/>
                <a:gd name="connsiteY79" fmla="*/ 880700 h 1649863"/>
                <a:gd name="connsiteX80" fmla="*/ 8009879 w 9637211"/>
                <a:gd name="connsiteY80" fmla="*/ 946676 h 1649863"/>
                <a:gd name="connsiteX81" fmla="*/ 7948650 w 9637211"/>
                <a:gd name="connsiteY81" fmla="*/ 969872 h 1649863"/>
                <a:gd name="connsiteX82" fmla="*/ 7878149 w 9637211"/>
                <a:gd name="connsiteY82" fmla="*/ 986611 h 1649863"/>
                <a:gd name="connsiteX83" fmla="*/ 7765368 w 9637211"/>
                <a:gd name="connsiteY83" fmla="*/ 1023592 h 1649863"/>
                <a:gd name="connsiteX84" fmla="*/ 7544827 w 9637211"/>
                <a:gd name="connsiteY84" fmla="*/ 1088525 h 1649863"/>
                <a:gd name="connsiteX85" fmla="*/ 7496243 w 9637211"/>
                <a:gd name="connsiteY85" fmla="*/ 1099185 h 1649863"/>
                <a:gd name="connsiteX86" fmla="*/ 7373131 w 9637211"/>
                <a:gd name="connsiteY86" fmla="*/ 1140118 h 1649863"/>
                <a:gd name="connsiteX87" fmla="*/ 7299425 w 9637211"/>
                <a:gd name="connsiteY87" fmla="*/ 1167211 h 1649863"/>
                <a:gd name="connsiteX88" fmla="*/ 7238066 w 9637211"/>
                <a:gd name="connsiteY88" fmla="*/ 1183666 h 1649863"/>
                <a:gd name="connsiteX89" fmla="*/ 7183552 w 9637211"/>
                <a:gd name="connsiteY89" fmla="*/ 1192571 h 1649863"/>
                <a:gd name="connsiteX90" fmla="*/ 7040813 w 9637211"/>
                <a:gd name="connsiteY90" fmla="*/ 1230525 h 1649863"/>
                <a:gd name="connsiteX91" fmla="*/ 6983864 w 9637211"/>
                <a:gd name="connsiteY91" fmla="*/ 1245513 h 1649863"/>
                <a:gd name="connsiteX92" fmla="*/ 6836601 w 9637211"/>
                <a:gd name="connsiteY92" fmla="*/ 1294672 h 1649863"/>
                <a:gd name="connsiteX93" fmla="*/ 6711393 w 9637211"/>
                <a:gd name="connsiteY93" fmla="*/ 1328485 h 1649863"/>
                <a:gd name="connsiteX94" fmla="*/ 6659164 w 9637211"/>
                <a:gd name="connsiteY94" fmla="*/ 1344343 h 1649863"/>
                <a:gd name="connsiteX95" fmla="*/ 6539327 w 9637211"/>
                <a:gd name="connsiteY95" fmla="*/ 1372405 h 1649863"/>
                <a:gd name="connsiteX96" fmla="*/ 6471659 w 9637211"/>
                <a:gd name="connsiteY96" fmla="*/ 1391362 h 1649863"/>
                <a:gd name="connsiteX97" fmla="*/ 6305536 w 9637211"/>
                <a:gd name="connsiteY97" fmla="*/ 1417103 h 1649863"/>
                <a:gd name="connsiteX98" fmla="*/ 6133939 w 9637211"/>
                <a:gd name="connsiteY98" fmla="*/ 1442481 h 1649863"/>
                <a:gd name="connsiteX99" fmla="*/ 6039547 w 9637211"/>
                <a:gd name="connsiteY99" fmla="*/ 1452681 h 1649863"/>
                <a:gd name="connsiteX100" fmla="*/ 5957366 w 9637211"/>
                <a:gd name="connsiteY100" fmla="*/ 1465590 h 1649863"/>
                <a:gd name="connsiteX101" fmla="*/ 5885715 w 9637211"/>
                <a:gd name="connsiteY101" fmla="*/ 1474694 h 1649863"/>
                <a:gd name="connsiteX102" fmla="*/ 5771774 w 9637211"/>
                <a:gd name="connsiteY102" fmla="*/ 1491643 h 1649863"/>
                <a:gd name="connsiteX103" fmla="*/ 5724294 w 9637211"/>
                <a:gd name="connsiteY103" fmla="*/ 1496914 h 1649863"/>
                <a:gd name="connsiteX104" fmla="*/ 5611931 w 9637211"/>
                <a:gd name="connsiteY104" fmla="*/ 1502173 h 1649863"/>
                <a:gd name="connsiteX105" fmla="*/ 5572785 w 9637211"/>
                <a:gd name="connsiteY105" fmla="*/ 1502492 h 1649863"/>
                <a:gd name="connsiteX106" fmla="*/ 5496622 w 9637211"/>
                <a:gd name="connsiteY106" fmla="*/ 1486703 h 1649863"/>
                <a:gd name="connsiteX107" fmla="*/ 5487614 w 9637211"/>
                <a:gd name="connsiteY107" fmla="*/ 1485725 h 1649863"/>
                <a:gd name="connsiteX108" fmla="*/ 5437869 w 9637211"/>
                <a:gd name="connsiteY108" fmla="*/ 1480432 h 1649863"/>
                <a:gd name="connsiteX109" fmla="*/ 5410729 w 9637211"/>
                <a:gd name="connsiteY109" fmla="*/ 1479229 h 1649863"/>
                <a:gd name="connsiteX110" fmla="*/ 5307325 w 9637211"/>
                <a:gd name="connsiteY110" fmla="*/ 1468207 h 1649863"/>
                <a:gd name="connsiteX111" fmla="*/ 5247871 w 9637211"/>
                <a:gd name="connsiteY111" fmla="*/ 1463540 h 1649863"/>
                <a:gd name="connsiteX112" fmla="*/ 5200105 w 9637211"/>
                <a:gd name="connsiteY112" fmla="*/ 1466942 h 1649863"/>
                <a:gd name="connsiteX113" fmla="*/ 5116199 w 9637211"/>
                <a:gd name="connsiteY113" fmla="*/ 1472398 h 1649863"/>
                <a:gd name="connsiteX114" fmla="*/ 5089547 w 9637211"/>
                <a:gd name="connsiteY114" fmla="*/ 1477294 h 1649863"/>
                <a:gd name="connsiteX115" fmla="*/ 4967752 w 9637211"/>
                <a:gd name="connsiteY115" fmla="*/ 1472806 h 1649863"/>
                <a:gd name="connsiteX116" fmla="*/ 4898514 w 9637211"/>
                <a:gd name="connsiteY116" fmla="*/ 1475359 h 1649863"/>
                <a:gd name="connsiteX117" fmla="*/ 4819948 w 9637211"/>
                <a:gd name="connsiteY117" fmla="*/ 1466277 h 1649863"/>
                <a:gd name="connsiteX118" fmla="*/ 4797235 w 9637211"/>
                <a:gd name="connsiteY118" fmla="*/ 1467999 h 1649863"/>
                <a:gd name="connsiteX119" fmla="*/ 4771823 w 9637211"/>
                <a:gd name="connsiteY119" fmla="*/ 1470324 h 1649863"/>
                <a:gd name="connsiteX120" fmla="*/ 4693726 w 9637211"/>
                <a:gd name="connsiteY120" fmla="*/ 1475031 h 1649863"/>
                <a:gd name="connsiteX121" fmla="*/ 4646522 w 9637211"/>
                <a:gd name="connsiteY121" fmla="*/ 1482013 h 1649863"/>
                <a:gd name="connsiteX122" fmla="*/ 4556001 w 9637211"/>
                <a:gd name="connsiteY122" fmla="*/ 1483554 h 1649863"/>
                <a:gd name="connsiteX123" fmla="*/ 4522761 w 9637211"/>
                <a:gd name="connsiteY123" fmla="*/ 1489236 h 1649863"/>
                <a:gd name="connsiteX124" fmla="*/ 4438228 w 9637211"/>
                <a:gd name="connsiteY124" fmla="*/ 1493782 h 1649863"/>
                <a:gd name="connsiteX125" fmla="*/ 4362305 w 9637211"/>
                <a:gd name="connsiteY125" fmla="*/ 1495088 h 1649863"/>
                <a:gd name="connsiteX126" fmla="*/ 4289278 w 9637211"/>
                <a:gd name="connsiteY126" fmla="*/ 1499864 h 1649863"/>
                <a:gd name="connsiteX127" fmla="*/ 4237236 w 9637211"/>
                <a:gd name="connsiteY127" fmla="*/ 1507551 h 1649863"/>
                <a:gd name="connsiteX128" fmla="*/ 4180626 w 9637211"/>
                <a:gd name="connsiteY128" fmla="*/ 1513420 h 1649863"/>
                <a:gd name="connsiteX129" fmla="*/ 4025047 w 9637211"/>
                <a:gd name="connsiteY129" fmla="*/ 1539594 h 1649863"/>
                <a:gd name="connsiteX130" fmla="*/ 3995866 w 9637211"/>
                <a:gd name="connsiteY130" fmla="*/ 1536451 h 1649863"/>
                <a:gd name="connsiteX131" fmla="*/ 3831212 w 9637211"/>
                <a:gd name="connsiteY131" fmla="*/ 1540151 h 1649863"/>
                <a:gd name="connsiteX132" fmla="*/ 3795461 w 9637211"/>
                <a:gd name="connsiteY132" fmla="*/ 1542189 h 1649863"/>
                <a:gd name="connsiteX133" fmla="*/ 3698543 w 9637211"/>
                <a:gd name="connsiteY133" fmla="*/ 1528342 h 1649863"/>
                <a:gd name="connsiteX134" fmla="*/ 3551836 w 9637211"/>
                <a:gd name="connsiteY134" fmla="*/ 1564762 h 1649863"/>
                <a:gd name="connsiteX135" fmla="*/ 3415003 w 9637211"/>
                <a:gd name="connsiteY135" fmla="*/ 1608081 h 1649863"/>
                <a:gd name="connsiteX136" fmla="*/ 3397737 w 9637211"/>
                <a:gd name="connsiteY136" fmla="*/ 1613622 h 1649863"/>
                <a:gd name="connsiteX137" fmla="*/ 3348360 w 9637211"/>
                <a:gd name="connsiteY137" fmla="*/ 1624007 h 1649863"/>
                <a:gd name="connsiteX138" fmla="*/ 3286876 w 9637211"/>
                <a:gd name="connsiteY138" fmla="*/ 1629796 h 1649863"/>
                <a:gd name="connsiteX139" fmla="*/ 3247932 w 9637211"/>
                <a:gd name="connsiteY139" fmla="*/ 1635832 h 1649863"/>
                <a:gd name="connsiteX140" fmla="*/ 3244999 w 9637211"/>
                <a:gd name="connsiteY140" fmla="*/ 1636180 h 1649863"/>
                <a:gd name="connsiteX141" fmla="*/ 3184484 w 9637211"/>
                <a:gd name="connsiteY141" fmla="*/ 1639097 h 1649863"/>
                <a:gd name="connsiteX142" fmla="*/ 3177540 w 9637211"/>
                <a:gd name="connsiteY142" fmla="*/ 1638715 h 1649863"/>
                <a:gd name="connsiteX143" fmla="*/ 3146060 w 9637211"/>
                <a:gd name="connsiteY143" fmla="*/ 1634857 h 1649863"/>
                <a:gd name="connsiteX144" fmla="*/ 3057965 w 9637211"/>
                <a:gd name="connsiteY144" fmla="*/ 1626236 h 1649863"/>
                <a:gd name="connsiteX145" fmla="*/ 2974961 w 9637211"/>
                <a:gd name="connsiteY145" fmla="*/ 1617995 h 1649863"/>
                <a:gd name="connsiteX146" fmla="*/ 2949608 w 9637211"/>
                <a:gd name="connsiteY146" fmla="*/ 1633655 h 1649863"/>
                <a:gd name="connsiteX147" fmla="*/ 2909973 w 9637211"/>
                <a:gd name="connsiteY147" fmla="*/ 1648121 h 1649863"/>
                <a:gd name="connsiteX148" fmla="*/ 2864542 w 9637211"/>
                <a:gd name="connsiteY148" fmla="*/ 1635245 h 1649863"/>
                <a:gd name="connsiteX149" fmla="*/ 2758460 w 9637211"/>
                <a:gd name="connsiteY149" fmla="*/ 1609130 h 1649863"/>
                <a:gd name="connsiteX150" fmla="*/ 2692301 w 9637211"/>
                <a:gd name="connsiteY150" fmla="*/ 1610905 h 1649863"/>
                <a:gd name="connsiteX151" fmla="*/ 2548009 w 9637211"/>
                <a:gd name="connsiteY151" fmla="*/ 1604522 h 1649863"/>
                <a:gd name="connsiteX152" fmla="*/ 2453210 w 9637211"/>
                <a:gd name="connsiteY152" fmla="*/ 1590103 h 1649863"/>
                <a:gd name="connsiteX153" fmla="*/ 2384726 w 9637211"/>
                <a:gd name="connsiteY153" fmla="*/ 1571904 h 1649863"/>
                <a:gd name="connsiteX154" fmla="*/ 2286765 w 9637211"/>
                <a:gd name="connsiteY154" fmla="*/ 1548534 h 1649863"/>
                <a:gd name="connsiteX155" fmla="*/ 2189064 w 9637211"/>
                <a:gd name="connsiteY155" fmla="*/ 1538649 h 1649863"/>
                <a:gd name="connsiteX156" fmla="*/ 2118010 w 9637211"/>
                <a:gd name="connsiteY156" fmla="*/ 1523712 h 1649863"/>
                <a:gd name="connsiteX157" fmla="*/ 2031682 w 9637211"/>
                <a:gd name="connsiteY157" fmla="*/ 1515318 h 1649863"/>
                <a:gd name="connsiteX158" fmla="*/ 1959737 w 9637211"/>
                <a:gd name="connsiteY158" fmla="*/ 1518317 h 1649863"/>
                <a:gd name="connsiteX159" fmla="*/ 1847100 w 9637211"/>
                <a:gd name="connsiteY159" fmla="*/ 1525944 h 1649863"/>
                <a:gd name="connsiteX160" fmla="*/ 1707262 w 9637211"/>
                <a:gd name="connsiteY160" fmla="*/ 1494706 h 1649863"/>
                <a:gd name="connsiteX161" fmla="*/ 1651067 w 9637211"/>
                <a:gd name="connsiteY161" fmla="*/ 1488939 h 1649863"/>
                <a:gd name="connsiteX162" fmla="*/ 1598392 w 9637211"/>
                <a:gd name="connsiteY162" fmla="*/ 1487556 h 1649863"/>
                <a:gd name="connsiteX163" fmla="*/ 1485796 w 9637211"/>
                <a:gd name="connsiteY163" fmla="*/ 1467717 h 1649863"/>
                <a:gd name="connsiteX164" fmla="*/ 1440105 w 9637211"/>
                <a:gd name="connsiteY164" fmla="*/ 1461600 h 1649863"/>
                <a:gd name="connsiteX165" fmla="*/ 1376742 w 9637211"/>
                <a:gd name="connsiteY165" fmla="*/ 1464813 h 1649863"/>
                <a:gd name="connsiteX166" fmla="*/ 1260914 w 9637211"/>
                <a:gd name="connsiteY166" fmla="*/ 1458783 h 1649863"/>
                <a:gd name="connsiteX167" fmla="*/ 1144209 w 9637211"/>
                <a:gd name="connsiteY167" fmla="*/ 1430510 h 1649863"/>
                <a:gd name="connsiteX168" fmla="*/ 1095577 w 9637211"/>
                <a:gd name="connsiteY168" fmla="*/ 1436151 h 1649863"/>
                <a:gd name="connsiteX169" fmla="*/ 1078045 w 9637211"/>
                <a:gd name="connsiteY169" fmla="*/ 1436212 h 1649863"/>
                <a:gd name="connsiteX170" fmla="*/ 919891 w 9637211"/>
                <a:gd name="connsiteY170" fmla="*/ 1425160 h 1649863"/>
                <a:gd name="connsiteX171" fmla="*/ 904047 w 9637211"/>
                <a:gd name="connsiteY171" fmla="*/ 1423883 h 1649863"/>
                <a:gd name="connsiteX172" fmla="*/ 829382 w 9637211"/>
                <a:gd name="connsiteY172" fmla="*/ 1410847 h 1649863"/>
                <a:gd name="connsiteX173" fmla="*/ 642661 w 9637211"/>
                <a:gd name="connsiteY173" fmla="*/ 1409490 h 1649863"/>
                <a:gd name="connsiteX174" fmla="*/ 631134 w 9637211"/>
                <a:gd name="connsiteY174" fmla="*/ 1408791 h 1649863"/>
                <a:gd name="connsiteX175" fmla="*/ 569136 w 9637211"/>
                <a:gd name="connsiteY175" fmla="*/ 1420097 h 1649863"/>
                <a:gd name="connsiteX176" fmla="*/ 538796 w 9637211"/>
                <a:gd name="connsiteY176" fmla="*/ 1433330 h 1649863"/>
                <a:gd name="connsiteX177" fmla="*/ 491177 w 9637211"/>
                <a:gd name="connsiteY177" fmla="*/ 1447867 h 1649863"/>
                <a:gd name="connsiteX178" fmla="*/ 442411 w 9637211"/>
                <a:gd name="connsiteY178" fmla="*/ 1454770 h 1649863"/>
                <a:gd name="connsiteX179" fmla="*/ 359296 w 9637211"/>
                <a:gd name="connsiteY179" fmla="*/ 1440257 h 1649863"/>
                <a:gd name="connsiteX180" fmla="*/ 329271 w 9637211"/>
                <a:gd name="connsiteY180" fmla="*/ 1439821 h 1649863"/>
                <a:gd name="connsiteX181" fmla="*/ 262167 w 9637211"/>
                <a:gd name="connsiteY181" fmla="*/ 1434111 h 1649863"/>
                <a:gd name="connsiteX182" fmla="*/ 203882 w 9637211"/>
                <a:gd name="connsiteY182" fmla="*/ 1437548 h 1649863"/>
                <a:gd name="connsiteX183" fmla="*/ 157723 w 9637211"/>
                <a:gd name="connsiteY183" fmla="*/ 1454055 h 1649863"/>
                <a:gd name="connsiteX184" fmla="*/ 89823 w 9637211"/>
                <a:gd name="connsiteY184" fmla="*/ 1460153 h 1649863"/>
                <a:gd name="connsiteX185" fmla="*/ 45393 w 9637211"/>
                <a:gd name="connsiteY185" fmla="*/ 1451938 h 1649863"/>
                <a:gd name="connsiteX186" fmla="*/ 36385 w 9637211"/>
                <a:gd name="connsiteY186" fmla="*/ 1450960 h 1649863"/>
                <a:gd name="connsiteX187" fmla="*/ 0 w 9637211"/>
                <a:gd name="connsiteY187" fmla="*/ 1452514 h 164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9637211" h="1649863">
                  <a:moveTo>
                    <a:pt x="2468659" y="1380297"/>
                  </a:moveTo>
                  <a:lnTo>
                    <a:pt x="2460722" y="1390272"/>
                  </a:lnTo>
                  <a:cubicBezTo>
                    <a:pt x="2456661" y="1396980"/>
                    <a:pt x="2451818" y="1402354"/>
                    <a:pt x="2446257" y="1406498"/>
                  </a:cubicBezTo>
                  <a:lnTo>
                    <a:pt x="2427494" y="1415356"/>
                  </a:lnTo>
                  <a:cubicBezTo>
                    <a:pt x="2441349" y="1411764"/>
                    <a:pt x="2452601" y="1403689"/>
                    <a:pt x="2460722" y="1390272"/>
                  </a:cubicBezTo>
                  <a:close/>
                  <a:moveTo>
                    <a:pt x="5731745" y="1360489"/>
                  </a:moveTo>
                  <a:lnTo>
                    <a:pt x="5698179" y="1367442"/>
                  </a:lnTo>
                  <a:lnTo>
                    <a:pt x="5715901" y="1365274"/>
                  </a:lnTo>
                  <a:cubicBezTo>
                    <a:pt x="5721750" y="1364345"/>
                    <a:pt x="5727285" y="1362979"/>
                    <a:pt x="5731745" y="1360489"/>
                  </a:cubicBezTo>
                  <a:close/>
                  <a:moveTo>
                    <a:pt x="5503859" y="1324849"/>
                  </a:moveTo>
                  <a:lnTo>
                    <a:pt x="5516994" y="1333353"/>
                  </a:lnTo>
                  <a:lnTo>
                    <a:pt x="5516994" y="1333352"/>
                  </a:lnTo>
                  <a:close/>
                  <a:moveTo>
                    <a:pt x="4720031" y="1268958"/>
                  </a:moveTo>
                  <a:lnTo>
                    <a:pt x="4749955" y="1273114"/>
                  </a:lnTo>
                  <a:lnTo>
                    <a:pt x="4767388" y="1277477"/>
                  </a:lnTo>
                  <a:lnTo>
                    <a:pt x="4767531" y="1277513"/>
                  </a:lnTo>
                  <a:lnTo>
                    <a:pt x="4782965" y="1281578"/>
                  </a:lnTo>
                  <a:lnTo>
                    <a:pt x="4784809" y="1281832"/>
                  </a:lnTo>
                  <a:lnTo>
                    <a:pt x="4790792" y="1283327"/>
                  </a:lnTo>
                  <a:cubicBezTo>
                    <a:pt x="4798641" y="1284916"/>
                    <a:pt x="4806563" y="1285965"/>
                    <a:pt x="4814638" y="1285937"/>
                  </a:cubicBezTo>
                  <a:lnTo>
                    <a:pt x="4784809" y="1281832"/>
                  </a:lnTo>
                  <a:lnTo>
                    <a:pt x="4767531" y="1277513"/>
                  </a:lnTo>
                  <a:lnTo>
                    <a:pt x="4751799" y="1273370"/>
                  </a:lnTo>
                  <a:lnTo>
                    <a:pt x="4749955" y="1273114"/>
                  </a:lnTo>
                  <a:lnTo>
                    <a:pt x="4743957" y="1271612"/>
                  </a:lnTo>
                  <a:cubicBezTo>
                    <a:pt x="4736090" y="1270013"/>
                    <a:pt x="4728141" y="1268949"/>
                    <a:pt x="4720031" y="1268958"/>
                  </a:cubicBezTo>
                  <a:close/>
                  <a:moveTo>
                    <a:pt x="3276840" y="1263985"/>
                  </a:moveTo>
                  <a:cubicBezTo>
                    <a:pt x="3292849" y="1276789"/>
                    <a:pt x="3310250" y="1281089"/>
                    <a:pt x="3328341" y="1281473"/>
                  </a:cubicBezTo>
                  <a:lnTo>
                    <a:pt x="3301810" y="1277386"/>
                  </a:lnTo>
                  <a:cubicBezTo>
                    <a:pt x="3293198" y="1274663"/>
                    <a:pt x="3284847" y="1270386"/>
                    <a:pt x="3276840" y="1263985"/>
                  </a:cubicBezTo>
                  <a:close/>
                  <a:moveTo>
                    <a:pt x="3519760" y="1250994"/>
                  </a:moveTo>
                  <a:cubicBezTo>
                    <a:pt x="3514125" y="1250064"/>
                    <a:pt x="3508615" y="1250202"/>
                    <a:pt x="3503255" y="1251147"/>
                  </a:cubicBezTo>
                  <a:lnTo>
                    <a:pt x="3519760" y="1250994"/>
                  </a:lnTo>
                  <a:cubicBezTo>
                    <a:pt x="3525393" y="1251924"/>
                    <a:pt x="3531152" y="1253922"/>
                    <a:pt x="3537011" y="1257249"/>
                  </a:cubicBezTo>
                  <a:cubicBezTo>
                    <a:pt x="3531153" y="1253922"/>
                    <a:pt x="3525394" y="1251924"/>
                    <a:pt x="3519760" y="1250994"/>
                  </a:cubicBezTo>
                  <a:close/>
                  <a:moveTo>
                    <a:pt x="5038723" y="1229019"/>
                  </a:moveTo>
                  <a:cubicBezTo>
                    <a:pt x="5028630" y="1228971"/>
                    <a:pt x="5018835" y="1229777"/>
                    <a:pt x="5009340" y="1231627"/>
                  </a:cubicBezTo>
                  <a:lnTo>
                    <a:pt x="5069905" y="1231533"/>
                  </a:lnTo>
                  <a:cubicBezTo>
                    <a:pt x="5059212" y="1229968"/>
                    <a:pt x="5048818" y="1229067"/>
                    <a:pt x="5038723" y="1229019"/>
                  </a:cubicBezTo>
                  <a:close/>
                  <a:moveTo>
                    <a:pt x="6274350" y="1198579"/>
                  </a:moveTo>
                  <a:lnTo>
                    <a:pt x="6274350" y="1198580"/>
                  </a:lnTo>
                  <a:lnTo>
                    <a:pt x="6299734" y="1215874"/>
                  </a:lnTo>
                  <a:cubicBezTo>
                    <a:pt x="6292882" y="1211182"/>
                    <a:pt x="6285837" y="1206500"/>
                    <a:pt x="6274350" y="1198579"/>
                  </a:cubicBezTo>
                  <a:close/>
                  <a:moveTo>
                    <a:pt x="284014" y="1083637"/>
                  </a:moveTo>
                  <a:lnTo>
                    <a:pt x="274455" y="1086842"/>
                  </a:lnTo>
                  <a:lnTo>
                    <a:pt x="233501" y="1096794"/>
                  </a:lnTo>
                  <a:lnTo>
                    <a:pt x="274456" y="1086842"/>
                  </a:lnTo>
                  <a:close/>
                  <a:moveTo>
                    <a:pt x="691166" y="1081917"/>
                  </a:moveTo>
                  <a:cubicBezTo>
                    <a:pt x="686005" y="1082970"/>
                    <a:pt x="680596" y="1084918"/>
                    <a:pt x="677191" y="1087044"/>
                  </a:cubicBezTo>
                  <a:cubicBezTo>
                    <a:pt x="660788" y="1097408"/>
                    <a:pt x="646181" y="1105351"/>
                    <a:pt x="632391" y="1110922"/>
                  </a:cubicBezTo>
                  <a:cubicBezTo>
                    <a:pt x="646181" y="1105351"/>
                    <a:pt x="660789" y="1097408"/>
                    <a:pt x="677192" y="1087044"/>
                  </a:cubicBezTo>
                  <a:close/>
                  <a:moveTo>
                    <a:pt x="428044" y="1067823"/>
                  </a:moveTo>
                  <a:cubicBezTo>
                    <a:pt x="446919" y="1068326"/>
                    <a:pt x="465868" y="1068118"/>
                    <a:pt x="479634" y="1077452"/>
                  </a:cubicBezTo>
                  <a:cubicBezTo>
                    <a:pt x="465869" y="1068118"/>
                    <a:pt x="446919" y="1068326"/>
                    <a:pt x="428044" y="1067823"/>
                  </a:cubicBezTo>
                  <a:close/>
                  <a:moveTo>
                    <a:pt x="7445292" y="757632"/>
                  </a:moveTo>
                  <a:cubicBezTo>
                    <a:pt x="7451720" y="761638"/>
                    <a:pt x="7458880" y="765687"/>
                    <a:pt x="7466390" y="768915"/>
                  </a:cubicBezTo>
                  <a:lnTo>
                    <a:pt x="7474827" y="771226"/>
                  </a:lnTo>
                  <a:lnTo>
                    <a:pt x="7466391" y="768915"/>
                  </a:lnTo>
                  <a:cubicBezTo>
                    <a:pt x="7458880" y="765687"/>
                    <a:pt x="7451720" y="761638"/>
                    <a:pt x="7445292" y="757632"/>
                  </a:cubicBezTo>
                  <a:close/>
                  <a:moveTo>
                    <a:pt x="0" y="0"/>
                  </a:moveTo>
                  <a:lnTo>
                    <a:pt x="9637211" y="0"/>
                  </a:lnTo>
                  <a:lnTo>
                    <a:pt x="9583319" y="32146"/>
                  </a:lnTo>
                  <a:cubicBezTo>
                    <a:pt x="9545773" y="53573"/>
                    <a:pt x="9512012" y="76700"/>
                    <a:pt x="9493665" y="112426"/>
                  </a:cubicBezTo>
                  <a:cubicBezTo>
                    <a:pt x="9485465" y="128200"/>
                    <a:pt x="9473638" y="145563"/>
                    <a:pt x="9457156" y="155303"/>
                  </a:cubicBezTo>
                  <a:cubicBezTo>
                    <a:pt x="9433664" y="169148"/>
                    <a:pt x="9403364" y="175160"/>
                    <a:pt x="9377643" y="187228"/>
                  </a:cubicBezTo>
                  <a:cubicBezTo>
                    <a:pt x="9347347" y="201400"/>
                    <a:pt x="9312111" y="214085"/>
                    <a:pt x="9292088" y="235295"/>
                  </a:cubicBezTo>
                  <a:cubicBezTo>
                    <a:pt x="9274297" y="254202"/>
                    <a:pt x="9256121" y="269202"/>
                    <a:pt x="9231985" y="281821"/>
                  </a:cubicBezTo>
                  <a:cubicBezTo>
                    <a:pt x="9215069" y="290641"/>
                    <a:pt x="9202945" y="305820"/>
                    <a:pt x="9185378" y="313259"/>
                  </a:cubicBezTo>
                  <a:cubicBezTo>
                    <a:pt x="9162280" y="323162"/>
                    <a:pt x="9138896" y="331194"/>
                    <a:pt x="9118948" y="345810"/>
                  </a:cubicBezTo>
                  <a:cubicBezTo>
                    <a:pt x="9098245" y="360931"/>
                    <a:pt x="9074484" y="373219"/>
                    <a:pt x="9052763" y="387450"/>
                  </a:cubicBezTo>
                  <a:cubicBezTo>
                    <a:pt x="9041247" y="395066"/>
                    <a:pt x="9031971" y="404773"/>
                    <a:pt x="9020858" y="412686"/>
                  </a:cubicBezTo>
                  <a:cubicBezTo>
                    <a:pt x="9000514" y="427162"/>
                    <a:pt x="8979766" y="441345"/>
                    <a:pt x="8958799" y="455068"/>
                  </a:cubicBezTo>
                  <a:cubicBezTo>
                    <a:pt x="8937836" y="468792"/>
                    <a:pt x="8917940" y="484502"/>
                    <a:pt x="8894669" y="494884"/>
                  </a:cubicBezTo>
                  <a:cubicBezTo>
                    <a:pt x="8854995" y="512490"/>
                    <a:pt x="8811321" y="524012"/>
                    <a:pt x="8772871" y="542815"/>
                  </a:cubicBezTo>
                  <a:cubicBezTo>
                    <a:pt x="8733852" y="561958"/>
                    <a:pt x="8697379" y="585375"/>
                    <a:pt x="8663102" y="609939"/>
                  </a:cubicBezTo>
                  <a:cubicBezTo>
                    <a:pt x="8635978" y="629295"/>
                    <a:pt x="8610598" y="648411"/>
                    <a:pt x="8575858" y="659344"/>
                  </a:cubicBezTo>
                  <a:cubicBezTo>
                    <a:pt x="8556476" y="665459"/>
                    <a:pt x="8536416" y="677725"/>
                    <a:pt x="8525191" y="691449"/>
                  </a:cubicBezTo>
                  <a:cubicBezTo>
                    <a:pt x="8500912" y="721337"/>
                    <a:pt x="8469036" y="743120"/>
                    <a:pt x="8432740" y="762134"/>
                  </a:cubicBezTo>
                  <a:cubicBezTo>
                    <a:pt x="8384287" y="787695"/>
                    <a:pt x="8336442" y="813700"/>
                    <a:pt x="8287775" y="838802"/>
                  </a:cubicBezTo>
                  <a:cubicBezTo>
                    <a:pt x="8259073" y="853684"/>
                    <a:pt x="8230604" y="869336"/>
                    <a:pt x="8199975" y="880700"/>
                  </a:cubicBezTo>
                  <a:cubicBezTo>
                    <a:pt x="8137395" y="904120"/>
                    <a:pt x="8073115" y="924637"/>
                    <a:pt x="8009879" y="946676"/>
                  </a:cubicBezTo>
                  <a:cubicBezTo>
                    <a:pt x="7989181" y="953793"/>
                    <a:pt x="7969777" y="963518"/>
                    <a:pt x="7948650" y="969872"/>
                  </a:cubicBezTo>
                  <a:cubicBezTo>
                    <a:pt x="7925797" y="976781"/>
                    <a:pt x="7901001" y="979703"/>
                    <a:pt x="7878149" y="986611"/>
                  </a:cubicBezTo>
                  <a:cubicBezTo>
                    <a:pt x="7840120" y="998017"/>
                    <a:pt x="7803387" y="1012030"/>
                    <a:pt x="7765368" y="1023592"/>
                  </a:cubicBezTo>
                  <a:cubicBezTo>
                    <a:pt x="7692011" y="1045805"/>
                    <a:pt x="7618421" y="1067243"/>
                    <a:pt x="7544827" y="1088525"/>
                  </a:cubicBezTo>
                  <a:cubicBezTo>
                    <a:pt x="7529069" y="1093051"/>
                    <a:pt x="7511791" y="1094355"/>
                    <a:pt x="7496243" y="1099185"/>
                  </a:cubicBezTo>
                  <a:cubicBezTo>
                    <a:pt x="7454978" y="1112160"/>
                    <a:pt x="7413953" y="1126064"/>
                    <a:pt x="7373131" y="1140118"/>
                  </a:cubicBezTo>
                  <a:cubicBezTo>
                    <a:pt x="7348411" y="1148686"/>
                    <a:pt x="7324355" y="1158947"/>
                    <a:pt x="7299425" y="1167211"/>
                  </a:cubicBezTo>
                  <a:cubicBezTo>
                    <a:pt x="7279481" y="1173822"/>
                    <a:pt x="7258894" y="1179208"/>
                    <a:pt x="7238066" y="1183666"/>
                  </a:cubicBezTo>
                  <a:cubicBezTo>
                    <a:pt x="7220132" y="1187513"/>
                    <a:pt x="7201262" y="1188107"/>
                    <a:pt x="7183552" y="1192571"/>
                  </a:cubicBezTo>
                  <a:cubicBezTo>
                    <a:pt x="7135617" y="1204612"/>
                    <a:pt x="7088328" y="1217878"/>
                    <a:pt x="7040813" y="1230525"/>
                  </a:cubicBezTo>
                  <a:cubicBezTo>
                    <a:pt x="7021767" y="1235524"/>
                    <a:pt x="7002277" y="1239447"/>
                    <a:pt x="6983864" y="1245513"/>
                  </a:cubicBezTo>
                  <a:cubicBezTo>
                    <a:pt x="6934564" y="1261544"/>
                    <a:pt x="6886133" y="1279414"/>
                    <a:pt x="6836601" y="1294672"/>
                  </a:cubicBezTo>
                  <a:cubicBezTo>
                    <a:pt x="6795516" y="1307324"/>
                    <a:pt x="6753122" y="1317057"/>
                    <a:pt x="6711393" y="1328485"/>
                  </a:cubicBezTo>
                  <a:cubicBezTo>
                    <a:pt x="6693705" y="1333419"/>
                    <a:pt x="6676878" y="1340036"/>
                    <a:pt x="6659164" y="1344343"/>
                  </a:cubicBezTo>
                  <a:cubicBezTo>
                    <a:pt x="6619497" y="1354102"/>
                    <a:pt x="6579188" y="1362635"/>
                    <a:pt x="6539327" y="1372405"/>
                  </a:cubicBezTo>
                  <a:cubicBezTo>
                    <a:pt x="6516609" y="1378051"/>
                    <a:pt x="6494842" y="1387262"/>
                    <a:pt x="6471659" y="1391362"/>
                  </a:cubicBezTo>
                  <a:cubicBezTo>
                    <a:pt x="6416600" y="1401077"/>
                    <a:pt x="6361053" y="1408777"/>
                    <a:pt x="6305536" y="1417103"/>
                  </a:cubicBezTo>
                  <a:cubicBezTo>
                    <a:pt x="6248279" y="1425669"/>
                    <a:pt x="6191229" y="1434541"/>
                    <a:pt x="6133939" y="1442481"/>
                  </a:cubicBezTo>
                  <a:cubicBezTo>
                    <a:pt x="6102579" y="1446662"/>
                    <a:pt x="6070917" y="1448658"/>
                    <a:pt x="6039547" y="1452681"/>
                  </a:cubicBezTo>
                  <a:cubicBezTo>
                    <a:pt x="6012050" y="1456206"/>
                    <a:pt x="5984839" y="1461597"/>
                    <a:pt x="5957366" y="1465590"/>
                  </a:cubicBezTo>
                  <a:cubicBezTo>
                    <a:pt x="5933562" y="1468934"/>
                    <a:pt x="5909518" y="1471349"/>
                    <a:pt x="5885715" y="1474694"/>
                  </a:cubicBezTo>
                  <a:cubicBezTo>
                    <a:pt x="5847596" y="1480140"/>
                    <a:pt x="5809691" y="1486048"/>
                    <a:pt x="5771774" y="1491643"/>
                  </a:cubicBezTo>
                  <a:cubicBezTo>
                    <a:pt x="5755903" y="1493820"/>
                    <a:pt x="5739373" y="1498540"/>
                    <a:pt x="5724294" y="1496914"/>
                  </a:cubicBezTo>
                  <a:cubicBezTo>
                    <a:pt x="5686295" y="1492781"/>
                    <a:pt x="5649250" y="1496294"/>
                    <a:pt x="5611931" y="1502173"/>
                  </a:cubicBezTo>
                  <a:cubicBezTo>
                    <a:pt x="5599171" y="1504201"/>
                    <a:pt x="5585354" y="1504553"/>
                    <a:pt x="5572785" y="1502492"/>
                  </a:cubicBezTo>
                  <a:cubicBezTo>
                    <a:pt x="5547064" y="1498394"/>
                    <a:pt x="5522015" y="1492069"/>
                    <a:pt x="5496622" y="1486703"/>
                  </a:cubicBezTo>
                  <a:cubicBezTo>
                    <a:pt x="5493862" y="1486051"/>
                    <a:pt x="5490551" y="1486053"/>
                    <a:pt x="5487614" y="1485725"/>
                  </a:cubicBezTo>
                  <a:cubicBezTo>
                    <a:pt x="5470960" y="1483859"/>
                    <a:pt x="5454506" y="1481984"/>
                    <a:pt x="5437869" y="1480432"/>
                  </a:cubicBezTo>
                  <a:cubicBezTo>
                    <a:pt x="5428868" y="1479610"/>
                    <a:pt x="5419725" y="1479895"/>
                    <a:pt x="5410729" y="1479229"/>
                  </a:cubicBezTo>
                  <a:cubicBezTo>
                    <a:pt x="5375917" y="1476513"/>
                    <a:pt x="5338174" y="1485709"/>
                    <a:pt x="5307325" y="1468207"/>
                  </a:cubicBezTo>
                  <a:cubicBezTo>
                    <a:pt x="5287297" y="1456930"/>
                    <a:pt x="5268577" y="1460658"/>
                    <a:pt x="5247871" y="1463540"/>
                  </a:cubicBezTo>
                  <a:cubicBezTo>
                    <a:pt x="5232193" y="1465707"/>
                    <a:pt x="5216035" y="1466016"/>
                    <a:pt x="5200105" y="1466942"/>
                  </a:cubicBezTo>
                  <a:cubicBezTo>
                    <a:pt x="5172135" y="1468759"/>
                    <a:pt x="5144152" y="1470266"/>
                    <a:pt x="5116199" y="1472398"/>
                  </a:cubicBezTo>
                  <a:cubicBezTo>
                    <a:pt x="5107270" y="1473142"/>
                    <a:pt x="5098326" y="1477498"/>
                    <a:pt x="5089547" y="1477294"/>
                  </a:cubicBezTo>
                  <a:cubicBezTo>
                    <a:pt x="5048970" y="1476267"/>
                    <a:pt x="5008312" y="1473519"/>
                    <a:pt x="4967752" y="1472806"/>
                  </a:cubicBezTo>
                  <a:cubicBezTo>
                    <a:pt x="4944740" y="1472347"/>
                    <a:pt x="4921363" y="1476454"/>
                    <a:pt x="4898514" y="1475359"/>
                  </a:cubicBezTo>
                  <a:cubicBezTo>
                    <a:pt x="4872154" y="1474119"/>
                    <a:pt x="4846185" y="1468937"/>
                    <a:pt x="4819948" y="1466277"/>
                  </a:cubicBezTo>
                  <a:cubicBezTo>
                    <a:pt x="4812704" y="1465529"/>
                    <a:pt x="4804802" y="1467322"/>
                    <a:pt x="4797235" y="1467999"/>
                  </a:cubicBezTo>
                  <a:cubicBezTo>
                    <a:pt x="4788699" y="1468726"/>
                    <a:pt x="4780369" y="1469755"/>
                    <a:pt x="4771823" y="1470324"/>
                  </a:cubicBezTo>
                  <a:cubicBezTo>
                    <a:pt x="4745790" y="1471894"/>
                    <a:pt x="4719721" y="1472679"/>
                    <a:pt x="4693726" y="1475031"/>
                  </a:cubicBezTo>
                  <a:cubicBezTo>
                    <a:pt x="4677818" y="1476425"/>
                    <a:pt x="4661410" y="1483651"/>
                    <a:pt x="4646522" y="1482013"/>
                  </a:cubicBezTo>
                  <a:cubicBezTo>
                    <a:pt x="4616175" y="1478927"/>
                    <a:pt x="4586536" y="1490556"/>
                    <a:pt x="4556001" y="1483554"/>
                  </a:cubicBezTo>
                  <a:cubicBezTo>
                    <a:pt x="4546547" y="1481499"/>
                    <a:pt x="4534022" y="1488380"/>
                    <a:pt x="4522761" y="1489236"/>
                  </a:cubicBezTo>
                  <a:cubicBezTo>
                    <a:pt x="4494612" y="1491377"/>
                    <a:pt x="4466422" y="1492580"/>
                    <a:pt x="4438228" y="1493782"/>
                  </a:cubicBezTo>
                  <a:cubicBezTo>
                    <a:pt x="4412951" y="1494844"/>
                    <a:pt x="4386813" y="1498301"/>
                    <a:pt x="4362305" y="1495088"/>
                  </a:cubicBezTo>
                  <a:cubicBezTo>
                    <a:pt x="4336613" y="1491619"/>
                    <a:pt x="4313708" y="1493351"/>
                    <a:pt x="4289278" y="1499864"/>
                  </a:cubicBezTo>
                  <a:cubicBezTo>
                    <a:pt x="4272539" y="1504281"/>
                    <a:pt x="4254677" y="1505613"/>
                    <a:pt x="4237236" y="1507551"/>
                  </a:cubicBezTo>
                  <a:cubicBezTo>
                    <a:pt x="4218443" y="1509712"/>
                    <a:pt x="4197483" y="1507428"/>
                    <a:pt x="4180626" y="1513420"/>
                  </a:cubicBezTo>
                  <a:cubicBezTo>
                    <a:pt x="4130437" y="1531219"/>
                    <a:pt x="4078308" y="1537027"/>
                    <a:pt x="4025047" y="1539594"/>
                  </a:cubicBezTo>
                  <a:cubicBezTo>
                    <a:pt x="4015328" y="1540063"/>
                    <a:pt x="4005307" y="1538350"/>
                    <a:pt x="3995866" y="1536451"/>
                  </a:cubicBezTo>
                  <a:cubicBezTo>
                    <a:pt x="3940757" y="1524983"/>
                    <a:pt x="3886195" y="1528868"/>
                    <a:pt x="3831212" y="1540151"/>
                  </a:cubicBezTo>
                  <a:cubicBezTo>
                    <a:pt x="3819833" y="1542583"/>
                    <a:pt x="3807019" y="1543514"/>
                    <a:pt x="3795461" y="1542189"/>
                  </a:cubicBezTo>
                  <a:cubicBezTo>
                    <a:pt x="3762927" y="1538264"/>
                    <a:pt x="3731194" y="1530691"/>
                    <a:pt x="3698543" y="1528342"/>
                  </a:cubicBezTo>
                  <a:cubicBezTo>
                    <a:pt x="3644585" y="1524508"/>
                    <a:pt x="3599168" y="1548354"/>
                    <a:pt x="3551836" y="1564762"/>
                  </a:cubicBezTo>
                  <a:cubicBezTo>
                    <a:pt x="3506795" y="1580273"/>
                    <a:pt x="3469370" y="1612209"/>
                    <a:pt x="3415003" y="1608081"/>
                  </a:cubicBezTo>
                  <a:cubicBezTo>
                    <a:pt x="3409532" y="1607717"/>
                    <a:pt x="3403709" y="1612236"/>
                    <a:pt x="3397737" y="1613622"/>
                  </a:cubicBezTo>
                  <a:cubicBezTo>
                    <a:pt x="3381358" y="1617394"/>
                    <a:pt x="3365010" y="1621790"/>
                    <a:pt x="3348360" y="1624007"/>
                  </a:cubicBezTo>
                  <a:cubicBezTo>
                    <a:pt x="3328041" y="1626870"/>
                    <a:pt x="3307211" y="1627247"/>
                    <a:pt x="3286876" y="1629796"/>
                  </a:cubicBezTo>
                  <a:cubicBezTo>
                    <a:pt x="3273801" y="1631368"/>
                    <a:pt x="3260860" y="1633717"/>
                    <a:pt x="3247932" y="1635832"/>
                  </a:cubicBezTo>
                  <a:lnTo>
                    <a:pt x="3244999" y="1636180"/>
                  </a:lnTo>
                  <a:lnTo>
                    <a:pt x="3184484" y="1639097"/>
                  </a:lnTo>
                  <a:lnTo>
                    <a:pt x="3177540" y="1638715"/>
                  </a:lnTo>
                  <a:cubicBezTo>
                    <a:pt x="3167030" y="1637417"/>
                    <a:pt x="3156526" y="1635766"/>
                    <a:pt x="3146060" y="1634857"/>
                  </a:cubicBezTo>
                  <a:cubicBezTo>
                    <a:pt x="3116518" y="1632358"/>
                    <a:pt x="3084302" y="1635010"/>
                    <a:pt x="3057965" y="1626236"/>
                  </a:cubicBezTo>
                  <a:cubicBezTo>
                    <a:pt x="3029852" y="1616919"/>
                    <a:pt x="3003375" y="1613330"/>
                    <a:pt x="2974961" y="1617995"/>
                  </a:cubicBezTo>
                  <a:cubicBezTo>
                    <a:pt x="2965488" y="1619550"/>
                    <a:pt x="2953558" y="1626717"/>
                    <a:pt x="2949608" y="1633655"/>
                  </a:cubicBezTo>
                  <a:cubicBezTo>
                    <a:pt x="2940805" y="1649145"/>
                    <a:pt x="2927912" y="1652436"/>
                    <a:pt x="2909973" y="1648121"/>
                  </a:cubicBezTo>
                  <a:cubicBezTo>
                    <a:pt x="2894404" y="1644476"/>
                    <a:pt x="2875446" y="1643195"/>
                    <a:pt x="2864542" y="1635245"/>
                  </a:cubicBezTo>
                  <a:cubicBezTo>
                    <a:pt x="2833644" y="1612724"/>
                    <a:pt x="2795701" y="1613769"/>
                    <a:pt x="2758460" y="1609130"/>
                  </a:cubicBezTo>
                  <a:cubicBezTo>
                    <a:pt x="2735725" y="1606301"/>
                    <a:pt x="2714721" y="1607157"/>
                    <a:pt x="2692301" y="1610905"/>
                  </a:cubicBezTo>
                  <a:cubicBezTo>
                    <a:pt x="2643606" y="1619217"/>
                    <a:pt x="2595572" y="1613057"/>
                    <a:pt x="2548009" y="1604522"/>
                  </a:cubicBezTo>
                  <a:cubicBezTo>
                    <a:pt x="2516561" y="1598820"/>
                    <a:pt x="2484471" y="1595972"/>
                    <a:pt x="2453210" y="1590103"/>
                  </a:cubicBezTo>
                  <a:cubicBezTo>
                    <a:pt x="2429807" y="1585581"/>
                    <a:pt x="2406352" y="1579963"/>
                    <a:pt x="2384726" y="1571904"/>
                  </a:cubicBezTo>
                  <a:cubicBezTo>
                    <a:pt x="2353369" y="1560075"/>
                    <a:pt x="2325581" y="1541326"/>
                    <a:pt x="2286765" y="1548534"/>
                  </a:cubicBezTo>
                  <a:cubicBezTo>
                    <a:pt x="2252584" y="1554889"/>
                    <a:pt x="2221009" y="1546526"/>
                    <a:pt x="2189064" y="1538649"/>
                  </a:cubicBezTo>
                  <a:cubicBezTo>
                    <a:pt x="2165600" y="1532875"/>
                    <a:pt x="2142133" y="1526942"/>
                    <a:pt x="2118010" y="1523712"/>
                  </a:cubicBezTo>
                  <a:cubicBezTo>
                    <a:pt x="2089379" y="1519913"/>
                    <a:pt x="2057412" y="1523652"/>
                    <a:pt x="2031682" y="1515318"/>
                  </a:cubicBezTo>
                  <a:cubicBezTo>
                    <a:pt x="2004761" y="1506572"/>
                    <a:pt x="1983123" y="1514364"/>
                    <a:pt x="1959737" y="1518317"/>
                  </a:cubicBezTo>
                  <a:cubicBezTo>
                    <a:pt x="1922433" y="1524509"/>
                    <a:pt x="1885501" y="1534450"/>
                    <a:pt x="1847100" y="1525944"/>
                  </a:cubicBezTo>
                  <a:cubicBezTo>
                    <a:pt x="1800428" y="1515638"/>
                    <a:pt x="1754098" y="1504375"/>
                    <a:pt x="1707262" y="1494706"/>
                  </a:cubicBezTo>
                  <a:cubicBezTo>
                    <a:pt x="1689158" y="1491026"/>
                    <a:pt x="1669827" y="1490075"/>
                    <a:pt x="1651067" y="1488939"/>
                  </a:cubicBezTo>
                  <a:cubicBezTo>
                    <a:pt x="1633296" y="1488069"/>
                    <a:pt x="1612320" y="1493475"/>
                    <a:pt x="1598392" y="1487556"/>
                  </a:cubicBezTo>
                  <a:cubicBezTo>
                    <a:pt x="1562588" y="1472333"/>
                    <a:pt x="1526230" y="1465768"/>
                    <a:pt x="1485796" y="1467717"/>
                  </a:cubicBezTo>
                  <a:cubicBezTo>
                    <a:pt x="1470633" y="1468448"/>
                    <a:pt x="1455519" y="1462113"/>
                    <a:pt x="1440105" y="1461600"/>
                  </a:cubicBezTo>
                  <a:cubicBezTo>
                    <a:pt x="1419033" y="1461047"/>
                    <a:pt x="1394726" y="1457982"/>
                    <a:pt x="1376742" y="1464813"/>
                  </a:cubicBezTo>
                  <a:cubicBezTo>
                    <a:pt x="1334463" y="1480976"/>
                    <a:pt x="1299105" y="1470908"/>
                    <a:pt x="1260914" y="1458783"/>
                  </a:cubicBezTo>
                  <a:cubicBezTo>
                    <a:pt x="1223316" y="1446785"/>
                    <a:pt x="1183912" y="1437700"/>
                    <a:pt x="1144209" y="1430510"/>
                  </a:cubicBezTo>
                  <a:cubicBezTo>
                    <a:pt x="1129277" y="1427934"/>
                    <a:pt x="1111855" y="1434268"/>
                    <a:pt x="1095577" y="1436151"/>
                  </a:cubicBezTo>
                  <a:cubicBezTo>
                    <a:pt x="1089760" y="1436745"/>
                    <a:pt x="1083367" y="1437525"/>
                    <a:pt x="1078045" y="1436212"/>
                  </a:cubicBezTo>
                  <a:cubicBezTo>
                    <a:pt x="1026587" y="1423625"/>
                    <a:pt x="974523" y="1414679"/>
                    <a:pt x="919891" y="1425160"/>
                  </a:cubicBezTo>
                  <a:cubicBezTo>
                    <a:pt x="914876" y="1426187"/>
                    <a:pt x="909153" y="1424736"/>
                    <a:pt x="904047" y="1423883"/>
                  </a:cubicBezTo>
                  <a:cubicBezTo>
                    <a:pt x="879088" y="1419436"/>
                    <a:pt x="854553" y="1411675"/>
                    <a:pt x="829382" y="1410847"/>
                  </a:cubicBezTo>
                  <a:cubicBezTo>
                    <a:pt x="767326" y="1408817"/>
                    <a:pt x="705028" y="1409779"/>
                    <a:pt x="642661" y="1409490"/>
                  </a:cubicBezTo>
                  <a:cubicBezTo>
                    <a:pt x="638766" y="1409522"/>
                    <a:pt x="634684" y="1409719"/>
                    <a:pt x="631134" y="1408791"/>
                  </a:cubicBezTo>
                  <a:cubicBezTo>
                    <a:pt x="607871" y="1403163"/>
                    <a:pt x="587956" y="1406321"/>
                    <a:pt x="569136" y="1420097"/>
                  </a:cubicBezTo>
                  <a:cubicBezTo>
                    <a:pt x="560854" y="1426146"/>
                    <a:pt x="549335" y="1429684"/>
                    <a:pt x="538796" y="1433330"/>
                  </a:cubicBezTo>
                  <a:cubicBezTo>
                    <a:pt x="523276" y="1438787"/>
                    <a:pt x="507362" y="1444105"/>
                    <a:pt x="491177" y="1447867"/>
                  </a:cubicBezTo>
                  <a:cubicBezTo>
                    <a:pt x="475178" y="1451464"/>
                    <a:pt x="458068" y="1456211"/>
                    <a:pt x="442411" y="1454770"/>
                  </a:cubicBezTo>
                  <a:cubicBezTo>
                    <a:pt x="414232" y="1452205"/>
                    <a:pt x="387176" y="1444721"/>
                    <a:pt x="359296" y="1440257"/>
                  </a:cubicBezTo>
                  <a:cubicBezTo>
                    <a:pt x="349673" y="1438680"/>
                    <a:pt x="339191" y="1439501"/>
                    <a:pt x="329271" y="1439821"/>
                  </a:cubicBezTo>
                  <a:cubicBezTo>
                    <a:pt x="306503" y="1440449"/>
                    <a:pt x="283397" y="1446114"/>
                    <a:pt x="262167" y="1434111"/>
                  </a:cubicBezTo>
                  <a:cubicBezTo>
                    <a:pt x="242530" y="1422816"/>
                    <a:pt x="223456" y="1427345"/>
                    <a:pt x="203882" y="1437548"/>
                  </a:cubicBezTo>
                  <a:cubicBezTo>
                    <a:pt x="189813" y="1444818"/>
                    <a:pt x="173736" y="1450772"/>
                    <a:pt x="157723" y="1454055"/>
                  </a:cubicBezTo>
                  <a:cubicBezTo>
                    <a:pt x="135728" y="1458567"/>
                    <a:pt x="113832" y="1461037"/>
                    <a:pt x="89823" y="1460153"/>
                  </a:cubicBezTo>
                  <a:cubicBezTo>
                    <a:pt x="72843" y="1459559"/>
                    <a:pt x="59011" y="1459598"/>
                    <a:pt x="45393" y="1451938"/>
                  </a:cubicBezTo>
                  <a:cubicBezTo>
                    <a:pt x="43196" y="1450788"/>
                    <a:pt x="39293" y="1450662"/>
                    <a:pt x="36385" y="1450960"/>
                  </a:cubicBezTo>
                  <a:lnTo>
                    <a:pt x="0" y="1452514"/>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AE56EED7-40A9-4EAF-B230-108CC384E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9637211" cy="1649863"/>
            </a:xfrm>
            <a:custGeom>
              <a:avLst/>
              <a:gdLst>
                <a:gd name="connsiteX0" fmla="*/ 2468659 w 9637211"/>
                <a:gd name="connsiteY0" fmla="*/ 1380297 h 1649863"/>
                <a:gd name="connsiteX1" fmla="*/ 2460722 w 9637211"/>
                <a:gd name="connsiteY1" fmla="*/ 1390272 h 1649863"/>
                <a:gd name="connsiteX2" fmla="*/ 2446257 w 9637211"/>
                <a:gd name="connsiteY2" fmla="*/ 1406498 h 1649863"/>
                <a:gd name="connsiteX3" fmla="*/ 2427494 w 9637211"/>
                <a:gd name="connsiteY3" fmla="*/ 1415356 h 1649863"/>
                <a:gd name="connsiteX4" fmla="*/ 2460722 w 9637211"/>
                <a:gd name="connsiteY4" fmla="*/ 1390272 h 1649863"/>
                <a:gd name="connsiteX5" fmla="*/ 5731745 w 9637211"/>
                <a:gd name="connsiteY5" fmla="*/ 1360489 h 1649863"/>
                <a:gd name="connsiteX6" fmla="*/ 5698179 w 9637211"/>
                <a:gd name="connsiteY6" fmla="*/ 1367442 h 1649863"/>
                <a:gd name="connsiteX7" fmla="*/ 5715901 w 9637211"/>
                <a:gd name="connsiteY7" fmla="*/ 1365274 h 1649863"/>
                <a:gd name="connsiteX8" fmla="*/ 5731745 w 9637211"/>
                <a:gd name="connsiteY8" fmla="*/ 1360489 h 1649863"/>
                <a:gd name="connsiteX9" fmla="*/ 5503859 w 9637211"/>
                <a:gd name="connsiteY9" fmla="*/ 1324849 h 1649863"/>
                <a:gd name="connsiteX10" fmla="*/ 5516994 w 9637211"/>
                <a:gd name="connsiteY10" fmla="*/ 1333353 h 1649863"/>
                <a:gd name="connsiteX11" fmla="*/ 5516994 w 9637211"/>
                <a:gd name="connsiteY11" fmla="*/ 1333352 h 1649863"/>
                <a:gd name="connsiteX12" fmla="*/ 4720031 w 9637211"/>
                <a:gd name="connsiteY12" fmla="*/ 1268958 h 1649863"/>
                <a:gd name="connsiteX13" fmla="*/ 4749955 w 9637211"/>
                <a:gd name="connsiteY13" fmla="*/ 1273114 h 1649863"/>
                <a:gd name="connsiteX14" fmla="*/ 4767388 w 9637211"/>
                <a:gd name="connsiteY14" fmla="*/ 1277477 h 1649863"/>
                <a:gd name="connsiteX15" fmla="*/ 4767531 w 9637211"/>
                <a:gd name="connsiteY15" fmla="*/ 1277513 h 1649863"/>
                <a:gd name="connsiteX16" fmla="*/ 4782965 w 9637211"/>
                <a:gd name="connsiteY16" fmla="*/ 1281578 h 1649863"/>
                <a:gd name="connsiteX17" fmla="*/ 4784809 w 9637211"/>
                <a:gd name="connsiteY17" fmla="*/ 1281832 h 1649863"/>
                <a:gd name="connsiteX18" fmla="*/ 4790792 w 9637211"/>
                <a:gd name="connsiteY18" fmla="*/ 1283327 h 1649863"/>
                <a:gd name="connsiteX19" fmla="*/ 4814638 w 9637211"/>
                <a:gd name="connsiteY19" fmla="*/ 1285937 h 1649863"/>
                <a:gd name="connsiteX20" fmla="*/ 4784809 w 9637211"/>
                <a:gd name="connsiteY20" fmla="*/ 1281832 h 1649863"/>
                <a:gd name="connsiteX21" fmla="*/ 4767531 w 9637211"/>
                <a:gd name="connsiteY21" fmla="*/ 1277513 h 1649863"/>
                <a:gd name="connsiteX22" fmla="*/ 4751799 w 9637211"/>
                <a:gd name="connsiteY22" fmla="*/ 1273370 h 1649863"/>
                <a:gd name="connsiteX23" fmla="*/ 4749955 w 9637211"/>
                <a:gd name="connsiteY23" fmla="*/ 1273114 h 1649863"/>
                <a:gd name="connsiteX24" fmla="*/ 4743957 w 9637211"/>
                <a:gd name="connsiteY24" fmla="*/ 1271612 h 1649863"/>
                <a:gd name="connsiteX25" fmla="*/ 4720031 w 9637211"/>
                <a:gd name="connsiteY25" fmla="*/ 1268958 h 1649863"/>
                <a:gd name="connsiteX26" fmla="*/ 3276840 w 9637211"/>
                <a:gd name="connsiteY26" fmla="*/ 1263985 h 1649863"/>
                <a:gd name="connsiteX27" fmla="*/ 3328341 w 9637211"/>
                <a:gd name="connsiteY27" fmla="*/ 1281473 h 1649863"/>
                <a:gd name="connsiteX28" fmla="*/ 3301810 w 9637211"/>
                <a:gd name="connsiteY28" fmla="*/ 1277386 h 1649863"/>
                <a:gd name="connsiteX29" fmla="*/ 3276840 w 9637211"/>
                <a:gd name="connsiteY29" fmla="*/ 1263985 h 1649863"/>
                <a:gd name="connsiteX30" fmla="*/ 3519760 w 9637211"/>
                <a:gd name="connsiteY30" fmla="*/ 1250994 h 1649863"/>
                <a:gd name="connsiteX31" fmla="*/ 3503255 w 9637211"/>
                <a:gd name="connsiteY31" fmla="*/ 1251147 h 1649863"/>
                <a:gd name="connsiteX32" fmla="*/ 3519760 w 9637211"/>
                <a:gd name="connsiteY32" fmla="*/ 1250994 h 1649863"/>
                <a:gd name="connsiteX33" fmla="*/ 3537011 w 9637211"/>
                <a:gd name="connsiteY33" fmla="*/ 1257249 h 1649863"/>
                <a:gd name="connsiteX34" fmla="*/ 3519760 w 9637211"/>
                <a:gd name="connsiteY34" fmla="*/ 1250994 h 1649863"/>
                <a:gd name="connsiteX35" fmla="*/ 5038723 w 9637211"/>
                <a:gd name="connsiteY35" fmla="*/ 1229019 h 1649863"/>
                <a:gd name="connsiteX36" fmla="*/ 5009340 w 9637211"/>
                <a:gd name="connsiteY36" fmla="*/ 1231627 h 1649863"/>
                <a:gd name="connsiteX37" fmla="*/ 5069905 w 9637211"/>
                <a:gd name="connsiteY37" fmla="*/ 1231533 h 1649863"/>
                <a:gd name="connsiteX38" fmla="*/ 5038723 w 9637211"/>
                <a:gd name="connsiteY38" fmla="*/ 1229019 h 1649863"/>
                <a:gd name="connsiteX39" fmla="*/ 6274350 w 9637211"/>
                <a:gd name="connsiteY39" fmla="*/ 1198579 h 1649863"/>
                <a:gd name="connsiteX40" fmla="*/ 6274350 w 9637211"/>
                <a:gd name="connsiteY40" fmla="*/ 1198580 h 1649863"/>
                <a:gd name="connsiteX41" fmla="*/ 6299734 w 9637211"/>
                <a:gd name="connsiteY41" fmla="*/ 1215874 h 1649863"/>
                <a:gd name="connsiteX42" fmla="*/ 6274350 w 9637211"/>
                <a:gd name="connsiteY42" fmla="*/ 1198579 h 1649863"/>
                <a:gd name="connsiteX43" fmla="*/ 284014 w 9637211"/>
                <a:gd name="connsiteY43" fmla="*/ 1083637 h 1649863"/>
                <a:gd name="connsiteX44" fmla="*/ 274455 w 9637211"/>
                <a:gd name="connsiteY44" fmla="*/ 1086842 h 1649863"/>
                <a:gd name="connsiteX45" fmla="*/ 233501 w 9637211"/>
                <a:gd name="connsiteY45" fmla="*/ 1096794 h 1649863"/>
                <a:gd name="connsiteX46" fmla="*/ 274456 w 9637211"/>
                <a:gd name="connsiteY46" fmla="*/ 1086842 h 1649863"/>
                <a:gd name="connsiteX47" fmla="*/ 691166 w 9637211"/>
                <a:gd name="connsiteY47" fmla="*/ 1081917 h 1649863"/>
                <a:gd name="connsiteX48" fmla="*/ 677191 w 9637211"/>
                <a:gd name="connsiteY48" fmla="*/ 1087044 h 1649863"/>
                <a:gd name="connsiteX49" fmla="*/ 632391 w 9637211"/>
                <a:gd name="connsiteY49" fmla="*/ 1110922 h 1649863"/>
                <a:gd name="connsiteX50" fmla="*/ 677192 w 9637211"/>
                <a:gd name="connsiteY50" fmla="*/ 1087044 h 1649863"/>
                <a:gd name="connsiteX51" fmla="*/ 428044 w 9637211"/>
                <a:gd name="connsiteY51" fmla="*/ 1067823 h 1649863"/>
                <a:gd name="connsiteX52" fmla="*/ 479634 w 9637211"/>
                <a:gd name="connsiteY52" fmla="*/ 1077452 h 1649863"/>
                <a:gd name="connsiteX53" fmla="*/ 428044 w 9637211"/>
                <a:gd name="connsiteY53" fmla="*/ 1067823 h 1649863"/>
                <a:gd name="connsiteX54" fmla="*/ 7445292 w 9637211"/>
                <a:gd name="connsiteY54" fmla="*/ 757632 h 1649863"/>
                <a:gd name="connsiteX55" fmla="*/ 7466390 w 9637211"/>
                <a:gd name="connsiteY55" fmla="*/ 768915 h 1649863"/>
                <a:gd name="connsiteX56" fmla="*/ 7474827 w 9637211"/>
                <a:gd name="connsiteY56" fmla="*/ 771226 h 1649863"/>
                <a:gd name="connsiteX57" fmla="*/ 7466391 w 9637211"/>
                <a:gd name="connsiteY57" fmla="*/ 768915 h 1649863"/>
                <a:gd name="connsiteX58" fmla="*/ 7445292 w 9637211"/>
                <a:gd name="connsiteY58" fmla="*/ 757632 h 1649863"/>
                <a:gd name="connsiteX59" fmla="*/ 0 w 9637211"/>
                <a:gd name="connsiteY59" fmla="*/ 0 h 1649863"/>
                <a:gd name="connsiteX60" fmla="*/ 9637211 w 9637211"/>
                <a:gd name="connsiteY60" fmla="*/ 0 h 1649863"/>
                <a:gd name="connsiteX61" fmla="*/ 9583319 w 9637211"/>
                <a:gd name="connsiteY61" fmla="*/ 32146 h 1649863"/>
                <a:gd name="connsiteX62" fmla="*/ 9493665 w 9637211"/>
                <a:gd name="connsiteY62" fmla="*/ 112426 h 1649863"/>
                <a:gd name="connsiteX63" fmla="*/ 9457156 w 9637211"/>
                <a:gd name="connsiteY63" fmla="*/ 155303 h 1649863"/>
                <a:gd name="connsiteX64" fmla="*/ 9377643 w 9637211"/>
                <a:gd name="connsiteY64" fmla="*/ 187228 h 1649863"/>
                <a:gd name="connsiteX65" fmla="*/ 9292088 w 9637211"/>
                <a:gd name="connsiteY65" fmla="*/ 235295 h 1649863"/>
                <a:gd name="connsiteX66" fmla="*/ 9231985 w 9637211"/>
                <a:gd name="connsiteY66" fmla="*/ 281821 h 1649863"/>
                <a:gd name="connsiteX67" fmla="*/ 9185378 w 9637211"/>
                <a:gd name="connsiteY67" fmla="*/ 313259 h 1649863"/>
                <a:gd name="connsiteX68" fmla="*/ 9118948 w 9637211"/>
                <a:gd name="connsiteY68" fmla="*/ 345810 h 1649863"/>
                <a:gd name="connsiteX69" fmla="*/ 9052763 w 9637211"/>
                <a:gd name="connsiteY69" fmla="*/ 387450 h 1649863"/>
                <a:gd name="connsiteX70" fmla="*/ 9020858 w 9637211"/>
                <a:gd name="connsiteY70" fmla="*/ 412686 h 1649863"/>
                <a:gd name="connsiteX71" fmla="*/ 8958799 w 9637211"/>
                <a:gd name="connsiteY71" fmla="*/ 455068 h 1649863"/>
                <a:gd name="connsiteX72" fmla="*/ 8894669 w 9637211"/>
                <a:gd name="connsiteY72" fmla="*/ 494884 h 1649863"/>
                <a:gd name="connsiteX73" fmla="*/ 8772871 w 9637211"/>
                <a:gd name="connsiteY73" fmla="*/ 542815 h 1649863"/>
                <a:gd name="connsiteX74" fmla="*/ 8663102 w 9637211"/>
                <a:gd name="connsiteY74" fmla="*/ 609939 h 1649863"/>
                <a:gd name="connsiteX75" fmla="*/ 8575858 w 9637211"/>
                <a:gd name="connsiteY75" fmla="*/ 659344 h 1649863"/>
                <a:gd name="connsiteX76" fmla="*/ 8525191 w 9637211"/>
                <a:gd name="connsiteY76" fmla="*/ 691449 h 1649863"/>
                <a:gd name="connsiteX77" fmla="*/ 8432740 w 9637211"/>
                <a:gd name="connsiteY77" fmla="*/ 762134 h 1649863"/>
                <a:gd name="connsiteX78" fmla="*/ 8287775 w 9637211"/>
                <a:gd name="connsiteY78" fmla="*/ 838802 h 1649863"/>
                <a:gd name="connsiteX79" fmla="*/ 8199975 w 9637211"/>
                <a:gd name="connsiteY79" fmla="*/ 880700 h 1649863"/>
                <a:gd name="connsiteX80" fmla="*/ 8009879 w 9637211"/>
                <a:gd name="connsiteY80" fmla="*/ 946676 h 1649863"/>
                <a:gd name="connsiteX81" fmla="*/ 7948650 w 9637211"/>
                <a:gd name="connsiteY81" fmla="*/ 969872 h 1649863"/>
                <a:gd name="connsiteX82" fmla="*/ 7878149 w 9637211"/>
                <a:gd name="connsiteY82" fmla="*/ 986611 h 1649863"/>
                <a:gd name="connsiteX83" fmla="*/ 7765368 w 9637211"/>
                <a:gd name="connsiteY83" fmla="*/ 1023592 h 1649863"/>
                <a:gd name="connsiteX84" fmla="*/ 7544827 w 9637211"/>
                <a:gd name="connsiteY84" fmla="*/ 1088525 h 1649863"/>
                <a:gd name="connsiteX85" fmla="*/ 7496243 w 9637211"/>
                <a:gd name="connsiteY85" fmla="*/ 1099185 h 1649863"/>
                <a:gd name="connsiteX86" fmla="*/ 7373131 w 9637211"/>
                <a:gd name="connsiteY86" fmla="*/ 1140118 h 1649863"/>
                <a:gd name="connsiteX87" fmla="*/ 7299425 w 9637211"/>
                <a:gd name="connsiteY87" fmla="*/ 1167211 h 1649863"/>
                <a:gd name="connsiteX88" fmla="*/ 7238066 w 9637211"/>
                <a:gd name="connsiteY88" fmla="*/ 1183666 h 1649863"/>
                <a:gd name="connsiteX89" fmla="*/ 7183552 w 9637211"/>
                <a:gd name="connsiteY89" fmla="*/ 1192571 h 1649863"/>
                <a:gd name="connsiteX90" fmla="*/ 7040813 w 9637211"/>
                <a:gd name="connsiteY90" fmla="*/ 1230525 h 1649863"/>
                <a:gd name="connsiteX91" fmla="*/ 6983864 w 9637211"/>
                <a:gd name="connsiteY91" fmla="*/ 1245513 h 1649863"/>
                <a:gd name="connsiteX92" fmla="*/ 6836601 w 9637211"/>
                <a:gd name="connsiteY92" fmla="*/ 1294672 h 1649863"/>
                <a:gd name="connsiteX93" fmla="*/ 6711393 w 9637211"/>
                <a:gd name="connsiteY93" fmla="*/ 1328485 h 1649863"/>
                <a:gd name="connsiteX94" fmla="*/ 6659164 w 9637211"/>
                <a:gd name="connsiteY94" fmla="*/ 1344343 h 1649863"/>
                <a:gd name="connsiteX95" fmla="*/ 6539327 w 9637211"/>
                <a:gd name="connsiteY95" fmla="*/ 1372405 h 1649863"/>
                <a:gd name="connsiteX96" fmla="*/ 6471659 w 9637211"/>
                <a:gd name="connsiteY96" fmla="*/ 1391362 h 1649863"/>
                <a:gd name="connsiteX97" fmla="*/ 6305536 w 9637211"/>
                <a:gd name="connsiteY97" fmla="*/ 1417103 h 1649863"/>
                <a:gd name="connsiteX98" fmla="*/ 6133939 w 9637211"/>
                <a:gd name="connsiteY98" fmla="*/ 1442481 h 1649863"/>
                <a:gd name="connsiteX99" fmla="*/ 6039547 w 9637211"/>
                <a:gd name="connsiteY99" fmla="*/ 1452681 h 1649863"/>
                <a:gd name="connsiteX100" fmla="*/ 5957366 w 9637211"/>
                <a:gd name="connsiteY100" fmla="*/ 1465590 h 1649863"/>
                <a:gd name="connsiteX101" fmla="*/ 5885715 w 9637211"/>
                <a:gd name="connsiteY101" fmla="*/ 1474694 h 1649863"/>
                <a:gd name="connsiteX102" fmla="*/ 5771774 w 9637211"/>
                <a:gd name="connsiteY102" fmla="*/ 1491643 h 1649863"/>
                <a:gd name="connsiteX103" fmla="*/ 5724294 w 9637211"/>
                <a:gd name="connsiteY103" fmla="*/ 1496914 h 1649863"/>
                <a:gd name="connsiteX104" fmla="*/ 5611931 w 9637211"/>
                <a:gd name="connsiteY104" fmla="*/ 1502173 h 1649863"/>
                <a:gd name="connsiteX105" fmla="*/ 5572785 w 9637211"/>
                <a:gd name="connsiteY105" fmla="*/ 1502492 h 1649863"/>
                <a:gd name="connsiteX106" fmla="*/ 5496622 w 9637211"/>
                <a:gd name="connsiteY106" fmla="*/ 1486703 h 1649863"/>
                <a:gd name="connsiteX107" fmla="*/ 5487614 w 9637211"/>
                <a:gd name="connsiteY107" fmla="*/ 1485725 h 1649863"/>
                <a:gd name="connsiteX108" fmla="*/ 5437869 w 9637211"/>
                <a:gd name="connsiteY108" fmla="*/ 1480432 h 1649863"/>
                <a:gd name="connsiteX109" fmla="*/ 5410729 w 9637211"/>
                <a:gd name="connsiteY109" fmla="*/ 1479229 h 1649863"/>
                <a:gd name="connsiteX110" fmla="*/ 5307325 w 9637211"/>
                <a:gd name="connsiteY110" fmla="*/ 1468207 h 1649863"/>
                <a:gd name="connsiteX111" fmla="*/ 5247871 w 9637211"/>
                <a:gd name="connsiteY111" fmla="*/ 1463540 h 1649863"/>
                <a:gd name="connsiteX112" fmla="*/ 5200105 w 9637211"/>
                <a:gd name="connsiteY112" fmla="*/ 1466942 h 1649863"/>
                <a:gd name="connsiteX113" fmla="*/ 5116199 w 9637211"/>
                <a:gd name="connsiteY113" fmla="*/ 1472398 h 1649863"/>
                <a:gd name="connsiteX114" fmla="*/ 5089547 w 9637211"/>
                <a:gd name="connsiteY114" fmla="*/ 1477294 h 1649863"/>
                <a:gd name="connsiteX115" fmla="*/ 4967752 w 9637211"/>
                <a:gd name="connsiteY115" fmla="*/ 1472806 h 1649863"/>
                <a:gd name="connsiteX116" fmla="*/ 4898514 w 9637211"/>
                <a:gd name="connsiteY116" fmla="*/ 1475359 h 1649863"/>
                <a:gd name="connsiteX117" fmla="*/ 4819948 w 9637211"/>
                <a:gd name="connsiteY117" fmla="*/ 1466277 h 1649863"/>
                <a:gd name="connsiteX118" fmla="*/ 4797235 w 9637211"/>
                <a:gd name="connsiteY118" fmla="*/ 1467999 h 1649863"/>
                <a:gd name="connsiteX119" fmla="*/ 4771823 w 9637211"/>
                <a:gd name="connsiteY119" fmla="*/ 1470324 h 1649863"/>
                <a:gd name="connsiteX120" fmla="*/ 4693726 w 9637211"/>
                <a:gd name="connsiteY120" fmla="*/ 1475031 h 1649863"/>
                <a:gd name="connsiteX121" fmla="*/ 4646522 w 9637211"/>
                <a:gd name="connsiteY121" fmla="*/ 1482013 h 1649863"/>
                <a:gd name="connsiteX122" fmla="*/ 4556001 w 9637211"/>
                <a:gd name="connsiteY122" fmla="*/ 1483554 h 1649863"/>
                <a:gd name="connsiteX123" fmla="*/ 4522761 w 9637211"/>
                <a:gd name="connsiteY123" fmla="*/ 1489236 h 1649863"/>
                <a:gd name="connsiteX124" fmla="*/ 4438228 w 9637211"/>
                <a:gd name="connsiteY124" fmla="*/ 1493782 h 1649863"/>
                <a:gd name="connsiteX125" fmla="*/ 4362305 w 9637211"/>
                <a:gd name="connsiteY125" fmla="*/ 1495088 h 1649863"/>
                <a:gd name="connsiteX126" fmla="*/ 4289278 w 9637211"/>
                <a:gd name="connsiteY126" fmla="*/ 1499864 h 1649863"/>
                <a:gd name="connsiteX127" fmla="*/ 4237236 w 9637211"/>
                <a:gd name="connsiteY127" fmla="*/ 1507551 h 1649863"/>
                <a:gd name="connsiteX128" fmla="*/ 4180626 w 9637211"/>
                <a:gd name="connsiteY128" fmla="*/ 1513420 h 1649863"/>
                <a:gd name="connsiteX129" fmla="*/ 4025047 w 9637211"/>
                <a:gd name="connsiteY129" fmla="*/ 1539594 h 1649863"/>
                <a:gd name="connsiteX130" fmla="*/ 3995866 w 9637211"/>
                <a:gd name="connsiteY130" fmla="*/ 1536451 h 1649863"/>
                <a:gd name="connsiteX131" fmla="*/ 3831212 w 9637211"/>
                <a:gd name="connsiteY131" fmla="*/ 1540151 h 1649863"/>
                <a:gd name="connsiteX132" fmla="*/ 3795461 w 9637211"/>
                <a:gd name="connsiteY132" fmla="*/ 1542189 h 1649863"/>
                <a:gd name="connsiteX133" fmla="*/ 3698543 w 9637211"/>
                <a:gd name="connsiteY133" fmla="*/ 1528342 h 1649863"/>
                <a:gd name="connsiteX134" fmla="*/ 3551836 w 9637211"/>
                <a:gd name="connsiteY134" fmla="*/ 1564762 h 1649863"/>
                <a:gd name="connsiteX135" fmla="*/ 3415003 w 9637211"/>
                <a:gd name="connsiteY135" fmla="*/ 1608081 h 1649863"/>
                <a:gd name="connsiteX136" fmla="*/ 3397737 w 9637211"/>
                <a:gd name="connsiteY136" fmla="*/ 1613622 h 1649863"/>
                <a:gd name="connsiteX137" fmla="*/ 3348360 w 9637211"/>
                <a:gd name="connsiteY137" fmla="*/ 1624007 h 1649863"/>
                <a:gd name="connsiteX138" fmla="*/ 3286876 w 9637211"/>
                <a:gd name="connsiteY138" fmla="*/ 1629796 h 1649863"/>
                <a:gd name="connsiteX139" fmla="*/ 3247932 w 9637211"/>
                <a:gd name="connsiteY139" fmla="*/ 1635832 h 1649863"/>
                <a:gd name="connsiteX140" fmla="*/ 3244999 w 9637211"/>
                <a:gd name="connsiteY140" fmla="*/ 1636180 h 1649863"/>
                <a:gd name="connsiteX141" fmla="*/ 3184484 w 9637211"/>
                <a:gd name="connsiteY141" fmla="*/ 1639097 h 1649863"/>
                <a:gd name="connsiteX142" fmla="*/ 3177540 w 9637211"/>
                <a:gd name="connsiteY142" fmla="*/ 1638715 h 1649863"/>
                <a:gd name="connsiteX143" fmla="*/ 3146060 w 9637211"/>
                <a:gd name="connsiteY143" fmla="*/ 1634857 h 1649863"/>
                <a:gd name="connsiteX144" fmla="*/ 3057965 w 9637211"/>
                <a:gd name="connsiteY144" fmla="*/ 1626236 h 1649863"/>
                <a:gd name="connsiteX145" fmla="*/ 2974961 w 9637211"/>
                <a:gd name="connsiteY145" fmla="*/ 1617995 h 1649863"/>
                <a:gd name="connsiteX146" fmla="*/ 2949608 w 9637211"/>
                <a:gd name="connsiteY146" fmla="*/ 1633655 h 1649863"/>
                <a:gd name="connsiteX147" fmla="*/ 2909973 w 9637211"/>
                <a:gd name="connsiteY147" fmla="*/ 1648121 h 1649863"/>
                <a:gd name="connsiteX148" fmla="*/ 2864542 w 9637211"/>
                <a:gd name="connsiteY148" fmla="*/ 1635245 h 1649863"/>
                <a:gd name="connsiteX149" fmla="*/ 2758460 w 9637211"/>
                <a:gd name="connsiteY149" fmla="*/ 1609130 h 1649863"/>
                <a:gd name="connsiteX150" fmla="*/ 2692301 w 9637211"/>
                <a:gd name="connsiteY150" fmla="*/ 1610905 h 1649863"/>
                <a:gd name="connsiteX151" fmla="*/ 2548009 w 9637211"/>
                <a:gd name="connsiteY151" fmla="*/ 1604522 h 1649863"/>
                <a:gd name="connsiteX152" fmla="*/ 2453210 w 9637211"/>
                <a:gd name="connsiteY152" fmla="*/ 1590103 h 1649863"/>
                <a:gd name="connsiteX153" fmla="*/ 2384726 w 9637211"/>
                <a:gd name="connsiteY153" fmla="*/ 1571904 h 1649863"/>
                <a:gd name="connsiteX154" fmla="*/ 2286765 w 9637211"/>
                <a:gd name="connsiteY154" fmla="*/ 1548534 h 1649863"/>
                <a:gd name="connsiteX155" fmla="*/ 2189064 w 9637211"/>
                <a:gd name="connsiteY155" fmla="*/ 1538649 h 1649863"/>
                <a:gd name="connsiteX156" fmla="*/ 2118010 w 9637211"/>
                <a:gd name="connsiteY156" fmla="*/ 1523712 h 1649863"/>
                <a:gd name="connsiteX157" fmla="*/ 2031682 w 9637211"/>
                <a:gd name="connsiteY157" fmla="*/ 1515318 h 1649863"/>
                <a:gd name="connsiteX158" fmla="*/ 1959737 w 9637211"/>
                <a:gd name="connsiteY158" fmla="*/ 1518317 h 1649863"/>
                <a:gd name="connsiteX159" fmla="*/ 1847100 w 9637211"/>
                <a:gd name="connsiteY159" fmla="*/ 1525944 h 1649863"/>
                <a:gd name="connsiteX160" fmla="*/ 1707262 w 9637211"/>
                <a:gd name="connsiteY160" fmla="*/ 1494706 h 1649863"/>
                <a:gd name="connsiteX161" fmla="*/ 1651067 w 9637211"/>
                <a:gd name="connsiteY161" fmla="*/ 1488939 h 1649863"/>
                <a:gd name="connsiteX162" fmla="*/ 1598392 w 9637211"/>
                <a:gd name="connsiteY162" fmla="*/ 1487556 h 1649863"/>
                <a:gd name="connsiteX163" fmla="*/ 1485796 w 9637211"/>
                <a:gd name="connsiteY163" fmla="*/ 1467717 h 1649863"/>
                <a:gd name="connsiteX164" fmla="*/ 1440105 w 9637211"/>
                <a:gd name="connsiteY164" fmla="*/ 1461600 h 1649863"/>
                <a:gd name="connsiteX165" fmla="*/ 1376742 w 9637211"/>
                <a:gd name="connsiteY165" fmla="*/ 1464813 h 1649863"/>
                <a:gd name="connsiteX166" fmla="*/ 1260914 w 9637211"/>
                <a:gd name="connsiteY166" fmla="*/ 1458783 h 1649863"/>
                <a:gd name="connsiteX167" fmla="*/ 1144209 w 9637211"/>
                <a:gd name="connsiteY167" fmla="*/ 1430510 h 1649863"/>
                <a:gd name="connsiteX168" fmla="*/ 1095577 w 9637211"/>
                <a:gd name="connsiteY168" fmla="*/ 1436151 h 1649863"/>
                <a:gd name="connsiteX169" fmla="*/ 1078045 w 9637211"/>
                <a:gd name="connsiteY169" fmla="*/ 1436212 h 1649863"/>
                <a:gd name="connsiteX170" fmla="*/ 919891 w 9637211"/>
                <a:gd name="connsiteY170" fmla="*/ 1425160 h 1649863"/>
                <a:gd name="connsiteX171" fmla="*/ 904047 w 9637211"/>
                <a:gd name="connsiteY171" fmla="*/ 1423883 h 1649863"/>
                <a:gd name="connsiteX172" fmla="*/ 829382 w 9637211"/>
                <a:gd name="connsiteY172" fmla="*/ 1410847 h 1649863"/>
                <a:gd name="connsiteX173" fmla="*/ 642661 w 9637211"/>
                <a:gd name="connsiteY173" fmla="*/ 1409490 h 1649863"/>
                <a:gd name="connsiteX174" fmla="*/ 631134 w 9637211"/>
                <a:gd name="connsiteY174" fmla="*/ 1408791 h 1649863"/>
                <a:gd name="connsiteX175" fmla="*/ 569136 w 9637211"/>
                <a:gd name="connsiteY175" fmla="*/ 1420097 h 1649863"/>
                <a:gd name="connsiteX176" fmla="*/ 538796 w 9637211"/>
                <a:gd name="connsiteY176" fmla="*/ 1433330 h 1649863"/>
                <a:gd name="connsiteX177" fmla="*/ 491177 w 9637211"/>
                <a:gd name="connsiteY177" fmla="*/ 1447867 h 1649863"/>
                <a:gd name="connsiteX178" fmla="*/ 442411 w 9637211"/>
                <a:gd name="connsiteY178" fmla="*/ 1454770 h 1649863"/>
                <a:gd name="connsiteX179" fmla="*/ 359296 w 9637211"/>
                <a:gd name="connsiteY179" fmla="*/ 1440257 h 1649863"/>
                <a:gd name="connsiteX180" fmla="*/ 329271 w 9637211"/>
                <a:gd name="connsiteY180" fmla="*/ 1439821 h 1649863"/>
                <a:gd name="connsiteX181" fmla="*/ 262167 w 9637211"/>
                <a:gd name="connsiteY181" fmla="*/ 1434111 h 1649863"/>
                <a:gd name="connsiteX182" fmla="*/ 203882 w 9637211"/>
                <a:gd name="connsiteY182" fmla="*/ 1437548 h 1649863"/>
                <a:gd name="connsiteX183" fmla="*/ 157723 w 9637211"/>
                <a:gd name="connsiteY183" fmla="*/ 1454055 h 1649863"/>
                <a:gd name="connsiteX184" fmla="*/ 89823 w 9637211"/>
                <a:gd name="connsiteY184" fmla="*/ 1460153 h 1649863"/>
                <a:gd name="connsiteX185" fmla="*/ 45393 w 9637211"/>
                <a:gd name="connsiteY185" fmla="*/ 1451938 h 1649863"/>
                <a:gd name="connsiteX186" fmla="*/ 36385 w 9637211"/>
                <a:gd name="connsiteY186" fmla="*/ 1450960 h 1649863"/>
                <a:gd name="connsiteX187" fmla="*/ 0 w 9637211"/>
                <a:gd name="connsiteY187" fmla="*/ 1452514 h 164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9637211" h="1649863">
                  <a:moveTo>
                    <a:pt x="2468659" y="1380297"/>
                  </a:moveTo>
                  <a:lnTo>
                    <a:pt x="2460722" y="1390272"/>
                  </a:lnTo>
                  <a:cubicBezTo>
                    <a:pt x="2456661" y="1396980"/>
                    <a:pt x="2451818" y="1402354"/>
                    <a:pt x="2446257" y="1406498"/>
                  </a:cubicBezTo>
                  <a:lnTo>
                    <a:pt x="2427494" y="1415356"/>
                  </a:lnTo>
                  <a:cubicBezTo>
                    <a:pt x="2441349" y="1411764"/>
                    <a:pt x="2452601" y="1403689"/>
                    <a:pt x="2460722" y="1390272"/>
                  </a:cubicBezTo>
                  <a:close/>
                  <a:moveTo>
                    <a:pt x="5731745" y="1360489"/>
                  </a:moveTo>
                  <a:lnTo>
                    <a:pt x="5698179" y="1367442"/>
                  </a:lnTo>
                  <a:lnTo>
                    <a:pt x="5715901" y="1365274"/>
                  </a:lnTo>
                  <a:cubicBezTo>
                    <a:pt x="5721750" y="1364345"/>
                    <a:pt x="5727285" y="1362979"/>
                    <a:pt x="5731745" y="1360489"/>
                  </a:cubicBezTo>
                  <a:close/>
                  <a:moveTo>
                    <a:pt x="5503859" y="1324849"/>
                  </a:moveTo>
                  <a:lnTo>
                    <a:pt x="5516994" y="1333353"/>
                  </a:lnTo>
                  <a:lnTo>
                    <a:pt x="5516994" y="1333352"/>
                  </a:lnTo>
                  <a:close/>
                  <a:moveTo>
                    <a:pt x="4720031" y="1268958"/>
                  </a:moveTo>
                  <a:lnTo>
                    <a:pt x="4749955" y="1273114"/>
                  </a:lnTo>
                  <a:lnTo>
                    <a:pt x="4767388" y="1277477"/>
                  </a:lnTo>
                  <a:lnTo>
                    <a:pt x="4767531" y="1277513"/>
                  </a:lnTo>
                  <a:lnTo>
                    <a:pt x="4782965" y="1281578"/>
                  </a:lnTo>
                  <a:lnTo>
                    <a:pt x="4784809" y="1281832"/>
                  </a:lnTo>
                  <a:lnTo>
                    <a:pt x="4790792" y="1283327"/>
                  </a:lnTo>
                  <a:cubicBezTo>
                    <a:pt x="4798641" y="1284916"/>
                    <a:pt x="4806563" y="1285965"/>
                    <a:pt x="4814638" y="1285937"/>
                  </a:cubicBezTo>
                  <a:lnTo>
                    <a:pt x="4784809" y="1281832"/>
                  </a:lnTo>
                  <a:lnTo>
                    <a:pt x="4767531" y="1277513"/>
                  </a:lnTo>
                  <a:lnTo>
                    <a:pt x="4751799" y="1273370"/>
                  </a:lnTo>
                  <a:lnTo>
                    <a:pt x="4749955" y="1273114"/>
                  </a:lnTo>
                  <a:lnTo>
                    <a:pt x="4743957" y="1271612"/>
                  </a:lnTo>
                  <a:cubicBezTo>
                    <a:pt x="4736090" y="1270013"/>
                    <a:pt x="4728141" y="1268949"/>
                    <a:pt x="4720031" y="1268958"/>
                  </a:cubicBezTo>
                  <a:close/>
                  <a:moveTo>
                    <a:pt x="3276840" y="1263985"/>
                  </a:moveTo>
                  <a:cubicBezTo>
                    <a:pt x="3292849" y="1276789"/>
                    <a:pt x="3310250" y="1281089"/>
                    <a:pt x="3328341" y="1281473"/>
                  </a:cubicBezTo>
                  <a:lnTo>
                    <a:pt x="3301810" y="1277386"/>
                  </a:lnTo>
                  <a:cubicBezTo>
                    <a:pt x="3293198" y="1274663"/>
                    <a:pt x="3284847" y="1270386"/>
                    <a:pt x="3276840" y="1263985"/>
                  </a:cubicBezTo>
                  <a:close/>
                  <a:moveTo>
                    <a:pt x="3519760" y="1250994"/>
                  </a:moveTo>
                  <a:cubicBezTo>
                    <a:pt x="3514125" y="1250064"/>
                    <a:pt x="3508615" y="1250202"/>
                    <a:pt x="3503255" y="1251147"/>
                  </a:cubicBezTo>
                  <a:lnTo>
                    <a:pt x="3519760" y="1250994"/>
                  </a:lnTo>
                  <a:cubicBezTo>
                    <a:pt x="3525393" y="1251924"/>
                    <a:pt x="3531152" y="1253922"/>
                    <a:pt x="3537011" y="1257249"/>
                  </a:cubicBezTo>
                  <a:cubicBezTo>
                    <a:pt x="3531153" y="1253922"/>
                    <a:pt x="3525394" y="1251924"/>
                    <a:pt x="3519760" y="1250994"/>
                  </a:cubicBezTo>
                  <a:close/>
                  <a:moveTo>
                    <a:pt x="5038723" y="1229019"/>
                  </a:moveTo>
                  <a:cubicBezTo>
                    <a:pt x="5028630" y="1228971"/>
                    <a:pt x="5018835" y="1229777"/>
                    <a:pt x="5009340" y="1231627"/>
                  </a:cubicBezTo>
                  <a:lnTo>
                    <a:pt x="5069905" y="1231533"/>
                  </a:lnTo>
                  <a:cubicBezTo>
                    <a:pt x="5059212" y="1229968"/>
                    <a:pt x="5048818" y="1229067"/>
                    <a:pt x="5038723" y="1229019"/>
                  </a:cubicBezTo>
                  <a:close/>
                  <a:moveTo>
                    <a:pt x="6274350" y="1198579"/>
                  </a:moveTo>
                  <a:lnTo>
                    <a:pt x="6274350" y="1198580"/>
                  </a:lnTo>
                  <a:lnTo>
                    <a:pt x="6299734" y="1215874"/>
                  </a:lnTo>
                  <a:cubicBezTo>
                    <a:pt x="6292882" y="1211182"/>
                    <a:pt x="6285837" y="1206500"/>
                    <a:pt x="6274350" y="1198579"/>
                  </a:cubicBezTo>
                  <a:close/>
                  <a:moveTo>
                    <a:pt x="284014" y="1083637"/>
                  </a:moveTo>
                  <a:lnTo>
                    <a:pt x="274455" y="1086842"/>
                  </a:lnTo>
                  <a:lnTo>
                    <a:pt x="233501" y="1096794"/>
                  </a:lnTo>
                  <a:lnTo>
                    <a:pt x="274456" y="1086842"/>
                  </a:lnTo>
                  <a:close/>
                  <a:moveTo>
                    <a:pt x="691166" y="1081917"/>
                  </a:moveTo>
                  <a:cubicBezTo>
                    <a:pt x="686005" y="1082970"/>
                    <a:pt x="680596" y="1084918"/>
                    <a:pt x="677191" y="1087044"/>
                  </a:cubicBezTo>
                  <a:cubicBezTo>
                    <a:pt x="660788" y="1097408"/>
                    <a:pt x="646181" y="1105351"/>
                    <a:pt x="632391" y="1110922"/>
                  </a:cubicBezTo>
                  <a:cubicBezTo>
                    <a:pt x="646181" y="1105351"/>
                    <a:pt x="660789" y="1097408"/>
                    <a:pt x="677192" y="1087044"/>
                  </a:cubicBezTo>
                  <a:close/>
                  <a:moveTo>
                    <a:pt x="428044" y="1067823"/>
                  </a:moveTo>
                  <a:cubicBezTo>
                    <a:pt x="446919" y="1068326"/>
                    <a:pt x="465868" y="1068118"/>
                    <a:pt x="479634" y="1077452"/>
                  </a:cubicBezTo>
                  <a:cubicBezTo>
                    <a:pt x="465869" y="1068118"/>
                    <a:pt x="446919" y="1068326"/>
                    <a:pt x="428044" y="1067823"/>
                  </a:cubicBezTo>
                  <a:close/>
                  <a:moveTo>
                    <a:pt x="7445292" y="757632"/>
                  </a:moveTo>
                  <a:cubicBezTo>
                    <a:pt x="7451720" y="761638"/>
                    <a:pt x="7458880" y="765687"/>
                    <a:pt x="7466390" y="768915"/>
                  </a:cubicBezTo>
                  <a:lnTo>
                    <a:pt x="7474827" y="771226"/>
                  </a:lnTo>
                  <a:lnTo>
                    <a:pt x="7466391" y="768915"/>
                  </a:lnTo>
                  <a:cubicBezTo>
                    <a:pt x="7458880" y="765687"/>
                    <a:pt x="7451720" y="761638"/>
                    <a:pt x="7445292" y="757632"/>
                  </a:cubicBezTo>
                  <a:close/>
                  <a:moveTo>
                    <a:pt x="0" y="0"/>
                  </a:moveTo>
                  <a:lnTo>
                    <a:pt x="9637211" y="0"/>
                  </a:lnTo>
                  <a:lnTo>
                    <a:pt x="9583319" y="32146"/>
                  </a:lnTo>
                  <a:cubicBezTo>
                    <a:pt x="9545773" y="53573"/>
                    <a:pt x="9512012" y="76700"/>
                    <a:pt x="9493665" y="112426"/>
                  </a:cubicBezTo>
                  <a:cubicBezTo>
                    <a:pt x="9485465" y="128200"/>
                    <a:pt x="9473638" y="145563"/>
                    <a:pt x="9457156" y="155303"/>
                  </a:cubicBezTo>
                  <a:cubicBezTo>
                    <a:pt x="9433664" y="169148"/>
                    <a:pt x="9403364" y="175160"/>
                    <a:pt x="9377643" y="187228"/>
                  </a:cubicBezTo>
                  <a:cubicBezTo>
                    <a:pt x="9347347" y="201400"/>
                    <a:pt x="9312111" y="214085"/>
                    <a:pt x="9292088" y="235295"/>
                  </a:cubicBezTo>
                  <a:cubicBezTo>
                    <a:pt x="9274297" y="254202"/>
                    <a:pt x="9256121" y="269202"/>
                    <a:pt x="9231985" y="281821"/>
                  </a:cubicBezTo>
                  <a:cubicBezTo>
                    <a:pt x="9215069" y="290641"/>
                    <a:pt x="9202945" y="305820"/>
                    <a:pt x="9185378" y="313259"/>
                  </a:cubicBezTo>
                  <a:cubicBezTo>
                    <a:pt x="9162280" y="323162"/>
                    <a:pt x="9138896" y="331194"/>
                    <a:pt x="9118948" y="345810"/>
                  </a:cubicBezTo>
                  <a:cubicBezTo>
                    <a:pt x="9098245" y="360931"/>
                    <a:pt x="9074484" y="373219"/>
                    <a:pt x="9052763" y="387450"/>
                  </a:cubicBezTo>
                  <a:cubicBezTo>
                    <a:pt x="9041247" y="395066"/>
                    <a:pt x="9031971" y="404773"/>
                    <a:pt x="9020858" y="412686"/>
                  </a:cubicBezTo>
                  <a:cubicBezTo>
                    <a:pt x="9000514" y="427162"/>
                    <a:pt x="8979766" y="441345"/>
                    <a:pt x="8958799" y="455068"/>
                  </a:cubicBezTo>
                  <a:cubicBezTo>
                    <a:pt x="8937836" y="468792"/>
                    <a:pt x="8917940" y="484502"/>
                    <a:pt x="8894669" y="494884"/>
                  </a:cubicBezTo>
                  <a:cubicBezTo>
                    <a:pt x="8854995" y="512490"/>
                    <a:pt x="8811321" y="524012"/>
                    <a:pt x="8772871" y="542815"/>
                  </a:cubicBezTo>
                  <a:cubicBezTo>
                    <a:pt x="8733852" y="561958"/>
                    <a:pt x="8697379" y="585375"/>
                    <a:pt x="8663102" y="609939"/>
                  </a:cubicBezTo>
                  <a:cubicBezTo>
                    <a:pt x="8635978" y="629295"/>
                    <a:pt x="8610598" y="648411"/>
                    <a:pt x="8575858" y="659344"/>
                  </a:cubicBezTo>
                  <a:cubicBezTo>
                    <a:pt x="8556476" y="665459"/>
                    <a:pt x="8536416" y="677725"/>
                    <a:pt x="8525191" y="691449"/>
                  </a:cubicBezTo>
                  <a:cubicBezTo>
                    <a:pt x="8500912" y="721337"/>
                    <a:pt x="8469036" y="743120"/>
                    <a:pt x="8432740" y="762134"/>
                  </a:cubicBezTo>
                  <a:cubicBezTo>
                    <a:pt x="8384287" y="787695"/>
                    <a:pt x="8336442" y="813700"/>
                    <a:pt x="8287775" y="838802"/>
                  </a:cubicBezTo>
                  <a:cubicBezTo>
                    <a:pt x="8259073" y="853684"/>
                    <a:pt x="8230604" y="869336"/>
                    <a:pt x="8199975" y="880700"/>
                  </a:cubicBezTo>
                  <a:cubicBezTo>
                    <a:pt x="8137395" y="904120"/>
                    <a:pt x="8073115" y="924637"/>
                    <a:pt x="8009879" y="946676"/>
                  </a:cubicBezTo>
                  <a:cubicBezTo>
                    <a:pt x="7989181" y="953793"/>
                    <a:pt x="7969777" y="963518"/>
                    <a:pt x="7948650" y="969872"/>
                  </a:cubicBezTo>
                  <a:cubicBezTo>
                    <a:pt x="7925797" y="976781"/>
                    <a:pt x="7901001" y="979703"/>
                    <a:pt x="7878149" y="986611"/>
                  </a:cubicBezTo>
                  <a:cubicBezTo>
                    <a:pt x="7840120" y="998017"/>
                    <a:pt x="7803387" y="1012030"/>
                    <a:pt x="7765368" y="1023592"/>
                  </a:cubicBezTo>
                  <a:cubicBezTo>
                    <a:pt x="7692011" y="1045805"/>
                    <a:pt x="7618421" y="1067243"/>
                    <a:pt x="7544827" y="1088525"/>
                  </a:cubicBezTo>
                  <a:cubicBezTo>
                    <a:pt x="7529069" y="1093051"/>
                    <a:pt x="7511791" y="1094355"/>
                    <a:pt x="7496243" y="1099185"/>
                  </a:cubicBezTo>
                  <a:cubicBezTo>
                    <a:pt x="7454978" y="1112160"/>
                    <a:pt x="7413953" y="1126064"/>
                    <a:pt x="7373131" y="1140118"/>
                  </a:cubicBezTo>
                  <a:cubicBezTo>
                    <a:pt x="7348411" y="1148686"/>
                    <a:pt x="7324355" y="1158947"/>
                    <a:pt x="7299425" y="1167211"/>
                  </a:cubicBezTo>
                  <a:cubicBezTo>
                    <a:pt x="7279481" y="1173822"/>
                    <a:pt x="7258894" y="1179208"/>
                    <a:pt x="7238066" y="1183666"/>
                  </a:cubicBezTo>
                  <a:cubicBezTo>
                    <a:pt x="7220132" y="1187513"/>
                    <a:pt x="7201262" y="1188107"/>
                    <a:pt x="7183552" y="1192571"/>
                  </a:cubicBezTo>
                  <a:cubicBezTo>
                    <a:pt x="7135617" y="1204612"/>
                    <a:pt x="7088328" y="1217878"/>
                    <a:pt x="7040813" y="1230525"/>
                  </a:cubicBezTo>
                  <a:cubicBezTo>
                    <a:pt x="7021767" y="1235524"/>
                    <a:pt x="7002277" y="1239447"/>
                    <a:pt x="6983864" y="1245513"/>
                  </a:cubicBezTo>
                  <a:cubicBezTo>
                    <a:pt x="6934564" y="1261544"/>
                    <a:pt x="6886133" y="1279414"/>
                    <a:pt x="6836601" y="1294672"/>
                  </a:cubicBezTo>
                  <a:cubicBezTo>
                    <a:pt x="6795516" y="1307324"/>
                    <a:pt x="6753122" y="1317057"/>
                    <a:pt x="6711393" y="1328485"/>
                  </a:cubicBezTo>
                  <a:cubicBezTo>
                    <a:pt x="6693705" y="1333419"/>
                    <a:pt x="6676878" y="1340036"/>
                    <a:pt x="6659164" y="1344343"/>
                  </a:cubicBezTo>
                  <a:cubicBezTo>
                    <a:pt x="6619497" y="1354102"/>
                    <a:pt x="6579188" y="1362635"/>
                    <a:pt x="6539327" y="1372405"/>
                  </a:cubicBezTo>
                  <a:cubicBezTo>
                    <a:pt x="6516609" y="1378051"/>
                    <a:pt x="6494842" y="1387262"/>
                    <a:pt x="6471659" y="1391362"/>
                  </a:cubicBezTo>
                  <a:cubicBezTo>
                    <a:pt x="6416600" y="1401077"/>
                    <a:pt x="6361053" y="1408777"/>
                    <a:pt x="6305536" y="1417103"/>
                  </a:cubicBezTo>
                  <a:cubicBezTo>
                    <a:pt x="6248279" y="1425669"/>
                    <a:pt x="6191229" y="1434541"/>
                    <a:pt x="6133939" y="1442481"/>
                  </a:cubicBezTo>
                  <a:cubicBezTo>
                    <a:pt x="6102579" y="1446662"/>
                    <a:pt x="6070917" y="1448658"/>
                    <a:pt x="6039547" y="1452681"/>
                  </a:cubicBezTo>
                  <a:cubicBezTo>
                    <a:pt x="6012050" y="1456206"/>
                    <a:pt x="5984839" y="1461597"/>
                    <a:pt x="5957366" y="1465590"/>
                  </a:cubicBezTo>
                  <a:cubicBezTo>
                    <a:pt x="5933562" y="1468934"/>
                    <a:pt x="5909518" y="1471349"/>
                    <a:pt x="5885715" y="1474694"/>
                  </a:cubicBezTo>
                  <a:cubicBezTo>
                    <a:pt x="5847596" y="1480140"/>
                    <a:pt x="5809691" y="1486048"/>
                    <a:pt x="5771774" y="1491643"/>
                  </a:cubicBezTo>
                  <a:cubicBezTo>
                    <a:pt x="5755903" y="1493820"/>
                    <a:pt x="5739373" y="1498540"/>
                    <a:pt x="5724294" y="1496914"/>
                  </a:cubicBezTo>
                  <a:cubicBezTo>
                    <a:pt x="5686295" y="1492781"/>
                    <a:pt x="5649250" y="1496294"/>
                    <a:pt x="5611931" y="1502173"/>
                  </a:cubicBezTo>
                  <a:cubicBezTo>
                    <a:pt x="5599171" y="1504201"/>
                    <a:pt x="5585354" y="1504553"/>
                    <a:pt x="5572785" y="1502492"/>
                  </a:cubicBezTo>
                  <a:cubicBezTo>
                    <a:pt x="5547064" y="1498394"/>
                    <a:pt x="5522015" y="1492069"/>
                    <a:pt x="5496622" y="1486703"/>
                  </a:cubicBezTo>
                  <a:cubicBezTo>
                    <a:pt x="5493862" y="1486051"/>
                    <a:pt x="5490551" y="1486053"/>
                    <a:pt x="5487614" y="1485725"/>
                  </a:cubicBezTo>
                  <a:cubicBezTo>
                    <a:pt x="5470960" y="1483859"/>
                    <a:pt x="5454506" y="1481984"/>
                    <a:pt x="5437869" y="1480432"/>
                  </a:cubicBezTo>
                  <a:cubicBezTo>
                    <a:pt x="5428868" y="1479610"/>
                    <a:pt x="5419725" y="1479895"/>
                    <a:pt x="5410729" y="1479229"/>
                  </a:cubicBezTo>
                  <a:cubicBezTo>
                    <a:pt x="5375917" y="1476513"/>
                    <a:pt x="5338174" y="1485709"/>
                    <a:pt x="5307325" y="1468207"/>
                  </a:cubicBezTo>
                  <a:cubicBezTo>
                    <a:pt x="5287297" y="1456930"/>
                    <a:pt x="5268577" y="1460658"/>
                    <a:pt x="5247871" y="1463540"/>
                  </a:cubicBezTo>
                  <a:cubicBezTo>
                    <a:pt x="5232193" y="1465707"/>
                    <a:pt x="5216035" y="1466016"/>
                    <a:pt x="5200105" y="1466942"/>
                  </a:cubicBezTo>
                  <a:cubicBezTo>
                    <a:pt x="5172135" y="1468759"/>
                    <a:pt x="5144152" y="1470266"/>
                    <a:pt x="5116199" y="1472398"/>
                  </a:cubicBezTo>
                  <a:cubicBezTo>
                    <a:pt x="5107270" y="1473142"/>
                    <a:pt x="5098326" y="1477498"/>
                    <a:pt x="5089547" y="1477294"/>
                  </a:cubicBezTo>
                  <a:cubicBezTo>
                    <a:pt x="5048970" y="1476267"/>
                    <a:pt x="5008312" y="1473519"/>
                    <a:pt x="4967752" y="1472806"/>
                  </a:cubicBezTo>
                  <a:cubicBezTo>
                    <a:pt x="4944740" y="1472347"/>
                    <a:pt x="4921363" y="1476454"/>
                    <a:pt x="4898514" y="1475359"/>
                  </a:cubicBezTo>
                  <a:cubicBezTo>
                    <a:pt x="4872154" y="1474119"/>
                    <a:pt x="4846185" y="1468937"/>
                    <a:pt x="4819948" y="1466277"/>
                  </a:cubicBezTo>
                  <a:cubicBezTo>
                    <a:pt x="4812704" y="1465529"/>
                    <a:pt x="4804802" y="1467322"/>
                    <a:pt x="4797235" y="1467999"/>
                  </a:cubicBezTo>
                  <a:cubicBezTo>
                    <a:pt x="4788699" y="1468726"/>
                    <a:pt x="4780369" y="1469755"/>
                    <a:pt x="4771823" y="1470324"/>
                  </a:cubicBezTo>
                  <a:cubicBezTo>
                    <a:pt x="4745790" y="1471894"/>
                    <a:pt x="4719721" y="1472679"/>
                    <a:pt x="4693726" y="1475031"/>
                  </a:cubicBezTo>
                  <a:cubicBezTo>
                    <a:pt x="4677818" y="1476425"/>
                    <a:pt x="4661410" y="1483651"/>
                    <a:pt x="4646522" y="1482013"/>
                  </a:cubicBezTo>
                  <a:cubicBezTo>
                    <a:pt x="4616175" y="1478927"/>
                    <a:pt x="4586536" y="1490556"/>
                    <a:pt x="4556001" y="1483554"/>
                  </a:cubicBezTo>
                  <a:cubicBezTo>
                    <a:pt x="4546547" y="1481499"/>
                    <a:pt x="4534022" y="1488380"/>
                    <a:pt x="4522761" y="1489236"/>
                  </a:cubicBezTo>
                  <a:cubicBezTo>
                    <a:pt x="4494612" y="1491377"/>
                    <a:pt x="4466422" y="1492580"/>
                    <a:pt x="4438228" y="1493782"/>
                  </a:cubicBezTo>
                  <a:cubicBezTo>
                    <a:pt x="4412951" y="1494844"/>
                    <a:pt x="4386813" y="1498301"/>
                    <a:pt x="4362305" y="1495088"/>
                  </a:cubicBezTo>
                  <a:cubicBezTo>
                    <a:pt x="4336613" y="1491619"/>
                    <a:pt x="4313708" y="1493351"/>
                    <a:pt x="4289278" y="1499864"/>
                  </a:cubicBezTo>
                  <a:cubicBezTo>
                    <a:pt x="4272539" y="1504281"/>
                    <a:pt x="4254677" y="1505613"/>
                    <a:pt x="4237236" y="1507551"/>
                  </a:cubicBezTo>
                  <a:cubicBezTo>
                    <a:pt x="4218443" y="1509712"/>
                    <a:pt x="4197483" y="1507428"/>
                    <a:pt x="4180626" y="1513420"/>
                  </a:cubicBezTo>
                  <a:cubicBezTo>
                    <a:pt x="4130437" y="1531219"/>
                    <a:pt x="4078308" y="1537027"/>
                    <a:pt x="4025047" y="1539594"/>
                  </a:cubicBezTo>
                  <a:cubicBezTo>
                    <a:pt x="4015328" y="1540063"/>
                    <a:pt x="4005307" y="1538350"/>
                    <a:pt x="3995866" y="1536451"/>
                  </a:cubicBezTo>
                  <a:cubicBezTo>
                    <a:pt x="3940757" y="1524983"/>
                    <a:pt x="3886195" y="1528868"/>
                    <a:pt x="3831212" y="1540151"/>
                  </a:cubicBezTo>
                  <a:cubicBezTo>
                    <a:pt x="3819833" y="1542583"/>
                    <a:pt x="3807019" y="1543514"/>
                    <a:pt x="3795461" y="1542189"/>
                  </a:cubicBezTo>
                  <a:cubicBezTo>
                    <a:pt x="3762927" y="1538264"/>
                    <a:pt x="3731194" y="1530691"/>
                    <a:pt x="3698543" y="1528342"/>
                  </a:cubicBezTo>
                  <a:cubicBezTo>
                    <a:pt x="3644585" y="1524508"/>
                    <a:pt x="3599168" y="1548354"/>
                    <a:pt x="3551836" y="1564762"/>
                  </a:cubicBezTo>
                  <a:cubicBezTo>
                    <a:pt x="3506795" y="1580273"/>
                    <a:pt x="3469370" y="1612209"/>
                    <a:pt x="3415003" y="1608081"/>
                  </a:cubicBezTo>
                  <a:cubicBezTo>
                    <a:pt x="3409532" y="1607717"/>
                    <a:pt x="3403709" y="1612236"/>
                    <a:pt x="3397737" y="1613622"/>
                  </a:cubicBezTo>
                  <a:cubicBezTo>
                    <a:pt x="3381358" y="1617394"/>
                    <a:pt x="3365010" y="1621790"/>
                    <a:pt x="3348360" y="1624007"/>
                  </a:cubicBezTo>
                  <a:cubicBezTo>
                    <a:pt x="3328041" y="1626870"/>
                    <a:pt x="3307211" y="1627247"/>
                    <a:pt x="3286876" y="1629796"/>
                  </a:cubicBezTo>
                  <a:cubicBezTo>
                    <a:pt x="3273801" y="1631368"/>
                    <a:pt x="3260860" y="1633717"/>
                    <a:pt x="3247932" y="1635832"/>
                  </a:cubicBezTo>
                  <a:lnTo>
                    <a:pt x="3244999" y="1636180"/>
                  </a:lnTo>
                  <a:lnTo>
                    <a:pt x="3184484" y="1639097"/>
                  </a:lnTo>
                  <a:lnTo>
                    <a:pt x="3177540" y="1638715"/>
                  </a:lnTo>
                  <a:cubicBezTo>
                    <a:pt x="3167030" y="1637417"/>
                    <a:pt x="3156526" y="1635766"/>
                    <a:pt x="3146060" y="1634857"/>
                  </a:cubicBezTo>
                  <a:cubicBezTo>
                    <a:pt x="3116518" y="1632358"/>
                    <a:pt x="3084302" y="1635010"/>
                    <a:pt x="3057965" y="1626236"/>
                  </a:cubicBezTo>
                  <a:cubicBezTo>
                    <a:pt x="3029852" y="1616919"/>
                    <a:pt x="3003375" y="1613330"/>
                    <a:pt x="2974961" y="1617995"/>
                  </a:cubicBezTo>
                  <a:cubicBezTo>
                    <a:pt x="2965488" y="1619550"/>
                    <a:pt x="2953558" y="1626717"/>
                    <a:pt x="2949608" y="1633655"/>
                  </a:cubicBezTo>
                  <a:cubicBezTo>
                    <a:pt x="2940805" y="1649145"/>
                    <a:pt x="2927912" y="1652436"/>
                    <a:pt x="2909973" y="1648121"/>
                  </a:cubicBezTo>
                  <a:cubicBezTo>
                    <a:pt x="2894404" y="1644476"/>
                    <a:pt x="2875446" y="1643195"/>
                    <a:pt x="2864542" y="1635245"/>
                  </a:cubicBezTo>
                  <a:cubicBezTo>
                    <a:pt x="2833644" y="1612724"/>
                    <a:pt x="2795701" y="1613769"/>
                    <a:pt x="2758460" y="1609130"/>
                  </a:cubicBezTo>
                  <a:cubicBezTo>
                    <a:pt x="2735725" y="1606301"/>
                    <a:pt x="2714721" y="1607157"/>
                    <a:pt x="2692301" y="1610905"/>
                  </a:cubicBezTo>
                  <a:cubicBezTo>
                    <a:pt x="2643606" y="1619217"/>
                    <a:pt x="2595572" y="1613057"/>
                    <a:pt x="2548009" y="1604522"/>
                  </a:cubicBezTo>
                  <a:cubicBezTo>
                    <a:pt x="2516561" y="1598820"/>
                    <a:pt x="2484471" y="1595972"/>
                    <a:pt x="2453210" y="1590103"/>
                  </a:cubicBezTo>
                  <a:cubicBezTo>
                    <a:pt x="2429807" y="1585581"/>
                    <a:pt x="2406352" y="1579963"/>
                    <a:pt x="2384726" y="1571904"/>
                  </a:cubicBezTo>
                  <a:cubicBezTo>
                    <a:pt x="2353369" y="1560075"/>
                    <a:pt x="2325581" y="1541326"/>
                    <a:pt x="2286765" y="1548534"/>
                  </a:cubicBezTo>
                  <a:cubicBezTo>
                    <a:pt x="2252584" y="1554889"/>
                    <a:pt x="2221009" y="1546526"/>
                    <a:pt x="2189064" y="1538649"/>
                  </a:cubicBezTo>
                  <a:cubicBezTo>
                    <a:pt x="2165600" y="1532875"/>
                    <a:pt x="2142133" y="1526942"/>
                    <a:pt x="2118010" y="1523712"/>
                  </a:cubicBezTo>
                  <a:cubicBezTo>
                    <a:pt x="2089379" y="1519913"/>
                    <a:pt x="2057412" y="1523652"/>
                    <a:pt x="2031682" y="1515318"/>
                  </a:cubicBezTo>
                  <a:cubicBezTo>
                    <a:pt x="2004761" y="1506572"/>
                    <a:pt x="1983123" y="1514364"/>
                    <a:pt x="1959737" y="1518317"/>
                  </a:cubicBezTo>
                  <a:cubicBezTo>
                    <a:pt x="1922433" y="1524509"/>
                    <a:pt x="1885501" y="1534450"/>
                    <a:pt x="1847100" y="1525944"/>
                  </a:cubicBezTo>
                  <a:cubicBezTo>
                    <a:pt x="1800428" y="1515638"/>
                    <a:pt x="1754098" y="1504375"/>
                    <a:pt x="1707262" y="1494706"/>
                  </a:cubicBezTo>
                  <a:cubicBezTo>
                    <a:pt x="1689158" y="1491026"/>
                    <a:pt x="1669827" y="1490075"/>
                    <a:pt x="1651067" y="1488939"/>
                  </a:cubicBezTo>
                  <a:cubicBezTo>
                    <a:pt x="1633296" y="1488069"/>
                    <a:pt x="1612320" y="1493475"/>
                    <a:pt x="1598392" y="1487556"/>
                  </a:cubicBezTo>
                  <a:cubicBezTo>
                    <a:pt x="1562588" y="1472333"/>
                    <a:pt x="1526230" y="1465768"/>
                    <a:pt x="1485796" y="1467717"/>
                  </a:cubicBezTo>
                  <a:cubicBezTo>
                    <a:pt x="1470633" y="1468448"/>
                    <a:pt x="1455519" y="1462113"/>
                    <a:pt x="1440105" y="1461600"/>
                  </a:cubicBezTo>
                  <a:cubicBezTo>
                    <a:pt x="1419033" y="1461047"/>
                    <a:pt x="1394726" y="1457982"/>
                    <a:pt x="1376742" y="1464813"/>
                  </a:cubicBezTo>
                  <a:cubicBezTo>
                    <a:pt x="1334463" y="1480976"/>
                    <a:pt x="1299105" y="1470908"/>
                    <a:pt x="1260914" y="1458783"/>
                  </a:cubicBezTo>
                  <a:cubicBezTo>
                    <a:pt x="1223316" y="1446785"/>
                    <a:pt x="1183912" y="1437700"/>
                    <a:pt x="1144209" y="1430510"/>
                  </a:cubicBezTo>
                  <a:cubicBezTo>
                    <a:pt x="1129277" y="1427934"/>
                    <a:pt x="1111855" y="1434268"/>
                    <a:pt x="1095577" y="1436151"/>
                  </a:cubicBezTo>
                  <a:cubicBezTo>
                    <a:pt x="1089760" y="1436745"/>
                    <a:pt x="1083367" y="1437525"/>
                    <a:pt x="1078045" y="1436212"/>
                  </a:cubicBezTo>
                  <a:cubicBezTo>
                    <a:pt x="1026587" y="1423625"/>
                    <a:pt x="974523" y="1414679"/>
                    <a:pt x="919891" y="1425160"/>
                  </a:cubicBezTo>
                  <a:cubicBezTo>
                    <a:pt x="914876" y="1426187"/>
                    <a:pt x="909153" y="1424736"/>
                    <a:pt x="904047" y="1423883"/>
                  </a:cubicBezTo>
                  <a:cubicBezTo>
                    <a:pt x="879088" y="1419436"/>
                    <a:pt x="854553" y="1411675"/>
                    <a:pt x="829382" y="1410847"/>
                  </a:cubicBezTo>
                  <a:cubicBezTo>
                    <a:pt x="767326" y="1408817"/>
                    <a:pt x="705028" y="1409779"/>
                    <a:pt x="642661" y="1409490"/>
                  </a:cubicBezTo>
                  <a:cubicBezTo>
                    <a:pt x="638766" y="1409522"/>
                    <a:pt x="634684" y="1409719"/>
                    <a:pt x="631134" y="1408791"/>
                  </a:cubicBezTo>
                  <a:cubicBezTo>
                    <a:pt x="607871" y="1403163"/>
                    <a:pt x="587956" y="1406321"/>
                    <a:pt x="569136" y="1420097"/>
                  </a:cubicBezTo>
                  <a:cubicBezTo>
                    <a:pt x="560854" y="1426146"/>
                    <a:pt x="549335" y="1429684"/>
                    <a:pt x="538796" y="1433330"/>
                  </a:cubicBezTo>
                  <a:cubicBezTo>
                    <a:pt x="523276" y="1438787"/>
                    <a:pt x="507362" y="1444105"/>
                    <a:pt x="491177" y="1447867"/>
                  </a:cubicBezTo>
                  <a:cubicBezTo>
                    <a:pt x="475178" y="1451464"/>
                    <a:pt x="458068" y="1456211"/>
                    <a:pt x="442411" y="1454770"/>
                  </a:cubicBezTo>
                  <a:cubicBezTo>
                    <a:pt x="414232" y="1452205"/>
                    <a:pt x="387176" y="1444721"/>
                    <a:pt x="359296" y="1440257"/>
                  </a:cubicBezTo>
                  <a:cubicBezTo>
                    <a:pt x="349673" y="1438680"/>
                    <a:pt x="339191" y="1439501"/>
                    <a:pt x="329271" y="1439821"/>
                  </a:cubicBezTo>
                  <a:cubicBezTo>
                    <a:pt x="306503" y="1440449"/>
                    <a:pt x="283397" y="1446114"/>
                    <a:pt x="262167" y="1434111"/>
                  </a:cubicBezTo>
                  <a:cubicBezTo>
                    <a:pt x="242530" y="1422816"/>
                    <a:pt x="223456" y="1427345"/>
                    <a:pt x="203882" y="1437548"/>
                  </a:cubicBezTo>
                  <a:cubicBezTo>
                    <a:pt x="189813" y="1444818"/>
                    <a:pt x="173736" y="1450772"/>
                    <a:pt x="157723" y="1454055"/>
                  </a:cubicBezTo>
                  <a:cubicBezTo>
                    <a:pt x="135728" y="1458567"/>
                    <a:pt x="113832" y="1461037"/>
                    <a:pt x="89823" y="1460153"/>
                  </a:cubicBezTo>
                  <a:cubicBezTo>
                    <a:pt x="72843" y="1459559"/>
                    <a:pt x="59011" y="1459598"/>
                    <a:pt x="45393" y="1451938"/>
                  </a:cubicBezTo>
                  <a:cubicBezTo>
                    <a:pt x="43196" y="1450788"/>
                    <a:pt x="39293" y="1450662"/>
                    <a:pt x="36385" y="1450960"/>
                  </a:cubicBezTo>
                  <a:lnTo>
                    <a:pt x="0" y="1452514"/>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7" name="Group 26">
            <a:extLst>
              <a:ext uri="{FF2B5EF4-FFF2-40B4-BE49-F238E27FC236}">
                <a16:creationId xmlns:a16="http://schemas.microsoft.com/office/drawing/2014/main" id="{D1EABE02-705D-4B3A-B7DF-634641E1DA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9739305" cy="1775939"/>
            <a:chOff x="1" y="1"/>
            <a:chExt cx="9739305" cy="1775939"/>
          </a:xfrm>
        </p:grpSpPr>
        <p:sp>
          <p:nvSpPr>
            <p:cNvPr id="28" name="Freeform: Shape 27">
              <a:extLst>
                <a:ext uri="{FF2B5EF4-FFF2-40B4-BE49-F238E27FC236}">
                  <a16:creationId xmlns:a16="http://schemas.microsoft.com/office/drawing/2014/main" id="{08C4F13C-93EF-478B-A270-CF799F8663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9739305" cy="1775939"/>
            </a:xfrm>
            <a:custGeom>
              <a:avLst/>
              <a:gdLst>
                <a:gd name="connsiteX0" fmla="*/ 9506323 w 9739305"/>
                <a:gd name="connsiteY0" fmla="*/ 0 h 1775939"/>
                <a:gd name="connsiteX1" fmla="*/ 9739305 w 9739305"/>
                <a:gd name="connsiteY1" fmla="*/ 0 h 1775939"/>
                <a:gd name="connsiteX2" fmla="*/ 9721016 w 9739305"/>
                <a:gd name="connsiteY2" fmla="*/ 12453 h 1775939"/>
                <a:gd name="connsiteX3" fmla="*/ 9619776 w 9739305"/>
                <a:gd name="connsiteY3" fmla="*/ 90780 h 1775939"/>
                <a:gd name="connsiteX4" fmla="*/ 9506710 w 9739305"/>
                <a:gd name="connsiteY4" fmla="*/ 158222 h 1775939"/>
                <a:gd name="connsiteX5" fmla="*/ 9417057 w 9739305"/>
                <a:gd name="connsiteY5" fmla="*/ 238502 h 1775939"/>
                <a:gd name="connsiteX6" fmla="*/ 9380548 w 9739305"/>
                <a:gd name="connsiteY6" fmla="*/ 281379 h 1775939"/>
                <a:gd name="connsiteX7" fmla="*/ 9301035 w 9739305"/>
                <a:gd name="connsiteY7" fmla="*/ 313304 h 1775939"/>
                <a:gd name="connsiteX8" fmla="*/ 9215480 w 9739305"/>
                <a:gd name="connsiteY8" fmla="*/ 361372 h 1775939"/>
                <a:gd name="connsiteX9" fmla="*/ 9155376 w 9739305"/>
                <a:gd name="connsiteY9" fmla="*/ 407897 h 1775939"/>
                <a:gd name="connsiteX10" fmla="*/ 9108770 w 9739305"/>
                <a:gd name="connsiteY10" fmla="*/ 439335 h 1775939"/>
                <a:gd name="connsiteX11" fmla="*/ 9042339 w 9739305"/>
                <a:gd name="connsiteY11" fmla="*/ 471886 h 1775939"/>
                <a:gd name="connsiteX12" fmla="*/ 8976155 w 9739305"/>
                <a:gd name="connsiteY12" fmla="*/ 513526 h 1775939"/>
                <a:gd name="connsiteX13" fmla="*/ 8944250 w 9739305"/>
                <a:gd name="connsiteY13" fmla="*/ 538762 h 1775939"/>
                <a:gd name="connsiteX14" fmla="*/ 8882191 w 9739305"/>
                <a:gd name="connsiteY14" fmla="*/ 581144 h 1775939"/>
                <a:gd name="connsiteX15" fmla="*/ 8818061 w 9739305"/>
                <a:gd name="connsiteY15" fmla="*/ 620960 h 1775939"/>
                <a:gd name="connsiteX16" fmla="*/ 8696263 w 9739305"/>
                <a:gd name="connsiteY16" fmla="*/ 668892 h 1775939"/>
                <a:gd name="connsiteX17" fmla="*/ 8586493 w 9739305"/>
                <a:gd name="connsiteY17" fmla="*/ 736016 h 1775939"/>
                <a:gd name="connsiteX18" fmla="*/ 8499250 w 9739305"/>
                <a:gd name="connsiteY18" fmla="*/ 785420 h 1775939"/>
                <a:gd name="connsiteX19" fmla="*/ 8448581 w 9739305"/>
                <a:gd name="connsiteY19" fmla="*/ 817525 h 1775939"/>
                <a:gd name="connsiteX20" fmla="*/ 8356131 w 9739305"/>
                <a:gd name="connsiteY20" fmla="*/ 888209 h 1775939"/>
                <a:gd name="connsiteX21" fmla="*/ 8211166 w 9739305"/>
                <a:gd name="connsiteY21" fmla="*/ 964878 h 1775939"/>
                <a:gd name="connsiteX22" fmla="*/ 8123367 w 9739305"/>
                <a:gd name="connsiteY22" fmla="*/ 1006776 h 1775939"/>
                <a:gd name="connsiteX23" fmla="*/ 7933271 w 9739305"/>
                <a:gd name="connsiteY23" fmla="*/ 1072752 h 1775939"/>
                <a:gd name="connsiteX24" fmla="*/ 7872042 w 9739305"/>
                <a:gd name="connsiteY24" fmla="*/ 1095949 h 1775939"/>
                <a:gd name="connsiteX25" fmla="*/ 7801540 w 9739305"/>
                <a:gd name="connsiteY25" fmla="*/ 1112687 h 1775939"/>
                <a:gd name="connsiteX26" fmla="*/ 7688760 w 9739305"/>
                <a:gd name="connsiteY26" fmla="*/ 1149668 h 1775939"/>
                <a:gd name="connsiteX27" fmla="*/ 7468219 w 9739305"/>
                <a:gd name="connsiteY27" fmla="*/ 1214601 h 1775939"/>
                <a:gd name="connsiteX28" fmla="*/ 7419634 w 9739305"/>
                <a:gd name="connsiteY28" fmla="*/ 1225261 h 1775939"/>
                <a:gd name="connsiteX29" fmla="*/ 7296522 w 9739305"/>
                <a:gd name="connsiteY29" fmla="*/ 1266193 h 1775939"/>
                <a:gd name="connsiteX30" fmla="*/ 7222817 w 9739305"/>
                <a:gd name="connsiteY30" fmla="*/ 1293286 h 1775939"/>
                <a:gd name="connsiteX31" fmla="*/ 7161457 w 9739305"/>
                <a:gd name="connsiteY31" fmla="*/ 1309742 h 1775939"/>
                <a:gd name="connsiteX32" fmla="*/ 7106944 w 9739305"/>
                <a:gd name="connsiteY32" fmla="*/ 1318647 h 1775939"/>
                <a:gd name="connsiteX33" fmla="*/ 6964204 w 9739305"/>
                <a:gd name="connsiteY33" fmla="*/ 1356601 h 1775939"/>
                <a:gd name="connsiteX34" fmla="*/ 6907255 w 9739305"/>
                <a:gd name="connsiteY34" fmla="*/ 1371589 h 1775939"/>
                <a:gd name="connsiteX35" fmla="*/ 6759991 w 9739305"/>
                <a:gd name="connsiteY35" fmla="*/ 1420747 h 1775939"/>
                <a:gd name="connsiteX36" fmla="*/ 6634783 w 9739305"/>
                <a:gd name="connsiteY36" fmla="*/ 1454562 h 1775939"/>
                <a:gd name="connsiteX37" fmla="*/ 6582555 w 9739305"/>
                <a:gd name="connsiteY37" fmla="*/ 1470418 h 1775939"/>
                <a:gd name="connsiteX38" fmla="*/ 6462719 w 9739305"/>
                <a:gd name="connsiteY38" fmla="*/ 1498482 h 1775939"/>
                <a:gd name="connsiteX39" fmla="*/ 6395050 w 9739305"/>
                <a:gd name="connsiteY39" fmla="*/ 1517437 h 1775939"/>
                <a:gd name="connsiteX40" fmla="*/ 6228927 w 9739305"/>
                <a:gd name="connsiteY40" fmla="*/ 1543179 h 1775939"/>
                <a:gd name="connsiteX41" fmla="*/ 6057331 w 9739305"/>
                <a:gd name="connsiteY41" fmla="*/ 1568558 h 1775939"/>
                <a:gd name="connsiteX42" fmla="*/ 5962939 w 9739305"/>
                <a:gd name="connsiteY42" fmla="*/ 1578758 h 1775939"/>
                <a:gd name="connsiteX43" fmla="*/ 5880756 w 9739305"/>
                <a:gd name="connsiteY43" fmla="*/ 1591666 h 1775939"/>
                <a:gd name="connsiteX44" fmla="*/ 5809105 w 9739305"/>
                <a:gd name="connsiteY44" fmla="*/ 1600770 h 1775939"/>
                <a:gd name="connsiteX45" fmla="*/ 5695165 w 9739305"/>
                <a:gd name="connsiteY45" fmla="*/ 1617719 h 1775939"/>
                <a:gd name="connsiteX46" fmla="*/ 5647685 w 9739305"/>
                <a:gd name="connsiteY46" fmla="*/ 1622990 h 1775939"/>
                <a:gd name="connsiteX47" fmla="*/ 5535323 w 9739305"/>
                <a:gd name="connsiteY47" fmla="*/ 1628248 h 1775939"/>
                <a:gd name="connsiteX48" fmla="*/ 5496177 w 9739305"/>
                <a:gd name="connsiteY48" fmla="*/ 1628567 h 1775939"/>
                <a:gd name="connsiteX49" fmla="*/ 5420013 w 9739305"/>
                <a:gd name="connsiteY49" fmla="*/ 1612778 h 1775939"/>
                <a:gd name="connsiteX50" fmla="*/ 5411005 w 9739305"/>
                <a:gd name="connsiteY50" fmla="*/ 1611800 h 1775939"/>
                <a:gd name="connsiteX51" fmla="*/ 5361259 w 9739305"/>
                <a:gd name="connsiteY51" fmla="*/ 1606507 h 1775939"/>
                <a:gd name="connsiteX52" fmla="*/ 5334120 w 9739305"/>
                <a:gd name="connsiteY52" fmla="*/ 1605305 h 1775939"/>
                <a:gd name="connsiteX53" fmla="*/ 5230715 w 9739305"/>
                <a:gd name="connsiteY53" fmla="*/ 1594283 h 1775939"/>
                <a:gd name="connsiteX54" fmla="*/ 5171263 w 9739305"/>
                <a:gd name="connsiteY54" fmla="*/ 1589616 h 1775939"/>
                <a:gd name="connsiteX55" fmla="*/ 5123496 w 9739305"/>
                <a:gd name="connsiteY55" fmla="*/ 1593018 h 1775939"/>
                <a:gd name="connsiteX56" fmla="*/ 5039590 w 9739305"/>
                <a:gd name="connsiteY56" fmla="*/ 1598474 h 1775939"/>
                <a:gd name="connsiteX57" fmla="*/ 5012937 w 9739305"/>
                <a:gd name="connsiteY57" fmla="*/ 1603369 h 1775939"/>
                <a:gd name="connsiteX58" fmla="*/ 4891143 w 9739305"/>
                <a:gd name="connsiteY58" fmla="*/ 1598882 h 1775939"/>
                <a:gd name="connsiteX59" fmla="*/ 4821905 w 9739305"/>
                <a:gd name="connsiteY59" fmla="*/ 1601436 h 1775939"/>
                <a:gd name="connsiteX60" fmla="*/ 4743339 w 9739305"/>
                <a:gd name="connsiteY60" fmla="*/ 1592353 h 1775939"/>
                <a:gd name="connsiteX61" fmla="*/ 4720626 w 9739305"/>
                <a:gd name="connsiteY61" fmla="*/ 1594076 h 1775939"/>
                <a:gd name="connsiteX62" fmla="*/ 4695215 w 9739305"/>
                <a:gd name="connsiteY62" fmla="*/ 1596400 h 1775939"/>
                <a:gd name="connsiteX63" fmla="*/ 4617116 w 9739305"/>
                <a:gd name="connsiteY63" fmla="*/ 1601107 h 1775939"/>
                <a:gd name="connsiteX64" fmla="*/ 4569913 w 9739305"/>
                <a:gd name="connsiteY64" fmla="*/ 1608091 h 1775939"/>
                <a:gd name="connsiteX65" fmla="*/ 4479392 w 9739305"/>
                <a:gd name="connsiteY65" fmla="*/ 1609630 h 1775939"/>
                <a:gd name="connsiteX66" fmla="*/ 4446151 w 9739305"/>
                <a:gd name="connsiteY66" fmla="*/ 1615312 h 1775939"/>
                <a:gd name="connsiteX67" fmla="*/ 4361619 w 9739305"/>
                <a:gd name="connsiteY67" fmla="*/ 1619859 h 1775939"/>
                <a:gd name="connsiteX68" fmla="*/ 4285695 w 9739305"/>
                <a:gd name="connsiteY68" fmla="*/ 1621164 h 1775939"/>
                <a:gd name="connsiteX69" fmla="*/ 4212667 w 9739305"/>
                <a:gd name="connsiteY69" fmla="*/ 1625940 h 1775939"/>
                <a:gd name="connsiteX70" fmla="*/ 4160628 w 9739305"/>
                <a:gd name="connsiteY70" fmla="*/ 1633627 h 1775939"/>
                <a:gd name="connsiteX71" fmla="*/ 4104018 w 9739305"/>
                <a:gd name="connsiteY71" fmla="*/ 1639495 h 1775939"/>
                <a:gd name="connsiteX72" fmla="*/ 3948438 w 9739305"/>
                <a:gd name="connsiteY72" fmla="*/ 1665671 h 1775939"/>
                <a:gd name="connsiteX73" fmla="*/ 3919256 w 9739305"/>
                <a:gd name="connsiteY73" fmla="*/ 1662527 h 1775939"/>
                <a:gd name="connsiteX74" fmla="*/ 3754603 w 9739305"/>
                <a:gd name="connsiteY74" fmla="*/ 1666227 h 1775939"/>
                <a:gd name="connsiteX75" fmla="*/ 3718852 w 9739305"/>
                <a:gd name="connsiteY75" fmla="*/ 1668265 h 1775939"/>
                <a:gd name="connsiteX76" fmla="*/ 3621934 w 9739305"/>
                <a:gd name="connsiteY76" fmla="*/ 1654418 h 1775939"/>
                <a:gd name="connsiteX77" fmla="*/ 3475226 w 9739305"/>
                <a:gd name="connsiteY77" fmla="*/ 1690838 h 1775939"/>
                <a:gd name="connsiteX78" fmla="*/ 3338395 w 9739305"/>
                <a:gd name="connsiteY78" fmla="*/ 1734157 h 1775939"/>
                <a:gd name="connsiteX79" fmla="*/ 3321128 w 9739305"/>
                <a:gd name="connsiteY79" fmla="*/ 1739699 h 1775939"/>
                <a:gd name="connsiteX80" fmla="*/ 3271751 w 9739305"/>
                <a:gd name="connsiteY80" fmla="*/ 1750083 h 1775939"/>
                <a:gd name="connsiteX81" fmla="*/ 3210267 w 9739305"/>
                <a:gd name="connsiteY81" fmla="*/ 1755871 h 1775939"/>
                <a:gd name="connsiteX82" fmla="*/ 3132456 w 9739305"/>
                <a:gd name="connsiteY82" fmla="*/ 1766527 h 1775939"/>
                <a:gd name="connsiteX83" fmla="*/ 3069450 w 9739305"/>
                <a:gd name="connsiteY83" fmla="*/ 1760933 h 1775939"/>
                <a:gd name="connsiteX84" fmla="*/ 2981357 w 9739305"/>
                <a:gd name="connsiteY84" fmla="*/ 1752311 h 1775939"/>
                <a:gd name="connsiteX85" fmla="*/ 2898350 w 9739305"/>
                <a:gd name="connsiteY85" fmla="*/ 1744071 h 1775939"/>
                <a:gd name="connsiteX86" fmla="*/ 2872998 w 9739305"/>
                <a:gd name="connsiteY86" fmla="*/ 1759731 h 1775939"/>
                <a:gd name="connsiteX87" fmla="*/ 2833363 w 9739305"/>
                <a:gd name="connsiteY87" fmla="*/ 1774197 h 1775939"/>
                <a:gd name="connsiteX88" fmla="*/ 2787932 w 9739305"/>
                <a:gd name="connsiteY88" fmla="*/ 1761321 h 1775939"/>
                <a:gd name="connsiteX89" fmla="*/ 2681851 w 9739305"/>
                <a:gd name="connsiteY89" fmla="*/ 1735206 h 1775939"/>
                <a:gd name="connsiteX90" fmla="*/ 2615692 w 9739305"/>
                <a:gd name="connsiteY90" fmla="*/ 1736981 h 1775939"/>
                <a:gd name="connsiteX91" fmla="*/ 2471401 w 9739305"/>
                <a:gd name="connsiteY91" fmla="*/ 1730598 h 1775939"/>
                <a:gd name="connsiteX92" fmla="*/ 2376602 w 9739305"/>
                <a:gd name="connsiteY92" fmla="*/ 1716179 h 1775939"/>
                <a:gd name="connsiteX93" fmla="*/ 2308117 w 9739305"/>
                <a:gd name="connsiteY93" fmla="*/ 1697980 h 1775939"/>
                <a:gd name="connsiteX94" fmla="*/ 2210156 w 9739305"/>
                <a:gd name="connsiteY94" fmla="*/ 1674611 h 1775939"/>
                <a:gd name="connsiteX95" fmla="*/ 2112456 w 9739305"/>
                <a:gd name="connsiteY95" fmla="*/ 1664725 h 1775939"/>
                <a:gd name="connsiteX96" fmla="*/ 2041401 w 9739305"/>
                <a:gd name="connsiteY96" fmla="*/ 1649787 h 1775939"/>
                <a:gd name="connsiteX97" fmla="*/ 1955072 w 9739305"/>
                <a:gd name="connsiteY97" fmla="*/ 1641394 h 1775939"/>
                <a:gd name="connsiteX98" fmla="*/ 1883129 w 9739305"/>
                <a:gd name="connsiteY98" fmla="*/ 1644393 h 1775939"/>
                <a:gd name="connsiteX99" fmla="*/ 1770492 w 9739305"/>
                <a:gd name="connsiteY99" fmla="*/ 1652019 h 1775939"/>
                <a:gd name="connsiteX100" fmla="*/ 1630653 w 9739305"/>
                <a:gd name="connsiteY100" fmla="*/ 1620782 h 1775939"/>
                <a:gd name="connsiteX101" fmla="*/ 1574457 w 9739305"/>
                <a:gd name="connsiteY101" fmla="*/ 1615016 h 1775939"/>
                <a:gd name="connsiteX102" fmla="*/ 1521784 w 9739305"/>
                <a:gd name="connsiteY102" fmla="*/ 1613632 h 1775939"/>
                <a:gd name="connsiteX103" fmla="*/ 1409187 w 9739305"/>
                <a:gd name="connsiteY103" fmla="*/ 1593793 h 1775939"/>
                <a:gd name="connsiteX104" fmla="*/ 1363496 w 9739305"/>
                <a:gd name="connsiteY104" fmla="*/ 1587676 h 1775939"/>
                <a:gd name="connsiteX105" fmla="*/ 1300134 w 9739305"/>
                <a:gd name="connsiteY105" fmla="*/ 1590889 h 1775939"/>
                <a:gd name="connsiteX106" fmla="*/ 1184306 w 9739305"/>
                <a:gd name="connsiteY106" fmla="*/ 1584859 h 1775939"/>
                <a:gd name="connsiteX107" fmla="*/ 1067600 w 9739305"/>
                <a:gd name="connsiteY107" fmla="*/ 1556587 h 1775939"/>
                <a:gd name="connsiteX108" fmla="*/ 1018967 w 9739305"/>
                <a:gd name="connsiteY108" fmla="*/ 1562226 h 1775939"/>
                <a:gd name="connsiteX109" fmla="*/ 1001437 w 9739305"/>
                <a:gd name="connsiteY109" fmla="*/ 1562287 h 1775939"/>
                <a:gd name="connsiteX110" fmla="*/ 843282 w 9739305"/>
                <a:gd name="connsiteY110" fmla="*/ 1551235 h 1775939"/>
                <a:gd name="connsiteX111" fmla="*/ 827437 w 9739305"/>
                <a:gd name="connsiteY111" fmla="*/ 1549959 h 1775939"/>
                <a:gd name="connsiteX112" fmla="*/ 752774 w 9739305"/>
                <a:gd name="connsiteY112" fmla="*/ 1536924 h 1775939"/>
                <a:gd name="connsiteX113" fmla="*/ 566053 w 9739305"/>
                <a:gd name="connsiteY113" fmla="*/ 1535567 h 1775939"/>
                <a:gd name="connsiteX114" fmla="*/ 554525 w 9739305"/>
                <a:gd name="connsiteY114" fmla="*/ 1534867 h 1775939"/>
                <a:gd name="connsiteX115" fmla="*/ 492526 w 9739305"/>
                <a:gd name="connsiteY115" fmla="*/ 1546173 h 1775939"/>
                <a:gd name="connsiteX116" fmla="*/ 462187 w 9739305"/>
                <a:gd name="connsiteY116" fmla="*/ 1559407 h 1775939"/>
                <a:gd name="connsiteX117" fmla="*/ 414568 w 9739305"/>
                <a:gd name="connsiteY117" fmla="*/ 1573944 h 1775939"/>
                <a:gd name="connsiteX118" fmla="*/ 365802 w 9739305"/>
                <a:gd name="connsiteY118" fmla="*/ 1580845 h 1775939"/>
                <a:gd name="connsiteX119" fmla="*/ 282687 w 9739305"/>
                <a:gd name="connsiteY119" fmla="*/ 1566332 h 1775939"/>
                <a:gd name="connsiteX120" fmla="*/ 252662 w 9739305"/>
                <a:gd name="connsiteY120" fmla="*/ 1565897 h 1775939"/>
                <a:gd name="connsiteX121" fmla="*/ 185558 w 9739305"/>
                <a:gd name="connsiteY121" fmla="*/ 1560187 h 1775939"/>
                <a:gd name="connsiteX122" fmla="*/ 127273 w 9739305"/>
                <a:gd name="connsiteY122" fmla="*/ 1563624 h 1775939"/>
                <a:gd name="connsiteX123" fmla="*/ 81114 w 9739305"/>
                <a:gd name="connsiteY123" fmla="*/ 1580132 h 1775939"/>
                <a:gd name="connsiteX124" fmla="*/ 13214 w 9739305"/>
                <a:gd name="connsiteY124" fmla="*/ 1586229 h 1775939"/>
                <a:gd name="connsiteX125" fmla="*/ 0 w 9739305"/>
                <a:gd name="connsiteY125" fmla="*/ 1585408 h 1775939"/>
                <a:gd name="connsiteX126" fmla="*/ 0 w 9739305"/>
                <a:gd name="connsiteY126" fmla="*/ 1251083 h 1775939"/>
                <a:gd name="connsiteX127" fmla="*/ 4829 w 9739305"/>
                <a:gd name="connsiteY127" fmla="*/ 1250628 h 1775939"/>
                <a:gd name="connsiteX128" fmla="*/ 48555 w 9739305"/>
                <a:gd name="connsiteY128" fmla="*/ 1240203 h 1775939"/>
                <a:gd name="connsiteX129" fmla="*/ 72789 w 9739305"/>
                <a:gd name="connsiteY129" fmla="*/ 1233698 h 1775939"/>
                <a:gd name="connsiteX130" fmla="*/ 197847 w 9739305"/>
                <a:gd name="connsiteY130" fmla="*/ 1212918 h 1775939"/>
                <a:gd name="connsiteX131" fmla="*/ 253067 w 9739305"/>
                <a:gd name="connsiteY131" fmla="*/ 1194405 h 1775939"/>
                <a:gd name="connsiteX132" fmla="*/ 268116 w 9739305"/>
                <a:gd name="connsiteY132" fmla="*/ 1191325 h 1775939"/>
                <a:gd name="connsiteX133" fmla="*/ 351434 w 9739305"/>
                <a:gd name="connsiteY133" fmla="*/ 1193900 h 1775939"/>
                <a:gd name="connsiteX134" fmla="*/ 414867 w 9739305"/>
                <a:gd name="connsiteY134" fmla="*/ 1216423 h 1775939"/>
                <a:gd name="connsiteX135" fmla="*/ 427335 w 9739305"/>
                <a:gd name="connsiteY135" fmla="*/ 1224454 h 1775939"/>
                <a:gd name="connsiteX136" fmla="*/ 600582 w 9739305"/>
                <a:gd name="connsiteY136" fmla="*/ 1213120 h 1775939"/>
                <a:gd name="connsiteX137" fmla="*/ 627039 w 9739305"/>
                <a:gd name="connsiteY137" fmla="*/ 1208235 h 1775939"/>
                <a:gd name="connsiteX138" fmla="*/ 756446 w 9739305"/>
                <a:gd name="connsiteY138" fmla="*/ 1217062 h 1775939"/>
                <a:gd name="connsiteX139" fmla="*/ 794106 w 9739305"/>
                <a:gd name="connsiteY139" fmla="*/ 1218229 h 1775939"/>
                <a:gd name="connsiteX140" fmla="*/ 929268 w 9739305"/>
                <a:gd name="connsiteY140" fmla="*/ 1225211 h 1775939"/>
                <a:gd name="connsiteX141" fmla="*/ 947713 w 9739305"/>
                <a:gd name="connsiteY141" fmla="*/ 1211766 h 1775939"/>
                <a:gd name="connsiteX142" fmla="*/ 1001014 w 9739305"/>
                <a:gd name="connsiteY142" fmla="*/ 1177651 h 1775939"/>
                <a:gd name="connsiteX143" fmla="*/ 1107747 w 9739305"/>
                <a:gd name="connsiteY143" fmla="*/ 1144571 h 1775939"/>
                <a:gd name="connsiteX144" fmla="*/ 1137175 w 9739305"/>
                <a:gd name="connsiteY144" fmla="*/ 1144721 h 1775939"/>
                <a:gd name="connsiteX145" fmla="*/ 1213670 w 9739305"/>
                <a:gd name="connsiteY145" fmla="*/ 1187646 h 1775939"/>
                <a:gd name="connsiteX146" fmla="*/ 1250725 w 9739305"/>
                <a:gd name="connsiteY146" fmla="*/ 1204534 h 1775939"/>
                <a:gd name="connsiteX147" fmla="*/ 1355013 w 9739305"/>
                <a:gd name="connsiteY147" fmla="*/ 1233876 h 1775939"/>
                <a:gd name="connsiteX148" fmla="*/ 1363867 w 9739305"/>
                <a:gd name="connsiteY148" fmla="*/ 1239727 h 1775939"/>
                <a:gd name="connsiteX149" fmla="*/ 1443262 w 9739305"/>
                <a:gd name="connsiteY149" fmla="*/ 1310445 h 1775939"/>
                <a:gd name="connsiteX150" fmla="*/ 1460979 w 9739305"/>
                <a:gd name="connsiteY150" fmla="*/ 1322303 h 1775939"/>
                <a:gd name="connsiteX151" fmla="*/ 1482536 w 9739305"/>
                <a:gd name="connsiteY151" fmla="*/ 1341039 h 1775939"/>
                <a:gd name="connsiteX152" fmla="*/ 1548717 w 9739305"/>
                <a:gd name="connsiteY152" fmla="*/ 1376141 h 1775939"/>
                <a:gd name="connsiteX153" fmla="*/ 1629003 w 9739305"/>
                <a:gd name="connsiteY153" fmla="*/ 1384512 h 1775939"/>
                <a:gd name="connsiteX154" fmla="*/ 1726123 w 9739305"/>
                <a:gd name="connsiteY154" fmla="*/ 1398505 h 1775939"/>
                <a:gd name="connsiteX155" fmla="*/ 1766964 w 9739305"/>
                <a:gd name="connsiteY155" fmla="*/ 1409092 h 1775939"/>
                <a:gd name="connsiteX156" fmla="*/ 1875994 w 9739305"/>
                <a:gd name="connsiteY156" fmla="*/ 1427691 h 1775939"/>
                <a:gd name="connsiteX157" fmla="*/ 1953935 w 9739305"/>
                <a:gd name="connsiteY157" fmla="*/ 1444021 h 1775939"/>
                <a:gd name="connsiteX158" fmla="*/ 2065495 w 9739305"/>
                <a:gd name="connsiteY158" fmla="*/ 1450414 h 1775939"/>
                <a:gd name="connsiteX159" fmla="*/ 2119362 w 9739305"/>
                <a:gd name="connsiteY159" fmla="*/ 1448287 h 1775939"/>
                <a:gd name="connsiteX160" fmla="*/ 2221201 w 9739305"/>
                <a:gd name="connsiteY160" fmla="*/ 1503642 h 1775939"/>
                <a:gd name="connsiteX161" fmla="*/ 2302040 w 9739305"/>
                <a:gd name="connsiteY161" fmla="*/ 1539608 h 1775939"/>
                <a:gd name="connsiteX162" fmla="*/ 2384113 w 9739305"/>
                <a:gd name="connsiteY162" fmla="*/ 1516348 h 1775939"/>
                <a:gd name="connsiteX163" fmla="*/ 2405786 w 9739305"/>
                <a:gd name="connsiteY163" fmla="*/ 1497098 h 1775939"/>
                <a:gd name="connsiteX164" fmla="*/ 2541024 w 9739305"/>
                <a:gd name="connsiteY164" fmla="*/ 1473316 h 1775939"/>
                <a:gd name="connsiteX165" fmla="*/ 2735378 w 9739305"/>
                <a:gd name="connsiteY165" fmla="*/ 1463319 h 1775939"/>
                <a:gd name="connsiteX166" fmla="*/ 3056752 w 9739305"/>
                <a:gd name="connsiteY166" fmla="*/ 1408590 h 1775939"/>
                <a:gd name="connsiteX167" fmla="*/ 3112247 w 9739305"/>
                <a:gd name="connsiteY167" fmla="*/ 1387711 h 1775939"/>
                <a:gd name="connsiteX168" fmla="*/ 3175396 w 9739305"/>
                <a:gd name="connsiteY168" fmla="*/ 1380116 h 1775939"/>
                <a:gd name="connsiteX169" fmla="*/ 3200231 w 9739305"/>
                <a:gd name="connsiteY169" fmla="*/ 1390061 h 1775939"/>
                <a:gd name="connsiteX170" fmla="*/ 3307359 w 9739305"/>
                <a:gd name="connsiteY170" fmla="*/ 1401532 h 1775939"/>
                <a:gd name="connsiteX171" fmla="*/ 3327591 w 9739305"/>
                <a:gd name="connsiteY171" fmla="*/ 1400871 h 1775939"/>
                <a:gd name="connsiteX172" fmla="*/ 3396452 w 9739305"/>
                <a:gd name="connsiteY172" fmla="*/ 1390488 h 1775939"/>
                <a:gd name="connsiteX173" fmla="*/ 3460402 w 9739305"/>
                <a:gd name="connsiteY173" fmla="*/ 1383325 h 1775939"/>
                <a:gd name="connsiteX174" fmla="*/ 3622771 w 9739305"/>
                <a:gd name="connsiteY174" fmla="*/ 1388838 h 1775939"/>
                <a:gd name="connsiteX175" fmla="*/ 3746637 w 9739305"/>
                <a:gd name="connsiteY175" fmla="*/ 1379728 h 1775939"/>
                <a:gd name="connsiteX176" fmla="*/ 3803936 w 9739305"/>
                <a:gd name="connsiteY176" fmla="*/ 1380104 h 1775939"/>
                <a:gd name="connsiteX177" fmla="*/ 3836429 w 9739305"/>
                <a:gd name="connsiteY177" fmla="*/ 1383246 h 1775939"/>
                <a:gd name="connsiteX178" fmla="*/ 3911096 w 9739305"/>
                <a:gd name="connsiteY178" fmla="*/ 1412447 h 1775939"/>
                <a:gd name="connsiteX179" fmla="*/ 3951494 w 9739305"/>
                <a:gd name="connsiteY179" fmla="*/ 1417876 h 1775939"/>
                <a:gd name="connsiteX180" fmla="*/ 4071982 w 9739305"/>
                <a:gd name="connsiteY180" fmla="*/ 1411440 h 1775939"/>
                <a:gd name="connsiteX181" fmla="*/ 4250380 w 9739305"/>
                <a:gd name="connsiteY181" fmla="*/ 1353404 h 1775939"/>
                <a:gd name="connsiteX182" fmla="*/ 4268920 w 9739305"/>
                <a:gd name="connsiteY182" fmla="*/ 1345917 h 1775939"/>
                <a:gd name="connsiteX183" fmla="*/ 4360470 w 9739305"/>
                <a:gd name="connsiteY183" fmla="*/ 1333343 h 1775939"/>
                <a:gd name="connsiteX184" fmla="*/ 4423403 w 9739305"/>
                <a:gd name="connsiteY184" fmla="*/ 1341452 h 1775939"/>
                <a:gd name="connsiteX185" fmla="*/ 4509460 w 9739305"/>
                <a:gd name="connsiteY185" fmla="*/ 1360374 h 1775939"/>
                <a:gd name="connsiteX186" fmla="*/ 4586780 w 9739305"/>
                <a:gd name="connsiteY186" fmla="*/ 1375951 h 1775939"/>
                <a:gd name="connsiteX187" fmla="*/ 4643424 w 9739305"/>
                <a:gd name="connsiteY187" fmla="*/ 1395033 h 1775939"/>
                <a:gd name="connsiteX188" fmla="*/ 4771320 w 9739305"/>
                <a:gd name="connsiteY188" fmla="*/ 1404876 h 1775939"/>
                <a:gd name="connsiteX189" fmla="*/ 4784667 w 9739305"/>
                <a:gd name="connsiteY189" fmla="*/ 1406901 h 1775939"/>
                <a:gd name="connsiteX190" fmla="*/ 4879368 w 9739305"/>
                <a:gd name="connsiteY190" fmla="*/ 1382875 h 1775939"/>
                <a:gd name="connsiteX191" fmla="*/ 4993296 w 9739305"/>
                <a:gd name="connsiteY191" fmla="*/ 1357609 h 1775939"/>
                <a:gd name="connsiteX192" fmla="*/ 5034636 w 9739305"/>
                <a:gd name="connsiteY192" fmla="*/ 1362363 h 1775939"/>
                <a:gd name="connsiteX193" fmla="*/ 5091273 w 9739305"/>
                <a:gd name="connsiteY193" fmla="*/ 1369207 h 1775939"/>
                <a:gd name="connsiteX194" fmla="*/ 5143127 w 9739305"/>
                <a:gd name="connsiteY194" fmla="*/ 1361686 h 1775939"/>
                <a:gd name="connsiteX195" fmla="*/ 5174789 w 9739305"/>
                <a:gd name="connsiteY195" fmla="*/ 1359688 h 1775939"/>
                <a:gd name="connsiteX196" fmla="*/ 5322233 w 9739305"/>
                <a:gd name="connsiteY196" fmla="*/ 1411274 h 1775939"/>
                <a:gd name="connsiteX197" fmla="*/ 5359206 w 9739305"/>
                <a:gd name="connsiteY197" fmla="*/ 1414357 h 1775939"/>
                <a:gd name="connsiteX198" fmla="*/ 5380352 w 9739305"/>
                <a:gd name="connsiteY198" fmla="*/ 1420558 h 1775939"/>
                <a:gd name="connsiteX199" fmla="*/ 5509233 w 9739305"/>
                <a:gd name="connsiteY199" fmla="*/ 1487165 h 1775939"/>
                <a:gd name="connsiteX200" fmla="*/ 5563203 w 9739305"/>
                <a:gd name="connsiteY200" fmla="*/ 1499314 h 1775939"/>
                <a:gd name="connsiteX201" fmla="*/ 5621569 w 9739305"/>
                <a:gd name="connsiteY201" fmla="*/ 1493518 h 1775939"/>
                <a:gd name="connsiteX202" fmla="*/ 5655136 w 9739305"/>
                <a:gd name="connsiteY202" fmla="*/ 1486565 h 1775939"/>
                <a:gd name="connsiteX203" fmla="*/ 5736883 w 9739305"/>
                <a:gd name="connsiteY203" fmla="*/ 1436327 h 1775939"/>
                <a:gd name="connsiteX204" fmla="*/ 5784777 w 9739305"/>
                <a:gd name="connsiteY204" fmla="*/ 1435588 h 1775939"/>
                <a:gd name="connsiteX205" fmla="*/ 5860952 w 9739305"/>
                <a:gd name="connsiteY205" fmla="*/ 1463773 h 1775939"/>
                <a:gd name="connsiteX206" fmla="*/ 5997123 w 9739305"/>
                <a:gd name="connsiteY206" fmla="*/ 1471491 h 1775939"/>
                <a:gd name="connsiteX207" fmla="*/ 6063793 w 9739305"/>
                <a:gd name="connsiteY207" fmla="*/ 1423706 h 1775939"/>
                <a:gd name="connsiteX208" fmla="*/ 6097303 w 9739305"/>
                <a:gd name="connsiteY208" fmla="*/ 1379247 h 1775939"/>
                <a:gd name="connsiteX209" fmla="*/ 6197741 w 9739305"/>
                <a:gd name="connsiteY209" fmla="*/ 1324656 h 1775939"/>
                <a:gd name="connsiteX210" fmla="*/ 6223125 w 9739305"/>
                <a:gd name="connsiteY210" fmla="*/ 1341950 h 1775939"/>
                <a:gd name="connsiteX211" fmla="*/ 6298923 w 9739305"/>
                <a:gd name="connsiteY211" fmla="*/ 1346144 h 1775939"/>
                <a:gd name="connsiteX212" fmla="*/ 6380532 w 9739305"/>
                <a:gd name="connsiteY212" fmla="*/ 1341582 h 1775939"/>
                <a:gd name="connsiteX213" fmla="*/ 6523222 w 9739305"/>
                <a:gd name="connsiteY213" fmla="*/ 1343021 h 1775939"/>
                <a:gd name="connsiteX214" fmla="*/ 6615600 w 9739305"/>
                <a:gd name="connsiteY214" fmla="*/ 1291015 h 1775939"/>
                <a:gd name="connsiteX215" fmla="*/ 6650812 w 9739305"/>
                <a:gd name="connsiteY215" fmla="*/ 1269700 h 1775939"/>
                <a:gd name="connsiteX216" fmla="*/ 6684030 w 9739305"/>
                <a:gd name="connsiteY216" fmla="*/ 1255543 h 1775939"/>
                <a:gd name="connsiteX217" fmla="*/ 6722764 w 9739305"/>
                <a:gd name="connsiteY217" fmla="*/ 1246615 h 1775939"/>
                <a:gd name="connsiteX218" fmla="*/ 6815757 w 9739305"/>
                <a:gd name="connsiteY218" fmla="*/ 1215451 h 1775939"/>
                <a:gd name="connsiteX219" fmla="*/ 6866200 w 9739305"/>
                <a:gd name="connsiteY219" fmla="*/ 1186810 h 1775939"/>
                <a:gd name="connsiteX220" fmla="*/ 6981228 w 9739305"/>
                <a:gd name="connsiteY220" fmla="*/ 1155999 h 1775939"/>
                <a:gd name="connsiteX221" fmla="*/ 7059255 w 9739305"/>
                <a:gd name="connsiteY221" fmla="*/ 1129638 h 1775939"/>
                <a:gd name="connsiteX222" fmla="*/ 7140774 w 9739305"/>
                <a:gd name="connsiteY222" fmla="*/ 1086787 h 1775939"/>
                <a:gd name="connsiteX223" fmla="*/ 7152150 w 9739305"/>
                <a:gd name="connsiteY223" fmla="*/ 1080276 h 1775939"/>
                <a:gd name="connsiteX224" fmla="*/ 7178911 w 9739305"/>
                <a:gd name="connsiteY224" fmla="*/ 1053404 h 1775939"/>
                <a:gd name="connsiteX225" fmla="*/ 7215302 w 9739305"/>
                <a:gd name="connsiteY225" fmla="*/ 963609 h 1775939"/>
                <a:gd name="connsiteX226" fmla="*/ 7226104 w 9739305"/>
                <a:gd name="connsiteY226" fmla="*/ 945196 h 1775939"/>
                <a:gd name="connsiteX227" fmla="*/ 7329145 w 9739305"/>
                <a:gd name="connsiteY227" fmla="*/ 879964 h 1775939"/>
                <a:gd name="connsiteX228" fmla="*/ 7368683 w 9739305"/>
                <a:gd name="connsiteY228" fmla="*/ 883708 h 1775939"/>
                <a:gd name="connsiteX229" fmla="*/ 7412980 w 9739305"/>
                <a:gd name="connsiteY229" fmla="*/ 901348 h 1775939"/>
                <a:gd name="connsiteX230" fmla="*/ 7508285 w 9739305"/>
                <a:gd name="connsiteY230" fmla="*/ 901932 h 1775939"/>
                <a:gd name="connsiteX231" fmla="*/ 7543367 w 9739305"/>
                <a:gd name="connsiteY231" fmla="*/ 890040 h 1775939"/>
                <a:gd name="connsiteX232" fmla="*/ 7604247 w 9739305"/>
                <a:gd name="connsiteY232" fmla="*/ 859640 h 1775939"/>
                <a:gd name="connsiteX233" fmla="*/ 7650214 w 9739305"/>
                <a:gd name="connsiteY233" fmla="*/ 814893 h 1775939"/>
                <a:gd name="connsiteX234" fmla="*/ 7716618 w 9739305"/>
                <a:gd name="connsiteY234" fmla="*/ 741384 h 1775939"/>
                <a:gd name="connsiteX235" fmla="*/ 7849257 w 9739305"/>
                <a:gd name="connsiteY235" fmla="*/ 708153 h 1775939"/>
                <a:gd name="connsiteX236" fmla="*/ 7900340 w 9739305"/>
                <a:gd name="connsiteY236" fmla="*/ 696745 h 1775939"/>
                <a:gd name="connsiteX237" fmla="*/ 8085922 w 9739305"/>
                <a:gd name="connsiteY237" fmla="*/ 650290 h 1775939"/>
                <a:gd name="connsiteX238" fmla="*/ 8102187 w 9739305"/>
                <a:gd name="connsiteY238" fmla="*/ 648251 h 1775939"/>
                <a:gd name="connsiteX239" fmla="*/ 8229960 w 9739305"/>
                <a:gd name="connsiteY239" fmla="*/ 598934 h 1775939"/>
                <a:gd name="connsiteX240" fmla="*/ 8260743 w 9739305"/>
                <a:gd name="connsiteY240" fmla="*/ 586776 h 1775939"/>
                <a:gd name="connsiteX241" fmla="*/ 8297724 w 9739305"/>
                <a:gd name="connsiteY241" fmla="*/ 557687 h 1775939"/>
                <a:gd name="connsiteX242" fmla="*/ 8329397 w 9739305"/>
                <a:gd name="connsiteY242" fmla="*/ 479103 h 1775939"/>
                <a:gd name="connsiteX243" fmla="*/ 8369109 w 9739305"/>
                <a:gd name="connsiteY243" fmla="*/ 442035 h 1775939"/>
                <a:gd name="connsiteX244" fmla="*/ 8398212 w 9739305"/>
                <a:gd name="connsiteY244" fmla="*/ 419288 h 1775939"/>
                <a:gd name="connsiteX245" fmla="*/ 8423091 w 9739305"/>
                <a:gd name="connsiteY245" fmla="*/ 385761 h 1775939"/>
                <a:gd name="connsiteX246" fmla="*/ 8445807 w 9739305"/>
                <a:gd name="connsiteY246" fmla="*/ 307296 h 1775939"/>
                <a:gd name="connsiteX247" fmla="*/ 8483136 w 9739305"/>
                <a:gd name="connsiteY247" fmla="*/ 236912 h 1775939"/>
                <a:gd name="connsiteX248" fmla="*/ 8554397 w 9739305"/>
                <a:gd name="connsiteY248" fmla="*/ 195498 h 1775939"/>
                <a:gd name="connsiteX249" fmla="*/ 8598729 w 9739305"/>
                <a:gd name="connsiteY249" fmla="*/ 173430 h 1775939"/>
                <a:gd name="connsiteX250" fmla="*/ 8779113 w 9739305"/>
                <a:gd name="connsiteY250" fmla="*/ 184822 h 1775939"/>
                <a:gd name="connsiteX251" fmla="*/ 8902517 w 9739305"/>
                <a:gd name="connsiteY251" fmla="*/ 198490 h 1775939"/>
                <a:gd name="connsiteX252" fmla="*/ 8942393 w 9739305"/>
                <a:gd name="connsiteY252" fmla="*/ 189035 h 1775939"/>
                <a:gd name="connsiteX253" fmla="*/ 9053027 w 9739305"/>
                <a:gd name="connsiteY253" fmla="*/ 119670 h 1775939"/>
                <a:gd name="connsiteX254" fmla="*/ 9164008 w 9739305"/>
                <a:gd name="connsiteY254" fmla="*/ 85758 h 1775939"/>
                <a:gd name="connsiteX255" fmla="*/ 9248172 w 9739305"/>
                <a:gd name="connsiteY255" fmla="*/ 73540 h 1775939"/>
                <a:gd name="connsiteX256" fmla="*/ 9320568 w 9739305"/>
                <a:gd name="connsiteY256" fmla="*/ 63772 h 1775939"/>
                <a:gd name="connsiteX257" fmla="*/ 9407003 w 9739305"/>
                <a:gd name="connsiteY257" fmla="*/ 42029 h 1775939"/>
                <a:gd name="connsiteX258" fmla="*/ 9455456 w 9739305"/>
                <a:gd name="connsiteY258" fmla="*/ 20546 h 177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Lst>
              <a:rect l="l" t="t" r="r" b="b"/>
              <a:pathLst>
                <a:path w="9739305" h="1775939">
                  <a:moveTo>
                    <a:pt x="9506323" y="0"/>
                  </a:moveTo>
                  <a:lnTo>
                    <a:pt x="9739305" y="0"/>
                  </a:lnTo>
                  <a:lnTo>
                    <a:pt x="9721016" y="12453"/>
                  </a:lnTo>
                  <a:cubicBezTo>
                    <a:pt x="9690045" y="40939"/>
                    <a:pt x="9658859" y="68964"/>
                    <a:pt x="9619776" y="90780"/>
                  </a:cubicBezTo>
                  <a:cubicBezTo>
                    <a:pt x="9581267" y="112410"/>
                    <a:pt x="9545008" y="136288"/>
                    <a:pt x="9506710" y="158222"/>
                  </a:cubicBezTo>
                  <a:cubicBezTo>
                    <a:pt x="9469164" y="179649"/>
                    <a:pt x="9435404" y="202776"/>
                    <a:pt x="9417057" y="238502"/>
                  </a:cubicBezTo>
                  <a:cubicBezTo>
                    <a:pt x="9408857" y="254276"/>
                    <a:pt x="9397029" y="271640"/>
                    <a:pt x="9380548" y="281379"/>
                  </a:cubicBezTo>
                  <a:cubicBezTo>
                    <a:pt x="9357055" y="295224"/>
                    <a:pt x="9326757" y="301236"/>
                    <a:pt x="9301035" y="313304"/>
                  </a:cubicBezTo>
                  <a:cubicBezTo>
                    <a:pt x="9270739" y="327477"/>
                    <a:pt x="9235503" y="340162"/>
                    <a:pt x="9215480" y="361372"/>
                  </a:cubicBezTo>
                  <a:cubicBezTo>
                    <a:pt x="9197689" y="380278"/>
                    <a:pt x="9179513" y="395277"/>
                    <a:pt x="9155376" y="407897"/>
                  </a:cubicBezTo>
                  <a:cubicBezTo>
                    <a:pt x="9138462" y="416717"/>
                    <a:pt x="9126335" y="431897"/>
                    <a:pt x="9108770" y="439335"/>
                  </a:cubicBezTo>
                  <a:cubicBezTo>
                    <a:pt x="9085671" y="449237"/>
                    <a:pt x="9062288" y="457270"/>
                    <a:pt x="9042339" y="471886"/>
                  </a:cubicBezTo>
                  <a:cubicBezTo>
                    <a:pt x="9021638" y="487007"/>
                    <a:pt x="8997876" y="499296"/>
                    <a:pt x="8976155" y="513526"/>
                  </a:cubicBezTo>
                  <a:cubicBezTo>
                    <a:pt x="8964637" y="521143"/>
                    <a:pt x="8955362" y="530850"/>
                    <a:pt x="8944250" y="538762"/>
                  </a:cubicBezTo>
                  <a:cubicBezTo>
                    <a:pt x="8923906" y="553238"/>
                    <a:pt x="8903158" y="567422"/>
                    <a:pt x="8882191" y="581144"/>
                  </a:cubicBezTo>
                  <a:cubicBezTo>
                    <a:pt x="8861228" y="594868"/>
                    <a:pt x="8841332" y="610579"/>
                    <a:pt x="8818061" y="620960"/>
                  </a:cubicBezTo>
                  <a:cubicBezTo>
                    <a:pt x="8778386" y="638567"/>
                    <a:pt x="8734713" y="650088"/>
                    <a:pt x="8696263" y="668892"/>
                  </a:cubicBezTo>
                  <a:cubicBezTo>
                    <a:pt x="8657243" y="688034"/>
                    <a:pt x="8620769" y="711451"/>
                    <a:pt x="8586493" y="736016"/>
                  </a:cubicBezTo>
                  <a:cubicBezTo>
                    <a:pt x="8559370" y="755372"/>
                    <a:pt x="8533990" y="774487"/>
                    <a:pt x="8499250" y="785420"/>
                  </a:cubicBezTo>
                  <a:cubicBezTo>
                    <a:pt x="8479867" y="791534"/>
                    <a:pt x="8459807" y="803801"/>
                    <a:pt x="8448581" y="817525"/>
                  </a:cubicBezTo>
                  <a:cubicBezTo>
                    <a:pt x="8424305" y="847414"/>
                    <a:pt x="8392427" y="869197"/>
                    <a:pt x="8356131" y="888209"/>
                  </a:cubicBezTo>
                  <a:cubicBezTo>
                    <a:pt x="8307679" y="913772"/>
                    <a:pt x="8259834" y="939776"/>
                    <a:pt x="8211166" y="964878"/>
                  </a:cubicBezTo>
                  <a:cubicBezTo>
                    <a:pt x="8182465" y="979759"/>
                    <a:pt x="8153995" y="995412"/>
                    <a:pt x="8123367" y="1006776"/>
                  </a:cubicBezTo>
                  <a:cubicBezTo>
                    <a:pt x="8060787" y="1030195"/>
                    <a:pt x="7996505" y="1050714"/>
                    <a:pt x="7933271" y="1072752"/>
                  </a:cubicBezTo>
                  <a:cubicBezTo>
                    <a:pt x="7912572" y="1079870"/>
                    <a:pt x="7893169" y="1089594"/>
                    <a:pt x="7872042" y="1095949"/>
                  </a:cubicBezTo>
                  <a:cubicBezTo>
                    <a:pt x="7849189" y="1102856"/>
                    <a:pt x="7824394" y="1105779"/>
                    <a:pt x="7801540" y="1112687"/>
                  </a:cubicBezTo>
                  <a:cubicBezTo>
                    <a:pt x="7763512" y="1124093"/>
                    <a:pt x="7726779" y="1138106"/>
                    <a:pt x="7688760" y="1149668"/>
                  </a:cubicBezTo>
                  <a:cubicBezTo>
                    <a:pt x="7615403" y="1171881"/>
                    <a:pt x="7541813" y="1193320"/>
                    <a:pt x="7468219" y="1214601"/>
                  </a:cubicBezTo>
                  <a:cubicBezTo>
                    <a:pt x="7452461" y="1219127"/>
                    <a:pt x="7435183" y="1220431"/>
                    <a:pt x="7419634" y="1225261"/>
                  </a:cubicBezTo>
                  <a:cubicBezTo>
                    <a:pt x="7378370" y="1238236"/>
                    <a:pt x="7337343" y="1252140"/>
                    <a:pt x="7296522" y="1266193"/>
                  </a:cubicBezTo>
                  <a:cubicBezTo>
                    <a:pt x="7271802" y="1274761"/>
                    <a:pt x="7247746" y="1285023"/>
                    <a:pt x="7222817" y="1293286"/>
                  </a:cubicBezTo>
                  <a:cubicBezTo>
                    <a:pt x="7202872" y="1299897"/>
                    <a:pt x="7182284" y="1305284"/>
                    <a:pt x="7161457" y="1309742"/>
                  </a:cubicBezTo>
                  <a:cubicBezTo>
                    <a:pt x="7143523" y="1313589"/>
                    <a:pt x="7124653" y="1314184"/>
                    <a:pt x="7106944" y="1318647"/>
                  </a:cubicBezTo>
                  <a:cubicBezTo>
                    <a:pt x="7059008" y="1330687"/>
                    <a:pt x="7011720" y="1343954"/>
                    <a:pt x="6964204" y="1356601"/>
                  </a:cubicBezTo>
                  <a:cubicBezTo>
                    <a:pt x="6945158" y="1361601"/>
                    <a:pt x="6925667" y="1365522"/>
                    <a:pt x="6907255" y="1371589"/>
                  </a:cubicBezTo>
                  <a:cubicBezTo>
                    <a:pt x="6857955" y="1387619"/>
                    <a:pt x="6809525" y="1405490"/>
                    <a:pt x="6759991" y="1420747"/>
                  </a:cubicBezTo>
                  <a:cubicBezTo>
                    <a:pt x="6718908" y="1433400"/>
                    <a:pt x="6676513" y="1443133"/>
                    <a:pt x="6634783" y="1454562"/>
                  </a:cubicBezTo>
                  <a:cubicBezTo>
                    <a:pt x="6617097" y="1459495"/>
                    <a:pt x="6600269" y="1466113"/>
                    <a:pt x="6582555" y="1470418"/>
                  </a:cubicBezTo>
                  <a:cubicBezTo>
                    <a:pt x="6542888" y="1480178"/>
                    <a:pt x="6502579" y="1488712"/>
                    <a:pt x="6462719" y="1498482"/>
                  </a:cubicBezTo>
                  <a:cubicBezTo>
                    <a:pt x="6440000" y="1504127"/>
                    <a:pt x="6418233" y="1513338"/>
                    <a:pt x="6395050" y="1517437"/>
                  </a:cubicBezTo>
                  <a:cubicBezTo>
                    <a:pt x="6339992" y="1527154"/>
                    <a:pt x="6284444" y="1534853"/>
                    <a:pt x="6228927" y="1543179"/>
                  </a:cubicBezTo>
                  <a:cubicBezTo>
                    <a:pt x="6171671" y="1551745"/>
                    <a:pt x="6114621" y="1560617"/>
                    <a:pt x="6057331" y="1568558"/>
                  </a:cubicBezTo>
                  <a:cubicBezTo>
                    <a:pt x="6025969" y="1572738"/>
                    <a:pt x="5994307" y="1574734"/>
                    <a:pt x="5962939" y="1578758"/>
                  </a:cubicBezTo>
                  <a:cubicBezTo>
                    <a:pt x="5935441" y="1582281"/>
                    <a:pt x="5908230" y="1587673"/>
                    <a:pt x="5880756" y="1591666"/>
                  </a:cubicBezTo>
                  <a:cubicBezTo>
                    <a:pt x="5856953" y="1595010"/>
                    <a:pt x="5832910" y="1597425"/>
                    <a:pt x="5809105" y="1600770"/>
                  </a:cubicBezTo>
                  <a:cubicBezTo>
                    <a:pt x="5770986" y="1606216"/>
                    <a:pt x="5733083" y="1612124"/>
                    <a:pt x="5695165" y="1617719"/>
                  </a:cubicBezTo>
                  <a:cubicBezTo>
                    <a:pt x="5679295" y="1619896"/>
                    <a:pt x="5662765" y="1624616"/>
                    <a:pt x="5647685" y="1622990"/>
                  </a:cubicBezTo>
                  <a:cubicBezTo>
                    <a:pt x="5609687" y="1618857"/>
                    <a:pt x="5572641" y="1622370"/>
                    <a:pt x="5535323" y="1628248"/>
                  </a:cubicBezTo>
                  <a:cubicBezTo>
                    <a:pt x="5522562" y="1630278"/>
                    <a:pt x="5508745" y="1630629"/>
                    <a:pt x="5496177" y="1628567"/>
                  </a:cubicBezTo>
                  <a:cubicBezTo>
                    <a:pt x="5470455" y="1624470"/>
                    <a:pt x="5445407" y="1618145"/>
                    <a:pt x="5420013" y="1612778"/>
                  </a:cubicBezTo>
                  <a:cubicBezTo>
                    <a:pt x="5417253" y="1612127"/>
                    <a:pt x="5413941" y="1612129"/>
                    <a:pt x="5411005" y="1611800"/>
                  </a:cubicBezTo>
                  <a:cubicBezTo>
                    <a:pt x="5394351" y="1609934"/>
                    <a:pt x="5377898" y="1608060"/>
                    <a:pt x="5361259" y="1606507"/>
                  </a:cubicBezTo>
                  <a:cubicBezTo>
                    <a:pt x="5352259" y="1605686"/>
                    <a:pt x="5343116" y="1605970"/>
                    <a:pt x="5334120" y="1605305"/>
                  </a:cubicBezTo>
                  <a:cubicBezTo>
                    <a:pt x="5299308" y="1602589"/>
                    <a:pt x="5261564" y="1611785"/>
                    <a:pt x="5230715" y="1594283"/>
                  </a:cubicBezTo>
                  <a:cubicBezTo>
                    <a:pt x="5210688" y="1583006"/>
                    <a:pt x="5191969" y="1586734"/>
                    <a:pt x="5171263" y="1589616"/>
                  </a:cubicBezTo>
                  <a:cubicBezTo>
                    <a:pt x="5155583" y="1591784"/>
                    <a:pt x="5139427" y="1592091"/>
                    <a:pt x="5123496" y="1593018"/>
                  </a:cubicBezTo>
                  <a:cubicBezTo>
                    <a:pt x="5095527" y="1594836"/>
                    <a:pt x="5067543" y="1596342"/>
                    <a:pt x="5039590" y="1598474"/>
                  </a:cubicBezTo>
                  <a:cubicBezTo>
                    <a:pt x="5030662" y="1599218"/>
                    <a:pt x="5021716" y="1603574"/>
                    <a:pt x="5012937" y="1603369"/>
                  </a:cubicBezTo>
                  <a:cubicBezTo>
                    <a:pt x="4972362" y="1602343"/>
                    <a:pt x="4931703" y="1599594"/>
                    <a:pt x="4891143" y="1598882"/>
                  </a:cubicBezTo>
                  <a:cubicBezTo>
                    <a:pt x="4868132" y="1598423"/>
                    <a:pt x="4844753" y="1602530"/>
                    <a:pt x="4821905" y="1601436"/>
                  </a:cubicBezTo>
                  <a:cubicBezTo>
                    <a:pt x="4795544" y="1600196"/>
                    <a:pt x="4769576" y="1595013"/>
                    <a:pt x="4743339" y="1592353"/>
                  </a:cubicBezTo>
                  <a:cubicBezTo>
                    <a:pt x="4736095" y="1591605"/>
                    <a:pt x="4728193" y="1593398"/>
                    <a:pt x="4720626" y="1594076"/>
                  </a:cubicBezTo>
                  <a:cubicBezTo>
                    <a:pt x="4712089" y="1594803"/>
                    <a:pt x="4703760" y="1595832"/>
                    <a:pt x="4695215" y="1596400"/>
                  </a:cubicBezTo>
                  <a:cubicBezTo>
                    <a:pt x="4669182" y="1597969"/>
                    <a:pt x="4643112" y="1598756"/>
                    <a:pt x="4617116" y="1601107"/>
                  </a:cubicBezTo>
                  <a:cubicBezTo>
                    <a:pt x="4601208" y="1602502"/>
                    <a:pt x="4584802" y="1609727"/>
                    <a:pt x="4569913" y="1608091"/>
                  </a:cubicBezTo>
                  <a:cubicBezTo>
                    <a:pt x="4539567" y="1605002"/>
                    <a:pt x="4509928" y="1616632"/>
                    <a:pt x="4479392" y="1609630"/>
                  </a:cubicBezTo>
                  <a:cubicBezTo>
                    <a:pt x="4469938" y="1607574"/>
                    <a:pt x="4457412" y="1614456"/>
                    <a:pt x="4446151" y="1615312"/>
                  </a:cubicBezTo>
                  <a:cubicBezTo>
                    <a:pt x="4418004" y="1617453"/>
                    <a:pt x="4389812" y="1618656"/>
                    <a:pt x="4361619" y="1619859"/>
                  </a:cubicBezTo>
                  <a:cubicBezTo>
                    <a:pt x="4336341" y="1620921"/>
                    <a:pt x="4310204" y="1624377"/>
                    <a:pt x="4285695" y="1621164"/>
                  </a:cubicBezTo>
                  <a:cubicBezTo>
                    <a:pt x="4260004" y="1617695"/>
                    <a:pt x="4237099" y="1619427"/>
                    <a:pt x="4212667" y="1625940"/>
                  </a:cubicBezTo>
                  <a:cubicBezTo>
                    <a:pt x="4195929" y="1630357"/>
                    <a:pt x="4178068" y="1631689"/>
                    <a:pt x="4160628" y="1633627"/>
                  </a:cubicBezTo>
                  <a:cubicBezTo>
                    <a:pt x="4141833" y="1635789"/>
                    <a:pt x="4120875" y="1633504"/>
                    <a:pt x="4104018" y="1639495"/>
                  </a:cubicBezTo>
                  <a:cubicBezTo>
                    <a:pt x="4053828" y="1657296"/>
                    <a:pt x="4001698" y="1663104"/>
                    <a:pt x="3948438" y="1665671"/>
                  </a:cubicBezTo>
                  <a:cubicBezTo>
                    <a:pt x="3938718" y="1666140"/>
                    <a:pt x="3928697" y="1664427"/>
                    <a:pt x="3919256" y="1662527"/>
                  </a:cubicBezTo>
                  <a:cubicBezTo>
                    <a:pt x="3864147" y="1651058"/>
                    <a:pt x="3809587" y="1654944"/>
                    <a:pt x="3754603" y="1666227"/>
                  </a:cubicBezTo>
                  <a:cubicBezTo>
                    <a:pt x="3743223" y="1668658"/>
                    <a:pt x="3730411" y="1669591"/>
                    <a:pt x="3718852" y="1668265"/>
                  </a:cubicBezTo>
                  <a:cubicBezTo>
                    <a:pt x="3686318" y="1664340"/>
                    <a:pt x="3654585" y="1656767"/>
                    <a:pt x="3621934" y="1654418"/>
                  </a:cubicBezTo>
                  <a:cubicBezTo>
                    <a:pt x="3567977" y="1650585"/>
                    <a:pt x="3522560" y="1674431"/>
                    <a:pt x="3475226" y="1690838"/>
                  </a:cubicBezTo>
                  <a:cubicBezTo>
                    <a:pt x="3430187" y="1706349"/>
                    <a:pt x="3392759" y="1738285"/>
                    <a:pt x="3338395" y="1734157"/>
                  </a:cubicBezTo>
                  <a:cubicBezTo>
                    <a:pt x="3332924" y="1733793"/>
                    <a:pt x="3327102" y="1738312"/>
                    <a:pt x="3321128" y="1739699"/>
                  </a:cubicBezTo>
                  <a:cubicBezTo>
                    <a:pt x="3304749" y="1743471"/>
                    <a:pt x="3288400" y="1747867"/>
                    <a:pt x="3271751" y="1750083"/>
                  </a:cubicBezTo>
                  <a:cubicBezTo>
                    <a:pt x="3251431" y="1752946"/>
                    <a:pt x="3230601" y="1753322"/>
                    <a:pt x="3210267" y="1755871"/>
                  </a:cubicBezTo>
                  <a:cubicBezTo>
                    <a:pt x="3184115" y="1759015"/>
                    <a:pt x="3158504" y="1765272"/>
                    <a:pt x="3132456" y="1766527"/>
                  </a:cubicBezTo>
                  <a:cubicBezTo>
                    <a:pt x="3111463" y="1767539"/>
                    <a:pt x="3090384" y="1762749"/>
                    <a:pt x="3069450" y="1760933"/>
                  </a:cubicBezTo>
                  <a:cubicBezTo>
                    <a:pt x="3039909" y="1758434"/>
                    <a:pt x="3007693" y="1761086"/>
                    <a:pt x="2981357" y="1752311"/>
                  </a:cubicBezTo>
                  <a:cubicBezTo>
                    <a:pt x="2953242" y="1742995"/>
                    <a:pt x="2926767" y="1739406"/>
                    <a:pt x="2898350" y="1744071"/>
                  </a:cubicBezTo>
                  <a:cubicBezTo>
                    <a:pt x="2888878" y="1745627"/>
                    <a:pt x="2876949" y="1752794"/>
                    <a:pt x="2872998" y="1759731"/>
                  </a:cubicBezTo>
                  <a:cubicBezTo>
                    <a:pt x="2864196" y="1775222"/>
                    <a:pt x="2851302" y="1778512"/>
                    <a:pt x="2833363" y="1774197"/>
                  </a:cubicBezTo>
                  <a:cubicBezTo>
                    <a:pt x="2817796" y="1770553"/>
                    <a:pt x="2798835" y="1769271"/>
                    <a:pt x="2787932" y="1761321"/>
                  </a:cubicBezTo>
                  <a:cubicBezTo>
                    <a:pt x="2757035" y="1738800"/>
                    <a:pt x="2719092" y="1739844"/>
                    <a:pt x="2681851" y="1735206"/>
                  </a:cubicBezTo>
                  <a:cubicBezTo>
                    <a:pt x="2659116" y="1732377"/>
                    <a:pt x="2638112" y="1733233"/>
                    <a:pt x="2615692" y="1736981"/>
                  </a:cubicBezTo>
                  <a:cubicBezTo>
                    <a:pt x="2566996" y="1745293"/>
                    <a:pt x="2518963" y="1739133"/>
                    <a:pt x="2471401" y="1730598"/>
                  </a:cubicBezTo>
                  <a:cubicBezTo>
                    <a:pt x="2439951" y="1724896"/>
                    <a:pt x="2407862" y="1722048"/>
                    <a:pt x="2376602" y="1716179"/>
                  </a:cubicBezTo>
                  <a:cubicBezTo>
                    <a:pt x="2353197" y="1711657"/>
                    <a:pt x="2329742" y="1706039"/>
                    <a:pt x="2308117" y="1697980"/>
                  </a:cubicBezTo>
                  <a:cubicBezTo>
                    <a:pt x="2276760" y="1686151"/>
                    <a:pt x="2248972" y="1667403"/>
                    <a:pt x="2210156" y="1674611"/>
                  </a:cubicBezTo>
                  <a:cubicBezTo>
                    <a:pt x="2175975" y="1680965"/>
                    <a:pt x="2144400" y="1672601"/>
                    <a:pt x="2112456" y="1664725"/>
                  </a:cubicBezTo>
                  <a:cubicBezTo>
                    <a:pt x="2088991" y="1658951"/>
                    <a:pt x="2065524" y="1653018"/>
                    <a:pt x="2041401" y="1649787"/>
                  </a:cubicBezTo>
                  <a:cubicBezTo>
                    <a:pt x="2012771" y="1645989"/>
                    <a:pt x="1980804" y="1649728"/>
                    <a:pt x="1955072" y="1641394"/>
                  </a:cubicBezTo>
                  <a:cubicBezTo>
                    <a:pt x="1928153" y="1632648"/>
                    <a:pt x="1906514" y="1640440"/>
                    <a:pt x="1883129" y="1644393"/>
                  </a:cubicBezTo>
                  <a:cubicBezTo>
                    <a:pt x="1845824" y="1650585"/>
                    <a:pt x="1808893" y="1660526"/>
                    <a:pt x="1770492" y="1652019"/>
                  </a:cubicBezTo>
                  <a:cubicBezTo>
                    <a:pt x="1723819" y="1641714"/>
                    <a:pt x="1677489" y="1630452"/>
                    <a:pt x="1630653" y="1620782"/>
                  </a:cubicBezTo>
                  <a:cubicBezTo>
                    <a:pt x="1612549" y="1617102"/>
                    <a:pt x="1593218" y="1616151"/>
                    <a:pt x="1574457" y="1615016"/>
                  </a:cubicBezTo>
                  <a:cubicBezTo>
                    <a:pt x="1556686" y="1614146"/>
                    <a:pt x="1535710" y="1619551"/>
                    <a:pt x="1521784" y="1613632"/>
                  </a:cubicBezTo>
                  <a:cubicBezTo>
                    <a:pt x="1485979" y="1598408"/>
                    <a:pt x="1449621" y="1591844"/>
                    <a:pt x="1409187" y="1593793"/>
                  </a:cubicBezTo>
                  <a:cubicBezTo>
                    <a:pt x="1394024" y="1594524"/>
                    <a:pt x="1378911" y="1588189"/>
                    <a:pt x="1363496" y="1587676"/>
                  </a:cubicBezTo>
                  <a:cubicBezTo>
                    <a:pt x="1342425" y="1587124"/>
                    <a:pt x="1318117" y="1584058"/>
                    <a:pt x="1300134" y="1590889"/>
                  </a:cubicBezTo>
                  <a:cubicBezTo>
                    <a:pt x="1257854" y="1607051"/>
                    <a:pt x="1222495" y="1596986"/>
                    <a:pt x="1184306" y="1584859"/>
                  </a:cubicBezTo>
                  <a:cubicBezTo>
                    <a:pt x="1146708" y="1572861"/>
                    <a:pt x="1107302" y="1563776"/>
                    <a:pt x="1067600" y="1556587"/>
                  </a:cubicBezTo>
                  <a:cubicBezTo>
                    <a:pt x="1052669" y="1554011"/>
                    <a:pt x="1035245" y="1560344"/>
                    <a:pt x="1018967" y="1562226"/>
                  </a:cubicBezTo>
                  <a:cubicBezTo>
                    <a:pt x="1013150" y="1562822"/>
                    <a:pt x="1006759" y="1563601"/>
                    <a:pt x="1001437" y="1562287"/>
                  </a:cubicBezTo>
                  <a:cubicBezTo>
                    <a:pt x="949978" y="1549702"/>
                    <a:pt x="897913" y="1540756"/>
                    <a:pt x="843282" y="1551235"/>
                  </a:cubicBezTo>
                  <a:cubicBezTo>
                    <a:pt x="838267" y="1552263"/>
                    <a:pt x="832545" y="1550812"/>
                    <a:pt x="827437" y="1549959"/>
                  </a:cubicBezTo>
                  <a:cubicBezTo>
                    <a:pt x="802478" y="1545513"/>
                    <a:pt x="777945" y="1537750"/>
                    <a:pt x="752774" y="1536924"/>
                  </a:cubicBezTo>
                  <a:cubicBezTo>
                    <a:pt x="690717" y="1534893"/>
                    <a:pt x="628418" y="1535855"/>
                    <a:pt x="566053" y="1535567"/>
                  </a:cubicBezTo>
                  <a:cubicBezTo>
                    <a:pt x="562157" y="1535598"/>
                    <a:pt x="558075" y="1535795"/>
                    <a:pt x="554525" y="1534867"/>
                  </a:cubicBezTo>
                  <a:cubicBezTo>
                    <a:pt x="531261" y="1529239"/>
                    <a:pt x="511348" y="1532398"/>
                    <a:pt x="492526" y="1546173"/>
                  </a:cubicBezTo>
                  <a:cubicBezTo>
                    <a:pt x="484245" y="1552222"/>
                    <a:pt x="472725" y="1555759"/>
                    <a:pt x="462187" y="1559407"/>
                  </a:cubicBezTo>
                  <a:cubicBezTo>
                    <a:pt x="446667" y="1564864"/>
                    <a:pt x="430753" y="1570181"/>
                    <a:pt x="414568" y="1573944"/>
                  </a:cubicBezTo>
                  <a:cubicBezTo>
                    <a:pt x="398570" y="1577539"/>
                    <a:pt x="381458" y="1582287"/>
                    <a:pt x="365802" y="1580845"/>
                  </a:cubicBezTo>
                  <a:cubicBezTo>
                    <a:pt x="337622" y="1578281"/>
                    <a:pt x="310567" y="1570797"/>
                    <a:pt x="282687" y="1566332"/>
                  </a:cubicBezTo>
                  <a:cubicBezTo>
                    <a:pt x="273064" y="1564756"/>
                    <a:pt x="262582" y="1565577"/>
                    <a:pt x="252662" y="1565897"/>
                  </a:cubicBezTo>
                  <a:cubicBezTo>
                    <a:pt x="229895" y="1566525"/>
                    <a:pt x="206788" y="1572190"/>
                    <a:pt x="185558" y="1560187"/>
                  </a:cubicBezTo>
                  <a:cubicBezTo>
                    <a:pt x="165921" y="1548893"/>
                    <a:pt x="146848" y="1553421"/>
                    <a:pt x="127273" y="1563624"/>
                  </a:cubicBezTo>
                  <a:cubicBezTo>
                    <a:pt x="113205" y="1570894"/>
                    <a:pt x="97127" y="1576849"/>
                    <a:pt x="81114" y="1580132"/>
                  </a:cubicBezTo>
                  <a:cubicBezTo>
                    <a:pt x="59119" y="1584644"/>
                    <a:pt x="37222" y="1587113"/>
                    <a:pt x="13214" y="1586229"/>
                  </a:cubicBezTo>
                  <a:lnTo>
                    <a:pt x="0" y="1585408"/>
                  </a:lnTo>
                  <a:lnTo>
                    <a:pt x="0" y="1251083"/>
                  </a:lnTo>
                  <a:lnTo>
                    <a:pt x="4829" y="1250628"/>
                  </a:lnTo>
                  <a:cubicBezTo>
                    <a:pt x="19743" y="1248810"/>
                    <a:pt x="33925" y="1243890"/>
                    <a:pt x="48555" y="1240203"/>
                  </a:cubicBezTo>
                  <a:cubicBezTo>
                    <a:pt x="56634" y="1238087"/>
                    <a:pt x="65164" y="1233125"/>
                    <a:pt x="72789" y="1233698"/>
                  </a:cubicBezTo>
                  <a:cubicBezTo>
                    <a:pt x="116985" y="1237061"/>
                    <a:pt x="156575" y="1221656"/>
                    <a:pt x="197847" y="1212918"/>
                  </a:cubicBezTo>
                  <a:cubicBezTo>
                    <a:pt x="216941" y="1208859"/>
                    <a:pt x="234655" y="1200472"/>
                    <a:pt x="253067" y="1194405"/>
                  </a:cubicBezTo>
                  <a:cubicBezTo>
                    <a:pt x="257858" y="1192761"/>
                    <a:pt x="263240" y="1191246"/>
                    <a:pt x="268116" y="1191325"/>
                  </a:cubicBezTo>
                  <a:cubicBezTo>
                    <a:pt x="296002" y="1191864"/>
                    <a:pt x="323734" y="1193195"/>
                    <a:pt x="351434" y="1193900"/>
                  </a:cubicBezTo>
                  <a:cubicBezTo>
                    <a:pt x="376602" y="1194570"/>
                    <a:pt x="401901" y="1193978"/>
                    <a:pt x="414867" y="1216423"/>
                  </a:cubicBezTo>
                  <a:cubicBezTo>
                    <a:pt x="416792" y="1219940"/>
                    <a:pt x="422751" y="1222321"/>
                    <a:pt x="427335" y="1224454"/>
                  </a:cubicBezTo>
                  <a:cubicBezTo>
                    <a:pt x="498086" y="1257296"/>
                    <a:pt x="534972" y="1254575"/>
                    <a:pt x="600582" y="1213120"/>
                  </a:cubicBezTo>
                  <a:cubicBezTo>
                    <a:pt x="607391" y="1208869"/>
                    <a:pt x="622223" y="1205328"/>
                    <a:pt x="627039" y="1208235"/>
                  </a:cubicBezTo>
                  <a:cubicBezTo>
                    <a:pt x="667947" y="1232315"/>
                    <a:pt x="711159" y="1227406"/>
                    <a:pt x="756446" y="1217062"/>
                  </a:cubicBezTo>
                  <a:cubicBezTo>
                    <a:pt x="768198" y="1214299"/>
                    <a:pt x="784916" y="1213493"/>
                    <a:pt x="794106" y="1218229"/>
                  </a:cubicBezTo>
                  <a:cubicBezTo>
                    <a:pt x="837831" y="1240132"/>
                    <a:pt x="883345" y="1234486"/>
                    <a:pt x="929268" y="1225211"/>
                  </a:cubicBezTo>
                  <a:cubicBezTo>
                    <a:pt x="936407" y="1223768"/>
                    <a:pt x="944870" y="1217395"/>
                    <a:pt x="947713" y="1211766"/>
                  </a:cubicBezTo>
                  <a:cubicBezTo>
                    <a:pt x="957859" y="1191817"/>
                    <a:pt x="978341" y="1184237"/>
                    <a:pt x="1001014" y="1177651"/>
                  </a:cubicBezTo>
                  <a:cubicBezTo>
                    <a:pt x="1036739" y="1166984"/>
                    <a:pt x="1071804" y="1154778"/>
                    <a:pt x="1107747" y="1144571"/>
                  </a:cubicBezTo>
                  <a:cubicBezTo>
                    <a:pt x="1116591" y="1142105"/>
                    <a:pt x="1127732" y="1142824"/>
                    <a:pt x="1137175" y="1144721"/>
                  </a:cubicBezTo>
                  <a:cubicBezTo>
                    <a:pt x="1169439" y="1151170"/>
                    <a:pt x="1190621" y="1170237"/>
                    <a:pt x="1213670" y="1187646"/>
                  </a:cubicBezTo>
                  <a:cubicBezTo>
                    <a:pt x="1223783" y="1195319"/>
                    <a:pt x="1237474" y="1200466"/>
                    <a:pt x="1250725" y="1204534"/>
                  </a:cubicBezTo>
                  <a:cubicBezTo>
                    <a:pt x="1285128" y="1214961"/>
                    <a:pt x="1320250" y="1224096"/>
                    <a:pt x="1355013" y="1233876"/>
                  </a:cubicBezTo>
                  <a:cubicBezTo>
                    <a:pt x="1358370" y="1234813"/>
                    <a:pt x="1361226" y="1237500"/>
                    <a:pt x="1363867" y="1239727"/>
                  </a:cubicBezTo>
                  <a:cubicBezTo>
                    <a:pt x="1390329" y="1263248"/>
                    <a:pt x="1416604" y="1286933"/>
                    <a:pt x="1443262" y="1310445"/>
                  </a:cubicBezTo>
                  <a:cubicBezTo>
                    <a:pt x="1448347" y="1314908"/>
                    <a:pt x="1455513" y="1318016"/>
                    <a:pt x="1460979" y="1322303"/>
                  </a:cubicBezTo>
                  <a:cubicBezTo>
                    <a:pt x="1468669" y="1328210"/>
                    <a:pt x="1478286" y="1333711"/>
                    <a:pt x="1482536" y="1341039"/>
                  </a:cubicBezTo>
                  <a:cubicBezTo>
                    <a:pt x="1495726" y="1364100"/>
                    <a:pt x="1519349" y="1373163"/>
                    <a:pt x="1548717" y="1376141"/>
                  </a:cubicBezTo>
                  <a:cubicBezTo>
                    <a:pt x="1575545" y="1378927"/>
                    <a:pt x="1602342" y="1381090"/>
                    <a:pt x="1629003" y="1384512"/>
                  </a:cubicBezTo>
                  <a:cubicBezTo>
                    <a:pt x="1661543" y="1388593"/>
                    <a:pt x="1693912" y="1393153"/>
                    <a:pt x="1726123" y="1398505"/>
                  </a:cubicBezTo>
                  <a:cubicBezTo>
                    <a:pt x="1740066" y="1400816"/>
                    <a:pt x="1754811" y="1403557"/>
                    <a:pt x="1766964" y="1409092"/>
                  </a:cubicBezTo>
                  <a:cubicBezTo>
                    <a:pt x="1801017" y="1424400"/>
                    <a:pt x="1837141" y="1434114"/>
                    <a:pt x="1875994" y="1427691"/>
                  </a:cubicBezTo>
                  <a:cubicBezTo>
                    <a:pt x="1907115" y="1422580"/>
                    <a:pt x="1933803" y="1430553"/>
                    <a:pt x="1953935" y="1444021"/>
                  </a:cubicBezTo>
                  <a:cubicBezTo>
                    <a:pt x="1990575" y="1468464"/>
                    <a:pt x="2028191" y="1460686"/>
                    <a:pt x="2065495" y="1450414"/>
                  </a:cubicBezTo>
                  <a:cubicBezTo>
                    <a:pt x="2084723" y="1445093"/>
                    <a:pt x="2100691" y="1444951"/>
                    <a:pt x="2119362" y="1448287"/>
                  </a:cubicBezTo>
                  <a:cubicBezTo>
                    <a:pt x="2162602" y="1456090"/>
                    <a:pt x="2192468" y="1481487"/>
                    <a:pt x="2221201" y="1503642"/>
                  </a:cubicBezTo>
                  <a:cubicBezTo>
                    <a:pt x="2245688" y="1522550"/>
                    <a:pt x="2272668" y="1532548"/>
                    <a:pt x="2302040" y="1539608"/>
                  </a:cubicBezTo>
                  <a:cubicBezTo>
                    <a:pt x="2339105" y="1548650"/>
                    <a:pt x="2367870" y="1543183"/>
                    <a:pt x="2384113" y="1516348"/>
                  </a:cubicBezTo>
                  <a:cubicBezTo>
                    <a:pt x="2388617" y="1508754"/>
                    <a:pt x="2396755" y="1499730"/>
                    <a:pt x="2405786" y="1497098"/>
                  </a:cubicBezTo>
                  <a:cubicBezTo>
                    <a:pt x="2449381" y="1484011"/>
                    <a:pt x="2493321" y="1465885"/>
                    <a:pt x="2541024" y="1473316"/>
                  </a:cubicBezTo>
                  <a:cubicBezTo>
                    <a:pt x="2606979" y="1483476"/>
                    <a:pt x="2670700" y="1479620"/>
                    <a:pt x="2735378" y="1463319"/>
                  </a:cubicBezTo>
                  <a:cubicBezTo>
                    <a:pt x="2840290" y="1436918"/>
                    <a:pt x="2945143" y="1409264"/>
                    <a:pt x="3056752" y="1408590"/>
                  </a:cubicBezTo>
                  <a:cubicBezTo>
                    <a:pt x="3075255" y="1408484"/>
                    <a:pt x="3096759" y="1397873"/>
                    <a:pt x="3112247" y="1387711"/>
                  </a:cubicBezTo>
                  <a:cubicBezTo>
                    <a:pt x="3141904" y="1368391"/>
                    <a:pt x="3140475" y="1367046"/>
                    <a:pt x="3175396" y="1380116"/>
                  </a:cubicBezTo>
                  <a:cubicBezTo>
                    <a:pt x="3183734" y="1383324"/>
                    <a:pt x="3193949" y="1385028"/>
                    <a:pt x="3200231" y="1390061"/>
                  </a:cubicBezTo>
                  <a:cubicBezTo>
                    <a:pt x="3232249" y="1415668"/>
                    <a:pt x="3269837" y="1407264"/>
                    <a:pt x="3307359" y="1401532"/>
                  </a:cubicBezTo>
                  <a:cubicBezTo>
                    <a:pt x="3313931" y="1400431"/>
                    <a:pt x="3321847" y="1398950"/>
                    <a:pt x="3327591" y="1400871"/>
                  </a:cubicBezTo>
                  <a:cubicBezTo>
                    <a:pt x="3353529" y="1409506"/>
                    <a:pt x="3374940" y="1405023"/>
                    <a:pt x="3396452" y="1390488"/>
                  </a:cubicBezTo>
                  <a:cubicBezTo>
                    <a:pt x="3415136" y="1377975"/>
                    <a:pt x="3436965" y="1370017"/>
                    <a:pt x="3460402" y="1383325"/>
                  </a:cubicBezTo>
                  <a:cubicBezTo>
                    <a:pt x="3512481" y="1412831"/>
                    <a:pt x="3566594" y="1411791"/>
                    <a:pt x="3622771" y="1388838"/>
                  </a:cubicBezTo>
                  <a:cubicBezTo>
                    <a:pt x="3662895" y="1372465"/>
                    <a:pt x="3702976" y="1367237"/>
                    <a:pt x="3746637" y="1379728"/>
                  </a:cubicBezTo>
                  <a:cubicBezTo>
                    <a:pt x="3763431" y="1384568"/>
                    <a:pt x="3784631" y="1379779"/>
                    <a:pt x="3803936" y="1380104"/>
                  </a:cubicBezTo>
                  <a:cubicBezTo>
                    <a:pt x="3814852" y="1380206"/>
                    <a:pt x="3826912" y="1379781"/>
                    <a:pt x="3836429" y="1383246"/>
                  </a:cubicBezTo>
                  <a:cubicBezTo>
                    <a:pt x="3861796" y="1392067"/>
                    <a:pt x="3885544" y="1403791"/>
                    <a:pt x="3911096" y="1412447"/>
                  </a:cubicBezTo>
                  <a:cubicBezTo>
                    <a:pt x="3923375" y="1416563"/>
                    <a:pt x="3937880" y="1418374"/>
                    <a:pt x="3951494" y="1417876"/>
                  </a:cubicBezTo>
                  <a:cubicBezTo>
                    <a:pt x="3991770" y="1416719"/>
                    <a:pt x="4032008" y="1414779"/>
                    <a:pt x="4071982" y="1411440"/>
                  </a:cubicBezTo>
                  <a:cubicBezTo>
                    <a:pt x="4137967" y="1406061"/>
                    <a:pt x="4205006" y="1402357"/>
                    <a:pt x="4250380" y="1353404"/>
                  </a:cubicBezTo>
                  <a:cubicBezTo>
                    <a:pt x="4254089" y="1349458"/>
                    <a:pt x="4262340" y="1346862"/>
                    <a:pt x="4268920" y="1345917"/>
                  </a:cubicBezTo>
                  <a:cubicBezTo>
                    <a:pt x="4299294" y="1341472"/>
                    <a:pt x="4330574" y="1339650"/>
                    <a:pt x="4360470" y="1333343"/>
                  </a:cubicBezTo>
                  <a:cubicBezTo>
                    <a:pt x="4384386" y="1328268"/>
                    <a:pt x="4404468" y="1328555"/>
                    <a:pt x="4423403" y="1341452"/>
                  </a:cubicBezTo>
                  <a:cubicBezTo>
                    <a:pt x="4448189" y="1358462"/>
                    <a:pt x="4477861" y="1367704"/>
                    <a:pt x="4509460" y="1360374"/>
                  </a:cubicBezTo>
                  <a:cubicBezTo>
                    <a:pt x="4541065" y="1353201"/>
                    <a:pt x="4562648" y="1364401"/>
                    <a:pt x="4586780" y="1375951"/>
                  </a:cubicBezTo>
                  <a:cubicBezTo>
                    <a:pt x="4604332" y="1384363"/>
                    <a:pt x="4624329" y="1395013"/>
                    <a:pt x="4643424" y="1395033"/>
                  </a:cubicBezTo>
                  <a:cubicBezTo>
                    <a:pt x="4686675" y="1394988"/>
                    <a:pt x="4725358" y="1425453"/>
                    <a:pt x="4771320" y="1404876"/>
                  </a:cubicBezTo>
                  <a:cubicBezTo>
                    <a:pt x="4774371" y="1403474"/>
                    <a:pt x="4780158" y="1406334"/>
                    <a:pt x="4784667" y="1406901"/>
                  </a:cubicBezTo>
                  <a:cubicBezTo>
                    <a:pt x="4820721" y="1411127"/>
                    <a:pt x="4854069" y="1403711"/>
                    <a:pt x="4879368" y="1382875"/>
                  </a:cubicBezTo>
                  <a:cubicBezTo>
                    <a:pt x="4912543" y="1355694"/>
                    <a:pt x="4950522" y="1351352"/>
                    <a:pt x="4993296" y="1357609"/>
                  </a:cubicBezTo>
                  <a:cubicBezTo>
                    <a:pt x="5007034" y="1359614"/>
                    <a:pt x="5020731" y="1360837"/>
                    <a:pt x="5034636" y="1362363"/>
                  </a:cubicBezTo>
                  <a:cubicBezTo>
                    <a:pt x="5053449" y="1364595"/>
                    <a:pt x="5072464" y="1366976"/>
                    <a:pt x="5091273" y="1369207"/>
                  </a:cubicBezTo>
                  <a:cubicBezTo>
                    <a:pt x="5109504" y="1371467"/>
                    <a:pt x="5129782" y="1375825"/>
                    <a:pt x="5143127" y="1361686"/>
                  </a:cubicBezTo>
                  <a:cubicBezTo>
                    <a:pt x="5154621" y="1349517"/>
                    <a:pt x="5163226" y="1350201"/>
                    <a:pt x="5174789" y="1359688"/>
                  </a:cubicBezTo>
                  <a:cubicBezTo>
                    <a:pt x="5214968" y="1392905"/>
                    <a:pt x="5262677" y="1412577"/>
                    <a:pt x="5322233" y="1411274"/>
                  </a:cubicBezTo>
                  <a:cubicBezTo>
                    <a:pt x="5334495" y="1410998"/>
                    <a:pt x="5347041" y="1412589"/>
                    <a:pt x="5359206" y="1414357"/>
                  </a:cubicBezTo>
                  <a:cubicBezTo>
                    <a:pt x="5366661" y="1415410"/>
                    <a:pt x="5375679" y="1416546"/>
                    <a:pt x="5380352" y="1420558"/>
                  </a:cubicBezTo>
                  <a:cubicBezTo>
                    <a:pt x="5416702" y="1451134"/>
                    <a:pt x="5461130" y="1471435"/>
                    <a:pt x="5509233" y="1487165"/>
                  </a:cubicBezTo>
                  <a:cubicBezTo>
                    <a:pt x="5526453" y="1492769"/>
                    <a:pt x="5544842" y="1498316"/>
                    <a:pt x="5563203" y="1499314"/>
                  </a:cubicBezTo>
                  <a:cubicBezTo>
                    <a:pt x="5582343" y="1500274"/>
                    <a:pt x="5602213" y="1496178"/>
                    <a:pt x="5621569" y="1493518"/>
                  </a:cubicBezTo>
                  <a:cubicBezTo>
                    <a:pt x="5632992" y="1492027"/>
                    <a:pt x="5646218" y="1491546"/>
                    <a:pt x="5655136" y="1486565"/>
                  </a:cubicBezTo>
                  <a:cubicBezTo>
                    <a:pt x="5683412" y="1470920"/>
                    <a:pt x="5710663" y="1454227"/>
                    <a:pt x="5736883" y="1436327"/>
                  </a:cubicBezTo>
                  <a:cubicBezTo>
                    <a:pt x="5759329" y="1420964"/>
                    <a:pt x="5763896" y="1418703"/>
                    <a:pt x="5784777" y="1435588"/>
                  </a:cubicBezTo>
                  <a:cubicBezTo>
                    <a:pt x="5806265" y="1452914"/>
                    <a:pt x="5832384" y="1461227"/>
                    <a:pt x="5860952" y="1463773"/>
                  </a:cubicBezTo>
                  <a:cubicBezTo>
                    <a:pt x="5906149" y="1467715"/>
                    <a:pt x="5951689" y="1470699"/>
                    <a:pt x="5997123" y="1471491"/>
                  </a:cubicBezTo>
                  <a:cubicBezTo>
                    <a:pt x="6038268" y="1472175"/>
                    <a:pt x="6057205" y="1456823"/>
                    <a:pt x="6063793" y="1423706"/>
                  </a:cubicBezTo>
                  <a:cubicBezTo>
                    <a:pt x="6067583" y="1405318"/>
                    <a:pt x="6072658" y="1385299"/>
                    <a:pt x="6097303" y="1379247"/>
                  </a:cubicBezTo>
                  <a:cubicBezTo>
                    <a:pt x="6137553" y="1369459"/>
                    <a:pt x="6179569" y="1363982"/>
                    <a:pt x="6197741" y="1324656"/>
                  </a:cubicBezTo>
                  <a:cubicBezTo>
                    <a:pt x="6209228" y="1332576"/>
                    <a:pt x="6216273" y="1337259"/>
                    <a:pt x="6223125" y="1341950"/>
                  </a:cubicBezTo>
                  <a:cubicBezTo>
                    <a:pt x="6242068" y="1355004"/>
                    <a:pt x="6280258" y="1359128"/>
                    <a:pt x="6298923" y="1346144"/>
                  </a:cubicBezTo>
                  <a:cubicBezTo>
                    <a:pt x="6326456" y="1327240"/>
                    <a:pt x="6352664" y="1329272"/>
                    <a:pt x="6380532" y="1341582"/>
                  </a:cubicBezTo>
                  <a:cubicBezTo>
                    <a:pt x="6427106" y="1361936"/>
                    <a:pt x="6477590" y="1354322"/>
                    <a:pt x="6523222" y="1343021"/>
                  </a:cubicBezTo>
                  <a:cubicBezTo>
                    <a:pt x="6557692" y="1334610"/>
                    <a:pt x="6594223" y="1320451"/>
                    <a:pt x="6615600" y="1291015"/>
                  </a:cubicBezTo>
                  <a:cubicBezTo>
                    <a:pt x="6622353" y="1281587"/>
                    <a:pt x="6638269" y="1276267"/>
                    <a:pt x="6650812" y="1269700"/>
                  </a:cubicBezTo>
                  <a:cubicBezTo>
                    <a:pt x="6661270" y="1264331"/>
                    <a:pt x="6672325" y="1259247"/>
                    <a:pt x="6684030" y="1255543"/>
                  </a:cubicBezTo>
                  <a:cubicBezTo>
                    <a:pt x="6696499" y="1251489"/>
                    <a:pt x="6710255" y="1245804"/>
                    <a:pt x="6722764" y="1246615"/>
                  </a:cubicBezTo>
                  <a:cubicBezTo>
                    <a:pt x="6760669" y="1248867"/>
                    <a:pt x="6790221" y="1239438"/>
                    <a:pt x="6815757" y="1215451"/>
                  </a:cubicBezTo>
                  <a:cubicBezTo>
                    <a:pt x="6828992" y="1203043"/>
                    <a:pt x="6848714" y="1187812"/>
                    <a:pt x="6866200" y="1186810"/>
                  </a:cubicBezTo>
                  <a:cubicBezTo>
                    <a:pt x="6908748" y="1184290"/>
                    <a:pt x="6943582" y="1171310"/>
                    <a:pt x="6981228" y="1155999"/>
                  </a:cubicBezTo>
                  <a:cubicBezTo>
                    <a:pt x="7005498" y="1146197"/>
                    <a:pt x="7033203" y="1138898"/>
                    <a:pt x="7059255" y="1129638"/>
                  </a:cubicBezTo>
                  <a:cubicBezTo>
                    <a:pt x="7089708" y="1118754"/>
                    <a:pt x="7123173" y="1113688"/>
                    <a:pt x="7140774" y="1086787"/>
                  </a:cubicBezTo>
                  <a:cubicBezTo>
                    <a:pt x="7142774" y="1083867"/>
                    <a:pt x="7149168" y="1083087"/>
                    <a:pt x="7152150" y="1080276"/>
                  </a:cubicBezTo>
                  <a:cubicBezTo>
                    <a:pt x="7161669" y="1071656"/>
                    <a:pt x="7174137" y="1063523"/>
                    <a:pt x="7178911" y="1053404"/>
                  </a:cubicBezTo>
                  <a:cubicBezTo>
                    <a:pt x="7192683" y="1023864"/>
                    <a:pt x="7203105" y="993543"/>
                    <a:pt x="7215302" y="963609"/>
                  </a:cubicBezTo>
                  <a:cubicBezTo>
                    <a:pt x="7217917" y="957204"/>
                    <a:pt x="7220252" y="949088"/>
                    <a:pt x="7226104" y="945196"/>
                  </a:cubicBezTo>
                  <a:cubicBezTo>
                    <a:pt x="7259903" y="922850"/>
                    <a:pt x="7294324" y="901259"/>
                    <a:pt x="7329145" y="879964"/>
                  </a:cubicBezTo>
                  <a:cubicBezTo>
                    <a:pt x="7343153" y="871441"/>
                    <a:pt x="7355416" y="875246"/>
                    <a:pt x="7368683" y="883708"/>
                  </a:cubicBezTo>
                  <a:cubicBezTo>
                    <a:pt x="7381539" y="891720"/>
                    <a:pt x="7397326" y="899904"/>
                    <a:pt x="7412980" y="901348"/>
                  </a:cubicBezTo>
                  <a:cubicBezTo>
                    <a:pt x="7444287" y="904075"/>
                    <a:pt x="7476599" y="903459"/>
                    <a:pt x="7508285" y="901932"/>
                  </a:cubicBezTo>
                  <a:cubicBezTo>
                    <a:pt x="7520142" y="901360"/>
                    <a:pt x="7532504" y="895115"/>
                    <a:pt x="7543367" y="890040"/>
                  </a:cubicBezTo>
                  <a:cubicBezTo>
                    <a:pt x="7563943" y="880416"/>
                    <a:pt x="7582823" y="867892"/>
                    <a:pt x="7604247" y="859640"/>
                  </a:cubicBezTo>
                  <a:cubicBezTo>
                    <a:pt x="7629118" y="850124"/>
                    <a:pt x="7643637" y="836083"/>
                    <a:pt x="7650214" y="814893"/>
                  </a:cubicBezTo>
                  <a:cubicBezTo>
                    <a:pt x="7659996" y="783349"/>
                    <a:pt x="7685780" y="760447"/>
                    <a:pt x="7716618" y="741384"/>
                  </a:cubicBezTo>
                  <a:cubicBezTo>
                    <a:pt x="7755776" y="717054"/>
                    <a:pt x="7803842" y="715836"/>
                    <a:pt x="7849257" y="708153"/>
                  </a:cubicBezTo>
                  <a:cubicBezTo>
                    <a:pt x="7866654" y="705274"/>
                    <a:pt x="7884648" y="702680"/>
                    <a:pt x="7900340" y="696745"/>
                  </a:cubicBezTo>
                  <a:cubicBezTo>
                    <a:pt x="7959856" y="674415"/>
                    <a:pt x="8019419" y="653027"/>
                    <a:pt x="8085922" y="650290"/>
                  </a:cubicBezTo>
                  <a:cubicBezTo>
                    <a:pt x="8091363" y="650028"/>
                    <a:pt x="8096784" y="649297"/>
                    <a:pt x="8102187" y="648251"/>
                  </a:cubicBezTo>
                  <a:cubicBezTo>
                    <a:pt x="8149113" y="639554"/>
                    <a:pt x="8197783" y="634697"/>
                    <a:pt x="8229960" y="598934"/>
                  </a:cubicBezTo>
                  <a:cubicBezTo>
                    <a:pt x="8235879" y="592372"/>
                    <a:pt x="8249977" y="589809"/>
                    <a:pt x="8260743" y="586776"/>
                  </a:cubicBezTo>
                  <a:cubicBezTo>
                    <a:pt x="8279402" y="581797"/>
                    <a:pt x="8291640" y="572890"/>
                    <a:pt x="8297724" y="557687"/>
                  </a:cubicBezTo>
                  <a:cubicBezTo>
                    <a:pt x="8307955" y="531456"/>
                    <a:pt x="8320347" y="505592"/>
                    <a:pt x="8329397" y="479103"/>
                  </a:cubicBezTo>
                  <a:cubicBezTo>
                    <a:pt x="8335728" y="460909"/>
                    <a:pt x="8348665" y="450397"/>
                    <a:pt x="8369109" y="442035"/>
                  </a:cubicBezTo>
                  <a:cubicBezTo>
                    <a:pt x="8380576" y="437403"/>
                    <a:pt x="8390254" y="427991"/>
                    <a:pt x="8398212" y="419288"/>
                  </a:cubicBezTo>
                  <a:cubicBezTo>
                    <a:pt x="8407837" y="408781"/>
                    <a:pt x="8412443" y="395219"/>
                    <a:pt x="8423091" y="385761"/>
                  </a:cubicBezTo>
                  <a:cubicBezTo>
                    <a:pt x="8449039" y="362224"/>
                    <a:pt x="8456213" y="337239"/>
                    <a:pt x="8445807" y="307296"/>
                  </a:cubicBezTo>
                  <a:cubicBezTo>
                    <a:pt x="8436540" y="280748"/>
                    <a:pt x="8455797" y="243723"/>
                    <a:pt x="8483136" y="236912"/>
                  </a:cubicBezTo>
                  <a:cubicBezTo>
                    <a:pt x="8513359" y="229334"/>
                    <a:pt x="8533628" y="213293"/>
                    <a:pt x="8554397" y="195498"/>
                  </a:cubicBezTo>
                  <a:cubicBezTo>
                    <a:pt x="8565995" y="185523"/>
                    <a:pt x="8582515" y="176566"/>
                    <a:pt x="8598729" y="173430"/>
                  </a:cubicBezTo>
                  <a:cubicBezTo>
                    <a:pt x="8660300" y="161360"/>
                    <a:pt x="8719345" y="169655"/>
                    <a:pt x="8779113" y="184822"/>
                  </a:cubicBezTo>
                  <a:cubicBezTo>
                    <a:pt x="8818165" y="194711"/>
                    <a:pt x="8861082" y="195780"/>
                    <a:pt x="8902517" y="198490"/>
                  </a:cubicBezTo>
                  <a:cubicBezTo>
                    <a:pt x="8915416" y="199280"/>
                    <a:pt x="8931592" y="195363"/>
                    <a:pt x="8942393" y="189035"/>
                  </a:cubicBezTo>
                  <a:cubicBezTo>
                    <a:pt x="8980304" y="167119"/>
                    <a:pt x="9017990" y="144586"/>
                    <a:pt x="9053027" y="119670"/>
                  </a:cubicBezTo>
                  <a:cubicBezTo>
                    <a:pt x="9085607" y="96286"/>
                    <a:pt x="9123074" y="85377"/>
                    <a:pt x="9164008" y="85758"/>
                  </a:cubicBezTo>
                  <a:cubicBezTo>
                    <a:pt x="9193832" y="86047"/>
                    <a:pt x="9220467" y="80839"/>
                    <a:pt x="9248172" y="73540"/>
                  </a:cubicBezTo>
                  <a:cubicBezTo>
                    <a:pt x="9271257" y="67405"/>
                    <a:pt x="9296748" y="62723"/>
                    <a:pt x="9320568" y="63772"/>
                  </a:cubicBezTo>
                  <a:cubicBezTo>
                    <a:pt x="9353959" y="65301"/>
                    <a:pt x="9381150" y="59440"/>
                    <a:pt x="9407003" y="42029"/>
                  </a:cubicBezTo>
                  <a:cubicBezTo>
                    <a:pt x="9420777" y="32732"/>
                    <a:pt x="9438831" y="27312"/>
                    <a:pt x="9455456" y="20546"/>
                  </a:cubicBez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D1000297-B3F2-4605-9C3B-D7655D6824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9739305" cy="1775939"/>
            </a:xfrm>
            <a:custGeom>
              <a:avLst/>
              <a:gdLst>
                <a:gd name="connsiteX0" fmla="*/ 9506323 w 9739305"/>
                <a:gd name="connsiteY0" fmla="*/ 0 h 1775939"/>
                <a:gd name="connsiteX1" fmla="*/ 9739305 w 9739305"/>
                <a:gd name="connsiteY1" fmla="*/ 0 h 1775939"/>
                <a:gd name="connsiteX2" fmla="*/ 9721016 w 9739305"/>
                <a:gd name="connsiteY2" fmla="*/ 12453 h 1775939"/>
                <a:gd name="connsiteX3" fmla="*/ 9619776 w 9739305"/>
                <a:gd name="connsiteY3" fmla="*/ 90780 h 1775939"/>
                <a:gd name="connsiteX4" fmla="*/ 9506710 w 9739305"/>
                <a:gd name="connsiteY4" fmla="*/ 158222 h 1775939"/>
                <a:gd name="connsiteX5" fmla="*/ 9417057 w 9739305"/>
                <a:gd name="connsiteY5" fmla="*/ 238502 h 1775939"/>
                <a:gd name="connsiteX6" fmla="*/ 9380548 w 9739305"/>
                <a:gd name="connsiteY6" fmla="*/ 281379 h 1775939"/>
                <a:gd name="connsiteX7" fmla="*/ 9301035 w 9739305"/>
                <a:gd name="connsiteY7" fmla="*/ 313304 h 1775939"/>
                <a:gd name="connsiteX8" fmla="*/ 9215480 w 9739305"/>
                <a:gd name="connsiteY8" fmla="*/ 361372 h 1775939"/>
                <a:gd name="connsiteX9" fmla="*/ 9155376 w 9739305"/>
                <a:gd name="connsiteY9" fmla="*/ 407897 h 1775939"/>
                <a:gd name="connsiteX10" fmla="*/ 9108770 w 9739305"/>
                <a:gd name="connsiteY10" fmla="*/ 439335 h 1775939"/>
                <a:gd name="connsiteX11" fmla="*/ 9042339 w 9739305"/>
                <a:gd name="connsiteY11" fmla="*/ 471886 h 1775939"/>
                <a:gd name="connsiteX12" fmla="*/ 8976155 w 9739305"/>
                <a:gd name="connsiteY12" fmla="*/ 513526 h 1775939"/>
                <a:gd name="connsiteX13" fmla="*/ 8944250 w 9739305"/>
                <a:gd name="connsiteY13" fmla="*/ 538762 h 1775939"/>
                <a:gd name="connsiteX14" fmla="*/ 8882191 w 9739305"/>
                <a:gd name="connsiteY14" fmla="*/ 581144 h 1775939"/>
                <a:gd name="connsiteX15" fmla="*/ 8818061 w 9739305"/>
                <a:gd name="connsiteY15" fmla="*/ 620960 h 1775939"/>
                <a:gd name="connsiteX16" fmla="*/ 8696263 w 9739305"/>
                <a:gd name="connsiteY16" fmla="*/ 668892 h 1775939"/>
                <a:gd name="connsiteX17" fmla="*/ 8586493 w 9739305"/>
                <a:gd name="connsiteY17" fmla="*/ 736016 h 1775939"/>
                <a:gd name="connsiteX18" fmla="*/ 8499250 w 9739305"/>
                <a:gd name="connsiteY18" fmla="*/ 785420 h 1775939"/>
                <a:gd name="connsiteX19" fmla="*/ 8448581 w 9739305"/>
                <a:gd name="connsiteY19" fmla="*/ 817525 h 1775939"/>
                <a:gd name="connsiteX20" fmla="*/ 8356131 w 9739305"/>
                <a:gd name="connsiteY20" fmla="*/ 888209 h 1775939"/>
                <a:gd name="connsiteX21" fmla="*/ 8211166 w 9739305"/>
                <a:gd name="connsiteY21" fmla="*/ 964878 h 1775939"/>
                <a:gd name="connsiteX22" fmla="*/ 8123367 w 9739305"/>
                <a:gd name="connsiteY22" fmla="*/ 1006776 h 1775939"/>
                <a:gd name="connsiteX23" fmla="*/ 7933271 w 9739305"/>
                <a:gd name="connsiteY23" fmla="*/ 1072752 h 1775939"/>
                <a:gd name="connsiteX24" fmla="*/ 7872042 w 9739305"/>
                <a:gd name="connsiteY24" fmla="*/ 1095949 h 1775939"/>
                <a:gd name="connsiteX25" fmla="*/ 7801540 w 9739305"/>
                <a:gd name="connsiteY25" fmla="*/ 1112687 h 1775939"/>
                <a:gd name="connsiteX26" fmla="*/ 7688760 w 9739305"/>
                <a:gd name="connsiteY26" fmla="*/ 1149668 h 1775939"/>
                <a:gd name="connsiteX27" fmla="*/ 7468219 w 9739305"/>
                <a:gd name="connsiteY27" fmla="*/ 1214601 h 1775939"/>
                <a:gd name="connsiteX28" fmla="*/ 7419634 w 9739305"/>
                <a:gd name="connsiteY28" fmla="*/ 1225261 h 1775939"/>
                <a:gd name="connsiteX29" fmla="*/ 7296522 w 9739305"/>
                <a:gd name="connsiteY29" fmla="*/ 1266193 h 1775939"/>
                <a:gd name="connsiteX30" fmla="*/ 7222817 w 9739305"/>
                <a:gd name="connsiteY30" fmla="*/ 1293286 h 1775939"/>
                <a:gd name="connsiteX31" fmla="*/ 7161457 w 9739305"/>
                <a:gd name="connsiteY31" fmla="*/ 1309742 h 1775939"/>
                <a:gd name="connsiteX32" fmla="*/ 7106944 w 9739305"/>
                <a:gd name="connsiteY32" fmla="*/ 1318647 h 1775939"/>
                <a:gd name="connsiteX33" fmla="*/ 6964204 w 9739305"/>
                <a:gd name="connsiteY33" fmla="*/ 1356601 h 1775939"/>
                <a:gd name="connsiteX34" fmla="*/ 6907255 w 9739305"/>
                <a:gd name="connsiteY34" fmla="*/ 1371589 h 1775939"/>
                <a:gd name="connsiteX35" fmla="*/ 6759991 w 9739305"/>
                <a:gd name="connsiteY35" fmla="*/ 1420747 h 1775939"/>
                <a:gd name="connsiteX36" fmla="*/ 6634783 w 9739305"/>
                <a:gd name="connsiteY36" fmla="*/ 1454562 h 1775939"/>
                <a:gd name="connsiteX37" fmla="*/ 6582555 w 9739305"/>
                <a:gd name="connsiteY37" fmla="*/ 1470418 h 1775939"/>
                <a:gd name="connsiteX38" fmla="*/ 6462719 w 9739305"/>
                <a:gd name="connsiteY38" fmla="*/ 1498482 h 1775939"/>
                <a:gd name="connsiteX39" fmla="*/ 6395050 w 9739305"/>
                <a:gd name="connsiteY39" fmla="*/ 1517437 h 1775939"/>
                <a:gd name="connsiteX40" fmla="*/ 6228927 w 9739305"/>
                <a:gd name="connsiteY40" fmla="*/ 1543179 h 1775939"/>
                <a:gd name="connsiteX41" fmla="*/ 6057331 w 9739305"/>
                <a:gd name="connsiteY41" fmla="*/ 1568558 h 1775939"/>
                <a:gd name="connsiteX42" fmla="*/ 5962939 w 9739305"/>
                <a:gd name="connsiteY42" fmla="*/ 1578758 h 1775939"/>
                <a:gd name="connsiteX43" fmla="*/ 5880756 w 9739305"/>
                <a:gd name="connsiteY43" fmla="*/ 1591666 h 1775939"/>
                <a:gd name="connsiteX44" fmla="*/ 5809105 w 9739305"/>
                <a:gd name="connsiteY44" fmla="*/ 1600770 h 1775939"/>
                <a:gd name="connsiteX45" fmla="*/ 5695165 w 9739305"/>
                <a:gd name="connsiteY45" fmla="*/ 1617719 h 1775939"/>
                <a:gd name="connsiteX46" fmla="*/ 5647685 w 9739305"/>
                <a:gd name="connsiteY46" fmla="*/ 1622990 h 1775939"/>
                <a:gd name="connsiteX47" fmla="*/ 5535323 w 9739305"/>
                <a:gd name="connsiteY47" fmla="*/ 1628248 h 1775939"/>
                <a:gd name="connsiteX48" fmla="*/ 5496177 w 9739305"/>
                <a:gd name="connsiteY48" fmla="*/ 1628567 h 1775939"/>
                <a:gd name="connsiteX49" fmla="*/ 5420013 w 9739305"/>
                <a:gd name="connsiteY49" fmla="*/ 1612778 h 1775939"/>
                <a:gd name="connsiteX50" fmla="*/ 5411005 w 9739305"/>
                <a:gd name="connsiteY50" fmla="*/ 1611800 h 1775939"/>
                <a:gd name="connsiteX51" fmla="*/ 5361259 w 9739305"/>
                <a:gd name="connsiteY51" fmla="*/ 1606507 h 1775939"/>
                <a:gd name="connsiteX52" fmla="*/ 5334120 w 9739305"/>
                <a:gd name="connsiteY52" fmla="*/ 1605305 h 1775939"/>
                <a:gd name="connsiteX53" fmla="*/ 5230715 w 9739305"/>
                <a:gd name="connsiteY53" fmla="*/ 1594283 h 1775939"/>
                <a:gd name="connsiteX54" fmla="*/ 5171263 w 9739305"/>
                <a:gd name="connsiteY54" fmla="*/ 1589616 h 1775939"/>
                <a:gd name="connsiteX55" fmla="*/ 5123496 w 9739305"/>
                <a:gd name="connsiteY55" fmla="*/ 1593018 h 1775939"/>
                <a:gd name="connsiteX56" fmla="*/ 5039590 w 9739305"/>
                <a:gd name="connsiteY56" fmla="*/ 1598474 h 1775939"/>
                <a:gd name="connsiteX57" fmla="*/ 5012937 w 9739305"/>
                <a:gd name="connsiteY57" fmla="*/ 1603369 h 1775939"/>
                <a:gd name="connsiteX58" fmla="*/ 4891143 w 9739305"/>
                <a:gd name="connsiteY58" fmla="*/ 1598882 h 1775939"/>
                <a:gd name="connsiteX59" fmla="*/ 4821905 w 9739305"/>
                <a:gd name="connsiteY59" fmla="*/ 1601436 h 1775939"/>
                <a:gd name="connsiteX60" fmla="*/ 4743339 w 9739305"/>
                <a:gd name="connsiteY60" fmla="*/ 1592353 h 1775939"/>
                <a:gd name="connsiteX61" fmla="*/ 4720626 w 9739305"/>
                <a:gd name="connsiteY61" fmla="*/ 1594076 h 1775939"/>
                <a:gd name="connsiteX62" fmla="*/ 4695215 w 9739305"/>
                <a:gd name="connsiteY62" fmla="*/ 1596400 h 1775939"/>
                <a:gd name="connsiteX63" fmla="*/ 4617116 w 9739305"/>
                <a:gd name="connsiteY63" fmla="*/ 1601107 h 1775939"/>
                <a:gd name="connsiteX64" fmla="*/ 4569913 w 9739305"/>
                <a:gd name="connsiteY64" fmla="*/ 1608091 h 1775939"/>
                <a:gd name="connsiteX65" fmla="*/ 4479392 w 9739305"/>
                <a:gd name="connsiteY65" fmla="*/ 1609630 h 1775939"/>
                <a:gd name="connsiteX66" fmla="*/ 4446151 w 9739305"/>
                <a:gd name="connsiteY66" fmla="*/ 1615312 h 1775939"/>
                <a:gd name="connsiteX67" fmla="*/ 4361619 w 9739305"/>
                <a:gd name="connsiteY67" fmla="*/ 1619859 h 1775939"/>
                <a:gd name="connsiteX68" fmla="*/ 4285695 w 9739305"/>
                <a:gd name="connsiteY68" fmla="*/ 1621164 h 1775939"/>
                <a:gd name="connsiteX69" fmla="*/ 4212667 w 9739305"/>
                <a:gd name="connsiteY69" fmla="*/ 1625940 h 1775939"/>
                <a:gd name="connsiteX70" fmla="*/ 4160628 w 9739305"/>
                <a:gd name="connsiteY70" fmla="*/ 1633627 h 1775939"/>
                <a:gd name="connsiteX71" fmla="*/ 4104018 w 9739305"/>
                <a:gd name="connsiteY71" fmla="*/ 1639495 h 1775939"/>
                <a:gd name="connsiteX72" fmla="*/ 3948438 w 9739305"/>
                <a:gd name="connsiteY72" fmla="*/ 1665671 h 1775939"/>
                <a:gd name="connsiteX73" fmla="*/ 3919256 w 9739305"/>
                <a:gd name="connsiteY73" fmla="*/ 1662527 h 1775939"/>
                <a:gd name="connsiteX74" fmla="*/ 3754603 w 9739305"/>
                <a:gd name="connsiteY74" fmla="*/ 1666227 h 1775939"/>
                <a:gd name="connsiteX75" fmla="*/ 3718852 w 9739305"/>
                <a:gd name="connsiteY75" fmla="*/ 1668265 h 1775939"/>
                <a:gd name="connsiteX76" fmla="*/ 3621934 w 9739305"/>
                <a:gd name="connsiteY76" fmla="*/ 1654418 h 1775939"/>
                <a:gd name="connsiteX77" fmla="*/ 3475226 w 9739305"/>
                <a:gd name="connsiteY77" fmla="*/ 1690838 h 1775939"/>
                <a:gd name="connsiteX78" fmla="*/ 3338395 w 9739305"/>
                <a:gd name="connsiteY78" fmla="*/ 1734157 h 1775939"/>
                <a:gd name="connsiteX79" fmla="*/ 3321128 w 9739305"/>
                <a:gd name="connsiteY79" fmla="*/ 1739699 h 1775939"/>
                <a:gd name="connsiteX80" fmla="*/ 3271751 w 9739305"/>
                <a:gd name="connsiteY80" fmla="*/ 1750083 h 1775939"/>
                <a:gd name="connsiteX81" fmla="*/ 3210267 w 9739305"/>
                <a:gd name="connsiteY81" fmla="*/ 1755871 h 1775939"/>
                <a:gd name="connsiteX82" fmla="*/ 3132456 w 9739305"/>
                <a:gd name="connsiteY82" fmla="*/ 1766527 h 1775939"/>
                <a:gd name="connsiteX83" fmla="*/ 3069450 w 9739305"/>
                <a:gd name="connsiteY83" fmla="*/ 1760933 h 1775939"/>
                <a:gd name="connsiteX84" fmla="*/ 2981357 w 9739305"/>
                <a:gd name="connsiteY84" fmla="*/ 1752311 h 1775939"/>
                <a:gd name="connsiteX85" fmla="*/ 2898350 w 9739305"/>
                <a:gd name="connsiteY85" fmla="*/ 1744071 h 1775939"/>
                <a:gd name="connsiteX86" fmla="*/ 2872998 w 9739305"/>
                <a:gd name="connsiteY86" fmla="*/ 1759731 h 1775939"/>
                <a:gd name="connsiteX87" fmla="*/ 2833363 w 9739305"/>
                <a:gd name="connsiteY87" fmla="*/ 1774197 h 1775939"/>
                <a:gd name="connsiteX88" fmla="*/ 2787932 w 9739305"/>
                <a:gd name="connsiteY88" fmla="*/ 1761321 h 1775939"/>
                <a:gd name="connsiteX89" fmla="*/ 2681851 w 9739305"/>
                <a:gd name="connsiteY89" fmla="*/ 1735206 h 1775939"/>
                <a:gd name="connsiteX90" fmla="*/ 2615692 w 9739305"/>
                <a:gd name="connsiteY90" fmla="*/ 1736981 h 1775939"/>
                <a:gd name="connsiteX91" fmla="*/ 2471401 w 9739305"/>
                <a:gd name="connsiteY91" fmla="*/ 1730598 h 1775939"/>
                <a:gd name="connsiteX92" fmla="*/ 2376602 w 9739305"/>
                <a:gd name="connsiteY92" fmla="*/ 1716179 h 1775939"/>
                <a:gd name="connsiteX93" fmla="*/ 2308117 w 9739305"/>
                <a:gd name="connsiteY93" fmla="*/ 1697980 h 1775939"/>
                <a:gd name="connsiteX94" fmla="*/ 2210156 w 9739305"/>
                <a:gd name="connsiteY94" fmla="*/ 1674611 h 1775939"/>
                <a:gd name="connsiteX95" fmla="*/ 2112456 w 9739305"/>
                <a:gd name="connsiteY95" fmla="*/ 1664725 h 1775939"/>
                <a:gd name="connsiteX96" fmla="*/ 2041401 w 9739305"/>
                <a:gd name="connsiteY96" fmla="*/ 1649787 h 1775939"/>
                <a:gd name="connsiteX97" fmla="*/ 1955072 w 9739305"/>
                <a:gd name="connsiteY97" fmla="*/ 1641394 h 1775939"/>
                <a:gd name="connsiteX98" fmla="*/ 1883129 w 9739305"/>
                <a:gd name="connsiteY98" fmla="*/ 1644393 h 1775939"/>
                <a:gd name="connsiteX99" fmla="*/ 1770492 w 9739305"/>
                <a:gd name="connsiteY99" fmla="*/ 1652019 h 1775939"/>
                <a:gd name="connsiteX100" fmla="*/ 1630653 w 9739305"/>
                <a:gd name="connsiteY100" fmla="*/ 1620782 h 1775939"/>
                <a:gd name="connsiteX101" fmla="*/ 1574457 w 9739305"/>
                <a:gd name="connsiteY101" fmla="*/ 1615016 h 1775939"/>
                <a:gd name="connsiteX102" fmla="*/ 1521784 w 9739305"/>
                <a:gd name="connsiteY102" fmla="*/ 1613632 h 1775939"/>
                <a:gd name="connsiteX103" fmla="*/ 1409187 w 9739305"/>
                <a:gd name="connsiteY103" fmla="*/ 1593793 h 1775939"/>
                <a:gd name="connsiteX104" fmla="*/ 1363496 w 9739305"/>
                <a:gd name="connsiteY104" fmla="*/ 1587676 h 1775939"/>
                <a:gd name="connsiteX105" fmla="*/ 1300134 w 9739305"/>
                <a:gd name="connsiteY105" fmla="*/ 1590889 h 1775939"/>
                <a:gd name="connsiteX106" fmla="*/ 1184306 w 9739305"/>
                <a:gd name="connsiteY106" fmla="*/ 1584859 h 1775939"/>
                <a:gd name="connsiteX107" fmla="*/ 1067600 w 9739305"/>
                <a:gd name="connsiteY107" fmla="*/ 1556587 h 1775939"/>
                <a:gd name="connsiteX108" fmla="*/ 1018967 w 9739305"/>
                <a:gd name="connsiteY108" fmla="*/ 1562226 h 1775939"/>
                <a:gd name="connsiteX109" fmla="*/ 1001437 w 9739305"/>
                <a:gd name="connsiteY109" fmla="*/ 1562287 h 1775939"/>
                <a:gd name="connsiteX110" fmla="*/ 843282 w 9739305"/>
                <a:gd name="connsiteY110" fmla="*/ 1551235 h 1775939"/>
                <a:gd name="connsiteX111" fmla="*/ 827437 w 9739305"/>
                <a:gd name="connsiteY111" fmla="*/ 1549959 h 1775939"/>
                <a:gd name="connsiteX112" fmla="*/ 752774 w 9739305"/>
                <a:gd name="connsiteY112" fmla="*/ 1536924 h 1775939"/>
                <a:gd name="connsiteX113" fmla="*/ 566053 w 9739305"/>
                <a:gd name="connsiteY113" fmla="*/ 1535567 h 1775939"/>
                <a:gd name="connsiteX114" fmla="*/ 554525 w 9739305"/>
                <a:gd name="connsiteY114" fmla="*/ 1534867 h 1775939"/>
                <a:gd name="connsiteX115" fmla="*/ 492526 w 9739305"/>
                <a:gd name="connsiteY115" fmla="*/ 1546173 h 1775939"/>
                <a:gd name="connsiteX116" fmla="*/ 462187 w 9739305"/>
                <a:gd name="connsiteY116" fmla="*/ 1559407 h 1775939"/>
                <a:gd name="connsiteX117" fmla="*/ 414568 w 9739305"/>
                <a:gd name="connsiteY117" fmla="*/ 1573944 h 1775939"/>
                <a:gd name="connsiteX118" fmla="*/ 365802 w 9739305"/>
                <a:gd name="connsiteY118" fmla="*/ 1580845 h 1775939"/>
                <a:gd name="connsiteX119" fmla="*/ 282687 w 9739305"/>
                <a:gd name="connsiteY119" fmla="*/ 1566332 h 1775939"/>
                <a:gd name="connsiteX120" fmla="*/ 252662 w 9739305"/>
                <a:gd name="connsiteY120" fmla="*/ 1565897 h 1775939"/>
                <a:gd name="connsiteX121" fmla="*/ 185558 w 9739305"/>
                <a:gd name="connsiteY121" fmla="*/ 1560187 h 1775939"/>
                <a:gd name="connsiteX122" fmla="*/ 127273 w 9739305"/>
                <a:gd name="connsiteY122" fmla="*/ 1563624 h 1775939"/>
                <a:gd name="connsiteX123" fmla="*/ 81114 w 9739305"/>
                <a:gd name="connsiteY123" fmla="*/ 1580132 h 1775939"/>
                <a:gd name="connsiteX124" fmla="*/ 13214 w 9739305"/>
                <a:gd name="connsiteY124" fmla="*/ 1586229 h 1775939"/>
                <a:gd name="connsiteX125" fmla="*/ 0 w 9739305"/>
                <a:gd name="connsiteY125" fmla="*/ 1585408 h 1775939"/>
                <a:gd name="connsiteX126" fmla="*/ 0 w 9739305"/>
                <a:gd name="connsiteY126" fmla="*/ 1251083 h 1775939"/>
                <a:gd name="connsiteX127" fmla="*/ 4829 w 9739305"/>
                <a:gd name="connsiteY127" fmla="*/ 1250628 h 1775939"/>
                <a:gd name="connsiteX128" fmla="*/ 48555 w 9739305"/>
                <a:gd name="connsiteY128" fmla="*/ 1240203 h 1775939"/>
                <a:gd name="connsiteX129" fmla="*/ 72789 w 9739305"/>
                <a:gd name="connsiteY129" fmla="*/ 1233698 h 1775939"/>
                <a:gd name="connsiteX130" fmla="*/ 197847 w 9739305"/>
                <a:gd name="connsiteY130" fmla="*/ 1212918 h 1775939"/>
                <a:gd name="connsiteX131" fmla="*/ 253067 w 9739305"/>
                <a:gd name="connsiteY131" fmla="*/ 1194405 h 1775939"/>
                <a:gd name="connsiteX132" fmla="*/ 268116 w 9739305"/>
                <a:gd name="connsiteY132" fmla="*/ 1191325 h 1775939"/>
                <a:gd name="connsiteX133" fmla="*/ 351434 w 9739305"/>
                <a:gd name="connsiteY133" fmla="*/ 1193900 h 1775939"/>
                <a:gd name="connsiteX134" fmla="*/ 414867 w 9739305"/>
                <a:gd name="connsiteY134" fmla="*/ 1216423 h 1775939"/>
                <a:gd name="connsiteX135" fmla="*/ 427335 w 9739305"/>
                <a:gd name="connsiteY135" fmla="*/ 1224454 h 1775939"/>
                <a:gd name="connsiteX136" fmla="*/ 600582 w 9739305"/>
                <a:gd name="connsiteY136" fmla="*/ 1213120 h 1775939"/>
                <a:gd name="connsiteX137" fmla="*/ 627039 w 9739305"/>
                <a:gd name="connsiteY137" fmla="*/ 1208235 h 1775939"/>
                <a:gd name="connsiteX138" fmla="*/ 756446 w 9739305"/>
                <a:gd name="connsiteY138" fmla="*/ 1217062 h 1775939"/>
                <a:gd name="connsiteX139" fmla="*/ 794106 w 9739305"/>
                <a:gd name="connsiteY139" fmla="*/ 1218229 h 1775939"/>
                <a:gd name="connsiteX140" fmla="*/ 929268 w 9739305"/>
                <a:gd name="connsiteY140" fmla="*/ 1225211 h 1775939"/>
                <a:gd name="connsiteX141" fmla="*/ 947713 w 9739305"/>
                <a:gd name="connsiteY141" fmla="*/ 1211766 h 1775939"/>
                <a:gd name="connsiteX142" fmla="*/ 1001014 w 9739305"/>
                <a:gd name="connsiteY142" fmla="*/ 1177651 h 1775939"/>
                <a:gd name="connsiteX143" fmla="*/ 1107747 w 9739305"/>
                <a:gd name="connsiteY143" fmla="*/ 1144571 h 1775939"/>
                <a:gd name="connsiteX144" fmla="*/ 1137175 w 9739305"/>
                <a:gd name="connsiteY144" fmla="*/ 1144721 h 1775939"/>
                <a:gd name="connsiteX145" fmla="*/ 1213670 w 9739305"/>
                <a:gd name="connsiteY145" fmla="*/ 1187646 h 1775939"/>
                <a:gd name="connsiteX146" fmla="*/ 1250725 w 9739305"/>
                <a:gd name="connsiteY146" fmla="*/ 1204534 h 1775939"/>
                <a:gd name="connsiteX147" fmla="*/ 1355013 w 9739305"/>
                <a:gd name="connsiteY147" fmla="*/ 1233876 h 1775939"/>
                <a:gd name="connsiteX148" fmla="*/ 1363867 w 9739305"/>
                <a:gd name="connsiteY148" fmla="*/ 1239727 h 1775939"/>
                <a:gd name="connsiteX149" fmla="*/ 1443262 w 9739305"/>
                <a:gd name="connsiteY149" fmla="*/ 1310445 h 1775939"/>
                <a:gd name="connsiteX150" fmla="*/ 1460979 w 9739305"/>
                <a:gd name="connsiteY150" fmla="*/ 1322303 h 1775939"/>
                <a:gd name="connsiteX151" fmla="*/ 1482536 w 9739305"/>
                <a:gd name="connsiteY151" fmla="*/ 1341039 h 1775939"/>
                <a:gd name="connsiteX152" fmla="*/ 1548717 w 9739305"/>
                <a:gd name="connsiteY152" fmla="*/ 1376141 h 1775939"/>
                <a:gd name="connsiteX153" fmla="*/ 1629003 w 9739305"/>
                <a:gd name="connsiteY153" fmla="*/ 1384512 h 1775939"/>
                <a:gd name="connsiteX154" fmla="*/ 1726123 w 9739305"/>
                <a:gd name="connsiteY154" fmla="*/ 1398505 h 1775939"/>
                <a:gd name="connsiteX155" fmla="*/ 1766964 w 9739305"/>
                <a:gd name="connsiteY155" fmla="*/ 1409092 h 1775939"/>
                <a:gd name="connsiteX156" fmla="*/ 1875994 w 9739305"/>
                <a:gd name="connsiteY156" fmla="*/ 1427691 h 1775939"/>
                <a:gd name="connsiteX157" fmla="*/ 1953935 w 9739305"/>
                <a:gd name="connsiteY157" fmla="*/ 1444021 h 1775939"/>
                <a:gd name="connsiteX158" fmla="*/ 2065495 w 9739305"/>
                <a:gd name="connsiteY158" fmla="*/ 1450414 h 1775939"/>
                <a:gd name="connsiteX159" fmla="*/ 2119362 w 9739305"/>
                <a:gd name="connsiteY159" fmla="*/ 1448287 h 1775939"/>
                <a:gd name="connsiteX160" fmla="*/ 2221201 w 9739305"/>
                <a:gd name="connsiteY160" fmla="*/ 1503642 h 1775939"/>
                <a:gd name="connsiteX161" fmla="*/ 2302040 w 9739305"/>
                <a:gd name="connsiteY161" fmla="*/ 1539608 h 1775939"/>
                <a:gd name="connsiteX162" fmla="*/ 2384113 w 9739305"/>
                <a:gd name="connsiteY162" fmla="*/ 1516348 h 1775939"/>
                <a:gd name="connsiteX163" fmla="*/ 2405786 w 9739305"/>
                <a:gd name="connsiteY163" fmla="*/ 1497098 h 1775939"/>
                <a:gd name="connsiteX164" fmla="*/ 2541024 w 9739305"/>
                <a:gd name="connsiteY164" fmla="*/ 1473316 h 1775939"/>
                <a:gd name="connsiteX165" fmla="*/ 2735378 w 9739305"/>
                <a:gd name="connsiteY165" fmla="*/ 1463319 h 1775939"/>
                <a:gd name="connsiteX166" fmla="*/ 3056752 w 9739305"/>
                <a:gd name="connsiteY166" fmla="*/ 1408590 h 1775939"/>
                <a:gd name="connsiteX167" fmla="*/ 3112247 w 9739305"/>
                <a:gd name="connsiteY167" fmla="*/ 1387711 h 1775939"/>
                <a:gd name="connsiteX168" fmla="*/ 3175396 w 9739305"/>
                <a:gd name="connsiteY168" fmla="*/ 1380116 h 1775939"/>
                <a:gd name="connsiteX169" fmla="*/ 3200231 w 9739305"/>
                <a:gd name="connsiteY169" fmla="*/ 1390061 h 1775939"/>
                <a:gd name="connsiteX170" fmla="*/ 3307359 w 9739305"/>
                <a:gd name="connsiteY170" fmla="*/ 1401532 h 1775939"/>
                <a:gd name="connsiteX171" fmla="*/ 3327591 w 9739305"/>
                <a:gd name="connsiteY171" fmla="*/ 1400871 h 1775939"/>
                <a:gd name="connsiteX172" fmla="*/ 3396452 w 9739305"/>
                <a:gd name="connsiteY172" fmla="*/ 1390488 h 1775939"/>
                <a:gd name="connsiteX173" fmla="*/ 3460402 w 9739305"/>
                <a:gd name="connsiteY173" fmla="*/ 1383325 h 1775939"/>
                <a:gd name="connsiteX174" fmla="*/ 3622771 w 9739305"/>
                <a:gd name="connsiteY174" fmla="*/ 1388838 h 1775939"/>
                <a:gd name="connsiteX175" fmla="*/ 3746637 w 9739305"/>
                <a:gd name="connsiteY175" fmla="*/ 1379728 h 1775939"/>
                <a:gd name="connsiteX176" fmla="*/ 3803936 w 9739305"/>
                <a:gd name="connsiteY176" fmla="*/ 1380104 h 1775939"/>
                <a:gd name="connsiteX177" fmla="*/ 3836429 w 9739305"/>
                <a:gd name="connsiteY177" fmla="*/ 1383246 h 1775939"/>
                <a:gd name="connsiteX178" fmla="*/ 3911096 w 9739305"/>
                <a:gd name="connsiteY178" fmla="*/ 1412447 h 1775939"/>
                <a:gd name="connsiteX179" fmla="*/ 3951494 w 9739305"/>
                <a:gd name="connsiteY179" fmla="*/ 1417876 h 1775939"/>
                <a:gd name="connsiteX180" fmla="*/ 4071982 w 9739305"/>
                <a:gd name="connsiteY180" fmla="*/ 1411440 h 1775939"/>
                <a:gd name="connsiteX181" fmla="*/ 4250380 w 9739305"/>
                <a:gd name="connsiteY181" fmla="*/ 1353404 h 1775939"/>
                <a:gd name="connsiteX182" fmla="*/ 4268920 w 9739305"/>
                <a:gd name="connsiteY182" fmla="*/ 1345917 h 1775939"/>
                <a:gd name="connsiteX183" fmla="*/ 4360470 w 9739305"/>
                <a:gd name="connsiteY183" fmla="*/ 1333343 h 1775939"/>
                <a:gd name="connsiteX184" fmla="*/ 4423403 w 9739305"/>
                <a:gd name="connsiteY184" fmla="*/ 1341452 h 1775939"/>
                <a:gd name="connsiteX185" fmla="*/ 4509460 w 9739305"/>
                <a:gd name="connsiteY185" fmla="*/ 1360374 h 1775939"/>
                <a:gd name="connsiteX186" fmla="*/ 4586780 w 9739305"/>
                <a:gd name="connsiteY186" fmla="*/ 1375951 h 1775939"/>
                <a:gd name="connsiteX187" fmla="*/ 4643424 w 9739305"/>
                <a:gd name="connsiteY187" fmla="*/ 1395033 h 1775939"/>
                <a:gd name="connsiteX188" fmla="*/ 4771320 w 9739305"/>
                <a:gd name="connsiteY188" fmla="*/ 1404876 h 1775939"/>
                <a:gd name="connsiteX189" fmla="*/ 4784667 w 9739305"/>
                <a:gd name="connsiteY189" fmla="*/ 1406901 h 1775939"/>
                <a:gd name="connsiteX190" fmla="*/ 4879368 w 9739305"/>
                <a:gd name="connsiteY190" fmla="*/ 1382875 h 1775939"/>
                <a:gd name="connsiteX191" fmla="*/ 4993296 w 9739305"/>
                <a:gd name="connsiteY191" fmla="*/ 1357609 h 1775939"/>
                <a:gd name="connsiteX192" fmla="*/ 5034636 w 9739305"/>
                <a:gd name="connsiteY192" fmla="*/ 1362363 h 1775939"/>
                <a:gd name="connsiteX193" fmla="*/ 5091273 w 9739305"/>
                <a:gd name="connsiteY193" fmla="*/ 1369207 h 1775939"/>
                <a:gd name="connsiteX194" fmla="*/ 5143127 w 9739305"/>
                <a:gd name="connsiteY194" fmla="*/ 1361686 h 1775939"/>
                <a:gd name="connsiteX195" fmla="*/ 5174789 w 9739305"/>
                <a:gd name="connsiteY195" fmla="*/ 1359688 h 1775939"/>
                <a:gd name="connsiteX196" fmla="*/ 5322233 w 9739305"/>
                <a:gd name="connsiteY196" fmla="*/ 1411274 h 1775939"/>
                <a:gd name="connsiteX197" fmla="*/ 5359206 w 9739305"/>
                <a:gd name="connsiteY197" fmla="*/ 1414357 h 1775939"/>
                <a:gd name="connsiteX198" fmla="*/ 5380352 w 9739305"/>
                <a:gd name="connsiteY198" fmla="*/ 1420558 h 1775939"/>
                <a:gd name="connsiteX199" fmla="*/ 5509233 w 9739305"/>
                <a:gd name="connsiteY199" fmla="*/ 1487165 h 1775939"/>
                <a:gd name="connsiteX200" fmla="*/ 5563203 w 9739305"/>
                <a:gd name="connsiteY200" fmla="*/ 1499314 h 1775939"/>
                <a:gd name="connsiteX201" fmla="*/ 5621569 w 9739305"/>
                <a:gd name="connsiteY201" fmla="*/ 1493518 h 1775939"/>
                <a:gd name="connsiteX202" fmla="*/ 5655136 w 9739305"/>
                <a:gd name="connsiteY202" fmla="*/ 1486565 h 1775939"/>
                <a:gd name="connsiteX203" fmla="*/ 5736883 w 9739305"/>
                <a:gd name="connsiteY203" fmla="*/ 1436327 h 1775939"/>
                <a:gd name="connsiteX204" fmla="*/ 5784777 w 9739305"/>
                <a:gd name="connsiteY204" fmla="*/ 1435588 h 1775939"/>
                <a:gd name="connsiteX205" fmla="*/ 5860952 w 9739305"/>
                <a:gd name="connsiteY205" fmla="*/ 1463773 h 1775939"/>
                <a:gd name="connsiteX206" fmla="*/ 5997123 w 9739305"/>
                <a:gd name="connsiteY206" fmla="*/ 1471491 h 1775939"/>
                <a:gd name="connsiteX207" fmla="*/ 6063793 w 9739305"/>
                <a:gd name="connsiteY207" fmla="*/ 1423706 h 1775939"/>
                <a:gd name="connsiteX208" fmla="*/ 6097303 w 9739305"/>
                <a:gd name="connsiteY208" fmla="*/ 1379247 h 1775939"/>
                <a:gd name="connsiteX209" fmla="*/ 6197741 w 9739305"/>
                <a:gd name="connsiteY209" fmla="*/ 1324656 h 1775939"/>
                <a:gd name="connsiteX210" fmla="*/ 6223125 w 9739305"/>
                <a:gd name="connsiteY210" fmla="*/ 1341950 h 1775939"/>
                <a:gd name="connsiteX211" fmla="*/ 6298923 w 9739305"/>
                <a:gd name="connsiteY211" fmla="*/ 1346144 h 1775939"/>
                <a:gd name="connsiteX212" fmla="*/ 6380532 w 9739305"/>
                <a:gd name="connsiteY212" fmla="*/ 1341582 h 1775939"/>
                <a:gd name="connsiteX213" fmla="*/ 6523222 w 9739305"/>
                <a:gd name="connsiteY213" fmla="*/ 1343021 h 1775939"/>
                <a:gd name="connsiteX214" fmla="*/ 6615600 w 9739305"/>
                <a:gd name="connsiteY214" fmla="*/ 1291015 h 1775939"/>
                <a:gd name="connsiteX215" fmla="*/ 6650812 w 9739305"/>
                <a:gd name="connsiteY215" fmla="*/ 1269700 h 1775939"/>
                <a:gd name="connsiteX216" fmla="*/ 6684030 w 9739305"/>
                <a:gd name="connsiteY216" fmla="*/ 1255543 h 1775939"/>
                <a:gd name="connsiteX217" fmla="*/ 6722764 w 9739305"/>
                <a:gd name="connsiteY217" fmla="*/ 1246615 h 1775939"/>
                <a:gd name="connsiteX218" fmla="*/ 6815757 w 9739305"/>
                <a:gd name="connsiteY218" fmla="*/ 1215451 h 1775939"/>
                <a:gd name="connsiteX219" fmla="*/ 6866200 w 9739305"/>
                <a:gd name="connsiteY219" fmla="*/ 1186810 h 1775939"/>
                <a:gd name="connsiteX220" fmla="*/ 6981228 w 9739305"/>
                <a:gd name="connsiteY220" fmla="*/ 1155999 h 1775939"/>
                <a:gd name="connsiteX221" fmla="*/ 7059255 w 9739305"/>
                <a:gd name="connsiteY221" fmla="*/ 1129638 h 1775939"/>
                <a:gd name="connsiteX222" fmla="*/ 7140774 w 9739305"/>
                <a:gd name="connsiteY222" fmla="*/ 1086787 h 1775939"/>
                <a:gd name="connsiteX223" fmla="*/ 7152150 w 9739305"/>
                <a:gd name="connsiteY223" fmla="*/ 1080276 h 1775939"/>
                <a:gd name="connsiteX224" fmla="*/ 7178911 w 9739305"/>
                <a:gd name="connsiteY224" fmla="*/ 1053404 h 1775939"/>
                <a:gd name="connsiteX225" fmla="*/ 7215302 w 9739305"/>
                <a:gd name="connsiteY225" fmla="*/ 963609 h 1775939"/>
                <a:gd name="connsiteX226" fmla="*/ 7226104 w 9739305"/>
                <a:gd name="connsiteY226" fmla="*/ 945196 h 1775939"/>
                <a:gd name="connsiteX227" fmla="*/ 7329145 w 9739305"/>
                <a:gd name="connsiteY227" fmla="*/ 879964 h 1775939"/>
                <a:gd name="connsiteX228" fmla="*/ 7368683 w 9739305"/>
                <a:gd name="connsiteY228" fmla="*/ 883708 h 1775939"/>
                <a:gd name="connsiteX229" fmla="*/ 7412980 w 9739305"/>
                <a:gd name="connsiteY229" fmla="*/ 901348 h 1775939"/>
                <a:gd name="connsiteX230" fmla="*/ 7508285 w 9739305"/>
                <a:gd name="connsiteY230" fmla="*/ 901932 h 1775939"/>
                <a:gd name="connsiteX231" fmla="*/ 7543367 w 9739305"/>
                <a:gd name="connsiteY231" fmla="*/ 890040 h 1775939"/>
                <a:gd name="connsiteX232" fmla="*/ 7604247 w 9739305"/>
                <a:gd name="connsiteY232" fmla="*/ 859640 h 1775939"/>
                <a:gd name="connsiteX233" fmla="*/ 7650214 w 9739305"/>
                <a:gd name="connsiteY233" fmla="*/ 814893 h 1775939"/>
                <a:gd name="connsiteX234" fmla="*/ 7716618 w 9739305"/>
                <a:gd name="connsiteY234" fmla="*/ 741384 h 1775939"/>
                <a:gd name="connsiteX235" fmla="*/ 7849257 w 9739305"/>
                <a:gd name="connsiteY235" fmla="*/ 708153 h 1775939"/>
                <a:gd name="connsiteX236" fmla="*/ 7900340 w 9739305"/>
                <a:gd name="connsiteY236" fmla="*/ 696745 h 1775939"/>
                <a:gd name="connsiteX237" fmla="*/ 8085922 w 9739305"/>
                <a:gd name="connsiteY237" fmla="*/ 650290 h 1775939"/>
                <a:gd name="connsiteX238" fmla="*/ 8102187 w 9739305"/>
                <a:gd name="connsiteY238" fmla="*/ 648251 h 1775939"/>
                <a:gd name="connsiteX239" fmla="*/ 8229960 w 9739305"/>
                <a:gd name="connsiteY239" fmla="*/ 598934 h 1775939"/>
                <a:gd name="connsiteX240" fmla="*/ 8260743 w 9739305"/>
                <a:gd name="connsiteY240" fmla="*/ 586776 h 1775939"/>
                <a:gd name="connsiteX241" fmla="*/ 8297724 w 9739305"/>
                <a:gd name="connsiteY241" fmla="*/ 557687 h 1775939"/>
                <a:gd name="connsiteX242" fmla="*/ 8329397 w 9739305"/>
                <a:gd name="connsiteY242" fmla="*/ 479103 h 1775939"/>
                <a:gd name="connsiteX243" fmla="*/ 8369109 w 9739305"/>
                <a:gd name="connsiteY243" fmla="*/ 442035 h 1775939"/>
                <a:gd name="connsiteX244" fmla="*/ 8398212 w 9739305"/>
                <a:gd name="connsiteY244" fmla="*/ 419288 h 1775939"/>
                <a:gd name="connsiteX245" fmla="*/ 8423091 w 9739305"/>
                <a:gd name="connsiteY245" fmla="*/ 385761 h 1775939"/>
                <a:gd name="connsiteX246" fmla="*/ 8445807 w 9739305"/>
                <a:gd name="connsiteY246" fmla="*/ 307296 h 1775939"/>
                <a:gd name="connsiteX247" fmla="*/ 8483136 w 9739305"/>
                <a:gd name="connsiteY247" fmla="*/ 236912 h 1775939"/>
                <a:gd name="connsiteX248" fmla="*/ 8554397 w 9739305"/>
                <a:gd name="connsiteY248" fmla="*/ 195498 h 1775939"/>
                <a:gd name="connsiteX249" fmla="*/ 8598729 w 9739305"/>
                <a:gd name="connsiteY249" fmla="*/ 173430 h 1775939"/>
                <a:gd name="connsiteX250" fmla="*/ 8779113 w 9739305"/>
                <a:gd name="connsiteY250" fmla="*/ 184822 h 1775939"/>
                <a:gd name="connsiteX251" fmla="*/ 8902517 w 9739305"/>
                <a:gd name="connsiteY251" fmla="*/ 198490 h 1775939"/>
                <a:gd name="connsiteX252" fmla="*/ 8942393 w 9739305"/>
                <a:gd name="connsiteY252" fmla="*/ 189035 h 1775939"/>
                <a:gd name="connsiteX253" fmla="*/ 9053027 w 9739305"/>
                <a:gd name="connsiteY253" fmla="*/ 119670 h 1775939"/>
                <a:gd name="connsiteX254" fmla="*/ 9164008 w 9739305"/>
                <a:gd name="connsiteY254" fmla="*/ 85758 h 1775939"/>
                <a:gd name="connsiteX255" fmla="*/ 9248172 w 9739305"/>
                <a:gd name="connsiteY255" fmla="*/ 73540 h 1775939"/>
                <a:gd name="connsiteX256" fmla="*/ 9320568 w 9739305"/>
                <a:gd name="connsiteY256" fmla="*/ 63772 h 1775939"/>
                <a:gd name="connsiteX257" fmla="*/ 9407003 w 9739305"/>
                <a:gd name="connsiteY257" fmla="*/ 42029 h 1775939"/>
                <a:gd name="connsiteX258" fmla="*/ 9455456 w 9739305"/>
                <a:gd name="connsiteY258" fmla="*/ 20546 h 177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Lst>
              <a:rect l="l" t="t" r="r" b="b"/>
              <a:pathLst>
                <a:path w="9739305" h="1775939">
                  <a:moveTo>
                    <a:pt x="9506323" y="0"/>
                  </a:moveTo>
                  <a:lnTo>
                    <a:pt x="9739305" y="0"/>
                  </a:lnTo>
                  <a:lnTo>
                    <a:pt x="9721016" y="12453"/>
                  </a:lnTo>
                  <a:cubicBezTo>
                    <a:pt x="9690045" y="40939"/>
                    <a:pt x="9658859" y="68964"/>
                    <a:pt x="9619776" y="90780"/>
                  </a:cubicBezTo>
                  <a:cubicBezTo>
                    <a:pt x="9581267" y="112410"/>
                    <a:pt x="9545008" y="136288"/>
                    <a:pt x="9506710" y="158222"/>
                  </a:cubicBezTo>
                  <a:cubicBezTo>
                    <a:pt x="9469164" y="179649"/>
                    <a:pt x="9435404" y="202776"/>
                    <a:pt x="9417057" y="238502"/>
                  </a:cubicBezTo>
                  <a:cubicBezTo>
                    <a:pt x="9408857" y="254276"/>
                    <a:pt x="9397029" y="271640"/>
                    <a:pt x="9380548" y="281379"/>
                  </a:cubicBezTo>
                  <a:cubicBezTo>
                    <a:pt x="9357055" y="295224"/>
                    <a:pt x="9326757" y="301236"/>
                    <a:pt x="9301035" y="313304"/>
                  </a:cubicBezTo>
                  <a:cubicBezTo>
                    <a:pt x="9270739" y="327477"/>
                    <a:pt x="9235503" y="340162"/>
                    <a:pt x="9215480" y="361372"/>
                  </a:cubicBezTo>
                  <a:cubicBezTo>
                    <a:pt x="9197689" y="380278"/>
                    <a:pt x="9179513" y="395277"/>
                    <a:pt x="9155376" y="407897"/>
                  </a:cubicBezTo>
                  <a:cubicBezTo>
                    <a:pt x="9138462" y="416717"/>
                    <a:pt x="9126335" y="431897"/>
                    <a:pt x="9108770" y="439335"/>
                  </a:cubicBezTo>
                  <a:cubicBezTo>
                    <a:pt x="9085671" y="449237"/>
                    <a:pt x="9062288" y="457270"/>
                    <a:pt x="9042339" y="471886"/>
                  </a:cubicBezTo>
                  <a:cubicBezTo>
                    <a:pt x="9021638" y="487007"/>
                    <a:pt x="8997876" y="499296"/>
                    <a:pt x="8976155" y="513526"/>
                  </a:cubicBezTo>
                  <a:cubicBezTo>
                    <a:pt x="8964637" y="521143"/>
                    <a:pt x="8955362" y="530850"/>
                    <a:pt x="8944250" y="538762"/>
                  </a:cubicBezTo>
                  <a:cubicBezTo>
                    <a:pt x="8923906" y="553238"/>
                    <a:pt x="8903158" y="567422"/>
                    <a:pt x="8882191" y="581144"/>
                  </a:cubicBezTo>
                  <a:cubicBezTo>
                    <a:pt x="8861228" y="594868"/>
                    <a:pt x="8841332" y="610579"/>
                    <a:pt x="8818061" y="620960"/>
                  </a:cubicBezTo>
                  <a:cubicBezTo>
                    <a:pt x="8778386" y="638567"/>
                    <a:pt x="8734713" y="650088"/>
                    <a:pt x="8696263" y="668892"/>
                  </a:cubicBezTo>
                  <a:cubicBezTo>
                    <a:pt x="8657243" y="688034"/>
                    <a:pt x="8620769" y="711451"/>
                    <a:pt x="8586493" y="736016"/>
                  </a:cubicBezTo>
                  <a:cubicBezTo>
                    <a:pt x="8559370" y="755372"/>
                    <a:pt x="8533990" y="774487"/>
                    <a:pt x="8499250" y="785420"/>
                  </a:cubicBezTo>
                  <a:cubicBezTo>
                    <a:pt x="8479867" y="791534"/>
                    <a:pt x="8459807" y="803801"/>
                    <a:pt x="8448581" y="817525"/>
                  </a:cubicBezTo>
                  <a:cubicBezTo>
                    <a:pt x="8424305" y="847414"/>
                    <a:pt x="8392427" y="869197"/>
                    <a:pt x="8356131" y="888209"/>
                  </a:cubicBezTo>
                  <a:cubicBezTo>
                    <a:pt x="8307679" y="913772"/>
                    <a:pt x="8259834" y="939776"/>
                    <a:pt x="8211166" y="964878"/>
                  </a:cubicBezTo>
                  <a:cubicBezTo>
                    <a:pt x="8182465" y="979759"/>
                    <a:pt x="8153995" y="995412"/>
                    <a:pt x="8123367" y="1006776"/>
                  </a:cubicBezTo>
                  <a:cubicBezTo>
                    <a:pt x="8060787" y="1030195"/>
                    <a:pt x="7996505" y="1050714"/>
                    <a:pt x="7933271" y="1072752"/>
                  </a:cubicBezTo>
                  <a:cubicBezTo>
                    <a:pt x="7912572" y="1079870"/>
                    <a:pt x="7893169" y="1089594"/>
                    <a:pt x="7872042" y="1095949"/>
                  </a:cubicBezTo>
                  <a:cubicBezTo>
                    <a:pt x="7849189" y="1102856"/>
                    <a:pt x="7824394" y="1105779"/>
                    <a:pt x="7801540" y="1112687"/>
                  </a:cubicBezTo>
                  <a:cubicBezTo>
                    <a:pt x="7763512" y="1124093"/>
                    <a:pt x="7726779" y="1138106"/>
                    <a:pt x="7688760" y="1149668"/>
                  </a:cubicBezTo>
                  <a:cubicBezTo>
                    <a:pt x="7615403" y="1171881"/>
                    <a:pt x="7541813" y="1193320"/>
                    <a:pt x="7468219" y="1214601"/>
                  </a:cubicBezTo>
                  <a:cubicBezTo>
                    <a:pt x="7452461" y="1219127"/>
                    <a:pt x="7435183" y="1220431"/>
                    <a:pt x="7419634" y="1225261"/>
                  </a:cubicBezTo>
                  <a:cubicBezTo>
                    <a:pt x="7378370" y="1238236"/>
                    <a:pt x="7337343" y="1252140"/>
                    <a:pt x="7296522" y="1266193"/>
                  </a:cubicBezTo>
                  <a:cubicBezTo>
                    <a:pt x="7271802" y="1274761"/>
                    <a:pt x="7247746" y="1285023"/>
                    <a:pt x="7222817" y="1293286"/>
                  </a:cubicBezTo>
                  <a:cubicBezTo>
                    <a:pt x="7202872" y="1299897"/>
                    <a:pt x="7182284" y="1305284"/>
                    <a:pt x="7161457" y="1309742"/>
                  </a:cubicBezTo>
                  <a:cubicBezTo>
                    <a:pt x="7143523" y="1313589"/>
                    <a:pt x="7124653" y="1314184"/>
                    <a:pt x="7106944" y="1318647"/>
                  </a:cubicBezTo>
                  <a:cubicBezTo>
                    <a:pt x="7059008" y="1330687"/>
                    <a:pt x="7011720" y="1343954"/>
                    <a:pt x="6964204" y="1356601"/>
                  </a:cubicBezTo>
                  <a:cubicBezTo>
                    <a:pt x="6945158" y="1361601"/>
                    <a:pt x="6925667" y="1365522"/>
                    <a:pt x="6907255" y="1371589"/>
                  </a:cubicBezTo>
                  <a:cubicBezTo>
                    <a:pt x="6857955" y="1387619"/>
                    <a:pt x="6809525" y="1405490"/>
                    <a:pt x="6759991" y="1420747"/>
                  </a:cubicBezTo>
                  <a:cubicBezTo>
                    <a:pt x="6718908" y="1433400"/>
                    <a:pt x="6676513" y="1443133"/>
                    <a:pt x="6634783" y="1454562"/>
                  </a:cubicBezTo>
                  <a:cubicBezTo>
                    <a:pt x="6617097" y="1459495"/>
                    <a:pt x="6600269" y="1466113"/>
                    <a:pt x="6582555" y="1470418"/>
                  </a:cubicBezTo>
                  <a:cubicBezTo>
                    <a:pt x="6542888" y="1480178"/>
                    <a:pt x="6502579" y="1488712"/>
                    <a:pt x="6462719" y="1498482"/>
                  </a:cubicBezTo>
                  <a:cubicBezTo>
                    <a:pt x="6440000" y="1504127"/>
                    <a:pt x="6418233" y="1513338"/>
                    <a:pt x="6395050" y="1517437"/>
                  </a:cubicBezTo>
                  <a:cubicBezTo>
                    <a:pt x="6339992" y="1527154"/>
                    <a:pt x="6284444" y="1534853"/>
                    <a:pt x="6228927" y="1543179"/>
                  </a:cubicBezTo>
                  <a:cubicBezTo>
                    <a:pt x="6171671" y="1551745"/>
                    <a:pt x="6114621" y="1560617"/>
                    <a:pt x="6057331" y="1568558"/>
                  </a:cubicBezTo>
                  <a:cubicBezTo>
                    <a:pt x="6025969" y="1572738"/>
                    <a:pt x="5994307" y="1574734"/>
                    <a:pt x="5962939" y="1578758"/>
                  </a:cubicBezTo>
                  <a:cubicBezTo>
                    <a:pt x="5935441" y="1582281"/>
                    <a:pt x="5908230" y="1587673"/>
                    <a:pt x="5880756" y="1591666"/>
                  </a:cubicBezTo>
                  <a:cubicBezTo>
                    <a:pt x="5856953" y="1595010"/>
                    <a:pt x="5832910" y="1597425"/>
                    <a:pt x="5809105" y="1600770"/>
                  </a:cubicBezTo>
                  <a:cubicBezTo>
                    <a:pt x="5770986" y="1606216"/>
                    <a:pt x="5733083" y="1612124"/>
                    <a:pt x="5695165" y="1617719"/>
                  </a:cubicBezTo>
                  <a:cubicBezTo>
                    <a:pt x="5679295" y="1619896"/>
                    <a:pt x="5662765" y="1624616"/>
                    <a:pt x="5647685" y="1622990"/>
                  </a:cubicBezTo>
                  <a:cubicBezTo>
                    <a:pt x="5609687" y="1618857"/>
                    <a:pt x="5572641" y="1622370"/>
                    <a:pt x="5535323" y="1628248"/>
                  </a:cubicBezTo>
                  <a:cubicBezTo>
                    <a:pt x="5522562" y="1630278"/>
                    <a:pt x="5508745" y="1630629"/>
                    <a:pt x="5496177" y="1628567"/>
                  </a:cubicBezTo>
                  <a:cubicBezTo>
                    <a:pt x="5470455" y="1624470"/>
                    <a:pt x="5445407" y="1618145"/>
                    <a:pt x="5420013" y="1612778"/>
                  </a:cubicBezTo>
                  <a:cubicBezTo>
                    <a:pt x="5417253" y="1612127"/>
                    <a:pt x="5413941" y="1612129"/>
                    <a:pt x="5411005" y="1611800"/>
                  </a:cubicBezTo>
                  <a:cubicBezTo>
                    <a:pt x="5394351" y="1609934"/>
                    <a:pt x="5377898" y="1608060"/>
                    <a:pt x="5361259" y="1606507"/>
                  </a:cubicBezTo>
                  <a:cubicBezTo>
                    <a:pt x="5352259" y="1605686"/>
                    <a:pt x="5343116" y="1605970"/>
                    <a:pt x="5334120" y="1605305"/>
                  </a:cubicBezTo>
                  <a:cubicBezTo>
                    <a:pt x="5299308" y="1602589"/>
                    <a:pt x="5261564" y="1611785"/>
                    <a:pt x="5230715" y="1594283"/>
                  </a:cubicBezTo>
                  <a:cubicBezTo>
                    <a:pt x="5210688" y="1583006"/>
                    <a:pt x="5191969" y="1586734"/>
                    <a:pt x="5171263" y="1589616"/>
                  </a:cubicBezTo>
                  <a:cubicBezTo>
                    <a:pt x="5155583" y="1591784"/>
                    <a:pt x="5139427" y="1592091"/>
                    <a:pt x="5123496" y="1593018"/>
                  </a:cubicBezTo>
                  <a:cubicBezTo>
                    <a:pt x="5095527" y="1594836"/>
                    <a:pt x="5067543" y="1596342"/>
                    <a:pt x="5039590" y="1598474"/>
                  </a:cubicBezTo>
                  <a:cubicBezTo>
                    <a:pt x="5030662" y="1599218"/>
                    <a:pt x="5021716" y="1603574"/>
                    <a:pt x="5012937" y="1603369"/>
                  </a:cubicBezTo>
                  <a:cubicBezTo>
                    <a:pt x="4972362" y="1602343"/>
                    <a:pt x="4931703" y="1599594"/>
                    <a:pt x="4891143" y="1598882"/>
                  </a:cubicBezTo>
                  <a:cubicBezTo>
                    <a:pt x="4868132" y="1598423"/>
                    <a:pt x="4844753" y="1602530"/>
                    <a:pt x="4821905" y="1601436"/>
                  </a:cubicBezTo>
                  <a:cubicBezTo>
                    <a:pt x="4795544" y="1600196"/>
                    <a:pt x="4769576" y="1595013"/>
                    <a:pt x="4743339" y="1592353"/>
                  </a:cubicBezTo>
                  <a:cubicBezTo>
                    <a:pt x="4736095" y="1591605"/>
                    <a:pt x="4728193" y="1593398"/>
                    <a:pt x="4720626" y="1594076"/>
                  </a:cubicBezTo>
                  <a:cubicBezTo>
                    <a:pt x="4712089" y="1594803"/>
                    <a:pt x="4703760" y="1595832"/>
                    <a:pt x="4695215" y="1596400"/>
                  </a:cubicBezTo>
                  <a:cubicBezTo>
                    <a:pt x="4669182" y="1597969"/>
                    <a:pt x="4643112" y="1598756"/>
                    <a:pt x="4617116" y="1601107"/>
                  </a:cubicBezTo>
                  <a:cubicBezTo>
                    <a:pt x="4601208" y="1602502"/>
                    <a:pt x="4584802" y="1609727"/>
                    <a:pt x="4569913" y="1608091"/>
                  </a:cubicBezTo>
                  <a:cubicBezTo>
                    <a:pt x="4539567" y="1605002"/>
                    <a:pt x="4509928" y="1616632"/>
                    <a:pt x="4479392" y="1609630"/>
                  </a:cubicBezTo>
                  <a:cubicBezTo>
                    <a:pt x="4469938" y="1607574"/>
                    <a:pt x="4457412" y="1614456"/>
                    <a:pt x="4446151" y="1615312"/>
                  </a:cubicBezTo>
                  <a:cubicBezTo>
                    <a:pt x="4418004" y="1617453"/>
                    <a:pt x="4389812" y="1618656"/>
                    <a:pt x="4361619" y="1619859"/>
                  </a:cubicBezTo>
                  <a:cubicBezTo>
                    <a:pt x="4336341" y="1620921"/>
                    <a:pt x="4310204" y="1624377"/>
                    <a:pt x="4285695" y="1621164"/>
                  </a:cubicBezTo>
                  <a:cubicBezTo>
                    <a:pt x="4260004" y="1617695"/>
                    <a:pt x="4237099" y="1619427"/>
                    <a:pt x="4212667" y="1625940"/>
                  </a:cubicBezTo>
                  <a:cubicBezTo>
                    <a:pt x="4195929" y="1630357"/>
                    <a:pt x="4178068" y="1631689"/>
                    <a:pt x="4160628" y="1633627"/>
                  </a:cubicBezTo>
                  <a:cubicBezTo>
                    <a:pt x="4141833" y="1635789"/>
                    <a:pt x="4120875" y="1633504"/>
                    <a:pt x="4104018" y="1639495"/>
                  </a:cubicBezTo>
                  <a:cubicBezTo>
                    <a:pt x="4053828" y="1657296"/>
                    <a:pt x="4001698" y="1663104"/>
                    <a:pt x="3948438" y="1665671"/>
                  </a:cubicBezTo>
                  <a:cubicBezTo>
                    <a:pt x="3938718" y="1666140"/>
                    <a:pt x="3928697" y="1664427"/>
                    <a:pt x="3919256" y="1662527"/>
                  </a:cubicBezTo>
                  <a:cubicBezTo>
                    <a:pt x="3864147" y="1651058"/>
                    <a:pt x="3809587" y="1654944"/>
                    <a:pt x="3754603" y="1666227"/>
                  </a:cubicBezTo>
                  <a:cubicBezTo>
                    <a:pt x="3743223" y="1668658"/>
                    <a:pt x="3730411" y="1669591"/>
                    <a:pt x="3718852" y="1668265"/>
                  </a:cubicBezTo>
                  <a:cubicBezTo>
                    <a:pt x="3686318" y="1664340"/>
                    <a:pt x="3654585" y="1656767"/>
                    <a:pt x="3621934" y="1654418"/>
                  </a:cubicBezTo>
                  <a:cubicBezTo>
                    <a:pt x="3567977" y="1650585"/>
                    <a:pt x="3522560" y="1674431"/>
                    <a:pt x="3475226" y="1690838"/>
                  </a:cubicBezTo>
                  <a:cubicBezTo>
                    <a:pt x="3430187" y="1706349"/>
                    <a:pt x="3392759" y="1738285"/>
                    <a:pt x="3338395" y="1734157"/>
                  </a:cubicBezTo>
                  <a:cubicBezTo>
                    <a:pt x="3332924" y="1733793"/>
                    <a:pt x="3327102" y="1738312"/>
                    <a:pt x="3321128" y="1739699"/>
                  </a:cubicBezTo>
                  <a:cubicBezTo>
                    <a:pt x="3304749" y="1743471"/>
                    <a:pt x="3288400" y="1747867"/>
                    <a:pt x="3271751" y="1750083"/>
                  </a:cubicBezTo>
                  <a:cubicBezTo>
                    <a:pt x="3251431" y="1752946"/>
                    <a:pt x="3230601" y="1753322"/>
                    <a:pt x="3210267" y="1755871"/>
                  </a:cubicBezTo>
                  <a:cubicBezTo>
                    <a:pt x="3184115" y="1759015"/>
                    <a:pt x="3158504" y="1765272"/>
                    <a:pt x="3132456" y="1766527"/>
                  </a:cubicBezTo>
                  <a:cubicBezTo>
                    <a:pt x="3111463" y="1767539"/>
                    <a:pt x="3090384" y="1762749"/>
                    <a:pt x="3069450" y="1760933"/>
                  </a:cubicBezTo>
                  <a:cubicBezTo>
                    <a:pt x="3039909" y="1758434"/>
                    <a:pt x="3007693" y="1761086"/>
                    <a:pt x="2981357" y="1752311"/>
                  </a:cubicBezTo>
                  <a:cubicBezTo>
                    <a:pt x="2953242" y="1742995"/>
                    <a:pt x="2926767" y="1739406"/>
                    <a:pt x="2898350" y="1744071"/>
                  </a:cubicBezTo>
                  <a:cubicBezTo>
                    <a:pt x="2888878" y="1745627"/>
                    <a:pt x="2876949" y="1752794"/>
                    <a:pt x="2872998" y="1759731"/>
                  </a:cubicBezTo>
                  <a:cubicBezTo>
                    <a:pt x="2864196" y="1775222"/>
                    <a:pt x="2851302" y="1778512"/>
                    <a:pt x="2833363" y="1774197"/>
                  </a:cubicBezTo>
                  <a:cubicBezTo>
                    <a:pt x="2817796" y="1770553"/>
                    <a:pt x="2798835" y="1769271"/>
                    <a:pt x="2787932" y="1761321"/>
                  </a:cubicBezTo>
                  <a:cubicBezTo>
                    <a:pt x="2757035" y="1738800"/>
                    <a:pt x="2719092" y="1739844"/>
                    <a:pt x="2681851" y="1735206"/>
                  </a:cubicBezTo>
                  <a:cubicBezTo>
                    <a:pt x="2659116" y="1732377"/>
                    <a:pt x="2638112" y="1733233"/>
                    <a:pt x="2615692" y="1736981"/>
                  </a:cubicBezTo>
                  <a:cubicBezTo>
                    <a:pt x="2566996" y="1745293"/>
                    <a:pt x="2518963" y="1739133"/>
                    <a:pt x="2471401" y="1730598"/>
                  </a:cubicBezTo>
                  <a:cubicBezTo>
                    <a:pt x="2439951" y="1724896"/>
                    <a:pt x="2407862" y="1722048"/>
                    <a:pt x="2376602" y="1716179"/>
                  </a:cubicBezTo>
                  <a:cubicBezTo>
                    <a:pt x="2353197" y="1711657"/>
                    <a:pt x="2329742" y="1706039"/>
                    <a:pt x="2308117" y="1697980"/>
                  </a:cubicBezTo>
                  <a:cubicBezTo>
                    <a:pt x="2276760" y="1686151"/>
                    <a:pt x="2248972" y="1667403"/>
                    <a:pt x="2210156" y="1674611"/>
                  </a:cubicBezTo>
                  <a:cubicBezTo>
                    <a:pt x="2175975" y="1680965"/>
                    <a:pt x="2144400" y="1672601"/>
                    <a:pt x="2112456" y="1664725"/>
                  </a:cubicBezTo>
                  <a:cubicBezTo>
                    <a:pt x="2088991" y="1658951"/>
                    <a:pt x="2065524" y="1653018"/>
                    <a:pt x="2041401" y="1649787"/>
                  </a:cubicBezTo>
                  <a:cubicBezTo>
                    <a:pt x="2012771" y="1645989"/>
                    <a:pt x="1980804" y="1649728"/>
                    <a:pt x="1955072" y="1641394"/>
                  </a:cubicBezTo>
                  <a:cubicBezTo>
                    <a:pt x="1928153" y="1632648"/>
                    <a:pt x="1906514" y="1640440"/>
                    <a:pt x="1883129" y="1644393"/>
                  </a:cubicBezTo>
                  <a:cubicBezTo>
                    <a:pt x="1845824" y="1650585"/>
                    <a:pt x="1808893" y="1660526"/>
                    <a:pt x="1770492" y="1652019"/>
                  </a:cubicBezTo>
                  <a:cubicBezTo>
                    <a:pt x="1723819" y="1641714"/>
                    <a:pt x="1677489" y="1630452"/>
                    <a:pt x="1630653" y="1620782"/>
                  </a:cubicBezTo>
                  <a:cubicBezTo>
                    <a:pt x="1612549" y="1617102"/>
                    <a:pt x="1593218" y="1616151"/>
                    <a:pt x="1574457" y="1615016"/>
                  </a:cubicBezTo>
                  <a:cubicBezTo>
                    <a:pt x="1556686" y="1614146"/>
                    <a:pt x="1535710" y="1619551"/>
                    <a:pt x="1521784" y="1613632"/>
                  </a:cubicBezTo>
                  <a:cubicBezTo>
                    <a:pt x="1485979" y="1598408"/>
                    <a:pt x="1449621" y="1591844"/>
                    <a:pt x="1409187" y="1593793"/>
                  </a:cubicBezTo>
                  <a:cubicBezTo>
                    <a:pt x="1394024" y="1594524"/>
                    <a:pt x="1378911" y="1588189"/>
                    <a:pt x="1363496" y="1587676"/>
                  </a:cubicBezTo>
                  <a:cubicBezTo>
                    <a:pt x="1342425" y="1587124"/>
                    <a:pt x="1318117" y="1584058"/>
                    <a:pt x="1300134" y="1590889"/>
                  </a:cubicBezTo>
                  <a:cubicBezTo>
                    <a:pt x="1257854" y="1607051"/>
                    <a:pt x="1222495" y="1596986"/>
                    <a:pt x="1184306" y="1584859"/>
                  </a:cubicBezTo>
                  <a:cubicBezTo>
                    <a:pt x="1146708" y="1572861"/>
                    <a:pt x="1107302" y="1563776"/>
                    <a:pt x="1067600" y="1556587"/>
                  </a:cubicBezTo>
                  <a:cubicBezTo>
                    <a:pt x="1052669" y="1554011"/>
                    <a:pt x="1035245" y="1560344"/>
                    <a:pt x="1018967" y="1562226"/>
                  </a:cubicBezTo>
                  <a:cubicBezTo>
                    <a:pt x="1013150" y="1562822"/>
                    <a:pt x="1006759" y="1563601"/>
                    <a:pt x="1001437" y="1562287"/>
                  </a:cubicBezTo>
                  <a:cubicBezTo>
                    <a:pt x="949978" y="1549702"/>
                    <a:pt x="897913" y="1540756"/>
                    <a:pt x="843282" y="1551235"/>
                  </a:cubicBezTo>
                  <a:cubicBezTo>
                    <a:pt x="838267" y="1552263"/>
                    <a:pt x="832545" y="1550812"/>
                    <a:pt x="827437" y="1549959"/>
                  </a:cubicBezTo>
                  <a:cubicBezTo>
                    <a:pt x="802478" y="1545513"/>
                    <a:pt x="777945" y="1537750"/>
                    <a:pt x="752774" y="1536924"/>
                  </a:cubicBezTo>
                  <a:cubicBezTo>
                    <a:pt x="690717" y="1534893"/>
                    <a:pt x="628418" y="1535855"/>
                    <a:pt x="566053" y="1535567"/>
                  </a:cubicBezTo>
                  <a:cubicBezTo>
                    <a:pt x="562157" y="1535598"/>
                    <a:pt x="558075" y="1535795"/>
                    <a:pt x="554525" y="1534867"/>
                  </a:cubicBezTo>
                  <a:cubicBezTo>
                    <a:pt x="531261" y="1529239"/>
                    <a:pt x="511348" y="1532398"/>
                    <a:pt x="492526" y="1546173"/>
                  </a:cubicBezTo>
                  <a:cubicBezTo>
                    <a:pt x="484245" y="1552222"/>
                    <a:pt x="472725" y="1555759"/>
                    <a:pt x="462187" y="1559407"/>
                  </a:cubicBezTo>
                  <a:cubicBezTo>
                    <a:pt x="446667" y="1564864"/>
                    <a:pt x="430753" y="1570181"/>
                    <a:pt x="414568" y="1573944"/>
                  </a:cubicBezTo>
                  <a:cubicBezTo>
                    <a:pt x="398570" y="1577539"/>
                    <a:pt x="381458" y="1582287"/>
                    <a:pt x="365802" y="1580845"/>
                  </a:cubicBezTo>
                  <a:cubicBezTo>
                    <a:pt x="337622" y="1578281"/>
                    <a:pt x="310567" y="1570797"/>
                    <a:pt x="282687" y="1566332"/>
                  </a:cubicBezTo>
                  <a:cubicBezTo>
                    <a:pt x="273064" y="1564756"/>
                    <a:pt x="262582" y="1565577"/>
                    <a:pt x="252662" y="1565897"/>
                  </a:cubicBezTo>
                  <a:cubicBezTo>
                    <a:pt x="229895" y="1566525"/>
                    <a:pt x="206788" y="1572190"/>
                    <a:pt x="185558" y="1560187"/>
                  </a:cubicBezTo>
                  <a:cubicBezTo>
                    <a:pt x="165921" y="1548893"/>
                    <a:pt x="146848" y="1553421"/>
                    <a:pt x="127273" y="1563624"/>
                  </a:cubicBezTo>
                  <a:cubicBezTo>
                    <a:pt x="113205" y="1570894"/>
                    <a:pt x="97127" y="1576849"/>
                    <a:pt x="81114" y="1580132"/>
                  </a:cubicBezTo>
                  <a:cubicBezTo>
                    <a:pt x="59119" y="1584644"/>
                    <a:pt x="37222" y="1587113"/>
                    <a:pt x="13214" y="1586229"/>
                  </a:cubicBezTo>
                  <a:lnTo>
                    <a:pt x="0" y="1585408"/>
                  </a:lnTo>
                  <a:lnTo>
                    <a:pt x="0" y="1251083"/>
                  </a:lnTo>
                  <a:lnTo>
                    <a:pt x="4829" y="1250628"/>
                  </a:lnTo>
                  <a:cubicBezTo>
                    <a:pt x="19743" y="1248810"/>
                    <a:pt x="33925" y="1243890"/>
                    <a:pt x="48555" y="1240203"/>
                  </a:cubicBezTo>
                  <a:cubicBezTo>
                    <a:pt x="56634" y="1238087"/>
                    <a:pt x="65164" y="1233125"/>
                    <a:pt x="72789" y="1233698"/>
                  </a:cubicBezTo>
                  <a:cubicBezTo>
                    <a:pt x="116985" y="1237061"/>
                    <a:pt x="156575" y="1221656"/>
                    <a:pt x="197847" y="1212918"/>
                  </a:cubicBezTo>
                  <a:cubicBezTo>
                    <a:pt x="216941" y="1208859"/>
                    <a:pt x="234655" y="1200472"/>
                    <a:pt x="253067" y="1194405"/>
                  </a:cubicBezTo>
                  <a:cubicBezTo>
                    <a:pt x="257858" y="1192761"/>
                    <a:pt x="263240" y="1191246"/>
                    <a:pt x="268116" y="1191325"/>
                  </a:cubicBezTo>
                  <a:cubicBezTo>
                    <a:pt x="296002" y="1191864"/>
                    <a:pt x="323734" y="1193195"/>
                    <a:pt x="351434" y="1193900"/>
                  </a:cubicBezTo>
                  <a:cubicBezTo>
                    <a:pt x="376602" y="1194570"/>
                    <a:pt x="401901" y="1193978"/>
                    <a:pt x="414867" y="1216423"/>
                  </a:cubicBezTo>
                  <a:cubicBezTo>
                    <a:pt x="416792" y="1219940"/>
                    <a:pt x="422751" y="1222321"/>
                    <a:pt x="427335" y="1224454"/>
                  </a:cubicBezTo>
                  <a:cubicBezTo>
                    <a:pt x="498086" y="1257296"/>
                    <a:pt x="534972" y="1254575"/>
                    <a:pt x="600582" y="1213120"/>
                  </a:cubicBezTo>
                  <a:cubicBezTo>
                    <a:pt x="607391" y="1208869"/>
                    <a:pt x="622223" y="1205328"/>
                    <a:pt x="627039" y="1208235"/>
                  </a:cubicBezTo>
                  <a:cubicBezTo>
                    <a:pt x="667947" y="1232315"/>
                    <a:pt x="711159" y="1227406"/>
                    <a:pt x="756446" y="1217062"/>
                  </a:cubicBezTo>
                  <a:cubicBezTo>
                    <a:pt x="768198" y="1214299"/>
                    <a:pt x="784916" y="1213493"/>
                    <a:pt x="794106" y="1218229"/>
                  </a:cubicBezTo>
                  <a:cubicBezTo>
                    <a:pt x="837831" y="1240132"/>
                    <a:pt x="883345" y="1234486"/>
                    <a:pt x="929268" y="1225211"/>
                  </a:cubicBezTo>
                  <a:cubicBezTo>
                    <a:pt x="936407" y="1223768"/>
                    <a:pt x="944870" y="1217395"/>
                    <a:pt x="947713" y="1211766"/>
                  </a:cubicBezTo>
                  <a:cubicBezTo>
                    <a:pt x="957859" y="1191817"/>
                    <a:pt x="978341" y="1184237"/>
                    <a:pt x="1001014" y="1177651"/>
                  </a:cubicBezTo>
                  <a:cubicBezTo>
                    <a:pt x="1036739" y="1166984"/>
                    <a:pt x="1071804" y="1154778"/>
                    <a:pt x="1107747" y="1144571"/>
                  </a:cubicBezTo>
                  <a:cubicBezTo>
                    <a:pt x="1116591" y="1142105"/>
                    <a:pt x="1127732" y="1142824"/>
                    <a:pt x="1137175" y="1144721"/>
                  </a:cubicBezTo>
                  <a:cubicBezTo>
                    <a:pt x="1169439" y="1151170"/>
                    <a:pt x="1190621" y="1170237"/>
                    <a:pt x="1213670" y="1187646"/>
                  </a:cubicBezTo>
                  <a:cubicBezTo>
                    <a:pt x="1223783" y="1195319"/>
                    <a:pt x="1237474" y="1200466"/>
                    <a:pt x="1250725" y="1204534"/>
                  </a:cubicBezTo>
                  <a:cubicBezTo>
                    <a:pt x="1285128" y="1214961"/>
                    <a:pt x="1320250" y="1224096"/>
                    <a:pt x="1355013" y="1233876"/>
                  </a:cubicBezTo>
                  <a:cubicBezTo>
                    <a:pt x="1358370" y="1234813"/>
                    <a:pt x="1361226" y="1237500"/>
                    <a:pt x="1363867" y="1239727"/>
                  </a:cubicBezTo>
                  <a:cubicBezTo>
                    <a:pt x="1390329" y="1263248"/>
                    <a:pt x="1416604" y="1286933"/>
                    <a:pt x="1443262" y="1310445"/>
                  </a:cubicBezTo>
                  <a:cubicBezTo>
                    <a:pt x="1448347" y="1314908"/>
                    <a:pt x="1455513" y="1318016"/>
                    <a:pt x="1460979" y="1322303"/>
                  </a:cubicBezTo>
                  <a:cubicBezTo>
                    <a:pt x="1468669" y="1328210"/>
                    <a:pt x="1478286" y="1333711"/>
                    <a:pt x="1482536" y="1341039"/>
                  </a:cubicBezTo>
                  <a:cubicBezTo>
                    <a:pt x="1495726" y="1364100"/>
                    <a:pt x="1519349" y="1373163"/>
                    <a:pt x="1548717" y="1376141"/>
                  </a:cubicBezTo>
                  <a:cubicBezTo>
                    <a:pt x="1575545" y="1378927"/>
                    <a:pt x="1602342" y="1381090"/>
                    <a:pt x="1629003" y="1384512"/>
                  </a:cubicBezTo>
                  <a:cubicBezTo>
                    <a:pt x="1661543" y="1388593"/>
                    <a:pt x="1693912" y="1393153"/>
                    <a:pt x="1726123" y="1398505"/>
                  </a:cubicBezTo>
                  <a:cubicBezTo>
                    <a:pt x="1740066" y="1400816"/>
                    <a:pt x="1754811" y="1403557"/>
                    <a:pt x="1766964" y="1409092"/>
                  </a:cubicBezTo>
                  <a:cubicBezTo>
                    <a:pt x="1801017" y="1424400"/>
                    <a:pt x="1837141" y="1434114"/>
                    <a:pt x="1875994" y="1427691"/>
                  </a:cubicBezTo>
                  <a:cubicBezTo>
                    <a:pt x="1907115" y="1422580"/>
                    <a:pt x="1933803" y="1430553"/>
                    <a:pt x="1953935" y="1444021"/>
                  </a:cubicBezTo>
                  <a:cubicBezTo>
                    <a:pt x="1990575" y="1468464"/>
                    <a:pt x="2028191" y="1460686"/>
                    <a:pt x="2065495" y="1450414"/>
                  </a:cubicBezTo>
                  <a:cubicBezTo>
                    <a:pt x="2084723" y="1445093"/>
                    <a:pt x="2100691" y="1444951"/>
                    <a:pt x="2119362" y="1448287"/>
                  </a:cubicBezTo>
                  <a:cubicBezTo>
                    <a:pt x="2162602" y="1456090"/>
                    <a:pt x="2192468" y="1481487"/>
                    <a:pt x="2221201" y="1503642"/>
                  </a:cubicBezTo>
                  <a:cubicBezTo>
                    <a:pt x="2245688" y="1522550"/>
                    <a:pt x="2272668" y="1532548"/>
                    <a:pt x="2302040" y="1539608"/>
                  </a:cubicBezTo>
                  <a:cubicBezTo>
                    <a:pt x="2339105" y="1548650"/>
                    <a:pt x="2367870" y="1543183"/>
                    <a:pt x="2384113" y="1516348"/>
                  </a:cubicBezTo>
                  <a:cubicBezTo>
                    <a:pt x="2388617" y="1508754"/>
                    <a:pt x="2396755" y="1499730"/>
                    <a:pt x="2405786" y="1497098"/>
                  </a:cubicBezTo>
                  <a:cubicBezTo>
                    <a:pt x="2449381" y="1484011"/>
                    <a:pt x="2493321" y="1465885"/>
                    <a:pt x="2541024" y="1473316"/>
                  </a:cubicBezTo>
                  <a:cubicBezTo>
                    <a:pt x="2606979" y="1483476"/>
                    <a:pt x="2670700" y="1479620"/>
                    <a:pt x="2735378" y="1463319"/>
                  </a:cubicBezTo>
                  <a:cubicBezTo>
                    <a:pt x="2840290" y="1436918"/>
                    <a:pt x="2945143" y="1409264"/>
                    <a:pt x="3056752" y="1408590"/>
                  </a:cubicBezTo>
                  <a:cubicBezTo>
                    <a:pt x="3075255" y="1408484"/>
                    <a:pt x="3096759" y="1397873"/>
                    <a:pt x="3112247" y="1387711"/>
                  </a:cubicBezTo>
                  <a:cubicBezTo>
                    <a:pt x="3141904" y="1368391"/>
                    <a:pt x="3140475" y="1367046"/>
                    <a:pt x="3175396" y="1380116"/>
                  </a:cubicBezTo>
                  <a:cubicBezTo>
                    <a:pt x="3183734" y="1383324"/>
                    <a:pt x="3193949" y="1385028"/>
                    <a:pt x="3200231" y="1390061"/>
                  </a:cubicBezTo>
                  <a:cubicBezTo>
                    <a:pt x="3232249" y="1415668"/>
                    <a:pt x="3269837" y="1407264"/>
                    <a:pt x="3307359" y="1401532"/>
                  </a:cubicBezTo>
                  <a:cubicBezTo>
                    <a:pt x="3313931" y="1400431"/>
                    <a:pt x="3321847" y="1398950"/>
                    <a:pt x="3327591" y="1400871"/>
                  </a:cubicBezTo>
                  <a:cubicBezTo>
                    <a:pt x="3353529" y="1409506"/>
                    <a:pt x="3374940" y="1405023"/>
                    <a:pt x="3396452" y="1390488"/>
                  </a:cubicBezTo>
                  <a:cubicBezTo>
                    <a:pt x="3415136" y="1377975"/>
                    <a:pt x="3436965" y="1370017"/>
                    <a:pt x="3460402" y="1383325"/>
                  </a:cubicBezTo>
                  <a:cubicBezTo>
                    <a:pt x="3512481" y="1412831"/>
                    <a:pt x="3566594" y="1411791"/>
                    <a:pt x="3622771" y="1388838"/>
                  </a:cubicBezTo>
                  <a:cubicBezTo>
                    <a:pt x="3662895" y="1372465"/>
                    <a:pt x="3702976" y="1367237"/>
                    <a:pt x="3746637" y="1379728"/>
                  </a:cubicBezTo>
                  <a:cubicBezTo>
                    <a:pt x="3763431" y="1384568"/>
                    <a:pt x="3784631" y="1379779"/>
                    <a:pt x="3803936" y="1380104"/>
                  </a:cubicBezTo>
                  <a:cubicBezTo>
                    <a:pt x="3814852" y="1380206"/>
                    <a:pt x="3826912" y="1379781"/>
                    <a:pt x="3836429" y="1383246"/>
                  </a:cubicBezTo>
                  <a:cubicBezTo>
                    <a:pt x="3861796" y="1392067"/>
                    <a:pt x="3885544" y="1403791"/>
                    <a:pt x="3911096" y="1412447"/>
                  </a:cubicBezTo>
                  <a:cubicBezTo>
                    <a:pt x="3923375" y="1416563"/>
                    <a:pt x="3937880" y="1418374"/>
                    <a:pt x="3951494" y="1417876"/>
                  </a:cubicBezTo>
                  <a:cubicBezTo>
                    <a:pt x="3991770" y="1416719"/>
                    <a:pt x="4032008" y="1414779"/>
                    <a:pt x="4071982" y="1411440"/>
                  </a:cubicBezTo>
                  <a:cubicBezTo>
                    <a:pt x="4137967" y="1406061"/>
                    <a:pt x="4205006" y="1402357"/>
                    <a:pt x="4250380" y="1353404"/>
                  </a:cubicBezTo>
                  <a:cubicBezTo>
                    <a:pt x="4254089" y="1349458"/>
                    <a:pt x="4262340" y="1346862"/>
                    <a:pt x="4268920" y="1345917"/>
                  </a:cubicBezTo>
                  <a:cubicBezTo>
                    <a:pt x="4299294" y="1341472"/>
                    <a:pt x="4330574" y="1339650"/>
                    <a:pt x="4360470" y="1333343"/>
                  </a:cubicBezTo>
                  <a:cubicBezTo>
                    <a:pt x="4384386" y="1328268"/>
                    <a:pt x="4404468" y="1328555"/>
                    <a:pt x="4423403" y="1341452"/>
                  </a:cubicBezTo>
                  <a:cubicBezTo>
                    <a:pt x="4448189" y="1358462"/>
                    <a:pt x="4477861" y="1367704"/>
                    <a:pt x="4509460" y="1360374"/>
                  </a:cubicBezTo>
                  <a:cubicBezTo>
                    <a:pt x="4541065" y="1353201"/>
                    <a:pt x="4562648" y="1364401"/>
                    <a:pt x="4586780" y="1375951"/>
                  </a:cubicBezTo>
                  <a:cubicBezTo>
                    <a:pt x="4604332" y="1384363"/>
                    <a:pt x="4624329" y="1395013"/>
                    <a:pt x="4643424" y="1395033"/>
                  </a:cubicBezTo>
                  <a:cubicBezTo>
                    <a:pt x="4686675" y="1394988"/>
                    <a:pt x="4725358" y="1425453"/>
                    <a:pt x="4771320" y="1404876"/>
                  </a:cubicBezTo>
                  <a:cubicBezTo>
                    <a:pt x="4774371" y="1403474"/>
                    <a:pt x="4780158" y="1406334"/>
                    <a:pt x="4784667" y="1406901"/>
                  </a:cubicBezTo>
                  <a:cubicBezTo>
                    <a:pt x="4820721" y="1411127"/>
                    <a:pt x="4854069" y="1403711"/>
                    <a:pt x="4879368" y="1382875"/>
                  </a:cubicBezTo>
                  <a:cubicBezTo>
                    <a:pt x="4912543" y="1355694"/>
                    <a:pt x="4950522" y="1351352"/>
                    <a:pt x="4993296" y="1357609"/>
                  </a:cubicBezTo>
                  <a:cubicBezTo>
                    <a:pt x="5007034" y="1359614"/>
                    <a:pt x="5020731" y="1360837"/>
                    <a:pt x="5034636" y="1362363"/>
                  </a:cubicBezTo>
                  <a:cubicBezTo>
                    <a:pt x="5053449" y="1364595"/>
                    <a:pt x="5072464" y="1366976"/>
                    <a:pt x="5091273" y="1369207"/>
                  </a:cubicBezTo>
                  <a:cubicBezTo>
                    <a:pt x="5109504" y="1371467"/>
                    <a:pt x="5129782" y="1375825"/>
                    <a:pt x="5143127" y="1361686"/>
                  </a:cubicBezTo>
                  <a:cubicBezTo>
                    <a:pt x="5154621" y="1349517"/>
                    <a:pt x="5163226" y="1350201"/>
                    <a:pt x="5174789" y="1359688"/>
                  </a:cubicBezTo>
                  <a:cubicBezTo>
                    <a:pt x="5214968" y="1392905"/>
                    <a:pt x="5262677" y="1412577"/>
                    <a:pt x="5322233" y="1411274"/>
                  </a:cubicBezTo>
                  <a:cubicBezTo>
                    <a:pt x="5334495" y="1410998"/>
                    <a:pt x="5347041" y="1412589"/>
                    <a:pt x="5359206" y="1414357"/>
                  </a:cubicBezTo>
                  <a:cubicBezTo>
                    <a:pt x="5366661" y="1415410"/>
                    <a:pt x="5375679" y="1416546"/>
                    <a:pt x="5380352" y="1420558"/>
                  </a:cubicBezTo>
                  <a:cubicBezTo>
                    <a:pt x="5416702" y="1451134"/>
                    <a:pt x="5461130" y="1471435"/>
                    <a:pt x="5509233" y="1487165"/>
                  </a:cubicBezTo>
                  <a:cubicBezTo>
                    <a:pt x="5526453" y="1492769"/>
                    <a:pt x="5544842" y="1498316"/>
                    <a:pt x="5563203" y="1499314"/>
                  </a:cubicBezTo>
                  <a:cubicBezTo>
                    <a:pt x="5582343" y="1500274"/>
                    <a:pt x="5602213" y="1496178"/>
                    <a:pt x="5621569" y="1493518"/>
                  </a:cubicBezTo>
                  <a:cubicBezTo>
                    <a:pt x="5632992" y="1492027"/>
                    <a:pt x="5646218" y="1491546"/>
                    <a:pt x="5655136" y="1486565"/>
                  </a:cubicBezTo>
                  <a:cubicBezTo>
                    <a:pt x="5683412" y="1470920"/>
                    <a:pt x="5710663" y="1454227"/>
                    <a:pt x="5736883" y="1436327"/>
                  </a:cubicBezTo>
                  <a:cubicBezTo>
                    <a:pt x="5759329" y="1420964"/>
                    <a:pt x="5763896" y="1418703"/>
                    <a:pt x="5784777" y="1435588"/>
                  </a:cubicBezTo>
                  <a:cubicBezTo>
                    <a:pt x="5806265" y="1452914"/>
                    <a:pt x="5832384" y="1461227"/>
                    <a:pt x="5860952" y="1463773"/>
                  </a:cubicBezTo>
                  <a:cubicBezTo>
                    <a:pt x="5906149" y="1467715"/>
                    <a:pt x="5951689" y="1470699"/>
                    <a:pt x="5997123" y="1471491"/>
                  </a:cubicBezTo>
                  <a:cubicBezTo>
                    <a:pt x="6038268" y="1472175"/>
                    <a:pt x="6057205" y="1456823"/>
                    <a:pt x="6063793" y="1423706"/>
                  </a:cubicBezTo>
                  <a:cubicBezTo>
                    <a:pt x="6067583" y="1405318"/>
                    <a:pt x="6072658" y="1385299"/>
                    <a:pt x="6097303" y="1379247"/>
                  </a:cubicBezTo>
                  <a:cubicBezTo>
                    <a:pt x="6137553" y="1369459"/>
                    <a:pt x="6179569" y="1363982"/>
                    <a:pt x="6197741" y="1324656"/>
                  </a:cubicBezTo>
                  <a:cubicBezTo>
                    <a:pt x="6209228" y="1332576"/>
                    <a:pt x="6216273" y="1337259"/>
                    <a:pt x="6223125" y="1341950"/>
                  </a:cubicBezTo>
                  <a:cubicBezTo>
                    <a:pt x="6242068" y="1355004"/>
                    <a:pt x="6280258" y="1359128"/>
                    <a:pt x="6298923" y="1346144"/>
                  </a:cubicBezTo>
                  <a:cubicBezTo>
                    <a:pt x="6326456" y="1327240"/>
                    <a:pt x="6352664" y="1329272"/>
                    <a:pt x="6380532" y="1341582"/>
                  </a:cubicBezTo>
                  <a:cubicBezTo>
                    <a:pt x="6427106" y="1361936"/>
                    <a:pt x="6477590" y="1354322"/>
                    <a:pt x="6523222" y="1343021"/>
                  </a:cubicBezTo>
                  <a:cubicBezTo>
                    <a:pt x="6557692" y="1334610"/>
                    <a:pt x="6594223" y="1320451"/>
                    <a:pt x="6615600" y="1291015"/>
                  </a:cubicBezTo>
                  <a:cubicBezTo>
                    <a:pt x="6622353" y="1281587"/>
                    <a:pt x="6638269" y="1276267"/>
                    <a:pt x="6650812" y="1269700"/>
                  </a:cubicBezTo>
                  <a:cubicBezTo>
                    <a:pt x="6661270" y="1264331"/>
                    <a:pt x="6672325" y="1259247"/>
                    <a:pt x="6684030" y="1255543"/>
                  </a:cubicBezTo>
                  <a:cubicBezTo>
                    <a:pt x="6696499" y="1251489"/>
                    <a:pt x="6710255" y="1245804"/>
                    <a:pt x="6722764" y="1246615"/>
                  </a:cubicBezTo>
                  <a:cubicBezTo>
                    <a:pt x="6760669" y="1248867"/>
                    <a:pt x="6790221" y="1239438"/>
                    <a:pt x="6815757" y="1215451"/>
                  </a:cubicBezTo>
                  <a:cubicBezTo>
                    <a:pt x="6828992" y="1203043"/>
                    <a:pt x="6848714" y="1187812"/>
                    <a:pt x="6866200" y="1186810"/>
                  </a:cubicBezTo>
                  <a:cubicBezTo>
                    <a:pt x="6908748" y="1184290"/>
                    <a:pt x="6943582" y="1171310"/>
                    <a:pt x="6981228" y="1155999"/>
                  </a:cubicBezTo>
                  <a:cubicBezTo>
                    <a:pt x="7005498" y="1146197"/>
                    <a:pt x="7033203" y="1138898"/>
                    <a:pt x="7059255" y="1129638"/>
                  </a:cubicBezTo>
                  <a:cubicBezTo>
                    <a:pt x="7089708" y="1118754"/>
                    <a:pt x="7123173" y="1113688"/>
                    <a:pt x="7140774" y="1086787"/>
                  </a:cubicBezTo>
                  <a:cubicBezTo>
                    <a:pt x="7142774" y="1083867"/>
                    <a:pt x="7149168" y="1083087"/>
                    <a:pt x="7152150" y="1080276"/>
                  </a:cubicBezTo>
                  <a:cubicBezTo>
                    <a:pt x="7161669" y="1071656"/>
                    <a:pt x="7174137" y="1063523"/>
                    <a:pt x="7178911" y="1053404"/>
                  </a:cubicBezTo>
                  <a:cubicBezTo>
                    <a:pt x="7192683" y="1023864"/>
                    <a:pt x="7203105" y="993543"/>
                    <a:pt x="7215302" y="963609"/>
                  </a:cubicBezTo>
                  <a:cubicBezTo>
                    <a:pt x="7217917" y="957204"/>
                    <a:pt x="7220252" y="949088"/>
                    <a:pt x="7226104" y="945196"/>
                  </a:cubicBezTo>
                  <a:cubicBezTo>
                    <a:pt x="7259903" y="922850"/>
                    <a:pt x="7294324" y="901259"/>
                    <a:pt x="7329145" y="879964"/>
                  </a:cubicBezTo>
                  <a:cubicBezTo>
                    <a:pt x="7343153" y="871441"/>
                    <a:pt x="7355416" y="875246"/>
                    <a:pt x="7368683" y="883708"/>
                  </a:cubicBezTo>
                  <a:cubicBezTo>
                    <a:pt x="7381539" y="891720"/>
                    <a:pt x="7397326" y="899904"/>
                    <a:pt x="7412980" y="901348"/>
                  </a:cubicBezTo>
                  <a:cubicBezTo>
                    <a:pt x="7444287" y="904075"/>
                    <a:pt x="7476599" y="903459"/>
                    <a:pt x="7508285" y="901932"/>
                  </a:cubicBezTo>
                  <a:cubicBezTo>
                    <a:pt x="7520142" y="901360"/>
                    <a:pt x="7532504" y="895115"/>
                    <a:pt x="7543367" y="890040"/>
                  </a:cubicBezTo>
                  <a:cubicBezTo>
                    <a:pt x="7563943" y="880416"/>
                    <a:pt x="7582823" y="867892"/>
                    <a:pt x="7604247" y="859640"/>
                  </a:cubicBezTo>
                  <a:cubicBezTo>
                    <a:pt x="7629118" y="850124"/>
                    <a:pt x="7643637" y="836083"/>
                    <a:pt x="7650214" y="814893"/>
                  </a:cubicBezTo>
                  <a:cubicBezTo>
                    <a:pt x="7659996" y="783349"/>
                    <a:pt x="7685780" y="760447"/>
                    <a:pt x="7716618" y="741384"/>
                  </a:cubicBezTo>
                  <a:cubicBezTo>
                    <a:pt x="7755776" y="717054"/>
                    <a:pt x="7803842" y="715836"/>
                    <a:pt x="7849257" y="708153"/>
                  </a:cubicBezTo>
                  <a:cubicBezTo>
                    <a:pt x="7866654" y="705274"/>
                    <a:pt x="7884648" y="702680"/>
                    <a:pt x="7900340" y="696745"/>
                  </a:cubicBezTo>
                  <a:cubicBezTo>
                    <a:pt x="7959856" y="674415"/>
                    <a:pt x="8019419" y="653027"/>
                    <a:pt x="8085922" y="650290"/>
                  </a:cubicBezTo>
                  <a:cubicBezTo>
                    <a:pt x="8091363" y="650028"/>
                    <a:pt x="8096784" y="649297"/>
                    <a:pt x="8102187" y="648251"/>
                  </a:cubicBezTo>
                  <a:cubicBezTo>
                    <a:pt x="8149113" y="639554"/>
                    <a:pt x="8197783" y="634697"/>
                    <a:pt x="8229960" y="598934"/>
                  </a:cubicBezTo>
                  <a:cubicBezTo>
                    <a:pt x="8235879" y="592372"/>
                    <a:pt x="8249977" y="589809"/>
                    <a:pt x="8260743" y="586776"/>
                  </a:cubicBezTo>
                  <a:cubicBezTo>
                    <a:pt x="8279402" y="581797"/>
                    <a:pt x="8291640" y="572890"/>
                    <a:pt x="8297724" y="557687"/>
                  </a:cubicBezTo>
                  <a:cubicBezTo>
                    <a:pt x="8307955" y="531456"/>
                    <a:pt x="8320347" y="505592"/>
                    <a:pt x="8329397" y="479103"/>
                  </a:cubicBezTo>
                  <a:cubicBezTo>
                    <a:pt x="8335728" y="460909"/>
                    <a:pt x="8348665" y="450397"/>
                    <a:pt x="8369109" y="442035"/>
                  </a:cubicBezTo>
                  <a:cubicBezTo>
                    <a:pt x="8380576" y="437403"/>
                    <a:pt x="8390254" y="427991"/>
                    <a:pt x="8398212" y="419288"/>
                  </a:cubicBezTo>
                  <a:cubicBezTo>
                    <a:pt x="8407837" y="408781"/>
                    <a:pt x="8412443" y="395219"/>
                    <a:pt x="8423091" y="385761"/>
                  </a:cubicBezTo>
                  <a:cubicBezTo>
                    <a:pt x="8449039" y="362224"/>
                    <a:pt x="8456213" y="337239"/>
                    <a:pt x="8445807" y="307296"/>
                  </a:cubicBezTo>
                  <a:cubicBezTo>
                    <a:pt x="8436540" y="280748"/>
                    <a:pt x="8455797" y="243723"/>
                    <a:pt x="8483136" y="236912"/>
                  </a:cubicBezTo>
                  <a:cubicBezTo>
                    <a:pt x="8513359" y="229334"/>
                    <a:pt x="8533628" y="213293"/>
                    <a:pt x="8554397" y="195498"/>
                  </a:cubicBezTo>
                  <a:cubicBezTo>
                    <a:pt x="8565995" y="185523"/>
                    <a:pt x="8582515" y="176566"/>
                    <a:pt x="8598729" y="173430"/>
                  </a:cubicBezTo>
                  <a:cubicBezTo>
                    <a:pt x="8660300" y="161360"/>
                    <a:pt x="8719345" y="169655"/>
                    <a:pt x="8779113" y="184822"/>
                  </a:cubicBezTo>
                  <a:cubicBezTo>
                    <a:pt x="8818165" y="194711"/>
                    <a:pt x="8861082" y="195780"/>
                    <a:pt x="8902517" y="198490"/>
                  </a:cubicBezTo>
                  <a:cubicBezTo>
                    <a:pt x="8915416" y="199280"/>
                    <a:pt x="8931592" y="195363"/>
                    <a:pt x="8942393" y="189035"/>
                  </a:cubicBezTo>
                  <a:cubicBezTo>
                    <a:pt x="8980304" y="167119"/>
                    <a:pt x="9017990" y="144586"/>
                    <a:pt x="9053027" y="119670"/>
                  </a:cubicBezTo>
                  <a:cubicBezTo>
                    <a:pt x="9085607" y="96286"/>
                    <a:pt x="9123074" y="85377"/>
                    <a:pt x="9164008" y="85758"/>
                  </a:cubicBezTo>
                  <a:cubicBezTo>
                    <a:pt x="9193832" y="86047"/>
                    <a:pt x="9220467" y="80839"/>
                    <a:pt x="9248172" y="73540"/>
                  </a:cubicBezTo>
                  <a:cubicBezTo>
                    <a:pt x="9271257" y="67405"/>
                    <a:pt x="9296748" y="62723"/>
                    <a:pt x="9320568" y="63772"/>
                  </a:cubicBezTo>
                  <a:cubicBezTo>
                    <a:pt x="9353959" y="65301"/>
                    <a:pt x="9381150" y="59440"/>
                    <a:pt x="9407003" y="42029"/>
                  </a:cubicBezTo>
                  <a:cubicBezTo>
                    <a:pt x="9420777" y="32732"/>
                    <a:pt x="9438831" y="27312"/>
                    <a:pt x="9455456" y="20546"/>
                  </a:cubicBez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059667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66766-8ED8-4EC0-8C0C-F66A2E80FABB}"/>
              </a:ext>
            </a:extLst>
          </p:cNvPr>
          <p:cNvSpPr>
            <a:spLocks noGrp="1"/>
          </p:cNvSpPr>
          <p:nvPr>
            <p:ph type="title"/>
          </p:nvPr>
        </p:nvSpPr>
        <p:spPr/>
        <p:txBody>
          <a:bodyPr/>
          <a:lstStyle/>
          <a:p>
            <a:r>
              <a:rPr lang="en-US"/>
              <a:t>What happens in the long term?</a:t>
            </a:r>
          </a:p>
        </p:txBody>
      </p:sp>
      <p:sp>
        <p:nvSpPr>
          <p:cNvPr id="3" name="Content Placeholder 2">
            <a:extLst>
              <a:ext uri="{FF2B5EF4-FFF2-40B4-BE49-F238E27FC236}">
                <a16:creationId xmlns:a16="http://schemas.microsoft.com/office/drawing/2014/main" id="{816144F3-91B8-4DEF-9985-4860F90AE46A}"/>
              </a:ext>
            </a:extLst>
          </p:cNvPr>
          <p:cNvSpPr>
            <a:spLocks noGrp="1"/>
          </p:cNvSpPr>
          <p:nvPr>
            <p:ph idx="1"/>
          </p:nvPr>
        </p:nvSpPr>
        <p:spPr/>
        <p:txBody>
          <a:bodyPr>
            <a:normAutofit lnSpcReduction="10000"/>
          </a:bodyPr>
          <a:lstStyle/>
          <a:p>
            <a:r>
              <a:rPr lang="en-US"/>
              <a:t>Many firms emerge very strong from even serious corporate scandals</a:t>
            </a:r>
          </a:p>
          <a:p>
            <a:pPr lvl="1"/>
            <a:r>
              <a:rPr lang="en-US"/>
              <a:t>VW, for instance, became the world’s largest auto manufacturer ahead of projected schedule despite the defeat device scandal</a:t>
            </a:r>
          </a:p>
          <a:p>
            <a:pPr lvl="1"/>
            <a:r>
              <a:rPr lang="en-US"/>
              <a:t>Those that do go under such as Enron and Parmalat, tend to be involved in accounting frauds</a:t>
            </a:r>
          </a:p>
          <a:p>
            <a:r>
              <a:rPr lang="en-US"/>
              <a:t>The tendency is that we tend to collectively forget instances of corporate wrongdoing, and we repeat them</a:t>
            </a:r>
          </a:p>
          <a:p>
            <a:pPr lvl="1"/>
            <a:r>
              <a:rPr lang="en-US"/>
              <a:t>Within industries, and within organizations</a:t>
            </a:r>
          </a:p>
          <a:p>
            <a:pPr lvl="2"/>
            <a:r>
              <a:rPr lang="en-US"/>
              <a:t>VW, for instance, was embroiled in a cheating-device scandal in 1973-74 as well</a:t>
            </a:r>
          </a:p>
          <a:p>
            <a:pPr lvl="2"/>
            <a:r>
              <a:rPr lang="en-US"/>
              <a:t>Globally, a serious mining-related dam break such as the </a:t>
            </a:r>
            <a:r>
              <a:rPr lang="en-US" err="1"/>
              <a:t>Samarco</a:t>
            </a:r>
            <a:r>
              <a:rPr lang="en-US"/>
              <a:t> dam break occurs every two years</a:t>
            </a:r>
          </a:p>
          <a:p>
            <a:endParaRPr lang="en-US"/>
          </a:p>
        </p:txBody>
      </p:sp>
      <p:sp>
        <p:nvSpPr>
          <p:cNvPr id="4" name="TextBox 3">
            <a:extLst>
              <a:ext uri="{FF2B5EF4-FFF2-40B4-BE49-F238E27FC236}">
                <a16:creationId xmlns:a16="http://schemas.microsoft.com/office/drawing/2014/main" id="{A6D79887-9996-4485-8381-D87C1C92173E}"/>
              </a:ext>
            </a:extLst>
          </p:cNvPr>
          <p:cNvSpPr txBox="1"/>
          <p:nvPr/>
        </p:nvSpPr>
        <p:spPr>
          <a:xfrm>
            <a:off x="9006214" y="6176963"/>
            <a:ext cx="2893512" cy="369332"/>
          </a:xfrm>
          <a:prstGeom prst="rect">
            <a:avLst/>
          </a:prstGeom>
          <a:noFill/>
        </p:spPr>
        <p:txBody>
          <a:bodyPr wrap="square" rtlCol="0">
            <a:spAutoFit/>
          </a:bodyPr>
          <a:lstStyle/>
          <a:p>
            <a:r>
              <a:rPr lang="en-US"/>
              <a:t>Source: Mena et al., 2016</a:t>
            </a:r>
          </a:p>
        </p:txBody>
      </p:sp>
    </p:spTree>
    <p:extLst>
      <p:ext uri="{BB962C8B-B14F-4D97-AF65-F5344CB8AC3E}">
        <p14:creationId xmlns:p14="http://schemas.microsoft.com/office/powerpoint/2010/main" val="943057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fi-FI">
                <a:latin typeface="Abadi" panose="020B0604020104020204" pitchFamily="34" charset="0"/>
              </a:rPr>
              <a:t>Collective forgetting of </a:t>
            </a:r>
            <a:r>
              <a:rPr lang="fi-FI" err="1">
                <a:latin typeface="Abadi" panose="020B0604020104020204" pitchFamily="34" charset="0"/>
              </a:rPr>
              <a:t>corporate</a:t>
            </a:r>
            <a:r>
              <a:rPr lang="fi-FI">
                <a:latin typeface="Abadi" panose="020B0604020104020204" pitchFamily="34" charset="0"/>
              </a:rPr>
              <a:t> </a:t>
            </a:r>
            <a:r>
              <a:rPr lang="fi-FI" err="1">
                <a:latin typeface="Abadi" panose="020B0604020104020204" pitchFamily="34" charset="0"/>
              </a:rPr>
              <a:t>irresponsibility</a:t>
            </a:r>
            <a:endParaRPr lang="en-GB">
              <a:latin typeface="Abadi" panose="020B0604020104020204" pitchFamily="34" charset="0"/>
            </a:endParaRPr>
          </a:p>
        </p:txBody>
      </p:sp>
      <p:sp>
        <p:nvSpPr>
          <p:cNvPr id="6" name="Content Placeholder 5">
            <a:extLst>
              <a:ext uri="{FF2B5EF4-FFF2-40B4-BE49-F238E27FC236}">
                <a16:creationId xmlns:a16="http://schemas.microsoft.com/office/drawing/2014/main" id="{BEEE2790-8E2C-4D56-8924-62C5C7BA51F9}"/>
              </a:ext>
            </a:extLst>
          </p:cNvPr>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394241" y="1587086"/>
            <a:ext cx="8942455" cy="5584330"/>
          </a:xfrm>
          <a:prstGeom prst="rect">
            <a:avLst/>
          </a:prstGeom>
        </p:spPr>
      </p:pic>
      <p:sp>
        <p:nvSpPr>
          <p:cNvPr id="3" name="TextBox 2">
            <a:extLst>
              <a:ext uri="{FF2B5EF4-FFF2-40B4-BE49-F238E27FC236}">
                <a16:creationId xmlns:a16="http://schemas.microsoft.com/office/drawing/2014/main" id="{1A53E4D6-BA65-43D1-AB93-5A58F4AFD2C9}"/>
              </a:ext>
            </a:extLst>
          </p:cNvPr>
          <p:cNvSpPr txBox="1"/>
          <p:nvPr/>
        </p:nvSpPr>
        <p:spPr>
          <a:xfrm>
            <a:off x="9541358" y="727812"/>
            <a:ext cx="1590675" cy="646331"/>
          </a:xfrm>
          <a:prstGeom prst="rect">
            <a:avLst/>
          </a:prstGeom>
          <a:noFill/>
        </p:spPr>
        <p:txBody>
          <a:bodyPr wrap="square" rtlCol="0">
            <a:spAutoFit/>
          </a:bodyPr>
          <a:lstStyle/>
          <a:p>
            <a:r>
              <a:rPr lang="en-US"/>
              <a:t>Source: Mena et al., 2016</a:t>
            </a:r>
          </a:p>
        </p:txBody>
      </p:sp>
    </p:spTree>
    <p:extLst>
      <p:ext uri="{BB962C8B-B14F-4D97-AF65-F5344CB8AC3E}">
        <p14:creationId xmlns:p14="http://schemas.microsoft.com/office/powerpoint/2010/main" val="3848695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1136428" y="627564"/>
            <a:ext cx="7474172" cy="1325563"/>
          </a:xfrm>
        </p:spPr>
        <p:txBody>
          <a:bodyPr>
            <a:normAutofit/>
          </a:bodyPr>
          <a:lstStyle/>
          <a:p>
            <a:r>
              <a:rPr lang="en-US">
                <a:latin typeface="Abadi" panose="020B0604020104020204" pitchFamily="34" charset="0"/>
              </a:rPr>
              <a:t>Organizations forget, and rarely learn in the long term</a:t>
            </a:r>
          </a:p>
        </p:txBody>
      </p:sp>
      <p:sp>
        <p:nvSpPr>
          <p:cNvPr id="3" name="Sisällön paikkamerkki 2"/>
          <p:cNvSpPr>
            <a:spLocks noGrp="1"/>
          </p:cNvSpPr>
          <p:nvPr>
            <p:ph idx="1"/>
          </p:nvPr>
        </p:nvSpPr>
        <p:spPr>
          <a:xfrm>
            <a:off x="1136429" y="2278173"/>
            <a:ext cx="6467867" cy="3450613"/>
          </a:xfrm>
        </p:spPr>
        <p:txBody>
          <a:bodyPr anchor="ctr">
            <a:normAutofit/>
          </a:bodyPr>
          <a:lstStyle/>
          <a:p>
            <a:r>
              <a:rPr lang="en-US" sz="1700">
                <a:latin typeface="Abadi" panose="020B0604020104020204" pitchFamily="34" charset="0"/>
              </a:rPr>
              <a:t>Although firms generally learn better from mistakes than successes, eradication of learning typically follows eventually</a:t>
            </a:r>
          </a:p>
          <a:p>
            <a:r>
              <a:rPr lang="en-US" sz="1700">
                <a:latin typeface="Abadi" panose="020B0604020104020204" pitchFamily="34" charset="0"/>
              </a:rPr>
              <a:t>Firms tend to oscillate between safety focus and non-safety (or innovation) focus</a:t>
            </a:r>
          </a:p>
          <a:p>
            <a:pPr lvl="1"/>
            <a:r>
              <a:rPr lang="en-US" sz="1700">
                <a:latin typeface="Abadi" panose="020B0604020104020204" pitchFamily="34" charset="0"/>
              </a:rPr>
              <a:t>Disasters or scandals spur the firm into ramping up its safety training, measures, and routines</a:t>
            </a:r>
          </a:p>
          <a:p>
            <a:pPr lvl="1"/>
            <a:r>
              <a:rPr lang="en-US" sz="1700">
                <a:latin typeface="Abadi" panose="020B0604020104020204" pitchFamily="34" charset="0"/>
              </a:rPr>
              <a:t>Over time, the importance of safety declines as faster product development, cost-cutting, or the temptation of new avenues of business gain precedence</a:t>
            </a:r>
          </a:p>
          <a:p>
            <a:r>
              <a:rPr lang="en-US" sz="1700">
                <a:latin typeface="Abadi" panose="020B0604020104020204" pitchFamily="34" charset="0"/>
              </a:rPr>
              <a:t>Punishments for irresponsibility are rarely of the most severe order</a:t>
            </a:r>
          </a:p>
          <a:p>
            <a:r>
              <a:rPr lang="en-US" sz="1700">
                <a:latin typeface="Abadi" panose="020B0604020104020204" pitchFamily="34" charset="0"/>
              </a:rPr>
              <a:t>Limited deterrent to ending up in scandals again</a:t>
            </a:r>
          </a:p>
        </p:txBody>
      </p:sp>
      <p:sp>
        <p:nvSpPr>
          <p:cNvPr id="1028" name="Rectangle 7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Oval 7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2F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www.nasa.gov/sites/default/files/images/nasaLogo-570x450.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261587" y="2857501"/>
            <a:ext cx="1447797" cy="11429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7D28EEC-309D-4A9A-B4B6-9849EECC866F}"/>
              </a:ext>
            </a:extLst>
          </p:cNvPr>
          <p:cNvSpPr txBox="1"/>
          <p:nvPr/>
        </p:nvSpPr>
        <p:spPr>
          <a:xfrm>
            <a:off x="7350919" y="5938747"/>
            <a:ext cx="3128962" cy="646331"/>
          </a:xfrm>
          <a:prstGeom prst="rect">
            <a:avLst/>
          </a:prstGeom>
          <a:noFill/>
        </p:spPr>
        <p:txBody>
          <a:bodyPr wrap="square" rtlCol="0">
            <a:spAutoFit/>
          </a:bodyPr>
          <a:lstStyle/>
          <a:p>
            <a:pPr>
              <a:spcAft>
                <a:spcPts val="600"/>
              </a:spcAft>
            </a:pPr>
            <a:r>
              <a:rPr lang="en-US"/>
              <a:t>Source: </a:t>
            </a:r>
            <a:r>
              <a:rPr lang="en-US" err="1"/>
              <a:t>Haunschild</a:t>
            </a:r>
            <a:r>
              <a:rPr lang="en-US"/>
              <a:t> et al., 2015.</a:t>
            </a:r>
          </a:p>
        </p:txBody>
      </p:sp>
    </p:spTree>
    <p:extLst>
      <p:ext uri="{BB962C8B-B14F-4D97-AF65-F5344CB8AC3E}">
        <p14:creationId xmlns:p14="http://schemas.microsoft.com/office/powerpoint/2010/main" val="2674306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C4791-6BB2-48F1-A8D9-688BD3E0E7F6}"/>
              </a:ext>
            </a:extLst>
          </p:cNvPr>
          <p:cNvSpPr>
            <a:spLocks noGrp="1"/>
          </p:cNvSpPr>
          <p:nvPr>
            <p:ph type="title"/>
          </p:nvPr>
        </p:nvSpPr>
        <p:spPr/>
        <p:txBody>
          <a:bodyPr/>
          <a:lstStyle/>
          <a:p>
            <a:r>
              <a:rPr lang="en-US"/>
              <a:t>The case of Samsung Note 7: to forget or not?</a:t>
            </a:r>
          </a:p>
        </p:txBody>
      </p:sp>
      <p:sp>
        <p:nvSpPr>
          <p:cNvPr id="3" name="Content Placeholder 2">
            <a:extLst>
              <a:ext uri="{FF2B5EF4-FFF2-40B4-BE49-F238E27FC236}">
                <a16:creationId xmlns:a16="http://schemas.microsoft.com/office/drawing/2014/main" id="{38AEDC2E-B5C5-4879-B92A-1448A24D9BA3}"/>
              </a:ext>
            </a:extLst>
          </p:cNvPr>
          <p:cNvSpPr>
            <a:spLocks noGrp="1"/>
          </p:cNvSpPr>
          <p:nvPr>
            <p:ph idx="1"/>
          </p:nvPr>
        </p:nvSpPr>
        <p:spPr/>
        <p:txBody>
          <a:bodyPr/>
          <a:lstStyle/>
          <a:p>
            <a:r>
              <a:rPr lang="en-US"/>
              <a:t>Read the following piece (by yours truly): </a:t>
            </a:r>
            <a:r>
              <a:rPr lang="en-US">
                <a:hlinkClick r:id="rId2"/>
              </a:rPr>
              <a:t>https://theconversation.com/will-samsung-forget-its-safety-lessons-as-it-moves-beyond-the-note-7-debacle-66951</a:t>
            </a:r>
            <a:r>
              <a:rPr lang="en-US"/>
              <a:t> </a:t>
            </a:r>
          </a:p>
          <a:p>
            <a:r>
              <a:rPr lang="en-US"/>
              <a:t>Do you remember the scandal? Would it or did it influence your perception of Samsung, or your purchasing intent/behavior? Why, or why not?</a:t>
            </a:r>
          </a:p>
          <a:p>
            <a:r>
              <a:rPr lang="en-US"/>
              <a:t>Do you think Samsung managed the issue well?</a:t>
            </a:r>
          </a:p>
          <a:p>
            <a:r>
              <a:rPr lang="en-US"/>
              <a:t>What do you think of the repercussions for Samsung?</a:t>
            </a:r>
          </a:p>
        </p:txBody>
      </p:sp>
    </p:spTree>
    <p:extLst>
      <p:ext uri="{BB962C8B-B14F-4D97-AF65-F5344CB8AC3E}">
        <p14:creationId xmlns:p14="http://schemas.microsoft.com/office/powerpoint/2010/main" val="360189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BF167588-0BEC-456B-88AA-294FF4D28731}"/>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Agenda</a:t>
            </a:r>
          </a:p>
        </p:txBody>
      </p:sp>
      <p:graphicFrame>
        <p:nvGraphicFramePr>
          <p:cNvPr id="5" name="Sisällön paikkamerkki 2">
            <a:extLst>
              <a:ext uri="{FF2B5EF4-FFF2-40B4-BE49-F238E27FC236}">
                <a16:creationId xmlns:a16="http://schemas.microsoft.com/office/drawing/2014/main" id="{C4900C0B-FE2A-EAD9-B54A-13F2EA5EA0A5}"/>
              </a:ext>
            </a:extLst>
          </p:cNvPr>
          <p:cNvGraphicFramePr>
            <a:graphicFrameLocks noGrp="1"/>
          </p:cNvGraphicFramePr>
          <p:nvPr>
            <p:ph idx="1"/>
            <p:extLst>
              <p:ext uri="{D42A27DB-BD31-4B8C-83A1-F6EECF244321}">
                <p14:modId xmlns:p14="http://schemas.microsoft.com/office/powerpoint/2010/main" val="4263688318"/>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7318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A15A88-001A-4EEF-8984-D87E6435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tsikko 3"/>
          <p:cNvSpPr>
            <a:spLocks noGrp="1"/>
          </p:cNvSpPr>
          <p:nvPr>
            <p:ph type="title"/>
          </p:nvPr>
        </p:nvSpPr>
        <p:spPr>
          <a:xfrm>
            <a:off x="5232400" y="1367673"/>
            <a:ext cx="6124576" cy="2665509"/>
          </a:xfrm>
        </p:spPr>
        <p:txBody>
          <a:bodyPr vert="horz" lIns="91440" tIns="45720" rIns="91440" bIns="45720" rtlCol="0" anchor="b">
            <a:normAutofit/>
          </a:bodyPr>
          <a:lstStyle/>
          <a:p>
            <a:pPr algn="r"/>
            <a:r>
              <a:rPr lang="en-US" sz="7200">
                <a:solidFill>
                  <a:schemeClr val="bg1"/>
                </a:solidFill>
              </a:rPr>
              <a:t>Recap, final thoughts…</a:t>
            </a:r>
          </a:p>
        </p:txBody>
      </p:sp>
      <p:sp>
        <p:nvSpPr>
          <p:cNvPr id="3" name="Text Placeholder 2">
            <a:extLst>
              <a:ext uri="{FF2B5EF4-FFF2-40B4-BE49-F238E27FC236}">
                <a16:creationId xmlns:a16="http://schemas.microsoft.com/office/drawing/2014/main" id="{7737005B-1E37-4BD7-91A1-205E10498666}"/>
              </a:ext>
            </a:extLst>
          </p:cNvPr>
          <p:cNvSpPr>
            <a:spLocks noGrp="1"/>
          </p:cNvSpPr>
          <p:nvPr>
            <p:ph type="body" idx="1"/>
          </p:nvPr>
        </p:nvSpPr>
        <p:spPr>
          <a:xfrm>
            <a:off x="5228702" y="4414180"/>
            <a:ext cx="6128274" cy="884538"/>
          </a:xfrm>
        </p:spPr>
        <p:txBody>
          <a:bodyPr vert="horz" lIns="91440" tIns="45720" rIns="91440" bIns="45720" rtlCol="0">
            <a:normAutofit/>
          </a:bodyPr>
          <a:lstStyle/>
          <a:p>
            <a:pPr algn="r"/>
            <a:endParaRPr lang="en-US">
              <a:solidFill>
                <a:schemeClr val="bg1"/>
              </a:solidFill>
              <a:latin typeface="+mn-lt"/>
            </a:endParaRPr>
          </a:p>
        </p:txBody>
      </p:sp>
      <p:pic>
        <p:nvPicPr>
          <p:cNvPr id="6" name="Picture 5" descr="Many question marks on black background">
            <a:extLst>
              <a:ext uri="{FF2B5EF4-FFF2-40B4-BE49-F238E27FC236}">
                <a16:creationId xmlns:a16="http://schemas.microsoft.com/office/drawing/2014/main" id="{FBACC81B-5993-46DD-88F6-8234E466B75D}"/>
              </a:ext>
            </a:extLst>
          </p:cNvPr>
          <p:cNvPicPr>
            <a:picLocks noChangeAspect="1"/>
          </p:cNvPicPr>
          <p:nvPr/>
        </p:nvPicPr>
        <p:blipFill rotWithShape="1">
          <a:blip r:embed="rId3"/>
          <a:srcRect l="59517" r="2" b="2"/>
          <a:stretch/>
        </p:blipFill>
        <p:spPr>
          <a:xfrm>
            <a:off x="1" y="10"/>
            <a:ext cx="4551219" cy="6857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p:spPr>
      </p:pic>
      <p:grpSp>
        <p:nvGrpSpPr>
          <p:cNvPr id="12" name="Group 11">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3" name="Freeform: Shape 12">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751733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5"/>
            <a:ext cx="10515600" cy="1325563"/>
          </a:xfrm>
        </p:spPr>
        <p:txBody>
          <a:bodyPr/>
          <a:lstStyle/>
          <a:p>
            <a:r>
              <a:rPr lang="en-US">
                <a:latin typeface="Abadi" panose="020B0604020104020204" pitchFamily="34" charset="0"/>
              </a:rPr>
              <a:t>Re-cap</a:t>
            </a:r>
          </a:p>
        </p:txBody>
      </p:sp>
      <p:sp>
        <p:nvSpPr>
          <p:cNvPr id="3" name="Sisällön paikkamerkki 2"/>
          <p:cNvSpPr>
            <a:spLocks noGrp="1"/>
          </p:cNvSpPr>
          <p:nvPr>
            <p:ph idx="1"/>
          </p:nvPr>
        </p:nvSpPr>
        <p:spPr>
          <a:xfrm>
            <a:off x="838200" y="1825625"/>
            <a:ext cx="10515600" cy="4351338"/>
          </a:xfrm>
        </p:spPr>
        <p:txBody>
          <a:bodyPr>
            <a:normAutofit/>
          </a:bodyPr>
          <a:lstStyle/>
          <a:p>
            <a:r>
              <a:rPr lang="en-US">
                <a:latin typeface="Abadi" panose="020B0604020104020204" pitchFamily="34" charset="0"/>
              </a:rPr>
              <a:t>Intervention in corporate irresponsibility faces many barriers and is rare, and difficult – but does occur</a:t>
            </a:r>
          </a:p>
          <a:p>
            <a:pPr lvl="1"/>
            <a:r>
              <a:rPr lang="en-US">
                <a:latin typeface="Abadi" panose="020B0604020104020204" pitchFamily="34" charset="0"/>
              </a:rPr>
              <a:t>How to better enable and incentivize whistleblowing remains a problem</a:t>
            </a:r>
          </a:p>
          <a:p>
            <a:r>
              <a:rPr lang="en-US">
                <a:latin typeface="Abadi" panose="020B0604020104020204" pitchFamily="34" charset="0"/>
              </a:rPr>
              <a:t>Consequences of irresponsibility for the firm often limited</a:t>
            </a:r>
          </a:p>
          <a:p>
            <a:r>
              <a:rPr lang="en-US">
                <a:latin typeface="Abadi" panose="020B0604020104020204" pitchFamily="34" charset="0"/>
              </a:rPr>
              <a:t>Firms are generally quite effective at managing irresponsibility / reputation</a:t>
            </a:r>
          </a:p>
          <a:p>
            <a:pPr lvl="1"/>
            <a:r>
              <a:rPr lang="en-US">
                <a:latin typeface="Abadi" panose="020B0604020104020204" pitchFamily="34" charset="0"/>
              </a:rPr>
              <a:t>The ability to organize and the power of PR should not be underestimated</a:t>
            </a:r>
          </a:p>
          <a:p>
            <a:r>
              <a:rPr lang="en-US">
                <a:latin typeface="Abadi" panose="020B0604020104020204" pitchFamily="34" charset="0"/>
              </a:rPr>
              <a:t>Firms tend not to learn from their scandals in the long term</a:t>
            </a:r>
          </a:p>
          <a:p>
            <a:pPr lvl="1"/>
            <a:r>
              <a:rPr lang="en-US">
                <a:latin typeface="Abadi" panose="020B0604020104020204" pitchFamily="34" charset="0"/>
              </a:rPr>
              <a:t>Short-term learning is more common</a:t>
            </a:r>
          </a:p>
          <a:p>
            <a:endParaRPr lang="en-US"/>
          </a:p>
        </p:txBody>
      </p:sp>
    </p:spTree>
    <p:extLst>
      <p:ext uri="{BB962C8B-B14F-4D97-AF65-F5344CB8AC3E}">
        <p14:creationId xmlns:p14="http://schemas.microsoft.com/office/powerpoint/2010/main" val="104189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3CDE1EE-58A8-47B4-90A4-2C42F72D3B3C}"/>
              </a:ext>
            </a:extLst>
          </p:cNvPr>
          <p:cNvSpPr>
            <a:spLocks noGrp="1"/>
          </p:cNvSpPr>
          <p:nvPr>
            <p:ph type="title"/>
          </p:nvPr>
        </p:nvSpPr>
        <p:spPr>
          <a:xfrm>
            <a:off x="1136428" y="627564"/>
            <a:ext cx="7474172" cy="1325563"/>
          </a:xfrm>
        </p:spPr>
        <p:txBody>
          <a:bodyPr>
            <a:normAutofit/>
          </a:bodyPr>
          <a:lstStyle/>
          <a:p>
            <a:r>
              <a:rPr lang="fi-FI"/>
              <a:t>How to </a:t>
            </a:r>
            <a:r>
              <a:rPr lang="fi-FI" err="1"/>
              <a:t>prevent</a:t>
            </a:r>
            <a:r>
              <a:rPr lang="fi-FI"/>
              <a:t> </a:t>
            </a:r>
            <a:r>
              <a:rPr lang="fi-FI" err="1"/>
              <a:t>wrongdoing</a:t>
            </a:r>
            <a:r>
              <a:rPr lang="fi-FI"/>
              <a:t>?</a:t>
            </a:r>
            <a:endParaRPr lang="en-US"/>
          </a:p>
        </p:txBody>
      </p:sp>
      <p:sp>
        <p:nvSpPr>
          <p:cNvPr id="3" name="Sisällön paikkamerkki 2">
            <a:extLst>
              <a:ext uri="{FF2B5EF4-FFF2-40B4-BE49-F238E27FC236}">
                <a16:creationId xmlns:a16="http://schemas.microsoft.com/office/drawing/2014/main" id="{DCAB879D-FC72-4419-A780-85A5859DEE3C}"/>
              </a:ext>
            </a:extLst>
          </p:cNvPr>
          <p:cNvSpPr>
            <a:spLocks noGrp="1"/>
          </p:cNvSpPr>
          <p:nvPr>
            <p:ph idx="1"/>
          </p:nvPr>
        </p:nvSpPr>
        <p:spPr>
          <a:xfrm>
            <a:off x="1136429" y="2278173"/>
            <a:ext cx="6467867" cy="3450613"/>
          </a:xfrm>
        </p:spPr>
        <p:txBody>
          <a:bodyPr anchor="ctr">
            <a:normAutofit/>
          </a:bodyPr>
          <a:lstStyle/>
          <a:p>
            <a:pPr marL="0" indent="0">
              <a:buNone/>
            </a:pPr>
            <a:r>
              <a:rPr lang="fi-FI" sz="1900" b="1"/>
              <a:t>Internally</a:t>
            </a:r>
          </a:p>
          <a:p>
            <a:r>
              <a:rPr lang="fi-FI" sz="1900"/>
              <a:t>Ethical cultures</a:t>
            </a:r>
          </a:p>
          <a:p>
            <a:pPr lvl="1"/>
            <a:r>
              <a:rPr lang="fi-FI" sz="1900"/>
              <a:t>Organizational cultures explicitly placing value on ethics and specific types of virtues are less prone to wrongdoing</a:t>
            </a:r>
          </a:p>
          <a:p>
            <a:r>
              <a:rPr lang="fi-FI" sz="1900"/>
              <a:t>Learning</a:t>
            </a:r>
          </a:p>
          <a:p>
            <a:pPr lvl="1"/>
            <a:r>
              <a:rPr lang="fi-FI" sz="1900"/>
              <a:t>Prevent forgetting</a:t>
            </a:r>
          </a:p>
          <a:p>
            <a:pPr lvl="2"/>
            <a:r>
              <a:rPr lang="fi-FI" sz="1900"/>
              <a:t>Routines, safeguards for routines, commemoration, hiring people with experience of disasters / scandals / irresponsibility, training (NASA)</a:t>
            </a:r>
          </a:p>
          <a:p>
            <a:endParaRPr lang="en-US" sz="190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0A6C9D3D-5A59-4F87-BEA2-CF659E9888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4442" y="3052512"/>
            <a:ext cx="1462088" cy="752975"/>
          </a:xfrm>
          <a:prstGeom prst="rect">
            <a:avLst/>
          </a:prstGeom>
        </p:spPr>
      </p:pic>
    </p:spTree>
    <p:extLst>
      <p:ext uri="{BB962C8B-B14F-4D97-AF65-F5344CB8AC3E}">
        <p14:creationId xmlns:p14="http://schemas.microsoft.com/office/powerpoint/2010/main" val="3884368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fi-FI"/>
              <a:t>How to prevent wrongdoing?</a:t>
            </a:r>
            <a:endParaRPr lang="en-GB"/>
          </a:p>
        </p:txBody>
      </p:sp>
      <p:sp>
        <p:nvSpPr>
          <p:cNvPr id="3" name="Content Placeholder 2"/>
          <p:cNvSpPr>
            <a:spLocks noGrp="1"/>
          </p:cNvSpPr>
          <p:nvPr>
            <p:ph idx="1"/>
          </p:nvPr>
        </p:nvSpPr>
        <p:spPr>
          <a:xfrm>
            <a:off x="838200" y="1825625"/>
            <a:ext cx="10515600" cy="4351338"/>
          </a:xfrm>
        </p:spPr>
        <p:txBody>
          <a:bodyPr>
            <a:normAutofit lnSpcReduction="10000"/>
          </a:bodyPr>
          <a:lstStyle/>
          <a:p>
            <a:pPr marL="0" indent="0">
              <a:buNone/>
            </a:pPr>
            <a:r>
              <a:rPr lang="fi-FI" b="1" err="1"/>
              <a:t>Externally</a:t>
            </a:r>
            <a:endParaRPr lang="fi-FI" b="1"/>
          </a:p>
          <a:p>
            <a:r>
              <a:rPr lang="fi-FI" err="1"/>
              <a:t>Punishments</a:t>
            </a:r>
            <a:endParaRPr lang="fi-FI"/>
          </a:p>
          <a:p>
            <a:pPr lvl="1"/>
            <a:r>
              <a:rPr lang="fi-FI" err="1"/>
              <a:t>Severe</a:t>
            </a:r>
            <a:r>
              <a:rPr lang="fi-FI"/>
              <a:t> </a:t>
            </a:r>
            <a:r>
              <a:rPr lang="fi-FI" err="1"/>
              <a:t>organizational</a:t>
            </a:r>
            <a:r>
              <a:rPr lang="fi-FI"/>
              <a:t> </a:t>
            </a:r>
            <a:r>
              <a:rPr lang="fi-FI" err="1"/>
              <a:t>penalties</a:t>
            </a:r>
            <a:endParaRPr lang="fi-FI"/>
          </a:p>
          <a:p>
            <a:pPr lvl="2"/>
            <a:r>
              <a:rPr lang="fi-FI" err="1"/>
              <a:t>Penalties</a:t>
            </a:r>
            <a:r>
              <a:rPr lang="fi-FI"/>
              <a:t> </a:t>
            </a:r>
            <a:r>
              <a:rPr lang="fi-FI" err="1"/>
              <a:t>aimed</a:t>
            </a:r>
            <a:r>
              <a:rPr lang="fi-FI"/>
              <a:t> </a:t>
            </a:r>
            <a:r>
              <a:rPr lang="fi-FI" err="1"/>
              <a:t>especially</a:t>
            </a:r>
            <a:r>
              <a:rPr lang="fi-FI"/>
              <a:t> at </a:t>
            </a:r>
            <a:r>
              <a:rPr lang="fi-FI" err="1"/>
              <a:t>failure</a:t>
            </a:r>
            <a:r>
              <a:rPr lang="fi-FI"/>
              <a:t> of </a:t>
            </a:r>
            <a:r>
              <a:rPr lang="fi-FI" err="1"/>
              <a:t>implicating</a:t>
            </a:r>
            <a:r>
              <a:rPr lang="fi-FI"/>
              <a:t> </a:t>
            </a:r>
            <a:r>
              <a:rPr lang="fi-FI" err="1"/>
              <a:t>individuals</a:t>
            </a:r>
            <a:r>
              <a:rPr lang="fi-FI"/>
              <a:t> (</a:t>
            </a:r>
            <a:r>
              <a:rPr lang="fi-FI" err="1"/>
              <a:t>providing</a:t>
            </a:r>
            <a:r>
              <a:rPr lang="fi-FI"/>
              <a:t> </a:t>
            </a:r>
            <a:r>
              <a:rPr lang="fi-FI" err="1"/>
              <a:t>full</a:t>
            </a:r>
            <a:r>
              <a:rPr lang="fi-FI"/>
              <a:t> </a:t>
            </a:r>
            <a:r>
              <a:rPr lang="fi-FI" err="1"/>
              <a:t>information</a:t>
            </a:r>
            <a:r>
              <a:rPr lang="fi-FI"/>
              <a:t>)</a:t>
            </a:r>
          </a:p>
          <a:p>
            <a:pPr lvl="2"/>
            <a:r>
              <a:rPr lang="fi-FI" err="1"/>
              <a:t>Threaten</a:t>
            </a:r>
            <a:r>
              <a:rPr lang="fi-FI"/>
              <a:t> </a:t>
            </a:r>
            <a:r>
              <a:rPr lang="fi-FI" err="1"/>
              <a:t>dissolution</a:t>
            </a:r>
            <a:r>
              <a:rPr lang="fi-FI"/>
              <a:t>?</a:t>
            </a:r>
          </a:p>
          <a:p>
            <a:pPr lvl="2"/>
            <a:r>
              <a:rPr lang="fi-FI" err="1"/>
              <a:t>Equity</a:t>
            </a:r>
            <a:r>
              <a:rPr lang="fi-FI"/>
              <a:t> </a:t>
            </a:r>
            <a:r>
              <a:rPr lang="fi-FI" err="1"/>
              <a:t>fines</a:t>
            </a:r>
            <a:endParaRPr lang="fi-FI"/>
          </a:p>
          <a:p>
            <a:pPr lvl="3"/>
            <a:r>
              <a:rPr lang="fi-FI" err="1"/>
              <a:t>Force</a:t>
            </a:r>
            <a:r>
              <a:rPr lang="fi-FI"/>
              <a:t> </a:t>
            </a:r>
            <a:r>
              <a:rPr lang="fi-FI" err="1"/>
              <a:t>culpable</a:t>
            </a:r>
            <a:r>
              <a:rPr lang="fi-FI"/>
              <a:t> </a:t>
            </a:r>
            <a:r>
              <a:rPr lang="fi-FI" err="1"/>
              <a:t>firm</a:t>
            </a:r>
            <a:r>
              <a:rPr lang="fi-FI"/>
              <a:t> to </a:t>
            </a:r>
            <a:r>
              <a:rPr lang="fi-FI" err="1"/>
              <a:t>issue</a:t>
            </a:r>
            <a:r>
              <a:rPr lang="fi-FI"/>
              <a:t> </a:t>
            </a:r>
            <a:r>
              <a:rPr lang="fi-FI" err="1"/>
              <a:t>additional</a:t>
            </a:r>
            <a:r>
              <a:rPr lang="fi-FI"/>
              <a:t> </a:t>
            </a:r>
            <a:r>
              <a:rPr lang="fi-FI" err="1"/>
              <a:t>shares</a:t>
            </a:r>
            <a:r>
              <a:rPr lang="fi-FI"/>
              <a:t> of </a:t>
            </a:r>
            <a:r>
              <a:rPr lang="fi-FI" err="1"/>
              <a:t>stock</a:t>
            </a:r>
            <a:r>
              <a:rPr lang="fi-FI"/>
              <a:t> (</a:t>
            </a:r>
            <a:r>
              <a:rPr lang="fi-FI" err="1"/>
              <a:t>e.g</a:t>
            </a:r>
            <a:r>
              <a:rPr lang="fi-FI"/>
              <a:t>. 20% of </a:t>
            </a:r>
            <a:r>
              <a:rPr lang="fi-FI" err="1"/>
              <a:t>total</a:t>
            </a:r>
            <a:r>
              <a:rPr lang="fi-FI"/>
              <a:t>)</a:t>
            </a:r>
          </a:p>
          <a:p>
            <a:pPr lvl="3"/>
            <a:r>
              <a:rPr lang="fi-FI" err="1"/>
              <a:t>Shares</a:t>
            </a:r>
            <a:r>
              <a:rPr lang="fi-FI"/>
              <a:t> </a:t>
            </a:r>
            <a:r>
              <a:rPr lang="fi-FI" err="1"/>
              <a:t>would</a:t>
            </a:r>
            <a:r>
              <a:rPr lang="fi-FI"/>
              <a:t> </a:t>
            </a:r>
            <a:r>
              <a:rPr lang="fi-FI" err="1"/>
              <a:t>initially</a:t>
            </a:r>
            <a:r>
              <a:rPr lang="fi-FI"/>
              <a:t> </a:t>
            </a:r>
            <a:r>
              <a:rPr lang="fi-FI" err="1"/>
              <a:t>belong</a:t>
            </a:r>
            <a:r>
              <a:rPr lang="fi-FI"/>
              <a:t> to the </a:t>
            </a:r>
            <a:r>
              <a:rPr lang="fi-FI" err="1"/>
              <a:t>state</a:t>
            </a:r>
            <a:endParaRPr lang="fi-FI"/>
          </a:p>
          <a:p>
            <a:pPr lvl="4"/>
            <a:r>
              <a:rPr lang="fi-FI" err="1"/>
              <a:t>This</a:t>
            </a:r>
            <a:r>
              <a:rPr lang="fi-FI"/>
              <a:t> </a:t>
            </a:r>
            <a:r>
              <a:rPr lang="fi-FI" err="1"/>
              <a:t>would</a:t>
            </a:r>
            <a:r>
              <a:rPr lang="fi-FI"/>
              <a:t> </a:t>
            </a:r>
            <a:r>
              <a:rPr lang="fi-FI" err="1"/>
              <a:t>dilute</a:t>
            </a:r>
            <a:r>
              <a:rPr lang="fi-FI"/>
              <a:t> the </a:t>
            </a:r>
            <a:r>
              <a:rPr lang="fi-FI" err="1"/>
              <a:t>value</a:t>
            </a:r>
            <a:r>
              <a:rPr lang="fi-FI"/>
              <a:t> of </a:t>
            </a:r>
            <a:r>
              <a:rPr lang="fi-FI" err="1"/>
              <a:t>shares</a:t>
            </a:r>
            <a:r>
              <a:rPr lang="fi-FI"/>
              <a:t>, and </a:t>
            </a:r>
            <a:r>
              <a:rPr lang="fi-FI" err="1"/>
              <a:t>income</a:t>
            </a:r>
            <a:r>
              <a:rPr lang="fi-FI"/>
              <a:t> </a:t>
            </a:r>
            <a:r>
              <a:rPr lang="fi-FI" err="1"/>
              <a:t>potential</a:t>
            </a:r>
            <a:r>
              <a:rPr lang="fi-FI"/>
              <a:t> of </a:t>
            </a:r>
            <a:r>
              <a:rPr lang="fi-FI" err="1"/>
              <a:t>execs</a:t>
            </a:r>
            <a:endParaRPr lang="fi-FI"/>
          </a:p>
          <a:p>
            <a:pPr lvl="4"/>
            <a:endParaRPr lang="fi-FI"/>
          </a:p>
          <a:p>
            <a:pPr lvl="1"/>
            <a:r>
              <a:rPr lang="fi-FI"/>
              <a:t>Target </a:t>
            </a:r>
            <a:r>
              <a:rPr lang="fi-FI" err="1"/>
              <a:t>individuals</a:t>
            </a:r>
            <a:r>
              <a:rPr lang="fi-FI"/>
              <a:t> (</a:t>
            </a:r>
            <a:r>
              <a:rPr lang="fi-FI" err="1"/>
              <a:t>executives</a:t>
            </a:r>
            <a:r>
              <a:rPr lang="fi-FI"/>
              <a:t>)</a:t>
            </a:r>
          </a:p>
          <a:p>
            <a:pPr lvl="2"/>
            <a:r>
              <a:rPr lang="fi-FI" err="1"/>
              <a:t>Prison</a:t>
            </a:r>
            <a:endParaRPr lang="fi-FI"/>
          </a:p>
          <a:p>
            <a:pPr lvl="3"/>
            <a:endParaRPr lang="fi-FI"/>
          </a:p>
          <a:p>
            <a:pPr lvl="2"/>
            <a:endParaRPr lang="fi-FI"/>
          </a:p>
          <a:p>
            <a:pPr lvl="2"/>
            <a:endParaRPr lang="fi-FI"/>
          </a:p>
        </p:txBody>
      </p:sp>
      <p:sp>
        <p:nvSpPr>
          <p:cNvPr id="4" name="TextBox 3">
            <a:extLst>
              <a:ext uri="{FF2B5EF4-FFF2-40B4-BE49-F238E27FC236}">
                <a16:creationId xmlns:a16="http://schemas.microsoft.com/office/drawing/2014/main" id="{4DD40EEF-E7FC-4E80-B92F-A27835E5D05A}"/>
              </a:ext>
            </a:extLst>
          </p:cNvPr>
          <p:cNvSpPr txBox="1"/>
          <p:nvPr/>
        </p:nvSpPr>
        <p:spPr>
          <a:xfrm>
            <a:off x="9023959" y="6084425"/>
            <a:ext cx="2329841" cy="369332"/>
          </a:xfrm>
          <a:prstGeom prst="rect">
            <a:avLst/>
          </a:prstGeom>
          <a:noFill/>
        </p:spPr>
        <p:txBody>
          <a:bodyPr wrap="square" rtlCol="0">
            <a:spAutoFit/>
          </a:bodyPr>
          <a:lstStyle/>
          <a:p>
            <a:r>
              <a:rPr lang="en-US"/>
              <a:t>Source: Coffee, 2020</a:t>
            </a:r>
          </a:p>
        </p:txBody>
      </p:sp>
    </p:spTree>
    <p:extLst>
      <p:ext uri="{BB962C8B-B14F-4D97-AF65-F5344CB8AC3E}">
        <p14:creationId xmlns:p14="http://schemas.microsoft.com/office/powerpoint/2010/main" val="1798592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E58D00-EE38-49F4-9ADD-63A95E939816}"/>
              </a:ext>
            </a:extLst>
          </p:cNvPr>
          <p:cNvSpPr>
            <a:spLocks noGrp="1"/>
          </p:cNvSpPr>
          <p:nvPr>
            <p:ph type="title"/>
          </p:nvPr>
        </p:nvSpPr>
        <p:spPr>
          <a:xfrm>
            <a:off x="838200" y="365125"/>
            <a:ext cx="10515600" cy="1325563"/>
          </a:xfrm>
        </p:spPr>
        <p:txBody>
          <a:bodyPr/>
          <a:lstStyle/>
          <a:p>
            <a:r>
              <a:rPr lang="en-US"/>
              <a:t>Studying wrongdoing</a:t>
            </a:r>
          </a:p>
        </p:txBody>
      </p:sp>
      <p:sp>
        <p:nvSpPr>
          <p:cNvPr id="3" name="Sisällön paikkamerkki 2">
            <a:extLst>
              <a:ext uri="{FF2B5EF4-FFF2-40B4-BE49-F238E27FC236}">
                <a16:creationId xmlns:a16="http://schemas.microsoft.com/office/drawing/2014/main" id="{93CD65B8-5C26-4576-996C-07205C9312CA}"/>
              </a:ext>
            </a:extLst>
          </p:cNvPr>
          <p:cNvSpPr>
            <a:spLocks noGrp="1"/>
          </p:cNvSpPr>
          <p:nvPr>
            <p:ph idx="1"/>
          </p:nvPr>
        </p:nvSpPr>
        <p:spPr>
          <a:xfrm>
            <a:off x="838200" y="1825625"/>
            <a:ext cx="10515600" cy="4351338"/>
          </a:xfrm>
        </p:spPr>
        <p:txBody>
          <a:bodyPr>
            <a:normAutofit fontScale="92500" lnSpcReduction="10000"/>
          </a:bodyPr>
          <a:lstStyle/>
          <a:p>
            <a:r>
              <a:rPr lang="en-US"/>
              <a:t>First-hand accounts are generally rather difficult to acquire</a:t>
            </a:r>
          </a:p>
          <a:p>
            <a:pPr lvl="1"/>
            <a:r>
              <a:rPr lang="en-US"/>
              <a:t>People are reluctant to talk about their employers, even anonymously</a:t>
            </a:r>
          </a:p>
          <a:p>
            <a:pPr lvl="2"/>
            <a:r>
              <a:rPr lang="en-US"/>
              <a:t>Potential legal/employment consequences</a:t>
            </a:r>
          </a:p>
          <a:p>
            <a:pPr lvl="1"/>
            <a:r>
              <a:rPr lang="en-US"/>
              <a:t>If the case is in a legal process, there are typically legal concerns</a:t>
            </a:r>
          </a:p>
          <a:p>
            <a:pPr lvl="2"/>
            <a:r>
              <a:rPr lang="en-US"/>
              <a:t>These processes take long</a:t>
            </a:r>
          </a:p>
          <a:p>
            <a:pPr lvl="2"/>
            <a:endParaRPr lang="en-US"/>
          </a:p>
          <a:p>
            <a:r>
              <a:rPr lang="en-US"/>
              <a:t>Potential workarounds</a:t>
            </a:r>
          </a:p>
          <a:p>
            <a:pPr lvl="1"/>
            <a:r>
              <a:rPr lang="en-US"/>
              <a:t>Pick cases that are not brand new, and talk with former employees</a:t>
            </a:r>
          </a:p>
          <a:p>
            <a:pPr lvl="1"/>
            <a:r>
              <a:rPr lang="en-US"/>
              <a:t>Work with publicly available data such as media materials and other documents</a:t>
            </a:r>
          </a:p>
          <a:p>
            <a:pPr lvl="1"/>
            <a:r>
              <a:rPr lang="en-US"/>
              <a:t>Pick cases that have been contested but no legal consequences</a:t>
            </a:r>
          </a:p>
          <a:p>
            <a:pPr lvl="1"/>
            <a:r>
              <a:rPr lang="en-US"/>
              <a:t>Talk with people who have been closely involved with the case, such as journalists, NGOs, government officials and so on</a:t>
            </a:r>
          </a:p>
        </p:txBody>
      </p:sp>
    </p:spTree>
    <p:extLst>
      <p:ext uri="{BB962C8B-B14F-4D97-AF65-F5344CB8AC3E}">
        <p14:creationId xmlns:p14="http://schemas.microsoft.com/office/powerpoint/2010/main" val="2217189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fi-FI"/>
              <a:t>Readings on corporate irresponsibility</a:t>
            </a:r>
            <a:endParaRPr lang="en-GB"/>
          </a:p>
        </p:txBody>
      </p:sp>
      <p:sp>
        <p:nvSpPr>
          <p:cNvPr id="3" name="Content Placeholder 2"/>
          <p:cNvSpPr>
            <a:spLocks noGrp="1"/>
          </p:cNvSpPr>
          <p:nvPr>
            <p:ph idx="1"/>
          </p:nvPr>
        </p:nvSpPr>
        <p:spPr>
          <a:xfrm>
            <a:off x="838200" y="1825625"/>
            <a:ext cx="10515600" cy="4351338"/>
          </a:xfrm>
        </p:spPr>
        <p:txBody>
          <a:bodyPr>
            <a:normAutofit fontScale="32500" lnSpcReduction="20000"/>
          </a:bodyPr>
          <a:lstStyle/>
          <a:p>
            <a:r>
              <a:rPr lang="en-US" dirty="0"/>
              <a:t>Banerjee, S. B. 2010. Governing the Global Corporation : A Critical Perspective. Business Ethics Quarterly, 2(April): 265–274.</a:t>
            </a:r>
          </a:p>
          <a:p>
            <a:r>
              <a:rPr lang="en-US" dirty="0"/>
              <a:t>Barnett, M. L. 2014. Why Stakeholders Ignore Firm Misconduct: A Cognitive View. Journal of Management, 40(3): 676–702.</a:t>
            </a:r>
          </a:p>
          <a:p>
            <a:r>
              <a:rPr lang="en-US" b="0" i="0" dirty="0">
                <a:solidFill>
                  <a:srgbClr val="222222"/>
                </a:solidFill>
                <a:effectLst/>
              </a:rPr>
              <a:t>Coffee Jr, J.C., 2020. </a:t>
            </a:r>
            <a:r>
              <a:rPr lang="en-US" b="0" dirty="0">
                <a:solidFill>
                  <a:srgbClr val="222222"/>
                </a:solidFill>
                <a:effectLst/>
              </a:rPr>
              <a:t>Corporate Crime and Punishment: The Crisis of Underenforcement</a:t>
            </a:r>
            <a:r>
              <a:rPr lang="en-US" b="0" i="0" dirty="0">
                <a:solidFill>
                  <a:srgbClr val="222222"/>
                </a:solidFill>
                <a:effectLst/>
              </a:rPr>
              <a:t>. Berrett-Koehler Publishers.</a:t>
            </a:r>
          </a:p>
          <a:p>
            <a:r>
              <a:rPr lang="en-US" dirty="0">
                <a:effectLst/>
              </a:rPr>
              <a:t>Dyck, A., Morse, A., &amp; Zingales, L. 2010. Who blows the whistle on corporate fraud? Journal of Finance, 65(6): 2213–2253.</a:t>
            </a:r>
            <a:endParaRPr lang="en-US" dirty="0"/>
          </a:p>
          <a:p>
            <a:r>
              <a:rPr lang="en-US" dirty="0" err="1"/>
              <a:t>Greve</a:t>
            </a:r>
            <a:r>
              <a:rPr lang="en-US" dirty="0"/>
              <a:t>, H. R., Palmer, D., &amp; </a:t>
            </a:r>
            <a:r>
              <a:rPr lang="en-US" dirty="0" err="1"/>
              <a:t>Pozner</a:t>
            </a:r>
            <a:r>
              <a:rPr lang="en-US" dirty="0"/>
              <a:t>, J. 2010. Organizations Gone Wild: The Causes, Processes, and Consequences of Organizational Misconduct. Academy of Management Annals, 4(1): 53–107.</a:t>
            </a:r>
          </a:p>
          <a:p>
            <a:r>
              <a:rPr lang="en-US" dirty="0"/>
              <a:t>Gustafsson, R., Clemente, M., &amp; Rintamäki, J. 2015. The role of institutions in the identification and resolution of companies' wrongdoing: The case of palm oil and the biodiesel trailblazer. Alberta Institutions Conference., Banff, Alberta, Canada. Volume: 4.</a:t>
            </a:r>
          </a:p>
          <a:p>
            <a:r>
              <a:rPr lang="en-US" dirty="0" err="1"/>
              <a:t>Haunschild</a:t>
            </a:r>
            <a:r>
              <a:rPr lang="en-US" dirty="0"/>
              <a:t>, P. R., </a:t>
            </a:r>
            <a:r>
              <a:rPr lang="en-US" dirty="0" err="1"/>
              <a:t>Polidoro</a:t>
            </a:r>
            <a:r>
              <a:rPr lang="en-US" dirty="0"/>
              <a:t>, F. J., &amp; Chandler, D. 2015. Organizational Oscillation Between Learning and Forgetting :The Dual Role of Serious Errors. Organization Science, Online: 1–20.</a:t>
            </a:r>
          </a:p>
          <a:p>
            <a:r>
              <a:rPr lang="en-US" dirty="0"/>
              <a:t>Hoffman, A., &amp; Ocasio, W. 2001. Not all events are attended equally: Toward a middle-range theory of industry attention to external events. Organization Science, 12(4): 414–434.</a:t>
            </a:r>
          </a:p>
          <a:p>
            <a:r>
              <a:rPr lang="en-US" dirty="0"/>
              <a:t>Jackson, G., Brammer, S., </a:t>
            </a:r>
            <a:r>
              <a:rPr lang="en-US" dirty="0" err="1"/>
              <a:t>Karpoff</a:t>
            </a:r>
            <a:r>
              <a:rPr lang="en-US" dirty="0"/>
              <a:t>, J. M., Lange, D., </a:t>
            </a:r>
            <a:r>
              <a:rPr lang="en-US" dirty="0" err="1"/>
              <a:t>Zavyalova</a:t>
            </a:r>
            <a:r>
              <a:rPr lang="en-US" dirty="0"/>
              <a:t>, A., et al. 2014. Grey Areas: Corporate Reputation and Irresponsible Corporations. Socio-Economic Review, 12(1): 153–218.</a:t>
            </a:r>
          </a:p>
          <a:p>
            <a:r>
              <a:rPr lang="en-US" dirty="0" err="1"/>
              <a:t>Kaptein</a:t>
            </a:r>
            <a:r>
              <a:rPr lang="en-US" dirty="0"/>
              <a:t>, M. 2011. From Inaction to External Whistleblowing: The Influence of the Ethical Culture of Organizations on Employee Responses to Observed Wrongdoing. Journal of Business Ethics, 98(3): 513–530.</a:t>
            </a:r>
          </a:p>
          <a:p>
            <a:r>
              <a:rPr lang="en-US" dirty="0"/>
              <a:t>Kenny, K. 2018. Censored: Whistleblowers and impossible speech. Human Relations, 71(8): 1025–1048.</a:t>
            </a:r>
          </a:p>
          <a:p>
            <a:r>
              <a:rPr lang="en-US" dirty="0"/>
              <a:t>Kenny, K., </a:t>
            </a:r>
            <a:r>
              <a:rPr lang="en-US" dirty="0" err="1"/>
              <a:t>Fotaki</a:t>
            </a:r>
            <a:r>
              <a:rPr lang="en-US" dirty="0"/>
              <a:t>, M., &amp; </a:t>
            </a:r>
            <a:r>
              <a:rPr lang="en-US" dirty="0" err="1"/>
              <a:t>Vandekerckhove</a:t>
            </a:r>
            <a:r>
              <a:rPr lang="en-US" dirty="0"/>
              <a:t>, W. 2020. Whistleblower Subjectivities: Organization and Passionate Attachment. Organization Studies, 41(3): 323–343.</a:t>
            </a:r>
          </a:p>
          <a:p>
            <a:r>
              <a:rPr lang="en-US" dirty="0"/>
              <a:t>Lange, D., &amp; Washburn, N. T. 2012. Understanding Attributions of Corporate Social Irresponsibility. Academy of Management Review, 37(2): 300–326.</a:t>
            </a:r>
          </a:p>
          <a:p>
            <a:r>
              <a:rPr lang="en-US" dirty="0"/>
              <a:t>Mena, S., Rintamäki, J., Spicer, A., &amp; Fleming, P. 2016. On the Forgetting of Corporate Irresponsibility. Academy of Management Review, 41(4): 720–738.</a:t>
            </a:r>
            <a:endParaRPr lang="fi-FI" dirty="0"/>
          </a:p>
          <a:p>
            <a:r>
              <a:rPr lang="en-US" dirty="0" err="1"/>
              <a:t>Pfarrer</a:t>
            </a:r>
            <a:r>
              <a:rPr lang="en-US" dirty="0"/>
              <a:t>, M., </a:t>
            </a:r>
            <a:r>
              <a:rPr lang="en-US" dirty="0" err="1"/>
              <a:t>Decelles</a:t>
            </a:r>
            <a:r>
              <a:rPr lang="en-US" dirty="0"/>
              <a:t>, K., Smith, K. G., &amp; Taylor, S. 2008. After the fall: Reintegrating the corrupt organization. Academy of Management Review, 33(3): 730–749.</a:t>
            </a:r>
          </a:p>
          <a:p>
            <a:r>
              <a:rPr lang="en-US" dirty="0"/>
              <a:t>Vaughan, D. 1999. The dark side of organizations: Mistake, misconduct, and disaster. Annual Review of Sociology, 25: 271–305.</a:t>
            </a:r>
          </a:p>
        </p:txBody>
      </p:sp>
    </p:spTree>
    <p:extLst>
      <p:ext uri="{BB962C8B-B14F-4D97-AF65-F5344CB8AC3E}">
        <p14:creationId xmlns:p14="http://schemas.microsoft.com/office/powerpoint/2010/main" val="309582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5"/>
            <a:ext cx="10515600" cy="1325563"/>
          </a:xfrm>
        </p:spPr>
        <p:txBody>
          <a:bodyPr/>
          <a:lstStyle/>
          <a:p>
            <a:r>
              <a:rPr lang="en-US"/>
              <a:t>Individual assignment</a:t>
            </a:r>
          </a:p>
        </p:txBody>
      </p:sp>
      <p:sp>
        <p:nvSpPr>
          <p:cNvPr id="3" name="Sisällön paikkamerkki 2"/>
          <p:cNvSpPr>
            <a:spLocks noGrp="1"/>
          </p:cNvSpPr>
          <p:nvPr>
            <p:ph sz="half" idx="1"/>
          </p:nvPr>
        </p:nvSpPr>
        <p:spPr>
          <a:xfrm>
            <a:off x="838200" y="1825625"/>
            <a:ext cx="5181600" cy="4351338"/>
          </a:xfrm>
        </p:spPr>
        <p:txBody>
          <a:bodyPr>
            <a:normAutofit lnSpcReduction="10000"/>
          </a:bodyPr>
          <a:lstStyle/>
          <a:p>
            <a:r>
              <a:rPr lang="en-US" dirty="0"/>
              <a:t>Work individually</a:t>
            </a:r>
          </a:p>
          <a:p>
            <a:r>
              <a:rPr lang="en-US" dirty="0"/>
              <a:t>Choose an instance of corporate irresponsibility</a:t>
            </a:r>
          </a:p>
          <a:p>
            <a:pPr lvl="1"/>
            <a:r>
              <a:rPr lang="en-US" dirty="0"/>
              <a:t>Give an overview of what took place</a:t>
            </a:r>
          </a:p>
          <a:p>
            <a:pPr lvl="1"/>
            <a:r>
              <a:rPr lang="en-US" dirty="0"/>
              <a:t>How was the activity exposed?</a:t>
            </a:r>
          </a:p>
          <a:p>
            <a:pPr lvl="1"/>
            <a:r>
              <a:rPr lang="en-US" dirty="0"/>
              <a:t>What actors were involved?</a:t>
            </a:r>
          </a:p>
          <a:p>
            <a:pPr lvl="1"/>
            <a:r>
              <a:rPr lang="en-US" dirty="0"/>
              <a:t>How did the firm handle the case?</a:t>
            </a:r>
          </a:p>
          <a:p>
            <a:pPr lvl="1"/>
            <a:r>
              <a:rPr lang="en-US" dirty="0"/>
              <a:t>What were the consequences/repercussions?</a:t>
            </a:r>
          </a:p>
          <a:p>
            <a:pPr lvl="1"/>
            <a:r>
              <a:rPr lang="en-US" dirty="0"/>
              <a:t>Interesting insights or lessons?</a:t>
            </a:r>
          </a:p>
        </p:txBody>
      </p:sp>
      <p:sp>
        <p:nvSpPr>
          <p:cNvPr id="4" name="Sisällön paikkamerkki 3"/>
          <p:cNvSpPr>
            <a:spLocks noGrp="1"/>
          </p:cNvSpPr>
          <p:nvPr>
            <p:ph sz="half" idx="2"/>
          </p:nvPr>
        </p:nvSpPr>
        <p:spPr>
          <a:xfrm>
            <a:off x="6172200" y="1825625"/>
            <a:ext cx="5181600" cy="4351338"/>
          </a:xfrm>
        </p:spPr>
        <p:txBody>
          <a:bodyPr>
            <a:normAutofit lnSpcReduction="10000"/>
          </a:bodyPr>
          <a:lstStyle/>
          <a:p>
            <a:pPr marL="0" indent="0">
              <a:buNone/>
            </a:pPr>
            <a:r>
              <a:rPr lang="en-US"/>
              <a:t>Choose one of the following instances of corporate irresponsibility:</a:t>
            </a:r>
          </a:p>
          <a:p>
            <a:r>
              <a:rPr lang="en-US"/>
              <a:t>BP Deepwater Horizon oil spill</a:t>
            </a:r>
          </a:p>
          <a:p>
            <a:r>
              <a:rPr lang="en-US"/>
              <a:t>Nestle baby milk formula scandal</a:t>
            </a:r>
          </a:p>
          <a:p>
            <a:r>
              <a:rPr lang="en-US"/>
              <a:t>Royal Bank of Scotland’s ‘Dash for cash’ (or GRG) scandal</a:t>
            </a:r>
          </a:p>
          <a:p>
            <a:r>
              <a:rPr lang="en-US" err="1"/>
              <a:t>Chemie</a:t>
            </a:r>
            <a:r>
              <a:rPr lang="en-US"/>
              <a:t> </a:t>
            </a:r>
            <a:r>
              <a:rPr lang="en-US" err="1"/>
              <a:t>Grünenthal</a:t>
            </a:r>
            <a:r>
              <a:rPr lang="en-US"/>
              <a:t> &amp; Thalidomide</a:t>
            </a:r>
          </a:p>
          <a:p>
            <a:endParaRPr lang="en-US"/>
          </a:p>
          <a:p>
            <a:endParaRPr lang="en-US"/>
          </a:p>
        </p:txBody>
      </p:sp>
    </p:spTree>
    <p:extLst>
      <p:ext uri="{BB962C8B-B14F-4D97-AF65-F5344CB8AC3E}">
        <p14:creationId xmlns:p14="http://schemas.microsoft.com/office/powerpoint/2010/main" val="1751481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Close-up of an oar in a lake">
            <a:extLst>
              <a:ext uri="{FF2B5EF4-FFF2-40B4-BE49-F238E27FC236}">
                <a16:creationId xmlns:a16="http://schemas.microsoft.com/office/drawing/2014/main" id="{0ED29541-F169-ADB0-D85B-FB669341C875}"/>
              </a:ext>
            </a:extLst>
          </p:cNvPr>
          <p:cNvPicPr>
            <a:picLocks noChangeAspect="1"/>
          </p:cNvPicPr>
          <p:nvPr/>
        </p:nvPicPr>
        <p:blipFill rotWithShape="1">
          <a:blip r:embed="rId2"/>
          <a:srcRect t="15730"/>
          <a:stretch/>
        </p:blipFill>
        <p:spPr>
          <a:xfrm>
            <a:off x="20" y="10"/>
            <a:ext cx="12191981" cy="6857990"/>
          </a:xfrm>
          <a:prstGeom prst="rect">
            <a:avLst/>
          </a:prstGeom>
        </p:spPr>
      </p:pic>
      <p:sp>
        <p:nvSpPr>
          <p:cNvPr id="28" name="Rectangle 27">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tsikko 3">
            <a:extLst>
              <a:ext uri="{FF2B5EF4-FFF2-40B4-BE49-F238E27FC236}">
                <a16:creationId xmlns:a16="http://schemas.microsoft.com/office/drawing/2014/main" id="{1601B0D2-1D65-4543-92D2-9F6FCC96EA96}"/>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a:t>Getting caught</a:t>
            </a:r>
          </a:p>
        </p:txBody>
      </p:sp>
      <p:sp>
        <p:nvSpPr>
          <p:cNvPr id="30" name="Rectangle: Rounded Corners 29">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5B3DF811-93E4-4CE3-BDF4-8FE8A7A8B17A}"/>
              </a:ext>
            </a:extLst>
          </p:cNvPr>
          <p:cNvSpPr>
            <a:spLocks noGrp="1"/>
          </p:cNvSpPr>
          <p:nvPr>
            <p:ph type="body" idx="1"/>
          </p:nvPr>
        </p:nvSpPr>
        <p:spPr>
          <a:xfrm>
            <a:off x="404553" y="5624945"/>
            <a:ext cx="9078562" cy="592975"/>
          </a:xfrm>
        </p:spPr>
        <p:txBody>
          <a:bodyPr vert="horz" lIns="91440" tIns="45720" rIns="91440" bIns="45720" rtlCol="0" anchor="ctr">
            <a:normAutofit/>
          </a:bodyPr>
          <a:lstStyle/>
          <a:p>
            <a:endParaRPr lang="en-US">
              <a:solidFill>
                <a:schemeClr val="tx1"/>
              </a:solidFill>
              <a:latin typeface="+mn-lt"/>
            </a:endParaRPr>
          </a:p>
        </p:txBody>
      </p:sp>
    </p:spTree>
    <p:extLst>
      <p:ext uri="{BB962C8B-B14F-4D97-AF65-F5344CB8AC3E}">
        <p14:creationId xmlns:p14="http://schemas.microsoft.com/office/powerpoint/2010/main" val="83634633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BF167588-0BEC-456B-88AA-294FF4D28731}"/>
              </a:ext>
            </a:extLst>
          </p:cNvPr>
          <p:cNvSpPr>
            <a:spLocks noGrp="1"/>
          </p:cNvSpPr>
          <p:nvPr>
            <p:ph type="title"/>
          </p:nvPr>
        </p:nvSpPr>
        <p:spPr>
          <a:xfrm>
            <a:off x="686834" y="1153572"/>
            <a:ext cx="3200400" cy="4461163"/>
          </a:xfrm>
        </p:spPr>
        <p:txBody>
          <a:bodyPr>
            <a:normAutofit/>
          </a:bodyPr>
          <a:lstStyle/>
          <a:p>
            <a:r>
              <a:rPr lang="en-US">
                <a:solidFill>
                  <a:srgbClr val="FFFFFF"/>
                </a:solidFill>
              </a:rPr>
              <a:t>How firms get caught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04C1D310-00F1-4328-980E-9D4E3BF442A8}"/>
              </a:ext>
            </a:extLst>
          </p:cNvPr>
          <p:cNvSpPr>
            <a:spLocks noGrp="1"/>
          </p:cNvSpPr>
          <p:nvPr>
            <p:ph idx="1"/>
          </p:nvPr>
        </p:nvSpPr>
        <p:spPr>
          <a:xfrm>
            <a:off x="4447308" y="591344"/>
            <a:ext cx="6906491" cy="5585619"/>
          </a:xfrm>
        </p:spPr>
        <p:txBody>
          <a:bodyPr anchor="ctr">
            <a:normAutofit/>
          </a:bodyPr>
          <a:lstStyle/>
          <a:p>
            <a:r>
              <a:rPr lang="en-US"/>
              <a:t>Preventing irresponsibility is very important (duh)</a:t>
            </a:r>
          </a:p>
          <a:p>
            <a:r>
              <a:rPr lang="en-US"/>
              <a:t>However, all irresponsibility can never be prevented</a:t>
            </a:r>
          </a:p>
          <a:p>
            <a:r>
              <a:rPr lang="en-US"/>
              <a:t>Detecting and correcting wrongdoing is just as important as prevention</a:t>
            </a:r>
          </a:p>
          <a:p>
            <a:endParaRPr lang="en-US"/>
          </a:p>
        </p:txBody>
      </p:sp>
    </p:spTree>
    <p:extLst>
      <p:ext uri="{BB962C8B-B14F-4D97-AF65-F5344CB8AC3E}">
        <p14:creationId xmlns:p14="http://schemas.microsoft.com/office/powerpoint/2010/main" val="272706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fi-FI">
                <a:solidFill>
                  <a:srgbClr val="FFFFFF"/>
                </a:solidFill>
                <a:latin typeface="Abadi" panose="020B0604020104020204" pitchFamily="34" charset="0"/>
              </a:rPr>
              <a:t>How firms get caught</a:t>
            </a:r>
            <a:endParaRPr lang="en-GB">
              <a:solidFill>
                <a:srgbClr val="FFFFFF"/>
              </a:solidFill>
              <a:latin typeface="Abadi" panose="020B0604020104020204" pitchFamily="34"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p:cNvSpPr>
            <a:spLocks noGrp="1"/>
          </p:cNvSpPr>
          <p:nvPr>
            <p:ph idx="1"/>
          </p:nvPr>
        </p:nvSpPr>
        <p:spPr>
          <a:xfrm>
            <a:off x="4447308" y="591344"/>
            <a:ext cx="6906491" cy="5585619"/>
          </a:xfrm>
        </p:spPr>
        <p:txBody>
          <a:bodyPr anchor="ctr">
            <a:normAutofit/>
          </a:bodyPr>
          <a:lstStyle/>
          <a:p>
            <a:r>
              <a:rPr lang="fi-FI" dirty="0" err="1">
                <a:latin typeface="Abadi" panose="020B0604020104020204" pitchFamily="34" charset="0"/>
              </a:rPr>
              <a:t>External</a:t>
            </a:r>
            <a:r>
              <a:rPr lang="fi-FI" dirty="0">
                <a:latin typeface="Abadi" panose="020B0604020104020204" pitchFamily="34" charset="0"/>
              </a:rPr>
              <a:t> intervention</a:t>
            </a:r>
          </a:p>
          <a:p>
            <a:r>
              <a:rPr lang="fi-FI" dirty="0" err="1">
                <a:latin typeface="Abadi" panose="020B0604020104020204" pitchFamily="34" charset="0"/>
              </a:rPr>
              <a:t>Regulatory</a:t>
            </a:r>
            <a:r>
              <a:rPr lang="fi-FI" dirty="0">
                <a:latin typeface="Abadi" panose="020B0604020104020204" pitchFamily="34" charset="0"/>
              </a:rPr>
              <a:t> </a:t>
            </a:r>
            <a:r>
              <a:rPr lang="fi-FI" dirty="0" err="1">
                <a:latin typeface="Abadi" panose="020B0604020104020204" pitchFamily="34" charset="0"/>
              </a:rPr>
              <a:t>control</a:t>
            </a:r>
            <a:endParaRPr lang="fi-FI" dirty="0">
              <a:latin typeface="Abadi" panose="020B0604020104020204" pitchFamily="34" charset="0"/>
            </a:endParaRPr>
          </a:p>
          <a:p>
            <a:r>
              <a:rPr lang="fi-FI" dirty="0" err="1">
                <a:latin typeface="Abadi" panose="020B0604020104020204" pitchFamily="34" charset="0"/>
              </a:rPr>
              <a:t>Journalists</a:t>
            </a:r>
            <a:r>
              <a:rPr lang="fi-FI" dirty="0">
                <a:latin typeface="Abadi" panose="020B0604020104020204" pitchFamily="34" charset="0"/>
              </a:rPr>
              <a:t>, </a:t>
            </a:r>
            <a:r>
              <a:rPr lang="fi-FI" dirty="0" err="1">
                <a:latin typeface="Abadi" panose="020B0604020104020204" pitchFamily="34" charset="0"/>
              </a:rPr>
              <a:t>researchers</a:t>
            </a:r>
            <a:endParaRPr lang="fi-FI" dirty="0">
              <a:latin typeface="Abadi" panose="020B0604020104020204" pitchFamily="34" charset="0"/>
            </a:endParaRPr>
          </a:p>
          <a:p>
            <a:r>
              <a:rPr lang="fi-FI" dirty="0" err="1">
                <a:latin typeface="Abadi" panose="020B0604020104020204" pitchFamily="34" charset="0"/>
              </a:rPr>
              <a:t>Watchdog</a:t>
            </a:r>
            <a:r>
              <a:rPr lang="fi-FI" dirty="0">
                <a:latin typeface="Abadi" panose="020B0604020104020204" pitchFamily="34" charset="0"/>
              </a:rPr>
              <a:t> </a:t>
            </a:r>
            <a:r>
              <a:rPr lang="fi-FI" dirty="0" err="1">
                <a:latin typeface="Abadi" panose="020B0604020104020204" pitchFamily="34" charset="0"/>
              </a:rPr>
              <a:t>organizations</a:t>
            </a:r>
            <a:r>
              <a:rPr lang="fi-FI" dirty="0">
                <a:latin typeface="Abadi" panose="020B0604020104020204" pitchFamily="34" charset="0"/>
              </a:rPr>
              <a:t> (</a:t>
            </a:r>
            <a:r>
              <a:rPr lang="fi-FI" dirty="0" err="1">
                <a:latin typeface="Abadi" panose="020B0604020104020204" pitchFamily="34" charset="0"/>
              </a:rPr>
              <a:t>e.g</a:t>
            </a:r>
            <a:r>
              <a:rPr lang="fi-FI" dirty="0">
                <a:latin typeface="Abadi" panose="020B0604020104020204" pitchFamily="34" charset="0"/>
              </a:rPr>
              <a:t>. </a:t>
            </a:r>
            <a:r>
              <a:rPr lang="fi-FI" dirty="0" err="1">
                <a:latin typeface="Abadi" panose="020B0604020104020204" pitchFamily="34" charset="0"/>
              </a:rPr>
              <a:t>Finnwatch</a:t>
            </a:r>
            <a:r>
              <a:rPr lang="fi-FI" dirty="0">
                <a:latin typeface="Abadi" panose="020B0604020104020204" pitchFamily="34" charset="0"/>
              </a:rPr>
              <a:t> in Finland, </a:t>
            </a:r>
            <a:r>
              <a:rPr lang="fi-FI" dirty="0" err="1">
                <a:latin typeface="Abadi" panose="020B0604020104020204" pitchFamily="34" charset="0"/>
              </a:rPr>
              <a:t>the</a:t>
            </a:r>
            <a:r>
              <a:rPr lang="fi-FI" dirty="0">
                <a:latin typeface="Abadi" panose="020B0604020104020204" pitchFamily="34" charset="0"/>
              </a:rPr>
              <a:t> </a:t>
            </a:r>
            <a:r>
              <a:rPr lang="fi-FI" dirty="0" err="1">
                <a:latin typeface="Abadi" panose="020B0604020104020204" pitchFamily="34" charset="0"/>
              </a:rPr>
              <a:t>likes</a:t>
            </a:r>
            <a:r>
              <a:rPr lang="fi-FI" dirty="0">
                <a:latin typeface="Abadi" panose="020B0604020104020204" pitchFamily="34" charset="0"/>
              </a:rPr>
              <a:t> of Greenpeace, Amnesty…)</a:t>
            </a:r>
          </a:p>
          <a:p>
            <a:endParaRPr lang="fi-FI" dirty="0">
              <a:latin typeface="Abadi" panose="020B0604020104020204" pitchFamily="34" charset="0"/>
            </a:endParaRPr>
          </a:p>
          <a:p>
            <a:r>
              <a:rPr lang="fi-FI" dirty="0" err="1">
                <a:latin typeface="Abadi" panose="020B0604020104020204" pitchFamily="34" charset="0"/>
              </a:rPr>
              <a:t>Internal</a:t>
            </a:r>
            <a:r>
              <a:rPr lang="fi-FI" dirty="0">
                <a:latin typeface="Abadi" panose="020B0604020104020204" pitchFamily="34" charset="0"/>
              </a:rPr>
              <a:t> intervention</a:t>
            </a:r>
            <a:endParaRPr lang="en-GB" dirty="0">
              <a:latin typeface="Abadi" panose="020B0604020104020204" pitchFamily="34" charset="0"/>
            </a:endParaRPr>
          </a:p>
          <a:p>
            <a:r>
              <a:rPr lang="fi-FI" dirty="0" err="1">
                <a:latin typeface="Abadi" panose="020B0604020104020204" pitchFamily="34" charset="0"/>
              </a:rPr>
              <a:t>Whistleblowing</a:t>
            </a:r>
            <a:endParaRPr lang="fi-FI" dirty="0">
              <a:latin typeface="Abadi" panose="020B0604020104020204" pitchFamily="34" charset="0"/>
            </a:endParaRPr>
          </a:p>
          <a:p>
            <a:pPr lvl="1"/>
            <a:r>
              <a:rPr lang="fi-FI" dirty="0">
                <a:latin typeface="Abadi" panose="020B0604020104020204" pitchFamily="34" charset="0"/>
              </a:rPr>
              <a:t>15-25% of </a:t>
            </a:r>
            <a:r>
              <a:rPr lang="fi-FI" dirty="0" err="1">
                <a:latin typeface="Abadi" panose="020B0604020104020204" pitchFamily="34" charset="0"/>
              </a:rPr>
              <a:t>corporate</a:t>
            </a:r>
            <a:r>
              <a:rPr lang="fi-FI" dirty="0">
                <a:latin typeface="Abadi" panose="020B0604020104020204" pitchFamily="34" charset="0"/>
              </a:rPr>
              <a:t> </a:t>
            </a:r>
            <a:r>
              <a:rPr lang="fi-FI" dirty="0" err="1">
                <a:latin typeface="Abadi" panose="020B0604020104020204" pitchFamily="34" charset="0"/>
              </a:rPr>
              <a:t>fraud</a:t>
            </a:r>
            <a:r>
              <a:rPr lang="fi-FI" dirty="0">
                <a:latin typeface="Abadi" panose="020B0604020104020204" pitchFamily="34" charset="0"/>
              </a:rPr>
              <a:t> </a:t>
            </a:r>
            <a:r>
              <a:rPr lang="fi-FI" dirty="0" err="1">
                <a:latin typeface="Abadi" panose="020B0604020104020204" pitchFamily="34" charset="0"/>
              </a:rPr>
              <a:t>cases</a:t>
            </a:r>
            <a:r>
              <a:rPr lang="fi-FI" dirty="0">
                <a:latin typeface="Abadi" panose="020B0604020104020204" pitchFamily="34" charset="0"/>
              </a:rPr>
              <a:t> </a:t>
            </a:r>
            <a:r>
              <a:rPr lang="fi-FI" dirty="0" err="1">
                <a:latin typeface="Abadi" panose="020B0604020104020204" pitchFamily="34" charset="0"/>
              </a:rPr>
              <a:t>are</a:t>
            </a:r>
            <a:r>
              <a:rPr lang="fi-FI" dirty="0">
                <a:latin typeface="Abadi" panose="020B0604020104020204" pitchFamily="34" charset="0"/>
              </a:rPr>
              <a:t> </a:t>
            </a:r>
            <a:r>
              <a:rPr lang="fi-FI" dirty="0" err="1">
                <a:latin typeface="Abadi" panose="020B0604020104020204" pitchFamily="34" charset="0"/>
              </a:rPr>
              <a:t>detected</a:t>
            </a:r>
            <a:r>
              <a:rPr lang="fi-FI" dirty="0">
                <a:latin typeface="Abadi" panose="020B0604020104020204" pitchFamily="34" charset="0"/>
              </a:rPr>
              <a:t> and </a:t>
            </a:r>
            <a:r>
              <a:rPr lang="fi-FI" dirty="0" err="1">
                <a:latin typeface="Abadi" panose="020B0604020104020204" pitchFamily="34" charset="0"/>
              </a:rPr>
              <a:t>brought</a:t>
            </a:r>
            <a:r>
              <a:rPr lang="fi-FI" dirty="0">
                <a:latin typeface="Abadi" panose="020B0604020104020204" pitchFamily="34" charset="0"/>
              </a:rPr>
              <a:t> </a:t>
            </a:r>
            <a:r>
              <a:rPr lang="fi-FI" dirty="0" err="1">
                <a:latin typeface="Abadi" panose="020B0604020104020204" pitchFamily="34" charset="0"/>
              </a:rPr>
              <a:t>forward</a:t>
            </a:r>
            <a:r>
              <a:rPr lang="fi-FI" dirty="0">
                <a:latin typeface="Abadi" panose="020B0604020104020204" pitchFamily="34" charset="0"/>
              </a:rPr>
              <a:t> </a:t>
            </a:r>
            <a:r>
              <a:rPr lang="fi-FI" dirty="0" err="1">
                <a:latin typeface="Abadi" panose="020B0604020104020204" pitchFamily="34" charset="0"/>
              </a:rPr>
              <a:t>by</a:t>
            </a:r>
            <a:r>
              <a:rPr lang="fi-FI" dirty="0">
                <a:latin typeface="Abadi" panose="020B0604020104020204" pitchFamily="34" charset="0"/>
              </a:rPr>
              <a:t> </a:t>
            </a:r>
            <a:r>
              <a:rPr lang="fi-FI" dirty="0" err="1">
                <a:latin typeface="Abadi" panose="020B0604020104020204" pitchFamily="34" charset="0"/>
              </a:rPr>
              <a:t>employees</a:t>
            </a:r>
            <a:endParaRPr lang="fi-FI" dirty="0">
              <a:latin typeface="Abadi" panose="020B0604020104020204" pitchFamily="34" charset="0"/>
            </a:endParaRPr>
          </a:p>
          <a:p>
            <a:endParaRPr lang="fi-FI" dirty="0">
              <a:latin typeface="Abadi" panose="020B0604020104020204" pitchFamily="34" charset="0"/>
            </a:endParaRPr>
          </a:p>
        </p:txBody>
      </p:sp>
      <p:sp>
        <p:nvSpPr>
          <p:cNvPr id="4" name="TextBox 3">
            <a:extLst>
              <a:ext uri="{FF2B5EF4-FFF2-40B4-BE49-F238E27FC236}">
                <a16:creationId xmlns:a16="http://schemas.microsoft.com/office/drawing/2014/main" id="{AD45B3DF-C886-5E00-E9D4-968E0760197B}"/>
              </a:ext>
            </a:extLst>
          </p:cNvPr>
          <p:cNvSpPr txBox="1"/>
          <p:nvPr/>
        </p:nvSpPr>
        <p:spPr>
          <a:xfrm>
            <a:off x="10305423" y="6266656"/>
            <a:ext cx="3369501" cy="646331"/>
          </a:xfrm>
          <a:prstGeom prst="rect">
            <a:avLst/>
          </a:prstGeom>
          <a:noFill/>
        </p:spPr>
        <p:txBody>
          <a:bodyPr wrap="square" rtlCol="0">
            <a:spAutoFit/>
          </a:bodyPr>
          <a:lstStyle/>
          <a:p>
            <a:r>
              <a:rPr lang="en-US" dirty="0"/>
              <a:t>Source: </a:t>
            </a:r>
          </a:p>
          <a:p>
            <a:r>
              <a:rPr lang="en-US" dirty="0"/>
              <a:t>Dyck et al., 2010</a:t>
            </a:r>
          </a:p>
        </p:txBody>
      </p:sp>
    </p:spTree>
    <p:extLst>
      <p:ext uri="{BB962C8B-B14F-4D97-AF65-F5344CB8AC3E}">
        <p14:creationId xmlns:p14="http://schemas.microsoft.com/office/powerpoint/2010/main" val="258319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fi-FI" sz="3400">
                <a:solidFill>
                  <a:srgbClr val="FFFFFF"/>
                </a:solidFill>
                <a:latin typeface="Abadi" panose="020B0604020104020204" pitchFamily="34" charset="0"/>
              </a:rPr>
              <a:t>Whistleblowing</a:t>
            </a:r>
            <a:endParaRPr lang="en-GB" sz="3400">
              <a:solidFill>
                <a:srgbClr val="FFFFFF"/>
              </a:solidFill>
              <a:latin typeface="Abadi" panose="020B0604020104020204" pitchFamily="34" charset="0"/>
            </a:endParaRPr>
          </a:p>
        </p:txBody>
      </p:sp>
      <p:sp>
        <p:nvSpPr>
          <p:cNvPr id="7"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p:cNvSpPr>
            <a:spLocks noGrp="1"/>
          </p:cNvSpPr>
          <p:nvPr>
            <p:ph idx="1"/>
          </p:nvPr>
        </p:nvSpPr>
        <p:spPr>
          <a:xfrm>
            <a:off x="4447308" y="591344"/>
            <a:ext cx="6906491" cy="5585619"/>
          </a:xfrm>
        </p:spPr>
        <p:txBody>
          <a:bodyPr anchor="ctr">
            <a:normAutofit fontScale="92500"/>
          </a:bodyPr>
          <a:lstStyle/>
          <a:p>
            <a:r>
              <a:rPr lang="fi-FI">
                <a:latin typeface="Abadi" panose="020B0604020104020204" pitchFamily="34" charset="0"/>
              </a:rPr>
              <a:t>Most employees who detect wrongdoing do not blow the whistle, nor do they take the case to court</a:t>
            </a:r>
          </a:p>
          <a:p>
            <a:r>
              <a:rPr lang="en-US">
                <a:latin typeface="Abadi" panose="020B0604020104020204" pitchFamily="34" charset="0"/>
              </a:rPr>
              <a:t>Most organizations do not welcome reports of wrongdoing (i.e. whistleblowing)</a:t>
            </a:r>
          </a:p>
          <a:p>
            <a:r>
              <a:rPr lang="fi-FI">
                <a:latin typeface="Abadi" panose="020B0604020104020204" pitchFamily="34" charset="0"/>
              </a:rPr>
              <a:t>Two categories of whistleblowing:</a:t>
            </a:r>
          </a:p>
          <a:p>
            <a:pPr lvl="1"/>
            <a:r>
              <a:rPr lang="fi-FI">
                <a:latin typeface="Abadi" panose="020B0604020104020204" pitchFamily="34" charset="0"/>
              </a:rPr>
              <a:t>Internal whistleblowing: make a non-public intervention within the firm’s chain of command</a:t>
            </a:r>
          </a:p>
          <a:p>
            <a:pPr lvl="2"/>
            <a:r>
              <a:rPr lang="fi-FI">
                <a:latin typeface="Abadi" panose="020B0604020104020204" pitchFamily="34" charset="0"/>
              </a:rPr>
              <a:t>Less risky for employee, consequences for firm less likely</a:t>
            </a:r>
          </a:p>
          <a:p>
            <a:pPr lvl="1"/>
            <a:r>
              <a:rPr lang="fi-FI">
                <a:latin typeface="Abadi" panose="020B0604020104020204" pitchFamily="34" charset="0"/>
              </a:rPr>
              <a:t>External whistleblowing: step outside, make a public intervention, e.g. contacting the press or regulators</a:t>
            </a:r>
          </a:p>
          <a:p>
            <a:pPr lvl="2"/>
            <a:r>
              <a:rPr lang="fi-FI">
                <a:latin typeface="Abadi" panose="020B0604020104020204" pitchFamily="34" charset="0"/>
              </a:rPr>
              <a:t>More risky for employee (long legal process etc.), consequences for firm more likely</a:t>
            </a:r>
          </a:p>
          <a:p>
            <a:endParaRPr lang="fi-FI" sz="1700">
              <a:latin typeface="Abadi" panose="020B0604020104020204" pitchFamily="34" charset="0"/>
            </a:endParaRPr>
          </a:p>
          <a:p>
            <a:endParaRPr lang="fi-FI" sz="1700">
              <a:latin typeface="Abadi" panose="020B0604020104020204" pitchFamily="34" charset="0"/>
            </a:endParaRPr>
          </a:p>
        </p:txBody>
      </p:sp>
      <p:sp>
        <p:nvSpPr>
          <p:cNvPr id="13" name="TextBox 12">
            <a:extLst>
              <a:ext uri="{FF2B5EF4-FFF2-40B4-BE49-F238E27FC236}">
                <a16:creationId xmlns:a16="http://schemas.microsoft.com/office/drawing/2014/main" id="{972CB2D6-52B9-45FB-B6F0-660D363E00B0}"/>
              </a:ext>
            </a:extLst>
          </p:cNvPr>
          <p:cNvSpPr txBox="1"/>
          <p:nvPr/>
        </p:nvSpPr>
        <p:spPr>
          <a:xfrm>
            <a:off x="9135650" y="5934670"/>
            <a:ext cx="3369501" cy="923330"/>
          </a:xfrm>
          <a:prstGeom prst="rect">
            <a:avLst/>
          </a:prstGeom>
          <a:noFill/>
        </p:spPr>
        <p:txBody>
          <a:bodyPr wrap="square" rtlCol="0">
            <a:spAutoFit/>
          </a:bodyPr>
          <a:lstStyle/>
          <a:p>
            <a:r>
              <a:rPr lang="en-US" dirty="0"/>
              <a:t>Sources: </a:t>
            </a:r>
          </a:p>
          <a:p>
            <a:r>
              <a:rPr lang="en-US" dirty="0" err="1"/>
              <a:t>Kaptein</a:t>
            </a:r>
            <a:r>
              <a:rPr lang="en-US" dirty="0"/>
              <a:t>, 2011; Kenny, 2017; Kenny et al., 2018</a:t>
            </a:r>
          </a:p>
        </p:txBody>
      </p:sp>
    </p:spTree>
    <p:extLst>
      <p:ext uri="{BB962C8B-B14F-4D97-AF65-F5344CB8AC3E}">
        <p14:creationId xmlns:p14="http://schemas.microsoft.com/office/powerpoint/2010/main" val="1987416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180EEC21-5613-4148-8178-8B49AEE4265F}"/>
              </a:ext>
            </a:extLst>
          </p:cNvPr>
          <p:cNvSpPr>
            <a:spLocks noGrp="1"/>
          </p:cNvSpPr>
          <p:nvPr>
            <p:ph type="title"/>
          </p:nvPr>
        </p:nvSpPr>
        <p:spPr>
          <a:xfrm>
            <a:off x="1171074" y="1396686"/>
            <a:ext cx="3240506" cy="4064628"/>
          </a:xfrm>
        </p:spPr>
        <p:txBody>
          <a:bodyPr>
            <a:normAutofit/>
          </a:bodyPr>
          <a:lstStyle/>
          <a:p>
            <a:r>
              <a:rPr lang="en-US" sz="3700">
                <a:solidFill>
                  <a:srgbClr val="FFFFFF"/>
                </a:solidFill>
                <a:latin typeface="Abadi" panose="020B0604020104020204" pitchFamily="34" charset="0"/>
              </a:rPr>
              <a:t>Whistleblowing</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isällön paikkamerkki 2">
            <a:extLst>
              <a:ext uri="{FF2B5EF4-FFF2-40B4-BE49-F238E27FC236}">
                <a16:creationId xmlns:a16="http://schemas.microsoft.com/office/drawing/2014/main" id="{FB33C55C-0359-4A61-A51D-E9A40E7C64BB}"/>
              </a:ext>
            </a:extLst>
          </p:cNvPr>
          <p:cNvSpPr>
            <a:spLocks noGrp="1"/>
          </p:cNvSpPr>
          <p:nvPr>
            <p:ph idx="1"/>
          </p:nvPr>
        </p:nvSpPr>
        <p:spPr>
          <a:xfrm>
            <a:off x="5370153" y="1526033"/>
            <a:ext cx="5536397" cy="3935281"/>
          </a:xfrm>
        </p:spPr>
        <p:txBody>
          <a:bodyPr>
            <a:normAutofit fontScale="70000" lnSpcReduction="20000"/>
          </a:bodyPr>
          <a:lstStyle/>
          <a:p>
            <a:r>
              <a:rPr lang="fi-FI" dirty="0" err="1">
                <a:latin typeface="Abadi" panose="020B0604020104020204" pitchFamily="34" charset="0"/>
              </a:rPr>
              <a:t>Institutional</a:t>
            </a:r>
            <a:r>
              <a:rPr lang="fi-FI" dirty="0">
                <a:latin typeface="Abadi" panose="020B0604020104020204" pitchFamily="34" charset="0"/>
              </a:rPr>
              <a:t> </a:t>
            </a:r>
            <a:r>
              <a:rPr lang="fi-FI" dirty="0" err="1">
                <a:latin typeface="Abadi" panose="020B0604020104020204" pitchFamily="34" charset="0"/>
              </a:rPr>
              <a:t>support</a:t>
            </a:r>
            <a:r>
              <a:rPr lang="fi-FI" dirty="0">
                <a:latin typeface="Abadi" panose="020B0604020104020204" pitchFamily="34" charset="0"/>
              </a:rPr>
              <a:t> for </a:t>
            </a:r>
            <a:r>
              <a:rPr lang="fi-FI" dirty="0" err="1">
                <a:latin typeface="Abadi" panose="020B0604020104020204" pitchFamily="34" charset="0"/>
              </a:rPr>
              <a:t>whistleblowing</a:t>
            </a:r>
            <a:r>
              <a:rPr lang="fi-FI" dirty="0">
                <a:latin typeface="Abadi" panose="020B0604020104020204" pitchFamily="34" charset="0"/>
              </a:rPr>
              <a:t> </a:t>
            </a:r>
            <a:r>
              <a:rPr lang="fi-FI" dirty="0" err="1">
                <a:latin typeface="Abadi" panose="020B0604020104020204" pitchFamily="34" charset="0"/>
              </a:rPr>
              <a:t>improved</a:t>
            </a:r>
            <a:endParaRPr lang="fi-FI" dirty="0">
              <a:latin typeface="Abadi" panose="020B0604020104020204" pitchFamily="34" charset="0"/>
            </a:endParaRPr>
          </a:p>
          <a:p>
            <a:pPr lvl="1"/>
            <a:r>
              <a:rPr lang="fi-FI" dirty="0" err="1">
                <a:latin typeface="Abadi" panose="020B0604020104020204" pitchFamily="34" charset="0"/>
              </a:rPr>
              <a:t>Qui</a:t>
            </a:r>
            <a:r>
              <a:rPr lang="fi-FI" dirty="0">
                <a:latin typeface="Abadi" panose="020B0604020104020204" pitchFamily="34" charset="0"/>
              </a:rPr>
              <a:t> </a:t>
            </a:r>
            <a:r>
              <a:rPr lang="fi-FI" dirty="0" err="1">
                <a:latin typeface="Abadi" panose="020B0604020104020204" pitchFamily="34" charset="0"/>
              </a:rPr>
              <a:t>tam</a:t>
            </a:r>
            <a:r>
              <a:rPr lang="fi-FI" dirty="0">
                <a:latin typeface="Abadi" panose="020B0604020104020204" pitchFamily="34" charset="0"/>
              </a:rPr>
              <a:t> </a:t>
            </a:r>
            <a:r>
              <a:rPr lang="fi-FI" dirty="0" err="1">
                <a:latin typeface="Abadi" panose="020B0604020104020204" pitchFamily="34" charset="0"/>
              </a:rPr>
              <a:t>laws</a:t>
            </a:r>
            <a:r>
              <a:rPr lang="fi-FI" dirty="0">
                <a:latin typeface="Abadi" panose="020B0604020104020204" pitchFamily="34" charset="0"/>
              </a:rPr>
              <a:t> (US): </a:t>
            </a:r>
            <a:r>
              <a:rPr lang="fi-FI" dirty="0" err="1">
                <a:latin typeface="Abadi" panose="020B0604020104020204" pitchFamily="34" charset="0"/>
              </a:rPr>
              <a:t>private</a:t>
            </a:r>
            <a:r>
              <a:rPr lang="fi-FI" dirty="0">
                <a:latin typeface="Abadi" panose="020B0604020104020204" pitchFamily="34" charset="0"/>
              </a:rPr>
              <a:t> </a:t>
            </a:r>
            <a:r>
              <a:rPr lang="fi-FI" dirty="0" err="1">
                <a:latin typeface="Abadi" panose="020B0604020104020204" pitchFamily="34" charset="0"/>
              </a:rPr>
              <a:t>citizens</a:t>
            </a:r>
            <a:r>
              <a:rPr lang="fi-FI" dirty="0">
                <a:latin typeface="Abadi" panose="020B0604020104020204" pitchFamily="34" charset="0"/>
              </a:rPr>
              <a:t> </a:t>
            </a:r>
            <a:r>
              <a:rPr lang="fi-FI" dirty="0" err="1">
                <a:latin typeface="Abadi" panose="020B0604020104020204" pitchFamily="34" charset="0"/>
              </a:rPr>
              <a:t>allowed</a:t>
            </a:r>
            <a:r>
              <a:rPr lang="fi-FI" dirty="0">
                <a:latin typeface="Abadi" panose="020B0604020104020204" pitchFamily="34" charset="0"/>
              </a:rPr>
              <a:t> to </a:t>
            </a:r>
            <a:r>
              <a:rPr lang="fi-FI" dirty="0" err="1">
                <a:latin typeface="Abadi" panose="020B0604020104020204" pitchFamily="34" charset="0"/>
              </a:rPr>
              <a:t>file</a:t>
            </a:r>
            <a:r>
              <a:rPr lang="fi-FI" dirty="0">
                <a:latin typeface="Abadi" panose="020B0604020104020204" pitchFamily="34" charset="0"/>
              </a:rPr>
              <a:t> </a:t>
            </a:r>
            <a:r>
              <a:rPr lang="fi-FI" dirty="0" err="1">
                <a:latin typeface="Abadi" panose="020B0604020104020204" pitchFamily="34" charset="0"/>
              </a:rPr>
              <a:t>civil</a:t>
            </a:r>
            <a:r>
              <a:rPr lang="fi-FI" dirty="0">
                <a:latin typeface="Abadi" panose="020B0604020104020204" pitchFamily="34" charset="0"/>
              </a:rPr>
              <a:t> </a:t>
            </a:r>
            <a:r>
              <a:rPr lang="fi-FI" dirty="0" err="1">
                <a:latin typeface="Abadi" panose="020B0604020104020204" pitchFamily="34" charset="0"/>
              </a:rPr>
              <a:t>lawsuits</a:t>
            </a:r>
            <a:r>
              <a:rPr lang="fi-FI" dirty="0">
                <a:latin typeface="Abadi" panose="020B0604020104020204" pitchFamily="34" charset="0"/>
              </a:rPr>
              <a:t> </a:t>
            </a:r>
            <a:r>
              <a:rPr lang="fi-FI" dirty="0" err="1">
                <a:latin typeface="Abadi" panose="020B0604020104020204" pitchFamily="34" charset="0"/>
              </a:rPr>
              <a:t>against</a:t>
            </a:r>
            <a:r>
              <a:rPr lang="fi-FI" dirty="0">
                <a:latin typeface="Abadi" panose="020B0604020104020204" pitchFamily="34" charset="0"/>
              </a:rPr>
              <a:t> </a:t>
            </a:r>
            <a:r>
              <a:rPr lang="fi-FI" dirty="0" err="1">
                <a:latin typeface="Abadi" panose="020B0604020104020204" pitchFamily="34" charset="0"/>
              </a:rPr>
              <a:t>firms</a:t>
            </a:r>
            <a:r>
              <a:rPr lang="fi-FI" dirty="0">
                <a:latin typeface="Abadi" panose="020B0604020104020204" pitchFamily="34" charset="0"/>
              </a:rPr>
              <a:t> on </a:t>
            </a:r>
            <a:r>
              <a:rPr lang="fi-FI" dirty="0" err="1">
                <a:latin typeface="Abadi" panose="020B0604020104020204" pitchFamily="34" charset="0"/>
              </a:rPr>
              <a:t>behalf</a:t>
            </a:r>
            <a:r>
              <a:rPr lang="fi-FI" dirty="0">
                <a:latin typeface="Abadi" panose="020B0604020104020204" pitchFamily="34" charset="0"/>
              </a:rPr>
              <a:t> of </a:t>
            </a:r>
            <a:r>
              <a:rPr lang="fi-FI" dirty="0" err="1">
                <a:latin typeface="Abadi" panose="020B0604020104020204" pitchFamily="34" charset="0"/>
              </a:rPr>
              <a:t>the</a:t>
            </a:r>
            <a:r>
              <a:rPr lang="fi-FI" dirty="0">
                <a:latin typeface="Abadi" panose="020B0604020104020204" pitchFamily="34" charset="0"/>
              </a:rPr>
              <a:t> </a:t>
            </a:r>
            <a:r>
              <a:rPr lang="fi-FI" dirty="0" err="1">
                <a:latin typeface="Abadi" panose="020B0604020104020204" pitchFamily="34" charset="0"/>
              </a:rPr>
              <a:t>federal</a:t>
            </a:r>
            <a:r>
              <a:rPr lang="fi-FI" dirty="0">
                <a:latin typeface="Abadi" panose="020B0604020104020204" pitchFamily="34" charset="0"/>
              </a:rPr>
              <a:t> </a:t>
            </a:r>
            <a:r>
              <a:rPr lang="fi-FI" dirty="0" err="1">
                <a:latin typeface="Abadi" panose="020B0604020104020204" pitchFamily="34" charset="0"/>
              </a:rPr>
              <a:t>government</a:t>
            </a:r>
            <a:endParaRPr lang="fi-FI" dirty="0">
              <a:latin typeface="Abadi" panose="020B0604020104020204" pitchFamily="34" charset="0"/>
            </a:endParaRPr>
          </a:p>
          <a:p>
            <a:pPr lvl="1"/>
            <a:r>
              <a:rPr lang="fi-FI" dirty="0" err="1">
                <a:latin typeface="Abadi" panose="020B0604020104020204" pitchFamily="34" charset="0"/>
              </a:rPr>
              <a:t>Whistleblowers</a:t>
            </a:r>
            <a:r>
              <a:rPr lang="fi-FI" dirty="0">
                <a:latin typeface="Abadi" panose="020B0604020104020204" pitchFamily="34" charset="0"/>
              </a:rPr>
              <a:t> </a:t>
            </a:r>
            <a:r>
              <a:rPr lang="fi-FI" dirty="0" err="1">
                <a:latin typeface="Abadi" panose="020B0604020104020204" pitchFamily="34" charset="0"/>
              </a:rPr>
              <a:t>get</a:t>
            </a:r>
            <a:r>
              <a:rPr lang="fi-FI" dirty="0">
                <a:latin typeface="Abadi" panose="020B0604020104020204" pitchFamily="34" charset="0"/>
              </a:rPr>
              <a:t> </a:t>
            </a:r>
            <a:r>
              <a:rPr lang="fi-FI" dirty="0" err="1">
                <a:latin typeface="Abadi" panose="020B0604020104020204" pitchFamily="34" charset="0"/>
              </a:rPr>
              <a:t>considerable</a:t>
            </a:r>
            <a:r>
              <a:rPr lang="fi-FI" dirty="0">
                <a:latin typeface="Abadi" panose="020B0604020104020204" pitchFamily="34" charset="0"/>
              </a:rPr>
              <a:t> </a:t>
            </a:r>
            <a:r>
              <a:rPr lang="fi-FI" dirty="0" err="1">
                <a:latin typeface="Abadi" panose="020B0604020104020204" pitchFamily="34" charset="0"/>
              </a:rPr>
              <a:t>compensation</a:t>
            </a:r>
            <a:r>
              <a:rPr lang="fi-FI" dirty="0">
                <a:latin typeface="Abadi" panose="020B0604020104020204" pitchFamily="34" charset="0"/>
              </a:rPr>
              <a:t> (</a:t>
            </a:r>
            <a:r>
              <a:rPr lang="fi-FI" dirty="0" err="1">
                <a:latin typeface="Abadi" panose="020B0604020104020204" pitchFamily="34" charset="0"/>
              </a:rPr>
              <a:t>up</a:t>
            </a:r>
            <a:r>
              <a:rPr lang="fi-FI" dirty="0">
                <a:latin typeface="Abadi" panose="020B0604020104020204" pitchFamily="34" charset="0"/>
              </a:rPr>
              <a:t> to 30% of </a:t>
            </a:r>
            <a:r>
              <a:rPr lang="fi-FI" dirty="0" err="1">
                <a:latin typeface="Abadi" panose="020B0604020104020204" pitchFamily="34" charset="0"/>
              </a:rPr>
              <a:t>the</a:t>
            </a:r>
            <a:r>
              <a:rPr lang="fi-FI" dirty="0">
                <a:latin typeface="Abadi" panose="020B0604020104020204" pitchFamily="34" charset="0"/>
              </a:rPr>
              <a:t> </a:t>
            </a:r>
            <a:r>
              <a:rPr lang="fi-FI" dirty="0" err="1">
                <a:latin typeface="Abadi" panose="020B0604020104020204" pitchFamily="34" charset="0"/>
              </a:rPr>
              <a:t>fine</a:t>
            </a:r>
            <a:r>
              <a:rPr lang="fi-FI" dirty="0">
                <a:latin typeface="Abadi" panose="020B0604020104020204" pitchFamily="34" charset="0"/>
              </a:rPr>
              <a:t>/</a:t>
            </a:r>
            <a:r>
              <a:rPr lang="fi-FI" dirty="0" err="1">
                <a:latin typeface="Abadi" panose="020B0604020104020204" pitchFamily="34" charset="0"/>
              </a:rPr>
              <a:t>settlement</a:t>
            </a:r>
            <a:r>
              <a:rPr lang="fi-FI" dirty="0">
                <a:latin typeface="Abadi" panose="020B0604020104020204" pitchFamily="34" charset="0"/>
              </a:rPr>
              <a:t> in </a:t>
            </a:r>
            <a:r>
              <a:rPr lang="fi-FI" dirty="0" err="1">
                <a:latin typeface="Abadi" panose="020B0604020104020204" pitchFamily="34" charset="0"/>
              </a:rPr>
              <a:t>the</a:t>
            </a:r>
            <a:r>
              <a:rPr lang="fi-FI" dirty="0">
                <a:latin typeface="Abadi" panose="020B0604020104020204" pitchFamily="34" charset="0"/>
              </a:rPr>
              <a:t> US)</a:t>
            </a:r>
          </a:p>
          <a:p>
            <a:endParaRPr lang="fi-FI" dirty="0">
              <a:latin typeface="Abadi" panose="020B0604020104020204" pitchFamily="34" charset="0"/>
            </a:endParaRPr>
          </a:p>
          <a:p>
            <a:r>
              <a:rPr lang="fi-FI" dirty="0">
                <a:latin typeface="Abadi" panose="020B0604020104020204" pitchFamily="34" charset="0"/>
              </a:rPr>
              <a:t>Still </a:t>
            </a:r>
            <a:r>
              <a:rPr lang="fi-FI" dirty="0" err="1">
                <a:latin typeface="Abadi" panose="020B0604020104020204" pitchFamily="34" charset="0"/>
              </a:rPr>
              <a:t>relatively</a:t>
            </a:r>
            <a:r>
              <a:rPr lang="fi-FI" dirty="0">
                <a:latin typeface="Abadi" panose="020B0604020104020204" pitchFamily="34" charset="0"/>
              </a:rPr>
              <a:t> </a:t>
            </a:r>
            <a:r>
              <a:rPr lang="fi-FI" dirty="0" err="1">
                <a:latin typeface="Abadi" panose="020B0604020104020204" pitchFamily="34" charset="0"/>
              </a:rPr>
              <a:t>little</a:t>
            </a:r>
            <a:r>
              <a:rPr lang="fi-FI" dirty="0">
                <a:latin typeface="Abadi" panose="020B0604020104020204" pitchFamily="34" charset="0"/>
              </a:rPr>
              <a:t> </a:t>
            </a:r>
            <a:r>
              <a:rPr lang="fi-FI" dirty="0" err="1">
                <a:latin typeface="Abadi" panose="020B0604020104020204" pitchFamily="34" charset="0"/>
              </a:rPr>
              <a:t>incentive</a:t>
            </a:r>
            <a:r>
              <a:rPr lang="fi-FI" dirty="0">
                <a:latin typeface="Abadi" panose="020B0604020104020204" pitchFamily="34" charset="0"/>
              </a:rPr>
              <a:t> for </a:t>
            </a:r>
            <a:r>
              <a:rPr lang="fi-FI" dirty="0" err="1">
                <a:latin typeface="Abadi" panose="020B0604020104020204" pitchFamily="34" charset="0"/>
              </a:rPr>
              <a:t>whistleblowing</a:t>
            </a:r>
            <a:endParaRPr lang="fi-FI" dirty="0">
              <a:latin typeface="Abadi" panose="020B0604020104020204" pitchFamily="34" charset="0"/>
            </a:endParaRPr>
          </a:p>
          <a:p>
            <a:pPr lvl="1"/>
            <a:r>
              <a:rPr lang="fi-FI" dirty="0">
                <a:latin typeface="Abadi" panose="020B0604020104020204" pitchFamily="34" charset="0"/>
              </a:rPr>
              <a:t>Long, </a:t>
            </a:r>
            <a:r>
              <a:rPr lang="fi-FI" dirty="0" err="1">
                <a:latin typeface="Abadi" panose="020B0604020104020204" pitchFamily="34" charset="0"/>
              </a:rPr>
              <a:t>arduous</a:t>
            </a:r>
            <a:r>
              <a:rPr lang="fi-FI" dirty="0">
                <a:latin typeface="Abadi" panose="020B0604020104020204" pitchFamily="34" charset="0"/>
              </a:rPr>
              <a:t>, </a:t>
            </a:r>
            <a:r>
              <a:rPr lang="fi-FI" dirty="0" err="1">
                <a:latin typeface="Abadi" panose="020B0604020104020204" pitchFamily="34" charset="0"/>
              </a:rPr>
              <a:t>stressful</a:t>
            </a:r>
            <a:r>
              <a:rPr lang="fi-FI" dirty="0">
                <a:latin typeface="Abadi" panose="020B0604020104020204" pitchFamily="34" charset="0"/>
              </a:rPr>
              <a:t> </a:t>
            </a:r>
            <a:r>
              <a:rPr lang="fi-FI" dirty="0" err="1">
                <a:latin typeface="Abadi" panose="020B0604020104020204" pitchFamily="34" charset="0"/>
              </a:rPr>
              <a:t>process</a:t>
            </a:r>
            <a:endParaRPr lang="fi-FI" dirty="0">
              <a:latin typeface="Abadi" panose="020B0604020104020204" pitchFamily="34" charset="0"/>
            </a:endParaRPr>
          </a:p>
          <a:p>
            <a:pPr lvl="1"/>
            <a:r>
              <a:rPr lang="fi-FI" dirty="0" err="1">
                <a:latin typeface="Abadi" panose="020B0604020104020204" pitchFamily="34" charset="0"/>
              </a:rPr>
              <a:t>Likely</a:t>
            </a:r>
            <a:r>
              <a:rPr lang="fi-FI" dirty="0">
                <a:latin typeface="Abadi" panose="020B0604020104020204" pitchFamily="34" charset="0"/>
              </a:rPr>
              <a:t> to </a:t>
            </a:r>
            <a:r>
              <a:rPr lang="fi-FI" dirty="0" err="1">
                <a:latin typeface="Abadi" panose="020B0604020104020204" pitchFamily="34" charset="0"/>
              </a:rPr>
              <a:t>get</a:t>
            </a:r>
            <a:r>
              <a:rPr lang="fi-FI" dirty="0">
                <a:latin typeface="Abadi" panose="020B0604020104020204" pitchFamily="34" charset="0"/>
              </a:rPr>
              <a:t> </a:t>
            </a:r>
            <a:r>
              <a:rPr lang="fi-FI" dirty="0" err="1">
                <a:latin typeface="Abadi" panose="020B0604020104020204" pitchFamily="34" charset="0"/>
              </a:rPr>
              <a:t>fired</a:t>
            </a:r>
            <a:r>
              <a:rPr lang="fi-FI" dirty="0">
                <a:latin typeface="Abadi" panose="020B0604020104020204" pitchFamily="34" charset="0"/>
              </a:rPr>
              <a:t> </a:t>
            </a:r>
            <a:r>
              <a:rPr lang="fi-FI" dirty="0" err="1">
                <a:latin typeface="Abadi" panose="020B0604020104020204" pitchFamily="34" charset="0"/>
              </a:rPr>
              <a:t>with</a:t>
            </a:r>
            <a:r>
              <a:rPr lang="fi-FI" dirty="0">
                <a:latin typeface="Abadi" panose="020B0604020104020204" pitchFamily="34" charset="0"/>
              </a:rPr>
              <a:t> no </a:t>
            </a:r>
            <a:r>
              <a:rPr lang="fi-FI" dirty="0" err="1">
                <a:latin typeface="Abadi" panose="020B0604020104020204" pitchFamily="34" charset="0"/>
              </a:rPr>
              <a:t>future</a:t>
            </a:r>
            <a:r>
              <a:rPr lang="fi-FI" dirty="0">
                <a:latin typeface="Abadi" panose="020B0604020104020204" pitchFamily="34" charset="0"/>
              </a:rPr>
              <a:t> in </a:t>
            </a:r>
            <a:r>
              <a:rPr lang="fi-FI" dirty="0" err="1">
                <a:latin typeface="Abadi" panose="020B0604020104020204" pitchFamily="34" charset="0"/>
              </a:rPr>
              <a:t>the</a:t>
            </a:r>
            <a:r>
              <a:rPr lang="fi-FI" dirty="0">
                <a:latin typeface="Abadi" panose="020B0604020104020204" pitchFamily="34" charset="0"/>
              </a:rPr>
              <a:t> </a:t>
            </a:r>
            <a:r>
              <a:rPr lang="fi-FI" dirty="0" err="1">
                <a:latin typeface="Abadi" panose="020B0604020104020204" pitchFamily="34" charset="0"/>
              </a:rPr>
              <a:t>industry</a:t>
            </a:r>
            <a:endParaRPr lang="fi-FI" dirty="0">
              <a:latin typeface="Abadi" panose="020B0604020104020204" pitchFamily="34" charset="0"/>
            </a:endParaRPr>
          </a:p>
          <a:p>
            <a:pPr lvl="2"/>
            <a:r>
              <a:rPr lang="fi-FI" dirty="0" err="1">
                <a:latin typeface="Abadi" panose="020B0604020104020204" pitchFamily="34" charset="0"/>
              </a:rPr>
              <a:t>Stigmatization</a:t>
            </a:r>
            <a:r>
              <a:rPr lang="fi-FI" dirty="0">
                <a:latin typeface="Abadi" panose="020B0604020104020204" pitchFamily="34" charset="0"/>
              </a:rPr>
              <a:t> </a:t>
            </a:r>
            <a:r>
              <a:rPr lang="fi-FI" dirty="0" err="1">
                <a:latin typeface="Abadi" panose="020B0604020104020204" pitchFamily="34" charset="0"/>
              </a:rPr>
              <a:t>will</a:t>
            </a:r>
            <a:r>
              <a:rPr lang="fi-FI" dirty="0">
                <a:latin typeface="Abadi" panose="020B0604020104020204" pitchFamily="34" charset="0"/>
              </a:rPr>
              <a:t> </a:t>
            </a:r>
            <a:r>
              <a:rPr lang="fi-FI" dirty="0" err="1">
                <a:latin typeface="Abadi" panose="020B0604020104020204" pitchFamily="34" charset="0"/>
              </a:rPr>
              <a:t>typically</a:t>
            </a:r>
            <a:r>
              <a:rPr lang="fi-FI" dirty="0">
                <a:latin typeface="Abadi" panose="020B0604020104020204" pitchFamily="34" charset="0"/>
              </a:rPr>
              <a:t> </a:t>
            </a:r>
            <a:r>
              <a:rPr lang="fi-FI" dirty="0" err="1">
                <a:latin typeface="Abadi" panose="020B0604020104020204" pitchFamily="34" charset="0"/>
              </a:rPr>
              <a:t>follow</a:t>
            </a:r>
            <a:endParaRPr lang="fi-FI" dirty="0">
              <a:latin typeface="Abadi" panose="020B0604020104020204" pitchFamily="34" charset="0"/>
            </a:endParaRPr>
          </a:p>
          <a:p>
            <a:pPr lvl="2"/>
            <a:r>
              <a:rPr lang="fi-FI" dirty="0" err="1">
                <a:latin typeface="Abadi" panose="020B0604020104020204" pitchFamily="34" charset="0"/>
              </a:rPr>
              <a:t>Career</a:t>
            </a:r>
            <a:r>
              <a:rPr lang="fi-FI" dirty="0">
                <a:latin typeface="Abadi" panose="020B0604020104020204" pitchFamily="34" charset="0"/>
              </a:rPr>
              <a:t> </a:t>
            </a:r>
            <a:r>
              <a:rPr lang="fi-FI" dirty="0" err="1">
                <a:latin typeface="Abadi" panose="020B0604020104020204" pitchFamily="34" charset="0"/>
              </a:rPr>
              <a:t>change</a:t>
            </a:r>
            <a:r>
              <a:rPr lang="fi-FI" dirty="0">
                <a:latin typeface="Abadi" panose="020B0604020104020204" pitchFamily="34" charset="0"/>
              </a:rPr>
              <a:t> </a:t>
            </a:r>
            <a:r>
              <a:rPr lang="fi-FI" dirty="0" err="1">
                <a:latin typeface="Abadi" panose="020B0604020104020204" pitchFamily="34" charset="0"/>
              </a:rPr>
              <a:t>ahead</a:t>
            </a:r>
            <a:endParaRPr lang="fi-FI" dirty="0">
              <a:latin typeface="Abadi" panose="020B0604020104020204" pitchFamily="34" charset="0"/>
            </a:endParaRPr>
          </a:p>
          <a:p>
            <a:pPr lvl="3"/>
            <a:r>
              <a:rPr lang="fi-FI" dirty="0">
                <a:latin typeface="Abadi" panose="020B0604020104020204" pitchFamily="34" charset="0"/>
              </a:rPr>
              <a:t>Some </a:t>
            </a:r>
            <a:r>
              <a:rPr lang="fi-FI" dirty="0" err="1">
                <a:latin typeface="Abadi" panose="020B0604020104020204" pitchFamily="34" charset="0"/>
              </a:rPr>
              <a:t>regulators</a:t>
            </a:r>
            <a:r>
              <a:rPr lang="fi-FI" dirty="0">
                <a:latin typeface="Abadi" panose="020B0604020104020204" pitchFamily="34" charset="0"/>
              </a:rPr>
              <a:t>, </a:t>
            </a:r>
            <a:r>
              <a:rPr lang="fi-FI" dirty="0" err="1">
                <a:latin typeface="Abadi" panose="020B0604020104020204" pitchFamily="34" charset="0"/>
              </a:rPr>
              <a:t>like</a:t>
            </a:r>
            <a:r>
              <a:rPr lang="fi-FI" dirty="0">
                <a:latin typeface="Abadi" panose="020B0604020104020204" pitchFamily="34" charset="0"/>
              </a:rPr>
              <a:t> </a:t>
            </a:r>
            <a:r>
              <a:rPr lang="fi-FI" dirty="0" err="1">
                <a:latin typeface="Abadi" panose="020B0604020104020204" pitchFamily="34" charset="0"/>
              </a:rPr>
              <a:t>the</a:t>
            </a:r>
            <a:r>
              <a:rPr lang="fi-FI" dirty="0">
                <a:latin typeface="Abadi" panose="020B0604020104020204" pitchFamily="34" charset="0"/>
              </a:rPr>
              <a:t> SEC in </a:t>
            </a:r>
            <a:r>
              <a:rPr lang="fi-FI" dirty="0" err="1">
                <a:latin typeface="Abadi" panose="020B0604020104020204" pitchFamily="34" charset="0"/>
              </a:rPr>
              <a:t>the</a:t>
            </a:r>
            <a:r>
              <a:rPr lang="fi-FI" dirty="0">
                <a:latin typeface="Abadi" panose="020B0604020104020204" pitchFamily="34" charset="0"/>
              </a:rPr>
              <a:t> US, </a:t>
            </a:r>
            <a:r>
              <a:rPr lang="fi-FI" dirty="0" err="1">
                <a:latin typeface="Abadi" panose="020B0604020104020204" pitchFamily="34" charset="0"/>
              </a:rPr>
              <a:t>provide</a:t>
            </a:r>
            <a:r>
              <a:rPr lang="fi-FI" dirty="0">
                <a:latin typeface="Abadi" panose="020B0604020104020204" pitchFamily="34" charset="0"/>
              </a:rPr>
              <a:t> </a:t>
            </a:r>
            <a:r>
              <a:rPr lang="fi-FI" dirty="0" err="1">
                <a:latin typeface="Abadi" panose="020B0604020104020204" pitchFamily="34" charset="0"/>
              </a:rPr>
              <a:t>career</a:t>
            </a:r>
            <a:r>
              <a:rPr lang="fi-FI" dirty="0">
                <a:latin typeface="Abadi" panose="020B0604020104020204" pitchFamily="34" charset="0"/>
              </a:rPr>
              <a:t> </a:t>
            </a:r>
            <a:r>
              <a:rPr lang="fi-FI" dirty="0" err="1">
                <a:latin typeface="Abadi" panose="020B0604020104020204" pitchFamily="34" charset="0"/>
              </a:rPr>
              <a:t>change</a:t>
            </a:r>
            <a:r>
              <a:rPr lang="fi-FI" dirty="0">
                <a:latin typeface="Abadi" panose="020B0604020104020204" pitchFamily="34" charset="0"/>
              </a:rPr>
              <a:t> </a:t>
            </a:r>
            <a:r>
              <a:rPr lang="fi-FI" dirty="0" err="1">
                <a:latin typeface="Abadi" panose="020B0604020104020204" pitchFamily="34" charset="0"/>
              </a:rPr>
              <a:t>services</a:t>
            </a:r>
            <a:r>
              <a:rPr lang="fi-FI" dirty="0">
                <a:latin typeface="Abadi" panose="020B0604020104020204" pitchFamily="34" charset="0"/>
              </a:rPr>
              <a:t> </a:t>
            </a:r>
            <a:r>
              <a:rPr lang="fi-FI" dirty="0" err="1">
                <a:latin typeface="Abadi" panose="020B0604020104020204" pitchFamily="34" charset="0"/>
              </a:rPr>
              <a:t>following</a:t>
            </a:r>
            <a:r>
              <a:rPr lang="fi-FI" dirty="0">
                <a:latin typeface="Abadi" panose="020B0604020104020204" pitchFamily="34" charset="0"/>
              </a:rPr>
              <a:t> </a:t>
            </a:r>
            <a:r>
              <a:rPr lang="fi-FI" dirty="0" err="1">
                <a:latin typeface="Abadi" panose="020B0604020104020204" pitchFamily="34" charset="0"/>
              </a:rPr>
              <a:t>whistleblowing</a:t>
            </a:r>
            <a:endParaRPr lang="fi-FI" dirty="0">
              <a:latin typeface="Abadi" panose="020B0604020104020204" pitchFamily="34" charset="0"/>
            </a:endParaRPr>
          </a:p>
          <a:p>
            <a:endParaRPr lang="en-US" sz="1100" dirty="0">
              <a:latin typeface="Abadi" panose="020B0604020104020204" pitchFamily="34" charset="0"/>
            </a:endParaRPr>
          </a:p>
        </p:txBody>
      </p:sp>
      <p:sp>
        <p:nvSpPr>
          <p:cNvPr id="9" name="TextBox 8">
            <a:extLst>
              <a:ext uri="{FF2B5EF4-FFF2-40B4-BE49-F238E27FC236}">
                <a16:creationId xmlns:a16="http://schemas.microsoft.com/office/drawing/2014/main" id="{6706C49A-1A51-4C4C-9544-9C32F522081F}"/>
              </a:ext>
            </a:extLst>
          </p:cNvPr>
          <p:cNvSpPr txBox="1"/>
          <p:nvPr/>
        </p:nvSpPr>
        <p:spPr>
          <a:xfrm>
            <a:off x="9135650" y="5934670"/>
            <a:ext cx="3369501" cy="923330"/>
          </a:xfrm>
          <a:prstGeom prst="rect">
            <a:avLst/>
          </a:prstGeom>
          <a:noFill/>
        </p:spPr>
        <p:txBody>
          <a:bodyPr wrap="square" rtlCol="0">
            <a:spAutoFit/>
          </a:bodyPr>
          <a:lstStyle/>
          <a:p>
            <a:r>
              <a:rPr lang="en-US" dirty="0"/>
              <a:t>Sources: </a:t>
            </a:r>
          </a:p>
          <a:p>
            <a:r>
              <a:rPr lang="en-US" dirty="0" err="1"/>
              <a:t>Kaptein</a:t>
            </a:r>
            <a:r>
              <a:rPr lang="en-US" dirty="0"/>
              <a:t>, 2011; Kenny, 2018; Kenny et al., 2020</a:t>
            </a:r>
          </a:p>
        </p:txBody>
      </p:sp>
    </p:spTree>
    <p:extLst>
      <p:ext uri="{BB962C8B-B14F-4D97-AF65-F5344CB8AC3E}">
        <p14:creationId xmlns:p14="http://schemas.microsoft.com/office/powerpoint/2010/main" val="4010826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8E280683-FF87-C15E-9394-A2E242047BCB}"/>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2900" kern="1200" dirty="0">
                <a:solidFill>
                  <a:schemeClr val="tx1"/>
                </a:solidFill>
                <a:latin typeface="+mj-lt"/>
                <a:ea typeface="+mj-ea"/>
                <a:cs typeface="+mj-cs"/>
              </a:rPr>
              <a:t>“The consequences to being the whistleblower include distancing and retaliation from fellow workers and friends, personal attacks on one’s character during the course </a:t>
            </a:r>
            <a:r>
              <a:rPr lang="en-US" sz="2900" kern="1200" dirty="0" err="1">
                <a:solidFill>
                  <a:schemeClr val="tx1"/>
                </a:solidFill>
                <a:latin typeface="+mj-lt"/>
                <a:ea typeface="+mj-ea"/>
                <a:cs typeface="+mj-cs"/>
              </a:rPr>
              <a:t>ofa</a:t>
            </a:r>
            <a:r>
              <a:rPr lang="en-US" sz="2900" kern="1200" dirty="0">
                <a:solidFill>
                  <a:schemeClr val="tx1"/>
                </a:solidFill>
                <a:latin typeface="+mj-lt"/>
                <a:ea typeface="+mj-ea"/>
                <a:cs typeface="+mj-cs"/>
              </a:rPr>
              <a:t> protracted dispute, and the need to change one’s career.”</a:t>
            </a:r>
            <a:br>
              <a:rPr lang="en-US" sz="2900" kern="1200" dirty="0">
                <a:solidFill>
                  <a:schemeClr val="tx1"/>
                </a:solidFill>
                <a:latin typeface="+mj-lt"/>
                <a:ea typeface="+mj-ea"/>
                <a:cs typeface="+mj-cs"/>
              </a:rPr>
            </a:br>
            <a:endParaRPr lang="en-US" sz="2900"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860361AA-D715-5799-9A65-382AF969DED0}"/>
              </a:ext>
            </a:extLst>
          </p:cNvPr>
          <p:cNvSpPr>
            <a:spLocks noGrp="1"/>
          </p:cNvSpPr>
          <p:nvPr>
            <p:ph type="body" idx="1"/>
          </p:nvPr>
        </p:nvSpPr>
        <p:spPr>
          <a:xfrm>
            <a:off x="8796079" y="5919061"/>
            <a:ext cx="3247639" cy="969089"/>
          </a:xfrm>
        </p:spPr>
        <p:txBody>
          <a:bodyPr vert="horz" lIns="91440" tIns="45720" rIns="91440" bIns="45720" rtlCol="0" anchor="ctr">
            <a:normAutofit/>
          </a:bodyPr>
          <a:lstStyle/>
          <a:p>
            <a:pPr algn="ctr"/>
            <a:r>
              <a:rPr lang="en-US" sz="2800" kern="1200" dirty="0">
                <a:solidFill>
                  <a:schemeClr val="tx1"/>
                </a:solidFill>
                <a:latin typeface="+mn-lt"/>
                <a:ea typeface="+mn-ea"/>
                <a:cs typeface="+mn-cs"/>
              </a:rPr>
              <a:t>(Dyck et al., 2010)</a:t>
            </a:r>
          </a:p>
        </p:txBody>
      </p:sp>
      <p:sp>
        <p:nvSpPr>
          <p:cNvPr id="29"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0172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5A0D4D0-DC11-4CAA-AA17-A6B0C2B4F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tsikko 5">
            <a:extLst>
              <a:ext uri="{FF2B5EF4-FFF2-40B4-BE49-F238E27FC236}">
                <a16:creationId xmlns:a16="http://schemas.microsoft.com/office/drawing/2014/main" id="{4C42D0BB-CDF0-460B-BB8A-385FAF631C06}"/>
              </a:ext>
            </a:extLst>
          </p:cNvPr>
          <p:cNvSpPr>
            <a:spLocks noGrp="1"/>
          </p:cNvSpPr>
          <p:nvPr>
            <p:ph type="title"/>
          </p:nvPr>
        </p:nvSpPr>
        <p:spPr>
          <a:xfrm>
            <a:off x="838199" y="1174819"/>
            <a:ext cx="6143625" cy="2858363"/>
          </a:xfrm>
        </p:spPr>
        <p:txBody>
          <a:bodyPr vert="horz" lIns="91440" tIns="45720" rIns="91440" bIns="45720" rtlCol="0" anchor="b">
            <a:normAutofit/>
          </a:bodyPr>
          <a:lstStyle/>
          <a:p>
            <a:r>
              <a:rPr lang="en-US" sz="6100">
                <a:solidFill>
                  <a:schemeClr val="bg1"/>
                </a:solidFill>
              </a:rPr>
              <a:t>Consequences and management of wrongdoing</a:t>
            </a:r>
          </a:p>
        </p:txBody>
      </p:sp>
      <p:sp>
        <p:nvSpPr>
          <p:cNvPr id="3" name="Text Placeholder 2">
            <a:extLst>
              <a:ext uri="{FF2B5EF4-FFF2-40B4-BE49-F238E27FC236}">
                <a16:creationId xmlns:a16="http://schemas.microsoft.com/office/drawing/2014/main" id="{9B8CE2DE-2329-4401-8216-9FC14070030F}"/>
              </a:ext>
            </a:extLst>
          </p:cNvPr>
          <p:cNvSpPr>
            <a:spLocks noGrp="1"/>
          </p:cNvSpPr>
          <p:nvPr>
            <p:ph type="body" idx="1"/>
          </p:nvPr>
        </p:nvSpPr>
        <p:spPr>
          <a:xfrm>
            <a:off x="835024" y="4414180"/>
            <a:ext cx="6147335" cy="1594507"/>
          </a:xfrm>
        </p:spPr>
        <p:txBody>
          <a:bodyPr vert="horz" lIns="91440" tIns="45720" rIns="91440" bIns="45720" rtlCol="0">
            <a:normAutofit/>
          </a:bodyPr>
          <a:lstStyle/>
          <a:p>
            <a:endParaRPr lang="en-US">
              <a:solidFill>
                <a:schemeClr val="bg1"/>
              </a:solidFill>
              <a:latin typeface="+mn-lt"/>
            </a:endParaRPr>
          </a:p>
        </p:txBody>
      </p:sp>
      <p:pic>
        <p:nvPicPr>
          <p:cNvPr id="8" name="Picture 7" descr="Magnifying glass showing decling performance">
            <a:extLst>
              <a:ext uri="{FF2B5EF4-FFF2-40B4-BE49-F238E27FC236}">
                <a16:creationId xmlns:a16="http://schemas.microsoft.com/office/drawing/2014/main" id="{C8581AD7-CB44-4F9F-AF5F-A29DA0894693}"/>
              </a:ext>
            </a:extLst>
          </p:cNvPr>
          <p:cNvPicPr>
            <a:picLocks noChangeAspect="1"/>
          </p:cNvPicPr>
          <p:nvPr/>
        </p:nvPicPr>
        <p:blipFill rotWithShape="1">
          <a:blip r:embed="rId2"/>
          <a:srcRect l="12706" r="43269" b="-1"/>
          <a:stretch/>
        </p:blipFill>
        <p:spPr>
          <a:xfrm>
            <a:off x="7668829" y="10"/>
            <a:ext cx="4523171" cy="6857990"/>
          </a:xfrm>
          <a:custGeom>
            <a:avLst/>
            <a:gdLst/>
            <a:ahLst/>
            <a:cxnLst/>
            <a:rect l="l" t="t" r="r" b="b"/>
            <a:pathLst>
              <a:path w="4523171" h="6858000">
                <a:moveTo>
                  <a:pt x="328959" y="6564619"/>
                </a:moveTo>
                <a:lnTo>
                  <a:pt x="306480" y="6588624"/>
                </a:lnTo>
                <a:cubicBezTo>
                  <a:pt x="298003" y="6597577"/>
                  <a:pt x="291954" y="6611341"/>
                  <a:pt x="289858" y="6625223"/>
                </a:cubicBezTo>
                <a:lnTo>
                  <a:pt x="289858" y="6625224"/>
                </a:lnTo>
                <a:lnTo>
                  <a:pt x="289870" y="6645551"/>
                </a:lnTo>
                <a:lnTo>
                  <a:pt x="296953" y="6662539"/>
                </a:lnTo>
                <a:lnTo>
                  <a:pt x="296953" y="6662541"/>
                </a:lnTo>
                <a:lnTo>
                  <a:pt x="296954" y="6662543"/>
                </a:lnTo>
                <a:lnTo>
                  <a:pt x="311551" y="6702975"/>
                </a:lnTo>
                <a:lnTo>
                  <a:pt x="297715" y="6742551"/>
                </a:lnTo>
                <a:lnTo>
                  <a:pt x="297714" y="6742554"/>
                </a:lnTo>
                <a:lnTo>
                  <a:pt x="283011" y="6776799"/>
                </a:lnTo>
                <a:lnTo>
                  <a:pt x="278238" y="6812061"/>
                </a:lnTo>
                <a:lnTo>
                  <a:pt x="278237" y="6812062"/>
                </a:lnTo>
                <a:lnTo>
                  <a:pt x="278237" y="6812063"/>
                </a:lnTo>
                <a:lnTo>
                  <a:pt x="278238" y="6812061"/>
                </a:lnTo>
                <a:lnTo>
                  <a:pt x="297714" y="6742554"/>
                </a:lnTo>
                <a:lnTo>
                  <a:pt x="297715" y="6742552"/>
                </a:lnTo>
                <a:cubicBezTo>
                  <a:pt x="306003" y="6729218"/>
                  <a:pt x="311147" y="6716168"/>
                  <a:pt x="311551" y="6702976"/>
                </a:cubicBezTo>
                <a:lnTo>
                  <a:pt x="311551" y="6702975"/>
                </a:lnTo>
                <a:lnTo>
                  <a:pt x="308405" y="6683026"/>
                </a:lnTo>
                <a:lnTo>
                  <a:pt x="296954" y="6662543"/>
                </a:lnTo>
                <a:lnTo>
                  <a:pt x="296953" y="6662540"/>
                </a:lnTo>
                <a:lnTo>
                  <a:pt x="296953" y="6662539"/>
                </a:lnTo>
                <a:lnTo>
                  <a:pt x="289858" y="6625224"/>
                </a:lnTo>
                <a:lnTo>
                  <a:pt x="306480" y="6588625"/>
                </a:lnTo>
                <a:cubicBezTo>
                  <a:pt x="312576" y="6582146"/>
                  <a:pt x="318672" y="6575478"/>
                  <a:pt x="328959" y="6564620"/>
                </a:cubicBezTo>
                <a:close/>
                <a:moveTo>
                  <a:pt x="248638" y="6438980"/>
                </a:moveTo>
                <a:cubicBezTo>
                  <a:pt x="258140" y="6444076"/>
                  <a:pt x="265617" y="6451649"/>
                  <a:pt x="268569" y="6463840"/>
                </a:cubicBezTo>
                <a:lnTo>
                  <a:pt x="268572" y="6463848"/>
                </a:lnTo>
                <a:lnTo>
                  <a:pt x="279556" y="6508051"/>
                </a:lnTo>
                <a:lnTo>
                  <a:pt x="282367" y="6513011"/>
                </a:lnTo>
                <a:lnTo>
                  <a:pt x="284834" y="6521803"/>
                </a:lnTo>
                <a:lnTo>
                  <a:pt x="301172" y="6546194"/>
                </a:lnTo>
                <a:lnTo>
                  <a:pt x="301172" y="6546193"/>
                </a:lnTo>
                <a:lnTo>
                  <a:pt x="282367" y="6513011"/>
                </a:lnTo>
                <a:lnTo>
                  <a:pt x="268572" y="6463848"/>
                </a:lnTo>
                <a:lnTo>
                  <a:pt x="268569" y="6463839"/>
                </a:lnTo>
                <a:close/>
                <a:moveTo>
                  <a:pt x="166047" y="6392242"/>
                </a:moveTo>
                <a:lnTo>
                  <a:pt x="173364" y="6407332"/>
                </a:lnTo>
                <a:lnTo>
                  <a:pt x="173364" y="6407331"/>
                </a:lnTo>
                <a:close/>
                <a:moveTo>
                  <a:pt x="401733" y="4221390"/>
                </a:moveTo>
                <a:lnTo>
                  <a:pt x="396017" y="4253013"/>
                </a:lnTo>
                <a:cubicBezTo>
                  <a:pt x="383824" y="4277400"/>
                  <a:pt x="368204" y="4300069"/>
                  <a:pt x="356201" y="4324644"/>
                </a:cubicBezTo>
                <a:cubicBezTo>
                  <a:pt x="350487" y="4336456"/>
                  <a:pt x="347439" y="4350553"/>
                  <a:pt x="347247" y="4363889"/>
                </a:cubicBezTo>
                <a:lnTo>
                  <a:pt x="347247" y="4363890"/>
                </a:lnTo>
                <a:cubicBezTo>
                  <a:pt x="346295" y="4403325"/>
                  <a:pt x="346295" y="4442761"/>
                  <a:pt x="348009" y="4482004"/>
                </a:cubicBezTo>
                <a:cubicBezTo>
                  <a:pt x="350677" y="4546776"/>
                  <a:pt x="351249" y="4612500"/>
                  <a:pt x="408019" y="4659174"/>
                </a:cubicBezTo>
                <a:cubicBezTo>
                  <a:pt x="412591" y="4662986"/>
                  <a:pt x="415259" y="4671176"/>
                  <a:pt x="416021" y="4677655"/>
                </a:cubicBezTo>
                <a:cubicBezTo>
                  <a:pt x="419640" y="4707564"/>
                  <a:pt x="420022" y="4738235"/>
                  <a:pt x="425928" y="4767764"/>
                </a:cubicBezTo>
                <a:lnTo>
                  <a:pt x="427237" y="4800482"/>
                </a:lnTo>
                <a:lnTo>
                  <a:pt x="412401" y="4828915"/>
                </a:lnTo>
                <a:cubicBezTo>
                  <a:pt x="404115" y="4837702"/>
                  <a:pt x="397114" y="4847213"/>
                  <a:pt x="391971" y="4857316"/>
                </a:cubicBezTo>
                <a:lnTo>
                  <a:pt x="390221" y="4863341"/>
                </a:lnTo>
                <a:lnTo>
                  <a:pt x="387469" y="4867613"/>
                </a:lnTo>
                <a:lnTo>
                  <a:pt x="382691" y="4889274"/>
                </a:lnTo>
                <a:lnTo>
                  <a:pt x="382691" y="4889275"/>
                </a:lnTo>
                <a:cubicBezTo>
                  <a:pt x="382122" y="4896713"/>
                  <a:pt x="382634" y="4904357"/>
                  <a:pt x="384396" y="4912168"/>
                </a:cubicBezTo>
                <a:lnTo>
                  <a:pt x="385799" y="4933804"/>
                </a:lnTo>
                <a:lnTo>
                  <a:pt x="378247" y="4957452"/>
                </a:lnTo>
                <a:lnTo>
                  <a:pt x="360964" y="4987036"/>
                </a:lnTo>
                <a:cubicBezTo>
                  <a:pt x="349725" y="5003800"/>
                  <a:pt x="335627" y="5022851"/>
                  <a:pt x="334485" y="5041520"/>
                </a:cubicBezTo>
                <a:cubicBezTo>
                  <a:pt x="333557" y="5057380"/>
                  <a:pt x="327458" y="5072410"/>
                  <a:pt x="321371" y="5087422"/>
                </a:cubicBezTo>
                <a:lnTo>
                  <a:pt x="321364" y="5087449"/>
                </a:lnTo>
                <a:lnTo>
                  <a:pt x="315482" y="5102460"/>
                </a:lnTo>
                <a:lnTo>
                  <a:pt x="308338" y="5133219"/>
                </a:lnTo>
                <a:lnTo>
                  <a:pt x="308337" y="5133223"/>
                </a:lnTo>
                <a:lnTo>
                  <a:pt x="308337" y="5133224"/>
                </a:lnTo>
                <a:lnTo>
                  <a:pt x="315052" y="5166113"/>
                </a:lnTo>
                <a:lnTo>
                  <a:pt x="314362" y="5172089"/>
                </a:lnTo>
                <a:cubicBezTo>
                  <a:pt x="313481" y="5174399"/>
                  <a:pt x="312290" y="5176875"/>
                  <a:pt x="311814" y="5179066"/>
                </a:cubicBezTo>
                <a:lnTo>
                  <a:pt x="311814" y="5179067"/>
                </a:lnTo>
                <a:cubicBezTo>
                  <a:pt x="304574" y="5214121"/>
                  <a:pt x="311624" y="5247078"/>
                  <a:pt x="335437" y="5272796"/>
                </a:cubicBezTo>
                <a:lnTo>
                  <a:pt x="360397" y="5321350"/>
                </a:lnTo>
                <a:lnTo>
                  <a:pt x="364317" y="5355013"/>
                </a:lnTo>
                <a:lnTo>
                  <a:pt x="359440" y="5385383"/>
                </a:lnTo>
                <a:cubicBezTo>
                  <a:pt x="356201" y="5398720"/>
                  <a:pt x="353915" y="5412056"/>
                  <a:pt x="351249" y="5425581"/>
                </a:cubicBezTo>
                <a:cubicBezTo>
                  <a:pt x="347439" y="5443869"/>
                  <a:pt x="343437" y="5462350"/>
                  <a:pt x="339627" y="5480636"/>
                </a:cubicBezTo>
                <a:cubicBezTo>
                  <a:pt x="337722" y="5489496"/>
                  <a:pt x="335151" y="5498831"/>
                  <a:pt x="335103" y="5507666"/>
                </a:cubicBezTo>
                <a:lnTo>
                  <a:pt x="335103" y="5507667"/>
                </a:lnTo>
                <a:lnTo>
                  <a:pt x="337324" y="5520421"/>
                </a:lnTo>
                <a:lnTo>
                  <a:pt x="345722" y="5531691"/>
                </a:lnTo>
                <a:lnTo>
                  <a:pt x="345723" y="5531693"/>
                </a:lnTo>
                <a:lnTo>
                  <a:pt x="355869" y="5547577"/>
                </a:lnTo>
                <a:lnTo>
                  <a:pt x="346295" y="5562745"/>
                </a:lnTo>
                <a:cubicBezTo>
                  <a:pt x="303622" y="5600466"/>
                  <a:pt x="276951" y="5646188"/>
                  <a:pt x="275047" y="5704482"/>
                </a:cubicBezTo>
                <a:cubicBezTo>
                  <a:pt x="274665" y="5716484"/>
                  <a:pt x="271999" y="5728677"/>
                  <a:pt x="269141" y="5740487"/>
                </a:cubicBezTo>
                <a:cubicBezTo>
                  <a:pt x="267426" y="5747727"/>
                  <a:pt x="265520" y="5756492"/>
                  <a:pt x="260376" y="5760872"/>
                </a:cubicBezTo>
                <a:cubicBezTo>
                  <a:pt x="221133" y="5794973"/>
                  <a:pt x="193890" y="5837456"/>
                  <a:pt x="171981" y="5883750"/>
                </a:cubicBezTo>
                <a:lnTo>
                  <a:pt x="171979" y="5883755"/>
                </a:lnTo>
                <a:lnTo>
                  <a:pt x="160957" y="5909350"/>
                </a:lnTo>
                <a:lnTo>
                  <a:pt x="154076" y="5935945"/>
                </a:lnTo>
                <a:lnTo>
                  <a:pt x="154075" y="5935948"/>
                </a:lnTo>
                <a:lnTo>
                  <a:pt x="154075" y="5935949"/>
                </a:lnTo>
                <a:lnTo>
                  <a:pt x="154242" y="5964476"/>
                </a:lnTo>
                <a:lnTo>
                  <a:pt x="157695" y="5993289"/>
                </a:lnTo>
                <a:lnTo>
                  <a:pt x="157695" y="5993291"/>
                </a:lnTo>
                <a:cubicBezTo>
                  <a:pt x="158837" y="6004531"/>
                  <a:pt x="158647" y="6017485"/>
                  <a:pt x="164171" y="6026440"/>
                </a:cubicBezTo>
                <a:cubicBezTo>
                  <a:pt x="181508" y="6054825"/>
                  <a:pt x="200176" y="6082258"/>
                  <a:pt x="220371" y="6108738"/>
                </a:cubicBezTo>
                <a:lnTo>
                  <a:pt x="234064" y="6133314"/>
                </a:lnTo>
                <a:lnTo>
                  <a:pt x="218468" y="6155599"/>
                </a:lnTo>
                <a:lnTo>
                  <a:pt x="218465" y="6155601"/>
                </a:lnTo>
                <a:cubicBezTo>
                  <a:pt x="196176" y="6175796"/>
                  <a:pt x="184556" y="6200943"/>
                  <a:pt x="179794" y="6228755"/>
                </a:cubicBezTo>
                <a:cubicBezTo>
                  <a:pt x="172363" y="6272763"/>
                  <a:pt x="166077" y="6317150"/>
                  <a:pt x="162457" y="6361538"/>
                </a:cubicBezTo>
                <a:lnTo>
                  <a:pt x="162457" y="6361539"/>
                </a:lnTo>
                <a:lnTo>
                  <a:pt x="179794" y="6228756"/>
                </a:lnTo>
                <a:cubicBezTo>
                  <a:pt x="184556" y="6200944"/>
                  <a:pt x="196176" y="6175797"/>
                  <a:pt x="218465" y="6155602"/>
                </a:cubicBezTo>
                <a:lnTo>
                  <a:pt x="218468" y="6155599"/>
                </a:lnTo>
                <a:lnTo>
                  <a:pt x="230364" y="6143189"/>
                </a:lnTo>
                <a:lnTo>
                  <a:pt x="234064" y="6133314"/>
                </a:lnTo>
                <a:lnTo>
                  <a:pt x="234064" y="6133313"/>
                </a:lnTo>
                <a:cubicBezTo>
                  <a:pt x="233993" y="6126883"/>
                  <a:pt x="229039" y="6120073"/>
                  <a:pt x="220371" y="6108737"/>
                </a:cubicBezTo>
                <a:cubicBezTo>
                  <a:pt x="200176" y="6082257"/>
                  <a:pt x="181508" y="6054824"/>
                  <a:pt x="164171" y="6026439"/>
                </a:cubicBezTo>
                <a:cubicBezTo>
                  <a:pt x="158647" y="6017484"/>
                  <a:pt x="158837" y="6004530"/>
                  <a:pt x="157695" y="5993290"/>
                </a:cubicBezTo>
                <a:lnTo>
                  <a:pt x="157695" y="5993289"/>
                </a:lnTo>
                <a:lnTo>
                  <a:pt x="154075" y="5935949"/>
                </a:lnTo>
                <a:lnTo>
                  <a:pt x="154076" y="5935945"/>
                </a:lnTo>
                <a:lnTo>
                  <a:pt x="171979" y="5883755"/>
                </a:lnTo>
                <a:lnTo>
                  <a:pt x="171981" y="5883751"/>
                </a:lnTo>
                <a:cubicBezTo>
                  <a:pt x="193890" y="5837457"/>
                  <a:pt x="221133" y="5794974"/>
                  <a:pt x="260376" y="5760873"/>
                </a:cubicBezTo>
                <a:cubicBezTo>
                  <a:pt x="265520" y="5756493"/>
                  <a:pt x="267426" y="5747728"/>
                  <a:pt x="269141" y="5740488"/>
                </a:cubicBezTo>
                <a:cubicBezTo>
                  <a:pt x="271999" y="5728678"/>
                  <a:pt x="274665" y="5716485"/>
                  <a:pt x="275047" y="5704483"/>
                </a:cubicBezTo>
                <a:cubicBezTo>
                  <a:pt x="276951" y="5646189"/>
                  <a:pt x="303622" y="5600467"/>
                  <a:pt x="346295" y="5562746"/>
                </a:cubicBezTo>
                <a:cubicBezTo>
                  <a:pt x="352392" y="5557317"/>
                  <a:pt x="355774" y="5552507"/>
                  <a:pt x="355869" y="5547578"/>
                </a:cubicBezTo>
                <a:lnTo>
                  <a:pt x="355869" y="5547577"/>
                </a:lnTo>
                <a:cubicBezTo>
                  <a:pt x="355964" y="5542648"/>
                  <a:pt x="352773" y="5537599"/>
                  <a:pt x="345723" y="5531692"/>
                </a:cubicBezTo>
                <a:lnTo>
                  <a:pt x="345722" y="5531691"/>
                </a:lnTo>
                <a:lnTo>
                  <a:pt x="335103" y="5507667"/>
                </a:lnTo>
                <a:lnTo>
                  <a:pt x="339627" y="5480637"/>
                </a:lnTo>
                <a:cubicBezTo>
                  <a:pt x="343437" y="5462351"/>
                  <a:pt x="347439" y="5443870"/>
                  <a:pt x="351249" y="5425582"/>
                </a:cubicBezTo>
                <a:cubicBezTo>
                  <a:pt x="353915" y="5412057"/>
                  <a:pt x="356201" y="5398721"/>
                  <a:pt x="359440" y="5385384"/>
                </a:cubicBezTo>
                <a:cubicBezTo>
                  <a:pt x="361965" y="5375002"/>
                  <a:pt x="363668" y="5364882"/>
                  <a:pt x="364317" y="5355014"/>
                </a:cubicBezTo>
                <a:lnTo>
                  <a:pt x="364317" y="5355013"/>
                </a:lnTo>
                <a:lnTo>
                  <a:pt x="362870" y="5326162"/>
                </a:lnTo>
                <a:lnTo>
                  <a:pt x="360397" y="5321350"/>
                </a:lnTo>
                <a:lnTo>
                  <a:pt x="359341" y="5312287"/>
                </a:lnTo>
                <a:cubicBezTo>
                  <a:pt x="354789" y="5298594"/>
                  <a:pt x="347082" y="5285440"/>
                  <a:pt x="335437" y="5272795"/>
                </a:cubicBezTo>
                <a:cubicBezTo>
                  <a:pt x="323531" y="5259936"/>
                  <a:pt x="315815" y="5245268"/>
                  <a:pt x="311981" y="5229432"/>
                </a:cubicBezTo>
                <a:lnTo>
                  <a:pt x="311814" y="5179067"/>
                </a:lnTo>
                <a:lnTo>
                  <a:pt x="314362" y="5172090"/>
                </a:lnTo>
                <a:cubicBezTo>
                  <a:pt x="315243" y="5169780"/>
                  <a:pt x="315814" y="5167637"/>
                  <a:pt x="315052" y="5166113"/>
                </a:cubicBezTo>
                <a:lnTo>
                  <a:pt x="315052" y="5166112"/>
                </a:lnTo>
                <a:lnTo>
                  <a:pt x="308337" y="5133224"/>
                </a:lnTo>
                <a:lnTo>
                  <a:pt x="308338" y="5133219"/>
                </a:lnTo>
                <a:lnTo>
                  <a:pt x="321364" y="5087449"/>
                </a:lnTo>
                <a:lnTo>
                  <a:pt x="327270" y="5072375"/>
                </a:lnTo>
                <a:cubicBezTo>
                  <a:pt x="330949" y="5062299"/>
                  <a:pt x="333866" y="5052095"/>
                  <a:pt x="334485" y="5041521"/>
                </a:cubicBezTo>
                <a:cubicBezTo>
                  <a:pt x="335627" y="5022852"/>
                  <a:pt x="349725" y="5003801"/>
                  <a:pt x="360964" y="4987037"/>
                </a:cubicBezTo>
                <a:cubicBezTo>
                  <a:pt x="366751" y="4978392"/>
                  <a:pt x="372458" y="4970096"/>
                  <a:pt x="376969" y="4961455"/>
                </a:cubicBezTo>
                <a:lnTo>
                  <a:pt x="378247" y="4957452"/>
                </a:lnTo>
                <a:lnTo>
                  <a:pt x="381039" y="4952672"/>
                </a:lnTo>
                <a:lnTo>
                  <a:pt x="385799" y="4933804"/>
                </a:lnTo>
                <a:cubicBezTo>
                  <a:pt x="386468" y="4927121"/>
                  <a:pt x="386111" y="4919978"/>
                  <a:pt x="384396" y="4912167"/>
                </a:cubicBezTo>
                <a:lnTo>
                  <a:pt x="382691" y="4889274"/>
                </a:lnTo>
                <a:lnTo>
                  <a:pt x="390221" y="4863341"/>
                </a:lnTo>
                <a:lnTo>
                  <a:pt x="412401" y="4828916"/>
                </a:lnTo>
                <a:cubicBezTo>
                  <a:pt x="420784" y="4819963"/>
                  <a:pt x="425356" y="4810580"/>
                  <a:pt x="427237" y="4800483"/>
                </a:cubicBezTo>
                <a:lnTo>
                  <a:pt x="427237" y="4800482"/>
                </a:lnTo>
                <a:cubicBezTo>
                  <a:pt x="429119" y="4790385"/>
                  <a:pt x="428309" y="4779574"/>
                  <a:pt x="425928" y="4767763"/>
                </a:cubicBezTo>
                <a:cubicBezTo>
                  <a:pt x="420022" y="4738234"/>
                  <a:pt x="419640" y="4707563"/>
                  <a:pt x="416021" y="4677654"/>
                </a:cubicBezTo>
                <a:cubicBezTo>
                  <a:pt x="415259" y="4671175"/>
                  <a:pt x="412591" y="4662985"/>
                  <a:pt x="408019" y="4659173"/>
                </a:cubicBezTo>
                <a:cubicBezTo>
                  <a:pt x="351249" y="4612499"/>
                  <a:pt x="350677" y="4546775"/>
                  <a:pt x="348009" y="4482003"/>
                </a:cubicBezTo>
                <a:lnTo>
                  <a:pt x="347247" y="4363890"/>
                </a:lnTo>
                <a:lnTo>
                  <a:pt x="356201" y="4324645"/>
                </a:lnTo>
                <a:cubicBezTo>
                  <a:pt x="368204" y="4300070"/>
                  <a:pt x="383824" y="4277401"/>
                  <a:pt x="396017" y="4253014"/>
                </a:cubicBezTo>
                <a:cubicBezTo>
                  <a:pt x="400781" y="4243872"/>
                  <a:pt x="400971" y="4232060"/>
                  <a:pt x="401733" y="4221391"/>
                </a:cubicBezTo>
                <a:close/>
                <a:moveTo>
                  <a:pt x="332842" y="2836171"/>
                </a:moveTo>
                <a:lnTo>
                  <a:pt x="332842" y="2836172"/>
                </a:lnTo>
                <a:cubicBezTo>
                  <a:pt x="336914" y="2839982"/>
                  <a:pt x="340200" y="2844316"/>
                  <a:pt x="341533" y="2848793"/>
                </a:cubicBezTo>
                <a:lnTo>
                  <a:pt x="358166" y="2903545"/>
                </a:lnTo>
                <a:lnTo>
                  <a:pt x="366072" y="2947858"/>
                </a:lnTo>
                <a:lnTo>
                  <a:pt x="366072" y="2947862"/>
                </a:lnTo>
                <a:lnTo>
                  <a:pt x="362488" y="2982147"/>
                </a:lnTo>
                <a:cubicBezTo>
                  <a:pt x="354392" y="3014152"/>
                  <a:pt x="350582" y="3045776"/>
                  <a:pt x="350796" y="3077400"/>
                </a:cubicBezTo>
                <a:lnTo>
                  <a:pt x="350796" y="3077401"/>
                </a:lnTo>
                <a:cubicBezTo>
                  <a:pt x="351010" y="3109025"/>
                  <a:pt x="355249" y="3140649"/>
                  <a:pt x="363250" y="3172654"/>
                </a:cubicBezTo>
                <a:cubicBezTo>
                  <a:pt x="389159" y="3276480"/>
                  <a:pt x="416591" y="3380305"/>
                  <a:pt x="410877" y="3489467"/>
                </a:cubicBezTo>
                <a:cubicBezTo>
                  <a:pt x="409925" y="3507563"/>
                  <a:pt x="421546" y="3529090"/>
                  <a:pt x="432976" y="3544713"/>
                </a:cubicBezTo>
                <a:cubicBezTo>
                  <a:pt x="438406" y="3552190"/>
                  <a:pt x="442585" y="3557715"/>
                  <a:pt x="445520" y="3562320"/>
                </a:cubicBezTo>
                <a:lnTo>
                  <a:pt x="450598" y="3574407"/>
                </a:lnTo>
                <a:lnTo>
                  <a:pt x="448246" y="3587173"/>
                </a:lnTo>
                <a:cubicBezTo>
                  <a:pt x="446228" y="3592231"/>
                  <a:pt x="442978" y="3598434"/>
                  <a:pt x="438500" y="3606816"/>
                </a:cubicBezTo>
                <a:cubicBezTo>
                  <a:pt x="434118" y="3614818"/>
                  <a:pt x="431452" y="3624724"/>
                  <a:pt x="424974" y="3630631"/>
                </a:cubicBezTo>
                <a:cubicBezTo>
                  <a:pt x="408496" y="3645681"/>
                  <a:pt x="402257" y="3662493"/>
                  <a:pt x="400733" y="3680162"/>
                </a:cubicBezTo>
                <a:lnTo>
                  <a:pt x="400733" y="3680163"/>
                </a:lnTo>
                <a:lnTo>
                  <a:pt x="404781" y="3734837"/>
                </a:lnTo>
                <a:lnTo>
                  <a:pt x="404399" y="3754651"/>
                </a:lnTo>
                <a:cubicBezTo>
                  <a:pt x="398399" y="3767129"/>
                  <a:pt x="396447" y="3778654"/>
                  <a:pt x="398042" y="3789775"/>
                </a:cubicBezTo>
                <a:lnTo>
                  <a:pt x="398042" y="3789776"/>
                </a:lnTo>
                <a:cubicBezTo>
                  <a:pt x="399638" y="3800896"/>
                  <a:pt x="404781" y="3811613"/>
                  <a:pt x="412973" y="3822472"/>
                </a:cubicBezTo>
                <a:lnTo>
                  <a:pt x="427308" y="3852619"/>
                </a:lnTo>
                <a:lnTo>
                  <a:pt x="417926" y="3885336"/>
                </a:lnTo>
                <a:lnTo>
                  <a:pt x="417925" y="3885337"/>
                </a:lnTo>
                <a:cubicBezTo>
                  <a:pt x="398494" y="3910103"/>
                  <a:pt x="388302" y="3935726"/>
                  <a:pt x="386040" y="3962158"/>
                </a:cubicBezTo>
                <a:lnTo>
                  <a:pt x="386040" y="3962159"/>
                </a:lnTo>
                <a:lnTo>
                  <a:pt x="388431" y="4002409"/>
                </a:lnTo>
                <a:lnTo>
                  <a:pt x="401733" y="4043837"/>
                </a:lnTo>
                <a:lnTo>
                  <a:pt x="401733" y="4043839"/>
                </a:lnTo>
                <a:lnTo>
                  <a:pt x="416855" y="4103825"/>
                </a:lnTo>
                <a:lnTo>
                  <a:pt x="405544" y="4165381"/>
                </a:lnTo>
                <a:lnTo>
                  <a:pt x="405543" y="4165382"/>
                </a:lnTo>
                <a:cubicBezTo>
                  <a:pt x="402114" y="4173479"/>
                  <a:pt x="401543" y="4182766"/>
                  <a:pt x="401638" y="4192386"/>
                </a:cubicBezTo>
                <a:lnTo>
                  <a:pt x="401638" y="4192387"/>
                </a:lnTo>
                <a:lnTo>
                  <a:pt x="405543" y="4165383"/>
                </a:lnTo>
                <a:lnTo>
                  <a:pt x="405544" y="4165381"/>
                </a:lnTo>
                <a:lnTo>
                  <a:pt x="414887" y="4134255"/>
                </a:lnTo>
                <a:lnTo>
                  <a:pt x="416855" y="4103825"/>
                </a:lnTo>
                <a:lnTo>
                  <a:pt x="416855" y="4103824"/>
                </a:lnTo>
                <a:cubicBezTo>
                  <a:pt x="415879" y="4083701"/>
                  <a:pt x="410497" y="4063841"/>
                  <a:pt x="401733" y="4043838"/>
                </a:cubicBezTo>
                <a:lnTo>
                  <a:pt x="401733" y="4043837"/>
                </a:lnTo>
                <a:lnTo>
                  <a:pt x="386040" y="3962159"/>
                </a:lnTo>
                <a:lnTo>
                  <a:pt x="395544" y="3923124"/>
                </a:lnTo>
                <a:cubicBezTo>
                  <a:pt x="400804" y="3910318"/>
                  <a:pt x="408210" y="3897721"/>
                  <a:pt x="417925" y="3885338"/>
                </a:cubicBezTo>
                <a:lnTo>
                  <a:pt x="417926" y="3885336"/>
                </a:lnTo>
                <a:lnTo>
                  <a:pt x="426528" y="3868763"/>
                </a:lnTo>
                <a:lnTo>
                  <a:pt x="427308" y="3852619"/>
                </a:lnTo>
                <a:lnTo>
                  <a:pt x="427308" y="3852618"/>
                </a:lnTo>
                <a:cubicBezTo>
                  <a:pt x="425642" y="3842045"/>
                  <a:pt x="420022" y="3831901"/>
                  <a:pt x="412973" y="3822471"/>
                </a:cubicBezTo>
                <a:lnTo>
                  <a:pt x="398042" y="3789775"/>
                </a:lnTo>
                <a:lnTo>
                  <a:pt x="404399" y="3754652"/>
                </a:lnTo>
                <a:cubicBezTo>
                  <a:pt x="407067" y="3749125"/>
                  <a:pt x="405733" y="3741315"/>
                  <a:pt x="404781" y="3734837"/>
                </a:cubicBezTo>
                <a:lnTo>
                  <a:pt x="404781" y="3734836"/>
                </a:lnTo>
                <a:lnTo>
                  <a:pt x="400733" y="3680163"/>
                </a:lnTo>
                <a:lnTo>
                  <a:pt x="407246" y="3654415"/>
                </a:lnTo>
                <a:cubicBezTo>
                  <a:pt x="411056" y="3646122"/>
                  <a:pt x="416735" y="3638157"/>
                  <a:pt x="424974" y="3630632"/>
                </a:cubicBezTo>
                <a:cubicBezTo>
                  <a:pt x="431452" y="3624725"/>
                  <a:pt x="434118" y="3614819"/>
                  <a:pt x="438500" y="3606817"/>
                </a:cubicBezTo>
                <a:cubicBezTo>
                  <a:pt x="447455" y="3590053"/>
                  <a:pt x="451503" y="3582004"/>
                  <a:pt x="450598" y="3574408"/>
                </a:cubicBezTo>
                <a:lnTo>
                  <a:pt x="450598" y="3574407"/>
                </a:lnTo>
                <a:cubicBezTo>
                  <a:pt x="449693" y="3566810"/>
                  <a:pt x="443835" y="3559667"/>
                  <a:pt x="432976" y="3544712"/>
                </a:cubicBezTo>
                <a:cubicBezTo>
                  <a:pt x="421546" y="3529089"/>
                  <a:pt x="409925" y="3507562"/>
                  <a:pt x="410877" y="3489466"/>
                </a:cubicBezTo>
                <a:cubicBezTo>
                  <a:pt x="416591" y="3380304"/>
                  <a:pt x="389159" y="3276479"/>
                  <a:pt x="363250" y="3172653"/>
                </a:cubicBezTo>
                <a:lnTo>
                  <a:pt x="350796" y="3077401"/>
                </a:lnTo>
                <a:lnTo>
                  <a:pt x="362488" y="2982148"/>
                </a:lnTo>
                <a:cubicBezTo>
                  <a:pt x="365441" y="2970575"/>
                  <a:pt x="366442" y="2959156"/>
                  <a:pt x="366072" y="2947862"/>
                </a:cubicBezTo>
                <a:lnTo>
                  <a:pt x="366072" y="2947861"/>
                </a:lnTo>
                <a:lnTo>
                  <a:pt x="366072" y="2947858"/>
                </a:lnTo>
                <a:lnTo>
                  <a:pt x="361441" y="2914327"/>
                </a:lnTo>
                <a:lnTo>
                  <a:pt x="358166" y="2903545"/>
                </a:lnTo>
                <a:lnTo>
                  <a:pt x="357138" y="2897784"/>
                </a:lnTo>
                <a:cubicBezTo>
                  <a:pt x="352392" y="2881306"/>
                  <a:pt x="346534" y="2865009"/>
                  <a:pt x="341533" y="2848792"/>
                </a:cubicBezTo>
                <a:close/>
                <a:moveTo>
                  <a:pt x="296001" y="2745351"/>
                </a:moveTo>
                <a:lnTo>
                  <a:pt x="289670" y="2770757"/>
                </a:lnTo>
                <a:lnTo>
                  <a:pt x="290080" y="2778005"/>
                </a:lnTo>
                <a:lnTo>
                  <a:pt x="289301" y="2782304"/>
                </a:lnTo>
                <a:lnTo>
                  <a:pt x="290501" y="2785439"/>
                </a:lnTo>
                <a:lnTo>
                  <a:pt x="290929" y="2793022"/>
                </a:lnTo>
                <a:lnTo>
                  <a:pt x="300579" y="2811779"/>
                </a:lnTo>
                <a:lnTo>
                  <a:pt x="300582" y="2811786"/>
                </a:lnTo>
                <a:lnTo>
                  <a:pt x="300583" y="2811786"/>
                </a:lnTo>
                <a:lnTo>
                  <a:pt x="300579" y="2811779"/>
                </a:lnTo>
                <a:lnTo>
                  <a:pt x="290501" y="2785439"/>
                </a:lnTo>
                <a:lnTo>
                  <a:pt x="290080" y="2778005"/>
                </a:lnTo>
                <a:close/>
                <a:moveTo>
                  <a:pt x="817328" y="1508457"/>
                </a:moveTo>
                <a:lnTo>
                  <a:pt x="845421" y="1596212"/>
                </a:lnTo>
                <a:cubicBezTo>
                  <a:pt x="847898" y="1604977"/>
                  <a:pt x="846373" y="1615835"/>
                  <a:pt x="843517" y="1624979"/>
                </a:cubicBezTo>
                <a:cubicBezTo>
                  <a:pt x="833801" y="1656222"/>
                  <a:pt x="809415" y="1676035"/>
                  <a:pt x="786935" y="1697752"/>
                </a:cubicBezTo>
                <a:cubicBezTo>
                  <a:pt x="777029" y="1707278"/>
                  <a:pt x="769981" y="1720422"/>
                  <a:pt x="764267" y="1733187"/>
                </a:cubicBezTo>
                <a:cubicBezTo>
                  <a:pt x="749595" y="1766334"/>
                  <a:pt x="736452" y="1800245"/>
                  <a:pt x="722546" y="1833774"/>
                </a:cubicBezTo>
                <a:cubicBezTo>
                  <a:pt x="721212" y="1837012"/>
                  <a:pt x="717783" y="1839678"/>
                  <a:pt x="714925" y="1842157"/>
                </a:cubicBezTo>
                <a:cubicBezTo>
                  <a:pt x="684824" y="1866921"/>
                  <a:pt x="654535" y="1891496"/>
                  <a:pt x="624434" y="1916453"/>
                </a:cubicBezTo>
                <a:cubicBezTo>
                  <a:pt x="618720" y="1921215"/>
                  <a:pt x="614528" y="1928075"/>
                  <a:pt x="609004" y="1933218"/>
                </a:cubicBezTo>
                <a:cubicBezTo>
                  <a:pt x="601384" y="1940458"/>
                  <a:pt x="594143" y="1949602"/>
                  <a:pt x="584999" y="1953412"/>
                </a:cubicBezTo>
                <a:cubicBezTo>
                  <a:pt x="556234" y="1965223"/>
                  <a:pt x="543850" y="1987893"/>
                  <a:pt x="538516" y="2016468"/>
                </a:cubicBezTo>
                <a:cubicBezTo>
                  <a:pt x="533563" y="2042569"/>
                  <a:pt x="529371" y="2068668"/>
                  <a:pt x="523657" y="2094577"/>
                </a:cubicBezTo>
                <a:cubicBezTo>
                  <a:pt x="516799" y="2126200"/>
                  <a:pt x="509369" y="2157635"/>
                  <a:pt x="500986" y="2188878"/>
                </a:cubicBezTo>
                <a:cubicBezTo>
                  <a:pt x="497366" y="2202403"/>
                  <a:pt x="493176" y="2216691"/>
                  <a:pt x="485746" y="2228313"/>
                </a:cubicBezTo>
                <a:cubicBezTo>
                  <a:pt x="465171" y="2260889"/>
                  <a:pt x="451265" y="2295752"/>
                  <a:pt x="456789" y="2334043"/>
                </a:cubicBezTo>
                <a:cubicBezTo>
                  <a:pt x="461171" y="2364714"/>
                  <a:pt x="449931" y="2390433"/>
                  <a:pt x="432404" y="2409484"/>
                </a:cubicBezTo>
                <a:cubicBezTo>
                  <a:pt x="424451" y="2418153"/>
                  <a:pt x="418938" y="2426976"/>
                  <a:pt x="415304" y="2435912"/>
                </a:cubicBezTo>
                <a:lnTo>
                  <a:pt x="415304" y="2435912"/>
                </a:lnTo>
                <a:lnTo>
                  <a:pt x="415303" y="2435912"/>
                </a:lnTo>
                <a:lnTo>
                  <a:pt x="412309" y="2449831"/>
                </a:lnTo>
                <a:lnTo>
                  <a:pt x="409472" y="2463016"/>
                </a:lnTo>
                <a:lnTo>
                  <a:pt x="409472" y="2463017"/>
                </a:lnTo>
                <a:lnTo>
                  <a:pt x="411535" y="2490550"/>
                </a:lnTo>
                <a:lnTo>
                  <a:pt x="418115" y="2518262"/>
                </a:lnTo>
                <a:lnTo>
                  <a:pt x="418115" y="2518264"/>
                </a:lnTo>
                <a:lnTo>
                  <a:pt x="421759" y="2545006"/>
                </a:lnTo>
                <a:lnTo>
                  <a:pt x="417545" y="2571033"/>
                </a:lnTo>
                <a:cubicBezTo>
                  <a:pt x="405543" y="2612944"/>
                  <a:pt x="372966" y="2640949"/>
                  <a:pt x="344391" y="2668000"/>
                </a:cubicBezTo>
                <a:cubicBezTo>
                  <a:pt x="320006" y="2691053"/>
                  <a:pt x="306290" y="2716962"/>
                  <a:pt x="296001" y="2745347"/>
                </a:cubicBezTo>
                <a:lnTo>
                  <a:pt x="296001" y="2745348"/>
                </a:lnTo>
                <a:cubicBezTo>
                  <a:pt x="306290" y="2716963"/>
                  <a:pt x="320006" y="2691054"/>
                  <a:pt x="344391" y="2668001"/>
                </a:cubicBezTo>
                <a:cubicBezTo>
                  <a:pt x="372966" y="2640950"/>
                  <a:pt x="405543" y="2612945"/>
                  <a:pt x="417545" y="2571034"/>
                </a:cubicBezTo>
                <a:cubicBezTo>
                  <a:pt x="420117" y="2561985"/>
                  <a:pt x="421593" y="2553555"/>
                  <a:pt x="421760" y="2545006"/>
                </a:cubicBezTo>
                <a:lnTo>
                  <a:pt x="421759" y="2545006"/>
                </a:lnTo>
                <a:lnTo>
                  <a:pt x="421760" y="2545005"/>
                </a:lnTo>
                <a:cubicBezTo>
                  <a:pt x="421926" y="2536456"/>
                  <a:pt x="420783" y="2527789"/>
                  <a:pt x="418115" y="2518263"/>
                </a:cubicBezTo>
                <a:lnTo>
                  <a:pt x="418115" y="2518262"/>
                </a:lnTo>
                <a:lnTo>
                  <a:pt x="409472" y="2463017"/>
                </a:lnTo>
                <a:lnTo>
                  <a:pt x="412309" y="2449831"/>
                </a:lnTo>
                <a:lnTo>
                  <a:pt x="415304" y="2435912"/>
                </a:lnTo>
                <a:lnTo>
                  <a:pt x="432404" y="2409485"/>
                </a:lnTo>
                <a:cubicBezTo>
                  <a:pt x="449931" y="2390434"/>
                  <a:pt x="461171" y="2364715"/>
                  <a:pt x="456789" y="2334044"/>
                </a:cubicBezTo>
                <a:cubicBezTo>
                  <a:pt x="451265" y="2295753"/>
                  <a:pt x="465171" y="2260890"/>
                  <a:pt x="485746" y="2228314"/>
                </a:cubicBezTo>
                <a:cubicBezTo>
                  <a:pt x="493176" y="2216692"/>
                  <a:pt x="497366" y="2202404"/>
                  <a:pt x="500986" y="2188879"/>
                </a:cubicBezTo>
                <a:cubicBezTo>
                  <a:pt x="509369" y="2157636"/>
                  <a:pt x="516799" y="2126201"/>
                  <a:pt x="523657" y="2094578"/>
                </a:cubicBezTo>
                <a:cubicBezTo>
                  <a:pt x="529371" y="2068669"/>
                  <a:pt x="533563" y="2042570"/>
                  <a:pt x="538516" y="2016469"/>
                </a:cubicBezTo>
                <a:cubicBezTo>
                  <a:pt x="543850" y="1987894"/>
                  <a:pt x="556234" y="1965224"/>
                  <a:pt x="584999" y="1953413"/>
                </a:cubicBezTo>
                <a:cubicBezTo>
                  <a:pt x="594143" y="1949603"/>
                  <a:pt x="601384" y="1940459"/>
                  <a:pt x="609004" y="1933219"/>
                </a:cubicBezTo>
                <a:cubicBezTo>
                  <a:pt x="614528" y="1928076"/>
                  <a:pt x="618720" y="1921216"/>
                  <a:pt x="624434" y="1916454"/>
                </a:cubicBezTo>
                <a:cubicBezTo>
                  <a:pt x="654535" y="1891497"/>
                  <a:pt x="684824" y="1866922"/>
                  <a:pt x="714925" y="1842158"/>
                </a:cubicBezTo>
                <a:cubicBezTo>
                  <a:pt x="717783" y="1839679"/>
                  <a:pt x="721212" y="1837013"/>
                  <a:pt x="722546" y="1833775"/>
                </a:cubicBezTo>
                <a:cubicBezTo>
                  <a:pt x="736452" y="1800246"/>
                  <a:pt x="749596" y="1766335"/>
                  <a:pt x="764267" y="1733188"/>
                </a:cubicBezTo>
                <a:cubicBezTo>
                  <a:pt x="769981" y="1720423"/>
                  <a:pt x="777029" y="1707279"/>
                  <a:pt x="786936" y="1697753"/>
                </a:cubicBezTo>
                <a:cubicBezTo>
                  <a:pt x="809416" y="1676036"/>
                  <a:pt x="833801" y="1656223"/>
                  <a:pt x="843517" y="1624980"/>
                </a:cubicBezTo>
                <a:cubicBezTo>
                  <a:pt x="846374" y="1615836"/>
                  <a:pt x="847899" y="1604978"/>
                  <a:pt x="845422" y="1596213"/>
                </a:cubicBezTo>
                <a:close/>
                <a:moveTo>
                  <a:pt x="798723" y="1459072"/>
                </a:moveTo>
                <a:lnTo>
                  <a:pt x="807941" y="1481571"/>
                </a:lnTo>
                <a:lnTo>
                  <a:pt x="798724" y="1459073"/>
                </a:lnTo>
                <a:close/>
                <a:moveTo>
                  <a:pt x="779530" y="1268757"/>
                </a:moveTo>
                <a:lnTo>
                  <a:pt x="774363" y="1286068"/>
                </a:lnTo>
                <a:cubicBezTo>
                  <a:pt x="759789" y="1306929"/>
                  <a:pt x="753550" y="1328551"/>
                  <a:pt x="752025" y="1350626"/>
                </a:cubicBezTo>
                <a:lnTo>
                  <a:pt x="757620" y="1413839"/>
                </a:lnTo>
                <a:lnTo>
                  <a:pt x="752026" y="1350627"/>
                </a:lnTo>
                <a:cubicBezTo>
                  <a:pt x="753550" y="1328552"/>
                  <a:pt x="759790" y="1306929"/>
                  <a:pt x="774363" y="1286069"/>
                </a:cubicBezTo>
                <a:cubicBezTo>
                  <a:pt x="777506" y="1281688"/>
                  <a:pt x="779078" y="1275401"/>
                  <a:pt x="779530" y="1268757"/>
                </a:cubicBezTo>
                <a:close/>
                <a:moveTo>
                  <a:pt x="837801" y="773034"/>
                </a:moveTo>
                <a:lnTo>
                  <a:pt x="829801" y="854378"/>
                </a:lnTo>
                <a:cubicBezTo>
                  <a:pt x="827515" y="878955"/>
                  <a:pt x="826753" y="903721"/>
                  <a:pt x="798747" y="915342"/>
                </a:cubicBezTo>
                <a:cubicBezTo>
                  <a:pt x="794365" y="917058"/>
                  <a:pt x="791127" y="922772"/>
                  <a:pt x="788269" y="927154"/>
                </a:cubicBezTo>
                <a:cubicBezTo>
                  <a:pt x="744261" y="994784"/>
                  <a:pt x="745405" y="1030979"/>
                  <a:pt x="791889" y="1097086"/>
                </a:cubicBezTo>
                <a:cubicBezTo>
                  <a:pt x="796651" y="1103944"/>
                  <a:pt x="800081" y="1118612"/>
                  <a:pt x="796271" y="1123184"/>
                </a:cubicBezTo>
                <a:cubicBezTo>
                  <a:pt x="780459" y="1142616"/>
                  <a:pt x="773411" y="1162953"/>
                  <a:pt x="771553" y="1184028"/>
                </a:cubicBezTo>
                <a:cubicBezTo>
                  <a:pt x="773411" y="1162953"/>
                  <a:pt x="780460" y="1142617"/>
                  <a:pt x="796272" y="1123185"/>
                </a:cubicBezTo>
                <a:cubicBezTo>
                  <a:pt x="800082" y="1118613"/>
                  <a:pt x="796652" y="1103945"/>
                  <a:pt x="791890" y="1097087"/>
                </a:cubicBezTo>
                <a:cubicBezTo>
                  <a:pt x="745406" y="1030980"/>
                  <a:pt x="744262" y="994785"/>
                  <a:pt x="788270" y="927155"/>
                </a:cubicBezTo>
                <a:cubicBezTo>
                  <a:pt x="791128" y="922773"/>
                  <a:pt x="794366" y="917059"/>
                  <a:pt x="798748" y="915343"/>
                </a:cubicBezTo>
                <a:cubicBezTo>
                  <a:pt x="826753" y="903722"/>
                  <a:pt x="827515" y="878956"/>
                  <a:pt x="829801" y="854379"/>
                </a:cubicBezTo>
                <a:cubicBezTo>
                  <a:pt x="832277" y="827329"/>
                  <a:pt x="835515" y="800276"/>
                  <a:pt x="837801" y="773035"/>
                </a:cubicBezTo>
                <a:close/>
                <a:moveTo>
                  <a:pt x="782400" y="517850"/>
                </a:moveTo>
                <a:lnTo>
                  <a:pt x="791317" y="556046"/>
                </a:lnTo>
                <a:cubicBezTo>
                  <a:pt x="793413" y="564047"/>
                  <a:pt x="798937" y="572621"/>
                  <a:pt x="797795" y="580049"/>
                </a:cubicBezTo>
                <a:cubicBezTo>
                  <a:pt x="794461" y="601577"/>
                  <a:pt x="796890" y="622200"/>
                  <a:pt x="801176" y="642536"/>
                </a:cubicBezTo>
                <a:lnTo>
                  <a:pt x="813700" y="694927"/>
                </a:lnTo>
                <a:lnTo>
                  <a:pt x="801177" y="642537"/>
                </a:lnTo>
                <a:cubicBezTo>
                  <a:pt x="796891" y="622200"/>
                  <a:pt x="794462" y="601578"/>
                  <a:pt x="797796" y="580050"/>
                </a:cubicBezTo>
                <a:cubicBezTo>
                  <a:pt x="798938" y="572622"/>
                  <a:pt x="793414" y="564048"/>
                  <a:pt x="791318" y="556047"/>
                </a:cubicBezTo>
                <a:close/>
                <a:moveTo>
                  <a:pt x="783887" y="313532"/>
                </a:moveTo>
                <a:lnTo>
                  <a:pt x="786245" y="324057"/>
                </a:lnTo>
                <a:cubicBezTo>
                  <a:pt x="786031" y="328963"/>
                  <a:pt x="785126" y="334583"/>
                  <a:pt x="784459" y="338869"/>
                </a:cubicBezTo>
                <a:lnTo>
                  <a:pt x="784453" y="338902"/>
                </a:lnTo>
                <a:lnTo>
                  <a:pt x="778363" y="367327"/>
                </a:lnTo>
                <a:lnTo>
                  <a:pt x="774553" y="395639"/>
                </a:lnTo>
                <a:lnTo>
                  <a:pt x="784453" y="338902"/>
                </a:lnTo>
                <a:lnTo>
                  <a:pt x="784460" y="338870"/>
                </a:lnTo>
                <a:cubicBezTo>
                  <a:pt x="785794" y="330298"/>
                  <a:pt x="788080" y="316389"/>
                  <a:pt x="783888" y="313533"/>
                </a:cubicBezTo>
                <a:close/>
                <a:moveTo>
                  <a:pt x="761560" y="281567"/>
                </a:moveTo>
                <a:lnTo>
                  <a:pt x="766454" y="295414"/>
                </a:lnTo>
                <a:lnTo>
                  <a:pt x="766455" y="295414"/>
                </a:lnTo>
                <a:close/>
                <a:moveTo>
                  <a:pt x="774880" y="24485"/>
                </a:moveTo>
                <a:lnTo>
                  <a:pt x="777142" y="74128"/>
                </a:lnTo>
                <a:cubicBezTo>
                  <a:pt x="775758" y="100173"/>
                  <a:pt x="771253" y="125875"/>
                  <a:pt x="767023" y="151568"/>
                </a:cubicBezTo>
                <a:lnTo>
                  <a:pt x="766824" y="153387"/>
                </a:lnTo>
                <a:lnTo>
                  <a:pt x="763010" y="177270"/>
                </a:lnTo>
                <a:lnTo>
                  <a:pt x="758551" y="228943"/>
                </a:lnTo>
                <a:lnTo>
                  <a:pt x="766824" y="153387"/>
                </a:lnTo>
                <a:lnTo>
                  <a:pt x="771220" y="125860"/>
                </a:lnTo>
                <a:cubicBezTo>
                  <a:pt x="773910" y="108702"/>
                  <a:pt x="776220" y="91491"/>
                  <a:pt x="777143" y="74128"/>
                </a:cubicBezTo>
                <a:close/>
                <a:moveTo>
                  <a:pt x="313354" y="0"/>
                </a:moveTo>
                <a:lnTo>
                  <a:pt x="777461" y="0"/>
                </a:lnTo>
                <a:lnTo>
                  <a:pt x="774743" y="21485"/>
                </a:lnTo>
                <a:lnTo>
                  <a:pt x="777461" y="0"/>
                </a:lnTo>
                <a:lnTo>
                  <a:pt x="4523171" y="1"/>
                </a:lnTo>
                <a:lnTo>
                  <a:pt x="4523171" y="6858000"/>
                </a:lnTo>
                <a:lnTo>
                  <a:pt x="284400" y="6858000"/>
                </a:lnTo>
                <a:lnTo>
                  <a:pt x="112147" y="6858000"/>
                </a:lnTo>
                <a:lnTo>
                  <a:pt x="102447" y="6815515"/>
                </a:lnTo>
                <a:cubicBezTo>
                  <a:pt x="96923" y="6793034"/>
                  <a:pt x="87016" y="6771318"/>
                  <a:pt x="83396" y="6748457"/>
                </a:cubicBezTo>
                <a:cubicBezTo>
                  <a:pt x="74824" y="6694163"/>
                  <a:pt x="68728" y="6639487"/>
                  <a:pt x="61870" y="6584811"/>
                </a:cubicBezTo>
                <a:cubicBezTo>
                  <a:pt x="54821" y="6528423"/>
                  <a:pt x="47391" y="6472224"/>
                  <a:pt x="41105" y="6415832"/>
                </a:cubicBezTo>
                <a:cubicBezTo>
                  <a:pt x="37865" y="6384971"/>
                  <a:pt x="37295" y="6353918"/>
                  <a:pt x="34247" y="6323057"/>
                </a:cubicBezTo>
                <a:cubicBezTo>
                  <a:pt x="31579" y="6296004"/>
                  <a:pt x="26626" y="6269143"/>
                  <a:pt x="23386" y="6242092"/>
                </a:cubicBezTo>
                <a:cubicBezTo>
                  <a:pt x="20720" y="6218659"/>
                  <a:pt x="19196" y="6195036"/>
                  <a:pt x="16528" y="6171604"/>
                </a:cubicBezTo>
                <a:cubicBezTo>
                  <a:pt x="12148" y="6134074"/>
                  <a:pt x="7194" y="6096735"/>
                  <a:pt x="2622" y="6059396"/>
                </a:cubicBezTo>
                <a:lnTo>
                  <a:pt x="0" y="6041768"/>
                </a:lnTo>
                <a:lnTo>
                  <a:pt x="0" y="6000936"/>
                </a:lnTo>
                <a:lnTo>
                  <a:pt x="3670" y="5957594"/>
                </a:lnTo>
                <a:lnTo>
                  <a:pt x="0" y="5912510"/>
                </a:lnTo>
                <a:lnTo>
                  <a:pt x="0" y="5886400"/>
                </a:lnTo>
                <a:lnTo>
                  <a:pt x="1098" y="5864317"/>
                </a:lnTo>
                <a:cubicBezTo>
                  <a:pt x="7576" y="5839360"/>
                  <a:pt x="16720" y="5815168"/>
                  <a:pt x="24720" y="5790591"/>
                </a:cubicBezTo>
                <a:cubicBezTo>
                  <a:pt x="25672" y="5787923"/>
                  <a:pt x="25864" y="5784685"/>
                  <a:pt x="26434" y="5781829"/>
                </a:cubicBezTo>
                <a:cubicBezTo>
                  <a:pt x="29675" y="5765634"/>
                  <a:pt x="32913" y="5749633"/>
                  <a:pt x="35771" y="5733439"/>
                </a:cubicBezTo>
                <a:cubicBezTo>
                  <a:pt x="37295" y="5724677"/>
                  <a:pt x="37485" y="5715722"/>
                  <a:pt x="38819" y="5706958"/>
                </a:cubicBezTo>
                <a:cubicBezTo>
                  <a:pt x="44153" y="5673049"/>
                  <a:pt x="35199" y="5635710"/>
                  <a:pt x="58250" y="5606371"/>
                </a:cubicBezTo>
                <a:cubicBezTo>
                  <a:pt x="73110" y="5587320"/>
                  <a:pt x="69680" y="5568841"/>
                  <a:pt x="67394" y="5548459"/>
                </a:cubicBezTo>
                <a:cubicBezTo>
                  <a:pt x="65680" y="5533026"/>
                  <a:pt x="66252" y="5517214"/>
                  <a:pt x="66060" y="5501593"/>
                </a:cubicBezTo>
                <a:cubicBezTo>
                  <a:pt x="65490" y="5474160"/>
                  <a:pt x="65298" y="5446727"/>
                  <a:pt x="64346" y="5419294"/>
                </a:cubicBezTo>
                <a:cubicBezTo>
                  <a:pt x="63966" y="5410530"/>
                  <a:pt x="59202" y="5401578"/>
                  <a:pt x="59964" y="5393004"/>
                </a:cubicBezTo>
                <a:cubicBezTo>
                  <a:pt x="63584" y="5353378"/>
                  <a:pt x="69300" y="5313753"/>
                  <a:pt x="72538" y="5274128"/>
                </a:cubicBezTo>
                <a:cubicBezTo>
                  <a:pt x="74442" y="5251649"/>
                  <a:pt x="70824" y="5228596"/>
                  <a:pt x="73490" y="5206307"/>
                </a:cubicBezTo>
                <a:cubicBezTo>
                  <a:pt x="76538" y="5180590"/>
                  <a:pt x="84348" y="5155444"/>
                  <a:pt x="89113" y="5129915"/>
                </a:cubicBezTo>
                <a:cubicBezTo>
                  <a:pt x="90445" y="5122866"/>
                  <a:pt x="88731" y="5115056"/>
                  <a:pt x="88351" y="5107626"/>
                </a:cubicBezTo>
                <a:cubicBezTo>
                  <a:pt x="87968" y="5099244"/>
                  <a:pt x="87206" y="5091051"/>
                  <a:pt x="87016" y="5082669"/>
                </a:cubicBezTo>
                <a:cubicBezTo>
                  <a:pt x="86634" y="5057140"/>
                  <a:pt x="87206" y="5031613"/>
                  <a:pt x="85872" y="5006085"/>
                </a:cubicBezTo>
                <a:cubicBezTo>
                  <a:pt x="85110" y="4990464"/>
                  <a:pt x="77300" y="4974081"/>
                  <a:pt x="80158" y="4959601"/>
                </a:cubicBezTo>
                <a:cubicBezTo>
                  <a:pt x="85682" y="4930074"/>
                  <a:pt x="73300" y="4900545"/>
                  <a:pt x="83586" y="4871018"/>
                </a:cubicBezTo>
                <a:cubicBezTo>
                  <a:pt x="86634" y="4861872"/>
                  <a:pt x="79014" y="4849299"/>
                  <a:pt x="78634" y="4838249"/>
                </a:cubicBezTo>
                <a:cubicBezTo>
                  <a:pt x="77682" y="4810626"/>
                  <a:pt x="77872" y="4783003"/>
                  <a:pt x="78062" y="4755380"/>
                </a:cubicBezTo>
                <a:cubicBezTo>
                  <a:pt x="78252" y="4730613"/>
                  <a:pt x="75586" y="4704894"/>
                  <a:pt x="80920" y="4681082"/>
                </a:cubicBezTo>
                <a:cubicBezTo>
                  <a:pt x="86634" y="4656125"/>
                  <a:pt x="85872" y="4633646"/>
                  <a:pt x="79396" y="4609451"/>
                </a:cubicBezTo>
                <a:cubicBezTo>
                  <a:pt x="75014" y="4592877"/>
                  <a:pt x="74442" y="4575350"/>
                  <a:pt x="73110" y="4558206"/>
                </a:cubicBezTo>
                <a:cubicBezTo>
                  <a:pt x="71586" y="4539727"/>
                  <a:pt x="75586" y="4519342"/>
                  <a:pt x="69300" y="4502578"/>
                </a:cubicBezTo>
                <a:cubicBezTo>
                  <a:pt x="50629" y="4452664"/>
                  <a:pt x="46629" y="4401418"/>
                  <a:pt x="46629" y="4349221"/>
                </a:cubicBezTo>
                <a:cubicBezTo>
                  <a:pt x="46629" y="4339694"/>
                  <a:pt x="49295" y="4329978"/>
                  <a:pt x="52153" y="4320836"/>
                </a:cubicBezTo>
                <a:cubicBezTo>
                  <a:pt x="69300" y="4267492"/>
                  <a:pt x="67776" y="4213960"/>
                  <a:pt x="57297" y="4159666"/>
                </a:cubicBezTo>
                <a:cubicBezTo>
                  <a:pt x="55011" y="4148426"/>
                  <a:pt x="54629" y="4135853"/>
                  <a:pt x="56915" y="4124613"/>
                </a:cubicBezTo>
                <a:cubicBezTo>
                  <a:pt x="63584" y="4092988"/>
                  <a:pt x="74634" y="4062317"/>
                  <a:pt x="79396" y="4030502"/>
                </a:cubicBezTo>
                <a:cubicBezTo>
                  <a:pt x="87206" y="3977924"/>
                  <a:pt x="60918" y="3932393"/>
                  <a:pt x="43771" y="3885337"/>
                </a:cubicBezTo>
                <a:cubicBezTo>
                  <a:pt x="31627" y="3851760"/>
                  <a:pt x="8016" y="3821934"/>
                  <a:pt x="426" y="3786776"/>
                </a:cubicBezTo>
                <a:lnTo>
                  <a:pt x="0" y="3773896"/>
                </a:lnTo>
                <a:lnTo>
                  <a:pt x="0" y="3393881"/>
                </a:lnTo>
                <a:lnTo>
                  <a:pt x="11838" y="3359515"/>
                </a:lnTo>
                <a:cubicBezTo>
                  <a:pt x="14434" y="3346204"/>
                  <a:pt x="14910" y="3332773"/>
                  <a:pt x="12910" y="3318770"/>
                </a:cubicBezTo>
                <a:cubicBezTo>
                  <a:pt x="12243" y="3314103"/>
                  <a:pt x="9909" y="3308769"/>
                  <a:pt x="6718" y="3304078"/>
                </a:cubicBezTo>
                <a:lnTo>
                  <a:pt x="0" y="3297656"/>
                </a:lnTo>
                <a:lnTo>
                  <a:pt x="0" y="3207866"/>
                </a:lnTo>
                <a:lnTo>
                  <a:pt x="15553" y="3186770"/>
                </a:lnTo>
                <a:cubicBezTo>
                  <a:pt x="28483" y="3162328"/>
                  <a:pt x="30484" y="3134646"/>
                  <a:pt x="36341" y="3107499"/>
                </a:cubicBezTo>
                <a:cubicBezTo>
                  <a:pt x="41105" y="3085402"/>
                  <a:pt x="41295" y="3064826"/>
                  <a:pt x="38057" y="3042727"/>
                </a:cubicBezTo>
                <a:cubicBezTo>
                  <a:pt x="30817" y="2994721"/>
                  <a:pt x="41105" y="2948046"/>
                  <a:pt x="54249" y="2901942"/>
                </a:cubicBezTo>
                <a:cubicBezTo>
                  <a:pt x="63012" y="2871461"/>
                  <a:pt x="68346" y="2840218"/>
                  <a:pt x="77300" y="2809929"/>
                </a:cubicBezTo>
                <a:cubicBezTo>
                  <a:pt x="84158" y="2787258"/>
                  <a:pt x="92351" y="2764589"/>
                  <a:pt x="103399" y="2743825"/>
                </a:cubicBezTo>
                <a:cubicBezTo>
                  <a:pt x="119594" y="2713722"/>
                  <a:pt x="143978" y="2687435"/>
                  <a:pt x="137500" y="2649142"/>
                </a:cubicBezTo>
                <a:cubicBezTo>
                  <a:pt x="131786" y="2615420"/>
                  <a:pt x="143786" y="2584941"/>
                  <a:pt x="155217" y="2554078"/>
                </a:cubicBezTo>
                <a:cubicBezTo>
                  <a:pt x="163599" y="2531408"/>
                  <a:pt x="172173" y="2508741"/>
                  <a:pt x="177507" y="2485306"/>
                </a:cubicBezTo>
                <a:cubicBezTo>
                  <a:pt x="183794" y="2457491"/>
                  <a:pt x="181126" y="2426058"/>
                  <a:pt x="192748" y="2401291"/>
                </a:cubicBezTo>
                <a:cubicBezTo>
                  <a:pt x="204940" y="2375382"/>
                  <a:pt x="196748" y="2353858"/>
                  <a:pt x="193318" y="2330805"/>
                </a:cubicBezTo>
                <a:cubicBezTo>
                  <a:pt x="187984" y="2294038"/>
                  <a:pt x="178077" y="2257458"/>
                  <a:pt x="190652" y="2220311"/>
                </a:cubicBezTo>
                <a:cubicBezTo>
                  <a:pt x="205892" y="2175162"/>
                  <a:pt x="222275" y="2130392"/>
                  <a:pt x="236753" y="2085053"/>
                </a:cubicBezTo>
                <a:cubicBezTo>
                  <a:pt x="242280" y="2067524"/>
                  <a:pt x="244566" y="2048667"/>
                  <a:pt x="247042" y="2030377"/>
                </a:cubicBezTo>
                <a:cubicBezTo>
                  <a:pt x="249138" y="2013042"/>
                  <a:pt x="243804" y="1992278"/>
                  <a:pt x="251804" y="1978939"/>
                </a:cubicBezTo>
                <a:cubicBezTo>
                  <a:pt x="272379" y="1944648"/>
                  <a:pt x="282475" y="1909407"/>
                  <a:pt x="282475" y="1869779"/>
                </a:cubicBezTo>
                <a:cubicBezTo>
                  <a:pt x="282475" y="1854919"/>
                  <a:pt x="291049" y="1840440"/>
                  <a:pt x="292573" y="1825392"/>
                </a:cubicBezTo>
                <a:cubicBezTo>
                  <a:pt x="294477" y="1804815"/>
                  <a:pt x="299622" y="1781193"/>
                  <a:pt x="292381" y="1763286"/>
                </a:cubicBezTo>
                <a:cubicBezTo>
                  <a:pt x="275237" y="1721184"/>
                  <a:pt x="289525" y="1687085"/>
                  <a:pt x="306480" y="1650316"/>
                </a:cubicBezTo>
                <a:cubicBezTo>
                  <a:pt x="323244" y="1614119"/>
                  <a:pt x="336579" y="1576018"/>
                  <a:pt x="347629" y="1537536"/>
                </a:cubicBezTo>
                <a:cubicBezTo>
                  <a:pt x="351629" y="1523058"/>
                  <a:pt x="344961" y="1505723"/>
                  <a:pt x="343629" y="1489719"/>
                </a:cubicBezTo>
                <a:cubicBezTo>
                  <a:pt x="343247" y="1484003"/>
                  <a:pt x="342675" y="1477716"/>
                  <a:pt x="344581" y="1472574"/>
                </a:cubicBezTo>
                <a:cubicBezTo>
                  <a:pt x="362870" y="1422853"/>
                  <a:pt x="376776" y="1372367"/>
                  <a:pt x="367252" y="1318455"/>
                </a:cubicBezTo>
                <a:cubicBezTo>
                  <a:pt x="366298" y="1313503"/>
                  <a:pt x="368394" y="1307977"/>
                  <a:pt x="369728" y="1303023"/>
                </a:cubicBezTo>
                <a:cubicBezTo>
                  <a:pt x="376586" y="1278828"/>
                  <a:pt x="387444" y="1255205"/>
                  <a:pt x="389921" y="1230632"/>
                </a:cubicBezTo>
                <a:cubicBezTo>
                  <a:pt x="396017" y="1170050"/>
                  <a:pt x="398495" y="1109090"/>
                  <a:pt x="402495" y="1048124"/>
                </a:cubicBezTo>
                <a:cubicBezTo>
                  <a:pt x="402685" y="1044314"/>
                  <a:pt x="402685" y="1040314"/>
                  <a:pt x="404019" y="1036886"/>
                </a:cubicBezTo>
                <a:cubicBezTo>
                  <a:pt x="412211" y="1014405"/>
                  <a:pt x="409543" y="994784"/>
                  <a:pt x="393923" y="975732"/>
                </a:cubicBezTo>
                <a:cubicBezTo>
                  <a:pt x="387064" y="967349"/>
                  <a:pt x="383444" y="955919"/>
                  <a:pt x="379634" y="945443"/>
                </a:cubicBezTo>
                <a:cubicBezTo>
                  <a:pt x="373918" y="930010"/>
                  <a:pt x="368394" y="914199"/>
                  <a:pt x="364774" y="898197"/>
                </a:cubicBezTo>
                <a:cubicBezTo>
                  <a:pt x="361346" y="882383"/>
                  <a:pt x="356583" y="865429"/>
                  <a:pt x="359250" y="850188"/>
                </a:cubicBezTo>
                <a:cubicBezTo>
                  <a:pt x="364012" y="822755"/>
                  <a:pt x="374680" y="796654"/>
                  <a:pt x="381730" y="769604"/>
                </a:cubicBezTo>
                <a:cubicBezTo>
                  <a:pt x="384206" y="760269"/>
                  <a:pt x="383824" y="749981"/>
                  <a:pt x="384016" y="740267"/>
                </a:cubicBezTo>
                <a:cubicBezTo>
                  <a:pt x="384586" y="717976"/>
                  <a:pt x="379062" y="695115"/>
                  <a:pt x="394875" y="674922"/>
                </a:cubicBezTo>
                <a:cubicBezTo>
                  <a:pt x="409733" y="656254"/>
                  <a:pt x="405353" y="637391"/>
                  <a:pt x="394113" y="617771"/>
                </a:cubicBezTo>
                <a:cubicBezTo>
                  <a:pt x="386110" y="603672"/>
                  <a:pt x="379824" y="587671"/>
                  <a:pt x="376776" y="571859"/>
                </a:cubicBezTo>
                <a:cubicBezTo>
                  <a:pt x="372586" y="550140"/>
                  <a:pt x="370870" y="528614"/>
                  <a:pt x="373348" y="505181"/>
                </a:cubicBezTo>
                <a:cubicBezTo>
                  <a:pt x="375062" y="488606"/>
                  <a:pt x="375824" y="475080"/>
                  <a:pt x="385920" y="462125"/>
                </a:cubicBezTo>
                <a:cubicBezTo>
                  <a:pt x="387444" y="460031"/>
                  <a:pt x="387826" y="456221"/>
                  <a:pt x="387634" y="453363"/>
                </a:cubicBezTo>
                <a:cubicBezTo>
                  <a:pt x="384396" y="415834"/>
                  <a:pt x="386110" y="378685"/>
                  <a:pt x="388399" y="340773"/>
                </a:cubicBezTo>
                <a:cubicBezTo>
                  <a:pt x="391445" y="292578"/>
                  <a:pt x="382492" y="241900"/>
                  <a:pt x="350487" y="200181"/>
                </a:cubicBezTo>
                <a:cubicBezTo>
                  <a:pt x="345723" y="194084"/>
                  <a:pt x="343629" y="184940"/>
                  <a:pt x="342485" y="176938"/>
                </a:cubicBezTo>
                <a:cubicBezTo>
                  <a:pt x="337533" y="139218"/>
                  <a:pt x="334103" y="101307"/>
                  <a:pt x="328579" y="63586"/>
                </a:cubicBezTo>
                <a:cubicBezTo>
                  <a:pt x="325530" y="43011"/>
                  <a:pt x="322862" y="21485"/>
                  <a:pt x="314480" y="2816"/>
                </a:cubicBezTo>
                <a:close/>
              </a:path>
            </a:pathLst>
          </a:custGeom>
          <a:effectLst>
            <a:outerShdw blurRad="381000" dist="152400" dir="10800000" algn="r" rotWithShape="0">
              <a:prstClr val="black">
                <a:alpha val="10000"/>
              </a:prstClr>
            </a:outerShdw>
          </a:effectLst>
        </p:spPr>
      </p:pic>
      <p:grpSp>
        <p:nvGrpSpPr>
          <p:cNvPr id="14" name="Group 13">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00" y="-1"/>
            <a:ext cx="874716" cy="6858001"/>
            <a:chOff x="7620000" y="-1"/>
            <a:chExt cx="874716" cy="6858001"/>
          </a:xfrm>
        </p:grpSpPr>
        <p:sp>
          <p:nvSpPr>
            <p:cNvPr id="15" name="Freeform: Shape 14">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3715597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f64fc7b3-bddc-4c90-904d-cd0fd39f70d8"/>
</p:tagLst>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6">
      <a:majorFont>
        <a:latin typeface="Abadi"/>
        <a:ea typeface=""/>
        <a:cs typeface=""/>
      </a:majorFont>
      <a:minorFont>
        <a:latin typeface="Abad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badi"/>
        <a:ea typeface=""/>
        <a:cs typeface=""/>
      </a:majorFont>
      <a:minorFont>
        <a:latin typeface="Abad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4601</Words>
  <Application>Microsoft Office PowerPoint</Application>
  <PresentationFormat>Widescreen</PresentationFormat>
  <Paragraphs>260</Paragraphs>
  <Slides>26</Slides>
  <Notes>14</Notes>
  <HiddenSlides>3</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26</vt:i4>
      </vt:variant>
    </vt:vector>
  </HeadingPairs>
  <TitlesOfParts>
    <vt:vector size="31" baseType="lpstr">
      <vt:lpstr>Abadi</vt:lpstr>
      <vt:lpstr>Arial</vt:lpstr>
      <vt:lpstr>Calibri</vt:lpstr>
      <vt:lpstr>Office-teema</vt:lpstr>
      <vt:lpstr>Office Theme</vt:lpstr>
      <vt:lpstr>Corporate irresponsibility</vt:lpstr>
      <vt:lpstr>Agenda</vt:lpstr>
      <vt:lpstr>Getting caught</vt:lpstr>
      <vt:lpstr>How firms get caught</vt:lpstr>
      <vt:lpstr>How firms get caught</vt:lpstr>
      <vt:lpstr>Whistleblowing</vt:lpstr>
      <vt:lpstr>Whistleblowing</vt:lpstr>
      <vt:lpstr>“The consequences to being the whistleblower include distancing and retaliation from fellow workers and friends, personal attacks on one’s character during the course ofa protracted dispute, and the need to change one’s career.” </vt:lpstr>
      <vt:lpstr>Consequences and management of wrongdoing</vt:lpstr>
      <vt:lpstr>Impacts of wrongdoing on perpetrator</vt:lpstr>
      <vt:lpstr>Challenges in punishing for organizational wrongdoing</vt:lpstr>
      <vt:lpstr>Example:           and Oxycontin</vt:lpstr>
      <vt:lpstr>How do firms manage events of irresponsibility? (Generally)</vt:lpstr>
      <vt:lpstr>How do firms manage events of irresponsibility? (A specific tactic)</vt:lpstr>
      <vt:lpstr>Longer term perspectives to consequences of corporate irresponsibility</vt:lpstr>
      <vt:lpstr>What happens in the long term?</vt:lpstr>
      <vt:lpstr>Collective forgetting of corporate irresponsibility</vt:lpstr>
      <vt:lpstr>Organizations forget, and rarely learn in the long term</vt:lpstr>
      <vt:lpstr>The case of Samsung Note 7: to forget or not?</vt:lpstr>
      <vt:lpstr>Recap, final thoughts…</vt:lpstr>
      <vt:lpstr>Re-cap</vt:lpstr>
      <vt:lpstr>How to prevent wrongdoing?</vt:lpstr>
      <vt:lpstr>How to prevent wrongdoing?</vt:lpstr>
      <vt:lpstr>Studying wrongdoing</vt:lpstr>
      <vt:lpstr>Readings on corporate irresponsibility</vt:lpstr>
      <vt:lpstr>Individual assignment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irresponsibility</dc:title>
  <dc:creator>Jukka Rintamäki</dc:creator>
  <cp:lastModifiedBy>Häyry Matti</cp:lastModifiedBy>
  <cp:revision>5</cp:revision>
  <dcterms:created xsi:type="dcterms:W3CDTF">2018-03-08T14:32:08Z</dcterms:created>
  <dcterms:modified xsi:type="dcterms:W3CDTF">2023-03-28T14:36:52Z</dcterms:modified>
</cp:coreProperties>
</file>