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2" r:id="rId3"/>
    <p:sldId id="270" r:id="rId4"/>
    <p:sldId id="303" r:id="rId5"/>
    <p:sldId id="324" r:id="rId6"/>
    <p:sldId id="307" r:id="rId7"/>
    <p:sldId id="306" r:id="rId8"/>
    <p:sldId id="320" r:id="rId9"/>
    <p:sldId id="304" r:id="rId10"/>
    <p:sldId id="305" r:id="rId11"/>
    <p:sldId id="301" r:id="rId12"/>
    <p:sldId id="308" r:id="rId13"/>
    <p:sldId id="319" r:id="rId14"/>
    <p:sldId id="309" r:id="rId15"/>
    <p:sldId id="310" r:id="rId16"/>
    <p:sldId id="322" r:id="rId17"/>
    <p:sldId id="323" r:id="rId18"/>
    <p:sldId id="314" r:id="rId19"/>
    <p:sldId id="313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67755" autoAdjust="0"/>
  </p:normalViewPr>
  <p:slideViewPr>
    <p:cSldViewPr>
      <p:cViewPr varScale="1">
        <p:scale>
          <a:sx n="84" d="100"/>
          <a:sy n="84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F7CD23-D04D-6A43-BF12-597715A3EADB}" type="datetime1">
              <a:rPr lang="en-US"/>
              <a:pPr>
                <a:defRPr/>
              </a:pPr>
              <a:t>3/21/23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01F4CC-8DD3-6845-AD06-8CD64924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4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3149AD-0C68-8C40-AA29-7D62F2C287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524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2035FA-079F-364B-A7D7-C24FC0957906}" type="slidenum">
              <a:rPr lang="fi-FI" sz="1200"/>
              <a:pPr/>
              <a:t>1</a:t>
            </a:fld>
            <a:endParaRPr lang="fi-FI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6D6F9F4-77CA-D94B-9BBC-2E782F7EB2EC}" type="slidenum">
              <a:rPr lang="fi-FI" sz="1200"/>
              <a:pPr/>
              <a:t>10</a:t>
            </a:fld>
            <a:endParaRPr lang="fi-FI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Scenario design can potentially represent the dimensions of: material, or what is the item made of; form how it is made; function, what it is used for and context, in what settings it is used.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BD70BF3-1CBF-F44F-886B-E2AE5A62E079}" type="slidenum">
              <a:rPr lang="fi-FI" sz="1200"/>
              <a:pPr/>
              <a:t>11</a:t>
            </a:fld>
            <a:endParaRPr lang="fi-FI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16D381-2EC3-D64A-B1DE-3F0CD3A93A75}" type="slidenum">
              <a:rPr lang="fi-FI" sz="1200"/>
              <a:pPr/>
              <a:t>12</a:t>
            </a:fld>
            <a:endParaRPr lang="fi-FI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Leigh Star, S. and James R.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Griesemer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Social Studies of Science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, Vol. 19, No. 3 (Aug., 1989), pp. 387-420.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Leigh Star, S. 201. This is not a boundary object, Reflections on the original concept, Science, Technology, &amp; Human Values 35(5) 601-617.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938F22-D2BE-5F4F-B29C-97CFC1AAE6E8}" type="slidenum">
              <a:rPr lang="fi-FI" sz="1200"/>
              <a:pPr/>
              <a:t>13</a:t>
            </a:fld>
            <a:endParaRPr lang="fi-FI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Particular actions and events can facilitate, obstruct, or be irrelevant to given goals.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C88CFE-04B3-B94B-86F7-BCBB7FC65076}" type="slidenum">
              <a:rPr lang="fi-FI" sz="1200"/>
              <a:pPr/>
              <a:t>14</a:t>
            </a:fld>
            <a:endParaRPr lang="fi-FI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See the work of Jacques Bertin on The Semiology of Graphics for more information about the importance of the title. For a good study on the influence that captions can have on artwork interpretation, see “Constructivism in Germany: Lizzitzky and Moholy-Nagy” in Victor Margolin’s The Struggle for Utopia, University of Chicago Press.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C0F0EC-C572-D848-9192-A74C0024E755}" type="slidenum">
              <a:rPr lang="fi-FI" sz="1200"/>
              <a:pPr/>
              <a:t>15</a:t>
            </a:fld>
            <a:endParaRPr lang="fi-FI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See the work of Jacques Bertin on The Semiology of Graphics for more information about the importance of the title. For a good study on the influence that captions can have on artwork interpretation, see “Constructivism in Germany: Lizzitzky and Moholy-Nagy” in Victor Margolin’s The Struggle for Utopia, University of Chicago Press.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A3DB8C-7497-A54E-B9E0-82CF02E4AC35}" type="slidenum">
              <a:rPr lang="fi-FI" sz="1200"/>
              <a:pPr/>
              <a:t>16</a:t>
            </a:fld>
            <a:endParaRPr lang="fi-FI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Knowing what: Declarative can be represented in communication media. It can be encoded. 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Knowing why refers to knowledge which addresses the notion of the reason or meaning of some phenomenon. Can be culture specific. Work week is 37.5 hours… Why?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Knowing how: or procedural knowledge, is the tacit skills that develop only from experience. Forms of procedural knowledge, such as the ability to perform surgery, dance ballet, or speak a foreign language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Judelmann, Greg, (2004). Knowledge Visualization, Problems and Principles for Mapping the Knowledge Space. (MA Thesis)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E46D02D-2A83-FE4E-BBAB-39E3B644CEE1}" type="slidenum">
              <a:rPr lang="fi-FI" sz="1200"/>
              <a:pPr/>
              <a:t>17</a:t>
            </a:fld>
            <a:endParaRPr lang="fi-FI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Cathy Marshall: http://research.microsoft.com/en-us/people/cathymar/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3BB59EC-F71E-534F-BFC1-E983A1FE2185}" type="slidenum">
              <a:rPr lang="fi-FI" sz="1200"/>
              <a:pPr/>
              <a:t>18</a:t>
            </a:fld>
            <a:endParaRPr lang="fi-FI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B6D1B7-8CB1-DF40-BD5E-D7C67E800CA6}" type="slidenum">
              <a:rPr lang="fi-FI" sz="1200"/>
              <a:pPr/>
              <a:t>19</a:t>
            </a:fld>
            <a:endParaRPr lang="fi-FI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F1F5B20-A8B2-8F43-9CE7-65AC358940D5}" type="slidenum">
              <a:rPr lang="fi-FI" sz="1200"/>
              <a:pPr/>
              <a:t>2</a:t>
            </a:fld>
            <a:endParaRPr lang="fi-FI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There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is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also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a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gap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that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exists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between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what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is in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designers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mind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what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is in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users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mind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….</a:t>
            </a:r>
            <a:r>
              <a:rPr lang="ja-JP" altLang="fi-FI" dirty="0"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fi-FI" altLang="ja-JP" i="1" dirty="0">
                <a:latin typeface="Times" charset="0"/>
                <a:ea typeface="ＭＳ Ｐゴシック" charset="0"/>
                <a:cs typeface="ＭＳ Ｐゴシック" charset="0"/>
              </a:rPr>
              <a:t>design </a:t>
            </a:r>
            <a:r>
              <a:rPr lang="fi-FI" altLang="ja-JP" i="1" dirty="0" err="1">
                <a:latin typeface="Times" charset="0"/>
                <a:ea typeface="ＭＳ Ｐゴシック" charset="0"/>
                <a:cs typeface="ＭＳ Ｐゴシック" charset="0"/>
              </a:rPr>
              <a:t>mod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is the designer</a:t>
            </a:r>
            <a:r>
              <a:rPr lang="ja-JP" altLang="fi-FI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s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conceptual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. The </a:t>
            </a:r>
            <a:r>
              <a:rPr lang="fi-FI" altLang="ja-JP" i="1" dirty="0" err="1">
                <a:latin typeface="Times" charset="0"/>
                <a:ea typeface="ＭＳ Ｐゴシック" charset="0"/>
                <a:cs typeface="ＭＳ Ｐゴシック" charset="0"/>
              </a:rPr>
              <a:t>user</a:t>
            </a:r>
            <a:r>
              <a:rPr lang="ja-JP" altLang="fi-FI" i="1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fi-FI" altLang="ja-JP" i="1" dirty="0">
                <a:latin typeface="Times" charset="0"/>
                <a:ea typeface="ＭＳ Ｐゴシック" charset="0"/>
                <a:cs typeface="ＭＳ Ｐゴシック" charset="0"/>
              </a:rPr>
              <a:t>s </a:t>
            </a:r>
            <a:r>
              <a:rPr lang="fi-FI" altLang="ja-JP" i="1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i="1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is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mental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developed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through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interaction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with a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system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.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system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image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results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from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physical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structure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that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has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been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built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including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documentation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instructions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labels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). The designer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expects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user</a:t>
            </a:r>
            <a:r>
              <a:rPr lang="ja-JP" altLang="fi-FI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s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be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identical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to the design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But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designer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does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not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talk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directly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with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user--all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communication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takes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place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through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system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image.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If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system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image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does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not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make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design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clear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consistent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then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user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will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end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up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with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wrong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mental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r>
              <a:rPr lang="ja-JP" altLang="fi-FI" dirty="0"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The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Psychology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of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Everyday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fi-FI" altLang="ja-JP" dirty="0" err="1">
                <a:latin typeface="Times" charset="0"/>
                <a:ea typeface="ＭＳ Ｐゴシック" charset="0"/>
                <a:cs typeface="ＭＳ Ｐゴシック" charset="0"/>
              </a:rPr>
              <a:t>Things</a:t>
            </a:r>
            <a:r>
              <a:rPr lang="fi-FI" altLang="ja-JP" dirty="0">
                <a:latin typeface="Times" charset="0"/>
                <a:ea typeface="ＭＳ Ｐゴシック" charset="0"/>
                <a:cs typeface="ＭＳ Ｐゴシック" charset="0"/>
              </a:rPr>
              <a:t>, p. 16.  </a:t>
            </a:r>
            <a:endParaRPr lang="fi-FI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012F561-9015-2343-8223-DE0162540E22}" type="slidenum">
              <a:rPr lang="fi-FI" sz="1200"/>
              <a:pPr/>
              <a:t>20</a:t>
            </a:fld>
            <a:endParaRPr lang="fi-FI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C7458B9-9D4E-354F-B381-4E028CA2BB2E}" type="slidenum">
              <a:rPr lang="fi-FI" sz="1200"/>
              <a:pPr/>
              <a:t>21</a:t>
            </a:fld>
            <a:endParaRPr lang="fi-FI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483F61-ACD9-4B47-A521-05F4EF1C9F2B}" type="slidenum">
              <a:rPr lang="fi-FI" sz="1200"/>
              <a:pPr/>
              <a:t>22</a:t>
            </a:fld>
            <a:endParaRPr lang="fi-FI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AB1740-DFE5-8A4A-9178-9DE474DF546A}" type="slidenum">
              <a:rPr lang="fi-FI" sz="1200"/>
              <a:pPr/>
              <a:t>3</a:t>
            </a:fld>
            <a:endParaRPr lang="fi-FI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As mentioned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in earlier talks there is a instrumental direction in the way of doing of design.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Design activity has been described as goal-oriented/future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focused action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 In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The Science of the Artificial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, Herbert Simon defined design as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a future-oriented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activity that focuses on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how things ought to be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 Let’s review these stages of action. 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Note: There is a fundamental tension between thinking and doing: thinking gets in the way of ‘doing’, and ‘doing’ obstructs thinking.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Sometimes this conflict is quite sharp, as when one must stop and think before taking another step.</a:t>
            </a:r>
            <a:endParaRPr lang="fi-FI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Scenarios can be written at multiple levels and from many perspectives: Design moves have many effects!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Scenarios concretely fix an interpretation and solution but are open ended: design problem fluidity.</a:t>
            </a:r>
          </a:p>
          <a:p>
            <a:pPr>
              <a:defRPr/>
            </a:pP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(Show Microsoft video scenario)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FB1D1DD-5AA9-E941-81E8-19E3900456F4}" type="slidenum">
              <a:rPr lang="fi-FI" sz="1200"/>
              <a:pPr/>
              <a:t>4</a:t>
            </a:fld>
            <a:endParaRPr lang="fi-FI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Published in Atlantic Monthly, 1945,</a:t>
            </a:r>
          </a:p>
          <a:p>
            <a:r>
              <a:rPr lang="en-GB" dirty="0"/>
              <a:t>https://</a:t>
            </a:r>
            <a:r>
              <a:rPr lang="en-GB" dirty="0" err="1"/>
              <a:t>www.theatlantic.com</a:t>
            </a:r>
            <a:r>
              <a:rPr lang="en-GB" dirty="0"/>
              <a:t>/magazine/archive/1945/07/as-we-may-think/303881/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149AD-0C68-8C40-AA29-7D62F2C28723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8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4. Critical practice (e.g is this a sustainable design?)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5. Scientific knowledge lags design application.</a:t>
            </a:r>
          </a:p>
          <a:p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(Show CIPHER scenario. Pass around comic book scenario.)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61DD3B-1500-4944-B230-B70C54BDA2CC}" type="slidenum">
              <a:rPr lang="fi-FI" sz="1200"/>
              <a:pPr/>
              <a:t>6</a:t>
            </a:fld>
            <a:endParaRPr lang="fi-FI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6. How external factors constraint design – identify communities and research the context properly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7. Action vs. reflection – What we already know, what we need to know…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416D42-BB31-0A49-B7C2-DF23A36C07C3}" type="slidenum">
              <a:rPr lang="fi-FI" sz="1200"/>
              <a:pPr/>
              <a:t>7</a:t>
            </a:fld>
            <a:endParaRPr lang="fi-FI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Model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by John Carroll summarizes previous information.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7548185-06AF-7246-8863-4E0D52A8E091}" type="slidenum">
              <a:rPr lang="fi-FI" sz="1200"/>
              <a:pPr/>
              <a:t>8</a:t>
            </a:fld>
            <a:endParaRPr lang="fi-FI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4FAE43-FBEE-6845-915C-EFEA7956285B}" type="slidenum">
              <a:rPr lang="fi-FI" sz="1200"/>
              <a:pPr/>
              <a:t>9</a:t>
            </a:fld>
            <a:endParaRPr 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C48D-D988-2D41-A151-0DA74C3A69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9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7ACA-8F9D-6A48-9480-59B6133F9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54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6252-37F5-1945-8CD0-E4662944C5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8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Lily </a:t>
            </a:r>
            <a:r>
              <a:rPr lang="en-US" err="1"/>
              <a:t>Díaz</a:t>
            </a:r>
            <a:r>
              <a:rPr lang="en-US"/>
              <a:t>, 2015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0C69-9493-6541-B380-C61F99BC35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5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8EE3-8DB1-264F-A61C-27BDC47375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1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F461-B7FA-E146-BD54-45DA531B87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53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80D0-3CA4-3244-80E4-8528283C06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37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Lily </a:t>
            </a:r>
            <a:r>
              <a:rPr lang="en-US" err="1"/>
              <a:t>Díaz</a:t>
            </a:r>
            <a:r>
              <a:rPr lang="en-US"/>
              <a:t>, 2015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C208-B8FA-2940-919C-B3E687D7E4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7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67C3-36E8-5D4A-AA98-1B6310DF9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3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68CC-286C-8943-9AB7-DFC19069E9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98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1F36-EF94-4A43-A463-B5FD8DB4A4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29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Lily </a:t>
            </a:r>
            <a:r>
              <a:rPr lang="en-US" err="1"/>
              <a:t>Díaz</a:t>
            </a:r>
            <a:r>
              <a:rPr lang="en-US"/>
              <a:t>,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608CF8-867E-ED4F-BF5E-63687B2213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ill Sans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ill Sans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ill Sans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ill Sans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ill Sans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kia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kia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kia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ki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ill Sans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ill Sans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ill Sans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ill Sans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ill Sans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480" y="2564904"/>
            <a:ext cx="6777104" cy="1143000"/>
          </a:xfrm>
        </p:spPr>
        <p:txBody>
          <a:bodyPr/>
          <a:lstStyle/>
          <a:p>
            <a:pPr algn="l" eaLnBrk="1" hangingPunct="1"/>
            <a:r>
              <a:rPr lang="en-US" sz="6000" b="0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rPr>
              <a:t>Scenario design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787488" y="4941168"/>
            <a:ext cx="640873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Gill Sans" charset="0"/>
              </a:rPr>
              <a:t>AXM-E0002, Introduction to research skills</a:t>
            </a:r>
          </a:p>
          <a:p>
            <a:r>
              <a:rPr lang="en-US" sz="1400" dirty="0">
                <a:latin typeface="Gill Sans" charset="0"/>
              </a:rPr>
              <a:t>New Media Production</a:t>
            </a:r>
          </a:p>
          <a:p>
            <a:r>
              <a:rPr lang="en-US" sz="1400" dirty="0">
                <a:latin typeface="Gill Sans" charset="0"/>
              </a:rPr>
              <a:t>Sound for New Media</a:t>
            </a:r>
          </a:p>
          <a:p>
            <a:r>
              <a:rPr lang="en-US" sz="1400" dirty="0">
                <a:latin typeface="Gill Sans" charset="0"/>
              </a:rPr>
              <a:t>Department of Art and Media</a:t>
            </a:r>
          </a:p>
          <a:p>
            <a:r>
              <a:rPr lang="en-US" sz="1400" dirty="0">
                <a:latin typeface="Gill Sans" charset="0"/>
              </a:rPr>
              <a:t>By Prof. Lily Díaz-</a:t>
            </a:r>
            <a:r>
              <a:rPr lang="en-US" sz="1400" dirty="0" err="1">
                <a:latin typeface="Gill Sans" charset="0"/>
              </a:rPr>
              <a:t>Kommonen</a:t>
            </a:r>
            <a:endParaRPr lang="en-US" sz="1400" dirty="0">
              <a:latin typeface="Gill Sans" charset="0"/>
            </a:endParaRPr>
          </a:p>
          <a:p>
            <a:r>
              <a:rPr lang="en-US" sz="1400" dirty="0">
                <a:latin typeface="Gill Sans" charset="0"/>
              </a:rPr>
              <a:t>20 March 2023</a:t>
            </a:r>
          </a:p>
          <a:p>
            <a:endParaRPr lang="en-US" sz="1400" dirty="0">
              <a:latin typeface="Gill San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A51A4-17B1-20DF-C814-7F2EBDD5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84" y="5373216"/>
            <a:ext cx="1215273" cy="1035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755650" y="9080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Gill Sans" charset="0"/>
                <a:ea typeface="ＭＳ Ｐゴシック" charset="0"/>
                <a:cs typeface="Gill Sans" charset="0"/>
              </a:rPr>
              <a:t>In scenario-based design, descriptions of how people accomplish tasks are used as a primary working </a:t>
            </a:r>
            <a:r>
              <a:rPr lang="en-US" i="1">
                <a:latin typeface="Gill Sans" charset="0"/>
                <a:ea typeface="ＭＳ Ｐゴシック" charset="0"/>
                <a:cs typeface="Gill Sans" charset="0"/>
              </a:rPr>
              <a:t>design representation.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Tools for representation 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Scenarios can potentially represent the material aspects of a concept, or idea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Details of Form 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Functional characteristics 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Context of use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187450" y="6092825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ill Sans" charset="0"/>
                <a:cs typeface="Gill Sans" charset="0"/>
              </a:rPr>
              <a:t>Diaz-Kommonen, Art, fact and artifact production, 2002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What is a scenario?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A method that enables us to communicate (talk) about how the system we are trying to design enables/constrains/transforms user activity.</a:t>
            </a:r>
          </a:p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A technique used to explicitly envision and document typical and significant user activities early and continuingly in the development process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What is a scenario?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Gill Sans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u="sng">
                <a:latin typeface="Gill Sans" charset="0"/>
                <a:ea typeface="ＭＳ Ｐゴシック" charset="0"/>
                <a:cs typeface="ＭＳ Ｐゴシック" charset="0"/>
              </a:rPr>
              <a:t>boundary object </a:t>
            </a:r>
            <a:r>
              <a:rPr lang="en-US" sz="2800">
                <a:latin typeface="Gill Sans" charset="0"/>
                <a:ea typeface="ＭＳ Ｐゴシック" charset="0"/>
                <a:cs typeface="ＭＳ Ｐゴシック" charset="0"/>
              </a:rPr>
              <a:t>that enables communication across a diversity of disciplines and communities (Leigh Star, Griesemer R. 2000, Star 2010).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Elements of scenarios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ill Sans" charset="0"/>
                <a:ea typeface="ＭＳ Ｐゴシック" charset="0"/>
                <a:cs typeface="ＭＳ Ｐゴシック" charset="0"/>
              </a:rPr>
              <a:t>Title that clearly identifies the theme and elements in the scenario and indicates how these are to be interpreted.</a:t>
            </a:r>
          </a:p>
          <a:p>
            <a:r>
              <a:rPr lang="en-US" sz="2800" dirty="0">
                <a:latin typeface="Gill Sans" charset="0"/>
                <a:ea typeface="ＭＳ Ｐゴシック" charset="0"/>
                <a:cs typeface="ＭＳ Ｐゴシック" charset="0"/>
              </a:rPr>
              <a:t>Setting: or context of activity that includes artifacts/tools.</a:t>
            </a:r>
          </a:p>
          <a:p>
            <a:r>
              <a:rPr lang="en-US" sz="2800" dirty="0">
                <a:latin typeface="Gill Sans" charset="0"/>
                <a:ea typeface="ＭＳ Ｐゴシック" charset="0"/>
                <a:cs typeface="ＭＳ Ｐゴシック" charset="0"/>
              </a:rPr>
              <a:t>Agent(s)/actor(s) that engages in activities; has goals (sub-goals) and objectives as well as performs task (operations). </a:t>
            </a:r>
          </a:p>
          <a:p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Elements of scenarios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ill Sans" charset="0"/>
                <a:ea typeface="ＭＳ Ｐゴシック" charset="0"/>
                <a:cs typeface="ＭＳ Ｐゴシック" charset="0"/>
              </a:rPr>
              <a:t>Plot: that includes sequences of actions and events, things that actors do, things that happen to them, changes in the circumstances of the setting.</a:t>
            </a:r>
          </a:p>
          <a:p>
            <a:r>
              <a:rPr lang="en-US" sz="2800" dirty="0">
                <a:latin typeface="Gill Sans" charset="0"/>
                <a:ea typeface="ＭＳ Ｐゴシック" charset="0"/>
                <a:cs typeface="ＭＳ Ｐゴシック" charset="0"/>
              </a:rPr>
              <a:t>Structure that influences to how time unfolds</a:t>
            </a:r>
          </a:p>
          <a:p>
            <a:pPr lvl="1"/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Linear</a:t>
            </a:r>
          </a:p>
          <a:p>
            <a:pPr lvl="1"/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Circular</a:t>
            </a:r>
          </a:p>
          <a:p>
            <a:pPr lvl="1"/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Networked.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Elements of scenarios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Structure</a:t>
            </a:r>
          </a:p>
          <a:p>
            <a:pPr lvl="1"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Episodes: ‘Layers’, ‘stages’, ‘levels, ‘clusters’.</a:t>
            </a:r>
          </a:p>
          <a:p>
            <a:pPr lvl="1"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Events: ‘Chunks’ of happenings.</a:t>
            </a:r>
          </a:p>
          <a:p>
            <a:pPr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Point of view </a:t>
            </a:r>
          </a:p>
          <a:p>
            <a:pPr lvl="1"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Gill Sans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person, “I” or “Me” depicts an active agent.</a:t>
            </a:r>
          </a:p>
          <a:p>
            <a:pPr lvl="1">
              <a:defRPr/>
            </a:pP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3</a:t>
            </a:r>
            <a:r>
              <a:rPr lang="en-US" baseline="30000" dirty="0">
                <a:latin typeface="Gill Sans" charset="0"/>
                <a:ea typeface="ＭＳ Ｐゴシック" charset="0"/>
                <a:cs typeface="ＭＳ Ｐゴシック" charset="0"/>
              </a:rPr>
              <a:t>rd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person, Spectator that is present or omniscient. </a:t>
            </a:r>
          </a:p>
          <a:p>
            <a:pPr>
              <a:defRPr/>
            </a:pPr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Tx/>
              <a:buNone/>
              <a:defRPr/>
            </a:pPr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Types of knowledge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Knowing what – Declarative </a:t>
            </a:r>
          </a:p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Knowing why – Semantic</a:t>
            </a:r>
          </a:p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Knowing how – Procedural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3 steps to scenario design</a:t>
            </a:r>
          </a:p>
        </p:txBody>
      </p:sp>
      <p:sp>
        <p:nvSpPr>
          <p:cNvPr id="4813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Inspired by Cathy Marshall’s work on personnas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Step 1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Establish a goal, context, or activity</a:t>
            </a:r>
          </a:p>
          <a:p>
            <a:pPr lvl="1"/>
            <a:r>
              <a:rPr lang="en-US" sz="2400">
                <a:latin typeface="Gill Sans" charset="0"/>
                <a:ea typeface="ＭＳ Ｐゴシック" charset="0"/>
              </a:rPr>
              <a:t>What is needed to describe the scenario’s settings? </a:t>
            </a:r>
          </a:p>
          <a:p>
            <a:pPr lvl="1"/>
            <a:r>
              <a:rPr lang="en-US" sz="2400">
                <a:latin typeface="Gill Sans" charset="0"/>
                <a:ea typeface="ＭＳ Ｐゴシック" charset="0"/>
              </a:rPr>
              <a:t>Why is the agent/actor using the system? </a:t>
            </a:r>
          </a:p>
          <a:p>
            <a:pPr lvl="1"/>
            <a:r>
              <a:rPr lang="en-US" sz="2400">
                <a:latin typeface="Gill Sans" charset="0"/>
                <a:ea typeface="ＭＳ Ｐゴシック" charset="0"/>
              </a:rPr>
              <a:t>What will make this interaction successful?</a:t>
            </a:r>
          </a:p>
          <a:p>
            <a:pPr lvl="1"/>
            <a:r>
              <a:rPr lang="en-US" sz="2400">
                <a:latin typeface="Gill Sans" charset="0"/>
                <a:ea typeface="ＭＳ Ｐゴシック" charset="0"/>
              </a:rPr>
              <a:t>As you create the scenario, try to focus on storytelling; don’t aim to represent a complete activity analysis; select one or two tasks at most and describe the operations that comprise them. </a:t>
            </a:r>
          </a:p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Gill Sans" charset="0"/>
                <a:ea typeface="ＭＳ Ｐゴシック" charset="0"/>
                <a:cs typeface="ＭＳ Ｐゴシック" charset="0"/>
              </a:rPr>
              <a:t>Conceptual models</a:t>
            </a:r>
          </a:p>
        </p:txBody>
      </p:sp>
      <p:pic>
        <p:nvPicPr>
          <p:cNvPr id="2" name="Picture 1" descr="scenario_mod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457325"/>
            <a:ext cx="6926262" cy="5140325"/>
          </a:xfrm>
          <a:prstGeom prst="rect">
            <a:avLst/>
          </a:prstGeom>
          <a:ln w="3175" cmpd="sng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Step 2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Describe the interaction.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Stay at a high level or avoid too detailed descriptions of the interface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Imagine the new design and how it will help to solve specific problems. 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If you have done user research, try to include highlights, in order to make a more compelling story.</a:t>
            </a:r>
          </a:p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Step 3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Illustrate and analyze the end results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What happens as a result of this interaction? 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Was it a success or failure? 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What factors might have contributed to the end result?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Scenarios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Can be done using…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Textual accounts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Storyboards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Video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Performance</a:t>
            </a:r>
          </a:p>
          <a:p>
            <a:pPr lvl="1"/>
            <a:r>
              <a:rPr lang="en-US">
                <a:latin typeface="Gill Sans" charset="0"/>
                <a:ea typeface="ＭＳ Ｐゴシック" charset="0"/>
              </a:rPr>
              <a:t>Other ideas?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Gill Sans" charset="0"/>
                <a:ea typeface="ＭＳ Ｐゴシック" charset="0"/>
                <a:cs typeface="ＭＳ Ｐゴシック" charset="0"/>
              </a:rPr>
              <a:t>7 stages of action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135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05000" y="63246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200" i="1"/>
              <a:t>Adapted from Donald Norman</a:t>
            </a:r>
            <a:r>
              <a:rPr lang="ja-JP" altLang="fi-FI" sz="1200" i="1"/>
              <a:t>’</a:t>
            </a:r>
            <a:r>
              <a:rPr lang="fi-FI" altLang="ja-JP" sz="1200" i="1"/>
              <a:t>s The Pyschology of Everyday Things</a:t>
            </a:r>
            <a:endParaRPr lang="fi-FI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Scenario design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Tries to see the situation, or </a:t>
            </a:r>
            <a:r>
              <a:rPr lang="en-US" i="1">
                <a:latin typeface="Gill Sans" charset="0"/>
                <a:ea typeface="ＭＳ Ｐゴシック" charset="0"/>
                <a:cs typeface="ＭＳ Ｐゴシック" charset="0"/>
              </a:rPr>
              <a:t>context of use 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in many different ways, from multiple perspectives, and considering many purposes. </a:t>
            </a:r>
          </a:p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Seeks to </a:t>
            </a:r>
            <a:r>
              <a:rPr lang="en-US" i="1">
                <a:latin typeface="Gill Sans" charset="0"/>
                <a:ea typeface="ＭＳ Ｐゴシック" charset="0"/>
                <a:cs typeface="ＭＳ Ｐゴシック" charset="0"/>
              </a:rPr>
              <a:t>envision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the concrete elements of a situation, which in many cases does not even exist yet.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5E0A19-82E8-8D4F-94EF-04B8D10B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Vannevar</a:t>
            </a:r>
            <a:r>
              <a:rPr lang="fi-FI" sz="3200" dirty="0"/>
              <a:t> </a:t>
            </a:r>
            <a:r>
              <a:rPr lang="fi-FI" sz="3200" dirty="0" err="1"/>
              <a:t>Bush’s</a:t>
            </a:r>
            <a:r>
              <a:rPr lang="fi-FI" sz="3200" dirty="0"/>
              <a:t> </a:t>
            </a:r>
            <a:r>
              <a:rPr lang="fi-FI" sz="3200" i="1" dirty="0"/>
              <a:t>As </a:t>
            </a:r>
            <a:r>
              <a:rPr lang="fi-FI" sz="3200" i="1" dirty="0" err="1"/>
              <a:t>We</a:t>
            </a:r>
            <a:r>
              <a:rPr lang="fi-FI" sz="3200" i="1" dirty="0"/>
              <a:t> </a:t>
            </a:r>
            <a:r>
              <a:rPr lang="fi-FI" sz="3200" i="1" dirty="0" err="1"/>
              <a:t>May</a:t>
            </a:r>
            <a:r>
              <a:rPr lang="fi-FI" sz="3200" i="1" dirty="0"/>
              <a:t> </a:t>
            </a:r>
            <a:r>
              <a:rPr lang="fi-FI" sz="3200" i="1" dirty="0" err="1"/>
              <a:t>Think</a:t>
            </a:r>
            <a:endParaRPr lang="fi-FI" sz="32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FB891-A068-E644-B0BE-99C317B3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996952"/>
            <a:ext cx="5210137" cy="3277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AE77C-D275-CB48-8BA3-19B350D9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31680"/>
            <a:ext cx="3814434" cy="320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460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Reaching for the tacit knowledge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Allows a designer to provisionally construct a space of user tasks despite the instability in requirements originating from the context of technology development.</a:t>
            </a:r>
          </a:p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Scenarios concretely </a:t>
            </a:r>
            <a:r>
              <a:rPr lang="en-US" i="1" dirty="0">
                <a:latin typeface="Gill Sans" charset="0"/>
                <a:ea typeface="ＭＳ Ｐゴシック" charset="0"/>
                <a:cs typeface="ＭＳ Ｐゴシック" charset="0"/>
              </a:rPr>
              <a:t>embody partial views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of a design, thus allowing for feedback. </a:t>
            </a:r>
          </a:p>
          <a:p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Reaching for the tacit knowledge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Scenarios can </a:t>
            </a:r>
            <a:r>
              <a:rPr lang="en-US" i="1" dirty="0">
                <a:latin typeface="Gill Sans" charset="0"/>
                <a:ea typeface="ＭＳ Ｐゴシック" charset="0"/>
                <a:cs typeface="ＭＳ Ｐゴシック" charset="0"/>
              </a:rPr>
              <a:t>anchor the discussion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in the development work, and </a:t>
            </a:r>
            <a:r>
              <a:rPr lang="en-US" i="1" dirty="0">
                <a:latin typeface="Gill Sans" charset="0"/>
                <a:ea typeface="ＭＳ Ｐゴシック" charset="0"/>
                <a:cs typeface="ＭＳ Ｐゴシック" charset="0"/>
              </a:rPr>
              <a:t>support participation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among stakeholders.</a:t>
            </a:r>
          </a:p>
          <a:p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Can enable the designer to </a:t>
            </a:r>
            <a:r>
              <a:rPr lang="en-US" i="1" dirty="0">
                <a:latin typeface="Gill Sans" charset="0"/>
                <a:ea typeface="ＭＳ Ｐゴシック" charset="0"/>
                <a:cs typeface="ＭＳ Ｐゴシック" charset="0"/>
              </a:rPr>
              <a:t>integrate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i="1" dirty="0">
                <a:latin typeface="Gill Sans" charset="0"/>
                <a:ea typeface="ＭＳ Ｐゴシック" charset="0"/>
                <a:cs typeface="ＭＳ Ｐゴシック" charset="0"/>
              </a:rPr>
              <a:t>discussion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</a:rPr>
              <a:t> of system requirements while also considering motivational and cognitive issues.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28600"/>
            <a:ext cx="70231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5715000" y="5715000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Model by John Carrol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Scenarios are…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Stories…</a:t>
            </a:r>
          </a:p>
          <a:p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About people and their activities…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Skia"/>
        <a:ea typeface=""/>
        <a:cs typeface=""/>
      </a:majorFont>
      <a:minorFont>
        <a:latin typeface="Sk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22459</TotalTime>
  <Words>1467</Words>
  <Application>Microsoft Macintosh PowerPoint</Application>
  <PresentationFormat>On-screen Show (4:3)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Gill Sans</vt:lpstr>
      <vt:lpstr>Skia</vt:lpstr>
      <vt:lpstr>Times</vt:lpstr>
      <vt:lpstr>Blank</vt:lpstr>
      <vt:lpstr>Scenario design</vt:lpstr>
      <vt:lpstr>Conceptual models</vt:lpstr>
      <vt:lpstr>7 stages of action</vt:lpstr>
      <vt:lpstr>Scenario design</vt:lpstr>
      <vt:lpstr>Vannevar Bush’s As We May Think</vt:lpstr>
      <vt:lpstr>Reaching for the tacit knowledge</vt:lpstr>
      <vt:lpstr>Reaching for the tacit knowledge</vt:lpstr>
      <vt:lpstr>PowerPoint Presentation</vt:lpstr>
      <vt:lpstr>Scenarios are…</vt:lpstr>
      <vt:lpstr>PowerPoint Presentation</vt:lpstr>
      <vt:lpstr>Tools for representation </vt:lpstr>
      <vt:lpstr>What is a scenario?</vt:lpstr>
      <vt:lpstr>What is a scenario?</vt:lpstr>
      <vt:lpstr>Elements of scenarios</vt:lpstr>
      <vt:lpstr>Elements of scenarios</vt:lpstr>
      <vt:lpstr>Elements of scenarios</vt:lpstr>
      <vt:lpstr>Types of knowledge</vt:lpstr>
      <vt:lpstr>3 steps to scenario design</vt:lpstr>
      <vt:lpstr>Step 1</vt:lpstr>
      <vt:lpstr>Step 2</vt:lpstr>
      <vt:lpstr>Step 3</vt:lpstr>
      <vt:lpstr>Scenarios</vt:lpstr>
    </vt:vector>
  </TitlesOfParts>
  <Manager/>
  <Company>Media Lab UIAH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research</dc:title>
  <dc:subject/>
  <dc:creator>Lily Diaz</dc:creator>
  <cp:keywords/>
  <dc:description/>
  <cp:lastModifiedBy>Diaz-Kommonen Lily</cp:lastModifiedBy>
  <cp:revision>181</cp:revision>
  <cp:lastPrinted>2016-10-25T06:33:58Z</cp:lastPrinted>
  <dcterms:created xsi:type="dcterms:W3CDTF">2010-10-12T06:53:31Z</dcterms:created>
  <dcterms:modified xsi:type="dcterms:W3CDTF">2023-03-21T09:16:19Z</dcterms:modified>
  <cp:category/>
</cp:coreProperties>
</file>