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372" r:id="rId2"/>
    <p:sldId id="256" r:id="rId3"/>
    <p:sldId id="371" r:id="rId4"/>
    <p:sldId id="331" r:id="rId5"/>
    <p:sldId id="287" r:id="rId6"/>
    <p:sldId id="369" r:id="rId7"/>
    <p:sldId id="352" r:id="rId8"/>
  </p:sldIdLst>
  <p:sldSz cx="12192000" cy="6858000"/>
  <p:notesSz cx="6858000" cy="9144000"/>
  <p:defaultTextStyle>
    <a:defPPr>
      <a:defRPr lang="en-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13"/>
    <p:restoredTop sz="94740"/>
  </p:normalViewPr>
  <p:slideViewPr>
    <p:cSldViewPr snapToGrid="0" snapToObjects="1">
      <p:cViewPr varScale="1">
        <p:scale>
          <a:sx n="127" d="100"/>
          <a:sy n="127" d="100"/>
        </p:scale>
        <p:origin x="312" y="184"/>
      </p:cViewPr>
      <p:guideLst/>
    </p:cSldViewPr>
  </p:slideViewPr>
  <p:notesTextViewPr>
    <p:cViewPr>
      <p:scale>
        <a:sx n="1" d="1"/>
        <a:sy n="1" d="1"/>
      </p:scale>
      <p:origin x="0" y="0"/>
    </p:cViewPr>
  </p:notesTextViewPr>
  <p:notesViewPr>
    <p:cSldViewPr snapToGrid="0" snapToObjects="1">
      <p:cViewPr varScale="1">
        <p:scale>
          <a:sx n="82" d="100"/>
          <a:sy n="82" d="100"/>
        </p:scale>
        <p:origin x="3352" y="1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290197-13C9-C44D-BCBE-3E826D77ACC9}" type="datetimeFigureOut">
              <a:rPr lang="en-GB" smtClean="0"/>
              <a:t>13/02/2023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3A4B41-4EEF-9944-8AF6-E1F2127D680D}" type="slidenum">
              <a:rPr lang="en-GB" smtClean="0"/>
              <a:t>‹#›</a:t>
            </a:fld>
            <a:endParaRPr lang="en-GB"/>
          </a:p>
        </p:txBody>
      </p:sp>
    </p:spTree>
    <p:extLst>
      <p:ext uri="{BB962C8B-B14F-4D97-AF65-F5344CB8AC3E}">
        <p14:creationId xmlns:p14="http://schemas.microsoft.com/office/powerpoint/2010/main" val="729633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1031"/>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91571FEA-DEE1-3540-91B8-B7799162933F}" type="slidenum">
              <a:rPr lang="en-US" sz="1200"/>
              <a:pPr/>
              <a:t>3</a:t>
            </a:fld>
            <a:endParaRPr lang="en-US" sz="1200"/>
          </a:p>
        </p:txBody>
      </p:sp>
      <p:sp>
        <p:nvSpPr>
          <p:cNvPr id="67586"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28600" indent="-228600" eaLnBrk="1" hangingPunct="1">
              <a:defRPr/>
            </a:pPr>
            <a:r>
              <a:rPr lang="en-US" dirty="0">
                <a:latin typeface="Arial" charset="0"/>
                <a:ea typeface="ＭＳ Ｐゴシック" charset="0"/>
                <a:cs typeface="ＭＳ Ｐゴシック" charset="0"/>
              </a:rPr>
              <a:t>Declarative</a:t>
            </a:r>
            <a:r>
              <a:rPr lang="en-US" baseline="0" dirty="0">
                <a:latin typeface="Arial" charset="0"/>
                <a:ea typeface="ＭＳ Ｐゴシック" charset="0"/>
                <a:cs typeface="ＭＳ Ｐゴシック" charset="0"/>
              </a:rPr>
              <a:t> knowledge – Knowing ‘what’. What is the capital of France? What is the price of a kilo of rice?</a:t>
            </a:r>
          </a:p>
          <a:p>
            <a:pPr marL="228600" indent="-228600" eaLnBrk="1" hangingPunct="1">
              <a:defRPr/>
            </a:pPr>
            <a:r>
              <a:rPr lang="en-US" baseline="0" dirty="0">
                <a:latin typeface="Arial" charset="0"/>
                <a:ea typeface="ＭＳ Ｐゴシック" charset="0"/>
                <a:cs typeface="ＭＳ Ｐゴシック" charset="0"/>
              </a:rPr>
              <a:t>Procedural knowledge – Task-oriented, tacit and experiential, embodied. How do you play the piano? How do you perform a surgery?</a:t>
            </a:r>
          </a:p>
        </p:txBody>
      </p:sp>
    </p:spTree>
    <p:extLst>
      <p:ext uri="{BB962C8B-B14F-4D97-AF65-F5344CB8AC3E}">
        <p14:creationId xmlns:p14="http://schemas.microsoft.com/office/powerpoint/2010/main" val="1882268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1031"/>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3784C1E7-23A7-6B4E-B16E-C3BBDDE2B691}" type="slidenum">
              <a:rPr lang="en-US" sz="1200"/>
              <a:pPr/>
              <a:t>4</a:t>
            </a:fld>
            <a:endParaRPr lang="en-US" sz="1200"/>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28600" indent="-228600" eaLnBrk="1" hangingPunct="1"/>
            <a:r>
              <a:rPr lang="en-US" b="0" dirty="0">
                <a:latin typeface="Arial" charset="0"/>
                <a:ea typeface="ＭＳ Ｐゴシック" charset="0"/>
                <a:cs typeface="ＭＳ Ｐゴシック" charset="0"/>
              </a:rPr>
              <a:t>Also, in</a:t>
            </a:r>
            <a:r>
              <a:rPr lang="en-US" b="0" baseline="0" dirty="0">
                <a:latin typeface="Arial" charset="0"/>
                <a:ea typeface="ＭＳ Ｐゴシック" charset="0"/>
                <a:cs typeface="ＭＳ Ｐゴシック" charset="0"/>
              </a:rPr>
              <a:t> research, knowledge can be examined from diverse perspectives.</a:t>
            </a:r>
            <a:endParaRPr lang="en-US" b="0" dirty="0">
              <a:latin typeface="Arial" charset="0"/>
              <a:ea typeface="ＭＳ Ｐゴシック" charset="0"/>
              <a:cs typeface="ＭＳ Ｐゴシック" charset="0"/>
            </a:endParaRPr>
          </a:p>
          <a:p>
            <a:pPr marL="228600" indent="-228600" eaLnBrk="1" hangingPunct="1"/>
            <a:endParaRPr lang="en-US" b="1" dirty="0">
              <a:latin typeface="Arial" charset="0"/>
              <a:ea typeface="ＭＳ Ｐゴシック" charset="0"/>
              <a:cs typeface="ＭＳ Ｐゴシック" charset="0"/>
            </a:endParaRPr>
          </a:p>
          <a:p>
            <a:pPr marL="228600" indent="-228600" eaLnBrk="1" hangingPunct="1"/>
            <a:r>
              <a:rPr lang="en-US" b="1" dirty="0">
                <a:latin typeface="Arial" charset="0"/>
                <a:ea typeface="ＭＳ Ｐゴシック" charset="0"/>
                <a:cs typeface="ＭＳ Ｐゴシック" charset="0"/>
              </a:rPr>
              <a:t>Positivist</a:t>
            </a:r>
            <a:r>
              <a:rPr lang="en-US" dirty="0">
                <a:latin typeface="Arial" charset="0"/>
                <a:ea typeface="ＭＳ Ｐゴシック" charset="0"/>
                <a:cs typeface="ＭＳ Ｐゴシック" charset="0"/>
              </a:rPr>
              <a:t>:</a:t>
            </a:r>
            <a:r>
              <a:rPr lang="en-US" baseline="0" dirty="0">
                <a:latin typeface="Arial" charset="0"/>
                <a:ea typeface="ＭＳ Ｐゴシック" charset="0"/>
                <a:cs typeface="ＭＳ Ｐゴシック" charset="0"/>
              </a:rPr>
              <a:t> Collects information about phenomena that can be objectively observed and classified. Internal meanings, motives, feelings and emotions of individuals are not so important, since these mental states exist only in the person’s consciousness, they cannot be observed and so they cannot be measured in any objective way.</a:t>
            </a:r>
          </a:p>
          <a:p>
            <a:pPr marL="228600" indent="-228600" eaLnBrk="1" hangingPunct="1"/>
            <a:r>
              <a:rPr lang="en-US" dirty="0">
                <a:latin typeface="Arial" charset="0"/>
                <a:ea typeface="ＭＳ Ｐゴシック" charset="0"/>
                <a:cs typeface="ＭＳ Ｐゴシック" charset="0"/>
              </a:rPr>
              <a:t>http://</a:t>
            </a:r>
            <a:r>
              <a:rPr lang="en-US" dirty="0" err="1">
                <a:latin typeface="Arial" charset="0"/>
                <a:ea typeface="ＭＳ Ｐゴシック" charset="0"/>
                <a:cs typeface="ＭＳ Ｐゴシック" charset="0"/>
              </a:rPr>
              <a:t>www.historylearningsite.co.uk</a:t>
            </a:r>
            <a:r>
              <a:rPr lang="en-US" dirty="0">
                <a:latin typeface="Arial" charset="0"/>
                <a:ea typeface="ＭＳ Ｐゴシック" charset="0"/>
                <a:cs typeface="ＭＳ Ｐゴシック" charset="0"/>
              </a:rPr>
              <a:t>/sociology/research-methods-in-sociology/positivism/</a:t>
            </a:r>
          </a:p>
          <a:p>
            <a:pPr marL="228600" indent="-228600" eaLnBrk="1" hangingPunct="1"/>
            <a:endParaRPr lang="en-US" dirty="0">
              <a:latin typeface="Arial" charset="0"/>
              <a:ea typeface="ＭＳ Ｐゴシック" charset="0"/>
              <a:cs typeface="ＭＳ Ｐゴシック" charset="0"/>
            </a:endParaRPr>
          </a:p>
          <a:p>
            <a:pPr marL="228600" indent="-228600" eaLnBrk="1" hangingPunct="1"/>
            <a:r>
              <a:rPr lang="en-US" b="1" dirty="0">
                <a:latin typeface="Arial" charset="0"/>
                <a:ea typeface="ＭＳ Ｐゴシック" charset="0"/>
                <a:cs typeface="ＭＳ Ｐゴシック" charset="0"/>
              </a:rPr>
              <a:t>Interpretive</a:t>
            </a:r>
            <a:r>
              <a:rPr lang="en-US" dirty="0">
                <a:latin typeface="Arial" charset="0"/>
                <a:ea typeface="ＭＳ Ｐゴシック" charset="0"/>
                <a:cs typeface="ＭＳ Ｐゴシック" charset="0"/>
              </a:rPr>
              <a:t>: Interpretive theory is more accepting of free will and sees human behavior as the outcome of the subjective interpretation of the environment. </a:t>
            </a:r>
          </a:p>
          <a:p>
            <a:pPr marL="228600" indent="-228600" eaLnBrk="1" hangingPunct="1"/>
            <a:r>
              <a:rPr lang="en-US" dirty="0">
                <a:latin typeface="Arial" charset="0"/>
                <a:ea typeface="ＭＳ Ｐゴシック" charset="0"/>
                <a:cs typeface="ＭＳ Ｐゴシック" charset="0"/>
              </a:rPr>
              <a:t>http://</a:t>
            </a:r>
            <a:r>
              <a:rPr lang="en-US" dirty="0" err="1">
                <a:latin typeface="Arial" charset="0"/>
                <a:ea typeface="ＭＳ Ｐゴシック" charset="0"/>
                <a:cs typeface="ＭＳ Ｐゴシック" charset="0"/>
              </a:rPr>
              <a:t>sociologyindex.com</a:t>
            </a:r>
            <a:r>
              <a:rPr lang="en-US" dirty="0">
                <a:latin typeface="Arial" charset="0"/>
                <a:ea typeface="ＭＳ Ｐゴシック" charset="0"/>
                <a:cs typeface="ＭＳ Ｐゴシック" charset="0"/>
              </a:rPr>
              <a:t>/</a:t>
            </a:r>
            <a:r>
              <a:rPr lang="en-US" dirty="0" err="1">
                <a:latin typeface="Arial" charset="0"/>
                <a:ea typeface="ＭＳ Ｐゴシック" charset="0"/>
                <a:cs typeface="ＭＳ Ｐゴシック" charset="0"/>
              </a:rPr>
              <a:t>interpretive_theory.htm</a:t>
            </a:r>
            <a:endParaRPr lang="en-US" dirty="0">
              <a:latin typeface="Arial" charset="0"/>
              <a:ea typeface="ＭＳ Ｐゴシック" charset="0"/>
              <a:cs typeface="ＭＳ Ｐゴシック" charset="0"/>
            </a:endParaRPr>
          </a:p>
          <a:p>
            <a:pPr marL="228600" indent="-228600" eaLnBrk="1" hangingPunct="1"/>
            <a:endParaRPr lang="en-US" dirty="0">
              <a:latin typeface="Arial" charset="0"/>
              <a:ea typeface="ＭＳ Ｐゴシック" charset="0"/>
              <a:cs typeface="ＭＳ Ｐゴシック" charset="0"/>
            </a:endParaRPr>
          </a:p>
          <a:p>
            <a:pPr marL="228600" indent="-228600" eaLnBrk="1" hangingPunct="1"/>
            <a:r>
              <a:rPr lang="en-US" b="1" dirty="0">
                <a:latin typeface="Arial" charset="0"/>
                <a:ea typeface="ＭＳ Ｐゴシック" charset="0"/>
                <a:cs typeface="ＭＳ Ｐゴシック" charset="0"/>
              </a:rPr>
              <a:t>Design research</a:t>
            </a:r>
            <a:r>
              <a:rPr lang="en-US" dirty="0">
                <a:latin typeface="Arial" charset="0"/>
                <a:ea typeface="ＭＳ Ｐゴシック" charset="0"/>
                <a:cs typeface="ＭＳ Ｐゴシック" charset="0"/>
              </a:rPr>
              <a:t>: Following Donald</a:t>
            </a:r>
            <a:r>
              <a:rPr lang="en-US" baseline="0" dirty="0">
                <a:latin typeface="Arial" charset="0"/>
                <a:ea typeface="ＭＳ Ｐゴシック" charset="0"/>
                <a:cs typeface="ＭＳ Ｐゴシック" charset="0"/>
              </a:rPr>
              <a:t> </a:t>
            </a:r>
            <a:r>
              <a:rPr lang="en-US" baseline="0" dirty="0" err="1">
                <a:latin typeface="Arial" charset="0"/>
                <a:ea typeface="ＭＳ Ｐゴシック" charset="0"/>
                <a:cs typeface="ＭＳ Ｐゴシック" charset="0"/>
              </a:rPr>
              <a:t>Schön’s</a:t>
            </a:r>
            <a:r>
              <a:rPr lang="en-US" baseline="0" dirty="0">
                <a:latin typeface="Arial" charset="0"/>
                <a:ea typeface="ＭＳ Ｐゴシック" charset="0"/>
                <a:cs typeface="ＭＳ Ｐゴシック" charset="0"/>
              </a:rPr>
              <a:t> work, d</a:t>
            </a:r>
            <a:r>
              <a:rPr lang="en-US" dirty="0">
                <a:latin typeface="Arial" charset="0"/>
                <a:ea typeface="ＭＳ Ｐゴシック" charset="0"/>
                <a:cs typeface="ＭＳ Ｐゴシック" charset="0"/>
              </a:rPr>
              <a:t>esign</a:t>
            </a:r>
            <a:r>
              <a:rPr lang="en-US" baseline="0" dirty="0">
                <a:latin typeface="Arial" charset="0"/>
                <a:ea typeface="ＭＳ Ｐゴシック" charset="0"/>
                <a:cs typeface="ＭＳ Ｐゴシック" charset="0"/>
              </a:rPr>
              <a:t> research is action oriented. The knowledge is inherent in the practice. We think as we do: “Hands on mind on.”</a:t>
            </a:r>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3448023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1031"/>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91571FEA-DEE1-3540-91B8-B7799162933F}" type="slidenum">
              <a:rPr lang="en-US" sz="1200"/>
              <a:pPr/>
              <a:t>5</a:t>
            </a:fld>
            <a:endParaRPr lang="en-US" sz="1200"/>
          </a:p>
        </p:txBody>
      </p:sp>
      <p:sp>
        <p:nvSpPr>
          <p:cNvPr id="67586"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defRPr/>
            </a:pPr>
            <a:r>
              <a:rPr lang="en-US" dirty="0">
                <a:latin typeface="Arial" charset="0"/>
                <a:ea typeface="ＭＳ Ｐゴシック" charset="0"/>
                <a:cs typeface="ＭＳ Ｐゴシック" charset="0"/>
              </a:rPr>
              <a:t>Mercedes Said, https://</a:t>
            </a:r>
            <a:r>
              <a:rPr lang="en-US" dirty="0" err="1">
                <a:latin typeface="Arial" charset="0"/>
                <a:ea typeface="ＭＳ Ｐゴシック" charset="0"/>
                <a:cs typeface="ＭＳ Ｐゴシック" charset="0"/>
              </a:rPr>
              <a:t>aaltodoc.aalto.fi</a:t>
            </a:r>
            <a:r>
              <a:rPr lang="en-US" dirty="0">
                <a:latin typeface="Arial" charset="0"/>
                <a:ea typeface="ＭＳ Ｐゴシック" charset="0"/>
                <a:cs typeface="ＭＳ Ｐゴシック" charset="0"/>
              </a:rPr>
              <a:t>/handle/123456789/30220</a:t>
            </a:r>
          </a:p>
          <a:p>
            <a:pPr eaLnBrk="1" hangingPunct="1">
              <a:defRPr/>
            </a:pPr>
            <a:r>
              <a:rPr lang="en-US" dirty="0">
                <a:latin typeface="Arial" charset="0"/>
                <a:ea typeface="ＭＳ Ｐゴシック" charset="0"/>
                <a:cs typeface="ＭＳ Ｐゴシック" charset="0"/>
              </a:rPr>
              <a:t>AND, http://</a:t>
            </a:r>
            <a:r>
              <a:rPr lang="en-US" dirty="0" err="1">
                <a:latin typeface="Arial" charset="0"/>
                <a:ea typeface="ＭＳ Ｐゴシック" charset="0"/>
                <a:cs typeface="ＭＳ Ｐゴシック" charset="0"/>
              </a:rPr>
              <a:t>said.design</a:t>
            </a:r>
            <a:r>
              <a:rPr lang="en-US" dirty="0">
                <a:latin typeface="Arial" charset="0"/>
                <a:ea typeface="ＭＳ Ｐゴシック" charset="0"/>
                <a:cs typeface="ＭＳ Ｐゴシック" charset="0"/>
              </a:rPr>
              <a:t>/</a:t>
            </a:r>
            <a:r>
              <a:rPr lang="en-US" dirty="0" err="1">
                <a:latin typeface="Arial" charset="0"/>
                <a:ea typeface="ＭＳ Ｐゴシック" charset="0"/>
                <a:cs typeface="ＭＳ Ｐゴシック" charset="0"/>
              </a:rPr>
              <a:t>stgeorge.html</a:t>
            </a:r>
            <a:endParaRPr lang="en-US" dirty="0">
              <a:latin typeface="Arial" charset="0"/>
              <a:ea typeface="ＭＳ Ｐゴシック" charset="0"/>
              <a:cs typeface="ＭＳ Ｐゴシック" charset="0"/>
            </a:endParaRPr>
          </a:p>
          <a:p>
            <a:pPr eaLnBrk="1" hangingPunct="1">
              <a:defRPr/>
            </a:pPr>
            <a:endParaRPr lang="en-US" dirty="0">
              <a:latin typeface="Arial" charset="0"/>
              <a:ea typeface="ＭＳ Ｐゴシック" charset="0"/>
              <a:cs typeface="ＭＳ Ｐゴシック" charset="0"/>
            </a:endParaRPr>
          </a:p>
          <a:p>
            <a:pPr eaLnBrk="1" hangingPunct="1">
              <a:defRPr/>
            </a:pPr>
            <a:r>
              <a:rPr lang="en-US" dirty="0">
                <a:latin typeface="Arial" charset="0"/>
                <a:ea typeface="ＭＳ Ｐゴシック" charset="0"/>
                <a:cs typeface="ＭＳ Ｐゴシック" charset="0"/>
              </a:rPr>
              <a:t>Ling Chen, https://</a:t>
            </a:r>
            <a:r>
              <a:rPr lang="en-US" dirty="0" err="1">
                <a:latin typeface="Arial" charset="0"/>
                <a:ea typeface="ＭＳ Ｐゴシック" charset="0"/>
                <a:cs typeface="ＭＳ Ｐゴシック" charset="0"/>
              </a:rPr>
              <a:t>aaltodoc.aalto.fi</a:t>
            </a:r>
            <a:r>
              <a:rPr lang="en-US" dirty="0">
                <a:latin typeface="Arial" charset="0"/>
                <a:ea typeface="ＭＳ Ｐゴシック" charset="0"/>
                <a:cs typeface="ＭＳ Ｐゴシック" charset="0"/>
              </a:rPr>
              <a:t>/handle/123456789/34865</a:t>
            </a:r>
          </a:p>
          <a:p>
            <a:pPr eaLnBrk="1" hangingPunct="1">
              <a:defRPr/>
            </a:pPr>
            <a:endParaRPr lang="en-US" dirty="0">
              <a:latin typeface="Arial" charset="0"/>
              <a:ea typeface="ＭＳ Ｐゴシック" charset="0"/>
              <a:cs typeface="ＭＳ Ｐゴシック" charset="0"/>
            </a:endParaRPr>
          </a:p>
          <a:p>
            <a:pPr eaLnBrk="1" hangingPunct="1">
              <a:defRPr/>
            </a:pPr>
            <a:r>
              <a:rPr lang="en-US" dirty="0" err="1">
                <a:latin typeface="Arial" charset="0"/>
                <a:ea typeface="ＭＳ Ｐゴシック" charset="0"/>
                <a:cs typeface="ＭＳ Ｐゴシック" charset="0"/>
              </a:rPr>
              <a:t>Veli</a:t>
            </a:r>
            <a:r>
              <a:rPr lang="en-US" dirty="0">
                <a:latin typeface="Arial" charset="0"/>
                <a:ea typeface="ＭＳ Ｐゴシック" charset="0"/>
                <a:cs typeface="ＭＳ Ｐゴシック" charset="0"/>
              </a:rPr>
              <a:t> </a:t>
            </a:r>
            <a:r>
              <a:rPr lang="en-US" dirty="0" err="1">
                <a:latin typeface="Arial" charset="0"/>
                <a:ea typeface="ＭＳ Ｐゴシック" charset="0"/>
                <a:cs typeface="ＭＳ Ｐゴシック" charset="0"/>
              </a:rPr>
              <a:t>Laamanen</a:t>
            </a:r>
            <a:r>
              <a:rPr lang="en-US" dirty="0">
                <a:latin typeface="Arial" charset="0"/>
                <a:ea typeface="ＭＳ Ｐゴシック" charset="0"/>
                <a:cs typeface="ＭＳ Ｐゴシック" charset="0"/>
              </a:rPr>
              <a:t>, https://</a:t>
            </a:r>
            <a:r>
              <a:rPr lang="en-US" dirty="0" err="1">
                <a:latin typeface="Arial" charset="0"/>
                <a:ea typeface="ＭＳ Ｐゴシック" charset="0"/>
                <a:cs typeface="ＭＳ Ｐゴシック" charset="0"/>
              </a:rPr>
              <a:t>aaltodoc.aalto.fi</a:t>
            </a:r>
            <a:r>
              <a:rPr lang="en-US" dirty="0">
                <a:latin typeface="Arial" charset="0"/>
                <a:ea typeface="ＭＳ Ｐゴシック" charset="0"/>
                <a:cs typeface="ＭＳ Ｐゴシック" charset="0"/>
              </a:rPr>
              <a:t>/handle/123456789/32355</a:t>
            </a:r>
          </a:p>
          <a:p>
            <a:pPr eaLnBrk="1" hangingPunct="1">
              <a:defRPr/>
            </a:pPr>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25622577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lstStyle/>
          <a:p>
            <a:pPr>
              <a:defRPr/>
            </a:pPr>
            <a:r>
              <a:rPr lang="en-US" dirty="0"/>
              <a:t>It is extremely important, from the beginning, to try to assess whether the research you intend to conduct is:</a:t>
            </a:r>
          </a:p>
          <a:p>
            <a:pPr marL="0" indent="0">
              <a:buFontTx/>
              <a:buNone/>
              <a:defRPr/>
            </a:pPr>
            <a:r>
              <a:rPr lang="en-US" baseline="0" dirty="0"/>
              <a:t>Doable? Viable? Can y</a:t>
            </a:r>
            <a:r>
              <a:rPr lang="en-US" dirty="0"/>
              <a:t>ou can find and use the sources and data</a:t>
            </a:r>
            <a:r>
              <a:rPr lang="en-US" baseline="0" dirty="0"/>
              <a:t> that the study requires?</a:t>
            </a:r>
            <a:endParaRPr lang="en-US" dirty="0"/>
          </a:p>
          <a:p>
            <a:pPr marL="0" indent="0">
              <a:buFontTx/>
              <a:buNone/>
              <a:defRPr/>
            </a:pPr>
            <a:r>
              <a:rPr lang="en-US" dirty="0"/>
              <a:t>Is it “Worth it” Will</a:t>
            </a:r>
            <a:r>
              <a:rPr lang="en-US" baseline="0" dirty="0"/>
              <a:t> t</a:t>
            </a:r>
            <a:r>
              <a:rPr lang="en-US" dirty="0"/>
              <a:t>he research will generate interest in others</a:t>
            </a:r>
            <a:r>
              <a:rPr lang="en-US" baseline="0" dirty="0"/>
              <a:t> as well as promote your own work?</a:t>
            </a:r>
          </a:p>
          <a:p>
            <a:pPr marL="0" indent="0">
              <a:buFontTx/>
              <a:buNone/>
              <a:defRPr/>
            </a:pPr>
            <a:r>
              <a:rPr lang="en-US" baseline="0" dirty="0"/>
              <a:t>In other words, you need to determine the scope:</a:t>
            </a:r>
          </a:p>
          <a:p>
            <a:pPr marL="0" indent="0">
              <a:buFontTx/>
              <a:buNone/>
              <a:defRPr/>
            </a:pPr>
            <a:r>
              <a:rPr lang="en-US" baseline="0" dirty="0"/>
              <a:t>• </a:t>
            </a:r>
            <a:r>
              <a:rPr lang="en-US" baseline="0" dirty="0" err="1"/>
              <a:t>Multidisciplinarity</a:t>
            </a:r>
            <a:r>
              <a:rPr lang="en-US" baseline="0" dirty="0"/>
              <a:t>: Different knowledge fields they each work on their own; </a:t>
            </a:r>
            <a:r>
              <a:rPr lang="en-US" baseline="0" dirty="0" err="1"/>
              <a:t>Interdisciplinarity</a:t>
            </a:r>
            <a:r>
              <a:rPr lang="en-US" baseline="0" dirty="0"/>
              <a:t>: Different knowledge fields share the object of research; </a:t>
            </a:r>
            <a:r>
              <a:rPr lang="en-US" baseline="0" dirty="0" err="1"/>
              <a:t>Transdisciplinarity</a:t>
            </a:r>
            <a:r>
              <a:rPr lang="en-US" baseline="0" dirty="0"/>
              <a:t>: Different knowledge fields work together to produce something </a:t>
            </a:r>
            <a:r>
              <a:rPr lang="en-US" b="1" baseline="0" dirty="0"/>
              <a:t>that goes beyond </a:t>
            </a:r>
            <a:r>
              <a:rPr lang="en-US" baseline="0" dirty="0"/>
              <a:t>each of the fields. Do you have the time and the resources to access all the fields of knowledge. If you do not, then you must choose. What is more interesting and important to you? What will be most valuable for your career plans?</a:t>
            </a:r>
          </a:p>
          <a:p>
            <a:pPr marL="0" indent="0">
              <a:buFontTx/>
              <a:buNone/>
              <a:defRPr/>
            </a:pPr>
            <a:r>
              <a:rPr lang="en-US" baseline="0" dirty="0"/>
              <a:t>• Planning</a:t>
            </a:r>
          </a:p>
          <a:p>
            <a:pPr marL="0" indent="0">
              <a:buFontTx/>
              <a:buNone/>
              <a:defRPr/>
            </a:pPr>
            <a:r>
              <a:rPr lang="en-US" baseline="0" dirty="0"/>
              <a:t>Time schedule—how long will the research last—is determined. The work is divided into distinct packages that are clearly differentiated from one another.</a:t>
            </a:r>
          </a:p>
          <a:p>
            <a:pPr marL="0" indent="0">
              <a:buFontTx/>
              <a:buNone/>
              <a:defRPr/>
            </a:pPr>
            <a:r>
              <a:rPr lang="en-US" baseline="0" dirty="0"/>
              <a:t>Task list: Each work package is further broken down into task list. Dependencies between work packages are identified and mapped in a </a:t>
            </a:r>
            <a:r>
              <a:rPr lang="en-US" baseline="0" dirty="0" err="1"/>
              <a:t>Pertt</a:t>
            </a:r>
            <a:r>
              <a:rPr lang="en-US" baseline="0" dirty="0"/>
              <a:t> chart.</a:t>
            </a:r>
          </a:p>
          <a:p>
            <a:pPr marL="0" indent="0">
              <a:buFontTx/>
              <a:buNone/>
              <a:defRPr/>
            </a:pPr>
            <a:r>
              <a:rPr lang="en-US" dirty="0"/>
              <a:t>Milestones and deliverable</a:t>
            </a:r>
            <a:r>
              <a:rPr lang="en-US" baseline="0" dirty="0"/>
              <a:t> dates are agreed upon. Gantt charts are also useful for organizing the work.</a:t>
            </a:r>
            <a:endParaRPr lang="en-US" dirty="0"/>
          </a:p>
        </p:txBody>
      </p:sp>
      <p:sp>
        <p:nvSpPr>
          <p:cNvPr id="18435"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413C0752-921B-BF43-8418-225D39E7AE07}" type="slidenum">
              <a:rPr lang="en-US" sz="1200"/>
              <a:pPr/>
              <a:t>6</a:t>
            </a:fld>
            <a:endParaRPr lang="en-US" sz="1200"/>
          </a:p>
        </p:txBody>
      </p:sp>
    </p:spTree>
    <p:extLst>
      <p:ext uri="{BB962C8B-B14F-4D97-AF65-F5344CB8AC3E}">
        <p14:creationId xmlns:p14="http://schemas.microsoft.com/office/powerpoint/2010/main" val="2671323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lstStyle/>
          <a:p>
            <a:pPr>
              <a:defRPr/>
            </a:pPr>
            <a:r>
              <a:rPr lang="en-US" dirty="0"/>
              <a:t>• Collect data: Once</a:t>
            </a:r>
            <a:r>
              <a:rPr lang="en-US" baseline="0" dirty="0"/>
              <a:t> you actually begin working on the research you need to collect the information</a:t>
            </a:r>
          </a:p>
          <a:p>
            <a:pPr>
              <a:defRPr/>
            </a:pPr>
            <a:r>
              <a:rPr lang="en-US" baseline="0" dirty="0"/>
              <a:t>What is your data?</a:t>
            </a:r>
          </a:p>
          <a:p>
            <a:pPr>
              <a:defRPr/>
            </a:pPr>
            <a:r>
              <a:rPr lang="en-US" baseline="0" dirty="0"/>
              <a:t>What is the basic unit of analysis? Ex: </a:t>
            </a:r>
            <a:r>
              <a:rPr lang="en-US" b="1" baseline="0" dirty="0"/>
              <a:t>Place</a:t>
            </a:r>
            <a:r>
              <a:rPr lang="en-US" baseline="0" dirty="0"/>
              <a:t> = Geographic location? + collective memories in the form of stories?</a:t>
            </a:r>
          </a:p>
          <a:p>
            <a:pPr>
              <a:defRPr/>
            </a:pPr>
            <a:r>
              <a:rPr lang="en-US" baseline="0" dirty="0"/>
              <a:t>• Analysis: You analysis of the findings are </a:t>
            </a:r>
            <a:r>
              <a:rPr lang="en-US" i="1" baseline="0" dirty="0" err="1"/>
              <a:t>commesurate</a:t>
            </a:r>
            <a:r>
              <a:rPr lang="en-US" baseline="0" dirty="0"/>
              <a:t> with the data that you have. </a:t>
            </a:r>
          </a:p>
          <a:p>
            <a:pPr>
              <a:defRPr/>
            </a:pPr>
            <a:r>
              <a:rPr lang="en-US" baseline="0" dirty="0"/>
              <a:t>• Discuss findings: Work does not stop with the findings. You need to participate in the discussions and dialogue</a:t>
            </a:r>
          </a:p>
          <a:p>
            <a:pPr>
              <a:defRPr/>
            </a:pPr>
            <a:r>
              <a:rPr lang="en-US" baseline="0" dirty="0"/>
              <a:t>• This means that once you are ready then you must present the work and receive feedback</a:t>
            </a:r>
            <a:endParaRPr lang="en-US" dirty="0"/>
          </a:p>
        </p:txBody>
      </p:sp>
      <p:sp>
        <p:nvSpPr>
          <p:cNvPr id="18435"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413C0752-921B-BF43-8418-225D39E7AE07}" type="slidenum">
              <a:rPr lang="en-US" sz="1200"/>
              <a:pPr/>
              <a:t>7</a:t>
            </a:fld>
            <a:endParaRPr lang="en-US" sz="1200"/>
          </a:p>
        </p:txBody>
      </p:sp>
    </p:spTree>
    <p:extLst>
      <p:ext uri="{BB962C8B-B14F-4D97-AF65-F5344CB8AC3E}">
        <p14:creationId xmlns:p14="http://schemas.microsoft.com/office/powerpoint/2010/main" val="1937219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4DD01-570C-3441-8652-27DE7471D59E}"/>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E5F71A0D-88B4-B54F-B112-D946F4EB04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C5758E0C-79DE-5F48-A1B1-A0165487A4C9}"/>
              </a:ext>
            </a:extLst>
          </p:cNvPr>
          <p:cNvSpPr>
            <a:spLocks noGrp="1"/>
          </p:cNvSpPr>
          <p:nvPr>
            <p:ph type="dt" sz="half" idx="10"/>
          </p:nvPr>
        </p:nvSpPr>
        <p:spPr/>
        <p:txBody>
          <a:bodyPr/>
          <a:lstStyle/>
          <a:p>
            <a:fld id="{F780FBE1-C168-B54A-BC2B-631FFF2B4BCA}" type="datetimeFigureOut">
              <a:rPr lang="en-GB" smtClean="0"/>
              <a:t>13/02/2023</a:t>
            </a:fld>
            <a:endParaRPr lang="en-GB"/>
          </a:p>
        </p:txBody>
      </p:sp>
      <p:sp>
        <p:nvSpPr>
          <p:cNvPr id="5" name="Footer Placeholder 4">
            <a:extLst>
              <a:ext uri="{FF2B5EF4-FFF2-40B4-BE49-F238E27FC236}">
                <a16:creationId xmlns:a16="http://schemas.microsoft.com/office/drawing/2014/main" id="{65D103AA-A58A-DA42-A111-E1350B616C8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823771F-4C84-B14B-8F15-6E168E629AD3}"/>
              </a:ext>
            </a:extLst>
          </p:cNvPr>
          <p:cNvSpPr>
            <a:spLocks noGrp="1"/>
          </p:cNvSpPr>
          <p:nvPr>
            <p:ph type="sldNum" sz="quarter" idx="12"/>
          </p:nvPr>
        </p:nvSpPr>
        <p:spPr/>
        <p:txBody>
          <a:bodyPr/>
          <a:lstStyle/>
          <a:p>
            <a:fld id="{7478DA10-9971-CC42-9A7A-5937F119F902}" type="slidenum">
              <a:rPr lang="en-GB" smtClean="0"/>
              <a:t>‹#›</a:t>
            </a:fld>
            <a:endParaRPr lang="en-GB"/>
          </a:p>
        </p:txBody>
      </p:sp>
    </p:spTree>
    <p:extLst>
      <p:ext uri="{BB962C8B-B14F-4D97-AF65-F5344CB8AC3E}">
        <p14:creationId xmlns:p14="http://schemas.microsoft.com/office/powerpoint/2010/main" val="3774840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AEC07-FBD5-A344-BF7A-2D91644CEAB6}"/>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E50E90D0-424C-B240-8F85-B8DD6195C2BB}"/>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FA1E6CE-3A71-E344-9F49-11B27BA32300}"/>
              </a:ext>
            </a:extLst>
          </p:cNvPr>
          <p:cNvSpPr>
            <a:spLocks noGrp="1"/>
          </p:cNvSpPr>
          <p:nvPr>
            <p:ph type="dt" sz="half" idx="10"/>
          </p:nvPr>
        </p:nvSpPr>
        <p:spPr/>
        <p:txBody>
          <a:bodyPr/>
          <a:lstStyle/>
          <a:p>
            <a:fld id="{F780FBE1-C168-B54A-BC2B-631FFF2B4BCA}" type="datetimeFigureOut">
              <a:rPr lang="en-GB" smtClean="0"/>
              <a:t>13/02/2023</a:t>
            </a:fld>
            <a:endParaRPr lang="en-GB"/>
          </a:p>
        </p:txBody>
      </p:sp>
      <p:sp>
        <p:nvSpPr>
          <p:cNvPr id="5" name="Footer Placeholder 4">
            <a:extLst>
              <a:ext uri="{FF2B5EF4-FFF2-40B4-BE49-F238E27FC236}">
                <a16:creationId xmlns:a16="http://schemas.microsoft.com/office/drawing/2014/main" id="{660C9F22-886F-B14D-820D-97FDA280522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FE7119-D547-0F46-A48C-EF75F5CA56D9}"/>
              </a:ext>
            </a:extLst>
          </p:cNvPr>
          <p:cNvSpPr>
            <a:spLocks noGrp="1"/>
          </p:cNvSpPr>
          <p:nvPr>
            <p:ph type="sldNum" sz="quarter" idx="12"/>
          </p:nvPr>
        </p:nvSpPr>
        <p:spPr/>
        <p:txBody>
          <a:bodyPr/>
          <a:lstStyle/>
          <a:p>
            <a:fld id="{7478DA10-9971-CC42-9A7A-5937F119F902}" type="slidenum">
              <a:rPr lang="en-GB" smtClean="0"/>
              <a:t>‹#›</a:t>
            </a:fld>
            <a:endParaRPr lang="en-GB"/>
          </a:p>
        </p:txBody>
      </p:sp>
    </p:spTree>
    <p:extLst>
      <p:ext uri="{BB962C8B-B14F-4D97-AF65-F5344CB8AC3E}">
        <p14:creationId xmlns:p14="http://schemas.microsoft.com/office/powerpoint/2010/main" val="2985862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066ACB-998B-4A49-8667-E97512851828}"/>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FADFC0ED-A392-8D49-933C-EA2CF993E8EA}"/>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7887C66-4218-EA4F-B26B-BA3609FABD5C}"/>
              </a:ext>
            </a:extLst>
          </p:cNvPr>
          <p:cNvSpPr>
            <a:spLocks noGrp="1"/>
          </p:cNvSpPr>
          <p:nvPr>
            <p:ph type="dt" sz="half" idx="10"/>
          </p:nvPr>
        </p:nvSpPr>
        <p:spPr/>
        <p:txBody>
          <a:bodyPr/>
          <a:lstStyle/>
          <a:p>
            <a:fld id="{F780FBE1-C168-B54A-BC2B-631FFF2B4BCA}" type="datetimeFigureOut">
              <a:rPr lang="en-GB" smtClean="0"/>
              <a:t>13/02/2023</a:t>
            </a:fld>
            <a:endParaRPr lang="en-GB"/>
          </a:p>
        </p:txBody>
      </p:sp>
      <p:sp>
        <p:nvSpPr>
          <p:cNvPr id="5" name="Footer Placeholder 4">
            <a:extLst>
              <a:ext uri="{FF2B5EF4-FFF2-40B4-BE49-F238E27FC236}">
                <a16:creationId xmlns:a16="http://schemas.microsoft.com/office/drawing/2014/main" id="{D71EA863-1F0E-0040-8906-48272DC857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9299DE3-17A0-2341-AEA6-D31DAEE7A8C3}"/>
              </a:ext>
            </a:extLst>
          </p:cNvPr>
          <p:cNvSpPr>
            <a:spLocks noGrp="1"/>
          </p:cNvSpPr>
          <p:nvPr>
            <p:ph type="sldNum" sz="quarter" idx="12"/>
          </p:nvPr>
        </p:nvSpPr>
        <p:spPr/>
        <p:txBody>
          <a:bodyPr/>
          <a:lstStyle/>
          <a:p>
            <a:fld id="{7478DA10-9971-CC42-9A7A-5937F119F902}" type="slidenum">
              <a:rPr lang="en-GB" smtClean="0"/>
              <a:t>‹#›</a:t>
            </a:fld>
            <a:endParaRPr lang="en-GB"/>
          </a:p>
        </p:txBody>
      </p:sp>
    </p:spTree>
    <p:extLst>
      <p:ext uri="{BB962C8B-B14F-4D97-AF65-F5344CB8AC3E}">
        <p14:creationId xmlns:p14="http://schemas.microsoft.com/office/powerpoint/2010/main" val="3721241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1945-63E2-8247-BB14-8C1A37E901C6}"/>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6D729C5C-367A-2546-8A99-00307AD0FEC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28A1C99-D314-F049-9D35-9AC9017F3C15}"/>
              </a:ext>
            </a:extLst>
          </p:cNvPr>
          <p:cNvSpPr>
            <a:spLocks noGrp="1"/>
          </p:cNvSpPr>
          <p:nvPr>
            <p:ph type="dt" sz="half" idx="10"/>
          </p:nvPr>
        </p:nvSpPr>
        <p:spPr/>
        <p:txBody>
          <a:bodyPr/>
          <a:lstStyle/>
          <a:p>
            <a:fld id="{F780FBE1-C168-B54A-BC2B-631FFF2B4BCA}" type="datetimeFigureOut">
              <a:rPr lang="en-GB" smtClean="0"/>
              <a:t>13/02/2023</a:t>
            </a:fld>
            <a:endParaRPr lang="en-GB"/>
          </a:p>
        </p:txBody>
      </p:sp>
      <p:sp>
        <p:nvSpPr>
          <p:cNvPr id="5" name="Footer Placeholder 4">
            <a:extLst>
              <a:ext uri="{FF2B5EF4-FFF2-40B4-BE49-F238E27FC236}">
                <a16:creationId xmlns:a16="http://schemas.microsoft.com/office/drawing/2014/main" id="{C378BCF7-6731-7B45-902E-FCBC0B2D932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F067707-3636-404F-84ED-D429A16DF8C8}"/>
              </a:ext>
            </a:extLst>
          </p:cNvPr>
          <p:cNvSpPr>
            <a:spLocks noGrp="1"/>
          </p:cNvSpPr>
          <p:nvPr>
            <p:ph type="sldNum" sz="quarter" idx="12"/>
          </p:nvPr>
        </p:nvSpPr>
        <p:spPr/>
        <p:txBody>
          <a:bodyPr/>
          <a:lstStyle/>
          <a:p>
            <a:fld id="{7478DA10-9971-CC42-9A7A-5937F119F902}" type="slidenum">
              <a:rPr lang="en-GB" smtClean="0"/>
              <a:t>‹#›</a:t>
            </a:fld>
            <a:endParaRPr lang="en-GB"/>
          </a:p>
        </p:txBody>
      </p:sp>
    </p:spTree>
    <p:extLst>
      <p:ext uri="{BB962C8B-B14F-4D97-AF65-F5344CB8AC3E}">
        <p14:creationId xmlns:p14="http://schemas.microsoft.com/office/powerpoint/2010/main" val="2316198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15DDF-F995-B244-A0BB-CECF0C8F687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30486147-9442-C143-A831-6A8D29B2C6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8A8FA773-3E5F-CB48-9DD6-6E31F0B86815}"/>
              </a:ext>
            </a:extLst>
          </p:cNvPr>
          <p:cNvSpPr>
            <a:spLocks noGrp="1"/>
          </p:cNvSpPr>
          <p:nvPr>
            <p:ph type="dt" sz="half" idx="10"/>
          </p:nvPr>
        </p:nvSpPr>
        <p:spPr/>
        <p:txBody>
          <a:bodyPr/>
          <a:lstStyle/>
          <a:p>
            <a:fld id="{F780FBE1-C168-B54A-BC2B-631FFF2B4BCA}" type="datetimeFigureOut">
              <a:rPr lang="en-GB" smtClean="0"/>
              <a:t>13/02/2023</a:t>
            </a:fld>
            <a:endParaRPr lang="en-GB"/>
          </a:p>
        </p:txBody>
      </p:sp>
      <p:sp>
        <p:nvSpPr>
          <p:cNvPr id="5" name="Footer Placeholder 4">
            <a:extLst>
              <a:ext uri="{FF2B5EF4-FFF2-40B4-BE49-F238E27FC236}">
                <a16:creationId xmlns:a16="http://schemas.microsoft.com/office/drawing/2014/main" id="{FB71E319-CEB8-E444-9608-2FEAA262B0A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7ADC469-1B16-B543-8201-A7C510ABB508}"/>
              </a:ext>
            </a:extLst>
          </p:cNvPr>
          <p:cNvSpPr>
            <a:spLocks noGrp="1"/>
          </p:cNvSpPr>
          <p:nvPr>
            <p:ph type="sldNum" sz="quarter" idx="12"/>
          </p:nvPr>
        </p:nvSpPr>
        <p:spPr/>
        <p:txBody>
          <a:bodyPr/>
          <a:lstStyle/>
          <a:p>
            <a:fld id="{7478DA10-9971-CC42-9A7A-5937F119F902}" type="slidenum">
              <a:rPr lang="en-GB" smtClean="0"/>
              <a:t>‹#›</a:t>
            </a:fld>
            <a:endParaRPr lang="en-GB"/>
          </a:p>
        </p:txBody>
      </p:sp>
    </p:spTree>
    <p:extLst>
      <p:ext uri="{BB962C8B-B14F-4D97-AF65-F5344CB8AC3E}">
        <p14:creationId xmlns:p14="http://schemas.microsoft.com/office/powerpoint/2010/main" val="1751196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60156-ED5E-E340-8FF0-866ABB5E8989}"/>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049020C0-5C6C-C041-852B-8B4705B8C9D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20586FEF-423E-A342-BCC6-94401F27333A}"/>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BE5CDC4A-58D0-9E4E-A642-35EF0A52D45F}"/>
              </a:ext>
            </a:extLst>
          </p:cNvPr>
          <p:cNvSpPr>
            <a:spLocks noGrp="1"/>
          </p:cNvSpPr>
          <p:nvPr>
            <p:ph type="dt" sz="half" idx="10"/>
          </p:nvPr>
        </p:nvSpPr>
        <p:spPr/>
        <p:txBody>
          <a:bodyPr/>
          <a:lstStyle/>
          <a:p>
            <a:fld id="{F780FBE1-C168-B54A-BC2B-631FFF2B4BCA}" type="datetimeFigureOut">
              <a:rPr lang="en-GB" smtClean="0"/>
              <a:t>13/02/2023</a:t>
            </a:fld>
            <a:endParaRPr lang="en-GB"/>
          </a:p>
        </p:txBody>
      </p:sp>
      <p:sp>
        <p:nvSpPr>
          <p:cNvPr id="6" name="Footer Placeholder 5">
            <a:extLst>
              <a:ext uri="{FF2B5EF4-FFF2-40B4-BE49-F238E27FC236}">
                <a16:creationId xmlns:a16="http://schemas.microsoft.com/office/drawing/2014/main" id="{18C1ABF3-672B-1040-AC6F-4688FCD05F4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95C44AB-0AD6-1A40-A9A0-61466A199080}"/>
              </a:ext>
            </a:extLst>
          </p:cNvPr>
          <p:cNvSpPr>
            <a:spLocks noGrp="1"/>
          </p:cNvSpPr>
          <p:nvPr>
            <p:ph type="sldNum" sz="quarter" idx="12"/>
          </p:nvPr>
        </p:nvSpPr>
        <p:spPr/>
        <p:txBody>
          <a:bodyPr/>
          <a:lstStyle/>
          <a:p>
            <a:fld id="{7478DA10-9971-CC42-9A7A-5937F119F902}" type="slidenum">
              <a:rPr lang="en-GB" smtClean="0"/>
              <a:t>‹#›</a:t>
            </a:fld>
            <a:endParaRPr lang="en-GB"/>
          </a:p>
        </p:txBody>
      </p:sp>
    </p:spTree>
    <p:extLst>
      <p:ext uri="{BB962C8B-B14F-4D97-AF65-F5344CB8AC3E}">
        <p14:creationId xmlns:p14="http://schemas.microsoft.com/office/powerpoint/2010/main" val="3684995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09119-E3D8-D346-AA99-3CEF7DA1513A}"/>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24C5571B-CC29-2043-9DB2-6FEB02A0C25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2D5F6D7-A5FE-244F-8A46-EEB16A96C282}"/>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0B3E4E4D-B1DC-014F-9A67-4F939353E3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4FDFC889-F783-FB4C-85D6-A3A936A26DA0}"/>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7B8D65AD-9878-0644-A135-B829DD3F0E1B}"/>
              </a:ext>
            </a:extLst>
          </p:cNvPr>
          <p:cNvSpPr>
            <a:spLocks noGrp="1"/>
          </p:cNvSpPr>
          <p:nvPr>
            <p:ph type="dt" sz="half" idx="10"/>
          </p:nvPr>
        </p:nvSpPr>
        <p:spPr/>
        <p:txBody>
          <a:bodyPr/>
          <a:lstStyle/>
          <a:p>
            <a:fld id="{F780FBE1-C168-B54A-BC2B-631FFF2B4BCA}" type="datetimeFigureOut">
              <a:rPr lang="en-GB" smtClean="0"/>
              <a:t>13/02/2023</a:t>
            </a:fld>
            <a:endParaRPr lang="en-GB"/>
          </a:p>
        </p:txBody>
      </p:sp>
      <p:sp>
        <p:nvSpPr>
          <p:cNvPr id="8" name="Footer Placeholder 7">
            <a:extLst>
              <a:ext uri="{FF2B5EF4-FFF2-40B4-BE49-F238E27FC236}">
                <a16:creationId xmlns:a16="http://schemas.microsoft.com/office/drawing/2014/main" id="{7F9B9C82-CE7E-BB4E-A5B0-03977F48590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B5997BD-0386-B540-9087-70E448397560}"/>
              </a:ext>
            </a:extLst>
          </p:cNvPr>
          <p:cNvSpPr>
            <a:spLocks noGrp="1"/>
          </p:cNvSpPr>
          <p:nvPr>
            <p:ph type="sldNum" sz="quarter" idx="12"/>
          </p:nvPr>
        </p:nvSpPr>
        <p:spPr/>
        <p:txBody>
          <a:bodyPr/>
          <a:lstStyle/>
          <a:p>
            <a:fld id="{7478DA10-9971-CC42-9A7A-5937F119F902}" type="slidenum">
              <a:rPr lang="en-GB" smtClean="0"/>
              <a:t>‹#›</a:t>
            </a:fld>
            <a:endParaRPr lang="en-GB"/>
          </a:p>
        </p:txBody>
      </p:sp>
    </p:spTree>
    <p:extLst>
      <p:ext uri="{BB962C8B-B14F-4D97-AF65-F5344CB8AC3E}">
        <p14:creationId xmlns:p14="http://schemas.microsoft.com/office/powerpoint/2010/main" val="1443036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289BA-BDAC-8A4A-A74D-E0736DA534D7}"/>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E7C75D6A-0FB0-1444-B4B8-40AFDE05E8BE}"/>
              </a:ext>
            </a:extLst>
          </p:cNvPr>
          <p:cNvSpPr>
            <a:spLocks noGrp="1"/>
          </p:cNvSpPr>
          <p:nvPr>
            <p:ph type="dt" sz="half" idx="10"/>
          </p:nvPr>
        </p:nvSpPr>
        <p:spPr/>
        <p:txBody>
          <a:bodyPr/>
          <a:lstStyle/>
          <a:p>
            <a:fld id="{F780FBE1-C168-B54A-BC2B-631FFF2B4BCA}" type="datetimeFigureOut">
              <a:rPr lang="en-GB" smtClean="0"/>
              <a:t>13/02/2023</a:t>
            </a:fld>
            <a:endParaRPr lang="en-GB"/>
          </a:p>
        </p:txBody>
      </p:sp>
      <p:sp>
        <p:nvSpPr>
          <p:cNvPr id="4" name="Footer Placeholder 3">
            <a:extLst>
              <a:ext uri="{FF2B5EF4-FFF2-40B4-BE49-F238E27FC236}">
                <a16:creationId xmlns:a16="http://schemas.microsoft.com/office/drawing/2014/main" id="{45092EE9-C0FF-4948-96A3-269CE95D562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DA90437-B2F0-5A4F-9F2B-8BFF9478EE76}"/>
              </a:ext>
            </a:extLst>
          </p:cNvPr>
          <p:cNvSpPr>
            <a:spLocks noGrp="1"/>
          </p:cNvSpPr>
          <p:nvPr>
            <p:ph type="sldNum" sz="quarter" idx="12"/>
          </p:nvPr>
        </p:nvSpPr>
        <p:spPr/>
        <p:txBody>
          <a:bodyPr/>
          <a:lstStyle/>
          <a:p>
            <a:fld id="{7478DA10-9971-CC42-9A7A-5937F119F902}" type="slidenum">
              <a:rPr lang="en-GB" smtClean="0"/>
              <a:t>‹#›</a:t>
            </a:fld>
            <a:endParaRPr lang="en-GB"/>
          </a:p>
        </p:txBody>
      </p:sp>
    </p:spTree>
    <p:extLst>
      <p:ext uri="{BB962C8B-B14F-4D97-AF65-F5344CB8AC3E}">
        <p14:creationId xmlns:p14="http://schemas.microsoft.com/office/powerpoint/2010/main" val="2496483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F562B5-AD5C-D148-AB86-7F76066201E7}"/>
              </a:ext>
            </a:extLst>
          </p:cNvPr>
          <p:cNvSpPr>
            <a:spLocks noGrp="1"/>
          </p:cNvSpPr>
          <p:nvPr>
            <p:ph type="dt" sz="half" idx="10"/>
          </p:nvPr>
        </p:nvSpPr>
        <p:spPr/>
        <p:txBody>
          <a:bodyPr/>
          <a:lstStyle/>
          <a:p>
            <a:fld id="{F780FBE1-C168-B54A-BC2B-631FFF2B4BCA}" type="datetimeFigureOut">
              <a:rPr lang="en-GB" smtClean="0"/>
              <a:t>13/02/2023</a:t>
            </a:fld>
            <a:endParaRPr lang="en-GB"/>
          </a:p>
        </p:txBody>
      </p:sp>
      <p:sp>
        <p:nvSpPr>
          <p:cNvPr id="3" name="Footer Placeholder 2">
            <a:extLst>
              <a:ext uri="{FF2B5EF4-FFF2-40B4-BE49-F238E27FC236}">
                <a16:creationId xmlns:a16="http://schemas.microsoft.com/office/drawing/2014/main" id="{4024B5DC-12AC-F240-B836-57E225F7A40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3D4041E-B4B3-F741-B0AA-A7068682E564}"/>
              </a:ext>
            </a:extLst>
          </p:cNvPr>
          <p:cNvSpPr>
            <a:spLocks noGrp="1"/>
          </p:cNvSpPr>
          <p:nvPr>
            <p:ph type="sldNum" sz="quarter" idx="12"/>
          </p:nvPr>
        </p:nvSpPr>
        <p:spPr/>
        <p:txBody>
          <a:bodyPr/>
          <a:lstStyle/>
          <a:p>
            <a:fld id="{7478DA10-9971-CC42-9A7A-5937F119F902}" type="slidenum">
              <a:rPr lang="en-GB" smtClean="0"/>
              <a:t>‹#›</a:t>
            </a:fld>
            <a:endParaRPr lang="en-GB"/>
          </a:p>
        </p:txBody>
      </p:sp>
    </p:spTree>
    <p:extLst>
      <p:ext uri="{BB962C8B-B14F-4D97-AF65-F5344CB8AC3E}">
        <p14:creationId xmlns:p14="http://schemas.microsoft.com/office/powerpoint/2010/main" val="1120046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B5DCF-978A-E045-AD18-4A0BED7E08F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1C349CFF-8517-AD42-9BB6-1FDDDA8FDE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E9BF1B51-1FE4-9142-8F9E-D0B5E74312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28CEA2B-D643-2942-A946-06E91F9BCFAA}"/>
              </a:ext>
            </a:extLst>
          </p:cNvPr>
          <p:cNvSpPr>
            <a:spLocks noGrp="1"/>
          </p:cNvSpPr>
          <p:nvPr>
            <p:ph type="dt" sz="half" idx="10"/>
          </p:nvPr>
        </p:nvSpPr>
        <p:spPr/>
        <p:txBody>
          <a:bodyPr/>
          <a:lstStyle/>
          <a:p>
            <a:fld id="{F780FBE1-C168-B54A-BC2B-631FFF2B4BCA}" type="datetimeFigureOut">
              <a:rPr lang="en-GB" smtClean="0"/>
              <a:t>13/02/2023</a:t>
            </a:fld>
            <a:endParaRPr lang="en-GB"/>
          </a:p>
        </p:txBody>
      </p:sp>
      <p:sp>
        <p:nvSpPr>
          <p:cNvPr id="6" name="Footer Placeholder 5">
            <a:extLst>
              <a:ext uri="{FF2B5EF4-FFF2-40B4-BE49-F238E27FC236}">
                <a16:creationId xmlns:a16="http://schemas.microsoft.com/office/drawing/2014/main" id="{D0EC45A3-118A-9847-A59D-96C03792D85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BA9CC63-4C55-5C46-A33B-DFCB6099A267}"/>
              </a:ext>
            </a:extLst>
          </p:cNvPr>
          <p:cNvSpPr>
            <a:spLocks noGrp="1"/>
          </p:cNvSpPr>
          <p:nvPr>
            <p:ph type="sldNum" sz="quarter" idx="12"/>
          </p:nvPr>
        </p:nvSpPr>
        <p:spPr/>
        <p:txBody>
          <a:bodyPr/>
          <a:lstStyle/>
          <a:p>
            <a:fld id="{7478DA10-9971-CC42-9A7A-5937F119F902}" type="slidenum">
              <a:rPr lang="en-GB" smtClean="0"/>
              <a:t>‹#›</a:t>
            </a:fld>
            <a:endParaRPr lang="en-GB"/>
          </a:p>
        </p:txBody>
      </p:sp>
    </p:spTree>
    <p:extLst>
      <p:ext uri="{BB962C8B-B14F-4D97-AF65-F5344CB8AC3E}">
        <p14:creationId xmlns:p14="http://schemas.microsoft.com/office/powerpoint/2010/main" val="2256153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C6FC2-A8CC-5943-B871-D5AE86384E1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5C4E402D-C1DF-A246-9456-DF1E3810FFA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1CFBEB1-CD18-D445-A7D0-8317C55102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BF17073-E253-3741-A5C4-C1CF16EEFDFD}"/>
              </a:ext>
            </a:extLst>
          </p:cNvPr>
          <p:cNvSpPr>
            <a:spLocks noGrp="1"/>
          </p:cNvSpPr>
          <p:nvPr>
            <p:ph type="dt" sz="half" idx="10"/>
          </p:nvPr>
        </p:nvSpPr>
        <p:spPr/>
        <p:txBody>
          <a:bodyPr/>
          <a:lstStyle/>
          <a:p>
            <a:fld id="{F780FBE1-C168-B54A-BC2B-631FFF2B4BCA}" type="datetimeFigureOut">
              <a:rPr lang="en-GB" smtClean="0"/>
              <a:t>13/02/2023</a:t>
            </a:fld>
            <a:endParaRPr lang="en-GB"/>
          </a:p>
        </p:txBody>
      </p:sp>
      <p:sp>
        <p:nvSpPr>
          <p:cNvPr id="6" name="Footer Placeholder 5">
            <a:extLst>
              <a:ext uri="{FF2B5EF4-FFF2-40B4-BE49-F238E27FC236}">
                <a16:creationId xmlns:a16="http://schemas.microsoft.com/office/drawing/2014/main" id="{29392778-25BC-6840-8E2B-BBAAE328151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D409AD8-49B3-B646-8AB5-2F8BF32A4E51}"/>
              </a:ext>
            </a:extLst>
          </p:cNvPr>
          <p:cNvSpPr>
            <a:spLocks noGrp="1"/>
          </p:cNvSpPr>
          <p:nvPr>
            <p:ph type="sldNum" sz="quarter" idx="12"/>
          </p:nvPr>
        </p:nvSpPr>
        <p:spPr/>
        <p:txBody>
          <a:bodyPr/>
          <a:lstStyle/>
          <a:p>
            <a:fld id="{7478DA10-9971-CC42-9A7A-5937F119F902}" type="slidenum">
              <a:rPr lang="en-GB" smtClean="0"/>
              <a:t>‹#›</a:t>
            </a:fld>
            <a:endParaRPr lang="en-GB"/>
          </a:p>
        </p:txBody>
      </p:sp>
    </p:spTree>
    <p:extLst>
      <p:ext uri="{BB962C8B-B14F-4D97-AF65-F5344CB8AC3E}">
        <p14:creationId xmlns:p14="http://schemas.microsoft.com/office/powerpoint/2010/main" val="3511243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00B9478-1446-0E44-8C1D-DD11109D1D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1821FA40-9602-9C46-A7B1-6C3FF7D391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DF5491C0-FF37-0542-839D-EAF3DCB903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80FBE1-C168-B54A-BC2B-631FFF2B4BCA}" type="datetimeFigureOut">
              <a:rPr lang="en-GB" smtClean="0"/>
              <a:t>13/02/2023</a:t>
            </a:fld>
            <a:endParaRPr lang="en-GB"/>
          </a:p>
        </p:txBody>
      </p:sp>
      <p:sp>
        <p:nvSpPr>
          <p:cNvPr id="5" name="Footer Placeholder 4">
            <a:extLst>
              <a:ext uri="{FF2B5EF4-FFF2-40B4-BE49-F238E27FC236}">
                <a16:creationId xmlns:a16="http://schemas.microsoft.com/office/drawing/2014/main" id="{2726874D-7DF7-024A-B5A8-20E674C4DC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A6C5BDA-EBFA-CC42-9273-A0F334CB4D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78DA10-9971-CC42-9A7A-5937F119F902}" type="slidenum">
              <a:rPr lang="en-GB" smtClean="0"/>
              <a:t>‹#›</a:t>
            </a:fld>
            <a:endParaRPr lang="en-GB"/>
          </a:p>
        </p:txBody>
      </p:sp>
    </p:spTree>
    <p:extLst>
      <p:ext uri="{BB962C8B-B14F-4D97-AF65-F5344CB8AC3E}">
        <p14:creationId xmlns:p14="http://schemas.microsoft.com/office/powerpoint/2010/main" val="1387512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aaltodoc.aalto.fi/handle/123456789/3022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aaltodoc.aalto.fi/handle/123456789/107036" TargetMode="External"/><Relationship Id="rId5" Type="http://schemas.openxmlformats.org/officeDocument/2006/relationships/hyperlink" Target="https://aaltodoc.aalto.fi/handle/123456789/32355" TargetMode="External"/><Relationship Id="rId4" Type="http://schemas.openxmlformats.org/officeDocument/2006/relationships/hyperlink" Target="https://aaltodoc.aalto.fi/handle/123456789/34865"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3847DB6-2318-9C4A-882F-51BDAF7F7EA6}"/>
              </a:ext>
            </a:extLst>
          </p:cNvPr>
          <p:cNvSpPr>
            <a:spLocks noGrp="1"/>
          </p:cNvSpPr>
          <p:nvPr>
            <p:ph type="ctrTitle"/>
          </p:nvPr>
        </p:nvSpPr>
        <p:spPr>
          <a:xfrm>
            <a:off x="956441" y="1122363"/>
            <a:ext cx="9144000" cy="2387600"/>
          </a:xfrm>
        </p:spPr>
        <p:txBody>
          <a:bodyPr>
            <a:normAutofit/>
          </a:bodyPr>
          <a:lstStyle/>
          <a:p>
            <a:pPr algn="l"/>
            <a:r>
              <a:rPr lang="en-GB" sz="3600" b="1" dirty="0">
                <a:latin typeface="Gill Sans MT" panose="020B0502020104020203" pitchFamily="34" charset="77"/>
              </a:rPr>
              <a:t>About the research plan</a:t>
            </a:r>
          </a:p>
        </p:txBody>
      </p:sp>
      <p:sp>
        <p:nvSpPr>
          <p:cNvPr id="5" name="Subtitle 4">
            <a:extLst>
              <a:ext uri="{FF2B5EF4-FFF2-40B4-BE49-F238E27FC236}">
                <a16:creationId xmlns:a16="http://schemas.microsoft.com/office/drawing/2014/main" id="{F18A94EB-0235-9A45-84EC-AB57DF5D9946}"/>
              </a:ext>
            </a:extLst>
          </p:cNvPr>
          <p:cNvSpPr>
            <a:spLocks noGrp="1"/>
          </p:cNvSpPr>
          <p:nvPr>
            <p:ph type="subTitle" idx="1"/>
          </p:nvPr>
        </p:nvSpPr>
        <p:spPr>
          <a:xfrm>
            <a:off x="956441" y="3621624"/>
            <a:ext cx="9144000" cy="1655762"/>
          </a:xfrm>
        </p:spPr>
        <p:txBody>
          <a:bodyPr>
            <a:normAutofit fontScale="77500" lnSpcReduction="20000"/>
          </a:bodyPr>
          <a:lstStyle/>
          <a:p>
            <a:pPr algn="l"/>
            <a:endParaRPr lang="en-GB" sz="2000" dirty="0">
              <a:latin typeface="Gill Sans MT" panose="020B0502020104020203" pitchFamily="34" charset="77"/>
            </a:endParaRPr>
          </a:p>
          <a:p>
            <a:pPr algn="l">
              <a:spcBef>
                <a:spcPts val="0"/>
              </a:spcBef>
            </a:pPr>
            <a:endParaRPr lang="en-GB" sz="1600" dirty="0">
              <a:latin typeface="Gill Sans MT" panose="020B0502020104020203" pitchFamily="34" charset="77"/>
            </a:endParaRPr>
          </a:p>
          <a:p>
            <a:pPr algn="l">
              <a:spcBef>
                <a:spcPts val="0"/>
              </a:spcBef>
            </a:pPr>
            <a:endParaRPr lang="en-GB" sz="1600" dirty="0">
              <a:latin typeface="Gill Sans MT" panose="020B0502020104020203" pitchFamily="34" charset="77"/>
            </a:endParaRPr>
          </a:p>
          <a:p>
            <a:pPr algn="l">
              <a:spcBef>
                <a:spcPts val="0"/>
              </a:spcBef>
            </a:pPr>
            <a:endParaRPr lang="en-GB" sz="1600" dirty="0">
              <a:latin typeface="Gill Sans MT" panose="020B0502020104020203" pitchFamily="34" charset="77"/>
            </a:endParaRPr>
          </a:p>
          <a:p>
            <a:pPr algn="l">
              <a:lnSpc>
                <a:spcPct val="120000"/>
              </a:lnSpc>
              <a:spcBef>
                <a:spcPts val="0"/>
              </a:spcBef>
            </a:pPr>
            <a:endParaRPr lang="en-GB" sz="1700" dirty="0">
              <a:latin typeface="Gill Sans MT" panose="020B0502020104020203" pitchFamily="34" charset="77"/>
            </a:endParaRPr>
          </a:p>
          <a:p>
            <a:pPr algn="l">
              <a:lnSpc>
                <a:spcPct val="120000"/>
              </a:lnSpc>
              <a:spcBef>
                <a:spcPts val="0"/>
              </a:spcBef>
            </a:pPr>
            <a:r>
              <a:rPr lang="en-GB" sz="1700" dirty="0">
                <a:latin typeface="Gill Sans MT" panose="020B0502020104020203" pitchFamily="34" charset="77"/>
              </a:rPr>
              <a:t>AXM-E0002 - Doing Research in Art and Media,</a:t>
            </a:r>
          </a:p>
          <a:p>
            <a:pPr algn="l">
              <a:lnSpc>
                <a:spcPct val="120000"/>
              </a:lnSpc>
              <a:spcBef>
                <a:spcPts val="0"/>
              </a:spcBef>
            </a:pPr>
            <a:r>
              <a:rPr lang="en-GB" sz="1700" dirty="0">
                <a:latin typeface="Gill Sans MT" panose="020B0502020104020203" pitchFamily="34" charset="77"/>
              </a:rPr>
              <a:t>Prof. Lily Díaz-</a:t>
            </a:r>
            <a:r>
              <a:rPr lang="en-GB" sz="1700" dirty="0" err="1">
                <a:latin typeface="Gill Sans MT" panose="020B0502020104020203" pitchFamily="34" charset="77"/>
              </a:rPr>
              <a:t>Kommonen</a:t>
            </a:r>
            <a:r>
              <a:rPr lang="en-GB" sz="1700" dirty="0">
                <a:latin typeface="Gill Sans MT" panose="020B0502020104020203" pitchFamily="34" charset="77"/>
              </a:rPr>
              <a:t>,</a:t>
            </a:r>
          </a:p>
          <a:p>
            <a:pPr algn="l">
              <a:lnSpc>
                <a:spcPct val="120000"/>
              </a:lnSpc>
              <a:spcBef>
                <a:spcPts val="0"/>
              </a:spcBef>
            </a:pPr>
            <a:r>
              <a:rPr lang="en-GB" sz="1700" dirty="0">
                <a:latin typeface="Gill Sans MT" panose="020B0502020104020203" pitchFamily="34" charset="77"/>
              </a:rPr>
              <a:t>Department of Art and Media</a:t>
            </a:r>
          </a:p>
          <a:p>
            <a:pPr algn="l">
              <a:lnSpc>
                <a:spcPct val="120000"/>
              </a:lnSpc>
              <a:spcBef>
                <a:spcPts val="0"/>
              </a:spcBef>
            </a:pPr>
            <a:r>
              <a:rPr lang="en-GB" sz="1700" dirty="0">
                <a:latin typeface="Gill Sans MT" panose="020B0502020104020203" pitchFamily="34" charset="77"/>
              </a:rPr>
              <a:t>13 February 2023.</a:t>
            </a:r>
          </a:p>
          <a:p>
            <a:pPr algn="l"/>
            <a:endParaRPr lang="en-GB" sz="1600" dirty="0">
              <a:latin typeface="Gill Sans MT" panose="020B0502020104020203" pitchFamily="34" charset="77"/>
            </a:endParaRPr>
          </a:p>
        </p:txBody>
      </p:sp>
      <p:pic>
        <p:nvPicPr>
          <p:cNvPr id="2" name="Picture 1">
            <a:extLst>
              <a:ext uri="{FF2B5EF4-FFF2-40B4-BE49-F238E27FC236}">
                <a16:creationId xmlns:a16="http://schemas.microsoft.com/office/drawing/2014/main" id="{C911194B-17CC-C294-A7FD-27ACE793A122}"/>
              </a:ext>
            </a:extLst>
          </p:cNvPr>
          <p:cNvPicPr>
            <a:picLocks noChangeAspect="1"/>
          </p:cNvPicPr>
          <p:nvPr/>
        </p:nvPicPr>
        <p:blipFill>
          <a:blip r:embed="rId2"/>
          <a:stretch>
            <a:fillRect/>
          </a:stretch>
        </p:blipFill>
        <p:spPr>
          <a:xfrm>
            <a:off x="10668000" y="5389047"/>
            <a:ext cx="1215273" cy="1035971"/>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4074050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6580BAC-1D42-E244-BF82-E643614CDC79}"/>
              </a:ext>
            </a:extLst>
          </p:cNvPr>
          <p:cNvSpPr txBox="1">
            <a:spLocks/>
          </p:cNvSpPr>
          <p:nvPr/>
        </p:nvSpPr>
        <p:spPr>
          <a:xfrm>
            <a:off x="1526060" y="284162"/>
            <a:ext cx="7772400" cy="11430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800" b="1" dirty="0">
                <a:latin typeface="Gill Sans" charset="0"/>
                <a:ea typeface="ＭＳ Ｐゴシック" charset="0"/>
                <a:cs typeface="ＭＳ Ｐゴシック" charset="0"/>
              </a:rPr>
              <a:t>Approaches to reasoning</a:t>
            </a:r>
          </a:p>
        </p:txBody>
      </p:sp>
      <p:sp>
        <p:nvSpPr>
          <p:cNvPr id="7" name="Content Placeholder 2">
            <a:extLst>
              <a:ext uri="{FF2B5EF4-FFF2-40B4-BE49-F238E27FC236}">
                <a16:creationId xmlns:a16="http://schemas.microsoft.com/office/drawing/2014/main" id="{0F7AF46A-3B91-2A46-9DE3-1B2074F74589}"/>
              </a:ext>
            </a:extLst>
          </p:cNvPr>
          <p:cNvSpPr txBox="1">
            <a:spLocks/>
          </p:cNvSpPr>
          <p:nvPr/>
        </p:nvSpPr>
        <p:spPr>
          <a:xfrm>
            <a:off x="1217141" y="1825625"/>
            <a:ext cx="7772400" cy="41148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latin typeface="Gill Sans" charset="0"/>
                <a:ea typeface="ＭＳ Ｐゴシック" charset="0"/>
                <a:cs typeface="ＭＳ Ｐゴシック" charset="0"/>
              </a:rPr>
              <a:t>Deductive – Empirical methodology with experiments and using quantitative methods.</a:t>
            </a:r>
          </a:p>
          <a:p>
            <a:r>
              <a:rPr lang="en-US" dirty="0">
                <a:latin typeface="Gill Sans" charset="0"/>
                <a:ea typeface="ＭＳ Ｐゴシック" charset="0"/>
                <a:cs typeface="ＭＳ Ｐゴシック" charset="0"/>
              </a:rPr>
              <a:t>Inductive – Research is done to make sense of phenomena. 		Practice-led research operates in this manner.</a:t>
            </a:r>
          </a:p>
          <a:p>
            <a:endParaRPr lang="en-US" dirty="0">
              <a:latin typeface="Gill Sans" charset="0"/>
              <a:ea typeface="ＭＳ Ｐゴシック" charset="0"/>
              <a:cs typeface="ＭＳ Ｐゴシック" charset="0"/>
            </a:endParaRPr>
          </a:p>
          <a:p>
            <a:r>
              <a:rPr lang="en-US" dirty="0">
                <a:latin typeface="Gill Sans" charset="0"/>
                <a:ea typeface="ＭＳ Ｐゴシック" charset="0"/>
                <a:cs typeface="ＭＳ Ｐゴシック" charset="0"/>
              </a:rPr>
              <a:t>Abductive – Generative where research is used in the interest of creating new artifacts, products, solutions.</a:t>
            </a:r>
          </a:p>
        </p:txBody>
      </p:sp>
    </p:spTree>
    <p:extLst>
      <p:ext uri="{BB962C8B-B14F-4D97-AF65-F5344CB8AC3E}">
        <p14:creationId xmlns:p14="http://schemas.microsoft.com/office/powerpoint/2010/main" val="4165628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14"/>
          <p:cNvSpPr>
            <a:spLocks noGrp="1" noChangeArrowheads="1"/>
          </p:cNvSpPr>
          <p:nvPr>
            <p:ph type="title"/>
          </p:nvPr>
        </p:nvSpPr>
        <p:spPr/>
        <p:txBody>
          <a:bodyPr>
            <a:normAutofit/>
          </a:bodyPr>
          <a:lstStyle/>
          <a:p>
            <a:pPr algn="l"/>
            <a:r>
              <a:rPr lang="en-US" sz="2800" b="1" dirty="0">
                <a:latin typeface="Gill Sans" charset="0"/>
                <a:ea typeface="ＭＳ Ｐゴシック" charset="0"/>
                <a:cs typeface="ＭＳ Ｐゴシック" charset="0"/>
              </a:rPr>
              <a:t>Knowledge types</a:t>
            </a:r>
          </a:p>
        </p:txBody>
      </p:sp>
      <p:sp>
        <p:nvSpPr>
          <p:cNvPr id="66562" name="Rectangle 15"/>
          <p:cNvSpPr>
            <a:spLocks noGrp="1" noChangeArrowheads="1"/>
          </p:cNvSpPr>
          <p:nvPr>
            <p:ph idx="1"/>
          </p:nvPr>
        </p:nvSpPr>
        <p:spPr/>
        <p:txBody>
          <a:bodyPr/>
          <a:lstStyle/>
          <a:p>
            <a:r>
              <a:rPr lang="en-US" dirty="0">
                <a:latin typeface="Gill Sans" charset="0"/>
                <a:ea typeface="ＭＳ Ｐゴシック" charset="0"/>
                <a:cs typeface="ＭＳ Ｐゴシック" charset="0"/>
              </a:rPr>
              <a:t>Taxonomies of knowledge enable us to better understand and more precisely describe what we mean when we speak about </a:t>
            </a:r>
            <a:r>
              <a:rPr lang="en-US" i="1" dirty="0">
                <a:latin typeface="Gill Sans" charset="0"/>
                <a:ea typeface="ＭＳ Ｐゴシック" charset="0"/>
                <a:cs typeface="ＭＳ Ｐゴシック" charset="0"/>
              </a:rPr>
              <a:t>knowing</a:t>
            </a:r>
            <a:r>
              <a:rPr lang="en-US" dirty="0">
                <a:latin typeface="Gill Sans" charset="0"/>
                <a:ea typeface="ＭＳ Ｐゴシック" charset="0"/>
                <a:cs typeface="ＭＳ Ｐゴシック" charset="0"/>
              </a:rPr>
              <a:t>.</a:t>
            </a:r>
          </a:p>
          <a:p>
            <a:pPr lvl="1"/>
            <a:r>
              <a:rPr lang="en-US" dirty="0">
                <a:latin typeface="Gill Sans" charset="0"/>
                <a:ea typeface="ＭＳ Ｐゴシック" charset="0"/>
                <a:cs typeface="ＭＳ Ｐゴシック" charset="0"/>
              </a:rPr>
              <a:t>Declarative</a:t>
            </a:r>
          </a:p>
          <a:p>
            <a:pPr lvl="1"/>
            <a:r>
              <a:rPr lang="en-US" dirty="0">
                <a:latin typeface="Gill Sans" charset="0"/>
                <a:ea typeface="ＭＳ Ｐゴシック" charset="0"/>
                <a:cs typeface="ＭＳ Ｐゴシック" charset="0"/>
              </a:rPr>
              <a:t>Procedural</a:t>
            </a:r>
          </a:p>
        </p:txBody>
      </p:sp>
    </p:spTree>
    <p:extLst>
      <p:ext uri="{BB962C8B-B14F-4D97-AF65-F5344CB8AC3E}">
        <p14:creationId xmlns:p14="http://schemas.microsoft.com/office/powerpoint/2010/main" val="343490164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ChangeArrowheads="1"/>
          </p:cNvSpPr>
          <p:nvPr>
            <p:ph type="title"/>
          </p:nvPr>
        </p:nvSpPr>
        <p:spPr/>
        <p:txBody>
          <a:bodyPr>
            <a:normAutofit/>
          </a:bodyPr>
          <a:lstStyle/>
          <a:p>
            <a:pPr algn="l"/>
            <a:r>
              <a:rPr lang="en-US" sz="2800" b="1" dirty="0">
                <a:latin typeface="Gill Sans" charset="0"/>
                <a:ea typeface="ＭＳ Ｐゴシック" charset="0"/>
                <a:cs typeface="ＭＳ Ｐゴシック" charset="0"/>
              </a:rPr>
              <a:t>Comparison of research perspectives</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038170929"/>
              </p:ext>
            </p:extLst>
          </p:nvPr>
        </p:nvGraphicFramePr>
        <p:xfrm>
          <a:off x="1834552" y="1593700"/>
          <a:ext cx="8229600" cy="4507680"/>
        </p:xfrm>
        <a:graphic>
          <a:graphicData uri="http://schemas.openxmlformats.org/drawingml/2006/table">
            <a:tbl>
              <a:tblPr>
                <a:tableStyleId>{5940675A-B579-460E-94D1-54222C63F5DA}</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576064">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solidFill>
                            <a:schemeClr val="bg1"/>
                          </a:solidFill>
                          <a:effectLst/>
                        </a:rPr>
                        <a:t>PERSPECTIVE</a:t>
                      </a:r>
                      <a:endParaRPr kumimoji="0" lang="en-US" sz="1800" b="1" i="0" u="none" strike="noStrike" cap="none" normalizeH="0" baseline="0" dirty="0">
                        <a:ln>
                          <a:noFill/>
                        </a:ln>
                        <a:solidFill>
                          <a:schemeClr val="bg1"/>
                        </a:solidFill>
                        <a:effectLst/>
                        <a:latin typeface="Gill Sans Light" charset="0"/>
                        <a:ea typeface="ＭＳ Ｐゴシック" charset="-128"/>
                        <a:cs typeface="ＭＳ Ｐゴシック" charset="-128"/>
                      </a:endParaRPr>
                    </a:p>
                  </a:txBody>
                  <a:tcPr marL="96819" marR="96819" marT="45682" marB="45682" horzOverflow="overflow">
                    <a:solidFill>
                      <a:schemeClr val="tx1">
                        <a:lumMod val="75000"/>
                        <a:lumOff val="25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solidFill>
                            <a:schemeClr val="bg1"/>
                          </a:solidFill>
                          <a:effectLst/>
                        </a:rPr>
                        <a:t>POSITIVISM</a:t>
                      </a:r>
                      <a:endParaRPr kumimoji="0" lang="en-US" sz="1800" b="1" i="0" u="none" strike="noStrike" cap="none" normalizeH="0" baseline="0" dirty="0">
                        <a:ln>
                          <a:noFill/>
                        </a:ln>
                        <a:solidFill>
                          <a:schemeClr val="bg1"/>
                        </a:solidFill>
                        <a:effectLst/>
                        <a:latin typeface="Gill Sans Light" charset="0"/>
                        <a:ea typeface="ＭＳ Ｐゴシック" charset="-128"/>
                        <a:cs typeface="ＭＳ Ｐゴシック" charset="-128"/>
                      </a:endParaRPr>
                    </a:p>
                  </a:txBody>
                  <a:tcPr marL="96819" marR="96819" marT="45682" marB="45682" horzOverflow="overflow">
                    <a:solidFill>
                      <a:schemeClr val="tx1">
                        <a:lumMod val="75000"/>
                        <a:lumOff val="25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solidFill>
                            <a:schemeClr val="bg1"/>
                          </a:solidFill>
                          <a:effectLst/>
                        </a:rPr>
                        <a:t>INTERPRETIVISM</a:t>
                      </a:r>
                      <a:endParaRPr kumimoji="0" lang="en-US" sz="1800" b="1" i="0" u="none" strike="noStrike" cap="none" normalizeH="0" baseline="0" dirty="0">
                        <a:ln>
                          <a:noFill/>
                        </a:ln>
                        <a:solidFill>
                          <a:schemeClr val="bg1"/>
                        </a:solidFill>
                        <a:effectLst/>
                        <a:latin typeface="Gill Sans Light" charset="0"/>
                        <a:ea typeface="ＭＳ Ｐゴシック" charset="-128"/>
                        <a:cs typeface="ＭＳ Ｐゴシック" charset="-128"/>
                      </a:endParaRPr>
                    </a:p>
                  </a:txBody>
                  <a:tcPr marL="96819" marR="96819" marT="45682" marB="45682" horzOverflow="overflow">
                    <a:solidFill>
                      <a:schemeClr val="tx1">
                        <a:lumMod val="75000"/>
                        <a:lumOff val="25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solidFill>
                            <a:schemeClr val="bg1"/>
                          </a:solidFill>
                          <a:effectLst/>
                        </a:rPr>
                        <a:t>DESIGN RESEARCH</a:t>
                      </a:r>
                      <a:endParaRPr kumimoji="0" lang="en-US" sz="1800" b="1" i="0" u="none" strike="noStrike" cap="none" normalizeH="0" baseline="0" dirty="0">
                        <a:ln>
                          <a:noFill/>
                        </a:ln>
                        <a:solidFill>
                          <a:schemeClr val="bg1"/>
                        </a:solidFill>
                        <a:effectLst/>
                        <a:latin typeface="Gill Sans Light" charset="0"/>
                        <a:ea typeface="ＭＳ Ｐゴシック" charset="-128"/>
                        <a:cs typeface="ＭＳ Ｐゴシック" charset="-128"/>
                      </a:endParaRPr>
                    </a:p>
                  </a:txBody>
                  <a:tcPr marL="96819" marR="96819" marT="45682" marB="45682" horzOverflow="overflow">
                    <a:solidFill>
                      <a:schemeClr val="tx1">
                        <a:lumMod val="75000"/>
                        <a:lumOff val="25000"/>
                      </a:schemeClr>
                    </a:solidFill>
                  </a:tcPr>
                </a:tc>
                <a:extLst>
                  <a:ext uri="{0D108BD9-81ED-4DB2-BD59-A6C34878D82A}">
                    <a16:rowId xmlns:a16="http://schemas.microsoft.com/office/drawing/2014/main" val="10000"/>
                  </a:ext>
                </a:extLst>
              </a:tr>
              <a:tr h="1188632">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Ontology</a:t>
                      </a:r>
                      <a:endParaRPr kumimoji="0" lang="en-US" sz="1800" b="0" i="0" u="none" strike="noStrike" cap="none" normalizeH="0" baseline="0" dirty="0">
                        <a:ln>
                          <a:noFill/>
                        </a:ln>
                        <a:solidFill>
                          <a:srgbClr val="000000"/>
                        </a:solidFill>
                        <a:effectLst/>
                        <a:latin typeface="Gill Sans Light" charset="0"/>
                        <a:ea typeface="ＭＳ Ｐゴシック" charset="-128"/>
                        <a:cs typeface="ＭＳ Ｐゴシック" charset="-128"/>
                      </a:endParaRPr>
                    </a:p>
                  </a:txBody>
                  <a:tcPr marL="96819" marR="96819" marT="45682" marB="45682"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A single reality,</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observable,  knowable, probabilistic.</a:t>
                      </a:r>
                      <a:endParaRPr kumimoji="0" lang="en-US" sz="1800" b="0" i="0" u="none" strike="noStrike" cap="none" normalizeH="0" baseline="0" dirty="0">
                        <a:ln>
                          <a:noFill/>
                        </a:ln>
                        <a:solidFill>
                          <a:srgbClr val="000000"/>
                        </a:solidFill>
                        <a:effectLst/>
                        <a:latin typeface="Gill Sans Light" charset="0"/>
                        <a:ea typeface="ＭＳ Ｐゴシック" charset="-128"/>
                        <a:cs typeface="ＭＳ Ｐゴシック" charset="-128"/>
                      </a:endParaRPr>
                    </a:p>
                  </a:txBody>
                  <a:tcPr marL="96819" marR="96819" marT="45682" marB="45682"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Multiple realities, socially constructed</a:t>
                      </a:r>
                      <a:endParaRPr kumimoji="0" lang="en-US" sz="1800" b="0" i="0" u="none" strike="noStrike" cap="none" normalizeH="0" baseline="0" dirty="0">
                        <a:ln>
                          <a:noFill/>
                        </a:ln>
                        <a:solidFill>
                          <a:srgbClr val="000000"/>
                        </a:solidFill>
                        <a:effectLst/>
                        <a:latin typeface="Gill Sans Light" charset="0"/>
                        <a:ea typeface="ＭＳ Ｐゴシック" charset="-128"/>
                        <a:cs typeface="ＭＳ Ｐゴシック" charset="-128"/>
                      </a:endParaRPr>
                    </a:p>
                  </a:txBody>
                  <a:tcPr marL="96819" marR="96819" marT="45682" marB="45682"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Multiple realities, contextually situated, ‘composable’.</a:t>
                      </a:r>
                      <a:endParaRPr kumimoji="0" lang="en-US" sz="1800" b="0" i="0" u="none" strike="noStrike" cap="none" normalizeH="0" baseline="0" dirty="0">
                        <a:ln>
                          <a:noFill/>
                        </a:ln>
                        <a:solidFill>
                          <a:srgbClr val="000000"/>
                        </a:solidFill>
                        <a:effectLst/>
                        <a:latin typeface="Gill Sans Light" charset="0"/>
                        <a:ea typeface="ＭＳ Ｐゴシック" charset="-128"/>
                        <a:cs typeface="ＭＳ Ｐゴシック" charset="-128"/>
                      </a:endParaRPr>
                    </a:p>
                  </a:txBody>
                  <a:tcPr marL="96819" marR="96819" marT="45682" marB="45682" horzOverflow="overflow"/>
                </a:tc>
                <a:extLst>
                  <a:ext uri="{0D108BD9-81ED-4DB2-BD59-A6C34878D82A}">
                    <a16:rowId xmlns:a16="http://schemas.microsoft.com/office/drawing/2014/main" val="10001"/>
                  </a:ext>
                </a:extLst>
              </a:tr>
              <a:tr h="63999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Epistemology</a:t>
                      </a:r>
                      <a:endParaRPr kumimoji="0" lang="en-US" sz="1800" b="0" i="0" u="none" strike="noStrike" cap="none" normalizeH="0" baseline="0">
                        <a:ln>
                          <a:noFill/>
                        </a:ln>
                        <a:solidFill>
                          <a:srgbClr val="000000"/>
                        </a:solidFill>
                        <a:effectLst/>
                        <a:latin typeface="Gill Sans Light" charset="0"/>
                        <a:ea typeface="ＭＳ Ｐゴシック" charset="-128"/>
                        <a:cs typeface="ＭＳ Ｐゴシック" charset="-128"/>
                      </a:endParaRPr>
                    </a:p>
                  </a:txBody>
                  <a:tcPr marL="96819" marR="96819" marT="45682" marB="45682"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Objective, detached observer of truth</a:t>
                      </a:r>
                      <a:endParaRPr kumimoji="0" lang="en-US" sz="1800" b="0" i="0" u="none" strike="noStrike" cap="none" normalizeH="0" baseline="0">
                        <a:ln>
                          <a:noFill/>
                        </a:ln>
                        <a:solidFill>
                          <a:srgbClr val="000000"/>
                        </a:solidFill>
                        <a:effectLst/>
                        <a:latin typeface="Gill Sans Light" charset="0"/>
                        <a:ea typeface="ＭＳ Ｐゴシック" charset="-128"/>
                        <a:cs typeface="ＭＳ Ｐゴシック" charset="-128"/>
                      </a:endParaRPr>
                    </a:p>
                  </a:txBody>
                  <a:tcPr marL="96819" marR="96819" marT="45682" marB="45682"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Subjective, observation-oriented</a:t>
                      </a:r>
                    </a:p>
                  </a:txBody>
                  <a:tcPr marL="96819" marR="96819" marT="45682" marB="45682"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800" u="none" strike="noStrike" cap="none" normalizeH="0" baseline="0" dirty="0">
                          <a:ln>
                            <a:noFill/>
                          </a:ln>
                          <a:effectLst/>
                        </a:rPr>
                        <a:t>Subjective,</a:t>
                      </a:r>
                      <a:endParaRPr kumimoji="0" lang="en-US" sz="1800" b="0" i="0" u="none" strike="noStrike" cap="none" normalizeH="0" baseline="0" dirty="0">
                        <a:ln>
                          <a:noFill/>
                        </a:ln>
                        <a:solidFill>
                          <a:srgbClr val="000000"/>
                        </a:solidFill>
                        <a:effectLst/>
                        <a:latin typeface="Gill Sans Light" charset="0"/>
                        <a:ea typeface="ＭＳ Ｐゴシック" charset="-128"/>
                        <a:cs typeface="ＭＳ Ｐゴシック" charset="-128"/>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Knowing through making.</a:t>
                      </a:r>
                      <a:endParaRPr kumimoji="0" lang="en-US" sz="1800" b="0" i="0" u="none" strike="noStrike" cap="none" normalizeH="0" baseline="0" dirty="0">
                        <a:ln>
                          <a:noFill/>
                        </a:ln>
                        <a:solidFill>
                          <a:srgbClr val="000000"/>
                        </a:solidFill>
                        <a:effectLst/>
                        <a:latin typeface="Gill Sans Light" charset="0"/>
                        <a:ea typeface="ＭＳ Ｐゴシック" charset="-128"/>
                        <a:cs typeface="ＭＳ Ｐゴシック" charset="-128"/>
                      </a:endParaRPr>
                    </a:p>
                  </a:txBody>
                  <a:tcPr marL="96819" marR="96819" marT="45682" marB="45682" horzOverflow="overflow"/>
                </a:tc>
                <a:extLst>
                  <a:ext uri="{0D108BD9-81ED-4DB2-BD59-A6C34878D82A}">
                    <a16:rowId xmlns:a16="http://schemas.microsoft.com/office/drawing/2014/main" val="10002"/>
                  </a:ext>
                </a:extLst>
              </a:tr>
              <a:tr h="63999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Methodology</a:t>
                      </a:r>
                      <a:endParaRPr kumimoji="0" lang="en-US" sz="1800" b="0" i="0" u="none" strike="noStrike" cap="none" normalizeH="0" baseline="0">
                        <a:ln>
                          <a:noFill/>
                        </a:ln>
                        <a:solidFill>
                          <a:srgbClr val="000000"/>
                        </a:solidFill>
                        <a:effectLst/>
                        <a:latin typeface="Gill Sans Light" charset="0"/>
                        <a:ea typeface="ＭＳ Ｐゴシック" charset="-128"/>
                        <a:cs typeface="ＭＳ Ｐゴシック" charset="-128"/>
                      </a:endParaRPr>
                    </a:p>
                  </a:txBody>
                  <a:tcPr marL="96819" marR="96819" marT="45682" marB="45682"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Observation, quantitative, statistics.</a:t>
                      </a:r>
                      <a:endParaRPr kumimoji="0" lang="en-US" sz="1800" b="0" i="0" u="none" strike="noStrike" cap="none" normalizeH="0" baseline="0" dirty="0">
                        <a:ln>
                          <a:noFill/>
                        </a:ln>
                        <a:solidFill>
                          <a:srgbClr val="000000"/>
                        </a:solidFill>
                        <a:effectLst/>
                        <a:latin typeface="Gill Sans Light" charset="0"/>
                        <a:ea typeface="ＭＳ Ｐゴシック" charset="-128"/>
                        <a:cs typeface="ＭＳ Ｐゴシック" charset="-128"/>
                      </a:endParaRPr>
                    </a:p>
                  </a:txBody>
                  <a:tcPr marL="96819" marR="96819" marT="45682" marB="45682"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Participative, qualitative.</a:t>
                      </a:r>
                      <a:endParaRPr kumimoji="0" lang="en-US" sz="1800" b="0" i="0" u="none" strike="noStrike" cap="none" normalizeH="0" baseline="0" dirty="0">
                        <a:ln>
                          <a:noFill/>
                        </a:ln>
                        <a:solidFill>
                          <a:srgbClr val="000000"/>
                        </a:solidFill>
                        <a:effectLst/>
                        <a:latin typeface="Gill Sans Light" charset="0"/>
                        <a:ea typeface="ＭＳ Ｐゴシック" charset="-128"/>
                        <a:cs typeface="ＭＳ Ｐゴシック" charset="-128"/>
                      </a:endParaRPr>
                    </a:p>
                  </a:txBody>
                  <a:tcPr marL="96819" marR="96819" marT="45682" marB="45682"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Developmental, focus on results.</a:t>
                      </a:r>
                      <a:endParaRPr kumimoji="0" lang="en-US" sz="1800" b="0" i="0" u="none" strike="noStrike" cap="none" normalizeH="0" baseline="0" dirty="0">
                        <a:ln>
                          <a:noFill/>
                        </a:ln>
                        <a:solidFill>
                          <a:srgbClr val="000000"/>
                        </a:solidFill>
                        <a:effectLst/>
                        <a:latin typeface="Gill Sans Light" charset="0"/>
                        <a:ea typeface="ＭＳ Ｐゴシック" charset="-128"/>
                        <a:cs typeface="ＭＳ Ｐゴシック" charset="-128"/>
                      </a:endParaRPr>
                    </a:p>
                  </a:txBody>
                  <a:tcPr marL="96819" marR="96819" marT="45682" marB="45682" horzOverflow="overflow"/>
                </a:tc>
                <a:extLst>
                  <a:ext uri="{0D108BD9-81ED-4DB2-BD59-A6C34878D82A}">
                    <a16:rowId xmlns:a16="http://schemas.microsoft.com/office/drawing/2014/main" val="10003"/>
                  </a:ext>
                </a:extLst>
              </a:tr>
              <a:tr h="63999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Value - axiology</a:t>
                      </a:r>
                      <a:endParaRPr kumimoji="0" lang="en-US" sz="1800" b="0" i="0" u="none" strike="noStrike" cap="none" normalizeH="0" baseline="0" dirty="0">
                        <a:ln>
                          <a:noFill/>
                        </a:ln>
                        <a:solidFill>
                          <a:srgbClr val="000000"/>
                        </a:solidFill>
                        <a:effectLst/>
                        <a:latin typeface="Gill Sans Light" charset="0"/>
                        <a:ea typeface="ＭＳ Ｐゴシック" charset="-128"/>
                        <a:cs typeface="ＭＳ Ｐゴシック" charset="-128"/>
                      </a:endParaRPr>
                    </a:p>
                  </a:txBody>
                  <a:tcPr marL="96819" marR="96819" marT="45682" marB="45682"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Truth, universal prediction.</a:t>
                      </a:r>
                      <a:endParaRPr kumimoji="0" lang="en-US" sz="1800" b="0" i="0" u="none" strike="noStrike" cap="none" normalizeH="0" baseline="0" dirty="0">
                        <a:ln>
                          <a:noFill/>
                        </a:ln>
                        <a:solidFill>
                          <a:srgbClr val="000000"/>
                        </a:solidFill>
                        <a:effectLst/>
                        <a:latin typeface="Gill Sans Light" charset="0"/>
                        <a:ea typeface="ＭＳ Ｐゴシック" charset="-128"/>
                        <a:cs typeface="ＭＳ Ｐゴシック" charset="-128"/>
                      </a:endParaRPr>
                    </a:p>
                  </a:txBody>
                  <a:tcPr marL="96819" marR="96819" marT="45682" marB="45682"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Understanding, situated description.</a:t>
                      </a:r>
                      <a:endParaRPr kumimoji="0" lang="en-US" sz="1800" b="0" i="0" u="none" strike="noStrike" cap="none" normalizeH="0" baseline="0" dirty="0">
                        <a:ln>
                          <a:noFill/>
                        </a:ln>
                        <a:solidFill>
                          <a:srgbClr val="000000"/>
                        </a:solidFill>
                        <a:effectLst/>
                        <a:latin typeface="Gill Sans Light" charset="0"/>
                        <a:ea typeface="ＭＳ Ｐゴシック" charset="-128"/>
                        <a:cs typeface="ＭＳ Ｐゴシック" charset="-128"/>
                      </a:endParaRPr>
                    </a:p>
                  </a:txBody>
                  <a:tcPr marL="96819" marR="96819" marT="45682" marB="45682"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Control, creation, understanding.</a:t>
                      </a:r>
                      <a:endParaRPr kumimoji="0" lang="en-US" sz="1800" b="0" i="0" u="none" strike="noStrike" cap="none" normalizeH="0" baseline="0" dirty="0">
                        <a:ln>
                          <a:noFill/>
                        </a:ln>
                        <a:solidFill>
                          <a:srgbClr val="000000"/>
                        </a:solidFill>
                        <a:effectLst/>
                        <a:latin typeface="Gill Sans Light" charset="0"/>
                        <a:ea typeface="ＭＳ Ｐゴシック" charset="-128"/>
                        <a:cs typeface="ＭＳ Ｐゴシック" charset="-128"/>
                      </a:endParaRPr>
                    </a:p>
                  </a:txBody>
                  <a:tcPr marL="96819" marR="96819" marT="45682" marB="45682" horzOverflow="overflow"/>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57886552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14"/>
          <p:cNvSpPr>
            <a:spLocks noGrp="1" noChangeArrowheads="1"/>
          </p:cNvSpPr>
          <p:nvPr>
            <p:ph type="title"/>
          </p:nvPr>
        </p:nvSpPr>
        <p:spPr/>
        <p:txBody>
          <a:bodyPr>
            <a:normAutofit/>
          </a:bodyPr>
          <a:lstStyle/>
          <a:p>
            <a:pPr algn="l"/>
            <a:r>
              <a:rPr lang="en-US" sz="2800" b="1" dirty="0">
                <a:latin typeface="Gill Sans" charset="0"/>
                <a:ea typeface="ＭＳ Ｐゴシック" charset="0"/>
                <a:cs typeface="ＭＳ Ｐゴシック" charset="0"/>
              </a:rPr>
              <a:t>What are some examples of art and design research outputs?</a:t>
            </a:r>
          </a:p>
        </p:txBody>
      </p:sp>
      <p:sp>
        <p:nvSpPr>
          <p:cNvPr id="66562" name="Rectangle 15"/>
          <p:cNvSpPr>
            <a:spLocks noGrp="1" noChangeArrowheads="1"/>
          </p:cNvSpPr>
          <p:nvPr>
            <p:ph idx="1"/>
          </p:nvPr>
        </p:nvSpPr>
        <p:spPr/>
        <p:txBody>
          <a:bodyPr>
            <a:normAutofit fontScale="92500" lnSpcReduction="10000"/>
          </a:bodyPr>
          <a:lstStyle/>
          <a:p>
            <a:r>
              <a:rPr lang="en-US" dirty="0">
                <a:latin typeface="Gill Sans" charset="0"/>
                <a:ea typeface="ＭＳ Ｐゴシック" charset="0"/>
                <a:cs typeface="ＭＳ Ｐゴシック" charset="0"/>
              </a:rPr>
              <a:t>Art and design works</a:t>
            </a:r>
          </a:p>
          <a:p>
            <a:pPr lvl="1"/>
            <a:r>
              <a:rPr lang="en-US" dirty="0">
                <a:latin typeface="Gill Sans" charset="0"/>
                <a:ea typeface="ＭＳ Ｐゴシック" charset="0"/>
                <a:cs typeface="ＭＳ Ｐゴシック" charset="0"/>
              </a:rPr>
              <a:t>MA Mercedes Said, </a:t>
            </a:r>
            <a:r>
              <a:rPr lang="en-US" i="1" dirty="0">
                <a:latin typeface="Gill Sans" charset="0"/>
                <a:ea typeface="ＭＳ Ｐゴシック" charset="0"/>
                <a:cs typeface="ＭＳ Ｐゴシック" charset="0"/>
              </a:rPr>
              <a:t>St. George and the Dragon</a:t>
            </a:r>
            <a:r>
              <a:rPr lang="en-US" dirty="0">
                <a:latin typeface="Gill Sans" charset="0"/>
                <a:ea typeface="ＭＳ Ｐゴシック" charset="0"/>
                <a:cs typeface="ＭＳ Ｐゴシック" charset="0"/>
              </a:rPr>
              <a:t>, 2018, </a:t>
            </a:r>
            <a:r>
              <a:rPr lang="en-US" dirty="0">
                <a:latin typeface="Gill Sans" charset="0"/>
                <a:ea typeface="ＭＳ Ｐゴシック" charset="0"/>
                <a:cs typeface="ＭＳ Ｐゴシック" charset="0"/>
                <a:hlinkClick r:id="rId3"/>
              </a:rPr>
              <a:t>https://aaltodoc.aalto.fi/handle/123456789/30220</a:t>
            </a:r>
            <a:r>
              <a:rPr lang="en-US" dirty="0">
                <a:latin typeface="Gill Sans" charset="0"/>
                <a:ea typeface="ＭＳ Ｐゴシック" charset="0"/>
                <a:cs typeface="ＭＳ Ｐゴシック" charset="0"/>
              </a:rPr>
              <a:t>.</a:t>
            </a:r>
          </a:p>
          <a:p>
            <a:r>
              <a:rPr lang="en-US" dirty="0">
                <a:latin typeface="Gill Sans" charset="0"/>
                <a:ea typeface="ＭＳ Ｐゴシック" charset="0"/>
                <a:cs typeface="ＭＳ Ｐゴシック" charset="0"/>
              </a:rPr>
              <a:t>Models and other conceptual constructs</a:t>
            </a:r>
          </a:p>
          <a:p>
            <a:pPr lvl="1"/>
            <a:r>
              <a:rPr lang="en-US" dirty="0">
                <a:latin typeface="Gill Sans" charset="0"/>
                <a:ea typeface="ＭＳ Ｐゴシック" charset="0"/>
                <a:cs typeface="ＭＳ Ｐゴシック" charset="0"/>
              </a:rPr>
              <a:t>MA Ling Chen, </a:t>
            </a:r>
            <a:r>
              <a:rPr lang="en-US" i="1" dirty="0">
                <a:latin typeface="Gill Sans" charset="0"/>
                <a:ea typeface="ＭＳ Ｐゴシック" charset="0"/>
                <a:cs typeface="ＭＳ Ｐゴシック" charset="0"/>
              </a:rPr>
              <a:t>Interactive Diorama</a:t>
            </a:r>
            <a:r>
              <a:rPr lang="en-US" dirty="0">
                <a:latin typeface="Gill Sans" charset="0"/>
                <a:ea typeface="ＭＳ Ｐゴシック" charset="0"/>
                <a:cs typeface="ＭＳ Ｐゴシック" charset="0"/>
              </a:rPr>
              <a:t>, 2018, Interactive Diorama: A Case Study on Virtual Reality Applied to Cultural Heritage, </a:t>
            </a:r>
            <a:r>
              <a:rPr lang="en-US" dirty="0">
                <a:latin typeface="Gill Sans" charset="0"/>
                <a:ea typeface="ＭＳ Ｐゴシック" charset="0"/>
                <a:cs typeface="ＭＳ Ｐゴシック" charset="0"/>
                <a:hlinkClick r:id="rId4"/>
              </a:rPr>
              <a:t>https://aaltodoc.aalto.fi/handle/123456789/34865</a:t>
            </a:r>
            <a:r>
              <a:rPr lang="en-US" dirty="0">
                <a:latin typeface="Gill Sans" charset="0"/>
                <a:ea typeface="ＭＳ Ｐゴシック" charset="0"/>
                <a:cs typeface="ＭＳ Ｐゴシック" charset="0"/>
              </a:rPr>
              <a:t>.</a:t>
            </a:r>
          </a:p>
          <a:p>
            <a:pPr lvl="1"/>
            <a:r>
              <a:rPr lang="en-US" dirty="0">
                <a:latin typeface="Gill Sans" charset="0"/>
                <a:ea typeface="ＭＳ Ｐゴシック" charset="0"/>
                <a:cs typeface="ＭＳ Ｐゴシック" charset="0"/>
              </a:rPr>
              <a:t>MA </a:t>
            </a:r>
            <a:r>
              <a:rPr lang="en-US" dirty="0" err="1">
                <a:latin typeface="Gill Sans" charset="0"/>
                <a:ea typeface="ＭＳ Ｐゴシック" charset="0"/>
                <a:cs typeface="ＭＳ Ｐゴシック" charset="0"/>
              </a:rPr>
              <a:t>Veli</a:t>
            </a:r>
            <a:r>
              <a:rPr lang="en-US" dirty="0">
                <a:latin typeface="Gill Sans" charset="0"/>
                <a:ea typeface="ＭＳ Ｐゴシック" charset="0"/>
                <a:cs typeface="ＭＳ Ｐゴシック" charset="0"/>
              </a:rPr>
              <a:t> </a:t>
            </a:r>
            <a:r>
              <a:rPr lang="en-US" dirty="0" err="1">
                <a:latin typeface="Gill Sans" charset="0"/>
                <a:ea typeface="ＭＳ Ｐゴシック" charset="0"/>
                <a:cs typeface="ＭＳ Ｐゴシック" charset="0"/>
              </a:rPr>
              <a:t>Laamanen</a:t>
            </a:r>
            <a:r>
              <a:rPr lang="en-US" dirty="0">
                <a:latin typeface="Gill Sans" charset="0"/>
                <a:ea typeface="ＭＳ Ｐゴシック" charset="0"/>
                <a:cs typeface="ＭＳ Ｐゴシック" charset="0"/>
              </a:rPr>
              <a:t>, </a:t>
            </a:r>
            <a:r>
              <a:rPr lang="en-US" i="1" dirty="0">
                <a:latin typeface="Gill Sans" charset="0"/>
                <a:ea typeface="ＭＳ Ｐゴシック" charset="0"/>
                <a:cs typeface="ＭＳ Ｐゴシック" charset="0"/>
              </a:rPr>
              <a:t>Virtual Heritage: Audio design for immersive virtual environments using researched </a:t>
            </a:r>
            <a:r>
              <a:rPr lang="en-US" i="1" dirty="0" err="1">
                <a:latin typeface="Gill Sans" charset="0"/>
                <a:ea typeface="ＭＳ Ｐゴシック" charset="0"/>
                <a:cs typeface="ＭＳ Ｐゴシック" charset="0"/>
              </a:rPr>
              <a:t>spatializers</a:t>
            </a:r>
            <a:r>
              <a:rPr lang="en-US" dirty="0">
                <a:latin typeface="Gill Sans" charset="0"/>
                <a:ea typeface="ＭＳ Ｐゴシック" charset="0"/>
                <a:cs typeface="ＭＳ Ｐゴシック" charset="0"/>
              </a:rPr>
              <a:t>, 2018, </a:t>
            </a:r>
            <a:r>
              <a:rPr lang="en-US" dirty="0">
                <a:latin typeface="Gill Sans" charset="0"/>
                <a:ea typeface="ＭＳ Ｐゴシック" charset="0"/>
                <a:cs typeface="ＭＳ Ｐゴシック" charset="0"/>
                <a:hlinkClick r:id="rId5"/>
              </a:rPr>
              <a:t>https://aaltodoc.aalto.fi/handle/123456789/32355</a:t>
            </a:r>
            <a:r>
              <a:rPr lang="en-US" dirty="0">
                <a:latin typeface="Gill Sans" charset="0"/>
                <a:ea typeface="ＭＳ Ｐゴシック" charset="0"/>
                <a:cs typeface="ＭＳ Ｐゴシック" charset="0"/>
              </a:rPr>
              <a:t>.</a:t>
            </a:r>
          </a:p>
          <a:p>
            <a:r>
              <a:rPr lang="en-US" dirty="0">
                <a:latin typeface="Gill Sans" charset="0"/>
                <a:ea typeface="ＭＳ Ｐゴシック" charset="0"/>
                <a:cs typeface="ＭＳ Ｐゴシック" charset="0"/>
              </a:rPr>
              <a:t>Critical writing </a:t>
            </a:r>
          </a:p>
          <a:p>
            <a:pPr lvl="1"/>
            <a:r>
              <a:rPr lang="en-US" dirty="0">
                <a:latin typeface="Gill Sans" charset="0"/>
                <a:ea typeface="ＭＳ Ｐゴシック" charset="0"/>
                <a:cs typeface="ＭＳ Ｐゴシック" charset="0"/>
              </a:rPr>
              <a:t>MA Lisa Rein, Dirty Computers, 2021, </a:t>
            </a:r>
            <a:r>
              <a:rPr lang="en-US" dirty="0">
                <a:latin typeface="Gill Sans" charset="0"/>
                <a:ea typeface="ＭＳ Ｐゴシック" charset="0"/>
                <a:cs typeface="ＭＳ Ｐゴシック" charset="0"/>
                <a:hlinkClick r:id="rId6"/>
              </a:rPr>
              <a:t>https://aaltodoc.aalto.fi/handle/123456789/107036</a:t>
            </a:r>
            <a:r>
              <a:rPr lang="en-US" dirty="0">
                <a:latin typeface="Gill Sans" charset="0"/>
                <a:ea typeface="ＭＳ Ｐゴシック" charset="0"/>
                <a:cs typeface="ＭＳ Ｐゴシック" charset="0"/>
              </a:rPr>
              <a:t>.</a:t>
            </a:r>
          </a:p>
          <a:p>
            <a:pPr marL="457200" lvl="1" indent="0">
              <a:buNone/>
            </a:pPr>
            <a:endParaRPr lang="en-US" dirty="0">
              <a:latin typeface="Gill Sans" charset="0"/>
              <a:ea typeface="ＭＳ Ｐゴシック" charset="0"/>
              <a:cs typeface="ＭＳ Ｐゴシック" charset="0"/>
            </a:endParaRPr>
          </a:p>
          <a:p>
            <a:endParaRPr lang="en-US" dirty="0">
              <a:latin typeface="Gill Sans" charset="0"/>
              <a:ea typeface="ＭＳ Ｐゴシック" charset="0"/>
              <a:cs typeface="ＭＳ Ｐゴシック" charset="0"/>
            </a:endParaRPr>
          </a:p>
          <a:p>
            <a:pPr marL="457200" lvl="1" indent="0">
              <a:buNone/>
            </a:pPr>
            <a:endParaRPr lang="en-US" dirty="0">
              <a:latin typeface="Gill Sans" charset="0"/>
              <a:ea typeface="ＭＳ Ｐゴシック" charset="0"/>
              <a:cs typeface="ＭＳ Ｐゴシック" charset="0"/>
            </a:endParaRPr>
          </a:p>
          <a:p>
            <a:pPr lvl="1"/>
            <a:endParaRPr lang="en-US" dirty="0">
              <a:latin typeface="Gill Sans" charset="0"/>
              <a:ea typeface="ＭＳ Ｐゴシック" charset="0"/>
              <a:cs typeface="ＭＳ Ｐゴシック" charset="0"/>
            </a:endParaRPr>
          </a:p>
          <a:p>
            <a:endParaRPr lang="en-US" dirty="0">
              <a:latin typeface="Gill Sans" charset="0"/>
              <a:ea typeface="ＭＳ Ｐゴシック" charset="0"/>
              <a:cs typeface="ＭＳ Ｐゴシック" charset="0"/>
            </a:endParaRPr>
          </a:p>
        </p:txBody>
      </p:sp>
    </p:spTree>
    <p:extLst>
      <p:ext uri="{BB962C8B-B14F-4D97-AF65-F5344CB8AC3E}">
        <p14:creationId xmlns:p14="http://schemas.microsoft.com/office/powerpoint/2010/main" val="55168017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sz="2800" b="1" dirty="0">
                <a:latin typeface="Gill Sans" charset="0"/>
                <a:ea typeface="ＭＳ Ｐゴシック" charset="0"/>
                <a:cs typeface="ＭＳ Ｐゴシック" charset="0"/>
              </a:rPr>
              <a:t>7 steps to research </a:t>
            </a:r>
            <a:br>
              <a:rPr lang="en-US" dirty="0">
                <a:latin typeface="Gill Sans" charset="0"/>
                <a:ea typeface="ＭＳ Ｐゴシック" charset="0"/>
                <a:cs typeface="ＭＳ Ｐゴシック" charset="0"/>
              </a:rPr>
            </a:br>
            <a:r>
              <a:rPr lang="en-US" sz="2000" dirty="0">
                <a:latin typeface="Gill Sans" charset="0"/>
                <a:ea typeface="ＭＳ Ｐゴシック" charset="0"/>
                <a:cs typeface="ＭＳ Ｐゴシック" charset="0"/>
              </a:rPr>
              <a:t>(slide 1 of 2)</a:t>
            </a:r>
          </a:p>
        </p:txBody>
      </p:sp>
      <p:sp>
        <p:nvSpPr>
          <p:cNvPr id="17410" name="Content Placeholder 2"/>
          <p:cNvSpPr>
            <a:spLocks noGrp="1"/>
          </p:cNvSpPr>
          <p:nvPr>
            <p:ph idx="1"/>
          </p:nvPr>
        </p:nvSpPr>
        <p:spPr/>
        <p:txBody>
          <a:bodyPr>
            <a:normAutofit fontScale="92500" lnSpcReduction="20000"/>
          </a:bodyPr>
          <a:lstStyle/>
          <a:p>
            <a:r>
              <a:rPr lang="en-US" dirty="0">
                <a:latin typeface="Gill Sans" charset="0"/>
                <a:ea typeface="ＭＳ Ｐゴシック" charset="0"/>
                <a:cs typeface="ＭＳ Ｐゴシック" charset="0"/>
              </a:rPr>
              <a:t>Identify – Select the key ideas and how you are going to present them in the work. Some tools that can help with this:</a:t>
            </a:r>
          </a:p>
          <a:p>
            <a:pPr lvl="1"/>
            <a:r>
              <a:rPr lang="en-US" dirty="0">
                <a:latin typeface="Gill Sans" charset="0"/>
                <a:ea typeface="ＭＳ Ｐゴシック" charset="0"/>
                <a:cs typeface="ＭＳ Ｐゴシック" charset="0"/>
              </a:rPr>
              <a:t>Mind Map</a:t>
            </a:r>
          </a:p>
          <a:p>
            <a:pPr lvl="1"/>
            <a:r>
              <a:rPr lang="en-US" dirty="0">
                <a:latin typeface="Gill Sans" charset="0"/>
                <a:ea typeface="ＭＳ Ｐゴシック" charset="0"/>
                <a:cs typeface="ＭＳ Ｐゴシック" charset="0"/>
              </a:rPr>
              <a:t>Miro Board?</a:t>
            </a:r>
          </a:p>
          <a:p>
            <a:r>
              <a:rPr lang="en-US" dirty="0">
                <a:latin typeface="Gill Sans" charset="0"/>
                <a:ea typeface="ＭＳ Ｐゴシック" charset="0"/>
                <a:cs typeface="ＭＳ Ｐゴシック" charset="0"/>
              </a:rPr>
              <a:t>Survey – Determine the scope</a:t>
            </a:r>
          </a:p>
          <a:p>
            <a:pPr lvl="1"/>
            <a:r>
              <a:rPr lang="en-US" dirty="0">
                <a:latin typeface="Gill Sans" charset="0"/>
                <a:ea typeface="ＭＳ Ｐゴシック" charset="0"/>
                <a:cs typeface="ＭＳ Ｐゴシック" charset="0"/>
              </a:rPr>
              <a:t>Multidisciplinary</a:t>
            </a:r>
          </a:p>
          <a:p>
            <a:pPr lvl="1"/>
            <a:r>
              <a:rPr lang="en-US" dirty="0">
                <a:latin typeface="Gill Sans" charset="0"/>
                <a:ea typeface="ＭＳ Ｐゴシック" charset="0"/>
                <a:cs typeface="ＭＳ Ｐゴシック" charset="0"/>
              </a:rPr>
              <a:t>Interdisciplinary</a:t>
            </a:r>
          </a:p>
          <a:p>
            <a:pPr lvl="1"/>
            <a:r>
              <a:rPr lang="en-US" dirty="0">
                <a:latin typeface="Gill Sans" charset="0"/>
                <a:ea typeface="ＭＳ Ｐゴシック" charset="0"/>
                <a:cs typeface="ＭＳ Ｐゴシック" charset="0"/>
              </a:rPr>
              <a:t>Trans-disciplinary</a:t>
            </a:r>
          </a:p>
          <a:p>
            <a:r>
              <a:rPr lang="en-US" dirty="0">
                <a:latin typeface="Gill Sans" charset="0"/>
                <a:ea typeface="ＭＳ Ｐゴシック" charset="0"/>
                <a:cs typeface="ＭＳ Ｐゴシック" charset="0"/>
              </a:rPr>
              <a:t>Plan – Organize the work</a:t>
            </a:r>
          </a:p>
          <a:p>
            <a:pPr lvl="1"/>
            <a:r>
              <a:rPr lang="en-US" dirty="0">
                <a:latin typeface="Gill Sans" charset="0"/>
                <a:ea typeface="ＭＳ Ｐゴシック" charset="0"/>
                <a:cs typeface="ＭＳ Ｐゴシック" charset="0"/>
              </a:rPr>
              <a:t>Time schedule</a:t>
            </a:r>
          </a:p>
          <a:p>
            <a:pPr lvl="1"/>
            <a:r>
              <a:rPr lang="en-US" dirty="0">
                <a:latin typeface="Gill Sans" charset="0"/>
                <a:ea typeface="ＭＳ Ｐゴシック" charset="0"/>
                <a:cs typeface="ＭＳ Ｐゴシック" charset="0"/>
              </a:rPr>
              <a:t>Work package approach</a:t>
            </a:r>
          </a:p>
          <a:p>
            <a:pPr lvl="1"/>
            <a:r>
              <a:rPr lang="en-US" dirty="0">
                <a:latin typeface="Gill Sans" charset="0"/>
                <a:ea typeface="ＭＳ Ｐゴシック" charset="0"/>
                <a:cs typeface="ＭＳ Ｐゴシック" charset="0"/>
              </a:rPr>
              <a:t>Task lists, dependencies</a:t>
            </a:r>
          </a:p>
          <a:p>
            <a:pPr lvl="1"/>
            <a:r>
              <a:rPr lang="en-US" dirty="0">
                <a:latin typeface="Gill Sans" charset="0"/>
                <a:ea typeface="ＭＳ Ｐゴシック" charset="0"/>
                <a:cs typeface="ＭＳ Ｐゴシック" charset="0"/>
              </a:rPr>
              <a:t>Milestones and deliverables</a:t>
            </a:r>
          </a:p>
        </p:txBody>
      </p:sp>
    </p:spTree>
    <p:extLst>
      <p:ext uri="{BB962C8B-B14F-4D97-AF65-F5344CB8AC3E}">
        <p14:creationId xmlns:p14="http://schemas.microsoft.com/office/powerpoint/2010/main" val="225040480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sz="2800" b="1" dirty="0">
                <a:latin typeface="Gill Sans" charset="0"/>
                <a:ea typeface="ＭＳ Ｐゴシック" charset="0"/>
                <a:cs typeface="ＭＳ Ｐゴシック" charset="0"/>
              </a:rPr>
              <a:t>7 steps to research</a:t>
            </a:r>
            <a:br>
              <a:rPr lang="en-US" dirty="0">
                <a:latin typeface="Gill Sans" charset="0"/>
                <a:ea typeface="ＭＳ Ｐゴシック" charset="0"/>
                <a:cs typeface="ＭＳ Ｐゴシック" charset="0"/>
              </a:rPr>
            </a:br>
            <a:r>
              <a:rPr lang="en-US" sz="2000" dirty="0">
                <a:latin typeface="Gill Sans" charset="0"/>
                <a:ea typeface="ＭＳ Ｐゴシック" charset="0"/>
                <a:cs typeface="ＭＳ Ｐゴシック" charset="0"/>
              </a:rPr>
              <a:t>(slide 2 of 2)</a:t>
            </a:r>
          </a:p>
        </p:txBody>
      </p:sp>
      <p:sp>
        <p:nvSpPr>
          <p:cNvPr id="17410" name="Content Placeholder 2"/>
          <p:cNvSpPr>
            <a:spLocks noGrp="1"/>
          </p:cNvSpPr>
          <p:nvPr>
            <p:ph idx="1"/>
          </p:nvPr>
        </p:nvSpPr>
        <p:spPr/>
        <p:txBody>
          <a:bodyPr/>
          <a:lstStyle/>
          <a:p>
            <a:r>
              <a:rPr lang="en-US" dirty="0">
                <a:latin typeface="Gill Sans" charset="0"/>
                <a:ea typeface="ＭＳ Ｐゴシック" charset="0"/>
                <a:cs typeface="ＭＳ Ｐゴシック" charset="0"/>
              </a:rPr>
              <a:t>Collect data</a:t>
            </a:r>
          </a:p>
          <a:p>
            <a:r>
              <a:rPr lang="en-US" dirty="0">
                <a:latin typeface="Gill Sans" charset="0"/>
                <a:ea typeface="ＭＳ Ｐゴシック" charset="0"/>
                <a:cs typeface="ＭＳ Ｐゴシック" charset="0"/>
              </a:rPr>
              <a:t>Analyze data</a:t>
            </a:r>
          </a:p>
          <a:p>
            <a:r>
              <a:rPr lang="en-US" dirty="0">
                <a:latin typeface="Gill Sans" charset="0"/>
                <a:ea typeface="ＭＳ Ｐゴシック" charset="0"/>
                <a:cs typeface="ＭＳ Ｐゴシック" charset="0"/>
              </a:rPr>
              <a:t>Discuss findings</a:t>
            </a:r>
          </a:p>
          <a:p>
            <a:r>
              <a:rPr lang="en-US" dirty="0">
                <a:latin typeface="Gill Sans" charset="0"/>
                <a:ea typeface="ＭＳ Ｐゴシック" charset="0"/>
                <a:cs typeface="ＭＳ Ｐゴシック" charset="0"/>
              </a:rPr>
              <a:t>Present</a:t>
            </a:r>
          </a:p>
        </p:txBody>
      </p:sp>
    </p:spTree>
    <p:extLst>
      <p:ext uri="{BB962C8B-B14F-4D97-AF65-F5344CB8AC3E}">
        <p14:creationId xmlns:p14="http://schemas.microsoft.com/office/powerpoint/2010/main" val="6637318"/>
      </p:ext>
    </p:extLst>
  </p:cSld>
  <p:clrMapOvr>
    <a:masterClrMapping/>
  </p:clrMapOvr>
  <mc:AlternateContent xmlns:mc="http://schemas.openxmlformats.org/markup-compatibility/2006" xmlns:p14="http://schemas.microsoft.com/office/powerpoint/2010/main">
    <mc:Choice Requires="p14">
      <p:transition spd="slow" p14:dur="2000" advTm="174633"/>
    </mc:Choice>
    <mc:Fallback xmlns="">
      <p:transition xmlns:p14="http://schemas.microsoft.com/office/powerpoint/2010/main" spd="slow" advTm="174633"/>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1667</TotalTime>
  <Words>1009</Words>
  <Application>Microsoft Macintosh PowerPoint</Application>
  <PresentationFormat>Widescreen</PresentationFormat>
  <Paragraphs>108</Paragraphs>
  <Slides>7</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Calibri Light</vt:lpstr>
      <vt:lpstr>Gill Sans</vt:lpstr>
      <vt:lpstr>Gill Sans Light</vt:lpstr>
      <vt:lpstr>Gill Sans MT</vt:lpstr>
      <vt:lpstr>Office Theme</vt:lpstr>
      <vt:lpstr>About the research plan</vt:lpstr>
      <vt:lpstr>PowerPoint Presentation</vt:lpstr>
      <vt:lpstr>Knowledge types</vt:lpstr>
      <vt:lpstr>Comparison of research perspectives</vt:lpstr>
      <vt:lpstr>What are some examples of art and design research outputs?</vt:lpstr>
      <vt:lpstr>7 steps to research  (slide 1 of 2)</vt:lpstr>
      <vt:lpstr>7 steps to research (slide 2 of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Diaz-Kommonen Lily</dc:creator>
  <cp:lastModifiedBy>Diaz-Kommonen Lily</cp:lastModifiedBy>
  <cp:revision>8</cp:revision>
  <dcterms:created xsi:type="dcterms:W3CDTF">2020-11-05T10:10:03Z</dcterms:created>
  <dcterms:modified xsi:type="dcterms:W3CDTF">2023-02-13T20:25:12Z</dcterms:modified>
</cp:coreProperties>
</file>