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302" r:id="rId2"/>
    <p:sldId id="308" r:id="rId3"/>
    <p:sldId id="320" r:id="rId4"/>
    <p:sldId id="321" r:id="rId5"/>
    <p:sldId id="316" r:id="rId6"/>
    <p:sldId id="315" r:id="rId7"/>
    <p:sldId id="317" r:id="rId8"/>
    <p:sldId id="312" r:id="rId9"/>
    <p:sldId id="322" r:id="rId10"/>
    <p:sldId id="324" r:id="rId11"/>
    <p:sldId id="323" r:id="rId12"/>
    <p:sldId id="298" r:id="rId13"/>
    <p:sldId id="318" r:id="rId14"/>
    <p:sldId id="325" r:id="rId15"/>
    <p:sldId id="300" r:id="rId16"/>
    <p:sldId id="319" r:id="rId17"/>
    <p:sldId id="301" r:id="rId18"/>
    <p:sldId id="299" r:id="rId19"/>
    <p:sldId id="326" r:id="rId20"/>
    <p:sldId id="287" r:id="rId21"/>
    <p:sldId id="290" r:id="rId22"/>
    <p:sldId id="311" r:id="rId23"/>
  </p:sldIdLst>
  <p:sldSz cx="9144000" cy="6858000" type="screen4x3"/>
  <p:notesSz cx="6858000" cy="9144000"/>
  <p:defaultTextStyle>
    <a:defPPr>
      <a:defRPr lang="fi-FI"/>
    </a:defPPr>
    <a:lvl1pPr algn="l" rtl="0" eaLnBrk="0" fontAlgn="base" hangingPunct="0">
      <a:spcBef>
        <a:spcPct val="0"/>
      </a:spcBef>
      <a:spcAft>
        <a:spcPct val="0"/>
      </a:spcAft>
      <a:defRPr sz="28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p:restoredTop sz="74218"/>
  </p:normalViewPr>
  <p:slideViewPr>
    <p:cSldViewPr>
      <p:cViewPr varScale="1">
        <p:scale>
          <a:sx n="93" d="100"/>
          <a:sy n="93" d="100"/>
        </p:scale>
        <p:origin x="1528" y="20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C4727-5B7A-7ABB-67B3-2E64B9BFC6B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59FCF91-2F60-7DE1-8659-9FA5A6B9CD7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91459570-42E2-1048-AFEA-FBC800AA8D73}" type="datetime1">
              <a:rPr lang="en-US" altLang="en-FI"/>
              <a:pPr>
                <a:defRPr/>
              </a:pPr>
              <a:t>3/14/23</a:t>
            </a:fld>
            <a:endParaRPr lang="en-US" altLang="en-FI"/>
          </a:p>
        </p:txBody>
      </p:sp>
      <p:sp>
        <p:nvSpPr>
          <p:cNvPr id="4" name="Footer Placeholder 3">
            <a:extLst>
              <a:ext uri="{FF2B5EF4-FFF2-40B4-BE49-F238E27FC236}">
                <a16:creationId xmlns:a16="http://schemas.microsoft.com/office/drawing/2014/main" id="{260ABDCD-F56D-7C65-9A97-A90FDF48F786}"/>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54514DB-2796-80A8-4737-A7F4A183FBF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2680893A-0AEC-5249-A936-DE02B8D7DEBF}" type="slidenum">
              <a:rPr lang="en-US" altLang="en-FI"/>
              <a:pPr>
                <a:defRPr/>
              </a:pPr>
              <a:t>‹#›</a:t>
            </a:fld>
            <a:endParaRPr lang="en-US" altLang="en-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32928F1-9604-BFBD-6A72-B9A7FEA866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4BDB7308-375F-A95D-1F78-C03B3F80B25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CA940F07-BF16-5067-038D-7EDC48D3D83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9C3AF09-4B56-7B0B-17E7-76E0E2F6271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5126" name="Rectangle 6">
            <a:extLst>
              <a:ext uri="{FF2B5EF4-FFF2-40B4-BE49-F238E27FC236}">
                <a16:creationId xmlns:a16="http://schemas.microsoft.com/office/drawing/2014/main" id="{C88377A7-7E95-5830-2A8E-19A30CEDC18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7" name="Rectangle 7">
            <a:extLst>
              <a:ext uri="{FF2B5EF4-FFF2-40B4-BE49-F238E27FC236}">
                <a16:creationId xmlns:a16="http://schemas.microsoft.com/office/drawing/2014/main" id="{927BD374-CF4D-4505-E8F3-E49A55231A1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417E7979-6EFF-9A4B-883B-45232B379058}" type="slidenum">
              <a:rPr lang="fi-FI" altLang="en-FI"/>
              <a:pPr>
                <a:defRPr/>
              </a:pPr>
              <a:t>‹#›</a:t>
            </a:fld>
            <a:endParaRPr lang="fi-FI" altLang="en-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a:extLst>
              <a:ext uri="{FF2B5EF4-FFF2-40B4-BE49-F238E27FC236}">
                <a16:creationId xmlns:a16="http://schemas.microsoft.com/office/drawing/2014/main" id="{F7804B70-156C-B6C2-094F-01CC510E8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40FFC0B2-E016-F740-B3E3-6CCBA418296F}" type="slidenum">
              <a:rPr lang="en-US" altLang="en-FI" sz="1200" smtClean="0">
                <a:latin typeface="Arial" panose="020B0604020202020204" pitchFamily="34" charset="0"/>
              </a:rPr>
              <a:pPr/>
              <a:t>1</a:t>
            </a:fld>
            <a:endParaRPr lang="en-US" altLang="en-FI" sz="1200">
              <a:latin typeface="Arial" panose="020B0604020202020204" pitchFamily="34" charset="0"/>
            </a:endParaRPr>
          </a:p>
        </p:txBody>
      </p:sp>
      <p:sp>
        <p:nvSpPr>
          <p:cNvPr id="16386" name="Rectangle 2">
            <a:extLst>
              <a:ext uri="{FF2B5EF4-FFF2-40B4-BE49-F238E27FC236}">
                <a16:creationId xmlns:a16="http://schemas.microsoft.com/office/drawing/2014/main" id="{67121D24-428B-BA9A-D5DC-64BBA368FE0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F45C3209-09EC-9B41-F8C8-A733531CA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FI">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a:extLst>
              <a:ext uri="{FF2B5EF4-FFF2-40B4-BE49-F238E27FC236}">
                <a16:creationId xmlns:a16="http://schemas.microsoft.com/office/drawing/2014/main" id="{FB4C8651-C0AA-ADE6-2C15-4F48F73C3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A7A2624F-6A30-C140-9169-01919732C685}" type="slidenum">
              <a:rPr lang="en-US" altLang="en-FI" sz="1200" smtClean="0">
                <a:latin typeface="Arial" panose="020B0604020202020204" pitchFamily="34" charset="0"/>
              </a:rPr>
              <a:pPr/>
              <a:t>10</a:t>
            </a:fld>
            <a:endParaRPr lang="en-US" altLang="en-FI" sz="1200">
              <a:latin typeface="Arial" panose="020B0604020202020204" pitchFamily="34" charset="0"/>
            </a:endParaRPr>
          </a:p>
        </p:txBody>
      </p:sp>
      <p:sp>
        <p:nvSpPr>
          <p:cNvPr id="34818" name="Rectangle 2">
            <a:extLst>
              <a:ext uri="{FF2B5EF4-FFF2-40B4-BE49-F238E27FC236}">
                <a16:creationId xmlns:a16="http://schemas.microsoft.com/office/drawing/2014/main" id="{818BAB33-F632-9D05-1F1B-EA8573F9172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FEE83C1-9F97-C574-BD80-81349A2BD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FI" dirty="0">
                <a:latin typeface="Times" charset="0"/>
                <a:ea typeface="ＭＳ Ｐゴシック" panose="020B0600070205080204" pitchFamily="34" charset="-128"/>
              </a:rPr>
              <a:t>“...a series of phenomena of great importance which cannot possibly be recorded by questioning or computing documents, but have to be observed in their full actuality....such things as the routine of a man's working day, the details of his care of the body, of the manner of taking food and preparing it...” The imponderabilia of actual life, a term used by Malinowski in his book </a:t>
            </a:r>
            <a:r>
              <a:rPr lang="en-US" altLang="en-FI" i="1" dirty="0">
                <a:latin typeface="Times" charset="0"/>
                <a:ea typeface="ＭＳ Ｐゴシック" panose="020B0600070205080204" pitchFamily="34" charset="-128"/>
              </a:rPr>
              <a:t>Argonauts of the Western Pacific</a:t>
            </a:r>
            <a:r>
              <a:rPr lang="en-US" altLang="en-FI" dirty="0">
                <a:latin typeface="Times" charset="0"/>
                <a:ea typeface="ＭＳ Ｐゴシック" panose="020B0600070205080204" pitchFamily="34" charset="-128"/>
              </a:rPr>
              <a:t>.</a:t>
            </a:r>
          </a:p>
          <a:p>
            <a:pPr eaLnBrk="1" hangingPunct="1"/>
            <a:r>
              <a:rPr lang="en-US" altLang="en-FI" dirty="0">
                <a:latin typeface="Times" charset="0"/>
                <a:ea typeface="ＭＳ Ｐゴシック" panose="020B0600070205080204" pitchFamily="34" charset="-128"/>
              </a:rPr>
              <a:t>https://</a:t>
            </a:r>
            <a:r>
              <a:rPr lang="en-US" altLang="en-FI" dirty="0" err="1">
                <a:latin typeface="Times" charset="0"/>
                <a:ea typeface="ＭＳ Ｐゴシック" panose="020B0600070205080204" pitchFamily="34" charset="-128"/>
              </a:rPr>
              <a:t>www.definition-of.com</a:t>
            </a:r>
            <a:r>
              <a:rPr lang="en-US" altLang="en-FI" dirty="0">
                <a:latin typeface="Times" charset="0"/>
                <a:ea typeface="ＭＳ Ｐゴシック" panose="020B0600070205080204" pitchFamily="34" charset="-128"/>
              </a:rPr>
              <a:t>/imponderabilia, (3/11/2021).</a:t>
            </a:r>
          </a:p>
          <a:p>
            <a:pPr eaLnBrk="1" hangingPunct="1"/>
            <a:endParaRPr lang="en-US" altLang="en-FI"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0023B05-9818-06F4-F838-5CD1CC5670BD}"/>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5A3AE9A8-353D-518B-D66A-099126200B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FI" altLang="en-FI">
                <a:latin typeface="Times" charset="0"/>
                <a:ea typeface="ＭＳ Ｐゴシック" panose="020B0600070205080204" pitchFamily="34" charset="-128"/>
              </a:rPr>
              <a:t>Your OWN history can be analysed doing autoethnography.</a:t>
            </a:r>
          </a:p>
        </p:txBody>
      </p:sp>
      <p:sp>
        <p:nvSpPr>
          <p:cNvPr id="36867" name="Slide Number Placeholder 3">
            <a:extLst>
              <a:ext uri="{FF2B5EF4-FFF2-40B4-BE49-F238E27FC236}">
                <a16:creationId xmlns:a16="http://schemas.microsoft.com/office/drawing/2014/main" id="{73443872-B99B-B3DC-EE41-051B1F963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6527C1B0-0E6E-3046-989F-885E1F14D182}" type="slidenum">
              <a:rPr lang="fi-FI" altLang="en-FI" sz="1200" smtClean="0"/>
              <a:pPr/>
              <a:t>11</a:t>
            </a:fld>
            <a:endParaRPr lang="fi-FI" altLang="en-FI"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6C2AE5A0-C4F5-6983-1752-0F398CF65025}"/>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76A75779-0C65-91C0-D341-E8A0ACA1C1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Arial" panose="020B0604020202020204" pitchFamily="34"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FA90B1DA-18B0-B0D5-9AB9-C285C1142D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F72306E6-9D08-CD45-B1F2-1C822EED9D5C}" type="slidenum">
              <a:rPr lang="en-US" altLang="en-FI" sz="1200" smtClean="0">
                <a:latin typeface="Arial" panose="020B0604020202020204" pitchFamily="34" charset="0"/>
              </a:rPr>
              <a:pPr/>
              <a:t>12</a:t>
            </a:fld>
            <a:endParaRPr lang="en-US" altLang="en-FI"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7188BFC8-7028-C2C3-2ECB-851A1839A0F7}"/>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5570840D-1105-D87D-F9A5-565771DC78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[Lived experience] …does not have an ontological reality independent of language and interaction… Individuals do not have experiences, rather subjects are constituted through experience.</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 (Scott in Denzin, page 41.)</a:t>
            </a:r>
          </a:p>
          <a:p>
            <a:endParaRPr lang="en-US" altLang="en-FI">
              <a:latin typeface="Arial" panose="020B0604020202020204" pitchFamily="34" charset="0"/>
              <a:ea typeface="ＭＳ Ｐゴシック" panose="020B0600070205080204" pitchFamily="34" charset="-128"/>
            </a:endParaRPr>
          </a:p>
          <a:p>
            <a:r>
              <a:rPr lang="en-US" altLang="en-FI">
                <a:latin typeface="Arial" panose="020B0604020202020204" pitchFamily="34" charset="0"/>
                <a:ea typeface="ＭＳ Ｐゴシック" panose="020B0600070205080204" pitchFamily="34" charset="-128"/>
              </a:rPr>
              <a:t>Also, </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language and speech do not mirror experience; rather they create representations of experience.</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 (Denzin 37.</a:t>
            </a:r>
          </a:p>
        </p:txBody>
      </p:sp>
      <p:sp>
        <p:nvSpPr>
          <p:cNvPr id="40963" name="Slide Number Placeholder 3">
            <a:extLst>
              <a:ext uri="{FF2B5EF4-FFF2-40B4-BE49-F238E27FC236}">
                <a16:creationId xmlns:a16="http://schemas.microsoft.com/office/drawing/2014/main" id="{CBF45069-7C93-CBA0-55CA-D24F9DE1A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A1216490-D581-1A4C-B46F-231EC2B07468}" type="slidenum">
              <a:rPr lang="en-US" altLang="en-FI" sz="1200" smtClean="0">
                <a:latin typeface="Arial" panose="020B0604020202020204" pitchFamily="34" charset="0"/>
              </a:rPr>
              <a:pPr/>
              <a:t>13</a:t>
            </a:fld>
            <a:endParaRPr lang="en-US" altLang="en-FI"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1B446C6A-D7FD-FC64-78F9-F922123C4B32}"/>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D79A3EA4-33C0-03C1-BD32-3AAD8DF85C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[Lived experience] …does not have an ontological reality independent of language and interaction… Individuals do not have experiences, rather subjects are constituted through experience.</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 (Scott in Denzin, page 41.)</a:t>
            </a:r>
          </a:p>
          <a:p>
            <a:endParaRPr lang="en-US" altLang="en-FI">
              <a:latin typeface="Arial" panose="020B0604020202020204" pitchFamily="34" charset="0"/>
              <a:ea typeface="ＭＳ Ｐゴシック" panose="020B0600070205080204" pitchFamily="34" charset="-128"/>
            </a:endParaRPr>
          </a:p>
          <a:p>
            <a:r>
              <a:rPr lang="en-US" altLang="en-FI">
                <a:latin typeface="Arial" panose="020B0604020202020204" pitchFamily="34" charset="0"/>
                <a:ea typeface="ＭＳ Ｐゴシック" panose="020B0600070205080204" pitchFamily="34" charset="-128"/>
              </a:rPr>
              <a:t>Also, </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language and speech do not mirror experience; rather they create representations of experience.</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 (Denzin 37.</a:t>
            </a:r>
          </a:p>
        </p:txBody>
      </p:sp>
      <p:sp>
        <p:nvSpPr>
          <p:cNvPr id="43011" name="Slide Number Placeholder 3">
            <a:extLst>
              <a:ext uri="{FF2B5EF4-FFF2-40B4-BE49-F238E27FC236}">
                <a16:creationId xmlns:a16="http://schemas.microsoft.com/office/drawing/2014/main" id="{345FBC4E-344B-042C-D351-2A837C9F86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6FDA69AC-7A6B-2F46-90A7-6A89A23E0397}" type="slidenum">
              <a:rPr lang="en-US" altLang="en-FI" sz="1200" smtClean="0">
                <a:latin typeface="Arial" panose="020B0604020202020204" pitchFamily="34" charset="0"/>
              </a:rPr>
              <a:pPr/>
              <a:t>14</a:t>
            </a:fld>
            <a:endParaRPr lang="en-US" altLang="en-FI"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FCC487CC-758B-73E4-0603-8CE9F257E599}"/>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6622852B-FB93-CC95-AE55-9E4421512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Arial" panose="020B0604020202020204" pitchFamily="34"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E990CD-F162-34E9-969A-DA9B16F501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E0882A5D-3204-F045-A811-DA97C08BC409}" type="slidenum">
              <a:rPr lang="en-US" altLang="en-FI" sz="1200" smtClean="0">
                <a:latin typeface="Arial" panose="020B0604020202020204" pitchFamily="34" charset="0"/>
              </a:rPr>
              <a:pPr/>
              <a:t>15</a:t>
            </a:fld>
            <a:endParaRPr lang="en-US" altLang="en-FI"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0DEC87B-E27A-1BD5-B647-224F0F5B1344}"/>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0CDD7562-4863-AF8A-AB39-06E1A0C99C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a:latin typeface="Arial" panose="020B0604020202020204" pitchFamily="34" charset="0"/>
                <a:ea typeface="ＭＳ Ｐゴシック" panose="020B0600070205080204" pitchFamily="34" charset="-128"/>
              </a:rPr>
              <a:t>Four types of epiphanies:</a:t>
            </a:r>
          </a:p>
          <a:p>
            <a:r>
              <a:rPr lang="en-US" altLang="en-FI">
                <a:latin typeface="Arial" panose="020B0604020202020204" pitchFamily="34" charset="0"/>
                <a:ea typeface="ＭＳ Ｐゴシック" panose="020B0600070205080204" pitchFamily="34" charset="-128"/>
              </a:rPr>
              <a:t>Major event: Touches every fabric of a person</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s life</a:t>
            </a:r>
          </a:p>
          <a:p>
            <a:r>
              <a:rPr lang="en-US" altLang="en-FI">
                <a:latin typeface="Arial" panose="020B0604020202020204" pitchFamily="34" charset="0"/>
                <a:ea typeface="ＭＳ Ｐゴシック" panose="020B0600070205080204" pitchFamily="34" charset="-128"/>
              </a:rPr>
              <a:t>Cumulative or representative: Eruptions or reactions to experiences that have been going on for a long time.</a:t>
            </a:r>
          </a:p>
          <a:p>
            <a:r>
              <a:rPr lang="en-US" altLang="en-FI">
                <a:latin typeface="Arial" panose="020B0604020202020204" pitchFamily="34" charset="0"/>
                <a:ea typeface="ＭＳ Ｐゴシック" panose="020B0600070205080204" pitchFamily="34" charset="-128"/>
              </a:rPr>
              <a:t>Minor illuminative experience: Represents a major problematic moment in a relationship or a person</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s life.</a:t>
            </a:r>
          </a:p>
          <a:p>
            <a:r>
              <a:rPr lang="en-US" altLang="en-FI">
                <a:latin typeface="Arial" panose="020B0604020202020204" pitchFamily="34" charset="0"/>
                <a:ea typeface="ＭＳ Ｐゴシック" panose="020B0600070205080204" pitchFamily="34" charset="-128"/>
              </a:rPr>
              <a:t>Relived epiphany: Repetition of a previous moment.</a:t>
            </a:r>
          </a:p>
        </p:txBody>
      </p:sp>
      <p:sp>
        <p:nvSpPr>
          <p:cNvPr id="47107" name="Slide Number Placeholder 3">
            <a:extLst>
              <a:ext uri="{FF2B5EF4-FFF2-40B4-BE49-F238E27FC236}">
                <a16:creationId xmlns:a16="http://schemas.microsoft.com/office/drawing/2014/main" id="{57F15069-C9CC-3997-EEFE-1E9D53BA9F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A3368D9A-5ADA-DC48-A792-170428952CAC}" type="slidenum">
              <a:rPr lang="en-US" altLang="en-FI" sz="1200" smtClean="0">
                <a:latin typeface="Arial" panose="020B0604020202020204" pitchFamily="34" charset="0"/>
              </a:rPr>
              <a:pPr/>
              <a:t>16</a:t>
            </a:fld>
            <a:endParaRPr lang="en-US" altLang="en-FI"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364F2493-CB86-211B-1959-B4787F984235}"/>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8A4DF0B0-2722-AB3A-13EA-540DDA8FE7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FI" altLang="en-FI">
                <a:latin typeface="Arial" panose="020B0604020202020204" pitchFamily="34" charset="0"/>
                <a:ea typeface="ＭＳ Ｐゴシック" panose="020B0600070205080204" pitchFamily="34" charset="-128"/>
              </a:rPr>
              <a:t>We can bring togther several autoethnographic accounts. In this manner we seek to create a dialogue, or a polyvocal perform</a:t>
            </a:r>
            <a:r>
              <a:rPr lang="en-US" altLang="en-FI">
                <a:latin typeface="Arial" panose="020B0604020202020204" pitchFamily="34" charset="0"/>
                <a:ea typeface="ＭＳ Ｐゴシック" panose="020B0600070205080204" pitchFamily="34" charset="-128"/>
              </a:rPr>
              <a:t>a</a:t>
            </a:r>
            <a:r>
              <a:rPr lang="en-FI" altLang="en-FI">
                <a:latin typeface="Arial" panose="020B0604020202020204" pitchFamily="34" charset="0"/>
                <a:ea typeface="ＭＳ Ｐゴシック" panose="020B0600070205080204" pitchFamily="34" charset="-128"/>
              </a:rPr>
              <a:t>nce or text.</a:t>
            </a:r>
          </a:p>
        </p:txBody>
      </p:sp>
      <p:sp>
        <p:nvSpPr>
          <p:cNvPr id="49155" name="Slide Number Placeholder 3">
            <a:extLst>
              <a:ext uri="{FF2B5EF4-FFF2-40B4-BE49-F238E27FC236}">
                <a16:creationId xmlns:a16="http://schemas.microsoft.com/office/drawing/2014/main" id="{418D5D6B-879D-E605-C15E-6FA91F1EF7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5A9D27F6-D22D-8B4B-9960-FD15F4D1CFDE}" type="slidenum">
              <a:rPr lang="en-US" altLang="en-FI" sz="1200" smtClean="0">
                <a:latin typeface="Arial" panose="020B0604020202020204" pitchFamily="34" charset="0"/>
              </a:rPr>
              <a:pPr/>
              <a:t>17</a:t>
            </a:fld>
            <a:endParaRPr lang="en-US" altLang="en-FI"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36730E0-3E34-424D-AD4D-92FFB6A9F928}"/>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3B141EE7-31ED-6F08-C183-F061AD7FF3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FI">
              <a:latin typeface="Times"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7770BE59-82D6-85A6-F84F-169AFA5A9D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FAB3DD74-A3E7-974E-BDF4-5B5E54DBACC8}" type="slidenum">
              <a:rPr lang="fi-FI" altLang="en-FI" sz="1200" smtClean="0"/>
              <a:pPr/>
              <a:t>18</a:t>
            </a:fld>
            <a:endParaRPr lang="fi-FI" altLang="en-FI"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6896755-B0F1-D5DC-8260-BD07875DAFD0}"/>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EFE18C46-9B12-FCB3-D310-147071184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Arial" panose="020B0604020202020204" pitchFamily="34"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C8984D88-2056-1072-7E5C-2BCC89A127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49124B58-1193-6846-BD9C-00CACA50E654}" type="slidenum">
              <a:rPr lang="en-US" altLang="en-FI" sz="1200" smtClean="0">
                <a:latin typeface="Arial" panose="020B0604020202020204" pitchFamily="34" charset="0"/>
              </a:rPr>
              <a:pPr/>
              <a:t>19</a:t>
            </a:fld>
            <a:endParaRPr lang="en-US" altLang="en-FI"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a:extLst>
              <a:ext uri="{FF2B5EF4-FFF2-40B4-BE49-F238E27FC236}">
                <a16:creationId xmlns:a16="http://schemas.microsoft.com/office/drawing/2014/main" id="{CC64C708-5B2B-DFCC-355B-02B669C55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791306D1-326E-F04B-B3ED-ADC18695BE50}" type="slidenum">
              <a:rPr lang="en-US" altLang="en-FI" sz="1200" smtClean="0">
                <a:latin typeface="Arial" panose="020B0604020202020204" pitchFamily="34" charset="0"/>
              </a:rPr>
              <a:pPr/>
              <a:t>2</a:t>
            </a:fld>
            <a:endParaRPr lang="en-US" altLang="en-FI" sz="1200">
              <a:latin typeface="Arial" panose="020B0604020202020204" pitchFamily="34" charset="0"/>
            </a:endParaRPr>
          </a:p>
        </p:txBody>
      </p:sp>
      <p:sp>
        <p:nvSpPr>
          <p:cNvPr id="18434" name="Rectangle 2">
            <a:extLst>
              <a:ext uri="{FF2B5EF4-FFF2-40B4-BE49-F238E27FC236}">
                <a16:creationId xmlns:a16="http://schemas.microsoft.com/office/drawing/2014/main" id="{757B971B-D2E6-476C-1052-926C0383C4D6}"/>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DE03813D-00ED-37E6-6595-B628E3008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FI">
                <a:latin typeface="Arial" panose="020B0604020202020204" pitchFamily="34" charset="0"/>
                <a:ea typeface="ＭＳ Ｐゴシック" panose="020B0600070205080204" pitchFamily="34" charset="-128"/>
              </a:rPr>
              <a:t>Pages 12- 13, Introduction</a:t>
            </a:r>
          </a:p>
          <a:p>
            <a:pPr eaLnBrk="1" hangingPunct="1"/>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…Young toddlers were provided with pencil and paper and asked to make representations of events, thus disclosing to the investigator the child</a:t>
            </a:r>
            <a:r>
              <a:rPr lang="en-US" altLang="en-US">
                <a:latin typeface="Arial" panose="020B0604020202020204" pitchFamily="34" charset="0"/>
                <a:ea typeface="ＭＳ Ｐゴシック" panose="020B0600070205080204" pitchFamily="34" charset="-128"/>
              </a:rPr>
              <a:t>’</a:t>
            </a:r>
            <a:r>
              <a:rPr lang="en-US" altLang="en-FI">
                <a:latin typeface="Arial" panose="020B0604020202020204" pitchFamily="34" charset="0"/>
                <a:ea typeface="ＭＳ Ｐゴシック" panose="020B0600070205080204" pitchFamily="34" charset="-128"/>
              </a:rPr>
              <a:t>s earliest understanding of the nature of graphic symbolism.</a:t>
            </a:r>
            <a:r>
              <a:rPr lang="en-US" altLang="en-US">
                <a:latin typeface="Arial" panose="020B0604020202020204" pitchFamily="34" charset="0"/>
                <a:ea typeface="ＭＳ Ｐゴシック" panose="020B0600070205080204" pitchFamily="34" charset="-128"/>
              </a:rPr>
              <a:t>”</a:t>
            </a:r>
            <a:endParaRPr lang="en-US" altLang="en-FI">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51B13BBD-B533-09EA-6CB8-CB990CCCC514}"/>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AAA4A174-B088-9DEC-B5EB-0993AD7B98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a:latin typeface="Times" charset="0"/>
                <a:ea typeface="ＭＳ Ｐゴシック" panose="020B0600070205080204" pitchFamily="34" charset="-128"/>
              </a:rPr>
              <a:t>I contend that the narratives and information representations created by the participants illustrate, among other things, </a:t>
            </a:r>
            <a:r>
              <a:rPr lang="en-US" altLang="en-FI" i="1">
                <a:latin typeface="Times" charset="0"/>
                <a:ea typeface="ＭＳ Ｐゴシック" panose="020B0600070205080204" pitchFamily="34" charset="-128"/>
              </a:rPr>
              <a:t>Contact Zones</a:t>
            </a:r>
            <a:r>
              <a:rPr lang="en-US" altLang="en-FI">
                <a:latin typeface="Times" charset="0"/>
                <a:ea typeface="ＭＳ Ｐゴシック" panose="020B0600070205080204" pitchFamily="34" charset="-128"/>
              </a:rPr>
              <a:t>. James Clifford defined these as the diverse cultural zones traversed by an individual throughout the course of a lifetime. (Clifford, James, (1997). Routes : travel and translation in the late twentieth century. Cambridge, Mass.: Harvard University Press.</a:t>
            </a:r>
          </a:p>
          <a:p>
            <a:endParaRPr lang="en-US" altLang="en-FI">
              <a:latin typeface="Times" charset="0"/>
              <a:ea typeface="ＭＳ Ｐゴシック" panose="020B0600070205080204" pitchFamily="34" charset="-128"/>
            </a:endParaRPr>
          </a:p>
          <a:p>
            <a:r>
              <a:rPr lang="en-US" altLang="en-FI">
                <a:latin typeface="Times" charset="0"/>
                <a:ea typeface="ＭＳ Ｐゴシック" panose="020B0600070205080204" pitchFamily="34" charset="-128"/>
              </a:rPr>
              <a:t>Mary Pratt, who initially coined the term sought to describe a site for linguistic and cultural encounters. She wanted to describe notions such as relationality, contiguity and positionality (perspectivism). </a:t>
            </a:r>
          </a:p>
        </p:txBody>
      </p:sp>
      <p:sp>
        <p:nvSpPr>
          <p:cNvPr id="55299" name="Slide Number Placeholder 3">
            <a:extLst>
              <a:ext uri="{FF2B5EF4-FFF2-40B4-BE49-F238E27FC236}">
                <a16:creationId xmlns:a16="http://schemas.microsoft.com/office/drawing/2014/main" id="{83F54795-DA38-DFC3-6AF8-4E5BA5F3C9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3F9C7D91-6277-5448-A426-C1D080E0E1DD}" type="slidenum">
              <a:rPr lang="fi-FI" altLang="en-FI" sz="1200" smtClean="0"/>
              <a:pPr/>
              <a:t>20</a:t>
            </a:fld>
            <a:endParaRPr lang="fi-FI" altLang="en-FI"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E00B9EE-8B89-C126-AFF6-031949C780C1}"/>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F1B089A6-39DC-F3AA-DC41-36DF4BB510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a:latin typeface="Times" charset="0"/>
                <a:ea typeface="ＭＳ Ｐゴシック" panose="020B0600070205080204" pitchFamily="34" charset="-128"/>
              </a:rPr>
              <a:t>A storyteller can make use of </a:t>
            </a:r>
            <a:r>
              <a:rPr lang="en-US" altLang="en-FI" b="1">
                <a:latin typeface="Times" charset="0"/>
                <a:ea typeface="ＭＳ Ｐゴシック" panose="020B0600070205080204" pitchFamily="34" charset="-128"/>
              </a:rPr>
              <a:t>rich descriptions</a:t>
            </a:r>
            <a:r>
              <a:rPr lang="en-US" altLang="en-FI">
                <a:latin typeface="Times" charset="0"/>
                <a:ea typeface="ＭＳ Ｐゴシック" panose="020B0600070205080204" pitchFamily="34" charset="-128"/>
              </a:rPr>
              <a:t> and </a:t>
            </a:r>
            <a:r>
              <a:rPr lang="en-US" altLang="en-FI" b="1">
                <a:latin typeface="Times" charset="0"/>
                <a:ea typeface="ＭＳ Ｐゴシック" panose="020B0600070205080204" pitchFamily="34" charset="-128"/>
              </a:rPr>
              <a:t>anchor points of dramatic tension</a:t>
            </a:r>
            <a:r>
              <a:rPr lang="en-US" altLang="en-FI">
                <a:latin typeface="Times" charset="0"/>
                <a:ea typeface="ＭＳ Ｐゴシック" panose="020B0600070205080204" pitchFamily="34" charset="-128"/>
              </a:rPr>
              <a:t> in the form </a:t>
            </a:r>
            <a:r>
              <a:rPr lang="en-US" altLang="en-FI" b="1">
                <a:latin typeface="Times" charset="0"/>
                <a:ea typeface="ＭＳ Ｐゴシック" panose="020B0600070205080204" pitchFamily="34" charset="-128"/>
              </a:rPr>
              <a:t>of epiphanies, or </a:t>
            </a:r>
            <a:r>
              <a:rPr lang="en-US" altLang="en-US" b="1">
                <a:latin typeface="Times" charset="0"/>
                <a:ea typeface="ＭＳ Ｐゴシック" panose="020B0600070205080204" pitchFamily="34" charset="-128"/>
              </a:rPr>
              <a:t>“</a:t>
            </a:r>
            <a:r>
              <a:rPr lang="en-US" altLang="en-FI" b="1">
                <a:latin typeface="Times" charset="0"/>
                <a:ea typeface="ＭＳ Ｐゴシック" panose="020B0600070205080204" pitchFamily="34" charset="-128"/>
              </a:rPr>
              <a:t>stings of memory</a:t>
            </a:r>
            <a:r>
              <a:rPr lang="en-US" altLang="en-US" b="1">
                <a:latin typeface="Times" charset="0"/>
                <a:ea typeface="ＭＳ Ｐゴシック" panose="020B0600070205080204" pitchFamily="34" charset="-128"/>
              </a:rPr>
              <a:t>”</a:t>
            </a:r>
            <a:r>
              <a:rPr lang="en-US" altLang="ja-JP">
                <a:latin typeface="Times" charset="0"/>
                <a:ea typeface="ＭＳ Ｐゴシック" panose="020B0600070205080204" pitchFamily="34" charset="-128"/>
              </a:rPr>
              <a:t> (Denzin). The turning moments that carry evidence in the flesh: memories of sounds, smells, colors...</a:t>
            </a:r>
            <a:endParaRPr lang="en-US" altLang="en-FI">
              <a:latin typeface="Times" charset="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B9220735-C07B-3166-96F8-FEE1EA6C27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D3658279-A7DD-CE44-BA3A-4E5DF706479E}" type="slidenum">
              <a:rPr lang="fi-FI" altLang="en-FI" sz="1200" smtClean="0"/>
              <a:pPr/>
              <a:t>21</a:t>
            </a:fld>
            <a:endParaRPr lang="fi-FI" altLang="en-FI"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F4C69AC-7BAE-1C57-0207-E5DC6232B56F}"/>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7261D914-893E-42B9-362C-F1CC68FBDE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a:latin typeface="Times" charset="0"/>
                <a:ea typeface="ＭＳ Ｐゴシック" panose="020B0600070205080204" pitchFamily="34" charset="-128"/>
              </a:rPr>
              <a:t>Because it is research it needs to be clear. What is the objective for gathering information about the world? What do you hope to get from observing and talking with people about their life? You also remember always to keep the ethical issues on the horizon. </a:t>
            </a:r>
          </a:p>
          <a:p>
            <a:r>
              <a:rPr lang="en-US" altLang="en-FI">
                <a:latin typeface="Times" charset="0"/>
                <a:ea typeface="ＭＳ Ｐゴシック" panose="020B0600070205080204" pitchFamily="34" charset="-128"/>
              </a:rPr>
              <a:t>And, gathering the information is not enough. Because we do not perceive material culture as combinations of individual parts and because the behavior we assume is not pre-assigned or rigid but rather emerges as we live our lives. The challenge is being able to gather the Whole.</a:t>
            </a:r>
          </a:p>
        </p:txBody>
      </p:sp>
      <p:sp>
        <p:nvSpPr>
          <p:cNvPr id="59395" name="Slide Number Placeholder 3">
            <a:extLst>
              <a:ext uri="{FF2B5EF4-FFF2-40B4-BE49-F238E27FC236}">
                <a16:creationId xmlns:a16="http://schemas.microsoft.com/office/drawing/2014/main" id="{9DF98104-BB31-3514-476C-BFC7BE31A3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ED62C5F4-50D6-0F42-A689-B5284603EE0D}" type="slidenum">
              <a:rPr lang="fi-FI" altLang="en-FI" sz="1200" smtClean="0"/>
              <a:pPr/>
              <a:t>22</a:t>
            </a:fld>
            <a:endParaRPr lang="fi-FI" altLang="en-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E5D6A86-2157-3ADD-88D4-77156ADEE934}"/>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95C1807-0668-8B99-B8A2-CF1FE2598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Times"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88FE6818-9B2D-38F3-7AE5-949BF23351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C7225B81-09AA-1D40-87E6-83C9046EEBC0}" type="slidenum">
              <a:rPr lang="fi-FI" altLang="en-FI" sz="1200" smtClean="0"/>
              <a:pPr/>
              <a:t>3</a:t>
            </a:fld>
            <a:endParaRPr lang="fi-FI" altLang="en-F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42F064F-24E2-DB13-1413-A2006FB22086}"/>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2AC3E697-F855-5234-0555-9ADD241825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Times"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EFD1954B-7D55-2B73-5F22-92EF37B82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6981CDC5-6BBD-2243-8EA5-29570859B1C8}" type="slidenum">
              <a:rPr lang="fi-FI" altLang="en-FI" sz="1200" smtClean="0"/>
              <a:pPr/>
              <a:t>4</a:t>
            </a:fld>
            <a:endParaRPr lang="fi-FI" altLang="en-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E924FD5A-5F3A-2348-2CF0-C0054B872AD9}"/>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82222A15-2C2D-723A-A056-744B6088B9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FI" altLang="en-FI">
              <a:latin typeface="Times"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845DB4E3-59E9-CDFD-B6AC-36DCC3E875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9AEC5B84-B78D-7840-AA4A-4251A2F50C39}" type="slidenum">
              <a:rPr lang="fi-FI" altLang="en-FI" sz="1200" smtClean="0"/>
              <a:pPr/>
              <a:t>5</a:t>
            </a:fld>
            <a:endParaRPr lang="fi-FI" altLang="en-FI"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a:extLst>
              <a:ext uri="{FF2B5EF4-FFF2-40B4-BE49-F238E27FC236}">
                <a16:creationId xmlns:a16="http://schemas.microsoft.com/office/drawing/2014/main" id="{4635E4AD-7329-9E99-54F9-0F897867C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0866C606-97DF-624C-B3AA-6C45BF4B29B1}" type="slidenum">
              <a:rPr lang="en-US" altLang="en-FI" sz="1200" smtClean="0">
                <a:latin typeface="Arial" panose="020B0604020202020204" pitchFamily="34" charset="0"/>
              </a:rPr>
              <a:pPr/>
              <a:t>6</a:t>
            </a:fld>
            <a:endParaRPr lang="en-US" altLang="en-FI" sz="1200">
              <a:latin typeface="Arial" panose="020B0604020202020204" pitchFamily="34" charset="0"/>
            </a:endParaRPr>
          </a:p>
        </p:txBody>
      </p:sp>
      <p:sp>
        <p:nvSpPr>
          <p:cNvPr id="26626" name="Rectangle 2">
            <a:extLst>
              <a:ext uri="{FF2B5EF4-FFF2-40B4-BE49-F238E27FC236}">
                <a16:creationId xmlns:a16="http://schemas.microsoft.com/office/drawing/2014/main" id="{4E84923D-BDAC-CB31-1FE0-F305E6056C8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06CD42B-F73F-D945-13AE-2504078B35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FI">
                <a:latin typeface="Times" charset="0"/>
                <a:ea typeface="ＭＳ Ｐゴシック" panose="020B0600070205080204" pitchFamily="34" charset="-128"/>
              </a:rPr>
              <a:t>A pedantic explanation of “ethnography” as “writing about people” imperils the methodology by oversimplification, as individuals or communities are not omnipresent in ethnographic writings.</a:t>
            </a:r>
          </a:p>
          <a:p>
            <a:pPr eaLnBrk="1" hangingPunct="1"/>
            <a:endParaRPr lang="en-US" altLang="en-FI">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31">
            <a:extLst>
              <a:ext uri="{FF2B5EF4-FFF2-40B4-BE49-F238E27FC236}">
                <a16:creationId xmlns:a16="http://schemas.microsoft.com/office/drawing/2014/main" id="{CDF1378A-62A9-75FD-4551-C6A6925687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CFA0B3E5-94CC-9E49-9DBD-5393B950A1D5}" type="slidenum">
              <a:rPr lang="en-US" altLang="en-FI" sz="1200" smtClean="0">
                <a:latin typeface="Arial" panose="020B0604020202020204" pitchFamily="34" charset="0"/>
              </a:rPr>
              <a:pPr/>
              <a:t>7</a:t>
            </a:fld>
            <a:endParaRPr lang="en-US" altLang="en-FI" sz="1200">
              <a:latin typeface="Arial" panose="020B0604020202020204" pitchFamily="34" charset="0"/>
            </a:endParaRPr>
          </a:p>
        </p:txBody>
      </p:sp>
      <p:sp>
        <p:nvSpPr>
          <p:cNvPr id="28674" name="Rectangle 2">
            <a:extLst>
              <a:ext uri="{FF2B5EF4-FFF2-40B4-BE49-F238E27FC236}">
                <a16:creationId xmlns:a16="http://schemas.microsoft.com/office/drawing/2014/main" id="{B10D83EC-32CA-C6E9-889A-2C40F3AB14B6}"/>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3033F5B-9C3F-EEEC-FBBC-CD86B5F84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FI">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a:extLst>
              <a:ext uri="{FF2B5EF4-FFF2-40B4-BE49-F238E27FC236}">
                <a16:creationId xmlns:a16="http://schemas.microsoft.com/office/drawing/2014/main" id="{52EEB44D-2E51-CFA6-8FD7-80D107903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65037309-FF44-6F42-A8B3-694D5669AE55}" type="slidenum">
              <a:rPr lang="en-US" altLang="en-FI" sz="1200" smtClean="0">
                <a:latin typeface="Arial" panose="020B0604020202020204" pitchFamily="34" charset="0"/>
              </a:rPr>
              <a:pPr/>
              <a:t>8</a:t>
            </a:fld>
            <a:endParaRPr lang="en-US" altLang="en-FI" sz="1200">
              <a:latin typeface="Arial" panose="020B0604020202020204" pitchFamily="34" charset="0"/>
            </a:endParaRPr>
          </a:p>
        </p:txBody>
      </p:sp>
      <p:sp>
        <p:nvSpPr>
          <p:cNvPr id="30722" name="Rectangle 2">
            <a:extLst>
              <a:ext uri="{FF2B5EF4-FFF2-40B4-BE49-F238E27FC236}">
                <a16:creationId xmlns:a16="http://schemas.microsoft.com/office/drawing/2014/main" id="{197A7C15-DAFF-B094-04BB-CAE6CDDBD1D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C134A88-5517-B464-67B8-EF5B718C613C}"/>
              </a:ext>
            </a:extLst>
          </p:cNvPr>
          <p:cNvSpPr>
            <a:spLocks noGrp="1" noChangeArrowheads="1"/>
          </p:cNvSpPr>
          <p:nvPr>
            <p:ph type="body" idx="1"/>
          </p:nvPr>
        </p:nvSpPr>
        <p:spPr>
          <a:ln/>
        </p:spPr>
        <p:txBody>
          <a:bodyPr/>
          <a:lstStyle/>
          <a:p>
            <a:pPr eaLnBrk="1" hangingPunct="1">
              <a:defRPr/>
            </a:pPr>
            <a:r>
              <a:rPr lang="en-US" dirty="0">
                <a:latin typeface="Arial" charset="0"/>
                <a:ea typeface="ＭＳ Ｐゴシック" charset="0"/>
                <a:cs typeface="ＭＳ Ｐゴシック" charset="0"/>
              </a:rPr>
              <a:t>According to Edmund Leach:</a:t>
            </a:r>
          </a:p>
          <a:p>
            <a:pPr marL="228600" indent="-228600" eaLnBrk="1" hangingPunct="1">
              <a:buFontTx/>
              <a:buAutoNum type="arabicPeriod"/>
              <a:defRPr/>
            </a:pPr>
            <a:r>
              <a:rPr lang="en-US" dirty="0">
                <a:latin typeface="Arial" charset="0"/>
                <a:ea typeface="ＭＳ Ｐゴシック" charset="0"/>
                <a:cs typeface="ＭＳ Ｐゴシック" charset="0"/>
              </a:rPr>
              <a:t>Breathing, heartbeat, metabolic processes</a:t>
            </a:r>
          </a:p>
          <a:p>
            <a:pPr marL="228600" indent="-228600" eaLnBrk="1" hangingPunct="1">
              <a:buFontTx/>
              <a:buAutoNum type="arabicPeriod"/>
              <a:defRPr/>
            </a:pPr>
            <a:r>
              <a:rPr lang="en-US" dirty="0">
                <a:latin typeface="Arial" charset="0"/>
                <a:ea typeface="ＭＳ Ｐゴシック" charset="0"/>
                <a:cs typeface="ＭＳ Ｐゴシック" charset="0"/>
              </a:rPr>
              <a:t>Observe the activities by which humans alter their environment</a:t>
            </a:r>
          </a:p>
          <a:p>
            <a:pPr marL="228600" indent="-228600" eaLnBrk="1" hangingPunct="1">
              <a:buFontTx/>
              <a:buAutoNum type="arabicPeriod"/>
              <a:defRPr/>
            </a:pPr>
            <a:r>
              <a:rPr lang="en-US" dirty="0">
                <a:latin typeface="Arial" charset="0"/>
                <a:ea typeface="ＭＳ Ｐゴシック" charset="0"/>
                <a:cs typeface="ＭＳ Ｐゴシック" charset="0"/>
              </a:rPr>
              <a:t>Communication that occurs via secondary and tertiary artifacts (representations and art)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31">
            <a:extLst>
              <a:ext uri="{FF2B5EF4-FFF2-40B4-BE49-F238E27FC236}">
                <a16:creationId xmlns:a16="http://schemas.microsoft.com/office/drawing/2014/main" id="{7C6EF34D-272E-03D7-D02B-76A782020F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panose="020B0600070205080204" pitchFamily="34" charset="-128"/>
              </a:defRPr>
            </a:lvl1pPr>
            <a:lvl2pPr marL="742950" indent="-285750">
              <a:defRPr sz="2800">
                <a:solidFill>
                  <a:schemeClr val="tx1"/>
                </a:solidFill>
                <a:latin typeface="Times" charset="0"/>
                <a:ea typeface="ＭＳ Ｐゴシック" panose="020B0600070205080204" pitchFamily="34" charset="-128"/>
              </a:defRPr>
            </a:lvl2pPr>
            <a:lvl3pPr marL="1143000" indent="-228600">
              <a:defRPr sz="2800">
                <a:solidFill>
                  <a:schemeClr val="tx1"/>
                </a:solidFill>
                <a:latin typeface="Times" charset="0"/>
                <a:ea typeface="ＭＳ Ｐゴシック" panose="020B0600070205080204" pitchFamily="34" charset="-128"/>
              </a:defRPr>
            </a:lvl3pPr>
            <a:lvl4pPr marL="1600200" indent="-228600">
              <a:defRPr sz="2800">
                <a:solidFill>
                  <a:schemeClr val="tx1"/>
                </a:solidFill>
                <a:latin typeface="Times" charset="0"/>
                <a:ea typeface="ＭＳ Ｐゴシック" panose="020B0600070205080204" pitchFamily="34" charset="-128"/>
              </a:defRPr>
            </a:lvl4pPr>
            <a:lvl5pPr marL="2057400" indent="-228600">
              <a:defRPr sz="2800">
                <a:solidFill>
                  <a:schemeClr val="tx1"/>
                </a:solidFill>
                <a:latin typeface="Times"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charset="0"/>
                <a:ea typeface="ＭＳ Ｐゴシック" panose="020B0600070205080204" pitchFamily="34" charset="-128"/>
              </a:defRPr>
            </a:lvl9pPr>
          </a:lstStyle>
          <a:p>
            <a:fld id="{8AC49791-1F7C-014A-9D0D-B866AEE0CF13}" type="slidenum">
              <a:rPr lang="en-US" altLang="en-FI" sz="1200" smtClean="0">
                <a:latin typeface="Arial" panose="020B0604020202020204" pitchFamily="34" charset="0"/>
              </a:rPr>
              <a:pPr/>
              <a:t>9</a:t>
            </a:fld>
            <a:endParaRPr lang="en-US" altLang="en-FI" sz="1200">
              <a:latin typeface="Arial" panose="020B0604020202020204" pitchFamily="34" charset="0"/>
            </a:endParaRPr>
          </a:p>
        </p:txBody>
      </p:sp>
      <p:sp>
        <p:nvSpPr>
          <p:cNvPr id="32770" name="Rectangle 2">
            <a:extLst>
              <a:ext uri="{FF2B5EF4-FFF2-40B4-BE49-F238E27FC236}">
                <a16:creationId xmlns:a16="http://schemas.microsoft.com/office/drawing/2014/main" id="{ABB5696F-9BF4-BA9A-DCA7-3B8C27B8369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E242E50-143E-CBDB-EE22-CAC0BC4AB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FI" dirty="0">
                <a:latin typeface="Times" charset="0"/>
                <a:ea typeface="ＭＳ Ｐゴシック" panose="020B0600070205080204" pitchFamily="34" charset="-128"/>
              </a:rPr>
              <a:t>What is common to all of them? a) the qualitative research used in the fieldwork or b) the descriptive and interpretive results – in writing or in photographs or in other media – from the research.</a:t>
            </a:r>
          </a:p>
          <a:p>
            <a:pPr lvl="1"/>
            <a:endParaRPr lang="en-US" altLang="en-FI" dirty="0">
              <a:latin typeface="Times" charset="0"/>
              <a:ea typeface="ＭＳ Ｐゴシック" panose="020B0600070205080204" pitchFamily="34" charset="-128"/>
            </a:endParaRPr>
          </a:p>
          <a:p>
            <a:pPr eaLnBrk="1" hangingPunct="1"/>
            <a:r>
              <a:rPr lang="en-US" altLang="en-FI" dirty="0">
                <a:latin typeface="Arial" panose="020B0604020202020204" pitchFamily="34" charset="0"/>
                <a:ea typeface="ＭＳ Ｐゴシック" panose="020B0600070205080204" pitchFamily="34" charset="-128"/>
              </a:rPr>
              <a:t>See, https://</a:t>
            </a:r>
            <a:r>
              <a:rPr lang="en-US" altLang="en-FI" dirty="0" err="1">
                <a:latin typeface="Arial" panose="020B0604020202020204" pitchFamily="34" charset="0"/>
                <a:ea typeface="ＭＳ Ｐゴシック" panose="020B0600070205080204" pitchFamily="34" charset="-128"/>
              </a:rPr>
              <a:t>en.wikipedia.org</a:t>
            </a:r>
            <a:r>
              <a:rPr lang="en-US" altLang="en-FI" dirty="0">
                <a:latin typeface="Arial" panose="020B0604020202020204" pitchFamily="34" charset="0"/>
                <a:ea typeface="ＭＳ Ｐゴシック" panose="020B0600070205080204" pitchFamily="34" charset="-128"/>
              </a:rPr>
              <a:t>/wiki/</a:t>
            </a:r>
            <a:r>
              <a:rPr lang="en-US" altLang="en-FI" dirty="0" err="1">
                <a:latin typeface="Arial" panose="020B0604020202020204" pitchFamily="34" charset="0"/>
                <a:ea typeface="ＭＳ Ｐゴシック" panose="020B0600070205080204" pitchFamily="34" charset="-128"/>
              </a:rPr>
              <a:t>Lucy_Suchman</a:t>
            </a:r>
            <a:r>
              <a:rPr lang="en-US" altLang="en-FI" dirty="0">
                <a:latin typeface="Arial" panose="020B0604020202020204" pitchFamily="34" charset="0"/>
                <a:ea typeface="ＭＳ Ｐゴシック" panose="020B0600070205080204" pitchFamily="34" charset="-128"/>
              </a:rPr>
              <a:t>, Sarah Pink, </a:t>
            </a:r>
            <a:r>
              <a:rPr lang="en-US" altLang="en-FI" i="1" dirty="0">
                <a:latin typeface="Arial" panose="020B0604020202020204" pitchFamily="34" charset="0"/>
                <a:ea typeface="ＭＳ Ｐゴシック" panose="020B0600070205080204" pitchFamily="34" charset="-128"/>
              </a:rPr>
              <a:t>Digital Ethnography: Principles and Practice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
        <p:nvSpPr>
          <p:cNvPr id="4" name="Rectangle 4">
            <a:extLst>
              <a:ext uri="{FF2B5EF4-FFF2-40B4-BE49-F238E27FC236}">
                <a16:creationId xmlns:a16="http://schemas.microsoft.com/office/drawing/2014/main" id="{5D10E8C3-F743-EFF4-52E3-710BC348F8C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D66F2F-6850-4861-CCCF-7113F29BA378}"/>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6" name="Rectangle 6">
            <a:extLst>
              <a:ext uri="{FF2B5EF4-FFF2-40B4-BE49-F238E27FC236}">
                <a16:creationId xmlns:a16="http://schemas.microsoft.com/office/drawing/2014/main" id="{7E14DCD8-022E-5966-92BF-37B2A5F01BFF}"/>
              </a:ext>
            </a:extLst>
          </p:cNvPr>
          <p:cNvSpPr>
            <a:spLocks noGrp="1" noChangeArrowheads="1"/>
          </p:cNvSpPr>
          <p:nvPr>
            <p:ph type="sldNum" sz="quarter" idx="12"/>
          </p:nvPr>
        </p:nvSpPr>
        <p:spPr/>
        <p:txBody>
          <a:bodyPr/>
          <a:lstStyle>
            <a:lvl1pPr>
              <a:defRPr/>
            </a:lvl1pPr>
          </a:lstStyle>
          <a:p>
            <a:pPr>
              <a:defRPr/>
            </a:pPr>
            <a:fld id="{C271BE50-7755-154A-BCCE-4672AF31029B}" type="slidenum">
              <a:rPr lang="fi-FI" altLang="en-FI"/>
              <a:pPr>
                <a:defRPr/>
              </a:pPr>
              <a:t>‹#›</a:t>
            </a:fld>
            <a:endParaRPr lang="fi-FI" altLang="en-FI"/>
          </a:p>
        </p:txBody>
      </p:sp>
    </p:spTree>
    <p:extLst>
      <p:ext uri="{BB962C8B-B14F-4D97-AF65-F5344CB8AC3E}">
        <p14:creationId xmlns:p14="http://schemas.microsoft.com/office/powerpoint/2010/main" val="404973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Rectangle 4">
            <a:extLst>
              <a:ext uri="{FF2B5EF4-FFF2-40B4-BE49-F238E27FC236}">
                <a16:creationId xmlns:a16="http://schemas.microsoft.com/office/drawing/2014/main" id="{5C8CD4BD-738A-7941-CE75-7421E5F895A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522E5C-705C-96A0-A9AC-6AE3C97099D5}"/>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6" name="Rectangle 6">
            <a:extLst>
              <a:ext uri="{FF2B5EF4-FFF2-40B4-BE49-F238E27FC236}">
                <a16:creationId xmlns:a16="http://schemas.microsoft.com/office/drawing/2014/main" id="{0D313D5A-5ED4-2AD5-A8BE-9B4064088EFD}"/>
              </a:ext>
            </a:extLst>
          </p:cNvPr>
          <p:cNvSpPr>
            <a:spLocks noGrp="1" noChangeArrowheads="1"/>
          </p:cNvSpPr>
          <p:nvPr>
            <p:ph type="sldNum" sz="quarter" idx="12"/>
          </p:nvPr>
        </p:nvSpPr>
        <p:spPr/>
        <p:txBody>
          <a:bodyPr/>
          <a:lstStyle>
            <a:lvl1pPr>
              <a:defRPr/>
            </a:lvl1pPr>
          </a:lstStyle>
          <a:p>
            <a:pPr>
              <a:defRPr/>
            </a:pPr>
            <a:fld id="{EED18856-F632-6349-A9E0-C50B03F2086E}" type="slidenum">
              <a:rPr lang="fi-FI" altLang="en-FI"/>
              <a:pPr>
                <a:defRPr/>
              </a:pPr>
              <a:t>‹#›</a:t>
            </a:fld>
            <a:endParaRPr lang="fi-FI" altLang="en-FI"/>
          </a:p>
        </p:txBody>
      </p:sp>
    </p:spTree>
    <p:extLst>
      <p:ext uri="{BB962C8B-B14F-4D97-AF65-F5344CB8AC3E}">
        <p14:creationId xmlns:p14="http://schemas.microsoft.com/office/powerpoint/2010/main" val="37737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Rectangle 4">
            <a:extLst>
              <a:ext uri="{FF2B5EF4-FFF2-40B4-BE49-F238E27FC236}">
                <a16:creationId xmlns:a16="http://schemas.microsoft.com/office/drawing/2014/main" id="{195AE308-CD12-91BE-4AA6-EB417FA91D0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EC7C2-F030-B66F-E1E9-D4A068E56B38}"/>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6" name="Rectangle 6">
            <a:extLst>
              <a:ext uri="{FF2B5EF4-FFF2-40B4-BE49-F238E27FC236}">
                <a16:creationId xmlns:a16="http://schemas.microsoft.com/office/drawing/2014/main" id="{C4482D06-A157-1F7F-A01E-C020FD139186}"/>
              </a:ext>
            </a:extLst>
          </p:cNvPr>
          <p:cNvSpPr>
            <a:spLocks noGrp="1" noChangeArrowheads="1"/>
          </p:cNvSpPr>
          <p:nvPr>
            <p:ph type="sldNum" sz="quarter" idx="12"/>
          </p:nvPr>
        </p:nvSpPr>
        <p:spPr/>
        <p:txBody>
          <a:bodyPr/>
          <a:lstStyle>
            <a:lvl1pPr>
              <a:defRPr/>
            </a:lvl1pPr>
          </a:lstStyle>
          <a:p>
            <a:pPr>
              <a:defRPr/>
            </a:pPr>
            <a:fld id="{2D23C5B7-CAB8-C942-A212-0344B1B8AE3C}" type="slidenum">
              <a:rPr lang="fi-FI" altLang="en-FI"/>
              <a:pPr>
                <a:defRPr/>
              </a:pPr>
              <a:t>‹#›</a:t>
            </a:fld>
            <a:endParaRPr lang="fi-FI" altLang="en-FI"/>
          </a:p>
        </p:txBody>
      </p:sp>
    </p:spTree>
    <p:extLst>
      <p:ext uri="{BB962C8B-B14F-4D97-AF65-F5344CB8AC3E}">
        <p14:creationId xmlns:p14="http://schemas.microsoft.com/office/powerpoint/2010/main" val="181851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i="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Content Placeholder 2"/>
          <p:cNvSpPr>
            <a:spLocks noGrp="1"/>
          </p:cNvSpPr>
          <p:nvPr>
            <p:ph idx="1"/>
          </p:nvPr>
        </p:nvSpPr>
        <p:spPr/>
        <p:txBody>
          <a:bodyPr/>
          <a:lstStyle>
            <a:lvl1pPr>
              <a:defRPr sz="2400" baseline="0"/>
            </a:lvl1pPr>
            <a:lvl2pPr>
              <a:defRPr sz="2400" baseline="0"/>
            </a:lvl2pPr>
            <a:lvl3pPr>
              <a:defRPr sz="2400" baseline="0"/>
            </a:lvl3pPr>
            <a:lvl4pPr>
              <a:defRPr sz="2400" baseline="0"/>
            </a:lvl4pPr>
            <a:lvl5pPr>
              <a:defRPr sz="24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Rectangle 4">
            <a:extLst>
              <a:ext uri="{FF2B5EF4-FFF2-40B4-BE49-F238E27FC236}">
                <a16:creationId xmlns:a16="http://schemas.microsoft.com/office/drawing/2014/main" id="{78647E1E-F01F-84C8-7CA2-B8A5DB5AFFD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D3F179-6526-1F8E-DDC5-C3057834A9CF}"/>
              </a:ext>
            </a:extLst>
          </p:cNvPr>
          <p:cNvSpPr>
            <a:spLocks noGrp="1" noChangeArrowheads="1"/>
          </p:cNvSpPr>
          <p:nvPr>
            <p:ph type="sldNum" sz="quarter" idx="11"/>
          </p:nvPr>
        </p:nvSpPr>
        <p:spPr/>
        <p:txBody>
          <a:bodyPr/>
          <a:lstStyle>
            <a:lvl1pPr>
              <a:defRPr/>
            </a:lvl1pPr>
          </a:lstStyle>
          <a:p>
            <a:pPr>
              <a:defRPr/>
            </a:pPr>
            <a:fld id="{C20530F7-BA9C-F243-BCDD-AEE030FE36F3}" type="slidenum">
              <a:rPr lang="fi-FI" altLang="en-FI"/>
              <a:pPr>
                <a:defRPr/>
              </a:pPr>
              <a:t>‹#›</a:t>
            </a:fld>
            <a:endParaRPr lang="fi-FI" altLang="en-FI"/>
          </a:p>
        </p:txBody>
      </p:sp>
    </p:spTree>
    <p:extLst>
      <p:ext uri="{BB962C8B-B14F-4D97-AF65-F5344CB8AC3E}">
        <p14:creationId xmlns:p14="http://schemas.microsoft.com/office/powerpoint/2010/main" val="163898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Click to edit Master text styles</a:t>
            </a:r>
          </a:p>
        </p:txBody>
      </p:sp>
      <p:sp>
        <p:nvSpPr>
          <p:cNvPr id="4" name="Rectangle 4">
            <a:extLst>
              <a:ext uri="{FF2B5EF4-FFF2-40B4-BE49-F238E27FC236}">
                <a16:creationId xmlns:a16="http://schemas.microsoft.com/office/drawing/2014/main" id="{A202D1ED-B7D7-E75A-45F1-C67D7C7F366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AF400-9220-7970-BB5E-98FD20B58171}"/>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6" name="Rectangle 6">
            <a:extLst>
              <a:ext uri="{FF2B5EF4-FFF2-40B4-BE49-F238E27FC236}">
                <a16:creationId xmlns:a16="http://schemas.microsoft.com/office/drawing/2014/main" id="{64DF138D-7F91-DA17-D1B5-6B7F49DCE5A8}"/>
              </a:ext>
            </a:extLst>
          </p:cNvPr>
          <p:cNvSpPr>
            <a:spLocks noGrp="1" noChangeArrowheads="1"/>
          </p:cNvSpPr>
          <p:nvPr>
            <p:ph type="sldNum" sz="quarter" idx="12"/>
          </p:nvPr>
        </p:nvSpPr>
        <p:spPr/>
        <p:txBody>
          <a:bodyPr/>
          <a:lstStyle>
            <a:lvl1pPr>
              <a:defRPr/>
            </a:lvl1pPr>
          </a:lstStyle>
          <a:p>
            <a:pPr>
              <a:defRPr/>
            </a:pPr>
            <a:fld id="{81DD762F-2895-7A42-8F4B-0F33878BAC19}" type="slidenum">
              <a:rPr lang="fi-FI" altLang="en-FI"/>
              <a:pPr>
                <a:defRPr/>
              </a:pPr>
              <a:t>‹#›</a:t>
            </a:fld>
            <a:endParaRPr lang="fi-FI" altLang="en-FI"/>
          </a:p>
        </p:txBody>
      </p:sp>
    </p:spTree>
    <p:extLst>
      <p:ext uri="{BB962C8B-B14F-4D97-AF65-F5344CB8AC3E}">
        <p14:creationId xmlns:p14="http://schemas.microsoft.com/office/powerpoint/2010/main" val="358313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a:extLst>
              <a:ext uri="{FF2B5EF4-FFF2-40B4-BE49-F238E27FC236}">
                <a16:creationId xmlns:a16="http://schemas.microsoft.com/office/drawing/2014/main" id="{C9A4C105-0CA3-BD96-FAE8-DC62A4DAE4D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76D73DD-AF9E-DE66-DD89-ADAA022766DB}"/>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7" name="Slide Number Placeholder 6">
            <a:extLst>
              <a:ext uri="{FF2B5EF4-FFF2-40B4-BE49-F238E27FC236}">
                <a16:creationId xmlns:a16="http://schemas.microsoft.com/office/drawing/2014/main" id="{B8A2CD2F-A15B-2A9E-3D2F-F22C45C3250B}"/>
              </a:ext>
            </a:extLst>
          </p:cNvPr>
          <p:cNvSpPr>
            <a:spLocks noGrp="1" noChangeArrowheads="1"/>
          </p:cNvSpPr>
          <p:nvPr>
            <p:ph type="sldNum" sz="quarter" idx="12"/>
          </p:nvPr>
        </p:nvSpPr>
        <p:spPr/>
        <p:txBody>
          <a:bodyPr/>
          <a:lstStyle>
            <a:lvl1pPr>
              <a:defRPr/>
            </a:lvl1pPr>
          </a:lstStyle>
          <a:p>
            <a:pPr>
              <a:defRPr/>
            </a:pPr>
            <a:fld id="{7C8E38F2-6F9F-EC48-B34D-A91BBBD5860C}" type="slidenum">
              <a:rPr lang="fi-FI" altLang="en-FI"/>
              <a:pPr>
                <a:defRPr/>
              </a:pPr>
              <a:t>‹#›</a:t>
            </a:fld>
            <a:endParaRPr lang="fi-FI" altLang="en-FI"/>
          </a:p>
        </p:txBody>
      </p:sp>
    </p:spTree>
    <p:extLst>
      <p:ext uri="{BB962C8B-B14F-4D97-AF65-F5344CB8AC3E}">
        <p14:creationId xmlns:p14="http://schemas.microsoft.com/office/powerpoint/2010/main" val="274120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Rectangle 4">
            <a:extLst>
              <a:ext uri="{FF2B5EF4-FFF2-40B4-BE49-F238E27FC236}">
                <a16:creationId xmlns:a16="http://schemas.microsoft.com/office/drawing/2014/main" id="{5F805632-3A9F-0C31-A0BD-BFCE3DFF643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DFBA4F-DEEE-5274-6B53-D855A6313D96}"/>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9" name="Rectangle 6">
            <a:extLst>
              <a:ext uri="{FF2B5EF4-FFF2-40B4-BE49-F238E27FC236}">
                <a16:creationId xmlns:a16="http://schemas.microsoft.com/office/drawing/2014/main" id="{ACD18303-B1B9-7473-8E0E-ADFD400EBC7A}"/>
              </a:ext>
            </a:extLst>
          </p:cNvPr>
          <p:cNvSpPr>
            <a:spLocks noGrp="1" noChangeArrowheads="1"/>
          </p:cNvSpPr>
          <p:nvPr>
            <p:ph type="sldNum" sz="quarter" idx="12"/>
          </p:nvPr>
        </p:nvSpPr>
        <p:spPr/>
        <p:txBody>
          <a:bodyPr/>
          <a:lstStyle>
            <a:lvl1pPr>
              <a:defRPr/>
            </a:lvl1pPr>
          </a:lstStyle>
          <a:p>
            <a:pPr>
              <a:defRPr/>
            </a:pPr>
            <a:fld id="{91EB0910-AFB1-8B45-A555-62F8FF102449}" type="slidenum">
              <a:rPr lang="fi-FI" altLang="en-FI"/>
              <a:pPr>
                <a:defRPr/>
              </a:pPr>
              <a:t>‹#›</a:t>
            </a:fld>
            <a:endParaRPr lang="fi-FI" altLang="en-FI"/>
          </a:p>
        </p:txBody>
      </p:sp>
    </p:spTree>
    <p:extLst>
      <p:ext uri="{BB962C8B-B14F-4D97-AF65-F5344CB8AC3E}">
        <p14:creationId xmlns:p14="http://schemas.microsoft.com/office/powerpoint/2010/main" val="177992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Rectangle 4">
            <a:extLst>
              <a:ext uri="{FF2B5EF4-FFF2-40B4-BE49-F238E27FC236}">
                <a16:creationId xmlns:a16="http://schemas.microsoft.com/office/drawing/2014/main" id="{2CD4CF64-DC5A-78C9-217C-0662506CDE2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399457-AC18-E4B6-7015-6E265982F9E0}"/>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5" name="Rectangle 6">
            <a:extLst>
              <a:ext uri="{FF2B5EF4-FFF2-40B4-BE49-F238E27FC236}">
                <a16:creationId xmlns:a16="http://schemas.microsoft.com/office/drawing/2014/main" id="{92EBD7B5-00ED-3A91-9915-7278A0AB77D2}"/>
              </a:ext>
            </a:extLst>
          </p:cNvPr>
          <p:cNvSpPr>
            <a:spLocks noGrp="1" noChangeArrowheads="1"/>
          </p:cNvSpPr>
          <p:nvPr>
            <p:ph type="sldNum" sz="quarter" idx="12"/>
          </p:nvPr>
        </p:nvSpPr>
        <p:spPr/>
        <p:txBody>
          <a:bodyPr/>
          <a:lstStyle>
            <a:lvl1pPr>
              <a:defRPr/>
            </a:lvl1pPr>
          </a:lstStyle>
          <a:p>
            <a:pPr>
              <a:defRPr/>
            </a:pPr>
            <a:fld id="{3C622274-D022-E14E-AB70-7B39CB084942}" type="slidenum">
              <a:rPr lang="fi-FI" altLang="en-FI"/>
              <a:pPr>
                <a:defRPr/>
              </a:pPr>
              <a:t>‹#›</a:t>
            </a:fld>
            <a:endParaRPr lang="fi-FI" altLang="en-FI"/>
          </a:p>
        </p:txBody>
      </p:sp>
    </p:spTree>
    <p:extLst>
      <p:ext uri="{BB962C8B-B14F-4D97-AF65-F5344CB8AC3E}">
        <p14:creationId xmlns:p14="http://schemas.microsoft.com/office/powerpoint/2010/main" val="5644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70A4DC-06E8-11B0-9B91-2923C467EF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F2A66A-1FB3-B909-A70A-D8D5E309DF2D}"/>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4" name="Rectangle 6">
            <a:extLst>
              <a:ext uri="{FF2B5EF4-FFF2-40B4-BE49-F238E27FC236}">
                <a16:creationId xmlns:a16="http://schemas.microsoft.com/office/drawing/2014/main" id="{27DDB9A4-802D-17BF-6CC3-BDC99CF26500}"/>
              </a:ext>
            </a:extLst>
          </p:cNvPr>
          <p:cNvSpPr>
            <a:spLocks noGrp="1" noChangeArrowheads="1"/>
          </p:cNvSpPr>
          <p:nvPr>
            <p:ph type="sldNum" sz="quarter" idx="12"/>
          </p:nvPr>
        </p:nvSpPr>
        <p:spPr/>
        <p:txBody>
          <a:bodyPr/>
          <a:lstStyle>
            <a:lvl1pPr>
              <a:defRPr/>
            </a:lvl1pPr>
          </a:lstStyle>
          <a:p>
            <a:pPr>
              <a:defRPr/>
            </a:pPr>
            <a:fld id="{EEF8BE29-0C12-5945-ADA3-350A0AF888B4}" type="slidenum">
              <a:rPr lang="fi-FI" altLang="en-FI"/>
              <a:pPr>
                <a:defRPr/>
              </a:pPr>
              <a:t>‹#›</a:t>
            </a:fld>
            <a:endParaRPr lang="fi-FI" altLang="en-FI"/>
          </a:p>
        </p:txBody>
      </p:sp>
    </p:spTree>
    <p:extLst>
      <p:ext uri="{BB962C8B-B14F-4D97-AF65-F5344CB8AC3E}">
        <p14:creationId xmlns:p14="http://schemas.microsoft.com/office/powerpoint/2010/main" val="409405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a:extLst>
              <a:ext uri="{FF2B5EF4-FFF2-40B4-BE49-F238E27FC236}">
                <a16:creationId xmlns:a16="http://schemas.microsoft.com/office/drawing/2014/main" id="{78FF886C-BD52-ABCB-D703-8BD0F1F7AAC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860B734-FD49-1263-B6CC-A27FAE01A882}"/>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7" name="Slide Number Placeholder 6">
            <a:extLst>
              <a:ext uri="{FF2B5EF4-FFF2-40B4-BE49-F238E27FC236}">
                <a16:creationId xmlns:a16="http://schemas.microsoft.com/office/drawing/2014/main" id="{F694FB66-9F4A-340F-83EB-D47594EEA4CD}"/>
              </a:ext>
            </a:extLst>
          </p:cNvPr>
          <p:cNvSpPr>
            <a:spLocks noGrp="1" noChangeArrowheads="1"/>
          </p:cNvSpPr>
          <p:nvPr>
            <p:ph type="sldNum" sz="quarter" idx="12"/>
          </p:nvPr>
        </p:nvSpPr>
        <p:spPr/>
        <p:txBody>
          <a:bodyPr/>
          <a:lstStyle>
            <a:lvl1pPr>
              <a:defRPr/>
            </a:lvl1pPr>
          </a:lstStyle>
          <a:p>
            <a:pPr>
              <a:defRPr/>
            </a:pPr>
            <a:fld id="{FB458C78-8B7C-9B4E-9C15-A977E615ABEC}" type="slidenum">
              <a:rPr lang="fi-FI" altLang="en-FI"/>
              <a:pPr>
                <a:defRPr/>
              </a:pPr>
              <a:t>‹#›</a:t>
            </a:fld>
            <a:endParaRPr lang="fi-FI" altLang="en-FI"/>
          </a:p>
        </p:txBody>
      </p:sp>
    </p:spTree>
    <p:extLst>
      <p:ext uri="{BB962C8B-B14F-4D97-AF65-F5344CB8AC3E}">
        <p14:creationId xmlns:p14="http://schemas.microsoft.com/office/powerpoint/2010/main" val="10162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a:extLst>
              <a:ext uri="{FF2B5EF4-FFF2-40B4-BE49-F238E27FC236}">
                <a16:creationId xmlns:a16="http://schemas.microsoft.com/office/drawing/2014/main" id="{0884E21B-ED53-0484-23D1-90A5E6A9764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3DB01F0-91A0-0598-9AB0-2243E8233384}"/>
              </a:ext>
            </a:extLst>
          </p:cNvPr>
          <p:cNvSpPr>
            <a:spLocks noGrp="1" noChangeArrowheads="1"/>
          </p:cNvSpPr>
          <p:nvPr>
            <p:ph type="ftr" sz="quarter" idx="11"/>
          </p:nvPr>
        </p:nvSpPr>
        <p:spPr/>
        <p:txBody>
          <a:bodyPr/>
          <a:lstStyle>
            <a:lvl1pPr>
              <a:defRPr/>
            </a:lvl1pPr>
          </a:lstStyle>
          <a:p>
            <a:pPr>
              <a:defRPr/>
            </a:pPr>
            <a:r>
              <a:rPr lang="en-US" altLang="en-FI"/>
              <a:t>Lily Díaz, </a:t>
            </a:r>
          </a:p>
          <a:p>
            <a:pPr>
              <a:defRPr/>
            </a:pPr>
            <a:r>
              <a:rPr lang="en-US" altLang="en-FI"/>
              <a:t>ArtEZ Conference Art Research 2016</a:t>
            </a:r>
          </a:p>
          <a:p>
            <a:pPr>
              <a:defRPr/>
            </a:pPr>
            <a:endParaRPr lang="en-US" altLang="en-FI"/>
          </a:p>
        </p:txBody>
      </p:sp>
      <p:sp>
        <p:nvSpPr>
          <p:cNvPr id="7" name="Slide Number Placeholder 6">
            <a:extLst>
              <a:ext uri="{FF2B5EF4-FFF2-40B4-BE49-F238E27FC236}">
                <a16:creationId xmlns:a16="http://schemas.microsoft.com/office/drawing/2014/main" id="{14782832-9979-895C-333D-AA560E39F513}"/>
              </a:ext>
            </a:extLst>
          </p:cNvPr>
          <p:cNvSpPr>
            <a:spLocks noGrp="1" noChangeArrowheads="1"/>
          </p:cNvSpPr>
          <p:nvPr>
            <p:ph type="sldNum" sz="quarter" idx="12"/>
          </p:nvPr>
        </p:nvSpPr>
        <p:spPr/>
        <p:txBody>
          <a:bodyPr/>
          <a:lstStyle>
            <a:lvl1pPr>
              <a:defRPr/>
            </a:lvl1pPr>
          </a:lstStyle>
          <a:p>
            <a:pPr>
              <a:defRPr/>
            </a:pPr>
            <a:fld id="{1C7ED176-F960-3F47-9F2A-46DC27B504FD}" type="slidenum">
              <a:rPr lang="fi-FI" altLang="en-FI"/>
              <a:pPr>
                <a:defRPr/>
              </a:pPr>
              <a:t>‹#›</a:t>
            </a:fld>
            <a:endParaRPr lang="fi-FI" altLang="en-FI"/>
          </a:p>
        </p:txBody>
      </p:sp>
    </p:spTree>
    <p:extLst>
      <p:ext uri="{BB962C8B-B14F-4D97-AF65-F5344CB8AC3E}">
        <p14:creationId xmlns:p14="http://schemas.microsoft.com/office/powerpoint/2010/main" val="334729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77D880-B396-6406-8863-07AEC421477F}"/>
              </a:ext>
            </a:extLst>
          </p:cNvPr>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en-FI"/>
              <a:t>Insert here</a:t>
            </a:r>
          </a:p>
        </p:txBody>
      </p:sp>
      <p:sp>
        <p:nvSpPr>
          <p:cNvPr id="1027" name="Rectangle 3">
            <a:extLst>
              <a:ext uri="{FF2B5EF4-FFF2-40B4-BE49-F238E27FC236}">
                <a16:creationId xmlns:a16="http://schemas.microsoft.com/office/drawing/2014/main" id="{0D73CF88-0D41-CD9D-BFD2-847DA9B86CC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FI"/>
              <a:t>Click to edit Master text styles</a:t>
            </a:r>
          </a:p>
          <a:p>
            <a:pPr lvl="1"/>
            <a:r>
              <a:rPr lang="fi-FI" altLang="en-FI"/>
              <a:t>Second level</a:t>
            </a:r>
          </a:p>
          <a:p>
            <a:pPr lvl="2"/>
            <a:r>
              <a:rPr lang="fi-FI" altLang="en-FI"/>
              <a:t>Third level</a:t>
            </a:r>
          </a:p>
          <a:p>
            <a:pPr lvl="3"/>
            <a:r>
              <a:rPr lang="fi-FI" altLang="en-FI"/>
              <a:t>Fourth level</a:t>
            </a:r>
          </a:p>
          <a:p>
            <a:pPr lvl="4"/>
            <a:r>
              <a:rPr lang="fi-FI" altLang="en-FI"/>
              <a:t>Fifth level</a:t>
            </a:r>
          </a:p>
        </p:txBody>
      </p:sp>
      <p:sp>
        <p:nvSpPr>
          <p:cNvPr id="1028" name="Rectangle 4">
            <a:extLst>
              <a:ext uri="{FF2B5EF4-FFF2-40B4-BE49-F238E27FC236}">
                <a16:creationId xmlns:a16="http://schemas.microsoft.com/office/drawing/2014/main" id="{9D7FE0EC-C512-652D-1CB0-CA08AF2E4C7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39961F71-A2D7-C406-4905-49B69365DB3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595959"/>
                </a:solidFill>
                <a:latin typeface="Times" pitchFamily="2" charset="0"/>
              </a:defRPr>
            </a:lvl1pPr>
          </a:lstStyle>
          <a:p>
            <a:pPr>
              <a:defRPr/>
            </a:pPr>
            <a:r>
              <a:rPr lang="en-US" altLang="en-FI"/>
              <a:t>Lily Díaz, </a:t>
            </a:r>
          </a:p>
          <a:p>
            <a:pPr>
              <a:defRPr/>
            </a:pPr>
            <a:r>
              <a:rPr lang="en-US" altLang="en-FI"/>
              <a:t>ArtEZ Conference Art Research 2016</a:t>
            </a:r>
          </a:p>
        </p:txBody>
      </p:sp>
      <p:sp>
        <p:nvSpPr>
          <p:cNvPr id="1030" name="Rectangle 6">
            <a:extLst>
              <a:ext uri="{FF2B5EF4-FFF2-40B4-BE49-F238E27FC236}">
                <a16:creationId xmlns:a16="http://schemas.microsoft.com/office/drawing/2014/main" id="{E5001268-C339-57E8-0379-0FC1336D5E8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2" charset="0"/>
              </a:defRPr>
            </a:lvl1pPr>
          </a:lstStyle>
          <a:p>
            <a:pPr>
              <a:defRPr/>
            </a:pPr>
            <a:fld id="{2D22D1A3-84E9-234C-97C2-32335168BBF1}" type="slidenum">
              <a:rPr lang="fi-FI" altLang="en-FI"/>
              <a:pPr>
                <a:defRPr/>
              </a:pPr>
              <a:t>‹#›</a:t>
            </a:fld>
            <a:endParaRPr lang="fi-FI" altLang="en-FI"/>
          </a:p>
        </p:txBody>
      </p:sp>
      <p:pic>
        <p:nvPicPr>
          <p:cNvPr id="3" name="Picture 2" descr="Aalto_ARTS_EN_21_CMYK_3.png">
            <a:extLst>
              <a:ext uri="{FF2B5EF4-FFF2-40B4-BE49-F238E27FC236}">
                <a16:creationId xmlns:a16="http://schemas.microsoft.com/office/drawing/2014/main" id="{32081B88-A190-C0DA-4748-0D369479391E}"/>
              </a:ext>
            </a:extLst>
          </p:cNvPr>
          <p:cNvPicPr>
            <a:picLocks noChangeAspect="1"/>
          </p:cNvPicPr>
          <p:nvPr userDrawn="1"/>
        </p:nvPicPr>
        <p:blipFill>
          <a:blip r:embed="rId13"/>
          <a:srcRect/>
          <a:stretch>
            <a:fillRect/>
          </a:stretch>
        </p:blipFill>
        <p:spPr bwMode="auto">
          <a:xfrm>
            <a:off x="7956550" y="5949950"/>
            <a:ext cx="884238" cy="692150"/>
          </a:xfrm>
          <a:prstGeom prst="rect">
            <a:avLst/>
          </a:prstGeom>
          <a:noFill/>
          <a:ln>
            <a:noFill/>
          </a:ln>
          <a:effectLst>
            <a:outerShdw blurRad="292100" dist="139700" dir="2700000" algn="tl" rotWithShape="0">
              <a:srgbClr val="333333">
                <a:alpha val="64999"/>
              </a:srgbClr>
            </a:outerShdw>
          </a:effectLst>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dt="0"/>
  <p:txStyles>
    <p:titleStyle>
      <a:lvl1pPr algn="l" rtl="0" eaLnBrk="0" fontAlgn="base" hangingPunct="0">
        <a:spcBef>
          <a:spcPct val="0"/>
        </a:spcBef>
        <a:spcAft>
          <a:spcPct val="0"/>
        </a:spcAft>
        <a:defRPr sz="3200" b="1">
          <a:solidFill>
            <a:srgbClr val="800000"/>
          </a:solidFill>
          <a:latin typeface="Gill Sans"/>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rgbClr val="800000"/>
          </a:solidFill>
          <a:latin typeface="Gill Sans"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rgbClr val="800000"/>
          </a:solidFill>
          <a:latin typeface="Gill Sans"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rgbClr val="800000"/>
          </a:solidFill>
          <a:latin typeface="Gill Sans"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rgbClr val="800000"/>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Gill Sans"/>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Gill Sans"/>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Gill Sans"/>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Gill Sans"/>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Gill Sans"/>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22B5F82-6A8B-EF95-C8D3-1C8C304BC673}"/>
              </a:ext>
            </a:extLst>
          </p:cNvPr>
          <p:cNvSpPr>
            <a:spLocks noGrp="1" noChangeArrowheads="1"/>
          </p:cNvSpPr>
          <p:nvPr>
            <p:ph type="ctrTitle"/>
          </p:nvPr>
        </p:nvSpPr>
        <p:spPr>
          <a:xfrm>
            <a:off x="683568" y="764704"/>
            <a:ext cx="6767512" cy="1366837"/>
          </a:xfrm>
        </p:spPr>
        <p:txBody>
          <a:bodyPr/>
          <a:lstStyle/>
          <a:p>
            <a:r>
              <a:rPr lang="en-US" altLang="en-FI" sz="4400" b="0" dirty="0">
                <a:latin typeface="Gill Sans" panose="020B0502020104020203" pitchFamily="34" charset="-79"/>
                <a:ea typeface="ＭＳ Ｐゴシック" panose="020B0600070205080204" pitchFamily="34" charset="-128"/>
              </a:rPr>
              <a:t>About ethnography and</a:t>
            </a:r>
            <a:br>
              <a:rPr lang="en-US" altLang="en-FI" sz="4400" b="0" dirty="0">
                <a:latin typeface="Gill Sans" panose="020B0502020104020203" pitchFamily="34" charset="-79"/>
                <a:ea typeface="ＭＳ Ｐゴシック" panose="020B0600070205080204" pitchFamily="34" charset="-128"/>
              </a:rPr>
            </a:br>
            <a:r>
              <a:rPr lang="en-US" altLang="en-FI" sz="4400" b="0" dirty="0">
                <a:latin typeface="Gill Sans" panose="020B0502020104020203" pitchFamily="34" charset="-79"/>
                <a:ea typeface="ＭＳ Ｐゴシック" panose="020B0600070205080204" pitchFamily="34" charset="-128"/>
              </a:rPr>
              <a:t>autoethnography</a:t>
            </a:r>
          </a:p>
        </p:txBody>
      </p:sp>
      <p:sp>
        <p:nvSpPr>
          <p:cNvPr id="15362" name="Rectangle 3">
            <a:extLst>
              <a:ext uri="{FF2B5EF4-FFF2-40B4-BE49-F238E27FC236}">
                <a16:creationId xmlns:a16="http://schemas.microsoft.com/office/drawing/2014/main" id="{02AEEE95-1329-ED3E-43E0-45FA2C1662D0}"/>
              </a:ext>
            </a:extLst>
          </p:cNvPr>
          <p:cNvSpPr>
            <a:spLocks noGrp="1" noChangeArrowheads="1"/>
          </p:cNvSpPr>
          <p:nvPr>
            <p:ph type="subTitle" idx="1"/>
          </p:nvPr>
        </p:nvSpPr>
        <p:spPr>
          <a:xfrm>
            <a:off x="899592" y="4402610"/>
            <a:ext cx="5010150" cy="647700"/>
          </a:xfrm>
        </p:spPr>
        <p:txBody>
          <a:bodyPr/>
          <a:lstStyle/>
          <a:p>
            <a:pPr algn="l">
              <a:spcBef>
                <a:spcPct val="0"/>
              </a:spcBef>
            </a:pPr>
            <a:r>
              <a:rPr lang="en-US" altLang="en-FI" sz="1800" dirty="0">
                <a:latin typeface="Gill Sans" panose="020B0502020104020203" pitchFamily="34" charset="-79"/>
                <a:ea typeface="ＭＳ Ｐゴシック" panose="020B0600070205080204" pitchFamily="34" charset="-128"/>
              </a:rPr>
              <a:t>AXM– E0002</a:t>
            </a:r>
          </a:p>
          <a:p>
            <a:pPr algn="l">
              <a:spcBef>
                <a:spcPct val="0"/>
              </a:spcBef>
            </a:pPr>
            <a:r>
              <a:rPr lang="en-US" altLang="en-FI" sz="1800" dirty="0">
                <a:latin typeface="Gill Sans" panose="020B0502020104020203" pitchFamily="34" charset="-79"/>
                <a:ea typeface="ＭＳ Ｐゴシック" panose="020B0600070205080204" pitchFamily="34" charset="-128"/>
              </a:rPr>
              <a:t>Research skills for new media students</a:t>
            </a:r>
          </a:p>
          <a:p>
            <a:pPr algn="l">
              <a:spcBef>
                <a:spcPct val="0"/>
              </a:spcBef>
            </a:pPr>
            <a:r>
              <a:rPr lang="en-US" altLang="en-FI" sz="1800" dirty="0">
                <a:latin typeface="Gill Sans" panose="020B0502020104020203" pitchFamily="34" charset="-79"/>
                <a:ea typeface="ＭＳ Ｐゴシック" panose="020B0600070205080204" pitchFamily="34" charset="-128"/>
              </a:rPr>
              <a:t>Department of Art and Media</a:t>
            </a:r>
          </a:p>
          <a:p>
            <a:pPr algn="l">
              <a:spcBef>
                <a:spcPct val="0"/>
              </a:spcBef>
            </a:pPr>
            <a:endParaRPr lang="en-US" altLang="en-FI" sz="1800" dirty="0">
              <a:latin typeface="Gill Sans" panose="020B0502020104020203" pitchFamily="34" charset="-79"/>
              <a:ea typeface="ＭＳ Ｐゴシック" panose="020B0600070205080204" pitchFamily="34" charset="-128"/>
            </a:endParaRPr>
          </a:p>
          <a:p>
            <a:pPr algn="l">
              <a:spcBef>
                <a:spcPct val="0"/>
              </a:spcBef>
            </a:pPr>
            <a:r>
              <a:rPr lang="en-US" altLang="en-FI" sz="1800" dirty="0">
                <a:latin typeface="Gill Sans" panose="020B0502020104020203" pitchFamily="34" charset="-79"/>
                <a:ea typeface="ＭＳ Ｐゴシック" panose="020B0600070205080204" pitchFamily="34" charset="-128"/>
              </a:rPr>
              <a:t>By Lily Díaz-</a:t>
            </a:r>
            <a:r>
              <a:rPr lang="en-US" altLang="en-FI" sz="1800" dirty="0" err="1">
                <a:latin typeface="Gill Sans" panose="020B0502020104020203" pitchFamily="34" charset="-79"/>
                <a:ea typeface="ＭＳ Ｐゴシック" panose="020B0600070205080204" pitchFamily="34" charset="-128"/>
              </a:rPr>
              <a:t>Kommonen</a:t>
            </a:r>
            <a:endParaRPr lang="en-US" altLang="en-FI" sz="1800" dirty="0">
              <a:latin typeface="Gill Sans" panose="020B0502020104020203" pitchFamily="34" charset="-79"/>
              <a:ea typeface="ＭＳ Ｐゴシック" panose="020B0600070205080204" pitchFamily="34" charset="-128"/>
            </a:endParaRPr>
          </a:p>
          <a:p>
            <a:pPr algn="l">
              <a:spcBef>
                <a:spcPct val="0"/>
              </a:spcBef>
            </a:pPr>
            <a:r>
              <a:rPr lang="en-US" altLang="en-FI" sz="1800" dirty="0">
                <a:latin typeface="Gill Sans" panose="020B0502020104020203" pitchFamily="34" charset="-79"/>
                <a:ea typeface="ＭＳ Ｐゴシック" panose="020B0600070205080204" pitchFamily="34" charset="-128"/>
              </a:rPr>
              <a:t>Professor of New Media</a:t>
            </a:r>
          </a:p>
          <a:p>
            <a:pPr algn="l">
              <a:spcBef>
                <a:spcPct val="0"/>
              </a:spcBef>
            </a:pPr>
            <a:endParaRPr lang="en-US" altLang="en-FI" sz="1800" dirty="0">
              <a:latin typeface="Gill Sans" panose="020B0502020104020203" pitchFamily="34" charset="-79"/>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a:extLst>
              <a:ext uri="{FF2B5EF4-FFF2-40B4-BE49-F238E27FC236}">
                <a16:creationId xmlns:a16="http://schemas.microsoft.com/office/drawing/2014/main" id="{11CFE523-FEC7-0085-9854-DCF8DCEEA313}"/>
              </a:ext>
            </a:extLst>
          </p:cNvPr>
          <p:cNvSpPr txBox="1">
            <a:spLocks noChangeArrowheads="1"/>
          </p:cNvSpPr>
          <p:nvPr/>
        </p:nvSpPr>
        <p:spPr bwMode="auto">
          <a:xfrm>
            <a:off x="-900113" y="558958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600"/>
              <a:t>“</a:t>
            </a:r>
          </a:p>
        </p:txBody>
      </p:sp>
      <p:sp>
        <p:nvSpPr>
          <p:cNvPr id="33794" name="Title 1">
            <a:extLst>
              <a:ext uri="{FF2B5EF4-FFF2-40B4-BE49-F238E27FC236}">
                <a16:creationId xmlns:a16="http://schemas.microsoft.com/office/drawing/2014/main" id="{7EA47D59-6FCE-2C7E-2419-EA50A576C26D}"/>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Ethnography</a:t>
            </a:r>
          </a:p>
        </p:txBody>
      </p:sp>
      <p:sp>
        <p:nvSpPr>
          <p:cNvPr id="33795" name="Content Placeholder 2">
            <a:extLst>
              <a:ext uri="{FF2B5EF4-FFF2-40B4-BE49-F238E27FC236}">
                <a16:creationId xmlns:a16="http://schemas.microsoft.com/office/drawing/2014/main" id="{C335C2B5-3461-DBC1-6F72-C4D0EBB2C4E5}"/>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An </a:t>
            </a:r>
            <a:r>
              <a:rPr lang="en-US" altLang="en-FI" i="1">
                <a:latin typeface="Gill Sans" panose="020B0502020104020203" pitchFamily="34" charset="-79"/>
                <a:ea typeface="ＭＳ Ｐゴシック" panose="020B0600070205080204" pitchFamily="34" charset="-128"/>
              </a:rPr>
              <a:t>emic</a:t>
            </a:r>
            <a:r>
              <a:rPr lang="en-US" altLang="en-FI">
                <a:latin typeface="Gill Sans" panose="020B0502020104020203" pitchFamily="34" charset="-79"/>
                <a:ea typeface="ＭＳ Ｐゴシック" panose="020B0600070205080204" pitchFamily="34" charset="-128"/>
              </a:rPr>
              <a:t> perspective aims to bring an insiders viewpoint.</a:t>
            </a:r>
          </a:p>
          <a:p>
            <a:r>
              <a:rPr lang="en-US" altLang="en-FI">
                <a:latin typeface="Gill Sans" panose="020B0502020104020203" pitchFamily="34" charset="-79"/>
                <a:ea typeface="ＭＳ Ｐゴシック" panose="020B0600070205080204" pitchFamily="34" charset="-128"/>
              </a:rPr>
              <a:t>The </a:t>
            </a:r>
            <a:r>
              <a:rPr lang="en-US" altLang="en-FI" i="1">
                <a:latin typeface="Gill Sans" panose="020B0502020104020203" pitchFamily="34" charset="-79"/>
                <a:ea typeface="ＭＳ Ｐゴシック" panose="020B0600070205080204" pitchFamily="34" charset="-128"/>
              </a:rPr>
              <a:t>etic</a:t>
            </a:r>
            <a:r>
              <a:rPr lang="en-US" altLang="en-FI">
                <a:latin typeface="Gill Sans" panose="020B0502020104020203" pitchFamily="34" charset="-79"/>
                <a:ea typeface="ＭＳ Ｐゴシック" panose="020B0600070205080204" pitchFamily="34" charset="-128"/>
              </a:rPr>
              <a:t> viewpoint means as seen from an outsider’s objective perspective</a:t>
            </a:r>
          </a:p>
          <a:p>
            <a:r>
              <a:rPr lang="en-US" altLang="en-FI">
                <a:latin typeface="Gill Sans" panose="020B0502020104020203" pitchFamily="34" charset="-79"/>
                <a:ea typeface="ＭＳ Ｐゴシック" panose="020B0600070205080204" pitchFamily="34" charset="-128"/>
              </a:rPr>
              <a:t>Reflexive approach: </a:t>
            </a:r>
            <a:r>
              <a:rPr lang="en-US" altLang="en-FI" i="1">
                <a:latin typeface="Gill Sans" panose="020B0502020104020203" pitchFamily="34" charset="-79"/>
                <a:ea typeface="ＭＳ Ｐゴシック" panose="020B0600070205080204" pitchFamily="34" charset="-128"/>
              </a:rPr>
              <a:t>No researcher can ever be one hundred percent objective</a:t>
            </a:r>
            <a:r>
              <a:rPr lang="en-US" altLang="en-FI">
                <a:latin typeface="Gill Sans" panose="020B0502020104020203" pitchFamily="34" charset="-79"/>
                <a:ea typeface="ＭＳ Ｐゴシック" panose="020B0600070205080204" pitchFamily="34" charset="-128"/>
              </a:rPr>
              <a:t>.</a:t>
            </a:r>
          </a:p>
          <a:p>
            <a:endParaRPr lang="en-US" altLang="en-FI">
              <a:latin typeface="Gill Sans" panose="020B0502020104020203" pitchFamily="34" charset="-79"/>
              <a:ea typeface="ＭＳ Ｐゴシック" panose="020B0600070205080204" pitchFamily="34" charset="-128"/>
            </a:endParaRPr>
          </a:p>
        </p:txBody>
      </p:sp>
      <p:sp>
        <p:nvSpPr>
          <p:cNvPr id="33796" name="TextBox 3">
            <a:extLst>
              <a:ext uri="{FF2B5EF4-FFF2-40B4-BE49-F238E27FC236}">
                <a16:creationId xmlns:a16="http://schemas.microsoft.com/office/drawing/2014/main" id="{E4BB66D2-A424-DBDD-3A64-FBF327B6D408}"/>
              </a:ext>
            </a:extLst>
          </p:cNvPr>
          <p:cNvSpPr txBox="1">
            <a:spLocks noChangeArrowheads="1"/>
          </p:cNvSpPr>
          <p:nvPr/>
        </p:nvSpPr>
        <p:spPr bwMode="auto">
          <a:xfrm>
            <a:off x="611188" y="6096000"/>
            <a:ext cx="627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i="1">
                <a:latin typeface="Times" charset="0"/>
              </a:rPr>
              <a:t>Human Area Files</a:t>
            </a:r>
            <a:r>
              <a:rPr lang="en-US" altLang="en-FI" sz="1200">
                <a:latin typeface="Times" charset="0"/>
              </a:rPr>
              <a:t>, https://hraf.yale.edu/teach-ehraf/an-introduction-to-fieldwork-and-ethnography/</a:t>
            </a:r>
            <a:endParaRPr lang="en-FI" altLang="en-FI" sz="1200">
              <a:latin typeface="Time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31CD4CD-755D-2376-5419-0EE472E8D85D}"/>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Autoethnography</a:t>
            </a:r>
          </a:p>
        </p:txBody>
      </p:sp>
      <p:sp>
        <p:nvSpPr>
          <p:cNvPr id="35842" name="Content Placeholder 2">
            <a:extLst>
              <a:ext uri="{FF2B5EF4-FFF2-40B4-BE49-F238E27FC236}">
                <a16:creationId xmlns:a16="http://schemas.microsoft.com/office/drawing/2014/main" id="{32A32CED-C398-DF5A-5FE4-011D2ADF0B60}"/>
              </a:ext>
            </a:extLst>
          </p:cNvPr>
          <p:cNvSpPr>
            <a:spLocks noGrp="1" noChangeArrowheads="1"/>
          </p:cNvSpPr>
          <p:nvPr>
            <p:ph idx="1"/>
          </p:nvPr>
        </p:nvSpPr>
        <p:spPr/>
        <p:txBody>
          <a:bodyPr/>
          <a:lstStyle/>
          <a:p>
            <a:r>
              <a:rPr lang="en-FI" altLang="en-FI">
                <a:latin typeface="Gill Sans" panose="020B0502020104020203" pitchFamily="34" charset="-79"/>
                <a:ea typeface="ＭＳ Ｐゴシック" panose="020B0600070205080204" pitchFamily="34" charset="-128"/>
              </a:rPr>
              <a:t>Instrument for design research</a:t>
            </a:r>
          </a:p>
          <a:p>
            <a:r>
              <a:rPr lang="en-US" altLang="en-FI">
                <a:latin typeface="Gill Sans" panose="020B0502020104020203" pitchFamily="34" charset="-79"/>
                <a:ea typeface="ＭＳ Ｐゴシック" panose="020B0600070205080204" pitchFamily="34" charset="-128"/>
              </a:rPr>
              <a:t>Personal histories in the form of reconstructions of life are the point of origin to launch processes involving data collection, organization and visualization. </a:t>
            </a:r>
          </a:p>
          <a:p>
            <a:endParaRPr lang="en-FI" altLang="en-FI">
              <a:latin typeface="Gill Sans" panose="020B0502020104020203" pitchFamily="34" charset="-79"/>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a:extLst>
              <a:ext uri="{FF2B5EF4-FFF2-40B4-BE49-F238E27FC236}">
                <a16:creationId xmlns:a16="http://schemas.microsoft.com/office/drawing/2014/main" id="{510DD8D6-9804-FC2E-63D4-ABE7BBBE79FD}"/>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Autoethnography</a:t>
            </a:r>
          </a:p>
        </p:txBody>
      </p:sp>
      <p:sp>
        <p:nvSpPr>
          <p:cNvPr id="37890" name="Content Placeholder 3">
            <a:extLst>
              <a:ext uri="{FF2B5EF4-FFF2-40B4-BE49-F238E27FC236}">
                <a16:creationId xmlns:a16="http://schemas.microsoft.com/office/drawing/2014/main" id="{017B8632-440F-825D-83D3-944E2727C1AF}"/>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Is an approach to research and writing that seeks to describe and systematically analyze personal experience in order to understand cultural experience.</a:t>
            </a:r>
          </a:p>
          <a:p>
            <a:r>
              <a:rPr lang="en-US" altLang="en-FI">
                <a:latin typeface="Gill Sans" panose="020B0502020104020203" pitchFamily="34" charset="-79"/>
                <a:ea typeface="ＭＳ Ｐゴシック" panose="020B0600070205080204" pitchFamily="34" charset="-128"/>
              </a:rPr>
              <a:t>Challenges canonical ways of doing research and representing others and treats research as a political, socially-just and socially-conscious act.</a:t>
            </a:r>
          </a:p>
          <a:p>
            <a:r>
              <a:rPr lang="en-US" altLang="en-FI">
                <a:latin typeface="Gill Sans" panose="020B0502020104020203" pitchFamily="34" charset="-79"/>
                <a:ea typeface="ＭＳ Ｐゴシック" panose="020B0600070205080204" pitchFamily="34" charset="-128"/>
              </a:rPr>
              <a:t>A researcher uses tenets of autobiography and ethnography to do and write autoethnography.</a:t>
            </a:r>
          </a:p>
        </p:txBody>
      </p:sp>
      <p:sp>
        <p:nvSpPr>
          <p:cNvPr id="37891" name="Slide Number Placeholder 1">
            <a:extLst>
              <a:ext uri="{FF2B5EF4-FFF2-40B4-BE49-F238E27FC236}">
                <a16:creationId xmlns:a16="http://schemas.microsoft.com/office/drawing/2014/main" id="{A391E9F4-7756-0CFE-5923-D30D58E688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fld id="{32B95C3C-B8B6-3F4F-85A2-446B25281900}" type="slidenum">
              <a:rPr lang="en-US" altLang="en-FI" sz="1400" smtClean="0">
                <a:solidFill>
                  <a:schemeClr val="bg2"/>
                </a:solidFill>
                <a:latin typeface="Arial" panose="020B0604020202020204" pitchFamily="34" charset="0"/>
              </a:rPr>
              <a:pPr>
                <a:spcBef>
                  <a:spcPct val="0"/>
                </a:spcBef>
                <a:buFontTx/>
                <a:buNone/>
              </a:pPr>
              <a:t>12</a:t>
            </a:fld>
            <a:endParaRPr lang="en-US" altLang="en-FI" sz="1400">
              <a:solidFill>
                <a:schemeClr val="bg2"/>
              </a:solidFill>
              <a:latin typeface="Arial" panose="020B0604020202020204" pitchFamily="34" charset="0"/>
            </a:endParaRPr>
          </a:p>
        </p:txBody>
      </p:sp>
      <p:sp>
        <p:nvSpPr>
          <p:cNvPr id="37892" name="TextBox 1">
            <a:extLst>
              <a:ext uri="{FF2B5EF4-FFF2-40B4-BE49-F238E27FC236}">
                <a16:creationId xmlns:a16="http://schemas.microsoft.com/office/drawing/2014/main" id="{D06D461C-FA54-4B16-597B-FAB24B9162D1}"/>
              </a:ext>
            </a:extLst>
          </p:cNvPr>
          <p:cNvSpPr txBox="1">
            <a:spLocks noChangeArrowheads="1"/>
          </p:cNvSpPr>
          <p:nvPr/>
        </p:nvSpPr>
        <p:spPr bwMode="auto">
          <a:xfrm>
            <a:off x="455613" y="5373688"/>
            <a:ext cx="7677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Ellis, C. Adams, T.E., Bochner, A.P. 2011. </a:t>
            </a:r>
            <a:r>
              <a:rPr lang="en-US" altLang="en-US" sz="1200">
                <a:latin typeface="Times" charset="0"/>
              </a:rPr>
              <a:t>“</a:t>
            </a:r>
            <a:r>
              <a:rPr lang="en-US" altLang="ja-JP" sz="1200">
                <a:latin typeface="Times" charset="0"/>
              </a:rPr>
              <a:t>Autoethnography: An Overview</a:t>
            </a:r>
            <a:r>
              <a:rPr lang="en-US" altLang="en-US" sz="1200">
                <a:latin typeface="Times" charset="0"/>
              </a:rPr>
              <a:t>”</a:t>
            </a:r>
            <a:r>
              <a:rPr lang="en-US" altLang="ja-JP" sz="1200">
                <a:latin typeface="Times" charset="0"/>
              </a:rPr>
              <a:t>, </a:t>
            </a:r>
            <a:r>
              <a:rPr lang="en-US" altLang="ja-JP" sz="1200" i="1">
                <a:latin typeface="Times" charset="0"/>
              </a:rPr>
              <a:t>Qualitative Social Research</a:t>
            </a:r>
            <a:r>
              <a:rPr lang="en-US" altLang="ja-JP" sz="1200">
                <a:latin typeface="Times" charset="0"/>
              </a:rPr>
              <a:t>, Vol. 12, No. 1</a:t>
            </a:r>
            <a:endParaRPr lang="en-US" altLang="en-FI" sz="1200">
              <a:latin typeface="Times"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a:extLst>
              <a:ext uri="{FF2B5EF4-FFF2-40B4-BE49-F238E27FC236}">
                <a16:creationId xmlns:a16="http://schemas.microsoft.com/office/drawing/2014/main" id="{6FE3EC26-8DF7-21F3-4B05-5AF7068CE045}"/>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Autoethnography</a:t>
            </a:r>
          </a:p>
        </p:txBody>
      </p:sp>
      <p:sp>
        <p:nvSpPr>
          <p:cNvPr id="39938" name="Content Placeholder 3">
            <a:extLst>
              <a:ext uri="{FF2B5EF4-FFF2-40B4-BE49-F238E27FC236}">
                <a16:creationId xmlns:a16="http://schemas.microsoft.com/office/drawing/2014/main" id="{6DDC72C6-9E14-A21B-B1BA-336E2847C749}"/>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The process involves a retroactive selection and writing of past experiences.</a:t>
            </a:r>
          </a:p>
          <a:p>
            <a:r>
              <a:rPr lang="en-US" altLang="en-FI">
                <a:latin typeface="Gill Sans" panose="020B0502020104020203" pitchFamily="34" charset="-79"/>
                <a:ea typeface="ＭＳ Ｐゴシック" panose="020B0600070205080204" pitchFamily="34" charset="-128"/>
              </a:rPr>
              <a:t>These experiences are assembled using </a:t>
            </a:r>
            <a:r>
              <a:rPr lang="en-US" altLang="en-FI" i="1">
                <a:latin typeface="Gill Sans" panose="020B0502020104020203" pitchFamily="34" charset="-79"/>
                <a:ea typeface="ＭＳ Ｐゴシック" panose="020B0600070205080204" pitchFamily="34" charset="-128"/>
              </a:rPr>
              <a:t>hindsight</a:t>
            </a:r>
            <a:r>
              <a:rPr lang="en-US" altLang="en-FI">
                <a:latin typeface="Gill Sans" panose="020B0502020104020203" pitchFamily="34" charset="-79"/>
                <a:ea typeface="ＭＳ Ｐゴシック" panose="020B0600070205080204" pitchFamily="34" charset="-128"/>
              </a:rPr>
              <a:t>.</a:t>
            </a:r>
          </a:p>
          <a:p>
            <a:r>
              <a:rPr lang="en-US" altLang="en-FI">
                <a:latin typeface="Gill Sans" panose="020B0502020104020203" pitchFamily="34" charset="-79"/>
                <a:ea typeface="ＭＳ Ｐゴシック" panose="020B0600070205080204" pitchFamily="34" charset="-128"/>
              </a:rPr>
              <a:t>Autoethnographer can use make use of interviews with others.</a:t>
            </a:r>
          </a:p>
        </p:txBody>
      </p:sp>
      <p:sp>
        <p:nvSpPr>
          <p:cNvPr id="39939" name="TextBox 1">
            <a:extLst>
              <a:ext uri="{FF2B5EF4-FFF2-40B4-BE49-F238E27FC236}">
                <a16:creationId xmlns:a16="http://schemas.microsoft.com/office/drawing/2014/main" id="{53868DF8-FA0A-DC04-9FDB-AF1888279D4D}"/>
              </a:ext>
            </a:extLst>
          </p:cNvPr>
          <p:cNvSpPr txBox="1">
            <a:spLocks noChangeArrowheads="1"/>
          </p:cNvSpPr>
          <p:nvPr/>
        </p:nvSpPr>
        <p:spPr bwMode="auto">
          <a:xfrm>
            <a:off x="438150" y="5373688"/>
            <a:ext cx="771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Ellis, C. Adams, T.E., Bochner, A.P. 2011. </a:t>
            </a:r>
            <a:r>
              <a:rPr lang="en-US" altLang="en-US" sz="1200">
                <a:latin typeface="Times" charset="0"/>
              </a:rPr>
              <a:t>“</a:t>
            </a:r>
            <a:r>
              <a:rPr lang="en-US" altLang="ja-JP" sz="1200">
                <a:latin typeface="Times" charset="0"/>
              </a:rPr>
              <a:t>Autoethnography: An Overview</a:t>
            </a:r>
            <a:r>
              <a:rPr lang="en-US" altLang="en-US" sz="1200">
                <a:latin typeface="Times" charset="0"/>
              </a:rPr>
              <a:t>”</a:t>
            </a:r>
            <a:r>
              <a:rPr lang="en-US" altLang="ja-JP" sz="1200">
                <a:latin typeface="Times" charset="0"/>
              </a:rPr>
              <a:t>, </a:t>
            </a:r>
            <a:r>
              <a:rPr lang="en-US" altLang="ja-JP" sz="1200" i="1">
                <a:latin typeface="Times" charset="0"/>
              </a:rPr>
              <a:t>Qualitative Social Research</a:t>
            </a:r>
            <a:r>
              <a:rPr lang="en-US" altLang="ja-JP" sz="1200">
                <a:latin typeface="Times" charset="0"/>
              </a:rPr>
              <a:t>, Vol. 12, No. 1.</a:t>
            </a:r>
          </a:p>
          <a:p>
            <a:pPr>
              <a:spcBef>
                <a:spcPct val="0"/>
              </a:spcBef>
              <a:buFontTx/>
              <a:buNone/>
            </a:pPr>
            <a:endParaRPr lang="en-US" altLang="en-FI" sz="1200">
              <a:latin typeface="Times" charset="0"/>
            </a:endParaRPr>
          </a:p>
          <a:p>
            <a:pPr>
              <a:spcBef>
                <a:spcPct val="0"/>
              </a:spcBef>
              <a:buFontTx/>
              <a:buNone/>
            </a:pPr>
            <a:endParaRPr lang="en-US" altLang="en-FI" sz="1200">
              <a:latin typeface="Times"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a:extLst>
              <a:ext uri="{FF2B5EF4-FFF2-40B4-BE49-F238E27FC236}">
                <a16:creationId xmlns:a16="http://schemas.microsoft.com/office/drawing/2014/main" id="{8AD54EEA-F692-233A-BC89-0CFC3B49071E}"/>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Autoethnography</a:t>
            </a:r>
          </a:p>
        </p:txBody>
      </p:sp>
      <p:sp>
        <p:nvSpPr>
          <p:cNvPr id="18434" name="Content Placeholder 3">
            <a:extLst>
              <a:ext uri="{FF2B5EF4-FFF2-40B4-BE49-F238E27FC236}">
                <a16:creationId xmlns:a16="http://schemas.microsoft.com/office/drawing/2014/main" id="{2764E680-85FC-FF64-8E2E-86E004C9F34A}"/>
              </a:ext>
            </a:extLst>
          </p:cNvPr>
          <p:cNvSpPr>
            <a:spLocks noGrp="1"/>
          </p:cNvSpPr>
          <p:nvPr>
            <p:ph idx="1"/>
          </p:nvPr>
        </p:nvSpPr>
        <p:spPr/>
        <p:txBody>
          <a:bodyPr/>
          <a:lstStyle/>
          <a:p>
            <a:pPr>
              <a:defRPr/>
            </a:pPr>
            <a:r>
              <a:rPr lang="en-US" dirty="0">
                <a:latin typeface="Gill Sans" charset="0"/>
                <a:ea typeface="ＭＳ Ｐゴシック" charset="0"/>
                <a:cs typeface="ＭＳ Ｐゴシック" charset="0"/>
              </a:rPr>
              <a:t>Or consult texts, photographs, journals (e.g. artifacts).</a:t>
            </a:r>
          </a:p>
          <a:p>
            <a:pPr>
              <a:defRPr/>
            </a:pPr>
            <a:r>
              <a:rPr lang="en-US" dirty="0">
                <a:latin typeface="Gill Sans" charset="0"/>
                <a:ea typeface="ＭＳ Ｐゴシック" charset="0"/>
                <a:cs typeface="ＭＳ Ｐゴシック" charset="0"/>
              </a:rPr>
              <a:t>Experience is something that is constituted socially through discourse and performance.</a:t>
            </a:r>
          </a:p>
          <a:p>
            <a:pPr marL="0" indent="0">
              <a:defRPr/>
            </a:pPr>
            <a:r>
              <a:rPr lang="en-US" dirty="0">
                <a:latin typeface="Gill Sans" charset="0"/>
                <a:ea typeface="ＭＳ Ｐゴシック" charset="0"/>
                <a:cs typeface="ＭＳ Ｐゴシック" charset="0"/>
              </a:rPr>
              <a:t> ‘Person’ is a cultural creation.</a:t>
            </a:r>
          </a:p>
        </p:txBody>
      </p:sp>
      <p:sp>
        <p:nvSpPr>
          <p:cNvPr id="41987" name="TextBox 1">
            <a:extLst>
              <a:ext uri="{FF2B5EF4-FFF2-40B4-BE49-F238E27FC236}">
                <a16:creationId xmlns:a16="http://schemas.microsoft.com/office/drawing/2014/main" id="{042B6E41-BDD8-A740-B9B6-335CCA60017D}"/>
              </a:ext>
            </a:extLst>
          </p:cNvPr>
          <p:cNvSpPr txBox="1">
            <a:spLocks noChangeArrowheads="1"/>
          </p:cNvSpPr>
          <p:nvPr/>
        </p:nvSpPr>
        <p:spPr bwMode="auto">
          <a:xfrm>
            <a:off x="179388" y="5527675"/>
            <a:ext cx="8697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Arial" panose="020B0604020202020204" pitchFamily="34" charset="0"/>
              </a:rPr>
              <a:t>Denzin, N.K. 2014. </a:t>
            </a:r>
            <a:r>
              <a:rPr lang="en-US" altLang="en-FI" sz="1200" i="1">
                <a:latin typeface="Arial" panose="020B0604020202020204" pitchFamily="34" charset="0"/>
              </a:rPr>
              <a:t>Interpretive </a:t>
            </a:r>
            <a:r>
              <a:rPr lang="en-US" altLang="en-FI" sz="1200" i="1">
                <a:latin typeface="Times" charset="0"/>
              </a:rPr>
              <a:t>Autoethnography</a:t>
            </a:r>
            <a:r>
              <a:rPr lang="en-US" altLang="en-FI" sz="1200" i="1">
                <a:latin typeface="Arial" panose="020B0604020202020204" pitchFamily="34" charset="0"/>
              </a:rPr>
              <a:t>, Qualitative Research </a:t>
            </a:r>
            <a:r>
              <a:rPr lang="en-US" altLang="en-FI" sz="1200" i="1">
                <a:latin typeface="Times" charset="0"/>
              </a:rPr>
              <a:t>Methods</a:t>
            </a:r>
            <a:r>
              <a:rPr lang="en-US" altLang="en-FI" sz="1200">
                <a:latin typeface="Arial" panose="020B0604020202020204" pitchFamily="34" charset="0"/>
              </a:rPr>
              <a:t>, Vol. 17, Los Angeles: Sage Publications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a:extLst>
              <a:ext uri="{FF2B5EF4-FFF2-40B4-BE49-F238E27FC236}">
                <a16:creationId xmlns:a16="http://schemas.microsoft.com/office/drawing/2014/main" id="{74336957-1C14-DF84-5F9E-7874BE94107E}"/>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Epiphanies</a:t>
            </a:r>
          </a:p>
        </p:txBody>
      </p:sp>
      <p:sp>
        <p:nvSpPr>
          <p:cNvPr id="44034" name="Content Placeholder 3">
            <a:extLst>
              <a:ext uri="{FF2B5EF4-FFF2-40B4-BE49-F238E27FC236}">
                <a16:creationId xmlns:a16="http://schemas.microsoft.com/office/drawing/2014/main" id="{8824C1E1-E494-FFF3-798C-6D0B65CCB3F5}"/>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Interactional moments perceived to have significance and impact in a person</a:t>
            </a:r>
            <a:r>
              <a:rPr lang="en-US" altLang="en-US">
                <a:latin typeface="Gill Sans" panose="020B0502020104020203" pitchFamily="34" charset="-79"/>
                <a:ea typeface="ＭＳ Ｐゴシック" panose="020B0600070205080204" pitchFamily="34" charset="-128"/>
              </a:rPr>
              <a:t>’</a:t>
            </a:r>
            <a:r>
              <a:rPr lang="en-US" altLang="en-FI">
                <a:latin typeface="Gill Sans" panose="020B0502020104020203" pitchFamily="34" charset="-79"/>
                <a:ea typeface="ＭＳ Ｐゴシック" panose="020B0600070205080204" pitchFamily="34" charset="-128"/>
              </a:rPr>
              <a:t>s life.</a:t>
            </a:r>
          </a:p>
          <a:p>
            <a:r>
              <a:rPr lang="en-US" altLang="en-FI">
                <a:latin typeface="Gill Sans" panose="020B0502020104020203" pitchFamily="34" charset="-79"/>
                <a:ea typeface="ＭＳ Ｐゴシック" panose="020B0600070205080204" pitchFamily="34" charset="-128"/>
              </a:rPr>
              <a:t>Alter the fundamental structures in a persons life</a:t>
            </a:r>
          </a:p>
          <a:p>
            <a:r>
              <a:rPr lang="en-US" altLang="en-FI">
                <a:latin typeface="Gill Sans" panose="020B0502020104020203" pitchFamily="34" charset="-79"/>
                <a:ea typeface="ＭＳ Ｐゴシック" panose="020B0600070205080204" pitchFamily="34" charset="-128"/>
              </a:rPr>
              <a:t>Occur at the liminal or threshold moment of experience.</a:t>
            </a:r>
          </a:p>
          <a:p>
            <a:r>
              <a:rPr lang="en-US" altLang="en-FI">
                <a:latin typeface="Gill Sans" panose="020B0502020104020203" pitchFamily="34" charset="-79"/>
                <a:ea typeface="ＭＳ Ｐゴシック" panose="020B0600070205080204" pitchFamily="34" charset="-128"/>
              </a:rPr>
              <a:t>Stem from, or are made possible by being part of a culture or possessing a cultural identity </a:t>
            </a:r>
          </a:p>
        </p:txBody>
      </p:sp>
      <p:sp>
        <p:nvSpPr>
          <p:cNvPr id="44035" name="TextBox 1">
            <a:extLst>
              <a:ext uri="{FF2B5EF4-FFF2-40B4-BE49-F238E27FC236}">
                <a16:creationId xmlns:a16="http://schemas.microsoft.com/office/drawing/2014/main" id="{0AC3882B-1CA6-A6D5-8C4C-195C520E6AE5}"/>
              </a:ext>
            </a:extLst>
          </p:cNvPr>
          <p:cNvSpPr txBox="1">
            <a:spLocks noChangeArrowheads="1"/>
          </p:cNvSpPr>
          <p:nvPr/>
        </p:nvSpPr>
        <p:spPr bwMode="auto">
          <a:xfrm>
            <a:off x="211138" y="5494338"/>
            <a:ext cx="802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Denzin, N.K. 2014. </a:t>
            </a:r>
            <a:r>
              <a:rPr lang="en-US" altLang="en-FI" sz="1200" i="1">
                <a:latin typeface="Times" charset="0"/>
              </a:rPr>
              <a:t>Interpretive Autoethnography, Qualitative Research Methods</a:t>
            </a:r>
            <a:r>
              <a:rPr lang="en-US" altLang="en-FI" sz="1200">
                <a:latin typeface="Times" charset="0"/>
              </a:rPr>
              <a:t>, Vol. 17, Los Angeles: Sage Publications </a:t>
            </a:r>
            <a:r>
              <a:rPr lang="en-US" altLang="en-FI" sz="1200">
                <a:latin typeface="Arial" panose="020B0604020202020204" pitchFamily="34" charset="0"/>
              </a:rPr>
              <a:t>Inc.</a:t>
            </a:r>
          </a:p>
          <a:p>
            <a:pPr>
              <a:spcBef>
                <a:spcPct val="0"/>
              </a:spcBef>
              <a:buFontTx/>
              <a:buNone/>
            </a:pPr>
            <a:endParaRPr lang="en-US" altLang="en-FI" sz="1200">
              <a:latin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a:extLst>
              <a:ext uri="{FF2B5EF4-FFF2-40B4-BE49-F238E27FC236}">
                <a16:creationId xmlns:a16="http://schemas.microsoft.com/office/drawing/2014/main" id="{9BCD2DA0-34E9-966C-40E5-A1406E7DA2D3}"/>
              </a:ext>
            </a:extLst>
          </p:cNvPr>
          <p:cNvSpPr>
            <a:spLocks noGrp="1" noChangeArrowheads="1"/>
          </p:cNvSpPr>
          <p:nvPr>
            <p:ph type="title"/>
          </p:nvPr>
        </p:nvSpPr>
        <p:spPr>
          <a:xfrm>
            <a:off x="352425" y="303213"/>
            <a:ext cx="8924925" cy="460375"/>
          </a:xfrm>
        </p:spPr>
        <p:txBody>
          <a:bodyPr/>
          <a:lstStyle/>
          <a:p>
            <a:r>
              <a:rPr lang="en-US" altLang="en-FI">
                <a:latin typeface="Gill Sans" panose="020B0502020104020203" pitchFamily="34" charset="-79"/>
                <a:ea typeface="ＭＳ Ｐゴシック" panose="020B0600070205080204" pitchFamily="34" charset="-128"/>
              </a:rPr>
              <a:t>Epiphanies</a:t>
            </a:r>
          </a:p>
        </p:txBody>
      </p:sp>
      <p:sp>
        <p:nvSpPr>
          <p:cNvPr id="46082" name="Content Placeholder 3">
            <a:extLst>
              <a:ext uri="{FF2B5EF4-FFF2-40B4-BE49-F238E27FC236}">
                <a16:creationId xmlns:a16="http://schemas.microsoft.com/office/drawing/2014/main" id="{11CB78DB-A989-BA67-ABAD-4C3CBF24AC1E}"/>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Denzin describes four types:</a:t>
            </a:r>
          </a:p>
          <a:p>
            <a:pPr lvl="1">
              <a:buFontTx/>
              <a:buChar char="-"/>
            </a:pPr>
            <a:r>
              <a:rPr lang="en-US" altLang="en-FI">
                <a:latin typeface="Gill Sans" panose="020B0502020104020203" pitchFamily="34" charset="-79"/>
                <a:ea typeface="ＭＳ Ｐゴシック" panose="020B0600070205080204" pitchFamily="34" charset="-128"/>
              </a:rPr>
              <a:t>Major event</a:t>
            </a:r>
          </a:p>
          <a:p>
            <a:pPr lvl="1">
              <a:buFontTx/>
              <a:buChar char="-"/>
            </a:pPr>
            <a:r>
              <a:rPr lang="en-US" altLang="en-FI">
                <a:latin typeface="Gill Sans" panose="020B0502020104020203" pitchFamily="34" charset="-79"/>
                <a:ea typeface="ＭＳ Ｐゴシック" panose="020B0600070205080204" pitchFamily="34" charset="-128"/>
              </a:rPr>
              <a:t>Cumulative or representative event</a:t>
            </a:r>
          </a:p>
          <a:p>
            <a:pPr lvl="1">
              <a:buFontTx/>
              <a:buChar char="-"/>
            </a:pPr>
            <a:r>
              <a:rPr lang="en-US" altLang="en-FI">
                <a:latin typeface="Gill Sans" panose="020B0502020104020203" pitchFamily="34" charset="-79"/>
                <a:ea typeface="ＭＳ Ｐゴシック" panose="020B0600070205080204" pitchFamily="34" charset="-128"/>
              </a:rPr>
              <a:t>Minor or illuminative epiphany</a:t>
            </a:r>
          </a:p>
          <a:p>
            <a:pPr lvl="1">
              <a:buFontTx/>
              <a:buChar char="-"/>
            </a:pPr>
            <a:r>
              <a:rPr lang="en-US" altLang="en-FI">
                <a:latin typeface="Gill Sans" panose="020B0502020104020203" pitchFamily="34" charset="-79"/>
                <a:ea typeface="ＭＳ Ｐゴシック" panose="020B0600070205080204" pitchFamily="34" charset="-128"/>
              </a:rPr>
              <a:t>Relived epiphany.</a:t>
            </a:r>
          </a:p>
        </p:txBody>
      </p:sp>
      <p:sp>
        <p:nvSpPr>
          <p:cNvPr id="46083" name="TextBox 1">
            <a:extLst>
              <a:ext uri="{FF2B5EF4-FFF2-40B4-BE49-F238E27FC236}">
                <a16:creationId xmlns:a16="http://schemas.microsoft.com/office/drawing/2014/main" id="{C1F827E5-0FEC-E0E1-B3E1-B1AA1810796A}"/>
              </a:ext>
            </a:extLst>
          </p:cNvPr>
          <p:cNvSpPr txBox="1">
            <a:spLocks noChangeArrowheads="1"/>
          </p:cNvSpPr>
          <p:nvPr/>
        </p:nvSpPr>
        <p:spPr bwMode="auto">
          <a:xfrm>
            <a:off x="255588" y="5732463"/>
            <a:ext cx="8015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Denzin, N.K. 2014. </a:t>
            </a:r>
            <a:r>
              <a:rPr lang="en-US" altLang="en-FI" sz="1200" i="1">
                <a:latin typeface="Times" charset="0"/>
              </a:rPr>
              <a:t>Interpretive Autoethnography, Qualitative Research Methods</a:t>
            </a:r>
            <a:r>
              <a:rPr lang="en-US" altLang="en-FI" sz="1200">
                <a:latin typeface="Times" charset="0"/>
              </a:rPr>
              <a:t>, Vol. 17, Los Angeles: Sage Publications 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id="{9A9D6185-B65A-452F-2CDB-D805B31D0413}"/>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Epiphanies</a:t>
            </a:r>
          </a:p>
        </p:txBody>
      </p:sp>
      <p:sp>
        <p:nvSpPr>
          <p:cNvPr id="48130" name="Content Placeholder 3">
            <a:extLst>
              <a:ext uri="{FF2B5EF4-FFF2-40B4-BE49-F238E27FC236}">
                <a16:creationId xmlns:a16="http://schemas.microsoft.com/office/drawing/2014/main" id="{08F804C5-24D0-78DC-12A0-A780F766B881}"/>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Consideration should be taken to investigate how others might experience similar epiphanies.</a:t>
            </a:r>
          </a:p>
          <a:p>
            <a:r>
              <a:rPr lang="en-US" altLang="en-FI">
                <a:latin typeface="Gill Sans" panose="020B0502020104020203" pitchFamily="34" charset="-79"/>
                <a:ea typeface="ＭＳ Ｐゴシック" panose="020B0600070205080204" pitchFamily="34" charset="-128"/>
              </a:rPr>
              <a:t>In doing so we open up new performance spaces:</a:t>
            </a:r>
          </a:p>
          <a:p>
            <a:pPr>
              <a:buFontTx/>
              <a:buChar char="-"/>
            </a:pPr>
            <a:r>
              <a:rPr lang="en-US" altLang="en-FI">
                <a:latin typeface="Gill Sans" panose="020B0502020104020203" pitchFamily="34" charset="-79"/>
                <a:ea typeface="ＭＳ Ｐゴシック" panose="020B0600070205080204" pitchFamily="34" charset="-128"/>
              </a:rPr>
              <a:t>Dialogues that create multi-voiced texts</a:t>
            </a:r>
          </a:p>
          <a:p>
            <a:pPr>
              <a:buFontTx/>
              <a:buChar char="-"/>
            </a:pPr>
            <a:r>
              <a:rPr lang="en-US" altLang="en-FI">
                <a:latin typeface="Gill Sans" panose="020B0502020104020203" pitchFamily="34" charset="-79"/>
                <a:ea typeface="ＭＳ Ｐゴシック" panose="020B0600070205080204" pitchFamily="34" charset="-128"/>
              </a:rPr>
              <a:t>Enable recursive critique and examination of the same data from different perspective.</a:t>
            </a:r>
          </a:p>
        </p:txBody>
      </p:sp>
      <p:sp>
        <p:nvSpPr>
          <p:cNvPr id="48131" name="TextBox 1">
            <a:extLst>
              <a:ext uri="{FF2B5EF4-FFF2-40B4-BE49-F238E27FC236}">
                <a16:creationId xmlns:a16="http://schemas.microsoft.com/office/drawing/2014/main" id="{15FB8B47-9BFE-90FA-5AC7-57FBCD9EE792}"/>
              </a:ext>
            </a:extLst>
          </p:cNvPr>
          <p:cNvSpPr txBox="1">
            <a:spLocks noChangeArrowheads="1"/>
          </p:cNvSpPr>
          <p:nvPr/>
        </p:nvSpPr>
        <p:spPr bwMode="auto">
          <a:xfrm>
            <a:off x="323850" y="5661025"/>
            <a:ext cx="7678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Ellis, C. Adams, T.E., Bochner, A.P. 2011. </a:t>
            </a:r>
            <a:r>
              <a:rPr lang="en-US" altLang="en-US" sz="1200">
                <a:latin typeface="Times" charset="0"/>
              </a:rPr>
              <a:t>“</a:t>
            </a:r>
            <a:r>
              <a:rPr lang="en-US" altLang="ja-JP" sz="1200">
                <a:latin typeface="Times" charset="0"/>
              </a:rPr>
              <a:t>Autoethnography: An Overview</a:t>
            </a:r>
            <a:r>
              <a:rPr lang="en-US" altLang="en-US" sz="1200">
                <a:latin typeface="Times" charset="0"/>
              </a:rPr>
              <a:t>”</a:t>
            </a:r>
            <a:r>
              <a:rPr lang="en-US" altLang="ja-JP" sz="1200">
                <a:latin typeface="Times" charset="0"/>
              </a:rPr>
              <a:t>, </a:t>
            </a:r>
            <a:r>
              <a:rPr lang="en-US" altLang="ja-JP" sz="1200" i="1">
                <a:latin typeface="Times" charset="0"/>
              </a:rPr>
              <a:t>Qualitative Social Research</a:t>
            </a:r>
            <a:r>
              <a:rPr lang="en-US" altLang="ja-JP" sz="1200">
                <a:latin typeface="Times" charset="0"/>
              </a:rPr>
              <a:t>, Vol. 12, No. 1</a:t>
            </a:r>
            <a:endParaRPr lang="en-US" altLang="en-FI" sz="1200">
              <a:latin typeface="Times"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3F7641-1450-29C2-8DD0-E0B04D147F7F}"/>
              </a:ext>
            </a:extLst>
          </p:cNvPr>
          <p:cNvSpPr/>
          <p:nvPr/>
        </p:nvSpPr>
        <p:spPr bwMode="auto">
          <a:xfrm>
            <a:off x="7451725" y="5949950"/>
            <a:ext cx="1584325" cy="792163"/>
          </a:xfrm>
          <a:prstGeom prst="rect">
            <a:avLst/>
          </a:prstGeom>
          <a:solidFill>
            <a:schemeClr val="accent4">
              <a:lumMod val="75000"/>
              <a:lumOff val="25000"/>
            </a:schemeClr>
          </a:solidFill>
          <a:ln w="9525" cap="flat" cmpd="sng" algn="ctr">
            <a:noFill/>
            <a:prstDash val="solid"/>
            <a:round/>
            <a:headEnd type="none" w="med" len="med"/>
            <a:tailEnd type="none" w="med" len="med"/>
          </a:ln>
          <a:effectLst/>
        </p:spPr>
        <p:txBody>
          <a:bodyPr/>
          <a:lstStyle/>
          <a:p>
            <a:pPr>
              <a:defRPr/>
            </a:pPr>
            <a:endParaRPr lang="en-US">
              <a:latin typeface="Times" pitchFamily="-65" charset="0"/>
              <a:ea typeface="ＭＳ Ｐゴシック" charset="0"/>
              <a:cs typeface="ＭＳ Ｐゴシック" charset="0"/>
            </a:endParaRPr>
          </a:p>
        </p:txBody>
      </p:sp>
      <p:pic>
        <p:nvPicPr>
          <p:cNvPr id="50179" name="Picture 5" descr="dialogue_oliver_tacke.jpg">
            <a:extLst>
              <a:ext uri="{FF2B5EF4-FFF2-40B4-BE49-F238E27FC236}">
                <a16:creationId xmlns:a16="http://schemas.microsoft.com/office/drawing/2014/main" id="{8E409ED1-2686-7252-4617-C41C56253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46063"/>
            <a:ext cx="867727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9">
            <a:extLst>
              <a:ext uri="{FF2B5EF4-FFF2-40B4-BE49-F238E27FC236}">
                <a16:creationId xmlns:a16="http://schemas.microsoft.com/office/drawing/2014/main" id="{8D6EA6A5-F643-BE97-892C-BB0ED511B8B6}"/>
              </a:ext>
            </a:extLst>
          </p:cNvPr>
          <p:cNvSpPr txBox="1">
            <a:spLocks noChangeArrowheads="1"/>
          </p:cNvSpPr>
          <p:nvPr/>
        </p:nvSpPr>
        <p:spPr bwMode="auto">
          <a:xfrm>
            <a:off x="6808788" y="6067425"/>
            <a:ext cx="2106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solidFill>
                  <a:schemeClr val="bg1"/>
                </a:solidFill>
              </a:rPr>
              <a:t>Illustration by Oliver Tacke CC</a:t>
            </a:r>
          </a:p>
        </p:txBody>
      </p:sp>
      <p:cxnSp>
        <p:nvCxnSpPr>
          <p:cNvPr id="50181" name="Straight Connector 8">
            <a:extLst>
              <a:ext uri="{FF2B5EF4-FFF2-40B4-BE49-F238E27FC236}">
                <a16:creationId xmlns:a16="http://schemas.microsoft.com/office/drawing/2014/main" id="{3BE0B5AA-C0F4-08BA-6AF6-F15D3ED011D7}"/>
              </a:ext>
            </a:extLst>
          </p:cNvPr>
          <p:cNvCxnSpPr>
            <a:cxnSpLocks noChangeShapeType="1"/>
          </p:cNvCxnSpPr>
          <p:nvPr/>
        </p:nvCxnSpPr>
        <p:spPr bwMode="auto">
          <a:xfrm flipH="1">
            <a:off x="5576888" y="917575"/>
            <a:ext cx="3240087" cy="0"/>
          </a:xfrm>
          <a:prstGeom prst="line">
            <a:avLst/>
          </a:prstGeom>
          <a:noFill/>
          <a:ln w="9525">
            <a:solidFill>
              <a:srgbClr val="BBE0E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a:extLst>
              <a:ext uri="{FF2B5EF4-FFF2-40B4-BE49-F238E27FC236}">
                <a16:creationId xmlns:a16="http://schemas.microsoft.com/office/drawing/2014/main" id="{684EDA68-AF38-E58E-0DB3-A5492ED6CFFC}"/>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Autoethnography</a:t>
            </a:r>
          </a:p>
        </p:txBody>
      </p:sp>
      <p:sp>
        <p:nvSpPr>
          <p:cNvPr id="52226" name="Content Placeholder 3">
            <a:extLst>
              <a:ext uri="{FF2B5EF4-FFF2-40B4-BE49-F238E27FC236}">
                <a16:creationId xmlns:a16="http://schemas.microsoft.com/office/drawing/2014/main" id="{839E4A98-4E30-A11A-5B47-9B0AAE3C3492}"/>
              </a:ext>
            </a:extLst>
          </p:cNvPr>
          <p:cNvSpPr>
            <a:spLocks noGrp="1" noChangeArrowheads="1"/>
          </p:cNvSpPr>
          <p:nvPr>
            <p:ph idx="1"/>
          </p:nvPr>
        </p:nvSpPr>
        <p:spPr/>
        <p:txBody>
          <a:bodyPr/>
          <a:lstStyle/>
          <a:p>
            <a:pPr>
              <a:buFontTx/>
              <a:buChar char="-"/>
            </a:pPr>
            <a:r>
              <a:rPr lang="en-US" altLang="en-FI">
                <a:latin typeface="Gill Sans" panose="020B0502020104020203" pitchFamily="34" charset="-79"/>
                <a:ea typeface="ＭＳ Ｐゴシック" panose="020B0600070205080204" pitchFamily="34" charset="-128"/>
              </a:rPr>
              <a:t>Enable recursive critique and examination of the same data from different perspective.</a:t>
            </a:r>
          </a:p>
          <a:p>
            <a:pPr>
              <a:buFontTx/>
              <a:buChar char="-"/>
            </a:pPr>
            <a:r>
              <a:rPr lang="en-US" altLang="en-FI">
                <a:latin typeface="Gill Sans" panose="020B0502020104020203" pitchFamily="34" charset="-79"/>
                <a:ea typeface="ＭＳ Ｐゴシック" panose="020B0600070205080204" pitchFamily="34" charset="-128"/>
              </a:rPr>
              <a:t>Affords critical collaboration through the research process</a:t>
            </a:r>
          </a:p>
          <a:p>
            <a:pPr>
              <a:buFontTx/>
              <a:buChar char="-"/>
            </a:pPr>
            <a:r>
              <a:rPr lang="en-US" altLang="en-FI">
                <a:latin typeface="Gill Sans" panose="020B0502020104020203" pitchFamily="34" charset="-79"/>
                <a:ea typeface="ＭＳ Ｐゴシック" panose="020B0600070205080204" pitchFamily="34" charset="-128"/>
              </a:rPr>
              <a:t>Synergy of data collection (storytelling) and analysis (recursive critique) can be intertwined and be mutually supportive.</a:t>
            </a:r>
          </a:p>
        </p:txBody>
      </p:sp>
      <p:sp>
        <p:nvSpPr>
          <p:cNvPr id="52227" name="TextBox 1">
            <a:extLst>
              <a:ext uri="{FF2B5EF4-FFF2-40B4-BE49-F238E27FC236}">
                <a16:creationId xmlns:a16="http://schemas.microsoft.com/office/drawing/2014/main" id="{1A7F0274-2F49-185D-7198-80DFD68C1499}"/>
              </a:ext>
            </a:extLst>
          </p:cNvPr>
          <p:cNvSpPr txBox="1">
            <a:spLocks noChangeArrowheads="1"/>
          </p:cNvSpPr>
          <p:nvPr/>
        </p:nvSpPr>
        <p:spPr bwMode="auto">
          <a:xfrm>
            <a:off x="352425" y="5937250"/>
            <a:ext cx="7678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a:latin typeface="Times" charset="0"/>
              </a:rPr>
              <a:t>Ellis, C. Adams, T.E., Bochner, A.P. 2011. </a:t>
            </a:r>
            <a:r>
              <a:rPr lang="en-US" altLang="en-US" sz="1200">
                <a:latin typeface="Times" charset="0"/>
              </a:rPr>
              <a:t>“</a:t>
            </a:r>
            <a:r>
              <a:rPr lang="en-US" altLang="ja-JP" sz="1200">
                <a:latin typeface="Times" charset="0"/>
              </a:rPr>
              <a:t>Autoethnography: An Overview</a:t>
            </a:r>
            <a:r>
              <a:rPr lang="en-US" altLang="en-US" sz="1200">
                <a:latin typeface="Times" charset="0"/>
              </a:rPr>
              <a:t>”</a:t>
            </a:r>
            <a:r>
              <a:rPr lang="en-US" altLang="ja-JP" sz="1200">
                <a:latin typeface="Times" charset="0"/>
              </a:rPr>
              <a:t>, </a:t>
            </a:r>
            <a:r>
              <a:rPr lang="en-US" altLang="ja-JP" sz="1200" i="1">
                <a:latin typeface="Times" charset="0"/>
              </a:rPr>
              <a:t>Qualitative Social Research</a:t>
            </a:r>
            <a:r>
              <a:rPr lang="en-US" altLang="ja-JP" sz="1200">
                <a:latin typeface="Times" charset="0"/>
              </a:rPr>
              <a:t>, Vol. 12, No. 1</a:t>
            </a:r>
            <a:endParaRPr lang="en-US" altLang="en-FI" sz="1200">
              <a:latin typeface="Time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B2EBD-0C1B-2E3A-E191-CC651FAB15C5}"/>
              </a:ext>
            </a:extLst>
          </p:cNvPr>
          <p:cNvPicPr>
            <a:picLocks noChangeAspect="1"/>
          </p:cNvPicPr>
          <p:nvPr/>
        </p:nvPicPr>
        <p:blipFill>
          <a:blip r:embed="rId3">
            <a:alphaModFix amt="36000"/>
          </a:blip>
          <a:stretch>
            <a:fillRect/>
          </a:stretch>
        </p:blipFill>
        <p:spPr>
          <a:xfrm>
            <a:off x="140813" y="307975"/>
            <a:ext cx="8862374" cy="5355483"/>
          </a:xfrm>
          <a:prstGeom prst="rect">
            <a:avLst/>
          </a:prstGeom>
        </p:spPr>
      </p:pic>
      <p:sp>
        <p:nvSpPr>
          <p:cNvPr id="17410" name="TextBox 2">
            <a:extLst>
              <a:ext uri="{FF2B5EF4-FFF2-40B4-BE49-F238E27FC236}">
                <a16:creationId xmlns:a16="http://schemas.microsoft.com/office/drawing/2014/main" id="{C16DB010-C350-24DD-F9A4-4E825FF9C6D6}"/>
              </a:ext>
            </a:extLst>
          </p:cNvPr>
          <p:cNvSpPr txBox="1">
            <a:spLocks noChangeArrowheads="1"/>
          </p:cNvSpPr>
          <p:nvPr/>
        </p:nvSpPr>
        <p:spPr bwMode="auto">
          <a:xfrm>
            <a:off x="250825" y="6308725"/>
            <a:ext cx="4598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400"/>
              <a:t>Vygotsky, L. S. 1978, </a:t>
            </a:r>
            <a:r>
              <a:rPr lang="en-US" altLang="en-FI" sz="1400" i="1"/>
              <a:t>Mind in Society</a:t>
            </a:r>
            <a:r>
              <a:rPr lang="en-US" altLang="en-FI" sz="1400"/>
              <a:t>, Harvard University Press.</a:t>
            </a:r>
          </a:p>
        </p:txBody>
      </p:sp>
      <p:sp>
        <p:nvSpPr>
          <p:cNvPr id="17411" name="Rectangle 3">
            <a:extLst>
              <a:ext uri="{FF2B5EF4-FFF2-40B4-BE49-F238E27FC236}">
                <a16:creationId xmlns:a16="http://schemas.microsoft.com/office/drawing/2014/main" id="{7810C124-0116-13E8-49CA-51D588E44FA3}"/>
              </a:ext>
            </a:extLst>
          </p:cNvPr>
          <p:cNvSpPr>
            <a:spLocks noChangeArrowheads="1"/>
          </p:cNvSpPr>
          <p:nvPr/>
        </p:nvSpPr>
        <p:spPr bwMode="auto">
          <a:xfrm>
            <a:off x="683568" y="4635129"/>
            <a:ext cx="5518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2800" b="1" dirty="0">
                <a:solidFill>
                  <a:srgbClr val="333333"/>
                </a:solidFill>
                <a:latin typeface="Arial" panose="020B0604020202020204" pitchFamily="34" charset="0"/>
              </a:rPr>
              <a:t>But fieldwork is not like this…</a:t>
            </a:r>
          </a:p>
        </p:txBody>
      </p:sp>
      <p:sp>
        <p:nvSpPr>
          <p:cNvPr id="17409" name="TextBox 1">
            <a:extLst>
              <a:ext uri="{FF2B5EF4-FFF2-40B4-BE49-F238E27FC236}">
                <a16:creationId xmlns:a16="http://schemas.microsoft.com/office/drawing/2014/main" id="{74B8AB48-6975-260D-8EB9-B902237881DD}"/>
              </a:ext>
            </a:extLst>
          </p:cNvPr>
          <p:cNvSpPr txBox="1">
            <a:spLocks noChangeArrowheads="1"/>
          </p:cNvSpPr>
          <p:nvPr/>
        </p:nvSpPr>
        <p:spPr bwMode="auto">
          <a:xfrm>
            <a:off x="651279" y="1603931"/>
            <a:ext cx="64674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US" sz="2400" dirty="0"/>
              <a:t>“</a:t>
            </a:r>
            <a:r>
              <a:rPr lang="en-US" altLang="en-FI" sz="2400" dirty="0"/>
              <a:t>[an]…experiment can serve an important role by</a:t>
            </a:r>
          </a:p>
          <a:p>
            <a:pPr>
              <a:spcBef>
                <a:spcPct val="0"/>
              </a:spcBef>
              <a:buFontTx/>
              <a:buNone/>
            </a:pPr>
            <a:r>
              <a:rPr lang="en-US" altLang="en-FI" sz="2400" dirty="0"/>
              <a:t>making visible processes that are ordinarily hidden</a:t>
            </a:r>
          </a:p>
          <a:p>
            <a:pPr>
              <a:spcBef>
                <a:spcPct val="0"/>
              </a:spcBef>
              <a:buFontTx/>
              <a:buNone/>
            </a:pPr>
            <a:r>
              <a:rPr lang="en-US" altLang="en-FI" sz="2400" dirty="0"/>
              <a:t>behind the role of habitual behavior...</a:t>
            </a:r>
            <a:r>
              <a:rPr lang="en-US" altLang="en-US" sz="2400" dirty="0"/>
              <a:t>”</a:t>
            </a:r>
            <a:r>
              <a:rPr lang="en-US" altLang="en-FI" sz="2400" dirty="0"/>
              <a:t> </a:t>
            </a:r>
          </a:p>
          <a:p>
            <a:pPr>
              <a:spcBef>
                <a:spcPct val="0"/>
              </a:spcBef>
              <a:buFontTx/>
              <a:buNone/>
            </a:pPr>
            <a:endParaRPr lang="en-US" altLang="en-FI" sz="2800" dirty="0"/>
          </a:p>
          <a:p>
            <a:pPr>
              <a:spcBef>
                <a:spcPct val="0"/>
              </a:spcBef>
              <a:buFontTx/>
              <a:buNone/>
            </a:pPr>
            <a:r>
              <a:rPr lang="en-US" altLang="en-FI" sz="2400" dirty="0"/>
              <a:t>[the subject engages] </a:t>
            </a:r>
            <a:r>
              <a:rPr lang="en-US" altLang="en-US" sz="2400" dirty="0"/>
              <a:t>“</a:t>
            </a:r>
            <a:r>
              <a:rPr lang="en-US" altLang="en-FI" sz="2400" dirty="0"/>
              <a:t>…in a variety of activities</a:t>
            </a:r>
          </a:p>
          <a:p>
            <a:pPr>
              <a:spcBef>
                <a:spcPct val="0"/>
              </a:spcBef>
              <a:buFontTx/>
              <a:buNone/>
            </a:pPr>
            <a:r>
              <a:rPr lang="en-US" altLang="en-FI" sz="2400" dirty="0"/>
              <a:t>that can be </a:t>
            </a:r>
            <a:r>
              <a:rPr lang="en-US" altLang="en-FI" sz="2400" i="1" dirty="0"/>
              <a:t>observed</a:t>
            </a:r>
            <a:r>
              <a:rPr lang="en-US" altLang="en-FI" sz="2400" dirty="0"/>
              <a:t>, not just rigidly controlled.</a:t>
            </a:r>
            <a:r>
              <a:rPr lang="en-US" altLang="en-US" sz="2400" dirty="0"/>
              <a:t>”</a:t>
            </a:r>
            <a:endParaRPr lang="en-US" altLang="en-FI"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8C8EA-4714-C049-A11F-153E4F5A8690}"/>
              </a:ext>
            </a:extLst>
          </p:cNvPr>
          <p:cNvSpPr/>
          <p:nvPr/>
        </p:nvSpPr>
        <p:spPr bwMode="auto">
          <a:xfrm>
            <a:off x="7451725" y="5949950"/>
            <a:ext cx="1584325" cy="792163"/>
          </a:xfrm>
          <a:prstGeom prst="rect">
            <a:avLst/>
          </a:prstGeom>
          <a:solidFill>
            <a:schemeClr val="accent4">
              <a:lumMod val="75000"/>
              <a:lumOff val="25000"/>
            </a:schemeClr>
          </a:solidFill>
          <a:ln w="9525" cap="flat" cmpd="sng" algn="ctr">
            <a:noFill/>
            <a:prstDash val="solid"/>
            <a:round/>
            <a:headEnd type="none" w="med" len="med"/>
            <a:tailEnd type="none" w="med" len="med"/>
          </a:ln>
          <a:effectLst/>
        </p:spPr>
        <p:txBody>
          <a:bodyPr/>
          <a:lstStyle/>
          <a:p>
            <a:pPr>
              <a:defRPr/>
            </a:pPr>
            <a:endParaRPr lang="en-US">
              <a:latin typeface="Times" pitchFamily="-65" charset="0"/>
              <a:ea typeface="ＭＳ Ｐゴシック" charset="0"/>
              <a:cs typeface="ＭＳ Ｐゴシック" charset="0"/>
            </a:endParaRPr>
          </a:p>
        </p:txBody>
      </p:sp>
      <p:pic>
        <p:nvPicPr>
          <p:cNvPr id="54275" name="Picture 1" descr="Argentina---Cueva-de-las-manos.jpg">
            <a:extLst>
              <a:ext uri="{FF2B5EF4-FFF2-40B4-BE49-F238E27FC236}">
                <a16:creationId xmlns:a16="http://schemas.microsoft.com/office/drawing/2014/main" id="{90829AE9-7ECC-EBC4-D64A-CD654C53E6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88"/>
            <a:ext cx="9118600" cy="60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76" name="Straight Connector 5">
            <a:extLst>
              <a:ext uri="{FF2B5EF4-FFF2-40B4-BE49-F238E27FC236}">
                <a16:creationId xmlns:a16="http://schemas.microsoft.com/office/drawing/2014/main" id="{79F02246-70CF-5119-0D47-4426A6738CD4}"/>
              </a:ext>
            </a:extLst>
          </p:cNvPr>
          <p:cNvCxnSpPr>
            <a:cxnSpLocks noChangeShapeType="1"/>
          </p:cNvCxnSpPr>
          <p:nvPr/>
        </p:nvCxnSpPr>
        <p:spPr bwMode="auto">
          <a:xfrm flipH="1">
            <a:off x="5576888" y="908050"/>
            <a:ext cx="3240087" cy="0"/>
          </a:xfrm>
          <a:prstGeom prst="line">
            <a:avLst/>
          </a:prstGeom>
          <a:noFill/>
          <a:ln w="9525">
            <a:solidFill>
              <a:srgbClr val="BBE0E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a:extLst>
              <a:ext uri="{FF2B5EF4-FFF2-40B4-BE49-F238E27FC236}">
                <a16:creationId xmlns:a16="http://schemas.microsoft.com/office/drawing/2014/main" id="{396007B9-3AD1-8E31-7FC9-EC694ED870DA}"/>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Bringing it together</a:t>
            </a:r>
          </a:p>
        </p:txBody>
      </p:sp>
      <p:sp>
        <p:nvSpPr>
          <p:cNvPr id="56322" name="Content Placeholder 6">
            <a:extLst>
              <a:ext uri="{FF2B5EF4-FFF2-40B4-BE49-F238E27FC236}">
                <a16:creationId xmlns:a16="http://schemas.microsoft.com/office/drawing/2014/main" id="{F8FB2777-6F15-3767-6AE2-E83B05DA7456}"/>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Ethnographic and autoethnographic narratives are great source material for storytelling</a:t>
            </a:r>
          </a:p>
          <a:p>
            <a:pPr lvl="1"/>
            <a:r>
              <a:rPr lang="en-US" altLang="en-FI">
                <a:latin typeface="Gill Sans" panose="020B0502020104020203" pitchFamily="34" charset="-79"/>
                <a:ea typeface="ＭＳ Ｐゴシック" panose="020B0600070205080204" pitchFamily="34" charset="-128"/>
              </a:rPr>
              <a:t>Rich ethnographic descriptions (Geertz).</a:t>
            </a:r>
          </a:p>
          <a:p>
            <a:pPr lvl="1"/>
            <a:r>
              <a:rPr lang="en-US" altLang="en-FI">
                <a:latin typeface="Gill Sans" panose="020B0502020104020203" pitchFamily="34" charset="-79"/>
                <a:ea typeface="ＭＳ Ｐゴシック" panose="020B0600070205080204" pitchFamily="34" charset="-128"/>
              </a:rPr>
              <a:t>Epiphanies (Denzin).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71FAAE7-B6F7-5278-CC03-6FA86BC7A3F4}"/>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Some suggestions…</a:t>
            </a:r>
          </a:p>
        </p:txBody>
      </p:sp>
      <p:sp>
        <p:nvSpPr>
          <p:cNvPr id="58370" name="Content Placeholder 2">
            <a:extLst>
              <a:ext uri="{FF2B5EF4-FFF2-40B4-BE49-F238E27FC236}">
                <a16:creationId xmlns:a16="http://schemas.microsoft.com/office/drawing/2014/main" id="{1BDB723E-01ED-E894-D012-BA42EDF0482E}"/>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Promote clarity</a:t>
            </a:r>
          </a:p>
          <a:p>
            <a:r>
              <a:rPr lang="en-US" altLang="en-FI">
                <a:latin typeface="Gill Sans" panose="020B0502020104020203" pitchFamily="34" charset="-79"/>
                <a:ea typeface="ＭＳ Ｐゴシック" panose="020B0600070205080204" pitchFamily="34" charset="-128"/>
              </a:rPr>
              <a:t>Untangle complexity</a:t>
            </a:r>
          </a:p>
          <a:p>
            <a:r>
              <a:rPr lang="en-US" altLang="en-FI">
                <a:latin typeface="Gill Sans" panose="020B0502020104020203" pitchFamily="34" charset="-79"/>
                <a:ea typeface="ＭＳ Ｐゴシック" panose="020B0600070205080204" pitchFamily="34" charset="-128"/>
              </a:rPr>
              <a:t>Reveal implicit structure</a:t>
            </a:r>
          </a:p>
          <a:p>
            <a:r>
              <a:rPr lang="en-US" altLang="en-FI">
                <a:latin typeface="Gill Sans" panose="020B0502020104020203" pitchFamily="34" charset="-79"/>
                <a:ea typeface="ＭＳ Ｐゴシック" panose="020B0600070205080204" pitchFamily="34" charset="-128"/>
              </a:rPr>
              <a:t>Gathering of total views, as they unfold in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3A59F19-1D95-A03D-0343-C110DD18E676}"/>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Fieldwork</a:t>
            </a:r>
          </a:p>
        </p:txBody>
      </p:sp>
      <p:sp>
        <p:nvSpPr>
          <p:cNvPr id="19458" name="Content Placeholder 2">
            <a:extLst>
              <a:ext uri="{FF2B5EF4-FFF2-40B4-BE49-F238E27FC236}">
                <a16:creationId xmlns:a16="http://schemas.microsoft.com/office/drawing/2014/main" id="{01650D5C-2A0E-9BD4-56DE-EA38367FAADA}"/>
              </a:ext>
            </a:extLst>
          </p:cNvPr>
          <p:cNvSpPr>
            <a:spLocks noGrp="1" noChangeArrowheads="1"/>
          </p:cNvSpPr>
          <p:nvPr>
            <p:ph idx="1"/>
          </p:nvPr>
        </p:nvSpPr>
        <p:spPr>
          <a:xfrm>
            <a:off x="685800" y="1455738"/>
            <a:ext cx="7772400" cy="4114800"/>
          </a:xfrm>
        </p:spPr>
        <p:txBody>
          <a:bodyPr/>
          <a:lstStyle/>
          <a:p>
            <a:r>
              <a:rPr lang="en-FI" altLang="en-FI" dirty="0">
                <a:latin typeface="Gill Sans" panose="020B0502020104020203" pitchFamily="34" charset="-79"/>
                <a:ea typeface="ＭＳ Ｐゴシック" panose="020B0600070205080204" pitchFamily="34" charset="-128"/>
              </a:rPr>
              <a:t>Has its origins in the birth of </a:t>
            </a:r>
            <a:r>
              <a:rPr lang="en-FI" altLang="en-FI" i="1" dirty="0">
                <a:latin typeface="Gill Sans" panose="020B0502020104020203" pitchFamily="34" charset="-79"/>
                <a:ea typeface="ＭＳ Ｐゴシック" panose="020B0600070205080204" pitchFamily="34" charset="-128"/>
              </a:rPr>
              <a:t>human sciences </a:t>
            </a:r>
            <a:r>
              <a:rPr lang="en-FI" altLang="en-FI" dirty="0">
                <a:latin typeface="Gill Sans" panose="020B0502020104020203" pitchFamily="34" charset="-79"/>
                <a:ea typeface="ＭＳ Ｐゴシック" panose="020B0600070205080204" pitchFamily="34" charset="-128"/>
              </a:rPr>
              <a:t>during the 18th and 19th centuries.</a:t>
            </a:r>
          </a:p>
          <a:p>
            <a:r>
              <a:rPr lang="en-FI" altLang="en-FI" dirty="0">
                <a:latin typeface="Gill Sans" panose="020B0502020104020203" pitchFamily="34" charset="-79"/>
                <a:ea typeface="ＭＳ Ｐゴシック" panose="020B0600070205080204" pitchFamily="34" charset="-128"/>
              </a:rPr>
              <a:t>Travel literature</a:t>
            </a:r>
          </a:p>
          <a:p>
            <a:pPr lvl="1"/>
            <a:r>
              <a:rPr lang="en-FI" altLang="en-FI" dirty="0">
                <a:latin typeface="Gill Sans" panose="020B0502020104020203" pitchFamily="34" charset="-79"/>
                <a:ea typeface="ＭＳ Ｐゴシック" panose="020B0600070205080204" pitchFamily="34" charset="-128"/>
              </a:rPr>
              <a:t>Herodotus reported on the Persian Wars</a:t>
            </a:r>
          </a:p>
          <a:p>
            <a:pPr lvl="1"/>
            <a:r>
              <a:rPr lang="en-FI" altLang="en-FI" dirty="0">
                <a:latin typeface="Gill Sans" panose="020B0502020104020203" pitchFamily="34" charset="-79"/>
                <a:ea typeface="ＭＳ Ｐゴシック" panose="020B0600070205080204" pitchFamily="34" charset="-128"/>
              </a:rPr>
              <a:t>Ibn Battuta, 14th century traveler and chronicler (Africa, Middle East, Asia Minor, India…)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760A698-43E1-518E-5CE9-8D86BB265EE8}"/>
              </a:ext>
            </a:extLst>
          </p:cNvPr>
          <p:cNvSpPr>
            <a:spLocks noGrp="1" noChangeArrowheads="1"/>
          </p:cNvSpPr>
          <p:nvPr>
            <p:ph type="title"/>
          </p:nvPr>
        </p:nvSpPr>
        <p:spPr/>
        <p:txBody>
          <a:bodyPr/>
          <a:lstStyle/>
          <a:p>
            <a:r>
              <a:rPr lang="en-FI" altLang="en-FI" sz="4000">
                <a:latin typeface="Gill Sans" panose="020B0502020104020203" pitchFamily="34" charset="-79"/>
                <a:ea typeface="ＭＳ Ｐゴシック" panose="020B0600070205080204" pitchFamily="34" charset="-128"/>
              </a:rPr>
              <a:t>Fieldwork</a:t>
            </a:r>
          </a:p>
        </p:txBody>
      </p:sp>
      <p:pic>
        <p:nvPicPr>
          <p:cNvPr id="21506" name="Picture 5">
            <a:extLst>
              <a:ext uri="{FF2B5EF4-FFF2-40B4-BE49-F238E27FC236}">
                <a16:creationId xmlns:a16="http://schemas.microsoft.com/office/drawing/2014/main" id="{D8926739-E405-AAD1-594C-C88899E82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1708150"/>
            <a:ext cx="63785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a:extLst>
              <a:ext uri="{FF2B5EF4-FFF2-40B4-BE49-F238E27FC236}">
                <a16:creationId xmlns:a16="http://schemas.microsoft.com/office/drawing/2014/main" id="{CB18D1DC-16E1-B72B-E1E2-97C5D816E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700213"/>
            <a:ext cx="23479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8">
            <a:extLst>
              <a:ext uri="{FF2B5EF4-FFF2-40B4-BE49-F238E27FC236}">
                <a16:creationId xmlns:a16="http://schemas.microsoft.com/office/drawing/2014/main" id="{654C8309-406E-F6E7-5EE1-E417286D8C04}"/>
              </a:ext>
            </a:extLst>
          </p:cNvPr>
          <p:cNvSpPr>
            <a:spLocks noChangeArrowheads="1"/>
          </p:cNvSpPr>
          <p:nvPr/>
        </p:nvSpPr>
        <p:spPr bwMode="auto">
          <a:xfrm>
            <a:off x="447675" y="5157788"/>
            <a:ext cx="127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FI" altLang="en-FI" sz="1800">
                <a:latin typeface="Gill Sans MT" panose="020B0502020104020203" pitchFamily="34" charset="77"/>
              </a:rPr>
              <a:t>Ibn Battuta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308BB49-32F9-255A-75C8-BC4AC8DB7B60}"/>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Fieldwork</a:t>
            </a:r>
          </a:p>
        </p:txBody>
      </p:sp>
      <p:sp>
        <p:nvSpPr>
          <p:cNvPr id="23554" name="Content Placeholder 2">
            <a:extLst>
              <a:ext uri="{FF2B5EF4-FFF2-40B4-BE49-F238E27FC236}">
                <a16:creationId xmlns:a16="http://schemas.microsoft.com/office/drawing/2014/main" id="{9AB38D05-92EF-CF5E-FBFF-92FA368F2BC2}"/>
              </a:ext>
            </a:extLst>
          </p:cNvPr>
          <p:cNvSpPr>
            <a:spLocks noGrp="1" noChangeArrowheads="1"/>
          </p:cNvSpPr>
          <p:nvPr>
            <p:ph idx="1"/>
          </p:nvPr>
        </p:nvSpPr>
        <p:spPr>
          <a:xfrm>
            <a:off x="685800" y="1455738"/>
            <a:ext cx="7772400" cy="4114800"/>
          </a:xfrm>
        </p:spPr>
        <p:txBody>
          <a:bodyPr/>
          <a:lstStyle/>
          <a:p>
            <a:r>
              <a:rPr lang="en-FI" altLang="en-FI">
                <a:latin typeface="Gill Sans" panose="020B0502020104020203" pitchFamily="34" charset="-79"/>
                <a:ea typeface="ＭＳ Ｐゴシック" panose="020B0600070205080204" pitchFamily="34" charset="-128"/>
              </a:rPr>
              <a:t>Can provide detailed and intimate understanding of social action in relation to their context.</a:t>
            </a:r>
          </a:p>
          <a:p>
            <a:pPr lvl="1"/>
            <a:r>
              <a:rPr lang="en-FI" altLang="en-FI">
                <a:latin typeface="Gill Sans" panose="020B0502020104020203" pitchFamily="34" charset="-79"/>
                <a:ea typeface="ＭＳ Ｐゴシック" panose="020B0600070205080204" pitchFamily="34" charset="-128"/>
              </a:rPr>
              <a:t>Allows an outsider to gain insider’s perspective</a:t>
            </a:r>
          </a:p>
          <a:p>
            <a:pPr lvl="1"/>
            <a:r>
              <a:rPr lang="en-FI" altLang="en-FI">
                <a:latin typeface="Gill Sans" panose="020B0502020104020203" pitchFamily="34" charset="-79"/>
                <a:ea typeface="ＭＳ Ｐゴシック" panose="020B0600070205080204" pitchFamily="34" charset="-128"/>
              </a:rPr>
              <a:t>Allows the insider to look at everyday reality in a new way</a:t>
            </a:r>
          </a:p>
          <a:p>
            <a:r>
              <a:rPr lang="en-FI" altLang="en-FI">
                <a:latin typeface="Gill Sans" panose="020B0502020104020203" pitchFamily="34" charset="-79"/>
                <a:ea typeface="ＭＳ Ｐゴシック" panose="020B0600070205080204" pitchFamily="34" charset="-128"/>
              </a:rPr>
              <a:t>Can occur in diverse settings not just in international locations</a:t>
            </a:r>
          </a:p>
          <a:p>
            <a:pPr lvl="1"/>
            <a:r>
              <a:rPr lang="en-FI" altLang="en-FI">
                <a:latin typeface="Gill Sans" panose="020B0502020104020203" pitchFamily="34" charset="-79"/>
                <a:ea typeface="ＭＳ Ｐゴシック" panose="020B0600070205080204" pitchFamily="34" charset="-128"/>
              </a:rPr>
              <a:t>Museums</a:t>
            </a:r>
          </a:p>
          <a:p>
            <a:pPr lvl="1"/>
            <a:r>
              <a:rPr lang="en-FI" altLang="en-FI">
                <a:latin typeface="Gill Sans" panose="020B0502020104020203" pitchFamily="34" charset="-79"/>
                <a:ea typeface="ＭＳ Ｐゴシック" panose="020B0600070205080204" pitchFamily="34" charset="-128"/>
              </a:rPr>
              <a:t>Archives</a:t>
            </a:r>
          </a:p>
          <a:p>
            <a:pPr lvl="1"/>
            <a:r>
              <a:rPr lang="en-FI" altLang="en-FI">
                <a:latin typeface="Gill Sans" panose="020B0502020104020203" pitchFamily="34" charset="-79"/>
                <a:ea typeface="ＭＳ Ｐゴシック" panose="020B0600070205080204" pitchFamily="34" charset="-128"/>
              </a:rPr>
              <a:t>Organizations</a:t>
            </a:r>
          </a:p>
          <a:p>
            <a:pPr lvl="1"/>
            <a:r>
              <a:rPr lang="en-FI" altLang="en-FI">
                <a:latin typeface="Gill Sans" panose="020B0502020104020203" pitchFamily="34" charset="-79"/>
                <a:ea typeface="ＭＳ Ｐゴシック" panose="020B0600070205080204" pitchFamily="34" charset="-128"/>
              </a:rPr>
              <a:t>Cities…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a:extLst>
              <a:ext uri="{FF2B5EF4-FFF2-40B4-BE49-F238E27FC236}">
                <a16:creationId xmlns:a16="http://schemas.microsoft.com/office/drawing/2014/main" id="{F4860E50-8299-AEB9-5D43-6A6DB293CB3B}"/>
              </a:ext>
            </a:extLst>
          </p:cNvPr>
          <p:cNvSpPr txBox="1">
            <a:spLocks noChangeArrowheads="1"/>
          </p:cNvSpPr>
          <p:nvPr/>
        </p:nvSpPr>
        <p:spPr bwMode="auto">
          <a:xfrm>
            <a:off x="-900113" y="558958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600"/>
              <a:t>“</a:t>
            </a:r>
          </a:p>
        </p:txBody>
      </p:sp>
      <p:sp>
        <p:nvSpPr>
          <p:cNvPr id="25602" name="Title 1">
            <a:extLst>
              <a:ext uri="{FF2B5EF4-FFF2-40B4-BE49-F238E27FC236}">
                <a16:creationId xmlns:a16="http://schemas.microsoft.com/office/drawing/2014/main" id="{882AFA08-E30A-BBA5-535D-C815727662C5}"/>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Ethnography</a:t>
            </a:r>
          </a:p>
        </p:txBody>
      </p:sp>
      <p:sp>
        <p:nvSpPr>
          <p:cNvPr id="25603" name="Content Placeholder 2">
            <a:extLst>
              <a:ext uri="{FF2B5EF4-FFF2-40B4-BE49-F238E27FC236}">
                <a16:creationId xmlns:a16="http://schemas.microsoft.com/office/drawing/2014/main" id="{B2590A6A-BBBF-886F-246D-E1872FDE5326}"/>
              </a:ext>
            </a:extLst>
          </p:cNvPr>
          <p:cNvSpPr>
            <a:spLocks noGrp="1" noChangeArrowheads="1"/>
          </p:cNvSpPr>
          <p:nvPr>
            <p:ph idx="1"/>
          </p:nvPr>
        </p:nvSpPr>
        <p:spPr>
          <a:xfrm>
            <a:off x="685800" y="1989138"/>
            <a:ext cx="7772400" cy="4114800"/>
          </a:xfrm>
        </p:spPr>
        <p:txBody>
          <a:bodyPr/>
          <a:lstStyle/>
          <a:p>
            <a:r>
              <a:rPr lang="en-FI" altLang="en-FI">
                <a:latin typeface="Gill Sans" panose="020B0502020104020203" pitchFamily="34" charset="-79"/>
                <a:ea typeface="ＭＳ Ｐゴシック" panose="020B0600070205080204" pitchFamily="34" charset="-128"/>
              </a:rPr>
              <a:t>Considered to be part of key methods developed in anthropology.</a:t>
            </a:r>
          </a:p>
          <a:p>
            <a:r>
              <a:rPr lang="en-FI" altLang="en-FI">
                <a:latin typeface="Gill Sans" panose="020B0502020104020203" pitchFamily="34" charset="-79"/>
                <a:ea typeface="ＭＳ Ｐゴシック" panose="020B0600070205080204" pitchFamily="34" charset="-128"/>
              </a:rPr>
              <a:t>To be used as part of fieldwork.</a:t>
            </a:r>
          </a:p>
          <a:p>
            <a:r>
              <a:rPr lang="en-US" altLang="en-FI" i="1">
                <a:latin typeface="Gill Sans" panose="020B0502020104020203" pitchFamily="34" charset="-79"/>
                <a:ea typeface="ＭＳ Ｐゴシック" panose="020B0600070205080204" pitchFamily="34" charset="-128"/>
              </a:rPr>
              <a:t>Participant observation</a:t>
            </a:r>
            <a:r>
              <a:rPr lang="en-US" altLang="en-FI">
                <a:latin typeface="Gill Sans" panose="020B0502020104020203" pitchFamily="34" charset="-79"/>
                <a:ea typeface="ＭＳ Ｐゴシック" panose="020B0600070205080204" pitchFamily="34" charset="-128"/>
              </a:rPr>
              <a:t> is a term coined by Bronislav Malinowski to describe the type of involvement required.</a:t>
            </a:r>
            <a:endParaRPr lang="en-FI" altLang="en-FI">
              <a:latin typeface="Gill Sans" panose="020B0502020104020203" pitchFamily="34" charset="-79"/>
              <a:ea typeface="ＭＳ Ｐゴシック" panose="020B0600070205080204" pitchFamily="34" charset="-128"/>
            </a:endParaRPr>
          </a:p>
          <a:p>
            <a:r>
              <a:rPr lang="en-FI" altLang="en-FI">
                <a:latin typeface="Gill Sans" panose="020B0502020104020203" pitchFamily="34" charset="-79"/>
                <a:ea typeface="ＭＳ Ｐゴシック" panose="020B0600070205080204" pitchFamily="34" charset="-128"/>
              </a:rPr>
              <a:t>It is understood that the </a:t>
            </a:r>
            <a:r>
              <a:rPr lang="en-US" altLang="en-FI">
                <a:latin typeface="Gill Sans" panose="020B0502020104020203" pitchFamily="34" charset="-79"/>
                <a:ea typeface="ＭＳ Ｐゴシック" panose="020B0600070205080204" pitchFamily="34" charset="-128"/>
              </a:rPr>
              <a:t>anthropologist aims to become a part of the group under study, when collecting data to seek understanding about a social phenomenon.</a:t>
            </a:r>
            <a:endParaRPr lang="en-FI" altLang="en-FI">
              <a:latin typeface="Gill Sans" panose="020B0502020104020203" pitchFamily="34" charset="-79"/>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a:extLst>
              <a:ext uri="{FF2B5EF4-FFF2-40B4-BE49-F238E27FC236}">
                <a16:creationId xmlns:a16="http://schemas.microsoft.com/office/drawing/2014/main" id="{80109167-C5AD-D5DA-574F-DE2EF2508288}"/>
              </a:ext>
            </a:extLst>
          </p:cNvPr>
          <p:cNvSpPr txBox="1">
            <a:spLocks noChangeArrowheads="1"/>
          </p:cNvSpPr>
          <p:nvPr/>
        </p:nvSpPr>
        <p:spPr bwMode="auto">
          <a:xfrm>
            <a:off x="-900113" y="558958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600"/>
              <a:t>“</a:t>
            </a:r>
          </a:p>
        </p:txBody>
      </p:sp>
      <p:sp>
        <p:nvSpPr>
          <p:cNvPr id="27650" name="Title 1">
            <a:extLst>
              <a:ext uri="{FF2B5EF4-FFF2-40B4-BE49-F238E27FC236}">
                <a16:creationId xmlns:a16="http://schemas.microsoft.com/office/drawing/2014/main" id="{11FF96D4-F930-20C3-CC74-39612FD21AD6}"/>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Ethnography</a:t>
            </a:r>
          </a:p>
        </p:txBody>
      </p:sp>
      <p:sp>
        <p:nvSpPr>
          <p:cNvPr id="27651" name="Content Placeholder 2">
            <a:extLst>
              <a:ext uri="{FF2B5EF4-FFF2-40B4-BE49-F238E27FC236}">
                <a16:creationId xmlns:a16="http://schemas.microsoft.com/office/drawing/2014/main" id="{7EE67B9A-384B-7415-C49D-EDD7EFB32DB8}"/>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Clifford Geertz proposed that anthropology’s aim was to enlarge human discourse and understanding of others’ “normalness without reducing their particularity,”</a:t>
            </a:r>
          </a:p>
          <a:p>
            <a:r>
              <a:rPr lang="en-US" altLang="en-FI">
                <a:latin typeface="Gill Sans" panose="020B0502020104020203" pitchFamily="34" charset="-79"/>
                <a:ea typeface="ＭＳ Ｐゴシック" panose="020B0600070205080204" pitchFamily="34" charset="-128"/>
              </a:rPr>
              <a:t>This can also be regarded as form of translation or interpretation. </a:t>
            </a:r>
          </a:p>
          <a:p>
            <a:r>
              <a:rPr lang="en-US" altLang="en-FI">
                <a:latin typeface="Gill Sans" panose="020B0502020104020203" pitchFamily="34" charset="-79"/>
                <a:ea typeface="ＭＳ Ｐゴシック" panose="020B0600070205080204" pitchFamily="34" charset="-128"/>
              </a:rPr>
              <a:t>He described this ethnographic approach as one concerned with “thick descriptions”</a:t>
            </a:r>
          </a:p>
          <a:p>
            <a:r>
              <a:rPr lang="en-US" altLang="en-FI">
                <a:latin typeface="Gill Sans" panose="020B0502020104020203" pitchFamily="34" charset="-79"/>
                <a:ea typeface="ＭＳ Ｐゴシック" panose="020B0600070205080204" pitchFamily="34" charset="-128"/>
              </a:rPr>
              <a:t>However, all cultural translations, necessarily involve an element of transformation or even disfiguration.</a:t>
            </a:r>
          </a:p>
          <a:p>
            <a:endParaRPr lang="en-US" altLang="en-FI">
              <a:latin typeface="Gill Sans" panose="020B0502020104020203" pitchFamily="34" charset="-79"/>
              <a:ea typeface="ＭＳ Ｐゴシック" panose="020B0600070205080204" pitchFamily="34" charset="-128"/>
            </a:endParaRPr>
          </a:p>
        </p:txBody>
      </p:sp>
      <p:sp>
        <p:nvSpPr>
          <p:cNvPr id="27652" name="TextBox 3">
            <a:extLst>
              <a:ext uri="{FF2B5EF4-FFF2-40B4-BE49-F238E27FC236}">
                <a16:creationId xmlns:a16="http://schemas.microsoft.com/office/drawing/2014/main" id="{DACCDCEA-F7D3-3061-C3B1-CB22A2A8F2B6}"/>
              </a:ext>
            </a:extLst>
          </p:cNvPr>
          <p:cNvSpPr txBox="1">
            <a:spLocks noChangeArrowheads="1"/>
          </p:cNvSpPr>
          <p:nvPr/>
        </p:nvSpPr>
        <p:spPr bwMode="auto">
          <a:xfrm>
            <a:off x="681038" y="6096000"/>
            <a:ext cx="435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FI" altLang="en-FI" sz="1200">
                <a:latin typeface="Times" charset="0"/>
              </a:rPr>
              <a:t>Geertz, C. 1973, </a:t>
            </a:r>
            <a:r>
              <a:rPr lang="en-FI" altLang="en-FI" sz="1200" i="1">
                <a:latin typeface="Times" charset="0"/>
              </a:rPr>
              <a:t>The Interpretation of Cultures</a:t>
            </a:r>
            <a:r>
              <a:rPr lang="en-FI" altLang="en-FI" sz="1200">
                <a:latin typeface="Times" charset="0"/>
              </a:rPr>
              <a:t>, Basic Books, p. 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066905C-5AB5-6613-0317-2B9215F29DFA}"/>
              </a:ext>
            </a:extLst>
          </p:cNvPr>
          <p:cNvSpPr>
            <a:spLocks noGrp="1" noChangeArrowheads="1"/>
          </p:cNvSpPr>
          <p:nvPr>
            <p:ph type="title"/>
          </p:nvPr>
        </p:nvSpPr>
        <p:spPr/>
        <p:txBody>
          <a:bodyPr/>
          <a:lstStyle/>
          <a:p>
            <a:r>
              <a:rPr lang="en-US" altLang="en-FI">
                <a:latin typeface="Gill Sans" panose="020B0502020104020203" pitchFamily="34" charset="-79"/>
                <a:ea typeface="ＭＳ Ｐゴシック" panose="020B0600070205080204" pitchFamily="34" charset="-128"/>
              </a:rPr>
              <a:t>How do we set about decoding people</a:t>
            </a:r>
            <a:r>
              <a:rPr lang="en-US" altLang="en-US">
                <a:latin typeface="Gill Sans" panose="020B0502020104020203" pitchFamily="34" charset="-79"/>
                <a:ea typeface="ＭＳ Ｐゴシック" panose="020B0600070205080204" pitchFamily="34" charset="-128"/>
              </a:rPr>
              <a:t>’</a:t>
            </a:r>
            <a:r>
              <a:rPr lang="en-US" altLang="en-FI">
                <a:latin typeface="Gill Sans" panose="020B0502020104020203" pitchFamily="34" charset="-79"/>
                <a:ea typeface="ＭＳ Ｐゴシック" panose="020B0600070205080204" pitchFamily="34" charset="-128"/>
              </a:rPr>
              <a:t>s customs?</a:t>
            </a:r>
          </a:p>
        </p:txBody>
      </p:sp>
      <p:sp>
        <p:nvSpPr>
          <p:cNvPr id="29698" name="Content Placeholder 2">
            <a:extLst>
              <a:ext uri="{FF2B5EF4-FFF2-40B4-BE49-F238E27FC236}">
                <a16:creationId xmlns:a16="http://schemas.microsoft.com/office/drawing/2014/main" id="{D8C55069-91D9-EBE5-644D-3BE682BFC30B}"/>
              </a:ext>
            </a:extLst>
          </p:cNvPr>
          <p:cNvSpPr>
            <a:spLocks noGrp="1" noChangeArrowheads="1"/>
          </p:cNvSpPr>
          <p:nvPr>
            <p:ph idx="1"/>
          </p:nvPr>
        </p:nvSpPr>
        <p:spPr/>
        <p:txBody>
          <a:bodyPr/>
          <a:lstStyle/>
          <a:p>
            <a:pPr marL="457200" indent="-457200">
              <a:buFont typeface="Skia" panose="020D0502020204020204" pitchFamily="34" charset="0"/>
              <a:buAutoNum type="arabicPeriod"/>
            </a:pPr>
            <a:r>
              <a:rPr lang="en-US" altLang="en-FI">
                <a:latin typeface="Gill Sans" panose="020B0502020104020203" pitchFamily="34" charset="-79"/>
                <a:ea typeface="ＭＳ Ｐゴシック" panose="020B0600070205080204" pitchFamily="34" charset="-128"/>
              </a:rPr>
              <a:t>Natural biological activities</a:t>
            </a:r>
          </a:p>
          <a:p>
            <a:pPr marL="457200" indent="-457200">
              <a:buFont typeface="Skia" panose="020D0502020204020204" pitchFamily="34" charset="0"/>
              <a:buAutoNum type="arabicPeriod"/>
            </a:pPr>
            <a:r>
              <a:rPr lang="en-US" altLang="en-FI">
                <a:latin typeface="Gill Sans" panose="020B0502020104020203" pitchFamily="34" charset="-79"/>
                <a:ea typeface="ＭＳ Ｐゴシック" panose="020B0600070205080204" pitchFamily="34" charset="-128"/>
              </a:rPr>
              <a:t>Technical actions</a:t>
            </a:r>
          </a:p>
          <a:p>
            <a:pPr marL="457200" indent="-457200">
              <a:buFont typeface="Skia" panose="020D0502020204020204" pitchFamily="34" charset="0"/>
              <a:buAutoNum type="arabicPeriod"/>
            </a:pPr>
            <a:r>
              <a:rPr lang="en-US" altLang="en-FI">
                <a:latin typeface="Gill Sans" panose="020B0502020104020203" pitchFamily="34" charset="-79"/>
                <a:ea typeface="ＭＳ Ｐゴシック" panose="020B0600070205080204" pitchFamily="34" charset="-128"/>
              </a:rPr>
              <a:t>Expressive relations</a:t>
            </a:r>
          </a:p>
        </p:txBody>
      </p:sp>
      <p:sp>
        <p:nvSpPr>
          <p:cNvPr id="29699" name="TextBox 3">
            <a:extLst>
              <a:ext uri="{FF2B5EF4-FFF2-40B4-BE49-F238E27FC236}">
                <a16:creationId xmlns:a16="http://schemas.microsoft.com/office/drawing/2014/main" id="{98B19FAA-AD96-27CC-F780-EA40B18D25F0}"/>
              </a:ext>
            </a:extLst>
          </p:cNvPr>
          <p:cNvSpPr txBox="1">
            <a:spLocks noChangeArrowheads="1"/>
          </p:cNvSpPr>
          <p:nvPr/>
        </p:nvSpPr>
        <p:spPr bwMode="auto">
          <a:xfrm>
            <a:off x="179388" y="6115050"/>
            <a:ext cx="7708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FI" altLang="en-FI" sz="1200">
                <a:latin typeface="Times" charset="0"/>
              </a:rPr>
              <a:t>Leach, E.  1976. </a:t>
            </a:r>
            <a:r>
              <a:rPr lang="en-US" altLang="en-FI" sz="1200" i="1">
                <a:latin typeface="Times" charset="0"/>
              </a:rPr>
              <a:t>Culture and Communication: The Logic by which Symbols Are Connected</a:t>
            </a:r>
            <a:r>
              <a:rPr lang="en-US" altLang="en-FI" sz="1200">
                <a:latin typeface="Times" charset="0"/>
              </a:rPr>
              <a:t>, Cambridge University Press. </a:t>
            </a:r>
            <a:endParaRPr lang="en-FI" altLang="en-FI" sz="1200">
              <a:latin typeface="Time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a:extLst>
              <a:ext uri="{FF2B5EF4-FFF2-40B4-BE49-F238E27FC236}">
                <a16:creationId xmlns:a16="http://schemas.microsoft.com/office/drawing/2014/main" id="{D052395F-68E2-C3D9-AB94-3B14ABF3680B}"/>
              </a:ext>
            </a:extLst>
          </p:cNvPr>
          <p:cNvSpPr txBox="1">
            <a:spLocks noChangeArrowheads="1"/>
          </p:cNvSpPr>
          <p:nvPr/>
        </p:nvSpPr>
        <p:spPr bwMode="auto">
          <a:xfrm>
            <a:off x="-900113" y="558958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600"/>
              <a:t>“</a:t>
            </a:r>
          </a:p>
        </p:txBody>
      </p:sp>
      <p:sp>
        <p:nvSpPr>
          <p:cNvPr id="31746" name="Title 1">
            <a:extLst>
              <a:ext uri="{FF2B5EF4-FFF2-40B4-BE49-F238E27FC236}">
                <a16:creationId xmlns:a16="http://schemas.microsoft.com/office/drawing/2014/main" id="{E3092FE1-CDBD-10F0-E515-099580708F81}"/>
              </a:ext>
            </a:extLst>
          </p:cNvPr>
          <p:cNvSpPr>
            <a:spLocks noGrp="1" noChangeArrowheads="1"/>
          </p:cNvSpPr>
          <p:nvPr>
            <p:ph type="title"/>
          </p:nvPr>
        </p:nvSpPr>
        <p:spPr/>
        <p:txBody>
          <a:bodyPr/>
          <a:lstStyle/>
          <a:p>
            <a:r>
              <a:rPr lang="en-FI" altLang="en-FI">
                <a:latin typeface="Gill Sans" panose="020B0502020104020203" pitchFamily="34" charset="-79"/>
                <a:ea typeface="ＭＳ Ｐゴシック" panose="020B0600070205080204" pitchFamily="34" charset="-128"/>
              </a:rPr>
              <a:t>Ethnography</a:t>
            </a:r>
          </a:p>
        </p:txBody>
      </p:sp>
      <p:sp>
        <p:nvSpPr>
          <p:cNvPr id="31747" name="Content Placeholder 2">
            <a:extLst>
              <a:ext uri="{FF2B5EF4-FFF2-40B4-BE49-F238E27FC236}">
                <a16:creationId xmlns:a16="http://schemas.microsoft.com/office/drawing/2014/main" id="{80B0614B-9DBC-50B3-1EA1-1997CEA75A9F}"/>
              </a:ext>
            </a:extLst>
          </p:cNvPr>
          <p:cNvSpPr>
            <a:spLocks noGrp="1" noChangeArrowheads="1"/>
          </p:cNvSpPr>
          <p:nvPr>
            <p:ph idx="1"/>
          </p:nvPr>
        </p:nvSpPr>
        <p:spPr/>
        <p:txBody>
          <a:bodyPr/>
          <a:lstStyle/>
          <a:p>
            <a:r>
              <a:rPr lang="en-US" altLang="en-FI">
                <a:latin typeface="Gill Sans" panose="020B0502020104020203" pitchFamily="34" charset="-79"/>
                <a:ea typeface="ＭＳ Ｐゴシック" panose="020B0600070205080204" pitchFamily="34" charset="-128"/>
              </a:rPr>
              <a:t>“Nearly any setting or location can become ‘the field’: a village along the Amazon river, a large corporate office in Tokyo, a small neighborhood café in Seattle, or even a social networking site like Facebook.”</a:t>
            </a:r>
          </a:p>
          <a:p>
            <a:r>
              <a:rPr lang="en-US" altLang="en-FI">
                <a:latin typeface="Gill Sans" panose="020B0502020104020203" pitchFamily="34" charset="-79"/>
                <a:ea typeface="ＭＳ Ｐゴシック" panose="020B0600070205080204" pitchFamily="34" charset="-128"/>
              </a:rPr>
              <a:t>See for example, the work of Lucy Suchman in technology organizations, or Sarah Pink in design anthropology.</a:t>
            </a:r>
          </a:p>
        </p:txBody>
      </p:sp>
      <p:sp>
        <p:nvSpPr>
          <p:cNvPr id="31748" name="TextBox 3">
            <a:extLst>
              <a:ext uri="{FF2B5EF4-FFF2-40B4-BE49-F238E27FC236}">
                <a16:creationId xmlns:a16="http://schemas.microsoft.com/office/drawing/2014/main" id="{FE63A755-605F-6537-9B98-8015FBC44C8C}"/>
              </a:ext>
            </a:extLst>
          </p:cNvPr>
          <p:cNvSpPr txBox="1">
            <a:spLocks noChangeArrowheads="1"/>
          </p:cNvSpPr>
          <p:nvPr/>
        </p:nvSpPr>
        <p:spPr bwMode="auto">
          <a:xfrm>
            <a:off x="611188" y="6096000"/>
            <a:ext cx="627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sz="2800">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sz="2400">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sz="2000">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US" altLang="en-FI" sz="1200" i="1">
                <a:latin typeface="Times" charset="0"/>
              </a:rPr>
              <a:t>Human Area Files</a:t>
            </a:r>
            <a:r>
              <a:rPr lang="en-US" altLang="en-FI" sz="1200">
                <a:latin typeface="Times" charset="0"/>
              </a:rPr>
              <a:t>, https://hraf.yale.edu/teach-ehraf/an-introduction-to-fieldwork-and-ethnography/</a:t>
            </a:r>
            <a:endParaRPr lang="en-FI" altLang="en-FI" sz="1200">
              <a:latin typeface="Times" charset="0"/>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Skia"/>
        <a:ea typeface=""/>
        <a:cs typeface=""/>
      </a:majorFont>
      <a:minorFont>
        <a:latin typeface="Sk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39557</TotalTime>
  <Words>1833</Words>
  <Application>Microsoft Macintosh PowerPoint</Application>
  <PresentationFormat>On-screen Show (4:3)</PresentationFormat>
  <Paragraphs>166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Gill Sans</vt:lpstr>
      <vt:lpstr>Gill Sans MT</vt:lpstr>
      <vt:lpstr>Skia</vt:lpstr>
      <vt:lpstr>Times</vt:lpstr>
      <vt:lpstr>Blank</vt:lpstr>
      <vt:lpstr>About ethnography and autoethnography</vt:lpstr>
      <vt:lpstr>PowerPoint Presentation</vt:lpstr>
      <vt:lpstr>Fieldwork</vt:lpstr>
      <vt:lpstr>Fieldwork</vt:lpstr>
      <vt:lpstr>Fieldwork</vt:lpstr>
      <vt:lpstr>Ethnography</vt:lpstr>
      <vt:lpstr>Ethnography</vt:lpstr>
      <vt:lpstr>How do we set about decoding people’s customs?</vt:lpstr>
      <vt:lpstr>Ethnography</vt:lpstr>
      <vt:lpstr>Ethnography</vt:lpstr>
      <vt:lpstr>Autoethnography</vt:lpstr>
      <vt:lpstr>Autoethnography</vt:lpstr>
      <vt:lpstr>Autoethnography</vt:lpstr>
      <vt:lpstr>Autoethnography</vt:lpstr>
      <vt:lpstr>Epiphanies</vt:lpstr>
      <vt:lpstr>Epiphanies</vt:lpstr>
      <vt:lpstr>Epiphanies</vt:lpstr>
      <vt:lpstr>PowerPoint Presentation</vt:lpstr>
      <vt:lpstr>Autoethnography</vt:lpstr>
      <vt:lpstr>PowerPoint Presentation</vt:lpstr>
      <vt:lpstr>Bringing it together</vt:lpstr>
      <vt:lpstr>Some suggestions…</vt:lpstr>
    </vt:vector>
  </TitlesOfParts>
  <Manager/>
  <Company>Media Lab UIAH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research</dc:title>
  <dc:subject/>
  <dc:creator>Lily Diaz</dc:creator>
  <cp:keywords/>
  <dc:description/>
  <cp:lastModifiedBy>Diaz-Kommonen Lily</cp:lastModifiedBy>
  <cp:revision>349</cp:revision>
  <cp:lastPrinted>2021-11-03T10:22:14Z</cp:lastPrinted>
  <dcterms:created xsi:type="dcterms:W3CDTF">2010-10-12T06:53:31Z</dcterms:created>
  <dcterms:modified xsi:type="dcterms:W3CDTF">2023-03-14T06:54:40Z</dcterms:modified>
  <cp:category/>
</cp:coreProperties>
</file>