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handoutMasterIdLst>
    <p:handoutMasterId r:id="rId25"/>
  </p:handoutMasterIdLst>
  <p:sldIdLst>
    <p:sldId id="273" r:id="rId2"/>
    <p:sldId id="356" r:id="rId3"/>
    <p:sldId id="357" r:id="rId4"/>
    <p:sldId id="346" r:id="rId5"/>
    <p:sldId id="330" r:id="rId6"/>
    <p:sldId id="352" r:id="rId7"/>
    <p:sldId id="351" r:id="rId8"/>
    <p:sldId id="331" r:id="rId9"/>
    <p:sldId id="350" r:id="rId10"/>
    <p:sldId id="334" r:id="rId11"/>
    <p:sldId id="348" r:id="rId12"/>
    <p:sldId id="347" r:id="rId13"/>
    <p:sldId id="345" r:id="rId14"/>
    <p:sldId id="303" r:id="rId15"/>
    <p:sldId id="358" r:id="rId16"/>
    <p:sldId id="354" r:id="rId17"/>
    <p:sldId id="336" r:id="rId18"/>
    <p:sldId id="340" r:id="rId19"/>
    <p:sldId id="342" r:id="rId20"/>
    <p:sldId id="344" r:id="rId21"/>
    <p:sldId id="337" r:id="rId22"/>
    <p:sldId id="359" r:id="rId23"/>
  </p:sldIdLst>
  <p:sldSz cx="9144000" cy="6858000" type="screen4x3"/>
  <p:notesSz cx="6858000" cy="9144000"/>
  <p:defaultTextStyle>
    <a:defPPr>
      <a:defRPr lang="fi-FI"/>
    </a:defPPr>
    <a:lvl1pPr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1020"/>
  </p:normalViewPr>
  <p:slideViewPr>
    <p:cSldViewPr>
      <p:cViewPr varScale="1">
        <p:scale>
          <a:sx n="89" d="100"/>
          <a:sy n="89" d="100"/>
        </p:scale>
        <p:origin x="1816" y="168"/>
      </p:cViewPr>
      <p:guideLst>
        <p:guide orient="horz" pos="2160"/>
        <p:guide pos="2880"/>
      </p:guideLst>
    </p:cSldViewPr>
  </p:slideViewPr>
  <p:outlineViewPr>
    <p:cViewPr>
      <p:scale>
        <a:sx n="66" d="100"/>
        <a:sy n="66" d="100"/>
      </p:scale>
      <p:origin x="0" y="0"/>
    </p:cViewPr>
  </p:outlin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DD6B7C-D867-D044-A7E5-A36B3D917F60}"/>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D87130C-6565-3745-9589-D3955E500D6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579BDF2-AF2C-2845-958B-567DAB69B52D}" type="datetime1">
              <a:rPr lang="en-US" altLang="en-FI"/>
              <a:pPr>
                <a:defRPr/>
              </a:pPr>
              <a:t>2/26/23</a:t>
            </a:fld>
            <a:endParaRPr lang="en-US" altLang="en-FI"/>
          </a:p>
        </p:txBody>
      </p:sp>
      <p:sp>
        <p:nvSpPr>
          <p:cNvPr id="4" name="Footer Placeholder 3">
            <a:extLst>
              <a:ext uri="{FF2B5EF4-FFF2-40B4-BE49-F238E27FC236}">
                <a16:creationId xmlns:a16="http://schemas.microsoft.com/office/drawing/2014/main" id="{05B2A6F8-6A92-5F42-9061-699FC7822A25}"/>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8FBC2B5-D757-E848-AC1F-665762E52D9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EEEBBA8-8559-A942-946F-50FB8B532C8F}" type="slidenum">
              <a:rPr lang="en-US" altLang="en-FI"/>
              <a:pPr>
                <a:defRPr/>
              </a:pPr>
              <a:t>‹#›</a:t>
            </a:fld>
            <a:endParaRPr lang="en-US" altLang="en-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36BEE7A-B5A9-E04B-97B7-656FBCD4089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5123" name="Rectangle 3">
            <a:extLst>
              <a:ext uri="{FF2B5EF4-FFF2-40B4-BE49-F238E27FC236}">
                <a16:creationId xmlns:a16="http://schemas.microsoft.com/office/drawing/2014/main" id="{710F08CE-B69A-BB43-8B1B-9662696AFBD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9220" name="Rectangle 4">
            <a:extLst>
              <a:ext uri="{FF2B5EF4-FFF2-40B4-BE49-F238E27FC236}">
                <a16:creationId xmlns:a16="http://schemas.microsoft.com/office/drawing/2014/main" id="{89C0B9C5-2819-1043-BEA9-0EF4C8F97C2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91E91C80-13FC-9749-8238-B261AD03C2A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5126" name="Rectangle 6">
            <a:extLst>
              <a:ext uri="{FF2B5EF4-FFF2-40B4-BE49-F238E27FC236}">
                <a16:creationId xmlns:a16="http://schemas.microsoft.com/office/drawing/2014/main" id="{6230ACC0-A7B0-934E-846F-F1F47DB47E9A}"/>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5127" name="Rectangle 7">
            <a:extLst>
              <a:ext uri="{FF2B5EF4-FFF2-40B4-BE49-F238E27FC236}">
                <a16:creationId xmlns:a16="http://schemas.microsoft.com/office/drawing/2014/main" id="{B9A8A167-4DDE-254E-B50A-FF55B1594CB1}"/>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A807EC7-0B78-FB47-B001-BD90CDF13487}" type="slidenum">
              <a:rPr lang="fi-FI" altLang="en-FI"/>
              <a:pPr>
                <a:defRPr/>
              </a:pPr>
              <a:t>‹#›</a:t>
            </a:fld>
            <a:endParaRPr lang="fi-FI" altLang="en-FI"/>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9C6D9B86-12E6-F54D-8F9D-0A02110BB2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8DCA2E44-8084-3B4F-B67C-C059993FB64E}" type="slidenum">
              <a:rPr lang="fi-FI" altLang="en-FI" sz="1200" smtClean="0"/>
              <a:pPr/>
              <a:t>1</a:t>
            </a:fld>
            <a:endParaRPr lang="fi-FI" altLang="en-FI" sz="1200"/>
          </a:p>
        </p:txBody>
      </p:sp>
      <p:sp>
        <p:nvSpPr>
          <p:cNvPr id="12290" name="Rectangle 2">
            <a:extLst>
              <a:ext uri="{FF2B5EF4-FFF2-40B4-BE49-F238E27FC236}">
                <a16:creationId xmlns:a16="http://schemas.microsoft.com/office/drawing/2014/main" id="{B96F8FCD-6846-FA4E-B0EF-35D979702E09}"/>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AB3E6FAB-54D5-6744-B390-1CBDA793E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FI" dirty="0">
              <a:latin typeface="Times" pitchFamily="2"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An auto-ethnographic narrative is encoded using an information graphic representation that includes icons, colors and textual data.</a:t>
            </a:r>
          </a:p>
        </p:txBody>
      </p:sp>
      <p:sp>
        <p:nvSpPr>
          <p:cNvPr id="4" name="Slide Number Placeholder 3"/>
          <p:cNvSpPr>
            <a:spLocks noGrp="1"/>
          </p:cNvSpPr>
          <p:nvPr>
            <p:ph type="sldNum" sz="quarter" idx="5"/>
          </p:nvPr>
        </p:nvSpPr>
        <p:spPr/>
        <p:txBody>
          <a:bodyPr/>
          <a:lstStyle/>
          <a:p>
            <a:pPr>
              <a:defRPr/>
            </a:pPr>
            <a:fld id="{AA807EC7-0B78-FB47-B001-BD90CDF13487}" type="slidenum">
              <a:rPr lang="fi-FI" altLang="en-FI" smtClean="0"/>
              <a:pPr>
                <a:defRPr/>
              </a:pPr>
              <a:t>11</a:t>
            </a:fld>
            <a:endParaRPr lang="fi-FI" altLang="en-FI"/>
          </a:p>
        </p:txBody>
      </p:sp>
    </p:spTree>
    <p:extLst>
      <p:ext uri="{BB962C8B-B14F-4D97-AF65-F5344CB8AC3E}">
        <p14:creationId xmlns:p14="http://schemas.microsoft.com/office/powerpoint/2010/main" val="712125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Yet another example of an auto-ethnographical account. Quotidian Record is an artwork by North American artist Brian House developed in 2011 and shown at Ars Electronica in 2013. During the year 2011 House utilized surveillance technology to track all his movements. As he recalled during an interview we carried on with him: ”Where are those clusters of location that I keep returning back to? They corresponded to meaningful real world places such as ’Home’, ’Work´…” Once he had collected and visualized the data, he continued with a sonification process in which he used arbitrary rules to encode the data into melodies that were the pressed onto a vinyl record. </a:t>
            </a:r>
          </a:p>
          <a:p>
            <a:endParaRPr lang="en-US" dirty="0"/>
          </a:p>
          <a:p>
            <a:r>
              <a:rPr lang="en-US" dirty="0"/>
              <a:t>See, https://</a:t>
            </a:r>
            <a:r>
              <a:rPr lang="en-US" dirty="0" err="1"/>
              <a:t>vimeo.com</a:t>
            </a:r>
            <a:r>
              <a:rPr lang="en-US" dirty="0"/>
              <a:t>/65185786</a:t>
            </a:r>
          </a:p>
          <a:p>
            <a:endParaRPr lang="en-US" dirty="0"/>
          </a:p>
          <a:p>
            <a:endParaRPr lang="en-FI" dirty="0"/>
          </a:p>
        </p:txBody>
      </p:sp>
      <p:sp>
        <p:nvSpPr>
          <p:cNvPr id="4" name="Slide Number Placeholder 3"/>
          <p:cNvSpPr>
            <a:spLocks noGrp="1"/>
          </p:cNvSpPr>
          <p:nvPr>
            <p:ph type="sldNum" sz="quarter" idx="5"/>
          </p:nvPr>
        </p:nvSpPr>
        <p:spPr/>
        <p:txBody>
          <a:bodyPr/>
          <a:lstStyle/>
          <a:p>
            <a:pPr>
              <a:defRPr/>
            </a:pPr>
            <a:fld id="{AA807EC7-0B78-FB47-B001-BD90CDF13487}" type="slidenum">
              <a:rPr lang="fi-FI" altLang="en-FI" smtClean="0"/>
              <a:pPr>
                <a:defRPr/>
              </a:pPr>
              <a:t>12</a:t>
            </a:fld>
            <a:endParaRPr lang="fi-FI" altLang="en-FI"/>
          </a:p>
        </p:txBody>
      </p:sp>
    </p:spTree>
    <p:extLst>
      <p:ext uri="{BB962C8B-B14F-4D97-AF65-F5344CB8AC3E}">
        <p14:creationId xmlns:p14="http://schemas.microsoft.com/office/powerpoint/2010/main" val="3330565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While interactivity can also refer to the interaction between people and people and people and things, in our area of new (experimental and digital) media, </a:t>
            </a:r>
            <a:r>
              <a:rPr lang="en-FI" b="1" i="1" dirty="0"/>
              <a:t>interactivity </a:t>
            </a:r>
            <a:r>
              <a:rPr lang="en-FI" dirty="0"/>
              <a:t>is about the processes that take place between humans </a:t>
            </a:r>
            <a:r>
              <a:rPr lang="en-FI" b="1" i="1" dirty="0"/>
              <a:t>using </a:t>
            </a:r>
            <a:r>
              <a:rPr lang="en-FI" dirty="0"/>
              <a:t>computer mediated communications systems (CMC). What do you think might be the dfference between these two (e.g. humans and CMCs)?</a:t>
            </a:r>
          </a:p>
        </p:txBody>
      </p:sp>
      <p:sp>
        <p:nvSpPr>
          <p:cNvPr id="4" name="Slide Number Placeholder 3"/>
          <p:cNvSpPr>
            <a:spLocks noGrp="1"/>
          </p:cNvSpPr>
          <p:nvPr>
            <p:ph type="sldNum" sz="quarter" idx="5"/>
          </p:nvPr>
        </p:nvSpPr>
        <p:spPr/>
        <p:txBody>
          <a:bodyPr/>
          <a:lstStyle/>
          <a:p>
            <a:pPr>
              <a:defRPr/>
            </a:pPr>
            <a:fld id="{AA807EC7-0B78-FB47-B001-BD90CDF13487}" type="slidenum">
              <a:rPr lang="fi-FI" altLang="en-FI" smtClean="0"/>
              <a:pPr>
                <a:defRPr/>
              </a:pPr>
              <a:t>13</a:t>
            </a:fld>
            <a:endParaRPr lang="fi-FI" altLang="en-FI"/>
          </a:p>
        </p:txBody>
      </p:sp>
    </p:spTree>
    <p:extLst>
      <p:ext uri="{BB962C8B-B14F-4D97-AF65-F5344CB8AC3E}">
        <p14:creationId xmlns:p14="http://schemas.microsoft.com/office/powerpoint/2010/main" val="3374641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D0CADD47-C650-FC4A-A7CB-ED89BA0BD0B0}"/>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89CDE931-E06B-D848-AD90-ECE6969878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FI" dirty="0">
                <a:latin typeface="Times" pitchFamily="2" charset="0"/>
                <a:ea typeface="ＭＳ Ｐゴシック" panose="020B0600070205080204" pitchFamily="34" charset="-128"/>
              </a:rPr>
              <a:t>The question might be of particular interest to the game designers who work with ‘gamification’ strategies.</a:t>
            </a:r>
          </a:p>
        </p:txBody>
      </p:sp>
      <p:sp>
        <p:nvSpPr>
          <p:cNvPr id="32771" name="Slide Number Placeholder 3">
            <a:extLst>
              <a:ext uri="{FF2B5EF4-FFF2-40B4-BE49-F238E27FC236}">
                <a16:creationId xmlns:a16="http://schemas.microsoft.com/office/drawing/2014/main" id="{3FD0EA24-BE92-0D4D-B300-5436E538A4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47914742-CE94-B944-A3DC-43796F04C3ED}" type="slidenum">
              <a:rPr lang="fi-FI" altLang="en-FI" sz="1200" smtClean="0"/>
              <a:pPr/>
              <a:t>14</a:t>
            </a:fld>
            <a:endParaRPr lang="fi-FI" altLang="en-FI"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When working in interaction design, you need to be able to break down the tasks of an activity (such as data gathering), into tasks, and even further into operations and actions. SPICE H2020 project Case Study Finland: Data gathering workflow diagram for our co-creation activities following GDPR ethical guidelines.  </a:t>
            </a:r>
          </a:p>
          <a:p>
            <a:endParaRPr lang="en-FI" dirty="0"/>
          </a:p>
          <a:p>
            <a:r>
              <a:rPr lang="en-FI" dirty="0"/>
              <a:t>See SPICE H2020, </a:t>
            </a:r>
            <a:r>
              <a:rPr lang="en-US" dirty="0"/>
              <a:t>https://spice-h2020.eu AND https://</a:t>
            </a:r>
            <a:r>
              <a:rPr lang="en-US" dirty="0" err="1"/>
              <a:t>spice.aalto.fi</a:t>
            </a:r>
            <a:r>
              <a:rPr lang="en-US" dirty="0"/>
              <a:t>.</a:t>
            </a:r>
          </a:p>
          <a:p>
            <a:endParaRPr lang="en-FI" dirty="0"/>
          </a:p>
        </p:txBody>
      </p:sp>
      <p:sp>
        <p:nvSpPr>
          <p:cNvPr id="4" name="Slide Number Placeholder 3"/>
          <p:cNvSpPr>
            <a:spLocks noGrp="1"/>
          </p:cNvSpPr>
          <p:nvPr>
            <p:ph type="sldNum" sz="quarter" idx="5"/>
          </p:nvPr>
        </p:nvSpPr>
        <p:spPr/>
        <p:txBody>
          <a:bodyPr/>
          <a:lstStyle/>
          <a:p>
            <a:pPr>
              <a:defRPr/>
            </a:pPr>
            <a:fld id="{AA807EC7-0B78-FB47-B001-BD90CDF13487}" type="slidenum">
              <a:rPr lang="fi-FI" altLang="en-FI" smtClean="0"/>
              <a:pPr>
                <a:defRPr/>
              </a:pPr>
              <a:t>15</a:t>
            </a:fld>
            <a:endParaRPr lang="fi-FI" altLang="en-FI"/>
          </a:p>
        </p:txBody>
      </p:sp>
    </p:spTree>
    <p:extLst>
      <p:ext uri="{BB962C8B-B14F-4D97-AF65-F5344CB8AC3E}">
        <p14:creationId xmlns:p14="http://schemas.microsoft.com/office/powerpoint/2010/main" val="173152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The interface facilitates the interaction of the human with the computer mediated communication system (CMC). In the illustration above the CMS is an application that allows the human to interact with a digital replica of a 16th century map. (See, Map of Mexico 1550 digital facsimile, </a:t>
            </a:r>
            <a:r>
              <a:rPr lang="en-US" dirty="0"/>
              <a:t>https://</a:t>
            </a:r>
            <a:r>
              <a:rPr lang="en-US" dirty="0" err="1"/>
              <a:t>sysrep.aalto.fi</a:t>
            </a:r>
            <a:r>
              <a:rPr lang="en-US" dirty="0"/>
              <a:t>/</a:t>
            </a:r>
            <a:r>
              <a:rPr lang="en-US" dirty="0" err="1"/>
              <a:t>mexico</a:t>
            </a:r>
            <a:r>
              <a:rPr lang="en-US" dirty="0"/>
              <a:t>/</a:t>
            </a:r>
            <a:r>
              <a:rPr lang="en-FI" dirty="0"/>
              <a:t>)</a:t>
            </a:r>
          </a:p>
        </p:txBody>
      </p:sp>
      <p:sp>
        <p:nvSpPr>
          <p:cNvPr id="4" name="Slide Number Placeholder 3"/>
          <p:cNvSpPr>
            <a:spLocks noGrp="1"/>
          </p:cNvSpPr>
          <p:nvPr>
            <p:ph type="sldNum" sz="quarter" idx="5"/>
          </p:nvPr>
        </p:nvSpPr>
        <p:spPr/>
        <p:txBody>
          <a:bodyPr/>
          <a:lstStyle/>
          <a:p>
            <a:pPr>
              <a:defRPr/>
            </a:pPr>
            <a:fld id="{AA807EC7-0B78-FB47-B001-BD90CDF13487}" type="slidenum">
              <a:rPr lang="fi-FI" altLang="en-FI" smtClean="0"/>
              <a:pPr>
                <a:defRPr/>
              </a:pPr>
              <a:t>16</a:t>
            </a:fld>
            <a:endParaRPr lang="fi-FI" altLang="en-FI"/>
          </a:p>
        </p:txBody>
      </p:sp>
    </p:spTree>
    <p:extLst>
      <p:ext uri="{BB962C8B-B14F-4D97-AF65-F5344CB8AC3E}">
        <p14:creationId xmlns:p14="http://schemas.microsoft.com/office/powerpoint/2010/main" val="3485768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D0CADD47-C650-FC4A-A7CB-ED89BA0BD0B0}"/>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89CDE931-E06B-D848-AD90-ECE6969878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FI" dirty="0">
              <a:latin typeface="Times" pitchFamily="2"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3FD0EA24-BE92-0D4D-B300-5436E538A4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47914742-CE94-B944-A3DC-43796F04C3ED}" type="slidenum">
              <a:rPr lang="fi-FI" altLang="en-FI" sz="1200" smtClean="0"/>
              <a:pPr/>
              <a:t>17</a:t>
            </a:fld>
            <a:endParaRPr lang="fi-FI" altLang="en-FI" sz="1200"/>
          </a:p>
        </p:txBody>
      </p:sp>
    </p:spTree>
    <p:extLst>
      <p:ext uri="{BB962C8B-B14F-4D97-AF65-F5344CB8AC3E}">
        <p14:creationId xmlns:p14="http://schemas.microsoft.com/office/powerpoint/2010/main" val="176227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D0CADD47-C650-FC4A-A7CB-ED89BA0BD0B0}"/>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89CDE931-E06B-D848-AD90-ECE6969878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0" i="0" u="none" strike="noStrike" kern="1200" dirty="0">
                <a:solidFill>
                  <a:schemeClr val="tx1"/>
                </a:solidFill>
                <a:effectLst/>
                <a:latin typeface="Times" pitchFamily="-65" charset="0"/>
                <a:ea typeface="ＭＳ Ｐゴシック" pitchFamily="-65" charset="-128"/>
                <a:cs typeface="ＭＳ Ｐゴシック" pitchFamily="-65" charset="-128"/>
              </a:rPr>
              <a:t>“The purpose of TUI development is to empower collaboration, learning, and design by giving physical forms to digital information, thus taking advantage of the human ability to grasp and manipulate physical objects and materials.” Wikipedia</a:t>
            </a:r>
            <a:endParaRPr lang="en-US" altLang="en-FI" dirty="0">
              <a:latin typeface="Times" pitchFamily="2"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3FD0EA24-BE92-0D4D-B300-5436E538A4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47914742-CE94-B944-A3DC-43796F04C3ED}" type="slidenum">
              <a:rPr lang="fi-FI" altLang="en-FI" sz="1200" smtClean="0"/>
              <a:pPr/>
              <a:t>18</a:t>
            </a:fld>
            <a:endParaRPr lang="fi-FI" altLang="en-FI" sz="1200"/>
          </a:p>
        </p:txBody>
      </p:sp>
    </p:spTree>
    <p:extLst>
      <p:ext uri="{BB962C8B-B14F-4D97-AF65-F5344CB8AC3E}">
        <p14:creationId xmlns:p14="http://schemas.microsoft.com/office/powerpoint/2010/main" val="301279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D0CADD47-C650-FC4A-A7CB-ED89BA0BD0B0}"/>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89CDE931-E06B-D848-AD90-ECE6969878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FI" dirty="0">
                <a:latin typeface="Times" pitchFamily="2" charset="0"/>
                <a:ea typeface="ＭＳ Ｐゴシック" panose="020B0600070205080204" pitchFamily="34" charset="-128"/>
              </a:rPr>
              <a:t>See the video, https://</a:t>
            </a:r>
            <a:r>
              <a:rPr lang="en-US" altLang="en-FI" dirty="0" err="1">
                <a:latin typeface="Times" pitchFamily="2" charset="0"/>
                <a:ea typeface="ＭＳ Ｐゴシック" panose="020B0600070205080204" pitchFamily="34" charset="-128"/>
              </a:rPr>
              <a:t>vimeo.com</a:t>
            </a:r>
            <a:r>
              <a:rPr lang="en-US" altLang="en-FI" dirty="0">
                <a:latin typeface="Times" pitchFamily="2" charset="0"/>
                <a:ea typeface="ＭＳ Ｐゴシック" panose="020B0600070205080204" pitchFamily="34" charset="-128"/>
              </a:rPr>
              <a:t>/11616697</a:t>
            </a:r>
          </a:p>
        </p:txBody>
      </p:sp>
      <p:sp>
        <p:nvSpPr>
          <p:cNvPr id="32771" name="Slide Number Placeholder 3">
            <a:extLst>
              <a:ext uri="{FF2B5EF4-FFF2-40B4-BE49-F238E27FC236}">
                <a16:creationId xmlns:a16="http://schemas.microsoft.com/office/drawing/2014/main" id="{3FD0EA24-BE92-0D4D-B300-5436E538A4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47914742-CE94-B944-A3DC-43796F04C3ED}" type="slidenum">
              <a:rPr lang="fi-FI" altLang="en-FI" sz="1200" smtClean="0"/>
              <a:pPr/>
              <a:t>19</a:t>
            </a:fld>
            <a:endParaRPr lang="fi-FI" altLang="en-FI" sz="1200"/>
          </a:p>
        </p:txBody>
      </p:sp>
    </p:spTree>
    <p:extLst>
      <p:ext uri="{BB962C8B-B14F-4D97-AF65-F5344CB8AC3E}">
        <p14:creationId xmlns:p14="http://schemas.microsoft.com/office/powerpoint/2010/main" val="107094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D0CADD47-C650-FC4A-A7CB-ED89BA0BD0B0}"/>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89CDE931-E06B-D848-AD90-ECE6969878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FI" dirty="0">
                <a:latin typeface="Times" pitchFamily="2" charset="0"/>
                <a:ea typeface="ＭＳ Ｐゴシック" panose="020B0600070205080204" pitchFamily="34" charset="-128"/>
              </a:rPr>
              <a:t>https://</a:t>
            </a:r>
            <a:r>
              <a:rPr lang="en-US" altLang="en-FI" dirty="0" err="1">
                <a:latin typeface="Times" pitchFamily="2" charset="0"/>
                <a:ea typeface="ＭＳ Ｐゴシック" panose="020B0600070205080204" pitchFamily="34" charset="-128"/>
              </a:rPr>
              <a:t>www.youtube.com</a:t>
            </a:r>
            <a:r>
              <a:rPr lang="en-US" altLang="en-FI" dirty="0">
                <a:latin typeface="Times" pitchFamily="2" charset="0"/>
                <a:ea typeface="ＭＳ Ｐゴシック" panose="020B0600070205080204" pitchFamily="34" charset="-128"/>
              </a:rPr>
              <a:t>/</a:t>
            </a:r>
            <a:r>
              <a:rPr lang="en-US" altLang="en-FI" dirty="0" err="1">
                <a:latin typeface="Times" pitchFamily="2" charset="0"/>
                <a:ea typeface="ＭＳ Ｐゴシック" panose="020B0600070205080204" pitchFamily="34" charset="-128"/>
              </a:rPr>
              <a:t>watch?v</a:t>
            </a:r>
            <a:r>
              <a:rPr lang="en-US" altLang="en-FI" dirty="0">
                <a:latin typeface="Times" pitchFamily="2" charset="0"/>
                <a:ea typeface="ＭＳ Ｐゴシック" panose="020B0600070205080204" pitchFamily="34" charset="-128"/>
              </a:rPr>
              <a:t>=U4Rl0gTsslU</a:t>
            </a:r>
          </a:p>
          <a:p>
            <a:r>
              <a:rPr lang="en-US" altLang="en-FI" dirty="0">
                <a:latin typeface="Times" pitchFamily="2" charset="0"/>
                <a:ea typeface="ＭＳ Ｐゴシック" panose="020B0600070205080204" pitchFamily="34" charset="-128"/>
              </a:rPr>
              <a:t>https://</a:t>
            </a:r>
            <a:r>
              <a:rPr lang="en-US" altLang="en-FI" dirty="0" err="1">
                <a:latin typeface="Times" pitchFamily="2" charset="0"/>
                <a:ea typeface="ＭＳ Ｐゴシック" panose="020B0600070205080204" pitchFamily="34" charset="-128"/>
              </a:rPr>
              <a:t>www.digitalmeetsculture.net</a:t>
            </a:r>
            <a:r>
              <a:rPr lang="en-US" altLang="en-FI" dirty="0">
                <a:latin typeface="Times" pitchFamily="2" charset="0"/>
                <a:ea typeface="ＭＳ Ｐゴシック" panose="020B0600070205080204" pitchFamily="34" charset="-128"/>
              </a:rPr>
              <a:t>/article/re-discovering-vrouw-maria-virtual-reality-simulation/?</a:t>
            </a:r>
            <a:r>
              <a:rPr lang="en-US" altLang="en-FI" dirty="0" err="1">
                <a:latin typeface="Times" pitchFamily="2" charset="0"/>
                <a:ea typeface="ＭＳ Ｐゴシック" panose="020B0600070205080204" pitchFamily="34" charset="-128"/>
              </a:rPr>
              <a:t>upm_export</a:t>
            </a:r>
            <a:r>
              <a:rPr lang="en-US" altLang="en-FI" dirty="0">
                <a:latin typeface="Times" pitchFamily="2" charset="0"/>
                <a:ea typeface="ＭＳ Ｐゴシック" panose="020B0600070205080204" pitchFamily="34" charset="-128"/>
              </a:rPr>
              <a:t>=print</a:t>
            </a:r>
          </a:p>
          <a:p>
            <a:r>
              <a:rPr lang="en-US" altLang="en-FI" dirty="0">
                <a:latin typeface="Times" pitchFamily="2" charset="0"/>
                <a:ea typeface="ＭＳ Ｐゴシック" panose="020B0600070205080204" pitchFamily="34" charset="-128"/>
              </a:rPr>
              <a:t>https://</a:t>
            </a:r>
            <a:r>
              <a:rPr lang="en-US" altLang="en-FI" dirty="0" err="1">
                <a:latin typeface="Times" pitchFamily="2" charset="0"/>
                <a:ea typeface="ＭＳ Ｐゴシック" panose="020B0600070205080204" pitchFamily="34" charset="-128"/>
              </a:rPr>
              <a:t>www.researchgate.net</a:t>
            </a:r>
            <a:r>
              <a:rPr lang="en-US" altLang="en-FI" dirty="0">
                <a:latin typeface="Times" pitchFamily="2" charset="0"/>
                <a:ea typeface="ＭＳ Ｐゴシック" panose="020B0600070205080204" pitchFamily="34" charset="-128"/>
              </a:rPr>
              <a:t>/publication/261499564_A_novel_gesture-based_interface_for_a_VR_simulation_Re-discovering_Vrouw_Maria</a:t>
            </a:r>
          </a:p>
          <a:p>
            <a:endParaRPr lang="en-US" altLang="en-FI" dirty="0">
              <a:latin typeface="Times" pitchFamily="2" charset="0"/>
              <a:ea typeface="ＭＳ Ｐゴシック" panose="020B0600070205080204" pitchFamily="34" charset="-128"/>
            </a:endParaRPr>
          </a:p>
          <a:p>
            <a:r>
              <a:rPr lang="en-GB" sz="1200" kern="1200" dirty="0">
                <a:solidFill>
                  <a:schemeClr val="tx1"/>
                </a:solidFill>
                <a:effectLst/>
                <a:latin typeface="Times" pitchFamily="-65" charset="0"/>
                <a:ea typeface="ＭＳ Ｐゴシック" pitchFamily="-65" charset="-128"/>
                <a:cs typeface="ＭＳ Ｐゴシック" pitchFamily="-65" charset="-128"/>
              </a:rPr>
              <a:t>Vrouw Maria Interactive 3D installation tells the story of Vrouw Maria: Dutch vessel that sank in Finnish waters in 1732 bearing a precious cargo of goods for empress Catherine the Great of Russia.  </a:t>
            </a:r>
          </a:p>
          <a:p>
            <a:endParaRPr lang="en-US" altLang="en-FI" dirty="0">
              <a:latin typeface="Times" pitchFamily="2"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3FD0EA24-BE92-0D4D-B300-5436E538A4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47914742-CE94-B944-A3DC-43796F04C3ED}" type="slidenum">
              <a:rPr lang="fi-FI" altLang="en-FI" sz="1200" smtClean="0"/>
              <a:pPr/>
              <a:t>20</a:t>
            </a:fld>
            <a:endParaRPr lang="fi-FI" altLang="en-FI" sz="1200"/>
          </a:p>
        </p:txBody>
      </p:sp>
    </p:spTree>
    <p:extLst>
      <p:ext uri="{BB962C8B-B14F-4D97-AF65-F5344CB8AC3E}">
        <p14:creationId xmlns:p14="http://schemas.microsoft.com/office/powerpoint/2010/main" val="344359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Key parts </a:t>
            </a:r>
          </a:p>
        </p:txBody>
      </p:sp>
      <p:sp>
        <p:nvSpPr>
          <p:cNvPr id="4" name="Slide Number Placeholder 3"/>
          <p:cNvSpPr>
            <a:spLocks noGrp="1"/>
          </p:cNvSpPr>
          <p:nvPr>
            <p:ph type="sldNum" sz="quarter" idx="5"/>
          </p:nvPr>
        </p:nvSpPr>
        <p:spPr/>
        <p:txBody>
          <a:bodyPr/>
          <a:lstStyle/>
          <a:p>
            <a:pPr>
              <a:defRPr/>
            </a:pPr>
            <a:fld id="{AA807EC7-0B78-FB47-B001-BD90CDF13487}" type="slidenum">
              <a:rPr lang="fi-FI" altLang="en-FI" smtClean="0"/>
              <a:pPr>
                <a:defRPr/>
              </a:pPr>
              <a:t>2</a:t>
            </a:fld>
            <a:endParaRPr lang="fi-FI" altLang="en-FI"/>
          </a:p>
        </p:txBody>
      </p:sp>
    </p:spTree>
    <p:extLst>
      <p:ext uri="{BB962C8B-B14F-4D97-AF65-F5344CB8AC3E}">
        <p14:creationId xmlns:p14="http://schemas.microsoft.com/office/powerpoint/2010/main" val="3896974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D0CADD47-C650-FC4A-A7CB-ED89BA0BD0B0}"/>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89CDE931-E06B-D848-AD90-ECE6969878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FI" dirty="0">
                <a:latin typeface="Times" pitchFamily="2" charset="0"/>
                <a:ea typeface="ＭＳ Ｐゴシック" panose="020B0600070205080204" pitchFamily="34" charset="-128"/>
              </a:rPr>
              <a:t>See, Díaz, L., Sen, F., Maras, S., </a:t>
            </a:r>
            <a:r>
              <a:rPr lang="en-US" altLang="en-FI" dirty="0" err="1">
                <a:latin typeface="Times" pitchFamily="2" charset="0"/>
                <a:ea typeface="ＭＳ Ｐゴシック" panose="020B0600070205080204" pitchFamily="34" charset="-128"/>
              </a:rPr>
              <a:t>Reunane</a:t>
            </a:r>
            <a:r>
              <a:rPr lang="en-US" altLang="en-FI" dirty="0">
                <a:latin typeface="Times" pitchFamily="2" charset="0"/>
                <a:ea typeface="ＭＳ Ｐゴシック" panose="020B0600070205080204" pitchFamily="34" charset="-128"/>
              </a:rPr>
              <a:t>, M., </a:t>
            </a:r>
            <a:r>
              <a:rPr lang="en-US" altLang="en-FI" dirty="0" err="1">
                <a:latin typeface="Times" pitchFamily="2" charset="0"/>
                <a:ea typeface="ＭＳ Ｐゴシック" panose="020B0600070205080204" pitchFamily="34" charset="-128"/>
              </a:rPr>
              <a:t>Horttana</a:t>
            </a:r>
            <a:r>
              <a:rPr lang="en-US" altLang="en-FI" dirty="0">
                <a:latin typeface="Times" pitchFamily="2" charset="0"/>
                <a:ea typeface="ＭＳ Ｐゴシック" panose="020B0600070205080204" pitchFamily="34" charset="-128"/>
              </a:rPr>
              <a:t>, T., and M. </a:t>
            </a:r>
            <a:r>
              <a:rPr lang="en-US" altLang="en-FI" dirty="0" err="1">
                <a:latin typeface="Times" pitchFamily="2" charset="0"/>
                <a:ea typeface="ＭＳ Ｐゴシック" panose="020B0600070205080204" pitchFamily="34" charset="-128"/>
              </a:rPr>
              <a:t>Hovi</a:t>
            </a:r>
            <a:r>
              <a:rPr lang="en-US" altLang="en-FI" dirty="0">
                <a:latin typeface="Times" pitchFamily="2" charset="0"/>
                <a:ea typeface="ＭＳ Ｐゴシック" panose="020B0600070205080204" pitchFamily="34" charset="-128"/>
              </a:rPr>
              <a:t>, (2021). “Rediscovering the Vrouw Maria”, in E. </a:t>
            </a:r>
            <a:r>
              <a:rPr lang="en-US" altLang="en-FI" dirty="0" err="1">
                <a:latin typeface="Times" pitchFamily="2" charset="0"/>
                <a:ea typeface="ＭＳ Ｐゴシック" panose="020B0600070205080204" pitchFamily="34" charset="-128"/>
              </a:rPr>
              <a:t>Ehanti</a:t>
            </a:r>
            <a:r>
              <a:rPr lang="en-US" altLang="en-FI" dirty="0">
                <a:latin typeface="Times" pitchFamily="2" charset="0"/>
                <a:ea typeface="ＭＳ Ｐゴシック" panose="020B0600070205080204" pitchFamily="34" charset="-128"/>
              </a:rPr>
              <a:t>, J. </a:t>
            </a:r>
            <a:r>
              <a:rPr lang="en-US" altLang="en-FI" dirty="0" err="1">
                <a:latin typeface="Times" pitchFamily="2" charset="0"/>
                <a:ea typeface="ＭＳ Ｐゴシック" panose="020B0600070205080204" pitchFamily="34" charset="-128"/>
              </a:rPr>
              <a:t>Aartomaa</a:t>
            </a:r>
            <a:r>
              <a:rPr lang="en-US" altLang="en-FI" dirty="0">
                <a:latin typeface="Times" pitchFamily="2" charset="0"/>
                <a:ea typeface="ＭＳ Ｐゴシック" panose="020B0600070205080204" pitchFamily="34" charset="-128"/>
              </a:rPr>
              <a:t> and I. </a:t>
            </a:r>
            <a:r>
              <a:rPr lang="en-US" altLang="en-FI" dirty="0" err="1">
                <a:latin typeface="Times" pitchFamily="2" charset="0"/>
                <a:ea typeface="ＭＳ Ｐゴシック" panose="020B0600070205080204" pitchFamily="34" charset="-128"/>
              </a:rPr>
              <a:t>Lounatvuori</a:t>
            </a:r>
            <a:r>
              <a:rPr lang="en-US" altLang="en-FI" dirty="0">
                <a:latin typeface="Times" pitchFamily="2" charset="0"/>
                <a:ea typeface="ＭＳ Ｐゴシック" panose="020B0600070205080204" pitchFamily="34" charset="-128"/>
              </a:rPr>
              <a:t> (Eds.), </a:t>
            </a:r>
            <a:r>
              <a:rPr lang="en-US" altLang="en-FI" i="1" dirty="0">
                <a:latin typeface="Times" pitchFamily="2" charset="0"/>
                <a:ea typeface="ＭＳ Ｐゴシック" panose="020B0600070205080204" pitchFamily="34" charset="-128"/>
              </a:rPr>
              <a:t>Lost at Sea, Re-discovered</a:t>
            </a:r>
            <a:r>
              <a:rPr lang="en-US" altLang="en-FI" dirty="0">
                <a:latin typeface="Times" pitchFamily="2" charset="0"/>
                <a:ea typeface="ＭＳ Ｐゴシック" panose="020B0600070205080204" pitchFamily="34" charset="-128"/>
              </a:rPr>
              <a:t>, </a:t>
            </a:r>
            <a:r>
              <a:rPr lang="en-US" altLang="en-FI" dirty="0" err="1">
                <a:latin typeface="Times" pitchFamily="2" charset="0"/>
                <a:ea typeface="ＭＳ Ｐゴシック" panose="020B0600070205080204" pitchFamily="34" charset="-128"/>
              </a:rPr>
              <a:t>Kotka</a:t>
            </a:r>
            <a:r>
              <a:rPr lang="en-US" altLang="en-FI" dirty="0">
                <a:latin typeface="Times" pitchFamily="2" charset="0"/>
                <a:ea typeface="ＭＳ Ｐゴシック" panose="020B0600070205080204" pitchFamily="34" charset="-128"/>
              </a:rPr>
              <a:t>, Finland: Maritime Museum of Finland, pp. 146–163. ISBN 978-951-616-228-0</a:t>
            </a:r>
          </a:p>
          <a:p>
            <a:r>
              <a:rPr lang="en-US" altLang="en-FI" dirty="0">
                <a:latin typeface="Times" pitchFamily="2" charset="0"/>
                <a:ea typeface="ＭＳ Ｐゴシック" panose="020B0600070205080204" pitchFamily="34" charset="-128"/>
              </a:rPr>
              <a:t>Also, https://</a:t>
            </a:r>
            <a:r>
              <a:rPr lang="en-US" altLang="en-FI" dirty="0" err="1">
                <a:latin typeface="Times" pitchFamily="2" charset="0"/>
                <a:ea typeface="ＭＳ Ｐゴシック" panose="020B0600070205080204" pitchFamily="34" charset="-128"/>
              </a:rPr>
              <a:t>oula.finna.fi</a:t>
            </a:r>
            <a:r>
              <a:rPr lang="en-US" altLang="en-FI" dirty="0">
                <a:latin typeface="Times" pitchFamily="2" charset="0"/>
                <a:ea typeface="ＭＳ Ｐゴシック" panose="020B0600070205080204" pitchFamily="34" charset="-128"/>
              </a:rPr>
              <a:t>/Record/oy.9912023513906252</a:t>
            </a:r>
          </a:p>
        </p:txBody>
      </p:sp>
      <p:sp>
        <p:nvSpPr>
          <p:cNvPr id="32771" name="Slide Number Placeholder 3">
            <a:extLst>
              <a:ext uri="{FF2B5EF4-FFF2-40B4-BE49-F238E27FC236}">
                <a16:creationId xmlns:a16="http://schemas.microsoft.com/office/drawing/2014/main" id="{3FD0EA24-BE92-0D4D-B300-5436E538A4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47914742-CE94-B944-A3DC-43796F04C3ED}" type="slidenum">
              <a:rPr lang="fi-FI" altLang="en-FI" sz="1200" smtClean="0"/>
              <a:pPr/>
              <a:t>21</a:t>
            </a:fld>
            <a:endParaRPr lang="fi-FI" altLang="en-FI" sz="1200"/>
          </a:p>
        </p:txBody>
      </p:sp>
    </p:spTree>
    <p:extLst>
      <p:ext uri="{BB962C8B-B14F-4D97-AF65-F5344CB8AC3E}">
        <p14:creationId xmlns:p14="http://schemas.microsoft.com/office/powerpoint/2010/main" val="261095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A depiction of the practice-led creative research process, showing steps and iterative loops in the process (middle column). The model also depicts (middle column) the diverse modes of reasoning (or logic)  involved and how knowledge </a:t>
            </a:r>
            <a:r>
              <a:rPr lang="en-FI"/>
              <a:t>is incremententaly grows through </a:t>
            </a:r>
            <a:r>
              <a:rPr lang="en-FI" dirty="0"/>
              <a:t>the design of artefacts. (Artefact or artifact? The first spelling is the UK variant, the second is the US English variant.) </a:t>
            </a:r>
          </a:p>
          <a:p>
            <a:endParaRPr lang="en-FI" dirty="0"/>
          </a:p>
          <a:p>
            <a:r>
              <a:rPr lang="en-FI" dirty="0"/>
              <a:t>The model uses cases studies and prototype building in combination with deductive thinking (evaluation) during the research and development stages, </a:t>
            </a:r>
          </a:p>
        </p:txBody>
      </p:sp>
      <p:sp>
        <p:nvSpPr>
          <p:cNvPr id="4" name="Slide Number Placeholder 3"/>
          <p:cNvSpPr>
            <a:spLocks noGrp="1"/>
          </p:cNvSpPr>
          <p:nvPr>
            <p:ph type="sldNum" sz="quarter" idx="5"/>
          </p:nvPr>
        </p:nvSpPr>
        <p:spPr/>
        <p:txBody>
          <a:bodyPr/>
          <a:lstStyle/>
          <a:p>
            <a:pPr>
              <a:defRPr/>
            </a:pPr>
            <a:fld id="{AA807EC7-0B78-FB47-B001-BD90CDF13487}" type="slidenum">
              <a:rPr lang="fi-FI" altLang="en-FI" smtClean="0"/>
              <a:pPr>
                <a:defRPr/>
              </a:pPr>
              <a:t>3</a:t>
            </a:fld>
            <a:endParaRPr lang="fi-FI" altLang="en-FI"/>
          </a:p>
        </p:txBody>
      </p:sp>
    </p:spTree>
    <p:extLst>
      <p:ext uri="{BB962C8B-B14F-4D97-AF65-F5344CB8AC3E}">
        <p14:creationId xmlns:p14="http://schemas.microsoft.com/office/powerpoint/2010/main" val="218535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1BA5942C-DA93-EB48-A843-96AA35B63B2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09EAF1FA-A465-9F4F-BF9F-99B10E1BDC70}"/>
              </a:ext>
            </a:extLst>
          </p:cNvPr>
          <p:cNvSpPr>
            <a:spLocks noGrp="1" noChangeArrowheads="1"/>
          </p:cNvSpPr>
          <p:nvPr>
            <p:ph type="body" idx="1"/>
          </p:nvPr>
        </p:nvSpPr>
        <p:spPr>
          <a:ln/>
        </p:spPr>
        <p:txBody>
          <a:bodyPr/>
          <a:lstStyle/>
          <a:p>
            <a:pPr>
              <a:defRPr/>
            </a:pPr>
            <a:r>
              <a:rPr lang="en-GB" altLang="en-FI" dirty="0">
                <a:latin typeface="Times" pitchFamily="2" charset="0"/>
                <a:ea typeface="ＭＳ Ｐゴシック" panose="020B0600070205080204" pitchFamily="34" charset="-128"/>
              </a:rPr>
              <a:t>It is primarily through language that humans communicate their conceptual thinking. For example, an abstract idea found in something intangible, such as an emotion is expressed through concepts such as “Joy”. We can then make use of that concept and say that a musical work or an art work, such as a painting is “joyful” (e.g. full of joy).</a:t>
            </a:r>
          </a:p>
          <a:p>
            <a:pPr>
              <a:defRPr/>
            </a:pPr>
            <a:endParaRPr lang="en-GB" altLang="en-FI" dirty="0">
              <a:latin typeface="Times" pitchFamily="2" charset="0"/>
              <a:ea typeface="ＭＳ Ｐゴシック" panose="020B0600070205080204" pitchFamily="34" charset="-128"/>
            </a:endParaRPr>
          </a:p>
          <a:p>
            <a:pPr>
              <a:defRPr/>
            </a:pPr>
            <a:r>
              <a:rPr lang="en-GB" altLang="en-FI" dirty="0">
                <a:latin typeface="Times" pitchFamily="2" charset="0"/>
                <a:ea typeface="ＭＳ Ｐゴシック" panose="020B0600070205080204" pitchFamily="34" charset="-128"/>
              </a:rPr>
              <a:t>Concept creation also occurs through generalization wherein a term is used to refer to the properties shared by different artefacts. For example, the notion of “tree”, is used to patterns of information has a long history. See, </a:t>
            </a:r>
            <a:r>
              <a:rPr lang="en-US" sz="1200" b="0" i="0" u="none" strike="noStrike" kern="1200" dirty="0">
                <a:solidFill>
                  <a:schemeClr val="tx1"/>
                </a:solidFill>
                <a:effectLst/>
                <a:latin typeface="Times" pitchFamily="-65" charset="0"/>
                <a:ea typeface="ＭＳ Ｐゴシック" pitchFamily="-65" charset="-128"/>
                <a:cs typeface="ＭＳ Ｐゴシック" pitchFamily="-65" charset="-128"/>
              </a:rPr>
              <a:t>Lima, M. (2014). </a:t>
            </a:r>
            <a:r>
              <a:rPr lang="en-US" sz="1200" b="0" i="1" u="none" strike="noStrike" kern="1200" dirty="0">
                <a:solidFill>
                  <a:schemeClr val="tx1"/>
                </a:solidFill>
                <a:effectLst/>
                <a:latin typeface="Times" pitchFamily="-65" charset="0"/>
                <a:ea typeface="ＭＳ Ｐゴシック" pitchFamily="-65" charset="-128"/>
                <a:cs typeface="ＭＳ Ｐゴシック" pitchFamily="-65" charset="-128"/>
              </a:rPr>
              <a:t>The Book of Trees: Visualizing Branches of Knowledge</a:t>
            </a:r>
            <a:r>
              <a:rPr lang="en-US" sz="1200" b="0" i="0" u="none" strike="noStrike" kern="1200" dirty="0">
                <a:solidFill>
                  <a:schemeClr val="tx1"/>
                </a:solidFill>
                <a:effectLst/>
                <a:latin typeface="Times" pitchFamily="-65" charset="0"/>
                <a:ea typeface="ＭＳ Ｐゴシック" pitchFamily="-65" charset="-128"/>
                <a:cs typeface="ＭＳ Ｐゴシック" pitchFamily="-65" charset="-128"/>
              </a:rPr>
              <a:t>. Princeton, NJ: Princeton Architectural Press.</a:t>
            </a:r>
            <a:endParaRPr lang="en-GB" altLang="en-FI" dirty="0">
              <a:latin typeface="Times" pitchFamily="2" charset="0"/>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4BB8399D-CBF3-6044-AE77-F083F2B855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F2081334-7BAC-B148-93C8-139815378F30}" type="slidenum">
              <a:rPr lang="fi-FI" altLang="en-FI" sz="1200" smtClean="0"/>
              <a:pPr/>
              <a:t>5</a:t>
            </a:fld>
            <a:endParaRPr lang="fi-FI" altLang="en-FI"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1BA5942C-DA93-EB48-A843-96AA35B63B2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09EAF1FA-A465-9F4F-BF9F-99B10E1BDC70}"/>
              </a:ext>
            </a:extLst>
          </p:cNvPr>
          <p:cNvSpPr>
            <a:spLocks noGrp="1" noChangeArrowheads="1"/>
          </p:cNvSpPr>
          <p:nvPr>
            <p:ph type="body" idx="1"/>
          </p:nvPr>
        </p:nvSpPr>
        <p:spPr>
          <a:ln/>
        </p:spPr>
        <p:txBody>
          <a:bodyPr/>
          <a:lstStyle/>
          <a:p>
            <a:pPr marL="228600" indent="-228600">
              <a:buAutoNum type="arabicPeriod"/>
              <a:defRPr/>
            </a:pPr>
            <a:r>
              <a:rPr lang="en-GB" altLang="en-FI" dirty="0">
                <a:latin typeface="Times" pitchFamily="2" charset="0"/>
                <a:ea typeface="ＭＳ Ｐゴシック" panose="020B0600070205080204" pitchFamily="34" charset="-128"/>
              </a:rPr>
              <a:t>The Venn diagram is used to describe distinctions as well as overlapping sets.</a:t>
            </a:r>
          </a:p>
          <a:p>
            <a:pPr marL="228600" indent="-228600">
              <a:buAutoNum type="arabicPeriod"/>
              <a:defRPr/>
            </a:pPr>
            <a:r>
              <a:rPr lang="en-GB" altLang="en-FI" dirty="0">
                <a:latin typeface="Times" pitchFamily="2" charset="0"/>
                <a:ea typeface="ＭＳ Ｐゴシック" panose="020B0600070205080204" pitchFamily="34" charset="-128"/>
              </a:rPr>
              <a:t>The causal sequence is used to indicate a complex process, The Food Chain.</a:t>
            </a:r>
          </a:p>
          <a:p>
            <a:pPr marL="228600" indent="-228600">
              <a:buAutoNum type="arabicPeriod"/>
              <a:defRPr/>
            </a:pPr>
            <a:r>
              <a:rPr lang="en-GB" altLang="en-FI" dirty="0">
                <a:latin typeface="Times" pitchFamily="2" charset="0"/>
                <a:ea typeface="ＭＳ Ｐゴシック" panose="020B0600070205080204" pitchFamily="34" charset="-128"/>
              </a:rPr>
              <a:t>A concept map is used to explain a complex phenomenon, such as Climate Change and depict some of its attributes. </a:t>
            </a:r>
          </a:p>
          <a:p>
            <a:pPr marL="228600" indent="-228600">
              <a:buAutoNum type="arabicPeriod"/>
              <a:defRPr/>
            </a:pPr>
            <a:endParaRPr lang="en-GB" altLang="en-FI" dirty="0">
              <a:latin typeface="Times" pitchFamily="2" charset="0"/>
              <a:ea typeface="ＭＳ Ｐゴシック" panose="020B0600070205080204" pitchFamily="34" charset="-128"/>
            </a:endParaRPr>
          </a:p>
          <a:p>
            <a:pPr marL="228600" indent="-228600">
              <a:buAutoNum type="arabicPeriod"/>
              <a:defRPr/>
            </a:pPr>
            <a:r>
              <a:rPr lang="en-GB" altLang="en-FI" dirty="0">
                <a:latin typeface="Times" pitchFamily="2" charset="0"/>
                <a:ea typeface="ＭＳ Ｐゴシック" panose="020B0600070205080204" pitchFamily="34" charset="-128"/>
              </a:rPr>
              <a:t>For your preliminary research plan, you could begin by using a concept map to describe the ideas that you have for the work</a:t>
            </a:r>
          </a:p>
        </p:txBody>
      </p:sp>
      <p:sp>
        <p:nvSpPr>
          <p:cNvPr id="16387" name="Slide Number Placeholder 3">
            <a:extLst>
              <a:ext uri="{FF2B5EF4-FFF2-40B4-BE49-F238E27FC236}">
                <a16:creationId xmlns:a16="http://schemas.microsoft.com/office/drawing/2014/main" id="{4BB8399D-CBF3-6044-AE77-F083F2B855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F2081334-7BAC-B148-93C8-139815378F30}" type="slidenum">
              <a:rPr lang="fi-FI" altLang="en-FI" sz="1200" smtClean="0"/>
              <a:pPr/>
              <a:t>6</a:t>
            </a:fld>
            <a:endParaRPr lang="fi-FI" altLang="en-FI" sz="1200"/>
          </a:p>
        </p:txBody>
      </p:sp>
    </p:spTree>
    <p:extLst>
      <p:ext uri="{BB962C8B-B14F-4D97-AF65-F5344CB8AC3E}">
        <p14:creationId xmlns:p14="http://schemas.microsoft.com/office/powerpoint/2010/main" val="41484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The audience (target audience for example) is an important component in an artists and designers work.</a:t>
            </a:r>
          </a:p>
        </p:txBody>
      </p:sp>
      <p:sp>
        <p:nvSpPr>
          <p:cNvPr id="4" name="Slide Number Placeholder 3"/>
          <p:cNvSpPr>
            <a:spLocks noGrp="1"/>
          </p:cNvSpPr>
          <p:nvPr>
            <p:ph type="sldNum" sz="quarter" idx="5"/>
          </p:nvPr>
        </p:nvSpPr>
        <p:spPr/>
        <p:txBody>
          <a:bodyPr/>
          <a:lstStyle/>
          <a:p>
            <a:pPr>
              <a:defRPr/>
            </a:pPr>
            <a:fld id="{AA807EC7-0B78-FB47-B001-BD90CDF13487}" type="slidenum">
              <a:rPr lang="fi-FI" altLang="en-FI" smtClean="0"/>
              <a:pPr>
                <a:defRPr/>
              </a:pPr>
              <a:t>7</a:t>
            </a:fld>
            <a:endParaRPr lang="fi-FI" altLang="en-FI"/>
          </a:p>
        </p:txBody>
      </p:sp>
    </p:spTree>
    <p:extLst>
      <p:ext uri="{BB962C8B-B14F-4D97-AF65-F5344CB8AC3E}">
        <p14:creationId xmlns:p14="http://schemas.microsoft.com/office/powerpoint/2010/main" val="98972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1BA5942C-DA93-EB48-A843-96AA35B63B2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09EAF1FA-A465-9F4F-BF9F-99B10E1BDC70}"/>
              </a:ext>
            </a:extLst>
          </p:cNvPr>
          <p:cNvSpPr>
            <a:spLocks noGrp="1" noChangeArrowheads="1"/>
          </p:cNvSpPr>
          <p:nvPr>
            <p:ph type="body" idx="1"/>
          </p:nvPr>
        </p:nvSpPr>
        <p:spPr>
          <a:ln/>
        </p:spPr>
        <p:txBody>
          <a:bodyPr/>
          <a:lstStyle/>
          <a:p>
            <a:pPr>
              <a:defRPr/>
            </a:pPr>
            <a:r>
              <a:rPr lang="en-GB" altLang="en-FI" dirty="0">
                <a:latin typeface="Times" pitchFamily="2" charset="0"/>
                <a:ea typeface="ＭＳ Ｐゴシック" panose="020B0600070205080204" pitchFamily="34" charset="-128"/>
              </a:rPr>
              <a:t>There are different ways in which we can organize our thoughts about audiences: </a:t>
            </a:r>
          </a:p>
          <a:p>
            <a:pPr marL="228600" indent="-228600">
              <a:buAutoNum type="arabicPeriod"/>
              <a:defRPr/>
            </a:pPr>
            <a:r>
              <a:rPr lang="en-GB" altLang="en-FI" dirty="0">
                <a:latin typeface="Times" pitchFamily="2" charset="0"/>
                <a:ea typeface="ＭＳ Ｐゴシック" panose="020B0600070205080204" pitchFamily="34" charset="-128"/>
              </a:rPr>
              <a:t>Demographics – This category refers to the study of a population according to factors such as </a:t>
            </a:r>
            <a:r>
              <a:rPr lang="en-US" sz="1200" b="0" i="0" u="none" strike="noStrike" kern="1200" dirty="0">
                <a:solidFill>
                  <a:schemeClr val="tx1"/>
                </a:solidFill>
                <a:effectLst/>
                <a:latin typeface="Times" pitchFamily="-65" charset="0"/>
                <a:ea typeface="ＭＳ Ｐゴシック" pitchFamily="-65" charset="-128"/>
                <a:cs typeface="ＭＳ Ｐゴシック" pitchFamily="-65" charset="-128"/>
              </a:rPr>
              <a:t>age, race, and sex. Using quantitative methods, data can be gathered and expressed using statistics, for example. </a:t>
            </a:r>
          </a:p>
          <a:p>
            <a:pPr marL="228600" indent="-228600">
              <a:buAutoNum type="arabicPeriod"/>
              <a:defRPr/>
            </a:pPr>
            <a:r>
              <a:rPr lang="en-GB" altLang="en-FI" dirty="0">
                <a:latin typeface="Times" pitchFamily="2" charset="0"/>
                <a:ea typeface="ＭＳ Ｐゴシック" panose="020B0600070205080204" pitchFamily="34" charset="-128"/>
              </a:rPr>
              <a:t>Generational – A generation typically refers to groups of people born over a 15-20 year span. Demographic data can be organised according to generation. Or as the Pew </a:t>
            </a:r>
            <a:r>
              <a:rPr lang="en-GB" altLang="en-FI" dirty="0" err="1">
                <a:latin typeface="Times" pitchFamily="2" charset="0"/>
                <a:ea typeface="ＭＳ Ｐゴシック" panose="020B0600070205080204" pitchFamily="34" charset="-128"/>
              </a:rPr>
              <a:t>Center</a:t>
            </a:r>
            <a:r>
              <a:rPr lang="en-GB" altLang="en-FI" dirty="0">
                <a:latin typeface="Times" pitchFamily="2" charset="0"/>
                <a:ea typeface="ＭＳ Ｐゴシック" panose="020B0600070205080204" pitchFamily="34" charset="-128"/>
              </a:rPr>
              <a:t> indicates, the ‘generational lens’ can be applied to </a:t>
            </a:r>
            <a:r>
              <a:rPr lang="en-GB" altLang="en-FI" dirty="0" err="1">
                <a:latin typeface="Times" pitchFamily="2" charset="0"/>
                <a:ea typeface="ＭＳ Ｐゴシック" panose="020B0600070205080204" pitchFamily="34" charset="-128"/>
              </a:rPr>
              <a:t>demograhics</a:t>
            </a:r>
            <a:r>
              <a:rPr lang="en-GB" altLang="en-FI" dirty="0">
                <a:latin typeface="Times" pitchFamily="2" charset="0"/>
                <a:ea typeface="ＭＳ Ｐゴシック" panose="020B0600070205080204" pitchFamily="34" charset="-128"/>
              </a:rPr>
              <a:t>. (See, https://</a:t>
            </a:r>
            <a:r>
              <a:rPr lang="en-GB" altLang="en-FI" dirty="0" err="1">
                <a:latin typeface="Times" pitchFamily="2" charset="0"/>
                <a:ea typeface="ＭＳ Ｐゴシック" panose="020B0600070205080204" pitchFamily="34" charset="-128"/>
              </a:rPr>
              <a:t>www.pewresearch.org</a:t>
            </a:r>
            <a:r>
              <a:rPr lang="en-GB" altLang="en-FI" dirty="0">
                <a:latin typeface="Times" pitchFamily="2" charset="0"/>
                <a:ea typeface="ＭＳ Ｐゴシック" panose="020B0600070205080204" pitchFamily="34" charset="-128"/>
              </a:rPr>
              <a:t>/fact-tank/2019/01/17/where-millennials-end-and-generation-z-begins/). Narrative-oriented accounts have become part of this interpretational approach to demographics. </a:t>
            </a:r>
          </a:p>
          <a:p>
            <a:pPr marL="228600" indent="-228600">
              <a:buAutoNum type="arabicPeriod"/>
              <a:defRPr/>
            </a:pPr>
            <a:r>
              <a:rPr lang="en-GB" altLang="en-FI" dirty="0">
                <a:latin typeface="Times" pitchFamily="2" charset="0"/>
                <a:ea typeface="ＭＳ Ｐゴシック" panose="020B0600070205080204" pitchFamily="34" charset="-128"/>
              </a:rPr>
              <a:t>Communities – In Co-design work, we usually work with diverse communities.</a:t>
            </a:r>
          </a:p>
        </p:txBody>
      </p:sp>
      <p:sp>
        <p:nvSpPr>
          <p:cNvPr id="16387" name="Slide Number Placeholder 3">
            <a:extLst>
              <a:ext uri="{FF2B5EF4-FFF2-40B4-BE49-F238E27FC236}">
                <a16:creationId xmlns:a16="http://schemas.microsoft.com/office/drawing/2014/main" id="{4BB8399D-CBF3-6044-AE77-F083F2B855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F2081334-7BAC-B148-93C8-139815378F30}" type="slidenum">
              <a:rPr lang="fi-FI" altLang="en-FI" sz="1200" smtClean="0"/>
              <a:pPr/>
              <a:t>8</a:t>
            </a:fld>
            <a:endParaRPr lang="fi-FI" altLang="en-FI" sz="1200"/>
          </a:p>
        </p:txBody>
      </p:sp>
    </p:spTree>
    <p:extLst>
      <p:ext uri="{BB962C8B-B14F-4D97-AF65-F5344CB8AC3E}">
        <p14:creationId xmlns:p14="http://schemas.microsoft.com/office/powerpoint/2010/main" val="93752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AA807EC7-0B78-FB47-B001-BD90CDF13487}" type="slidenum">
              <a:rPr lang="fi-FI" altLang="en-FI" smtClean="0"/>
              <a:pPr>
                <a:defRPr/>
              </a:pPr>
              <a:t>9</a:t>
            </a:fld>
            <a:endParaRPr lang="fi-FI" altLang="en-FI"/>
          </a:p>
        </p:txBody>
      </p:sp>
    </p:spTree>
    <p:extLst>
      <p:ext uri="{BB962C8B-B14F-4D97-AF65-F5344CB8AC3E}">
        <p14:creationId xmlns:p14="http://schemas.microsoft.com/office/powerpoint/2010/main" val="338473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1BA5942C-DA93-EB48-A843-96AA35B63B29}"/>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09EAF1FA-A465-9F4F-BF9F-99B10E1BDC70}"/>
              </a:ext>
            </a:extLst>
          </p:cNvPr>
          <p:cNvSpPr>
            <a:spLocks noGrp="1" noChangeArrowheads="1"/>
          </p:cNvSpPr>
          <p:nvPr>
            <p:ph type="body" idx="1"/>
          </p:nvPr>
        </p:nvSpPr>
        <p:spPr>
          <a:ln/>
        </p:spPr>
        <p:txBody>
          <a:bodyPr/>
          <a:lstStyle/>
          <a:p>
            <a:pPr>
              <a:defRPr/>
            </a:pPr>
            <a:r>
              <a:rPr lang="en-GB" altLang="en-FI" dirty="0">
                <a:latin typeface="Times" pitchFamily="2" charset="0"/>
                <a:ea typeface="ＭＳ Ｐゴシック" panose="020B0600070205080204" pitchFamily="34" charset="-128"/>
              </a:rPr>
              <a:t>Jacques </a:t>
            </a:r>
            <a:r>
              <a:rPr lang="en-GB" altLang="en-FI" dirty="0" err="1">
                <a:latin typeface="Times" pitchFamily="2" charset="0"/>
                <a:ea typeface="ＭＳ Ｐゴシック" panose="020B0600070205080204" pitchFamily="34" charset="-128"/>
              </a:rPr>
              <a:t>Bertin</a:t>
            </a:r>
            <a:r>
              <a:rPr lang="en-GB" altLang="en-FI" dirty="0">
                <a:latin typeface="Times" pitchFamily="2" charset="0"/>
                <a:ea typeface="ＭＳ Ｐゴシック" panose="020B0600070205080204" pitchFamily="34" charset="-128"/>
              </a:rPr>
              <a:t> often referred to content as the Invariant. As he said: “The invariant is the complete and invariable notion common to all the data. See: </a:t>
            </a:r>
            <a:r>
              <a:rPr lang="en-GB" altLang="en-FI" dirty="0" err="1">
                <a:latin typeface="Times" pitchFamily="2" charset="0"/>
                <a:ea typeface="ＭＳ Ｐゴシック" panose="020B0600070205080204" pitchFamily="34" charset="-128"/>
              </a:rPr>
              <a:t>Bertin</a:t>
            </a:r>
            <a:r>
              <a:rPr lang="en-GB" altLang="en-FI" dirty="0">
                <a:latin typeface="Times" pitchFamily="2" charset="0"/>
                <a:ea typeface="ＭＳ Ｐゴシック" panose="020B0600070205080204" pitchFamily="34" charset="-128"/>
              </a:rPr>
              <a:t>, Jacques, (1983, </a:t>
            </a:r>
            <a:r>
              <a:rPr lang="en-GB" altLang="en-FI" b="1" dirty="0">
                <a:latin typeface="Times" pitchFamily="2" charset="0"/>
                <a:ea typeface="ＭＳ Ｐゴシック" panose="020B0600070205080204" pitchFamily="34" charset="-128"/>
              </a:rPr>
              <a:t>2011)</a:t>
            </a:r>
            <a:r>
              <a:rPr lang="en-GB" altLang="en-FI" dirty="0">
                <a:latin typeface="Times" pitchFamily="2" charset="0"/>
                <a:ea typeface="ＭＳ Ｐゴシック" panose="020B0600070205080204" pitchFamily="34" charset="-128"/>
              </a:rPr>
              <a:t>. </a:t>
            </a:r>
            <a:r>
              <a:rPr lang="en-GB" altLang="en-FI" i="1" dirty="0">
                <a:latin typeface="Times" pitchFamily="2" charset="0"/>
                <a:ea typeface="ＭＳ Ｐゴシック" panose="020B0600070205080204" pitchFamily="34" charset="-128"/>
              </a:rPr>
              <a:t>The Semiology of Graphics, Diagrams, Networks, Maps</a:t>
            </a:r>
            <a:r>
              <a:rPr lang="en-GB" altLang="en-FI" dirty="0">
                <a:latin typeface="Times" pitchFamily="2" charset="0"/>
                <a:ea typeface="ＭＳ Ｐゴシック" panose="020B0600070205080204" pitchFamily="34" charset="-128"/>
              </a:rPr>
              <a:t>, Redlands, California: Eric Press.</a:t>
            </a:r>
          </a:p>
        </p:txBody>
      </p:sp>
      <p:sp>
        <p:nvSpPr>
          <p:cNvPr id="16387" name="Slide Number Placeholder 3">
            <a:extLst>
              <a:ext uri="{FF2B5EF4-FFF2-40B4-BE49-F238E27FC236}">
                <a16:creationId xmlns:a16="http://schemas.microsoft.com/office/drawing/2014/main" id="{4BB8399D-CBF3-6044-AE77-F083F2B855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F2081334-7BAC-B148-93C8-139815378F30}" type="slidenum">
              <a:rPr lang="fi-FI" altLang="en-FI" sz="1200" smtClean="0"/>
              <a:pPr/>
              <a:t>10</a:t>
            </a:fld>
            <a:endParaRPr lang="fi-FI" altLang="en-FI" sz="1200"/>
          </a:p>
        </p:txBody>
      </p:sp>
    </p:spTree>
    <p:extLst>
      <p:ext uri="{BB962C8B-B14F-4D97-AF65-F5344CB8AC3E}">
        <p14:creationId xmlns:p14="http://schemas.microsoft.com/office/powerpoint/2010/main" val="281141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Click to edit Master subtitle style</a:t>
            </a:r>
            <a:endParaRPr lang="en-US"/>
          </a:p>
        </p:txBody>
      </p:sp>
      <p:sp>
        <p:nvSpPr>
          <p:cNvPr id="4" name="Rectangle 5">
            <a:extLst>
              <a:ext uri="{FF2B5EF4-FFF2-40B4-BE49-F238E27FC236}">
                <a16:creationId xmlns:a16="http://schemas.microsoft.com/office/drawing/2014/main" id="{323849D9-45D7-3A4F-AF08-D717755ED3FA}"/>
              </a:ext>
            </a:extLst>
          </p:cNvPr>
          <p:cNvSpPr>
            <a:spLocks noGrp="1" noChangeArrowheads="1"/>
          </p:cNvSpPr>
          <p:nvPr>
            <p:ph type="ftr" sz="quarter" idx="10"/>
          </p:nvPr>
        </p:nvSpPr>
        <p:spPr/>
        <p:txBody>
          <a:bodyPr/>
          <a:lstStyle>
            <a:lvl1pPr>
              <a:defRPr>
                <a:solidFill>
                  <a:schemeClr val="tx1">
                    <a:lumMod val="65000"/>
                    <a:lumOff val="35000"/>
                  </a:schemeClr>
                </a:solidFill>
                <a:latin typeface="Times" charset="0"/>
                <a:ea typeface="+mn-ea"/>
              </a:defRPr>
            </a:lvl1pPr>
          </a:lstStyle>
          <a:p>
            <a:pPr>
              <a:defRPr/>
            </a:pPr>
            <a:r>
              <a:rPr lang="en-US" altLang="en-FI"/>
              <a:t>© Lily </a:t>
            </a:r>
            <a:r>
              <a:rPr lang="en-US" altLang="en-FI" err="1"/>
              <a:t>DíazKommonen</a:t>
            </a:r>
            <a:r>
              <a:rPr lang="en-US" altLang="en-FI"/>
              <a:t>, 2020</a:t>
            </a:r>
          </a:p>
          <a:p>
            <a:pPr>
              <a:defRPr/>
            </a:pPr>
            <a:endParaRPr lang="en-US"/>
          </a:p>
        </p:txBody>
      </p:sp>
    </p:spTree>
    <p:extLst>
      <p:ext uri="{BB962C8B-B14F-4D97-AF65-F5344CB8AC3E}">
        <p14:creationId xmlns:p14="http://schemas.microsoft.com/office/powerpoint/2010/main" val="138297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Rectangle 4">
            <a:extLst>
              <a:ext uri="{FF2B5EF4-FFF2-40B4-BE49-F238E27FC236}">
                <a16:creationId xmlns:a16="http://schemas.microsoft.com/office/drawing/2014/main" id="{46316094-D91E-6A40-8C65-2A11B74D5531}"/>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A35ADD-D40D-7A41-A406-C7171C54CB34}"/>
              </a:ext>
            </a:extLst>
          </p:cNvPr>
          <p:cNvSpPr>
            <a:spLocks noGrp="1" noChangeArrowheads="1"/>
          </p:cNvSpPr>
          <p:nvPr>
            <p:ph type="ftr" sz="quarter" idx="11"/>
          </p:nvPr>
        </p:nvSpPr>
        <p:spPr/>
        <p:txBody>
          <a:bodyPr/>
          <a:lstStyle>
            <a:lvl1pPr>
              <a:defRPr>
                <a:solidFill>
                  <a:schemeClr val="tx1">
                    <a:lumMod val="65000"/>
                    <a:lumOff val="35000"/>
                  </a:schemeClr>
                </a:solidFill>
                <a:latin typeface="Times" charset="0"/>
                <a:ea typeface="+mn-ea"/>
              </a:defRPr>
            </a:lvl1pPr>
          </a:lstStyle>
          <a:p>
            <a:pPr>
              <a:defRPr/>
            </a:pPr>
            <a:r>
              <a:rPr lang="en-US" altLang="en-FI"/>
              <a:t>© Lily </a:t>
            </a:r>
            <a:r>
              <a:rPr lang="en-US" altLang="en-FI" err="1"/>
              <a:t>DíazKommonen</a:t>
            </a:r>
            <a:r>
              <a:rPr lang="en-US" altLang="en-FI"/>
              <a:t>, 2020</a:t>
            </a:r>
          </a:p>
          <a:p>
            <a:pPr>
              <a:defRPr/>
            </a:pPr>
            <a:endParaRPr lang="en-US"/>
          </a:p>
        </p:txBody>
      </p:sp>
      <p:sp>
        <p:nvSpPr>
          <p:cNvPr id="5" name="Rectangle 6">
            <a:extLst>
              <a:ext uri="{FF2B5EF4-FFF2-40B4-BE49-F238E27FC236}">
                <a16:creationId xmlns:a16="http://schemas.microsoft.com/office/drawing/2014/main" id="{41E33C37-49C8-0747-98B7-DD6475D3FA2F}"/>
              </a:ext>
            </a:extLst>
          </p:cNvPr>
          <p:cNvSpPr>
            <a:spLocks noGrp="1" noChangeArrowheads="1"/>
          </p:cNvSpPr>
          <p:nvPr>
            <p:ph type="sldNum" sz="quarter" idx="12"/>
          </p:nvPr>
        </p:nvSpPr>
        <p:spPr>
          <a:xfrm>
            <a:off x="6553200" y="188913"/>
            <a:ext cx="1905000" cy="457200"/>
          </a:xfrm>
        </p:spPr>
        <p:txBody>
          <a:bodyPr/>
          <a:lstStyle>
            <a:lvl1pPr>
              <a:defRPr/>
            </a:lvl1pPr>
          </a:lstStyle>
          <a:p>
            <a:pPr>
              <a:defRPr/>
            </a:pPr>
            <a:fld id="{6DCC473D-FC14-0143-A111-5F0094C31339}" type="slidenum">
              <a:rPr lang="fi-FI" altLang="en-FI"/>
              <a:pPr>
                <a:defRPr/>
              </a:pPr>
              <a:t>‹#›</a:t>
            </a:fld>
            <a:endParaRPr lang="fi-FI" altLang="en-FI" dirty="0"/>
          </a:p>
        </p:txBody>
      </p:sp>
    </p:spTree>
    <p:extLst>
      <p:ext uri="{BB962C8B-B14F-4D97-AF65-F5344CB8AC3E}">
        <p14:creationId xmlns:p14="http://schemas.microsoft.com/office/powerpoint/2010/main" val="49538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Content Placeholder 2"/>
          <p:cNvSpPr>
            <a:spLocks noGrp="1"/>
          </p:cNvSpPr>
          <p:nvPr>
            <p:ph idx="1"/>
          </p:nvPr>
        </p:nvSpPr>
        <p:spPr/>
        <p:txBody>
          <a:bodyPr/>
          <a:lstStyle>
            <a:lvl1pPr>
              <a:defRPr sz="1800" baseline="0"/>
            </a:lvl1pPr>
            <a:lvl2pPr>
              <a:defRPr sz="1800" baseline="0"/>
            </a:lvl2pPr>
            <a:lvl3pPr>
              <a:defRPr sz="1800" baseline="0"/>
            </a:lvl3pPr>
            <a:lvl4pPr>
              <a:defRPr sz="1800" baseline="0"/>
            </a:lvl4pPr>
            <a:lvl5pPr>
              <a:defRPr sz="1800" baseline="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Rectangle 4">
            <a:extLst>
              <a:ext uri="{FF2B5EF4-FFF2-40B4-BE49-F238E27FC236}">
                <a16:creationId xmlns:a16="http://schemas.microsoft.com/office/drawing/2014/main" id="{174BC43A-E805-9841-B9A0-61E2C846578F}"/>
              </a:ext>
            </a:extLst>
          </p:cNvPr>
          <p:cNvSpPr>
            <a:spLocks noGrp="1" noChangeArrowheads="1"/>
          </p:cNvSpPr>
          <p:nvPr>
            <p:ph type="dt" sz="half" idx="10"/>
          </p:nvPr>
        </p:nvSpPr>
        <p:spPr>
          <a:xfrm>
            <a:off x="661988" y="6172200"/>
            <a:ext cx="1905000" cy="45720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0CAD71-4F0E-E641-9DB9-3251B26E44B2}"/>
              </a:ext>
            </a:extLst>
          </p:cNvPr>
          <p:cNvSpPr>
            <a:spLocks noGrp="1" noChangeArrowheads="1"/>
          </p:cNvSpPr>
          <p:nvPr>
            <p:ph type="ftr" sz="quarter" idx="11"/>
          </p:nvPr>
        </p:nvSpPr>
        <p:spPr/>
        <p:txBody>
          <a:bodyPr/>
          <a:lstStyle>
            <a:lvl1pPr>
              <a:defRPr/>
            </a:lvl1pPr>
          </a:lstStyle>
          <a:p>
            <a:pPr>
              <a:defRPr/>
            </a:pPr>
            <a:endParaRPr lang="en-US" altLang="en-FI"/>
          </a:p>
        </p:txBody>
      </p:sp>
      <p:sp>
        <p:nvSpPr>
          <p:cNvPr id="6" name="Slide Number Placeholder 9">
            <a:extLst>
              <a:ext uri="{FF2B5EF4-FFF2-40B4-BE49-F238E27FC236}">
                <a16:creationId xmlns:a16="http://schemas.microsoft.com/office/drawing/2014/main" id="{159B55DD-0D9E-2C4B-B009-405DCAA8CAB3}"/>
              </a:ext>
            </a:extLst>
          </p:cNvPr>
          <p:cNvSpPr>
            <a:spLocks noGrp="1" noChangeArrowheads="1"/>
          </p:cNvSpPr>
          <p:nvPr>
            <p:ph type="sldNum" sz="quarter" idx="12"/>
          </p:nvPr>
        </p:nvSpPr>
        <p:spPr>
          <a:xfrm>
            <a:off x="6948488" y="304800"/>
            <a:ext cx="1905000" cy="457200"/>
          </a:xfrm>
        </p:spPr>
        <p:txBody>
          <a:bodyPr/>
          <a:lstStyle>
            <a:lvl1pPr>
              <a:defRPr/>
            </a:lvl1pPr>
          </a:lstStyle>
          <a:p>
            <a:pPr>
              <a:defRPr/>
            </a:pPr>
            <a:fld id="{0F2F001A-82CD-0C45-91C3-15C7D1B1243E}" type="slidenum">
              <a:rPr lang="fi-FI" altLang="en-FI"/>
              <a:pPr>
                <a:defRPr/>
              </a:pPr>
              <a:t>‹#›</a:t>
            </a:fld>
            <a:endParaRPr lang="fi-FI" altLang="en-FI"/>
          </a:p>
        </p:txBody>
      </p:sp>
    </p:spTree>
    <p:extLst>
      <p:ext uri="{BB962C8B-B14F-4D97-AF65-F5344CB8AC3E}">
        <p14:creationId xmlns:p14="http://schemas.microsoft.com/office/powerpoint/2010/main" val="410939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sz="2800" baseline="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sp>
        <p:nvSpPr>
          <p:cNvPr id="4" name="Content Placeholder 3"/>
          <p:cNvSpPr>
            <a:spLocks noGrp="1"/>
          </p:cNvSpPr>
          <p:nvPr>
            <p:ph sz="half" idx="2"/>
          </p:nvPr>
        </p:nvSpPr>
        <p:spPr>
          <a:xfrm>
            <a:off x="457200" y="2174875"/>
            <a:ext cx="4040188" cy="3951288"/>
          </a:xfrm>
        </p:spPr>
        <p:txBody>
          <a:bodyPr/>
          <a:lstStyle>
            <a:lvl1pPr>
              <a:defRPr sz="1800" baseline="0"/>
            </a:lvl1pPr>
            <a:lvl2pPr>
              <a:defRPr sz="1800" baseline="0"/>
            </a:lvl2pPr>
            <a:lvl3pPr>
              <a:defRPr sz="1800" baseline="0"/>
            </a:lvl3pPr>
            <a:lvl4pPr>
              <a:defRPr sz="1800" baseline="0"/>
            </a:lvl4pPr>
            <a:lvl5pPr>
              <a:defRPr sz="1800" baseline="0"/>
            </a:lvl5pPr>
            <a:lvl6pPr>
              <a:defRPr sz="1600"/>
            </a:lvl6pPr>
            <a:lvl7pPr>
              <a:defRPr sz="1600"/>
            </a:lvl7pPr>
            <a:lvl8pPr>
              <a:defRPr sz="1600"/>
            </a:lvl8pPr>
            <a:lvl9pPr>
              <a:defRPr sz="16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sp>
        <p:nvSpPr>
          <p:cNvPr id="6" name="Content Placeholder 5"/>
          <p:cNvSpPr>
            <a:spLocks noGrp="1"/>
          </p:cNvSpPr>
          <p:nvPr>
            <p:ph sz="quarter" idx="4"/>
          </p:nvPr>
        </p:nvSpPr>
        <p:spPr>
          <a:xfrm>
            <a:off x="4645025" y="2174875"/>
            <a:ext cx="4041775" cy="3951288"/>
          </a:xfrm>
        </p:spPr>
        <p:txBody>
          <a:bodyPr/>
          <a:lstStyle>
            <a:lvl1pPr>
              <a:defRPr sz="1800" baseline="0"/>
            </a:lvl1pPr>
            <a:lvl2pPr>
              <a:defRPr sz="1800" baseline="0"/>
            </a:lvl2pPr>
            <a:lvl3pPr>
              <a:defRPr sz="1800" baseline="0"/>
            </a:lvl3pPr>
            <a:lvl4pPr>
              <a:defRPr sz="1800" baseline="0"/>
            </a:lvl4pPr>
            <a:lvl5pPr>
              <a:defRPr sz="1800" baseline="0"/>
            </a:lvl5pPr>
            <a:lvl6pPr>
              <a:defRPr sz="1600"/>
            </a:lvl6pPr>
            <a:lvl7pPr>
              <a:defRPr sz="1600"/>
            </a:lvl7pPr>
            <a:lvl8pPr>
              <a:defRPr sz="1600"/>
            </a:lvl8pPr>
            <a:lvl9pPr>
              <a:defRPr sz="16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7" name="Rectangle 4">
            <a:extLst>
              <a:ext uri="{FF2B5EF4-FFF2-40B4-BE49-F238E27FC236}">
                <a16:creationId xmlns:a16="http://schemas.microsoft.com/office/drawing/2014/main" id="{E22E37D3-BC00-854C-948D-912E854FDFEB}"/>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7172AC7-037E-354D-83CA-AEFCF8899A1C}"/>
              </a:ext>
            </a:extLst>
          </p:cNvPr>
          <p:cNvSpPr>
            <a:spLocks noGrp="1" noChangeArrowheads="1"/>
          </p:cNvSpPr>
          <p:nvPr>
            <p:ph type="ftr" sz="quarter" idx="11"/>
          </p:nvPr>
        </p:nvSpPr>
        <p:spPr/>
        <p:txBody>
          <a:bodyPr/>
          <a:lstStyle>
            <a:lvl1pPr>
              <a:defRPr/>
            </a:lvl1pPr>
          </a:lstStyle>
          <a:p>
            <a:pPr>
              <a:defRPr/>
            </a:pPr>
            <a:endParaRPr lang="en-US" altLang="en-FI"/>
          </a:p>
        </p:txBody>
      </p:sp>
    </p:spTree>
    <p:extLst>
      <p:ext uri="{BB962C8B-B14F-4D97-AF65-F5344CB8AC3E}">
        <p14:creationId xmlns:p14="http://schemas.microsoft.com/office/powerpoint/2010/main" val="192377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246F35F-4111-D64D-BD6B-B46DFF935C37}"/>
              </a:ext>
            </a:extLst>
          </p:cNvPr>
          <p:cNvSpPr txBox="1">
            <a:spLocks noChangeArrowheads="1"/>
          </p:cNvSpPr>
          <p:nvPr userDrawn="1"/>
        </p:nvSpPr>
        <p:spPr bwMode="auto">
          <a:xfrm>
            <a:off x="6705600" y="6400800"/>
            <a:ext cx="1905000" cy="457200"/>
          </a:xfrm>
          <a:prstGeom prst="rect">
            <a:avLst/>
          </a:prstGeom>
          <a:noFill/>
          <a:ln w="9525">
            <a:noFill/>
            <a:miter lim="800000"/>
            <a:headEnd/>
            <a:tailEnd/>
          </a:ln>
          <a:effectLst/>
        </p:spPr>
        <p:txBody>
          <a:bodyPr/>
          <a:lstStyle>
            <a:defPPr>
              <a:defRPr lang="fi-FI"/>
            </a:defPPr>
            <a:lvl1pPr algn="r" rtl="0" eaLnBrk="0" fontAlgn="base" hangingPunct="0">
              <a:spcBef>
                <a:spcPct val="0"/>
              </a:spcBef>
              <a:spcAft>
                <a:spcPct val="0"/>
              </a:spcAft>
              <a:defRPr sz="1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Times" pitchFamily="2" charset="0"/>
                <a:ea typeface="ＭＳ Ｐゴシック" panose="020B0600070205080204" pitchFamily="34" charset="-128"/>
                <a:cs typeface="+mn-cs"/>
              </a:defRPr>
            </a:lvl9pPr>
          </a:lstStyle>
          <a:p>
            <a:pPr>
              <a:defRPr/>
            </a:pPr>
            <a:fld id="{9050AFC0-DA29-A742-BE17-6B1F3CFFF100}" type="slidenum">
              <a:rPr lang="fi-FI" altLang="en-FI" smtClean="0"/>
              <a:pPr>
                <a:defRPr/>
              </a:pPr>
              <a:t>‹#›</a:t>
            </a:fld>
            <a:endParaRPr lang="fi-FI" altLang="en-FI"/>
          </a:p>
        </p:txBody>
      </p:sp>
      <p:sp>
        <p:nvSpPr>
          <p:cNvPr id="2" name="Title 1"/>
          <p:cNvSpPr>
            <a:spLocks noGrp="1"/>
          </p:cNvSpPr>
          <p:nvPr>
            <p:ph type="title"/>
          </p:nvPr>
        </p:nvSpPr>
        <p:spPr>
          <a:xfrm>
            <a:off x="722313" y="4406900"/>
            <a:ext cx="7772400" cy="1362075"/>
          </a:xfrm>
        </p:spPr>
        <p:txBody>
          <a:bodyPr anchor="t"/>
          <a:lstStyle>
            <a:lvl1pPr algn="l">
              <a:defRPr sz="3400" b="1" cap="all" baseline="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Click to edit Master text styles</a:t>
            </a:r>
          </a:p>
        </p:txBody>
      </p:sp>
      <p:sp>
        <p:nvSpPr>
          <p:cNvPr id="5" name="Date Placeholder 4">
            <a:extLst>
              <a:ext uri="{FF2B5EF4-FFF2-40B4-BE49-F238E27FC236}">
                <a16:creationId xmlns:a16="http://schemas.microsoft.com/office/drawing/2014/main" id="{B86123DD-4E83-884E-BBA7-26ED6A8F03F1}"/>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8CC451C-C245-CE42-AE10-DECF14E2C8F6}"/>
              </a:ext>
            </a:extLst>
          </p:cNvPr>
          <p:cNvSpPr>
            <a:spLocks noGrp="1" noChangeArrowheads="1"/>
          </p:cNvSpPr>
          <p:nvPr>
            <p:ph type="ftr" sz="quarter" idx="11"/>
          </p:nvPr>
        </p:nvSpPr>
        <p:spPr/>
        <p:txBody>
          <a:bodyPr/>
          <a:lstStyle>
            <a:lvl1pPr>
              <a:defRPr>
                <a:solidFill>
                  <a:schemeClr val="tx1">
                    <a:lumMod val="65000"/>
                    <a:lumOff val="35000"/>
                  </a:schemeClr>
                </a:solidFill>
                <a:latin typeface="Times" charset="0"/>
                <a:ea typeface="+mn-ea"/>
              </a:defRPr>
            </a:lvl1pPr>
          </a:lstStyle>
          <a:p>
            <a:pPr>
              <a:defRPr/>
            </a:pPr>
            <a:endParaRPr lang="en-US" altLang="en-FI"/>
          </a:p>
        </p:txBody>
      </p:sp>
      <p:sp>
        <p:nvSpPr>
          <p:cNvPr id="7" name="Slide Number Placeholder 6">
            <a:extLst>
              <a:ext uri="{FF2B5EF4-FFF2-40B4-BE49-F238E27FC236}">
                <a16:creationId xmlns:a16="http://schemas.microsoft.com/office/drawing/2014/main" id="{76025CBC-3985-3240-B52D-2055CDCC08DA}"/>
              </a:ext>
            </a:extLst>
          </p:cNvPr>
          <p:cNvSpPr>
            <a:spLocks noGrp="1" noChangeArrowheads="1"/>
          </p:cNvSpPr>
          <p:nvPr>
            <p:ph type="sldNum" sz="quarter" idx="12"/>
          </p:nvPr>
        </p:nvSpPr>
        <p:spPr>
          <a:xfrm>
            <a:off x="7019925" y="333375"/>
            <a:ext cx="1905000" cy="457200"/>
          </a:xfrm>
        </p:spPr>
        <p:txBody>
          <a:bodyPr/>
          <a:lstStyle>
            <a:lvl1pPr>
              <a:defRPr/>
            </a:lvl1pPr>
          </a:lstStyle>
          <a:p>
            <a:pPr>
              <a:defRPr/>
            </a:pPr>
            <a:fld id="{4FBBC27F-8452-034B-8AAC-13F5B4EE3B28}" type="slidenum">
              <a:rPr lang="fi-FI" altLang="en-FI"/>
              <a:pPr>
                <a:defRPr/>
              </a:pPr>
              <a:t>‹#›</a:t>
            </a:fld>
            <a:endParaRPr lang="fi-FI" altLang="en-FI"/>
          </a:p>
        </p:txBody>
      </p:sp>
    </p:spTree>
    <p:extLst>
      <p:ext uri="{BB962C8B-B14F-4D97-AF65-F5344CB8AC3E}">
        <p14:creationId xmlns:p14="http://schemas.microsoft.com/office/powerpoint/2010/main" val="87183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4A6D8F-8BF1-AC4E-A5EA-D85043E1A04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F662885-1E7C-A04F-9809-BF966A846088}"/>
              </a:ext>
            </a:extLst>
          </p:cNvPr>
          <p:cNvSpPr>
            <a:spLocks noGrp="1" noChangeArrowheads="1"/>
          </p:cNvSpPr>
          <p:nvPr>
            <p:ph type="ftr" sz="quarter" idx="11"/>
          </p:nvPr>
        </p:nvSpPr>
        <p:spPr/>
        <p:txBody>
          <a:bodyPr/>
          <a:lstStyle>
            <a:lvl1pPr>
              <a:defRPr>
                <a:solidFill>
                  <a:schemeClr val="tx1">
                    <a:lumMod val="65000"/>
                    <a:lumOff val="35000"/>
                  </a:schemeClr>
                </a:solidFill>
                <a:latin typeface="Times" charset="0"/>
                <a:ea typeface="+mn-ea"/>
              </a:defRPr>
            </a:lvl1pPr>
          </a:lstStyle>
          <a:p>
            <a:pPr>
              <a:defRPr/>
            </a:pPr>
            <a:endParaRPr lang="en-US"/>
          </a:p>
        </p:txBody>
      </p:sp>
      <p:sp>
        <p:nvSpPr>
          <p:cNvPr id="4" name="Rectangle 6">
            <a:extLst>
              <a:ext uri="{FF2B5EF4-FFF2-40B4-BE49-F238E27FC236}">
                <a16:creationId xmlns:a16="http://schemas.microsoft.com/office/drawing/2014/main" id="{93F1F9DF-82C1-7E40-8627-230B38A1B564}"/>
              </a:ext>
            </a:extLst>
          </p:cNvPr>
          <p:cNvSpPr>
            <a:spLocks noGrp="1" noChangeArrowheads="1"/>
          </p:cNvSpPr>
          <p:nvPr>
            <p:ph type="sldNum" sz="quarter" idx="12"/>
          </p:nvPr>
        </p:nvSpPr>
        <p:spPr>
          <a:xfrm>
            <a:off x="6804025" y="188913"/>
            <a:ext cx="1905000" cy="457200"/>
          </a:xfrm>
        </p:spPr>
        <p:txBody>
          <a:bodyPr/>
          <a:lstStyle>
            <a:lvl1pPr>
              <a:defRPr/>
            </a:lvl1pPr>
          </a:lstStyle>
          <a:p>
            <a:pPr>
              <a:defRPr/>
            </a:pPr>
            <a:fld id="{C3584F16-FD77-D84F-A5A3-B2073A30694B}" type="slidenum">
              <a:rPr lang="fi-FI" altLang="en-FI"/>
              <a:pPr>
                <a:defRPr/>
              </a:pPr>
              <a:t>‹#›</a:t>
            </a:fld>
            <a:endParaRPr lang="fi-FI" altLang="en-FI"/>
          </a:p>
        </p:txBody>
      </p:sp>
    </p:spTree>
    <p:extLst>
      <p:ext uri="{BB962C8B-B14F-4D97-AF65-F5344CB8AC3E}">
        <p14:creationId xmlns:p14="http://schemas.microsoft.com/office/powerpoint/2010/main" val="68601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a:extLst>
              <a:ext uri="{FF2B5EF4-FFF2-40B4-BE49-F238E27FC236}">
                <a16:creationId xmlns:a16="http://schemas.microsoft.com/office/drawing/2014/main" id="{01202365-8590-B547-A1A7-3E0E11074E4E}"/>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C5C275D-6C4E-8447-AB11-6A1F44FA477F}"/>
              </a:ext>
            </a:extLst>
          </p:cNvPr>
          <p:cNvSpPr>
            <a:spLocks noGrp="1" noChangeArrowheads="1"/>
          </p:cNvSpPr>
          <p:nvPr>
            <p:ph type="ftr" sz="quarter" idx="11"/>
          </p:nvPr>
        </p:nvSpPr>
        <p:spPr/>
        <p:txBody>
          <a:bodyPr/>
          <a:lstStyle>
            <a:lvl1pPr>
              <a:defRPr/>
            </a:lvl1pPr>
          </a:lstStyle>
          <a:p>
            <a:pPr>
              <a:defRPr/>
            </a:pPr>
            <a:endParaRPr lang="en-US" altLang="en-FI"/>
          </a:p>
        </p:txBody>
      </p:sp>
      <p:sp>
        <p:nvSpPr>
          <p:cNvPr id="7" name="Slide Number Placeholder 6">
            <a:extLst>
              <a:ext uri="{FF2B5EF4-FFF2-40B4-BE49-F238E27FC236}">
                <a16:creationId xmlns:a16="http://schemas.microsoft.com/office/drawing/2014/main" id="{79A676A4-FBCF-D843-AE93-200613AF09AD}"/>
              </a:ext>
            </a:extLst>
          </p:cNvPr>
          <p:cNvSpPr>
            <a:spLocks noGrp="1" noChangeArrowheads="1"/>
          </p:cNvSpPr>
          <p:nvPr>
            <p:ph type="sldNum" sz="quarter" idx="12"/>
          </p:nvPr>
        </p:nvSpPr>
        <p:spPr>
          <a:xfrm>
            <a:off x="6804025" y="188913"/>
            <a:ext cx="1905000" cy="457200"/>
          </a:xfrm>
        </p:spPr>
        <p:txBody>
          <a:bodyPr/>
          <a:lstStyle>
            <a:lvl1pPr>
              <a:defRPr/>
            </a:lvl1pPr>
          </a:lstStyle>
          <a:p>
            <a:pPr>
              <a:defRPr/>
            </a:pPr>
            <a:fld id="{0D7BBA27-28CC-E143-901D-E27A7BBA96AC}" type="slidenum">
              <a:rPr lang="fi-FI" altLang="en-FI"/>
              <a:pPr>
                <a:defRPr/>
              </a:pPr>
              <a:t>‹#›</a:t>
            </a:fld>
            <a:endParaRPr lang="fi-FI" altLang="en-FI"/>
          </a:p>
        </p:txBody>
      </p:sp>
    </p:spTree>
    <p:extLst>
      <p:ext uri="{BB962C8B-B14F-4D97-AF65-F5344CB8AC3E}">
        <p14:creationId xmlns:p14="http://schemas.microsoft.com/office/powerpoint/2010/main" val="62499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D16CEF-D9BA-6741-AECD-2FBED15B88E5}"/>
              </a:ext>
            </a:extLst>
          </p:cNvPr>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en-FI"/>
              <a:t>Click to edit Master title style</a:t>
            </a:r>
          </a:p>
        </p:txBody>
      </p:sp>
      <p:sp>
        <p:nvSpPr>
          <p:cNvPr id="1027" name="Rectangle 3">
            <a:extLst>
              <a:ext uri="{FF2B5EF4-FFF2-40B4-BE49-F238E27FC236}">
                <a16:creationId xmlns:a16="http://schemas.microsoft.com/office/drawing/2014/main" id="{FD148CF4-F7D8-4F43-B0CF-E89E515B786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FI"/>
              <a:t>Click to edit Master text styles</a:t>
            </a:r>
          </a:p>
          <a:p>
            <a:pPr lvl="1"/>
            <a:r>
              <a:rPr lang="fi-FI" altLang="en-FI"/>
              <a:t>Second level</a:t>
            </a:r>
          </a:p>
          <a:p>
            <a:pPr lvl="2"/>
            <a:r>
              <a:rPr lang="fi-FI" altLang="en-FI"/>
              <a:t>Third level</a:t>
            </a:r>
          </a:p>
          <a:p>
            <a:pPr lvl="3"/>
            <a:r>
              <a:rPr lang="fi-FI" altLang="en-FI"/>
              <a:t>Fourth level</a:t>
            </a:r>
          </a:p>
          <a:p>
            <a:pPr lvl="4"/>
            <a:r>
              <a:rPr lang="fi-FI" altLang="en-FI"/>
              <a:t>Fifth level</a:t>
            </a:r>
          </a:p>
        </p:txBody>
      </p:sp>
      <p:sp>
        <p:nvSpPr>
          <p:cNvPr id="1028" name="Rectangle 4">
            <a:extLst>
              <a:ext uri="{FF2B5EF4-FFF2-40B4-BE49-F238E27FC236}">
                <a16:creationId xmlns:a16="http://schemas.microsoft.com/office/drawing/2014/main" id="{F8DDDBF7-EA53-FB49-98F0-EC8D1BCC9C0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87DD1E65-4020-E745-95E8-9A317770167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rgbClr val="595959"/>
                </a:solidFill>
              </a:defRPr>
            </a:lvl1pPr>
          </a:lstStyle>
          <a:p>
            <a:pPr>
              <a:defRPr/>
            </a:pPr>
            <a:r>
              <a:rPr lang="en-US" altLang="en-FI"/>
              <a:t>Lily Díaz, </a:t>
            </a:r>
          </a:p>
          <a:p>
            <a:pPr>
              <a:defRPr/>
            </a:pPr>
            <a:r>
              <a:rPr lang="en-US" altLang="en-FI"/>
              <a:t>ArtEZ Conference Art Research 2016</a:t>
            </a:r>
          </a:p>
        </p:txBody>
      </p:sp>
      <p:sp>
        <p:nvSpPr>
          <p:cNvPr id="1030" name="Rectangle 6">
            <a:extLst>
              <a:ext uri="{FF2B5EF4-FFF2-40B4-BE49-F238E27FC236}">
                <a16:creationId xmlns:a16="http://schemas.microsoft.com/office/drawing/2014/main" id="{BF8200D1-F2CC-D746-AF67-0750F7B338B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308EDB-D641-1346-8356-18F469FA7DC5}" type="slidenum">
              <a:rPr lang="fi-FI" altLang="en-FI"/>
              <a:pPr>
                <a:defRPr/>
              </a:pPr>
              <a:t>‹#›</a:t>
            </a:fld>
            <a:endParaRPr lang="fi-FI" altLang="en-FI"/>
          </a:p>
        </p:txBody>
      </p:sp>
      <p:pic>
        <p:nvPicPr>
          <p:cNvPr id="3" name="Picture 2" descr="Aalto_ARTS_EN_21_CMYK_3.png">
            <a:extLst>
              <a:ext uri="{FF2B5EF4-FFF2-40B4-BE49-F238E27FC236}">
                <a16:creationId xmlns:a16="http://schemas.microsoft.com/office/drawing/2014/main" id="{4B3C07A3-B40E-9A47-9D72-659B5939BCC7}"/>
              </a:ext>
            </a:extLst>
          </p:cNvPr>
          <p:cNvPicPr>
            <a:picLocks noChangeAspect="1"/>
          </p:cNvPicPr>
          <p:nvPr userDrawn="1"/>
        </p:nvPicPr>
        <p:blipFill>
          <a:blip r:embed="rId9"/>
          <a:srcRect/>
          <a:stretch>
            <a:fillRect/>
          </a:stretch>
        </p:blipFill>
        <p:spPr bwMode="auto">
          <a:xfrm>
            <a:off x="7956550" y="5949950"/>
            <a:ext cx="884238" cy="692150"/>
          </a:xfrm>
          <a:prstGeom prst="rect">
            <a:avLst/>
          </a:prstGeom>
          <a:noFill/>
          <a:ln>
            <a:noFill/>
          </a:ln>
          <a:effectLst>
            <a:outerShdw blurRad="292100" dist="139700" dir="2700000" algn="tl" rotWithShape="0">
              <a:srgbClr val="333333">
                <a:alpha val="64999"/>
              </a:srgbClr>
            </a:outerShdw>
          </a:effectLst>
        </p:spPr>
      </p:pic>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Lst>
  <p:hf sldNum="0" hdr="0" dt="0"/>
  <p:txStyles>
    <p:titleStyle>
      <a:lvl1pPr algn="ctr" rtl="0" eaLnBrk="0" fontAlgn="base" hangingPunct="0">
        <a:spcBef>
          <a:spcPct val="0"/>
        </a:spcBef>
        <a:spcAft>
          <a:spcPct val="0"/>
        </a:spcAft>
        <a:defRPr sz="2800" b="1">
          <a:solidFill>
            <a:schemeClr val="tx2"/>
          </a:solidFill>
          <a:latin typeface="Gill Sans"/>
          <a:ea typeface="ＭＳ Ｐゴシック" pitchFamily="-65" charset="-128"/>
          <a:cs typeface="ＭＳ Ｐゴシック" pitchFamily="-65" charset="-128"/>
        </a:defRPr>
      </a:lvl1pPr>
      <a:lvl2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5pPr>
      <a:lvl6pPr marL="457200" algn="ctr" rtl="0" fontAlgn="base">
        <a:spcBef>
          <a:spcPct val="0"/>
        </a:spcBef>
        <a:spcAft>
          <a:spcPct val="0"/>
        </a:spcAft>
        <a:defRPr sz="3800">
          <a:solidFill>
            <a:schemeClr val="tx2"/>
          </a:solidFill>
          <a:latin typeface="Skia" pitchFamily="-65" charset="0"/>
        </a:defRPr>
      </a:lvl6pPr>
      <a:lvl7pPr marL="914400" algn="ctr" rtl="0" fontAlgn="base">
        <a:spcBef>
          <a:spcPct val="0"/>
        </a:spcBef>
        <a:spcAft>
          <a:spcPct val="0"/>
        </a:spcAft>
        <a:defRPr sz="3800">
          <a:solidFill>
            <a:schemeClr val="tx2"/>
          </a:solidFill>
          <a:latin typeface="Skia" pitchFamily="-65" charset="0"/>
        </a:defRPr>
      </a:lvl7pPr>
      <a:lvl8pPr marL="1371600" algn="ctr" rtl="0" fontAlgn="base">
        <a:spcBef>
          <a:spcPct val="0"/>
        </a:spcBef>
        <a:spcAft>
          <a:spcPct val="0"/>
        </a:spcAft>
        <a:defRPr sz="3800">
          <a:solidFill>
            <a:schemeClr val="tx2"/>
          </a:solidFill>
          <a:latin typeface="Skia" pitchFamily="-65" charset="0"/>
        </a:defRPr>
      </a:lvl8pPr>
      <a:lvl9pPr marL="1828800" algn="ctr" rtl="0" fontAlgn="base">
        <a:spcBef>
          <a:spcPct val="0"/>
        </a:spcBef>
        <a:spcAft>
          <a:spcPct val="0"/>
        </a:spcAft>
        <a:defRPr sz="3800">
          <a:solidFill>
            <a:schemeClr val="tx2"/>
          </a:solidFill>
          <a:latin typeface="Skia" pitchFamily="-65" charset="0"/>
        </a:defRPr>
      </a:lvl9pPr>
    </p:titleStyle>
    <p:bodyStyle>
      <a:lvl1pPr marL="342900" indent="-342900" algn="l" rtl="0" eaLnBrk="0" fontAlgn="base" hangingPunct="0">
        <a:spcBef>
          <a:spcPct val="20000"/>
        </a:spcBef>
        <a:spcAft>
          <a:spcPct val="0"/>
        </a:spcAft>
        <a:buChar char="•"/>
        <a:defRPr>
          <a:solidFill>
            <a:schemeClr val="tx1"/>
          </a:solidFill>
          <a:latin typeface="Gill Sans"/>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a:solidFill>
            <a:schemeClr val="tx1"/>
          </a:solidFill>
          <a:latin typeface="Gill Sans"/>
          <a:ea typeface="ＭＳ Ｐゴシック" pitchFamily="-65" charset="-128"/>
        </a:defRPr>
      </a:lvl2pPr>
      <a:lvl3pPr marL="1143000" indent="-228600" algn="l" rtl="0" eaLnBrk="0" fontAlgn="base" hangingPunct="0">
        <a:spcBef>
          <a:spcPct val="20000"/>
        </a:spcBef>
        <a:spcAft>
          <a:spcPct val="0"/>
        </a:spcAft>
        <a:buChar char="•"/>
        <a:defRPr>
          <a:solidFill>
            <a:schemeClr val="tx1"/>
          </a:solidFill>
          <a:latin typeface="Gill Sans"/>
          <a:ea typeface="ＭＳ Ｐゴシック" pitchFamily="-65" charset="-128"/>
        </a:defRPr>
      </a:lvl3pPr>
      <a:lvl4pPr marL="1600200" indent="-228600" algn="l" rtl="0" eaLnBrk="0" fontAlgn="base" hangingPunct="0">
        <a:spcBef>
          <a:spcPct val="20000"/>
        </a:spcBef>
        <a:spcAft>
          <a:spcPct val="0"/>
        </a:spcAft>
        <a:buChar char="–"/>
        <a:defRPr>
          <a:solidFill>
            <a:schemeClr val="tx1"/>
          </a:solidFill>
          <a:latin typeface="Gill Sans"/>
          <a:ea typeface="ＭＳ Ｐゴシック" pitchFamily="-65" charset="-128"/>
        </a:defRPr>
      </a:lvl4pPr>
      <a:lvl5pPr marL="2057400" indent="-228600" algn="l" rtl="0" eaLnBrk="0" fontAlgn="base" hangingPunct="0">
        <a:spcBef>
          <a:spcPct val="20000"/>
        </a:spcBef>
        <a:spcAft>
          <a:spcPct val="0"/>
        </a:spcAft>
        <a:buChar char="»"/>
        <a:defRPr>
          <a:solidFill>
            <a:schemeClr val="tx1"/>
          </a:solidFill>
          <a:latin typeface="Gill Sans"/>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vimeo.com/65185786"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67362D8A-7033-C84C-B02F-4E6C6C009692}"/>
              </a:ext>
            </a:extLst>
          </p:cNvPr>
          <p:cNvSpPr>
            <a:spLocks noGrp="1" noChangeArrowheads="1"/>
          </p:cNvSpPr>
          <p:nvPr>
            <p:ph type="ctrTitle"/>
          </p:nvPr>
        </p:nvSpPr>
        <p:spPr>
          <a:xfrm>
            <a:off x="395288" y="765175"/>
            <a:ext cx="7300912" cy="2520950"/>
          </a:xfrm>
        </p:spPr>
        <p:txBody>
          <a:bodyPr/>
          <a:lstStyle/>
          <a:p>
            <a:pPr algn="l" eaLnBrk="1" hangingPunct="1"/>
            <a:r>
              <a:rPr lang="en-US" altLang="en-FI" sz="2400" dirty="0">
                <a:solidFill>
                  <a:schemeClr val="tx1"/>
                </a:solidFill>
                <a:latin typeface="Gill Sans" panose="020B0502020104020203" pitchFamily="34" charset="-79"/>
                <a:ea typeface="ＭＳ Ｐゴシック" panose="020B0600070205080204" pitchFamily="34" charset="-128"/>
              </a:rPr>
              <a:t>A pragmatic approach </a:t>
            </a:r>
            <a:br>
              <a:rPr lang="en-US" altLang="en-FI" sz="2400" dirty="0">
                <a:solidFill>
                  <a:schemeClr val="tx1"/>
                </a:solidFill>
                <a:latin typeface="Gill Sans" panose="020B0502020104020203" pitchFamily="34" charset="-79"/>
                <a:ea typeface="ＭＳ Ｐゴシック" panose="020B0600070205080204" pitchFamily="34" charset="-128"/>
              </a:rPr>
            </a:br>
            <a:r>
              <a:rPr lang="en-US" altLang="en-FI" sz="2400" dirty="0">
                <a:solidFill>
                  <a:schemeClr val="tx1"/>
                </a:solidFill>
                <a:latin typeface="Gill Sans" panose="020B0502020104020203" pitchFamily="34" charset="-79"/>
                <a:ea typeface="ＭＳ Ｐゴシック" panose="020B0600070205080204" pitchFamily="34" charset="-128"/>
              </a:rPr>
              <a:t>to research in new media </a:t>
            </a:r>
            <a:br>
              <a:rPr lang="en-US" altLang="en-FI" dirty="0">
                <a:solidFill>
                  <a:srgbClr val="800000"/>
                </a:solidFill>
                <a:latin typeface="Gill Sans" panose="020B0502020104020203" pitchFamily="34" charset="-79"/>
                <a:ea typeface="ＭＳ Ｐゴシック" panose="020B0600070205080204" pitchFamily="34" charset="-128"/>
              </a:rPr>
            </a:br>
            <a:r>
              <a:rPr lang="en-US" altLang="en-FI" dirty="0">
                <a:solidFill>
                  <a:srgbClr val="800000"/>
                </a:solidFill>
                <a:latin typeface="Gill Sans" panose="020B0502020104020203" pitchFamily="34" charset="-79"/>
                <a:ea typeface="ＭＳ Ｐゴシック" panose="020B0600070205080204" pitchFamily="34" charset="-128"/>
              </a:rPr>
              <a:t> </a:t>
            </a:r>
            <a:br>
              <a:rPr lang="en-US" altLang="en-FI" dirty="0">
                <a:solidFill>
                  <a:srgbClr val="800000"/>
                </a:solidFill>
                <a:latin typeface="Gill Sans" panose="020B0502020104020203" pitchFamily="34" charset="-79"/>
                <a:ea typeface="ＭＳ Ｐゴシック" panose="020B0600070205080204" pitchFamily="34" charset="-128"/>
              </a:rPr>
            </a:br>
            <a:r>
              <a:rPr lang="en-US" altLang="en-FI" sz="2400" dirty="0">
                <a:solidFill>
                  <a:schemeClr val="tx1"/>
                </a:solidFill>
                <a:latin typeface="Gill Sans" panose="020B0502020104020203" pitchFamily="34" charset="-79"/>
                <a:ea typeface="ＭＳ Ｐゴシック" panose="020B0600070205080204" pitchFamily="34" charset="-128"/>
              </a:rPr>
              <a:t>Concept</a:t>
            </a:r>
            <a:r>
              <a:rPr lang="en-US" altLang="en-FI" sz="2400" b="0" dirty="0">
                <a:solidFill>
                  <a:schemeClr val="tx1"/>
                </a:solidFill>
                <a:latin typeface="Gill Sans" panose="020B0502020104020203" pitchFamily="34" charset="-79"/>
                <a:ea typeface="ＭＳ Ｐゴシック" panose="020B0600070205080204" pitchFamily="34" charset="-128"/>
              </a:rPr>
              <a:t>,</a:t>
            </a:r>
            <a:r>
              <a:rPr lang="en-US" altLang="en-FI" sz="2400" dirty="0">
                <a:solidFill>
                  <a:schemeClr val="tx1"/>
                </a:solidFill>
                <a:latin typeface="Gill Sans" panose="020B0502020104020203" pitchFamily="34" charset="-79"/>
                <a:ea typeface="ＭＳ Ｐゴシック" panose="020B0600070205080204" pitchFamily="34" charset="-128"/>
              </a:rPr>
              <a:t> Audience</a:t>
            </a:r>
            <a:r>
              <a:rPr lang="en-US" altLang="en-FI" sz="2400" b="0" dirty="0">
                <a:solidFill>
                  <a:schemeClr val="tx1"/>
                </a:solidFill>
                <a:latin typeface="Gill Sans" panose="020B0502020104020203" pitchFamily="34" charset="-79"/>
                <a:ea typeface="ＭＳ Ｐゴシック" panose="020B0600070205080204" pitchFamily="34" charset="-128"/>
              </a:rPr>
              <a:t>,</a:t>
            </a:r>
            <a:r>
              <a:rPr lang="en-US" altLang="en-FI" sz="2400" dirty="0">
                <a:solidFill>
                  <a:schemeClr val="tx1"/>
                </a:solidFill>
                <a:latin typeface="Gill Sans" panose="020B0502020104020203" pitchFamily="34" charset="-79"/>
                <a:ea typeface="ＭＳ Ｐゴシック" panose="020B0600070205080204" pitchFamily="34" charset="-128"/>
              </a:rPr>
              <a:t> Content</a:t>
            </a:r>
            <a:r>
              <a:rPr lang="en-US" altLang="en-FI" sz="2400" b="0" dirty="0">
                <a:solidFill>
                  <a:schemeClr val="tx1"/>
                </a:solidFill>
                <a:latin typeface="Gill Sans" panose="020B0502020104020203" pitchFamily="34" charset="-79"/>
                <a:ea typeface="ＭＳ Ｐゴシック" panose="020B0600070205080204" pitchFamily="34" charset="-128"/>
              </a:rPr>
              <a:t>,</a:t>
            </a:r>
            <a:r>
              <a:rPr lang="en-US" altLang="en-FI" sz="2400" dirty="0">
                <a:solidFill>
                  <a:schemeClr val="tx1"/>
                </a:solidFill>
                <a:latin typeface="Gill Sans" panose="020B0502020104020203" pitchFamily="34" charset="-79"/>
                <a:ea typeface="ＭＳ Ｐゴシック" panose="020B0600070205080204" pitchFamily="34" charset="-128"/>
              </a:rPr>
              <a:t> Interaction</a:t>
            </a:r>
            <a:br>
              <a:rPr lang="en-US" altLang="en-FI" sz="2400" dirty="0">
                <a:solidFill>
                  <a:schemeClr val="tx1"/>
                </a:solidFill>
                <a:latin typeface="Gill Sans" panose="020B0502020104020203" pitchFamily="34" charset="-79"/>
                <a:ea typeface="ＭＳ Ｐゴシック" panose="020B0600070205080204" pitchFamily="34" charset="-128"/>
              </a:rPr>
            </a:br>
            <a:r>
              <a:rPr lang="en-US" altLang="en-FI" sz="2000" dirty="0">
                <a:solidFill>
                  <a:schemeClr val="tx1"/>
                </a:solidFill>
                <a:latin typeface="Gill Sans" panose="020B0502020104020203" pitchFamily="34" charset="-79"/>
                <a:ea typeface="ＭＳ Ｐゴシック" panose="020B0600070205080204" pitchFamily="34" charset="-128"/>
              </a:rPr>
              <a:t>and</a:t>
            </a:r>
            <a:r>
              <a:rPr lang="en-US" altLang="en-FI" sz="2400" dirty="0">
                <a:solidFill>
                  <a:schemeClr val="tx1"/>
                </a:solidFill>
                <a:latin typeface="Gill Sans" panose="020B0502020104020203" pitchFamily="34" charset="-79"/>
                <a:ea typeface="ＭＳ Ｐゴシック" panose="020B0600070205080204" pitchFamily="34" charset="-128"/>
              </a:rPr>
              <a:t> Interface</a:t>
            </a:r>
          </a:p>
        </p:txBody>
      </p:sp>
      <p:sp>
        <p:nvSpPr>
          <p:cNvPr id="11266" name="Rectangle 6">
            <a:extLst>
              <a:ext uri="{FF2B5EF4-FFF2-40B4-BE49-F238E27FC236}">
                <a16:creationId xmlns:a16="http://schemas.microsoft.com/office/drawing/2014/main" id="{5052218F-DD5E-2340-82A6-0684195DDA89}"/>
              </a:ext>
            </a:extLst>
          </p:cNvPr>
          <p:cNvSpPr>
            <a:spLocks noChangeArrowheads="1"/>
          </p:cNvSpPr>
          <p:nvPr/>
        </p:nvSpPr>
        <p:spPr bwMode="auto">
          <a:xfrm>
            <a:off x="395288" y="5261828"/>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Gill Sans" panose="020B0502020104020203" pitchFamily="34" charset="-79"/>
                <a:ea typeface="ＭＳ Ｐゴシック" panose="020B0600070205080204" pitchFamily="34" charset="-128"/>
              </a:defRPr>
            </a:lvl1pPr>
            <a:lvl2pPr marL="742950" indent="-285750">
              <a:spcBef>
                <a:spcPct val="20000"/>
              </a:spcBef>
              <a:buChar char="–"/>
              <a:defRPr>
                <a:solidFill>
                  <a:schemeClr val="tx1"/>
                </a:solidFill>
                <a:latin typeface="Gill Sans" panose="020B0502020104020203" pitchFamily="34" charset="-79"/>
                <a:ea typeface="ＭＳ Ｐゴシック" panose="020B0600070205080204" pitchFamily="34" charset="-128"/>
              </a:defRPr>
            </a:lvl2pPr>
            <a:lvl3pPr marL="11430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3pPr>
            <a:lvl4pPr marL="16002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4pPr>
            <a:lvl5pPr marL="2057400" indent="-228600">
              <a:spcBef>
                <a:spcPct val="20000"/>
              </a:spcBef>
              <a:buChar char="»"/>
              <a:defRPr>
                <a:solidFill>
                  <a:schemeClr val="tx1"/>
                </a:solidFill>
                <a:latin typeface="Gill Sans" panose="020B0502020104020203" pitchFamily="34" charset="-79"/>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Gill Sans" panose="020B0502020104020203" pitchFamily="34" charset="-79"/>
                <a:ea typeface="ＭＳ Ｐゴシック" panose="020B0600070205080204" pitchFamily="34" charset="-128"/>
              </a:defRPr>
            </a:lvl9pPr>
          </a:lstStyle>
          <a:p>
            <a:pPr eaLnBrk="1" hangingPunct="1">
              <a:spcBef>
                <a:spcPct val="0"/>
              </a:spcBef>
              <a:buFontTx/>
              <a:buNone/>
            </a:pPr>
            <a:r>
              <a:rPr lang="en-US" altLang="en-FI" sz="1600" dirty="0"/>
              <a:t>By Lily Díaz-</a:t>
            </a:r>
            <a:r>
              <a:rPr lang="en-US" altLang="en-FI" sz="1600" dirty="0" err="1"/>
              <a:t>Kommonen</a:t>
            </a:r>
            <a:r>
              <a:rPr lang="en-US" altLang="en-FI" sz="1600" dirty="0"/>
              <a:t>,</a:t>
            </a:r>
          </a:p>
          <a:p>
            <a:pPr eaLnBrk="1" hangingPunct="1">
              <a:spcBef>
                <a:spcPct val="0"/>
              </a:spcBef>
              <a:buFontTx/>
              <a:buNone/>
            </a:pPr>
            <a:r>
              <a:rPr lang="en-US" altLang="en-FI" sz="1600" dirty="0"/>
              <a:t>Professor of New Media,</a:t>
            </a:r>
          </a:p>
          <a:p>
            <a:pPr eaLnBrk="1" hangingPunct="1">
              <a:spcBef>
                <a:spcPct val="0"/>
              </a:spcBef>
              <a:buFontTx/>
              <a:buNone/>
            </a:pPr>
            <a:r>
              <a:rPr lang="en-US" altLang="en-FI" sz="1600" dirty="0"/>
              <a:t>27 February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a:extLst>
              <a:ext uri="{FF2B5EF4-FFF2-40B4-BE49-F238E27FC236}">
                <a16:creationId xmlns:a16="http://schemas.microsoft.com/office/drawing/2014/main" id="{3E20AF7D-D282-DF40-AE2B-B46C025F1EB7}"/>
              </a:ext>
            </a:extLst>
          </p:cNvPr>
          <p:cNvSpPr>
            <a:spLocks noGrp="1" noChangeArrowheads="1"/>
          </p:cNvSpPr>
          <p:nvPr>
            <p:ph type="title"/>
          </p:nvPr>
        </p:nvSpPr>
        <p:spPr/>
        <p:txBody>
          <a:bodyPr/>
          <a:lstStyle/>
          <a:p>
            <a:r>
              <a:rPr lang="en-GB" altLang="en-FI" dirty="0">
                <a:latin typeface="Gill Sans" panose="020B0502020104020203" pitchFamily="34" charset="-79"/>
                <a:ea typeface="ＭＳ Ｐゴシック" panose="020B0600070205080204" pitchFamily="34" charset="-128"/>
              </a:rPr>
              <a:t>Content</a:t>
            </a:r>
          </a:p>
        </p:txBody>
      </p:sp>
      <p:sp>
        <p:nvSpPr>
          <p:cNvPr id="2" name="Content Placeholder 1">
            <a:extLst>
              <a:ext uri="{FF2B5EF4-FFF2-40B4-BE49-F238E27FC236}">
                <a16:creationId xmlns:a16="http://schemas.microsoft.com/office/drawing/2014/main" id="{2B357BCE-2A70-7645-ABBC-6666239F4549}"/>
              </a:ext>
            </a:extLst>
          </p:cNvPr>
          <p:cNvSpPr>
            <a:spLocks noGrp="1"/>
          </p:cNvSpPr>
          <p:nvPr>
            <p:ph idx="1"/>
          </p:nvPr>
        </p:nvSpPr>
        <p:spPr>
          <a:xfrm>
            <a:off x="665548" y="1439579"/>
            <a:ext cx="7772400" cy="4114800"/>
          </a:xfrm>
        </p:spPr>
        <p:txBody>
          <a:bodyPr/>
          <a:lstStyle/>
          <a:p>
            <a:r>
              <a:rPr lang="en-GB" dirty="0"/>
              <a:t>Aside from textual form, narrative can be (re)presented using many different </a:t>
            </a:r>
            <a:r>
              <a:rPr lang="en-GB" i="1" dirty="0"/>
              <a:t>systems of signs</a:t>
            </a:r>
            <a:r>
              <a:rPr lang="en-GB" dirty="0"/>
              <a:t>.</a:t>
            </a:r>
          </a:p>
          <a:p>
            <a:pPr lvl="1"/>
            <a:r>
              <a:rPr lang="en-GB" dirty="0"/>
              <a:t>Ex sign systems: Alphabet, images, sounds, </a:t>
            </a:r>
            <a:r>
              <a:rPr lang="en-GB" dirty="0" err="1"/>
              <a:t>ect</a:t>
            </a:r>
            <a:r>
              <a:rPr lang="en-GB" dirty="0"/>
              <a:t>.</a:t>
            </a:r>
          </a:p>
          <a:p>
            <a:r>
              <a:rPr lang="en-GB" dirty="0"/>
              <a:t>For the purposes of new media design, we define </a:t>
            </a:r>
            <a:r>
              <a:rPr lang="en-GB" i="1" dirty="0"/>
              <a:t>content</a:t>
            </a:r>
            <a:r>
              <a:rPr lang="en-GB" dirty="0"/>
              <a:t> as those elements in a narrative that remain constant regardless of the sign system and forms into which they are encoded.</a:t>
            </a:r>
          </a:p>
          <a:p>
            <a:r>
              <a:rPr lang="en-GB" dirty="0"/>
              <a:t>In the next three slides I show three examples of content in the form of auto-ethnographic accounts and expressed using visual and sonic representations.</a:t>
            </a:r>
          </a:p>
          <a:p>
            <a:pPr lvl="1"/>
            <a:endParaRPr lang="en-GB" dirty="0"/>
          </a:p>
          <a:p>
            <a:endParaRPr lang="en-GB" dirty="0"/>
          </a:p>
          <a:p>
            <a:endParaRPr lang="en-GB" dirty="0"/>
          </a:p>
          <a:p>
            <a:endParaRPr lang="en-GB" dirty="0"/>
          </a:p>
        </p:txBody>
      </p:sp>
    </p:spTree>
    <p:extLst>
      <p:ext uri="{BB962C8B-B14F-4D97-AF65-F5344CB8AC3E}">
        <p14:creationId xmlns:p14="http://schemas.microsoft.com/office/powerpoint/2010/main" val="97471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817151-15F2-2749-BE92-F37256377968}"/>
              </a:ext>
            </a:extLst>
          </p:cNvPr>
          <p:cNvPicPr>
            <a:picLocks noChangeAspect="1"/>
          </p:cNvPicPr>
          <p:nvPr/>
        </p:nvPicPr>
        <p:blipFill>
          <a:blip r:embed="rId3"/>
          <a:stretch>
            <a:fillRect/>
          </a:stretch>
        </p:blipFill>
        <p:spPr>
          <a:xfrm>
            <a:off x="827584" y="332656"/>
            <a:ext cx="7299811" cy="5482308"/>
          </a:xfrm>
          <a:prstGeom prst="rect">
            <a:avLst/>
          </a:prstGeom>
        </p:spPr>
      </p:pic>
    </p:spTree>
    <p:extLst>
      <p:ext uri="{BB962C8B-B14F-4D97-AF65-F5344CB8AC3E}">
        <p14:creationId xmlns:p14="http://schemas.microsoft.com/office/powerpoint/2010/main" val="135392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44C79A-BA6A-3449-9EC8-261F7F9FBE4B}"/>
              </a:ext>
            </a:extLst>
          </p:cNvPr>
          <p:cNvSpPr/>
          <p:nvPr/>
        </p:nvSpPr>
        <p:spPr>
          <a:xfrm>
            <a:off x="5151107" y="1196752"/>
            <a:ext cx="4572000" cy="1077218"/>
          </a:xfrm>
          <a:prstGeom prst="rect">
            <a:avLst/>
          </a:prstGeom>
        </p:spPr>
        <p:txBody>
          <a:bodyPr>
            <a:spAutoFit/>
          </a:bodyPr>
          <a:lstStyle/>
          <a:p>
            <a:r>
              <a:rPr lang="en-US" sz="3200" dirty="0">
                <a:solidFill>
                  <a:srgbClr val="00B0F0"/>
                </a:solidFill>
                <a:highlight>
                  <a:srgbClr val="000000"/>
                </a:highlight>
                <a:latin typeface="Gill Sans"/>
                <a:cs typeface="Gill Sans"/>
              </a:rPr>
              <a:t>Quotidian Record, </a:t>
            </a:r>
          </a:p>
          <a:p>
            <a:r>
              <a:rPr lang="en-US" sz="3200" dirty="0">
                <a:solidFill>
                  <a:srgbClr val="00B0F0"/>
                </a:solidFill>
                <a:highlight>
                  <a:srgbClr val="000000"/>
                </a:highlight>
                <a:latin typeface="Gill Sans"/>
                <a:cs typeface="Gill Sans"/>
              </a:rPr>
              <a:t>by Brian House, 2014</a:t>
            </a:r>
          </a:p>
        </p:txBody>
      </p:sp>
      <p:pic>
        <p:nvPicPr>
          <p:cNvPr id="6" name="Picture 5">
            <a:extLst>
              <a:ext uri="{FF2B5EF4-FFF2-40B4-BE49-F238E27FC236}">
                <a16:creationId xmlns:a16="http://schemas.microsoft.com/office/drawing/2014/main" id="{B9310157-1CD8-F143-BA61-55CEA257BFA0}"/>
              </a:ext>
            </a:extLst>
          </p:cNvPr>
          <p:cNvPicPr>
            <a:picLocks noChangeAspect="1"/>
          </p:cNvPicPr>
          <p:nvPr/>
        </p:nvPicPr>
        <p:blipFill>
          <a:blip r:embed="rId3"/>
          <a:stretch>
            <a:fillRect/>
          </a:stretch>
        </p:blipFill>
        <p:spPr>
          <a:xfrm>
            <a:off x="395457" y="507785"/>
            <a:ext cx="4572000" cy="4572000"/>
          </a:xfrm>
          <a:prstGeom prst="rect">
            <a:avLst/>
          </a:prstGeom>
        </p:spPr>
      </p:pic>
      <p:pic>
        <p:nvPicPr>
          <p:cNvPr id="7" name="Picture 6">
            <a:extLst>
              <a:ext uri="{FF2B5EF4-FFF2-40B4-BE49-F238E27FC236}">
                <a16:creationId xmlns:a16="http://schemas.microsoft.com/office/drawing/2014/main" id="{99D9E961-9C1A-1E4F-A635-964F764B838E}"/>
              </a:ext>
            </a:extLst>
          </p:cNvPr>
          <p:cNvPicPr>
            <a:picLocks noChangeAspect="1"/>
          </p:cNvPicPr>
          <p:nvPr/>
        </p:nvPicPr>
        <p:blipFill>
          <a:blip r:embed="rId4"/>
          <a:stretch>
            <a:fillRect/>
          </a:stretch>
        </p:blipFill>
        <p:spPr>
          <a:xfrm>
            <a:off x="5151107" y="2551794"/>
            <a:ext cx="3672408" cy="2449467"/>
          </a:xfrm>
          <a:prstGeom prst="rect">
            <a:avLst/>
          </a:prstGeom>
        </p:spPr>
      </p:pic>
      <p:sp>
        <p:nvSpPr>
          <p:cNvPr id="8" name="Rectangle 7">
            <a:extLst>
              <a:ext uri="{FF2B5EF4-FFF2-40B4-BE49-F238E27FC236}">
                <a16:creationId xmlns:a16="http://schemas.microsoft.com/office/drawing/2014/main" id="{2C7E24FB-C625-AD42-A6EF-1BF0C36D92A9}"/>
              </a:ext>
            </a:extLst>
          </p:cNvPr>
          <p:cNvSpPr/>
          <p:nvPr/>
        </p:nvSpPr>
        <p:spPr>
          <a:xfrm>
            <a:off x="323528" y="5169386"/>
            <a:ext cx="4943615" cy="707886"/>
          </a:xfrm>
          <a:prstGeom prst="rect">
            <a:avLst/>
          </a:prstGeom>
          <a:noFill/>
          <a:ln>
            <a:solidFill>
              <a:srgbClr val="00B0F0"/>
            </a:solidFill>
          </a:ln>
        </p:spPr>
        <p:txBody>
          <a:bodyPr wrap="square">
            <a:spAutoFit/>
          </a:bodyPr>
          <a:lstStyle/>
          <a:p>
            <a:r>
              <a:rPr lang="en-US" sz="2000" dirty="0">
                <a:solidFill>
                  <a:srgbClr val="FFFF00"/>
                </a:solidFill>
                <a:highlight>
                  <a:srgbClr val="000000"/>
                </a:highlight>
                <a:latin typeface="Gill Sans"/>
                <a:cs typeface="Gill Sans"/>
              </a:rPr>
              <a:t>Melodies depict artist’s daily life trajectories</a:t>
            </a:r>
          </a:p>
          <a:p>
            <a:r>
              <a:rPr lang="en-US" sz="2000" dirty="0">
                <a:solidFill>
                  <a:srgbClr val="FFFF00"/>
                </a:solidFill>
                <a:highlight>
                  <a:srgbClr val="000000"/>
                </a:highlight>
                <a:latin typeface="Gill Sans"/>
                <a:cs typeface="Gill Sans"/>
              </a:rPr>
              <a:t>during one year</a:t>
            </a:r>
          </a:p>
        </p:txBody>
      </p:sp>
      <p:sp>
        <p:nvSpPr>
          <p:cNvPr id="10" name="Rectangle 9">
            <a:extLst>
              <a:ext uri="{FF2B5EF4-FFF2-40B4-BE49-F238E27FC236}">
                <a16:creationId xmlns:a16="http://schemas.microsoft.com/office/drawing/2014/main" id="{EDDB5F9C-EA6B-7247-86BC-90078214CD20}"/>
              </a:ext>
            </a:extLst>
          </p:cNvPr>
          <p:cNvSpPr/>
          <p:nvPr/>
        </p:nvSpPr>
        <p:spPr>
          <a:xfrm>
            <a:off x="2555776" y="6045397"/>
            <a:ext cx="3730958" cy="830997"/>
          </a:xfrm>
          <a:prstGeom prst="rect">
            <a:avLst/>
          </a:prstGeom>
        </p:spPr>
        <p:txBody>
          <a:bodyPr wrap="none">
            <a:spAutoFit/>
          </a:bodyPr>
          <a:lstStyle/>
          <a:p>
            <a:r>
              <a:rPr lang="en-US" sz="2400" dirty="0">
                <a:latin typeface="Gill Sans MT" panose="020B0502020104020203" pitchFamily="34" charset="77"/>
                <a:hlinkClick r:id="rId5"/>
              </a:rPr>
              <a:t>https://vimeo.com/65185786</a:t>
            </a:r>
            <a:endParaRPr lang="en-US" sz="2400" dirty="0">
              <a:latin typeface="Gill Sans MT" panose="020B0502020104020203" pitchFamily="34" charset="77"/>
            </a:endParaRPr>
          </a:p>
          <a:p>
            <a:endParaRPr lang="en-US" sz="2400" dirty="0">
              <a:latin typeface="Gill Sans MT" panose="020B0502020104020203" pitchFamily="34" charset="77"/>
            </a:endParaRPr>
          </a:p>
        </p:txBody>
      </p:sp>
    </p:spTree>
    <p:extLst>
      <p:ext uri="{BB962C8B-B14F-4D97-AF65-F5344CB8AC3E}">
        <p14:creationId xmlns:p14="http://schemas.microsoft.com/office/powerpoint/2010/main" val="246875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D17802-8F73-6C46-8969-467C896A56A1}"/>
              </a:ext>
            </a:extLst>
          </p:cNvPr>
          <p:cNvSpPr>
            <a:spLocks noGrp="1"/>
          </p:cNvSpPr>
          <p:nvPr>
            <p:ph type="title" idx="4294967295"/>
          </p:nvPr>
        </p:nvSpPr>
        <p:spPr>
          <a:xfrm>
            <a:off x="637038" y="4865067"/>
            <a:ext cx="7772400" cy="1362075"/>
          </a:xfrm>
        </p:spPr>
        <p:txBody>
          <a:bodyPr/>
          <a:lstStyle/>
          <a:p>
            <a:r>
              <a:rPr lang="en-FI" sz="3600" dirty="0">
                <a:solidFill>
                  <a:schemeClr val="bg1"/>
                </a:solidFill>
              </a:rPr>
              <a:t>WHAT IS INTERACTIVITY?</a:t>
            </a:r>
          </a:p>
        </p:txBody>
      </p:sp>
      <p:sp>
        <p:nvSpPr>
          <p:cNvPr id="8" name="Rectangle 7">
            <a:extLst>
              <a:ext uri="{FF2B5EF4-FFF2-40B4-BE49-F238E27FC236}">
                <a16:creationId xmlns:a16="http://schemas.microsoft.com/office/drawing/2014/main" id="{6640A5E3-F304-5E40-9D31-45112601B816}"/>
              </a:ext>
            </a:extLst>
          </p:cNvPr>
          <p:cNvSpPr/>
          <p:nvPr/>
        </p:nvSpPr>
        <p:spPr bwMode="auto">
          <a:xfrm>
            <a:off x="7812360" y="5713423"/>
            <a:ext cx="1224136" cy="1027945"/>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FI" sz="2800" b="0" i="0" u="none" strike="noStrike" cap="none" normalizeH="0" baseline="0">
              <a:ln>
                <a:noFill/>
              </a:ln>
              <a:solidFill>
                <a:schemeClr val="tx1"/>
              </a:solidFill>
              <a:effectLst/>
              <a:latin typeface="Times" pitchFamily="-65" charset="0"/>
            </a:endParaRPr>
          </a:p>
        </p:txBody>
      </p:sp>
      <p:pic>
        <p:nvPicPr>
          <p:cNvPr id="10" name="Picture 9">
            <a:extLst>
              <a:ext uri="{FF2B5EF4-FFF2-40B4-BE49-F238E27FC236}">
                <a16:creationId xmlns:a16="http://schemas.microsoft.com/office/drawing/2014/main" id="{E8991D04-A46E-BB41-B3BE-641F4D854328}"/>
              </a:ext>
            </a:extLst>
          </p:cNvPr>
          <p:cNvPicPr>
            <a:picLocks noChangeAspect="1"/>
          </p:cNvPicPr>
          <p:nvPr/>
        </p:nvPicPr>
        <p:blipFill>
          <a:blip r:embed="rId3"/>
          <a:stretch>
            <a:fillRect/>
          </a:stretch>
        </p:blipFill>
        <p:spPr>
          <a:xfrm>
            <a:off x="914400" y="620688"/>
            <a:ext cx="7315200" cy="3810000"/>
          </a:xfrm>
          <a:prstGeom prst="rect">
            <a:avLst/>
          </a:prstGeom>
        </p:spPr>
      </p:pic>
    </p:spTree>
    <p:extLst>
      <p:ext uri="{BB962C8B-B14F-4D97-AF65-F5344CB8AC3E}">
        <p14:creationId xmlns:p14="http://schemas.microsoft.com/office/powerpoint/2010/main" val="1746101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0C8B7FAA-E6F7-5E45-B2AC-5E43F5441BDB}"/>
              </a:ext>
            </a:extLst>
          </p:cNvPr>
          <p:cNvSpPr>
            <a:spLocks noGrp="1" noChangeArrowheads="1"/>
          </p:cNvSpPr>
          <p:nvPr>
            <p:ph type="title"/>
          </p:nvPr>
        </p:nvSpPr>
        <p:spPr/>
        <p:txBody>
          <a:bodyPr/>
          <a:lstStyle/>
          <a:p>
            <a:r>
              <a:rPr lang="en-US" altLang="en-FI" dirty="0">
                <a:latin typeface="Gill Sans" panose="020B0502020104020203" pitchFamily="34" charset="-79"/>
                <a:ea typeface="ＭＳ Ｐゴシック" panose="020B0600070205080204" pitchFamily="34" charset="-128"/>
              </a:rPr>
              <a:t>Interaction</a:t>
            </a:r>
            <a:br>
              <a:rPr lang="en-US" altLang="en-FI" dirty="0">
                <a:latin typeface="Gill Sans" panose="020B0502020104020203" pitchFamily="34" charset="-79"/>
                <a:ea typeface="ＭＳ Ｐゴシック" panose="020B0600070205080204" pitchFamily="34" charset="-128"/>
              </a:rPr>
            </a:br>
            <a:r>
              <a:rPr lang="en-US" altLang="en-FI" sz="2000" b="0" dirty="0">
                <a:latin typeface="Gill Sans" panose="020B0502020104020203" pitchFamily="34" charset="-79"/>
                <a:ea typeface="ＭＳ Ｐゴシック" panose="020B0600070205080204" pitchFamily="34" charset="-128"/>
              </a:rPr>
              <a:t>(Some navigation examples)</a:t>
            </a:r>
          </a:p>
        </p:txBody>
      </p:sp>
      <p:sp>
        <p:nvSpPr>
          <p:cNvPr id="31746" name="Content Placeholder 2">
            <a:extLst>
              <a:ext uri="{FF2B5EF4-FFF2-40B4-BE49-F238E27FC236}">
                <a16:creationId xmlns:a16="http://schemas.microsoft.com/office/drawing/2014/main" id="{D9AE1C5D-860C-C64C-8ED7-ED9FB3B778CE}"/>
              </a:ext>
            </a:extLst>
          </p:cNvPr>
          <p:cNvSpPr>
            <a:spLocks noGrp="1" noChangeArrowheads="1"/>
          </p:cNvSpPr>
          <p:nvPr>
            <p:ph idx="1"/>
          </p:nvPr>
        </p:nvSpPr>
        <p:spPr/>
        <p:txBody>
          <a:bodyPr/>
          <a:lstStyle/>
          <a:p>
            <a:r>
              <a:rPr lang="en-US" altLang="en-FI" sz="2400" dirty="0">
                <a:latin typeface="Gill Sans" panose="020B0502020104020203" pitchFamily="34" charset="-79"/>
                <a:ea typeface="ＭＳ Ｐゴシック" panose="020B0600070205080204" pitchFamily="34" charset="-128"/>
              </a:rPr>
              <a:t>Egocentric – self-motivated, first person perspective related </a:t>
            </a:r>
          </a:p>
          <a:p>
            <a:pPr lvl="1"/>
            <a:r>
              <a:rPr lang="en-US" altLang="en-FI" sz="2000" dirty="0">
                <a:latin typeface="Gill Sans" panose="020B0502020104020203" pitchFamily="34" charset="-79"/>
                <a:ea typeface="ＭＳ Ｐゴシック" panose="020B0600070205080204" pitchFamily="34" charset="-128"/>
              </a:rPr>
              <a:t>Ex: </a:t>
            </a:r>
            <a:r>
              <a:rPr lang="en-US" altLang="en-US" sz="2000" dirty="0">
                <a:latin typeface="Gill Sans" panose="020B0502020104020203" pitchFamily="34" charset="-79"/>
                <a:ea typeface="ＭＳ Ｐゴシック" panose="020B0600070205080204" pitchFamily="34" charset="-128"/>
              </a:rPr>
              <a:t>“</a:t>
            </a:r>
            <a:r>
              <a:rPr lang="en-US" altLang="en-FI" sz="2000" dirty="0">
                <a:latin typeface="Gill Sans" panose="020B0502020104020203" pitchFamily="34" charset="-79"/>
                <a:ea typeface="ＭＳ Ｐゴシック" panose="020B0600070205080204" pitchFamily="34" charset="-128"/>
              </a:rPr>
              <a:t>What can I do?</a:t>
            </a:r>
            <a:r>
              <a:rPr lang="en-US" altLang="en-US" sz="2000" dirty="0">
                <a:latin typeface="Gill Sans" panose="020B0502020104020203" pitchFamily="34" charset="-79"/>
                <a:ea typeface="ＭＳ Ｐゴシック" panose="020B0600070205080204" pitchFamily="34" charset="-128"/>
              </a:rPr>
              <a:t>”</a:t>
            </a:r>
            <a:r>
              <a:rPr lang="en-US" altLang="en-FI" sz="2000" dirty="0">
                <a:latin typeface="Gill Sans" panose="020B0502020104020203" pitchFamily="34" charset="-79"/>
                <a:ea typeface="ＭＳ Ｐゴシック" panose="020B0600070205080204" pitchFamily="34" charset="-128"/>
              </a:rPr>
              <a:t> (Norman 2010)</a:t>
            </a:r>
            <a:r>
              <a:rPr lang="en-US" altLang="en-FI" sz="2400" dirty="0">
                <a:latin typeface="Gill Sans" panose="020B0502020104020203" pitchFamily="34" charset="-79"/>
                <a:ea typeface="ＭＳ Ｐゴシック" panose="020B0600070205080204" pitchFamily="34" charset="-128"/>
              </a:rPr>
              <a:t> Allocentric – relying on cues from the environment.</a:t>
            </a:r>
          </a:p>
          <a:p>
            <a:r>
              <a:rPr lang="en-US" altLang="en-FI" sz="2400" dirty="0">
                <a:latin typeface="Gill Sans" panose="020B0502020104020203" pitchFamily="34" charset="-79"/>
                <a:ea typeface="ＭＳ Ｐゴシック" panose="020B0600070205080204" pitchFamily="34" charset="-128"/>
              </a:rPr>
              <a:t>Allocentric – relying on cues from the environment. (In VR we use this mode extensively.)</a:t>
            </a:r>
          </a:p>
          <a:p>
            <a:pPr lvl="1"/>
            <a:r>
              <a:rPr lang="en-US" altLang="en-FI" sz="2400" dirty="0">
                <a:latin typeface="Gill Sans" panose="020B0502020104020203" pitchFamily="34" charset="-79"/>
                <a:ea typeface="ＭＳ Ｐゴシック" panose="020B0600070205080204" pitchFamily="34" charset="-128"/>
              </a:rPr>
              <a:t>Ex: </a:t>
            </a:r>
            <a:r>
              <a:rPr lang="en-US" altLang="en-US" sz="2400" dirty="0">
                <a:latin typeface="Gill Sans" panose="020B0502020104020203" pitchFamily="34" charset="-79"/>
                <a:ea typeface="ＭＳ Ｐゴシック" panose="020B0600070205080204" pitchFamily="34" charset="-128"/>
              </a:rPr>
              <a:t>“</a:t>
            </a:r>
            <a:r>
              <a:rPr lang="en-US" altLang="en-FI" sz="2400" dirty="0">
                <a:latin typeface="Gill Sans" panose="020B0502020104020203" pitchFamily="34" charset="-79"/>
                <a:ea typeface="ＭＳ Ｐゴシック" panose="020B0600070205080204" pitchFamily="34" charset="-128"/>
              </a:rPr>
              <a:t>Wandering</a:t>
            </a:r>
            <a:r>
              <a:rPr lang="en-US" altLang="en-US" sz="2400" dirty="0">
                <a:latin typeface="Gill Sans" panose="020B0502020104020203" pitchFamily="34" charset="-79"/>
                <a:ea typeface="ＭＳ Ｐゴシック" panose="020B0600070205080204" pitchFamily="34" charset="-128"/>
              </a:rPr>
              <a:t>”, “Flying” </a:t>
            </a:r>
            <a:r>
              <a:rPr lang="en-US" altLang="en-FI" sz="2400" dirty="0">
                <a:latin typeface="Gill Sans" panose="020B0502020104020203" pitchFamily="34" charset="-79"/>
                <a:ea typeface="ＭＳ Ｐゴシック" panose="020B0600070205080204" pitchFamily="34" charset="-128"/>
              </a:rPr>
              <a:t>as opposed to </a:t>
            </a:r>
            <a:r>
              <a:rPr lang="en-US" altLang="en-US" sz="2400" dirty="0">
                <a:latin typeface="Gill Sans" panose="020B0502020104020203" pitchFamily="34" charset="-79"/>
                <a:ea typeface="ＭＳ Ｐゴシック" panose="020B0600070205080204" pitchFamily="34" charset="-128"/>
              </a:rPr>
              <a:t>“</a:t>
            </a:r>
            <a:r>
              <a:rPr lang="en-US" altLang="en-FI" sz="2400" dirty="0">
                <a:latin typeface="Gill Sans" panose="020B0502020104020203" pitchFamily="34" charset="-79"/>
                <a:ea typeface="ＭＳ Ｐゴシック" panose="020B0600070205080204" pitchFamily="34" charset="-128"/>
              </a:rPr>
              <a:t>walking</a:t>
            </a:r>
            <a:r>
              <a:rPr lang="en-US" altLang="en-US" sz="2400" dirty="0">
                <a:latin typeface="Gill Sans" panose="020B0502020104020203" pitchFamily="34" charset="-79"/>
                <a:ea typeface="ＭＳ Ｐゴシック" panose="020B0600070205080204" pitchFamily="34" charset="-128"/>
              </a:rPr>
              <a:t>”</a:t>
            </a:r>
            <a:r>
              <a:rPr lang="en-US" altLang="en-FI" sz="2400" dirty="0">
                <a:latin typeface="Gill Sans" panose="020B0502020104020203" pitchFamily="34" charset="-79"/>
                <a:ea typeface="ＭＳ Ｐゴシック" panose="020B0600070205080204" pitchFamily="34" charset="-128"/>
              </a:rPr>
              <a:t>. </a:t>
            </a:r>
          </a:p>
          <a:p>
            <a:r>
              <a:rPr lang="en-US" altLang="en-FI" sz="2400" dirty="0">
                <a:latin typeface="Gill Sans" panose="020B0502020104020203" pitchFamily="34" charset="-79"/>
                <a:ea typeface="ＭＳ Ｐゴシック" panose="020B0600070205080204" pitchFamily="34" charset="-128"/>
              </a:rPr>
              <a:t>What other modes can you think of? </a:t>
            </a:r>
          </a:p>
          <a:p>
            <a:pPr lvl="1"/>
            <a:endParaRPr lang="en-US" altLang="en-FI" sz="2000" dirty="0">
              <a:latin typeface="Gill Sans" panose="020B0502020104020203" pitchFamily="34" charset="-79"/>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40A5E3-F304-5E40-9D31-45112601B816}"/>
              </a:ext>
            </a:extLst>
          </p:cNvPr>
          <p:cNvSpPr/>
          <p:nvPr/>
        </p:nvSpPr>
        <p:spPr bwMode="auto">
          <a:xfrm>
            <a:off x="7812360" y="5713423"/>
            <a:ext cx="1224136" cy="1027945"/>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FI" sz="2800" b="0" i="0" u="none" strike="noStrike" cap="none" normalizeH="0" baseline="0">
              <a:ln>
                <a:noFill/>
              </a:ln>
              <a:solidFill>
                <a:schemeClr val="tx1"/>
              </a:solidFill>
              <a:effectLst/>
              <a:latin typeface="Times" pitchFamily="-65" charset="0"/>
            </a:endParaRPr>
          </a:p>
        </p:txBody>
      </p:sp>
      <p:pic>
        <p:nvPicPr>
          <p:cNvPr id="3" name="Picture 2">
            <a:extLst>
              <a:ext uri="{FF2B5EF4-FFF2-40B4-BE49-F238E27FC236}">
                <a16:creationId xmlns:a16="http://schemas.microsoft.com/office/drawing/2014/main" id="{DBE9012B-2E6C-1A4F-8805-0D56146B6EA5}"/>
              </a:ext>
            </a:extLst>
          </p:cNvPr>
          <p:cNvPicPr>
            <a:picLocks noChangeAspect="1"/>
          </p:cNvPicPr>
          <p:nvPr/>
        </p:nvPicPr>
        <p:blipFill>
          <a:blip r:embed="rId3"/>
          <a:stretch>
            <a:fillRect/>
          </a:stretch>
        </p:blipFill>
        <p:spPr>
          <a:xfrm>
            <a:off x="0" y="1597040"/>
            <a:ext cx="9144000" cy="4208224"/>
          </a:xfrm>
          <a:prstGeom prst="rect">
            <a:avLst/>
          </a:prstGeom>
        </p:spPr>
      </p:pic>
      <p:sp>
        <p:nvSpPr>
          <p:cNvPr id="4" name="Title 3">
            <a:extLst>
              <a:ext uri="{FF2B5EF4-FFF2-40B4-BE49-F238E27FC236}">
                <a16:creationId xmlns:a16="http://schemas.microsoft.com/office/drawing/2014/main" id="{8BE5A602-EB08-5E49-A79D-CCB464492C44}"/>
              </a:ext>
            </a:extLst>
          </p:cNvPr>
          <p:cNvSpPr>
            <a:spLocks noGrp="1"/>
          </p:cNvSpPr>
          <p:nvPr>
            <p:ph type="title"/>
          </p:nvPr>
        </p:nvSpPr>
        <p:spPr>
          <a:solidFill>
            <a:schemeClr val="bg2">
              <a:lumMod val="75000"/>
            </a:schemeClr>
          </a:solidFill>
        </p:spPr>
        <p:txBody>
          <a:bodyPr/>
          <a:lstStyle/>
          <a:p>
            <a:r>
              <a:rPr lang="en-FI" dirty="0">
                <a:solidFill>
                  <a:schemeClr val="bg1"/>
                </a:solidFill>
              </a:rPr>
              <a:t>Ethical guidelines and interaction</a:t>
            </a:r>
          </a:p>
        </p:txBody>
      </p:sp>
    </p:spTree>
    <p:extLst>
      <p:ext uri="{BB962C8B-B14F-4D97-AF65-F5344CB8AC3E}">
        <p14:creationId xmlns:p14="http://schemas.microsoft.com/office/powerpoint/2010/main" val="3913666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40A5E3-F304-5E40-9D31-45112601B816}"/>
              </a:ext>
            </a:extLst>
          </p:cNvPr>
          <p:cNvSpPr/>
          <p:nvPr/>
        </p:nvSpPr>
        <p:spPr bwMode="auto">
          <a:xfrm>
            <a:off x="7812360" y="5713423"/>
            <a:ext cx="1224136" cy="1027945"/>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FI" sz="2800" b="0" i="0" u="none" strike="noStrike" cap="none" normalizeH="0" baseline="0">
              <a:ln>
                <a:noFill/>
              </a:ln>
              <a:solidFill>
                <a:schemeClr val="tx1"/>
              </a:solidFill>
              <a:effectLst/>
              <a:latin typeface="Times" pitchFamily="-65" charset="0"/>
            </a:endParaRPr>
          </a:p>
        </p:txBody>
      </p:sp>
      <p:pic>
        <p:nvPicPr>
          <p:cNvPr id="10" name="Picture 9">
            <a:extLst>
              <a:ext uri="{FF2B5EF4-FFF2-40B4-BE49-F238E27FC236}">
                <a16:creationId xmlns:a16="http://schemas.microsoft.com/office/drawing/2014/main" id="{84A94F87-6D96-C24E-90A4-B618FC8BEA5A}"/>
              </a:ext>
            </a:extLst>
          </p:cNvPr>
          <p:cNvPicPr>
            <a:picLocks noChangeAspect="1"/>
          </p:cNvPicPr>
          <p:nvPr/>
        </p:nvPicPr>
        <p:blipFill>
          <a:blip r:embed="rId3"/>
          <a:stretch>
            <a:fillRect/>
          </a:stretch>
        </p:blipFill>
        <p:spPr>
          <a:xfrm>
            <a:off x="215516" y="101389"/>
            <a:ext cx="8712968" cy="6620936"/>
          </a:xfrm>
          <a:prstGeom prst="rect">
            <a:avLst/>
          </a:prstGeom>
        </p:spPr>
      </p:pic>
      <p:sp>
        <p:nvSpPr>
          <p:cNvPr id="7" name="Title 4">
            <a:extLst>
              <a:ext uri="{FF2B5EF4-FFF2-40B4-BE49-F238E27FC236}">
                <a16:creationId xmlns:a16="http://schemas.microsoft.com/office/drawing/2014/main" id="{4C9FD3A1-DC58-F449-8A31-FEA15E955203}"/>
              </a:ext>
            </a:extLst>
          </p:cNvPr>
          <p:cNvSpPr txBox="1">
            <a:spLocks/>
          </p:cNvSpPr>
          <p:nvPr/>
        </p:nvSpPr>
        <p:spPr bwMode="auto">
          <a:xfrm>
            <a:off x="-540568" y="1052736"/>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2"/>
                </a:solidFill>
                <a:latin typeface="Gill Sans"/>
                <a:ea typeface="ＭＳ Ｐゴシック" pitchFamily="-65" charset="-128"/>
                <a:cs typeface="ＭＳ Ｐゴシック" pitchFamily="-65" charset="-128"/>
              </a:defRPr>
            </a:lvl1pPr>
            <a:lvl2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5pPr>
            <a:lvl6pPr marL="457200" algn="ctr" rtl="0" fontAlgn="base">
              <a:spcBef>
                <a:spcPct val="0"/>
              </a:spcBef>
              <a:spcAft>
                <a:spcPct val="0"/>
              </a:spcAft>
              <a:defRPr sz="3800">
                <a:solidFill>
                  <a:schemeClr val="tx2"/>
                </a:solidFill>
                <a:latin typeface="Skia" pitchFamily="-65" charset="0"/>
              </a:defRPr>
            </a:lvl6pPr>
            <a:lvl7pPr marL="914400" algn="ctr" rtl="0" fontAlgn="base">
              <a:spcBef>
                <a:spcPct val="0"/>
              </a:spcBef>
              <a:spcAft>
                <a:spcPct val="0"/>
              </a:spcAft>
              <a:defRPr sz="3800">
                <a:solidFill>
                  <a:schemeClr val="tx2"/>
                </a:solidFill>
                <a:latin typeface="Skia" pitchFamily="-65" charset="0"/>
              </a:defRPr>
            </a:lvl7pPr>
            <a:lvl8pPr marL="1371600" algn="ctr" rtl="0" fontAlgn="base">
              <a:spcBef>
                <a:spcPct val="0"/>
              </a:spcBef>
              <a:spcAft>
                <a:spcPct val="0"/>
              </a:spcAft>
              <a:defRPr sz="3800">
                <a:solidFill>
                  <a:schemeClr val="tx2"/>
                </a:solidFill>
                <a:latin typeface="Skia" pitchFamily="-65" charset="0"/>
              </a:defRPr>
            </a:lvl8pPr>
            <a:lvl9pPr marL="1828800" algn="ctr" rtl="0" fontAlgn="base">
              <a:spcBef>
                <a:spcPct val="0"/>
              </a:spcBef>
              <a:spcAft>
                <a:spcPct val="0"/>
              </a:spcAft>
              <a:defRPr sz="3800">
                <a:solidFill>
                  <a:schemeClr val="tx2"/>
                </a:solidFill>
                <a:latin typeface="Skia" pitchFamily="-65" charset="0"/>
              </a:defRPr>
            </a:lvl9pPr>
          </a:lstStyle>
          <a:p>
            <a:r>
              <a:rPr lang="en-FI" sz="3200" kern="0" dirty="0">
                <a:solidFill>
                  <a:schemeClr val="bg1"/>
                </a:solidFill>
              </a:rPr>
              <a:t>WHAT IS AN INTERFACE?</a:t>
            </a:r>
          </a:p>
        </p:txBody>
      </p:sp>
    </p:spTree>
    <p:extLst>
      <p:ext uri="{BB962C8B-B14F-4D97-AF65-F5344CB8AC3E}">
        <p14:creationId xmlns:p14="http://schemas.microsoft.com/office/powerpoint/2010/main" val="278863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0C8B7FAA-E6F7-5E45-B2AC-5E43F5441BDB}"/>
              </a:ext>
            </a:extLst>
          </p:cNvPr>
          <p:cNvSpPr>
            <a:spLocks noGrp="1" noChangeArrowheads="1"/>
          </p:cNvSpPr>
          <p:nvPr>
            <p:ph type="title"/>
          </p:nvPr>
        </p:nvSpPr>
        <p:spPr/>
        <p:txBody>
          <a:bodyPr/>
          <a:lstStyle/>
          <a:p>
            <a:r>
              <a:rPr lang="en-US" altLang="en-FI" dirty="0">
                <a:latin typeface="Gill Sans" panose="020B0502020104020203" pitchFamily="34" charset="-79"/>
                <a:ea typeface="ＭＳ Ｐゴシック" panose="020B0600070205080204" pitchFamily="34" charset="-128"/>
              </a:rPr>
              <a:t>Interface</a:t>
            </a:r>
            <a:br>
              <a:rPr lang="en-US" altLang="en-FI" dirty="0">
                <a:latin typeface="Gill Sans" panose="020B0502020104020203" pitchFamily="34" charset="-79"/>
                <a:ea typeface="ＭＳ Ｐゴシック" panose="020B0600070205080204" pitchFamily="34" charset="-128"/>
              </a:rPr>
            </a:br>
            <a:r>
              <a:rPr lang="en-US" altLang="en-FI" sz="2000" b="0" dirty="0">
                <a:latin typeface="Gill Sans" panose="020B0502020104020203" pitchFamily="34" charset="-79"/>
                <a:ea typeface="ＭＳ Ｐゴシック" panose="020B0600070205080204" pitchFamily="34" charset="-128"/>
              </a:rPr>
              <a:t>(Some navigation examples)</a:t>
            </a:r>
          </a:p>
        </p:txBody>
      </p:sp>
      <p:sp>
        <p:nvSpPr>
          <p:cNvPr id="31746" name="Content Placeholder 2">
            <a:extLst>
              <a:ext uri="{FF2B5EF4-FFF2-40B4-BE49-F238E27FC236}">
                <a16:creationId xmlns:a16="http://schemas.microsoft.com/office/drawing/2014/main" id="{D9AE1C5D-860C-C64C-8ED7-ED9FB3B778CE}"/>
              </a:ext>
            </a:extLst>
          </p:cNvPr>
          <p:cNvSpPr>
            <a:spLocks noGrp="1" noChangeArrowheads="1"/>
          </p:cNvSpPr>
          <p:nvPr>
            <p:ph idx="1"/>
          </p:nvPr>
        </p:nvSpPr>
        <p:spPr/>
        <p:txBody>
          <a:bodyPr/>
          <a:lstStyle/>
          <a:p>
            <a:r>
              <a:rPr lang="en-US" altLang="en-FI" sz="2400" dirty="0">
                <a:highlight>
                  <a:srgbClr val="FFFF00"/>
                </a:highlight>
                <a:latin typeface="Gill Sans" panose="020B0502020104020203" pitchFamily="34" charset="-79"/>
                <a:ea typeface="ＭＳ Ｐゴシック" panose="020B0600070205080204" pitchFamily="34" charset="-128"/>
              </a:rPr>
              <a:t>Interface as touch point between two surfaces…???</a:t>
            </a:r>
          </a:p>
          <a:p>
            <a:r>
              <a:rPr lang="en-US" altLang="en-FI" sz="2400" dirty="0">
                <a:latin typeface="Gill Sans" panose="020B0502020104020203" pitchFamily="34" charset="-79"/>
                <a:ea typeface="ＭＳ Ｐゴシック" panose="020B0600070205080204" pitchFamily="34" charset="-128"/>
              </a:rPr>
              <a:t>Windows, icons, menus, pointer, </a:t>
            </a:r>
            <a:r>
              <a:rPr lang="en-US" altLang="en-FI" sz="2400" b="1" dirty="0">
                <a:latin typeface="Gill Sans" panose="020B0502020104020203" pitchFamily="34" charset="-79"/>
                <a:ea typeface="ＭＳ Ｐゴシック" panose="020B0600070205080204" pitchFamily="34" charset="-128"/>
              </a:rPr>
              <a:t>WIMP</a:t>
            </a:r>
            <a:r>
              <a:rPr lang="en-US" altLang="en-FI" sz="2400" dirty="0">
                <a:latin typeface="Gill Sans" panose="020B0502020104020203" pitchFamily="34" charset="-79"/>
                <a:ea typeface="ＭＳ Ｐゴシック" panose="020B0600070205080204" pitchFamily="34" charset="-128"/>
              </a:rPr>
              <a:t> interface that are based on screen, desktop and mouse interaction paradigm of  traditional </a:t>
            </a:r>
            <a:r>
              <a:rPr lang="en-US" altLang="en-FI" sz="2400" b="1" dirty="0">
                <a:latin typeface="Gill Sans" panose="020B0502020104020203" pitchFamily="34" charset="-79"/>
                <a:ea typeface="ＭＳ Ｐゴシック" panose="020B0600070205080204" pitchFamily="34" charset="-128"/>
              </a:rPr>
              <a:t>GUI</a:t>
            </a:r>
            <a:r>
              <a:rPr lang="en-US" altLang="en-FI" sz="2400" dirty="0">
                <a:latin typeface="Gill Sans" panose="020B0502020104020203" pitchFamily="34" charset="-79"/>
                <a:ea typeface="ＭＳ Ｐゴシック" panose="020B0600070205080204" pitchFamily="34" charset="-128"/>
              </a:rPr>
              <a:t> interfaces.</a:t>
            </a:r>
          </a:p>
          <a:p>
            <a:r>
              <a:rPr lang="en-US" altLang="en-FI" sz="2400" dirty="0">
                <a:latin typeface="Gill Sans" panose="020B0502020104020203" pitchFamily="34" charset="-79"/>
                <a:ea typeface="ＭＳ Ｐゴシック" panose="020B0600070205080204" pitchFamily="34" charset="-128"/>
              </a:rPr>
              <a:t>Tangible user interface, </a:t>
            </a:r>
            <a:r>
              <a:rPr lang="en-US" altLang="en-FI" sz="2400" b="1" dirty="0">
                <a:latin typeface="Gill Sans" panose="020B0502020104020203" pitchFamily="34" charset="-79"/>
                <a:ea typeface="ＭＳ Ｐゴシック" panose="020B0600070205080204" pitchFamily="34" charset="-128"/>
              </a:rPr>
              <a:t>TUI</a:t>
            </a:r>
            <a:r>
              <a:rPr lang="en-US" altLang="en-FI" sz="2400" dirty="0">
                <a:latin typeface="Gill Sans" panose="020B0502020104020203" pitchFamily="34" charset="-79"/>
                <a:ea typeface="ＭＳ Ｐゴシック" panose="020B0600070205080204" pitchFamily="34" charset="-128"/>
              </a:rPr>
              <a:t> as an interface design where interaction occurs vis the use of artefacts from the environment. </a:t>
            </a:r>
          </a:p>
          <a:p>
            <a:r>
              <a:rPr lang="en-US" altLang="en-FI" sz="2400" b="1" dirty="0">
                <a:latin typeface="Gill Sans" panose="020B0502020104020203" pitchFamily="34" charset="-79"/>
                <a:ea typeface="ＭＳ Ｐゴシック" panose="020B0600070205080204" pitchFamily="34" charset="-128"/>
              </a:rPr>
              <a:t>Gesture-based</a:t>
            </a:r>
            <a:r>
              <a:rPr lang="en-US" altLang="en-FI" sz="2400" dirty="0">
                <a:latin typeface="Gill Sans" panose="020B0502020104020203" pitchFamily="34" charset="-79"/>
                <a:ea typeface="ＭＳ Ｐゴシック" panose="020B0600070205080204" pitchFamily="34" charset="-128"/>
              </a:rPr>
              <a:t> interface design, in which interaction is driven through a a set of gestures.</a:t>
            </a:r>
          </a:p>
          <a:p>
            <a:r>
              <a:rPr lang="en-US" altLang="en-FI" sz="2400" b="1" dirty="0">
                <a:latin typeface="Gill Sans" panose="020B0502020104020203" pitchFamily="34" charset="-79"/>
                <a:ea typeface="ＭＳ Ｐゴシック" panose="020B0600070205080204" pitchFamily="34" charset="-128"/>
              </a:rPr>
              <a:t>Natural interfaces</a:t>
            </a:r>
            <a:r>
              <a:rPr lang="en-US" altLang="en-FI" sz="2400" dirty="0">
                <a:latin typeface="Gill Sans" panose="020B0502020104020203" pitchFamily="34" charset="-79"/>
                <a:ea typeface="ＭＳ Ｐゴシック" panose="020B0600070205080204" pitchFamily="34" charset="-128"/>
              </a:rPr>
              <a:t> aim to remain invisible as interaction becomes progressively more complex.</a:t>
            </a:r>
          </a:p>
          <a:p>
            <a:pPr marL="0" indent="0">
              <a:buNone/>
            </a:pPr>
            <a:endParaRPr lang="en-US" altLang="en-FI" sz="2000" dirty="0">
              <a:latin typeface="Gill Sans" panose="020B0502020104020203" pitchFamily="34" charset="-79"/>
              <a:ea typeface="ＭＳ Ｐゴシック" panose="020B0600070205080204" pitchFamily="34" charset="-128"/>
            </a:endParaRPr>
          </a:p>
          <a:p>
            <a:pPr lvl="1"/>
            <a:endParaRPr lang="en-US" altLang="en-FI" sz="2000" dirty="0">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2942172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0C8B7FAA-E6F7-5E45-B2AC-5E43F5441BDB}"/>
              </a:ext>
            </a:extLst>
          </p:cNvPr>
          <p:cNvSpPr>
            <a:spLocks noGrp="1" noChangeArrowheads="1"/>
          </p:cNvSpPr>
          <p:nvPr>
            <p:ph type="title"/>
          </p:nvPr>
        </p:nvSpPr>
        <p:spPr/>
        <p:txBody>
          <a:bodyPr/>
          <a:lstStyle/>
          <a:p>
            <a:r>
              <a:rPr lang="en-US" altLang="en-FI" dirty="0">
                <a:latin typeface="Gill Sans" panose="020B0502020104020203" pitchFamily="34" charset="-79"/>
                <a:ea typeface="ＭＳ Ｐゴシック" panose="020B0600070205080204" pitchFamily="34" charset="-128"/>
              </a:rPr>
              <a:t>Mapping modernism 2009-2010</a:t>
            </a:r>
            <a:br>
              <a:rPr lang="en-US" altLang="en-FI" dirty="0">
                <a:latin typeface="Gill Sans" panose="020B0502020104020203" pitchFamily="34" charset="-79"/>
                <a:ea typeface="ＭＳ Ｐゴシック" panose="020B0600070205080204" pitchFamily="34" charset="-128"/>
              </a:rPr>
            </a:br>
            <a:r>
              <a:rPr lang="en-US" altLang="en-FI" sz="2000" b="0" dirty="0">
                <a:latin typeface="Gill Sans" panose="020B0502020104020203" pitchFamily="34" charset="-79"/>
                <a:ea typeface="ＭＳ Ｐゴシック" panose="020B0600070205080204" pitchFamily="34" charset="-128"/>
              </a:rPr>
              <a:t>(Tangible user interface, TUI)</a:t>
            </a:r>
          </a:p>
        </p:txBody>
      </p:sp>
      <p:pic>
        <p:nvPicPr>
          <p:cNvPr id="3" name="Picture 2">
            <a:extLst>
              <a:ext uri="{FF2B5EF4-FFF2-40B4-BE49-F238E27FC236}">
                <a16:creationId xmlns:a16="http://schemas.microsoft.com/office/drawing/2014/main" id="{0A9FF019-EB80-B44D-B6D5-557500A6C6F5}"/>
              </a:ext>
            </a:extLst>
          </p:cNvPr>
          <p:cNvPicPr>
            <a:picLocks noChangeAspect="1"/>
          </p:cNvPicPr>
          <p:nvPr/>
        </p:nvPicPr>
        <p:blipFill>
          <a:blip r:embed="rId3"/>
          <a:stretch>
            <a:fillRect/>
          </a:stretch>
        </p:blipFill>
        <p:spPr>
          <a:xfrm>
            <a:off x="1403648" y="1537602"/>
            <a:ext cx="6336704" cy="4756518"/>
          </a:xfrm>
          <a:prstGeom prst="rect">
            <a:avLst/>
          </a:prstGeom>
        </p:spPr>
      </p:pic>
    </p:spTree>
    <p:extLst>
      <p:ext uri="{BB962C8B-B14F-4D97-AF65-F5344CB8AC3E}">
        <p14:creationId xmlns:p14="http://schemas.microsoft.com/office/powerpoint/2010/main" val="2636613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0C8B7FAA-E6F7-5E45-B2AC-5E43F5441BDB}"/>
              </a:ext>
            </a:extLst>
          </p:cNvPr>
          <p:cNvSpPr>
            <a:spLocks noGrp="1" noChangeArrowheads="1"/>
          </p:cNvSpPr>
          <p:nvPr>
            <p:ph type="title"/>
          </p:nvPr>
        </p:nvSpPr>
        <p:spPr/>
        <p:txBody>
          <a:bodyPr/>
          <a:lstStyle/>
          <a:p>
            <a:r>
              <a:rPr lang="en-US" altLang="en-FI" dirty="0">
                <a:latin typeface="Gill Sans" panose="020B0502020104020203" pitchFamily="34" charset="-79"/>
                <a:ea typeface="ＭＳ Ｐゴシック" panose="020B0600070205080204" pitchFamily="34" charset="-128"/>
              </a:rPr>
              <a:t>Mapping modernism 2009-2010</a:t>
            </a:r>
            <a:br>
              <a:rPr lang="en-US" altLang="en-FI" dirty="0">
                <a:latin typeface="Gill Sans" panose="020B0502020104020203" pitchFamily="34" charset="-79"/>
                <a:ea typeface="ＭＳ Ｐゴシック" panose="020B0600070205080204" pitchFamily="34" charset="-128"/>
              </a:rPr>
            </a:br>
            <a:r>
              <a:rPr lang="en-US" altLang="en-FI" sz="2000" b="0" dirty="0">
                <a:latin typeface="Gill Sans" panose="020B0502020104020203" pitchFamily="34" charset="-79"/>
                <a:ea typeface="ＭＳ Ｐゴシック" panose="020B0600070205080204" pitchFamily="34" charset="-128"/>
              </a:rPr>
              <a:t>(Tangible user interface/TUI)</a:t>
            </a:r>
          </a:p>
        </p:txBody>
      </p:sp>
      <p:pic>
        <p:nvPicPr>
          <p:cNvPr id="4" name="Picture 3">
            <a:extLst>
              <a:ext uri="{FF2B5EF4-FFF2-40B4-BE49-F238E27FC236}">
                <a16:creationId xmlns:a16="http://schemas.microsoft.com/office/drawing/2014/main" id="{437C5540-A7D2-594C-B059-47C05D7A3EB5}"/>
              </a:ext>
            </a:extLst>
          </p:cNvPr>
          <p:cNvPicPr>
            <a:picLocks noChangeAspect="1"/>
          </p:cNvPicPr>
          <p:nvPr/>
        </p:nvPicPr>
        <p:blipFill>
          <a:blip r:embed="rId3"/>
          <a:stretch>
            <a:fillRect/>
          </a:stretch>
        </p:blipFill>
        <p:spPr>
          <a:xfrm>
            <a:off x="1547664" y="1563712"/>
            <a:ext cx="6235700" cy="4673600"/>
          </a:xfrm>
          <a:prstGeom prst="rect">
            <a:avLst/>
          </a:prstGeom>
        </p:spPr>
      </p:pic>
    </p:spTree>
    <p:extLst>
      <p:ext uri="{BB962C8B-B14F-4D97-AF65-F5344CB8AC3E}">
        <p14:creationId xmlns:p14="http://schemas.microsoft.com/office/powerpoint/2010/main" val="339716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9E1B8A3-F6E2-094E-A775-0F8D3FBFEA30}"/>
              </a:ext>
            </a:extLst>
          </p:cNvPr>
          <p:cNvSpPr>
            <a:spLocks noGrp="1"/>
          </p:cNvSpPr>
          <p:nvPr>
            <p:ph type="title"/>
          </p:nvPr>
        </p:nvSpPr>
        <p:spPr/>
        <p:txBody>
          <a:bodyPr/>
          <a:lstStyle/>
          <a:p>
            <a:r>
              <a:rPr lang="en-FI" dirty="0"/>
              <a:t>Research</a:t>
            </a:r>
          </a:p>
        </p:txBody>
      </p:sp>
      <p:sp>
        <p:nvSpPr>
          <p:cNvPr id="10" name="Content Placeholder 9">
            <a:extLst>
              <a:ext uri="{FF2B5EF4-FFF2-40B4-BE49-F238E27FC236}">
                <a16:creationId xmlns:a16="http://schemas.microsoft.com/office/drawing/2014/main" id="{53DF1D87-5E62-694A-AF3E-BA88F9E68956}"/>
              </a:ext>
            </a:extLst>
          </p:cNvPr>
          <p:cNvSpPr>
            <a:spLocks noGrp="1"/>
          </p:cNvSpPr>
          <p:nvPr>
            <p:ph idx="1"/>
          </p:nvPr>
        </p:nvSpPr>
        <p:spPr/>
        <p:txBody>
          <a:bodyPr/>
          <a:lstStyle/>
          <a:p>
            <a:r>
              <a:rPr lang="en-FI" dirty="0"/>
              <a:t>Basic research</a:t>
            </a:r>
          </a:p>
          <a:p>
            <a:pPr lvl="1"/>
            <a:r>
              <a:rPr lang="en-FI" dirty="0"/>
              <a:t>Core of an area of knowledge or its basic foundations</a:t>
            </a:r>
          </a:p>
          <a:p>
            <a:pPr lvl="1"/>
            <a:r>
              <a:rPr lang="en-FI" dirty="0"/>
              <a:t>In art and design includes historical research</a:t>
            </a:r>
          </a:p>
          <a:p>
            <a:pPr lvl="1"/>
            <a:r>
              <a:rPr lang="en-FI" dirty="0"/>
              <a:t>Art and science collaboration</a:t>
            </a:r>
          </a:p>
          <a:p>
            <a:pPr lvl="1"/>
            <a:endParaRPr lang="en-FI" dirty="0"/>
          </a:p>
          <a:p>
            <a:r>
              <a:rPr lang="en-FI" dirty="0"/>
              <a:t>Applied research</a:t>
            </a:r>
          </a:p>
          <a:p>
            <a:pPr lvl="1"/>
            <a:r>
              <a:rPr lang="en-FI" dirty="0"/>
              <a:t>Focused towards creating new artefacts</a:t>
            </a:r>
          </a:p>
          <a:p>
            <a:pPr lvl="1"/>
            <a:r>
              <a:rPr lang="en-FI" dirty="0"/>
              <a:t>Practice led approach</a:t>
            </a:r>
          </a:p>
        </p:txBody>
      </p:sp>
    </p:spTree>
    <p:extLst>
      <p:ext uri="{BB962C8B-B14F-4D97-AF65-F5344CB8AC3E}">
        <p14:creationId xmlns:p14="http://schemas.microsoft.com/office/powerpoint/2010/main" val="92017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0C8B7FAA-E6F7-5E45-B2AC-5E43F5441BDB}"/>
              </a:ext>
            </a:extLst>
          </p:cNvPr>
          <p:cNvSpPr>
            <a:spLocks noGrp="1" noChangeArrowheads="1"/>
          </p:cNvSpPr>
          <p:nvPr>
            <p:ph type="title"/>
          </p:nvPr>
        </p:nvSpPr>
        <p:spPr>
          <a:xfrm>
            <a:off x="685800" y="476672"/>
            <a:ext cx="7772400" cy="1143000"/>
          </a:xfrm>
        </p:spPr>
        <p:txBody>
          <a:bodyPr/>
          <a:lstStyle/>
          <a:p>
            <a:r>
              <a:rPr lang="en-US" altLang="en-FI" dirty="0">
                <a:latin typeface="Gill Sans" panose="020B0502020104020203" pitchFamily="34" charset="-79"/>
                <a:ea typeface="ＭＳ Ｐゴシック" panose="020B0600070205080204" pitchFamily="34" charset="-128"/>
              </a:rPr>
              <a:t>Re-discovering Vrouw Maria</a:t>
            </a:r>
            <a:br>
              <a:rPr lang="en-US" altLang="en-FI" dirty="0">
                <a:latin typeface="Gill Sans" panose="020B0502020104020203" pitchFamily="34" charset="-79"/>
                <a:ea typeface="ＭＳ Ｐゴシック" panose="020B0600070205080204" pitchFamily="34" charset="-128"/>
              </a:rPr>
            </a:br>
            <a:r>
              <a:rPr lang="en-US" altLang="en-FI" sz="2000" b="0" dirty="0">
                <a:latin typeface="Gill Sans" panose="020B0502020104020203" pitchFamily="34" charset="-79"/>
                <a:ea typeface="ＭＳ Ｐゴシック" panose="020B0600070205080204" pitchFamily="34" charset="-128"/>
              </a:rPr>
              <a:t>(Gesture-based interface)</a:t>
            </a:r>
            <a:br>
              <a:rPr lang="en-US" altLang="en-FI" sz="2000" b="0" dirty="0">
                <a:latin typeface="Gill Sans" panose="020B0502020104020203" pitchFamily="34" charset="-79"/>
                <a:ea typeface="ＭＳ Ｐゴシック" panose="020B0600070205080204" pitchFamily="34" charset="-128"/>
              </a:rPr>
            </a:br>
            <a:br>
              <a:rPr lang="en-US" altLang="en-FI" sz="2000" b="0" dirty="0">
                <a:latin typeface="Gill Sans" panose="020B0502020104020203" pitchFamily="34" charset="-79"/>
                <a:ea typeface="ＭＳ Ｐゴシック" panose="020B0600070205080204" pitchFamily="34" charset="-128"/>
              </a:rPr>
            </a:br>
            <a:endParaRPr lang="en-US" altLang="en-FI" sz="2000" b="0" dirty="0">
              <a:latin typeface="Gill Sans" panose="020B0502020104020203" pitchFamily="34" charset="-79"/>
              <a:ea typeface="ＭＳ Ｐゴシック" panose="020B0600070205080204" pitchFamily="34" charset="-128"/>
            </a:endParaRPr>
          </a:p>
        </p:txBody>
      </p:sp>
      <p:pic>
        <p:nvPicPr>
          <p:cNvPr id="4" name="Picture 3">
            <a:extLst>
              <a:ext uri="{FF2B5EF4-FFF2-40B4-BE49-F238E27FC236}">
                <a16:creationId xmlns:a16="http://schemas.microsoft.com/office/drawing/2014/main" id="{DD617696-E952-D548-820F-A083E540874B}"/>
              </a:ext>
            </a:extLst>
          </p:cNvPr>
          <p:cNvPicPr/>
          <p:nvPr/>
        </p:nvPicPr>
        <p:blipFill>
          <a:blip r:embed="rId3"/>
          <a:stretch>
            <a:fillRect/>
          </a:stretch>
        </p:blipFill>
        <p:spPr>
          <a:xfrm>
            <a:off x="1043608" y="1268760"/>
            <a:ext cx="6597606" cy="4883145"/>
          </a:xfrm>
          <a:prstGeom prst="rect">
            <a:avLst/>
          </a:prstGeom>
        </p:spPr>
      </p:pic>
    </p:spTree>
    <p:extLst>
      <p:ext uri="{BB962C8B-B14F-4D97-AF65-F5344CB8AC3E}">
        <p14:creationId xmlns:p14="http://schemas.microsoft.com/office/powerpoint/2010/main" val="4022520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F3129A-9C1F-9442-B781-E42E7D7EE985}"/>
              </a:ext>
            </a:extLst>
          </p:cNvPr>
          <p:cNvSpPr>
            <a:spLocks noGrp="1"/>
          </p:cNvSpPr>
          <p:nvPr>
            <p:ph type="title"/>
          </p:nvPr>
        </p:nvSpPr>
        <p:spPr/>
        <p:txBody>
          <a:bodyPr/>
          <a:lstStyle/>
          <a:p>
            <a:r>
              <a:rPr lang="en-FI" dirty="0">
                <a:solidFill>
                  <a:schemeClr val="bg1"/>
                </a:solidFill>
              </a:rPr>
              <a:t>Layers of a digital artefact</a:t>
            </a:r>
          </a:p>
        </p:txBody>
      </p:sp>
      <p:sp>
        <p:nvSpPr>
          <p:cNvPr id="2" name="Content Placeholder 1">
            <a:extLst>
              <a:ext uri="{FF2B5EF4-FFF2-40B4-BE49-F238E27FC236}">
                <a16:creationId xmlns:a16="http://schemas.microsoft.com/office/drawing/2014/main" id="{E9A8949E-D099-CB4B-A9C7-A3774211AA21}"/>
              </a:ext>
            </a:extLst>
          </p:cNvPr>
          <p:cNvSpPr>
            <a:spLocks noGrp="1"/>
          </p:cNvSpPr>
          <p:nvPr>
            <p:ph idx="4294967295"/>
          </p:nvPr>
        </p:nvSpPr>
        <p:spPr>
          <a:xfrm>
            <a:off x="0" y="1981200"/>
            <a:ext cx="7772400" cy="4114800"/>
          </a:xfrm>
        </p:spPr>
        <p:txBody>
          <a:bodyPr/>
          <a:lstStyle/>
          <a:p>
            <a:endParaRPr lang="en-GB" dirty="0"/>
          </a:p>
          <a:p>
            <a:endParaRPr lang="en-GB" dirty="0"/>
          </a:p>
        </p:txBody>
      </p:sp>
      <p:pic>
        <p:nvPicPr>
          <p:cNvPr id="5" name="Picture 4">
            <a:extLst>
              <a:ext uri="{FF2B5EF4-FFF2-40B4-BE49-F238E27FC236}">
                <a16:creationId xmlns:a16="http://schemas.microsoft.com/office/drawing/2014/main" id="{AB6AB74F-B812-6A4B-9973-F7352E17BEA6}"/>
              </a:ext>
            </a:extLst>
          </p:cNvPr>
          <p:cNvPicPr/>
          <p:nvPr/>
        </p:nvPicPr>
        <p:blipFill>
          <a:blip r:embed="rId3"/>
          <a:stretch>
            <a:fillRect/>
          </a:stretch>
        </p:blipFill>
        <p:spPr>
          <a:xfrm>
            <a:off x="1842926" y="1654303"/>
            <a:ext cx="5458147" cy="4587001"/>
          </a:xfrm>
          <a:prstGeom prst="rect">
            <a:avLst/>
          </a:prstGeom>
        </p:spPr>
      </p:pic>
      <p:sp>
        <p:nvSpPr>
          <p:cNvPr id="6" name="Title 1">
            <a:extLst>
              <a:ext uri="{FF2B5EF4-FFF2-40B4-BE49-F238E27FC236}">
                <a16:creationId xmlns:a16="http://schemas.microsoft.com/office/drawing/2014/main" id="{ED4F8143-F9D6-2949-801E-3E099CCE31E8}"/>
              </a:ext>
            </a:extLst>
          </p:cNvPr>
          <p:cNvSpPr txBox="1">
            <a:spLocks/>
          </p:cNvSpPr>
          <p:nvPr/>
        </p:nvSpPr>
        <p:spPr>
          <a:xfrm>
            <a:off x="685800" y="304800"/>
            <a:ext cx="7772400" cy="1143000"/>
          </a:xfrm>
          <a:prstGeom prst="rect">
            <a:avLst/>
          </a:prstGeom>
        </p:spPr>
        <p:txBody>
          <a:bodyPr/>
          <a:lstStyle>
            <a:lvl1pPr algn="ctr" rtl="0" eaLnBrk="0" fontAlgn="base" hangingPunct="0">
              <a:spcBef>
                <a:spcPct val="0"/>
              </a:spcBef>
              <a:spcAft>
                <a:spcPct val="0"/>
              </a:spcAft>
              <a:defRPr sz="2800" b="1">
                <a:solidFill>
                  <a:schemeClr val="tx2"/>
                </a:solidFill>
                <a:latin typeface="Gill Sans"/>
                <a:ea typeface="ＭＳ Ｐゴシック" pitchFamily="-65" charset="-128"/>
                <a:cs typeface="ＭＳ Ｐゴシック" pitchFamily="-65" charset="-128"/>
              </a:defRPr>
            </a:lvl1pPr>
            <a:lvl2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5pPr>
            <a:lvl6pPr marL="457200" algn="ctr" rtl="0" fontAlgn="base">
              <a:spcBef>
                <a:spcPct val="0"/>
              </a:spcBef>
              <a:spcAft>
                <a:spcPct val="0"/>
              </a:spcAft>
              <a:defRPr sz="3800">
                <a:solidFill>
                  <a:schemeClr val="tx2"/>
                </a:solidFill>
                <a:latin typeface="Skia" pitchFamily="-65" charset="0"/>
              </a:defRPr>
            </a:lvl6pPr>
            <a:lvl7pPr marL="914400" algn="ctr" rtl="0" fontAlgn="base">
              <a:spcBef>
                <a:spcPct val="0"/>
              </a:spcBef>
              <a:spcAft>
                <a:spcPct val="0"/>
              </a:spcAft>
              <a:defRPr sz="3800">
                <a:solidFill>
                  <a:schemeClr val="tx2"/>
                </a:solidFill>
                <a:latin typeface="Skia" pitchFamily="-65" charset="0"/>
              </a:defRPr>
            </a:lvl7pPr>
            <a:lvl8pPr marL="1371600" algn="ctr" rtl="0" fontAlgn="base">
              <a:spcBef>
                <a:spcPct val="0"/>
              </a:spcBef>
              <a:spcAft>
                <a:spcPct val="0"/>
              </a:spcAft>
              <a:defRPr sz="3800">
                <a:solidFill>
                  <a:schemeClr val="tx2"/>
                </a:solidFill>
                <a:latin typeface="Skia" pitchFamily="-65" charset="0"/>
              </a:defRPr>
            </a:lvl8pPr>
            <a:lvl9pPr marL="1828800" algn="ctr" rtl="0" fontAlgn="base">
              <a:spcBef>
                <a:spcPct val="0"/>
              </a:spcBef>
              <a:spcAft>
                <a:spcPct val="0"/>
              </a:spcAft>
              <a:defRPr sz="3800">
                <a:solidFill>
                  <a:schemeClr val="tx2"/>
                </a:solidFill>
                <a:latin typeface="Skia" pitchFamily="-65" charset="0"/>
              </a:defRPr>
            </a:lvl9pPr>
          </a:lstStyle>
          <a:p>
            <a:endParaRPr lang="en-GB" kern="0" dirty="0"/>
          </a:p>
        </p:txBody>
      </p:sp>
      <p:sp>
        <p:nvSpPr>
          <p:cNvPr id="7" name="Rectangle 6">
            <a:extLst>
              <a:ext uri="{FF2B5EF4-FFF2-40B4-BE49-F238E27FC236}">
                <a16:creationId xmlns:a16="http://schemas.microsoft.com/office/drawing/2014/main" id="{58836C80-FE2B-EB4C-A235-052711E08F57}"/>
              </a:ext>
            </a:extLst>
          </p:cNvPr>
          <p:cNvSpPr/>
          <p:nvPr/>
        </p:nvSpPr>
        <p:spPr bwMode="auto">
          <a:xfrm>
            <a:off x="7812360" y="5713423"/>
            <a:ext cx="1224136" cy="1027945"/>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FI" sz="2800" b="0" i="0" u="none" strike="noStrike" cap="none" normalizeH="0" baseline="0">
              <a:ln>
                <a:noFill/>
              </a:ln>
              <a:solidFill>
                <a:schemeClr val="tx1"/>
              </a:solidFill>
              <a:effectLst/>
              <a:latin typeface="Times" pitchFamily="-65" charset="0"/>
            </a:endParaRPr>
          </a:p>
        </p:txBody>
      </p:sp>
    </p:spTree>
    <p:extLst>
      <p:ext uri="{BB962C8B-B14F-4D97-AF65-F5344CB8AC3E}">
        <p14:creationId xmlns:p14="http://schemas.microsoft.com/office/powerpoint/2010/main" val="3852819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CDE4E7-0D82-FA49-B3B7-887E7F5D21B4}"/>
              </a:ext>
            </a:extLst>
          </p:cNvPr>
          <p:cNvSpPr txBox="1"/>
          <p:nvPr/>
        </p:nvSpPr>
        <p:spPr>
          <a:xfrm>
            <a:off x="3817627" y="2420888"/>
            <a:ext cx="1508746" cy="1200329"/>
          </a:xfrm>
          <a:prstGeom prst="rect">
            <a:avLst/>
          </a:prstGeom>
          <a:noFill/>
        </p:spPr>
        <p:txBody>
          <a:bodyPr wrap="none" rtlCol="0">
            <a:spAutoFit/>
          </a:bodyPr>
          <a:lstStyle/>
          <a:p>
            <a:pPr algn="ctr"/>
            <a:r>
              <a:rPr lang="en-FI" sz="2400" dirty="0"/>
              <a:t>Thank you</a:t>
            </a:r>
          </a:p>
          <a:p>
            <a:pPr algn="ctr"/>
            <a:r>
              <a:rPr lang="en-FI" sz="2400" dirty="0"/>
              <a:t>Kiitos</a:t>
            </a:r>
          </a:p>
          <a:p>
            <a:pPr algn="ctr"/>
            <a:r>
              <a:rPr lang="en-FI" sz="2400" dirty="0"/>
              <a:t>Gracias</a:t>
            </a:r>
          </a:p>
        </p:txBody>
      </p:sp>
    </p:spTree>
    <p:extLst>
      <p:ext uri="{BB962C8B-B14F-4D97-AF65-F5344CB8AC3E}">
        <p14:creationId xmlns:p14="http://schemas.microsoft.com/office/powerpoint/2010/main" val="36546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AEE0E8-0AC0-EE47-9AA9-AE05B5B0B707}"/>
              </a:ext>
            </a:extLst>
          </p:cNvPr>
          <p:cNvSpPr/>
          <p:nvPr/>
        </p:nvSpPr>
        <p:spPr bwMode="auto">
          <a:xfrm>
            <a:off x="7812360" y="5713423"/>
            <a:ext cx="1224136" cy="1027945"/>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FI" sz="2800" b="0" i="0" u="none" strike="noStrike" cap="none" normalizeH="0" baseline="0">
              <a:ln>
                <a:noFill/>
              </a:ln>
              <a:solidFill>
                <a:schemeClr val="tx1"/>
              </a:solidFill>
              <a:effectLst/>
              <a:latin typeface="Times" pitchFamily="-65" charset="0"/>
            </a:endParaRPr>
          </a:p>
        </p:txBody>
      </p:sp>
      <p:pic>
        <p:nvPicPr>
          <p:cNvPr id="4" name="Picture 3">
            <a:extLst>
              <a:ext uri="{FF2B5EF4-FFF2-40B4-BE49-F238E27FC236}">
                <a16:creationId xmlns:a16="http://schemas.microsoft.com/office/drawing/2014/main" id="{14C155BE-1526-894C-807B-EF950FE07111}"/>
              </a:ext>
            </a:extLst>
          </p:cNvPr>
          <p:cNvPicPr>
            <a:picLocks noChangeAspect="1"/>
          </p:cNvPicPr>
          <p:nvPr/>
        </p:nvPicPr>
        <p:blipFill>
          <a:blip r:embed="rId3"/>
          <a:stretch>
            <a:fillRect/>
          </a:stretch>
        </p:blipFill>
        <p:spPr>
          <a:xfrm>
            <a:off x="1763688" y="764704"/>
            <a:ext cx="5650177" cy="5564351"/>
          </a:xfrm>
          <a:prstGeom prst="rect">
            <a:avLst/>
          </a:prstGeom>
        </p:spPr>
      </p:pic>
    </p:spTree>
    <p:extLst>
      <p:ext uri="{BB962C8B-B14F-4D97-AF65-F5344CB8AC3E}">
        <p14:creationId xmlns:p14="http://schemas.microsoft.com/office/powerpoint/2010/main" val="136194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D17802-8F73-6C46-8969-467C896A56A1}"/>
              </a:ext>
            </a:extLst>
          </p:cNvPr>
          <p:cNvSpPr>
            <a:spLocks noGrp="1"/>
          </p:cNvSpPr>
          <p:nvPr>
            <p:ph type="title"/>
          </p:nvPr>
        </p:nvSpPr>
        <p:spPr/>
        <p:txBody>
          <a:bodyPr/>
          <a:lstStyle/>
          <a:p>
            <a:r>
              <a:rPr lang="en-FI" dirty="0">
                <a:solidFill>
                  <a:schemeClr val="bg1"/>
                </a:solidFill>
              </a:rPr>
              <a:t>What is a concept?</a:t>
            </a:r>
          </a:p>
        </p:txBody>
      </p:sp>
    </p:spTree>
    <p:extLst>
      <p:ext uri="{BB962C8B-B14F-4D97-AF65-F5344CB8AC3E}">
        <p14:creationId xmlns:p14="http://schemas.microsoft.com/office/powerpoint/2010/main" val="254396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a:extLst>
              <a:ext uri="{FF2B5EF4-FFF2-40B4-BE49-F238E27FC236}">
                <a16:creationId xmlns:a16="http://schemas.microsoft.com/office/drawing/2014/main" id="{3E20AF7D-D282-DF40-AE2B-B46C025F1EB7}"/>
              </a:ext>
            </a:extLst>
          </p:cNvPr>
          <p:cNvSpPr>
            <a:spLocks noGrp="1" noChangeArrowheads="1"/>
          </p:cNvSpPr>
          <p:nvPr>
            <p:ph type="title"/>
          </p:nvPr>
        </p:nvSpPr>
        <p:spPr/>
        <p:txBody>
          <a:bodyPr/>
          <a:lstStyle/>
          <a:p>
            <a:r>
              <a:rPr lang="en-GB" altLang="en-FI" sz="4000" b="0" dirty="0">
                <a:latin typeface="Gill Sans" panose="020B0502020104020203" pitchFamily="34" charset="-79"/>
                <a:ea typeface="ＭＳ Ｐゴシック" panose="020B0600070205080204" pitchFamily="34" charset="-128"/>
              </a:rPr>
              <a:t>Concept</a:t>
            </a:r>
          </a:p>
        </p:txBody>
      </p:sp>
      <p:sp>
        <p:nvSpPr>
          <p:cNvPr id="2" name="Content Placeholder 1">
            <a:extLst>
              <a:ext uri="{FF2B5EF4-FFF2-40B4-BE49-F238E27FC236}">
                <a16:creationId xmlns:a16="http://schemas.microsoft.com/office/drawing/2014/main" id="{C579BC26-0C85-F74D-9626-7212D6546F3F}"/>
              </a:ext>
            </a:extLst>
          </p:cNvPr>
          <p:cNvSpPr>
            <a:spLocks noGrp="1"/>
          </p:cNvSpPr>
          <p:nvPr>
            <p:ph sz="half" idx="4294967295"/>
          </p:nvPr>
        </p:nvSpPr>
        <p:spPr>
          <a:xfrm>
            <a:off x="171772" y="2060848"/>
            <a:ext cx="4040188" cy="3951288"/>
          </a:xfrm>
        </p:spPr>
        <p:txBody>
          <a:bodyPr/>
          <a:lstStyle/>
          <a:p>
            <a:r>
              <a:rPr lang="en-GB" dirty="0"/>
              <a:t>An abstract idea</a:t>
            </a:r>
          </a:p>
          <a:p>
            <a:pPr lvl="1"/>
            <a:r>
              <a:rPr lang="en-GB" dirty="0"/>
              <a:t>Based on something intangible such as an emotion</a:t>
            </a:r>
          </a:p>
          <a:p>
            <a:pPr lvl="2"/>
            <a:r>
              <a:rPr lang="en-GB" dirty="0"/>
              <a:t>Ex: Joy</a:t>
            </a:r>
          </a:p>
          <a:p>
            <a:r>
              <a:rPr lang="en-GB" dirty="0"/>
              <a:t>A generalization</a:t>
            </a:r>
          </a:p>
          <a:p>
            <a:pPr lvl="1"/>
            <a:r>
              <a:rPr lang="en-GB" dirty="0"/>
              <a:t>Based on the common properties of things.</a:t>
            </a:r>
          </a:p>
          <a:p>
            <a:pPr lvl="2"/>
            <a:r>
              <a:rPr lang="en-GB" dirty="0"/>
              <a:t>Ex: The use of notion of ‘tree’ to describe complex data organization.</a:t>
            </a:r>
          </a:p>
        </p:txBody>
      </p:sp>
      <p:pic>
        <p:nvPicPr>
          <p:cNvPr id="7" name="Content Placeholder 6" descr="Image of tree structure from Diderot's encyclopedia.jpg">
            <a:extLst>
              <a:ext uri="{FF2B5EF4-FFF2-40B4-BE49-F238E27FC236}">
                <a16:creationId xmlns:a16="http://schemas.microsoft.com/office/drawing/2014/main" id="{925BFA06-454B-504B-800C-1204AB2E1E4F}"/>
              </a:ext>
            </a:extLst>
          </p:cNvPr>
          <p:cNvPicPr>
            <a:picLocks noGrp="1" noChangeAspect="1"/>
          </p:cNvPicPr>
          <p:nvPr>
            <p:ph sz="quarter" idx="4294967295"/>
          </p:nvPr>
        </p:nvPicPr>
        <p:blipFill>
          <a:blip r:embed="rId3"/>
          <a:srcRect/>
          <a:stretch>
            <a:fillRect/>
          </a:stretch>
        </p:blipFill>
        <p:spPr bwMode="auto">
          <a:xfrm>
            <a:off x="4716016" y="1844824"/>
            <a:ext cx="3028129" cy="3951288"/>
          </a:xfrm>
          <a:prstGeom prst="rect">
            <a:avLst/>
          </a:prstGeom>
          <a:noFill/>
          <a:ln>
            <a:noFill/>
          </a:ln>
          <a:effectLst>
            <a:outerShdw blurRad="292100" dist="139700" dir="2700000" algn="tl" rotWithShape="0">
              <a:srgbClr val="333333">
                <a:alpha val="64999"/>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5361" name="Title 4">
            <a:extLst>
              <a:ext uri="{FF2B5EF4-FFF2-40B4-BE49-F238E27FC236}">
                <a16:creationId xmlns:a16="http://schemas.microsoft.com/office/drawing/2014/main" id="{3E20AF7D-D282-DF40-AE2B-B46C025F1EB7}"/>
              </a:ext>
            </a:extLst>
          </p:cNvPr>
          <p:cNvSpPr>
            <a:spLocks noGrp="1" noChangeArrowheads="1"/>
          </p:cNvSpPr>
          <p:nvPr>
            <p:ph type="title"/>
          </p:nvPr>
        </p:nvSpPr>
        <p:spPr/>
        <p:txBody>
          <a:bodyPr/>
          <a:lstStyle/>
          <a:p>
            <a:r>
              <a:rPr lang="en-GB" altLang="en-FI" sz="4000" b="0" dirty="0">
                <a:solidFill>
                  <a:schemeClr val="bg1"/>
                </a:solidFill>
                <a:latin typeface="Gill Sans" panose="020B0502020104020203" pitchFamily="34" charset="-79"/>
                <a:ea typeface="ＭＳ Ｐゴシック" panose="020B0600070205080204" pitchFamily="34" charset="-128"/>
              </a:rPr>
              <a:t>Conceptual maps</a:t>
            </a:r>
          </a:p>
        </p:txBody>
      </p:sp>
      <p:pic>
        <p:nvPicPr>
          <p:cNvPr id="5" name="Picture 4">
            <a:extLst>
              <a:ext uri="{FF2B5EF4-FFF2-40B4-BE49-F238E27FC236}">
                <a16:creationId xmlns:a16="http://schemas.microsoft.com/office/drawing/2014/main" id="{C4F395F4-2494-E04A-B594-6D9D3358B78D}"/>
              </a:ext>
            </a:extLst>
          </p:cNvPr>
          <p:cNvPicPr>
            <a:picLocks noChangeAspect="1"/>
          </p:cNvPicPr>
          <p:nvPr/>
        </p:nvPicPr>
        <p:blipFill>
          <a:blip r:embed="rId3"/>
          <a:stretch>
            <a:fillRect/>
          </a:stretch>
        </p:blipFill>
        <p:spPr>
          <a:xfrm>
            <a:off x="1014229" y="2076437"/>
            <a:ext cx="3341747" cy="2163069"/>
          </a:xfrm>
          <a:prstGeom prst="rect">
            <a:avLst/>
          </a:prstGeom>
        </p:spPr>
      </p:pic>
      <p:pic>
        <p:nvPicPr>
          <p:cNvPr id="7" name="Picture 6">
            <a:extLst>
              <a:ext uri="{FF2B5EF4-FFF2-40B4-BE49-F238E27FC236}">
                <a16:creationId xmlns:a16="http://schemas.microsoft.com/office/drawing/2014/main" id="{FA65DE67-495C-F442-A980-9C0808283D44}"/>
              </a:ext>
            </a:extLst>
          </p:cNvPr>
          <p:cNvPicPr>
            <a:picLocks noChangeAspect="1"/>
          </p:cNvPicPr>
          <p:nvPr/>
        </p:nvPicPr>
        <p:blipFill>
          <a:blip r:embed="rId4"/>
          <a:stretch>
            <a:fillRect/>
          </a:stretch>
        </p:blipFill>
        <p:spPr>
          <a:xfrm>
            <a:off x="395536" y="4869160"/>
            <a:ext cx="4403267" cy="844263"/>
          </a:xfrm>
          <a:prstGeom prst="rect">
            <a:avLst/>
          </a:prstGeom>
        </p:spPr>
      </p:pic>
      <p:sp>
        <p:nvSpPr>
          <p:cNvPr id="11" name="Rectangle 10">
            <a:extLst>
              <a:ext uri="{FF2B5EF4-FFF2-40B4-BE49-F238E27FC236}">
                <a16:creationId xmlns:a16="http://schemas.microsoft.com/office/drawing/2014/main" id="{765A2E1B-CB22-2A4C-ACE6-ED41A1EDCD8B}"/>
              </a:ext>
            </a:extLst>
          </p:cNvPr>
          <p:cNvSpPr/>
          <p:nvPr/>
        </p:nvSpPr>
        <p:spPr bwMode="auto">
          <a:xfrm>
            <a:off x="7812360" y="5713423"/>
            <a:ext cx="1224136" cy="1027945"/>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FI" sz="2800" b="0" i="0" u="none" strike="noStrike" cap="none" normalizeH="0" baseline="0">
              <a:ln>
                <a:noFill/>
              </a:ln>
              <a:solidFill>
                <a:schemeClr val="tx1"/>
              </a:solidFill>
              <a:effectLst/>
              <a:latin typeface="Times" pitchFamily="-65" charset="0"/>
            </a:endParaRPr>
          </a:p>
        </p:txBody>
      </p:sp>
      <p:sp>
        <p:nvSpPr>
          <p:cNvPr id="12" name="TextBox 11">
            <a:extLst>
              <a:ext uri="{FF2B5EF4-FFF2-40B4-BE49-F238E27FC236}">
                <a16:creationId xmlns:a16="http://schemas.microsoft.com/office/drawing/2014/main" id="{4EEABFD6-1E1F-0D49-9612-1491D4388F8C}"/>
              </a:ext>
            </a:extLst>
          </p:cNvPr>
          <p:cNvSpPr txBox="1"/>
          <p:nvPr/>
        </p:nvSpPr>
        <p:spPr>
          <a:xfrm>
            <a:off x="978545" y="4283804"/>
            <a:ext cx="1610697" cy="369332"/>
          </a:xfrm>
          <a:prstGeom prst="rect">
            <a:avLst/>
          </a:prstGeom>
          <a:noFill/>
        </p:spPr>
        <p:txBody>
          <a:bodyPr wrap="none" rtlCol="0">
            <a:spAutoFit/>
          </a:bodyPr>
          <a:lstStyle/>
          <a:p>
            <a:r>
              <a:rPr lang="en-FI" sz="1800" dirty="0">
                <a:solidFill>
                  <a:schemeClr val="bg1"/>
                </a:solidFill>
                <a:latin typeface="Gill Sans MT" panose="020B0502020104020203" pitchFamily="34" charset="77"/>
              </a:rPr>
              <a:t>1. Venn diagram</a:t>
            </a:r>
          </a:p>
        </p:txBody>
      </p:sp>
      <p:sp>
        <p:nvSpPr>
          <p:cNvPr id="14" name="TextBox 13">
            <a:extLst>
              <a:ext uri="{FF2B5EF4-FFF2-40B4-BE49-F238E27FC236}">
                <a16:creationId xmlns:a16="http://schemas.microsoft.com/office/drawing/2014/main" id="{173435ED-E7A0-1248-BBB8-A7AB02272455}"/>
              </a:ext>
            </a:extLst>
          </p:cNvPr>
          <p:cNvSpPr txBox="1"/>
          <p:nvPr/>
        </p:nvSpPr>
        <p:spPr>
          <a:xfrm>
            <a:off x="5171246" y="1684613"/>
            <a:ext cx="1654940" cy="369332"/>
          </a:xfrm>
          <a:prstGeom prst="rect">
            <a:avLst/>
          </a:prstGeom>
          <a:noFill/>
        </p:spPr>
        <p:txBody>
          <a:bodyPr wrap="none" rtlCol="0">
            <a:spAutoFit/>
          </a:bodyPr>
          <a:lstStyle/>
          <a:p>
            <a:r>
              <a:rPr lang="en-FI" sz="1800" dirty="0">
                <a:solidFill>
                  <a:schemeClr val="bg1"/>
                </a:solidFill>
                <a:latin typeface="Gill Sans MT" panose="020B0502020104020203" pitchFamily="34" charset="77"/>
              </a:rPr>
              <a:t>2. Concept map</a:t>
            </a:r>
          </a:p>
        </p:txBody>
      </p:sp>
      <p:sp>
        <p:nvSpPr>
          <p:cNvPr id="15" name="TextBox 14">
            <a:extLst>
              <a:ext uri="{FF2B5EF4-FFF2-40B4-BE49-F238E27FC236}">
                <a16:creationId xmlns:a16="http://schemas.microsoft.com/office/drawing/2014/main" id="{4F5A406E-C957-B441-AED4-0613963D0B2A}"/>
              </a:ext>
            </a:extLst>
          </p:cNvPr>
          <p:cNvSpPr txBox="1"/>
          <p:nvPr/>
        </p:nvSpPr>
        <p:spPr>
          <a:xfrm>
            <a:off x="402042" y="5733256"/>
            <a:ext cx="1937710" cy="369332"/>
          </a:xfrm>
          <a:prstGeom prst="rect">
            <a:avLst/>
          </a:prstGeom>
          <a:noFill/>
        </p:spPr>
        <p:txBody>
          <a:bodyPr wrap="none" rtlCol="0">
            <a:spAutoFit/>
          </a:bodyPr>
          <a:lstStyle/>
          <a:p>
            <a:r>
              <a:rPr lang="en-FI" sz="1800" dirty="0">
                <a:solidFill>
                  <a:schemeClr val="bg1"/>
                </a:solidFill>
                <a:latin typeface="Gill Sans MT" panose="020B0502020104020203" pitchFamily="34" charset="77"/>
              </a:rPr>
              <a:t>3. Causal sequence</a:t>
            </a:r>
          </a:p>
        </p:txBody>
      </p:sp>
      <p:pic>
        <p:nvPicPr>
          <p:cNvPr id="10" name="Picture 9">
            <a:extLst>
              <a:ext uri="{FF2B5EF4-FFF2-40B4-BE49-F238E27FC236}">
                <a16:creationId xmlns:a16="http://schemas.microsoft.com/office/drawing/2014/main" id="{3F87919C-1C92-C448-B700-95D505A625BA}"/>
              </a:ext>
            </a:extLst>
          </p:cNvPr>
          <p:cNvPicPr>
            <a:picLocks noChangeAspect="1"/>
          </p:cNvPicPr>
          <p:nvPr/>
        </p:nvPicPr>
        <p:blipFill>
          <a:blip r:embed="rId5"/>
          <a:stretch>
            <a:fillRect/>
          </a:stretch>
        </p:blipFill>
        <p:spPr>
          <a:xfrm>
            <a:off x="5176580" y="2060847"/>
            <a:ext cx="3355860" cy="4308925"/>
          </a:xfrm>
          <a:prstGeom prst="rect">
            <a:avLst/>
          </a:prstGeom>
        </p:spPr>
      </p:pic>
    </p:spTree>
    <p:extLst>
      <p:ext uri="{BB962C8B-B14F-4D97-AF65-F5344CB8AC3E}">
        <p14:creationId xmlns:p14="http://schemas.microsoft.com/office/powerpoint/2010/main" val="125328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069770-9A87-DC44-93A2-C9015B7FAA13}"/>
              </a:ext>
            </a:extLst>
          </p:cNvPr>
          <p:cNvSpPr/>
          <p:nvPr/>
        </p:nvSpPr>
        <p:spPr bwMode="auto">
          <a:xfrm>
            <a:off x="7809619" y="5664852"/>
            <a:ext cx="1224136" cy="1027945"/>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FI" sz="2800" b="0" i="0" u="none" strike="noStrike" cap="none" normalizeH="0" baseline="0">
              <a:ln>
                <a:noFill/>
              </a:ln>
              <a:solidFill>
                <a:schemeClr val="tx1"/>
              </a:solidFill>
              <a:effectLst/>
              <a:latin typeface="Times" pitchFamily="-65" charset="0"/>
            </a:endParaRPr>
          </a:p>
        </p:txBody>
      </p:sp>
      <p:pic>
        <p:nvPicPr>
          <p:cNvPr id="7" name="Picture 6">
            <a:extLst>
              <a:ext uri="{FF2B5EF4-FFF2-40B4-BE49-F238E27FC236}">
                <a16:creationId xmlns:a16="http://schemas.microsoft.com/office/drawing/2014/main" id="{66FC3332-1BBB-B745-B244-804CF6B873DF}"/>
              </a:ext>
            </a:extLst>
          </p:cNvPr>
          <p:cNvPicPr>
            <a:picLocks noChangeAspect="1"/>
          </p:cNvPicPr>
          <p:nvPr/>
        </p:nvPicPr>
        <p:blipFill>
          <a:blip r:embed="rId3"/>
          <a:stretch>
            <a:fillRect/>
          </a:stretch>
        </p:blipFill>
        <p:spPr>
          <a:xfrm>
            <a:off x="500807" y="679175"/>
            <a:ext cx="7920880" cy="5499650"/>
          </a:xfrm>
          <a:prstGeom prst="rect">
            <a:avLst/>
          </a:prstGeom>
        </p:spPr>
      </p:pic>
      <p:sp>
        <p:nvSpPr>
          <p:cNvPr id="2" name="Rectangle 1">
            <a:extLst>
              <a:ext uri="{FF2B5EF4-FFF2-40B4-BE49-F238E27FC236}">
                <a16:creationId xmlns:a16="http://schemas.microsoft.com/office/drawing/2014/main" id="{EB56BAFA-4854-7842-8CF0-5BA3066D39EB}"/>
              </a:ext>
            </a:extLst>
          </p:cNvPr>
          <p:cNvSpPr/>
          <p:nvPr/>
        </p:nvSpPr>
        <p:spPr bwMode="auto">
          <a:xfrm>
            <a:off x="1184883" y="4653136"/>
            <a:ext cx="6552728" cy="1296144"/>
          </a:xfrm>
          <a:prstGeom prst="rect">
            <a:avLst/>
          </a:prstGeom>
          <a:solidFill>
            <a:schemeClr val="tx1">
              <a:alpha val="5649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FI" sz="2800" b="0" i="0" u="none" strike="noStrike" cap="none" normalizeH="0" baseline="0" dirty="0">
              <a:ln>
                <a:noFill/>
              </a:ln>
              <a:solidFill>
                <a:schemeClr val="tx1"/>
              </a:solidFill>
              <a:effectLst/>
              <a:latin typeface="Times" pitchFamily="-65" charset="0"/>
            </a:endParaRPr>
          </a:p>
        </p:txBody>
      </p:sp>
      <p:sp>
        <p:nvSpPr>
          <p:cNvPr id="9" name="Title 4">
            <a:extLst>
              <a:ext uri="{FF2B5EF4-FFF2-40B4-BE49-F238E27FC236}">
                <a16:creationId xmlns:a16="http://schemas.microsoft.com/office/drawing/2014/main" id="{BA6602A6-9307-2948-869F-63AD67466EF6}"/>
              </a:ext>
            </a:extLst>
          </p:cNvPr>
          <p:cNvSpPr txBox="1">
            <a:spLocks/>
          </p:cNvSpPr>
          <p:nvPr/>
        </p:nvSpPr>
        <p:spPr bwMode="auto">
          <a:xfrm>
            <a:off x="1371600" y="4847029"/>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400" b="1" cap="all" baseline="0">
                <a:solidFill>
                  <a:schemeClr val="tx2"/>
                </a:solidFill>
                <a:latin typeface="Gill Sans"/>
                <a:ea typeface="ＭＳ Ｐゴシック" pitchFamily="-65" charset="-128"/>
                <a:cs typeface="ＭＳ Ｐゴシック" pitchFamily="-65" charset="-128"/>
              </a:defRPr>
            </a:lvl1pPr>
            <a:lvl2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Gill Sans" charset="0"/>
                <a:ea typeface="ＭＳ Ｐゴシック" pitchFamily="-65" charset="-128"/>
                <a:cs typeface="ＭＳ Ｐゴシック" pitchFamily="-65" charset="-128"/>
              </a:defRPr>
            </a:lvl5pPr>
            <a:lvl6pPr marL="457200" algn="ctr" rtl="0" fontAlgn="base">
              <a:spcBef>
                <a:spcPct val="0"/>
              </a:spcBef>
              <a:spcAft>
                <a:spcPct val="0"/>
              </a:spcAft>
              <a:defRPr sz="3800">
                <a:solidFill>
                  <a:schemeClr val="tx2"/>
                </a:solidFill>
                <a:latin typeface="Skia" pitchFamily="-65" charset="0"/>
              </a:defRPr>
            </a:lvl6pPr>
            <a:lvl7pPr marL="914400" algn="ctr" rtl="0" fontAlgn="base">
              <a:spcBef>
                <a:spcPct val="0"/>
              </a:spcBef>
              <a:spcAft>
                <a:spcPct val="0"/>
              </a:spcAft>
              <a:defRPr sz="3800">
                <a:solidFill>
                  <a:schemeClr val="tx2"/>
                </a:solidFill>
                <a:latin typeface="Skia" pitchFamily="-65" charset="0"/>
              </a:defRPr>
            </a:lvl7pPr>
            <a:lvl8pPr marL="1371600" algn="ctr" rtl="0" fontAlgn="base">
              <a:spcBef>
                <a:spcPct val="0"/>
              </a:spcBef>
              <a:spcAft>
                <a:spcPct val="0"/>
              </a:spcAft>
              <a:defRPr sz="3800">
                <a:solidFill>
                  <a:schemeClr val="tx2"/>
                </a:solidFill>
                <a:latin typeface="Skia" pitchFamily="-65" charset="0"/>
              </a:defRPr>
            </a:lvl8pPr>
            <a:lvl9pPr marL="1828800" algn="ctr" rtl="0" fontAlgn="base">
              <a:spcBef>
                <a:spcPct val="0"/>
              </a:spcBef>
              <a:spcAft>
                <a:spcPct val="0"/>
              </a:spcAft>
              <a:defRPr sz="3800">
                <a:solidFill>
                  <a:schemeClr val="tx2"/>
                </a:solidFill>
                <a:latin typeface="Skia" pitchFamily="-65" charset="0"/>
              </a:defRPr>
            </a:lvl9pPr>
          </a:lstStyle>
          <a:p>
            <a:r>
              <a:rPr lang="en-FI" kern="0" dirty="0">
                <a:solidFill>
                  <a:schemeClr val="bg1"/>
                </a:solidFill>
              </a:rPr>
              <a:t>What is AN AUDIENCE?</a:t>
            </a:r>
          </a:p>
        </p:txBody>
      </p:sp>
    </p:spTree>
    <p:extLst>
      <p:ext uri="{BB962C8B-B14F-4D97-AF65-F5344CB8AC3E}">
        <p14:creationId xmlns:p14="http://schemas.microsoft.com/office/powerpoint/2010/main" val="75454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a:extLst>
              <a:ext uri="{FF2B5EF4-FFF2-40B4-BE49-F238E27FC236}">
                <a16:creationId xmlns:a16="http://schemas.microsoft.com/office/drawing/2014/main" id="{3E20AF7D-D282-DF40-AE2B-B46C025F1EB7}"/>
              </a:ext>
            </a:extLst>
          </p:cNvPr>
          <p:cNvSpPr>
            <a:spLocks noGrp="1" noChangeArrowheads="1"/>
          </p:cNvSpPr>
          <p:nvPr>
            <p:ph type="title"/>
          </p:nvPr>
        </p:nvSpPr>
        <p:spPr/>
        <p:txBody>
          <a:bodyPr/>
          <a:lstStyle/>
          <a:p>
            <a:r>
              <a:rPr lang="en-GB" altLang="en-FI" dirty="0">
                <a:latin typeface="Gill Sans" panose="020B0502020104020203" pitchFamily="34" charset="-79"/>
                <a:ea typeface="ＭＳ Ｐゴシック" panose="020B0600070205080204" pitchFamily="34" charset="-128"/>
              </a:rPr>
              <a:t>Audience</a:t>
            </a:r>
          </a:p>
        </p:txBody>
      </p:sp>
      <p:sp>
        <p:nvSpPr>
          <p:cNvPr id="2" name="Content Placeholder 1">
            <a:extLst>
              <a:ext uri="{FF2B5EF4-FFF2-40B4-BE49-F238E27FC236}">
                <a16:creationId xmlns:a16="http://schemas.microsoft.com/office/drawing/2014/main" id="{2B357BCE-2A70-7645-ABBC-6666239F4549}"/>
              </a:ext>
            </a:extLst>
          </p:cNvPr>
          <p:cNvSpPr>
            <a:spLocks noGrp="1"/>
          </p:cNvSpPr>
          <p:nvPr>
            <p:ph idx="1"/>
          </p:nvPr>
        </p:nvSpPr>
        <p:spPr>
          <a:xfrm>
            <a:off x="665548" y="1439579"/>
            <a:ext cx="7772400" cy="4114800"/>
          </a:xfrm>
        </p:spPr>
        <p:txBody>
          <a:bodyPr/>
          <a:lstStyle/>
          <a:p>
            <a:r>
              <a:rPr lang="en-GB" dirty="0"/>
              <a:t>Demographics</a:t>
            </a:r>
          </a:p>
          <a:p>
            <a:pPr lvl="1"/>
            <a:r>
              <a:rPr lang="en-GB" dirty="0"/>
              <a:t>Age</a:t>
            </a:r>
          </a:p>
          <a:p>
            <a:pPr lvl="1"/>
            <a:r>
              <a:rPr lang="en-GB" dirty="0"/>
              <a:t>Gender</a:t>
            </a:r>
          </a:p>
          <a:p>
            <a:pPr lvl="1"/>
            <a:r>
              <a:rPr lang="en-GB" dirty="0"/>
              <a:t>Ethnicity</a:t>
            </a:r>
          </a:p>
          <a:p>
            <a:pPr lvl="1"/>
            <a:r>
              <a:rPr lang="en-GB" dirty="0"/>
              <a:t>Citizenship …</a:t>
            </a:r>
          </a:p>
          <a:p>
            <a:r>
              <a:rPr lang="en-GB" dirty="0"/>
              <a:t>Generational </a:t>
            </a:r>
          </a:p>
          <a:p>
            <a:pPr lvl="1"/>
            <a:r>
              <a:rPr lang="en-GB" dirty="0"/>
              <a:t>Baby boomers: 1946 – 1964</a:t>
            </a:r>
          </a:p>
          <a:p>
            <a:pPr lvl="1"/>
            <a:r>
              <a:rPr lang="en-GB" dirty="0"/>
              <a:t>Generation X: 1965 – 1979 </a:t>
            </a:r>
          </a:p>
          <a:p>
            <a:pPr lvl="1"/>
            <a:r>
              <a:rPr lang="en-GB" dirty="0" err="1"/>
              <a:t>Millenials</a:t>
            </a:r>
            <a:r>
              <a:rPr lang="en-GB" dirty="0"/>
              <a:t>: 1980 – 2000 … </a:t>
            </a:r>
          </a:p>
          <a:p>
            <a:r>
              <a:rPr lang="en-GB" dirty="0"/>
              <a:t>Community</a:t>
            </a:r>
          </a:p>
          <a:p>
            <a:pPr lvl="1"/>
            <a:r>
              <a:rPr lang="en-GB" dirty="0"/>
              <a:t>Communities of practice: Museum curators, Healthcare professionals</a:t>
            </a:r>
          </a:p>
          <a:p>
            <a:pPr lvl="1"/>
            <a:r>
              <a:rPr lang="en-GB" dirty="0"/>
              <a:t>Communities of Interest: Scuba diving clubs, stamp collecting groups</a:t>
            </a:r>
          </a:p>
          <a:p>
            <a:pPr lvl="1"/>
            <a:r>
              <a:rPr lang="en-GB" dirty="0"/>
              <a:t>End-user communities: A term used to refer to the intended target audience of an application. </a:t>
            </a:r>
          </a:p>
        </p:txBody>
      </p:sp>
    </p:spTree>
    <p:extLst>
      <p:ext uri="{BB962C8B-B14F-4D97-AF65-F5344CB8AC3E}">
        <p14:creationId xmlns:p14="http://schemas.microsoft.com/office/powerpoint/2010/main" val="590350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78FAD-5CEC-1F4A-8714-F6A11732A38D}"/>
              </a:ext>
            </a:extLst>
          </p:cNvPr>
          <p:cNvPicPr>
            <a:picLocks noChangeAspect="1"/>
          </p:cNvPicPr>
          <p:nvPr/>
        </p:nvPicPr>
        <p:blipFill>
          <a:blip r:embed="rId3"/>
          <a:stretch>
            <a:fillRect/>
          </a:stretch>
        </p:blipFill>
        <p:spPr>
          <a:xfrm>
            <a:off x="1004493" y="357326"/>
            <a:ext cx="7167907" cy="5375930"/>
          </a:xfrm>
          <a:prstGeom prst="rect">
            <a:avLst/>
          </a:prstGeom>
        </p:spPr>
      </p:pic>
      <p:sp>
        <p:nvSpPr>
          <p:cNvPr id="5" name="Title 4">
            <a:extLst>
              <a:ext uri="{FF2B5EF4-FFF2-40B4-BE49-F238E27FC236}">
                <a16:creationId xmlns:a16="http://schemas.microsoft.com/office/drawing/2014/main" id="{91D17802-8F73-6C46-8969-467C896A56A1}"/>
              </a:ext>
            </a:extLst>
          </p:cNvPr>
          <p:cNvSpPr>
            <a:spLocks noGrp="1"/>
          </p:cNvSpPr>
          <p:nvPr>
            <p:ph type="title" idx="4294967295"/>
          </p:nvPr>
        </p:nvSpPr>
        <p:spPr>
          <a:xfrm>
            <a:off x="688032" y="5495925"/>
            <a:ext cx="7772400" cy="1362075"/>
          </a:xfrm>
        </p:spPr>
        <p:txBody>
          <a:bodyPr/>
          <a:lstStyle/>
          <a:p>
            <a:r>
              <a:rPr lang="en-FI" sz="3600" dirty="0">
                <a:solidFill>
                  <a:schemeClr val="bg1"/>
                </a:solidFill>
              </a:rPr>
              <a:t>WHAT IS CONTENT?</a:t>
            </a:r>
          </a:p>
        </p:txBody>
      </p:sp>
      <p:sp>
        <p:nvSpPr>
          <p:cNvPr id="4" name="Rectangle 3">
            <a:extLst>
              <a:ext uri="{FF2B5EF4-FFF2-40B4-BE49-F238E27FC236}">
                <a16:creationId xmlns:a16="http://schemas.microsoft.com/office/drawing/2014/main" id="{6DA9A559-8A82-3543-9AB4-817C5370C6C7}"/>
              </a:ext>
            </a:extLst>
          </p:cNvPr>
          <p:cNvSpPr/>
          <p:nvPr/>
        </p:nvSpPr>
        <p:spPr bwMode="auto">
          <a:xfrm>
            <a:off x="7812360" y="5713423"/>
            <a:ext cx="1224136" cy="1027945"/>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FI" sz="2800" b="0" i="0" u="none" strike="noStrike" cap="none" normalizeH="0" baseline="0">
              <a:ln>
                <a:noFill/>
              </a:ln>
              <a:solidFill>
                <a:schemeClr val="tx1"/>
              </a:solidFill>
              <a:effectLst/>
              <a:latin typeface="Times" pitchFamily="-65" charset="0"/>
            </a:endParaRPr>
          </a:p>
        </p:txBody>
      </p:sp>
    </p:spTree>
    <p:extLst>
      <p:ext uri="{BB962C8B-B14F-4D97-AF65-F5344CB8AC3E}">
        <p14:creationId xmlns:p14="http://schemas.microsoft.com/office/powerpoint/2010/main" val="2294380446"/>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Skia"/>
        <a:ea typeface=""/>
        <a:cs typeface=""/>
      </a:majorFont>
      <a:minorFont>
        <a:latin typeface="Sk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8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800" b="0" i="0" u="none" strike="noStrike" cap="none" normalizeH="0" baseline="0">
            <a:ln>
              <a:noFill/>
            </a:ln>
            <a:solidFill>
              <a:schemeClr val="tx1"/>
            </a:solidFill>
            <a:effectLst/>
            <a:latin typeface="Times"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42551</TotalTime>
  <Words>1690</Words>
  <Application>Microsoft Macintosh PowerPoint</Application>
  <PresentationFormat>On-screen Show (4:3)</PresentationFormat>
  <Paragraphs>132</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Gill Sans</vt:lpstr>
      <vt:lpstr>Gill Sans MT</vt:lpstr>
      <vt:lpstr>Skia</vt:lpstr>
      <vt:lpstr>Times</vt:lpstr>
      <vt:lpstr>Blank</vt:lpstr>
      <vt:lpstr>A pragmatic approach  to research in new media    Concept, Audience, Content, Interaction and Interface</vt:lpstr>
      <vt:lpstr>Research</vt:lpstr>
      <vt:lpstr>PowerPoint Presentation</vt:lpstr>
      <vt:lpstr>What is a concept?</vt:lpstr>
      <vt:lpstr>Concept</vt:lpstr>
      <vt:lpstr>Conceptual maps</vt:lpstr>
      <vt:lpstr>PowerPoint Presentation</vt:lpstr>
      <vt:lpstr>Audience</vt:lpstr>
      <vt:lpstr>WHAT IS CONTENT?</vt:lpstr>
      <vt:lpstr>Content</vt:lpstr>
      <vt:lpstr>PowerPoint Presentation</vt:lpstr>
      <vt:lpstr>PowerPoint Presentation</vt:lpstr>
      <vt:lpstr>WHAT IS INTERACTIVITY?</vt:lpstr>
      <vt:lpstr>Interaction (Some navigation examples)</vt:lpstr>
      <vt:lpstr>Ethical guidelines and interaction</vt:lpstr>
      <vt:lpstr>PowerPoint Presentation</vt:lpstr>
      <vt:lpstr>Interface (Some navigation examples)</vt:lpstr>
      <vt:lpstr>Mapping modernism 2009-2010 (Tangible user interface, TUI)</vt:lpstr>
      <vt:lpstr>Mapping modernism 2009-2010 (Tangible user interface/TUI)</vt:lpstr>
      <vt:lpstr>Re-discovering Vrouw Maria (Gesture-based interface)  </vt:lpstr>
      <vt:lpstr>Layers of a digital artefact</vt:lpstr>
      <vt:lpstr>PowerPoint Presentation</vt:lpstr>
    </vt:vector>
  </TitlesOfParts>
  <Manager/>
  <Company>Media Lab UIAH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research</dc:title>
  <dc:subject/>
  <dc:creator>Lily Diaz</dc:creator>
  <cp:keywords/>
  <dc:description/>
  <cp:lastModifiedBy>Diaz-Kommonen Lily</cp:lastModifiedBy>
  <cp:revision>441</cp:revision>
  <cp:lastPrinted>2020-11-03T09:17:53Z</cp:lastPrinted>
  <dcterms:created xsi:type="dcterms:W3CDTF">2010-10-12T06:53:31Z</dcterms:created>
  <dcterms:modified xsi:type="dcterms:W3CDTF">2023-02-26T20:01:29Z</dcterms:modified>
  <cp:category/>
</cp:coreProperties>
</file>