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53" r:id="rId1"/>
  </p:sldMasterIdLst>
  <p:notesMasterIdLst>
    <p:notesMasterId r:id="rId7"/>
  </p:notesMasterIdLst>
  <p:handoutMasterIdLst>
    <p:handoutMasterId r:id="rId8"/>
  </p:handoutMasterIdLst>
  <p:sldIdLst>
    <p:sldId id="256" r:id="rId2"/>
    <p:sldId id="356" r:id="rId3"/>
    <p:sldId id="354" r:id="rId4"/>
    <p:sldId id="357" r:id="rId5"/>
    <p:sldId id="355"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p:restoredTop sz="76763" autoAdjust="0"/>
  </p:normalViewPr>
  <p:slideViewPr>
    <p:cSldViewPr>
      <p:cViewPr varScale="1">
        <p:scale>
          <a:sx n="95" d="100"/>
          <a:sy n="95" d="100"/>
        </p:scale>
        <p:origin x="140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AFCE6E1-D589-BB4E-869B-5D7C3EBCD5CD}" type="datetime1">
              <a:rPr lang="en-US"/>
              <a:pPr>
                <a:defRPr/>
              </a:pPr>
              <a:t>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CE6C987-9B55-554A-AE87-38FF46B01976}" type="slidenum">
              <a:rPr lang="en-US"/>
              <a:pPr>
                <a:defRPr/>
              </a:pPr>
              <a:t>‹#›</a:t>
            </a:fld>
            <a:endParaRPr lang="en-US"/>
          </a:p>
        </p:txBody>
      </p:sp>
    </p:spTree>
    <p:extLst>
      <p:ext uri="{BB962C8B-B14F-4D97-AF65-F5344CB8AC3E}">
        <p14:creationId xmlns:p14="http://schemas.microsoft.com/office/powerpoint/2010/main" val="183473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614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charset="-128"/>
                <a:cs typeface="ＭＳ Ｐゴシック" charset="-128"/>
              </a:defRPr>
            </a:lvl1pPr>
          </a:lstStyle>
          <a:p>
            <a:pPr>
              <a:defRPr/>
            </a:pPr>
            <a:endParaRPr lang="en-US"/>
          </a:p>
        </p:txBody>
      </p:sp>
      <p:sp>
        <p:nvSpPr>
          <p:cNvPr id="1434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614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615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5E41645-73A2-6947-9B87-B9CF929AD277}" type="slidenum">
              <a:rPr lang="en-US"/>
              <a:pPr>
                <a:defRPr/>
              </a:pPr>
              <a:t>‹#›</a:t>
            </a:fld>
            <a:endParaRPr lang="en-US"/>
          </a:p>
        </p:txBody>
      </p:sp>
    </p:spTree>
    <p:extLst>
      <p:ext uri="{BB962C8B-B14F-4D97-AF65-F5344CB8AC3E}">
        <p14:creationId xmlns:p14="http://schemas.microsoft.com/office/powerpoint/2010/main" val="4256154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031"/>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30D7DA1-29F6-554B-A676-420D5D94467C}" type="slidenum">
              <a:rPr lang="en-US" sz="1200"/>
              <a:pPr/>
              <a:t>1</a:t>
            </a:fld>
            <a:endParaRPr lang="en-US"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charset="0"/>
                <a:ea typeface="ＭＳ Ｐゴシック" charset="0"/>
                <a:cs typeface="ＭＳ Ｐゴシック" charset="0"/>
              </a:rPr>
              <a:t>Primary data: Is unique to Your Work.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charset="0"/>
                <a:ea typeface="ＭＳ Ｐゴシック" charset="0"/>
                <a:cs typeface="ＭＳ Ｐゴシック" charset="0"/>
              </a:rPr>
              <a:t>Secondary data involves using information that others have gathered through primary data.</a:t>
            </a:r>
          </a:p>
          <a:p>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Example</a:t>
            </a:r>
            <a:r>
              <a:rPr lang="en-US" baseline="0" dirty="0">
                <a:latin typeface="Arial" charset="0"/>
                <a:ea typeface="ＭＳ Ｐゴシック" charset="0"/>
                <a:cs typeface="ＭＳ Ｐゴシック" charset="0"/>
              </a:rPr>
              <a:t> of</a:t>
            </a:r>
            <a:r>
              <a:rPr lang="en-US" dirty="0">
                <a:latin typeface="Arial" charset="0"/>
                <a:ea typeface="ＭＳ Ｐゴシック" charset="0"/>
                <a:cs typeface="ＭＳ Ｐゴシック" charset="0"/>
              </a:rPr>
              <a:t> primary data: 1.</a:t>
            </a:r>
            <a:r>
              <a:rPr lang="en-US" baseline="0" dirty="0">
                <a:latin typeface="Arial" charset="0"/>
                <a:ea typeface="ＭＳ Ｐゴシック" charset="0"/>
                <a:cs typeface="ＭＳ Ｐゴシック" charset="0"/>
              </a:rPr>
              <a:t> Gathering</a:t>
            </a:r>
            <a:r>
              <a:rPr lang="en-US" dirty="0">
                <a:latin typeface="Arial" charset="0"/>
                <a:ea typeface="ＭＳ Ｐゴシック" charset="0"/>
                <a:cs typeface="ＭＳ Ｐゴシック" charset="0"/>
              </a:rPr>
              <a:t> and</a:t>
            </a:r>
            <a:r>
              <a:rPr lang="en-US" baseline="0" dirty="0">
                <a:latin typeface="Arial" charset="0"/>
                <a:ea typeface="ＭＳ Ｐゴシック" charset="0"/>
                <a:cs typeface="ＭＳ Ｐゴシック" charset="0"/>
              </a:rPr>
              <a:t> interviewing people about a topic</a:t>
            </a:r>
            <a:r>
              <a:rPr lang="en-US" dirty="0">
                <a:latin typeface="Arial" charset="0"/>
                <a:ea typeface="ＭＳ Ｐゴシック" charset="0"/>
                <a:cs typeface="ＭＳ Ｐゴシック" charset="0"/>
              </a:rPr>
              <a:t> 2. Transcribing and translating an</a:t>
            </a:r>
            <a:r>
              <a:rPr lang="en-US" baseline="0" dirty="0">
                <a:latin typeface="Arial" charset="0"/>
                <a:ea typeface="ＭＳ Ｐゴシック" charset="0"/>
                <a:cs typeface="ＭＳ Ｐゴシック" charset="0"/>
              </a:rPr>
              <a:t> original manuscript in an ancient language</a:t>
            </a:r>
            <a:r>
              <a:rPr lang="en-US" dirty="0">
                <a:latin typeface="Arial" charset="0"/>
                <a:ea typeface="ＭＳ Ｐゴシック" charset="0"/>
                <a:cs typeface="ＭＳ Ｐゴシック" charset="0"/>
              </a:rPr>
              <a:t>. </a:t>
            </a:r>
          </a:p>
          <a:p>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Examples secondary: 1. Doing a literary survey of a given</a:t>
            </a:r>
            <a:r>
              <a:rPr lang="en-US" baseline="0" dirty="0">
                <a:latin typeface="Arial" charset="0"/>
                <a:ea typeface="ＭＳ Ｐゴシック" charset="0"/>
                <a:cs typeface="ＭＳ Ｐゴシック" charset="0"/>
              </a:rPr>
              <a:t> topic. 2. Gathering articles from books, encyclopedias, journals and websites.</a:t>
            </a:r>
            <a:endParaRPr lang="en-US" dirty="0">
              <a:latin typeface="Arial" charset="0"/>
              <a:ea typeface="ＭＳ Ｐゴシック" charset="0"/>
              <a:cs typeface="ＭＳ Ｐゴシック" charset="0"/>
            </a:endParaRPr>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6F5C4A7-3841-2A43-B42F-1D44C952AB67}" type="slidenum">
              <a:rPr lang="en-US" sz="1200"/>
              <a:pP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a:defRPr/>
            </a:pPr>
            <a:r>
              <a:rPr lang="en-US" dirty="0"/>
              <a:t>Research</a:t>
            </a:r>
            <a:r>
              <a:rPr lang="en-US" baseline="0" dirty="0"/>
              <a:t> can be a lot of fun. Taking care of not altering the data is important. Still, t</a:t>
            </a:r>
            <a:r>
              <a:rPr lang="en-US" dirty="0"/>
              <a:t>here are many possible ways approach our data.</a:t>
            </a:r>
          </a:p>
          <a:p>
            <a:pPr marL="228600" indent="-228600">
              <a:buFontTx/>
              <a:buAutoNum type="arabicPeriod"/>
              <a:defRPr/>
            </a:pPr>
            <a:r>
              <a:rPr lang="en-US" dirty="0"/>
              <a:t>Detective following leads through trails. Some of the clues might not lead anywhere. Others might be old and therefore of no use. Still the literature can help you to understand where others have been.</a:t>
            </a:r>
          </a:p>
          <a:p>
            <a:pPr marL="228600" indent="-228600">
              <a:buFontTx/>
              <a:buAutoNum type="arabicPeriod"/>
              <a:defRPr/>
            </a:pPr>
            <a:r>
              <a:rPr lang="en-US" dirty="0"/>
              <a:t>Foundation – Your work as building on the work of others. Will it be valued if it does not?</a:t>
            </a:r>
          </a:p>
          <a:p>
            <a:pPr marL="228600" indent="-228600">
              <a:buFontTx/>
              <a:buAutoNum type="arabicPeriod"/>
              <a:defRPr/>
            </a:pPr>
            <a:r>
              <a:rPr lang="en-US" dirty="0"/>
              <a:t>Framework – You are expected to show what has been done by others and why yours is different. This can then help you to form a theoretical justification for your own project.</a:t>
            </a:r>
          </a:p>
          <a:p>
            <a:pPr marL="228600" indent="-228600">
              <a:buFontTx/>
              <a:buAutoNum type="arabicPeriod"/>
              <a:defRPr/>
            </a:pPr>
            <a:r>
              <a:rPr lang="en-US" dirty="0"/>
              <a:t>Reflection – The literature can allow us to compare our ideas with the ideas of others.</a:t>
            </a:r>
          </a:p>
          <a:p>
            <a:pPr marL="228600" indent="-228600">
              <a:buFontTx/>
              <a:buAutoNum type="arabicPeriod"/>
              <a:defRPr/>
            </a:pPr>
            <a:r>
              <a:rPr lang="en-US" dirty="0"/>
              <a:t>Telescope – The literature might allow you to focus on a problem, or a set of questions. The object of research can be “magnified” so you can look at it closely.</a:t>
            </a:r>
          </a:p>
          <a:p>
            <a:pPr marL="228600" indent="-228600">
              <a:buFontTx/>
              <a:buAutoNum type="arabicPeriod"/>
              <a:defRPr/>
            </a:pPr>
            <a:r>
              <a:rPr lang="en-US" dirty="0"/>
              <a:t>Arrow – Literary sources can be used as guides that take one along a path, indicating where to find fuller explanations.</a:t>
            </a:r>
          </a:p>
          <a:p>
            <a:pPr marL="228600" indent="-228600">
              <a:buFontTx/>
              <a:buAutoNum type="arabicPeriod"/>
              <a:defRPr/>
            </a:pPr>
            <a:r>
              <a:rPr lang="en-US" dirty="0"/>
              <a:t>Demonstration –Rather than generate new data, you might wish to present and support a claim by referring to particular examples from the literature to demonstrate your point.</a:t>
            </a:r>
          </a:p>
          <a:p>
            <a:pPr marL="228600" indent="-228600">
              <a:buFontTx/>
              <a:buAutoNum type="arabicPeriod"/>
              <a:defRPr/>
            </a:pPr>
            <a:r>
              <a:rPr lang="en-US" dirty="0"/>
              <a:t>Voice – In using literature, through citations for example, you give a “voice” to other researchers. Note: The source for this is Hillary Collins book, </a:t>
            </a:r>
            <a:r>
              <a:rPr lang="en-US" i="1" dirty="0"/>
              <a:t>Creative Research: The Theory and Practice of Research for the Creative Industries</a:t>
            </a:r>
            <a:r>
              <a:rPr lang="en-US" dirty="0"/>
              <a:t>, Ava Publishing, 2010.</a:t>
            </a: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579509A-B0BC-B742-882F-164BB8B0F1B6}" type="slidenum">
              <a:rPr lang="en-US" sz="1200"/>
              <a:pPr/>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p>
        </p:txBody>
      </p:sp>
      <p:sp>
        <p:nvSpPr>
          <p:cNvPr id="4" name="Slide Number Placeholder 3"/>
          <p:cNvSpPr>
            <a:spLocks noGrp="1"/>
          </p:cNvSpPr>
          <p:nvPr>
            <p:ph type="sldNum" sz="quarter" idx="10"/>
          </p:nvPr>
        </p:nvSpPr>
        <p:spPr/>
        <p:txBody>
          <a:bodyPr/>
          <a:lstStyle/>
          <a:p>
            <a:pPr>
              <a:defRPr/>
            </a:pPr>
            <a:fld id="{65E41645-73A2-6947-9B87-B9CF929AD277}" type="slidenum">
              <a:rPr lang="en-US" smtClean="0"/>
              <a:pPr>
                <a:defRPr/>
              </a:pPr>
              <a:t>4</a:t>
            </a:fld>
            <a:endParaRPr lang="en-US"/>
          </a:p>
        </p:txBody>
      </p:sp>
    </p:spTree>
    <p:extLst>
      <p:ext uri="{BB962C8B-B14F-4D97-AF65-F5344CB8AC3E}">
        <p14:creationId xmlns:p14="http://schemas.microsoft.com/office/powerpoint/2010/main" val="721455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Arial" charset="0"/>
                <a:ea typeface="ＭＳ Ｐゴシック" charset="0"/>
                <a:cs typeface="ＭＳ Ｐゴシック" charset="0"/>
              </a:rPr>
              <a:t>Focus groups: are groups where 8-10 stakeholders are invited to test and talk about a particular product, advertisement, problem…. The set up provides good social stimulation. See </a:t>
            </a:r>
            <a:r>
              <a:rPr lang="en-US" dirty="0" err="1">
                <a:latin typeface="Arial" charset="0"/>
                <a:ea typeface="ＭＳ Ｐゴシック" charset="0"/>
                <a:cs typeface="ＭＳ Ｐゴシック" charset="0"/>
              </a:rPr>
              <a:t>Krippendorff</a:t>
            </a:r>
            <a:r>
              <a:rPr lang="en-US" dirty="0">
                <a:latin typeface="Arial" charset="0"/>
                <a:ea typeface="ＭＳ Ｐゴシック" charset="0"/>
                <a:cs typeface="ＭＳ Ｐゴシック" charset="0"/>
              </a:rPr>
              <a:t> p. 225. Case studies in which we select,</a:t>
            </a:r>
            <a:r>
              <a:rPr lang="en-US" baseline="0" dirty="0">
                <a:latin typeface="Arial" charset="0"/>
                <a:ea typeface="ＭＳ Ｐゴシック" charset="0"/>
                <a:cs typeface="ＭＳ Ｐゴシック" charset="0"/>
              </a:rPr>
              <a:t> follow, and analyze the doings in a given project and present the results as possible benchmark</a:t>
            </a:r>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Protocol analysis: Is a method where one “Talks out loud while doing” Newell and Simon (1972). For example you might take your interviewee on</a:t>
            </a:r>
            <a:r>
              <a:rPr lang="en-US" baseline="0" dirty="0">
                <a:latin typeface="Arial" charset="0"/>
                <a:ea typeface="ＭＳ Ｐゴシック" charset="0"/>
                <a:cs typeface="ＭＳ Ｐゴシック" charset="0"/>
              </a:rPr>
              <a:t>  a tour of your online gallery and ask him or her to simply say out loud what each screen brings to mind. </a:t>
            </a:r>
            <a:r>
              <a:rPr lang="en-US" dirty="0">
                <a:latin typeface="Arial" charset="0"/>
                <a:ea typeface="ＭＳ Ｐゴシック" charset="0"/>
                <a:cs typeface="ＭＳ Ｐゴシック" charset="0"/>
              </a:rPr>
              <a:t>Interviews (I will talk a bit more about these shortly.)</a:t>
            </a:r>
            <a:r>
              <a:rPr lang="en-US" baseline="0" dirty="0">
                <a:latin typeface="Arial" charset="0"/>
                <a:ea typeface="ＭＳ Ｐゴシック" charset="0"/>
                <a:cs typeface="ＭＳ Ｐゴシック" charset="0"/>
              </a:rPr>
              <a:t> Fieldwork that includes o</a:t>
            </a:r>
            <a:r>
              <a:rPr lang="en-US" dirty="0">
                <a:latin typeface="Arial" charset="0"/>
                <a:ea typeface="ＭＳ Ｐゴシック" charset="0"/>
                <a:cs typeface="ＭＳ Ｐゴシック" charset="0"/>
              </a:rPr>
              <a:t>bserving</a:t>
            </a:r>
            <a:r>
              <a:rPr lang="en-US" baseline="0" dirty="0">
                <a:latin typeface="Arial" charset="0"/>
                <a:ea typeface="ＭＳ Ｐゴシック" charset="0"/>
                <a:cs typeface="ＭＳ Ｐゴシック" charset="0"/>
              </a:rPr>
              <a:t> a phenomena, an activity as it unfolds in time. Workshops in which you bring user groups and communities to do something together. Our paper on role-based scenarios shows an example of this.</a:t>
            </a:r>
            <a:endParaRPr lang="en-US" dirty="0">
              <a:latin typeface="Arial" charset="0"/>
              <a:ea typeface="ＭＳ Ｐゴシック" charset="0"/>
              <a:cs typeface="ＭＳ Ｐゴシック" charset="0"/>
            </a:endParaRPr>
          </a:p>
          <a:p>
            <a:endParaRPr lang="en-US" dirty="0">
              <a:latin typeface="Arial" charset="0"/>
              <a:ea typeface="ＭＳ Ｐゴシック" charset="0"/>
              <a:cs typeface="ＭＳ Ｐゴシック" charset="0"/>
            </a:endParaRPr>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21C036-10E5-724A-A1E4-9A5E0111F64F}" type="slidenum">
              <a:rPr lang="en-US" sz="1200"/>
              <a:pPr/>
              <a:t>5</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i-FI"/>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DD912C-187E-8E4F-8218-3F9D8143A2C1}" type="datetime1">
              <a:rPr lang="en-US"/>
              <a:pPr>
                <a:defRPr/>
              </a:pPr>
              <a:t>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443663" y="6308725"/>
            <a:ext cx="21336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01109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lvl1pPr>
              <a:defRPr/>
            </a:lvl1pPr>
          </a:lstStyle>
          <a:p>
            <a:pPr>
              <a:defRPr/>
            </a:pPr>
            <a:fld id="{D133E4D3-2DF2-7548-A46C-47A5E6CE2535}" type="datetime1">
              <a:rPr lang="en-US"/>
              <a:pPr>
                <a:defRPr/>
              </a:pPr>
              <a:t>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443663" y="6308725"/>
            <a:ext cx="2133600" cy="365125"/>
          </a:xfrm>
          <a:prstGeom prst="rect">
            <a:avLst/>
          </a:prstGeom>
        </p:spPr>
        <p:txBody>
          <a:bodyPr/>
          <a:lstStyle>
            <a:lvl1pPr>
              <a:defRPr/>
            </a:lvl1pPr>
          </a:lstStyle>
          <a:p>
            <a:pPr>
              <a:defRPr/>
            </a:pPr>
            <a:fld id="{A11E9563-92C8-6645-A717-EB5E78504778}" type="slidenum">
              <a:rPr lang="en-US"/>
              <a:pPr>
                <a:defRPr/>
              </a:pPr>
              <a:t>‹#›</a:t>
            </a:fld>
            <a:endParaRPr lang="en-US"/>
          </a:p>
        </p:txBody>
      </p:sp>
    </p:spTree>
    <p:extLst>
      <p:ext uri="{BB962C8B-B14F-4D97-AF65-F5344CB8AC3E}">
        <p14:creationId xmlns:p14="http://schemas.microsoft.com/office/powerpoint/2010/main" val="382877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p:txBody>
          <a:bodyPr/>
          <a:lstStyle>
            <a:lvl1pPr>
              <a:defRPr/>
            </a:lvl1pPr>
          </a:lstStyle>
          <a:p>
            <a:pPr>
              <a:defRPr/>
            </a:pPr>
            <a:fld id="{FCB73452-C44B-D04E-AAC3-AD869A3CBF85}" type="datetime1">
              <a:rPr lang="en-US"/>
              <a:pPr>
                <a:defRPr/>
              </a:pPr>
              <a:t>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443663" y="6308725"/>
            <a:ext cx="2133600" cy="365125"/>
          </a:xfrm>
          <a:prstGeom prst="rect">
            <a:avLst/>
          </a:prstGeom>
        </p:spPr>
        <p:txBody>
          <a:bodyPr/>
          <a:lstStyle>
            <a:lvl1pPr>
              <a:defRPr/>
            </a:lvl1pPr>
          </a:lstStyle>
          <a:p>
            <a:pPr>
              <a:defRPr/>
            </a:pPr>
            <a:fld id="{52011DAD-86E7-B44D-BAF2-FED6F35E149C}" type="slidenum">
              <a:rPr lang="en-US"/>
              <a:pPr>
                <a:defRPr/>
              </a:pPr>
              <a:t>‹#›</a:t>
            </a:fld>
            <a:endParaRPr lang="en-US"/>
          </a:p>
        </p:txBody>
      </p:sp>
    </p:spTree>
    <p:extLst>
      <p:ext uri="{BB962C8B-B14F-4D97-AF65-F5344CB8AC3E}">
        <p14:creationId xmlns:p14="http://schemas.microsoft.com/office/powerpoint/2010/main" val="425978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00" baseline="0">
                <a:solidFill>
                  <a:schemeClr val="tx1"/>
                </a:solidFill>
              </a:defRPr>
            </a:lvl1pPr>
          </a:lstStyle>
          <a:p>
            <a:r>
              <a:rPr lang="fi-FI" dirty="0" err="1"/>
              <a:t>Click</a:t>
            </a:r>
            <a:r>
              <a:rPr lang="fi-FI" dirty="0"/>
              <a:t> to </a:t>
            </a:r>
            <a:r>
              <a:rPr lang="fi-FI" dirty="0" err="1"/>
              <a:t>edit</a:t>
            </a:r>
            <a:r>
              <a:rPr lang="fi-FI" dirty="0"/>
              <a:t> Master </a:t>
            </a:r>
            <a:r>
              <a:rPr lang="fi-FI" dirty="0" err="1"/>
              <a:t>title</a:t>
            </a:r>
            <a:r>
              <a:rPr lang="fi-FI" dirty="0"/>
              <a:t> </a:t>
            </a:r>
            <a:r>
              <a:rPr lang="fi-FI" dirty="0" err="1"/>
              <a:t>style</a:t>
            </a:r>
            <a:endParaRPr lang="en-US" dirty="0"/>
          </a:p>
        </p:txBody>
      </p:sp>
      <p:sp>
        <p:nvSpPr>
          <p:cNvPr id="3" name="Content Placeholder 2"/>
          <p:cNvSpPr>
            <a:spLocks noGrp="1"/>
          </p:cNvSpPr>
          <p:nvPr>
            <p:ph idx="1"/>
          </p:nvPr>
        </p:nvSpPr>
        <p:spPr/>
        <p:txBody>
          <a:bodyPr/>
          <a:lstStyle/>
          <a:p>
            <a:pPr lvl="0"/>
            <a:r>
              <a:rPr lang="fi-FI" dirty="0" err="1"/>
              <a:t>Click</a:t>
            </a:r>
            <a:r>
              <a:rPr lang="fi-FI" dirty="0"/>
              <a:t> to </a:t>
            </a:r>
            <a:r>
              <a:rPr lang="fi-FI" dirty="0" err="1"/>
              <a:t>edit</a:t>
            </a:r>
            <a:r>
              <a:rPr lang="fi-FI" dirty="0"/>
              <a:t> Master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a:p>
          <a:p>
            <a:pPr lvl="4"/>
            <a:r>
              <a:rPr lang="fi-FI"/>
              <a:t>Fifth</a:t>
            </a:r>
            <a:r>
              <a:rPr lang="fi-FI" dirty="0"/>
              <a:t> </a:t>
            </a:r>
            <a:r>
              <a:rPr lang="fi-FI" dirty="0" err="1"/>
              <a:t>level</a:t>
            </a:r>
            <a:endParaRPr lang="en-US" dirty="0"/>
          </a:p>
        </p:txBody>
      </p:sp>
      <p:sp>
        <p:nvSpPr>
          <p:cNvPr id="4" name="Date Placeholder 3"/>
          <p:cNvSpPr>
            <a:spLocks noGrp="1"/>
          </p:cNvSpPr>
          <p:nvPr>
            <p:ph type="dt" sz="half" idx="10"/>
          </p:nvPr>
        </p:nvSpPr>
        <p:spPr/>
        <p:txBody>
          <a:bodyPr/>
          <a:lstStyle>
            <a:lvl1pPr>
              <a:defRPr/>
            </a:lvl1pPr>
          </a:lstStyle>
          <a:p>
            <a:pPr>
              <a:defRPr/>
            </a:pPr>
            <a:fld id="{C8D009F6-8062-6342-B860-5884FF60AF5D}" type="datetime1">
              <a:rPr lang="en-US"/>
              <a:pPr>
                <a:defRPr/>
              </a:pPr>
              <a:t>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2181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p:txBody>
          <a:bodyPr/>
          <a:lstStyle>
            <a:lvl1pPr>
              <a:defRPr/>
            </a:lvl1pPr>
          </a:lstStyle>
          <a:p>
            <a:pPr>
              <a:defRPr/>
            </a:pPr>
            <a:fld id="{271DDBD1-CBC4-9641-A25E-09CAC4335ADC}" type="datetime1">
              <a:rPr lang="en-US"/>
              <a:pPr>
                <a:defRPr/>
              </a:pPr>
              <a:t>3/20/23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24597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Date Placeholder 3"/>
          <p:cNvSpPr>
            <a:spLocks noGrp="1"/>
          </p:cNvSpPr>
          <p:nvPr>
            <p:ph type="dt" sz="half" idx="10"/>
          </p:nvPr>
        </p:nvSpPr>
        <p:spPr/>
        <p:txBody>
          <a:bodyPr/>
          <a:lstStyle>
            <a:lvl1pPr>
              <a:defRPr/>
            </a:lvl1pPr>
          </a:lstStyle>
          <a:p>
            <a:pPr>
              <a:defRPr/>
            </a:pPr>
            <a:fld id="{3DB1F38C-8FC4-DD43-900B-127E2B1C6BA0}" type="datetime1">
              <a:rPr lang="en-US"/>
              <a:pPr>
                <a:defRPr/>
              </a:pPr>
              <a:t>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443663" y="6308725"/>
            <a:ext cx="21336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45863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3"/>
          <p:cNvSpPr>
            <a:spLocks noGrp="1"/>
          </p:cNvSpPr>
          <p:nvPr>
            <p:ph type="dt" sz="half" idx="10"/>
          </p:nvPr>
        </p:nvSpPr>
        <p:spPr/>
        <p:txBody>
          <a:bodyPr/>
          <a:lstStyle>
            <a:lvl1pPr>
              <a:defRPr/>
            </a:lvl1pPr>
          </a:lstStyle>
          <a:p>
            <a:pPr>
              <a:defRPr/>
            </a:pPr>
            <a:fld id="{13F06B8C-AF23-6647-8D80-0B839F274001}" type="datetime1">
              <a:rPr lang="en-US"/>
              <a:pPr>
                <a:defRPr/>
              </a:pPr>
              <a:t>3/20/23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443663" y="6308725"/>
            <a:ext cx="21336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66992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2DE4E20-CFA1-F44B-8DA8-A6EB7040B675}" type="datetime1">
              <a:rPr lang="en-US"/>
              <a:pPr>
                <a:defRPr/>
              </a:pPr>
              <a:t>3/20/23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2301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85CF9F-CA27-464A-BA81-A474BF6F9DFD}" type="datetime1">
              <a:rPr lang="en-US"/>
              <a:pPr>
                <a:defRPr/>
              </a:pPr>
              <a:t>3/20/23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3198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3"/>
          <p:cNvSpPr>
            <a:spLocks noGrp="1"/>
          </p:cNvSpPr>
          <p:nvPr>
            <p:ph type="dt" sz="half" idx="10"/>
          </p:nvPr>
        </p:nvSpPr>
        <p:spPr/>
        <p:txBody>
          <a:bodyPr/>
          <a:lstStyle>
            <a:lvl1pPr>
              <a:defRPr/>
            </a:lvl1pPr>
          </a:lstStyle>
          <a:p>
            <a:pPr>
              <a:defRPr/>
            </a:pPr>
            <a:fld id="{34D9E6F6-7116-504E-BC79-29C9145ACECA}" type="datetime1">
              <a:rPr lang="en-US"/>
              <a:pPr>
                <a:defRPr/>
              </a:pPr>
              <a:t>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593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3"/>
          <p:cNvSpPr>
            <a:spLocks noGrp="1"/>
          </p:cNvSpPr>
          <p:nvPr>
            <p:ph type="dt" sz="half" idx="10"/>
          </p:nvPr>
        </p:nvSpPr>
        <p:spPr/>
        <p:txBody>
          <a:bodyPr/>
          <a:lstStyle>
            <a:lvl1pPr>
              <a:defRPr/>
            </a:lvl1pPr>
          </a:lstStyle>
          <a:p>
            <a:pPr>
              <a:defRPr/>
            </a:pPr>
            <a:fld id="{D02E2D25-1279-8840-9C8E-541879A50626}" type="datetime1">
              <a:rPr lang="en-US"/>
              <a:pPr>
                <a:defRPr/>
              </a:pPr>
              <a:t>3/20/23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443663" y="6308725"/>
            <a:ext cx="2133600" cy="365125"/>
          </a:xfrm>
          <a:prstGeom prst="rect">
            <a:avLst/>
          </a:prstGeom>
        </p:spPr>
        <p:txBody>
          <a:bodyPr/>
          <a:lstStyle>
            <a:lvl1pPr>
              <a:defRPr/>
            </a:lvl1pPr>
          </a:lstStyle>
          <a:p>
            <a:pPr>
              <a:defRPr/>
            </a:pPr>
            <a:fld id="{32FD943E-02CF-D641-AF93-E03EFE991B09}" type="slidenum">
              <a:rPr lang="en-US"/>
              <a:pPr>
                <a:defRPr/>
              </a:pPr>
              <a:t>‹#›</a:t>
            </a:fld>
            <a:endParaRPr lang="en-US"/>
          </a:p>
        </p:txBody>
      </p:sp>
    </p:spTree>
    <p:extLst>
      <p:ext uri="{BB962C8B-B14F-4D97-AF65-F5344CB8AC3E}">
        <p14:creationId xmlns:p14="http://schemas.microsoft.com/office/powerpoint/2010/main" val="412977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78146D7A-D210-F14C-B2DD-9ACBF837D7BF}" type="datetime1">
              <a:rPr lang="en-US"/>
              <a:pPr>
                <a:defRPr/>
              </a:pPr>
              <a:t>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128"/>
                <a:cs typeface="ＭＳ Ｐゴシック" charset="-128"/>
              </a:defRPr>
            </a:lvl1pPr>
          </a:lstStyle>
          <a:p>
            <a:pPr>
              <a:defRPr/>
            </a:pPr>
            <a:endParaRPr lang="en-US"/>
          </a:p>
        </p:txBody>
      </p:sp>
      <p:sp>
        <p:nvSpPr>
          <p:cNvPr id="1031" name="Text Box 7"/>
          <p:cNvSpPr txBox="1">
            <a:spLocks noChangeArrowheads="1"/>
          </p:cNvSpPr>
          <p:nvPr userDrawn="1"/>
        </p:nvSpPr>
        <p:spPr bwMode="auto">
          <a:xfrm>
            <a:off x="457200" y="6324600"/>
            <a:ext cx="1841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endParaRPr lang="en-US" sz="1400">
              <a:solidFill>
                <a:schemeClr val="bg2"/>
              </a:solidFill>
              <a:latin typeface="Optima" charset="0"/>
            </a:endParaRPr>
          </a:p>
        </p:txBody>
      </p:sp>
    </p:spTree>
  </p:cSld>
  <p:clrMap bg1="lt1" tx1="dk1" bg2="lt2" tx2="dk2" accent1="accent1" accent2="accent2" accent3="accent3" accent4="accent4" accent5="accent5" accent6="accent6" hlink="hlink" folHlink="folHlink"/>
  <p:sldLayoutIdLst>
    <p:sldLayoutId id="2147483827" r:id="rId1"/>
    <p:sldLayoutId id="2147483822" r:id="rId2"/>
    <p:sldLayoutId id="2147483823" r:id="rId3"/>
    <p:sldLayoutId id="2147483828" r:id="rId4"/>
    <p:sldLayoutId id="2147483829" r:id="rId5"/>
    <p:sldLayoutId id="2147483824" r:id="rId6"/>
    <p:sldLayoutId id="2147483825" r:id="rId7"/>
    <p:sldLayoutId id="2147483826" r:id="rId8"/>
    <p:sldLayoutId id="2147483830" r:id="rId9"/>
    <p:sldLayoutId id="2147483831" r:id="rId10"/>
    <p:sldLayoutId id="2147483832" r:id="rId11"/>
  </p:sldLayoutIdLst>
  <p:hf hdr="0" ftr="0" dt="0"/>
  <p:txStyles>
    <p:titleStyle>
      <a:lvl1pPr algn="l" defTabSz="457200" rtl="0" eaLnBrk="0" fontAlgn="base" hangingPunct="0">
        <a:spcBef>
          <a:spcPct val="0"/>
        </a:spcBef>
        <a:spcAft>
          <a:spcPct val="0"/>
        </a:spcAft>
        <a:defRPr sz="4400" b="0" i="0" kern="1200" baseline="0">
          <a:solidFill>
            <a:schemeClr val="tx1"/>
          </a:solidFill>
          <a:latin typeface="Gill Sans"/>
          <a:ea typeface="ＭＳ Ｐゴシック" charset="-128"/>
          <a:cs typeface="ＭＳ Ｐゴシック" charset="-128"/>
        </a:defRPr>
      </a:lvl1pPr>
      <a:lvl2pPr algn="ctr" defTabSz="457200" rtl="0" eaLnBrk="0" fontAlgn="base" hangingPunct="0">
        <a:spcBef>
          <a:spcPct val="0"/>
        </a:spcBef>
        <a:spcAft>
          <a:spcPct val="0"/>
        </a:spcAft>
        <a:defRPr sz="3400" b="1">
          <a:solidFill>
            <a:schemeClr val="tx1"/>
          </a:solidFill>
          <a:latin typeface="Gill Sans" charset="0"/>
          <a:ea typeface="ＭＳ Ｐゴシック" charset="-128"/>
          <a:cs typeface="ＭＳ Ｐゴシック" charset="-128"/>
        </a:defRPr>
      </a:lvl2pPr>
      <a:lvl3pPr algn="ctr" defTabSz="457200" rtl="0" eaLnBrk="0" fontAlgn="base" hangingPunct="0">
        <a:spcBef>
          <a:spcPct val="0"/>
        </a:spcBef>
        <a:spcAft>
          <a:spcPct val="0"/>
        </a:spcAft>
        <a:defRPr sz="3400" b="1">
          <a:solidFill>
            <a:schemeClr val="tx1"/>
          </a:solidFill>
          <a:latin typeface="Gill Sans" charset="0"/>
          <a:ea typeface="ＭＳ Ｐゴシック" charset="-128"/>
          <a:cs typeface="ＭＳ Ｐゴシック" charset="-128"/>
        </a:defRPr>
      </a:lvl3pPr>
      <a:lvl4pPr algn="ctr" defTabSz="457200" rtl="0" eaLnBrk="0" fontAlgn="base" hangingPunct="0">
        <a:spcBef>
          <a:spcPct val="0"/>
        </a:spcBef>
        <a:spcAft>
          <a:spcPct val="0"/>
        </a:spcAft>
        <a:defRPr sz="3400" b="1">
          <a:solidFill>
            <a:schemeClr val="tx1"/>
          </a:solidFill>
          <a:latin typeface="Gill Sans" charset="0"/>
          <a:ea typeface="ＭＳ Ｐゴシック" charset="-128"/>
          <a:cs typeface="ＭＳ Ｐゴシック" charset="-128"/>
        </a:defRPr>
      </a:lvl4pPr>
      <a:lvl5pPr algn="ctr" defTabSz="457200" rtl="0" eaLnBrk="0" fontAlgn="base" hangingPunct="0">
        <a:spcBef>
          <a:spcPct val="0"/>
        </a:spcBef>
        <a:spcAft>
          <a:spcPct val="0"/>
        </a:spcAft>
        <a:defRPr sz="3400" b="1">
          <a:solidFill>
            <a:schemeClr val="tx1"/>
          </a:solidFill>
          <a:latin typeface="Gill Sans"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Gill Sans"/>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Gill Sans"/>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Gill Sans"/>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Gill Sans"/>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kern="1200">
          <a:solidFill>
            <a:schemeClr val="tx1"/>
          </a:solidFill>
          <a:latin typeface="Gill Sans"/>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pPr algn="l"/>
            <a:r>
              <a:rPr lang="en-US" sz="4800" dirty="0">
                <a:latin typeface="Gill Sans" charset="0"/>
                <a:ea typeface="ＭＳ Ｐゴシック" charset="0"/>
                <a:cs typeface="ＭＳ Ｐゴシック" charset="0"/>
              </a:rPr>
              <a:t>P</a:t>
            </a:r>
            <a:r>
              <a:rPr lang="en-US" sz="4800" b="0" dirty="0">
                <a:latin typeface="Gill Sans" charset="0"/>
                <a:ea typeface="ＭＳ Ｐゴシック" charset="0"/>
                <a:cs typeface="ＭＳ Ｐゴシック" charset="0"/>
              </a:rPr>
              <a:t>rimary and Secondary sources </a:t>
            </a:r>
          </a:p>
        </p:txBody>
      </p:sp>
      <p:sp>
        <p:nvSpPr>
          <p:cNvPr id="15363" name="Rectangle 3"/>
          <p:cNvSpPr>
            <a:spLocks noGrp="1" noChangeArrowheads="1"/>
          </p:cNvSpPr>
          <p:nvPr>
            <p:ph type="subTitle" idx="1"/>
          </p:nvPr>
        </p:nvSpPr>
        <p:spPr>
          <a:xfrm>
            <a:off x="685800" y="4005064"/>
            <a:ext cx="6400800" cy="1752600"/>
          </a:xfrm>
        </p:spPr>
        <p:txBody>
          <a:bodyPr/>
          <a:lstStyle/>
          <a:p>
            <a:pPr algn="l">
              <a:spcBef>
                <a:spcPts val="0"/>
              </a:spcBef>
              <a:defRPr/>
            </a:pPr>
            <a:r>
              <a:rPr lang="en-US" sz="1600" dirty="0">
                <a:solidFill>
                  <a:schemeClr val="tx1">
                    <a:lumMod val="75000"/>
                    <a:lumOff val="25000"/>
                  </a:schemeClr>
                </a:solidFill>
              </a:rPr>
              <a:t>AXM-E0002, Introduction to research skills</a:t>
            </a:r>
          </a:p>
          <a:p>
            <a:pPr algn="l">
              <a:spcBef>
                <a:spcPts val="0"/>
              </a:spcBef>
              <a:defRPr/>
            </a:pPr>
            <a:r>
              <a:rPr lang="en-US" sz="1600" dirty="0">
                <a:solidFill>
                  <a:schemeClr val="tx1">
                    <a:lumMod val="75000"/>
                    <a:lumOff val="25000"/>
                  </a:schemeClr>
                </a:solidFill>
              </a:rPr>
              <a:t>New Media Production</a:t>
            </a:r>
          </a:p>
          <a:p>
            <a:pPr algn="l">
              <a:spcBef>
                <a:spcPts val="0"/>
              </a:spcBef>
              <a:defRPr/>
            </a:pPr>
            <a:r>
              <a:rPr lang="en-US" sz="1600" dirty="0">
                <a:solidFill>
                  <a:schemeClr val="tx1">
                    <a:lumMod val="75000"/>
                    <a:lumOff val="25000"/>
                  </a:schemeClr>
                </a:solidFill>
              </a:rPr>
              <a:t>Sound for New Media</a:t>
            </a:r>
          </a:p>
          <a:p>
            <a:pPr algn="l">
              <a:spcBef>
                <a:spcPts val="0"/>
              </a:spcBef>
              <a:defRPr/>
            </a:pPr>
            <a:r>
              <a:rPr lang="en-US" sz="1600" dirty="0">
                <a:solidFill>
                  <a:schemeClr val="tx1">
                    <a:lumMod val="75000"/>
                    <a:lumOff val="25000"/>
                  </a:schemeClr>
                </a:solidFill>
              </a:rPr>
              <a:t>Department of Art and Media</a:t>
            </a:r>
          </a:p>
          <a:p>
            <a:pPr algn="l">
              <a:spcBef>
                <a:spcPts val="0"/>
              </a:spcBef>
              <a:defRPr/>
            </a:pPr>
            <a:endParaRPr lang="en-US" sz="1600" dirty="0">
              <a:solidFill>
                <a:schemeClr val="tx1">
                  <a:lumMod val="75000"/>
                  <a:lumOff val="25000"/>
                </a:schemeClr>
              </a:solidFill>
            </a:endParaRPr>
          </a:p>
          <a:p>
            <a:pPr algn="l">
              <a:spcBef>
                <a:spcPts val="0"/>
              </a:spcBef>
              <a:defRPr/>
            </a:pPr>
            <a:r>
              <a:rPr lang="en-US" sz="1600" dirty="0">
                <a:solidFill>
                  <a:schemeClr val="tx1">
                    <a:lumMod val="75000"/>
                    <a:lumOff val="25000"/>
                  </a:schemeClr>
                </a:solidFill>
              </a:rPr>
              <a:t>Prof. Lily Díaz-</a:t>
            </a:r>
            <a:r>
              <a:rPr lang="en-US" sz="1600" dirty="0" err="1">
                <a:solidFill>
                  <a:schemeClr val="tx1">
                    <a:lumMod val="75000"/>
                    <a:lumOff val="25000"/>
                  </a:schemeClr>
                </a:solidFill>
              </a:rPr>
              <a:t>Kommonen</a:t>
            </a:r>
            <a:endParaRPr lang="en-US" sz="1600" dirty="0">
              <a:solidFill>
                <a:schemeClr val="tx1">
                  <a:lumMod val="75000"/>
                  <a:lumOff val="25000"/>
                </a:schemeClr>
              </a:solidFill>
            </a:endParaRPr>
          </a:p>
          <a:p>
            <a:pPr algn="l" eaLnBrk="1" hangingPunct="1">
              <a:spcBef>
                <a:spcPct val="0"/>
              </a:spcBef>
            </a:pPr>
            <a:r>
              <a:rPr lang="en-US" altLang="en-FI" sz="1600" dirty="0">
                <a:solidFill>
                  <a:schemeClr val="tx1">
                    <a:lumMod val="75000"/>
                    <a:lumOff val="25000"/>
                  </a:schemeClr>
                </a:solidFill>
              </a:rPr>
              <a:t>13 March 2023</a:t>
            </a:r>
          </a:p>
          <a:p>
            <a:pPr algn="l">
              <a:spcBef>
                <a:spcPts val="0"/>
              </a:spcBef>
              <a:defRPr/>
            </a:pPr>
            <a:endParaRPr lang="en-US" sz="1800" dirty="0">
              <a:solidFill>
                <a:schemeClr val="tx1">
                  <a:lumMod val="65000"/>
                  <a:lumOff val="35000"/>
                </a:schemeClr>
              </a:solidFill>
            </a:endParaRPr>
          </a:p>
          <a:p>
            <a:pPr>
              <a:defRPr/>
            </a:pPr>
            <a:endParaRPr lang="en-US" dirty="0"/>
          </a:p>
        </p:txBody>
      </p:sp>
      <p:pic>
        <p:nvPicPr>
          <p:cNvPr id="2" name="Picture 1">
            <a:extLst>
              <a:ext uri="{FF2B5EF4-FFF2-40B4-BE49-F238E27FC236}">
                <a16:creationId xmlns:a16="http://schemas.microsoft.com/office/drawing/2014/main" id="{4D2B3189-44BF-4B07-DABB-48BCFD43CDB3}"/>
              </a:ext>
            </a:extLst>
          </p:cNvPr>
          <p:cNvPicPr>
            <a:picLocks noChangeAspect="1"/>
          </p:cNvPicPr>
          <p:nvPr/>
        </p:nvPicPr>
        <p:blipFill>
          <a:blip r:embed="rId3"/>
          <a:stretch>
            <a:fillRect/>
          </a:stretch>
        </p:blipFill>
        <p:spPr>
          <a:xfrm>
            <a:off x="7380312" y="5301208"/>
            <a:ext cx="1215273" cy="1035971"/>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4="http://schemas.microsoft.com/office/powerpoint/2010/main">
    <mc:Choice Requires="p14">
      <p:transition spd="slow" p14:dur="2000" advTm="36867"/>
    </mc:Choice>
    <mc:Fallback xmlns="">
      <p:transition xmlns:p14="http://schemas.microsoft.com/office/powerpoint/2010/main" spd="slow" advTm="3686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a:latin typeface="Gill Sans" charset="0"/>
                <a:ea typeface="ＭＳ Ｐゴシック" charset="0"/>
                <a:cs typeface="ＭＳ Ｐゴシック" charset="0"/>
              </a:rPr>
              <a:t>Sources</a:t>
            </a:r>
          </a:p>
        </p:txBody>
      </p:sp>
      <p:sp>
        <p:nvSpPr>
          <p:cNvPr id="23554" name="Content Placeholder 2"/>
          <p:cNvSpPr>
            <a:spLocks noGrp="1"/>
          </p:cNvSpPr>
          <p:nvPr>
            <p:ph idx="1"/>
          </p:nvPr>
        </p:nvSpPr>
        <p:spPr/>
        <p:txBody>
          <a:bodyPr/>
          <a:lstStyle/>
          <a:p>
            <a:r>
              <a:rPr lang="en-US" dirty="0">
                <a:latin typeface="Gill Sans" charset="0"/>
                <a:ea typeface="ＭＳ Ｐゴシック" charset="0"/>
                <a:cs typeface="ＭＳ Ｐゴシック" charset="0"/>
              </a:rPr>
              <a:t>Primary</a:t>
            </a:r>
          </a:p>
          <a:p>
            <a:pPr lvl="1"/>
            <a:r>
              <a:rPr lang="en-US" dirty="0">
                <a:latin typeface="Gill Sans" charset="0"/>
                <a:ea typeface="ＭＳ Ｐゴシック" charset="0"/>
                <a:cs typeface="ＭＳ Ｐゴシック" charset="0"/>
              </a:rPr>
              <a:t>Unique to your work</a:t>
            </a:r>
          </a:p>
          <a:p>
            <a:pPr lvl="1"/>
            <a:r>
              <a:rPr lang="en-US" dirty="0">
                <a:latin typeface="Gill Sans" charset="0"/>
                <a:ea typeface="ＭＳ Ｐゴシック" charset="0"/>
                <a:cs typeface="ＭＳ Ｐゴシック" charset="0"/>
              </a:rPr>
              <a:t>Closer to the phenomenon under observation</a:t>
            </a:r>
          </a:p>
          <a:p>
            <a:pPr lvl="2"/>
            <a:r>
              <a:rPr lang="en-US" dirty="0">
                <a:latin typeface="Gill Sans" charset="0"/>
                <a:ea typeface="ＭＳ Ｐゴシック" charset="0"/>
                <a:cs typeface="ＭＳ Ｐゴシック" charset="0"/>
              </a:rPr>
              <a:t>Ex:	Interviewing people about a topic</a:t>
            </a:r>
          </a:p>
          <a:p>
            <a:pPr marL="1828800" lvl="4" indent="0">
              <a:buNone/>
            </a:pPr>
            <a:r>
              <a:rPr lang="en-US" dirty="0">
                <a:latin typeface="Gill Sans" charset="0"/>
                <a:ea typeface="ＭＳ Ｐゴシック" charset="0"/>
                <a:cs typeface="ＭＳ Ｐゴシック" charset="0"/>
              </a:rPr>
              <a:t>Translating and transcribing an original manuscript in an ancient language.</a:t>
            </a:r>
          </a:p>
          <a:p>
            <a:r>
              <a:rPr lang="en-US" dirty="0">
                <a:latin typeface="Gill Sans" charset="0"/>
                <a:ea typeface="ＭＳ Ｐゴシック" charset="0"/>
                <a:cs typeface="ＭＳ Ｐゴシック" charset="0"/>
              </a:rPr>
              <a:t>Secondary</a:t>
            </a:r>
          </a:p>
          <a:p>
            <a:pPr lvl="1"/>
            <a:r>
              <a:rPr lang="en-US" dirty="0">
                <a:latin typeface="Gill Sans" charset="0"/>
                <a:ea typeface="ＭＳ Ｐゴシック" charset="0"/>
                <a:cs typeface="ＭＳ Ｐゴシック" charset="0"/>
              </a:rPr>
              <a:t>Based on information others have gathered through the use of primary data</a:t>
            </a:r>
          </a:p>
          <a:p>
            <a:pPr lvl="2"/>
            <a:r>
              <a:rPr lang="en-US" dirty="0">
                <a:latin typeface="Gill Sans" charset="0"/>
                <a:ea typeface="ＭＳ Ｐゴシック" charset="0"/>
                <a:cs typeface="ＭＳ Ｐゴシック" charset="0"/>
              </a:rPr>
              <a:t>Ex: 	Doing a literature survey of a topic</a:t>
            </a:r>
          </a:p>
          <a:p>
            <a:pPr marL="1828800" lvl="4" indent="0">
              <a:buNone/>
            </a:pPr>
            <a:r>
              <a:rPr lang="en-US" dirty="0">
                <a:latin typeface="Gill Sans" charset="0"/>
                <a:ea typeface="ＭＳ Ｐゴシック" charset="0"/>
                <a:cs typeface="ＭＳ Ｐゴシック" charset="0"/>
              </a:rPr>
              <a:t>Gathering articles and citing someone in your work.</a:t>
            </a:r>
          </a:p>
          <a:p>
            <a:endParaRPr lang="en-US" dirty="0">
              <a:latin typeface="Gill Sans"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10154"/>
    </mc:Choice>
    <mc:Fallback xmlns="">
      <p:transition xmlns:p14="http://schemas.microsoft.com/office/powerpoint/2010/main" spd="slow" advTm="11015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a:latin typeface="Gill Sans" charset="0"/>
                <a:ea typeface="ＭＳ Ｐゴシック" charset="0"/>
                <a:cs typeface="ＭＳ Ｐゴシック" charset="0"/>
              </a:rPr>
              <a:t>Surveying sources</a:t>
            </a:r>
          </a:p>
        </p:txBody>
      </p:sp>
      <p:sp>
        <p:nvSpPr>
          <p:cNvPr id="29698" name="Content Placeholder 2"/>
          <p:cNvSpPr>
            <a:spLocks noGrp="1"/>
          </p:cNvSpPr>
          <p:nvPr>
            <p:ph idx="1"/>
          </p:nvPr>
        </p:nvSpPr>
        <p:spPr/>
        <p:txBody>
          <a:bodyPr/>
          <a:lstStyle/>
          <a:p>
            <a:r>
              <a:rPr lang="en-US" dirty="0">
                <a:latin typeface="Gill Sans" charset="0"/>
                <a:ea typeface="ＭＳ Ｐゴシック" charset="0"/>
                <a:cs typeface="ＭＳ Ｐゴシック" charset="0"/>
              </a:rPr>
              <a:t>Detective</a:t>
            </a:r>
          </a:p>
          <a:p>
            <a:r>
              <a:rPr lang="en-US" dirty="0">
                <a:latin typeface="Gill Sans" charset="0"/>
                <a:ea typeface="ＭＳ Ｐゴシック" charset="0"/>
                <a:cs typeface="ＭＳ Ｐゴシック" charset="0"/>
              </a:rPr>
              <a:t>Foundation</a:t>
            </a:r>
          </a:p>
          <a:p>
            <a:r>
              <a:rPr lang="en-US" dirty="0">
                <a:latin typeface="Gill Sans" charset="0"/>
                <a:ea typeface="ＭＳ Ｐゴシック" charset="0"/>
                <a:cs typeface="ＭＳ Ｐゴシック" charset="0"/>
              </a:rPr>
              <a:t>Framework</a:t>
            </a:r>
          </a:p>
          <a:p>
            <a:r>
              <a:rPr lang="en-US" dirty="0">
                <a:latin typeface="Gill Sans" charset="0"/>
                <a:ea typeface="ＭＳ Ｐゴシック" charset="0"/>
                <a:cs typeface="ＭＳ Ｐゴシック" charset="0"/>
              </a:rPr>
              <a:t>Reflection</a:t>
            </a:r>
          </a:p>
          <a:p>
            <a:r>
              <a:rPr lang="en-US" dirty="0">
                <a:latin typeface="Gill Sans" charset="0"/>
                <a:ea typeface="ＭＳ Ｐゴシック" charset="0"/>
                <a:cs typeface="ＭＳ Ｐゴシック" charset="0"/>
              </a:rPr>
              <a:t>Telescope</a:t>
            </a:r>
          </a:p>
          <a:p>
            <a:r>
              <a:rPr lang="en-US" dirty="0">
                <a:latin typeface="Gill Sans" charset="0"/>
                <a:ea typeface="ＭＳ Ｐゴシック" charset="0"/>
                <a:cs typeface="ＭＳ Ｐゴシック" charset="0"/>
              </a:rPr>
              <a:t>Arrow</a:t>
            </a:r>
          </a:p>
          <a:p>
            <a:r>
              <a:rPr lang="en-US" dirty="0">
                <a:latin typeface="Gill Sans" charset="0"/>
                <a:ea typeface="ＭＳ Ｐゴシック" charset="0"/>
                <a:cs typeface="ＭＳ Ｐゴシック" charset="0"/>
              </a:rPr>
              <a:t>Demonstration</a:t>
            </a:r>
          </a:p>
          <a:p>
            <a:r>
              <a:rPr lang="en-US" dirty="0">
                <a:latin typeface="Gill Sans" charset="0"/>
                <a:ea typeface="ＭＳ Ｐゴシック" charset="0"/>
                <a:cs typeface="ＭＳ Ｐゴシック" charset="0"/>
              </a:rPr>
              <a:t>Voice</a:t>
            </a:r>
          </a:p>
        </p:txBody>
      </p:sp>
    </p:spTree>
  </p:cSld>
  <p:clrMapOvr>
    <a:masterClrMapping/>
  </p:clrMapOvr>
  <mc:AlternateContent xmlns:mc="http://schemas.openxmlformats.org/markup-compatibility/2006" xmlns:p14="http://schemas.microsoft.com/office/powerpoint/2010/main">
    <mc:Choice Requires="p14">
      <p:transition spd="slow" p14:dur="2000" advTm="208918"/>
    </mc:Choice>
    <mc:Fallback xmlns="">
      <p:transition xmlns:p14="http://schemas.microsoft.com/office/powerpoint/2010/main" spd="slow" advTm="20891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a:latin typeface="Gill Sans" charset="0"/>
                <a:ea typeface="ＭＳ Ｐゴシック" charset="0"/>
                <a:cs typeface="ＭＳ Ｐゴシック" charset="0"/>
              </a:rPr>
              <a:t>Some literary sources</a:t>
            </a:r>
          </a:p>
        </p:txBody>
      </p:sp>
      <p:sp>
        <p:nvSpPr>
          <p:cNvPr id="31746" name="Content Placeholder 2"/>
          <p:cNvSpPr>
            <a:spLocks noGrp="1"/>
          </p:cNvSpPr>
          <p:nvPr>
            <p:ph idx="1"/>
          </p:nvPr>
        </p:nvSpPr>
        <p:spPr/>
        <p:txBody>
          <a:bodyPr/>
          <a:lstStyle/>
          <a:p>
            <a:r>
              <a:rPr lang="en-US" sz="2000" dirty="0">
                <a:latin typeface="Gill Sans" charset="0"/>
                <a:ea typeface="ＭＳ Ｐゴシック" charset="0"/>
                <a:cs typeface="ＭＳ Ｐゴシック" charset="0"/>
              </a:rPr>
              <a:t>Encyclopedias &amp; compendia</a:t>
            </a:r>
          </a:p>
          <a:p>
            <a:r>
              <a:rPr lang="en-US" sz="2000" dirty="0">
                <a:latin typeface="Gill Sans" charset="0"/>
                <a:ea typeface="ＭＳ Ｐゴシック" charset="0"/>
                <a:cs typeface="ＭＳ Ｐゴシック" charset="0"/>
              </a:rPr>
              <a:t>Books, specialized</a:t>
            </a:r>
          </a:p>
          <a:p>
            <a:r>
              <a:rPr lang="en-US" sz="2000" dirty="0">
                <a:latin typeface="Gill Sans" charset="0"/>
                <a:ea typeface="ＭＳ Ｐゴシック" charset="0"/>
                <a:cs typeface="ＭＳ Ｐゴシック" charset="0"/>
              </a:rPr>
              <a:t>Discipline specific journals</a:t>
            </a:r>
          </a:p>
          <a:p>
            <a:pPr lvl="1"/>
            <a:r>
              <a:rPr lang="en-US" sz="2000" dirty="0">
                <a:latin typeface="Gill Sans" charset="0"/>
                <a:ea typeface="ＭＳ Ｐゴシック" charset="0"/>
                <a:cs typeface="ＭＳ Ｐゴシック" charset="0"/>
              </a:rPr>
              <a:t>peer-reviewed</a:t>
            </a:r>
          </a:p>
          <a:p>
            <a:pPr lvl="1"/>
            <a:r>
              <a:rPr lang="en-US" sz="2000" dirty="0">
                <a:latin typeface="Gill Sans" charset="0"/>
                <a:ea typeface="ＭＳ Ｐゴシック" charset="0"/>
                <a:cs typeface="ＭＳ Ｐゴシック" charset="0"/>
              </a:rPr>
              <a:t>indexed</a:t>
            </a:r>
          </a:p>
          <a:p>
            <a:r>
              <a:rPr lang="en-US" sz="2000" dirty="0">
                <a:latin typeface="Gill Sans" charset="0"/>
                <a:ea typeface="ＭＳ Ｐゴシック" charset="0"/>
                <a:cs typeface="ＭＳ Ｐゴシック" charset="0"/>
              </a:rPr>
              <a:t>Conference proceedings</a:t>
            </a:r>
          </a:p>
          <a:p>
            <a:r>
              <a:rPr lang="en-US" sz="2000" dirty="0">
                <a:latin typeface="Gill Sans" charset="0"/>
                <a:ea typeface="ＭＳ Ｐゴシック" charset="0"/>
                <a:cs typeface="ＭＳ Ｐゴシック" charset="0"/>
              </a:rPr>
              <a:t>Online repositories </a:t>
            </a:r>
          </a:p>
          <a:p>
            <a:r>
              <a:rPr lang="en-US" sz="2000" dirty="0">
                <a:latin typeface="Gill Sans" charset="0"/>
                <a:ea typeface="ＭＳ Ｐゴシック" charset="0"/>
                <a:cs typeface="ＭＳ Ｐゴシック" charset="0"/>
              </a:rPr>
              <a:t>Films and other audio visual sources, including sound archives.</a:t>
            </a:r>
          </a:p>
          <a:p>
            <a:r>
              <a:rPr lang="en-US" sz="2000" dirty="0">
                <a:latin typeface="Gill Sans" charset="0"/>
                <a:ea typeface="ＭＳ Ｐゴシック" charset="0"/>
                <a:cs typeface="ＭＳ Ｐゴシック" charset="0"/>
              </a:rPr>
              <a:t>General public journals &amp; magazines</a:t>
            </a:r>
          </a:p>
          <a:p>
            <a:endParaRPr lang="en-US" dirty="0">
              <a:latin typeface="Gill Sans" charset="0"/>
              <a:ea typeface="ＭＳ Ｐゴシック" charset="0"/>
              <a:cs typeface="ＭＳ Ｐゴシック" charset="0"/>
            </a:endParaRPr>
          </a:p>
          <a:p>
            <a:endParaRPr lang="en-US" dirty="0">
              <a:latin typeface="Gill Sans" charset="0"/>
              <a:ea typeface="ＭＳ Ｐゴシック" charset="0"/>
              <a:cs typeface="ＭＳ Ｐゴシック" charset="0"/>
            </a:endParaRPr>
          </a:p>
          <a:p>
            <a:endParaRPr lang="en-US" dirty="0">
              <a:latin typeface="Gill Sans"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92600"/>
    </mc:Choice>
    <mc:Fallback xmlns="">
      <p:transition xmlns:p14="http://schemas.microsoft.com/office/powerpoint/2010/main" spd="slow" advTm="1926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457200" y="274638"/>
            <a:ext cx="8795320" cy="1143000"/>
          </a:xfrm>
        </p:spPr>
        <p:txBody>
          <a:bodyPr/>
          <a:lstStyle/>
          <a:p>
            <a:r>
              <a:rPr lang="en-US" dirty="0">
                <a:latin typeface="Gill Sans" charset="0"/>
                <a:ea typeface="ＭＳ Ｐゴシック" charset="0"/>
                <a:cs typeface="ＭＳ Ｐゴシック" charset="0"/>
              </a:rPr>
              <a:t>Design research &amp; primary sources</a:t>
            </a:r>
          </a:p>
        </p:txBody>
      </p:sp>
      <p:sp>
        <p:nvSpPr>
          <p:cNvPr id="32770" name="Content Placeholder 2"/>
          <p:cNvSpPr>
            <a:spLocks noGrp="1"/>
          </p:cNvSpPr>
          <p:nvPr>
            <p:ph idx="1"/>
          </p:nvPr>
        </p:nvSpPr>
        <p:spPr/>
        <p:txBody>
          <a:bodyPr/>
          <a:lstStyle/>
          <a:p>
            <a:r>
              <a:rPr lang="en-US" dirty="0">
                <a:latin typeface="Gill Sans" charset="0"/>
                <a:ea typeface="ＭＳ Ｐゴシック" charset="0"/>
                <a:cs typeface="ＭＳ Ｐゴシック" charset="0"/>
              </a:rPr>
              <a:t>Focus groups</a:t>
            </a:r>
          </a:p>
          <a:p>
            <a:r>
              <a:rPr lang="en-US" dirty="0">
                <a:latin typeface="Gill Sans" charset="0"/>
                <a:ea typeface="ＭＳ Ｐゴシック" charset="0"/>
                <a:cs typeface="ＭＳ Ｐゴシック" charset="0"/>
              </a:rPr>
              <a:t>Case studies</a:t>
            </a:r>
          </a:p>
          <a:p>
            <a:r>
              <a:rPr lang="en-US" dirty="0">
                <a:latin typeface="Gill Sans" charset="0"/>
                <a:ea typeface="ＭＳ Ｐゴシック" charset="0"/>
                <a:cs typeface="ＭＳ Ｐゴシック" charset="0"/>
              </a:rPr>
              <a:t>Diaries/cultural probes</a:t>
            </a:r>
          </a:p>
          <a:p>
            <a:r>
              <a:rPr lang="en-US" dirty="0">
                <a:latin typeface="Gill Sans" charset="0"/>
                <a:ea typeface="ＭＳ Ｐゴシック" charset="0"/>
                <a:cs typeface="ＭＳ Ｐゴシック" charset="0"/>
              </a:rPr>
              <a:t>Protocol analysis</a:t>
            </a:r>
          </a:p>
          <a:p>
            <a:r>
              <a:rPr lang="en-US" dirty="0">
                <a:latin typeface="Gill Sans" charset="0"/>
                <a:ea typeface="ＭＳ Ｐゴシック" charset="0"/>
                <a:cs typeface="ＭＳ Ｐゴシック" charset="0"/>
              </a:rPr>
              <a:t>Interviews</a:t>
            </a:r>
          </a:p>
          <a:p>
            <a:r>
              <a:rPr lang="en-US" dirty="0">
                <a:latin typeface="Gill Sans" charset="0"/>
                <a:ea typeface="ＭＳ Ｐゴシック" charset="0"/>
                <a:cs typeface="ＭＳ Ｐゴシック" charset="0"/>
              </a:rPr>
              <a:t>Fieldwork</a:t>
            </a:r>
          </a:p>
          <a:p>
            <a:r>
              <a:rPr lang="en-US" dirty="0">
                <a:latin typeface="Gill Sans" charset="0"/>
                <a:ea typeface="ＭＳ Ｐゴシック" charset="0"/>
                <a:cs typeface="ＭＳ Ｐゴシック" charset="0"/>
              </a:rPr>
              <a:t>Co-Design and Participatory Design workshops</a:t>
            </a:r>
          </a:p>
        </p:txBody>
      </p:sp>
    </p:spTree>
  </p:cSld>
  <p:clrMapOvr>
    <a:masterClrMapping/>
  </p:clrMapOvr>
  <mc:AlternateContent xmlns:mc="http://schemas.openxmlformats.org/markup-compatibility/2006" xmlns:p14="http://schemas.microsoft.com/office/powerpoint/2010/main">
    <mc:Choice Requires="p14">
      <p:transition spd="slow" p14:dur="2000" advTm="96717"/>
    </mc:Choice>
    <mc:Fallback xmlns="">
      <p:transition xmlns:p14="http://schemas.microsoft.com/office/powerpoint/2010/main" spd="slow" advTm="9671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17205</TotalTime>
  <Words>684</Words>
  <Application>Microsoft Macintosh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vt:lpstr>
      <vt:lpstr>Optima</vt:lpstr>
      <vt:lpstr>Office Theme</vt:lpstr>
      <vt:lpstr>Primary and Secondary sources </vt:lpstr>
      <vt:lpstr>Sources</vt:lpstr>
      <vt:lpstr>Surveying sources</vt:lpstr>
      <vt:lpstr>Some literary sources</vt:lpstr>
      <vt:lpstr>Design research &amp; primary sources</vt:lpstr>
    </vt:vector>
  </TitlesOfParts>
  <Manager/>
  <Company>Media Lab UIAH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Lily Diaz</dc:creator>
  <cp:keywords/>
  <dc:description/>
  <cp:lastModifiedBy>Diaz-Kommonen Lily</cp:lastModifiedBy>
  <cp:revision>207</cp:revision>
  <cp:lastPrinted>2014-11-12T04:52:54Z</cp:lastPrinted>
  <dcterms:created xsi:type="dcterms:W3CDTF">2010-09-20T10:50:49Z</dcterms:created>
  <dcterms:modified xsi:type="dcterms:W3CDTF">2023-03-21T09:18:00Z</dcterms:modified>
  <cp:category/>
</cp:coreProperties>
</file>