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6"/>
  </p:notesMasterIdLst>
  <p:handoutMasterIdLst>
    <p:handoutMasterId r:id="rId27"/>
  </p:handoutMasterIdLst>
  <p:sldIdLst>
    <p:sldId id="273" r:id="rId2"/>
    <p:sldId id="381" r:id="rId3"/>
    <p:sldId id="382" r:id="rId4"/>
    <p:sldId id="383" r:id="rId5"/>
    <p:sldId id="384" r:id="rId6"/>
    <p:sldId id="385" r:id="rId7"/>
    <p:sldId id="386" r:id="rId8"/>
    <p:sldId id="358" r:id="rId9"/>
    <p:sldId id="357" r:id="rId10"/>
    <p:sldId id="355" r:id="rId11"/>
    <p:sldId id="364" r:id="rId12"/>
    <p:sldId id="283" r:id="rId13"/>
    <p:sldId id="377" r:id="rId14"/>
    <p:sldId id="298" r:id="rId15"/>
    <p:sldId id="285" r:id="rId16"/>
    <p:sldId id="300" r:id="rId17"/>
    <p:sldId id="290" r:id="rId18"/>
    <p:sldId id="378" r:id="rId19"/>
    <p:sldId id="301" r:id="rId20"/>
    <p:sldId id="303" r:id="rId21"/>
    <p:sldId id="362" r:id="rId22"/>
    <p:sldId id="363" r:id="rId23"/>
    <p:sldId id="380" r:id="rId24"/>
    <p:sldId id="306" r:id="rId25"/>
  </p:sldIdLst>
  <p:sldSz cx="9144000" cy="6858000" type="screen4x3"/>
  <p:notesSz cx="7102475" cy="10234613"/>
  <p:defaultTextStyle>
    <a:defPPr>
      <a:defRPr lang="fi-FI"/>
    </a:defPPr>
    <a:lvl1pPr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0CDF1B-F920-4A4B-B260-4F616D84B08B}"/>
              </a:ext>
            </a:extLst>
          </p:cNvPr>
          <p:cNvSpPr>
            <a:spLocks noGrp="1"/>
          </p:cNvSpPr>
          <p:nvPr>
            <p:ph type="hdr" sz="quarter"/>
          </p:nvPr>
        </p:nvSpPr>
        <p:spPr>
          <a:xfrm>
            <a:off x="0" y="0"/>
            <a:ext cx="3077739" cy="511731"/>
          </a:xfrm>
          <a:prstGeom prst="rect">
            <a:avLst/>
          </a:prstGeom>
        </p:spPr>
        <p:txBody>
          <a:bodyPr vert="horz" wrap="square" lIns="99066" tIns="49533" rIns="99066" bIns="49533" numCol="1" anchor="t" anchorCtr="0" compatLnSpc="1">
            <a:prstTxWarp prst="textNoShape">
              <a:avLst/>
            </a:prstTxWarp>
          </a:bodyPr>
          <a:lstStyle>
            <a:lvl1pPr>
              <a:defRPr sz="13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9D3B17F-7F64-A445-A139-0CC459DA8FDE}"/>
              </a:ext>
            </a:extLst>
          </p:cNvPr>
          <p:cNvSpPr>
            <a:spLocks noGrp="1"/>
          </p:cNvSpPr>
          <p:nvPr>
            <p:ph type="dt" sz="quarter" idx="1"/>
          </p:nvPr>
        </p:nvSpPr>
        <p:spPr>
          <a:xfrm>
            <a:off x="4023092" y="0"/>
            <a:ext cx="3077739" cy="511731"/>
          </a:xfrm>
          <a:prstGeom prst="rect">
            <a:avLst/>
          </a:prstGeom>
        </p:spPr>
        <p:txBody>
          <a:bodyPr vert="horz" wrap="square" lIns="99066" tIns="49533" rIns="99066" bIns="49533" numCol="1" anchor="t" anchorCtr="0" compatLnSpc="1">
            <a:prstTxWarp prst="textNoShape">
              <a:avLst/>
            </a:prstTxWarp>
          </a:bodyPr>
          <a:lstStyle>
            <a:lvl1pPr algn="r">
              <a:defRPr sz="1300" smtClean="0"/>
            </a:lvl1pPr>
          </a:lstStyle>
          <a:p>
            <a:pPr>
              <a:defRPr/>
            </a:pPr>
            <a:fld id="{870027C8-50EB-7947-A263-649D9CD25EC7}" type="datetime1">
              <a:rPr lang="en-US" altLang="en-FI"/>
              <a:pPr>
                <a:defRPr/>
              </a:pPr>
              <a:t>2/6/23</a:t>
            </a:fld>
            <a:endParaRPr lang="en-US" altLang="en-FI"/>
          </a:p>
        </p:txBody>
      </p:sp>
      <p:sp>
        <p:nvSpPr>
          <p:cNvPr id="4" name="Footer Placeholder 3">
            <a:extLst>
              <a:ext uri="{FF2B5EF4-FFF2-40B4-BE49-F238E27FC236}">
                <a16:creationId xmlns:a16="http://schemas.microsoft.com/office/drawing/2014/main" id="{5D59A0B4-74CA-BF47-A8B9-C60550108BCC}"/>
              </a:ext>
            </a:extLst>
          </p:cNvPr>
          <p:cNvSpPr>
            <a:spLocks noGrp="1"/>
          </p:cNvSpPr>
          <p:nvPr>
            <p:ph type="ftr" sz="quarter" idx="2"/>
          </p:nvPr>
        </p:nvSpPr>
        <p:spPr>
          <a:xfrm>
            <a:off x="0" y="9721106"/>
            <a:ext cx="3077739" cy="511731"/>
          </a:xfrm>
          <a:prstGeom prst="rect">
            <a:avLst/>
          </a:prstGeom>
        </p:spPr>
        <p:txBody>
          <a:bodyPr vert="horz" wrap="square" lIns="99066" tIns="49533" rIns="99066" bIns="49533" numCol="1" anchor="b" anchorCtr="0" compatLnSpc="1">
            <a:prstTxWarp prst="textNoShape">
              <a:avLst/>
            </a:prstTxWarp>
          </a:bodyPr>
          <a:lstStyle>
            <a:lvl1pPr>
              <a:defRPr sz="1300">
                <a:latin typeface="Times"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9D3EB91B-6485-C349-AC2B-0CEE1B451F2A}"/>
              </a:ext>
            </a:extLst>
          </p:cNvPr>
          <p:cNvSpPr>
            <a:spLocks noGrp="1"/>
          </p:cNvSpPr>
          <p:nvPr>
            <p:ph type="sldNum" sz="quarter" idx="3"/>
          </p:nvPr>
        </p:nvSpPr>
        <p:spPr>
          <a:xfrm>
            <a:off x="4023092" y="9721106"/>
            <a:ext cx="3077739" cy="511731"/>
          </a:xfrm>
          <a:prstGeom prst="rect">
            <a:avLst/>
          </a:prstGeom>
        </p:spPr>
        <p:txBody>
          <a:bodyPr vert="horz" wrap="square" lIns="99066" tIns="49533" rIns="99066" bIns="49533" numCol="1" anchor="b" anchorCtr="0" compatLnSpc="1">
            <a:prstTxWarp prst="textNoShape">
              <a:avLst/>
            </a:prstTxWarp>
          </a:bodyPr>
          <a:lstStyle>
            <a:lvl1pPr algn="r">
              <a:defRPr sz="1300"/>
            </a:lvl1pPr>
          </a:lstStyle>
          <a:p>
            <a:fld id="{913C48F8-735A-D741-BF77-677287FF7436}" type="slidenum">
              <a:rPr lang="en-US" altLang="en-FI"/>
              <a:pPr/>
              <a:t>‹#›</a:t>
            </a:fld>
            <a:endParaRPr lang="en-US" altLang="en-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2C4D6E9-9007-3447-B750-FB8967C1ADA6}"/>
              </a:ext>
            </a:extLst>
          </p:cNvPr>
          <p:cNvSpPr>
            <a:spLocks noGrp="1" noChangeArrowheads="1"/>
          </p:cNvSpPr>
          <p:nvPr>
            <p:ph type="hdr" sz="quarter"/>
          </p:nvPr>
        </p:nvSpPr>
        <p:spPr bwMode="auto">
          <a:xfrm>
            <a:off x="0" y="0"/>
            <a:ext cx="3077739" cy="511731"/>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lvl1pPr>
              <a:defRPr sz="1300">
                <a:latin typeface="Times" charset="0"/>
                <a:ea typeface="+mn-ea"/>
                <a:cs typeface="+mn-cs"/>
              </a:defRPr>
            </a:lvl1pPr>
          </a:lstStyle>
          <a:p>
            <a:pPr>
              <a:defRPr/>
            </a:pPr>
            <a:endParaRPr lang="en-US"/>
          </a:p>
        </p:txBody>
      </p:sp>
      <p:sp>
        <p:nvSpPr>
          <p:cNvPr id="5123" name="Rectangle 3">
            <a:extLst>
              <a:ext uri="{FF2B5EF4-FFF2-40B4-BE49-F238E27FC236}">
                <a16:creationId xmlns:a16="http://schemas.microsoft.com/office/drawing/2014/main" id="{16CA4D45-7D71-B84C-9099-ADEB0B0D17DB}"/>
              </a:ext>
            </a:extLst>
          </p:cNvPr>
          <p:cNvSpPr>
            <a:spLocks noGrp="1" noChangeArrowheads="1"/>
          </p:cNvSpPr>
          <p:nvPr>
            <p:ph type="dt" idx="1"/>
          </p:nvPr>
        </p:nvSpPr>
        <p:spPr bwMode="auto">
          <a:xfrm>
            <a:off x="4024736" y="0"/>
            <a:ext cx="3077739" cy="511731"/>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lvl1pPr algn="r">
              <a:defRPr sz="13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4D6ED420-9A0F-F84E-9E2B-EE0D0B101760}"/>
              </a:ext>
            </a:extLst>
          </p:cNvPr>
          <p:cNvSpPr>
            <a:spLocks noGrp="1" noRot="1" noChangeAspect="1" noChangeArrowheads="1" noTextEdit="1"/>
          </p:cNvSpPr>
          <p:nvPr>
            <p:ph type="sldImg" idx="2"/>
          </p:nvPr>
        </p:nvSpPr>
        <p:spPr bwMode="auto">
          <a:xfrm>
            <a:off x="993775"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053FF2CF-874E-3749-A844-3E7772B6FF72}"/>
              </a:ext>
            </a:extLst>
          </p:cNvPr>
          <p:cNvSpPr>
            <a:spLocks noGrp="1" noChangeArrowheads="1"/>
          </p:cNvSpPr>
          <p:nvPr>
            <p:ph type="body" sz="quarter" idx="3"/>
          </p:nvPr>
        </p:nvSpPr>
        <p:spPr bwMode="auto">
          <a:xfrm>
            <a:off x="946997" y="4861441"/>
            <a:ext cx="5208482" cy="4605576"/>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5126" name="Rectangle 6">
            <a:extLst>
              <a:ext uri="{FF2B5EF4-FFF2-40B4-BE49-F238E27FC236}">
                <a16:creationId xmlns:a16="http://schemas.microsoft.com/office/drawing/2014/main" id="{E51737BB-E2B5-6D4C-8B30-42461EEA17B2}"/>
              </a:ext>
            </a:extLst>
          </p:cNvPr>
          <p:cNvSpPr>
            <a:spLocks noGrp="1" noChangeArrowheads="1"/>
          </p:cNvSpPr>
          <p:nvPr>
            <p:ph type="ftr" sz="quarter" idx="4"/>
          </p:nvPr>
        </p:nvSpPr>
        <p:spPr bwMode="auto">
          <a:xfrm>
            <a:off x="0" y="9722882"/>
            <a:ext cx="3077739" cy="511731"/>
          </a:xfrm>
          <a:prstGeom prst="rect">
            <a:avLst/>
          </a:prstGeom>
          <a:noFill/>
          <a:ln w="9525">
            <a:noFill/>
            <a:miter lim="800000"/>
            <a:headEnd/>
            <a:tailEnd/>
          </a:ln>
          <a:effectLst/>
        </p:spPr>
        <p:txBody>
          <a:bodyPr vert="horz" wrap="square" lIns="99066" tIns="49533" rIns="99066" bIns="49533" numCol="1" anchor="b" anchorCtr="0" compatLnSpc="1">
            <a:prstTxWarp prst="textNoShape">
              <a:avLst/>
            </a:prstTxWarp>
          </a:bodyPr>
          <a:lstStyle>
            <a:lvl1pPr>
              <a:defRPr sz="1300">
                <a:latin typeface="Times" charset="0"/>
                <a:ea typeface="+mn-ea"/>
                <a:cs typeface="+mn-cs"/>
              </a:defRPr>
            </a:lvl1pPr>
          </a:lstStyle>
          <a:p>
            <a:pPr>
              <a:defRPr/>
            </a:pPr>
            <a:endParaRPr lang="en-US"/>
          </a:p>
        </p:txBody>
      </p:sp>
      <p:sp>
        <p:nvSpPr>
          <p:cNvPr id="5127" name="Rectangle 7">
            <a:extLst>
              <a:ext uri="{FF2B5EF4-FFF2-40B4-BE49-F238E27FC236}">
                <a16:creationId xmlns:a16="http://schemas.microsoft.com/office/drawing/2014/main" id="{A4D7E687-FD39-7E40-B799-A689E6EF749E}"/>
              </a:ext>
            </a:extLst>
          </p:cNvPr>
          <p:cNvSpPr>
            <a:spLocks noGrp="1" noChangeArrowheads="1"/>
          </p:cNvSpPr>
          <p:nvPr>
            <p:ph type="sldNum" sz="quarter" idx="5"/>
          </p:nvPr>
        </p:nvSpPr>
        <p:spPr bwMode="auto">
          <a:xfrm>
            <a:off x="4024736" y="9722882"/>
            <a:ext cx="3077739" cy="511731"/>
          </a:xfrm>
          <a:prstGeom prst="rect">
            <a:avLst/>
          </a:prstGeom>
          <a:noFill/>
          <a:ln w="9525">
            <a:noFill/>
            <a:miter lim="800000"/>
            <a:headEnd/>
            <a:tailEnd/>
          </a:ln>
          <a:effectLst/>
        </p:spPr>
        <p:txBody>
          <a:bodyPr vert="horz" wrap="square" lIns="99066" tIns="49533" rIns="99066" bIns="49533" numCol="1" anchor="b" anchorCtr="0" compatLnSpc="1">
            <a:prstTxWarp prst="textNoShape">
              <a:avLst/>
            </a:prstTxWarp>
          </a:bodyPr>
          <a:lstStyle>
            <a:lvl1pPr algn="r">
              <a:defRPr sz="1300"/>
            </a:lvl1pPr>
          </a:lstStyle>
          <a:p>
            <a:fld id="{86296D57-CE28-C84D-8DC1-6AD622F03629}" type="slidenum">
              <a:rPr lang="fi-FI" altLang="en-FI"/>
              <a:pPr/>
              <a:t>‹#›</a:t>
            </a:fld>
            <a:endParaRPr lang="fi-FI" altLang="en-FI"/>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6872402E-2270-7B4E-8DDA-D917A3BE0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9543B40E-DB46-1A4A-8C81-D14F6BBC9728}" type="slidenum">
              <a:rPr lang="fi-FI" altLang="en-FI" sz="1300"/>
              <a:pPr/>
              <a:t>1</a:t>
            </a:fld>
            <a:endParaRPr lang="fi-FI" altLang="en-FI" sz="1300"/>
          </a:p>
        </p:txBody>
      </p:sp>
      <p:sp>
        <p:nvSpPr>
          <p:cNvPr id="16386" name="Rectangle 2">
            <a:extLst>
              <a:ext uri="{FF2B5EF4-FFF2-40B4-BE49-F238E27FC236}">
                <a16:creationId xmlns:a16="http://schemas.microsoft.com/office/drawing/2014/main" id="{FFB0096F-0A78-2845-9401-F7F5649F1E86}"/>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FA26CAC1-6B89-634E-A62D-5FA85EC5A9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FI">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10</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Realized as part of my PhD work, the project was realized through a grant from the Academy of Finland. The Digital Archive created, which can still be consulted on line, displays material culture and narratives from everyday life in south-western Finland during the early 1400s.</a:t>
            </a:r>
          </a:p>
        </p:txBody>
      </p:sp>
    </p:spTree>
    <p:extLst>
      <p:ext uri="{BB962C8B-B14F-4D97-AF65-F5344CB8AC3E}">
        <p14:creationId xmlns:p14="http://schemas.microsoft.com/office/powerpoint/2010/main" val="81278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11</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90661" eaLnBrk="1" hangingPunct="1">
              <a:defRPr/>
            </a:pPr>
            <a:r>
              <a:rPr lang="en-US">
                <a:latin typeface="Arial" charset="0"/>
                <a:ea typeface="ＭＳ Ｐゴシック" charset="0"/>
                <a:cs typeface="ＭＳ Ｐゴシック" charset="0"/>
              </a:rPr>
              <a:t>Realized as part of my PhD work, the project was realized through a grant from the Academy of Finland. The Digital Archive created, which can still be consulted on line, displays material culture and narratives from everyday life in south-western Finland during the early 1400s. </a:t>
            </a:r>
          </a:p>
        </p:txBody>
      </p:sp>
    </p:spTree>
    <p:extLst>
      <p:ext uri="{BB962C8B-B14F-4D97-AF65-F5344CB8AC3E}">
        <p14:creationId xmlns:p14="http://schemas.microsoft.com/office/powerpoint/2010/main" val="298338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9B1BB1C-8BD3-6646-A35B-6BB090E4FCB0}"/>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F7AF1259-CB27-DD44-B4D5-6ED8C89970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a:latin typeface="Times" pitchFamily="2" charset="0"/>
                <a:ea typeface="ＭＳ Ｐゴシック" panose="020B0600070205080204" pitchFamily="34" charset="-128"/>
              </a:rPr>
              <a:t>In 2009, through a TEKES on user interface design, we were able to begin to work on a beloved intangible heritage </a:t>
            </a:r>
            <a:r>
              <a:rPr lang="en-US" altLang="en-US">
                <a:latin typeface="Times" pitchFamily="2" charset="0"/>
                <a:ea typeface="ＭＳ Ｐゴシック" panose="020B0600070205080204" pitchFamily="34" charset="-128"/>
              </a:rPr>
              <a:t>‘</a:t>
            </a:r>
            <a:r>
              <a:rPr lang="en-US" altLang="en-FI">
                <a:latin typeface="Times" pitchFamily="2" charset="0"/>
                <a:ea typeface="ＭＳ Ｐゴシック" panose="020B0600070205080204" pitchFamily="34" charset="-128"/>
              </a:rPr>
              <a:t>artifact</a:t>
            </a:r>
            <a:r>
              <a:rPr lang="en-US" altLang="en-US">
                <a:latin typeface="Times" pitchFamily="2" charset="0"/>
                <a:ea typeface="ＭＳ Ｐゴシック" panose="020B0600070205080204" pitchFamily="34" charset="-128"/>
              </a:rPr>
              <a:t>’</a:t>
            </a:r>
            <a:r>
              <a:rPr lang="en-US" altLang="en-FI">
                <a:latin typeface="Times" pitchFamily="2" charset="0"/>
                <a:ea typeface="ＭＳ Ｐゴシック" panose="020B0600070205080204" pitchFamily="34" charset="-128"/>
              </a:rPr>
              <a:t> of Finnish design history. The Pavilion of Finland at the 1900 World Heritage Fair is generally used to mark the point of origin for the history of Finnish design, since it was the first time that Finnish design objects were showcased in an international event. As a non-permanent structure built for the duration of the Fair, the building was destroyed and its contents were scattered throughout Europe. In our research we have created a reconstruction that enables one to see the contents and experience the site. </a:t>
            </a:r>
          </a:p>
        </p:txBody>
      </p:sp>
      <p:sp>
        <p:nvSpPr>
          <p:cNvPr id="22531" name="Slide Number Placeholder 3">
            <a:extLst>
              <a:ext uri="{FF2B5EF4-FFF2-40B4-BE49-F238E27FC236}">
                <a16:creationId xmlns:a16="http://schemas.microsoft.com/office/drawing/2014/main" id="{851931F8-9147-C747-9E72-A2CF21B0B9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9DDC0FB4-46EC-444C-91DF-6AE6B11B3AE0}" type="slidenum">
              <a:rPr lang="fi-FI" altLang="en-FI" sz="1300"/>
              <a:pPr/>
              <a:t>12</a:t>
            </a:fld>
            <a:endParaRPr lang="fi-FI" altLang="en-FI" sz="1300"/>
          </a:p>
        </p:txBody>
      </p:sp>
    </p:spTree>
    <p:extLst>
      <p:ext uri="{BB962C8B-B14F-4D97-AF65-F5344CB8AC3E}">
        <p14:creationId xmlns:p14="http://schemas.microsoft.com/office/powerpoint/2010/main" val="1372419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9B1BB1C-8BD3-6646-A35B-6BB090E4FCB0}"/>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F7AF1259-CB27-DD44-B4D5-6ED8C89970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a:latin typeface="Times" pitchFamily="2" charset="0"/>
                <a:ea typeface="ＭＳ Ｐゴシック" panose="020B0600070205080204" pitchFamily="34" charset="-128"/>
              </a:rPr>
              <a:t>In 2009, through a TEKES on user interface design, we were able to begin to work on a beloved intangible heritage </a:t>
            </a:r>
            <a:r>
              <a:rPr lang="en-US" altLang="en-US">
                <a:latin typeface="Times" pitchFamily="2" charset="0"/>
                <a:ea typeface="ＭＳ Ｐゴシック" panose="020B0600070205080204" pitchFamily="34" charset="-128"/>
              </a:rPr>
              <a:t>‘</a:t>
            </a:r>
            <a:r>
              <a:rPr lang="en-US" altLang="en-FI">
                <a:latin typeface="Times" pitchFamily="2" charset="0"/>
                <a:ea typeface="ＭＳ Ｐゴシック" panose="020B0600070205080204" pitchFamily="34" charset="-128"/>
              </a:rPr>
              <a:t>artifact</a:t>
            </a:r>
            <a:r>
              <a:rPr lang="en-US" altLang="en-US">
                <a:latin typeface="Times" pitchFamily="2" charset="0"/>
                <a:ea typeface="ＭＳ Ｐゴシック" panose="020B0600070205080204" pitchFamily="34" charset="-128"/>
              </a:rPr>
              <a:t>’</a:t>
            </a:r>
            <a:r>
              <a:rPr lang="en-US" altLang="en-FI">
                <a:latin typeface="Times" pitchFamily="2" charset="0"/>
                <a:ea typeface="ＭＳ Ｐゴシック" panose="020B0600070205080204" pitchFamily="34" charset="-128"/>
              </a:rPr>
              <a:t> of Finnish design history. The Pavilion of Finland at the 1900 World Heritage Fair is generally used to mark the point of origin for the history of Finnish design, since it was the first time that Finnish design objects were showcased in an international event. As a non-permanent structure built for the duration of the Fair, the building was destroyed and its contents were scattered throughout Europe. In our research we have created a reconstruction that enables one to see the contents and experience the site. </a:t>
            </a:r>
          </a:p>
        </p:txBody>
      </p:sp>
      <p:sp>
        <p:nvSpPr>
          <p:cNvPr id="22531" name="Slide Number Placeholder 3">
            <a:extLst>
              <a:ext uri="{FF2B5EF4-FFF2-40B4-BE49-F238E27FC236}">
                <a16:creationId xmlns:a16="http://schemas.microsoft.com/office/drawing/2014/main" id="{851931F8-9147-C747-9E72-A2CF21B0B9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9DDC0FB4-46EC-444C-91DF-6AE6B11B3AE0}" type="slidenum">
              <a:rPr lang="fi-FI" altLang="en-FI" sz="1300"/>
              <a:pPr/>
              <a:t>13</a:t>
            </a:fld>
            <a:endParaRPr lang="fi-FI" altLang="en-FI" sz="1300"/>
          </a:p>
        </p:txBody>
      </p:sp>
    </p:spTree>
    <p:extLst>
      <p:ext uri="{BB962C8B-B14F-4D97-AF65-F5344CB8AC3E}">
        <p14:creationId xmlns:p14="http://schemas.microsoft.com/office/powerpoint/2010/main" val="282024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4C7E2F5-46D3-164F-A43C-9BB1F58658A3}"/>
              </a:ext>
            </a:extLst>
          </p:cNvPr>
          <p:cNvSpPr>
            <a:spLocks noGrp="1" noRot="1" noChangeAspect="1"/>
          </p:cNvSpPr>
          <p:nvPr>
            <p:ph type="sldImg"/>
          </p:nvPr>
        </p:nvSpPr>
        <p:spPr>
          <a:ln/>
        </p:spPr>
      </p:sp>
      <p:sp>
        <p:nvSpPr>
          <p:cNvPr id="26626" name="Notes Placeholder 2">
            <a:extLst>
              <a:ext uri="{FF2B5EF4-FFF2-40B4-BE49-F238E27FC236}">
                <a16:creationId xmlns:a16="http://schemas.microsoft.com/office/drawing/2014/main" id="{4B4B3997-33E5-AC4D-88BC-CA15C68D41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i-FI">
              <a:latin typeface="Times" pitchFamily="2" charset="0"/>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919CCDA5-7E35-6A42-84BF-3C8B0A30BC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41A523B0-6752-E942-BA9F-96673AF21263}" type="slidenum">
              <a:rPr lang="fi-FI" altLang="fi-FI" sz="1300"/>
              <a:pPr/>
              <a:t>14</a:t>
            </a:fld>
            <a:endParaRPr lang="fi-FI" altLang="fi-FI" sz="1300"/>
          </a:p>
        </p:txBody>
      </p:sp>
    </p:spTree>
    <p:extLst>
      <p:ext uri="{BB962C8B-B14F-4D97-AF65-F5344CB8AC3E}">
        <p14:creationId xmlns:p14="http://schemas.microsoft.com/office/powerpoint/2010/main" val="332816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D552FCE5-1151-244D-8882-0E6608A88292}"/>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B489B5AB-0947-0047-87B4-B309E9F123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FI">
                <a:latin typeface="Times" pitchFamily="2" charset="0"/>
                <a:ea typeface="ＭＳ Ｐゴシック" panose="020B0600070205080204" pitchFamily="34" charset="-128"/>
              </a:rPr>
              <a:t>As a type of digitally born object </a:t>
            </a:r>
            <a:r>
              <a:rPr lang="en-GB" altLang="en-FI" b="1">
                <a:latin typeface="Times" pitchFamily="2" charset="0"/>
                <a:ea typeface="ＭＳ Ｐゴシック" panose="020B0600070205080204" pitchFamily="34" charset="-128"/>
              </a:rPr>
              <a:t>our simulation entails the creation of representations (in the form of audio visual content) that not only reproduce significant characteristics of the item but also trigger similar behaviour with and towards the substitute</a:t>
            </a:r>
            <a:r>
              <a:rPr lang="en-GB" altLang="en-FI">
                <a:latin typeface="Times" pitchFamily="2" charset="0"/>
                <a:ea typeface="ＭＳ Ｐゴシック" panose="020B0600070205080204" pitchFamily="34" charset="-128"/>
              </a:rPr>
              <a:t>. </a:t>
            </a:r>
          </a:p>
          <a:p>
            <a:endParaRPr lang="en-GB" altLang="en-FI">
              <a:latin typeface="Times" pitchFamily="2" charset="0"/>
              <a:ea typeface="ＭＳ Ｐゴシック" panose="020B0600070205080204" pitchFamily="34" charset="-128"/>
            </a:endParaRPr>
          </a:p>
          <a:p>
            <a:endParaRPr lang="en-GB" altLang="en-FI">
              <a:latin typeface="Times" pitchFamily="2" charset="0"/>
              <a:ea typeface="ＭＳ Ｐゴシック" panose="020B0600070205080204" pitchFamily="34" charset="-128"/>
            </a:endParaRPr>
          </a:p>
          <a:p>
            <a:endParaRPr lang="en-US" altLang="en-FI">
              <a:latin typeface="Times" pitchFamily="2" charset="0"/>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5B60B493-4C50-D249-9686-9C63085FC1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F1838B6B-002A-0F4F-BAF7-18B35D527D48}" type="slidenum">
              <a:rPr lang="fi-FI" altLang="en-FI" sz="1300"/>
              <a:pPr/>
              <a:t>15</a:t>
            </a:fld>
            <a:endParaRPr lang="fi-FI" altLang="en-FI" sz="1300"/>
          </a:p>
        </p:txBody>
      </p:sp>
    </p:spTree>
    <p:extLst>
      <p:ext uri="{BB962C8B-B14F-4D97-AF65-F5344CB8AC3E}">
        <p14:creationId xmlns:p14="http://schemas.microsoft.com/office/powerpoint/2010/main" val="278200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463B97B-9767-134A-A836-3E86DD119E41}"/>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102611FB-15ED-5742-8273-6CA50941B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a:latin typeface="Times" pitchFamily="2" charset="0"/>
                <a:ea typeface="ＭＳ Ｐゴシック" panose="020B0600070205080204" pitchFamily="34" charset="-128"/>
              </a:rPr>
              <a:t>When roaming the theatre space the guest has the opportunity to experience the peculiar angle of vision utilized in the design of these spaces. </a:t>
            </a:r>
          </a:p>
          <a:p>
            <a:endParaRPr lang="en-US" altLang="en-FI">
              <a:latin typeface="Times" pitchFamily="2" charset="0"/>
              <a:ea typeface="ＭＳ Ｐゴシック" panose="020B0600070205080204" pitchFamily="34" charset="-128"/>
            </a:endParaRPr>
          </a:p>
          <a:p>
            <a:r>
              <a:rPr lang="en-US" altLang="en-FI">
                <a:latin typeface="Times" pitchFamily="2" charset="0"/>
                <a:ea typeface="ＭＳ Ｐゴシック" panose="020B0600070205080204" pitchFamily="34" charset="-128"/>
              </a:rPr>
              <a:t>The sounds vary as the guest moves through the space, from the speech in Latin uttered by Dr. Tulp, to the liturgical melody that plays in the stands, to the lecture accompanying the contemporary anatomy lesson video.</a:t>
            </a:r>
          </a:p>
          <a:p>
            <a:endParaRPr lang="en-US" altLang="en-FI">
              <a:latin typeface="Times" pitchFamily="2" charset="0"/>
              <a:ea typeface="ＭＳ Ｐゴシック" panose="020B0600070205080204" pitchFamily="34" charset="-128"/>
            </a:endParaRPr>
          </a:p>
          <a:p>
            <a:r>
              <a:rPr lang="en-US" altLang="en-FI">
                <a:latin typeface="Times" pitchFamily="2" charset="0"/>
                <a:ea typeface="ＭＳ Ｐゴシック" panose="020B0600070205080204" pitchFamily="34" charset="-128"/>
              </a:rPr>
              <a:t>The book itself features a video where we can appreciate a modern anatomy dissection of a human hand. </a:t>
            </a:r>
          </a:p>
          <a:p>
            <a:endParaRPr lang="en-US" altLang="en-FI">
              <a:latin typeface="Times" pitchFamily="2" charset="0"/>
              <a:ea typeface="ＭＳ Ｐゴシック" panose="020B0600070205080204" pitchFamily="34" charset="-128"/>
            </a:endParaRPr>
          </a:p>
          <a:p>
            <a:endParaRPr lang="en-US" altLang="en-FI">
              <a:latin typeface="Times" pitchFamily="2" charset="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244A1F9E-F455-5744-9A6D-7FA367DAF7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B0688717-18CE-5646-8F41-DCB4F090C5D3}" type="slidenum">
              <a:rPr lang="fi-FI" altLang="en-FI" sz="1300"/>
              <a:pPr/>
              <a:t>16</a:t>
            </a:fld>
            <a:endParaRPr lang="fi-FI" altLang="en-FI" sz="1300"/>
          </a:p>
        </p:txBody>
      </p:sp>
    </p:spTree>
    <p:extLst>
      <p:ext uri="{BB962C8B-B14F-4D97-AF65-F5344CB8AC3E}">
        <p14:creationId xmlns:p14="http://schemas.microsoft.com/office/powerpoint/2010/main" val="2207597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C38A728-DFA3-5E48-B08E-0BCFCC743B03}"/>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AFED4AD6-0731-BD46-9DBA-E1BE58F054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FI">
                <a:latin typeface="Times" pitchFamily="2" charset="0"/>
                <a:ea typeface="ＭＳ Ｐゴシック" panose="020B0600070205080204" pitchFamily="34" charset="-128"/>
              </a:rPr>
              <a:t>Our installation deconstructs an important moment when the history of science and art converged in spectacle. </a:t>
            </a:r>
          </a:p>
          <a:p>
            <a:endParaRPr lang="en-US" altLang="en-FI">
              <a:latin typeface="Times" pitchFamily="2" charset="0"/>
              <a:ea typeface="ＭＳ Ｐゴシック" panose="020B0600070205080204" pitchFamily="34" charset="-128"/>
            </a:endParaRPr>
          </a:p>
          <a:p>
            <a:r>
              <a:rPr lang="en-US" altLang="en-FI">
                <a:latin typeface="Times" pitchFamily="2" charset="0"/>
                <a:ea typeface="ＭＳ Ｐゴシック" panose="020B0600070205080204" pitchFamily="34" charset="-128"/>
              </a:rPr>
              <a:t>The experience of the installation can be divided into two sections: The first part lasts 3 minutes and it is an experience guided through a narrative. In the second part, the viewer can roam freely and interact with objects in the installation.</a:t>
            </a:r>
          </a:p>
          <a:p>
            <a:endParaRPr lang="en-US" altLang="en-FI">
              <a:latin typeface="Times" pitchFamily="2" charset="0"/>
              <a:ea typeface="ＭＳ Ｐゴシック" panose="020B0600070205080204" pitchFamily="34" charset="-128"/>
            </a:endParaRPr>
          </a:p>
          <a:p>
            <a:r>
              <a:rPr lang="en-US" altLang="en-FI">
                <a:latin typeface="Times" pitchFamily="2" charset="0"/>
                <a:ea typeface="ＭＳ Ｐゴシック" panose="020B0600070205080204" pitchFamily="34" charset="-128"/>
              </a:rPr>
              <a:t>Indeed so many stories emerge from the work! Who were the doctors that commissioned the painting? What were their intentions? What could have been the book used in the lesson? These questions are answered partly in the 1</a:t>
            </a:r>
            <a:r>
              <a:rPr lang="en-US" altLang="en-FI" baseline="30000">
                <a:latin typeface="Times" pitchFamily="2" charset="0"/>
                <a:ea typeface="ＭＳ Ｐゴシック" panose="020B0600070205080204" pitchFamily="34" charset="-128"/>
              </a:rPr>
              <a:t>st</a:t>
            </a:r>
            <a:r>
              <a:rPr lang="en-US" altLang="en-FI">
                <a:latin typeface="Times" pitchFamily="2" charset="0"/>
                <a:ea typeface="ＭＳ Ｐゴシック" panose="020B0600070205080204" pitchFamily="34" charset="-128"/>
              </a:rPr>
              <a:t> section narrative and also through the viewer</a:t>
            </a:r>
            <a:r>
              <a:rPr lang="en-US" altLang="en-US">
                <a:latin typeface="Times" pitchFamily="2" charset="0"/>
                <a:ea typeface="ＭＳ Ｐゴシック" panose="020B0600070205080204" pitchFamily="34" charset="-128"/>
              </a:rPr>
              <a:t>’</a:t>
            </a:r>
            <a:r>
              <a:rPr lang="en-US" altLang="en-FI">
                <a:latin typeface="Times" pitchFamily="2" charset="0"/>
                <a:ea typeface="ＭＳ Ｐゴシック" panose="020B0600070205080204" pitchFamily="34" charset="-128"/>
              </a:rPr>
              <a:t>s interaction.</a:t>
            </a:r>
          </a:p>
        </p:txBody>
      </p:sp>
      <p:sp>
        <p:nvSpPr>
          <p:cNvPr id="32771" name="Slide Number Placeholder 3">
            <a:extLst>
              <a:ext uri="{FF2B5EF4-FFF2-40B4-BE49-F238E27FC236}">
                <a16:creationId xmlns:a16="http://schemas.microsoft.com/office/drawing/2014/main" id="{ACF5DECC-7B96-224E-84AD-00A7920EC8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B0BA39A2-DFDA-AF41-8182-4479A00333A5}" type="slidenum">
              <a:rPr lang="fi-FI" altLang="en-FI" sz="1300"/>
              <a:pPr/>
              <a:t>17</a:t>
            </a:fld>
            <a:endParaRPr lang="fi-FI" altLang="en-FI" sz="1300"/>
          </a:p>
        </p:txBody>
      </p:sp>
    </p:spTree>
    <p:extLst>
      <p:ext uri="{BB962C8B-B14F-4D97-AF65-F5344CB8AC3E}">
        <p14:creationId xmlns:p14="http://schemas.microsoft.com/office/powerpoint/2010/main" val="404513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EF4FA231-3C56-8B45-A0B5-1B88391A7C4D}"/>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8C2314D8-F259-B845-9A0A-FA59D70D93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a:latin typeface="Times" pitchFamily="2" charset="0"/>
                <a:ea typeface="ＭＳ Ｐゴシック" panose="020B0600070205080204" pitchFamily="34" charset="-128"/>
              </a:rPr>
              <a:t>We need to think about navigation in a different way… (Somehow we are still infected by the WIMP interaction paradigms…)</a:t>
            </a:r>
          </a:p>
          <a:p>
            <a:endParaRPr lang="en-US" altLang="en-FI">
              <a:latin typeface="Times" pitchFamily="2"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DCD14E00-DB66-C64A-8146-98BDE3DFA6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75C3EC49-4FF0-F140-A75F-B52D4FB8DEB2}" type="slidenum">
              <a:rPr lang="fi-FI" altLang="en-FI" sz="1300"/>
              <a:pPr/>
              <a:t>18</a:t>
            </a:fld>
            <a:endParaRPr lang="fi-FI" altLang="en-FI" sz="1300"/>
          </a:p>
        </p:txBody>
      </p:sp>
    </p:spTree>
    <p:extLst>
      <p:ext uri="{BB962C8B-B14F-4D97-AF65-F5344CB8AC3E}">
        <p14:creationId xmlns:p14="http://schemas.microsoft.com/office/powerpoint/2010/main" val="96466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6D94CDC0-FDCF-7145-A912-C6C85E3D7543}"/>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C475BB35-8EAA-C14D-916A-ACD9E9DF28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a:latin typeface="Times" pitchFamily="2" charset="0"/>
                <a:ea typeface="ＭＳ Ｐゴシック" panose="020B0600070205080204" pitchFamily="34" charset="-128"/>
              </a:rPr>
              <a:t>The interaction takes a special and ironic twist: </a:t>
            </a:r>
            <a:r>
              <a:rPr lang="en-US" altLang="en-FI" b="1">
                <a:latin typeface="Times" pitchFamily="2" charset="0"/>
                <a:ea typeface="ＭＳ Ｐゴシック" panose="020B0600070205080204" pitchFamily="34" charset="-128"/>
              </a:rPr>
              <a:t>Upon entering the virtual space </a:t>
            </a:r>
            <a:r>
              <a:rPr lang="en-US" altLang="en-FI">
                <a:latin typeface="Times" pitchFamily="2" charset="0"/>
                <a:ea typeface="ＭＳ Ｐゴシック" panose="020B0600070205080204" pitchFamily="34" charset="-128"/>
              </a:rPr>
              <a:t>the user realizes that it is she or he who is now on the table as subject of observation.</a:t>
            </a:r>
          </a:p>
          <a:p>
            <a:r>
              <a:rPr lang="en-US" altLang="en-FI">
                <a:latin typeface="Times" pitchFamily="2" charset="0"/>
                <a:ea typeface="ＭＳ Ｐゴシック" panose="020B0600070205080204" pitchFamily="34" charset="-128"/>
              </a:rPr>
              <a:t>However, unlike Aris Kindt, we get to move away and navigate the space of the anatomical theatre. I say ironic because we face a similar choice today, when creating artificial reality technologies that seem to bypass our normal perception channels. Is this what Katherine Hayles meant when she referred to our post-human condition in which our bodies would become obsolete?</a:t>
            </a:r>
          </a:p>
          <a:p>
            <a:endParaRPr lang="en-US" altLang="en-FI">
              <a:latin typeface="Times" pitchFamily="2" charset="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8CAFDD5F-D59C-CE45-A979-0CAB10B5BB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7936F033-D8EF-234A-80E2-AC39BD44C2D5}" type="slidenum">
              <a:rPr lang="fi-FI" altLang="en-FI" sz="1300"/>
              <a:pPr/>
              <a:t>19</a:t>
            </a:fld>
            <a:endParaRPr lang="fi-FI" altLang="en-FI" sz="1300"/>
          </a:p>
        </p:txBody>
      </p:sp>
    </p:spTree>
    <p:extLst>
      <p:ext uri="{BB962C8B-B14F-4D97-AF65-F5344CB8AC3E}">
        <p14:creationId xmlns:p14="http://schemas.microsoft.com/office/powerpoint/2010/main" val="339323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2</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a:latin typeface="Arial" charset="0"/>
                <a:ea typeface="ＭＳ Ｐゴシック" charset="0"/>
                <a:cs typeface="ＭＳ Ｐゴシック" charset="0"/>
              </a:rPr>
              <a:t>Lazlo </a:t>
            </a:r>
            <a:r>
              <a:rPr lang="en-US" b="1" err="1">
                <a:latin typeface="Arial" charset="0"/>
                <a:ea typeface="ＭＳ Ｐゴシック" charset="0"/>
                <a:cs typeface="ＭＳ Ｐゴシック" charset="0"/>
              </a:rPr>
              <a:t>Moholy</a:t>
            </a:r>
            <a:r>
              <a:rPr lang="en-US" b="1">
                <a:latin typeface="Arial" charset="0"/>
                <a:ea typeface="ＭＳ Ｐゴシック" charset="0"/>
                <a:cs typeface="ＭＳ Ｐゴシック" charset="0"/>
              </a:rPr>
              <a:t> Nagy work for Bauhaus pedagogy</a:t>
            </a:r>
            <a:r>
              <a:rPr lang="en-US">
                <a:latin typeface="Arial" charset="0"/>
                <a:ea typeface="ＭＳ Ｐゴシック" charset="0"/>
                <a:cs typeface="ＭＳ Ｐゴシック" charset="0"/>
              </a:rPr>
              <a:t>, https://iasdr2019.org/uploads/files/Proceedings/ma-s-1137-Akt-E.pdf</a:t>
            </a:r>
          </a:p>
          <a:p>
            <a:pPr eaLnBrk="1" hangingPunct="1"/>
            <a:r>
              <a:rPr lang="en-US" b="1">
                <a:latin typeface="Arial" charset="0"/>
                <a:ea typeface="ＭＳ Ｐゴシック" charset="0"/>
                <a:cs typeface="ＭＳ Ｐゴシック" charset="0"/>
              </a:rPr>
              <a:t>Berenice Abbott’s scientific photographs</a:t>
            </a:r>
            <a:r>
              <a:rPr lang="en-US">
                <a:latin typeface="Arial" charset="0"/>
                <a:ea typeface="ＭＳ Ｐゴシック" charset="0"/>
                <a:cs typeface="ＭＳ Ｐゴシック" charset="0"/>
              </a:rPr>
              <a:t>, https://</a:t>
            </a:r>
            <a:r>
              <a:rPr lang="en-US" err="1">
                <a:latin typeface="Arial" charset="0"/>
                <a:ea typeface="ＭＳ Ｐゴシック" charset="0"/>
                <a:cs typeface="ＭＳ Ｐゴシック" charset="0"/>
              </a:rPr>
              <a:t>www.theguardian.com</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artanddesign</a:t>
            </a:r>
            <a:r>
              <a:rPr lang="en-US">
                <a:latin typeface="Arial" charset="0"/>
                <a:ea typeface="ＭＳ Ｐゴシック" charset="0"/>
                <a:cs typeface="ＭＳ Ｐゴシック" charset="0"/>
              </a:rPr>
              <a:t>/2015/mar/10/</a:t>
            </a:r>
            <a:r>
              <a:rPr lang="en-US" err="1">
                <a:latin typeface="Arial" charset="0"/>
                <a:ea typeface="ＭＳ Ｐゴシック" charset="0"/>
                <a:cs typeface="ＭＳ Ｐゴシック" charset="0"/>
              </a:rPr>
              <a:t>berenice</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abbott</a:t>
            </a:r>
            <a:r>
              <a:rPr lang="en-US">
                <a:latin typeface="Arial" charset="0"/>
                <a:ea typeface="ＭＳ Ｐゴシック" charset="0"/>
                <a:cs typeface="ＭＳ Ｐゴシック" charset="0"/>
              </a:rPr>
              <a:t>-science-photography-trailblazer</a:t>
            </a:r>
          </a:p>
          <a:p>
            <a:pPr eaLnBrk="1" hangingPunct="1"/>
            <a:r>
              <a:rPr lang="en-US" b="1">
                <a:latin typeface="Arial" charset="0"/>
                <a:ea typeface="ＭＳ Ｐゴシック" charset="0"/>
                <a:cs typeface="ＭＳ Ｐゴシック" charset="0"/>
              </a:rPr>
              <a:t>Judy Chicago’s </a:t>
            </a:r>
            <a:r>
              <a:rPr lang="en-US">
                <a:latin typeface="Arial" charset="0"/>
                <a:ea typeface="ＭＳ Ｐゴシック" charset="0"/>
                <a:cs typeface="ＭＳ Ｐゴシック" charset="0"/>
              </a:rPr>
              <a:t>documentation of women artists for her project on The Dinner Party, https://</a:t>
            </a:r>
            <a:r>
              <a:rPr lang="en-US" err="1">
                <a:latin typeface="Arial" charset="0"/>
                <a:ea typeface="ＭＳ Ｐゴシック" charset="0"/>
                <a:cs typeface="ＭＳ Ｐゴシック" charset="0"/>
              </a:rPr>
              <a:t>en.wikipedia.org</a:t>
            </a:r>
            <a:r>
              <a:rPr lang="en-US">
                <a:latin typeface="Arial" charset="0"/>
                <a:ea typeface="ＭＳ Ｐゴシック" charset="0"/>
                <a:cs typeface="ＭＳ Ｐゴシック" charset="0"/>
              </a:rPr>
              <a:t>/wiki/</a:t>
            </a:r>
            <a:r>
              <a:rPr lang="en-US" err="1">
                <a:latin typeface="Arial" charset="0"/>
                <a:ea typeface="ＭＳ Ｐゴシック" charset="0"/>
                <a:cs typeface="ＭＳ Ｐゴシック" charset="0"/>
              </a:rPr>
              <a:t>The_Dinner_Party</a:t>
            </a:r>
            <a:r>
              <a:rPr lang="en-US">
                <a:latin typeface="Arial" charset="0"/>
                <a:ea typeface="ＭＳ Ｐゴシック" charset="0"/>
                <a:cs typeface="ＭＳ Ｐゴシック" charset="0"/>
              </a:rPr>
              <a:t> </a:t>
            </a:r>
          </a:p>
          <a:p>
            <a:pPr eaLnBrk="1" hangingPunct="1"/>
            <a:r>
              <a:rPr lang="en-US" b="1">
                <a:latin typeface="Arial" charset="0"/>
                <a:ea typeface="ＭＳ Ｐゴシック" charset="0"/>
                <a:cs typeface="ＭＳ Ｐゴシック" charset="0"/>
              </a:rPr>
              <a:t>Fred Wilson’s reinterpretation </a:t>
            </a:r>
            <a:r>
              <a:rPr lang="en-US">
                <a:latin typeface="Arial" charset="0"/>
                <a:ea typeface="ＭＳ Ｐゴシック" charset="0"/>
                <a:cs typeface="ＭＳ Ｐゴシック" charset="0"/>
              </a:rPr>
              <a:t>of the museum’s collection in Mining the Museum, http://</a:t>
            </a:r>
            <a:r>
              <a:rPr lang="en-US" err="1">
                <a:latin typeface="Arial" charset="0"/>
                <a:ea typeface="ＭＳ Ｐゴシック" charset="0"/>
                <a:cs typeface="ＭＳ Ｐゴシック" charset="0"/>
              </a:rPr>
              <a:t>www.archivesandcreativepractice.com</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fred</a:t>
            </a:r>
            <a:r>
              <a:rPr lang="en-US">
                <a:latin typeface="Arial" charset="0"/>
                <a:ea typeface="ＭＳ Ｐゴシック" charset="0"/>
                <a:cs typeface="ＭＳ Ｐゴシック" charset="0"/>
              </a:rPr>
              <a:t>-Wilson</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All links accessed on 27/10/2020.</a:t>
            </a:r>
          </a:p>
        </p:txBody>
      </p:sp>
    </p:spTree>
    <p:extLst>
      <p:ext uri="{BB962C8B-B14F-4D97-AF65-F5344CB8AC3E}">
        <p14:creationId xmlns:p14="http://schemas.microsoft.com/office/powerpoint/2010/main" val="54194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DB8B4D7-2332-EC44-A8EA-7D30C0F0736F}"/>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73686563-EECB-0541-B95C-05986881B2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a:latin typeface="Times" pitchFamily="2" charset="0"/>
                <a:ea typeface="ＭＳ Ｐゴシック" panose="020B0600070205080204" pitchFamily="34" charset="-128"/>
              </a:rPr>
              <a:t>We need to think about navigation in a different way… (Somehow we are still infected by the WIMP interaction paradigms…)</a:t>
            </a:r>
          </a:p>
          <a:p>
            <a:endParaRPr lang="en-US" altLang="en-FI">
              <a:latin typeface="Times" pitchFamily="2"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FFB9DA1D-5C94-DB45-915C-ECC3260E4E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BEE89A07-F45C-BA42-9FE0-34F4C8C14286}" type="slidenum">
              <a:rPr lang="fi-FI" altLang="en-FI" sz="1300"/>
              <a:pPr/>
              <a:t>20</a:t>
            </a:fld>
            <a:endParaRPr lang="fi-FI" altLang="en-FI" sz="1300"/>
          </a:p>
        </p:txBody>
      </p:sp>
    </p:spTree>
    <p:extLst>
      <p:ext uri="{BB962C8B-B14F-4D97-AF65-F5344CB8AC3E}">
        <p14:creationId xmlns:p14="http://schemas.microsoft.com/office/powerpoint/2010/main" val="19714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A2EF7D93-4D7A-564F-8442-9D506799F60C}"/>
              </a:ext>
            </a:extLst>
          </p:cNvPr>
          <p:cNvSpPr>
            <a:spLocks noGrp="1" noRot="1" noChangeAspect="1"/>
          </p:cNvSpPr>
          <p:nvPr>
            <p:ph type="sldImg"/>
          </p:nvPr>
        </p:nvSpPr>
        <p:spPr>
          <a:ln/>
        </p:spPr>
      </p:sp>
      <p:sp>
        <p:nvSpPr>
          <p:cNvPr id="24578" name="Notes Placeholder 2">
            <a:extLst>
              <a:ext uri="{FF2B5EF4-FFF2-40B4-BE49-F238E27FC236}">
                <a16:creationId xmlns:a16="http://schemas.microsoft.com/office/drawing/2014/main" id="{C26627AB-4551-D643-A9E3-64F0CE6045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7665" indent="-247665" defTabSz="990661">
              <a:buFontTx/>
              <a:buAutoNum type="arabicPeriod"/>
              <a:defRPr/>
            </a:pPr>
            <a:r>
              <a:rPr lang="fi-FI" sz="1300" err="1"/>
              <a:t>Art</a:t>
            </a:r>
            <a:r>
              <a:rPr lang="fi-FI" sz="1300"/>
              <a:t> </a:t>
            </a:r>
            <a:r>
              <a:rPr lang="fi-FI" sz="1300" err="1"/>
              <a:t>objects</a:t>
            </a:r>
            <a:r>
              <a:rPr lang="fi-FI" sz="1300"/>
              <a:t> </a:t>
            </a:r>
            <a:r>
              <a:rPr lang="fi-FI" sz="1300" err="1"/>
              <a:t>come</a:t>
            </a:r>
            <a:r>
              <a:rPr lang="fi-FI" sz="1300"/>
              <a:t> into </a:t>
            </a:r>
            <a:r>
              <a:rPr lang="fi-FI" sz="1300" err="1"/>
              <a:t>being</a:t>
            </a:r>
            <a:r>
              <a:rPr lang="fi-FI" sz="1300"/>
              <a:t> </a:t>
            </a:r>
            <a:r>
              <a:rPr lang="fi-FI" sz="1300" err="1"/>
              <a:t>through</a:t>
            </a:r>
            <a:r>
              <a:rPr lang="fi-FI" sz="1300"/>
              <a:t> </a:t>
            </a:r>
            <a:r>
              <a:rPr lang="fi-FI" sz="1300" err="1"/>
              <a:t>art</a:t>
            </a:r>
            <a:r>
              <a:rPr lang="fi-FI" sz="1300"/>
              <a:t> </a:t>
            </a:r>
            <a:r>
              <a:rPr lang="fi-FI" sz="1300" err="1"/>
              <a:t>or</a:t>
            </a:r>
            <a:r>
              <a:rPr lang="fi-FI" sz="1300"/>
              <a:t> design </a:t>
            </a:r>
            <a:r>
              <a:rPr lang="fi-FI" sz="1300" err="1"/>
              <a:t>activity</a:t>
            </a:r>
            <a:r>
              <a:rPr lang="fi-FI" sz="1300"/>
              <a:t>: </a:t>
            </a:r>
            <a:r>
              <a:rPr lang="fi-FI" sz="1300" err="1"/>
              <a:t>Situated</a:t>
            </a:r>
            <a:r>
              <a:rPr lang="fi-FI" sz="1300"/>
              <a:t>: It </a:t>
            </a:r>
            <a:r>
              <a:rPr lang="fi-FI" sz="1300" err="1"/>
              <a:t>happens</a:t>
            </a:r>
            <a:r>
              <a:rPr lang="fi-FI" sz="1300"/>
              <a:t> in </a:t>
            </a:r>
            <a:r>
              <a:rPr lang="fi-FI" sz="1300" err="1"/>
              <a:t>social</a:t>
            </a:r>
            <a:r>
              <a:rPr lang="fi-FI" sz="1300"/>
              <a:t> and </a:t>
            </a:r>
            <a:r>
              <a:rPr lang="fi-FI" sz="1300" err="1"/>
              <a:t>cultural</a:t>
            </a:r>
            <a:r>
              <a:rPr lang="fi-FI" sz="1300"/>
              <a:t> </a:t>
            </a:r>
            <a:r>
              <a:rPr lang="fi-FI" sz="1300" err="1"/>
              <a:t>context</a:t>
            </a:r>
            <a:r>
              <a:rPr lang="fi-FI" sz="1300"/>
              <a:t> </a:t>
            </a:r>
            <a:r>
              <a:rPr lang="fi-FI" sz="1300" err="1"/>
              <a:t>that</a:t>
            </a:r>
            <a:r>
              <a:rPr lang="fi-FI" sz="1300"/>
              <a:t> </a:t>
            </a:r>
            <a:r>
              <a:rPr lang="fi-FI" sz="1300" err="1"/>
              <a:t>are</a:t>
            </a:r>
            <a:r>
              <a:rPr lang="fi-FI" sz="1300"/>
              <a:t> </a:t>
            </a:r>
            <a:r>
              <a:rPr lang="fi-FI" sz="1300" err="1"/>
              <a:t>carried</a:t>
            </a:r>
            <a:r>
              <a:rPr lang="fi-FI" sz="1300"/>
              <a:t> </a:t>
            </a:r>
            <a:r>
              <a:rPr lang="fi-FI" sz="1300" err="1"/>
              <a:t>over</a:t>
            </a:r>
            <a:r>
              <a:rPr lang="fi-FI" sz="1300"/>
              <a:t>; </a:t>
            </a:r>
            <a:r>
              <a:rPr lang="fi-FI" sz="1300" err="1"/>
              <a:t>Heuristic</a:t>
            </a:r>
            <a:r>
              <a:rPr lang="fi-FI" sz="1300"/>
              <a:t>: Like </a:t>
            </a:r>
            <a:r>
              <a:rPr lang="fi-FI" sz="1300" err="1"/>
              <a:t>declarative</a:t>
            </a:r>
            <a:r>
              <a:rPr lang="fi-FI" sz="1300"/>
              <a:t>, </a:t>
            </a:r>
            <a:r>
              <a:rPr lang="fi-FI" sz="1300" err="1"/>
              <a:t>based</a:t>
            </a:r>
            <a:r>
              <a:rPr lang="fi-FI" sz="1300"/>
              <a:t> on </a:t>
            </a:r>
            <a:r>
              <a:rPr lang="fi-FI" sz="1300" err="1"/>
              <a:t>expertise</a:t>
            </a:r>
            <a:r>
              <a:rPr lang="fi-FI" sz="1300"/>
              <a:t>, </a:t>
            </a:r>
            <a:r>
              <a:rPr lang="fi-FI" sz="1300" err="1"/>
              <a:t>checked</a:t>
            </a:r>
            <a:r>
              <a:rPr lang="fi-FI" sz="1300"/>
              <a:t> </a:t>
            </a:r>
            <a:r>
              <a:rPr lang="fi-FI" sz="1300" err="1"/>
              <a:t>against</a:t>
            </a:r>
            <a:r>
              <a:rPr lang="fi-FI" sz="1300"/>
              <a:t> </a:t>
            </a:r>
            <a:r>
              <a:rPr lang="fi-FI" sz="1300" err="1"/>
              <a:t>facts</a:t>
            </a:r>
            <a:r>
              <a:rPr lang="fi-FI" sz="1300"/>
              <a:t>; </a:t>
            </a:r>
            <a:r>
              <a:rPr lang="fi-FI" sz="1300" err="1"/>
              <a:t>Procedural</a:t>
            </a:r>
            <a:r>
              <a:rPr lang="fi-FI" sz="1300"/>
              <a:t> is </a:t>
            </a:r>
            <a:r>
              <a:rPr lang="fi-FI" sz="1300" err="1"/>
              <a:t>like</a:t>
            </a:r>
            <a:r>
              <a:rPr lang="fi-FI" sz="1300"/>
              <a:t> </a:t>
            </a:r>
            <a:r>
              <a:rPr lang="fi-FI" sz="1300" err="1"/>
              <a:t>tacit</a:t>
            </a:r>
            <a:r>
              <a:rPr lang="fi-FI" sz="1300"/>
              <a:t>. How to </a:t>
            </a:r>
            <a:r>
              <a:rPr lang="fi-FI" sz="1300" err="1"/>
              <a:t>do</a:t>
            </a:r>
            <a:r>
              <a:rPr lang="fi-FI" sz="1300"/>
              <a:t> </a:t>
            </a:r>
            <a:r>
              <a:rPr lang="fi-FI" sz="1300" err="1"/>
              <a:t>something</a:t>
            </a:r>
            <a:r>
              <a:rPr lang="fi-FI" sz="1300"/>
              <a:t>. How to </a:t>
            </a:r>
            <a:r>
              <a:rPr lang="fi-FI" sz="1300" err="1"/>
              <a:t>dance</a:t>
            </a:r>
            <a:r>
              <a:rPr lang="fi-FI" sz="1300"/>
              <a:t> a </a:t>
            </a:r>
            <a:r>
              <a:rPr lang="fi-FI" sz="1300" err="1"/>
              <a:t>choreographed</a:t>
            </a:r>
            <a:r>
              <a:rPr lang="fi-FI" sz="1300"/>
              <a:t> </a:t>
            </a:r>
            <a:r>
              <a:rPr lang="fi-FI" sz="1300" err="1"/>
              <a:t>work</a:t>
            </a:r>
            <a:r>
              <a:rPr lang="fi-FI" sz="1300"/>
              <a:t>.</a:t>
            </a:r>
          </a:p>
          <a:p>
            <a:r>
              <a:rPr lang="fi-FI" sz="2600"/>
              <a:t>2. </a:t>
            </a:r>
            <a:r>
              <a:rPr lang="fi-FI" sz="2600" err="1"/>
              <a:t>Some</a:t>
            </a:r>
            <a:r>
              <a:rPr lang="fi-FI" sz="2600"/>
              <a:t> </a:t>
            </a:r>
            <a:r>
              <a:rPr lang="fi-FI" sz="2600" err="1"/>
              <a:t>examples</a:t>
            </a:r>
            <a:r>
              <a:rPr lang="fi-FI" sz="2600"/>
              <a:t> </a:t>
            </a:r>
            <a:r>
              <a:rPr lang="fi-FI" sz="2600" err="1"/>
              <a:t>that</a:t>
            </a:r>
            <a:r>
              <a:rPr lang="fi-FI" sz="2600"/>
              <a:t> </a:t>
            </a:r>
            <a:r>
              <a:rPr lang="fi-FI" sz="2600" err="1"/>
              <a:t>emerge</a:t>
            </a:r>
            <a:r>
              <a:rPr lang="fi-FI" sz="2600"/>
              <a:t>:</a:t>
            </a:r>
          </a:p>
          <a:p>
            <a:pPr marL="371498" indent="-371498">
              <a:buFontTx/>
              <a:buChar char="-"/>
            </a:pPr>
            <a:r>
              <a:rPr lang="fi-FI" sz="2200" err="1"/>
              <a:t>History</a:t>
            </a:r>
            <a:r>
              <a:rPr lang="fi-FI" sz="2200"/>
              <a:t>: </a:t>
            </a:r>
            <a:r>
              <a:rPr lang="fi-FI" sz="2200" err="1"/>
              <a:t>Material</a:t>
            </a:r>
            <a:r>
              <a:rPr lang="fi-FI" sz="2200"/>
              <a:t> </a:t>
            </a:r>
            <a:r>
              <a:rPr lang="fi-FI" sz="2200" err="1"/>
              <a:t>production</a:t>
            </a:r>
            <a:r>
              <a:rPr lang="fi-FI" sz="2200"/>
              <a:t> of </a:t>
            </a:r>
            <a:r>
              <a:rPr lang="fi-FI" sz="2200" err="1"/>
              <a:t>art</a:t>
            </a:r>
            <a:r>
              <a:rPr lang="fi-FI" sz="2200"/>
              <a:t> is </a:t>
            </a:r>
            <a:r>
              <a:rPr lang="fi-FI" sz="2200" err="1"/>
              <a:t>the</a:t>
            </a:r>
            <a:r>
              <a:rPr lang="fi-FI" sz="2200"/>
              <a:t> </a:t>
            </a:r>
            <a:r>
              <a:rPr lang="fi-FI" sz="2200" err="1"/>
              <a:t>subject</a:t>
            </a:r>
            <a:r>
              <a:rPr lang="fi-FI" sz="2200"/>
              <a:t> of </a:t>
            </a:r>
            <a:r>
              <a:rPr lang="fi-FI" sz="2200" err="1"/>
              <a:t>art</a:t>
            </a:r>
            <a:r>
              <a:rPr lang="fi-FI" sz="2200"/>
              <a:t> </a:t>
            </a:r>
            <a:r>
              <a:rPr lang="fi-FI" sz="2200" err="1"/>
              <a:t>history</a:t>
            </a:r>
            <a:r>
              <a:rPr lang="fi-FI" sz="2200"/>
              <a:t>. (</a:t>
            </a:r>
            <a:r>
              <a:rPr lang="fi-FI" sz="2200" err="1"/>
              <a:t>Alpers</a:t>
            </a:r>
            <a:r>
              <a:rPr lang="fi-FI" sz="2200"/>
              <a:t>)</a:t>
            </a:r>
          </a:p>
          <a:p>
            <a:pPr marL="371498" indent="-371498">
              <a:buFontTx/>
              <a:buChar char="-"/>
            </a:pPr>
            <a:r>
              <a:rPr lang="fi-FI" sz="2200" err="1"/>
              <a:t>Practice</a:t>
            </a:r>
            <a:r>
              <a:rPr lang="fi-FI" sz="2200"/>
              <a:t>: </a:t>
            </a:r>
            <a:r>
              <a:rPr lang="fi-FI" sz="2200" err="1"/>
              <a:t>Constant</a:t>
            </a:r>
            <a:r>
              <a:rPr lang="fi-FI" sz="2200"/>
              <a:t> </a:t>
            </a:r>
            <a:r>
              <a:rPr lang="fi-FI" sz="2200" err="1"/>
              <a:t>renewal</a:t>
            </a:r>
            <a:r>
              <a:rPr lang="fi-FI" sz="2200"/>
              <a:t> of media is </a:t>
            </a:r>
            <a:r>
              <a:rPr lang="fi-FI" sz="2200" err="1"/>
              <a:t>the</a:t>
            </a:r>
            <a:r>
              <a:rPr lang="fi-FI" sz="2200"/>
              <a:t> </a:t>
            </a:r>
            <a:r>
              <a:rPr lang="fi-FI" sz="2200" err="1"/>
              <a:t>subject</a:t>
            </a:r>
            <a:r>
              <a:rPr lang="fi-FI" sz="2200"/>
              <a:t> of </a:t>
            </a:r>
            <a:r>
              <a:rPr lang="fi-FI" sz="2200" err="1"/>
              <a:t>much</a:t>
            </a:r>
            <a:r>
              <a:rPr lang="fi-FI" sz="2200"/>
              <a:t> </a:t>
            </a:r>
            <a:r>
              <a:rPr lang="fi-FI" sz="2200" err="1"/>
              <a:t>debate</a:t>
            </a:r>
            <a:r>
              <a:rPr lang="fi-FI" sz="2200"/>
              <a:t> and </a:t>
            </a:r>
            <a:r>
              <a:rPr lang="fi-FI" sz="2200" err="1"/>
              <a:t>experimentation</a:t>
            </a:r>
            <a:r>
              <a:rPr lang="fi-FI" sz="2200"/>
              <a:t> in </a:t>
            </a:r>
            <a:r>
              <a:rPr lang="fi-FI" sz="2200" err="1"/>
              <a:t>new</a:t>
            </a:r>
            <a:r>
              <a:rPr lang="fi-FI" sz="2200"/>
              <a:t> media</a:t>
            </a:r>
          </a:p>
          <a:p>
            <a:pPr marL="371498" indent="-371498">
              <a:buFontTx/>
              <a:buChar char="-"/>
            </a:pPr>
            <a:r>
              <a:rPr lang="fi-FI" sz="2200" err="1"/>
              <a:t>Theory</a:t>
            </a:r>
            <a:r>
              <a:rPr lang="fi-FI" sz="2200"/>
              <a:t>: </a:t>
            </a:r>
            <a:r>
              <a:rPr lang="fi-FI" sz="2200" err="1"/>
              <a:t>The</a:t>
            </a:r>
            <a:r>
              <a:rPr lang="fi-FI" sz="2200"/>
              <a:t> </a:t>
            </a:r>
            <a:r>
              <a:rPr lang="fi-FI" sz="2200" err="1"/>
              <a:t>shift</a:t>
            </a:r>
            <a:r>
              <a:rPr lang="fi-FI" sz="2200"/>
              <a:t> in </a:t>
            </a:r>
            <a:r>
              <a:rPr lang="fi-FI" sz="2200" err="1"/>
              <a:t>epistemological</a:t>
            </a:r>
            <a:r>
              <a:rPr lang="fi-FI" sz="2200"/>
              <a:t> and </a:t>
            </a:r>
            <a:r>
              <a:rPr lang="fi-FI" sz="2200" err="1"/>
              <a:t>ontological</a:t>
            </a:r>
            <a:r>
              <a:rPr lang="fi-FI" sz="2200"/>
              <a:t> is </a:t>
            </a:r>
            <a:r>
              <a:rPr lang="fi-FI" sz="2200" err="1"/>
              <a:t>one</a:t>
            </a:r>
            <a:r>
              <a:rPr lang="fi-FI" sz="2200"/>
              <a:t> of </a:t>
            </a:r>
            <a:r>
              <a:rPr lang="fi-FI" sz="2200" err="1"/>
              <a:t>the</a:t>
            </a:r>
            <a:r>
              <a:rPr lang="fi-FI" sz="2200"/>
              <a:t> </a:t>
            </a:r>
            <a:r>
              <a:rPr lang="fi-FI" sz="2200" err="1"/>
              <a:t>key</a:t>
            </a:r>
            <a:r>
              <a:rPr lang="fi-FI" sz="2200"/>
              <a:t> </a:t>
            </a:r>
            <a:r>
              <a:rPr lang="fi-FI" sz="2200" err="1"/>
              <a:t>characteristics</a:t>
            </a:r>
            <a:r>
              <a:rPr lang="fi-FI" sz="2200"/>
              <a:t> of </a:t>
            </a:r>
            <a:r>
              <a:rPr lang="fi-FI" sz="2200" err="1"/>
              <a:t>our</a:t>
            </a:r>
            <a:r>
              <a:rPr lang="fi-FI" sz="2200"/>
              <a:t> </a:t>
            </a:r>
            <a:r>
              <a:rPr lang="fi-FI" sz="2200" err="1"/>
              <a:t>contemporary</a:t>
            </a:r>
            <a:r>
              <a:rPr lang="fi-FI" sz="2200"/>
              <a:t> </a:t>
            </a:r>
            <a:r>
              <a:rPr lang="fi-FI" sz="2200" err="1"/>
              <a:t>era</a:t>
            </a:r>
            <a:r>
              <a:rPr lang="fi-FI" sz="2200"/>
              <a:t>.</a:t>
            </a:r>
            <a:endParaRPr lang="fi-FI" sz="2600"/>
          </a:p>
          <a:p>
            <a:pPr defTabSz="990661">
              <a:defRPr/>
            </a:pPr>
            <a:endParaRPr lang="fi-FI" sz="1300"/>
          </a:p>
          <a:p>
            <a:endParaRPr lang="en-US" altLang="fi-FI" b="1">
              <a:latin typeface="Times" pitchFamily="2" charset="0"/>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EE86DFAF-E8CB-A14B-8790-637BCA9CC3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4A9A8672-0298-4F47-8375-47C83E331A86}" type="slidenum">
              <a:rPr lang="fi-FI" altLang="fi-FI" sz="1300"/>
              <a:pPr/>
              <a:t>21</a:t>
            </a:fld>
            <a:endParaRPr lang="fi-FI" altLang="fi-FI" sz="1300"/>
          </a:p>
        </p:txBody>
      </p:sp>
    </p:spTree>
    <p:extLst>
      <p:ext uri="{BB962C8B-B14F-4D97-AF65-F5344CB8AC3E}">
        <p14:creationId xmlns:p14="http://schemas.microsoft.com/office/powerpoint/2010/main" val="1699753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A2EF7D93-4D7A-564F-8442-9D506799F60C}"/>
              </a:ext>
            </a:extLst>
          </p:cNvPr>
          <p:cNvSpPr>
            <a:spLocks noGrp="1" noRot="1" noChangeAspect="1"/>
          </p:cNvSpPr>
          <p:nvPr>
            <p:ph type="sldImg"/>
          </p:nvPr>
        </p:nvSpPr>
        <p:spPr>
          <a:ln/>
        </p:spPr>
      </p:sp>
      <p:sp>
        <p:nvSpPr>
          <p:cNvPr id="24578" name="Notes Placeholder 2">
            <a:extLst>
              <a:ext uri="{FF2B5EF4-FFF2-40B4-BE49-F238E27FC236}">
                <a16:creationId xmlns:a16="http://schemas.microsoft.com/office/drawing/2014/main" id="{C26627AB-4551-D643-A9E3-64F0CE6045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90661">
              <a:defRPr/>
            </a:pPr>
            <a:r>
              <a:rPr lang="en-US" altLang="fi-FI" b="0">
                <a:latin typeface="Times" pitchFamily="2" charset="0"/>
                <a:ea typeface="ＭＳ Ｐゴシック" panose="020B0600070205080204" pitchFamily="34" charset="-128"/>
              </a:rPr>
              <a:t>Sensory perception is key component in knowledge-making practices.</a:t>
            </a:r>
          </a:p>
          <a:p>
            <a:pPr defTabSz="990661">
              <a:defRPr/>
            </a:pPr>
            <a:r>
              <a:rPr lang="fi-FI" sz="1300"/>
              <a:t>As </a:t>
            </a:r>
            <a:r>
              <a:rPr lang="fi-FI" sz="1300" err="1"/>
              <a:t>research</a:t>
            </a:r>
            <a:r>
              <a:rPr lang="fi-FI" sz="1300"/>
              <a:t>, </a:t>
            </a:r>
            <a:r>
              <a:rPr lang="fi-FI" sz="1300" err="1"/>
              <a:t>art</a:t>
            </a:r>
            <a:r>
              <a:rPr lang="fi-FI" sz="1300"/>
              <a:t> </a:t>
            </a:r>
            <a:r>
              <a:rPr lang="fi-FI" sz="1300" err="1"/>
              <a:t>itself</a:t>
            </a:r>
            <a:r>
              <a:rPr lang="fi-FI" sz="1300"/>
              <a:t> </a:t>
            </a:r>
            <a:r>
              <a:rPr lang="fi-FI" sz="1300" err="1"/>
              <a:t>can</a:t>
            </a:r>
            <a:r>
              <a:rPr lang="fi-FI" sz="1300"/>
              <a:t> </a:t>
            </a:r>
            <a:r>
              <a:rPr lang="fi-FI" sz="1300" err="1"/>
              <a:t>instantiate</a:t>
            </a:r>
            <a:r>
              <a:rPr lang="fi-FI" sz="1300"/>
              <a:t> </a:t>
            </a:r>
            <a:r>
              <a:rPr lang="fi-FI" sz="1300" err="1"/>
              <a:t>myriad</a:t>
            </a:r>
            <a:r>
              <a:rPr lang="fi-FI" sz="1300"/>
              <a:t> </a:t>
            </a:r>
            <a:r>
              <a:rPr lang="fi-FI" sz="1300" err="1"/>
              <a:t>sensual</a:t>
            </a:r>
            <a:r>
              <a:rPr lang="fi-FI" sz="1300"/>
              <a:t> </a:t>
            </a:r>
            <a:r>
              <a:rPr lang="fi-FI" sz="1300" err="1"/>
              <a:t>historiographies</a:t>
            </a:r>
            <a:r>
              <a:rPr lang="fi-FI" sz="1300"/>
              <a:t> </a:t>
            </a:r>
            <a:r>
              <a:rPr lang="fi-FI" sz="1300" err="1"/>
              <a:t>about</a:t>
            </a:r>
            <a:r>
              <a:rPr lang="fi-FI" sz="1300"/>
              <a:t> </a:t>
            </a:r>
            <a:r>
              <a:rPr lang="fi-FI" sz="1300" err="1"/>
              <a:t>human</a:t>
            </a:r>
            <a:r>
              <a:rPr lang="fi-FI" sz="1300"/>
              <a:t> culture and </a:t>
            </a:r>
            <a:r>
              <a:rPr lang="fi-FI" sz="1300" err="1"/>
              <a:t>history</a:t>
            </a:r>
            <a:r>
              <a:rPr lang="fi-FI" sz="1300"/>
              <a:t>.</a:t>
            </a:r>
            <a:endParaRPr lang="fi-FI"/>
          </a:p>
          <a:p>
            <a:pPr defTabSz="990661">
              <a:defRPr/>
            </a:pPr>
            <a:endParaRPr lang="en-US" altLang="fi-FI" b="1">
              <a:latin typeface="Times" pitchFamily="2" charset="0"/>
              <a:ea typeface="ＭＳ Ｐゴシック" panose="020B0600070205080204" pitchFamily="34" charset="-128"/>
            </a:endParaRPr>
          </a:p>
          <a:p>
            <a:endParaRPr lang="en-US" altLang="fi-FI" b="1">
              <a:latin typeface="Times" pitchFamily="2" charset="0"/>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EE86DFAF-E8CB-A14B-8790-637BCA9CC3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4A9A8672-0298-4F47-8375-47C83E331A86}" type="slidenum">
              <a:rPr lang="fi-FI" altLang="fi-FI" sz="1300"/>
              <a:pPr/>
              <a:t>22</a:t>
            </a:fld>
            <a:endParaRPr lang="fi-FI" altLang="fi-FI" sz="1300"/>
          </a:p>
        </p:txBody>
      </p:sp>
    </p:spTree>
    <p:extLst>
      <p:ext uri="{BB962C8B-B14F-4D97-AF65-F5344CB8AC3E}">
        <p14:creationId xmlns:p14="http://schemas.microsoft.com/office/powerpoint/2010/main" val="2869334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A2EF7D93-4D7A-564F-8442-9D506799F60C}"/>
              </a:ext>
            </a:extLst>
          </p:cNvPr>
          <p:cNvSpPr>
            <a:spLocks noGrp="1" noRot="1" noChangeAspect="1"/>
          </p:cNvSpPr>
          <p:nvPr>
            <p:ph type="sldImg"/>
          </p:nvPr>
        </p:nvSpPr>
        <p:spPr>
          <a:ln/>
        </p:spPr>
      </p:sp>
      <p:sp>
        <p:nvSpPr>
          <p:cNvPr id="24578" name="Notes Placeholder 2">
            <a:extLst>
              <a:ext uri="{FF2B5EF4-FFF2-40B4-BE49-F238E27FC236}">
                <a16:creationId xmlns:a16="http://schemas.microsoft.com/office/drawing/2014/main" id="{C26627AB-4551-D643-A9E3-64F0CE6045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90661">
              <a:defRPr/>
            </a:pPr>
            <a:r>
              <a:rPr lang="en-US" altLang="fi-FI" b="0">
                <a:latin typeface="Times" pitchFamily="2" charset="0"/>
                <a:ea typeface="ＭＳ Ｐゴシック" panose="020B0600070205080204" pitchFamily="34" charset="-128"/>
              </a:rPr>
              <a:t>Sensory perception is key component in knowledge-making practices.</a:t>
            </a:r>
          </a:p>
          <a:p>
            <a:pPr defTabSz="990661">
              <a:defRPr/>
            </a:pPr>
            <a:r>
              <a:rPr lang="fi-FI" sz="1300"/>
              <a:t>As </a:t>
            </a:r>
            <a:r>
              <a:rPr lang="fi-FI" sz="1300" err="1"/>
              <a:t>research</a:t>
            </a:r>
            <a:r>
              <a:rPr lang="fi-FI" sz="1300"/>
              <a:t>, </a:t>
            </a:r>
            <a:r>
              <a:rPr lang="fi-FI" sz="1300" err="1"/>
              <a:t>art</a:t>
            </a:r>
            <a:r>
              <a:rPr lang="fi-FI" sz="1300"/>
              <a:t> </a:t>
            </a:r>
            <a:r>
              <a:rPr lang="fi-FI" sz="1300" err="1"/>
              <a:t>itself</a:t>
            </a:r>
            <a:r>
              <a:rPr lang="fi-FI" sz="1300"/>
              <a:t> </a:t>
            </a:r>
            <a:r>
              <a:rPr lang="fi-FI" sz="1300" err="1"/>
              <a:t>can</a:t>
            </a:r>
            <a:r>
              <a:rPr lang="fi-FI" sz="1300"/>
              <a:t> </a:t>
            </a:r>
            <a:r>
              <a:rPr lang="fi-FI" sz="1300" err="1"/>
              <a:t>instantiate</a:t>
            </a:r>
            <a:r>
              <a:rPr lang="fi-FI" sz="1300"/>
              <a:t> </a:t>
            </a:r>
            <a:r>
              <a:rPr lang="fi-FI" sz="1300" err="1"/>
              <a:t>myriad</a:t>
            </a:r>
            <a:r>
              <a:rPr lang="fi-FI" sz="1300"/>
              <a:t> </a:t>
            </a:r>
            <a:r>
              <a:rPr lang="fi-FI" sz="1300" err="1"/>
              <a:t>sensual</a:t>
            </a:r>
            <a:r>
              <a:rPr lang="fi-FI" sz="1300"/>
              <a:t> </a:t>
            </a:r>
            <a:r>
              <a:rPr lang="fi-FI" sz="1300" err="1"/>
              <a:t>historiographies</a:t>
            </a:r>
            <a:r>
              <a:rPr lang="fi-FI" sz="1300"/>
              <a:t> </a:t>
            </a:r>
            <a:r>
              <a:rPr lang="fi-FI" sz="1300" err="1"/>
              <a:t>about</a:t>
            </a:r>
            <a:r>
              <a:rPr lang="fi-FI" sz="1300"/>
              <a:t> </a:t>
            </a:r>
            <a:r>
              <a:rPr lang="fi-FI" sz="1300" err="1"/>
              <a:t>human</a:t>
            </a:r>
            <a:r>
              <a:rPr lang="fi-FI" sz="1300"/>
              <a:t> culture and </a:t>
            </a:r>
            <a:r>
              <a:rPr lang="fi-FI" sz="1300" err="1"/>
              <a:t>history</a:t>
            </a:r>
            <a:r>
              <a:rPr lang="fi-FI" sz="1300"/>
              <a:t>.</a:t>
            </a:r>
            <a:endParaRPr lang="fi-FI"/>
          </a:p>
          <a:p>
            <a:pPr defTabSz="990661">
              <a:defRPr/>
            </a:pPr>
            <a:endParaRPr lang="en-US" altLang="fi-FI" b="1">
              <a:latin typeface="Times" pitchFamily="2" charset="0"/>
              <a:ea typeface="ＭＳ Ｐゴシック" panose="020B0600070205080204" pitchFamily="34" charset="-128"/>
            </a:endParaRPr>
          </a:p>
          <a:p>
            <a:endParaRPr lang="en-US" altLang="fi-FI" b="1">
              <a:latin typeface="Times" pitchFamily="2" charset="0"/>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EE86DFAF-E8CB-A14B-8790-637BCA9CC3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pitchFamily="2" charset="0"/>
                <a:ea typeface="ＭＳ Ｐゴシック" panose="020B0600070205080204" pitchFamily="34" charset="-128"/>
              </a:defRPr>
            </a:lvl1pPr>
            <a:lvl2pPr marL="804912" indent="-309582">
              <a:defRPr sz="3000">
                <a:solidFill>
                  <a:schemeClr val="tx1"/>
                </a:solidFill>
                <a:latin typeface="Times" pitchFamily="2" charset="0"/>
                <a:ea typeface="ＭＳ Ｐゴシック" panose="020B0600070205080204" pitchFamily="34" charset="-128"/>
              </a:defRPr>
            </a:lvl2pPr>
            <a:lvl3pPr marL="1238326" indent="-247665">
              <a:defRPr sz="3000">
                <a:solidFill>
                  <a:schemeClr val="tx1"/>
                </a:solidFill>
                <a:latin typeface="Times" pitchFamily="2" charset="0"/>
                <a:ea typeface="ＭＳ Ｐゴシック" panose="020B0600070205080204" pitchFamily="34" charset="-128"/>
              </a:defRPr>
            </a:lvl3pPr>
            <a:lvl4pPr marL="1733657" indent="-247665">
              <a:defRPr sz="3000">
                <a:solidFill>
                  <a:schemeClr val="tx1"/>
                </a:solidFill>
                <a:latin typeface="Times" pitchFamily="2" charset="0"/>
                <a:ea typeface="ＭＳ Ｐゴシック" panose="020B0600070205080204" pitchFamily="34" charset="-128"/>
              </a:defRPr>
            </a:lvl4pPr>
            <a:lvl5pPr marL="2228987" indent="-247665">
              <a:defRPr sz="3000">
                <a:solidFill>
                  <a:schemeClr val="tx1"/>
                </a:solidFill>
                <a:latin typeface="Times" pitchFamily="2" charset="0"/>
                <a:ea typeface="ＭＳ Ｐゴシック" panose="020B0600070205080204" pitchFamily="34" charset="-128"/>
              </a:defRPr>
            </a:lvl5pPr>
            <a:lvl6pPr marL="272431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6pPr>
            <a:lvl7pPr marL="3219648"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7pPr>
            <a:lvl8pPr marL="371497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8pPr>
            <a:lvl9pPr marL="4210309" indent="-247665" eaLnBrk="0" fontAlgn="base" hangingPunct="0">
              <a:spcBef>
                <a:spcPct val="0"/>
              </a:spcBef>
              <a:spcAft>
                <a:spcPct val="0"/>
              </a:spcAft>
              <a:defRPr sz="3000">
                <a:solidFill>
                  <a:schemeClr val="tx1"/>
                </a:solidFill>
                <a:latin typeface="Times" pitchFamily="2" charset="0"/>
                <a:ea typeface="ＭＳ Ｐゴシック" panose="020B0600070205080204" pitchFamily="34" charset="-128"/>
              </a:defRPr>
            </a:lvl9pPr>
          </a:lstStyle>
          <a:p>
            <a:fld id="{4A9A8672-0298-4F47-8375-47C83E331A86}" type="slidenum">
              <a:rPr lang="fi-FI" altLang="fi-FI" sz="1300"/>
              <a:pPr/>
              <a:t>23</a:t>
            </a:fld>
            <a:endParaRPr lang="fi-FI" altLang="fi-FI" sz="1300"/>
          </a:p>
        </p:txBody>
      </p:sp>
    </p:spTree>
    <p:extLst>
      <p:ext uri="{BB962C8B-B14F-4D97-AF65-F5344CB8AC3E}">
        <p14:creationId xmlns:p14="http://schemas.microsoft.com/office/powerpoint/2010/main" val="2805859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296D57-CE28-C84D-8DC1-6AD622F03629}" type="slidenum">
              <a:rPr lang="fi-FI" altLang="en-FI" smtClean="0"/>
              <a:pPr/>
              <a:t>24</a:t>
            </a:fld>
            <a:endParaRPr lang="fi-FI" altLang="en-FI"/>
          </a:p>
        </p:txBody>
      </p:sp>
    </p:spTree>
    <p:extLst>
      <p:ext uri="{BB962C8B-B14F-4D97-AF65-F5344CB8AC3E}">
        <p14:creationId xmlns:p14="http://schemas.microsoft.com/office/powerpoint/2010/main" val="51960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3</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a:latin typeface="Arial" charset="0"/>
                <a:ea typeface="ＭＳ Ｐゴシック" charset="0"/>
                <a:cs typeface="ＭＳ Ｐゴシック" charset="0"/>
              </a:rPr>
              <a:t>Lazlo </a:t>
            </a:r>
            <a:r>
              <a:rPr lang="en-US" b="1" err="1">
                <a:latin typeface="Arial" charset="0"/>
                <a:ea typeface="ＭＳ Ｐゴシック" charset="0"/>
                <a:cs typeface="ＭＳ Ｐゴシック" charset="0"/>
              </a:rPr>
              <a:t>Moholy</a:t>
            </a:r>
            <a:r>
              <a:rPr lang="en-US" b="1">
                <a:latin typeface="Arial" charset="0"/>
                <a:ea typeface="ＭＳ Ｐゴシック" charset="0"/>
                <a:cs typeface="ＭＳ Ｐゴシック" charset="0"/>
              </a:rPr>
              <a:t> Nagy </a:t>
            </a:r>
            <a:r>
              <a:rPr lang="en-US" b="0">
                <a:latin typeface="Arial" charset="0"/>
                <a:ea typeface="ＭＳ Ｐゴシック" charset="0"/>
                <a:cs typeface="ＭＳ Ｐゴシック" charset="0"/>
              </a:rPr>
              <a:t>(w</a:t>
            </a:r>
            <a:r>
              <a:rPr lang="en-US">
                <a:latin typeface="Arial" charset="0"/>
                <a:ea typeface="ＭＳ Ｐゴシック" charset="0"/>
                <a:cs typeface="ＭＳ Ｐゴシック" charset="0"/>
              </a:rPr>
              <a:t>orking with modern materials), https://iasdr2019.org/uploads/files/Proceedings/ma-s-1137-Akt-E.pdf</a:t>
            </a:r>
          </a:p>
          <a:p>
            <a:pPr defTabSz="990661" eaLnBrk="1" hangingPunct="1">
              <a:defRPr/>
            </a:pPr>
            <a:r>
              <a:rPr lang="en-GB" sz="1300">
                <a:latin typeface="Arial" panose="020B0604020202020204" pitchFamily="34" charset="0"/>
                <a:cs typeface="Arial" panose="020B0604020202020204" pitchFamily="34" charset="0"/>
              </a:rPr>
              <a:t>https://</a:t>
            </a:r>
            <a:r>
              <a:rPr lang="en-GB" sz="1300" err="1">
                <a:latin typeface="Arial" panose="020B0604020202020204" pitchFamily="34" charset="0"/>
                <a:cs typeface="Arial" panose="020B0604020202020204" pitchFamily="34" charset="0"/>
              </a:rPr>
              <a:t>www.google.com</a:t>
            </a:r>
            <a:r>
              <a:rPr lang="en-GB" sz="1300">
                <a:latin typeface="Arial" panose="020B0604020202020204" pitchFamily="34" charset="0"/>
                <a:cs typeface="Arial" panose="020B0604020202020204" pitchFamily="34" charset="0"/>
              </a:rPr>
              <a:t>/</a:t>
            </a:r>
            <a:r>
              <a:rPr lang="en-GB" sz="1300" err="1">
                <a:latin typeface="Arial" panose="020B0604020202020204" pitchFamily="34" charset="0"/>
                <a:cs typeface="Arial" panose="020B0604020202020204" pitchFamily="34" charset="0"/>
              </a:rPr>
              <a:t>search?client</a:t>
            </a:r>
            <a:r>
              <a:rPr lang="en-GB" sz="1300">
                <a:latin typeface="Arial" panose="020B0604020202020204" pitchFamily="34" charset="0"/>
                <a:cs typeface="Arial" panose="020B0604020202020204" pitchFamily="34" charset="0"/>
              </a:rPr>
              <a:t>=</a:t>
            </a:r>
            <a:r>
              <a:rPr lang="en-GB" sz="1300" err="1">
                <a:latin typeface="Arial" panose="020B0604020202020204" pitchFamily="34" charset="0"/>
                <a:cs typeface="Arial" panose="020B0604020202020204" pitchFamily="34" charset="0"/>
              </a:rPr>
              <a:t>safari&amp;rls</a:t>
            </a:r>
            <a:r>
              <a:rPr lang="en-GB" sz="1300">
                <a:latin typeface="Arial" panose="020B0604020202020204" pitchFamily="34" charset="0"/>
                <a:cs typeface="Arial" panose="020B0604020202020204" pitchFamily="34" charset="0"/>
              </a:rPr>
              <a:t>=</a:t>
            </a:r>
            <a:r>
              <a:rPr lang="en-GB" sz="1300" err="1">
                <a:latin typeface="Arial" panose="020B0604020202020204" pitchFamily="34" charset="0"/>
                <a:cs typeface="Arial" panose="020B0604020202020204" pitchFamily="34" charset="0"/>
              </a:rPr>
              <a:t>en&amp;q</a:t>
            </a:r>
            <a:r>
              <a:rPr lang="en-GB" sz="1300">
                <a:latin typeface="Arial" panose="020B0604020202020204" pitchFamily="34" charset="0"/>
                <a:cs typeface="Arial" panose="020B0604020202020204" pitchFamily="34" charset="0"/>
              </a:rPr>
              <a:t>=</a:t>
            </a:r>
            <a:r>
              <a:rPr lang="en-GB" sz="1300" err="1">
                <a:latin typeface="Arial" panose="020B0604020202020204" pitchFamily="34" charset="0"/>
                <a:cs typeface="Arial" panose="020B0604020202020204" pitchFamily="34" charset="0"/>
              </a:rPr>
              <a:t>Light+space+modulator&amp;ie</a:t>
            </a:r>
            <a:r>
              <a:rPr lang="en-GB" sz="1300">
                <a:latin typeface="Arial" panose="020B0604020202020204" pitchFamily="34" charset="0"/>
                <a:cs typeface="Arial" panose="020B0604020202020204" pitchFamily="34" charset="0"/>
              </a:rPr>
              <a:t>=UTF-8&amp;oe=UTF-8#fpstate=</a:t>
            </a:r>
            <a:r>
              <a:rPr lang="en-GB" sz="1300" err="1">
                <a:latin typeface="Arial" panose="020B0604020202020204" pitchFamily="34" charset="0"/>
                <a:cs typeface="Arial" panose="020B0604020202020204" pitchFamily="34" charset="0"/>
              </a:rPr>
              <a:t>ive&amp;vld</a:t>
            </a:r>
            <a:r>
              <a:rPr lang="en-GB" sz="1300">
                <a:latin typeface="Arial" panose="020B0604020202020204" pitchFamily="34" charset="0"/>
                <a:cs typeface="Arial" panose="020B0604020202020204" pitchFamily="34" charset="0"/>
              </a:rPr>
              <a:t>=cid:8a03a35d,vid:QHdK19meZTk</a:t>
            </a:r>
            <a:endParaRPr lang="en-FI" sz="1300">
              <a:latin typeface="Arial" panose="020B0604020202020204" pitchFamily="34" charset="0"/>
              <a:cs typeface="Arial" panose="020B0604020202020204" pitchFamily="34" charset="0"/>
            </a:endParaRPr>
          </a:p>
          <a:p>
            <a:pPr eaLnBrk="1" hangingPunct="1"/>
            <a:endParaRPr lang="en-US">
              <a:latin typeface="Arial" charset="0"/>
              <a:ea typeface="ＭＳ Ｐゴシック" charset="0"/>
              <a:cs typeface="ＭＳ Ｐゴシック" charset="0"/>
            </a:endParaRPr>
          </a:p>
          <a:p>
            <a:pPr eaLnBrk="1" hangingPunct="1"/>
            <a:r>
              <a:rPr lang="en-US" b="1">
                <a:latin typeface="Arial" charset="0"/>
                <a:ea typeface="ＭＳ Ｐゴシック" charset="0"/>
                <a:cs typeface="ＭＳ Ｐゴシック" charset="0"/>
              </a:rPr>
              <a:t>Berenice Abbott’s scientific photographs </a:t>
            </a:r>
            <a:r>
              <a:rPr lang="en-US" b="0">
                <a:latin typeface="Arial" charset="0"/>
                <a:ea typeface="ＭＳ Ｐゴシック" charset="0"/>
                <a:cs typeface="ＭＳ Ｐゴシック" charset="0"/>
              </a:rPr>
              <a:t>(scientific pursuits), </a:t>
            </a:r>
            <a:r>
              <a:rPr lang="en-US">
                <a:latin typeface="Arial" charset="0"/>
                <a:ea typeface="ＭＳ Ｐゴシック" charset="0"/>
                <a:cs typeface="ＭＳ Ｐゴシック" charset="0"/>
              </a:rPr>
              <a:t>https://</a:t>
            </a:r>
            <a:r>
              <a:rPr lang="en-US" err="1">
                <a:latin typeface="Arial" charset="0"/>
                <a:ea typeface="ＭＳ Ｐゴシック" charset="0"/>
                <a:cs typeface="ＭＳ Ｐゴシック" charset="0"/>
              </a:rPr>
              <a:t>www.theguardian.com</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artanddesign</a:t>
            </a:r>
            <a:r>
              <a:rPr lang="en-US">
                <a:latin typeface="Arial" charset="0"/>
                <a:ea typeface="ＭＳ Ｐゴシック" charset="0"/>
                <a:cs typeface="ＭＳ Ｐゴシック" charset="0"/>
              </a:rPr>
              <a:t>/2015/mar/10/</a:t>
            </a:r>
            <a:r>
              <a:rPr lang="en-US" err="1">
                <a:latin typeface="Arial" charset="0"/>
                <a:ea typeface="ＭＳ Ｐゴシック" charset="0"/>
                <a:cs typeface="ＭＳ Ｐゴシック" charset="0"/>
              </a:rPr>
              <a:t>berenice</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abbott</a:t>
            </a:r>
            <a:r>
              <a:rPr lang="en-US">
                <a:latin typeface="Arial" charset="0"/>
                <a:ea typeface="ＭＳ Ｐゴシック" charset="0"/>
                <a:cs typeface="ＭＳ Ｐゴシック" charset="0"/>
              </a:rPr>
              <a:t>-science-photography-trailblazer</a:t>
            </a:r>
          </a:p>
          <a:p>
            <a:pPr eaLnBrk="1" hangingPunct="1"/>
            <a:endParaRPr lang="en-US">
              <a:latin typeface="Arial" charset="0"/>
              <a:ea typeface="ＭＳ Ｐゴシック" charset="0"/>
              <a:cs typeface="ＭＳ Ｐゴシック" charset="0"/>
            </a:endParaRPr>
          </a:p>
          <a:p>
            <a:pPr eaLnBrk="1" hangingPunct="1"/>
            <a:r>
              <a:rPr lang="en-US" b="1">
                <a:latin typeface="Arial" charset="0"/>
                <a:ea typeface="ＭＳ Ｐゴシック" charset="0"/>
                <a:cs typeface="ＭＳ Ｐゴシック" charset="0"/>
              </a:rPr>
              <a:t>Judy Chicago’s </a:t>
            </a:r>
            <a:r>
              <a:rPr lang="en-US" b="0">
                <a:latin typeface="Arial" charset="0"/>
                <a:ea typeface="ＭＳ Ｐゴシック" charset="0"/>
                <a:cs typeface="ＭＳ Ｐゴシック" charset="0"/>
              </a:rPr>
              <a:t>(inclusiveness, or lack off, see </a:t>
            </a:r>
            <a:r>
              <a:rPr lang="en-US" b="0" err="1">
                <a:latin typeface="Arial" charset="0"/>
                <a:ea typeface="ＭＳ Ｐゴシック" charset="0"/>
                <a:cs typeface="ＭＳ Ｐゴシック" charset="0"/>
              </a:rPr>
              <a:t>Guerrila</a:t>
            </a:r>
            <a:r>
              <a:rPr lang="en-US" b="0">
                <a:latin typeface="Arial" charset="0"/>
                <a:ea typeface="ＭＳ Ｐゴシック" charset="0"/>
                <a:cs typeface="ＭＳ Ｐゴシック" charset="0"/>
              </a:rPr>
              <a:t> Girls) </a:t>
            </a:r>
            <a:r>
              <a:rPr lang="en-US">
                <a:latin typeface="Arial" charset="0"/>
                <a:ea typeface="ＭＳ Ｐゴシック" charset="0"/>
                <a:cs typeface="ＭＳ Ｐゴシック" charset="0"/>
              </a:rPr>
              <a:t>documentation of women artists for her project on The Dinner Party, https://</a:t>
            </a:r>
            <a:r>
              <a:rPr lang="en-US" err="1">
                <a:latin typeface="Arial" charset="0"/>
                <a:ea typeface="ＭＳ Ｐゴシック" charset="0"/>
                <a:cs typeface="ＭＳ Ｐゴシック" charset="0"/>
              </a:rPr>
              <a:t>en.wikipedia.org</a:t>
            </a:r>
            <a:r>
              <a:rPr lang="en-US">
                <a:latin typeface="Arial" charset="0"/>
                <a:ea typeface="ＭＳ Ｐゴシック" charset="0"/>
                <a:cs typeface="ＭＳ Ｐゴシック" charset="0"/>
              </a:rPr>
              <a:t>/wiki/</a:t>
            </a:r>
            <a:r>
              <a:rPr lang="en-US" err="1">
                <a:latin typeface="Arial" charset="0"/>
                <a:ea typeface="ＭＳ Ｐゴシック" charset="0"/>
                <a:cs typeface="ＭＳ Ｐゴシック" charset="0"/>
              </a:rPr>
              <a:t>The_Dinner_Party</a:t>
            </a:r>
            <a:r>
              <a:rPr lang="en-US">
                <a:latin typeface="Arial" charset="0"/>
                <a:ea typeface="ＭＳ Ｐゴシック" charset="0"/>
                <a:cs typeface="ＭＳ Ｐゴシック" charset="0"/>
              </a:rPr>
              <a:t> </a:t>
            </a:r>
          </a:p>
          <a:p>
            <a:pPr eaLnBrk="1" hangingPunct="1"/>
            <a:endParaRPr lang="en-US">
              <a:latin typeface="Arial" charset="0"/>
              <a:ea typeface="ＭＳ Ｐゴシック" charset="0"/>
              <a:cs typeface="ＭＳ Ｐゴシック" charset="0"/>
            </a:endParaRPr>
          </a:p>
          <a:p>
            <a:pPr eaLnBrk="1" hangingPunct="1"/>
            <a:r>
              <a:rPr lang="en-US" b="1">
                <a:latin typeface="Arial" charset="0"/>
                <a:ea typeface="ＭＳ Ｐゴシック" charset="0"/>
                <a:cs typeface="ＭＳ Ｐゴシック" charset="0"/>
              </a:rPr>
              <a:t>Fred Wilson’s reinterpretation </a:t>
            </a:r>
            <a:r>
              <a:rPr lang="en-US">
                <a:latin typeface="Arial" charset="0"/>
                <a:ea typeface="ＭＳ Ｐゴシック" charset="0"/>
                <a:cs typeface="ＭＳ Ｐゴシック" charset="0"/>
              </a:rPr>
              <a:t>of the museum’s collection in Mining the Museum, (museums as contact zones) http://</a:t>
            </a:r>
            <a:r>
              <a:rPr lang="en-US" err="1">
                <a:latin typeface="Arial" charset="0"/>
                <a:ea typeface="ＭＳ Ｐゴシック" charset="0"/>
                <a:cs typeface="ＭＳ Ｐゴシック" charset="0"/>
              </a:rPr>
              <a:t>www.archivesandcreativepractice.com</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fred</a:t>
            </a:r>
            <a:r>
              <a:rPr lang="en-US">
                <a:latin typeface="Arial" charset="0"/>
                <a:ea typeface="ＭＳ Ｐゴシック" charset="0"/>
                <a:cs typeface="ＭＳ Ｐゴシック" charset="0"/>
              </a:rPr>
              <a:t>-Wilson</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All links accessed on 05/02/2023.</a:t>
            </a:r>
          </a:p>
        </p:txBody>
      </p:sp>
    </p:spTree>
    <p:extLst>
      <p:ext uri="{BB962C8B-B14F-4D97-AF65-F5344CB8AC3E}">
        <p14:creationId xmlns:p14="http://schemas.microsoft.com/office/powerpoint/2010/main" val="345805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4</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90661" eaLnBrk="1" hangingPunct="1">
              <a:defRPr/>
            </a:pPr>
            <a:r>
              <a:rPr lang="en-US" b="1">
                <a:latin typeface="Arial" charset="0"/>
                <a:ea typeface="ＭＳ Ｐゴシック" charset="0"/>
                <a:cs typeface="ＭＳ Ｐゴシック" charset="0"/>
              </a:rPr>
              <a:t>Berenice Abbott’s scientific photographs </a:t>
            </a:r>
            <a:r>
              <a:rPr lang="en-US" b="0">
                <a:latin typeface="Arial" charset="0"/>
                <a:ea typeface="ＭＳ Ｐゴシック" charset="0"/>
                <a:cs typeface="ＭＳ Ｐゴシック" charset="0"/>
              </a:rPr>
              <a:t>(scientific pursuits, camera-less photography), </a:t>
            </a:r>
            <a:r>
              <a:rPr lang="en-US">
                <a:latin typeface="Arial" charset="0"/>
                <a:ea typeface="ＭＳ Ｐゴシック" charset="0"/>
                <a:cs typeface="ＭＳ Ｐゴシック" charset="0"/>
              </a:rPr>
              <a:t>https://</a:t>
            </a:r>
            <a:r>
              <a:rPr lang="en-US" err="1">
                <a:latin typeface="Arial" charset="0"/>
                <a:ea typeface="ＭＳ Ｐゴシック" charset="0"/>
                <a:cs typeface="ＭＳ Ｐゴシック" charset="0"/>
              </a:rPr>
              <a:t>www.theguardian.com</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artanddesign</a:t>
            </a:r>
            <a:r>
              <a:rPr lang="en-US">
                <a:latin typeface="Arial" charset="0"/>
                <a:ea typeface="ＭＳ Ｐゴシック" charset="0"/>
                <a:cs typeface="ＭＳ Ｐゴシック" charset="0"/>
              </a:rPr>
              <a:t>/2015/mar/10/</a:t>
            </a:r>
            <a:r>
              <a:rPr lang="en-US" err="1">
                <a:latin typeface="Arial" charset="0"/>
                <a:ea typeface="ＭＳ Ｐゴシック" charset="0"/>
                <a:cs typeface="ＭＳ Ｐゴシック" charset="0"/>
              </a:rPr>
              <a:t>berenice</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abbott</a:t>
            </a:r>
            <a:r>
              <a:rPr lang="en-US">
                <a:latin typeface="Arial" charset="0"/>
                <a:ea typeface="ＭＳ Ｐゴシック" charset="0"/>
                <a:cs typeface="ＭＳ Ｐゴシック" charset="0"/>
              </a:rPr>
              <a:t>-science-photography-trailblazer</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All links accessed on 5/02/2023.</a:t>
            </a:r>
          </a:p>
        </p:txBody>
      </p:sp>
    </p:spTree>
    <p:extLst>
      <p:ext uri="{BB962C8B-B14F-4D97-AF65-F5344CB8AC3E}">
        <p14:creationId xmlns:p14="http://schemas.microsoft.com/office/powerpoint/2010/main" val="288330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5</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a:latin typeface="Arial" charset="0"/>
                <a:ea typeface="ＭＳ Ｐゴシック" charset="0"/>
                <a:cs typeface="ＭＳ Ｐゴシック" charset="0"/>
              </a:rPr>
              <a:t>Judy Chicago’s </a:t>
            </a:r>
            <a:r>
              <a:rPr lang="en-US" b="0">
                <a:latin typeface="Arial" charset="0"/>
                <a:ea typeface="ＭＳ Ｐゴシック" charset="0"/>
                <a:cs typeface="ＭＳ Ｐゴシック" charset="0"/>
              </a:rPr>
              <a:t>(inclusiveness, or lack off, see </a:t>
            </a:r>
            <a:r>
              <a:rPr lang="en-US" b="0" err="1">
                <a:latin typeface="Arial" charset="0"/>
                <a:ea typeface="ＭＳ Ｐゴシック" charset="0"/>
                <a:cs typeface="ＭＳ Ｐゴシック" charset="0"/>
              </a:rPr>
              <a:t>Guerrila</a:t>
            </a:r>
            <a:r>
              <a:rPr lang="en-US" b="0">
                <a:latin typeface="Arial" charset="0"/>
                <a:ea typeface="ＭＳ Ｐゴシック" charset="0"/>
                <a:cs typeface="ＭＳ Ｐゴシック" charset="0"/>
              </a:rPr>
              <a:t> Girls) </a:t>
            </a:r>
            <a:r>
              <a:rPr lang="en-US">
                <a:latin typeface="Arial" charset="0"/>
                <a:ea typeface="ＭＳ Ｐゴシック" charset="0"/>
                <a:cs typeface="ＭＳ Ｐゴシック" charset="0"/>
              </a:rPr>
              <a:t>documentation of women artists for her project on The Dinner Party, https://</a:t>
            </a:r>
            <a:r>
              <a:rPr lang="en-US" err="1">
                <a:latin typeface="Arial" charset="0"/>
                <a:ea typeface="ＭＳ Ｐゴシック" charset="0"/>
                <a:cs typeface="ＭＳ Ｐゴシック" charset="0"/>
              </a:rPr>
              <a:t>en.wikipedia.org</a:t>
            </a:r>
            <a:r>
              <a:rPr lang="en-US">
                <a:latin typeface="Arial" charset="0"/>
                <a:ea typeface="ＭＳ Ｐゴシック" charset="0"/>
                <a:cs typeface="ＭＳ Ｐゴシック" charset="0"/>
              </a:rPr>
              <a:t>/wiki/</a:t>
            </a:r>
            <a:r>
              <a:rPr lang="en-US" err="1">
                <a:latin typeface="Arial" charset="0"/>
                <a:ea typeface="ＭＳ Ｐゴシック" charset="0"/>
                <a:cs typeface="ＭＳ Ｐゴシック" charset="0"/>
              </a:rPr>
              <a:t>The_Dinner_Party</a:t>
            </a:r>
            <a:r>
              <a:rPr lang="en-US">
                <a:latin typeface="Arial" charset="0"/>
                <a:ea typeface="ＭＳ Ｐゴシック" charset="0"/>
                <a:cs typeface="ＭＳ Ｐゴシック" charset="0"/>
              </a:rPr>
              <a:t>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All links accessed on 05/02/2023.</a:t>
            </a:r>
          </a:p>
        </p:txBody>
      </p:sp>
    </p:spTree>
    <p:extLst>
      <p:ext uri="{BB962C8B-B14F-4D97-AF65-F5344CB8AC3E}">
        <p14:creationId xmlns:p14="http://schemas.microsoft.com/office/powerpoint/2010/main" val="284641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6</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90661" eaLnBrk="1" hangingPunct="1">
              <a:defRPr/>
            </a:pPr>
            <a:r>
              <a:rPr lang="en-US" b="1">
                <a:latin typeface="Arial" charset="0"/>
                <a:ea typeface="ＭＳ Ｐゴシック" charset="0"/>
                <a:cs typeface="ＭＳ Ｐゴシック" charset="0"/>
              </a:rPr>
              <a:t>Fred Wilson’s reinterpretation </a:t>
            </a:r>
            <a:r>
              <a:rPr lang="en-US">
                <a:latin typeface="Arial" charset="0"/>
                <a:ea typeface="ＭＳ Ｐゴシック" charset="0"/>
                <a:cs typeface="ＭＳ Ｐゴシック" charset="0"/>
              </a:rPr>
              <a:t>of the museum’s collection in Mining the Museum, (museums as contact zones) http://</a:t>
            </a:r>
            <a:r>
              <a:rPr lang="en-US" err="1">
                <a:latin typeface="Arial" charset="0"/>
                <a:ea typeface="ＭＳ Ｐゴシック" charset="0"/>
                <a:cs typeface="ＭＳ Ｐゴシック" charset="0"/>
              </a:rPr>
              <a:t>www.archivesandcreativepractice.com</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fred</a:t>
            </a:r>
            <a:r>
              <a:rPr lang="en-US">
                <a:latin typeface="Arial" charset="0"/>
                <a:ea typeface="ＭＳ Ｐゴシック" charset="0"/>
                <a:cs typeface="ＭＳ Ｐゴシック" charset="0"/>
              </a:rPr>
              <a:t>-Wilson</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All links accessed on 05/02/2023.</a:t>
            </a:r>
          </a:p>
        </p:txBody>
      </p:sp>
    </p:spTree>
    <p:extLst>
      <p:ext uri="{BB962C8B-B14F-4D97-AF65-F5344CB8AC3E}">
        <p14:creationId xmlns:p14="http://schemas.microsoft.com/office/powerpoint/2010/main" val="282677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7</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From the Museum of Modern Art, MOMA Archives, https://</a:t>
            </a:r>
            <a:r>
              <a:rPr lang="en-US" err="1">
                <a:latin typeface="Arial" charset="0"/>
                <a:ea typeface="ＭＳ Ｐゴシック" charset="0"/>
                <a:cs typeface="ＭＳ Ｐゴシック" charset="0"/>
              </a:rPr>
              <a:t>www.moma.org</a:t>
            </a:r>
            <a:r>
              <a:rPr lang="en-US">
                <a:latin typeface="Arial" charset="0"/>
                <a:ea typeface="ＭＳ Ｐゴシック" charset="0"/>
                <a:cs typeface="ＭＳ Ｐゴシック" charset="0"/>
              </a:rPr>
              <a:t>/interactives/exhibitions/2013/</a:t>
            </a:r>
            <a:r>
              <a:rPr lang="en-US" err="1">
                <a:latin typeface="Arial" charset="0"/>
                <a:ea typeface="ＭＳ Ｐゴシック" charset="0"/>
                <a:cs typeface="ＭＳ Ｐゴシック" charset="0"/>
              </a:rPr>
              <a:t>designandviolence</a:t>
            </a:r>
            <a:r>
              <a:rPr lang="en-US">
                <a:latin typeface="Arial" charset="0"/>
                <a:ea typeface="ＭＳ Ｐゴシック" charset="0"/>
                <a:cs typeface="ＭＳ Ｐゴシック" charset="0"/>
              </a:rPr>
              <a:t>/million-dollar-blocks-by-the-spatial-information-design-lab/</a:t>
            </a:r>
          </a:p>
          <a:p>
            <a:pPr eaLnBrk="1" hangingPunct="1"/>
            <a:r>
              <a:rPr lang="en-US">
                <a:latin typeface="Arial" charset="0"/>
                <a:ea typeface="ＭＳ Ｐゴシック" charset="0"/>
                <a:cs typeface="ＭＳ Ｐゴシック" charset="0"/>
              </a:rPr>
              <a:t>All links accessed on 27/10/2020.</a:t>
            </a:r>
          </a:p>
        </p:txBody>
      </p:sp>
    </p:spTree>
    <p:extLst>
      <p:ext uri="{BB962C8B-B14F-4D97-AF65-F5344CB8AC3E}">
        <p14:creationId xmlns:p14="http://schemas.microsoft.com/office/powerpoint/2010/main" val="194595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8</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My own journey as a researcher, artist and designer began in 1990-1991, when I spent one year at the Archive of the Indies with a Fulbright Fellowship. It was here that I learned about the Map of Mexico by Alonso de Santa Cruz that I would encounter and work with years later!</a:t>
            </a:r>
          </a:p>
        </p:txBody>
      </p:sp>
    </p:spTree>
    <p:extLst>
      <p:ext uri="{BB962C8B-B14F-4D97-AF65-F5344CB8AC3E}">
        <p14:creationId xmlns:p14="http://schemas.microsoft.com/office/powerpoint/2010/main" val="390387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804912" indent="-309582">
              <a:defRPr sz="2600">
                <a:solidFill>
                  <a:schemeClr val="tx1"/>
                </a:solidFill>
                <a:latin typeface="Arial" charset="0"/>
                <a:ea typeface="ＭＳ Ｐゴシック" charset="0"/>
              </a:defRPr>
            </a:lvl2pPr>
            <a:lvl3pPr marL="1238326" indent="-247665">
              <a:defRPr sz="2600">
                <a:solidFill>
                  <a:schemeClr val="tx1"/>
                </a:solidFill>
                <a:latin typeface="Arial" charset="0"/>
                <a:ea typeface="ＭＳ Ｐゴシック" charset="0"/>
              </a:defRPr>
            </a:lvl3pPr>
            <a:lvl4pPr marL="1733657" indent="-247665">
              <a:defRPr sz="2600">
                <a:solidFill>
                  <a:schemeClr val="tx1"/>
                </a:solidFill>
                <a:latin typeface="Arial" charset="0"/>
                <a:ea typeface="ＭＳ Ｐゴシック" charset="0"/>
              </a:defRPr>
            </a:lvl4pPr>
            <a:lvl5pPr marL="2228987" indent="-247665">
              <a:defRPr sz="2600">
                <a:solidFill>
                  <a:schemeClr val="tx1"/>
                </a:solidFill>
                <a:latin typeface="Arial" charset="0"/>
                <a:ea typeface="ＭＳ Ｐゴシック" charset="0"/>
              </a:defRPr>
            </a:lvl5pPr>
            <a:lvl6pPr marL="2724318" indent="-247665" eaLnBrk="0" fontAlgn="base" hangingPunct="0">
              <a:spcBef>
                <a:spcPct val="0"/>
              </a:spcBef>
              <a:spcAft>
                <a:spcPct val="0"/>
              </a:spcAft>
              <a:defRPr sz="2600">
                <a:solidFill>
                  <a:schemeClr val="tx1"/>
                </a:solidFill>
                <a:latin typeface="Arial" charset="0"/>
                <a:ea typeface="ＭＳ Ｐゴシック" charset="0"/>
              </a:defRPr>
            </a:lvl6pPr>
            <a:lvl7pPr marL="3219648" indent="-247665" eaLnBrk="0" fontAlgn="base" hangingPunct="0">
              <a:spcBef>
                <a:spcPct val="0"/>
              </a:spcBef>
              <a:spcAft>
                <a:spcPct val="0"/>
              </a:spcAft>
              <a:defRPr sz="2600">
                <a:solidFill>
                  <a:schemeClr val="tx1"/>
                </a:solidFill>
                <a:latin typeface="Arial" charset="0"/>
                <a:ea typeface="ＭＳ Ｐゴシック" charset="0"/>
              </a:defRPr>
            </a:lvl7pPr>
            <a:lvl8pPr marL="3714979" indent="-247665" eaLnBrk="0" fontAlgn="base" hangingPunct="0">
              <a:spcBef>
                <a:spcPct val="0"/>
              </a:spcBef>
              <a:spcAft>
                <a:spcPct val="0"/>
              </a:spcAft>
              <a:defRPr sz="2600">
                <a:solidFill>
                  <a:schemeClr val="tx1"/>
                </a:solidFill>
                <a:latin typeface="Arial" charset="0"/>
                <a:ea typeface="ＭＳ Ｐゴシック" charset="0"/>
              </a:defRPr>
            </a:lvl8pPr>
            <a:lvl9pPr marL="4210309" indent="-247665" eaLnBrk="0" fontAlgn="base" hangingPunct="0">
              <a:spcBef>
                <a:spcPct val="0"/>
              </a:spcBef>
              <a:spcAft>
                <a:spcPct val="0"/>
              </a:spcAft>
              <a:defRPr sz="2600">
                <a:solidFill>
                  <a:schemeClr val="tx1"/>
                </a:solidFill>
                <a:latin typeface="Arial" charset="0"/>
                <a:ea typeface="ＭＳ Ｐゴシック" charset="0"/>
              </a:defRPr>
            </a:lvl9pPr>
          </a:lstStyle>
          <a:p>
            <a:fld id="{148F97C7-6D42-B24B-9AE7-326F9CCFBED1}" type="slidenum">
              <a:rPr lang="en-US" sz="1300"/>
              <a:pPr/>
              <a:t>9</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Digital facsimile of the Map of Mexico 1550, an interactive 3D reconstruction realized in collaboration with Institute of Photogrammetry and Remote Sensing at Helsinki University of Technology, Uppsala University Library Museum, and Universidad </a:t>
            </a:r>
            <a:r>
              <a:rPr lang="en-US" err="1">
                <a:latin typeface="Arial" charset="0"/>
                <a:ea typeface="ＭＳ Ｐゴシック" charset="0"/>
                <a:cs typeface="ＭＳ Ｐゴシック" charset="0"/>
              </a:rPr>
              <a:t>Iberoamericana</a:t>
            </a:r>
            <a:r>
              <a:rPr lang="en-US">
                <a:latin typeface="Arial" charset="0"/>
                <a:ea typeface="ＭＳ Ｐゴシック" charset="0"/>
                <a:cs typeface="ＭＳ Ｐゴシック" charset="0"/>
              </a:rPr>
              <a:t> de ciudad de México. Areas of knowledge to which the project contributed include: Computer science, Digital humanities, Media art.</a:t>
            </a:r>
          </a:p>
        </p:txBody>
      </p:sp>
    </p:spTree>
    <p:extLst>
      <p:ext uri="{BB962C8B-B14F-4D97-AF65-F5344CB8AC3E}">
        <p14:creationId xmlns:p14="http://schemas.microsoft.com/office/powerpoint/2010/main" val="255986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a:t>Click to edit Master subtitle style</a:t>
            </a:r>
            <a:endParaRPr lang="en-US"/>
          </a:p>
        </p:txBody>
      </p:sp>
      <p:sp>
        <p:nvSpPr>
          <p:cNvPr id="5" name="Rectangle 5">
            <a:extLst>
              <a:ext uri="{FF2B5EF4-FFF2-40B4-BE49-F238E27FC236}">
                <a16:creationId xmlns:a16="http://schemas.microsoft.com/office/drawing/2014/main" id="{F441ACE1-E1EC-A24E-B82D-7E7E49FA8B56}"/>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r>
              <a:rPr lang="en-US" altLang="en-FI"/>
              <a:t>© Lily </a:t>
            </a:r>
            <a:r>
              <a:rPr lang="en-US" altLang="en-FI" err="1"/>
              <a:t>DíazKommonen</a:t>
            </a:r>
            <a:r>
              <a:rPr lang="en-US" altLang="en-FI"/>
              <a:t>, 2020</a:t>
            </a:r>
          </a:p>
          <a:p>
            <a:pPr>
              <a:defRPr/>
            </a:pPr>
            <a:endParaRPr lang="en-US"/>
          </a:p>
        </p:txBody>
      </p:sp>
    </p:spTree>
    <p:extLst>
      <p:ext uri="{BB962C8B-B14F-4D97-AF65-F5344CB8AC3E}">
        <p14:creationId xmlns:p14="http://schemas.microsoft.com/office/powerpoint/2010/main" val="117030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fi-FI" err="1"/>
              <a:t>Click</a:t>
            </a:r>
            <a:r>
              <a:rPr lang="fi-FI"/>
              <a:t> to </a:t>
            </a:r>
            <a:r>
              <a:rPr lang="fi-FI" err="1"/>
              <a:t>edit</a:t>
            </a:r>
            <a:r>
              <a:rPr lang="fi-FI"/>
              <a:t> Master </a:t>
            </a:r>
            <a:r>
              <a:rPr lang="fi-FI" err="1"/>
              <a:t>title</a:t>
            </a:r>
            <a:r>
              <a:rPr lang="fi-FI"/>
              <a:t> </a:t>
            </a:r>
            <a:r>
              <a:rPr lang="fi-FI" err="1"/>
              <a:t>style</a:t>
            </a:r>
            <a:endParaRPr lang="en-US"/>
          </a:p>
        </p:txBody>
      </p:sp>
      <p:sp>
        <p:nvSpPr>
          <p:cNvPr id="3" name="Rectangle 4">
            <a:extLst>
              <a:ext uri="{FF2B5EF4-FFF2-40B4-BE49-F238E27FC236}">
                <a16:creationId xmlns:a16="http://schemas.microsoft.com/office/drawing/2014/main" id="{DD4C03DD-1467-2945-AD73-8FC21C97A5B8}"/>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5374CD-6F07-434D-8799-ECDEB49B806C}"/>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r>
              <a:rPr lang="en-US" altLang="en-FI"/>
              <a:t>© Lily </a:t>
            </a:r>
            <a:r>
              <a:rPr lang="en-US" altLang="en-FI" err="1"/>
              <a:t>DíazKommonen</a:t>
            </a:r>
            <a:r>
              <a:rPr lang="en-US" altLang="en-FI"/>
              <a:t>, 2020</a:t>
            </a:r>
          </a:p>
          <a:p>
            <a:pPr>
              <a:defRPr/>
            </a:pPr>
            <a:endParaRPr lang="en-US"/>
          </a:p>
        </p:txBody>
      </p:sp>
      <p:sp>
        <p:nvSpPr>
          <p:cNvPr id="5" name="Rectangle 6">
            <a:extLst>
              <a:ext uri="{FF2B5EF4-FFF2-40B4-BE49-F238E27FC236}">
                <a16:creationId xmlns:a16="http://schemas.microsoft.com/office/drawing/2014/main" id="{1692E5BB-9DD5-4941-8C54-3C9358B7A444}"/>
              </a:ext>
            </a:extLst>
          </p:cNvPr>
          <p:cNvSpPr>
            <a:spLocks noGrp="1" noChangeArrowheads="1"/>
          </p:cNvSpPr>
          <p:nvPr>
            <p:ph type="sldNum" sz="quarter" idx="12"/>
          </p:nvPr>
        </p:nvSpPr>
        <p:spPr>
          <a:xfrm>
            <a:off x="6553200" y="188640"/>
            <a:ext cx="1905000" cy="457200"/>
          </a:xfrm>
        </p:spPr>
        <p:txBody>
          <a:bodyPr/>
          <a:lstStyle>
            <a:lvl1pPr>
              <a:defRPr/>
            </a:lvl1pPr>
          </a:lstStyle>
          <a:p>
            <a:fld id="{6AB9AEC6-1A5C-E24A-B5A3-F2FD7C5D22F5}" type="slidenum">
              <a:rPr lang="fi-FI" altLang="en-FI"/>
              <a:pPr/>
              <a:t>‹#›</a:t>
            </a:fld>
            <a:endParaRPr lang="fi-FI" altLang="en-FI"/>
          </a:p>
        </p:txBody>
      </p:sp>
    </p:spTree>
    <p:extLst>
      <p:ext uri="{BB962C8B-B14F-4D97-AF65-F5344CB8AC3E}">
        <p14:creationId xmlns:p14="http://schemas.microsoft.com/office/powerpoint/2010/main" val="18344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fi-FI" err="1"/>
              <a:t>Click</a:t>
            </a:r>
            <a:r>
              <a:rPr lang="fi-FI"/>
              <a:t> to </a:t>
            </a:r>
            <a:r>
              <a:rPr lang="fi-FI" err="1"/>
              <a:t>edit</a:t>
            </a:r>
            <a:r>
              <a:rPr lang="fi-FI"/>
              <a:t> Master </a:t>
            </a:r>
            <a:r>
              <a:rPr lang="fi-FI" err="1"/>
              <a:t>title</a:t>
            </a:r>
            <a:r>
              <a:rPr lang="fi-FI"/>
              <a:t> </a:t>
            </a:r>
            <a:r>
              <a:rPr lang="fi-FI" err="1"/>
              <a:t>style</a:t>
            </a:r>
            <a:endParaRPr lang="en-US"/>
          </a:p>
        </p:txBody>
      </p:sp>
      <p:sp>
        <p:nvSpPr>
          <p:cNvPr id="3" name="Content Placeholder 2"/>
          <p:cNvSpPr>
            <a:spLocks noGrp="1"/>
          </p:cNvSpPr>
          <p:nvPr>
            <p:ph idx="1"/>
          </p:nvPr>
        </p:nvSpPr>
        <p:spPr/>
        <p:txBody>
          <a:bodyPr/>
          <a:lstStyle>
            <a:lvl1pPr>
              <a:defRPr sz="1800" baseline="0"/>
            </a:lvl1pPr>
            <a:lvl2pPr>
              <a:defRPr sz="1800" baseline="0"/>
            </a:lvl2pPr>
            <a:lvl3pPr>
              <a:defRPr sz="1800" baseline="0"/>
            </a:lvl3pPr>
            <a:lvl4pPr>
              <a:defRPr sz="1800" baseline="0"/>
            </a:lvl4pPr>
            <a:lvl5pPr>
              <a:defRPr sz="1800" baseline="0"/>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4" name="Rectangle 4">
            <a:extLst>
              <a:ext uri="{FF2B5EF4-FFF2-40B4-BE49-F238E27FC236}">
                <a16:creationId xmlns:a16="http://schemas.microsoft.com/office/drawing/2014/main" id="{5803DC69-3250-C149-B73D-151073CE82F1}"/>
              </a:ext>
            </a:extLst>
          </p:cNvPr>
          <p:cNvSpPr>
            <a:spLocks noGrp="1" noChangeArrowheads="1"/>
          </p:cNvSpPr>
          <p:nvPr>
            <p:ph type="dt" sz="half" idx="10"/>
          </p:nvPr>
        </p:nvSpPr>
        <p:spPr>
          <a:xfrm>
            <a:off x="661840" y="6172200"/>
            <a:ext cx="1905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56463D-1278-E649-84FE-7CB0EBF6B88E}"/>
              </a:ext>
            </a:extLst>
          </p:cNvPr>
          <p:cNvSpPr>
            <a:spLocks noGrp="1" noChangeArrowheads="1"/>
          </p:cNvSpPr>
          <p:nvPr>
            <p:ph type="ftr" sz="quarter" idx="11"/>
          </p:nvPr>
        </p:nvSpPr>
        <p:spPr/>
        <p:txBody>
          <a:bodyPr/>
          <a:lstStyle>
            <a:lvl1pPr>
              <a:defRPr/>
            </a:lvl1pPr>
          </a:lstStyle>
          <a:p>
            <a:pPr>
              <a:defRPr/>
            </a:pPr>
            <a:endParaRPr lang="en-US" altLang="en-FI"/>
          </a:p>
        </p:txBody>
      </p:sp>
      <p:sp>
        <p:nvSpPr>
          <p:cNvPr id="7" name="Rectangle 6">
            <a:extLst>
              <a:ext uri="{FF2B5EF4-FFF2-40B4-BE49-F238E27FC236}">
                <a16:creationId xmlns:a16="http://schemas.microsoft.com/office/drawing/2014/main" id="{DA17DB7D-5A70-6E4D-808D-FC9F998EC7E7}"/>
              </a:ext>
            </a:extLst>
          </p:cNvPr>
          <p:cNvSpPr>
            <a:spLocks noGrp="1" noChangeArrowheads="1"/>
          </p:cNvSpPr>
          <p:nvPr>
            <p:ph type="sldNum" sz="quarter" idx="12"/>
          </p:nvPr>
        </p:nvSpPr>
        <p:spPr>
          <a:xfrm>
            <a:off x="6948264" y="304800"/>
            <a:ext cx="1905000" cy="457200"/>
          </a:xfrm>
        </p:spPr>
        <p:txBody>
          <a:bodyPr/>
          <a:lstStyle>
            <a:lvl1pPr>
              <a:defRPr/>
            </a:lvl1pPr>
          </a:lstStyle>
          <a:p>
            <a:fld id="{6AB9AEC6-1A5C-E24A-B5A3-F2FD7C5D22F5}" type="slidenum">
              <a:rPr lang="fi-FI" altLang="en-FI"/>
              <a:pPr/>
              <a:t>‹#›</a:t>
            </a:fld>
            <a:endParaRPr lang="fi-FI" altLang="en-FI"/>
          </a:p>
        </p:txBody>
      </p:sp>
    </p:spTree>
    <p:extLst>
      <p:ext uri="{BB962C8B-B14F-4D97-AF65-F5344CB8AC3E}">
        <p14:creationId xmlns:p14="http://schemas.microsoft.com/office/powerpoint/2010/main" val="270652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2800" baseline="0"/>
            </a:lvl1pPr>
          </a:lstStyle>
          <a:p>
            <a:r>
              <a:rPr lang="fi-FI" err="1"/>
              <a:t>Click</a:t>
            </a:r>
            <a:r>
              <a:rPr lang="fi-FI"/>
              <a:t> to </a:t>
            </a:r>
            <a:r>
              <a:rPr lang="fi-FI" err="1"/>
              <a:t>edit</a:t>
            </a:r>
            <a:r>
              <a:rPr lang="fi-FI"/>
              <a:t> Master </a:t>
            </a:r>
            <a:r>
              <a:rPr lang="fi-FI" err="1"/>
              <a:t>title</a:t>
            </a:r>
            <a:r>
              <a:rPr lang="fi-FI"/>
              <a:t> </a:t>
            </a:r>
            <a:r>
              <a:rPr lang="fi-FI" err="1"/>
              <a:t>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p:txBody>
      </p:sp>
      <p:sp>
        <p:nvSpPr>
          <p:cNvPr id="4" name="Content Placeholder 3"/>
          <p:cNvSpPr>
            <a:spLocks noGrp="1"/>
          </p:cNvSpPr>
          <p:nvPr>
            <p:ph sz="half" idx="2"/>
          </p:nvPr>
        </p:nvSpPr>
        <p:spPr>
          <a:xfrm>
            <a:off x="457200" y="2174875"/>
            <a:ext cx="4040188" cy="3951288"/>
          </a:xfrm>
        </p:spPr>
        <p:txBody>
          <a:bodyPr/>
          <a:lstStyle>
            <a:lvl1pPr>
              <a:defRPr sz="1800" baseline="0"/>
            </a:lvl1pPr>
            <a:lvl2pPr>
              <a:defRPr sz="1800" baseline="0"/>
            </a:lvl2pPr>
            <a:lvl3pPr>
              <a:defRPr sz="1800" baseline="0"/>
            </a:lvl3pPr>
            <a:lvl4pPr>
              <a:defRPr sz="1800" baseline="0"/>
            </a:lvl4pPr>
            <a:lvl5pPr>
              <a:defRPr sz="1800" baseline="0"/>
            </a:lvl5pPr>
            <a:lvl6pPr>
              <a:defRPr sz="1600"/>
            </a:lvl6pPr>
            <a:lvl7pPr>
              <a:defRPr sz="1600"/>
            </a:lvl7pPr>
            <a:lvl8pPr>
              <a:defRPr sz="1600"/>
            </a:lvl8pPr>
            <a:lvl9pPr>
              <a:defRPr sz="1600"/>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p:txBody>
      </p:sp>
      <p:sp>
        <p:nvSpPr>
          <p:cNvPr id="6" name="Content Placeholder 5"/>
          <p:cNvSpPr>
            <a:spLocks noGrp="1"/>
          </p:cNvSpPr>
          <p:nvPr>
            <p:ph sz="quarter" idx="4"/>
          </p:nvPr>
        </p:nvSpPr>
        <p:spPr>
          <a:xfrm>
            <a:off x="4645025" y="2174875"/>
            <a:ext cx="4041775" cy="3951288"/>
          </a:xfrm>
        </p:spPr>
        <p:txBody>
          <a:bodyPr/>
          <a:lstStyle>
            <a:lvl1pPr>
              <a:defRPr sz="1800" baseline="0"/>
            </a:lvl1pPr>
            <a:lvl2pPr>
              <a:defRPr sz="1800" baseline="0"/>
            </a:lvl2pPr>
            <a:lvl3pPr>
              <a:defRPr sz="1800" baseline="0"/>
            </a:lvl3pPr>
            <a:lvl4pPr>
              <a:defRPr sz="1800" baseline="0"/>
            </a:lvl4pPr>
            <a:lvl5pPr>
              <a:defRPr sz="1800" baseline="0"/>
            </a:lvl5pPr>
            <a:lvl6pPr>
              <a:defRPr sz="1600"/>
            </a:lvl6pPr>
            <a:lvl7pPr>
              <a:defRPr sz="1600"/>
            </a:lvl7pPr>
            <a:lvl8pPr>
              <a:defRPr sz="1600"/>
            </a:lvl8pPr>
            <a:lvl9pPr>
              <a:defRPr sz="1600"/>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7" name="Rectangle 4">
            <a:extLst>
              <a:ext uri="{FF2B5EF4-FFF2-40B4-BE49-F238E27FC236}">
                <a16:creationId xmlns:a16="http://schemas.microsoft.com/office/drawing/2014/main" id="{8005EB17-FED3-3F44-94E2-1D60CDE83946}"/>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4888FB4-8EAF-1B4A-9412-DD1E7DA8C719}"/>
              </a:ext>
            </a:extLst>
          </p:cNvPr>
          <p:cNvSpPr>
            <a:spLocks noGrp="1" noChangeArrowheads="1"/>
          </p:cNvSpPr>
          <p:nvPr>
            <p:ph type="ftr" sz="quarter" idx="11"/>
          </p:nvPr>
        </p:nvSpPr>
        <p:spPr/>
        <p:txBody>
          <a:bodyPr/>
          <a:lstStyle>
            <a:lvl1pPr>
              <a:defRPr/>
            </a:lvl1pPr>
          </a:lstStyle>
          <a:p>
            <a:pPr>
              <a:defRPr/>
            </a:pPr>
            <a:endParaRPr lang="en-US" altLang="en-FI"/>
          </a:p>
        </p:txBody>
      </p:sp>
    </p:spTree>
    <p:extLst>
      <p:ext uri="{BB962C8B-B14F-4D97-AF65-F5344CB8AC3E}">
        <p14:creationId xmlns:p14="http://schemas.microsoft.com/office/powerpoint/2010/main" val="712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400" b="1" cap="all" baseline="0"/>
            </a:lvl1pPr>
          </a:lstStyle>
          <a:p>
            <a:r>
              <a:rPr lang="fi-FI" err="1"/>
              <a:t>Click</a:t>
            </a:r>
            <a:r>
              <a:rPr lang="fi-FI"/>
              <a:t> to </a:t>
            </a:r>
            <a:r>
              <a:rPr lang="fi-FI" err="1"/>
              <a:t>edit</a:t>
            </a:r>
            <a:r>
              <a:rPr lang="fi-FI"/>
              <a:t> Master </a:t>
            </a:r>
            <a:r>
              <a:rPr lang="fi-FI" err="1"/>
              <a:t>title</a:t>
            </a:r>
            <a:r>
              <a:rPr lang="fi-FI"/>
              <a:t> </a:t>
            </a:r>
            <a:r>
              <a:rPr lang="fi-FI" err="1"/>
              <a:t>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Click to edit Master text styles</a:t>
            </a:r>
          </a:p>
        </p:txBody>
      </p:sp>
      <p:sp>
        <p:nvSpPr>
          <p:cNvPr id="4" name="Rectangle 4">
            <a:extLst>
              <a:ext uri="{FF2B5EF4-FFF2-40B4-BE49-F238E27FC236}">
                <a16:creationId xmlns:a16="http://schemas.microsoft.com/office/drawing/2014/main" id="{CA75B2C6-8FA9-9349-B79C-F233D2890AA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27F331-F1F0-844E-8AB9-9EFEE37BCEF4}"/>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endParaRPr lang="en-US" altLang="en-FI"/>
          </a:p>
        </p:txBody>
      </p:sp>
      <p:sp>
        <p:nvSpPr>
          <p:cNvPr id="6" name="Rectangle 6">
            <a:extLst>
              <a:ext uri="{FF2B5EF4-FFF2-40B4-BE49-F238E27FC236}">
                <a16:creationId xmlns:a16="http://schemas.microsoft.com/office/drawing/2014/main" id="{512977A6-C5E2-3E41-A73F-43119350464A}"/>
              </a:ext>
            </a:extLst>
          </p:cNvPr>
          <p:cNvSpPr>
            <a:spLocks noGrp="1" noChangeArrowheads="1"/>
          </p:cNvSpPr>
          <p:nvPr>
            <p:ph type="sldNum" sz="quarter" idx="12"/>
          </p:nvPr>
        </p:nvSpPr>
        <p:spPr>
          <a:xfrm>
            <a:off x="7020272" y="332656"/>
            <a:ext cx="1905000" cy="457200"/>
          </a:xfrm>
        </p:spPr>
        <p:txBody>
          <a:bodyPr/>
          <a:lstStyle>
            <a:lvl1pPr>
              <a:defRPr/>
            </a:lvl1pPr>
          </a:lstStyle>
          <a:p>
            <a:fld id="{0A34A9DE-339E-3241-920D-4DF8FA4E32DA}" type="slidenum">
              <a:rPr lang="fi-FI" altLang="en-FI"/>
              <a:pPr/>
              <a:t>‹#›</a:t>
            </a:fld>
            <a:endParaRPr lang="fi-FI" altLang="en-FI"/>
          </a:p>
        </p:txBody>
      </p:sp>
      <p:sp>
        <p:nvSpPr>
          <p:cNvPr id="7" name="Rectangle 6">
            <a:extLst>
              <a:ext uri="{FF2B5EF4-FFF2-40B4-BE49-F238E27FC236}">
                <a16:creationId xmlns:a16="http://schemas.microsoft.com/office/drawing/2014/main" id="{C210704F-2447-7449-A720-93CE025BF59A}"/>
              </a:ext>
            </a:extLst>
          </p:cNvPr>
          <p:cNvSpPr txBox="1">
            <a:spLocks noChangeArrowheads="1"/>
          </p:cNvSpPr>
          <p:nvPr userDrawn="1"/>
        </p:nvSpPr>
        <p:spPr bwMode="auto">
          <a:xfrm>
            <a:off x="67056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i-FI"/>
            </a:defPPr>
            <a:lvl1pPr algn="r" rtl="0" eaLnBrk="0" fontAlgn="base" hangingPunct="0">
              <a:spcBef>
                <a:spcPct val="0"/>
              </a:spcBef>
              <a:spcAft>
                <a:spcPct val="0"/>
              </a:spcAft>
              <a:defRPr sz="1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9pPr>
          </a:lstStyle>
          <a:p>
            <a:fld id="{6AB9AEC6-1A5C-E24A-B5A3-F2FD7C5D22F5}" type="slidenum">
              <a:rPr lang="fi-FI" altLang="en-FI" smtClean="0"/>
              <a:pPr/>
              <a:t>‹#›</a:t>
            </a:fld>
            <a:endParaRPr lang="fi-FI" altLang="en-FI"/>
          </a:p>
        </p:txBody>
      </p:sp>
    </p:spTree>
    <p:extLst>
      <p:ext uri="{BB962C8B-B14F-4D97-AF65-F5344CB8AC3E}">
        <p14:creationId xmlns:p14="http://schemas.microsoft.com/office/powerpoint/2010/main" val="65450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6321BE-6A5E-7647-ADFF-CE8285474402}"/>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5F42A5D-48B2-0B43-9B50-B8BA26D94B79}"/>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endParaRPr lang="en-US"/>
          </a:p>
        </p:txBody>
      </p:sp>
      <p:sp>
        <p:nvSpPr>
          <p:cNvPr id="4" name="Rectangle 6">
            <a:extLst>
              <a:ext uri="{FF2B5EF4-FFF2-40B4-BE49-F238E27FC236}">
                <a16:creationId xmlns:a16="http://schemas.microsoft.com/office/drawing/2014/main" id="{BAEEFC02-EF91-DE41-AB18-C50A18672E3B}"/>
              </a:ext>
            </a:extLst>
          </p:cNvPr>
          <p:cNvSpPr>
            <a:spLocks noGrp="1" noChangeArrowheads="1"/>
          </p:cNvSpPr>
          <p:nvPr>
            <p:ph type="sldNum" sz="quarter" idx="12"/>
          </p:nvPr>
        </p:nvSpPr>
        <p:spPr>
          <a:xfrm>
            <a:off x="6804248" y="188640"/>
            <a:ext cx="1905000" cy="457200"/>
          </a:xfrm>
        </p:spPr>
        <p:txBody>
          <a:bodyPr/>
          <a:lstStyle>
            <a:lvl1pPr>
              <a:defRPr/>
            </a:lvl1pPr>
          </a:lstStyle>
          <a:p>
            <a:fld id="{7EA11974-EE22-8E4C-90B0-A89BA9CEDF2C}" type="slidenum">
              <a:rPr lang="fi-FI" altLang="en-FI"/>
              <a:pPr/>
              <a:t>‹#›</a:t>
            </a:fld>
            <a:endParaRPr lang="fi-FI" altLang="en-FI"/>
          </a:p>
        </p:txBody>
      </p:sp>
    </p:spTree>
    <p:extLst>
      <p:ext uri="{BB962C8B-B14F-4D97-AF65-F5344CB8AC3E}">
        <p14:creationId xmlns:p14="http://schemas.microsoft.com/office/powerpoint/2010/main" val="4255655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a:extLst>
              <a:ext uri="{FF2B5EF4-FFF2-40B4-BE49-F238E27FC236}">
                <a16:creationId xmlns:a16="http://schemas.microsoft.com/office/drawing/2014/main" id="{8EC28031-8C82-F644-8B35-9F850ED04F6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E34AA38-AA95-C946-86A4-B98ADE960306}"/>
              </a:ext>
            </a:extLst>
          </p:cNvPr>
          <p:cNvSpPr>
            <a:spLocks noGrp="1" noChangeArrowheads="1"/>
          </p:cNvSpPr>
          <p:nvPr>
            <p:ph type="ftr" sz="quarter" idx="11"/>
          </p:nvPr>
        </p:nvSpPr>
        <p:spPr/>
        <p:txBody>
          <a:bodyPr/>
          <a:lstStyle>
            <a:lvl1pPr>
              <a:defRPr/>
            </a:lvl1pPr>
          </a:lstStyle>
          <a:p>
            <a:pPr>
              <a:defRPr/>
            </a:pPr>
            <a:endParaRPr lang="en-US" altLang="en-FI"/>
          </a:p>
        </p:txBody>
      </p:sp>
      <p:sp>
        <p:nvSpPr>
          <p:cNvPr id="7" name="Slide Number Placeholder 6">
            <a:extLst>
              <a:ext uri="{FF2B5EF4-FFF2-40B4-BE49-F238E27FC236}">
                <a16:creationId xmlns:a16="http://schemas.microsoft.com/office/drawing/2014/main" id="{2FE797D4-66AD-074A-BC17-A3CE86159E10}"/>
              </a:ext>
            </a:extLst>
          </p:cNvPr>
          <p:cNvSpPr>
            <a:spLocks noGrp="1" noChangeArrowheads="1"/>
          </p:cNvSpPr>
          <p:nvPr>
            <p:ph type="sldNum" sz="quarter" idx="12"/>
          </p:nvPr>
        </p:nvSpPr>
        <p:spPr>
          <a:xfrm>
            <a:off x="6804248" y="188640"/>
            <a:ext cx="1905000" cy="457200"/>
          </a:xfrm>
        </p:spPr>
        <p:txBody>
          <a:bodyPr/>
          <a:lstStyle>
            <a:lvl1pPr>
              <a:defRPr/>
            </a:lvl1pPr>
          </a:lstStyle>
          <a:p>
            <a:fld id="{BE51D796-E55C-344E-A137-74E13C256554}" type="slidenum">
              <a:rPr lang="fi-FI" altLang="en-FI"/>
              <a:pPr/>
              <a:t>‹#›</a:t>
            </a:fld>
            <a:endParaRPr lang="fi-FI" altLang="en-FI"/>
          </a:p>
        </p:txBody>
      </p:sp>
    </p:spTree>
    <p:extLst>
      <p:ext uri="{BB962C8B-B14F-4D97-AF65-F5344CB8AC3E}">
        <p14:creationId xmlns:p14="http://schemas.microsoft.com/office/powerpoint/2010/main" val="37746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C02DA5-0FDF-5443-909F-2D875BEB974D}"/>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en-FI" err="1"/>
              <a:t>Click</a:t>
            </a:r>
            <a:r>
              <a:rPr lang="fi-FI" altLang="en-FI"/>
              <a:t> to </a:t>
            </a:r>
            <a:r>
              <a:rPr lang="fi-FI" altLang="en-FI" err="1"/>
              <a:t>edit</a:t>
            </a:r>
            <a:r>
              <a:rPr lang="fi-FI" altLang="en-FI"/>
              <a:t> Master </a:t>
            </a:r>
            <a:r>
              <a:rPr lang="fi-FI" altLang="en-FI" err="1"/>
              <a:t>title</a:t>
            </a:r>
            <a:r>
              <a:rPr lang="fi-FI" altLang="en-FI"/>
              <a:t> </a:t>
            </a:r>
            <a:r>
              <a:rPr lang="fi-FI" altLang="en-FI" err="1"/>
              <a:t>style</a:t>
            </a:r>
            <a:endParaRPr lang="fi-FI" altLang="en-FI"/>
          </a:p>
        </p:txBody>
      </p:sp>
      <p:sp>
        <p:nvSpPr>
          <p:cNvPr id="1027" name="Rectangle 3">
            <a:extLst>
              <a:ext uri="{FF2B5EF4-FFF2-40B4-BE49-F238E27FC236}">
                <a16:creationId xmlns:a16="http://schemas.microsoft.com/office/drawing/2014/main" id="{674B847E-AACA-AB4B-8948-5889B560567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en-FI" err="1"/>
              <a:t>Click</a:t>
            </a:r>
            <a:r>
              <a:rPr lang="fi-FI" altLang="en-FI"/>
              <a:t> to </a:t>
            </a:r>
            <a:r>
              <a:rPr lang="fi-FI" altLang="en-FI" err="1"/>
              <a:t>edit</a:t>
            </a:r>
            <a:r>
              <a:rPr lang="fi-FI" altLang="en-FI"/>
              <a:t> Master </a:t>
            </a:r>
            <a:r>
              <a:rPr lang="fi-FI" altLang="en-FI" err="1"/>
              <a:t>text</a:t>
            </a:r>
            <a:r>
              <a:rPr lang="fi-FI" altLang="en-FI"/>
              <a:t> </a:t>
            </a:r>
            <a:r>
              <a:rPr lang="fi-FI" altLang="en-FI" err="1"/>
              <a:t>styles</a:t>
            </a:r>
            <a:endParaRPr lang="fi-FI" altLang="en-FI"/>
          </a:p>
          <a:p>
            <a:pPr lvl="1"/>
            <a:r>
              <a:rPr lang="fi-FI" altLang="en-FI"/>
              <a:t>Second </a:t>
            </a:r>
            <a:r>
              <a:rPr lang="fi-FI" altLang="en-FI" err="1"/>
              <a:t>level</a:t>
            </a:r>
            <a:endParaRPr lang="fi-FI" altLang="en-FI"/>
          </a:p>
          <a:p>
            <a:pPr lvl="2"/>
            <a:r>
              <a:rPr lang="fi-FI" altLang="en-FI"/>
              <a:t>Third </a:t>
            </a:r>
            <a:r>
              <a:rPr lang="fi-FI" altLang="en-FI" err="1"/>
              <a:t>level</a:t>
            </a:r>
            <a:endParaRPr lang="fi-FI" altLang="en-FI"/>
          </a:p>
          <a:p>
            <a:pPr lvl="3"/>
            <a:r>
              <a:rPr lang="fi-FI" altLang="en-FI" err="1"/>
              <a:t>Fourth</a:t>
            </a:r>
            <a:r>
              <a:rPr lang="fi-FI" altLang="en-FI"/>
              <a:t> </a:t>
            </a:r>
            <a:r>
              <a:rPr lang="fi-FI" altLang="en-FI" err="1"/>
              <a:t>level</a:t>
            </a:r>
            <a:endParaRPr lang="fi-FI" altLang="en-FI"/>
          </a:p>
          <a:p>
            <a:pPr lvl="4"/>
            <a:r>
              <a:rPr lang="fi-FI" altLang="en-FI" err="1"/>
              <a:t>Fifth</a:t>
            </a:r>
            <a:r>
              <a:rPr lang="fi-FI" altLang="en-FI"/>
              <a:t> </a:t>
            </a:r>
            <a:r>
              <a:rPr lang="fi-FI" altLang="en-FI" err="1"/>
              <a:t>level</a:t>
            </a:r>
            <a:endParaRPr lang="fi-FI" altLang="en-FI"/>
          </a:p>
        </p:txBody>
      </p:sp>
      <p:sp>
        <p:nvSpPr>
          <p:cNvPr id="1028" name="Rectangle 4">
            <a:extLst>
              <a:ext uri="{FF2B5EF4-FFF2-40B4-BE49-F238E27FC236}">
                <a16:creationId xmlns:a16="http://schemas.microsoft.com/office/drawing/2014/main" id="{EBD14ED5-B76D-1B45-ABAF-1C11D021856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4BB301F-9C61-2943-B2B3-C02A40CECB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rgbClr val="595959"/>
                </a:solidFill>
              </a:defRPr>
            </a:lvl1pPr>
          </a:lstStyle>
          <a:p>
            <a:pPr>
              <a:defRPr/>
            </a:pPr>
            <a:r>
              <a:rPr lang="en-US" altLang="en-FI"/>
              <a:t>Lily Díaz, </a:t>
            </a:r>
          </a:p>
          <a:p>
            <a:pPr>
              <a:defRPr/>
            </a:pPr>
            <a:r>
              <a:rPr lang="en-US" altLang="en-FI"/>
              <a:t>ArtEZ Conference Art Research 2016</a:t>
            </a:r>
          </a:p>
        </p:txBody>
      </p:sp>
      <p:sp>
        <p:nvSpPr>
          <p:cNvPr id="1030" name="Rectangle 6">
            <a:extLst>
              <a:ext uri="{FF2B5EF4-FFF2-40B4-BE49-F238E27FC236}">
                <a16:creationId xmlns:a16="http://schemas.microsoft.com/office/drawing/2014/main" id="{432E1938-DF7E-9246-A537-B66DCB18E14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0686673-ACAC-4E4C-8763-A52963EACD25}" type="slidenum">
              <a:rPr lang="fi-FI" altLang="en-FI"/>
              <a:pPr/>
              <a:t>‹#›</a:t>
            </a:fld>
            <a:endParaRPr lang="fi-FI" altLang="en-FI"/>
          </a:p>
        </p:txBody>
      </p:sp>
      <p:pic>
        <p:nvPicPr>
          <p:cNvPr id="3" name="Picture 2" descr="Aalto_ARTS_EN_21_CMYK_3.png">
            <a:extLst>
              <a:ext uri="{FF2B5EF4-FFF2-40B4-BE49-F238E27FC236}">
                <a16:creationId xmlns:a16="http://schemas.microsoft.com/office/drawing/2014/main" id="{B7276419-88E0-AB4D-AF48-BF88F48DC17E}"/>
              </a:ext>
            </a:extLst>
          </p:cNvPr>
          <p:cNvPicPr>
            <a:picLocks noChangeAspect="1"/>
          </p:cNvPicPr>
          <p:nvPr userDrawn="1"/>
        </p:nvPicPr>
        <p:blipFill>
          <a:blip r:embed="rId9"/>
          <a:srcRect/>
          <a:stretch>
            <a:fillRect/>
          </a:stretch>
        </p:blipFill>
        <p:spPr bwMode="auto">
          <a:xfrm>
            <a:off x="7956550" y="5949950"/>
            <a:ext cx="884238" cy="692150"/>
          </a:xfrm>
          <a:prstGeom prst="rect">
            <a:avLst/>
          </a:prstGeom>
          <a:noFill/>
          <a:ln>
            <a:noFill/>
          </a:ln>
          <a:effectLst>
            <a:outerShdw blurRad="292100" dist="139700" dir="2700000" algn="tl" rotWithShape="0">
              <a:srgbClr val="333333">
                <a:alpha val="64999"/>
              </a:srgbClr>
            </a:outerShdw>
          </a:effectLst>
        </p:spPr>
      </p:pic>
    </p:spTree>
  </p:cSld>
  <p:clrMap bg1="lt1" tx1="dk1" bg2="lt2" tx2="dk2" accent1="accent1" accent2="accent2" accent3="accent3" accent4="accent4" accent5="accent5" accent6="accent6" hlink="hlink" folHlink="folHlink"/>
  <p:sldLayoutIdLst>
    <p:sldLayoutId id="2147483891" r:id="rId1"/>
    <p:sldLayoutId id="2147483896" r:id="rId2"/>
    <p:sldLayoutId id="2147483892" r:id="rId3"/>
    <p:sldLayoutId id="2147483895" r:id="rId4"/>
    <p:sldLayoutId id="2147483893" r:id="rId5"/>
    <p:sldLayoutId id="2147483897" r:id="rId6"/>
    <p:sldLayoutId id="2147483899" r:id="rId7"/>
  </p:sldLayoutIdLst>
  <p:hf sldNum="0" hdr="0" dt="0"/>
  <p:txStyles>
    <p:titleStyle>
      <a:lvl1pPr algn="ctr" rtl="0" eaLnBrk="0" fontAlgn="base" hangingPunct="0">
        <a:spcBef>
          <a:spcPct val="0"/>
        </a:spcBef>
        <a:spcAft>
          <a:spcPct val="0"/>
        </a:spcAft>
        <a:defRPr sz="2800" b="1" baseline="0">
          <a:solidFill>
            <a:schemeClr val="tx2"/>
          </a:solidFill>
          <a:latin typeface="Gill Sans"/>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chemeClr val="tx2"/>
          </a:solidFill>
          <a:latin typeface="Gill Sans"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chemeClr val="tx2"/>
          </a:solidFill>
          <a:latin typeface="Gill Sans"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chemeClr val="tx2"/>
          </a:solidFill>
          <a:latin typeface="Gill Sans"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chemeClr val="tx2"/>
          </a:solidFill>
          <a:latin typeface="Gill Sans" charset="0"/>
          <a:ea typeface="ＭＳ Ｐゴシック" pitchFamily="-65" charset="-128"/>
          <a:cs typeface="ＭＳ Ｐゴシック" pitchFamily="-65" charset="-128"/>
        </a:defRPr>
      </a:lvl5pPr>
      <a:lvl6pPr marL="457200" algn="ctr" rtl="0" fontAlgn="base">
        <a:spcBef>
          <a:spcPct val="0"/>
        </a:spcBef>
        <a:spcAft>
          <a:spcPct val="0"/>
        </a:spcAft>
        <a:defRPr sz="3800">
          <a:solidFill>
            <a:schemeClr val="tx2"/>
          </a:solidFill>
          <a:latin typeface="Skia" pitchFamily="-65" charset="0"/>
        </a:defRPr>
      </a:lvl6pPr>
      <a:lvl7pPr marL="914400" algn="ctr" rtl="0" fontAlgn="base">
        <a:spcBef>
          <a:spcPct val="0"/>
        </a:spcBef>
        <a:spcAft>
          <a:spcPct val="0"/>
        </a:spcAft>
        <a:defRPr sz="3800">
          <a:solidFill>
            <a:schemeClr val="tx2"/>
          </a:solidFill>
          <a:latin typeface="Skia" pitchFamily="-65" charset="0"/>
        </a:defRPr>
      </a:lvl7pPr>
      <a:lvl8pPr marL="1371600" algn="ctr" rtl="0" fontAlgn="base">
        <a:spcBef>
          <a:spcPct val="0"/>
        </a:spcBef>
        <a:spcAft>
          <a:spcPct val="0"/>
        </a:spcAft>
        <a:defRPr sz="3800">
          <a:solidFill>
            <a:schemeClr val="tx2"/>
          </a:solidFill>
          <a:latin typeface="Skia" pitchFamily="-65" charset="0"/>
        </a:defRPr>
      </a:lvl8pPr>
      <a:lvl9pPr marL="1828800" algn="ctr" rtl="0" fontAlgn="base">
        <a:spcBef>
          <a:spcPct val="0"/>
        </a:spcBef>
        <a:spcAft>
          <a:spcPct val="0"/>
        </a:spcAft>
        <a:defRPr sz="3800">
          <a:solidFill>
            <a:schemeClr val="tx2"/>
          </a:solidFill>
          <a:latin typeface="Skia" pitchFamily="-65" charset="0"/>
        </a:defRPr>
      </a:lvl9pPr>
    </p:titleStyle>
    <p:bodyStyle>
      <a:lvl1pPr marL="342900" indent="-342900" algn="l" rtl="0" eaLnBrk="0" fontAlgn="base" hangingPunct="0">
        <a:spcBef>
          <a:spcPct val="20000"/>
        </a:spcBef>
        <a:spcAft>
          <a:spcPct val="0"/>
        </a:spcAft>
        <a:buChar char="•"/>
        <a:defRPr sz="1800" baseline="0">
          <a:solidFill>
            <a:schemeClr val="tx1"/>
          </a:solidFill>
          <a:latin typeface="Gill Sans"/>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2pPr>
      <a:lvl3pPr marL="1143000" indent="-22860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3pPr>
      <a:lvl4pPr marL="1600200" indent="-22860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4pPr>
      <a:lvl5pPr marL="2057400" indent="-22860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E76B94D-ADD6-0246-8014-205878A84EA4}"/>
              </a:ext>
            </a:extLst>
          </p:cNvPr>
          <p:cNvSpPr>
            <a:spLocks noGrp="1" noChangeArrowheads="1"/>
          </p:cNvSpPr>
          <p:nvPr>
            <p:ph type="ctrTitle"/>
          </p:nvPr>
        </p:nvSpPr>
        <p:spPr>
          <a:xfrm>
            <a:off x="1317079" y="1044763"/>
            <a:ext cx="7300913" cy="2520950"/>
          </a:xfrm>
        </p:spPr>
        <p:txBody>
          <a:bodyPr/>
          <a:lstStyle/>
          <a:p>
            <a:pPr algn="r" eaLnBrk="1" hangingPunct="1"/>
            <a:r>
              <a:rPr lang="en-US" altLang="en-FI" sz="2400">
                <a:solidFill>
                  <a:schemeClr val="tx1"/>
                </a:solidFill>
                <a:latin typeface="Gill Sans" panose="020B0502020104020203" pitchFamily="34" charset="-79"/>
                <a:ea typeface="ＭＳ Ｐゴシック" panose="020B0600070205080204" pitchFamily="34" charset="-128"/>
              </a:rPr>
              <a:t>Contemporary research paradigms and </a:t>
            </a:r>
            <a:br>
              <a:rPr lang="en-US" altLang="en-FI">
                <a:solidFill>
                  <a:schemeClr val="tx1"/>
                </a:solidFill>
                <a:latin typeface="Gill Sans" panose="020B0502020104020203" pitchFamily="34" charset="-79"/>
                <a:ea typeface="ＭＳ Ｐゴシック" panose="020B0600070205080204" pitchFamily="34" charset="-128"/>
              </a:rPr>
            </a:br>
            <a:br>
              <a:rPr lang="en-US" altLang="en-FI">
                <a:solidFill>
                  <a:schemeClr val="tx1"/>
                </a:solidFill>
                <a:latin typeface="Gill Sans" panose="020B0502020104020203" pitchFamily="34" charset="-79"/>
                <a:ea typeface="ＭＳ Ｐゴシック" panose="020B0600070205080204" pitchFamily="34" charset="-128"/>
              </a:rPr>
            </a:br>
            <a:r>
              <a:rPr lang="en-US" altLang="en-FI">
                <a:solidFill>
                  <a:schemeClr val="tx1"/>
                </a:solidFill>
                <a:latin typeface="Gill Sans" panose="020B0502020104020203" pitchFamily="34" charset="-79"/>
                <a:ea typeface="ＭＳ Ｐゴシック" panose="020B0600070205080204" pitchFamily="34" charset="-128"/>
              </a:rPr>
              <a:t> </a:t>
            </a:r>
            <a:br>
              <a:rPr lang="en-US" altLang="en-FI">
                <a:solidFill>
                  <a:schemeClr val="tx1"/>
                </a:solidFill>
                <a:latin typeface="Gill Sans" panose="020B0502020104020203" pitchFamily="34" charset="-79"/>
                <a:ea typeface="ＭＳ Ｐゴシック" panose="020B0600070205080204" pitchFamily="34" charset="-128"/>
              </a:rPr>
            </a:br>
            <a:r>
              <a:rPr lang="en-US" altLang="en-FI" sz="4000">
                <a:solidFill>
                  <a:schemeClr val="tx1"/>
                </a:solidFill>
                <a:latin typeface="Gill Sans" panose="020B0502020104020203" pitchFamily="34" charset="-79"/>
                <a:ea typeface="ＭＳ Ｐゴシック" panose="020B0600070205080204" pitchFamily="34" charset="-128"/>
              </a:rPr>
              <a:t>Why do research</a:t>
            </a:r>
            <a:br>
              <a:rPr lang="en-US" altLang="en-FI" sz="4000">
                <a:solidFill>
                  <a:schemeClr val="tx1"/>
                </a:solidFill>
                <a:latin typeface="Gill Sans" panose="020B0502020104020203" pitchFamily="34" charset="-79"/>
                <a:ea typeface="ＭＳ Ｐゴシック" panose="020B0600070205080204" pitchFamily="34" charset="-128"/>
              </a:rPr>
            </a:br>
            <a:r>
              <a:rPr lang="en-US" altLang="en-FI" sz="4000">
                <a:solidFill>
                  <a:schemeClr val="tx1"/>
                </a:solidFill>
                <a:latin typeface="Gill Sans" panose="020B0502020104020203" pitchFamily="34" charset="-79"/>
                <a:ea typeface="ＭＳ Ｐゴシック" panose="020B0600070205080204" pitchFamily="34" charset="-128"/>
              </a:rPr>
              <a:t>in art and design?</a:t>
            </a:r>
          </a:p>
        </p:txBody>
      </p:sp>
      <p:sp>
        <p:nvSpPr>
          <p:cNvPr id="15363" name="Rectangle 6">
            <a:extLst>
              <a:ext uri="{FF2B5EF4-FFF2-40B4-BE49-F238E27FC236}">
                <a16:creationId xmlns:a16="http://schemas.microsoft.com/office/drawing/2014/main" id="{F9FBB0B0-AE05-7643-A28E-3855B842A347}"/>
              </a:ext>
            </a:extLst>
          </p:cNvPr>
          <p:cNvSpPr>
            <a:spLocks noChangeArrowheads="1"/>
          </p:cNvSpPr>
          <p:nvPr/>
        </p:nvSpPr>
        <p:spPr bwMode="auto">
          <a:xfrm>
            <a:off x="395536" y="4149080"/>
            <a:ext cx="457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eaLnBrk="1" hangingPunct="1">
              <a:spcBef>
                <a:spcPct val="0"/>
              </a:spcBef>
              <a:buFontTx/>
              <a:buNone/>
            </a:pPr>
            <a:r>
              <a:rPr lang="en-US" altLang="en-FI" sz="2000"/>
              <a:t>By Lily Díaz-</a:t>
            </a:r>
            <a:r>
              <a:rPr lang="en-US" altLang="en-FI" sz="2000" err="1"/>
              <a:t>Kommonen</a:t>
            </a:r>
            <a:endParaRPr lang="en-US" altLang="en-FI" sz="2000"/>
          </a:p>
          <a:p>
            <a:pPr eaLnBrk="1" hangingPunct="1">
              <a:spcBef>
                <a:spcPct val="0"/>
              </a:spcBef>
              <a:buFontTx/>
              <a:buNone/>
            </a:pPr>
            <a:r>
              <a:rPr lang="en-US" altLang="en-FI" sz="1600"/>
              <a:t>Professor of New Media,</a:t>
            </a:r>
          </a:p>
          <a:p>
            <a:pPr eaLnBrk="1" hangingPunct="1">
              <a:spcBef>
                <a:spcPct val="0"/>
              </a:spcBef>
              <a:buFontTx/>
              <a:buNone/>
            </a:pPr>
            <a:endParaRPr lang="en-US" altLang="en-FI" sz="1800"/>
          </a:p>
          <a:p>
            <a:pPr eaLnBrk="1" hangingPunct="1">
              <a:spcBef>
                <a:spcPct val="0"/>
              </a:spcBef>
              <a:buFontTx/>
              <a:buNone/>
            </a:pPr>
            <a:r>
              <a:rPr lang="en-US" altLang="en-FI" sz="1600">
                <a:solidFill>
                  <a:srgbClr val="800000"/>
                </a:solidFill>
              </a:rPr>
              <a:t>AXM-E0002</a:t>
            </a:r>
          </a:p>
          <a:p>
            <a:pPr eaLnBrk="1" hangingPunct="1">
              <a:spcBef>
                <a:spcPct val="0"/>
              </a:spcBef>
              <a:buFontTx/>
              <a:buNone/>
            </a:pPr>
            <a:r>
              <a:rPr lang="en-US" altLang="en-FI" sz="1600">
                <a:solidFill>
                  <a:srgbClr val="800000"/>
                </a:solidFill>
              </a:rPr>
              <a:t>Research skills for new media, </a:t>
            </a:r>
          </a:p>
          <a:p>
            <a:pPr eaLnBrk="1" hangingPunct="1">
              <a:spcBef>
                <a:spcPct val="0"/>
              </a:spcBef>
              <a:buFontTx/>
              <a:buNone/>
            </a:pPr>
            <a:r>
              <a:rPr lang="en-US" altLang="en-FI" sz="1600"/>
              <a:t>6 February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4294967295"/>
          </p:nvPr>
        </p:nvSpPr>
        <p:spPr>
          <a:xfrm>
            <a:off x="0" y="1600200"/>
            <a:ext cx="8229600" cy="4525963"/>
          </a:xfrm>
        </p:spPr>
        <p:txBody>
          <a:bodyPr/>
          <a:lstStyle/>
          <a:p>
            <a:pPr algn="l">
              <a:defRPr/>
            </a:pPr>
            <a:endParaRPr lang="es-ES_tradnl" sz="1800">
              <a:solidFill>
                <a:schemeClr val="tx1"/>
              </a:solidFill>
              <a:latin typeface="Gill Sans" charset="0"/>
              <a:ea typeface="ＭＳ Ｐゴシック" charset="0"/>
              <a:cs typeface="Gill Sans" charset="0"/>
            </a:endParaRPr>
          </a:p>
          <a:p>
            <a:pPr>
              <a:defRPr/>
            </a:pPr>
            <a:endParaRPr lang="es-ES_tradnl"/>
          </a:p>
        </p:txBody>
      </p:sp>
      <p:pic>
        <p:nvPicPr>
          <p:cNvPr id="13" name="Picture 15">
            <a:extLst>
              <a:ext uri="{FF2B5EF4-FFF2-40B4-BE49-F238E27FC236}">
                <a16:creationId xmlns:a16="http://schemas.microsoft.com/office/drawing/2014/main" id="{8040310B-65DF-D242-9F8E-E975E16B61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0962" y="1799790"/>
            <a:ext cx="4121477" cy="4525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4C970B85-3E4B-E74A-A1F7-DF78805C73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671" y="1799790"/>
            <a:ext cx="4229620" cy="4525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8E354E-5A2B-E94A-8A05-AFA899A537A4}"/>
              </a:ext>
            </a:extLst>
          </p:cNvPr>
          <p:cNvSpPr>
            <a:spLocks noGrp="1"/>
          </p:cNvSpPr>
          <p:nvPr>
            <p:ph type="title"/>
          </p:nvPr>
        </p:nvSpPr>
        <p:spPr/>
        <p:txBody>
          <a:bodyPr/>
          <a:lstStyle/>
          <a:p>
            <a:r>
              <a:rPr lang="es-ES_tradnl" err="1">
                <a:solidFill>
                  <a:schemeClr val="tx1"/>
                </a:solidFill>
                <a:latin typeface="Gill Sans" charset="0"/>
                <a:ea typeface="ＭＳ Ｐゴシック" charset="0"/>
                <a:cs typeface="ＭＳ Ｐゴシック" charset="0"/>
              </a:rPr>
              <a:t>Illuminating</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History</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Through</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the</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Eyes</a:t>
            </a:r>
            <a:r>
              <a:rPr lang="es-ES_tradnl">
                <a:solidFill>
                  <a:schemeClr val="tx1"/>
                </a:solidFill>
                <a:latin typeface="Gill Sans" charset="0"/>
                <a:ea typeface="ＭＳ Ｐゴシック" charset="0"/>
                <a:cs typeface="ＭＳ Ｐゴシック" charset="0"/>
              </a:rPr>
              <a:t> of Media, 1996-2002</a:t>
            </a:r>
            <a:endParaRPr lang="en-GB">
              <a:solidFill>
                <a:schemeClr val="tx1"/>
              </a:solidFill>
            </a:endParaRPr>
          </a:p>
        </p:txBody>
      </p:sp>
    </p:spTree>
    <p:extLst>
      <p:ext uri="{BB962C8B-B14F-4D97-AF65-F5344CB8AC3E}">
        <p14:creationId xmlns:p14="http://schemas.microsoft.com/office/powerpoint/2010/main" val="3884280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4294967295"/>
          </p:nvPr>
        </p:nvSpPr>
        <p:spPr>
          <a:xfrm>
            <a:off x="0" y="1600200"/>
            <a:ext cx="8229600" cy="4525963"/>
          </a:xfrm>
        </p:spPr>
        <p:txBody>
          <a:bodyPr/>
          <a:lstStyle/>
          <a:p>
            <a:pPr algn="l">
              <a:defRPr/>
            </a:pPr>
            <a:endParaRPr lang="es-ES_tradnl" sz="1800">
              <a:solidFill>
                <a:schemeClr val="tx1"/>
              </a:solidFill>
              <a:latin typeface="Gill Sans" charset="0"/>
              <a:ea typeface="ＭＳ Ｐゴシック" charset="0"/>
              <a:cs typeface="Gill Sans" charset="0"/>
            </a:endParaRPr>
          </a:p>
          <a:p>
            <a:pPr>
              <a:defRPr/>
            </a:pPr>
            <a:endParaRPr lang="es-ES_tradnl"/>
          </a:p>
        </p:txBody>
      </p:sp>
      <p:pic>
        <p:nvPicPr>
          <p:cNvPr id="13" name="Picture 15">
            <a:extLst>
              <a:ext uri="{FF2B5EF4-FFF2-40B4-BE49-F238E27FC236}">
                <a16:creationId xmlns:a16="http://schemas.microsoft.com/office/drawing/2014/main" id="{8040310B-65DF-D242-9F8E-E975E16B61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0962" y="1799790"/>
            <a:ext cx="4121477" cy="4525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4C970B85-3E4B-E74A-A1F7-DF78805C73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671" y="1799790"/>
            <a:ext cx="4229620" cy="4525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2742920-FC44-0C41-A74B-00BF87E43468}"/>
              </a:ext>
            </a:extLst>
          </p:cNvPr>
          <p:cNvPicPr>
            <a:picLocks noChangeAspect="1"/>
          </p:cNvPicPr>
          <p:nvPr/>
        </p:nvPicPr>
        <p:blipFill>
          <a:blip r:embed="rId5"/>
          <a:stretch>
            <a:fillRect/>
          </a:stretch>
        </p:blipFill>
        <p:spPr>
          <a:xfrm>
            <a:off x="1708150" y="2780928"/>
            <a:ext cx="4813300" cy="28448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1E047D3-3ACE-374F-AC9D-99C96C9EF84C}"/>
              </a:ext>
            </a:extLst>
          </p:cNvPr>
          <p:cNvSpPr>
            <a:spLocks noGrp="1"/>
          </p:cNvSpPr>
          <p:nvPr>
            <p:ph type="title"/>
          </p:nvPr>
        </p:nvSpPr>
        <p:spPr/>
        <p:txBody>
          <a:bodyPr/>
          <a:lstStyle/>
          <a:p>
            <a:r>
              <a:rPr lang="es-ES_tradnl" err="1">
                <a:solidFill>
                  <a:schemeClr val="tx1"/>
                </a:solidFill>
                <a:latin typeface="Gill Sans" charset="0"/>
                <a:ea typeface="ＭＳ Ｐゴシック" charset="0"/>
                <a:cs typeface="ＭＳ Ｐゴシック" charset="0"/>
              </a:rPr>
              <a:t>Illuminating</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History</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Through</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the</a:t>
            </a:r>
            <a:r>
              <a:rPr lang="es-ES_tradnl">
                <a:solidFill>
                  <a:schemeClr val="tx1"/>
                </a:solidFill>
                <a:latin typeface="Gill Sans" charset="0"/>
                <a:ea typeface="ＭＳ Ｐゴシック" charset="0"/>
                <a:cs typeface="ＭＳ Ｐゴシック" charset="0"/>
              </a:rPr>
              <a:t> </a:t>
            </a:r>
            <a:r>
              <a:rPr lang="es-ES_tradnl" err="1">
                <a:solidFill>
                  <a:schemeClr val="tx1"/>
                </a:solidFill>
                <a:latin typeface="Gill Sans" charset="0"/>
                <a:ea typeface="ＭＳ Ｐゴシック" charset="0"/>
                <a:cs typeface="ＭＳ Ｐゴシック" charset="0"/>
              </a:rPr>
              <a:t>Eyes</a:t>
            </a:r>
            <a:r>
              <a:rPr lang="es-ES_tradnl">
                <a:solidFill>
                  <a:schemeClr val="tx1"/>
                </a:solidFill>
                <a:latin typeface="Gill Sans" charset="0"/>
                <a:ea typeface="ＭＳ Ｐゴシック" charset="0"/>
                <a:cs typeface="ＭＳ Ｐゴシック" charset="0"/>
              </a:rPr>
              <a:t> of Media, 1996-2002</a:t>
            </a:r>
            <a:endParaRPr lang="en-GB"/>
          </a:p>
        </p:txBody>
      </p:sp>
    </p:spTree>
    <p:extLst>
      <p:ext uri="{BB962C8B-B14F-4D97-AF65-F5344CB8AC3E}">
        <p14:creationId xmlns:p14="http://schemas.microsoft.com/office/powerpoint/2010/main" val="4102644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icture 2" descr="diorama_concept_smll.jpg">
            <a:extLst>
              <a:ext uri="{FF2B5EF4-FFF2-40B4-BE49-F238E27FC236}">
                <a16:creationId xmlns:a16="http://schemas.microsoft.com/office/drawing/2014/main" id="{EC7B2991-9EBB-C644-9828-802AF8628687}"/>
              </a:ext>
            </a:extLst>
          </p:cNvPr>
          <p:cNvSpPr>
            <a:spLocks noChangeAspect="1"/>
          </p:cNvSpPr>
          <p:nvPr/>
        </p:nvSpPr>
        <p:spPr bwMode="auto">
          <a:xfrm>
            <a:off x="1588" y="1773238"/>
            <a:ext cx="9158287"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endParaRPr lang="en-US" altLang="en-FI" sz="2800">
              <a:latin typeface="Times" pitchFamily="2" charset="0"/>
            </a:endParaRPr>
          </a:p>
        </p:txBody>
      </p:sp>
      <p:sp>
        <p:nvSpPr>
          <p:cNvPr id="21506" name="TextBox 3">
            <a:extLst>
              <a:ext uri="{FF2B5EF4-FFF2-40B4-BE49-F238E27FC236}">
                <a16:creationId xmlns:a16="http://schemas.microsoft.com/office/drawing/2014/main" id="{4E703833-DDFD-B044-AC4C-815212FAB28F}"/>
              </a:ext>
            </a:extLst>
          </p:cNvPr>
          <p:cNvSpPr txBox="1">
            <a:spLocks noChangeArrowheads="1"/>
          </p:cNvSpPr>
          <p:nvPr/>
        </p:nvSpPr>
        <p:spPr bwMode="auto">
          <a:xfrm>
            <a:off x="1547813" y="115888"/>
            <a:ext cx="4749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2800" b="1"/>
              <a:t>Pavilion of Finland at the </a:t>
            </a:r>
          </a:p>
          <a:p>
            <a:pPr>
              <a:spcBef>
                <a:spcPct val="0"/>
              </a:spcBef>
              <a:buFontTx/>
              <a:buNone/>
            </a:pPr>
            <a:r>
              <a:rPr lang="en-US" altLang="en-FI" sz="2800" b="1"/>
              <a:t>1900 World Fair in Paris </a:t>
            </a:r>
          </a:p>
        </p:txBody>
      </p:sp>
      <p:sp>
        <p:nvSpPr>
          <p:cNvPr id="21507" name="TextBox 4">
            <a:extLst>
              <a:ext uri="{FF2B5EF4-FFF2-40B4-BE49-F238E27FC236}">
                <a16:creationId xmlns:a16="http://schemas.microsoft.com/office/drawing/2014/main" id="{A1DD6056-5FED-BE44-BE99-DBD3C8E57190}"/>
              </a:ext>
            </a:extLst>
          </p:cNvPr>
          <p:cNvSpPr txBox="1">
            <a:spLocks noChangeArrowheads="1"/>
          </p:cNvSpPr>
          <p:nvPr/>
        </p:nvSpPr>
        <p:spPr bwMode="auto">
          <a:xfrm>
            <a:off x="2484438" y="1268413"/>
            <a:ext cx="411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1800"/>
              <a:t>An virtual reality historical reconstruction</a:t>
            </a:r>
          </a:p>
        </p:txBody>
      </p:sp>
      <p:sp>
        <p:nvSpPr>
          <p:cNvPr id="21508" name="TextBox 4">
            <a:extLst>
              <a:ext uri="{FF2B5EF4-FFF2-40B4-BE49-F238E27FC236}">
                <a16:creationId xmlns:a16="http://schemas.microsoft.com/office/drawing/2014/main" id="{6B66B577-0264-DF44-9CAD-36FC3BC7DDB9}"/>
              </a:ext>
            </a:extLst>
          </p:cNvPr>
          <p:cNvSpPr txBox="1">
            <a:spLocks noChangeArrowheads="1"/>
          </p:cNvSpPr>
          <p:nvPr/>
        </p:nvSpPr>
        <p:spPr bwMode="auto">
          <a:xfrm>
            <a:off x="179512" y="5617859"/>
            <a:ext cx="3878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1200"/>
              <a:t>Rear projection edition, featuring a gesture-based interface.</a:t>
            </a:r>
          </a:p>
          <a:p>
            <a:pPr>
              <a:spcBef>
                <a:spcPct val="0"/>
              </a:spcBef>
              <a:buFontTx/>
              <a:buNone/>
            </a:pPr>
            <a:r>
              <a:rPr lang="en-US" altLang="en-FI" sz="1200"/>
              <a:t>Shown in the </a:t>
            </a:r>
            <a:r>
              <a:rPr lang="en-US" altLang="en-FI" sz="1200" i="1" err="1"/>
              <a:t>Akseli</a:t>
            </a:r>
            <a:r>
              <a:rPr lang="en-US" altLang="en-US" sz="1200" i="1" err="1"/>
              <a:t>’</a:t>
            </a:r>
            <a:r>
              <a:rPr lang="en-US" altLang="en-FI" sz="1200" i="1" err="1"/>
              <a:t>s</a:t>
            </a:r>
            <a:r>
              <a:rPr lang="en-US" altLang="en-FI" sz="1200" i="1"/>
              <a:t> Treasures </a:t>
            </a:r>
            <a:r>
              <a:rPr lang="en-US" altLang="en-FI" sz="1200"/>
              <a:t>exhibition</a:t>
            </a:r>
          </a:p>
          <a:p>
            <a:pPr>
              <a:spcBef>
                <a:spcPct val="0"/>
              </a:spcBef>
              <a:buFontTx/>
              <a:buNone/>
            </a:pPr>
            <a:r>
              <a:rPr lang="en-US" altLang="en-FI" sz="1200"/>
              <a:t>Gallen </a:t>
            </a:r>
            <a:r>
              <a:rPr lang="en-US" altLang="en-FI" sz="1200" err="1"/>
              <a:t>Kallela</a:t>
            </a:r>
            <a:r>
              <a:rPr lang="en-US" altLang="en-FI" sz="1200"/>
              <a:t> Museum, Espoo, Finland</a:t>
            </a:r>
          </a:p>
          <a:p>
            <a:pPr>
              <a:spcBef>
                <a:spcPct val="0"/>
              </a:spcBef>
              <a:buFontTx/>
              <a:buNone/>
            </a:pPr>
            <a:r>
              <a:rPr lang="en-US" altLang="en-FI" sz="1200"/>
              <a:t>Sept. 21, 2012 – May 12, 2013.</a:t>
            </a:r>
          </a:p>
        </p:txBody>
      </p:sp>
      <p:pic>
        <p:nvPicPr>
          <p:cNvPr id="21509" name="Picture 2" descr="diorama_concept_smll.jpg">
            <a:extLst>
              <a:ext uri="{FF2B5EF4-FFF2-40B4-BE49-F238E27FC236}">
                <a16:creationId xmlns:a16="http://schemas.microsoft.com/office/drawing/2014/main" id="{50881349-A8F6-8E46-9789-9EB0668B85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700213"/>
            <a:ext cx="9158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622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icture 2" descr="diorama_concept_smll.jpg">
            <a:extLst>
              <a:ext uri="{FF2B5EF4-FFF2-40B4-BE49-F238E27FC236}">
                <a16:creationId xmlns:a16="http://schemas.microsoft.com/office/drawing/2014/main" id="{EC7B2991-9EBB-C644-9828-802AF8628687}"/>
              </a:ext>
            </a:extLst>
          </p:cNvPr>
          <p:cNvSpPr>
            <a:spLocks noChangeAspect="1"/>
          </p:cNvSpPr>
          <p:nvPr/>
        </p:nvSpPr>
        <p:spPr bwMode="auto">
          <a:xfrm>
            <a:off x="1588" y="1773238"/>
            <a:ext cx="9158287"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endParaRPr lang="en-US" altLang="en-FI" sz="2800">
              <a:latin typeface="Times" pitchFamily="2" charset="0"/>
            </a:endParaRPr>
          </a:p>
        </p:txBody>
      </p:sp>
      <p:sp>
        <p:nvSpPr>
          <p:cNvPr id="21506" name="TextBox 3">
            <a:extLst>
              <a:ext uri="{FF2B5EF4-FFF2-40B4-BE49-F238E27FC236}">
                <a16:creationId xmlns:a16="http://schemas.microsoft.com/office/drawing/2014/main" id="{4E703833-DDFD-B044-AC4C-815212FAB28F}"/>
              </a:ext>
            </a:extLst>
          </p:cNvPr>
          <p:cNvSpPr txBox="1">
            <a:spLocks noChangeArrowheads="1"/>
          </p:cNvSpPr>
          <p:nvPr/>
        </p:nvSpPr>
        <p:spPr bwMode="auto">
          <a:xfrm>
            <a:off x="1547813" y="115888"/>
            <a:ext cx="4749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2800" b="1"/>
              <a:t>Pavilion of Finland at the </a:t>
            </a:r>
          </a:p>
          <a:p>
            <a:pPr>
              <a:spcBef>
                <a:spcPct val="0"/>
              </a:spcBef>
              <a:buFontTx/>
              <a:buNone/>
            </a:pPr>
            <a:r>
              <a:rPr lang="en-US" altLang="en-FI" sz="2800" b="1"/>
              <a:t>1900 World Fair in Paris </a:t>
            </a:r>
          </a:p>
        </p:txBody>
      </p:sp>
      <p:sp>
        <p:nvSpPr>
          <p:cNvPr id="21507" name="TextBox 4">
            <a:extLst>
              <a:ext uri="{FF2B5EF4-FFF2-40B4-BE49-F238E27FC236}">
                <a16:creationId xmlns:a16="http://schemas.microsoft.com/office/drawing/2014/main" id="{A1DD6056-5FED-BE44-BE99-DBD3C8E57190}"/>
              </a:ext>
            </a:extLst>
          </p:cNvPr>
          <p:cNvSpPr txBox="1">
            <a:spLocks noChangeArrowheads="1"/>
          </p:cNvSpPr>
          <p:nvPr/>
        </p:nvSpPr>
        <p:spPr bwMode="auto">
          <a:xfrm>
            <a:off x="2484438" y="1268413"/>
            <a:ext cx="411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1800"/>
              <a:t>An virtual reality historical reconstruction</a:t>
            </a:r>
          </a:p>
        </p:txBody>
      </p:sp>
      <p:sp>
        <p:nvSpPr>
          <p:cNvPr id="21508" name="TextBox 4">
            <a:extLst>
              <a:ext uri="{FF2B5EF4-FFF2-40B4-BE49-F238E27FC236}">
                <a16:creationId xmlns:a16="http://schemas.microsoft.com/office/drawing/2014/main" id="{6B66B577-0264-DF44-9CAD-36FC3BC7DDB9}"/>
              </a:ext>
            </a:extLst>
          </p:cNvPr>
          <p:cNvSpPr txBox="1">
            <a:spLocks noChangeArrowheads="1"/>
          </p:cNvSpPr>
          <p:nvPr/>
        </p:nvSpPr>
        <p:spPr bwMode="auto">
          <a:xfrm>
            <a:off x="98313" y="5705862"/>
            <a:ext cx="28989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1200"/>
              <a:t>Film documentary</a:t>
            </a:r>
          </a:p>
          <a:p>
            <a:pPr>
              <a:spcBef>
                <a:spcPct val="0"/>
              </a:spcBef>
              <a:buFontTx/>
              <a:buNone/>
            </a:pPr>
            <a:r>
              <a:rPr lang="en-US" altLang="en-FI" sz="1200"/>
              <a:t>Duration: 8:00 minutes</a:t>
            </a:r>
          </a:p>
          <a:p>
            <a:pPr>
              <a:spcBef>
                <a:spcPct val="0"/>
              </a:spcBef>
              <a:buFontTx/>
              <a:buNone/>
            </a:pPr>
            <a:r>
              <a:rPr lang="en-US" altLang="en-FI" sz="1200"/>
              <a:t>Shown in the </a:t>
            </a:r>
            <a:r>
              <a:rPr lang="en-US" altLang="en-FI" sz="1200" i="1"/>
              <a:t>A Passion for Finland </a:t>
            </a:r>
            <a:r>
              <a:rPr lang="en-US" altLang="en-FI" sz="1200"/>
              <a:t>exhibition</a:t>
            </a:r>
          </a:p>
          <a:p>
            <a:pPr>
              <a:spcBef>
                <a:spcPct val="0"/>
              </a:spcBef>
              <a:buFontTx/>
              <a:buNone/>
            </a:pPr>
            <a:r>
              <a:rPr lang="en-US" altLang="en-FI" sz="1200" err="1"/>
              <a:t>Musée</a:t>
            </a:r>
            <a:r>
              <a:rPr lang="en-US" altLang="en-FI" sz="1200"/>
              <a:t> d’Orsay, Paris</a:t>
            </a:r>
          </a:p>
          <a:p>
            <a:pPr>
              <a:spcBef>
                <a:spcPct val="0"/>
              </a:spcBef>
              <a:buFontTx/>
              <a:buNone/>
            </a:pPr>
            <a:r>
              <a:rPr lang="en-US" altLang="en-FI" sz="1200"/>
              <a:t>7 February – 6 May 2012</a:t>
            </a:r>
          </a:p>
        </p:txBody>
      </p:sp>
      <p:pic>
        <p:nvPicPr>
          <p:cNvPr id="7" name="Picture 6" descr="pav_muse02.jpg">
            <a:extLst>
              <a:ext uri="{FF2B5EF4-FFF2-40B4-BE49-F238E27FC236}">
                <a16:creationId xmlns:a16="http://schemas.microsoft.com/office/drawing/2014/main" id="{E1C16E6D-F849-CF4C-8B04-C3DC0F2CA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281436"/>
            <a:ext cx="6552728" cy="4340120"/>
          </a:xfrm>
          <a:prstGeom prst="rect">
            <a:avLst/>
          </a:prstGeom>
        </p:spPr>
      </p:pic>
    </p:spTree>
    <p:extLst>
      <p:ext uri="{BB962C8B-B14F-4D97-AF65-F5344CB8AC3E}">
        <p14:creationId xmlns:p14="http://schemas.microsoft.com/office/powerpoint/2010/main" val="151334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Box 4">
            <a:extLst>
              <a:ext uri="{FF2B5EF4-FFF2-40B4-BE49-F238E27FC236}">
                <a16:creationId xmlns:a16="http://schemas.microsoft.com/office/drawing/2014/main" id="{E6983687-1012-8D49-BBA7-82C11B3F5B67}"/>
              </a:ext>
            </a:extLst>
          </p:cNvPr>
          <p:cNvSpPr txBox="1">
            <a:spLocks noChangeArrowheads="1"/>
          </p:cNvSpPr>
          <p:nvPr/>
        </p:nvSpPr>
        <p:spPr bwMode="auto">
          <a:xfrm>
            <a:off x="3683527" y="1089280"/>
            <a:ext cx="1502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r>
              <a:rPr lang="en-US" altLang="fi-FI" sz="1800">
                <a:latin typeface="Gill Sans" panose="020B0502020104020203" pitchFamily="34" charset="-79"/>
              </a:rPr>
              <a:t>(2009 – 2018)</a:t>
            </a:r>
          </a:p>
        </p:txBody>
      </p:sp>
      <p:pic>
        <p:nvPicPr>
          <p:cNvPr id="6" name="Picture 5" descr="pavi_heikki_ima_smll.jpg">
            <a:extLst>
              <a:ext uri="{FF2B5EF4-FFF2-40B4-BE49-F238E27FC236}">
                <a16:creationId xmlns:a16="http://schemas.microsoft.com/office/drawing/2014/main" id="{BFE38867-CFB6-3F41-8D8A-046F3170B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450499"/>
            <a:ext cx="6979618" cy="5234714"/>
          </a:xfrm>
          <a:prstGeom prst="rect">
            <a:avLst/>
          </a:prstGeom>
        </p:spPr>
      </p:pic>
      <p:sp>
        <p:nvSpPr>
          <p:cNvPr id="7" name="TextBox 4">
            <a:extLst>
              <a:ext uri="{FF2B5EF4-FFF2-40B4-BE49-F238E27FC236}">
                <a16:creationId xmlns:a16="http://schemas.microsoft.com/office/drawing/2014/main" id="{E415D292-C8ED-9A45-9CC3-1B48F394460D}"/>
              </a:ext>
            </a:extLst>
          </p:cNvPr>
          <p:cNvSpPr txBox="1">
            <a:spLocks noChangeArrowheads="1"/>
          </p:cNvSpPr>
          <p:nvPr/>
        </p:nvSpPr>
        <p:spPr bwMode="auto">
          <a:xfrm>
            <a:off x="899592" y="5714672"/>
            <a:ext cx="4198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r>
              <a:rPr lang="en-US" altLang="fi-FI" sz="1400" i="1">
                <a:solidFill>
                  <a:schemeClr val="bg1"/>
                </a:solidFill>
                <a:latin typeface="Gill Sans" panose="020B0502020104020203" pitchFamily="34" charset="-79"/>
              </a:rPr>
              <a:t>Pavilion of Finland at the 1900 World Heritage Site</a:t>
            </a:r>
          </a:p>
          <a:p>
            <a:r>
              <a:rPr lang="en-US" altLang="fi-FI" sz="1400">
                <a:solidFill>
                  <a:schemeClr val="bg1"/>
                </a:solidFill>
                <a:latin typeface="Gill Sans" panose="020B0502020104020203" pitchFamily="34" charset="-79"/>
              </a:rPr>
              <a:t>Systems of Representation research group</a:t>
            </a:r>
          </a:p>
          <a:p>
            <a:r>
              <a:rPr lang="en-US" altLang="fi-FI" sz="1400">
                <a:solidFill>
                  <a:schemeClr val="bg1"/>
                </a:solidFill>
                <a:latin typeface="Gill Sans" panose="020B0502020104020203" pitchFamily="34" charset="-79"/>
              </a:rPr>
              <a:t>Permanent exhibition, Design Museum Helsinki, 2017.</a:t>
            </a:r>
            <a:r>
              <a:rPr lang="en-US" altLang="fi-FI" sz="1400">
                <a:latin typeface="Gill Sans" panose="020B0502020104020203" pitchFamily="34" charset="-79"/>
              </a:rPr>
              <a:t>.</a:t>
            </a:r>
          </a:p>
        </p:txBody>
      </p:sp>
      <p:sp>
        <p:nvSpPr>
          <p:cNvPr id="4" name="Title 3">
            <a:extLst>
              <a:ext uri="{FF2B5EF4-FFF2-40B4-BE49-F238E27FC236}">
                <a16:creationId xmlns:a16="http://schemas.microsoft.com/office/drawing/2014/main" id="{02C73671-0510-F941-B30E-82C98DE2F9ED}"/>
              </a:ext>
            </a:extLst>
          </p:cNvPr>
          <p:cNvSpPr>
            <a:spLocks noGrp="1"/>
          </p:cNvSpPr>
          <p:nvPr>
            <p:ph type="title"/>
          </p:nvPr>
        </p:nvSpPr>
        <p:spPr/>
        <p:txBody>
          <a:bodyPr/>
          <a:lstStyle/>
          <a:p>
            <a:r>
              <a:rPr lang="en-US" altLang="en-FI"/>
              <a:t>Pavilion of Finland at the </a:t>
            </a:r>
            <a:br>
              <a:rPr lang="en-US" altLang="en-FI"/>
            </a:br>
            <a:r>
              <a:rPr lang="en-US" altLang="en-FI"/>
              <a:t>1900 World Fair in Paris </a:t>
            </a:r>
            <a:br>
              <a:rPr lang="en-US" altLang="en-FI"/>
            </a:br>
            <a:endParaRPr lang="en-GB"/>
          </a:p>
        </p:txBody>
      </p:sp>
    </p:spTree>
    <p:extLst>
      <p:ext uri="{BB962C8B-B14F-4D97-AF65-F5344CB8AC3E}">
        <p14:creationId xmlns:p14="http://schemas.microsoft.com/office/powerpoint/2010/main" val="2708294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anatomles_3d_02_smll.jpg">
            <a:extLst>
              <a:ext uri="{FF2B5EF4-FFF2-40B4-BE49-F238E27FC236}">
                <a16:creationId xmlns:a16="http://schemas.microsoft.com/office/drawing/2014/main" id="{5BE20574-99EA-6144-BF20-452B477665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44463"/>
            <a:ext cx="87153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70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a:extLst>
              <a:ext uri="{FF2B5EF4-FFF2-40B4-BE49-F238E27FC236}">
                <a16:creationId xmlns:a16="http://schemas.microsoft.com/office/drawing/2014/main" id="{8F4DDDBF-71EA-0242-ABA5-465482F4EFE0}"/>
              </a:ext>
            </a:extLst>
          </p:cNvPr>
          <p:cNvSpPr>
            <a:spLocks noGrp="1" noChangeArrowheads="1"/>
          </p:cNvSpPr>
          <p:nvPr>
            <p:ph type="title"/>
          </p:nvPr>
        </p:nvSpPr>
        <p:spPr/>
        <p:txBody>
          <a:bodyPr/>
          <a:lstStyle/>
          <a:p>
            <a:pPr algn="l"/>
            <a:r>
              <a:rPr lang="en-US" altLang="en-FI" sz="2800">
                <a:latin typeface="Gill Sans" panose="020B0502020104020203" pitchFamily="34" charset="-79"/>
                <a:ea typeface="ＭＳ Ｐゴシック" panose="020B0600070205080204" pitchFamily="34" charset="-128"/>
              </a:rPr>
              <a:t>The Anatomy lesson of </a:t>
            </a:r>
            <a:br>
              <a:rPr lang="en-US" altLang="en-FI" sz="2800">
                <a:latin typeface="Gill Sans" panose="020B0502020104020203" pitchFamily="34" charset="-79"/>
                <a:ea typeface="ＭＳ Ｐゴシック" panose="020B0600070205080204" pitchFamily="34" charset="-128"/>
              </a:rPr>
            </a:br>
            <a:r>
              <a:rPr lang="en-US" altLang="en-FI" sz="2800">
                <a:latin typeface="Gill Sans" panose="020B0502020104020203" pitchFamily="34" charset="-79"/>
                <a:ea typeface="ＭＳ Ｐゴシック" panose="020B0600070205080204" pitchFamily="34" charset="-128"/>
              </a:rPr>
              <a:t>Dr. Nicolaes Tulp by Rembrandt, 1632</a:t>
            </a:r>
          </a:p>
        </p:txBody>
      </p:sp>
      <p:sp>
        <p:nvSpPr>
          <p:cNvPr id="29698" name="Content Placeholder 3">
            <a:extLst>
              <a:ext uri="{FF2B5EF4-FFF2-40B4-BE49-F238E27FC236}">
                <a16:creationId xmlns:a16="http://schemas.microsoft.com/office/drawing/2014/main" id="{E0EFBA1B-7991-524F-A79D-A167BC86D3FB}"/>
              </a:ext>
            </a:extLst>
          </p:cNvPr>
          <p:cNvSpPr>
            <a:spLocks noGrp="1" noChangeArrowheads="1"/>
          </p:cNvSpPr>
          <p:nvPr>
            <p:ph idx="1"/>
          </p:nvPr>
        </p:nvSpPr>
        <p:spPr/>
        <p:txBody>
          <a:bodyPr/>
          <a:lstStyle/>
          <a:p>
            <a:r>
              <a:rPr lang="en-US" altLang="en-FI" sz="2000">
                <a:latin typeface="Gill Sans" panose="020B0502020104020203" pitchFamily="34" charset="-79"/>
                <a:ea typeface="ＭＳ Ｐゴシック" panose="020B0600070205080204" pitchFamily="34" charset="-128"/>
              </a:rPr>
              <a:t>A hypothetical 3D reconstruction of the 1691 anatomical theatre of the Barber</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s Surgeon Guild of Amsterdam has been re-created through the study of 18</a:t>
            </a:r>
            <a:r>
              <a:rPr lang="en-US" altLang="en-FI" sz="2000" baseline="30000">
                <a:latin typeface="Gill Sans" panose="020B0502020104020203" pitchFamily="34" charset="-79"/>
                <a:ea typeface="ＭＳ Ｐゴシック" panose="020B0600070205080204" pitchFamily="34" charset="-128"/>
              </a:rPr>
              <a:t>th</a:t>
            </a:r>
            <a:r>
              <a:rPr lang="en-US" altLang="en-FI" sz="2000">
                <a:latin typeface="Gill Sans" panose="020B0502020104020203" pitchFamily="34" charset="-79"/>
                <a:ea typeface="ＭＳ Ｐゴシック" panose="020B0600070205080204" pitchFamily="34" charset="-128"/>
              </a:rPr>
              <a:t> century sources and using photogrammetry.</a:t>
            </a:r>
          </a:p>
          <a:p>
            <a:endParaRPr lang="en-US" altLang="en-FI" sz="2000">
              <a:latin typeface="Gill Sans" panose="020B0502020104020203" pitchFamily="34" charset="-79"/>
              <a:ea typeface="ＭＳ Ｐゴシック" panose="020B0600070205080204" pitchFamily="34" charset="-128"/>
            </a:endParaRPr>
          </a:p>
          <a:p>
            <a:r>
              <a:rPr lang="en-US" altLang="en-FI" sz="2000">
                <a:latin typeface="Gill Sans" panose="020B0502020104020203" pitchFamily="34" charset="-79"/>
                <a:ea typeface="ＭＳ Ｐゴシック" panose="020B0600070205080204" pitchFamily="34" charset="-128"/>
              </a:rPr>
              <a:t>A sound environment that includes narrative and ambient noise has been designed.</a:t>
            </a:r>
          </a:p>
          <a:p>
            <a:endParaRPr lang="en-US" altLang="en-FI" sz="2000">
              <a:latin typeface="Gill Sans" panose="020B0502020104020203" pitchFamily="34" charset="-79"/>
              <a:ea typeface="ＭＳ Ｐゴシック" panose="020B0600070205080204" pitchFamily="34" charset="-128"/>
            </a:endParaRPr>
          </a:p>
          <a:p>
            <a:r>
              <a:rPr lang="en-US" altLang="en-FI" sz="2000">
                <a:latin typeface="Gill Sans" panose="020B0502020104020203" pitchFamily="34" charset="-79"/>
                <a:ea typeface="ＭＳ Ｐゴシック" panose="020B0600070205080204" pitchFamily="34" charset="-128"/>
              </a:rPr>
              <a:t>A 3D model of Vesalius 1543 manual, </a:t>
            </a:r>
            <a:r>
              <a:rPr lang="en-US" altLang="en-FI" sz="2000" i="1">
                <a:latin typeface="Gill Sans" panose="020B0502020104020203" pitchFamily="34" charset="-79"/>
                <a:ea typeface="ＭＳ Ｐゴシック" panose="020B0600070205080204" pitchFamily="34" charset="-128"/>
              </a:rPr>
              <a:t>De humanis corporis fabrica </a:t>
            </a:r>
            <a:r>
              <a:rPr lang="en-US" altLang="en-FI" sz="2000">
                <a:latin typeface="Gill Sans" panose="020B0502020104020203" pitchFamily="34" charset="-79"/>
                <a:ea typeface="ＭＳ Ｐゴシック" panose="020B0600070205080204" pitchFamily="34" charset="-128"/>
              </a:rPr>
              <a:t>has been created displaying video of a modern dissection procedure.</a:t>
            </a:r>
          </a:p>
          <a:p>
            <a:endParaRPr lang="en-US" altLang="en-FI" sz="2000">
              <a:latin typeface="Gill Sans" panose="020B0502020104020203" pitchFamily="34" charset="-79"/>
              <a:ea typeface="ＭＳ Ｐゴシック" panose="020B0600070205080204" pitchFamily="34" charset="-128"/>
            </a:endParaRPr>
          </a:p>
          <a:p>
            <a:endParaRPr lang="en-US" altLang="en-FI" sz="2000">
              <a:latin typeface="Gill Sans" panose="020B0502020104020203" pitchFamily="34" charset="-79"/>
              <a:ea typeface="ＭＳ Ｐゴシック" panose="020B0600070205080204" pitchFamily="34" charset="-128"/>
            </a:endParaRPr>
          </a:p>
        </p:txBody>
      </p:sp>
    </p:spTree>
    <p:extLst>
      <p:ext uri="{BB962C8B-B14F-4D97-AF65-F5344CB8AC3E}">
        <p14:creationId xmlns:p14="http://schemas.microsoft.com/office/powerpoint/2010/main" val="2262806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deWaag_group_pose02tiny.png">
            <a:extLst>
              <a:ext uri="{FF2B5EF4-FFF2-40B4-BE49-F238E27FC236}">
                <a16:creationId xmlns:a16="http://schemas.microsoft.com/office/drawing/2014/main" id="{FED910D6-073E-6640-A6DD-EC28B8CBBD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88913"/>
            <a:ext cx="91836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80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D32FFFD1-262A-E941-ACE4-5BAD9FFC1857}"/>
              </a:ext>
            </a:extLst>
          </p:cNvPr>
          <p:cNvSpPr>
            <a:spLocks noGrp="1" noChangeArrowheads="1"/>
          </p:cNvSpPr>
          <p:nvPr>
            <p:ph type="title"/>
          </p:nvPr>
        </p:nvSpPr>
        <p:spPr/>
        <p:txBody>
          <a:bodyPr/>
          <a:lstStyle/>
          <a:p>
            <a:r>
              <a:rPr lang="en-US" altLang="en-FI">
                <a:latin typeface="Gill Sans" panose="020B0502020104020203" pitchFamily="34" charset="-79"/>
                <a:ea typeface="ＭＳ Ｐゴシック" panose="020B0600070205080204" pitchFamily="34" charset="-128"/>
              </a:rPr>
              <a:t> Navigation</a:t>
            </a:r>
            <a:br>
              <a:rPr lang="en-US" altLang="en-FI">
                <a:latin typeface="Gill Sans" panose="020B0502020104020203" pitchFamily="34" charset="-79"/>
                <a:ea typeface="ＭＳ Ｐゴシック" panose="020B0600070205080204" pitchFamily="34" charset="-128"/>
              </a:rPr>
            </a:br>
            <a:r>
              <a:rPr lang="en-US" altLang="en-FI" sz="2000">
                <a:latin typeface="Gill Sans" panose="020B0502020104020203" pitchFamily="34" charset="-79"/>
                <a:ea typeface="ＭＳ Ｐゴシック" panose="020B0600070205080204" pitchFamily="34" charset="-128"/>
              </a:rPr>
              <a:t>(Some research questions)</a:t>
            </a:r>
          </a:p>
        </p:txBody>
      </p:sp>
      <p:sp>
        <p:nvSpPr>
          <p:cNvPr id="39938" name="Content Placeholder 2">
            <a:extLst>
              <a:ext uri="{FF2B5EF4-FFF2-40B4-BE49-F238E27FC236}">
                <a16:creationId xmlns:a16="http://schemas.microsoft.com/office/drawing/2014/main" id="{87FF4802-2E52-5D40-8866-69953E6C5825}"/>
              </a:ext>
            </a:extLst>
          </p:cNvPr>
          <p:cNvSpPr>
            <a:spLocks noGrp="1" noChangeArrowheads="1"/>
          </p:cNvSpPr>
          <p:nvPr>
            <p:ph idx="1"/>
          </p:nvPr>
        </p:nvSpPr>
        <p:spPr/>
        <p:txBody>
          <a:bodyPr/>
          <a:lstStyle/>
          <a:p>
            <a:r>
              <a:rPr lang="en-US" altLang="en-FI" sz="2400">
                <a:latin typeface="Gill Sans" panose="020B0502020104020203" pitchFamily="34" charset="-79"/>
                <a:ea typeface="ＭＳ Ｐゴシック" panose="020B0600070205080204" pitchFamily="34" charset="-128"/>
              </a:rPr>
              <a:t>Egocentric – self-motivated, first person perspective related </a:t>
            </a:r>
          </a:p>
          <a:p>
            <a:pPr lvl="1"/>
            <a:r>
              <a:rPr lang="en-US" altLang="en-FI" sz="2000">
                <a:latin typeface="Gill Sans" panose="020B0502020104020203" pitchFamily="34" charset="-79"/>
                <a:ea typeface="ＭＳ Ｐゴシック" panose="020B0600070205080204" pitchFamily="34" charset="-128"/>
              </a:rPr>
              <a:t>Ex: </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What can I do?</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 (Norman 2010)</a:t>
            </a:r>
          </a:p>
          <a:p>
            <a:r>
              <a:rPr lang="en-US" altLang="en-FI" sz="2400">
                <a:latin typeface="Gill Sans" panose="020B0502020104020203" pitchFamily="34" charset="-79"/>
                <a:ea typeface="ＭＳ Ｐゴシック" panose="020B0600070205080204" pitchFamily="34" charset="-128"/>
              </a:rPr>
              <a:t>Allocentric – relying on cues from the environment.</a:t>
            </a:r>
          </a:p>
          <a:p>
            <a:pPr lvl="1"/>
            <a:r>
              <a:rPr lang="en-US" altLang="en-FI" sz="2000">
                <a:latin typeface="Gill Sans" panose="020B0502020104020203" pitchFamily="34" charset="-79"/>
                <a:ea typeface="ＭＳ Ｐゴシック" panose="020B0600070205080204" pitchFamily="34" charset="-128"/>
              </a:rPr>
              <a:t>Ex: </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Wandering</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 as opposed to </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walking</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 </a:t>
            </a:r>
          </a:p>
          <a:p>
            <a:pPr lvl="1"/>
            <a:r>
              <a:rPr lang="en-US" altLang="en-FI" sz="2400">
                <a:latin typeface="Gill Sans" panose="020B0502020104020203" pitchFamily="34" charset="-79"/>
                <a:ea typeface="ＭＳ Ｐゴシック" panose="020B0600070205080204" pitchFamily="34" charset="-128"/>
              </a:rPr>
              <a:t>VR navigation combines these two mode. How do we use these as part of our VR dramaturgy?</a:t>
            </a:r>
          </a:p>
          <a:p>
            <a:r>
              <a:rPr lang="en-US" altLang="en-FI" sz="2400">
                <a:latin typeface="Gill Sans" panose="020B0502020104020203" pitchFamily="34" charset="-79"/>
                <a:ea typeface="ＭＳ Ｐゴシック" panose="020B0600070205080204" pitchFamily="34" charset="-128"/>
              </a:rPr>
              <a:t>VR navigation combines these two mode. How do we use these as part of our VR dramaturgy?</a:t>
            </a:r>
            <a:endParaRPr lang="en-US" altLang="en-FI" sz="2000">
              <a:latin typeface="Gill Sans" panose="020B0502020104020203" pitchFamily="34" charset="-79"/>
              <a:ea typeface="ＭＳ Ｐゴシック" panose="020B0600070205080204" pitchFamily="34" charset="-128"/>
            </a:endParaRPr>
          </a:p>
          <a:p>
            <a:pPr lvl="1"/>
            <a:endParaRPr lang="en-US" altLang="en-FI" sz="2000">
              <a:latin typeface="Gill Sans" panose="020B0502020104020203" pitchFamily="34" charset="-79"/>
              <a:ea typeface="ＭＳ Ｐゴシック" panose="020B0600070205080204" pitchFamily="34" charset="-128"/>
            </a:endParaRPr>
          </a:p>
        </p:txBody>
      </p:sp>
    </p:spTree>
    <p:extLst>
      <p:ext uri="{BB962C8B-B14F-4D97-AF65-F5344CB8AC3E}">
        <p14:creationId xmlns:p14="http://schemas.microsoft.com/office/powerpoint/2010/main" val="2824465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interactive_diorama_corpse_viewpoint.png">
            <a:extLst>
              <a:ext uri="{FF2B5EF4-FFF2-40B4-BE49-F238E27FC236}">
                <a16:creationId xmlns:a16="http://schemas.microsoft.com/office/drawing/2014/main" id="{DFA6B312-AA7D-4F41-A3D9-1E470147D3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2600"/>
            <a:ext cx="9180513"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71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a:t>Art and Design Research</a:t>
            </a:r>
            <a:br>
              <a:rPr lang="en-GB" sz="2000"/>
            </a:br>
            <a:r>
              <a:rPr lang="en-GB" sz="1800"/>
              <a:t>(Examples)</a:t>
            </a:r>
          </a:p>
        </p:txBody>
      </p:sp>
      <p:sp>
        <p:nvSpPr>
          <p:cNvPr id="3" name="Subtitle 2"/>
          <p:cNvSpPr>
            <a:spLocks noGrp="1"/>
          </p:cNvSpPr>
          <p:nvPr>
            <p:ph idx="1"/>
          </p:nvPr>
        </p:nvSpPr>
        <p:spPr/>
        <p:txBody>
          <a:bodyPr/>
          <a:lstStyle/>
          <a:p>
            <a:pPr>
              <a:defRPr/>
            </a:pPr>
            <a:r>
              <a:rPr lang="es-ES_tradnl" sz="1600" err="1"/>
              <a:t>Artist’s</a:t>
            </a:r>
            <a:r>
              <a:rPr lang="es-ES_tradnl" sz="1600"/>
              <a:t> </a:t>
            </a:r>
            <a:r>
              <a:rPr lang="es-ES_tradnl" sz="1600" err="1"/>
              <a:t>templates</a:t>
            </a:r>
            <a:r>
              <a:rPr lang="es-ES_tradnl" sz="1600"/>
              <a:t> </a:t>
            </a:r>
            <a:r>
              <a:rPr lang="es-ES_tradnl" sz="1600" err="1"/>
              <a:t>during</a:t>
            </a:r>
            <a:r>
              <a:rPr lang="es-ES_tradnl" sz="1600"/>
              <a:t> </a:t>
            </a:r>
            <a:r>
              <a:rPr lang="es-ES_tradnl" sz="1600" err="1"/>
              <a:t>the</a:t>
            </a:r>
            <a:r>
              <a:rPr lang="es-ES_tradnl" sz="1600"/>
              <a:t> </a:t>
            </a:r>
            <a:r>
              <a:rPr lang="es-ES_tradnl" sz="1600" err="1"/>
              <a:t>middle</a:t>
            </a:r>
            <a:r>
              <a:rPr lang="es-ES_tradnl" sz="1600"/>
              <a:t> </a:t>
            </a:r>
            <a:r>
              <a:rPr lang="es-ES_tradnl" sz="1600" err="1"/>
              <a:t>ages</a:t>
            </a:r>
            <a:endParaRPr lang="es-ES_tradnl" sz="1600"/>
          </a:p>
          <a:p>
            <a:pPr>
              <a:defRPr/>
            </a:pPr>
            <a:r>
              <a:rPr lang="es-ES_tradnl" sz="1600" err="1"/>
              <a:t>Leonardo’s</a:t>
            </a:r>
            <a:r>
              <a:rPr lang="es-ES_tradnl" sz="1600"/>
              <a:t> notebooks</a:t>
            </a:r>
          </a:p>
          <a:p>
            <a:pPr>
              <a:defRPr/>
            </a:pPr>
            <a:r>
              <a:rPr lang="es-ES_tradnl" sz="1600"/>
              <a:t>In </a:t>
            </a:r>
            <a:r>
              <a:rPr lang="es-ES_tradnl" sz="1600" err="1"/>
              <a:t>the</a:t>
            </a:r>
            <a:r>
              <a:rPr lang="es-ES_tradnl" sz="1600"/>
              <a:t> 18th </a:t>
            </a:r>
            <a:r>
              <a:rPr lang="es-ES_tradnl" sz="1600" err="1"/>
              <a:t>century</a:t>
            </a:r>
            <a:r>
              <a:rPr lang="es-ES_tradnl" sz="1600"/>
              <a:t>: Los Caprichos </a:t>
            </a:r>
            <a:r>
              <a:rPr lang="es-ES_tradnl" sz="1600" err="1"/>
              <a:t>by</a:t>
            </a:r>
            <a:r>
              <a:rPr lang="es-ES_tradnl" sz="1600"/>
              <a:t> Goya</a:t>
            </a:r>
          </a:p>
          <a:p>
            <a:pPr>
              <a:defRPr/>
            </a:pPr>
            <a:r>
              <a:rPr lang="es-ES_tradnl" sz="1600"/>
              <a:t>In </a:t>
            </a:r>
            <a:r>
              <a:rPr lang="es-ES_tradnl" sz="1600" err="1"/>
              <a:t>the</a:t>
            </a:r>
            <a:r>
              <a:rPr lang="es-ES_tradnl" sz="1600"/>
              <a:t> 19th </a:t>
            </a:r>
            <a:r>
              <a:rPr lang="es-ES_tradnl" sz="1600" err="1"/>
              <a:t>century</a:t>
            </a:r>
            <a:r>
              <a:rPr lang="es-ES_tradnl" sz="1600"/>
              <a:t>, </a:t>
            </a:r>
            <a:r>
              <a:rPr lang="es-ES_tradnl" sz="1600" err="1"/>
              <a:t>Impressionist</a:t>
            </a:r>
            <a:r>
              <a:rPr lang="es-ES_tradnl" sz="1600"/>
              <a:t> </a:t>
            </a:r>
            <a:r>
              <a:rPr lang="es-ES_tradnl" sz="1600" err="1"/>
              <a:t>movement</a:t>
            </a:r>
            <a:r>
              <a:rPr lang="es-ES_tradnl" sz="1600"/>
              <a:t> </a:t>
            </a:r>
            <a:r>
              <a:rPr lang="es-ES_tradnl" sz="1600" err="1"/>
              <a:t>research</a:t>
            </a:r>
            <a:r>
              <a:rPr lang="es-ES_tradnl" sz="1600"/>
              <a:t> </a:t>
            </a:r>
            <a:r>
              <a:rPr lang="es-ES_tradnl" sz="1600" err="1"/>
              <a:t>into</a:t>
            </a:r>
            <a:r>
              <a:rPr lang="es-ES_tradnl" sz="1600"/>
              <a:t> </a:t>
            </a:r>
            <a:r>
              <a:rPr lang="es-ES_tradnl" sz="1600" err="1"/>
              <a:t>perception</a:t>
            </a:r>
            <a:r>
              <a:rPr lang="es-ES_tradnl" sz="1600"/>
              <a:t>.</a:t>
            </a:r>
          </a:p>
          <a:p>
            <a:pPr>
              <a:defRPr/>
            </a:pPr>
            <a:r>
              <a:rPr lang="es-ES_tradnl" sz="1600"/>
              <a:t>In </a:t>
            </a:r>
            <a:r>
              <a:rPr lang="es-ES_tradnl" sz="1600" err="1"/>
              <a:t>the</a:t>
            </a:r>
            <a:r>
              <a:rPr lang="es-ES_tradnl" sz="1600"/>
              <a:t> 20th </a:t>
            </a:r>
            <a:r>
              <a:rPr lang="es-ES_tradnl" sz="1600" err="1"/>
              <a:t>century</a:t>
            </a:r>
            <a:r>
              <a:rPr lang="es-ES_tradnl" sz="1600"/>
              <a:t>: </a:t>
            </a:r>
          </a:p>
          <a:p>
            <a:pPr lvl="1">
              <a:defRPr/>
            </a:pPr>
            <a:r>
              <a:rPr lang="es-ES_tradnl" sz="1600" err="1"/>
              <a:t>Lazlo</a:t>
            </a:r>
            <a:r>
              <a:rPr lang="es-ES_tradnl" sz="1600"/>
              <a:t> </a:t>
            </a:r>
            <a:r>
              <a:rPr lang="es-ES_tradnl" sz="1600" err="1"/>
              <a:t>Moholy</a:t>
            </a:r>
            <a:r>
              <a:rPr lang="es-ES_tradnl" sz="1600"/>
              <a:t>-Nagy – Multimodal </a:t>
            </a:r>
            <a:r>
              <a:rPr lang="es-ES_tradnl" sz="1600" err="1"/>
              <a:t>translations</a:t>
            </a:r>
            <a:r>
              <a:rPr lang="es-ES_tradnl" sz="1600"/>
              <a:t> </a:t>
            </a:r>
            <a:r>
              <a:rPr lang="es-ES_tradnl" sz="1600" err="1"/>
              <a:t>for</a:t>
            </a:r>
            <a:r>
              <a:rPr lang="es-ES_tradnl" sz="1600"/>
              <a:t> a </a:t>
            </a:r>
            <a:r>
              <a:rPr lang="es-ES_tradnl" sz="1600" err="1"/>
              <a:t>design</a:t>
            </a:r>
            <a:r>
              <a:rPr lang="es-ES_tradnl" sz="1600"/>
              <a:t> </a:t>
            </a:r>
            <a:r>
              <a:rPr lang="es-ES_tradnl" sz="1600" err="1"/>
              <a:t>pedagogy</a:t>
            </a:r>
            <a:endParaRPr lang="es-ES_tradnl" sz="1600"/>
          </a:p>
          <a:p>
            <a:pPr lvl="1">
              <a:defRPr/>
            </a:pPr>
            <a:r>
              <a:rPr lang="es-ES_tradnl" sz="1600"/>
              <a:t>Berenice Abbott –  </a:t>
            </a:r>
            <a:r>
              <a:rPr lang="es-ES_tradnl" sz="1600" err="1"/>
              <a:t>Scientific</a:t>
            </a:r>
            <a:r>
              <a:rPr lang="es-ES_tradnl" sz="1600"/>
              <a:t> </a:t>
            </a:r>
            <a:r>
              <a:rPr lang="es-ES_tradnl" sz="1600" err="1"/>
              <a:t>Photography</a:t>
            </a:r>
            <a:endParaRPr lang="es-ES_tradnl" sz="1600"/>
          </a:p>
          <a:p>
            <a:pPr lvl="1">
              <a:defRPr/>
            </a:pPr>
            <a:r>
              <a:rPr lang="es-ES_tradnl" sz="1600"/>
              <a:t>Judy Chicago – </a:t>
            </a:r>
            <a:r>
              <a:rPr lang="es-ES_tradnl" sz="1600" err="1"/>
              <a:t>The</a:t>
            </a:r>
            <a:r>
              <a:rPr lang="es-ES_tradnl" sz="1600"/>
              <a:t> </a:t>
            </a:r>
            <a:r>
              <a:rPr lang="es-ES_tradnl" sz="1600" err="1"/>
              <a:t>Dinner</a:t>
            </a:r>
            <a:r>
              <a:rPr lang="es-ES_tradnl" sz="1600"/>
              <a:t> </a:t>
            </a:r>
            <a:r>
              <a:rPr lang="es-ES_tradnl" sz="1600" err="1"/>
              <a:t>Party</a:t>
            </a:r>
            <a:endParaRPr lang="es-ES_tradnl" sz="1600"/>
          </a:p>
          <a:p>
            <a:pPr lvl="1">
              <a:defRPr/>
            </a:pPr>
            <a:r>
              <a:rPr lang="es-ES_tradnl" sz="1600"/>
              <a:t>Fred Wilson  – </a:t>
            </a:r>
            <a:r>
              <a:rPr lang="es-ES_tradnl" sz="1600" err="1"/>
              <a:t>Mining</a:t>
            </a:r>
            <a:r>
              <a:rPr lang="es-ES_tradnl" sz="1600"/>
              <a:t> </a:t>
            </a:r>
            <a:r>
              <a:rPr lang="es-ES_tradnl" sz="1600" err="1"/>
              <a:t>the</a:t>
            </a:r>
            <a:r>
              <a:rPr lang="es-ES_tradnl" sz="1600"/>
              <a:t> </a:t>
            </a:r>
            <a:r>
              <a:rPr lang="es-ES_tradnl" sz="1600" err="1"/>
              <a:t>Museum</a:t>
            </a:r>
            <a:endParaRPr lang="es-ES_tradnl" sz="1600"/>
          </a:p>
          <a:p>
            <a:pPr>
              <a:defRPr/>
            </a:pPr>
            <a:r>
              <a:rPr lang="es-ES_tradnl" sz="1600"/>
              <a:t>In </a:t>
            </a:r>
            <a:r>
              <a:rPr lang="es-ES_tradnl" sz="1600" err="1"/>
              <a:t>the</a:t>
            </a:r>
            <a:r>
              <a:rPr lang="es-ES_tradnl" sz="1600"/>
              <a:t> 21st </a:t>
            </a:r>
            <a:r>
              <a:rPr lang="es-ES_tradnl" sz="1600" err="1"/>
              <a:t>century</a:t>
            </a:r>
            <a:r>
              <a:rPr lang="es-ES_tradnl" sz="1600"/>
              <a:t>: </a:t>
            </a:r>
          </a:p>
          <a:p>
            <a:pPr lvl="1">
              <a:defRPr/>
            </a:pPr>
            <a:r>
              <a:rPr lang="es-ES_tradnl" sz="1600"/>
              <a:t>Laura Kurgan – </a:t>
            </a:r>
            <a:r>
              <a:rPr lang="en-GB" sz="1600" i="0" u="none" strike="noStrike">
                <a:solidFill>
                  <a:srgbClr val="000000"/>
                </a:solidFill>
                <a:effectLst/>
                <a:latin typeface="MoMA Sans"/>
              </a:rPr>
              <a:t>Architecture and Justice from the Million Dollar Blocks </a:t>
            </a:r>
            <a:r>
              <a:rPr lang="en-GB" sz="1600" b="1" i="0" u="none" strike="noStrike">
                <a:solidFill>
                  <a:srgbClr val="000000"/>
                </a:solidFill>
                <a:effectLst/>
                <a:latin typeface="MoMA Sans"/>
              </a:rPr>
              <a:t>project</a:t>
            </a:r>
            <a:endParaRPr lang="es-ES_tradnl" sz="1600" b="1"/>
          </a:p>
          <a:p>
            <a:pPr marL="457200" lvl="1" indent="0">
              <a:buNone/>
              <a:defRPr/>
            </a:pPr>
            <a:endParaRPr lang="es-ES_tradnl"/>
          </a:p>
        </p:txBody>
      </p:sp>
    </p:spTree>
    <p:extLst>
      <p:ext uri="{BB962C8B-B14F-4D97-AF65-F5344CB8AC3E}">
        <p14:creationId xmlns:p14="http://schemas.microsoft.com/office/powerpoint/2010/main" val="4166822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09A101-43C7-CF45-9BE0-D71AB0F447FC}"/>
              </a:ext>
            </a:extLst>
          </p:cNvPr>
          <p:cNvSpPr>
            <a:spLocks noGrp="1" noChangeArrowheads="1"/>
          </p:cNvSpPr>
          <p:nvPr>
            <p:ph type="title"/>
          </p:nvPr>
        </p:nvSpPr>
        <p:spPr/>
        <p:txBody>
          <a:bodyPr/>
          <a:lstStyle/>
          <a:p>
            <a:r>
              <a:rPr lang="en-US" altLang="en-FI">
                <a:latin typeface="Gill Sans" panose="020B0502020104020203" pitchFamily="34" charset="-79"/>
                <a:ea typeface="ＭＳ Ｐゴシック" panose="020B0600070205080204" pitchFamily="34" charset="-128"/>
              </a:rPr>
              <a:t>Navigation</a:t>
            </a:r>
          </a:p>
        </p:txBody>
      </p:sp>
      <p:sp>
        <p:nvSpPr>
          <p:cNvPr id="39938" name="Content Placeholder 2">
            <a:extLst>
              <a:ext uri="{FF2B5EF4-FFF2-40B4-BE49-F238E27FC236}">
                <a16:creationId xmlns:a16="http://schemas.microsoft.com/office/drawing/2014/main" id="{DDEC6891-014B-BA49-94D9-352599DAF230}"/>
              </a:ext>
            </a:extLst>
          </p:cNvPr>
          <p:cNvSpPr>
            <a:spLocks noGrp="1" noChangeArrowheads="1"/>
          </p:cNvSpPr>
          <p:nvPr>
            <p:ph idx="1"/>
          </p:nvPr>
        </p:nvSpPr>
        <p:spPr/>
        <p:txBody>
          <a:bodyPr/>
          <a:lstStyle/>
          <a:p>
            <a:r>
              <a:rPr lang="en-US" altLang="en-FI" sz="2000">
                <a:latin typeface="Gill Sans" panose="020B0502020104020203" pitchFamily="34" charset="-79"/>
                <a:ea typeface="ＭＳ Ｐゴシック" panose="020B0600070205080204" pitchFamily="34" charset="-128"/>
              </a:rPr>
              <a:t>Egocentric – self-motivated, first person perspective related </a:t>
            </a:r>
          </a:p>
          <a:p>
            <a:pPr lvl="1"/>
            <a:r>
              <a:rPr lang="en-US" altLang="en-FI" sz="2000">
                <a:latin typeface="Gill Sans" panose="020B0502020104020203" pitchFamily="34" charset="-79"/>
                <a:ea typeface="ＭＳ Ｐゴシック" panose="020B0600070205080204" pitchFamily="34" charset="-128"/>
              </a:rPr>
              <a:t>Ex: </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What can I do?</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 (Norman 2010)</a:t>
            </a:r>
          </a:p>
          <a:p>
            <a:pPr marL="457200" lvl="1" indent="0">
              <a:buNone/>
            </a:pPr>
            <a:endParaRPr lang="en-US" altLang="en-FI" sz="2000">
              <a:latin typeface="Gill Sans" panose="020B0502020104020203" pitchFamily="34" charset="-79"/>
              <a:ea typeface="ＭＳ Ｐゴシック" panose="020B0600070205080204" pitchFamily="34" charset="-128"/>
            </a:endParaRPr>
          </a:p>
          <a:p>
            <a:r>
              <a:rPr lang="en-US" altLang="en-FI" sz="2000">
                <a:latin typeface="Gill Sans" panose="020B0502020104020203" pitchFamily="34" charset="-79"/>
                <a:ea typeface="ＭＳ Ｐゴシック" panose="020B0600070205080204" pitchFamily="34" charset="-128"/>
              </a:rPr>
              <a:t>Allocentric – relying on cues from the environment.</a:t>
            </a:r>
          </a:p>
          <a:p>
            <a:pPr lvl="1"/>
            <a:r>
              <a:rPr lang="en-US" altLang="en-FI" sz="2000">
                <a:latin typeface="Gill Sans" panose="020B0502020104020203" pitchFamily="34" charset="-79"/>
                <a:ea typeface="ＭＳ Ｐゴシック" panose="020B0600070205080204" pitchFamily="34" charset="-128"/>
              </a:rPr>
              <a:t>Ex: </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Wandering</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 as opposed to </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walking</a:t>
            </a:r>
            <a:r>
              <a:rPr lang="en-US" altLang="en-US" sz="2000">
                <a:latin typeface="Gill Sans" panose="020B0502020104020203" pitchFamily="34" charset="-79"/>
                <a:ea typeface="ＭＳ Ｐゴシック" panose="020B0600070205080204" pitchFamily="34" charset="-128"/>
              </a:rPr>
              <a:t>”</a:t>
            </a:r>
            <a:r>
              <a:rPr lang="en-US" altLang="en-FI" sz="2000">
                <a:latin typeface="Gill Sans" panose="020B0502020104020203" pitchFamily="34" charset="-79"/>
                <a:ea typeface="ＭＳ Ｐゴシック" panose="020B0600070205080204" pitchFamily="34" charset="-128"/>
              </a:rPr>
              <a:t>. </a:t>
            </a:r>
          </a:p>
          <a:p>
            <a:pPr lvl="1"/>
            <a:endParaRPr lang="en-US" altLang="en-FI" sz="2000">
              <a:latin typeface="Gill Sans" panose="020B0502020104020203" pitchFamily="34" charset="-79"/>
              <a:ea typeface="ＭＳ Ｐゴシック" panose="020B0600070205080204" pitchFamily="34" charset="-128"/>
            </a:endParaRPr>
          </a:p>
          <a:p>
            <a:r>
              <a:rPr lang="en-US" altLang="en-FI" sz="2000">
                <a:latin typeface="Gill Sans" panose="020B0502020104020203" pitchFamily="34" charset="-79"/>
                <a:ea typeface="ＭＳ Ｐゴシック" panose="020B0600070205080204" pitchFamily="34" charset="-128"/>
              </a:rPr>
              <a:t>VR navigation combines these two mode. How do we use these as part of our VR dramaturgy?</a:t>
            </a:r>
          </a:p>
          <a:p>
            <a:pPr lvl="1"/>
            <a:endParaRPr lang="en-US" altLang="en-FI" sz="2000">
              <a:latin typeface="Gill Sans" panose="020B0502020104020203" pitchFamily="34" charset="-79"/>
              <a:ea typeface="ＭＳ Ｐゴシック" panose="020B0600070205080204" pitchFamily="34" charset="-128"/>
            </a:endParaRPr>
          </a:p>
        </p:txBody>
      </p:sp>
    </p:spTree>
    <p:extLst>
      <p:ext uri="{BB962C8B-B14F-4D97-AF65-F5344CB8AC3E}">
        <p14:creationId xmlns:p14="http://schemas.microsoft.com/office/powerpoint/2010/main" val="403515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a:extLst>
              <a:ext uri="{FF2B5EF4-FFF2-40B4-BE49-F238E27FC236}">
                <a16:creationId xmlns:a16="http://schemas.microsoft.com/office/drawing/2014/main" id="{F1BCECE1-40D5-CE4E-9B29-0D3A5319A997}"/>
              </a:ext>
            </a:extLst>
          </p:cNvPr>
          <p:cNvSpPr>
            <a:spLocks noGrp="1"/>
          </p:cNvSpPr>
          <p:nvPr>
            <p:ph type="title"/>
          </p:nvPr>
        </p:nvSpPr>
        <p:spPr/>
        <p:txBody>
          <a:bodyPr/>
          <a:lstStyle/>
          <a:p>
            <a:r>
              <a:rPr lang="en-US" altLang="fi-FI">
                <a:latin typeface="Gill Sans" panose="020B0502020104020203" pitchFamily="34" charset="-79"/>
                <a:ea typeface="ＭＳ Ｐゴシック" panose="020B0600070205080204" pitchFamily="34" charset="-128"/>
              </a:rPr>
              <a:t>Why do research in art and design?</a:t>
            </a:r>
          </a:p>
        </p:txBody>
      </p:sp>
      <p:sp>
        <p:nvSpPr>
          <p:cNvPr id="2" name="Content Placeholder 1">
            <a:extLst>
              <a:ext uri="{FF2B5EF4-FFF2-40B4-BE49-F238E27FC236}">
                <a16:creationId xmlns:a16="http://schemas.microsoft.com/office/drawing/2014/main" id="{D5A9CF63-90CA-E24F-A7A0-4DB248A83CF9}"/>
              </a:ext>
            </a:extLst>
          </p:cNvPr>
          <p:cNvSpPr>
            <a:spLocks noGrp="1"/>
          </p:cNvSpPr>
          <p:nvPr>
            <p:ph idx="1"/>
          </p:nvPr>
        </p:nvSpPr>
        <p:spPr/>
        <p:txBody>
          <a:bodyPr/>
          <a:lstStyle/>
          <a:p>
            <a:r>
              <a:rPr lang="fi-FI" sz="2000"/>
              <a:t>Knowledge is </a:t>
            </a:r>
          </a:p>
          <a:p>
            <a:pPr lvl="1"/>
            <a:r>
              <a:rPr lang="fi-FI" sz="2000" err="1"/>
              <a:t>Situated</a:t>
            </a:r>
            <a:endParaRPr lang="fi-FI" sz="2000"/>
          </a:p>
          <a:p>
            <a:pPr lvl="1"/>
            <a:r>
              <a:rPr lang="fi-FI" sz="2000" err="1"/>
              <a:t>Heuristic</a:t>
            </a:r>
            <a:endParaRPr lang="fi-FI" sz="2000"/>
          </a:p>
          <a:p>
            <a:pPr lvl="1"/>
            <a:r>
              <a:rPr lang="fi-FI" sz="2000" err="1"/>
              <a:t>Procedural</a:t>
            </a:r>
            <a:endParaRPr lang="fi-FI" sz="2000"/>
          </a:p>
          <a:p>
            <a:r>
              <a:rPr lang="fi-FI" sz="2000" err="1"/>
              <a:t>Art</a:t>
            </a:r>
            <a:r>
              <a:rPr lang="fi-FI" sz="2000"/>
              <a:t> and design </a:t>
            </a:r>
            <a:r>
              <a:rPr lang="fi-FI" sz="2000" err="1"/>
              <a:t>yields</a:t>
            </a:r>
            <a:r>
              <a:rPr lang="fi-FI" sz="2000"/>
              <a:t> </a:t>
            </a:r>
            <a:r>
              <a:rPr lang="fi-FI" sz="2000" err="1"/>
              <a:t>knowledge</a:t>
            </a:r>
            <a:r>
              <a:rPr lang="fi-FI" sz="2000"/>
              <a:t> </a:t>
            </a:r>
            <a:r>
              <a:rPr lang="fi-FI" sz="2000" err="1"/>
              <a:t>about</a:t>
            </a:r>
            <a:r>
              <a:rPr lang="fi-FI" sz="2000"/>
              <a:t>:</a:t>
            </a:r>
          </a:p>
          <a:p>
            <a:pPr lvl="1"/>
            <a:r>
              <a:rPr lang="fi-FI" sz="2000" err="1"/>
              <a:t>History</a:t>
            </a:r>
            <a:endParaRPr lang="fi-FI" sz="2000"/>
          </a:p>
          <a:p>
            <a:pPr lvl="1"/>
            <a:r>
              <a:rPr lang="fi-FI" sz="2000" err="1"/>
              <a:t>Practice</a:t>
            </a:r>
            <a:endParaRPr lang="fi-FI" sz="2000"/>
          </a:p>
          <a:p>
            <a:pPr lvl="1"/>
            <a:r>
              <a:rPr lang="fi-FI" sz="2000" err="1"/>
              <a:t>Theory</a:t>
            </a:r>
            <a:endParaRPr lang="fi-FI" sz="2000"/>
          </a:p>
          <a:p>
            <a:r>
              <a:rPr lang="fi-FI" sz="2000" err="1"/>
              <a:t>Research</a:t>
            </a:r>
            <a:r>
              <a:rPr lang="fi-FI" sz="2000"/>
              <a:t> [</a:t>
            </a:r>
            <a:r>
              <a:rPr lang="fi-FI" sz="2000" err="1"/>
              <a:t>can</a:t>
            </a:r>
            <a:r>
              <a:rPr lang="fi-FI" sz="2000"/>
              <a:t> </a:t>
            </a:r>
            <a:r>
              <a:rPr lang="fi-FI" sz="2000" err="1"/>
              <a:t>be</a:t>
            </a:r>
            <a:r>
              <a:rPr lang="fi-FI" sz="2000"/>
              <a:t> </a:t>
            </a:r>
            <a:r>
              <a:rPr lang="fi-FI" sz="2000" err="1"/>
              <a:t>be</a:t>
            </a:r>
            <a:r>
              <a:rPr lang="fi-FI" sz="2000"/>
              <a:t>] </a:t>
            </a:r>
            <a:r>
              <a:rPr lang="fi-FI" sz="2000" err="1"/>
              <a:t>about</a:t>
            </a:r>
            <a:r>
              <a:rPr lang="fi-FI" sz="2000"/>
              <a:t>, </a:t>
            </a:r>
            <a:r>
              <a:rPr lang="fi-FI" sz="2000" err="1"/>
              <a:t>with</a:t>
            </a:r>
            <a:r>
              <a:rPr lang="fi-FI" sz="2000"/>
              <a:t>, and </a:t>
            </a:r>
            <a:r>
              <a:rPr lang="fi-FI" sz="2000" err="1"/>
              <a:t>through</a:t>
            </a:r>
            <a:r>
              <a:rPr lang="fi-FI" sz="2000"/>
              <a:t> </a:t>
            </a:r>
            <a:r>
              <a:rPr lang="fi-FI" sz="2000" err="1"/>
              <a:t>art</a:t>
            </a:r>
            <a:r>
              <a:rPr lang="fi-FI" sz="2000"/>
              <a:t> and design.” </a:t>
            </a:r>
          </a:p>
        </p:txBody>
      </p:sp>
      <p:sp>
        <p:nvSpPr>
          <p:cNvPr id="3" name="TextBox 2">
            <a:extLst>
              <a:ext uri="{FF2B5EF4-FFF2-40B4-BE49-F238E27FC236}">
                <a16:creationId xmlns:a16="http://schemas.microsoft.com/office/drawing/2014/main" id="{D7467AB7-657F-BA4E-997B-AF9FBE99580B}"/>
              </a:ext>
            </a:extLst>
          </p:cNvPr>
          <p:cNvSpPr txBox="1"/>
          <p:nvPr/>
        </p:nvSpPr>
        <p:spPr>
          <a:xfrm>
            <a:off x="29494" y="6322367"/>
            <a:ext cx="6912768" cy="461665"/>
          </a:xfrm>
          <a:prstGeom prst="rect">
            <a:avLst/>
          </a:prstGeom>
          <a:noFill/>
        </p:spPr>
        <p:txBody>
          <a:bodyPr wrap="square" rtlCol="0">
            <a:spAutoFit/>
          </a:bodyPr>
          <a:lstStyle/>
          <a:p>
            <a:r>
              <a:rPr lang="en-GB" sz="1200" err="1"/>
              <a:t>Frayling</a:t>
            </a:r>
            <a:r>
              <a:rPr lang="en-GB" sz="1200"/>
              <a:t>, Christopher. (1993). “Research in Art and Design</a:t>
            </a:r>
            <a:r>
              <a:rPr lang="en-GB" sz="1200" i="1"/>
              <a:t>”,  Royal College of Art Research Papers</a:t>
            </a:r>
            <a:r>
              <a:rPr lang="en-GB" sz="1200"/>
              <a:t>, Vol. 1, Num. 1, London UK.</a:t>
            </a:r>
          </a:p>
        </p:txBody>
      </p:sp>
    </p:spTree>
    <p:extLst>
      <p:ext uri="{BB962C8B-B14F-4D97-AF65-F5344CB8AC3E}">
        <p14:creationId xmlns:p14="http://schemas.microsoft.com/office/powerpoint/2010/main" val="3372752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a:extLst>
              <a:ext uri="{FF2B5EF4-FFF2-40B4-BE49-F238E27FC236}">
                <a16:creationId xmlns:a16="http://schemas.microsoft.com/office/drawing/2014/main" id="{F1BCECE1-40D5-CE4E-9B29-0D3A5319A997}"/>
              </a:ext>
            </a:extLst>
          </p:cNvPr>
          <p:cNvSpPr>
            <a:spLocks noGrp="1"/>
          </p:cNvSpPr>
          <p:nvPr>
            <p:ph type="title"/>
          </p:nvPr>
        </p:nvSpPr>
        <p:spPr/>
        <p:txBody>
          <a:bodyPr/>
          <a:lstStyle/>
          <a:p>
            <a:r>
              <a:rPr lang="en-US" altLang="fi-FI">
                <a:latin typeface="Gill Sans" panose="020B0502020104020203" pitchFamily="34" charset="-79"/>
                <a:ea typeface="ＭＳ Ｐゴシック" panose="020B0600070205080204" pitchFamily="34" charset="-128"/>
              </a:rPr>
              <a:t>Why do research in art and design?</a:t>
            </a:r>
          </a:p>
        </p:txBody>
      </p:sp>
      <p:sp>
        <p:nvSpPr>
          <p:cNvPr id="2" name="Content Placeholder 1">
            <a:extLst>
              <a:ext uri="{FF2B5EF4-FFF2-40B4-BE49-F238E27FC236}">
                <a16:creationId xmlns:a16="http://schemas.microsoft.com/office/drawing/2014/main" id="{D5A9CF63-90CA-E24F-A7A0-4DB248A83CF9}"/>
              </a:ext>
            </a:extLst>
          </p:cNvPr>
          <p:cNvSpPr>
            <a:spLocks noGrp="1"/>
          </p:cNvSpPr>
          <p:nvPr>
            <p:ph idx="1"/>
          </p:nvPr>
        </p:nvSpPr>
        <p:spPr/>
        <p:txBody>
          <a:bodyPr/>
          <a:lstStyle/>
          <a:p>
            <a:r>
              <a:rPr lang="fi-FI" sz="2000" err="1"/>
              <a:t>Artistic</a:t>
            </a:r>
            <a:r>
              <a:rPr lang="fi-FI" sz="2000"/>
              <a:t> </a:t>
            </a:r>
            <a:r>
              <a:rPr lang="fi-FI" sz="2000" err="1"/>
              <a:t>research</a:t>
            </a:r>
            <a:r>
              <a:rPr lang="fi-FI" sz="2000"/>
              <a:t> </a:t>
            </a:r>
            <a:r>
              <a:rPr lang="fi-FI" sz="2000" err="1"/>
              <a:t>can</a:t>
            </a:r>
            <a:r>
              <a:rPr lang="fi-FI" sz="2000"/>
              <a:t> </a:t>
            </a:r>
            <a:r>
              <a:rPr lang="fi-FI" sz="2000" err="1"/>
              <a:t>investigate</a:t>
            </a:r>
            <a:r>
              <a:rPr lang="fi-FI" sz="2000"/>
              <a:t> ’</a:t>
            </a:r>
            <a:r>
              <a:rPr lang="fi-FI" sz="2000" err="1"/>
              <a:t>reality</a:t>
            </a:r>
            <a:r>
              <a:rPr lang="fi-FI" sz="2000"/>
              <a:t>’ </a:t>
            </a:r>
            <a:r>
              <a:rPr lang="fi-FI" sz="2000" err="1"/>
              <a:t>through</a:t>
            </a:r>
            <a:r>
              <a:rPr lang="fi-FI" sz="2000"/>
              <a:t> art.</a:t>
            </a:r>
          </a:p>
          <a:p>
            <a:pPr lvl="1"/>
            <a:r>
              <a:rPr lang="fi-FI" sz="2000"/>
              <a:t>Ex: How </a:t>
            </a:r>
            <a:r>
              <a:rPr lang="fi-FI" sz="2000" err="1"/>
              <a:t>the</a:t>
            </a:r>
            <a:r>
              <a:rPr lang="fi-FI" sz="2000"/>
              <a:t> </a:t>
            </a:r>
            <a:r>
              <a:rPr lang="fi-FI" sz="2000" err="1"/>
              <a:t>changes</a:t>
            </a:r>
            <a:r>
              <a:rPr lang="fi-FI" sz="2000"/>
              <a:t> in a city </a:t>
            </a:r>
            <a:r>
              <a:rPr lang="fi-FI" sz="2000" err="1"/>
              <a:t>are</a:t>
            </a:r>
            <a:r>
              <a:rPr lang="fi-FI" sz="2000"/>
              <a:t> </a:t>
            </a:r>
            <a:r>
              <a:rPr lang="fi-FI" sz="2000" err="1"/>
              <a:t>inadvertently</a:t>
            </a:r>
            <a:r>
              <a:rPr lang="fi-FI" sz="2000"/>
              <a:t> </a:t>
            </a:r>
            <a:r>
              <a:rPr lang="fi-FI" sz="2000" err="1"/>
              <a:t>captured</a:t>
            </a:r>
            <a:r>
              <a:rPr lang="fi-FI" sz="2000"/>
              <a:t> in a </a:t>
            </a:r>
            <a:r>
              <a:rPr lang="fi-FI" sz="2000" err="1"/>
              <a:t>film</a:t>
            </a:r>
            <a:r>
              <a:rPr lang="fi-FI" sz="2000"/>
              <a:t>.</a:t>
            </a:r>
          </a:p>
          <a:p>
            <a:pPr lvl="1"/>
            <a:endParaRPr lang="fi-FI" sz="2000"/>
          </a:p>
          <a:p>
            <a:r>
              <a:rPr lang="fi-FI" sz="2000" err="1"/>
              <a:t>Artistic</a:t>
            </a:r>
            <a:r>
              <a:rPr lang="fi-FI" sz="2000"/>
              <a:t> </a:t>
            </a:r>
            <a:r>
              <a:rPr lang="fi-FI" sz="2000" err="1"/>
              <a:t>research</a:t>
            </a:r>
            <a:r>
              <a:rPr lang="fi-FI" sz="2000"/>
              <a:t> </a:t>
            </a:r>
            <a:r>
              <a:rPr lang="fi-FI" sz="2000" err="1"/>
              <a:t>pries</a:t>
            </a:r>
            <a:r>
              <a:rPr lang="fi-FI" sz="2000"/>
              <a:t> into </a:t>
            </a:r>
            <a:r>
              <a:rPr lang="fi-FI" sz="2000" err="1"/>
              <a:t>the</a:t>
            </a:r>
            <a:r>
              <a:rPr lang="fi-FI" sz="2000"/>
              <a:t> </a:t>
            </a:r>
            <a:r>
              <a:rPr lang="fi-FI" sz="2000" err="1"/>
              <a:t>different</a:t>
            </a:r>
            <a:r>
              <a:rPr lang="fi-FI" sz="2000"/>
              <a:t> </a:t>
            </a:r>
            <a:r>
              <a:rPr lang="fi-FI" sz="2000" err="1"/>
              <a:t>forms</a:t>
            </a:r>
            <a:r>
              <a:rPr lang="fi-FI" sz="2000"/>
              <a:t> </a:t>
            </a:r>
            <a:r>
              <a:rPr lang="fi-FI" sz="2000" err="1"/>
              <a:t>that</a:t>
            </a:r>
            <a:r>
              <a:rPr lang="fi-FI" sz="2000"/>
              <a:t> </a:t>
            </a:r>
            <a:r>
              <a:rPr lang="fi-FI" sz="2000" err="1"/>
              <a:t>art</a:t>
            </a:r>
            <a:r>
              <a:rPr lang="fi-FI" sz="2000"/>
              <a:t> </a:t>
            </a:r>
            <a:r>
              <a:rPr lang="fi-FI" sz="2000" err="1"/>
              <a:t>assumes</a:t>
            </a:r>
            <a:r>
              <a:rPr lang="fi-FI" sz="2000"/>
              <a:t>.</a:t>
            </a:r>
          </a:p>
          <a:p>
            <a:pPr lvl="1"/>
            <a:r>
              <a:rPr lang="fi-FI" sz="2000"/>
              <a:t>Ex: </a:t>
            </a:r>
            <a:r>
              <a:rPr lang="fi-FI" sz="2000" err="1"/>
              <a:t>The</a:t>
            </a:r>
            <a:r>
              <a:rPr lang="fi-FI" sz="2000"/>
              <a:t> </a:t>
            </a:r>
            <a:r>
              <a:rPr lang="fi-FI" sz="2000" err="1"/>
              <a:t>different</a:t>
            </a:r>
            <a:r>
              <a:rPr lang="fi-FI" sz="2000"/>
              <a:t> </a:t>
            </a:r>
            <a:r>
              <a:rPr lang="fi-FI" sz="2000" err="1"/>
              <a:t>genres</a:t>
            </a:r>
            <a:r>
              <a:rPr lang="fi-FI" sz="2000"/>
              <a:t> </a:t>
            </a:r>
            <a:r>
              <a:rPr lang="fi-FI" sz="2000" err="1"/>
              <a:t>that</a:t>
            </a:r>
            <a:r>
              <a:rPr lang="fi-FI" sz="2000"/>
              <a:t> </a:t>
            </a:r>
            <a:r>
              <a:rPr lang="fi-FI" sz="2000" err="1"/>
              <a:t>emerge</a:t>
            </a:r>
            <a:r>
              <a:rPr lang="fi-FI" sz="2000"/>
              <a:t> as </a:t>
            </a:r>
            <a:r>
              <a:rPr lang="fi-FI" sz="2000" err="1"/>
              <a:t>the</a:t>
            </a:r>
            <a:r>
              <a:rPr lang="fi-FI" sz="2000"/>
              <a:t> </a:t>
            </a:r>
            <a:r>
              <a:rPr lang="fi-FI" sz="2000" err="1"/>
              <a:t>physical</a:t>
            </a:r>
            <a:r>
              <a:rPr lang="fi-FI" sz="2000"/>
              <a:t> and </a:t>
            </a:r>
            <a:r>
              <a:rPr lang="fi-FI" sz="2000" err="1"/>
              <a:t>infrastructural</a:t>
            </a:r>
            <a:r>
              <a:rPr lang="fi-FI" sz="2000"/>
              <a:t> </a:t>
            </a:r>
            <a:r>
              <a:rPr lang="fi-FI" sz="2000" err="1"/>
              <a:t>support</a:t>
            </a:r>
            <a:r>
              <a:rPr lang="fi-FI" sz="2000"/>
              <a:t>, </a:t>
            </a:r>
            <a:r>
              <a:rPr lang="fi-FI" sz="2000" err="1"/>
              <a:t>the</a:t>
            </a:r>
            <a:r>
              <a:rPr lang="fi-FI" sz="2000"/>
              <a:t> </a:t>
            </a:r>
            <a:r>
              <a:rPr lang="fi-FI" sz="2000" err="1"/>
              <a:t>tools</a:t>
            </a:r>
            <a:r>
              <a:rPr lang="fi-FI" sz="2000"/>
              <a:t> and </a:t>
            </a:r>
            <a:r>
              <a:rPr lang="fi-FI" sz="2000" err="1"/>
              <a:t>methods</a:t>
            </a:r>
            <a:r>
              <a:rPr lang="fi-FI" sz="2000"/>
              <a:t> </a:t>
            </a:r>
            <a:r>
              <a:rPr lang="fi-FI" sz="2000" err="1"/>
              <a:t>used</a:t>
            </a:r>
            <a:r>
              <a:rPr lang="fi-FI" sz="2000"/>
              <a:t> in </a:t>
            </a:r>
            <a:r>
              <a:rPr lang="fi-FI" sz="2000" err="1"/>
              <a:t>art</a:t>
            </a:r>
            <a:r>
              <a:rPr lang="fi-FI" sz="2000"/>
              <a:t> </a:t>
            </a:r>
            <a:r>
              <a:rPr lang="fi-FI" sz="2000" err="1"/>
              <a:t>making</a:t>
            </a:r>
            <a:r>
              <a:rPr lang="fi-FI" sz="2000"/>
              <a:t> </a:t>
            </a:r>
            <a:r>
              <a:rPr lang="fi-FI" sz="2000" err="1"/>
              <a:t>change</a:t>
            </a:r>
            <a:r>
              <a:rPr lang="fi-FI" sz="2000"/>
              <a:t>.</a:t>
            </a:r>
          </a:p>
        </p:txBody>
      </p:sp>
    </p:spTree>
    <p:extLst>
      <p:ext uri="{BB962C8B-B14F-4D97-AF65-F5344CB8AC3E}">
        <p14:creationId xmlns:p14="http://schemas.microsoft.com/office/powerpoint/2010/main" val="1572687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a:extLst>
              <a:ext uri="{FF2B5EF4-FFF2-40B4-BE49-F238E27FC236}">
                <a16:creationId xmlns:a16="http://schemas.microsoft.com/office/drawing/2014/main" id="{F1BCECE1-40D5-CE4E-9B29-0D3A5319A997}"/>
              </a:ext>
            </a:extLst>
          </p:cNvPr>
          <p:cNvSpPr>
            <a:spLocks noGrp="1"/>
          </p:cNvSpPr>
          <p:nvPr>
            <p:ph type="title"/>
          </p:nvPr>
        </p:nvSpPr>
        <p:spPr/>
        <p:txBody>
          <a:bodyPr/>
          <a:lstStyle/>
          <a:p>
            <a:r>
              <a:rPr lang="en-US" altLang="fi-FI">
                <a:latin typeface="Gill Sans" panose="020B0502020104020203" pitchFamily="34" charset="-79"/>
                <a:ea typeface="ＭＳ Ｐゴシック" panose="020B0600070205080204" pitchFamily="34" charset="-128"/>
              </a:rPr>
              <a:t>Anthropology, art, research (1-2)</a:t>
            </a:r>
          </a:p>
        </p:txBody>
      </p:sp>
      <p:sp>
        <p:nvSpPr>
          <p:cNvPr id="2" name="Content Placeholder 1">
            <a:extLst>
              <a:ext uri="{FF2B5EF4-FFF2-40B4-BE49-F238E27FC236}">
                <a16:creationId xmlns:a16="http://schemas.microsoft.com/office/drawing/2014/main" id="{D5A9CF63-90CA-E24F-A7A0-4DB248A83CF9}"/>
              </a:ext>
            </a:extLst>
          </p:cNvPr>
          <p:cNvSpPr>
            <a:spLocks noGrp="1"/>
          </p:cNvSpPr>
          <p:nvPr>
            <p:ph idx="1"/>
          </p:nvPr>
        </p:nvSpPr>
        <p:spPr/>
        <p:txBody>
          <a:bodyPr/>
          <a:lstStyle/>
          <a:p>
            <a:r>
              <a:rPr lang="fi-FI" sz="2000" err="1"/>
              <a:t>Artistic</a:t>
            </a:r>
            <a:r>
              <a:rPr lang="fi-FI" sz="2000"/>
              <a:t> </a:t>
            </a:r>
            <a:r>
              <a:rPr lang="fi-FI" sz="2000" err="1"/>
              <a:t>research</a:t>
            </a:r>
            <a:r>
              <a:rPr lang="fi-FI" sz="2000"/>
              <a:t> </a:t>
            </a:r>
            <a:r>
              <a:rPr lang="fi-FI" sz="2000" err="1"/>
              <a:t>can</a:t>
            </a:r>
            <a:r>
              <a:rPr lang="fi-FI" sz="2000"/>
              <a:t> </a:t>
            </a:r>
            <a:r>
              <a:rPr lang="fi-FI" sz="2000" err="1"/>
              <a:t>investigate</a:t>
            </a:r>
            <a:r>
              <a:rPr lang="fi-FI" sz="2000"/>
              <a:t> ’</a:t>
            </a:r>
            <a:r>
              <a:rPr lang="fi-FI" sz="2000" err="1"/>
              <a:t>reality</a:t>
            </a:r>
            <a:r>
              <a:rPr lang="fi-FI" sz="2000"/>
              <a:t>’ </a:t>
            </a:r>
            <a:r>
              <a:rPr lang="fi-FI" sz="2000" err="1"/>
              <a:t>through</a:t>
            </a:r>
            <a:r>
              <a:rPr lang="fi-FI" sz="2000"/>
              <a:t> art.</a:t>
            </a:r>
          </a:p>
          <a:p>
            <a:pPr lvl="1"/>
            <a:r>
              <a:rPr lang="fi-FI" sz="2000"/>
              <a:t>Ex: How </a:t>
            </a:r>
            <a:r>
              <a:rPr lang="fi-FI" sz="2000" err="1"/>
              <a:t>the</a:t>
            </a:r>
            <a:r>
              <a:rPr lang="fi-FI" sz="2000"/>
              <a:t> </a:t>
            </a:r>
            <a:r>
              <a:rPr lang="fi-FI" sz="2000" err="1"/>
              <a:t>changes</a:t>
            </a:r>
            <a:r>
              <a:rPr lang="fi-FI" sz="2000"/>
              <a:t> in a city </a:t>
            </a:r>
            <a:r>
              <a:rPr lang="fi-FI" sz="2000" err="1"/>
              <a:t>are</a:t>
            </a:r>
            <a:r>
              <a:rPr lang="fi-FI" sz="2000"/>
              <a:t> </a:t>
            </a:r>
            <a:r>
              <a:rPr lang="fi-FI" sz="2000" err="1"/>
              <a:t>inadvertently</a:t>
            </a:r>
            <a:r>
              <a:rPr lang="fi-FI" sz="2000"/>
              <a:t> </a:t>
            </a:r>
            <a:r>
              <a:rPr lang="fi-FI" sz="2000" err="1"/>
              <a:t>captured</a:t>
            </a:r>
            <a:r>
              <a:rPr lang="fi-FI" sz="2000"/>
              <a:t> in a </a:t>
            </a:r>
            <a:r>
              <a:rPr lang="fi-FI" sz="2000" err="1"/>
              <a:t>film</a:t>
            </a:r>
            <a:r>
              <a:rPr lang="fi-FI" sz="2000"/>
              <a:t> </a:t>
            </a:r>
            <a:r>
              <a:rPr lang="fi-FI" sz="2000" err="1"/>
              <a:t>production</a:t>
            </a:r>
            <a:r>
              <a:rPr lang="fi-FI" sz="2000"/>
              <a:t>.</a:t>
            </a:r>
          </a:p>
          <a:p>
            <a:pPr lvl="1"/>
            <a:endParaRPr lang="fi-FI" sz="2000"/>
          </a:p>
          <a:p>
            <a:r>
              <a:rPr lang="fi-FI" sz="2000" err="1"/>
              <a:t>Artistic</a:t>
            </a:r>
            <a:r>
              <a:rPr lang="fi-FI" sz="2000"/>
              <a:t> </a:t>
            </a:r>
            <a:r>
              <a:rPr lang="fi-FI" sz="2000" err="1"/>
              <a:t>research</a:t>
            </a:r>
            <a:r>
              <a:rPr lang="fi-FI" sz="2000"/>
              <a:t> </a:t>
            </a:r>
            <a:r>
              <a:rPr lang="fi-FI" sz="2000" err="1"/>
              <a:t>pries</a:t>
            </a:r>
            <a:r>
              <a:rPr lang="fi-FI" sz="2000"/>
              <a:t> into </a:t>
            </a:r>
            <a:r>
              <a:rPr lang="fi-FI" sz="2000" err="1"/>
              <a:t>the</a:t>
            </a:r>
            <a:r>
              <a:rPr lang="fi-FI" sz="2000"/>
              <a:t> </a:t>
            </a:r>
            <a:r>
              <a:rPr lang="fi-FI" sz="2000" err="1"/>
              <a:t>different</a:t>
            </a:r>
            <a:r>
              <a:rPr lang="fi-FI" sz="2000"/>
              <a:t> </a:t>
            </a:r>
            <a:r>
              <a:rPr lang="fi-FI" sz="2000" err="1"/>
              <a:t>forms</a:t>
            </a:r>
            <a:r>
              <a:rPr lang="fi-FI" sz="2000"/>
              <a:t> </a:t>
            </a:r>
            <a:r>
              <a:rPr lang="fi-FI" sz="2000" err="1"/>
              <a:t>that</a:t>
            </a:r>
            <a:r>
              <a:rPr lang="fi-FI" sz="2000"/>
              <a:t> </a:t>
            </a:r>
            <a:r>
              <a:rPr lang="fi-FI" sz="2000" err="1"/>
              <a:t>art</a:t>
            </a:r>
            <a:r>
              <a:rPr lang="fi-FI" sz="2000"/>
              <a:t> </a:t>
            </a:r>
            <a:r>
              <a:rPr lang="fi-FI" sz="2000" err="1"/>
              <a:t>assumes</a:t>
            </a:r>
            <a:r>
              <a:rPr lang="fi-FI" sz="2000"/>
              <a:t>.</a:t>
            </a:r>
          </a:p>
          <a:p>
            <a:pPr lvl="1"/>
            <a:r>
              <a:rPr lang="fi-FI" sz="2000"/>
              <a:t>Ex: </a:t>
            </a:r>
            <a:r>
              <a:rPr lang="fi-FI" sz="2000" err="1"/>
              <a:t>The</a:t>
            </a:r>
            <a:r>
              <a:rPr lang="fi-FI" sz="2000"/>
              <a:t> </a:t>
            </a:r>
            <a:r>
              <a:rPr lang="fi-FI" sz="2000" err="1"/>
              <a:t>different</a:t>
            </a:r>
            <a:r>
              <a:rPr lang="fi-FI" sz="2000"/>
              <a:t> </a:t>
            </a:r>
            <a:r>
              <a:rPr lang="fi-FI" sz="2000" err="1"/>
              <a:t>genres</a:t>
            </a:r>
            <a:r>
              <a:rPr lang="fi-FI" sz="2000"/>
              <a:t> </a:t>
            </a:r>
            <a:r>
              <a:rPr lang="fi-FI" sz="2000" err="1"/>
              <a:t>that</a:t>
            </a:r>
            <a:r>
              <a:rPr lang="fi-FI" sz="2000"/>
              <a:t> </a:t>
            </a:r>
            <a:r>
              <a:rPr lang="fi-FI" sz="2000" err="1"/>
              <a:t>emerge</a:t>
            </a:r>
            <a:r>
              <a:rPr lang="fi-FI" sz="2000"/>
              <a:t> as </a:t>
            </a:r>
            <a:r>
              <a:rPr lang="fi-FI" sz="2000" err="1"/>
              <a:t>the</a:t>
            </a:r>
            <a:r>
              <a:rPr lang="fi-FI" sz="2000"/>
              <a:t> </a:t>
            </a:r>
            <a:r>
              <a:rPr lang="fi-FI" sz="2000" err="1"/>
              <a:t>physical</a:t>
            </a:r>
            <a:r>
              <a:rPr lang="fi-FI" sz="2000"/>
              <a:t> and </a:t>
            </a:r>
            <a:r>
              <a:rPr lang="fi-FI" sz="2000" err="1"/>
              <a:t>infrastructural</a:t>
            </a:r>
            <a:r>
              <a:rPr lang="fi-FI" sz="2000"/>
              <a:t> </a:t>
            </a:r>
            <a:r>
              <a:rPr lang="fi-FI" sz="2000" err="1"/>
              <a:t>support</a:t>
            </a:r>
            <a:r>
              <a:rPr lang="fi-FI" sz="2000"/>
              <a:t>, </a:t>
            </a:r>
            <a:r>
              <a:rPr lang="fi-FI" sz="2000" err="1"/>
              <a:t>the</a:t>
            </a:r>
            <a:r>
              <a:rPr lang="fi-FI" sz="2000"/>
              <a:t> </a:t>
            </a:r>
            <a:r>
              <a:rPr lang="fi-FI" sz="2000" err="1"/>
              <a:t>tools</a:t>
            </a:r>
            <a:r>
              <a:rPr lang="fi-FI" sz="2000"/>
              <a:t> and </a:t>
            </a:r>
            <a:r>
              <a:rPr lang="fi-FI" sz="2000" err="1"/>
              <a:t>methods</a:t>
            </a:r>
            <a:r>
              <a:rPr lang="fi-FI" sz="2000"/>
              <a:t> </a:t>
            </a:r>
            <a:r>
              <a:rPr lang="fi-FI" sz="2000" err="1"/>
              <a:t>used</a:t>
            </a:r>
            <a:r>
              <a:rPr lang="fi-FI" sz="2000"/>
              <a:t> in </a:t>
            </a:r>
            <a:r>
              <a:rPr lang="fi-FI" sz="2000" err="1"/>
              <a:t>art</a:t>
            </a:r>
            <a:r>
              <a:rPr lang="fi-FI" sz="2000"/>
              <a:t> </a:t>
            </a:r>
            <a:r>
              <a:rPr lang="fi-FI" sz="2000" err="1"/>
              <a:t>making</a:t>
            </a:r>
            <a:r>
              <a:rPr lang="fi-FI" sz="2000"/>
              <a:t> </a:t>
            </a:r>
            <a:r>
              <a:rPr lang="fi-FI" sz="2000" err="1"/>
              <a:t>change</a:t>
            </a:r>
            <a:r>
              <a:rPr lang="fi-FI" sz="2000"/>
              <a:t>.</a:t>
            </a:r>
          </a:p>
        </p:txBody>
      </p:sp>
    </p:spTree>
    <p:extLst>
      <p:ext uri="{BB962C8B-B14F-4D97-AF65-F5344CB8AC3E}">
        <p14:creationId xmlns:p14="http://schemas.microsoft.com/office/powerpoint/2010/main" val="63677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1DA71046-5C98-4A41-B379-ACDCAFCD58DB}"/>
              </a:ext>
            </a:extLst>
          </p:cNvPr>
          <p:cNvSpPr txBox="1">
            <a:spLocks noChangeArrowheads="1"/>
          </p:cNvSpPr>
          <p:nvPr/>
        </p:nvSpPr>
        <p:spPr bwMode="auto">
          <a:xfrm>
            <a:off x="3708400" y="2349500"/>
            <a:ext cx="1809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lgn="ctr">
              <a:spcBef>
                <a:spcPct val="0"/>
              </a:spcBef>
              <a:buFontTx/>
              <a:buNone/>
            </a:pPr>
            <a:r>
              <a:rPr lang="en-US" altLang="en-FI" sz="2800"/>
              <a:t>Thank you! </a:t>
            </a:r>
          </a:p>
          <a:p>
            <a:pPr algn="ctr">
              <a:spcBef>
                <a:spcPct val="0"/>
              </a:spcBef>
              <a:buFontTx/>
              <a:buNone/>
            </a:pPr>
            <a:r>
              <a:rPr lang="en-US" altLang="en-FI" sz="2800"/>
              <a:t>Kiitos!</a:t>
            </a:r>
          </a:p>
          <a:p>
            <a:pPr algn="ctr">
              <a:spcBef>
                <a:spcPct val="0"/>
              </a:spcBef>
              <a:buFontTx/>
              <a:buNone/>
            </a:pPr>
            <a:r>
              <a:rPr lang="en-US" altLang="en-FI" sz="2800"/>
              <a:t>¡Gracias!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sz="2000"/>
              <a:t>Lazlo Moholy-Nagy</a:t>
            </a:r>
            <a:br>
              <a:rPr lang="en-GB" sz="2000"/>
            </a:br>
            <a:r>
              <a:rPr lang="en-GB" sz="1400" b="0" i="0" u="none" strike="noStrike">
                <a:solidFill>
                  <a:srgbClr val="202122"/>
                </a:solidFill>
                <a:effectLst/>
                <a:latin typeface="Arial" panose="020B0604020202020204" pitchFamily="34" charset="0"/>
              </a:rPr>
              <a:t>(1895 –1946)</a:t>
            </a:r>
            <a:br>
              <a:rPr lang="en-GB" sz="2000"/>
            </a:br>
            <a:endParaRPr lang="en-GB" sz="1800"/>
          </a:p>
        </p:txBody>
      </p:sp>
      <p:pic>
        <p:nvPicPr>
          <p:cNvPr id="5" name="Picture 4">
            <a:extLst>
              <a:ext uri="{FF2B5EF4-FFF2-40B4-BE49-F238E27FC236}">
                <a16:creationId xmlns:a16="http://schemas.microsoft.com/office/drawing/2014/main" id="{407AE37C-07C4-8439-2477-A3F71A9C661C}"/>
              </a:ext>
            </a:extLst>
          </p:cNvPr>
          <p:cNvPicPr>
            <a:picLocks noChangeAspect="1"/>
          </p:cNvPicPr>
          <p:nvPr/>
        </p:nvPicPr>
        <p:blipFill>
          <a:blip r:embed="rId3"/>
          <a:stretch>
            <a:fillRect/>
          </a:stretch>
        </p:blipFill>
        <p:spPr>
          <a:xfrm>
            <a:off x="539552" y="1268760"/>
            <a:ext cx="3638727" cy="4849343"/>
          </a:xfrm>
          <a:prstGeom prst="rect">
            <a:avLst/>
          </a:prstGeom>
        </p:spPr>
      </p:pic>
      <p:pic>
        <p:nvPicPr>
          <p:cNvPr id="7" name="Picture 6">
            <a:extLst>
              <a:ext uri="{FF2B5EF4-FFF2-40B4-BE49-F238E27FC236}">
                <a16:creationId xmlns:a16="http://schemas.microsoft.com/office/drawing/2014/main" id="{CAAAD4E6-2349-5AA9-FD75-C086091AFC4F}"/>
              </a:ext>
            </a:extLst>
          </p:cNvPr>
          <p:cNvPicPr>
            <a:picLocks noChangeAspect="1"/>
          </p:cNvPicPr>
          <p:nvPr/>
        </p:nvPicPr>
        <p:blipFill>
          <a:blip r:embed="rId4"/>
          <a:stretch>
            <a:fillRect/>
          </a:stretch>
        </p:blipFill>
        <p:spPr>
          <a:xfrm>
            <a:off x="4324527" y="1245604"/>
            <a:ext cx="4424536" cy="3058938"/>
          </a:xfrm>
          <a:prstGeom prst="rect">
            <a:avLst/>
          </a:prstGeom>
        </p:spPr>
      </p:pic>
      <p:sp>
        <p:nvSpPr>
          <p:cNvPr id="8" name="TextBox 7">
            <a:extLst>
              <a:ext uri="{FF2B5EF4-FFF2-40B4-BE49-F238E27FC236}">
                <a16:creationId xmlns:a16="http://schemas.microsoft.com/office/drawing/2014/main" id="{F517211A-1874-29AC-0F93-3211A7669915}"/>
              </a:ext>
            </a:extLst>
          </p:cNvPr>
          <p:cNvSpPr txBox="1"/>
          <p:nvPr/>
        </p:nvSpPr>
        <p:spPr>
          <a:xfrm>
            <a:off x="4572000" y="4725144"/>
            <a:ext cx="1994200" cy="446276"/>
          </a:xfrm>
          <a:prstGeom prst="rect">
            <a:avLst/>
          </a:prstGeom>
          <a:noFill/>
        </p:spPr>
        <p:txBody>
          <a:bodyPr wrap="none" rtlCol="0">
            <a:spAutoFit/>
          </a:bodyPr>
          <a:lstStyle/>
          <a:p>
            <a:r>
              <a:rPr lang="en-FI" sz="1400">
                <a:latin typeface="Arial" panose="020B0604020202020204" pitchFamily="34" charset="0"/>
                <a:cs typeface="Arial" panose="020B0604020202020204" pitchFamily="34" charset="0"/>
              </a:rPr>
              <a:t>Light-space modulator,</a:t>
            </a:r>
          </a:p>
          <a:p>
            <a:endParaRPr lang="en-FI"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138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sz="2000"/>
              <a:t>Berenice Abbott </a:t>
            </a:r>
            <a:br>
              <a:rPr lang="en-GB" sz="2000"/>
            </a:br>
            <a:r>
              <a:rPr lang="en-GB" sz="1400" b="0" i="0" u="none" strike="noStrike">
                <a:solidFill>
                  <a:srgbClr val="202122"/>
                </a:solidFill>
                <a:effectLst/>
                <a:latin typeface="Arial" panose="020B0604020202020204" pitchFamily="34" charset="0"/>
              </a:rPr>
              <a:t>(1898 –1991)</a:t>
            </a:r>
            <a:br>
              <a:rPr lang="en-GB" sz="2000"/>
            </a:br>
            <a:endParaRPr lang="en-GB" sz="1800"/>
          </a:p>
        </p:txBody>
      </p:sp>
      <p:pic>
        <p:nvPicPr>
          <p:cNvPr id="5" name="Picture 4">
            <a:extLst>
              <a:ext uri="{FF2B5EF4-FFF2-40B4-BE49-F238E27FC236}">
                <a16:creationId xmlns:a16="http://schemas.microsoft.com/office/drawing/2014/main" id="{25A3BE3B-B85A-89CB-F03F-61EA4DA7D586}"/>
              </a:ext>
            </a:extLst>
          </p:cNvPr>
          <p:cNvPicPr>
            <a:picLocks noChangeAspect="1"/>
          </p:cNvPicPr>
          <p:nvPr/>
        </p:nvPicPr>
        <p:blipFill>
          <a:blip r:embed="rId3"/>
          <a:stretch>
            <a:fillRect/>
          </a:stretch>
        </p:blipFill>
        <p:spPr>
          <a:xfrm>
            <a:off x="4716016" y="1682316"/>
            <a:ext cx="4024618" cy="3493368"/>
          </a:xfrm>
          <a:prstGeom prst="rect">
            <a:avLst/>
          </a:prstGeom>
        </p:spPr>
      </p:pic>
      <p:pic>
        <p:nvPicPr>
          <p:cNvPr id="6" name="Picture 5">
            <a:extLst>
              <a:ext uri="{FF2B5EF4-FFF2-40B4-BE49-F238E27FC236}">
                <a16:creationId xmlns:a16="http://schemas.microsoft.com/office/drawing/2014/main" id="{B2905048-719A-82F0-1E04-3C57ADAE263C}"/>
              </a:ext>
            </a:extLst>
          </p:cNvPr>
          <p:cNvPicPr>
            <a:picLocks noChangeAspect="1"/>
          </p:cNvPicPr>
          <p:nvPr/>
        </p:nvPicPr>
        <p:blipFill>
          <a:blip r:embed="rId4"/>
          <a:stretch>
            <a:fillRect/>
          </a:stretch>
        </p:blipFill>
        <p:spPr>
          <a:xfrm>
            <a:off x="323528" y="1700808"/>
            <a:ext cx="4256946" cy="3493368"/>
          </a:xfrm>
          <a:prstGeom prst="rect">
            <a:avLst/>
          </a:prstGeom>
        </p:spPr>
      </p:pic>
    </p:spTree>
    <p:extLst>
      <p:ext uri="{BB962C8B-B14F-4D97-AF65-F5344CB8AC3E}">
        <p14:creationId xmlns:p14="http://schemas.microsoft.com/office/powerpoint/2010/main" val="2441293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sz="2000"/>
              <a:t>Judy Chicago</a:t>
            </a:r>
            <a:br>
              <a:rPr lang="en-GB" sz="2000"/>
            </a:br>
            <a:r>
              <a:rPr lang="en-GB" sz="1400" b="0"/>
              <a:t>(1939 - )</a:t>
            </a:r>
            <a:br>
              <a:rPr lang="en-GB" sz="2000"/>
            </a:br>
            <a:endParaRPr lang="en-GB" sz="1800"/>
          </a:p>
        </p:txBody>
      </p:sp>
      <p:pic>
        <p:nvPicPr>
          <p:cNvPr id="4" name="Picture 3">
            <a:extLst>
              <a:ext uri="{FF2B5EF4-FFF2-40B4-BE49-F238E27FC236}">
                <a16:creationId xmlns:a16="http://schemas.microsoft.com/office/drawing/2014/main" id="{06B24C18-17B7-983E-C79A-E93225EC6811}"/>
              </a:ext>
            </a:extLst>
          </p:cNvPr>
          <p:cNvPicPr>
            <a:picLocks noChangeAspect="1"/>
          </p:cNvPicPr>
          <p:nvPr/>
        </p:nvPicPr>
        <p:blipFill>
          <a:blip r:embed="rId3"/>
          <a:stretch>
            <a:fillRect/>
          </a:stretch>
        </p:blipFill>
        <p:spPr>
          <a:xfrm>
            <a:off x="467544" y="1447800"/>
            <a:ext cx="7772400" cy="4217803"/>
          </a:xfrm>
          <a:prstGeom prst="rect">
            <a:avLst/>
          </a:prstGeom>
        </p:spPr>
      </p:pic>
    </p:spTree>
    <p:extLst>
      <p:ext uri="{BB962C8B-B14F-4D97-AF65-F5344CB8AC3E}">
        <p14:creationId xmlns:p14="http://schemas.microsoft.com/office/powerpoint/2010/main" val="2017773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sz="2000"/>
              <a:t>Fred Wilson</a:t>
            </a:r>
            <a:br>
              <a:rPr lang="en-GB" sz="2000"/>
            </a:br>
            <a:endParaRPr lang="en-GB" sz="1800"/>
          </a:p>
        </p:txBody>
      </p:sp>
      <p:sp>
        <p:nvSpPr>
          <p:cNvPr id="3" name="Content Placeholder 10">
            <a:extLst>
              <a:ext uri="{FF2B5EF4-FFF2-40B4-BE49-F238E27FC236}">
                <a16:creationId xmlns:a16="http://schemas.microsoft.com/office/drawing/2014/main" id="{69B0695D-EC4A-B759-BD3D-FEB65D89B2D6}"/>
              </a:ext>
            </a:extLst>
          </p:cNvPr>
          <p:cNvSpPr txBox="1">
            <a:spLocks/>
          </p:cNvSpPr>
          <p:nvPr/>
        </p:nvSpPr>
        <p:spPr>
          <a:xfrm>
            <a:off x="5508104" y="4941168"/>
            <a:ext cx="4038600" cy="678622"/>
          </a:xfrm>
          <a:prstGeom prst="rect">
            <a:avLst/>
          </a:prstGeom>
        </p:spPr>
        <p:txBody>
          <a:bodyPr/>
          <a:lstStyle>
            <a:lvl1pPr marL="342900" indent="-342900" algn="l" rtl="0" eaLnBrk="0" fontAlgn="base" hangingPunct="0">
              <a:spcBef>
                <a:spcPct val="20000"/>
              </a:spcBef>
              <a:spcAft>
                <a:spcPct val="0"/>
              </a:spcAft>
              <a:buChar char="•"/>
              <a:defRPr sz="1800" baseline="0">
                <a:solidFill>
                  <a:schemeClr val="tx1"/>
                </a:solidFill>
                <a:latin typeface="Gill Sans"/>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2pPr>
            <a:lvl3pPr marL="1143000" indent="-22860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3pPr>
            <a:lvl4pPr marL="1600200" indent="-22860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4pPr>
            <a:lvl5pPr marL="2057400" indent="-228600" algn="l" rtl="0" eaLnBrk="0" fontAlgn="base" hangingPunct="0">
              <a:spcBef>
                <a:spcPct val="20000"/>
              </a:spcBef>
              <a:spcAft>
                <a:spcPct val="0"/>
              </a:spcAft>
              <a:buChar char="»"/>
              <a:defRPr sz="1800" baseline="0">
                <a:solidFill>
                  <a:schemeClr val="tx1"/>
                </a:solidFill>
                <a:latin typeface="Gill Sans"/>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kern="0"/>
              <a:t>Cabinetmaking 1820-1860,</a:t>
            </a:r>
            <a:br>
              <a:rPr lang="en-US" kern="0"/>
            </a:br>
            <a:r>
              <a:rPr lang="en-US" kern="0"/>
              <a:t>Whipping Post and Period Chairs.</a:t>
            </a:r>
          </a:p>
          <a:p>
            <a:pPr marL="0" indent="0">
              <a:buNone/>
            </a:pPr>
            <a:endParaRPr lang="en-US" kern="0"/>
          </a:p>
        </p:txBody>
      </p:sp>
      <p:pic>
        <p:nvPicPr>
          <p:cNvPr id="4" name="Content Placeholder 12" descr="wilson_whipping_post.jpg">
            <a:extLst>
              <a:ext uri="{FF2B5EF4-FFF2-40B4-BE49-F238E27FC236}">
                <a16:creationId xmlns:a16="http://schemas.microsoft.com/office/drawing/2014/main" id="{7E11D29E-151D-08AD-3804-C1E8DE4BAA2A}"/>
              </a:ext>
            </a:extLst>
          </p:cNvPr>
          <p:cNvPicPr>
            <a:picLocks noChangeAspect="1"/>
          </p:cNvPicPr>
          <p:nvPr/>
        </p:nvPicPr>
        <p:blipFill>
          <a:blip r:embed="rId3"/>
          <a:srcRect l="-11392" r="-11392"/>
          <a:stretch>
            <a:fillRect/>
          </a:stretch>
        </p:blipFill>
        <p:spPr>
          <a:xfrm>
            <a:off x="270026" y="1124744"/>
            <a:ext cx="4843911" cy="5428456"/>
          </a:xfrm>
          <a:prstGeom prst="rect">
            <a:avLst/>
          </a:prstGeom>
        </p:spPr>
      </p:pic>
    </p:spTree>
    <p:extLst>
      <p:ext uri="{BB962C8B-B14F-4D97-AF65-F5344CB8AC3E}">
        <p14:creationId xmlns:p14="http://schemas.microsoft.com/office/powerpoint/2010/main" val="288892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sz="2000"/>
              <a:t>Laura Kurgan</a:t>
            </a:r>
            <a:br>
              <a:rPr lang="en-GB" sz="2000"/>
            </a:br>
            <a:r>
              <a:rPr lang="en-GB" sz="1400" b="0"/>
              <a:t>(1961 - )</a:t>
            </a:r>
            <a:br>
              <a:rPr lang="en-GB" sz="2000"/>
            </a:br>
            <a:endParaRPr lang="en-GB" sz="1800"/>
          </a:p>
        </p:txBody>
      </p:sp>
      <p:pic>
        <p:nvPicPr>
          <p:cNvPr id="4" name="Picture 3">
            <a:extLst>
              <a:ext uri="{FF2B5EF4-FFF2-40B4-BE49-F238E27FC236}">
                <a16:creationId xmlns:a16="http://schemas.microsoft.com/office/drawing/2014/main" id="{05631894-19AC-543C-D9D5-287BA0A777AF}"/>
              </a:ext>
            </a:extLst>
          </p:cNvPr>
          <p:cNvPicPr>
            <a:picLocks noChangeAspect="1"/>
          </p:cNvPicPr>
          <p:nvPr/>
        </p:nvPicPr>
        <p:blipFill>
          <a:blip r:embed="rId3"/>
          <a:stretch>
            <a:fillRect/>
          </a:stretch>
        </p:blipFill>
        <p:spPr>
          <a:xfrm>
            <a:off x="1151620" y="1354209"/>
            <a:ext cx="6840760" cy="4459202"/>
          </a:xfrm>
          <a:prstGeom prst="rect">
            <a:avLst/>
          </a:prstGeom>
        </p:spPr>
      </p:pic>
      <p:sp>
        <p:nvSpPr>
          <p:cNvPr id="5" name="TextBox 4">
            <a:extLst>
              <a:ext uri="{FF2B5EF4-FFF2-40B4-BE49-F238E27FC236}">
                <a16:creationId xmlns:a16="http://schemas.microsoft.com/office/drawing/2014/main" id="{569B0AEC-C70C-411C-9E6F-9635E550B136}"/>
              </a:ext>
            </a:extLst>
          </p:cNvPr>
          <p:cNvSpPr txBox="1"/>
          <p:nvPr/>
        </p:nvSpPr>
        <p:spPr>
          <a:xfrm>
            <a:off x="1151620" y="6021288"/>
            <a:ext cx="4313018" cy="738664"/>
          </a:xfrm>
          <a:prstGeom prst="rect">
            <a:avLst/>
          </a:prstGeom>
          <a:noFill/>
        </p:spPr>
        <p:txBody>
          <a:bodyPr wrap="square" rtlCol="0">
            <a:spAutoFit/>
          </a:bodyPr>
          <a:lstStyle/>
          <a:p>
            <a:r>
              <a:rPr lang="en-FI" sz="1400">
                <a:latin typeface="Arial" panose="020B0604020202020204" pitchFamily="34" charset="0"/>
                <a:cs typeface="Arial" panose="020B0604020202020204" pitchFamily="34" charset="0"/>
              </a:rPr>
              <a:t>Million Dollar Blocks</a:t>
            </a:r>
          </a:p>
          <a:p>
            <a:r>
              <a:rPr lang="en-FI" sz="1400">
                <a:latin typeface="Arial" panose="020B0604020202020204" pitchFamily="34" charset="0"/>
                <a:cs typeface="Arial" panose="020B0604020202020204" pitchFamily="34" charset="0"/>
              </a:rPr>
              <a:t>ESRI ArcGIS (Geographic Information System) Software, 2013.</a:t>
            </a:r>
          </a:p>
        </p:txBody>
      </p:sp>
    </p:spTree>
    <p:extLst>
      <p:ext uri="{BB962C8B-B14F-4D97-AF65-F5344CB8AC3E}">
        <p14:creationId xmlns:p14="http://schemas.microsoft.com/office/powerpoint/2010/main" val="80110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9221-DB82-6441-9486-9FABE0E08200}"/>
              </a:ext>
            </a:extLst>
          </p:cNvPr>
          <p:cNvSpPr>
            <a:spLocks noGrp="1"/>
          </p:cNvSpPr>
          <p:nvPr>
            <p:ph type="title"/>
          </p:nvPr>
        </p:nvSpPr>
        <p:spPr/>
        <p:txBody>
          <a:bodyPr/>
          <a:lstStyle/>
          <a:p>
            <a:r>
              <a:rPr lang="en-GB"/>
              <a:t>Archive of the Indies in Seville, Spain </a:t>
            </a:r>
            <a:br>
              <a:rPr lang="en-GB"/>
            </a:br>
            <a:r>
              <a:rPr lang="en-GB" sz="2000"/>
              <a:t>1990-1991</a:t>
            </a:r>
          </a:p>
        </p:txBody>
      </p:sp>
      <p:sp>
        <p:nvSpPr>
          <p:cNvPr id="3" name="Subtitle 2"/>
          <p:cNvSpPr>
            <a:spLocks noGrp="1"/>
          </p:cNvSpPr>
          <p:nvPr>
            <p:ph idx="4294967295"/>
          </p:nvPr>
        </p:nvSpPr>
        <p:spPr>
          <a:xfrm>
            <a:off x="0" y="1600200"/>
            <a:ext cx="8229600" cy="4525963"/>
          </a:xfrm>
        </p:spPr>
        <p:txBody>
          <a:bodyPr/>
          <a:lstStyle/>
          <a:p>
            <a:pPr algn="l">
              <a:defRPr/>
            </a:pPr>
            <a:endParaRPr lang="es-ES_tradnl" sz="1800">
              <a:solidFill>
                <a:schemeClr val="tx1"/>
              </a:solidFill>
              <a:latin typeface="Gill Sans" charset="0"/>
              <a:ea typeface="ＭＳ Ｐゴシック" charset="0"/>
              <a:cs typeface="Gill Sans" charset="0"/>
            </a:endParaRPr>
          </a:p>
          <a:p>
            <a:pPr>
              <a:defRPr/>
            </a:pPr>
            <a:endParaRPr lang="es-ES_tradnl"/>
          </a:p>
        </p:txBody>
      </p:sp>
      <p:pic>
        <p:nvPicPr>
          <p:cNvPr id="15" name="Picture 14">
            <a:extLst>
              <a:ext uri="{FF2B5EF4-FFF2-40B4-BE49-F238E27FC236}">
                <a16:creationId xmlns:a16="http://schemas.microsoft.com/office/drawing/2014/main" id="{AAB1079F-14E7-D343-A482-B0715913A86E}"/>
              </a:ext>
            </a:extLst>
          </p:cNvPr>
          <p:cNvPicPr>
            <a:picLocks noChangeAspect="1"/>
          </p:cNvPicPr>
          <p:nvPr/>
        </p:nvPicPr>
        <p:blipFill>
          <a:blip r:embed="rId3"/>
          <a:stretch>
            <a:fillRect/>
          </a:stretch>
        </p:blipFill>
        <p:spPr>
          <a:xfrm>
            <a:off x="1259632" y="1447800"/>
            <a:ext cx="6624736" cy="46039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038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4294967295"/>
          </p:nvPr>
        </p:nvSpPr>
        <p:spPr>
          <a:xfrm>
            <a:off x="0" y="1981200"/>
            <a:ext cx="7772400" cy="4114800"/>
          </a:xfrm>
        </p:spPr>
        <p:txBody>
          <a:bodyPr/>
          <a:lstStyle/>
          <a:p>
            <a:pPr algn="l">
              <a:defRPr/>
            </a:pPr>
            <a:endParaRPr lang="es-ES_tradnl" sz="1800">
              <a:solidFill>
                <a:schemeClr val="tx1"/>
              </a:solidFill>
              <a:latin typeface="Gill Sans" charset="0"/>
              <a:ea typeface="ＭＳ Ｐゴシック" charset="0"/>
              <a:cs typeface="Gill Sans" charset="0"/>
            </a:endParaRPr>
          </a:p>
          <a:p>
            <a:pPr>
              <a:defRPr/>
            </a:pPr>
            <a:endParaRPr lang="es-ES_tradnl"/>
          </a:p>
        </p:txBody>
      </p:sp>
      <p:pic>
        <p:nvPicPr>
          <p:cNvPr id="7" name="Picture 1">
            <a:extLst>
              <a:ext uri="{FF2B5EF4-FFF2-40B4-BE49-F238E27FC236}">
                <a16:creationId xmlns:a16="http://schemas.microsoft.com/office/drawing/2014/main" id="{D0F2B8CC-4F8D-654C-A5A0-7C6B45CA8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865" y="1192188"/>
            <a:ext cx="6912768" cy="43952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64B8C86D-0E51-224C-93C6-CA981F41E4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119" y="3859732"/>
            <a:ext cx="2801862" cy="21304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AD8ED5A8-0368-E24B-82AA-4612BD247983}"/>
              </a:ext>
            </a:extLst>
          </p:cNvPr>
          <p:cNvSpPr>
            <a:spLocks noGrp="1"/>
          </p:cNvSpPr>
          <p:nvPr>
            <p:ph type="title"/>
          </p:nvPr>
        </p:nvSpPr>
        <p:spPr>
          <a:xfrm>
            <a:off x="685800" y="49188"/>
            <a:ext cx="7772400" cy="1143000"/>
          </a:xfrm>
        </p:spPr>
        <p:txBody>
          <a:bodyPr/>
          <a:lstStyle/>
          <a:p>
            <a:r>
              <a:rPr lang="en-GB"/>
              <a:t>Digital Facsimile of Map of Mexico 1550</a:t>
            </a:r>
          </a:p>
        </p:txBody>
      </p:sp>
      <p:sp>
        <p:nvSpPr>
          <p:cNvPr id="11" name="TextBox 4">
            <a:extLst>
              <a:ext uri="{FF2B5EF4-FFF2-40B4-BE49-F238E27FC236}">
                <a16:creationId xmlns:a16="http://schemas.microsoft.com/office/drawing/2014/main" id="{80685184-A8E5-EB41-8EB9-26CF3BD24A85}"/>
              </a:ext>
            </a:extLst>
          </p:cNvPr>
          <p:cNvSpPr txBox="1">
            <a:spLocks noChangeArrowheads="1"/>
          </p:cNvSpPr>
          <p:nvPr/>
        </p:nvSpPr>
        <p:spPr bwMode="auto">
          <a:xfrm>
            <a:off x="3734159" y="5805264"/>
            <a:ext cx="29693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a:spcBef>
                <a:spcPct val="0"/>
              </a:spcBef>
              <a:buFontTx/>
              <a:buNone/>
            </a:pPr>
            <a:r>
              <a:rPr lang="en-US" altLang="en-FI" sz="1200"/>
              <a:t>Royal Academy of Art UK,  2002</a:t>
            </a:r>
          </a:p>
          <a:p>
            <a:pPr>
              <a:spcBef>
                <a:spcPct val="0"/>
              </a:spcBef>
              <a:buFontTx/>
              <a:buNone/>
            </a:pPr>
            <a:r>
              <a:rPr lang="en-US" altLang="en-FI" sz="1200"/>
              <a:t>Martin Gropius </a:t>
            </a:r>
            <a:r>
              <a:rPr lang="en-US" altLang="en-FI" sz="1200" err="1"/>
              <a:t>Bau</a:t>
            </a:r>
            <a:r>
              <a:rPr lang="en-US" altLang="en-FI" sz="1200"/>
              <a:t> Berlin, 2003</a:t>
            </a:r>
          </a:p>
          <a:p>
            <a:pPr>
              <a:spcBef>
                <a:spcPct val="0"/>
              </a:spcBef>
              <a:buFontTx/>
              <a:buNone/>
            </a:pPr>
            <a:r>
              <a:rPr lang="en-US" altLang="en-FI" sz="1200"/>
              <a:t>Design Museum Helsinki, 2006</a:t>
            </a:r>
          </a:p>
          <a:p>
            <a:pPr>
              <a:spcBef>
                <a:spcPct val="0"/>
              </a:spcBef>
              <a:buFontTx/>
              <a:buNone/>
            </a:pPr>
            <a:r>
              <a:rPr lang="en-US" altLang="en-FI" sz="1200"/>
              <a:t>Universal Forum of Culture Monterrey, 2007</a:t>
            </a:r>
          </a:p>
          <a:p>
            <a:pPr>
              <a:spcBef>
                <a:spcPct val="0"/>
              </a:spcBef>
              <a:buFontTx/>
              <a:buNone/>
            </a:pPr>
            <a:r>
              <a:rPr lang="en-US" altLang="en-FI" sz="1200"/>
              <a:t>Houston Museum of Natural History, 2015.</a:t>
            </a:r>
          </a:p>
          <a:p>
            <a:pPr>
              <a:spcBef>
                <a:spcPct val="0"/>
              </a:spcBef>
              <a:buFontTx/>
              <a:buNone/>
            </a:pPr>
            <a:r>
              <a:rPr lang="en-US" altLang="en-FI" sz="1200"/>
              <a:t> </a:t>
            </a:r>
          </a:p>
        </p:txBody>
      </p:sp>
    </p:spTree>
    <p:extLst>
      <p:ext uri="{BB962C8B-B14F-4D97-AF65-F5344CB8AC3E}">
        <p14:creationId xmlns:p14="http://schemas.microsoft.com/office/powerpoint/2010/main" val="3678766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Skia"/>
        <a:ea typeface=""/>
        <a:cs typeface=""/>
      </a:majorFont>
      <a:minorFont>
        <a:latin typeface="Sk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8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800" b="0" i="0" u="none" strike="noStrike" cap="none" normalizeH="0" baseline="0">
            <a:ln>
              <a:noFill/>
            </a:ln>
            <a:solidFill>
              <a:schemeClr val="tx1"/>
            </a:solidFill>
            <a:effectLst/>
            <a:latin typeface="Times"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2267</Words>
  <Application>Microsoft Macintosh PowerPoint</Application>
  <PresentationFormat>On-screen Show (4:3)</PresentationFormat>
  <Paragraphs>187</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Gill Sans</vt:lpstr>
      <vt:lpstr>MoMA Sans</vt:lpstr>
      <vt:lpstr>Skia</vt:lpstr>
      <vt:lpstr>Times</vt:lpstr>
      <vt:lpstr>Blank</vt:lpstr>
      <vt:lpstr>Contemporary research paradigms and     Why do research in art and design?</vt:lpstr>
      <vt:lpstr>Art and Design Research (Examples)</vt:lpstr>
      <vt:lpstr>Lazlo Moholy-Nagy (1895 –1946) </vt:lpstr>
      <vt:lpstr>Berenice Abbott  (1898 –1991) </vt:lpstr>
      <vt:lpstr>Judy Chicago (1939 - ) </vt:lpstr>
      <vt:lpstr>Fred Wilson </vt:lpstr>
      <vt:lpstr>Laura Kurgan (1961 - ) </vt:lpstr>
      <vt:lpstr>Archive of the Indies in Seville, Spain  1990-1991</vt:lpstr>
      <vt:lpstr>Digital Facsimile of Map of Mexico 1550</vt:lpstr>
      <vt:lpstr>Illuminating History:  Through the Eyes of Media, 1996-2002</vt:lpstr>
      <vt:lpstr>Illuminating History:  Through the Eyes of Media, 1996-2002</vt:lpstr>
      <vt:lpstr>PowerPoint Presentation</vt:lpstr>
      <vt:lpstr>PowerPoint Presentation</vt:lpstr>
      <vt:lpstr>Pavilion of Finland at the  1900 World Fair in Paris  </vt:lpstr>
      <vt:lpstr>PowerPoint Presentation</vt:lpstr>
      <vt:lpstr>The Anatomy lesson of  Dr. Nicolaes Tulp by Rembrandt, 1632</vt:lpstr>
      <vt:lpstr>PowerPoint Presentation</vt:lpstr>
      <vt:lpstr> Navigation (Some research questions)</vt:lpstr>
      <vt:lpstr>PowerPoint Presentation</vt:lpstr>
      <vt:lpstr>Navigation</vt:lpstr>
      <vt:lpstr>Why do research in art and design?</vt:lpstr>
      <vt:lpstr>Why do research in art and design?</vt:lpstr>
      <vt:lpstr>Anthropology, art, research (1-2)</vt:lpstr>
      <vt:lpstr>PowerPoint Presentation</vt:lpstr>
    </vt:vector>
  </TitlesOfParts>
  <Manager/>
  <Company>Media Lab UIAH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research</dc:title>
  <dc:subject/>
  <dc:creator>Lily Diaz</dc:creator>
  <cp:keywords/>
  <dc:description/>
  <cp:lastModifiedBy>Diaz-Kommonen Lily</cp:lastModifiedBy>
  <cp:revision>2</cp:revision>
  <cp:lastPrinted>2023-02-06T06:54:18Z</cp:lastPrinted>
  <dcterms:created xsi:type="dcterms:W3CDTF">2010-10-12T06:53:31Z</dcterms:created>
  <dcterms:modified xsi:type="dcterms:W3CDTF">2023-02-06T15:07:25Z</dcterms:modified>
  <cp:category/>
</cp:coreProperties>
</file>