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58" r:id="rId4"/>
    <p:sldId id="261" r:id="rId5"/>
    <p:sldId id="270" r:id="rId6"/>
    <p:sldId id="269" r:id="rId7"/>
    <p:sldId id="267" r:id="rId8"/>
    <p:sldId id="266" r:id="rId9"/>
    <p:sldId id="263" r:id="rId10"/>
    <p:sldId id="264" r:id="rId11"/>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napToGrid="0">
      <p:cViewPr varScale="1">
        <p:scale>
          <a:sx n="104" d="100"/>
          <a:sy n="104" d="100"/>
        </p:scale>
        <p:origin x="896"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3E2BA-B476-E6BE-9AF4-C690F25BC52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FI"/>
          </a:p>
        </p:txBody>
      </p:sp>
      <p:sp>
        <p:nvSpPr>
          <p:cNvPr id="3" name="Subtitle 2">
            <a:extLst>
              <a:ext uri="{FF2B5EF4-FFF2-40B4-BE49-F238E27FC236}">
                <a16:creationId xmlns:a16="http://schemas.microsoft.com/office/drawing/2014/main" id="{5E841EA5-EA9A-EE00-3C61-89B9149B2E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FI"/>
          </a:p>
        </p:txBody>
      </p:sp>
      <p:sp>
        <p:nvSpPr>
          <p:cNvPr id="4" name="Date Placeholder 3">
            <a:extLst>
              <a:ext uri="{FF2B5EF4-FFF2-40B4-BE49-F238E27FC236}">
                <a16:creationId xmlns:a16="http://schemas.microsoft.com/office/drawing/2014/main" id="{CA2B9D8E-8CF3-221F-EFE4-C9AF7C55F564}"/>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5" name="Footer Placeholder 4">
            <a:extLst>
              <a:ext uri="{FF2B5EF4-FFF2-40B4-BE49-F238E27FC236}">
                <a16:creationId xmlns:a16="http://schemas.microsoft.com/office/drawing/2014/main" id="{0639678F-D78A-57DE-933D-DECCA68334A0}"/>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2F772302-F504-FAC4-7EA2-0DB406504AE4}"/>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43747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F48C7-D61C-A83A-3AB3-5159F06940A4}"/>
              </a:ext>
            </a:extLst>
          </p:cNvPr>
          <p:cNvSpPr>
            <a:spLocks noGrp="1"/>
          </p:cNvSpPr>
          <p:nvPr>
            <p:ph type="title"/>
          </p:nvPr>
        </p:nvSpPr>
        <p:spPr/>
        <p:txBody>
          <a:bodyPr/>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E8E64327-C327-217D-A788-BE32E990601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A4543737-551A-8D81-2C7D-D3DA424DBF8A}"/>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5" name="Footer Placeholder 4">
            <a:extLst>
              <a:ext uri="{FF2B5EF4-FFF2-40B4-BE49-F238E27FC236}">
                <a16:creationId xmlns:a16="http://schemas.microsoft.com/office/drawing/2014/main" id="{682C7EC2-6DF4-FBE9-FC8C-4E20037205D3}"/>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408C94C1-9320-7E6A-3BAD-EEE4CF79A7A3}"/>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1049349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E78FC9-797D-1147-2BFB-8487F3D0193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FI"/>
          </a:p>
        </p:txBody>
      </p:sp>
      <p:sp>
        <p:nvSpPr>
          <p:cNvPr id="3" name="Vertical Text Placeholder 2">
            <a:extLst>
              <a:ext uri="{FF2B5EF4-FFF2-40B4-BE49-F238E27FC236}">
                <a16:creationId xmlns:a16="http://schemas.microsoft.com/office/drawing/2014/main" id="{6D36A68C-3F4D-C5F6-0F09-D75343136A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8AD2126A-4FBE-D0D6-F837-CFDF8348B2DA}"/>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5" name="Footer Placeholder 4">
            <a:extLst>
              <a:ext uri="{FF2B5EF4-FFF2-40B4-BE49-F238E27FC236}">
                <a16:creationId xmlns:a16="http://schemas.microsoft.com/office/drawing/2014/main" id="{3C66FBB5-03DA-8FF6-BA0A-26AE7CB07434}"/>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702F34ED-4226-DC2E-92ED-6401A416438A}"/>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4269954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3C4DF-AA43-F2D9-A072-5A21241CD195}"/>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A3B67363-54CE-11D4-ACD8-B4473BC7E66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108C0CE2-B2DF-69E6-BC8F-BA9D9F1687BF}"/>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5" name="Footer Placeholder 4">
            <a:extLst>
              <a:ext uri="{FF2B5EF4-FFF2-40B4-BE49-F238E27FC236}">
                <a16:creationId xmlns:a16="http://schemas.microsoft.com/office/drawing/2014/main" id="{05AB8287-D11B-50AF-ABF2-F7E2F09D5580}"/>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CD93404E-9B78-68A9-4ACE-F553E8711296}"/>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1955373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AA75E-20C5-1FD9-5FDF-DF1DB448430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FI"/>
          </a:p>
        </p:txBody>
      </p:sp>
      <p:sp>
        <p:nvSpPr>
          <p:cNvPr id="3" name="Text Placeholder 2">
            <a:extLst>
              <a:ext uri="{FF2B5EF4-FFF2-40B4-BE49-F238E27FC236}">
                <a16:creationId xmlns:a16="http://schemas.microsoft.com/office/drawing/2014/main" id="{BEC153AA-A677-5841-78A6-902C270FB9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654A767-5F59-5AFC-24D8-9BC949A16270}"/>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5" name="Footer Placeholder 4">
            <a:extLst>
              <a:ext uri="{FF2B5EF4-FFF2-40B4-BE49-F238E27FC236}">
                <a16:creationId xmlns:a16="http://schemas.microsoft.com/office/drawing/2014/main" id="{D2F2DE31-E979-DEC2-5689-69A39BB67B5C}"/>
              </a:ext>
            </a:extLst>
          </p:cNvPr>
          <p:cNvSpPr>
            <a:spLocks noGrp="1"/>
          </p:cNvSpPr>
          <p:nvPr>
            <p:ph type="ftr" sz="quarter" idx="11"/>
          </p:nvPr>
        </p:nvSpPr>
        <p:spPr/>
        <p:txBody>
          <a:bodyPr/>
          <a:lstStyle/>
          <a:p>
            <a:endParaRPr lang="en-FI"/>
          </a:p>
        </p:txBody>
      </p:sp>
      <p:sp>
        <p:nvSpPr>
          <p:cNvPr id="6" name="Slide Number Placeholder 5">
            <a:extLst>
              <a:ext uri="{FF2B5EF4-FFF2-40B4-BE49-F238E27FC236}">
                <a16:creationId xmlns:a16="http://schemas.microsoft.com/office/drawing/2014/main" id="{DCCA0151-122A-4E2B-A118-51578FE2955D}"/>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991225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04B1A-F5B5-64C5-B287-929E3D558A67}"/>
              </a:ext>
            </a:extLst>
          </p:cNvPr>
          <p:cNvSpPr>
            <a:spLocks noGrp="1"/>
          </p:cNvSpPr>
          <p:nvPr>
            <p:ph type="title"/>
          </p:nvPr>
        </p:nvSpPr>
        <p:spPr/>
        <p:txBody>
          <a:bodyPr/>
          <a:lstStyle/>
          <a:p>
            <a:r>
              <a:rPr lang="en-GB"/>
              <a:t>Click to edit Master title style</a:t>
            </a:r>
            <a:endParaRPr lang="en-FI"/>
          </a:p>
        </p:txBody>
      </p:sp>
      <p:sp>
        <p:nvSpPr>
          <p:cNvPr id="3" name="Content Placeholder 2">
            <a:extLst>
              <a:ext uri="{FF2B5EF4-FFF2-40B4-BE49-F238E27FC236}">
                <a16:creationId xmlns:a16="http://schemas.microsoft.com/office/drawing/2014/main" id="{51719160-EF8A-B5A4-2EB1-3015BF69024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Content Placeholder 3">
            <a:extLst>
              <a:ext uri="{FF2B5EF4-FFF2-40B4-BE49-F238E27FC236}">
                <a16:creationId xmlns:a16="http://schemas.microsoft.com/office/drawing/2014/main" id="{2D6BBB5F-ED4E-8126-D586-4D2666A38F2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Date Placeholder 4">
            <a:extLst>
              <a:ext uri="{FF2B5EF4-FFF2-40B4-BE49-F238E27FC236}">
                <a16:creationId xmlns:a16="http://schemas.microsoft.com/office/drawing/2014/main" id="{4727551C-EF91-7E72-E3CF-6D538293112B}"/>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6" name="Footer Placeholder 5">
            <a:extLst>
              <a:ext uri="{FF2B5EF4-FFF2-40B4-BE49-F238E27FC236}">
                <a16:creationId xmlns:a16="http://schemas.microsoft.com/office/drawing/2014/main" id="{4CE3C012-2FB2-9AB4-5D9B-459425188786}"/>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D23D85E8-9B6E-21BC-2EEB-E1BDD3DCDFAF}"/>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73301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C7836-AFD5-E706-155D-3578EC59111F}"/>
              </a:ext>
            </a:extLst>
          </p:cNvPr>
          <p:cNvSpPr>
            <a:spLocks noGrp="1"/>
          </p:cNvSpPr>
          <p:nvPr>
            <p:ph type="title"/>
          </p:nvPr>
        </p:nvSpPr>
        <p:spPr>
          <a:xfrm>
            <a:off x="839788" y="365125"/>
            <a:ext cx="10515600" cy="1325563"/>
          </a:xfrm>
        </p:spPr>
        <p:txBody>
          <a:bodyPr/>
          <a:lstStyle/>
          <a:p>
            <a:r>
              <a:rPr lang="en-GB"/>
              <a:t>Click to edit Master title style</a:t>
            </a:r>
            <a:endParaRPr lang="en-FI"/>
          </a:p>
        </p:txBody>
      </p:sp>
      <p:sp>
        <p:nvSpPr>
          <p:cNvPr id="3" name="Text Placeholder 2">
            <a:extLst>
              <a:ext uri="{FF2B5EF4-FFF2-40B4-BE49-F238E27FC236}">
                <a16:creationId xmlns:a16="http://schemas.microsoft.com/office/drawing/2014/main" id="{93076D00-3B80-5FF4-0FE9-31BE769574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F52C353-714A-8338-3FED-F7AFE780C86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5" name="Text Placeholder 4">
            <a:extLst>
              <a:ext uri="{FF2B5EF4-FFF2-40B4-BE49-F238E27FC236}">
                <a16:creationId xmlns:a16="http://schemas.microsoft.com/office/drawing/2014/main" id="{8F666B79-583A-F1C8-01C2-A309E97651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C7AAB74-CF6D-BD9F-7D81-6B04CAA61A6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7" name="Date Placeholder 6">
            <a:extLst>
              <a:ext uri="{FF2B5EF4-FFF2-40B4-BE49-F238E27FC236}">
                <a16:creationId xmlns:a16="http://schemas.microsoft.com/office/drawing/2014/main" id="{CBBE4C4F-7136-9A83-D951-9E4B0150C26C}"/>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8" name="Footer Placeholder 7">
            <a:extLst>
              <a:ext uri="{FF2B5EF4-FFF2-40B4-BE49-F238E27FC236}">
                <a16:creationId xmlns:a16="http://schemas.microsoft.com/office/drawing/2014/main" id="{64986B97-AE61-4AB2-D6CA-C1C3ED6352D9}"/>
              </a:ext>
            </a:extLst>
          </p:cNvPr>
          <p:cNvSpPr>
            <a:spLocks noGrp="1"/>
          </p:cNvSpPr>
          <p:nvPr>
            <p:ph type="ftr" sz="quarter" idx="11"/>
          </p:nvPr>
        </p:nvSpPr>
        <p:spPr/>
        <p:txBody>
          <a:bodyPr/>
          <a:lstStyle/>
          <a:p>
            <a:endParaRPr lang="en-FI"/>
          </a:p>
        </p:txBody>
      </p:sp>
      <p:sp>
        <p:nvSpPr>
          <p:cNvPr id="9" name="Slide Number Placeholder 8">
            <a:extLst>
              <a:ext uri="{FF2B5EF4-FFF2-40B4-BE49-F238E27FC236}">
                <a16:creationId xmlns:a16="http://schemas.microsoft.com/office/drawing/2014/main" id="{CCB6EDA3-DAE1-8B40-B21F-F210AADC8CA1}"/>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105299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774F-4C5F-0590-5D99-E25A01E4267F}"/>
              </a:ext>
            </a:extLst>
          </p:cNvPr>
          <p:cNvSpPr>
            <a:spLocks noGrp="1"/>
          </p:cNvSpPr>
          <p:nvPr>
            <p:ph type="title"/>
          </p:nvPr>
        </p:nvSpPr>
        <p:spPr/>
        <p:txBody>
          <a:bodyPr/>
          <a:lstStyle/>
          <a:p>
            <a:r>
              <a:rPr lang="en-GB"/>
              <a:t>Click to edit Master title style</a:t>
            </a:r>
            <a:endParaRPr lang="en-FI"/>
          </a:p>
        </p:txBody>
      </p:sp>
      <p:sp>
        <p:nvSpPr>
          <p:cNvPr id="3" name="Date Placeholder 2">
            <a:extLst>
              <a:ext uri="{FF2B5EF4-FFF2-40B4-BE49-F238E27FC236}">
                <a16:creationId xmlns:a16="http://schemas.microsoft.com/office/drawing/2014/main" id="{CBB2DDA8-2763-9837-7706-B8401DF7F982}"/>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4" name="Footer Placeholder 3">
            <a:extLst>
              <a:ext uri="{FF2B5EF4-FFF2-40B4-BE49-F238E27FC236}">
                <a16:creationId xmlns:a16="http://schemas.microsoft.com/office/drawing/2014/main" id="{2FEF7CAD-2775-7584-8432-651851B67EB6}"/>
              </a:ext>
            </a:extLst>
          </p:cNvPr>
          <p:cNvSpPr>
            <a:spLocks noGrp="1"/>
          </p:cNvSpPr>
          <p:nvPr>
            <p:ph type="ftr" sz="quarter" idx="11"/>
          </p:nvPr>
        </p:nvSpPr>
        <p:spPr/>
        <p:txBody>
          <a:bodyPr/>
          <a:lstStyle/>
          <a:p>
            <a:endParaRPr lang="en-FI"/>
          </a:p>
        </p:txBody>
      </p:sp>
      <p:sp>
        <p:nvSpPr>
          <p:cNvPr id="5" name="Slide Number Placeholder 4">
            <a:extLst>
              <a:ext uri="{FF2B5EF4-FFF2-40B4-BE49-F238E27FC236}">
                <a16:creationId xmlns:a16="http://schemas.microsoft.com/office/drawing/2014/main" id="{F9ACCD8A-2D2B-8DEC-CC17-279844FB40ED}"/>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39743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55787A-11F8-E444-6053-DF159696DA26}"/>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3" name="Footer Placeholder 2">
            <a:extLst>
              <a:ext uri="{FF2B5EF4-FFF2-40B4-BE49-F238E27FC236}">
                <a16:creationId xmlns:a16="http://schemas.microsoft.com/office/drawing/2014/main" id="{5AAFBC28-4160-804B-3374-1BBD895DADE6}"/>
              </a:ext>
            </a:extLst>
          </p:cNvPr>
          <p:cNvSpPr>
            <a:spLocks noGrp="1"/>
          </p:cNvSpPr>
          <p:nvPr>
            <p:ph type="ftr" sz="quarter" idx="11"/>
          </p:nvPr>
        </p:nvSpPr>
        <p:spPr/>
        <p:txBody>
          <a:bodyPr/>
          <a:lstStyle/>
          <a:p>
            <a:endParaRPr lang="en-FI"/>
          </a:p>
        </p:txBody>
      </p:sp>
      <p:sp>
        <p:nvSpPr>
          <p:cNvPr id="4" name="Slide Number Placeholder 3">
            <a:extLst>
              <a:ext uri="{FF2B5EF4-FFF2-40B4-BE49-F238E27FC236}">
                <a16:creationId xmlns:a16="http://schemas.microsoft.com/office/drawing/2014/main" id="{338BE015-C811-5791-F947-614C96B1C519}"/>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275643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D5E15-22EF-5112-D22D-EC8AAE670C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Content Placeholder 2">
            <a:extLst>
              <a:ext uri="{FF2B5EF4-FFF2-40B4-BE49-F238E27FC236}">
                <a16:creationId xmlns:a16="http://schemas.microsoft.com/office/drawing/2014/main" id="{880A10A2-9302-3F07-A22D-39F2BD8D3B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Text Placeholder 3">
            <a:extLst>
              <a:ext uri="{FF2B5EF4-FFF2-40B4-BE49-F238E27FC236}">
                <a16:creationId xmlns:a16="http://schemas.microsoft.com/office/drawing/2014/main" id="{0114432A-E8DA-DCCC-8A8D-77152EAE5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EF571B-6CC2-7B7C-142B-CA3C2B309B9F}"/>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6" name="Footer Placeholder 5">
            <a:extLst>
              <a:ext uri="{FF2B5EF4-FFF2-40B4-BE49-F238E27FC236}">
                <a16:creationId xmlns:a16="http://schemas.microsoft.com/office/drawing/2014/main" id="{3AEA5DFB-4363-336D-0DBD-F5674FA3F37A}"/>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17CF2FCB-A15C-A6B6-B754-F264EFE45042}"/>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2086312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38BD-3512-D6C2-8902-0AAA1A7C84D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FI"/>
          </a:p>
        </p:txBody>
      </p:sp>
      <p:sp>
        <p:nvSpPr>
          <p:cNvPr id="3" name="Picture Placeholder 2">
            <a:extLst>
              <a:ext uri="{FF2B5EF4-FFF2-40B4-BE49-F238E27FC236}">
                <a16:creationId xmlns:a16="http://schemas.microsoft.com/office/drawing/2014/main" id="{6857B917-EDCE-F28A-3D52-A0324E5E98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FI"/>
          </a:p>
        </p:txBody>
      </p:sp>
      <p:sp>
        <p:nvSpPr>
          <p:cNvPr id="4" name="Text Placeholder 3">
            <a:extLst>
              <a:ext uri="{FF2B5EF4-FFF2-40B4-BE49-F238E27FC236}">
                <a16:creationId xmlns:a16="http://schemas.microsoft.com/office/drawing/2014/main" id="{D11026A7-9738-EC03-4ADF-C49FF1FB94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5421619-A49C-B73B-9D8E-18106D5CCDBD}"/>
              </a:ext>
            </a:extLst>
          </p:cNvPr>
          <p:cNvSpPr>
            <a:spLocks noGrp="1"/>
          </p:cNvSpPr>
          <p:nvPr>
            <p:ph type="dt" sz="half" idx="10"/>
          </p:nvPr>
        </p:nvSpPr>
        <p:spPr/>
        <p:txBody>
          <a:bodyPr/>
          <a:lstStyle/>
          <a:p>
            <a:fld id="{3776F27B-5428-F144-82EC-4EAFD6F827EB}" type="datetimeFigureOut">
              <a:rPr lang="en-FI" smtClean="0"/>
              <a:t>9.2.2023</a:t>
            </a:fld>
            <a:endParaRPr lang="en-FI"/>
          </a:p>
        </p:txBody>
      </p:sp>
      <p:sp>
        <p:nvSpPr>
          <p:cNvPr id="6" name="Footer Placeholder 5">
            <a:extLst>
              <a:ext uri="{FF2B5EF4-FFF2-40B4-BE49-F238E27FC236}">
                <a16:creationId xmlns:a16="http://schemas.microsoft.com/office/drawing/2014/main" id="{B6F5D094-A0D7-A03C-F025-3318CD704040}"/>
              </a:ext>
            </a:extLst>
          </p:cNvPr>
          <p:cNvSpPr>
            <a:spLocks noGrp="1"/>
          </p:cNvSpPr>
          <p:nvPr>
            <p:ph type="ftr" sz="quarter" idx="11"/>
          </p:nvPr>
        </p:nvSpPr>
        <p:spPr/>
        <p:txBody>
          <a:bodyPr/>
          <a:lstStyle/>
          <a:p>
            <a:endParaRPr lang="en-FI"/>
          </a:p>
        </p:txBody>
      </p:sp>
      <p:sp>
        <p:nvSpPr>
          <p:cNvPr id="7" name="Slide Number Placeholder 6">
            <a:extLst>
              <a:ext uri="{FF2B5EF4-FFF2-40B4-BE49-F238E27FC236}">
                <a16:creationId xmlns:a16="http://schemas.microsoft.com/office/drawing/2014/main" id="{48E66ADA-0F3E-B7F7-F6DD-1F4A707796D0}"/>
              </a:ext>
            </a:extLst>
          </p:cNvPr>
          <p:cNvSpPr>
            <a:spLocks noGrp="1"/>
          </p:cNvSpPr>
          <p:nvPr>
            <p:ph type="sldNum" sz="quarter" idx="12"/>
          </p:nvPr>
        </p:nvSpPr>
        <p:spPr/>
        <p:txBody>
          <a:bodyPr/>
          <a:lstStyle/>
          <a:p>
            <a:fld id="{E2E264D8-6FDC-F04F-B86A-D77E9B05EB03}" type="slidenum">
              <a:rPr lang="en-FI" smtClean="0"/>
              <a:t>‹#›</a:t>
            </a:fld>
            <a:endParaRPr lang="en-FI"/>
          </a:p>
        </p:txBody>
      </p:sp>
    </p:spTree>
    <p:extLst>
      <p:ext uri="{BB962C8B-B14F-4D97-AF65-F5344CB8AC3E}">
        <p14:creationId xmlns:p14="http://schemas.microsoft.com/office/powerpoint/2010/main" val="1795921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8AB9-CFCB-ED5E-9987-F723A8162B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FI"/>
          </a:p>
        </p:txBody>
      </p:sp>
      <p:sp>
        <p:nvSpPr>
          <p:cNvPr id="3" name="Text Placeholder 2">
            <a:extLst>
              <a:ext uri="{FF2B5EF4-FFF2-40B4-BE49-F238E27FC236}">
                <a16:creationId xmlns:a16="http://schemas.microsoft.com/office/drawing/2014/main" id="{E56D2C48-29F1-562D-3F4F-679E01FBF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4" name="Date Placeholder 3">
            <a:extLst>
              <a:ext uri="{FF2B5EF4-FFF2-40B4-BE49-F238E27FC236}">
                <a16:creationId xmlns:a16="http://schemas.microsoft.com/office/drawing/2014/main" id="{2A984087-867A-D0E2-1235-C24C23C9B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76F27B-5428-F144-82EC-4EAFD6F827EB}" type="datetimeFigureOut">
              <a:rPr lang="en-FI" smtClean="0"/>
              <a:t>9.2.2023</a:t>
            </a:fld>
            <a:endParaRPr lang="en-FI"/>
          </a:p>
        </p:txBody>
      </p:sp>
      <p:sp>
        <p:nvSpPr>
          <p:cNvPr id="5" name="Footer Placeholder 4">
            <a:extLst>
              <a:ext uri="{FF2B5EF4-FFF2-40B4-BE49-F238E27FC236}">
                <a16:creationId xmlns:a16="http://schemas.microsoft.com/office/drawing/2014/main" id="{DA6F23B8-86B7-9AFE-F6CE-755ECF6C2D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FI"/>
          </a:p>
        </p:txBody>
      </p:sp>
      <p:sp>
        <p:nvSpPr>
          <p:cNvPr id="6" name="Slide Number Placeholder 5">
            <a:extLst>
              <a:ext uri="{FF2B5EF4-FFF2-40B4-BE49-F238E27FC236}">
                <a16:creationId xmlns:a16="http://schemas.microsoft.com/office/drawing/2014/main" id="{73F73D0D-13C0-0B4E-E0C9-F607930A96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264D8-6FDC-F04F-B86A-D77E9B05EB03}" type="slidenum">
              <a:rPr lang="en-FI" smtClean="0"/>
              <a:t>‹#›</a:t>
            </a:fld>
            <a:endParaRPr lang="en-FI"/>
          </a:p>
        </p:txBody>
      </p:sp>
    </p:spTree>
    <p:extLst>
      <p:ext uri="{BB962C8B-B14F-4D97-AF65-F5344CB8AC3E}">
        <p14:creationId xmlns:p14="http://schemas.microsoft.com/office/powerpoint/2010/main" val="327844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01BFDEB-13DD-8F02-5832-8D5CC672FA52}"/>
              </a:ext>
            </a:extLst>
          </p:cNvPr>
          <p:cNvPicPr>
            <a:picLocks noChangeAspect="1"/>
          </p:cNvPicPr>
          <p:nvPr/>
        </p:nvPicPr>
        <p:blipFill rotWithShape="1">
          <a:blip r:embed="rId2"/>
          <a:srcRect b="16045"/>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A94379CB-B3EE-DE75-A10B-BA8148337784}"/>
              </a:ext>
            </a:extLst>
          </p:cNvPr>
          <p:cNvSpPr>
            <a:spLocks noGrp="1"/>
          </p:cNvSpPr>
          <p:nvPr>
            <p:ph type="ctrTitle"/>
          </p:nvPr>
        </p:nvSpPr>
        <p:spPr>
          <a:xfrm>
            <a:off x="8022021" y="3231931"/>
            <a:ext cx="3852041" cy="1834056"/>
          </a:xfrm>
        </p:spPr>
        <p:txBody>
          <a:bodyPr>
            <a:normAutofit/>
          </a:bodyPr>
          <a:lstStyle/>
          <a:p>
            <a:r>
              <a:rPr lang="en-FI" sz="4000" dirty="0"/>
              <a:t>Reflective Journal</a:t>
            </a:r>
          </a:p>
        </p:txBody>
      </p:sp>
      <p:sp>
        <p:nvSpPr>
          <p:cNvPr id="3" name="Subtitle 2">
            <a:extLst>
              <a:ext uri="{FF2B5EF4-FFF2-40B4-BE49-F238E27FC236}">
                <a16:creationId xmlns:a16="http://schemas.microsoft.com/office/drawing/2014/main" id="{D1BECE5F-8652-F6BD-80E8-E3C315F12218}"/>
              </a:ext>
            </a:extLst>
          </p:cNvPr>
          <p:cNvSpPr>
            <a:spLocks noGrp="1"/>
          </p:cNvSpPr>
          <p:nvPr>
            <p:ph type="subTitle" idx="1"/>
          </p:nvPr>
        </p:nvSpPr>
        <p:spPr>
          <a:xfrm>
            <a:off x="7782910" y="5242675"/>
            <a:ext cx="4330262" cy="683284"/>
          </a:xfrm>
        </p:spPr>
        <p:txBody>
          <a:bodyPr>
            <a:normAutofit fontScale="92500" lnSpcReduction="20000"/>
          </a:bodyPr>
          <a:lstStyle/>
          <a:p>
            <a:r>
              <a:rPr lang="en-FI" sz="2000" dirty="0"/>
              <a:t>Insights from the submissions</a:t>
            </a:r>
          </a:p>
          <a:p>
            <a:r>
              <a:rPr lang="en-FI" sz="2000" dirty="0"/>
              <a:t>13.2.2023</a:t>
            </a:r>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2182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32F7-4C81-1798-B490-06483935A979}"/>
              </a:ext>
            </a:extLst>
          </p:cNvPr>
          <p:cNvSpPr>
            <a:spLocks noGrp="1"/>
          </p:cNvSpPr>
          <p:nvPr>
            <p:ph type="title"/>
          </p:nvPr>
        </p:nvSpPr>
        <p:spPr/>
        <p:txBody>
          <a:bodyPr/>
          <a:lstStyle/>
          <a:p>
            <a:r>
              <a:rPr lang="en-GB" dirty="0"/>
              <a:t>Learnings: Awareness of creative process and work flow</a:t>
            </a:r>
            <a:endParaRPr lang="en-FI" dirty="0"/>
          </a:p>
        </p:txBody>
      </p:sp>
      <p:sp>
        <p:nvSpPr>
          <p:cNvPr id="4" name="Content Placeholder 2">
            <a:extLst>
              <a:ext uri="{FF2B5EF4-FFF2-40B4-BE49-F238E27FC236}">
                <a16:creationId xmlns:a16="http://schemas.microsoft.com/office/drawing/2014/main" id="{8E5DCD70-D15D-FDFE-E35B-822B964C4384}"/>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800" b="0" i="0" u="none" strike="noStrike" dirty="0">
                <a:solidFill>
                  <a:srgbClr val="000000"/>
                </a:solidFill>
                <a:effectLst/>
                <a:latin typeface="Calibri" panose="020F0502020204030204" pitchFamily="34" charset="0"/>
              </a:rPr>
              <a:t>Some journals commented on the best moments of the day were their thinking was rich</a:t>
            </a:r>
          </a:p>
          <a:p>
            <a:pPr algn="l"/>
            <a:r>
              <a:rPr lang="en-GB" sz="2800" b="0" i="0" u="none" strike="noStrike" dirty="0">
                <a:solidFill>
                  <a:srgbClr val="000000"/>
                </a:solidFill>
                <a:effectLst/>
                <a:latin typeface="Calibri" panose="020F0502020204030204" pitchFamily="34" charset="0"/>
              </a:rPr>
              <a:t>Others mentioned spaces where they can clear their mind and get new ideas, like libraries</a:t>
            </a:r>
          </a:p>
          <a:p>
            <a:pPr algn="l"/>
            <a:r>
              <a:rPr lang="en-GB" sz="2800" b="0" i="0" u="none" strike="noStrike" dirty="0">
                <a:solidFill>
                  <a:srgbClr val="000000"/>
                </a:solidFill>
                <a:effectLst/>
                <a:latin typeface="Calibri" panose="020F0502020204030204" pitchFamily="34" charset="0"/>
              </a:rPr>
              <a:t>Others shared their struggles with deadlines, work overload and short time assignments</a:t>
            </a:r>
          </a:p>
          <a:p>
            <a:endParaRPr lang="en-FI" dirty="0"/>
          </a:p>
        </p:txBody>
      </p:sp>
    </p:spTree>
    <p:extLst>
      <p:ext uri="{BB962C8B-B14F-4D97-AF65-F5344CB8AC3E}">
        <p14:creationId xmlns:p14="http://schemas.microsoft.com/office/powerpoint/2010/main" val="2192770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C3566-148F-F64E-F85D-68732FD2F72C}"/>
              </a:ext>
            </a:extLst>
          </p:cNvPr>
          <p:cNvSpPr>
            <a:spLocks noGrp="1"/>
          </p:cNvSpPr>
          <p:nvPr>
            <p:ph type="title"/>
          </p:nvPr>
        </p:nvSpPr>
        <p:spPr/>
        <p:txBody>
          <a:bodyPr/>
          <a:lstStyle/>
          <a:p>
            <a:r>
              <a:rPr lang="en-FI" dirty="0"/>
              <a:t>General insights</a:t>
            </a:r>
          </a:p>
        </p:txBody>
      </p:sp>
      <p:sp>
        <p:nvSpPr>
          <p:cNvPr id="3" name="Content Placeholder 2">
            <a:extLst>
              <a:ext uri="{FF2B5EF4-FFF2-40B4-BE49-F238E27FC236}">
                <a16:creationId xmlns:a16="http://schemas.microsoft.com/office/drawing/2014/main" id="{6FE2051A-B659-C84E-6ADC-B5A7A7AD7A09}"/>
              </a:ext>
            </a:extLst>
          </p:cNvPr>
          <p:cNvSpPr>
            <a:spLocks noGrp="1"/>
          </p:cNvSpPr>
          <p:nvPr>
            <p:ph idx="1"/>
          </p:nvPr>
        </p:nvSpPr>
        <p:spPr/>
        <p:txBody>
          <a:bodyPr/>
          <a:lstStyle/>
          <a:p>
            <a:r>
              <a:rPr lang="en-FI" dirty="0"/>
              <a:t>Two main approaches to this task: reflective diaries reporting “real-time” reflection and retrospective reflections on a design project, e.g. BA-theses</a:t>
            </a:r>
          </a:p>
          <a:p>
            <a:r>
              <a:rPr lang="en-GB" dirty="0"/>
              <a:t>R</a:t>
            </a:r>
            <a:r>
              <a:rPr lang="en-FI" dirty="0"/>
              <a:t>eflective diaries </a:t>
            </a:r>
            <a:r>
              <a:rPr lang="en-FI" dirty="0">
                <a:sym typeface="Wingdings" pitchFamily="2" charset="2"/>
              </a:rPr>
              <a:t> real-time insights and observations, presenting thinking as it happens and reflection on action, e.g. ,on a weekly basis</a:t>
            </a:r>
            <a:endParaRPr lang="en-GB" dirty="0"/>
          </a:p>
          <a:p>
            <a:r>
              <a:rPr lang="en-GB" dirty="0"/>
              <a:t>R</a:t>
            </a:r>
            <a:r>
              <a:rPr lang="en-FI" dirty="0"/>
              <a:t>etrospective reflections </a:t>
            </a:r>
            <a:r>
              <a:rPr lang="en-FI" dirty="0">
                <a:sym typeface="Wingdings" pitchFamily="2" charset="2"/>
              </a:rPr>
              <a:t> analytical insight on the design process, insights identified through reflecting on the whole experience (e.g. learnings, own working habits)</a:t>
            </a:r>
          </a:p>
          <a:p>
            <a:r>
              <a:rPr lang="en-FI" dirty="0">
                <a:sym typeface="Wingdings" pitchFamily="2" charset="2"/>
              </a:rPr>
              <a:t> ”how the thinking proceeds vs. what did I learn”</a:t>
            </a:r>
          </a:p>
        </p:txBody>
      </p:sp>
    </p:spTree>
    <p:extLst>
      <p:ext uri="{BB962C8B-B14F-4D97-AF65-F5344CB8AC3E}">
        <p14:creationId xmlns:p14="http://schemas.microsoft.com/office/powerpoint/2010/main" val="1319043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EED59-6F35-64FA-60B1-034B1045FD7B}"/>
              </a:ext>
            </a:extLst>
          </p:cNvPr>
          <p:cNvSpPr>
            <a:spLocks noGrp="1"/>
          </p:cNvSpPr>
          <p:nvPr>
            <p:ph type="title"/>
          </p:nvPr>
        </p:nvSpPr>
        <p:spPr/>
        <p:txBody>
          <a:bodyPr/>
          <a:lstStyle/>
          <a:p>
            <a:r>
              <a:rPr lang="en-GB" dirty="0">
                <a:effectLst/>
                <a:latin typeface="Helvetica" pitchFamily="2" charset="0"/>
              </a:rPr>
              <a:t>How topics of interest were chosen and why?</a:t>
            </a:r>
            <a:endParaRPr lang="en-FI" dirty="0"/>
          </a:p>
        </p:txBody>
      </p:sp>
      <p:sp>
        <p:nvSpPr>
          <p:cNvPr id="3" name="Content Placeholder 2">
            <a:extLst>
              <a:ext uri="{FF2B5EF4-FFF2-40B4-BE49-F238E27FC236}">
                <a16:creationId xmlns:a16="http://schemas.microsoft.com/office/drawing/2014/main" id="{D9833D68-CBAE-14AD-EAAE-9ACB989F70E3}"/>
              </a:ext>
            </a:extLst>
          </p:cNvPr>
          <p:cNvSpPr>
            <a:spLocks noGrp="1"/>
          </p:cNvSpPr>
          <p:nvPr>
            <p:ph idx="1"/>
          </p:nvPr>
        </p:nvSpPr>
        <p:spPr/>
        <p:txBody>
          <a:bodyPr/>
          <a:lstStyle/>
          <a:p>
            <a:r>
              <a:rPr lang="en-FI" dirty="0"/>
              <a:t>Inspiration from hobbies or areas of interest in personal life</a:t>
            </a:r>
          </a:p>
          <a:p>
            <a:r>
              <a:rPr lang="en-FI" dirty="0"/>
              <a:t>Topics that are currently found interesting, “boiling under the surface”</a:t>
            </a:r>
          </a:p>
          <a:p>
            <a:r>
              <a:rPr lang="en-FI" dirty="0"/>
              <a:t>Identifying a problem which could be solved</a:t>
            </a:r>
          </a:p>
          <a:p>
            <a:r>
              <a:rPr lang="en-FI" dirty="0"/>
              <a:t>Materials and their properties</a:t>
            </a:r>
          </a:p>
          <a:p>
            <a:r>
              <a:rPr lang="en-FI" dirty="0"/>
              <a:t>Big societal etc. issues</a:t>
            </a:r>
          </a:p>
        </p:txBody>
      </p:sp>
    </p:spTree>
    <p:extLst>
      <p:ext uri="{BB962C8B-B14F-4D97-AF65-F5344CB8AC3E}">
        <p14:creationId xmlns:p14="http://schemas.microsoft.com/office/powerpoint/2010/main" val="972882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CF22-B536-A196-0D93-4023A79F52B1}"/>
              </a:ext>
            </a:extLst>
          </p:cNvPr>
          <p:cNvSpPr>
            <a:spLocks noGrp="1"/>
          </p:cNvSpPr>
          <p:nvPr>
            <p:ph type="title"/>
          </p:nvPr>
        </p:nvSpPr>
        <p:spPr/>
        <p:txBody>
          <a:bodyPr>
            <a:normAutofit/>
          </a:bodyPr>
          <a:lstStyle/>
          <a:p>
            <a:r>
              <a:rPr lang="en-GB" dirty="0">
                <a:effectLst/>
                <a:latin typeface="Helvetica" pitchFamily="2" charset="0"/>
              </a:rPr>
              <a:t>Inspirational sources 1/2</a:t>
            </a:r>
            <a:endParaRPr lang="en-FI" dirty="0"/>
          </a:p>
        </p:txBody>
      </p:sp>
      <p:sp>
        <p:nvSpPr>
          <p:cNvPr id="3" name="Content Placeholder 2">
            <a:extLst>
              <a:ext uri="{FF2B5EF4-FFF2-40B4-BE49-F238E27FC236}">
                <a16:creationId xmlns:a16="http://schemas.microsoft.com/office/drawing/2014/main" id="{B2909E05-F9B0-7D91-0B07-0BC31AF8598D}"/>
              </a:ext>
            </a:extLst>
          </p:cNvPr>
          <p:cNvSpPr>
            <a:spLocks noGrp="1"/>
          </p:cNvSpPr>
          <p:nvPr>
            <p:ph idx="1"/>
          </p:nvPr>
        </p:nvSpPr>
        <p:spPr/>
        <p:txBody>
          <a:bodyPr>
            <a:normAutofit/>
          </a:bodyPr>
          <a:lstStyle/>
          <a:p>
            <a:r>
              <a:rPr lang="en-FI" dirty="0"/>
              <a:t>Internal sources</a:t>
            </a:r>
          </a:p>
          <a:p>
            <a:pPr lvl="1"/>
            <a:r>
              <a:rPr lang="en-FI" dirty="0"/>
              <a:t>personal experiences and emotions</a:t>
            </a:r>
            <a:br>
              <a:rPr lang="en-FI" dirty="0"/>
            </a:br>
            <a:endParaRPr lang="en-FI" dirty="0"/>
          </a:p>
          <a:p>
            <a:r>
              <a:rPr lang="en-GB" dirty="0"/>
              <a:t>E</a:t>
            </a:r>
            <a:r>
              <a:rPr lang="en-FI" dirty="0"/>
              <a:t>xternal sources</a:t>
            </a:r>
          </a:p>
          <a:p>
            <a:pPr lvl="1"/>
            <a:r>
              <a:rPr lang="en-FI" dirty="0"/>
              <a:t>observations, visual  and textual sources, exhibitions, art and design references</a:t>
            </a:r>
          </a:p>
          <a:p>
            <a:pPr lvl="2"/>
            <a:r>
              <a:rPr lang="en-GB" dirty="0"/>
              <a:t>C</a:t>
            </a:r>
            <a:r>
              <a:rPr lang="en-FI" dirty="0"/>
              <a:t>urated images, clustering</a:t>
            </a:r>
          </a:p>
          <a:p>
            <a:pPr lvl="1"/>
            <a:r>
              <a:rPr lang="en-GB" dirty="0"/>
              <a:t>H</a:t>
            </a:r>
            <a:r>
              <a:rPr lang="en-FI" dirty="0"/>
              <a:t>elp to position own work within the wider discussion in the field</a:t>
            </a:r>
          </a:p>
        </p:txBody>
      </p:sp>
    </p:spTree>
    <p:extLst>
      <p:ext uri="{BB962C8B-B14F-4D97-AF65-F5344CB8AC3E}">
        <p14:creationId xmlns:p14="http://schemas.microsoft.com/office/powerpoint/2010/main" val="1373807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CF22-B536-A196-0D93-4023A79F52B1}"/>
              </a:ext>
            </a:extLst>
          </p:cNvPr>
          <p:cNvSpPr>
            <a:spLocks noGrp="1"/>
          </p:cNvSpPr>
          <p:nvPr>
            <p:ph type="title"/>
          </p:nvPr>
        </p:nvSpPr>
        <p:spPr/>
        <p:txBody>
          <a:bodyPr>
            <a:normAutofit/>
          </a:bodyPr>
          <a:lstStyle/>
          <a:p>
            <a:r>
              <a:rPr lang="en-GB" dirty="0">
                <a:effectLst/>
                <a:latin typeface="Helvetica" pitchFamily="2" charset="0"/>
              </a:rPr>
              <a:t>Inspirational sources 2/2</a:t>
            </a:r>
            <a:endParaRPr lang="en-FI" dirty="0"/>
          </a:p>
        </p:txBody>
      </p:sp>
      <p:sp>
        <p:nvSpPr>
          <p:cNvPr id="3" name="Content Placeholder 2">
            <a:extLst>
              <a:ext uri="{FF2B5EF4-FFF2-40B4-BE49-F238E27FC236}">
                <a16:creationId xmlns:a16="http://schemas.microsoft.com/office/drawing/2014/main" id="{B2909E05-F9B0-7D91-0B07-0BC31AF8598D}"/>
              </a:ext>
            </a:extLst>
          </p:cNvPr>
          <p:cNvSpPr>
            <a:spLocks noGrp="1"/>
          </p:cNvSpPr>
          <p:nvPr>
            <p:ph idx="1"/>
          </p:nvPr>
        </p:nvSpPr>
        <p:spPr/>
        <p:txBody>
          <a:bodyPr>
            <a:normAutofit/>
          </a:bodyPr>
          <a:lstStyle/>
          <a:p>
            <a:r>
              <a:rPr lang="en-FI" dirty="0"/>
              <a:t>Often colliding the two sources of ispiration</a:t>
            </a:r>
          </a:p>
          <a:p>
            <a:pPr lvl="1"/>
            <a:r>
              <a:rPr lang="en-GB" dirty="0"/>
              <a:t>H</a:t>
            </a:r>
            <a:r>
              <a:rPr lang="en-FI" dirty="0"/>
              <a:t>elps finding new perspectives, and adding a personal approach to the topic – e.g. takes “external” to a more intimate level, and deepens the embedded meanings and narratives</a:t>
            </a:r>
          </a:p>
          <a:p>
            <a:pPr lvl="1"/>
            <a:r>
              <a:rPr lang="en-GB" dirty="0"/>
              <a:t>E</a:t>
            </a:r>
            <a:r>
              <a:rPr lang="en-FI" dirty="0"/>
              <a:t>xternal – helps bringing own experiences into more “general” level</a:t>
            </a:r>
            <a:br>
              <a:rPr lang="en-FI" dirty="0"/>
            </a:br>
            <a:endParaRPr lang="en-FI" dirty="0"/>
          </a:p>
          <a:p>
            <a:r>
              <a:rPr lang="en-GB" dirty="0"/>
              <a:t>Ongoing dialogue between the inspirational material and references, and the creative process </a:t>
            </a:r>
          </a:p>
          <a:p>
            <a:pPr lvl="1"/>
            <a:r>
              <a:rPr lang="en-GB" sz="2000" b="0" i="0" u="none" strike="noStrike" dirty="0">
                <a:solidFill>
                  <a:srgbClr val="000000"/>
                </a:solidFill>
                <a:effectLst/>
                <a:latin typeface="Calibri" panose="020F0502020204030204" pitchFamily="34" charset="0"/>
              </a:rPr>
              <a:t>Good practices </a:t>
            </a:r>
            <a:r>
              <a:rPr lang="en-GB" sz="2000" b="0" i="0" u="none" strike="noStrike" dirty="0">
                <a:solidFill>
                  <a:srgbClr val="000000"/>
                </a:solidFill>
                <a:effectLst/>
                <a:latin typeface="Calibri" panose="020F0502020204030204" pitchFamily="34" charset="0"/>
                <a:sym typeface="Wingdings" pitchFamily="2" charset="2"/>
              </a:rPr>
              <a:t> </a:t>
            </a:r>
            <a:r>
              <a:rPr lang="en-GB" sz="2000" b="0" i="0" u="none" strike="noStrike" dirty="0">
                <a:solidFill>
                  <a:srgbClr val="000000"/>
                </a:solidFill>
                <a:effectLst/>
                <a:latin typeface="Calibri" panose="020F0502020204030204" pitchFamily="34" charset="0"/>
              </a:rPr>
              <a:t>awareness of what inspires, what to learn from the inspirations and how to involve the sources in the creative choices</a:t>
            </a:r>
          </a:p>
        </p:txBody>
      </p:sp>
    </p:spTree>
    <p:extLst>
      <p:ext uri="{BB962C8B-B14F-4D97-AF65-F5344CB8AC3E}">
        <p14:creationId xmlns:p14="http://schemas.microsoft.com/office/powerpoint/2010/main" val="156731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C343A-DB0E-9925-8207-0886C5B3514D}"/>
              </a:ext>
            </a:extLst>
          </p:cNvPr>
          <p:cNvSpPr>
            <a:spLocks noGrp="1"/>
          </p:cNvSpPr>
          <p:nvPr>
            <p:ph type="title"/>
          </p:nvPr>
        </p:nvSpPr>
        <p:spPr/>
        <p:txBody>
          <a:bodyPr/>
          <a:lstStyle/>
          <a:p>
            <a:r>
              <a:rPr lang="en-FI" dirty="0"/>
              <a:t>Contextualizing the work</a:t>
            </a:r>
          </a:p>
        </p:txBody>
      </p:sp>
      <p:sp>
        <p:nvSpPr>
          <p:cNvPr id="3" name="Content Placeholder 2">
            <a:extLst>
              <a:ext uri="{FF2B5EF4-FFF2-40B4-BE49-F238E27FC236}">
                <a16:creationId xmlns:a16="http://schemas.microsoft.com/office/drawing/2014/main" id="{AF8E17E8-EBB6-4580-1F27-B3B01E9B253B}"/>
              </a:ext>
            </a:extLst>
          </p:cNvPr>
          <p:cNvSpPr>
            <a:spLocks noGrp="1"/>
          </p:cNvSpPr>
          <p:nvPr>
            <p:ph idx="1"/>
          </p:nvPr>
        </p:nvSpPr>
        <p:spPr/>
        <p:txBody>
          <a:bodyPr>
            <a:normAutofit/>
          </a:bodyPr>
          <a:lstStyle/>
          <a:p>
            <a:pPr algn="l"/>
            <a:r>
              <a:rPr lang="en-GB" sz="2800" b="0" i="0" u="none" strike="noStrike" dirty="0">
                <a:solidFill>
                  <a:srgbClr val="000000"/>
                </a:solidFill>
                <a:effectLst/>
                <a:latin typeface="Calibri" panose="020F0502020204030204" pitchFamily="34" charset="0"/>
              </a:rPr>
              <a:t>Some reflective journals explored the projects they were describing with wider discussions, like sustainability, fashion, society, politics, manufacturing</a:t>
            </a:r>
          </a:p>
          <a:p>
            <a:pPr algn="l"/>
            <a:r>
              <a:rPr lang="en-GB" sz="2800" b="0" i="0" u="none" strike="noStrike" dirty="0">
                <a:solidFill>
                  <a:srgbClr val="000000"/>
                </a:solidFill>
                <a:effectLst/>
                <a:latin typeface="Calibri" panose="020F0502020204030204" pitchFamily="34" charset="0"/>
              </a:rPr>
              <a:t>The wider context was either part of the initial project aim, or the writing of the journal may sometimes trigger the question about ‘what my work can contribute or comment on’</a:t>
            </a:r>
          </a:p>
          <a:p>
            <a:pPr algn="l"/>
            <a:r>
              <a:rPr lang="en-GB" dirty="0">
                <a:solidFill>
                  <a:srgbClr val="000000"/>
                </a:solidFill>
                <a:latin typeface="Calibri" panose="020F0502020204030204" pitchFamily="34" charset="0"/>
              </a:rPr>
              <a:t>Using external sources may support in the contextualisation</a:t>
            </a:r>
          </a:p>
          <a:p>
            <a:pPr algn="l"/>
            <a:r>
              <a:rPr lang="en-GB" sz="2800" b="0" i="0" u="none" strike="noStrike" dirty="0">
                <a:solidFill>
                  <a:srgbClr val="000000"/>
                </a:solidFill>
                <a:effectLst/>
                <a:latin typeface="Calibri" panose="020F0502020204030204" pitchFamily="34" charset="0"/>
              </a:rPr>
              <a:t>Sometimes reflecting back on the written reflections may bring new interpretations and new understandings of why I did what I did?</a:t>
            </a:r>
          </a:p>
        </p:txBody>
      </p:sp>
    </p:spTree>
    <p:extLst>
      <p:ext uri="{BB962C8B-B14F-4D97-AF65-F5344CB8AC3E}">
        <p14:creationId xmlns:p14="http://schemas.microsoft.com/office/powerpoint/2010/main" val="227356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49627-B380-092D-B4B1-50A908A39F99}"/>
              </a:ext>
            </a:extLst>
          </p:cNvPr>
          <p:cNvSpPr>
            <a:spLocks noGrp="1"/>
          </p:cNvSpPr>
          <p:nvPr>
            <p:ph type="title"/>
          </p:nvPr>
        </p:nvSpPr>
        <p:spPr/>
        <p:txBody>
          <a:bodyPr/>
          <a:lstStyle/>
          <a:p>
            <a:r>
              <a:rPr lang="en-FI" dirty="0"/>
              <a:t>What informs decision-making?</a:t>
            </a:r>
          </a:p>
        </p:txBody>
      </p:sp>
      <p:sp>
        <p:nvSpPr>
          <p:cNvPr id="3" name="Content Placeholder 2">
            <a:extLst>
              <a:ext uri="{FF2B5EF4-FFF2-40B4-BE49-F238E27FC236}">
                <a16:creationId xmlns:a16="http://schemas.microsoft.com/office/drawing/2014/main" id="{62D2C975-D8C5-FB2C-7171-ED6DBCC82CF3}"/>
              </a:ext>
            </a:extLst>
          </p:cNvPr>
          <p:cNvSpPr>
            <a:spLocks noGrp="1"/>
          </p:cNvSpPr>
          <p:nvPr>
            <p:ph idx="1"/>
          </p:nvPr>
        </p:nvSpPr>
        <p:spPr/>
        <p:txBody>
          <a:bodyPr>
            <a:normAutofit fontScale="85000" lnSpcReduction="20000"/>
          </a:bodyPr>
          <a:lstStyle/>
          <a:p>
            <a:r>
              <a:rPr lang="en-FI" dirty="0"/>
              <a:t>Sensorial evaluation</a:t>
            </a:r>
          </a:p>
          <a:p>
            <a:pPr lvl="1"/>
            <a:r>
              <a:rPr lang="en-GB" dirty="0"/>
              <a:t>A</a:t>
            </a:r>
            <a:r>
              <a:rPr lang="en-FI" dirty="0"/>
              <a:t>ssessing samples and prototypes, “what works and what not”, “how does it look”</a:t>
            </a:r>
          </a:p>
          <a:p>
            <a:pPr lvl="1"/>
            <a:r>
              <a:rPr lang="en-GB" dirty="0"/>
              <a:t>M</a:t>
            </a:r>
            <a:r>
              <a:rPr lang="en-FI" dirty="0"/>
              <a:t>aterials, their tactile and visual aesthetics</a:t>
            </a:r>
          </a:p>
          <a:p>
            <a:r>
              <a:rPr lang="en-FI" dirty="0"/>
              <a:t>Associations</a:t>
            </a:r>
          </a:p>
          <a:p>
            <a:pPr lvl="1"/>
            <a:r>
              <a:rPr lang="en-FI" dirty="0"/>
              <a:t>”this material/shape/colour reminds me of something”</a:t>
            </a:r>
          </a:p>
          <a:p>
            <a:r>
              <a:rPr lang="en-FI" dirty="0"/>
              <a:t>Emotions</a:t>
            </a:r>
          </a:p>
          <a:p>
            <a:pPr lvl="1"/>
            <a:r>
              <a:rPr lang="en-GB" dirty="0"/>
              <a:t>F</a:t>
            </a:r>
            <a:r>
              <a:rPr lang="en-FI" dirty="0"/>
              <a:t>rustration – “something needs to be changed”</a:t>
            </a:r>
          </a:p>
          <a:p>
            <a:pPr lvl="1"/>
            <a:r>
              <a:rPr lang="en-GB" dirty="0"/>
              <a:t>E</a:t>
            </a:r>
            <a:r>
              <a:rPr lang="en-FI" dirty="0"/>
              <a:t>nthusiasm – “there is something there!”</a:t>
            </a:r>
          </a:p>
          <a:p>
            <a:pPr lvl="1"/>
            <a:r>
              <a:rPr lang="en-FI" dirty="0"/>
              <a:t>Anxiety – “my work is not X enough”, validation</a:t>
            </a:r>
          </a:p>
          <a:p>
            <a:r>
              <a:rPr lang="en-FI" dirty="0"/>
              <a:t>Values</a:t>
            </a:r>
          </a:p>
          <a:p>
            <a:pPr lvl="1"/>
            <a:r>
              <a:rPr lang="en-GB" dirty="0"/>
              <a:t>D</a:t>
            </a:r>
            <a:r>
              <a:rPr lang="en-FI" dirty="0"/>
              <a:t>esigner identity, “towards what I want to contribute”</a:t>
            </a:r>
          </a:p>
          <a:p>
            <a:r>
              <a:rPr lang="en-FI" dirty="0"/>
              <a:t>Own bodily experiences</a:t>
            </a:r>
          </a:p>
          <a:p>
            <a:pPr lvl="1"/>
            <a:r>
              <a:rPr lang="en-FI" dirty="0"/>
              <a:t>“what would I like to wear?”</a:t>
            </a:r>
          </a:p>
          <a:p>
            <a:pPr lvl="1"/>
            <a:endParaRPr lang="en-FI" dirty="0"/>
          </a:p>
        </p:txBody>
      </p:sp>
    </p:spTree>
    <p:extLst>
      <p:ext uri="{BB962C8B-B14F-4D97-AF65-F5344CB8AC3E}">
        <p14:creationId xmlns:p14="http://schemas.microsoft.com/office/powerpoint/2010/main" val="203978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67951-DE6B-63FC-E13B-3D1DE505503C}"/>
              </a:ext>
            </a:extLst>
          </p:cNvPr>
          <p:cNvSpPr>
            <a:spLocks noGrp="1"/>
          </p:cNvSpPr>
          <p:nvPr>
            <p:ph type="title"/>
          </p:nvPr>
        </p:nvSpPr>
        <p:spPr/>
        <p:txBody>
          <a:bodyPr>
            <a:normAutofit fontScale="90000"/>
          </a:bodyPr>
          <a:lstStyle/>
          <a:p>
            <a:r>
              <a:rPr lang="en-GB" dirty="0">
                <a:effectLst/>
                <a:latin typeface="Helvetica" pitchFamily="2" charset="0"/>
              </a:rPr>
              <a:t>How did experimentation with textile materials contribute to the creative process?</a:t>
            </a:r>
            <a:endParaRPr lang="en-FI" dirty="0"/>
          </a:p>
        </p:txBody>
      </p:sp>
      <p:sp>
        <p:nvSpPr>
          <p:cNvPr id="3" name="Content Placeholder 2">
            <a:extLst>
              <a:ext uri="{FF2B5EF4-FFF2-40B4-BE49-F238E27FC236}">
                <a16:creationId xmlns:a16="http://schemas.microsoft.com/office/drawing/2014/main" id="{F27204C9-4C56-48C0-F7DF-14B997A22A73}"/>
              </a:ext>
            </a:extLst>
          </p:cNvPr>
          <p:cNvSpPr>
            <a:spLocks noGrp="1"/>
          </p:cNvSpPr>
          <p:nvPr>
            <p:ph idx="1"/>
          </p:nvPr>
        </p:nvSpPr>
        <p:spPr/>
        <p:txBody>
          <a:bodyPr/>
          <a:lstStyle/>
          <a:p>
            <a:r>
              <a:rPr lang="fi-FI" dirty="0" err="1"/>
              <a:t>The</a:t>
            </a:r>
            <a:r>
              <a:rPr lang="fi-FI" dirty="0"/>
              <a:t> </a:t>
            </a:r>
            <a:r>
              <a:rPr lang="fi-FI" dirty="0" err="1"/>
              <a:t>materiality</a:t>
            </a:r>
            <a:r>
              <a:rPr lang="en-FI" dirty="0"/>
              <a:t> of textiles </a:t>
            </a:r>
            <a:r>
              <a:rPr lang="en-FI" dirty="0">
                <a:sym typeface="Wingdings" pitchFamily="2" charset="2"/>
              </a:rPr>
              <a:t> reflecting on sensorial feels and experiences</a:t>
            </a:r>
            <a:endParaRPr lang="en-FI" dirty="0"/>
          </a:p>
          <a:p>
            <a:r>
              <a:rPr lang="en-FI" dirty="0"/>
              <a:t>Narratives embedded in clothing </a:t>
            </a:r>
            <a:r>
              <a:rPr lang="en-FI" dirty="0">
                <a:sym typeface="Wingdings" pitchFamily="2" charset="2"/>
              </a:rPr>
              <a:t> reflecting on associations and lived experiences</a:t>
            </a:r>
          </a:p>
          <a:p>
            <a:r>
              <a:rPr lang="en-GB" dirty="0">
                <a:sym typeface="Wingdings" pitchFamily="2" charset="2"/>
              </a:rPr>
              <a:t>C</a:t>
            </a:r>
            <a:r>
              <a:rPr lang="en-FI" dirty="0">
                <a:sym typeface="Wingdings" pitchFamily="2" charset="2"/>
              </a:rPr>
              <a:t>ommunicating concept ideas through material samples  gaining feedback</a:t>
            </a:r>
            <a:endParaRPr lang="en-FI" dirty="0"/>
          </a:p>
        </p:txBody>
      </p:sp>
    </p:spTree>
    <p:extLst>
      <p:ext uri="{BB962C8B-B14F-4D97-AF65-F5344CB8AC3E}">
        <p14:creationId xmlns:p14="http://schemas.microsoft.com/office/powerpoint/2010/main" val="818140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FA553-F6A6-B42E-36B7-922144915781}"/>
              </a:ext>
            </a:extLst>
          </p:cNvPr>
          <p:cNvSpPr>
            <a:spLocks noGrp="1"/>
          </p:cNvSpPr>
          <p:nvPr>
            <p:ph type="title"/>
          </p:nvPr>
        </p:nvSpPr>
        <p:spPr/>
        <p:txBody>
          <a:bodyPr>
            <a:normAutofit/>
          </a:bodyPr>
          <a:lstStyle/>
          <a:p>
            <a:r>
              <a:rPr lang="en-GB" dirty="0">
                <a:effectLst/>
                <a:latin typeface="Helvetica" pitchFamily="2" charset="0"/>
              </a:rPr>
              <a:t>What did I learn? What were the critical points in my learning?</a:t>
            </a:r>
            <a:endParaRPr lang="en-FI" dirty="0"/>
          </a:p>
        </p:txBody>
      </p:sp>
      <p:sp>
        <p:nvSpPr>
          <p:cNvPr id="3" name="Content Placeholder 2">
            <a:extLst>
              <a:ext uri="{FF2B5EF4-FFF2-40B4-BE49-F238E27FC236}">
                <a16:creationId xmlns:a16="http://schemas.microsoft.com/office/drawing/2014/main" id="{E9D2802E-27FC-5CFC-6FA7-9D4F3C68D224}"/>
              </a:ext>
            </a:extLst>
          </p:cNvPr>
          <p:cNvSpPr>
            <a:spLocks noGrp="1"/>
          </p:cNvSpPr>
          <p:nvPr>
            <p:ph idx="1"/>
          </p:nvPr>
        </p:nvSpPr>
        <p:spPr/>
        <p:txBody>
          <a:bodyPr/>
          <a:lstStyle/>
          <a:p>
            <a:r>
              <a:rPr lang="en-FI" dirty="0"/>
              <a:t>Technical skills (sewing, pattern making, sketching methods, etc.)</a:t>
            </a:r>
          </a:p>
          <a:p>
            <a:r>
              <a:rPr lang="en-FI" dirty="0"/>
              <a:t>Reflecting on the design process to understand it better, understanding own competencies better, also time management </a:t>
            </a:r>
          </a:p>
          <a:p>
            <a:r>
              <a:rPr lang="en-FI" dirty="0"/>
              <a:t>Finding one’s own voice</a:t>
            </a:r>
          </a:p>
          <a:p>
            <a:pPr lvl="1"/>
            <a:r>
              <a:rPr lang="en-GB" dirty="0"/>
              <a:t>Many diaries mentioned the conflict between what seems to be expected – and what one desires to do  - which methods to use, how to avoid pleasing others, etc</a:t>
            </a:r>
          </a:p>
          <a:p>
            <a:pPr lvl="1"/>
            <a:r>
              <a:rPr lang="en-GB" dirty="0"/>
              <a:t>Also, learning what is not suitable, and critical thinking</a:t>
            </a:r>
            <a:endParaRPr lang="en-FI" dirty="0"/>
          </a:p>
        </p:txBody>
      </p:sp>
    </p:spTree>
    <p:extLst>
      <p:ext uri="{BB962C8B-B14F-4D97-AF65-F5344CB8AC3E}">
        <p14:creationId xmlns:p14="http://schemas.microsoft.com/office/powerpoint/2010/main" val="3825006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7187</TotalTime>
  <Words>675</Words>
  <Application>Microsoft Macintosh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Helvetica</vt:lpstr>
      <vt:lpstr>Office Theme</vt:lpstr>
      <vt:lpstr>Reflective Journal</vt:lpstr>
      <vt:lpstr>General insights</vt:lpstr>
      <vt:lpstr>How topics of interest were chosen and why?</vt:lpstr>
      <vt:lpstr>Inspirational sources 1/2</vt:lpstr>
      <vt:lpstr>Inspirational sources 2/2</vt:lpstr>
      <vt:lpstr>Contextualizing the work</vt:lpstr>
      <vt:lpstr>What informs decision-making?</vt:lpstr>
      <vt:lpstr>How did experimentation with textile materials contribute to the creative process?</vt:lpstr>
      <vt:lpstr>What did I learn? What were the critical points in my learning?</vt:lpstr>
      <vt:lpstr>Learnings: Awareness of creative process and work flow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Journal</dc:title>
  <dc:creator>Emmi Pouta</dc:creator>
  <cp:lastModifiedBy>Emmi Pouta</cp:lastModifiedBy>
  <cp:revision>3</cp:revision>
  <dcterms:created xsi:type="dcterms:W3CDTF">2023-02-09T10:47:20Z</dcterms:created>
  <dcterms:modified xsi:type="dcterms:W3CDTF">2023-02-14T10:35:18Z</dcterms:modified>
</cp:coreProperties>
</file>