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4858" r:id="rId3"/>
    <p:sldId id="271" r:id="rId4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FFFFFF"/>
    <a:srgbClr val="EF363B"/>
    <a:srgbClr val="00965E"/>
    <a:srgbClr val="EE353B"/>
    <a:srgbClr val="FF0000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396" autoAdjust="0"/>
  </p:normalViewPr>
  <p:slideViewPr>
    <p:cSldViewPr snapToGrid="0" snapToObjects="1">
      <p:cViewPr varScale="1">
        <p:scale>
          <a:sx n="80" d="100"/>
          <a:sy n="80" d="100"/>
        </p:scale>
        <p:origin x="90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7.2.2023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7.2.2023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Curriculum goals</a:t>
            </a:r>
          </a:p>
          <a:p>
            <a:r>
              <a:rPr lang="en-US" dirty="0"/>
              <a:t>Curriculum process, our way of working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38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Tässä</a:t>
            </a:r>
            <a:r>
              <a:rPr lang="en-US"/>
              <a:t> </a:t>
            </a:r>
            <a:r>
              <a:rPr lang="en-US" err="1"/>
              <a:t>luonnos</a:t>
            </a:r>
            <a:r>
              <a:rPr lang="en-US"/>
              <a:t> </a:t>
            </a:r>
            <a:r>
              <a:rPr lang="en-US" err="1"/>
              <a:t>aikataulusta</a:t>
            </a:r>
            <a:r>
              <a:rPr lang="en-US"/>
              <a:t>. </a:t>
            </a:r>
          </a:p>
          <a:p>
            <a:endParaRPr lang="en-US"/>
          </a:p>
          <a:p>
            <a:r>
              <a:rPr lang="en-US" err="1"/>
              <a:t>Ajatus</a:t>
            </a:r>
            <a:r>
              <a:rPr lang="en-US"/>
              <a:t> on, </a:t>
            </a:r>
            <a:r>
              <a:rPr lang="en-US" err="1"/>
              <a:t>että</a:t>
            </a:r>
            <a:r>
              <a:rPr lang="en-US"/>
              <a:t> </a:t>
            </a:r>
            <a:r>
              <a:rPr lang="en-US" err="1"/>
              <a:t>elokuun</a:t>
            </a:r>
            <a:r>
              <a:rPr lang="en-US"/>
              <a:t> </a:t>
            </a:r>
            <a:r>
              <a:rPr lang="en-US" err="1"/>
              <a:t>loppuun</a:t>
            </a:r>
            <a:r>
              <a:rPr lang="en-US"/>
              <a:t> </a:t>
            </a:r>
            <a:r>
              <a:rPr lang="en-US" err="1"/>
              <a:t>mennessä</a:t>
            </a:r>
            <a:r>
              <a:rPr lang="en-US"/>
              <a:t> </a:t>
            </a:r>
            <a:r>
              <a:rPr lang="en-US" err="1"/>
              <a:t>kaikki</a:t>
            </a:r>
            <a:r>
              <a:rPr lang="en-US"/>
              <a:t> </a:t>
            </a:r>
            <a:r>
              <a:rPr lang="en-US" err="1"/>
              <a:t>ohjelmat</a:t>
            </a:r>
            <a:r>
              <a:rPr lang="en-US"/>
              <a:t> </a:t>
            </a:r>
            <a:r>
              <a:rPr lang="en-US" err="1"/>
              <a:t>olisi</a:t>
            </a:r>
            <a:r>
              <a:rPr lang="en-US"/>
              <a:t> </a:t>
            </a:r>
            <a:r>
              <a:rPr lang="en-US" err="1"/>
              <a:t>tehneet</a:t>
            </a:r>
            <a:r>
              <a:rPr lang="en-US"/>
              <a:t> </a:t>
            </a:r>
            <a:r>
              <a:rPr lang="en-US" err="1"/>
              <a:t>tarvittavat</a:t>
            </a:r>
            <a:r>
              <a:rPr lang="en-US"/>
              <a:t> </a:t>
            </a:r>
            <a:r>
              <a:rPr lang="en-US" err="1"/>
              <a:t>arvioinnit</a:t>
            </a:r>
            <a:r>
              <a:rPr lang="en-US"/>
              <a:t> ja </a:t>
            </a:r>
            <a:r>
              <a:rPr lang="en-US" err="1"/>
              <a:t>tunnistaneet</a:t>
            </a:r>
            <a:r>
              <a:rPr lang="en-US"/>
              <a:t> </a:t>
            </a:r>
            <a:r>
              <a:rPr lang="en-US" err="1"/>
              <a:t>kehittämistarpeet</a:t>
            </a:r>
            <a:r>
              <a:rPr lang="en-US"/>
              <a:t> ja VIIMEISTÄÄN </a:t>
            </a:r>
            <a:r>
              <a:rPr lang="en-US" err="1"/>
              <a:t>syyskuussa</a:t>
            </a:r>
            <a:r>
              <a:rPr lang="en-US"/>
              <a:t> </a:t>
            </a:r>
            <a:r>
              <a:rPr lang="en-US" err="1"/>
              <a:t>aloitetaan</a:t>
            </a:r>
            <a:r>
              <a:rPr lang="en-US"/>
              <a:t> </a:t>
            </a:r>
            <a:r>
              <a:rPr lang="en-US" err="1"/>
              <a:t>varsinaisen</a:t>
            </a:r>
            <a:r>
              <a:rPr lang="en-US"/>
              <a:t> </a:t>
            </a:r>
            <a:r>
              <a:rPr lang="en-US" err="1"/>
              <a:t>opetussuunnitelman</a:t>
            </a:r>
            <a:r>
              <a:rPr lang="en-US"/>
              <a:t> </a:t>
            </a:r>
            <a:r>
              <a:rPr lang="en-US" err="1"/>
              <a:t>suunnittelu</a:t>
            </a:r>
            <a:r>
              <a:rPr lang="en-US"/>
              <a:t>. Eli </a:t>
            </a:r>
            <a:r>
              <a:rPr lang="en-US" err="1"/>
              <a:t>mtä</a:t>
            </a:r>
            <a:r>
              <a:rPr lang="en-US"/>
              <a:t> </a:t>
            </a:r>
            <a:r>
              <a:rPr lang="en-US" err="1"/>
              <a:t>muutoksia</a:t>
            </a:r>
            <a:r>
              <a:rPr lang="en-US"/>
              <a:t> </a:t>
            </a:r>
            <a:r>
              <a:rPr lang="en-US" err="1"/>
              <a:t>konkreettisesti</a:t>
            </a:r>
            <a:r>
              <a:rPr lang="en-US"/>
              <a:t> </a:t>
            </a:r>
            <a:r>
              <a:rPr lang="en-US" err="1"/>
              <a:t>tehdään</a:t>
            </a:r>
            <a:r>
              <a:rPr lang="en-US"/>
              <a:t> </a:t>
            </a:r>
            <a:r>
              <a:rPr lang="en-US" err="1"/>
              <a:t>seuraavaan</a:t>
            </a:r>
            <a:r>
              <a:rPr lang="en-US"/>
              <a:t> opsin. </a:t>
            </a:r>
            <a:r>
              <a:rPr lang="en-US" err="1"/>
              <a:t>Kurssikuvaukset</a:t>
            </a:r>
            <a:r>
              <a:rPr lang="en-US"/>
              <a:t> </a:t>
            </a:r>
            <a:r>
              <a:rPr lang="en-US" err="1"/>
              <a:t>päivitetään</a:t>
            </a:r>
            <a:r>
              <a:rPr lang="en-US"/>
              <a:t> </a:t>
            </a:r>
            <a:r>
              <a:rPr lang="en-US" err="1"/>
              <a:t>loppuvuodesta</a:t>
            </a:r>
            <a:r>
              <a:rPr lang="en-US"/>
              <a:t> 2023 – </a:t>
            </a:r>
            <a:r>
              <a:rPr lang="en-US" err="1"/>
              <a:t>alkuvuodesta</a:t>
            </a:r>
            <a:r>
              <a:rPr lang="en-US"/>
              <a:t> 2024 ja </a:t>
            </a:r>
            <a:r>
              <a:rPr lang="en-US" err="1"/>
              <a:t>päätöksenteko</a:t>
            </a:r>
            <a:r>
              <a:rPr lang="en-US"/>
              <a:t> </a:t>
            </a:r>
            <a:r>
              <a:rPr lang="en-US" err="1"/>
              <a:t>tulossa</a:t>
            </a:r>
            <a:r>
              <a:rPr lang="en-US"/>
              <a:t> </a:t>
            </a:r>
            <a:r>
              <a:rPr lang="en-US" err="1"/>
              <a:t>maaliskuun</a:t>
            </a:r>
            <a:r>
              <a:rPr lang="en-US"/>
              <a:t> </a:t>
            </a:r>
            <a:r>
              <a:rPr lang="en-US" err="1"/>
              <a:t>tienoilla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 err="1"/>
              <a:t>Aikataulussa</a:t>
            </a:r>
            <a:r>
              <a:rPr lang="en-US"/>
              <a:t> on </a:t>
            </a:r>
            <a:r>
              <a:rPr lang="en-US" err="1"/>
              <a:t>tulossa</a:t>
            </a:r>
            <a:r>
              <a:rPr lang="en-US"/>
              <a:t> </a:t>
            </a:r>
            <a:r>
              <a:rPr lang="en-US" err="1"/>
              <a:t>melkein</a:t>
            </a:r>
            <a:r>
              <a:rPr lang="en-US"/>
              <a:t> </a:t>
            </a:r>
            <a:r>
              <a:rPr lang="en-US" err="1"/>
              <a:t>jokaiselle</a:t>
            </a:r>
            <a:r>
              <a:rPr lang="en-US"/>
              <a:t> </a:t>
            </a:r>
            <a:r>
              <a:rPr lang="en-US" err="1"/>
              <a:t>koululle</a:t>
            </a:r>
            <a:r>
              <a:rPr lang="en-US"/>
              <a:t> </a:t>
            </a:r>
            <a:r>
              <a:rPr lang="en-US" err="1"/>
              <a:t>jonkin</a:t>
            </a:r>
            <a:r>
              <a:rPr lang="en-US"/>
              <a:t> </a:t>
            </a:r>
            <a:r>
              <a:rPr lang="en-US" err="1"/>
              <a:t>verran</a:t>
            </a:r>
            <a:r>
              <a:rPr lang="en-US"/>
              <a:t> </a:t>
            </a:r>
            <a:r>
              <a:rPr lang="en-US" err="1"/>
              <a:t>muutoksia</a:t>
            </a:r>
            <a:r>
              <a:rPr lang="en-US"/>
              <a:t>, </a:t>
            </a:r>
            <a:r>
              <a:rPr lang="en-US" err="1"/>
              <a:t>sillä</a:t>
            </a:r>
            <a:r>
              <a:rPr lang="en-US"/>
              <a:t> </a:t>
            </a:r>
            <a:r>
              <a:rPr lang="en-US" err="1"/>
              <a:t>koulujen</a:t>
            </a:r>
            <a:r>
              <a:rPr lang="en-US"/>
              <a:t> </a:t>
            </a:r>
            <a:r>
              <a:rPr lang="en-US" err="1"/>
              <a:t>päätökstentekoprosessissa</a:t>
            </a:r>
            <a:r>
              <a:rPr lang="en-US"/>
              <a:t> on </a:t>
            </a:r>
            <a:r>
              <a:rPr lang="en-US" err="1"/>
              <a:t>ollut</a:t>
            </a:r>
            <a:r>
              <a:rPr lang="en-US"/>
              <a:t> </a:t>
            </a:r>
            <a:r>
              <a:rPr lang="en-US" err="1"/>
              <a:t>jonkin</a:t>
            </a:r>
            <a:r>
              <a:rPr lang="en-US"/>
              <a:t> </a:t>
            </a:r>
            <a:r>
              <a:rPr lang="en-US" err="1"/>
              <a:t>verran</a:t>
            </a:r>
            <a:r>
              <a:rPr lang="en-US"/>
              <a:t> </a:t>
            </a:r>
            <a:r>
              <a:rPr lang="en-US" err="1"/>
              <a:t>eroja</a:t>
            </a:r>
            <a:r>
              <a:rPr lang="en-US"/>
              <a:t>. </a:t>
            </a:r>
            <a:r>
              <a:rPr lang="en-US" err="1"/>
              <a:t>Erityiesti</a:t>
            </a:r>
            <a:r>
              <a:rPr lang="en-US"/>
              <a:t> </a:t>
            </a:r>
            <a:r>
              <a:rPr lang="en-US" err="1"/>
              <a:t>yhteisohjelmien</a:t>
            </a:r>
            <a:r>
              <a:rPr lang="en-US"/>
              <a:t> ja </a:t>
            </a:r>
            <a:r>
              <a:rPr lang="en-US" err="1"/>
              <a:t>muun</a:t>
            </a:r>
            <a:r>
              <a:rPr lang="en-US"/>
              <a:t> </a:t>
            </a:r>
            <a:r>
              <a:rPr lang="en-US" err="1"/>
              <a:t>koulurajat</a:t>
            </a:r>
            <a:r>
              <a:rPr lang="en-US"/>
              <a:t> </a:t>
            </a:r>
            <a:r>
              <a:rPr lang="en-US" err="1"/>
              <a:t>ylittävän</a:t>
            </a:r>
            <a:r>
              <a:rPr lang="en-US"/>
              <a:t> </a:t>
            </a:r>
            <a:r>
              <a:rPr lang="en-US" err="1"/>
              <a:t>suunnittelun</a:t>
            </a:r>
            <a:r>
              <a:rPr lang="en-US"/>
              <a:t> </a:t>
            </a:r>
            <a:r>
              <a:rPr lang="en-US" err="1"/>
              <a:t>takia</a:t>
            </a:r>
            <a:r>
              <a:rPr lang="en-US"/>
              <a:t> </a:t>
            </a:r>
            <a:r>
              <a:rPr lang="en-US" err="1"/>
              <a:t>aikatauluja</a:t>
            </a:r>
            <a:r>
              <a:rPr lang="en-US"/>
              <a:t> </a:t>
            </a:r>
            <a:r>
              <a:rPr lang="en-US" err="1"/>
              <a:t>yhtenäistetään</a:t>
            </a:r>
            <a:r>
              <a:rPr lang="en-US"/>
              <a:t>, </a:t>
            </a:r>
            <a:r>
              <a:rPr lang="en-US" err="1"/>
              <a:t>mutta</a:t>
            </a:r>
            <a:r>
              <a:rPr lang="en-US"/>
              <a:t> </a:t>
            </a:r>
            <a:r>
              <a:rPr lang="en-US" err="1"/>
              <a:t>tavoitteena</a:t>
            </a:r>
            <a:r>
              <a:rPr lang="en-US"/>
              <a:t> </a:t>
            </a:r>
            <a:r>
              <a:rPr lang="en-US" err="1"/>
              <a:t>ehdottomasti</a:t>
            </a:r>
            <a:r>
              <a:rPr lang="en-US"/>
              <a:t> se, </a:t>
            </a:r>
            <a:r>
              <a:rPr lang="en-US" err="1"/>
              <a:t>että</a:t>
            </a:r>
            <a:r>
              <a:rPr lang="en-US"/>
              <a:t> </a:t>
            </a:r>
            <a:r>
              <a:rPr lang="en-US" err="1"/>
              <a:t>aikataulun</a:t>
            </a:r>
            <a:r>
              <a:rPr lang="en-US"/>
              <a:t> ja </a:t>
            </a:r>
            <a:r>
              <a:rPr lang="en-US" err="1"/>
              <a:t>prosessin</a:t>
            </a:r>
            <a:r>
              <a:rPr lang="en-US"/>
              <a:t> </a:t>
            </a:r>
            <a:r>
              <a:rPr lang="en-US" err="1"/>
              <a:t>tulisi</a:t>
            </a:r>
            <a:r>
              <a:rPr lang="en-US"/>
              <a:t> </a:t>
            </a:r>
            <a:r>
              <a:rPr lang="en-US" err="1"/>
              <a:t>palvella</a:t>
            </a:r>
            <a:r>
              <a:rPr lang="en-US"/>
              <a:t> </a:t>
            </a:r>
            <a:r>
              <a:rPr lang="en-US" err="1"/>
              <a:t>koulutusohjelmia</a:t>
            </a:r>
            <a:r>
              <a:rPr lang="en-US"/>
              <a:t> </a:t>
            </a:r>
            <a:r>
              <a:rPr lang="en-US" err="1"/>
              <a:t>mahdollisimman</a:t>
            </a:r>
            <a:r>
              <a:rPr lang="en-US"/>
              <a:t> </a:t>
            </a:r>
            <a:r>
              <a:rPr lang="en-US" err="1"/>
              <a:t>hyvin</a:t>
            </a:r>
            <a:r>
              <a:rPr lang="en-US"/>
              <a:t>. </a:t>
            </a:r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2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aalto.fi/snapchat/" TargetMode="External"/><Relationship Id="rId3" Type="http://schemas.openxmlformats.org/officeDocument/2006/relationships/hyperlink" Target="https://www.linkedin.com/school/aalto-university/" TargetMode="External"/><Relationship Id="rId7" Type="http://schemas.openxmlformats.org/officeDocument/2006/relationships/hyperlink" Target="https://www.youtube.com/user/aaltouniversity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facebook.com/aaltouniversity" TargetMode="External"/><Relationship Id="rId5" Type="http://schemas.openxmlformats.org/officeDocument/2006/relationships/hyperlink" Target="https://twitter.com/aaltouniversity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://instagram.com/aaltouniversity" TargetMode="External"/><Relationship Id="rId1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1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noProof="1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25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noProof="1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85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noProof="1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85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noProof="1"/>
              <a:t>Date</a:t>
            </a:r>
          </a:p>
        </p:txBody>
      </p:sp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985699"/>
            <a:ext cx="1750409" cy="169066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Process slide">
    <p:bg>
      <p:bgPr>
        <a:solidFill>
          <a:srgbClr val="EE3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15137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pic>
        <p:nvPicPr>
          <p:cNvPr id="16" name="Kuva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7295"/>
            <a:ext cx="1983521" cy="862738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0A2E582-828B-49E3-B075-4BF34F55B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noProof="1"/>
              <a:t>Add 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DABFDCD-D4BD-41CF-88B5-422B6E0BAF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0003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C7754B4A-80EE-4B13-9F9E-6E5CC381AB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331" y="14724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2014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457F25F-72AC-4AE9-9960-324C6C02EC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1503" y="14724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2015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4CF6E408-295F-4F8C-AB73-97D14925C7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0675" y="14724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2016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EC2D979B-FFB3-41EE-8083-EC8F484C90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847" y="14724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2017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E9E8E5F6-BB20-44AB-A022-B0E741CAF6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9018" y="14724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2018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D9888426-EBDD-4318-8E70-821A3BA49A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69175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54129B07-3499-4EB3-A5CF-23A8021460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347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88E52A2A-5393-4B16-9320-A6F1235960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4834295"/>
            <a:ext cx="2025396" cy="84582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768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487D8D71-927D-4A21-86A7-9E8881D05F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754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1</a:t>
            </a:r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F61B2CFB-075F-44CE-AF3B-A580C8ED55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3548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C88B7493-0FEF-4814-92DC-C7AF5C878B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1342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3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5B1CDE28-58A6-40A9-A86A-AEDCB66B63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136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4</a:t>
            </a:r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3FB14190-C7A4-4834-9AAA-79E301FF3D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6931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5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E6C88A49-EBA7-4451-A147-D01B0104C77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1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3A1FFD0-9F03-4AB2-AD69-BFCF5296AAD6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32048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2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7979ECA-99A7-4EF5-962B-6539140B5E15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69842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3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41C6D9C7-49B0-4C65-A267-DF0E79F0B03E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07636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4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BED1EB16-FC48-4127-94DA-E7DE42950A35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Closing slide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715000"/>
          </a:xfrm>
          <a:prstGeom prst="rect">
            <a:avLst/>
          </a:prstGeom>
          <a:solidFill>
            <a:srgbClr val="EF36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20" noProof="1"/>
          </a:p>
        </p:txBody>
      </p:sp>
      <p:sp>
        <p:nvSpPr>
          <p:cNvPr id="12" name="Otsikko 1"/>
          <p:cNvSpPr txBox="1">
            <a:spLocks/>
          </p:cNvSpPr>
          <p:nvPr userDrawn="1"/>
        </p:nvSpPr>
        <p:spPr>
          <a:xfrm>
            <a:off x="3717368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noProof="1">
                <a:latin typeface="Arial"/>
                <a:cs typeface="Arial"/>
              </a:rPr>
              <a:t>aalto.fi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76400" y="1516282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866" indent="0">
              <a:buNone/>
              <a:defRPr/>
            </a:lvl2pPr>
          </a:lstStyle>
          <a:p>
            <a:pPr lvl="0"/>
            <a:r>
              <a:rPr lang="fi-FI" noProof="1"/>
              <a:t>Add text</a:t>
            </a:r>
          </a:p>
        </p:txBody>
      </p:sp>
      <p:pic>
        <p:nvPicPr>
          <p:cNvPr id="13" name="Kuva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024332"/>
            <a:ext cx="1750409" cy="1690668"/>
          </a:xfrm>
          <a:prstGeom prst="rect">
            <a:avLst/>
          </a:prstGeom>
        </p:spPr>
      </p:pic>
      <p:grpSp>
        <p:nvGrpSpPr>
          <p:cNvPr id="22" name="Group 14">
            <a:extLst>
              <a:ext uri="{FF2B5EF4-FFF2-40B4-BE49-F238E27FC236}">
                <a16:creationId xmlns:a16="http://schemas.microsoft.com/office/drawing/2014/main" id="{D1743D5B-95B8-4F25-9E87-9DAC43C8AC45}"/>
              </a:ext>
            </a:extLst>
          </p:cNvPr>
          <p:cNvGrpSpPr/>
          <p:nvPr userDrawn="1"/>
        </p:nvGrpSpPr>
        <p:grpSpPr>
          <a:xfrm>
            <a:off x="3080871" y="3200262"/>
            <a:ext cx="2982257" cy="419100"/>
            <a:chOff x="3079396" y="2265361"/>
            <a:chExt cx="2982257" cy="419100"/>
          </a:xfrm>
        </p:grpSpPr>
        <p:pic>
          <p:nvPicPr>
            <p:cNvPr id="23" name="Picture 5">
              <a:hlinkClick r:id="rId3"/>
              <a:extLst>
                <a:ext uri="{FF2B5EF4-FFF2-40B4-BE49-F238E27FC236}">
                  <a16:creationId xmlns:a16="http://schemas.microsoft.com/office/drawing/2014/main" id="{23824073-2460-443F-B1B9-52453222A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2553" y="2265361"/>
              <a:ext cx="419100" cy="419100"/>
            </a:xfrm>
            <a:prstGeom prst="rect">
              <a:avLst/>
            </a:prstGeom>
          </p:spPr>
        </p:pic>
        <p:pic>
          <p:nvPicPr>
            <p:cNvPr id="24" name="Picture 6">
              <a:hlinkClick r:id="rId5"/>
              <a:extLst>
                <a:ext uri="{FF2B5EF4-FFF2-40B4-BE49-F238E27FC236}">
                  <a16:creationId xmlns:a16="http://schemas.microsoft.com/office/drawing/2014/main" id="{7CE9689C-3685-43FA-BFEB-D300B7EC9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9898" y="2265361"/>
              <a:ext cx="419100" cy="419100"/>
            </a:xfrm>
            <a:prstGeom prst="rect">
              <a:avLst/>
            </a:prstGeom>
          </p:spPr>
        </p:pic>
        <p:pic>
          <p:nvPicPr>
            <p:cNvPr id="25" name="Picture 7">
              <a:hlinkClick r:id="rId7"/>
              <a:extLst>
                <a:ext uri="{FF2B5EF4-FFF2-40B4-BE49-F238E27FC236}">
                  <a16:creationId xmlns:a16="http://schemas.microsoft.com/office/drawing/2014/main" id="{86A1994A-CBAA-40B7-9C29-F93D8D226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27449" y="2265361"/>
              <a:ext cx="419100" cy="419100"/>
            </a:xfrm>
            <a:prstGeom prst="rect">
              <a:avLst/>
            </a:prstGeom>
          </p:spPr>
        </p:pic>
        <p:pic>
          <p:nvPicPr>
            <p:cNvPr id="26" name="Picture 8">
              <a:hlinkClick r:id="rId9"/>
              <a:extLst>
                <a:ext uri="{FF2B5EF4-FFF2-40B4-BE49-F238E27FC236}">
                  <a16:creationId xmlns:a16="http://schemas.microsoft.com/office/drawing/2014/main" id="{8AF93359-C4FB-4C31-9E23-4200CB661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12347" y="2265361"/>
              <a:ext cx="419100" cy="419100"/>
            </a:xfrm>
            <a:prstGeom prst="rect">
              <a:avLst/>
            </a:prstGeom>
          </p:spPr>
        </p:pic>
        <p:pic>
          <p:nvPicPr>
            <p:cNvPr id="27" name="Picture 9">
              <a:hlinkClick r:id="rId11"/>
              <a:extLst>
                <a:ext uri="{FF2B5EF4-FFF2-40B4-BE49-F238E27FC236}">
                  <a16:creationId xmlns:a16="http://schemas.microsoft.com/office/drawing/2014/main" id="{598F0F0F-6281-4338-8C3E-92C99B24A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79396" y="2265361"/>
              <a:ext cx="444500" cy="419100"/>
            </a:xfrm>
            <a:prstGeom prst="rect">
              <a:avLst/>
            </a:prstGeom>
          </p:spPr>
        </p:pic>
        <p:pic>
          <p:nvPicPr>
            <p:cNvPr id="28" name="Picture 11">
              <a:hlinkClick r:id="rId13"/>
              <a:extLst>
                <a:ext uri="{FF2B5EF4-FFF2-40B4-BE49-F238E27FC236}">
                  <a16:creationId xmlns:a16="http://schemas.microsoft.com/office/drawing/2014/main" id="{C1800ABB-DFFD-4DDB-918B-7D865032A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35000" y="2265361"/>
              <a:ext cx="419100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i-FI" sz="1013" noProof="1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fi-FI" noProof="1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1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1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1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fi-FI" noProof="1"/>
              <a:t>Click icon to add image.</a:t>
            </a:r>
          </a:p>
          <a:p>
            <a:r>
              <a:rPr lang="fi-FI" noProof="1"/>
              <a:t>Fit the image to frame </a:t>
            </a:r>
            <a:br>
              <a:rPr lang="fi-FI" noProof="1"/>
            </a:br>
            <a:r>
              <a:rPr lang="fi-FI" noProof="1"/>
              <a:t>by choosing: 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pic>
        <p:nvPicPr>
          <p:cNvPr id="10" name="Kuv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996106"/>
            <a:ext cx="1750409" cy="16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482858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8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1563761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noProof="1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noProof="1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4834295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905" y="214300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81893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81893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 noProof="1"/>
              <a:t>dd.mm.yyyy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noProof="1"/>
              <a:t>Your text here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410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4834295"/>
            <a:ext cx="2025396" cy="845820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fi-FI" noProof="1"/>
              <a:t>Click icon to add image</a:t>
            </a:r>
            <a:br>
              <a:rPr lang="fi-FI" noProof="1"/>
            </a:br>
            <a:br>
              <a:rPr lang="fi-FI" noProof="1"/>
            </a:br>
            <a:r>
              <a:rPr lang="fi-FI" noProof="1"/>
              <a:t>Fit the image to frame </a:t>
            </a:r>
            <a:br>
              <a:rPr lang="fi-FI" noProof="1"/>
            </a:br>
            <a:r>
              <a:rPr lang="fi-FI" noProof="1"/>
              <a:t>by choosing: 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63" y="1693836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23017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noProof="1"/>
              <a:t>dd.mm.yyyy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noProof="1"/>
              <a:t>Your text here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Divider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i-FI" sz="1013" noProof="1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fi-FI" noProof="1"/>
              <a:t>Click icon to add image.</a:t>
            </a:r>
            <a:br>
              <a:rPr lang="fi-FI" noProof="1"/>
            </a:br>
            <a:br>
              <a:rPr lang="fi-FI" noProof="1"/>
            </a:br>
            <a:r>
              <a:rPr lang="fi-FI" noProof="1"/>
              <a:t>Fit the image to frame </a:t>
            </a:r>
            <a:br>
              <a:rPr lang="fi-FI" noProof="1"/>
            </a:br>
            <a:r>
              <a:rPr lang="fi-FI" noProof="1"/>
              <a:t>by choosing: 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7295"/>
            <a:ext cx="1983521" cy="86273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noProof="1"/>
              <a:t>Lorem ipsum dolor sit amet, consectetur adipiscing elit. Maecenas velit velit, consequat eget ullamcorper a, maximus ac ex.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noProof="1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62" y="1954930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1"/>
              <a:t>Divider – Headline</a:t>
            </a:r>
          </a:p>
        </p:txBody>
      </p:sp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7295"/>
            <a:ext cx="1983521" cy="862738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4834295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946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63" y="1526921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noProof="1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4834295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946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D5555753-6608-4F68-B9B1-61A538EC1CEF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287364" y="1526921"/>
            <a:ext cx="8497862" cy="3417429"/>
          </a:xfrm>
          <a:prstGeom prst="rect">
            <a:avLst/>
          </a:prstGeom>
        </p:spPr>
        <p:txBody>
          <a:bodyPr/>
          <a:lstStyle>
            <a:lvl1pPr marL="0" marR="0" indent="0" algn="ctr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noProof="1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891900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7" r:id="rId4"/>
    <p:sldLayoutId id="2147483694" r:id="rId5"/>
    <p:sldLayoutId id="2147483695" r:id="rId6"/>
    <p:sldLayoutId id="2147483702" r:id="rId7"/>
    <p:sldLayoutId id="2147483701" r:id="rId8"/>
    <p:sldLayoutId id="2147483709" r:id="rId9"/>
    <p:sldLayoutId id="2147483691" r:id="rId10"/>
    <p:sldLayoutId id="2147483699" r:id="rId11"/>
    <p:sldLayoutId id="2147483679" r:id="rId12"/>
  </p:sldLayoutIdLst>
  <p:hf sldNum="0" hdr="0" ftr="0" dt="0"/>
  <p:txStyles>
    <p:titleStyle>
      <a:lvl1pPr algn="l" defTabSz="68573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5" indent="-171435" algn="l" defTabSz="68573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5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Substitute</a:t>
            </a:r>
            <a:r>
              <a:rPr lang="fi-FI" dirty="0"/>
              <a:t> </a:t>
            </a:r>
            <a:r>
              <a:rPr lang="fi-FI" dirty="0" err="1"/>
              <a:t>assignment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sz="2400" dirty="0"/>
              <a:t>Curriculum </a:t>
            </a:r>
            <a:r>
              <a:rPr lang="fi-FI" sz="2400" dirty="0" err="1"/>
              <a:t>Development</a:t>
            </a:r>
            <a:r>
              <a:rPr lang="fi-FI" sz="2400" dirty="0"/>
              <a:t>: </a:t>
            </a:r>
            <a:r>
              <a:rPr lang="fi-FI" sz="2400" dirty="0" err="1"/>
              <a:t>fifth</a:t>
            </a:r>
            <a:r>
              <a:rPr lang="fi-FI" sz="2400" dirty="0"/>
              <a:t> session 8.2.2023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1"/>
          </p:nvPr>
        </p:nvSpPr>
        <p:spPr>
          <a:xfrm>
            <a:off x="442401" y="3549864"/>
            <a:ext cx="3869137" cy="327132"/>
          </a:xfrm>
        </p:spPr>
        <p:txBody>
          <a:bodyPr/>
          <a:lstStyle/>
          <a:p>
            <a:r>
              <a:rPr lang="fi-FI" dirty="0"/>
              <a:t>Erika Myllyniemi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12"/>
          </p:nvPr>
        </p:nvSpPr>
        <p:spPr>
          <a:xfrm>
            <a:off x="442402" y="3876996"/>
            <a:ext cx="3869137" cy="360060"/>
          </a:xfrm>
        </p:spPr>
        <p:txBody>
          <a:bodyPr/>
          <a:lstStyle/>
          <a:p>
            <a:r>
              <a:rPr lang="fi-FI" dirty="0"/>
              <a:t>8.2.2023</a:t>
            </a:r>
          </a:p>
        </p:txBody>
      </p:sp>
      <p:pic>
        <p:nvPicPr>
          <p:cNvPr id="9" name="Picture Placeholder 8" descr="A picture containing indoor&#10;&#10;Description automatically generated">
            <a:extLst>
              <a:ext uri="{FF2B5EF4-FFF2-40B4-BE49-F238E27FC236}">
                <a16:creationId xmlns:a16="http://schemas.microsoft.com/office/drawing/2014/main" id="{4D0850F0-836C-406A-A8E6-9CE4F62D3F5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t="8406" b="8406"/>
          <a:stretch>
            <a:fillRect/>
          </a:stretch>
        </p:blipFill>
        <p:spPr/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44D42085-CC57-854B-9151-3C66E83D17EE}"/>
              </a:ext>
            </a:extLst>
          </p:cNvPr>
          <p:cNvCxnSpPr/>
          <p:nvPr/>
        </p:nvCxnSpPr>
        <p:spPr>
          <a:xfrm>
            <a:off x="442403" y="187411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53274D-78DC-4B4B-8430-379EBF7E232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59026" y="171867"/>
            <a:ext cx="8492897" cy="1110638"/>
          </a:xfrm>
        </p:spPr>
        <p:txBody>
          <a:bodyPr/>
          <a:lstStyle/>
          <a:p>
            <a:r>
              <a:rPr lang="en-US" sz="2800" dirty="0"/>
              <a:t>Plan for long-term development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511042F-5B02-4E00-ACFD-084D2F028319}"/>
              </a:ext>
            </a:extLst>
          </p:cNvPr>
          <p:cNvGraphicFramePr>
            <a:graphicFrameLocks noGrp="1"/>
          </p:cNvGraphicFramePr>
          <p:nvPr/>
        </p:nvGraphicFramePr>
        <p:xfrm>
          <a:off x="159026" y="604906"/>
          <a:ext cx="8777580" cy="503435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62930">
                  <a:extLst>
                    <a:ext uri="{9D8B030D-6E8A-4147-A177-3AD203B41FA5}">
                      <a16:colId xmlns:a16="http://schemas.microsoft.com/office/drawing/2014/main" val="3794758868"/>
                    </a:ext>
                  </a:extLst>
                </a:gridCol>
                <a:gridCol w="1462930">
                  <a:extLst>
                    <a:ext uri="{9D8B030D-6E8A-4147-A177-3AD203B41FA5}">
                      <a16:colId xmlns:a16="http://schemas.microsoft.com/office/drawing/2014/main" val="1039376351"/>
                    </a:ext>
                  </a:extLst>
                </a:gridCol>
                <a:gridCol w="1462930">
                  <a:extLst>
                    <a:ext uri="{9D8B030D-6E8A-4147-A177-3AD203B41FA5}">
                      <a16:colId xmlns:a16="http://schemas.microsoft.com/office/drawing/2014/main" val="4023261232"/>
                    </a:ext>
                  </a:extLst>
                </a:gridCol>
                <a:gridCol w="1462930">
                  <a:extLst>
                    <a:ext uri="{9D8B030D-6E8A-4147-A177-3AD203B41FA5}">
                      <a16:colId xmlns:a16="http://schemas.microsoft.com/office/drawing/2014/main" val="2271938061"/>
                    </a:ext>
                  </a:extLst>
                </a:gridCol>
                <a:gridCol w="1462930">
                  <a:extLst>
                    <a:ext uri="{9D8B030D-6E8A-4147-A177-3AD203B41FA5}">
                      <a16:colId xmlns:a16="http://schemas.microsoft.com/office/drawing/2014/main" val="2814483698"/>
                    </a:ext>
                  </a:extLst>
                </a:gridCol>
                <a:gridCol w="1462930">
                  <a:extLst>
                    <a:ext uri="{9D8B030D-6E8A-4147-A177-3AD203B41FA5}">
                      <a16:colId xmlns:a16="http://schemas.microsoft.com/office/drawing/2014/main" val="2295578001"/>
                    </a:ext>
                  </a:extLst>
                </a:gridCol>
              </a:tblGrid>
              <a:tr h="61855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Development goals: the aim is to…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Concrete task: how to do it?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Responsible actor: who?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Target schedule: when?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Follow-up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8735"/>
                  </a:ext>
                </a:extLst>
              </a:tr>
              <a:tr h="530770">
                <a:tc rowSpan="3">
                  <a:txBody>
                    <a:bodyPr/>
                    <a:lstStyle/>
                    <a:p>
                      <a:r>
                        <a:rPr lang="en-US" dirty="0"/>
                        <a:t>Curriculum goals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 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406860"/>
                  </a:ext>
                </a:extLst>
              </a:tr>
              <a:tr h="4860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 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406445"/>
                  </a:ext>
                </a:extLst>
              </a:tr>
              <a:tr h="8755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926040"/>
                  </a:ext>
                </a:extLst>
              </a:tr>
              <a:tr h="684826">
                <a:tc rowSpan="3">
                  <a:txBody>
                    <a:bodyPr/>
                    <a:lstStyle/>
                    <a:p>
                      <a:r>
                        <a:rPr lang="en-US" dirty="0"/>
                        <a:t>Curriculum process: our way of 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1. </a:t>
                      </a:r>
                    </a:p>
                    <a:p>
                      <a:endParaRPr lang="en-US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126514"/>
                  </a:ext>
                </a:extLst>
              </a:tr>
              <a:tr h="7952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836454"/>
                  </a:ext>
                </a:extLst>
              </a:tr>
              <a:tr h="9472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891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73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1EFC7F-983C-4B61-98E8-080D4CA6B19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69998" y="100025"/>
            <a:ext cx="8492897" cy="585443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Course timeline </a:t>
            </a:r>
            <a:endParaRPr lang="LID4096" sz="24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01377E5-27B2-4996-B0E2-47D1E9796314}"/>
              </a:ext>
            </a:extLst>
          </p:cNvPr>
          <p:cNvGrpSpPr/>
          <p:nvPr/>
        </p:nvGrpSpPr>
        <p:grpSpPr>
          <a:xfrm>
            <a:off x="455832" y="2435211"/>
            <a:ext cx="8426452" cy="585443"/>
            <a:chOff x="358774" y="2564778"/>
            <a:chExt cx="8426452" cy="585443"/>
          </a:xfrm>
        </p:grpSpPr>
        <p:sp>
          <p:nvSpPr>
            <p:cNvPr id="8" name="Arrow: Notched Right 7">
              <a:extLst>
                <a:ext uri="{FF2B5EF4-FFF2-40B4-BE49-F238E27FC236}">
                  <a16:creationId xmlns:a16="http://schemas.microsoft.com/office/drawing/2014/main" id="{CDCA4E12-7368-41B7-9592-FE43127A02C0}"/>
                </a:ext>
              </a:extLst>
            </p:cNvPr>
            <p:cNvSpPr/>
            <p:nvPr/>
          </p:nvSpPr>
          <p:spPr>
            <a:xfrm>
              <a:off x="358774" y="2564778"/>
              <a:ext cx="8426452" cy="585443"/>
            </a:xfrm>
            <a:prstGeom prst="notched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B0CFF85-B23E-4F28-A423-D99803425574}"/>
                </a:ext>
              </a:extLst>
            </p:cNvPr>
            <p:cNvSpPr/>
            <p:nvPr/>
          </p:nvSpPr>
          <p:spPr>
            <a:xfrm>
              <a:off x="882075" y="2772347"/>
              <a:ext cx="170305" cy="17030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6C6915A-C2D9-49F0-8318-ACEB06C71C4D}"/>
                </a:ext>
              </a:extLst>
            </p:cNvPr>
            <p:cNvSpPr/>
            <p:nvPr/>
          </p:nvSpPr>
          <p:spPr>
            <a:xfrm>
              <a:off x="2713819" y="2796360"/>
              <a:ext cx="170305" cy="17030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68376F-D935-401C-BFC9-1EA0B4D65568}"/>
                </a:ext>
              </a:extLst>
            </p:cNvPr>
            <p:cNvSpPr/>
            <p:nvPr/>
          </p:nvSpPr>
          <p:spPr>
            <a:xfrm>
              <a:off x="4439340" y="2772346"/>
              <a:ext cx="170305" cy="17030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4BD52C6-4394-4E32-8773-3C92FDB3EB1A}"/>
                </a:ext>
              </a:extLst>
            </p:cNvPr>
            <p:cNvSpPr/>
            <p:nvPr/>
          </p:nvSpPr>
          <p:spPr>
            <a:xfrm>
              <a:off x="6177647" y="2772345"/>
              <a:ext cx="170305" cy="17030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521E676-241A-41FF-B02C-6FEF6D4D29B9}"/>
                </a:ext>
              </a:extLst>
            </p:cNvPr>
            <p:cNvSpPr/>
            <p:nvPr/>
          </p:nvSpPr>
          <p:spPr>
            <a:xfrm>
              <a:off x="7914066" y="2771127"/>
              <a:ext cx="170305" cy="17030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3A75CB9-E9AF-4128-84B8-0133F0388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3" y="3151609"/>
            <a:ext cx="2220912" cy="22355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D7796D-F804-4830-AA5A-B99DB7F60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436" y="3064306"/>
            <a:ext cx="2802037" cy="176002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2B1B1FE-41E2-4208-9DB0-B6B0869883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068" y="3989375"/>
            <a:ext cx="2606819" cy="1625600"/>
          </a:xfrm>
          <a:prstGeom prst="rect">
            <a:avLst/>
          </a:prstGeom>
        </p:spPr>
      </p:pic>
      <p:graphicFrame>
        <p:nvGraphicFramePr>
          <p:cNvPr id="45" name="Table 45">
            <a:extLst>
              <a:ext uri="{FF2B5EF4-FFF2-40B4-BE49-F238E27FC236}">
                <a16:creationId xmlns:a16="http://schemas.microsoft.com/office/drawing/2014/main" id="{14D7D675-C4E5-4B2C-B061-4136AFEF2058}"/>
              </a:ext>
            </a:extLst>
          </p:cNvPr>
          <p:cNvGraphicFramePr>
            <a:graphicFrameLocks noGrp="1"/>
          </p:cNvGraphicFramePr>
          <p:nvPr/>
        </p:nvGraphicFramePr>
        <p:xfrm>
          <a:off x="195269" y="588402"/>
          <a:ext cx="8687015" cy="194651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37403">
                  <a:extLst>
                    <a:ext uri="{9D8B030D-6E8A-4147-A177-3AD203B41FA5}">
                      <a16:colId xmlns:a16="http://schemas.microsoft.com/office/drawing/2014/main" val="2910484356"/>
                    </a:ext>
                  </a:extLst>
                </a:gridCol>
                <a:gridCol w="1737403">
                  <a:extLst>
                    <a:ext uri="{9D8B030D-6E8A-4147-A177-3AD203B41FA5}">
                      <a16:colId xmlns:a16="http://schemas.microsoft.com/office/drawing/2014/main" val="4230120858"/>
                    </a:ext>
                  </a:extLst>
                </a:gridCol>
                <a:gridCol w="1737403">
                  <a:extLst>
                    <a:ext uri="{9D8B030D-6E8A-4147-A177-3AD203B41FA5}">
                      <a16:colId xmlns:a16="http://schemas.microsoft.com/office/drawing/2014/main" val="963162126"/>
                    </a:ext>
                  </a:extLst>
                </a:gridCol>
                <a:gridCol w="1737403">
                  <a:extLst>
                    <a:ext uri="{9D8B030D-6E8A-4147-A177-3AD203B41FA5}">
                      <a16:colId xmlns:a16="http://schemas.microsoft.com/office/drawing/2014/main" val="3720015301"/>
                    </a:ext>
                  </a:extLst>
                </a:gridCol>
                <a:gridCol w="1737403">
                  <a:extLst>
                    <a:ext uri="{9D8B030D-6E8A-4147-A177-3AD203B41FA5}">
                      <a16:colId xmlns:a16="http://schemas.microsoft.com/office/drawing/2014/main" val="2270220746"/>
                    </a:ext>
                  </a:extLst>
                </a:gridCol>
              </a:tblGrid>
              <a:tr h="380502">
                <a:tc>
                  <a:txBody>
                    <a:bodyPr/>
                    <a:lstStyle/>
                    <a:p>
                      <a:pPr marL="0" marR="0" lvl="0" indent="0" algn="ctr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bg2"/>
                          </a:solidFill>
                        </a:rPr>
                        <a:t>First session 16.11.22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trike="noStrike" kern="1200" dirty="0">
                          <a:solidFill>
                            <a:schemeClr val="bg2"/>
                          </a:solidFill>
                        </a:rPr>
                        <a:t>Second session 30.11.22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bg2"/>
                          </a:solidFill>
                        </a:rPr>
                        <a:t>Third session 14.12.22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bg2"/>
                          </a:solidFill>
                        </a:rPr>
                        <a:t>Fourth session 18.1.23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bg2"/>
                          </a:solidFill>
                        </a:rPr>
                        <a:t>Fifth session 8.2.23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37676"/>
                  </a:ext>
                </a:extLst>
              </a:tr>
              <a:tr h="1489319">
                <a:tc>
                  <a:txBody>
                    <a:bodyPr/>
                    <a:lstStyle/>
                    <a:p>
                      <a:pPr marL="0" lvl="0" indent="0" algn="ctr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US" sz="1200" b="1" dirty="0"/>
                        <a:t>What is curriculum?</a:t>
                      </a:r>
                    </a:p>
                    <a:p>
                      <a:pPr marL="0" lvl="0" indent="0" algn="ctr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US" sz="1200" b="1" dirty="0"/>
                        <a:t>Competency-based curriculum</a:t>
                      </a:r>
                    </a:p>
                    <a:p>
                      <a:pPr marL="0" lvl="0" indent="0" algn="ctr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US" sz="1200" b="1" dirty="0"/>
                        <a:t>Knowing, acting, being</a:t>
                      </a:r>
                    </a:p>
                    <a:p>
                      <a:pPr marL="0" lvl="0" indent="0" algn="ctr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US" sz="1200" b="1" dirty="0"/>
                        <a:t>Constructive alignment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US" sz="1200" b="1" strike="noStrike" kern="1200" dirty="0">
                          <a:solidFill>
                            <a:schemeClr val="tx1"/>
                          </a:solidFill>
                        </a:rPr>
                        <a:t>Curriculum development process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ctr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sz="1200" b="1" strike="noStrike" kern="1200" dirty="0">
                          <a:solidFill>
                            <a:schemeClr val="tx1"/>
                          </a:solidFill>
                        </a:rPr>
                        <a:t>o-development and collaboration</a:t>
                      </a:r>
                    </a:p>
                    <a:p>
                      <a:pPr marL="0" lvl="0" indent="0" algn="ctr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Process development in Aalto</a:t>
                      </a:r>
                      <a:endParaRPr lang="en-US" sz="1200" b="1" strike="noStrike" kern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Curriculum development tools: ILO’s, curriculum mapping,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</a:rPr>
                        <a:t>analysismatrix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 of relationships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Team mentoring</a:t>
                      </a:r>
                    </a:p>
                    <a:p>
                      <a:pPr marL="0" lvl="0" indent="0" algn="ctr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</a:rPr>
                        <a:t>Curriculum guidelines: sustainability, LWL, 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</a:rPr>
                        <a:t>worklife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</a:rPr>
                        <a:t> skills</a:t>
                      </a:r>
                      <a:endParaRPr lang="en-US" sz="1400" b="1" kern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Development projects</a:t>
                      </a:r>
                    </a:p>
                    <a:p>
                      <a:pPr marL="0" lvl="0" indent="0" algn="ctr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Long-term plan </a:t>
                      </a:r>
                    </a:p>
                    <a:p>
                      <a:pPr marL="0" lvl="0" indent="0" algn="ctr" defTabSz="400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</a:rPr>
                        <a:t>Course wrap-up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938871"/>
                  </a:ext>
                </a:extLst>
              </a:tr>
            </a:tbl>
          </a:graphicData>
        </a:graphic>
      </p:graphicFrame>
      <p:pic>
        <p:nvPicPr>
          <p:cNvPr id="47" name="Picture 46">
            <a:extLst>
              <a:ext uri="{FF2B5EF4-FFF2-40B4-BE49-F238E27FC236}">
                <a16:creationId xmlns:a16="http://schemas.microsoft.com/office/drawing/2014/main" id="{2D072F64-E7F4-40F9-AD70-742D35F50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3405" y="2930239"/>
            <a:ext cx="2746903" cy="172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01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Aalto">
      <a:dk1>
        <a:sysClr val="windowText" lastClr="000000"/>
      </a:dk1>
      <a:lt1>
        <a:sysClr val="window" lastClr="FFFFFF"/>
      </a:lt1>
      <a:dk2>
        <a:srgbClr val="EE353B"/>
      </a:dk2>
      <a:lt2>
        <a:srgbClr val="F4787B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10_red.pptx" id="{98FFDEA3-2635-464A-8F0E-24BD6D162FF0}" vid="{53BCD806-5221-4B8E-AE55-64710476B7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Aalto_1610_red</Template>
  <TotalTime>12</TotalTime>
  <Words>238</Words>
  <Application>Microsoft Office PowerPoint</Application>
  <PresentationFormat>On-screen Show (16:10)</PresentationFormat>
  <Paragraphs>52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</vt:lpstr>
      <vt:lpstr>Calibri</vt:lpstr>
      <vt:lpstr>Office-teema</vt:lpstr>
      <vt:lpstr>Substitute assignment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Substitute assignment</dc:title>
  <dc:creator>Myllyniemi Erika</dc:creator>
  <cp:lastModifiedBy>Myllyniemi Erika</cp:lastModifiedBy>
  <cp:revision>1</cp:revision>
  <dcterms:created xsi:type="dcterms:W3CDTF">2023-02-07T08:28:42Z</dcterms:created>
  <dcterms:modified xsi:type="dcterms:W3CDTF">2023-02-07T08:41:13Z</dcterms:modified>
</cp:coreProperties>
</file>