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936" r:id="rId2"/>
    <p:sldId id="4937" r:id="rId3"/>
    <p:sldId id="4858" r:id="rId4"/>
  </p:sldIdLst>
  <p:sldSz cx="9144000" cy="5715000" type="screen16x1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FFFFFF"/>
    <a:srgbClr val="EF363B"/>
    <a:srgbClr val="00965E"/>
    <a:srgbClr val="EE353B"/>
    <a:srgbClr val="FF00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396" autoAdjust="0"/>
  </p:normalViewPr>
  <p:slideViewPr>
    <p:cSldViewPr snapToGrid="0" snapToObjects="1">
      <p:cViewPr varScale="1">
        <p:scale>
          <a:sx n="80" d="100"/>
          <a:sy n="80" d="100"/>
        </p:scale>
        <p:origin x="90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8.2.2023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8.2.2023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Curriculum goals</a:t>
            </a:r>
          </a:p>
          <a:p>
            <a:r>
              <a:rPr lang="en-US" dirty="0"/>
              <a:t>Curriculum process, our way of 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aalto.fi/snapchat/" TargetMode="External"/><Relationship Id="rId3" Type="http://schemas.openxmlformats.org/officeDocument/2006/relationships/hyperlink" Target="https://www.linkedin.com/school/aalto-university/" TargetMode="External"/><Relationship Id="rId7" Type="http://schemas.openxmlformats.org/officeDocument/2006/relationships/hyperlink" Target="https://www.youtube.com/user/aaltouniversity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://www.facebook.com/aaltouniversity" TargetMode="External"/><Relationship Id="rId5" Type="http://schemas.openxmlformats.org/officeDocument/2006/relationships/hyperlink" Target="https://twitter.com/aaltouniversity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://instagram.com/aaltouniversity" TargetMode="External"/><Relationship Id="rId1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EE3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820150"/>
            <a:ext cx="7948556" cy="736960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US" noProof="1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25" y="2857500"/>
            <a:ext cx="7998597" cy="55709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US" noProof="1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85" y="4683765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US" noProof="1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85" y="5010897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US" noProof="1"/>
              <a:t>Date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3985699"/>
            <a:ext cx="1750409" cy="169066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rgbClr val="EE35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215137"/>
            <a:ext cx="8489928" cy="11065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pic>
        <p:nvPicPr>
          <p:cNvPr id="16" name="Kuva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7295"/>
            <a:ext cx="1983521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00A2E582-828B-49E3-B075-4BF34F55B3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bg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fi-FI" noProof="1"/>
              <a:t>Add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FDABFDCD-D4BD-41CF-88B5-422B6E0BAF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C7754B4A-80EE-4B13-9F9E-6E5CC381AB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5457F25F-72AC-4AE9-9960-324C6C02EC3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2015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4CF6E408-295F-4F8C-AB73-97D14925C7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2016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EC2D979B-FFB3-41EE-8083-EC8F484C906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2017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E9E8E5F6-BB20-44AB-A022-B0E741CAF6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2018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D9888426-EBDD-4318-8E70-821A3BA49A7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54129B07-3499-4EB3-A5CF-23A80214600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88E52A2A-5393-4B16-9320-A6F1235960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" y="4834295"/>
            <a:ext cx="2025396" cy="84582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768"/>
            <a:ext cx="8497093" cy="12629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487D8D71-927D-4A21-86A7-9E8881D05F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1</a:t>
            </a:r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F61B2CFB-075F-44CE-AF3B-A580C8ED55F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C88B7493-0FEF-4814-92DC-C7AF5C878B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3</a:t>
            </a:r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5B1CDE28-58A6-40A9-A86A-AEDCB66B631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4</a:t>
            </a:r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3FB14190-C7A4-4834-9AAA-79E301FF3D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5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E6C88A49-EBA7-4451-A147-D01B0104C77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1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33A1FFD0-9F03-4AB2-AD69-BFCF5296AAD6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2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B7979ECA-99A7-4EF5-962B-6539140B5E15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3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41C6D9C7-49B0-4C65-A267-DF0E79F0B03E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BED1EB16-FC48-4127-94DA-E7DE42950A35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715000"/>
          </a:xfrm>
          <a:prstGeom prst="rect">
            <a:avLst/>
          </a:prstGeom>
          <a:solidFill>
            <a:srgbClr val="EF36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20" noProof="1"/>
          </a:p>
        </p:txBody>
      </p:sp>
      <p:sp>
        <p:nvSpPr>
          <p:cNvPr id="12" name="Otsikko 1"/>
          <p:cNvSpPr txBox="1">
            <a:spLocks/>
          </p:cNvSpPr>
          <p:nvPr userDrawn="1"/>
        </p:nvSpPr>
        <p:spPr>
          <a:xfrm>
            <a:off x="3717368" y="3964834"/>
            <a:ext cx="1709289" cy="40483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fi-FI" sz="1800" spc="0" baseline="0" noProof="1"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576400" y="1516282"/>
            <a:ext cx="5995987" cy="1451219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rgbClr val="FFFFFF"/>
                </a:solidFill>
                <a:latin typeface="+mj-lt"/>
              </a:defRPr>
            </a:lvl1pPr>
            <a:lvl2pPr marL="342866" indent="0">
              <a:buNone/>
              <a:defRPr/>
            </a:lvl2pPr>
          </a:lstStyle>
          <a:p>
            <a:pPr lvl="0"/>
            <a:r>
              <a:rPr lang="fi-FI" noProof="1"/>
              <a:t>Add text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024332"/>
            <a:ext cx="1750409" cy="1690668"/>
          </a:xfrm>
          <a:prstGeom prst="rect">
            <a:avLst/>
          </a:prstGeom>
        </p:spPr>
      </p:pic>
      <p:grpSp>
        <p:nvGrpSpPr>
          <p:cNvPr id="22" name="Group 14">
            <a:extLst>
              <a:ext uri="{FF2B5EF4-FFF2-40B4-BE49-F238E27FC236}">
                <a16:creationId xmlns:a16="http://schemas.microsoft.com/office/drawing/2014/main" id="{D1743D5B-95B8-4F25-9E87-9DAC43C8AC45}"/>
              </a:ext>
            </a:extLst>
          </p:cNvPr>
          <p:cNvGrpSpPr/>
          <p:nvPr userDrawn="1"/>
        </p:nvGrpSpPr>
        <p:grpSpPr>
          <a:xfrm>
            <a:off x="3080871" y="3200262"/>
            <a:ext cx="2982257" cy="419100"/>
            <a:chOff x="3079396" y="2265361"/>
            <a:chExt cx="2982257" cy="419100"/>
          </a:xfrm>
        </p:grpSpPr>
        <p:pic>
          <p:nvPicPr>
            <p:cNvPr id="23" name="Picture 5">
              <a:hlinkClick r:id="rId3"/>
              <a:extLst>
                <a:ext uri="{FF2B5EF4-FFF2-40B4-BE49-F238E27FC236}">
                  <a16:creationId xmlns:a16="http://schemas.microsoft.com/office/drawing/2014/main" id="{23824073-2460-443F-B1B9-52453222A7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2553" y="2265361"/>
              <a:ext cx="419100" cy="419100"/>
            </a:xfrm>
            <a:prstGeom prst="rect">
              <a:avLst/>
            </a:prstGeom>
          </p:spPr>
        </p:pic>
        <p:pic>
          <p:nvPicPr>
            <p:cNvPr id="24" name="Picture 6">
              <a:hlinkClick r:id="rId5"/>
              <a:extLst>
                <a:ext uri="{FF2B5EF4-FFF2-40B4-BE49-F238E27FC236}">
                  <a16:creationId xmlns:a16="http://schemas.microsoft.com/office/drawing/2014/main" id="{7CE9689C-3685-43FA-BFEB-D300B7EC98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19898" y="2265361"/>
              <a:ext cx="419100" cy="419100"/>
            </a:xfrm>
            <a:prstGeom prst="rect">
              <a:avLst/>
            </a:prstGeom>
          </p:spPr>
        </p:pic>
        <p:pic>
          <p:nvPicPr>
            <p:cNvPr id="25" name="Picture 7">
              <a:hlinkClick r:id="rId7"/>
              <a:extLst>
                <a:ext uri="{FF2B5EF4-FFF2-40B4-BE49-F238E27FC236}">
                  <a16:creationId xmlns:a16="http://schemas.microsoft.com/office/drawing/2014/main" id="{86A1994A-CBAA-40B7-9C29-F93D8D2267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27449" y="2265361"/>
              <a:ext cx="419100" cy="419100"/>
            </a:xfrm>
            <a:prstGeom prst="rect">
              <a:avLst/>
            </a:prstGeom>
          </p:spPr>
        </p:pic>
        <p:pic>
          <p:nvPicPr>
            <p:cNvPr id="26" name="Picture 8">
              <a:hlinkClick r:id="rId9"/>
              <a:extLst>
                <a:ext uri="{FF2B5EF4-FFF2-40B4-BE49-F238E27FC236}">
                  <a16:creationId xmlns:a16="http://schemas.microsoft.com/office/drawing/2014/main" id="{8AF93359-C4FB-4C31-9E23-4200CB661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12347" y="2265361"/>
              <a:ext cx="419100" cy="419100"/>
            </a:xfrm>
            <a:prstGeom prst="rect">
              <a:avLst/>
            </a:prstGeom>
          </p:spPr>
        </p:pic>
        <p:pic>
          <p:nvPicPr>
            <p:cNvPr id="27" name="Picture 9">
              <a:hlinkClick r:id="rId11"/>
              <a:extLst>
                <a:ext uri="{FF2B5EF4-FFF2-40B4-BE49-F238E27FC236}">
                  <a16:creationId xmlns:a16="http://schemas.microsoft.com/office/drawing/2014/main" id="{598F0F0F-6281-4338-8C3E-92C99B24AE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79396" y="2265361"/>
              <a:ext cx="444500" cy="419100"/>
            </a:xfrm>
            <a:prstGeom prst="rect">
              <a:avLst/>
            </a:prstGeom>
          </p:spPr>
        </p:pic>
        <p:pic>
          <p:nvPicPr>
            <p:cNvPr id="28" name="Picture 11">
              <a:hlinkClick r:id="rId13"/>
              <a:extLst>
                <a:ext uri="{FF2B5EF4-FFF2-40B4-BE49-F238E27FC236}">
                  <a16:creationId xmlns:a16="http://schemas.microsoft.com/office/drawing/2014/main" id="{C1800ABB-DFFD-4DDB-918B-7D865032A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135000" y="2265361"/>
              <a:ext cx="419100" cy="41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. Divider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rgbClr val="EE3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62" y="1954930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bg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en-US"/>
              <a:t>Divider – Headline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7295"/>
            <a:ext cx="1983521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dd.mm.yyyy</a:t>
            </a:r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err="1"/>
              <a:t>Your</a:t>
            </a:r>
            <a:r>
              <a:rPr lang="fi-FI"/>
              <a:t>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here</a:t>
            </a:r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EE3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403" y="996335"/>
            <a:ext cx="3869137" cy="63419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403" y="1979220"/>
            <a:ext cx="3869137" cy="390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403" y="3104594"/>
            <a:ext cx="3869137" cy="327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403" y="3431723"/>
            <a:ext cx="3869137" cy="360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715000"/>
          </a:xfrm>
          <a:prstGeom prst="rect">
            <a:avLst/>
          </a:prstGeom>
        </p:spPr>
        <p:txBody>
          <a:bodyPr/>
          <a:lstStyle>
            <a:lvl1pPr marL="0" marR="0" indent="0" algn="l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</a:p>
          <a:p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3996106"/>
            <a:ext cx="1750409" cy="169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" y="48285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53" y="215948"/>
            <a:ext cx="8492897" cy="11106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53" y="1563761"/>
            <a:ext cx="8492897" cy="33882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71437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341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" y="4834295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905" y="214300"/>
            <a:ext cx="8497093" cy="112921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681893"/>
            <a:ext cx="4150122" cy="3262458"/>
          </a:xfrm>
          <a:prstGeom prst="rect">
            <a:avLst/>
          </a:prstGeom>
        </p:spPr>
        <p:txBody>
          <a:bodyPr lIns="0" tIns="0" rIns="0" bIns="0"/>
          <a:lstStyle>
            <a:lvl1pPr marL="342866" marR="0" indent="-342866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85720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681893"/>
            <a:ext cx="4078684" cy="3262458"/>
          </a:xfrm>
          <a:prstGeom prst="rect">
            <a:avLst/>
          </a:prstGeom>
        </p:spPr>
        <p:txBody>
          <a:bodyPr lIns="0" tIns="0" rIns="0" bIns="0"/>
          <a:lstStyle>
            <a:lvl1pPr marL="342866" marR="0" indent="-342866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589" indent="-285720">
              <a:buFont typeface="Arial" panose="020B0604020202020204" pitchFamily="34" charset="0"/>
              <a:buChar char="•"/>
              <a:defRPr sz="2100"/>
            </a:lvl2pPr>
            <a:lvl3pPr marL="804783" indent="-176195">
              <a:buFont typeface="Arial" panose="020B0604020202020204" pitchFamily="34" charset="0"/>
              <a:buChar char="•"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410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" y="4834295"/>
            <a:ext cx="2025396" cy="845820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816" y="0"/>
            <a:ext cx="4433207" cy="571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fi-FI" noProof="1"/>
              <a:t>Click icon to add image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63" y="1693836"/>
            <a:ext cx="4052221" cy="325051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73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866" indent="0">
              <a:buFontTx/>
              <a:buNone/>
              <a:defRPr sz="2100"/>
            </a:lvl2pPr>
            <a:lvl3pPr marL="628589" indent="0">
              <a:buFontTx/>
              <a:buNone/>
              <a:defRPr sz="16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23017"/>
            <a:ext cx="4052221" cy="11571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EE3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816" y="0"/>
            <a:ext cx="4433207" cy="5715000"/>
          </a:xfrm>
          <a:prstGeom prst="rect">
            <a:avLst/>
          </a:prstGeom>
        </p:spPr>
        <p:txBody>
          <a:bodyPr/>
          <a:lstStyle>
            <a:lvl1pPr marL="0" marR="0" indent="0" algn="l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866" indent="0">
              <a:buNone/>
              <a:defRPr sz="2100"/>
            </a:lvl2pPr>
            <a:lvl3pPr marL="685733" indent="0">
              <a:buNone/>
              <a:defRPr sz="1800"/>
            </a:lvl3pPr>
            <a:lvl4pPr marL="1028598" indent="0">
              <a:buNone/>
              <a:defRPr sz="1500"/>
            </a:lvl4pPr>
            <a:lvl5pPr marL="1371465" indent="0">
              <a:buNone/>
              <a:defRPr sz="1500"/>
            </a:lvl5pPr>
            <a:lvl6pPr marL="1714330" indent="0">
              <a:buNone/>
              <a:defRPr sz="1500"/>
            </a:lvl6pPr>
            <a:lvl7pPr marL="2057195" indent="0">
              <a:buNone/>
              <a:defRPr sz="1500"/>
            </a:lvl7pPr>
            <a:lvl8pPr marL="2400060" indent="0">
              <a:buNone/>
              <a:defRPr sz="1500"/>
            </a:lvl8pPr>
            <a:lvl9pPr marL="274293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7295"/>
            <a:ext cx="1983521" cy="862738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76797"/>
            <a:ext cx="4218160" cy="41862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Lorem ipsum dolor sit amet, consectetur adipiscing elit. Maecenas velit velit, consequat eget ullamcorper a, maximus ac ex.</a:t>
            </a:r>
          </a:p>
        </p:txBody>
      </p:sp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rgbClr val="EE3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62" y="1954930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bg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Divider – Headline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7295"/>
            <a:ext cx="1983521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" y="4834295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946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63" y="1526921"/>
            <a:ext cx="8497093" cy="34174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fi-FI" noProof="1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" y="4834295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63" y="215946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866" indent="0">
              <a:buNone/>
              <a:defRPr sz="1050"/>
            </a:lvl2pPr>
            <a:lvl3pPr marL="685733" indent="0">
              <a:buNone/>
              <a:defRPr sz="900"/>
            </a:lvl3pPr>
            <a:lvl4pPr marL="1028598" indent="0">
              <a:buNone/>
              <a:defRPr sz="750"/>
            </a:lvl4pPr>
            <a:lvl5pPr marL="1371465" indent="0">
              <a:buNone/>
              <a:defRPr sz="750"/>
            </a:lvl5pPr>
            <a:lvl6pPr marL="1714330" indent="0">
              <a:buNone/>
              <a:defRPr sz="750"/>
            </a:lvl6pPr>
            <a:lvl7pPr marL="2057195" indent="0">
              <a:buNone/>
              <a:defRPr sz="750"/>
            </a:lvl7pPr>
            <a:lvl8pPr marL="2400060" indent="0">
              <a:buNone/>
              <a:defRPr sz="750"/>
            </a:lvl8pPr>
            <a:lvl9pPr marL="274293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D5555753-6608-4F68-B9B1-61A538EC1CEF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64" y="1526921"/>
            <a:ext cx="8497862" cy="3417429"/>
          </a:xfrm>
          <a:prstGeom prst="rect">
            <a:avLst/>
          </a:prstGeom>
        </p:spPr>
        <p:txBody>
          <a:bodyPr/>
          <a:lstStyle>
            <a:lvl1pPr marL="0" marR="0" indent="0" algn="ctr" defTabSz="685733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fi-FI" noProof="1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891900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5387368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5191935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dd.mm.yyyy</a:t>
            </a:r>
            <a:endParaRPr lang="en-US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Your</a:t>
            </a:r>
            <a:r>
              <a:rPr lang="fi-FI" dirty="0"/>
              <a:t> text </a:t>
            </a:r>
            <a:r>
              <a:rPr lang="fi-FI" dirty="0" err="1"/>
              <a:t>here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9" r:id="rId9"/>
    <p:sldLayoutId id="2147483691" r:id="rId10"/>
    <p:sldLayoutId id="2147483699" r:id="rId11"/>
    <p:sldLayoutId id="2147483679" r:id="rId12"/>
    <p:sldLayoutId id="2147483710" r:id="rId13"/>
  </p:sldLayoutIdLst>
  <p:hf sldNum="0" hdr="0" ftr="0" dt="0"/>
  <p:txStyles>
    <p:titleStyle>
      <a:lvl1pPr algn="l" defTabSz="685733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5" indent="-171435" algn="l" defTabSz="685733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6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3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95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66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26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4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0" indent="-171435" algn="l" defTabSz="68573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3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5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30" algn="l" defTabSz="68573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734A4-C4FE-4701-B057-9E81C3544890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algn="ctr"/>
            <a:r>
              <a:rPr lang="en-US" dirty="0"/>
              <a:t>Long-term plan</a:t>
            </a:r>
          </a:p>
        </p:txBody>
      </p:sp>
    </p:spTree>
    <p:extLst>
      <p:ext uri="{BB962C8B-B14F-4D97-AF65-F5344CB8AC3E}">
        <p14:creationId xmlns:p14="http://schemas.microsoft.com/office/powerpoint/2010/main" val="12393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6277-304B-4A6A-A1F6-B0FA907EC9A1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Work with your own team </a:t>
            </a:r>
            <a:r>
              <a:rPr lang="en-US" dirty="0">
                <a:solidFill>
                  <a:srgbClr val="FF0000"/>
                </a:solidFill>
              </a:rPr>
              <a:t>30 min.</a:t>
            </a:r>
            <a:r>
              <a:rPr lang="en-US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31FC2-B0E7-4211-BBA9-7EE79C3F99B3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What will happen before the next curriculum design round (2024-2026)?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How will you proceed with the development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Who will you involve in the development? </a:t>
            </a:r>
            <a:endParaRPr lang="en-US" sz="2400" b="0" dirty="0">
              <a:ea typeface="+mn-lt"/>
              <a:cs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0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E53274D-78DC-4B4B-8430-379EBF7E232B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159026" y="171867"/>
            <a:ext cx="8492897" cy="1110638"/>
          </a:xfrm>
        </p:spPr>
        <p:txBody>
          <a:bodyPr/>
          <a:lstStyle/>
          <a:p>
            <a:r>
              <a:rPr lang="en-US" sz="2800" dirty="0"/>
              <a:t>Plan for long-term development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511042F-5B02-4E00-ACFD-084D2F028319}"/>
              </a:ext>
            </a:extLst>
          </p:cNvPr>
          <p:cNvGraphicFramePr>
            <a:graphicFrameLocks noGrp="1"/>
          </p:cNvGraphicFramePr>
          <p:nvPr/>
        </p:nvGraphicFramePr>
        <p:xfrm>
          <a:off x="159026" y="604906"/>
          <a:ext cx="8662930" cy="496074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62930">
                  <a:extLst>
                    <a:ext uri="{9D8B030D-6E8A-4147-A177-3AD203B41FA5}">
                      <a16:colId xmlns:a16="http://schemas.microsoft.com/office/drawing/2014/main" val="379475886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03937635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402326123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27193806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81448369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295578001"/>
                    </a:ext>
                  </a:extLst>
                </a:gridCol>
              </a:tblGrid>
              <a:tr h="64074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Development goals: the aim is to…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Concrete task: how to do it?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Responsible actor: who?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Target schedule: when?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Follow-up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8735"/>
                  </a:ext>
                </a:extLst>
              </a:tr>
              <a:tr h="720000">
                <a:tc rowSpan="3">
                  <a:txBody>
                    <a:bodyPr/>
                    <a:lstStyle/>
                    <a:p>
                      <a:r>
                        <a:rPr lang="en-US" dirty="0"/>
                        <a:t>Curriculum goals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406860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2. 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406445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926040"/>
                  </a:ext>
                </a:extLst>
              </a:tr>
              <a:tr h="720000">
                <a:tc rowSpan="3">
                  <a:txBody>
                    <a:bodyPr/>
                    <a:lstStyle/>
                    <a:p>
                      <a:r>
                        <a:rPr lang="en-US" dirty="0"/>
                        <a:t>Curriculum process: our way of 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1. </a:t>
                      </a:r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126514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836454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891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732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Aalto">
      <a:dk1>
        <a:sysClr val="windowText" lastClr="000000"/>
      </a:dk1>
      <a:lt1>
        <a:sysClr val="window" lastClr="FFFFFF"/>
      </a:lt1>
      <a:dk2>
        <a:srgbClr val="EE353B"/>
      </a:dk2>
      <a:lt2>
        <a:srgbClr val="F4787B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1610_red.pptx" id="{98FFDEA3-2635-464A-8F0E-24BD6D162FF0}" vid="{53BCD806-5221-4B8E-AE55-64710476B7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Aalto_1610_red</Template>
  <TotalTime>0</TotalTime>
  <Words>101</Words>
  <Application>Microsoft Office PowerPoint</Application>
  <PresentationFormat>On-screen Show (16:10)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</vt:lpstr>
      <vt:lpstr>Calibri</vt:lpstr>
      <vt:lpstr>Office-teema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Myllyniemi Erika</dc:creator>
  <cp:lastModifiedBy>Myllyniemi Erika</cp:lastModifiedBy>
  <cp:revision>1</cp:revision>
  <dcterms:created xsi:type="dcterms:W3CDTF">2023-02-08T13:45:05Z</dcterms:created>
  <dcterms:modified xsi:type="dcterms:W3CDTF">2023-02-08T13:46:03Z</dcterms:modified>
</cp:coreProperties>
</file>