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293" r:id="rId3"/>
    <p:sldId id="292" r:id="rId4"/>
    <p:sldId id="291" r:id="rId5"/>
    <p:sldId id="290" r:id="rId6"/>
    <p:sldId id="334" r:id="rId7"/>
    <p:sldId id="289" r:id="rId8"/>
    <p:sldId id="288" r:id="rId9"/>
    <p:sldId id="287" r:id="rId10"/>
    <p:sldId id="286" r:id="rId11"/>
    <p:sldId id="335" r:id="rId12"/>
    <p:sldId id="285" r:id="rId13"/>
    <p:sldId id="284" r:id="rId14"/>
    <p:sldId id="283" r:id="rId15"/>
    <p:sldId id="282" r:id="rId16"/>
    <p:sldId id="336" r:id="rId17"/>
    <p:sldId id="257" r:id="rId18"/>
    <p:sldId id="258" r:id="rId19"/>
    <p:sldId id="259" r:id="rId20"/>
    <p:sldId id="260" r:id="rId21"/>
    <p:sldId id="337" r:id="rId22"/>
    <p:sldId id="265" r:id="rId23"/>
    <p:sldId id="264" r:id="rId24"/>
    <p:sldId id="263" r:id="rId25"/>
    <p:sldId id="262" r:id="rId26"/>
    <p:sldId id="338" r:id="rId27"/>
    <p:sldId id="269" r:id="rId28"/>
    <p:sldId id="352" r:id="rId29"/>
    <p:sldId id="353" r:id="rId30"/>
    <p:sldId id="266" r:id="rId31"/>
    <p:sldId id="339" r:id="rId32"/>
    <p:sldId id="281" r:id="rId33"/>
    <p:sldId id="280" r:id="rId34"/>
    <p:sldId id="279" r:id="rId35"/>
    <p:sldId id="278" r:id="rId36"/>
    <p:sldId id="340" r:id="rId37"/>
    <p:sldId id="277" r:id="rId38"/>
    <p:sldId id="276" r:id="rId39"/>
    <p:sldId id="275" r:id="rId40"/>
    <p:sldId id="274" r:id="rId41"/>
    <p:sldId id="360" r:id="rId42"/>
    <p:sldId id="356" r:id="rId43"/>
    <p:sldId id="357" r:id="rId44"/>
    <p:sldId id="358" r:id="rId45"/>
    <p:sldId id="359" r:id="rId46"/>
    <p:sldId id="341" r:id="rId47"/>
    <p:sldId id="297" r:id="rId48"/>
    <p:sldId id="296" r:id="rId49"/>
    <p:sldId id="295" r:id="rId50"/>
    <p:sldId id="294" r:id="rId51"/>
    <p:sldId id="342" r:id="rId52"/>
    <p:sldId id="301" r:id="rId53"/>
    <p:sldId id="300" r:id="rId54"/>
    <p:sldId id="299" r:id="rId55"/>
    <p:sldId id="298" r:id="rId56"/>
    <p:sldId id="343" r:id="rId57"/>
    <p:sldId id="305" r:id="rId58"/>
    <p:sldId id="304" r:id="rId59"/>
    <p:sldId id="303" r:id="rId60"/>
    <p:sldId id="302" r:id="rId61"/>
    <p:sldId id="344" r:id="rId62"/>
    <p:sldId id="309" r:id="rId63"/>
    <p:sldId id="308" r:id="rId64"/>
    <p:sldId id="307" r:id="rId65"/>
    <p:sldId id="306" r:id="rId66"/>
    <p:sldId id="345" r:id="rId67"/>
    <p:sldId id="313" r:id="rId68"/>
    <p:sldId id="312" r:id="rId69"/>
    <p:sldId id="355" r:id="rId70"/>
    <p:sldId id="311" r:id="rId71"/>
    <p:sldId id="346" r:id="rId72"/>
    <p:sldId id="317" r:id="rId73"/>
    <p:sldId id="316" r:id="rId74"/>
    <p:sldId id="315" r:id="rId75"/>
    <p:sldId id="351" r:id="rId76"/>
    <p:sldId id="350" r:id="rId77"/>
    <p:sldId id="321" r:id="rId78"/>
    <p:sldId id="320" r:id="rId79"/>
    <p:sldId id="319" r:id="rId80"/>
    <p:sldId id="318" r:id="rId81"/>
    <p:sldId id="348" r:id="rId82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920"/>
    <a:srgbClr val="1B6566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161C7-BD5F-D060-A076-689ED2D175DA}" v="130" dt="2023-02-14T17:53:51.242"/>
    <p1510:client id="{14B85A4C-8E73-6A43-9395-F99FC5827C2A}" v="26" dt="2023-02-14T19:19:10.368"/>
    <p1510:client id="{1537041C-A78A-3D9B-443D-74030EDAC5D2}" v="31" dt="2023-02-14T13:41:25.155"/>
    <p1510:client id="{2A121735-76BD-6B59-2EE8-4928B792A5FD}" v="25" dt="2023-02-15T10:07:21.654"/>
    <p1510:client id="{2D7B8D2E-4836-5AB9-0DFE-D4C258413BCF}" v="183" dt="2023-02-14T17:20:53.466"/>
    <p1510:client id="{31F54234-FA5A-7947-2087-93AB2593D5E8}" v="60" dt="2023-02-14T11:55:03.344"/>
    <p1510:client id="{3FAB9869-6B7E-4654-8301-5DC826B703A7}" v="34" dt="2023-02-14T11:40:39.827"/>
    <p1510:client id="{418B228A-C094-E320-CA9F-254B2C25869C}" v="33" dt="2023-02-14T17:06:35.202"/>
    <p1510:client id="{4E700251-113D-C435-8AE5-D4A468C3BD3D}" v="27" dt="2023-02-14T13:56:20.676"/>
    <p1510:client id="{528DA4B3-E97B-4C81-94AC-F9C4D341372C}" v="12" dt="2023-02-14T23:01:11.228"/>
    <p1510:client id="{7F0F5B84-C70C-4312-B2AB-4202D98640B5}" v="39" dt="2023-02-14T13:29:34.642"/>
    <p1510:client id="{99590222-DCDB-52C9-A6FC-614722C985F0}" v="1" dt="2023-02-15T09:34:27.311"/>
    <p1510:client id="{A2C64C88-5162-76B2-BFEC-549475F99156}" v="36" dt="2023-02-14T13:24:11.736"/>
    <p1510:client id="{A4FAF889-3F5A-F1D9-B41F-DCDD51E6AECD}" v="394" dt="2023-02-15T10:00:55.967"/>
    <p1510:client id="{B19C3489-B8B7-4D65-8F8C-2860DACA776D}" v="26" dt="2023-02-14T21:26:43.488"/>
    <p1510:client id="{BAB5404D-FB52-42FA-135C-A220D36DC1D4}" v="496" dt="2023-02-14T19:22:05.972"/>
    <p1510:client id="{C21D93D3-3172-3015-10A4-DB675933D978}" v="99" dt="2023-02-14T17:53:27.065"/>
    <p1510:client id="{C88CFB68-2BA7-AF93-CA68-818026BBFDA2}" v="339" dt="2023-02-14T17:58:35.110"/>
    <p1510:client id="{CF63403C-CFFA-FA4B-8EFC-AA7B82EF1E23}" v="60" dt="2023-02-15T00:09:49.501"/>
    <p1510:client id="{D161DB9B-FB87-F7AA-B1BC-AF0EA852835D}" v="5" dt="2023-02-15T07:16:58.768"/>
    <p1510:client id="{F0648577-CCEB-E640-D6F9-D96D410F1FCD}" v="54" dt="2023-02-14T18:14:37.907"/>
    <p1510:client id="{F0A8B9BF-2DC0-491F-BAB8-E16EE2706654}" v="8" dt="2023-02-14T12:01:50.284"/>
    <p1510:client id="{F3843D44-C0E2-429C-A479-3995ACCE8313}" v="35" dt="2023-02-14T13:35:32.717"/>
    <p1510:client id="{F4BE2C5E-E70F-482E-929A-153CF3BAF44E}" v="2127" dt="2023-02-14T21:05:34.114"/>
    <p1510:client id="{F8452C43-DE63-5DFF-64E6-C7D9B9D24734}" v="76" dt="2023-02-14T23:39:25.797"/>
    <p1510:client id="{F889371C-CB5E-AD44-9005-0415BE15380F}" v="4" dt="2023-02-15T11:07:08.813"/>
    <p1510:client id="{FA2337F3-9090-4921-9AFE-444C012915A9}" v="305" dt="2023-02-14T23:02:30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4T17:20:35.3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3784 4577 0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4T17:20:35.3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8546 8387 0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4T17:20:35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9313 9684 0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4T17:20:35.3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9313 9684 0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4T17:20:51.5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8043 9366 0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4T17:20:53.2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8520 6085 0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14T17:20:54.0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12594 7858 0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0A3BA-2613-44A6-B0F2-937354CC4F07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78E99-458F-48BD-BEC4-52A93A8CA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8F54-0EF8-4BAD-8A32-ED1869B4E89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3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F88F54-0EF8-4BAD-8A32-ED1869B4E89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4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F452-CC4F-FA7A-79DB-68AD6F562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FE19F-C28B-7847-8755-DBEDDB580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20333-04B4-55C4-6393-1BDE816D6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D2763-A837-762C-D267-ABE08F1F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D6067-0434-A60B-837D-DCCC8C9D6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84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2CD6D-7B9E-949B-A91F-02FCA5AFE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2EA4B-635E-E962-F5BA-706FB28A7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FB0EA-BB17-6155-151C-5738071D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AAD84-156F-FD0A-D265-A5E2F80D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9C6E3-4543-2E5B-8882-2303B4E0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1436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4A0CC-AECB-91A4-98D5-5E207DF13E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17E04-877D-0178-B2C7-DBC2896E4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A134C-01FF-3583-C82E-791B7437A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8FE21-2A1E-2786-3986-3E38D53F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72767-159F-9D8B-31F0-F7E93FE0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81795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36E6-CAB2-4CC2-80E2-D605B0223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DE964-FAC0-ED06-6A8C-81ECC1052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AEC61-D09B-1FD9-69D0-E5CD9EFD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F40A6-80D9-49BB-74A3-A8F50F77B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1756D-3E86-84C3-D3D4-28B4D3B4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845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37595-6474-018D-2EC8-CBA352FFA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7771A-9135-6298-E404-FDF963AF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15243-F098-9221-E15B-9C824F8BA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821C2-8606-6C29-ABD0-32B86CC32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1DABC-6362-490A-1D4B-01F65154E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400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F60F9-39CB-5AB7-638D-DFCD66A4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6AC09-A345-1998-B38A-965270C59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19F86-9B8D-7054-BBDB-06965209B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1B716-1DA5-F314-37F5-46EF84DA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98399-1E03-E731-27AD-0783420FC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9BCA0-1D7C-436E-97FC-E8B881B7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275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0B5E-6D30-D9C2-80EA-6165D1D6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844F8-23E6-F893-38D6-0A9C49504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6669D-2EDB-0B7B-E224-11F06F306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A74A6C-7CB6-20AA-30D7-595380635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492925-ADE5-101A-E5F2-EE76D3AFA2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7E8232-DD10-7D5A-7410-9D1337C58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DCB9FA-DE82-FDCA-3035-3C96F83A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F548BB-3FE7-D88D-7022-E3BDD96A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792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12C1-56F9-DE0A-39D5-6803BA86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105B9-D37C-3023-E171-5F24D56B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2BFB8-5B04-CB33-C359-0C618765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BAA78-9EA4-DACA-D4A8-4342ED85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2866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97A7E4-4468-E68C-E9BE-2A5A5D52D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5302D-A77E-27F2-7041-9DB32507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EF2F8-41B4-B1D3-AC33-107D7F510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1835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8A48-1849-53D5-3027-4AA3F634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507BC-54DA-0297-E3D2-8CFCC2727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BDB277-AF55-854B-18E7-93B45873A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7D4FF-AC10-8B2C-700B-DCA25E8F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617DC-E888-97B1-2532-27CBDA4AC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077CC-4704-63A1-D6CC-03C41D02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2340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D54F-3181-11C4-4A4E-3140F0C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05ECB-FCCA-EC82-3A75-F306F5E1D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01C5E-8356-BD81-2139-696505F73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CA31E-93C9-62E8-9CD0-81CAFA03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CD98D-E5D6-934B-0635-6B6037E1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CDAB9-6A36-1433-37D5-781040B7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5902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74F3B2-0319-BB52-6696-62591710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045B5-32DA-A988-AB0D-DC2A46C69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ED506-60C5-853B-F98B-F0A0DF45F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68BBD-AA8D-1C4A-AF24-2DD2E7A78738}" type="datetimeFigureOut">
              <a:rPr lang="en-FI" smtClean="0"/>
              <a:t>02/15/2023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3ECC7-13CA-7E1F-EE80-969E07660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559EF-2248-448F-437D-3A17F51F4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4F1EB-8F95-2148-A400-02BAC63326F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8991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the-art-of-autism.com/these-five-videos-show-what-it-is-like-to-experience-sensory-overload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ekpng.com/ipng/u2q8a9a9t4o0a9o0_sound-wave-png-png-transparent-stock-line-art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microsoft.com/office/2017/06/relationships/model3d" Target="../media/model3d1.glb"/><Relationship Id="rId4" Type="http://schemas.openxmlformats.org/officeDocument/2006/relationships/image" Target="../media/image61.jpe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image" Target="../media/image59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0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1.png"/><Relationship Id="rId5" Type="http://schemas.microsoft.com/office/2017/06/relationships/model3d" Target="../media/model3d1.glb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70.jpeg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12" Type="http://schemas.openxmlformats.org/officeDocument/2006/relationships/image" Target="../media/image8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75.png"/><Relationship Id="rId5" Type="http://schemas.openxmlformats.org/officeDocument/2006/relationships/customXml" Target="../ink/ink2.xml"/><Relationship Id="rId10" Type="http://schemas.openxmlformats.org/officeDocument/2006/relationships/customXml" Target="../ink/ink7.xml"/><Relationship Id="rId4" Type="http://schemas.openxmlformats.org/officeDocument/2006/relationships/image" Target="../media/image81.png"/><Relationship Id="rId9" Type="http://schemas.openxmlformats.org/officeDocument/2006/relationships/customXml" Target="../ink/ink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FC4DB-73A6-905D-52E7-B19B660F89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/>
              <a:t>Thematic Studio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3E338-CBE6-70D6-EFB1-571EA3BA68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FI"/>
              <a:t>Mid-term presentations </a:t>
            </a:r>
          </a:p>
          <a:p>
            <a:r>
              <a:rPr lang="en-FI"/>
              <a:t>Pecha Kucha style</a:t>
            </a:r>
          </a:p>
          <a:p>
            <a:r>
              <a:rPr lang="en-FI">
                <a:cs typeface="Calibri"/>
              </a:rPr>
              <a:t>Groups A1-B1</a:t>
            </a:r>
          </a:p>
          <a:p>
            <a:endParaRPr lang="en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08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C5AB866A-7E80-688E-CF91-AD046DF94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" y="-1695"/>
            <a:ext cx="12189343" cy="6859279"/>
          </a:xfrm>
        </p:spPr>
      </p:pic>
    </p:spTree>
    <p:extLst>
      <p:ext uri="{BB962C8B-B14F-4D97-AF65-F5344CB8AC3E}">
        <p14:creationId xmlns:p14="http://schemas.microsoft.com/office/powerpoint/2010/main" val="17464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2410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C058-9E8B-71E5-EE5A-DDB0A7738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43" y="1388356"/>
            <a:ext cx="9144000" cy="397944"/>
          </a:xfrm>
        </p:spPr>
        <p:txBody>
          <a:bodyPr>
            <a:noAutofit/>
          </a:bodyPr>
          <a:lstStyle/>
          <a:p>
            <a:pPr algn="l"/>
            <a:r>
              <a:rPr lang="en-GB" sz="2300" i="0" u="none" strike="noStrike">
                <a:effectLst/>
                <a:latin typeface="Verdana Pro"/>
              </a:rPr>
              <a:t>Hanna</a:t>
            </a:r>
            <a:r>
              <a:rPr lang="en-GB" sz="2300" b="1" i="0" u="none" strike="noStrike">
                <a:effectLst/>
                <a:latin typeface="Verdana Pro"/>
              </a:rPr>
              <a:t> </a:t>
            </a:r>
            <a:r>
              <a:rPr lang="en-GB" sz="2300" i="0" u="none" strike="noStrike" err="1">
                <a:effectLst/>
                <a:latin typeface="Verdana Pro"/>
              </a:rPr>
              <a:t>Rozmarynowska</a:t>
            </a:r>
            <a:endParaRPr lang="en-US" sz="2300">
              <a:latin typeface="Verdana Pro"/>
              <a:cs typeface="Calibri Light" panose="020F0302020204030204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1C0D6A-D563-3B6D-8451-F75CDE887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588" y="752189"/>
            <a:ext cx="9836727" cy="78985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en-FI" sz="8800" b="1">
                <a:solidFill>
                  <a:srgbClr val="F8A920"/>
                </a:solidFill>
                <a:latin typeface="Verdana Pro"/>
              </a:rPr>
              <a:t>OLVIDA </a:t>
            </a:r>
            <a:r>
              <a:rPr lang="en-FI" sz="4000" b="1">
                <a:solidFill>
                  <a:srgbClr val="000000"/>
                </a:solidFill>
                <a:latin typeface="Verdana Pro"/>
              </a:rPr>
              <a:t>the</a:t>
            </a:r>
            <a:r>
              <a:rPr lang="en-FI" sz="4000" b="1">
                <a:latin typeface="Verdana Pro"/>
              </a:rPr>
              <a:t> fire focused sofa chair</a:t>
            </a:r>
            <a:endParaRPr lang="en-US" sz="4000" b="1">
              <a:latin typeface="Verdana Pro"/>
              <a:cs typeface="Calibri"/>
            </a:endParaRPr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07AE2DD0-3108-C215-67C5-ED386353C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700" y="1975225"/>
            <a:ext cx="7004481" cy="403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house on fire&#10;&#10;Description automatically generated">
            <a:extLst>
              <a:ext uri="{FF2B5EF4-FFF2-40B4-BE49-F238E27FC236}">
                <a16:creationId xmlns:a16="http://schemas.microsoft.com/office/drawing/2014/main" id="{DFC5349D-C5F9-BFA8-3BEB-5EB60662E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" y="-664"/>
            <a:ext cx="12188455" cy="6859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A88C34-5007-AFE4-6040-6282D8CE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828" y="2766313"/>
            <a:ext cx="5642345" cy="1325563"/>
          </a:xfrm>
        </p:spPr>
        <p:txBody>
          <a:bodyPr>
            <a:noAutofit/>
          </a:bodyPr>
          <a:lstStyle/>
          <a:p>
            <a:pPr algn="ctr"/>
            <a:r>
              <a:rPr lang="en-FI" sz="9600" b="1">
                <a:solidFill>
                  <a:srgbClr val="FFFFFF"/>
                </a:solidFill>
                <a:latin typeface="Verdana Pro"/>
                <a:cs typeface="Aharoni"/>
              </a:rPr>
              <a:t>W H Y</a:t>
            </a:r>
            <a:endParaRPr lang="en-US" sz="9600" b="1">
              <a:solidFill>
                <a:srgbClr val="FFFFFF"/>
              </a:solidFill>
              <a:latin typeface="Verdana Pro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271476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>
            <a:extLst>
              <a:ext uri="{FF2B5EF4-FFF2-40B4-BE49-F238E27FC236}">
                <a16:creationId xmlns:a16="http://schemas.microsoft.com/office/drawing/2014/main" id="{4ED48524-8F27-AF29-D41F-FA49E51D4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0492" y="427075"/>
            <a:ext cx="6039292" cy="6039292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08186C14-73E1-496E-6597-897A6C134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841" y="796557"/>
            <a:ext cx="7031665" cy="526488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7AF1596-8E5D-4635-4091-2B6F000A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549" y="2890360"/>
            <a:ext cx="5642345" cy="1325563"/>
          </a:xfrm>
        </p:spPr>
        <p:txBody>
          <a:bodyPr>
            <a:normAutofit/>
          </a:bodyPr>
          <a:lstStyle/>
          <a:p>
            <a:pPr algn="ctr"/>
            <a:r>
              <a:rPr lang="en-FI" sz="6600" b="1">
                <a:solidFill>
                  <a:srgbClr val="3F3F3F"/>
                </a:solidFill>
                <a:latin typeface="Verdana Pro"/>
                <a:cs typeface="Aharoni"/>
              </a:rPr>
              <a:t>W   H   </a:t>
            </a:r>
            <a:r>
              <a:rPr lang="en-FI" sz="6600" b="1">
                <a:solidFill>
                  <a:schemeClr val="bg1"/>
                </a:solidFill>
                <a:latin typeface="Verdana Pro"/>
                <a:cs typeface="Aharoni"/>
              </a:rPr>
              <a:t>A   T</a:t>
            </a:r>
            <a:endParaRPr lang="en-US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85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352E39B-61AC-722B-24A5-FD053D0F5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11" r="33662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12" name="Picture 6" descr="A picture containing person, wooden&#10;&#10;Description automatically generated">
            <a:extLst>
              <a:ext uri="{FF2B5EF4-FFF2-40B4-BE49-F238E27FC236}">
                <a16:creationId xmlns:a16="http://schemas.microsoft.com/office/drawing/2014/main" id="{228F9E5D-B9B4-B0F2-722D-88AAFB9C5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69" t="-258" r="19108" b="258"/>
          <a:stretch/>
        </p:blipFill>
        <p:spPr>
          <a:xfrm>
            <a:off x="4064204" y="10"/>
            <a:ext cx="4062039" cy="685799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F62122E-DFE1-21C7-66BE-4B19498646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61" t="775" r="4374" b="-775"/>
          <a:stretch/>
        </p:blipFill>
        <p:spPr>
          <a:xfrm>
            <a:off x="8128407" y="10"/>
            <a:ext cx="4065390" cy="685799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92126FB-A082-D6F9-1445-10A6B0BEE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25" y="515755"/>
            <a:ext cx="3037367" cy="1325563"/>
          </a:xfrm>
        </p:spPr>
        <p:txBody>
          <a:bodyPr>
            <a:noAutofit/>
          </a:bodyPr>
          <a:lstStyle/>
          <a:p>
            <a:pPr algn="ctr"/>
            <a:r>
              <a:rPr lang="en-FI" sz="9600" b="1">
                <a:solidFill>
                  <a:srgbClr val="FFFFFF"/>
                </a:solidFill>
                <a:latin typeface="Verdana Pro"/>
                <a:cs typeface="Aharoni"/>
              </a:rPr>
              <a:t>H</a:t>
            </a:r>
            <a:endParaRPr lang="en-US" sz="9600" b="1">
              <a:solidFill>
                <a:srgbClr val="FFFFFF"/>
              </a:solidFill>
              <a:latin typeface="Verdana Pro"/>
              <a:cs typeface="Aharon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9FD1DF1-C1A8-6B6F-0A61-2DEF9BD07CF8}"/>
              </a:ext>
            </a:extLst>
          </p:cNvPr>
          <p:cNvSpPr txBox="1">
            <a:spLocks/>
          </p:cNvSpPr>
          <p:nvPr/>
        </p:nvSpPr>
        <p:spPr>
          <a:xfrm>
            <a:off x="4579090" y="517527"/>
            <a:ext cx="30373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solidFill>
                  <a:srgbClr val="FFFFFF"/>
                </a:solidFill>
                <a:latin typeface="Verdana Pro"/>
                <a:cs typeface="Aharoni"/>
              </a:rPr>
              <a:t>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E7FF215-3ADE-2C28-96E5-1B1A9EA56F22}"/>
              </a:ext>
            </a:extLst>
          </p:cNvPr>
          <p:cNvSpPr txBox="1">
            <a:spLocks/>
          </p:cNvSpPr>
          <p:nvPr/>
        </p:nvSpPr>
        <p:spPr>
          <a:xfrm>
            <a:off x="8646044" y="517527"/>
            <a:ext cx="30373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solidFill>
                  <a:srgbClr val="FFFFFF"/>
                </a:solidFill>
                <a:latin typeface="Verdana Pro"/>
                <a:cs typeface="Aharoni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47112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319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C058-9E8B-71E5-EE5A-DDB0A7738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i="0" u="none" strike="noStrike">
                <a:effectLst/>
                <a:latin typeface="-apple-system"/>
              </a:rPr>
              <a:t>Eveline Van Erven</a:t>
            </a:r>
            <a:endParaRPr lang="en-US">
              <a:cs typeface="Calibri Ligh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1C0D6A-D563-3B6D-8451-F75CDE887B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FI"/>
              <a:t>T</a:t>
            </a:r>
            <a:r>
              <a:rPr lang="en-GB"/>
              <a:t>he Back Exoskeleton </a:t>
            </a:r>
            <a:endParaRPr lang="en-FI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A267EEC-BE9A-1C23-E294-7834A9CA3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0725" cy="684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7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C34-5007-AFE4-6040-6282D8CE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1EFC309-2BE1-C958-F16A-2CEB5CA9C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92"/>
            <a:ext cx="12178435" cy="6859492"/>
          </a:xfrm>
        </p:spPr>
      </p:pic>
    </p:spTree>
    <p:extLst>
      <p:ext uri="{BB962C8B-B14F-4D97-AF65-F5344CB8AC3E}">
        <p14:creationId xmlns:p14="http://schemas.microsoft.com/office/powerpoint/2010/main" val="317277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5D77-866C-1EC7-4755-13658160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2 What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0A1E51F-699A-4AAE-2F2B-3F4F66A18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052"/>
            <a:ext cx="12316362" cy="6861052"/>
          </a:xfrm>
        </p:spPr>
      </p:pic>
    </p:spTree>
    <p:extLst>
      <p:ext uri="{BB962C8B-B14F-4D97-AF65-F5344CB8AC3E}">
        <p14:creationId xmlns:p14="http://schemas.microsoft.com/office/powerpoint/2010/main" val="39654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C058-9E8B-71E5-EE5A-DDB0A7738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i="0" u="none" strike="noStrike">
                <a:effectLst/>
                <a:latin typeface="-apple-system"/>
              </a:rPr>
              <a:t>Polina </a:t>
            </a:r>
            <a:r>
              <a:rPr lang="en-GB" b="0" i="0" u="none" strike="noStrike" err="1">
                <a:effectLst/>
                <a:latin typeface="-apple-system"/>
              </a:rPr>
              <a:t>Korchagina</a:t>
            </a:r>
            <a:endParaRPr lang="en-US" err="1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1C0D6A-D563-3B6D-8451-F75CDE887B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FI"/>
              <a:t>'Buddy chair'</a:t>
            </a:r>
          </a:p>
        </p:txBody>
      </p:sp>
      <p:pic>
        <p:nvPicPr>
          <p:cNvPr id="3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6D46D790-865D-0C1C-76B7-E4B8E1F7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" y="-15572"/>
            <a:ext cx="12201675" cy="68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9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8ED67-F8BD-E6D0-6F4A-8657E4D2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3 How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6D79BE5-E3D2-DAC4-F716-224147F21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755" y="2664"/>
            <a:ext cx="12160212" cy="6855336"/>
          </a:xfrm>
        </p:spPr>
      </p:pic>
    </p:spTree>
    <p:extLst>
      <p:ext uri="{BB962C8B-B14F-4D97-AF65-F5344CB8AC3E}">
        <p14:creationId xmlns:p14="http://schemas.microsoft.com/office/powerpoint/2010/main" val="40311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3432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C058-9E8B-71E5-EE5A-DDB0A7738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i="0" u="none" strike="noStrike">
                <a:effectLst/>
                <a:latin typeface="-apple-system"/>
              </a:rPr>
              <a:t>Yuki Yamamoto</a:t>
            </a:r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1C0D6A-D563-3B6D-8451-F75CDE887B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FI"/>
              <a:t>Title of the work</a:t>
            </a:r>
          </a:p>
        </p:txBody>
      </p:sp>
      <p:pic>
        <p:nvPicPr>
          <p:cNvPr id="3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3510FD6-ED8D-DF79-3EA8-D5837A9FF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9" y="1572"/>
            <a:ext cx="12153530" cy="68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B7A5B5C-882A-3B23-ED49-CF53580B3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" y="-1695"/>
            <a:ext cx="12196741" cy="6866677"/>
          </a:xfrm>
        </p:spPr>
      </p:pic>
    </p:spTree>
    <p:extLst>
      <p:ext uri="{BB962C8B-B14F-4D97-AF65-F5344CB8AC3E}">
        <p14:creationId xmlns:p14="http://schemas.microsoft.com/office/powerpoint/2010/main" val="6610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B842D7EC-0C16-DA94-26CA-EB5C2E9C2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9" y="1572"/>
            <a:ext cx="12197918" cy="68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D225C45F-7718-A091-937B-0E36940C9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9" y="1572"/>
            <a:ext cx="12190519" cy="68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150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C058-9E8B-71E5-EE5A-DDB0A7738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000" u="none" strike="noStrike">
                <a:effectLst/>
                <a:latin typeface="Verdana Pro Light"/>
                <a:cs typeface="Calibri"/>
              </a:rPr>
              <a:t>Rebeka Kováčová</a:t>
            </a:r>
            <a:endParaRPr lang="en-US" sz="4000">
              <a:latin typeface="Verdana Pro Light"/>
              <a:cs typeface="Calibri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1C0D6A-D563-3B6D-8451-F75CDE887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07141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FI" sz="5400" b="1">
                <a:latin typeface="Calibri Light"/>
                <a:cs typeface="Calibri Light"/>
              </a:rPr>
              <a:t>SAFELY</a:t>
            </a:r>
          </a:p>
        </p:txBody>
      </p:sp>
    </p:spTree>
    <p:extLst>
      <p:ext uri="{BB962C8B-B14F-4D97-AF65-F5344CB8AC3E}">
        <p14:creationId xmlns:p14="http://schemas.microsoft.com/office/powerpoint/2010/main" val="29958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648250F7-12A2-3D38-DBE2-00F772211F49}"/>
              </a:ext>
            </a:extLst>
          </p:cNvPr>
          <p:cNvSpPr/>
          <p:nvPr/>
        </p:nvSpPr>
        <p:spPr>
          <a:xfrm>
            <a:off x="844112" y="1320364"/>
            <a:ext cx="3231931" cy="4217273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8D08D"/>
              </a:solidFill>
              <a:highlight>
                <a:srgbClr val="000000"/>
              </a:highlight>
              <a:cs typeface="Calibri"/>
            </a:endParaRPr>
          </a:p>
        </p:txBody>
      </p:sp>
      <p:pic>
        <p:nvPicPr>
          <p:cNvPr id="2" name="Picture 2" descr="A picture containing toy, items, bedroom&#10;&#10;Description automatically generated">
            <a:extLst>
              <a:ext uri="{FF2B5EF4-FFF2-40B4-BE49-F238E27FC236}">
                <a16:creationId xmlns:a16="http://schemas.microsoft.com/office/drawing/2014/main" id="{FFFC87DA-36F9-B8F1-D2A3-3811848DA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1" y="1331524"/>
            <a:ext cx="7433441" cy="41949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6C7F123-A1EB-EAA6-D313-AA4720F76B0B}"/>
              </a:ext>
            </a:extLst>
          </p:cNvPr>
          <p:cNvSpPr txBox="1">
            <a:spLocks/>
          </p:cNvSpPr>
          <p:nvPr/>
        </p:nvSpPr>
        <p:spPr>
          <a:xfrm>
            <a:off x="1416270" y="3012810"/>
            <a:ext cx="2742596" cy="119418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I" sz="5400" b="1">
                <a:solidFill>
                  <a:schemeClr val="bg1"/>
                </a:solidFill>
                <a:latin typeface="Calibri Light"/>
                <a:cs typeface="Calibri Light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42372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EA7C07A-70B2-5A4A-C705-14C19B3154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39" t="19629" r="27341" b="17241"/>
          <a:stretch/>
        </p:blipFill>
        <p:spPr>
          <a:xfrm>
            <a:off x="704193" y="2419926"/>
            <a:ext cx="4964697" cy="4064732"/>
          </a:xfrm>
          <a:prstGeom prst="rect">
            <a:avLst/>
          </a:prstGeom>
        </p:spPr>
      </p:pic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7FDDF44-F1FA-E603-4E07-34AA96DC1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6" t="14663" r="14553" b="15308"/>
          <a:stretch/>
        </p:blipFill>
        <p:spPr>
          <a:xfrm>
            <a:off x="5657192" y="2538169"/>
            <a:ext cx="5542313" cy="382614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2C1FBAA-329C-0943-773D-74A368154DB4}"/>
              </a:ext>
            </a:extLst>
          </p:cNvPr>
          <p:cNvSpPr/>
          <p:nvPr/>
        </p:nvSpPr>
        <p:spPr>
          <a:xfrm>
            <a:off x="2213740" y="837543"/>
            <a:ext cx="7449208" cy="102475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90A670-9048-494D-387A-DD383F9A9CC0}"/>
              </a:ext>
            </a:extLst>
          </p:cNvPr>
          <p:cNvSpPr>
            <a:spLocks noGrp="1"/>
          </p:cNvSpPr>
          <p:nvPr/>
        </p:nvSpPr>
        <p:spPr>
          <a:xfrm>
            <a:off x="5002925" y="687396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FI" b="1">
                <a:solidFill>
                  <a:schemeClr val="bg1"/>
                </a:solidFill>
              </a:rPr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17974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C34-5007-AFE4-6040-6282D8CE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1 Why</a:t>
            </a:r>
          </a:p>
        </p:txBody>
      </p:sp>
      <p:pic>
        <p:nvPicPr>
          <p:cNvPr id="4" name="Picture 4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74E758BF-B143-74D6-00E6-A5A171986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1" y="-756"/>
            <a:ext cx="12174663" cy="6855052"/>
          </a:xfrm>
        </p:spPr>
      </p:pic>
    </p:spTree>
    <p:extLst>
      <p:ext uri="{BB962C8B-B14F-4D97-AF65-F5344CB8AC3E}">
        <p14:creationId xmlns:p14="http://schemas.microsoft.com/office/powerpoint/2010/main" val="121987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0B9B2AC6-91F6-C6F3-C0CA-F07BF2A5F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799" y="722040"/>
            <a:ext cx="11795331" cy="6637337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AC4568-4BCB-56C9-7852-3DD65ABAEB50}"/>
              </a:ext>
            </a:extLst>
          </p:cNvPr>
          <p:cNvSpPr/>
          <p:nvPr/>
        </p:nvSpPr>
        <p:spPr>
          <a:xfrm>
            <a:off x="3695041" y="647042"/>
            <a:ext cx="2351690" cy="227286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ED67-F8BD-E6D0-6F4A-8657E4D2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924" y="1192815"/>
            <a:ext cx="10515600" cy="1325563"/>
          </a:xfrm>
        </p:spPr>
        <p:txBody>
          <a:bodyPr/>
          <a:lstStyle/>
          <a:p>
            <a:r>
              <a:rPr lang="en-FI" b="1">
                <a:solidFill>
                  <a:schemeClr val="bg1"/>
                </a:solidFill>
              </a:rPr>
              <a:t>How?</a:t>
            </a:r>
          </a:p>
        </p:txBody>
      </p:sp>
      <p:pic>
        <p:nvPicPr>
          <p:cNvPr id="6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AACB314-03CF-8BDD-310E-B0C08FE75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14" y="1645855"/>
            <a:ext cx="2136227" cy="398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7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78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Kuva 8">
            <a:extLst>
              <a:ext uri="{FF2B5EF4-FFF2-40B4-BE49-F238E27FC236}">
                <a16:creationId xmlns:a16="http://schemas.microsoft.com/office/drawing/2014/main" id="{5EE405DF-743C-6666-8B18-1F09EE362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" r="69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3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Kuva 6">
            <a:extLst>
              <a:ext uri="{FF2B5EF4-FFF2-40B4-BE49-F238E27FC236}">
                <a16:creationId xmlns:a16="http://schemas.microsoft.com/office/drawing/2014/main" id="{2778EF30-B8DD-CCA0-8059-68949198FC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C0284032-F35E-3F38-E909-CDE22AC884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uva 2">
            <a:extLst>
              <a:ext uri="{FF2B5EF4-FFF2-40B4-BE49-F238E27FC236}">
                <a16:creationId xmlns:a16="http://schemas.microsoft.com/office/drawing/2014/main" id="{B90AFEEE-CD7B-0A6C-03C2-2257B5505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277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94CEEF73-6804-5D20-3600-797275C26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709" y="-25556"/>
            <a:ext cx="12243530" cy="690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67854D6-98F1-FD92-1811-FF005C2F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6" y="-1301"/>
            <a:ext cx="12194192" cy="687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FB09EDD8-FFC6-33D5-834D-5A73A73D8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8" y="3578"/>
            <a:ext cx="12183228" cy="68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2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5D77-866C-1EC7-4755-13658160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2 What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C14E5EB-97E1-396C-80EA-19547181C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195" y="4575"/>
            <a:ext cx="12139812" cy="6843981"/>
          </a:xfrm>
        </p:spPr>
      </p:pic>
    </p:spTree>
    <p:extLst>
      <p:ext uri="{BB962C8B-B14F-4D97-AF65-F5344CB8AC3E}">
        <p14:creationId xmlns:p14="http://schemas.microsoft.com/office/powerpoint/2010/main" val="41082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33C81EA1-2914-91BC-9136-C4E751FA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" y="4181"/>
            <a:ext cx="12177746" cy="68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315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35966-613C-CD59-AE5D-B98ED9C2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231" y="2091533"/>
            <a:ext cx="3550444" cy="1337469"/>
          </a:xfrm>
        </p:spPr>
        <p:txBody>
          <a:bodyPr/>
          <a:lstStyle/>
          <a:p>
            <a:pPr algn="ctr"/>
            <a:r>
              <a:rPr lang="en-US" b="1">
                <a:latin typeface="Arial Nova"/>
                <a:cs typeface="Calibri Light"/>
              </a:rPr>
              <a:t>Unna Luoma</a:t>
            </a:r>
            <a:endParaRPr lang="en-US" b="1">
              <a:latin typeface="Arial Nova"/>
            </a:endParaRPr>
          </a:p>
        </p:txBody>
      </p:sp>
      <p:pic>
        <p:nvPicPr>
          <p:cNvPr id="4" name="Picture 4" descr="A picture containing person, bed, indoor, laying&#10;&#10;Description automatically generated">
            <a:extLst>
              <a:ext uri="{FF2B5EF4-FFF2-40B4-BE49-F238E27FC236}">
                <a16:creationId xmlns:a16="http://schemas.microsoft.com/office/drawing/2014/main" id="{0EE9E734-8964-2319-2D17-732D16F46C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74" t="32342" r="-110" b="30140"/>
          <a:stretch/>
        </p:blipFill>
        <p:spPr>
          <a:xfrm>
            <a:off x="-79285" y="-4960"/>
            <a:ext cx="12291812" cy="6889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EE288B-4DC3-8047-B09C-7DCB1866E68D}"/>
              </a:ext>
            </a:extLst>
          </p:cNvPr>
          <p:cNvSpPr txBox="1"/>
          <p:nvPr/>
        </p:nvSpPr>
        <p:spPr>
          <a:xfrm>
            <a:off x="8943237" y="1646758"/>
            <a:ext cx="296041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haroni"/>
                <a:cs typeface="Calibri"/>
              </a:rPr>
              <a:t>Unna Luoma</a:t>
            </a:r>
            <a:endParaRPr lang="en-US" sz="3200" b="1">
              <a:solidFill>
                <a:schemeClr val="bg1"/>
              </a:solidFill>
              <a:latin typeface="Aharoni"/>
              <a:cs typeface="Aharon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BCDD1-CFA6-2BAA-D4E0-8EEBB4783CEF}"/>
              </a:ext>
            </a:extLst>
          </p:cNvPr>
          <p:cNvSpPr txBox="1"/>
          <p:nvPr/>
        </p:nvSpPr>
        <p:spPr>
          <a:xfrm>
            <a:off x="7266849" y="879147"/>
            <a:ext cx="4607034" cy="932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FFFFFF"/>
                </a:solidFill>
                <a:latin typeface="Aharoni"/>
                <a:cs typeface="Calibri"/>
              </a:rPr>
              <a:t>Sleeping Aid </a:t>
            </a:r>
            <a:endParaRPr lang="en-US" sz="5400" b="1">
              <a:solidFill>
                <a:srgbClr val="FFFFFF"/>
              </a:solidFill>
              <a:latin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60587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BD916B4-8D22-0EB4-6AD2-020829725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10" descr="A picture containing person, bed, indoor, laying&#10;&#10;Description automatically generated">
            <a:extLst>
              <a:ext uri="{FF2B5EF4-FFF2-40B4-BE49-F238E27FC236}">
                <a16:creationId xmlns:a16="http://schemas.microsoft.com/office/drawing/2014/main" id="{2EBE3112-D339-6D6C-52CE-1FAD324CF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78" t="58751" r="-30778" b="-27001"/>
          <a:stretch/>
        </p:blipFill>
        <p:spPr>
          <a:xfrm>
            <a:off x="-1504" y="1664"/>
            <a:ext cx="17633627" cy="147944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116976-6F07-4D7D-4179-48CD3597AA3F}"/>
              </a:ext>
            </a:extLst>
          </p:cNvPr>
          <p:cNvSpPr txBox="1"/>
          <p:nvPr/>
        </p:nvSpPr>
        <p:spPr>
          <a:xfrm>
            <a:off x="9389119" y="1028263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FFFFFF"/>
                </a:solidFill>
                <a:latin typeface="Aharoni"/>
                <a:cs typeface="Aharoni"/>
              </a:rPr>
              <a:t>Why</a:t>
            </a:r>
            <a:r>
              <a:rPr lang="en-US" sz="5400" b="1">
                <a:solidFill>
                  <a:srgbClr val="FFFFFF"/>
                </a:solidFill>
                <a:latin typeface="Bahnschrift"/>
                <a:cs typeface="Aharon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8322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D0FFF-3F1A-94D9-0E19-E6FC286E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What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A0D3AE6-0FE1-38E5-80CB-08C3EEEF7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233" y="-114011"/>
            <a:ext cx="12317678" cy="821521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F6473-6AD2-C88F-526E-3EEAAB23D4F4}"/>
              </a:ext>
            </a:extLst>
          </p:cNvPr>
          <p:cNvSpPr txBox="1"/>
          <p:nvPr/>
        </p:nvSpPr>
        <p:spPr>
          <a:xfrm>
            <a:off x="9150841" y="923486"/>
            <a:ext cx="246993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  <a:latin typeface="Aharoni"/>
                <a:cs typeface="Calibri"/>
              </a:rPr>
              <a:t>What</a:t>
            </a:r>
            <a:r>
              <a:rPr lang="en-US" sz="5400" b="1">
                <a:solidFill>
                  <a:schemeClr val="bg1"/>
                </a:solidFill>
                <a:latin typeface="Bahnschrift"/>
                <a:cs typeface="Calibri"/>
              </a:rPr>
              <a:t>?</a:t>
            </a:r>
            <a:endParaRPr lang="en-US" sz="5400" b="1">
              <a:solidFill>
                <a:schemeClr val="bg1"/>
              </a:solidFill>
              <a:latin typeface="Bahnschrift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65258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CBEC-868B-F004-4CBF-F602B88E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How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01D6F2-72EB-BC95-F29B-804D9529A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19" y="-796214"/>
            <a:ext cx="12187626" cy="812630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11C442-0CD3-B82E-C9F2-12016B129358}"/>
              </a:ext>
            </a:extLst>
          </p:cNvPr>
          <p:cNvSpPr txBox="1"/>
          <p:nvPr/>
        </p:nvSpPr>
        <p:spPr>
          <a:xfrm>
            <a:off x="9240975" y="972699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FFFFFF"/>
                </a:solidFill>
                <a:latin typeface="Aharoni"/>
                <a:cs typeface="Aharoni"/>
              </a:rPr>
              <a:t>How</a:t>
            </a:r>
            <a:r>
              <a:rPr lang="en-US" sz="5400" b="1">
                <a:solidFill>
                  <a:srgbClr val="FFFFFF"/>
                </a:solidFill>
                <a:latin typeface="Bahnschrift"/>
                <a:cs typeface="Aharoni"/>
              </a:rPr>
              <a:t>?</a:t>
            </a:r>
            <a:r>
              <a:rPr lang="en-US" sz="5400" b="1">
                <a:latin typeface="Bahnschrift"/>
                <a:cs typeface="Aharon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31983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162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57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92ABF27-9271-92A0-5158-7805403481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76872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192000" imgH="6858000" progId="Acrobat.Document.DC">
                  <p:embed/>
                </p:oleObj>
              </mc:Choice>
              <mc:Fallback>
                <p:oleObj name="Acrobat Document" r:id="rId2" imgW="12192000" imgH="68580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92ABF27-9271-92A0-5158-7805403481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>
                        <a:lum contrast="15000"/>
                      </a:blip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1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2744C1E-346C-B389-0424-7A9EA42555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35207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192000" imgH="6858000" progId="Acrobat.Document.DC">
                  <p:embed/>
                </p:oleObj>
              </mc:Choice>
              <mc:Fallback>
                <p:oleObj name="Acrobat Document" r:id="rId2" imgW="12192000" imgH="68580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2744C1E-346C-B389-0424-7A9EA42555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25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8ED67-F8BD-E6D0-6F4A-8657E4D2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3 How</a:t>
            </a:r>
          </a:p>
        </p:txBody>
      </p:sp>
      <p:pic>
        <p:nvPicPr>
          <p:cNvPr id="11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1E98290-DA89-0870-E547-E100D04CE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026" y="4575"/>
            <a:ext cx="12230219" cy="6856896"/>
          </a:xfrm>
        </p:spPr>
      </p:pic>
    </p:spTree>
    <p:extLst>
      <p:ext uri="{BB962C8B-B14F-4D97-AF65-F5344CB8AC3E}">
        <p14:creationId xmlns:p14="http://schemas.microsoft.com/office/powerpoint/2010/main" val="29740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B76DE67-C307-88ED-F9F5-12BAF8D725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66589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192000" imgH="6858000" progId="Acrobat.Document.DC">
                  <p:embed/>
                </p:oleObj>
              </mc:Choice>
              <mc:Fallback>
                <p:oleObj name="Acrobat Document" r:id="rId2" imgW="12192000" imgH="6858000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B76DE67-C307-88ED-F9F5-12BAF8D725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66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771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1C0D6A-D563-3B6D-8451-F75CDE887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14852"/>
            <a:ext cx="9772696" cy="4149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rgbClr val="000000"/>
                </a:solidFill>
                <a:latin typeface="Dreaming Outloud Pro"/>
                <a:ea typeface="MS Gothic"/>
                <a:cs typeface="Calibri"/>
              </a:rPr>
              <a:t>Neural Comfort</a:t>
            </a:r>
          </a:p>
          <a:p>
            <a:endParaRPr lang="en-US" sz="4000">
              <a:solidFill>
                <a:srgbClr val="000000"/>
              </a:solidFill>
              <a:latin typeface="Dreaming Outloud Pro"/>
              <a:ea typeface="MS Gothic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6D04E-7E58-7A18-CB62-CEC07F91FADE}"/>
              </a:ext>
            </a:extLst>
          </p:cNvPr>
          <p:cNvSpPr txBox="1"/>
          <p:nvPr/>
        </p:nvSpPr>
        <p:spPr>
          <a:xfrm>
            <a:off x="8458269" y="6502493"/>
            <a:ext cx="326571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000">
              <a:solidFill>
                <a:schemeClr val="accent1">
                  <a:lumMod val="60000"/>
                  <a:lumOff val="40000"/>
                </a:schemeClr>
              </a:solidFill>
              <a:cs typeface="Calibri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88E899FC-EAFA-A89E-C76D-BCA59A171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8601" y="-1767970"/>
            <a:ext cx="13699455" cy="9693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8C058-9E8B-71E5-EE5A-DDB0A7738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4981" y="2335828"/>
            <a:ext cx="7658759" cy="1174185"/>
          </a:xfrm>
        </p:spPr>
        <p:txBody>
          <a:bodyPr>
            <a:normAutofit/>
          </a:bodyPr>
          <a:lstStyle/>
          <a:p>
            <a:r>
              <a:rPr lang="en-GB" b="1" i="0" u="none" strike="noStrike">
                <a:solidFill>
                  <a:schemeClr val="bg1"/>
                </a:solidFill>
                <a:effectLst/>
                <a:highlight>
                  <a:srgbClr val="008080"/>
                </a:highlight>
                <a:latin typeface="Aharoni"/>
                <a:ea typeface="SimHei"/>
                <a:cs typeface="Aharoni"/>
              </a:rPr>
              <a:t>Jenni </a:t>
            </a:r>
            <a:r>
              <a:rPr lang="en-GB" b="1">
                <a:solidFill>
                  <a:schemeClr val="bg1"/>
                </a:solidFill>
                <a:highlight>
                  <a:srgbClr val="008080"/>
                </a:highlight>
                <a:latin typeface="Aharoni"/>
                <a:ea typeface="SimHei"/>
                <a:cs typeface="Aharoni"/>
              </a:rPr>
              <a:t>Suong Mai </a:t>
            </a:r>
            <a:r>
              <a:rPr lang="en-GB" b="1" i="0" u="none" strike="noStrike">
                <a:solidFill>
                  <a:schemeClr val="bg1"/>
                </a:solidFill>
                <a:effectLst/>
                <a:highlight>
                  <a:srgbClr val="008080"/>
                </a:highlight>
                <a:latin typeface="Aharoni"/>
                <a:ea typeface="SimHei"/>
                <a:cs typeface="Aharoni"/>
              </a:rPr>
              <a:t>Bui</a:t>
            </a:r>
            <a:endParaRPr lang="en-US" b="1">
              <a:solidFill>
                <a:schemeClr val="bg1"/>
              </a:solidFill>
              <a:highlight>
                <a:srgbClr val="008080"/>
              </a:highlight>
              <a:latin typeface="Aharoni"/>
              <a:ea typeface="SimHe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30553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8C34-5007-AFE4-6040-6282D8CE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FI" sz="1000"/>
              <a:t>1 Why</a:t>
            </a:r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F22D960-F662-29A3-7320-5EA04871C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807" y="-121034"/>
            <a:ext cx="12892291" cy="71888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37650-D88E-DA2E-5528-8F0D7F989647}"/>
              </a:ext>
            </a:extLst>
          </p:cNvPr>
          <p:cNvSpPr txBox="1"/>
          <p:nvPr/>
        </p:nvSpPr>
        <p:spPr>
          <a:xfrm>
            <a:off x="6810103" y="6609806"/>
            <a:ext cx="840377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https://the-art-of-autism.com/these-five-videos-show-what-it-is-like-to-experience-sensory-overload/</a:t>
            </a:r>
            <a:endParaRPr lang="en-US" sz="1000">
              <a:solidFill>
                <a:schemeClr val="tx1">
                  <a:lumMod val="95000"/>
                  <a:lumOff val="5000"/>
                </a:schemeClr>
              </a:solidFill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C35384-4733-F369-8E7A-1ECCBD4396EF}"/>
              </a:ext>
            </a:extLst>
          </p:cNvPr>
          <p:cNvSpPr txBox="1"/>
          <p:nvPr/>
        </p:nvSpPr>
        <p:spPr>
          <a:xfrm rot="-10800000" flipV="1">
            <a:off x="4596580" y="2765504"/>
            <a:ext cx="300539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>
                <a:highlight>
                  <a:srgbClr val="FFFF00"/>
                </a:highlight>
                <a:latin typeface="Aharoni"/>
                <a:cs typeface="Calibri"/>
              </a:rPr>
              <a:t>Why?</a:t>
            </a:r>
            <a:endParaRPr lang="en-US" sz="8000" b="1">
              <a:highlight>
                <a:srgbClr val="FFFF00"/>
              </a:highlight>
              <a:latin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6038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5D77-866C-1EC7-4755-13658160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I"/>
              <a:t>2 What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7951933-3A6B-3784-4C56-0E7146EB3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3" y="-1260890"/>
            <a:ext cx="12167690" cy="8115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315836-A6D4-DC67-61D5-381E91A71BBD}"/>
              </a:ext>
            </a:extLst>
          </p:cNvPr>
          <p:cNvSpPr txBox="1"/>
          <p:nvPr/>
        </p:nvSpPr>
        <p:spPr>
          <a:xfrm>
            <a:off x="9048205" y="6679474"/>
            <a:ext cx="326571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1000">
              <a:solidFill>
                <a:schemeClr val="accent1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69676-D88E-A6C1-DCB3-ED7F51B42326}"/>
              </a:ext>
            </a:extLst>
          </p:cNvPr>
          <p:cNvSpPr txBox="1"/>
          <p:nvPr/>
        </p:nvSpPr>
        <p:spPr>
          <a:xfrm>
            <a:off x="-52252" y="6679473"/>
            <a:ext cx="590441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>
                <a:solidFill>
                  <a:schemeClr val="accent1">
                    <a:lumMod val="60000"/>
                    <a:lumOff val="40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https://www.seekpng.com/ipng/u2q8a9a9t4o0a9o0_sound-wave-png-png-transparent-stock-line-art/</a:t>
            </a:r>
            <a:endParaRPr lang="en-US" sz="1000">
              <a:solidFill>
                <a:schemeClr val="accent1">
                  <a:lumMod val="60000"/>
                  <a:lumOff val="40000"/>
                </a:schemeClr>
              </a:solidFill>
              <a:cs typeface="Calibri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390A11-C146-78D5-3566-73D5D10C4190}"/>
              </a:ext>
            </a:extLst>
          </p:cNvPr>
          <p:cNvSpPr txBox="1"/>
          <p:nvPr/>
        </p:nvSpPr>
        <p:spPr>
          <a:xfrm rot="-10800000" flipV="1">
            <a:off x="4427793" y="2767142"/>
            <a:ext cx="328397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>
                <a:highlight>
                  <a:srgbClr val="00FFFF"/>
                </a:highlight>
                <a:latin typeface="Aharoni"/>
                <a:cs typeface="Calibri"/>
              </a:rPr>
              <a:t>What?</a:t>
            </a:r>
          </a:p>
        </p:txBody>
      </p:sp>
      <p:pic>
        <p:nvPicPr>
          <p:cNvPr id="11" name="Picture 10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990E7C21-9275-9C17-B6BB-5774AC1900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01" r="23015" b="-162"/>
          <a:stretch/>
        </p:blipFill>
        <p:spPr>
          <a:xfrm>
            <a:off x="6630220" y="-1652377"/>
            <a:ext cx="4014394" cy="1015786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1952654-61CD-AC9B-CCAA-A81E7AB3F6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57" r="51200" b="-162"/>
          <a:stretch/>
        </p:blipFill>
        <p:spPr>
          <a:xfrm>
            <a:off x="1622321" y="-1647462"/>
            <a:ext cx="3951103" cy="1015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6" descr="A picture containing person, table, indoor&#10;&#10;Description automatically generated">
            <a:extLst>
              <a:ext uri="{FF2B5EF4-FFF2-40B4-BE49-F238E27FC236}">
                <a16:creationId xmlns:a16="http://schemas.microsoft.com/office/drawing/2014/main" id="{50E69F96-1F12-EC15-6DAB-171EE4571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0" r="2" b="18720"/>
          <a:stretch/>
        </p:blipFill>
        <p:spPr>
          <a:xfrm>
            <a:off x="6198397" y="3516582"/>
            <a:ext cx="5799477" cy="278342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E69BB10-6CEE-9410-FA22-A809DE2F9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70" r="-3" b="24314"/>
          <a:stretch/>
        </p:blipFill>
        <p:spPr>
          <a:xfrm rot="10800000">
            <a:off x="202138" y="550517"/>
            <a:ext cx="5796945" cy="2783429"/>
          </a:xfrm>
          <a:prstGeom prst="rect">
            <a:avLst/>
          </a:pr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C1B0A2D-767E-B4C1-CBD3-9CB8AD0F5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34" b="32132"/>
          <a:stretch/>
        </p:blipFill>
        <p:spPr>
          <a:xfrm>
            <a:off x="6194391" y="540598"/>
            <a:ext cx="5799477" cy="279262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FC56475-00C7-9594-6698-AA1FE6D226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46" r="-3" b="15281"/>
          <a:stretch/>
        </p:blipFill>
        <p:spPr>
          <a:xfrm>
            <a:off x="198133" y="3514855"/>
            <a:ext cx="5796945" cy="27926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F279FA-DA0C-001D-BC87-797A5517A389}"/>
              </a:ext>
            </a:extLst>
          </p:cNvPr>
          <p:cNvSpPr txBox="1"/>
          <p:nvPr/>
        </p:nvSpPr>
        <p:spPr>
          <a:xfrm rot="-10800000" flipV="1">
            <a:off x="4596580" y="2765504"/>
            <a:ext cx="300539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>
                <a:highlight>
                  <a:srgbClr val="FF00FF"/>
                </a:highlight>
                <a:latin typeface="Aharoni"/>
                <a:cs typeface="Calibri"/>
              </a:rPr>
              <a:t>How?</a:t>
            </a:r>
            <a:endParaRPr lang="en-US" sz="8000" b="1">
              <a:highlight>
                <a:srgbClr val="FF00FF"/>
              </a:highlight>
              <a:latin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36467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5754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CC4BDB-5B81-4023-B967-7DF04BC13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22B2E83-53B4-E8C6-041C-69E8872DD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6" r="-1" b="23739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61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553355-6258-3BBC-CA14-3A599991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25" b="12189"/>
          <a:stretch/>
        </p:blipFill>
        <p:spPr>
          <a:xfrm>
            <a:off x="20" y="10"/>
            <a:ext cx="12191980" cy="68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F23C497-C060-878C-9286-FDF4A68AC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6" b="103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5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816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AEAE38B5-04D2-9A62-6E6B-054732CE9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93" b="13421"/>
          <a:stretch/>
        </p:blipFill>
        <p:spPr>
          <a:xfrm>
            <a:off x="20" y="10"/>
            <a:ext cx="12191980" cy="68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9134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27D7A02-907B-496F-BA7E-AA3780733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8D065B-39DA-4077-B9CF-E489CE4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C058-9E8B-71E5-EE5A-DDB0A7738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2092" y="1624334"/>
            <a:ext cx="7587816" cy="1804666"/>
          </a:xfrm>
        </p:spPr>
        <p:txBody>
          <a:bodyPr anchor="b">
            <a:normAutofit/>
          </a:bodyPr>
          <a:lstStyle/>
          <a:p>
            <a:r>
              <a:rPr lang="en-GB" sz="3200">
                <a:solidFill>
                  <a:schemeClr val="bg1">
                    <a:alpha val="60000"/>
                  </a:schemeClr>
                </a:solidFill>
                <a:latin typeface="-apple-system"/>
              </a:rPr>
              <a:t>Joseph Hallam</a:t>
            </a:r>
            <a:endParaRPr lang="en-US" sz="320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1C0D6A-D563-3B6D-8451-F75CDE887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3884876"/>
            <a:ext cx="6096000" cy="10790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FI" sz="4000">
                <a:solidFill>
                  <a:schemeClr val="bg1"/>
                </a:solidFill>
              </a:rPr>
              <a:t>Preventing </a:t>
            </a:r>
            <a:r>
              <a:rPr lang="en-FI" sz="4000" err="1">
                <a:solidFill>
                  <a:schemeClr val="bg1"/>
                </a:solidFill>
              </a:rPr>
              <a:t>Axeidents</a:t>
            </a:r>
            <a:endParaRPr lang="en-US" sz="4000" err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6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ax, tool&#10;&#10;Description automatically generated">
            <a:extLst>
              <a:ext uri="{FF2B5EF4-FFF2-40B4-BE49-F238E27FC236}">
                <a16:creationId xmlns:a16="http://schemas.microsoft.com/office/drawing/2014/main" id="{25C9D729-62EE-F737-8918-E5F4B6B89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18832" b="-2"/>
          <a:stretch/>
        </p:blipFill>
        <p:spPr>
          <a:xfrm rot="5400000">
            <a:off x="-1052623" y="1052624"/>
            <a:ext cx="6858000" cy="475275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8C34-5007-AFE4-6040-6282D8CE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578" y="1259958"/>
            <a:ext cx="4253022" cy="24817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>
                <a:solidFill>
                  <a:schemeClr val="bg1">
                    <a:alpha val="60000"/>
                  </a:schemeClr>
                </a:solidFill>
              </a:rPr>
              <a:t>1 Why</a:t>
            </a:r>
          </a:p>
        </p:txBody>
      </p:sp>
    </p:spTree>
    <p:extLst>
      <p:ext uri="{BB962C8B-B14F-4D97-AF65-F5344CB8AC3E}">
        <p14:creationId xmlns:p14="http://schemas.microsoft.com/office/powerpoint/2010/main" val="3214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CAD20A5-B9BF-4C29-B1C0-882CF36B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957A6D78-46F1-6EA1-D78A-5FEDA40F8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833" b="-2"/>
          <a:stretch/>
        </p:blipFill>
        <p:spPr>
          <a:xfrm rot="5400000">
            <a:off x="-1052623" y="1052624"/>
            <a:ext cx="6858000" cy="475275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283847B-B7B4-4D47-875A-C45ADEF4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8300" y="685800"/>
            <a:ext cx="6057900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B5D77-866C-1EC7-4755-136581600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578" y="1259958"/>
            <a:ext cx="4253022" cy="24817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>
                <a:solidFill>
                  <a:schemeClr val="bg1">
                    <a:alpha val="60000"/>
                  </a:schemeClr>
                </a:solidFill>
              </a:rPr>
              <a:t>2 What</a:t>
            </a:r>
          </a:p>
        </p:txBody>
      </p:sp>
    </p:spTree>
    <p:extLst>
      <p:ext uri="{BB962C8B-B14F-4D97-AF65-F5344CB8AC3E}">
        <p14:creationId xmlns:p14="http://schemas.microsoft.com/office/powerpoint/2010/main" val="40360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ED67-F8BD-E6D0-6F4A-8657E4D2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19" y="871442"/>
            <a:ext cx="3050037" cy="28546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>
                <a:solidFill>
                  <a:schemeClr val="bg1">
                    <a:alpha val="60000"/>
                  </a:schemeClr>
                </a:solidFill>
              </a:rPr>
              <a:t>3 How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E0746B11-4136-B44C-CE37-936B8CCCE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0716" y="1261019"/>
            <a:ext cx="6106987" cy="43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6622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A8FF811F-822C-8BFF-0194-16E8F7127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8891" r="27071" b="10735"/>
          <a:stretch/>
        </p:blipFill>
        <p:spPr>
          <a:xfrm>
            <a:off x="4668785" y="6974456"/>
            <a:ext cx="2854417" cy="2966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Picture 34" descr="A picture containing outdoor, sunset, silhouette, blur&#10;&#10;Description automatically generated">
            <a:extLst>
              <a:ext uri="{FF2B5EF4-FFF2-40B4-BE49-F238E27FC236}">
                <a16:creationId xmlns:a16="http://schemas.microsoft.com/office/drawing/2014/main" id="{C7B1BE7E-18F2-423A-CB9B-2DB69002D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38" b="8224"/>
          <a:stretch/>
        </p:blipFill>
        <p:spPr>
          <a:xfrm>
            <a:off x="8192933" y="6959827"/>
            <a:ext cx="2914850" cy="29666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Picture 35" descr="A picture containing tool&#10;&#10;Description automatically generated">
            <a:extLst>
              <a:ext uri="{FF2B5EF4-FFF2-40B4-BE49-F238E27FC236}">
                <a16:creationId xmlns:a16="http://schemas.microsoft.com/office/drawing/2014/main" id="{5654566C-11EA-3DCC-85DB-C454089B6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" t="6831" r="-228" b="17201"/>
          <a:stretch/>
        </p:blipFill>
        <p:spPr>
          <a:xfrm>
            <a:off x="1043620" y="6974456"/>
            <a:ext cx="3048872" cy="29783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ED62D0E-6E52-76EF-38E3-0624F26C6A9F}"/>
              </a:ext>
            </a:extLst>
          </p:cNvPr>
          <p:cNvSpPr/>
          <p:nvPr/>
        </p:nvSpPr>
        <p:spPr>
          <a:xfrm>
            <a:off x="1040373" y="10055970"/>
            <a:ext cx="9975611" cy="14339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3F26F031-F461-DD65-A547-4CAFD219181A}"/>
              </a:ext>
            </a:extLst>
          </p:cNvPr>
          <p:cNvSpPr txBox="1">
            <a:spLocks/>
          </p:cNvSpPr>
          <p:nvPr/>
        </p:nvSpPr>
        <p:spPr>
          <a:xfrm>
            <a:off x="4843619" y="10112772"/>
            <a:ext cx="2566307" cy="1991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Avenir Next LT Pro" panose="020B0504020202020204" pitchFamily="34" charset="0"/>
              </a:rPr>
              <a:t>Poor Fit</a:t>
            </a:r>
            <a:endParaRPr lang="en-US">
              <a:latin typeface="Avenir Next LT Pro" panose="020B05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due to the safety glasses being limited to one-size</a:t>
            </a:r>
            <a:endParaRPr lang="en-FI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20AA13C-F949-52C2-BF9B-53A28877805B}"/>
              </a:ext>
            </a:extLst>
          </p:cNvPr>
          <p:cNvSpPr txBox="1">
            <a:spLocks/>
          </p:cNvSpPr>
          <p:nvPr/>
        </p:nvSpPr>
        <p:spPr>
          <a:xfrm>
            <a:off x="8193862" y="10100966"/>
            <a:ext cx="2822122" cy="2004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Avenir Next LT Pro" panose="020B0504020202020204" pitchFamily="34" charset="0"/>
              </a:rPr>
              <a:t>Fogging Up</a:t>
            </a:r>
            <a:endParaRPr lang="en-US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after some time. (the ones with foams or pads sealing on the inside of the glasses)</a:t>
            </a:r>
            <a:endParaRPr lang="en-FI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9165213E-B7CC-1EA0-AE70-B3B19D56B696}"/>
              </a:ext>
            </a:extLst>
          </p:cNvPr>
          <p:cNvSpPr txBox="1">
            <a:spLocks/>
          </p:cNvSpPr>
          <p:nvPr/>
        </p:nvSpPr>
        <p:spPr>
          <a:xfrm>
            <a:off x="1144639" y="10112772"/>
            <a:ext cx="2947853" cy="1993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Avenir Next LT Pro" panose="020F050202020403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Flying Debris</a:t>
            </a:r>
          </a:p>
          <a:p>
            <a:pPr marL="0" indent="0" algn="ctr">
              <a:buNone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entering from the top, side, and bottom gap</a:t>
            </a:r>
            <a:endParaRPr lang="en-FI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8C058-9E8B-71E5-EE5A-DDB0A7738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u="none" strike="noStrik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Shinwoo Kim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  <a:cs typeface="Calibri Light" panose="020F0302020204030204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1C0D6A-D563-3B6D-8451-F75CDE887B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Extensive Protection Frame (EPF)</a:t>
            </a:r>
            <a:endParaRPr lang="en-FI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>
                <a:extLst>
                  <a:ext uri="{FF2B5EF4-FFF2-40B4-BE49-F238E27FC236}">
                    <a16:creationId xmlns:a16="http://schemas.microsoft.com/office/drawing/2014/main" id="{7DB10966-1E50-873E-0077-930CD7DBD1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35912695"/>
                  </p:ext>
                </p:extLst>
              </p:nvPr>
            </p:nvGraphicFramePr>
            <p:xfrm>
              <a:off x="1400379" y="963753"/>
              <a:ext cx="9391242" cy="477188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391242" cy="4771884"/>
                    </a:xfrm>
                    <a:prstGeom prst="rect">
                      <a:avLst/>
                    </a:prstGeom>
                  </am3d:spPr>
                  <am3d:camera>
                    <am3d:pos x="0" y="0" z="549504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43469" d="1000000"/>
                    <am3d:preTrans dx="0" dy="-10382890" dz="750671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1367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>
                <a:extLst>
                  <a:ext uri="{FF2B5EF4-FFF2-40B4-BE49-F238E27FC236}">
                    <a16:creationId xmlns:a16="http://schemas.microsoft.com/office/drawing/2014/main" id="{7DB10966-1E50-873E-0077-930CD7DBD1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0379" y="963753"/>
                <a:ext cx="9391242" cy="4771884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3FE69AD-FA59-1A7F-8B31-9194090D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831" y="6200564"/>
            <a:ext cx="1313672" cy="657436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21C8A6D-F61C-9B27-716E-60603FA629B1}"/>
              </a:ext>
            </a:extLst>
          </p:cNvPr>
          <p:cNvSpPr txBox="1">
            <a:spLocks/>
          </p:cNvSpPr>
          <p:nvPr/>
        </p:nvSpPr>
        <p:spPr>
          <a:xfrm>
            <a:off x="4508857" y="-681980"/>
            <a:ext cx="2947853" cy="624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b="1">
                <a:latin typeface="Avenir Next LT Pro" panose="020B0504020202020204" pitchFamily="34" charset="0"/>
              </a:rPr>
              <a:t>1. WHY</a:t>
            </a:r>
          </a:p>
        </p:txBody>
      </p:sp>
    </p:spTree>
    <p:extLst>
      <p:ext uri="{BB962C8B-B14F-4D97-AF65-F5344CB8AC3E}">
        <p14:creationId xmlns:p14="http://schemas.microsoft.com/office/powerpoint/2010/main" val="519517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BA1E772F-63AC-10F6-320F-A30E98DD7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8891" r="27071" b="10735"/>
          <a:stretch/>
        </p:blipFill>
        <p:spPr>
          <a:xfrm>
            <a:off x="4668785" y="1628302"/>
            <a:ext cx="2854417" cy="2966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 descr="A picture containing outdoor, sunset, silhouette, blur&#10;&#10;Description automatically generated">
            <a:extLst>
              <a:ext uri="{FF2B5EF4-FFF2-40B4-BE49-F238E27FC236}">
                <a16:creationId xmlns:a16="http://schemas.microsoft.com/office/drawing/2014/main" id="{7FCF16BF-319E-986A-91C8-E27A66D50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838" b="8224"/>
          <a:stretch/>
        </p:blipFill>
        <p:spPr>
          <a:xfrm>
            <a:off x="8192933" y="1613673"/>
            <a:ext cx="2914850" cy="29666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A picture containing tool&#10;&#10;Description automatically generated">
            <a:extLst>
              <a:ext uri="{FF2B5EF4-FFF2-40B4-BE49-F238E27FC236}">
                <a16:creationId xmlns:a16="http://schemas.microsoft.com/office/drawing/2014/main" id="{24420FEB-4265-DF2F-5D9B-8AF1C4F617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" t="6831" r="-228" b="17201"/>
          <a:stretch/>
        </p:blipFill>
        <p:spPr>
          <a:xfrm>
            <a:off x="1043620" y="1628302"/>
            <a:ext cx="3048872" cy="29783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6D2996D-AE2C-8055-D669-587FEE119C60}"/>
              </a:ext>
            </a:extLst>
          </p:cNvPr>
          <p:cNvSpPr txBox="1">
            <a:spLocks/>
          </p:cNvSpPr>
          <p:nvPr/>
        </p:nvSpPr>
        <p:spPr>
          <a:xfrm>
            <a:off x="4508857" y="436858"/>
            <a:ext cx="2947853" cy="624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000" b="1">
                <a:latin typeface="Avenir Next LT Pro" panose="020B0504020202020204" pitchFamily="34" charset="0"/>
              </a:rPr>
              <a:t>1. WHY</a:t>
            </a: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5F855CA7-C7A4-E9A1-D9C2-3940D4006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31" y="6200564"/>
            <a:ext cx="1313672" cy="657436"/>
          </a:xfrm>
          <a:prstGeom prst="rect">
            <a:avLst/>
          </a:prstGeom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F0BB9D7-7738-E304-233F-9C3CFE1A9F5E}"/>
              </a:ext>
            </a:extLst>
          </p:cNvPr>
          <p:cNvSpPr/>
          <p:nvPr/>
        </p:nvSpPr>
        <p:spPr>
          <a:xfrm>
            <a:off x="1040373" y="4709816"/>
            <a:ext cx="9975611" cy="14339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1C1682-5335-D2FF-49A0-750B39D9CDC9}"/>
              </a:ext>
            </a:extLst>
          </p:cNvPr>
          <p:cNvSpPr txBox="1">
            <a:spLocks/>
          </p:cNvSpPr>
          <p:nvPr/>
        </p:nvSpPr>
        <p:spPr>
          <a:xfrm>
            <a:off x="4843619" y="4766618"/>
            <a:ext cx="2566307" cy="1991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Avenir Next LT Pro" panose="020B0504020202020204" pitchFamily="34" charset="0"/>
              </a:rPr>
              <a:t>Poor Fit</a:t>
            </a:r>
            <a:endParaRPr lang="en-US">
              <a:latin typeface="Avenir Next LT Pro" panose="020B05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due to the safety glasses being limited to one-size</a:t>
            </a:r>
            <a:endParaRPr lang="en-FI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184EAD5-1F16-8D7D-27AB-84B23D31C523}"/>
              </a:ext>
            </a:extLst>
          </p:cNvPr>
          <p:cNvSpPr txBox="1">
            <a:spLocks/>
          </p:cNvSpPr>
          <p:nvPr/>
        </p:nvSpPr>
        <p:spPr>
          <a:xfrm>
            <a:off x="8193862" y="4754812"/>
            <a:ext cx="2822122" cy="2004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Avenir Next LT Pro" panose="020B0504020202020204" pitchFamily="34" charset="0"/>
              </a:rPr>
              <a:t>Fogging Up</a:t>
            </a:r>
            <a:endParaRPr lang="en-US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after some time. (the ones with foams or pads sealing on the inside of the glasses)</a:t>
            </a:r>
            <a:endParaRPr lang="en-FI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455C92E-62A1-F78C-4EDE-70BDC7C0153A}"/>
              </a:ext>
            </a:extLst>
          </p:cNvPr>
          <p:cNvSpPr txBox="1">
            <a:spLocks/>
          </p:cNvSpPr>
          <p:nvPr/>
        </p:nvSpPr>
        <p:spPr>
          <a:xfrm>
            <a:off x="1144639" y="4766618"/>
            <a:ext cx="2947853" cy="1993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Avenir Next LT Pro" panose="020F050202020403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Flying Debris</a:t>
            </a:r>
          </a:p>
          <a:p>
            <a:pPr marL="0" indent="0" algn="ctr">
              <a:buNone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entering from the top, side, and bottom gap</a:t>
            </a:r>
            <a:endParaRPr lang="en-FI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5358A14-FC22-63BC-D7EE-59DDA566FDA3}"/>
              </a:ext>
            </a:extLst>
          </p:cNvPr>
          <p:cNvSpPr txBox="1">
            <a:spLocks/>
          </p:cNvSpPr>
          <p:nvPr/>
        </p:nvSpPr>
        <p:spPr>
          <a:xfrm>
            <a:off x="60267" y="-835955"/>
            <a:ext cx="4932292" cy="1993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2. WHAT</a:t>
            </a:r>
            <a:endParaRPr lang="en-FI" sz="6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AB0A6B2-A111-90D8-8CB7-F57C8397A39D}"/>
              </a:ext>
            </a:extLst>
          </p:cNvPr>
          <p:cNvGrpSpPr/>
          <p:nvPr/>
        </p:nvGrpSpPr>
        <p:grpSpPr>
          <a:xfrm>
            <a:off x="12249416" y="-69669"/>
            <a:ext cx="4509407" cy="6927669"/>
            <a:chOff x="7682593" y="-69669"/>
            <a:chExt cx="4509407" cy="692766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1C2ED5-23DE-ECD1-C6FD-C88921FD8603}"/>
                </a:ext>
              </a:extLst>
            </p:cNvPr>
            <p:cNvSpPr/>
            <p:nvPr/>
          </p:nvSpPr>
          <p:spPr>
            <a:xfrm>
              <a:off x="7682593" y="-69669"/>
              <a:ext cx="4509407" cy="6927669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2AB9F26-FA9B-3AE9-8734-5801BFF8DCDB}"/>
                </a:ext>
              </a:extLst>
            </p:cNvPr>
            <p:cNvSpPr/>
            <p:nvPr/>
          </p:nvSpPr>
          <p:spPr>
            <a:xfrm>
              <a:off x="8157023" y="4124441"/>
              <a:ext cx="1668337" cy="16299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85A9138-A69D-E9A1-1D89-0ADC90C18B77}"/>
                </a:ext>
              </a:extLst>
            </p:cNvPr>
            <p:cNvSpPr/>
            <p:nvPr/>
          </p:nvSpPr>
          <p:spPr>
            <a:xfrm>
              <a:off x="10215724" y="4105244"/>
              <a:ext cx="1668337" cy="16299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A30B128-9167-7767-1BD5-1D20E2CDBAED}"/>
              </a:ext>
            </a:extLst>
          </p:cNvPr>
          <p:cNvSpPr txBox="1">
            <a:spLocks/>
          </p:cNvSpPr>
          <p:nvPr/>
        </p:nvSpPr>
        <p:spPr>
          <a:xfrm>
            <a:off x="13480006" y="715838"/>
            <a:ext cx="2844812" cy="1993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spc="300">
                <a:latin typeface="Avenir Next LT Pro" panose="020B0504020202020204" pitchFamily="34" charset="0"/>
              </a:rPr>
              <a:t>E</a:t>
            </a:r>
            <a:r>
              <a:rPr lang="en-US" sz="3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xtensive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spc="300">
                <a:latin typeface="Avenir Next LT Pro" panose="020B0504020202020204" pitchFamily="34" charset="0"/>
              </a:rPr>
              <a:t>P</a:t>
            </a:r>
            <a:r>
              <a:rPr lang="en-US" sz="3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rotection</a:t>
            </a:r>
            <a:r>
              <a:rPr lang="en-US" sz="4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spc="300">
                <a:latin typeface="Avenir Next LT Pro" panose="020B0504020202020204" pitchFamily="34" charset="0"/>
              </a:rPr>
              <a:t>F</a:t>
            </a:r>
            <a:r>
              <a:rPr lang="en-US" sz="3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rame</a:t>
            </a:r>
            <a:r>
              <a:rPr lang="en-US" sz="4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 </a:t>
            </a:r>
            <a:endParaRPr lang="en-FI" sz="4000" spc="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8D5E00BE-84A3-40DC-4719-3F5EB7C485F8}"/>
              </a:ext>
            </a:extLst>
          </p:cNvPr>
          <p:cNvSpPr txBox="1">
            <a:spLocks/>
          </p:cNvSpPr>
          <p:nvPr/>
        </p:nvSpPr>
        <p:spPr>
          <a:xfrm>
            <a:off x="13008961" y="3277605"/>
            <a:ext cx="3382625" cy="1076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Attachable</a:t>
            </a:r>
            <a:endParaRPr lang="en-FI" sz="2000" spc="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7F6071B-F5C6-BBDA-448A-7B2321EC84B2}"/>
              </a:ext>
            </a:extLst>
          </p:cNvPr>
          <p:cNvCxnSpPr>
            <a:cxnSpLocks/>
          </p:cNvCxnSpPr>
          <p:nvPr/>
        </p:nvCxnSpPr>
        <p:spPr>
          <a:xfrm rot="16200000">
            <a:off x="14589978" y="2349660"/>
            <a:ext cx="0" cy="26996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6" name="Picture 55" descr="Logo&#10;&#10;Description automatically generated">
            <a:extLst>
              <a:ext uri="{FF2B5EF4-FFF2-40B4-BE49-F238E27FC236}">
                <a16:creationId xmlns:a16="http://schemas.microsoft.com/office/drawing/2014/main" id="{7ED1C412-9B3C-F328-A632-39AC1AF99C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0388" y="4127089"/>
            <a:ext cx="1668337" cy="1668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F78737E5-B917-F51A-3ABB-CCB5D6EBD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9089" y="4137289"/>
            <a:ext cx="1668337" cy="1668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8" name="3D Model 57">
                <a:extLst>
                  <a:ext uri="{FF2B5EF4-FFF2-40B4-BE49-F238E27FC236}">
                    <a16:creationId xmlns:a16="http://schemas.microsoft.com/office/drawing/2014/main" id="{C264A2E8-1C9F-8E25-09BA-A9C18F1A96A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377498"/>
                  </p:ext>
                </p:extLst>
              </p:nvPr>
            </p:nvGraphicFramePr>
            <p:xfrm>
              <a:off x="14589978" y="4599790"/>
              <a:ext cx="1734840" cy="87042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734840" cy="870420"/>
                    </a:xfrm>
                    <a:prstGeom prst="rect">
                      <a:avLst/>
                    </a:prstGeom>
                  </am3d:spPr>
                  <am3d:camera>
                    <am3d:pos x="0" y="0" z="549504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43469" d="1000000"/>
                    <am3d:preTrans dx="0" dy="-10382890" dz="7506710"/>
                    <am3d:scale>
                      <am3d:sx n="1000000" d="1000000"/>
                      <am3d:sy n="1000000" d="1000000"/>
                      <am3d:sz n="1000000" d="1000000"/>
                    </am3d:scale>
                    <am3d:rot ax="1739491" ay="-1850117" az="-95133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8789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8" name="3D Model 57">
                <a:extLst>
                  <a:ext uri="{FF2B5EF4-FFF2-40B4-BE49-F238E27FC236}">
                    <a16:creationId xmlns:a16="http://schemas.microsoft.com/office/drawing/2014/main" id="{C264A2E8-1C9F-8E25-09BA-A9C18F1A96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589978" y="4599790"/>
                <a:ext cx="1734840" cy="8704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0" name="3D Model 59">
                <a:extLst>
                  <a:ext uri="{FF2B5EF4-FFF2-40B4-BE49-F238E27FC236}">
                    <a16:creationId xmlns:a16="http://schemas.microsoft.com/office/drawing/2014/main" id="{3D2C56F4-B27D-6D97-74CB-26C2E65FA6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2005517"/>
                  </p:ext>
                </p:extLst>
              </p:nvPr>
            </p:nvGraphicFramePr>
            <p:xfrm>
              <a:off x="-4821178" y="1133218"/>
              <a:ext cx="4738887" cy="4591564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738887" cy="4591564"/>
                    </a:xfrm>
                    <a:prstGeom prst="rect">
                      <a:avLst/>
                    </a:prstGeom>
                  </am3d:spPr>
                  <am3d:camera>
                    <am3d:pos x="0" y="0" z="549504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43469" d="1000000"/>
                    <am3d:preTrans dx="0" dy="-10382890" dz="7506710"/>
                    <am3d:scale>
                      <am3d:sx n="1000000" d="1000000"/>
                      <am3d:sy n="1000000" d="1000000"/>
                      <am3d:sz n="1000000" d="1000000"/>
                    </am3d:scale>
                    <am3d:rot ax="9203797" ay="-5269694" az="-9204728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043537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0" name="3D Model 59">
                <a:extLst>
                  <a:ext uri="{FF2B5EF4-FFF2-40B4-BE49-F238E27FC236}">
                    <a16:creationId xmlns:a16="http://schemas.microsoft.com/office/drawing/2014/main" id="{3D2C56F4-B27D-6D97-74CB-26C2E65FA6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4821178" y="1133218"/>
                <a:ext cx="4738887" cy="45915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3067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B12786F1-7B74-322E-F706-574CC8D7742A}"/>
              </a:ext>
            </a:extLst>
          </p:cNvPr>
          <p:cNvGrpSpPr/>
          <p:nvPr/>
        </p:nvGrpSpPr>
        <p:grpSpPr>
          <a:xfrm>
            <a:off x="7682593" y="-69669"/>
            <a:ext cx="4509407" cy="6927669"/>
            <a:chOff x="7682593" y="-69669"/>
            <a:chExt cx="4509407" cy="69276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094F2E-8A35-49D1-10C8-D373E55D4DC3}"/>
                </a:ext>
              </a:extLst>
            </p:cNvPr>
            <p:cNvSpPr/>
            <p:nvPr/>
          </p:nvSpPr>
          <p:spPr>
            <a:xfrm>
              <a:off x="7682593" y="-69669"/>
              <a:ext cx="4509407" cy="6927669"/>
            </a:xfrm>
            <a:prstGeom prst="rect">
              <a:avLst/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F32416B-D8C5-11E5-D073-78BC71CCDC5F}"/>
                </a:ext>
              </a:extLst>
            </p:cNvPr>
            <p:cNvSpPr/>
            <p:nvPr/>
          </p:nvSpPr>
          <p:spPr>
            <a:xfrm>
              <a:off x="8157023" y="4124441"/>
              <a:ext cx="1668337" cy="16299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1A70B97-0205-CF61-ECA6-444DAA7B7871}"/>
                </a:ext>
              </a:extLst>
            </p:cNvPr>
            <p:cNvSpPr/>
            <p:nvPr/>
          </p:nvSpPr>
          <p:spPr>
            <a:xfrm>
              <a:off x="10215724" y="4105244"/>
              <a:ext cx="1668337" cy="16299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519566-FCFB-ACF9-4804-BA35DF5F5E5A}"/>
              </a:ext>
            </a:extLst>
          </p:cNvPr>
          <p:cNvSpPr txBox="1">
            <a:spLocks/>
          </p:cNvSpPr>
          <p:nvPr/>
        </p:nvSpPr>
        <p:spPr>
          <a:xfrm>
            <a:off x="60267" y="390488"/>
            <a:ext cx="4932292" cy="1993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2. WHAT</a:t>
            </a:r>
            <a:endParaRPr lang="en-FI" sz="6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AB539-81FD-5591-2CD7-B2DC0E6A85A5}"/>
              </a:ext>
            </a:extLst>
          </p:cNvPr>
          <p:cNvSpPr txBox="1">
            <a:spLocks/>
          </p:cNvSpPr>
          <p:nvPr/>
        </p:nvSpPr>
        <p:spPr>
          <a:xfrm>
            <a:off x="8913183" y="715838"/>
            <a:ext cx="2844812" cy="19934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spc="300">
                <a:latin typeface="Avenir Next LT Pro" panose="020B0504020202020204" pitchFamily="34" charset="0"/>
              </a:rPr>
              <a:t>E</a:t>
            </a:r>
            <a:r>
              <a:rPr lang="en-US" sz="3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xtensive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spc="300">
                <a:latin typeface="Avenir Next LT Pro" panose="020B0504020202020204" pitchFamily="34" charset="0"/>
              </a:rPr>
              <a:t>P</a:t>
            </a:r>
            <a:r>
              <a:rPr lang="en-US" sz="3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rotection</a:t>
            </a:r>
            <a:r>
              <a:rPr lang="en-US" sz="4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spc="300">
                <a:latin typeface="Avenir Next LT Pro" panose="020B0504020202020204" pitchFamily="34" charset="0"/>
              </a:rPr>
              <a:t>F</a:t>
            </a:r>
            <a:r>
              <a:rPr lang="en-US" sz="3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rame</a:t>
            </a:r>
            <a:r>
              <a:rPr lang="en-US" sz="4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 </a:t>
            </a:r>
            <a:endParaRPr lang="en-FI" sz="4000" spc="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3D21B51-D0EA-00C8-5F83-8B7E591D0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31" y="6200564"/>
            <a:ext cx="1313672" cy="657436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7083F1A-391A-65E4-8CFF-13AE11C3E864}"/>
              </a:ext>
            </a:extLst>
          </p:cNvPr>
          <p:cNvSpPr txBox="1">
            <a:spLocks/>
          </p:cNvSpPr>
          <p:nvPr/>
        </p:nvSpPr>
        <p:spPr>
          <a:xfrm>
            <a:off x="8442138" y="3277605"/>
            <a:ext cx="3382625" cy="10765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spc="3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Attachable</a:t>
            </a:r>
            <a:endParaRPr lang="en-FI" sz="2000" spc="3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DF231D0-2C0E-074A-B328-42E65E4AFB52}"/>
              </a:ext>
            </a:extLst>
          </p:cNvPr>
          <p:cNvCxnSpPr>
            <a:cxnSpLocks/>
          </p:cNvCxnSpPr>
          <p:nvPr/>
        </p:nvCxnSpPr>
        <p:spPr>
          <a:xfrm rot="16200000">
            <a:off x="10023155" y="2349660"/>
            <a:ext cx="0" cy="269965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CFD21704-7B34-DC32-FC65-A4475B919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3565" y="4127089"/>
            <a:ext cx="1668337" cy="1668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DADACCF-2D6B-FEB6-1C49-7CBA11B91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266" y="4137289"/>
            <a:ext cx="1668337" cy="1668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>
                <a:extLst>
                  <a:ext uri="{FF2B5EF4-FFF2-40B4-BE49-F238E27FC236}">
                    <a16:creationId xmlns:a16="http://schemas.microsoft.com/office/drawing/2014/main" id="{E8CFE69D-91DC-8D61-BCE9-249CA4526A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5864450"/>
                  </p:ext>
                </p:extLst>
              </p:nvPr>
            </p:nvGraphicFramePr>
            <p:xfrm>
              <a:off x="10023155" y="4599790"/>
              <a:ext cx="1734840" cy="87042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734840" cy="870420"/>
                    </a:xfrm>
                    <a:prstGeom prst="rect">
                      <a:avLst/>
                    </a:prstGeom>
                  </am3d:spPr>
                  <am3d:camera>
                    <am3d:pos x="0" y="0" z="549504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43469" d="1000000"/>
                    <am3d:preTrans dx="0" dy="-10382890" dz="7506710"/>
                    <am3d:scale>
                      <am3d:sx n="1000000" d="1000000"/>
                      <am3d:sy n="1000000" d="1000000"/>
                      <am3d:sz n="1000000" d="1000000"/>
                    </am3d:scale>
                    <am3d:rot ax="1739491" ay="-1850117" az="-95133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8789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>
                <a:extLst>
                  <a:ext uri="{FF2B5EF4-FFF2-40B4-BE49-F238E27FC236}">
                    <a16:creationId xmlns:a16="http://schemas.microsoft.com/office/drawing/2014/main" id="{E8CFE69D-91DC-8D61-BCE9-249CA4526A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23155" y="4599790"/>
                <a:ext cx="1734840" cy="870420"/>
              </a:xfrm>
              <a:prstGeom prst="rect">
                <a:avLst/>
              </a:prstGeom>
            </p:spPr>
          </p:pic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E8289CBA-5E79-1BF9-45B3-5BBEB55D83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077" t="31567" r="-1"/>
          <a:stretch/>
        </p:blipFill>
        <p:spPr>
          <a:xfrm>
            <a:off x="12466340" y="4683548"/>
            <a:ext cx="1753157" cy="17710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0" name="Picture 59" descr="A pair of blue glasses&#10;&#10;Description automatically generated with medium confidence">
            <a:extLst>
              <a:ext uri="{FF2B5EF4-FFF2-40B4-BE49-F238E27FC236}">
                <a16:creationId xmlns:a16="http://schemas.microsoft.com/office/drawing/2014/main" id="{F20346B7-490A-804D-636A-93F60916B3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4420" y="393613"/>
            <a:ext cx="1753157" cy="17531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66C5A79E-634D-C4B3-10B9-26AD4586B1D0}"/>
              </a:ext>
            </a:extLst>
          </p:cNvPr>
          <p:cNvGrpSpPr/>
          <p:nvPr/>
        </p:nvGrpSpPr>
        <p:grpSpPr>
          <a:xfrm>
            <a:off x="13141814" y="2541951"/>
            <a:ext cx="1753158" cy="1765610"/>
            <a:chOff x="9289869" y="2552420"/>
            <a:chExt cx="1753158" cy="1765610"/>
          </a:xfrm>
        </p:grpSpPr>
        <p:sp>
          <p:nvSpPr>
            <p:cNvPr id="62" name="Flowchart: Connector 61">
              <a:extLst>
                <a:ext uri="{FF2B5EF4-FFF2-40B4-BE49-F238E27FC236}">
                  <a16:creationId xmlns:a16="http://schemas.microsoft.com/office/drawing/2014/main" id="{6A287F6B-36F3-11FB-01E3-4D8829F96197}"/>
                </a:ext>
              </a:extLst>
            </p:cNvPr>
            <p:cNvSpPr/>
            <p:nvPr/>
          </p:nvSpPr>
          <p:spPr>
            <a:xfrm>
              <a:off x="9289869" y="2552420"/>
              <a:ext cx="1753157" cy="1753157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3" name="Picture 62" descr="Logo&#10;&#10;Description automatically generated">
              <a:extLst>
                <a:ext uri="{FF2B5EF4-FFF2-40B4-BE49-F238E27FC236}">
                  <a16:creationId xmlns:a16="http://schemas.microsoft.com/office/drawing/2014/main" id="{3602705F-0DB3-4564-035B-1A91B556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9870" y="2564873"/>
              <a:ext cx="1753157" cy="175315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chemeClr val="bg1">
                  <a:alpha val="22000"/>
                </a:scheme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8" name="3D Model 77">
                <a:extLst>
                  <a:ext uri="{FF2B5EF4-FFF2-40B4-BE49-F238E27FC236}">
                    <a16:creationId xmlns:a16="http://schemas.microsoft.com/office/drawing/2014/main" id="{3C2EBEF3-C065-2A9A-572C-05B1733AFE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1233129"/>
                  </p:ext>
                </p:extLst>
              </p:nvPr>
            </p:nvGraphicFramePr>
            <p:xfrm>
              <a:off x="409374" y="1396575"/>
              <a:ext cx="9197597" cy="441789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9197597" cy="4417893"/>
                    </a:xfrm>
                    <a:prstGeom prst="rect">
                      <a:avLst/>
                    </a:prstGeom>
                  </am3d:spPr>
                  <am3d:camera>
                    <am3d:pos x="0" y="0" z="549504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43469" d="1000000"/>
                    <am3d:preTrans dx="0" dy="-10382890" dz="7506710"/>
                    <am3d:scale>
                      <am3d:sx n="1000000" d="1000000"/>
                      <am3d:sy n="1000000" d="1000000"/>
                      <am3d:sz n="1000000" d="1000000"/>
                    </am3d:scale>
                    <am3d:rot ax="903556" ay="1838698" az="46860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04353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8" name="3D Model 77">
                <a:extLst>
                  <a:ext uri="{FF2B5EF4-FFF2-40B4-BE49-F238E27FC236}">
                    <a16:creationId xmlns:a16="http://schemas.microsoft.com/office/drawing/2014/main" id="{3C2EBEF3-C065-2A9A-572C-05B1733AFE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9374" y="1396575"/>
                <a:ext cx="9197597" cy="4417893"/>
              </a:xfrm>
              <a:prstGeom prst="rect">
                <a:avLst/>
              </a:prstGeom>
            </p:spPr>
          </p:pic>
        </mc:Fallback>
      </mc:AlternateContent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7FE816F-3E2E-1F64-57B4-E0909281CC7E}"/>
              </a:ext>
            </a:extLst>
          </p:cNvPr>
          <p:cNvGrpSpPr/>
          <p:nvPr/>
        </p:nvGrpSpPr>
        <p:grpSpPr>
          <a:xfrm>
            <a:off x="-1889714" y="408099"/>
            <a:ext cx="1753158" cy="1765610"/>
            <a:chOff x="1523722" y="408099"/>
            <a:chExt cx="1753158" cy="1765610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40E5692D-B552-BC10-F587-1936E4AD1A8C}"/>
                </a:ext>
              </a:extLst>
            </p:cNvPr>
            <p:cNvGrpSpPr/>
            <p:nvPr/>
          </p:nvGrpSpPr>
          <p:grpSpPr>
            <a:xfrm>
              <a:off x="1523722" y="408099"/>
              <a:ext cx="1753158" cy="1765610"/>
              <a:chOff x="726327" y="2554404"/>
              <a:chExt cx="1753158" cy="1765610"/>
            </a:xfrm>
            <a:effectLst>
              <a:glow rad="342900">
                <a:schemeClr val="bg1">
                  <a:alpha val="40000"/>
                </a:schemeClr>
              </a:glow>
            </a:effectLst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31F5DFFF-E876-7023-DED4-029A2F7AD254}"/>
                  </a:ext>
                </a:extLst>
              </p:cNvPr>
              <p:cNvGrpSpPr/>
              <p:nvPr/>
            </p:nvGrpSpPr>
            <p:grpSpPr>
              <a:xfrm>
                <a:off x="726327" y="2554404"/>
                <a:ext cx="1753158" cy="1765610"/>
                <a:chOff x="9289869" y="2552420"/>
                <a:chExt cx="1753158" cy="1765610"/>
              </a:xfrm>
            </p:grpSpPr>
            <p:sp>
              <p:nvSpPr>
                <p:cNvPr id="116" name="Flowchart: Connector 115">
                  <a:extLst>
                    <a:ext uri="{FF2B5EF4-FFF2-40B4-BE49-F238E27FC236}">
                      <a16:creationId xmlns:a16="http://schemas.microsoft.com/office/drawing/2014/main" id="{6E2FBFCD-FA69-A05D-45A9-71E4BDA1AD27}"/>
                    </a:ext>
                  </a:extLst>
                </p:cNvPr>
                <p:cNvSpPr/>
                <p:nvPr/>
              </p:nvSpPr>
              <p:spPr>
                <a:xfrm>
                  <a:off x="9289869" y="2552420"/>
                  <a:ext cx="1753157" cy="1753157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7" name="Picture 116" descr="Logo&#10;&#10;Description automatically generated">
                  <a:extLst>
                    <a:ext uri="{FF2B5EF4-FFF2-40B4-BE49-F238E27FC236}">
                      <a16:creationId xmlns:a16="http://schemas.microsoft.com/office/drawing/2014/main" id="{032021B4-E9D8-16A4-08B9-E04629DBA5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289870" y="2564873"/>
                  <a:ext cx="1753157" cy="1753157"/>
                </a:xfrm>
                <a:prstGeom prst="ellipse">
                  <a:avLst/>
                </a:prstGeom>
                <a:ln w="63500" cap="rnd">
                  <a:solidFill>
                    <a:srgbClr val="333333"/>
                  </a:solidFill>
                </a:ln>
                <a:effectLst>
                  <a:outerShdw blurRad="381000" dist="292100" dir="5400000" sx="-80000" sy="-18000" rotWithShape="0">
                    <a:schemeClr val="bg1">
                      <a:alpha val="22000"/>
                    </a:scheme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  <p:sp>
            <p:nvSpPr>
              <p:cNvPr id="115" name="Flowchart: Connector 114">
                <a:extLst>
                  <a:ext uri="{FF2B5EF4-FFF2-40B4-BE49-F238E27FC236}">
                    <a16:creationId xmlns:a16="http://schemas.microsoft.com/office/drawing/2014/main" id="{FB86C791-365A-DFC6-2858-62085BA73143}"/>
                  </a:ext>
                </a:extLst>
              </p:cNvPr>
              <p:cNvSpPr/>
              <p:nvPr/>
            </p:nvSpPr>
            <p:spPr>
              <a:xfrm>
                <a:off x="784299" y="2624829"/>
                <a:ext cx="1637211" cy="163721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Content Placeholder 2">
              <a:extLst>
                <a:ext uri="{FF2B5EF4-FFF2-40B4-BE49-F238E27FC236}">
                  <a16:creationId xmlns:a16="http://schemas.microsoft.com/office/drawing/2014/main" id="{CDF9E074-7D3C-B1E2-22CF-BBC0857820F2}"/>
                </a:ext>
              </a:extLst>
            </p:cNvPr>
            <p:cNvSpPr txBox="1">
              <a:spLocks/>
            </p:cNvSpPr>
            <p:nvPr/>
          </p:nvSpPr>
          <p:spPr>
            <a:xfrm>
              <a:off x="1823089" y="803127"/>
              <a:ext cx="1154419" cy="11481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65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  <a:endParaRPr lang="en-FI" sz="6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D1445BEC-85E4-D26D-8ADE-43B2AB48C8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137" r="14339"/>
          <a:stretch/>
        </p:blipFill>
        <p:spPr>
          <a:xfrm>
            <a:off x="-1938657" y="4711570"/>
            <a:ext cx="1802100" cy="1769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9" name="Picture 118" descr="A picture containing opener&#10;&#10;Description automatically generated">
            <a:extLst>
              <a:ext uri="{FF2B5EF4-FFF2-40B4-BE49-F238E27FC236}">
                <a16:creationId xmlns:a16="http://schemas.microsoft.com/office/drawing/2014/main" id="{17B6FCE0-1461-0388-44E4-E3B52126610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488" t="5185" r="22066" b="12538"/>
          <a:stretch/>
        </p:blipFill>
        <p:spPr>
          <a:xfrm>
            <a:off x="-2687109" y="2541883"/>
            <a:ext cx="1802100" cy="17779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0" name="Picture 119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BA6872E9-775F-BE76-1014-51DA4DAD98A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8891" r="27071" b="10735"/>
          <a:stretch/>
        </p:blipFill>
        <p:spPr>
          <a:xfrm>
            <a:off x="4668785" y="10036055"/>
            <a:ext cx="2854417" cy="29666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1" name="Picture 120" descr="A picture containing outdoor, sunset, silhouette, blur&#10;&#10;Description automatically generated">
            <a:extLst>
              <a:ext uri="{FF2B5EF4-FFF2-40B4-BE49-F238E27FC236}">
                <a16:creationId xmlns:a16="http://schemas.microsoft.com/office/drawing/2014/main" id="{34DBD922-F48C-1318-991C-D1C7175E496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4838" b="8224"/>
          <a:stretch/>
        </p:blipFill>
        <p:spPr>
          <a:xfrm>
            <a:off x="8192933" y="10021426"/>
            <a:ext cx="2914850" cy="29666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" name="Picture 121" descr="A picture containing tool&#10;&#10;Description automatically generated">
            <a:extLst>
              <a:ext uri="{FF2B5EF4-FFF2-40B4-BE49-F238E27FC236}">
                <a16:creationId xmlns:a16="http://schemas.microsoft.com/office/drawing/2014/main" id="{B79E0818-A7EE-CC6E-F9AE-F57217B3ACC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28" t="6831" r="-228" b="17201"/>
          <a:stretch/>
        </p:blipFill>
        <p:spPr>
          <a:xfrm>
            <a:off x="1043620" y="10036055"/>
            <a:ext cx="3048872" cy="29783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F4CF3888-2C49-CA93-A288-F094291BADFE}"/>
              </a:ext>
            </a:extLst>
          </p:cNvPr>
          <p:cNvSpPr/>
          <p:nvPr/>
        </p:nvSpPr>
        <p:spPr>
          <a:xfrm>
            <a:off x="1040373" y="13117569"/>
            <a:ext cx="9975611" cy="14339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id="{540E4AA3-3433-F978-970C-B998856F4252}"/>
              </a:ext>
            </a:extLst>
          </p:cNvPr>
          <p:cNvSpPr txBox="1">
            <a:spLocks/>
          </p:cNvSpPr>
          <p:nvPr/>
        </p:nvSpPr>
        <p:spPr>
          <a:xfrm>
            <a:off x="4843619" y="13174371"/>
            <a:ext cx="2566307" cy="1991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Avenir Next LT Pro" panose="020B0504020202020204" pitchFamily="34" charset="0"/>
              </a:rPr>
              <a:t>Poor Fit</a:t>
            </a:r>
            <a:endParaRPr lang="en-US">
              <a:latin typeface="Avenir Next LT Pro" panose="020B05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due to the safety glasses being limited to one-size</a:t>
            </a:r>
            <a:endParaRPr lang="en-FI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2349428F-68FB-039E-66A0-874B3E2BD6A4}"/>
              </a:ext>
            </a:extLst>
          </p:cNvPr>
          <p:cNvSpPr txBox="1">
            <a:spLocks/>
          </p:cNvSpPr>
          <p:nvPr/>
        </p:nvSpPr>
        <p:spPr>
          <a:xfrm>
            <a:off x="8193862" y="13162565"/>
            <a:ext cx="2822122" cy="2004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Avenir Next LT Pro" panose="020B0504020202020204" pitchFamily="34" charset="0"/>
              </a:rPr>
              <a:t>Fogging Up</a:t>
            </a:r>
            <a:endParaRPr lang="en-US">
              <a:latin typeface="Avenir Next LT Pro" panose="020B0504020202020204" pitchFamily="34" charset="0"/>
            </a:endParaRPr>
          </a:p>
          <a:p>
            <a:pPr marL="0" indent="0" algn="ctr">
              <a:buNone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after some time. (the ones with foams or pads sealing on the inside of the glasses)</a:t>
            </a:r>
            <a:endParaRPr lang="en-FI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126" name="Content Placeholder 2">
            <a:extLst>
              <a:ext uri="{FF2B5EF4-FFF2-40B4-BE49-F238E27FC236}">
                <a16:creationId xmlns:a16="http://schemas.microsoft.com/office/drawing/2014/main" id="{E0D9E53C-A43B-E13A-A010-5665A77779E7}"/>
              </a:ext>
            </a:extLst>
          </p:cNvPr>
          <p:cNvSpPr txBox="1">
            <a:spLocks/>
          </p:cNvSpPr>
          <p:nvPr/>
        </p:nvSpPr>
        <p:spPr>
          <a:xfrm>
            <a:off x="1144639" y="13174371"/>
            <a:ext cx="2947853" cy="1993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Avenir Next LT Pro" panose="020F050202020403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Flying Debris</a:t>
            </a:r>
          </a:p>
          <a:p>
            <a:pPr marL="0" indent="0" algn="ctr">
              <a:buNone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entering from the top, side, and bottom gap</a:t>
            </a:r>
            <a:endParaRPr lang="en-FI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100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7549CE-D287-B5E7-A71D-7B0273F2CD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E60BF1E-21A5-BF85-0D36-96EF3C9CC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F7C9DC-3C9A-FE6B-6F42-0B6F35DB9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" y="-3571"/>
            <a:ext cx="12191387" cy="686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9F357504-0FB5-2F92-A0E1-43A46B4C07BD}"/>
              </a:ext>
            </a:extLst>
          </p:cNvPr>
          <p:cNvSpPr/>
          <p:nvPr/>
        </p:nvSpPr>
        <p:spPr>
          <a:xfrm>
            <a:off x="2278380" y="-388620"/>
            <a:ext cx="7635240" cy="7635240"/>
          </a:xfrm>
          <a:prstGeom prst="flowChartConnector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E340E5-7B03-FD83-FAC0-7031641F8CD9}"/>
              </a:ext>
            </a:extLst>
          </p:cNvPr>
          <p:cNvSpPr txBox="1">
            <a:spLocks/>
          </p:cNvSpPr>
          <p:nvPr/>
        </p:nvSpPr>
        <p:spPr>
          <a:xfrm>
            <a:off x="3629854" y="2959049"/>
            <a:ext cx="4932292" cy="1148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HOW</a:t>
            </a:r>
            <a:endParaRPr lang="en-FI" sz="6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4EA7E-EE8E-3BFE-9AFA-8F62B24FD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77" t="31567" r="-1"/>
          <a:stretch/>
        </p:blipFill>
        <p:spPr>
          <a:xfrm>
            <a:off x="9037041" y="4683548"/>
            <a:ext cx="1753157" cy="17710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pair of blue glasses&#10;&#10;Description automatically generated with medium confidence">
            <a:extLst>
              <a:ext uri="{FF2B5EF4-FFF2-40B4-BE49-F238E27FC236}">
                <a16:creationId xmlns:a16="http://schemas.microsoft.com/office/drawing/2014/main" id="{4969341D-7F11-E6DA-C17A-375D63D4D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121" y="393613"/>
            <a:ext cx="1753157" cy="17531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2A46B43-FD8E-6E39-5BD2-0512CD4BBDF5}"/>
              </a:ext>
            </a:extLst>
          </p:cNvPr>
          <p:cNvGrpSpPr/>
          <p:nvPr/>
        </p:nvGrpSpPr>
        <p:grpSpPr>
          <a:xfrm>
            <a:off x="9712515" y="2541951"/>
            <a:ext cx="1753158" cy="1765610"/>
            <a:chOff x="9289869" y="2552420"/>
            <a:chExt cx="1753158" cy="176561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BD7110D0-19EF-49D8-82C0-B58566DC6BDF}"/>
                </a:ext>
              </a:extLst>
            </p:cNvPr>
            <p:cNvSpPr/>
            <p:nvPr/>
          </p:nvSpPr>
          <p:spPr>
            <a:xfrm>
              <a:off x="9289869" y="2552420"/>
              <a:ext cx="1753157" cy="1753157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EB019DEF-643D-5A1D-D944-B82FA0BDE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9870" y="2564873"/>
              <a:ext cx="1753157" cy="1753157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chemeClr val="bg1">
                  <a:alpha val="22000"/>
                </a:scheme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376E3C-D9C5-899E-6901-F4AECAE4AA46}"/>
              </a:ext>
            </a:extLst>
          </p:cNvPr>
          <p:cNvGrpSpPr/>
          <p:nvPr/>
        </p:nvGrpSpPr>
        <p:grpSpPr>
          <a:xfrm>
            <a:off x="1523722" y="408099"/>
            <a:ext cx="1753158" cy="1765610"/>
            <a:chOff x="1523722" y="408099"/>
            <a:chExt cx="1753158" cy="17656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D084124-41D0-5FD9-415B-693A45E000F1}"/>
                </a:ext>
              </a:extLst>
            </p:cNvPr>
            <p:cNvGrpSpPr/>
            <p:nvPr/>
          </p:nvGrpSpPr>
          <p:grpSpPr>
            <a:xfrm>
              <a:off x="1523722" y="408099"/>
              <a:ext cx="1753158" cy="1765610"/>
              <a:chOff x="726327" y="2554404"/>
              <a:chExt cx="1753158" cy="1765610"/>
            </a:xfrm>
            <a:effectLst>
              <a:glow rad="342900">
                <a:schemeClr val="bg1">
                  <a:alpha val="40000"/>
                </a:schemeClr>
              </a:glow>
            </a:effectLst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F175851-F70F-9C25-9902-08A078C21EE7}"/>
                  </a:ext>
                </a:extLst>
              </p:cNvPr>
              <p:cNvGrpSpPr/>
              <p:nvPr/>
            </p:nvGrpSpPr>
            <p:grpSpPr>
              <a:xfrm>
                <a:off x="726327" y="2554404"/>
                <a:ext cx="1753158" cy="1765610"/>
                <a:chOff x="9289869" y="2552420"/>
                <a:chExt cx="1753158" cy="1765610"/>
              </a:xfrm>
            </p:grpSpPr>
            <p:sp>
              <p:nvSpPr>
                <p:cNvPr id="30" name="Flowchart: Connector 29">
                  <a:extLst>
                    <a:ext uri="{FF2B5EF4-FFF2-40B4-BE49-F238E27FC236}">
                      <a16:creationId xmlns:a16="http://schemas.microsoft.com/office/drawing/2014/main" id="{6B59F5D7-92D3-AF2F-55AD-2BCE152269EF}"/>
                    </a:ext>
                  </a:extLst>
                </p:cNvPr>
                <p:cNvSpPr/>
                <p:nvPr/>
              </p:nvSpPr>
              <p:spPr>
                <a:xfrm>
                  <a:off x="9289869" y="2552420"/>
                  <a:ext cx="1753157" cy="1753157"/>
                </a:xfrm>
                <a:prstGeom prst="flowChartConnector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30" descr="Logo&#10;&#10;Description automatically generated">
                  <a:extLst>
                    <a:ext uri="{FF2B5EF4-FFF2-40B4-BE49-F238E27FC236}">
                      <a16:creationId xmlns:a16="http://schemas.microsoft.com/office/drawing/2014/main" id="{A1171B19-3630-462E-F241-B205B11587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289870" y="2564873"/>
                  <a:ext cx="1753157" cy="1753157"/>
                </a:xfrm>
                <a:prstGeom prst="ellipse">
                  <a:avLst/>
                </a:prstGeom>
                <a:ln w="63500" cap="rnd">
                  <a:solidFill>
                    <a:srgbClr val="333333"/>
                  </a:solidFill>
                </a:ln>
                <a:effectLst>
                  <a:outerShdw blurRad="381000" dist="292100" dir="5400000" sx="-80000" sy="-18000" rotWithShape="0">
                    <a:schemeClr val="bg1">
                      <a:alpha val="22000"/>
                    </a:scheme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</p:grpSp>
          <p:sp>
            <p:nvSpPr>
              <p:cNvPr id="29" name="Flowchart: Connector 28">
                <a:extLst>
                  <a:ext uri="{FF2B5EF4-FFF2-40B4-BE49-F238E27FC236}">
                    <a16:creationId xmlns:a16="http://schemas.microsoft.com/office/drawing/2014/main" id="{5E34BA58-4986-18A7-B31B-15C1D1DF7248}"/>
                  </a:ext>
                </a:extLst>
              </p:cNvPr>
              <p:cNvSpPr/>
              <p:nvPr/>
            </p:nvSpPr>
            <p:spPr>
              <a:xfrm>
                <a:off x="784299" y="2624829"/>
                <a:ext cx="1637211" cy="1637211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BBC5B730-05AE-CE55-BF85-0B7FE4FACD16}"/>
                </a:ext>
              </a:extLst>
            </p:cNvPr>
            <p:cNvSpPr txBox="1">
              <a:spLocks/>
            </p:cNvSpPr>
            <p:nvPr/>
          </p:nvSpPr>
          <p:spPr>
            <a:xfrm>
              <a:off x="1823089" y="803127"/>
              <a:ext cx="1154419" cy="11481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65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?</a:t>
              </a:r>
              <a:endParaRPr lang="en-FI" sz="6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CDD5B6A-E505-335E-B6CD-BBA82F761E3A}"/>
              </a:ext>
            </a:extLst>
          </p:cNvPr>
          <p:cNvSpPr txBox="1">
            <a:spLocks/>
          </p:cNvSpPr>
          <p:nvPr/>
        </p:nvSpPr>
        <p:spPr>
          <a:xfrm>
            <a:off x="7378071" y="1143225"/>
            <a:ext cx="1802100" cy="47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1. Sketch</a:t>
            </a:r>
            <a:endParaRPr lang="en-FI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14AACE9-6E85-EB51-2DDE-ED3A992AD88A}"/>
              </a:ext>
            </a:extLst>
          </p:cNvPr>
          <p:cNvSpPr txBox="1">
            <a:spLocks/>
          </p:cNvSpPr>
          <p:nvPr/>
        </p:nvSpPr>
        <p:spPr>
          <a:xfrm>
            <a:off x="8000734" y="3237249"/>
            <a:ext cx="1802100" cy="47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2. Measure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43F717C-D68D-0F02-CE2B-F0874BCC8609}"/>
              </a:ext>
            </a:extLst>
          </p:cNvPr>
          <p:cNvSpPr txBox="1">
            <a:spLocks/>
          </p:cNvSpPr>
          <p:nvPr/>
        </p:nvSpPr>
        <p:spPr>
          <a:xfrm>
            <a:off x="7234941" y="5315483"/>
            <a:ext cx="1802100" cy="47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3. Material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    experiment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FC06B16-C7C6-71CA-4E20-27428E177EE7}"/>
              </a:ext>
            </a:extLst>
          </p:cNvPr>
          <p:cNvSpPr txBox="1">
            <a:spLocks/>
          </p:cNvSpPr>
          <p:nvPr/>
        </p:nvSpPr>
        <p:spPr>
          <a:xfrm>
            <a:off x="3480803" y="1142024"/>
            <a:ext cx="2175414" cy="47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6. Final product</a:t>
            </a:r>
            <a:endParaRPr lang="en-FI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16371C08-CAAD-423C-8406-1B5A889593EC}"/>
              </a:ext>
            </a:extLst>
          </p:cNvPr>
          <p:cNvSpPr txBox="1">
            <a:spLocks/>
          </p:cNvSpPr>
          <p:nvPr/>
        </p:nvSpPr>
        <p:spPr>
          <a:xfrm>
            <a:off x="2670829" y="3263112"/>
            <a:ext cx="1802100" cy="47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F050202020403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5. Prototype</a:t>
            </a:r>
            <a:endParaRPr lang="en-US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" panose="020B0504020202020204" pitchFamily="34" charset="0"/>
              <a:ea typeface="STXihei" panose="020B0400000000000000" pitchFamily="34" charset="-122"/>
              <a:cs typeface="Gautami" panose="020B0604020202020204" pitchFamily="34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2A97532-B657-4343-10BF-23F3520ECBAF}"/>
              </a:ext>
            </a:extLst>
          </p:cNvPr>
          <p:cNvSpPr txBox="1">
            <a:spLocks/>
          </p:cNvSpPr>
          <p:nvPr/>
        </p:nvSpPr>
        <p:spPr>
          <a:xfrm>
            <a:off x="3480803" y="5287531"/>
            <a:ext cx="1802100" cy="47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4. Material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  <a:ea typeface="STXihei" panose="020B0400000000000000" pitchFamily="34" charset="-122"/>
                <a:cs typeface="Gautami" panose="020B0604020202020204" pitchFamily="34" charset="0"/>
              </a:rPr>
              <a:t>    casting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DDD7F02-94E1-A14E-0109-222F9A2362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37" r="14339"/>
          <a:stretch/>
        </p:blipFill>
        <p:spPr>
          <a:xfrm>
            <a:off x="1474779" y="4711570"/>
            <a:ext cx="1802100" cy="1769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5" name="3D Model 44">
                <a:extLst>
                  <a:ext uri="{FF2B5EF4-FFF2-40B4-BE49-F238E27FC236}">
                    <a16:creationId xmlns:a16="http://schemas.microsoft.com/office/drawing/2014/main" id="{16DCA3FC-1B6D-1989-4145-0DC0AA20E3E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92791778"/>
                  </p:ext>
                </p:extLst>
              </p:nvPr>
            </p:nvGraphicFramePr>
            <p:xfrm>
              <a:off x="644155" y="7701847"/>
              <a:ext cx="8797700" cy="588417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797700" cy="5884176"/>
                    </a:xfrm>
                    <a:prstGeom prst="rect">
                      <a:avLst/>
                    </a:prstGeom>
                  </am3d:spPr>
                  <am3d:camera>
                    <am3d:pos x="0" y="0" z="5495040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43469" d="1000000"/>
                    <am3d:preTrans dx="0" dy="-10382890" dz="7506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3247697" ay="1258709" az="-1580289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04353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5" name="3D Model 44">
                <a:extLst>
                  <a:ext uri="{FF2B5EF4-FFF2-40B4-BE49-F238E27FC236}">
                    <a16:creationId xmlns:a16="http://schemas.microsoft.com/office/drawing/2014/main" id="{16DCA3FC-1B6D-1989-4145-0DC0AA20E3E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4155" y="7701847"/>
                <a:ext cx="8797700" cy="5884176"/>
              </a:xfrm>
              <a:prstGeom prst="rect">
                <a:avLst/>
              </a:prstGeom>
            </p:spPr>
          </p:pic>
        </mc:Fallback>
      </mc:AlternateContent>
      <p:pic>
        <p:nvPicPr>
          <p:cNvPr id="47" name="Picture 46" descr="A picture containing opener&#10;&#10;Description automatically generated">
            <a:extLst>
              <a:ext uri="{FF2B5EF4-FFF2-40B4-BE49-F238E27FC236}">
                <a16:creationId xmlns:a16="http://schemas.microsoft.com/office/drawing/2014/main" id="{89C4BFB4-99CA-60B6-A0F0-AB65758645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488" t="5185" r="22066" b="12538"/>
          <a:stretch/>
        </p:blipFill>
        <p:spPr>
          <a:xfrm>
            <a:off x="726327" y="2541883"/>
            <a:ext cx="1802100" cy="17779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4612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486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E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C058-9E8B-71E5-EE5A-DDB0A7738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94591"/>
            <a:ext cx="9144000" cy="2387600"/>
          </a:xfrm>
        </p:spPr>
        <p:txBody>
          <a:bodyPr>
            <a:normAutofit/>
          </a:bodyPr>
          <a:lstStyle/>
          <a:p>
            <a:r>
              <a:rPr lang="en-GB" sz="3200" b="1" i="1" u="none" strike="noStrike">
                <a:effectLst/>
                <a:latin typeface="Avenir Next LT Pro"/>
              </a:rPr>
              <a:t>Yelyzaveta Tinus</a:t>
            </a:r>
            <a:endParaRPr lang="en-US" sz="3200" b="1" i="1">
              <a:latin typeface="Avenir Next LT Pro"/>
              <a:cs typeface="Calibri Light" panose="020F0302020204030204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C1E0A92-E122-CC61-4560-342EEE2F4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4" t="6496" r="24071" b="57607"/>
          <a:stretch/>
        </p:blipFill>
        <p:spPr>
          <a:xfrm>
            <a:off x="-2326512" y="5087040"/>
            <a:ext cx="8027723" cy="6077438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69CCBFDB-1F2C-8107-EFD9-0112A0D01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4" t="6496" r="24071" b="57607"/>
          <a:stretch/>
        </p:blipFill>
        <p:spPr>
          <a:xfrm>
            <a:off x="4685819" y="-2706582"/>
            <a:ext cx="8027723" cy="6077438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B168BC6D-8017-4164-A676-5B28EF8C0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4" t="6496" r="24071" b="57607"/>
          <a:stretch/>
        </p:blipFill>
        <p:spPr>
          <a:xfrm>
            <a:off x="5351363" y="-3294961"/>
            <a:ext cx="8027723" cy="6077438"/>
          </a:xfrm>
          <a:prstGeom prst="rect">
            <a:avLst/>
          </a:prstGeom>
        </p:spPr>
      </p:pic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450B145F-12C7-348F-C475-11F10161C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9" t="10448" r="34737" b="74378"/>
          <a:stretch/>
        </p:blipFill>
        <p:spPr>
          <a:xfrm>
            <a:off x="1565478" y="1113064"/>
            <a:ext cx="9107246" cy="3791016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26E459E0-DAFA-53F0-CFD8-105747FD8F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226" t="48419" r="73835" b="34581"/>
          <a:stretch/>
        </p:blipFill>
        <p:spPr>
          <a:xfrm>
            <a:off x="-517965" y="5083421"/>
            <a:ext cx="6466276" cy="5653405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FFFABE2-CB0F-0AB4-5ED2-AADA13E2E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41" t="48448" r="47323" b="34552"/>
          <a:stretch/>
        </p:blipFill>
        <p:spPr>
          <a:xfrm>
            <a:off x="6282162" y="-3298580"/>
            <a:ext cx="6193524" cy="565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1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Logo&#10;&#10;Description automatically generated">
            <a:extLst>
              <a:ext uri="{FF2B5EF4-FFF2-40B4-BE49-F238E27FC236}">
                <a16:creationId xmlns:a16="http://schemas.microsoft.com/office/drawing/2014/main" id="{7C05B638-EBA4-D368-5F53-F33DE801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668" y="2630841"/>
            <a:ext cx="3037754" cy="19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3B6D5F-4F92-2169-64AD-840CA12E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6" descr="A picture containing wooden, wood&#10;&#10;Description automatically generated">
            <a:extLst>
              <a:ext uri="{FF2B5EF4-FFF2-40B4-BE49-F238E27FC236}">
                <a16:creationId xmlns:a16="http://schemas.microsoft.com/office/drawing/2014/main" id="{65D14CFA-E8FD-D346-4943-3B318DBA2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76" y="-284022"/>
            <a:ext cx="12311605" cy="819768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81D313D-20F0-4F6F-7E3B-FEBA069A7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325" y="2652811"/>
            <a:ext cx="3601250" cy="17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6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3D91A80-4BBA-CAD1-1EFD-8D30A6ADBB17}"/>
              </a:ext>
            </a:extLst>
          </p:cNvPr>
          <p:cNvSpPr/>
          <p:nvPr/>
        </p:nvSpPr>
        <p:spPr>
          <a:xfrm>
            <a:off x="2644586" y="-1184623"/>
            <a:ext cx="2945546" cy="3086420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FC1E18-6E40-D119-EC4B-671BB7C10D01}"/>
              </a:ext>
            </a:extLst>
          </p:cNvPr>
          <p:cNvSpPr/>
          <p:nvPr/>
        </p:nvSpPr>
        <p:spPr>
          <a:xfrm>
            <a:off x="9579426" y="4386301"/>
            <a:ext cx="2945546" cy="3086420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054812-3630-D25E-3B6A-F3F47852B8B0}"/>
              </a:ext>
            </a:extLst>
          </p:cNvPr>
          <p:cNvSpPr/>
          <p:nvPr/>
        </p:nvSpPr>
        <p:spPr>
          <a:xfrm>
            <a:off x="4546385" y="-172892"/>
            <a:ext cx="2843092" cy="3688335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7" descr="Diagram&#10;&#10;Description automatically generated">
            <a:extLst>
              <a:ext uri="{FF2B5EF4-FFF2-40B4-BE49-F238E27FC236}">
                <a16:creationId xmlns:a16="http://schemas.microsoft.com/office/drawing/2014/main" id="{AEA3EC86-1099-E624-A479-4697957E3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15" r="71562" b="485"/>
          <a:stretch/>
        </p:blipFill>
        <p:spPr>
          <a:xfrm>
            <a:off x="7164080" y="-381912"/>
            <a:ext cx="5409749" cy="54495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DB97A9-E97A-9976-2D05-A45AE7931449}"/>
              </a:ext>
            </a:extLst>
          </p:cNvPr>
          <p:cNvSpPr/>
          <p:nvPr/>
        </p:nvSpPr>
        <p:spPr>
          <a:xfrm rot="-3120000">
            <a:off x="5578029" y="-3771471"/>
            <a:ext cx="2000117" cy="15381278"/>
          </a:xfrm>
          <a:prstGeom prst="rect">
            <a:avLst/>
          </a:prstGeom>
          <a:solidFill>
            <a:srgbClr val="F2CE56"/>
          </a:solidFill>
          <a:ln>
            <a:solidFill>
              <a:srgbClr val="F2CE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8E2723A-2781-C86A-9AB5-858340C687CE}"/>
                  </a:ext>
                </a:extLst>
              </p14:cNvPr>
              <p14:cNvContentPartPr/>
              <p14:nvPr/>
            </p14:nvContentPartPr>
            <p14:xfrm>
              <a:off x="2372809" y="-1041720"/>
              <a:ext cx="19291" cy="1929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8E2723A-2781-C86A-9AB5-858340C687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08259" y="-2006270"/>
                <a:ext cx="1929100" cy="1929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F974E0C-59AF-9B9A-52BB-49EA463AEBE8}"/>
                  </a:ext>
                </a:extLst>
              </p14:cNvPr>
              <p14:cNvContentPartPr/>
              <p14:nvPr/>
            </p14:nvContentPartPr>
            <p14:xfrm>
              <a:off x="5845214" y="1736202"/>
              <a:ext cx="19291" cy="19291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F974E0C-59AF-9B9A-52BB-49EA463AEB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80664" y="771652"/>
                <a:ext cx="1929100" cy="1929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D6EE11-0472-73F3-20FE-AB38039F5C4F}"/>
                  </a:ext>
                </a:extLst>
              </p14:cNvPr>
              <p14:cNvContentPartPr/>
              <p14:nvPr/>
            </p14:nvContentPartPr>
            <p14:xfrm>
              <a:off x="6404657" y="2681467"/>
              <a:ext cx="19291" cy="19291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D6EE11-0472-73F3-20FE-AB38039F5C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40107" y="1716917"/>
                <a:ext cx="1929100" cy="1929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EE43B1A-E065-231D-CC30-16498D1BCA4C}"/>
                  </a:ext>
                </a:extLst>
              </p14:cNvPr>
              <p14:cNvContentPartPr/>
              <p14:nvPr/>
            </p14:nvContentPartPr>
            <p14:xfrm>
              <a:off x="6404657" y="2681467"/>
              <a:ext cx="19291" cy="19291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EE43B1A-E065-231D-CC30-16498D1BCA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40107" y="1716917"/>
                <a:ext cx="1929100" cy="1929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6DD544F-F752-5FA7-4934-019B79560A48}"/>
                  </a:ext>
                </a:extLst>
              </p14:cNvPr>
              <p14:cNvContentPartPr/>
              <p14:nvPr/>
            </p14:nvContentPartPr>
            <p14:xfrm>
              <a:off x="5478683" y="2449974"/>
              <a:ext cx="19291" cy="19291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6DD544F-F752-5FA7-4934-019B79560A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4133" y="1485424"/>
                <a:ext cx="1929100" cy="1929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CDE42BB-C282-4922-4181-256743C31315}"/>
                  </a:ext>
                </a:extLst>
              </p14:cNvPr>
              <p14:cNvContentPartPr/>
              <p14:nvPr/>
            </p14:nvContentPartPr>
            <p14:xfrm>
              <a:off x="5825923" y="57872"/>
              <a:ext cx="19291" cy="19291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CDE42BB-C282-4922-4181-256743C313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1373" y="-906678"/>
                <a:ext cx="1929100" cy="19291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EB939D8-BE12-CEEF-D765-6FBCCED1939E}"/>
                  </a:ext>
                </a:extLst>
              </p14:cNvPr>
              <p14:cNvContentPartPr/>
              <p14:nvPr/>
            </p14:nvContentPartPr>
            <p14:xfrm>
              <a:off x="8796759" y="1350379"/>
              <a:ext cx="19291" cy="19291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EB939D8-BE12-CEEF-D765-6FBCCED193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32209" y="385829"/>
                <a:ext cx="1929100" cy="19291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13">
            <a:extLst>
              <a:ext uri="{FF2B5EF4-FFF2-40B4-BE49-F238E27FC236}">
                <a16:creationId xmlns:a16="http://schemas.microsoft.com/office/drawing/2014/main" id="{42E2A10D-CDE5-C15C-00F9-554ED885A79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226" t="48419" r="73835" b="34581"/>
          <a:stretch/>
        </p:blipFill>
        <p:spPr>
          <a:xfrm>
            <a:off x="-300250" y="261689"/>
            <a:ext cx="4455620" cy="3892481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6FC2876-9F36-2D4C-58BE-694F31851D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420" t="47705" r="47340" b="34574"/>
          <a:stretch/>
        </p:blipFill>
        <p:spPr>
          <a:xfrm>
            <a:off x="2094364" y="2842242"/>
            <a:ext cx="4676676" cy="4451314"/>
          </a:xfrm>
          <a:prstGeom prst="rect">
            <a:avLst/>
          </a:prstGeom>
        </p:spPr>
      </p:pic>
      <p:pic>
        <p:nvPicPr>
          <p:cNvPr id="24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DCAFD54B-2A00-A624-E4BA-D1D768702B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7560" y="2920412"/>
            <a:ext cx="2743200" cy="135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4"/>
            <a:ext cx="12192000" cy="725213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100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C058-9E8B-71E5-EE5A-DDB0A77386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i="0" u="none" strike="noStrike">
                <a:effectLst/>
                <a:latin typeface="-apple-system"/>
              </a:rPr>
              <a:t>Marek </a:t>
            </a:r>
            <a:r>
              <a:rPr lang="en-GB" b="0" i="0" u="none" strike="noStrike" err="1">
                <a:effectLst/>
                <a:latin typeface="-apple-system"/>
              </a:rPr>
              <a:t>Ševčík</a:t>
            </a:r>
            <a:endParaRPr lang="en-US" err="1">
              <a:ea typeface="+mj-lt"/>
              <a:cs typeface="+mj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C1C0D6A-D563-3B6D-8451-F75CDE887B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FI"/>
              <a:t>Conversation mug set</a:t>
            </a:r>
          </a:p>
        </p:txBody>
      </p:sp>
    </p:spTree>
    <p:extLst>
      <p:ext uri="{BB962C8B-B14F-4D97-AF65-F5344CB8AC3E}">
        <p14:creationId xmlns:p14="http://schemas.microsoft.com/office/powerpoint/2010/main" val="40428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8B6F292-127B-F9A2-A74B-A5787C49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F77B2B6F-7A2F-328D-0FAD-63CDB4FF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1486" y="0"/>
            <a:ext cx="10232571" cy="6868885"/>
          </a:xfrm>
          <a:prstGeom prst="rect">
            <a:avLst/>
          </a:prstGeom>
        </p:spPr>
      </p:pic>
      <p:pic>
        <p:nvPicPr>
          <p:cNvPr id="4" name="Picture 4" descr="A picture containing indoor, floor, ceiling, white&#10;&#10;Description automatically generated">
            <a:extLst>
              <a:ext uri="{FF2B5EF4-FFF2-40B4-BE49-F238E27FC236}">
                <a16:creationId xmlns:a16="http://schemas.microsoft.com/office/drawing/2014/main" id="{240425FE-EAFB-1091-9008-D612BCF4C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60044" y="-2343"/>
            <a:ext cx="4525643" cy="6875987"/>
          </a:xfrm>
        </p:spPr>
      </p:pic>
    </p:spTree>
    <p:extLst>
      <p:ext uri="{BB962C8B-B14F-4D97-AF65-F5344CB8AC3E}">
        <p14:creationId xmlns:p14="http://schemas.microsoft.com/office/powerpoint/2010/main" val="16148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lass, dishware&#10;&#10;Description automatically generated">
            <a:extLst>
              <a:ext uri="{FF2B5EF4-FFF2-40B4-BE49-F238E27FC236}">
                <a16:creationId xmlns:a16="http://schemas.microsoft.com/office/drawing/2014/main" id="{1260851B-B642-B456-7DEF-DCAA35E7F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9"/>
            <a:ext cx="12192000" cy="73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3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1303CA-61D2-C345-92FC-AFB765BAF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" y="-1695"/>
            <a:ext cx="12196740" cy="6866677"/>
          </a:xfrm>
        </p:spPr>
      </p:pic>
    </p:spTree>
    <p:extLst>
      <p:ext uri="{BB962C8B-B14F-4D97-AF65-F5344CB8AC3E}">
        <p14:creationId xmlns:p14="http://schemas.microsoft.com/office/powerpoint/2010/main" val="36483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agram, venn diagram&#10;&#10;Description automatically generated">
            <a:extLst>
              <a:ext uri="{FF2B5EF4-FFF2-40B4-BE49-F238E27FC236}">
                <a16:creationId xmlns:a16="http://schemas.microsoft.com/office/drawing/2014/main" id="{FEA410E2-2C3E-8F6D-07E2-3B28DCAA8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65884"/>
            <a:ext cx="8284028" cy="670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39F-696C-F568-604A-7D53E7B5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5C393-CD50-DE4A-A096-C326E2BB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C52BD-B750-4DDC-1865-1C0608495077}"/>
              </a:ext>
            </a:extLst>
          </p:cNvPr>
          <p:cNvSpPr/>
          <p:nvPr/>
        </p:nvSpPr>
        <p:spPr>
          <a:xfrm>
            <a:off x="0" y="-94593"/>
            <a:ext cx="12192000" cy="72521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376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text, handcart&#10;&#10;Description automatically generated">
            <a:extLst>
              <a:ext uri="{FF2B5EF4-FFF2-40B4-BE49-F238E27FC236}">
                <a16:creationId xmlns:a16="http://schemas.microsoft.com/office/drawing/2014/main" id="{4B8B7A32-CB03-C052-F12F-55D233692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9" y="-1694"/>
            <a:ext cx="12196740" cy="6866676"/>
          </a:xfrm>
        </p:spPr>
      </p:pic>
    </p:spTree>
    <p:extLst>
      <p:ext uri="{BB962C8B-B14F-4D97-AF65-F5344CB8AC3E}">
        <p14:creationId xmlns:p14="http://schemas.microsoft.com/office/powerpoint/2010/main" val="413947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81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Thematic Studio I</vt:lpstr>
      <vt:lpstr>Polina Korchagina</vt:lpstr>
      <vt:lpstr>1 Why</vt:lpstr>
      <vt:lpstr>2 What</vt:lpstr>
      <vt:lpstr>3 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Hanna Rozmarynowska</vt:lpstr>
      <vt:lpstr>W H Y</vt:lpstr>
      <vt:lpstr>W   H   A   T</vt:lpstr>
      <vt:lpstr>H</vt:lpstr>
      <vt:lpstr>PowerPoint Presentation</vt:lpstr>
      <vt:lpstr>Eveline Van Erven</vt:lpstr>
      <vt:lpstr>PowerPoint Presentation</vt:lpstr>
      <vt:lpstr>2 What</vt:lpstr>
      <vt:lpstr>3 How</vt:lpstr>
      <vt:lpstr>PowerPoint Presentation</vt:lpstr>
      <vt:lpstr>Yuki Yamamoto</vt:lpstr>
      <vt:lpstr>PowerPoint Presentation</vt:lpstr>
      <vt:lpstr>PowerPoint Presentation</vt:lpstr>
      <vt:lpstr>PowerPoint Presentation</vt:lpstr>
      <vt:lpstr>PowerPoint Presentation</vt:lpstr>
      <vt:lpstr>Rebeka Kováčová</vt:lpstr>
      <vt:lpstr>PowerPoint Presentation</vt:lpstr>
      <vt:lpstr>PowerPoint Presentation</vt:lpstr>
      <vt:lpstr>How?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Unna Luoma</vt:lpstr>
      <vt:lpstr>PowerPoint Presentation</vt:lpstr>
      <vt:lpstr>What</vt:lpstr>
      <vt:lpstr>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Jenni Suong Mai Bui</vt:lpstr>
      <vt:lpstr>1 Why</vt:lpstr>
      <vt:lpstr>2 What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Joseph Hallam</vt:lpstr>
      <vt:lpstr>1 Why</vt:lpstr>
      <vt:lpstr>2 What</vt:lpstr>
      <vt:lpstr>3 How</vt:lpstr>
      <vt:lpstr>PowerPoint Presentation</vt:lpstr>
      <vt:lpstr>Shinwoo Kim</vt:lpstr>
      <vt:lpstr>PowerPoint Presentation</vt:lpstr>
      <vt:lpstr>PowerPoint Presentation</vt:lpstr>
      <vt:lpstr>PowerPoint Presentation</vt:lpstr>
      <vt:lpstr>PowerPoint Presentation</vt:lpstr>
      <vt:lpstr>Yelyzaveta Tinus</vt:lpstr>
      <vt:lpstr>PowerPoint Presentation</vt:lpstr>
      <vt:lpstr>PowerPoint Presentation</vt:lpstr>
      <vt:lpstr>PowerPoint Presentation</vt:lpstr>
      <vt:lpstr>PowerPoint Presentation</vt:lpstr>
      <vt:lpstr>Marek Ševčík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Thematic Studio I</dc:title>
  <dc:creator>Vienamo Teppo</dc:creator>
  <cp:revision>3</cp:revision>
  <cp:lastPrinted>2023-02-15T08:41:50Z</cp:lastPrinted>
  <dcterms:created xsi:type="dcterms:W3CDTF">2023-02-02T08:05:04Z</dcterms:created>
  <dcterms:modified xsi:type="dcterms:W3CDTF">2023-02-15T11:09:58Z</dcterms:modified>
</cp:coreProperties>
</file>