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7"/>
  </p:normalViewPr>
  <p:slideViewPr>
    <p:cSldViewPr snapToGrid="0">
      <p:cViewPr varScale="1">
        <p:scale>
          <a:sx n="104" d="100"/>
          <a:sy n="104" d="100"/>
        </p:scale>
        <p:origin x="89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06C3-6CAF-D5E1-7EA8-32BBCE5F83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2E298-571A-9091-AE2C-01070E455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FEF07-C151-8D3A-C51B-112692E3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D34D6-3799-E761-BC22-78D3F0043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52D1D-0A22-1866-AB2E-5BC5699DB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4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5E36E-7664-6E40-EA8A-ECB45C8DC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00B39-7E51-C893-24A2-48136A600A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177E5-8F2A-8806-3B3B-B99C7A0D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0E1C-90CE-10CD-8BA1-8F82F2F3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4E3F3-30F5-9C27-B89B-DF0B781B8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3F5650-E7FB-560E-5217-92A90042AB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4CB54-791A-2597-7629-154094EBD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70CEA-08B5-8F70-7DBF-065F0DE58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17F9B-0863-61BE-D10F-D582E1DD6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2A1E53-1075-79D0-8DB9-2B70CF565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346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A3D18-3B0A-3256-04E6-08D83C0C4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F0AB5-5B85-F51A-DD05-7BFB7CF51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E0D43-57BC-91F6-12DE-A5D02D18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E2B8E-3004-694A-F15C-9C007981A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48113-4316-D19B-B63C-DAFAB3BD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7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E759E-C3FB-D99E-971B-C1E112A4B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7A30D-0FB2-95B0-864C-3927F8A31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3835E-655C-B853-1D2C-20A7E754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39CF3-25E0-2B70-3DB8-6879D996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25F56-B195-1EDD-B28D-CAA64983B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0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73238-9F16-EF1E-ECD5-D3A3A5CA9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0A16-AD5B-DC3A-00EB-E6ABBCF4DC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CCA09-0CA5-313A-F741-DBB9C6F68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F57D5-B655-5920-5BC9-B19CF2DE6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AC797-C532-4D82-4994-EB2C1A0FD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9B194D-52AF-4068-80D5-9BA98FAD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80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8B74-AA9F-18BD-4D89-E1487537B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CA3C6-E257-61AB-4B02-F7A076987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5CC45B-1A08-0270-F258-6EA77A306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A7D8B8-4EDB-BCB6-6A9B-6C1C77970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40258-D32C-818E-CC7C-A408873716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E8D4EC-E5C2-9086-A88F-F79ADB59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5EF723-2898-B926-E562-D65E83ADA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079934-FF08-2118-48BA-04D52AAA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3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503D9-D27B-2A70-048F-FB9D6ED30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4340E6-1BD3-60C5-23B5-1CBA45D9C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5887BF-8E09-D8F0-CB22-6B6D6E99F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60F12F-DFB4-A077-1403-A9BE12E3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3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FF96E-90EA-9955-6C28-6E86BEB4D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CF196C-BFD4-72DB-B3A8-06FFACD5E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CA37A-2FEA-335E-C71D-1642816E3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0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03BEC-2677-54F3-80F1-1B043538C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3F956-4F48-E4A6-7E41-F1525A82D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7A43A0-64B2-5A85-3450-A8D5F5A774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08AC6-A6F9-351C-D296-13E9C0EA9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D17B7-6F68-7EEB-AFC3-A9FB13F3A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25CB2E-5099-9DDD-608A-BA492A10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2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080B-A9B1-D0A7-5938-9C4C091C5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2A88D4-9493-0AE2-B376-5C4460912B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302AB7-341D-B27D-9307-E9A25EE1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F950A-E2E3-DCDD-0813-91701DFD8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33225-6B1A-BC61-FED6-9415D2E9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833EC-7B9F-2444-396E-BB7A348ED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10CA52-CE14-F49A-4EDB-2D16F4CC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43B48-D796-5FD9-97A9-BDD2D7EA0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30634-2659-2EB7-F434-AA35D7C0CB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FF9B8-707A-8C49-B8DB-BF0B66E1A41D}" type="datetimeFigureOut">
              <a:rPr lang="en-US" smtClean="0"/>
              <a:t>3/31/23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D847-3F3E-CCE1-EEB9-F8FC700141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6A0B8-518C-8150-9EF1-BC6E7E10C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E6DC-6A19-0642-B7D0-95FEEB01D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7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C48F0-DAE0-592F-04E6-C15BF5BA67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i="1" dirty="0">
                <a:effectLst/>
                <a:latin typeface="Helvetica" pitchFamily="2" charset="0"/>
              </a:rPr>
              <a:t>H</a:t>
            </a:r>
            <a:r>
              <a:rPr lang="en-IN" i="1" dirty="0">
                <a:solidFill>
                  <a:srgbClr val="00FFFF"/>
                </a:solidFill>
                <a:effectLst/>
                <a:latin typeface="Helvetica" pitchFamily="2" charset="0"/>
              </a:rPr>
              <a:t>e</a:t>
            </a:r>
            <a:r>
              <a:rPr lang="en-IN" i="1" dirty="0">
                <a:solidFill>
                  <a:srgbClr val="FF001A"/>
                </a:solidFill>
                <a:effectLst/>
                <a:latin typeface="Helvetica" pitchFamily="2" charset="0"/>
              </a:rPr>
              <a:t>a</a:t>
            </a:r>
            <a:r>
              <a:rPr lang="en-IN" i="1" dirty="0">
                <a:effectLst/>
                <a:latin typeface="Helvetica" pitchFamily="2" charset="0"/>
              </a:rPr>
              <a:t>r</a:t>
            </a:r>
            <a:r>
              <a:rPr lang="en-IN" i="1" dirty="0">
                <a:solidFill>
                  <a:srgbClr val="00FFFF"/>
                </a:solidFill>
                <a:effectLst/>
                <a:latin typeface="Helvetica" pitchFamily="2" charset="0"/>
              </a:rPr>
              <a:t>a</a:t>
            </a:r>
            <a:r>
              <a:rPr lang="en-IN" i="1" dirty="0">
                <a:solidFill>
                  <a:srgbClr val="FF001A"/>
                </a:solidFill>
                <a:effectLst/>
                <a:latin typeface="Helvetica" pitchFamily="2" charset="0"/>
              </a:rPr>
              <a:t>b</a:t>
            </a:r>
            <a:r>
              <a:rPr lang="en-IN" i="1" dirty="0">
                <a:effectLst/>
                <a:latin typeface="Helvetica" pitchFamily="2" charset="0"/>
              </a:rPr>
              <a:t>l</a:t>
            </a:r>
            <a:r>
              <a:rPr lang="en-IN" i="1" dirty="0">
                <a:solidFill>
                  <a:srgbClr val="00FFFF"/>
                </a:solidFill>
                <a:effectLst/>
                <a:latin typeface="Helvetica" pitchFamily="2" charset="0"/>
              </a:rPr>
              <a:t>e</a:t>
            </a:r>
            <a:r>
              <a:rPr lang="en-IN" i="1" dirty="0">
                <a:solidFill>
                  <a:srgbClr val="FF001A"/>
                </a:solidFill>
                <a:effectLst/>
                <a:latin typeface="Helvetica" pitchFamily="2" charset="0"/>
              </a:rPr>
              <a:t>s</a:t>
            </a:r>
            <a:br>
              <a:rPr lang="en-IN" dirty="0">
                <a:effectLst/>
                <a:latin typeface="Helvetica" pitchFamily="2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EFBDB-30CC-1FDB-9790-A3C196456A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IN" i="1" dirty="0">
                <a:effectLst/>
                <a:latin typeface="Helvetica" pitchFamily="2" charset="0"/>
              </a:rPr>
              <a:t>TECHNOLOGY TUCKED</a:t>
            </a:r>
            <a:endParaRPr lang="en-IN" dirty="0">
              <a:effectLst/>
              <a:latin typeface="Helvetica" pitchFamily="2" charset="0"/>
            </a:endParaRPr>
          </a:p>
          <a:p>
            <a:r>
              <a:rPr lang="en-IN" i="1" dirty="0">
                <a:solidFill>
                  <a:srgbClr val="FF001A"/>
                </a:solidFill>
                <a:effectLst/>
                <a:latin typeface="Helvetica" pitchFamily="2" charset="0"/>
              </a:rPr>
              <a:t>INSIDE YOUR EARS</a:t>
            </a:r>
            <a:endParaRPr lang="en-IN" dirty="0">
              <a:solidFill>
                <a:srgbClr val="FF001A"/>
              </a:solidFill>
              <a:effectLst/>
              <a:latin typeface="Helvetica" pitchFamily="2" charset="0"/>
            </a:endParaRPr>
          </a:p>
          <a:p>
            <a:r>
              <a:rPr lang="en-IN" i="1" dirty="0">
                <a:effectLst/>
                <a:latin typeface="Helvetica" pitchFamily="2" charset="0"/>
              </a:rPr>
              <a:t>WILL AUGMENT</a:t>
            </a:r>
            <a:endParaRPr lang="en-IN" dirty="0">
              <a:effectLst/>
              <a:latin typeface="Helvetica" pitchFamily="2" charset="0"/>
            </a:endParaRPr>
          </a:p>
          <a:p>
            <a:r>
              <a:rPr lang="en-IN" i="1" dirty="0">
                <a:effectLst/>
                <a:latin typeface="Helvetica" pitchFamily="2" charset="0"/>
              </a:rPr>
              <a:t>YOUR DAILY LIFE</a:t>
            </a:r>
          </a:p>
          <a:p>
            <a:endParaRPr lang="en-IN" i="1" dirty="0">
              <a:latin typeface="Helvetica" pitchFamily="2" charset="0"/>
            </a:endParaRPr>
          </a:p>
          <a:p>
            <a:r>
              <a:rPr lang="en-IN" i="1" dirty="0">
                <a:effectLst/>
                <a:latin typeface="Helvetica" pitchFamily="2" charset="0"/>
              </a:rPr>
              <a:t>- Poppy Crum</a:t>
            </a:r>
            <a:endParaRPr lang="en-IN" dirty="0">
              <a:effectLst/>
              <a:latin typeface="Helvetica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67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248097-CCB4-D253-6A1B-2CC34DDF2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Scenarios?</a:t>
            </a:r>
          </a:p>
        </p:txBody>
      </p:sp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DE76D37B-DAD3-01A8-13E5-2CBE8B561A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1044" y="114300"/>
            <a:ext cx="6930916" cy="674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486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4D730-30C4-3B09-67CD-8C0CAC80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Audio devices monitoring physiological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B1B22-1522-A869-5429-8568578E8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already have technology that monitor heart rate, blood sugar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Audio devices may monitor the stress levels and produce a response like cancelling out certain sounds, enhancing certain voices, linking other devices with others and producing a response</a:t>
            </a:r>
          </a:p>
          <a:p>
            <a:r>
              <a:rPr lang="en-US" dirty="0"/>
              <a:t>Cone of silence</a:t>
            </a:r>
          </a:p>
        </p:txBody>
      </p:sp>
    </p:spTree>
    <p:extLst>
      <p:ext uri="{BB962C8B-B14F-4D97-AF65-F5344CB8AC3E}">
        <p14:creationId xmlns:p14="http://schemas.microsoft.com/office/powerpoint/2010/main" val="341246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ED873-4D3F-871C-DE63-D5B32907A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they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6A253-FEDF-2755-74A7-B0F985FB4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Electrode impulses</a:t>
            </a:r>
          </a:p>
          <a:p>
            <a:r>
              <a:rPr lang="en-US" dirty="0"/>
              <a:t>Electricity impulses in </a:t>
            </a:r>
            <a:r>
              <a:rPr lang="en-US" dirty="0" err="1"/>
              <a:t>Vagus</a:t>
            </a:r>
            <a:r>
              <a:rPr lang="en-US" dirty="0"/>
              <a:t> nerve</a:t>
            </a:r>
          </a:p>
          <a:p>
            <a:r>
              <a:rPr lang="en-US" dirty="0" err="1"/>
              <a:t>Monitering</a:t>
            </a:r>
            <a:r>
              <a:rPr lang="en-US" dirty="0"/>
              <a:t> alpha and beta frequencies in brain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4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86FA6-CF95-90C0-291E-BBB46D2A0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Problems?</a:t>
            </a:r>
          </a:p>
        </p:txBody>
      </p:sp>
    </p:spTree>
    <p:extLst>
      <p:ext uri="{BB962C8B-B14F-4D97-AF65-F5344CB8AC3E}">
        <p14:creationId xmlns:p14="http://schemas.microsoft.com/office/powerpoint/2010/main" val="117234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E3596DD-156A-473E-9BB3-C6A29F757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Freeform: Shape 1032">
            <a:extLst>
              <a:ext uri="{FF2B5EF4-FFF2-40B4-BE49-F238E27FC236}">
                <a16:creationId xmlns:a16="http://schemas.microsoft.com/office/drawing/2014/main" id="{2C46C4D6-C474-4E92-B52E-944C1118F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27B207-C168-C83E-DF20-F16CBCB4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43467"/>
            <a:ext cx="3888526" cy="1800526"/>
          </a:xfrm>
        </p:spPr>
        <p:txBody>
          <a:bodyPr>
            <a:normAutofit/>
          </a:bodyPr>
          <a:lstStyle/>
          <a:p>
            <a:r>
              <a:rPr lang="en-US" sz="3700"/>
              <a:t>Although the author seems very optimistic 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3C63-B8EB-574B-3B07-2B9C3CD44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623381"/>
            <a:ext cx="3888528" cy="3553581"/>
          </a:xfrm>
        </p:spPr>
        <p:txBody>
          <a:bodyPr>
            <a:normAutofit/>
          </a:bodyPr>
          <a:lstStyle/>
          <a:p>
            <a:r>
              <a:rPr lang="en-US" sz="2000" dirty="0"/>
              <a:t>Surveillance society and capitalism- </a:t>
            </a:r>
            <a:r>
              <a:rPr lang="en-US" sz="2000" dirty="0" err="1"/>
              <a:t>Panapticon</a:t>
            </a:r>
            <a:r>
              <a:rPr lang="en-US" sz="2000" dirty="0"/>
              <a:t> by Foucault</a:t>
            </a:r>
          </a:p>
          <a:p>
            <a:r>
              <a:rPr lang="en-US" sz="2000" dirty="0" err="1"/>
              <a:t>Posthumanist</a:t>
            </a:r>
            <a:r>
              <a:rPr lang="en-US" sz="2000" dirty="0"/>
              <a:t> perspective of relying on </a:t>
            </a:r>
            <a:r>
              <a:rPr lang="en-US" sz="2000" dirty="0" err="1"/>
              <a:t>Artifical</a:t>
            </a:r>
            <a:r>
              <a:rPr lang="en-US" sz="2000" dirty="0"/>
              <a:t> Intelligence- Donna Haraway</a:t>
            </a:r>
          </a:p>
          <a:p>
            <a:r>
              <a:rPr lang="en-US" sz="2000" dirty="0"/>
              <a:t>Amazon Echo </a:t>
            </a:r>
          </a:p>
          <a:p>
            <a:endParaRPr lang="en-US" sz="2000" dirty="0"/>
          </a:p>
        </p:txBody>
      </p:sp>
      <p:pic>
        <p:nvPicPr>
          <p:cNvPr id="1026" name="Picture 2" descr="The Age of Surveillance Capitalism (B Format Paperback) - Profile Books">
            <a:extLst>
              <a:ext uri="{FF2B5EF4-FFF2-40B4-BE49-F238E27FC236}">
                <a16:creationId xmlns:a16="http://schemas.microsoft.com/office/drawing/2014/main" id="{8BE21D73-0908-EB7C-ACBB-FBFD57D458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47800" y="643234"/>
            <a:ext cx="3653919" cy="559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773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6EE941-2CE6-B444-8DDC-54E2E3D7C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Why audio surveillance is easy?- perhaps relate to this course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2641D-6261-A88E-8DE3-ADD9A1148C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62500" lnSpcReduction="20000"/>
          </a:bodyPr>
          <a:lstStyle/>
          <a:p>
            <a:r>
              <a:rPr lang="en-IN" sz="4600" i="1" dirty="0">
                <a:effectLst/>
                <a:latin typeface="Times" pitchFamily="2" charset="0"/>
              </a:rPr>
              <a:t>Whereas standard cameras have a limited angular field of view, microphones can be</a:t>
            </a:r>
            <a:r>
              <a:rPr lang="en-IN" sz="4600" dirty="0">
                <a:latin typeface="Times" pitchFamily="2" charset="0"/>
              </a:rPr>
              <a:t> </a:t>
            </a:r>
            <a:r>
              <a:rPr lang="en-IN" sz="4600" i="1" dirty="0">
                <a:effectLst/>
                <a:latin typeface="Times" pitchFamily="2" charset="0"/>
              </a:rPr>
              <a:t>omnidirectional (providing a spherical field of view).</a:t>
            </a:r>
            <a:endParaRPr lang="en-IN" sz="4600" dirty="0">
              <a:effectLst/>
              <a:latin typeface="Times" pitchFamily="2" charset="0"/>
            </a:endParaRPr>
          </a:p>
          <a:p>
            <a:r>
              <a:rPr lang="en-IN" sz="4600" i="1" dirty="0">
                <a:effectLst/>
                <a:latin typeface="Times" pitchFamily="2" charset="0"/>
              </a:rPr>
              <a:t>Due to the bigger involved wavelength, many surfaces allow for specular reflections of</a:t>
            </a:r>
            <a:r>
              <a:rPr lang="en-IN" sz="4600" dirty="0">
                <a:latin typeface="Times" pitchFamily="2" charset="0"/>
              </a:rPr>
              <a:t> </a:t>
            </a:r>
            <a:r>
              <a:rPr lang="en-IN" sz="4600" i="1" dirty="0">
                <a:effectLst/>
                <a:latin typeface="Times" pitchFamily="2" charset="0"/>
              </a:rPr>
              <a:t>the acoustic wave, thus permitting us to acquire audio events even when obstacles are</a:t>
            </a:r>
            <a:r>
              <a:rPr lang="en-IN" sz="4600" dirty="0">
                <a:latin typeface="Times" pitchFamily="2" charset="0"/>
              </a:rPr>
              <a:t> </a:t>
            </a:r>
            <a:r>
              <a:rPr lang="en-IN" sz="4600" i="1" dirty="0">
                <a:effectLst/>
                <a:latin typeface="Times" pitchFamily="2" charset="0"/>
              </a:rPr>
              <a:t>present.</a:t>
            </a:r>
          </a:p>
          <a:p>
            <a:r>
              <a:rPr lang="en-IN" sz="4600" i="1" dirty="0">
                <a:effectLst/>
                <a:latin typeface="Times" pitchFamily="2" charset="0"/>
              </a:rPr>
              <a:t>Illumination and temperature are not issues for audio processing.</a:t>
            </a:r>
          </a:p>
          <a:p>
            <a:endParaRPr lang="en-IN" sz="1800" i="1" dirty="0">
              <a:latin typeface="Times" pitchFamily="2" charset="0"/>
            </a:endParaRPr>
          </a:p>
          <a:p>
            <a:r>
              <a:rPr lang="en-IN" sz="1800" i="1" dirty="0">
                <a:effectLst/>
                <a:latin typeface="Helvetica" pitchFamily="2" charset="0"/>
              </a:rPr>
              <a:t>Audio Surveillance: A Systematic Review</a:t>
            </a:r>
            <a:endParaRPr lang="en-IN" sz="1800" dirty="0">
              <a:effectLst/>
              <a:latin typeface="Helvetica" pitchFamily="2" charset="0"/>
            </a:endParaRPr>
          </a:p>
          <a:p>
            <a:r>
              <a:rPr lang="en-IN" sz="1800" i="1" dirty="0">
                <a:effectLst/>
                <a:latin typeface="Helvetica" pitchFamily="2" charset="0"/>
              </a:rPr>
              <a:t>MARCO CROCCO</a:t>
            </a:r>
            <a:r>
              <a:rPr lang="en-IN" sz="1800" i="1" dirty="0">
                <a:effectLst/>
                <a:latin typeface="Times" pitchFamily="2" charset="0"/>
              </a:rPr>
              <a:t>, Pattern Analysis and Computer Vision, </a:t>
            </a:r>
            <a:r>
              <a:rPr lang="en-IN" sz="1800" i="1" dirty="0" err="1">
                <a:effectLst/>
                <a:latin typeface="Times" pitchFamily="2" charset="0"/>
              </a:rPr>
              <a:t>Istituto</a:t>
            </a:r>
            <a:r>
              <a:rPr lang="en-IN" sz="1800" i="1" dirty="0">
                <a:effectLst/>
                <a:latin typeface="Times" pitchFamily="2" charset="0"/>
              </a:rPr>
              <a:t> </a:t>
            </a:r>
            <a:r>
              <a:rPr lang="en-IN" sz="1800" i="1" dirty="0" err="1">
                <a:effectLst/>
                <a:latin typeface="Times" pitchFamily="2" charset="0"/>
              </a:rPr>
              <a:t>Italiano</a:t>
            </a:r>
            <a:r>
              <a:rPr lang="en-IN" sz="1800" i="1" dirty="0">
                <a:effectLst/>
                <a:latin typeface="Times" pitchFamily="2" charset="0"/>
              </a:rPr>
              <a:t> di </a:t>
            </a:r>
            <a:r>
              <a:rPr lang="en-IN" sz="1800" i="1" dirty="0" err="1">
                <a:effectLst/>
                <a:latin typeface="Times" pitchFamily="2" charset="0"/>
              </a:rPr>
              <a:t>Tecnologia</a:t>
            </a:r>
            <a:endParaRPr lang="en-IN" sz="1800" dirty="0">
              <a:effectLst/>
              <a:latin typeface="Times" pitchFamily="2" charset="0"/>
            </a:endParaRPr>
          </a:p>
          <a:p>
            <a:r>
              <a:rPr lang="en-IN" sz="1800" i="1" dirty="0">
                <a:effectLst/>
                <a:latin typeface="Helvetica" pitchFamily="2" charset="0"/>
              </a:rPr>
              <a:t>MARCO CRISTANI</a:t>
            </a:r>
            <a:r>
              <a:rPr lang="en-IN" sz="1800" i="1" dirty="0">
                <a:effectLst/>
                <a:latin typeface="Times" pitchFamily="2" charset="0"/>
              </a:rPr>
              <a:t>, University of Verona</a:t>
            </a:r>
            <a:endParaRPr lang="en-IN" sz="1800" dirty="0">
              <a:effectLst/>
              <a:latin typeface="Times" pitchFamily="2" charset="0"/>
            </a:endParaRPr>
          </a:p>
          <a:p>
            <a:r>
              <a:rPr lang="en-IN" sz="1800" i="1" dirty="0">
                <a:effectLst/>
                <a:latin typeface="Helvetica" pitchFamily="2" charset="0"/>
              </a:rPr>
              <a:t>ANDREA TRUCCO</a:t>
            </a:r>
            <a:r>
              <a:rPr lang="en-IN" sz="1800" i="1" dirty="0">
                <a:effectLst/>
                <a:latin typeface="Times" pitchFamily="2" charset="0"/>
              </a:rPr>
              <a:t>, University of Genova</a:t>
            </a:r>
            <a:endParaRPr lang="en-IN" sz="1800" dirty="0">
              <a:effectLst/>
              <a:latin typeface="Times" pitchFamily="2" charset="0"/>
            </a:endParaRPr>
          </a:p>
          <a:p>
            <a:r>
              <a:rPr lang="en-IN" sz="1800" i="1" dirty="0">
                <a:effectLst/>
                <a:latin typeface="Helvetica" pitchFamily="2" charset="0"/>
              </a:rPr>
              <a:t>VITTORIO MURINO</a:t>
            </a:r>
            <a:r>
              <a:rPr lang="en-IN" sz="1800" i="1" dirty="0">
                <a:effectLst/>
                <a:latin typeface="Times" pitchFamily="2" charset="0"/>
              </a:rPr>
              <a:t>, Pattern Analysis and Computer Vision, </a:t>
            </a:r>
            <a:r>
              <a:rPr lang="en-IN" sz="1800" i="1" dirty="0" err="1">
                <a:effectLst/>
                <a:latin typeface="Times" pitchFamily="2" charset="0"/>
              </a:rPr>
              <a:t>Istituto</a:t>
            </a:r>
            <a:r>
              <a:rPr lang="en-IN" sz="1800" i="1" dirty="0">
                <a:effectLst/>
                <a:latin typeface="Times" pitchFamily="2" charset="0"/>
              </a:rPr>
              <a:t> </a:t>
            </a:r>
            <a:r>
              <a:rPr lang="en-IN" sz="1800" i="1" dirty="0" err="1">
                <a:effectLst/>
                <a:latin typeface="Times" pitchFamily="2" charset="0"/>
              </a:rPr>
              <a:t>Italiano</a:t>
            </a:r>
            <a:r>
              <a:rPr lang="en-IN" sz="1800" i="1" dirty="0">
                <a:effectLst/>
                <a:latin typeface="Times" pitchFamily="2" charset="0"/>
              </a:rPr>
              <a:t> di </a:t>
            </a:r>
            <a:r>
              <a:rPr lang="en-IN" sz="1800" i="1" dirty="0" err="1">
                <a:effectLst/>
                <a:latin typeface="Times" pitchFamily="2" charset="0"/>
              </a:rPr>
              <a:t>Tecnologia</a:t>
            </a:r>
            <a:r>
              <a:rPr lang="en-IN" sz="1800" i="1" dirty="0">
                <a:effectLst/>
                <a:latin typeface="Times" pitchFamily="2" charset="0"/>
              </a:rPr>
              <a:t> -</a:t>
            </a:r>
            <a:endParaRPr lang="en-IN" sz="1800" dirty="0">
              <a:effectLst/>
              <a:latin typeface="Times" pitchFamily="2" charset="0"/>
            </a:endParaRPr>
          </a:p>
          <a:p>
            <a:r>
              <a:rPr lang="en-IN" sz="1800" i="1" dirty="0">
                <a:effectLst/>
                <a:latin typeface="Times" pitchFamily="2" charset="0"/>
              </a:rPr>
              <a:t>University of Verona</a:t>
            </a:r>
            <a:endParaRPr lang="en-IN" sz="1800" dirty="0">
              <a:effectLst/>
              <a:latin typeface="Times" pitchFamily="2" charset="0"/>
            </a:endParaRPr>
          </a:p>
          <a:p>
            <a:endParaRPr lang="en-IN" sz="1800" dirty="0">
              <a:effectLst/>
              <a:latin typeface="Times" pitchFamily="2" charset="0"/>
            </a:endParaRPr>
          </a:p>
          <a:p>
            <a:endParaRPr lang="en-IN" sz="1800" i="1" dirty="0">
              <a:effectLst/>
              <a:latin typeface="Times" pitchFamily="2" charset="0"/>
            </a:endParaRPr>
          </a:p>
          <a:p>
            <a:endParaRPr lang="en-IN" sz="1800" dirty="0">
              <a:effectLst/>
              <a:latin typeface="Times" pitchFamily="2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5825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86447-E0F9-8FA9-0AC2-7C3EBB4F48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E3A0B0-7E7F-C696-F5C0-056F5B6E00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21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238</Words>
  <Application>Microsoft Macintosh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Times</vt:lpstr>
      <vt:lpstr>Office Theme</vt:lpstr>
      <vt:lpstr>Hearables </vt:lpstr>
      <vt:lpstr>Scenarios?</vt:lpstr>
      <vt:lpstr>Audio devices monitoring physiological actions</vt:lpstr>
      <vt:lpstr>How they work?</vt:lpstr>
      <vt:lpstr>Problems?</vt:lpstr>
      <vt:lpstr>Although the author seems very optimistic but…</vt:lpstr>
      <vt:lpstr>Why audio surveillance is easy?- perhaps relate to this course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Hearables </dc:title>
  <dc:creator>Arora Samedha</dc:creator>
  <cp:lastModifiedBy>Arora Samedha</cp:lastModifiedBy>
  <cp:revision>7</cp:revision>
  <dcterms:created xsi:type="dcterms:W3CDTF">2023-03-30T12:24:44Z</dcterms:created>
  <dcterms:modified xsi:type="dcterms:W3CDTF">2023-03-31T07:26:45Z</dcterms:modified>
</cp:coreProperties>
</file>