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39"/>
  </p:notesMasterIdLst>
  <p:sldIdLst>
    <p:sldId id="256" r:id="rId3"/>
    <p:sldId id="313" r:id="rId4"/>
    <p:sldId id="300" r:id="rId5"/>
    <p:sldId id="274" r:id="rId6"/>
    <p:sldId id="294" r:id="rId7"/>
    <p:sldId id="257" r:id="rId8"/>
    <p:sldId id="299" r:id="rId9"/>
    <p:sldId id="315" r:id="rId10"/>
    <p:sldId id="282" r:id="rId11"/>
    <p:sldId id="305" r:id="rId12"/>
    <p:sldId id="284" r:id="rId13"/>
    <p:sldId id="271" r:id="rId14"/>
    <p:sldId id="292" r:id="rId15"/>
    <p:sldId id="258" r:id="rId16"/>
    <p:sldId id="259" r:id="rId17"/>
    <p:sldId id="260" r:id="rId18"/>
    <p:sldId id="262" r:id="rId19"/>
    <p:sldId id="263" r:id="rId20"/>
    <p:sldId id="312" r:id="rId21"/>
    <p:sldId id="316" r:id="rId22"/>
    <p:sldId id="264" r:id="rId23"/>
    <p:sldId id="286" r:id="rId24"/>
    <p:sldId id="314" r:id="rId25"/>
    <p:sldId id="288" r:id="rId26"/>
    <p:sldId id="289" r:id="rId27"/>
    <p:sldId id="308" r:id="rId28"/>
    <p:sldId id="290" r:id="rId29"/>
    <p:sldId id="291" r:id="rId30"/>
    <p:sldId id="303" r:id="rId31"/>
    <p:sldId id="275" r:id="rId32"/>
    <p:sldId id="276" r:id="rId33"/>
    <p:sldId id="277" r:id="rId34"/>
    <p:sldId id="278" r:id="rId35"/>
    <p:sldId id="279" r:id="rId36"/>
    <p:sldId id="280" r:id="rId37"/>
    <p:sldId id="283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4" autoAdjust="0"/>
    <p:restoredTop sz="94614"/>
  </p:normalViewPr>
  <p:slideViewPr>
    <p:cSldViewPr snapToGrid="0" snapToObjects="1" showGuides="1">
      <p:cViewPr varScale="1">
        <p:scale>
          <a:sx n="90" d="100"/>
          <a:sy n="90" d="100"/>
        </p:scale>
        <p:origin x="1704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9423-E6D0-6D4B-BAD6-ED05D6DF53D0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593B7-168E-8544-93A4-963A3747A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9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4/14/23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ville.pyykkonen@aalto.fi)" TargetMode="External"/><Relationship Id="rId2" Type="http://schemas.openxmlformats.org/officeDocument/2006/relationships/hyperlink" Target="mailto:ella.paasio@aalto.fi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aapo.kossi.nurmi@aalto.f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Jani-Petri.Martikainen@aalto.fi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209" y="1074672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</a:t>
            </a:r>
            <a:br>
              <a:rPr lang="en-US" sz="5400" dirty="0"/>
            </a:br>
            <a:r>
              <a:rPr lang="en-US" sz="4400" dirty="0" err="1"/>
              <a:t>Luento</a:t>
            </a:r>
            <a:r>
              <a:rPr lang="en-US" sz="4400" dirty="0"/>
              <a:t>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8093E9-00EC-7042-B863-A199B9FB1991}"/>
              </a:ext>
            </a:extLst>
          </p:cNvPr>
          <p:cNvSpPr/>
          <p:nvPr/>
        </p:nvSpPr>
        <p:spPr>
          <a:xfrm rot="21310252">
            <a:off x="656998" y="4212351"/>
            <a:ext cx="72870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Lähetä sähköpostia, kysy MC:ssa, jää luennon jälkeen juttelemaan…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F7CD3-B35C-D24E-9E47-F81BEE653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37" y="785060"/>
            <a:ext cx="635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257300"/>
          </a:xfrm>
        </p:spPr>
        <p:txBody>
          <a:bodyPr/>
          <a:lstStyle/>
          <a:p>
            <a:r>
              <a:rPr lang="en-US" dirty="0" err="1"/>
              <a:t>Sisällys</a:t>
            </a:r>
            <a:r>
              <a:rPr lang="en-US" dirty="0"/>
              <a:t>: </a:t>
            </a:r>
            <a:r>
              <a:rPr lang="en-US" dirty="0" err="1"/>
              <a:t>noin</a:t>
            </a:r>
            <a:r>
              <a:rPr lang="en-US" dirty="0"/>
              <a:t> </a:t>
            </a:r>
            <a:r>
              <a:rPr lang="en-US" dirty="0" err="1"/>
              <a:t>suunnilleen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1200" cy="46355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kertausta</a:t>
            </a:r>
            <a:r>
              <a:rPr lang="en-US" dirty="0"/>
              <a:t>, </a:t>
            </a:r>
            <a:r>
              <a:rPr lang="en-US" dirty="0" err="1"/>
              <a:t>lämmittelyä</a:t>
            </a:r>
            <a:r>
              <a:rPr lang="en-US" dirty="0"/>
              <a:t> </a:t>
            </a:r>
            <a:r>
              <a:rPr lang="en-US" dirty="0" err="1"/>
              <a:t>klassisesta</a:t>
            </a:r>
            <a:r>
              <a:rPr lang="en-US" dirty="0"/>
              <a:t> </a:t>
            </a:r>
            <a:r>
              <a:rPr lang="en-US" dirty="0" err="1"/>
              <a:t>mekaniikasta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dynamiikkaa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Variaatiolaskentaa</a:t>
            </a:r>
            <a:r>
              <a:rPr lang="en-US" dirty="0"/>
              <a:t>,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dynamiikka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Suppeampi</a:t>
            </a:r>
            <a:r>
              <a:rPr lang="en-US" dirty="0"/>
              <a:t> </a:t>
            </a:r>
            <a:r>
              <a:rPr lang="en-US" dirty="0" err="1"/>
              <a:t>suhteellisuusteoria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enää</a:t>
            </a:r>
            <a:r>
              <a:rPr lang="en-US" dirty="0"/>
              <a:t> </a:t>
            </a:r>
            <a:r>
              <a:rPr lang="en-US" dirty="0" err="1"/>
              <a:t>laskareita</a:t>
            </a:r>
            <a:r>
              <a:rPr lang="en-US" dirty="0"/>
              <a:t> </a:t>
            </a:r>
            <a:r>
              <a:rPr lang="en-US" dirty="0" err="1"/>
              <a:t>tältä</a:t>
            </a:r>
            <a:r>
              <a:rPr lang="en-US" dirty="0"/>
              <a:t> </a:t>
            </a:r>
            <a:r>
              <a:rPr lang="en-US" dirty="0" err="1"/>
              <a:t>viikolta</a:t>
            </a:r>
            <a:r>
              <a:rPr lang="en-US" dirty="0"/>
              <a:t>)</a:t>
            </a:r>
          </a:p>
          <a:p>
            <a:pPr marL="857250" lvl="1" indent="-457200"/>
            <a:r>
              <a:rPr lang="en-US" dirty="0" err="1"/>
              <a:t>Suhteellisuusteoriaa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, </a:t>
            </a:r>
            <a:r>
              <a:rPr lang="en-US" dirty="0" err="1"/>
              <a:t>kentät</a:t>
            </a:r>
            <a:r>
              <a:rPr lang="en-US" dirty="0"/>
              <a:t> ja </a:t>
            </a:r>
            <a:r>
              <a:rPr lang="en-US" dirty="0" err="1"/>
              <a:t>hiukkaset</a:t>
            </a:r>
            <a:r>
              <a:rPr lang="en-US" dirty="0"/>
              <a:t> </a:t>
            </a:r>
            <a:r>
              <a:rPr lang="en-US" dirty="0" err="1"/>
              <a:t>yhdessä</a:t>
            </a:r>
            <a:r>
              <a:rPr lang="en-US" dirty="0"/>
              <a:t> </a:t>
            </a:r>
          </a:p>
          <a:p>
            <a:pPr marL="857250" lvl="1" indent="-457200"/>
            <a:r>
              <a:rPr lang="en-US" dirty="0" err="1"/>
              <a:t>kertaus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8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930"/>
          </a:xfrm>
        </p:spPr>
        <p:txBody>
          <a:bodyPr/>
          <a:lstStyle/>
          <a:p>
            <a:r>
              <a:rPr lang="en-US" dirty="0" err="1"/>
              <a:t>Sisällys</a:t>
            </a:r>
            <a:r>
              <a:rPr lang="en-US" dirty="0"/>
              <a:t>: </a:t>
            </a:r>
            <a:r>
              <a:rPr lang="en-US" dirty="0" err="1"/>
              <a:t>filosofia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Olet</a:t>
            </a:r>
            <a:r>
              <a:rPr lang="en-US" dirty="0"/>
              <a:t> jo </a:t>
            </a:r>
            <a:r>
              <a:rPr lang="en-US" dirty="0" err="1"/>
              <a:t>oppinut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endParaRPr lang="en-US" dirty="0"/>
          </a:p>
          <a:p>
            <a:r>
              <a:rPr lang="en-US" dirty="0" err="1"/>
              <a:t>Formuloimme</a:t>
            </a:r>
            <a:r>
              <a:rPr lang="en-US" dirty="0"/>
              <a:t> </a:t>
            </a:r>
            <a:r>
              <a:rPr lang="en-US" dirty="0" err="1"/>
              <a:t>vaihtoehtoisia</a:t>
            </a:r>
            <a:r>
              <a:rPr lang="en-US" dirty="0"/>
              <a:t> ja </a:t>
            </a:r>
            <a:r>
              <a:rPr lang="en-US" dirty="0" err="1"/>
              <a:t>helpompia</a:t>
            </a:r>
            <a:r>
              <a:rPr lang="en-US" dirty="0"/>
              <a:t> </a:t>
            </a:r>
            <a:r>
              <a:rPr lang="en-US" dirty="0" err="1"/>
              <a:t>tapoja</a:t>
            </a:r>
            <a:r>
              <a:rPr lang="en-US" dirty="0"/>
              <a:t> </a:t>
            </a:r>
            <a:r>
              <a:rPr lang="en-US" dirty="0" err="1"/>
              <a:t>käsitellä</a:t>
            </a:r>
            <a:r>
              <a:rPr lang="en-US" dirty="0"/>
              <a:t> </a:t>
            </a:r>
            <a:r>
              <a:rPr lang="en-US" dirty="0" err="1"/>
              <a:t>dynaamisia</a:t>
            </a:r>
            <a:r>
              <a:rPr lang="en-US" dirty="0"/>
              <a:t> </a:t>
            </a:r>
            <a:r>
              <a:rPr lang="en-US" dirty="0" err="1"/>
              <a:t>ongelmia</a:t>
            </a:r>
            <a:r>
              <a:rPr lang="en-US" dirty="0"/>
              <a:t> </a:t>
            </a:r>
          </a:p>
          <a:p>
            <a:r>
              <a:rPr lang="en-US" dirty="0" err="1"/>
              <a:t>Laskut</a:t>
            </a:r>
            <a:r>
              <a:rPr lang="en-US" dirty="0"/>
              <a:t> </a:t>
            </a:r>
            <a:r>
              <a:rPr lang="en-US" dirty="0" err="1"/>
              <a:t>helpompia</a:t>
            </a:r>
            <a:r>
              <a:rPr lang="en-US" dirty="0"/>
              <a:t>: </a:t>
            </a:r>
            <a:r>
              <a:rPr lang="en-US" dirty="0" err="1"/>
              <a:t>vähemmän</a:t>
            </a:r>
            <a:r>
              <a:rPr lang="en-US" dirty="0"/>
              <a:t> </a:t>
            </a:r>
            <a:r>
              <a:rPr lang="en-US" dirty="0" err="1"/>
              <a:t>vektoreita</a:t>
            </a:r>
            <a:r>
              <a:rPr lang="en-US" dirty="0"/>
              <a:t>, </a:t>
            </a:r>
            <a:r>
              <a:rPr lang="en-US" dirty="0" err="1"/>
              <a:t>luonnolliset</a:t>
            </a:r>
            <a:r>
              <a:rPr lang="en-US" dirty="0"/>
              <a:t> </a:t>
            </a:r>
            <a:r>
              <a:rPr lang="en-US" dirty="0" err="1"/>
              <a:t>koordinaatiston</a:t>
            </a:r>
            <a:r>
              <a:rPr lang="en-US" dirty="0"/>
              <a:t> </a:t>
            </a:r>
            <a:r>
              <a:rPr lang="en-US" dirty="0" err="1"/>
              <a:t>valinnat</a:t>
            </a:r>
            <a:r>
              <a:rPr lang="en-US" dirty="0"/>
              <a:t>, </a:t>
            </a:r>
            <a:r>
              <a:rPr lang="en-US" dirty="0" err="1"/>
              <a:t>symmetrioiden</a:t>
            </a:r>
            <a:r>
              <a:rPr lang="en-US" dirty="0"/>
              <a:t> </a:t>
            </a:r>
            <a:r>
              <a:rPr lang="en-US" dirty="0" err="1"/>
              <a:t>rooli</a:t>
            </a:r>
            <a:r>
              <a:rPr lang="en-US" dirty="0"/>
              <a:t> </a:t>
            </a:r>
            <a:r>
              <a:rPr lang="en-US" dirty="0" err="1"/>
              <a:t>selkeämpi</a:t>
            </a:r>
            <a:endParaRPr lang="en-US" dirty="0"/>
          </a:p>
          <a:p>
            <a:r>
              <a:rPr lang="en-US" dirty="0" err="1"/>
              <a:t>Yleistyvät</a:t>
            </a:r>
            <a:r>
              <a:rPr lang="en-US" dirty="0"/>
              <a:t> </a:t>
            </a:r>
            <a:r>
              <a:rPr lang="en-US" dirty="0" err="1"/>
              <a:t>luontevammin</a:t>
            </a:r>
            <a:r>
              <a:rPr lang="en-US" dirty="0"/>
              <a:t> </a:t>
            </a:r>
            <a:r>
              <a:rPr lang="en-US" dirty="0" err="1"/>
              <a:t>kenttäteorioihin</a:t>
            </a:r>
            <a:r>
              <a:rPr lang="en-US" dirty="0"/>
              <a:t> ja </a:t>
            </a:r>
            <a:r>
              <a:rPr lang="en-US" dirty="0" err="1"/>
              <a:t>kvanttimekaniikkaan</a:t>
            </a:r>
            <a:endParaRPr lang="en-US" dirty="0"/>
          </a:p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suhteellisuusteoria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kokonaiskuvaa</a:t>
            </a:r>
            <a:r>
              <a:rPr lang="en-US" dirty="0"/>
              <a:t>?</a:t>
            </a:r>
          </a:p>
          <a:p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työkalupakki</a:t>
            </a:r>
            <a:r>
              <a:rPr lang="en-US" b="1" dirty="0"/>
              <a:t> </a:t>
            </a:r>
            <a:r>
              <a:rPr lang="en-US" b="1" dirty="0" err="1"/>
              <a:t>kaikelle</a:t>
            </a:r>
            <a:r>
              <a:rPr lang="en-US" b="1" dirty="0"/>
              <a:t> </a:t>
            </a:r>
            <a:r>
              <a:rPr lang="en-US" b="1" dirty="0" err="1"/>
              <a:t>fysiikalle</a:t>
            </a:r>
            <a:endParaRPr lang="en-US" b="1" dirty="0"/>
          </a:p>
          <a:p>
            <a:r>
              <a:rPr lang="en-US" b="1" dirty="0" err="1"/>
              <a:t>Klassista</a:t>
            </a:r>
            <a:r>
              <a:rPr lang="en-US" b="1" dirty="0"/>
              <a:t> </a:t>
            </a:r>
            <a:r>
              <a:rPr lang="en-US" b="1" dirty="0" err="1"/>
              <a:t>dynamiikkaa</a:t>
            </a:r>
            <a:r>
              <a:rPr lang="en-US" b="1" dirty="0"/>
              <a:t> “done right”</a:t>
            </a:r>
          </a:p>
        </p:txBody>
      </p:sp>
    </p:spTree>
    <p:extLst>
      <p:ext uri="{BB962C8B-B14F-4D97-AF65-F5344CB8AC3E}">
        <p14:creationId xmlns:p14="http://schemas.microsoft.com/office/powerpoint/2010/main" val="126620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233623">
            <a:off x="887187" y="691101"/>
            <a:ext cx="69124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It</a:t>
            </a:r>
            <a:r>
              <a:rPr lang="fi-FI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is </a:t>
            </a:r>
            <a:r>
              <a:rPr lang="fi-FI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awesome</a:t>
            </a:r>
            <a:r>
              <a:rPr lang="fi-FI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69" y="1848063"/>
            <a:ext cx="595346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83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75" y="614097"/>
            <a:ext cx="8229600" cy="986103"/>
          </a:xfrm>
        </p:spPr>
        <p:txBody>
          <a:bodyPr/>
          <a:lstStyle/>
          <a:p>
            <a:r>
              <a:rPr lang="en-US" dirty="0" err="1"/>
              <a:t>Muistelua:klassisen</a:t>
            </a:r>
            <a:r>
              <a:rPr lang="en-US" dirty="0"/>
              <a:t> </a:t>
            </a:r>
            <a:r>
              <a:rPr lang="en-US" dirty="0" err="1"/>
              <a:t>mekaniikan</a:t>
            </a:r>
            <a:r>
              <a:rPr lang="en-US" dirty="0"/>
              <a:t> </a:t>
            </a:r>
            <a:r>
              <a:rPr lang="en-US" dirty="0" err="1"/>
              <a:t>käsitteitä</a:t>
            </a:r>
            <a:endParaRPr lang="en-US" dirty="0"/>
          </a:p>
        </p:txBody>
      </p:sp>
      <p:pic>
        <p:nvPicPr>
          <p:cNvPr id="4" name="Picture 3" descr="Free_Body_Diagram_Pulley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4" y="1600200"/>
            <a:ext cx="2366054" cy="2171700"/>
          </a:xfrm>
          <a:prstGeom prst="rect">
            <a:avLst/>
          </a:prstGeom>
        </p:spPr>
      </p:pic>
      <p:pic>
        <p:nvPicPr>
          <p:cNvPr id="6" name="Content Placeholder 3" descr="physics_skiing_14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49" r="-48749"/>
          <a:stretch>
            <a:fillRect/>
          </a:stretch>
        </p:blipFill>
        <p:spPr>
          <a:xfrm>
            <a:off x="3726881" y="1849967"/>
            <a:ext cx="5417119" cy="29792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4FBA9-DD7B-F54C-8E5D-0D10860EC9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2" y="3934555"/>
            <a:ext cx="3357842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111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874825"/>
            <a:ext cx="4038600" cy="4525963"/>
          </a:xfrm>
        </p:spPr>
        <p:txBody>
          <a:bodyPr/>
          <a:lstStyle/>
          <a:p>
            <a:r>
              <a:rPr lang="en-US" dirty="0" err="1"/>
              <a:t>Arkielämän</a:t>
            </a:r>
            <a:r>
              <a:rPr lang="en-US" dirty="0"/>
              <a:t> </a:t>
            </a:r>
            <a:r>
              <a:rPr lang="en-US" dirty="0" err="1"/>
              <a:t>dynamikka</a:t>
            </a:r>
            <a:endParaRPr lang="en-US" dirty="0"/>
          </a:p>
          <a:p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riittävän</a:t>
            </a:r>
            <a:r>
              <a:rPr lang="en-US" dirty="0"/>
              <a:t> </a:t>
            </a:r>
            <a:r>
              <a:rPr lang="en-US" dirty="0" err="1"/>
              <a:t>tarkka</a:t>
            </a:r>
            <a:endParaRPr lang="en-US" dirty="0"/>
          </a:p>
          <a:p>
            <a:r>
              <a:rPr lang="en-US" dirty="0" err="1"/>
              <a:t>Koneet</a:t>
            </a:r>
            <a:r>
              <a:rPr lang="en-US" dirty="0"/>
              <a:t>, </a:t>
            </a:r>
            <a:r>
              <a:rPr lang="en-US" dirty="0" err="1"/>
              <a:t>ilmakehä</a:t>
            </a:r>
            <a:r>
              <a:rPr lang="en-US" dirty="0"/>
              <a:t>, </a:t>
            </a:r>
            <a:r>
              <a:rPr lang="en-US" dirty="0" err="1"/>
              <a:t>satelliitit</a:t>
            </a:r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D51963B-D377-5448-9131-BB29110B0B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629569"/>
            <a:ext cx="40417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1. </a:t>
            </a:r>
            <a:r>
              <a:rPr lang="en-US" dirty="0" err="1"/>
              <a:t>laki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Määrittelee</a:t>
            </a:r>
            <a:r>
              <a:rPr lang="en-US" dirty="0"/>
              <a:t> </a:t>
            </a:r>
            <a:r>
              <a:rPr lang="en-US" dirty="0" err="1"/>
              <a:t>inertiaalikoordinaatiston</a:t>
            </a:r>
            <a:r>
              <a:rPr lang="en-US" dirty="0"/>
              <a:t>:</a:t>
            </a:r>
          </a:p>
          <a:p>
            <a:pPr lvl="1"/>
            <a:r>
              <a:rPr lang="fi-FI" sz="2000" dirty="0"/>
              <a:t>”Kappale jatkaa tasaista suoraviivaista liikettä vakionopeudella tai pysyy levossa, jos siihen ei vaikuta ulkoisia voimia”</a:t>
            </a:r>
            <a:endParaRPr lang="en-US" sz="2000" dirty="0"/>
          </a:p>
          <a:p>
            <a:r>
              <a:rPr lang="en-US" dirty="0"/>
              <a:t>Aristoteles </a:t>
            </a:r>
            <a:r>
              <a:rPr lang="en-US" dirty="0" err="1"/>
              <a:t>olisi</a:t>
            </a:r>
            <a:r>
              <a:rPr lang="en-US" dirty="0"/>
              <a:t>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mieltä</a:t>
            </a:r>
            <a:r>
              <a:rPr lang="en-US" dirty="0"/>
              <a:t>!</a:t>
            </a:r>
          </a:p>
          <a:p>
            <a:r>
              <a:rPr lang="en-US" dirty="0"/>
              <a:t>Galileo Galilei </a:t>
            </a:r>
            <a:r>
              <a:rPr lang="en-US" dirty="0" err="1"/>
              <a:t>pohjusti</a:t>
            </a:r>
            <a:r>
              <a:rPr lang="en-US" dirty="0"/>
              <a:t> ja Rene Descartes </a:t>
            </a:r>
            <a:r>
              <a:rPr lang="en-US" dirty="0" err="1"/>
              <a:t>sanoi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selvästi</a:t>
            </a:r>
            <a:r>
              <a:rPr lang="en-US" dirty="0"/>
              <a:t> 1644 (Newton </a:t>
            </a:r>
            <a:r>
              <a:rPr lang="en-US" dirty="0" err="1"/>
              <a:t>syntyi</a:t>
            </a:r>
            <a:r>
              <a:rPr lang="en-US" dirty="0"/>
              <a:t> 1642!)…Descartes </a:t>
            </a:r>
            <a:r>
              <a:rPr lang="en-US" dirty="0" err="1"/>
              <a:t>taas</a:t>
            </a:r>
            <a:r>
              <a:rPr lang="en-US" dirty="0"/>
              <a:t> </a:t>
            </a:r>
            <a:r>
              <a:rPr lang="en-US" dirty="0" err="1"/>
              <a:t>kopsasi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fi-FI" dirty="0"/>
              <a:t>Isaac </a:t>
            </a:r>
            <a:r>
              <a:rPr lang="fi-FI" dirty="0" err="1"/>
              <a:t>Beeckmanilta</a:t>
            </a:r>
            <a:r>
              <a:rPr lang="fi-FI" dirty="0"/>
              <a:t>!</a:t>
            </a:r>
            <a:endParaRPr lang="en-US" dirty="0"/>
          </a:p>
          <a:p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lainkaan</a:t>
            </a:r>
            <a:r>
              <a:rPr lang="en-US" dirty="0"/>
              <a:t> </a:t>
            </a:r>
            <a:r>
              <a:rPr lang="en-US" dirty="0" err="1"/>
              <a:t>intuitiivinen</a:t>
            </a:r>
            <a:r>
              <a:rPr lang="en-US" dirty="0"/>
              <a:t> </a:t>
            </a:r>
            <a:r>
              <a:rPr lang="en-US" dirty="0" err="1"/>
              <a:t>laki</a:t>
            </a:r>
            <a:endParaRPr lang="en-US" dirty="0"/>
          </a:p>
          <a:p>
            <a:r>
              <a:rPr lang="en-US" dirty="0" err="1"/>
              <a:t>Kokeellinen</a:t>
            </a:r>
            <a:r>
              <a:rPr lang="en-US" dirty="0"/>
              <a:t> </a:t>
            </a:r>
            <a:r>
              <a:rPr lang="en-US" dirty="0" err="1"/>
              <a:t>vahvistus</a:t>
            </a:r>
            <a:r>
              <a:rPr lang="en-US" dirty="0"/>
              <a:t> </a:t>
            </a:r>
            <a:r>
              <a:rPr lang="en-US" dirty="0" err="1"/>
              <a:t>approksimatiivinen</a:t>
            </a:r>
            <a:r>
              <a:rPr lang="en-US" dirty="0"/>
              <a:t> (</a:t>
            </a:r>
            <a:r>
              <a:rPr lang="en-US" dirty="0" err="1"/>
              <a:t>painovoima</a:t>
            </a:r>
            <a:r>
              <a:rPr lang="en-US" dirty="0"/>
              <a:t>!)</a:t>
            </a:r>
          </a:p>
          <a:p>
            <a:pPr lvl="1">
              <a:buFont typeface="Courier New"/>
              <a:buChar char="o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14299" y="5997632"/>
            <a:ext cx="86296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Kuinka monta </a:t>
            </a:r>
            <a:r>
              <a:rPr lang="fi-FI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intertiaalikoordinaatistoa</a:t>
            </a:r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33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74"/>
            <a:ext cx="6443663" cy="1116540"/>
          </a:xfrm>
        </p:spPr>
        <p:txBody>
          <a:bodyPr/>
          <a:lstStyle/>
          <a:p>
            <a:r>
              <a:rPr lang="en-US" dirty="0"/>
              <a:t>Galileo: inertia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kitkaa</a:t>
            </a:r>
            <a:r>
              <a:rPr lang="en-US" dirty="0"/>
              <a:t>…</a:t>
            </a:r>
          </a:p>
        </p:txBody>
      </p:sp>
      <p:sp>
        <p:nvSpPr>
          <p:cNvPr id="4" name="Freeform 3"/>
          <p:cNvSpPr/>
          <p:nvPr/>
        </p:nvSpPr>
        <p:spPr>
          <a:xfrm>
            <a:off x="962894" y="2250503"/>
            <a:ext cx="4515948" cy="1871853"/>
          </a:xfrm>
          <a:custGeom>
            <a:avLst/>
            <a:gdLst>
              <a:gd name="connsiteX0" fmla="*/ 0 w 4515948"/>
              <a:gd name="connsiteY0" fmla="*/ 177972 h 1871853"/>
              <a:gd name="connsiteX1" fmla="*/ 558199 w 4515948"/>
              <a:gd name="connsiteY1" fmla="*/ 1587604 h 1871853"/>
              <a:gd name="connsiteX2" fmla="*/ 1269903 w 4515948"/>
              <a:gd name="connsiteY2" fmla="*/ 1755085 h 1871853"/>
              <a:gd name="connsiteX3" fmla="*/ 4116718 w 4515948"/>
              <a:gd name="connsiteY3" fmla="*/ 219842 h 1871853"/>
              <a:gd name="connsiteX4" fmla="*/ 4493503 w 4515948"/>
              <a:gd name="connsiteY4" fmla="*/ 10491 h 187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5948" h="1871853">
                <a:moveTo>
                  <a:pt x="0" y="177972"/>
                </a:moveTo>
                <a:cubicBezTo>
                  <a:pt x="173274" y="751362"/>
                  <a:pt x="346549" y="1324752"/>
                  <a:pt x="558199" y="1587604"/>
                </a:cubicBezTo>
                <a:cubicBezTo>
                  <a:pt x="769850" y="1850456"/>
                  <a:pt x="676817" y="1983045"/>
                  <a:pt x="1269903" y="1755085"/>
                </a:cubicBezTo>
                <a:cubicBezTo>
                  <a:pt x="1862989" y="1527125"/>
                  <a:pt x="3579451" y="510608"/>
                  <a:pt x="4116718" y="219842"/>
                </a:cubicBezTo>
                <a:cubicBezTo>
                  <a:pt x="4653985" y="-70924"/>
                  <a:pt x="4493503" y="10491"/>
                  <a:pt x="4493503" y="104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2894" y="2372648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14019" y="2540129"/>
            <a:ext cx="517729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645904" y="2357567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63342" y="3042572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r>
              <a:rPr lang="en-US" dirty="0" err="1"/>
              <a:t>pallo</a:t>
            </a:r>
            <a:r>
              <a:rPr lang="en-US" dirty="0"/>
              <a:t> </a:t>
            </a:r>
            <a:r>
              <a:rPr lang="en-US" dirty="0" err="1"/>
              <a:t>nousee</a:t>
            </a:r>
            <a:r>
              <a:rPr lang="en-US" dirty="0"/>
              <a:t> </a:t>
            </a:r>
            <a:r>
              <a:rPr lang="en-US" dirty="0" err="1"/>
              <a:t>samalle</a:t>
            </a:r>
            <a:r>
              <a:rPr lang="en-US" dirty="0"/>
              <a:t> </a:t>
            </a:r>
            <a:r>
              <a:rPr lang="en-US" dirty="0" err="1"/>
              <a:t>korkeudelle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792119" y="4619686"/>
            <a:ext cx="2277976" cy="642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698069" y="4312637"/>
            <a:ext cx="5358252" cy="1758551"/>
          </a:xfrm>
          <a:custGeom>
            <a:avLst/>
            <a:gdLst>
              <a:gd name="connsiteX0" fmla="*/ 0 w 5358252"/>
              <a:gd name="connsiteY0" fmla="*/ 0 h 1758551"/>
              <a:gd name="connsiteX1" fmla="*/ 655884 w 5358252"/>
              <a:gd name="connsiteY1" fmla="*/ 1493373 h 1758551"/>
              <a:gd name="connsiteX2" fmla="*/ 1911833 w 5358252"/>
              <a:gd name="connsiteY2" fmla="*/ 1758551 h 1758551"/>
              <a:gd name="connsiteX3" fmla="*/ 4967973 w 5358252"/>
              <a:gd name="connsiteY3" fmla="*/ 1660854 h 1758551"/>
              <a:gd name="connsiteX4" fmla="*/ 5316847 w 5358252"/>
              <a:gd name="connsiteY4" fmla="*/ 1618983 h 175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252" h="1758551">
                <a:moveTo>
                  <a:pt x="0" y="0"/>
                </a:moveTo>
                <a:cubicBezTo>
                  <a:pt x="168622" y="600140"/>
                  <a:pt x="337245" y="1200281"/>
                  <a:pt x="655884" y="1493373"/>
                </a:cubicBezTo>
                <a:cubicBezTo>
                  <a:pt x="974523" y="1786465"/>
                  <a:pt x="1193152" y="1730638"/>
                  <a:pt x="1911833" y="1758551"/>
                </a:cubicBezTo>
                <a:lnTo>
                  <a:pt x="4967973" y="1660854"/>
                </a:lnTo>
                <a:cubicBezTo>
                  <a:pt x="5535475" y="1637593"/>
                  <a:pt x="5316847" y="1618983"/>
                  <a:pt x="5316847" y="16189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12024" y="4312637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53105" y="5722269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80823" y="4647599"/>
            <a:ext cx="399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Pallo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pysähdy</a:t>
            </a:r>
            <a:r>
              <a:rPr lang="en-US" dirty="0"/>
              <a:t>! </a:t>
            </a:r>
          </a:p>
          <a:p>
            <a:r>
              <a:rPr lang="en-US" dirty="0" err="1"/>
              <a:t>Voimaa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pysäyttämiseen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63DFD-729B-654F-8FD1-8EFFC4957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40" y="863600"/>
            <a:ext cx="3352684" cy="18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/>
              <a:t>Newton II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Intertiaalikoordinaatistossa</a:t>
            </a:r>
            <a:r>
              <a:rPr lang="en-US" dirty="0"/>
              <a:t>,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liikemäärää</a:t>
            </a:r>
            <a:r>
              <a:rPr lang="en-US" dirty="0"/>
              <a:t> </a:t>
            </a:r>
            <a:r>
              <a:rPr lang="en-US" dirty="0" err="1"/>
              <a:t>kuten</a:t>
            </a:r>
            <a:r>
              <a:rPr lang="en-US" dirty="0"/>
              <a:t>…”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</a:p>
          <a:p>
            <a:r>
              <a:rPr lang="en-US" dirty="0"/>
              <a:t>ja </a:t>
            </a:r>
            <a:r>
              <a:rPr lang="en-US" dirty="0" err="1"/>
              <a:t>liikemäärä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93" y="2638679"/>
            <a:ext cx="2451100" cy="952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3" y="4324858"/>
            <a:ext cx="15621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88" y="5173663"/>
            <a:ext cx="322580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1A649-B1FB-BD47-8328-0F8646A06714}"/>
              </a:ext>
            </a:extLst>
          </p:cNvPr>
          <p:cNvSpPr txBox="1"/>
          <p:nvPr/>
        </p:nvSpPr>
        <p:spPr>
          <a:xfrm rot="20615051">
            <a:off x="6555528" y="4804331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a=kiihtyvyys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B31EC-A090-1C48-9F8F-2E48A3DF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7867">
            <a:off x="6162456" y="5525184"/>
            <a:ext cx="2565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57D7-6184-E847-9561-0BEE8B64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415338" cy="985838"/>
          </a:xfrm>
        </p:spPr>
        <p:txBody>
          <a:bodyPr/>
          <a:lstStyle/>
          <a:p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5DE19-E568-F14F-AD8F-EA9FF0701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3" y="985838"/>
            <a:ext cx="3886200" cy="5789719"/>
          </a:xfrm>
        </p:spPr>
      </p:pic>
    </p:spTree>
    <p:extLst>
      <p:ext uri="{BB962C8B-B14F-4D97-AF65-F5344CB8AC3E}">
        <p14:creationId xmlns:p14="http://schemas.microsoft.com/office/powerpoint/2010/main" val="195925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428-04AC-3341-9EFD-D90AD7DD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 yms.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E9C7-D65C-794C-A371-456B8091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Luennoin suomeksi, mutta osa kalvoista voi olla englanniksi</a:t>
            </a:r>
          </a:p>
          <a:p>
            <a:r>
              <a:rPr lang="fi-FI" dirty="0"/>
              <a:t>Käytän osin olemassa olevaa materiaalia ja joskus mukana voi olla myös englanninkielistä materiaalia. </a:t>
            </a:r>
          </a:p>
          <a:p>
            <a:r>
              <a:rPr lang="fi-FI" dirty="0"/>
              <a:t>Omat muistiinpanoni myös jaan.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421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8769D1-4F88-154E-A965-3A43A063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6" y="555135"/>
            <a:ext cx="7558086" cy="55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75755"/>
          </a:xfrm>
        </p:spPr>
        <p:txBody>
          <a:bodyPr/>
          <a:lstStyle/>
          <a:p>
            <a:r>
              <a:rPr lang="en-US" dirty="0"/>
              <a:t>Newton III: </a:t>
            </a:r>
            <a:r>
              <a:rPr lang="fi-FI" sz="2400" b="1" dirty="0">
                <a:latin typeface="Arial" panose="020B0604020202020204" pitchFamily="34" charset="0"/>
              </a:rPr>
              <a:t>voiman ja vastavoiman laki</a:t>
            </a:r>
            <a:br>
              <a:rPr lang="fi-FI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“To each action, there is an equal and opposite reaction. Thus if </a:t>
            </a:r>
            <a:r>
              <a:rPr lang="en-US" b="1" dirty="0"/>
              <a:t>F</a:t>
            </a:r>
            <a:r>
              <a:rPr lang="en-US" baseline="-25000" dirty="0"/>
              <a:t>12</a:t>
            </a:r>
            <a:r>
              <a:rPr lang="en-US" dirty="0"/>
              <a:t> is the force exerted on particle 1 by particle 2, then</a:t>
            </a:r>
          </a:p>
          <a:p>
            <a:endParaRPr lang="en-US" dirty="0"/>
          </a:p>
          <a:p>
            <a:r>
              <a:rPr lang="en-US" dirty="0"/>
              <a:t>and these forces act along the line separating the particles”: F&amp;W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9" y="2845721"/>
            <a:ext cx="2336800" cy="393700"/>
          </a:xfrm>
          <a:prstGeom prst="rect">
            <a:avLst/>
          </a:prstGeom>
        </p:spPr>
      </p:pic>
      <p:pic>
        <p:nvPicPr>
          <p:cNvPr id="5" name="Picture 4" descr="Distraction 2014-08-06 15:10: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4209387"/>
            <a:ext cx="7950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8771"/>
          </a:xfrm>
        </p:spPr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säily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?</a:t>
            </a:r>
          </a:p>
          <a:p>
            <a:r>
              <a:rPr lang="en-US" dirty="0" err="1"/>
              <a:t>Raketit</a:t>
            </a:r>
            <a:r>
              <a:rPr lang="en-US" dirty="0"/>
              <a:t>, </a:t>
            </a:r>
            <a:r>
              <a:rPr lang="en-US" dirty="0" err="1"/>
              <a:t>pisarat</a:t>
            </a:r>
            <a:r>
              <a:rPr lang="en-US" dirty="0"/>
              <a:t>, </a:t>
            </a:r>
            <a:r>
              <a:rPr lang="en-US"/>
              <a:t>ablaatiopaine</a:t>
            </a:r>
            <a:r>
              <a:rPr lang="en-US" dirty="0"/>
              <a:t>(rockets/inertial confinement fusion/thermonuclear weapons?)</a:t>
            </a:r>
          </a:p>
        </p:txBody>
      </p:sp>
      <p:pic>
        <p:nvPicPr>
          <p:cNvPr id="4" name="Picture 3" descr="design_of_a_transportation_system_for_space_tourism.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2761"/>
            <a:ext cx="4024739" cy="2146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3544F-6BEF-5349-BFA7-155B69584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019">
            <a:off x="5025281" y="3695806"/>
            <a:ext cx="3600449" cy="20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BBC3-2001-C541-B30D-E9A2F5DB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8538"/>
          </a:xfrm>
        </p:spPr>
        <p:txBody>
          <a:bodyPr/>
          <a:lstStyle/>
          <a:p>
            <a:r>
              <a:rPr lang="fi-FI" dirty="0"/>
              <a:t>Jos massa ei säily?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D3CB-8C6C-E546-A5CC-ED2DBE40A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Teaser</a:t>
            </a:r>
            <a:r>
              <a:rPr lang="fi-FI" dirty="0"/>
              <a:t> suhteellisuusteoriasta…</a:t>
            </a:r>
          </a:p>
          <a:p>
            <a:r>
              <a:rPr lang="fi-FI" dirty="0"/>
              <a:t>Massa kasvaa nopeuden mukana…vakiovoima kiihdyttää?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86009-F7A1-4647-A4E6-9DB9D0233DB2}"/>
              </a:ext>
            </a:extLst>
          </p:cNvPr>
          <p:cNvSpPr txBox="1"/>
          <p:nvPr/>
        </p:nvSpPr>
        <p:spPr>
          <a:xfrm rot="21071013">
            <a:off x="157656" y="4175790"/>
            <a:ext cx="412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Valon nopeus rajana!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49D18-658F-3A46-8441-BC8193AE0D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3" y="2935644"/>
            <a:ext cx="3482181" cy="34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Liikemäärä</a:t>
            </a:r>
            <a:r>
              <a:rPr lang="en-US" dirty="0"/>
              <a:t> </a:t>
            </a:r>
            <a:r>
              <a:rPr lang="en-US" b="1" dirty="0"/>
              <a:t>p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ulkoisia</a:t>
            </a:r>
            <a:r>
              <a:rPr lang="en-US" dirty="0"/>
              <a:t> </a:t>
            </a:r>
            <a:r>
              <a:rPr lang="en-US" dirty="0" err="1"/>
              <a:t>voimia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onservationOfMomentu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2929346"/>
            <a:ext cx="6005285" cy="32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5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"/>
            <a:ext cx="8229600" cy="13462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Ks </a:t>
            </a:r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Energia</a:t>
            </a:r>
            <a:r>
              <a:rPr lang="en-US" dirty="0"/>
              <a:t> (</a:t>
            </a:r>
            <a:r>
              <a:rPr lang="en-US" dirty="0" err="1"/>
              <a:t>konservatiiviset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)</a:t>
            </a:r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tapahtuu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CBDFD-05EE-7546-9374-529A2185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8" y="3332747"/>
            <a:ext cx="4216390" cy="3168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5E66-95A2-FD47-A131-FA3B6DF9A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64" y="1600200"/>
            <a:ext cx="2736315" cy="4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"/>
            <a:ext cx="8229600" cy="13462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pic>
        <p:nvPicPr>
          <p:cNvPr id="5" name="Picture 4" descr="NeilTys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4" y="2010676"/>
            <a:ext cx="5214257" cy="3596039"/>
          </a:xfrm>
          <a:prstGeom prst="rect">
            <a:avLst/>
          </a:prstGeom>
        </p:spPr>
      </p:pic>
      <p:pic>
        <p:nvPicPr>
          <p:cNvPr id="6" name="Picture 5" descr="NeilTyson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4" y="2066482"/>
            <a:ext cx="5681252" cy="32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Kulmaliikemäärän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,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vääntömomenttia</a:t>
            </a:r>
            <a:endParaRPr lang="en-US" dirty="0"/>
          </a:p>
          <a:p>
            <a:r>
              <a:rPr lang="en-US" dirty="0" err="1"/>
              <a:t>Keskeisvoimat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kulmaliikemäärä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säilyy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ngular_moment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6" y="3091258"/>
            <a:ext cx="5699578" cy="3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säilymislait</a:t>
            </a:r>
            <a:r>
              <a:rPr lang="en-US" dirty="0"/>
              <a:t> </a:t>
            </a:r>
            <a:r>
              <a:rPr lang="en-US" dirty="0" err="1"/>
              <a:t>hyödyllisiä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Multi-Color-Question-Mark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87" r="-20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375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Snorefest</a:t>
            </a:r>
            <a:r>
              <a:rPr lang="en-US" dirty="0"/>
              <a:t> to come!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30400"/>
            <a:ext cx="4330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7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/>
          <a:lstStyle/>
          <a:p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rakenne</a:t>
            </a:r>
            <a:r>
              <a:rPr lang="en-US" dirty="0"/>
              <a:t> </a:t>
            </a:r>
          </a:p>
          <a:p>
            <a:r>
              <a:rPr lang="en-US" dirty="0" err="1"/>
              <a:t>Kerrataan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ja </a:t>
            </a:r>
            <a:r>
              <a:rPr lang="en-US" dirty="0" err="1"/>
              <a:t>säilymislait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F6E1-8FCB-AB4C-856E-03B8EEBA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989">
            <a:off x="4572000" y="3013076"/>
            <a:ext cx="3671887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60676" cy="1158411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 </a:t>
            </a:r>
            <a:r>
              <a:rPr lang="en-US" dirty="0" err="1"/>
              <a:t>hiukkasta</a:t>
            </a:r>
            <a:r>
              <a:rPr lang="en-US" dirty="0"/>
              <a:t>… </a:t>
            </a:r>
            <a:r>
              <a:rPr lang="en-US" dirty="0" err="1"/>
              <a:t>määrittee</a:t>
            </a:r>
            <a:r>
              <a:rPr lang="en-US" dirty="0"/>
              <a:t> </a:t>
            </a:r>
            <a:r>
              <a:rPr lang="en-US" dirty="0" err="1"/>
              <a:t>massakeskipiste</a:t>
            </a:r>
            <a:r>
              <a:rPr lang="en-US" dirty="0"/>
              <a:t> R (M=total mass):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ja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hiukkasista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Massakeskipisteelle</a:t>
            </a:r>
            <a:r>
              <a:rPr lang="en-US" dirty="0"/>
              <a:t> (center of mass =CM)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72" y="2600677"/>
            <a:ext cx="5422900" cy="99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72" y="4166251"/>
            <a:ext cx="3258669" cy="93727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79345"/>
            <a:ext cx="79248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9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99444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Viimeinen</a:t>
            </a:r>
            <a:r>
              <a:rPr lang="en-US" dirty="0"/>
              <a:t> </a:t>
            </a:r>
            <a:r>
              <a:rPr lang="en-US" dirty="0" err="1"/>
              <a:t>termi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…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  <a:p>
            <a:r>
              <a:rPr lang="en-US" dirty="0" err="1"/>
              <a:t>Saamme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CM </a:t>
            </a:r>
            <a:r>
              <a:rPr lang="en-US" dirty="0" err="1"/>
              <a:t>liikkuu</a:t>
            </a:r>
            <a:r>
              <a:rPr lang="en-US" dirty="0"/>
              <a:t> </a:t>
            </a:r>
            <a:r>
              <a:rPr lang="en-US" dirty="0" err="1"/>
              <a:t>ikäänkuin</a:t>
            </a:r>
            <a:r>
              <a:rPr lang="en-US" dirty="0"/>
              <a:t>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vaikuttaa</a:t>
            </a:r>
            <a:r>
              <a:rPr lang="en-US" dirty="0"/>
              <a:t> </a:t>
            </a:r>
            <a:r>
              <a:rPr lang="en-US" dirty="0" err="1"/>
              <a:t>M:ään</a:t>
            </a:r>
            <a:r>
              <a:rPr lang="en-US" dirty="0"/>
              <a:t>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sijaitsee</a:t>
            </a:r>
            <a:r>
              <a:rPr lang="en-US" dirty="0"/>
              <a:t> </a:t>
            </a:r>
            <a:r>
              <a:rPr lang="en-US" dirty="0" err="1"/>
              <a:t>kohdassa</a:t>
            </a:r>
            <a:r>
              <a:rPr lang="en-US" dirty="0"/>
              <a:t> R</a:t>
            </a:r>
          </a:p>
          <a:p>
            <a:r>
              <a:rPr lang="en-US" dirty="0" err="1"/>
              <a:t>Milloin</a:t>
            </a:r>
            <a:r>
              <a:rPr lang="en-US" dirty="0"/>
              <a:t> </a:t>
            </a:r>
            <a:r>
              <a:rPr lang="en-US" dirty="0" err="1"/>
              <a:t>kokonaisliikemäärä</a:t>
            </a:r>
            <a:r>
              <a:rPr lang="en-US" dirty="0"/>
              <a:t>                        </a:t>
            </a:r>
            <a:r>
              <a:rPr lang="en-US" dirty="0" err="1"/>
              <a:t>säilyy</a:t>
            </a:r>
            <a:r>
              <a:rPr lang="en-US" dirty="0"/>
              <a:t> ? </a:t>
            </a:r>
          </a:p>
          <a:p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tavalla</a:t>
            </a:r>
            <a:r>
              <a:rPr lang="en-US" dirty="0"/>
              <a:t> </a:t>
            </a:r>
            <a:r>
              <a:rPr lang="en-US" dirty="0" err="1"/>
              <a:t>kokonais</a:t>
            </a:r>
            <a:r>
              <a:rPr lang="en-US" dirty="0"/>
              <a:t> </a:t>
            </a:r>
            <a:r>
              <a:rPr lang="en-US" dirty="0" err="1"/>
              <a:t>kulmaliikemäärä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39" y="2436526"/>
            <a:ext cx="5626100" cy="1028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62" y="4184507"/>
            <a:ext cx="1228912" cy="58094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77" y="5262034"/>
            <a:ext cx="2971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8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15766"/>
            <a:ext cx="8686800" cy="1312333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28690" cy="4525963"/>
          </a:xfrm>
        </p:spPr>
        <p:txBody>
          <a:bodyPr/>
          <a:lstStyle/>
          <a:p>
            <a:r>
              <a:rPr lang="en-US" dirty="0" err="1"/>
              <a:t>Saamme</a:t>
            </a:r>
            <a:r>
              <a:rPr lang="en-US" dirty="0"/>
              <a:t> (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F</a:t>
            </a:r>
            <a:r>
              <a:rPr lang="en-US" baseline="-25000" dirty="0" err="1"/>
              <a:t>ij</a:t>
            </a:r>
            <a:r>
              <a:rPr lang="en-US" dirty="0"/>
              <a:t>  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-r </a:t>
            </a:r>
            <a:r>
              <a:rPr lang="en-US" dirty="0" err="1"/>
              <a:t>suuntaisia</a:t>
            </a:r>
            <a:r>
              <a:rPr lang="en-US" baseline="-25000" dirty="0" err="1"/>
              <a:t>j</a:t>
            </a:r>
            <a:r>
              <a:rPr lang="en-US" dirty="0"/>
              <a:t>)… (</a:t>
            </a:r>
            <a:r>
              <a:rPr lang="en-US" dirty="0" err="1"/>
              <a:t>aina</a:t>
            </a:r>
            <a:r>
              <a:rPr lang="en-US" dirty="0"/>
              <a:t> </a:t>
            </a:r>
            <a:r>
              <a:rPr lang="en-US" dirty="0" err="1"/>
              <a:t>totta</a:t>
            </a:r>
            <a:r>
              <a:rPr lang="en-US" dirty="0"/>
              <a:t>?)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Muutos</a:t>
            </a:r>
            <a:r>
              <a:rPr lang="en-US" dirty="0"/>
              <a:t> </a:t>
            </a:r>
            <a:r>
              <a:rPr lang="en-US" dirty="0" err="1"/>
              <a:t>kokonaiskulmaliikemäärässä</a:t>
            </a:r>
            <a:r>
              <a:rPr lang="en-US" dirty="0"/>
              <a:t> </a:t>
            </a:r>
            <a:r>
              <a:rPr lang="en-US" dirty="0" err="1"/>
              <a:t>liittyy</a:t>
            </a:r>
            <a:r>
              <a:rPr lang="en-US" dirty="0"/>
              <a:t> </a:t>
            </a:r>
            <a:r>
              <a:rPr lang="en-US" dirty="0" err="1"/>
              <a:t>ulkoisen</a:t>
            </a:r>
            <a:r>
              <a:rPr lang="en-US" dirty="0"/>
              <a:t> </a:t>
            </a:r>
            <a:r>
              <a:rPr lang="en-US" dirty="0" err="1"/>
              <a:t>vääntömomentiin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hyödyllistä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koordinaatistoa</a:t>
            </a:r>
            <a:r>
              <a:rPr lang="en-US" dirty="0"/>
              <a:t>, </a:t>
            </a:r>
            <a:r>
              <a:rPr lang="en-US" dirty="0" err="1"/>
              <a:t>jonka</a:t>
            </a:r>
            <a:r>
              <a:rPr lang="en-US" dirty="0"/>
              <a:t> </a:t>
            </a:r>
            <a:r>
              <a:rPr lang="en-US" dirty="0" err="1"/>
              <a:t>origo</a:t>
            </a:r>
            <a:r>
              <a:rPr lang="en-US" dirty="0"/>
              <a:t> </a:t>
            </a:r>
            <a:r>
              <a:rPr lang="en-US" dirty="0" err="1"/>
              <a:t>massakeskipisteessä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Jolloin</a:t>
            </a:r>
            <a:r>
              <a:rPr lang="en-US" dirty="0"/>
              <a:t> </a:t>
            </a:r>
            <a:r>
              <a:rPr lang="en-US" dirty="0" err="1"/>
              <a:t>saamme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2124428"/>
            <a:ext cx="3986388" cy="87269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4550128"/>
            <a:ext cx="2247900" cy="495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17" y="5459413"/>
            <a:ext cx="2705100" cy="444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17" y="6237817"/>
            <a:ext cx="2705100" cy="393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774">
            <a:off x="5862952" y="5307355"/>
            <a:ext cx="3144717" cy="65585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94" y="4550128"/>
            <a:ext cx="2374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Pilkullinen</a:t>
            </a:r>
            <a:r>
              <a:rPr lang="en-US" dirty="0"/>
              <a:t> on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sisäinen</a:t>
            </a:r>
            <a:r>
              <a:rPr lang="en-US" dirty="0"/>
              <a:t> </a:t>
            </a:r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massakeskipisteen</a:t>
            </a:r>
            <a:r>
              <a:rPr lang="en-US" dirty="0"/>
              <a:t> </a:t>
            </a:r>
            <a:r>
              <a:rPr lang="en-US" dirty="0" err="1"/>
              <a:t>suhteen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massakeskipisteestä</a:t>
            </a:r>
            <a:r>
              <a:rPr lang="en-US" dirty="0"/>
              <a:t> R VAIN </a:t>
            </a:r>
            <a:r>
              <a:rPr lang="en-US" dirty="0" err="1"/>
              <a:t>jos</a:t>
            </a:r>
            <a:r>
              <a:rPr lang="en-US" dirty="0"/>
              <a:t> V=0.</a:t>
            </a:r>
          </a:p>
          <a:p>
            <a:r>
              <a:rPr lang="en-US" dirty="0" err="1"/>
              <a:t>L’:n</a:t>
            </a:r>
            <a:r>
              <a:rPr lang="en-US" dirty="0"/>
              <a:t> </a:t>
            </a:r>
            <a:r>
              <a:rPr lang="en-US" dirty="0" err="1"/>
              <a:t>muutos</a:t>
            </a:r>
            <a:r>
              <a:rPr lang="en-US" dirty="0"/>
              <a:t>  </a:t>
            </a:r>
            <a:r>
              <a:rPr lang="en-US" dirty="0" err="1"/>
              <a:t>CM:n</a:t>
            </a:r>
            <a:r>
              <a:rPr lang="en-US" dirty="0"/>
              <a:t> </a:t>
            </a:r>
            <a:r>
              <a:rPr lang="en-US" dirty="0" err="1"/>
              <a:t>suhteen</a:t>
            </a:r>
            <a:r>
              <a:rPr lang="en-US" dirty="0"/>
              <a:t> on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vääntömomentti</a:t>
            </a:r>
            <a:r>
              <a:rPr lang="en-US" dirty="0"/>
              <a:t> </a:t>
            </a:r>
            <a:r>
              <a:rPr lang="en-US" dirty="0" err="1"/>
              <a:t>massakeskipisteen</a:t>
            </a:r>
            <a:r>
              <a:rPr lang="en-US" dirty="0"/>
              <a:t> </a:t>
            </a:r>
            <a:r>
              <a:rPr lang="en-US" dirty="0" err="1"/>
              <a:t>suhteen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totta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ei-inertiaalisessa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vääntömomenttia</a:t>
            </a:r>
            <a:r>
              <a:rPr lang="en-US" dirty="0"/>
              <a:t>, L’ on </a:t>
            </a:r>
            <a:r>
              <a:rPr lang="en-US" dirty="0" err="1"/>
              <a:t>vakio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39" y="2390297"/>
            <a:ext cx="2905527" cy="78965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68" y="4334035"/>
            <a:ext cx="4703964" cy="8411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5F3D-7153-A94D-8BD5-8B5C1999050E}"/>
              </a:ext>
            </a:extLst>
          </p:cNvPr>
          <p:cNvSpPr txBox="1">
            <a:spLocks/>
          </p:cNvSpPr>
          <p:nvPr/>
        </p:nvSpPr>
        <p:spPr>
          <a:xfrm>
            <a:off x="59267" y="15766"/>
            <a:ext cx="8686800" cy="1312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6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Enerdialla</a:t>
            </a:r>
            <a:r>
              <a:rPr lang="en-US" dirty="0"/>
              <a:t> </a:t>
            </a:r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logiikalla</a:t>
            </a:r>
            <a:r>
              <a:rPr lang="en-US" dirty="0"/>
              <a:t> . </a:t>
            </a:r>
            <a:r>
              <a:rPr lang="en-US" dirty="0" err="1"/>
              <a:t>Kokonaisliike-energia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Potentiaali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(</a:t>
            </a:r>
            <a:r>
              <a:rPr lang="en-US" dirty="0" err="1"/>
              <a:t>konservatiiviset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ja </a:t>
            </a:r>
            <a:r>
              <a:rPr lang="en-US" dirty="0" err="1"/>
              <a:t>ei</a:t>
            </a:r>
            <a:r>
              <a:rPr lang="en-US" dirty="0"/>
              <a:t> “</a:t>
            </a:r>
            <a:r>
              <a:rPr lang="en-US" dirty="0" err="1"/>
              <a:t>itseisvoimia</a:t>
            </a:r>
            <a:r>
              <a:rPr lang="en-US" dirty="0"/>
              <a:t>” </a:t>
            </a:r>
            <a:r>
              <a:rPr lang="en-US" dirty="0" err="1"/>
              <a:t>eli</a:t>
            </a:r>
            <a:r>
              <a:rPr lang="en-US" dirty="0"/>
              <a:t> V(</a:t>
            </a:r>
            <a:r>
              <a:rPr lang="en-US" dirty="0" err="1"/>
              <a:t>r</a:t>
            </a:r>
            <a:r>
              <a:rPr lang="en-US" baseline="-25000" dirty="0" err="1"/>
              <a:t>ii</a:t>
            </a:r>
            <a:r>
              <a:rPr lang="en-US" dirty="0"/>
              <a:t>)=0):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193749"/>
            <a:ext cx="5372100" cy="1168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3109560"/>
            <a:ext cx="7543800" cy="1168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1" y="5324828"/>
            <a:ext cx="6159500" cy="12319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F043EF-49AA-784A-8AD8-3547850A3785}"/>
              </a:ext>
            </a:extLst>
          </p:cNvPr>
          <p:cNvSpPr txBox="1">
            <a:spLocks/>
          </p:cNvSpPr>
          <p:nvPr/>
        </p:nvSpPr>
        <p:spPr>
          <a:xfrm>
            <a:off x="402167" y="-43744"/>
            <a:ext cx="8686800" cy="1312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00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Monta</a:t>
            </a:r>
            <a:r>
              <a:rPr lang="en-US" dirty="0"/>
              <a:t> </a:t>
            </a:r>
            <a:r>
              <a:rPr lang="en-US" dirty="0" err="1"/>
              <a:t>hiukasta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…</a:t>
            </a:r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säilymisen</a:t>
            </a:r>
            <a:r>
              <a:rPr lang="en-US" dirty="0"/>
              <a:t> lain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oletus</a:t>
            </a:r>
            <a:r>
              <a:rPr lang="en-US" dirty="0"/>
              <a:t> </a:t>
            </a:r>
            <a:r>
              <a:rPr lang="en-US" dirty="0" err="1"/>
              <a:t>jäykästä</a:t>
            </a:r>
            <a:r>
              <a:rPr lang="en-US" dirty="0"/>
              <a:t> </a:t>
            </a:r>
            <a:r>
              <a:rPr lang="en-US" dirty="0" err="1"/>
              <a:t>kappaleesta</a:t>
            </a:r>
            <a:r>
              <a:rPr lang="en-US" dirty="0"/>
              <a:t> </a:t>
            </a:r>
            <a:r>
              <a:rPr lang="en-US" dirty="0" err="1"/>
              <a:t>täällä</a:t>
            </a:r>
            <a:r>
              <a:rPr lang="en-US" dirty="0"/>
              <a:t> </a:t>
            </a:r>
            <a:r>
              <a:rPr lang="en-US" dirty="0" err="1"/>
              <a:t>tarkoittaa</a:t>
            </a:r>
            <a:r>
              <a:rPr lang="en-US" dirty="0"/>
              <a:t>? </a:t>
            </a:r>
            <a:r>
              <a:rPr lang="en-US" dirty="0" err="1"/>
              <a:t>Miten</a:t>
            </a:r>
            <a:r>
              <a:rPr lang="en-US" dirty="0"/>
              <a:t> se </a:t>
            </a:r>
            <a:r>
              <a:rPr lang="en-US" dirty="0" err="1"/>
              <a:t>yksinkertaistaa</a:t>
            </a:r>
            <a:r>
              <a:rPr lang="en-US" dirty="0"/>
              <a:t> </a:t>
            </a:r>
            <a:r>
              <a:rPr lang="en-US" dirty="0" err="1"/>
              <a:t>asioita</a:t>
            </a:r>
            <a:r>
              <a:rPr lang="en-US" dirty="0"/>
              <a:t>?</a:t>
            </a:r>
          </a:p>
          <a:p>
            <a:r>
              <a:rPr lang="en-US" dirty="0" err="1"/>
              <a:t>Jäykälle</a:t>
            </a:r>
            <a:r>
              <a:rPr lang="en-US" dirty="0"/>
              <a:t> </a:t>
            </a:r>
            <a:r>
              <a:rPr lang="en-US" dirty="0" err="1"/>
              <a:t>kappaleelle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ij</a:t>
            </a:r>
            <a:r>
              <a:rPr lang="en-US" baseline="-25000" dirty="0"/>
              <a:t> 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vakioita</a:t>
            </a:r>
            <a:r>
              <a:rPr lang="en-US" dirty="0"/>
              <a:t> ja summa </a:t>
            </a:r>
            <a:r>
              <a:rPr lang="en-US" dirty="0" err="1"/>
              <a:t>hiukkastenvälisille</a:t>
            </a:r>
            <a:r>
              <a:rPr lang="en-US" dirty="0"/>
              <a:t> </a:t>
            </a:r>
            <a:r>
              <a:rPr lang="en-US" dirty="0" err="1"/>
              <a:t>potentiaaleille</a:t>
            </a:r>
            <a:r>
              <a:rPr lang="en-US" dirty="0"/>
              <a:t>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vakion</a:t>
            </a:r>
            <a:r>
              <a:rPr lang="en-US" dirty="0"/>
              <a:t>.  </a:t>
            </a:r>
            <a:r>
              <a:rPr lang="en-US" dirty="0" err="1"/>
              <a:t>Silloin</a:t>
            </a:r>
            <a:r>
              <a:rPr lang="en-US" dirty="0"/>
              <a:t> vain </a:t>
            </a:r>
            <a:r>
              <a:rPr lang="en-US" dirty="0" err="1"/>
              <a:t>ulkoiset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liike-energiaa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2349853"/>
            <a:ext cx="4559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8222"/>
          </a:xfrm>
        </p:spPr>
        <p:txBody>
          <a:bodyPr/>
          <a:lstStyle/>
          <a:p>
            <a:r>
              <a:rPr lang="en-US" dirty="0"/>
              <a:t>Ensi </a:t>
            </a:r>
            <a:r>
              <a:rPr lang="en-US" dirty="0" err="1"/>
              <a:t>kerralla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Sovelletaan</a:t>
            </a:r>
            <a:r>
              <a:rPr lang="en-US" dirty="0"/>
              <a:t> </a:t>
            </a:r>
            <a:r>
              <a:rPr lang="en-US" dirty="0" err="1"/>
              <a:t>opittua</a:t>
            </a:r>
            <a:r>
              <a:rPr lang="en-US" dirty="0"/>
              <a:t>…</a:t>
            </a:r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liikeyhtälöt</a:t>
            </a:r>
            <a:r>
              <a:rPr lang="en-US" dirty="0"/>
              <a:t> </a:t>
            </a:r>
            <a:r>
              <a:rPr lang="en-US" dirty="0" err="1"/>
              <a:t>johdettiinkaan</a:t>
            </a:r>
            <a:r>
              <a:rPr lang="en-US" dirty="0"/>
              <a:t>?</a:t>
            </a:r>
          </a:p>
          <a:p>
            <a:r>
              <a:rPr lang="en-US" dirty="0" err="1"/>
              <a:t>Ei-inertiaaliset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2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34"/>
            <a:ext cx="8229600" cy="1139627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69086" cy="4525963"/>
          </a:xfrm>
        </p:spPr>
        <p:txBody>
          <a:bodyPr>
            <a:normAutofit/>
          </a:bodyPr>
          <a:lstStyle/>
          <a:p>
            <a:r>
              <a:rPr lang="en-US" dirty="0" err="1"/>
              <a:t>Materiaali</a:t>
            </a:r>
            <a:r>
              <a:rPr lang="en-US" dirty="0"/>
              <a:t> </a:t>
            </a:r>
            <a:r>
              <a:rPr lang="en-US" dirty="0" err="1"/>
              <a:t>yms</a:t>
            </a:r>
            <a:r>
              <a:rPr lang="en-US" dirty="0"/>
              <a:t>. MyCourses-</a:t>
            </a:r>
            <a:r>
              <a:rPr lang="en-US" dirty="0" err="1"/>
              <a:t>sivulla</a:t>
            </a:r>
            <a:endParaRPr lang="en-US" dirty="0"/>
          </a:p>
          <a:p>
            <a:r>
              <a:rPr lang="en-US" dirty="0" err="1"/>
              <a:t>Assistentit</a:t>
            </a:r>
            <a:r>
              <a:rPr lang="en-US" dirty="0"/>
              <a:t>: Ella </a:t>
            </a:r>
            <a:r>
              <a:rPr lang="en-US" dirty="0" err="1"/>
              <a:t>Paasio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ella.paasio@aalto.fi</a:t>
            </a:r>
            <a:r>
              <a:rPr lang="en-US" dirty="0">
                <a:hlinkClick r:id="rId3"/>
              </a:rPr>
              <a:t>)</a:t>
            </a:r>
            <a:r>
              <a:rPr lang="en-US" dirty="0"/>
              <a:t> ja </a:t>
            </a:r>
            <a:r>
              <a:rPr lang="en-US" dirty="0" err="1"/>
              <a:t>Aapo</a:t>
            </a:r>
            <a:r>
              <a:rPr lang="en-US" dirty="0"/>
              <a:t> </a:t>
            </a:r>
            <a:r>
              <a:rPr lang="en-US" dirty="0" err="1"/>
              <a:t>Kössi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aapo.kossi.nurmi@aalto.fi</a:t>
            </a:r>
            <a:r>
              <a:rPr lang="en-US" dirty="0"/>
              <a:t>)</a:t>
            </a:r>
          </a:p>
          <a:p>
            <a:r>
              <a:rPr lang="en-US" dirty="0" err="1"/>
              <a:t>Laskareiden</a:t>
            </a:r>
            <a:r>
              <a:rPr lang="en-US" dirty="0"/>
              <a:t> </a:t>
            </a:r>
            <a:r>
              <a:rPr lang="en-US" dirty="0" err="1"/>
              <a:t>dedis</a:t>
            </a:r>
            <a:r>
              <a:rPr lang="en-US" dirty="0"/>
              <a:t> </a:t>
            </a:r>
            <a:r>
              <a:rPr lang="en-US" dirty="0" err="1"/>
              <a:t>seuravan</a:t>
            </a:r>
            <a:r>
              <a:rPr lang="en-US" dirty="0"/>
              <a:t> </a:t>
            </a:r>
            <a:r>
              <a:rPr lang="en-US" dirty="0" err="1"/>
              <a:t>viikon</a:t>
            </a:r>
            <a:r>
              <a:rPr lang="en-US" dirty="0"/>
              <a:t> </a:t>
            </a:r>
            <a:r>
              <a:rPr lang="en-US" dirty="0" err="1"/>
              <a:t>keskiviikon</a:t>
            </a:r>
            <a:r>
              <a:rPr lang="en-US" dirty="0"/>
              <a:t> </a:t>
            </a:r>
            <a:r>
              <a:rPr lang="en-US" dirty="0" err="1"/>
              <a:t>luentoon</a:t>
            </a:r>
            <a:r>
              <a:rPr lang="en-US" dirty="0"/>
              <a:t> </a:t>
            </a:r>
            <a:r>
              <a:rPr lang="en-US" dirty="0" err="1"/>
              <a:t>mennessä</a:t>
            </a:r>
            <a:r>
              <a:rPr lang="en-US" dirty="0"/>
              <a:t> 12:15. </a:t>
            </a:r>
            <a:r>
              <a:rPr lang="en-US" dirty="0" err="1"/>
              <a:t>Paitsi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viikolla</a:t>
            </a:r>
            <a:r>
              <a:rPr lang="en-US" dirty="0"/>
              <a:t> to 4.5 12:15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9EAC8-B204-234B-969B-CC06973F1950}"/>
              </a:ext>
            </a:extLst>
          </p:cNvPr>
          <p:cNvSpPr txBox="1"/>
          <p:nvPr/>
        </p:nvSpPr>
        <p:spPr>
          <a:xfrm>
            <a:off x="1471613" y="5072063"/>
            <a:ext cx="6405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Maanantain 0815 ryhmä -&gt; 0830 aloitus? Ok?</a:t>
            </a:r>
          </a:p>
        </p:txBody>
      </p:sp>
    </p:spTree>
    <p:extLst>
      <p:ext uri="{BB962C8B-B14F-4D97-AF65-F5344CB8AC3E}">
        <p14:creationId xmlns:p14="http://schemas.microsoft.com/office/powerpoint/2010/main" val="301132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pic>
        <p:nvPicPr>
          <p:cNvPr id="8" name="Content Placeholder 7" descr="Who.jpe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95" b="-5995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5055678" y="3153056"/>
            <a:ext cx="35637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Kuka sinä </a:t>
            </a:r>
          </a:p>
          <a:p>
            <a:pPr algn="ctr"/>
            <a:r>
              <a:rPr lang="fi-FI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olet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fi-FI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Poll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001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635964" y="1600200"/>
            <a:ext cx="5508035" cy="4525963"/>
          </a:xfrm>
        </p:spPr>
        <p:txBody>
          <a:bodyPr>
            <a:noAutofit/>
          </a:bodyPr>
          <a:lstStyle/>
          <a:p>
            <a:r>
              <a:rPr lang="en-US" sz="2000" dirty="0">
                <a:hlinkClick r:id="rId2"/>
              </a:rPr>
              <a:t>Jani-Petri.Martikainen@aalto.fi</a:t>
            </a:r>
            <a:r>
              <a:rPr lang="en-US" sz="2000" dirty="0"/>
              <a:t> (N201b</a:t>
            </a:r>
          </a:p>
          <a:p>
            <a:r>
              <a:rPr lang="en-US" sz="2000" dirty="0"/>
              <a:t>5op, 4 h </a:t>
            </a:r>
            <a:r>
              <a:rPr lang="en-US" sz="2000" dirty="0" err="1"/>
              <a:t>luentoa</a:t>
            </a:r>
            <a:r>
              <a:rPr lang="en-US" sz="2000" dirty="0"/>
              <a:t> and 2 h </a:t>
            </a:r>
            <a:r>
              <a:rPr lang="en-US" sz="2000" dirty="0" err="1"/>
              <a:t>laskareita</a:t>
            </a:r>
            <a:r>
              <a:rPr lang="en-US" sz="2000" dirty="0"/>
              <a:t> (5kpl)</a:t>
            </a:r>
          </a:p>
          <a:p>
            <a:r>
              <a:rPr lang="en-US" sz="2000" dirty="0" err="1"/>
              <a:t>Palauta</a:t>
            </a:r>
            <a:r>
              <a:rPr lang="en-US" sz="2000" dirty="0"/>
              <a:t> </a:t>
            </a:r>
            <a:r>
              <a:rPr lang="en-US" sz="2000" dirty="0" err="1"/>
              <a:t>laskarit</a:t>
            </a:r>
            <a:r>
              <a:rPr lang="en-US" sz="2000" dirty="0"/>
              <a:t> </a:t>
            </a:r>
            <a:r>
              <a:rPr lang="en-US" sz="2000" dirty="0" err="1"/>
              <a:t>yhdellä</a:t>
            </a:r>
            <a:r>
              <a:rPr lang="en-US" sz="2000" dirty="0"/>
              <a:t> pdf-</a:t>
            </a:r>
            <a:r>
              <a:rPr lang="en-US" sz="2000" dirty="0" err="1"/>
              <a:t>tiedostolla</a:t>
            </a:r>
            <a:r>
              <a:rPr lang="en-US" sz="2000" dirty="0"/>
              <a:t> </a:t>
            </a:r>
            <a:r>
              <a:rPr lang="en-US" sz="2000" dirty="0" err="1"/>
              <a:t>MC:ssa</a:t>
            </a:r>
            <a:r>
              <a:rPr lang="en-US" sz="2000" dirty="0"/>
              <a:t> </a:t>
            </a:r>
            <a:r>
              <a:rPr lang="en-US" sz="2000" dirty="0" err="1"/>
              <a:t>ennen</a:t>
            </a:r>
            <a:r>
              <a:rPr lang="en-US" sz="2000" dirty="0"/>
              <a:t> </a:t>
            </a:r>
            <a:r>
              <a:rPr lang="en-US" sz="2000" dirty="0" err="1"/>
              <a:t>seuraavan</a:t>
            </a:r>
            <a:r>
              <a:rPr lang="en-US" sz="2000" dirty="0"/>
              <a:t> </a:t>
            </a:r>
            <a:r>
              <a:rPr lang="en-US" sz="2000" dirty="0" err="1"/>
              <a:t>viikon</a:t>
            </a:r>
            <a:r>
              <a:rPr lang="en-US" sz="2000" dirty="0"/>
              <a:t> </a:t>
            </a:r>
            <a:r>
              <a:rPr lang="en-US" sz="2000" dirty="0" err="1"/>
              <a:t>laskareita</a:t>
            </a:r>
            <a:r>
              <a:rPr lang="en-US" sz="2000" dirty="0"/>
              <a:t>.</a:t>
            </a:r>
          </a:p>
          <a:p>
            <a:r>
              <a:rPr lang="en-US" sz="2000" dirty="0"/>
              <a:t>Book(s): Fetter &amp; </a:t>
            </a:r>
            <a:r>
              <a:rPr lang="en-US" sz="2000" dirty="0" err="1"/>
              <a:t>Walecka</a:t>
            </a:r>
            <a:r>
              <a:rPr lang="en-US" sz="2000" dirty="0"/>
              <a:t>: “ Theoretical mechanics of particles and Continua” </a:t>
            </a:r>
          </a:p>
          <a:p>
            <a:r>
              <a:rPr lang="en-US" sz="2000" dirty="0" err="1"/>
              <a:t>Monia</a:t>
            </a:r>
            <a:r>
              <a:rPr lang="en-US" sz="2000" dirty="0"/>
              <a:t> </a:t>
            </a:r>
            <a:r>
              <a:rPr lang="en-US" sz="2000" dirty="0" err="1"/>
              <a:t>muita</a:t>
            </a:r>
            <a:r>
              <a:rPr lang="en-US" sz="2000" dirty="0"/>
              <a:t>…</a:t>
            </a:r>
            <a:r>
              <a:rPr lang="en-US" sz="2000" dirty="0" err="1"/>
              <a:t>erityisesti</a:t>
            </a:r>
            <a:r>
              <a:rPr lang="en-US" sz="2000" dirty="0"/>
              <a:t> </a:t>
            </a:r>
            <a:r>
              <a:rPr lang="en-US" sz="2000" dirty="0" err="1"/>
              <a:t>suhteellisuusteoriaa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F&amp;W:ssä</a:t>
            </a:r>
            <a:endParaRPr lang="en-US" sz="2000" dirty="0"/>
          </a:p>
          <a:p>
            <a:r>
              <a:rPr lang="en-US" sz="2000" dirty="0" err="1"/>
              <a:t>Keskeiset</a:t>
            </a:r>
            <a:r>
              <a:rPr lang="en-US" sz="2000" dirty="0"/>
              <a:t> </a:t>
            </a:r>
            <a:r>
              <a:rPr lang="en-US" sz="2000" dirty="0" err="1"/>
              <a:t>asiat</a:t>
            </a:r>
            <a:r>
              <a:rPr lang="en-US" sz="2000" dirty="0"/>
              <a:t>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kalvoissa</a:t>
            </a:r>
            <a:r>
              <a:rPr lang="en-US" sz="2000" dirty="0"/>
              <a:t> ja </a:t>
            </a:r>
            <a:r>
              <a:rPr lang="en-US" sz="2000" dirty="0" err="1"/>
              <a:t>luentomuistiinpanoissa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Content Placeholder 3" descr="book.jpe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85" r="-16585"/>
          <a:stretch>
            <a:fillRect/>
          </a:stretch>
        </p:blipFill>
        <p:spPr/>
      </p:pic>
      <p:pic>
        <p:nvPicPr>
          <p:cNvPr id="3" name="Picture 2" descr="Prinicipia-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00200"/>
            <a:ext cx="327020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0"/>
            <a:ext cx="8301037" cy="1042259"/>
          </a:xfrm>
        </p:spPr>
        <p:txBody>
          <a:bodyPr/>
          <a:lstStyle/>
          <a:p>
            <a:r>
              <a:rPr lang="en-US" sz="4400" dirty="0" err="1"/>
              <a:t>Käytännön</a:t>
            </a:r>
            <a:r>
              <a:rPr lang="en-US" sz="4400" dirty="0"/>
              <a:t> </a:t>
            </a:r>
            <a:r>
              <a:rPr lang="en-US" sz="4400" dirty="0" err="1"/>
              <a:t>asioita</a:t>
            </a:r>
            <a:r>
              <a:rPr lang="en-US" sz="4400" dirty="0"/>
              <a:t>: </a:t>
            </a:r>
            <a:r>
              <a:rPr lang="en-US" sz="4400" dirty="0" err="1"/>
              <a:t>muita</a:t>
            </a:r>
            <a:r>
              <a:rPr lang="en-US" sz="4400" dirty="0"/>
              <a:t> </a:t>
            </a:r>
            <a:r>
              <a:rPr lang="en-US" sz="4400" dirty="0" err="1"/>
              <a:t>kirjoja</a:t>
            </a:r>
            <a:r>
              <a:rPr lang="en-US" sz="4400" dirty="0"/>
              <a:t>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77" y="1397000"/>
            <a:ext cx="3174523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1" y="1185333"/>
            <a:ext cx="3773223" cy="4525963"/>
          </a:xfrm>
        </p:spPr>
      </p:pic>
      <p:sp>
        <p:nvSpPr>
          <p:cNvPr id="10" name="TextBox 9"/>
          <p:cNvSpPr txBox="1"/>
          <p:nvPr/>
        </p:nvSpPr>
        <p:spPr>
          <a:xfrm>
            <a:off x="546100" y="5914496"/>
            <a:ext cx="7513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Voivat auttaa…lisäksi </a:t>
            </a:r>
            <a:r>
              <a:rPr lang="fi-FI" b="1" dirty="0" err="1"/>
              <a:t>Classical</a:t>
            </a:r>
            <a:r>
              <a:rPr lang="fi-FI" b="1" dirty="0"/>
              <a:t> </a:t>
            </a:r>
            <a:r>
              <a:rPr lang="fi-FI" b="1" dirty="0" err="1"/>
              <a:t>mechanics</a:t>
            </a:r>
            <a:r>
              <a:rPr lang="fi-FI" b="1" dirty="0"/>
              <a:t> :Douglas </a:t>
            </a:r>
            <a:r>
              <a:rPr lang="fi-FI" b="1" dirty="0" err="1"/>
              <a:t>Gregory</a:t>
            </a:r>
            <a:r>
              <a:rPr lang="fi-FI" b="1" dirty="0"/>
              <a:t> (e-</a:t>
            </a:r>
            <a:r>
              <a:rPr lang="fi-FI" b="1" dirty="0" err="1"/>
              <a:t>book</a:t>
            </a:r>
            <a:r>
              <a:rPr lang="fi-FI" b="1" dirty="0"/>
              <a:t>)</a:t>
            </a:r>
          </a:p>
          <a:p>
            <a:r>
              <a:rPr lang="fi-FI" b="1" dirty="0"/>
              <a:t>sisältää osin samoja asioita. </a:t>
            </a:r>
            <a:r>
              <a:rPr lang="fi-FI" b="1" dirty="0" err="1"/>
              <a:t>Goldsteinissa</a:t>
            </a:r>
            <a:r>
              <a:rPr lang="fi-FI" b="1" dirty="0"/>
              <a:t> suhteellisuusteoriaa esim.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00200"/>
            <a:ext cx="2863088" cy="41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32" y="91794"/>
            <a:ext cx="8272463" cy="913870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1B384-DE94-804A-8841-82A316D5C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3" y="3671887"/>
            <a:ext cx="2003151" cy="3024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CA845-870F-3B4A-87AA-A01AD8148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13" y="3671887"/>
            <a:ext cx="2151116" cy="2974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DCECFC-1E9F-9548-A8B3-488D1896B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69" y="3671887"/>
            <a:ext cx="2004696" cy="3030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DEB610-0DB6-B642-B2E2-A5BDFFA0C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7" y="3814763"/>
            <a:ext cx="2161513" cy="2882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44FB20-A52B-534B-BC22-01C3F93EB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6" y="983960"/>
            <a:ext cx="2057007" cy="30920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1E9E97-97DE-9A49-90FC-72496B43B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43" y="983960"/>
            <a:ext cx="2122387" cy="29851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FE49B8-03E1-5D43-B3C0-FFF5C968E3FE}"/>
              </a:ext>
            </a:extLst>
          </p:cNvPr>
          <p:cNvCxnSpPr>
            <a:cxnSpLocks/>
          </p:cNvCxnSpPr>
          <p:nvPr/>
        </p:nvCxnSpPr>
        <p:spPr>
          <a:xfrm flipV="1">
            <a:off x="367232" y="3671887"/>
            <a:ext cx="8491018" cy="2857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3C60FB-52E9-C14B-AE3A-9912CC0956C8}"/>
              </a:ext>
            </a:extLst>
          </p:cNvPr>
          <p:cNvCxnSpPr>
            <a:cxnSpLocks/>
          </p:cNvCxnSpPr>
          <p:nvPr/>
        </p:nvCxnSpPr>
        <p:spPr>
          <a:xfrm>
            <a:off x="168707" y="3814763"/>
            <a:ext cx="8826122" cy="2714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09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" y="160732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Lopputentti</a:t>
            </a:r>
            <a:r>
              <a:rPr lang="en-US" dirty="0"/>
              <a:t> 8.6.2023 13 -16</a:t>
            </a:r>
          </a:p>
          <a:p>
            <a:r>
              <a:rPr lang="en-US" sz="3200" b="1" dirty="0" err="1"/>
              <a:t>Pisteytys</a:t>
            </a:r>
            <a:r>
              <a:rPr lang="en-US" sz="3200" b="1" dirty="0"/>
              <a:t> </a:t>
            </a:r>
            <a:r>
              <a:rPr lang="en-US" sz="3200" b="1" dirty="0" err="1"/>
              <a:t>ehdotus</a:t>
            </a:r>
            <a:r>
              <a:rPr lang="en-US" sz="3200" b="1" dirty="0"/>
              <a:t> (?): </a:t>
            </a:r>
          </a:p>
          <a:p>
            <a:pPr lvl="1"/>
            <a:r>
              <a:rPr lang="en-US" sz="2400" dirty="0" err="1"/>
              <a:t>Kokeesta</a:t>
            </a:r>
            <a:r>
              <a:rPr lang="en-US" sz="2400" dirty="0"/>
              <a:t> 4x6=24 </a:t>
            </a:r>
            <a:r>
              <a:rPr lang="en-US" sz="2400" dirty="0" err="1"/>
              <a:t>pistettä</a:t>
            </a:r>
            <a:r>
              <a:rPr lang="en-US" sz="2400" dirty="0"/>
              <a:t> </a:t>
            </a:r>
            <a:r>
              <a:rPr lang="en-US" sz="2400" dirty="0" err="1"/>
              <a:t>korkeintaan</a:t>
            </a:r>
            <a:endParaRPr lang="en-US" sz="2400" dirty="0"/>
          </a:p>
          <a:p>
            <a:pPr lvl="1"/>
            <a:r>
              <a:rPr lang="en-US" sz="2400" dirty="0" err="1"/>
              <a:t>Laskareista</a:t>
            </a:r>
            <a:r>
              <a:rPr lang="en-US" sz="2400" dirty="0"/>
              <a:t> 16 </a:t>
            </a:r>
            <a:r>
              <a:rPr lang="en-US" sz="2400" dirty="0" err="1"/>
              <a:t>pistettä</a:t>
            </a:r>
            <a:r>
              <a:rPr lang="en-US" sz="2400" dirty="0"/>
              <a:t> </a:t>
            </a:r>
            <a:r>
              <a:rPr lang="en-US" sz="2400" dirty="0" err="1"/>
              <a:t>korkeintaan</a:t>
            </a:r>
            <a:r>
              <a:rPr lang="en-US" sz="2400" dirty="0"/>
              <a:t> (40%)</a:t>
            </a:r>
          </a:p>
          <a:p>
            <a:r>
              <a:rPr lang="en-US" sz="3200" dirty="0" err="1"/>
              <a:t>Läpimenoraja</a:t>
            </a:r>
            <a:r>
              <a:rPr lang="en-US" sz="3200" dirty="0"/>
              <a:t> </a:t>
            </a:r>
            <a:r>
              <a:rPr lang="en-US" sz="3200" dirty="0" err="1"/>
              <a:t>jossain</a:t>
            </a:r>
            <a:r>
              <a:rPr lang="en-US" sz="3200" dirty="0"/>
              <a:t> 50% </a:t>
            </a:r>
            <a:r>
              <a:rPr lang="en-US" sz="3200" dirty="0" err="1"/>
              <a:t>nurkilla</a:t>
            </a:r>
            <a:endParaRPr lang="en-US" sz="32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5998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6726</TotalTime>
  <Words>835</Words>
  <Application>Microsoft Macintosh PowerPoint</Application>
  <PresentationFormat>On-screen Show (4:3)</PresentationFormat>
  <Paragraphs>160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MS PGothic</vt:lpstr>
      <vt:lpstr>MS PGothic</vt:lpstr>
      <vt:lpstr>ヒラギノ角ゴ Pro W3</vt:lpstr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Wingdings</vt:lpstr>
      <vt:lpstr>SCI_EN</vt:lpstr>
      <vt:lpstr>Executive</vt:lpstr>
      <vt:lpstr>Klassinen dynamiikka:  Luento 1</vt:lpstr>
      <vt:lpstr>Kieli yms.</vt:lpstr>
      <vt:lpstr>Oppimistavoitteet tänään</vt:lpstr>
      <vt:lpstr>Käytännön asioita</vt:lpstr>
      <vt:lpstr>Käytännön asioita</vt:lpstr>
      <vt:lpstr>Käytännön asioita</vt:lpstr>
      <vt:lpstr>Käytännön asioita: muita kirjoja </vt:lpstr>
      <vt:lpstr>Käytännön asioita</vt:lpstr>
      <vt:lpstr>Käytännön asioita</vt:lpstr>
      <vt:lpstr>PowerPoint Presentation</vt:lpstr>
      <vt:lpstr>Sisällys: noin suunnilleen</vt:lpstr>
      <vt:lpstr>Sisällys: filosofia</vt:lpstr>
      <vt:lpstr>PowerPoint Presentation</vt:lpstr>
      <vt:lpstr>Muistelua:klassisen mekaniikan käsitteitä</vt:lpstr>
      <vt:lpstr>Newtonin lait</vt:lpstr>
      <vt:lpstr>Newtonin 1. laki</vt:lpstr>
      <vt:lpstr>Galileo: inertia</vt:lpstr>
      <vt:lpstr>Newton II </vt:lpstr>
      <vt:lpstr>May the…</vt:lpstr>
      <vt:lpstr>PowerPoint Presentation</vt:lpstr>
      <vt:lpstr>Newton III: voiman ja vastavoiman laki </vt:lpstr>
      <vt:lpstr>Mitä jos massa ei säily?</vt:lpstr>
      <vt:lpstr>Jos massa ei säily?</vt:lpstr>
      <vt:lpstr>Liikemäärän säilyminen</vt:lpstr>
      <vt:lpstr>Energian säilyminen</vt:lpstr>
      <vt:lpstr>Energian säilyminen</vt:lpstr>
      <vt:lpstr>Kulmaliikemäärän säilyminen</vt:lpstr>
      <vt:lpstr>Miksi säilymislait hyödyllisiä?</vt:lpstr>
      <vt:lpstr>Snorefest to come!</vt:lpstr>
      <vt:lpstr>Monen hiukkasen systeemi</vt:lpstr>
      <vt:lpstr>Monen hiukkasen systeemi</vt:lpstr>
      <vt:lpstr>Monen hiukkasen systeemi</vt:lpstr>
      <vt:lpstr>PowerPoint Presentation</vt:lpstr>
      <vt:lpstr>PowerPoint Presentation</vt:lpstr>
      <vt:lpstr>Monta hiukasta</vt:lpstr>
      <vt:lpstr>Ensi kerralla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410</cp:revision>
  <cp:lastPrinted>2019-09-06T11:04:05Z</cp:lastPrinted>
  <dcterms:created xsi:type="dcterms:W3CDTF">2013-10-21T06:22:51Z</dcterms:created>
  <dcterms:modified xsi:type="dcterms:W3CDTF">2023-04-14T08:38:06Z</dcterms:modified>
</cp:coreProperties>
</file>