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7.jpg" ContentType="image/jpg"/>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media/image21.jpg" ContentType="image/jpg"/>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37" r:id="rId5"/>
    <p:sldMasterId id="2147483738" r:id="rId6"/>
    <p:sldMasterId id="2147483764" r:id="rId7"/>
    <p:sldMasterId id="2147483713" r:id="rId8"/>
    <p:sldMasterId id="2147483746" r:id="rId9"/>
  </p:sldMasterIdLst>
  <p:notesMasterIdLst>
    <p:notesMasterId r:id="rId54"/>
  </p:notesMasterIdLst>
  <p:handoutMasterIdLst>
    <p:handoutMasterId r:id="rId55"/>
  </p:handoutMasterIdLst>
  <p:sldIdLst>
    <p:sldId id="292" r:id="rId10"/>
    <p:sldId id="4229" r:id="rId11"/>
    <p:sldId id="4245" r:id="rId12"/>
    <p:sldId id="4291" r:id="rId13"/>
    <p:sldId id="4303" r:id="rId14"/>
    <p:sldId id="4297" r:id="rId15"/>
    <p:sldId id="4320" r:id="rId16"/>
    <p:sldId id="4307" r:id="rId17"/>
    <p:sldId id="4315" r:id="rId18"/>
    <p:sldId id="4317" r:id="rId19"/>
    <p:sldId id="4318" r:id="rId20"/>
    <p:sldId id="4321" r:id="rId21"/>
    <p:sldId id="4323" r:id="rId22"/>
    <p:sldId id="4319" r:id="rId23"/>
    <p:sldId id="4333" r:id="rId24"/>
    <p:sldId id="4340" r:id="rId25"/>
    <p:sldId id="4334" r:id="rId26"/>
    <p:sldId id="4341" r:id="rId27"/>
    <p:sldId id="4308" r:id="rId28"/>
    <p:sldId id="4312" r:id="rId29"/>
    <p:sldId id="4309" r:id="rId30"/>
    <p:sldId id="4313" r:id="rId31"/>
    <p:sldId id="4316" r:id="rId32"/>
    <p:sldId id="4305" r:id="rId33"/>
    <p:sldId id="334" r:id="rId34"/>
    <p:sldId id="540" r:id="rId35"/>
    <p:sldId id="4314" r:id="rId36"/>
    <p:sldId id="4342" r:id="rId37"/>
    <p:sldId id="4335" r:id="rId38"/>
    <p:sldId id="4310" r:id="rId39"/>
    <p:sldId id="4322" r:id="rId40"/>
    <p:sldId id="4325" r:id="rId41"/>
    <p:sldId id="4326" r:id="rId42"/>
    <p:sldId id="420" r:id="rId43"/>
    <p:sldId id="4327" r:id="rId44"/>
    <p:sldId id="4330" r:id="rId45"/>
    <p:sldId id="4329" r:id="rId46"/>
    <p:sldId id="4328" r:id="rId47"/>
    <p:sldId id="4324" r:id="rId48"/>
    <p:sldId id="4331" r:id="rId49"/>
    <p:sldId id="4332" r:id="rId50"/>
    <p:sldId id="4338" r:id="rId51"/>
    <p:sldId id="4339" r:id="rId52"/>
    <p:sldId id="4337"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nrikki Makynen" initials="HM" lastIdx="1" clrIdx="0">
    <p:extLst>
      <p:ext uri="{19B8F6BF-5375-455C-9EA6-DF929625EA0E}">
        <p15:presenceInfo xmlns:p15="http://schemas.microsoft.com/office/powerpoint/2012/main" userId="d721f47518163fd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E394"/>
    <a:srgbClr val="759DEB"/>
    <a:srgbClr val="5FDD97"/>
    <a:srgbClr val="66C7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3CC269-94B2-428F-9E56-06EDD9788DE5}" v="3782" dt="2021-04-07T07:14:54.8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3" autoAdjust="0"/>
    <p:restoredTop sz="84694" autoAdjust="0"/>
  </p:normalViewPr>
  <p:slideViewPr>
    <p:cSldViewPr snapToGrid="0">
      <p:cViewPr varScale="1">
        <p:scale>
          <a:sx n="137" d="100"/>
          <a:sy n="137" d="100"/>
        </p:scale>
        <p:origin x="840" y="16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presProps" Target="pres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59B3E7-358C-D046-B6A9-08253D7701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a:extLst>
              <a:ext uri="{FF2B5EF4-FFF2-40B4-BE49-F238E27FC236}">
                <a16:creationId xmlns:a16="http://schemas.microsoft.com/office/drawing/2014/main" id="{DA91FCA6-C1D2-A44A-B8BF-0DF1F7D112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B1D604-F529-8E4F-BD7F-32893C3BD068}" type="datetimeFigureOut">
              <a:rPr lang="fi-FI" smtClean="0"/>
              <a:t>5.4.2022</a:t>
            </a:fld>
            <a:endParaRPr lang="fi-FI"/>
          </a:p>
        </p:txBody>
      </p:sp>
      <p:sp>
        <p:nvSpPr>
          <p:cNvPr id="4" name="Footer Placeholder 3">
            <a:extLst>
              <a:ext uri="{FF2B5EF4-FFF2-40B4-BE49-F238E27FC236}">
                <a16:creationId xmlns:a16="http://schemas.microsoft.com/office/drawing/2014/main" id="{84D17D73-352E-974F-A275-08DE9789B8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a:extLst>
              <a:ext uri="{FF2B5EF4-FFF2-40B4-BE49-F238E27FC236}">
                <a16:creationId xmlns:a16="http://schemas.microsoft.com/office/drawing/2014/main" id="{ED0C6E80-67F6-DD41-A467-91572F246A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2527DD-60AF-8E41-A4A2-DBE0FFA116E2}" type="slidenum">
              <a:rPr lang="fi-FI" smtClean="0"/>
              <a:t>‹#›</a:t>
            </a:fld>
            <a:endParaRPr lang="fi-FI"/>
          </a:p>
        </p:txBody>
      </p:sp>
    </p:spTree>
    <p:extLst>
      <p:ext uri="{BB962C8B-B14F-4D97-AF65-F5344CB8AC3E}">
        <p14:creationId xmlns:p14="http://schemas.microsoft.com/office/powerpoint/2010/main" val="2434709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34311-3AFD-4E46-8367-6E4395BCE8D7}" type="datetimeFigureOut">
              <a:rPr lang="en-FI" smtClean="0"/>
              <a:t>05/04/2022</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2B51E-5A61-524F-8491-EBF6353FE77B}" type="slidenum">
              <a:rPr lang="en-FI" smtClean="0"/>
              <a:t>‹#›</a:t>
            </a:fld>
            <a:endParaRPr lang="en-FI"/>
          </a:p>
        </p:txBody>
      </p:sp>
    </p:spTree>
    <p:extLst>
      <p:ext uri="{BB962C8B-B14F-4D97-AF65-F5344CB8AC3E}">
        <p14:creationId xmlns:p14="http://schemas.microsoft.com/office/powerpoint/2010/main" val="1052300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12B51E-5A61-524F-8491-EBF6353FE77B}"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39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13</a:t>
            </a:fld>
            <a:endParaRPr lang="en-FI"/>
          </a:p>
        </p:txBody>
      </p:sp>
    </p:spTree>
    <p:extLst>
      <p:ext uri="{BB962C8B-B14F-4D97-AF65-F5344CB8AC3E}">
        <p14:creationId xmlns:p14="http://schemas.microsoft.com/office/powerpoint/2010/main" val="1157668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14</a:t>
            </a:fld>
            <a:endParaRPr lang="en-FI"/>
          </a:p>
        </p:txBody>
      </p:sp>
    </p:spTree>
    <p:extLst>
      <p:ext uri="{BB962C8B-B14F-4D97-AF65-F5344CB8AC3E}">
        <p14:creationId xmlns:p14="http://schemas.microsoft.com/office/powerpoint/2010/main" val="2978550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15</a:t>
            </a:fld>
            <a:endParaRPr lang="en-FI"/>
          </a:p>
        </p:txBody>
      </p:sp>
    </p:spTree>
    <p:extLst>
      <p:ext uri="{BB962C8B-B14F-4D97-AF65-F5344CB8AC3E}">
        <p14:creationId xmlns:p14="http://schemas.microsoft.com/office/powerpoint/2010/main" val="2549537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12B51E-5A61-524F-8491-EBF6353FE77B}"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977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12B51E-5A61-524F-8491-EBF6353FE77B}"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923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19</a:t>
            </a:fld>
            <a:endParaRPr lang="en-FI"/>
          </a:p>
        </p:txBody>
      </p:sp>
    </p:spTree>
    <p:extLst>
      <p:ext uri="{BB962C8B-B14F-4D97-AF65-F5344CB8AC3E}">
        <p14:creationId xmlns:p14="http://schemas.microsoft.com/office/powerpoint/2010/main" val="1208449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20</a:t>
            </a:fld>
            <a:endParaRPr lang="en-FI"/>
          </a:p>
        </p:txBody>
      </p:sp>
    </p:spTree>
    <p:extLst>
      <p:ext uri="{BB962C8B-B14F-4D97-AF65-F5344CB8AC3E}">
        <p14:creationId xmlns:p14="http://schemas.microsoft.com/office/powerpoint/2010/main" val="168405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21</a:t>
            </a:fld>
            <a:endParaRPr lang="en-FI"/>
          </a:p>
        </p:txBody>
      </p:sp>
    </p:spTree>
    <p:extLst>
      <p:ext uri="{BB962C8B-B14F-4D97-AF65-F5344CB8AC3E}">
        <p14:creationId xmlns:p14="http://schemas.microsoft.com/office/powerpoint/2010/main" val="1684369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22</a:t>
            </a:fld>
            <a:endParaRPr lang="en-FI"/>
          </a:p>
        </p:txBody>
      </p:sp>
    </p:spTree>
    <p:extLst>
      <p:ext uri="{BB962C8B-B14F-4D97-AF65-F5344CB8AC3E}">
        <p14:creationId xmlns:p14="http://schemas.microsoft.com/office/powerpoint/2010/main" val="2514406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23</a:t>
            </a:fld>
            <a:endParaRPr lang="en-FI"/>
          </a:p>
        </p:txBody>
      </p:sp>
    </p:spTree>
    <p:extLst>
      <p:ext uri="{BB962C8B-B14F-4D97-AF65-F5344CB8AC3E}">
        <p14:creationId xmlns:p14="http://schemas.microsoft.com/office/powerpoint/2010/main" val="4185314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12B51E-5A61-524F-8491-EBF6353FE77B}"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46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24</a:t>
            </a:fld>
            <a:endParaRPr lang="en-FI"/>
          </a:p>
        </p:txBody>
      </p:sp>
    </p:spTree>
    <p:extLst>
      <p:ext uri="{BB962C8B-B14F-4D97-AF65-F5344CB8AC3E}">
        <p14:creationId xmlns:p14="http://schemas.microsoft.com/office/powerpoint/2010/main" val="1909588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CB12B51E-5A61-524F-8491-EBF6353FE77B}" type="slidenum">
              <a:rPr lang="en-FI" smtClean="0"/>
              <a:t>25</a:t>
            </a:fld>
            <a:endParaRPr lang="en-FI"/>
          </a:p>
        </p:txBody>
      </p:sp>
    </p:spTree>
    <p:extLst>
      <p:ext uri="{BB962C8B-B14F-4D97-AF65-F5344CB8AC3E}">
        <p14:creationId xmlns:p14="http://schemas.microsoft.com/office/powerpoint/2010/main" val="696269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503913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27</a:t>
            </a:fld>
            <a:endParaRPr lang="en-FI"/>
          </a:p>
        </p:txBody>
      </p:sp>
    </p:spTree>
    <p:extLst>
      <p:ext uri="{BB962C8B-B14F-4D97-AF65-F5344CB8AC3E}">
        <p14:creationId xmlns:p14="http://schemas.microsoft.com/office/powerpoint/2010/main" val="455415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12B51E-5A61-524F-8491-EBF6353FE77B}"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929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30</a:t>
            </a:fld>
            <a:endParaRPr lang="en-FI"/>
          </a:p>
        </p:txBody>
      </p:sp>
    </p:spTree>
    <p:extLst>
      <p:ext uri="{BB962C8B-B14F-4D97-AF65-F5344CB8AC3E}">
        <p14:creationId xmlns:p14="http://schemas.microsoft.com/office/powerpoint/2010/main" val="1549667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31</a:t>
            </a:fld>
            <a:endParaRPr lang="en-FI"/>
          </a:p>
        </p:txBody>
      </p:sp>
    </p:spTree>
    <p:extLst>
      <p:ext uri="{BB962C8B-B14F-4D97-AF65-F5344CB8AC3E}">
        <p14:creationId xmlns:p14="http://schemas.microsoft.com/office/powerpoint/2010/main" val="547344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32</a:t>
            </a:fld>
            <a:endParaRPr lang="en-FI"/>
          </a:p>
        </p:txBody>
      </p:sp>
    </p:spTree>
    <p:extLst>
      <p:ext uri="{BB962C8B-B14F-4D97-AF65-F5344CB8AC3E}">
        <p14:creationId xmlns:p14="http://schemas.microsoft.com/office/powerpoint/2010/main" val="96539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33</a:t>
            </a:fld>
            <a:endParaRPr lang="en-FI"/>
          </a:p>
        </p:txBody>
      </p:sp>
    </p:spTree>
    <p:extLst>
      <p:ext uri="{BB962C8B-B14F-4D97-AF65-F5344CB8AC3E}">
        <p14:creationId xmlns:p14="http://schemas.microsoft.com/office/powerpoint/2010/main" val="2284042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B5CC8020-94F4-4AFD-8216-90EC6D32684B}" type="slidenum">
              <a:rPr lang="en-US" smtClean="0"/>
              <a:t>34</a:t>
            </a:fld>
            <a:endParaRPr lang="en-US"/>
          </a:p>
        </p:txBody>
      </p:sp>
    </p:spTree>
    <p:extLst>
      <p:ext uri="{BB962C8B-B14F-4D97-AF65-F5344CB8AC3E}">
        <p14:creationId xmlns:p14="http://schemas.microsoft.com/office/powerpoint/2010/main" val="1456298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6</a:t>
            </a:fld>
            <a:endParaRPr lang="en-FI"/>
          </a:p>
        </p:txBody>
      </p:sp>
    </p:spTree>
    <p:extLst>
      <p:ext uri="{BB962C8B-B14F-4D97-AF65-F5344CB8AC3E}">
        <p14:creationId xmlns:p14="http://schemas.microsoft.com/office/powerpoint/2010/main" val="4279034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B5CC8020-94F4-4AFD-8216-90EC6D32684B}" type="slidenum">
              <a:rPr lang="en-US" smtClean="0"/>
              <a:t>35</a:t>
            </a:fld>
            <a:endParaRPr lang="en-US"/>
          </a:p>
        </p:txBody>
      </p:sp>
    </p:spTree>
    <p:extLst>
      <p:ext uri="{BB962C8B-B14F-4D97-AF65-F5344CB8AC3E}">
        <p14:creationId xmlns:p14="http://schemas.microsoft.com/office/powerpoint/2010/main" val="8866412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B5CC8020-94F4-4AFD-8216-90EC6D32684B}" type="slidenum">
              <a:rPr lang="en-US" smtClean="0"/>
              <a:t>36</a:t>
            </a:fld>
            <a:endParaRPr lang="en-US"/>
          </a:p>
        </p:txBody>
      </p:sp>
    </p:spTree>
    <p:extLst>
      <p:ext uri="{BB962C8B-B14F-4D97-AF65-F5344CB8AC3E}">
        <p14:creationId xmlns:p14="http://schemas.microsoft.com/office/powerpoint/2010/main" val="1967066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B5CC8020-94F4-4AFD-8216-90EC6D32684B}" type="slidenum">
              <a:rPr lang="en-US" smtClean="0"/>
              <a:t>37</a:t>
            </a:fld>
            <a:endParaRPr lang="en-US"/>
          </a:p>
        </p:txBody>
      </p:sp>
    </p:spTree>
    <p:extLst>
      <p:ext uri="{BB962C8B-B14F-4D97-AF65-F5344CB8AC3E}">
        <p14:creationId xmlns:p14="http://schemas.microsoft.com/office/powerpoint/2010/main" val="1520045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38</a:t>
            </a:fld>
            <a:endParaRPr lang="en-FI"/>
          </a:p>
        </p:txBody>
      </p:sp>
    </p:spTree>
    <p:extLst>
      <p:ext uri="{BB962C8B-B14F-4D97-AF65-F5344CB8AC3E}">
        <p14:creationId xmlns:p14="http://schemas.microsoft.com/office/powerpoint/2010/main" val="1690152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39</a:t>
            </a:fld>
            <a:endParaRPr lang="en-FI"/>
          </a:p>
        </p:txBody>
      </p:sp>
    </p:spTree>
    <p:extLst>
      <p:ext uri="{BB962C8B-B14F-4D97-AF65-F5344CB8AC3E}">
        <p14:creationId xmlns:p14="http://schemas.microsoft.com/office/powerpoint/2010/main" val="2164772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40</a:t>
            </a:fld>
            <a:endParaRPr lang="en-FI"/>
          </a:p>
        </p:txBody>
      </p:sp>
    </p:spTree>
    <p:extLst>
      <p:ext uri="{BB962C8B-B14F-4D97-AF65-F5344CB8AC3E}">
        <p14:creationId xmlns:p14="http://schemas.microsoft.com/office/powerpoint/2010/main" val="3041242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41</a:t>
            </a:fld>
            <a:endParaRPr lang="en-FI"/>
          </a:p>
        </p:txBody>
      </p:sp>
    </p:spTree>
    <p:extLst>
      <p:ext uri="{BB962C8B-B14F-4D97-AF65-F5344CB8AC3E}">
        <p14:creationId xmlns:p14="http://schemas.microsoft.com/office/powerpoint/2010/main" val="7084863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12B51E-5A61-524F-8491-EBF6353FE77B}"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59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7</a:t>
            </a:fld>
            <a:endParaRPr lang="en-FI"/>
          </a:p>
        </p:txBody>
      </p:sp>
    </p:spTree>
    <p:extLst>
      <p:ext uri="{BB962C8B-B14F-4D97-AF65-F5344CB8AC3E}">
        <p14:creationId xmlns:p14="http://schemas.microsoft.com/office/powerpoint/2010/main" val="2835192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8</a:t>
            </a:fld>
            <a:endParaRPr lang="en-FI"/>
          </a:p>
        </p:txBody>
      </p:sp>
    </p:spTree>
    <p:extLst>
      <p:ext uri="{BB962C8B-B14F-4D97-AF65-F5344CB8AC3E}">
        <p14:creationId xmlns:p14="http://schemas.microsoft.com/office/powerpoint/2010/main" val="2470974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9</a:t>
            </a:fld>
            <a:endParaRPr lang="en-FI"/>
          </a:p>
        </p:txBody>
      </p:sp>
    </p:spTree>
    <p:extLst>
      <p:ext uri="{BB962C8B-B14F-4D97-AF65-F5344CB8AC3E}">
        <p14:creationId xmlns:p14="http://schemas.microsoft.com/office/powerpoint/2010/main" val="3647382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10</a:t>
            </a:fld>
            <a:endParaRPr lang="en-FI"/>
          </a:p>
        </p:txBody>
      </p:sp>
    </p:spTree>
    <p:extLst>
      <p:ext uri="{BB962C8B-B14F-4D97-AF65-F5344CB8AC3E}">
        <p14:creationId xmlns:p14="http://schemas.microsoft.com/office/powerpoint/2010/main" val="4062000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11</a:t>
            </a:fld>
            <a:endParaRPr lang="en-FI"/>
          </a:p>
        </p:txBody>
      </p:sp>
    </p:spTree>
    <p:extLst>
      <p:ext uri="{BB962C8B-B14F-4D97-AF65-F5344CB8AC3E}">
        <p14:creationId xmlns:p14="http://schemas.microsoft.com/office/powerpoint/2010/main" val="4124276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CB12B51E-5A61-524F-8491-EBF6353FE77B}" type="slidenum">
              <a:rPr lang="en-FI" smtClean="0"/>
              <a:t>12</a:t>
            </a:fld>
            <a:endParaRPr lang="en-FI"/>
          </a:p>
        </p:txBody>
      </p:sp>
    </p:spTree>
    <p:extLst>
      <p:ext uri="{BB962C8B-B14F-4D97-AF65-F5344CB8AC3E}">
        <p14:creationId xmlns:p14="http://schemas.microsoft.com/office/powerpoint/2010/main" val="7143049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01">
    <p:spTree>
      <p:nvGrpSpPr>
        <p:cNvPr id="1" name=""/>
        <p:cNvGrpSpPr/>
        <p:nvPr/>
      </p:nvGrpSpPr>
      <p:grpSpPr>
        <a:xfrm>
          <a:off x="0" y="0"/>
          <a:ext cx="0" cy="0"/>
          <a:chOff x="0" y="0"/>
          <a:chExt cx="0" cy="0"/>
        </a:xfrm>
      </p:grpSpPr>
      <p:pic>
        <p:nvPicPr>
          <p:cNvPr id="18" name="Picture 17" descr="A picture containing sitting, bicycle, table, dark&#10;&#10;Description automatically generated">
            <a:extLst>
              <a:ext uri="{FF2B5EF4-FFF2-40B4-BE49-F238E27FC236}">
                <a16:creationId xmlns:a16="http://schemas.microsoft.com/office/drawing/2014/main" id="{2F708374-06E3-F14E-80F7-A37890EA8BB6}"/>
              </a:ext>
            </a:extLst>
          </p:cNvPr>
          <p:cNvPicPr>
            <a:picLocks noChangeAspect="1"/>
          </p:cNvPicPr>
          <p:nvPr userDrawn="1"/>
        </p:nvPicPr>
        <p:blipFill>
          <a:blip r:embed="rId2"/>
          <a:stretch>
            <a:fillRect/>
          </a:stretch>
        </p:blipFill>
        <p:spPr>
          <a:xfrm>
            <a:off x="7156450" y="0"/>
            <a:ext cx="5035550" cy="6858000"/>
          </a:xfrm>
          <a:prstGeom prst="rect">
            <a:avLst/>
          </a:prstGeom>
        </p:spPr>
      </p:pic>
      <p:sp>
        <p:nvSpPr>
          <p:cNvPr id="11" name="Title 1">
            <a:extLst>
              <a:ext uri="{FF2B5EF4-FFF2-40B4-BE49-F238E27FC236}">
                <a16:creationId xmlns:a16="http://schemas.microsoft.com/office/drawing/2014/main" id="{D30380E3-9F61-0847-BDE8-0EAE12BC9229}"/>
              </a:ext>
            </a:extLst>
          </p:cNvPr>
          <p:cNvSpPr>
            <a:spLocks noGrp="1"/>
          </p:cNvSpPr>
          <p:nvPr>
            <p:ph type="ctrTitle"/>
          </p:nvPr>
        </p:nvSpPr>
        <p:spPr>
          <a:xfrm>
            <a:off x="328863" y="1122363"/>
            <a:ext cx="6827587" cy="1853448"/>
          </a:xfrm>
          <a:prstGeom prst="rect">
            <a:avLst/>
          </a:prstGeom>
        </p:spPr>
        <p:txBody>
          <a:bodyPr anchor="t"/>
          <a:lstStyle>
            <a:lvl1pPr>
              <a:defRPr sz="5000">
                <a:latin typeface="+mj-lt"/>
                <a:cs typeface="Microsoft Sans Serif" panose="020B0604020202020204" pitchFamily="34" charset="0"/>
              </a:defRPr>
            </a:lvl1pPr>
          </a:lstStyle>
          <a:p>
            <a:pPr algn="l"/>
            <a:endParaRPr lang="fi-FI" dirty="0">
              <a:latin typeface="Monument Grotesk" panose="02010504030000020004" pitchFamily="2" charset="0"/>
            </a:endParaRPr>
          </a:p>
        </p:txBody>
      </p:sp>
      <p:sp>
        <p:nvSpPr>
          <p:cNvPr id="12" name="Subtitle 2">
            <a:extLst>
              <a:ext uri="{FF2B5EF4-FFF2-40B4-BE49-F238E27FC236}">
                <a16:creationId xmlns:a16="http://schemas.microsoft.com/office/drawing/2014/main" id="{49B55BF9-0B98-4146-9450-774B89F6E282}"/>
              </a:ext>
            </a:extLst>
          </p:cNvPr>
          <p:cNvSpPr>
            <a:spLocks noGrp="1"/>
          </p:cNvSpPr>
          <p:nvPr>
            <p:ph type="subTitle" idx="1"/>
          </p:nvPr>
        </p:nvSpPr>
        <p:spPr>
          <a:xfrm>
            <a:off x="328863" y="3200985"/>
            <a:ext cx="6827587" cy="2975226"/>
          </a:xfrm>
          <a:prstGeom prst="rect">
            <a:avLst/>
          </a:prstGeom>
        </p:spPr>
        <p:txBody>
          <a:bodyPr/>
          <a:lstStyle>
            <a:lvl1pPr>
              <a:buNone/>
              <a:defRPr sz="2500">
                <a:latin typeface="+mj-lt"/>
                <a:cs typeface="Microsoft Sans Serif" panose="020B0604020202020204" pitchFamily="34" charset="0"/>
              </a:defRPr>
            </a:lvl1pPr>
          </a:lstStyle>
          <a:p>
            <a:pPr algn="l"/>
            <a:endParaRPr lang="fi-FI" dirty="0">
              <a:latin typeface="Monument Grotesk" panose="02010504030000020004" pitchFamily="2" charset="0"/>
            </a:endParaRPr>
          </a:p>
        </p:txBody>
      </p:sp>
      <p:sp>
        <p:nvSpPr>
          <p:cNvPr id="6" name="Slide Number Placeholder 5">
            <a:extLst>
              <a:ext uri="{FF2B5EF4-FFF2-40B4-BE49-F238E27FC236}">
                <a16:creationId xmlns:a16="http://schemas.microsoft.com/office/drawing/2014/main" id="{0823045D-4FAF-4169-A9FC-67413B7D7977}"/>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930004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itle Slide 06">
    <p:spTree>
      <p:nvGrpSpPr>
        <p:cNvPr id="1" name=""/>
        <p:cNvGrpSpPr/>
        <p:nvPr/>
      </p:nvGrpSpPr>
      <p:grpSpPr>
        <a:xfrm>
          <a:off x="0" y="0"/>
          <a:ext cx="0" cy="0"/>
          <a:chOff x="0" y="0"/>
          <a:chExt cx="0" cy="0"/>
        </a:xfrm>
      </p:grpSpPr>
      <p:sp>
        <p:nvSpPr>
          <p:cNvPr id="2" name="Title 1"/>
          <p:cNvSpPr>
            <a:spLocks noGrp="1"/>
          </p:cNvSpPr>
          <p:nvPr>
            <p:ph type="title"/>
          </p:nvPr>
        </p:nvSpPr>
        <p:spPr>
          <a:xfrm>
            <a:off x="332509" y="865909"/>
            <a:ext cx="11021291" cy="824779"/>
          </a:xfrm>
          <a:prstGeom prst="rect">
            <a:avLst/>
          </a:prstGeom>
        </p:spPr>
        <p:txBody>
          <a:bodyPr anchor="t"/>
          <a:lstStyle>
            <a:lvl1pPr>
              <a:defRPr>
                <a:latin typeface="Microsoft Sans Serif" panose="020B0604020202020204" pitchFamily="34" charset="0"/>
                <a:cs typeface="Microsoft Sans Serif" panose="020B0604020202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332509" y="1825625"/>
            <a:ext cx="5257800" cy="4351338"/>
          </a:xfrm>
          <a:prstGeom prst="rect">
            <a:avLst/>
          </a:prstGeom>
        </p:spPr>
        <p:txBody>
          <a:bodyPr/>
          <a:lstStyle>
            <a:lvl1pPr>
              <a:defRPr>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6000" y="1825625"/>
            <a:ext cx="5257800" cy="4351338"/>
          </a:xfrm>
          <a:prstGeom prst="rect">
            <a:avLst/>
          </a:prstGeom>
        </p:spPr>
        <p:txBody>
          <a:bodyPr/>
          <a:lstStyle>
            <a:lvl1pPr>
              <a:defRPr>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67299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QM SPLIT SCREEN WITH 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2B8A371-DE4C-9D4E-84F7-F47D9310474B}"/>
              </a:ext>
            </a:extLst>
          </p:cNvPr>
          <p:cNvSpPr>
            <a:spLocks noGrp="1"/>
          </p:cNvSpPr>
          <p:nvPr>
            <p:ph type="pic" sz="quarter" idx="10"/>
          </p:nvPr>
        </p:nvSpPr>
        <p:spPr>
          <a:xfrm>
            <a:off x="6096001" y="0"/>
            <a:ext cx="6096000" cy="6858000"/>
          </a:xfrm>
          <a:prstGeom prst="rect">
            <a:avLst/>
          </a:prstGeom>
        </p:spPr>
        <p:txBody>
          <a:bodyPr/>
          <a:lstStyle>
            <a:lvl1pPr>
              <a:buNone/>
              <a:defRPr/>
            </a:lvl1pPr>
          </a:lstStyle>
          <a:p>
            <a:endParaRPr lang="fi-FI"/>
          </a:p>
        </p:txBody>
      </p:sp>
      <p:sp>
        <p:nvSpPr>
          <p:cNvPr id="12" name="Title 11">
            <a:extLst>
              <a:ext uri="{FF2B5EF4-FFF2-40B4-BE49-F238E27FC236}">
                <a16:creationId xmlns:a16="http://schemas.microsoft.com/office/drawing/2014/main" id="{0AC0E78F-9746-EC41-8E7C-076649D728F1}"/>
              </a:ext>
            </a:extLst>
          </p:cNvPr>
          <p:cNvSpPr>
            <a:spLocks noGrp="1"/>
          </p:cNvSpPr>
          <p:nvPr>
            <p:ph type="title"/>
          </p:nvPr>
        </p:nvSpPr>
        <p:spPr>
          <a:xfrm>
            <a:off x="332509" y="870818"/>
            <a:ext cx="5430982" cy="1325563"/>
          </a:xfrm>
          <a:prstGeom prst="rect">
            <a:avLst/>
          </a:prstGeom>
        </p:spPr>
        <p:txBody>
          <a:bodyPr/>
          <a:lstStyle>
            <a:lvl1pPr>
              <a:defRPr>
                <a:latin typeface="Microsoft Sans Serif" panose="020B0604020202020204" pitchFamily="34" charset="0"/>
                <a:cs typeface="Microsoft Sans Serif" panose="020B0604020202020204" pitchFamily="34" charset="0"/>
              </a:defRPr>
            </a:lvl1pPr>
          </a:lstStyle>
          <a:p>
            <a:r>
              <a:rPr lang="en-GB"/>
              <a:t>Click to edit Master title style</a:t>
            </a:r>
            <a:endParaRPr lang="fi-FI"/>
          </a:p>
        </p:txBody>
      </p:sp>
      <p:sp>
        <p:nvSpPr>
          <p:cNvPr id="13" name="Title 11">
            <a:extLst>
              <a:ext uri="{FF2B5EF4-FFF2-40B4-BE49-F238E27FC236}">
                <a16:creationId xmlns:a16="http://schemas.microsoft.com/office/drawing/2014/main" id="{7981FA63-933D-294B-B21F-CC4109FEE97D}"/>
              </a:ext>
            </a:extLst>
          </p:cNvPr>
          <p:cNvSpPr txBox="1">
            <a:spLocks/>
          </p:cNvSpPr>
          <p:nvPr userDrawn="1"/>
        </p:nvSpPr>
        <p:spPr>
          <a:xfrm>
            <a:off x="339436" y="2265651"/>
            <a:ext cx="5430982" cy="1325563"/>
          </a:xfrm>
          <a:prstGeom prst="rect">
            <a:avLst/>
          </a:prstGeom>
        </p:spPr>
        <p:txBody>
          <a:bodyPr/>
          <a:lstStyle>
            <a:lvl1pPr algn="l" defTabSz="914400" rtl="0" eaLnBrk="1" latinLnBrk="0" hangingPunct="1">
              <a:lnSpc>
                <a:spcPct val="90000"/>
              </a:lnSpc>
              <a:spcBef>
                <a:spcPct val="0"/>
              </a:spcBef>
              <a:buNone/>
              <a:defRPr sz="4400" kern="1200" baseline="0">
                <a:solidFill>
                  <a:schemeClr val="tx1"/>
                </a:solidFill>
                <a:latin typeface="Monument Grotesk" panose="02010504030000020004" pitchFamily="2" charset="0"/>
                <a:ea typeface="+mj-ea"/>
                <a:cs typeface="+mj-cs"/>
              </a:defRPr>
            </a:lvl1pPr>
          </a:lstStyle>
          <a:p>
            <a:endParaRPr lang="fi-FI" sz="2200"/>
          </a:p>
        </p:txBody>
      </p:sp>
      <p:sp>
        <p:nvSpPr>
          <p:cNvPr id="17" name="Text Placeholder 16">
            <a:extLst>
              <a:ext uri="{FF2B5EF4-FFF2-40B4-BE49-F238E27FC236}">
                <a16:creationId xmlns:a16="http://schemas.microsoft.com/office/drawing/2014/main" id="{BDEAB519-E90F-7F45-85D4-8CEE3D6CF519}"/>
              </a:ext>
            </a:extLst>
          </p:cNvPr>
          <p:cNvSpPr>
            <a:spLocks noGrp="1"/>
          </p:cNvSpPr>
          <p:nvPr>
            <p:ph type="body" sz="quarter" idx="11"/>
          </p:nvPr>
        </p:nvSpPr>
        <p:spPr>
          <a:xfrm>
            <a:off x="339725" y="2335213"/>
            <a:ext cx="5430838" cy="3878262"/>
          </a:xfrm>
          <a:prstGeom prst="rect">
            <a:avLst/>
          </a:prstGeom>
        </p:spPr>
        <p:txBody>
          <a:bodyPr/>
          <a:lstStyle>
            <a:lvl1pPr>
              <a:buNone/>
              <a:defRPr>
                <a:latin typeface="Microsoft Sans Serif" panose="020B0604020202020204" pitchFamily="34" charset="0"/>
                <a:cs typeface="Microsoft Sans Serif" panose="020B0604020202020204" pitchFamily="34" charset="0"/>
              </a:defRPr>
            </a:lvl1pPr>
            <a:lvl2pPr>
              <a:buFont typeface="Arial" panose="020B0604020202020204" pitchFamily="34" charset="0"/>
              <a:buNone/>
              <a:defRPr>
                <a:latin typeface="Microsoft Sans Serif" panose="020B0604020202020204" pitchFamily="34" charset="0"/>
                <a:cs typeface="Microsoft Sans Serif" panose="020B0604020202020204" pitchFamily="34" charset="0"/>
              </a:defRPr>
            </a:lvl2pPr>
            <a:lvl3pPr>
              <a:buNone/>
              <a:defRPr>
                <a:latin typeface="Microsoft Sans Serif" panose="020B0604020202020204" pitchFamily="34" charset="0"/>
                <a:cs typeface="Microsoft Sans Serif" panose="020B0604020202020204" pitchFamily="34" charset="0"/>
              </a:defRPr>
            </a:lvl3pPr>
            <a:lvl4pPr>
              <a:buNone/>
              <a:defRPr>
                <a:latin typeface="Microsoft Sans Serif" panose="020B0604020202020204" pitchFamily="34" charset="0"/>
                <a:cs typeface="Microsoft Sans Serif" panose="020B0604020202020204" pitchFamily="34" charset="0"/>
              </a:defRPr>
            </a:lvl4pPr>
            <a:lvl5pPr>
              <a:buNone/>
              <a:defRPr>
                <a:latin typeface="Microsoft Sans Serif" panose="020B0604020202020204" pitchFamily="34" charset="0"/>
                <a:cs typeface="Microsoft Sans Serif"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271728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IQM SPLIT SCREEN WITH 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2B8A371-DE4C-9D4E-84F7-F47D9310474B}"/>
              </a:ext>
            </a:extLst>
          </p:cNvPr>
          <p:cNvSpPr>
            <a:spLocks noGrp="1"/>
          </p:cNvSpPr>
          <p:nvPr>
            <p:ph type="pic" sz="quarter" idx="10"/>
          </p:nvPr>
        </p:nvSpPr>
        <p:spPr>
          <a:xfrm>
            <a:off x="6096001" y="0"/>
            <a:ext cx="6096000" cy="6858000"/>
          </a:xfrm>
          <a:prstGeom prst="rect">
            <a:avLst/>
          </a:prstGeom>
        </p:spPr>
        <p:txBody>
          <a:bodyPr/>
          <a:lstStyle>
            <a:lvl1pPr>
              <a:buNone/>
              <a:defRPr/>
            </a:lvl1pPr>
          </a:lstStyle>
          <a:p>
            <a:endParaRPr lang="fi-FI"/>
          </a:p>
        </p:txBody>
      </p:sp>
      <p:sp>
        <p:nvSpPr>
          <p:cNvPr id="12" name="Title 11">
            <a:extLst>
              <a:ext uri="{FF2B5EF4-FFF2-40B4-BE49-F238E27FC236}">
                <a16:creationId xmlns:a16="http://schemas.microsoft.com/office/drawing/2014/main" id="{0AC0E78F-9746-EC41-8E7C-076649D728F1}"/>
              </a:ext>
            </a:extLst>
          </p:cNvPr>
          <p:cNvSpPr>
            <a:spLocks noGrp="1"/>
          </p:cNvSpPr>
          <p:nvPr>
            <p:ph type="title"/>
          </p:nvPr>
        </p:nvSpPr>
        <p:spPr>
          <a:xfrm>
            <a:off x="332509" y="870818"/>
            <a:ext cx="5430982" cy="1325563"/>
          </a:xfrm>
          <a:prstGeom prst="rect">
            <a:avLst/>
          </a:prstGeom>
        </p:spPr>
        <p:txBody>
          <a:bodyPr/>
          <a:lstStyle>
            <a:lvl1pPr>
              <a:defRPr>
                <a:latin typeface="Microsoft Sans Serif" panose="020B0604020202020204" pitchFamily="34" charset="0"/>
                <a:cs typeface="Microsoft Sans Serif" panose="020B0604020202020204" pitchFamily="34" charset="0"/>
              </a:defRPr>
            </a:lvl1pPr>
          </a:lstStyle>
          <a:p>
            <a:r>
              <a:rPr lang="en-GB"/>
              <a:t>Click to edit Master title style</a:t>
            </a:r>
            <a:endParaRPr lang="fi-FI"/>
          </a:p>
        </p:txBody>
      </p:sp>
      <p:sp>
        <p:nvSpPr>
          <p:cNvPr id="13" name="Title 11">
            <a:extLst>
              <a:ext uri="{FF2B5EF4-FFF2-40B4-BE49-F238E27FC236}">
                <a16:creationId xmlns:a16="http://schemas.microsoft.com/office/drawing/2014/main" id="{7981FA63-933D-294B-B21F-CC4109FEE97D}"/>
              </a:ext>
            </a:extLst>
          </p:cNvPr>
          <p:cNvSpPr txBox="1">
            <a:spLocks/>
          </p:cNvSpPr>
          <p:nvPr userDrawn="1"/>
        </p:nvSpPr>
        <p:spPr>
          <a:xfrm>
            <a:off x="339436" y="2265651"/>
            <a:ext cx="5430982" cy="1325563"/>
          </a:xfrm>
          <a:prstGeom prst="rect">
            <a:avLst/>
          </a:prstGeom>
        </p:spPr>
        <p:txBody>
          <a:bodyPr/>
          <a:lstStyle>
            <a:lvl1pPr algn="l" defTabSz="914400" rtl="0" eaLnBrk="1" latinLnBrk="0" hangingPunct="1">
              <a:lnSpc>
                <a:spcPct val="90000"/>
              </a:lnSpc>
              <a:spcBef>
                <a:spcPct val="0"/>
              </a:spcBef>
              <a:buNone/>
              <a:defRPr sz="4400" kern="1200" baseline="0">
                <a:solidFill>
                  <a:schemeClr val="tx1"/>
                </a:solidFill>
                <a:latin typeface="Monument Grotesk" panose="02010504030000020004" pitchFamily="2" charset="0"/>
                <a:ea typeface="+mj-ea"/>
                <a:cs typeface="+mj-cs"/>
              </a:defRPr>
            </a:lvl1pPr>
          </a:lstStyle>
          <a:p>
            <a:endParaRPr lang="fi-FI" sz="2200"/>
          </a:p>
        </p:txBody>
      </p:sp>
      <p:sp>
        <p:nvSpPr>
          <p:cNvPr id="17" name="Text Placeholder 16">
            <a:extLst>
              <a:ext uri="{FF2B5EF4-FFF2-40B4-BE49-F238E27FC236}">
                <a16:creationId xmlns:a16="http://schemas.microsoft.com/office/drawing/2014/main" id="{BDEAB519-E90F-7F45-85D4-8CEE3D6CF519}"/>
              </a:ext>
            </a:extLst>
          </p:cNvPr>
          <p:cNvSpPr>
            <a:spLocks noGrp="1"/>
          </p:cNvSpPr>
          <p:nvPr>
            <p:ph type="body" sz="quarter" idx="11"/>
          </p:nvPr>
        </p:nvSpPr>
        <p:spPr>
          <a:xfrm>
            <a:off x="339725" y="2335213"/>
            <a:ext cx="5430838" cy="3878262"/>
          </a:xfrm>
          <a:prstGeom prst="rect">
            <a:avLst/>
          </a:prstGeom>
        </p:spPr>
        <p:txBody>
          <a:bodyPr/>
          <a:lstStyle>
            <a:lvl1pPr>
              <a:buNone/>
              <a:defRPr>
                <a:latin typeface="Microsoft Sans Serif" panose="020B0604020202020204" pitchFamily="34" charset="0"/>
                <a:cs typeface="Microsoft Sans Serif" panose="020B0604020202020204" pitchFamily="34" charset="0"/>
              </a:defRPr>
            </a:lvl1pPr>
            <a:lvl2pPr>
              <a:buFont typeface="Arial" panose="020B0604020202020204" pitchFamily="34" charset="0"/>
              <a:buNone/>
              <a:defRPr>
                <a:latin typeface="Microsoft Sans Serif" panose="020B0604020202020204" pitchFamily="34" charset="0"/>
                <a:cs typeface="Microsoft Sans Serif" panose="020B0604020202020204" pitchFamily="34" charset="0"/>
              </a:defRPr>
            </a:lvl2pPr>
            <a:lvl3pPr>
              <a:buNone/>
              <a:defRPr>
                <a:latin typeface="Microsoft Sans Serif" panose="020B0604020202020204" pitchFamily="34" charset="0"/>
                <a:cs typeface="Microsoft Sans Serif" panose="020B0604020202020204" pitchFamily="34" charset="0"/>
              </a:defRPr>
            </a:lvl3pPr>
            <a:lvl4pPr>
              <a:buNone/>
              <a:defRPr>
                <a:latin typeface="Microsoft Sans Serif" panose="020B0604020202020204" pitchFamily="34" charset="0"/>
                <a:cs typeface="Microsoft Sans Serif" panose="020B0604020202020204" pitchFamily="34" charset="0"/>
              </a:defRPr>
            </a:lvl4pPr>
            <a:lvl5pPr>
              <a:buNone/>
              <a:defRPr>
                <a:latin typeface="Microsoft Sans Serif" panose="020B0604020202020204" pitchFamily="34" charset="0"/>
                <a:cs typeface="Microsoft Sans Serif"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4276501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QM SPLIT SCREEN WITH PICTURE">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AC0E78F-9746-EC41-8E7C-076649D728F1}"/>
              </a:ext>
            </a:extLst>
          </p:cNvPr>
          <p:cNvSpPr>
            <a:spLocks noGrp="1"/>
          </p:cNvSpPr>
          <p:nvPr>
            <p:ph type="title"/>
          </p:nvPr>
        </p:nvSpPr>
        <p:spPr>
          <a:xfrm>
            <a:off x="332509" y="870818"/>
            <a:ext cx="5430982" cy="1325563"/>
          </a:xfrm>
          <a:prstGeom prst="rect">
            <a:avLst/>
          </a:prstGeom>
        </p:spPr>
        <p:txBody>
          <a:bodyPr/>
          <a:lstStyle>
            <a:lvl1pPr>
              <a:defRPr>
                <a:latin typeface="Microsoft Sans Serif" panose="020B0604020202020204" pitchFamily="34" charset="0"/>
                <a:cs typeface="Microsoft Sans Serif" panose="020B0604020202020204" pitchFamily="34" charset="0"/>
              </a:defRPr>
            </a:lvl1pPr>
          </a:lstStyle>
          <a:p>
            <a:r>
              <a:rPr lang="en-GB"/>
              <a:t>Click to edit Master title style</a:t>
            </a:r>
            <a:endParaRPr lang="fi-FI"/>
          </a:p>
        </p:txBody>
      </p:sp>
      <p:sp>
        <p:nvSpPr>
          <p:cNvPr id="13" name="Title 11">
            <a:extLst>
              <a:ext uri="{FF2B5EF4-FFF2-40B4-BE49-F238E27FC236}">
                <a16:creationId xmlns:a16="http://schemas.microsoft.com/office/drawing/2014/main" id="{7981FA63-933D-294B-B21F-CC4109FEE97D}"/>
              </a:ext>
            </a:extLst>
          </p:cNvPr>
          <p:cNvSpPr txBox="1">
            <a:spLocks/>
          </p:cNvSpPr>
          <p:nvPr userDrawn="1"/>
        </p:nvSpPr>
        <p:spPr>
          <a:xfrm>
            <a:off x="339436" y="2265651"/>
            <a:ext cx="5430982" cy="1325563"/>
          </a:xfrm>
          <a:prstGeom prst="rect">
            <a:avLst/>
          </a:prstGeom>
        </p:spPr>
        <p:txBody>
          <a:bodyPr/>
          <a:lstStyle>
            <a:lvl1pPr algn="l" defTabSz="914400" rtl="0" eaLnBrk="1" latinLnBrk="0" hangingPunct="1">
              <a:lnSpc>
                <a:spcPct val="90000"/>
              </a:lnSpc>
              <a:spcBef>
                <a:spcPct val="0"/>
              </a:spcBef>
              <a:buNone/>
              <a:defRPr sz="4400" kern="1200" baseline="0">
                <a:solidFill>
                  <a:schemeClr val="tx1"/>
                </a:solidFill>
                <a:latin typeface="Monument Grotesk" panose="02010504030000020004" pitchFamily="2" charset="0"/>
                <a:ea typeface="+mj-ea"/>
                <a:cs typeface="+mj-cs"/>
              </a:defRPr>
            </a:lvl1pPr>
          </a:lstStyle>
          <a:p>
            <a:endParaRPr lang="fi-FI" sz="2200"/>
          </a:p>
        </p:txBody>
      </p:sp>
      <p:sp>
        <p:nvSpPr>
          <p:cNvPr id="17" name="Text Placeholder 16">
            <a:extLst>
              <a:ext uri="{FF2B5EF4-FFF2-40B4-BE49-F238E27FC236}">
                <a16:creationId xmlns:a16="http://schemas.microsoft.com/office/drawing/2014/main" id="{BDEAB519-E90F-7F45-85D4-8CEE3D6CF519}"/>
              </a:ext>
            </a:extLst>
          </p:cNvPr>
          <p:cNvSpPr>
            <a:spLocks noGrp="1"/>
          </p:cNvSpPr>
          <p:nvPr>
            <p:ph type="body" sz="quarter" idx="11"/>
          </p:nvPr>
        </p:nvSpPr>
        <p:spPr>
          <a:xfrm>
            <a:off x="339725" y="2335213"/>
            <a:ext cx="5430838" cy="3878262"/>
          </a:xfrm>
          <a:prstGeom prst="rect">
            <a:avLst/>
          </a:prstGeom>
        </p:spPr>
        <p:txBody>
          <a:bodyPr/>
          <a:lstStyle>
            <a:lvl1pPr>
              <a:buNone/>
              <a:defRPr>
                <a:latin typeface="Microsoft Sans Serif" panose="020B0604020202020204" pitchFamily="34" charset="0"/>
                <a:cs typeface="Microsoft Sans Serif" panose="020B0604020202020204" pitchFamily="34" charset="0"/>
              </a:defRPr>
            </a:lvl1pPr>
            <a:lvl2pPr>
              <a:buFont typeface="Arial" panose="020B0604020202020204" pitchFamily="34" charset="0"/>
              <a:buNone/>
              <a:defRPr>
                <a:latin typeface="Microsoft Sans Serif" panose="020B0604020202020204" pitchFamily="34" charset="0"/>
                <a:cs typeface="Microsoft Sans Serif" panose="020B0604020202020204" pitchFamily="34" charset="0"/>
              </a:defRPr>
            </a:lvl2pPr>
            <a:lvl3pPr>
              <a:buNone/>
              <a:defRPr>
                <a:latin typeface="Microsoft Sans Serif" panose="020B0604020202020204" pitchFamily="34" charset="0"/>
                <a:cs typeface="Microsoft Sans Serif" panose="020B0604020202020204" pitchFamily="34" charset="0"/>
              </a:defRPr>
            </a:lvl3pPr>
            <a:lvl4pPr>
              <a:buNone/>
              <a:defRPr>
                <a:latin typeface="Microsoft Sans Serif" panose="020B0604020202020204" pitchFamily="34" charset="0"/>
                <a:cs typeface="Microsoft Sans Serif" panose="020B0604020202020204" pitchFamily="34" charset="0"/>
              </a:defRPr>
            </a:lvl4pPr>
            <a:lvl5pPr>
              <a:buNone/>
              <a:defRPr>
                <a:latin typeface="Microsoft Sans Serif" panose="020B0604020202020204" pitchFamily="34" charset="0"/>
                <a:cs typeface="Microsoft Sans Serif"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object 4">
            <a:extLst>
              <a:ext uri="{FF2B5EF4-FFF2-40B4-BE49-F238E27FC236}">
                <a16:creationId xmlns:a16="http://schemas.microsoft.com/office/drawing/2014/main" id="{3F05FDCA-AC33-4E8D-9900-C99DFFADA804}"/>
              </a:ext>
            </a:extLst>
          </p:cNvPr>
          <p:cNvSpPr/>
          <p:nvPr userDrawn="1"/>
        </p:nvSpPr>
        <p:spPr>
          <a:xfrm>
            <a:off x="5885836" y="0"/>
            <a:ext cx="6305736" cy="6857519"/>
          </a:xfrm>
          <a:prstGeom prst="rect">
            <a:avLst/>
          </a:prstGeom>
          <a:blipFill>
            <a:blip r:embed="rId2" cstate="print"/>
            <a:stretch>
              <a:fillRect/>
            </a:stretch>
          </a:blipFill>
        </p:spPr>
        <p:txBody>
          <a:bodyPr wrap="square" lIns="0" tIns="0" rIns="0" bIns="0" rtlCol="0"/>
          <a:lstStyle/>
          <a:p>
            <a:pPr defTabSz="554492"/>
            <a:endParaRPr sz="1092">
              <a:solidFill>
                <a:prstClr val="black"/>
              </a:solidFill>
              <a:latin typeface="Calibri"/>
            </a:endParaRPr>
          </a:p>
        </p:txBody>
      </p:sp>
      <p:sp>
        <p:nvSpPr>
          <p:cNvPr id="7" name="Slide Number Placeholder 5">
            <a:extLst>
              <a:ext uri="{FF2B5EF4-FFF2-40B4-BE49-F238E27FC236}">
                <a16:creationId xmlns:a16="http://schemas.microsoft.com/office/drawing/2014/main" id="{622910DF-C99A-40A3-A585-C8D28E2CBE0C}"/>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571010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QM IMAGE LAYOUT">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409412"/>
          </a:xfrm>
          <a:prstGeom prst="rect">
            <a:avLst/>
          </a:prstGeom>
        </p:spPr>
        <p:txBody>
          <a:bodyPr anchor="t"/>
          <a:lstStyle>
            <a:lvl1pPr>
              <a:defRPr sz="3200">
                <a:latin typeface="Microsoft Sans Serif" panose="020B0604020202020204" pitchFamily="34" charset="0"/>
                <a:cs typeface="Microsoft Sans Serif" panose="020B0604020202020204" pitchFamily="34" charset="0"/>
              </a:defRPr>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5212483"/>
          </a:xfrm>
          <a:prstGeom prst="rect">
            <a:avLst/>
          </a:prstGeom>
        </p:spPr>
        <p:txBody>
          <a:bodyPr anchor="t"/>
          <a:lstStyle>
            <a:lvl1pPr marL="0" indent="0">
              <a:buNone/>
              <a:defRPr sz="3200">
                <a:latin typeface="Microsoft Sans Serif" panose="020B0604020202020204" pitchFamily="34" charset="0"/>
                <a:cs typeface="Microsoft Sans Serif"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396835"/>
            <a:ext cx="3932237" cy="3803073"/>
          </a:xfrm>
          <a:prstGeom prst="rect">
            <a:avLst/>
          </a:prstGeom>
        </p:spPr>
        <p:txBody>
          <a:bodyPr/>
          <a:lstStyle>
            <a:lvl1pPr marL="0" indent="0">
              <a:buNone/>
              <a:defRPr sz="1600">
                <a:latin typeface="Microsoft Sans Serif" panose="020B0604020202020204" pitchFamily="34" charset="0"/>
                <a:cs typeface="Microsoft Sans Serif"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400409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Arial" panose="020B0604020202020204" pitchFamily="34" charset="0"/>
              <a:buNone/>
              <a:defRPr sz="6933">
                <a:solidFill>
                  <a:schemeClr val="tx1"/>
                </a:solidFill>
                <a:latin typeface="Microsoft Sans Serif" panose="020B0604020202020204" pitchFamily="34" charset="0"/>
                <a:cs typeface="Microsoft Sans Serif" panose="020B0604020202020204" pitchFamily="34"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dirty="0"/>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solidFill>
                  <a:schemeClr val="tx1"/>
                </a:solidFill>
                <a:latin typeface="Microsoft Sans Serif" panose="020B0604020202020204" pitchFamily="34" charset="0"/>
                <a:cs typeface="Microsoft Sans Serif" panose="020B0604020202020204" pitchFamily="34" charset="0"/>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dirty="0"/>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55600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70" lvl="0" indent="-457178">
              <a:spcBef>
                <a:spcPts val="0"/>
              </a:spcBef>
              <a:spcAft>
                <a:spcPts val="0"/>
              </a:spcAft>
              <a:buSzPts val="1800"/>
              <a:buChar char="●"/>
              <a:defRPr/>
            </a:lvl1pPr>
            <a:lvl2pPr marL="1219140" lvl="1" indent="-423312">
              <a:spcBef>
                <a:spcPts val="2133"/>
              </a:spcBef>
              <a:spcAft>
                <a:spcPts val="0"/>
              </a:spcAft>
              <a:buSzPts val="1400"/>
              <a:buChar char="○"/>
              <a:defRPr/>
            </a:lvl2pPr>
            <a:lvl3pPr marL="1828709" lvl="2" indent="-423312">
              <a:spcBef>
                <a:spcPts val="2133"/>
              </a:spcBef>
              <a:spcAft>
                <a:spcPts val="0"/>
              </a:spcAft>
              <a:buSzPts val="1400"/>
              <a:buChar char="■"/>
              <a:defRPr/>
            </a:lvl3pPr>
            <a:lvl4pPr marL="2438278" lvl="3" indent="-423312">
              <a:spcBef>
                <a:spcPts val="2133"/>
              </a:spcBef>
              <a:spcAft>
                <a:spcPts val="0"/>
              </a:spcAft>
              <a:buSzPts val="1400"/>
              <a:buChar char="●"/>
              <a:defRPr/>
            </a:lvl4pPr>
            <a:lvl5pPr marL="3047848" lvl="4" indent="-423312">
              <a:spcBef>
                <a:spcPts val="2133"/>
              </a:spcBef>
              <a:spcAft>
                <a:spcPts val="0"/>
              </a:spcAft>
              <a:buSzPts val="1400"/>
              <a:buChar char="○"/>
              <a:defRPr/>
            </a:lvl5pPr>
            <a:lvl6pPr marL="3657418" lvl="5" indent="-423312">
              <a:spcBef>
                <a:spcPts val="2133"/>
              </a:spcBef>
              <a:spcAft>
                <a:spcPts val="0"/>
              </a:spcAft>
              <a:buSzPts val="1400"/>
              <a:buChar char="■"/>
              <a:defRPr/>
            </a:lvl6pPr>
            <a:lvl7pPr marL="4266987" lvl="6" indent="-423312">
              <a:spcBef>
                <a:spcPts val="2133"/>
              </a:spcBef>
              <a:spcAft>
                <a:spcPts val="0"/>
              </a:spcAft>
              <a:buSzPts val="1400"/>
              <a:buChar char="●"/>
              <a:defRPr/>
            </a:lvl7pPr>
            <a:lvl8pPr marL="4876557" lvl="7" indent="-423312">
              <a:spcBef>
                <a:spcPts val="2133"/>
              </a:spcBef>
              <a:spcAft>
                <a:spcPts val="0"/>
              </a:spcAft>
              <a:buSzPts val="1400"/>
              <a:buChar char="○"/>
              <a:defRPr/>
            </a:lvl8pPr>
            <a:lvl9pPr marL="5486126" lvl="8" indent="-423312">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45020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50F2506-18BC-314B-B195-5AD47763025C}"/>
              </a:ext>
            </a:extLst>
          </p:cNvPr>
          <p:cNvSpPr/>
          <p:nvPr userDrawn="1"/>
        </p:nvSpPr>
        <p:spPr>
          <a:xfrm>
            <a:off x="0" y="1"/>
            <a:ext cx="12192000" cy="63725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itel 1">
            <a:extLst>
              <a:ext uri="{FF2B5EF4-FFF2-40B4-BE49-F238E27FC236}">
                <a16:creationId xmlns:a16="http://schemas.microsoft.com/office/drawing/2014/main" id="{D06A3148-2395-FB4F-83E0-370CA73D155A}"/>
              </a:ext>
            </a:extLst>
          </p:cNvPr>
          <p:cNvSpPr>
            <a:spLocks noGrp="1"/>
          </p:cNvSpPr>
          <p:nvPr>
            <p:ph type="title"/>
          </p:nvPr>
        </p:nvSpPr>
        <p:spPr>
          <a:xfrm>
            <a:off x="1116879" y="352510"/>
            <a:ext cx="9958241" cy="675012"/>
          </a:xfrm>
        </p:spPr>
        <p:txBody>
          <a:bodyPr>
            <a:normAutofit/>
          </a:bodyPr>
          <a:lstStyle>
            <a:lvl1pPr algn="ctr">
              <a:defRPr sz="4000">
                <a:solidFill>
                  <a:schemeClr val="bg1"/>
                </a:solidFill>
                <a:latin typeface="+mj-lt"/>
              </a:defRPr>
            </a:lvl1pPr>
          </a:lstStyle>
          <a:p>
            <a:r>
              <a:rPr lang="de-DE" dirty="0"/>
              <a:t>Mastertitelformat bearbeiten</a:t>
            </a:r>
          </a:p>
        </p:txBody>
      </p:sp>
      <p:sp>
        <p:nvSpPr>
          <p:cNvPr id="7" name="Slide Number Placeholder 5">
            <a:extLst>
              <a:ext uri="{FF2B5EF4-FFF2-40B4-BE49-F238E27FC236}">
                <a16:creationId xmlns:a16="http://schemas.microsoft.com/office/drawing/2014/main" id="{24669145-B51C-B94D-A92C-86B22C137084}"/>
              </a:ext>
            </a:extLst>
          </p:cNvPr>
          <p:cNvSpPr>
            <a:spLocks noGrp="1"/>
          </p:cNvSpPr>
          <p:nvPr>
            <p:ph type="sldNum" sz="quarter" idx="12"/>
          </p:nvPr>
        </p:nvSpPr>
        <p:spPr>
          <a:xfrm>
            <a:off x="11600615" y="6444643"/>
            <a:ext cx="497115" cy="365125"/>
          </a:xfrm>
        </p:spPr>
        <p:txBody>
          <a:bodyPr/>
          <a:lstStyle>
            <a:lvl1pPr>
              <a:defRPr>
                <a:solidFill>
                  <a:schemeClr val="accent5"/>
                </a:solidFill>
                <a:latin typeface="+mn-lt"/>
                <a:cs typeface="Adobe Devanagari" panose="02040503050201020203" pitchFamily="18" charset="0"/>
              </a:defRPr>
            </a:lvl1pPr>
          </a:lstStyle>
          <a:p>
            <a:fld id="{ABC87905-BAB6-4FA0-BCE3-A2EA48AADEDB}" type="slidenum">
              <a:rPr lang="en-US" smtClean="0"/>
              <a:pPr/>
              <a:t>‹#›</a:t>
            </a:fld>
            <a:endParaRPr lang="en-US" dirty="0"/>
          </a:p>
        </p:txBody>
      </p:sp>
      <p:sp>
        <p:nvSpPr>
          <p:cNvPr id="8" name="Footer Placeholder 4">
            <a:extLst>
              <a:ext uri="{FF2B5EF4-FFF2-40B4-BE49-F238E27FC236}">
                <a16:creationId xmlns:a16="http://schemas.microsoft.com/office/drawing/2014/main" id="{01FFF5E5-E762-C444-9B12-B986FEB2A7BA}"/>
              </a:ext>
            </a:extLst>
          </p:cNvPr>
          <p:cNvSpPr>
            <a:spLocks noGrp="1"/>
          </p:cNvSpPr>
          <p:nvPr>
            <p:ph type="ftr" sz="quarter" idx="11"/>
          </p:nvPr>
        </p:nvSpPr>
        <p:spPr>
          <a:xfrm>
            <a:off x="879831" y="6444643"/>
            <a:ext cx="2105823" cy="365125"/>
          </a:xfrm>
        </p:spPr>
        <p:txBody>
          <a:bodyPr/>
          <a:lstStyle>
            <a:lvl1pPr algn="r">
              <a:defRPr i="1">
                <a:solidFill>
                  <a:schemeClr val="accent5"/>
                </a:solidFill>
                <a:latin typeface="+mn-lt"/>
                <a:cs typeface="Adobe Devanagari" panose="02040503050201020203" pitchFamily="18" charset="0"/>
              </a:defRPr>
            </a:lvl1pPr>
          </a:lstStyle>
          <a:p>
            <a:r>
              <a:rPr lang="en-US" dirty="0"/>
              <a:t>The Future is in the Quantum</a:t>
            </a:r>
          </a:p>
        </p:txBody>
      </p:sp>
      <p:pic>
        <p:nvPicPr>
          <p:cNvPr id="11" name="Grafik 10">
            <a:extLst>
              <a:ext uri="{FF2B5EF4-FFF2-40B4-BE49-F238E27FC236}">
                <a16:creationId xmlns:a16="http://schemas.microsoft.com/office/drawing/2014/main" id="{286DD15E-FFB5-C24B-BB70-E0F0EC2BFB1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1317" y="6492300"/>
            <a:ext cx="708514" cy="250956"/>
          </a:xfrm>
          <a:prstGeom prst="rect">
            <a:avLst/>
          </a:prstGeom>
        </p:spPr>
      </p:pic>
    </p:spTree>
    <p:extLst>
      <p:ext uri="{BB962C8B-B14F-4D97-AF65-F5344CB8AC3E}">
        <p14:creationId xmlns:p14="http://schemas.microsoft.com/office/powerpoint/2010/main" val="446378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TITLE NAM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4EA3550-6915-8D4A-8F3B-BC83721CA3B5}"/>
              </a:ext>
            </a:extLst>
          </p:cNvPr>
          <p:cNvSpPr>
            <a:spLocks noGrp="1"/>
          </p:cNvSpPr>
          <p:nvPr>
            <p:ph type="body" sz="quarter" idx="10" hasCustomPrompt="1"/>
          </p:nvPr>
        </p:nvSpPr>
        <p:spPr>
          <a:xfrm>
            <a:off x="548707" y="4704974"/>
            <a:ext cx="3933825" cy="200759"/>
          </a:xfrm>
          <a:prstGeom prst="rect">
            <a:avLst/>
          </a:prstGeom>
        </p:spPr>
        <p:txBody>
          <a:bodyPr/>
          <a:lstStyle>
            <a:lvl1pPr>
              <a:buNone/>
              <a:defRPr sz="1300">
                <a:solidFill>
                  <a:schemeClr val="accent5"/>
                </a:solidFill>
                <a:latin typeface="Microsoft Sans Serif" panose="020B0604020202020204" pitchFamily="34" charset="0"/>
                <a:cs typeface="Microsoft Sans Serif" panose="020B0604020202020204" pitchFamily="34" charset="0"/>
              </a:defRPr>
            </a:lvl1pPr>
            <a:lvl2pPr>
              <a:buNone/>
              <a:defRPr/>
            </a:lvl2pPr>
            <a:lvl3pPr>
              <a:buNone/>
              <a:defRPr/>
            </a:lvl3pPr>
            <a:lvl4pPr>
              <a:buNone/>
              <a:defRPr/>
            </a:lvl4pPr>
            <a:lvl5pPr>
              <a:buNone/>
              <a:defRPr/>
            </a:lvl5pPr>
          </a:lstStyle>
          <a:p>
            <a:pPr lvl="0"/>
            <a:r>
              <a:rPr lang="en-GB" dirty="0" err="1"/>
              <a:t>Dr.</a:t>
            </a:r>
            <a:r>
              <a:rPr lang="en-GB" dirty="0"/>
              <a:t> </a:t>
            </a:r>
            <a:r>
              <a:rPr lang="en-GB" dirty="0" err="1"/>
              <a:t>Firstname</a:t>
            </a:r>
            <a:r>
              <a:rPr lang="en-GB" dirty="0"/>
              <a:t> Surname</a:t>
            </a:r>
          </a:p>
        </p:txBody>
      </p:sp>
      <p:sp>
        <p:nvSpPr>
          <p:cNvPr id="8" name="Text Placeholder 6">
            <a:extLst>
              <a:ext uri="{FF2B5EF4-FFF2-40B4-BE49-F238E27FC236}">
                <a16:creationId xmlns:a16="http://schemas.microsoft.com/office/drawing/2014/main" id="{13486082-F58E-AF4E-A1E4-69B8667A370C}"/>
              </a:ext>
            </a:extLst>
          </p:cNvPr>
          <p:cNvSpPr>
            <a:spLocks noGrp="1"/>
          </p:cNvSpPr>
          <p:nvPr>
            <p:ph type="body" sz="quarter" idx="11" hasCustomPrompt="1"/>
          </p:nvPr>
        </p:nvSpPr>
        <p:spPr>
          <a:xfrm>
            <a:off x="548707" y="4942792"/>
            <a:ext cx="3933825" cy="289970"/>
          </a:xfrm>
          <a:prstGeom prst="rect">
            <a:avLst/>
          </a:prstGeom>
        </p:spPr>
        <p:txBody>
          <a:bodyPr/>
          <a:lstStyle>
            <a:lvl1pPr>
              <a:buNone/>
              <a:defRPr sz="1000">
                <a:latin typeface="Microsoft Sans Serif" panose="020B0604020202020204" pitchFamily="34" charset="0"/>
                <a:cs typeface="Microsoft Sans Serif" panose="020B0604020202020204" pitchFamily="34" charset="0"/>
              </a:defRPr>
            </a:lvl1pPr>
            <a:lvl2pPr>
              <a:buNone/>
              <a:defRPr/>
            </a:lvl2pPr>
            <a:lvl3pPr>
              <a:buNone/>
              <a:defRPr/>
            </a:lvl3pPr>
            <a:lvl4pPr>
              <a:buNone/>
              <a:defRPr/>
            </a:lvl4pPr>
            <a:lvl5pPr>
              <a:buNone/>
              <a:defRPr/>
            </a:lvl5pPr>
          </a:lstStyle>
          <a:p>
            <a:pPr lvl="0"/>
            <a:r>
              <a:rPr lang="en-GB" dirty="0"/>
              <a:t>Title here</a:t>
            </a:r>
          </a:p>
        </p:txBody>
      </p:sp>
    </p:spTree>
    <p:extLst>
      <p:ext uri="{BB962C8B-B14F-4D97-AF65-F5344CB8AC3E}">
        <p14:creationId xmlns:p14="http://schemas.microsoft.com/office/powerpoint/2010/main" val="315368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3 IQM BLACK TITLE NAME">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094A99E2-A613-E145-9EB0-CCE425559994}"/>
              </a:ext>
            </a:extLst>
          </p:cNvPr>
          <p:cNvSpPr>
            <a:spLocks noGrp="1"/>
          </p:cNvSpPr>
          <p:nvPr>
            <p:ph type="body" sz="quarter" idx="10" hasCustomPrompt="1"/>
          </p:nvPr>
        </p:nvSpPr>
        <p:spPr>
          <a:xfrm>
            <a:off x="1419344" y="5018012"/>
            <a:ext cx="3933825" cy="200759"/>
          </a:xfrm>
          <a:prstGeom prst="rect">
            <a:avLst/>
          </a:prstGeom>
        </p:spPr>
        <p:txBody>
          <a:bodyPr/>
          <a:lstStyle>
            <a:lvl1pPr>
              <a:buNone/>
              <a:defRPr sz="1300">
                <a:solidFill>
                  <a:schemeClr val="accent5"/>
                </a:solidFill>
                <a:latin typeface="Microsoft Sans Serif" panose="020B0604020202020204" pitchFamily="34" charset="0"/>
                <a:cs typeface="Microsoft Sans Serif" panose="020B0604020202020204" pitchFamily="34" charset="0"/>
              </a:defRPr>
            </a:lvl1pPr>
            <a:lvl2pPr>
              <a:buNone/>
              <a:defRPr/>
            </a:lvl2pPr>
            <a:lvl3pPr>
              <a:buNone/>
              <a:defRPr/>
            </a:lvl3pPr>
            <a:lvl4pPr>
              <a:buNone/>
              <a:defRPr/>
            </a:lvl4pPr>
            <a:lvl5pPr>
              <a:buNone/>
              <a:defRPr/>
            </a:lvl5pPr>
          </a:lstStyle>
          <a:p>
            <a:pPr lvl="0"/>
            <a:r>
              <a:rPr lang="en-GB" err="1"/>
              <a:t>Dr.</a:t>
            </a:r>
            <a:r>
              <a:rPr lang="en-GB"/>
              <a:t> </a:t>
            </a:r>
            <a:r>
              <a:rPr lang="en-GB" err="1"/>
              <a:t>Firstname</a:t>
            </a:r>
            <a:r>
              <a:rPr lang="en-GB"/>
              <a:t> Surname</a:t>
            </a:r>
          </a:p>
        </p:txBody>
      </p:sp>
      <p:sp>
        <p:nvSpPr>
          <p:cNvPr id="5" name="Text Placeholder 6">
            <a:extLst>
              <a:ext uri="{FF2B5EF4-FFF2-40B4-BE49-F238E27FC236}">
                <a16:creationId xmlns:a16="http://schemas.microsoft.com/office/drawing/2014/main" id="{89AF6773-0065-9A46-BF8B-986C03E62D2D}"/>
              </a:ext>
            </a:extLst>
          </p:cNvPr>
          <p:cNvSpPr>
            <a:spLocks noGrp="1"/>
          </p:cNvSpPr>
          <p:nvPr>
            <p:ph type="body" sz="quarter" idx="11" hasCustomPrompt="1"/>
          </p:nvPr>
        </p:nvSpPr>
        <p:spPr>
          <a:xfrm>
            <a:off x="1419344" y="5255830"/>
            <a:ext cx="3933825" cy="289970"/>
          </a:xfrm>
          <a:prstGeom prst="rect">
            <a:avLst/>
          </a:prstGeom>
        </p:spPr>
        <p:txBody>
          <a:bodyPr/>
          <a:lstStyle>
            <a:lvl1pPr>
              <a:buNone/>
              <a:defRPr sz="1000">
                <a:latin typeface="Microsoft Sans Serif" panose="020B0604020202020204" pitchFamily="34" charset="0"/>
                <a:cs typeface="Microsoft Sans Serif" panose="020B0604020202020204" pitchFamily="34" charset="0"/>
              </a:defRPr>
            </a:lvl1pPr>
            <a:lvl2pPr>
              <a:buNone/>
              <a:defRPr/>
            </a:lvl2pPr>
            <a:lvl3pPr>
              <a:buNone/>
              <a:defRPr/>
            </a:lvl3pPr>
            <a:lvl4pPr>
              <a:buNone/>
              <a:defRPr/>
            </a:lvl4pPr>
            <a:lvl5pPr>
              <a:buNone/>
              <a:defRPr/>
            </a:lvl5pPr>
          </a:lstStyle>
          <a:p>
            <a:pPr lvl="0"/>
            <a:r>
              <a:rPr lang="en-GB"/>
              <a:t>Title here</a:t>
            </a:r>
          </a:p>
        </p:txBody>
      </p:sp>
    </p:spTree>
    <p:extLst>
      <p:ext uri="{BB962C8B-B14F-4D97-AF65-F5344CB8AC3E}">
        <p14:creationId xmlns:p14="http://schemas.microsoft.com/office/powerpoint/2010/main" val="22846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02">
    <p:spTree>
      <p:nvGrpSpPr>
        <p:cNvPr id="1" name=""/>
        <p:cNvGrpSpPr/>
        <p:nvPr/>
      </p:nvGrpSpPr>
      <p:grpSpPr>
        <a:xfrm>
          <a:off x="0" y="0"/>
          <a:ext cx="0" cy="0"/>
          <a:chOff x="0" y="0"/>
          <a:chExt cx="0" cy="0"/>
        </a:xfrm>
      </p:grpSpPr>
      <p:pic>
        <p:nvPicPr>
          <p:cNvPr id="7" name="Picture 6" descr="A picture containing metal, sitting, train, large&#10;&#10;Description automatically generated">
            <a:extLst>
              <a:ext uri="{FF2B5EF4-FFF2-40B4-BE49-F238E27FC236}">
                <a16:creationId xmlns:a16="http://schemas.microsoft.com/office/drawing/2014/main" id="{6EE75DC7-A8BE-C340-BF33-D24BAA4FB4C0}"/>
              </a:ext>
            </a:extLst>
          </p:cNvPr>
          <p:cNvPicPr>
            <a:picLocks noChangeAspect="1"/>
          </p:cNvPicPr>
          <p:nvPr userDrawn="1"/>
        </p:nvPicPr>
        <p:blipFill>
          <a:blip r:embed="rId2"/>
          <a:stretch>
            <a:fillRect/>
          </a:stretch>
        </p:blipFill>
        <p:spPr>
          <a:xfrm>
            <a:off x="7835900" y="0"/>
            <a:ext cx="4356100" cy="6858000"/>
          </a:xfrm>
          <a:prstGeom prst="rect">
            <a:avLst/>
          </a:prstGeom>
        </p:spPr>
      </p:pic>
      <p:sp>
        <p:nvSpPr>
          <p:cNvPr id="8" name="Title 1">
            <a:extLst>
              <a:ext uri="{FF2B5EF4-FFF2-40B4-BE49-F238E27FC236}">
                <a16:creationId xmlns:a16="http://schemas.microsoft.com/office/drawing/2014/main" id="{E4F023A6-0EBF-3042-BF65-EED1EF9F0B16}"/>
              </a:ext>
            </a:extLst>
          </p:cNvPr>
          <p:cNvSpPr>
            <a:spLocks noGrp="1"/>
          </p:cNvSpPr>
          <p:nvPr>
            <p:ph type="ctrTitle"/>
          </p:nvPr>
        </p:nvSpPr>
        <p:spPr>
          <a:xfrm>
            <a:off x="328863" y="1122363"/>
            <a:ext cx="7507037" cy="1853448"/>
          </a:xfrm>
          <a:prstGeom prst="rect">
            <a:avLst/>
          </a:prstGeom>
        </p:spPr>
        <p:txBody>
          <a:bodyPr anchor="t"/>
          <a:lstStyle>
            <a:lvl1pPr>
              <a:defRPr sz="5000">
                <a:latin typeface="Microsoft Sans Serif" panose="020B0604020202020204" pitchFamily="34" charset="0"/>
                <a:cs typeface="Microsoft Sans Serif" panose="020B0604020202020204" pitchFamily="34" charset="0"/>
              </a:defRPr>
            </a:lvl1pPr>
          </a:lstStyle>
          <a:p>
            <a:pPr algn="l"/>
            <a:endParaRPr lang="fi-FI" dirty="0">
              <a:latin typeface="Monument Grotesk" panose="02010504030000020004" pitchFamily="2" charset="0"/>
            </a:endParaRPr>
          </a:p>
        </p:txBody>
      </p:sp>
      <p:sp>
        <p:nvSpPr>
          <p:cNvPr id="9" name="Subtitle 2">
            <a:extLst>
              <a:ext uri="{FF2B5EF4-FFF2-40B4-BE49-F238E27FC236}">
                <a16:creationId xmlns:a16="http://schemas.microsoft.com/office/drawing/2014/main" id="{3855D71D-DBF6-1746-BDE0-6CB9403C4E5B}"/>
              </a:ext>
            </a:extLst>
          </p:cNvPr>
          <p:cNvSpPr>
            <a:spLocks noGrp="1"/>
          </p:cNvSpPr>
          <p:nvPr>
            <p:ph type="subTitle" idx="1"/>
          </p:nvPr>
        </p:nvSpPr>
        <p:spPr>
          <a:xfrm>
            <a:off x="328863" y="3200985"/>
            <a:ext cx="7507037" cy="2975226"/>
          </a:xfrm>
          <a:prstGeom prst="rect">
            <a:avLst/>
          </a:prstGeom>
        </p:spPr>
        <p:txBody>
          <a:bodyPr/>
          <a:lstStyle>
            <a:lvl1pPr>
              <a:buNone/>
              <a:defRPr sz="2500">
                <a:latin typeface="Microsoft Sans Serif" panose="020B0604020202020204" pitchFamily="34" charset="0"/>
                <a:cs typeface="Microsoft Sans Serif" panose="020B0604020202020204" pitchFamily="34" charset="0"/>
              </a:defRPr>
            </a:lvl1pPr>
          </a:lstStyle>
          <a:p>
            <a:pPr algn="l"/>
            <a:endParaRPr lang="fi-FI" dirty="0">
              <a:latin typeface="Monument Grotesk" panose="02010504030000020004" pitchFamily="2" charset="0"/>
            </a:endParaRPr>
          </a:p>
        </p:txBody>
      </p:sp>
      <p:sp>
        <p:nvSpPr>
          <p:cNvPr id="5" name="Slide Number Placeholder 5">
            <a:extLst>
              <a:ext uri="{FF2B5EF4-FFF2-40B4-BE49-F238E27FC236}">
                <a16:creationId xmlns:a16="http://schemas.microsoft.com/office/drawing/2014/main" id="{F43DE5EE-BB32-4724-98F5-C5F11CA4DB2D}"/>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396051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C517BF49-5B09-9A48-9AEC-0AB697825BEE}"/>
              </a:ext>
            </a:extLst>
          </p:cNvPr>
          <p:cNvSpPr>
            <a:spLocks noGrp="1"/>
          </p:cNvSpPr>
          <p:nvPr>
            <p:ph type="body" sz="quarter" idx="10" hasCustomPrompt="1"/>
          </p:nvPr>
        </p:nvSpPr>
        <p:spPr>
          <a:xfrm>
            <a:off x="4024098" y="3228241"/>
            <a:ext cx="3933825" cy="200759"/>
          </a:xfrm>
          <a:prstGeom prst="rect">
            <a:avLst/>
          </a:prstGeom>
        </p:spPr>
        <p:txBody>
          <a:bodyPr/>
          <a:lstStyle>
            <a:lvl1pPr algn="ctr">
              <a:buNone/>
              <a:defRPr sz="1700">
                <a:solidFill>
                  <a:schemeClr val="tx1"/>
                </a:solidFill>
                <a:latin typeface="Microsoft Sans Serif" panose="020B0604020202020204" pitchFamily="34" charset="0"/>
                <a:cs typeface="Microsoft Sans Serif" panose="020B0604020202020204" pitchFamily="34" charset="0"/>
              </a:defRPr>
            </a:lvl1pPr>
            <a:lvl2pPr>
              <a:buNone/>
              <a:defRPr/>
            </a:lvl2pPr>
            <a:lvl3pPr>
              <a:buNone/>
              <a:defRPr/>
            </a:lvl3pPr>
            <a:lvl4pPr>
              <a:buNone/>
              <a:defRPr/>
            </a:lvl4pPr>
            <a:lvl5pPr>
              <a:buNone/>
              <a:defRPr/>
            </a:lvl5pPr>
          </a:lstStyle>
          <a:p>
            <a:pPr lvl="0"/>
            <a:r>
              <a:rPr lang="en-GB" dirty="0" err="1"/>
              <a:t>Dr.</a:t>
            </a:r>
            <a:r>
              <a:rPr lang="en-GB" dirty="0"/>
              <a:t> </a:t>
            </a:r>
            <a:r>
              <a:rPr lang="en-GB" dirty="0" err="1"/>
              <a:t>Firstname</a:t>
            </a:r>
            <a:r>
              <a:rPr lang="en-GB" dirty="0"/>
              <a:t> Surname</a:t>
            </a:r>
          </a:p>
        </p:txBody>
      </p:sp>
      <p:sp>
        <p:nvSpPr>
          <p:cNvPr id="4" name="Text Placeholder 6">
            <a:extLst>
              <a:ext uri="{FF2B5EF4-FFF2-40B4-BE49-F238E27FC236}">
                <a16:creationId xmlns:a16="http://schemas.microsoft.com/office/drawing/2014/main" id="{5ED304DC-0F64-5848-972F-0455CB69519D}"/>
              </a:ext>
            </a:extLst>
          </p:cNvPr>
          <p:cNvSpPr>
            <a:spLocks noGrp="1"/>
          </p:cNvSpPr>
          <p:nvPr>
            <p:ph type="body" sz="quarter" idx="11" hasCustomPrompt="1"/>
          </p:nvPr>
        </p:nvSpPr>
        <p:spPr>
          <a:xfrm>
            <a:off x="4024098" y="3466059"/>
            <a:ext cx="3933825" cy="289970"/>
          </a:xfrm>
          <a:prstGeom prst="rect">
            <a:avLst/>
          </a:prstGeom>
        </p:spPr>
        <p:txBody>
          <a:bodyPr/>
          <a:lstStyle>
            <a:lvl1pPr algn="ctr">
              <a:buNone/>
              <a:defRPr sz="1200">
                <a:latin typeface="Microsoft Sans Serif" panose="020B0604020202020204" pitchFamily="34" charset="0"/>
                <a:cs typeface="Microsoft Sans Serif" panose="020B0604020202020204" pitchFamily="34" charset="0"/>
              </a:defRPr>
            </a:lvl1pPr>
            <a:lvl2pPr>
              <a:buNone/>
              <a:defRPr/>
            </a:lvl2pPr>
            <a:lvl3pPr>
              <a:buNone/>
              <a:defRPr/>
            </a:lvl3pPr>
            <a:lvl4pPr>
              <a:buNone/>
              <a:defRPr/>
            </a:lvl4pPr>
            <a:lvl5pPr>
              <a:buNone/>
              <a:defRPr/>
            </a:lvl5pPr>
          </a:lstStyle>
          <a:p>
            <a:pPr lvl="0"/>
            <a:r>
              <a:rPr lang="en-GB" dirty="0"/>
              <a:t>Title here</a:t>
            </a:r>
          </a:p>
        </p:txBody>
      </p:sp>
      <p:sp>
        <p:nvSpPr>
          <p:cNvPr id="5" name="Text Placeholder 6">
            <a:extLst>
              <a:ext uri="{FF2B5EF4-FFF2-40B4-BE49-F238E27FC236}">
                <a16:creationId xmlns:a16="http://schemas.microsoft.com/office/drawing/2014/main" id="{8BE344E8-32E2-9F4F-AC1F-3EAF858F738E}"/>
              </a:ext>
            </a:extLst>
          </p:cNvPr>
          <p:cNvSpPr>
            <a:spLocks noGrp="1"/>
          </p:cNvSpPr>
          <p:nvPr>
            <p:ph type="body" sz="quarter" idx="12" hasCustomPrompt="1"/>
          </p:nvPr>
        </p:nvSpPr>
        <p:spPr>
          <a:xfrm>
            <a:off x="4024097" y="3793088"/>
            <a:ext cx="3933825" cy="289970"/>
          </a:xfrm>
          <a:prstGeom prst="rect">
            <a:avLst/>
          </a:prstGeom>
        </p:spPr>
        <p:txBody>
          <a:bodyPr/>
          <a:lstStyle>
            <a:lvl1pPr algn="ctr">
              <a:buNone/>
              <a:defRPr sz="1200">
                <a:latin typeface="Microsoft Sans Serif" panose="020B0604020202020204" pitchFamily="34" charset="0"/>
                <a:cs typeface="Microsoft Sans Serif" panose="020B0604020202020204" pitchFamily="34" charset="0"/>
              </a:defRPr>
            </a:lvl1pPr>
            <a:lvl2pPr>
              <a:buNone/>
              <a:defRPr/>
            </a:lvl2pPr>
            <a:lvl3pPr>
              <a:buNone/>
              <a:defRPr/>
            </a:lvl3pPr>
            <a:lvl4pPr>
              <a:buNone/>
              <a:defRPr/>
            </a:lvl4pPr>
            <a:lvl5pPr>
              <a:buNone/>
              <a:defRPr/>
            </a:lvl5pPr>
          </a:lstStyle>
          <a:p>
            <a:pPr lvl="0"/>
            <a:r>
              <a:rPr lang="en-GB" dirty="0" err="1"/>
              <a:t>name@meetiqm.com</a:t>
            </a:r>
            <a:endParaRPr lang="en-GB" dirty="0"/>
          </a:p>
        </p:txBody>
      </p:sp>
    </p:spTree>
    <p:extLst>
      <p:ext uri="{BB962C8B-B14F-4D97-AF65-F5344CB8AC3E}">
        <p14:creationId xmlns:p14="http://schemas.microsoft.com/office/powerpoint/2010/main" val="420922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bg>
      <p:bgRef idx="1001">
        <a:schemeClr val="bg1"/>
      </p:bgRef>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622BA25D-10FF-BB48-9A71-041DB0E84405}"/>
              </a:ext>
            </a:extLst>
          </p:cNvPr>
          <p:cNvPicPr>
            <a:picLocks noChangeAspect="1"/>
          </p:cNvPicPr>
          <p:nvPr userDrawn="1"/>
        </p:nvPicPr>
        <p:blipFill>
          <a:blip r:embed="rId2"/>
          <a:stretch>
            <a:fillRect/>
          </a:stretch>
        </p:blipFill>
        <p:spPr>
          <a:xfrm>
            <a:off x="421576" y="328906"/>
            <a:ext cx="889579" cy="315313"/>
          </a:xfrm>
          <a:prstGeom prst="rect">
            <a:avLst/>
          </a:prstGeom>
        </p:spPr>
      </p:pic>
      <p:cxnSp>
        <p:nvCxnSpPr>
          <p:cNvPr id="13" name="Straight Connector 12">
            <a:extLst>
              <a:ext uri="{FF2B5EF4-FFF2-40B4-BE49-F238E27FC236}">
                <a16:creationId xmlns:a16="http://schemas.microsoft.com/office/drawing/2014/main" id="{86961B91-8D0A-B148-AC21-794B38287426}"/>
              </a:ext>
            </a:extLst>
          </p:cNvPr>
          <p:cNvCxnSpPr/>
          <p:nvPr userDrawn="1"/>
        </p:nvCxnSpPr>
        <p:spPr>
          <a:xfrm>
            <a:off x="421576" y="778468"/>
            <a:ext cx="112993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412DE4AB-68DD-A044-B0CD-CAC2C8881C5F}"/>
              </a:ext>
            </a:extLst>
          </p:cNvPr>
          <p:cNvSpPr>
            <a:spLocks noGrp="1"/>
          </p:cNvSpPr>
          <p:nvPr>
            <p:ph type="ctrTitle"/>
          </p:nvPr>
        </p:nvSpPr>
        <p:spPr>
          <a:xfrm>
            <a:off x="304800" y="1122363"/>
            <a:ext cx="11299369" cy="1117912"/>
          </a:xfrm>
          <a:prstGeom prst="rect">
            <a:avLst/>
          </a:prstGeom>
        </p:spPr>
        <p:txBody>
          <a:bodyPr anchor="t"/>
          <a:lstStyle>
            <a:lvl1pPr>
              <a:defRPr sz="50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
        <p:nvSpPr>
          <p:cNvPr id="15" name="Subtitle 2">
            <a:extLst>
              <a:ext uri="{FF2B5EF4-FFF2-40B4-BE49-F238E27FC236}">
                <a16:creationId xmlns:a16="http://schemas.microsoft.com/office/drawing/2014/main" id="{9B958BAC-ACC7-E34E-9741-F45CE28461D9}"/>
              </a:ext>
            </a:extLst>
          </p:cNvPr>
          <p:cNvSpPr>
            <a:spLocks noGrp="1"/>
          </p:cNvSpPr>
          <p:nvPr>
            <p:ph type="subTitle" idx="1"/>
          </p:nvPr>
        </p:nvSpPr>
        <p:spPr>
          <a:xfrm>
            <a:off x="312820" y="2414016"/>
            <a:ext cx="11299369" cy="3762195"/>
          </a:xfrm>
          <a:prstGeom prst="rect">
            <a:avLst/>
          </a:prstGeom>
        </p:spPr>
        <p:txBody>
          <a:bodyPr/>
          <a:lstStyle>
            <a:lvl1pPr>
              <a:buNone/>
              <a:defRPr sz="25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Tree>
    <p:extLst>
      <p:ext uri="{BB962C8B-B14F-4D97-AF65-F5344CB8AC3E}">
        <p14:creationId xmlns:p14="http://schemas.microsoft.com/office/powerpoint/2010/main" val="408324780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0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631F4E-16D0-1C43-95D4-9876F63CF949}"/>
              </a:ext>
            </a:extLst>
          </p:cNvPr>
          <p:cNvSpPr>
            <a:spLocks noGrp="1"/>
          </p:cNvSpPr>
          <p:nvPr>
            <p:ph type="ctrTitle"/>
          </p:nvPr>
        </p:nvSpPr>
        <p:spPr>
          <a:xfrm>
            <a:off x="304800" y="1122363"/>
            <a:ext cx="7162800" cy="1853448"/>
          </a:xfrm>
          <a:prstGeom prst="rect">
            <a:avLst/>
          </a:prstGeom>
        </p:spPr>
        <p:txBody>
          <a:bodyPr anchor="t"/>
          <a:lstStyle>
            <a:lvl1pPr>
              <a:defRPr sz="50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
        <p:nvSpPr>
          <p:cNvPr id="8" name="Subtitle 2">
            <a:extLst>
              <a:ext uri="{FF2B5EF4-FFF2-40B4-BE49-F238E27FC236}">
                <a16:creationId xmlns:a16="http://schemas.microsoft.com/office/drawing/2014/main" id="{11389F8C-6024-9148-B05D-FA228163676E}"/>
              </a:ext>
            </a:extLst>
          </p:cNvPr>
          <p:cNvSpPr>
            <a:spLocks noGrp="1"/>
          </p:cNvSpPr>
          <p:nvPr>
            <p:ph type="subTitle" idx="1"/>
          </p:nvPr>
        </p:nvSpPr>
        <p:spPr>
          <a:xfrm>
            <a:off x="304800" y="3200985"/>
            <a:ext cx="7162800" cy="3023352"/>
          </a:xfrm>
          <a:prstGeom prst="rect">
            <a:avLst/>
          </a:prstGeom>
        </p:spPr>
        <p:txBody>
          <a:bodyPr/>
          <a:lstStyle>
            <a:lvl1pPr>
              <a:buNone/>
              <a:defRPr sz="25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pic>
        <p:nvPicPr>
          <p:cNvPr id="5" name="Picture 4" descr="A picture containing sitting, bicycle, table, dark&#10;&#10;Description automatically generated">
            <a:extLst>
              <a:ext uri="{FF2B5EF4-FFF2-40B4-BE49-F238E27FC236}">
                <a16:creationId xmlns:a16="http://schemas.microsoft.com/office/drawing/2014/main" id="{A665B9E1-CEBE-1047-BC9D-13CEA8CF673B}"/>
              </a:ext>
            </a:extLst>
          </p:cNvPr>
          <p:cNvPicPr>
            <a:picLocks noChangeAspect="1"/>
          </p:cNvPicPr>
          <p:nvPr userDrawn="1"/>
        </p:nvPicPr>
        <p:blipFill rotWithShape="1">
          <a:blip r:embed="rId2"/>
          <a:srcRect l="2818"/>
          <a:stretch/>
        </p:blipFill>
        <p:spPr>
          <a:xfrm>
            <a:off x="7922088" y="1085957"/>
            <a:ext cx="3792516" cy="5314841"/>
          </a:xfrm>
          <a:prstGeom prst="rect">
            <a:avLst/>
          </a:prstGeom>
        </p:spPr>
      </p:pic>
    </p:spTree>
    <p:extLst>
      <p:ext uri="{BB962C8B-B14F-4D97-AF65-F5344CB8AC3E}">
        <p14:creationId xmlns:p14="http://schemas.microsoft.com/office/powerpoint/2010/main" val="2558838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631F4E-16D0-1C43-95D4-9876F63CF949}"/>
              </a:ext>
            </a:extLst>
          </p:cNvPr>
          <p:cNvSpPr>
            <a:spLocks noGrp="1"/>
          </p:cNvSpPr>
          <p:nvPr>
            <p:ph type="ctrTitle"/>
          </p:nvPr>
        </p:nvSpPr>
        <p:spPr>
          <a:xfrm>
            <a:off x="304800" y="1122363"/>
            <a:ext cx="7162800" cy="1853448"/>
          </a:xfrm>
          <a:prstGeom prst="rect">
            <a:avLst/>
          </a:prstGeom>
        </p:spPr>
        <p:txBody>
          <a:bodyPr anchor="t"/>
          <a:lstStyle>
            <a:lvl1pPr>
              <a:defRPr sz="50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
        <p:nvSpPr>
          <p:cNvPr id="8" name="Subtitle 2">
            <a:extLst>
              <a:ext uri="{FF2B5EF4-FFF2-40B4-BE49-F238E27FC236}">
                <a16:creationId xmlns:a16="http://schemas.microsoft.com/office/drawing/2014/main" id="{11389F8C-6024-9148-B05D-FA228163676E}"/>
              </a:ext>
            </a:extLst>
          </p:cNvPr>
          <p:cNvSpPr>
            <a:spLocks noGrp="1"/>
          </p:cNvSpPr>
          <p:nvPr>
            <p:ph type="subTitle" idx="1"/>
          </p:nvPr>
        </p:nvSpPr>
        <p:spPr>
          <a:xfrm>
            <a:off x="304800" y="3200985"/>
            <a:ext cx="7162800" cy="3023352"/>
          </a:xfrm>
          <a:prstGeom prst="rect">
            <a:avLst/>
          </a:prstGeom>
        </p:spPr>
        <p:txBody>
          <a:bodyPr/>
          <a:lstStyle>
            <a:lvl1pPr>
              <a:buNone/>
              <a:defRPr sz="25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pic>
        <p:nvPicPr>
          <p:cNvPr id="5" name="Picture 4" descr="A close up of a computer&#10;&#10;Description automatically generated">
            <a:extLst>
              <a:ext uri="{FF2B5EF4-FFF2-40B4-BE49-F238E27FC236}">
                <a16:creationId xmlns:a16="http://schemas.microsoft.com/office/drawing/2014/main" id="{9CB661A1-17FA-9F46-BA7F-BCBE4CA83A10}"/>
              </a:ext>
            </a:extLst>
          </p:cNvPr>
          <p:cNvPicPr>
            <a:picLocks noChangeAspect="1"/>
          </p:cNvPicPr>
          <p:nvPr userDrawn="1"/>
        </p:nvPicPr>
        <p:blipFill rotWithShape="1">
          <a:blip r:embed="rId2"/>
          <a:srcRect r="12040"/>
          <a:stretch/>
        </p:blipFill>
        <p:spPr>
          <a:xfrm>
            <a:off x="8163098" y="1085957"/>
            <a:ext cx="3550589" cy="5314847"/>
          </a:xfrm>
          <a:prstGeom prst="rect">
            <a:avLst/>
          </a:prstGeom>
        </p:spPr>
      </p:pic>
    </p:spTree>
    <p:extLst>
      <p:ext uri="{BB962C8B-B14F-4D97-AF65-F5344CB8AC3E}">
        <p14:creationId xmlns:p14="http://schemas.microsoft.com/office/powerpoint/2010/main" val="1601354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04">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631F4E-16D0-1C43-95D4-9876F63CF949}"/>
              </a:ext>
            </a:extLst>
          </p:cNvPr>
          <p:cNvSpPr>
            <a:spLocks noGrp="1"/>
          </p:cNvSpPr>
          <p:nvPr>
            <p:ph type="ctrTitle"/>
          </p:nvPr>
        </p:nvSpPr>
        <p:spPr>
          <a:xfrm>
            <a:off x="304800" y="1122363"/>
            <a:ext cx="7162800" cy="1853448"/>
          </a:xfrm>
          <a:prstGeom prst="rect">
            <a:avLst/>
          </a:prstGeom>
        </p:spPr>
        <p:txBody>
          <a:bodyPr anchor="t"/>
          <a:lstStyle>
            <a:lvl1pPr>
              <a:defRPr sz="50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
        <p:nvSpPr>
          <p:cNvPr id="8" name="Subtitle 2">
            <a:extLst>
              <a:ext uri="{FF2B5EF4-FFF2-40B4-BE49-F238E27FC236}">
                <a16:creationId xmlns:a16="http://schemas.microsoft.com/office/drawing/2014/main" id="{11389F8C-6024-9148-B05D-FA228163676E}"/>
              </a:ext>
            </a:extLst>
          </p:cNvPr>
          <p:cNvSpPr>
            <a:spLocks noGrp="1"/>
          </p:cNvSpPr>
          <p:nvPr>
            <p:ph type="subTitle" idx="1"/>
          </p:nvPr>
        </p:nvSpPr>
        <p:spPr>
          <a:xfrm>
            <a:off x="304800" y="3200985"/>
            <a:ext cx="7162800" cy="3023352"/>
          </a:xfrm>
          <a:prstGeom prst="rect">
            <a:avLst/>
          </a:prstGeom>
        </p:spPr>
        <p:txBody>
          <a:bodyPr/>
          <a:lstStyle>
            <a:lvl1pPr>
              <a:buNone/>
              <a:defRPr sz="25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pic>
        <p:nvPicPr>
          <p:cNvPr id="6" name="Picture 5">
            <a:extLst>
              <a:ext uri="{FF2B5EF4-FFF2-40B4-BE49-F238E27FC236}">
                <a16:creationId xmlns:a16="http://schemas.microsoft.com/office/drawing/2014/main" id="{35CBAF54-8FDE-D440-B148-29175EAC7682}"/>
              </a:ext>
            </a:extLst>
          </p:cNvPr>
          <p:cNvPicPr>
            <a:picLocks noChangeAspect="1"/>
          </p:cNvPicPr>
          <p:nvPr userDrawn="1"/>
        </p:nvPicPr>
        <p:blipFill rotWithShape="1">
          <a:blip r:embed="rId2"/>
          <a:srcRect b="453"/>
          <a:stretch/>
        </p:blipFill>
        <p:spPr>
          <a:xfrm>
            <a:off x="8163099" y="1085958"/>
            <a:ext cx="3550590" cy="5314860"/>
          </a:xfrm>
          <a:prstGeom prst="rect">
            <a:avLst/>
          </a:prstGeom>
        </p:spPr>
      </p:pic>
    </p:spTree>
    <p:extLst>
      <p:ext uri="{BB962C8B-B14F-4D97-AF65-F5344CB8AC3E}">
        <p14:creationId xmlns:p14="http://schemas.microsoft.com/office/powerpoint/2010/main" val="409789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05">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631F4E-16D0-1C43-95D4-9876F63CF949}"/>
              </a:ext>
            </a:extLst>
          </p:cNvPr>
          <p:cNvSpPr>
            <a:spLocks noGrp="1"/>
          </p:cNvSpPr>
          <p:nvPr>
            <p:ph type="ctrTitle"/>
          </p:nvPr>
        </p:nvSpPr>
        <p:spPr>
          <a:xfrm>
            <a:off x="304800" y="1122363"/>
            <a:ext cx="7162800" cy="1853448"/>
          </a:xfrm>
          <a:prstGeom prst="rect">
            <a:avLst/>
          </a:prstGeom>
        </p:spPr>
        <p:txBody>
          <a:bodyPr anchor="t"/>
          <a:lstStyle>
            <a:lvl1pPr>
              <a:defRPr sz="50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
        <p:nvSpPr>
          <p:cNvPr id="8" name="Subtitle 2">
            <a:extLst>
              <a:ext uri="{FF2B5EF4-FFF2-40B4-BE49-F238E27FC236}">
                <a16:creationId xmlns:a16="http://schemas.microsoft.com/office/drawing/2014/main" id="{11389F8C-6024-9148-B05D-FA228163676E}"/>
              </a:ext>
            </a:extLst>
          </p:cNvPr>
          <p:cNvSpPr>
            <a:spLocks noGrp="1"/>
          </p:cNvSpPr>
          <p:nvPr>
            <p:ph type="subTitle" idx="1"/>
          </p:nvPr>
        </p:nvSpPr>
        <p:spPr>
          <a:xfrm>
            <a:off x="304800" y="3200985"/>
            <a:ext cx="7162800" cy="3023352"/>
          </a:xfrm>
          <a:prstGeom prst="rect">
            <a:avLst/>
          </a:prstGeom>
        </p:spPr>
        <p:txBody>
          <a:bodyPr/>
          <a:lstStyle>
            <a:lvl1pPr>
              <a:buNone/>
              <a:defRPr sz="2500">
                <a:latin typeface="Microsoft Sans Serif" panose="020B0604020202020204" pitchFamily="34" charset="0"/>
                <a:cs typeface="Microsoft Sans Serif" panose="020B0604020202020204" pitchFamily="34" charset="0"/>
              </a:defRPr>
            </a:lvl1pPr>
          </a:lstStyle>
          <a:p>
            <a:pPr algn="l"/>
            <a:endParaRPr lang="fi-FI">
              <a:latin typeface="Monument Grotesk" panose="02010504030000020004" pitchFamily="2" charset="0"/>
            </a:endParaRPr>
          </a:p>
        </p:txBody>
      </p:sp>
      <p:sp>
        <p:nvSpPr>
          <p:cNvPr id="3" name="Content Placeholder 2">
            <a:extLst>
              <a:ext uri="{FF2B5EF4-FFF2-40B4-BE49-F238E27FC236}">
                <a16:creationId xmlns:a16="http://schemas.microsoft.com/office/drawing/2014/main" id="{3ADC548E-91C2-264E-8088-27DC2CC4C654}"/>
              </a:ext>
            </a:extLst>
          </p:cNvPr>
          <p:cNvSpPr>
            <a:spLocks noGrp="1"/>
          </p:cNvSpPr>
          <p:nvPr>
            <p:ph sz="quarter" idx="10"/>
          </p:nvPr>
        </p:nvSpPr>
        <p:spPr>
          <a:xfrm>
            <a:off x="7689850" y="1122363"/>
            <a:ext cx="4024313" cy="510222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22804702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37EFE-D169-4B41-AAC2-34312937FB6B}"/>
              </a:ext>
            </a:extLst>
          </p:cNvPr>
          <p:cNvSpPr>
            <a:spLocks noGrp="1"/>
          </p:cNvSpPr>
          <p:nvPr>
            <p:ph type="ctrTitle"/>
          </p:nvPr>
        </p:nvSpPr>
        <p:spPr>
          <a:xfrm>
            <a:off x="1524000" y="1984375"/>
            <a:ext cx="9144000" cy="2387600"/>
          </a:xfrm>
          <a:prstGeom prst="rect">
            <a:avLst/>
          </a:prstGeom>
        </p:spPr>
        <p:txBody>
          <a:bodyPr anchor="ctr">
            <a:normAutofit/>
          </a:bodyPr>
          <a:lstStyle>
            <a:lvl1pPr algn="ctr">
              <a:defRPr sz="8000">
                <a:solidFill>
                  <a:schemeClr val="tx1"/>
                </a:solidFill>
              </a:defRPr>
            </a:lvl1pPr>
          </a:lstStyle>
          <a:p>
            <a:r>
              <a:rPr lang="en-GB"/>
              <a:t>Click to edit Master title style</a:t>
            </a:r>
          </a:p>
        </p:txBody>
      </p:sp>
      <p:sp>
        <p:nvSpPr>
          <p:cNvPr id="10" name="Slide Number Placeholder 5">
            <a:extLst>
              <a:ext uri="{FF2B5EF4-FFF2-40B4-BE49-F238E27FC236}">
                <a16:creationId xmlns:a16="http://schemas.microsoft.com/office/drawing/2014/main" id="{7AB7E8BB-C28D-3F46-AB0A-EC8C885B5B28}"/>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5" name="object 3">
            <a:extLst>
              <a:ext uri="{FF2B5EF4-FFF2-40B4-BE49-F238E27FC236}">
                <a16:creationId xmlns:a16="http://schemas.microsoft.com/office/drawing/2014/main" id="{C82CFAE5-8527-6F46-8790-53D072F96675}"/>
              </a:ext>
            </a:extLst>
          </p:cNvPr>
          <p:cNvSpPr/>
          <p:nvPr userDrawn="1"/>
        </p:nvSpPr>
        <p:spPr>
          <a:xfrm flipV="1">
            <a:off x="334963" y="6123281"/>
            <a:ext cx="11539096" cy="115658"/>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1964434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PLIT SCREEN WITH IMAGE 0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EE50E5B-DDDE-054F-80EE-DDB91E14BFC5}"/>
              </a:ext>
            </a:extLst>
          </p:cNvPr>
          <p:cNvSpPr>
            <a:spLocks noGrp="1"/>
          </p:cNvSpPr>
          <p:nvPr>
            <p:ph type="sldNum" sz="quarter" idx="12"/>
          </p:nvPr>
        </p:nvSpPr>
        <p:spPr>
          <a:xfrm>
            <a:off x="9130862" y="6356351"/>
            <a:ext cx="2743200" cy="365125"/>
          </a:xfrm>
          <a:prstGeom prst="rect">
            <a:avLst/>
          </a:prstGeom>
        </p:spPr>
        <p:txBody>
          <a:bodyPr/>
          <a:lstStyle>
            <a:lvl1pPr>
              <a:defRPr>
                <a:latin typeface="Microsoft Sans Serif" panose="020B0604020202020204" pitchFamily="34" charset="0"/>
                <a:cs typeface="Microsoft Sans Serif" panose="020B0604020202020204" pitchFamily="34" charset="0"/>
              </a:defRPr>
            </a:lvl1pPr>
          </a:lstStyle>
          <a:p>
            <a:fld id="{F9543BEB-D66C-6E4A-87AA-60417C33F2A3}" type="slidenum">
              <a:rPr lang="en-GB" smtClean="0"/>
              <a:pPr/>
              <a:t>‹#›</a:t>
            </a:fld>
            <a:endParaRPr lang="en-GB">
              <a:latin typeface="Microsoft Sans Serif" panose="020B0604020202020204" pitchFamily="34" charset="0"/>
              <a:cs typeface="Microsoft Sans Serif" panose="020B0604020202020204" pitchFamily="34" charset="0"/>
            </a:endParaRPr>
          </a:p>
        </p:txBody>
      </p:sp>
      <p:sp>
        <p:nvSpPr>
          <p:cNvPr id="17" name="object 6">
            <a:extLst>
              <a:ext uri="{FF2B5EF4-FFF2-40B4-BE49-F238E27FC236}">
                <a16:creationId xmlns:a16="http://schemas.microsoft.com/office/drawing/2014/main" id="{C64C0545-AD14-9342-931B-366B4C69137C}"/>
              </a:ext>
            </a:extLst>
          </p:cNvPr>
          <p:cNvSpPr/>
          <p:nvPr userDrawn="1"/>
        </p:nvSpPr>
        <p:spPr>
          <a:xfrm>
            <a:off x="5886449" y="362391"/>
            <a:ext cx="5987610" cy="576089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r>
              <a:rPr lang="fi-FI"/>
              <a:t>v</a:t>
            </a:r>
            <a:endParaRPr/>
          </a:p>
        </p:txBody>
      </p:sp>
      <p:sp>
        <p:nvSpPr>
          <p:cNvPr id="19" name="object 7">
            <a:extLst>
              <a:ext uri="{FF2B5EF4-FFF2-40B4-BE49-F238E27FC236}">
                <a16:creationId xmlns:a16="http://schemas.microsoft.com/office/drawing/2014/main" id="{3C47D5E1-63AF-8B49-BC6C-68DAD8885744}"/>
              </a:ext>
            </a:extLst>
          </p:cNvPr>
          <p:cNvSpPr/>
          <p:nvPr userDrawn="1"/>
        </p:nvSpPr>
        <p:spPr>
          <a:xfrm>
            <a:off x="376952" y="10493136"/>
            <a:ext cx="19350355" cy="0"/>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21" name="object 3">
            <a:extLst>
              <a:ext uri="{FF2B5EF4-FFF2-40B4-BE49-F238E27FC236}">
                <a16:creationId xmlns:a16="http://schemas.microsoft.com/office/drawing/2014/main" id="{BF9A92A2-9B7F-4E4C-B89F-A9DA20B8F8B9}"/>
              </a:ext>
            </a:extLst>
          </p:cNvPr>
          <p:cNvSpPr/>
          <p:nvPr userDrawn="1"/>
        </p:nvSpPr>
        <p:spPr>
          <a:xfrm flipV="1">
            <a:off x="334963" y="6123281"/>
            <a:ext cx="11539096" cy="115658"/>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9" name="object 3">
            <a:extLst>
              <a:ext uri="{FF2B5EF4-FFF2-40B4-BE49-F238E27FC236}">
                <a16:creationId xmlns:a16="http://schemas.microsoft.com/office/drawing/2014/main" id="{94C1FB89-C27B-0949-8817-3974FC4B90CF}"/>
              </a:ext>
            </a:extLst>
          </p:cNvPr>
          <p:cNvSpPr/>
          <p:nvPr userDrawn="1"/>
        </p:nvSpPr>
        <p:spPr>
          <a:xfrm flipV="1">
            <a:off x="334963" y="115884"/>
            <a:ext cx="11539097" cy="133573"/>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0" name="Title Placeholder 1">
            <a:extLst>
              <a:ext uri="{FF2B5EF4-FFF2-40B4-BE49-F238E27FC236}">
                <a16:creationId xmlns:a16="http://schemas.microsoft.com/office/drawing/2014/main" id="{3A93EA97-7498-42E0-A044-E750C8EB0C88}"/>
              </a:ext>
            </a:extLst>
          </p:cNvPr>
          <p:cNvSpPr>
            <a:spLocks noGrp="1"/>
          </p:cNvSpPr>
          <p:nvPr>
            <p:ph type="title"/>
          </p:nvPr>
        </p:nvSpPr>
        <p:spPr>
          <a:xfrm>
            <a:off x="334963" y="745957"/>
            <a:ext cx="5237162" cy="5377323"/>
          </a:xfrm>
          <a:prstGeom prst="rect">
            <a:avLst/>
          </a:prstGeom>
        </p:spPr>
        <p:txBody>
          <a:bodyPr vert="horz" lIns="91440" tIns="45720" rIns="91440" bIns="45720" rtlCol="0" anchor="ctr">
            <a:noAutofit/>
          </a:bodyPr>
          <a:lstStyle>
            <a:lvl1pPr>
              <a:defRPr sz="7200" spc="-150"/>
            </a:lvl1pPr>
          </a:lstStyle>
          <a:p>
            <a:r>
              <a:rPr lang="en-GB"/>
              <a:t>Click to edit Master title style</a:t>
            </a:r>
          </a:p>
        </p:txBody>
      </p:sp>
    </p:spTree>
    <p:extLst>
      <p:ext uri="{BB962C8B-B14F-4D97-AF65-F5344CB8AC3E}">
        <p14:creationId xmlns:p14="http://schemas.microsoft.com/office/powerpoint/2010/main" val="1748352531"/>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PLIT SCREEN WITH IMAGE 02">
    <p:spTree>
      <p:nvGrpSpPr>
        <p:cNvPr id="1" name=""/>
        <p:cNvGrpSpPr/>
        <p:nvPr/>
      </p:nvGrpSpPr>
      <p:grpSpPr>
        <a:xfrm>
          <a:off x="0" y="0"/>
          <a:ext cx="0" cy="0"/>
          <a:chOff x="0" y="0"/>
          <a:chExt cx="0" cy="0"/>
        </a:xfrm>
      </p:grpSpPr>
      <p:pic>
        <p:nvPicPr>
          <p:cNvPr id="5" name="Picture 4" descr="A picture containing watch, dark, close&#10;&#10;Description automatically generated">
            <a:extLst>
              <a:ext uri="{FF2B5EF4-FFF2-40B4-BE49-F238E27FC236}">
                <a16:creationId xmlns:a16="http://schemas.microsoft.com/office/drawing/2014/main" id="{CB02D5B9-27C5-7D47-8CFF-51EF10DAB4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86449" y="362391"/>
            <a:ext cx="5987610" cy="5760889"/>
          </a:xfrm>
          <a:prstGeom prst="rect">
            <a:avLst/>
          </a:prstGeom>
        </p:spPr>
      </p:pic>
      <p:sp>
        <p:nvSpPr>
          <p:cNvPr id="9" name="object 3">
            <a:extLst>
              <a:ext uri="{FF2B5EF4-FFF2-40B4-BE49-F238E27FC236}">
                <a16:creationId xmlns:a16="http://schemas.microsoft.com/office/drawing/2014/main" id="{D53298BC-EF57-5849-8D6F-19F549270F03}"/>
              </a:ext>
            </a:extLst>
          </p:cNvPr>
          <p:cNvSpPr/>
          <p:nvPr userDrawn="1"/>
        </p:nvSpPr>
        <p:spPr>
          <a:xfrm flipV="1">
            <a:off x="334963" y="115884"/>
            <a:ext cx="11539097" cy="133573"/>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0" name="object 3">
            <a:extLst>
              <a:ext uri="{FF2B5EF4-FFF2-40B4-BE49-F238E27FC236}">
                <a16:creationId xmlns:a16="http://schemas.microsoft.com/office/drawing/2014/main" id="{DCD7852E-8291-EA47-AEF4-8F610E50A159}"/>
              </a:ext>
            </a:extLst>
          </p:cNvPr>
          <p:cNvSpPr/>
          <p:nvPr userDrawn="1"/>
        </p:nvSpPr>
        <p:spPr>
          <a:xfrm flipV="1">
            <a:off x="317939" y="6123280"/>
            <a:ext cx="11556120" cy="133573"/>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3" name="Slide Number Placeholder 5">
            <a:extLst>
              <a:ext uri="{FF2B5EF4-FFF2-40B4-BE49-F238E27FC236}">
                <a16:creationId xmlns:a16="http://schemas.microsoft.com/office/drawing/2014/main" id="{FF0BFEBE-F312-AB42-AAF0-9F7BDCC6728F}"/>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8" name="Title Placeholder 1">
            <a:extLst>
              <a:ext uri="{FF2B5EF4-FFF2-40B4-BE49-F238E27FC236}">
                <a16:creationId xmlns:a16="http://schemas.microsoft.com/office/drawing/2014/main" id="{8B2731CF-CF61-4E73-AD90-D64750D3DC6B}"/>
              </a:ext>
            </a:extLst>
          </p:cNvPr>
          <p:cNvSpPr>
            <a:spLocks noGrp="1"/>
          </p:cNvSpPr>
          <p:nvPr>
            <p:ph type="title"/>
          </p:nvPr>
        </p:nvSpPr>
        <p:spPr>
          <a:xfrm>
            <a:off x="334963" y="745957"/>
            <a:ext cx="5237162" cy="5377323"/>
          </a:xfrm>
          <a:prstGeom prst="rect">
            <a:avLst/>
          </a:prstGeom>
        </p:spPr>
        <p:txBody>
          <a:bodyPr vert="horz" lIns="91440" tIns="45720" rIns="91440" bIns="45720" rtlCol="0" anchor="ctr">
            <a:noAutofit/>
          </a:bodyPr>
          <a:lstStyle>
            <a:lvl1pPr>
              <a:defRPr sz="7200" spc="-150"/>
            </a:lvl1pPr>
          </a:lstStyle>
          <a:p>
            <a:r>
              <a:rPr lang="en-GB"/>
              <a:t>Click to edit Master title style</a:t>
            </a:r>
          </a:p>
        </p:txBody>
      </p:sp>
    </p:spTree>
    <p:extLst>
      <p:ext uri="{BB962C8B-B14F-4D97-AF65-F5344CB8AC3E}">
        <p14:creationId xmlns:p14="http://schemas.microsoft.com/office/powerpoint/2010/main" val="346827202"/>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PLIT SCREEN WITH IMAGE 03">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D53298BC-EF57-5849-8D6F-19F549270F03}"/>
              </a:ext>
            </a:extLst>
          </p:cNvPr>
          <p:cNvSpPr/>
          <p:nvPr userDrawn="1"/>
        </p:nvSpPr>
        <p:spPr>
          <a:xfrm flipV="1">
            <a:off x="334963" y="115884"/>
            <a:ext cx="11539097" cy="133573"/>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0" name="object 3">
            <a:extLst>
              <a:ext uri="{FF2B5EF4-FFF2-40B4-BE49-F238E27FC236}">
                <a16:creationId xmlns:a16="http://schemas.microsoft.com/office/drawing/2014/main" id="{DCD7852E-8291-EA47-AEF4-8F610E50A159}"/>
              </a:ext>
            </a:extLst>
          </p:cNvPr>
          <p:cNvSpPr/>
          <p:nvPr userDrawn="1"/>
        </p:nvSpPr>
        <p:spPr>
          <a:xfrm flipV="1">
            <a:off x="317939" y="6123280"/>
            <a:ext cx="11556120" cy="133573"/>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3" name="Slide Number Placeholder 5">
            <a:extLst>
              <a:ext uri="{FF2B5EF4-FFF2-40B4-BE49-F238E27FC236}">
                <a16:creationId xmlns:a16="http://schemas.microsoft.com/office/drawing/2014/main" id="{FF0BFEBE-F312-AB42-AAF0-9F7BDCC6728F}"/>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pic>
        <p:nvPicPr>
          <p:cNvPr id="8" name="Picture 7">
            <a:extLst>
              <a:ext uri="{FF2B5EF4-FFF2-40B4-BE49-F238E27FC236}">
                <a16:creationId xmlns:a16="http://schemas.microsoft.com/office/drawing/2014/main" id="{2E136CE7-0A5D-3E45-B8E6-D120B8B32C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13"/>
          <a:stretch/>
        </p:blipFill>
        <p:spPr>
          <a:xfrm>
            <a:off x="5886449" y="373713"/>
            <a:ext cx="5987610" cy="5749568"/>
          </a:xfrm>
          <a:prstGeom prst="rect">
            <a:avLst/>
          </a:prstGeom>
        </p:spPr>
      </p:pic>
      <p:sp>
        <p:nvSpPr>
          <p:cNvPr id="14" name="Title 1">
            <a:extLst>
              <a:ext uri="{FF2B5EF4-FFF2-40B4-BE49-F238E27FC236}">
                <a16:creationId xmlns:a16="http://schemas.microsoft.com/office/drawing/2014/main" id="{B9904058-0D55-B54F-AB75-F8C9374B480A}"/>
              </a:ext>
            </a:extLst>
          </p:cNvPr>
          <p:cNvSpPr>
            <a:spLocks noGrp="1"/>
          </p:cNvSpPr>
          <p:nvPr>
            <p:ph type="ctrTitle"/>
          </p:nvPr>
        </p:nvSpPr>
        <p:spPr>
          <a:xfrm>
            <a:off x="317939" y="1095761"/>
            <a:ext cx="5312076" cy="1775091"/>
          </a:xfrm>
          <a:prstGeom prst="rect">
            <a:avLst/>
          </a:prstGeom>
        </p:spPr>
        <p:txBody>
          <a:bodyPr anchor="t">
            <a:noAutofit/>
          </a:bodyPr>
          <a:lstStyle>
            <a:lvl1pPr algn="l">
              <a:defRPr sz="4400">
                <a:solidFill>
                  <a:schemeClr val="tx1"/>
                </a:solidFill>
                <a:latin typeface="Microsoft Sans Serif" panose="020B0604020202020204" pitchFamily="34" charset="0"/>
                <a:cs typeface="Microsoft Sans Serif" panose="020B0604020202020204" pitchFamily="34" charset="0"/>
              </a:defRPr>
            </a:lvl1pPr>
          </a:lstStyle>
          <a:p>
            <a:r>
              <a:rPr lang="en-GB"/>
              <a:t>Click to edit Master title style</a:t>
            </a:r>
          </a:p>
        </p:txBody>
      </p:sp>
      <p:sp>
        <p:nvSpPr>
          <p:cNvPr id="15" name="Text Placeholder 6">
            <a:extLst>
              <a:ext uri="{FF2B5EF4-FFF2-40B4-BE49-F238E27FC236}">
                <a16:creationId xmlns:a16="http://schemas.microsoft.com/office/drawing/2014/main" id="{CE9E4F1A-CD76-284B-9116-D52565D41547}"/>
              </a:ext>
            </a:extLst>
          </p:cNvPr>
          <p:cNvSpPr>
            <a:spLocks noGrp="1"/>
          </p:cNvSpPr>
          <p:nvPr>
            <p:ph type="body" sz="quarter" idx="13"/>
          </p:nvPr>
        </p:nvSpPr>
        <p:spPr>
          <a:xfrm>
            <a:off x="317939" y="2870220"/>
            <a:ext cx="5312076" cy="3253060"/>
          </a:xfrm>
          <a:prstGeom prst="rect">
            <a:avLst/>
          </a:prstGeom>
        </p:spPr>
        <p:txBody>
          <a:bodyPr>
            <a:normAutofit/>
          </a:bodyPr>
          <a:lstStyle>
            <a:lvl1pPr marL="0" indent="0">
              <a:buNone/>
              <a:defRPr sz="1800">
                <a:solidFill>
                  <a:schemeClr val="tx1"/>
                </a:solidFill>
                <a:latin typeface="Microsoft Sans Serif" panose="020B0604020202020204" pitchFamily="34" charset="0"/>
                <a:cs typeface="Microsoft Sans Serif" panose="020B0604020202020204" pitchFamily="34" charset="0"/>
              </a:defRPr>
            </a:lvl1pPr>
            <a:lvl2pPr marL="457207" indent="0">
              <a:buNone/>
              <a:defRPr/>
            </a:lvl2pPr>
            <a:lvl3pPr marL="914413" indent="0">
              <a:buNone/>
              <a:defRPr/>
            </a:lvl3pPr>
            <a:lvl4pPr marL="1371620" indent="0">
              <a:buNone/>
              <a:defRPr/>
            </a:lvl4pPr>
            <a:lvl5pPr marL="1828826" indent="0">
              <a:buNone/>
              <a:defRPr/>
            </a:lvl5pPr>
          </a:lstStyle>
          <a:p>
            <a:pPr lvl="0"/>
            <a:r>
              <a:rPr lang="en-GB"/>
              <a:t>Click to edit Master text styles</a:t>
            </a:r>
          </a:p>
        </p:txBody>
      </p:sp>
    </p:spTree>
    <p:extLst>
      <p:ext uri="{BB962C8B-B14F-4D97-AF65-F5344CB8AC3E}">
        <p14:creationId xmlns:p14="http://schemas.microsoft.com/office/powerpoint/2010/main" val="3113777161"/>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03">
    <p:spTree>
      <p:nvGrpSpPr>
        <p:cNvPr id="1" name=""/>
        <p:cNvGrpSpPr/>
        <p:nvPr/>
      </p:nvGrpSpPr>
      <p:grpSpPr>
        <a:xfrm>
          <a:off x="0" y="0"/>
          <a:ext cx="0" cy="0"/>
          <a:chOff x="0" y="0"/>
          <a:chExt cx="0" cy="0"/>
        </a:xfrm>
      </p:grpSpPr>
      <p:pic>
        <p:nvPicPr>
          <p:cNvPr id="5" name="Picture 4" descr="A picture containing sitting, photo, small, table&#10;&#10;Description automatically generated">
            <a:extLst>
              <a:ext uri="{FF2B5EF4-FFF2-40B4-BE49-F238E27FC236}">
                <a16:creationId xmlns:a16="http://schemas.microsoft.com/office/drawing/2014/main" id="{17A89A4D-92A8-EE4B-A5B6-584CF9336726}"/>
              </a:ext>
            </a:extLst>
          </p:cNvPr>
          <p:cNvPicPr>
            <a:picLocks noChangeAspect="1"/>
          </p:cNvPicPr>
          <p:nvPr userDrawn="1"/>
        </p:nvPicPr>
        <p:blipFill>
          <a:blip r:embed="rId2"/>
          <a:stretch>
            <a:fillRect/>
          </a:stretch>
        </p:blipFill>
        <p:spPr>
          <a:xfrm>
            <a:off x="5702300" y="0"/>
            <a:ext cx="6489700" cy="6858000"/>
          </a:xfrm>
          <a:prstGeom prst="rect">
            <a:avLst/>
          </a:prstGeom>
        </p:spPr>
      </p:pic>
      <p:sp>
        <p:nvSpPr>
          <p:cNvPr id="10" name="Title 1">
            <a:extLst>
              <a:ext uri="{FF2B5EF4-FFF2-40B4-BE49-F238E27FC236}">
                <a16:creationId xmlns:a16="http://schemas.microsoft.com/office/drawing/2014/main" id="{927521D5-00BD-EF4B-AABC-70147528CF58}"/>
              </a:ext>
            </a:extLst>
          </p:cNvPr>
          <p:cNvSpPr>
            <a:spLocks noGrp="1"/>
          </p:cNvSpPr>
          <p:nvPr>
            <p:ph type="ctrTitle"/>
          </p:nvPr>
        </p:nvSpPr>
        <p:spPr>
          <a:xfrm>
            <a:off x="328863" y="1122363"/>
            <a:ext cx="5373437" cy="1853448"/>
          </a:xfrm>
          <a:prstGeom prst="rect">
            <a:avLst/>
          </a:prstGeom>
        </p:spPr>
        <p:txBody>
          <a:bodyPr anchor="t"/>
          <a:lstStyle>
            <a:lvl1pPr>
              <a:defRPr sz="5000">
                <a:latin typeface="Microsoft Sans Serif" panose="020B0604020202020204" pitchFamily="34" charset="0"/>
                <a:cs typeface="Microsoft Sans Serif" panose="020B0604020202020204" pitchFamily="34" charset="0"/>
              </a:defRPr>
            </a:lvl1pPr>
          </a:lstStyle>
          <a:p>
            <a:pPr algn="l"/>
            <a:endParaRPr lang="fi-FI" dirty="0">
              <a:latin typeface="Monument Grotesk" panose="02010504030000020004" pitchFamily="2" charset="0"/>
            </a:endParaRPr>
          </a:p>
        </p:txBody>
      </p:sp>
      <p:sp>
        <p:nvSpPr>
          <p:cNvPr id="11" name="Subtitle 2">
            <a:extLst>
              <a:ext uri="{FF2B5EF4-FFF2-40B4-BE49-F238E27FC236}">
                <a16:creationId xmlns:a16="http://schemas.microsoft.com/office/drawing/2014/main" id="{D83394A4-9BA6-8A4E-BEA2-EECEB6A363A1}"/>
              </a:ext>
            </a:extLst>
          </p:cNvPr>
          <p:cNvSpPr>
            <a:spLocks noGrp="1"/>
          </p:cNvSpPr>
          <p:nvPr>
            <p:ph type="subTitle" idx="1"/>
          </p:nvPr>
        </p:nvSpPr>
        <p:spPr>
          <a:xfrm>
            <a:off x="328863" y="3200985"/>
            <a:ext cx="5373437" cy="2975226"/>
          </a:xfrm>
          <a:prstGeom prst="rect">
            <a:avLst/>
          </a:prstGeom>
        </p:spPr>
        <p:txBody>
          <a:bodyPr/>
          <a:lstStyle>
            <a:lvl1pPr>
              <a:buNone/>
              <a:defRPr sz="2500">
                <a:latin typeface="Microsoft Sans Serif" panose="020B0604020202020204" pitchFamily="34" charset="0"/>
                <a:cs typeface="Microsoft Sans Serif" panose="020B0604020202020204" pitchFamily="34" charset="0"/>
              </a:defRPr>
            </a:lvl1pPr>
          </a:lstStyle>
          <a:p>
            <a:pPr algn="l"/>
            <a:endParaRPr lang="fi-FI" dirty="0">
              <a:latin typeface="Monument Grotesk" panose="02010504030000020004" pitchFamily="2" charset="0"/>
            </a:endParaRPr>
          </a:p>
        </p:txBody>
      </p:sp>
      <p:sp>
        <p:nvSpPr>
          <p:cNvPr id="6" name="Slide Number Placeholder 5">
            <a:extLst>
              <a:ext uri="{FF2B5EF4-FFF2-40B4-BE49-F238E27FC236}">
                <a16:creationId xmlns:a16="http://schemas.microsoft.com/office/drawing/2014/main" id="{1EB7A632-F1B6-4DED-A40B-FADD516CE91C}"/>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1206248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PLIT SCREEN WITH IMAGE 04">
    <p:spTree>
      <p:nvGrpSpPr>
        <p:cNvPr id="1" name=""/>
        <p:cNvGrpSpPr/>
        <p:nvPr/>
      </p:nvGrpSpPr>
      <p:grpSpPr>
        <a:xfrm>
          <a:off x="0" y="0"/>
          <a:ext cx="0" cy="0"/>
          <a:chOff x="0" y="0"/>
          <a:chExt cx="0" cy="0"/>
        </a:xfrm>
      </p:grpSpPr>
      <p:pic>
        <p:nvPicPr>
          <p:cNvPr id="11" name="Picture 10" descr="A picture containing watch, dark, close&#10;&#10;Description automatically generated">
            <a:extLst>
              <a:ext uri="{FF2B5EF4-FFF2-40B4-BE49-F238E27FC236}">
                <a16:creationId xmlns:a16="http://schemas.microsoft.com/office/drawing/2014/main" id="{4D044C44-1F6B-B64B-A1A2-44274D1D2D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86449" y="362390"/>
            <a:ext cx="5987610" cy="5760889"/>
          </a:xfrm>
          <a:prstGeom prst="rect">
            <a:avLst/>
          </a:prstGeom>
        </p:spPr>
      </p:pic>
      <p:sp>
        <p:nvSpPr>
          <p:cNvPr id="15" name="Slide Number Placeholder 5">
            <a:extLst>
              <a:ext uri="{FF2B5EF4-FFF2-40B4-BE49-F238E27FC236}">
                <a16:creationId xmlns:a16="http://schemas.microsoft.com/office/drawing/2014/main" id="{00984850-2755-514B-8A29-5EAD45B9812B}"/>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8" name="object 3">
            <a:extLst>
              <a:ext uri="{FF2B5EF4-FFF2-40B4-BE49-F238E27FC236}">
                <a16:creationId xmlns:a16="http://schemas.microsoft.com/office/drawing/2014/main" id="{6AA214CF-1341-2E45-BC7A-4C20CF5D002D}"/>
              </a:ext>
            </a:extLst>
          </p:cNvPr>
          <p:cNvSpPr/>
          <p:nvPr userDrawn="1"/>
        </p:nvSpPr>
        <p:spPr>
          <a:xfrm flipV="1">
            <a:off x="334963" y="115884"/>
            <a:ext cx="11539097" cy="133573"/>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9" name="object 3">
            <a:extLst>
              <a:ext uri="{FF2B5EF4-FFF2-40B4-BE49-F238E27FC236}">
                <a16:creationId xmlns:a16="http://schemas.microsoft.com/office/drawing/2014/main" id="{0283A3F6-B7AA-C846-8180-66FB943DEE60}"/>
              </a:ext>
            </a:extLst>
          </p:cNvPr>
          <p:cNvSpPr/>
          <p:nvPr userDrawn="1"/>
        </p:nvSpPr>
        <p:spPr>
          <a:xfrm flipV="1">
            <a:off x="317939" y="6123280"/>
            <a:ext cx="11556120" cy="133573"/>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2" name="Title Placeholder 1">
            <a:extLst>
              <a:ext uri="{FF2B5EF4-FFF2-40B4-BE49-F238E27FC236}">
                <a16:creationId xmlns:a16="http://schemas.microsoft.com/office/drawing/2014/main" id="{E0F56B82-BB63-464C-9A14-D1CD13F819B5}"/>
              </a:ext>
            </a:extLst>
          </p:cNvPr>
          <p:cNvSpPr>
            <a:spLocks noGrp="1"/>
          </p:cNvSpPr>
          <p:nvPr>
            <p:ph type="title"/>
          </p:nvPr>
        </p:nvSpPr>
        <p:spPr>
          <a:xfrm>
            <a:off x="334963" y="745957"/>
            <a:ext cx="5237162" cy="5377323"/>
          </a:xfrm>
          <a:prstGeom prst="rect">
            <a:avLst/>
          </a:prstGeom>
        </p:spPr>
        <p:txBody>
          <a:bodyPr vert="horz" lIns="91440" tIns="45720" rIns="91440" bIns="45720" rtlCol="0" anchor="ctr">
            <a:noAutofit/>
          </a:bodyPr>
          <a:lstStyle>
            <a:lvl1pPr>
              <a:defRPr sz="7200" spc="-150"/>
            </a:lvl1pPr>
          </a:lstStyle>
          <a:p>
            <a:r>
              <a:rPr lang="en-GB"/>
              <a:t>Click to edit Master title style</a:t>
            </a:r>
          </a:p>
        </p:txBody>
      </p:sp>
    </p:spTree>
    <p:extLst>
      <p:ext uri="{BB962C8B-B14F-4D97-AF65-F5344CB8AC3E}">
        <p14:creationId xmlns:p14="http://schemas.microsoft.com/office/powerpoint/2010/main" val="1770997627"/>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LIT SCREEN WITH IMAGE 05">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FAAB9BCD-F46B-9347-B3DC-C2A7AA3E2D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69427" y="362071"/>
            <a:ext cx="5987610" cy="5761208"/>
          </a:xfrm>
          <a:prstGeom prst="rect">
            <a:avLst/>
          </a:prstGeom>
        </p:spPr>
      </p:pic>
      <p:sp>
        <p:nvSpPr>
          <p:cNvPr id="18" name="object 3">
            <a:extLst>
              <a:ext uri="{FF2B5EF4-FFF2-40B4-BE49-F238E27FC236}">
                <a16:creationId xmlns:a16="http://schemas.microsoft.com/office/drawing/2014/main" id="{BC24F6FD-4D68-7D4F-A37D-0D16C49D3A14}"/>
              </a:ext>
            </a:extLst>
          </p:cNvPr>
          <p:cNvSpPr/>
          <p:nvPr userDrawn="1"/>
        </p:nvSpPr>
        <p:spPr>
          <a:xfrm flipV="1">
            <a:off x="317939" y="115883"/>
            <a:ext cx="11556122" cy="133572"/>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9" name="object 3">
            <a:extLst>
              <a:ext uri="{FF2B5EF4-FFF2-40B4-BE49-F238E27FC236}">
                <a16:creationId xmlns:a16="http://schemas.microsoft.com/office/drawing/2014/main" id="{48AF65EA-0067-9F44-A1A0-B8D56558EA51}"/>
              </a:ext>
            </a:extLst>
          </p:cNvPr>
          <p:cNvSpPr/>
          <p:nvPr userDrawn="1"/>
        </p:nvSpPr>
        <p:spPr>
          <a:xfrm flipV="1">
            <a:off x="334963" y="6123279"/>
            <a:ext cx="11539096" cy="133571"/>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2" name="Slide Number Placeholder 5">
            <a:extLst>
              <a:ext uri="{FF2B5EF4-FFF2-40B4-BE49-F238E27FC236}">
                <a16:creationId xmlns:a16="http://schemas.microsoft.com/office/drawing/2014/main" id="{D1709EA6-1FA3-4659-8FC6-F16F4BDAC4DD}"/>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13" name="Title Placeholder 1">
            <a:extLst>
              <a:ext uri="{FF2B5EF4-FFF2-40B4-BE49-F238E27FC236}">
                <a16:creationId xmlns:a16="http://schemas.microsoft.com/office/drawing/2014/main" id="{36184707-5B83-4892-A9A3-767755EDC5F9}"/>
              </a:ext>
            </a:extLst>
          </p:cNvPr>
          <p:cNvSpPr>
            <a:spLocks noGrp="1"/>
          </p:cNvSpPr>
          <p:nvPr>
            <p:ph type="title"/>
          </p:nvPr>
        </p:nvSpPr>
        <p:spPr>
          <a:xfrm>
            <a:off x="334963" y="745957"/>
            <a:ext cx="5237162" cy="5377323"/>
          </a:xfrm>
          <a:prstGeom prst="rect">
            <a:avLst/>
          </a:prstGeom>
        </p:spPr>
        <p:txBody>
          <a:bodyPr vert="horz" lIns="91440" tIns="45720" rIns="91440" bIns="45720" rtlCol="0" anchor="ctr">
            <a:noAutofit/>
          </a:bodyPr>
          <a:lstStyle>
            <a:lvl1pPr>
              <a:defRPr sz="7200" spc="-150"/>
            </a:lvl1pPr>
          </a:lstStyle>
          <a:p>
            <a:r>
              <a:rPr lang="en-GB"/>
              <a:t>Click to edit Master title style</a:t>
            </a:r>
          </a:p>
        </p:txBody>
      </p:sp>
    </p:spTree>
    <p:extLst>
      <p:ext uri="{BB962C8B-B14F-4D97-AF65-F5344CB8AC3E}">
        <p14:creationId xmlns:p14="http://schemas.microsoft.com/office/powerpoint/2010/main" val="1629943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SCREEN TITLE 01">
    <p:spTree>
      <p:nvGrpSpPr>
        <p:cNvPr id="1" name=""/>
        <p:cNvGrpSpPr/>
        <p:nvPr/>
      </p:nvGrpSpPr>
      <p:grpSpPr>
        <a:xfrm>
          <a:off x="0" y="0"/>
          <a:ext cx="0" cy="0"/>
          <a:chOff x="0" y="0"/>
          <a:chExt cx="0" cy="0"/>
        </a:xfrm>
      </p:grpSpPr>
      <p:sp>
        <p:nvSpPr>
          <p:cNvPr id="10" name="object 6">
            <a:extLst>
              <a:ext uri="{FF2B5EF4-FFF2-40B4-BE49-F238E27FC236}">
                <a16:creationId xmlns:a16="http://schemas.microsoft.com/office/drawing/2014/main" id="{D77F1230-B6DA-9941-BAC8-93E252D0AB08}"/>
              </a:ext>
            </a:extLst>
          </p:cNvPr>
          <p:cNvSpPr/>
          <p:nvPr userDrawn="1"/>
        </p:nvSpPr>
        <p:spPr>
          <a:xfrm>
            <a:off x="0" y="0"/>
            <a:ext cx="12192000" cy="6858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 name="Text Placeholder 6">
            <a:extLst>
              <a:ext uri="{FF2B5EF4-FFF2-40B4-BE49-F238E27FC236}">
                <a16:creationId xmlns:a16="http://schemas.microsoft.com/office/drawing/2014/main" id="{43F2CBDB-A453-F542-8221-4082CCAC4F12}"/>
              </a:ext>
            </a:extLst>
          </p:cNvPr>
          <p:cNvSpPr>
            <a:spLocks noGrp="1"/>
          </p:cNvSpPr>
          <p:nvPr>
            <p:ph type="body" sz="quarter" idx="13" hasCustomPrompt="1"/>
          </p:nvPr>
        </p:nvSpPr>
        <p:spPr>
          <a:xfrm>
            <a:off x="334963" y="910137"/>
            <a:ext cx="4907203" cy="365125"/>
          </a:xfrm>
          <a:prstGeom prst="rect">
            <a:avLst/>
          </a:prstGeom>
        </p:spPr>
        <p:txBody>
          <a:bodyPr>
            <a:normAutofit/>
          </a:bodyPr>
          <a:lstStyle>
            <a:lvl1pPr marL="0" indent="0">
              <a:lnSpc>
                <a:spcPct val="100000"/>
              </a:lnSpc>
              <a:spcBef>
                <a:spcPts val="0"/>
              </a:spcBef>
              <a:buNone/>
              <a:defRPr sz="1400" b="0" i="0">
                <a:latin typeface="Microsoft Sans Serif" panose="020B0604020202020204" pitchFamily="34" charset="0"/>
                <a:cs typeface="Microsoft Sans Serif" panose="020B0604020202020204" pitchFamily="34" charset="0"/>
              </a:defRPr>
            </a:lvl1pPr>
            <a:lvl2pPr marL="457207" indent="0">
              <a:buNone/>
              <a:defRPr/>
            </a:lvl2pPr>
            <a:lvl3pPr marL="914413" indent="0">
              <a:buNone/>
              <a:defRPr/>
            </a:lvl3pPr>
            <a:lvl4pPr marL="1371620" indent="0">
              <a:buNone/>
              <a:defRPr/>
            </a:lvl4pPr>
            <a:lvl5pPr marL="1828826" indent="0">
              <a:buNone/>
              <a:defRPr/>
            </a:lvl5pPr>
          </a:lstStyle>
          <a:p>
            <a:pPr lvl="0"/>
            <a:r>
              <a:rPr lang="en-GB"/>
              <a:t>CLICK TO EDIT MASTER TEXT STYLES</a:t>
            </a:r>
          </a:p>
        </p:txBody>
      </p:sp>
      <p:sp>
        <p:nvSpPr>
          <p:cNvPr id="7" name="Title 1">
            <a:extLst>
              <a:ext uri="{FF2B5EF4-FFF2-40B4-BE49-F238E27FC236}">
                <a16:creationId xmlns:a16="http://schemas.microsoft.com/office/drawing/2014/main" id="{99D66065-6343-4942-BDAB-2F00607C6EC0}"/>
              </a:ext>
            </a:extLst>
          </p:cNvPr>
          <p:cNvSpPr>
            <a:spLocks noGrp="1"/>
          </p:cNvSpPr>
          <p:nvPr>
            <p:ph type="ctrTitle"/>
          </p:nvPr>
        </p:nvSpPr>
        <p:spPr>
          <a:xfrm>
            <a:off x="334963" y="1275262"/>
            <a:ext cx="4779962" cy="4495741"/>
          </a:xfrm>
          <a:prstGeom prst="rect">
            <a:avLst/>
          </a:prstGeom>
        </p:spPr>
        <p:txBody>
          <a:bodyPr anchor="ctr">
            <a:noAutofit/>
          </a:bodyPr>
          <a:lstStyle>
            <a:lvl1pPr algn="l">
              <a:defRPr sz="7200">
                <a:solidFill>
                  <a:schemeClr val="tx1"/>
                </a:solidFill>
                <a:latin typeface="Microsoft Sans Serif" panose="020B0604020202020204" pitchFamily="34" charset="0"/>
                <a:cs typeface="Microsoft Sans Serif" panose="020B0604020202020204" pitchFamily="34" charset="0"/>
              </a:defRPr>
            </a:lvl1pPr>
          </a:lstStyle>
          <a:p>
            <a:r>
              <a:rPr lang="en-GB"/>
              <a:t>Click to edit Master title style</a:t>
            </a:r>
          </a:p>
        </p:txBody>
      </p:sp>
      <p:sp>
        <p:nvSpPr>
          <p:cNvPr id="5" name="Slide Number Placeholder 5">
            <a:extLst>
              <a:ext uri="{FF2B5EF4-FFF2-40B4-BE49-F238E27FC236}">
                <a16:creationId xmlns:a16="http://schemas.microsoft.com/office/drawing/2014/main" id="{E7DA3497-F71E-40A5-BBE9-5D3594B4192B}"/>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pic>
        <p:nvPicPr>
          <p:cNvPr id="8" name="Picture 7" descr="A picture containing background pattern&#10;&#10;Description automatically generated">
            <a:extLst>
              <a:ext uri="{FF2B5EF4-FFF2-40B4-BE49-F238E27FC236}">
                <a16:creationId xmlns:a16="http://schemas.microsoft.com/office/drawing/2014/main" id="{8EF88D6E-D0E2-42C2-81C7-E1421D8E30CE}"/>
              </a:ext>
            </a:extLst>
          </p:cNvPr>
          <p:cNvPicPr>
            <a:picLocks noChangeAspect="1"/>
          </p:cNvPicPr>
          <p:nvPr userDrawn="1"/>
        </p:nvPicPr>
        <p:blipFill>
          <a:blip r:embed="rId3"/>
          <a:stretch>
            <a:fillRect/>
          </a:stretch>
        </p:blipFill>
        <p:spPr>
          <a:xfrm>
            <a:off x="421576" y="328906"/>
            <a:ext cx="889579" cy="315313"/>
          </a:xfrm>
          <a:prstGeom prst="rect">
            <a:avLst/>
          </a:prstGeom>
        </p:spPr>
      </p:pic>
      <p:sp>
        <p:nvSpPr>
          <p:cNvPr id="9" name="TextBox 8">
            <a:extLst>
              <a:ext uri="{FF2B5EF4-FFF2-40B4-BE49-F238E27FC236}">
                <a16:creationId xmlns:a16="http://schemas.microsoft.com/office/drawing/2014/main" id="{8A4F54F0-4EA4-4955-9E59-4887C4A608B0}"/>
              </a:ext>
            </a:extLst>
          </p:cNvPr>
          <p:cNvSpPr txBox="1"/>
          <p:nvPr userDrawn="1"/>
        </p:nvSpPr>
        <p:spPr>
          <a:xfrm>
            <a:off x="343167" y="6402046"/>
            <a:ext cx="3904343" cy="246221"/>
          </a:xfrm>
          <a:prstGeom prst="rect">
            <a:avLst/>
          </a:prstGeom>
          <a:noFill/>
        </p:spPr>
        <p:txBody>
          <a:bodyPr wrap="square" rtlCol="0">
            <a:spAutoFit/>
          </a:bodyPr>
          <a:lstStyle/>
          <a:p>
            <a:r>
              <a:rPr lang="fi-FI" sz="1000" err="1">
                <a:latin typeface="Microsoft Sans Serif" panose="020B0604020202020204" pitchFamily="34" charset="0"/>
                <a:cs typeface="Microsoft Sans Serif" panose="020B0604020202020204" pitchFamily="34" charset="0"/>
              </a:rPr>
              <a:t>Fast</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Lane</a:t>
            </a:r>
            <a:r>
              <a:rPr lang="fi-FI" sz="1000">
                <a:latin typeface="Microsoft Sans Serif" panose="020B0604020202020204" pitchFamily="34" charset="0"/>
                <a:cs typeface="Microsoft Sans Serif" panose="020B0604020202020204" pitchFamily="34" charset="0"/>
              </a:rPr>
              <a:t> to </a:t>
            </a:r>
            <a:r>
              <a:rPr lang="fi-FI" sz="1000" err="1">
                <a:latin typeface="Microsoft Sans Serif" panose="020B0604020202020204" pitchFamily="34" charset="0"/>
                <a:cs typeface="Microsoft Sans Serif" panose="020B0604020202020204" pitchFamily="34" charset="0"/>
              </a:rPr>
              <a:t>Quantum</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Advantage</a:t>
            </a:r>
            <a:endParaRPr lang="fi-FI" sz="100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670700722"/>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SCREEN TITLE 02">
    <p:spTree>
      <p:nvGrpSpPr>
        <p:cNvPr id="1" name=""/>
        <p:cNvGrpSpPr/>
        <p:nvPr/>
      </p:nvGrpSpPr>
      <p:grpSpPr>
        <a:xfrm>
          <a:off x="0" y="0"/>
          <a:ext cx="0" cy="0"/>
          <a:chOff x="0" y="0"/>
          <a:chExt cx="0" cy="0"/>
        </a:xfrm>
      </p:grpSpPr>
      <p:sp>
        <p:nvSpPr>
          <p:cNvPr id="6" name="object 6">
            <a:extLst>
              <a:ext uri="{FF2B5EF4-FFF2-40B4-BE49-F238E27FC236}">
                <a16:creationId xmlns:a16="http://schemas.microsoft.com/office/drawing/2014/main" id="{D810C2D1-292A-844F-840A-28CDA5525706}"/>
              </a:ext>
            </a:extLst>
          </p:cNvPr>
          <p:cNvSpPr/>
          <p:nvPr userDrawn="1"/>
        </p:nvSpPr>
        <p:spPr>
          <a:xfrm>
            <a:off x="1" y="0"/>
            <a:ext cx="12192000" cy="6858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Title 1">
            <a:extLst>
              <a:ext uri="{FF2B5EF4-FFF2-40B4-BE49-F238E27FC236}">
                <a16:creationId xmlns:a16="http://schemas.microsoft.com/office/drawing/2014/main" id="{133C9B5D-D557-CB4A-88C9-FA0E69459C87}"/>
              </a:ext>
            </a:extLst>
          </p:cNvPr>
          <p:cNvSpPr>
            <a:spLocks noGrp="1"/>
          </p:cNvSpPr>
          <p:nvPr>
            <p:ph type="ctrTitle"/>
          </p:nvPr>
        </p:nvSpPr>
        <p:spPr>
          <a:xfrm>
            <a:off x="334963" y="1275262"/>
            <a:ext cx="4779962" cy="4495741"/>
          </a:xfrm>
          <a:prstGeom prst="rect">
            <a:avLst/>
          </a:prstGeom>
        </p:spPr>
        <p:txBody>
          <a:bodyPr anchor="ctr">
            <a:noAutofit/>
          </a:bodyPr>
          <a:lstStyle>
            <a:lvl1pPr algn="l">
              <a:defRPr sz="7200">
                <a:solidFill>
                  <a:schemeClr val="tx1"/>
                </a:solidFill>
                <a:latin typeface="Microsoft Sans Serif" panose="020B0604020202020204" pitchFamily="34" charset="0"/>
                <a:cs typeface="Microsoft Sans Serif" panose="020B0604020202020204" pitchFamily="34" charset="0"/>
              </a:defRPr>
            </a:lvl1pPr>
          </a:lstStyle>
          <a:p>
            <a:r>
              <a:rPr lang="en-GB"/>
              <a:t>Click to edit Master title style</a:t>
            </a:r>
          </a:p>
        </p:txBody>
      </p:sp>
      <p:sp>
        <p:nvSpPr>
          <p:cNvPr id="8" name="Slide Number Placeholder 5">
            <a:extLst>
              <a:ext uri="{FF2B5EF4-FFF2-40B4-BE49-F238E27FC236}">
                <a16:creationId xmlns:a16="http://schemas.microsoft.com/office/drawing/2014/main" id="{0BEB163F-B5C4-48E8-B0DB-5060E4276F04}"/>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9" name="Text Placeholder 6">
            <a:extLst>
              <a:ext uri="{FF2B5EF4-FFF2-40B4-BE49-F238E27FC236}">
                <a16:creationId xmlns:a16="http://schemas.microsoft.com/office/drawing/2014/main" id="{BD3B6413-30DA-41EA-BA80-1122F988280E}"/>
              </a:ext>
            </a:extLst>
          </p:cNvPr>
          <p:cNvSpPr>
            <a:spLocks noGrp="1"/>
          </p:cNvSpPr>
          <p:nvPr>
            <p:ph type="body" sz="quarter" idx="13" hasCustomPrompt="1"/>
          </p:nvPr>
        </p:nvSpPr>
        <p:spPr>
          <a:xfrm>
            <a:off x="334963" y="910137"/>
            <a:ext cx="4907203" cy="365125"/>
          </a:xfrm>
          <a:prstGeom prst="rect">
            <a:avLst/>
          </a:prstGeom>
        </p:spPr>
        <p:txBody>
          <a:bodyPr>
            <a:normAutofit/>
          </a:bodyPr>
          <a:lstStyle>
            <a:lvl1pPr marL="0" indent="0">
              <a:lnSpc>
                <a:spcPct val="100000"/>
              </a:lnSpc>
              <a:spcBef>
                <a:spcPts val="0"/>
              </a:spcBef>
              <a:buNone/>
              <a:defRPr sz="1400" b="0" i="0">
                <a:latin typeface="Microsoft Sans Serif" panose="020B0604020202020204" pitchFamily="34" charset="0"/>
                <a:cs typeface="Microsoft Sans Serif" panose="020B0604020202020204" pitchFamily="34" charset="0"/>
              </a:defRPr>
            </a:lvl1pPr>
            <a:lvl2pPr marL="457207" indent="0">
              <a:buNone/>
              <a:defRPr/>
            </a:lvl2pPr>
            <a:lvl3pPr marL="914413" indent="0">
              <a:buNone/>
              <a:defRPr/>
            </a:lvl3pPr>
            <a:lvl4pPr marL="1371620" indent="0">
              <a:buNone/>
              <a:defRPr/>
            </a:lvl4pPr>
            <a:lvl5pPr marL="1828826" indent="0">
              <a:buNone/>
              <a:defRPr/>
            </a:lvl5pPr>
          </a:lstStyle>
          <a:p>
            <a:pPr lvl="0"/>
            <a:r>
              <a:rPr lang="en-GB"/>
              <a:t>CLICK TO EDIT MASTER TEXT STYLES</a:t>
            </a:r>
          </a:p>
        </p:txBody>
      </p:sp>
      <p:pic>
        <p:nvPicPr>
          <p:cNvPr id="10" name="Picture 9" descr="A picture containing background pattern&#10;&#10;Description automatically generated">
            <a:extLst>
              <a:ext uri="{FF2B5EF4-FFF2-40B4-BE49-F238E27FC236}">
                <a16:creationId xmlns:a16="http://schemas.microsoft.com/office/drawing/2014/main" id="{B4DFD608-1C5D-4D93-9C20-F341A9A1B2AD}"/>
              </a:ext>
            </a:extLst>
          </p:cNvPr>
          <p:cNvPicPr>
            <a:picLocks noChangeAspect="1"/>
          </p:cNvPicPr>
          <p:nvPr userDrawn="1"/>
        </p:nvPicPr>
        <p:blipFill>
          <a:blip r:embed="rId3"/>
          <a:stretch>
            <a:fillRect/>
          </a:stretch>
        </p:blipFill>
        <p:spPr>
          <a:xfrm>
            <a:off x="421576" y="328906"/>
            <a:ext cx="889579" cy="315313"/>
          </a:xfrm>
          <a:prstGeom prst="rect">
            <a:avLst/>
          </a:prstGeom>
        </p:spPr>
      </p:pic>
      <p:sp>
        <p:nvSpPr>
          <p:cNvPr id="11" name="TextBox 10">
            <a:extLst>
              <a:ext uri="{FF2B5EF4-FFF2-40B4-BE49-F238E27FC236}">
                <a16:creationId xmlns:a16="http://schemas.microsoft.com/office/drawing/2014/main" id="{9FA701CB-856E-4A49-97D6-C0C723AEF85C}"/>
              </a:ext>
            </a:extLst>
          </p:cNvPr>
          <p:cNvSpPr txBox="1"/>
          <p:nvPr userDrawn="1"/>
        </p:nvSpPr>
        <p:spPr>
          <a:xfrm>
            <a:off x="343167" y="6402046"/>
            <a:ext cx="3904343" cy="246221"/>
          </a:xfrm>
          <a:prstGeom prst="rect">
            <a:avLst/>
          </a:prstGeom>
          <a:noFill/>
        </p:spPr>
        <p:txBody>
          <a:bodyPr wrap="square" rtlCol="0">
            <a:spAutoFit/>
          </a:bodyPr>
          <a:lstStyle/>
          <a:p>
            <a:r>
              <a:rPr lang="fi-FI" sz="1000" err="1">
                <a:latin typeface="Microsoft Sans Serif" panose="020B0604020202020204" pitchFamily="34" charset="0"/>
                <a:cs typeface="Microsoft Sans Serif" panose="020B0604020202020204" pitchFamily="34" charset="0"/>
              </a:rPr>
              <a:t>Fast</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Lane</a:t>
            </a:r>
            <a:r>
              <a:rPr lang="fi-FI" sz="1000">
                <a:latin typeface="Microsoft Sans Serif" panose="020B0604020202020204" pitchFamily="34" charset="0"/>
                <a:cs typeface="Microsoft Sans Serif" panose="020B0604020202020204" pitchFamily="34" charset="0"/>
              </a:rPr>
              <a:t> to </a:t>
            </a:r>
            <a:r>
              <a:rPr lang="fi-FI" sz="1000" err="1">
                <a:latin typeface="Microsoft Sans Serif" panose="020B0604020202020204" pitchFamily="34" charset="0"/>
                <a:cs typeface="Microsoft Sans Serif" panose="020B0604020202020204" pitchFamily="34" charset="0"/>
              </a:rPr>
              <a:t>Quantum</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Advantage</a:t>
            </a:r>
            <a:endParaRPr lang="fi-FI" sz="100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799996640"/>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 SCREEN TITLE 03">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7AADBC4C-FEEF-F84F-B6CF-1518C43E2515}"/>
              </a:ext>
            </a:extLst>
          </p:cNvPr>
          <p:cNvSpPr/>
          <p:nvPr userDrawn="1"/>
        </p:nvSpPr>
        <p:spPr>
          <a:xfrm>
            <a:off x="1" y="0"/>
            <a:ext cx="12192000" cy="6858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Title 1">
            <a:extLst>
              <a:ext uri="{FF2B5EF4-FFF2-40B4-BE49-F238E27FC236}">
                <a16:creationId xmlns:a16="http://schemas.microsoft.com/office/drawing/2014/main" id="{C7037EFE-D169-4B41-AAC2-34312937FB6B}"/>
              </a:ext>
            </a:extLst>
          </p:cNvPr>
          <p:cNvSpPr>
            <a:spLocks noGrp="1"/>
          </p:cNvSpPr>
          <p:nvPr>
            <p:ph type="ctrTitle"/>
          </p:nvPr>
        </p:nvSpPr>
        <p:spPr>
          <a:xfrm>
            <a:off x="1524000" y="2235200"/>
            <a:ext cx="9144000" cy="2387600"/>
          </a:xfrm>
          <a:prstGeom prst="rect">
            <a:avLst/>
          </a:prstGeom>
        </p:spPr>
        <p:txBody>
          <a:bodyPr anchor="ctr">
            <a:normAutofit/>
          </a:bodyPr>
          <a:lstStyle>
            <a:lvl1pPr algn="ctr">
              <a:defRPr sz="7200">
                <a:solidFill>
                  <a:schemeClr val="tx1"/>
                </a:solidFill>
              </a:defRPr>
            </a:lvl1pPr>
          </a:lstStyle>
          <a:p>
            <a:r>
              <a:rPr lang="en-GB"/>
              <a:t>Click to edit Master title style</a:t>
            </a:r>
          </a:p>
        </p:txBody>
      </p:sp>
      <p:sp>
        <p:nvSpPr>
          <p:cNvPr id="5" name="Slide Number Placeholder 5">
            <a:extLst>
              <a:ext uri="{FF2B5EF4-FFF2-40B4-BE49-F238E27FC236}">
                <a16:creationId xmlns:a16="http://schemas.microsoft.com/office/drawing/2014/main" id="{0871A5F3-D639-4DDD-B753-3E1165DEFA47}"/>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6" name="Text Placeholder 6">
            <a:extLst>
              <a:ext uri="{FF2B5EF4-FFF2-40B4-BE49-F238E27FC236}">
                <a16:creationId xmlns:a16="http://schemas.microsoft.com/office/drawing/2014/main" id="{973C20C9-1A10-436F-AF4A-B4A352405483}"/>
              </a:ext>
            </a:extLst>
          </p:cNvPr>
          <p:cNvSpPr>
            <a:spLocks noGrp="1"/>
          </p:cNvSpPr>
          <p:nvPr>
            <p:ph type="body" sz="quarter" idx="13" hasCustomPrompt="1"/>
          </p:nvPr>
        </p:nvSpPr>
        <p:spPr>
          <a:xfrm>
            <a:off x="334963" y="910137"/>
            <a:ext cx="4907203" cy="365125"/>
          </a:xfrm>
          <a:prstGeom prst="rect">
            <a:avLst/>
          </a:prstGeom>
        </p:spPr>
        <p:txBody>
          <a:bodyPr>
            <a:normAutofit/>
          </a:bodyPr>
          <a:lstStyle>
            <a:lvl1pPr marL="0" indent="0">
              <a:lnSpc>
                <a:spcPct val="100000"/>
              </a:lnSpc>
              <a:spcBef>
                <a:spcPts val="0"/>
              </a:spcBef>
              <a:buNone/>
              <a:defRPr sz="1400" b="0" i="0">
                <a:latin typeface="Microsoft Sans Serif" panose="020B0604020202020204" pitchFamily="34" charset="0"/>
                <a:cs typeface="Microsoft Sans Serif" panose="020B0604020202020204" pitchFamily="34" charset="0"/>
              </a:defRPr>
            </a:lvl1pPr>
            <a:lvl2pPr marL="457207" indent="0">
              <a:buNone/>
              <a:defRPr/>
            </a:lvl2pPr>
            <a:lvl3pPr marL="914413" indent="0">
              <a:buNone/>
              <a:defRPr/>
            </a:lvl3pPr>
            <a:lvl4pPr marL="1371620" indent="0">
              <a:buNone/>
              <a:defRPr/>
            </a:lvl4pPr>
            <a:lvl5pPr marL="1828826" indent="0">
              <a:buNone/>
              <a:defRPr/>
            </a:lvl5pPr>
          </a:lstStyle>
          <a:p>
            <a:pPr lvl="0"/>
            <a:r>
              <a:rPr lang="en-GB"/>
              <a:t>CLICK TO EDIT MASTER TEXT STYLES</a:t>
            </a:r>
          </a:p>
        </p:txBody>
      </p:sp>
      <p:pic>
        <p:nvPicPr>
          <p:cNvPr id="7" name="Picture 6" descr="A picture containing background pattern&#10;&#10;Description automatically generated">
            <a:extLst>
              <a:ext uri="{FF2B5EF4-FFF2-40B4-BE49-F238E27FC236}">
                <a16:creationId xmlns:a16="http://schemas.microsoft.com/office/drawing/2014/main" id="{AC75FC20-1331-4AC0-BD47-C77EF82D3E20}"/>
              </a:ext>
            </a:extLst>
          </p:cNvPr>
          <p:cNvPicPr>
            <a:picLocks noChangeAspect="1"/>
          </p:cNvPicPr>
          <p:nvPr userDrawn="1"/>
        </p:nvPicPr>
        <p:blipFill>
          <a:blip r:embed="rId3"/>
          <a:stretch>
            <a:fillRect/>
          </a:stretch>
        </p:blipFill>
        <p:spPr>
          <a:xfrm>
            <a:off x="421576" y="328906"/>
            <a:ext cx="889579" cy="315313"/>
          </a:xfrm>
          <a:prstGeom prst="rect">
            <a:avLst/>
          </a:prstGeom>
        </p:spPr>
      </p:pic>
      <p:sp>
        <p:nvSpPr>
          <p:cNvPr id="8" name="TextBox 7">
            <a:extLst>
              <a:ext uri="{FF2B5EF4-FFF2-40B4-BE49-F238E27FC236}">
                <a16:creationId xmlns:a16="http://schemas.microsoft.com/office/drawing/2014/main" id="{3817EA1F-0CCC-4517-9400-D4D95CCE7F85}"/>
              </a:ext>
            </a:extLst>
          </p:cNvPr>
          <p:cNvSpPr txBox="1"/>
          <p:nvPr userDrawn="1"/>
        </p:nvSpPr>
        <p:spPr>
          <a:xfrm>
            <a:off x="343167" y="6402046"/>
            <a:ext cx="3904343" cy="246221"/>
          </a:xfrm>
          <a:prstGeom prst="rect">
            <a:avLst/>
          </a:prstGeom>
          <a:noFill/>
        </p:spPr>
        <p:txBody>
          <a:bodyPr wrap="square" rtlCol="0">
            <a:spAutoFit/>
          </a:bodyPr>
          <a:lstStyle/>
          <a:p>
            <a:r>
              <a:rPr lang="fi-FI" sz="1000" err="1">
                <a:latin typeface="Microsoft Sans Serif" panose="020B0604020202020204" pitchFamily="34" charset="0"/>
                <a:cs typeface="Microsoft Sans Serif" panose="020B0604020202020204" pitchFamily="34" charset="0"/>
              </a:rPr>
              <a:t>Fast</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Lane</a:t>
            </a:r>
            <a:r>
              <a:rPr lang="fi-FI" sz="1000">
                <a:latin typeface="Microsoft Sans Serif" panose="020B0604020202020204" pitchFamily="34" charset="0"/>
                <a:cs typeface="Microsoft Sans Serif" panose="020B0604020202020204" pitchFamily="34" charset="0"/>
              </a:rPr>
              <a:t> to </a:t>
            </a:r>
            <a:r>
              <a:rPr lang="fi-FI" sz="1000" err="1">
                <a:latin typeface="Microsoft Sans Serif" panose="020B0604020202020204" pitchFamily="34" charset="0"/>
                <a:cs typeface="Microsoft Sans Serif" panose="020B0604020202020204" pitchFamily="34" charset="0"/>
              </a:rPr>
              <a:t>Quantum</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Advantage</a:t>
            </a:r>
            <a:endParaRPr lang="fi-FI" sz="100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615288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SCREEN TITLE 04">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67AF3009-4397-4C7C-9AA6-8F84AC86B4D8}"/>
              </a:ext>
            </a:extLst>
          </p:cNvPr>
          <p:cNvSpPr/>
          <p:nvPr userDrawn="1"/>
        </p:nvSpPr>
        <p:spPr>
          <a:xfrm>
            <a:off x="428" y="0"/>
            <a:ext cx="12191144" cy="6857519"/>
          </a:xfrm>
          <a:prstGeom prst="rect">
            <a:avLst/>
          </a:prstGeom>
          <a:blipFill>
            <a:blip r:embed="rId2" cstate="print"/>
            <a:stretch>
              <a:fillRect/>
            </a:stretch>
          </a:blipFill>
        </p:spPr>
        <p:txBody>
          <a:bodyPr wrap="square" lIns="0" tIns="0" rIns="0" bIns="0" rtlCol="0"/>
          <a:lstStyle/>
          <a:p>
            <a:pPr defTabSz="554492"/>
            <a:endParaRPr sz="1092">
              <a:solidFill>
                <a:prstClr val="black"/>
              </a:solidFill>
              <a:latin typeface="Calibri"/>
            </a:endParaRPr>
          </a:p>
        </p:txBody>
      </p:sp>
      <p:sp>
        <p:nvSpPr>
          <p:cNvPr id="5" name="Title 1">
            <a:extLst>
              <a:ext uri="{FF2B5EF4-FFF2-40B4-BE49-F238E27FC236}">
                <a16:creationId xmlns:a16="http://schemas.microsoft.com/office/drawing/2014/main" id="{133C9B5D-D557-CB4A-88C9-FA0E69459C87}"/>
              </a:ext>
            </a:extLst>
          </p:cNvPr>
          <p:cNvSpPr>
            <a:spLocks noGrp="1"/>
          </p:cNvSpPr>
          <p:nvPr>
            <p:ph type="ctrTitle"/>
          </p:nvPr>
        </p:nvSpPr>
        <p:spPr>
          <a:xfrm>
            <a:off x="334963" y="1275262"/>
            <a:ext cx="4779962" cy="4495741"/>
          </a:xfrm>
          <a:prstGeom prst="rect">
            <a:avLst/>
          </a:prstGeom>
        </p:spPr>
        <p:txBody>
          <a:bodyPr anchor="ctr">
            <a:noAutofit/>
          </a:bodyPr>
          <a:lstStyle>
            <a:lvl1pPr algn="l">
              <a:defRPr sz="7200">
                <a:solidFill>
                  <a:schemeClr val="tx1"/>
                </a:solidFill>
                <a:latin typeface="Microsoft Sans Serif" panose="020B0604020202020204" pitchFamily="34" charset="0"/>
                <a:cs typeface="Microsoft Sans Serif" panose="020B0604020202020204" pitchFamily="34" charset="0"/>
              </a:defRPr>
            </a:lvl1pPr>
          </a:lstStyle>
          <a:p>
            <a:r>
              <a:rPr lang="en-GB"/>
              <a:t>Click to edit Master title style</a:t>
            </a:r>
          </a:p>
        </p:txBody>
      </p:sp>
      <p:sp>
        <p:nvSpPr>
          <p:cNvPr id="8" name="Slide Number Placeholder 5">
            <a:extLst>
              <a:ext uri="{FF2B5EF4-FFF2-40B4-BE49-F238E27FC236}">
                <a16:creationId xmlns:a16="http://schemas.microsoft.com/office/drawing/2014/main" id="{0BEB163F-B5C4-48E8-B0DB-5060E4276F04}"/>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9" name="Text Placeholder 6">
            <a:extLst>
              <a:ext uri="{FF2B5EF4-FFF2-40B4-BE49-F238E27FC236}">
                <a16:creationId xmlns:a16="http://schemas.microsoft.com/office/drawing/2014/main" id="{BD3B6413-30DA-41EA-BA80-1122F988280E}"/>
              </a:ext>
            </a:extLst>
          </p:cNvPr>
          <p:cNvSpPr>
            <a:spLocks noGrp="1"/>
          </p:cNvSpPr>
          <p:nvPr>
            <p:ph type="body" sz="quarter" idx="13" hasCustomPrompt="1"/>
          </p:nvPr>
        </p:nvSpPr>
        <p:spPr>
          <a:xfrm>
            <a:off x="334963" y="910137"/>
            <a:ext cx="4907203" cy="365125"/>
          </a:xfrm>
          <a:prstGeom prst="rect">
            <a:avLst/>
          </a:prstGeom>
        </p:spPr>
        <p:txBody>
          <a:bodyPr>
            <a:normAutofit/>
          </a:bodyPr>
          <a:lstStyle>
            <a:lvl1pPr marL="0" indent="0">
              <a:lnSpc>
                <a:spcPct val="100000"/>
              </a:lnSpc>
              <a:spcBef>
                <a:spcPts val="0"/>
              </a:spcBef>
              <a:buNone/>
              <a:defRPr sz="1400" b="0" i="0">
                <a:latin typeface="Microsoft Sans Serif" panose="020B0604020202020204" pitchFamily="34" charset="0"/>
                <a:cs typeface="Microsoft Sans Serif" panose="020B0604020202020204" pitchFamily="34" charset="0"/>
              </a:defRPr>
            </a:lvl1pPr>
            <a:lvl2pPr marL="457207" indent="0">
              <a:buNone/>
              <a:defRPr/>
            </a:lvl2pPr>
            <a:lvl3pPr marL="914413" indent="0">
              <a:buNone/>
              <a:defRPr/>
            </a:lvl3pPr>
            <a:lvl4pPr marL="1371620" indent="0">
              <a:buNone/>
              <a:defRPr/>
            </a:lvl4pPr>
            <a:lvl5pPr marL="1828826" indent="0">
              <a:buNone/>
              <a:defRPr/>
            </a:lvl5pPr>
          </a:lstStyle>
          <a:p>
            <a:pPr lvl="0"/>
            <a:r>
              <a:rPr lang="en-GB"/>
              <a:t>CLICK TO EDIT MASTER TEXT STYLES</a:t>
            </a:r>
          </a:p>
        </p:txBody>
      </p:sp>
      <p:pic>
        <p:nvPicPr>
          <p:cNvPr id="10" name="Picture 9" descr="A picture containing background pattern&#10;&#10;Description automatically generated">
            <a:extLst>
              <a:ext uri="{FF2B5EF4-FFF2-40B4-BE49-F238E27FC236}">
                <a16:creationId xmlns:a16="http://schemas.microsoft.com/office/drawing/2014/main" id="{B4DFD608-1C5D-4D93-9C20-F341A9A1B2AD}"/>
              </a:ext>
            </a:extLst>
          </p:cNvPr>
          <p:cNvPicPr>
            <a:picLocks noChangeAspect="1"/>
          </p:cNvPicPr>
          <p:nvPr userDrawn="1"/>
        </p:nvPicPr>
        <p:blipFill>
          <a:blip r:embed="rId3"/>
          <a:stretch>
            <a:fillRect/>
          </a:stretch>
        </p:blipFill>
        <p:spPr>
          <a:xfrm>
            <a:off x="421576" y="328906"/>
            <a:ext cx="889579" cy="315313"/>
          </a:xfrm>
          <a:prstGeom prst="rect">
            <a:avLst/>
          </a:prstGeom>
        </p:spPr>
      </p:pic>
      <p:sp>
        <p:nvSpPr>
          <p:cNvPr id="11" name="TextBox 10">
            <a:extLst>
              <a:ext uri="{FF2B5EF4-FFF2-40B4-BE49-F238E27FC236}">
                <a16:creationId xmlns:a16="http://schemas.microsoft.com/office/drawing/2014/main" id="{9FA701CB-856E-4A49-97D6-C0C723AEF85C}"/>
              </a:ext>
            </a:extLst>
          </p:cNvPr>
          <p:cNvSpPr txBox="1"/>
          <p:nvPr userDrawn="1"/>
        </p:nvSpPr>
        <p:spPr>
          <a:xfrm>
            <a:off x="343167" y="6402046"/>
            <a:ext cx="3904343" cy="246221"/>
          </a:xfrm>
          <a:prstGeom prst="rect">
            <a:avLst/>
          </a:prstGeom>
          <a:noFill/>
        </p:spPr>
        <p:txBody>
          <a:bodyPr wrap="square" rtlCol="0">
            <a:spAutoFit/>
          </a:bodyPr>
          <a:lstStyle/>
          <a:p>
            <a:r>
              <a:rPr lang="fi-FI" sz="1000" err="1">
                <a:latin typeface="Microsoft Sans Serif" panose="020B0604020202020204" pitchFamily="34" charset="0"/>
                <a:cs typeface="Microsoft Sans Serif" panose="020B0604020202020204" pitchFamily="34" charset="0"/>
              </a:rPr>
              <a:t>Fast</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Lane</a:t>
            </a:r>
            <a:r>
              <a:rPr lang="fi-FI" sz="1000">
                <a:latin typeface="Microsoft Sans Serif" panose="020B0604020202020204" pitchFamily="34" charset="0"/>
                <a:cs typeface="Microsoft Sans Serif" panose="020B0604020202020204" pitchFamily="34" charset="0"/>
              </a:rPr>
              <a:t> to </a:t>
            </a:r>
            <a:r>
              <a:rPr lang="fi-FI" sz="1000" err="1">
                <a:latin typeface="Microsoft Sans Serif" panose="020B0604020202020204" pitchFamily="34" charset="0"/>
                <a:cs typeface="Microsoft Sans Serif" panose="020B0604020202020204" pitchFamily="34" charset="0"/>
              </a:rPr>
              <a:t>Quantum</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Advantage</a:t>
            </a:r>
            <a:endParaRPr lang="fi-FI" sz="100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047507595"/>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PLIT SCREEN 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A6E2202-208B-B44C-9645-8A25604DFDFC}"/>
              </a:ext>
            </a:extLst>
          </p:cNvPr>
          <p:cNvSpPr>
            <a:spLocks noGrp="1"/>
          </p:cNvSpPr>
          <p:nvPr>
            <p:ph type="pic" sz="quarter" idx="14"/>
          </p:nvPr>
        </p:nvSpPr>
        <p:spPr>
          <a:xfrm>
            <a:off x="5842388" y="335522"/>
            <a:ext cx="6031672" cy="5787756"/>
          </a:xfrm>
          <a:prstGeom prst="rect">
            <a:avLst/>
          </a:prstGeom>
        </p:spPr>
        <p:txBody>
          <a:bodyPr/>
          <a:lstStyle/>
          <a:p>
            <a:r>
              <a:rPr lang="en-GB"/>
              <a:t>Click icon to add picture</a:t>
            </a:r>
          </a:p>
        </p:txBody>
      </p:sp>
      <p:sp>
        <p:nvSpPr>
          <p:cNvPr id="16" name="Slide Number Placeholder 5">
            <a:extLst>
              <a:ext uri="{FF2B5EF4-FFF2-40B4-BE49-F238E27FC236}">
                <a16:creationId xmlns:a16="http://schemas.microsoft.com/office/drawing/2014/main" id="{18CF4824-62F1-2B44-8C57-57DB038CAC52}"/>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17" name="object 3">
            <a:extLst>
              <a:ext uri="{FF2B5EF4-FFF2-40B4-BE49-F238E27FC236}">
                <a16:creationId xmlns:a16="http://schemas.microsoft.com/office/drawing/2014/main" id="{093575FE-8B7D-9648-8D20-F3C316E52F16}"/>
              </a:ext>
            </a:extLst>
          </p:cNvPr>
          <p:cNvSpPr/>
          <p:nvPr userDrawn="1"/>
        </p:nvSpPr>
        <p:spPr>
          <a:xfrm flipV="1">
            <a:off x="334963" y="6123279"/>
            <a:ext cx="11539096" cy="133571"/>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3" name="object 3">
            <a:extLst>
              <a:ext uri="{FF2B5EF4-FFF2-40B4-BE49-F238E27FC236}">
                <a16:creationId xmlns:a16="http://schemas.microsoft.com/office/drawing/2014/main" id="{5BA85BF7-2B47-8A43-A090-9ACC95A7005C}"/>
              </a:ext>
            </a:extLst>
          </p:cNvPr>
          <p:cNvSpPr/>
          <p:nvPr userDrawn="1"/>
        </p:nvSpPr>
        <p:spPr>
          <a:xfrm flipV="1">
            <a:off x="317939" y="115885"/>
            <a:ext cx="11556121" cy="120136"/>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8" name="Title 1">
            <a:extLst>
              <a:ext uri="{FF2B5EF4-FFF2-40B4-BE49-F238E27FC236}">
                <a16:creationId xmlns:a16="http://schemas.microsoft.com/office/drawing/2014/main" id="{90189A99-882E-435F-82DC-6A4866D6A763}"/>
              </a:ext>
            </a:extLst>
          </p:cNvPr>
          <p:cNvSpPr>
            <a:spLocks noGrp="1"/>
          </p:cNvSpPr>
          <p:nvPr>
            <p:ph type="ctrTitle"/>
          </p:nvPr>
        </p:nvSpPr>
        <p:spPr>
          <a:xfrm>
            <a:off x="317939" y="1095761"/>
            <a:ext cx="5312076" cy="1775091"/>
          </a:xfrm>
          <a:prstGeom prst="rect">
            <a:avLst/>
          </a:prstGeom>
        </p:spPr>
        <p:txBody>
          <a:bodyPr anchor="t">
            <a:noAutofit/>
          </a:bodyPr>
          <a:lstStyle>
            <a:lvl1pPr algn="l">
              <a:defRPr sz="4400">
                <a:solidFill>
                  <a:schemeClr val="tx1"/>
                </a:solidFill>
                <a:latin typeface="Microsoft Sans Serif" panose="020B0604020202020204" pitchFamily="34" charset="0"/>
                <a:cs typeface="Microsoft Sans Serif" panose="020B0604020202020204" pitchFamily="34" charset="0"/>
              </a:defRPr>
            </a:lvl1pPr>
          </a:lstStyle>
          <a:p>
            <a:r>
              <a:rPr lang="en-GB"/>
              <a:t>Click to edit Master title style</a:t>
            </a:r>
          </a:p>
        </p:txBody>
      </p:sp>
      <p:sp>
        <p:nvSpPr>
          <p:cNvPr id="10" name="Text Placeholder 6">
            <a:extLst>
              <a:ext uri="{FF2B5EF4-FFF2-40B4-BE49-F238E27FC236}">
                <a16:creationId xmlns:a16="http://schemas.microsoft.com/office/drawing/2014/main" id="{4C3696ED-11BD-42FC-9F97-52E1A90C18AE}"/>
              </a:ext>
            </a:extLst>
          </p:cNvPr>
          <p:cNvSpPr>
            <a:spLocks noGrp="1"/>
          </p:cNvSpPr>
          <p:nvPr>
            <p:ph type="body" sz="quarter" idx="13"/>
          </p:nvPr>
        </p:nvSpPr>
        <p:spPr>
          <a:xfrm>
            <a:off x="317939" y="2870220"/>
            <a:ext cx="5312076" cy="3253060"/>
          </a:xfrm>
          <a:prstGeom prst="rect">
            <a:avLst/>
          </a:prstGeom>
        </p:spPr>
        <p:txBody>
          <a:bodyPr>
            <a:normAutofit/>
          </a:bodyPr>
          <a:lstStyle>
            <a:lvl1pPr marL="0" indent="0">
              <a:buNone/>
              <a:defRPr sz="1800">
                <a:solidFill>
                  <a:schemeClr val="tx1"/>
                </a:solidFill>
                <a:latin typeface="Microsoft Sans Serif" panose="020B0604020202020204" pitchFamily="34" charset="0"/>
                <a:cs typeface="Microsoft Sans Serif" panose="020B0604020202020204" pitchFamily="34" charset="0"/>
              </a:defRPr>
            </a:lvl1pPr>
            <a:lvl2pPr marL="457207" indent="0">
              <a:buNone/>
              <a:defRPr/>
            </a:lvl2pPr>
            <a:lvl3pPr marL="914413" indent="0">
              <a:buNone/>
              <a:defRPr/>
            </a:lvl3pPr>
            <a:lvl4pPr marL="1371620" indent="0">
              <a:buNone/>
              <a:defRPr/>
            </a:lvl4pPr>
            <a:lvl5pPr marL="1828826" indent="0">
              <a:buNone/>
              <a:defRPr/>
            </a:lvl5pPr>
          </a:lstStyle>
          <a:p>
            <a:pPr lvl="0"/>
            <a:r>
              <a:rPr lang="en-GB"/>
              <a:t>Click to edit Master text styles</a:t>
            </a:r>
          </a:p>
        </p:txBody>
      </p:sp>
    </p:spTree>
    <p:extLst>
      <p:ext uri="{BB962C8B-B14F-4D97-AF65-F5344CB8AC3E}">
        <p14:creationId xmlns:p14="http://schemas.microsoft.com/office/powerpoint/2010/main" val="8916298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CREEN BLANK">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26B245D0-52EE-934D-A8D6-57700EEF7D40}"/>
              </a:ext>
            </a:extLst>
          </p:cNvPr>
          <p:cNvSpPr>
            <a:spLocks noGrp="1"/>
          </p:cNvSpPr>
          <p:nvPr>
            <p:ph idx="1"/>
          </p:nvPr>
        </p:nvSpPr>
        <p:spPr>
          <a:xfrm>
            <a:off x="303980" y="1825625"/>
            <a:ext cx="11556123" cy="4351338"/>
          </a:xfrm>
          <a:prstGeom prst="rect">
            <a:avLst/>
          </a:prstGeom>
        </p:spPr>
        <p:txBody>
          <a:bodyPr>
            <a:normAutofit/>
          </a:bodyPr>
          <a:lstStyle>
            <a:lvl1pPr>
              <a:defRPr sz="2400"/>
            </a:lvl1pPr>
            <a:lvl2pPr>
              <a:defRPr sz="2000"/>
            </a:lvl2pPr>
            <a:lvl3pPr>
              <a:defRPr sz="1800"/>
            </a:lvl3pPr>
            <a:lvl4pPr>
              <a:defRPr sz="1600"/>
            </a:lvl4pPr>
            <a:lvl5pPr>
              <a:defRPr sz="1600"/>
            </a:lvl5pPr>
          </a:lstStyle>
          <a:p>
            <a:pPr lvl="0"/>
            <a:r>
              <a:rPr lang="en-GB"/>
              <a:t>Click to edit Master text styles</a:t>
            </a:r>
          </a:p>
        </p:txBody>
      </p:sp>
      <p:sp>
        <p:nvSpPr>
          <p:cNvPr id="13" name="Slide Number Placeholder 5">
            <a:extLst>
              <a:ext uri="{FF2B5EF4-FFF2-40B4-BE49-F238E27FC236}">
                <a16:creationId xmlns:a16="http://schemas.microsoft.com/office/drawing/2014/main" id="{22F56D0B-2591-C740-A599-1CA5344E12D8}"/>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17" name="object 3">
            <a:extLst>
              <a:ext uri="{FF2B5EF4-FFF2-40B4-BE49-F238E27FC236}">
                <a16:creationId xmlns:a16="http://schemas.microsoft.com/office/drawing/2014/main" id="{AEF53132-E3EE-294B-B017-01B9E9BAF224}"/>
              </a:ext>
            </a:extLst>
          </p:cNvPr>
          <p:cNvSpPr/>
          <p:nvPr userDrawn="1"/>
        </p:nvSpPr>
        <p:spPr>
          <a:xfrm flipV="1">
            <a:off x="334963" y="6123279"/>
            <a:ext cx="11539096" cy="133571"/>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8" name="Title 1">
            <a:extLst>
              <a:ext uri="{FF2B5EF4-FFF2-40B4-BE49-F238E27FC236}">
                <a16:creationId xmlns:a16="http://schemas.microsoft.com/office/drawing/2014/main" id="{5F19C0D9-D7DE-B543-A3F3-D5D454D307C0}"/>
              </a:ext>
            </a:extLst>
          </p:cNvPr>
          <p:cNvSpPr>
            <a:spLocks noGrp="1"/>
          </p:cNvSpPr>
          <p:nvPr>
            <p:ph type="title"/>
          </p:nvPr>
        </p:nvSpPr>
        <p:spPr>
          <a:xfrm>
            <a:off x="303979" y="844548"/>
            <a:ext cx="11556123" cy="981077"/>
          </a:xfrm>
          <a:prstGeom prst="rect">
            <a:avLst/>
          </a:prstGeom>
        </p:spPr>
        <p:txBody>
          <a:bodyPr anchor="t">
            <a:normAutofit/>
          </a:bodyPr>
          <a:lstStyle>
            <a:lvl1pPr>
              <a:lnSpc>
                <a:spcPct val="90000"/>
              </a:lnSpc>
              <a:defRPr sz="4400">
                <a:solidFill>
                  <a:schemeClr val="tx1"/>
                </a:solidFill>
                <a:latin typeface="Microsoft Sans Serif" panose="020B0604020202020204" pitchFamily="34" charset="0"/>
                <a:cs typeface="Microsoft Sans Serif" panose="020B0604020202020204" pitchFamily="34" charset="0"/>
              </a:defRPr>
            </a:lvl1pPr>
          </a:lstStyle>
          <a:p>
            <a:r>
              <a:rPr lang="en-GB"/>
              <a:t>Click to edit Master title style</a:t>
            </a:r>
          </a:p>
        </p:txBody>
      </p:sp>
      <p:sp>
        <p:nvSpPr>
          <p:cNvPr id="7" name="object 3">
            <a:extLst>
              <a:ext uri="{FF2B5EF4-FFF2-40B4-BE49-F238E27FC236}">
                <a16:creationId xmlns:a16="http://schemas.microsoft.com/office/drawing/2014/main" id="{BF2764BD-FE6D-9641-A2EB-E40D8B086BFC}"/>
              </a:ext>
            </a:extLst>
          </p:cNvPr>
          <p:cNvSpPr/>
          <p:nvPr userDrawn="1"/>
        </p:nvSpPr>
        <p:spPr>
          <a:xfrm flipV="1">
            <a:off x="317939" y="115885"/>
            <a:ext cx="11556121" cy="120136"/>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3050720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PLIT CONTENT BLAN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AA75CD-B30E-0347-B38E-58B590170A0A}"/>
              </a:ext>
            </a:extLst>
          </p:cNvPr>
          <p:cNvSpPr>
            <a:spLocks noGrp="1"/>
          </p:cNvSpPr>
          <p:nvPr>
            <p:ph type="body" idx="1"/>
          </p:nvPr>
        </p:nvSpPr>
        <p:spPr>
          <a:xfrm>
            <a:off x="303978" y="1832605"/>
            <a:ext cx="5599386" cy="679450"/>
          </a:xfrm>
          <a:prstGeom prst="rect">
            <a:avLst/>
          </a:prstGeom>
        </p:spPr>
        <p:txBody>
          <a:bodyPr anchor="b">
            <a:normAutofit/>
          </a:bodyPr>
          <a:lstStyle>
            <a:lvl1pPr marL="0" indent="0">
              <a:buNone/>
              <a:defRPr sz="2800" b="0">
                <a:solidFill>
                  <a:schemeClr val="tx1"/>
                </a:solidFill>
                <a:latin typeface="Microsoft Sans Serif" panose="020B0604020202020204" pitchFamily="34" charset="0"/>
                <a:cs typeface="Microsoft Sans Serif" panose="020B0604020202020204" pitchFamily="34" charset="0"/>
              </a:defRPr>
            </a:lvl1pPr>
            <a:lvl2pPr marL="457207" indent="0">
              <a:buNone/>
              <a:defRPr sz="2000" b="1"/>
            </a:lvl2pPr>
            <a:lvl3pPr marL="914413" indent="0">
              <a:buNone/>
              <a:defRPr sz="1800" b="1"/>
            </a:lvl3pPr>
            <a:lvl4pPr marL="1371620" indent="0">
              <a:buNone/>
              <a:defRPr sz="1600" b="1"/>
            </a:lvl4pPr>
            <a:lvl5pPr marL="1828826" indent="0">
              <a:buNone/>
              <a:defRPr sz="1600" b="1"/>
            </a:lvl5pPr>
            <a:lvl6pPr marL="2286033" indent="0">
              <a:buNone/>
              <a:defRPr sz="1600" b="1"/>
            </a:lvl6pPr>
            <a:lvl7pPr marL="2743239" indent="0">
              <a:buNone/>
              <a:defRPr sz="1600" b="1"/>
            </a:lvl7pPr>
            <a:lvl8pPr marL="3200446" indent="0">
              <a:buNone/>
              <a:defRPr sz="1600" b="1"/>
            </a:lvl8pPr>
            <a:lvl9pPr marL="3657652"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785DF2-D445-E24F-AE4C-7B608F8842B2}"/>
              </a:ext>
            </a:extLst>
          </p:cNvPr>
          <p:cNvSpPr>
            <a:spLocks noGrp="1"/>
          </p:cNvSpPr>
          <p:nvPr>
            <p:ph sz="half" idx="2"/>
          </p:nvPr>
        </p:nvSpPr>
        <p:spPr>
          <a:xfrm>
            <a:off x="303978" y="2505075"/>
            <a:ext cx="5599386" cy="3684588"/>
          </a:xfrm>
          <a:prstGeom prst="rect">
            <a:avLst/>
          </a:prstGeom>
        </p:spPr>
        <p:txBody>
          <a:bodyPr>
            <a:normAutofit/>
          </a:bodyPr>
          <a:lstStyle>
            <a:lvl1pPr>
              <a:defRPr sz="2400">
                <a:solidFill>
                  <a:schemeClr val="tx1"/>
                </a:solidFill>
                <a:latin typeface="Microsoft Sans Serif" panose="020B0604020202020204" pitchFamily="34" charset="0"/>
                <a:cs typeface="Microsoft Sans Serif" panose="020B0604020202020204" pitchFamily="34" charset="0"/>
              </a:defRPr>
            </a:lvl1pPr>
            <a:lvl2pPr>
              <a:defRPr sz="2000">
                <a:solidFill>
                  <a:schemeClr val="tx1"/>
                </a:solidFill>
                <a:latin typeface="Microsoft Sans Serif" panose="020B0604020202020204" pitchFamily="34" charset="0"/>
                <a:cs typeface="Microsoft Sans Serif" panose="020B0604020202020204" pitchFamily="34" charset="0"/>
              </a:defRPr>
            </a:lvl2pPr>
            <a:lvl3pPr>
              <a:defRPr sz="1800">
                <a:solidFill>
                  <a:schemeClr val="tx1"/>
                </a:solidFill>
                <a:latin typeface="Microsoft Sans Serif" panose="020B0604020202020204" pitchFamily="34" charset="0"/>
                <a:cs typeface="Microsoft Sans Serif" panose="020B0604020202020204" pitchFamily="34" charset="0"/>
              </a:defRPr>
            </a:lvl3pPr>
            <a:lvl4pPr>
              <a:defRPr sz="1600">
                <a:solidFill>
                  <a:schemeClr val="tx1"/>
                </a:solidFill>
                <a:latin typeface="Microsoft Sans Serif" panose="020B0604020202020204" pitchFamily="34" charset="0"/>
                <a:cs typeface="Microsoft Sans Serif" panose="020B0604020202020204" pitchFamily="34" charset="0"/>
              </a:defRPr>
            </a:lvl4pPr>
            <a:lvl5pPr>
              <a:defRPr sz="1600">
                <a:solidFill>
                  <a:schemeClr val="tx1"/>
                </a:solidFill>
                <a:latin typeface="Microsoft Sans Serif" panose="020B0604020202020204" pitchFamily="34" charset="0"/>
                <a:cs typeface="Microsoft Sans Serif"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7509E68F-B2C2-7146-BCE9-F40532EED4B3}"/>
              </a:ext>
            </a:extLst>
          </p:cNvPr>
          <p:cNvSpPr>
            <a:spLocks noGrp="1"/>
          </p:cNvSpPr>
          <p:nvPr>
            <p:ph type="body" sz="quarter" idx="3"/>
          </p:nvPr>
        </p:nvSpPr>
        <p:spPr>
          <a:xfrm>
            <a:off x="6274675" y="1832605"/>
            <a:ext cx="5599386" cy="679450"/>
          </a:xfrm>
          <a:prstGeom prst="rect">
            <a:avLst/>
          </a:prstGeom>
        </p:spPr>
        <p:txBody>
          <a:bodyPr anchor="b">
            <a:normAutofit/>
          </a:bodyPr>
          <a:lstStyle>
            <a:lvl1pPr marL="0" indent="0">
              <a:buNone/>
              <a:defRPr sz="2800" b="0">
                <a:solidFill>
                  <a:schemeClr val="tx1"/>
                </a:solidFill>
                <a:latin typeface="Microsoft Sans Serif" panose="020B0604020202020204" pitchFamily="34" charset="0"/>
                <a:cs typeface="Microsoft Sans Serif" panose="020B0604020202020204" pitchFamily="34" charset="0"/>
              </a:defRPr>
            </a:lvl1pPr>
            <a:lvl2pPr marL="457207" indent="0">
              <a:buNone/>
              <a:defRPr sz="2000" b="1"/>
            </a:lvl2pPr>
            <a:lvl3pPr marL="914413" indent="0">
              <a:buNone/>
              <a:defRPr sz="1800" b="1"/>
            </a:lvl3pPr>
            <a:lvl4pPr marL="1371620" indent="0">
              <a:buNone/>
              <a:defRPr sz="1600" b="1"/>
            </a:lvl4pPr>
            <a:lvl5pPr marL="1828826" indent="0">
              <a:buNone/>
              <a:defRPr sz="1600" b="1"/>
            </a:lvl5pPr>
            <a:lvl6pPr marL="2286033" indent="0">
              <a:buNone/>
              <a:defRPr sz="1600" b="1"/>
            </a:lvl6pPr>
            <a:lvl7pPr marL="2743239" indent="0">
              <a:buNone/>
              <a:defRPr sz="1600" b="1"/>
            </a:lvl7pPr>
            <a:lvl8pPr marL="3200446" indent="0">
              <a:buNone/>
              <a:defRPr sz="1600" b="1"/>
            </a:lvl8pPr>
            <a:lvl9pPr marL="3657652"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12965D9-76E8-C741-8D21-8F01073D1157}"/>
              </a:ext>
            </a:extLst>
          </p:cNvPr>
          <p:cNvSpPr>
            <a:spLocks noGrp="1"/>
          </p:cNvSpPr>
          <p:nvPr>
            <p:ph sz="quarter" idx="4"/>
          </p:nvPr>
        </p:nvSpPr>
        <p:spPr>
          <a:xfrm>
            <a:off x="6274675" y="2505075"/>
            <a:ext cx="5599386" cy="3684588"/>
          </a:xfrm>
          <a:prstGeom prst="rect">
            <a:avLst/>
          </a:prstGeom>
        </p:spPr>
        <p:txBody>
          <a:bodyPr/>
          <a:lstStyle>
            <a:lvl1pPr>
              <a:defRPr sz="2400">
                <a:solidFill>
                  <a:schemeClr val="tx1"/>
                </a:solidFill>
                <a:latin typeface="Microsoft Sans Serif" panose="020B0604020202020204" pitchFamily="34" charset="0"/>
                <a:cs typeface="Microsoft Sans Serif" panose="020B0604020202020204" pitchFamily="34" charset="0"/>
              </a:defRPr>
            </a:lvl1pPr>
            <a:lvl2pPr>
              <a:defRPr sz="2000">
                <a:solidFill>
                  <a:schemeClr val="tx1"/>
                </a:solidFill>
                <a:latin typeface="Microsoft Sans Serif" panose="020B0604020202020204" pitchFamily="34" charset="0"/>
                <a:cs typeface="Microsoft Sans Serif" panose="020B0604020202020204" pitchFamily="34" charset="0"/>
              </a:defRPr>
            </a:lvl2pPr>
            <a:lvl3pPr>
              <a:defRPr sz="1800">
                <a:solidFill>
                  <a:schemeClr val="tx1"/>
                </a:solidFill>
                <a:latin typeface="Microsoft Sans Serif" panose="020B0604020202020204" pitchFamily="34" charset="0"/>
                <a:cs typeface="Microsoft Sans Serif" panose="020B0604020202020204" pitchFamily="34" charset="0"/>
              </a:defRPr>
            </a:lvl3pPr>
            <a:lvl4pPr>
              <a:defRPr sz="1600">
                <a:solidFill>
                  <a:schemeClr val="tx1"/>
                </a:solidFill>
                <a:latin typeface="Microsoft Sans Serif" panose="020B0604020202020204" pitchFamily="34" charset="0"/>
                <a:cs typeface="Microsoft Sans Serif" panose="020B0604020202020204" pitchFamily="34" charset="0"/>
              </a:defRPr>
            </a:lvl4pPr>
            <a:lvl5pPr>
              <a:defRPr sz="1600">
                <a:solidFill>
                  <a:schemeClr val="tx1"/>
                </a:solidFill>
                <a:latin typeface="Microsoft Sans Serif" panose="020B0604020202020204" pitchFamily="34" charset="0"/>
                <a:cs typeface="Microsoft Sans Serif"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Slide Number Placeholder 5">
            <a:extLst>
              <a:ext uri="{FF2B5EF4-FFF2-40B4-BE49-F238E27FC236}">
                <a16:creationId xmlns:a16="http://schemas.microsoft.com/office/drawing/2014/main" id="{B5F2FA71-973C-F54D-8CA8-D9E0666EC3F9}"/>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17" name="object 3">
            <a:extLst>
              <a:ext uri="{FF2B5EF4-FFF2-40B4-BE49-F238E27FC236}">
                <a16:creationId xmlns:a16="http://schemas.microsoft.com/office/drawing/2014/main" id="{818B6182-0C3D-C848-B732-8B44590D5EAA}"/>
              </a:ext>
            </a:extLst>
          </p:cNvPr>
          <p:cNvSpPr/>
          <p:nvPr userDrawn="1"/>
        </p:nvSpPr>
        <p:spPr>
          <a:xfrm flipV="1">
            <a:off x="334963" y="6123279"/>
            <a:ext cx="11539096" cy="133571"/>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0" name="object 3">
            <a:extLst>
              <a:ext uri="{FF2B5EF4-FFF2-40B4-BE49-F238E27FC236}">
                <a16:creationId xmlns:a16="http://schemas.microsoft.com/office/drawing/2014/main" id="{78C3FDAA-BFB9-DB41-B301-37E4AA42CBC7}"/>
              </a:ext>
            </a:extLst>
          </p:cNvPr>
          <p:cNvSpPr/>
          <p:nvPr userDrawn="1"/>
        </p:nvSpPr>
        <p:spPr>
          <a:xfrm flipV="1">
            <a:off x="317939" y="115885"/>
            <a:ext cx="11556121" cy="120136"/>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11" name="Title 1">
            <a:extLst>
              <a:ext uri="{FF2B5EF4-FFF2-40B4-BE49-F238E27FC236}">
                <a16:creationId xmlns:a16="http://schemas.microsoft.com/office/drawing/2014/main" id="{6AB751B4-D0A4-4155-866D-DA1551E61EEC}"/>
              </a:ext>
            </a:extLst>
          </p:cNvPr>
          <p:cNvSpPr>
            <a:spLocks noGrp="1"/>
          </p:cNvSpPr>
          <p:nvPr>
            <p:ph type="title"/>
          </p:nvPr>
        </p:nvSpPr>
        <p:spPr>
          <a:xfrm>
            <a:off x="303979" y="844548"/>
            <a:ext cx="11556123" cy="981077"/>
          </a:xfrm>
          <a:prstGeom prst="rect">
            <a:avLst/>
          </a:prstGeom>
        </p:spPr>
        <p:txBody>
          <a:bodyPr anchor="t">
            <a:normAutofit/>
          </a:bodyPr>
          <a:lstStyle>
            <a:lvl1pPr>
              <a:lnSpc>
                <a:spcPct val="90000"/>
              </a:lnSpc>
              <a:defRPr sz="4400">
                <a:solidFill>
                  <a:schemeClr val="tx1"/>
                </a:solidFill>
                <a:latin typeface="Microsoft Sans Serif" panose="020B0604020202020204" pitchFamily="34" charset="0"/>
                <a:cs typeface="Microsoft Sans Serif" panose="020B0604020202020204" pitchFamily="34" charset="0"/>
              </a:defRPr>
            </a:lvl1pPr>
          </a:lstStyle>
          <a:p>
            <a:r>
              <a:rPr lang="en-GB"/>
              <a:t>Click to edit Master title style</a:t>
            </a:r>
          </a:p>
        </p:txBody>
      </p:sp>
    </p:spTree>
    <p:extLst>
      <p:ext uri="{BB962C8B-B14F-4D97-AF65-F5344CB8AC3E}">
        <p14:creationId xmlns:p14="http://schemas.microsoft.com/office/powerpoint/2010/main" val="3052687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SCREEN">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8D68CFD4-5C8C-204B-8209-0327F2B22073}"/>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12" name="object 3">
            <a:extLst>
              <a:ext uri="{FF2B5EF4-FFF2-40B4-BE49-F238E27FC236}">
                <a16:creationId xmlns:a16="http://schemas.microsoft.com/office/drawing/2014/main" id="{3A8D72BA-E687-1545-98F4-759DF84AAD5C}"/>
              </a:ext>
            </a:extLst>
          </p:cNvPr>
          <p:cNvSpPr/>
          <p:nvPr userDrawn="1"/>
        </p:nvSpPr>
        <p:spPr>
          <a:xfrm flipV="1">
            <a:off x="334963" y="6123279"/>
            <a:ext cx="11539096" cy="133571"/>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9" name="object 3">
            <a:extLst>
              <a:ext uri="{FF2B5EF4-FFF2-40B4-BE49-F238E27FC236}">
                <a16:creationId xmlns:a16="http://schemas.microsoft.com/office/drawing/2014/main" id="{B666EA0B-AD4C-324B-AB2B-92979052DD06}"/>
              </a:ext>
            </a:extLst>
          </p:cNvPr>
          <p:cNvSpPr/>
          <p:nvPr userDrawn="1"/>
        </p:nvSpPr>
        <p:spPr>
          <a:xfrm flipV="1">
            <a:off x="317939" y="115883"/>
            <a:ext cx="11556122" cy="133572"/>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3" name="Text Placeholder 2">
            <a:extLst>
              <a:ext uri="{FF2B5EF4-FFF2-40B4-BE49-F238E27FC236}">
                <a16:creationId xmlns:a16="http://schemas.microsoft.com/office/drawing/2014/main" id="{BC21CBC0-357E-FF47-9AC2-D4D6B8EF26D5}"/>
              </a:ext>
            </a:extLst>
          </p:cNvPr>
          <p:cNvSpPr>
            <a:spLocks noGrp="1"/>
          </p:cNvSpPr>
          <p:nvPr>
            <p:ph type="body" sz="quarter" idx="14"/>
          </p:nvPr>
        </p:nvSpPr>
        <p:spPr>
          <a:xfrm>
            <a:off x="317939" y="1465832"/>
            <a:ext cx="11556120" cy="4657446"/>
          </a:xfrm>
          <a:prstGeom prst="rect">
            <a:avLst/>
          </a:prstGeom>
        </p:spPr>
        <p:txBody>
          <a:bodyPr/>
          <a:lstStyle>
            <a:lvl1pPr marL="0" indent="0">
              <a:lnSpc>
                <a:spcPct val="90000"/>
              </a:lnSpc>
              <a:spcBef>
                <a:spcPts val="0"/>
              </a:spcBef>
              <a:buNone/>
              <a:defRPr/>
            </a:lvl1pPr>
            <a:lvl2pPr>
              <a:buNone/>
              <a:defRPr/>
            </a:lvl2pPr>
            <a:lvl3pPr>
              <a:buNone/>
              <a:defRPr/>
            </a:lvl3pPr>
            <a:lvl4pPr>
              <a:buNone/>
              <a:defRPr/>
            </a:lvl4pPr>
            <a:lvl5pPr>
              <a:buNone/>
              <a:defRPr/>
            </a:lvl5pPr>
          </a:lstStyle>
          <a:p>
            <a:pPr lvl="0"/>
            <a:r>
              <a:rPr lang="en-GB"/>
              <a:t>Click to edit Master text styles</a:t>
            </a:r>
          </a:p>
        </p:txBody>
      </p:sp>
      <p:sp>
        <p:nvSpPr>
          <p:cNvPr id="8" name="Text Placeholder 6">
            <a:extLst>
              <a:ext uri="{FF2B5EF4-FFF2-40B4-BE49-F238E27FC236}">
                <a16:creationId xmlns:a16="http://schemas.microsoft.com/office/drawing/2014/main" id="{6E9615D3-7020-42E4-9F9C-AF9E6CF0E9DA}"/>
              </a:ext>
            </a:extLst>
          </p:cNvPr>
          <p:cNvSpPr>
            <a:spLocks noGrp="1"/>
          </p:cNvSpPr>
          <p:nvPr>
            <p:ph type="body" sz="quarter" idx="15" hasCustomPrompt="1"/>
          </p:nvPr>
        </p:nvSpPr>
        <p:spPr>
          <a:xfrm>
            <a:off x="334963" y="910137"/>
            <a:ext cx="4907203" cy="365125"/>
          </a:xfrm>
          <a:prstGeom prst="rect">
            <a:avLst/>
          </a:prstGeom>
        </p:spPr>
        <p:txBody>
          <a:bodyPr>
            <a:normAutofit/>
          </a:bodyPr>
          <a:lstStyle>
            <a:lvl1pPr marL="0" indent="0">
              <a:lnSpc>
                <a:spcPct val="100000"/>
              </a:lnSpc>
              <a:spcBef>
                <a:spcPts val="0"/>
              </a:spcBef>
              <a:buNone/>
              <a:defRPr sz="1400" b="0" i="0">
                <a:latin typeface="Microsoft Sans Serif" panose="020B0604020202020204" pitchFamily="34" charset="0"/>
                <a:cs typeface="Microsoft Sans Serif" panose="020B0604020202020204" pitchFamily="34" charset="0"/>
              </a:defRPr>
            </a:lvl1pPr>
            <a:lvl2pPr marL="457207" indent="0">
              <a:buNone/>
              <a:defRPr/>
            </a:lvl2pPr>
            <a:lvl3pPr marL="914413" indent="0">
              <a:buNone/>
              <a:defRPr/>
            </a:lvl3pPr>
            <a:lvl4pPr marL="1371620" indent="0">
              <a:buNone/>
              <a:defRPr/>
            </a:lvl4pPr>
            <a:lvl5pPr marL="1828826" indent="0">
              <a:buNone/>
              <a:defRPr/>
            </a:lvl5pPr>
          </a:lstStyle>
          <a:p>
            <a:pPr lvl="0"/>
            <a:r>
              <a:rPr lang="en-GB"/>
              <a:t>CLICK TO EDIT MASTER TEXT STYLES</a:t>
            </a:r>
          </a:p>
        </p:txBody>
      </p:sp>
    </p:spTree>
    <p:extLst>
      <p:ext uri="{BB962C8B-B14F-4D97-AF65-F5344CB8AC3E}">
        <p14:creationId xmlns:p14="http://schemas.microsoft.com/office/powerpoint/2010/main" val="4011378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03 without im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27521D5-00BD-EF4B-AABC-70147528CF58}"/>
              </a:ext>
            </a:extLst>
          </p:cNvPr>
          <p:cNvSpPr>
            <a:spLocks noGrp="1"/>
          </p:cNvSpPr>
          <p:nvPr>
            <p:ph type="ctrTitle"/>
          </p:nvPr>
        </p:nvSpPr>
        <p:spPr>
          <a:xfrm>
            <a:off x="328863" y="1122363"/>
            <a:ext cx="5373437" cy="1853448"/>
          </a:xfrm>
          <a:prstGeom prst="rect">
            <a:avLst/>
          </a:prstGeom>
        </p:spPr>
        <p:txBody>
          <a:bodyPr anchor="t"/>
          <a:lstStyle>
            <a:lvl1pPr>
              <a:defRPr sz="5000">
                <a:latin typeface="Microsoft Sans Serif" panose="020B0604020202020204" pitchFamily="34" charset="0"/>
                <a:cs typeface="Microsoft Sans Serif" panose="020B0604020202020204" pitchFamily="34" charset="0"/>
              </a:defRPr>
            </a:lvl1pPr>
          </a:lstStyle>
          <a:p>
            <a:pPr algn="l"/>
            <a:endParaRPr lang="fi-FI" dirty="0">
              <a:latin typeface="Monument Grotesk" panose="02010504030000020004" pitchFamily="2" charset="0"/>
            </a:endParaRPr>
          </a:p>
        </p:txBody>
      </p:sp>
      <p:sp>
        <p:nvSpPr>
          <p:cNvPr id="11" name="Subtitle 2">
            <a:extLst>
              <a:ext uri="{FF2B5EF4-FFF2-40B4-BE49-F238E27FC236}">
                <a16:creationId xmlns:a16="http://schemas.microsoft.com/office/drawing/2014/main" id="{D83394A4-9BA6-8A4E-BEA2-EECEB6A363A1}"/>
              </a:ext>
            </a:extLst>
          </p:cNvPr>
          <p:cNvSpPr>
            <a:spLocks noGrp="1"/>
          </p:cNvSpPr>
          <p:nvPr>
            <p:ph type="subTitle" idx="1"/>
          </p:nvPr>
        </p:nvSpPr>
        <p:spPr>
          <a:xfrm>
            <a:off x="328863" y="3200985"/>
            <a:ext cx="5373437" cy="2975226"/>
          </a:xfrm>
          <a:prstGeom prst="rect">
            <a:avLst/>
          </a:prstGeom>
        </p:spPr>
        <p:txBody>
          <a:bodyPr/>
          <a:lstStyle>
            <a:lvl1pPr>
              <a:buNone/>
              <a:defRPr sz="2500">
                <a:latin typeface="Microsoft Sans Serif" panose="020B0604020202020204" pitchFamily="34" charset="0"/>
                <a:cs typeface="Microsoft Sans Serif" panose="020B0604020202020204" pitchFamily="34" charset="0"/>
              </a:defRPr>
            </a:lvl1pPr>
          </a:lstStyle>
          <a:p>
            <a:pPr algn="l"/>
            <a:endParaRPr lang="fi-FI" dirty="0">
              <a:latin typeface="Monument Grotesk" panose="02010504030000020004" pitchFamily="2" charset="0"/>
            </a:endParaRPr>
          </a:p>
        </p:txBody>
      </p:sp>
      <p:sp>
        <p:nvSpPr>
          <p:cNvPr id="6" name="Slide Number Placeholder 5">
            <a:extLst>
              <a:ext uri="{FF2B5EF4-FFF2-40B4-BE49-F238E27FC236}">
                <a16:creationId xmlns:a16="http://schemas.microsoft.com/office/drawing/2014/main" id="{1EB7A632-F1B6-4DED-A40B-FADD516CE91C}"/>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9739494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599B1C18-2DB0-894F-8295-322DAA4B78CD}"/>
              </a:ext>
            </a:extLst>
          </p:cNvPr>
          <p:cNvSpPr/>
          <p:nvPr userDrawn="1"/>
        </p:nvSpPr>
        <p:spPr>
          <a:xfrm flipV="1">
            <a:off x="334963" y="6123279"/>
            <a:ext cx="11539096" cy="133571"/>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31" name="Title 1">
            <a:extLst>
              <a:ext uri="{FF2B5EF4-FFF2-40B4-BE49-F238E27FC236}">
                <a16:creationId xmlns:a16="http://schemas.microsoft.com/office/drawing/2014/main" id="{1DF9D895-BF34-E242-A097-35D1E67FD7FD}"/>
              </a:ext>
            </a:extLst>
          </p:cNvPr>
          <p:cNvSpPr>
            <a:spLocks noGrp="1"/>
          </p:cNvSpPr>
          <p:nvPr>
            <p:ph type="title"/>
          </p:nvPr>
        </p:nvSpPr>
        <p:spPr>
          <a:xfrm>
            <a:off x="303979" y="858559"/>
            <a:ext cx="11556123" cy="452010"/>
          </a:xfrm>
          <a:prstGeom prst="rect">
            <a:avLst/>
          </a:prstGeom>
        </p:spPr>
        <p:txBody>
          <a:bodyPr anchor="ctr">
            <a:normAutofit/>
          </a:bodyPr>
          <a:lstStyle>
            <a:lvl1pPr>
              <a:lnSpc>
                <a:spcPct val="90000"/>
              </a:lnSpc>
              <a:defRPr sz="3000">
                <a:solidFill>
                  <a:schemeClr val="tx1"/>
                </a:solidFill>
                <a:latin typeface="Microsoft Sans Serif" panose="020B0604020202020204" pitchFamily="34" charset="0"/>
                <a:cs typeface="Microsoft Sans Serif" panose="020B0604020202020204" pitchFamily="34" charset="0"/>
              </a:defRPr>
            </a:lvl1pPr>
          </a:lstStyle>
          <a:p>
            <a:r>
              <a:rPr lang="en-GB"/>
              <a:t>Click to edit Master title style</a:t>
            </a:r>
          </a:p>
        </p:txBody>
      </p:sp>
      <p:sp>
        <p:nvSpPr>
          <p:cNvPr id="32" name="object 3">
            <a:extLst>
              <a:ext uri="{FF2B5EF4-FFF2-40B4-BE49-F238E27FC236}">
                <a16:creationId xmlns:a16="http://schemas.microsoft.com/office/drawing/2014/main" id="{00AF3121-C0D1-5C4F-AB75-7C9AA60D1923}"/>
              </a:ext>
            </a:extLst>
          </p:cNvPr>
          <p:cNvSpPr/>
          <p:nvPr userDrawn="1"/>
        </p:nvSpPr>
        <p:spPr>
          <a:xfrm flipV="1">
            <a:off x="317939" y="115885"/>
            <a:ext cx="11556121" cy="120136"/>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56" name="Slide Number Placeholder 5">
            <a:extLst>
              <a:ext uri="{FF2B5EF4-FFF2-40B4-BE49-F238E27FC236}">
                <a16:creationId xmlns:a16="http://schemas.microsoft.com/office/drawing/2014/main" id="{BA305D13-FC28-8D41-8BA8-79F0524167CE}"/>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3" name="Picture Placeholder 2">
            <a:extLst>
              <a:ext uri="{FF2B5EF4-FFF2-40B4-BE49-F238E27FC236}">
                <a16:creationId xmlns:a16="http://schemas.microsoft.com/office/drawing/2014/main" id="{917E3321-F9B5-D141-8A95-4F32F1A0BDC6}"/>
              </a:ext>
            </a:extLst>
          </p:cNvPr>
          <p:cNvSpPr>
            <a:spLocks noGrp="1"/>
          </p:cNvSpPr>
          <p:nvPr>
            <p:ph type="pic" sz="quarter" idx="10"/>
          </p:nvPr>
        </p:nvSpPr>
        <p:spPr>
          <a:xfrm>
            <a:off x="317500" y="1492250"/>
            <a:ext cx="2624138" cy="1847850"/>
          </a:xfrm>
          <a:prstGeom prst="rect">
            <a:avLst/>
          </a:prstGeom>
        </p:spPr>
        <p:txBody>
          <a:bodyPr/>
          <a:lstStyle/>
          <a:p>
            <a:endParaRPr lang="fi-FI"/>
          </a:p>
        </p:txBody>
      </p:sp>
      <p:sp>
        <p:nvSpPr>
          <p:cNvPr id="43" name="Picture Placeholder 2">
            <a:extLst>
              <a:ext uri="{FF2B5EF4-FFF2-40B4-BE49-F238E27FC236}">
                <a16:creationId xmlns:a16="http://schemas.microsoft.com/office/drawing/2014/main" id="{184EA047-84DA-C949-A034-CF87BCB42B6C}"/>
              </a:ext>
            </a:extLst>
          </p:cNvPr>
          <p:cNvSpPr>
            <a:spLocks noGrp="1"/>
          </p:cNvSpPr>
          <p:nvPr>
            <p:ph type="pic" sz="quarter" idx="11"/>
          </p:nvPr>
        </p:nvSpPr>
        <p:spPr>
          <a:xfrm>
            <a:off x="3293919" y="1491771"/>
            <a:ext cx="2624138" cy="1847850"/>
          </a:xfrm>
          <a:prstGeom prst="rect">
            <a:avLst/>
          </a:prstGeom>
        </p:spPr>
        <p:txBody>
          <a:bodyPr/>
          <a:lstStyle/>
          <a:p>
            <a:endParaRPr lang="fi-FI"/>
          </a:p>
        </p:txBody>
      </p:sp>
      <p:sp>
        <p:nvSpPr>
          <p:cNvPr id="47" name="Picture Placeholder 2">
            <a:extLst>
              <a:ext uri="{FF2B5EF4-FFF2-40B4-BE49-F238E27FC236}">
                <a16:creationId xmlns:a16="http://schemas.microsoft.com/office/drawing/2014/main" id="{8732DFB6-8900-E842-8E5D-37566903EEE8}"/>
              </a:ext>
            </a:extLst>
          </p:cNvPr>
          <p:cNvSpPr>
            <a:spLocks noGrp="1"/>
          </p:cNvSpPr>
          <p:nvPr>
            <p:ph type="pic" sz="quarter" idx="12"/>
          </p:nvPr>
        </p:nvSpPr>
        <p:spPr>
          <a:xfrm>
            <a:off x="6271437" y="1491771"/>
            <a:ext cx="2624138" cy="1847850"/>
          </a:xfrm>
          <a:prstGeom prst="rect">
            <a:avLst/>
          </a:prstGeom>
        </p:spPr>
        <p:txBody>
          <a:bodyPr/>
          <a:lstStyle/>
          <a:p>
            <a:endParaRPr lang="fi-FI"/>
          </a:p>
        </p:txBody>
      </p:sp>
      <p:sp>
        <p:nvSpPr>
          <p:cNvPr id="48" name="Picture Placeholder 2">
            <a:extLst>
              <a:ext uri="{FF2B5EF4-FFF2-40B4-BE49-F238E27FC236}">
                <a16:creationId xmlns:a16="http://schemas.microsoft.com/office/drawing/2014/main" id="{F3DFF33F-33B9-1B46-B054-0B793E89A107}"/>
              </a:ext>
            </a:extLst>
          </p:cNvPr>
          <p:cNvSpPr>
            <a:spLocks noGrp="1"/>
          </p:cNvSpPr>
          <p:nvPr>
            <p:ph type="pic" sz="quarter" idx="13"/>
          </p:nvPr>
        </p:nvSpPr>
        <p:spPr>
          <a:xfrm>
            <a:off x="9248955" y="1491654"/>
            <a:ext cx="2624138" cy="1847850"/>
          </a:xfrm>
          <a:prstGeom prst="rect">
            <a:avLst/>
          </a:prstGeom>
        </p:spPr>
        <p:txBody>
          <a:bodyPr/>
          <a:lstStyle/>
          <a:p>
            <a:endParaRPr lang="fi-FI"/>
          </a:p>
        </p:txBody>
      </p:sp>
      <p:sp>
        <p:nvSpPr>
          <p:cNvPr id="5" name="Text Placeholder 4">
            <a:extLst>
              <a:ext uri="{FF2B5EF4-FFF2-40B4-BE49-F238E27FC236}">
                <a16:creationId xmlns:a16="http://schemas.microsoft.com/office/drawing/2014/main" id="{0517A12C-CC19-5243-BDE0-26A93FA39956}"/>
              </a:ext>
            </a:extLst>
          </p:cNvPr>
          <p:cNvSpPr>
            <a:spLocks noGrp="1"/>
          </p:cNvSpPr>
          <p:nvPr>
            <p:ph type="body" sz="quarter" idx="14"/>
          </p:nvPr>
        </p:nvSpPr>
        <p:spPr>
          <a:xfrm>
            <a:off x="317500" y="3429000"/>
            <a:ext cx="2624138" cy="2693988"/>
          </a:xfrm>
          <a:prstGeom prst="rect">
            <a:avLst/>
          </a:prstGeom>
        </p:spPr>
        <p:txBody>
          <a:bodyPr/>
          <a:lstStyle>
            <a:lvl1pPr>
              <a:defRPr sz="1200" b="0"/>
            </a:lvl1pPr>
            <a:lvl2pPr>
              <a:defRPr sz="1200" b="0"/>
            </a:lvl2pPr>
            <a:lvl3pPr>
              <a:defRPr sz="1200" b="0"/>
            </a:lvl3pPr>
            <a:lvl4pPr>
              <a:defRPr sz="1200" b="0"/>
            </a:lvl4pPr>
            <a:lvl5pPr>
              <a:defRPr sz="1200"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9" name="Text Placeholder 4">
            <a:extLst>
              <a:ext uri="{FF2B5EF4-FFF2-40B4-BE49-F238E27FC236}">
                <a16:creationId xmlns:a16="http://schemas.microsoft.com/office/drawing/2014/main" id="{14313488-4895-7147-BF7A-93B24E50151E}"/>
              </a:ext>
            </a:extLst>
          </p:cNvPr>
          <p:cNvSpPr>
            <a:spLocks noGrp="1"/>
          </p:cNvSpPr>
          <p:nvPr>
            <p:ph type="body" sz="quarter" idx="15"/>
          </p:nvPr>
        </p:nvSpPr>
        <p:spPr>
          <a:xfrm>
            <a:off x="3293919" y="3428812"/>
            <a:ext cx="2624138" cy="2693988"/>
          </a:xfrm>
          <a:prstGeom prst="rect">
            <a:avLst/>
          </a:prstGeom>
        </p:spPr>
        <p:txBody>
          <a:bodyPr/>
          <a:lstStyle>
            <a:lvl1pPr>
              <a:defRPr sz="1200" b="0"/>
            </a:lvl1pPr>
            <a:lvl2pPr>
              <a:defRPr sz="1200" b="0"/>
            </a:lvl2pPr>
            <a:lvl3pPr>
              <a:defRPr sz="1200" b="0"/>
            </a:lvl3pPr>
            <a:lvl4pPr>
              <a:defRPr sz="1200" b="0"/>
            </a:lvl4pPr>
            <a:lvl5pPr>
              <a:defRPr sz="1200"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50" name="Text Placeholder 4">
            <a:extLst>
              <a:ext uri="{FF2B5EF4-FFF2-40B4-BE49-F238E27FC236}">
                <a16:creationId xmlns:a16="http://schemas.microsoft.com/office/drawing/2014/main" id="{91404960-B670-FC44-8375-C9EB6DB4CEEB}"/>
              </a:ext>
            </a:extLst>
          </p:cNvPr>
          <p:cNvSpPr>
            <a:spLocks noGrp="1"/>
          </p:cNvSpPr>
          <p:nvPr>
            <p:ph type="body" sz="quarter" idx="16"/>
          </p:nvPr>
        </p:nvSpPr>
        <p:spPr>
          <a:xfrm>
            <a:off x="6270338" y="3428812"/>
            <a:ext cx="2624138" cy="2693988"/>
          </a:xfrm>
          <a:prstGeom prst="rect">
            <a:avLst/>
          </a:prstGeom>
        </p:spPr>
        <p:txBody>
          <a:bodyPr/>
          <a:lstStyle>
            <a:lvl1pPr>
              <a:defRPr sz="1200" b="0"/>
            </a:lvl1pPr>
            <a:lvl2pPr>
              <a:defRPr sz="1200" b="0"/>
            </a:lvl2pPr>
            <a:lvl3pPr>
              <a:defRPr sz="1200" b="0"/>
            </a:lvl3pPr>
            <a:lvl4pPr>
              <a:defRPr sz="1200" b="0"/>
            </a:lvl4pPr>
            <a:lvl5pPr>
              <a:defRPr sz="1200"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51" name="Text Placeholder 4">
            <a:extLst>
              <a:ext uri="{FF2B5EF4-FFF2-40B4-BE49-F238E27FC236}">
                <a16:creationId xmlns:a16="http://schemas.microsoft.com/office/drawing/2014/main" id="{7E2214CA-EAD2-984A-9BF1-CB6FDC113232}"/>
              </a:ext>
            </a:extLst>
          </p:cNvPr>
          <p:cNvSpPr>
            <a:spLocks noGrp="1"/>
          </p:cNvSpPr>
          <p:nvPr>
            <p:ph type="body" sz="quarter" idx="17"/>
          </p:nvPr>
        </p:nvSpPr>
        <p:spPr>
          <a:xfrm>
            <a:off x="9248955" y="3428695"/>
            <a:ext cx="2624138" cy="2693988"/>
          </a:xfrm>
          <a:prstGeom prst="rect">
            <a:avLst/>
          </a:prstGeom>
        </p:spPr>
        <p:txBody>
          <a:bodyPr/>
          <a:lstStyle>
            <a:lvl1pPr>
              <a:defRPr sz="1200" b="0"/>
            </a:lvl1pPr>
            <a:lvl2pPr>
              <a:defRPr sz="1200" b="0"/>
            </a:lvl2pPr>
            <a:lvl3pPr>
              <a:defRPr sz="1200" b="0"/>
            </a:lvl3pPr>
            <a:lvl4pPr>
              <a:defRPr sz="1200" b="0"/>
            </a:lvl4pPr>
            <a:lvl5pPr>
              <a:defRPr sz="1200"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17734695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599B1C18-2DB0-894F-8295-322DAA4B78CD}"/>
              </a:ext>
            </a:extLst>
          </p:cNvPr>
          <p:cNvSpPr/>
          <p:nvPr userDrawn="1"/>
        </p:nvSpPr>
        <p:spPr>
          <a:xfrm flipV="1">
            <a:off x="334963" y="6123279"/>
            <a:ext cx="11539096" cy="133571"/>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32" name="object 3">
            <a:extLst>
              <a:ext uri="{FF2B5EF4-FFF2-40B4-BE49-F238E27FC236}">
                <a16:creationId xmlns:a16="http://schemas.microsoft.com/office/drawing/2014/main" id="{00AF3121-C0D1-5C4F-AB75-7C9AA60D1923}"/>
              </a:ext>
            </a:extLst>
          </p:cNvPr>
          <p:cNvSpPr/>
          <p:nvPr userDrawn="1"/>
        </p:nvSpPr>
        <p:spPr>
          <a:xfrm flipV="1">
            <a:off x="317939" y="115885"/>
            <a:ext cx="11556121" cy="120136"/>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56" name="Slide Number Placeholder 5">
            <a:extLst>
              <a:ext uri="{FF2B5EF4-FFF2-40B4-BE49-F238E27FC236}">
                <a16:creationId xmlns:a16="http://schemas.microsoft.com/office/drawing/2014/main" id="{BA305D13-FC28-8D41-8BA8-79F0524167CE}"/>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16" name="Rectangle 15">
            <a:extLst>
              <a:ext uri="{FF2B5EF4-FFF2-40B4-BE49-F238E27FC236}">
                <a16:creationId xmlns:a16="http://schemas.microsoft.com/office/drawing/2014/main" id="{CEFD055B-CF74-D44B-900C-46D3FA0AC353}"/>
              </a:ext>
            </a:extLst>
          </p:cNvPr>
          <p:cNvSpPr/>
          <p:nvPr userDrawn="1"/>
        </p:nvSpPr>
        <p:spPr>
          <a:xfrm>
            <a:off x="317940" y="3675857"/>
            <a:ext cx="11488578" cy="355250"/>
          </a:xfrm>
          <a:prstGeom prst="rect">
            <a:avLst/>
          </a:prstGeom>
          <a:gradFill flip="none" rotWithShape="1">
            <a:gsLst>
              <a:gs pos="0">
                <a:schemeClr val="accent3"/>
              </a:gs>
              <a:gs pos="100000">
                <a:srgbClr val="759DE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2" rtl="0" eaLnBrk="1" fontAlgn="auto" latinLnBrk="0" hangingPunct="1">
              <a:lnSpc>
                <a:spcPct val="100000"/>
              </a:lnSpc>
              <a:spcBef>
                <a:spcPts val="0"/>
              </a:spcBef>
              <a:spcAft>
                <a:spcPts val="0"/>
              </a:spcAft>
              <a:buClrTx/>
              <a:buSzTx/>
              <a:buFontTx/>
              <a:buNone/>
              <a:tabLst/>
              <a:defRPr/>
            </a:pPr>
            <a:endParaRPr kumimoji="0" lang="en-GB" sz="1799" b="0" i="0" u="none" strike="noStrike" kern="1200" cap="none" spc="0" normalizeH="0" baseline="0" noProof="0">
              <a:ln>
                <a:noFill/>
              </a:ln>
              <a:solidFill>
                <a:srgbClr val="000000"/>
              </a:solidFill>
              <a:effectLst/>
              <a:uLnTx/>
              <a:uFillTx/>
              <a:latin typeface="Monument Grotesk" panose="02010504030000020004" pitchFamily="2" charset="0"/>
              <a:ea typeface="+mn-ea"/>
              <a:cs typeface="+mn-cs"/>
            </a:endParaRPr>
          </a:p>
        </p:txBody>
      </p:sp>
      <p:cxnSp>
        <p:nvCxnSpPr>
          <p:cNvPr id="25" name="Straight Connector 24">
            <a:extLst>
              <a:ext uri="{FF2B5EF4-FFF2-40B4-BE49-F238E27FC236}">
                <a16:creationId xmlns:a16="http://schemas.microsoft.com/office/drawing/2014/main" id="{FB29C2BC-ADB9-9447-960B-28177EDA1F34}"/>
              </a:ext>
            </a:extLst>
          </p:cNvPr>
          <p:cNvCxnSpPr>
            <a:cxnSpLocks/>
          </p:cNvCxnSpPr>
          <p:nvPr userDrawn="1"/>
        </p:nvCxnSpPr>
        <p:spPr>
          <a:xfrm>
            <a:off x="2699648" y="3714982"/>
            <a:ext cx="0" cy="1652049"/>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2D5C98B2-DCA3-C34A-93D0-E75C649A48E5}"/>
              </a:ext>
            </a:extLst>
          </p:cNvPr>
          <p:cNvCxnSpPr>
            <a:cxnSpLocks/>
          </p:cNvCxnSpPr>
          <p:nvPr userDrawn="1"/>
        </p:nvCxnSpPr>
        <p:spPr>
          <a:xfrm>
            <a:off x="4828975" y="2289265"/>
            <a:ext cx="0" cy="1741842"/>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99E6E62D-DF9B-CD41-9CF2-FBA9B362D872}"/>
              </a:ext>
            </a:extLst>
          </p:cNvPr>
          <p:cNvCxnSpPr>
            <a:cxnSpLocks/>
          </p:cNvCxnSpPr>
          <p:nvPr userDrawn="1"/>
        </p:nvCxnSpPr>
        <p:spPr>
          <a:xfrm>
            <a:off x="7220132" y="3675857"/>
            <a:ext cx="0" cy="169117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85FAC5CC-FAB2-9241-BB4B-B3D54E162584}"/>
              </a:ext>
            </a:extLst>
          </p:cNvPr>
          <p:cNvCxnSpPr>
            <a:cxnSpLocks/>
          </p:cNvCxnSpPr>
          <p:nvPr userDrawn="1"/>
        </p:nvCxnSpPr>
        <p:spPr>
          <a:xfrm>
            <a:off x="9475115" y="2289265"/>
            <a:ext cx="0" cy="1741842"/>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D426CBD2-47D7-CC4E-B720-263305FBE7DD}"/>
              </a:ext>
            </a:extLst>
          </p:cNvPr>
          <p:cNvCxnSpPr>
            <a:cxnSpLocks/>
          </p:cNvCxnSpPr>
          <p:nvPr userDrawn="1"/>
        </p:nvCxnSpPr>
        <p:spPr>
          <a:xfrm>
            <a:off x="652019" y="2289265"/>
            <a:ext cx="0" cy="1741842"/>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4" name="Text Placeholder 3">
            <a:extLst>
              <a:ext uri="{FF2B5EF4-FFF2-40B4-BE49-F238E27FC236}">
                <a16:creationId xmlns:a16="http://schemas.microsoft.com/office/drawing/2014/main" id="{06AF361E-74CD-9248-B31E-9F7D4CAF8FA5}"/>
              </a:ext>
            </a:extLst>
          </p:cNvPr>
          <p:cNvSpPr>
            <a:spLocks noGrp="1"/>
          </p:cNvSpPr>
          <p:nvPr>
            <p:ph type="body" sz="quarter" idx="10"/>
          </p:nvPr>
        </p:nvSpPr>
        <p:spPr>
          <a:xfrm>
            <a:off x="690336" y="2289175"/>
            <a:ext cx="1995488" cy="1387475"/>
          </a:xfrm>
          <a:prstGeom prst="rect">
            <a:avLst/>
          </a:prstGeom>
        </p:spPr>
        <p:txBody>
          <a:bodyPr/>
          <a:lstStyle>
            <a:lvl1pPr>
              <a:buNone/>
              <a:defRPr sz="1000"/>
            </a:lvl1pPr>
            <a:lvl2pPr>
              <a:defRPr sz="1000"/>
            </a:lvl2pPr>
            <a:lvl3pPr>
              <a:defRPr sz="1000"/>
            </a:lvl3pPr>
            <a:lvl4pPr>
              <a:defRPr sz="1000"/>
            </a:lvl4pPr>
            <a:lvl5pPr>
              <a:defRPr sz="1000"/>
            </a:lvl5pPr>
          </a:lstStyle>
          <a:p>
            <a:pPr lvl="0"/>
            <a:r>
              <a:rPr lang="en-GB"/>
              <a:t>Click to edit Master text styles</a:t>
            </a:r>
          </a:p>
        </p:txBody>
      </p:sp>
      <p:sp>
        <p:nvSpPr>
          <p:cNvPr id="36" name="Text Placeholder 3">
            <a:extLst>
              <a:ext uri="{FF2B5EF4-FFF2-40B4-BE49-F238E27FC236}">
                <a16:creationId xmlns:a16="http://schemas.microsoft.com/office/drawing/2014/main" id="{5C8126FF-37F0-6C41-8A2A-A57209CF1BDA}"/>
              </a:ext>
            </a:extLst>
          </p:cNvPr>
          <p:cNvSpPr>
            <a:spLocks noGrp="1"/>
          </p:cNvSpPr>
          <p:nvPr>
            <p:ph type="body" sz="quarter" idx="12"/>
          </p:nvPr>
        </p:nvSpPr>
        <p:spPr>
          <a:xfrm>
            <a:off x="4870193" y="2289174"/>
            <a:ext cx="2090029" cy="1387475"/>
          </a:xfrm>
          <a:prstGeom prst="rect">
            <a:avLst/>
          </a:prstGeom>
        </p:spPr>
        <p:txBody>
          <a:bodyPr/>
          <a:lstStyle>
            <a:lvl1pPr>
              <a:buNone/>
              <a:defRPr sz="1000"/>
            </a:lvl1pPr>
            <a:lvl2pPr>
              <a:defRPr sz="1000"/>
            </a:lvl2pPr>
            <a:lvl3pPr>
              <a:defRPr sz="1000"/>
            </a:lvl3pPr>
            <a:lvl4pPr>
              <a:defRPr sz="1000"/>
            </a:lvl4pPr>
            <a:lvl5pPr>
              <a:defRPr sz="1000"/>
            </a:lvl5pPr>
          </a:lstStyle>
          <a:p>
            <a:pPr lvl="0"/>
            <a:r>
              <a:rPr lang="en-GB"/>
              <a:t>Click to edit Master text styles</a:t>
            </a:r>
          </a:p>
        </p:txBody>
      </p:sp>
      <p:sp>
        <p:nvSpPr>
          <p:cNvPr id="37" name="Text Placeholder 3">
            <a:extLst>
              <a:ext uri="{FF2B5EF4-FFF2-40B4-BE49-F238E27FC236}">
                <a16:creationId xmlns:a16="http://schemas.microsoft.com/office/drawing/2014/main" id="{8696F0D8-B953-1D40-90C0-AA8F7515B3C5}"/>
              </a:ext>
            </a:extLst>
          </p:cNvPr>
          <p:cNvSpPr>
            <a:spLocks noGrp="1"/>
          </p:cNvSpPr>
          <p:nvPr>
            <p:ph type="body" sz="quarter" idx="13"/>
          </p:nvPr>
        </p:nvSpPr>
        <p:spPr>
          <a:xfrm>
            <a:off x="7262983" y="4031105"/>
            <a:ext cx="2090029" cy="1387475"/>
          </a:xfrm>
          <a:prstGeom prst="rect">
            <a:avLst/>
          </a:prstGeom>
        </p:spPr>
        <p:txBody>
          <a:bodyPr/>
          <a:lstStyle>
            <a:lvl1pPr>
              <a:buNone/>
              <a:defRPr sz="1000"/>
            </a:lvl1pPr>
            <a:lvl2pPr>
              <a:defRPr sz="1000"/>
            </a:lvl2pPr>
            <a:lvl3pPr>
              <a:defRPr sz="1000"/>
            </a:lvl3pPr>
            <a:lvl4pPr>
              <a:defRPr sz="1000"/>
            </a:lvl4pPr>
            <a:lvl5pPr>
              <a:defRPr sz="1000"/>
            </a:lvl5pPr>
          </a:lstStyle>
          <a:p>
            <a:pPr lvl="0"/>
            <a:r>
              <a:rPr lang="en-GB"/>
              <a:t>Click to edit Master text styles</a:t>
            </a:r>
          </a:p>
        </p:txBody>
      </p:sp>
      <p:sp>
        <p:nvSpPr>
          <p:cNvPr id="38" name="Text Placeholder 3">
            <a:extLst>
              <a:ext uri="{FF2B5EF4-FFF2-40B4-BE49-F238E27FC236}">
                <a16:creationId xmlns:a16="http://schemas.microsoft.com/office/drawing/2014/main" id="{DF0C06F2-BBA5-4548-BD20-2246E299385F}"/>
              </a:ext>
            </a:extLst>
          </p:cNvPr>
          <p:cNvSpPr>
            <a:spLocks noGrp="1"/>
          </p:cNvSpPr>
          <p:nvPr>
            <p:ph type="body" sz="quarter" idx="14"/>
          </p:nvPr>
        </p:nvSpPr>
        <p:spPr>
          <a:xfrm>
            <a:off x="9509974" y="2288384"/>
            <a:ext cx="2090029" cy="1399628"/>
          </a:xfrm>
          <a:prstGeom prst="rect">
            <a:avLst/>
          </a:prstGeom>
        </p:spPr>
        <p:txBody>
          <a:bodyPr/>
          <a:lstStyle>
            <a:lvl1pPr>
              <a:buNone/>
              <a:defRPr sz="1000"/>
            </a:lvl1pPr>
            <a:lvl2pPr>
              <a:defRPr sz="1000"/>
            </a:lvl2pPr>
            <a:lvl3pPr>
              <a:defRPr sz="1000"/>
            </a:lvl3pPr>
            <a:lvl4pPr>
              <a:defRPr sz="1000"/>
            </a:lvl4pPr>
            <a:lvl5pPr>
              <a:defRPr sz="1000"/>
            </a:lvl5pPr>
          </a:lstStyle>
          <a:p>
            <a:pPr lvl="0"/>
            <a:r>
              <a:rPr lang="en-GB"/>
              <a:t>Click to edit Master text styles</a:t>
            </a:r>
          </a:p>
        </p:txBody>
      </p:sp>
      <p:sp>
        <p:nvSpPr>
          <p:cNvPr id="7" name="Text Placeholder 6">
            <a:extLst>
              <a:ext uri="{FF2B5EF4-FFF2-40B4-BE49-F238E27FC236}">
                <a16:creationId xmlns:a16="http://schemas.microsoft.com/office/drawing/2014/main" id="{2B45028D-8992-5144-9579-75399DA9E253}"/>
              </a:ext>
            </a:extLst>
          </p:cNvPr>
          <p:cNvSpPr>
            <a:spLocks noGrp="1"/>
          </p:cNvSpPr>
          <p:nvPr>
            <p:ph type="body" sz="quarter" idx="15"/>
          </p:nvPr>
        </p:nvSpPr>
        <p:spPr>
          <a:xfrm>
            <a:off x="695077" y="3722909"/>
            <a:ext cx="1797703" cy="261938"/>
          </a:xfrm>
          <a:prstGeom prst="rect">
            <a:avLst/>
          </a:prstGeom>
        </p:spPr>
        <p:txBody>
          <a:bodyPr anchor="ctr"/>
          <a:lstStyle>
            <a:lvl1pPr>
              <a:buNone/>
              <a:defRPr sz="1000"/>
            </a:lvl1pPr>
          </a:lstStyle>
          <a:p>
            <a:pPr lvl="0"/>
            <a:endParaRPr lang="fi-FI"/>
          </a:p>
        </p:txBody>
      </p:sp>
      <p:sp>
        <p:nvSpPr>
          <p:cNvPr id="40" name="Text Placeholder 6">
            <a:extLst>
              <a:ext uri="{FF2B5EF4-FFF2-40B4-BE49-F238E27FC236}">
                <a16:creationId xmlns:a16="http://schemas.microsoft.com/office/drawing/2014/main" id="{89DF5633-618C-ED4E-B9F7-989C0917F2D9}"/>
              </a:ext>
            </a:extLst>
          </p:cNvPr>
          <p:cNvSpPr>
            <a:spLocks noGrp="1"/>
          </p:cNvSpPr>
          <p:nvPr>
            <p:ph type="body" sz="quarter" idx="16"/>
          </p:nvPr>
        </p:nvSpPr>
        <p:spPr>
          <a:xfrm>
            <a:off x="2742705" y="3714982"/>
            <a:ext cx="1797703" cy="261938"/>
          </a:xfrm>
          <a:prstGeom prst="rect">
            <a:avLst/>
          </a:prstGeom>
        </p:spPr>
        <p:txBody>
          <a:bodyPr anchor="ctr"/>
          <a:lstStyle>
            <a:lvl1pPr>
              <a:buNone/>
              <a:defRPr sz="1000"/>
            </a:lvl1pPr>
          </a:lstStyle>
          <a:p>
            <a:pPr lvl="0"/>
            <a:endParaRPr lang="fi-FI"/>
          </a:p>
        </p:txBody>
      </p:sp>
      <p:sp>
        <p:nvSpPr>
          <p:cNvPr id="41" name="Text Placeholder 6">
            <a:extLst>
              <a:ext uri="{FF2B5EF4-FFF2-40B4-BE49-F238E27FC236}">
                <a16:creationId xmlns:a16="http://schemas.microsoft.com/office/drawing/2014/main" id="{6FFEE39B-9AB7-FA41-AAB9-45B52CF696C0}"/>
              </a:ext>
            </a:extLst>
          </p:cNvPr>
          <p:cNvSpPr>
            <a:spLocks noGrp="1"/>
          </p:cNvSpPr>
          <p:nvPr>
            <p:ph type="body" sz="quarter" idx="17"/>
          </p:nvPr>
        </p:nvSpPr>
        <p:spPr>
          <a:xfrm>
            <a:off x="4872031" y="3714982"/>
            <a:ext cx="1797703" cy="261938"/>
          </a:xfrm>
          <a:prstGeom prst="rect">
            <a:avLst/>
          </a:prstGeom>
        </p:spPr>
        <p:txBody>
          <a:bodyPr anchor="ctr"/>
          <a:lstStyle>
            <a:lvl1pPr>
              <a:buNone/>
              <a:defRPr sz="1000"/>
            </a:lvl1pPr>
          </a:lstStyle>
          <a:p>
            <a:pPr lvl="0"/>
            <a:endParaRPr lang="fi-FI"/>
          </a:p>
        </p:txBody>
      </p:sp>
      <p:sp>
        <p:nvSpPr>
          <p:cNvPr id="42" name="Text Placeholder 6">
            <a:extLst>
              <a:ext uri="{FF2B5EF4-FFF2-40B4-BE49-F238E27FC236}">
                <a16:creationId xmlns:a16="http://schemas.microsoft.com/office/drawing/2014/main" id="{15817CCE-A0D4-AE48-8CBE-1509363E1DBD}"/>
              </a:ext>
            </a:extLst>
          </p:cNvPr>
          <p:cNvSpPr>
            <a:spLocks noGrp="1"/>
          </p:cNvSpPr>
          <p:nvPr>
            <p:ph type="body" sz="quarter" idx="18"/>
          </p:nvPr>
        </p:nvSpPr>
        <p:spPr>
          <a:xfrm>
            <a:off x="7262983" y="3714982"/>
            <a:ext cx="1797703" cy="261938"/>
          </a:xfrm>
          <a:prstGeom prst="rect">
            <a:avLst/>
          </a:prstGeom>
        </p:spPr>
        <p:txBody>
          <a:bodyPr anchor="ctr"/>
          <a:lstStyle>
            <a:lvl1pPr>
              <a:buNone/>
              <a:defRPr sz="1000"/>
            </a:lvl1pPr>
          </a:lstStyle>
          <a:p>
            <a:pPr lvl="0"/>
            <a:endParaRPr lang="fi-FI"/>
          </a:p>
        </p:txBody>
      </p:sp>
      <p:sp>
        <p:nvSpPr>
          <p:cNvPr id="44" name="Text Placeholder 6">
            <a:extLst>
              <a:ext uri="{FF2B5EF4-FFF2-40B4-BE49-F238E27FC236}">
                <a16:creationId xmlns:a16="http://schemas.microsoft.com/office/drawing/2014/main" id="{6F8EACE3-0738-0745-AAA1-F86BA714A951}"/>
              </a:ext>
            </a:extLst>
          </p:cNvPr>
          <p:cNvSpPr>
            <a:spLocks noGrp="1"/>
          </p:cNvSpPr>
          <p:nvPr>
            <p:ph type="body" sz="quarter" idx="19"/>
          </p:nvPr>
        </p:nvSpPr>
        <p:spPr>
          <a:xfrm>
            <a:off x="9517965" y="3722909"/>
            <a:ext cx="1797703" cy="261938"/>
          </a:xfrm>
          <a:prstGeom prst="rect">
            <a:avLst/>
          </a:prstGeom>
        </p:spPr>
        <p:txBody>
          <a:bodyPr anchor="ctr"/>
          <a:lstStyle>
            <a:lvl1pPr>
              <a:buNone/>
              <a:defRPr sz="1000"/>
            </a:lvl1pPr>
          </a:lstStyle>
          <a:p>
            <a:pPr lvl="0"/>
            <a:endParaRPr lang="fi-FI"/>
          </a:p>
        </p:txBody>
      </p:sp>
      <p:sp>
        <p:nvSpPr>
          <p:cNvPr id="45" name="Text Placeholder 3">
            <a:extLst>
              <a:ext uri="{FF2B5EF4-FFF2-40B4-BE49-F238E27FC236}">
                <a16:creationId xmlns:a16="http://schemas.microsoft.com/office/drawing/2014/main" id="{F73ABF41-209D-BA4F-9EDF-29CF2C77F9E3}"/>
              </a:ext>
            </a:extLst>
          </p:cNvPr>
          <p:cNvSpPr>
            <a:spLocks noGrp="1"/>
          </p:cNvSpPr>
          <p:nvPr>
            <p:ph type="body" sz="quarter" idx="20"/>
          </p:nvPr>
        </p:nvSpPr>
        <p:spPr>
          <a:xfrm>
            <a:off x="2742499" y="4025158"/>
            <a:ext cx="1995488" cy="1387475"/>
          </a:xfrm>
          <a:prstGeom prst="rect">
            <a:avLst/>
          </a:prstGeom>
        </p:spPr>
        <p:txBody>
          <a:bodyPr/>
          <a:lstStyle>
            <a:lvl1pPr>
              <a:buNone/>
              <a:defRPr sz="1000"/>
            </a:lvl1pPr>
            <a:lvl2pPr>
              <a:defRPr sz="1000"/>
            </a:lvl2pPr>
            <a:lvl3pPr>
              <a:defRPr sz="1000"/>
            </a:lvl3pPr>
            <a:lvl4pPr>
              <a:defRPr sz="1000"/>
            </a:lvl4pPr>
            <a:lvl5pPr>
              <a:defRPr sz="1000"/>
            </a:lvl5pPr>
          </a:lstStyle>
          <a:p>
            <a:pPr lvl="0"/>
            <a:r>
              <a:rPr lang="en-GB"/>
              <a:t>Click to edit Master text styles</a:t>
            </a:r>
          </a:p>
        </p:txBody>
      </p:sp>
      <p:sp>
        <p:nvSpPr>
          <p:cNvPr id="22" name="Title 1">
            <a:extLst>
              <a:ext uri="{FF2B5EF4-FFF2-40B4-BE49-F238E27FC236}">
                <a16:creationId xmlns:a16="http://schemas.microsoft.com/office/drawing/2014/main" id="{2F8895CC-3B1A-4569-B417-69CEB1F37E30}"/>
              </a:ext>
            </a:extLst>
          </p:cNvPr>
          <p:cNvSpPr>
            <a:spLocks noGrp="1"/>
          </p:cNvSpPr>
          <p:nvPr>
            <p:ph type="title"/>
          </p:nvPr>
        </p:nvSpPr>
        <p:spPr>
          <a:xfrm>
            <a:off x="303979" y="858559"/>
            <a:ext cx="11556123" cy="452010"/>
          </a:xfrm>
          <a:prstGeom prst="rect">
            <a:avLst/>
          </a:prstGeom>
        </p:spPr>
        <p:txBody>
          <a:bodyPr anchor="ctr">
            <a:normAutofit/>
          </a:bodyPr>
          <a:lstStyle>
            <a:lvl1pPr>
              <a:lnSpc>
                <a:spcPct val="90000"/>
              </a:lnSpc>
              <a:defRPr sz="3000">
                <a:solidFill>
                  <a:schemeClr val="tx1"/>
                </a:solidFill>
                <a:latin typeface="Microsoft Sans Serif" panose="020B0604020202020204" pitchFamily="34" charset="0"/>
                <a:cs typeface="Microsoft Sans Serif" panose="020B0604020202020204" pitchFamily="34" charset="0"/>
              </a:defRPr>
            </a:lvl1pPr>
          </a:lstStyle>
          <a:p>
            <a:r>
              <a:rPr lang="en-GB"/>
              <a:t>Click to edit Master title style</a:t>
            </a:r>
          </a:p>
        </p:txBody>
      </p:sp>
    </p:spTree>
    <p:extLst>
      <p:ext uri="{BB962C8B-B14F-4D97-AF65-F5344CB8AC3E}">
        <p14:creationId xmlns:p14="http://schemas.microsoft.com/office/powerpoint/2010/main" val="13394753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599B1C18-2DB0-894F-8295-322DAA4B78CD}"/>
              </a:ext>
            </a:extLst>
          </p:cNvPr>
          <p:cNvSpPr/>
          <p:nvPr userDrawn="1"/>
        </p:nvSpPr>
        <p:spPr>
          <a:xfrm flipV="1">
            <a:off x="334963" y="6123279"/>
            <a:ext cx="11539096" cy="133571"/>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32" name="object 3">
            <a:extLst>
              <a:ext uri="{FF2B5EF4-FFF2-40B4-BE49-F238E27FC236}">
                <a16:creationId xmlns:a16="http://schemas.microsoft.com/office/drawing/2014/main" id="{00AF3121-C0D1-5C4F-AB75-7C9AA60D1923}"/>
              </a:ext>
            </a:extLst>
          </p:cNvPr>
          <p:cNvSpPr/>
          <p:nvPr userDrawn="1"/>
        </p:nvSpPr>
        <p:spPr>
          <a:xfrm flipV="1">
            <a:off x="317939" y="115885"/>
            <a:ext cx="11556121" cy="120136"/>
          </a:xfrm>
          <a:custGeom>
            <a:avLst/>
            <a:gdLst/>
            <a:ahLst/>
            <a:cxnLst/>
            <a:rect l="l" t="t" r="r" b="b"/>
            <a:pathLst>
              <a:path w="19350355">
                <a:moveTo>
                  <a:pt x="0" y="0"/>
                </a:moveTo>
                <a:lnTo>
                  <a:pt x="19350196" y="0"/>
                </a:lnTo>
              </a:path>
            </a:pathLst>
          </a:custGeom>
          <a:ln w="3175">
            <a:solidFill>
              <a:srgbClr val="000000"/>
            </a:solidFill>
          </a:ln>
        </p:spPr>
        <p:txBody>
          <a:bodyPr wrap="square" lIns="0" tIns="0" rIns="0" bIns="0" rtlCol="0"/>
          <a:lstStyle/>
          <a:p>
            <a:endParaRPr/>
          </a:p>
        </p:txBody>
      </p:sp>
      <p:sp>
        <p:nvSpPr>
          <p:cNvPr id="56" name="Slide Number Placeholder 5">
            <a:extLst>
              <a:ext uri="{FF2B5EF4-FFF2-40B4-BE49-F238E27FC236}">
                <a16:creationId xmlns:a16="http://schemas.microsoft.com/office/drawing/2014/main" id="{BA305D13-FC28-8D41-8BA8-79F0524167CE}"/>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28" name="object 6">
            <a:extLst>
              <a:ext uri="{FF2B5EF4-FFF2-40B4-BE49-F238E27FC236}">
                <a16:creationId xmlns:a16="http://schemas.microsoft.com/office/drawing/2014/main" id="{1BD4B667-A025-E74A-883C-A008C6CA9AAB}"/>
              </a:ext>
            </a:extLst>
          </p:cNvPr>
          <p:cNvSpPr/>
          <p:nvPr userDrawn="1"/>
        </p:nvSpPr>
        <p:spPr>
          <a:xfrm>
            <a:off x="229011" y="2438229"/>
            <a:ext cx="2743007" cy="674691"/>
          </a:xfrm>
          <a:prstGeom prst="rect">
            <a:avLst/>
          </a:prstGeom>
          <a:blipFill>
            <a:blip r:embed="rId2" cstate="print"/>
            <a:stretch>
              <a:fillRect/>
            </a:stretch>
          </a:blipFill>
        </p:spPr>
        <p:txBody>
          <a:bodyPr wrap="square" lIns="0" tIns="0" rIns="0" bIns="0" rtlCol="0"/>
          <a:lstStyle/>
          <a:p>
            <a:pPr defTabSz="554492"/>
            <a:endParaRPr sz="1092">
              <a:solidFill>
                <a:prstClr val="black"/>
              </a:solidFill>
              <a:latin typeface="Calibri"/>
            </a:endParaRPr>
          </a:p>
        </p:txBody>
      </p:sp>
      <p:sp>
        <p:nvSpPr>
          <p:cNvPr id="29" name="object 7">
            <a:extLst>
              <a:ext uri="{FF2B5EF4-FFF2-40B4-BE49-F238E27FC236}">
                <a16:creationId xmlns:a16="http://schemas.microsoft.com/office/drawing/2014/main" id="{B8AA801D-BA1B-9544-9A5E-057CA2F08BB5}"/>
              </a:ext>
            </a:extLst>
          </p:cNvPr>
          <p:cNvSpPr/>
          <p:nvPr userDrawn="1"/>
        </p:nvSpPr>
        <p:spPr>
          <a:xfrm>
            <a:off x="3226001" y="2438229"/>
            <a:ext cx="2743007" cy="674691"/>
          </a:xfrm>
          <a:prstGeom prst="rect">
            <a:avLst/>
          </a:prstGeom>
          <a:blipFill>
            <a:blip r:embed="rId3" cstate="print"/>
            <a:stretch>
              <a:fillRect/>
            </a:stretch>
          </a:blipFill>
        </p:spPr>
        <p:txBody>
          <a:bodyPr wrap="square" lIns="0" tIns="0" rIns="0" bIns="0" rtlCol="0"/>
          <a:lstStyle/>
          <a:p>
            <a:pPr defTabSz="554492"/>
            <a:endParaRPr sz="1092">
              <a:solidFill>
                <a:prstClr val="black"/>
              </a:solidFill>
              <a:latin typeface="Calibri"/>
            </a:endParaRPr>
          </a:p>
        </p:txBody>
      </p:sp>
      <p:sp>
        <p:nvSpPr>
          <p:cNvPr id="35" name="object 8">
            <a:extLst>
              <a:ext uri="{FF2B5EF4-FFF2-40B4-BE49-F238E27FC236}">
                <a16:creationId xmlns:a16="http://schemas.microsoft.com/office/drawing/2014/main" id="{ECDE6019-E26D-474A-ABC6-507CCEDFF123}"/>
              </a:ext>
            </a:extLst>
          </p:cNvPr>
          <p:cNvSpPr/>
          <p:nvPr userDrawn="1"/>
        </p:nvSpPr>
        <p:spPr>
          <a:xfrm>
            <a:off x="6222991" y="2438229"/>
            <a:ext cx="2743007" cy="674691"/>
          </a:xfrm>
          <a:prstGeom prst="rect">
            <a:avLst/>
          </a:prstGeom>
          <a:blipFill>
            <a:blip r:embed="rId4" cstate="print"/>
            <a:stretch>
              <a:fillRect/>
            </a:stretch>
          </a:blipFill>
        </p:spPr>
        <p:txBody>
          <a:bodyPr wrap="square" lIns="0" tIns="0" rIns="0" bIns="0" rtlCol="0"/>
          <a:lstStyle/>
          <a:p>
            <a:pPr defTabSz="554492"/>
            <a:endParaRPr sz="1092">
              <a:solidFill>
                <a:prstClr val="black"/>
              </a:solidFill>
              <a:latin typeface="Calibri"/>
            </a:endParaRPr>
          </a:p>
        </p:txBody>
      </p:sp>
      <p:sp>
        <p:nvSpPr>
          <p:cNvPr id="39" name="object 9">
            <a:extLst>
              <a:ext uri="{FF2B5EF4-FFF2-40B4-BE49-F238E27FC236}">
                <a16:creationId xmlns:a16="http://schemas.microsoft.com/office/drawing/2014/main" id="{C368EDED-7507-7B4C-AF3A-8506B8AB5585}"/>
              </a:ext>
            </a:extLst>
          </p:cNvPr>
          <p:cNvSpPr/>
          <p:nvPr userDrawn="1"/>
        </p:nvSpPr>
        <p:spPr>
          <a:xfrm>
            <a:off x="9219980" y="2438229"/>
            <a:ext cx="2743007" cy="674691"/>
          </a:xfrm>
          <a:prstGeom prst="rect">
            <a:avLst/>
          </a:prstGeom>
          <a:blipFill>
            <a:blip r:embed="rId2" cstate="print"/>
            <a:stretch>
              <a:fillRect/>
            </a:stretch>
          </a:blipFill>
        </p:spPr>
        <p:txBody>
          <a:bodyPr wrap="square" lIns="0" tIns="0" rIns="0" bIns="0" rtlCol="0"/>
          <a:lstStyle/>
          <a:p>
            <a:pPr defTabSz="554492"/>
            <a:endParaRPr sz="1092">
              <a:solidFill>
                <a:prstClr val="black"/>
              </a:solidFill>
              <a:latin typeface="Calibri"/>
            </a:endParaRPr>
          </a:p>
        </p:txBody>
      </p:sp>
      <p:sp>
        <p:nvSpPr>
          <p:cNvPr id="60" name="object 23">
            <a:extLst>
              <a:ext uri="{FF2B5EF4-FFF2-40B4-BE49-F238E27FC236}">
                <a16:creationId xmlns:a16="http://schemas.microsoft.com/office/drawing/2014/main" id="{F7DFE347-530C-0244-89B1-44BC2D158C8E}"/>
              </a:ext>
            </a:extLst>
          </p:cNvPr>
          <p:cNvSpPr/>
          <p:nvPr userDrawn="1"/>
        </p:nvSpPr>
        <p:spPr>
          <a:xfrm>
            <a:off x="9092990" y="2438229"/>
            <a:ext cx="0" cy="3579560"/>
          </a:xfrm>
          <a:custGeom>
            <a:avLst/>
            <a:gdLst/>
            <a:ahLst/>
            <a:cxnLst/>
            <a:rect l="l" t="t" r="r" b="b"/>
            <a:pathLst>
              <a:path h="5902959">
                <a:moveTo>
                  <a:pt x="0" y="0"/>
                </a:moveTo>
                <a:lnTo>
                  <a:pt x="0" y="5902867"/>
                </a:lnTo>
              </a:path>
            </a:pathLst>
          </a:custGeom>
          <a:ln w="10470">
            <a:solidFill>
              <a:srgbClr val="A6A6A6"/>
            </a:solidFill>
            <a:prstDash val="dash"/>
          </a:ln>
        </p:spPr>
        <p:txBody>
          <a:bodyPr wrap="square" lIns="0" tIns="0" rIns="0" bIns="0" rtlCol="0"/>
          <a:lstStyle/>
          <a:p>
            <a:pPr defTabSz="554492"/>
            <a:endParaRPr sz="1092">
              <a:solidFill>
                <a:prstClr val="black"/>
              </a:solidFill>
              <a:latin typeface="Calibri"/>
            </a:endParaRPr>
          </a:p>
        </p:txBody>
      </p:sp>
      <p:sp>
        <p:nvSpPr>
          <p:cNvPr id="61" name="object 24">
            <a:extLst>
              <a:ext uri="{FF2B5EF4-FFF2-40B4-BE49-F238E27FC236}">
                <a16:creationId xmlns:a16="http://schemas.microsoft.com/office/drawing/2014/main" id="{61898EE5-FEE9-0546-85F2-2AFC9567ABB9}"/>
              </a:ext>
            </a:extLst>
          </p:cNvPr>
          <p:cNvSpPr/>
          <p:nvPr userDrawn="1"/>
        </p:nvSpPr>
        <p:spPr>
          <a:xfrm>
            <a:off x="3099010" y="2438229"/>
            <a:ext cx="0" cy="3579175"/>
          </a:xfrm>
          <a:custGeom>
            <a:avLst/>
            <a:gdLst/>
            <a:ahLst/>
            <a:cxnLst/>
            <a:rect l="l" t="t" r="r" b="b"/>
            <a:pathLst>
              <a:path h="5902325">
                <a:moveTo>
                  <a:pt x="0" y="0"/>
                </a:moveTo>
                <a:lnTo>
                  <a:pt x="0" y="5901830"/>
                </a:lnTo>
              </a:path>
            </a:pathLst>
          </a:custGeom>
          <a:ln w="10470">
            <a:solidFill>
              <a:srgbClr val="A6A6A6"/>
            </a:solidFill>
            <a:prstDash val="dash"/>
          </a:ln>
        </p:spPr>
        <p:txBody>
          <a:bodyPr wrap="square" lIns="0" tIns="0" rIns="0" bIns="0" rtlCol="0"/>
          <a:lstStyle/>
          <a:p>
            <a:pPr defTabSz="554492"/>
            <a:endParaRPr sz="1092">
              <a:solidFill>
                <a:prstClr val="black"/>
              </a:solidFill>
              <a:latin typeface="Calibri"/>
            </a:endParaRPr>
          </a:p>
        </p:txBody>
      </p:sp>
      <p:sp>
        <p:nvSpPr>
          <p:cNvPr id="62" name="object 25">
            <a:extLst>
              <a:ext uri="{FF2B5EF4-FFF2-40B4-BE49-F238E27FC236}">
                <a16:creationId xmlns:a16="http://schemas.microsoft.com/office/drawing/2014/main" id="{3CEF3242-A297-5640-993E-2DA4F7D7782C}"/>
              </a:ext>
            </a:extLst>
          </p:cNvPr>
          <p:cNvSpPr/>
          <p:nvPr userDrawn="1"/>
        </p:nvSpPr>
        <p:spPr>
          <a:xfrm>
            <a:off x="3102185" y="6017102"/>
            <a:ext cx="346173" cy="0"/>
          </a:xfrm>
          <a:custGeom>
            <a:avLst/>
            <a:gdLst/>
            <a:ahLst/>
            <a:cxnLst/>
            <a:rect l="l" t="t" r="r" b="b"/>
            <a:pathLst>
              <a:path w="570864">
                <a:moveTo>
                  <a:pt x="0" y="0"/>
                </a:moveTo>
                <a:lnTo>
                  <a:pt x="570663" y="0"/>
                </a:lnTo>
              </a:path>
            </a:pathLst>
          </a:custGeom>
          <a:ln w="10470">
            <a:solidFill>
              <a:srgbClr val="A6A6A6"/>
            </a:solidFill>
            <a:prstDash val="dash"/>
          </a:ln>
        </p:spPr>
        <p:txBody>
          <a:bodyPr wrap="square" lIns="0" tIns="0" rIns="0" bIns="0" rtlCol="0"/>
          <a:lstStyle/>
          <a:p>
            <a:pPr defTabSz="554492"/>
            <a:endParaRPr sz="1092">
              <a:solidFill>
                <a:prstClr val="black"/>
              </a:solidFill>
              <a:latin typeface="Calibri"/>
            </a:endParaRPr>
          </a:p>
        </p:txBody>
      </p:sp>
      <p:sp>
        <p:nvSpPr>
          <p:cNvPr id="63" name="object 26">
            <a:extLst>
              <a:ext uri="{FF2B5EF4-FFF2-40B4-BE49-F238E27FC236}">
                <a16:creationId xmlns:a16="http://schemas.microsoft.com/office/drawing/2014/main" id="{B4736730-A8B3-9447-BDAF-67E6579CC654}"/>
              </a:ext>
            </a:extLst>
          </p:cNvPr>
          <p:cNvSpPr/>
          <p:nvPr userDrawn="1"/>
        </p:nvSpPr>
        <p:spPr>
          <a:xfrm>
            <a:off x="8705667" y="6017102"/>
            <a:ext cx="390841" cy="0"/>
          </a:xfrm>
          <a:custGeom>
            <a:avLst/>
            <a:gdLst/>
            <a:ahLst/>
            <a:cxnLst/>
            <a:rect l="l" t="t" r="r" b="b"/>
            <a:pathLst>
              <a:path w="644525">
                <a:moveTo>
                  <a:pt x="0" y="0"/>
                </a:moveTo>
                <a:lnTo>
                  <a:pt x="643959" y="0"/>
                </a:lnTo>
              </a:path>
            </a:pathLst>
          </a:custGeom>
          <a:ln w="10470">
            <a:solidFill>
              <a:srgbClr val="A6A6A6"/>
            </a:solidFill>
            <a:prstDash val="dash"/>
          </a:ln>
        </p:spPr>
        <p:txBody>
          <a:bodyPr wrap="square" lIns="0" tIns="0" rIns="0" bIns="0" rtlCol="0"/>
          <a:lstStyle/>
          <a:p>
            <a:pPr defTabSz="554492"/>
            <a:endParaRPr sz="1092">
              <a:solidFill>
                <a:prstClr val="black"/>
              </a:solidFill>
              <a:latin typeface="Calibri"/>
            </a:endParaRPr>
          </a:p>
        </p:txBody>
      </p:sp>
      <p:sp>
        <p:nvSpPr>
          <p:cNvPr id="6" name="Text Placeholder 5">
            <a:extLst>
              <a:ext uri="{FF2B5EF4-FFF2-40B4-BE49-F238E27FC236}">
                <a16:creationId xmlns:a16="http://schemas.microsoft.com/office/drawing/2014/main" id="{E86BE9B7-7793-9F41-8E6A-43BA24464679}"/>
              </a:ext>
            </a:extLst>
          </p:cNvPr>
          <p:cNvSpPr>
            <a:spLocks noGrp="1"/>
          </p:cNvSpPr>
          <p:nvPr>
            <p:ph type="body" sz="quarter" idx="11" hasCustomPrompt="1"/>
          </p:nvPr>
        </p:nvSpPr>
        <p:spPr>
          <a:xfrm>
            <a:off x="228600" y="2627313"/>
            <a:ext cx="2743200" cy="296862"/>
          </a:xfrm>
          <a:prstGeom prst="rect">
            <a:avLst/>
          </a:prstGeom>
        </p:spPr>
        <p:txBody>
          <a:bodyPr anchor="ctr"/>
          <a:lstStyle>
            <a:lvl1pPr algn="ctr">
              <a:buNone/>
              <a:defRPr sz="1000" b="1"/>
            </a:lvl1pPr>
          </a:lstStyle>
          <a:p>
            <a:pPr lvl="0"/>
            <a:r>
              <a:rPr lang="fi-FI"/>
              <a:t>CLICK TO ADD TEXT</a:t>
            </a:r>
          </a:p>
        </p:txBody>
      </p:sp>
      <p:sp>
        <p:nvSpPr>
          <p:cNvPr id="64" name="Text Placeholder 5">
            <a:extLst>
              <a:ext uri="{FF2B5EF4-FFF2-40B4-BE49-F238E27FC236}">
                <a16:creationId xmlns:a16="http://schemas.microsoft.com/office/drawing/2014/main" id="{3E9597BC-3C13-1840-8318-AF5577749D43}"/>
              </a:ext>
            </a:extLst>
          </p:cNvPr>
          <p:cNvSpPr>
            <a:spLocks noGrp="1"/>
          </p:cNvSpPr>
          <p:nvPr>
            <p:ph type="body" sz="quarter" idx="12" hasCustomPrompt="1"/>
          </p:nvPr>
        </p:nvSpPr>
        <p:spPr>
          <a:xfrm>
            <a:off x="3225589" y="2636786"/>
            <a:ext cx="2743200" cy="296862"/>
          </a:xfrm>
          <a:prstGeom prst="rect">
            <a:avLst/>
          </a:prstGeom>
        </p:spPr>
        <p:txBody>
          <a:bodyPr anchor="ctr"/>
          <a:lstStyle>
            <a:lvl1pPr algn="ctr">
              <a:buNone/>
              <a:defRPr sz="1000" b="1"/>
            </a:lvl1pPr>
          </a:lstStyle>
          <a:p>
            <a:pPr lvl="0"/>
            <a:r>
              <a:rPr lang="fi-FI"/>
              <a:t>CLICK TO ADD TEXT</a:t>
            </a:r>
          </a:p>
        </p:txBody>
      </p:sp>
      <p:sp>
        <p:nvSpPr>
          <p:cNvPr id="65" name="Text Placeholder 5">
            <a:extLst>
              <a:ext uri="{FF2B5EF4-FFF2-40B4-BE49-F238E27FC236}">
                <a16:creationId xmlns:a16="http://schemas.microsoft.com/office/drawing/2014/main" id="{29F44694-E356-B24E-B235-9E20150D03AD}"/>
              </a:ext>
            </a:extLst>
          </p:cNvPr>
          <p:cNvSpPr>
            <a:spLocks noGrp="1"/>
          </p:cNvSpPr>
          <p:nvPr>
            <p:ph type="body" sz="quarter" idx="13" hasCustomPrompt="1"/>
          </p:nvPr>
        </p:nvSpPr>
        <p:spPr>
          <a:xfrm>
            <a:off x="6222894" y="2636786"/>
            <a:ext cx="2743200" cy="296862"/>
          </a:xfrm>
          <a:prstGeom prst="rect">
            <a:avLst/>
          </a:prstGeom>
        </p:spPr>
        <p:txBody>
          <a:bodyPr anchor="ctr"/>
          <a:lstStyle>
            <a:lvl1pPr algn="ctr">
              <a:buNone/>
              <a:defRPr sz="1000" b="1"/>
            </a:lvl1pPr>
          </a:lstStyle>
          <a:p>
            <a:pPr lvl="0"/>
            <a:r>
              <a:rPr lang="fi-FI"/>
              <a:t>CLICK TO ADD TEXT</a:t>
            </a:r>
          </a:p>
        </p:txBody>
      </p:sp>
      <p:sp>
        <p:nvSpPr>
          <p:cNvPr id="66" name="Text Placeholder 5">
            <a:extLst>
              <a:ext uri="{FF2B5EF4-FFF2-40B4-BE49-F238E27FC236}">
                <a16:creationId xmlns:a16="http://schemas.microsoft.com/office/drawing/2014/main" id="{70149823-E09A-0E4E-991E-1E51770EA694}"/>
              </a:ext>
            </a:extLst>
          </p:cNvPr>
          <p:cNvSpPr>
            <a:spLocks noGrp="1"/>
          </p:cNvSpPr>
          <p:nvPr>
            <p:ph type="body" sz="quarter" idx="14" hasCustomPrompt="1"/>
          </p:nvPr>
        </p:nvSpPr>
        <p:spPr>
          <a:xfrm>
            <a:off x="9219883" y="2636786"/>
            <a:ext cx="2743200" cy="296862"/>
          </a:xfrm>
          <a:prstGeom prst="rect">
            <a:avLst/>
          </a:prstGeom>
        </p:spPr>
        <p:txBody>
          <a:bodyPr anchor="ctr"/>
          <a:lstStyle>
            <a:lvl1pPr algn="ctr">
              <a:buNone/>
              <a:defRPr sz="1000" b="1"/>
            </a:lvl1pPr>
          </a:lstStyle>
          <a:p>
            <a:pPr lvl="0"/>
            <a:r>
              <a:rPr lang="fi-FI"/>
              <a:t>CLICK TO ADD TEXT</a:t>
            </a:r>
          </a:p>
        </p:txBody>
      </p:sp>
      <p:sp>
        <p:nvSpPr>
          <p:cNvPr id="9" name="Text Placeholder 8">
            <a:extLst>
              <a:ext uri="{FF2B5EF4-FFF2-40B4-BE49-F238E27FC236}">
                <a16:creationId xmlns:a16="http://schemas.microsoft.com/office/drawing/2014/main" id="{91108A94-ACAA-1941-84F3-17770F28ABFA}"/>
              </a:ext>
            </a:extLst>
          </p:cNvPr>
          <p:cNvSpPr>
            <a:spLocks noGrp="1"/>
          </p:cNvSpPr>
          <p:nvPr>
            <p:ph type="body" sz="quarter" idx="15"/>
          </p:nvPr>
        </p:nvSpPr>
        <p:spPr>
          <a:xfrm>
            <a:off x="225493" y="3113088"/>
            <a:ext cx="2750039" cy="1027112"/>
          </a:xfrm>
          <a:prstGeom prst="rect">
            <a:avLst/>
          </a:prstGeom>
          <a:solidFill>
            <a:schemeClr val="bg1"/>
          </a:solidFill>
        </p:spPr>
        <p:txBody>
          <a:bodyPr/>
          <a:lstStyle>
            <a:lvl1pPr>
              <a:buNone/>
              <a:defRPr sz="1000"/>
            </a:lvl1pPr>
          </a:lstStyle>
          <a:p>
            <a:pPr lvl="0"/>
            <a:endParaRPr lang="fi-FI"/>
          </a:p>
        </p:txBody>
      </p:sp>
      <p:sp>
        <p:nvSpPr>
          <p:cNvPr id="67" name="Text Placeholder 8">
            <a:extLst>
              <a:ext uri="{FF2B5EF4-FFF2-40B4-BE49-F238E27FC236}">
                <a16:creationId xmlns:a16="http://schemas.microsoft.com/office/drawing/2014/main" id="{2A94CD33-D5C2-074C-B2ED-AFEBB78DF904}"/>
              </a:ext>
            </a:extLst>
          </p:cNvPr>
          <p:cNvSpPr>
            <a:spLocks noGrp="1"/>
          </p:cNvSpPr>
          <p:nvPr>
            <p:ph type="body" sz="quarter" idx="16"/>
          </p:nvPr>
        </p:nvSpPr>
        <p:spPr>
          <a:xfrm>
            <a:off x="3222481" y="3113088"/>
            <a:ext cx="2739481" cy="1027112"/>
          </a:xfrm>
          <a:prstGeom prst="rect">
            <a:avLst/>
          </a:prstGeom>
          <a:solidFill>
            <a:schemeClr val="bg1"/>
          </a:solidFill>
        </p:spPr>
        <p:txBody>
          <a:bodyPr/>
          <a:lstStyle>
            <a:lvl1pPr>
              <a:buNone/>
              <a:defRPr sz="1000"/>
            </a:lvl1pPr>
          </a:lstStyle>
          <a:p>
            <a:pPr lvl="0"/>
            <a:endParaRPr lang="fi-FI"/>
          </a:p>
        </p:txBody>
      </p:sp>
      <p:sp>
        <p:nvSpPr>
          <p:cNvPr id="68" name="Text Placeholder 8">
            <a:extLst>
              <a:ext uri="{FF2B5EF4-FFF2-40B4-BE49-F238E27FC236}">
                <a16:creationId xmlns:a16="http://schemas.microsoft.com/office/drawing/2014/main" id="{922F148F-88F1-3241-B240-7BAA5A201BB3}"/>
              </a:ext>
            </a:extLst>
          </p:cNvPr>
          <p:cNvSpPr>
            <a:spLocks noGrp="1"/>
          </p:cNvSpPr>
          <p:nvPr>
            <p:ph type="body" sz="quarter" idx="17"/>
          </p:nvPr>
        </p:nvSpPr>
        <p:spPr>
          <a:xfrm>
            <a:off x="6222992" y="3113088"/>
            <a:ext cx="2739484" cy="1027112"/>
          </a:xfrm>
          <a:prstGeom prst="rect">
            <a:avLst/>
          </a:prstGeom>
          <a:solidFill>
            <a:schemeClr val="bg1"/>
          </a:solidFill>
        </p:spPr>
        <p:txBody>
          <a:bodyPr/>
          <a:lstStyle>
            <a:lvl1pPr>
              <a:buNone/>
              <a:defRPr sz="1000"/>
            </a:lvl1pPr>
          </a:lstStyle>
          <a:p>
            <a:pPr lvl="0"/>
            <a:endParaRPr lang="fi-FI"/>
          </a:p>
        </p:txBody>
      </p:sp>
      <p:sp>
        <p:nvSpPr>
          <p:cNvPr id="69" name="Text Placeholder 8">
            <a:extLst>
              <a:ext uri="{FF2B5EF4-FFF2-40B4-BE49-F238E27FC236}">
                <a16:creationId xmlns:a16="http://schemas.microsoft.com/office/drawing/2014/main" id="{CB7ED0A1-95C9-4546-A3E5-052D9904B573}"/>
              </a:ext>
            </a:extLst>
          </p:cNvPr>
          <p:cNvSpPr>
            <a:spLocks noGrp="1"/>
          </p:cNvSpPr>
          <p:nvPr>
            <p:ph type="body" sz="quarter" idx="18"/>
          </p:nvPr>
        </p:nvSpPr>
        <p:spPr>
          <a:xfrm>
            <a:off x="9223502" y="3113088"/>
            <a:ext cx="2735961" cy="1027112"/>
          </a:xfrm>
          <a:prstGeom prst="rect">
            <a:avLst/>
          </a:prstGeom>
          <a:solidFill>
            <a:schemeClr val="bg1"/>
          </a:solidFill>
        </p:spPr>
        <p:txBody>
          <a:bodyPr/>
          <a:lstStyle>
            <a:lvl1pPr>
              <a:buNone/>
              <a:defRPr sz="1000"/>
            </a:lvl1pPr>
          </a:lstStyle>
          <a:p>
            <a:pPr lvl="0"/>
            <a:endParaRPr lang="fi-FI"/>
          </a:p>
        </p:txBody>
      </p:sp>
      <p:sp>
        <p:nvSpPr>
          <p:cNvPr id="70" name="Text Placeholder 8">
            <a:extLst>
              <a:ext uri="{FF2B5EF4-FFF2-40B4-BE49-F238E27FC236}">
                <a16:creationId xmlns:a16="http://schemas.microsoft.com/office/drawing/2014/main" id="{B48D42ED-1112-FF40-8231-454BACDDF474}"/>
              </a:ext>
            </a:extLst>
          </p:cNvPr>
          <p:cNvSpPr>
            <a:spLocks noGrp="1"/>
          </p:cNvSpPr>
          <p:nvPr>
            <p:ph type="body" sz="quarter" idx="19"/>
          </p:nvPr>
        </p:nvSpPr>
        <p:spPr>
          <a:xfrm>
            <a:off x="225493" y="4318454"/>
            <a:ext cx="2750039" cy="1513019"/>
          </a:xfrm>
          <a:prstGeom prst="rect">
            <a:avLst/>
          </a:prstGeom>
          <a:solidFill>
            <a:schemeClr val="bg1"/>
          </a:solidFill>
        </p:spPr>
        <p:txBody>
          <a:bodyPr/>
          <a:lstStyle>
            <a:lvl1pPr>
              <a:buNone/>
              <a:defRPr sz="1000"/>
            </a:lvl1pPr>
          </a:lstStyle>
          <a:p>
            <a:pPr lvl="0"/>
            <a:endParaRPr lang="fi-FI"/>
          </a:p>
        </p:txBody>
      </p:sp>
      <p:sp>
        <p:nvSpPr>
          <p:cNvPr id="71" name="Text Placeholder 8">
            <a:extLst>
              <a:ext uri="{FF2B5EF4-FFF2-40B4-BE49-F238E27FC236}">
                <a16:creationId xmlns:a16="http://schemas.microsoft.com/office/drawing/2014/main" id="{0C892756-ADF1-D448-8D5B-AE74933F03F3}"/>
              </a:ext>
            </a:extLst>
          </p:cNvPr>
          <p:cNvSpPr>
            <a:spLocks noGrp="1"/>
          </p:cNvSpPr>
          <p:nvPr>
            <p:ph type="body" sz="quarter" idx="20"/>
          </p:nvPr>
        </p:nvSpPr>
        <p:spPr>
          <a:xfrm>
            <a:off x="3222481" y="4318455"/>
            <a:ext cx="2750039" cy="1513018"/>
          </a:xfrm>
          <a:prstGeom prst="rect">
            <a:avLst/>
          </a:prstGeom>
          <a:solidFill>
            <a:schemeClr val="bg1"/>
          </a:solidFill>
        </p:spPr>
        <p:txBody>
          <a:bodyPr/>
          <a:lstStyle>
            <a:lvl1pPr>
              <a:buNone/>
              <a:defRPr sz="1000"/>
            </a:lvl1pPr>
          </a:lstStyle>
          <a:p>
            <a:pPr lvl="0"/>
            <a:endParaRPr lang="fi-FI"/>
          </a:p>
        </p:txBody>
      </p:sp>
      <p:sp>
        <p:nvSpPr>
          <p:cNvPr id="72" name="Text Placeholder 8">
            <a:extLst>
              <a:ext uri="{FF2B5EF4-FFF2-40B4-BE49-F238E27FC236}">
                <a16:creationId xmlns:a16="http://schemas.microsoft.com/office/drawing/2014/main" id="{B7CEC84A-3C45-A648-83FF-E85B29FEB388}"/>
              </a:ext>
            </a:extLst>
          </p:cNvPr>
          <p:cNvSpPr>
            <a:spLocks noGrp="1"/>
          </p:cNvSpPr>
          <p:nvPr>
            <p:ph type="body" sz="quarter" idx="21"/>
          </p:nvPr>
        </p:nvSpPr>
        <p:spPr>
          <a:xfrm>
            <a:off x="6219481" y="4313053"/>
            <a:ext cx="2750039" cy="1518421"/>
          </a:xfrm>
          <a:prstGeom prst="rect">
            <a:avLst/>
          </a:prstGeom>
          <a:solidFill>
            <a:schemeClr val="bg1"/>
          </a:solidFill>
        </p:spPr>
        <p:txBody>
          <a:bodyPr/>
          <a:lstStyle>
            <a:lvl1pPr>
              <a:buNone/>
              <a:defRPr sz="1000"/>
            </a:lvl1pPr>
          </a:lstStyle>
          <a:p>
            <a:pPr lvl="0"/>
            <a:endParaRPr lang="fi-FI"/>
          </a:p>
        </p:txBody>
      </p:sp>
      <p:sp>
        <p:nvSpPr>
          <p:cNvPr id="73" name="Text Placeholder 8">
            <a:extLst>
              <a:ext uri="{FF2B5EF4-FFF2-40B4-BE49-F238E27FC236}">
                <a16:creationId xmlns:a16="http://schemas.microsoft.com/office/drawing/2014/main" id="{04EE5D8A-01A8-4241-B015-7E9FB251089F}"/>
              </a:ext>
            </a:extLst>
          </p:cNvPr>
          <p:cNvSpPr>
            <a:spLocks noGrp="1"/>
          </p:cNvSpPr>
          <p:nvPr>
            <p:ph type="body" sz="quarter" idx="22"/>
          </p:nvPr>
        </p:nvSpPr>
        <p:spPr>
          <a:xfrm>
            <a:off x="9209424" y="4313052"/>
            <a:ext cx="2750039" cy="1518421"/>
          </a:xfrm>
          <a:prstGeom prst="rect">
            <a:avLst/>
          </a:prstGeom>
          <a:solidFill>
            <a:schemeClr val="bg1"/>
          </a:solidFill>
        </p:spPr>
        <p:txBody>
          <a:bodyPr/>
          <a:lstStyle>
            <a:lvl1pPr>
              <a:buNone/>
              <a:defRPr sz="1000"/>
            </a:lvl1pPr>
          </a:lstStyle>
          <a:p>
            <a:pPr lvl="0"/>
            <a:endParaRPr lang="fi-FI"/>
          </a:p>
        </p:txBody>
      </p:sp>
      <p:sp>
        <p:nvSpPr>
          <p:cNvPr id="13" name="Text Placeholder 12">
            <a:extLst>
              <a:ext uri="{FF2B5EF4-FFF2-40B4-BE49-F238E27FC236}">
                <a16:creationId xmlns:a16="http://schemas.microsoft.com/office/drawing/2014/main" id="{582108BD-5F01-A644-A31E-160E5C8115BC}"/>
              </a:ext>
            </a:extLst>
          </p:cNvPr>
          <p:cNvSpPr>
            <a:spLocks noGrp="1"/>
          </p:cNvSpPr>
          <p:nvPr>
            <p:ph type="body" sz="quarter" idx="23"/>
          </p:nvPr>
        </p:nvSpPr>
        <p:spPr>
          <a:xfrm>
            <a:off x="3448050" y="5900057"/>
            <a:ext cx="5257800" cy="230188"/>
          </a:xfrm>
          <a:prstGeom prst="rect">
            <a:avLst/>
          </a:prstGeom>
        </p:spPr>
        <p:txBody>
          <a:bodyPr/>
          <a:lstStyle>
            <a:lvl1pPr algn="ctr">
              <a:buNone/>
              <a:defRPr sz="900"/>
            </a:lvl1pPr>
          </a:lstStyle>
          <a:p>
            <a:pPr lvl="0"/>
            <a:endParaRPr lang="fi-FI"/>
          </a:p>
        </p:txBody>
      </p:sp>
      <p:sp>
        <p:nvSpPr>
          <p:cNvPr id="33" name="Title 1">
            <a:extLst>
              <a:ext uri="{FF2B5EF4-FFF2-40B4-BE49-F238E27FC236}">
                <a16:creationId xmlns:a16="http://schemas.microsoft.com/office/drawing/2014/main" id="{248D3D0E-F9E5-4168-AA37-E31B93AD8EF7}"/>
              </a:ext>
            </a:extLst>
          </p:cNvPr>
          <p:cNvSpPr>
            <a:spLocks noGrp="1"/>
          </p:cNvSpPr>
          <p:nvPr>
            <p:ph type="title"/>
          </p:nvPr>
        </p:nvSpPr>
        <p:spPr>
          <a:xfrm>
            <a:off x="303979" y="858559"/>
            <a:ext cx="11556123" cy="452010"/>
          </a:xfrm>
          <a:prstGeom prst="rect">
            <a:avLst/>
          </a:prstGeom>
        </p:spPr>
        <p:txBody>
          <a:bodyPr anchor="ctr">
            <a:normAutofit/>
          </a:bodyPr>
          <a:lstStyle>
            <a:lvl1pPr>
              <a:lnSpc>
                <a:spcPct val="90000"/>
              </a:lnSpc>
              <a:defRPr sz="3000">
                <a:solidFill>
                  <a:schemeClr val="tx1"/>
                </a:solidFill>
                <a:latin typeface="Microsoft Sans Serif" panose="020B0604020202020204" pitchFamily="34" charset="0"/>
                <a:cs typeface="Microsoft Sans Serif" panose="020B0604020202020204" pitchFamily="34" charset="0"/>
              </a:defRPr>
            </a:lvl1pPr>
          </a:lstStyle>
          <a:p>
            <a:r>
              <a:rPr lang="en-GB"/>
              <a:t>Click to edit Master title style</a:t>
            </a:r>
          </a:p>
        </p:txBody>
      </p:sp>
    </p:spTree>
    <p:extLst>
      <p:ext uri="{BB962C8B-B14F-4D97-AF65-F5344CB8AC3E}">
        <p14:creationId xmlns:p14="http://schemas.microsoft.com/office/powerpoint/2010/main" val="728436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04 grey">
    <p:spTree>
      <p:nvGrpSpPr>
        <p:cNvPr id="1" name=""/>
        <p:cNvGrpSpPr/>
        <p:nvPr/>
      </p:nvGrpSpPr>
      <p:grpSpPr>
        <a:xfrm>
          <a:off x="0" y="0"/>
          <a:ext cx="0" cy="0"/>
          <a:chOff x="0" y="0"/>
          <a:chExt cx="0" cy="0"/>
        </a:xfrm>
      </p:grpSpPr>
      <p:pic>
        <p:nvPicPr>
          <p:cNvPr id="3" name="Picture 2" descr="A picture containing indoor, lighter&#10;&#10;Description automatically generated">
            <a:extLst>
              <a:ext uri="{FF2B5EF4-FFF2-40B4-BE49-F238E27FC236}">
                <a16:creationId xmlns:a16="http://schemas.microsoft.com/office/drawing/2014/main" id="{56AF5749-2F29-4763-91BC-FE2B0D57224A}"/>
              </a:ext>
            </a:extLst>
          </p:cNvPr>
          <p:cNvPicPr>
            <a:picLocks noChangeAspect="1"/>
          </p:cNvPicPr>
          <p:nvPr userDrawn="1"/>
        </p:nvPicPr>
        <p:blipFill rotWithShape="1">
          <a:blip r:embed="rId2"/>
          <a:srcRect l="10383" r="22703"/>
          <a:stretch/>
        </p:blipFill>
        <p:spPr>
          <a:xfrm>
            <a:off x="5702300" y="0"/>
            <a:ext cx="6489700" cy="6858000"/>
          </a:xfrm>
          <a:prstGeom prst="rect">
            <a:avLst/>
          </a:prstGeom>
        </p:spPr>
      </p:pic>
      <p:sp>
        <p:nvSpPr>
          <p:cNvPr id="10" name="Title 1">
            <a:extLst>
              <a:ext uri="{FF2B5EF4-FFF2-40B4-BE49-F238E27FC236}">
                <a16:creationId xmlns:a16="http://schemas.microsoft.com/office/drawing/2014/main" id="{927521D5-00BD-EF4B-AABC-70147528CF58}"/>
              </a:ext>
            </a:extLst>
          </p:cNvPr>
          <p:cNvSpPr>
            <a:spLocks noGrp="1"/>
          </p:cNvSpPr>
          <p:nvPr>
            <p:ph type="ctrTitle"/>
          </p:nvPr>
        </p:nvSpPr>
        <p:spPr>
          <a:xfrm>
            <a:off x="328863" y="1122363"/>
            <a:ext cx="5373437" cy="1853448"/>
          </a:xfrm>
          <a:prstGeom prst="rect">
            <a:avLst/>
          </a:prstGeom>
        </p:spPr>
        <p:txBody>
          <a:bodyPr anchor="t"/>
          <a:lstStyle>
            <a:lvl1pPr>
              <a:defRPr sz="5000">
                <a:latin typeface="Microsoft Sans Serif" panose="020B0604020202020204" pitchFamily="34" charset="0"/>
                <a:cs typeface="Microsoft Sans Serif" panose="020B0604020202020204" pitchFamily="34" charset="0"/>
              </a:defRPr>
            </a:lvl1pPr>
          </a:lstStyle>
          <a:p>
            <a:pPr algn="l"/>
            <a:endParaRPr lang="fi-FI" dirty="0">
              <a:latin typeface="Monument Grotesk" panose="02010504030000020004" pitchFamily="2" charset="0"/>
            </a:endParaRPr>
          </a:p>
        </p:txBody>
      </p:sp>
      <p:sp>
        <p:nvSpPr>
          <p:cNvPr id="11" name="Subtitle 2">
            <a:extLst>
              <a:ext uri="{FF2B5EF4-FFF2-40B4-BE49-F238E27FC236}">
                <a16:creationId xmlns:a16="http://schemas.microsoft.com/office/drawing/2014/main" id="{D83394A4-9BA6-8A4E-BEA2-EECEB6A363A1}"/>
              </a:ext>
            </a:extLst>
          </p:cNvPr>
          <p:cNvSpPr>
            <a:spLocks noGrp="1"/>
          </p:cNvSpPr>
          <p:nvPr>
            <p:ph type="subTitle" idx="1"/>
          </p:nvPr>
        </p:nvSpPr>
        <p:spPr>
          <a:xfrm>
            <a:off x="328863" y="3200985"/>
            <a:ext cx="5373437" cy="2975226"/>
          </a:xfrm>
          <a:prstGeom prst="rect">
            <a:avLst/>
          </a:prstGeom>
        </p:spPr>
        <p:txBody>
          <a:bodyPr/>
          <a:lstStyle>
            <a:lvl1pPr>
              <a:buNone/>
              <a:defRPr sz="2500">
                <a:latin typeface="Microsoft Sans Serif" panose="020B0604020202020204" pitchFamily="34" charset="0"/>
                <a:cs typeface="Microsoft Sans Serif" panose="020B0604020202020204" pitchFamily="34" charset="0"/>
              </a:defRPr>
            </a:lvl1pPr>
          </a:lstStyle>
          <a:p>
            <a:pPr algn="l"/>
            <a:endParaRPr lang="fi-FI" dirty="0">
              <a:latin typeface="Monument Grotesk" panose="02010504030000020004" pitchFamily="2" charset="0"/>
            </a:endParaRPr>
          </a:p>
        </p:txBody>
      </p:sp>
      <p:sp>
        <p:nvSpPr>
          <p:cNvPr id="6" name="Slide Number Placeholder 5">
            <a:extLst>
              <a:ext uri="{FF2B5EF4-FFF2-40B4-BE49-F238E27FC236}">
                <a16:creationId xmlns:a16="http://schemas.microsoft.com/office/drawing/2014/main" id="{1EB7A632-F1B6-4DED-A40B-FADD516CE91C}"/>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987985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05 grey">
    <p:spTree>
      <p:nvGrpSpPr>
        <p:cNvPr id="1" name=""/>
        <p:cNvGrpSpPr/>
        <p:nvPr/>
      </p:nvGrpSpPr>
      <p:grpSpPr>
        <a:xfrm>
          <a:off x="0" y="0"/>
          <a:ext cx="0" cy="0"/>
          <a:chOff x="0" y="0"/>
          <a:chExt cx="0" cy="0"/>
        </a:xfrm>
      </p:grpSpPr>
      <p:pic>
        <p:nvPicPr>
          <p:cNvPr id="4" name="Picture 3" descr="A picture containing lighter&#10;&#10;Description automatically generated">
            <a:extLst>
              <a:ext uri="{FF2B5EF4-FFF2-40B4-BE49-F238E27FC236}">
                <a16:creationId xmlns:a16="http://schemas.microsoft.com/office/drawing/2014/main" id="{0B087201-E3EB-41A3-8486-97DA96A24537}"/>
              </a:ext>
            </a:extLst>
          </p:cNvPr>
          <p:cNvPicPr>
            <a:picLocks noChangeAspect="1"/>
          </p:cNvPicPr>
          <p:nvPr userDrawn="1"/>
        </p:nvPicPr>
        <p:blipFill>
          <a:blip r:embed="rId2"/>
          <a:stretch>
            <a:fillRect/>
          </a:stretch>
        </p:blipFill>
        <p:spPr>
          <a:xfrm>
            <a:off x="0" y="435"/>
            <a:ext cx="12192000" cy="6857129"/>
          </a:xfrm>
          <a:prstGeom prst="rect">
            <a:avLst/>
          </a:prstGeom>
        </p:spPr>
      </p:pic>
      <p:sp>
        <p:nvSpPr>
          <p:cNvPr id="10" name="Title 1">
            <a:extLst>
              <a:ext uri="{FF2B5EF4-FFF2-40B4-BE49-F238E27FC236}">
                <a16:creationId xmlns:a16="http://schemas.microsoft.com/office/drawing/2014/main" id="{927521D5-00BD-EF4B-AABC-70147528CF58}"/>
              </a:ext>
            </a:extLst>
          </p:cNvPr>
          <p:cNvSpPr>
            <a:spLocks noGrp="1"/>
          </p:cNvSpPr>
          <p:nvPr>
            <p:ph type="ctrTitle"/>
          </p:nvPr>
        </p:nvSpPr>
        <p:spPr>
          <a:xfrm>
            <a:off x="328863" y="1122363"/>
            <a:ext cx="5373437" cy="1853448"/>
          </a:xfrm>
          <a:prstGeom prst="rect">
            <a:avLst/>
          </a:prstGeom>
        </p:spPr>
        <p:txBody>
          <a:bodyPr anchor="t"/>
          <a:lstStyle>
            <a:lvl1pPr>
              <a:defRPr sz="5000">
                <a:latin typeface="Microsoft Sans Serif" panose="020B0604020202020204" pitchFamily="34" charset="0"/>
                <a:cs typeface="Microsoft Sans Serif" panose="020B0604020202020204" pitchFamily="34" charset="0"/>
              </a:defRPr>
            </a:lvl1pPr>
          </a:lstStyle>
          <a:p>
            <a:pPr algn="l"/>
            <a:endParaRPr lang="fi-FI" dirty="0">
              <a:latin typeface="Monument Grotesk" panose="02010504030000020004" pitchFamily="2" charset="0"/>
            </a:endParaRPr>
          </a:p>
        </p:txBody>
      </p:sp>
      <p:sp>
        <p:nvSpPr>
          <p:cNvPr id="11" name="Subtitle 2">
            <a:extLst>
              <a:ext uri="{FF2B5EF4-FFF2-40B4-BE49-F238E27FC236}">
                <a16:creationId xmlns:a16="http://schemas.microsoft.com/office/drawing/2014/main" id="{D83394A4-9BA6-8A4E-BEA2-EECEB6A363A1}"/>
              </a:ext>
            </a:extLst>
          </p:cNvPr>
          <p:cNvSpPr>
            <a:spLocks noGrp="1"/>
          </p:cNvSpPr>
          <p:nvPr>
            <p:ph type="subTitle" idx="1"/>
          </p:nvPr>
        </p:nvSpPr>
        <p:spPr>
          <a:xfrm>
            <a:off x="328863" y="3200985"/>
            <a:ext cx="5373437" cy="2975226"/>
          </a:xfrm>
          <a:prstGeom prst="rect">
            <a:avLst/>
          </a:prstGeom>
        </p:spPr>
        <p:txBody>
          <a:bodyPr/>
          <a:lstStyle>
            <a:lvl1pPr>
              <a:buNone/>
              <a:defRPr sz="2500">
                <a:latin typeface="Microsoft Sans Serif" panose="020B0604020202020204" pitchFamily="34" charset="0"/>
                <a:cs typeface="Microsoft Sans Serif" panose="020B0604020202020204" pitchFamily="34" charset="0"/>
              </a:defRPr>
            </a:lvl1pPr>
          </a:lstStyle>
          <a:p>
            <a:pPr algn="l"/>
            <a:endParaRPr lang="fi-FI" dirty="0">
              <a:latin typeface="Monument Grotesk" panose="02010504030000020004" pitchFamily="2" charset="0"/>
            </a:endParaRPr>
          </a:p>
        </p:txBody>
      </p:sp>
      <p:sp>
        <p:nvSpPr>
          <p:cNvPr id="6" name="Slide Number Placeholder 5">
            <a:extLst>
              <a:ext uri="{FF2B5EF4-FFF2-40B4-BE49-F238E27FC236}">
                <a16:creationId xmlns:a16="http://schemas.microsoft.com/office/drawing/2014/main" id="{1EB7A632-F1B6-4DED-A40B-FADD516CE91C}"/>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pic>
        <p:nvPicPr>
          <p:cNvPr id="8" name="Picture 7">
            <a:extLst>
              <a:ext uri="{FF2B5EF4-FFF2-40B4-BE49-F238E27FC236}">
                <a16:creationId xmlns:a16="http://schemas.microsoft.com/office/drawing/2014/main" id="{08D0280F-269B-4BC8-AD6E-DFE237495C01}"/>
              </a:ext>
            </a:extLst>
          </p:cNvPr>
          <p:cNvPicPr>
            <a:picLocks noChangeAspect="1"/>
          </p:cNvPicPr>
          <p:nvPr userDrawn="1"/>
        </p:nvPicPr>
        <p:blipFill>
          <a:blip r:embed="rId3"/>
          <a:stretch>
            <a:fillRect/>
          </a:stretch>
        </p:blipFill>
        <p:spPr>
          <a:xfrm>
            <a:off x="439983" y="321926"/>
            <a:ext cx="883524" cy="313167"/>
          </a:xfrm>
          <a:prstGeom prst="rect">
            <a:avLst/>
          </a:prstGeom>
        </p:spPr>
      </p:pic>
    </p:spTree>
    <p:extLst>
      <p:ext uri="{BB962C8B-B14F-4D97-AF65-F5344CB8AC3E}">
        <p14:creationId xmlns:p14="http://schemas.microsoft.com/office/powerpoint/2010/main" val="771929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06 grey">
    <p:bg>
      <p:bgPr>
        <a:gradFill>
          <a:gsLst>
            <a:gs pos="0">
              <a:schemeClr val="bg1">
                <a:lumMod val="65000"/>
              </a:schemeClr>
            </a:gs>
            <a:gs pos="100000">
              <a:schemeClr val="bg1">
                <a:lumMod val="95000"/>
              </a:schemeClr>
            </a:gs>
          </a:gsLst>
          <a:lin ang="0" scaled="1"/>
        </a:gradFill>
        <a:effectLst/>
      </p:bgPr>
    </p:bg>
    <p:spTree>
      <p:nvGrpSpPr>
        <p:cNvPr id="1" name=""/>
        <p:cNvGrpSpPr/>
        <p:nvPr/>
      </p:nvGrpSpPr>
      <p:grpSpPr>
        <a:xfrm>
          <a:off x="0" y="0"/>
          <a:ext cx="0" cy="0"/>
          <a:chOff x="0" y="0"/>
          <a:chExt cx="0" cy="0"/>
        </a:xfrm>
      </p:grpSpPr>
      <p:pic>
        <p:nvPicPr>
          <p:cNvPr id="4" name="Picture 3" descr="A picture containing lighter&#10;&#10;Description automatically generated">
            <a:extLst>
              <a:ext uri="{FF2B5EF4-FFF2-40B4-BE49-F238E27FC236}">
                <a16:creationId xmlns:a16="http://schemas.microsoft.com/office/drawing/2014/main" id="{0B087201-E3EB-41A3-8486-97DA96A24537}"/>
              </a:ext>
            </a:extLst>
          </p:cNvPr>
          <p:cNvPicPr>
            <a:picLocks noChangeAspect="1"/>
          </p:cNvPicPr>
          <p:nvPr userDrawn="1"/>
        </p:nvPicPr>
        <p:blipFill>
          <a:blip r:embed="rId2"/>
          <a:stretch>
            <a:fillRect/>
          </a:stretch>
        </p:blipFill>
        <p:spPr>
          <a:xfrm>
            <a:off x="0" y="0"/>
            <a:ext cx="12192000" cy="6857129"/>
          </a:xfrm>
          <a:prstGeom prst="rect">
            <a:avLst/>
          </a:prstGeom>
        </p:spPr>
      </p:pic>
      <p:sp>
        <p:nvSpPr>
          <p:cNvPr id="6" name="Slide Number Placeholder 5">
            <a:extLst>
              <a:ext uri="{FF2B5EF4-FFF2-40B4-BE49-F238E27FC236}">
                <a16:creationId xmlns:a16="http://schemas.microsoft.com/office/drawing/2014/main" id="{1EB7A632-F1B6-4DED-A40B-FADD516CE91C}"/>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pic>
        <p:nvPicPr>
          <p:cNvPr id="8" name="Picture 7">
            <a:extLst>
              <a:ext uri="{FF2B5EF4-FFF2-40B4-BE49-F238E27FC236}">
                <a16:creationId xmlns:a16="http://schemas.microsoft.com/office/drawing/2014/main" id="{08D0280F-269B-4BC8-AD6E-DFE237495C01}"/>
              </a:ext>
            </a:extLst>
          </p:cNvPr>
          <p:cNvPicPr>
            <a:picLocks noChangeAspect="1"/>
          </p:cNvPicPr>
          <p:nvPr userDrawn="1"/>
        </p:nvPicPr>
        <p:blipFill>
          <a:blip r:embed="rId3"/>
          <a:stretch>
            <a:fillRect/>
          </a:stretch>
        </p:blipFill>
        <p:spPr>
          <a:xfrm>
            <a:off x="439983" y="321926"/>
            <a:ext cx="883524" cy="313167"/>
          </a:xfrm>
          <a:prstGeom prst="rect">
            <a:avLst/>
          </a:prstGeom>
        </p:spPr>
      </p:pic>
    </p:spTree>
    <p:extLst>
      <p:ext uri="{BB962C8B-B14F-4D97-AF65-F5344CB8AC3E}">
        <p14:creationId xmlns:p14="http://schemas.microsoft.com/office/powerpoint/2010/main" val="607291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itle Slide 04">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1719262"/>
          </a:xfrm>
          <a:prstGeom prst="rect">
            <a:avLst/>
          </a:prstGeom>
        </p:spPr>
        <p:txBody>
          <a:bodyPr anchor="t"/>
          <a:lstStyle>
            <a:lvl1pPr algn="ctr">
              <a:defRPr sz="6000">
                <a:latin typeface="Microsoft Sans Serif" panose="020B0604020202020204" pitchFamily="34" charset="0"/>
                <a:cs typeface="Microsoft Sans Serif" panose="020B0604020202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3429001"/>
            <a:ext cx="10515600" cy="2660650"/>
          </a:xfrm>
          <a:prstGeom prst="rect">
            <a:avLst/>
          </a:prstGeom>
        </p:spPr>
        <p:txBody>
          <a:bodyPr/>
          <a:lstStyle>
            <a:lvl1pPr marL="0" indent="0" algn="ctr">
              <a:buNone/>
              <a:defRPr sz="2400">
                <a:solidFill>
                  <a:schemeClr val="tx1">
                    <a:tint val="75000"/>
                  </a:schemeClr>
                </a:solidFill>
                <a:latin typeface="Microsoft Sans Serif" panose="020B0604020202020204" pitchFamily="34" charset="0"/>
                <a:cs typeface="Microsoft Sans Serif"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280989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05">
    <p:spTree>
      <p:nvGrpSpPr>
        <p:cNvPr id="1" name=""/>
        <p:cNvGrpSpPr/>
        <p:nvPr/>
      </p:nvGrpSpPr>
      <p:grpSpPr>
        <a:xfrm>
          <a:off x="0" y="0"/>
          <a:ext cx="0" cy="0"/>
          <a:chOff x="0" y="0"/>
          <a:chExt cx="0" cy="0"/>
        </a:xfrm>
      </p:grpSpPr>
      <p:sp>
        <p:nvSpPr>
          <p:cNvPr id="2" name="Title 1"/>
          <p:cNvSpPr>
            <a:spLocks noGrp="1"/>
          </p:cNvSpPr>
          <p:nvPr>
            <p:ph type="title"/>
          </p:nvPr>
        </p:nvSpPr>
        <p:spPr>
          <a:xfrm>
            <a:off x="333232" y="870718"/>
            <a:ext cx="11533185" cy="1242312"/>
          </a:xfrm>
          <a:prstGeom prst="rect">
            <a:avLst/>
          </a:prstGeom>
        </p:spPr>
        <p:txBody>
          <a:bodyPr/>
          <a:lstStyle>
            <a:lvl1pPr>
              <a:defRPr baseline="0">
                <a:latin typeface="Microsoft Sans Serif" panose="020B0604020202020204" pitchFamily="34" charset="0"/>
                <a:cs typeface="Microsoft Sans Serif" panose="020B0604020202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333233" y="2126990"/>
            <a:ext cx="11533184" cy="4070031"/>
          </a:xfrm>
          <a:prstGeom prst="rect">
            <a:avLst/>
          </a:prstGeom>
        </p:spPr>
        <p:txBody>
          <a:bodyPr/>
          <a:lstStyle>
            <a:lvl1pPr>
              <a:buFont typeface="Arial" panose="020B0604020202020204" pitchFamily="34" charset="0"/>
              <a:buChar char="•"/>
              <a:defRPr baseline="0">
                <a:latin typeface="Microsoft Sans Serif" panose="020B0604020202020204" pitchFamily="34" charset="0"/>
                <a:cs typeface="Microsoft Sans Serif" panose="020B0604020202020204" pitchFamily="34" charset="0"/>
              </a:defRPr>
            </a:lvl1pPr>
            <a:lvl2pPr>
              <a:defRPr baseline="0">
                <a:latin typeface="Microsoft Sans Serif" panose="020B0604020202020204" pitchFamily="34" charset="0"/>
                <a:cs typeface="Microsoft Sans Serif" panose="020B0604020202020204" pitchFamily="34" charset="0"/>
              </a:defRPr>
            </a:lvl2pPr>
            <a:lvl3pPr>
              <a:defRPr baseline="0">
                <a:latin typeface="Microsoft Sans Serif" panose="020B0604020202020204" pitchFamily="34" charset="0"/>
                <a:cs typeface="Microsoft Sans Serif" panose="020B0604020202020204" pitchFamily="34" charset="0"/>
              </a:defRPr>
            </a:lvl3pPr>
            <a:lvl4pPr>
              <a:defRPr baseline="0">
                <a:latin typeface="Microsoft Sans Serif" panose="020B0604020202020204" pitchFamily="34" charset="0"/>
                <a:cs typeface="Microsoft Sans Serif" panose="020B0604020202020204" pitchFamily="34" charset="0"/>
              </a:defRPr>
            </a:lvl4pPr>
            <a:lvl5pPr>
              <a:defRPr baseline="0">
                <a:latin typeface="Microsoft Sans Serif" panose="020B0604020202020204" pitchFamily="34" charset="0"/>
                <a:cs typeface="Microsoft Sans Serif"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47179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hyperlink" Target="http://www.meetiqm.com/"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hyperlink" Target="http://www.meetiqm.com/" TargetMode="External"/><Relationship Id="rId2" Type="http://schemas.openxmlformats.org/officeDocument/2006/relationships/theme" Target="../theme/theme3.xml"/><Relationship Id="rId1" Type="http://schemas.openxmlformats.org/officeDocument/2006/relationships/slideLayout" Target="../slideLayouts/slideLayout19.xml"/><Relationship Id="rId5" Type="http://schemas.openxmlformats.org/officeDocument/2006/relationships/image" Target="../media/image1.png"/><Relationship Id="rId4"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6.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1.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8F1B18A-9570-2442-9C65-259AB9FA64C7}"/>
              </a:ext>
            </a:extLst>
          </p:cNvPr>
          <p:cNvSpPr txBox="1"/>
          <p:nvPr userDrawn="1"/>
        </p:nvSpPr>
        <p:spPr>
          <a:xfrm>
            <a:off x="340552" y="3429000"/>
            <a:ext cx="6446746" cy="369332"/>
          </a:xfrm>
          <a:prstGeom prst="rect">
            <a:avLst/>
          </a:prstGeom>
          <a:noFill/>
        </p:spPr>
        <p:txBody>
          <a:bodyPr wrap="square" rtlCol="0">
            <a:spAutoFit/>
          </a:bodyPr>
          <a:lstStyle/>
          <a:p>
            <a:endParaRPr lang="fi-FI" baseline="0">
              <a:latin typeface="Microsoft Sans Serif" panose="020B0604020202020204" pitchFamily="34" charset="0"/>
              <a:cs typeface="Microsoft Sans Serif" panose="020B0604020202020204" pitchFamily="34" charset="0"/>
            </a:endParaRPr>
          </a:p>
        </p:txBody>
      </p:sp>
      <p:sp>
        <p:nvSpPr>
          <p:cNvPr id="6" name="Slide Number Placeholder 5">
            <a:extLst>
              <a:ext uri="{FF2B5EF4-FFF2-40B4-BE49-F238E27FC236}">
                <a16:creationId xmlns:a16="http://schemas.microsoft.com/office/drawing/2014/main" id="{5682F944-5441-428D-BA42-0C3B26BCD2A6}"/>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5" name="Title Placeholder 4">
            <a:extLst>
              <a:ext uri="{FF2B5EF4-FFF2-40B4-BE49-F238E27FC236}">
                <a16:creationId xmlns:a16="http://schemas.microsoft.com/office/drawing/2014/main" id="{947AFD61-A602-A74B-8488-BA4E68BD58B2}"/>
              </a:ext>
            </a:extLst>
          </p:cNvPr>
          <p:cNvSpPr>
            <a:spLocks noGrp="1"/>
          </p:cNvSpPr>
          <p:nvPr>
            <p:ph type="title"/>
          </p:nvPr>
        </p:nvSpPr>
        <p:spPr>
          <a:xfrm>
            <a:off x="328501" y="753957"/>
            <a:ext cx="10515600" cy="1325563"/>
          </a:xfrm>
          <a:prstGeom prst="rect">
            <a:avLst/>
          </a:prstGeom>
        </p:spPr>
        <p:txBody>
          <a:bodyPr vert="horz" lIns="91440" tIns="45720" rIns="91440" bIns="45720" rtlCol="0" anchor="ctr">
            <a:normAutofit/>
          </a:bodyPr>
          <a:lstStyle/>
          <a:p>
            <a:r>
              <a:rPr lang="en-GB" dirty="0"/>
              <a:t>Click to edit Master title style</a:t>
            </a:r>
            <a:endParaRPr lang="fi-FI" dirty="0"/>
          </a:p>
        </p:txBody>
      </p:sp>
      <p:pic>
        <p:nvPicPr>
          <p:cNvPr id="12" name="Picture 11">
            <a:extLst>
              <a:ext uri="{FF2B5EF4-FFF2-40B4-BE49-F238E27FC236}">
                <a16:creationId xmlns:a16="http://schemas.microsoft.com/office/drawing/2014/main" id="{252D40EB-C507-4B3A-A129-73792C1192FA}"/>
              </a:ext>
            </a:extLst>
          </p:cNvPr>
          <p:cNvPicPr>
            <a:picLocks noChangeAspect="1"/>
          </p:cNvPicPr>
          <p:nvPr userDrawn="1"/>
        </p:nvPicPr>
        <p:blipFill>
          <a:blip r:embed="rId19"/>
          <a:stretch>
            <a:fillRect/>
          </a:stretch>
        </p:blipFill>
        <p:spPr>
          <a:xfrm>
            <a:off x="129590" y="6639321"/>
            <a:ext cx="432472" cy="153291"/>
          </a:xfrm>
          <a:prstGeom prst="rect">
            <a:avLst/>
          </a:prstGeom>
        </p:spPr>
      </p:pic>
    </p:spTree>
    <p:extLst>
      <p:ext uri="{BB962C8B-B14F-4D97-AF65-F5344CB8AC3E}">
        <p14:creationId xmlns:p14="http://schemas.microsoft.com/office/powerpoint/2010/main" val="4231015721"/>
      </p:ext>
    </p:extLst>
  </p:cSld>
  <p:clrMap bg1="lt1" tx1="dk1" bg2="lt2" tx2="dk2" accent1="accent1" accent2="accent2" accent3="accent3" accent4="accent4" accent5="accent5" accent6="accent6" hlink="hlink" folHlink="folHlink"/>
  <p:sldLayoutIdLst>
    <p:sldLayoutId id="2147483661" r:id="rId1"/>
    <p:sldLayoutId id="2147483711" r:id="rId2"/>
    <p:sldLayoutId id="2147483712" r:id="rId3"/>
    <p:sldLayoutId id="2147483769" r:id="rId4"/>
    <p:sldLayoutId id="2147483766" r:id="rId5"/>
    <p:sldLayoutId id="2147483767" r:id="rId6"/>
    <p:sldLayoutId id="2147483768" r:id="rId7"/>
    <p:sldLayoutId id="2147483663" r:id="rId8"/>
    <p:sldLayoutId id="2147483662" r:id="rId9"/>
    <p:sldLayoutId id="2147483664" r:id="rId10"/>
    <p:sldLayoutId id="2147483666" r:id="rId11"/>
    <p:sldLayoutId id="2147483741" r:id="rId12"/>
    <p:sldLayoutId id="2147483723" r:id="rId13"/>
    <p:sldLayoutId id="2147483669" r:id="rId14"/>
    <p:sldLayoutId id="2147483742" r:id="rId15"/>
    <p:sldLayoutId id="2147483770" r:id="rId16"/>
    <p:sldLayoutId id="2147483771" r:id="rId17"/>
  </p:sldLayoutIdLst>
  <p:txStyles>
    <p:titleStyle>
      <a:lvl1pPr algn="l" defTabSz="914400" rtl="0" eaLnBrk="1" latinLnBrk="0" hangingPunct="1">
        <a:lnSpc>
          <a:spcPct val="90000"/>
        </a:lnSpc>
        <a:spcBef>
          <a:spcPct val="0"/>
        </a:spcBef>
        <a:buNone/>
        <a:defRPr sz="4400" kern="1200" baseline="0">
          <a:solidFill>
            <a:schemeClr val="tx1"/>
          </a:solidFill>
          <a:latin typeface="Monument Grotesk" panose="02010504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onument Grotesk" panose="02010504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onument Grotesk" panose="02010504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Monument Grotesk" panose="02010504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onument Grotesk" panose="02010504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onument Grotesk" panose="020105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109B49-D0B5-49B9-B4D3-177E67B4BC71}"/>
              </a:ext>
            </a:extLst>
          </p:cNvPr>
          <p:cNvPicPr>
            <a:picLocks noChangeAspect="1"/>
          </p:cNvPicPr>
          <p:nvPr userDrawn="1"/>
        </p:nvPicPr>
        <p:blipFill>
          <a:blip r:embed="rId3"/>
          <a:stretch>
            <a:fillRect/>
          </a:stretch>
        </p:blipFill>
        <p:spPr>
          <a:xfrm>
            <a:off x="0" y="435"/>
            <a:ext cx="12192000" cy="6857129"/>
          </a:xfrm>
          <a:prstGeom prst="rect">
            <a:avLst/>
          </a:prstGeom>
        </p:spPr>
      </p:pic>
      <p:sp>
        <p:nvSpPr>
          <p:cNvPr id="8" name="TextBox 7">
            <a:extLst>
              <a:ext uri="{FF2B5EF4-FFF2-40B4-BE49-F238E27FC236}">
                <a16:creationId xmlns:a16="http://schemas.microsoft.com/office/drawing/2014/main" id="{C48BC9F0-3284-C245-BCF5-2F0A2E89224A}"/>
              </a:ext>
            </a:extLst>
          </p:cNvPr>
          <p:cNvSpPr txBox="1"/>
          <p:nvPr userDrawn="1"/>
        </p:nvSpPr>
        <p:spPr>
          <a:xfrm>
            <a:off x="311083" y="1797784"/>
            <a:ext cx="6476215" cy="861774"/>
          </a:xfrm>
          <a:prstGeom prst="rect">
            <a:avLst/>
          </a:prstGeom>
          <a:noFill/>
        </p:spPr>
        <p:txBody>
          <a:bodyPr wrap="square" rtlCol="0">
            <a:spAutoFit/>
          </a:bodyPr>
          <a:lstStyle/>
          <a:p>
            <a:endParaRPr lang="fi-FI" sz="5000">
              <a:latin typeface="Microsoft Sans Serif" panose="020B0604020202020204" pitchFamily="34" charset="0"/>
              <a:cs typeface="Microsoft Sans Serif" panose="020B0604020202020204" pitchFamily="34" charset="0"/>
            </a:endParaRPr>
          </a:p>
        </p:txBody>
      </p:sp>
      <p:sp>
        <p:nvSpPr>
          <p:cNvPr id="6" name="Slide Number Placeholder 5">
            <a:extLst>
              <a:ext uri="{FF2B5EF4-FFF2-40B4-BE49-F238E27FC236}">
                <a16:creationId xmlns:a16="http://schemas.microsoft.com/office/drawing/2014/main" id="{5682F944-5441-428D-BA42-0C3B26BCD2A6}"/>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9" name="Google Shape;55;p13">
            <a:extLst>
              <a:ext uri="{FF2B5EF4-FFF2-40B4-BE49-F238E27FC236}">
                <a16:creationId xmlns:a16="http://schemas.microsoft.com/office/drawing/2014/main" id="{4BF1F793-1F81-41CF-BE1F-5DB314DC0882}"/>
              </a:ext>
            </a:extLst>
          </p:cNvPr>
          <p:cNvSpPr txBox="1">
            <a:spLocks/>
          </p:cNvSpPr>
          <p:nvPr userDrawn="1"/>
        </p:nvSpPr>
        <p:spPr>
          <a:xfrm>
            <a:off x="311083" y="3462322"/>
            <a:ext cx="5537267" cy="272088"/>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Open Sans" panose="020B0606030504020204" pitchFamily="34" charset="0"/>
                <a:ea typeface="Open Sans" panose="020B0606030504020204" pitchFamily="34" charset="0"/>
                <a:cs typeface="Open Sans" panose="020B0606030504020204" pitchFamily="34" charset="0"/>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defTabSz="1625519">
              <a:lnSpc>
                <a:spcPts val="2916"/>
              </a:lnSpc>
              <a:buClr>
                <a:srgbClr val="595959"/>
              </a:buClr>
              <a:buSzPts val="1800"/>
            </a:pPr>
            <a:r>
              <a:rPr lang="en-GB" sz="1400" b="1" spc="604" dirty="0">
                <a:solidFill>
                  <a:schemeClr val="tx1"/>
                </a:solidFill>
                <a:latin typeface="Microsoft Sans Serif" panose="020B0604020202020204" pitchFamily="34" charset="0"/>
                <a:cs typeface="Microsoft Sans Serif" panose="020B0604020202020204" pitchFamily="34" charset="0"/>
              </a:rPr>
              <a:t>WE BUILD QUANTUM COMPUTERS</a:t>
            </a:r>
          </a:p>
        </p:txBody>
      </p:sp>
      <p:sp>
        <p:nvSpPr>
          <p:cNvPr id="10" name="Rectangle 9">
            <a:extLst>
              <a:ext uri="{FF2B5EF4-FFF2-40B4-BE49-F238E27FC236}">
                <a16:creationId xmlns:a16="http://schemas.microsoft.com/office/drawing/2014/main" id="{445D9923-D56F-435D-835D-BD01374A3781}"/>
              </a:ext>
            </a:extLst>
          </p:cNvPr>
          <p:cNvSpPr/>
          <p:nvPr userDrawn="1"/>
        </p:nvSpPr>
        <p:spPr>
          <a:xfrm>
            <a:off x="5005093" y="4723266"/>
            <a:ext cx="1266693" cy="246221"/>
          </a:xfrm>
          <a:prstGeom prst="rect">
            <a:avLst/>
          </a:prstGeom>
        </p:spPr>
        <p:txBody>
          <a:bodyPr wrap="none">
            <a:spAutoFit/>
          </a:bodyPr>
          <a:lstStyle/>
          <a:p>
            <a:pPr marL="0" indent="0" algn="l" defTabSz="1625519">
              <a:buClr>
                <a:srgbClr val="595959"/>
              </a:buClr>
              <a:defRPr/>
            </a:pPr>
            <a:r>
              <a:rPr lang="en-US" sz="1000" b="0" kern="0" dirty="0">
                <a:solidFill>
                  <a:schemeClr val="tx1"/>
                </a:solidFill>
                <a:latin typeface="Microsoft Sans Serif" panose="020B0604020202020204" pitchFamily="34" charset="0"/>
                <a:cs typeface="Microsoft Sans Serif" panose="020B0604020202020204" pitchFamily="34" charset="0"/>
                <a:hlinkClick r:id="rId4">
                  <a:extLst>
                    <a:ext uri="{A12FA001-AC4F-418D-AE19-62706E023703}">
                      <ahyp:hlinkClr xmlns:ahyp="http://schemas.microsoft.com/office/drawing/2018/hyperlinkcolor" val="tx"/>
                    </a:ext>
                  </a:extLst>
                </a:hlinkClick>
              </a:rPr>
              <a:t>www.meetiqm.com</a:t>
            </a:r>
            <a:endParaRPr lang="en-US" sz="1000" b="0" kern="0" dirty="0">
              <a:solidFill>
                <a:schemeClr val="tx1"/>
              </a:solidFill>
              <a:latin typeface="Microsoft Sans Serif" panose="020B0604020202020204" pitchFamily="34" charset="0"/>
              <a:cs typeface="Microsoft Sans Serif" panose="020B0604020202020204" pitchFamily="34" charset="0"/>
            </a:endParaRPr>
          </a:p>
        </p:txBody>
      </p:sp>
      <p:pic>
        <p:nvPicPr>
          <p:cNvPr id="11" name="Picture 10">
            <a:extLst>
              <a:ext uri="{FF2B5EF4-FFF2-40B4-BE49-F238E27FC236}">
                <a16:creationId xmlns:a16="http://schemas.microsoft.com/office/drawing/2014/main" id="{FF6F7B89-F91F-472F-95BD-BAF28FC21D25}"/>
              </a:ext>
            </a:extLst>
          </p:cNvPr>
          <p:cNvPicPr>
            <a:picLocks noChangeAspect="1"/>
          </p:cNvPicPr>
          <p:nvPr userDrawn="1"/>
        </p:nvPicPr>
        <p:blipFill>
          <a:blip r:embed="rId5"/>
          <a:stretch>
            <a:fillRect/>
          </a:stretch>
        </p:blipFill>
        <p:spPr>
          <a:xfrm>
            <a:off x="1730207" y="2256405"/>
            <a:ext cx="2699017" cy="956671"/>
          </a:xfrm>
          <a:prstGeom prst="rect">
            <a:avLst/>
          </a:prstGeom>
        </p:spPr>
      </p:pic>
    </p:spTree>
    <p:extLst>
      <p:ext uri="{BB962C8B-B14F-4D97-AF65-F5344CB8AC3E}">
        <p14:creationId xmlns:p14="http://schemas.microsoft.com/office/powerpoint/2010/main" val="1307656960"/>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baseline="0">
          <a:solidFill>
            <a:schemeClr val="tx1"/>
          </a:solidFill>
          <a:latin typeface="Monument Grotesk" panose="02010504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onument Grotesk" panose="02010504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onument Grotesk" panose="02010504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Monument Grotesk" panose="02010504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onument Grotesk" panose="02010504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onument Grotesk" panose="020105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682F944-5441-428D-BA42-0C3B26BCD2A6}"/>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12" name="Google Shape;55;p13">
            <a:extLst>
              <a:ext uri="{FF2B5EF4-FFF2-40B4-BE49-F238E27FC236}">
                <a16:creationId xmlns:a16="http://schemas.microsoft.com/office/drawing/2014/main" id="{78E03D31-E3E2-E14F-9C2E-E7516D5757EE}"/>
              </a:ext>
            </a:extLst>
          </p:cNvPr>
          <p:cNvSpPr txBox="1">
            <a:spLocks/>
          </p:cNvSpPr>
          <p:nvPr userDrawn="1"/>
        </p:nvSpPr>
        <p:spPr>
          <a:xfrm>
            <a:off x="1195747" y="3746398"/>
            <a:ext cx="6134322" cy="452045"/>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Open Sans" panose="020B0606030504020204" pitchFamily="34" charset="0"/>
                <a:ea typeface="Open Sans" panose="020B0606030504020204" pitchFamily="34" charset="0"/>
                <a:cs typeface="Open Sans" panose="020B0606030504020204" pitchFamily="34" charset="0"/>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defTabSz="1625519">
              <a:lnSpc>
                <a:spcPts val="2916"/>
              </a:lnSpc>
              <a:buClr>
                <a:srgbClr val="595959"/>
              </a:buClr>
              <a:buSzPts val="1800"/>
            </a:pPr>
            <a:r>
              <a:rPr lang="en-GB" sz="1700" b="1" spc="604" dirty="0">
                <a:solidFill>
                  <a:schemeClr val="tx1"/>
                </a:solidFill>
                <a:latin typeface="Microsoft Sans Serif" panose="020B0604020202020204" pitchFamily="34" charset="0"/>
                <a:cs typeface="Microsoft Sans Serif" panose="020B0604020202020204" pitchFamily="34" charset="0"/>
              </a:rPr>
              <a:t>WE BUILD QUANTUM COMPUTERS</a:t>
            </a:r>
          </a:p>
        </p:txBody>
      </p:sp>
      <p:sp>
        <p:nvSpPr>
          <p:cNvPr id="3" name="Rectangle 2">
            <a:extLst>
              <a:ext uri="{FF2B5EF4-FFF2-40B4-BE49-F238E27FC236}">
                <a16:creationId xmlns:a16="http://schemas.microsoft.com/office/drawing/2014/main" id="{5FA2F235-2EB1-D440-8CED-850105509377}"/>
              </a:ext>
            </a:extLst>
          </p:cNvPr>
          <p:cNvSpPr/>
          <p:nvPr userDrawn="1"/>
        </p:nvSpPr>
        <p:spPr>
          <a:xfrm>
            <a:off x="5889757" y="5007343"/>
            <a:ext cx="1266693" cy="246221"/>
          </a:xfrm>
          <a:prstGeom prst="rect">
            <a:avLst/>
          </a:prstGeom>
        </p:spPr>
        <p:txBody>
          <a:bodyPr wrap="none">
            <a:spAutoFit/>
          </a:bodyPr>
          <a:lstStyle/>
          <a:p>
            <a:pPr marL="0" indent="0" algn="l" defTabSz="1625519">
              <a:buClr>
                <a:srgbClr val="595959"/>
              </a:buClr>
              <a:defRPr/>
            </a:pPr>
            <a:r>
              <a:rPr lang="en-US" sz="1000" b="0" kern="0" dirty="0">
                <a:solidFill>
                  <a:schemeClr val="tx1"/>
                </a:solidFill>
                <a:latin typeface="Microsoft Sans Serif" panose="020B0604020202020204" pitchFamily="34" charset="0"/>
                <a:cs typeface="Microsoft Sans Serif" panose="020B0604020202020204" pitchFamily="34" charset="0"/>
                <a:hlinkClick r:id="rId3">
                  <a:extLst>
                    <a:ext uri="{A12FA001-AC4F-418D-AE19-62706E023703}">
                      <ahyp:hlinkClr xmlns:ahyp="http://schemas.microsoft.com/office/drawing/2018/hyperlinkcolor" val="tx"/>
                    </a:ext>
                  </a:extLst>
                </a:hlinkClick>
              </a:rPr>
              <a:t>www.meetiqm.com</a:t>
            </a:r>
            <a:endParaRPr lang="en-US" sz="1000" b="0" kern="0" dirty="0">
              <a:solidFill>
                <a:schemeClr val="tx1"/>
              </a:solidFill>
              <a:latin typeface="Microsoft Sans Serif" panose="020B0604020202020204" pitchFamily="34" charset="0"/>
              <a:cs typeface="Microsoft Sans Serif" panose="020B0604020202020204" pitchFamily="34" charset="0"/>
            </a:endParaRPr>
          </a:p>
        </p:txBody>
      </p:sp>
      <p:pic>
        <p:nvPicPr>
          <p:cNvPr id="16" name="Picture 15" descr="A picture containing table, photo, front, sitting&#10;&#10;Description automatically generated">
            <a:extLst>
              <a:ext uri="{FF2B5EF4-FFF2-40B4-BE49-F238E27FC236}">
                <a16:creationId xmlns:a16="http://schemas.microsoft.com/office/drawing/2014/main" id="{1BB3E568-5035-5A48-BABA-9377D36CA4D2}"/>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4069" t="-6494" r="30295" b="-15420"/>
          <a:stretch/>
        </p:blipFill>
        <p:spPr>
          <a:xfrm>
            <a:off x="7407620" y="-349928"/>
            <a:ext cx="4793345" cy="6064928"/>
          </a:xfrm>
          <a:prstGeom prst="rect">
            <a:avLst/>
          </a:prstGeom>
        </p:spPr>
      </p:pic>
      <p:pic>
        <p:nvPicPr>
          <p:cNvPr id="4" name="Picture 3">
            <a:extLst>
              <a:ext uri="{FF2B5EF4-FFF2-40B4-BE49-F238E27FC236}">
                <a16:creationId xmlns:a16="http://schemas.microsoft.com/office/drawing/2014/main" id="{A7792670-732E-4A3F-B0A7-7942A03E4C51}"/>
              </a:ext>
            </a:extLst>
          </p:cNvPr>
          <p:cNvPicPr>
            <a:picLocks noChangeAspect="1"/>
          </p:cNvPicPr>
          <p:nvPr userDrawn="1"/>
        </p:nvPicPr>
        <p:blipFill>
          <a:blip r:embed="rId5"/>
          <a:stretch>
            <a:fillRect/>
          </a:stretch>
        </p:blipFill>
        <p:spPr>
          <a:xfrm>
            <a:off x="2557622" y="2413945"/>
            <a:ext cx="3410572" cy="1208883"/>
          </a:xfrm>
          <a:prstGeom prst="rect">
            <a:avLst/>
          </a:prstGeom>
        </p:spPr>
      </p:pic>
    </p:spTree>
    <p:extLst>
      <p:ext uri="{BB962C8B-B14F-4D97-AF65-F5344CB8AC3E}">
        <p14:creationId xmlns:p14="http://schemas.microsoft.com/office/powerpoint/2010/main" val="1098424367"/>
      </p:ext>
    </p:extLst>
  </p:cSld>
  <p:clrMap bg1="lt1" tx1="dk1" bg2="lt2" tx2="dk2" accent1="accent1" accent2="accent2" accent3="accent3" accent4="accent4" accent5="accent5" accent6="accent6" hlink="hlink" folHlink="folHlink"/>
  <p:sldLayoutIdLst>
    <p:sldLayoutId id="2147483739" r:id="rId1"/>
  </p:sldLayoutIdLst>
  <p:txStyles>
    <p:titleStyle>
      <a:lvl1pPr algn="l" defTabSz="914400" rtl="0" eaLnBrk="1" latinLnBrk="0" hangingPunct="1">
        <a:lnSpc>
          <a:spcPct val="90000"/>
        </a:lnSpc>
        <a:spcBef>
          <a:spcPct val="0"/>
        </a:spcBef>
        <a:buNone/>
        <a:defRPr sz="4400" kern="1200" baseline="0">
          <a:solidFill>
            <a:schemeClr val="tx1"/>
          </a:solidFill>
          <a:latin typeface="Monument Grotesk" panose="02010504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onument Grotesk" panose="02010504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onument Grotesk" panose="02010504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Monument Grotesk" panose="02010504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onument Grotesk" panose="02010504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onument Grotesk" panose="020105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682F944-5441-428D-BA42-0C3B26BCD2A6}"/>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
        <p:nvSpPr>
          <p:cNvPr id="12" name="Google Shape;55;p13">
            <a:extLst>
              <a:ext uri="{FF2B5EF4-FFF2-40B4-BE49-F238E27FC236}">
                <a16:creationId xmlns:a16="http://schemas.microsoft.com/office/drawing/2014/main" id="{78E03D31-E3E2-E14F-9C2E-E7516D5757EE}"/>
              </a:ext>
            </a:extLst>
          </p:cNvPr>
          <p:cNvSpPr txBox="1">
            <a:spLocks/>
          </p:cNvSpPr>
          <p:nvPr userDrawn="1"/>
        </p:nvSpPr>
        <p:spPr>
          <a:xfrm>
            <a:off x="2899442" y="5598962"/>
            <a:ext cx="6134322" cy="452045"/>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Open Sans" panose="020B0606030504020204" pitchFamily="34" charset="0"/>
                <a:ea typeface="Open Sans" panose="020B0606030504020204" pitchFamily="34" charset="0"/>
                <a:cs typeface="Open Sans" panose="020B0606030504020204" pitchFamily="34" charset="0"/>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defTabSz="1625519">
              <a:lnSpc>
                <a:spcPts val="2916"/>
              </a:lnSpc>
              <a:buClr>
                <a:srgbClr val="595959"/>
              </a:buClr>
              <a:buSzPts val="1800"/>
            </a:pPr>
            <a:r>
              <a:rPr lang="en-GB" sz="1000" b="1" spc="604" dirty="0">
                <a:solidFill>
                  <a:schemeClr val="tx1"/>
                </a:solidFill>
                <a:latin typeface="Microsoft Sans Serif" panose="020B0604020202020204" pitchFamily="34" charset="0"/>
                <a:cs typeface="Microsoft Sans Serif" panose="020B0604020202020204" pitchFamily="34" charset="0"/>
              </a:rPr>
              <a:t>WWW.MEETIQM.COM</a:t>
            </a:r>
          </a:p>
        </p:txBody>
      </p:sp>
      <p:sp>
        <p:nvSpPr>
          <p:cNvPr id="8" name="Google Shape;55;p13">
            <a:extLst>
              <a:ext uri="{FF2B5EF4-FFF2-40B4-BE49-F238E27FC236}">
                <a16:creationId xmlns:a16="http://schemas.microsoft.com/office/drawing/2014/main" id="{E2AAF5E2-747B-964F-812F-A4704561EF67}"/>
              </a:ext>
            </a:extLst>
          </p:cNvPr>
          <p:cNvSpPr txBox="1">
            <a:spLocks/>
          </p:cNvSpPr>
          <p:nvPr userDrawn="1"/>
        </p:nvSpPr>
        <p:spPr>
          <a:xfrm>
            <a:off x="2884094" y="1429979"/>
            <a:ext cx="6134322" cy="1561381"/>
          </a:xfrm>
          <a:prstGeom prst="rect">
            <a:avLst/>
          </a:prstGeom>
          <a:noFill/>
          <a:ln>
            <a:noFill/>
          </a:ln>
        </p:spPr>
        <p:txBody>
          <a:bodyPr spcFirstLastPara="1" wrap="square" lIns="162533" tIns="162533" rIns="162533" bIns="162533"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Open Sans" panose="020B0606030504020204" pitchFamily="34" charset="0"/>
                <a:ea typeface="Open Sans" panose="020B0606030504020204" pitchFamily="34" charset="0"/>
                <a:cs typeface="Open Sans" panose="020B0606030504020204" pitchFamily="34" charset="0"/>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defTabSz="1625519">
              <a:lnSpc>
                <a:spcPts val="2916"/>
              </a:lnSpc>
              <a:buClr>
                <a:srgbClr val="595959"/>
              </a:buClr>
              <a:buSzPts val="1800"/>
            </a:pPr>
            <a:r>
              <a:rPr lang="en-GB" sz="7800" b="1" spc="0" dirty="0">
                <a:solidFill>
                  <a:schemeClr val="tx1"/>
                </a:solidFill>
                <a:latin typeface="Microsoft Sans Serif" panose="020B0604020202020204" pitchFamily="34" charset="0"/>
                <a:cs typeface="Microsoft Sans Serif" panose="020B0604020202020204" pitchFamily="34" charset="0"/>
              </a:rPr>
              <a:t>Thanks!</a:t>
            </a:r>
          </a:p>
        </p:txBody>
      </p:sp>
      <p:pic>
        <p:nvPicPr>
          <p:cNvPr id="9" name="Picture 8">
            <a:extLst>
              <a:ext uri="{FF2B5EF4-FFF2-40B4-BE49-F238E27FC236}">
                <a16:creationId xmlns:a16="http://schemas.microsoft.com/office/drawing/2014/main" id="{FFDCDFCC-E76C-4615-94E9-2CE7B8225CDB}"/>
              </a:ext>
            </a:extLst>
          </p:cNvPr>
          <p:cNvPicPr>
            <a:picLocks noChangeAspect="1"/>
          </p:cNvPicPr>
          <p:nvPr userDrawn="1"/>
        </p:nvPicPr>
        <p:blipFill>
          <a:blip r:embed="rId3"/>
          <a:stretch>
            <a:fillRect/>
          </a:stretch>
        </p:blipFill>
        <p:spPr>
          <a:xfrm>
            <a:off x="4793020" y="4784878"/>
            <a:ext cx="2377360" cy="842659"/>
          </a:xfrm>
          <a:prstGeom prst="rect">
            <a:avLst/>
          </a:prstGeom>
        </p:spPr>
      </p:pic>
    </p:spTree>
    <p:extLst>
      <p:ext uri="{BB962C8B-B14F-4D97-AF65-F5344CB8AC3E}">
        <p14:creationId xmlns:p14="http://schemas.microsoft.com/office/powerpoint/2010/main" val="4186730271"/>
      </p:ext>
    </p:extLst>
  </p:cSld>
  <p:clrMap bg1="lt1" tx1="dk1" bg2="lt2" tx2="dk2" accent1="accent1" accent2="accent2" accent3="accent3" accent4="accent4" accent5="accent5" accent6="accent6" hlink="hlink" folHlink="folHlink"/>
  <p:sldLayoutIdLst>
    <p:sldLayoutId id="2147483765" r:id="rId1"/>
  </p:sldLayoutIdLst>
  <p:txStyles>
    <p:titleStyle>
      <a:lvl1pPr algn="l" defTabSz="914400" rtl="0" eaLnBrk="1" latinLnBrk="0" hangingPunct="1">
        <a:lnSpc>
          <a:spcPct val="90000"/>
        </a:lnSpc>
        <a:spcBef>
          <a:spcPct val="0"/>
        </a:spcBef>
        <a:buNone/>
        <a:defRPr sz="4400" kern="1200" baseline="0">
          <a:solidFill>
            <a:schemeClr val="tx1"/>
          </a:solidFill>
          <a:latin typeface="Monument Grotesk" panose="02010504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onument Grotesk" panose="02010504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onument Grotesk" panose="02010504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Monument Grotesk" panose="02010504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onument Grotesk" panose="02010504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onument Grotesk" panose="02010504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8052676E-F8AA-694D-BC9C-08F2E90146F6}"/>
              </a:ext>
            </a:extLst>
          </p:cNvPr>
          <p:cNvPicPr>
            <a:picLocks noChangeAspect="1"/>
          </p:cNvPicPr>
          <p:nvPr userDrawn="1"/>
        </p:nvPicPr>
        <p:blipFill>
          <a:blip r:embed="rId7"/>
          <a:stretch>
            <a:fillRect/>
          </a:stretch>
        </p:blipFill>
        <p:spPr>
          <a:xfrm>
            <a:off x="421576" y="328906"/>
            <a:ext cx="889579" cy="315313"/>
          </a:xfrm>
          <a:prstGeom prst="rect">
            <a:avLst/>
          </a:prstGeom>
        </p:spPr>
      </p:pic>
      <p:cxnSp>
        <p:nvCxnSpPr>
          <p:cNvPr id="8" name="Straight Connector 7">
            <a:extLst>
              <a:ext uri="{FF2B5EF4-FFF2-40B4-BE49-F238E27FC236}">
                <a16:creationId xmlns:a16="http://schemas.microsoft.com/office/drawing/2014/main" id="{868BB22A-A56F-1F44-A0A7-E1076D5CA6A7}"/>
              </a:ext>
            </a:extLst>
          </p:cNvPr>
          <p:cNvCxnSpPr/>
          <p:nvPr userDrawn="1"/>
        </p:nvCxnSpPr>
        <p:spPr>
          <a:xfrm>
            <a:off x="421576" y="876004"/>
            <a:ext cx="1129936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9231288-2AEB-354D-843C-B4CA8C72870A}"/>
              </a:ext>
            </a:extLst>
          </p:cNvPr>
          <p:cNvCxnSpPr/>
          <p:nvPr userDrawn="1"/>
        </p:nvCxnSpPr>
        <p:spPr>
          <a:xfrm>
            <a:off x="421576" y="778468"/>
            <a:ext cx="112993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67A129E-E351-764F-AB44-5151C2873AC0}"/>
              </a:ext>
            </a:extLst>
          </p:cNvPr>
          <p:cNvSpPr txBox="1"/>
          <p:nvPr userDrawn="1"/>
        </p:nvSpPr>
        <p:spPr>
          <a:xfrm>
            <a:off x="343167" y="6402046"/>
            <a:ext cx="3904343" cy="246221"/>
          </a:xfrm>
          <a:prstGeom prst="rect">
            <a:avLst/>
          </a:prstGeom>
          <a:noFill/>
        </p:spPr>
        <p:txBody>
          <a:bodyPr wrap="square" rtlCol="0">
            <a:spAutoFit/>
          </a:bodyPr>
          <a:lstStyle/>
          <a:p>
            <a:r>
              <a:rPr lang="fi-FI" sz="1000" err="1">
                <a:latin typeface="Microsoft Sans Serif" panose="020B0604020202020204" pitchFamily="34" charset="0"/>
                <a:cs typeface="Microsoft Sans Serif" panose="020B0604020202020204" pitchFamily="34" charset="0"/>
              </a:rPr>
              <a:t>Fast</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Lane</a:t>
            </a:r>
            <a:r>
              <a:rPr lang="fi-FI" sz="1000">
                <a:latin typeface="Microsoft Sans Serif" panose="020B0604020202020204" pitchFamily="34" charset="0"/>
                <a:cs typeface="Microsoft Sans Serif" panose="020B0604020202020204" pitchFamily="34" charset="0"/>
              </a:rPr>
              <a:t> to </a:t>
            </a:r>
            <a:r>
              <a:rPr lang="fi-FI" sz="1000" err="1">
                <a:latin typeface="Microsoft Sans Serif" panose="020B0604020202020204" pitchFamily="34" charset="0"/>
                <a:cs typeface="Microsoft Sans Serif" panose="020B0604020202020204" pitchFamily="34" charset="0"/>
              </a:rPr>
              <a:t>Quantum</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Advantage</a:t>
            </a:r>
            <a:endParaRPr lang="fi-FI" sz="1000">
              <a:latin typeface="Microsoft Sans Serif" panose="020B0604020202020204" pitchFamily="34" charset="0"/>
              <a:cs typeface="Microsoft Sans Serif" panose="020B0604020202020204" pitchFamily="34" charset="0"/>
            </a:endParaRPr>
          </a:p>
        </p:txBody>
      </p:sp>
      <p:sp>
        <p:nvSpPr>
          <p:cNvPr id="9" name="Slide Number Placeholder 5">
            <a:extLst>
              <a:ext uri="{FF2B5EF4-FFF2-40B4-BE49-F238E27FC236}">
                <a16:creationId xmlns:a16="http://schemas.microsoft.com/office/drawing/2014/main" id="{28715A22-0AF0-48C2-B60F-EA2F24929F3F}"/>
              </a:ext>
            </a:extLst>
          </p:cNvPr>
          <p:cNvSpPr txBox="1">
            <a:spLocks/>
          </p:cNvSpPr>
          <p:nvPr userDrawn="1"/>
        </p:nvSpPr>
        <p:spPr>
          <a:xfrm>
            <a:off x="9130863" y="6356351"/>
            <a:ext cx="2743200" cy="365125"/>
          </a:xfrm>
          <a:prstGeom prst="rect">
            <a:avLst/>
          </a:prstGeom>
        </p:spPr>
        <p:txBody>
          <a:bodyPr vert="horz" lIns="91440" tIns="45720" rIns="91440" bIns="45720" rtlCol="0" anchor="ctr"/>
          <a:lstStyle>
            <a:defPPr>
              <a:defRPr lang="en-FI"/>
            </a:defPPr>
            <a:lvl1pPr marL="0" algn="r" defTabSz="914400" rtl="0" eaLnBrk="1" latinLnBrk="0" hangingPunct="1">
              <a:defRPr sz="1000" kern="1200">
                <a:solidFill>
                  <a:schemeClr val="tx1">
                    <a:tint val="75000"/>
                  </a:schemeClr>
                </a:solidFill>
                <a:latin typeface="Telegraf"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543BEB-D66C-6E4A-87AA-60417C33F2A3}" type="slidenum">
              <a:rPr lang="en-GB" sz="1000" smtClean="0">
                <a:solidFill>
                  <a:schemeClr val="tx1"/>
                </a:solidFill>
                <a:latin typeface="Microsoft Sans Serif" panose="020B0604020202020204" pitchFamily="34" charset="0"/>
                <a:cs typeface="Microsoft Sans Serif" panose="020B0604020202020204" pitchFamily="34" charset="0"/>
              </a:rPr>
              <a:pPr/>
              <a:t>‹#›</a:t>
            </a:fld>
            <a:endParaRPr lang="en-GB" sz="1000">
              <a:solidFill>
                <a:schemeClr val="tx1"/>
              </a:solidFill>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60083102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15" r:id="rId3"/>
    <p:sldLayoutId id="2147483745" r:id="rId4"/>
    <p:sldLayoutId id="2147483722" r:id="rId5"/>
  </p:sldLayoutIdLst>
  <p:txStyles>
    <p:titleStyle>
      <a:lvl1pPr algn="l" defTabSz="914400" rtl="0" eaLnBrk="1" latinLnBrk="0" hangingPunct="1">
        <a:lnSpc>
          <a:spcPct val="90000"/>
        </a:lnSpc>
        <a:spcBef>
          <a:spcPct val="0"/>
        </a:spcBef>
        <a:buNone/>
        <a:defRPr sz="4400" kern="1200">
          <a:solidFill>
            <a:schemeClr val="tx1"/>
          </a:solidFill>
          <a:latin typeface="Monument Grotesk" panose="02010504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92B36BE-0FC1-7242-A899-E71C1B1353F0}"/>
              </a:ext>
            </a:extLst>
          </p:cNvPr>
          <p:cNvSpPr>
            <a:spLocks noGrp="1"/>
          </p:cNvSpPr>
          <p:nvPr>
            <p:ph type="sldNum" sz="quarter" idx="4"/>
          </p:nvPr>
        </p:nvSpPr>
        <p:spPr>
          <a:xfrm>
            <a:off x="9130862" y="6356351"/>
            <a:ext cx="2743200" cy="365125"/>
          </a:xfrm>
          <a:prstGeom prst="rect">
            <a:avLst/>
          </a:prstGeom>
        </p:spPr>
        <p:txBody>
          <a:bodyPr vert="horz" lIns="91440" tIns="45720" rIns="91440" bIns="45720" rtlCol="0" anchor="ctr"/>
          <a:lstStyle>
            <a:lvl1pPr algn="r">
              <a:defRPr sz="900">
                <a:solidFill>
                  <a:schemeClr val="tx1"/>
                </a:solidFill>
                <a:latin typeface="Monument Grotesk" panose="02010504030000020004" pitchFamily="2" charset="0"/>
              </a:defRPr>
            </a:lvl1pPr>
          </a:lstStyle>
          <a:p>
            <a:fld id="{F9543BEB-D66C-6E4A-87AA-60417C33F2A3}" type="slidenum">
              <a:rPr lang="en-GB" smtClean="0"/>
              <a:pPr/>
              <a:t>‹#›</a:t>
            </a:fld>
            <a:endParaRPr lang="en-GB">
              <a:latin typeface="Monument Grotesk" panose="02010504030000020004" pitchFamily="2" charset="0"/>
            </a:endParaRPr>
          </a:p>
        </p:txBody>
      </p:sp>
      <p:pic>
        <p:nvPicPr>
          <p:cNvPr id="7" name="Picture 6" descr="A picture containing background pattern&#10;&#10;Description automatically generated">
            <a:extLst>
              <a:ext uri="{FF2B5EF4-FFF2-40B4-BE49-F238E27FC236}">
                <a16:creationId xmlns:a16="http://schemas.microsoft.com/office/drawing/2014/main" id="{AD6581D9-EB8E-48CE-93A2-0E6A3223756A}"/>
              </a:ext>
            </a:extLst>
          </p:cNvPr>
          <p:cNvPicPr>
            <a:picLocks noChangeAspect="1"/>
          </p:cNvPicPr>
          <p:nvPr userDrawn="1"/>
        </p:nvPicPr>
        <p:blipFill>
          <a:blip r:embed="rId19"/>
          <a:stretch>
            <a:fillRect/>
          </a:stretch>
        </p:blipFill>
        <p:spPr>
          <a:xfrm>
            <a:off x="421576" y="328906"/>
            <a:ext cx="889579" cy="315313"/>
          </a:xfrm>
          <a:prstGeom prst="rect">
            <a:avLst/>
          </a:prstGeom>
        </p:spPr>
      </p:pic>
      <p:sp>
        <p:nvSpPr>
          <p:cNvPr id="9" name="TextBox 8">
            <a:extLst>
              <a:ext uri="{FF2B5EF4-FFF2-40B4-BE49-F238E27FC236}">
                <a16:creationId xmlns:a16="http://schemas.microsoft.com/office/drawing/2014/main" id="{1680FB79-271A-4E75-9467-CAE09100AD48}"/>
              </a:ext>
            </a:extLst>
          </p:cNvPr>
          <p:cNvSpPr txBox="1"/>
          <p:nvPr userDrawn="1"/>
        </p:nvSpPr>
        <p:spPr>
          <a:xfrm>
            <a:off x="343167" y="6402046"/>
            <a:ext cx="3904343" cy="246221"/>
          </a:xfrm>
          <a:prstGeom prst="rect">
            <a:avLst/>
          </a:prstGeom>
          <a:noFill/>
        </p:spPr>
        <p:txBody>
          <a:bodyPr wrap="square" rtlCol="0">
            <a:spAutoFit/>
          </a:bodyPr>
          <a:lstStyle/>
          <a:p>
            <a:r>
              <a:rPr lang="fi-FI" sz="1000" err="1">
                <a:latin typeface="Microsoft Sans Serif" panose="020B0604020202020204" pitchFamily="34" charset="0"/>
                <a:cs typeface="Microsoft Sans Serif" panose="020B0604020202020204" pitchFamily="34" charset="0"/>
              </a:rPr>
              <a:t>Fast</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Lane</a:t>
            </a:r>
            <a:r>
              <a:rPr lang="fi-FI" sz="1000">
                <a:latin typeface="Microsoft Sans Serif" panose="020B0604020202020204" pitchFamily="34" charset="0"/>
                <a:cs typeface="Microsoft Sans Serif" panose="020B0604020202020204" pitchFamily="34" charset="0"/>
              </a:rPr>
              <a:t> to </a:t>
            </a:r>
            <a:r>
              <a:rPr lang="fi-FI" sz="1000" err="1">
                <a:latin typeface="Microsoft Sans Serif" panose="020B0604020202020204" pitchFamily="34" charset="0"/>
                <a:cs typeface="Microsoft Sans Serif" panose="020B0604020202020204" pitchFamily="34" charset="0"/>
              </a:rPr>
              <a:t>Quantum</a:t>
            </a:r>
            <a:r>
              <a:rPr lang="fi-FI" sz="1000">
                <a:latin typeface="Microsoft Sans Serif" panose="020B0604020202020204" pitchFamily="34" charset="0"/>
                <a:cs typeface="Microsoft Sans Serif" panose="020B0604020202020204" pitchFamily="34" charset="0"/>
              </a:rPr>
              <a:t> </a:t>
            </a:r>
            <a:r>
              <a:rPr lang="fi-FI" sz="1000" err="1">
                <a:latin typeface="Microsoft Sans Serif" panose="020B0604020202020204" pitchFamily="34" charset="0"/>
                <a:cs typeface="Microsoft Sans Serif" panose="020B0604020202020204" pitchFamily="34" charset="0"/>
              </a:rPr>
              <a:t>Advantage</a:t>
            </a:r>
            <a:endParaRPr lang="fi-FI" sz="100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75104808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Lst>
  <p:txStyles>
    <p:titleStyle>
      <a:lvl1pPr algn="l" defTabSz="914413" rtl="0" eaLnBrk="1" latinLnBrk="0" hangingPunct="1">
        <a:lnSpc>
          <a:spcPct val="90000"/>
        </a:lnSpc>
        <a:spcBef>
          <a:spcPct val="0"/>
        </a:spcBef>
        <a:buNone/>
        <a:defRPr sz="4400" kern="1200">
          <a:solidFill>
            <a:schemeClr val="tx1"/>
          </a:solidFill>
          <a:latin typeface="Microsoft Sans Serif" panose="020B0604020202020204" pitchFamily="34" charset="0"/>
          <a:ea typeface="+mj-ea"/>
          <a:cs typeface="Microsoft Sans Serif" panose="020B0604020202020204" pitchFamily="34" charset="0"/>
        </a:defRPr>
      </a:lvl1pPr>
    </p:titleStyle>
    <p:bodyStyle>
      <a:lvl1pPr marL="228603" indent="-228603" algn="l" defTabSz="914413" rtl="0" eaLnBrk="1" latinLnBrk="0" hangingPunct="1">
        <a:lnSpc>
          <a:spcPct val="90000"/>
        </a:lnSpc>
        <a:spcBef>
          <a:spcPts val="1000"/>
        </a:spcBef>
        <a:buFont typeface="Arial" panose="020B0604020202020204" pitchFamily="34" charset="0"/>
        <a:buChar char="•"/>
        <a:defRPr sz="2800" kern="1200">
          <a:solidFill>
            <a:schemeClr val="tx1"/>
          </a:solidFill>
          <a:latin typeface="Microsoft Sans Serif" panose="020B0604020202020204" pitchFamily="34" charset="0"/>
          <a:ea typeface="+mn-ea"/>
          <a:cs typeface="Microsoft Sans Serif" panose="020B0604020202020204" pitchFamily="34" charset="0"/>
        </a:defRPr>
      </a:lvl1pPr>
      <a:lvl2pPr marL="685810" indent="-228603" algn="l" defTabSz="914413" rtl="0" eaLnBrk="1" latinLnBrk="0" hangingPunct="1">
        <a:lnSpc>
          <a:spcPct val="90000"/>
        </a:lnSpc>
        <a:spcBef>
          <a:spcPts val="500"/>
        </a:spcBef>
        <a:buFont typeface="Arial" panose="020B0604020202020204" pitchFamily="34" charset="0"/>
        <a:buChar char="•"/>
        <a:defRPr sz="2400" kern="1200">
          <a:solidFill>
            <a:schemeClr val="tx1"/>
          </a:solidFill>
          <a:latin typeface="Microsoft Sans Serif" panose="020B0604020202020204" pitchFamily="34" charset="0"/>
          <a:ea typeface="+mn-ea"/>
          <a:cs typeface="Microsoft Sans Serif" panose="020B0604020202020204" pitchFamily="34" charset="0"/>
        </a:defRPr>
      </a:lvl2pPr>
      <a:lvl3pPr marL="1143016" indent="-228603" algn="l" defTabSz="914413" rtl="0" eaLnBrk="1" latinLnBrk="0" hangingPunct="1">
        <a:lnSpc>
          <a:spcPct val="90000"/>
        </a:lnSpc>
        <a:spcBef>
          <a:spcPts val="500"/>
        </a:spcBef>
        <a:buFont typeface="Arial" panose="020B0604020202020204" pitchFamily="34" charset="0"/>
        <a:buChar char="•"/>
        <a:defRPr sz="2000" kern="1200">
          <a:solidFill>
            <a:schemeClr val="tx1"/>
          </a:solidFill>
          <a:latin typeface="Microsoft Sans Serif" panose="020B0604020202020204" pitchFamily="34" charset="0"/>
          <a:ea typeface="+mn-ea"/>
          <a:cs typeface="Microsoft Sans Serif" panose="020B0604020202020204" pitchFamily="34" charset="0"/>
        </a:defRPr>
      </a:lvl3pPr>
      <a:lvl4pPr marL="1600223"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icrosoft Sans Serif" panose="020B0604020202020204" pitchFamily="34" charset="0"/>
          <a:ea typeface="+mn-ea"/>
          <a:cs typeface="Microsoft Sans Serif" panose="020B0604020202020204" pitchFamily="34" charset="0"/>
        </a:defRPr>
      </a:lvl4pPr>
      <a:lvl5pPr marL="2057429"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icrosoft Sans Serif" panose="020B0604020202020204" pitchFamily="34" charset="0"/>
          <a:ea typeface="+mn-ea"/>
          <a:cs typeface="Microsoft Sans Serif" panose="020B0604020202020204" pitchFamily="34" charset="0"/>
        </a:defRPr>
      </a:lvl5pPr>
      <a:lvl6pPr marL="2514636"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42"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9"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55" indent="-228603" algn="l" defTabSz="91441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13" rtl="0" eaLnBrk="1" latinLnBrk="0" hangingPunct="1">
        <a:defRPr sz="1800" kern="1200">
          <a:solidFill>
            <a:schemeClr val="tx1"/>
          </a:solidFill>
          <a:latin typeface="+mn-lt"/>
          <a:ea typeface="+mn-ea"/>
          <a:cs typeface="+mn-cs"/>
        </a:defRPr>
      </a:lvl1pPr>
      <a:lvl2pPr marL="457207" algn="l" defTabSz="914413" rtl="0" eaLnBrk="1" latinLnBrk="0" hangingPunct="1">
        <a:defRPr sz="1800" kern="1200">
          <a:solidFill>
            <a:schemeClr val="tx1"/>
          </a:solidFill>
          <a:latin typeface="+mn-lt"/>
          <a:ea typeface="+mn-ea"/>
          <a:cs typeface="+mn-cs"/>
        </a:defRPr>
      </a:lvl2pPr>
      <a:lvl3pPr marL="914413" algn="l" defTabSz="914413" rtl="0" eaLnBrk="1" latinLnBrk="0" hangingPunct="1">
        <a:defRPr sz="1800" kern="1200">
          <a:solidFill>
            <a:schemeClr val="tx1"/>
          </a:solidFill>
          <a:latin typeface="+mn-lt"/>
          <a:ea typeface="+mn-ea"/>
          <a:cs typeface="+mn-cs"/>
        </a:defRPr>
      </a:lvl3pPr>
      <a:lvl4pPr marL="1371620" algn="l" defTabSz="914413" rtl="0" eaLnBrk="1" latinLnBrk="0" hangingPunct="1">
        <a:defRPr sz="1800" kern="1200">
          <a:solidFill>
            <a:schemeClr val="tx1"/>
          </a:solidFill>
          <a:latin typeface="+mn-lt"/>
          <a:ea typeface="+mn-ea"/>
          <a:cs typeface="+mn-cs"/>
        </a:defRPr>
      </a:lvl4pPr>
      <a:lvl5pPr marL="1828826" algn="l" defTabSz="914413" rtl="0" eaLnBrk="1" latinLnBrk="0" hangingPunct="1">
        <a:defRPr sz="1800" kern="1200">
          <a:solidFill>
            <a:schemeClr val="tx1"/>
          </a:solidFill>
          <a:latin typeface="+mn-lt"/>
          <a:ea typeface="+mn-ea"/>
          <a:cs typeface="+mn-cs"/>
        </a:defRPr>
      </a:lvl5pPr>
      <a:lvl6pPr marL="2286033" algn="l" defTabSz="914413" rtl="0" eaLnBrk="1" latinLnBrk="0" hangingPunct="1">
        <a:defRPr sz="1800" kern="1200">
          <a:solidFill>
            <a:schemeClr val="tx1"/>
          </a:solidFill>
          <a:latin typeface="+mn-lt"/>
          <a:ea typeface="+mn-ea"/>
          <a:cs typeface="+mn-cs"/>
        </a:defRPr>
      </a:lvl6pPr>
      <a:lvl7pPr marL="2743239" algn="l" defTabSz="914413" rtl="0" eaLnBrk="1" latinLnBrk="0" hangingPunct="1">
        <a:defRPr sz="1800" kern="1200">
          <a:solidFill>
            <a:schemeClr val="tx1"/>
          </a:solidFill>
          <a:latin typeface="+mn-lt"/>
          <a:ea typeface="+mn-ea"/>
          <a:cs typeface="+mn-cs"/>
        </a:defRPr>
      </a:lvl7pPr>
      <a:lvl8pPr marL="3200446" algn="l" defTabSz="914413" rtl="0" eaLnBrk="1" latinLnBrk="0" hangingPunct="1">
        <a:defRPr sz="1800" kern="1200">
          <a:solidFill>
            <a:schemeClr val="tx1"/>
          </a:solidFill>
          <a:latin typeface="+mn-lt"/>
          <a:ea typeface="+mn-ea"/>
          <a:cs typeface="+mn-cs"/>
        </a:defRPr>
      </a:lvl8pPr>
      <a:lvl9pPr marL="3657652" algn="l" defTabSz="91441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4" Type="http://schemas.openxmlformats.org/officeDocument/2006/relationships/image" Target="../media/image27.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4" Type="http://schemas.openxmlformats.org/officeDocument/2006/relationships/image" Target="../media/image27.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hyperlink" Target="http://qulab.eng.yale.edu/documents/papers/Superconducting%20Circuits%20for%20Quantum%20Information%20-%20An%20Outlook.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67.jp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27.bin"/><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4" Type="http://schemas.openxmlformats.org/officeDocument/2006/relationships/image" Target="../media/image27.bin"/></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4" Type="http://schemas.openxmlformats.org/officeDocument/2006/relationships/image" Target="../media/image27.bin"/></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hyperlink" Target="http://dx.doi.org/10.1098/rsta.2011.035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065C0C-5A64-5742-A727-82981F5A7025}"/>
              </a:ext>
            </a:extLst>
          </p:cNvPr>
          <p:cNvSpPr>
            <a:spLocks noGrp="1"/>
          </p:cNvSpPr>
          <p:nvPr>
            <p:ph type="body" sz="quarter" idx="10"/>
          </p:nvPr>
        </p:nvSpPr>
        <p:spPr/>
        <p:txBody>
          <a:bodyPr/>
          <a:lstStyle/>
          <a:p>
            <a:r>
              <a:rPr lang="fi-FI" dirty="0">
                <a:solidFill>
                  <a:schemeClr val="tx1"/>
                </a:solidFill>
                <a:latin typeface="Microsoft Sans Serif" panose="020B0604020202020204" pitchFamily="34" charset="0"/>
                <a:cs typeface="Microsoft Sans Serif" panose="020B0604020202020204" pitchFamily="34" charset="0"/>
              </a:rPr>
              <a:t>Antti </a:t>
            </a:r>
            <a:r>
              <a:rPr lang="fi-FI" dirty="0" err="1">
                <a:solidFill>
                  <a:schemeClr val="tx1"/>
                </a:solidFill>
                <a:latin typeface="Microsoft Sans Serif" panose="020B0604020202020204" pitchFamily="34" charset="0"/>
                <a:cs typeface="Microsoft Sans Serif" panose="020B0604020202020204" pitchFamily="34" charset="0"/>
              </a:rPr>
              <a:t>Veps</a:t>
            </a:r>
            <a:r>
              <a:rPr lang="en-US" dirty="0" err="1">
                <a:solidFill>
                  <a:schemeClr val="tx1"/>
                </a:solidFill>
              </a:rPr>
              <a:t>äläinen</a:t>
            </a:r>
            <a:endParaRPr lang="fi-FI" dirty="0">
              <a:solidFill>
                <a:schemeClr val="tx1"/>
              </a:solidFill>
              <a:latin typeface="Microsoft Sans Serif" panose="020B0604020202020204" pitchFamily="34" charset="0"/>
              <a:cs typeface="Microsoft Sans Serif" panose="020B0604020202020204" pitchFamily="34" charset="0"/>
            </a:endParaRPr>
          </a:p>
        </p:txBody>
      </p:sp>
      <p:sp>
        <p:nvSpPr>
          <p:cNvPr id="3" name="Text Placeholder 2">
            <a:extLst>
              <a:ext uri="{FF2B5EF4-FFF2-40B4-BE49-F238E27FC236}">
                <a16:creationId xmlns:a16="http://schemas.microsoft.com/office/drawing/2014/main" id="{8F19DBBF-5AAE-9F46-B704-D8DA8B171D67}"/>
              </a:ext>
            </a:extLst>
          </p:cNvPr>
          <p:cNvSpPr>
            <a:spLocks noGrp="1"/>
          </p:cNvSpPr>
          <p:nvPr>
            <p:ph type="body" sz="quarter" idx="11"/>
          </p:nvPr>
        </p:nvSpPr>
        <p:spPr/>
        <p:txBody>
          <a:bodyPr/>
          <a:lstStyle/>
          <a:p>
            <a:r>
              <a:rPr lang="fi-FI" dirty="0" err="1">
                <a:latin typeface="Microsoft Sans Serif" panose="020B0604020202020204" pitchFamily="34" charset="0"/>
                <a:cs typeface="Microsoft Sans Serif" panose="020B0604020202020204" pitchFamily="34" charset="0"/>
              </a:rPr>
              <a:t>Lecture</a:t>
            </a:r>
            <a:r>
              <a:rPr lang="fi-FI" dirty="0">
                <a:latin typeface="Microsoft Sans Serif" panose="020B0604020202020204" pitchFamily="34" charset="0"/>
                <a:cs typeface="Microsoft Sans Serif" panose="020B0604020202020204" pitchFamily="34" charset="0"/>
              </a:rPr>
              <a:t> </a:t>
            </a:r>
            <a:r>
              <a:rPr lang="fi-FI" dirty="0" err="1">
                <a:latin typeface="Microsoft Sans Serif" panose="020B0604020202020204" pitchFamily="34" charset="0"/>
                <a:cs typeface="Microsoft Sans Serif" panose="020B0604020202020204" pitchFamily="34" charset="0"/>
              </a:rPr>
              <a:t>notes</a:t>
            </a:r>
            <a:r>
              <a:rPr lang="fi-FI" dirty="0">
                <a:latin typeface="Microsoft Sans Serif" panose="020B0604020202020204" pitchFamily="34" charset="0"/>
                <a:cs typeface="Microsoft Sans Serif" panose="020B0604020202020204" pitchFamily="34" charset="0"/>
              </a:rPr>
              <a:t> on PHYS-C0254 </a:t>
            </a:r>
            <a:r>
              <a:rPr lang="fi-FI" dirty="0" err="1">
                <a:latin typeface="Microsoft Sans Serif" panose="020B0604020202020204" pitchFamily="34" charset="0"/>
                <a:cs typeface="Microsoft Sans Serif" panose="020B0604020202020204" pitchFamily="34" charset="0"/>
              </a:rPr>
              <a:t>Quantum</a:t>
            </a:r>
            <a:r>
              <a:rPr lang="fi-FI" dirty="0">
                <a:latin typeface="Microsoft Sans Serif" panose="020B0604020202020204" pitchFamily="34" charset="0"/>
                <a:cs typeface="Microsoft Sans Serif" panose="020B0604020202020204" pitchFamily="34" charset="0"/>
              </a:rPr>
              <a:t> </a:t>
            </a:r>
            <a:r>
              <a:rPr lang="fi-FI" dirty="0" err="1">
                <a:latin typeface="Microsoft Sans Serif" panose="020B0604020202020204" pitchFamily="34" charset="0"/>
                <a:cs typeface="Microsoft Sans Serif" panose="020B0604020202020204" pitchFamily="34" charset="0"/>
              </a:rPr>
              <a:t>Circuits</a:t>
            </a:r>
            <a:endParaRPr lang="fi-FI"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777753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Quantum supremacy</a:t>
            </a:r>
            <a:endParaRPr lang="en-DE" dirty="0"/>
          </a:p>
        </p:txBody>
      </p:sp>
      <p:pic>
        <p:nvPicPr>
          <p:cNvPr id="4" name="Picture 3">
            <a:extLst>
              <a:ext uri="{FF2B5EF4-FFF2-40B4-BE49-F238E27FC236}">
                <a16:creationId xmlns:a16="http://schemas.microsoft.com/office/drawing/2014/main" id="{72260B3F-38F4-4226-BE69-9E92DA9B92C4}"/>
              </a:ext>
            </a:extLst>
          </p:cNvPr>
          <p:cNvPicPr>
            <a:picLocks noChangeAspect="1"/>
          </p:cNvPicPr>
          <p:nvPr/>
        </p:nvPicPr>
        <p:blipFill>
          <a:blip r:embed="rId3"/>
          <a:stretch>
            <a:fillRect/>
          </a:stretch>
        </p:blipFill>
        <p:spPr>
          <a:xfrm>
            <a:off x="499333" y="1242312"/>
            <a:ext cx="5906277" cy="5357366"/>
          </a:xfrm>
          <a:prstGeom prst="rect">
            <a:avLst/>
          </a:prstGeom>
        </p:spPr>
      </p:pic>
      <p:pic>
        <p:nvPicPr>
          <p:cNvPr id="15" name="Picture 14">
            <a:extLst>
              <a:ext uri="{FF2B5EF4-FFF2-40B4-BE49-F238E27FC236}">
                <a16:creationId xmlns:a16="http://schemas.microsoft.com/office/drawing/2014/main" id="{1F8DC5FE-5939-4587-86DB-FEBE708B30CE}"/>
              </a:ext>
            </a:extLst>
          </p:cNvPr>
          <p:cNvPicPr>
            <a:picLocks noChangeAspect="1"/>
          </p:cNvPicPr>
          <p:nvPr/>
        </p:nvPicPr>
        <p:blipFill>
          <a:blip r:embed="rId4"/>
          <a:stretch>
            <a:fillRect/>
          </a:stretch>
        </p:blipFill>
        <p:spPr>
          <a:xfrm>
            <a:off x="6575536" y="0"/>
            <a:ext cx="4790341" cy="6858000"/>
          </a:xfrm>
          <a:prstGeom prst="rect">
            <a:avLst/>
          </a:prstGeom>
        </p:spPr>
      </p:pic>
      <p:sp>
        <p:nvSpPr>
          <p:cNvPr id="16" name="Rectangle 15">
            <a:extLst>
              <a:ext uri="{FF2B5EF4-FFF2-40B4-BE49-F238E27FC236}">
                <a16:creationId xmlns:a16="http://schemas.microsoft.com/office/drawing/2014/main" id="{19241F81-FCC0-4CA3-8D2D-C532450C8FDE}"/>
              </a:ext>
            </a:extLst>
          </p:cNvPr>
          <p:cNvSpPr/>
          <p:nvPr/>
        </p:nvSpPr>
        <p:spPr>
          <a:xfrm>
            <a:off x="2225040" y="5119110"/>
            <a:ext cx="3870960" cy="245370"/>
          </a:xfrm>
          <a:prstGeom prst="rect">
            <a:avLst/>
          </a:prstGeom>
          <a:solidFill>
            <a:srgbClr val="0AE394">
              <a:alpha val="4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17" name="Rectangle 16">
            <a:extLst>
              <a:ext uri="{FF2B5EF4-FFF2-40B4-BE49-F238E27FC236}">
                <a16:creationId xmlns:a16="http://schemas.microsoft.com/office/drawing/2014/main" id="{846608CD-230B-4CEC-A7C5-E7018B448437}"/>
              </a:ext>
            </a:extLst>
          </p:cNvPr>
          <p:cNvSpPr/>
          <p:nvPr/>
        </p:nvSpPr>
        <p:spPr>
          <a:xfrm>
            <a:off x="537918" y="5364480"/>
            <a:ext cx="5558082" cy="245370"/>
          </a:xfrm>
          <a:prstGeom prst="rect">
            <a:avLst/>
          </a:prstGeom>
          <a:solidFill>
            <a:srgbClr val="0AE394">
              <a:alpha val="4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18" name="Rectangle 17">
            <a:extLst>
              <a:ext uri="{FF2B5EF4-FFF2-40B4-BE49-F238E27FC236}">
                <a16:creationId xmlns:a16="http://schemas.microsoft.com/office/drawing/2014/main" id="{EFB8BF24-D62C-4EAA-B31B-44C3A0E21D9B}"/>
              </a:ext>
            </a:extLst>
          </p:cNvPr>
          <p:cNvSpPr/>
          <p:nvPr/>
        </p:nvSpPr>
        <p:spPr>
          <a:xfrm>
            <a:off x="537918" y="5609850"/>
            <a:ext cx="5558082" cy="245370"/>
          </a:xfrm>
          <a:prstGeom prst="rect">
            <a:avLst/>
          </a:prstGeom>
          <a:solidFill>
            <a:srgbClr val="0AE394">
              <a:alpha val="4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19" name="Rectangle 18">
            <a:extLst>
              <a:ext uri="{FF2B5EF4-FFF2-40B4-BE49-F238E27FC236}">
                <a16:creationId xmlns:a16="http://schemas.microsoft.com/office/drawing/2014/main" id="{A7B92C27-F59E-4BB6-A3F8-757FC1896F7D}"/>
              </a:ext>
            </a:extLst>
          </p:cNvPr>
          <p:cNvSpPr/>
          <p:nvPr/>
        </p:nvSpPr>
        <p:spPr>
          <a:xfrm>
            <a:off x="537918" y="5855220"/>
            <a:ext cx="884482" cy="245370"/>
          </a:xfrm>
          <a:prstGeom prst="rect">
            <a:avLst/>
          </a:prstGeom>
          <a:solidFill>
            <a:srgbClr val="0AE394">
              <a:alpha val="4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85095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Quantum supremacy</a:t>
            </a:r>
            <a:endParaRPr lang="en-DE" dirty="0"/>
          </a:p>
        </p:txBody>
      </p:sp>
      <p:pic>
        <p:nvPicPr>
          <p:cNvPr id="3" name="Picture 2">
            <a:extLst>
              <a:ext uri="{FF2B5EF4-FFF2-40B4-BE49-F238E27FC236}">
                <a16:creationId xmlns:a16="http://schemas.microsoft.com/office/drawing/2014/main" id="{7F84337F-3692-49E6-B316-EA2E1F452DF2}"/>
              </a:ext>
            </a:extLst>
          </p:cNvPr>
          <p:cNvPicPr>
            <a:picLocks noChangeAspect="1"/>
          </p:cNvPicPr>
          <p:nvPr/>
        </p:nvPicPr>
        <p:blipFill>
          <a:blip r:embed="rId3"/>
          <a:stretch>
            <a:fillRect/>
          </a:stretch>
        </p:blipFill>
        <p:spPr>
          <a:xfrm>
            <a:off x="1207119" y="1439942"/>
            <a:ext cx="9916909" cy="5220429"/>
          </a:xfrm>
          <a:prstGeom prst="rect">
            <a:avLst/>
          </a:prstGeom>
        </p:spPr>
      </p:pic>
    </p:spTree>
    <p:extLst>
      <p:ext uri="{BB962C8B-B14F-4D97-AF65-F5344CB8AC3E}">
        <p14:creationId xmlns:p14="http://schemas.microsoft.com/office/powerpoint/2010/main" val="1409982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Quantum advantage?</a:t>
            </a:r>
            <a:endParaRPr lang="en-DE" dirty="0"/>
          </a:p>
        </p:txBody>
      </p:sp>
      <p:pic>
        <p:nvPicPr>
          <p:cNvPr id="3" name="Picture 2">
            <a:extLst>
              <a:ext uri="{FF2B5EF4-FFF2-40B4-BE49-F238E27FC236}">
                <a16:creationId xmlns:a16="http://schemas.microsoft.com/office/drawing/2014/main" id="{5BE543D3-C760-4029-8B8E-68C86FD7D0D5}"/>
              </a:ext>
            </a:extLst>
          </p:cNvPr>
          <p:cNvPicPr>
            <a:picLocks noChangeAspect="1"/>
          </p:cNvPicPr>
          <p:nvPr/>
        </p:nvPicPr>
        <p:blipFill>
          <a:blip r:embed="rId3"/>
          <a:stretch>
            <a:fillRect/>
          </a:stretch>
        </p:blipFill>
        <p:spPr>
          <a:xfrm>
            <a:off x="175357" y="2051350"/>
            <a:ext cx="6111992" cy="3424890"/>
          </a:xfrm>
          <a:prstGeom prst="rect">
            <a:avLst/>
          </a:prstGeom>
        </p:spPr>
      </p:pic>
      <p:sp>
        <p:nvSpPr>
          <p:cNvPr id="9" name="TextBox 8">
            <a:extLst>
              <a:ext uri="{FF2B5EF4-FFF2-40B4-BE49-F238E27FC236}">
                <a16:creationId xmlns:a16="http://schemas.microsoft.com/office/drawing/2014/main" id="{B8027A37-8111-4E22-9D5F-D1374F8254B2}"/>
              </a:ext>
            </a:extLst>
          </p:cNvPr>
          <p:cNvSpPr txBox="1"/>
          <p:nvPr/>
        </p:nvSpPr>
        <p:spPr>
          <a:xfrm>
            <a:off x="7024481" y="6230346"/>
            <a:ext cx="6097656" cy="369332"/>
          </a:xfrm>
          <a:prstGeom prst="rect">
            <a:avLst/>
          </a:prstGeom>
          <a:noFill/>
        </p:spPr>
        <p:txBody>
          <a:bodyPr wrap="square">
            <a:spAutoFit/>
          </a:bodyPr>
          <a:lstStyle/>
          <a:p>
            <a:r>
              <a:rPr lang="en-DE" dirty="0"/>
              <a:t>https://arxiv.org/abs/1812.06814</a:t>
            </a:r>
          </a:p>
        </p:txBody>
      </p:sp>
      <p:pic>
        <p:nvPicPr>
          <p:cNvPr id="11" name="Picture 10">
            <a:extLst>
              <a:ext uri="{FF2B5EF4-FFF2-40B4-BE49-F238E27FC236}">
                <a16:creationId xmlns:a16="http://schemas.microsoft.com/office/drawing/2014/main" id="{BA4D1A09-C4FB-4F20-AF67-CDD47544BCE5}"/>
              </a:ext>
            </a:extLst>
          </p:cNvPr>
          <p:cNvPicPr>
            <a:picLocks noChangeAspect="1"/>
          </p:cNvPicPr>
          <p:nvPr/>
        </p:nvPicPr>
        <p:blipFill>
          <a:blip r:embed="rId4"/>
          <a:stretch>
            <a:fillRect/>
          </a:stretch>
        </p:blipFill>
        <p:spPr>
          <a:xfrm>
            <a:off x="6853116" y="720936"/>
            <a:ext cx="4604726" cy="5292237"/>
          </a:xfrm>
          <a:prstGeom prst="rect">
            <a:avLst/>
          </a:prstGeom>
        </p:spPr>
      </p:pic>
      <p:sp>
        <p:nvSpPr>
          <p:cNvPr id="12" name="Rectangle 11">
            <a:extLst>
              <a:ext uri="{FF2B5EF4-FFF2-40B4-BE49-F238E27FC236}">
                <a16:creationId xmlns:a16="http://schemas.microsoft.com/office/drawing/2014/main" id="{201D2213-479B-4F00-A833-3E9A6597B553}"/>
              </a:ext>
            </a:extLst>
          </p:cNvPr>
          <p:cNvSpPr/>
          <p:nvPr/>
        </p:nvSpPr>
        <p:spPr>
          <a:xfrm>
            <a:off x="5466079" y="4572000"/>
            <a:ext cx="701041" cy="203200"/>
          </a:xfrm>
          <a:prstGeom prst="rect">
            <a:avLst/>
          </a:prstGeom>
          <a:solidFill>
            <a:srgbClr val="0AE394">
              <a:alpha val="4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13" name="Rectangle 12">
            <a:extLst>
              <a:ext uri="{FF2B5EF4-FFF2-40B4-BE49-F238E27FC236}">
                <a16:creationId xmlns:a16="http://schemas.microsoft.com/office/drawing/2014/main" id="{C81BC257-66CF-4D8D-B059-0C1F3E1C6F70}"/>
              </a:ext>
            </a:extLst>
          </p:cNvPr>
          <p:cNvSpPr/>
          <p:nvPr/>
        </p:nvSpPr>
        <p:spPr>
          <a:xfrm>
            <a:off x="238755" y="4714240"/>
            <a:ext cx="2087885" cy="203200"/>
          </a:xfrm>
          <a:prstGeom prst="rect">
            <a:avLst/>
          </a:prstGeom>
          <a:solidFill>
            <a:srgbClr val="0AE394">
              <a:alpha val="4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DE"/>
          </a:p>
        </p:txBody>
      </p:sp>
      <p:sp>
        <p:nvSpPr>
          <p:cNvPr id="14" name="TextBox 13">
            <a:extLst>
              <a:ext uri="{FF2B5EF4-FFF2-40B4-BE49-F238E27FC236}">
                <a16:creationId xmlns:a16="http://schemas.microsoft.com/office/drawing/2014/main" id="{A85C4F09-31B0-4C35-A0BD-452E3F7C42F4}"/>
              </a:ext>
            </a:extLst>
          </p:cNvPr>
          <p:cNvSpPr txBox="1"/>
          <p:nvPr/>
        </p:nvSpPr>
        <p:spPr>
          <a:xfrm>
            <a:off x="8422640" y="1717807"/>
            <a:ext cx="2682145" cy="369332"/>
          </a:xfrm>
          <a:prstGeom prst="rect">
            <a:avLst/>
          </a:prstGeom>
          <a:noFill/>
        </p:spPr>
        <p:txBody>
          <a:bodyPr wrap="none" rtlCol="0">
            <a:spAutoFit/>
          </a:bodyPr>
          <a:lstStyle/>
          <a:p>
            <a:r>
              <a:rPr lang="en-US" dirty="0"/>
              <a:t>These are logical qubits!</a:t>
            </a:r>
            <a:endParaRPr lang="en-DE" dirty="0"/>
          </a:p>
        </p:txBody>
      </p:sp>
    </p:spTree>
    <p:extLst>
      <p:ext uri="{BB962C8B-B14F-4D97-AF65-F5344CB8AC3E}">
        <p14:creationId xmlns:p14="http://schemas.microsoft.com/office/powerpoint/2010/main" val="38933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Quantum advantage?</a:t>
            </a:r>
            <a:endParaRPr lang="en-DE" dirty="0"/>
          </a:p>
        </p:txBody>
      </p:sp>
      <p:pic>
        <p:nvPicPr>
          <p:cNvPr id="6" name="Picture 5">
            <a:extLst>
              <a:ext uri="{FF2B5EF4-FFF2-40B4-BE49-F238E27FC236}">
                <a16:creationId xmlns:a16="http://schemas.microsoft.com/office/drawing/2014/main" id="{6EC33197-BAF0-4898-9B2D-3DF91AC2781D}"/>
              </a:ext>
            </a:extLst>
          </p:cNvPr>
          <p:cNvPicPr>
            <a:picLocks noChangeAspect="1"/>
          </p:cNvPicPr>
          <p:nvPr/>
        </p:nvPicPr>
        <p:blipFill>
          <a:blip r:embed="rId3"/>
          <a:stretch>
            <a:fillRect/>
          </a:stretch>
        </p:blipFill>
        <p:spPr>
          <a:xfrm>
            <a:off x="6580878" y="2017644"/>
            <a:ext cx="5281714" cy="3837267"/>
          </a:xfrm>
          <a:prstGeom prst="rect">
            <a:avLst/>
          </a:prstGeom>
        </p:spPr>
      </p:pic>
      <p:pic>
        <p:nvPicPr>
          <p:cNvPr id="4" name="Picture 3">
            <a:extLst>
              <a:ext uri="{FF2B5EF4-FFF2-40B4-BE49-F238E27FC236}">
                <a16:creationId xmlns:a16="http://schemas.microsoft.com/office/drawing/2014/main" id="{B79B3BC8-E725-458B-94CA-0D6805FF55EF}"/>
              </a:ext>
            </a:extLst>
          </p:cNvPr>
          <p:cNvPicPr>
            <a:picLocks noChangeAspect="1"/>
          </p:cNvPicPr>
          <p:nvPr/>
        </p:nvPicPr>
        <p:blipFill>
          <a:blip r:embed="rId4"/>
          <a:stretch>
            <a:fillRect/>
          </a:stretch>
        </p:blipFill>
        <p:spPr>
          <a:xfrm>
            <a:off x="258966" y="1580145"/>
            <a:ext cx="6044043" cy="4353690"/>
          </a:xfrm>
          <a:prstGeom prst="rect">
            <a:avLst/>
          </a:prstGeom>
        </p:spPr>
      </p:pic>
      <p:sp>
        <p:nvSpPr>
          <p:cNvPr id="5" name="TextBox 4">
            <a:extLst>
              <a:ext uri="{FF2B5EF4-FFF2-40B4-BE49-F238E27FC236}">
                <a16:creationId xmlns:a16="http://schemas.microsoft.com/office/drawing/2014/main" id="{FC2AEA22-72E8-456F-A9D4-646C83982FDB}"/>
              </a:ext>
            </a:extLst>
          </p:cNvPr>
          <p:cNvSpPr txBox="1"/>
          <p:nvPr/>
        </p:nvSpPr>
        <p:spPr>
          <a:xfrm>
            <a:off x="7284720" y="3064748"/>
            <a:ext cx="2682145" cy="369332"/>
          </a:xfrm>
          <a:prstGeom prst="rect">
            <a:avLst/>
          </a:prstGeom>
          <a:noFill/>
        </p:spPr>
        <p:txBody>
          <a:bodyPr wrap="none" rtlCol="0">
            <a:spAutoFit/>
          </a:bodyPr>
          <a:lstStyle/>
          <a:p>
            <a:r>
              <a:rPr lang="en-US" dirty="0"/>
              <a:t>These are logical qubits!</a:t>
            </a:r>
            <a:endParaRPr lang="en-DE" dirty="0"/>
          </a:p>
        </p:txBody>
      </p:sp>
    </p:spTree>
    <p:extLst>
      <p:ext uri="{BB962C8B-B14F-4D97-AF65-F5344CB8AC3E}">
        <p14:creationId xmlns:p14="http://schemas.microsoft.com/office/powerpoint/2010/main" val="750355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Envisioned roadmap</a:t>
            </a:r>
            <a:endParaRPr lang="en-DE" dirty="0"/>
          </a:p>
        </p:txBody>
      </p:sp>
      <p:pic>
        <p:nvPicPr>
          <p:cNvPr id="4" name="Picture 3" descr="A picture containing chart&#10;&#10;Description automatically generated">
            <a:extLst>
              <a:ext uri="{FF2B5EF4-FFF2-40B4-BE49-F238E27FC236}">
                <a16:creationId xmlns:a16="http://schemas.microsoft.com/office/drawing/2014/main" id="{98956516-98D6-47BD-861F-C88D135A22EB}"/>
              </a:ext>
            </a:extLst>
          </p:cNvPr>
          <p:cNvPicPr>
            <a:picLocks noChangeAspect="1"/>
          </p:cNvPicPr>
          <p:nvPr/>
        </p:nvPicPr>
        <p:blipFill>
          <a:blip r:embed="rId3"/>
          <a:stretch>
            <a:fillRect/>
          </a:stretch>
        </p:blipFill>
        <p:spPr>
          <a:xfrm>
            <a:off x="1102688" y="1868382"/>
            <a:ext cx="9429296" cy="4095096"/>
          </a:xfrm>
          <a:prstGeom prst="rect">
            <a:avLst/>
          </a:prstGeom>
        </p:spPr>
      </p:pic>
    </p:spTree>
    <p:extLst>
      <p:ext uri="{BB962C8B-B14F-4D97-AF65-F5344CB8AC3E}">
        <p14:creationId xmlns:p14="http://schemas.microsoft.com/office/powerpoint/2010/main" val="791533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SW-HW gap</a:t>
            </a:r>
            <a:endParaRPr lang="en-DE" dirty="0"/>
          </a:p>
        </p:txBody>
      </p:sp>
      <p:pic>
        <p:nvPicPr>
          <p:cNvPr id="3" name="Picture 2">
            <a:extLst>
              <a:ext uri="{FF2B5EF4-FFF2-40B4-BE49-F238E27FC236}">
                <a16:creationId xmlns:a16="http://schemas.microsoft.com/office/drawing/2014/main" id="{4C7893AB-EDAE-4D88-A05E-3196E2A731BA}"/>
              </a:ext>
            </a:extLst>
          </p:cNvPr>
          <p:cNvPicPr>
            <a:picLocks noChangeAspect="1"/>
          </p:cNvPicPr>
          <p:nvPr/>
        </p:nvPicPr>
        <p:blipFill>
          <a:blip r:embed="rId3"/>
          <a:stretch>
            <a:fillRect/>
          </a:stretch>
        </p:blipFill>
        <p:spPr>
          <a:xfrm>
            <a:off x="329407" y="1249749"/>
            <a:ext cx="8178140" cy="5288631"/>
          </a:xfrm>
          <a:prstGeom prst="rect">
            <a:avLst/>
          </a:prstGeom>
        </p:spPr>
      </p:pic>
    </p:spTree>
    <p:extLst>
      <p:ext uri="{BB962C8B-B14F-4D97-AF65-F5344CB8AC3E}">
        <p14:creationId xmlns:p14="http://schemas.microsoft.com/office/powerpoint/2010/main" val="319199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7B6C-76E6-46C6-A0D2-ECAAD6E93CB4}"/>
              </a:ext>
            </a:extLst>
          </p:cNvPr>
          <p:cNvSpPr>
            <a:spLocks noGrp="1"/>
          </p:cNvSpPr>
          <p:nvPr>
            <p:ph type="title"/>
          </p:nvPr>
        </p:nvSpPr>
        <p:spPr>
          <a:xfrm>
            <a:off x="329407" y="258322"/>
            <a:ext cx="11533185" cy="1242312"/>
          </a:xfrm>
        </p:spPr>
        <p:txBody>
          <a:bodyPr>
            <a:normAutofit/>
          </a:bodyPr>
          <a:lstStyle/>
          <a:p>
            <a:r>
              <a:rPr lang="en-US" dirty="0"/>
              <a:t>General note: SW- HW gap</a:t>
            </a:r>
            <a:endParaRPr lang="en-DE" dirty="0"/>
          </a:p>
        </p:txBody>
      </p:sp>
      <p:sp>
        <p:nvSpPr>
          <p:cNvPr id="3" name="Content Placeholder 2">
            <a:extLst>
              <a:ext uri="{FF2B5EF4-FFF2-40B4-BE49-F238E27FC236}">
                <a16:creationId xmlns:a16="http://schemas.microsoft.com/office/drawing/2014/main" id="{9369CF20-E671-401D-9EEF-64C1EB1B81A3}"/>
              </a:ext>
            </a:extLst>
          </p:cNvPr>
          <p:cNvSpPr>
            <a:spLocks noGrp="1"/>
          </p:cNvSpPr>
          <p:nvPr>
            <p:ph idx="1"/>
          </p:nvPr>
        </p:nvSpPr>
        <p:spPr>
          <a:xfrm>
            <a:off x="333233" y="1586216"/>
            <a:ext cx="11533184" cy="4070031"/>
          </a:xfrm>
        </p:spPr>
        <p:txBody>
          <a:bodyPr/>
          <a:lstStyle/>
          <a:p>
            <a:r>
              <a:rPr lang="en-US" dirty="0"/>
              <a:t> Even though qubit count and quality have been increasing over the years, we are still far away from closing the gap between SW requirements and HW accessibility.</a:t>
            </a:r>
          </a:p>
          <a:p>
            <a:endParaRPr lang="en-US" dirty="0"/>
          </a:p>
          <a:p>
            <a:r>
              <a:rPr lang="en-US" dirty="0"/>
              <a:t>A big milestone was reaching quantum supremacy by Google. They created an arbitrary circuit that is hard to simulate classically.</a:t>
            </a:r>
          </a:p>
          <a:p>
            <a:endParaRPr lang="en-US" dirty="0"/>
          </a:p>
          <a:p>
            <a:r>
              <a:rPr lang="en-US" dirty="0"/>
              <a:t>Bringing usefulness into the equation creates further overhead. Reaching quantum advantage requires probably thousands of qubits.</a:t>
            </a:r>
          </a:p>
        </p:txBody>
      </p:sp>
    </p:spTree>
    <p:extLst>
      <p:ext uri="{BB962C8B-B14F-4D97-AF65-F5344CB8AC3E}">
        <p14:creationId xmlns:p14="http://schemas.microsoft.com/office/powerpoint/2010/main" val="1317815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909D9C0-80F3-D14D-9513-705F3B9ADB14}"/>
              </a:ext>
            </a:extLst>
          </p:cNvPr>
          <p:cNvSpPr>
            <a:spLocks noGrp="1"/>
          </p:cNvSpPr>
          <p:nvPr>
            <p:ph type="title"/>
          </p:nvPr>
        </p:nvSpPr>
        <p:spPr>
          <a:xfrm>
            <a:off x="333232" y="193385"/>
            <a:ext cx="11533185" cy="1242312"/>
          </a:xfrm>
        </p:spPr>
        <p:txBody>
          <a:bodyPr anchor="t">
            <a:normAutofit/>
          </a:bodyPr>
          <a:lstStyle/>
          <a:p>
            <a:pPr defTabSz="1219110">
              <a:lnSpc>
                <a:spcPct val="100000"/>
              </a:lnSpc>
              <a:buClr>
                <a:srgbClr val="595959"/>
              </a:buClr>
              <a:buSzPts val="1800"/>
            </a:pPr>
            <a:r>
              <a:rPr lang="en-GB" sz="3150" b="1" spc="267"/>
              <a:t>Agenda for today</a:t>
            </a:r>
          </a:p>
        </p:txBody>
      </p:sp>
      <p:sp>
        <p:nvSpPr>
          <p:cNvPr id="93" name="Suorakulmio 1">
            <a:extLst>
              <a:ext uri="{FF2B5EF4-FFF2-40B4-BE49-F238E27FC236}">
                <a16:creationId xmlns:a16="http://schemas.microsoft.com/office/drawing/2014/main" id="{E59E8F58-FEB7-2340-9E4A-618621D0747C}"/>
              </a:ext>
            </a:extLst>
          </p:cNvPr>
          <p:cNvSpPr/>
          <p:nvPr/>
        </p:nvSpPr>
        <p:spPr>
          <a:xfrm>
            <a:off x="325583" y="885235"/>
            <a:ext cx="11540834" cy="954107"/>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11. Challenges in quantum computing </a:t>
            </a:r>
          </a:p>
          <a:p>
            <a:pPr marL="800100" lvl="1" indent="-342900" defTabSz="1219170">
              <a:buClr>
                <a:srgbClr val="000000"/>
              </a:buClr>
              <a:buFontTx/>
              <a:buAutoNum type="alphaLcPeriod"/>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SW-HW gap (qubit quality &amp; number, gate depth)</a:t>
            </a: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Error-correction </a:t>
            </a: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lang="en-US" sz="1400" b="1" kern="0" spc="267" dirty="0">
                <a:solidFill>
                  <a:srgbClr val="000000"/>
                </a:solidFill>
                <a:latin typeface="Microsoft Sans Serif" panose="020B0604020202020204" pitchFamily="34" charset="0"/>
                <a:ea typeface="Open Sans Condensed" panose="020B0606030504020204" pitchFamily="34" charset="0"/>
                <a:cs typeface="Microsoft Sans Serif" panose="020B0604020202020204" pitchFamily="34" charset="0"/>
                <a:sym typeface="Arial"/>
              </a:rPr>
              <a:t>Scaling challenges</a:t>
            </a:r>
          </a:p>
        </p:txBody>
      </p:sp>
      <p:sp>
        <p:nvSpPr>
          <p:cNvPr id="12" name="TextBox 11">
            <a:extLst>
              <a:ext uri="{FF2B5EF4-FFF2-40B4-BE49-F238E27FC236}">
                <a16:creationId xmlns:a16="http://schemas.microsoft.com/office/drawing/2014/main" id="{BDBABF27-0A65-481B-BF88-4F2DE21C38D4}"/>
              </a:ext>
            </a:extLst>
          </p:cNvPr>
          <p:cNvSpPr txBox="1"/>
          <p:nvPr/>
        </p:nvSpPr>
        <p:spPr>
          <a:xfrm>
            <a:off x="333232"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a:t>
            </a:r>
            <a:endParaRPr kumimoji="0" lang="en-DE"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3" name="TextBox 12">
            <a:extLst>
              <a:ext uri="{FF2B5EF4-FFF2-40B4-BE49-F238E27FC236}">
                <a16:creationId xmlns:a16="http://schemas.microsoft.com/office/drawing/2014/main" id="{8BBE4C1A-EBBC-44E4-B2FD-DC0A827D987F}"/>
              </a:ext>
            </a:extLst>
          </p:cNvPr>
          <p:cNvSpPr txBox="1"/>
          <p:nvPr/>
        </p:nvSpPr>
        <p:spPr>
          <a:xfrm>
            <a:off x="4437319"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a:t>
            </a:r>
            <a:endParaRPr kumimoji="0" lang="en-DE" sz="1800" b="0" i="0" u="none" strike="noStrike" kern="1200" cap="none" spc="0" normalizeH="0" baseline="0" noProof="0" dirty="0">
              <a:ln>
                <a:noFill/>
              </a:ln>
              <a:solidFill>
                <a:srgbClr val="000000"/>
              </a:solidFill>
              <a:effectLst/>
              <a:uLnTx/>
              <a:uFillTx/>
              <a:latin typeface="Microsoft Sans Serif"/>
              <a:ea typeface="+mn-ea"/>
              <a:cs typeface="+mn-cs"/>
            </a:endParaRPr>
          </a:p>
        </p:txBody>
      </p:sp>
      <p:sp>
        <p:nvSpPr>
          <p:cNvPr id="17" name="TextBox 16">
            <a:extLst>
              <a:ext uri="{FF2B5EF4-FFF2-40B4-BE49-F238E27FC236}">
                <a16:creationId xmlns:a16="http://schemas.microsoft.com/office/drawing/2014/main" id="{4AEF4A9F-932A-447C-9313-E92CC57BF39A}"/>
              </a:ext>
            </a:extLst>
          </p:cNvPr>
          <p:cNvSpPr txBox="1"/>
          <p:nvPr/>
        </p:nvSpPr>
        <p:spPr>
          <a:xfrm>
            <a:off x="8541406"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a:t>
            </a:r>
            <a:endParaRPr kumimoji="0" lang="en-DE" sz="1800" b="0" i="0" u="none" strike="noStrike" kern="1200" cap="none" spc="0" normalizeH="0" baseline="0" noProof="0" dirty="0">
              <a:ln>
                <a:noFill/>
              </a:ln>
              <a:solidFill>
                <a:srgbClr val="000000"/>
              </a:solidFill>
              <a:effectLst/>
              <a:uLnTx/>
              <a:uFillTx/>
              <a:latin typeface="Microsoft Sans Serif"/>
              <a:ea typeface="+mn-ea"/>
              <a:cs typeface="+mn-cs"/>
            </a:endParaRPr>
          </a:p>
        </p:txBody>
      </p:sp>
      <p:pic>
        <p:nvPicPr>
          <p:cNvPr id="7" name="Picture 6">
            <a:extLst>
              <a:ext uri="{FF2B5EF4-FFF2-40B4-BE49-F238E27FC236}">
                <a16:creationId xmlns:a16="http://schemas.microsoft.com/office/drawing/2014/main" id="{8745BB45-E5B5-40D1-B4A3-050B39F1A43E}"/>
              </a:ext>
            </a:extLst>
          </p:cNvPr>
          <p:cNvPicPr>
            <a:picLocks noChangeAspect="1"/>
          </p:cNvPicPr>
          <p:nvPr/>
        </p:nvPicPr>
        <p:blipFill>
          <a:blip r:embed="rId2"/>
          <a:stretch>
            <a:fillRect/>
          </a:stretch>
        </p:blipFill>
        <p:spPr>
          <a:xfrm>
            <a:off x="957614" y="2631804"/>
            <a:ext cx="2816935" cy="4032811"/>
          </a:xfrm>
          <a:prstGeom prst="rect">
            <a:avLst/>
          </a:prstGeom>
        </p:spPr>
      </p:pic>
      <p:pic>
        <p:nvPicPr>
          <p:cNvPr id="8" name="Picture 7">
            <a:extLst>
              <a:ext uri="{FF2B5EF4-FFF2-40B4-BE49-F238E27FC236}">
                <a16:creationId xmlns:a16="http://schemas.microsoft.com/office/drawing/2014/main" id="{E382EB34-9C4E-4CD4-AC85-567B13C6AA59}"/>
              </a:ext>
            </a:extLst>
          </p:cNvPr>
          <p:cNvPicPr>
            <a:picLocks noChangeAspect="1"/>
          </p:cNvPicPr>
          <p:nvPr/>
        </p:nvPicPr>
        <p:blipFill rotWithShape="1">
          <a:blip r:embed="rId3"/>
          <a:srcRect b="35682"/>
          <a:stretch/>
        </p:blipFill>
        <p:spPr>
          <a:xfrm>
            <a:off x="5177847" y="2959794"/>
            <a:ext cx="3021936" cy="3376830"/>
          </a:xfrm>
          <a:prstGeom prst="rect">
            <a:avLst/>
          </a:prstGeom>
        </p:spPr>
      </p:pic>
      <p:pic>
        <p:nvPicPr>
          <p:cNvPr id="10" name="Picture 9">
            <a:extLst>
              <a:ext uri="{FF2B5EF4-FFF2-40B4-BE49-F238E27FC236}">
                <a16:creationId xmlns:a16="http://schemas.microsoft.com/office/drawing/2014/main" id="{68078A66-2D9C-4069-BF65-400FB8FB6229}"/>
              </a:ext>
            </a:extLst>
          </p:cNvPr>
          <p:cNvPicPr>
            <a:picLocks noChangeAspect="1"/>
          </p:cNvPicPr>
          <p:nvPr/>
        </p:nvPicPr>
        <p:blipFill rotWithShape="1">
          <a:blip r:embed="rId4"/>
          <a:srcRect l="27241" t="6048" r="30175" b="8737"/>
          <a:stretch/>
        </p:blipFill>
        <p:spPr>
          <a:xfrm>
            <a:off x="9076336" y="2959794"/>
            <a:ext cx="2530384" cy="3376830"/>
          </a:xfrm>
          <a:prstGeom prst="rect">
            <a:avLst/>
          </a:prstGeom>
        </p:spPr>
      </p:pic>
    </p:spTree>
    <p:extLst>
      <p:ext uri="{BB962C8B-B14F-4D97-AF65-F5344CB8AC3E}">
        <p14:creationId xmlns:p14="http://schemas.microsoft.com/office/powerpoint/2010/main" val="2330962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7B6C-76E6-46C6-A0D2-ECAAD6E93CB4}"/>
              </a:ext>
            </a:extLst>
          </p:cNvPr>
          <p:cNvSpPr>
            <a:spLocks noGrp="1"/>
          </p:cNvSpPr>
          <p:nvPr>
            <p:ph type="title"/>
          </p:nvPr>
        </p:nvSpPr>
        <p:spPr>
          <a:xfrm>
            <a:off x="329407" y="258322"/>
            <a:ext cx="11533185" cy="1242312"/>
          </a:xfrm>
        </p:spPr>
        <p:txBody>
          <a:bodyPr>
            <a:normAutofit/>
          </a:bodyPr>
          <a:lstStyle/>
          <a:p>
            <a:r>
              <a:rPr lang="en-US" dirty="0"/>
              <a:t>General approach: Error correction</a:t>
            </a:r>
            <a:endParaRPr lang="en-DE" dirty="0"/>
          </a:p>
        </p:txBody>
      </p:sp>
      <p:sp>
        <p:nvSpPr>
          <p:cNvPr id="3" name="Content Placeholder 2">
            <a:extLst>
              <a:ext uri="{FF2B5EF4-FFF2-40B4-BE49-F238E27FC236}">
                <a16:creationId xmlns:a16="http://schemas.microsoft.com/office/drawing/2014/main" id="{9369CF20-E671-401D-9EEF-64C1EB1B81A3}"/>
              </a:ext>
            </a:extLst>
          </p:cNvPr>
          <p:cNvSpPr>
            <a:spLocks noGrp="1"/>
          </p:cNvSpPr>
          <p:nvPr>
            <p:ph idx="1"/>
          </p:nvPr>
        </p:nvSpPr>
        <p:spPr>
          <a:xfrm>
            <a:off x="333233" y="1586216"/>
            <a:ext cx="11533184" cy="4070031"/>
          </a:xfrm>
        </p:spPr>
        <p:txBody>
          <a:bodyPr/>
          <a:lstStyle/>
          <a:p>
            <a:r>
              <a:rPr lang="en-US" dirty="0"/>
              <a:t>Quantum systems will never be perfect, hence errors will always occur.</a:t>
            </a:r>
          </a:p>
          <a:p>
            <a:endParaRPr lang="en-US" dirty="0"/>
          </a:p>
          <a:p>
            <a:r>
              <a:rPr lang="en-US" dirty="0"/>
              <a:t>If the error rate is small enough, it is possible to detect the errors and correct for them.</a:t>
            </a:r>
          </a:p>
          <a:p>
            <a:endParaRPr lang="en-US" dirty="0"/>
          </a:p>
          <a:p>
            <a:r>
              <a:rPr lang="en-US" dirty="0"/>
              <a:t>Detecting the errors in a non-invasive way creates a strong overhead in the required qubit number.</a:t>
            </a:r>
          </a:p>
        </p:txBody>
      </p:sp>
    </p:spTree>
    <p:extLst>
      <p:ext uri="{BB962C8B-B14F-4D97-AF65-F5344CB8AC3E}">
        <p14:creationId xmlns:p14="http://schemas.microsoft.com/office/powerpoint/2010/main" val="67173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Error detection</a:t>
            </a:r>
            <a:endParaRPr lang="en-DE" dirty="0"/>
          </a:p>
        </p:txBody>
      </p:sp>
      <p:pic>
        <p:nvPicPr>
          <p:cNvPr id="9" name="Picture 8">
            <a:extLst>
              <a:ext uri="{FF2B5EF4-FFF2-40B4-BE49-F238E27FC236}">
                <a16:creationId xmlns:a16="http://schemas.microsoft.com/office/drawing/2014/main" id="{BFE19E80-8792-437C-A0EC-272A5553E951}"/>
              </a:ext>
            </a:extLst>
          </p:cNvPr>
          <p:cNvPicPr>
            <a:picLocks noChangeAspect="1"/>
          </p:cNvPicPr>
          <p:nvPr/>
        </p:nvPicPr>
        <p:blipFill>
          <a:blip r:embed="rId3"/>
          <a:stretch>
            <a:fillRect/>
          </a:stretch>
        </p:blipFill>
        <p:spPr>
          <a:xfrm rot="5400000">
            <a:off x="1915031" y="5320559"/>
            <a:ext cx="301741" cy="2773141"/>
          </a:xfrm>
          <a:prstGeom prst="rect">
            <a:avLst/>
          </a:prstGeom>
        </p:spPr>
      </p:pic>
      <p:pic>
        <p:nvPicPr>
          <p:cNvPr id="3" name="Picture 2">
            <a:extLst>
              <a:ext uri="{FF2B5EF4-FFF2-40B4-BE49-F238E27FC236}">
                <a16:creationId xmlns:a16="http://schemas.microsoft.com/office/drawing/2014/main" id="{47F9D8F1-85CA-429E-B43D-7E69FC50B4CC}"/>
              </a:ext>
            </a:extLst>
          </p:cNvPr>
          <p:cNvPicPr>
            <a:picLocks noChangeAspect="1"/>
          </p:cNvPicPr>
          <p:nvPr/>
        </p:nvPicPr>
        <p:blipFill>
          <a:blip r:embed="rId4"/>
          <a:stretch>
            <a:fillRect/>
          </a:stretch>
        </p:blipFill>
        <p:spPr>
          <a:xfrm>
            <a:off x="894052" y="1420150"/>
            <a:ext cx="9688277" cy="4534533"/>
          </a:xfrm>
          <a:prstGeom prst="rect">
            <a:avLst/>
          </a:prstGeom>
        </p:spPr>
      </p:pic>
    </p:spTree>
    <p:extLst>
      <p:ext uri="{BB962C8B-B14F-4D97-AF65-F5344CB8AC3E}">
        <p14:creationId xmlns:p14="http://schemas.microsoft.com/office/powerpoint/2010/main" val="3376251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909D9C0-80F3-D14D-9513-705F3B9ADB14}"/>
              </a:ext>
            </a:extLst>
          </p:cNvPr>
          <p:cNvSpPr>
            <a:spLocks noGrp="1"/>
          </p:cNvSpPr>
          <p:nvPr>
            <p:ph type="title"/>
          </p:nvPr>
        </p:nvSpPr>
        <p:spPr>
          <a:xfrm>
            <a:off x="333232" y="193385"/>
            <a:ext cx="11533185" cy="1242312"/>
          </a:xfrm>
        </p:spPr>
        <p:txBody>
          <a:bodyPr anchor="t">
            <a:normAutofit/>
          </a:bodyPr>
          <a:lstStyle/>
          <a:p>
            <a:pPr defTabSz="1219110">
              <a:lnSpc>
                <a:spcPct val="100000"/>
              </a:lnSpc>
              <a:buClr>
                <a:srgbClr val="595959"/>
              </a:buClr>
              <a:buSzPts val="1800"/>
            </a:pPr>
            <a:r>
              <a:rPr lang="en-GB" sz="3150" b="1" spc="267" dirty="0"/>
              <a:t>Agenda for lectures 7-11</a:t>
            </a:r>
          </a:p>
        </p:txBody>
      </p:sp>
      <p:sp>
        <p:nvSpPr>
          <p:cNvPr id="93" name="Suorakulmio 1">
            <a:extLst>
              <a:ext uri="{FF2B5EF4-FFF2-40B4-BE49-F238E27FC236}">
                <a16:creationId xmlns:a16="http://schemas.microsoft.com/office/drawing/2014/main" id="{E59E8F58-FEB7-2340-9E4A-618621D0747C}"/>
              </a:ext>
            </a:extLst>
          </p:cNvPr>
          <p:cNvSpPr/>
          <p:nvPr/>
        </p:nvSpPr>
        <p:spPr>
          <a:xfrm>
            <a:off x="325583" y="885235"/>
            <a:ext cx="11540834" cy="4616648"/>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7. Quantization of electrical networks</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	Harmonic oscillator: </a:t>
            </a:r>
            <a:r>
              <a:rPr kumimoji="0" lang="en-US" sz="1400" b="1" i="0" u="none" strike="noStrike" kern="0" cap="none" spc="267" normalizeH="0" baseline="0" noProof="0" dirty="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Lagrangian</a:t>
            </a: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eigenfrequency</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	Transfer step: LC oscillator, Legendre transform to Hamiltonian</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d.	Quantization of oscillators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8. Superconducting quantum circuits</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	Qubits: </a:t>
            </a:r>
            <a:r>
              <a:rPr kumimoji="0" lang="en-US" sz="1400" b="1" i="0" u="none" strike="noStrike" kern="0" cap="none" spc="267" normalizeH="0" baseline="0" noProof="0" dirty="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Transmon</a:t>
            </a: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qubit, Charge qubit, Flux qubit </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1</a:t>
            </a:r>
            <a:r>
              <a:rPr kumimoji="0" lang="en-US" sz="1400" b="1" i="0" u="none" strike="noStrike" kern="0" cap="none" spc="267" normalizeH="0" baseline="3000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st</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DiVincenzo criteria</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	Circuit-QED: Rabi model</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 	Rotating Wave approximation: Jaynes-Cummings model</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9.Single-qubit operations:</a:t>
            </a: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Initialization </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2</a:t>
            </a:r>
            <a:r>
              <a:rPr kumimoji="0" lang="en-US" sz="1400" b="1" i="0" u="none" strike="noStrike" kern="0" cap="none" spc="267" normalizeH="0" baseline="3000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nd</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DiVincenzo criteria</a:t>
            </a: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Readout </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5</a:t>
            </a:r>
            <a:r>
              <a:rPr kumimoji="0" lang="en-US" sz="1400" b="1" i="0" u="none" strike="noStrike" kern="0" cap="none" spc="267" normalizeH="0" baseline="3000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th</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DiVincenzo criteria</a:t>
            </a:r>
            <a:endPar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Control:T1, T2 measurements, Randomized benchmarking </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3</a:t>
            </a:r>
            <a:r>
              <a:rPr kumimoji="0" lang="en-US" sz="1400" b="1" i="0" u="none" strike="noStrike" kern="0" cap="none" spc="267" normalizeH="0" baseline="3000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rd</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DiVincenzo criteria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10. Two-qubit operations: Architectures for 2-qubit gates </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4</a:t>
            </a:r>
            <a:r>
              <a:rPr kumimoji="0" lang="en-US" sz="1400" b="1" i="0" u="none" strike="noStrike" kern="0" cap="none" spc="267" normalizeH="0" baseline="3000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th</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DiVincenzo criteria</a:t>
            </a:r>
            <a:endPar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	</a:t>
            </a:r>
            <a:r>
              <a:rPr kumimoji="0" lang="en-US" sz="1400" b="1" i="0" u="none" strike="noStrike" kern="0" cap="none" spc="267" normalizeH="0" baseline="0" noProof="0" dirty="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iSWAP</a:t>
            </a:r>
            <a:endPar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	</a:t>
            </a:r>
            <a:r>
              <a:rPr kumimoji="0" lang="en-US" sz="1400" b="1" i="0" u="none" strike="noStrike" kern="0" cap="none" spc="267" normalizeH="0" baseline="0" noProof="0" dirty="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cPhase</a:t>
            </a:r>
            <a:endPar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	</a:t>
            </a:r>
            <a:r>
              <a:rPr kumimoji="0" lang="en-US" sz="1400" b="1" i="0" u="none" strike="noStrike" kern="0" cap="none" spc="267" normalizeH="0" baseline="0" noProof="0" dirty="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cNot</a:t>
            </a:r>
            <a:endPar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11. Challenges in quantum computing </a:t>
            </a:r>
          </a:p>
          <a:p>
            <a:pPr marL="800100" lvl="1" indent="-342900" defTabSz="1219170">
              <a:buClr>
                <a:srgbClr val="000000"/>
              </a:buClr>
              <a:buFontTx/>
              <a:buAutoNum type="alphaLcPeriod"/>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SW-HW gap (qubit quality &amp; number, gate depth)</a:t>
            </a: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Error-correction </a:t>
            </a: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lang="en-US" sz="1400" b="1" kern="0" spc="267" dirty="0">
                <a:solidFill>
                  <a:srgbClr val="000000"/>
                </a:solidFill>
                <a:latin typeface="Microsoft Sans Serif" panose="020B0604020202020204" pitchFamily="34" charset="0"/>
                <a:ea typeface="Open Sans Condensed" panose="020B0606030504020204" pitchFamily="34" charset="0"/>
                <a:cs typeface="Microsoft Sans Serif" panose="020B0604020202020204" pitchFamily="34" charset="0"/>
                <a:sym typeface="Arial"/>
              </a:rPr>
              <a:t>Scaling challenges</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p:txBody>
      </p:sp>
    </p:spTree>
    <p:extLst>
      <p:ext uri="{BB962C8B-B14F-4D97-AF65-F5344CB8AC3E}">
        <p14:creationId xmlns:p14="http://schemas.microsoft.com/office/powerpoint/2010/main" val="2286293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Error correction: Bit flip example</a:t>
            </a:r>
            <a:endParaRPr lang="en-DE" dirty="0"/>
          </a:p>
        </p:txBody>
      </p:sp>
      <p:sp>
        <p:nvSpPr>
          <p:cNvPr id="18" name="TextBox 17">
            <a:extLst>
              <a:ext uri="{FF2B5EF4-FFF2-40B4-BE49-F238E27FC236}">
                <a16:creationId xmlns:a16="http://schemas.microsoft.com/office/drawing/2014/main" id="{FA003A40-D96A-4520-AD26-6257A2329073}"/>
              </a:ext>
            </a:extLst>
          </p:cNvPr>
          <p:cNvSpPr txBox="1"/>
          <p:nvPr/>
        </p:nvSpPr>
        <p:spPr>
          <a:xfrm>
            <a:off x="8484704" y="2107730"/>
            <a:ext cx="3707296" cy="3693319"/>
          </a:xfrm>
          <a:prstGeom prst="rect">
            <a:avLst/>
          </a:prstGeom>
          <a:noFill/>
        </p:spPr>
        <p:txBody>
          <a:bodyPr wrap="square">
            <a:spAutoFit/>
          </a:bodyPr>
          <a:lstStyle/>
          <a:p>
            <a:pPr algn="l"/>
            <a:r>
              <a:rPr lang="en-US" sz="1800" b="0" i="0" u="none" strike="noStrike" baseline="0" dirty="0"/>
              <a:t>Example </a:t>
            </a:r>
            <a:r>
              <a:rPr lang="en-US" sz="1800" b="0" i="0" u="none" strike="noStrike" baseline="0" dirty="0">
                <a:latin typeface="Symbol" panose="05050102010706020507" pitchFamily="18" charset="2"/>
              </a:rPr>
              <a:t>a</a:t>
            </a:r>
            <a:r>
              <a:rPr lang="en-US" sz="1800" b="0" i="0" u="none" strike="noStrike" baseline="0" dirty="0"/>
              <a:t> = 1: </a:t>
            </a:r>
            <a:r>
              <a:rPr lang="en-US" sz="1800" b="0" i="0" u="none" strike="noStrike" baseline="0" dirty="0">
                <a:latin typeface="Symbol" panose="05050102010706020507" pitchFamily="18" charset="2"/>
              </a:rPr>
              <a:t>Y</a:t>
            </a:r>
            <a:r>
              <a:rPr lang="en-US" sz="1800" b="0" i="0" u="none" strike="noStrike" baseline="0" dirty="0"/>
              <a:t> = |000&gt;</a:t>
            </a:r>
          </a:p>
          <a:p>
            <a:pPr algn="l"/>
            <a:endParaRPr lang="en-US" dirty="0"/>
          </a:p>
          <a:p>
            <a:pPr algn="l"/>
            <a:r>
              <a:rPr lang="en-US" sz="1800" b="0" i="0" u="none" strike="noStrike" baseline="0" dirty="0"/>
              <a:t>Zero bit-flip error:</a:t>
            </a:r>
          </a:p>
          <a:p>
            <a:pPr algn="l"/>
            <a:r>
              <a:rPr lang="en-US" sz="1800" b="0" i="0" u="none" strike="noStrike" baseline="0" dirty="0"/>
              <a:t>On measuring (00), do nothing.</a:t>
            </a:r>
          </a:p>
          <a:p>
            <a:pPr algn="l"/>
            <a:endParaRPr lang="en-US" dirty="0"/>
          </a:p>
          <a:p>
            <a:pPr algn="l"/>
            <a:r>
              <a:rPr lang="en-US" sz="1800" b="0" i="0" u="none" strike="noStrike" baseline="0" dirty="0"/>
              <a:t>Bit-flip error in qubit 1:</a:t>
            </a:r>
          </a:p>
          <a:p>
            <a:pPr algn="l"/>
            <a:r>
              <a:rPr lang="en-US" sz="1800" b="0" i="0" u="none" strike="noStrike" baseline="0" dirty="0"/>
              <a:t>On measuring (10), X-flip qubit 1.</a:t>
            </a:r>
          </a:p>
          <a:p>
            <a:pPr algn="l"/>
            <a:endParaRPr lang="en-US" dirty="0"/>
          </a:p>
          <a:p>
            <a:pPr algn="l"/>
            <a:r>
              <a:rPr lang="en-US" sz="1800" b="0" i="0" u="none" strike="noStrike" baseline="0" dirty="0"/>
              <a:t>Bit-flip error in qubit 2:</a:t>
            </a:r>
          </a:p>
          <a:p>
            <a:pPr algn="l"/>
            <a:r>
              <a:rPr lang="en-US" sz="1800" b="0" i="0" u="none" strike="noStrike" baseline="0" dirty="0"/>
              <a:t>On measuring (11), X-flip qubit 2.</a:t>
            </a:r>
          </a:p>
          <a:p>
            <a:pPr algn="l"/>
            <a:endParaRPr lang="en-US" dirty="0"/>
          </a:p>
          <a:p>
            <a:pPr algn="l"/>
            <a:r>
              <a:rPr lang="en-US" sz="1800" b="0" i="0" u="none" strike="noStrike" baseline="0" dirty="0"/>
              <a:t>Bit-flip error in qubit 3:</a:t>
            </a:r>
          </a:p>
          <a:p>
            <a:pPr algn="l"/>
            <a:r>
              <a:rPr lang="en-US" sz="1800" b="0" i="0" u="none" strike="noStrike" baseline="0" dirty="0"/>
              <a:t>On measuring (01), X-flip qubit 3.</a:t>
            </a:r>
            <a:endParaRPr lang="en-DE" dirty="0"/>
          </a:p>
        </p:txBody>
      </p:sp>
      <p:pic>
        <p:nvPicPr>
          <p:cNvPr id="9" name="Picture 8">
            <a:extLst>
              <a:ext uri="{FF2B5EF4-FFF2-40B4-BE49-F238E27FC236}">
                <a16:creationId xmlns:a16="http://schemas.microsoft.com/office/drawing/2014/main" id="{BFE19E80-8792-437C-A0EC-272A5553E951}"/>
              </a:ext>
            </a:extLst>
          </p:cNvPr>
          <p:cNvPicPr>
            <a:picLocks noChangeAspect="1"/>
          </p:cNvPicPr>
          <p:nvPr/>
        </p:nvPicPr>
        <p:blipFill>
          <a:blip r:embed="rId3"/>
          <a:stretch>
            <a:fillRect/>
          </a:stretch>
        </p:blipFill>
        <p:spPr>
          <a:xfrm rot="5400000">
            <a:off x="1915031" y="5320559"/>
            <a:ext cx="301741" cy="2773141"/>
          </a:xfrm>
          <a:prstGeom prst="rect">
            <a:avLst/>
          </a:prstGeom>
        </p:spPr>
      </p:pic>
      <p:pic>
        <p:nvPicPr>
          <p:cNvPr id="4" name="Picture 3">
            <a:extLst>
              <a:ext uri="{FF2B5EF4-FFF2-40B4-BE49-F238E27FC236}">
                <a16:creationId xmlns:a16="http://schemas.microsoft.com/office/drawing/2014/main" id="{18D886F5-9F02-41BC-84FE-ACD87AC0409B}"/>
              </a:ext>
            </a:extLst>
          </p:cNvPr>
          <p:cNvPicPr>
            <a:picLocks noChangeAspect="1"/>
          </p:cNvPicPr>
          <p:nvPr/>
        </p:nvPicPr>
        <p:blipFill>
          <a:blip r:embed="rId4"/>
          <a:stretch>
            <a:fillRect/>
          </a:stretch>
        </p:blipFill>
        <p:spPr>
          <a:xfrm>
            <a:off x="329407" y="1500634"/>
            <a:ext cx="7882906" cy="4353514"/>
          </a:xfrm>
          <a:prstGeom prst="rect">
            <a:avLst/>
          </a:prstGeom>
        </p:spPr>
      </p:pic>
    </p:spTree>
    <p:extLst>
      <p:ext uri="{BB962C8B-B14F-4D97-AF65-F5344CB8AC3E}">
        <p14:creationId xmlns:p14="http://schemas.microsoft.com/office/powerpoint/2010/main" val="158895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animEffect transition="in" filter="fade">
                                      <p:cBhvr>
                                        <p:cTn id="7" dur="500"/>
                                        <p:tgtEl>
                                          <p:spTgt spid="1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animEffect transition="in" filter="fade">
                                      <p:cBhvr>
                                        <p:cTn id="13" dur="500"/>
                                        <p:tgtEl>
                                          <p:spTgt spid="18">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xEl>
                                              <p:pRg st="5" end="5"/>
                                            </p:txEl>
                                          </p:spTgt>
                                        </p:tgtEl>
                                        <p:attrNameLst>
                                          <p:attrName>style.visibility</p:attrName>
                                        </p:attrNameLst>
                                      </p:cBhvr>
                                      <p:to>
                                        <p:strVal val="visible"/>
                                      </p:to>
                                    </p:set>
                                    <p:animEffect transition="in" filter="fade">
                                      <p:cBhvr>
                                        <p:cTn id="18" dur="500"/>
                                        <p:tgtEl>
                                          <p:spTgt spid="18">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xEl>
                                              <p:pRg st="6" end="6"/>
                                            </p:txEl>
                                          </p:spTgt>
                                        </p:tgtEl>
                                        <p:attrNameLst>
                                          <p:attrName>style.visibility</p:attrName>
                                        </p:attrNameLst>
                                      </p:cBhvr>
                                      <p:to>
                                        <p:strVal val="visible"/>
                                      </p:to>
                                    </p:set>
                                    <p:animEffect transition="in" filter="fade">
                                      <p:cBhvr>
                                        <p:cTn id="21" dur="500"/>
                                        <p:tgtEl>
                                          <p:spTgt spid="18">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xEl>
                                              <p:pRg st="8" end="8"/>
                                            </p:txEl>
                                          </p:spTgt>
                                        </p:tgtEl>
                                        <p:attrNameLst>
                                          <p:attrName>style.visibility</p:attrName>
                                        </p:attrNameLst>
                                      </p:cBhvr>
                                      <p:to>
                                        <p:strVal val="visible"/>
                                      </p:to>
                                    </p:set>
                                    <p:animEffect transition="in" filter="fade">
                                      <p:cBhvr>
                                        <p:cTn id="26" dur="500"/>
                                        <p:tgtEl>
                                          <p:spTgt spid="18">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xEl>
                                              <p:pRg st="9" end="9"/>
                                            </p:txEl>
                                          </p:spTgt>
                                        </p:tgtEl>
                                        <p:attrNameLst>
                                          <p:attrName>style.visibility</p:attrName>
                                        </p:attrNameLst>
                                      </p:cBhvr>
                                      <p:to>
                                        <p:strVal val="visible"/>
                                      </p:to>
                                    </p:set>
                                    <p:animEffect transition="in" filter="fade">
                                      <p:cBhvr>
                                        <p:cTn id="29" dur="500"/>
                                        <p:tgtEl>
                                          <p:spTgt spid="18">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xEl>
                                              <p:pRg st="11" end="11"/>
                                            </p:txEl>
                                          </p:spTgt>
                                        </p:tgtEl>
                                        <p:attrNameLst>
                                          <p:attrName>style.visibility</p:attrName>
                                        </p:attrNameLst>
                                      </p:cBhvr>
                                      <p:to>
                                        <p:strVal val="visible"/>
                                      </p:to>
                                    </p:set>
                                    <p:animEffect transition="in" filter="fade">
                                      <p:cBhvr>
                                        <p:cTn id="34" dur="500"/>
                                        <p:tgtEl>
                                          <p:spTgt spid="18">
                                            <p:txEl>
                                              <p:pRg st="11" end="1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xEl>
                                              <p:pRg st="12" end="12"/>
                                            </p:txEl>
                                          </p:spTgt>
                                        </p:tgtEl>
                                        <p:attrNameLst>
                                          <p:attrName>style.visibility</p:attrName>
                                        </p:attrNameLst>
                                      </p:cBhvr>
                                      <p:to>
                                        <p:strVal val="visible"/>
                                      </p:to>
                                    </p:set>
                                    <p:animEffect transition="in" filter="fade">
                                      <p:cBhvr>
                                        <p:cTn id="37" dur="500"/>
                                        <p:tgtEl>
                                          <p:spTgt spid="1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Error correction codes</a:t>
            </a:r>
            <a:endParaRPr lang="en-DE" dirty="0"/>
          </a:p>
        </p:txBody>
      </p:sp>
      <p:sp>
        <p:nvSpPr>
          <p:cNvPr id="18" name="TextBox 17">
            <a:extLst>
              <a:ext uri="{FF2B5EF4-FFF2-40B4-BE49-F238E27FC236}">
                <a16:creationId xmlns:a16="http://schemas.microsoft.com/office/drawing/2014/main" id="{FA003A40-D96A-4520-AD26-6257A2329073}"/>
              </a:ext>
            </a:extLst>
          </p:cNvPr>
          <p:cNvSpPr txBox="1"/>
          <p:nvPr/>
        </p:nvSpPr>
        <p:spPr>
          <a:xfrm>
            <a:off x="8757920" y="1209041"/>
            <a:ext cx="3312160" cy="5078313"/>
          </a:xfrm>
          <a:prstGeom prst="rect">
            <a:avLst/>
          </a:prstGeom>
          <a:noFill/>
        </p:spPr>
        <p:txBody>
          <a:bodyPr wrap="square">
            <a:spAutoFit/>
          </a:bodyPr>
          <a:lstStyle/>
          <a:p>
            <a:r>
              <a:rPr lang="en-US" dirty="0"/>
              <a:t>Since superconducting qubits operate in 2D grids, error correction codes are called surface codes. They correct errors on a rectangular qubit grid.</a:t>
            </a:r>
          </a:p>
          <a:p>
            <a:endParaRPr lang="en-US" dirty="0"/>
          </a:p>
          <a:p>
            <a:r>
              <a:rPr lang="en-US" dirty="0"/>
              <a:t>In this grid, qubits are assigned different tasks. Data qubits store the information and are being actively corrected. Bit-flip and phase-flip qubits detect the errors and trigger the correction.</a:t>
            </a:r>
          </a:p>
          <a:p>
            <a:endParaRPr lang="en-US" dirty="0"/>
          </a:p>
          <a:p>
            <a:r>
              <a:rPr lang="en-US" dirty="0"/>
              <a:t>Depending on the number of qubits involved, the codes get names like “surface-17”.</a:t>
            </a:r>
            <a:endParaRPr lang="en-DE" dirty="0"/>
          </a:p>
        </p:txBody>
      </p:sp>
      <p:pic>
        <p:nvPicPr>
          <p:cNvPr id="9" name="Picture 8">
            <a:extLst>
              <a:ext uri="{FF2B5EF4-FFF2-40B4-BE49-F238E27FC236}">
                <a16:creationId xmlns:a16="http://schemas.microsoft.com/office/drawing/2014/main" id="{BFE19E80-8792-437C-A0EC-272A5553E951}"/>
              </a:ext>
            </a:extLst>
          </p:cNvPr>
          <p:cNvPicPr>
            <a:picLocks noChangeAspect="1"/>
          </p:cNvPicPr>
          <p:nvPr/>
        </p:nvPicPr>
        <p:blipFill>
          <a:blip r:embed="rId3"/>
          <a:stretch>
            <a:fillRect/>
          </a:stretch>
        </p:blipFill>
        <p:spPr>
          <a:xfrm rot="5400000">
            <a:off x="1915031" y="5320559"/>
            <a:ext cx="301741" cy="2773141"/>
          </a:xfrm>
          <a:prstGeom prst="rect">
            <a:avLst/>
          </a:prstGeom>
        </p:spPr>
      </p:pic>
      <p:pic>
        <p:nvPicPr>
          <p:cNvPr id="4" name="Picture 3">
            <a:extLst>
              <a:ext uri="{FF2B5EF4-FFF2-40B4-BE49-F238E27FC236}">
                <a16:creationId xmlns:a16="http://schemas.microsoft.com/office/drawing/2014/main" id="{6136CAFB-E6EE-492F-A2EB-343A1A2F3B9F}"/>
              </a:ext>
            </a:extLst>
          </p:cNvPr>
          <p:cNvPicPr>
            <a:picLocks noChangeAspect="1"/>
          </p:cNvPicPr>
          <p:nvPr/>
        </p:nvPicPr>
        <p:blipFill>
          <a:blip r:embed="rId4"/>
          <a:stretch>
            <a:fillRect/>
          </a:stretch>
        </p:blipFill>
        <p:spPr>
          <a:xfrm>
            <a:off x="435797" y="1306325"/>
            <a:ext cx="7730590" cy="5132012"/>
          </a:xfrm>
          <a:prstGeom prst="rect">
            <a:avLst/>
          </a:prstGeom>
        </p:spPr>
      </p:pic>
    </p:spTree>
    <p:extLst>
      <p:ext uri="{BB962C8B-B14F-4D97-AF65-F5344CB8AC3E}">
        <p14:creationId xmlns:p14="http://schemas.microsoft.com/office/powerpoint/2010/main" val="243334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animEffect transition="in" filter="fade">
                                      <p:cBhvr>
                                        <p:cTn id="7" dur="500"/>
                                        <p:tgtEl>
                                          <p:spTgt spid="1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4" end="4"/>
                                            </p:txEl>
                                          </p:spTgt>
                                        </p:tgtEl>
                                        <p:attrNameLst>
                                          <p:attrName>style.visibility</p:attrName>
                                        </p:attrNameLst>
                                      </p:cBhvr>
                                      <p:to>
                                        <p:strVal val="visible"/>
                                      </p:to>
                                    </p:set>
                                    <p:animEffect transition="in" filter="fade">
                                      <p:cBhvr>
                                        <p:cTn id="12"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Repetitive error correction</a:t>
            </a:r>
            <a:endParaRPr lang="en-DE" dirty="0"/>
          </a:p>
        </p:txBody>
      </p:sp>
      <p:pic>
        <p:nvPicPr>
          <p:cNvPr id="9" name="Picture 8">
            <a:extLst>
              <a:ext uri="{FF2B5EF4-FFF2-40B4-BE49-F238E27FC236}">
                <a16:creationId xmlns:a16="http://schemas.microsoft.com/office/drawing/2014/main" id="{BFE19E80-8792-437C-A0EC-272A5553E951}"/>
              </a:ext>
            </a:extLst>
          </p:cNvPr>
          <p:cNvPicPr>
            <a:picLocks noChangeAspect="1"/>
          </p:cNvPicPr>
          <p:nvPr/>
        </p:nvPicPr>
        <p:blipFill>
          <a:blip r:embed="rId3"/>
          <a:stretch>
            <a:fillRect/>
          </a:stretch>
        </p:blipFill>
        <p:spPr>
          <a:xfrm rot="5400000">
            <a:off x="1915031" y="5320559"/>
            <a:ext cx="301741" cy="2773141"/>
          </a:xfrm>
          <a:prstGeom prst="rect">
            <a:avLst/>
          </a:prstGeom>
        </p:spPr>
      </p:pic>
      <p:pic>
        <p:nvPicPr>
          <p:cNvPr id="3" name="Picture 2">
            <a:extLst>
              <a:ext uri="{FF2B5EF4-FFF2-40B4-BE49-F238E27FC236}">
                <a16:creationId xmlns:a16="http://schemas.microsoft.com/office/drawing/2014/main" id="{48B07054-6A41-4ACD-A3A5-A6F8F046E1FF}"/>
              </a:ext>
            </a:extLst>
          </p:cNvPr>
          <p:cNvPicPr>
            <a:picLocks noChangeAspect="1"/>
          </p:cNvPicPr>
          <p:nvPr/>
        </p:nvPicPr>
        <p:blipFill>
          <a:blip r:embed="rId4"/>
          <a:stretch>
            <a:fillRect/>
          </a:stretch>
        </p:blipFill>
        <p:spPr>
          <a:xfrm>
            <a:off x="1349134" y="1776181"/>
            <a:ext cx="9916646" cy="3789731"/>
          </a:xfrm>
          <a:prstGeom prst="rect">
            <a:avLst/>
          </a:prstGeom>
        </p:spPr>
      </p:pic>
    </p:spTree>
    <p:extLst>
      <p:ext uri="{BB962C8B-B14F-4D97-AF65-F5344CB8AC3E}">
        <p14:creationId xmlns:p14="http://schemas.microsoft.com/office/powerpoint/2010/main" val="2521138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Repetitive error correction</a:t>
            </a:r>
            <a:endParaRPr lang="en-DE" dirty="0"/>
          </a:p>
        </p:txBody>
      </p:sp>
      <p:pic>
        <p:nvPicPr>
          <p:cNvPr id="4" name="Picture 3">
            <a:extLst>
              <a:ext uri="{FF2B5EF4-FFF2-40B4-BE49-F238E27FC236}">
                <a16:creationId xmlns:a16="http://schemas.microsoft.com/office/drawing/2014/main" id="{E9375146-8ADC-480C-A0B2-8057381FE014}"/>
              </a:ext>
            </a:extLst>
          </p:cNvPr>
          <p:cNvPicPr>
            <a:picLocks noChangeAspect="1"/>
          </p:cNvPicPr>
          <p:nvPr/>
        </p:nvPicPr>
        <p:blipFill>
          <a:blip r:embed="rId3"/>
          <a:stretch>
            <a:fillRect/>
          </a:stretch>
        </p:blipFill>
        <p:spPr>
          <a:xfrm>
            <a:off x="329407" y="1911519"/>
            <a:ext cx="6549708" cy="3187255"/>
          </a:xfrm>
          <a:prstGeom prst="rect">
            <a:avLst/>
          </a:prstGeom>
        </p:spPr>
      </p:pic>
      <p:pic>
        <p:nvPicPr>
          <p:cNvPr id="6" name="Picture 5">
            <a:extLst>
              <a:ext uri="{FF2B5EF4-FFF2-40B4-BE49-F238E27FC236}">
                <a16:creationId xmlns:a16="http://schemas.microsoft.com/office/drawing/2014/main" id="{568513C5-7E1B-4382-BA32-C5686CB68B2D}"/>
              </a:ext>
            </a:extLst>
          </p:cNvPr>
          <p:cNvPicPr>
            <a:picLocks noChangeAspect="1"/>
          </p:cNvPicPr>
          <p:nvPr/>
        </p:nvPicPr>
        <p:blipFill>
          <a:blip r:embed="rId4"/>
          <a:stretch>
            <a:fillRect/>
          </a:stretch>
        </p:blipFill>
        <p:spPr>
          <a:xfrm>
            <a:off x="7362488" y="76146"/>
            <a:ext cx="3947337" cy="6858000"/>
          </a:xfrm>
          <a:prstGeom prst="rect">
            <a:avLst/>
          </a:prstGeom>
        </p:spPr>
      </p:pic>
    </p:spTree>
    <p:extLst>
      <p:ext uri="{BB962C8B-B14F-4D97-AF65-F5344CB8AC3E}">
        <p14:creationId xmlns:p14="http://schemas.microsoft.com/office/powerpoint/2010/main" val="79180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Fault-tolerant quantum computers</a:t>
            </a:r>
            <a:endParaRPr lang="en-DE" dirty="0"/>
          </a:p>
        </p:txBody>
      </p:sp>
      <p:sp>
        <p:nvSpPr>
          <p:cNvPr id="18" name="TextBox 17">
            <a:extLst>
              <a:ext uri="{FF2B5EF4-FFF2-40B4-BE49-F238E27FC236}">
                <a16:creationId xmlns:a16="http://schemas.microsoft.com/office/drawing/2014/main" id="{FA003A40-D96A-4520-AD26-6257A2329073}"/>
              </a:ext>
            </a:extLst>
          </p:cNvPr>
          <p:cNvSpPr txBox="1"/>
          <p:nvPr/>
        </p:nvSpPr>
        <p:spPr>
          <a:xfrm>
            <a:off x="7437120" y="1543580"/>
            <a:ext cx="4319084" cy="3416320"/>
          </a:xfrm>
          <a:prstGeom prst="rect">
            <a:avLst/>
          </a:prstGeom>
          <a:noFill/>
        </p:spPr>
        <p:txBody>
          <a:bodyPr wrap="square">
            <a:spAutoFit/>
          </a:bodyPr>
          <a:lstStyle/>
          <a:p>
            <a:r>
              <a:rPr lang="en-US" dirty="0"/>
              <a:t>Building an error-corrected quantum computer requires more than “just” many qubits. Improvements are needed on several fronts.</a:t>
            </a:r>
          </a:p>
          <a:p>
            <a:endParaRPr lang="en-US" dirty="0"/>
          </a:p>
          <a:p>
            <a:r>
              <a:rPr lang="en-US" dirty="0"/>
              <a:t>On the computer architecture side, developments in real-time feedback, connectivity, compilers, </a:t>
            </a:r>
            <a:r>
              <a:rPr lang="en-US" dirty="0" err="1"/>
              <a:t>etc</a:t>
            </a:r>
            <a:r>
              <a:rPr lang="en-US" dirty="0"/>
              <a:t> need to be further developed.</a:t>
            </a:r>
          </a:p>
          <a:p>
            <a:endParaRPr lang="en-US" dirty="0"/>
          </a:p>
          <a:p>
            <a:r>
              <a:rPr lang="en-US" dirty="0"/>
              <a:t>On the hardware side, readout, reset and gates need to be further improved.</a:t>
            </a:r>
            <a:endParaRPr lang="en-DE" dirty="0"/>
          </a:p>
        </p:txBody>
      </p:sp>
      <p:pic>
        <p:nvPicPr>
          <p:cNvPr id="10" name="Picture 9">
            <a:extLst>
              <a:ext uri="{FF2B5EF4-FFF2-40B4-BE49-F238E27FC236}">
                <a16:creationId xmlns:a16="http://schemas.microsoft.com/office/drawing/2014/main" id="{F7BA1186-2E89-4A25-AA19-8B0721239DEA}"/>
              </a:ext>
            </a:extLst>
          </p:cNvPr>
          <p:cNvPicPr>
            <a:picLocks noChangeAspect="1"/>
          </p:cNvPicPr>
          <p:nvPr/>
        </p:nvPicPr>
        <p:blipFill>
          <a:blip r:embed="rId3"/>
          <a:stretch>
            <a:fillRect/>
          </a:stretch>
        </p:blipFill>
        <p:spPr>
          <a:xfrm>
            <a:off x="435796" y="1543580"/>
            <a:ext cx="6594764" cy="4836160"/>
          </a:xfrm>
          <a:prstGeom prst="rect">
            <a:avLst/>
          </a:prstGeom>
        </p:spPr>
      </p:pic>
      <p:pic>
        <p:nvPicPr>
          <p:cNvPr id="3" name="Picture 2">
            <a:extLst>
              <a:ext uri="{FF2B5EF4-FFF2-40B4-BE49-F238E27FC236}">
                <a16:creationId xmlns:a16="http://schemas.microsoft.com/office/drawing/2014/main" id="{657604DE-FD0F-47E2-B78F-777A4C77B4DC}"/>
              </a:ext>
            </a:extLst>
          </p:cNvPr>
          <p:cNvPicPr>
            <a:picLocks noChangeAspect="1"/>
          </p:cNvPicPr>
          <p:nvPr/>
        </p:nvPicPr>
        <p:blipFill>
          <a:blip r:embed="rId4"/>
          <a:stretch>
            <a:fillRect/>
          </a:stretch>
        </p:blipFill>
        <p:spPr>
          <a:xfrm rot="5400000">
            <a:off x="1915031" y="5320559"/>
            <a:ext cx="301741" cy="2773141"/>
          </a:xfrm>
          <a:prstGeom prst="rect">
            <a:avLst/>
          </a:prstGeom>
        </p:spPr>
      </p:pic>
    </p:spTree>
    <p:extLst>
      <p:ext uri="{BB962C8B-B14F-4D97-AF65-F5344CB8AC3E}">
        <p14:creationId xmlns:p14="http://schemas.microsoft.com/office/powerpoint/2010/main" val="428171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animEffect transition="in" filter="fade">
                                      <p:cBhvr>
                                        <p:cTn id="7" dur="500"/>
                                        <p:tgtEl>
                                          <p:spTgt spid="1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4" end="4"/>
                                            </p:txEl>
                                          </p:spTgt>
                                        </p:tgtEl>
                                        <p:attrNameLst>
                                          <p:attrName>style.visibility</p:attrName>
                                        </p:attrNameLst>
                                      </p:cBhvr>
                                      <p:to>
                                        <p:strVal val="visible"/>
                                      </p:to>
                                    </p:set>
                                    <p:animEffect transition="in" filter="fade">
                                      <p:cBhvr>
                                        <p:cTn id="12"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8B6D88-3130-8E4D-B4ED-D4AEA4328B1C}"/>
              </a:ext>
            </a:extLst>
          </p:cNvPr>
          <p:cNvSpPr>
            <a:spLocks noGrp="1"/>
          </p:cNvSpPr>
          <p:nvPr>
            <p:ph type="ctrTitle"/>
          </p:nvPr>
        </p:nvSpPr>
        <p:spPr>
          <a:xfrm>
            <a:off x="175822" y="185677"/>
            <a:ext cx="5373437" cy="1853448"/>
          </a:xfrm>
        </p:spPr>
        <p:txBody>
          <a:bodyPr>
            <a:normAutofit/>
          </a:bodyPr>
          <a:lstStyle/>
          <a:p>
            <a:r>
              <a:rPr lang="en-US" sz="3600" dirty="0"/>
              <a:t>IQM’s way to address error correction:</a:t>
            </a:r>
          </a:p>
        </p:txBody>
      </p:sp>
      <p:sp>
        <p:nvSpPr>
          <p:cNvPr id="7" name="Slide Number Placeholder 1">
            <a:extLst>
              <a:ext uri="{FF2B5EF4-FFF2-40B4-BE49-F238E27FC236}">
                <a16:creationId xmlns:a16="http://schemas.microsoft.com/office/drawing/2014/main" id="{A2B3B681-209B-4AEC-9905-F255BA8491F6}"/>
              </a:ext>
            </a:extLst>
          </p:cNvPr>
          <p:cNvSpPr>
            <a:spLocks noGrp="1"/>
          </p:cNvSpPr>
          <p:nvPr>
            <p:ph type="sldNum" sz="quarter" idx="4294967295"/>
          </p:nvPr>
        </p:nvSpPr>
        <p:spPr>
          <a:xfrm>
            <a:off x="11693525" y="6445250"/>
            <a:ext cx="498475" cy="365125"/>
          </a:xfrm>
        </p:spPr>
        <p:txBody>
          <a:bodyPr/>
          <a:lstStyle/>
          <a:p>
            <a:fld id="{ABC87905-BAB6-4FA0-BCE3-A2EA48AADEDB}" type="slidenum">
              <a:rPr lang="en-US" smtClean="0"/>
              <a:pPr/>
              <a:t>25</a:t>
            </a:fld>
            <a:endParaRPr lang="en-US" dirty="0"/>
          </a:p>
        </p:txBody>
      </p:sp>
      <p:sp>
        <p:nvSpPr>
          <p:cNvPr id="8" name="Rechteck 7">
            <a:extLst>
              <a:ext uri="{FF2B5EF4-FFF2-40B4-BE49-F238E27FC236}">
                <a16:creationId xmlns:a16="http://schemas.microsoft.com/office/drawing/2014/main" id="{F32D6F12-91A5-2E49-A87E-28A5E05D56A6}"/>
              </a:ext>
            </a:extLst>
          </p:cNvPr>
          <p:cNvSpPr/>
          <p:nvPr/>
        </p:nvSpPr>
        <p:spPr>
          <a:xfrm>
            <a:off x="5833345" y="2045364"/>
            <a:ext cx="6096000" cy="400110"/>
          </a:xfrm>
          <a:prstGeom prst="rect">
            <a:avLst/>
          </a:prstGeom>
        </p:spPr>
        <p:txBody>
          <a:bodyPr>
            <a:spAutoFit/>
          </a:bodyPr>
          <a:lstStyle/>
          <a:p>
            <a:pPr algn="ctr"/>
            <a:r>
              <a:rPr lang="de-DE" sz="2000" b="1" i="1" dirty="0">
                <a:effectLst>
                  <a:outerShdw blurRad="38100" dist="38100" dir="2700000" algn="tl">
                    <a:srgbClr val="000000">
                      <a:alpha val="43137"/>
                    </a:srgbClr>
                  </a:outerShdw>
                </a:effectLst>
              </a:rPr>
              <a:t>FASTER CLOCK CYCLES</a:t>
            </a:r>
          </a:p>
        </p:txBody>
      </p:sp>
      <p:grpSp>
        <p:nvGrpSpPr>
          <p:cNvPr id="30" name="Group 29">
            <a:extLst>
              <a:ext uri="{FF2B5EF4-FFF2-40B4-BE49-F238E27FC236}">
                <a16:creationId xmlns:a16="http://schemas.microsoft.com/office/drawing/2014/main" id="{B06173A9-5E04-432D-8F5B-DEB6681E0925}"/>
              </a:ext>
            </a:extLst>
          </p:cNvPr>
          <p:cNvGrpSpPr/>
          <p:nvPr/>
        </p:nvGrpSpPr>
        <p:grpSpPr>
          <a:xfrm>
            <a:off x="115017" y="2018826"/>
            <a:ext cx="11138132" cy="4104610"/>
            <a:chOff x="994282" y="2030633"/>
            <a:chExt cx="10417139" cy="3838912"/>
          </a:xfrm>
        </p:grpSpPr>
        <p:pic>
          <p:nvPicPr>
            <p:cNvPr id="5" name="Picture 4">
              <a:extLst>
                <a:ext uri="{FF2B5EF4-FFF2-40B4-BE49-F238E27FC236}">
                  <a16:creationId xmlns:a16="http://schemas.microsoft.com/office/drawing/2014/main" id="{4F66D482-B229-4E64-8D72-D6A498198A7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35388" y="2030633"/>
              <a:ext cx="10076033" cy="3697713"/>
            </a:xfrm>
            <a:prstGeom prst="rect">
              <a:avLst/>
            </a:prstGeom>
          </p:spPr>
        </p:pic>
        <p:sp>
          <p:nvSpPr>
            <p:cNvPr id="11" name="Rectangle 10">
              <a:extLst>
                <a:ext uri="{FF2B5EF4-FFF2-40B4-BE49-F238E27FC236}">
                  <a16:creationId xmlns:a16="http://schemas.microsoft.com/office/drawing/2014/main" id="{2DEDE196-A8E3-4E51-ACA3-BB3B4749A491}"/>
                </a:ext>
              </a:extLst>
            </p:cNvPr>
            <p:cNvSpPr/>
            <p:nvPr/>
          </p:nvSpPr>
          <p:spPr>
            <a:xfrm rot="1296966">
              <a:off x="5905488" y="2748703"/>
              <a:ext cx="1243168" cy="604493"/>
            </a:xfrm>
            <a:prstGeom prst="rect">
              <a:avLst/>
            </a:prstGeom>
          </p:spPr>
          <p:txBody>
            <a:bodyPr wrap="none">
              <a:spAutoFit/>
            </a:bodyPr>
            <a:lstStyle/>
            <a:p>
              <a:r>
                <a:rPr lang="en-US" b="1" dirty="0"/>
                <a:t>information</a:t>
              </a:r>
            </a:p>
            <a:p>
              <a:r>
                <a:rPr lang="en-US" b="1" dirty="0"/>
                <a:t>loss</a:t>
              </a:r>
            </a:p>
          </p:txBody>
        </p:sp>
        <p:sp>
          <p:nvSpPr>
            <p:cNvPr id="12" name="Rectangle 11">
              <a:extLst>
                <a:ext uri="{FF2B5EF4-FFF2-40B4-BE49-F238E27FC236}">
                  <a16:creationId xmlns:a16="http://schemas.microsoft.com/office/drawing/2014/main" id="{D6E201C4-ACC8-47CB-AE9B-06D7B03DF658}"/>
                </a:ext>
              </a:extLst>
            </p:cNvPr>
            <p:cNvSpPr/>
            <p:nvPr/>
          </p:nvSpPr>
          <p:spPr>
            <a:xfrm rot="268547">
              <a:off x="2813608" y="4210763"/>
              <a:ext cx="652468" cy="345425"/>
            </a:xfrm>
            <a:prstGeom prst="rect">
              <a:avLst/>
            </a:prstGeom>
          </p:spPr>
          <p:txBody>
            <a:bodyPr wrap="none">
              <a:spAutoFit/>
            </a:bodyPr>
            <a:lstStyle/>
            <a:p>
              <a:r>
                <a:rPr lang="en-US" b="1" dirty="0">
                  <a:solidFill>
                    <a:schemeClr val="bg1"/>
                  </a:solidFill>
                </a:rPr>
                <a:t>reset</a:t>
              </a:r>
            </a:p>
          </p:txBody>
        </p:sp>
        <p:sp>
          <p:nvSpPr>
            <p:cNvPr id="13" name="Rectangle 12">
              <a:extLst>
                <a:ext uri="{FF2B5EF4-FFF2-40B4-BE49-F238E27FC236}">
                  <a16:creationId xmlns:a16="http://schemas.microsoft.com/office/drawing/2014/main" id="{E7258B39-DF2B-4CC5-A5E7-76EEC33590BC}"/>
                </a:ext>
              </a:extLst>
            </p:cNvPr>
            <p:cNvSpPr/>
            <p:nvPr/>
          </p:nvSpPr>
          <p:spPr>
            <a:xfrm rot="268547">
              <a:off x="3204802" y="3342883"/>
              <a:ext cx="652468" cy="345425"/>
            </a:xfrm>
            <a:prstGeom prst="rect">
              <a:avLst/>
            </a:prstGeom>
          </p:spPr>
          <p:txBody>
            <a:bodyPr wrap="none">
              <a:spAutoFit/>
            </a:bodyPr>
            <a:lstStyle/>
            <a:p>
              <a:r>
                <a:rPr lang="en-US" b="1" dirty="0">
                  <a:solidFill>
                    <a:schemeClr val="bg1"/>
                  </a:solidFill>
                </a:rPr>
                <a:t>reset</a:t>
              </a:r>
            </a:p>
          </p:txBody>
        </p:sp>
        <p:sp>
          <p:nvSpPr>
            <p:cNvPr id="14" name="Rectangle 13">
              <a:extLst>
                <a:ext uri="{FF2B5EF4-FFF2-40B4-BE49-F238E27FC236}">
                  <a16:creationId xmlns:a16="http://schemas.microsoft.com/office/drawing/2014/main" id="{F86BA33E-0934-4F24-A08C-4044BD961427}"/>
                </a:ext>
              </a:extLst>
            </p:cNvPr>
            <p:cNvSpPr/>
            <p:nvPr/>
          </p:nvSpPr>
          <p:spPr>
            <a:xfrm rot="268547">
              <a:off x="5101313" y="4394729"/>
              <a:ext cx="652468" cy="345425"/>
            </a:xfrm>
            <a:prstGeom prst="rect">
              <a:avLst/>
            </a:prstGeom>
          </p:spPr>
          <p:txBody>
            <a:bodyPr wrap="none">
              <a:spAutoFit/>
            </a:bodyPr>
            <a:lstStyle/>
            <a:p>
              <a:r>
                <a:rPr lang="en-US" b="1" dirty="0">
                  <a:solidFill>
                    <a:schemeClr val="bg1"/>
                  </a:solidFill>
                </a:rPr>
                <a:t>reset</a:t>
              </a:r>
            </a:p>
          </p:txBody>
        </p:sp>
        <p:sp>
          <p:nvSpPr>
            <p:cNvPr id="15" name="Rectangle 14">
              <a:extLst>
                <a:ext uri="{FF2B5EF4-FFF2-40B4-BE49-F238E27FC236}">
                  <a16:creationId xmlns:a16="http://schemas.microsoft.com/office/drawing/2014/main" id="{E8BCE1CC-FB73-4D26-8273-CF2AE47FACC3}"/>
                </a:ext>
              </a:extLst>
            </p:cNvPr>
            <p:cNvSpPr/>
            <p:nvPr/>
          </p:nvSpPr>
          <p:spPr>
            <a:xfrm rot="16200000">
              <a:off x="4166281" y="4228026"/>
              <a:ext cx="904340" cy="345424"/>
            </a:xfrm>
            <a:prstGeom prst="rect">
              <a:avLst/>
            </a:prstGeom>
          </p:spPr>
          <p:txBody>
            <a:bodyPr wrap="none">
              <a:spAutoFit/>
            </a:bodyPr>
            <a:lstStyle/>
            <a:p>
              <a:r>
                <a:rPr lang="en-US" b="1" dirty="0"/>
                <a:t>readout</a:t>
              </a:r>
            </a:p>
          </p:txBody>
        </p:sp>
        <p:sp>
          <p:nvSpPr>
            <p:cNvPr id="16" name="Rectangle 15">
              <a:extLst>
                <a:ext uri="{FF2B5EF4-FFF2-40B4-BE49-F238E27FC236}">
                  <a16:creationId xmlns:a16="http://schemas.microsoft.com/office/drawing/2014/main" id="{7255C447-205C-494C-BAB9-D4B77A03288B}"/>
                </a:ext>
              </a:extLst>
            </p:cNvPr>
            <p:cNvSpPr/>
            <p:nvPr/>
          </p:nvSpPr>
          <p:spPr>
            <a:xfrm rot="16200000">
              <a:off x="3797885" y="3369389"/>
              <a:ext cx="700444" cy="345424"/>
            </a:xfrm>
            <a:prstGeom prst="rect">
              <a:avLst/>
            </a:prstGeom>
          </p:spPr>
          <p:txBody>
            <a:bodyPr wrap="none">
              <a:spAutoFit/>
            </a:bodyPr>
            <a:lstStyle/>
            <a:p>
              <a:r>
                <a:rPr lang="en-US" b="1" dirty="0"/>
                <a:t>gates</a:t>
              </a:r>
            </a:p>
          </p:txBody>
        </p:sp>
        <p:sp>
          <p:nvSpPr>
            <p:cNvPr id="17" name="Rectangle 16">
              <a:extLst>
                <a:ext uri="{FF2B5EF4-FFF2-40B4-BE49-F238E27FC236}">
                  <a16:creationId xmlns:a16="http://schemas.microsoft.com/office/drawing/2014/main" id="{28EE7512-B6B4-43F6-A87C-A38419AAF537}"/>
                </a:ext>
              </a:extLst>
            </p:cNvPr>
            <p:cNvSpPr/>
            <p:nvPr/>
          </p:nvSpPr>
          <p:spPr>
            <a:xfrm rot="17440232">
              <a:off x="3804440" y="4467540"/>
              <a:ext cx="700444" cy="345424"/>
            </a:xfrm>
            <a:prstGeom prst="rect">
              <a:avLst/>
            </a:prstGeom>
          </p:spPr>
          <p:txBody>
            <a:bodyPr wrap="none">
              <a:spAutoFit/>
            </a:bodyPr>
            <a:lstStyle/>
            <a:p>
              <a:r>
                <a:rPr lang="en-US" b="1" dirty="0"/>
                <a:t>gates</a:t>
              </a:r>
            </a:p>
          </p:txBody>
        </p:sp>
        <p:sp>
          <p:nvSpPr>
            <p:cNvPr id="18" name="Rectangle 17">
              <a:extLst>
                <a:ext uri="{FF2B5EF4-FFF2-40B4-BE49-F238E27FC236}">
                  <a16:creationId xmlns:a16="http://schemas.microsoft.com/office/drawing/2014/main" id="{32DC5F82-82C8-4EF6-A1E1-C3AD5D1559A6}"/>
                </a:ext>
              </a:extLst>
            </p:cNvPr>
            <p:cNvSpPr/>
            <p:nvPr/>
          </p:nvSpPr>
          <p:spPr>
            <a:xfrm rot="268547">
              <a:off x="7395034" y="4565602"/>
              <a:ext cx="652468" cy="345425"/>
            </a:xfrm>
            <a:prstGeom prst="rect">
              <a:avLst/>
            </a:prstGeom>
          </p:spPr>
          <p:txBody>
            <a:bodyPr wrap="none">
              <a:spAutoFit/>
            </a:bodyPr>
            <a:lstStyle/>
            <a:p>
              <a:r>
                <a:rPr lang="en-US" b="1" dirty="0">
                  <a:solidFill>
                    <a:schemeClr val="bg1"/>
                  </a:solidFill>
                </a:rPr>
                <a:t>reset</a:t>
              </a:r>
            </a:p>
          </p:txBody>
        </p:sp>
        <p:sp>
          <p:nvSpPr>
            <p:cNvPr id="20" name="Rectangle 19">
              <a:extLst>
                <a:ext uri="{FF2B5EF4-FFF2-40B4-BE49-F238E27FC236}">
                  <a16:creationId xmlns:a16="http://schemas.microsoft.com/office/drawing/2014/main" id="{EA84250D-CC8B-4A99-A3F2-4AC1E22B332D}"/>
                </a:ext>
              </a:extLst>
            </p:cNvPr>
            <p:cNvSpPr/>
            <p:nvPr/>
          </p:nvSpPr>
          <p:spPr>
            <a:xfrm rot="16200000">
              <a:off x="6104185" y="3540263"/>
              <a:ext cx="700444" cy="345424"/>
            </a:xfrm>
            <a:prstGeom prst="rect">
              <a:avLst/>
            </a:prstGeom>
          </p:spPr>
          <p:txBody>
            <a:bodyPr wrap="none">
              <a:spAutoFit/>
            </a:bodyPr>
            <a:lstStyle/>
            <a:p>
              <a:r>
                <a:rPr lang="en-US" b="1" dirty="0"/>
                <a:t>gates</a:t>
              </a:r>
            </a:p>
          </p:txBody>
        </p:sp>
        <p:sp>
          <p:nvSpPr>
            <p:cNvPr id="21" name="Rectangle 20">
              <a:extLst>
                <a:ext uri="{FF2B5EF4-FFF2-40B4-BE49-F238E27FC236}">
                  <a16:creationId xmlns:a16="http://schemas.microsoft.com/office/drawing/2014/main" id="{7146597A-67B5-4FB8-B817-137FBC4780E7}"/>
                </a:ext>
              </a:extLst>
            </p:cNvPr>
            <p:cNvSpPr/>
            <p:nvPr/>
          </p:nvSpPr>
          <p:spPr>
            <a:xfrm rot="17440232">
              <a:off x="6098162" y="4638413"/>
              <a:ext cx="700444" cy="345424"/>
            </a:xfrm>
            <a:prstGeom prst="rect">
              <a:avLst/>
            </a:prstGeom>
          </p:spPr>
          <p:txBody>
            <a:bodyPr wrap="none">
              <a:spAutoFit/>
            </a:bodyPr>
            <a:lstStyle/>
            <a:p>
              <a:r>
                <a:rPr lang="en-US" b="1" dirty="0"/>
                <a:t>gates</a:t>
              </a:r>
            </a:p>
          </p:txBody>
        </p:sp>
        <p:sp>
          <p:nvSpPr>
            <p:cNvPr id="22" name="Rectangle 21">
              <a:extLst>
                <a:ext uri="{FF2B5EF4-FFF2-40B4-BE49-F238E27FC236}">
                  <a16:creationId xmlns:a16="http://schemas.microsoft.com/office/drawing/2014/main" id="{D1F41045-B778-42D7-98AA-3ABB7892C861}"/>
                </a:ext>
              </a:extLst>
            </p:cNvPr>
            <p:cNvSpPr/>
            <p:nvPr/>
          </p:nvSpPr>
          <p:spPr>
            <a:xfrm rot="268547">
              <a:off x="9650261" y="4699193"/>
              <a:ext cx="652468" cy="345425"/>
            </a:xfrm>
            <a:prstGeom prst="rect">
              <a:avLst/>
            </a:prstGeom>
          </p:spPr>
          <p:txBody>
            <a:bodyPr wrap="none">
              <a:spAutoFit/>
            </a:bodyPr>
            <a:lstStyle/>
            <a:p>
              <a:r>
                <a:rPr lang="en-US" b="1" dirty="0">
                  <a:solidFill>
                    <a:schemeClr val="bg1"/>
                  </a:solidFill>
                </a:rPr>
                <a:t>reset</a:t>
              </a:r>
            </a:p>
          </p:txBody>
        </p:sp>
        <p:sp>
          <p:nvSpPr>
            <p:cNvPr id="23" name="Rectangle 22">
              <a:extLst>
                <a:ext uri="{FF2B5EF4-FFF2-40B4-BE49-F238E27FC236}">
                  <a16:creationId xmlns:a16="http://schemas.microsoft.com/office/drawing/2014/main" id="{A87DDC94-E82A-423E-B813-9B9969642419}"/>
                </a:ext>
              </a:extLst>
            </p:cNvPr>
            <p:cNvSpPr/>
            <p:nvPr/>
          </p:nvSpPr>
          <p:spPr>
            <a:xfrm rot="16200000">
              <a:off x="8769163" y="4519931"/>
              <a:ext cx="904340" cy="345424"/>
            </a:xfrm>
            <a:prstGeom prst="rect">
              <a:avLst/>
            </a:prstGeom>
          </p:spPr>
          <p:txBody>
            <a:bodyPr wrap="none">
              <a:spAutoFit/>
            </a:bodyPr>
            <a:lstStyle/>
            <a:p>
              <a:r>
                <a:rPr lang="en-US" b="1" dirty="0"/>
                <a:t>readout</a:t>
              </a:r>
            </a:p>
          </p:txBody>
        </p:sp>
        <p:sp>
          <p:nvSpPr>
            <p:cNvPr id="24" name="Rectangle 23">
              <a:extLst>
                <a:ext uri="{FF2B5EF4-FFF2-40B4-BE49-F238E27FC236}">
                  <a16:creationId xmlns:a16="http://schemas.microsoft.com/office/drawing/2014/main" id="{8DBB6E94-DC6F-4DA2-96F5-F21FFEEECE2C}"/>
                </a:ext>
              </a:extLst>
            </p:cNvPr>
            <p:cNvSpPr/>
            <p:nvPr/>
          </p:nvSpPr>
          <p:spPr>
            <a:xfrm rot="16200000">
              <a:off x="8384566" y="3673853"/>
              <a:ext cx="700444" cy="345424"/>
            </a:xfrm>
            <a:prstGeom prst="rect">
              <a:avLst/>
            </a:prstGeom>
          </p:spPr>
          <p:txBody>
            <a:bodyPr wrap="none">
              <a:spAutoFit/>
            </a:bodyPr>
            <a:lstStyle/>
            <a:p>
              <a:r>
                <a:rPr lang="en-US" b="1" dirty="0"/>
                <a:t>gates</a:t>
              </a:r>
            </a:p>
          </p:txBody>
        </p:sp>
        <p:sp>
          <p:nvSpPr>
            <p:cNvPr id="25" name="Rectangle 24">
              <a:extLst>
                <a:ext uri="{FF2B5EF4-FFF2-40B4-BE49-F238E27FC236}">
                  <a16:creationId xmlns:a16="http://schemas.microsoft.com/office/drawing/2014/main" id="{E2C9D982-7D93-4348-8775-F0BFD2E36190}"/>
                </a:ext>
              </a:extLst>
            </p:cNvPr>
            <p:cNvSpPr/>
            <p:nvPr/>
          </p:nvSpPr>
          <p:spPr>
            <a:xfrm rot="17440232">
              <a:off x="8378543" y="4772004"/>
              <a:ext cx="700444" cy="345424"/>
            </a:xfrm>
            <a:prstGeom prst="rect">
              <a:avLst/>
            </a:prstGeom>
          </p:spPr>
          <p:txBody>
            <a:bodyPr wrap="none">
              <a:spAutoFit/>
            </a:bodyPr>
            <a:lstStyle/>
            <a:p>
              <a:r>
                <a:rPr lang="en-US" b="1" dirty="0"/>
                <a:t>gates</a:t>
              </a:r>
            </a:p>
          </p:txBody>
        </p:sp>
        <p:sp>
          <p:nvSpPr>
            <p:cNvPr id="26" name="Rectangle 25">
              <a:extLst>
                <a:ext uri="{FF2B5EF4-FFF2-40B4-BE49-F238E27FC236}">
                  <a16:creationId xmlns:a16="http://schemas.microsoft.com/office/drawing/2014/main" id="{07F76F80-2CEB-40B3-9712-33937D1255C7}"/>
                </a:ext>
              </a:extLst>
            </p:cNvPr>
            <p:cNvSpPr/>
            <p:nvPr/>
          </p:nvSpPr>
          <p:spPr>
            <a:xfrm rot="196426">
              <a:off x="3586835" y="5265052"/>
              <a:ext cx="1992786" cy="604493"/>
            </a:xfrm>
            <a:prstGeom prst="rect">
              <a:avLst/>
            </a:prstGeom>
          </p:spPr>
          <p:txBody>
            <a:bodyPr wrap="none">
              <a:spAutoFit/>
            </a:bodyPr>
            <a:lstStyle/>
            <a:p>
              <a:r>
                <a:rPr lang="en-US" b="1" dirty="0"/>
                <a:t>goal:</a:t>
              </a:r>
              <a:br>
                <a:rPr lang="en-US" b="1" dirty="0"/>
              </a:br>
              <a:r>
                <a:rPr lang="en-US" b="1" dirty="0"/>
                <a:t>shorten clock cycle</a:t>
              </a:r>
            </a:p>
          </p:txBody>
        </p:sp>
        <p:sp>
          <p:nvSpPr>
            <p:cNvPr id="27" name="Rectangle 26">
              <a:extLst>
                <a:ext uri="{FF2B5EF4-FFF2-40B4-BE49-F238E27FC236}">
                  <a16:creationId xmlns:a16="http://schemas.microsoft.com/office/drawing/2014/main" id="{5B29F686-43B1-41BB-B750-5BD451110A58}"/>
                </a:ext>
              </a:extLst>
            </p:cNvPr>
            <p:cNvSpPr/>
            <p:nvPr/>
          </p:nvSpPr>
          <p:spPr>
            <a:xfrm rot="217743">
              <a:off x="1515499" y="3581920"/>
              <a:ext cx="1226677" cy="345425"/>
            </a:xfrm>
            <a:prstGeom prst="rect">
              <a:avLst/>
            </a:prstGeom>
          </p:spPr>
          <p:txBody>
            <a:bodyPr wrap="none">
              <a:spAutoFit/>
            </a:bodyPr>
            <a:lstStyle/>
            <a:p>
              <a:r>
                <a:rPr lang="en-US" b="1" dirty="0"/>
                <a:t>data qubits</a:t>
              </a:r>
            </a:p>
          </p:txBody>
        </p:sp>
        <p:sp>
          <p:nvSpPr>
            <p:cNvPr id="28" name="Rectangle 27">
              <a:extLst>
                <a:ext uri="{FF2B5EF4-FFF2-40B4-BE49-F238E27FC236}">
                  <a16:creationId xmlns:a16="http://schemas.microsoft.com/office/drawing/2014/main" id="{1E56FADF-ECAA-4D69-95C0-B3C6B951B172}"/>
                </a:ext>
              </a:extLst>
            </p:cNvPr>
            <p:cNvSpPr/>
            <p:nvPr/>
          </p:nvSpPr>
          <p:spPr>
            <a:xfrm rot="224444">
              <a:off x="994282" y="4496521"/>
              <a:ext cx="1423076" cy="345425"/>
            </a:xfrm>
            <a:prstGeom prst="rect">
              <a:avLst/>
            </a:prstGeom>
          </p:spPr>
          <p:txBody>
            <a:bodyPr wrap="none">
              <a:spAutoFit/>
            </a:bodyPr>
            <a:lstStyle/>
            <a:p>
              <a:r>
                <a:rPr lang="en-US" b="1" dirty="0"/>
                <a:t>ancilla qubits</a:t>
              </a:r>
            </a:p>
          </p:txBody>
        </p:sp>
        <p:sp>
          <p:nvSpPr>
            <p:cNvPr id="36" name="Rectangle 35">
              <a:extLst>
                <a:ext uri="{FF2B5EF4-FFF2-40B4-BE49-F238E27FC236}">
                  <a16:creationId xmlns:a16="http://schemas.microsoft.com/office/drawing/2014/main" id="{02E06ECF-0EF8-46CB-A95E-2E44F5EB0203}"/>
                </a:ext>
              </a:extLst>
            </p:cNvPr>
            <p:cNvSpPr/>
            <p:nvPr/>
          </p:nvSpPr>
          <p:spPr>
            <a:xfrm rot="16200000">
              <a:off x="6496309" y="4384309"/>
              <a:ext cx="904340" cy="345424"/>
            </a:xfrm>
            <a:prstGeom prst="rect">
              <a:avLst/>
            </a:prstGeom>
          </p:spPr>
          <p:txBody>
            <a:bodyPr wrap="none">
              <a:spAutoFit/>
            </a:bodyPr>
            <a:lstStyle/>
            <a:p>
              <a:r>
                <a:rPr lang="en-US" b="1" dirty="0"/>
                <a:t>readout</a:t>
              </a:r>
            </a:p>
          </p:txBody>
        </p:sp>
      </p:grpSp>
      <p:sp>
        <p:nvSpPr>
          <p:cNvPr id="29" name="Rectangle 28">
            <a:extLst>
              <a:ext uri="{FF2B5EF4-FFF2-40B4-BE49-F238E27FC236}">
                <a16:creationId xmlns:a16="http://schemas.microsoft.com/office/drawing/2014/main" id="{CAF778C9-4E06-4BF0-B066-5D04A2B53653}"/>
              </a:ext>
            </a:extLst>
          </p:cNvPr>
          <p:cNvSpPr/>
          <p:nvPr/>
        </p:nvSpPr>
        <p:spPr>
          <a:xfrm rot="268547">
            <a:off x="11192081" y="4019425"/>
            <a:ext cx="623889" cy="369332"/>
          </a:xfrm>
          <a:prstGeom prst="rect">
            <a:avLst/>
          </a:prstGeom>
        </p:spPr>
        <p:txBody>
          <a:bodyPr wrap="none">
            <a:spAutoFit/>
          </a:bodyPr>
          <a:lstStyle/>
          <a:p>
            <a:r>
              <a:rPr lang="en-US" dirty="0"/>
              <a:t>time</a:t>
            </a:r>
          </a:p>
        </p:txBody>
      </p:sp>
      <p:cxnSp>
        <p:nvCxnSpPr>
          <p:cNvPr id="4" name="Straight Arrow Connector 3">
            <a:extLst>
              <a:ext uri="{FF2B5EF4-FFF2-40B4-BE49-F238E27FC236}">
                <a16:creationId xmlns:a16="http://schemas.microsoft.com/office/drawing/2014/main" id="{035CA6AA-9F5C-4897-930A-92F6C1B23866}"/>
              </a:ext>
            </a:extLst>
          </p:cNvPr>
          <p:cNvCxnSpPr>
            <a:cxnSpLocks/>
          </p:cNvCxnSpPr>
          <p:nvPr/>
        </p:nvCxnSpPr>
        <p:spPr>
          <a:xfrm>
            <a:off x="10954721" y="4312665"/>
            <a:ext cx="945140" cy="65243"/>
          </a:xfrm>
          <a:prstGeom prst="straightConnector1">
            <a:avLst/>
          </a:prstGeom>
          <a:ln w="28575">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B054B60-A564-4D69-B3A9-ED826B508592}"/>
              </a:ext>
            </a:extLst>
          </p:cNvPr>
          <p:cNvSpPr txBox="1"/>
          <p:nvPr/>
        </p:nvSpPr>
        <p:spPr>
          <a:xfrm>
            <a:off x="158364" y="1277633"/>
            <a:ext cx="4728596" cy="646331"/>
          </a:xfrm>
          <a:prstGeom prst="rect">
            <a:avLst/>
          </a:prstGeom>
          <a:noFill/>
        </p:spPr>
        <p:txBody>
          <a:bodyPr wrap="square" rtlCol="0">
            <a:spAutoFit/>
          </a:bodyPr>
          <a:lstStyle/>
          <a:p>
            <a:pPr marL="285750" indent="-285750">
              <a:buFont typeface="Arial" panose="020B0604020202020204" pitchFamily="34" charset="0"/>
              <a:buChar char="•"/>
            </a:pPr>
            <a:r>
              <a:rPr lang="en-US" sz="1200" dirty="0"/>
              <a:t>Loss of quantum information is the biggest challenge!</a:t>
            </a:r>
          </a:p>
          <a:p>
            <a:pPr marL="285750" indent="-285750">
              <a:buFont typeface="Arial" panose="020B0604020202020204" pitchFamily="34" charset="0"/>
              <a:buChar char="•"/>
            </a:pPr>
            <a:r>
              <a:rPr lang="en-US" sz="1200" dirty="0"/>
              <a:t>Reset and readout take the longest time</a:t>
            </a:r>
          </a:p>
          <a:p>
            <a:pPr marL="285750" indent="-285750">
              <a:buFont typeface="Arial" panose="020B0604020202020204" pitchFamily="34" charset="0"/>
              <a:buChar char="•"/>
            </a:pPr>
            <a:r>
              <a:rPr lang="en-US" sz="1200" dirty="0"/>
              <a:t>The faster you make them, the less information you lose</a:t>
            </a:r>
          </a:p>
        </p:txBody>
      </p:sp>
      <p:sp>
        <p:nvSpPr>
          <p:cNvPr id="10" name="Arrow: Right 9">
            <a:extLst>
              <a:ext uri="{FF2B5EF4-FFF2-40B4-BE49-F238E27FC236}">
                <a16:creationId xmlns:a16="http://schemas.microsoft.com/office/drawing/2014/main" id="{B2CB6510-7720-4243-B0D8-A67E4B95A026}"/>
              </a:ext>
            </a:extLst>
          </p:cNvPr>
          <p:cNvSpPr/>
          <p:nvPr/>
        </p:nvSpPr>
        <p:spPr>
          <a:xfrm rot="188828">
            <a:off x="5935586" y="5393379"/>
            <a:ext cx="320827" cy="206564"/>
          </a:xfrm>
          <a:prstGeom prst="rightArrow">
            <a:avLst/>
          </a:prstGeom>
          <a:gradFill>
            <a:gsLst>
              <a:gs pos="0">
                <a:srgbClr val="EBF2FF">
                  <a:alpha val="0"/>
                </a:srgbClr>
              </a:gs>
              <a:gs pos="54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Arrow: Right 32">
            <a:extLst>
              <a:ext uri="{FF2B5EF4-FFF2-40B4-BE49-F238E27FC236}">
                <a16:creationId xmlns:a16="http://schemas.microsoft.com/office/drawing/2014/main" id="{3B8B23C0-506D-4E18-9AFF-7035E34F2959}"/>
              </a:ext>
            </a:extLst>
          </p:cNvPr>
          <p:cNvSpPr/>
          <p:nvPr/>
        </p:nvSpPr>
        <p:spPr>
          <a:xfrm rot="11013318">
            <a:off x="6609768" y="5450308"/>
            <a:ext cx="320827" cy="206564"/>
          </a:xfrm>
          <a:prstGeom prst="rightArrow">
            <a:avLst/>
          </a:prstGeom>
          <a:gradFill>
            <a:gsLst>
              <a:gs pos="0">
                <a:srgbClr val="EBF2FF">
                  <a:alpha val="0"/>
                </a:srgbClr>
              </a:gs>
              <a:gs pos="54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extLst>
              <a:ext uri="{FF2B5EF4-FFF2-40B4-BE49-F238E27FC236}">
                <a16:creationId xmlns:a16="http://schemas.microsoft.com/office/drawing/2014/main" id="{F054457E-AE2C-4A1B-9B90-16AA2AACF50A}"/>
              </a:ext>
            </a:extLst>
          </p:cNvPr>
          <p:cNvSpPr/>
          <p:nvPr/>
        </p:nvSpPr>
        <p:spPr>
          <a:xfrm rot="186219">
            <a:off x="6070920" y="5495374"/>
            <a:ext cx="696024" cy="276999"/>
          </a:xfrm>
          <a:prstGeom prst="rect">
            <a:avLst/>
          </a:prstGeom>
        </p:spPr>
        <p:txBody>
          <a:bodyPr wrap="none">
            <a:spAutoFit/>
          </a:bodyPr>
          <a:lstStyle/>
          <a:p>
            <a:r>
              <a:rPr lang="en-US" sz="1200" b="1" dirty="0"/>
              <a:t>shorten</a:t>
            </a:r>
          </a:p>
        </p:txBody>
      </p:sp>
      <p:sp>
        <p:nvSpPr>
          <p:cNvPr id="37" name="Arrow: Right 36">
            <a:extLst>
              <a:ext uri="{FF2B5EF4-FFF2-40B4-BE49-F238E27FC236}">
                <a16:creationId xmlns:a16="http://schemas.microsoft.com/office/drawing/2014/main" id="{E235E59E-ACEE-4ABE-A7C0-8AD43FAA29B9}"/>
              </a:ext>
            </a:extLst>
          </p:cNvPr>
          <p:cNvSpPr/>
          <p:nvPr/>
        </p:nvSpPr>
        <p:spPr>
          <a:xfrm rot="188828">
            <a:off x="6799414" y="5456432"/>
            <a:ext cx="320827" cy="206564"/>
          </a:xfrm>
          <a:prstGeom prst="rightArrow">
            <a:avLst/>
          </a:prstGeom>
          <a:gradFill>
            <a:gsLst>
              <a:gs pos="0">
                <a:srgbClr val="EBF2FF">
                  <a:alpha val="0"/>
                </a:srgbClr>
              </a:gs>
              <a:gs pos="54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Arrow: Right 37">
            <a:extLst>
              <a:ext uri="{FF2B5EF4-FFF2-40B4-BE49-F238E27FC236}">
                <a16:creationId xmlns:a16="http://schemas.microsoft.com/office/drawing/2014/main" id="{6DD5E1B7-5726-4A98-BC8B-EC02896570D2}"/>
              </a:ext>
            </a:extLst>
          </p:cNvPr>
          <p:cNvSpPr/>
          <p:nvPr/>
        </p:nvSpPr>
        <p:spPr>
          <a:xfrm rot="11013318">
            <a:off x="7473596" y="5513361"/>
            <a:ext cx="320827" cy="206564"/>
          </a:xfrm>
          <a:prstGeom prst="rightArrow">
            <a:avLst/>
          </a:prstGeom>
          <a:gradFill>
            <a:gsLst>
              <a:gs pos="0">
                <a:srgbClr val="EBF2FF">
                  <a:alpha val="0"/>
                </a:srgbClr>
              </a:gs>
              <a:gs pos="54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Rectangle 38">
            <a:extLst>
              <a:ext uri="{FF2B5EF4-FFF2-40B4-BE49-F238E27FC236}">
                <a16:creationId xmlns:a16="http://schemas.microsoft.com/office/drawing/2014/main" id="{07C4BFF7-2B02-4F46-9ECC-F61EF4F6A9AF}"/>
              </a:ext>
            </a:extLst>
          </p:cNvPr>
          <p:cNvSpPr/>
          <p:nvPr/>
        </p:nvSpPr>
        <p:spPr>
          <a:xfrm rot="186219">
            <a:off x="6934748" y="5558427"/>
            <a:ext cx="696024" cy="276999"/>
          </a:xfrm>
          <a:prstGeom prst="rect">
            <a:avLst/>
          </a:prstGeom>
        </p:spPr>
        <p:txBody>
          <a:bodyPr wrap="none">
            <a:spAutoFit/>
          </a:bodyPr>
          <a:lstStyle/>
          <a:p>
            <a:r>
              <a:rPr lang="en-US" sz="1200" b="1" dirty="0"/>
              <a:t>shorten</a:t>
            </a:r>
          </a:p>
        </p:txBody>
      </p:sp>
      <p:sp>
        <p:nvSpPr>
          <p:cNvPr id="40" name="Arrow: Right 39">
            <a:extLst>
              <a:ext uri="{FF2B5EF4-FFF2-40B4-BE49-F238E27FC236}">
                <a16:creationId xmlns:a16="http://schemas.microsoft.com/office/drawing/2014/main" id="{7C2D508C-8067-447E-9C9B-675956C90F00}"/>
              </a:ext>
            </a:extLst>
          </p:cNvPr>
          <p:cNvSpPr/>
          <p:nvPr/>
        </p:nvSpPr>
        <p:spPr>
          <a:xfrm rot="188828">
            <a:off x="8397999" y="5554192"/>
            <a:ext cx="320827" cy="206564"/>
          </a:xfrm>
          <a:prstGeom prst="rightArrow">
            <a:avLst/>
          </a:prstGeom>
          <a:gradFill>
            <a:gsLst>
              <a:gs pos="0">
                <a:srgbClr val="EBF2FF">
                  <a:alpha val="0"/>
                </a:srgbClr>
              </a:gs>
              <a:gs pos="54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Arrow: Right 40">
            <a:extLst>
              <a:ext uri="{FF2B5EF4-FFF2-40B4-BE49-F238E27FC236}">
                <a16:creationId xmlns:a16="http://schemas.microsoft.com/office/drawing/2014/main" id="{3A68B50C-F2E3-4BDD-A5BE-7AC1462688DA}"/>
              </a:ext>
            </a:extLst>
          </p:cNvPr>
          <p:cNvSpPr/>
          <p:nvPr/>
        </p:nvSpPr>
        <p:spPr>
          <a:xfrm rot="11013318">
            <a:off x="9072181" y="5611121"/>
            <a:ext cx="320827" cy="206564"/>
          </a:xfrm>
          <a:prstGeom prst="rightArrow">
            <a:avLst/>
          </a:prstGeom>
          <a:gradFill>
            <a:gsLst>
              <a:gs pos="0">
                <a:srgbClr val="EBF2FF">
                  <a:alpha val="0"/>
                </a:srgbClr>
              </a:gs>
              <a:gs pos="54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Rectangle 41">
            <a:extLst>
              <a:ext uri="{FF2B5EF4-FFF2-40B4-BE49-F238E27FC236}">
                <a16:creationId xmlns:a16="http://schemas.microsoft.com/office/drawing/2014/main" id="{FD4627B2-CB4E-4237-9A08-BBDF00BDC39E}"/>
              </a:ext>
            </a:extLst>
          </p:cNvPr>
          <p:cNvSpPr/>
          <p:nvPr/>
        </p:nvSpPr>
        <p:spPr>
          <a:xfrm rot="186219">
            <a:off x="8533333" y="5656187"/>
            <a:ext cx="696024" cy="276999"/>
          </a:xfrm>
          <a:prstGeom prst="rect">
            <a:avLst/>
          </a:prstGeom>
        </p:spPr>
        <p:txBody>
          <a:bodyPr wrap="none">
            <a:spAutoFit/>
          </a:bodyPr>
          <a:lstStyle/>
          <a:p>
            <a:r>
              <a:rPr lang="en-US" sz="1200" b="1" dirty="0"/>
              <a:t>shorten</a:t>
            </a:r>
          </a:p>
        </p:txBody>
      </p:sp>
      <p:sp>
        <p:nvSpPr>
          <p:cNvPr id="43" name="Arrow: Right 42">
            <a:extLst>
              <a:ext uri="{FF2B5EF4-FFF2-40B4-BE49-F238E27FC236}">
                <a16:creationId xmlns:a16="http://schemas.microsoft.com/office/drawing/2014/main" id="{EF749390-A5C1-4AF6-90D0-162836927C3D}"/>
              </a:ext>
            </a:extLst>
          </p:cNvPr>
          <p:cNvSpPr/>
          <p:nvPr/>
        </p:nvSpPr>
        <p:spPr>
          <a:xfrm rot="188828">
            <a:off x="9261827" y="5617245"/>
            <a:ext cx="320827" cy="206564"/>
          </a:xfrm>
          <a:prstGeom prst="rightArrow">
            <a:avLst/>
          </a:prstGeom>
          <a:gradFill>
            <a:gsLst>
              <a:gs pos="0">
                <a:srgbClr val="EBF2FF">
                  <a:alpha val="0"/>
                </a:srgbClr>
              </a:gs>
              <a:gs pos="54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Arrow: Right 43">
            <a:extLst>
              <a:ext uri="{FF2B5EF4-FFF2-40B4-BE49-F238E27FC236}">
                <a16:creationId xmlns:a16="http://schemas.microsoft.com/office/drawing/2014/main" id="{4B828623-2176-48F1-A6A2-B90BF96432D7}"/>
              </a:ext>
            </a:extLst>
          </p:cNvPr>
          <p:cNvSpPr/>
          <p:nvPr/>
        </p:nvSpPr>
        <p:spPr>
          <a:xfrm rot="11013318">
            <a:off x="9936009" y="5674174"/>
            <a:ext cx="320827" cy="206564"/>
          </a:xfrm>
          <a:prstGeom prst="rightArrow">
            <a:avLst/>
          </a:prstGeom>
          <a:gradFill>
            <a:gsLst>
              <a:gs pos="0">
                <a:srgbClr val="EBF2FF">
                  <a:alpha val="0"/>
                </a:srgbClr>
              </a:gs>
              <a:gs pos="54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Rectangle 44">
            <a:extLst>
              <a:ext uri="{FF2B5EF4-FFF2-40B4-BE49-F238E27FC236}">
                <a16:creationId xmlns:a16="http://schemas.microsoft.com/office/drawing/2014/main" id="{02433636-C1E4-4875-8437-DFD5BF3A8AE3}"/>
              </a:ext>
            </a:extLst>
          </p:cNvPr>
          <p:cNvSpPr/>
          <p:nvPr/>
        </p:nvSpPr>
        <p:spPr>
          <a:xfrm rot="186219">
            <a:off x="9397161" y="5719240"/>
            <a:ext cx="696024" cy="276999"/>
          </a:xfrm>
          <a:prstGeom prst="rect">
            <a:avLst/>
          </a:prstGeom>
        </p:spPr>
        <p:txBody>
          <a:bodyPr wrap="none">
            <a:spAutoFit/>
          </a:bodyPr>
          <a:lstStyle/>
          <a:p>
            <a:r>
              <a:rPr lang="en-US" sz="1200" b="1" dirty="0"/>
              <a:t>shorten</a:t>
            </a:r>
          </a:p>
        </p:txBody>
      </p:sp>
    </p:spTree>
    <p:extLst>
      <p:ext uri="{BB962C8B-B14F-4D97-AF65-F5344CB8AC3E}">
        <p14:creationId xmlns:p14="http://schemas.microsoft.com/office/powerpoint/2010/main" val="3121819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object, clock&#10;&#10;Description automatically generated">
            <a:extLst>
              <a:ext uri="{FF2B5EF4-FFF2-40B4-BE49-F238E27FC236}">
                <a16:creationId xmlns:a16="http://schemas.microsoft.com/office/drawing/2014/main" id="{276DA8AE-593A-45C0-B71C-5FF90EF191F5}"/>
              </a:ext>
            </a:extLst>
          </p:cNvPr>
          <p:cNvPicPr>
            <a:picLocks noChangeAspect="1"/>
          </p:cNvPicPr>
          <p:nvPr/>
        </p:nvPicPr>
        <p:blipFill>
          <a:blip r:embed="rId3"/>
          <a:stretch>
            <a:fillRect/>
          </a:stretch>
        </p:blipFill>
        <p:spPr>
          <a:xfrm>
            <a:off x="6150929" y="5020448"/>
            <a:ext cx="2055785" cy="1233472"/>
          </a:xfrm>
          <a:prstGeom prst="rect">
            <a:avLst/>
          </a:prstGeom>
        </p:spPr>
      </p:pic>
      <p:pic>
        <p:nvPicPr>
          <p:cNvPr id="7" name="Picture 6" descr="A picture containing clock&#10;&#10;Description automatically generated">
            <a:extLst>
              <a:ext uri="{FF2B5EF4-FFF2-40B4-BE49-F238E27FC236}">
                <a16:creationId xmlns:a16="http://schemas.microsoft.com/office/drawing/2014/main" id="{512DFE36-75F6-4D0E-9CC5-65565B2C6F8A}"/>
              </a:ext>
            </a:extLst>
          </p:cNvPr>
          <p:cNvPicPr>
            <a:picLocks noChangeAspect="1"/>
          </p:cNvPicPr>
          <p:nvPr/>
        </p:nvPicPr>
        <p:blipFill>
          <a:blip r:embed="rId4"/>
          <a:stretch>
            <a:fillRect/>
          </a:stretch>
        </p:blipFill>
        <p:spPr>
          <a:xfrm>
            <a:off x="5757862" y="3363882"/>
            <a:ext cx="2618580" cy="1571148"/>
          </a:xfrm>
          <a:prstGeom prst="rect">
            <a:avLst/>
          </a:prstGeom>
        </p:spPr>
      </p:pic>
      <p:pic>
        <p:nvPicPr>
          <p:cNvPr id="5" name="Picture 4" descr="A circuit board&#10;&#10;Description automatically generated">
            <a:extLst>
              <a:ext uri="{FF2B5EF4-FFF2-40B4-BE49-F238E27FC236}">
                <a16:creationId xmlns:a16="http://schemas.microsoft.com/office/drawing/2014/main" id="{7DD27808-7493-4E75-9919-1B56C8C46865}"/>
              </a:ext>
            </a:extLst>
          </p:cNvPr>
          <p:cNvPicPr>
            <a:picLocks noChangeAspect="1"/>
          </p:cNvPicPr>
          <p:nvPr/>
        </p:nvPicPr>
        <p:blipFill>
          <a:blip r:embed="rId5"/>
          <a:stretch>
            <a:fillRect/>
          </a:stretch>
        </p:blipFill>
        <p:spPr>
          <a:xfrm>
            <a:off x="6150929" y="1935040"/>
            <a:ext cx="2055785" cy="1233472"/>
          </a:xfrm>
          <a:prstGeom prst="rect">
            <a:avLst/>
          </a:prstGeom>
        </p:spPr>
      </p:pic>
      <p:sp>
        <p:nvSpPr>
          <p:cNvPr id="19" name="TextBox 18">
            <a:extLst>
              <a:ext uri="{FF2B5EF4-FFF2-40B4-BE49-F238E27FC236}">
                <a16:creationId xmlns:a16="http://schemas.microsoft.com/office/drawing/2014/main" id="{25BED3E4-5D04-7846-B1AC-D2BABCD93989}"/>
              </a:ext>
            </a:extLst>
          </p:cNvPr>
          <p:cNvSpPr txBox="1"/>
          <p:nvPr/>
        </p:nvSpPr>
        <p:spPr>
          <a:xfrm>
            <a:off x="8365848" y="1965961"/>
            <a:ext cx="3459353" cy="1405065"/>
          </a:xfrm>
          <a:prstGeom prst="rect">
            <a:avLst/>
          </a:prstGeom>
          <a:noFill/>
        </p:spPr>
        <p:txBody>
          <a:bodyPr wrap="square" rtlCol="0" anchor="t">
            <a:spAutoFit/>
          </a:bodyPr>
          <a:lstStyle/>
          <a:p>
            <a:pPr defTabSz="1219170">
              <a:buClr>
                <a:srgbClr val="FFFFFF"/>
              </a:buClr>
              <a:buSzPct val="85000"/>
            </a:pPr>
            <a:r>
              <a:rPr lang="en-US" sz="1067" b="1" kern="0">
                <a:ea typeface="Roboto" panose="02000000000000000000" pitchFamily="2" charset="0"/>
                <a:cs typeface="Roboto" panose="02000000000000000000" pitchFamily="2" charset="0"/>
                <a:sym typeface="Arial"/>
              </a:rPr>
              <a:t>FASTER RESET: QCR WITHOUT FEEDBACK</a:t>
            </a:r>
          </a:p>
          <a:p>
            <a:pPr defTabSz="1219170">
              <a:buClr>
                <a:srgbClr val="FFFFFF"/>
              </a:buClr>
              <a:buSzPct val="85000"/>
            </a:pPr>
            <a:endParaRPr lang="en-US" sz="933" b="1" kern="0">
              <a:ea typeface="Roboto" panose="02000000000000000000" pitchFamily="2" charset="0"/>
              <a:cs typeface="Roboto" panose="02000000000000000000" pitchFamily="2" charset="0"/>
              <a:sym typeface="Arial"/>
            </a:endParaRPr>
          </a:p>
          <a:p>
            <a:pPr marL="228594" indent="-228594" defTabSz="1219170">
              <a:buClr>
                <a:srgbClr val="FFFFFF"/>
              </a:buClr>
              <a:buSzPct val="85000"/>
              <a:buFont typeface=".Lucida Grande UI Regular"/>
              <a:buChar char="⇢"/>
            </a:pPr>
            <a:r>
              <a:rPr lang="en-US" sz="933" kern="0">
                <a:ea typeface="Roboto" panose="02000000000000000000" pitchFamily="2" charset="0"/>
                <a:cs typeface="Roboto" panose="02000000000000000000" pitchFamily="2" charset="0"/>
                <a:sym typeface="Arial"/>
              </a:rPr>
              <a:t>Unconditional reset </a:t>
            </a:r>
          </a:p>
          <a:p>
            <a:pPr marL="228594" indent="-228594" defTabSz="1219170">
              <a:buClr>
                <a:srgbClr val="FFFFFF"/>
              </a:buClr>
              <a:buSzPct val="85000"/>
              <a:buFont typeface=".Lucida Grande UI Regular"/>
              <a:buChar char="⇢"/>
            </a:pPr>
            <a:r>
              <a:rPr lang="en-US" sz="933" kern="0">
                <a:ea typeface="Roboto" panose="02000000000000000000" pitchFamily="2" charset="0"/>
                <a:cs typeface="Roboto" panose="02000000000000000000" pitchFamily="2" charset="0"/>
                <a:sym typeface="Arial"/>
              </a:rPr>
              <a:t>10x speedup to current alternatives</a:t>
            </a:r>
          </a:p>
          <a:p>
            <a:pPr marL="228594" indent="-228594" defTabSz="1219170">
              <a:buClr>
                <a:srgbClr val="FFFFFF"/>
              </a:buClr>
              <a:buSzPct val="85000"/>
              <a:buFont typeface=".Lucida Grande UI Regular"/>
              <a:buChar char="⇢"/>
            </a:pPr>
            <a:r>
              <a:rPr lang="en-US" sz="933" kern="0">
                <a:ea typeface="Roboto" panose="02000000000000000000" pitchFamily="2" charset="0"/>
                <a:cs typeface="Roboto" panose="02000000000000000000" pitchFamily="2" charset="0"/>
                <a:sym typeface="Arial"/>
              </a:rPr>
              <a:t>Resets also higher quantum states (leakage errors)</a:t>
            </a:r>
          </a:p>
          <a:p>
            <a:pPr marL="228594" indent="-228594" defTabSz="1219170">
              <a:buClr>
                <a:srgbClr val="FFFFFF"/>
              </a:buClr>
              <a:buSzPct val="85000"/>
              <a:buFont typeface=".Lucida Grande UI Regular"/>
              <a:buChar char="⇢"/>
            </a:pPr>
            <a:r>
              <a:rPr lang="en-US" sz="933" kern="0">
                <a:ea typeface="Roboto" panose="02000000000000000000" pitchFamily="2" charset="0"/>
                <a:cs typeface="Roboto" panose="02000000000000000000" pitchFamily="2" charset="0"/>
                <a:sym typeface="Arial"/>
              </a:rPr>
              <a:t>No RF fields required (quasi-DC technology)</a:t>
            </a:r>
          </a:p>
          <a:p>
            <a:pPr marL="228594" indent="-228594" defTabSz="1219170">
              <a:buClr>
                <a:srgbClr val="FFFFFF"/>
              </a:buClr>
              <a:buSzPct val="85000"/>
              <a:buFont typeface=".Lucida Grande UI Regular"/>
              <a:buChar char="⇢"/>
            </a:pPr>
            <a:r>
              <a:rPr lang="en-US" sz="933" kern="0">
                <a:ea typeface="Roboto" panose="02000000000000000000" pitchFamily="2" charset="0"/>
                <a:cs typeface="Roboto" panose="02000000000000000000" pitchFamily="2" charset="0"/>
                <a:sym typeface="Arial"/>
              </a:rPr>
              <a:t>Suitable for active on-chip cooling</a:t>
            </a:r>
          </a:p>
          <a:p>
            <a:pPr marL="228594" indent="-228594" defTabSz="1219170">
              <a:buClr>
                <a:srgbClr val="FFFFFF"/>
              </a:buClr>
              <a:buSzPct val="85000"/>
              <a:buFont typeface=".Lucida Grande UI Regular"/>
              <a:buChar char="⇢"/>
            </a:pPr>
            <a:r>
              <a:rPr lang="en-US" sz="933" kern="0">
                <a:ea typeface="Roboto" panose="02000000000000000000" pitchFamily="2" charset="0"/>
                <a:cs typeface="Roboto" panose="02000000000000000000" pitchFamily="2" charset="0"/>
                <a:sym typeface="Arial"/>
              </a:rPr>
              <a:t>Protected technology suitable for licensing</a:t>
            </a:r>
          </a:p>
          <a:p>
            <a:pPr defTabSz="1219170">
              <a:buClr>
                <a:srgbClr val="FFFFFF"/>
              </a:buClr>
              <a:buSzPct val="85000"/>
            </a:pPr>
            <a:endParaRPr lang="en-US" sz="933" kern="0">
              <a:ea typeface="Roboto" panose="02000000000000000000" pitchFamily="2" charset="0"/>
              <a:cs typeface="Roboto" panose="02000000000000000000" pitchFamily="2" charset="0"/>
              <a:sym typeface="Arial"/>
            </a:endParaRPr>
          </a:p>
        </p:txBody>
      </p:sp>
      <p:sp>
        <p:nvSpPr>
          <p:cNvPr id="16" name="TextBox 15">
            <a:extLst>
              <a:ext uri="{FF2B5EF4-FFF2-40B4-BE49-F238E27FC236}">
                <a16:creationId xmlns:a16="http://schemas.microsoft.com/office/drawing/2014/main" id="{EE2FAA04-486E-DA48-8D76-6CE15995D799}"/>
              </a:ext>
            </a:extLst>
          </p:cNvPr>
          <p:cNvSpPr txBox="1"/>
          <p:nvPr/>
        </p:nvSpPr>
        <p:spPr>
          <a:xfrm>
            <a:off x="8365848" y="3561796"/>
            <a:ext cx="3000912" cy="995016"/>
          </a:xfrm>
          <a:prstGeom prst="rect">
            <a:avLst/>
          </a:prstGeom>
          <a:noFill/>
        </p:spPr>
        <p:txBody>
          <a:bodyPr wrap="square" rtlCol="0" anchor="t">
            <a:spAutoFit/>
          </a:bodyPr>
          <a:lstStyle/>
          <a:p>
            <a:pPr defTabSz="1219170">
              <a:buClr>
                <a:srgbClr val="FFFFFF"/>
              </a:buClr>
              <a:buSzPct val="85000"/>
            </a:pPr>
            <a:r>
              <a:rPr lang="en-US" sz="1067" b="1" kern="0">
                <a:ea typeface="Roboto" panose="02000000000000000000" pitchFamily="2" charset="0"/>
                <a:cs typeface="Roboto" panose="02000000000000000000" pitchFamily="2" charset="0"/>
                <a:sym typeface="Arial"/>
              </a:rPr>
              <a:t>FASTER READOUT: MULTICHANNEL INSTEAD OF SINGLE DRIVE</a:t>
            </a:r>
          </a:p>
          <a:p>
            <a:pPr defTabSz="1219170">
              <a:buClr>
                <a:srgbClr val="FFFFFF"/>
              </a:buClr>
              <a:buSzPct val="85000"/>
            </a:pPr>
            <a:endParaRPr lang="en-US" sz="933" b="1" kern="0">
              <a:ea typeface="Roboto" panose="02000000000000000000" pitchFamily="2" charset="0"/>
              <a:cs typeface="Roboto" panose="02000000000000000000" pitchFamily="2" charset="0"/>
              <a:sym typeface="Arial"/>
            </a:endParaRPr>
          </a:p>
          <a:p>
            <a:pPr marL="228594" indent="-228594" defTabSz="1219170">
              <a:buClr>
                <a:srgbClr val="FFFFFF"/>
              </a:buClr>
              <a:buSzPct val="85000"/>
              <a:buFont typeface=".Lucida Grande UI Regular"/>
              <a:buChar char="⇢"/>
            </a:pPr>
            <a:r>
              <a:rPr lang="en-US" sz="933" kern="0">
                <a:ea typeface="Roboto" panose="02000000000000000000" pitchFamily="2" charset="0"/>
                <a:cs typeface="Roboto" panose="02000000000000000000" pitchFamily="2" charset="0"/>
                <a:sym typeface="Arial"/>
              </a:rPr>
              <a:t>Based on a multichannel driving scheme</a:t>
            </a:r>
          </a:p>
          <a:p>
            <a:pPr marL="228594" indent="-228594" defTabSz="1219170">
              <a:buClr>
                <a:srgbClr val="FFFFFF"/>
              </a:buClr>
              <a:buSzPct val="85000"/>
              <a:buFont typeface=".Lucida Grande UI Regular"/>
              <a:buChar char="⇢"/>
            </a:pPr>
            <a:r>
              <a:rPr lang="en-US" sz="933" kern="0">
                <a:ea typeface="Roboto" panose="02000000000000000000" pitchFamily="2" charset="0"/>
                <a:cs typeface="Roboto" panose="02000000000000000000" pitchFamily="2" charset="0"/>
                <a:sym typeface="Arial"/>
              </a:rPr>
              <a:t>No on-chip overhead</a:t>
            </a:r>
          </a:p>
          <a:p>
            <a:pPr marL="228594" indent="-228594" defTabSz="1219170">
              <a:buClr>
                <a:srgbClr val="FFFFFF"/>
              </a:buClr>
              <a:buSzPct val="85000"/>
              <a:buFont typeface=".Lucida Grande UI Regular"/>
              <a:buChar char="⇢"/>
            </a:pPr>
            <a:r>
              <a:rPr lang="en-US" sz="933" kern="0">
                <a:ea typeface="Roboto" panose="02000000000000000000" pitchFamily="2" charset="0"/>
                <a:cs typeface="Roboto" panose="02000000000000000000" pitchFamily="2" charset="0"/>
                <a:sym typeface="Arial"/>
              </a:rPr>
              <a:t>Protected technology suitable for licensing </a:t>
            </a:r>
          </a:p>
        </p:txBody>
      </p:sp>
      <p:sp>
        <p:nvSpPr>
          <p:cNvPr id="27" name="TextBox 26">
            <a:extLst>
              <a:ext uri="{FF2B5EF4-FFF2-40B4-BE49-F238E27FC236}">
                <a16:creationId xmlns:a16="http://schemas.microsoft.com/office/drawing/2014/main" id="{BD868309-9958-5742-9B2A-1DBBC048005B}"/>
              </a:ext>
            </a:extLst>
          </p:cNvPr>
          <p:cNvSpPr txBox="1"/>
          <p:nvPr/>
        </p:nvSpPr>
        <p:spPr>
          <a:xfrm>
            <a:off x="8376442" y="5020449"/>
            <a:ext cx="3328837" cy="851452"/>
          </a:xfrm>
          <a:prstGeom prst="rect">
            <a:avLst/>
          </a:prstGeom>
          <a:noFill/>
        </p:spPr>
        <p:txBody>
          <a:bodyPr wrap="square" rtlCol="0" anchor="t">
            <a:spAutoFit/>
          </a:bodyPr>
          <a:lstStyle/>
          <a:p>
            <a:pPr defTabSz="1219170">
              <a:buClr>
                <a:srgbClr val="FFFFFF"/>
              </a:buClr>
              <a:buSzPct val="85000"/>
            </a:pPr>
            <a:r>
              <a:rPr lang="en-US" sz="1067" b="1" kern="0">
                <a:ea typeface="Roboto" panose="02000000000000000000" pitchFamily="2" charset="0"/>
                <a:cs typeface="Roboto" panose="02000000000000000000" pitchFamily="2" charset="0"/>
                <a:sym typeface="Arial"/>
              </a:rPr>
              <a:t>FASTER GATES: TUNABLE COUPLER &amp;</a:t>
            </a:r>
          </a:p>
          <a:p>
            <a:pPr defTabSz="1219170">
              <a:buClr>
                <a:srgbClr val="FFFFFF"/>
              </a:buClr>
              <a:buSzPct val="85000"/>
            </a:pPr>
            <a:r>
              <a:rPr lang="en-US" sz="1067" b="1" i="1" kern="0">
                <a:ea typeface="Roboto" panose="02000000000000000000" pitchFamily="2" charset="0"/>
                <a:cs typeface="Roboto" panose="02000000000000000000" pitchFamily="2" charset="0"/>
                <a:sym typeface="Arial"/>
              </a:rPr>
              <a:t>N</a:t>
            </a:r>
            <a:r>
              <a:rPr lang="en-US" sz="1067" b="1" kern="0">
                <a:ea typeface="Roboto" panose="02000000000000000000" pitchFamily="2" charset="0"/>
                <a:cs typeface="Roboto" panose="02000000000000000000" pitchFamily="2" charset="0"/>
                <a:sym typeface="Arial"/>
              </a:rPr>
              <a:t>-JUNCTION QUBITS </a:t>
            </a:r>
          </a:p>
          <a:p>
            <a:pPr defTabSz="1219170">
              <a:buClr>
                <a:srgbClr val="FFFFFF"/>
              </a:buClr>
              <a:buSzPct val="85000"/>
            </a:pPr>
            <a:endParaRPr lang="en-US" sz="933" b="1" kern="0">
              <a:ea typeface="Roboto" panose="02000000000000000000" pitchFamily="2" charset="0"/>
              <a:cs typeface="Roboto" panose="02000000000000000000" pitchFamily="2" charset="0"/>
              <a:sym typeface="Arial"/>
            </a:endParaRPr>
          </a:p>
          <a:p>
            <a:pPr marL="228594" indent="-228594" defTabSz="1219170">
              <a:buClr>
                <a:srgbClr val="FFFFFF"/>
              </a:buClr>
              <a:buSzPct val="85000"/>
              <a:buFont typeface=".Lucida Grande UI Regular"/>
              <a:buChar char="⇢"/>
            </a:pPr>
            <a:r>
              <a:rPr lang="en-US" sz="933" kern="0">
                <a:ea typeface="Roboto" panose="02000000000000000000" pitchFamily="2" charset="0"/>
                <a:cs typeface="Roboto" panose="02000000000000000000" pitchFamily="2" charset="0"/>
                <a:sym typeface="Arial"/>
              </a:rPr>
              <a:t>Tunable coupler with ultrafast gate times</a:t>
            </a:r>
          </a:p>
          <a:p>
            <a:pPr marL="228594" indent="-228594" defTabSz="1219170">
              <a:buClr>
                <a:srgbClr val="FFFFFF"/>
              </a:buClr>
              <a:buSzPct val="85000"/>
              <a:buFont typeface=".Lucida Grande UI Regular"/>
              <a:buChar char="⇢"/>
            </a:pPr>
            <a:r>
              <a:rPr lang="en-US" sz="933" kern="0">
                <a:ea typeface="Roboto" panose="02000000000000000000" pitchFamily="2" charset="0"/>
                <a:cs typeface="Roboto" panose="02000000000000000000" pitchFamily="2" charset="0"/>
                <a:sym typeface="Arial"/>
              </a:rPr>
              <a:t>Utilizing higher nonlinearity of novel qubit types</a:t>
            </a:r>
          </a:p>
        </p:txBody>
      </p:sp>
      <p:sp>
        <p:nvSpPr>
          <p:cNvPr id="29" name="Google Shape;66;p15">
            <a:extLst>
              <a:ext uri="{FF2B5EF4-FFF2-40B4-BE49-F238E27FC236}">
                <a16:creationId xmlns:a16="http://schemas.microsoft.com/office/drawing/2014/main" id="{8ECB5241-D1DC-ED47-B544-0D325C9C8871}"/>
              </a:ext>
            </a:extLst>
          </p:cNvPr>
          <p:cNvSpPr txBox="1">
            <a:spLocks/>
          </p:cNvSpPr>
          <p:nvPr/>
        </p:nvSpPr>
        <p:spPr>
          <a:xfrm>
            <a:off x="327100" y="641400"/>
            <a:ext cx="9782099" cy="70032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Roboto" panose="02000000000000000000" pitchFamily="2" charset="0"/>
                <a:ea typeface="Roboto" panose="02000000000000000000" pitchFamily="2" charset="0"/>
                <a:cs typeface="Roboto" panose="02000000000000000000" pitchFamily="2" charset="0"/>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lnSpc>
                <a:spcPts val="2187"/>
              </a:lnSpc>
              <a:buClr>
                <a:srgbClr val="595959"/>
              </a:buClr>
              <a:buSzPts val="1800"/>
            </a:pPr>
            <a:r>
              <a:rPr lang="en-GB" sz="4000" kern="0" spc="453" dirty="0">
                <a:solidFill>
                  <a:schemeClr val="tx1"/>
                </a:solidFill>
                <a:latin typeface="+mn-lt"/>
              </a:rPr>
              <a:t>Accelerating clock cycles in IQM</a:t>
            </a:r>
            <a:endParaRPr lang="en-US" sz="2400" kern="0" spc="267" dirty="0">
              <a:solidFill>
                <a:schemeClr val="tx1"/>
              </a:solidFill>
              <a:latin typeface="+mn-lt"/>
              <a:ea typeface="Open Sans Condensed" panose="020B0606030504020204" pitchFamily="34" charset="0"/>
              <a:cs typeface="Open Sans Condensed" panose="020B0606030504020204" pitchFamily="34" charset="0"/>
            </a:endParaRPr>
          </a:p>
        </p:txBody>
      </p:sp>
      <p:cxnSp>
        <p:nvCxnSpPr>
          <p:cNvPr id="20" name="Straight Connector 19">
            <a:extLst>
              <a:ext uri="{FF2B5EF4-FFF2-40B4-BE49-F238E27FC236}">
                <a16:creationId xmlns:a16="http://schemas.microsoft.com/office/drawing/2014/main" id="{E0668C9B-6F4D-9A46-AB91-D8B250FF7270}"/>
              </a:ext>
            </a:extLst>
          </p:cNvPr>
          <p:cNvCxnSpPr>
            <a:cxnSpLocks/>
          </p:cNvCxnSpPr>
          <p:nvPr/>
        </p:nvCxnSpPr>
        <p:spPr>
          <a:xfrm>
            <a:off x="5714979" y="1842978"/>
            <a:ext cx="0" cy="4347023"/>
          </a:xfrm>
          <a:prstGeom prst="line">
            <a:avLst/>
          </a:prstGeom>
          <a:ln w="12700">
            <a:solidFill>
              <a:schemeClr val="bg1">
                <a:lumMod val="95000"/>
                <a:alpha val="30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Suorakulmio 1">
            <a:extLst>
              <a:ext uri="{FF2B5EF4-FFF2-40B4-BE49-F238E27FC236}">
                <a16:creationId xmlns:a16="http://schemas.microsoft.com/office/drawing/2014/main" id="{52B43153-4372-41FC-883B-B9B33AD69E9C}"/>
              </a:ext>
            </a:extLst>
          </p:cNvPr>
          <p:cNvSpPr/>
          <p:nvPr/>
        </p:nvSpPr>
        <p:spPr>
          <a:xfrm>
            <a:off x="919047" y="1738816"/>
            <a:ext cx="4463279" cy="1898084"/>
          </a:xfrm>
          <a:prstGeom prst="rect">
            <a:avLst/>
          </a:prstGeom>
        </p:spPr>
        <p:txBody>
          <a:bodyPr wrap="square">
            <a:spAutoFit/>
          </a:bodyPr>
          <a:lstStyle/>
          <a:p>
            <a:pPr defTabSz="1219170">
              <a:buClr>
                <a:srgbClr val="000000"/>
              </a:buClr>
            </a:pPr>
            <a:r>
              <a:rPr lang="en-US" sz="2133" kern="0" spc="267">
                <a:ea typeface="Open Sans Condensed" panose="020B0606030504020204" pitchFamily="34" charset="0"/>
                <a:cs typeface="Open Sans Condensed" panose="020B0606030504020204" pitchFamily="34" charset="0"/>
                <a:sym typeface="Arial"/>
              </a:rPr>
              <a:t>PROBLEM</a:t>
            </a:r>
            <a:br>
              <a:rPr lang="en-US" sz="2133" kern="0">
                <a:ea typeface="Open Sans" panose="020B0606030504020204" pitchFamily="34" charset="0"/>
                <a:cs typeface="Open Sans" panose="020B0606030504020204" pitchFamily="34" charset="0"/>
                <a:sym typeface="Arial"/>
              </a:rPr>
            </a:br>
            <a:r>
              <a:rPr lang="en-US" sz="1067" kern="0">
                <a:ea typeface="Open Sans" panose="020B0606030504020204" pitchFamily="34" charset="0"/>
                <a:cs typeface="Open Sans" panose="020B0606030504020204" pitchFamily="34" charset="0"/>
                <a:sym typeface="Arial"/>
              </a:rPr>
              <a:t>Quantum operations too error prone for </a:t>
            </a:r>
            <a:r>
              <a:rPr lang="en-US" sz="1067" b="1" kern="0">
                <a:ea typeface="Open Sans" panose="020B0606030504020204" pitchFamily="34" charset="0"/>
                <a:cs typeface="Open Sans" panose="020B0606030504020204" pitchFamily="34" charset="0"/>
                <a:sym typeface="Arial"/>
              </a:rPr>
              <a:t>quantum advantage </a:t>
            </a:r>
            <a:r>
              <a:rPr lang="en-US" sz="1067" kern="0">
                <a:ea typeface="Open Sans" panose="020B0606030504020204" pitchFamily="34" charset="0"/>
                <a:cs typeface="Open Sans" panose="020B0606030504020204" pitchFamily="34" charset="0"/>
                <a:sym typeface="Arial"/>
              </a:rPr>
              <a:t>and too slow for </a:t>
            </a:r>
            <a:r>
              <a:rPr lang="en-US" sz="1067" b="1" kern="0">
                <a:sym typeface="Arial"/>
              </a:rPr>
              <a:t>error correction</a:t>
            </a:r>
            <a:r>
              <a:rPr lang="en-US" sz="1067" kern="0">
                <a:ea typeface="Open Sans" panose="020B0606030504020204" pitchFamily="34" charset="0"/>
                <a:cs typeface="Open Sans" panose="020B0606030504020204" pitchFamily="34" charset="0"/>
                <a:sym typeface="Arial"/>
              </a:rPr>
              <a:t>.</a:t>
            </a:r>
          </a:p>
          <a:p>
            <a:pPr defTabSz="1219170">
              <a:buClr>
                <a:srgbClr val="000000"/>
              </a:buClr>
            </a:pPr>
            <a:endParaRPr lang="en-US" sz="1067" kern="0">
              <a:ea typeface="Open Sans" panose="020B0606030504020204" pitchFamily="34" charset="0"/>
              <a:cs typeface="Open Sans" panose="020B0606030504020204" pitchFamily="34" charset="0"/>
              <a:sym typeface="Arial"/>
            </a:endParaRPr>
          </a:p>
          <a:p>
            <a:pPr defTabSz="1219170">
              <a:buClr>
                <a:srgbClr val="000000"/>
              </a:buClr>
            </a:pPr>
            <a:endParaRPr lang="en-US" sz="2133" kern="0">
              <a:ea typeface="Open Sans" panose="020B0606030504020204" pitchFamily="34" charset="0"/>
              <a:cs typeface="Open Sans" panose="020B0606030504020204" pitchFamily="34" charset="0"/>
              <a:sym typeface="Arial"/>
            </a:endParaRPr>
          </a:p>
          <a:p>
            <a:pPr defTabSz="1219170">
              <a:buClr>
                <a:srgbClr val="000000"/>
              </a:buClr>
            </a:pPr>
            <a:r>
              <a:rPr lang="en-US" sz="2133" kern="0" spc="267">
                <a:cs typeface="Arial"/>
                <a:sym typeface="Arial"/>
              </a:rPr>
              <a:t>SOLUTION</a:t>
            </a:r>
          </a:p>
          <a:p>
            <a:pPr defTabSz="1219170">
              <a:buClr>
                <a:srgbClr val="000000"/>
              </a:buClr>
            </a:pPr>
            <a:r>
              <a:rPr lang="en-US" sz="1067" kern="0">
                <a:ea typeface="Open Sans" panose="020B0606030504020204" pitchFamily="34" charset="0"/>
                <a:cs typeface="Open Sans" panose="020B0606030504020204" pitchFamily="34" charset="0"/>
                <a:sym typeface="Arial"/>
              </a:rPr>
              <a:t>IQM builds the most precise and fastest quantum processors by improving the three basic quantum operations: reset, gates, readout.</a:t>
            </a:r>
          </a:p>
        </p:txBody>
      </p:sp>
      <p:sp>
        <p:nvSpPr>
          <p:cNvPr id="26" name="Rectangle 25">
            <a:extLst>
              <a:ext uri="{FF2B5EF4-FFF2-40B4-BE49-F238E27FC236}">
                <a16:creationId xmlns:a16="http://schemas.microsoft.com/office/drawing/2014/main" id="{00343840-043D-44AA-8BEB-E784FF32450F}"/>
              </a:ext>
            </a:extLst>
          </p:cNvPr>
          <p:cNvSpPr/>
          <p:nvPr/>
        </p:nvSpPr>
        <p:spPr>
          <a:xfrm>
            <a:off x="4890487" y="4828129"/>
            <a:ext cx="487634" cy="276999"/>
          </a:xfrm>
          <a:prstGeom prst="rect">
            <a:avLst/>
          </a:prstGeom>
        </p:spPr>
        <p:txBody>
          <a:bodyPr wrap="none">
            <a:spAutoFit/>
          </a:bodyPr>
          <a:lstStyle/>
          <a:p>
            <a:pPr defTabSz="1219170">
              <a:buClr>
                <a:srgbClr val="000000"/>
              </a:buClr>
            </a:pPr>
            <a:r>
              <a:rPr lang="en-US" sz="1200" kern="0">
                <a:ea typeface="Open Sans" panose="020B0606030504020204" pitchFamily="34" charset="0"/>
                <a:cs typeface="Open Sans" panose="020B0606030504020204" pitchFamily="34" charset="0"/>
                <a:sym typeface="Arial"/>
              </a:rPr>
              <a:t>time</a:t>
            </a:r>
            <a:endParaRPr lang="en-DE" sz="1200" kern="0">
              <a:cs typeface="Arial"/>
              <a:sym typeface="Arial"/>
            </a:endParaRPr>
          </a:p>
        </p:txBody>
      </p:sp>
      <p:pic>
        <p:nvPicPr>
          <p:cNvPr id="3" name="Picture 2">
            <a:extLst>
              <a:ext uri="{FF2B5EF4-FFF2-40B4-BE49-F238E27FC236}">
                <a16:creationId xmlns:a16="http://schemas.microsoft.com/office/drawing/2014/main" id="{50792D00-EA30-4C00-84D7-56B73E4B7FD2}"/>
              </a:ext>
            </a:extLst>
          </p:cNvPr>
          <p:cNvPicPr>
            <a:picLocks noChangeAspect="1"/>
          </p:cNvPicPr>
          <p:nvPr/>
        </p:nvPicPr>
        <p:blipFill>
          <a:blip r:embed="rId6">
            <a:duotone>
              <a:prstClr val="black"/>
              <a:schemeClr val="accent1">
                <a:tint val="45000"/>
                <a:satMod val="400000"/>
              </a:schemeClr>
            </a:duotone>
          </a:blip>
          <a:stretch>
            <a:fillRect/>
          </a:stretch>
        </p:blipFill>
        <p:spPr>
          <a:xfrm>
            <a:off x="327101" y="4033987"/>
            <a:ext cx="5170599" cy="2066403"/>
          </a:xfrm>
          <a:prstGeom prst="rect">
            <a:avLst/>
          </a:prstGeom>
        </p:spPr>
      </p:pic>
    </p:spTree>
    <p:extLst>
      <p:ext uri="{BB962C8B-B14F-4D97-AF65-F5344CB8AC3E}">
        <p14:creationId xmlns:p14="http://schemas.microsoft.com/office/powerpoint/2010/main" val="76256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Qubit overhead</a:t>
            </a:r>
            <a:endParaRPr lang="en-DE" dirty="0"/>
          </a:p>
        </p:txBody>
      </p:sp>
      <p:pic>
        <p:nvPicPr>
          <p:cNvPr id="9" name="Picture 8">
            <a:extLst>
              <a:ext uri="{FF2B5EF4-FFF2-40B4-BE49-F238E27FC236}">
                <a16:creationId xmlns:a16="http://schemas.microsoft.com/office/drawing/2014/main" id="{BFE19E80-8792-437C-A0EC-272A5553E951}"/>
              </a:ext>
            </a:extLst>
          </p:cNvPr>
          <p:cNvPicPr>
            <a:picLocks noChangeAspect="1"/>
          </p:cNvPicPr>
          <p:nvPr/>
        </p:nvPicPr>
        <p:blipFill>
          <a:blip r:embed="rId3"/>
          <a:stretch>
            <a:fillRect/>
          </a:stretch>
        </p:blipFill>
        <p:spPr>
          <a:xfrm rot="5400000">
            <a:off x="1915031" y="5320559"/>
            <a:ext cx="301741" cy="2773141"/>
          </a:xfrm>
          <a:prstGeom prst="rect">
            <a:avLst/>
          </a:prstGeom>
        </p:spPr>
      </p:pic>
      <p:pic>
        <p:nvPicPr>
          <p:cNvPr id="4" name="Picture 3">
            <a:extLst>
              <a:ext uri="{FF2B5EF4-FFF2-40B4-BE49-F238E27FC236}">
                <a16:creationId xmlns:a16="http://schemas.microsoft.com/office/drawing/2014/main" id="{01AAC659-4226-4ABA-8B50-CAAE7A7799D8}"/>
              </a:ext>
            </a:extLst>
          </p:cNvPr>
          <p:cNvPicPr>
            <a:picLocks noChangeAspect="1"/>
          </p:cNvPicPr>
          <p:nvPr/>
        </p:nvPicPr>
        <p:blipFill>
          <a:blip r:embed="rId4"/>
          <a:stretch>
            <a:fillRect/>
          </a:stretch>
        </p:blipFill>
        <p:spPr>
          <a:xfrm>
            <a:off x="7496033" y="1351720"/>
            <a:ext cx="4366559" cy="4579719"/>
          </a:xfrm>
          <a:prstGeom prst="rect">
            <a:avLst/>
          </a:prstGeom>
        </p:spPr>
      </p:pic>
      <p:pic>
        <p:nvPicPr>
          <p:cNvPr id="6" name="Picture 5">
            <a:extLst>
              <a:ext uri="{FF2B5EF4-FFF2-40B4-BE49-F238E27FC236}">
                <a16:creationId xmlns:a16="http://schemas.microsoft.com/office/drawing/2014/main" id="{6DA0621A-DB35-4F43-AA5F-95F70FF36707}"/>
              </a:ext>
            </a:extLst>
          </p:cNvPr>
          <p:cNvPicPr>
            <a:picLocks noChangeAspect="1"/>
          </p:cNvPicPr>
          <p:nvPr/>
        </p:nvPicPr>
        <p:blipFill>
          <a:blip r:embed="rId5"/>
          <a:stretch>
            <a:fillRect/>
          </a:stretch>
        </p:blipFill>
        <p:spPr>
          <a:xfrm>
            <a:off x="135098" y="1351720"/>
            <a:ext cx="6998835" cy="4651515"/>
          </a:xfrm>
          <a:prstGeom prst="rect">
            <a:avLst/>
          </a:prstGeom>
        </p:spPr>
      </p:pic>
      <p:sp>
        <p:nvSpPr>
          <p:cNvPr id="10" name="TextBox 9">
            <a:extLst>
              <a:ext uri="{FF2B5EF4-FFF2-40B4-BE49-F238E27FC236}">
                <a16:creationId xmlns:a16="http://schemas.microsoft.com/office/drawing/2014/main" id="{D7306D31-4338-4EB1-8D90-FFCAFF7D77EB}"/>
              </a:ext>
            </a:extLst>
          </p:cNvPr>
          <p:cNvSpPr txBox="1"/>
          <p:nvPr/>
        </p:nvSpPr>
        <p:spPr>
          <a:xfrm>
            <a:off x="10060329" y="3197936"/>
            <a:ext cx="1449184" cy="369332"/>
          </a:xfrm>
          <a:prstGeom prst="rect">
            <a:avLst/>
          </a:prstGeom>
          <a:noFill/>
        </p:spPr>
        <p:txBody>
          <a:bodyPr wrap="square">
            <a:spAutoFit/>
          </a:bodyPr>
          <a:lstStyle/>
          <a:p>
            <a:r>
              <a:rPr lang="en-US" sz="1800" b="0" i="0" u="none" strike="noStrike" baseline="0" dirty="0" err="1">
                <a:latin typeface="PZZV10"/>
              </a:rPr>
              <a:t>p</a:t>
            </a:r>
            <a:r>
              <a:rPr lang="en-US" sz="800" b="0" i="0" u="none" strike="noStrike" baseline="0" dirty="0" err="1">
                <a:latin typeface="PZE7"/>
              </a:rPr>
              <a:t>th</a:t>
            </a:r>
            <a:r>
              <a:rPr lang="en-US" sz="800" b="0" i="0" u="none" strike="noStrike" baseline="0" dirty="0">
                <a:latin typeface="PZE7"/>
              </a:rPr>
              <a:t> </a:t>
            </a:r>
            <a:r>
              <a:rPr lang="en-US" sz="1800" b="0" i="0" u="none" strike="noStrike" baseline="0" dirty="0">
                <a:latin typeface="PZE10"/>
              </a:rPr>
              <a:t>= 0</a:t>
            </a:r>
            <a:r>
              <a:rPr lang="en-US" sz="1800" b="0" i="0" u="none" strike="noStrike" baseline="0" dirty="0">
                <a:latin typeface="PZZV10"/>
              </a:rPr>
              <a:t>.</a:t>
            </a:r>
            <a:r>
              <a:rPr lang="en-US" sz="1800" b="0" i="0" u="none" strike="noStrike" baseline="0" dirty="0">
                <a:latin typeface="PZE10"/>
              </a:rPr>
              <a:t>57%.</a:t>
            </a:r>
            <a:endParaRPr lang="en-DE" dirty="0"/>
          </a:p>
        </p:txBody>
      </p:sp>
    </p:spTree>
    <p:extLst>
      <p:ext uri="{BB962C8B-B14F-4D97-AF65-F5344CB8AC3E}">
        <p14:creationId xmlns:p14="http://schemas.microsoft.com/office/powerpoint/2010/main" val="375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7B6C-76E6-46C6-A0D2-ECAAD6E93CB4}"/>
              </a:ext>
            </a:extLst>
          </p:cNvPr>
          <p:cNvSpPr>
            <a:spLocks noGrp="1"/>
          </p:cNvSpPr>
          <p:nvPr>
            <p:ph type="title"/>
          </p:nvPr>
        </p:nvSpPr>
        <p:spPr>
          <a:xfrm>
            <a:off x="329407" y="258322"/>
            <a:ext cx="11533185" cy="1242312"/>
          </a:xfrm>
        </p:spPr>
        <p:txBody>
          <a:bodyPr>
            <a:normAutofit/>
          </a:bodyPr>
          <a:lstStyle/>
          <a:p>
            <a:r>
              <a:rPr lang="en-US" dirty="0"/>
              <a:t>General approach: Error correction</a:t>
            </a:r>
            <a:endParaRPr lang="en-DE" dirty="0"/>
          </a:p>
        </p:txBody>
      </p:sp>
      <p:sp>
        <p:nvSpPr>
          <p:cNvPr id="3" name="Content Placeholder 2">
            <a:extLst>
              <a:ext uri="{FF2B5EF4-FFF2-40B4-BE49-F238E27FC236}">
                <a16:creationId xmlns:a16="http://schemas.microsoft.com/office/drawing/2014/main" id="{9369CF20-E671-401D-9EEF-64C1EB1B81A3}"/>
              </a:ext>
            </a:extLst>
          </p:cNvPr>
          <p:cNvSpPr>
            <a:spLocks noGrp="1"/>
          </p:cNvSpPr>
          <p:nvPr>
            <p:ph idx="1"/>
          </p:nvPr>
        </p:nvSpPr>
        <p:spPr>
          <a:xfrm>
            <a:off x="333233" y="1586216"/>
            <a:ext cx="11533184" cy="4070031"/>
          </a:xfrm>
        </p:spPr>
        <p:txBody>
          <a:bodyPr/>
          <a:lstStyle/>
          <a:p>
            <a:r>
              <a:rPr lang="en-US" dirty="0"/>
              <a:t>Quantum systems will never be perfect, hence errors will always occur.</a:t>
            </a:r>
          </a:p>
          <a:p>
            <a:endParaRPr lang="en-US" dirty="0"/>
          </a:p>
          <a:p>
            <a:r>
              <a:rPr lang="en-US" dirty="0"/>
              <a:t>If the error rate is small enough, it is possible to detect the errors and correct for them.</a:t>
            </a:r>
          </a:p>
          <a:p>
            <a:endParaRPr lang="en-US" dirty="0"/>
          </a:p>
          <a:p>
            <a:r>
              <a:rPr lang="en-US" dirty="0"/>
              <a:t>Detecting the errors in a non-invasive way creates a strong overhead in the required qubit number.</a:t>
            </a:r>
          </a:p>
        </p:txBody>
      </p:sp>
    </p:spTree>
    <p:extLst>
      <p:ext uri="{BB962C8B-B14F-4D97-AF65-F5344CB8AC3E}">
        <p14:creationId xmlns:p14="http://schemas.microsoft.com/office/powerpoint/2010/main" val="3209979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909D9C0-80F3-D14D-9513-705F3B9ADB14}"/>
              </a:ext>
            </a:extLst>
          </p:cNvPr>
          <p:cNvSpPr>
            <a:spLocks noGrp="1"/>
          </p:cNvSpPr>
          <p:nvPr>
            <p:ph type="title"/>
          </p:nvPr>
        </p:nvSpPr>
        <p:spPr>
          <a:xfrm>
            <a:off x="333232" y="193385"/>
            <a:ext cx="11533185" cy="1242312"/>
          </a:xfrm>
        </p:spPr>
        <p:txBody>
          <a:bodyPr anchor="t">
            <a:normAutofit/>
          </a:bodyPr>
          <a:lstStyle/>
          <a:p>
            <a:pPr defTabSz="1219110">
              <a:lnSpc>
                <a:spcPct val="100000"/>
              </a:lnSpc>
              <a:buClr>
                <a:srgbClr val="595959"/>
              </a:buClr>
              <a:buSzPts val="1800"/>
            </a:pPr>
            <a:r>
              <a:rPr lang="en-GB" sz="3150" b="1" spc="267"/>
              <a:t>Agenda for today</a:t>
            </a:r>
          </a:p>
        </p:txBody>
      </p:sp>
      <p:sp>
        <p:nvSpPr>
          <p:cNvPr id="93" name="Suorakulmio 1">
            <a:extLst>
              <a:ext uri="{FF2B5EF4-FFF2-40B4-BE49-F238E27FC236}">
                <a16:creationId xmlns:a16="http://schemas.microsoft.com/office/drawing/2014/main" id="{E59E8F58-FEB7-2340-9E4A-618621D0747C}"/>
              </a:ext>
            </a:extLst>
          </p:cNvPr>
          <p:cNvSpPr/>
          <p:nvPr/>
        </p:nvSpPr>
        <p:spPr>
          <a:xfrm>
            <a:off x="325583" y="885235"/>
            <a:ext cx="11540834" cy="954107"/>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11. Challenges in quantum computing </a:t>
            </a:r>
          </a:p>
          <a:p>
            <a:pPr marL="800100" lvl="1" indent="-342900" defTabSz="1219170">
              <a:buClr>
                <a:srgbClr val="000000"/>
              </a:buClr>
              <a:buFontTx/>
              <a:buAutoNum type="alphaLcPeriod"/>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SW-HW gap (qubit quality &amp; number, gate depth)</a:t>
            </a: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Error-correction </a:t>
            </a: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lang="en-US" sz="1400" b="1" kern="0" spc="267" dirty="0">
                <a:solidFill>
                  <a:srgbClr val="000000"/>
                </a:solidFill>
                <a:latin typeface="Microsoft Sans Serif" panose="020B0604020202020204" pitchFamily="34" charset="0"/>
                <a:ea typeface="Open Sans Condensed" panose="020B0606030504020204" pitchFamily="34" charset="0"/>
                <a:cs typeface="Microsoft Sans Serif" panose="020B0604020202020204" pitchFamily="34" charset="0"/>
                <a:sym typeface="Arial"/>
              </a:rPr>
              <a:t>Scaling challenges</a:t>
            </a:r>
          </a:p>
        </p:txBody>
      </p:sp>
      <p:sp>
        <p:nvSpPr>
          <p:cNvPr id="12" name="TextBox 11">
            <a:extLst>
              <a:ext uri="{FF2B5EF4-FFF2-40B4-BE49-F238E27FC236}">
                <a16:creationId xmlns:a16="http://schemas.microsoft.com/office/drawing/2014/main" id="{BDBABF27-0A65-481B-BF88-4F2DE21C38D4}"/>
              </a:ext>
            </a:extLst>
          </p:cNvPr>
          <p:cNvSpPr txBox="1"/>
          <p:nvPr/>
        </p:nvSpPr>
        <p:spPr>
          <a:xfrm>
            <a:off x="333232"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a:t>
            </a:r>
            <a:endParaRPr kumimoji="0" lang="en-DE"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3" name="TextBox 12">
            <a:extLst>
              <a:ext uri="{FF2B5EF4-FFF2-40B4-BE49-F238E27FC236}">
                <a16:creationId xmlns:a16="http://schemas.microsoft.com/office/drawing/2014/main" id="{8BBE4C1A-EBBC-44E4-B2FD-DC0A827D987F}"/>
              </a:ext>
            </a:extLst>
          </p:cNvPr>
          <p:cNvSpPr txBox="1"/>
          <p:nvPr/>
        </p:nvSpPr>
        <p:spPr>
          <a:xfrm>
            <a:off x="4437319"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a:t>
            </a:r>
            <a:endParaRPr kumimoji="0" lang="en-DE" sz="1800" b="0" i="0" u="none" strike="noStrike" kern="1200" cap="none" spc="0" normalizeH="0" baseline="0" noProof="0" dirty="0">
              <a:ln>
                <a:noFill/>
              </a:ln>
              <a:solidFill>
                <a:srgbClr val="000000"/>
              </a:solidFill>
              <a:effectLst/>
              <a:uLnTx/>
              <a:uFillTx/>
              <a:latin typeface="Microsoft Sans Serif"/>
              <a:ea typeface="+mn-ea"/>
              <a:cs typeface="+mn-cs"/>
            </a:endParaRPr>
          </a:p>
        </p:txBody>
      </p:sp>
      <p:sp>
        <p:nvSpPr>
          <p:cNvPr id="17" name="TextBox 16">
            <a:extLst>
              <a:ext uri="{FF2B5EF4-FFF2-40B4-BE49-F238E27FC236}">
                <a16:creationId xmlns:a16="http://schemas.microsoft.com/office/drawing/2014/main" id="{4AEF4A9F-932A-447C-9313-E92CC57BF39A}"/>
              </a:ext>
            </a:extLst>
          </p:cNvPr>
          <p:cNvSpPr txBox="1"/>
          <p:nvPr/>
        </p:nvSpPr>
        <p:spPr>
          <a:xfrm>
            <a:off x="8541406"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a:t>
            </a:r>
            <a:endParaRPr kumimoji="0" lang="en-DE" sz="1800" b="0" i="0" u="none" strike="noStrike" kern="1200" cap="none" spc="0" normalizeH="0" baseline="0" noProof="0" dirty="0">
              <a:ln>
                <a:noFill/>
              </a:ln>
              <a:solidFill>
                <a:srgbClr val="000000"/>
              </a:solidFill>
              <a:effectLst/>
              <a:uLnTx/>
              <a:uFillTx/>
              <a:latin typeface="Microsoft Sans Serif"/>
              <a:ea typeface="+mn-ea"/>
              <a:cs typeface="+mn-cs"/>
            </a:endParaRPr>
          </a:p>
        </p:txBody>
      </p:sp>
      <p:pic>
        <p:nvPicPr>
          <p:cNvPr id="7" name="Picture 6">
            <a:extLst>
              <a:ext uri="{FF2B5EF4-FFF2-40B4-BE49-F238E27FC236}">
                <a16:creationId xmlns:a16="http://schemas.microsoft.com/office/drawing/2014/main" id="{8745BB45-E5B5-40D1-B4A3-050B39F1A43E}"/>
              </a:ext>
            </a:extLst>
          </p:cNvPr>
          <p:cNvPicPr>
            <a:picLocks noChangeAspect="1"/>
          </p:cNvPicPr>
          <p:nvPr/>
        </p:nvPicPr>
        <p:blipFill>
          <a:blip r:embed="rId2"/>
          <a:stretch>
            <a:fillRect/>
          </a:stretch>
        </p:blipFill>
        <p:spPr>
          <a:xfrm>
            <a:off x="957614" y="2631804"/>
            <a:ext cx="2816935" cy="4032811"/>
          </a:xfrm>
          <a:prstGeom prst="rect">
            <a:avLst/>
          </a:prstGeom>
        </p:spPr>
      </p:pic>
      <p:pic>
        <p:nvPicPr>
          <p:cNvPr id="8" name="Picture 7">
            <a:extLst>
              <a:ext uri="{FF2B5EF4-FFF2-40B4-BE49-F238E27FC236}">
                <a16:creationId xmlns:a16="http://schemas.microsoft.com/office/drawing/2014/main" id="{E382EB34-9C4E-4CD4-AC85-567B13C6AA59}"/>
              </a:ext>
            </a:extLst>
          </p:cNvPr>
          <p:cNvPicPr>
            <a:picLocks noChangeAspect="1"/>
          </p:cNvPicPr>
          <p:nvPr/>
        </p:nvPicPr>
        <p:blipFill rotWithShape="1">
          <a:blip r:embed="rId3"/>
          <a:srcRect b="35682"/>
          <a:stretch/>
        </p:blipFill>
        <p:spPr>
          <a:xfrm>
            <a:off x="5177847" y="2959794"/>
            <a:ext cx="3021936" cy="3376830"/>
          </a:xfrm>
          <a:prstGeom prst="rect">
            <a:avLst/>
          </a:prstGeom>
        </p:spPr>
      </p:pic>
      <p:pic>
        <p:nvPicPr>
          <p:cNvPr id="10" name="Picture 9">
            <a:extLst>
              <a:ext uri="{FF2B5EF4-FFF2-40B4-BE49-F238E27FC236}">
                <a16:creationId xmlns:a16="http://schemas.microsoft.com/office/drawing/2014/main" id="{68078A66-2D9C-4069-BF65-400FB8FB6229}"/>
              </a:ext>
            </a:extLst>
          </p:cNvPr>
          <p:cNvPicPr>
            <a:picLocks noChangeAspect="1"/>
          </p:cNvPicPr>
          <p:nvPr/>
        </p:nvPicPr>
        <p:blipFill rotWithShape="1">
          <a:blip r:embed="rId4"/>
          <a:srcRect l="27241" t="6048" r="30175" b="8737"/>
          <a:stretch/>
        </p:blipFill>
        <p:spPr>
          <a:xfrm>
            <a:off x="9076336" y="2959794"/>
            <a:ext cx="2530384" cy="3376830"/>
          </a:xfrm>
          <a:prstGeom prst="rect">
            <a:avLst/>
          </a:prstGeom>
        </p:spPr>
      </p:pic>
    </p:spTree>
    <p:extLst>
      <p:ext uri="{BB962C8B-B14F-4D97-AF65-F5344CB8AC3E}">
        <p14:creationId xmlns:p14="http://schemas.microsoft.com/office/powerpoint/2010/main" val="925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7B6C-76E6-46C6-A0D2-ECAAD6E93CB4}"/>
              </a:ext>
            </a:extLst>
          </p:cNvPr>
          <p:cNvSpPr>
            <a:spLocks noGrp="1"/>
          </p:cNvSpPr>
          <p:nvPr>
            <p:ph type="title"/>
          </p:nvPr>
        </p:nvSpPr>
        <p:spPr>
          <a:xfrm>
            <a:off x="329407" y="258322"/>
            <a:ext cx="11533185" cy="1242312"/>
          </a:xfrm>
        </p:spPr>
        <p:txBody>
          <a:bodyPr>
            <a:normAutofit/>
          </a:bodyPr>
          <a:lstStyle/>
          <a:p>
            <a:r>
              <a:rPr lang="en-US" dirty="0"/>
              <a:t>General challenge: Scaling up</a:t>
            </a:r>
            <a:endParaRPr lang="en-DE" dirty="0"/>
          </a:p>
        </p:txBody>
      </p:sp>
      <p:sp>
        <p:nvSpPr>
          <p:cNvPr id="3" name="Content Placeholder 2">
            <a:extLst>
              <a:ext uri="{FF2B5EF4-FFF2-40B4-BE49-F238E27FC236}">
                <a16:creationId xmlns:a16="http://schemas.microsoft.com/office/drawing/2014/main" id="{9369CF20-E671-401D-9EEF-64C1EB1B81A3}"/>
              </a:ext>
            </a:extLst>
          </p:cNvPr>
          <p:cNvSpPr>
            <a:spLocks noGrp="1"/>
          </p:cNvSpPr>
          <p:nvPr>
            <p:ph idx="1"/>
          </p:nvPr>
        </p:nvSpPr>
        <p:spPr>
          <a:xfrm>
            <a:off x="333233" y="1586216"/>
            <a:ext cx="11533184" cy="4070031"/>
          </a:xfrm>
        </p:spPr>
        <p:txBody>
          <a:bodyPr/>
          <a:lstStyle/>
          <a:p>
            <a:r>
              <a:rPr lang="en-US" dirty="0"/>
              <a:t> Creating a single quantum circuit with high accuracy is simple. Scaling to millions is extremely challenging.</a:t>
            </a:r>
          </a:p>
          <a:p>
            <a:endParaRPr lang="en-US" dirty="0"/>
          </a:p>
          <a:p>
            <a:r>
              <a:rPr lang="en-US" dirty="0"/>
              <a:t>To compensate for the errors of the system, one can detect and correct them. However, error correction creates a qubit overhead of 100 to 1000.</a:t>
            </a:r>
          </a:p>
          <a:p>
            <a:endParaRPr lang="en-US" dirty="0"/>
          </a:p>
          <a:p>
            <a:r>
              <a:rPr lang="en-US" dirty="0"/>
              <a:t>Currently known algorithms require thousands – millions of qubits. Currently available processors contain less than 100 qubits. This is called the Software-Hardware gap.</a:t>
            </a:r>
          </a:p>
          <a:p>
            <a:pPr marL="0" indent="0">
              <a:buNone/>
            </a:pPr>
            <a:endParaRPr lang="en-US" dirty="0"/>
          </a:p>
        </p:txBody>
      </p:sp>
    </p:spTree>
    <p:extLst>
      <p:ext uri="{BB962C8B-B14F-4D97-AF65-F5344CB8AC3E}">
        <p14:creationId xmlns:p14="http://schemas.microsoft.com/office/powerpoint/2010/main" val="32573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Scaling challenges</a:t>
            </a:r>
            <a:endParaRPr lang="en-DE" dirty="0"/>
          </a:p>
        </p:txBody>
      </p:sp>
      <p:sp>
        <p:nvSpPr>
          <p:cNvPr id="18" name="TextBox 17">
            <a:extLst>
              <a:ext uri="{FF2B5EF4-FFF2-40B4-BE49-F238E27FC236}">
                <a16:creationId xmlns:a16="http://schemas.microsoft.com/office/drawing/2014/main" id="{FA003A40-D96A-4520-AD26-6257A2329073}"/>
              </a:ext>
            </a:extLst>
          </p:cNvPr>
          <p:cNvSpPr txBox="1"/>
          <p:nvPr/>
        </p:nvSpPr>
        <p:spPr>
          <a:xfrm>
            <a:off x="6828182" y="1543579"/>
            <a:ext cx="4928021" cy="4247317"/>
          </a:xfrm>
          <a:prstGeom prst="rect">
            <a:avLst/>
          </a:prstGeom>
          <a:noFill/>
        </p:spPr>
        <p:txBody>
          <a:bodyPr wrap="square">
            <a:spAutoFit/>
          </a:bodyPr>
          <a:lstStyle/>
          <a:p>
            <a:r>
              <a:rPr lang="en-US" dirty="0"/>
              <a:t>Different hardware platforms have different challenges when scaling up the systems. For superconducting systems, a good summary is given on the left.</a:t>
            </a:r>
          </a:p>
          <a:p>
            <a:endParaRPr lang="en-US" dirty="0"/>
          </a:p>
          <a:p>
            <a:r>
              <a:rPr lang="en-US" dirty="0"/>
              <a:t>As a rule of thumb, researchers think that up to 1000 qubits, we can scale using existing technology like coaxial cables and the like. Beyond 1000 qubits, certain components and approaches need to be replaced.</a:t>
            </a:r>
          </a:p>
          <a:p>
            <a:endParaRPr lang="en-US" dirty="0"/>
          </a:p>
          <a:p>
            <a:r>
              <a:rPr lang="en-US" dirty="0"/>
              <a:t>Scaling up the hardware inevitably means that one also must scale the software performance. For example, tuning up a 50-qubit processor “by hand” is impossible.</a:t>
            </a:r>
            <a:endParaRPr lang="en-DE" dirty="0"/>
          </a:p>
        </p:txBody>
      </p:sp>
      <p:pic>
        <p:nvPicPr>
          <p:cNvPr id="9" name="Picture 8">
            <a:extLst>
              <a:ext uri="{FF2B5EF4-FFF2-40B4-BE49-F238E27FC236}">
                <a16:creationId xmlns:a16="http://schemas.microsoft.com/office/drawing/2014/main" id="{BFE19E80-8792-437C-A0EC-272A5553E951}"/>
              </a:ext>
            </a:extLst>
          </p:cNvPr>
          <p:cNvPicPr>
            <a:picLocks noChangeAspect="1"/>
          </p:cNvPicPr>
          <p:nvPr/>
        </p:nvPicPr>
        <p:blipFill>
          <a:blip r:embed="rId3"/>
          <a:stretch>
            <a:fillRect/>
          </a:stretch>
        </p:blipFill>
        <p:spPr>
          <a:xfrm rot="5400000">
            <a:off x="1915031" y="5320559"/>
            <a:ext cx="301741" cy="2773141"/>
          </a:xfrm>
          <a:prstGeom prst="rect">
            <a:avLst/>
          </a:prstGeom>
        </p:spPr>
      </p:pic>
      <p:pic>
        <p:nvPicPr>
          <p:cNvPr id="3" name="Picture 2">
            <a:extLst>
              <a:ext uri="{FF2B5EF4-FFF2-40B4-BE49-F238E27FC236}">
                <a16:creationId xmlns:a16="http://schemas.microsoft.com/office/drawing/2014/main" id="{F628AAA6-F920-4135-85D0-9D0BCAB56601}"/>
              </a:ext>
            </a:extLst>
          </p:cNvPr>
          <p:cNvPicPr>
            <a:picLocks noChangeAspect="1"/>
          </p:cNvPicPr>
          <p:nvPr/>
        </p:nvPicPr>
        <p:blipFill>
          <a:blip r:embed="rId4"/>
          <a:stretch>
            <a:fillRect/>
          </a:stretch>
        </p:blipFill>
        <p:spPr>
          <a:xfrm>
            <a:off x="567487" y="1381308"/>
            <a:ext cx="5769969" cy="5132012"/>
          </a:xfrm>
          <a:prstGeom prst="rect">
            <a:avLst/>
          </a:prstGeom>
        </p:spPr>
      </p:pic>
    </p:spTree>
    <p:extLst>
      <p:ext uri="{BB962C8B-B14F-4D97-AF65-F5344CB8AC3E}">
        <p14:creationId xmlns:p14="http://schemas.microsoft.com/office/powerpoint/2010/main" val="101850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animEffect transition="in" filter="fade">
                                      <p:cBhvr>
                                        <p:cTn id="7" dur="500"/>
                                        <p:tgtEl>
                                          <p:spTgt spid="1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4" end="4"/>
                                            </p:txEl>
                                          </p:spTgt>
                                        </p:tgtEl>
                                        <p:attrNameLst>
                                          <p:attrName>style.visibility</p:attrName>
                                        </p:attrNameLst>
                                      </p:cBhvr>
                                      <p:to>
                                        <p:strVal val="visible"/>
                                      </p:to>
                                    </p:set>
                                    <p:animEffect transition="in" filter="fade">
                                      <p:cBhvr>
                                        <p:cTn id="12"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Scaling towards fault-tolerance</a:t>
            </a:r>
            <a:endParaRPr lang="en-DE" dirty="0"/>
          </a:p>
        </p:txBody>
      </p:sp>
      <p:sp>
        <p:nvSpPr>
          <p:cNvPr id="18" name="TextBox 17">
            <a:extLst>
              <a:ext uri="{FF2B5EF4-FFF2-40B4-BE49-F238E27FC236}">
                <a16:creationId xmlns:a16="http://schemas.microsoft.com/office/drawing/2014/main" id="{FA003A40-D96A-4520-AD26-6257A2329073}"/>
              </a:ext>
            </a:extLst>
          </p:cNvPr>
          <p:cNvSpPr txBox="1"/>
          <p:nvPr/>
        </p:nvSpPr>
        <p:spPr>
          <a:xfrm>
            <a:off x="6828182" y="1543579"/>
            <a:ext cx="4928021" cy="3416320"/>
          </a:xfrm>
          <a:prstGeom prst="rect">
            <a:avLst/>
          </a:prstGeom>
          <a:noFill/>
        </p:spPr>
        <p:txBody>
          <a:bodyPr wrap="square">
            <a:spAutoFit/>
          </a:bodyPr>
          <a:lstStyle/>
          <a:p>
            <a:r>
              <a:rPr lang="en-US" dirty="0"/>
              <a:t>One main goal of the community is to reach fault-tolerant quantum computing using error-corrected system. This process requires several steps (see left picture).</a:t>
            </a:r>
          </a:p>
          <a:p>
            <a:endParaRPr lang="en-US" dirty="0"/>
          </a:p>
          <a:p>
            <a:r>
              <a:rPr lang="en-US" dirty="0"/>
              <a:t>To run algorithms on multiple logical qubits, the physical qubit count has to exceed several thousand.</a:t>
            </a:r>
          </a:p>
          <a:p>
            <a:endParaRPr lang="en-US" dirty="0"/>
          </a:p>
          <a:p>
            <a:r>
              <a:rPr lang="en-US" dirty="0"/>
              <a:t>In parallel, control electronics, calibration software, detection schemes and the like need to be improved.</a:t>
            </a:r>
            <a:endParaRPr lang="en-DE" dirty="0"/>
          </a:p>
        </p:txBody>
      </p:sp>
      <p:pic>
        <p:nvPicPr>
          <p:cNvPr id="4" name="Picture 3" descr="Graphical user interface, text, application&#10;&#10;Description automatically generated">
            <a:extLst>
              <a:ext uri="{FF2B5EF4-FFF2-40B4-BE49-F238E27FC236}">
                <a16:creationId xmlns:a16="http://schemas.microsoft.com/office/drawing/2014/main" id="{6E60D399-3642-45D6-A674-3300D5D36A8D}"/>
              </a:ext>
            </a:extLst>
          </p:cNvPr>
          <p:cNvPicPr>
            <a:picLocks noChangeAspect="1"/>
          </p:cNvPicPr>
          <p:nvPr/>
        </p:nvPicPr>
        <p:blipFill>
          <a:blip r:embed="rId3"/>
          <a:stretch>
            <a:fillRect/>
          </a:stretch>
        </p:blipFill>
        <p:spPr>
          <a:xfrm>
            <a:off x="827851" y="2314230"/>
            <a:ext cx="5169166" cy="2806844"/>
          </a:xfrm>
          <a:prstGeom prst="rect">
            <a:avLst/>
          </a:prstGeom>
        </p:spPr>
      </p:pic>
      <p:sp>
        <p:nvSpPr>
          <p:cNvPr id="10" name="TextBox 9">
            <a:extLst>
              <a:ext uri="{FF2B5EF4-FFF2-40B4-BE49-F238E27FC236}">
                <a16:creationId xmlns:a16="http://schemas.microsoft.com/office/drawing/2014/main" id="{6882FBED-F3FD-4AD1-AB8F-75BBF87E79E8}"/>
              </a:ext>
            </a:extLst>
          </p:cNvPr>
          <p:cNvSpPr txBox="1"/>
          <p:nvPr/>
        </p:nvSpPr>
        <p:spPr>
          <a:xfrm>
            <a:off x="730526" y="5934670"/>
            <a:ext cx="6097656" cy="923330"/>
          </a:xfrm>
          <a:prstGeom prst="rect">
            <a:avLst/>
          </a:prstGeom>
          <a:noFill/>
        </p:spPr>
        <p:txBody>
          <a:bodyPr wrap="square">
            <a:spAutoFit/>
          </a:bodyPr>
          <a:lstStyle/>
          <a:p>
            <a:r>
              <a:rPr lang="en-US" dirty="0">
                <a:solidFill>
                  <a:srgbClr val="2EA3F2"/>
                </a:solidFill>
                <a:effectLst/>
                <a:hlinkClick r:id="rId4"/>
              </a:rPr>
              <a:t>http://qulab.eng.yale.edu/documents/papers/Superconducting%20Circuits%20for%20Quantum%20Information%20-%20An%20Outlook.pdf</a:t>
            </a:r>
            <a:endParaRPr lang="en-DE" dirty="0"/>
          </a:p>
        </p:txBody>
      </p:sp>
    </p:spTree>
    <p:extLst>
      <p:ext uri="{BB962C8B-B14F-4D97-AF65-F5344CB8AC3E}">
        <p14:creationId xmlns:p14="http://schemas.microsoft.com/office/powerpoint/2010/main" val="151069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animEffect transition="in" filter="fade">
                                      <p:cBhvr>
                                        <p:cTn id="7" dur="500"/>
                                        <p:tgtEl>
                                          <p:spTgt spid="1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4" end="4"/>
                                            </p:txEl>
                                          </p:spTgt>
                                        </p:tgtEl>
                                        <p:attrNameLst>
                                          <p:attrName>style.visibility</p:attrName>
                                        </p:attrNameLst>
                                      </p:cBhvr>
                                      <p:to>
                                        <p:strVal val="visible"/>
                                      </p:to>
                                    </p:set>
                                    <p:animEffect transition="in" filter="fade">
                                      <p:cBhvr>
                                        <p:cTn id="12"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Quantum computer architecture</a:t>
            </a:r>
            <a:endParaRPr lang="en-DE" dirty="0"/>
          </a:p>
        </p:txBody>
      </p:sp>
      <p:sp>
        <p:nvSpPr>
          <p:cNvPr id="18" name="TextBox 17">
            <a:extLst>
              <a:ext uri="{FF2B5EF4-FFF2-40B4-BE49-F238E27FC236}">
                <a16:creationId xmlns:a16="http://schemas.microsoft.com/office/drawing/2014/main" id="{FA003A40-D96A-4520-AD26-6257A2329073}"/>
              </a:ext>
            </a:extLst>
          </p:cNvPr>
          <p:cNvSpPr txBox="1"/>
          <p:nvPr/>
        </p:nvSpPr>
        <p:spPr>
          <a:xfrm>
            <a:off x="6828182" y="1543579"/>
            <a:ext cx="4928021" cy="4247317"/>
          </a:xfrm>
          <a:prstGeom prst="rect">
            <a:avLst/>
          </a:prstGeom>
          <a:noFill/>
        </p:spPr>
        <p:txBody>
          <a:bodyPr wrap="square">
            <a:spAutoFit/>
          </a:bodyPr>
          <a:lstStyle/>
          <a:p>
            <a:r>
              <a:rPr lang="en-US" dirty="0"/>
              <a:t>A quantum computer is much more than just qubits on a chip and microwave electronics. It contains several layers of abstraction.</a:t>
            </a:r>
          </a:p>
          <a:p>
            <a:endParaRPr lang="en-US" dirty="0"/>
          </a:p>
          <a:p>
            <a:r>
              <a:rPr lang="en-US" dirty="0"/>
              <a:t>To build a full-stack scalable systems, all the different layers need to be integrated to each other. This requires the definition of interfaces and standards.</a:t>
            </a:r>
          </a:p>
          <a:p>
            <a:endParaRPr lang="en-US" dirty="0"/>
          </a:p>
          <a:p>
            <a:r>
              <a:rPr lang="en-US" dirty="0"/>
              <a:t>An additional challenge is that people working on the different layers have different background and don’t necessarily speak the “same language”. Fabrication engineers need to understand the challenges of software architects and vice versa.</a:t>
            </a:r>
            <a:endParaRPr lang="en-DE" dirty="0"/>
          </a:p>
        </p:txBody>
      </p:sp>
      <p:sp>
        <p:nvSpPr>
          <p:cNvPr id="10" name="TextBox 9">
            <a:extLst>
              <a:ext uri="{FF2B5EF4-FFF2-40B4-BE49-F238E27FC236}">
                <a16:creationId xmlns:a16="http://schemas.microsoft.com/office/drawing/2014/main" id="{6882FBED-F3FD-4AD1-AB8F-75BBF87E79E8}"/>
              </a:ext>
            </a:extLst>
          </p:cNvPr>
          <p:cNvSpPr txBox="1"/>
          <p:nvPr/>
        </p:nvSpPr>
        <p:spPr>
          <a:xfrm>
            <a:off x="949187" y="6211669"/>
            <a:ext cx="6097656" cy="646331"/>
          </a:xfrm>
          <a:prstGeom prst="rect">
            <a:avLst/>
          </a:prstGeom>
          <a:noFill/>
        </p:spPr>
        <p:txBody>
          <a:bodyPr wrap="square">
            <a:spAutoFit/>
          </a:bodyPr>
          <a:lstStyle/>
          <a:p>
            <a:r>
              <a:rPr lang="en-US" dirty="0">
                <a:solidFill>
                  <a:srgbClr val="2EA3F2"/>
                </a:solidFill>
                <a:effectLst/>
              </a:rPr>
              <a:t>https://quantumcomputing.stackexchange.com/questions/9067/how-is-a-quantum-computer-programmed</a:t>
            </a:r>
            <a:endParaRPr lang="en-DE" dirty="0"/>
          </a:p>
        </p:txBody>
      </p:sp>
      <p:pic>
        <p:nvPicPr>
          <p:cNvPr id="3" name="Picture 2" descr="Timeline&#10;&#10;Description automatically generated">
            <a:extLst>
              <a:ext uri="{FF2B5EF4-FFF2-40B4-BE49-F238E27FC236}">
                <a16:creationId xmlns:a16="http://schemas.microsoft.com/office/drawing/2014/main" id="{DA95B92E-6895-45EA-ACE4-4B7119FD0ACA}"/>
              </a:ext>
            </a:extLst>
          </p:cNvPr>
          <p:cNvPicPr>
            <a:picLocks noChangeAspect="1"/>
          </p:cNvPicPr>
          <p:nvPr/>
        </p:nvPicPr>
        <p:blipFill>
          <a:blip r:embed="rId3"/>
          <a:stretch>
            <a:fillRect/>
          </a:stretch>
        </p:blipFill>
        <p:spPr>
          <a:xfrm>
            <a:off x="852901" y="1679656"/>
            <a:ext cx="5485721" cy="3976611"/>
          </a:xfrm>
          <a:prstGeom prst="rect">
            <a:avLst/>
          </a:prstGeom>
        </p:spPr>
      </p:pic>
    </p:spTree>
    <p:extLst>
      <p:ext uri="{BB962C8B-B14F-4D97-AF65-F5344CB8AC3E}">
        <p14:creationId xmlns:p14="http://schemas.microsoft.com/office/powerpoint/2010/main" val="19571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animEffect transition="in" filter="fade">
                                      <p:cBhvr>
                                        <p:cTn id="7" dur="500"/>
                                        <p:tgtEl>
                                          <p:spTgt spid="1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4" end="4"/>
                                            </p:txEl>
                                          </p:spTgt>
                                        </p:tgtEl>
                                        <p:attrNameLst>
                                          <p:attrName>style.visibility</p:attrName>
                                        </p:attrNameLst>
                                      </p:cBhvr>
                                      <p:to>
                                        <p:strVal val="visible"/>
                                      </p:to>
                                    </p:set>
                                    <p:animEffect transition="in" filter="fade">
                                      <p:cBhvr>
                                        <p:cTn id="12"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Runtime environment</a:t>
            </a:r>
            <a:endParaRPr lang="en-DE" dirty="0"/>
          </a:p>
        </p:txBody>
      </p:sp>
      <p:sp>
        <p:nvSpPr>
          <p:cNvPr id="18" name="TextBox 17">
            <a:extLst>
              <a:ext uri="{FF2B5EF4-FFF2-40B4-BE49-F238E27FC236}">
                <a16:creationId xmlns:a16="http://schemas.microsoft.com/office/drawing/2014/main" id="{FA003A40-D96A-4520-AD26-6257A2329073}"/>
              </a:ext>
            </a:extLst>
          </p:cNvPr>
          <p:cNvSpPr txBox="1"/>
          <p:nvPr/>
        </p:nvSpPr>
        <p:spPr>
          <a:xfrm>
            <a:off x="7782560" y="1543579"/>
            <a:ext cx="3973643" cy="4524315"/>
          </a:xfrm>
          <a:prstGeom prst="rect">
            <a:avLst/>
          </a:prstGeom>
          <a:noFill/>
        </p:spPr>
        <p:txBody>
          <a:bodyPr wrap="square">
            <a:spAutoFit/>
          </a:bodyPr>
          <a:lstStyle/>
          <a:p>
            <a:r>
              <a:rPr lang="en-US" dirty="0"/>
              <a:t>To operate a quantum computer, many operations need to be coordinated in real-time. The orchestration of the runtime environment is a challenging task.</a:t>
            </a:r>
          </a:p>
          <a:p>
            <a:endParaRPr lang="en-US" dirty="0"/>
          </a:p>
          <a:p>
            <a:r>
              <a:rPr lang="en-US" dirty="0"/>
              <a:t>The real-time execution is usually coordinated by FPGA cards, which are synchronized by a master clock.</a:t>
            </a:r>
          </a:p>
          <a:p>
            <a:endParaRPr lang="en-US" dirty="0"/>
          </a:p>
          <a:p>
            <a:r>
              <a:rPr lang="en-US" dirty="0"/>
              <a:t>The overall control of the system has a host CPU. Hence, quantum computers will never work as a standalone device. Probably they will be integrated into supercomputing centers.</a:t>
            </a:r>
            <a:endParaRPr lang="en-DE" dirty="0"/>
          </a:p>
        </p:txBody>
      </p:sp>
      <p:sp>
        <p:nvSpPr>
          <p:cNvPr id="10" name="TextBox 9">
            <a:extLst>
              <a:ext uri="{FF2B5EF4-FFF2-40B4-BE49-F238E27FC236}">
                <a16:creationId xmlns:a16="http://schemas.microsoft.com/office/drawing/2014/main" id="{6882FBED-F3FD-4AD1-AB8F-75BBF87E79E8}"/>
              </a:ext>
            </a:extLst>
          </p:cNvPr>
          <p:cNvSpPr txBox="1"/>
          <p:nvPr/>
        </p:nvSpPr>
        <p:spPr>
          <a:xfrm>
            <a:off x="959126" y="6415012"/>
            <a:ext cx="6097656" cy="369332"/>
          </a:xfrm>
          <a:prstGeom prst="rect">
            <a:avLst/>
          </a:prstGeom>
          <a:noFill/>
        </p:spPr>
        <p:txBody>
          <a:bodyPr wrap="square">
            <a:spAutoFit/>
          </a:bodyPr>
          <a:lstStyle/>
          <a:p>
            <a:r>
              <a:rPr lang="en-US" dirty="0">
                <a:solidFill>
                  <a:srgbClr val="2EA3F2"/>
                </a:solidFill>
                <a:effectLst/>
              </a:rPr>
              <a:t>https://arxiv.org/abs/1708.07677</a:t>
            </a:r>
            <a:endParaRPr lang="en-DE" dirty="0"/>
          </a:p>
        </p:txBody>
      </p:sp>
      <p:pic>
        <p:nvPicPr>
          <p:cNvPr id="6" name="Picture 5">
            <a:extLst>
              <a:ext uri="{FF2B5EF4-FFF2-40B4-BE49-F238E27FC236}">
                <a16:creationId xmlns:a16="http://schemas.microsoft.com/office/drawing/2014/main" id="{42E04ABE-7ABF-4A59-BABC-F0A4241456FF}"/>
              </a:ext>
            </a:extLst>
          </p:cNvPr>
          <p:cNvPicPr>
            <a:picLocks noChangeAspect="1"/>
          </p:cNvPicPr>
          <p:nvPr/>
        </p:nvPicPr>
        <p:blipFill>
          <a:blip r:embed="rId3"/>
          <a:stretch>
            <a:fillRect/>
          </a:stretch>
        </p:blipFill>
        <p:spPr>
          <a:xfrm>
            <a:off x="435797" y="1543579"/>
            <a:ext cx="7177342" cy="3963141"/>
          </a:xfrm>
          <a:prstGeom prst="rect">
            <a:avLst/>
          </a:prstGeom>
        </p:spPr>
      </p:pic>
    </p:spTree>
    <p:extLst>
      <p:ext uri="{BB962C8B-B14F-4D97-AF65-F5344CB8AC3E}">
        <p14:creationId xmlns:p14="http://schemas.microsoft.com/office/powerpoint/2010/main" val="63033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animEffect transition="in" filter="fade">
                                      <p:cBhvr>
                                        <p:cTn id="7" dur="500"/>
                                        <p:tgtEl>
                                          <p:spTgt spid="1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4" end="4"/>
                                            </p:txEl>
                                          </p:spTgt>
                                        </p:tgtEl>
                                        <p:attrNameLst>
                                          <p:attrName>style.visibility</p:attrName>
                                        </p:attrNameLst>
                                      </p:cBhvr>
                                      <p:to>
                                        <p:strVal val="visible"/>
                                      </p:to>
                                    </p:set>
                                    <p:animEffect transition="in" filter="fade">
                                      <p:cBhvr>
                                        <p:cTn id="12"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6B3331-6DEE-433F-9D0D-5B293E9D52BD}"/>
              </a:ext>
            </a:extLst>
          </p:cNvPr>
          <p:cNvPicPr>
            <a:picLocks noChangeAspect="1"/>
          </p:cNvPicPr>
          <p:nvPr/>
        </p:nvPicPr>
        <p:blipFill>
          <a:blip r:embed="rId3"/>
          <a:stretch>
            <a:fillRect/>
          </a:stretch>
        </p:blipFill>
        <p:spPr>
          <a:xfrm>
            <a:off x="537358" y="1808873"/>
            <a:ext cx="2460141" cy="2434691"/>
          </a:xfrm>
          <a:prstGeom prst="rect">
            <a:avLst/>
          </a:prstGeom>
        </p:spPr>
      </p:pic>
      <p:pic>
        <p:nvPicPr>
          <p:cNvPr id="3" name="Picture 2">
            <a:extLst>
              <a:ext uri="{FF2B5EF4-FFF2-40B4-BE49-F238E27FC236}">
                <a16:creationId xmlns:a16="http://schemas.microsoft.com/office/drawing/2014/main" id="{C5D93399-AA13-4BD9-8E02-55D64A64E69E}"/>
              </a:ext>
            </a:extLst>
          </p:cNvPr>
          <p:cNvPicPr>
            <a:picLocks noChangeAspect="1"/>
          </p:cNvPicPr>
          <p:nvPr/>
        </p:nvPicPr>
        <p:blipFill>
          <a:blip r:embed="rId4"/>
          <a:stretch>
            <a:fillRect/>
          </a:stretch>
        </p:blipFill>
        <p:spPr>
          <a:xfrm>
            <a:off x="3251199" y="2870017"/>
            <a:ext cx="1960112" cy="1380600"/>
          </a:xfrm>
          <a:prstGeom prst="rect">
            <a:avLst/>
          </a:prstGeom>
        </p:spPr>
      </p:pic>
      <p:pic>
        <p:nvPicPr>
          <p:cNvPr id="4" name="Picture 3">
            <a:extLst>
              <a:ext uri="{FF2B5EF4-FFF2-40B4-BE49-F238E27FC236}">
                <a16:creationId xmlns:a16="http://schemas.microsoft.com/office/drawing/2014/main" id="{0EE904F5-5CAB-4C0F-8954-6AFBE250CB9F}"/>
              </a:ext>
            </a:extLst>
          </p:cNvPr>
          <p:cNvPicPr>
            <a:picLocks noChangeAspect="1"/>
          </p:cNvPicPr>
          <p:nvPr/>
        </p:nvPicPr>
        <p:blipFill>
          <a:blip r:embed="rId5"/>
          <a:stretch>
            <a:fillRect/>
          </a:stretch>
        </p:blipFill>
        <p:spPr>
          <a:xfrm>
            <a:off x="3251199" y="1876768"/>
            <a:ext cx="2039330" cy="957696"/>
          </a:xfrm>
          <a:prstGeom prst="rect">
            <a:avLst/>
          </a:prstGeom>
        </p:spPr>
      </p:pic>
      <p:sp>
        <p:nvSpPr>
          <p:cNvPr id="5" name="TextBox 4">
            <a:extLst>
              <a:ext uri="{FF2B5EF4-FFF2-40B4-BE49-F238E27FC236}">
                <a16:creationId xmlns:a16="http://schemas.microsoft.com/office/drawing/2014/main" id="{968D8129-51CF-4CD0-8E79-9BFDE833E596}"/>
              </a:ext>
            </a:extLst>
          </p:cNvPr>
          <p:cNvSpPr txBox="1"/>
          <p:nvPr/>
        </p:nvSpPr>
        <p:spPr>
          <a:xfrm>
            <a:off x="3251199" y="1531725"/>
            <a:ext cx="1615440" cy="307777"/>
          </a:xfrm>
          <a:prstGeom prst="rect">
            <a:avLst/>
          </a:prstGeom>
          <a:noFill/>
        </p:spPr>
        <p:txBody>
          <a:bodyPr wrap="square" rtlCol="0">
            <a:spAutoFit/>
          </a:bodyPr>
          <a:lstStyle/>
          <a:p>
            <a:r>
              <a:rPr lang="en-US" sz="1400" dirty="0"/>
              <a:t>Experiment</a:t>
            </a:r>
            <a:endParaRPr lang="en-FI" sz="1400" dirty="0"/>
          </a:p>
        </p:txBody>
      </p:sp>
      <p:pic>
        <p:nvPicPr>
          <p:cNvPr id="9" name="Picture 8">
            <a:extLst>
              <a:ext uri="{FF2B5EF4-FFF2-40B4-BE49-F238E27FC236}">
                <a16:creationId xmlns:a16="http://schemas.microsoft.com/office/drawing/2014/main" id="{8E3D1031-B23A-47CC-8692-A391489AC68F}"/>
              </a:ext>
            </a:extLst>
          </p:cNvPr>
          <p:cNvPicPr>
            <a:picLocks noChangeAspect="1"/>
          </p:cNvPicPr>
          <p:nvPr/>
        </p:nvPicPr>
        <p:blipFill>
          <a:blip r:embed="rId6"/>
          <a:stretch>
            <a:fillRect/>
          </a:stretch>
        </p:blipFill>
        <p:spPr>
          <a:xfrm>
            <a:off x="594831" y="4701579"/>
            <a:ext cx="4514491" cy="1801456"/>
          </a:xfrm>
          <a:prstGeom prst="rect">
            <a:avLst/>
          </a:prstGeom>
        </p:spPr>
      </p:pic>
      <p:sp>
        <p:nvSpPr>
          <p:cNvPr id="12" name="Title 1">
            <a:extLst>
              <a:ext uri="{FF2B5EF4-FFF2-40B4-BE49-F238E27FC236}">
                <a16:creationId xmlns:a16="http://schemas.microsoft.com/office/drawing/2014/main" id="{FE45948B-B563-4A9E-BDEF-E8ECE2124413}"/>
              </a:ext>
            </a:extLst>
          </p:cNvPr>
          <p:cNvSpPr txBox="1">
            <a:spLocks/>
          </p:cNvSpPr>
          <p:nvPr/>
        </p:nvSpPr>
        <p:spPr>
          <a:xfrm>
            <a:off x="217647" y="254160"/>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Design challenge: EM Simulations</a:t>
            </a:r>
            <a:endParaRPr lang="en-DE" dirty="0"/>
          </a:p>
        </p:txBody>
      </p:sp>
      <p:sp>
        <p:nvSpPr>
          <p:cNvPr id="14" name="TextBox 13">
            <a:extLst>
              <a:ext uri="{FF2B5EF4-FFF2-40B4-BE49-F238E27FC236}">
                <a16:creationId xmlns:a16="http://schemas.microsoft.com/office/drawing/2014/main" id="{82A4D177-E93F-46B3-9541-8AE7F36CB415}"/>
              </a:ext>
            </a:extLst>
          </p:cNvPr>
          <p:cNvSpPr txBox="1"/>
          <p:nvPr/>
        </p:nvSpPr>
        <p:spPr>
          <a:xfrm>
            <a:off x="6695440" y="1543579"/>
            <a:ext cx="5060763" cy="4247317"/>
          </a:xfrm>
          <a:prstGeom prst="rect">
            <a:avLst/>
          </a:prstGeom>
          <a:noFill/>
        </p:spPr>
        <p:txBody>
          <a:bodyPr wrap="square">
            <a:spAutoFit/>
          </a:bodyPr>
          <a:lstStyle/>
          <a:p>
            <a:r>
              <a:rPr lang="en-US" dirty="0"/>
              <a:t>To create a large-scale quantum processor, operating frequencies, coupling strengths, </a:t>
            </a:r>
            <a:r>
              <a:rPr lang="en-US" dirty="0" err="1"/>
              <a:t>etc</a:t>
            </a:r>
            <a:r>
              <a:rPr lang="en-US" dirty="0"/>
              <a:t> need to be carefully designed. This is usually done in FEM simulations.</a:t>
            </a:r>
          </a:p>
          <a:p>
            <a:endParaRPr lang="en-US" dirty="0"/>
          </a:p>
          <a:p>
            <a:r>
              <a:rPr lang="en-US" dirty="0"/>
              <a:t>One task of these simulations is to reduce crosstalk between different on-chip elements because this crosstalk generates errors.</a:t>
            </a:r>
          </a:p>
          <a:p>
            <a:endParaRPr lang="en-US" dirty="0"/>
          </a:p>
          <a:p>
            <a:r>
              <a:rPr lang="en-US" dirty="0"/>
              <a:t>FEM simulations of large system is a challenging task by itself. Usually, superconducting processors have a very large aspect ratio between lateral dimensions and height. This makes the discretization of the geometries hard.</a:t>
            </a:r>
            <a:endParaRPr lang="en-DE" dirty="0"/>
          </a:p>
        </p:txBody>
      </p:sp>
    </p:spTree>
    <p:extLst>
      <p:ext uri="{BB962C8B-B14F-4D97-AF65-F5344CB8AC3E}">
        <p14:creationId xmlns:p14="http://schemas.microsoft.com/office/powerpoint/2010/main" val="415157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500"/>
                                        <p:tgtEl>
                                          <p:spTgt spid="1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4" end="4"/>
                                            </p:txEl>
                                          </p:spTgt>
                                        </p:tgtEl>
                                        <p:attrNameLst>
                                          <p:attrName>style.visibility</p:attrName>
                                        </p:attrNameLst>
                                      </p:cBhvr>
                                      <p:to>
                                        <p:strVal val="visible"/>
                                      </p:to>
                                    </p:set>
                                    <p:animEffect transition="in" filter="fade">
                                      <p:cBhvr>
                                        <p:cTn id="1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E45948B-B563-4A9E-BDEF-E8ECE2124413}"/>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Fabrication challenges</a:t>
            </a:r>
            <a:endParaRPr lang="en-DE" dirty="0"/>
          </a:p>
        </p:txBody>
      </p:sp>
      <p:sp>
        <p:nvSpPr>
          <p:cNvPr id="17" name="TextBox 16">
            <a:extLst>
              <a:ext uri="{FF2B5EF4-FFF2-40B4-BE49-F238E27FC236}">
                <a16:creationId xmlns:a16="http://schemas.microsoft.com/office/drawing/2014/main" id="{AB6F67FA-F761-4EC4-8535-00AD5BE7EBAA}"/>
              </a:ext>
            </a:extLst>
          </p:cNvPr>
          <p:cNvSpPr txBox="1"/>
          <p:nvPr/>
        </p:nvSpPr>
        <p:spPr>
          <a:xfrm>
            <a:off x="603802" y="6550223"/>
            <a:ext cx="6097656" cy="307777"/>
          </a:xfrm>
          <a:prstGeom prst="rect">
            <a:avLst/>
          </a:prstGeom>
          <a:noFill/>
        </p:spPr>
        <p:txBody>
          <a:bodyPr wrap="square">
            <a:spAutoFit/>
          </a:bodyPr>
          <a:lstStyle/>
          <a:p>
            <a:r>
              <a:rPr lang="en-DE" sz="1400" dirty="0"/>
              <a:t>https://www.nature.com/articles/s41534-017-0044-0#Fig1</a:t>
            </a:r>
          </a:p>
        </p:txBody>
      </p:sp>
      <p:pic>
        <p:nvPicPr>
          <p:cNvPr id="19" name="Picture 18">
            <a:extLst>
              <a:ext uri="{FF2B5EF4-FFF2-40B4-BE49-F238E27FC236}">
                <a16:creationId xmlns:a16="http://schemas.microsoft.com/office/drawing/2014/main" id="{FC9AEF7A-DE14-4681-B0BC-E971758B5953}"/>
              </a:ext>
            </a:extLst>
          </p:cNvPr>
          <p:cNvPicPr>
            <a:picLocks noChangeAspect="1"/>
          </p:cNvPicPr>
          <p:nvPr/>
        </p:nvPicPr>
        <p:blipFill>
          <a:blip r:embed="rId3"/>
          <a:stretch>
            <a:fillRect/>
          </a:stretch>
        </p:blipFill>
        <p:spPr>
          <a:xfrm>
            <a:off x="2194633" y="1302027"/>
            <a:ext cx="3478203" cy="5138530"/>
          </a:xfrm>
          <a:prstGeom prst="rect">
            <a:avLst/>
          </a:prstGeom>
        </p:spPr>
      </p:pic>
      <p:sp>
        <p:nvSpPr>
          <p:cNvPr id="20" name="TextBox 19">
            <a:extLst>
              <a:ext uri="{FF2B5EF4-FFF2-40B4-BE49-F238E27FC236}">
                <a16:creationId xmlns:a16="http://schemas.microsoft.com/office/drawing/2014/main" id="{66198DE8-189B-4806-8FBE-FB7EDB08A29E}"/>
              </a:ext>
            </a:extLst>
          </p:cNvPr>
          <p:cNvSpPr txBox="1"/>
          <p:nvPr/>
        </p:nvSpPr>
        <p:spPr>
          <a:xfrm>
            <a:off x="5984240" y="1543579"/>
            <a:ext cx="5771963" cy="3139321"/>
          </a:xfrm>
          <a:prstGeom prst="rect">
            <a:avLst/>
          </a:prstGeom>
          <a:noFill/>
        </p:spPr>
        <p:txBody>
          <a:bodyPr wrap="square">
            <a:spAutoFit/>
          </a:bodyPr>
          <a:lstStyle/>
          <a:p>
            <a:r>
              <a:rPr lang="en-US" dirty="0"/>
              <a:t>Since superconducting processors are fabricated on silicon wafers, we usually have only 2D spheres available.</a:t>
            </a:r>
          </a:p>
          <a:p>
            <a:endParaRPr lang="en-US" dirty="0"/>
          </a:p>
          <a:p>
            <a:r>
              <a:rPr lang="en-US" dirty="0"/>
              <a:t>Bringing control and readout lines into the center of a larger qubit grid creates a very crowded situation with a lot of crosstalk.</a:t>
            </a:r>
          </a:p>
          <a:p>
            <a:endParaRPr lang="en-US" dirty="0"/>
          </a:p>
          <a:p>
            <a:r>
              <a:rPr lang="en-US" dirty="0"/>
              <a:t>For larger systems, crossing lines are unavoidable. Hence, we must use the third dimension to build scalable quantum processors.</a:t>
            </a:r>
            <a:endParaRPr lang="en-DE" dirty="0"/>
          </a:p>
        </p:txBody>
      </p:sp>
      <p:pic>
        <p:nvPicPr>
          <p:cNvPr id="21" name="Picture 20" descr="A close up of a side view mirror&#10;&#10;Description automatically generated">
            <a:extLst>
              <a:ext uri="{FF2B5EF4-FFF2-40B4-BE49-F238E27FC236}">
                <a16:creationId xmlns:a16="http://schemas.microsoft.com/office/drawing/2014/main" id="{87484A31-EE6D-40EC-8697-2CF3E6132491}"/>
              </a:ext>
            </a:extLst>
          </p:cNvPr>
          <p:cNvPicPr>
            <a:picLocks noChangeAspect="1"/>
          </p:cNvPicPr>
          <p:nvPr/>
        </p:nvPicPr>
        <p:blipFill rotWithShape="1">
          <a:blip r:embed="rId4">
            <a:extLst>
              <a:ext uri="{28A0092B-C50C-407E-A947-70E740481C1C}">
                <a14:useLocalDpi xmlns:a14="http://schemas.microsoft.com/office/drawing/2010/main" val="0"/>
              </a:ext>
            </a:extLst>
          </a:blip>
          <a:srcRect l="21226" r="28774"/>
          <a:stretch/>
        </p:blipFill>
        <p:spPr>
          <a:xfrm rot="5400000">
            <a:off x="6702210" y="4541631"/>
            <a:ext cx="1433240" cy="2149861"/>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5CC3A656-CC82-47A3-8C72-5BA53347FF98}"/>
              </a:ext>
            </a:extLst>
          </p:cNvPr>
          <p:cNvPicPr>
            <a:picLocks noChangeAspect="1"/>
          </p:cNvPicPr>
          <p:nvPr/>
        </p:nvPicPr>
        <p:blipFill>
          <a:blip r:embed="rId5"/>
          <a:stretch>
            <a:fillRect/>
          </a:stretch>
        </p:blipFill>
        <p:spPr>
          <a:xfrm>
            <a:off x="8693404" y="4958534"/>
            <a:ext cx="2892552" cy="1328928"/>
          </a:xfrm>
          <a:prstGeom prst="rect">
            <a:avLst/>
          </a:prstGeom>
        </p:spPr>
      </p:pic>
      <p:sp>
        <p:nvSpPr>
          <p:cNvPr id="25" name="TextBox 24">
            <a:extLst>
              <a:ext uri="{FF2B5EF4-FFF2-40B4-BE49-F238E27FC236}">
                <a16:creationId xmlns:a16="http://schemas.microsoft.com/office/drawing/2014/main" id="{554132B3-E705-4836-A397-0CB807536922}"/>
              </a:ext>
            </a:extLst>
          </p:cNvPr>
          <p:cNvSpPr txBox="1"/>
          <p:nvPr/>
        </p:nvSpPr>
        <p:spPr>
          <a:xfrm>
            <a:off x="6228080" y="6550223"/>
            <a:ext cx="6096000" cy="276999"/>
          </a:xfrm>
          <a:prstGeom prst="rect">
            <a:avLst/>
          </a:prstGeom>
          <a:noFill/>
        </p:spPr>
        <p:txBody>
          <a:bodyPr wrap="square">
            <a:spAutoFit/>
          </a:bodyPr>
          <a:lstStyle/>
          <a:p>
            <a:r>
              <a:rPr lang="en-DE" sz="1200" dirty="0"/>
              <a:t>http://cpb.iphy.ac.cn/article/2018/1958/cpb_27_10_100310.html</a:t>
            </a:r>
          </a:p>
        </p:txBody>
      </p:sp>
    </p:spTree>
    <p:extLst>
      <p:ext uri="{BB962C8B-B14F-4D97-AF65-F5344CB8AC3E}">
        <p14:creationId xmlns:p14="http://schemas.microsoft.com/office/powerpoint/2010/main" val="51183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animEffect transition="in" filter="fade">
                                      <p:cBhvr>
                                        <p:cTn id="7" dur="500"/>
                                        <p:tgtEl>
                                          <p:spTgt spid="2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4" end="4"/>
                                            </p:txEl>
                                          </p:spTgt>
                                        </p:tgtEl>
                                        <p:attrNameLst>
                                          <p:attrName>style.visibility</p:attrName>
                                        </p:attrNameLst>
                                      </p:cBhvr>
                                      <p:to>
                                        <p:strVal val="visible"/>
                                      </p:to>
                                    </p:set>
                                    <p:animEffect transition="in" filter="fade">
                                      <p:cBhvr>
                                        <p:cTn id="12" dur="500"/>
                                        <p:tgtEl>
                                          <p:spTgt spid="20">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E45948B-B563-4A9E-BDEF-E8ECE2124413}"/>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Fabrication challenges</a:t>
            </a:r>
            <a:endParaRPr lang="en-DE" dirty="0"/>
          </a:p>
        </p:txBody>
      </p:sp>
      <p:pic>
        <p:nvPicPr>
          <p:cNvPr id="15" name="Picture 14">
            <a:extLst>
              <a:ext uri="{FF2B5EF4-FFF2-40B4-BE49-F238E27FC236}">
                <a16:creationId xmlns:a16="http://schemas.microsoft.com/office/drawing/2014/main" id="{03F896A7-1125-42A3-9406-B91B732A96D7}"/>
              </a:ext>
            </a:extLst>
          </p:cNvPr>
          <p:cNvPicPr>
            <a:picLocks noChangeAspect="1"/>
          </p:cNvPicPr>
          <p:nvPr/>
        </p:nvPicPr>
        <p:blipFill>
          <a:blip r:embed="rId3"/>
          <a:stretch>
            <a:fillRect/>
          </a:stretch>
        </p:blipFill>
        <p:spPr>
          <a:xfrm>
            <a:off x="484325" y="1776801"/>
            <a:ext cx="10647502" cy="3304397"/>
          </a:xfrm>
          <a:prstGeom prst="rect">
            <a:avLst/>
          </a:prstGeom>
        </p:spPr>
      </p:pic>
      <p:sp>
        <p:nvSpPr>
          <p:cNvPr id="17" name="TextBox 16">
            <a:extLst>
              <a:ext uri="{FF2B5EF4-FFF2-40B4-BE49-F238E27FC236}">
                <a16:creationId xmlns:a16="http://schemas.microsoft.com/office/drawing/2014/main" id="{AB6F67FA-F761-4EC4-8535-00AD5BE7EBAA}"/>
              </a:ext>
            </a:extLst>
          </p:cNvPr>
          <p:cNvSpPr txBox="1"/>
          <p:nvPr/>
        </p:nvSpPr>
        <p:spPr>
          <a:xfrm>
            <a:off x="603802" y="6550223"/>
            <a:ext cx="6097656" cy="307777"/>
          </a:xfrm>
          <a:prstGeom prst="rect">
            <a:avLst/>
          </a:prstGeom>
          <a:noFill/>
        </p:spPr>
        <p:txBody>
          <a:bodyPr wrap="square">
            <a:spAutoFit/>
          </a:bodyPr>
          <a:lstStyle/>
          <a:p>
            <a:r>
              <a:rPr lang="en-DE" sz="1400" dirty="0"/>
              <a:t>https://www.nature.com/articles/s41534-017-0044-0#Fig1</a:t>
            </a:r>
          </a:p>
        </p:txBody>
      </p:sp>
    </p:spTree>
    <p:extLst>
      <p:ext uri="{BB962C8B-B14F-4D97-AF65-F5344CB8AC3E}">
        <p14:creationId xmlns:p14="http://schemas.microsoft.com/office/powerpoint/2010/main" val="104629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E45948B-B563-4A9E-BDEF-E8ECE2124413}"/>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Fabrication of Josephson junctions</a:t>
            </a:r>
            <a:endParaRPr lang="en-DE" dirty="0"/>
          </a:p>
        </p:txBody>
      </p:sp>
      <p:pic>
        <p:nvPicPr>
          <p:cNvPr id="10" name="Picture 9">
            <a:extLst>
              <a:ext uri="{FF2B5EF4-FFF2-40B4-BE49-F238E27FC236}">
                <a16:creationId xmlns:a16="http://schemas.microsoft.com/office/drawing/2014/main" id="{DADC0438-42E4-4E6C-A31B-CBB38EF25E66}"/>
              </a:ext>
            </a:extLst>
          </p:cNvPr>
          <p:cNvPicPr>
            <a:picLocks noChangeAspect="1"/>
          </p:cNvPicPr>
          <p:nvPr/>
        </p:nvPicPr>
        <p:blipFill>
          <a:blip r:embed="rId3"/>
          <a:stretch>
            <a:fillRect/>
          </a:stretch>
        </p:blipFill>
        <p:spPr>
          <a:xfrm>
            <a:off x="9054231" y="596260"/>
            <a:ext cx="1181800" cy="5665479"/>
          </a:xfrm>
          <a:prstGeom prst="rect">
            <a:avLst/>
          </a:prstGeom>
        </p:spPr>
      </p:pic>
      <p:pic>
        <p:nvPicPr>
          <p:cNvPr id="13" name="Picture 12">
            <a:extLst>
              <a:ext uri="{FF2B5EF4-FFF2-40B4-BE49-F238E27FC236}">
                <a16:creationId xmlns:a16="http://schemas.microsoft.com/office/drawing/2014/main" id="{1B037942-434F-496C-8702-72515E7171B5}"/>
              </a:ext>
            </a:extLst>
          </p:cNvPr>
          <p:cNvPicPr>
            <a:picLocks noChangeAspect="1"/>
          </p:cNvPicPr>
          <p:nvPr/>
        </p:nvPicPr>
        <p:blipFill>
          <a:blip r:embed="rId4"/>
          <a:stretch>
            <a:fillRect/>
          </a:stretch>
        </p:blipFill>
        <p:spPr>
          <a:xfrm>
            <a:off x="1639956" y="1706291"/>
            <a:ext cx="5705380" cy="4190677"/>
          </a:xfrm>
          <a:prstGeom prst="rect">
            <a:avLst/>
          </a:prstGeom>
        </p:spPr>
      </p:pic>
    </p:spTree>
    <p:extLst>
      <p:ext uri="{BB962C8B-B14F-4D97-AF65-F5344CB8AC3E}">
        <p14:creationId xmlns:p14="http://schemas.microsoft.com/office/powerpoint/2010/main" val="2178051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Control challenges</a:t>
            </a:r>
            <a:endParaRPr lang="en-DE" dirty="0"/>
          </a:p>
        </p:txBody>
      </p:sp>
      <p:sp>
        <p:nvSpPr>
          <p:cNvPr id="10" name="TextBox 9">
            <a:extLst>
              <a:ext uri="{FF2B5EF4-FFF2-40B4-BE49-F238E27FC236}">
                <a16:creationId xmlns:a16="http://schemas.microsoft.com/office/drawing/2014/main" id="{6882FBED-F3FD-4AD1-AB8F-75BBF87E79E8}"/>
              </a:ext>
            </a:extLst>
          </p:cNvPr>
          <p:cNvSpPr txBox="1"/>
          <p:nvPr/>
        </p:nvSpPr>
        <p:spPr>
          <a:xfrm>
            <a:off x="680830" y="6396335"/>
            <a:ext cx="6097656" cy="461665"/>
          </a:xfrm>
          <a:prstGeom prst="rect">
            <a:avLst/>
          </a:prstGeom>
          <a:noFill/>
        </p:spPr>
        <p:txBody>
          <a:bodyPr wrap="square">
            <a:spAutoFit/>
          </a:bodyPr>
          <a:lstStyle/>
          <a:p>
            <a:r>
              <a:rPr lang="en-US" sz="1200" dirty="0">
                <a:solidFill>
                  <a:srgbClr val="2EA3F2"/>
                </a:solidFill>
                <a:effectLst/>
              </a:rPr>
              <a:t>https://www.scmp.com/news/china/science/article/3125539/chinese-scientists-challenge-googles-quantum-supremacy-claim-new</a:t>
            </a:r>
            <a:endParaRPr lang="en-DE" sz="1200" dirty="0"/>
          </a:p>
        </p:txBody>
      </p:sp>
      <p:pic>
        <p:nvPicPr>
          <p:cNvPr id="5" name="Picture 4">
            <a:extLst>
              <a:ext uri="{FF2B5EF4-FFF2-40B4-BE49-F238E27FC236}">
                <a16:creationId xmlns:a16="http://schemas.microsoft.com/office/drawing/2014/main" id="{0BAF09F2-BEBB-4AAE-9EAB-24BF9CBC97F4}"/>
              </a:ext>
            </a:extLst>
          </p:cNvPr>
          <p:cNvPicPr>
            <a:picLocks noChangeAspect="1"/>
          </p:cNvPicPr>
          <p:nvPr/>
        </p:nvPicPr>
        <p:blipFill>
          <a:blip r:embed="rId3"/>
          <a:stretch>
            <a:fillRect/>
          </a:stretch>
        </p:blipFill>
        <p:spPr>
          <a:xfrm>
            <a:off x="506846" y="1340271"/>
            <a:ext cx="7096589" cy="4732538"/>
          </a:xfrm>
          <a:prstGeom prst="rect">
            <a:avLst/>
          </a:prstGeom>
        </p:spPr>
      </p:pic>
      <p:sp>
        <p:nvSpPr>
          <p:cNvPr id="9" name="TextBox 8">
            <a:extLst>
              <a:ext uri="{FF2B5EF4-FFF2-40B4-BE49-F238E27FC236}">
                <a16:creationId xmlns:a16="http://schemas.microsoft.com/office/drawing/2014/main" id="{5A760FDF-9351-49AD-B73B-569A5B000963}"/>
              </a:ext>
            </a:extLst>
          </p:cNvPr>
          <p:cNvSpPr txBox="1"/>
          <p:nvPr/>
        </p:nvSpPr>
        <p:spPr>
          <a:xfrm>
            <a:off x="7874000" y="1543579"/>
            <a:ext cx="3882203" cy="3139321"/>
          </a:xfrm>
          <a:prstGeom prst="rect">
            <a:avLst/>
          </a:prstGeom>
          <a:noFill/>
        </p:spPr>
        <p:txBody>
          <a:bodyPr wrap="square">
            <a:spAutoFit/>
          </a:bodyPr>
          <a:lstStyle/>
          <a:p>
            <a:r>
              <a:rPr lang="en-US" dirty="0"/>
              <a:t>Increasing the qubit counts creates an increased amount of control lines.</a:t>
            </a:r>
          </a:p>
          <a:p>
            <a:endParaRPr lang="en-US" dirty="0"/>
          </a:p>
          <a:p>
            <a:r>
              <a:rPr lang="en-US" dirty="0"/>
              <a:t>Microwave signals are carried in bulky coaxial cables (blue on the left).</a:t>
            </a:r>
          </a:p>
          <a:p>
            <a:endParaRPr lang="en-US" dirty="0"/>
          </a:p>
          <a:p>
            <a:r>
              <a:rPr lang="en-US" dirty="0"/>
              <a:t>For larger systems, developing scalable cabling systems is a must-have requirement.</a:t>
            </a:r>
            <a:endParaRPr lang="en-DE" dirty="0"/>
          </a:p>
        </p:txBody>
      </p:sp>
    </p:spTree>
    <p:extLst>
      <p:ext uri="{BB962C8B-B14F-4D97-AF65-F5344CB8AC3E}">
        <p14:creationId xmlns:p14="http://schemas.microsoft.com/office/powerpoint/2010/main" val="183019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fade">
                                      <p:cBhvr>
                                        <p:cTn id="1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Cryogenic control: CMOS based</a:t>
            </a:r>
            <a:endParaRPr lang="en-DE" dirty="0"/>
          </a:p>
        </p:txBody>
      </p:sp>
      <p:sp>
        <p:nvSpPr>
          <p:cNvPr id="10" name="TextBox 9">
            <a:extLst>
              <a:ext uri="{FF2B5EF4-FFF2-40B4-BE49-F238E27FC236}">
                <a16:creationId xmlns:a16="http://schemas.microsoft.com/office/drawing/2014/main" id="{6882FBED-F3FD-4AD1-AB8F-75BBF87E79E8}"/>
              </a:ext>
            </a:extLst>
          </p:cNvPr>
          <p:cNvSpPr txBox="1"/>
          <p:nvPr/>
        </p:nvSpPr>
        <p:spPr>
          <a:xfrm>
            <a:off x="601317" y="6386108"/>
            <a:ext cx="6097656" cy="461665"/>
          </a:xfrm>
          <a:prstGeom prst="rect">
            <a:avLst/>
          </a:prstGeom>
          <a:noFill/>
        </p:spPr>
        <p:txBody>
          <a:bodyPr wrap="square">
            <a:spAutoFit/>
          </a:bodyPr>
          <a:lstStyle/>
          <a:p>
            <a:r>
              <a:rPr lang="en-US" sz="1200" dirty="0">
                <a:solidFill>
                  <a:srgbClr val="2EA3F2"/>
                </a:solidFill>
                <a:effectLst/>
              </a:rPr>
              <a:t>https://www.hpcwire.com/2021/01/28/microsoft-develops-cryo-controller-chip-gooseberry-for-quantum-computing/</a:t>
            </a:r>
            <a:endParaRPr lang="en-DE" sz="1200" dirty="0"/>
          </a:p>
        </p:txBody>
      </p:sp>
      <p:pic>
        <p:nvPicPr>
          <p:cNvPr id="3" name="Picture 2" descr="Diagram&#10;&#10;Description automatically generated">
            <a:extLst>
              <a:ext uri="{FF2B5EF4-FFF2-40B4-BE49-F238E27FC236}">
                <a16:creationId xmlns:a16="http://schemas.microsoft.com/office/drawing/2014/main" id="{9EAEADFC-2A46-4B99-9273-48C314881CD5}"/>
              </a:ext>
            </a:extLst>
          </p:cNvPr>
          <p:cNvPicPr>
            <a:picLocks noChangeAspect="1"/>
          </p:cNvPicPr>
          <p:nvPr/>
        </p:nvPicPr>
        <p:blipFill>
          <a:blip r:embed="rId3"/>
          <a:stretch>
            <a:fillRect/>
          </a:stretch>
        </p:blipFill>
        <p:spPr>
          <a:xfrm>
            <a:off x="232029" y="1302867"/>
            <a:ext cx="6261422" cy="4908802"/>
          </a:xfrm>
          <a:prstGeom prst="rect">
            <a:avLst/>
          </a:prstGeom>
        </p:spPr>
      </p:pic>
      <p:sp>
        <p:nvSpPr>
          <p:cNvPr id="9" name="TextBox 8">
            <a:extLst>
              <a:ext uri="{FF2B5EF4-FFF2-40B4-BE49-F238E27FC236}">
                <a16:creationId xmlns:a16="http://schemas.microsoft.com/office/drawing/2014/main" id="{351CCFE5-0D28-4D26-877D-AE68E1068A4A}"/>
              </a:ext>
            </a:extLst>
          </p:cNvPr>
          <p:cNvSpPr txBox="1"/>
          <p:nvPr/>
        </p:nvSpPr>
        <p:spPr>
          <a:xfrm>
            <a:off x="7081520" y="1543579"/>
            <a:ext cx="4674683" cy="3139321"/>
          </a:xfrm>
          <a:prstGeom prst="rect">
            <a:avLst/>
          </a:prstGeom>
          <a:noFill/>
        </p:spPr>
        <p:txBody>
          <a:bodyPr wrap="square">
            <a:spAutoFit/>
          </a:bodyPr>
          <a:lstStyle/>
          <a:p>
            <a:r>
              <a:rPr lang="en-US" dirty="0"/>
              <a:t>For more than 1000 qubits, feeding all control lines into a cryostat becomes hard. Hence, we need alternative solutions to create control signals.</a:t>
            </a:r>
          </a:p>
          <a:p>
            <a:endParaRPr lang="en-US" dirty="0"/>
          </a:p>
          <a:p>
            <a:r>
              <a:rPr lang="en-US" dirty="0"/>
              <a:t>One approach is to create the signals at cryogenic temperatures inside the cryostat using CMOS based circuits.</a:t>
            </a:r>
          </a:p>
          <a:p>
            <a:endParaRPr lang="en-US" dirty="0"/>
          </a:p>
          <a:p>
            <a:r>
              <a:rPr lang="en-US" dirty="0"/>
              <a:t>The disadvantage of this approach is the large heat generation at low temperatures.</a:t>
            </a:r>
            <a:endParaRPr lang="en-DE" dirty="0"/>
          </a:p>
        </p:txBody>
      </p:sp>
    </p:spTree>
    <p:extLst>
      <p:ext uri="{BB962C8B-B14F-4D97-AF65-F5344CB8AC3E}">
        <p14:creationId xmlns:p14="http://schemas.microsoft.com/office/powerpoint/2010/main" val="68659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fade">
                                      <p:cBhvr>
                                        <p:cTn id="1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909D9C0-80F3-D14D-9513-705F3B9ADB14}"/>
              </a:ext>
            </a:extLst>
          </p:cNvPr>
          <p:cNvSpPr>
            <a:spLocks noGrp="1"/>
          </p:cNvSpPr>
          <p:nvPr>
            <p:ph type="title"/>
          </p:nvPr>
        </p:nvSpPr>
        <p:spPr>
          <a:xfrm>
            <a:off x="333232" y="193385"/>
            <a:ext cx="11533185" cy="1242312"/>
          </a:xfrm>
        </p:spPr>
        <p:txBody>
          <a:bodyPr anchor="t">
            <a:normAutofit/>
          </a:bodyPr>
          <a:lstStyle/>
          <a:p>
            <a:pPr defTabSz="1219110">
              <a:lnSpc>
                <a:spcPct val="100000"/>
              </a:lnSpc>
              <a:buClr>
                <a:srgbClr val="595959"/>
              </a:buClr>
              <a:buSzPts val="1800"/>
            </a:pPr>
            <a:r>
              <a:rPr lang="en-GB" sz="3150" b="1" spc="267"/>
              <a:t>Agenda for today</a:t>
            </a:r>
          </a:p>
        </p:txBody>
      </p:sp>
      <p:sp>
        <p:nvSpPr>
          <p:cNvPr id="93" name="Suorakulmio 1">
            <a:extLst>
              <a:ext uri="{FF2B5EF4-FFF2-40B4-BE49-F238E27FC236}">
                <a16:creationId xmlns:a16="http://schemas.microsoft.com/office/drawing/2014/main" id="{E59E8F58-FEB7-2340-9E4A-618621D0747C}"/>
              </a:ext>
            </a:extLst>
          </p:cNvPr>
          <p:cNvSpPr/>
          <p:nvPr/>
        </p:nvSpPr>
        <p:spPr>
          <a:xfrm>
            <a:off x="325583" y="885235"/>
            <a:ext cx="11540834" cy="954107"/>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11. Challenges in quantum computing </a:t>
            </a:r>
          </a:p>
          <a:p>
            <a:pPr marL="800100" lvl="1" indent="-342900" defTabSz="1219170">
              <a:buClr>
                <a:srgbClr val="000000"/>
              </a:buClr>
              <a:buFontTx/>
              <a:buAutoNum type="alphaLcPeriod"/>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SW-HW gap (qubit quality &amp; number, gate depth)</a:t>
            </a: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Error-correction </a:t>
            </a: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lang="en-US" sz="1400" b="1" kern="0" spc="267" dirty="0">
                <a:solidFill>
                  <a:srgbClr val="000000"/>
                </a:solidFill>
                <a:latin typeface="Microsoft Sans Serif" panose="020B0604020202020204" pitchFamily="34" charset="0"/>
                <a:ea typeface="Open Sans Condensed" panose="020B0606030504020204" pitchFamily="34" charset="0"/>
                <a:cs typeface="Microsoft Sans Serif" panose="020B0604020202020204" pitchFamily="34" charset="0"/>
                <a:sym typeface="Arial"/>
              </a:rPr>
              <a:t>Scaling challenges</a:t>
            </a:r>
          </a:p>
        </p:txBody>
      </p:sp>
      <p:sp>
        <p:nvSpPr>
          <p:cNvPr id="12" name="TextBox 11">
            <a:extLst>
              <a:ext uri="{FF2B5EF4-FFF2-40B4-BE49-F238E27FC236}">
                <a16:creationId xmlns:a16="http://schemas.microsoft.com/office/drawing/2014/main" id="{BDBABF27-0A65-481B-BF88-4F2DE21C38D4}"/>
              </a:ext>
            </a:extLst>
          </p:cNvPr>
          <p:cNvSpPr txBox="1"/>
          <p:nvPr/>
        </p:nvSpPr>
        <p:spPr>
          <a:xfrm>
            <a:off x="333232"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a:t>
            </a:r>
            <a:endParaRPr kumimoji="0" lang="en-DE"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3" name="TextBox 12">
            <a:extLst>
              <a:ext uri="{FF2B5EF4-FFF2-40B4-BE49-F238E27FC236}">
                <a16:creationId xmlns:a16="http://schemas.microsoft.com/office/drawing/2014/main" id="{8BBE4C1A-EBBC-44E4-B2FD-DC0A827D987F}"/>
              </a:ext>
            </a:extLst>
          </p:cNvPr>
          <p:cNvSpPr txBox="1"/>
          <p:nvPr/>
        </p:nvSpPr>
        <p:spPr>
          <a:xfrm>
            <a:off x="4437319"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a:t>
            </a:r>
            <a:endParaRPr kumimoji="0" lang="en-DE" sz="1800" b="0" i="0" u="none" strike="noStrike" kern="1200" cap="none" spc="0" normalizeH="0" baseline="0" noProof="0" dirty="0">
              <a:ln>
                <a:noFill/>
              </a:ln>
              <a:solidFill>
                <a:srgbClr val="000000"/>
              </a:solidFill>
              <a:effectLst/>
              <a:uLnTx/>
              <a:uFillTx/>
              <a:latin typeface="Microsoft Sans Serif"/>
              <a:ea typeface="+mn-ea"/>
              <a:cs typeface="+mn-cs"/>
            </a:endParaRPr>
          </a:p>
        </p:txBody>
      </p:sp>
      <p:sp>
        <p:nvSpPr>
          <p:cNvPr id="17" name="TextBox 16">
            <a:extLst>
              <a:ext uri="{FF2B5EF4-FFF2-40B4-BE49-F238E27FC236}">
                <a16:creationId xmlns:a16="http://schemas.microsoft.com/office/drawing/2014/main" id="{4AEF4A9F-932A-447C-9313-E92CC57BF39A}"/>
              </a:ext>
            </a:extLst>
          </p:cNvPr>
          <p:cNvSpPr txBox="1"/>
          <p:nvPr/>
        </p:nvSpPr>
        <p:spPr>
          <a:xfrm>
            <a:off x="8541406"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a:t>
            </a:r>
            <a:endParaRPr kumimoji="0" lang="en-DE" sz="1800" b="0" i="0" u="none" strike="noStrike" kern="1200" cap="none" spc="0" normalizeH="0" baseline="0" noProof="0" dirty="0">
              <a:ln>
                <a:noFill/>
              </a:ln>
              <a:solidFill>
                <a:srgbClr val="000000"/>
              </a:solidFill>
              <a:effectLst/>
              <a:uLnTx/>
              <a:uFillTx/>
              <a:latin typeface="Microsoft Sans Serif"/>
              <a:ea typeface="+mn-ea"/>
              <a:cs typeface="+mn-cs"/>
            </a:endParaRPr>
          </a:p>
        </p:txBody>
      </p:sp>
      <p:pic>
        <p:nvPicPr>
          <p:cNvPr id="7" name="Picture 6">
            <a:extLst>
              <a:ext uri="{FF2B5EF4-FFF2-40B4-BE49-F238E27FC236}">
                <a16:creationId xmlns:a16="http://schemas.microsoft.com/office/drawing/2014/main" id="{8745BB45-E5B5-40D1-B4A3-050B39F1A43E}"/>
              </a:ext>
            </a:extLst>
          </p:cNvPr>
          <p:cNvPicPr>
            <a:picLocks noChangeAspect="1"/>
          </p:cNvPicPr>
          <p:nvPr/>
        </p:nvPicPr>
        <p:blipFill>
          <a:blip r:embed="rId2"/>
          <a:stretch>
            <a:fillRect/>
          </a:stretch>
        </p:blipFill>
        <p:spPr>
          <a:xfrm>
            <a:off x="957614" y="2631804"/>
            <a:ext cx="2816935" cy="4032811"/>
          </a:xfrm>
          <a:prstGeom prst="rect">
            <a:avLst/>
          </a:prstGeom>
        </p:spPr>
      </p:pic>
      <p:pic>
        <p:nvPicPr>
          <p:cNvPr id="8" name="Picture 7">
            <a:extLst>
              <a:ext uri="{FF2B5EF4-FFF2-40B4-BE49-F238E27FC236}">
                <a16:creationId xmlns:a16="http://schemas.microsoft.com/office/drawing/2014/main" id="{E382EB34-9C4E-4CD4-AC85-567B13C6AA59}"/>
              </a:ext>
            </a:extLst>
          </p:cNvPr>
          <p:cNvPicPr>
            <a:picLocks noChangeAspect="1"/>
          </p:cNvPicPr>
          <p:nvPr/>
        </p:nvPicPr>
        <p:blipFill rotWithShape="1">
          <a:blip r:embed="rId3"/>
          <a:srcRect b="35682"/>
          <a:stretch/>
        </p:blipFill>
        <p:spPr>
          <a:xfrm>
            <a:off x="5177847" y="2959794"/>
            <a:ext cx="3021936" cy="3376830"/>
          </a:xfrm>
          <a:prstGeom prst="rect">
            <a:avLst/>
          </a:prstGeom>
        </p:spPr>
      </p:pic>
      <p:pic>
        <p:nvPicPr>
          <p:cNvPr id="10" name="Picture 9">
            <a:extLst>
              <a:ext uri="{FF2B5EF4-FFF2-40B4-BE49-F238E27FC236}">
                <a16:creationId xmlns:a16="http://schemas.microsoft.com/office/drawing/2014/main" id="{68078A66-2D9C-4069-BF65-400FB8FB6229}"/>
              </a:ext>
            </a:extLst>
          </p:cNvPr>
          <p:cNvPicPr>
            <a:picLocks noChangeAspect="1"/>
          </p:cNvPicPr>
          <p:nvPr/>
        </p:nvPicPr>
        <p:blipFill rotWithShape="1">
          <a:blip r:embed="rId4"/>
          <a:srcRect l="27241" t="6048" r="30175" b="8737"/>
          <a:stretch/>
        </p:blipFill>
        <p:spPr>
          <a:xfrm>
            <a:off x="9076336" y="2959794"/>
            <a:ext cx="2530384" cy="3376830"/>
          </a:xfrm>
          <a:prstGeom prst="rect">
            <a:avLst/>
          </a:prstGeom>
        </p:spPr>
      </p:pic>
    </p:spTree>
    <p:extLst>
      <p:ext uri="{BB962C8B-B14F-4D97-AF65-F5344CB8AC3E}">
        <p14:creationId xmlns:p14="http://schemas.microsoft.com/office/powerpoint/2010/main" val="708980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Cryogenic control: JJ based</a:t>
            </a:r>
            <a:endParaRPr lang="en-DE" dirty="0"/>
          </a:p>
        </p:txBody>
      </p:sp>
      <p:sp>
        <p:nvSpPr>
          <p:cNvPr id="10" name="TextBox 9">
            <a:extLst>
              <a:ext uri="{FF2B5EF4-FFF2-40B4-BE49-F238E27FC236}">
                <a16:creationId xmlns:a16="http://schemas.microsoft.com/office/drawing/2014/main" id="{6882FBED-F3FD-4AD1-AB8F-75BBF87E79E8}"/>
              </a:ext>
            </a:extLst>
          </p:cNvPr>
          <p:cNvSpPr txBox="1"/>
          <p:nvPr/>
        </p:nvSpPr>
        <p:spPr>
          <a:xfrm>
            <a:off x="591378" y="6581001"/>
            <a:ext cx="6097656" cy="276999"/>
          </a:xfrm>
          <a:prstGeom prst="rect">
            <a:avLst/>
          </a:prstGeom>
          <a:noFill/>
        </p:spPr>
        <p:txBody>
          <a:bodyPr wrap="square">
            <a:spAutoFit/>
          </a:bodyPr>
          <a:lstStyle/>
          <a:p>
            <a:r>
              <a:rPr lang="en-US" sz="1200" dirty="0">
                <a:solidFill>
                  <a:srgbClr val="2EA3F2"/>
                </a:solidFill>
                <a:effectLst/>
              </a:rPr>
              <a:t>https://www.groundai.com/project/digital-coherent-control-of-a-superconducting-qubit/1</a:t>
            </a:r>
            <a:endParaRPr lang="en-DE" sz="1200" dirty="0"/>
          </a:p>
        </p:txBody>
      </p:sp>
      <p:pic>
        <p:nvPicPr>
          <p:cNvPr id="4" name="Picture 3" descr="A picture containing schematic&#10;&#10;Description automatically generated">
            <a:extLst>
              <a:ext uri="{FF2B5EF4-FFF2-40B4-BE49-F238E27FC236}">
                <a16:creationId xmlns:a16="http://schemas.microsoft.com/office/drawing/2014/main" id="{8573CC61-D06B-497A-8712-F38F668BD455}"/>
              </a:ext>
            </a:extLst>
          </p:cNvPr>
          <p:cNvPicPr>
            <a:picLocks noChangeAspect="1"/>
          </p:cNvPicPr>
          <p:nvPr/>
        </p:nvPicPr>
        <p:blipFill>
          <a:blip r:embed="rId3"/>
          <a:stretch>
            <a:fillRect/>
          </a:stretch>
        </p:blipFill>
        <p:spPr>
          <a:xfrm>
            <a:off x="3372677" y="2654930"/>
            <a:ext cx="2905125" cy="2771775"/>
          </a:xfrm>
          <a:prstGeom prst="rect">
            <a:avLst/>
          </a:prstGeom>
        </p:spPr>
      </p:pic>
      <p:pic>
        <p:nvPicPr>
          <p:cNvPr id="6" name="Picture 5" descr="A screenshot of a computer&#10;&#10;Description automatically generated with medium confidence">
            <a:extLst>
              <a:ext uri="{FF2B5EF4-FFF2-40B4-BE49-F238E27FC236}">
                <a16:creationId xmlns:a16="http://schemas.microsoft.com/office/drawing/2014/main" id="{4032CAF2-6DF5-467E-8D40-6CC7024EEC53}"/>
              </a:ext>
            </a:extLst>
          </p:cNvPr>
          <p:cNvPicPr>
            <a:picLocks noChangeAspect="1"/>
          </p:cNvPicPr>
          <p:nvPr/>
        </p:nvPicPr>
        <p:blipFill rotWithShape="1">
          <a:blip r:embed="rId4"/>
          <a:srcRect r="50327"/>
          <a:stretch/>
        </p:blipFill>
        <p:spPr>
          <a:xfrm>
            <a:off x="85724" y="1222339"/>
            <a:ext cx="2985467" cy="2428875"/>
          </a:xfrm>
          <a:prstGeom prst="rect">
            <a:avLst/>
          </a:prstGeom>
        </p:spPr>
      </p:pic>
      <p:pic>
        <p:nvPicPr>
          <p:cNvPr id="9" name="Picture 8" descr="A screenshot of a computer&#10;&#10;Description automatically generated with medium confidence">
            <a:extLst>
              <a:ext uri="{FF2B5EF4-FFF2-40B4-BE49-F238E27FC236}">
                <a16:creationId xmlns:a16="http://schemas.microsoft.com/office/drawing/2014/main" id="{82E7CB9B-7A4B-4E9B-8342-A1700333A9A3}"/>
              </a:ext>
            </a:extLst>
          </p:cNvPr>
          <p:cNvPicPr>
            <a:picLocks noChangeAspect="1"/>
          </p:cNvPicPr>
          <p:nvPr/>
        </p:nvPicPr>
        <p:blipFill rotWithShape="1">
          <a:blip r:embed="rId4"/>
          <a:srcRect l="48846"/>
          <a:stretch/>
        </p:blipFill>
        <p:spPr>
          <a:xfrm>
            <a:off x="85724" y="3901670"/>
            <a:ext cx="3074503" cy="2428875"/>
          </a:xfrm>
          <a:prstGeom prst="rect">
            <a:avLst/>
          </a:prstGeom>
        </p:spPr>
      </p:pic>
      <p:sp>
        <p:nvSpPr>
          <p:cNvPr id="11" name="TextBox 10">
            <a:extLst>
              <a:ext uri="{FF2B5EF4-FFF2-40B4-BE49-F238E27FC236}">
                <a16:creationId xmlns:a16="http://schemas.microsoft.com/office/drawing/2014/main" id="{8D329AF8-937D-495F-BC4D-C3B1888ADB1C}"/>
              </a:ext>
            </a:extLst>
          </p:cNvPr>
          <p:cNvSpPr txBox="1"/>
          <p:nvPr/>
        </p:nvSpPr>
        <p:spPr>
          <a:xfrm>
            <a:off x="7081520" y="1543579"/>
            <a:ext cx="4674683" cy="3139321"/>
          </a:xfrm>
          <a:prstGeom prst="rect">
            <a:avLst/>
          </a:prstGeom>
          <a:noFill/>
        </p:spPr>
        <p:txBody>
          <a:bodyPr wrap="square">
            <a:spAutoFit/>
          </a:bodyPr>
          <a:lstStyle/>
          <a:p>
            <a:r>
              <a:rPr lang="en-US" dirty="0"/>
              <a:t>For more than 1000 qubits, feeding all control lines into a cryostat becomes hard. Hence, we need alternative solutions to create control signals.</a:t>
            </a:r>
          </a:p>
          <a:p>
            <a:endParaRPr lang="en-US" dirty="0"/>
          </a:p>
          <a:p>
            <a:r>
              <a:rPr lang="en-US" dirty="0"/>
              <a:t>Another approach is to create the signals at cryogenic temperatures inside the cryostat using Josephson Junction based circuits.</a:t>
            </a:r>
          </a:p>
          <a:p>
            <a:endParaRPr lang="en-US" dirty="0"/>
          </a:p>
          <a:p>
            <a:r>
              <a:rPr lang="en-US" dirty="0"/>
              <a:t>The advantage of this approach is the low heat generation at low temperatures.</a:t>
            </a:r>
            <a:endParaRPr lang="en-DE" dirty="0"/>
          </a:p>
        </p:txBody>
      </p:sp>
    </p:spTree>
    <p:extLst>
      <p:ext uri="{BB962C8B-B14F-4D97-AF65-F5344CB8AC3E}">
        <p14:creationId xmlns:p14="http://schemas.microsoft.com/office/powerpoint/2010/main" val="16392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Software challenges: Calibration</a:t>
            </a:r>
            <a:endParaRPr lang="en-DE" dirty="0"/>
          </a:p>
        </p:txBody>
      </p:sp>
      <p:pic>
        <p:nvPicPr>
          <p:cNvPr id="7" name="Picture 6">
            <a:extLst>
              <a:ext uri="{FF2B5EF4-FFF2-40B4-BE49-F238E27FC236}">
                <a16:creationId xmlns:a16="http://schemas.microsoft.com/office/drawing/2014/main" id="{C191D8DE-82E8-4845-9F44-F52F96CF0535}"/>
              </a:ext>
            </a:extLst>
          </p:cNvPr>
          <p:cNvPicPr>
            <a:picLocks noChangeAspect="1"/>
          </p:cNvPicPr>
          <p:nvPr/>
        </p:nvPicPr>
        <p:blipFill>
          <a:blip r:embed="rId3"/>
          <a:stretch>
            <a:fillRect/>
          </a:stretch>
        </p:blipFill>
        <p:spPr>
          <a:xfrm>
            <a:off x="435796" y="1244405"/>
            <a:ext cx="4969323" cy="5087116"/>
          </a:xfrm>
          <a:prstGeom prst="rect">
            <a:avLst/>
          </a:prstGeom>
        </p:spPr>
      </p:pic>
      <p:pic>
        <p:nvPicPr>
          <p:cNvPr id="12" name="Picture 11">
            <a:extLst>
              <a:ext uri="{FF2B5EF4-FFF2-40B4-BE49-F238E27FC236}">
                <a16:creationId xmlns:a16="http://schemas.microsoft.com/office/drawing/2014/main" id="{8DF3F425-9FE9-41BF-AAD4-C81F99D5DCE8}"/>
              </a:ext>
            </a:extLst>
          </p:cNvPr>
          <p:cNvPicPr>
            <a:picLocks noChangeAspect="1"/>
          </p:cNvPicPr>
          <p:nvPr/>
        </p:nvPicPr>
        <p:blipFill>
          <a:blip r:embed="rId4"/>
          <a:stretch>
            <a:fillRect/>
          </a:stretch>
        </p:blipFill>
        <p:spPr>
          <a:xfrm rot="5400000">
            <a:off x="1935158" y="5462887"/>
            <a:ext cx="297549" cy="2492677"/>
          </a:xfrm>
          <a:prstGeom prst="rect">
            <a:avLst/>
          </a:prstGeom>
        </p:spPr>
      </p:pic>
      <p:sp>
        <p:nvSpPr>
          <p:cNvPr id="15" name="TextBox 14">
            <a:extLst>
              <a:ext uri="{FF2B5EF4-FFF2-40B4-BE49-F238E27FC236}">
                <a16:creationId xmlns:a16="http://schemas.microsoft.com/office/drawing/2014/main" id="{3C8ABC70-2C8C-4951-AF47-08CBC52D2D0A}"/>
              </a:ext>
            </a:extLst>
          </p:cNvPr>
          <p:cNvSpPr txBox="1"/>
          <p:nvPr/>
        </p:nvSpPr>
        <p:spPr>
          <a:xfrm>
            <a:off x="7187909" y="1500634"/>
            <a:ext cx="4674683" cy="1477328"/>
          </a:xfrm>
          <a:prstGeom prst="rect">
            <a:avLst/>
          </a:prstGeom>
          <a:noFill/>
        </p:spPr>
        <p:txBody>
          <a:bodyPr wrap="square">
            <a:spAutoFit/>
          </a:bodyPr>
          <a:lstStyle/>
          <a:p>
            <a:r>
              <a:rPr lang="en-US" dirty="0"/>
              <a:t>Automated tune up of many qubits is a hard task by itself.</a:t>
            </a:r>
          </a:p>
          <a:p>
            <a:endParaRPr lang="en-US" dirty="0"/>
          </a:p>
          <a:p>
            <a:r>
              <a:rPr lang="en-US" dirty="0"/>
              <a:t>People use machine learning tools to create effective </a:t>
            </a:r>
            <a:r>
              <a:rPr lang="en-US"/>
              <a:t>methods.</a:t>
            </a:r>
            <a:endParaRPr lang="en-US" dirty="0"/>
          </a:p>
        </p:txBody>
      </p:sp>
    </p:spTree>
    <p:extLst>
      <p:ext uri="{BB962C8B-B14F-4D97-AF65-F5344CB8AC3E}">
        <p14:creationId xmlns:p14="http://schemas.microsoft.com/office/powerpoint/2010/main" val="157019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Effect transition="in" filter="fade">
                                      <p:cBhvr>
                                        <p:cTn id="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7B6C-76E6-46C6-A0D2-ECAAD6E93CB4}"/>
              </a:ext>
            </a:extLst>
          </p:cNvPr>
          <p:cNvSpPr>
            <a:spLocks noGrp="1"/>
          </p:cNvSpPr>
          <p:nvPr>
            <p:ph type="title"/>
          </p:nvPr>
        </p:nvSpPr>
        <p:spPr>
          <a:xfrm>
            <a:off x="329407" y="258322"/>
            <a:ext cx="11533185" cy="1242312"/>
          </a:xfrm>
        </p:spPr>
        <p:txBody>
          <a:bodyPr>
            <a:normAutofit/>
          </a:bodyPr>
          <a:lstStyle/>
          <a:p>
            <a:r>
              <a:rPr lang="en-US" dirty="0"/>
              <a:t>General challenge: Scaling up</a:t>
            </a:r>
            <a:endParaRPr lang="en-DE" dirty="0"/>
          </a:p>
        </p:txBody>
      </p:sp>
      <p:sp>
        <p:nvSpPr>
          <p:cNvPr id="3" name="Content Placeholder 2">
            <a:extLst>
              <a:ext uri="{FF2B5EF4-FFF2-40B4-BE49-F238E27FC236}">
                <a16:creationId xmlns:a16="http://schemas.microsoft.com/office/drawing/2014/main" id="{9369CF20-E671-401D-9EEF-64C1EB1B81A3}"/>
              </a:ext>
            </a:extLst>
          </p:cNvPr>
          <p:cNvSpPr>
            <a:spLocks noGrp="1"/>
          </p:cNvSpPr>
          <p:nvPr>
            <p:ph idx="1"/>
          </p:nvPr>
        </p:nvSpPr>
        <p:spPr>
          <a:xfrm>
            <a:off x="333233" y="1586216"/>
            <a:ext cx="11533184" cy="4070031"/>
          </a:xfrm>
        </p:spPr>
        <p:txBody>
          <a:bodyPr/>
          <a:lstStyle/>
          <a:p>
            <a:r>
              <a:rPr lang="en-US" dirty="0"/>
              <a:t> Creating a single quantum circuit with high accuracy is simple. Scaling to millions is extremely challenging.</a:t>
            </a:r>
          </a:p>
          <a:p>
            <a:endParaRPr lang="en-US" dirty="0"/>
          </a:p>
          <a:p>
            <a:r>
              <a:rPr lang="en-US" dirty="0"/>
              <a:t>To compensate for the errors of the system, one can detect and correct them. However, error correction creates a qubit overhead of 100 to 1000.</a:t>
            </a:r>
          </a:p>
          <a:p>
            <a:endParaRPr lang="en-US" dirty="0"/>
          </a:p>
          <a:p>
            <a:r>
              <a:rPr lang="en-US" dirty="0"/>
              <a:t>Currently known algorithms require thousands – millions of qubits. Currently available processors contain less than 100 qubits. This is called the Software-Hardware gap.</a:t>
            </a:r>
          </a:p>
          <a:p>
            <a:pPr marL="0" indent="0">
              <a:buNone/>
            </a:pPr>
            <a:endParaRPr lang="en-US" dirty="0"/>
          </a:p>
        </p:txBody>
      </p:sp>
    </p:spTree>
    <p:extLst>
      <p:ext uri="{BB962C8B-B14F-4D97-AF65-F5344CB8AC3E}">
        <p14:creationId xmlns:p14="http://schemas.microsoft.com/office/powerpoint/2010/main" val="701419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909D9C0-80F3-D14D-9513-705F3B9ADB14}"/>
              </a:ext>
            </a:extLst>
          </p:cNvPr>
          <p:cNvSpPr>
            <a:spLocks noGrp="1"/>
          </p:cNvSpPr>
          <p:nvPr>
            <p:ph type="title"/>
          </p:nvPr>
        </p:nvSpPr>
        <p:spPr>
          <a:xfrm>
            <a:off x="333232" y="193385"/>
            <a:ext cx="11533185" cy="1242312"/>
          </a:xfrm>
        </p:spPr>
        <p:txBody>
          <a:bodyPr anchor="t">
            <a:normAutofit/>
          </a:bodyPr>
          <a:lstStyle/>
          <a:p>
            <a:pPr defTabSz="1219110">
              <a:lnSpc>
                <a:spcPct val="100000"/>
              </a:lnSpc>
              <a:buClr>
                <a:srgbClr val="595959"/>
              </a:buClr>
              <a:buSzPts val="1800"/>
            </a:pPr>
            <a:r>
              <a:rPr lang="en-GB" sz="3150" b="1" spc="267"/>
              <a:t>Agenda for today</a:t>
            </a:r>
          </a:p>
        </p:txBody>
      </p:sp>
      <p:sp>
        <p:nvSpPr>
          <p:cNvPr id="93" name="Suorakulmio 1">
            <a:extLst>
              <a:ext uri="{FF2B5EF4-FFF2-40B4-BE49-F238E27FC236}">
                <a16:creationId xmlns:a16="http://schemas.microsoft.com/office/drawing/2014/main" id="{E59E8F58-FEB7-2340-9E4A-618621D0747C}"/>
              </a:ext>
            </a:extLst>
          </p:cNvPr>
          <p:cNvSpPr/>
          <p:nvPr/>
        </p:nvSpPr>
        <p:spPr>
          <a:xfrm>
            <a:off x="325583" y="885235"/>
            <a:ext cx="11540834" cy="954107"/>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11. Challenges in quantum computing </a:t>
            </a:r>
          </a:p>
          <a:p>
            <a:pPr marL="800100" lvl="1" indent="-342900" defTabSz="1219170">
              <a:buClr>
                <a:srgbClr val="000000"/>
              </a:buClr>
              <a:buFontTx/>
              <a:buAutoNum type="alphaLcPeriod"/>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SW-HW gap (qubit quality &amp; number, gate depth)</a:t>
            </a: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Error-correction </a:t>
            </a: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lang="en-US" sz="1400" b="1" kern="0" spc="267" dirty="0">
                <a:solidFill>
                  <a:srgbClr val="000000"/>
                </a:solidFill>
                <a:latin typeface="Microsoft Sans Serif" panose="020B0604020202020204" pitchFamily="34" charset="0"/>
                <a:ea typeface="Open Sans Condensed" panose="020B0606030504020204" pitchFamily="34" charset="0"/>
                <a:cs typeface="Microsoft Sans Serif" panose="020B0604020202020204" pitchFamily="34" charset="0"/>
                <a:sym typeface="Arial"/>
              </a:rPr>
              <a:t>Scaling challenges</a:t>
            </a:r>
          </a:p>
        </p:txBody>
      </p:sp>
      <p:sp>
        <p:nvSpPr>
          <p:cNvPr id="12" name="TextBox 11">
            <a:extLst>
              <a:ext uri="{FF2B5EF4-FFF2-40B4-BE49-F238E27FC236}">
                <a16:creationId xmlns:a16="http://schemas.microsoft.com/office/drawing/2014/main" id="{BDBABF27-0A65-481B-BF88-4F2DE21C38D4}"/>
              </a:ext>
            </a:extLst>
          </p:cNvPr>
          <p:cNvSpPr txBox="1"/>
          <p:nvPr/>
        </p:nvSpPr>
        <p:spPr>
          <a:xfrm>
            <a:off x="333232"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a:t>
            </a:r>
            <a:endParaRPr kumimoji="0" lang="en-DE"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3" name="TextBox 12">
            <a:extLst>
              <a:ext uri="{FF2B5EF4-FFF2-40B4-BE49-F238E27FC236}">
                <a16:creationId xmlns:a16="http://schemas.microsoft.com/office/drawing/2014/main" id="{8BBE4C1A-EBBC-44E4-B2FD-DC0A827D987F}"/>
              </a:ext>
            </a:extLst>
          </p:cNvPr>
          <p:cNvSpPr txBox="1"/>
          <p:nvPr/>
        </p:nvSpPr>
        <p:spPr>
          <a:xfrm>
            <a:off x="4437319"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a:t>
            </a:r>
            <a:endParaRPr kumimoji="0" lang="en-DE" sz="1800" b="0" i="0" u="none" strike="noStrike" kern="1200" cap="none" spc="0" normalizeH="0" baseline="0" noProof="0" dirty="0">
              <a:ln>
                <a:noFill/>
              </a:ln>
              <a:solidFill>
                <a:srgbClr val="000000"/>
              </a:solidFill>
              <a:effectLst/>
              <a:uLnTx/>
              <a:uFillTx/>
              <a:latin typeface="Microsoft Sans Serif"/>
              <a:ea typeface="+mn-ea"/>
              <a:cs typeface="+mn-cs"/>
            </a:endParaRPr>
          </a:p>
        </p:txBody>
      </p:sp>
      <p:sp>
        <p:nvSpPr>
          <p:cNvPr id="17" name="TextBox 16">
            <a:extLst>
              <a:ext uri="{FF2B5EF4-FFF2-40B4-BE49-F238E27FC236}">
                <a16:creationId xmlns:a16="http://schemas.microsoft.com/office/drawing/2014/main" id="{4AEF4A9F-932A-447C-9313-E92CC57BF39A}"/>
              </a:ext>
            </a:extLst>
          </p:cNvPr>
          <p:cNvSpPr txBox="1"/>
          <p:nvPr/>
        </p:nvSpPr>
        <p:spPr>
          <a:xfrm>
            <a:off x="8541406" y="2346526"/>
            <a:ext cx="5349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a:t>
            </a:r>
            <a:endParaRPr kumimoji="0" lang="en-DE" sz="1800" b="0" i="0" u="none" strike="noStrike" kern="1200" cap="none" spc="0" normalizeH="0" baseline="0" noProof="0" dirty="0">
              <a:ln>
                <a:noFill/>
              </a:ln>
              <a:solidFill>
                <a:srgbClr val="000000"/>
              </a:solidFill>
              <a:effectLst/>
              <a:uLnTx/>
              <a:uFillTx/>
              <a:latin typeface="Microsoft Sans Serif"/>
              <a:ea typeface="+mn-ea"/>
              <a:cs typeface="+mn-cs"/>
            </a:endParaRPr>
          </a:p>
        </p:txBody>
      </p:sp>
      <p:pic>
        <p:nvPicPr>
          <p:cNvPr id="7" name="Picture 6">
            <a:extLst>
              <a:ext uri="{FF2B5EF4-FFF2-40B4-BE49-F238E27FC236}">
                <a16:creationId xmlns:a16="http://schemas.microsoft.com/office/drawing/2014/main" id="{8745BB45-E5B5-40D1-B4A3-050B39F1A43E}"/>
              </a:ext>
            </a:extLst>
          </p:cNvPr>
          <p:cNvPicPr>
            <a:picLocks noChangeAspect="1"/>
          </p:cNvPicPr>
          <p:nvPr/>
        </p:nvPicPr>
        <p:blipFill>
          <a:blip r:embed="rId2"/>
          <a:stretch>
            <a:fillRect/>
          </a:stretch>
        </p:blipFill>
        <p:spPr>
          <a:xfrm>
            <a:off x="957614" y="2631804"/>
            <a:ext cx="2816935" cy="4032811"/>
          </a:xfrm>
          <a:prstGeom prst="rect">
            <a:avLst/>
          </a:prstGeom>
        </p:spPr>
      </p:pic>
      <p:pic>
        <p:nvPicPr>
          <p:cNvPr id="8" name="Picture 7">
            <a:extLst>
              <a:ext uri="{FF2B5EF4-FFF2-40B4-BE49-F238E27FC236}">
                <a16:creationId xmlns:a16="http://schemas.microsoft.com/office/drawing/2014/main" id="{E382EB34-9C4E-4CD4-AC85-567B13C6AA59}"/>
              </a:ext>
            </a:extLst>
          </p:cNvPr>
          <p:cNvPicPr>
            <a:picLocks noChangeAspect="1"/>
          </p:cNvPicPr>
          <p:nvPr/>
        </p:nvPicPr>
        <p:blipFill rotWithShape="1">
          <a:blip r:embed="rId3"/>
          <a:srcRect b="35682"/>
          <a:stretch/>
        </p:blipFill>
        <p:spPr>
          <a:xfrm>
            <a:off x="5177847" y="2959794"/>
            <a:ext cx="3021936" cy="3376830"/>
          </a:xfrm>
          <a:prstGeom prst="rect">
            <a:avLst/>
          </a:prstGeom>
        </p:spPr>
      </p:pic>
      <p:pic>
        <p:nvPicPr>
          <p:cNvPr id="10" name="Picture 9">
            <a:extLst>
              <a:ext uri="{FF2B5EF4-FFF2-40B4-BE49-F238E27FC236}">
                <a16:creationId xmlns:a16="http://schemas.microsoft.com/office/drawing/2014/main" id="{68078A66-2D9C-4069-BF65-400FB8FB6229}"/>
              </a:ext>
            </a:extLst>
          </p:cNvPr>
          <p:cNvPicPr>
            <a:picLocks noChangeAspect="1"/>
          </p:cNvPicPr>
          <p:nvPr/>
        </p:nvPicPr>
        <p:blipFill rotWithShape="1">
          <a:blip r:embed="rId4"/>
          <a:srcRect l="27241" t="6048" r="30175" b="8737"/>
          <a:stretch/>
        </p:blipFill>
        <p:spPr>
          <a:xfrm>
            <a:off x="9076336" y="2959794"/>
            <a:ext cx="2530384" cy="3376830"/>
          </a:xfrm>
          <a:prstGeom prst="rect">
            <a:avLst/>
          </a:prstGeom>
        </p:spPr>
      </p:pic>
    </p:spTree>
    <p:extLst>
      <p:ext uri="{BB962C8B-B14F-4D97-AF65-F5344CB8AC3E}">
        <p14:creationId xmlns:p14="http://schemas.microsoft.com/office/powerpoint/2010/main" val="2523001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909D9C0-80F3-D14D-9513-705F3B9ADB14}"/>
              </a:ext>
            </a:extLst>
          </p:cNvPr>
          <p:cNvSpPr>
            <a:spLocks noGrp="1"/>
          </p:cNvSpPr>
          <p:nvPr>
            <p:ph type="title"/>
          </p:nvPr>
        </p:nvSpPr>
        <p:spPr>
          <a:xfrm>
            <a:off x="333232" y="193385"/>
            <a:ext cx="11533185" cy="1242312"/>
          </a:xfrm>
        </p:spPr>
        <p:txBody>
          <a:bodyPr anchor="t">
            <a:normAutofit/>
          </a:bodyPr>
          <a:lstStyle/>
          <a:p>
            <a:pPr defTabSz="1219110">
              <a:lnSpc>
                <a:spcPct val="100000"/>
              </a:lnSpc>
              <a:buClr>
                <a:srgbClr val="595959"/>
              </a:buClr>
              <a:buSzPts val="1800"/>
            </a:pPr>
            <a:r>
              <a:rPr lang="en-GB" sz="3150" b="1" spc="267" dirty="0"/>
              <a:t>Agenda for lectures 7-11</a:t>
            </a:r>
          </a:p>
        </p:txBody>
      </p:sp>
      <p:sp>
        <p:nvSpPr>
          <p:cNvPr id="93" name="Suorakulmio 1">
            <a:extLst>
              <a:ext uri="{FF2B5EF4-FFF2-40B4-BE49-F238E27FC236}">
                <a16:creationId xmlns:a16="http://schemas.microsoft.com/office/drawing/2014/main" id="{E59E8F58-FEB7-2340-9E4A-618621D0747C}"/>
              </a:ext>
            </a:extLst>
          </p:cNvPr>
          <p:cNvSpPr/>
          <p:nvPr/>
        </p:nvSpPr>
        <p:spPr>
          <a:xfrm>
            <a:off x="325583" y="885235"/>
            <a:ext cx="11540834" cy="4616648"/>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7. Quantization of electrical networks</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	Harmonic oscillator: </a:t>
            </a:r>
            <a:r>
              <a:rPr kumimoji="0" lang="en-US" sz="1400" b="1" i="0" u="none" strike="noStrike" kern="0" cap="none" spc="267" normalizeH="0" baseline="0" noProof="0" dirty="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Lagrangian</a:t>
            </a: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eigenfrequency</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	Transfer step: LC oscillator, Legendre transform to Hamiltonian</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d.	Quantization of oscillators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8. Superconducting quantum circuits</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	Qubits: </a:t>
            </a:r>
            <a:r>
              <a:rPr kumimoji="0" lang="en-US" sz="1400" b="1" i="0" u="none" strike="noStrike" kern="0" cap="none" spc="267" normalizeH="0" baseline="0" noProof="0" dirty="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Transmon</a:t>
            </a: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qubit, Charge qubit, Flux qubit </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1</a:t>
            </a:r>
            <a:r>
              <a:rPr kumimoji="0" lang="en-US" sz="1400" b="1" i="0" u="none" strike="noStrike" kern="0" cap="none" spc="267" normalizeH="0" baseline="3000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st</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DiVincenzo criteria</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	Circuit-QED: Rabi model</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 	Rotating Wave approximation: Jaynes-Cummings model</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9.Single-qubit operations:</a:t>
            </a: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Initialization </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2</a:t>
            </a:r>
            <a:r>
              <a:rPr kumimoji="0" lang="en-US" sz="1400" b="1" i="0" u="none" strike="noStrike" kern="0" cap="none" spc="267" normalizeH="0" baseline="3000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nd</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DiVincenzo criteria</a:t>
            </a: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Readout </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5</a:t>
            </a:r>
            <a:r>
              <a:rPr kumimoji="0" lang="en-US" sz="1400" b="1" i="0" u="none" strike="noStrike" kern="0" cap="none" spc="267" normalizeH="0" baseline="3000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th</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DiVincenzo criteria</a:t>
            </a:r>
            <a:endPar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Control:T1, T2 measurements, Randomized benchmarking </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3</a:t>
            </a:r>
            <a:r>
              <a:rPr kumimoji="0" lang="en-US" sz="1400" b="1" i="0" u="none" strike="noStrike" kern="0" cap="none" spc="267" normalizeH="0" baseline="3000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rd</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DiVincenzo criteria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10. Two-qubit operations: Architectures for 2-qubit gates </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4</a:t>
            </a:r>
            <a:r>
              <a:rPr kumimoji="0" lang="en-US" sz="1400" b="1" i="0" u="none" strike="noStrike" kern="0" cap="none" spc="267" normalizeH="0" baseline="3000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th</a:t>
            </a:r>
            <a:r>
              <a:rPr kumimoji="0" lang="en-US" sz="1400" b="1" i="0" u="none" strike="noStrike" kern="0" cap="none" spc="267" normalizeH="0" baseline="0" noProof="0" dirty="0">
                <a:ln>
                  <a:noFill/>
                </a:ln>
                <a:solidFill>
                  <a:srgbClr val="0AE394"/>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 DiVincenzo criteria</a:t>
            </a:r>
            <a:endPar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a.	</a:t>
            </a:r>
            <a:r>
              <a:rPr kumimoji="0" lang="en-US" sz="1400" b="1" i="0" u="none" strike="noStrike" kern="0" cap="none" spc="267" normalizeH="0" baseline="0" noProof="0" dirty="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iSWAP</a:t>
            </a:r>
            <a:endPar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b.	</a:t>
            </a:r>
            <a:r>
              <a:rPr kumimoji="0" lang="en-US" sz="1400" b="1" i="0" u="none" strike="noStrike" kern="0" cap="none" spc="267" normalizeH="0" baseline="0" noProof="0" dirty="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cPhase</a:t>
            </a:r>
            <a:endPar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	</a:t>
            </a:r>
            <a:r>
              <a:rPr kumimoji="0" lang="en-US" sz="1400" b="1" i="0" u="none" strike="noStrike" kern="0" cap="none" spc="267" normalizeH="0" baseline="0" noProof="0" dirty="0" err="1">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cNot</a:t>
            </a:r>
            <a:endPar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11. Challenges in quantum computing </a:t>
            </a:r>
          </a:p>
          <a:p>
            <a:pPr marL="800100" lvl="1" indent="-342900" defTabSz="1219170">
              <a:buClr>
                <a:srgbClr val="000000"/>
              </a:buClr>
              <a:buFontTx/>
              <a:buAutoNum type="alphaLcPeriod"/>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SW-HW gap (qubit quality &amp; number, gate depth)</a:t>
            </a: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rPr>
              <a:t>Error-correction </a:t>
            </a:r>
          </a:p>
          <a:p>
            <a:pPr marL="800100" marR="0" lvl="1" indent="-342900" algn="l" defTabSz="1219170" rtl="0" eaLnBrk="1" fontAlgn="auto" latinLnBrk="0" hangingPunct="1">
              <a:lnSpc>
                <a:spcPct val="100000"/>
              </a:lnSpc>
              <a:spcBef>
                <a:spcPts val="0"/>
              </a:spcBef>
              <a:spcAft>
                <a:spcPts val="0"/>
              </a:spcAft>
              <a:buClr>
                <a:srgbClr val="000000"/>
              </a:buClr>
              <a:buSzTx/>
              <a:buFontTx/>
              <a:buAutoNum type="alphaLcPeriod"/>
              <a:tabLst/>
              <a:defRPr/>
            </a:pPr>
            <a:r>
              <a:rPr lang="en-US" sz="1400" b="1" kern="0" spc="267" dirty="0">
                <a:solidFill>
                  <a:srgbClr val="000000"/>
                </a:solidFill>
                <a:latin typeface="Microsoft Sans Serif" panose="020B0604020202020204" pitchFamily="34" charset="0"/>
                <a:ea typeface="Open Sans Condensed" panose="020B0606030504020204" pitchFamily="34" charset="0"/>
                <a:cs typeface="Microsoft Sans Serif" panose="020B0604020202020204" pitchFamily="34" charset="0"/>
                <a:sym typeface="Arial"/>
              </a:rPr>
              <a:t>Scaling challenges</a:t>
            </a:r>
          </a:p>
          <a:p>
            <a:pPr marL="457200" marR="0" lvl="1"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400" b="1" i="0" u="none" strike="noStrike" kern="0" cap="none" spc="267" normalizeH="0" baseline="0" noProof="0" dirty="0">
              <a:ln>
                <a:noFill/>
              </a:ln>
              <a:solidFill>
                <a:srgbClr val="000000"/>
              </a:solidFill>
              <a:effectLst/>
              <a:uLnTx/>
              <a:uFillTx/>
              <a:latin typeface="Microsoft Sans Serif" panose="020B0604020202020204" pitchFamily="34" charset="0"/>
              <a:ea typeface="Open Sans Condensed" panose="020B0606030504020204" pitchFamily="34" charset="0"/>
              <a:cs typeface="Microsoft Sans Serif" panose="020B0604020202020204" pitchFamily="34" charset="0"/>
              <a:sym typeface="Arial"/>
            </a:endParaRPr>
          </a:p>
        </p:txBody>
      </p:sp>
    </p:spTree>
    <p:extLst>
      <p:ext uri="{BB962C8B-B14F-4D97-AF65-F5344CB8AC3E}">
        <p14:creationId xmlns:p14="http://schemas.microsoft.com/office/powerpoint/2010/main" val="329419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7B6C-76E6-46C6-A0D2-ECAAD6E93CB4}"/>
              </a:ext>
            </a:extLst>
          </p:cNvPr>
          <p:cNvSpPr>
            <a:spLocks noGrp="1"/>
          </p:cNvSpPr>
          <p:nvPr>
            <p:ph type="title"/>
          </p:nvPr>
        </p:nvSpPr>
        <p:spPr>
          <a:xfrm>
            <a:off x="329407" y="258322"/>
            <a:ext cx="11533185" cy="1242312"/>
          </a:xfrm>
        </p:spPr>
        <p:txBody>
          <a:bodyPr>
            <a:normAutofit/>
          </a:bodyPr>
          <a:lstStyle/>
          <a:p>
            <a:r>
              <a:rPr lang="en-US" dirty="0"/>
              <a:t>General note: SW- HW gap</a:t>
            </a:r>
            <a:endParaRPr lang="en-DE" dirty="0"/>
          </a:p>
        </p:txBody>
      </p:sp>
      <p:sp>
        <p:nvSpPr>
          <p:cNvPr id="3" name="Content Placeholder 2">
            <a:extLst>
              <a:ext uri="{FF2B5EF4-FFF2-40B4-BE49-F238E27FC236}">
                <a16:creationId xmlns:a16="http://schemas.microsoft.com/office/drawing/2014/main" id="{9369CF20-E671-401D-9EEF-64C1EB1B81A3}"/>
              </a:ext>
            </a:extLst>
          </p:cNvPr>
          <p:cNvSpPr>
            <a:spLocks noGrp="1"/>
          </p:cNvSpPr>
          <p:nvPr>
            <p:ph idx="1"/>
          </p:nvPr>
        </p:nvSpPr>
        <p:spPr>
          <a:xfrm>
            <a:off x="333233" y="1586216"/>
            <a:ext cx="11533184" cy="4070031"/>
          </a:xfrm>
        </p:spPr>
        <p:txBody>
          <a:bodyPr/>
          <a:lstStyle/>
          <a:p>
            <a:r>
              <a:rPr lang="en-US" dirty="0"/>
              <a:t> Even though qubit count and quality have been increasing over the years, we are still far away from closing the gap between SW requirements and HW accessibility.</a:t>
            </a:r>
          </a:p>
          <a:p>
            <a:endParaRPr lang="en-US" dirty="0"/>
          </a:p>
          <a:p>
            <a:r>
              <a:rPr lang="en-US" dirty="0"/>
              <a:t>A big milestone was reaching quantum supremacy by Google. They created an arbitrary circuit that is hard to simulate classically.</a:t>
            </a:r>
          </a:p>
          <a:p>
            <a:endParaRPr lang="en-US" dirty="0"/>
          </a:p>
          <a:p>
            <a:r>
              <a:rPr lang="en-US" dirty="0"/>
              <a:t>Bringing usefulness into the equation creates further overhead. Reaching quantum advantage requires probably thousands of qubits.</a:t>
            </a:r>
          </a:p>
        </p:txBody>
      </p:sp>
    </p:spTree>
    <p:extLst>
      <p:ext uri="{BB962C8B-B14F-4D97-AF65-F5344CB8AC3E}">
        <p14:creationId xmlns:p14="http://schemas.microsoft.com/office/powerpoint/2010/main" val="356558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Qubit quality (solid state qubits)</a:t>
            </a:r>
            <a:endParaRPr lang="en-DE" dirty="0"/>
          </a:p>
        </p:txBody>
      </p:sp>
      <p:sp>
        <p:nvSpPr>
          <p:cNvPr id="18" name="TextBox 17">
            <a:extLst>
              <a:ext uri="{FF2B5EF4-FFF2-40B4-BE49-F238E27FC236}">
                <a16:creationId xmlns:a16="http://schemas.microsoft.com/office/drawing/2014/main" id="{FA003A40-D96A-4520-AD26-6257A2329073}"/>
              </a:ext>
            </a:extLst>
          </p:cNvPr>
          <p:cNvSpPr txBox="1"/>
          <p:nvPr/>
        </p:nvSpPr>
        <p:spPr>
          <a:xfrm>
            <a:off x="6828182" y="1543579"/>
            <a:ext cx="4928021" cy="2308324"/>
          </a:xfrm>
          <a:prstGeom prst="rect">
            <a:avLst/>
          </a:prstGeom>
          <a:noFill/>
        </p:spPr>
        <p:txBody>
          <a:bodyPr wrap="square">
            <a:spAutoFit/>
          </a:bodyPr>
          <a:lstStyle/>
          <a:p>
            <a:r>
              <a:rPr lang="en-US" dirty="0"/>
              <a:t>The qubit lifetime has been improving over the years.</a:t>
            </a:r>
          </a:p>
          <a:p>
            <a:endParaRPr lang="en-US" dirty="0"/>
          </a:p>
          <a:p>
            <a:r>
              <a:rPr lang="en-US" dirty="0"/>
              <a:t>However, in the current years, no real new breakthrough has been achieved.</a:t>
            </a:r>
          </a:p>
          <a:p>
            <a:endParaRPr lang="en-US" dirty="0"/>
          </a:p>
          <a:p>
            <a:r>
              <a:rPr lang="en-US" dirty="0"/>
              <a:t>This raises the question: “What fundamentally limits the lifetime of superconducting qubits?”</a:t>
            </a:r>
            <a:endParaRPr lang="en-DE" dirty="0"/>
          </a:p>
        </p:txBody>
      </p:sp>
      <p:pic>
        <p:nvPicPr>
          <p:cNvPr id="9" name="Picture 8">
            <a:extLst>
              <a:ext uri="{FF2B5EF4-FFF2-40B4-BE49-F238E27FC236}">
                <a16:creationId xmlns:a16="http://schemas.microsoft.com/office/drawing/2014/main" id="{BFE19E80-8792-437C-A0EC-272A5553E951}"/>
              </a:ext>
            </a:extLst>
          </p:cNvPr>
          <p:cNvPicPr>
            <a:picLocks noChangeAspect="1"/>
          </p:cNvPicPr>
          <p:nvPr/>
        </p:nvPicPr>
        <p:blipFill>
          <a:blip r:embed="rId3"/>
          <a:stretch>
            <a:fillRect/>
          </a:stretch>
        </p:blipFill>
        <p:spPr>
          <a:xfrm rot="5400000">
            <a:off x="1915031" y="5320559"/>
            <a:ext cx="301741" cy="2773141"/>
          </a:xfrm>
          <a:prstGeom prst="rect">
            <a:avLst/>
          </a:prstGeom>
        </p:spPr>
      </p:pic>
      <p:pic>
        <p:nvPicPr>
          <p:cNvPr id="3" name="Picture 2">
            <a:extLst>
              <a:ext uri="{FF2B5EF4-FFF2-40B4-BE49-F238E27FC236}">
                <a16:creationId xmlns:a16="http://schemas.microsoft.com/office/drawing/2014/main" id="{4D35F094-AD4F-417F-BF37-7911467E65CE}"/>
              </a:ext>
            </a:extLst>
          </p:cNvPr>
          <p:cNvPicPr>
            <a:picLocks noChangeAspect="1"/>
          </p:cNvPicPr>
          <p:nvPr/>
        </p:nvPicPr>
        <p:blipFill>
          <a:blip r:embed="rId4"/>
          <a:stretch>
            <a:fillRect/>
          </a:stretch>
        </p:blipFill>
        <p:spPr>
          <a:xfrm>
            <a:off x="329407" y="1500634"/>
            <a:ext cx="6096851" cy="4553585"/>
          </a:xfrm>
          <a:prstGeom prst="rect">
            <a:avLst/>
          </a:prstGeom>
        </p:spPr>
      </p:pic>
    </p:spTree>
    <p:extLst>
      <p:ext uri="{BB962C8B-B14F-4D97-AF65-F5344CB8AC3E}">
        <p14:creationId xmlns:p14="http://schemas.microsoft.com/office/powerpoint/2010/main" val="2233586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Qubit count</a:t>
            </a:r>
            <a:endParaRPr lang="en-DE" dirty="0"/>
          </a:p>
        </p:txBody>
      </p:sp>
      <p:pic>
        <p:nvPicPr>
          <p:cNvPr id="4" name="Picture 3" descr="Text&#10;&#10;Description automatically generated">
            <a:extLst>
              <a:ext uri="{FF2B5EF4-FFF2-40B4-BE49-F238E27FC236}">
                <a16:creationId xmlns:a16="http://schemas.microsoft.com/office/drawing/2014/main" id="{028AF894-DED8-4FF2-8AA9-9CF730793C4A}"/>
              </a:ext>
            </a:extLst>
          </p:cNvPr>
          <p:cNvPicPr>
            <a:picLocks noChangeAspect="1"/>
          </p:cNvPicPr>
          <p:nvPr/>
        </p:nvPicPr>
        <p:blipFill>
          <a:blip r:embed="rId3"/>
          <a:stretch>
            <a:fillRect/>
          </a:stretch>
        </p:blipFill>
        <p:spPr>
          <a:xfrm>
            <a:off x="873887" y="1557078"/>
            <a:ext cx="4813948" cy="4738730"/>
          </a:xfrm>
          <a:prstGeom prst="rect">
            <a:avLst/>
          </a:prstGeom>
        </p:spPr>
      </p:pic>
      <p:sp>
        <p:nvSpPr>
          <p:cNvPr id="10" name="TextBox 9">
            <a:extLst>
              <a:ext uri="{FF2B5EF4-FFF2-40B4-BE49-F238E27FC236}">
                <a16:creationId xmlns:a16="http://schemas.microsoft.com/office/drawing/2014/main" id="{86725508-4444-4772-9429-A8B7BAE7BE53}"/>
              </a:ext>
            </a:extLst>
          </p:cNvPr>
          <p:cNvSpPr txBox="1"/>
          <p:nvPr/>
        </p:nvSpPr>
        <p:spPr>
          <a:xfrm>
            <a:off x="730526" y="6488668"/>
            <a:ext cx="4129709" cy="369332"/>
          </a:xfrm>
          <a:prstGeom prst="rect">
            <a:avLst/>
          </a:prstGeom>
          <a:noFill/>
        </p:spPr>
        <p:txBody>
          <a:bodyPr wrap="square">
            <a:spAutoFit/>
          </a:bodyPr>
          <a:lstStyle/>
          <a:p>
            <a:r>
              <a:rPr lang="en-US" dirty="0">
                <a:hlinkClick r:id="rId4"/>
              </a:rPr>
              <a:t>10.1098/rsta.2011.0352</a:t>
            </a:r>
            <a:endParaRPr lang="en-DE" dirty="0"/>
          </a:p>
        </p:txBody>
      </p:sp>
      <p:pic>
        <p:nvPicPr>
          <p:cNvPr id="7" name="Picture 6" descr="A picture containing line chart&#10;&#10;Description automatically generated">
            <a:extLst>
              <a:ext uri="{FF2B5EF4-FFF2-40B4-BE49-F238E27FC236}">
                <a16:creationId xmlns:a16="http://schemas.microsoft.com/office/drawing/2014/main" id="{A1B76F57-37FB-4755-9F10-939847F39EB9}"/>
              </a:ext>
            </a:extLst>
          </p:cNvPr>
          <p:cNvPicPr>
            <a:picLocks noChangeAspect="1"/>
          </p:cNvPicPr>
          <p:nvPr/>
        </p:nvPicPr>
        <p:blipFill>
          <a:blip r:embed="rId5"/>
          <a:stretch>
            <a:fillRect/>
          </a:stretch>
        </p:blipFill>
        <p:spPr>
          <a:xfrm>
            <a:off x="6695439" y="3926443"/>
            <a:ext cx="4876800" cy="2562225"/>
          </a:xfrm>
          <a:prstGeom prst="rect">
            <a:avLst/>
          </a:prstGeom>
        </p:spPr>
      </p:pic>
      <p:sp>
        <p:nvSpPr>
          <p:cNvPr id="12" name="TextBox 11">
            <a:extLst>
              <a:ext uri="{FF2B5EF4-FFF2-40B4-BE49-F238E27FC236}">
                <a16:creationId xmlns:a16="http://schemas.microsoft.com/office/drawing/2014/main" id="{209F052F-9EF7-43D5-8A96-9B6EB004698A}"/>
              </a:ext>
            </a:extLst>
          </p:cNvPr>
          <p:cNvSpPr txBox="1"/>
          <p:nvPr/>
        </p:nvSpPr>
        <p:spPr>
          <a:xfrm>
            <a:off x="6828182" y="1543579"/>
            <a:ext cx="4928021" cy="2585323"/>
          </a:xfrm>
          <a:prstGeom prst="rect">
            <a:avLst/>
          </a:prstGeom>
          <a:noFill/>
        </p:spPr>
        <p:txBody>
          <a:bodyPr wrap="square">
            <a:spAutoFit/>
          </a:bodyPr>
          <a:lstStyle/>
          <a:p>
            <a:r>
              <a:rPr lang="en-US" dirty="0"/>
              <a:t>The qubit count has been increasing over the years.</a:t>
            </a:r>
          </a:p>
          <a:p>
            <a:endParaRPr lang="en-US" dirty="0"/>
          </a:p>
          <a:p>
            <a:r>
              <a:rPr lang="en-US" dirty="0"/>
              <a:t>However, certain announced milestones have not been reached.</a:t>
            </a:r>
          </a:p>
          <a:p>
            <a:endParaRPr lang="en-US" dirty="0"/>
          </a:p>
          <a:p>
            <a:r>
              <a:rPr lang="en-US" dirty="0"/>
              <a:t>Generally, only increasing the number of qubits does not help. One needs to be able to perform high quality gates as well.</a:t>
            </a:r>
            <a:endParaRPr lang="en-DE" dirty="0"/>
          </a:p>
        </p:txBody>
      </p:sp>
    </p:spTree>
    <p:extLst>
      <p:ext uri="{BB962C8B-B14F-4D97-AF65-F5344CB8AC3E}">
        <p14:creationId xmlns:p14="http://schemas.microsoft.com/office/powerpoint/2010/main" val="34503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329407" y="258322"/>
            <a:ext cx="11533185"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Gate quality (superconducting qubits)</a:t>
            </a:r>
            <a:endParaRPr lang="en-DE" dirty="0"/>
          </a:p>
        </p:txBody>
      </p:sp>
      <p:pic>
        <p:nvPicPr>
          <p:cNvPr id="9" name="Picture 8">
            <a:extLst>
              <a:ext uri="{FF2B5EF4-FFF2-40B4-BE49-F238E27FC236}">
                <a16:creationId xmlns:a16="http://schemas.microsoft.com/office/drawing/2014/main" id="{BFE19E80-8792-437C-A0EC-272A5553E951}"/>
              </a:ext>
            </a:extLst>
          </p:cNvPr>
          <p:cNvPicPr>
            <a:picLocks noChangeAspect="1"/>
          </p:cNvPicPr>
          <p:nvPr/>
        </p:nvPicPr>
        <p:blipFill>
          <a:blip r:embed="rId3"/>
          <a:stretch>
            <a:fillRect/>
          </a:stretch>
        </p:blipFill>
        <p:spPr>
          <a:xfrm rot="5400000">
            <a:off x="1915031" y="5320559"/>
            <a:ext cx="301741" cy="2773141"/>
          </a:xfrm>
          <a:prstGeom prst="rect">
            <a:avLst/>
          </a:prstGeom>
        </p:spPr>
      </p:pic>
      <p:pic>
        <p:nvPicPr>
          <p:cNvPr id="4" name="Picture 3">
            <a:extLst>
              <a:ext uri="{FF2B5EF4-FFF2-40B4-BE49-F238E27FC236}">
                <a16:creationId xmlns:a16="http://schemas.microsoft.com/office/drawing/2014/main" id="{375E1CD8-FF4A-48D6-A9A9-9543436F1FB9}"/>
              </a:ext>
            </a:extLst>
          </p:cNvPr>
          <p:cNvPicPr>
            <a:picLocks noChangeAspect="1"/>
          </p:cNvPicPr>
          <p:nvPr/>
        </p:nvPicPr>
        <p:blipFill>
          <a:blip r:embed="rId4"/>
          <a:stretch>
            <a:fillRect/>
          </a:stretch>
        </p:blipFill>
        <p:spPr>
          <a:xfrm>
            <a:off x="209540" y="1242391"/>
            <a:ext cx="6618642" cy="5049078"/>
          </a:xfrm>
          <a:prstGeom prst="rect">
            <a:avLst/>
          </a:prstGeom>
        </p:spPr>
      </p:pic>
      <p:sp>
        <p:nvSpPr>
          <p:cNvPr id="11" name="TextBox 10">
            <a:extLst>
              <a:ext uri="{FF2B5EF4-FFF2-40B4-BE49-F238E27FC236}">
                <a16:creationId xmlns:a16="http://schemas.microsoft.com/office/drawing/2014/main" id="{33FD9589-4472-43B1-A057-E05E3E2A9D7C}"/>
              </a:ext>
            </a:extLst>
          </p:cNvPr>
          <p:cNvSpPr txBox="1"/>
          <p:nvPr/>
        </p:nvSpPr>
        <p:spPr>
          <a:xfrm>
            <a:off x="6828182" y="1543579"/>
            <a:ext cx="4928021" cy="2308324"/>
          </a:xfrm>
          <a:prstGeom prst="rect">
            <a:avLst/>
          </a:prstGeom>
          <a:noFill/>
        </p:spPr>
        <p:txBody>
          <a:bodyPr wrap="square">
            <a:spAutoFit/>
          </a:bodyPr>
          <a:lstStyle/>
          <a:p>
            <a:r>
              <a:rPr lang="en-US" dirty="0"/>
              <a:t>The gate quality has been increasing over the years.</a:t>
            </a:r>
          </a:p>
          <a:p>
            <a:endParaRPr lang="en-US" dirty="0"/>
          </a:p>
          <a:p>
            <a:r>
              <a:rPr lang="en-US" dirty="0"/>
              <a:t>However, to reach error-correction limits at scale, further improvement is needed.</a:t>
            </a:r>
          </a:p>
          <a:p>
            <a:endParaRPr lang="en-US" dirty="0"/>
          </a:p>
          <a:p>
            <a:r>
              <a:rPr lang="en-US" dirty="0"/>
              <a:t>Generally, finding an efficient and high-quality implementation of CNOT gates is challenging.</a:t>
            </a:r>
            <a:endParaRPr lang="en-DE" dirty="0"/>
          </a:p>
        </p:txBody>
      </p:sp>
    </p:spTree>
    <p:extLst>
      <p:ext uri="{BB962C8B-B14F-4D97-AF65-F5344CB8AC3E}">
        <p14:creationId xmlns:p14="http://schemas.microsoft.com/office/powerpoint/2010/main" val="770274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59332E-79B4-40ED-B2F8-121112D9853B}"/>
              </a:ext>
            </a:extLst>
          </p:cNvPr>
          <p:cNvSpPr txBox="1">
            <a:spLocks/>
          </p:cNvSpPr>
          <p:nvPr/>
        </p:nvSpPr>
        <p:spPr>
          <a:xfrm>
            <a:off x="1" y="258322"/>
            <a:ext cx="11862592" cy="1242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icrosoft Sans Serif" panose="020B0604020202020204" pitchFamily="34" charset="0"/>
                <a:ea typeface="+mj-ea"/>
                <a:cs typeface="Microsoft Sans Serif" panose="020B0604020202020204" pitchFamily="34" charset="0"/>
              </a:defRPr>
            </a:lvl1pPr>
          </a:lstStyle>
          <a:p>
            <a:r>
              <a:rPr lang="en-US" dirty="0"/>
              <a:t>Reaching sufficient error rates</a:t>
            </a:r>
            <a:endParaRPr lang="en-DE" dirty="0"/>
          </a:p>
        </p:txBody>
      </p:sp>
      <p:pic>
        <p:nvPicPr>
          <p:cNvPr id="3" name="Picture 2">
            <a:extLst>
              <a:ext uri="{FF2B5EF4-FFF2-40B4-BE49-F238E27FC236}">
                <a16:creationId xmlns:a16="http://schemas.microsoft.com/office/drawing/2014/main" id="{35771124-8FF5-419D-BFFA-3FEEF37C3B7B}"/>
              </a:ext>
            </a:extLst>
          </p:cNvPr>
          <p:cNvPicPr>
            <a:picLocks noChangeAspect="1"/>
          </p:cNvPicPr>
          <p:nvPr/>
        </p:nvPicPr>
        <p:blipFill>
          <a:blip r:embed="rId3"/>
          <a:stretch>
            <a:fillRect/>
          </a:stretch>
        </p:blipFill>
        <p:spPr>
          <a:xfrm>
            <a:off x="329407" y="1394621"/>
            <a:ext cx="6831821" cy="1905170"/>
          </a:xfrm>
          <a:prstGeom prst="rect">
            <a:avLst/>
          </a:prstGeom>
        </p:spPr>
      </p:pic>
      <p:pic>
        <p:nvPicPr>
          <p:cNvPr id="6" name="Picture 5">
            <a:extLst>
              <a:ext uri="{FF2B5EF4-FFF2-40B4-BE49-F238E27FC236}">
                <a16:creationId xmlns:a16="http://schemas.microsoft.com/office/drawing/2014/main" id="{5BD1CD17-B0EA-4F8B-8A1C-3144159D01A0}"/>
              </a:ext>
            </a:extLst>
          </p:cNvPr>
          <p:cNvPicPr>
            <a:picLocks noChangeAspect="1"/>
          </p:cNvPicPr>
          <p:nvPr/>
        </p:nvPicPr>
        <p:blipFill>
          <a:blip r:embed="rId4"/>
          <a:stretch>
            <a:fillRect/>
          </a:stretch>
        </p:blipFill>
        <p:spPr>
          <a:xfrm>
            <a:off x="7581715" y="0"/>
            <a:ext cx="4005841" cy="6858000"/>
          </a:xfrm>
          <a:prstGeom prst="rect">
            <a:avLst/>
          </a:prstGeom>
        </p:spPr>
      </p:pic>
      <p:pic>
        <p:nvPicPr>
          <p:cNvPr id="10" name="Picture 9">
            <a:extLst>
              <a:ext uri="{FF2B5EF4-FFF2-40B4-BE49-F238E27FC236}">
                <a16:creationId xmlns:a16="http://schemas.microsoft.com/office/drawing/2014/main" id="{7831928D-92AD-4CC6-918A-96F3801ABAE6}"/>
              </a:ext>
            </a:extLst>
          </p:cNvPr>
          <p:cNvPicPr>
            <a:picLocks noChangeAspect="1"/>
          </p:cNvPicPr>
          <p:nvPr/>
        </p:nvPicPr>
        <p:blipFill>
          <a:blip r:embed="rId5"/>
          <a:stretch>
            <a:fillRect/>
          </a:stretch>
        </p:blipFill>
        <p:spPr>
          <a:xfrm>
            <a:off x="679331" y="3402420"/>
            <a:ext cx="5921448" cy="2951743"/>
          </a:xfrm>
          <a:prstGeom prst="rect">
            <a:avLst/>
          </a:prstGeom>
        </p:spPr>
      </p:pic>
    </p:spTree>
    <p:extLst>
      <p:ext uri="{BB962C8B-B14F-4D97-AF65-F5344CB8AC3E}">
        <p14:creationId xmlns:p14="http://schemas.microsoft.com/office/powerpoint/2010/main" val="79463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QM BLACK THEME">
  <a:themeElements>
    <a:clrScheme name="IQM BLUE GREEN">
      <a:dk1>
        <a:srgbClr val="000000"/>
      </a:dk1>
      <a:lt1>
        <a:srgbClr val="FFFFFF"/>
      </a:lt1>
      <a:dk2>
        <a:srgbClr val="00808C"/>
      </a:dk2>
      <a:lt2>
        <a:srgbClr val="CEDBE6"/>
      </a:lt2>
      <a:accent1>
        <a:srgbClr val="002668"/>
      </a:accent1>
      <a:accent2>
        <a:srgbClr val="004297"/>
      </a:accent2>
      <a:accent3>
        <a:srgbClr val="0081CD"/>
      </a:accent3>
      <a:accent4>
        <a:srgbClr val="00B6C4"/>
      </a:accent4>
      <a:accent5>
        <a:srgbClr val="0AE394"/>
      </a:accent5>
      <a:accent6>
        <a:srgbClr val="097F8C"/>
      </a:accent6>
      <a:hlink>
        <a:srgbClr val="0EE193"/>
      </a:hlink>
      <a:folHlink>
        <a:srgbClr val="00D48A"/>
      </a:folHlink>
    </a:clrScheme>
    <a:fontScheme name="IQM FONT">
      <a:majorFont>
        <a:latin typeface="Microsoft Sans Serif"/>
        <a:ea typeface=""/>
        <a:cs typeface=""/>
      </a:majorFont>
      <a:minorFont>
        <a:latin typeface="Microsoft Sans Serif"/>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02 IQM BLACK TITLE">
  <a:themeElements>
    <a:clrScheme name="IQM BLUE GREEN">
      <a:dk1>
        <a:srgbClr val="000000"/>
      </a:dk1>
      <a:lt1>
        <a:srgbClr val="FFFFFF"/>
      </a:lt1>
      <a:dk2>
        <a:srgbClr val="00808C"/>
      </a:dk2>
      <a:lt2>
        <a:srgbClr val="CEDBE6"/>
      </a:lt2>
      <a:accent1>
        <a:srgbClr val="002668"/>
      </a:accent1>
      <a:accent2>
        <a:srgbClr val="004297"/>
      </a:accent2>
      <a:accent3>
        <a:srgbClr val="0081CD"/>
      </a:accent3>
      <a:accent4>
        <a:srgbClr val="00B6C4"/>
      </a:accent4>
      <a:accent5>
        <a:srgbClr val="0AE394"/>
      </a:accent5>
      <a:accent6>
        <a:srgbClr val="097F8C"/>
      </a:accent6>
      <a:hlink>
        <a:srgbClr val="0EE193"/>
      </a:hlink>
      <a:folHlink>
        <a:srgbClr val="00D48A"/>
      </a:folHlink>
    </a:clrScheme>
    <a:fontScheme name="IQM FONT">
      <a:majorFont>
        <a:latin typeface="Microsoft Sans Serif"/>
        <a:ea typeface=""/>
        <a:cs typeface=""/>
      </a:majorFont>
      <a:minorFont>
        <a:latin typeface="Microsoft Sans Serif"/>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03 IQM BLACK TITLE">
  <a:themeElements>
    <a:clrScheme name="IQM COLORS">
      <a:dk1>
        <a:srgbClr val="000000"/>
      </a:dk1>
      <a:lt1>
        <a:srgbClr val="FFFFFF"/>
      </a:lt1>
      <a:dk2>
        <a:srgbClr val="00808C"/>
      </a:dk2>
      <a:lt2>
        <a:srgbClr val="CEDBE6"/>
      </a:lt2>
      <a:accent1>
        <a:srgbClr val="002668"/>
      </a:accent1>
      <a:accent2>
        <a:srgbClr val="004297"/>
      </a:accent2>
      <a:accent3>
        <a:srgbClr val="0081CD"/>
      </a:accent3>
      <a:accent4>
        <a:srgbClr val="00B6C4"/>
      </a:accent4>
      <a:accent5>
        <a:srgbClr val="0AE394"/>
      </a:accent5>
      <a:accent6>
        <a:srgbClr val="097F8C"/>
      </a:accent6>
      <a:hlink>
        <a:srgbClr val="0EE193"/>
      </a:hlink>
      <a:folHlink>
        <a:srgbClr val="00D48A"/>
      </a:folHlink>
    </a:clrScheme>
    <a:fontScheme name="IQM FONT">
      <a:majorFont>
        <a:latin typeface="Microsoft Sans Serif"/>
        <a:ea typeface=""/>
        <a:cs typeface=""/>
      </a:majorFont>
      <a:minorFont>
        <a:latin typeface="Microsoft Sans Serif"/>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THANKS">
  <a:themeElements>
    <a:clrScheme name="IQM COLORS">
      <a:dk1>
        <a:srgbClr val="000000"/>
      </a:dk1>
      <a:lt1>
        <a:srgbClr val="FFFFFF"/>
      </a:lt1>
      <a:dk2>
        <a:srgbClr val="00808C"/>
      </a:dk2>
      <a:lt2>
        <a:srgbClr val="CEDBE6"/>
      </a:lt2>
      <a:accent1>
        <a:srgbClr val="002668"/>
      </a:accent1>
      <a:accent2>
        <a:srgbClr val="004297"/>
      </a:accent2>
      <a:accent3>
        <a:srgbClr val="0081CD"/>
      </a:accent3>
      <a:accent4>
        <a:srgbClr val="00B6C4"/>
      </a:accent4>
      <a:accent5>
        <a:srgbClr val="0AE394"/>
      </a:accent5>
      <a:accent6>
        <a:srgbClr val="097F8C"/>
      </a:accent6>
      <a:hlink>
        <a:srgbClr val="0EE193"/>
      </a:hlink>
      <a:folHlink>
        <a:srgbClr val="00D48A"/>
      </a:folHlink>
    </a:clrScheme>
    <a:fontScheme name="IQM FONT">
      <a:majorFont>
        <a:latin typeface="Microsoft Sans Serif"/>
        <a:ea typeface=""/>
        <a:cs typeface=""/>
      </a:majorFont>
      <a:minorFont>
        <a:latin typeface="Microsoft Sans Serif"/>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5.xml><?xml version="1.0" encoding="utf-8"?>
<a:theme xmlns:a="http://schemas.openxmlformats.org/drawingml/2006/main" name="IQM WHITE THEME">
  <a:themeElements>
    <a:clrScheme name="IQM BLUE GREEN">
      <a:dk1>
        <a:srgbClr val="000000"/>
      </a:dk1>
      <a:lt1>
        <a:srgbClr val="FFFFFF"/>
      </a:lt1>
      <a:dk2>
        <a:srgbClr val="00808C"/>
      </a:dk2>
      <a:lt2>
        <a:srgbClr val="CEDBE6"/>
      </a:lt2>
      <a:accent1>
        <a:srgbClr val="002668"/>
      </a:accent1>
      <a:accent2>
        <a:srgbClr val="004297"/>
      </a:accent2>
      <a:accent3>
        <a:srgbClr val="0081CD"/>
      </a:accent3>
      <a:accent4>
        <a:srgbClr val="00B6C4"/>
      </a:accent4>
      <a:accent5>
        <a:srgbClr val="0AE394"/>
      </a:accent5>
      <a:accent6>
        <a:srgbClr val="097F8C"/>
      </a:accent6>
      <a:hlink>
        <a:srgbClr val="0EE193"/>
      </a:hlink>
      <a:folHlink>
        <a:srgbClr val="00D48A"/>
      </a:folHlink>
    </a:clrScheme>
    <a:fontScheme name="IQM FONT">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IQM WHITE THEME 02">
  <a:themeElements>
    <a:clrScheme name="IQM BLUE GREEN">
      <a:dk1>
        <a:srgbClr val="000000"/>
      </a:dk1>
      <a:lt1>
        <a:srgbClr val="FFFFFF"/>
      </a:lt1>
      <a:dk2>
        <a:srgbClr val="00808C"/>
      </a:dk2>
      <a:lt2>
        <a:srgbClr val="CEDBE6"/>
      </a:lt2>
      <a:accent1>
        <a:srgbClr val="002668"/>
      </a:accent1>
      <a:accent2>
        <a:srgbClr val="004297"/>
      </a:accent2>
      <a:accent3>
        <a:srgbClr val="0081CD"/>
      </a:accent3>
      <a:accent4>
        <a:srgbClr val="00B6C4"/>
      </a:accent4>
      <a:accent5>
        <a:srgbClr val="0AE394"/>
      </a:accent5>
      <a:accent6>
        <a:srgbClr val="097F8C"/>
      </a:accent6>
      <a:hlink>
        <a:srgbClr val="0EE193"/>
      </a:hlink>
      <a:folHlink>
        <a:srgbClr val="00D48A"/>
      </a:folHlink>
    </a:clrScheme>
    <a:fontScheme name="IQM FONT">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latin typeface="Monument Grotesk" panose="02010504030000020004" pitchFamily="2" charset="0"/>
          </a:defRPr>
        </a:defPPr>
      </a:lstStyle>
    </a:txDef>
  </a:objectDefaults>
  <a:extraClrSchemeLst/>
  <a:extLst>
    <a:ext uri="{05A4C25C-085E-4340-85A3-A5531E510DB2}">
      <thm15:themeFamily xmlns:thm15="http://schemas.microsoft.com/office/thememl/2012/main" name="IQM_Master_Temp 2" id="{EE92F88F-2247-D041-BC7B-453AD4CFA5EF}" vid="{77B33DF3-BA01-5043-A416-5C8C13C45DC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5F2ADF00DD55514AA737DD7B1D86D3C6" ma:contentTypeVersion="13" ma:contentTypeDescription="Luo uusi asiakirja." ma:contentTypeScope="" ma:versionID="636d87b555248357e1c31d811c4b997d">
  <xsd:schema xmlns:xsd="http://www.w3.org/2001/XMLSchema" xmlns:xs="http://www.w3.org/2001/XMLSchema" xmlns:p="http://schemas.microsoft.com/office/2006/metadata/properties" xmlns:ns2="7e8c6fc8-b6a1-4e44-ad76-07cee3f632d9" xmlns:ns3="c2daaf82-1853-4855-9448-43479372ce5b" targetNamespace="http://schemas.microsoft.com/office/2006/metadata/properties" ma:root="true" ma:fieldsID="70d3c128d32a27e1a778da74295d4421" ns2:_="" ns3:_="">
    <xsd:import namespace="7e8c6fc8-b6a1-4e44-ad76-07cee3f632d9"/>
    <xsd:import namespace="c2daaf82-1853-4855-9448-43479372ce5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8c6fc8-b6a1-4e44-ad76-07cee3f632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daaf82-1853-4855-9448-43479372ce5b" elementFormDefault="qualified">
    <xsd:import namespace="http://schemas.microsoft.com/office/2006/documentManagement/types"/>
    <xsd:import namespace="http://schemas.microsoft.com/office/infopath/2007/PartnerControls"/>
    <xsd:element name="SharedWithUsers" ma:index="16"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078621-F1DB-4C47-819C-6FCAC0270C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8c6fc8-b6a1-4e44-ad76-07cee3f632d9"/>
    <ds:schemaRef ds:uri="c2daaf82-1853-4855-9448-43479372ce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B497F5-DCB3-49C9-8504-14FC632EB10E}">
  <ds:schemaRefs>
    <ds:schemaRef ds:uri="7e8c6fc8-b6a1-4e44-ad76-07cee3f632d9"/>
    <ds:schemaRef ds:uri="http://purl.org/dc/elements/1.1/"/>
    <ds:schemaRef ds:uri="c2daaf82-1853-4855-9448-43479372ce5b"/>
    <ds:schemaRef ds:uri="http://schemas.microsoft.com/office/infopath/2007/PartnerControls"/>
    <ds:schemaRef ds:uri="http://purl.org/dc/term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4BD7EBB6-FA40-472B-AD01-4C35AC8122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10149</TotalTime>
  <Words>2307</Words>
  <Application>Microsoft Office PowerPoint</Application>
  <PresentationFormat>Widescreen</PresentationFormat>
  <Paragraphs>333</Paragraphs>
  <Slides>44</Slides>
  <Notes>37</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44</vt:i4>
      </vt:variant>
    </vt:vector>
  </HeadingPairs>
  <TitlesOfParts>
    <vt:vector size="59" baseType="lpstr">
      <vt:lpstr>.Lucida Grande UI Regular</vt:lpstr>
      <vt:lpstr>Arial</vt:lpstr>
      <vt:lpstr>Calibri</vt:lpstr>
      <vt:lpstr>Microsoft Sans Serif</vt:lpstr>
      <vt:lpstr>Monument Grotesk</vt:lpstr>
      <vt:lpstr>PZE10</vt:lpstr>
      <vt:lpstr>PZE7</vt:lpstr>
      <vt:lpstr>PZZV10</vt:lpstr>
      <vt:lpstr>Symbol</vt:lpstr>
      <vt:lpstr>IQM BLACK THEME</vt:lpstr>
      <vt:lpstr>02 IQM BLACK TITLE</vt:lpstr>
      <vt:lpstr>03 IQM BLACK TITLE</vt:lpstr>
      <vt:lpstr>THANKS</vt:lpstr>
      <vt:lpstr>IQM WHITE THEME</vt:lpstr>
      <vt:lpstr>1_IQM WHITE THEME 02</vt:lpstr>
      <vt:lpstr>PowerPoint Presentation</vt:lpstr>
      <vt:lpstr>Agenda for lectures 7-11</vt:lpstr>
      <vt:lpstr>General challenge: Scaling up</vt:lpstr>
      <vt:lpstr>Agenda for today</vt:lpstr>
      <vt:lpstr>General note: SW- HW gap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note: SW- HW gap</vt:lpstr>
      <vt:lpstr>Agenda for today</vt:lpstr>
      <vt:lpstr>General approach: Error correction</vt:lpstr>
      <vt:lpstr>PowerPoint Presentation</vt:lpstr>
      <vt:lpstr>PowerPoint Presentation</vt:lpstr>
      <vt:lpstr>PowerPoint Presentation</vt:lpstr>
      <vt:lpstr>PowerPoint Presentation</vt:lpstr>
      <vt:lpstr>PowerPoint Presentation</vt:lpstr>
      <vt:lpstr>PowerPoint Presentation</vt:lpstr>
      <vt:lpstr>IQM’s way to address error correction:</vt:lpstr>
      <vt:lpstr>PowerPoint Presentation</vt:lpstr>
      <vt:lpstr>PowerPoint Presentation</vt:lpstr>
      <vt:lpstr>General approach: Error correction</vt:lpstr>
      <vt:lpstr>Agenda for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challenge: Scaling up</vt:lpstr>
      <vt:lpstr>Agenda for today</vt:lpstr>
      <vt:lpstr>Agenda for lectures 7-11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IQM - What wee do</dc:title>
  <dc:creator>Henrikki Mäkynen</dc:creator>
  <cp:lastModifiedBy>Antti Vepsäläinen</cp:lastModifiedBy>
  <cp:revision>10</cp:revision>
  <dcterms:created xsi:type="dcterms:W3CDTF">2020-11-24T12:37:11Z</dcterms:created>
  <dcterms:modified xsi:type="dcterms:W3CDTF">2022-04-05T16:22:28Z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0x0101005F2ADF00DD55514AA737DD7B1D86D3C6</vt:lpwstr>
  </property>
</Properties>
</file>