
<file path=[Content_Types].xml><?xml version="1.0" encoding="utf-8"?>
<Types xmlns="http://schemas.openxmlformats.org/package/2006/content-types">
  <Default Extension="emf" ContentType="image/x-emf"/>
  <Default Extension="jpeg" ContentType="image/jpeg"/>
  <Default Extension="JPG" ContentType="image/jpeg"/>
  <Default Extension="jpg_large"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5"/>
  </p:notesMasterIdLst>
  <p:sldIdLst>
    <p:sldId id="339" r:id="rId6"/>
    <p:sldId id="257" r:id="rId7"/>
    <p:sldId id="466" r:id="rId8"/>
    <p:sldId id="258" r:id="rId9"/>
    <p:sldId id="259" r:id="rId10"/>
    <p:sldId id="260" r:id="rId11"/>
    <p:sldId id="265" r:id="rId12"/>
    <p:sldId id="266" r:id="rId13"/>
    <p:sldId id="299" r:id="rId14"/>
    <p:sldId id="470" r:id="rId15"/>
    <p:sldId id="304" r:id="rId16"/>
    <p:sldId id="468" r:id="rId17"/>
    <p:sldId id="469" r:id="rId18"/>
    <p:sldId id="471" r:id="rId19"/>
    <p:sldId id="312" r:id="rId20"/>
    <p:sldId id="328" r:id="rId21"/>
    <p:sldId id="300" r:id="rId22"/>
    <p:sldId id="315" r:id="rId23"/>
    <p:sldId id="332" r:id="rId24"/>
    <p:sldId id="333" r:id="rId25"/>
    <p:sldId id="334" r:id="rId26"/>
    <p:sldId id="335" r:id="rId27"/>
    <p:sldId id="270" r:id="rId28"/>
    <p:sldId id="467" r:id="rId29"/>
    <p:sldId id="273" r:id="rId30"/>
    <p:sldId id="320" r:id="rId31"/>
    <p:sldId id="317" r:id="rId32"/>
    <p:sldId id="264" r:id="rId33"/>
    <p:sldId id="324" r:id="rId34"/>
    <p:sldId id="323" r:id="rId35"/>
    <p:sldId id="319" r:id="rId36"/>
    <p:sldId id="277" r:id="rId37"/>
    <p:sldId id="336" r:id="rId38"/>
    <p:sldId id="327" r:id="rId39"/>
    <p:sldId id="263" r:id="rId40"/>
    <p:sldId id="337" r:id="rId41"/>
    <p:sldId id="262" r:id="rId42"/>
    <p:sldId id="326" r:id="rId43"/>
    <p:sldId id="261"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kka Rintamäki" initials="JR" lastIdx="1" clrIdx="0">
    <p:extLst>
      <p:ext uri="{19B8F6BF-5375-455C-9EA6-DF929625EA0E}">
        <p15:presenceInfo xmlns:p15="http://schemas.microsoft.com/office/powerpoint/2012/main" userId="baffe08812e67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4580" autoAdjust="0"/>
  </p:normalViewPr>
  <p:slideViewPr>
    <p:cSldViewPr snapToGrid="0">
      <p:cViewPr varScale="1">
        <p:scale>
          <a:sx n="56" d="100"/>
          <a:sy n="56" d="100"/>
        </p:scale>
        <p:origin x="704" y="56"/>
      </p:cViewPr>
      <p:guideLst/>
    </p:cSldViewPr>
  </p:slideViewPr>
  <p:notesTextViewPr>
    <p:cViewPr>
      <p:scale>
        <a:sx n="1" d="1"/>
        <a:sy n="1" d="1"/>
      </p:scale>
      <p:origin x="0" y="0"/>
    </p:cViewPr>
  </p:notesTextViewPr>
  <p:sorterViewPr>
    <p:cViewPr>
      <p:scale>
        <a:sx n="100" d="100"/>
        <a:sy n="100" d="100"/>
      </p:scale>
      <p:origin x="0" y="-82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12C68-92A4-4354-BCE9-082D0968AA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0640F88-604C-4EF1-89B2-825C5EA0FDE9}">
      <dgm:prSet/>
      <dgm:spPr/>
      <dgm:t>
        <a:bodyPr/>
        <a:lstStyle/>
        <a:p>
          <a:r>
            <a:rPr lang="fi-FI"/>
            <a:t>Practicalities</a:t>
          </a:r>
          <a:endParaRPr lang="en-US"/>
        </a:p>
      </dgm:t>
    </dgm:pt>
    <dgm:pt modelId="{56E33F93-6602-4D90-B3E5-01FC914F2A96}" type="parTrans" cxnId="{0967E24B-D0FF-4AA6-84FF-F81597B9FDBE}">
      <dgm:prSet/>
      <dgm:spPr/>
      <dgm:t>
        <a:bodyPr/>
        <a:lstStyle/>
        <a:p>
          <a:endParaRPr lang="en-US"/>
        </a:p>
      </dgm:t>
    </dgm:pt>
    <dgm:pt modelId="{81119ACC-3F73-4FB1-93C0-2D580438DFD3}" type="sibTrans" cxnId="{0967E24B-D0FF-4AA6-84FF-F81597B9FDBE}">
      <dgm:prSet/>
      <dgm:spPr/>
      <dgm:t>
        <a:bodyPr/>
        <a:lstStyle/>
        <a:p>
          <a:endParaRPr lang="en-US"/>
        </a:p>
      </dgm:t>
    </dgm:pt>
    <dgm:pt modelId="{3835D884-8604-48CA-BD4A-F68FBFF045C0}">
      <dgm:prSet/>
      <dgm:spPr/>
      <dgm:t>
        <a:bodyPr/>
        <a:lstStyle/>
        <a:p>
          <a:r>
            <a:rPr lang="fi-FI"/>
            <a:t>State of the world</a:t>
          </a:r>
          <a:endParaRPr lang="en-US"/>
        </a:p>
      </dgm:t>
    </dgm:pt>
    <dgm:pt modelId="{954809CB-51FF-4FB5-8000-991E14293119}" type="parTrans" cxnId="{15ED9BFF-9FC8-4D38-BA1A-71C6D06DE58E}">
      <dgm:prSet/>
      <dgm:spPr/>
      <dgm:t>
        <a:bodyPr/>
        <a:lstStyle/>
        <a:p>
          <a:endParaRPr lang="en-US"/>
        </a:p>
      </dgm:t>
    </dgm:pt>
    <dgm:pt modelId="{87530534-66AA-43C2-B44A-D185BF4E8BB1}" type="sibTrans" cxnId="{15ED9BFF-9FC8-4D38-BA1A-71C6D06DE58E}">
      <dgm:prSet/>
      <dgm:spPr/>
      <dgm:t>
        <a:bodyPr/>
        <a:lstStyle/>
        <a:p>
          <a:endParaRPr lang="en-US"/>
        </a:p>
      </dgm:t>
    </dgm:pt>
    <dgm:pt modelId="{D3FAC3AE-E49E-4834-A291-09108CDFC5E6}">
      <dgm:prSet/>
      <dgm:spPr/>
      <dgm:t>
        <a:bodyPr/>
        <a:lstStyle/>
        <a:p>
          <a:r>
            <a:rPr lang="fi-FI"/>
            <a:t>What is sustainability?</a:t>
          </a:r>
          <a:endParaRPr lang="en-US"/>
        </a:p>
      </dgm:t>
    </dgm:pt>
    <dgm:pt modelId="{0FCBF513-EC65-478C-9793-23483BC10B7B}" type="parTrans" cxnId="{35E6E423-6214-4EC3-829C-4B9AD5875430}">
      <dgm:prSet/>
      <dgm:spPr/>
      <dgm:t>
        <a:bodyPr/>
        <a:lstStyle/>
        <a:p>
          <a:endParaRPr lang="en-US"/>
        </a:p>
      </dgm:t>
    </dgm:pt>
    <dgm:pt modelId="{D427AD0E-C641-41F8-ADDA-FAF245595C74}" type="sibTrans" cxnId="{35E6E423-6214-4EC3-829C-4B9AD5875430}">
      <dgm:prSet/>
      <dgm:spPr/>
      <dgm:t>
        <a:bodyPr/>
        <a:lstStyle/>
        <a:p>
          <a:endParaRPr lang="en-US"/>
        </a:p>
      </dgm:t>
    </dgm:pt>
    <dgm:pt modelId="{C6C89181-915B-4477-A4BA-30F4D9105465}">
      <dgm:prSet/>
      <dgm:spPr/>
      <dgm:t>
        <a:bodyPr/>
        <a:lstStyle/>
        <a:p>
          <a:r>
            <a:rPr lang="fi-FI"/>
            <a:t>Individual in-class assignment</a:t>
          </a:r>
          <a:endParaRPr lang="en-US"/>
        </a:p>
      </dgm:t>
    </dgm:pt>
    <dgm:pt modelId="{A44A9A20-3829-424F-A999-D454749DA611}" type="parTrans" cxnId="{18A47625-BDBD-4596-98EC-5DB83D41C6DB}">
      <dgm:prSet/>
      <dgm:spPr/>
      <dgm:t>
        <a:bodyPr/>
        <a:lstStyle/>
        <a:p>
          <a:endParaRPr lang="en-US"/>
        </a:p>
      </dgm:t>
    </dgm:pt>
    <dgm:pt modelId="{FCC723C0-CD10-47A7-B609-BCF019FE316B}" type="sibTrans" cxnId="{18A47625-BDBD-4596-98EC-5DB83D41C6DB}">
      <dgm:prSet/>
      <dgm:spPr/>
      <dgm:t>
        <a:bodyPr/>
        <a:lstStyle/>
        <a:p>
          <a:endParaRPr lang="en-US"/>
        </a:p>
      </dgm:t>
    </dgm:pt>
    <dgm:pt modelId="{A5DA6814-7083-43F2-B62B-1F49B25BC278}">
      <dgm:prSet/>
      <dgm:spPr/>
      <dgm:t>
        <a:bodyPr/>
        <a:lstStyle/>
        <a:p>
          <a:r>
            <a:rPr lang="fi-FI"/>
            <a:t>Action</a:t>
          </a:r>
          <a:endParaRPr lang="en-US"/>
        </a:p>
      </dgm:t>
    </dgm:pt>
    <dgm:pt modelId="{501EC3B9-39D1-4229-9DA8-88D62D0DEB3A}" type="parTrans" cxnId="{04A11C44-5002-4B2E-97F5-A3179E8FE7CD}">
      <dgm:prSet/>
      <dgm:spPr/>
      <dgm:t>
        <a:bodyPr/>
        <a:lstStyle/>
        <a:p>
          <a:endParaRPr lang="en-US"/>
        </a:p>
      </dgm:t>
    </dgm:pt>
    <dgm:pt modelId="{0819ABCF-7228-4AD4-B491-85A8C16117D3}" type="sibTrans" cxnId="{04A11C44-5002-4B2E-97F5-A3179E8FE7CD}">
      <dgm:prSet/>
      <dgm:spPr/>
      <dgm:t>
        <a:bodyPr/>
        <a:lstStyle/>
        <a:p>
          <a:endParaRPr lang="en-US"/>
        </a:p>
      </dgm:t>
    </dgm:pt>
    <dgm:pt modelId="{9994B906-A4AA-439A-8828-0684C7BCC393}">
      <dgm:prSet/>
      <dgm:spPr/>
      <dgm:t>
        <a:bodyPr/>
        <a:lstStyle/>
        <a:p>
          <a:r>
            <a:rPr lang="fi-FI"/>
            <a:t>Dissemination of results</a:t>
          </a:r>
          <a:endParaRPr lang="en-US"/>
        </a:p>
      </dgm:t>
    </dgm:pt>
    <dgm:pt modelId="{C866291E-3895-44B0-A454-BF6AF9C9F271}" type="parTrans" cxnId="{6C831C3D-FEA0-4411-B41F-0709C903BD06}">
      <dgm:prSet/>
      <dgm:spPr/>
      <dgm:t>
        <a:bodyPr/>
        <a:lstStyle/>
        <a:p>
          <a:endParaRPr lang="en-US"/>
        </a:p>
      </dgm:t>
    </dgm:pt>
    <dgm:pt modelId="{819570B4-E0C4-4B53-B096-58B222203984}" type="sibTrans" cxnId="{6C831C3D-FEA0-4411-B41F-0709C903BD06}">
      <dgm:prSet/>
      <dgm:spPr/>
      <dgm:t>
        <a:bodyPr/>
        <a:lstStyle/>
        <a:p>
          <a:endParaRPr lang="en-US"/>
        </a:p>
      </dgm:t>
    </dgm:pt>
    <dgm:pt modelId="{DFB7332C-136C-42F3-88F1-C810842AE37B}" type="pres">
      <dgm:prSet presAssocID="{54C12C68-92A4-4354-BCE9-082D0968AAD6}" presName="linear" presStyleCnt="0">
        <dgm:presLayoutVars>
          <dgm:animLvl val="lvl"/>
          <dgm:resizeHandles val="exact"/>
        </dgm:presLayoutVars>
      </dgm:prSet>
      <dgm:spPr/>
    </dgm:pt>
    <dgm:pt modelId="{01F5152C-DB2C-4DD2-BF56-69921A87E919}" type="pres">
      <dgm:prSet presAssocID="{B0640F88-604C-4EF1-89B2-825C5EA0FDE9}" presName="parentText" presStyleLbl="node1" presStyleIdx="0" presStyleCnt="4">
        <dgm:presLayoutVars>
          <dgm:chMax val="0"/>
          <dgm:bulletEnabled val="1"/>
        </dgm:presLayoutVars>
      </dgm:prSet>
      <dgm:spPr/>
    </dgm:pt>
    <dgm:pt modelId="{59119E62-3895-4856-9786-02E43B105B1D}" type="pres">
      <dgm:prSet presAssocID="{81119ACC-3F73-4FB1-93C0-2D580438DFD3}" presName="spacer" presStyleCnt="0"/>
      <dgm:spPr/>
    </dgm:pt>
    <dgm:pt modelId="{261F82BA-8F3D-44A9-A166-EA1DF4DE1B59}" type="pres">
      <dgm:prSet presAssocID="{3835D884-8604-48CA-BD4A-F68FBFF045C0}" presName="parentText" presStyleLbl="node1" presStyleIdx="1" presStyleCnt="4">
        <dgm:presLayoutVars>
          <dgm:chMax val="0"/>
          <dgm:bulletEnabled val="1"/>
        </dgm:presLayoutVars>
      </dgm:prSet>
      <dgm:spPr/>
    </dgm:pt>
    <dgm:pt modelId="{8DDA082B-9665-42CE-9D1B-CE42023AA880}" type="pres">
      <dgm:prSet presAssocID="{87530534-66AA-43C2-B44A-D185BF4E8BB1}" presName="spacer" presStyleCnt="0"/>
      <dgm:spPr/>
    </dgm:pt>
    <dgm:pt modelId="{A33DC95B-795D-4B18-ACD1-2239EBCC4AC4}" type="pres">
      <dgm:prSet presAssocID="{D3FAC3AE-E49E-4834-A291-09108CDFC5E6}" presName="parentText" presStyleLbl="node1" presStyleIdx="2" presStyleCnt="4">
        <dgm:presLayoutVars>
          <dgm:chMax val="0"/>
          <dgm:bulletEnabled val="1"/>
        </dgm:presLayoutVars>
      </dgm:prSet>
      <dgm:spPr/>
    </dgm:pt>
    <dgm:pt modelId="{9A503176-4584-4336-8148-6BB2CFAC33F5}" type="pres">
      <dgm:prSet presAssocID="{D427AD0E-C641-41F8-ADDA-FAF245595C74}" presName="spacer" presStyleCnt="0"/>
      <dgm:spPr/>
    </dgm:pt>
    <dgm:pt modelId="{C4A60FF2-8D5F-4799-B656-C329B87EB165}" type="pres">
      <dgm:prSet presAssocID="{C6C89181-915B-4477-A4BA-30F4D9105465}" presName="parentText" presStyleLbl="node1" presStyleIdx="3" presStyleCnt="4">
        <dgm:presLayoutVars>
          <dgm:chMax val="0"/>
          <dgm:bulletEnabled val="1"/>
        </dgm:presLayoutVars>
      </dgm:prSet>
      <dgm:spPr/>
    </dgm:pt>
    <dgm:pt modelId="{B4624851-12BB-4CCA-8B51-D447B04D37B2}" type="pres">
      <dgm:prSet presAssocID="{C6C89181-915B-4477-A4BA-30F4D9105465}" presName="childText" presStyleLbl="revTx" presStyleIdx="0" presStyleCnt="1">
        <dgm:presLayoutVars>
          <dgm:bulletEnabled val="1"/>
        </dgm:presLayoutVars>
      </dgm:prSet>
      <dgm:spPr/>
    </dgm:pt>
  </dgm:ptLst>
  <dgm:cxnLst>
    <dgm:cxn modelId="{33BE8A20-3637-42EE-A5EB-9579E8F71B01}" type="presOf" srcId="{3835D884-8604-48CA-BD4A-F68FBFF045C0}" destId="{261F82BA-8F3D-44A9-A166-EA1DF4DE1B59}" srcOrd="0" destOrd="0" presId="urn:microsoft.com/office/officeart/2005/8/layout/vList2"/>
    <dgm:cxn modelId="{35E6E423-6214-4EC3-829C-4B9AD5875430}" srcId="{54C12C68-92A4-4354-BCE9-082D0968AAD6}" destId="{D3FAC3AE-E49E-4834-A291-09108CDFC5E6}" srcOrd="2" destOrd="0" parTransId="{0FCBF513-EC65-478C-9793-23483BC10B7B}" sibTransId="{D427AD0E-C641-41F8-ADDA-FAF245595C74}"/>
    <dgm:cxn modelId="{18A47625-BDBD-4596-98EC-5DB83D41C6DB}" srcId="{54C12C68-92A4-4354-BCE9-082D0968AAD6}" destId="{C6C89181-915B-4477-A4BA-30F4D9105465}" srcOrd="3" destOrd="0" parTransId="{A44A9A20-3829-424F-A999-D454749DA611}" sibTransId="{FCC723C0-CD10-47A7-B609-BCF019FE316B}"/>
    <dgm:cxn modelId="{1871803B-C5CF-48BC-A792-709FF334C064}" type="presOf" srcId="{D3FAC3AE-E49E-4834-A291-09108CDFC5E6}" destId="{A33DC95B-795D-4B18-ACD1-2239EBCC4AC4}" srcOrd="0" destOrd="0" presId="urn:microsoft.com/office/officeart/2005/8/layout/vList2"/>
    <dgm:cxn modelId="{6C831C3D-FEA0-4411-B41F-0709C903BD06}" srcId="{C6C89181-915B-4477-A4BA-30F4D9105465}" destId="{9994B906-A4AA-439A-8828-0684C7BCC393}" srcOrd="1" destOrd="0" parTransId="{C866291E-3895-44B0-A454-BF6AF9C9F271}" sibTransId="{819570B4-E0C4-4B53-B096-58B222203984}"/>
    <dgm:cxn modelId="{04A11C44-5002-4B2E-97F5-A3179E8FE7CD}" srcId="{C6C89181-915B-4477-A4BA-30F4D9105465}" destId="{A5DA6814-7083-43F2-B62B-1F49B25BC278}" srcOrd="0" destOrd="0" parTransId="{501EC3B9-39D1-4229-9DA8-88D62D0DEB3A}" sibTransId="{0819ABCF-7228-4AD4-B491-85A8C16117D3}"/>
    <dgm:cxn modelId="{0967E24B-D0FF-4AA6-84FF-F81597B9FDBE}" srcId="{54C12C68-92A4-4354-BCE9-082D0968AAD6}" destId="{B0640F88-604C-4EF1-89B2-825C5EA0FDE9}" srcOrd="0" destOrd="0" parTransId="{56E33F93-6602-4D90-B3E5-01FC914F2A96}" sibTransId="{81119ACC-3F73-4FB1-93C0-2D580438DFD3}"/>
    <dgm:cxn modelId="{79EBE16D-0E69-48F3-9ECD-A81684778228}" type="presOf" srcId="{9994B906-A4AA-439A-8828-0684C7BCC393}" destId="{B4624851-12BB-4CCA-8B51-D447B04D37B2}" srcOrd="0" destOrd="1" presId="urn:microsoft.com/office/officeart/2005/8/layout/vList2"/>
    <dgm:cxn modelId="{08EA884E-2778-43D5-A7D7-7F0A8096271F}" type="presOf" srcId="{A5DA6814-7083-43F2-B62B-1F49B25BC278}" destId="{B4624851-12BB-4CCA-8B51-D447B04D37B2}" srcOrd="0" destOrd="0" presId="urn:microsoft.com/office/officeart/2005/8/layout/vList2"/>
    <dgm:cxn modelId="{7BC94181-EC1F-409B-9ACC-F65371166726}" type="presOf" srcId="{C6C89181-915B-4477-A4BA-30F4D9105465}" destId="{C4A60FF2-8D5F-4799-B656-C329B87EB165}" srcOrd="0" destOrd="0" presId="urn:microsoft.com/office/officeart/2005/8/layout/vList2"/>
    <dgm:cxn modelId="{5BA23DE2-0120-4AC9-9870-ED880F24DF60}" type="presOf" srcId="{54C12C68-92A4-4354-BCE9-082D0968AAD6}" destId="{DFB7332C-136C-42F3-88F1-C810842AE37B}" srcOrd="0" destOrd="0" presId="urn:microsoft.com/office/officeart/2005/8/layout/vList2"/>
    <dgm:cxn modelId="{2DAB6DFE-937B-4345-9434-24AD9B0DBE02}" type="presOf" srcId="{B0640F88-604C-4EF1-89B2-825C5EA0FDE9}" destId="{01F5152C-DB2C-4DD2-BF56-69921A87E919}" srcOrd="0" destOrd="0" presId="urn:microsoft.com/office/officeart/2005/8/layout/vList2"/>
    <dgm:cxn modelId="{15ED9BFF-9FC8-4D38-BA1A-71C6D06DE58E}" srcId="{54C12C68-92A4-4354-BCE9-082D0968AAD6}" destId="{3835D884-8604-48CA-BD4A-F68FBFF045C0}" srcOrd="1" destOrd="0" parTransId="{954809CB-51FF-4FB5-8000-991E14293119}" sibTransId="{87530534-66AA-43C2-B44A-D185BF4E8BB1}"/>
    <dgm:cxn modelId="{0CF2236F-B801-436A-A657-7CEE03C5F32B}" type="presParOf" srcId="{DFB7332C-136C-42F3-88F1-C810842AE37B}" destId="{01F5152C-DB2C-4DD2-BF56-69921A87E919}" srcOrd="0" destOrd="0" presId="urn:microsoft.com/office/officeart/2005/8/layout/vList2"/>
    <dgm:cxn modelId="{567A321D-1080-4858-A4AB-A2329E6CAC44}" type="presParOf" srcId="{DFB7332C-136C-42F3-88F1-C810842AE37B}" destId="{59119E62-3895-4856-9786-02E43B105B1D}" srcOrd="1" destOrd="0" presId="urn:microsoft.com/office/officeart/2005/8/layout/vList2"/>
    <dgm:cxn modelId="{FA153AC9-19C5-4C19-BDDC-1857CCD1670D}" type="presParOf" srcId="{DFB7332C-136C-42F3-88F1-C810842AE37B}" destId="{261F82BA-8F3D-44A9-A166-EA1DF4DE1B59}" srcOrd="2" destOrd="0" presId="urn:microsoft.com/office/officeart/2005/8/layout/vList2"/>
    <dgm:cxn modelId="{DCB8A256-7F62-41D6-A3C6-FFCE06DAD665}" type="presParOf" srcId="{DFB7332C-136C-42F3-88F1-C810842AE37B}" destId="{8DDA082B-9665-42CE-9D1B-CE42023AA880}" srcOrd="3" destOrd="0" presId="urn:microsoft.com/office/officeart/2005/8/layout/vList2"/>
    <dgm:cxn modelId="{F1B27D52-F4A6-4CF3-B198-512D0C6D40D7}" type="presParOf" srcId="{DFB7332C-136C-42F3-88F1-C810842AE37B}" destId="{A33DC95B-795D-4B18-ACD1-2239EBCC4AC4}" srcOrd="4" destOrd="0" presId="urn:microsoft.com/office/officeart/2005/8/layout/vList2"/>
    <dgm:cxn modelId="{21C46FB5-398E-4D5F-8A99-4AFEA4AC2A4D}" type="presParOf" srcId="{DFB7332C-136C-42F3-88F1-C810842AE37B}" destId="{9A503176-4584-4336-8148-6BB2CFAC33F5}" srcOrd="5" destOrd="0" presId="urn:microsoft.com/office/officeart/2005/8/layout/vList2"/>
    <dgm:cxn modelId="{2C0AF73B-C247-4D9C-AE00-BA6E39792FDD}" type="presParOf" srcId="{DFB7332C-136C-42F3-88F1-C810842AE37B}" destId="{C4A60FF2-8D5F-4799-B656-C329B87EB165}" srcOrd="6" destOrd="0" presId="urn:microsoft.com/office/officeart/2005/8/layout/vList2"/>
    <dgm:cxn modelId="{F7E47ADA-863F-4C0A-882B-1F51A28992AD}" type="presParOf" srcId="{DFB7332C-136C-42F3-88F1-C810842AE37B}" destId="{B4624851-12BB-4CCA-8B51-D447B04D37B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8929B-EA1B-4378-ACF5-874A7F81D60C}"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E82FFB96-AD2E-46CC-8072-33FB4FCACA9A}">
      <dgm:prSet/>
      <dgm:spPr/>
      <dgm:t>
        <a:bodyPr/>
        <a:lstStyle/>
        <a:p>
          <a:r>
            <a:rPr lang="en-US" dirty="0"/>
            <a:t>Tue.   26.4.</a:t>
          </a:r>
        </a:p>
      </dgm:t>
    </dgm:pt>
    <dgm:pt modelId="{40429EEB-B34E-4330-B8BA-86FF24BE02AF}" type="parTrans" cxnId="{C492C229-B212-49E6-9C35-804099F9242E}">
      <dgm:prSet/>
      <dgm:spPr/>
      <dgm:t>
        <a:bodyPr/>
        <a:lstStyle/>
        <a:p>
          <a:endParaRPr lang="en-US"/>
        </a:p>
      </dgm:t>
    </dgm:pt>
    <dgm:pt modelId="{B1D96E1D-4F79-4A65-99CA-72EECBF3394A}" type="sibTrans" cxnId="{C492C229-B212-49E6-9C35-804099F9242E}">
      <dgm:prSet/>
      <dgm:spPr/>
      <dgm:t>
        <a:bodyPr/>
        <a:lstStyle/>
        <a:p>
          <a:endParaRPr lang="en-US"/>
        </a:p>
      </dgm:t>
    </dgm:pt>
    <dgm:pt modelId="{96CFBFF6-9BB3-4E85-B8B8-FF893B2DDB44}">
      <dgm:prSet custT="1"/>
      <dgm:spPr/>
      <dgm:t>
        <a:bodyPr/>
        <a:lstStyle/>
        <a:p>
          <a:r>
            <a:rPr lang="en-US" sz="1000" dirty="0"/>
            <a:t>Practicalities + Sustainability and business</a:t>
          </a:r>
        </a:p>
      </dgm:t>
    </dgm:pt>
    <dgm:pt modelId="{2B5659A2-B0D5-42A4-B7A8-9C68F36AC75D}" type="parTrans" cxnId="{FF4238A1-930F-4DA7-9FCD-974D2F4EAA63}">
      <dgm:prSet/>
      <dgm:spPr/>
      <dgm:t>
        <a:bodyPr/>
        <a:lstStyle/>
        <a:p>
          <a:endParaRPr lang="en-US"/>
        </a:p>
      </dgm:t>
    </dgm:pt>
    <dgm:pt modelId="{11DF7746-CE3B-41E5-B465-41CBB6B6236B}" type="sibTrans" cxnId="{FF4238A1-930F-4DA7-9FCD-974D2F4EAA63}">
      <dgm:prSet/>
      <dgm:spPr/>
      <dgm:t>
        <a:bodyPr/>
        <a:lstStyle/>
        <a:p>
          <a:endParaRPr lang="en-US"/>
        </a:p>
      </dgm:t>
    </dgm:pt>
    <dgm:pt modelId="{3872C851-A7DC-4A46-8B24-41981E58AE14}">
      <dgm:prSet/>
      <dgm:spPr/>
      <dgm:t>
        <a:bodyPr/>
        <a:lstStyle/>
        <a:p>
          <a:r>
            <a:rPr lang="en-US" dirty="0"/>
            <a:t>Thu. 28.4.</a:t>
          </a:r>
        </a:p>
      </dgm:t>
    </dgm:pt>
    <dgm:pt modelId="{B46DC7F8-41E0-48A9-8FC2-42AA8B01E854}" type="parTrans" cxnId="{3C879839-76D9-4BCA-A522-9765681AF166}">
      <dgm:prSet/>
      <dgm:spPr/>
      <dgm:t>
        <a:bodyPr/>
        <a:lstStyle/>
        <a:p>
          <a:endParaRPr lang="en-US"/>
        </a:p>
      </dgm:t>
    </dgm:pt>
    <dgm:pt modelId="{03F7DB54-B1D4-4F8E-A161-AE0810463832}" type="sibTrans" cxnId="{3C879839-76D9-4BCA-A522-9765681AF166}">
      <dgm:prSet/>
      <dgm:spPr/>
      <dgm:t>
        <a:bodyPr/>
        <a:lstStyle/>
        <a:p>
          <a:endParaRPr lang="en-US"/>
        </a:p>
      </dgm:t>
    </dgm:pt>
    <dgm:pt modelId="{C7AB9782-1416-45F7-96A0-C34150944DA0}">
      <dgm:prSet custT="1"/>
      <dgm:spPr/>
      <dgm:t>
        <a:bodyPr/>
        <a:lstStyle/>
        <a:p>
          <a:r>
            <a:rPr lang="en-US" sz="1000" dirty="0"/>
            <a:t>Sustainability strategies</a:t>
          </a:r>
        </a:p>
      </dgm:t>
    </dgm:pt>
    <dgm:pt modelId="{13BBBBF3-2EAA-450B-91C1-CDABA10C7E90}" type="parTrans" cxnId="{228A36A2-22F6-43AB-8D4D-5FE12DCD1ABF}">
      <dgm:prSet/>
      <dgm:spPr/>
      <dgm:t>
        <a:bodyPr/>
        <a:lstStyle/>
        <a:p>
          <a:endParaRPr lang="en-US"/>
        </a:p>
      </dgm:t>
    </dgm:pt>
    <dgm:pt modelId="{6BFEC29A-A970-472F-8F79-8662855315B9}" type="sibTrans" cxnId="{228A36A2-22F6-43AB-8D4D-5FE12DCD1ABF}">
      <dgm:prSet/>
      <dgm:spPr/>
      <dgm:t>
        <a:bodyPr/>
        <a:lstStyle/>
        <a:p>
          <a:endParaRPr lang="en-US"/>
        </a:p>
      </dgm:t>
    </dgm:pt>
    <dgm:pt modelId="{140461A0-AF8C-4890-BD51-3B5AA6C073C4}">
      <dgm:prSet/>
      <dgm:spPr/>
      <dgm:t>
        <a:bodyPr/>
        <a:lstStyle/>
        <a:p>
          <a:r>
            <a:rPr lang="en-US" dirty="0"/>
            <a:t>Tue. 2.5</a:t>
          </a:r>
        </a:p>
      </dgm:t>
    </dgm:pt>
    <dgm:pt modelId="{F7417313-8D40-4EC0-A2B0-F0D9DFBAB518}" type="parTrans" cxnId="{597D921C-43EA-418D-9957-674DA6D0F5D4}">
      <dgm:prSet/>
      <dgm:spPr/>
      <dgm:t>
        <a:bodyPr/>
        <a:lstStyle/>
        <a:p>
          <a:endParaRPr lang="en-US"/>
        </a:p>
      </dgm:t>
    </dgm:pt>
    <dgm:pt modelId="{B3E52D4F-6CBF-46F8-B194-482DA792DA74}" type="sibTrans" cxnId="{597D921C-43EA-418D-9957-674DA6D0F5D4}">
      <dgm:prSet/>
      <dgm:spPr/>
      <dgm:t>
        <a:bodyPr/>
        <a:lstStyle/>
        <a:p>
          <a:endParaRPr lang="en-US"/>
        </a:p>
      </dgm:t>
    </dgm:pt>
    <dgm:pt modelId="{8D9AEF7E-9C09-426B-849A-6EB6B2F0D7ED}">
      <dgm:prSet custT="1"/>
      <dgm:spPr/>
      <dgm:t>
        <a:bodyPr/>
        <a:lstStyle/>
        <a:p>
          <a:r>
            <a:rPr lang="en-US" sz="1000" dirty="0"/>
            <a:t>Organizing for sustainability</a:t>
          </a:r>
        </a:p>
      </dgm:t>
    </dgm:pt>
    <dgm:pt modelId="{C3B4C197-9415-4767-ABEE-BC79B273B925}" type="parTrans" cxnId="{F6A66BB3-A152-4593-A438-4BFEFDC1E9C4}">
      <dgm:prSet/>
      <dgm:spPr/>
      <dgm:t>
        <a:bodyPr/>
        <a:lstStyle/>
        <a:p>
          <a:endParaRPr lang="en-US"/>
        </a:p>
      </dgm:t>
    </dgm:pt>
    <dgm:pt modelId="{CDB78C6C-5F4E-4A3F-B5FB-B99F704683F8}" type="sibTrans" cxnId="{F6A66BB3-A152-4593-A438-4BFEFDC1E9C4}">
      <dgm:prSet/>
      <dgm:spPr/>
      <dgm:t>
        <a:bodyPr/>
        <a:lstStyle/>
        <a:p>
          <a:endParaRPr lang="en-US"/>
        </a:p>
      </dgm:t>
    </dgm:pt>
    <dgm:pt modelId="{46009337-1E8B-4734-8965-7EE4A389839F}">
      <dgm:prSet/>
      <dgm:spPr/>
      <dgm:t>
        <a:bodyPr/>
        <a:lstStyle/>
        <a:p>
          <a:r>
            <a:rPr lang="en-US" dirty="0"/>
            <a:t>Thu. 4.5</a:t>
          </a:r>
        </a:p>
      </dgm:t>
    </dgm:pt>
    <dgm:pt modelId="{75AD7769-DF29-49D6-9139-526C3C8A021B}" type="parTrans" cxnId="{3FA19BB3-27FB-4579-B144-C7F0777E3B73}">
      <dgm:prSet/>
      <dgm:spPr/>
      <dgm:t>
        <a:bodyPr/>
        <a:lstStyle/>
        <a:p>
          <a:endParaRPr lang="en-US"/>
        </a:p>
      </dgm:t>
    </dgm:pt>
    <dgm:pt modelId="{A62869EC-1F5B-47BC-8A7F-A281106CB204}" type="sibTrans" cxnId="{3FA19BB3-27FB-4579-B144-C7F0777E3B73}">
      <dgm:prSet/>
      <dgm:spPr/>
      <dgm:t>
        <a:bodyPr/>
        <a:lstStyle/>
        <a:p>
          <a:endParaRPr lang="en-US"/>
        </a:p>
      </dgm:t>
    </dgm:pt>
    <dgm:pt modelId="{CB1F95F1-106B-43FE-821C-5BEA791A0B94}">
      <dgm:prSet custT="1"/>
      <dgm:spPr/>
      <dgm:t>
        <a:bodyPr/>
        <a:lstStyle/>
        <a:p>
          <a:r>
            <a:rPr lang="en-GB" sz="1000" dirty="0"/>
            <a:t>Sustainability innovation</a:t>
          </a:r>
        </a:p>
        <a:p>
          <a:endParaRPr lang="en-GB" sz="1100" dirty="0"/>
        </a:p>
        <a:p>
          <a:endParaRPr lang="en-GB" sz="1100" dirty="0"/>
        </a:p>
      </dgm:t>
    </dgm:pt>
    <dgm:pt modelId="{F7415CAF-3C47-4016-860A-E8B6FAF7FE58}" type="parTrans" cxnId="{87891905-A2CC-430F-AFBF-F36E25E5F587}">
      <dgm:prSet/>
      <dgm:spPr/>
      <dgm:t>
        <a:bodyPr/>
        <a:lstStyle/>
        <a:p>
          <a:endParaRPr lang="en-US"/>
        </a:p>
      </dgm:t>
    </dgm:pt>
    <dgm:pt modelId="{647DE002-851F-4451-809E-27822C039787}" type="sibTrans" cxnId="{87891905-A2CC-430F-AFBF-F36E25E5F587}">
      <dgm:prSet/>
      <dgm:spPr/>
      <dgm:t>
        <a:bodyPr/>
        <a:lstStyle/>
        <a:p>
          <a:endParaRPr lang="en-US"/>
        </a:p>
      </dgm:t>
    </dgm:pt>
    <dgm:pt modelId="{2FC75F84-FED7-4936-B004-3BCBC89BC989}">
      <dgm:prSet/>
      <dgm:spPr/>
      <dgm:t>
        <a:bodyPr/>
        <a:lstStyle/>
        <a:p>
          <a:r>
            <a:rPr lang="en-US" dirty="0"/>
            <a:t>Tue. 9.5</a:t>
          </a:r>
        </a:p>
      </dgm:t>
    </dgm:pt>
    <dgm:pt modelId="{C2875C37-9F73-4264-A543-A0295C9ECAA3}" type="parTrans" cxnId="{99E55C17-5EF6-4C1C-A872-C92886BD318D}">
      <dgm:prSet/>
      <dgm:spPr/>
      <dgm:t>
        <a:bodyPr/>
        <a:lstStyle/>
        <a:p>
          <a:endParaRPr lang="en-US"/>
        </a:p>
      </dgm:t>
    </dgm:pt>
    <dgm:pt modelId="{70A03EBE-C351-4436-BEAC-0CB47E16C93D}" type="sibTrans" cxnId="{99E55C17-5EF6-4C1C-A872-C92886BD318D}">
      <dgm:prSet/>
      <dgm:spPr/>
      <dgm:t>
        <a:bodyPr/>
        <a:lstStyle/>
        <a:p>
          <a:endParaRPr lang="en-US"/>
        </a:p>
      </dgm:t>
    </dgm:pt>
    <dgm:pt modelId="{8BBDBA89-359A-4E09-9AB3-0648349B3F34}">
      <dgm:prSet custT="1"/>
      <dgm:spPr/>
      <dgm:t>
        <a:bodyPr/>
        <a:lstStyle/>
        <a:p>
          <a:r>
            <a:rPr lang="en-GB" sz="1000" dirty="0"/>
            <a:t>Student presentations (management instruments)</a:t>
          </a:r>
          <a:endParaRPr lang="en-US" sz="1000" dirty="0"/>
        </a:p>
      </dgm:t>
    </dgm:pt>
    <dgm:pt modelId="{FB837B0A-A259-40E4-8799-475FB08262A8}" type="parTrans" cxnId="{12A630B2-D2D0-4F13-9F78-D0CDD753828E}">
      <dgm:prSet/>
      <dgm:spPr/>
      <dgm:t>
        <a:bodyPr/>
        <a:lstStyle/>
        <a:p>
          <a:endParaRPr lang="en-US"/>
        </a:p>
      </dgm:t>
    </dgm:pt>
    <dgm:pt modelId="{12132072-730E-42DD-A53D-BA89EB789661}" type="sibTrans" cxnId="{12A630B2-D2D0-4F13-9F78-D0CDD753828E}">
      <dgm:prSet/>
      <dgm:spPr/>
      <dgm:t>
        <a:bodyPr/>
        <a:lstStyle/>
        <a:p>
          <a:endParaRPr lang="en-US"/>
        </a:p>
      </dgm:t>
    </dgm:pt>
    <dgm:pt modelId="{4A499E7D-758A-4067-A797-5C8DE22A8453}">
      <dgm:prSet/>
      <dgm:spPr/>
      <dgm:t>
        <a:bodyPr/>
        <a:lstStyle/>
        <a:p>
          <a:r>
            <a:rPr lang="en-US" dirty="0"/>
            <a:t>Thu. 11.5</a:t>
          </a:r>
        </a:p>
      </dgm:t>
    </dgm:pt>
    <dgm:pt modelId="{AEB95326-17F5-4C3A-B320-DCAD64C9F00F}" type="parTrans" cxnId="{F5D74AA3-035C-4042-AA56-ED7169880FBD}">
      <dgm:prSet/>
      <dgm:spPr/>
      <dgm:t>
        <a:bodyPr/>
        <a:lstStyle/>
        <a:p>
          <a:endParaRPr lang="en-US"/>
        </a:p>
      </dgm:t>
    </dgm:pt>
    <dgm:pt modelId="{76DB3F66-A8CD-41F3-BEE8-9633BF67E5B9}" type="sibTrans" cxnId="{F5D74AA3-035C-4042-AA56-ED7169880FBD}">
      <dgm:prSet/>
      <dgm:spPr/>
      <dgm:t>
        <a:bodyPr/>
        <a:lstStyle/>
        <a:p>
          <a:endParaRPr lang="en-US"/>
        </a:p>
      </dgm:t>
    </dgm:pt>
    <dgm:pt modelId="{3CAF6411-6C42-4506-9094-BBAB8C2C40A2}">
      <dgm:prSet custT="1"/>
      <dgm:spPr/>
      <dgm:t>
        <a:bodyPr/>
        <a:lstStyle/>
        <a:p>
          <a:r>
            <a:rPr lang="en-US" sz="1000" dirty="0"/>
            <a:t>Sustainability communication</a:t>
          </a:r>
        </a:p>
      </dgm:t>
    </dgm:pt>
    <dgm:pt modelId="{C4668694-84D6-40F1-98CE-B2FBC3863020}" type="parTrans" cxnId="{D9CB5D28-D1EC-493E-8181-710F2AD22D75}">
      <dgm:prSet/>
      <dgm:spPr/>
      <dgm:t>
        <a:bodyPr/>
        <a:lstStyle/>
        <a:p>
          <a:endParaRPr lang="en-US"/>
        </a:p>
      </dgm:t>
    </dgm:pt>
    <dgm:pt modelId="{9A865219-5392-4338-A2B7-6DA5A55397F0}" type="sibTrans" cxnId="{D9CB5D28-D1EC-493E-8181-710F2AD22D75}">
      <dgm:prSet/>
      <dgm:spPr/>
      <dgm:t>
        <a:bodyPr/>
        <a:lstStyle/>
        <a:p>
          <a:endParaRPr lang="en-US"/>
        </a:p>
      </dgm:t>
    </dgm:pt>
    <dgm:pt modelId="{F8E54375-8781-4A9A-A0B5-12A7B5156564}">
      <dgm:prSet/>
      <dgm:spPr/>
      <dgm:t>
        <a:bodyPr/>
        <a:lstStyle/>
        <a:p>
          <a:r>
            <a:rPr lang="en-US" dirty="0"/>
            <a:t>Tue. 16.5</a:t>
          </a:r>
        </a:p>
      </dgm:t>
    </dgm:pt>
    <dgm:pt modelId="{1AF0DD0F-CF9C-4AF2-B00D-8A2F3E0E2AF7}" type="parTrans" cxnId="{D089CEFA-D40C-4826-ADED-2E4644E57780}">
      <dgm:prSet/>
      <dgm:spPr/>
      <dgm:t>
        <a:bodyPr/>
        <a:lstStyle/>
        <a:p>
          <a:endParaRPr lang="en-US"/>
        </a:p>
      </dgm:t>
    </dgm:pt>
    <dgm:pt modelId="{3D809A86-6C16-4AFB-8130-CE0C9A5EDF14}" type="sibTrans" cxnId="{D089CEFA-D40C-4826-ADED-2E4644E57780}">
      <dgm:prSet/>
      <dgm:spPr/>
      <dgm:t>
        <a:bodyPr/>
        <a:lstStyle/>
        <a:p>
          <a:endParaRPr lang="en-US"/>
        </a:p>
      </dgm:t>
    </dgm:pt>
    <dgm:pt modelId="{9844C2AE-202A-4E68-B91C-4A4D79D409EF}">
      <dgm:prSet custT="1"/>
      <dgm:spPr/>
      <dgm:t>
        <a:bodyPr/>
        <a:lstStyle/>
        <a:p>
          <a:r>
            <a:rPr lang="en-GB" sz="1000" dirty="0"/>
            <a:t>Stakeholder management simulation</a:t>
          </a:r>
          <a:endParaRPr lang="en-US" sz="1000" dirty="0"/>
        </a:p>
      </dgm:t>
    </dgm:pt>
    <dgm:pt modelId="{8A849C0A-E1E8-49AC-B47F-BD47FF0F8E48}" type="parTrans" cxnId="{6B193395-2B9C-45E8-9B33-41B350353F9C}">
      <dgm:prSet/>
      <dgm:spPr/>
      <dgm:t>
        <a:bodyPr/>
        <a:lstStyle/>
        <a:p>
          <a:endParaRPr lang="en-US"/>
        </a:p>
      </dgm:t>
    </dgm:pt>
    <dgm:pt modelId="{1C14EB3A-7EB1-4183-9FD5-6CC27238F699}" type="sibTrans" cxnId="{6B193395-2B9C-45E8-9B33-41B350353F9C}">
      <dgm:prSet/>
      <dgm:spPr/>
      <dgm:t>
        <a:bodyPr/>
        <a:lstStyle/>
        <a:p>
          <a:endParaRPr lang="en-US"/>
        </a:p>
      </dgm:t>
    </dgm:pt>
    <dgm:pt modelId="{8B160689-3F91-417D-AB75-D1EE836B8F96}">
      <dgm:prSet/>
      <dgm:spPr/>
      <dgm:t>
        <a:bodyPr/>
        <a:lstStyle/>
        <a:p>
          <a:r>
            <a:rPr lang="en-US" dirty="0"/>
            <a:t>Tue. 23.5</a:t>
          </a:r>
        </a:p>
      </dgm:t>
    </dgm:pt>
    <dgm:pt modelId="{9CF940CB-FEDB-47D8-8F11-AF5D5573CE19}" type="parTrans" cxnId="{29363BEE-6CDC-40F4-8F53-CFBBA0F3FEE4}">
      <dgm:prSet/>
      <dgm:spPr/>
      <dgm:t>
        <a:bodyPr/>
        <a:lstStyle/>
        <a:p>
          <a:endParaRPr lang="en-US"/>
        </a:p>
      </dgm:t>
    </dgm:pt>
    <dgm:pt modelId="{CE05D68F-929F-45D0-891A-AB75212AF4F0}" type="sibTrans" cxnId="{29363BEE-6CDC-40F4-8F53-CFBBA0F3FEE4}">
      <dgm:prSet/>
      <dgm:spPr/>
      <dgm:t>
        <a:bodyPr/>
        <a:lstStyle/>
        <a:p>
          <a:endParaRPr lang="en-US"/>
        </a:p>
      </dgm:t>
    </dgm:pt>
    <dgm:pt modelId="{D2EE254D-3820-4CBB-982F-E882141E3BA0}">
      <dgm:prSet custT="1"/>
      <dgm:spPr/>
      <dgm:t>
        <a:bodyPr/>
        <a:lstStyle/>
        <a:p>
          <a:r>
            <a:rPr lang="en-GB" sz="1000" dirty="0"/>
            <a:t>Supply chain management</a:t>
          </a:r>
        </a:p>
        <a:p>
          <a:endParaRPr lang="en-GB" sz="1000" dirty="0"/>
        </a:p>
        <a:p>
          <a:r>
            <a:rPr lang="en-GB" sz="1000" dirty="0"/>
            <a:t>+ </a:t>
          </a:r>
        </a:p>
        <a:p>
          <a:endParaRPr lang="en-GB" sz="1000" dirty="0"/>
        </a:p>
        <a:p>
          <a:r>
            <a:rPr lang="en-GB" sz="1000" dirty="0"/>
            <a:t>Herman Miller case</a:t>
          </a:r>
          <a:endParaRPr lang="en-US" sz="1000" dirty="0"/>
        </a:p>
      </dgm:t>
    </dgm:pt>
    <dgm:pt modelId="{555008CE-C829-4D26-8472-9994A7188037}" type="parTrans" cxnId="{FF1E2EA1-5E53-4D7B-9B33-73E5A33FD80B}">
      <dgm:prSet/>
      <dgm:spPr/>
      <dgm:t>
        <a:bodyPr/>
        <a:lstStyle/>
        <a:p>
          <a:endParaRPr lang="en-US"/>
        </a:p>
      </dgm:t>
    </dgm:pt>
    <dgm:pt modelId="{0B09A049-60F8-4641-9067-E289ECEE07C8}" type="sibTrans" cxnId="{FF1E2EA1-5E53-4D7B-9B33-73E5A33FD80B}">
      <dgm:prSet/>
      <dgm:spPr/>
      <dgm:t>
        <a:bodyPr/>
        <a:lstStyle/>
        <a:p>
          <a:endParaRPr lang="en-US"/>
        </a:p>
      </dgm:t>
    </dgm:pt>
    <dgm:pt modelId="{ADC5B3BD-684C-4BE9-B50F-C416E6423AE0}">
      <dgm:prSet/>
      <dgm:spPr/>
      <dgm:t>
        <a:bodyPr/>
        <a:lstStyle/>
        <a:p>
          <a:r>
            <a:rPr lang="en-US" dirty="0"/>
            <a:t>Thu. 25.5</a:t>
          </a:r>
        </a:p>
      </dgm:t>
    </dgm:pt>
    <dgm:pt modelId="{837AF1CB-48BC-4B76-81BA-A2227DDC3B20}" type="parTrans" cxnId="{40E4836A-DB77-42DF-BC4E-97F24CDB360F}">
      <dgm:prSet/>
      <dgm:spPr/>
      <dgm:t>
        <a:bodyPr/>
        <a:lstStyle/>
        <a:p>
          <a:endParaRPr lang="en-US"/>
        </a:p>
      </dgm:t>
    </dgm:pt>
    <dgm:pt modelId="{F50C69BB-F220-421C-85CF-E90AA9EDA845}" type="sibTrans" cxnId="{40E4836A-DB77-42DF-BC4E-97F24CDB360F}">
      <dgm:prSet/>
      <dgm:spPr/>
      <dgm:t>
        <a:bodyPr/>
        <a:lstStyle/>
        <a:p>
          <a:endParaRPr lang="en-US"/>
        </a:p>
      </dgm:t>
    </dgm:pt>
    <dgm:pt modelId="{C00BC93D-7B46-46E3-8D83-A705B9B163B7}">
      <dgm:prSet custT="1"/>
      <dgm:spPr/>
      <dgm:t>
        <a:bodyPr/>
        <a:lstStyle/>
        <a:p>
          <a:pPr>
            <a:buNone/>
          </a:pPr>
          <a:r>
            <a:rPr lang="en-GB" sz="1000" dirty="0"/>
            <a:t>Circular economy</a:t>
          </a:r>
          <a:endParaRPr lang="en-US" sz="1000" dirty="0"/>
        </a:p>
      </dgm:t>
    </dgm:pt>
    <dgm:pt modelId="{036F0C64-6037-443D-826D-EC2921ACB50F}" type="parTrans" cxnId="{4CB0193D-AC34-4C8B-80AE-DA084346E5D0}">
      <dgm:prSet/>
      <dgm:spPr/>
      <dgm:t>
        <a:bodyPr/>
        <a:lstStyle/>
        <a:p>
          <a:endParaRPr lang="en-US"/>
        </a:p>
      </dgm:t>
    </dgm:pt>
    <dgm:pt modelId="{F32F8E4E-E23C-4C29-828D-48092CD6A5AA}" type="sibTrans" cxnId="{4CB0193D-AC34-4C8B-80AE-DA084346E5D0}">
      <dgm:prSet/>
      <dgm:spPr/>
      <dgm:t>
        <a:bodyPr/>
        <a:lstStyle/>
        <a:p>
          <a:endParaRPr lang="en-US"/>
        </a:p>
      </dgm:t>
    </dgm:pt>
    <dgm:pt modelId="{222341F4-2004-4555-B4B1-560FA03AD981}">
      <dgm:prSet/>
      <dgm:spPr/>
      <dgm:t>
        <a:bodyPr/>
        <a:lstStyle/>
        <a:p>
          <a:r>
            <a:rPr lang="en-US" dirty="0"/>
            <a:t>Tue. 30.5</a:t>
          </a:r>
        </a:p>
      </dgm:t>
    </dgm:pt>
    <dgm:pt modelId="{294BD988-8169-46D0-BAEB-F183C099A4C3}" type="parTrans" cxnId="{B7E04F4A-CF18-47C3-8DF5-6E18E0DE32E7}">
      <dgm:prSet/>
      <dgm:spPr/>
      <dgm:t>
        <a:bodyPr/>
        <a:lstStyle/>
        <a:p>
          <a:endParaRPr lang="en-US"/>
        </a:p>
      </dgm:t>
    </dgm:pt>
    <dgm:pt modelId="{24373A91-5178-436A-AED0-B076CD1FFF83}" type="sibTrans" cxnId="{B7E04F4A-CF18-47C3-8DF5-6E18E0DE32E7}">
      <dgm:prSet/>
      <dgm:spPr/>
      <dgm:t>
        <a:bodyPr/>
        <a:lstStyle/>
        <a:p>
          <a:endParaRPr lang="en-US"/>
        </a:p>
      </dgm:t>
    </dgm:pt>
    <dgm:pt modelId="{FFC5D780-7D98-475E-B3E8-AC68C0AEA54E}">
      <dgm:prSet custT="1"/>
      <dgm:spPr/>
      <dgm:t>
        <a:bodyPr/>
        <a:lstStyle/>
        <a:p>
          <a:pPr>
            <a:spcAft>
              <a:spcPts val="0"/>
            </a:spcAft>
          </a:pPr>
          <a:r>
            <a:rPr lang="en-US" sz="1000" dirty="0"/>
            <a:t>Sustainable finance</a:t>
          </a:r>
        </a:p>
        <a:p>
          <a:pPr>
            <a:spcAft>
              <a:spcPts val="0"/>
            </a:spcAft>
          </a:pPr>
          <a:endParaRPr lang="en-US" sz="1000" dirty="0"/>
        </a:p>
        <a:p>
          <a:pPr>
            <a:spcAft>
              <a:spcPts val="0"/>
            </a:spcAft>
          </a:pPr>
          <a:endParaRPr lang="en-US" sz="1000" dirty="0"/>
        </a:p>
        <a:p>
          <a:pPr>
            <a:spcAft>
              <a:spcPts val="0"/>
            </a:spcAft>
          </a:pPr>
          <a:r>
            <a:rPr lang="en-US" sz="1000" dirty="0"/>
            <a:t>Guest lecturer: Kaja Lilleng</a:t>
          </a:r>
        </a:p>
      </dgm:t>
    </dgm:pt>
    <dgm:pt modelId="{CE7B2891-54F5-465C-9812-AD58DDA30573}" type="parTrans" cxnId="{B0234AE6-A22B-41AC-AD43-4C2889E4810E}">
      <dgm:prSet/>
      <dgm:spPr/>
      <dgm:t>
        <a:bodyPr/>
        <a:lstStyle/>
        <a:p>
          <a:endParaRPr lang="en-US"/>
        </a:p>
      </dgm:t>
    </dgm:pt>
    <dgm:pt modelId="{71CC2189-86B1-4520-8E67-F57C8358F5DF}" type="sibTrans" cxnId="{B0234AE6-A22B-41AC-AD43-4C2889E4810E}">
      <dgm:prSet/>
      <dgm:spPr/>
      <dgm:t>
        <a:bodyPr/>
        <a:lstStyle/>
        <a:p>
          <a:endParaRPr lang="en-US"/>
        </a:p>
      </dgm:t>
    </dgm:pt>
    <dgm:pt modelId="{AA8B8C3C-98DA-49C1-B7B2-5B2A80E189E4}">
      <dgm:prSet/>
      <dgm:spPr/>
      <dgm:t>
        <a:bodyPr/>
        <a:lstStyle/>
        <a:p>
          <a:r>
            <a:rPr lang="en-US" dirty="0"/>
            <a:t>Thu. 1.6</a:t>
          </a:r>
        </a:p>
      </dgm:t>
    </dgm:pt>
    <dgm:pt modelId="{63CD3C03-D749-429D-B75B-DF4ED6782204}" type="parTrans" cxnId="{C3C3A2FF-6103-4FB9-B3AC-FFC38483239D}">
      <dgm:prSet/>
      <dgm:spPr/>
      <dgm:t>
        <a:bodyPr/>
        <a:lstStyle/>
        <a:p>
          <a:endParaRPr lang="en-US"/>
        </a:p>
      </dgm:t>
    </dgm:pt>
    <dgm:pt modelId="{BCD2AC25-551D-4038-85C0-FB241FD3F1BF}" type="sibTrans" cxnId="{C3C3A2FF-6103-4FB9-B3AC-FFC38483239D}">
      <dgm:prSet/>
      <dgm:spPr/>
      <dgm:t>
        <a:bodyPr/>
        <a:lstStyle/>
        <a:p>
          <a:endParaRPr lang="en-US"/>
        </a:p>
      </dgm:t>
    </dgm:pt>
    <dgm:pt modelId="{A316161C-C8B7-448C-8C6C-9F1C618D7FF8}">
      <dgm:prSet custT="1"/>
      <dgm:spPr/>
      <dgm:t>
        <a:bodyPr/>
        <a:lstStyle/>
        <a:p>
          <a:pPr>
            <a:spcAft>
              <a:spcPts val="0"/>
            </a:spcAft>
          </a:pPr>
          <a:r>
            <a:rPr lang="en-US" sz="1000" dirty="0"/>
            <a:t>Systems change for sustainability</a:t>
          </a:r>
        </a:p>
        <a:p>
          <a:pPr>
            <a:spcAft>
              <a:spcPts val="0"/>
            </a:spcAft>
          </a:pPr>
          <a:endParaRPr lang="en-US" sz="1000" dirty="0"/>
        </a:p>
        <a:p>
          <a:pPr>
            <a:spcAft>
              <a:spcPts val="0"/>
            </a:spcAft>
          </a:pPr>
          <a:r>
            <a:rPr lang="en-US" sz="1000" dirty="0"/>
            <a:t>Guest lecturer: Iana Nesterova</a:t>
          </a:r>
        </a:p>
      </dgm:t>
    </dgm:pt>
    <dgm:pt modelId="{C934368C-452B-498A-9944-634BACAF943B}" type="parTrans" cxnId="{20E2ADF7-594B-4032-8D60-22F9666FEFD3}">
      <dgm:prSet/>
      <dgm:spPr/>
      <dgm:t>
        <a:bodyPr/>
        <a:lstStyle/>
        <a:p>
          <a:endParaRPr lang="en-US"/>
        </a:p>
      </dgm:t>
    </dgm:pt>
    <dgm:pt modelId="{A3D85689-2698-48D6-A750-F351458D4849}" type="sibTrans" cxnId="{20E2ADF7-594B-4032-8D60-22F9666FEFD3}">
      <dgm:prSet/>
      <dgm:spPr/>
      <dgm:t>
        <a:bodyPr/>
        <a:lstStyle/>
        <a:p>
          <a:endParaRPr lang="en-US"/>
        </a:p>
      </dgm:t>
    </dgm:pt>
    <dgm:pt modelId="{4A22F28D-6043-4A7F-B310-E46CFF26B435}" type="pres">
      <dgm:prSet presAssocID="{BB68929B-EA1B-4378-ACF5-874A7F81D60C}" presName="Name0" presStyleCnt="0">
        <dgm:presLayoutVars>
          <dgm:animLvl val="lvl"/>
          <dgm:resizeHandles val="exact"/>
        </dgm:presLayoutVars>
      </dgm:prSet>
      <dgm:spPr/>
    </dgm:pt>
    <dgm:pt modelId="{84D1A4D6-5252-4F5B-A1B0-BF46C75F6968}" type="pres">
      <dgm:prSet presAssocID="{E82FFB96-AD2E-46CC-8072-33FB4FCACA9A}" presName="composite" presStyleCnt="0"/>
      <dgm:spPr/>
    </dgm:pt>
    <dgm:pt modelId="{0E37E30B-7EE4-4789-A979-F981317B53A9}" type="pres">
      <dgm:prSet presAssocID="{E82FFB96-AD2E-46CC-8072-33FB4FCACA9A}" presName="L" presStyleLbl="solidFgAcc1" presStyleIdx="0" presStyleCnt="11">
        <dgm:presLayoutVars>
          <dgm:chMax val="0"/>
          <dgm:chPref val="0"/>
        </dgm:presLayoutVars>
      </dgm:prSet>
      <dgm:spPr/>
    </dgm:pt>
    <dgm:pt modelId="{47296010-D8F9-4A8D-9C44-9256210466CD}" type="pres">
      <dgm:prSet presAssocID="{E82FFB96-AD2E-46CC-8072-33FB4FCACA9A}" presName="parTx" presStyleLbl="alignNode1" presStyleIdx="0" presStyleCnt="11">
        <dgm:presLayoutVars>
          <dgm:chMax val="0"/>
          <dgm:chPref val="0"/>
          <dgm:bulletEnabled val="1"/>
        </dgm:presLayoutVars>
      </dgm:prSet>
      <dgm:spPr/>
    </dgm:pt>
    <dgm:pt modelId="{767979D3-B5A3-4CE7-82EF-295249DEC178}" type="pres">
      <dgm:prSet presAssocID="{E82FFB96-AD2E-46CC-8072-33FB4FCACA9A}" presName="desTx" presStyleLbl="revTx" presStyleIdx="0" presStyleCnt="11">
        <dgm:presLayoutVars>
          <dgm:chMax val="0"/>
          <dgm:chPref val="0"/>
          <dgm:bulletEnabled val="1"/>
        </dgm:presLayoutVars>
      </dgm:prSet>
      <dgm:spPr/>
    </dgm:pt>
    <dgm:pt modelId="{C96A1826-BD6E-40EB-A00C-9AA24D27A4D7}" type="pres">
      <dgm:prSet presAssocID="{E82FFB96-AD2E-46CC-8072-33FB4FCACA9A}" presName="EmptyPlaceHolder" presStyleCnt="0"/>
      <dgm:spPr/>
    </dgm:pt>
    <dgm:pt modelId="{11BC04FB-2B74-4167-8E24-E3A3F998768F}" type="pres">
      <dgm:prSet presAssocID="{B1D96E1D-4F79-4A65-99CA-72EECBF3394A}" presName="space" presStyleCnt="0"/>
      <dgm:spPr/>
    </dgm:pt>
    <dgm:pt modelId="{5C244A09-F694-4C56-B331-1D8442C74080}" type="pres">
      <dgm:prSet presAssocID="{3872C851-A7DC-4A46-8B24-41981E58AE14}" presName="composite" presStyleCnt="0"/>
      <dgm:spPr/>
    </dgm:pt>
    <dgm:pt modelId="{20DEBBCF-EE9E-447A-90A3-804D062C7C29}" type="pres">
      <dgm:prSet presAssocID="{3872C851-A7DC-4A46-8B24-41981E58AE14}" presName="L" presStyleLbl="solidFgAcc1" presStyleIdx="1" presStyleCnt="11">
        <dgm:presLayoutVars>
          <dgm:chMax val="0"/>
          <dgm:chPref val="0"/>
        </dgm:presLayoutVars>
      </dgm:prSet>
      <dgm:spPr/>
    </dgm:pt>
    <dgm:pt modelId="{A67A5084-077E-409B-94E7-10AD08246467}" type="pres">
      <dgm:prSet presAssocID="{3872C851-A7DC-4A46-8B24-41981E58AE14}" presName="parTx" presStyleLbl="alignNode1" presStyleIdx="1" presStyleCnt="11">
        <dgm:presLayoutVars>
          <dgm:chMax val="0"/>
          <dgm:chPref val="0"/>
          <dgm:bulletEnabled val="1"/>
        </dgm:presLayoutVars>
      </dgm:prSet>
      <dgm:spPr/>
    </dgm:pt>
    <dgm:pt modelId="{6EB603C9-9704-4DB2-B075-F6D77C141C50}" type="pres">
      <dgm:prSet presAssocID="{3872C851-A7DC-4A46-8B24-41981E58AE14}" presName="desTx" presStyleLbl="revTx" presStyleIdx="1" presStyleCnt="11">
        <dgm:presLayoutVars>
          <dgm:chMax val="0"/>
          <dgm:chPref val="0"/>
          <dgm:bulletEnabled val="1"/>
        </dgm:presLayoutVars>
      </dgm:prSet>
      <dgm:spPr/>
    </dgm:pt>
    <dgm:pt modelId="{02258A5A-02F4-493D-AB7E-7CF01A2138EA}" type="pres">
      <dgm:prSet presAssocID="{3872C851-A7DC-4A46-8B24-41981E58AE14}" presName="EmptyPlaceHolder" presStyleCnt="0"/>
      <dgm:spPr/>
    </dgm:pt>
    <dgm:pt modelId="{498D41E0-B8EC-4B1A-8478-5D9C44F52D3A}" type="pres">
      <dgm:prSet presAssocID="{03F7DB54-B1D4-4F8E-A161-AE0810463832}" presName="space" presStyleCnt="0"/>
      <dgm:spPr/>
    </dgm:pt>
    <dgm:pt modelId="{A771E723-49CE-49A3-86AE-C19E272545B3}" type="pres">
      <dgm:prSet presAssocID="{140461A0-AF8C-4890-BD51-3B5AA6C073C4}" presName="composite" presStyleCnt="0"/>
      <dgm:spPr/>
    </dgm:pt>
    <dgm:pt modelId="{839D9655-30CD-4B4C-AABB-54CA0EC603BD}" type="pres">
      <dgm:prSet presAssocID="{140461A0-AF8C-4890-BD51-3B5AA6C073C4}" presName="L" presStyleLbl="solidFgAcc1" presStyleIdx="2" presStyleCnt="11">
        <dgm:presLayoutVars>
          <dgm:chMax val="0"/>
          <dgm:chPref val="0"/>
        </dgm:presLayoutVars>
      </dgm:prSet>
      <dgm:spPr/>
    </dgm:pt>
    <dgm:pt modelId="{3CE24E8E-2CE3-4618-A9AC-772BC3FC6D71}" type="pres">
      <dgm:prSet presAssocID="{140461A0-AF8C-4890-BD51-3B5AA6C073C4}" presName="parTx" presStyleLbl="alignNode1" presStyleIdx="2" presStyleCnt="11">
        <dgm:presLayoutVars>
          <dgm:chMax val="0"/>
          <dgm:chPref val="0"/>
          <dgm:bulletEnabled val="1"/>
        </dgm:presLayoutVars>
      </dgm:prSet>
      <dgm:spPr/>
    </dgm:pt>
    <dgm:pt modelId="{82306774-A4F8-4490-BF6C-060EB13E41DF}" type="pres">
      <dgm:prSet presAssocID="{140461A0-AF8C-4890-BD51-3B5AA6C073C4}" presName="desTx" presStyleLbl="revTx" presStyleIdx="2" presStyleCnt="11">
        <dgm:presLayoutVars>
          <dgm:chMax val="0"/>
          <dgm:chPref val="0"/>
          <dgm:bulletEnabled val="1"/>
        </dgm:presLayoutVars>
      </dgm:prSet>
      <dgm:spPr/>
    </dgm:pt>
    <dgm:pt modelId="{94F0390D-048C-4B50-BE3D-CEDC9AEE56F2}" type="pres">
      <dgm:prSet presAssocID="{140461A0-AF8C-4890-BD51-3B5AA6C073C4}" presName="EmptyPlaceHolder" presStyleCnt="0"/>
      <dgm:spPr/>
    </dgm:pt>
    <dgm:pt modelId="{FF8CA29E-B973-40B4-B5DC-AC69E319653F}" type="pres">
      <dgm:prSet presAssocID="{B3E52D4F-6CBF-46F8-B194-482DA792DA74}" presName="space" presStyleCnt="0"/>
      <dgm:spPr/>
    </dgm:pt>
    <dgm:pt modelId="{E8466777-940E-4D90-8103-0B8A25A8BBA3}" type="pres">
      <dgm:prSet presAssocID="{46009337-1E8B-4734-8965-7EE4A389839F}" presName="composite" presStyleCnt="0"/>
      <dgm:spPr/>
    </dgm:pt>
    <dgm:pt modelId="{9F991DD1-4BC6-455C-892D-71043A77CEC0}" type="pres">
      <dgm:prSet presAssocID="{46009337-1E8B-4734-8965-7EE4A389839F}" presName="L" presStyleLbl="solidFgAcc1" presStyleIdx="3" presStyleCnt="11">
        <dgm:presLayoutVars>
          <dgm:chMax val="0"/>
          <dgm:chPref val="0"/>
        </dgm:presLayoutVars>
      </dgm:prSet>
      <dgm:spPr/>
    </dgm:pt>
    <dgm:pt modelId="{09586D67-83F8-4242-881E-1F693E4C9152}" type="pres">
      <dgm:prSet presAssocID="{46009337-1E8B-4734-8965-7EE4A389839F}" presName="parTx" presStyleLbl="alignNode1" presStyleIdx="3" presStyleCnt="11">
        <dgm:presLayoutVars>
          <dgm:chMax val="0"/>
          <dgm:chPref val="0"/>
          <dgm:bulletEnabled val="1"/>
        </dgm:presLayoutVars>
      </dgm:prSet>
      <dgm:spPr/>
    </dgm:pt>
    <dgm:pt modelId="{1F995710-B58C-4484-B034-2DE8D25C456F}" type="pres">
      <dgm:prSet presAssocID="{46009337-1E8B-4734-8965-7EE4A389839F}" presName="desTx" presStyleLbl="revTx" presStyleIdx="3" presStyleCnt="11">
        <dgm:presLayoutVars>
          <dgm:chMax val="0"/>
          <dgm:chPref val="0"/>
          <dgm:bulletEnabled val="1"/>
        </dgm:presLayoutVars>
      </dgm:prSet>
      <dgm:spPr/>
    </dgm:pt>
    <dgm:pt modelId="{867FF9C3-75A2-48A6-9738-9173648F8888}" type="pres">
      <dgm:prSet presAssocID="{46009337-1E8B-4734-8965-7EE4A389839F}" presName="EmptyPlaceHolder" presStyleCnt="0"/>
      <dgm:spPr/>
    </dgm:pt>
    <dgm:pt modelId="{06727045-E969-4AF8-BFB6-E95B46128E7E}" type="pres">
      <dgm:prSet presAssocID="{A62869EC-1F5B-47BC-8A7F-A281106CB204}" presName="space" presStyleCnt="0"/>
      <dgm:spPr/>
    </dgm:pt>
    <dgm:pt modelId="{6325B8B5-9DEF-401C-9912-814A1AB28CD7}" type="pres">
      <dgm:prSet presAssocID="{2FC75F84-FED7-4936-B004-3BCBC89BC989}" presName="composite" presStyleCnt="0"/>
      <dgm:spPr/>
    </dgm:pt>
    <dgm:pt modelId="{C79276F5-2EAD-44BC-A1F6-2841F9194ED0}" type="pres">
      <dgm:prSet presAssocID="{2FC75F84-FED7-4936-B004-3BCBC89BC989}" presName="L" presStyleLbl="solidFgAcc1" presStyleIdx="4" presStyleCnt="11">
        <dgm:presLayoutVars>
          <dgm:chMax val="0"/>
          <dgm:chPref val="0"/>
        </dgm:presLayoutVars>
      </dgm:prSet>
      <dgm:spPr/>
    </dgm:pt>
    <dgm:pt modelId="{C193D4D1-6C32-4048-B305-B750D4541B65}" type="pres">
      <dgm:prSet presAssocID="{2FC75F84-FED7-4936-B004-3BCBC89BC989}" presName="parTx" presStyleLbl="alignNode1" presStyleIdx="4" presStyleCnt="11">
        <dgm:presLayoutVars>
          <dgm:chMax val="0"/>
          <dgm:chPref val="0"/>
          <dgm:bulletEnabled val="1"/>
        </dgm:presLayoutVars>
      </dgm:prSet>
      <dgm:spPr/>
    </dgm:pt>
    <dgm:pt modelId="{8AC3A59D-245F-4C4B-B465-6754E38E0BEB}" type="pres">
      <dgm:prSet presAssocID="{2FC75F84-FED7-4936-B004-3BCBC89BC989}" presName="desTx" presStyleLbl="revTx" presStyleIdx="4" presStyleCnt="11">
        <dgm:presLayoutVars>
          <dgm:chMax val="0"/>
          <dgm:chPref val="0"/>
          <dgm:bulletEnabled val="1"/>
        </dgm:presLayoutVars>
      </dgm:prSet>
      <dgm:spPr/>
    </dgm:pt>
    <dgm:pt modelId="{21596BD4-E0A5-4CAD-A9A6-20E284332F3D}" type="pres">
      <dgm:prSet presAssocID="{2FC75F84-FED7-4936-B004-3BCBC89BC989}" presName="EmptyPlaceHolder" presStyleCnt="0"/>
      <dgm:spPr/>
    </dgm:pt>
    <dgm:pt modelId="{0AE55C49-0429-4AC9-93A6-7CFD847DC45C}" type="pres">
      <dgm:prSet presAssocID="{70A03EBE-C351-4436-BEAC-0CB47E16C93D}" presName="space" presStyleCnt="0"/>
      <dgm:spPr/>
    </dgm:pt>
    <dgm:pt modelId="{87B700B9-B8A0-4A2F-B2E7-E0CE24AA8193}" type="pres">
      <dgm:prSet presAssocID="{4A499E7D-758A-4067-A797-5C8DE22A8453}" presName="composite" presStyleCnt="0"/>
      <dgm:spPr/>
    </dgm:pt>
    <dgm:pt modelId="{DE6F6E63-294C-49E1-AF64-2FDA893FD71D}" type="pres">
      <dgm:prSet presAssocID="{4A499E7D-758A-4067-A797-5C8DE22A8453}" presName="L" presStyleLbl="solidFgAcc1" presStyleIdx="5" presStyleCnt="11">
        <dgm:presLayoutVars>
          <dgm:chMax val="0"/>
          <dgm:chPref val="0"/>
        </dgm:presLayoutVars>
      </dgm:prSet>
      <dgm:spPr/>
    </dgm:pt>
    <dgm:pt modelId="{2748514C-B098-4989-9753-69089EB65520}" type="pres">
      <dgm:prSet presAssocID="{4A499E7D-758A-4067-A797-5C8DE22A8453}" presName="parTx" presStyleLbl="alignNode1" presStyleIdx="5" presStyleCnt="11">
        <dgm:presLayoutVars>
          <dgm:chMax val="0"/>
          <dgm:chPref val="0"/>
          <dgm:bulletEnabled val="1"/>
        </dgm:presLayoutVars>
      </dgm:prSet>
      <dgm:spPr/>
    </dgm:pt>
    <dgm:pt modelId="{B10F5602-0B7F-4B69-BCD5-76EB2E2C21E5}" type="pres">
      <dgm:prSet presAssocID="{4A499E7D-758A-4067-A797-5C8DE22A8453}" presName="desTx" presStyleLbl="revTx" presStyleIdx="5" presStyleCnt="11">
        <dgm:presLayoutVars>
          <dgm:chMax val="0"/>
          <dgm:chPref val="0"/>
          <dgm:bulletEnabled val="1"/>
        </dgm:presLayoutVars>
      </dgm:prSet>
      <dgm:spPr/>
    </dgm:pt>
    <dgm:pt modelId="{EF88C7CF-4761-49C3-8150-EDC8E8FB26F0}" type="pres">
      <dgm:prSet presAssocID="{4A499E7D-758A-4067-A797-5C8DE22A8453}" presName="EmptyPlaceHolder" presStyleCnt="0"/>
      <dgm:spPr/>
    </dgm:pt>
    <dgm:pt modelId="{1B8047E8-0B5D-4940-93EF-7527609DF679}" type="pres">
      <dgm:prSet presAssocID="{76DB3F66-A8CD-41F3-BEE8-9633BF67E5B9}" presName="space" presStyleCnt="0"/>
      <dgm:spPr/>
    </dgm:pt>
    <dgm:pt modelId="{59F70890-18C9-4D9E-A2D1-7EABEBE6D58D}" type="pres">
      <dgm:prSet presAssocID="{F8E54375-8781-4A9A-A0B5-12A7B5156564}" presName="composite" presStyleCnt="0"/>
      <dgm:spPr/>
    </dgm:pt>
    <dgm:pt modelId="{03E7A5A3-7F0E-49ED-AFD0-3FACE0BB17E3}" type="pres">
      <dgm:prSet presAssocID="{F8E54375-8781-4A9A-A0B5-12A7B5156564}" presName="L" presStyleLbl="solidFgAcc1" presStyleIdx="6" presStyleCnt="11">
        <dgm:presLayoutVars>
          <dgm:chMax val="0"/>
          <dgm:chPref val="0"/>
        </dgm:presLayoutVars>
      </dgm:prSet>
      <dgm:spPr/>
    </dgm:pt>
    <dgm:pt modelId="{0DA8ECF4-ABF5-4C38-9893-6EA88A193F0A}" type="pres">
      <dgm:prSet presAssocID="{F8E54375-8781-4A9A-A0B5-12A7B5156564}" presName="parTx" presStyleLbl="alignNode1" presStyleIdx="6" presStyleCnt="11">
        <dgm:presLayoutVars>
          <dgm:chMax val="0"/>
          <dgm:chPref val="0"/>
          <dgm:bulletEnabled val="1"/>
        </dgm:presLayoutVars>
      </dgm:prSet>
      <dgm:spPr/>
    </dgm:pt>
    <dgm:pt modelId="{496F7F31-51BD-4A70-B67C-FD63AC54D5C4}" type="pres">
      <dgm:prSet presAssocID="{F8E54375-8781-4A9A-A0B5-12A7B5156564}" presName="desTx" presStyleLbl="revTx" presStyleIdx="6" presStyleCnt="11">
        <dgm:presLayoutVars>
          <dgm:chMax val="0"/>
          <dgm:chPref val="0"/>
          <dgm:bulletEnabled val="1"/>
        </dgm:presLayoutVars>
      </dgm:prSet>
      <dgm:spPr/>
    </dgm:pt>
    <dgm:pt modelId="{5A8482BC-7AE5-4F07-9AF5-942F91924CF3}" type="pres">
      <dgm:prSet presAssocID="{F8E54375-8781-4A9A-A0B5-12A7B5156564}" presName="EmptyPlaceHolder" presStyleCnt="0"/>
      <dgm:spPr/>
    </dgm:pt>
    <dgm:pt modelId="{A85DE203-A7CC-4408-B5BD-EE6D9A07E41E}" type="pres">
      <dgm:prSet presAssocID="{3D809A86-6C16-4AFB-8130-CE0C9A5EDF14}" presName="space" presStyleCnt="0"/>
      <dgm:spPr/>
    </dgm:pt>
    <dgm:pt modelId="{B251588E-B484-4320-8C49-000845C26300}" type="pres">
      <dgm:prSet presAssocID="{8B160689-3F91-417D-AB75-D1EE836B8F96}" presName="composite" presStyleCnt="0"/>
      <dgm:spPr/>
    </dgm:pt>
    <dgm:pt modelId="{AFE68DD9-FE1B-44C2-B12E-535BD82300EC}" type="pres">
      <dgm:prSet presAssocID="{8B160689-3F91-417D-AB75-D1EE836B8F96}" presName="L" presStyleLbl="solidFgAcc1" presStyleIdx="7" presStyleCnt="11">
        <dgm:presLayoutVars>
          <dgm:chMax val="0"/>
          <dgm:chPref val="0"/>
        </dgm:presLayoutVars>
      </dgm:prSet>
      <dgm:spPr/>
    </dgm:pt>
    <dgm:pt modelId="{77E936A8-079C-40D2-87A1-21253ED1F635}" type="pres">
      <dgm:prSet presAssocID="{8B160689-3F91-417D-AB75-D1EE836B8F96}" presName="parTx" presStyleLbl="alignNode1" presStyleIdx="7" presStyleCnt="11">
        <dgm:presLayoutVars>
          <dgm:chMax val="0"/>
          <dgm:chPref val="0"/>
          <dgm:bulletEnabled val="1"/>
        </dgm:presLayoutVars>
      </dgm:prSet>
      <dgm:spPr/>
    </dgm:pt>
    <dgm:pt modelId="{7F0CAA4C-F10B-44EE-A781-D0E0C7DA3012}" type="pres">
      <dgm:prSet presAssocID="{8B160689-3F91-417D-AB75-D1EE836B8F96}" presName="desTx" presStyleLbl="revTx" presStyleIdx="7" presStyleCnt="11">
        <dgm:presLayoutVars>
          <dgm:chMax val="0"/>
          <dgm:chPref val="0"/>
          <dgm:bulletEnabled val="1"/>
        </dgm:presLayoutVars>
      </dgm:prSet>
      <dgm:spPr/>
    </dgm:pt>
    <dgm:pt modelId="{2BEC75D6-271A-4AAF-BE0D-5F5EB4C61D03}" type="pres">
      <dgm:prSet presAssocID="{8B160689-3F91-417D-AB75-D1EE836B8F96}" presName="EmptyPlaceHolder" presStyleCnt="0"/>
      <dgm:spPr/>
    </dgm:pt>
    <dgm:pt modelId="{8508517A-6146-4AAA-BE96-CC9782A1FDAA}" type="pres">
      <dgm:prSet presAssocID="{CE05D68F-929F-45D0-891A-AB75212AF4F0}" presName="space" presStyleCnt="0"/>
      <dgm:spPr/>
    </dgm:pt>
    <dgm:pt modelId="{2A40BCD4-017E-4862-A42B-94ECD917E4B5}" type="pres">
      <dgm:prSet presAssocID="{ADC5B3BD-684C-4BE9-B50F-C416E6423AE0}" presName="composite" presStyleCnt="0"/>
      <dgm:spPr/>
    </dgm:pt>
    <dgm:pt modelId="{4D6FA12D-75ED-4523-A019-17C43C7DB08A}" type="pres">
      <dgm:prSet presAssocID="{ADC5B3BD-684C-4BE9-B50F-C416E6423AE0}" presName="L" presStyleLbl="solidFgAcc1" presStyleIdx="8" presStyleCnt="11">
        <dgm:presLayoutVars>
          <dgm:chMax val="0"/>
          <dgm:chPref val="0"/>
        </dgm:presLayoutVars>
      </dgm:prSet>
      <dgm:spPr/>
    </dgm:pt>
    <dgm:pt modelId="{CF4ECAC0-68F3-4CEF-9F0D-A97A99365B07}" type="pres">
      <dgm:prSet presAssocID="{ADC5B3BD-684C-4BE9-B50F-C416E6423AE0}" presName="parTx" presStyleLbl="alignNode1" presStyleIdx="8" presStyleCnt="11">
        <dgm:presLayoutVars>
          <dgm:chMax val="0"/>
          <dgm:chPref val="0"/>
          <dgm:bulletEnabled val="1"/>
        </dgm:presLayoutVars>
      </dgm:prSet>
      <dgm:spPr/>
    </dgm:pt>
    <dgm:pt modelId="{CC30C123-F472-4A37-9B46-03B266A9F5D0}" type="pres">
      <dgm:prSet presAssocID="{ADC5B3BD-684C-4BE9-B50F-C416E6423AE0}" presName="desTx" presStyleLbl="revTx" presStyleIdx="8" presStyleCnt="11">
        <dgm:presLayoutVars>
          <dgm:chMax val="0"/>
          <dgm:chPref val="0"/>
          <dgm:bulletEnabled val="1"/>
        </dgm:presLayoutVars>
      </dgm:prSet>
      <dgm:spPr/>
    </dgm:pt>
    <dgm:pt modelId="{225AD051-D295-4DEA-8A64-517D904EB3BB}" type="pres">
      <dgm:prSet presAssocID="{ADC5B3BD-684C-4BE9-B50F-C416E6423AE0}" presName="EmptyPlaceHolder" presStyleCnt="0"/>
      <dgm:spPr/>
    </dgm:pt>
    <dgm:pt modelId="{EBFFEE9D-3D39-460D-A3EA-D54BFB95F5EE}" type="pres">
      <dgm:prSet presAssocID="{F50C69BB-F220-421C-85CF-E90AA9EDA845}" presName="space" presStyleCnt="0"/>
      <dgm:spPr/>
    </dgm:pt>
    <dgm:pt modelId="{749D0474-FFBD-4EB7-A1DC-5B3B8E1DE69B}" type="pres">
      <dgm:prSet presAssocID="{222341F4-2004-4555-B4B1-560FA03AD981}" presName="composite" presStyleCnt="0"/>
      <dgm:spPr/>
    </dgm:pt>
    <dgm:pt modelId="{C2C030F3-034F-43CF-94D2-B883A2746FE7}" type="pres">
      <dgm:prSet presAssocID="{222341F4-2004-4555-B4B1-560FA03AD981}" presName="L" presStyleLbl="solidFgAcc1" presStyleIdx="9" presStyleCnt="11">
        <dgm:presLayoutVars>
          <dgm:chMax val="0"/>
          <dgm:chPref val="0"/>
        </dgm:presLayoutVars>
      </dgm:prSet>
      <dgm:spPr/>
    </dgm:pt>
    <dgm:pt modelId="{0AEDB774-0750-407F-A5E2-4766E26511C0}" type="pres">
      <dgm:prSet presAssocID="{222341F4-2004-4555-B4B1-560FA03AD981}" presName="parTx" presStyleLbl="alignNode1" presStyleIdx="9" presStyleCnt="11">
        <dgm:presLayoutVars>
          <dgm:chMax val="0"/>
          <dgm:chPref val="0"/>
          <dgm:bulletEnabled val="1"/>
        </dgm:presLayoutVars>
      </dgm:prSet>
      <dgm:spPr/>
    </dgm:pt>
    <dgm:pt modelId="{13D9048C-1A57-4ACD-8824-5A04F384284F}" type="pres">
      <dgm:prSet presAssocID="{222341F4-2004-4555-B4B1-560FA03AD981}" presName="desTx" presStyleLbl="revTx" presStyleIdx="9" presStyleCnt="11">
        <dgm:presLayoutVars>
          <dgm:chMax val="0"/>
          <dgm:chPref val="0"/>
          <dgm:bulletEnabled val="1"/>
        </dgm:presLayoutVars>
      </dgm:prSet>
      <dgm:spPr/>
    </dgm:pt>
    <dgm:pt modelId="{223A6D64-7B7C-4E7C-A543-6DC4FEEE3609}" type="pres">
      <dgm:prSet presAssocID="{222341F4-2004-4555-B4B1-560FA03AD981}" presName="EmptyPlaceHolder" presStyleCnt="0"/>
      <dgm:spPr/>
    </dgm:pt>
    <dgm:pt modelId="{4EF9A59A-A740-4CE4-8FAC-214C10F33772}" type="pres">
      <dgm:prSet presAssocID="{24373A91-5178-436A-AED0-B076CD1FFF83}" presName="space" presStyleCnt="0"/>
      <dgm:spPr/>
    </dgm:pt>
    <dgm:pt modelId="{F5621542-C3C4-4A5E-A147-27FECE383AE2}" type="pres">
      <dgm:prSet presAssocID="{AA8B8C3C-98DA-49C1-B7B2-5B2A80E189E4}" presName="composite" presStyleCnt="0"/>
      <dgm:spPr/>
    </dgm:pt>
    <dgm:pt modelId="{44926E45-EA28-4732-96C4-30A7199268EA}" type="pres">
      <dgm:prSet presAssocID="{AA8B8C3C-98DA-49C1-B7B2-5B2A80E189E4}" presName="L" presStyleLbl="solidFgAcc1" presStyleIdx="10" presStyleCnt="11">
        <dgm:presLayoutVars>
          <dgm:chMax val="0"/>
          <dgm:chPref val="0"/>
        </dgm:presLayoutVars>
      </dgm:prSet>
      <dgm:spPr/>
    </dgm:pt>
    <dgm:pt modelId="{9494D92D-9D33-4AC8-A9B0-544AF522461A}" type="pres">
      <dgm:prSet presAssocID="{AA8B8C3C-98DA-49C1-B7B2-5B2A80E189E4}" presName="parTx" presStyleLbl="alignNode1" presStyleIdx="10" presStyleCnt="11">
        <dgm:presLayoutVars>
          <dgm:chMax val="0"/>
          <dgm:chPref val="0"/>
          <dgm:bulletEnabled val="1"/>
        </dgm:presLayoutVars>
      </dgm:prSet>
      <dgm:spPr/>
    </dgm:pt>
    <dgm:pt modelId="{C9A06FE1-64D2-4F5F-95E6-95722010061C}" type="pres">
      <dgm:prSet presAssocID="{AA8B8C3C-98DA-49C1-B7B2-5B2A80E189E4}" presName="desTx" presStyleLbl="revTx" presStyleIdx="10" presStyleCnt="11">
        <dgm:presLayoutVars>
          <dgm:chMax val="0"/>
          <dgm:chPref val="0"/>
          <dgm:bulletEnabled val="1"/>
        </dgm:presLayoutVars>
      </dgm:prSet>
      <dgm:spPr/>
    </dgm:pt>
    <dgm:pt modelId="{67CFC3F9-8F75-4CF2-ACD9-CBE023AAE295}" type="pres">
      <dgm:prSet presAssocID="{AA8B8C3C-98DA-49C1-B7B2-5B2A80E189E4}" presName="EmptyPlaceHolder" presStyleCnt="0"/>
      <dgm:spPr/>
    </dgm:pt>
  </dgm:ptLst>
  <dgm:cxnLst>
    <dgm:cxn modelId="{70810902-FB1B-43F0-85F9-767591A2AD84}" type="presOf" srcId="{FFC5D780-7D98-475E-B3E8-AC68C0AEA54E}" destId="{13D9048C-1A57-4ACD-8824-5A04F384284F}" srcOrd="0" destOrd="0" presId="urn:microsoft.com/office/officeart/2016/7/layout/AccentHomeChevronProcess"/>
    <dgm:cxn modelId="{3798CB02-E51A-4500-A416-6B8F8F0659A1}" type="presOf" srcId="{C00BC93D-7B46-46E3-8D83-A705B9B163B7}" destId="{CC30C123-F472-4A37-9B46-03B266A9F5D0}" srcOrd="0" destOrd="0" presId="urn:microsoft.com/office/officeart/2016/7/layout/AccentHomeChevronProcess"/>
    <dgm:cxn modelId="{87891905-A2CC-430F-AFBF-F36E25E5F587}" srcId="{46009337-1E8B-4734-8965-7EE4A389839F}" destId="{CB1F95F1-106B-43FE-821C-5BEA791A0B94}" srcOrd="0" destOrd="0" parTransId="{F7415CAF-3C47-4016-860A-E8B6FAF7FE58}" sibTransId="{647DE002-851F-4451-809E-27822C039787}"/>
    <dgm:cxn modelId="{4D527705-6E83-4B3C-BF66-DBDA809B97C9}" type="presOf" srcId="{3872C851-A7DC-4A46-8B24-41981E58AE14}" destId="{A67A5084-077E-409B-94E7-10AD08246467}" srcOrd="0" destOrd="0" presId="urn:microsoft.com/office/officeart/2016/7/layout/AccentHomeChevronProcess"/>
    <dgm:cxn modelId="{641E860A-C18C-4F56-AAEA-3EB0A28BC7BF}" type="presOf" srcId="{3CAF6411-6C42-4506-9094-BBAB8C2C40A2}" destId="{B10F5602-0B7F-4B69-BCD5-76EB2E2C21E5}" srcOrd="0" destOrd="0" presId="urn:microsoft.com/office/officeart/2016/7/layout/AccentHomeChevronProcess"/>
    <dgm:cxn modelId="{46B0A113-2503-47C6-950A-AF1B10E73CB1}" type="presOf" srcId="{8D9AEF7E-9C09-426B-849A-6EB6B2F0D7ED}" destId="{82306774-A4F8-4490-BF6C-060EB13E41DF}" srcOrd="0" destOrd="0" presId="urn:microsoft.com/office/officeart/2016/7/layout/AccentHomeChevronProcess"/>
    <dgm:cxn modelId="{C87C4E16-F20A-46A0-8C52-C7509DC842C3}" type="presOf" srcId="{C7AB9782-1416-45F7-96A0-C34150944DA0}" destId="{6EB603C9-9704-4DB2-B075-F6D77C141C50}" srcOrd="0" destOrd="0" presId="urn:microsoft.com/office/officeart/2016/7/layout/AccentHomeChevronProcess"/>
    <dgm:cxn modelId="{99E55C17-5EF6-4C1C-A872-C92886BD318D}" srcId="{BB68929B-EA1B-4378-ACF5-874A7F81D60C}" destId="{2FC75F84-FED7-4936-B004-3BCBC89BC989}" srcOrd="4" destOrd="0" parTransId="{C2875C37-9F73-4264-A543-A0295C9ECAA3}" sibTransId="{70A03EBE-C351-4436-BEAC-0CB47E16C93D}"/>
    <dgm:cxn modelId="{597D921C-43EA-418D-9957-674DA6D0F5D4}" srcId="{BB68929B-EA1B-4378-ACF5-874A7F81D60C}" destId="{140461A0-AF8C-4890-BD51-3B5AA6C073C4}" srcOrd="2" destOrd="0" parTransId="{F7417313-8D40-4EC0-A2B0-F0D9DFBAB518}" sibTransId="{B3E52D4F-6CBF-46F8-B194-482DA792DA74}"/>
    <dgm:cxn modelId="{0CF51023-E0D0-46F1-8499-9948283FD6F5}" type="presOf" srcId="{BB68929B-EA1B-4378-ACF5-874A7F81D60C}" destId="{4A22F28D-6043-4A7F-B310-E46CFF26B435}" srcOrd="0" destOrd="0" presId="urn:microsoft.com/office/officeart/2016/7/layout/AccentHomeChevronProcess"/>
    <dgm:cxn modelId="{D9CB5D28-D1EC-493E-8181-710F2AD22D75}" srcId="{4A499E7D-758A-4067-A797-5C8DE22A8453}" destId="{3CAF6411-6C42-4506-9094-BBAB8C2C40A2}" srcOrd="0" destOrd="0" parTransId="{C4668694-84D6-40F1-98CE-B2FBC3863020}" sibTransId="{9A865219-5392-4338-A2B7-6DA5A55397F0}"/>
    <dgm:cxn modelId="{C492C229-B212-49E6-9C35-804099F9242E}" srcId="{BB68929B-EA1B-4378-ACF5-874A7F81D60C}" destId="{E82FFB96-AD2E-46CC-8072-33FB4FCACA9A}" srcOrd="0" destOrd="0" parTransId="{40429EEB-B34E-4330-B8BA-86FF24BE02AF}" sibTransId="{B1D96E1D-4F79-4A65-99CA-72EECBF3394A}"/>
    <dgm:cxn modelId="{3C879839-76D9-4BCA-A522-9765681AF166}" srcId="{BB68929B-EA1B-4378-ACF5-874A7F81D60C}" destId="{3872C851-A7DC-4A46-8B24-41981E58AE14}" srcOrd="1" destOrd="0" parTransId="{B46DC7F8-41E0-48A9-8FC2-42AA8B01E854}" sibTransId="{03F7DB54-B1D4-4F8E-A161-AE0810463832}"/>
    <dgm:cxn modelId="{EF3D0F3A-6CA1-4339-8B72-B8E05D1F95A7}" type="presOf" srcId="{9844C2AE-202A-4E68-B91C-4A4D79D409EF}" destId="{496F7F31-51BD-4A70-B67C-FD63AC54D5C4}" srcOrd="0" destOrd="0" presId="urn:microsoft.com/office/officeart/2016/7/layout/AccentHomeChevronProcess"/>
    <dgm:cxn modelId="{4CB0193D-AC34-4C8B-80AE-DA084346E5D0}" srcId="{ADC5B3BD-684C-4BE9-B50F-C416E6423AE0}" destId="{C00BC93D-7B46-46E3-8D83-A705B9B163B7}" srcOrd="0" destOrd="0" parTransId="{036F0C64-6037-443D-826D-EC2921ACB50F}" sibTransId="{F32F8E4E-E23C-4C29-828D-48092CD6A5AA}"/>
    <dgm:cxn modelId="{BA50773F-E303-4A78-A9DA-6E679EC3C017}" type="presOf" srcId="{4A499E7D-758A-4067-A797-5C8DE22A8453}" destId="{2748514C-B098-4989-9753-69089EB65520}" srcOrd="0" destOrd="0" presId="urn:microsoft.com/office/officeart/2016/7/layout/AccentHomeChevronProcess"/>
    <dgm:cxn modelId="{61781342-6404-48E7-9CF4-FA59CEFC8D80}" type="presOf" srcId="{AA8B8C3C-98DA-49C1-B7B2-5B2A80E189E4}" destId="{9494D92D-9D33-4AC8-A9B0-544AF522461A}" srcOrd="0" destOrd="0" presId="urn:microsoft.com/office/officeart/2016/7/layout/AccentHomeChevronProcess"/>
    <dgm:cxn modelId="{B7E04F4A-CF18-47C3-8DF5-6E18E0DE32E7}" srcId="{BB68929B-EA1B-4378-ACF5-874A7F81D60C}" destId="{222341F4-2004-4555-B4B1-560FA03AD981}" srcOrd="9" destOrd="0" parTransId="{294BD988-8169-46D0-BAEB-F183C099A4C3}" sibTransId="{24373A91-5178-436A-AED0-B076CD1FFF83}"/>
    <dgm:cxn modelId="{40E4836A-DB77-42DF-BC4E-97F24CDB360F}" srcId="{BB68929B-EA1B-4378-ACF5-874A7F81D60C}" destId="{ADC5B3BD-684C-4BE9-B50F-C416E6423AE0}" srcOrd="8" destOrd="0" parTransId="{837AF1CB-48BC-4B76-81BA-A2227DDC3B20}" sibTransId="{F50C69BB-F220-421C-85CF-E90AA9EDA845}"/>
    <dgm:cxn modelId="{77F64D4C-0C5C-403C-9A3A-0B1D338809F5}" type="presOf" srcId="{222341F4-2004-4555-B4B1-560FA03AD981}" destId="{0AEDB774-0750-407F-A5E2-4766E26511C0}" srcOrd="0" destOrd="0" presId="urn:microsoft.com/office/officeart/2016/7/layout/AccentHomeChevronProcess"/>
    <dgm:cxn modelId="{F9772550-7F15-407F-A46A-73CCB61982FF}" type="presOf" srcId="{F8E54375-8781-4A9A-A0B5-12A7B5156564}" destId="{0DA8ECF4-ABF5-4C38-9893-6EA88A193F0A}" srcOrd="0" destOrd="0" presId="urn:microsoft.com/office/officeart/2016/7/layout/AccentHomeChevronProcess"/>
    <dgm:cxn modelId="{8BE2FF74-47B0-42A2-9596-8CFD24AD1840}" type="presOf" srcId="{2FC75F84-FED7-4936-B004-3BCBC89BC989}" destId="{C193D4D1-6C32-4048-B305-B750D4541B65}" srcOrd="0" destOrd="0" presId="urn:microsoft.com/office/officeart/2016/7/layout/AccentHomeChevronProcess"/>
    <dgm:cxn modelId="{6B193395-2B9C-45E8-9B33-41B350353F9C}" srcId="{F8E54375-8781-4A9A-A0B5-12A7B5156564}" destId="{9844C2AE-202A-4E68-B91C-4A4D79D409EF}" srcOrd="0" destOrd="0" parTransId="{8A849C0A-E1E8-49AC-B47F-BD47FF0F8E48}" sibTransId="{1C14EB3A-7EB1-4183-9FD5-6CC27238F699}"/>
    <dgm:cxn modelId="{FF1E2EA1-5E53-4D7B-9B33-73E5A33FD80B}" srcId="{8B160689-3F91-417D-AB75-D1EE836B8F96}" destId="{D2EE254D-3820-4CBB-982F-E882141E3BA0}" srcOrd="0" destOrd="0" parTransId="{555008CE-C829-4D26-8472-9994A7188037}" sibTransId="{0B09A049-60F8-4641-9067-E289ECEE07C8}"/>
    <dgm:cxn modelId="{FF4238A1-930F-4DA7-9FCD-974D2F4EAA63}" srcId="{E82FFB96-AD2E-46CC-8072-33FB4FCACA9A}" destId="{96CFBFF6-9BB3-4E85-B8B8-FF893B2DDB44}" srcOrd="0" destOrd="0" parTransId="{2B5659A2-B0D5-42A4-B7A8-9C68F36AC75D}" sibTransId="{11DF7746-CE3B-41E5-B465-41CBB6B6236B}"/>
    <dgm:cxn modelId="{228A36A2-22F6-43AB-8D4D-5FE12DCD1ABF}" srcId="{3872C851-A7DC-4A46-8B24-41981E58AE14}" destId="{C7AB9782-1416-45F7-96A0-C34150944DA0}" srcOrd="0" destOrd="0" parTransId="{13BBBBF3-2EAA-450B-91C1-CDABA10C7E90}" sibTransId="{6BFEC29A-A970-472F-8F79-8662855315B9}"/>
    <dgm:cxn modelId="{F5D74AA3-035C-4042-AA56-ED7169880FBD}" srcId="{BB68929B-EA1B-4378-ACF5-874A7F81D60C}" destId="{4A499E7D-758A-4067-A797-5C8DE22A8453}" srcOrd="5" destOrd="0" parTransId="{AEB95326-17F5-4C3A-B320-DCAD64C9F00F}" sibTransId="{76DB3F66-A8CD-41F3-BEE8-9633BF67E5B9}"/>
    <dgm:cxn modelId="{96B21FAA-0C97-4A0B-8BC6-7F3EFDB61BB1}" type="presOf" srcId="{96CFBFF6-9BB3-4E85-B8B8-FF893B2DDB44}" destId="{767979D3-B5A3-4CE7-82EF-295249DEC178}" srcOrd="0" destOrd="0" presId="urn:microsoft.com/office/officeart/2016/7/layout/AccentHomeChevronProcess"/>
    <dgm:cxn modelId="{12A630B2-D2D0-4F13-9F78-D0CDD753828E}" srcId="{2FC75F84-FED7-4936-B004-3BCBC89BC989}" destId="{8BBDBA89-359A-4E09-9AB3-0648349B3F34}" srcOrd="0" destOrd="0" parTransId="{FB837B0A-A259-40E4-8799-475FB08262A8}" sibTransId="{12132072-730E-42DD-A53D-BA89EB789661}"/>
    <dgm:cxn modelId="{F6A66BB3-A152-4593-A438-4BFEFDC1E9C4}" srcId="{140461A0-AF8C-4890-BD51-3B5AA6C073C4}" destId="{8D9AEF7E-9C09-426B-849A-6EB6B2F0D7ED}" srcOrd="0" destOrd="0" parTransId="{C3B4C197-9415-4767-ABEE-BC79B273B925}" sibTransId="{CDB78C6C-5F4E-4A3F-B5FB-B99F704683F8}"/>
    <dgm:cxn modelId="{3FA19BB3-27FB-4579-B144-C7F0777E3B73}" srcId="{BB68929B-EA1B-4378-ACF5-874A7F81D60C}" destId="{46009337-1E8B-4734-8965-7EE4A389839F}" srcOrd="3" destOrd="0" parTransId="{75AD7769-DF29-49D6-9139-526C3C8A021B}" sibTransId="{A62869EC-1F5B-47BC-8A7F-A281106CB204}"/>
    <dgm:cxn modelId="{C456C7CB-1C2A-4CA7-BA4C-F0F627502EFE}" type="presOf" srcId="{46009337-1E8B-4734-8965-7EE4A389839F}" destId="{09586D67-83F8-4242-881E-1F693E4C9152}" srcOrd="0" destOrd="0" presId="urn:microsoft.com/office/officeart/2016/7/layout/AccentHomeChevronProcess"/>
    <dgm:cxn modelId="{D7CFAACE-5B24-4345-8ABA-83A5F8150411}" type="presOf" srcId="{8BBDBA89-359A-4E09-9AB3-0648349B3F34}" destId="{8AC3A59D-245F-4C4B-B465-6754E38E0BEB}" srcOrd="0" destOrd="0" presId="urn:microsoft.com/office/officeart/2016/7/layout/AccentHomeChevronProcess"/>
    <dgm:cxn modelId="{7E6E78D2-18CC-4DF1-9DA7-1CFF5FE37875}" type="presOf" srcId="{140461A0-AF8C-4890-BD51-3B5AA6C073C4}" destId="{3CE24E8E-2CE3-4618-A9AC-772BC3FC6D71}" srcOrd="0" destOrd="0" presId="urn:microsoft.com/office/officeart/2016/7/layout/AccentHomeChevronProcess"/>
    <dgm:cxn modelId="{2BC290D7-6BF9-417B-8EF0-3412F17FAE32}" type="presOf" srcId="{8B160689-3F91-417D-AB75-D1EE836B8F96}" destId="{77E936A8-079C-40D2-87A1-21253ED1F635}" srcOrd="0" destOrd="0" presId="urn:microsoft.com/office/officeart/2016/7/layout/AccentHomeChevronProcess"/>
    <dgm:cxn modelId="{B0234AE6-A22B-41AC-AD43-4C2889E4810E}" srcId="{222341F4-2004-4555-B4B1-560FA03AD981}" destId="{FFC5D780-7D98-475E-B3E8-AC68C0AEA54E}" srcOrd="0" destOrd="0" parTransId="{CE7B2891-54F5-465C-9812-AD58DDA30573}" sibTransId="{71CC2189-86B1-4520-8E67-F57C8358F5DF}"/>
    <dgm:cxn modelId="{CBBCFAE6-B3F8-425D-B95A-DDB1CC43325F}" type="presOf" srcId="{D2EE254D-3820-4CBB-982F-E882141E3BA0}" destId="{7F0CAA4C-F10B-44EE-A781-D0E0C7DA3012}" srcOrd="0" destOrd="0" presId="urn:microsoft.com/office/officeart/2016/7/layout/AccentHomeChevronProcess"/>
    <dgm:cxn modelId="{29363BEE-6CDC-40F4-8F53-CFBBA0F3FEE4}" srcId="{BB68929B-EA1B-4378-ACF5-874A7F81D60C}" destId="{8B160689-3F91-417D-AB75-D1EE836B8F96}" srcOrd="7" destOrd="0" parTransId="{9CF940CB-FEDB-47D8-8F11-AF5D5573CE19}" sibTransId="{CE05D68F-929F-45D0-891A-AB75212AF4F0}"/>
    <dgm:cxn modelId="{13CE1FF0-8800-4AD0-9774-69FDFDFF616B}" type="presOf" srcId="{ADC5B3BD-684C-4BE9-B50F-C416E6423AE0}" destId="{CF4ECAC0-68F3-4CEF-9F0D-A97A99365B07}" srcOrd="0" destOrd="0" presId="urn:microsoft.com/office/officeart/2016/7/layout/AccentHomeChevronProcess"/>
    <dgm:cxn modelId="{E95481F4-4B19-413D-B2AA-E2EF240027AD}" type="presOf" srcId="{CB1F95F1-106B-43FE-821C-5BEA791A0B94}" destId="{1F995710-B58C-4484-B034-2DE8D25C456F}" srcOrd="0" destOrd="0" presId="urn:microsoft.com/office/officeart/2016/7/layout/AccentHomeChevronProcess"/>
    <dgm:cxn modelId="{20E2ADF7-594B-4032-8D60-22F9666FEFD3}" srcId="{AA8B8C3C-98DA-49C1-B7B2-5B2A80E189E4}" destId="{A316161C-C8B7-448C-8C6C-9F1C618D7FF8}" srcOrd="0" destOrd="0" parTransId="{C934368C-452B-498A-9944-634BACAF943B}" sibTransId="{A3D85689-2698-48D6-A750-F351458D4849}"/>
    <dgm:cxn modelId="{8D36ECF7-CEAF-410E-9B97-5E9AB18CA569}" type="presOf" srcId="{E82FFB96-AD2E-46CC-8072-33FB4FCACA9A}" destId="{47296010-D8F9-4A8D-9C44-9256210466CD}" srcOrd="0" destOrd="0" presId="urn:microsoft.com/office/officeart/2016/7/layout/AccentHomeChevronProcess"/>
    <dgm:cxn modelId="{D089CEFA-D40C-4826-ADED-2E4644E57780}" srcId="{BB68929B-EA1B-4378-ACF5-874A7F81D60C}" destId="{F8E54375-8781-4A9A-A0B5-12A7B5156564}" srcOrd="6" destOrd="0" parTransId="{1AF0DD0F-CF9C-4AF2-B00D-8A2F3E0E2AF7}" sibTransId="{3D809A86-6C16-4AFB-8130-CE0C9A5EDF14}"/>
    <dgm:cxn modelId="{7C5783FB-0CBA-4067-A45F-4A5B17CAC29E}" type="presOf" srcId="{A316161C-C8B7-448C-8C6C-9F1C618D7FF8}" destId="{C9A06FE1-64D2-4F5F-95E6-95722010061C}" srcOrd="0" destOrd="0" presId="urn:microsoft.com/office/officeart/2016/7/layout/AccentHomeChevronProcess"/>
    <dgm:cxn modelId="{C3C3A2FF-6103-4FB9-B3AC-FFC38483239D}" srcId="{BB68929B-EA1B-4378-ACF5-874A7F81D60C}" destId="{AA8B8C3C-98DA-49C1-B7B2-5B2A80E189E4}" srcOrd="10" destOrd="0" parTransId="{63CD3C03-D749-429D-B75B-DF4ED6782204}" sibTransId="{BCD2AC25-551D-4038-85C0-FB241FD3F1BF}"/>
    <dgm:cxn modelId="{04526EEA-1AE8-4555-B544-5C28B48BAAED}" type="presParOf" srcId="{4A22F28D-6043-4A7F-B310-E46CFF26B435}" destId="{84D1A4D6-5252-4F5B-A1B0-BF46C75F6968}" srcOrd="0" destOrd="0" presId="urn:microsoft.com/office/officeart/2016/7/layout/AccentHomeChevronProcess"/>
    <dgm:cxn modelId="{6DB432C3-1907-4D64-B8A5-785C36A6E6B6}" type="presParOf" srcId="{84D1A4D6-5252-4F5B-A1B0-BF46C75F6968}" destId="{0E37E30B-7EE4-4789-A979-F981317B53A9}" srcOrd="0" destOrd="0" presId="urn:microsoft.com/office/officeart/2016/7/layout/AccentHomeChevronProcess"/>
    <dgm:cxn modelId="{6DDCE2A7-925B-4D8E-B06F-B5DD87059E3D}" type="presParOf" srcId="{84D1A4D6-5252-4F5B-A1B0-BF46C75F6968}" destId="{47296010-D8F9-4A8D-9C44-9256210466CD}" srcOrd="1" destOrd="0" presId="urn:microsoft.com/office/officeart/2016/7/layout/AccentHomeChevronProcess"/>
    <dgm:cxn modelId="{2BB8E399-8067-4711-A429-04AB1C1ACBBD}" type="presParOf" srcId="{84D1A4D6-5252-4F5B-A1B0-BF46C75F6968}" destId="{767979D3-B5A3-4CE7-82EF-295249DEC178}" srcOrd="2" destOrd="0" presId="urn:microsoft.com/office/officeart/2016/7/layout/AccentHomeChevronProcess"/>
    <dgm:cxn modelId="{3FC4EBDF-DE5F-48C7-87DB-BB9C3ABC85B4}" type="presParOf" srcId="{84D1A4D6-5252-4F5B-A1B0-BF46C75F6968}" destId="{C96A1826-BD6E-40EB-A00C-9AA24D27A4D7}" srcOrd="3" destOrd="0" presId="urn:microsoft.com/office/officeart/2016/7/layout/AccentHomeChevronProcess"/>
    <dgm:cxn modelId="{D9BB46C3-D3DC-48D6-AFCA-F34BD70D972B}" type="presParOf" srcId="{4A22F28D-6043-4A7F-B310-E46CFF26B435}" destId="{11BC04FB-2B74-4167-8E24-E3A3F998768F}" srcOrd="1" destOrd="0" presId="urn:microsoft.com/office/officeart/2016/7/layout/AccentHomeChevronProcess"/>
    <dgm:cxn modelId="{71CABBF8-A0D8-47A8-A9D1-AE36E75C3B69}" type="presParOf" srcId="{4A22F28D-6043-4A7F-B310-E46CFF26B435}" destId="{5C244A09-F694-4C56-B331-1D8442C74080}" srcOrd="2" destOrd="0" presId="urn:microsoft.com/office/officeart/2016/7/layout/AccentHomeChevronProcess"/>
    <dgm:cxn modelId="{3D017BC3-FA33-4B3A-A57C-D0286FCF9296}" type="presParOf" srcId="{5C244A09-F694-4C56-B331-1D8442C74080}" destId="{20DEBBCF-EE9E-447A-90A3-804D062C7C29}" srcOrd="0" destOrd="0" presId="urn:microsoft.com/office/officeart/2016/7/layout/AccentHomeChevronProcess"/>
    <dgm:cxn modelId="{0F90F708-DD5B-4024-904B-833DB9AEFF52}" type="presParOf" srcId="{5C244A09-F694-4C56-B331-1D8442C74080}" destId="{A67A5084-077E-409B-94E7-10AD08246467}" srcOrd="1" destOrd="0" presId="urn:microsoft.com/office/officeart/2016/7/layout/AccentHomeChevronProcess"/>
    <dgm:cxn modelId="{FBE7DA96-7B9C-422A-8246-F833544DD296}" type="presParOf" srcId="{5C244A09-F694-4C56-B331-1D8442C74080}" destId="{6EB603C9-9704-4DB2-B075-F6D77C141C50}" srcOrd="2" destOrd="0" presId="urn:microsoft.com/office/officeart/2016/7/layout/AccentHomeChevronProcess"/>
    <dgm:cxn modelId="{253D85F5-7CCF-4DE4-B613-C47F63957D90}" type="presParOf" srcId="{5C244A09-F694-4C56-B331-1D8442C74080}" destId="{02258A5A-02F4-493D-AB7E-7CF01A2138EA}" srcOrd="3" destOrd="0" presId="urn:microsoft.com/office/officeart/2016/7/layout/AccentHomeChevronProcess"/>
    <dgm:cxn modelId="{26871C00-9C14-4A45-A364-63E72AB00506}" type="presParOf" srcId="{4A22F28D-6043-4A7F-B310-E46CFF26B435}" destId="{498D41E0-B8EC-4B1A-8478-5D9C44F52D3A}" srcOrd="3" destOrd="0" presId="urn:microsoft.com/office/officeart/2016/7/layout/AccentHomeChevronProcess"/>
    <dgm:cxn modelId="{9579456A-2214-4C0B-8854-790D4346220B}" type="presParOf" srcId="{4A22F28D-6043-4A7F-B310-E46CFF26B435}" destId="{A771E723-49CE-49A3-86AE-C19E272545B3}" srcOrd="4" destOrd="0" presId="urn:microsoft.com/office/officeart/2016/7/layout/AccentHomeChevronProcess"/>
    <dgm:cxn modelId="{E4AEA517-625F-4A37-928E-7761B6CC17FE}" type="presParOf" srcId="{A771E723-49CE-49A3-86AE-C19E272545B3}" destId="{839D9655-30CD-4B4C-AABB-54CA0EC603BD}" srcOrd="0" destOrd="0" presId="urn:microsoft.com/office/officeart/2016/7/layout/AccentHomeChevronProcess"/>
    <dgm:cxn modelId="{5F305E14-6894-45C3-9BEE-467F17D41D03}" type="presParOf" srcId="{A771E723-49CE-49A3-86AE-C19E272545B3}" destId="{3CE24E8E-2CE3-4618-A9AC-772BC3FC6D71}" srcOrd="1" destOrd="0" presId="urn:microsoft.com/office/officeart/2016/7/layout/AccentHomeChevronProcess"/>
    <dgm:cxn modelId="{AF55FC5D-E5A4-41C3-9C08-95F3FA934031}" type="presParOf" srcId="{A771E723-49CE-49A3-86AE-C19E272545B3}" destId="{82306774-A4F8-4490-BF6C-060EB13E41DF}" srcOrd="2" destOrd="0" presId="urn:microsoft.com/office/officeart/2016/7/layout/AccentHomeChevronProcess"/>
    <dgm:cxn modelId="{83DF1BE3-464A-446C-A35E-0F44B42F9A74}" type="presParOf" srcId="{A771E723-49CE-49A3-86AE-C19E272545B3}" destId="{94F0390D-048C-4B50-BE3D-CEDC9AEE56F2}" srcOrd="3" destOrd="0" presId="urn:microsoft.com/office/officeart/2016/7/layout/AccentHomeChevronProcess"/>
    <dgm:cxn modelId="{79A99A9B-AF2F-4693-9A5B-631C001B87E0}" type="presParOf" srcId="{4A22F28D-6043-4A7F-B310-E46CFF26B435}" destId="{FF8CA29E-B973-40B4-B5DC-AC69E319653F}" srcOrd="5" destOrd="0" presId="urn:microsoft.com/office/officeart/2016/7/layout/AccentHomeChevronProcess"/>
    <dgm:cxn modelId="{A04B0DEA-AD32-4769-B0BF-6F6C5DD6CF9B}" type="presParOf" srcId="{4A22F28D-6043-4A7F-B310-E46CFF26B435}" destId="{E8466777-940E-4D90-8103-0B8A25A8BBA3}" srcOrd="6" destOrd="0" presId="urn:microsoft.com/office/officeart/2016/7/layout/AccentHomeChevronProcess"/>
    <dgm:cxn modelId="{9A0EA83C-4DAD-47AB-A631-E92C40B3A96E}" type="presParOf" srcId="{E8466777-940E-4D90-8103-0B8A25A8BBA3}" destId="{9F991DD1-4BC6-455C-892D-71043A77CEC0}" srcOrd="0" destOrd="0" presId="urn:microsoft.com/office/officeart/2016/7/layout/AccentHomeChevronProcess"/>
    <dgm:cxn modelId="{9E944FE1-8FCD-4B7C-BCED-7FA26109785B}" type="presParOf" srcId="{E8466777-940E-4D90-8103-0B8A25A8BBA3}" destId="{09586D67-83F8-4242-881E-1F693E4C9152}" srcOrd="1" destOrd="0" presId="urn:microsoft.com/office/officeart/2016/7/layout/AccentHomeChevronProcess"/>
    <dgm:cxn modelId="{7A17E3AD-27D8-40C8-93A3-F1A9074683D6}" type="presParOf" srcId="{E8466777-940E-4D90-8103-0B8A25A8BBA3}" destId="{1F995710-B58C-4484-B034-2DE8D25C456F}" srcOrd="2" destOrd="0" presId="urn:microsoft.com/office/officeart/2016/7/layout/AccentHomeChevronProcess"/>
    <dgm:cxn modelId="{F584CD0A-CC9C-4116-B503-6C26979B7DDD}" type="presParOf" srcId="{E8466777-940E-4D90-8103-0B8A25A8BBA3}" destId="{867FF9C3-75A2-48A6-9738-9173648F8888}" srcOrd="3" destOrd="0" presId="urn:microsoft.com/office/officeart/2016/7/layout/AccentHomeChevronProcess"/>
    <dgm:cxn modelId="{B05E9428-3071-438E-AEE0-DC9BCDEBE1FE}" type="presParOf" srcId="{4A22F28D-6043-4A7F-B310-E46CFF26B435}" destId="{06727045-E969-4AF8-BFB6-E95B46128E7E}" srcOrd="7" destOrd="0" presId="urn:microsoft.com/office/officeart/2016/7/layout/AccentHomeChevronProcess"/>
    <dgm:cxn modelId="{7F519DA9-8A4D-4B1C-9FCD-AC1E92665214}" type="presParOf" srcId="{4A22F28D-6043-4A7F-B310-E46CFF26B435}" destId="{6325B8B5-9DEF-401C-9912-814A1AB28CD7}" srcOrd="8" destOrd="0" presId="urn:microsoft.com/office/officeart/2016/7/layout/AccentHomeChevronProcess"/>
    <dgm:cxn modelId="{24C0322A-249B-4B67-A060-48CCEC142D48}" type="presParOf" srcId="{6325B8B5-9DEF-401C-9912-814A1AB28CD7}" destId="{C79276F5-2EAD-44BC-A1F6-2841F9194ED0}" srcOrd="0" destOrd="0" presId="urn:microsoft.com/office/officeart/2016/7/layout/AccentHomeChevronProcess"/>
    <dgm:cxn modelId="{51C3A732-CA09-45F0-8BE4-7966884D223E}" type="presParOf" srcId="{6325B8B5-9DEF-401C-9912-814A1AB28CD7}" destId="{C193D4D1-6C32-4048-B305-B750D4541B65}" srcOrd="1" destOrd="0" presId="urn:microsoft.com/office/officeart/2016/7/layout/AccentHomeChevronProcess"/>
    <dgm:cxn modelId="{62E09678-AA0E-4207-9B63-4C81CB831F35}" type="presParOf" srcId="{6325B8B5-9DEF-401C-9912-814A1AB28CD7}" destId="{8AC3A59D-245F-4C4B-B465-6754E38E0BEB}" srcOrd="2" destOrd="0" presId="urn:microsoft.com/office/officeart/2016/7/layout/AccentHomeChevronProcess"/>
    <dgm:cxn modelId="{C19E9376-D8B0-4777-90B3-A596A1E754B6}" type="presParOf" srcId="{6325B8B5-9DEF-401C-9912-814A1AB28CD7}" destId="{21596BD4-E0A5-4CAD-A9A6-20E284332F3D}" srcOrd="3" destOrd="0" presId="urn:microsoft.com/office/officeart/2016/7/layout/AccentHomeChevronProcess"/>
    <dgm:cxn modelId="{7061AC51-5D6F-47ED-9100-1555294FC11D}" type="presParOf" srcId="{4A22F28D-6043-4A7F-B310-E46CFF26B435}" destId="{0AE55C49-0429-4AC9-93A6-7CFD847DC45C}" srcOrd="9" destOrd="0" presId="urn:microsoft.com/office/officeart/2016/7/layout/AccentHomeChevronProcess"/>
    <dgm:cxn modelId="{A2476C72-2913-4228-AE3E-9E38779E4389}" type="presParOf" srcId="{4A22F28D-6043-4A7F-B310-E46CFF26B435}" destId="{87B700B9-B8A0-4A2F-B2E7-E0CE24AA8193}" srcOrd="10" destOrd="0" presId="urn:microsoft.com/office/officeart/2016/7/layout/AccentHomeChevronProcess"/>
    <dgm:cxn modelId="{6453A7B0-56FB-4B99-93D5-75F30BBC1D7D}" type="presParOf" srcId="{87B700B9-B8A0-4A2F-B2E7-E0CE24AA8193}" destId="{DE6F6E63-294C-49E1-AF64-2FDA893FD71D}" srcOrd="0" destOrd="0" presId="urn:microsoft.com/office/officeart/2016/7/layout/AccentHomeChevronProcess"/>
    <dgm:cxn modelId="{51184CD2-4538-4508-A605-F69857C014F8}" type="presParOf" srcId="{87B700B9-B8A0-4A2F-B2E7-E0CE24AA8193}" destId="{2748514C-B098-4989-9753-69089EB65520}" srcOrd="1" destOrd="0" presId="urn:microsoft.com/office/officeart/2016/7/layout/AccentHomeChevronProcess"/>
    <dgm:cxn modelId="{C3404875-5D2E-438C-BFCF-2FF635198946}" type="presParOf" srcId="{87B700B9-B8A0-4A2F-B2E7-E0CE24AA8193}" destId="{B10F5602-0B7F-4B69-BCD5-76EB2E2C21E5}" srcOrd="2" destOrd="0" presId="urn:microsoft.com/office/officeart/2016/7/layout/AccentHomeChevronProcess"/>
    <dgm:cxn modelId="{5C1DCA3C-18F9-4299-9F5B-D6A6EBC65EB7}" type="presParOf" srcId="{87B700B9-B8A0-4A2F-B2E7-E0CE24AA8193}" destId="{EF88C7CF-4761-49C3-8150-EDC8E8FB26F0}" srcOrd="3" destOrd="0" presId="urn:microsoft.com/office/officeart/2016/7/layout/AccentHomeChevronProcess"/>
    <dgm:cxn modelId="{F3224D5D-9C4F-44AD-B714-8348E9A16907}" type="presParOf" srcId="{4A22F28D-6043-4A7F-B310-E46CFF26B435}" destId="{1B8047E8-0B5D-4940-93EF-7527609DF679}" srcOrd="11" destOrd="0" presId="urn:microsoft.com/office/officeart/2016/7/layout/AccentHomeChevronProcess"/>
    <dgm:cxn modelId="{6C1CDAC0-7C3E-4E00-8233-6AA1EC79BC50}" type="presParOf" srcId="{4A22F28D-6043-4A7F-B310-E46CFF26B435}" destId="{59F70890-18C9-4D9E-A2D1-7EABEBE6D58D}" srcOrd="12" destOrd="0" presId="urn:microsoft.com/office/officeart/2016/7/layout/AccentHomeChevronProcess"/>
    <dgm:cxn modelId="{115E9918-A94D-45B0-849C-A7F98035CE60}" type="presParOf" srcId="{59F70890-18C9-4D9E-A2D1-7EABEBE6D58D}" destId="{03E7A5A3-7F0E-49ED-AFD0-3FACE0BB17E3}" srcOrd="0" destOrd="0" presId="urn:microsoft.com/office/officeart/2016/7/layout/AccentHomeChevronProcess"/>
    <dgm:cxn modelId="{E741EBFC-3F79-4476-A3A1-038D91D35718}" type="presParOf" srcId="{59F70890-18C9-4D9E-A2D1-7EABEBE6D58D}" destId="{0DA8ECF4-ABF5-4C38-9893-6EA88A193F0A}" srcOrd="1" destOrd="0" presId="urn:microsoft.com/office/officeart/2016/7/layout/AccentHomeChevronProcess"/>
    <dgm:cxn modelId="{F08006EB-B5BB-45E2-A5C2-F2E781712059}" type="presParOf" srcId="{59F70890-18C9-4D9E-A2D1-7EABEBE6D58D}" destId="{496F7F31-51BD-4A70-B67C-FD63AC54D5C4}" srcOrd="2" destOrd="0" presId="urn:microsoft.com/office/officeart/2016/7/layout/AccentHomeChevronProcess"/>
    <dgm:cxn modelId="{E0D1AEF1-9A14-4766-87EA-465C344A865F}" type="presParOf" srcId="{59F70890-18C9-4D9E-A2D1-7EABEBE6D58D}" destId="{5A8482BC-7AE5-4F07-9AF5-942F91924CF3}" srcOrd="3" destOrd="0" presId="urn:microsoft.com/office/officeart/2016/7/layout/AccentHomeChevronProcess"/>
    <dgm:cxn modelId="{25063956-CB30-4FB0-833B-76633ABE4AAA}" type="presParOf" srcId="{4A22F28D-6043-4A7F-B310-E46CFF26B435}" destId="{A85DE203-A7CC-4408-B5BD-EE6D9A07E41E}" srcOrd="13" destOrd="0" presId="urn:microsoft.com/office/officeart/2016/7/layout/AccentHomeChevronProcess"/>
    <dgm:cxn modelId="{04DF085A-B3EC-4990-86E3-0243DD648C95}" type="presParOf" srcId="{4A22F28D-6043-4A7F-B310-E46CFF26B435}" destId="{B251588E-B484-4320-8C49-000845C26300}" srcOrd="14" destOrd="0" presId="urn:microsoft.com/office/officeart/2016/7/layout/AccentHomeChevronProcess"/>
    <dgm:cxn modelId="{449131A8-28B7-4449-BD47-3889B7FF29D2}" type="presParOf" srcId="{B251588E-B484-4320-8C49-000845C26300}" destId="{AFE68DD9-FE1B-44C2-B12E-535BD82300EC}" srcOrd="0" destOrd="0" presId="urn:microsoft.com/office/officeart/2016/7/layout/AccentHomeChevronProcess"/>
    <dgm:cxn modelId="{9C3B4EE5-8789-4548-99B3-9819123ED176}" type="presParOf" srcId="{B251588E-B484-4320-8C49-000845C26300}" destId="{77E936A8-079C-40D2-87A1-21253ED1F635}" srcOrd="1" destOrd="0" presId="urn:microsoft.com/office/officeart/2016/7/layout/AccentHomeChevronProcess"/>
    <dgm:cxn modelId="{A86824E4-4748-479F-AE58-180540341FC0}" type="presParOf" srcId="{B251588E-B484-4320-8C49-000845C26300}" destId="{7F0CAA4C-F10B-44EE-A781-D0E0C7DA3012}" srcOrd="2" destOrd="0" presId="urn:microsoft.com/office/officeart/2016/7/layout/AccentHomeChevronProcess"/>
    <dgm:cxn modelId="{0EBADED7-91B1-4FCA-87C6-C6672D012B48}" type="presParOf" srcId="{B251588E-B484-4320-8C49-000845C26300}" destId="{2BEC75D6-271A-4AAF-BE0D-5F5EB4C61D03}" srcOrd="3" destOrd="0" presId="urn:microsoft.com/office/officeart/2016/7/layout/AccentHomeChevronProcess"/>
    <dgm:cxn modelId="{301533FC-877D-4A77-B125-70EED1CD8135}" type="presParOf" srcId="{4A22F28D-6043-4A7F-B310-E46CFF26B435}" destId="{8508517A-6146-4AAA-BE96-CC9782A1FDAA}" srcOrd="15" destOrd="0" presId="urn:microsoft.com/office/officeart/2016/7/layout/AccentHomeChevronProcess"/>
    <dgm:cxn modelId="{FAF629DE-833D-4CF5-B3E9-A05E0B1EAC7C}" type="presParOf" srcId="{4A22F28D-6043-4A7F-B310-E46CFF26B435}" destId="{2A40BCD4-017E-4862-A42B-94ECD917E4B5}" srcOrd="16" destOrd="0" presId="urn:microsoft.com/office/officeart/2016/7/layout/AccentHomeChevronProcess"/>
    <dgm:cxn modelId="{04C06D5B-2F12-471E-B317-57E88B09D1F7}" type="presParOf" srcId="{2A40BCD4-017E-4862-A42B-94ECD917E4B5}" destId="{4D6FA12D-75ED-4523-A019-17C43C7DB08A}" srcOrd="0" destOrd="0" presId="urn:microsoft.com/office/officeart/2016/7/layout/AccentHomeChevronProcess"/>
    <dgm:cxn modelId="{DDD39493-F39C-45B0-AEB6-C815A0FE41B1}" type="presParOf" srcId="{2A40BCD4-017E-4862-A42B-94ECD917E4B5}" destId="{CF4ECAC0-68F3-4CEF-9F0D-A97A99365B07}" srcOrd="1" destOrd="0" presId="urn:microsoft.com/office/officeart/2016/7/layout/AccentHomeChevronProcess"/>
    <dgm:cxn modelId="{E5ED34C2-2D1C-4499-B356-43992C861A84}" type="presParOf" srcId="{2A40BCD4-017E-4862-A42B-94ECD917E4B5}" destId="{CC30C123-F472-4A37-9B46-03B266A9F5D0}" srcOrd="2" destOrd="0" presId="urn:microsoft.com/office/officeart/2016/7/layout/AccentHomeChevronProcess"/>
    <dgm:cxn modelId="{60D82820-2E1A-4AAB-A7AA-9DA26EC56509}" type="presParOf" srcId="{2A40BCD4-017E-4862-A42B-94ECD917E4B5}" destId="{225AD051-D295-4DEA-8A64-517D904EB3BB}" srcOrd="3" destOrd="0" presId="urn:microsoft.com/office/officeart/2016/7/layout/AccentHomeChevronProcess"/>
    <dgm:cxn modelId="{D8890154-F888-4D92-8E8D-E9024DFB2D80}" type="presParOf" srcId="{4A22F28D-6043-4A7F-B310-E46CFF26B435}" destId="{EBFFEE9D-3D39-460D-A3EA-D54BFB95F5EE}" srcOrd="17" destOrd="0" presId="urn:microsoft.com/office/officeart/2016/7/layout/AccentHomeChevronProcess"/>
    <dgm:cxn modelId="{CA9C9289-AC50-4A2B-B5BD-0BE2D6A60F64}" type="presParOf" srcId="{4A22F28D-6043-4A7F-B310-E46CFF26B435}" destId="{749D0474-FFBD-4EB7-A1DC-5B3B8E1DE69B}" srcOrd="18" destOrd="0" presId="urn:microsoft.com/office/officeart/2016/7/layout/AccentHomeChevronProcess"/>
    <dgm:cxn modelId="{2438EA4B-19BD-474E-AF90-12FA3753CE07}" type="presParOf" srcId="{749D0474-FFBD-4EB7-A1DC-5B3B8E1DE69B}" destId="{C2C030F3-034F-43CF-94D2-B883A2746FE7}" srcOrd="0" destOrd="0" presId="urn:microsoft.com/office/officeart/2016/7/layout/AccentHomeChevronProcess"/>
    <dgm:cxn modelId="{085911B1-F307-4E91-95EC-5F622E49E289}" type="presParOf" srcId="{749D0474-FFBD-4EB7-A1DC-5B3B8E1DE69B}" destId="{0AEDB774-0750-407F-A5E2-4766E26511C0}" srcOrd="1" destOrd="0" presId="urn:microsoft.com/office/officeart/2016/7/layout/AccentHomeChevronProcess"/>
    <dgm:cxn modelId="{F1B7423B-7311-493C-9B66-FADB141D101A}" type="presParOf" srcId="{749D0474-FFBD-4EB7-A1DC-5B3B8E1DE69B}" destId="{13D9048C-1A57-4ACD-8824-5A04F384284F}" srcOrd="2" destOrd="0" presId="urn:microsoft.com/office/officeart/2016/7/layout/AccentHomeChevronProcess"/>
    <dgm:cxn modelId="{FC6074B0-9B90-40A3-951E-36C05D7AADF1}" type="presParOf" srcId="{749D0474-FFBD-4EB7-A1DC-5B3B8E1DE69B}" destId="{223A6D64-7B7C-4E7C-A543-6DC4FEEE3609}" srcOrd="3" destOrd="0" presId="urn:microsoft.com/office/officeart/2016/7/layout/AccentHomeChevronProcess"/>
    <dgm:cxn modelId="{931C74C6-97A0-4741-B8F7-534C1F581E26}" type="presParOf" srcId="{4A22F28D-6043-4A7F-B310-E46CFF26B435}" destId="{4EF9A59A-A740-4CE4-8FAC-214C10F33772}" srcOrd="19" destOrd="0" presId="urn:microsoft.com/office/officeart/2016/7/layout/AccentHomeChevronProcess"/>
    <dgm:cxn modelId="{D0301AF6-CD13-433F-902D-8C3E9C78EB97}" type="presParOf" srcId="{4A22F28D-6043-4A7F-B310-E46CFF26B435}" destId="{F5621542-C3C4-4A5E-A147-27FECE383AE2}" srcOrd="20" destOrd="0" presId="urn:microsoft.com/office/officeart/2016/7/layout/AccentHomeChevronProcess"/>
    <dgm:cxn modelId="{7D6027E3-EF28-417B-88ED-B45A5EAA4B53}" type="presParOf" srcId="{F5621542-C3C4-4A5E-A147-27FECE383AE2}" destId="{44926E45-EA28-4732-96C4-30A7199268EA}" srcOrd="0" destOrd="0" presId="urn:microsoft.com/office/officeart/2016/7/layout/AccentHomeChevronProcess"/>
    <dgm:cxn modelId="{068EF0F2-D6E6-4EEE-8693-06E2C708BD10}" type="presParOf" srcId="{F5621542-C3C4-4A5E-A147-27FECE383AE2}" destId="{9494D92D-9D33-4AC8-A9B0-544AF522461A}" srcOrd="1" destOrd="0" presId="urn:microsoft.com/office/officeart/2016/7/layout/AccentHomeChevronProcess"/>
    <dgm:cxn modelId="{91428A40-07D1-43E8-82D0-1EEF56A645E0}" type="presParOf" srcId="{F5621542-C3C4-4A5E-A147-27FECE383AE2}" destId="{C9A06FE1-64D2-4F5F-95E6-95722010061C}" srcOrd="2" destOrd="0" presId="urn:microsoft.com/office/officeart/2016/7/layout/AccentHomeChevronProcess"/>
    <dgm:cxn modelId="{1F52B96B-30C6-4247-A2E7-931E7715B24F}" type="presParOf" srcId="{F5621542-C3C4-4A5E-A147-27FECE383AE2}" destId="{67CFC3F9-8F75-4CF2-ACD9-CBE023AAE295}"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DDFDF-89A3-4DA5-9252-880E8173D2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51302F-6D58-4C6B-BA40-29302A909C55}">
      <dgm:prSet/>
      <dgm:spPr/>
      <dgm:t>
        <a:bodyPr/>
        <a:lstStyle/>
        <a:p>
          <a:r>
            <a:rPr lang="fi-FI"/>
            <a:t>71% of contemporary </a:t>
          </a:r>
          <a:r>
            <a:rPr lang="fi-FI" b="0" i="0" baseline="0"/>
            <a:t>CO</a:t>
          </a:r>
          <a:r>
            <a:rPr lang="fi-FI" b="0" i="0" baseline="-25000"/>
            <a:t>2</a:t>
          </a:r>
          <a:r>
            <a:rPr lang="fi-FI" b="0" i="0" baseline="0"/>
            <a:t> emissions come from 100 companies</a:t>
          </a:r>
          <a:endParaRPr lang="en-US"/>
        </a:p>
      </dgm:t>
    </dgm:pt>
    <dgm:pt modelId="{0E9B4B2C-063F-4AF3-9BB1-023E74FF77FC}" type="parTrans" cxnId="{A3333E5D-5503-4BA4-ADB0-BFF4878CB37D}">
      <dgm:prSet/>
      <dgm:spPr/>
      <dgm:t>
        <a:bodyPr/>
        <a:lstStyle/>
        <a:p>
          <a:endParaRPr lang="en-US"/>
        </a:p>
      </dgm:t>
    </dgm:pt>
    <dgm:pt modelId="{1F696A8F-7A27-40D6-AD60-B85F8C28BB5D}" type="sibTrans" cxnId="{A3333E5D-5503-4BA4-ADB0-BFF4878CB37D}">
      <dgm:prSet/>
      <dgm:spPr/>
      <dgm:t>
        <a:bodyPr/>
        <a:lstStyle/>
        <a:p>
          <a:endParaRPr lang="en-US"/>
        </a:p>
      </dgm:t>
    </dgm:pt>
    <dgm:pt modelId="{AABA3C2B-9938-4B09-B787-BF34741BC002}">
      <dgm:prSet/>
      <dgm:spPr/>
      <dgm:t>
        <a:bodyPr/>
        <a:lstStyle/>
        <a:p>
          <a:r>
            <a:rPr lang="fi-FI"/>
            <a:t>100 fossil fuel producers (plus 8 defunct entities) responsible for 62% of all </a:t>
          </a:r>
          <a:r>
            <a:rPr lang="fi-FI" b="0" i="0" baseline="0"/>
            <a:t>CO</a:t>
          </a:r>
          <a:r>
            <a:rPr lang="fi-FI" b="0" i="0" baseline="-25000"/>
            <a:t>2</a:t>
          </a:r>
          <a:r>
            <a:rPr lang="fi-FI" b="0" i="0" baseline="0"/>
            <a:t> emissions since 1751</a:t>
          </a:r>
          <a:endParaRPr lang="en-US"/>
        </a:p>
      </dgm:t>
    </dgm:pt>
    <dgm:pt modelId="{8E79F6E0-690C-41D7-A6C6-99D5F1E91A63}" type="parTrans" cxnId="{D5F80108-5829-4A09-888D-AF5E2B63889D}">
      <dgm:prSet/>
      <dgm:spPr/>
      <dgm:t>
        <a:bodyPr/>
        <a:lstStyle/>
        <a:p>
          <a:endParaRPr lang="en-US"/>
        </a:p>
      </dgm:t>
    </dgm:pt>
    <dgm:pt modelId="{1023EC30-B649-4B7E-ACE5-427BA08BE3FC}" type="sibTrans" cxnId="{D5F80108-5829-4A09-888D-AF5E2B63889D}">
      <dgm:prSet/>
      <dgm:spPr/>
      <dgm:t>
        <a:bodyPr/>
        <a:lstStyle/>
        <a:p>
          <a:endParaRPr lang="en-US"/>
        </a:p>
      </dgm:t>
    </dgm:pt>
    <dgm:pt modelId="{B6778808-30ED-4B96-A777-F909574D931B}">
      <dgm:prSet/>
      <dgm:spPr/>
      <dgm:t>
        <a:bodyPr/>
        <a:lstStyle/>
        <a:p>
          <a:r>
            <a:rPr lang="en-GB"/>
            <a:t>25 state or corporate entities since 1988 producers account for 51% of emissions.</a:t>
          </a:r>
          <a:endParaRPr lang="en-US"/>
        </a:p>
      </dgm:t>
    </dgm:pt>
    <dgm:pt modelId="{1ED846DC-98A7-439B-ADF1-0CB974EF66E8}" type="parTrans" cxnId="{660C15DC-E7D9-4382-A134-34E1CD1AB52D}">
      <dgm:prSet/>
      <dgm:spPr/>
      <dgm:t>
        <a:bodyPr/>
        <a:lstStyle/>
        <a:p>
          <a:endParaRPr lang="en-US"/>
        </a:p>
      </dgm:t>
    </dgm:pt>
    <dgm:pt modelId="{C7FBE059-5F4F-4B7A-9DBA-55AC8021F9E9}" type="sibTrans" cxnId="{660C15DC-E7D9-4382-A134-34E1CD1AB52D}">
      <dgm:prSet/>
      <dgm:spPr/>
      <dgm:t>
        <a:bodyPr/>
        <a:lstStyle/>
        <a:p>
          <a:endParaRPr lang="en-US"/>
        </a:p>
      </dgm:t>
    </dgm:pt>
    <dgm:pt modelId="{21381306-DFE5-4DBF-97E0-299709CEAE3D}" type="pres">
      <dgm:prSet presAssocID="{878DDFDF-89A3-4DA5-9252-880E8173D2C9}" presName="linear" presStyleCnt="0">
        <dgm:presLayoutVars>
          <dgm:animLvl val="lvl"/>
          <dgm:resizeHandles val="exact"/>
        </dgm:presLayoutVars>
      </dgm:prSet>
      <dgm:spPr/>
    </dgm:pt>
    <dgm:pt modelId="{5FED65F8-A4D1-461A-809B-51FE649A0388}" type="pres">
      <dgm:prSet presAssocID="{F751302F-6D58-4C6B-BA40-29302A909C55}" presName="parentText" presStyleLbl="node1" presStyleIdx="0" presStyleCnt="3">
        <dgm:presLayoutVars>
          <dgm:chMax val="0"/>
          <dgm:bulletEnabled val="1"/>
        </dgm:presLayoutVars>
      </dgm:prSet>
      <dgm:spPr/>
    </dgm:pt>
    <dgm:pt modelId="{A73A2CD0-34F4-4AC3-A4BC-F871AFECDAE9}" type="pres">
      <dgm:prSet presAssocID="{1F696A8F-7A27-40D6-AD60-B85F8C28BB5D}" presName="spacer" presStyleCnt="0"/>
      <dgm:spPr/>
    </dgm:pt>
    <dgm:pt modelId="{E656BF68-B9A2-4279-9C08-045DD2C85B7A}" type="pres">
      <dgm:prSet presAssocID="{AABA3C2B-9938-4B09-B787-BF34741BC002}" presName="parentText" presStyleLbl="node1" presStyleIdx="1" presStyleCnt="3">
        <dgm:presLayoutVars>
          <dgm:chMax val="0"/>
          <dgm:bulletEnabled val="1"/>
        </dgm:presLayoutVars>
      </dgm:prSet>
      <dgm:spPr/>
    </dgm:pt>
    <dgm:pt modelId="{1D049F05-9165-4A46-B416-401F3B9A63A0}" type="pres">
      <dgm:prSet presAssocID="{1023EC30-B649-4B7E-ACE5-427BA08BE3FC}" presName="spacer" presStyleCnt="0"/>
      <dgm:spPr/>
    </dgm:pt>
    <dgm:pt modelId="{4A13D96D-5123-4149-AF41-1F502DC01EF5}" type="pres">
      <dgm:prSet presAssocID="{B6778808-30ED-4B96-A777-F909574D931B}" presName="parentText" presStyleLbl="node1" presStyleIdx="2" presStyleCnt="3">
        <dgm:presLayoutVars>
          <dgm:chMax val="0"/>
          <dgm:bulletEnabled val="1"/>
        </dgm:presLayoutVars>
      </dgm:prSet>
      <dgm:spPr/>
    </dgm:pt>
  </dgm:ptLst>
  <dgm:cxnLst>
    <dgm:cxn modelId="{D5F80108-5829-4A09-888D-AF5E2B63889D}" srcId="{878DDFDF-89A3-4DA5-9252-880E8173D2C9}" destId="{AABA3C2B-9938-4B09-B787-BF34741BC002}" srcOrd="1" destOrd="0" parTransId="{8E79F6E0-690C-41D7-A6C6-99D5F1E91A63}" sibTransId="{1023EC30-B649-4B7E-ACE5-427BA08BE3FC}"/>
    <dgm:cxn modelId="{442EFB37-C859-4189-A8A5-0494CD7B5D36}" type="presOf" srcId="{AABA3C2B-9938-4B09-B787-BF34741BC002}" destId="{E656BF68-B9A2-4279-9C08-045DD2C85B7A}" srcOrd="0" destOrd="0" presId="urn:microsoft.com/office/officeart/2005/8/layout/vList2"/>
    <dgm:cxn modelId="{A3333E5D-5503-4BA4-ADB0-BFF4878CB37D}" srcId="{878DDFDF-89A3-4DA5-9252-880E8173D2C9}" destId="{F751302F-6D58-4C6B-BA40-29302A909C55}" srcOrd="0" destOrd="0" parTransId="{0E9B4B2C-063F-4AF3-9BB1-023E74FF77FC}" sibTransId="{1F696A8F-7A27-40D6-AD60-B85F8C28BB5D}"/>
    <dgm:cxn modelId="{77D26653-14A1-4BA6-A303-1C8B91DCCF10}" type="presOf" srcId="{F751302F-6D58-4C6B-BA40-29302A909C55}" destId="{5FED65F8-A4D1-461A-809B-51FE649A0388}" srcOrd="0" destOrd="0" presId="urn:microsoft.com/office/officeart/2005/8/layout/vList2"/>
    <dgm:cxn modelId="{6B6EF658-8FCA-4225-B13D-ED930B585F28}" type="presOf" srcId="{B6778808-30ED-4B96-A777-F909574D931B}" destId="{4A13D96D-5123-4149-AF41-1F502DC01EF5}" srcOrd="0" destOrd="0" presId="urn:microsoft.com/office/officeart/2005/8/layout/vList2"/>
    <dgm:cxn modelId="{660C15DC-E7D9-4382-A134-34E1CD1AB52D}" srcId="{878DDFDF-89A3-4DA5-9252-880E8173D2C9}" destId="{B6778808-30ED-4B96-A777-F909574D931B}" srcOrd="2" destOrd="0" parTransId="{1ED846DC-98A7-439B-ADF1-0CB974EF66E8}" sibTransId="{C7FBE059-5F4F-4B7A-9DBA-55AC8021F9E9}"/>
    <dgm:cxn modelId="{3E811FE7-CE14-41C7-85E6-AFF4A411257F}" type="presOf" srcId="{878DDFDF-89A3-4DA5-9252-880E8173D2C9}" destId="{21381306-DFE5-4DBF-97E0-299709CEAE3D}" srcOrd="0" destOrd="0" presId="urn:microsoft.com/office/officeart/2005/8/layout/vList2"/>
    <dgm:cxn modelId="{F1488C1E-DEA7-402B-99F7-375352329F90}" type="presParOf" srcId="{21381306-DFE5-4DBF-97E0-299709CEAE3D}" destId="{5FED65F8-A4D1-461A-809B-51FE649A0388}" srcOrd="0" destOrd="0" presId="urn:microsoft.com/office/officeart/2005/8/layout/vList2"/>
    <dgm:cxn modelId="{C0063512-A23B-481D-83F6-E64F7F02CAB5}" type="presParOf" srcId="{21381306-DFE5-4DBF-97E0-299709CEAE3D}" destId="{A73A2CD0-34F4-4AC3-A4BC-F871AFECDAE9}" srcOrd="1" destOrd="0" presId="urn:microsoft.com/office/officeart/2005/8/layout/vList2"/>
    <dgm:cxn modelId="{1F53E66B-474B-4DF5-B07B-C7236277ED3D}" type="presParOf" srcId="{21381306-DFE5-4DBF-97E0-299709CEAE3D}" destId="{E656BF68-B9A2-4279-9C08-045DD2C85B7A}" srcOrd="2" destOrd="0" presId="urn:microsoft.com/office/officeart/2005/8/layout/vList2"/>
    <dgm:cxn modelId="{79650D88-B22F-4BDD-BA8F-F3531A3677EB}" type="presParOf" srcId="{21381306-DFE5-4DBF-97E0-299709CEAE3D}" destId="{1D049F05-9165-4A46-B416-401F3B9A63A0}" srcOrd="3" destOrd="0" presId="urn:microsoft.com/office/officeart/2005/8/layout/vList2"/>
    <dgm:cxn modelId="{4D4706C7-3DE8-4A95-A07C-79CB554F8709}" type="presParOf" srcId="{21381306-DFE5-4DBF-97E0-299709CEAE3D}" destId="{4A13D96D-5123-4149-AF41-1F502DC01EF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424182-4034-4E63-AADE-9B20FE2F760D}"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EF47059D-B8B6-4C28-806F-1A79845F7760}">
      <dgm:prSet phldrT="[Text]"/>
      <dgm:spPr>
        <a:solidFill>
          <a:srgbClr val="00B050">
            <a:alpha val="60000"/>
          </a:srgbClr>
        </a:solidFill>
      </dgm:spPr>
      <dgm:t>
        <a:bodyPr/>
        <a:lstStyle/>
        <a:p>
          <a:r>
            <a:rPr lang="en-US" dirty="0">
              <a:solidFill>
                <a:schemeClr val="tx1"/>
              </a:solidFill>
            </a:rPr>
            <a:t>Environment</a:t>
          </a:r>
        </a:p>
      </dgm:t>
    </dgm:pt>
    <dgm:pt modelId="{ED8F981B-51E8-4E30-8C3E-750BAE15B8BC}" type="parTrans" cxnId="{357C333A-DC07-4D53-84EF-F7A7765A110E}">
      <dgm:prSet/>
      <dgm:spPr/>
      <dgm:t>
        <a:bodyPr/>
        <a:lstStyle/>
        <a:p>
          <a:endParaRPr lang="en-US"/>
        </a:p>
      </dgm:t>
    </dgm:pt>
    <dgm:pt modelId="{035E8284-803D-42E2-9867-0E1F9D8B8756}" type="sibTrans" cxnId="{357C333A-DC07-4D53-84EF-F7A7765A110E}">
      <dgm:prSet/>
      <dgm:spPr/>
      <dgm:t>
        <a:bodyPr/>
        <a:lstStyle/>
        <a:p>
          <a:endParaRPr lang="en-US"/>
        </a:p>
      </dgm:t>
    </dgm:pt>
    <dgm:pt modelId="{70A62C2A-4F15-454B-A382-87D110085D78}">
      <dgm:prSet phldrT="[Text]"/>
      <dgm:spPr>
        <a:solidFill>
          <a:srgbClr val="FF0000">
            <a:alpha val="75000"/>
          </a:srgbClr>
        </a:solidFill>
      </dgm:spPr>
      <dgm:t>
        <a:bodyPr/>
        <a:lstStyle/>
        <a:p>
          <a:r>
            <a:rPr lang="en-US" dirty="0">
              <a:solidFill>
                <a:schemeClr val="tx1"/>
              </a:solidFill>
            </a:rPr>
            <a:t>Society</a:t>
          </a:r>
        </a:p>
      </dgm:t>
    </dgm:pt>
    <dgm:pt modelId="{3CA5948B-1C39-4A3A-BE87-E56FC3AE2D65}" type="parTrans" cxnId="{3593DDE7-28AE-4047-8663-C35DA063869D}">
      <dgm:prSet/>
      <dgm:spPr/>
      <dgm:t>
        <a:bodyPr/>
        <a:lstStyle/>
        <a:p>
          <a:endParaRPr lang="en-US"/>
        </a:p>
      </dgm:t>
    </dgm:pt>
    <dgm:pt modelId="{E883D905-BC19-4B5C-84B6-2F5B757E1545}" type="sibTrans" cxnId="{3593DDE7-28AE-4047-8663-C35DA063869D}">
      <dgm:prSet/>
      <dgm:spPr/>
      <dgm:t>
        <a:bodyPr/>
        <a:lstStyle/>
        <a:p>
          <a:endParaRPr lang="en-US"/>
        </a:p>
      </dgm:t>
    </dgm:pt>
    <dgm:pt modelId="{049BB14D-9CF2-41CF-8EE9-CCCB5D6B81D7}">
      <dgm:prSet phldrT="[Text]"/>
      <dgm:spPr/>
      <dgm:t>
        <a:bodyPr/>
        <a:lstStyle/>
        <a:p>
          <a:r>
            <a:rPr lang="en-US" dirty="0">
              <a:solidFill>
                <a:schemeClr val="tx1"/>
              </a:solidFill>
            </a:rPr>
            <a:t>Economy</a:t>
          </a:r>
        </a:p>
      </dgm:t>
    </dgm:pt>
    <dgm:pt modelId="{F3258555-2A10-4C9D-8FFF-A4A7573E7B5E}" type="parTrans" cxnId="{D885D722-4B31-41DB-9EEC-2E7E8C5D22F8}">
      <dgm:prSet/>
      <dgm:spPr/>
      <dgm:t>
        <a:bodyPr/>
        <a:lstStyle/>
        <a:p>
          <a:endParaRPr lang="en-US"/>
        </a:p>
      </dgm:t>
    </dgm:pt>
    <dgm:pt modelId="{F05CFAF5-C371-463D-B44F-4F7ECCF695B0}" type="sibTrans" cxnId="{D885D722-4B31-41DB-9EEC-2E7E8C5D22F8}">
      <dgm:prSet/>
      <dgm:spPr/>
      <dgm:t>
        <a:bodyPr/>
        <a:lstStyle/>
        <a:p>
          <a:endParaRPr lang="en-US"/>
        </a:p>
      </dgm:t>
    </dgm:pt>
    <dgm:pt modelId="{61AA41B6-BE58-4AD0-A329-6102AAF5FB70}" type="pres">
      <dgm:prSet presAssocID="{D6424182-4034-4E63-AADE-9B20FE2F760D}" presName="Name0" presStyleCnt="0">
        <dgm:presLayoutVars>
          <dgm:chMax val="7"/>
          <dgm:resizeHandles val="exact"/>
        </dgm:presLayoutVars>
      </dgm:prSet>
      <dgm:spPr/>
    </dgm:pt>
    <dgm:pt modelId="{8EC933F3-8B81-459E-8B10-50D5F79CF26B}" type="pres">
      <dgm:prSet presAssocID="{D6424182-4034-4E63-AADE-9B20FE2F760D}" presName="comp1" presStyleCnt="0"/>
      <dgm:spPr/>
    </dgm:pt>
    <dgm:pt modelId="{0906401D-634D-410C-9F29-61C91634A0B3}" type="pres">
      <dgm:prSet presAssocID="{D6424182-4034-4E63-AADE-9B20FE2F760D}" presName="circle1" presStyleLbl="node1" presStyleIdx="0" presStyleCnt="3"/>
      <dgm:spPr/>
    </dgm:pt>
    <dgm:pt modelId="{E5B60098-B172-44EE-BC20-A977273E753A}" type="pres">
      <dgm:prSet presAssocID="{D6424182-4034-4E63-AADE-9B20FE2F760D}" presName="c1text" presStyleLbl="node1" presStyleIdx="0" presStyleCnt="3">
        <dgm:presLayoutVars>
          <dgm:bulletEnabled val="1"/>
        </dgm:presLayoutVars>
      </dgm:prSet>
      <dgm:spPr/>
    </dgm:pt>
    <dgm:pt modelId="{147F1039-8650-495E-89DB-734B05763D4B}" type="pres">
      <dgm:prSet presAssocID="{D6424182-4034-4E63-AADE-9B20FE2F760D}" presName="comp2" presStyleCnt="0"/>
      <dgm:spPr/>
    </dgm:pt>
    <dgm:pt modelId="{53EA1D0B-580F-4F6C-838C-72B46CE40832}" type="pres">
      <dgm:prSet presAssocID="{D6424182-4034-4E63-AADE-9B20FE2F760D}" presName="circle2" presStyleLbl="node1" presStyleIdx="1" presStyleCnt="3"/>
      <dgm:spPr/>
    </dgm:pt>
    <dgm:pt modelId="{C8E6C919-5B11-4474-8B19-2F677B9BEDC7}" type="pres">
      <dgm:prSet presAssocID="{D6424182-4034-4E63-AADE-9B20FE2F760D}" presName="c2text" presStyleLbl="node1" presStyleIdx="1" presStyleCnt="3">
        <dgm:presLayoutVars>
          <dgm:bulletEnabled val="1"/>
        </dgm:presLayoutVars>
      </dgm:prSet>
      <dgm:spPr/>
    </dgm:pt>
    <dgm:pt modelId="{DE227203-5D6D-48C0-81C5-9D9459D3CBA2}" type="pres">
      <dgm:prSet presAssocID="{D6424182-4034-4E63-AADE-9B20FE2F760D}" presName="comp3" presStyleCnt="0"/>
      <dgm:spPr/>
    </dgm:pt>
    <dgm:pt modelId="{B757D8AB-79BD-46BE-8AE9-0D77352E514A}" type="pres">
      <dgm:prSet presAssocID="{D6424182-4034-4E63-AADE-9B20FE2F760D}" presName="circle3" presStyleLbl="node1" presStyleIdx="2" presStyleCnt="3"/>
      <dgm:spPr/>
    </dgm:pt>
    <dgm:pt modelId="{59B85F97-03C6-4778-9674-F2D94DA7F1D3}" type="pres">
      <dgm:prSet presAssocID="{D6424182-4034-4E63-AADE-9B20FE2F760D}" presName="c3text" presStyleLbl="node1" presStyleIdx="2" presStyleCnt="3">
        <dgm:presLayoutVars>
          <dgm:bulletEnabled val="1"/>
        </dgm:presLayoutVars>
      </dgm:prSet>
      <dgm:spPr/>
    </dgm:pt>
  </dgm:ptLst>
  <dgm:cxnLst>
    <dgm:cxn modelId="{D885D722-4B31-41DB-9EEC-2E7E8C5D22F8}" srcId="{D6424182-4034-4E63-AADE-9B20FE2F760D}" destId="{049BB14D-9CF2-41CF-8EE9-CCCB5D6B81D7}" srcOrd="2" destOrd="0" parTransId="{F3258555-2A10-4C9D-8FFF-A4A7573E7B5E}" sibTransId="{F05CFAF5-C371-463D-B44F-4F7ECCF695B0}"/>
    <dgm:cxn modelId="{9F3A7730-6F0E-4ADB-B54B-7AB99A14BABC}" type="presOf" srcId="{049BB14D-9CF2-41CF-8EE9-CCCB5D6B81D7}" destId="{B757D8AB-79BD-46BE-8AE9-0D77352E514A}" srcOrd="0" destOrd="0" presId="urn:microsoft.com/office/officeart/2005/8/layout/venn2"/>
    <dgm:cxn modelId="{8F439534-5197-479E-BF4C-019C937FB273}" type="presOf" srcId="{EF47059D-B8B6-4C28-806F-1A79845F7760}" destId="{0906401D-634D-410C-9F29-61C91634A0B3}" srcOrd="0" destOrd="0" presId="urn:microsoft.com/office/officeart/2005/8/layout/venn2"/>
    <dgm:cxn modelId="{357C333A-DC07-4D53-84EF-F7A7765A110E}" srcId="{D6424182-4034-4E63-AADE-9B20FE2F760D}" destId="{EF47059D-B8B6-4C28-806F-1A79845F7760}" srcOrd="0" destOrd="0" parTransId="{ED8F981B-51E8-4E30-8C3E-750BAE15B8BC}" sibTransId="{035E8284-803D-42E2-9867-0E1F9D8B8756}"/>
    <dgm:cxn modelId="{19D70151-BB78-4144-B9C5-6FE110F2EE54}" type="presOf" srcId="{70A62C2A-4F15-454B-A382-87D110085D78}" destId="{53EA1D0B-580F-4F6C-838C-72B46CE40832}" srcOrd="0" destOrd="0" presId="urn:microsoft.com/office/officeart/2005/8/layout/venn2"/>
    <dgm:cxn modelId="{EDE21A9A-79E9-4FE8-99F9-E5B7C4B700C2}" type="presOf" srcId="{70A62C2A-4F15-454B-A382-87D110085D78}" destId="{C8E6C919-5B11-4474-8B19-2F677B9BEDC7}" srcOrd="1" destOrd="0" presId="urn:microsoft.com/office/officeart/2005/8/layout/venn2"/>
    <dgm:cxn modelId="{BB6C599C-9E89-46F3-9739-499779C00D30}" type="presOf" srcId="{049BB14D-9CF2-41CF-8EE9-CCCB5D6B81D7}" destId="{59B85F97-03C6-4778-9674-F2D94DA7F1D3}" srcOrd="1" destOrd="0" presId="urn:microsoft.com/office/officeart/2005/8/layout/venn2"/>
    <dgm:cxn modelId="{AACBE2B8-4589-4724-B7FB-792F88D4018E}" type="presOf" srcId="{EF47059D-B8B6-4C28-806F-1A79845F7760}" destId="{E5B60098-B172-44EE-BC20-A977273E753A}" srcOrd="1" destOrd="0" presId="urn:microsoft.com/office/officeart/2005/8/layout/venn2"/>
    <dgm:cxn modelId="{61C730B9-0828-4528-B6FE-3754F66B40B6}" type="presOf" srcId="{D6424182-4034-4E63-AADE-9B20FE2F760D}" destId="{61AA41B6-BE58-4AD0-A329-6102AAF5FB70}" srcOrd="0" destOrd="0" presId="urn:microsoft.com/office/officeart/2005/8/layout/venn2"/>
    <dgm:cxn modelId="{3593DDE7-28AE-4047-8663-C35DA063869D}" srcId="{D6424182-4034-4E63-AADE-9B20FE2F760D}" destId="{70A62C2A-4F15-454B-A382-87D110085D78}" srcOrd="1" destOrd="0" parTransId="{3CA5948B-1C39-4A3A-BE87-E56FC3AE2D65}" sibTransId="{E883D905-BC19-4B5C-84B6-2F5B757E1545}"/>
    <dgm:cxn modelId="{C610F1DE-8008-4D38-A9EC-B7ECA0C5F132}" type="presParOf" srcId="{61AA41B6-BE58-4AD0-A329-6102AAF5FB70}" destId="{8EC933F3-8B81-459E-8B10-50D5F79CF26B}" srcOrd="0" destOrd="0" presId="urn:microsoft.com/office/officeart/2005/8/layout/venn2"/>
    <dgm:cxn modelId="{0B173653-9A83-47A1-8992-9D34E016F17F}" type="presParOf" srcId="{8EC933F3-8B81-459E-8B10-50D5F79CF26B}" destId="{0906401D-634D-410C-9F29-61C91634A0B3}" srcOrd="0" destOrd="0" presId="urn:microsoft.com/office/officeart/2005/8/layout/venn2"/>
    <dgm:cxn modelId="{405DEB96-8BC7-4A3D-BDB2-360ABEF61BAF}" type="presParOf" srcId="{8EC933F3-8B81-459E-8B10-50D5F79CF26B}" destId="{E5B60098-B172-44EE-BC20-A977273E753A}" srcOrd="1" destOrd="0" presId="urn:microsoft.com/office/officeart/2005/8/layout/venn2"/>
    <dgm:cxn modelId="{C916DA95-31D0-40B1-BA55-22C58B4A9B05}" type="presParOf" srcId="{61AA41B6-BE58-4AD0-A329-6102AAF5FB70}" destId="{147F1039-8650-495E-89DB-734B05763D4B}" srcOrd="1" destOrd="0" presId="urn:microsoft.com/office/officeart/2005/8/layout/venn2"/>
    <dgm:cxn modelId="{2D0E43FB-BD6D-4E58-AA99-B06B5E9E9070}" type="presParOf" srcId="{147F1039-8650-495E-89DB-734B05763D4B}" destId="{53EA1D0B-580F-4F6C-838C-72B46CE40832}" srcOrd="0" destOrd="0" presId="urn:microsoft.com/office/officeart/2005/8/layout/venn2"/>
    <dgm:cxn modelId="{010EA34C-75AF-42A9-9B41-E1207282942B}" type="presParOf" srcId="{147F1039-8650-495E-89DB-734B05763D4B}" destId="{C8E6C919-5B11-4474-8B19-2F677B9BEDC7}" srcOrd="1" destOrd="0" presId="urn:microsoft.com/office/officeart/2005/8/layout/venn2"/>
    <dgm:cxn modelId="{C49689C3-C2CB-44BC-85F4-AAB0C7EF21D8}" type="presParOf" srcId="{61AA41B6-BE58-4AD0-A329-6102AAF5FB70}" destId="{DE227203-5D6D-48C0-81C5-9D9459D3CBA2}" srcOrd="2" destOrd="0" presId="urn:microsoft.com/office/officeart/2005/8/layout/venn2"/>
    <dgm:cxn modelId="{8D3B927F-4CD9-422F-A040-E749D48F60B3}" type="presParOf" srcId="{DE227203-5D6D-48C0-81C5-9D9459D3CBA2}" destId="{B757D8AB-79BD-46BE-8AE9-0D77352E514A}" srcOrd="0" destOrd="0" presId="urn:microsoft.com/office/officeart/2005/8/layout/venn2"/>
    <dgm:cxn modelId="{C890BF12-BD60-4C6C-B264-A7E1CE7BD34A}" type="presParOf" srcId="{DE227203-5D6D-48C0-81C5-9D9459D3CBA2}" destId="{59B85F97-03C6-4778-9674-F2D94DA7F1D3}"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152C-DB2C-4DD2-BF56-69921A87E919}">
      <dsp:nvSpPr>
        <dsp:cNvPr id="0" name=""/>
        <dsp:cNvSpPr/>
      </dsp:nvSpPr>
      <dsp:spPr>
        <a:xfrm>
          <a:off x="0" y="497708"/>
          <a:ext cx="6263640" cy="8213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a:t>Practicalities</a:t>
          </a:r>
          <a:endParaRPr lang="en-US" sz="3600" kern="1200"/>
        </a:p>
      </dsp:txBody>
      <dsp:txXfrm>
        <a:off x="40094" y="537802"/>
        <a:ext cx="6183452" cy="741151"/>
      </dsp:txXfrm>
    </dsp:sp>
    <dsp:sp modelId="{261F82BA-8F3D-44A9-A166-EA1DF4DE1B59}">
      <dsp:nvSpPr>
        <dsp:cNvPr id="0" name=""/>
        <dsp:cNvSpPr/>
      </dsp:nvSpPr>
      <dsp:spPr>
        <a:xfrm>
          <a:off x="0" y="1422728"/>
          <a:ext cx="6263640" cy="821339"/>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a:t>State of the world</a:t>
          </a:r>
          <a:endParaRPr lang="en-US" sz="3600" kern="1200"/>
        </a:p>
      </dsp:txBody>
      <dsp:txXfrm>
        <a:off x="40094" y="1462822"/>
        <a:ext cx="6183452" cy="741151"/>
      </dsp:txXfrm>
    </dsp:sp>
    <dsp:sp modelId="{A33DC95B-795D-4B18-ACD1-2239EBCC4AC4}">
      <dsp:nvSpPr>
        <dsp:cNvPr id="0" name=""/>
        <dsp:cNvSpPr/>
      </dsp:nvSpPr>
      <dsp:spPr>
        <a:xfrm>
          <a:off x="0" y="2347749"/>
          <a:ext cx="6263640" cy="821339"/>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a:t>What is sustainability?</a:t>
          </a:r>
          <a:endParaRPr lang="en-US" sz="3600" kern="1200"/>
        </a:p>
      </dsp:txBody>
      <dsp:txXfrm>
        <a:off x="40094" y="2387843"/>
        <a:ext cx="6183452" cy="741151"/>
      </dsp:txXfrm>
    </dsp:sp>
    <dsp:sp modelId="{C4A60FF2-8D5F-4799-B656-C329B87EB165}">
      <dsp:nvSpPr>
        <dsp:cNvPr id="0" name=""/>
        <dsp:cNvSpPr/>
      </dsp:nvSpPr>
      <dsp:spPr>
        <a:xfrm>
          <a:off x="0" y="3272768"/>
          <a:ext cx="6263640" cy="82133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a:t>Individual in-class assignment</a:t>
          </a:r>
          <a:endParaRPr lang="en-US" sz="3600" kern="1200"/>
        </a:p>
      </dsp:txBody>
      <dsp:txXfrm>
        <a:off x="40094" y="3312862"/>
        <a:ext cx="6183452" cy="741151"/>
      </dsp:txXfrm>
    </dsp:sp>
    <dsp:sp modelId="{B4624851-12BB-4CCA-8B51-D447B04D37B2}">
      <dsp:nvSpPr>
        <dsp:cNvPr id="0" name=""/>
        <dsp:cNvSpPr/>
      </dsp:nvSpPr>
      <dsp:spPr>
        <a:xfrm>
          <a:off x="0" y="4094108"/>
          <a:ext cx="626364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fi-FI" sz="2800" kern="1200"/>
            <a:t>Action</a:t>
          </a:r>
          <a:endParaRPr lang="en-US" sz="2800" kern="1200"/>
        </a:p>
        <a:p>
          <a:pPr marL="285750" lvl="1" indent="-285750" algn="l" defTabSz="1244600">
            <a:lnSpc>
              <a:spcPct val="90000"/>
            </a:lnSpc>
            <a:spcBef>
              <a:spcPct val="0"/>
            </a:spcBef>
            <a:spcAft>
              <a:spcPct val="20000"/>
            </a:spcAft>
            <a:buChar char="•"/>
          </a:pPr>
          <a:r>
            <a:rPr lang="fi-FI" sz="2800" kern="1200"/>
            <a:t>Dissemination of results</a:t>
          </a:r>
          <a:endParaRPr lang="en-US" sz="2800" kern="1200"/>
        </a:p>
      </dsp:txBody>
      <dsp:txXfrm>
        <a:off x="0" y="4094108"/>
        <a:ext cx="6263640" cy="912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7E30B-7EE4-4789-A979-F981317B53A9}">
      <dsp:nvSpPr>
        <dsp:cNvPr id="0" name=""/>
        <dsp:cNvSpPr/>
      </dsp:nvSpPr>
      <dsp:spPr>
        <a:xfrm rot="5400000">
          <a:off x="-936832"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6010-D8F9-4A8D-9C44-9256210466CD}">
      <dsp:nvSpPr>
        <dsp:cNvPr id="0" name=""/>
        <dsp:cNvSpPr/>
      </dsp:nvSpPr>
      <dsp:spPr>
        <a:xfrm>
          <a:off x="577" y="2828369"/>
          <a:ext cx="1041034" cy="652700"/>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26.4.</a:t>
          </a:r>
        </a:p>
      </dsp:txBody>
      <dsp:txXfrm>
        <a:off x="577" y="2828369"/>
        <a:ext cx="959447" cy="652700"/>
      </dsp:txXfrm>
    </dsp:sp>
    <dsp:sp modelId="{767979D3-B5A3-4CE7-82EF-295249DEC178}">
      <dsp:nvSpPr>
        <dsp:cNvPr id="0" name=""/>
        <dsp:cNvSpPr/>
      </dsp:nvSpPr>
      <dsp:spPr>
        <a:xfrm>
          <a:off x="83860"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Practicalities + Sustainability and business</a:t>
          </a:r>
        </a:p>
      </dsp:txBody>
      <dsp:txXfrm>
        <a:off x="83860" y="920237"/>
        <a:ext cx="845319" cy="1403383"/>
      </dsp:txXfrm>
    </dsp:sp>
    <dsp:sp modelId="{20DEBBCF-EE9E-447A-90A3-804D062C7C29}">
      <dsp:nvSpPr>
        <dsp:cNvPr id="0" name=""/>
        <dsp:cNvSpPr/>
      </dsp:nvSpPr>
      <dsp:spPr>
        <a:xfrm rot="5400000">
          <a:off x="10509"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735334"/>
              <a:satOff val="-1023"/>
              <a:lumOff val="-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A5084-077E-409B-94E7-10AD08246467}">
      <dsp:nvSpPr>
        <dsp:cNvPr id="0" name=""/>
        <dsp:cNvSpPr/>
      </dsp:nvSpPr>
      <dsp:spPr>
        <a:xfrm>
          <a:off x="947918" y="2828369"/>
          <a:ext cx="1041034" cy="652700"/>
        </a:xfrm>
        <a:prstGeom prst="chevron">
          <a:avLst>
            <a:gd name="adj" fmla="val 25000"/>
          </a:avLst>
        </a:prstGeom>
        <a:solidFill>
          <a:schemeClr val="accent5">
            <a:hueOff val="-735334"/>
            <a:satOff val="-1023"/>
            <a:lumOff val="-392"/>
            <a:alphaOff val="0"/>
          </a:schemeClr>
        </a:solidFill>
        <a:ln w="12700" cap="flat" cmpd="sng" algn="ctr">
          <a:solidFill>
            <a:schemeClr val="accent5">
              <a:hueOff val="-735334"/>
              <a:satOff val="-1023"/>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28.4.</a:t>
          </a:r>
        </a:p>
      </dsp:txBody>
      <dsp:txXfrm>
        <a:off x="1111093" y="2828369"/>
        <a:ext cx="714684" cy="652700"/>
      </dsp:txXfrm>
    </dsp:sp>
    <dsp:sp modelId="{6EB603C9-9704-4DB2-B075-F6D77C141C50}">
      <dsp:nvSpPr>
        <dsp:cNvPr id="0" name=""/>
        <dsp:cNvSpPr/>
      </dsp:nvSpPr>
      <dsp:spPr>
        <a:xfrm>
          <a:off x="1031201"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Sustainability strategies</a:t>
          </a:r>
        </a:p>
      </dsp:txBody>
      <dsp:txXfrm>
        <a:off x="1031201" y="920237"/>
        <a:ext cx="845319" cy="1403383"/>
      </dsp:txXfrm>
    </dsp:sp>
    <dsp:sp modelId="{839D9655-30CD-4B4C-AABB-54CA0EC603BD}">
      <dsp:nvSpPr>
        <dsp:cNvPr id="0" name=""/>
        <dsp:cNvSpPr/>
      </dsp:nvSpPr>
      <dsp:spPr>
        <a:xfrm rot="5400000">
          <a:off x="957850"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24E8E-2CE3-4618-A9AC-772BC3FC6D71}">
      <dsp:nvSpPr>
        <dsp:cNvPr id="0" name=""/>
        <dsp:cNvSpPr/>
      </dsp:nvSpPr>
      <dsp:spPr>
        <a:xfrm>
          <a:off x="1895259" y="2828369"/>
          <a:ext cx="1041034" cy="652700"/>
        </a:xfrm>
        <a:prstGeom prst="chevron">
          <a:avLst>
            <a:gd name="adj" fmla="val 25000"/>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2.5</a:t>
          </a:r>
        </a:p>
      </dsp:txBody>
      <dsp:txXfrm>
        <a:off x="2058434" y="2828369"/>
        <a:ext cx="714684" cy="652700"/>
      </dsp:txXfrm>
    </dsp:sp>
    <dsp:sp modelId="{82306774-A4F8-4490-BF6C-060EB13E41DF}">
      <dsp:nvSpPr>
        <dsp:cNvPr id="0" name=""/>
        <dsp:cNvSpPr/>
      </dsp:nvSpPr>
      <dsp:spPr>
        <a:xfrm>
          <a:off x="1978542"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Organizing for sustainability</a:t>
          </a:r>
        </a:p>
      </dsp:txBody>
      <dsp:txXfrm>
        <a:off x="1978542" y="920237"/>
        <a:ext cx="845319" cy="1403383"/>
      </dsp:txXfrm>
    </dsp:sp>
    <dsp:sp modelId="{9F991DD1-4BC6-455C-892D-71043A77CEC0}">
      <dsp:nvSpPr>
        <dsp:cNvPr id="0" name=""/>
        <dsp:cNvSpPr/>
      </dsp:nvSpPr>
      <dsp:spPr>
        <a:xfrm rot="5400000">
          <a:off x="1905191"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206003"/>
              <a:satOff val="-3068"/>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86D67-83F8-4242-881E-1F693E4C9152}">
      <dsp:nvSpPr>
        <dsp:cNvPr id="0" name=""/>
        <dsp:cNvSpPr/>
      </dsp:nvSpPr>
      <dsp:spPr>
        <a:xfrm>
          <a:off x="2842600" y="2828369"/>
          <a:ext cx="1041034" cy="652700"/>
        </a:xfrm>
        <a:prstGeom prst="chevron">
          <a:avLst>
            <a:gd name="adj" fmla="val 25000"/>
          </a:avLst>
        </a:prstGeom>
        <a:solidFill>
          <a:schemeClr val="accent5">
            <a:hueOff val="-2206003"/>
            <a:satOff val="-3068"/>
            <a:lumOff val="-1177"/>
            <a:alphaOff val="0"/>
          </a:schemeClr>
        </a:solidFill>
        <a:ln w="12700" cap="flat" cmpd="sng" algn="ctr">
          <a:solidFill>
            <a:schemeClr val="accent5">
              <a:hueOff val="-2206003"/>
              <a:satOff val="-3068"/>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4.5</a:t>
          </a:r>
        </a:p>
      </dsp:txBody>
      <dsp:txXfrm>
        <a:off x="3005775" y="2828369"/>
        <a:ext cx="714684" cy="652700"/>
      </dsp:txXfrm>
    </dsp:sp>
    <dsp:sp modelId="{1F995710-B58C-4484-B034-2DE8D25C456F}">
      <dsp:nvSpPr>
        <dsp:cNvPr id="0" name=""/>
        <dsp:cNvSpPr/>
      </dsp:nvSpPr>
      <dsp:spPr>
        <a:xfrm>
          <a:off x="2925883"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Sustainability innovation</a:t>
          </a:r>
        </a:p>
        <a:p>
          <a:pPr marL="0" lvl="0" indent="0" algn="l" defTabSz="444500">
            <a:lnSpc>
              <a:spcPct val="90000"/>
            </a:lnSpc>
            <a:spcBef>
              <a:spcPct val="0"/>
            </a:spcBef>
            <a:spcAft>
              <a:spcPct val="35000"/>
            </a:spcAft>
            <a:buNone/>
          </a:pPr>
          <a:endParaRPr lang="en-GB" sz="1100" kern="1200" dirty="0"/>
        </a:p>
        <a:p>
          <a:pPr marL="0" lvl="0" indent="0" algn="l" defTabSz="444500">
            <a:lnSpc>
              <a:spcPct val="90000"/>
            </a:lnSpc>
            <a:spcBef>
              <a:spcPct val="0"/>
            </a:spcBef>
            <a:spcAft>
              <a:spcPct val="35000"/>
            </a:spcAft>
            <a:buNone/>
          </a:pPr>
          <a:endParaRPr lang="en-GB" sz="1100" kern="1200" dirty="0"/>
        </a:p>
      </dsp:txBody>
      <dsp:txXfrm>
        <a:off x="2925883" y="920237"/>
        <a:ext cx="845319" cy="1403383"/>
      </dsp:txXfrm>
    </dsp:sp>
    <dsp:sp modelId="{C79276F5-2EAD-44BC-A1F6-2841F9194ED0}">
      <dsp:nvSpPr>
        <dsp:cNvPr id="0" name=""/>
        <dsp:cNvSpPr/>
      </dsp:nvSpPr>
      <dsp:spPr>
        <a:xfrm rot="5400000">
          <a:off x="2852532"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3D4D1-6C32-4048-B305-B750D4541B65}">
      <dsp:nvSpPr>
        <dsp:cNvPr id="0" name=""/>
        <dsp:cNvSpPr/>
      </dsp:nvSpPr>
      <dsp:spPr>
        <a:xfrm>
          <a:off x="3789941" y="2828369"/>
          <a:ext cx="1041034" cy="652700"/>
        </a:xfrm>
        <a:prstGeom prst="chevron">
          <a:avLst>
            <a:gd name="adj" fmla="val 25000"/>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9.5</a:t>
          </a:r>
        </a:p>
      </dsp:txBody>
      <dsp:txXfrm>
        <a:off x="3953116" y="2828369"/>
        <a:ext cx="714684" cy="652700"/>
      </dsp:txXfrm>
    </dsp:sp>
    <dsp:sp modelId="{8AC3A59D-245F-4C4B-B465-6754E38E0BEB}">
      <dsp:nvSpPr>
        <dsp:cNvPr id="0" name=""/>
        <dsp:cNvSpPr/>
      </dsp:nvSpPr>
      <dsp:spPr>
        <a:xfrm>
          <a:off x="3873224"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Student presentations (management instruments)</a:t>
          </a:r>
          <a:endParaRPr lang="en-US" sz="1000" kern="1200" dirty="0"/>
        </a:p>
      </dsp:txBody>
      <dsp:txXfrm>
        <a:off x="3873224" y="920237"/>
        <a:ext cx="845319" cy="1403383"/>
      </dsp:txXfrm>
    </dsp:sp>
    <dsp:sp modelId="{DE6F6E63-294C-49E1-AF64-2FDA893FD71D}">
      <dsp:nvSpPr>
        <dsp:cNvPr id="0" name=""/>
        <dsp:cNvSpPr/>
      </dsp:nvSpPr>
      <dsp:spPr>
        <a:xfrm rot="5400000">
          <a:off x="3799873"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8514C-B098-4989-9753-69089EB65520}">
      <dsp:nvSpPr>
        <dsp:cNvPr id="0" name=""/>
        <dsp:cNvSpPr/>
      </dsp:nvSpPr>
      <dsp:spPr>
        <a:xfrm>
          <a:off x="4737282" y="2828369"/>
          <a:ext cx="1041034" cy="652700"/>
        </a:xfrm>
        <a:prstGeom prst="chevron">
          <a:avLst>
            <a:gd name="adj" fmla="val 2500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11.5</a:t>
          </a:r>
        </a:p>
      </dsp:txBody>
      <dsp:txXfrm>
        <a:off x="4900457" y="2828369"/>
        <a:ext cx="714684" cy="652700"/>
      </dsp:txXfrm>
    </dsp:sp>
    <dsp:sp modelId="{B10F5602-0B7F-4B69-BCD5-76EB2E2C21E5}">
      <dsp:nvSpPr>
        <dsp:cNvPr id="0" name=""/>
        <dsp:cNvSpPr/>
      </dsp:nvSpPr>
      <dsp:spPr>
        <a:xfrm>
          <a:off x="4820565"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Sustainability communication</a:t>
          </a:r>
        </a:p>
      </dsp:txBody>
      <dsp:txXfrm>
        <a:off x="4820565" y="920237"/>
        <a:ext cx="845319" cy="1403383"/>
      </dsp:txXfrm>
    </dsp:sp>
    <dsp:sp modelId="{03E7A5A3-7F0E-49ED-AFD0-3FACE0BB17E3}">
      <dsp:nvSpPr>
        <dsp:cNvPr id="0" name=""/>
        <dsp:cNvSpPr/>
      </dsp:nvSpPr>
      <dsp:spPr>
        <a:xfrm rot="5400000">
          <a:off x="4747214"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8ECF4-ABF5-4C38-9893-6EA88A193F0A}">
      <dsp:nvSpPr>
        <dsp:cNvPr id="0" name=""/>
        <dsp:cNvSpPr/>
      </dsp:nvSpPr>
      <dsp:spPr>
        <a:xfrm>
          <a:off x="5684623" y="2828369"/>
          <a:ext cx="1041034" cy="652700"/>
        </a:xfrm>
        <a:prstGeom prst="chevron">
          <a:avLst>
            <a:gd name="adj" fmla="val 25000"/>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16.5</a:t>
          </a:r>
        </a:p>
      </dsp:txBody>
      <dsp:txXfrm>
        <a:off x="5847798" y="2828369"/>
        <a:ext cx="714684" cy="652700"/>
      </dsp:txXfrm>
    </dsp:sp>
    <dsp:sp modelId="{496F7F31-51BD-4A70-B67C-FD63AC54D5C4}">
      <dsp:nvSpPr>
        <dsp:cNvPr id="0" name=""/>
        <dsp:cNvSpPr/>
      </dsp:nvSpPr>
      <dsp:spPr>
        <a:xfrm>
          <a:off x="5767906"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Stakeholder management simulation</a:t>
          </a:r>
          <a:endParaRPr lang="en-US" sz="1000" kern="1200" dirty="0"/>
        </a:p>
      </dsp:txBody>
      <dsp:txXfrm>
        <a:off x="5767906" y="920237"/>
        <a:ext cx="845319" cy="1403383"/>
      </dsp:txXfrm>
    </dsp:sp>
    <dsp:sp modelId="{AFE68DD9-FE1B-44C2-B12E-535BD82300EC}">
      <dsp:nvSpPr>
        <dsp:cNvPr id="0" name=""/>
        <dsp:cNvSpPr/>
      </dsp:nvSpPr>
      <dsp:spPr>
        <a:xfrm rot="5400000">
          <a:off x="5694555"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E936A8-079C-40D2-87A1-21253ED1F635}">
      <dsp:nvSpPr>
        <dsp:cNvPr id="0" name=""/>
        <dsp:cNvSpPr/>
      </dsp:nvSpPr>
      <dsp:spPr>
        <a:xfrm>
          <a:off x="6631965" y="2828369"/>
          <a:ext cx="1041034" cy="652700"/>
        </a:xfrm>
        <a:prstGeom prst="chevron">
          <a:avLst>
            <a:gd name="adj" fmla="val 25000"/>
          </a:avLst>
        </a:prstGeom>
        <a:solidFill>
          <a:schemeClr val="accent5">
            <a:hueOff val="-5147341"/>
            <a:satOff val="-7160"/>
            <a:lumOff val="-2745"/>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23.5</a:t>
          </a:r>
        </a:p>
      </dsp:txBody>
      <dsp:txXfrm>
        <a:off x="6795140" y="2828369"/>
        <a:ext cx="714684" cy="652700"/>
      </dsp:txXfrm>
    </dsp:sp>
    <dsp:sp modelId="{7F0CAA4C-F10B-44EE-A781-D0E0C7DA3012}">
      <dsp:nvSpPr>
        <dsp:cNvPr id="0" name=""/>
        <dsp:cNvSpPr/>
      </dsp:nvSpPr>
      <dsp:spPr>
        <a:xfrm>
          <a:off x="6715247"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Supply chain management</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 </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Herman Miller case</a:t>
          </a:r>
          <a:endParaRPr lang="en-US" sz="1000" kern="1200" dirty="0"/>
        </a:p>
      </dsp:txBody>
      <dsp:txXfrm>
        <a:off x="6715247" y="920237"/>
        <a:ext cx="845319" cy="1403383"/>
      </dsp:txXfrm>
    </dsp:sp>
    <dsp:sp modelId="{4D6FA12D-75ED-4523-A019-17C43C7DB08A}">
      <dsp:nvSpPr>
        <dsp:cNvPr id="0" name=""/>
        <dsp:cNvSpPr/>
      </dsp:nvSpPr>
      <dsp:spPr>
        <a:xfrm rot="5400000">
          <a:off x="6641896"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4ECAC0-68F3-4CEF-9F0D-A97A99365B07}">
      <dsp:nvSpPr>
        <dsp:cNvPr id="0" name=""/>
        <dsp:cNvSpPr/>
      </dsp:nvSpPr>
      <dsp:spPr>
        <a:xfrm>
          <a:off x="7579306" y="2828369"/>
          <a:ext cx="1041034" cy="652700"/>
        </a:xfrm>
        <a:prstGeom prst="chevron">
          <a:avLst>
            <a:gd name="adj" fmla="val 25000"/>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25.5</a:t>
          </a:r>
        </a:p>
      </dsp:txBody>
      <dsp:txXfrm>
        <a:off x="7742481" y="2828369"/>
        <a:ext cx="714684" cy="652700"/>
      </dsp:txXfrm>
    </dsp:sp>
    <dsp:sp modelId="{CC30C123-F472-4A37-9B46-03B266A9F5D0}">
      <dsp:nvSpPr>
        <dsp:cNvPr id="0" name=""/>
        <dsp:cNvSpPr/>
      </dsp:nvSpPr>
      <dsp:spPr>
        <a:xfrm>
          <a:off x="7662588"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Circular economy</a:t>
          </a:r>
          <a:endParaRPr lang="en-US" sz="1000" kern="1200" dirty="0"/>
        </a:p>
      </dsp:txBody>
      <dsp:txXfrm>
        <a:off x="7662588" y="920237"/>
        <a:ext cx="845319" cy="1403383"/>
      </dsp:txXfrm>
    </dsp:sp>
    <dsp:sp modelId="{C2C030F3-034F-43CF-94D2-B883A2746FE7}">
      <dsp:nvSpPr>
        <dsp:cNvPr id="0" name=""/>
        <dsp:cNvSpPr/>
      </dsp:nvSpPr>
      <dsp:spPr>
        <a:xfrm rot="5400000">
          <a:off x="7589237"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DB774-0750-407F-A5E2-4766E26511C0}">
      <dsp:nvSpPr>
        <dsp:cNvPr id="0" name=""/>
        <dsp:cNvSpPr/>
      </dsp:nvSpPr>
      <dsp:spPr>
        <a:xfrm>
          <a:off x="8526647" y="2828369"/>
          <a:ext cx="1041034" cy="652700"/>
        </a:xfrm>
        <a:prstGeom prst="chevron">
          <a:avLst>
            <a:gd name="adj" fmla="val 25000"/>
          </a:avLst>
        </a:prstGeom>
        <a:solidFill>
          <a:schemeClr val="accent5">
            <a:hueOff val="-6618010"/>
            <a:satOff val="-9205"/>
            <a:lumOff val="-353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30.5</a:t>
          </a:r>
        </a:p>
      </dsp:txBody>
      <dsp:txXfrm>
        <a:off x="8689822" y="2828369"/>
        <a:ext cx="714684" cy="652700"/>
      </dsp:txXfrm>
    </dsp:sp>
    <dsp:sp modelId="{13D9048C-1A57-4ACD-8824-5A04F384284F}">
      <dsp:nvSpPr>
        <dsp:cNvPr id="0" name=""/>
        <dsp:cNvSpPr/>
      </dsp:nvSpPr>
      <dsp:spPr>
        <a:xfrm>
          <a:off x="8609929"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ts val="0"/>
            </a:spcAft>
            <a:buNone/>
          </a:pPr>
          <a:r>
            <a:rPr lang="en-US" sz="1000" kern="1200" dirty="0"/>
            <a:t>Sustainable finance</a:t>
          </a:r>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r>
            <a:rPr lang="en-US" sz="1000" kern="1200" dirty="0"/>
            <a:t>Guest lecturer: Kaja Lilleng</a:t>
          </a:r>
        </a:p>
      </dsp:txBody>
      <dsp:txXfrm>
        <a:off x="8609929" y="920237"/>
        <a:ext cx="845319" cy="1403383"/>
      </dsp:txXfrm>
    </dsp:sp>
    <dsp:sp modelId="{44926E45-EA28-4732-96C4-30A7199268EA}">
      <dsp:nvSpPr>
        <dsp:cNvPr id="0" name=""/>
        <dsp:cNvSpPr/>
      </dsp:nvSpPr>
      <dsp:spPr>
        <a:xfrm rot="5400000">
          <a:off x="8536578"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4D92D-9D33-4AC8-A9B0-544AF522461A}">
      <dsp:nvSpPr>
        <dsp:cNvPr id="0" name=""/>
        <dsp:cNvSpPr/>
      </dsp:nvSpPr>
      <dsp:spPr>
        <a:xfrm>
          <a:off x="9473988" y="2828369"/>
          <a:ext cx="1041034" cy="652700"/>
        </a:xfrm>
        <a:prstGeom prst="chevron">
          <a:avLst>
            <a:gd name="adj" fmla="val 2500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1.6</a:t>
          </a:r>
        </a:p>
      </dsp:txBody>
      <dsp:txXfrm>
        <a:off x="9637163" y="2828369"/>
        <a:ext cx="714684" cy="652700"/>
      </dsp:txXfrm>
    </dsp:sp>
    <dsp:sp modelId="{C9A06FE1-64D2-4F5F-95E6-95722010061C}">
      <dsp:nvSpPr>
        <dsp:cNvPr id="0" name=""/>
        <dsp:cNvSpPr/>
      </dsp:nvSpPr>
      <dsp:spPr>
        <a:xfrm>
          <a:off x="9557270"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ts val="0"/>
            </a:spcAft>
            <a:buNone/>
          </a:pPr>
          <a:r>
            <a:rPr lang="en-US" sz="1000" kern="1200" dirty="0"/>
            <a:t>Systems change for sustainability</a:t>
          </a:r>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r>
            <a:rPr lang="en-US" sz="1000" kern="1200" dirty="0"/>
            <a:t>Guest lecturer: Iana Nesterova</a:t>
          </a:r>
        </a:p>
      </dsp:txBody>
      <dsp:txXfrm>
        <a:off x="9557270" y="920237"/>
        <a:ext cx="845319" cy="1403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D65F8-A4D1-461A-809B-51FE649A0388}">
      <dsp:nvSpPr>
        <dsp:cNvPr id="0" name=""/>
        <dsp:cNvSpPr/>
      </dsp:nvSpPr>
      <dsp:spPr>
        <a:xfrm>
          <a:off x="0" y="168309"/>
          <a:ext cx="10515600"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a:t>71% of contemporary </a:t>
          </a:r>
          <a:r>
            <a:rPr lang="fi-FI" sz="3400" b="0" i="0" kern="1200" baseline="0"/>
            <a:t>CO</a:t>
          </a:r>
          <a:r>
            <a:rPr lang="fi-FI" sz="3400" b="0" i="0" kern="1200" baseline="-25000"/>
            <a:t>2</a:t>
          </a:r>
          <a:r>
            <a:rPr lang="fi-FI" sz="3400" b="0" i="0" kern="1200" baseline="0"/>
            <a:t> emissions come from 100 companies</a:t>
          </a:r>
          <a:endParaRPr lang="en-US" sz="3400" kern="1200"/>
        </a:p>
      </dsp:txBody>
      <dsp:txXfrm>
        <a:off x="62141" y="230450"/>
        <a:ext cx="10391318" cy="1148678"/>
      </dsp:txXfrm>
    </dsp:sp>
    <dsp:sp modelId="{E656BF68-B9A2-4279-9C08-045DD2C85B7A}">
      <dsp:nvSpPr>
        <dsp:cNvPr id="0" name=""/>
        <dsp:cNvSpPr/>
      </dsp:nvSpPr>
      <dsp:spPr>
        <a:xfrm>
          <a:off x="0" y="1539189"/>
          <a:ext cx="10515600"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a:t>100 fossil fuel producers (plus 8 defunct entities) responsible for 62% of all </a:t>
          </a:r>
          <a:r>
            <a:rPr lang="fi-FI" sz="3400" b="0" i="0" kern="1200" baseline="0"/>
            <a:t>CO</a:t>
          </a:r>
          <a:r>
            <a:rPr lang="fi-FI" sz="3400" b="0" i="0" kern="1200" baseline="-25000"/>
            <a:t>2</a:t>
          </a:r>
          <a:r>
            <a:rPr lang="fi-FI" sz="3400" b="0" i="0" kern="1200" baseline="0"/>
            <a:t> emissions since 1751</a:t>
          </a:r>
          <a:endParaRPr lang="en-US" sz="3400" kern="1200"/>
        </a:p>
      </dsp:txBody>
      <dsp:txXfrm>
        <a:off x="62141" y="1601330"/>
        <a:ext cx="10391318" cy="1148678"/>
      </dsp:txXfrm>
    </dsp:sp>
    <dsp:sp modelId="{4A13D96D-5123-4149-AF41-1F502DC01EF5}">
      <dsp:nvSpPr>
        <dsp:cNvPr id="0" name=""/>
        <dsp:cNvSpPr/>
      </dsp:nvSpPr>
      <dsp:spPr>
        <a:xfrm>
          <a:off x="0" y="2910069"/>
          <a:ext cx="10515600"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25 state or corporate entities since 1988 producers account for 51% of emissions.</a:t>
          </a:r>
          <a:endParaRPr lang="en-US" sz="3400" kern="1200"/>
        </a:p>
      </dsp:txBody>
      <dsp:txXfrm>
        <a:off x="62141" y="2972210"/>
        <a:ext cx="10391318" cy="1148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6401D-634D-410C-9F29-61C91634A0B3}">
      <dsp:nvSpPr>
        <dsp:cNvPr id="0" name=""/>
        <dsp:cNvSpPr/>
      </dsp:nvSpPr>
      <dsp:spPr>
        <a:xfrm>
          <a:off x="322083" y="0"/>
          <a:ext cx="4350205" cy="4350205"/>
        </a:xfrm>
        <a:prstGeom prst="ellipse">
          <a:avLst/>
        </a:prstGeom>
        <a:solidFill>
          <a:srgbClr val="00B05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Environment</a:t>
          </a:r>
        </a:p>
      </dsp:txBody>
      <dsp:txXfrm>
        <a:off x="1736987" y="217510"/>
        <a:ext cx="1520396" cy="652530"/>
      </dsp:txXfrm>
    </dsp:sp>
    <dsp:sp modelId="{53EA1D0B-580F-4F6C-838C-72B46CE40832}">
      <dsp:nvSpPr>
        <dsp:cNvPr id="0" name=""/>
        <dsp:cNvSpPr/>
      </dsp:nvSpPr>
      <dsp:spPr>
        <a:xfrm>
          <a:off x="865858" y="1087551"/>
          <a:ext cx="3262653" cy="3262653"/>
        </a:xfrm>
        <a:prstGeom prst="ellipse">
          <a:avLst/>
        </a:prstGeom>
        <a:solidFill>
          <a:srgbClr val="FF0000">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Society</a:t>
          </a:r>
        </a:p>
      </dsp:txBody>
      <dsp:txXfrm>
        <a:off x="1736987" y="1291467"/>
        <a:ext cx="1520396" cy="611747"/>
      </dsp:txXfrm>
    </dsp:sp>
    <dsp:sp modelId="{B757D8AB-79BD-46BE-8AE9-0D77352E514A}">
      <dsp:nvSpPr>
        <dsp:cNvPr id="0" name=""/>
        <dsp:cNvSpPr/>
      </dsp:nvSpPr>
      <dsp:spPr>
        <a:xfrm>
          <a:off x="1409634" y="2175102"/>
          <a:ext cx="2175102" cy="2175102"/>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Economy</a:t>
          </a:r>
        </a:p>
      </dsp:txBody>
      <dsp:txXfrm>
        <a:off x="1728170" y="2718878"/>
        <a:ext cx="1538029" cy="10875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1277-DE19-4B03-99DF-B44B364FA9CA}"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85D1F-DCFC-44DB-B928-BDE191480862}" type="slidenum">
              <a:rPr lang="en-GB" smtClean="0"/>
              <a:t>‹#›</a:t>
            </a:fld>
            <a:endParaRPr lang="en-GB"/>
          </a:p>
        </p:txBody>
      </p:sp>
    </p:spTree>
    <p:extLst>
      <p:ext uri="{BB962C8B-B14F-4D97-AF65-F5344CB8AC3E}">
        <p14:creationId xmlns:p14="http://schemas.microsoft.com/office/powerpoint/2010/main" val="11745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https://www.youtube.com/watch?v=KtSOYEr-rYQ</a:t>
            </a:r>
          </a:p>
          <a:p>
            <a:endParaRPr lang="fi-FI" dirty="0"/>
          </a:p>
          <a:p>
            <a:r>
              <a:rPr lang="fi-FI" dirty="0"/>
              <a:t>https://www.youtube.com/watch?v=jltnBOrCB7I</a:t>
            </a:r>
          </a:p>
          <a:p>
            <a:endParaRPr lang="fi-FI" dirty="0"/>
          </a:p>
          <a:p>
            <a:r>
              <a:rPr lang="fi-FI" dirty="0"/>
              <a:t>https://www.youtube.com/watch?v=VdLf4fihP78 ( about 6:30)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82739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E/MSY = rate of extinction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BII = ”</a:t>
            </a:r>
            <a:r>
              <a:rPr lang="en-GB" dirty="0"/>
              <a:t>an indicator of the average abundance of a large and diverse set of organisms in a given geographical area, relative to their reference populations” - </a:t>
            </a:r>
            <a:r>
              <a:rPr lang="en-GB" dirty="0">
                <a:effectLst/>
              </a:rPr>
              <a:t>Biggs, R., &amp; Scholes, R. J. 2005. A biodiversity intactness index. </a:t>
            </a:r>
            <a:r>
              <a:rPr lang="en-GB" b="1" i="1" dirty="0">
                <a:effectLst/>
              </a:rPr>
              <a:t>Nature</a:t>
            </a:r>
            <a:r>
              <a:rPr lang="en-GB" dirty="0">
                <a:effectLst/>
              </a:rPr>
              <a:t>, 434(7029): 45–49.</a:t>
            </a:r>
          </a:p>
          <a:p>
            <a:endParaRPr lang="en-GB"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22</a:t>
            </a:fld>
            <a:endParaRPr lang="fi-FI" noProof="0"/>
          </a:p>
        </p:txBody>
      </p:sp>
    </p:spTree>
    <p:extLst>
      <p:ext uri="{BB962C8B-B14F-4D97-AF65-F5344CB8AC3E}">
        <p14:creationId xmlns:p14="http://schemas.microsoft.com/office/powerpoint/2010/main" val="409664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8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7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5D1F-DCFC-44DB-B928-BDE191480862}" type="slidenum">
              <a:rPr lang="en-GB" smtClean="0"/>
              <a:t>26</a:t>
            </a:fld>
            <a:endParaRPr lang="en-GB"/>
          </a:p>
        </p:txBody>
      </p:sp>
    </p:spTree>
    <p:extLst>
      <p:ext uri="{BB962C8B-B14F-4D97-AF65-F5344CB8AC3E}">
        <p14:creationId xmlns:p14="http://schemas.microsoft.com/office/powerpoint/2010/main" val="222526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30</a:t>
            </a:fld>
            <a:endParaRPr lang="en-GB"/>
          </a:p>
        </p:txBody>
      </p:sp>
    </p:spTree>
    <p:extLst>
      <p:ext uri="{BB962C8B-B14F-4D97-AF65-F5344CB8AC3E}">
        <p14:creationId xmlns:p14="http://schemas.microsoft.com/office/powerpoint/2010/main" val="71492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32</a:t>
            </a:fld>
            <a:endParaRPr lang="en-GB"/>
          </a:p>
        </p:txBody>
      </p:sp>
    </p:spTree>
    <p:extLst>
      <p:ext uri="{BB962C8B-B14F-4D97-AF65-F5344CB8AC3E}">
        <p14:creationId xmlns:p14="http://schemas.microsoft.com/office/powerpoint/2010/main" val="151438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34</a:t>
            </a:fld>
            <a:endParaRPr lang="en-GB"/>
          </a:p>
        </p:txBody>
      </p:sp>
    </p:spTree>
    <p:extLst>
      <p:ext uri="{BB962C8B-B14F-4D97-AF65-F5344CB8AC3E}">
        <p14:creationId xmlns:p14="http://schemas.microsoft.com/office/powerpoint/2010/main" val="296522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problems with weak sustainability:</a:t>
            </a:r>
          </a:p>
          <a:p>
            <a:pPr marL="228600" indent="-228600">
              <a:buAutoNum type="arabicPeriod"/>
            </a:pPr>
            <a:r>
              <a:rPr lang="en-US" dirty="0"/>
              <a:t>Economy tends to take over, due to its prevalence and its comparatively immediate time frame</a:t>
            </a:r>
          </a:p>
          <a:p>
            <a:pPr marL="228600" indent="-228600">
              <a:buAutoNum type="arabicPeriod"/>
            </a:pPr>
            <a:r>
              <a:rPr lang="en-US" dirty="0"/>
              <a:t>These three are not actually equal</a:t>
            </a:r>
          </a:p>
        </p:txBody>
      </p:sp>
      <p:sp>
        <p:nvSpPr>
          <p:cNvPr id="4" name="Slide Number Placeholder 3"/>
          <p:cNvSpPr>
            <a:spLocks noGrp="1"/>
          </p:cNvSpPr>
          <p:nvPr>
            <p:ph type="sldNum" sz="quarter" idx="5"/>
          </p:nvPr>
        </p:nvSpPr>
        <p:spPr/>
        <p:txBody>
          <a:bodyPr/>
          <a:lstStyle/>
          <a:p>
            <a:fld id="{09785D1F-DCFC-44DB-B928-BDE191480862}" type="slidenum">
              <a:rPr lang="en-GB" smtClean="0"/>
              <a:t>36</a:t>
            </a:fld>
            <a:endParaRPr lang="en-GB"/>
          </a:p>
        </p:txBody>
      </p:sp>
    </p:spTree>
    <p:extLst>
      <p:ext uri="{BB962C8B-B14F-4D97-AF65-F5344CB8AC3E}">
        <p14:creationId xmlns:p14="http://schemas.microsoft.com/office/powerpoint/2010/main" val="97908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6806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885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65520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fld id="{C68ABA70-3711-4040-B033-8C7B0100C4FF}" type="datetime1">
              <a:rPr lang="en-US" noProof="0" smtClean="0"/>
              <a:pPr/>
              <a:t>4/25/2023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Tree>
    <p:extLst>
      <p:ext uri="{BB962C8B-B14F-4D97-AF65-F5344CB8AC3E}">
        <p14:creationId xmlns:p14="http://schemas.microsoft.com/office/powerpoint/2010/main" val="218290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BA7D48-0B66-474F-9C0F-5006F2A252D0}" type="datetime1">
              <a:rPr lang="fi-FI" smtClean="0"/>
              <a:t>25.4.2023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8" name="Title 7">
            <a:extLst>
              <a:ext uri="{FF2B5EF4-FFF2-40B4-BE49-F238E27FC236}">
                <a16:creationId xmlns:a16="http://schemas.microsoft.com/office/drawing/2014/main" id="{1EC47223-1688-4F40-BD3E-FE4BAA2D6C49}"/>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428026701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1215642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380552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483986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2289712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7544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dirty="0"/>
              <a:t>Click to edit Master text styles</a:t>
            </a:r>
          </a:p>
          <a:p>
            <a:pPr lvl="1"/>
            <a:r>
              <a:rPr lang="fi-FI" dirty="0"/>
              <a:t>Second level</a:t>
            </a:r>
          </a:p>
          <a:p>
            <a:pPr lvl="2"/>
            <a:r>
              <a:rPr lang="fi-FI" dirty="0"/>
              <a:t>Third level</a:t>
            </a:r>
          </a:p>
          <a:p>
            <a:pPr lvl="3"/>
            <a:r>
              <a:rPr lang="fi-FI" dirty="0"/>
              <a:t>Fourth level</a:t>
            </a:r>
          </a:p>
          <a:p>
            <a:pPr lvl="4"/>
            <a:r>
              <a:rPr lang="fi-FI" dirty="0"/>
              <a:t>Fifth level</a:t>
            </a:r>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226965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44924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852643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067" y="577850"/>
            <a:ext cx="10543117" cy="55403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138"/>
            <a:ext cx="10534651" cy="1608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dirty="0"/>
          </a:p>
        </p:txBody>
      </p:sp>
    </p:spTree>
    <p:extLst>
      <p:ext uri="{BB962C8B-B14F-4D97-AF65-F5344CB8AC3E}">
        <p14:creationId xmlns:p14="http://schemas.microsoft.com/office/powerpoint/2010/main" val="3618874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a:xfrm>
            <a:off x="872067" y="577850"/>
            <a:ext cx="10543117" cy="55403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3200" y="1584000"/>
            <a:ext cx="83808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ext Placeholder 9"/>
          <p:cNvSpPr>
            <a:spLocks noGrp="1"/>
          </p:cNvSpPr>
          <p:nvPr>
            <p:ph type="body" sz="quarter" idx="13"/>
          </p:nvPr>
        </p:nvSpPr>
        <p:spPr>
          <a:xfrm>
            <a:off x="6859200" y="6145200"/>
            <a:ext cx="20496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6"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dirty="0"/>
          </a:p>
        </p:txBody>
      </p:sp>
    </p:spTree>
    <p:extLst>
      <p:ext uri="{BB962C8B-B14F-4D97-AF65-F5344CB8AC3E}">
        <p14:creationId xmlns:p14="http://schemas.microsoft.com/office/powerpoint/2010/main" val="1964065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073721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237698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06376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
        <p:nvSpPr>
          <p:cNvPr id="4" name="Date Placeholder 3"/>
          <p:cNvSpPr>
            <a:spLocks noGrp="1"/>
          </p:cNvSpPr>
          <p:nvPr>
            <p:ph type="dt" sz="half" idx="10"/>
          </p:nvPr>
        </p:nvSpPr>
        <p:spPr>
          <a:xfrm>
            <a:off x="6917267" y="6237288"/>
            <a:ext cx="2059517" cy="125412"/>
          </a:xfrm>
        </p:spPr>
        <p:txBody>
          <a:bodyPr/>
          <a:lstStyle>
            <a:lvl1pPr>
              <a:defRPr smtClean="0"/>
            </a:lvl1pPr>
          </a:lstStyle>
          <a:p>
            <a:pPr>
              <a:defRPr/>
            </a:pPr>
            <a:endParaRPr lang="fi-FI" dirty="0"/>
          </a:p>
        </p:txBody>
      </p:sp>
      <p:sp>
        <p:nvSpPr>
          <p:cNvPr id="5" name="Footer Placeholder 4"/>
          <p:cNvSpPr>
            <a:spLocks noGrp="1"/>
          </p:cNvSpPr>
          <p:nvPr>
            <p:ph type="ftr" sz="quarter" idx="11"/>
          </p:nvPr>
        </p:nvSpPr>
        <p:spPr>
          <a:xfrm>
            <a:off x="3983567" y="6216651"/>
            <a:ext cx="2650067" cy="236538"/>
          </a:xfrm>
        </p:spPr>
        <p:txBody>
          <a:bodyPr/>
          <a:lstStyle>
            <a:lvl1pPr>
              <a:defRPr dirty="0" smtClean="0"/>
            </a:lvl1pPr>
          </a:lstStyle>
          <a:p>
            <a:pPr>
              <a:defRPr/>
            </a:pPr>
            <a:r>
              <a:rPr lang="en-US"/>
              <a:t>Sustainability in Business 2022</a:t>
            </a:r>
            <a:endParaRPr lang="fi-FI"/>
          </a:p>
        </p:txBody>
      </p:sp>
      <p:sp>
        <p:nvSpPr>
          <p:cNvPr id="6" name="Slide Number Placeholder 5"/>
          <p:cNvSpPr>
            <a:spLocks noGrp="1"/>
          </p:cNvSpPr>
          <p:nvPr>
            <p:ph type="sldNum" sz="quarter" idx="12"/>
          </p:nvPr>
        </p:nvSpPr>
        <p:spPr>
          <a:xfrm>
            <a:off x="9264653" y="6237288"/>
            <a:ext cx="2059516" cy="125412"/>
          </a:xfrm>
        </p:spPr>
        <p:txBody>
          <a:bodyPr/>
          <a:lstStyle>
            <a:lvl1pPr>
              <a:defRPr/>
            </a:lvl1pPr>
          </a:lstStyle>
          <a:p>
            <a:pPr>
              <a:defRPr/>
            </a:pPr>
            <a:fld id="{9823A7B9-54FD-478E-BE8A-7BECC2556FD7}" type="slidenum">
              <a:rPr lang="fi-FI"/>
              <a:pPr>
                <a:defRPr/>
              </a:pPr>
              <a:t>‹#›</a:t>
            </a:fld>
            <a:endParaRPr lang="fi-FI" dirty="0"/>
          </a:p>
        </p:txBody>
      </p:sp>
    </p:spTree>
    <p:extLst>
      <p:ext uri="{BB962C8B-B14F-4D97-AF65-F5344CB8AC3E}">
        <p14:creationId xmlns:p14="http://schemas.microsoft.com/office/powerpoint/2010/main" val="2043623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790951" y="6145214"/>
            <a:ext cx="2842683" cy="379412"/>
          </a:xfrm>
        </p:spPr>
        <p:txBody>
          <a:bodyPr/>
          <a:lstStyle>
            <a:lvl1pPr>
              <a:defRPr lang="en-US" b="0" i="0" dirty="0" smtClean="0">
                <a:effectLst/>
              </a:defRPr>
            </a:lvl1pPr>
          </a:lstStyle>
          <a:p>
            <a:pPr>
              <a:defRPr/>
            </a:pPr>
            <a:r>
              <a:rPr lang="en-US"/>
              <a:t>Sustainability in Business 2022</a:t>
            </a:r>
            <a:endParaRPr dirty="0"/>
          </a:p>
        </p:txBody>
      </p:sp>
    </p:spTree>
    <p:extLst>
      <p:ext uri="{BB962C8B-B14F-4D97-AF65-F5344CB8AC3E}">
        <p14:creationId xmlns:p14="http://schemas.microsoft.com/office/powerpoint/2010/main" val="112821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One Content">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3405187"/>
            <a:ext cx="1955800" cy="290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879419" y="5391151"/>
            <a:ext cx="3312583" cy="146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410702" y="1052515"/>
            <a:ext cx="2781300" cy="346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D:\My Graphical Design\My Logos\AALTO\Aalto_tunnukset-BIZ\03 ...Kauppakorkeakoulu\EN\JPG (SCREEN)\RGB\Aalto_EN_Economics_13_RGB_3.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81519" y="5818188"/>
            <a:ext cx="3337983" cy="1039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ext Placeholder 9"/>
          <p:cNvSpPr>
            <a:spLocks noGrp="1"/>
          </p:cNvSpPr>
          <p:nvPr>
            <p:ph type="body" sz="quarter" idx="13"/>
          </p:nvPr>
        </p:nvSpPr>
        <p:spPr>
          <a:xfrm>
            <a:off x="6859200" y="6145200"/>
            <a:ext cx="20496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
        <p:nvSpPr>
          <p:cNvPr id="10" name="Date Placeholder 3"/>
          <p:cNvSpPr>
            <a:spLocks noGrp="1"/>
          </p:cNvSpPr>
          <p:nvPr>
            <p:ph type="dt" sz="half" idx="15"/>
          </p:nvPr>
        </p:nvSpPr>
        <p:spPr/>
        <p:txBody>
          <a:bodyPr/>
          <a:lstStyle>
            <a:lvl1pPr>
              <a:defRPr smtClean="0"/>
            </a:lvl1pPr>
          </a:lstStyle>
          <a:p>
            <a:pPr>
              <a:defRPr/>
            </a:pPr>
            <a:endParaRPr lang="fi-FI"/>
          </a:p>
        </p:txBody>
      </p:sp>
      <p:sp>
        <p:nvSpPr>
          <p:cNvPr id="13" name="Footer Placeholder 4"/>
          <p:cNvSpPr>
            <a:spLocks noGrp="1"/>
          </p:cNvSpPr>
          <p:nvPr>
            <p:ph type="ftr" sz="quarter" idx="16"/>
          </p:nvPr>
        </p:nvSpPr>
        <p:spPr/>
        <p:txBody>
          <a:bodyPr/>
          <a:lstStyle>
            <a:lvl1pPr>
              <a:defRPr smtClean="0"/>
            </a:lvl1pPr>
          </a:lstStyle>
          <a:p>
            <a:pPr>
              <a:defRPr/>
            </a:pPr>
            <a:r>
              <a:rPr lang="en-US"/>
              <a:t>Sustainability in Business 2022</a:t>
            </a:r>
            <a:endParaRPr lang="fi-FI"/>
          </a:p>
        </p:txBody>
      </p:sp>
      <p:sp>
        <p:nvSpPr>
          <p:cNvPr id="14" name="Slide Number Placeholder 5"/>
          <p:cNvSpPr>
            <a:spLocks noGrp="1"/>
          </p:cNvSpPr>
          <p:nvPr>
            <p:ph type="sldNum" sz="quarter" idx="17"/>
          </p:nvPr>
        </p:nvSpPr>
        <p:spPr/>
        <p:txBody>
          <a:bodyPr/>
          <a:lstStyle>
            <a:lvl1pPr>
              <a:defRPr/>
            </a:lvl1pPr>
          </a:lstStyle>
          <a:p>
            <a:pPr>
              <a:defRPr/>
            </a:pPr>
            <a:fld id="{26E21E07-09AA-4FC4-ACBA-94374710C1BB}" type="slidenum">
              <a:rPr lang="fi-FI"/>
              <a:pPr>
                <a:defRPr/>
              </a:pPr>
              <a:t>‹#›</a:t>
            </a:fld>
            <a:endParaRPr lang="fi-FI"/>
          </a:p>
        </p:txBody>
      </p:sp>
    </p:spTree>
    <p:extLst>
      <p:ext uri="{BB962C8B-B14F-4D97-AF65-F5344CB8AC3E}">
        <p14:creationId xmlns:p14="http://schemas.microsoft.com/office/powerpoint/2010/main" val="1353634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with big to small bullets">
    <p:spTree>
      <p:nvGrpSpPr>
        <p:cNvPr id="1" name=""/>
        <p:cNvGrpSpPr/>
        <p:nvPr/>
      </p:nvGrpSpPr>
      <p:grpSpPr>
        <a:xfrm>
          <a:off x="0" y="0"/>
          <a:ext cx="0" cy="0"/>
          <a:chOff x="0" y="0"/>
          <a:chExt cx="0" cy="0"/>
        </a:xfrm>
      </p:grpSpPr>
      <p:sp>
        <p:nvSpPr>
          <p:cNvPr id="4" name="Rectangle 3"/>
          <p:cNvSpPr/>
          <p:nvPr/>
        </p:nvSpPr>
        <p:spPr>
          <a:xfrm>
            <a:off x="0" y="6172200"/>
            <a:ext cx="12192000" cy="685800"/>
          </a:xfrm>
          <a:prstGeom prst="rect">
            <a:avLst/>
          </a:prstGeom>
          <a:solidFill>
            <a:srgbClr val="0346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dirty="0"/>
          </a:p>
        </p:txBody>
      </p:sp>
      <p:sp>
        <p:nvSpPr>
          <p:cNvPr id="2" name="Title 1"/>
          <p:cNvSpPr>
            <a:spLocks noGrp="1"/>
          </p:cNvSpPr>
          <p:nvPr>
            <p:ph type="title"/>
          </p:nvPr>
        </p:nvSpPr>
        <p:spPr>
          <a:xfrm>
            <a:off x="239349" y="692701"/>
            <a:ext cx="10972800" cy="646331"/>
          </a:xfrm>
        </p:spPr>
        <p:txBody>
          <a:bodyPr/>
          <a:lstStyle>
            <a:lvl1pPr>
              <a:defRPr sz="3240"/>
            </a:lvl1pPr>
          </a:lstStyle>
          <a:p>
            <a:r>
              <a:rPr lang="en-US" dirty="0"/>
              <a:t>Click to edit Master title style</a:t>
            </a:r>
          </a:p>
        </p:txBody>
      </p:sp>
      <p:sp>
        <p:nvSpPr>
          <p:cNvPr id="3" name="Content Placeholder 2"/>
          <p:cNvSpPr>
            <a:spLocks noGrp="1"/>
          </p:cNvSpPr>
          <p:nvPr>
            <p:ph idx="1"/>
          </p:nvPr>
        </p:nvSpPr>
        <p:spPr>
          <a:xfrm>
            <a:off x="609600" y="1556793"/>
            <a:ext cx="10972800" cy="4464496"/>
          </a:xfrm>
        </p:spPr>
        <p:txBody>
          <a:bodyPr>
            <a:normAutofit/>
          </a:bodyPr>
          <a:lstStyle>
            <a:lvl1pPr marL="245746" indent="-245746">
              <a:defRPr sz="2520"/>
            </a:lvl1pPr>
            <a:lvl2pPr marL="465773" indent="-245746">
              <a:defRPr sz="2160"/>
            </a:lvl2pPr>
            <a:lvl3pPr marL="668656" indent="-245746">
              <a:defRPr sz="2160"/>
            </a:lvl3pPr>
            <a:lvl4pPr marL="870109" indent="-245746">
              <a:tabLst/>
              <a:defRPr sz="1620"/>
            </a:lvl4pPr>
            <a:lvl5pPr marL="1081565" indent="-245746">
              <a:defRPr sz="14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609606" y="6356359"/>
            <a:ext cx="4237567" cy="365125"/>
          </a:xfrm>
        </p:spPr>
        <p:txBody>
          <a:bodyPr/>
          <a:lstStyle>
            <a:lvl1pPr>
              <a:defRPr>
                <a:solidFill>
                  <a:schemeClr val="bg1"/>
                </a:solidFill>
              </a:defRPr>
            </a:lvl1pPr>
          </a:lstStyle>
          <a:p>
            <a:pPr>
              <a:defRPr/>
            </a:pPr>
            <a:r>
              <a:rPr lang="en-CA"/>
              <a:t>Sustainability in Business 2022</a:t>
            </a:r>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9350" y="118929"/>
            <a:ext cx="2255540" cy="573772"/>
          </a:xfrm>
          <a:prstGeom prst="rect">
            <a:avLst/>
          </a:prstGeom>
        </p:spPr>
      </p:pic>
    </p:spTree>
    <p:extLst>
      <p:ext uri="{BB962C8B-B14F-4D97-AF65-F5344CB8AC3E}">
        <p14:creationId xmlns:p14="http://schemas.microsoft.com/office/powerpoint/2010/main" val="35119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29258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Rectangle 1"/>
          <p:cNvSpPr/>
          <p:nvPr/>
        </p:nvSpPr>
        <p:spPr>
          <a:xfrm>
            <a:off x="0" y="6172200"/>
            <a:ext cx="12192000" cy="685800"/>
          </a:xfrm>
          <a:prstGeom prst="rect">
            <a:avLst/>
          </a:prstGeom>
          <a:solidFill>
            <a:srgbClr val="0346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dirty="0"/>
          </a:p>
        </p:txBody>
      </p:sp>
      <p:sp>
        <p:nvSpPr>
          <p:cNvPr id="7" name="Slide Number Placeholder 3">
            <a:extLst>
              <a:ext uri="{FF2B5EF4-FFF2-40B4-BE49-F238E27FC236}">
                <a16:creationId xmlns:a16="http://schemas.microsoft.com/office/drawing/2014/main" id="{2B1DE4D6-5B2A-4F5B-9FA5-DAC4E06BF371}"/>
              </a:ext>
            </a:extLst>
          </p:cNvPr>
          <p:cNvSpPr>
            <a:spLocks noGrp="1"/>
          </p:cNvSpPr>
          <p:nvPr>
            <p:ph type="sldNum" sz="quarter" idx="12"/>
          </p:nvPr>
        </p:nvSpPr>
        <p:spPr>
          <a:xfrm>
            <a:off x="9347200" y="6335712"/>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en-US" sz="1260" kern="1200">
                <a:solidFill>
                  <a:schemeClr val="bg1"/>
                </a:solidFill>
                <a:latin typeface="+mn-lt"/>
                <a:ea typeface="+mn-ea"/>
                <a:cs typeface="+mn-cs"/>
              </a:defRPr>
            </a:lvl1pPr>
          </a:lstStyle>
          <a:p>
            <a:pPr>
              <a:defRPr/>
            </a:pPr>
            <a:fld id="{EFCE5126-EF72-4A5F-B304-996CD5178F8E}" type="slidenum">
              <a:rPr lang="en-CA" smtClean="0"/>
              <a:pPr>
                <a:defRPr/>
              </a:pPr>
              <a:t>‹#›</a:t>
            </a:fld>
            <a:endParaRPr lang="en-CA" dirty="0"/>
          </a:p>
        </p:txBody>
      </p:sp>
      <p:sp>
        <p:nvSpPr>
          <p:cNvPr id="3" name="Date Placeholder 3"/>
          <p:cNvSpPr txBox="1">
            <a:spLocks/>
          </p:cNvSpPr>
          <p:nvPr userDrawn="1"/>
        </p:nvSpPr>
        <p:spPr bwMode="auto">
          <a:xfrm>
            <a:off x="8737600" y="6356359"/>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sz="1260" dirty="0">
              <a:solidFill>
                <a:srgbClr val="7F7F7F"/>
              </a:solidFill>
              <a:latin typeface="Georgia" panose="02040502050405020303" pitchFamily="18" charset="0"/>
            </a:endParaRPr>
          </a:p>
        </p:txBody>
      </p:sp>
      <p:sp>
        <p:nvSpPr>
          <p:cNvPr id="4" name="Footer Placeholder 3"/>
          <p:cNvSpPr>
            <a:spLocks noGrp="1"/>
          </p:cNvSpPr>
          <p:nvPr>
            <p:ph type="ftr" sz="quarter" idx="10"/>
          </p:nvPr>
        </p:nvSpPr>
        <p:spPr>
          <a:xfrm>
            <a:off x="609600" y="6356359"/>
            <a:ext cx="4622800" cy="365125"/>
          </a:xfrm>
          <a:prstGeom prst="rect">
            <a:avLst/>
          </a:prstGeom>
        </p:spPr>
        <p:txBody>
          <a:bodyPr/>
          <a:lstStyle>
            <a:lvl1pPr>
              <a:defRPr>
                <a:solidFill>
                  <a:schemeClr val="bg1"/>
                </a:solidFill>
              </a:defRPr>
            </a:lvl1pPr>
          </a:lstStyle>
          <a:p>
            <a:pPr>
              <a:defRPr/>
            </a:pPr>
            <a:r>
              <a:rPr lang="en-CA"/>
              <a:t>Sustainability in Business 2022</a:t>
            </a:r>
            <a:endParaRPr lang="en-US" dirty="0"/>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3353" y="188640"/>
            <a:ext cx="2255540" cy="712018"/>
          </a:xfrm>
          <a:prstGeom prst="rect">
            <a:avLst/>
          </a:prstGeom>
        </p:spPr>
      </p:pic>
    </p:spTree>
    <p:extLst>
      <p:ext uri="{BB962C8B-B14F-4D97-AF65-F5344CB8AC3E}">
        <p14:creationId xmlns:p14="http://schemas.microsoft.com/office/powerpoint/2010/main" val="2884587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ontent Blue">
    <p:spTree>
      <p:nvGrpSpPr>
        <p:cNvPr id="1" name=""/>
        <p:cNvGrpSpPr/>
        <p:nvPr/>
      </p:nvGrpSpPr>
      <p:grpSpPr>
        <a:xfrm>
          <a:off x="0" y="0"/>
          <a:ext cx="0" cy="0"/>
          <a:chOff x="0" y="0"/>
          <a:chExt cx="0" cy="0"/>
        </a:xfrm>
      </p:grpSpPr>
      <p:sp>
        <p:nvSpPr>
          <p:cNvPr id="9" name="Title 1"/>
          <p:cNvSpPr>
            <a:spLocks noGrp="1"/>
          </p:cNvSpPr>
          <p:nvPr>
            <p:ph type="ctrTitle"/>
          </p:nvPr>
        </p:nvSpPr>
        <p:spPr>
          <a:xfrm>
            <a:off x="624440" y="318135"/>
            <a:ext cx="10943167" cy="1195798"/>
          </a:xfrm>
          <a:prstGeom prst="rect">
            <a:avLst/>
          </a:prstGeom>
        </p:spPr>
        <p:txBody>
          <a:bodyPr lIns="0" tIns="0" rIns="0" bIns="0" anchor="t" anchorCtr="0">
            <a:noAutofit/>
          </a:bodyPr>
          <a:lstStyle>
            <a:lvl1pPr algn="l">
              <a:lnSpc>
                <a:spcPct val="85000"/>
              </a:lnSpc>
              <a:defRPr sz="3888" b="1" spc="-108">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624420" y="1513935"/>
            <a:ext cx="10943165" cy="4003300"/>
          </a:xfrm>
          <a:prstGeom prst="rect">
            <a:avLst/>
          </a:prstGeom>
        </p:spPr>
        <p:txBody>
          <a:bodyPr vert="horz" lIns="0" tIns="0" rIns="0" bIns="0"/>
          <a:lstStyle>
            <a:lvl1pPr marL="259200" indent="-259200">
              <a:buFont typeface="Arial" panose="020B0604020202020204" pitchFamily="34" charset="0"/>
              <a:buChar char="•"/>
              <a:defRPr sz="2268" b="1">
                <a:latin typeface="Times New Roman" panose="02020603050405020304" pitchFamily="18" charset="0"/>
                <a:cs typeface="Times New Roman" panose="02020603050405020304" pitchFamily="18" charset="0"/>
              </a:defRPr>
            </a:lvl1pPr>
            <a:lvl2pPr marL="481489" indent="-225743" defTabSz="562927">
              <a:spcBef>
                <a:spcPts val="0"/>
              </a:spcBef>
              <a:buFont typeface="Arial" panose="020B0604020202020204" pitchFamily="34" charset="0"/>
              <a:buChar char="•"/>
              <a:defRPr sz="2160">
                <a:latin typeface="Georgia"/>
              </a:defRPr>
            </a:lvl2pPr>
            <a:lvl3pPr marL="807245" indent="-248603">
              <a:spcBef>
                <a:spcPts val="0"/>
              </a:spcBef>
              <a:buFont typeface="Lucida Grande"/>
              <a:buChar char="-"/>
              <a:defRPr sz="2160" i="0">
                <a:latin typeface="Times New Roman" panose="02020603050405020304" pitchFamily="18" charset="0"/>
                <a:cs typeface="Times New Roman" panose="02020603050405020304" pitchFamily="18" charset="0"/>
              </a:defRPr>
            </a:lvl3pPr>
            <a:lvl4pPr marL="1050132" indent="-208597">
              <a:spcBef>
                <a:spcPts val="0"/>
              </a:spcBef>
              <a:buFont typeface="Arial"/>
              <a:buChar char="•"/>
              <a:defRPr sz="1800" baseline="0">
                <a:latin typeface="Times New Roman" panose="02020603050405020304" pitchFamily="18" charset="0"/>
                <a:cs typeface="Times New Roman" panose="02020603050405020304" pitchFamily="18" charset="0"/>
              </a:defRPr>
            </a:lvl4pPr>
            <a:lvl5pPr marL="1370172" indent="-245746">
              <a:spcBef>
                <a:spcPts val="0"/>
              </a:spcBef>
              <a:buFont typeface="Courier New"/>
              <a:buChar char="o"/>
              <a:defRPr sz="1620" baseline="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7"/>
          <p:cNvSpPr>
            <a:spLocks noGrp="1"/>
          </p:cNvSpPr>
          <p:nvPr>
            <p:ph type="dt" sz="half" idx="15"/>
          </p:nvPr>
        </p:nvSpPr>
        <p:spPr/>
        <p:txBody>
          <a:bodyPr/>
          <a:lstStyle>
            <a:lvl1pPr>
              <a:defRPr/>
            </a:lvl1pPr>
          </a:lstStyle>
          <a:p>
            <a:endParaRPr lang="en-CA"/>
          </a:p>
        </p:txBody>
      </p:sp>
      <p:sp>
        <p:nvSpPr>
          <p:cNvPr id="7" name="Footer Placeholder 8"/>
          <p:cNvSpPr>
            <a:spLocks noGrp="1"/>
          </p:cNvSpPr>
          <p:nvPr>
            <p:ph type="ftr" sz="quarter" idx="16"/>
          </p:nvPr>
        </p:nvSpPr>
        <p:spPr/>
        <p:txBody>
          <a:bodyPr/>
          <a:lstStyle>
            <a:lvl1pPr>
              <a:defRPr/>
            </a:lvl1pPr>
          </a:lstStyle>
          <a:p>
            <a:r>
              <a:rPr lang="en-CA"/>
              <a:t>Sustainability in Business 2022</a:t>
            </a:r>
          </a:p>
        </p:txBody>
      </p:sp>
      <p:sp>
        <p:nvSpPr>
          <p:cNvPr id="8" name="Slide Number Placeholder 9"/>
          <p:cNvSpPr>
            <a:spLocks noGrp="1"/>
          </p:cNvSpPr>
          <p:nvPr>
            <p:ph type="sldNum" sz="quarter" idx="17"/>
          </p:nvPr>
        </p:nvSpPr>
        <p:spPr/>
        <p:txBody>
          <a:bodyPr/>
          <a:lstStyle>
            <a:lvl1pPr>
              <a:defRPr/>
            </a:lvl1pPr>
          </a:lstStyle>
          <a:p>
            <a:fld id="{BCBAD956-C0D7-425F-8F02-C33C8ED98F59}" type="slidenum">
              <a:rPr lang="en-CA" smtClean="0"/>
              <a:t>‹#›</a:t>
            </a:fld>
            <a:endParaRPr lang="en-CA"/>
          </a:p>
        </p:txBody>
      </p:sp>
      <p:cxnSp>
        <p:nvCxnSpPr>
          <p:cNvPr id="10" name="Straight Connector 4"/>
          <p:cNvCxnSpPr/>
          <p:nvPr/>
        </p:nvCxnSpPr>
        <p:spPr>
          <a:xfrm>
            <a:off x="624440" y="5847608"/>
            <a:ext cx="10943167" cy="0"/>
          </a:xfrm>
          <a:prstGeom prst="line">
            <a:avLst/>
          </a:prstGeom>
          <a:ln w="12700" cmpd="sng">
            <a:solidFill>
              <a:srgbClr val="0065BD"/>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01" y="5654883"/>
            <a:ext cx="2861819" cy="1157516"/>
          </a:xfrm>
          <a:prstGeom prst="rect">
            <a:avLst/>
          </a:prstGeom>
        </p:spPr>
      </p:pic>
    </p:spTree>
    <p:extLst>
      <p:ext uri="{BB962C8B-B14F-4D97-AF65-F5344CB8AC3E}">
        <p14:creationId xmlns:p14="http://schemas.microsoft.com/office/powerpoint/2010/main" val="206488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40" y="1700808"/>
            <a:ext cx="10943167" cy="3542400"/>
          </a:xfrm>
          <a:prstGeom prst="rect">
            <a:avLst/>
          </a:prstGeom>
        </p:spPr>
        <p:txBody>
          <a:bodyPr lIns="0" tIns="0" rIns="0" bIns="0" anchor="b" anchorCtr="0">
            <a:noAutofit/>
          </a:bodyPr>
          <a:lstStyle>
            <a:lvl1pPr algn="l">
              <a:lnSpc>
                <a:spcPct val="80000"/>
              </a:lnSpc>
              <a:defRPr sz="7776" b="1" spc="-216">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624420" y="5315698"/>
            <a:ext cx="7327227" cy="792000"/>
          </a:xfrm>
          <a:prstGeom prst="rect">
            <a:avLst/>
          </a:prstGeom>
        </p:spPr>
        <p:txBody>
          <a:bodyPr lIns="0" tIns="0" rIns="0" bIns="0" anchor="t">
            <a:normAutofit/>
          </a:bodyPr>
          <a:lstStyle>
            <a:lvl1pPr marL="0" indent="0" algn="l">
              <a:spcBef>
                <a:spcPts val="0"/>
              </a:spcBef>
              <a:buNone/>
              <a:defRPr sz="1728" i="1">
                <a:solidFill>
                  <a:schemeClr val="bg1"/>
                </a:solidFill>
                <a:latin typeface="Georgia"/>
                <a:cs typeface="Georgia"/>
              </a:defRPr>
            </a:lvl1pPr>
            <a:lvl2pPr marL="493628" indent="0" algn="ctr">
              <a:buNone/>
              <a:defRPr>
                <a:solidFill>
                  <a:schemeClr val="tx1">
                    <a:tint val="75000"/>
                  </a:schemeClr>
                </a:solidFill>
              </a:defRPr>
            </a:lvl2pPr>
            <a:lvl3pPr marL="987259" indent="0" algn="ctr">
              <a:buNone/>
              <a:defRPr>
                <a:solidFill>
                  <a:schemeClr val="tx1">
                    <a:tint val="75000"/>
                  </a:schemeClr>
                </a:solidFill>
              </a:defRPr>
            </a:lvl3pPr>
            <a:lvl4pPr marL="1480896" indent="0" algn="ctr">
              <a:buNone/>
              <a:defRPr>
                <a:solidFill>
                  <a:schemeClr val="tx1">
                    <a:tint val="75000"/>
                  </a:schemeClr>
                </a:solidFill>
              </a:defRPr>
            </a:lvl4pPr>
            <a:lvl5pPr marL="1974520" indent="0" algn="ctr">
              <a:buNone/>
              <a:defRPr>
                <a:solidFill>
                  <a:schemeClr val="tx1">
                    <a:tint val="75000"/>
                  </a:schemeClr>
                </a:solidFill>
              </a:defRPr>
            </a:lvl5pPr>
            <a:lvl6pPr marL="2468155" indent="0" algn="ctr">
              <a:buNone/>
              <a:defRPr>
                <a:solidFill>
                  <a:schemeClr val="tx1">
                    <a:tint val="75000"/>
                  </a:schemeClr>
                </a:solidFill>
              </a:defRPr>
            </a:lvl6pPr>
            <a:lvl7pPr marL="2961785" indent="0" algn="ctr">
              <a:buNone/>
              <a:defRPr>
                <a:solidFill>
                  <a:schemeClr val="tx1">
                    <a:tint val="75000"/>
                  </a:schemeClr>
                </a:solidFill>
              </a:defRPr>
            </a:lvl7pPr>
            <a:lvl8pPr marL="3455416" indent="0" algn="ctr">
              <a:buNone/>
              <a:defRPr>
                <a:solidFill>
                  <a:schemeClr val="tx1">
                    <a:tint val="75000"/>
                  </a:schemeClr>
                </a:solidFill>
              </a:defRPr>
            </a:lvl8pPr>
            <a:lvl9pPr marL="3949051"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790" y="5289376"/>
            <a:ext cx="2205567" cy="1819276"/>
          </a:xfrm>
          <a:prstGeom prst="rect">
            <a:avLst/>
          </a:prstGeom>
        </p:spPr>
      </p:pic>
      <p:sp>
        <p:nvSpPr>
          <p:cNvPr id="8" name="Footer Placeholder 3">
            <a:extLst>
              <a:ext uri="{FF2B5EF4-FFF2-40B4-BE49-F238E27FC236}">
                <a16:creationId xmlns:a16="http://schemas.microsoft.com/office/drawing/2014/main" id="{3BCED70C-D71D-4B80-B336-99354A885BED}"/>
              </a:ext>
            </a:extLst>
          </p:cNvPr>
          <p:cNvSpPr>
            <a:spLocks noGrp="1"/>
          </p:cNvSpPr>
          <p:nvPr>
            <p:ph type="ftr" sz="quarter" idx="3"/>
          </p:nvPr>
        </p:nvSpPr>
        <p:spPr>
          <a:xfrm>
            <a:off x="7270147" y="6279196"/>
            <a:ext cx="4826000" cy="158750"/>
          </a:xfrm>
          <a:prstGeom prst="rect">
            <a:avLst/>
          </a:prstGeom>
        </p:spPr>
        <p:txBody>
          <a:bodyPr vert="horz" lIns="91411" tIns="45704" rIns="0" bIns="45704" rtlCol="0" anchor="ctr"/>
          <a:lstStyle>
            <a:lvl1pPr algn="r">
              <a:defRPr sz="972">
                <a:solidFill>
                  <a:schemeClr val="tx1">
                    <a:tint val="75000"/>
                  </a:schemeClr>
                </a:solidFill>
              </a:defRPr>
            </a:lvl1pPr>
          </a:lstStyle>
          <a:p>
            <a:r>
              <a:rPr lang="en-CA"/>
              <a:t>Sustainability in Business 2022</a:t>
            </a:r>
          </a:p>
        </p:txBody>
      </p:sp>
      <p:sp>
        <p:nvSpPr>
          <p:cNvPr id="9" name="Date Placeholder 7">
            <a:extLst>
              <a:ext uri="{FF2B5EF4-FFF2-40B4-BE49-F238E27FC236}">
                <a16:creationId xmlns:a16="http://schemas.microsoft.com/office/drawing/2014/main" id="{FCAB1ABD-F2D1-4854-B870-AA79282DAC7B}"/>
              </a:ext>
            </a:extLst>
          </p:cNvPr>
          <p:cNvSpPr>
            <a:spLocks noGrp="1"/>
          </p:cNvSpPr>
          <p:nvPr>
            <p:ph type="dt" sz="half" idx="2"/>
          </p:nvPr>
        </p:nvSpPr>
        <p:spPr>
          <a:xfrm>
            <a:off x="7270147" y="6437947"/>
            <a:ext cx="4826000" cy="185738"/>
          </a:xfrm>
          <a:prstGeom prst="rect">
            <a:avLst/>
          </a:prstGeom>
        </p:spPr>
        <p:txBody>
          <a:bodyPr vert="horz" lIns="91411" tIns="45704" rIns="0" bIns="45704" rtlCol="0" anchor="ctr"/>
          <a:lstStyle>
            <a:lvl1pPr algn="r">
              <a:defRPr sz="972">
                <a:solidFill>
                  <a:schemeClr val="tx1">
                    <a:tint val="75000"/>
                  </a:schemeClr>
                </a:solidFill>
              </a:defRPr>
            </a:lvl1pPr>
          </a:lstStyle>
          <a:p>
            <a:endParaRPr lang="en-CA"/>
          </a:p>
        </p:txBody>
      </p:sp>
      <p:sp>
        <p:nvSpPr>
          <p:cNvPr id="10" name="Slide Number Placeholder 8">
            <a:extLst>
              <a:ext uri="{FF2B5EF4-FFF2-40B4-BE49-F238E27FC236}">
                <a16:creationId xmlns:a16="http://schemas.microsoft.com/office/drawing/2014/main" id="{64647FB9-1A67-41BB-8C0C-05277918449B}"/>
              </a:ext>
            </a:extLst>
          </p:cNvPr>
          <p:cNvSpPr>
            <a:spLocks noGrp="1"/>
          </p:cNvSpPr>
          <p:nvPr>
            <p:ph type="sldNum" sz="quarter" idx="4"/>
          </p:nvPr>
        </p:nvSpPr>
        <p:spPr>
          <a:xfrm>
            <a:off x="7270147" y="6623685"/>
            <a:ext cx="4826000" cy="161926"/>
          </a:xfrm>
          <a:prstGeom prst="rect">
            <a:avLst/>
          </a:prstGeom>
        </p:spPr>
        <p:txBody>
          <a:bodyPr vert="horz" lIns="91411" tIns="45704" rIns="0" bIns="45704" rtlCol="0" anchor="ctr"/>
          <a:lstStyle>
            <a:lvl1pPr algn="r">
              <a:defRPr sz="972">
                <a:solidFill>
                  <a:schemeClr val="tx1">
                    <a:tint val="75000"/>
                  </a:schemeClr>
                </a:solidFill>
              </a:defRPr>
            </a:lvl1pPr>
          </a:lstStyle>
          <a:p>
            <a:fld id="{BCBAD956-C0D7-425F-8F02-C33C8ED98F59}" type="slidenum">
              <a:rPr lang="en-CA" smtClean="0"/>
              <a:t>‹#›</a:t>
            </a:fld>
            <a:endParaRPr lang="en-CA"/>
          </a:p>
        </p:txBody>
      </p:sp>
    </p:spTree>
    <p:extLst>
      <p:ext uri="{BB962C8B-B14F-4D97-AF65-F5344CB8AC3E}">
        <p14:creationId xmlns:p14="http://schemas.microsoft.com/office/powerpoint/2010/main" val="730109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over Green">
    <p:bg>
      <p:bgPr>
        <a:solidFill>
          <a:srgbClr val="00B050"/>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40" y="1700808"/>
            <a:ext cx="10943167" cy="3542400"/>
          </a:xfrm>
          <a:prstGeom prst="rect">
            <a:avLst/>
          </a:prstGeom>
        </p:spPr>
        <p:txBody>
          <a:bodyPr lIns="0" tIns="0" rIns="0" bIns="0" anchor="b" anchorCtr="0">
            <a:noAutofit/>
          </a:bodyPr>
          <a:lstStyle>
            <a:lvl1pPr algn="l">
              <a:lnSpc>
                <a:spcPct val="80000"/>
              </a:lnSpc>
              <a:defRPr sz="7776" b="1" spc="-216">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624420" y="5315698"/>
            <a:ext cx="7327227" cy="792000"/>
          </a:xfrm>
          <a:prstGeom prst="rect">
            <a:avLst/>
          </a:prstGeom>
        </p:spPr>
        <p:txBody>
          <a:bodyPr lIns="0" tIns="0" rIns="0" bIns="0" anchor="t">
            <a:normAutofit/>
          </a:bodyPr>
          <a:lstStyle>
            <a:lvl1pPr marL="0" indent="0" algn="l">
              <a:spcBef>
                <a:spcPts val="0"/>
              </a:spcBef>
              <a:buNone/>
              <a:defRPr sz="1728" i="1">
                <a:solidFill>
                  <a:schemeClr val="bg1"/>
                </a:solidFill>
                <a:latin typeface="Georgia"/>
                <a:cs typeface="Georgia"/>
              </a:defRPr>
            </a:lvl1pPr>
            <a:lvl2pPr marL="493628" indent="0" algn="ctr">
              <a:buNone/>
              <a:defRPr>
                <a:solidFill>
                  <a:schemeClr val="tx1">
                    <a:tint val="75000"/>
                  </a:schemeClr>
                </a:solidFill>
              </a:defRPr>
            </a:lvl2pPr>
            <a:lvl3pPr marL="987259" indent="0" algn="ctr">
              <a:buNone/>
              <a:defRPr>
                <a:solidFill>
                  <a:schemeClr val="tx1">
                    <a:tint val="75000"/>
                  </a:schemeClr>
                </a:solidFill>
              </a:defRPr>
            </a:lvl3pPr>
            <a:lvl4pPr marL="1480896" indent="0" algn="ctr">
              <a:buNone/>
              <a:defRPr>
                <a:solidFill>
                  <a:schemeClr val="tx1">
                    <a:tint val="75000"/>
                  </a:schemeClr>
                </a:solidFill>
              </a:defRPr>
            </a:lvl4pPr>
            <a:lvl5pPr marL="1974520" indent="0" algn="ctr">
              <a:buNone/>
              <a:defRPr>
                <a:solidFill>
                  <a:schemeClr val="tx1">
                    <a:tint val="75000"/>
                  </a:schemeClr>
                </a:solidFill>
              </a:defRPr>
            </a:lvl5pPr>
            <a:lvl6pPr marL="2468155" indent="0" algn="ctr">
              <a:buNone/>
              <a:defRPr>
                <a:solidFill>
                  <a:schemeClr val="tx1">
                    <a:tint val="75000"/>
                  </a:schemeClr>
                </a:solidFill>
              </a:defRPr>
            </a:lvl6pPr>
            <a:lvl7pPr marL="2961785" indent="0" algn="ctr">
              <a:buNone/>
              <a:defRPr>
                <a:solidFill>
                  <a:schemeClr val="tx1">
                    <a:tint val="75000"/>
                  </a:schemeClr>
                </a:solidFill>
              </a:defRPr>
            </a:lvl7pPr>
            <a:lvl8pPr marL="3455416" indent="0" algn="ctr">
              <a:buNone/>
              <a:defRPr>
                <a:solidFill>
                  <a:schemeClr val="tx1">
                    <a:tint val="75000"/>
                  </a:schemeClr>
                </a:solidFill>
              </a:defRPr>
            </a:lvl8pPr>
            <a:lvl9pPr marL="3949051"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790" y="5289376"/>
            <a:ext cx="2205567" cy="1819276"/>
          </a:xfrm>
          <a:prstGeom prst="rect">
            <a:avLst/>
          </a:prstGeom>
        </p:spPr>
      </p:pic>
      <p:sp>
        <p:nvSpPr>
          <p:cNvPr id="8" name="Footer Placeholder 3">
            <a:extLst>
              <a:ext uri="{FF2B5EF4-FFF2-40B4-BE49-F238E27FC236}">
                <a16:creationId xmlns:a16="http://schemas.microsoft.com/office/drawing/2014/main" id="{3BCED70C-D71D-4B80-B336-99354A885BED}"/>
              </a:ext>
            </a:extLst>
          </p:cNvPr>
          <p:cNvSpPr>
            <a:spLocks noGrp="1"/>
          </p:cNvSpPr>
          <p:nvPr>
            <p:ph type="ftr" sz="quarter" idx="3"/>
          </p:nvPr>
        </p:nvSpPr>
        <p:spPr>
          <a:xfrm>
            <a:off x="7270147" y="6279196"/>
            <a:ext cx="4826000" cy="158750"/>
          </a:xfrm>
          <a:prstGeom prst="rect">
            <a:avLst/>
          </a:prstGeom>
        </p:spPr>
        <p:txBody>
          <a:bodyPr vert="horz" lIns="91411" tIns="45704" rIns="0" bIns="45704" rtlCol="0" anchor="ctr"/>
          <a:lstStyle>
            <a:lvl1pPr algn="r">
              <a:defRPr sz="972">
                <a:solidFill>
                  <a:schemeClr val="tx1">
                    <a:tint val="75000"/>
                  </a:schemeClr>
                </a:solidFill>
              </a:defRPr>
            </a:lvl1pPr>
          </a:lstStyle>
          <a:p>
            <a:r>
              <a:rPr lang="en-CA"/>
              <a:t>Sustainability in Business 2022</a:t>
            </a:r>
          </a:p>
        </p:txBody>
      </p:sp>
      <p:sp>
        <p:nvSpPr>
          <p:cNvPr id="9" name="Date Placeholder 7">
            <a:extLst>
              <a:ext uri="{FF2B5EF4-FFF2-40B4-BE49-F238E27FC236}">
                <a16:creationId xmlns:a16="http://schemas.microsoft.com/office/drawing/2014/main" id="{FCAB1ABD-F2D1-4854-B870-AA79282DAC7B}"/>
              </a:ext>
            </a:extLst>
          </p:cNvPr>
          <p:cNvSpPr>
            <a:spLocks noGrp="1"/>
          </p:cNvSpPr>
          <p:nvPr>
            <p:ph type="dt" sz="half" idx="2"/>
          </p:nvPr>
        </p:nvSpPr>
        <p:spPr>
          <a:xfrm>
            <a:off x="7270147" y="6437947"/>
            <a:ext cx="4826000" cy="185738"/>
          </a:xfrm>
          <a:prstGeom prst="rect">
            <a:avLst/>
          </a:prstGeom>
        </p:spPr>
        <p:txBody>
          <a:bodyPr vert="horz" lIns="91411" tIns="45704" rIns="0" bIns="45704" rtlCol="0" anchor="ctr"/>
          <a:lstStyle>
            <a:lvl1pPr algn="r">
              <a:defRPr sz="972">
                <a:solidFill>
                  <a:schemeClr val="tx1">
                    <a:tint val="75000"/>
                  </a:schemeClr>
                </a:solidFill>
              </a:defRPr>
            </a:lvl1pPr>
          </a:lstStyle>
          <a:p>
            <a:endParaRPr lang="en-CA"/>
          </a:p>
        </p:txBody>
      </p:sp>
      <p:sp>
        <p:nvSpPr>
          <p:cNvPr id="10" name="Slide Number Placeholder 8">
            <a:extLst>
              <a:ext uri="{FF2B5EF4-FFF2-40B4-BE49-F238E27FC236}">
                <a16:creationId xmlns:a16="http://schemas.microsoft.com/office/drawing/2014/main" id="{64647FB9-1A67-41BB-8C0C-05277918449B}"/>
              </a:ext>
            </a:extLst>
          </p:cNvPr>
          <p:cNvSpPr>
            <a:spLocks noGrp="1"/>
          </p:cNvSpPr>
          <p:nvPr>
            <p:ph type="sldNum" sz="quarter" idx="4"/>
          </p:nvPr>
        </p:nvSpPr>
        <p:spPr>
          <a:xfrm>
            <a:off x="7270147" y="6623685"/>
            <a:ext cx="4826000" cy="161926"/>
          </a:xfrm>
          <a:prstGeom prst="rect">
            <a:avLst/>
          </a:prstGeom>
        </p:spPr>
        <p:txBody>
          <a:bodyPr vert="horz" lIns="91411" tIns="45704" rIns="0" bIns="45704" rtlCol="0" anchor="ctr"/>
          <a:lstStyle>
            <a:lvl1pPr algn="r">
              <a:defRPr sz="972">
                <a:solidFill>
                  <a:schemeClr val="tx1">
                    <a:tint val="75000"/>
                  </a:schemeClr>
                </a:solidFill>
              </a:defRPr>
            </a:lvl1pPr>
          </a:lstStyle>
          <a:p>
            <a:fld id="{BCBAD956-C0D7-425F-8F02-C33C8ED98F59}" type="slidenum">
              <a:rPr lang="en-CA" smtClean="0"/>
              <a:t>‹#›</a:t>
            </a:fld>
            <a:endParaRPr lang="en-CA"/>
          </a:p>
        </p:txBody>
      </p:sp>
    </p:spTree>
    <p:extLst>
      <p:ext uri="{BB962C8B-B14F-4D97-AF65-F5344CB8AC3E}">
        <p14:creationId xmlns:p14="http://schemas.microsoft.com/office/powerpoint/2010/main" val="1314858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9805" y="259137"/>
            <a:ext cx="11323863" cy="1332766"/>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 </a:t>
            </a:r>
          </a:p>
        </p:txBody>
      </p:sp>
      <p:sp>
        <p:nvSpPr>
          <p:cNvPr id="13" name="Text Placeholder 3"/>
          <p:cNvSpPr>
            <a:spLocks noGrp="1"/>
          </p:cNvSpPr>
          <p:nvPr>
            <p:ph type="body" sz="half" idx="11" hasCustomPrompt="1"/>
          </p:nvPr>
        </p:nvSpPr>
        <p:spPr>
          <a:xfrm>
            <a:off x="389805" y="1876514"/>
            <a:ext cx="11323863" cy="406594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panose="020B0604020202020204" pitchFamily="34" charset="0"/>
              <a:buNone/>
              <a:tabLst/>
              <a:defRPr sz="2520" b="1" baseline="0">
                <a:solidFill>
                  <a:schemeClr val="tx1"/>
                </a:solidFill>
              </a:defRPr>
            </a:lvl1pPr>
            <a:lvl2pPr marL="754307" indent="-32572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8" name="Picture 7">
            <a:extLst>
              <a:ext uri="{FF2B5EF4-FFF2-40B4-BE49-F238E27FC236}">
                <a16:creationId xmlns:a16="http://schemas.microsoft.com/office/drawing/2014/main" id="{B107E946-0EE0-4B3E-84A2-AB914E62DE7C}"/>
              </a:ext>
            </a:extLst>
          </p:cNvPr>
          <p:cNvPicPr>
            <a:picLocks noChangeAspect="1"/>
          </p:cNvPicPr>
          <p:nvPr userDrawn="1"/>
        </p:nvPicPr>
        <p:blipFill>
          <a:blip r:embed="rId2">
            <a:duotone>
              <a:prstClr val="black"/>
              <a:schemeClr val="accent1">
                <a:tint val="45000"/>
                <a:satMod val="400000"/>
              </a:schemeClr>
            </a:duotone>
          </a:blip>
          <a:stretch>
            <a:fillRect/>
          </a:stretch>
        </p:blipFill>
        <p:spPr>
          <a:xfrm>
            <a:off x="27272" y="5963913"/>
            <a:ext cx="2653867" cy="1001855"/>
          </a:xfrm>
          <a:prstGeom prst="rect">
            <a:avLst/>
          </a:prstGeom>
        </p:spPr>
      </p:pic>
    </p:spTree>
    <p:extLst>
      <p:ext uri="{BB962C8B-B14F-4D97-AF65-F5344CB8AC3E}">
        <p14:creationId xmlns:p14="http://schemas.microsoft.com/office/powerpoint/2010/main" val="800948089"/>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6" name="Picture Placeholder 2"/>
          <p:cNvSpPr>
            <a:spLocks noGrp="1"/>
          </p:cNvSpPr>
          <p:nvPr>
            <p:ph type="pic" idx="11" hasCustomPrompt="1"/>
          </p:nvPr>
        </p:nvSpPr>
        <p:spPr>
          <a:xfrm>
            <a:off x="6281089" y="0"/>
            <a:ext cx="5910943" cy="685800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sz="2880" b="1" baseline="0">
                <a:solidFill>
                  <a:schemeClr val="bg1">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6"/>
            <a:ext cx="5624213" cy="5023450"/>
          </a:xfrm>
          <a:prstGeom prst="rect">
            <a:avLst/>
          </a:prstGeom>
        </p:spPr>
        <p:txBody>
          <a:bodyPr lIns="0" tIns="0" rIns="0" bIns="0"/>
          <a:lstStyle>
            <a:lvl1pPr marL="0" indent="0">
              <a:lnSpc>
                <a:spcPct val="100000"/>
              </a:lnSpc>
              <a:buNone/>
              <a:defRPr sz="396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7" name="Picture 6">
            <a:extLst>
              <a:ext uri="{FF2B5EF4-FFF2-40B4-BE49-F238E27FC236}">
                <a16:creationId xmlns:a16="http://schemas.microsoft.com/office/drawing/2014/main" id="{5CD49DCF-D66E-43D4-A526-A627AAD79885}"/>
              </a:ext>
            </a:extLst>
          </p:cNvPr>
          <p:cNvPicPr>
            <a:picLocks noChangeAspect="1"/>
          </p:cNvPicPr>
          <p:nvPr userDrawn="1"/>
        </p:nvPicPr>
        <p:blipFill>
          <a:blip r:embed="rId2"/>
          <a:stretch>
            <a:fillRect/>
          </a:stretch>
        </p:blipFill>
        <p:spPr>
          <a:xfrm>
            <a:off x="27272" y="5963913"/>
            <a:ext cx="2653867" cy="1001855"/>
          </a:xfrm>
          <a:prstGeom prst="rect">
            <a:avLst/>
          </a:prstGeom>
        </p:spPr>
      </p:pic>
    </p:spTree>
    <p:extLst>
      <p:ext uri="{BB962C8B-B14F-4D97-AF65-F5344CB8AC3E}">
        <p14:creationId xmlns:p14="http://schemas.microsoft.com/office/powerpoint/2010/main" val="351730674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4516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25/04/2023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356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2328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5527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99444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55202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25/04/2023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202425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a:t>Sustainability in Business 2022</a:t>
            </a:r>
            <a:endParaRPr lang="fi-FI"/>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8106796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sldNum="0" hdr="0" ftr="0" dt="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kka.rintamaki@aalto.fi"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ft.com/content/87077445-6a1c-4283-bc81-8077af211a12?shareType=nongift&amp;fbclid=IwAR0QMfmCUiwlDTEA9H2SQV-8peS6PbKc5bMz-ZB3tP0YV6QwiXBEQYqh-8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ukka.rintamaki@aalto.fi" TargetMode="External"/><Relationship Id="rId2" Type="http://schemas.openxmlformats.org/officeDocument/2006/relationships/hyperlink" Target="mailto:martta.nieminen@aalto.f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onomist.com/briefing/the-likelihood-of-floods-is-changing-with-the-climate2017/08/31"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hyperlink" Target="https://climate.nasa.gov/vital-signs/global-temperature/" TargetMode="External"/><Relationship Id="rId4" Type="http://schemas.openxmlformats.org/officeDocument/2006/relationships/hyperlink" Target="https://theconversation.com/2022s-supercharged-summer-of-climate-extremes-how-global-warming-and-la-nina-fueled-disasters-on-top-of-disasters-19054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g_large"/><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stockholmresilience.org/research/planetary-boundaries.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ourworldindata.org/grapher/cumulative-co-emissions?tab=chart&amp;country=~OWID_WRL" TargetMode="External"/><Relationship Id="rId4" Type="http://schemas.openxmlformats.org/officeDocument/2006/relationships/hyperlink" Target="https://climate.nasa.gov/vital-signs/global-temperatur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3.xml"/><Relationship Id="rId1" Type="http://schemas.openxmlformats.org/officeDocument/2006/relationships/video" Target="https://www.youtube.com/embed/lKny-qERI-E?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urworldindata.org/life-on-earth"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jukka.rintamaki@aalto.fi" TargetMode="External"/><Relationship Id="rId1" Type="http://schemas.openxmlformats.org/officeDocument/2006/relationships/slideLayout" Target="../slideLayouts/slideLayout19.xml"/><Relationship Id="rId5" Type="http://schemas.openxmlformats.org/officeDocument/2006/relationships/image" Target="../media/image15.JPG"/><Relationship Id="rId4" Type="http://schemas.openxmlformats.org/officeDocument/2006/relationships/hyperlink" Target="mailto:martta.nieminen@aalto.f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hyperlink" Target="https://www.footprintnetwork.org/our-work/earth-overshoot-day/"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1126/science.125985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footprintcalculato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9F9091-26D3-4AD0-8998-A94A6922DC33}"/>
              </a:ext>
            </a:extLst>
          </p:cNvPr>
          <p:cNvSpPr>
            <a:spLocks noGrp="1"/>
          </p:cNvSpPr>
          <p:nvPr>
            <p:ph type="ctrTitle"/>
          </p:nvPr>
        </p:nvSpPr>
        <p:spPr>
          <a:xfrm>
            <a:off x="1171575" y="491074"/>
            <a:ext cx="9848850" cy="3542792"/>
          </a:xfrm>
        </p:spPr>
        <p:txBody>
          <a:bodyPr/>
          <a:lstStyle/>
          <a:p>
            <a:r>
              <a:rPr lang="en-CA" dirty="0"/>
              <a:t>Sustainability in Business</a:t>
            </a:r>
          </a:p>
        </p:txBody>
      </p:sp>
      <p:sp>
        <p:nvSpPr>
          <p:cNvPr id="3" name="Subtitle 2"/>
          <p:cNvSpPr>
            <a:spLocks noGrp="1"/>
          </p:cNvSpPr>
          <p:nvPr>
            <p:ph type="subTitle" idx="1"/>
          </p:nvPr>
        </p:nvSpPr>
        <p:spPr>
          <a:xfrm>
            <a:off x="1171577" y="4811554"/>
            <a:ext cx="6594504" cy="1296144"/>
          </a:xfrm>
        </p:spPr>
        <p:txBody>
          <a:bodyPr>
            <a:normAutofit/>
          </a:bodyPr>
          <a:lstStyle/>
          <a:p>
            <a:r>
              <a:rPr lang="fi-FI" sz="2160" dirty="0"/>
              <a:t>Jukka Rintamäki </a:t>
            </a:r>
            <a:r>
              <a:rPr lang="fi-FI" sz="2160" dirty="0">
                <a:hlinkClick r:id="rId3"/>
              </a:rPr>
              <a:t>jukka.rintamaki@aalto.fi</a:t>
            </a:r>
            <a:r>
              <a:rPr lang="fi-FI" sz="2160" dirty="0"/>
              <a:t> </a:t>
            </a:r>
            <a:br>
              <a:rPr lang="fi-FI" sz="2160" dirty="0"/>
            </a:br>
            <a:endParaRPr lang="fi-FI" sz="2160" dirty="0"/>
          </a:p>
          <a:p>
            <a:r>
              <a:rPr lang="fi-FI" sz="2160" dirty="0"/>
              <a:t>21E16000, </a:t>
            </a:r>
            <a:r>
              <a:rPr lang="fi-FI" sz="2160" dirty="0" err="1"/>
              <a:t>Period</a:t>
            </a:r>
            <a:r>
              <a:rPr lang="fi-FI" sz="2160" dirty="0"/>
              <a:t> V, 2023</a:t>
            </a:r>
          </a:p>
        </p:txBody>
      </p:sp>
    </p:spTree>
    <p:extLst>
      <p:ext uri="{BB962C8B-B14F-4D97-AF65-F5344CB8AC3E}">
        <p14:creationId xmlns:p14="http://schemas.microsoft.com/office/powerpoint/2010/main" val="177758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E865-47A6-8B93-2A5B-22A956F93C13}"/>
              </a:ext>
            </a:extLst>
          </p:cNvPr>
          <p:cNvSpPr>
            <a:spLocks noGrp="1"/>
          </p:cNvSpPr>
          <p:nvPr>
            <p:ph type="title"/>
          </p:nvPr>
        </p:nvSpPr>
        <p:spPr/>
        <p:txBody>
          <a:bodyPr/>
          <a:lstStyle/>
          <a:p>
            <a:r>
              <a:rPr lang="en-US" dirty="0"/>
              <a:t>Individual written assignment</a:t>
            </a:r>
          </a:p>
        </p:txBody>
      </p:sp>
      <p:sp>
        <p:nvSpPr>
          <p:cNvPr id="3" name="Content Placeholder 2">
            <a:extLst>
              <a:ext uri="{FF2B5EF4-FFF2-40B4-BE49-F238E27FC236}">
                <a16:creationId xmlns:a16="http://schemas.microsoft.com/office/drawing/2014/main" id="{D31C54C8-5AD9-B7EE-A91B-553DFF1B43E3}"/>
              </a:ext>
            </a:extLst>
          </p:cNvPr>
          <p:cNvSpPr>
            <a:spLocks noGrp="1"/>
          </p:cNvSpPr>
          <p:nvPr>
            <p:ph idx="1"/>
          </p:nvPr>
        </p:nvSpPr>
        <p:spPr/>
        <p:txBody>
          <a:bodyPr/>
          <a:lstStyle/>
          <a:p>
            <a:r>
              <a:rPr lang="en-US" dirty="0"/>
              <a:t>Write a reflection of two key course papers of your choosing</a:t>
            </a:r>
          </a:p>
          <a:p>
            <a:pPr lvl="1"/>
            <a:r>
              <a:rPr lang="en-US" dirty="0"/>
              <a:t>List of key papers in syllabus</a:t>
            </a:r>
          </a:p>
          <a:p>
            <a:pPr lvl="1"/>
            <a:r>
              <a:rPr lang="en-US" dirty="0"/>
              <a:t>400-500 </a:t>
            </a:r>
            <a:r>
              <a:rPr lang="en-US" b="1" dirty="0"/>
              <a:t>per reflection</a:t>
            </a:r>
          </a:p>
          <a:p>
            <a:pPr lvl="1"/>
            <a:r>
              <a:rPr lang="en-US" dirty="0"/>
              <a:t>Provide both reflections in one document</a:t>
            </a:r>
          </a:p>
          <a:p>
            <a:pPr marL="0" indent="0">
              <a:buNone/>
            </a:pPr>
            <a:endParaRPr lang="en-US" dirty="0"/>
          </a:p>
        </p:txBody>
      </p:sp>
    </p:spTree>
    <p:extLst>
      <p:ext uri="{BB962C8B-B14F-4D97-AF65-F5344CB8AC3E}">
        <p14:creationId xmlns:p14="http://schemas.microsoft.com/office/powerpoint/2010/main" val="64583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CA14-8E1F-46BC-80D3-BD8A12E742D9}"/>
              </a:ext>
            </a:extLst>
          </p:cNvPr>
          <p:cNvSpPr>
            <a:spLocks noGrp="1"/>
          </p:cNvSpPr>
          <p:nvPr>
            <p:ph type="title"/>
          </p:nvPr>
        </p:nvSpPr>
        <p:spPr>
          <a:xfrm>
            <a:off x="4965430" y="629268"/>
            <a:ext cx="6586491" cy="1286160"/>
          </a:xfrm>
        </p:spPr>
        <p:txBody>
          <a:bodyPr anchor="b">
            <a:normAutofit/>
          </a:bodyPr>
          <a:lstStyle/>
          <a:p>
            <a:r>
              <a:rPr lang="en-US" dirty="0"/>
              <a:t>Groups</a:t>
            </a:r>
          </a:p>
        </p:txBody>
      </p:sp>
      <p:sp>
        <p:nvSpPr>
          <p:cNvPr id="3" name="Content Placeholder 2">
            <a:extLst>
              <a:ext uri="{FF2B5EF4-FFF2-40B4-BE49-F238E27FC236}">
                <a16:creationId xmlns:a16="http://schemas.microsoft.com/office/drawing/2014/main" id="{B1EA749B-6BE0-49BE-91A6-5D70DBA3D66E}"/>
              </a:ext>
            </a:extLst>
          </p:cNvPr>
          <p:cNvSpPr>
            <a:spLocks noGrp="1"/>
          </p:cNvSpPr>
          <p:nvPr>
            <p:ph idx="1"/>
          </p:nvPr>
        </p:nvSpPr>
        <p:spPr>
          <a:xfrm>
            <a:off x="4965431" y="2438400"/>
            <a:ext cx="6586489" cy="3785419"/>
          </a:xfrm>
        </p:spPr>
        <p:txBody>
          <a:bodyPr>
            <a:normAutofit lnSpcReduction="10000"/>
          </a:bodyPr>
          <a:lstStyle/>
          <a:p>
            <a:pPr marL="285750" indent="-285750">
              <a:buFont typeface="Arial" panose="020B0604020202020204" pitchFamily="34" charset="0"/>
              <a:buChar char="•"/>
            </a:pPr>
            <a:r>
              <a:rPr lang="en-GB" sz="2000" b="0" dirty="0">
                <a:effectLst/>
                <a:latin typeface="+mn-lt"/>
                <a:ea typeface="Calibri" panose="020F0502020204030204" pitchFamily="34" charset="0"/>
                <a:cs typeface="Arial" panose="020B0604020202020204" pitchFamily="34" charset="0"/>
              </a:rPr>
              <a:t>4-5 students per group (no more), depending on final class numbers. You get to choose your group members, and sign-up is on MyCourses.</a:t>
            </a:r>
          </a:p>
          <a:p>
            <a:pPr marL="742950" lvl="1" indent="-285750"/>
            <a:r>
              <a:rPr lang="en-GB" sz="1600" b="0" dirty="0">
                <a:effectLst/>
                <a:latin typeface="+mn-lt"/>
                <a:ea typeface="Calibri" panose="020F0502020204030204" pitchFamily="34" charset="0"/>
                <a:cs typeface="Arial" panose="020B0604020202020204" pitchFamily="34" charset="0"/>
              </a:rPr>
              <a:t>In the Assignments + </a:t>
            </a:r>
            <a:r>
              <a:rPr lang="en-GB" sz="1600" dirty="0">
                <a:latin typeface="+mn-lt"/>
                <a:ea typeface="Calibri" panose="020F0502020204030204" pitchFamily="34" charset="0"/>
                <a:cs typeface="Arial" panose="020B0604020202020204" pitchFamily="34" charset="0"/>
              </a:rPr>
              <a:t>Submission points page</a:t>
            </a:r>
          </a:p>
          <a:p>
            <a:pPr marL="1200150" lvl="2" indent="-285750"/>
            <a:r>
              <a:rPr lang="en-GB" sz="1200" b="1" dirty="0">
                <a:solidFill>
                  <a:srgbClr val="FF0000"/>
                </a:solidFill>
                <a:effectLst/>
                <a:latin typeface="+mn-lt"/>
                <a:ea typeface="Calibri" panose="020F0502020204030204" pitchFamily="34" charset="0"/>
                <a:cs typeface="Arial" panose="020B0604020202020204" pitchFamily="34" charset="0"/>
              </a:rPr>
              <a:t>Announce your groups in the Group project topic choice forum</a:t>
            </a:r>
          </a:p>
          <a:p>
            <a:pPr marL="285750" indent="-285750">
              <a:buFont typeface="Arial" panose="020B0604020202020204" pitchFamily="34" charset="0"/>
              <a:buChar char="•"/>
            </a:pPr>
            <a:r>
              <a:rPr lang="en-GB" sz="2000" b="0" dirty="0">
                <a:latin typeface="+mn-lt"/>
                <a:cs typeface="Arial" panose="020B0604020202020204" pitchFamily="34" charset="0"/>
              </a:rPr>
              <a:t>Working in groups: Instructions for effective group work, peer evaluation, and group contract form are available in MyCourses</a:t>
            </a:r>
            <a:endParaRPr lang="en-GB" sz="2000" dirty="0">
              <a:latin typeface="+mn-lt"/>
              <a:cs typeface="Arial" panose="020B0604020202020204" pitchFamily="34" charset="0"/>
            </a:endParaRPr>
          </a:p>
          <a:p>
            <a:pPr marL="285750" indent="-285750">
              <a:buFont typeface="Arial" panose="020B0604020202020204" pitchFamily="34" charset="0"/>
              <a:buChar char="•"/>
            </a:pPr>
            <a:r>
              <a:rPr lang="en-GB" sz="2000" dirty="0">
                <a:latin typeface="+mn-lt"/>
                <a:cs typeface="Arial" panose="020B0604020202020204" pitchFamily="34" charset="0"/>
              </a:rPr>
              <a:t>When turning in group assignments on MyCourses, only one member of the group needs to turn in the assignment</a:t>
            </a:r>
          </a:p>
          <a:p>
            <a:pPr marL="285750" indent="-285750">
              <a:buFont typeface="Arial" panose="020B0604020202020204" pitchFamily="34" charset="0"/>
              <a:buChar char="•"/>
            </a:pPr>
            <a:r>
              <a:rPr lang="en-GB" sz="2000" b="0" dirty="0">
                <a:latin typeface="+mn-lt"/>
                <a:cs typeface="Arial" panose="020B0604020202020204" pitchFamily="34" charset="0"/>
              </a:rPr>
              <a:t>You will work with the same group</a:t>
            </a:r>
            <a:r>
              <a:rPr lang="en-GB" sz="2000" dirty="0">
                <a:latin typeface="+mn-lt"/>
                <a:cs typeface="Arial" panose="020B0604020202020204" pitchFamily="34" charset="0"/>
              </a:rPr>
              <a:t> in the different group assignments</a:t>
            </a:r>
            <a:endParaRPr lang="fi-FI" sz="1800" b="0" dirty="0">
              <a:latin typeface="+mn-lt"/>
            </a:endParaRPr>
          </a:p>
          <a:p>
            <a:endParaRPr lang="en-US" sz="2000" dirty="0"/>
          </a:p>
        </p:txBody>
      </p:sp>
      <p:pic>
        <p:nvPicPr>
          <p:cNvPr id="5" name="Picture 4" descr="A person reaching for a paper on a table full of paper and sticky notes">
            <a:extLst>
              <a:ext uri="{FF2B5EF4-FFF2-40B4-BE49-F238E27FC236}">
                <a16:creationId xmlns:a16="http://schemas.microsoft.com/office/drawing/2014/main" id="{A121E1CD-6EEF-CD25-0314-AC280BE8F6D4}"/>
              </a:ext>
            </a:extLst>
          </p:cNvPr>
          <p:cNvPicPr>
            <a:picLocks noChangeAspect="1"/>
          </p:cNvPicPr>
          <p:nvPr/>
        </p:nvPicPr>
        <p:blipFill rotWithShape="1">
          <a:blip r:embed="rId2"/>
          <a:srcRect l="26944" r="2793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B4F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25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70D6-6EB8-B4A4-5595-70C5A982E560}"/>
              </a:ext>
            </a:extLst>
          </p:cNvPr>
          <p:cNvSpPr>
            <a:spLocks noGrp="1"/>
          </p:cNvSpPr>
          <p:nvPr>
            <p:ph type="title"/>
          </p:nvPr>
        </p:nvSpPr>
        <p:spPr/>
        <p:txBody>
          <a:bodyPr/>
          <a:lstStyle/>
          <a:p>
            <a:r>
              <a:rPr lang="en-US" dirty="0"/>
              <a:t>Group presentation (management instruments)</a:t>
            </a:r>
          </a:p>
        </p:txBody>
      </p:sp>
      <p:sp>
        <p:nvSpPr>
          <p:cNvPr id="3" name="Content Placeholder 2">
            <a:extLst>
              <a:ext uri="{FF2B5EF4-FFF2-40B4-BE49-F238E27FC236}">
                <a16:creationId xmlns:a16="http://schemas.microsoft.com/office/drawing/2014/main" id="{9E43AF2A-EDB4-DB6A-91D6-B2607A9C0A03}"/>
              </a:ext>
            </a:extLst>
          </p:cNvPr>
          <p:cNvSpPr>
            <a:spLocks noGrp="1"/>
          </p:cNvSpPr>
          <p:nvPr>
            <p:ph idx="1"/>
          </p:nvPr>
        </p:nvSpPr>
        <p:spPr/>
        <p:txBody>
          <a:bodyPr/>
          <a:lstStyle/>
          <a:p>
            <a:r>
              <a:rPr lang="en-US" dirty="0"/>
              <a:t>A </a:t>
            </a:r>
            <a:r>
              <a:rPr lang="en-US" dirty="0">
                <a:solidFill>
                  <a:srgbClr val="FF0000"/>
                </a:solidFill>
              </a:rPr>
              <a:t>5min</a:t>
            </a:r>
            <a:r>
              <a:rPr lang="en-US" dirty="0"/>
              <a:t> presentation of a sustainability management instrument</a:t>
            </a:r>
          </a:p>
          <a:p>
            <a:r>
              <a:rPr lang="en-US" dirty="0"/>
              <a:t>Two components for each instrument:</a:t>
            </a:r>
          </a:p>
          <a:p>
            <a:pPr lvl="1"/>
            <a:r>
              <a:rPr lang="en-US" dirty="0"/>
              <a:t>An introduction</a:t>
            </a:r>
          </a:p>
          <a:p>
            <a:pPr lvl="1"/>
            <a:r>
              <a:rPr lang="en-US" dirty="0"/>
              <a:t>A critical analysis</a:t>
            </a:r>
          </a:p>
          <a:p>
            <a:r>
              <a:rPr lang="en-US" dirty="0"/>
              <a:t>The instrument and group roles will be determined by course faculty</a:t>
            </a:r>
          </a:p>
        </p:txBody>
      </p:sp>
    </p:spTree>
    <p:extLst>
      <p:ext uri="{BB962C8B-B14F-4D97-AF65-F5344CB8AC3E}">
        <p14:creationId xmlns:p14="http://schemas.microsoft.com/office/powerpoint/2010/main" val="294860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E2FA-159A-782F-8098-C4BBC82B4D85}"/>
              </a:ext>
            </a:extLst>
          </p:cNvPr>
          <p:cNvSpPr>
            <a:spLocks noGrp="1"/>
          </p:cNvSpPr>
          <p:nvPr>
            <p:ph type="title"/>
          </p:nvPr>
        </p:nvSpPr>
        <p:spPr/>
        <p:txBody>
          <a:bodyPr/>
          <a:lstStyle/>
          <a:p>
            <a:r>
              <a:rPr lang="en-US" dirty="0"/>
              <a:t>Herman Miller case</a:t>
            </a:r>
          </a:p>
        </p:txBody>
      </p:sp>
      <p:sp>
        <p:nvSpPr>
          <p:cNvPr id="3" name="Content Placeholder 2">
            <a:extLst>
              <a:ext uri="{FF2B5EF4-FFF2-40B4-BE49-F238E27FC236}">
                <a16:creationId xmlns:a16="http://schemas.microsoft.com/office/drawing/2014/main" id="{D31C951D-3284-DAFA-6B02-A7890530B4CD}"/>
              </a:ext>
            </a:extLst>
          </p:cNvPr>
          <p:cNvSpPr>
            <a:spLocks noGrp="1"/>
          </p:cNvSpPr>
          <p:nvPr>
            <p:ph idx="1"/>
          </p:nvPr>
        </p:nvSpPr>
        <p:spPr/>
        <p:txBody>
          <a:bodyPr/>
          <a:lstStyle/>
          <a:p>
            <a:r>
              <a:rPr lang="en-US" dirty="0"/>
              <a:t>You will work in groups</a:t>
            </a:r>
          </a:p>
          <a:p>
            <a:r>
              <a:rPr lang="en-US" dirty="0"/>
              <a:t>You will be provided </a:t>
            </a:r>
          </a:p>
          <a:p>
            <a:pPr lvl="1"/>
            <a:r>
              <a:rPr lang="en-US" dirty="0"/>
              <a:t>Case materials</a:t>
            </a:r>
          </a:p>
          <a:p>
            <a:pPr lvl="1"/>
            <a:r>
              <a:rPr lang="en-US" dirty="0"/>
              <a:t>Assignment</a:t>
            </a:r>
          </a:p>
          <a:p>
            <a:r>
              <a:rPr lang="en-US" dirty="0"/>
              <a:t>You will be expected to deliver a case report</a:t>
            </a:r>
          </a:p>
          <a:p>
            <a:r>
              <a:rPr lang="en-US" dirty="0"/>
              <a:t>The case is discussed in class (23.5.)</a:t>
            </a:r>
          </a:p>
          <a:p>
            <a:endParaRPr lang="en-US" dirty="0"/>
          </a:p>
          <a:p>
            <a:r>
              <a:rPr lang="en-US" dirty="0"/>
              <a:t>Detail on the word count will be provided soon</a:t>
            </a:r>
          </a:p>
        </p:txBody>
      </p:sp>
    </p:spTree>
    <p:extLst>
      <p:ext uri="{BB962C8B-B14F-4D97-AF65-F5344CB8AC3E}">
        <p14:creationId xmlns:p14="http://schemas.microsoft.com/office/powerpoint/2010/main" val="268946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C4ED-AB09-2CD3-0ED7-82E3EC100F36}"/>
              </a:ext>
            </a:extLst>
          </p:cNvPr>
          <p:cNvSpPr>
            <a:spLocks noGrp="1"/>
          </p:cNvSpPr>
          <p:nvPr>
            <p:ph type="title"/>
          </p:nvPr>
        </p:nvSpPr>
        <p:spPr/>
        <p:txBody>
          <a:bodyPr/>
          <a:lstStyle/>
          <a:p>
            <a:r>
              <a:rPr lang="en-US" dirty="0"/>
              <a:t>Final project</a:t>
            </a:r>
          </a:p>
        </p:txBody>
      </p:sp>
      <p:sp>
        <p:nvSpPr>
          <p:cNvPr id="3" name="Content Placeholder 2">
            <a:extLst>
              <a:ext uri="{FF2B5EF4-FFF2-40B4-BE49-F238E27FC236}">
                <a16:creationId xmlns:a16="http://schemas.microsoft.com/office/drawing/2014/main" id="{BDD6F56C-D4E2-9A1F-6B3E-F4AB0A186742}"/>
              </a:ext>
            </a:extLst>
          </p:cNvPr>
          <p:cNvSpPr>
            <a:spLocks noGrp="1"/>
          </p:cNvSpPr>
          <p:nvPr>
            <p:ph idx="1"/>
          </p:nvPr>
        </p:nvSpPr>
        <p:spPr/>
        <p:txBody>
          <a:bodyPr/>
          <a:lstStyle/>
          <a:p>
            <a:r>
              <a:rPr lang="en-US" dirty="0"/>
              <a:t>A project on the sustainability profile of a company of your group’s own choosing</a:t>
            </a:r>
          </a:p>
          <a:p>
            <a:r>
              <a:rPr lang="en-US" dirty="0"/>
              <a:t>Either from the perspective of</a:t>
            </a:r>
          </a:p>
          <a:p>
            <a:pPr lvl="1"/>
            <a:r>
              <a:rPr lang="en-US" dirty="0"/>
              <a:t>A business world insider or</a:t>
            </a:r>
          </a:p>
          <a:p>
            <a:pPr lvl="1"/>
            <a:r>
              <a:rPr lang="en-US" dirty="0"/>
              <a:t>An external such as a journalist or NGO</a:t>
            </a:r>
          </a:p>
          <a:p>
            <a:r>
              <a:rPr lang="en-US" dirty="0"/>
              <a:t>Report on the sustainability performance of the firm</a:t>
            </a:r>
          </a:p>
          <a:p>
            <a:pPr lvl="1"/>
            <a:r>
              <a:rPr lang="en-US" dirty="0"/>
              <a:t>Compare to competition</a:t>
            </a:r>
          </a:p>
          <a:p>
            <a:pPr lvl="1"/>
            <a:r>
              <a:rPr lang="en-US" dirty="0"/>
              <a:t>Key recommendations</a:t>
            </a:r>
          </a:p>
          <a:p>
            <a:r>
              <a:rPr lang="en-US" dirty="0">
                <a:solidFill>
                  <a:srgbClr val="FF0000"/>
                </a:solidFill>
              </a:rPr>
              <a:t>Max. 3,500 words</a:t>
            </a:r>
          </a:p>
        </p:txBody>
      </p:sp>
    </p:spTree>
    <p:extLst>
      <p:ext uri="{BB962C8B-B14F-4D97-AF65-F5344CB8AC3E}">
        <p14:creationId xmlns:p14="http://schemas.microsoft.com/office/powerpoint/2010/main" val="237120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B7D4-492B-4892-9A3A-96B4C727CB9F}"/>
              </a:ext>
            </a:extLst>
          </p:cNvPr>
          <p:cNvSpPr>
            <a:spLocks noGrp="1"/>
          </p:cNvSpPr>
          <p:nvPr>
            <p:ph type="title"/>
          </p:nvPr>
        </p:nvSpPr>
        <p:spPr>
          <a:xfrm>
            <a:off x="4965430" y="629268"/>
            <a:ext cx="6586491" cy="1286160"/>
          </a:xfrm>
        </p:spPr>
        <p:txBody>
          <a:bodyPr anchor="b">
            <a:normAutofit/>
          </a:bodyPr>
          <a:lstStyle/>
          <a:p>
            <a:r>
              <a:rPr lang="fi-FI" sz="4100" dirty="0" err="1"/>
              <a:t>Tips</a:t>
            </a:r>
            <a:r>
              <a:rPr lang="fi-FI" sz="4100" dirty="0"/>
              <a:t> for </a:t>
            </a:r>
            <a:r>
              <a:rPr lang="fi-FI" sz="4100" dirty="0" err="1"/>
              <a:t>studying</a:t>
            </a:r>
            <a:r>
              <a:rPr lang="fi-FI" sz="4100" dirty="0"/>
              <a:t> </a:t>
            </a:r>
            <a:r>
              <a:rPr lang="fi-FI" sz="4100" dirty="0" err="1"/>
              <a:t>effectively</a:t>
            </a:r>
            <a:endParaRPr lang="en-GB" sz="4100" dirty="0"/>
          </a:p>
        </p:txBody>
      </p:sp>
      <p:sp>
        <p:nvSpPr>
          <p:cNvPr id="3" name="Content Placeholder 2">
            <a:extLst>
              <a:ext uri="{FF2B5EF4-FFF2-40B4-BE49-F238E27FC236}">
                <a16:creationId xmlns:a16="http://schemas.microsoft.com/office/drawing/2014/main" id="{05773BCD-D949-4E0D-B861-D44C877D537D}"/>
              </a:ext>
            </a:extLst>
          </p:cNvPr>
          <p:cNvSpPr>
            <a:spLocks noGrp="1"/>
          </p:cNvSpPr>
          <p:nvPr>
            <p:ph idx="1"/>
          </p:nvPr>
        </p:nvSpPr>
        <p:spPr>
          <a:xfrm>
            <a:off x="4965431" y="2438400"/>
            <a:ext cx="6586489" cy="3785419"/>
          </a:xfrm>
        </p:spPr>
        <p:txBody>
          <a:bodyPr>
            <a:normAutofit lnSpcReduction="10000"/>
          </a:bodyPr>
          <a:lstStyle/>
          <a:p>
            <a:r>
              <a:rPr lang="fi-FI" sz="2000" dirty="0"/>
              <a:t>Start early</a:t>
            </a:r>
          </a:p>
          <a:p>
            <a:r>
              <a:rPr lang="fi-FI" sz="2000" dirty="0"/>
              <a:t>Test yourself</a:t>
            </a:r>
          </a:p>
          <a:p>
            <a:r>
              <a:rPr lang="fi-FI" sz="2000" dirty="0"/>
              <a:t>Write notes</a:t>
            </a:r>
          </a:p>
          <a:p>
            <a:r>
              <a:rPr lang="fi-FI" sz="2000" dirty="0"/>
              <a:t>Avoid multitasking</a:t>
            </a:r>
          </a:p>
          <a:p>
            <a:r>
              <a:rPr lang="fi-FI" sz="2000" dirty="0"/>
              <a:t>Ask questions</a:t>
            </a:r>
          </a:p>
          <a:p>
            <a:r>
              <a:rPr lang="fi-FI" sz="2000" dirty="0"/>
              <a:t>Draw pictures</a:t>
            </a:r>
          </a:p>
          <a:p>
            <a:r>
              <a:rPr lang="fi-FI" sz="2000" dirty="0"/>
              <a:t>Develop the right habits</a:t>
            </a:r>
          </a:p>
          <a:p>
            <a:endParaRPr lang="fi-FI" sz="2000" dirty="0"/>
          </a:p>
          <a:p>
            <a:pPr marL="0" indent="0">
              <a:buNone/>
            </a:pPr>
            <a:r>
              <a:rPr lang="fi-FI" sz="2000" dirty="0"/>
              <a:t>See for more detail: </a:t>
            </a:r>
            <a:r>
              <a:rPr lang="en-GB" sz="2000" dirty="0">
                <a:hlinkClick r:id="rId2"/>
              </a:rPr>
              <a:t>How students can make the most of online learning</a:t>
            </a:r>
            <a:r>
              <a:rPr lang="en-GB" sz="2000" dirty="0"/>
              <a:t> by Leonard </a:t>
            </a:r>
            <a:r>
              <a:rPr lang="en-GB" sz="2000" dirty="0" err="1"/>
              <a:t>Houx</a:t>
            </a:r>
            <a:r>
              <a:rPr lang="en-GB" sz="2000" dirty="0"/>
              <a:t> and André Spicer</a:t>
            </a:r>
          </a:p>
        </p:txBody>
      </p:sp>
      <p:pic>
        <p:nvPicPr>
          <p:cNvPr id="5" name="Picture 4">
            <a:extLst>
              <a:ext uri="{FF2B5EF4-FFF2-40B4-BE49-F238E27FC236}">
                <a16:creationId xmlns:a16="http://schemas.microsoft.com/office/drawing/2014/main" id="{0DAAA324-FB60-4EB1-8C08-DCD441B11365}"/>
              </a:ext>
            </a:extLst>
          </p:cNvPr>
          <p:cNvPicPr>
            <a:picLocks noChangeAspect="1"/>
          </p:cNvPicPr>
          <p:nvPr/>
        </p:nvPicPr>
        <p:blipFill rotWithShape="1">
          <a:blip r:embed="rId3"/>
          <a:srcRect l="14943" r="402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1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4B35-F7CF-4E86-827B-F4CB33A876A9}"/>
              </a:ext>
            </a:extLst>
          </p:cNvPr>
          <p:cNvSpPr>
            <a:spLocks noGrp="1"/>
          </p:cNvSpPr>
          <p:nvPr>
            <p:ph type="title"/>
          </p:nvPr>
        </p:nvSpPr>
        <p:spPr/>
        <p:txBody>
          <a:bodyPr/>
          <a:lstStyle/>
          <a:p>
            <a:r>
              <a:rPr lang="fi-FI" dirty="0"/>
              <a:t>Background to my pedagogical aims</a:t>
            </a:r>
            <a:endParaRPr lang="en-GB" dirty="0"/>
          </a:p>
        </p:txBody>
      </p:sp>
      <p:sp>
        <p:nvSpPr>
          <p:cNvPr id="3" name="Content Placeholder 2">
            <a:extLst>
              <a:ext uri="{FF2B5EF4-FFF2-40B4-BE49-F238E27FC236}">
                <a16:creationId xmlns:a16="http://schemas.microsoft.com/office/drawing/2014/main" id="{C44A85C6-53E8-411A-BC25-99B8B3077195}"/>
              </a:ext>
            </a:extLst>
          </p:cNvPr>
          <p:cNvSpPr>
            <a:spLocks noGrp="1"/>
          </p:cNvSpPr>
          <p:nvPr>
            <p:ph idx="1"/>
          </p:nvPr>
        </p:nvSpPr>
        <p:spPr/>
        <p:txBody>
          <a:bodyPr/>
          <a:lstStyle/>
          <a:p>
            <a:r>
              <a:rPr lang="fi-FI" dirty="0"/>
              <a:t>Key motivation: To assist you develop your </a:t>
            </a:r>
            <a:r>
              <a:rPr lang="fi-FI" i="1" dirty="0"/>
              <a:t>interpretive repertoire</a:t>
            </a:r>
          </a:p>
          <a:p>
            <a:r>
              <a:rPr lang="en-GB" dirty="0"/>
              <a:t>Interpretive repertoire: The paradigmatic, theoretical, and methodological qualifications that guide and constrain your thinking</a:t>
            </a:r>
          </a:p>
          <a:p>
            <a:pPr lvl="1"/>
            <a:r>
              <a:rPr lang="en-GB" dirty="0"/>
              <a:t>Includes: Theories, basic assumptions, commitments, metaphors, vocabularies, knowledge</a:t>
            </a:r>
          </a:p>
          <a:p>
            <a:r>
              <a:rPr lang="en-GB" dirty="0"/>
              <a:t>Interpretive repertoire impacts on the struggles of “</a:t>
            </a:r>
            <a:r>
              <a:rPr lang="en-GB" i="1" dirty="0"/>
              <a:t>getting control over how we see things, so that we are not simply the unknowing carriers of the conventional world's thoughts</a:t>
            </a:r>
            <a:r>
              <a:rPr lang="en-GB" dirty="0"/>
              <a:t>.“ </a:t>
            </a:r>
          </a:p>
        </p:txBody>
      </p:sp>
      <p:sp>
        <p:nvSpPr>
          <p:cNvPr id="5" name="Content Placeholder 2">
            <a:extLst>
              <a:ext uri="{FF2B5EF4-FFF2-40B4-BE49-F238E27FC236}">
                <a16:creationId xmlns:a16="http://schemas.microsoft.com/office/drawing/2014/main" id="{A2C68EE6-5B1D-4C9A-AD88-A8980DF9A385}"/>
              </a:ext>
            </a:extLst>
          </p:cNvPr>
          <p:cNvSpPr txBox="1">
            <a:spLocks/>
          </p:cNvSpPr>
          <p:nvPr/>
        </p:nvSpPr>
        <p:spPr>
          <a:xfrm>
            <a:off x="9932670" y="6176963"/>
            <a:ext cx="2842260" cy="884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dirty="0"/>
              <a:t>Key reference:</a:t>
            </a:r>
          </a:p>
          <a:p>
            <a:pPr marL="0" indent="0">
              <a:buNone/>
            </a:pPr>
            <a:r>
              <a:rPr lang="en-GB" sz="1000" dirty="0">
                <a:effectLst/>
              </a:rPr>
              <a:t>Alvesson &amp; Kärreman, 2007</a:t>
            </a:r>
            <a:endParaRPr lang="en-US" sz="1000" dirty="0"/>
          </a:p>
        </p:txBody>
      </p:sp>
    </p:spTree>
    <p:extLst>
      <p:ext uri="{BB962C8B-B14F-4D97-AF65-F5344CB8AC3E}">
        <p14:creationId xmlns:p14="http://schemas.microsoft.com/office/powerpoint/2010/main" val="112658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2A4E-F156-4F2C-B6C8-9E58BE7D9A40}"/>
              </a:ext>
            </a:extLst>
          </p:cNvPr>
          <p:cNvSpPr>
            <a:spLocks noGrp="1"/>
          </p:cNvSpPr>
          <p:nvPr>
            <p:ph type="title"/>
          </p:nvPr>
        </p:nvSpPr>
        <p:spPr/>
        <p:txBody>
          <a:bodyPr/>
          <a:lstStyle/>
          <a:p>
            <a:r>
              <a:rPr lang="fi-FI" dirty="0"/>
              <a:t>Questions?</a:t>
            </a:r>
            <a:endParaRPr lang="en-GB" dirty="0"/>
          </a:p>
        </p:txBody>
      </p:sp>
      <p:sp>
        <p:nvSpPr>
          <p:cNvPr id="3" name="Content Placeholder 2">
            <a:extLst>
              <a:ext uri="{FF2B5EF4-FFF2-40B4-BE49-F238E27FC236}">
                <a16:creationId xmlns:a16="http://schemas.microsoft.com/office/drawing/2014/main" id="{EFC3BD9F-8B26-45FA-8CDE-6F8C78EE4266}"/>
              </a:ext>
            </a:extLst>
          </p:cNvPr>
          <p:cNvSpPr>
            <a:spLocks noGrp="1"/>
          </p:cNvSpPr>
          <p:nvPr>
            <p:ph idx="1"/>
          </p:nvPr>
        </p:nvSpPr>
        <p:spPr/>
        <p:txBody>
          <a:bodyPr/>
          <a:lstStyle/>
          <a:p>
            <a:pPr marL="0" indent="0">
              <a:buNone/>
            </a:pPr>
            <a:r>
              <a:rPr lang="fi-FI" dirty="0">
                <a:hlinkClick r:id="rId2"/>
              </a:rPr>
              <a:t>martta.nieminen@aalto.fi</a:t>
            </a:r>
            <a:r>
              <a:rPr lang="fi-FI" dirty="0"/>
              <a:t>   </a:t>
            </a:r>
          </a:p>
          <a:p>
            <a:pPr marL="0" indent="0">
              <a:buNone/>
            </a:pPr>
            <a:endParaRPr lang="fi-FI" dirty="0">
              <a:hlinkClick r:id="rId3"/>
            </a:endParaRPr>
          </a:p>
          <a:p>
            <a:pPr marL="0" indent="0">
              <a:buNone/>
            </a:pPr>
            <a:endParaRPr lang="fi-FI" dirty="0"/>
          </a:p>
          <a:p>
            <a:pPr marL="0" indent="0">
              <a:buNone/>
            </a:pPr>
            <a:endParaRPr lang="en-GB" dirty="0"/>
          </a:p>
        </p:txBody>
      </p:sp>
    </p:spTree>
    <p:extLst>
      <p:ext uri="{BB962C8B-B14F-4D97-AF65-F5344CB8AC3E}">
        <p14:creationId xmlns:p14="http://schemas.microsoft.com/office/powerpoint/2010/main" val="348677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person holding a globe">
            <a:extLst>
              <a:ext uri="{FF2B5EF4-FFF2-40B4-BE49-F238E27FC236}">
                <a16:creationId xmlns:a16="http://schemas.microsoft.com/office/drawing/2014/main" id="{E75B320A-90F8-86D7-0DDA-50884F5DCCDB}"/>
              </a:ext>
            </a:extLst>
          </p:cNvPr>
          <p:cNvPicPr>
            <a:picLocks noChangeAspect="1"/>
          </p:cNvPicPr>
          <p:nvPr/>
        </p:nvPicPr>
        <p:blipFill rotWithShape="1">
          <a:blip r:embed="rId2"/>
          <a:srcRect t="5462"/>
          <a:stretch/>
        </p:blipFill>
        <p:spPr>
          <a:xfrm>
            <a:off x="20" y="10"/>
            <a:ext cx="12191981" cy="6857990"/>
          </a:xfrm>
          <a:prstGeom prst="rect">
            <a:avLst/>
          </a:prstGeom>
        </p:spPr>
      </p:pic>
      <p:sp>
        <p:nvSpPr>
          <p:cNvPr id="38" name="Rectangle 3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F00421B-4BBB-415E-876F-D04F5FA29AB7}"/>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The state of the world</a:t>
            </a:r>
          </a:p>
        </p:txBody>
      </p:sp>
      <p:sp>
        <p:nvSpPr>
          <p:cNvPr id="40" name="Rectangle: Rounded Corners 3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BBC7BF1-C4F3-4AFE-8612-53038B9FDB01}"/>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r>
              <a:rPr lang="en-US">
                <a:solidFill>
                  <a:schemeClr val="tx1"/>
                </a:solidFill>
                <a:latin typeface="+mn-lt"/>
              </a:rPr>
              <a:t>Where sustainability efforts thus far have taken us</a:t>
            </a:r>
          </a:p>
        </p:txBody>
      </p:sp>
    </p:spTree>
    <p:extLst>
      <p:ext uri="{BB962C8B-B14F-4D97-AF65-F5344CB8AC3E}">
        <p14:creationId xmlns:p14="http://schemas.microsoft.com/office/powerpoint/2010/main" val="49407791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AF728D-7578-633A-5F01-D48979BCB7C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So we didn’t have a great year, sustainability-wise</a:t>
            </a:r>
          </a:p>
        </p:txBody>
      </p:sp>
      <p:sp>
        <p:nvSpPr>
          <p:cNvPr id="2" name="Content Placeholder 1">
            <a:extLst>
              <a:ext uri="{FF2B5EF4-FFF2-40B4-BE49-F238E27FC236}">
                <a16:creationId xmlns:a16="http://schemas.microsoft.com/office/drawing/2014/main" id="{C45B9E5D-4FAF-8E16-31AA-F1AC895BF490}"/>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000">
                <a:latin typeface="+mn-lt"/>
              </a:rPr>
              <a:t>Heatwaves in Europe: More than 16,000 dead, cost $20 billion</a:t>
            </a:r>
          </a:p>
          <a:p>
            <a:r>
              <a:rPr lang="en-US" sz="2000">
                <a:latin typeface="+mn-lt"/>
              </a:rPr>
              <a:t>Flooding in Pakistan: 50 million people dislocated, 1,700 dead, cost $5.6 billion</a:t>
            </a:r>
          </a:p>
          <a:p>
            <a:r>
              <a:rPr lang="en-US" sz="2000">
                <a:latin typeface="+mn-lt"/>
              </a:rPr>
              <a:t>Droughts in China: Yangtze river at its lowest since 1865, cost $8.4 billion</a:t>
            </a:r>
          </a:p>
          <a:p>
            <a:r>
              <a:rPr lang="en-US" sz="2000">
                <a:latin typeface="+mn-lt"/>
              </a:rPr>
              <a:t>Record-breaking heatwaves in India and Pakistan: Temperatures over 50 Celsius</a:t>
            </a:r>
          </a:p>
          <a:p>
            <a:r>
              <a:rPr lang="en-US" sz="2000">
                <a:latin typeface="+mn-lt"/>
              </a:rPr>
              <a:t>Etc.</a:t>
            </a:r>
          </a:p>
        </p:txBody>
      </p:sp>
      <p:sp>
        <p:nvSpPr>
          <p:cNvPr id="3" name="Date Placeholder 2">
            <a:extLst>
              <a:ext uri="{FF2B5EF4-FFF2-40B4-BE49-F238E27FC236}">
                <a16:creationId xmlns:a16="http://schemas.microsoft.com/office/drawing/2014/main" id="{95C174B7-3432-6342-F28D-BC2692939178}"/>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fld id="{4BBA7D48-0B66-474F-9C0F-5006F2A252D0}" type="datetime1">
              <a:rPr lang="en-US">
                <a:solidFill>
                  <a:srgbClr val="FFFFFF"/>
                </a:solidFill>
                <a:latin typeface="Calibri" panose="020F0502020204030204"/>
              </a:rPr>
              <a:pPr>
                <a:spcAft>
                  <a:spcPts val="600"/>
                </a:spcAft>
                <a:defRPr/>
              </a:pPr>
              <a:t>4/25/2023</a:t>
            </a:fld>
            <a:endParaRPr lang="en-US">
              <a:solidFill>
                <a:srgbClr val="FFFFFF"/>
              </a:solidFill>
              <a:latin typeface="Calibri" panose="020F0502020204030204"/>
            </a:endParaRPr>
          </a:p>
        </p:txBody>
      </p:sp>
      <p:pic>
        <p:nvPicPr>
          <p:cNvPr id="8" name="Picture 7">
            <a:extLst>
              <a:ext uri="{FF2B5EF4-FFF2-40B4-BE49-F238E27FC236}">
                <a16:creationId xmlns:a16="http://schemas.microsoft.com/office/drawing/2014/main" id="{A4928A7D-787E-1D95-E8F5-B7C18CA411B2}"/>
              </a:ext>
            </a:extLst>
          </p:cNvPr>
          <p:cNvPicPr>
            <a:picLocks noChangeAspect="1"/>
          </p:cNvPicPr>
          <p:nvPr/>
        </p:nvPicPr>
        <p:blipFill rotWithShape="1">
          <a:blip r:embed="rId2"/>
          <a:srcRect l="18555" r="2061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F8BFF"/>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5BDFDE6F-8567-643C-944E-48FF50E55F28}"/>
              </a:ext>
            </a:extLst>
          </p:cNvPr>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 Aalto University Executive Education</a:t>
            </a:r>
          </a:p>
        </p:txBody>
      </p:sp>
      <p:sp>
        <p:nvSpPr>
          <p:cNvPr id="5" name="Slide Number Placeholder 4">
            <a:extLst>
              <a:ext uri="{FF2B5EF4-FFF2-40B4-BE49-F238E27FC236}">
                <a16:creationId xmlns:a16="http://schemas.microsoft.com/office/drawing/2014/main" id="{07146DD4-9941-C2BA-CB99-A24A70CEC372}"/>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FCCA222D-FCF7-48C1-A274-EBDDEF75DC66}" type="slidenum">
              <a:rPr lang="en-US" smtClean="0">
                <a:solidFill>
                  <a:prstClr val="black">
                    <a:tint val="75000"/>
                  </a:prstClr>
                </a:solidFill>
                <a:latin typeface="Calibri" panose="020F0502020204030204"/>
              </a:rPr>
              <a:pPr>
                <a:spcAft>
                  <a:spcPts val="600"/>
                </a:spcAft>
                <a:defRPr/>
              </a:pPr>
              <a:t>19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08533964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F47A-E9F7-4434-9588-B02854CF58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1D7F51A-9C86-44FA-A937-4787F97644DE}"/>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dirty="0"/>
              <a:t>“We have become, by the power of a glorious evolutionary accident called intelligence, the stewards of life’s continuity on earth. We did not ask for this role, but we cannot abjure it. We may not be suited to it, but here we are.” (Gould, 1985, p. 431)</a:t>
            </a:r>
          </a:p>
        </p:txBody>
      </p:sp>
    </p:spTree>
    <p:extLst>
      <p:ext uri="{BB962C8B-B14F-4D97-AF65-F5344CB8AC3E}">
        <p14:creationId xmlns:p14="http://schemas.microsoft.com/office/powerpoint/2010/main" val="204673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BBE490-6BAE-CC8D-B0A1-33FCD0BA41AA}"/>
              </a:ext>
            </a:extLst>
          </p:cNvPr>
          <p:cNvSpPr>
            <a:spLocks noGrp="1"/>
          </p:cNvSpPr>
          <p:nvPr>
            <p:ph idx="1"/>
          </p:nvPr>
        </p:nvSpPr>
        <p:spPr/>
        <p:txBody>
          <a:bodyPr/>
          <a:lstStyle/>
          <a:p>
            <a:endParaRPr lang="en-GB"/>
          </a:p>
        </p:txBody>
      </p:sp>
      <p:sp>
        <p:nvSpPr>
          <p:cNvPr id="3" name="Date Placeholder 2">
            <a:extLst>
              <a:ext uri="{FF2B5EF4-FFF2-40B4-BE49-F238E27FC236}">
                <a16:creationId xmlns:a16="http://schemas.microsoft.com/office/drawing/2014/main" id="{00A693C4-448E-6801-9B4D-CCB6DEE30430}"/>
              </a:ext>
            </a:extLst>
          </p:cNvPr>
          <p:cNvSpPr>
            <a:spLocks noGrp="1"/>
          </p:cNvSpPr>
          <p:nvPr>
            <p:ph type="dt" sz="half" idx="10"/>
          </p:nvPr>
        </p:nvSpPr>
        <p:spPr/>
        <p:txBody>
          <a:bodyPr/>
          <a:lstStyle/>
          <a:p>
            <a:fld id="{4BBA7D48-0B66-474F-9C0F-5006F2A252D0}" type="datetime1">
              <a:rPr lang="fi-FI" smtClean="0"/>
              <a:t>25.4.2023</a:t>
            </a:fld>
            <a:endParaRPr lang="en-US"/>
          </a:p>
        </p:txBody>
      </p:sp>
      <p:sp>
        <p:nvSpPr>
          <p:cNvPr id="4" name="Footer Placeholder 3">
            <a:extLst>
              <a:ext uri="{FF2B5EF4-FFF2-40B4-BE49-F238E27FC236}">
                <a16:creationId xmlns:a16="http://schemas.microsoft.com/office/drawing/2014/main" id="{76BF5791-CA13-2A5D-B4EF-0C3042B314FE}"/>
              </a:ext>
            </a:extLst>
          </p:cNvPr>
          <p:cNvSpPr>
            <a:spLocks noGrp="1"/>
          </p:cNvSpPr>
          <p:nvPr>
            <p:ph type="ftr" sz="quarter" idx="11"/>
          </p:nvPr>
        </p:nvSpPr>
        <p:spPr/>
        <p:txBody>
          <a:bodyPr/>
          <a:lstStyle/>
          <a:p>
            <a:r>
              <a:rPr lang="en-US"/>
              <a:t>© Aalto University Executive Education</a:t>
            </a:r>
          </a:p>
        </p:txBody>
      </p:sp>
      <p:sp>
        <p:nvSpPr>
          <p:cNvPr id="5" name="Slide Number Placeholder 4">
            <a:extLst>
              <a:ext uri="{FF2B5EF4-FFF2-40B4-BE49-F238E27FC236}">
                <a16:creationId xmlns:a16="http://schemas.microsoft.com/office/drawing/2014/main" id="{CC02A169-8B6D-A3E2-4309-DB00460BEE08}"/>
              </a:ext>
            </a:extLst>
          </p:cNvPr>
          <p:cNvSpPr>
            <a:spLocks noGrp="1"/>
          </p:cNvSpPr>
          <p:nvPr>
            <p:ph type="sldNum" sz="quarter" idx="12"/>
          </p:nvPr>
        </p:nvSpPr>
        <p:spPr/>
        <p:txBody>
          <a:bodyPr/>
          <a:lstStyle/>
          <a:p>
            <a:fld id="{FCCA222D-FCF7-48C1-A274-EBDDEF75DC66}" type="slidenum">
              <a:rPr lang="en-US" smtClean="0"/>
              <a:t>20</a:t>
            </a:fld>
            <a:endParaRPr lang="en-US"/>
          </a:p>
        </p:txBody>
      </p:sp>
      <p:sp>
        <p:nvSpPr>
          <p:cNvPr id="6" name="Title 5">
            <a:extLst>
              <a:ext uri="{FF2B5EF4-FFF2-40B4-BE49-F238E27FC236}">
                <a16:creationId xmlns:a16="http://schemas.microsoft.com/office/drawing/2014/main" id="{8487A669-959E-84F5-4673-B16714E92D25}"/>
              </a:ext>
            </a:extLst>
          </p:cNvPr>
          <p:cNvSpPr>
            <a:spLocks noGrp="1"/>
          </p:cNvSpPr>
          <p:nvPr>
            <p:ph type="title"/>
          </p:nvPr>
        </p:nvSpPr>
        <p:spPr>
          <a:xfrm>
            <a:off x="542104" y="395728"/>
            <a:ext cx="7330873" cy="755887"/>
          </a:xfrm>
        </p:spPr>
        <p:txBody>
          <a:bodyPr/>
          <a:lstStyle/>
          <a:p>
            <a:r>
              <a:rPr lang="fi-FI" dirty="0"/>
              <a:t>Not just 2022</a:t>
            </a:r>
            <a:endParaRPr lang="en-GB" dirty="0"/>
          </a:p>
        </p:txBody>
      </p:sp>
      <p:pic>
        <p:nvPicPr>
          <p:cNvPr id="2050" name="Picture 2" descr="The likelihood of floods is changing with the climate | The Economist">
            <a:extLst>
              <a:ext uri="{FF2B5EF4-FFF2-40B4-BE49-F238E27FC236}">
                <a16:creationId xmlns:a16="http://schemas.microsoft.com/office/drawing/2014/main" id="{17E056B4-F273-BC1A-18C3-32A06B08A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93" y="1408703"/>
            <a:ext cx="10037815" cy="4971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C4C5C0-9666-908D-78C7-747FC5868EB6}"/>
              </a:ext>
            </a:extLst>
          </p:cNvPr>
          <p:cNvSpPr txBox="1"/>
          <p:nvPr/>
        </p:nvSpPr>
        <p:spPr>
          <a:xfrm>
            <a:off x="8614720" y="6187106"/>
            <a:ext cx="2736111" cy="461545"/>
          </a:xfrm>
          <a:prstGeom prst="rect">
            <a:avLst/>
          </a:prstGeom>
          <a:noFill/>
        </p:spPr>
        <p:txBody>
          <a:bodyPr wrap="square" rtlCol="0">
            <a:spAutoFit/>
          </a:bodyPr>
          <a:lstStyle/>
          <a:p>
            <a:r>
              <a:rPr lang="en-GB" sz="800" dirty="0"/>
              <a:t>Source: </a:t>
            </a:r>
            <a:r>
              <a:rPr lang="en-GB" sz="800" dirty="0">
                <a:hlinkClick r:id="rId3"/>
              </a:rPr>
              <a:t>https://www.economist.com/briefing//the-likelihood-of-floods-is-changing-with-the-climate2017/08/31</a:t>
            </a:r>
            <a:r>
              <a:rPr lang="en-GB" sz="800" dirty="0"/>
              <a:t> </a:t>
            </a:r>
          </a:p>
        </p:txBody>
      </p:sp>
    </p:spTree>
    <p:extLst>
      <p:ext uri="{BB962C8B-B14F-4D97-AF65-F5344CB8AC3E}">
        <p14:creationId xmlns:p14="http://schemas.microsoft.com/office/powerpoint/2010/main" val="37529629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23BEF-9BB5-4D2D-AE39-5D982B7DCC2A}"/>
              </a:ext>
            </a:extLst>
          </p:cNvPr>
          <p:cNvSpPr>
            <a:spLocks noGrp="1"/>
          </p:cNvSpPr>
          <p:nvPr>
            <p:ph idx="1"/>
          </p:nvPr>
        </p:nvSpPr>
        <p:spPr/>
        <p:txBody>
          <a:bodyPr/>
          <a:lstStyle/>
          <a:p>
            <a:endParaRPr lang="en-GB" dirty="0"/>
          </a:p>
        </p:txBody>
      </p:sp>
      <p:sp>
        <p:nvSpPr>
          <p:cNvPr id="3" name="Date Placeholder 2">
            <a:extLst>
              <a:ext uri="{FF2B5EF4-FFF2-40B4-BE49-F238E27FC236}">
                <a16:creationId xmlns:a16="http://schemas.microsoft.com/office/drawing/2014/main" id="{27461525-A76E-DAC3-1B98-8100BB025FF9}"/>
              </a:ext>
            </a:extLst>
          </p:cNvPr>
          <p:cNvSpPr>
            <a:spLocks noGrp="1"/>
          </p:cNvSpPr>
          <p:nvPr>
            <p:ph type="dt" sz="half" idx="10"/>
          </p:nvPr>
        </p:nvSpPr>
        <p:spPr/>
        <p:txBody>
          <a:bodyPr/>
          <a:lstStyle/>
          <a:p>
            <a:fld id="{4BBA7D48-0B66-474F-9C0F-5006F2A252D0}" type="datetime1">
              <a:rPr lang="fi-FI" smtClean="0"/>
              <a:t>25.4.2023</a:t>
            </a:fld>
            <a:endParaRPr lang="en-US"/>
          </a:p>
        </p:txBody>
      </p:sp>
      <p:sp>
        <p:nvSpPr>
          <p:cNvPr id="4" name="Footer Placeholder 3">
            <a:extLst>
              <a:ext uri="{FF2B5EF4-FFF2-40B4-BE49-F238E27FC236}">
                <a16:creationId xmlns:a16="http://schemas.microsoft.com/office/drawing/2014/main" id="{60FD254C-2991-1044-9C7C-3033C484E3DF}"/>
              </a:ext>
            </a:extLst>
          </p:cNvPr>
          <p:cNvSpPr>
            <a:spLocks noGrp="1"/>
          </p:cNvSpPr>
          <p:nvPr>
            <p:ph type="ftr" sz="quarter" idx="11"/>
          </p:nvPr>
        </p:nvSpPr>
        <p:spPr/>
        <p:txBody>
          <a:bodyPr/>
          <a:lstStyle/>
          <a:p>
            <a:r>
              <a:rPr lang="en-US" dirty="0"/>
              <a:t>© Aalto University Executive Education</a:t>
            </a:r>
          </a:p>
        </p:txBody>
      </p:sp>
      <p:sp>
        <p:nvSpPr>
          <p:cNvPr id="5" name="Slide Number Placeholder 4">
            <a:extLst>
              <a:ext uri="{FF2B5EF4-FFF2-40B4-BE49-F238E27FC236}">
                <a16:creationId xmlns:a16="http://schemas.microsoft.com/office/drawing/2014/main" id="{DAEB9F54-9573-F9A1-8733-96266643F6C0}"/>
              </a:ext>
            </a:extLst>
          </p:cNvPr>
          <p:cNvSpPr>
            <a:spLocks noGrp="1"/>
          </p:cNvSpPr>
          <p:nvPr>
            <p:ph type="sldNum" sz="quarter" idx="12"/>
          </p:nvPr>
        </p:nvSpPr>
        <p:spPr/>
        <p:txBody>
          <a:bodyPr/>
          <a:lstStyle/>
          <a:p>
            <a:fld id="{FCCA222D-FCF7-48C1-A274-EBDDEF75DC66}" type="slidenum">
              <a:rPr lang="en-US" smtClean="0"/>
              <a:t>21</a:t>
            </a:fld>
            <a:endParaRPr lang="en-US"/>
          </a:p>
        </p:txBody>
      </p:sp>
      <p:sp>
        <p:nvSpPr>
          <p:cNvPr id="6" name="Title 5">
            <a:extLst>
              <a:ext uri="{FF2B5EF4-FFF2-40B4-BE49-F238E27FC236}">
                <a16:creationId xmlns:a16="http://schemas.microsoft.com/office/drawing/2014/main" id="{AABC3636-06B8-94DB-B4D2-33AAD9FB4CBA}"/>
              </a:ext>
            </a:extLst>
          </p:cNvPr>
          <p:cNvSpPr>
            <a:spLocks noGrp="1"/>
          </p:cNvSpPr>
          <p:nvPr>
            <p:ph type="title"/>
          </p:nvPr>
        </p:nvSpPr>
        <p:spPr/>
        <p:txBody>
          <a:bodyPr/>
          <a:lstStyle/>
          <a:p>
            <a:r>
              <a:rPr lang="fi-FI" dirty="0"/>
              <a:t>Not just 2022</a:t>
            </a:r>
            <a:endParaRPr lang="en-GB" dirty="0"/>
          </a:p>
        </p:txBody>
      </p:sp>
      <p:pic>
        <p:nvPicPr>
          <p:cNvPr id="1026" name="Picture 2" descr="A global map with contours shows higher than normal temperatures in much of the planet, particularly the Arctic.">
            <a:extLst>
              <a:ext uri="{FF2B5EF4-FFF2-40B4-BE49-F238E27FC236}">
                <a16:creationId xmlns:a16="http://schemas.microsoft.com/office/drawing/2014/main" id="{FF17ADFE-9861-56D2-43CB-1DA48D955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69" y="1737427"/>
            <a:ext cx="5248750" cy="3383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h of global surface temperature anomalies from 1880-2021">
            <a:extLst>
              <a:ext uri="{FF2B5EF4-FFF2-40B4-BE49-F238E27FC236}">
                <a16:creationId xmlns:a16="http://schemas.microsoft.com/office/drawing/2014/main" id="{AAD8D6C4-E2ED-528D-04F1-CCFE62AB6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585" y="1557280"/>
            <a:ext cx="4630647" cy="39659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E16D04E-C3A2-06E1-F837-4A89A4465764}"/>
              </a:ext>
            </a:extLst>
          </p:cNvPr>
          <p:cNvSpPr txBox="1"/>
          <p:nvPr/>
        </p:nvSpPr>
        <p:spPr>
          <a:xfrm>
            <a:off x="8614720" y="6027130"/>
            <a:ext cx="2736111" cy="707702"/>
          </a:xfrm>
          <a:prstGeom prst="rect">
            <a:avLst/>
          </a:prstGeom>
          <a:noFill/>
        </p:spPr>
        <p:txBody>
          <a:bodyPr wrap="square" rtlCol="0">
            <a:spAutoFit/>
          </a:bodyPr>
          <a:lstStyle/>
          <a:p>
            <a:r>
              <a:rPr lang="en-GB" sz="800" dirty="0"/>
              <a:t>Sources: </a:t>
            </a:r>
            <a:r>
              <a:rPr lang="en-GB" sz="800" dirty="0">
                <a:hlinkClick r:id="rId4"/>
              </a:rPr>
              <a:t>https://theconversation.com/2022s-supercharged-summer-of-climate-extremes-how-global-warming-and-la-nina-fueled-disasters-on-top-of-disasters-190546</a:t>
            </a:r>
            <a:r>
              <a:rPr lang="en-GB" sz="800" dirty="0"/>
              <a:t> </a:t>
            </a:r>
          </a:p>
          <a:p>
            <a:r>
              <a:rPr lang="en-GB" sz="800" dirty="0">
                <a:hlinkClick r:id="rId5"/>
              </a:rPr>
              <a:t>https://climate.nasa.gov/vital-signs/global-temperature/</a:t>
            </a:r>
            <a:r>
              <a:rPr lang="en-GB" sz="800" dirty="0"/>
              <a:t> </a:t>
            </a:r>
          </a:p>
        </p:txBody>
      </p:sp>
    </p:spTree>
    <p:extLst>
      <p:ext uri="{BB962C8B-B14F-4D97-AF65-F5344CB8AC3E}">
        <p14:creationId xmlns:p14="http://schemas.microsoft.com/office/powerpoint/2010/main" val="41122499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radar chart&#10;&#10;Description automatically generated">
            <a:extLst>
              <a:ext uri="{FF2B5EF4-FFF2-40B4-BE49-F238E27FC236}">
                <a16:creationId xmlns:a16="http://schemas.microsoft.com/office/drawing/2014/main" id="{EE3EE302-D66E-5F7D-3ED6-9D6113B64A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2774" y="1557280"/>
            <a:ext cx="10366452" cy="4641803"/>
          </a:xfrm>
        </p:spPr>
      </p:pic>
      <p:sp>
        <p:nvSpPr>
          <p:cNvPr id="3" name="Date Placeholder 2">
            <a:extLst>
              <a:ext uri="{FF2B5EF4-FFF2-40B4-BE49-F238E27FC236}">
                <a16:creationId xmlns:a16="http://schemas.microsoft.com/office/drawing/2014/main" id="{934FBFA1-9584-1838-283B-1E7A666445EB}"/>
              </a:ext>
            </a:extLst>
          </p:cNvPr>
          <p:cNvSpPr>
            <a:spLocks noGrp="1"/>
          </p:cNvSpPr>
          <p:nvPr>
            <p:ph type="dt" sz="half" idx="10"/>
          </p:nvPr>
        </p:nvSpPr>
        <p:spPr/>
        <p:txBody>
          <a:bodyPr/>
          <a:lstStyle/>
          <a:p>
            <a:fld id="{4BBA7D48-0B66-474F-9C0F-5006F2A252D0}" type="datetime1">
              <a:rPr lang="fi-FI" smtClean="0"/>
              <a:t>25.4.2023</a:t>
            </a:fld>
            <a:endParaRPr lang="en-US"/>
          </a:p>
        </p:txBody>
      </p:sp>
      <p:sp>
        <p:nvSpPr>
          <p:cNvPr id="4" name="Footer Placeholder 3">
            <a:extLst>
              <a:ext uri="{FF2B5EF4-FFF2-40B4-BE49-F238E27FC236}">
                <a16:creationId xmlns:a16="http://schemas.microsoft.com/office/drawing/2014/main" id="{1EE44C06-6533-44D4-371A-29DEBB4187DB}"/>
              </a:ext>
            </a:extLst>
          </p:cNvPr>
          <p:cNvSpPr>
            <a:spLocks noGrp="1"/>
          </p:cNvSpPr>
          <p:nvPr>
            <p:ph type="ftr" sz="quarter" idx="11"/>
          </p:nvPr>
        </p:nvSpPr>
        <p:spPr/>
        <p:txBody>
          <a:bodyPr/>
          <a:lstStyle/>
          <a:p>
            <a:r>
              <a:rPr lang="en-US"/>
              <a:t>© Aalto University Executive Education</a:t>
            </a:r>
          </a:p>
        </p:txBody>
      </p:sp>
      <p:sp>
        <p:nvSpPr>
          <p:cNvPr id="5" name="Slide Number Placeholder 4">
            <a:extLst>
              <a:ext uri="{FF2B5EF4-FFF2-40B4-BE49-F238E27FC236}">
                <a16:creationId xmlns:a16="http://schemas.microsoft.com/office/drawing/2014/main" id="{976B87AF-FE7F-49B5-1398-C121F5B38AD1}"/>
              </a:ext>
            </a:extLst>
          </p:cNvPr>
          <p:cNvSpPr>
            <a:spLocks noGrp="1"/>
          </p:cNvSpPr>
          <p:nvPr>
            <p:ph type="sldNum" sz="quarter" idx="12"/>
          </p:nvPr>
        </p:nvSpPr>
        <p:spPr/>
        <p:txBody>
          <a:bodyPr/>
          <a:lstStyle/>
          <a:p>
            <a:fld id="{FCCA222D-FCF7-48C1-A274-EBDDEF75DC66}" type="slidenum">
              <a:rPr lang="en-US" smtClean="0"/>
              <a:t>22</a:t>
            </a:fld>
            <a:endParaRPr lang="en-US"/>
          </a:p>
        </p:txBody>
      </p:sp>
      <p:sp>
        <p:nvSpPr>
          <p:cNvPr id="6" name="Title 5">
            <a:extLst>
              <a:ext uri="{FF2B5EF4-FFF2-40B4-BE49-F238E27FC236}">
                <a16:creationId xmlns:a16="http://schemas.microsoft.com/office/drawing/2014/main" id="{1BFBB946-FDBF-D84D-C341-5D3E55160773}"/>
              </a:ext>
            </a:extLst>
          </p:cNvPr>
          <p:cNvSpPr>
            <a:spLocks noGrp="1"/>
          </p:cNvSpPr>
          <p:nvPr>
            <p:ph type="title"/>
          </p:nvPr>
        </p:nvSpPr>
        <p:spPr/>
        <p:txBody>
          <a:bodyPr/>
          <a:lstStyle/>
          <a:p>
            <a:r>
              <a:rPr lang="fi-FI" dirty="0"/>
              <a:t>...and not just about climate</a:t>
            </a:r>
            <a:endParaRPr lang="en-GB" dirty="0"/>
          </a:p>
        </p:txBody>
      </p:sp>
      <p:sp>
        <p:nvSpPr>
          <p:cNvPr id="9" name="TextBox 8">
            <a:extLst>
              <a:ext uri="{FF2B5EF4-FFF2-40B4-BE49-F238E27FC236}">
                <a16:creationId xmlns:a16="http://schemas.microsoft.com/office/drawing/2014/main" id="{45269C48-133D-717E-760E-69115811FDCC}"/>
              </a:ext>
            </a:extLst>
          </p:cNvPr>
          <p:cNvSpPr txBox="1"/>
          <p:nvPr/>
        </p:nvSpPr>
        <p:spPr>
          <a:xfrm>
            <a:off x="8614720" y="6187106"/>
            <a:ext cx="2736111" cy="461545"/>
          </a:xfrm>
          <a:prstGeom prst="rect">
            <a:avLst/>
          </a:prstGeom>
          <a:noFill/>
        </p:spPr>
        <p:txBody>
          <a:bodyPr wrap="square" rtlCol="0">
            <a:spAutoFit/>
          </a:bodyPr>
          <a:lstStyle/>
          <a:p>
            <a:r>
              <a:rPr lang="en-GB" sz="800" dirty="0"/>
              <a:t>Source: </a:t>
            </a:r>
            <a:r>
              <a:rPr lang="en-GB" sz="800" dirty="0">
                <a:hlinkClick r:id="rId4"/>
              </a:rPr>
              <a:t>https://www.stockholmresilience.org/research/planetary-boundaries.html</a:t>
            </a:r>
            <a:r>
              <a:rPr lang="en-GB" sz="800" dirty="0"/>
              <a:t> </a:t>
            </a:r>
          </a:p>
        </p:txBody>
      </p:sp>
    </p:spTree>
    <p:extLst>
      <p:ext uri="{BB962C8B-B14F-4D97-AF65-F5344CB8AC3E}">
        <p14:creationId xmlns:p14="http://schemas.microsoft.com/office/powerpoint/2010/main" val="11490045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B7E50108-5CF6-98BA-707D-668CCF329E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We keep making the crisis worse</a:t>
            </a:r>
          </a:p>
        </p:txBody>
      </p:sp>
      <p:pic>
        <p:nvPicPr>
          <p:cNvPr id="5" name="Content Placeholder 4">
            <a:extLst>
              <a:ext uri="{FF2B5EF4-FFF2-40B4-BE49-F238E27FC236}">
                <a16:creationId xmlns:a16="http://schemas.microsoft.com/office/drawing/2014/main" id="{6C6EC703-8F43-1145-6F51-5D642E6E8657}"/>
              </a:ext>
            </a:extLst>
          </p:cNvPr>
          <p:cNvPicPr>
            <a:picLocks noGrp="1" noChangeAspect="1"/>
          </p:cNvPicPr>
          <p:nvPr>
            <p:ph idx="1"/>
          </p:nvPr>
        </p:nvPicPr>
        <p:blipFill>
          <a:blip r:embed="rId2"/>
          <a:stretch>
            <a:fillRect/>
          </a:stretch>
        </p:blipFill>
        <p:spPr>
          <a:xfrm>
            <a:off x="4777316" y="1400273"/>
            <a:ext cx="6780700" cy="4055124"/>
          </a:xfrm>
          <a:prstGeom prst="rect">
            <a:avLst/>
          </a:prstGeom>
        </p:spPr>
      </p:pic>
    </p:spTree>
    <p:extLst>
      <p:ext uri="{BB962C8B-B14F-4D97-AF65-F5344CB8AC3E}">
        <p14:creationId xmlns:p14="http://schemas.microsoft.com/office/powerpoint/2010/main" val="78218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B7E50108-5CF6-98BA-707D-668CCF329E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Environmental vs social boundaries</a:t>
            </a:r>
          </a:p>
        </p:txBody>
      </p:sp>
      <p:pic>
        <p:nvPicPr>
          <p:cNvPr id="6" name="Picture 5">
            <a:extLst>
              <a:ext uri="{FF2B5EF4-FFF2-40B4-BE49-F238E27FC236}">
                <a16:creationId xmlns:a16="http://schemas.microsoft.com/office/drawing/2014/main" id="{996DBAB9-0058-FD1E-2A91-215A8E8A6A24}"/>
              </a:ext>
            </a:extLst>
          </p:cNvPr>
          <p:cNvPicPr>
            <a:picLocks noChangeAspect="1"/>
          </p:cNvPicPr>
          <p:nvPr/>
        </p:nvPicPr>
        <p:blipFill>
          <a:blip r:embed="rId3"/>
          <a:stretch>
            <a:fillRect/>
          </a:stretch>
        </p:blipFill>
        <p:spPr>
          <a:xfrm>
            <a:off x="4711812" y="513356"/>
            <a:ext cx="5929518" cy="5831287"/>
          </a:xfrm>
          <a:prstGeom prst="rect">
            <a:avLst/>
          </a:prstGeom>
        </p:spPr>
      </p:pic>
    </p:spTree>
    <p:extLst>
      <p:ext uri="{BB962C8B-B14F-4D97-AF65-F5344CB8AC3E}">
        <p14:creationId xmlns:p14="http://schemas.microsoft.com/office/powerpoint/2010/main" val="2437652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B7E50108-5CF6-98BA-707D-668CCF329E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Projections</a:t>
            </a:r>
          </a:p>
        </p:txBody>
      </p:sp>
      <p:pic>
        <p:nvPicPr>
          <p:cNvPr id="7" name="Content Placeholder 6">
            <a:extLst>
              <a:ext uri="{FF2B5EF4-FFF2-40B4-BE49-F238E27FC236}">
                <a16:creationId xmlns:a16="http://schemas.microsoft.com/office/drawing/2014/main" id="{5FBDC739-E3DA-0E03-6F13-C2BC1C886E84}"/>
              </a:ext>
            </a:extLst>
          </p:cNvPr>
          <p:cNvPicPr>
            <a:picLocks noGrp="1" noChangeAspect="1"/>
          </p:cNvPicPr>
          <p:nvPr>
            <p:ph idx="1"/>
          </p:nvPr>
        </p:nvPicPr>
        <p:blipFill>
          <a:blip r:embed="rId3"/>
          <a:stretch>
            <a:fillRect/>
          </a:stretch>
        </p:blipFill>
        <p:spPr>
          <a:xfrm>
            <a:off x="4777316" y="1190205"/>
            <a:ext cx="6780700" cy="4475261"/>
          </a:xfrm>
          <a:prstGeom prst="rect">
            <a:avLst/>
          </a:prstGeom>
        </p:spPr>
      </p:pic>
    </p:spTree>
    <p:extLst>
      <p:ext uri="{BB962C8B-B14F-4D97-AF65-F5344CB8AC3E}">
        <p14:creationId xmlns:p14="http://schemas.microsoft.com/office/powerpoint/2010/main" val="2801626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566E-D258-4D58-9EC2-53D7EB6495F8}"/>
              </a:ext>
            </a:extLst>
          </p:cNvPr>
          <p:cNvSpPr>
            <a:spLocks noGrp="1"/>
          </p:cNvSpPr>
          <p:nvPr>
            <p:ph type="title"/>
          </p:nvPr>
        </p:nvSpPr>
        <p:spPr>
          <a:xfrm>
            <a:off x="838200" y="365125"/>
            <a:ext cx="4911090" cy="1306443"/>
          </a:xfrm>
        </p:spPr>
        <p:txBody>
          <a:bodyPr>
            <a:normAutofit/>
          </a:bodyPr>
          <a:lstStyle/>
          <a:p>
            <a:r>
              <a:rPr lang="en-US" sz="4000" dirty="0"/>
              <a:t>Climate change is accelerating</a:t>
            </a:r>
          </a:p>
        </p:txBody>
      </p:sp>
      <p:sp>
        <p:nvSpPr>
          <p:cNvPr id="9" name="Content Placeholder 8">
            <a:extLst>
              <a:ext uri="{FF2B5EF4-FFF2-40B4-BE49-F238E27FC236}">
                <a16:creationId xmlns:a16="http://schemas.microsoft.com/office/drawing/2014/main" id="{BAB5DE6D-6929-4C88-A3B0-FAEAB7EA8437}"/>
              </a:ext>
            </a:extLst>
          </p:cNvPr>
          <p:cNvSpPr>
            <a:spLocks noGrp="1"/>
          </p:cNvSpPr>
          <p:nvPr>
            <p:ph idx="1"/>
          </p:nvPr>
        </p:nvSpPr>
        <p:spPr>
          <a:xfrm>
            <a:off x="544444" y="1825626"/>
            <a:ext cx="4639056" cy="4303464"/>
          </a:xfrm>
        </p:spPr>
        <p:txBody>
          <a:bodyPr>
            <a:normAutofit/>
          </a:bodyPr>
          <a:lstStyle/>
          <a:p>
            <a:r>
              <a:rPr lang="en-US" sz="2000" dirty="0"/>
              <a:t>The term ‘sustainable development’ was coined in 1987</a:t>
            </a:r>
          </a:p>
          <a:p>
            <a:r>
              <a:rPr lang="en-US" sz="2000" dirty="0"/>
              <a:t>Big oil have known about fossil fuel contribution to global warming from the 1970s</a:t>
            </a:r>
          </a:p>
          <a:p>
            <a:r>
              <a:rPr lang="en-US" sz="2000" dirty="0"/>
              <a:t>We have doubled our global cumulative CO</a:t>
            </a:r>
            <a:r>
              <a:rPr lang="en-US" sz="2000" baseline="-25000" dirty="0"/>
              <a:t>2</a:t>
            </a:r>
            <a:r>
              <a:rPr lang="en-US" sz="2000" dirty="0"/>
              <a:t> emissions since 1990</a:t>
            </a:r>
          </a:p>
          <a:p>
            <a:r>
              <a:rPr lang="en-US" sz="2000" dirty="0"/>
              <a:t>The rising trend in global temperatures continues</a:t>
            </a:r>
          </a:p>
          <a:p>
            <a:pPr lvl="1"/>
            <a:r>
              <a:rPr lang="en-US" sz="1600" dirty="0"/>
              <a:t>We’re at +1.2C since pre-industrial times</a:t>
            </a:r>
          </a:p>
          <a:p>
            <a:pPr lvl="2"/>
            <a:r>
              <a:rPr lang="en-US" sz="1200" dirty="0"/>
              <a:t>+1C since the 1970s</a:t>
            </a:r>
          </a:p>
          <a:p>
            <a:endParaRPr lang="en-US" sz="2000" dirty="0"/>
          </a:p>
          <a:p>
            <a:pPr marL="0" indent="0">
              <a:buNone/>
            </a:pPr>
            <a:r>
              <a:rPr lang="en-US" sz="2000" dirty="0">
                <a:sym typeface="Wingdings" panose="05000000000000000000" pitchFamily="2" charset="2"/>
              </a:rPr>
              <a:t> We must be doing something wrong</a:t>
            </a:r>
            <a:endParaRPr lang="en-US" sz="2000" dirty="0"/>
          </a:p>
        </p:txBody>
      </p:sp>
      <p:pic>
        <p:nvPicPr>
          <p:cNvPr id="5" name="Content Placeholder 4" descr="A close up of a map&#10;&#10;Description automatically generated">
            <a:extLst>
              <a:ext uri="{FF2B5EF4-FFF2-40B4-BE49-F238E27FC236}">
                <a16:creationId xmlns:a16="http://schemas.microsoft.com/office/drawing/2014/main" id="{C30D012C-6091-4E61-AD66-343EF30FE7DA}"/>
              </a:ext>
            </a:extLst>
          </p:cNvPr>
          <p:cNvPicPr>
            <a:picLocks noChangeAspect="1"/>
          </p:cNvPicPr>
          <p:nvPr/>
        </p:nvPicPr>
        <p:blipFill rotWithShape="1">
          <a:blip r:embed="rId3">
            <a:extLst>
              <a:ext uri="{28A0092B-C50C-407E-A947-70E740481C1C}">
                <a14:useLocalDpi xmlns:a14="http://schemas.microsoft.com/office/drawing/2010/main" val="0"/>
              </a:ext>
            </a:extLst>
          </a:blip>
          <a:srcRect r="2" b="1837"/>
          <a:stretch/>
        </p:blipFill>
        <p:spPr>
          <a:xfrm>
            <a:off x="6096000" y="365125"/>
            <a:ext cx="4759152" cy="3258595"/>
          </a:xfrm>
          <a:prstGeom prst="rect">
            <a:avLst/>
          </a:prstGeom>
        </p:spPr>
      </p:pic>
      <p:sp>
        <p:nvSpPr>
          <p:cNvPr id="8" name="Content Placeholder 2">
            <a:extLst>
              <a:ext uri="{FF2B5EF4-FFF2-40B4-BE49-F238E27FC236}">
                <a16:creationId xmlns:a16="http://schemas.microsoft.com/office/drawing/2014/main" id="{95DDB0E3-164E-4FD3-81A2-FB8FC63EAC88}"/>
              </a:ext>
            </a:extLst>
          </p:cNvPr>
          <p:cNvSpPr txBox="1">
            <a:spLocks/>
          </p:cNvSpPr>
          <p:nvPr/>
        </p:nvSpPr>
        <p:spPr>
          <a:xfrm>
            <a:off x="330841" y="6129090"/>
            <a:ext cx="2842260" cy="884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dirty="0"/>
              <a:t>Sources:</a:t>
            </a:r>
          </a:p>
          <a:p>
            <a:pPr marL="0" indent="0">
              <a:buFont typeface="Arial" panose="020B0604020202020204" pitchFamily="34" charset="0"/>
              <a:buNone/>
            </a:pPr>
            <a:r>
              <a:rPr lang="en-US" sz="700" dirty="0">
                <a:hlinkClick r:id="rId4"/>
              </a:rPr>
              <a:t>https://climate.nasa.gov/vital-signs/global-temperature/</a:t>
            </a:r>
            <a:endParaRPr lang="en-US" sz="700" dirty="0"/>
          </a:p>
          <a:p>
            <a:pPr marL="0" indent="0">
              <a:buFont typeface="Arial" panose="020B0604020202020204" pitchFamily="34" charset="0"/>
              <a:buNone/>
            </a:pPr>
            <a:r>
              <a:rPr lang="en-US" sz="700" dirty="0">
                <a:hlinkClick r:id="rId5"/>
              </a:rPr>
              <a:t>https://ourworldindata.org/grapher/cumulative-co-emissions?tab=chart&amp;country=~OWID_WRL</a:t>
            </a:r>
            <a:r>
              <a:rPr lang="en-US" sz="700" dirty="0"/>
              <a:t>  </a:t>
            </a:r>
          </a:p>
        </p:txBody>
      </p:sp>
      <p:pic>
        <p:nvPicPr>
          <p:cNvPr id="6" name="Picture 5" descr="Table&#10;&#10;Description automatically generated">
            <a:extLst>
              <a:ext uri="{FF2B5EF4-FFF2-40B4-BE49-F238E27FC236}">
                <a16:creationId xmlns:a16="http://schemas.microsoft.com/office/drawing/2014/main" id="{22552696-5DC1-4E16-A47F-EE17B97DDB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1122" y="3763338"/>
            <a:ext cx="3928907" cy="2597214"/>
          </a:xfrm>
          <a:prstGeom prst="rect">
            <a:avLst/>
          </a:prstGeom>
        </p:spPr>
      </p:pic>
    </p:spTree>
    <p:extLst>
      <p:ext uri="{BB962C8B-B14F-4D97-AF65-F5344CB8AC3E}">
        <p14:creationId xmlns:p14="http://schemas.microsoft.com/office/powerpoint/2010/main" val="3331887837"/>
      </p:ext>
    </p:extLst>
  </p:cSld>
  <p:clrMapOvr>
    <a:masterClrMapping/>
  </p:clrMapOvr>
  <mc:AlternateContent xmlns:mc="http://schemas.openxmlformats.org/markup-compatibility/2006" xmlns:p14="http://schemas.microsoft.com/office/powerpoint/2010/main">
    <mc:Choice Requires="p14">
      <p:transition spd="slow" p14:dur="2000" advTm="118703"/>
    </mc:Choice>
    <mc:Fallback xmlns="">
      <p:transition spd="slow" advTm="11870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D05D-9503-4D8C-9583-4424D12B7DB9}"/>
              </a:ext>
            </a:extLst>
          </p:cNvPr>
          <p:cNvSpPr>
            <a:spLocks noGrp="1"/>
          </p:cNvSpPr>
          <p:nvPr>
            <p:ph type="title"/>
          </p:nvPr>
        </p:nvSpPr>
        <p:spPr/>
        <p:txBody>
          <a:bodyPr/>
          <a:lstStyle/>
          <a:p>
            <a:r>
              <a:rPr lang="fi-FI" dirty="0" err="1"/>
              <a:t>What</a:t>
            </a:r>
            <a:r>
              <a:rPr lang="fi-FI" dirty="0"/>
              <a:t> </a:t>
            </a:r>
            <a:r>
              <a:rPr lang="fi-FI" dirty="0" err="1"/>
              <a:t>about</a:t>
            </a:r>
            <a:r>
              <a:rPr lang="fi-FI" dirty="0"/>
              <a:t> </a:t>
            </a:r>
            <a:r>
              <a:rPr lang="fi-FI" dirty="0" err="1"/>
              <a:t>biodiversity</a:t>
            </a:r>
            <a:r>
              <a:rPr lang="fi-FI" dirty="0"/>
              <a:t>?</a:t>
            </a:r>
            <a:endParaRPr lang="en-GB" dirty="0"/>
          </a:p>
        </p:txBody>
      </p:sp>
      <p:sp>
        <p:nvSpPr>
          <p:cNvPr id="3" name="Content Placeholder 2">
            <a:extLst>
              <a:ext uri="{FF2B5EF4-FFF2-40B4-BE49-F238E27FC236}">
                <a16:creationId xmlns:a16="http://schemas.microsoft.com/office/drawing/2014/main" id="{B0345E2C-05F0-46D6-90D5-456EC5E0878C}"/>
              </a:ext>
            </a:extLst>
          </p:cNvPr>
          <p:cNvSpPr>
            <a:spLocks noGrp="1"/>
          </p:cNvSpPr>
          <p:nvPr>
            <p:ph idx="1"/>
          </p:nvPr>
        </p:nvSpPr>
        <p:spPr/>
        <p:txBody>
          <a:bodyPr/>
          <a:lstStyle/>
          <a:p>
            <a:r>
              <a:rPr lang="fi-FI" dirty="0"/>
              <a:t>Watch the video on the next slide and pay attention to the following issues:</a:t>
            </a:r>
          </a:p>
          <a:p>
            <a:endParaRPr lang="fi-FI" dirty="0"/>
          </a:p>
          <a:p>
            <a:r>
              <a:rPr lang="fi-FI" dirty="0"/>
              <a:t>What are the primary problems outlined in the video?</a:t>
            </a:r>
          </a:p>
          <a:p>
            <a:r>
              <a:rPr lang="fi-FI" dirty="0"/>
              <a:t>What are some of the key figures cited?</a:t>
            </a:r>
          </a:p>
          <a:p>
            <a:r>
              <a:rPr lang="fi-FI" dirty="0"/>
              <a:t>What kinds of solutions are proposed?</a:t>
            </a:r>
          </a:p>
          <a:p>
            <a:r>
              <a:rPr lang="fi-FI" dirty="0"/>
              <a:t>What signals doom? How about hope?</a:t>
            </a:r>
          </a:p>
        </p:txBody>
      </p:sp>
    </p:spTree>
    <p:extLst>
      <p:ext uri="{BB962C8B-B14F-4D97-AF65-F5344CB8AC3E}">
        <p14:creationId xmlns:p14="http://schemas.microsoft.com/office/powerpoint/2010/main" val="1832949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Bitesize Guide: Living Planet Report 2022 | WWF">
            <a:hlinkClick r:id="" action="ppaction://media"/>
            <a:extLst>
              <a:ext uri="{FF2B5EF4-FFF2-40B4-BE49-F238E27FC236}">
                <a16:creationId xmlns:a16="http://schemas.microsoft.com/office/drawing/2014/main" id="{F2A79AF6-D0B8-A02D-4748-796DEDF0E508}"/>
              </a:ext>
            </a:extLst>
          </p:cNvPr>
          <p:cNvPicPr>
            <a:picLocks noGrp="1" noRot="1" noChangeAspect="1"/>
          </p:cNvPicPr>
          <p:nvPr>
            <p:ph idx="1"/>
            <a:videoFile r:link="rId1"/>
          </p:nvPr>
        </p:nvPicPr>
        <p:blipFill>
          <a:blip r:embed="rId3"/>
          <a:stretch>
            <a:fillRect/>
          </a:stretch>
        </p:blipFill>
        <p:spPr>
          <a:xfrm>
            <a:off x="4008311" y="1796107"/>
            <a:ext cx="7846829" cy="4433989"/>
          </a:xfrm>
          <a:prstGeom prst="rect">
            <a:avLst/>
          </a:prstGeom>
        </p:spPr>
      </p:pic>
      <p:sp>
        <p:nvSpPr>
          <p:cNvPr id="3" name="Date Placeholder 2">
            <a:extLst>
              <a:ext uri="{FF2B5EF4-FFF2-40B4-BE49-F238E27FC236}">
                <a16:creationId xmlns:a16="http://schemas.microsoft.com/office/drawing/2014/main" id="{0F11F460-526B-9E51-3460-B5D29C9E33C2}"/>
              </a:ext>
            </a:extLst>
          </p:cNvPr>
          <p:cNvSpPr>
            <a:spLocks noGrp="1"/>
          </p:cNvSpPr>
          <p:nvPr>
            <p:ph type="dt" sz="half" idx="10"/>
          </p:nvPr>
        </p:nvSpPr>
        <p:spPr/>
        <p:txBody>
          <a:bodyPr/>
          <a:lstStyle/>
          <a:p>
            <a:fld id="{4BBA7D48-0B66-474F-9C0F-5006F2A252D0}" type="datetime1">
              <a:rPr lang="fi-FI" smtClean="0"/>
              <a:t>25.4.2023</a:t>
            </a:fld>
            <a:endParaRPr lang="en-US"/>
          </a:p>
        </p:txBody>
      </p:sp>
      <p:sp>
        <p:nvSpPr>
          <p:cNvPr id="4" name="Footer Placeholder 3">
            <a:extLst>
              <a:ext uri="{FF2B5EF4-FFF2-40B4-BE49-F238E27FC236}">
                <a16:creationId xmlns:a16="http://schemas.microsoft.com/office/drawing/2014/main" id="{A48481B4-9BFD-D56F-4023-36620A9CCE80}"/>
              </a:ext>
            </a:extLst>
          </p:cNvPr>
          <p:cNvSpPr>
            <a:spLocks noGrp="1"/>
          </p:cNvSpPr>
          <p:nvPr>
            <p:ph type="ftr" sz="quarter" idx="11"/>
          </p:nvPr>
        </p:nvSpPr>
        <p:spPr/>
        <p:txBody>
          <a:bodyPr/>
          <a:lstStyle/>
          <a:p>
            <a:r>
              <a:rPr lang="en-US"/>
              <a:t>© Aalto University Executive Education</a:t>
            </a:r>
          </a:p>
        </p:txBody>
      </p:sp>
      <p:sp>
        <p:nvSpPr>
          <p:cNvPr id="5" name="Slide Number Placeholder 4">
            <a:extLst>
              <a:ext uri="{FF2B5EF4-FFF2-40B4-BE49-F238E27FC236}">
                <a16:creationId xmlns:a16="http://schemas.microsoft.com/office/drawing/2014/main" id="{6A4DEF76-5374-780D-F160-32359CC5D2DF}"/>
              </a:ext>
            </a:extLst>
          </p:cNvPr>
          <p:cNvSpPr>
            <a:spLocks noGrp="1"/>
          </p:cNvSpPr>
          <p:nvPr>
            <p:ph type="sldNum" sz="quarter" idx="12"/>
          </p:nvPr>
        </p:nvSpPr>
        <p:spPr/>
        <p:txBody>
          <a:bodyPr/>
          <a:lstStyle/>
          <a:p>
            <a:fld id="{FCCA222D-FCF7-48C1-A274-EBDDEF75DC66}" type="slidenum">
              <a:rPr lang="en-US" smtClean="0"/>
              <a:t>28</a:t>
            </a:fld>
            <a:endParaRPr lang="en-US"/>
          </a:p>
        </p:txBody>
      </p:sp>
      <p:sp>
        <p:nvSpPr>
          <p:cNvPr id="6" name="Title 5">
            <a:extLst>
              <a:ext uri="{FF2B5EF4-FFF2-40B4-BE49-F238E27FC236}">
                <a16:creationId xmlns:a16="http://schemas.microsoft.com/office/drawing/2014/main" id="{9D613388-4E5E-5770-EBE5-1DC9ABC4F952}"/>
              </a:ext>
            </a:extLst>
          </p:cNvPr>
          <p:cNvSpPr>
            <a:spLocks noGrp="1"/>
          </p:cNvSpPr>
          <p:nvPr>
            <p:ph type="title"/>
          </p:nvPr>
        </p:nvSpPr>
        <p:spPr/>
        <p:txBody>
          <a:bodyPr/>
          <a:lstStyle/>
          <a:p>
            <a:r>
              <a:rPr lang="fi-FI" dirty="0"/>
              <a:t>What about biodiversity?</a:t>
            </a:r>
            <a:endParaRPr lang="en-GB" dirty="0"/>
          </a:p>
        </p:txBody>
      </p:sp>
      <p:sp>
        <p:nvSpPr>
          <p:cNvPr id="8" name="Content Placeholder 1">
            <a:extLst>
              <a:ext uri="{FF2B5EF4-FFF2-40B4-BE49-F238E27FC236}">
                <a16:creationId xmlns:a16="http://schemas.microsoft.com/office/drawing/2014/main" id="{5C013870-0F57-CC7B-0103-DBCEF3BDC649}"/>
              </a:ext>
            </a:extLst>
          </p:cNvPr>
          <p:cNvSpPr txBox="1">
            <a:spLocks/>
          </p:cNvSpPr>
          <p:nvPr/>
        </p:nvSpPr>
        <p:spPr>
          <a:xfrm>
            <a:off x="552307" y="1773248"/>
            <a:ext cx="3312026" cy="4433988"/>
          </a:xfrm>
          <a:prstGeom prst="rect">
            <a:avLst/>
          </a:prstGeom>
        </p:spPr>
        <p:txBody>
          <a:bodyPr vert="horz" lIns="35991" tIns="35991" rIns="35991" bIns="35991" rtlCol="0">
            <a:noAutofit/>
          </a:bodyPr>
          <a:lstStyle>
            <a:lvl1pPr marL="266700" indent="-266700" algn="l" defTabSz="914400" rtl="0" eaLnBrk="1" latinLnBrk="0" hangingPunct="1">
              <a:spcBef>
                <a:spcPts val="0"/>
              </a:spcBef>
              <a:spcAft>
                <a:spcPts val="600"/>
              </a:spcAft>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2pPr>
            <a:lvl3pPr marL="806450" indent="-2667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3pPr>
            <a:lvl4pPr marL="1071563" indent="-265113"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46200" indent="-274638"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5pPr>
            <a:lvl6pPr marL="1612900" indent="-2667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78013" indent="-26511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52650" indent="-2746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19350" indent="-2667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r>
              <a:rPr lang="fi-FI" sz="1999" dirty="0"/>
              <a:t>An average 69% decline in monitored wildlife populations since 1970</a:t>
            </a:r>
          </a:p>
          <a:p>
            <a:pPr lvl="1"/>
            <a:r>
              <a:rPr lang="fi-FI" sz="1799" dirty="0"/>
              <a:t>94% in Latin America</a:t>
            </a:r>
          </a:p>
          <a:p>
            <a:pPr lvl="1"/>
            <a:r>
              <a:rPr lang="fi-FI" sz="1799" dirty="0"/>
              <a:t>83% in freshwater species populations</a:t>
            </a:r>
            <a:endParaRPr lang="en-GB" sz="1799" dirty="0"/>
          </a:p>
          <a:p>
            <a:endParaRPr lang="en-GB" sz="1999" dirty="0"/>
          </a:p>
        </p:txBody>
      </p:sp>
    </p:spTree>
    <p:extLst>
      <p:ext uri="{BB962C8B-B14F-4D97-AF65-F5344CB8AC3E}">
        <p14:creationId xmlns:p14="http://schemas.microsoft.com/office/powerpoint/2010/main" val="102140113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9ABD-EC49-46A5-BBB4-4EA53453F198}"/>
              </a:ext>
            </a:extLst>
          </p:cNvPr>
          <p:cNvSpPr>
            <a:spLocks noGrp="1"/>
          </p:cNvSpPr>
          <p:nvPr>
            <p:ph type="title"/>
          </p:nvPr>
        </p:nvSpPr>
        <p:spPr/>
        <p:txBody>
          <a:bodyPr/>
          <a:lstStyle/>
          <a:p>
            <a:endParaRPr lang="en-GB"/>
          </a:p>
        </p:txBody>
      </p:sp>
      <p:pic>
        <p:nvPicPr>
          <p:cNvPr id="5" name="Content Placeholder 4" descr="Chart, treemap chart&#10;&#10;Description automatically generated">
            <a:extLst>
              <a:ext uri="{FF2B5EF4-FFF2-40B4-BE49-F238E27FC236}">
                <a16:creationId xmlns:a16="http://schemas.microsoft.com/office/drawing/2014/main" id="{4C4A1717-2288-4B88-9955-140ABBD124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3581" y="1825625"/>
            <a:ext cx="9704838" cy="4351338"/>
          </a:xfrm>
        </p:spPr>
      </p:pic>
      <p:sp>
        <p:nvSpPr>
          <p:cNvPr id="7" name="Content Placeholder 2">
            <a:extLst>
              <a:ext uri="{FF2B5EF4-FFF2-40B4-BE49-F238E27FC236}">
                <a16:creationId xmlns:a16="http://schemas.microsoft.com/office/drawing/2014/main" id="{7A5A6487-3DB0-450D-991D-ACB9FC1FBCFE}"/>
              </a:ext>
            </a:extLst>
          </p:cNvPr>
          <p:cNvSpPr txBox="1">
            <a:spLocks/>
          </p:cNvSpPr>
          <p:nvPr/>
        </p:nvSpPr>
        <p:spPr>
          <a:xfrm>
            <a:off x="9761963" y="6311900"/>
            <a:ext cx="2842260" cy="884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dirty="0"/>
              <a:t>Source:</a:t>
            </a:r>
          </a:p>
          <a:p>
            <a:pPr marL="0" indent="0">
              <a:buFont typeface="Arial" panose="020B0604020202020204" pitchFamily="34" charset="0"/>
              <a:buNone/>
            </a:pPr>
            <a:r>
              <a:rPr lang="en-US" sz="700" dirty="0">
                <a:hlinkClick r:id="rId3"/>
              </a:rPr>
              <a:t>https://ourworldindata.org/life-on-earth</a:t>
            </a:r>
            <a:r>
              <a:rPr lang="en-US" sz="700" dirty="0"/>
              <a:t> </a:t>
            </a:r>
          </a:p>
        </p:txBody>
      </p:sp>
    </p:spTree>
    <p:extLst>
      <p:ext uri="{BB962C8B-B14F-4D97-AF65-F5344CB8AC3E}">
        <p14:creationId xmlns:p14="http://schemas.microsoft.com/office/powerpoint/2010/main" val="243063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6628-7CC4-4F84-B1B6-9B0083FA4CE1}"/>
              </a:ext>
            </a:extLst>
          </p:cNvPr>
          <p:cNvSpPr>
            <a:spLocks noGrp="1"/>
          </p:cNvSpPr>
          <p:nvPr>
            <p:ph type="ctrTitle"/>
          </p:nvPr>
        </p:nvSpPr>
        <p:spPr/>
        <p:txBody>
          <a:bodyPr/>
          <a:lstStyle/>
          <a:p>
            <a:r>
              <a:rPr lang="en-US" dirty="0"/>
              <a:t>Course faculty</a:t>
            </a:r>
            <a:endParaRPr lang="fi-FI" dirty="0"/>
          </a:p>
        </p:txBody>
      </p:sp>
      <p:sp>
        <p:nvSpPr>
          <p:cNvPr id="3" name="TextBox 2">
            <a:extLst>
              <a:ext uri="{FF2B5EF4-FFF2-40B4-BE49-F238E27FC236}">
                <a16:creationId xmlns:a16="http://schemas.microsoft.com/office/drawing/2014/main" id="{A32505A9-E1D5-67BD-2A50-6ED4AE0D82E9}"/>
              </a:ext>
            </a:extLst>
          </p:cNvPr>
          <p:cNvSpPr txBox="1"/>
          <p:nvPr/>
        </p:nvSpPr>
        <p:spPr>
          <a:xfrm>
            <a:off x="1285103" y="4744995"/>
            <a:ext cx="2817340" cy="615553"/>
          </a:xfrm>
          <a:prstGeom prst="rect">
            <a:avLst/>
          </a:prstGeom>
          <a:noFill/>
        </p:spPr>
        <p:txBody>
          <a:bodyPr wrap="square" lIns="0" tIns="0" rIns="0" bIns="0" rtlCol="0">
            <a:spAutoFit/>
          </a:bodyPr>
          <a:lstStyle/>
          <a:p>
            <a:r>
              <a:rPr lang="fi-FI" sz="2000" dirty="0">
                <a:latin typeface="Abadi" panose="020B0604020104020204" pitchFamily="34" charset="0"/>
              </a:rPr>
              <a:t>Jukka Rintamäki </a:t>
            </a:r>
            <a:r>
              <a:rPr lang="fi-FI" sz="2000" dirty="0">
                <a:latin typeface="Abadi" panose="020B0604020104020204" pitchFamily="34" charset="0"/>
                <a:hlinkClick r:id="rId2"/>
              </a:rPr>
              <a:t>jukka.rintamaki@aalto.fi</a:t>
            </a:r>
            <a:endParaRPr lang="en-US" sz="2000" b="1" dirty="0">
              <a:latin typeface="Abadi" panose="020B0604020104020204" pitchFamily="34" charset="0"/>
            </a:endParaRPr>
          </a:p>
        </p:txBody>
      </p:sp>
      <p:pic>
        <p:nvPicPr>
          <p:cNvPr id="8" name="Picture 7" descr="A person with his arms crossed&#10;&#10;Description automatically generated with medium confidence">
            <a:extLst>
              <a:ext uri="{FF2B5EF4-FFF2-40B4-BE49-F238E27FC236}">
                <a16:creationId xmlns:a16="http://schemas.microsoft.com/office/drawing/2014/main" id="{7C6F3ABD-C8E6-4925-3BBE-3ED1990977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103" y="1196582"/>
            <a:ext cx="2311207" cy="3282741"/>
          </a:xfrm>
          <a:prstGeom prst="rect">
            <a:avLst/>
          </a:prstGeom>
        </p:spPr>
      </p:pic>
      <p:sp>
        <p:nvSpPr>
          <p:cNvPr id="10" name="TextBox 9">
            <a:extLst>
              <a:ext uri="{FF2B5EF4-FFF2-40B4-BE49-F238E27FC236}">
                <a16:creationId xmlns:a16="http://schemas.microsoft.com/office/drawing/2014/main" id="{AA0CFF76-E390-72C0-8E88-7032A871BDF7}"/>
              </a:ext>
            </a:extLst>
          </p:cNvPr>
          <p:cNvSpPr txBox="1"/>
          <p:nvPr/>
        </p:nvSpPr>
        <p:spPr>
          <a:xfrm>
            <a:off x="6250460" y="4335162"/>
            <a:ext cx="2817340" cy="615553"/>
          </a:xfrm>
          <a:prstGeom prst="rect">
            <a:avLst/>
          </a:prstGeom>
          <a:noFill/>
        </p:spPr>
        <p:txBody>
          <a:bodyPr wrap="square" lIns="0" tIns="0" rIns="0" bIns="0" rtlCol="0">
            <a:spAutoFit/>
          </a:bodyPr>
          <a:lstStyle/>
          <a:p>
            <a:r>
              <a:rPr lang="fi-FI" sz="2000" dirty="0">
                <a:latin typeface="Abadi" panose="020B0604020104020204" pitchFamily="34" charset="0"/>
              </a:rPr>
              <a:t>Martta Nieminen</a:t>
            </a:r>
          </a:p>
          <a:p>
            <a:r>
              <a:rPr lang="fi-FI" sz="2000" dirty="0">
                <a:latin typeface="Abadi" panose="020B0604020104020204" pitchFamily="34" charset="0"/>
                <a:hlinkClick r:id="rId4"/>
              </a:rPr>
              <a:t>martta.nieminen@aalto.fi</a:t>
            </a:r>
            <a:r>
              <a:rPr lang="fi-FI" sz="2000" b="1" dirty="0">
                <a:latin typeface="Abadi" panose="020B0604020104020204" pitchFamily="34" charset="0"/>
              </a:rPr>
              <a:t> </a:t>
            </a:r>
            <a:endParaRPr lang="en-US" sz="2000" b="1" dirty="0">
              <a:latin typeface="Abadi" panose="020B0604020104020204" pitchFamily="34" charset="0"/>
            </a:endParaRPr>
          </a:p>
        </p:txBody>
      </p:sp>
      <p:pic>
        <p:nvPicPr>
          <p:cNvPr id="12" name="Picture 11" descr="A person wearing a hat&#10;&#10;Description automatically generated with medium confidence">
            <a:extLst>
              <a:ext uri="{FF2B5EF4-FFF2-40B4-BE49-F238E27FC236}">
                <a16:creationId xmlns:a16="http://schemas.microsoft.com/office/drawing/2014/main" id="{EEDA9690-634D-E790-4884-06FED7E26E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717" y="1332506"/>
            <a:ext cx="2694460" cy="2718037"/>
          </a:xfrm>
          <a:prstGeom prst="rect">
            <a:avLst/>
          </a:prstGeom>
        </p:spPr>
      </p:pic>
    </p:spTree>
    <p:extLst>
      <p:ext uri="{BB962C8B-B14F-4D97-AF65-F5344CB8AC3E}">
        <p14:creationId xmlns:p14="http://schemas.microsoft.com/office/powerpoint/2010/main" val="2532465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2C4BB54-AB45-45B8-99FC-84E07C2911BA}"/>
              </a:ext>
            </a:extLst>
          </p:cNvPr>
          <p:cNvSpPr>
            <a:spLocks noGrp="1"/>
          </p:cNvSpPr>
          <p:nvPr>
            <p:ph type="title"/>
          </p:nvPr>
        </p:nvSpPr>
        <p:spPr>
          <a:xfrm>
            <a:off x="7835104" y="1213968"/>
            <a:ext cx="3220127" cy="1715106"/>
          </a:xfrm>
        </p:spPr>
        <p:txBody>
          <a:bodyPr anchor="b">
            <a:normAutofit/>
          </a:bodyPr>
          <a:lstStyle/>
          <a:p>
            <a:r>
              <a:rPr lang="fi-FI" sz="3600">
                <a:solidFill>
                  <a:srgbClr val="FFFFFF"/>
                </a:solidFill>
              </a:rPr>
              <a:t>Not just the environment</a:t>
            </a:r>
            <a:endParaRPr lang="en-GB" sz="3600">
              <a:solidFill>
                <a:srgbClr val="FFFFFF"/>
              </a:solidFill>
            </a:endParaRPr>
          </a:p>
        </p:txBody>
      </p:sp>
      <p:pic>
        <p:nvPicPr>
          <p:cNvPr id="5" name="Picture 4" descr="A picture containing text&#10;&#10;Description automatically generated">
            <a:extLst>
              <a:ext uri="{FF2B5EF4-FFF2-40B4-BE49-F238E27FC236}">
                <a16:creationId xmlns:a16="http://schemas.microsoft.com/office/drawing/2014/main" id="{AEE8DBF4-ADCD-4201-A2D4-9A453A221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1" r="2" b="2"/>
          <a:stretch/>
        </p:blipFill>
        <p:spPr>
          <a:xfrm>
            <a:off x="804101" y="804101"/>
            <a:ext cx="6730556" cy="5249798"/>
          </a:xfrm>
          <a:prstGeom prst="rect">
            <a:avLst/>
          </a:prstGeom>
        </p:spPr>
      </p:pic>
      <p:sp>
        <p:nvSpPr>
          <p:cNvPr id="3" name="Content Placeholder 2">
            <a:extLst>
              <a:ext uri="{FF2B5EF4-FFF2-40B4-BE49-F238E27FC236}">
                <a16:creationId xmlns:a16="http://schemas.microsoft.com/office/drawing/2014/main" id="{1B12A035-42D1-486C-96DF-4C125327BA51}"/>
              </a:ext>
            </a:extLst>
          </p:cNvPr>
          <p:cNvSpPr>
            <a:spLocks noGrp="1"/>
          </p:cNvSpPr>
          <p:nvPr>
            <p:ph idx="1"/>
          </p:nvPr>
        </p:nvSpPr>
        <p:spPr>
          <a:xfrm>
            <a:off x="7835105" y="3072208"/>
            <a:ext cx="3264916" cy="2660684"/>
          </a:xfrm>
        </p:spPr>
        <p:txBody>
          <a:bodyPr anchor="t">
            <a:normAutofit/>
          </a:bodyPr>
          <a:lstStyle/>
          <a:p>
            <a:r>
              <a:rPr lang="fi-FI" sz="2000">
                <a:solidFill>
                  <a:srgbClr val="FFFFFF"/>
                </a:solidFill>
              </a:rPr>
              <a:t>Modern slavery</a:t>
            </a:r>
          </a:p>
          <a:p>
            <a:r>
              <a:rPr lang="fi-FI" sz="2000">
                <a:solidFill>
                  <a:srgbClr val="FFFFFF"/>
                </a:solidFill>
              </a:rPr>
              <a:t>Global poverty</a:t>
            </a:r>
          </a:p>
          <a:p>
            <a:r>
              <a:rPr lang="fi-FI" sz="2000">
                <a:solidFill>
                  <a:srgbClr val="FFFFFF"/>
                </a:solidFill>
              </a:rPr>
              <a:t>Mental health issues</a:t>
            </a:r>
          </a:p>
          <a:p>
            <a:r>
              <a:rPr lang="fi-FI" sz="2000">
                <a:solidFill>
                  <a:srgbClr val="FFFFFF"/>
                </a:solidFill>
              </a:rPr>
              <a:t>Etc.</a:t>
            </a:r>
            <a:endParaRPr lang="en-GB" sz="2000">
              <a:solidFill>
                <a:srgbClr val="FFFFFF"/>
              </a:solidFill>
            </a:endParaRPr>
          </a:p>
        </p:txBody>
      </p:sp>
      <p:sp>
        <p:nvSpPr>
          <p:cNvPr id="23"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8261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od human figure">
            <a:extLst>
              <a:ext uri="{FF2B5EF4-FFF2-40B4-BE49-F238E27FC236}">
                <a16:creationId xmlns:a16="http://schemas.microsoft.com/office/drawing/2014/main" id="{28B2AE13-60B4-D962-69EE-22327D85E932}"/>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89CD6-9C3E-4D51-9B99-D470EF3187E6}"/>
              </a:ext>
            </a:extLst>
          </p:cNvPr>
          <p:cNvSpPr>
            <a:spLocks noGrp="1"/>
          </p:cNvSpPr>
          <p:nvPr>
            <p:ph type="title"/>
          </p:nvPr>
        </p:nvSpPr>
        <p:spPr>
          <a:xfrm>
            <a:off x="321733" y="554845"/>
            <a:ext cx="10656891" cy="3902673"/>
          </a:xfrm>
        </p:spPr>
        <p:txBody>
          <a:bodyPr vert="horz" lIns="91440" tIns="45720" rIns="91440" bIns="45720" rtlCol="0" anchor="t">
            <a:normAutofit/>
          </a:bodyPr>
          <a:lstStyle/>
          <a:p>
            <a:r>
              <a:rPr lang="en-US" sz="5200">
                <a:solidFill>
                  <a:srgbClr val="FFFFFF"/>
                </a:solidFill>
              </a:rPr>
              <a:t>Where does all this come from?</a:t>
            </a:r>
          </a:p>
        </p:txBody>
      </p:sp>
      <p:sp>
        <p:nvSpPr>
          <p:cNvPr id="14" name="Rectangle 13">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D714E90-AC47-4A6A-9775-07E5BB62E6B2}"/>
              </a:ext>
            </a:extLst>
          </p:cNvPr>
          <p:cNvSpPr>
            <a:spLocks noGrp="1"/>
          </p:cNvSpPr>
          <p:nvPr>
            <p:ph type="body" idx="1"/>
          </p:nvPr>
        </p:nvSpPr>
        <p:spPr>
          <a:xfrm>
            <a:off x="315523" y="4718033"/>
            <a:ext cx="10678296" cy="1175039"/>
          </a:xfrm>
        </p:spPr>
        <p:txBody>
          <a:bodyPr vert="horz" lIns="91440" tIns="45720" rIns="91440" bIns="45720" rtlCol="0" anchor="b">
            <a:normAutofit/>
          </a:bodyPr>
          <a:lstStyle/>
          <a:p>
            <a:endParaRPr lang="en-US">
              <a:solidFill>
                <a:srgbClr val="FFFFFF"/>
              </a:solidFill>
              <a:latin typeface="+mn-lt"/>
            </a:endParaRPr>
          </a:p>
        </p:txBody>
      </p:sp>
    </p:spTree>
    <p:extLst>
      <p:ext uri="{BB962C8B-B14F-4D97-AF65-F5344CB8AC3E}">
        <p14:creationId xmlns:p14="http://schemas.microsoft.com/office/powerpoint/2010/main" val="2288503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4F142BA-A1F9-4199-A4CE-A119E4B01D8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The great acceleration</a:t>
            </a:r>
          </a:p>
        </p:txBody>
      </p:sp>
      <p:sp>
        <p:nvSpPr>
          <p:cNvPr id="2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lendar&#10;&#10;Description automatically generated">
            <a:extLst>
              <a:ext uri="{FF2B5EF4-FFF2-40B4-BE49-F238E27FC236}">
                <a16:creationId xmlns:a16="http://schemas.microsoft.com/office/drawing/2014/main" id="{34CE17F0-2660-4A99-8026-CBD0C1462C32}"/>
              </a:ext>
            </a:extLst>
          </p:cNvPr>
          <p:cNvPicPr>
            <a:picLocks noChangeAspect="1"/>
          </p:cNvPicPr>
          <p:nvPr/>
        </p:nvPicPr>
        <p:blipFill rotWithShape="1">
          <a:blip r:embed="rId3">
            <a:extLst>
              <a:ext uri="{28A0092B-C50C-407E-A947-70E740481C1C}">
                <a14:useLocalDpi xmlns:a14="http://schemas.microsoft.com/office/drawing/2010/main" val="0"/>
              </a:ext>
            </a:extLst>
          </a:blip>
          <a:srcRect l="4123" r="16547" b="-1"/>
          <a:stretch/>
        </p:blipFill>
        <p:spPr>
          <a:xfrm>
            <a:off x="976251" y="942538"/>
            <a:ext cx="7163222" cy="4808332"/>
          </a:xfrm>
          <a:prstGeom prst="rect">
            <a:avLst/>
          </a:prstGeom>
          <a:effectLst/>
        </p:spPr>
      </p:pic>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defRPr/>
            </a:pPr>
            <a:fld id="{600DC6C2-0A5C-45CD-8322-1DADD51A07AB}" type="slidenum">
              <a:rPr lang="en-US">
                <a:solidFill>
                  <a:srgbClr val="FFFFFF"/>
                </a:solidFill>
              </a:rPr>
              <a:pPr defTabSz="457200">
                <a:spcAft>
                  <a:spcPts val="600"/>
                </a:spcAft>
                <a:defRPr/>
              </a:pPr>
              <a:t>32</a:t>
            </a:fld>
            <a:endParaRPr lang="en-US">
              <a:solidFill>
                <a:srgbClr val="FFFFFF"/>
              </a:solidFill>
            </a:endParaRPr>
          </a:p>
        </p:txBody>
      </p:sp>
      <p:sp>
        <p:nvSpPr>
          <p:cNvPr id="2" name="TextBox 1">
            <a:extLst>
              <a:ext uri="{FF2B5EF4-FFF2-40B4-BE49-F238E27FC236}">
                <a16:creationId xmlns:a16="http://schemas.microsoft.com/office/drawing/2014/main" id="{553A177A-93FF-68F9-B3D6-1A41028B2D3D}"/>
              </a:ext>
            </a:extLst>
          </p:cNvPr>
          <p:cNvSpPr txBox="1"/>
          <p:nvPr/>
        </p:nvSpPr>
        <p:spPr>
          <a:xfrm>
            <a:off x="9588843" y="5808666"/>
            <a:ext cx="1507525" cy="400110"/>
          </a:xfrm>
          <a:prstGeom prst="rect">
            <a:avLst/>
          </a:prstGeom>
          <a:noFill/>
        </p:spPr>
        <p:txBody>
          <a:bodyPr wrap="square" rtlCol="0">
            <a:spAutoFit/>
          </a:bodyPr>
          <a:lstStyle/>
          <a:p>
            <a:r>
              <a:rPr lang="en-US" sz="1000" dirty="0">
                <a:solidFill>
                  <a:schemeClr val="bg1"/>
                </a:solidFill>
              </a:rPr>
              <a:t>Source: Steffen et al., 2015</a:t>
            </a:r>
          </a:p>
        </p:txBody>
      </p:sp>
    </p:spTree>
    <p:extLst>
      <p:ext uri="{BB962C8B-B14F-4D97-AF65-F5344CB8AC3E}">
        <p14:creationId xmlns:p14="http://schemas.microsoft.com/office/powerpoint/2010/main" val="3083679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CB18-9B25-3889-9DB0-F64CABDF4A55}"/>
              </a:ext>
            </a:extLst>
          </p:cNvPr>
          <p:cNvSpPr>
            <a:spLocks noGrp="1"/>
          </p:cNvSpPr>
          <p:nvPr>
            <p:ph type="title"/>
          </p:nvPr>
        </p:nvSpPr>
        <p:spPr/>
        <p:txBody>
          <a:bodyPr/>
          <a:lstStyle/>
          <a:p>
            <a:r>
              <a:rPr lang="fi-FI" dirty="0"/>
              <a:t>Dwindling natural resources</a:t>
            </a:r>
            <a:endParaRPr lang="en-GB" dirty="0"/>
          </a:p>
        </p:txBody>
      </p:sp>
      <p:sp>
        <p:nvSpPr>
          <p:cNvPr id="3" name="Content Placeholder 2">
            <a:extLst>
              <a:ext uri="{FF2B5EF4-FFF2-40B4-BE49-F238E27FC236}">
                <a16:creationId xmlns:a16="http://schemas.microsoft.com/office/drawing/2014/main" id="{8F1BCBDF-6A49-8B8F-3A84-EB6C18B5B389}"/>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6EA1EA34-1DBA-5DBD-A1F6-D2E8349C9468}"/>
              </a:ext>
            </a:extLst>
          </p:cNvPr>
          <p:cNvSpPr>
            <a:spLocks noGrp="1"/>
          </p:cNvSpPr>
          <p:nvPr>
            <p:ph type="dt" sz="half" idx="10"/>
          </p:nvPr>
        </p:nvSpPr>
        <p:spPr/>
        <p:txBody>
          <a:bodyPr/>
          <a:lstStyle/>
          <a:p>
            <a:fld id="{C68ABA70-3711-4040-B033-8C7B0100C4FF}" type="datetime1">
              <a:rPr lang="en-US" noProof="0" smtClean="0"/>
              <a:pPr/>
              <a:t>4/25/2023</a:t>
            </a:fld>
            <a:endParaRPr lang="en-US" noProof="0"/>
          </a:p>
        </p:txBody>
      </p:sp>
      <p:sp>
        <p:nvSpPr>
          <p:cNvPr id="5" name="Footer Placeholder 4">
            <a:extLst>
              <a:ext uri="{FF2B5EF4-FFF2-40B4-BE49-F238E27FC236}">
                <a16:creationId xmlns:a16="http://schemas.microsoft.com/office/drawing/2014/main" id="{867628A3-690B-C358-3946-2CA8668A2F8C}"/>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229C573D-DE3E-B983-A4E1-897CC9EE3791}"/>
              </a:ext>
            </a:extLst>
          </p:cNvPr>
          <p:cNvSpPr>
            <a:spLocks noGrp="1"/>
          </p:cNvSpPr>
          <p:nvPr>
            <p:ph type="sldNum" sz="quarter" idx="12"/>
          </p:nvPr>
        </p:nvSpPr>
        <p:spPr/>
        <p:txBody>
          <a:bodyPr/>
          <a:lstStyle/>
          <a:p>
            <a:fld id="{52384017-E4DF-4A7A-8FA6-2DC68C3EB4D0}" type="slidenum">
              <a:rPr lang="en-US" noProof="0" smtClean="0"/>
              <a:pPr/>
              <a:t>33</a:t>
            </a:fld>
            <a:endParaRPr lang="en-US" noProof="0"/>
          </a:p>
        </p:txBody>
      </p:sp>
      <p:sp>
        <p:nvSpPr>
          <p:cNvPr id="7" name="Text Placeholder 6">
            <a:extLst>
              <a:ext uri="{FF2B5EF4-FFF2-40B4-BE49-F238E27FC236}">
                <a16:creationId xmlns:a16="http://schemas.microsoft.com/office/drawing/2014/main" id="{0C313E0A-7959-9656-001A-14EE374D2910}"/>
              </a:ext>
            </a:extLst>
          </p:cNvPr>
          <p:cNvSpPr>
            <a:spLocks noGrp="1"/>
          </p:cNvSpPr>
          <p:nvPr>
            <p:ph type="body" sz="quarter" idx="13"/>
          </p:nvPr>
        </p:nvSpPr>
        <p:spPr/>
        <p:txBody>
          <a:bodyPr/>
          <a:lstStyle/>
          <a:p>
            <a:endParaRPr lang="en-GB"/>
          </a:p>
        </p:txBody>
      </p:sp>
      <p:sp>
        <p:nvSpPr>
          <p:cNvPr id="8" name="Text Placeholder 7">
            <a:extLst>
              <a:ext uri="{FF2B5EF4-FFF2-40B4-BE49-F238E27FC236}">
                <a16:creationId xmlns:a16="http://schemas.microsoft.com/office/drawing/2014/main" id="{6D0D0876-CFB4-6556-A409-9B9A76797DCA}"/>
              </a:ext>
            </a:extLst>
          </p:cNvPr>
          <p:cNvSpPr>
            <a:spLocks noGrp="1"/>
          </p:cNvSpPr>
          <p:nvPr>
            <p:ph type="body" sz="quarter" idx="14"/>
          </p:nvPr>
        </p:nvSpPr>
        <p:spPr/>
        <p:txBody>
          <a:bodyPr/>
          <a:lstStyle/>
          <a:p>
            <a:endParaRPr lang="en-GB"/>
          </a:p>
        </p:txBody>
      </p:sp>
      <p:pic>
        <p:nvPicPr>
          <p:cNvPr id="9" name="Picture 8">
            <a:extLst>
              <a:ext uri="{FF2B5EF4-FFF2-40B4-BE49-F238E27FC236}">
                <a16:creationId xmlns:a16="http://schemas.microsoft.com/office/drawing/2014/main" id="{3434E8D3-A2C5-94AA-0938-0BCD48425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463" y="1522543"/>
            <a:ext cx="5565989" cy="4722742"/>
          </a:xfrm>
          <a:prstGeom prst="rect">
            <a:avLst/>
          </a:prstGeom>
        </p:spPr>
      </p:pic>
      <p:pic>
        <p:nvPicPr>
          <p:cNvPr id="3074" name="Picture 2" descr="Finland's Overshoot Day 2022 - GreenMobility Finland">
            <a:extLst>
              <a:ext uri="{FF2B5EF4-FFF2-40B4-BE49-F238E27FC236}">
                <a16:creationId xmlns:a16="http://schemas.microsoft.com/office/drawing/2014/main" id="{6CBB419A-7D4B-1628-4E20-644B49809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988" y="1522542"/>
            <a:ext cx="5861153" cy="47239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716D53-C92C-6EEE-46F1-06F2C696CA84}"/>
              </a:ext>
            </a:extLst>
          </p:cNvPr>
          <p:cNvSpPr txBox="1"/>
          <p:nvPr/>
        </p:nvSpPr>
        <p:spPr>
          <a:xfrm>
            <a:off x="8678289" y="6283887"/>
            <a:ext cx="2736111" cy="338466"/>
          </a:xfrm>
          <a:prstGeom prst="rect">
            <a:avLst/>
          </a:prstGeom>
          <a:noFill/>
        </p:spPr>
        <p:txBody>
          <a:bodyPr wrap="square" rtlCol="0">
            <a:spAutoFit/>
          </a:bodyPr>
          <a:lstStyle/>
          <a:p>
            <a:r>
              <a:rPr lang="en-GB" sz="800" dirty="0"/>
              <a:t>Source: </a:t>
            </a:r>
            <a:r>
              <a:rPr lang="en-GB" sz="800" dirty="0">
                <a:hlinkClick r:id="rId4"/>
              </a:rPr>
              <a:t>https://www.footprintnetwork.org/our-work/earth-overshoot-day/</a:t>
            </a:r>
            <a:r>
              <a:rPr lang="en-GB" sz="800" dirty="0"/>
              <a:t> </a:t>
            </a:r>
          </a:p>
        </p:txBody>
      </p:sp>
    </p:spTree>
    <p:extLst>
      <p:ext uri="{BB962C8B-B14F-4D97-AF65-F5344CB8AC3E}">
        <p14:creationId xmlns:p14="http://schemas.microsoft.com/office/powerpoint/2010/main" val="2321644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AC89-EBFD-497F-AFF7-761AB5D31E4F}"/>
              </a:ext>
            </a:extLst>
          </p:cNvPr>
          <p:cNvSpPr>
            <a:spLocks noGrp="1"/>
          </p:cNvSpPr>
          <p:nvPr>
            <p:ph type="title"/>
          </p:nvPr>
        </p:nvSpPr>
        <p:spPr/>
        <p:txBody>
          <a:bodyPr/>
          <a:lstStyle/>
          <a:p>
            <a:r>
              <a:rPr lang="fi-FI" dirty="0"/>
              <a:t>Who emits CO</a:t>
            </a:r>
            <a:r>
              <a:rPr lang="fi-FI" baseline="-25000" dirty="0"/>
              <a:t>2</a:t>
            </a:r>
            <a:r>
              <a:rPr lang="fi-FI" dirty="0"/>
              <a:t>?</a:t>
            </a:r>
            <a:endParaRPr lang="en-GB" dirty="0"/>
          </a:p>
        </p:txBody>
      </p:sp>
      <p:graphicFrame>
        <p:nvGraphicFramePr>
          <p:cNvPr id="7" name="Content Placeholder 2">
            <a:extLst>
              <a:ext uri="{FF2B5EF4-FFF2-40B4-BE49-F238E27FC236}">
                <a16:creationId xmlns:a16="http://schemas.microsoft.com/office/drawing/2014/main" id="{C3274CC7-0D56-4AD3-A1EB-8D7B0235F11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76C2C144-5E53-472F-83B5-826EA42D8053}"/>
              </a:ext>
            </a:extLst>
          </p:cNvPr>
          <p:cNvSpPr>
            <a:spLocks noGrp="1"/>
          </p:cNvSpPr>
          <p:nvPr>
            <p:ph type="body" sz="quarter" idx="13"/>
          </p:nvPr>
        </p:nvSpPr>
        <p:spPr>
          <a:xfrm>
            <a:off x="9304200" y="6177598"/>
            <a:ext cx="2049600" cy="381600"/>
          </a:xfrm>
        </p:spPr>
        <p:txBody>
          <a:bodyPr/>
          <a:lstStyle/>
          <a:p>
            <a:r>
              <a:rPr lang="fi-FI" dirty="0">
                <a:solidFill>
                  <a:schemeClr val="tx1"/>
                </a:solidFill>
              </a:rPr>
              <a:t>Carbon Majors Report, 2017</a:t>
            </a:r>
            <a:endParaRPr lang="en-GB" dirty="0">
              <a:solidFill>
                <a:schemeClr val="tx1"/>
              </a:solidFill>
            </a:endParaRPr>
          </a:p>
        </p:txBody>
      </p:sp>
    </p:spTree>
    <p:extLst>
      <p:ext uri="{BB962C8B-B14F-4D97-AF65-F5344CB8AC3E}">
        <p14:creationId xmlns:p14="http://schemas.microsoft.com/office/powerpoint/2010/main" val="91184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rchitectural Cube houses design">
            <a:extLst>
              <a:ext uri="{FF2B5EF4-FFF2-40B4-BE49-F238E27FC236}">
                <a16:creationId xmlns:a16="http://schemas.microsoft.com/office/drawing/2014/main" id="{0F4CD7F7-9CB1-D9C2-2801-B97E9BBC99EE}"/>
              </a:ext>
            </a:extLst>
          </p:cNvPr>
          <p:cNvPicPr>
            <a:picLocks noChangeAspect="1"/>
          </p:cNvPicPr>
          <p:nvPr/>
        </p:nvPicPr>
        <p:blipFill rotWithShape="1">
          <a:blip r:embed="rId2"/>
          <a:srcRect t="20213"/>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5FCBA3-1AE6-4174-9DEB-C24A13930573}"/>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100"/>
              <a:t>How to cope: Sustainable development</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C2F1C2D-4D0E-45BF-BC2E-6ECEAEE02533}"/>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r>
              <a:rPr lang="en-US" sz="1100">
                <a:solidFill>
                  <a:schemeClr val="tx1"/>
                </a:solidFill>
                <a:latin typeface="+mn-lt"/>
              </a:rPr>
              <a:t>”</a:t>
            </a:r>
            <a:r>
              <a:rPr lang="en-US" sz="1100" i="1">
                <a:solidFill>
                  <a:schemeClr val="tx1"/>
                </a:solidFill>
                <a:latin typeface="+mn-lt"/>
              </a:rPr>
              <a:t>Development that meets the needs of the present without compromising the ability of future generations to meet their own needs.</a:t>
            </a:r>
            <a:r>
              <a:rPr lang="en-US" sz="1100">
                <a:solidFill>
                  <a:schemeClr val="tx1"/>
                </a:solidFill>
                <a:latin typeface="+mn-lt"/>
              </a:rPr>
              <a:t>” </a:t>
            </a:r>
          </a:p>
          <a:p>
            <a:r>
              <a:rPr lang="en-US" sz="1100">
                <a:solidFill>
                  <a:schemeClr val="tx1"/>
                </a:solidFill>
                <a:latin typeface="+mn-lt"/>
              </a:rPr>
              <a:t>Our common future, 1987</a:t>
            </a:r>
          </a:p>
        </p:txBody>
      </p:sp>
    </p:spTree>
    <p:extLst>
      <p:ext uri="{BB962C8B-B14F-4D97-AF65-F5344CB8AC3E}">
        <p14:creationId xmlns:p14="http://schemas.microsoft.com/office/powerpoint/2010/main" val="417248961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A2CB-1880-42E6-888D-5B9CDB1ACE5B}"/>
              </a:ext>
            </a:extLst>
          </p:cNvPr>
          <p:cNvSpPr>
            <a:spLocks noGrp="1"/>
          </p:cNvSpPr>
          <p:nvPr>
            <p:ph type="title"/>
          </p:nvPr>
        </p:nvSpPr>
        <p:spPr/>
        <p:txBody>
          <a:bodyPr/>
          <a:lstStyle/>
          <a:p>
            <a:r>
              <a:rPr lang="en-US" dirty="0"/>
              <a:t>What’s sustainability?</a:t>
            </a:r>
          </a:p>
        </p:txBody>
      </p:sp>
      <p:sp>
        <p:nvSpPr>
          <p:cNvPr id="11" name="Freeform: Shape 10">
            <a:extLst>
              <a:ext uri="{FF2B5EF4-FFF2-40B4-BE49-F238E27FC236}">
                <a16:creationId xmlns:a16="http://schemas.microsoft.com/office/drawing/2014/main" id="{B7781FE0-C282-4447-8AED-361AFED4C9CB}"/>
              </a:ext>
            </a:extLst>
          </p:cNvPr>
          <p:cNvSpPr/>
          <p:nvPr/>
        </p:nvSpPr>
        <p:spPr>
          <a:xfrm>
            <a:off x="1781389" y="1533038"/>
            <a:ext cx="2610122" cy="2610122"/>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chemeClr val="accent5">
              <a:alpha val="60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48016" tIns="456772" rIns="348016" bIns="978795" numCol="1" spcCol="1270" anchor="ctr" anchorCtr="0">
            <a:noAutofit/>
          </a:bodyPr>
          <a:lstStyle/>
          <a:p>
            <a:pPr algn="ctr" defTabSz="1022043">
              <a:lnSpc>
                <a:spcPct val="90000"/>
              </a:lnSpc>
              <a:spcBef>
                <a:spcPct val="0"/>
              </a:spcBef>
              <a:spcAft>
                <a:spcPct val="35000"/>
              </a:spcAft>
            </a:pPr>
            <a:r>
              <a:rPr lang="en-US" sz="2099" dirty="0"/>
              <a:t>Economy</a:t>
            </a:r>
          </a:p>
        </p:txBody>
      </p:sp>
      <p:sp>
        <p:nvSpPr>
          <p:cNvPr id="12" name="Freeform: Shape 11">
            <a:extLst>
              <a:ext uri="{FF2B5EF4-FFF2-40B4-BE49-F238E27FC236}">
                <a16:creationId xmlns:a16="http://schemas.microsoft.com/office/drawing/2014/main" id="{57317D87-E3BF-407F-BBEB-77E0770EB3E2}"/>
              </a:ext>
            </a:extLst>
          </p:cNvPr>
          <p:cNvSpPr/>
          <p:nvPr/>
        </p:nvSpPr>
        <p:spPr>
          <a:xfrm>
            <a:off x="2723208" y="3164365"/>
            <a:ext cx="2610122" cy="2610122"/>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rgbClr val="FF0000">
              <a:alpha val="60000"/>
            </a:srgbClr>
          </a:solidFill>
        </p:spPr>
        <p:style>
          <a:lnRef idx="2">
            <a:schemeClr val="lt1">
              <a:hueOff val="0"/>
              <a:satOff val="0"/>
              <a:lumOff val="0"/>
              <a:alphaOff val="0"/>
            </a:schemeClr>
          </a:lnRef>
          <a:fillRef idx="1">
            <a:scrgbClr r="0" g="0" b="0"/>
          </a:fillRef>
          <a:effectRef idx="0">
            <a:schemeClr val="accent4">
              <a:alpha val="50000"/>
              <a:hueOff val="5197846"/>
              <a:satOff val="-23984"/>
              <a:lumOff val="883"/>
              <a:alphaOff val="0"/>
            </a:schemeClr>
          </a:effectRef>
          <a:fontRef idx="minor">
            <a:schemeClr val="tx1"/>
          </a:fontRef>
        </p:style>
        <p:txBody>
          <a:bodyPr spcFirstLastPara="0" vert="horz" wrap="square" lIns="798262" tIns="674281" rIns="245787" bIns="500274" numCol="1" spcCol="1270" anchor="ctr" anchorCtr="0">
            <a:noAutofit/>
          </a:bodyPr>
          <a:lstStyle/>
          <a:p>
            <a:pPr algn="ctr" defTabSz="1022043">
              <a:lnSpc>
                <a:spcPct val="90000"/>
              </a:lnSpc>
              <a:spcBef>
                <a:spcPct val="0"/>
              </a:spcBef>
              <a:spcAft>
                <a:spcPct val="35000"/>
              </a:spcAft>
            </a:pPr>
            <a:r>
              <a:rPr lang="en-US" sz="2099" dirty="0"/>
              <a:t>Society</a:t>
            </a:r>
          </a:p>
        </p:txBody>
      </p:sp>
      <p:sp>
        <p:nvSpPr>
          <p:cNvPr id="13" name="Freeform: Shape 12">
            <a:extLst>
              <a:ext uri="{FF2B5EF4-FFF2-40B4-BE49-F238E27FC236}">
                <a16:creationId xmlns:a16="http://schemas.microsoft.com/office/drawing/2014/main" id="{C9166888-FC27-4B39-9D98-8F4F822A7860}"/>
              </a:ext>
            </a:extLst>
          </p:cNvPr>
          <p:cNvSpPr/>
          <p:nvPr/>
        </p:nvSpPr>
        <p:spPr>
          <a:xfrm>
            <a:off x="839569" y="3164365"/>
            <a:ext cx="2610122" cy="2610122"/>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rgbClr val="00B050">
              <a:alpha val="60000"/>
            </a:srgbClr>
          </a:solidFill>
        </p:spPr>
        <p:style>
          <a:lnRef idx="2">
            <a:schemeClr val="lt1">
              <a:hueOff val="0"/>
              <a:satOff val="0"/>
              <a:lumOff val="0"/>
              <a:alphaOff val="0"/>
            </a:schemeClr>
          </a:lnRef>
          <a:fillRef idx="1">
            <a:scrgbClr r="0" g="0" b="0"/>
          </a:fillRef>
          <a:effectRef idx="0">
            <a:schemeClr val="accent4">
              <a:alpha val="50000"/>
              <a:hueOff val="10395692"/>
              <a:satOff val="-47968"/>
              <a:lumOff val="1765"/>
              <a:alphaOff val="0"/>
            </a:schemeClr>
          </a:effectRef>
          <a:fontRef idx="minor">
            <a:schemeClr val="tx1"/>
          </a:fontRef>
        </p:style>
        <p:txBody>
          <a:bodyPr spcFirstLastPara="0" vert="horz" wrap="square" lIns="245787" tIns="674281" rIns="798262" bIns="500274" numCol="1" spcCol="1270" anchor="ctr" anchorCtr="0">
            <a:noAutofit/>
          </a:bodyPr>
          <a:lstStyle/>
          <a:p>
            <a:pPr algn="ctr" defTabSz="1022043">
              <a:lnSpc>
                <a:spcPct val="90000"/>
              </a:lnSpc>
              <a:spcBef>
                <a:spcPct val="0"/>
              </a:spcBef>
              <a:spcAft>
                <a:spcPct val="35000"/>
              </a:spcAft>
            </a:pPr>
            <a:r>
              <a:rPr lang="en-US" sz="2099" dirty="0"/>
              <a:t>Environment</a:t>
            </a:r>
          </a:p>
        </p:txBody>
      </p:sp>
      <p:sp>
        <p:nvSpPr>
          <p:cNvPr id="20" name="TextBox 19">
            <a:extLst>
              <a:ext uri="{FF2B5EF4-FFF2-40B4-BE49-F238E27FC236}">
                <a16:creationId xmlns:a16="http://schemas.microsoft.com/office/drawing/2014/main" id="{8956170A-7BEE-437C-A133-5669EF70AB83}"/>
              </a:ext>
            </a:extLst>
          </p:cNvPr>
          <p:cNvSpPr txBox="1"/>
          <p:nvPr/>
        </p:nvSpPr>
        <p:spPr>
          <a:xfrm>
            <a:off x="2136665" y="6040456"/>
            <a:ext cx="1798953" cy="369236"/>
          </a:xfrm>
          <a:prstGeom prst="rect">
            <a:avLst/>
          </a:prstGeom>
          <a:noFill/>
        </p:spPr>
        <p:txBody>
          <a:bodyPr wrap="square" rtlCol="0">
            <a:spAutoFit/>
          </a:bodyPr>
          <a:lstStyle/>
          <a:p>
            <a:r>
              <a:rPr lang="en-US" sz="1799" b="1" dirty="0"/>
              <a:t>Weak</a:t>
            </a:r>
          </a:p>
        </p:txBody>
      </p:sp>
      <p:sp>
        <p:nvSpPr>
          <p:cNvPr id="22" name="TextBox 21">
            <a:extLst>
              <a:ext uri="{FF2B5EF4-FFF2-40B4-BE49-F238E27FC236}">
                <a16:creationId xmlns:a16="http://schemas.microsoft.com/office/drawing/2014/main" id="{66C410E8-B8C8-46E7-86CE-FC51B939056C}"/>
              </a:ext>
            </a:extLst>
          </p:cNvPr>
          <p:cNvSpPr txBox="1"/>
          <p:nvPr/>
        </p:nvSpPr>
        <p:spPr>
          <a:xfrm>
            <a:off x="2856484" y="6040456"/>
            <a:ext cx="1798953" cy="369236"/>
          </a:xfrm>
          <a:prstGeom prst="rect">
            <a:avLst/>
          </a:prstGeom>
          <a:noFill/>
        </p:spPr>
        <p:txBody>
          <a:bodyPr wrap="square" rtlCol="0">
            <a:spAutoFit/>
          </a:bodyPr>
          <a:lstStyle/>
          <a:p>
            <a:r>
              <a:rPr lang="en-US" sz="1799" dirty="0"/>
              <a:t>sustainability</a:t>
            </a:r>
          </a:p>
        </p:txBody>
      </p:sp>
      <p:sp>
        <p:nvSpPr>
          <p:cNvPr id="24" name="TextBox 23">
            <a:extLst>
              <a:ext uri="{FF2B5EF4-FFF2-40B4-BE49-F238E27FC236}">
                <a16:creationId xmlns:a16="http://schemas.microsoft.com/office/drawing/2014/main" id="{18AA88E6-5CDD-4711-869A-2280F759AC4C}"/>
              </a:ext>
            </a:extLst>
          </p:cNvPr>
          <p:cNvSpPr txBox="1"/>
          <p:nvPr/>
        </p:nvSpPr>
        <p:spPr>
          <a:xfrm>
            <a:off x="8350637" y="6040456"/>
            <a:ext cx="2830389" cy="369236"/>
          </a:xfrm>
          <a:prstGeom prst="rect">
            <a:avLst/>
          </a:prstGeom>
          <a:noFill/>
        </p:spPr>
        <p:txBody>
          <a:bodyPr wrap="square" rtlCol="0">
            <a:spAutoFit/>
          </a:bodyPr>
          <a:lstStyle/>
          <a:p>
            <a:r>
              <a:rPr lang="en-US" sz="1799" b="1" dirty="0"/>
              <a:t>Strong</a:t>
            </a:r>
            <a:r>
              <a:rPr lang="en-US" sz="1799" dirty="0"/>
              <a:t> sustainability</a:t>
            </a:r>
          </a:p>
        </p:txBody>
      </p:sp>
      <p:graphicFrame>
        <p:nvGraphicFramePr>
          <p:cNvPr id="27" name="Content Placeholder 3">
            <a:extLst>
              <a:ext uri="{FF2B5EF4-FFF2-40B4-BE49-F238E27FC236}">
                <a16:creationId xmlns:a16="http://schemas.microsoft.com/office/drawing/2014/main" id="{BC5C464C-EED7-4268-A5FE-28C13973BB90}"/>
              </a:ext>
            </a:extLst>
          </p:cNvPr>
          <p:cNvGraphicFramePr>
            <a:graphicFrameLocks noGrp="1"/>
          </p:cNvGraphicFramePr>
          <p:nvPr>
            <p:ph idx="1"/>
          </p:nvPr>
        </p:nvGraphicFramePr>
        <p:xfrm>
          <a:off x="6795800" y="1533038"/>
          <a:ext cx="4994371" cy="4350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Arrow: Right 27">
            <a:extLst>
              <a:ext uri="{FF2B5EF4-FFF2-40B4-BE49-F238E27FC236}">
                <a16:creationId xmlns:a16="http://schemas.microsoft.com/office/drawing/2014/main" id="{E88EB788-585B-46BD-BB16-B696D9389CC0}"/>
              </a:ext>
            </a:extLst>
          </p:cNvPr>
          <p:cNvSpPr/>
          <p:nvPr/>
        </p:nvSpPr>
        <p:spPr>
          <a:xfrm>
            <a:off x="5607812" y="3507606"/>
            <a:ext cx="1298980" cy="585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custDataLst>
      <p:tags r:id="rId1"/>
    </p:custDataLst>
    <p:extLst>
      <p:ext uri="{BB962C8B-B14F-4D97-AF65-F5344CB8AC3E}">
        <p14:creationId xmlns:p14="http://schemas.microsoft.com/office/powerpoint/2010/main" val="744275308"/>
      </p:ext>
    </p:extLst>
  </p:cSld>
  <p:clrMapOvr>
    <a:masterClrMapping/>
  </p:clrMapOvr>
  <mc:AlternateContent xmlns:mc="http://schemas.openxmlformats.org/markup-compatibility/2006" xmlns:p14="http://schemas.microsoft.com/office/powerpoint/2010/main">
    <mc:Choice Requires="p14">
      <p:transition spd="slow" p14:dur="2000" advTm="188036"/>
    </mc:Choice>
    <mc:Fallback xmlns="">
      <p:transition spd="slow" advTm="188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Graphic spid="27" grpId="0">
        <p:bldAsOne/>
      </p:bldGraphic>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7A0B9-632D-41B0-BCE8-397CD72EF0F5}"/>
              </a:ext>
            </a:extLst>
          </p:cNvPr>
          <p:cNvSpPr>
            <a:spLocks noGrp="1"/>
          </p:cNvSpPr>
          <p:nvPr>
            <p:ph type="title"/>
          </p:nvPr>
        </p:nvSpPr>
        <p:spPr>
          <a:xfrm>
            <a:off x="6981825" y="1641752"/>
            <a:ext cx="4391024" cy="1323439"/>
          </a:xfrm>
        </p:spPr>
        <p:txBody>
          <a:bodyPr anchor="t">
            <a:normAutofit/>
          </a:bodyPr>
          <a:lstStyle/>
          <a:p>
            <a:r>
              <a:rPr lang="fi-FI" sz="4000">
                <a:solidFill>
                  <a:schemeClr val="bg1"/>
                </a:solidFill>
              </a:rPr>
              <a:t>Wrap-up</a:t>
            </a:r>
            <a:endParaRPr lang="en-GB" sz="4000">
              <a:solidFill>
                <a:schemeClr val="bg1"/>
              </a:solidFill>
            </a:endParaRPr>
          </a:p>
        </p:txBody>
      </p:sp>
      <p:pic>
        <p:nvPicPr>
          <p:cNvPr id="5" name="Picture 4" descr="Plant growing in a concrete crack">
            <a:extLst>
              <a:ext uri="{FF2B5EF4-FFF2-40B4-BE49-F238E27FC236}">
                <a16:creationId xmlns:a16="http://schemas.microsoft.com/office/drawing/2014/main" id="{80207705-ADD9-B69C-4CB7-5BA8AC27E6DD}"/>
              </a:ext>
            </a:extLst>
          </p:cNvPr>
          <p:cNvPicPr>
            <a:picLocks noChangeAspect="1"/>
          </p:cNvPicPr>
          <p:nvPr/>
        </p:nvPicPr>
        <p:blipFill rotWithShape="1">
          <a:blip r:embed="rId2"/>
          <a:srcRect l="10573" r="29207"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1FDA7592-28C7-486A-A447-E995E833FBE2}"/>
              </a:ext>
            </a:extLst>
          </p:cNvPr>
          <p:cNvSpPr>
            <a:spLocks noGrp="1"/>
          </p:cNvSpPr>
          <p:nvPr>
            <p:ph idx="1"/>
          </p:nvPr>
        </p:nvSpPr>
        <p:spPr>
          <a:xfrm>
            <a:off x="6981826" y="3146400"/>
            <a:ext cx="4391024" cy="2682000"/>
          </a:xfrm>
        </p:spPr>
        <p:txBody>
          <a:bodyPr>
            <a:normAutofit/>
          </a:bodyPr>
          <a:lstStyle/>
          <a:p>
            <a:r>
              <a:rPr lang="fi-FI" sz="1300">
                <a:solidFill>
                  <a:schemeClr val="bg1">
                    <a:alpha val="80000"/>
                  </a:schemeClr>
                </a:solidFill>
              </a:rPr>
              <a:t>We’re quite deep into unsustainability</a:t>
            </a:r>
          </a:p>
          <a:p>
            <a:pPr lvl="1"/>
            <a:r>
              <a:rPr lang="fi-FI" sz="1300">
                <a:solidFill>
                  <a:schemeClr val="bg1">
                    <a:alpha val="80000"/>
                  </a:schemeClr>
                </a:solidFill>
              </a:rPr>
              <a:t>Our ecological system is struggling to accommodate us the way we live</a:t>
            </a:r>
          </a:p>
          <a:p>
            <a:r>
              <a:rPr lang="fi-FI" sz="1300">
                <a:solidFill>
                  <a:schemeClr val="bg1">
                    <a:alpha val="80000"/>
                  </a:schemeClr>
                </a:solidFill>
              </a:rPr>
              <a:t>The primary cause for all of the (un)sustainability problems we have stem from us; human activity</a:t>
            </a:r>
          </a:p>
          <a:p>
            <a:r>
              <a:rPr lang="en-GB" sz="1300">
                <a:solidFill>
                  <a:schemeClr val="bg1">
                    <a:alpha val="80000"/>
                  </a:schemeClr>
                </a:solidFill>
              </a:rPr>
              <a:t>We have known about these issues for a long time, but gone about solving them weakly</a:t>
            </a:r>
          </a:p>
          <a:p>
            <a:r>
              <a:rPr lang="en-GB" sz="1300">
                <a:solidFill>
                  <a:schemeClr val="bg1">
                    <a:alpha val="80000"/>
                  </a:schemeClr>
                </a:solidFill>
              </a:rPr>
              <a:t>A sustainable way forward can only be conceived if we prioritize the planet and people over profit</a:t>
            </a:r>
          </a:p>
          <a:p>
            <a:pPr lvl="1"/>
            <a:r>
              <a:rPr lang="en-GB" sz="1300">
                <a:solidFill>
                  <a:schemeClr val="bg1">
                    <a:alpha val="80000"/>
                  </a:schemeClr>
                </a:solidFill>
              </a:rPr>
              <a:t>Profit can still be made!</a:t>
            </a:r>
          </a:p>
        </p:txBody>
      </p:sp>
    </p:spTree>
    <p:extLst>
      <p:ext uri="{BB962C8B-B14F-4D97-AF65-F5344CB8AC3E}">
        <p14:creationId xmlns:p14="http://schemas.microsoft.com/office/powerpoint/2010/main" val="37961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0C4E-CE0E-4D34-AFEE-5D1FC8978BCF}"/>
              </a:ext>
            </a:extLst>
          </p:cNvPr>
          <p:cNvSpPr>
            <a:spLocks noGrp="1"/>
          </p:cNvSpPr>
          <p:nvPr>
            <p:ph type="title"/>
          </p:nvPr>
        </p:nvSpPr>
        <p:spPr/>
        <p:txBody>
          <a:bodyPr/>
          <a:lstStyle/>
          <a:p>
            <a:r>
              <a:rPr lang="fi-FI" dirty="0"/>
              <a:t>References</a:t>
            </a:r>
            <a:endParaRPr lang="en-GB" dirty="0"/>
          </a:p>
        </p:txBody>
      </p:sp>
      <p:sp>
        <p:nvSpPr>
          <p:cNvPr id="3" name="Content Placeholder 2">
            <a:extLst>
              <a:ext uri="{FF2B5EF4-FFF2-40B4-BE49-F238E27FC236}">
                <a16:creationId xmlns:a16="http://schemas.microsoft.com/office/drawing/2014/main" id="{43F9F728-71F7-429D-890F-C1CC0222B404}"/>
              </a:ext>
            </a:extLst>
          </p:cNvPr>
          <p:cNvSpPr>
            <a:spLocks noGrp="1"/>
          </p:cNvSpPr>
          <p:nvPr>
            <p:ph idx="1"/>
          </p:nvPr>
        </p:nvSpPr>
        <p:spPr/>
        <p:txBody>
          <a:bodyPr>
            <a:normAutofit fontScale="62500" lnSpcReduction="20000"/>
          </a:bodyPr>
          <a:lstStyle/>
          <a:p>
            <a:pPr marL="0" indent="0">
              <a:buNone/>
            </a:pPr>
            <a:r>
              <a:rPr lang="en-GB" dirty="0">
                <a:effectLst/>
              </a:rPr>
              <a:t>Alvesson, M., &amp; Kärreman, D. 2007. Constructing mystery: Empirical matters in theory development. </a:t>
            </a:r>
            <a:r>
              <a:rPr lang="en-GB" b="1" i="1" dirty="0">
                <a:effectLst/>
              </a:rPr>
              <a:t>Academy of Management Review</a:t>
            </a:r>
            <a:r>
              <a:rPr lang="en-GB" dirty="0">
                <a:effectLst/>
              </a:rPr>
              <a:t>, 32(4): 1265–1281.</a:t>
            </a:r>
            <a:endParaRPr lang="en-GB" dirty="0"/>
          </a:p>
          <a:p>
            <a:pPr marL="0" indent="0">
              <a:buNone/>
            </a:pPr>
            <a:r>
              <a:rPr lang="en-GB" dirty="0"/>
              <a:t>Brundtland, G.H., Khalid, M., Agnelli, S., Al-Athel, S. and </a:t>
            </a:r>
            <a:r>
              <a:rPr lang="en-GB" dirty="0" err="1"/>
              <a:t>Chidzero</a:t>
            </a:r>
            <a:r>
              <a:rPr lang="en-GB" dirty="0"/>
              <a:t>, B.J.N.Y., 1987. Our common future. </a:t>
            </a:r>
            <a:r>
              <a:rPr lang="en-GB" i="1" dirty="0"/>
              <a:t>New York</a:t>
            </a:r>
            <a:r>
              <a:rPr lang="en-GB" dirty="0"/>
              <a:t>, 8.</a:t>
            </a:r>
          </a:p>
          <a:p>
            <a:pPr marL="0" indent="0">
              <a:buNone/>
            </a:pPr>
            <a:r>
              <a:rPr lang="en-US" dirty="0">
                <a:effectLst/>
              </a:rPr>
              <a:t>Fanning, A. L., O’Neill, D. W., Hickel, J., &amp; Roux, N. 2022. The social shortfall and ecological overshoot of nations. </a:t>
            </a:r>
            <a:r>
              <a:rPr lang="en-US" b="1" i="1" dirty="0">
                <a:effectLst/>
              </a:rPr>
              <a:t>Nature Sustainability</a:t>
            </a:r>
            <a:r>
              <a:rPr lang="en-US" dirty="0">
                <a:effectLst/>
              </a:rPr>
              <a:t>, 5(1): 26–36.</a:t>
            </a:r>
            <a:endParaRPr lang="en-GB" dirty="0"/>
          </a:p>
          <a:p>
            <a:pPr marL="0" indent="0">
              <a:buNone/>
            </a:pPr>
            <a:r>
              <a:rPr lang="en-GB" dirty="0">
                <a:effectLst/>
              </a:rPr>
              <a:t>Landrum, N. E. 2018. Stages of Corporate Sustainability: Integrating the Strong Sustainability Worldview. </a:t>
            </a:r>
            <a:r>
              <a:rPr lang="en-GB" b="1" i="1" dirty="0">
                <a:effectLst/>
              </a:rPr>
              <a:t>Organization and Environment</a:t>
            </a:r>
            <a:r>
              <a:rPr lang="en-GB" dirty="0">
                <a:effectLst/>
              </a:rPr>
              <a:t>, 31(4): 287–313.</a:t>
            </a:r>
            <a:endParaRPr lang="en-GB" dirty="0"/>
          </a:p>
          <a:p>
            <a:pPr marL="0" indent="0">
              <a:buNone/>
            </a:pPr>
            <a:r>
              <a:rPr lang="en-GB" dirty="0">
                <a:effectLst/>
              </a:rPr>
              <a:t>J. </a:t>
            </a:r>
            <a:r>
              <a:rPr lang="en-GB" dirty="0" err="1">
                <a:effectLst/>
              </a:rPr>
              <a:t>Rockström</a:t>
            </a:r>
            <a:r>
              <a:rPr lang="en-GB" dirty="0">
                <a:effectLst/>
              </a:rPr>
              <a:t>, W. Steffen, K. </a:t>
            </a:r>
            <a:r>
              <a:rPr lang="en-GB" dirty="0" err="1">
                <a:effectLst/>
              </a:rPr>
              <a:t>Noone</a:t>
            </a:r>
            <a:r>
              <a:rPr lang="en-GB" dirty="0">
                <a:effectLst/>
              </a:rPr>
              <a:t>, Å. Persson, F. S. Chapin, et al. 2009. A safe operation space for humanity. </a:t>
            </a:r>
            <a:r>
              <a:rPr lang="en-GB" b="1" i="1" dirty="0">
                <a:effectLst/>
              </a:rPr>
              <a:t>Nature</a:t>
            </a:r>
            <a:r>
              <a:rPr lang="en-GB" dirty="0">
                <a:effectLst/>
              </a:rPr>
              <a:t>, 461(September).</a:t>
            </a:r>
          </a:p>
          <a:p>
            <a:pPr marL="0" indent="0">
              <a:buNone/>
            </a:pPr>
            <a:r>
              <a:rPr lang="en-GB" dirty="0">
                <a:effectLst/>
              </a:rPr>
              <a:t>Steffen, W., Broadgate, W., Deutsch, L., Gaffney, O., &amp; Ludwig, C. 2015. The trajectory of the </a:t>
            </a:r>
            <a:r>
              <a:rPr lang="en-GB" dirty="0" err="1">
                <a:effectLst/>
              </a:rPr>
              <a:t>anthropocene</a:t>
            </a:r>
            <a:r>
              <a:rPr lang="en-GB" dirty="0">
                <a:effectLst/>
              </a:rPr>
              <a:t>: The great acceleration. </a:t>
            </a:r>
            <a:r>
              <a:rPr lang="en-GB" b="1" i="1" dirty="0">
                <a:effectLst/>
              </a:rPr>
              <a:t>Anthropocene Review</a:t>
            </a:r>
            <a:r>
              <a:rPr lang="en-GB" dirty="0">
                <a:effectLst/>
              </a:rPr>
              <a:t>, 2(1): 81–98.</a:t>
            </a:r>
          </a:p>
          <a:p>
            <a:pPr marL="0" indent="0">
              <a:buNone/>
            </a:pPr>
            <a:r>
              <a:rPr lang="en-GB" dirty="0">
                <a:effectLst/>
              </a:rPr>
              <a:t>Steffen, W., Richardson, K., </a:t>
            </a:r>
            <a:r>
              <a:rPr lang="en-GB" dirty="0" err="1">
                <a:effectLst/>
              </a:rPr>
              <a:t>Rockström</a:t>
            </a:r>
            <a:r>
              <a:rPr lang="en-GB" dirty="0">
                <a:effectLst/>
              </a:rPr>
              <a:t>, J., Cornell, S. E., Fetzer, I., et al. 2015. Planetary boundaries: Guiding human development on a changing planet. </a:t>
            </a:r>
            <a:r>
              <a:rPr lang="en-GB" b="1" i="1" dirty="0">
                <a:effectLst/>
              </a:rPr>
              <a:t>Science</a:t>
            </a:r>
            <a:r>
              <a:rPr lang="en-GB" dirty="0">
                <a:effectLst/>
              </a:rPr>
              <a:t>, 347(6223). </a:t>
            </a:r>
            <a:r>
              <a:rPr lang="en-GB" dirty="0">
                <a:effectLst/>
                <a:hlinkClick r:id="rId2"/>
              </a:rPr>
              <a:t>https://doi.org/10.1126/science.1259855</a:t>
            </a:r>
            <a:r>
              <a:rPr lang="en-GB" dirty="0">
                <a:effectLst/>
              </a:rPr>
              <a:t>.</a:t>
            </a:r>
          </a:p>
          <a:p>
            <a:pPr marL="0" indent="0">
              <a:buNone/>
            </a:pPr>
            <a:r>
              <a:rPr lang="en-GB" dirty="0">
                <a:effectLst/>
              </a:rPr>
              <a:t>Whiteman, G., Walker, B., &amp; </a:t>
            </a:r>
            <a:r>
              <a:rPr lang="en-GB" dirty="0" err="1">
                <a:effectLst/>
              </a:rPr>
              <a:t>Perego</a:t>
            </a:r>
            <a:r>
              <a:rPr lang="en-GB" dirty="0">
                <a:effectLst/>
              </a:rPr>
              <a:t>, P. 2013. Planetary Boundaries: Ecological Foundations for Corporate Sustainability. </a:t>
            </a:r>
            <a:r>
              <a:rPr lang="en-GB" b="1" i="1" dirty="0">
                <a:effectLst/>
              </a:rPr>
              <a:t>Journal of Management Studies</a:t>
            </a:r>
            <a:r>
              <a:rPr lang="en-GB" dirty="0">
                <a:effectLst/>
              </a:rPr>
              <a:t>, 50(2): 307–336.</a:t>
            </a:r>
          </a:p>
        </p:txBody>
      </p:sp>
    </p:spTree>
    <p:extLst>
      <p:ext uri="{BB962C8B-B14F-4D97-AF65-F5344CB8AC3E}">
        <p14:creationId xmlns:p14="http://schemas.microsoft.com/office/powerpoint/2010/main" val="3895663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A0E40-99F6-4F43-AED1-EE34F5792EB0}"/>
              </a:ext>
            </a:extLst>
          </p:cNvPr>
          <p:cNvSpPr>
            <a:spLocks noGrp="1"/>
          </p:cNvSpPr>
          <p:nvPr>
            <p:ph type="title"/>
          </p:nvPr>
        </p:nvSpPr>
        <p:spPr>
          <a:xfrm>
            <a:off x="640080" y="325369"/>
            <a:ext cx="4368602" cy="1956841"/>
          </a:xfrm>
        </p:spPr>
        <p:txBody>
          <a:bodyPr anchor="b">
            <a:normAutofit/>
          </a:bodyPr>
          <a:lstStyle/>
          <a:p>
            <a:r>
              <a:rPr lang="fi-FI" sz="4200"/>
              <a:t>Individual/group in-class assignment</a:t>
            </a:r>
            <a:endParaRPr lang="en-GB" sz="42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3D8C9A-C180-4DE0-815D-2D44B5597FB2}"/>
              </a:ext>
            </a:extLst>
          </p:cNvPr>
          <p:cNvSpPr>
            <a:spLocks noGrp="1"/>
          </p:cNvSpPr>
          <p:nvPr>
            <p:ph idx="1"/>
          </p:nvPr>
        </p:nvSpPr>
        <p:spPr>
          <a:xfrm>
            <a:off x="640080" y="2872899"/>
            <a:ext cx="4243589" cy="3320668"/>
          </a:xfrm>
        </p:spPr>
        <p:txBody>
          <a:bodyPr>
            <a:normAutofit/>
          </a:bodyPr>
          <a:lstStyle/>
          <a:p>
            <a:r>
              <a:rPr lang="fi-FI" sz="1500" dirty="0"/>
              <a:t>Complete </a:t>
            </a:r>
            <a:r>
              <a:rPr lang="fi-FI" sz="1500" dirty="0" err="1"/>
              <a:t>the</a:t>
            </a:r>
            <a:r>
              <a:rPr lang="fi-FI" sz="1500" dirty="0"/>
              <a:t> </a:t>
            </a:r>
            <a:r>
              <a:rPr lang="fi-FI" sz="1500" dirty="0" err="1"/>
              <a:t>carbon</a:t>
            </a:r>
            <a:r>
              <a:rPr lang="fi-FI" sz="1500" dirty="0"/>
              <a:t> </a:t>
            </a:r>
            <a:r>
              <a:rPr lang="fi-FI" sz="1500" dirty="0" err="1"/>
              <a:t>footprint</a:t>
            </a:r>
            <a:r>
              <a:rPr lang="fi-FI" sz="1500" dirty="0"/>
              <a:t> </a:t>
            </a:r>
            <a:r>
              <a:rPr lang="fi-FI" sz="1500" dirty="0" err="1"/>
              <a:t>calculator</a:t>
            </a:r>
            <a:r>
              <a:rPr lang="fi-FI" sz="1500" dirty="0"/>
              <a:t> (10-15 </a:t>
            </a:r>
            <a:r>
              <a:rPr lang="fi-FI" sz="1500" dirty="0" err="1"/>
              <a:t>mins</a:t>
            </a:r>
            <a:r>
              <a:rPr lang="fi-FI" sz="1500" dirty="0"/>
              <a:t>)</a:t>
            </a:r>
          </a:p>
          <a:p>
            <a:pPr lvl="1"/>
            <a:r>
              <a:rPr lang="fi-FI" sz="1500" dirty="0">
                <a:hlinkClick r:id="rId2"/>
              </a:rPr>
              <a:t>https://www.footprintcalculator.org/</a:t>
            </a:r>
            <a:r>
              <a:rPr lang="fi-FI" sz="1500" dirty="0"/>
              <a:t> </a:t>
            </a:r>
          </a:p>
          <a:p>
            <a:pPr lvl="1"/>
            <a:r>
              <a:rPr lang="fi-FI" sz="1500" dirty="0" err="1"/>
              <a:t>Reflect</a:t>
            </a:r>
            <a:r>
              <a:rPr lang="fi-FI" sz="1500" dirty="0"/>
              <a:t> on </a:t>
            </a:r>
            <a:r>
              <a:rPr lang="fi-FI" sz="1500" dirty="0" err="1"/>
              <a:t>the</a:t>
            </a:r>
            <a:r>
              <a:rPr lang="fi-FI" sz="1500" dirty="0"/>
              <a:t> ”How </a:t>
            </a:r>
            <a:r>
              <a:rPr lang="fi-FI" sz="1500" dirty="0" err="1"/>
              <a:t>do</a:t>
            </a:r>
            <a:r>
              <a:rPr lang="fi-FI" sz="1500" dirty="0"/>
              <a:t> </a:t>
            </a:r>
            <a:r>
              <a:rPr lang="fi-FI" sz="1500" dirty="0" err="1"/>
              <a:t>you</a:t>
            </a:r>
            <a:r>
              <a:rPr lang="fi-FI" sz="1500" dirty="0"/>
              <a:t> </a:t>
            </a:r>
            <a:r>
              <a:rPr lang="fi-FI" sz="1500" dirty="0" err="1"/>
              <a:t>feel</a:t>
            </a:r>
            <a:r>
              <a:rPr lang="fi-FI" sz="1500" dirty="0"/>
              <a:t>” and ”</a:t>
            </a:r>
            <a:r>
              <a:rPr lang="fi-FI" sz="1500" dirty="0" err="1"/>
              <a:t>Explore</a:t>
            </a:r>
            <a:r>
              <a:rPr lang="fi-FI" sz="1500" dirty="0"/>
              <a:t> </a:t>
            </a:r>
            <a:r>
              <a:rPr lang="fi-FI" sz="1500" dirty="0" err="1"/>
              <a:t>your</a:t>
            </a:r>
            <a:r>
              <a:rPr lang="fi-FI" sz="1500" dirty="0"/>
              <a:t> data” </a:t>
            </a:r>
            <a:r>
              <a:rPr lang="fi-FI" sz="1500" dirty="0" err="1"/>
              <a:t>sections</a:t>
            </a:r>
            <a:endParaRPr lang="fi-FI" sz="1500" dirty="0"/>
          </a:p>
          <a:p>
            <a:pPr lvl="2"/>
            <a:r>
              <a:rPr lang="fi-FI" sz="1500" dirty="0"/>
              <a:t>How </a:t>
            </a:r>
            <a:r>
              <a:rPr lang="fi-FI" sz="1500" dirty="0" err="1"/>
              <a:t>did</a:t>
            </a:r>
            <a:r>
              <a:rPr lang="fi-FI" sz="1500" dirty="0"/>
              <a:t> </a:t>
            </a:r>
            <a:r>
              <a:rPr lang="fi-FI" sz="1500" dirty="0" err="1"/>
              <a:t>the</a:t>
            </a:r>
            <a:r>
              <a:rPr lang="fi-FI" sz="1500" dirty="0"/>
              <a:t> </a:t>
            </a:r>
            <a:r>
              <a:rPr lang="fi-FI" sz="1500" dirty="0" err="1"/>
              <a:t>results</a:t>
            </a:r>
            <a:r>
              <a:rPr lang="fi-FI" sz="1500" dirty="0"/>
              <a:t> </a:t>
            </a:r>
            <a:r>
              <a:rPr lang="fi-FI" sz="1500" dirty="0" err="1"/>
              <a:t>make</a:t>
            </a:r>
            <a:r>
              <a:rPr lang="fi-FI" sz="1500" dirty="0"/>
              <a:t> </a:t>
            </a:r>
            <a:r>
              <a:rPr lang="fi-FI" sz="1500" dirty="0" err="1"/>
              <a:t>you</a:t>
            </a:r>
            <a:r>
              <a:rPr lang="fi-FI" sz="1500" dirty="0"/>
              <a:t> </a:t>
            </a:r>
            <a:r>
              <a:rPr lang="fi-FI" sz="1500" dirty="0" err="1"/>
              <a:t>feel</a:t>
            </a:r>
            <a:r>
              <a:rPr lang="fi-FI" sz="1500" dirty="0"/>
              <a:t>? </a:t>
            </a:r>
            <a:r>
              <a:rPr lang="fi-FI" sz="1500" dirty="0" err="1"/>
              <a:t>Any</a:t>
            </a:r>
            <a:r>
              <a:rPr lang="fi-FI" sz="1500" dirty="0"/>
              <a:t> </a:t>
            </a:r>
            <a:r>
              <a:rPr lang="fi-FI" sz="1500" dirty="0" err="1"/>
              <a:t>thoughts</a:t>
            </a:r>
            <a:r>
              <a:rPr lang="fi-FI" sz="1500" dirty="0"/>
              <a:t> on </a:t>
            </a:r>
            <a:r>
              <a:rPr lang="fi-FI" sz="1500" dirty="0" err="1"/>
              <a:t>the</a:t>
            </a:r>
            <a:r>
              <a:rPr lang="fi-FI" sz="1500" dirty="0"/>
              <a:t> </a:t>
            </a:r>
            <a:r>
              <a:rPr lang="fi-FI" sz="1500" dirty="0" err="1"/>
              <a:t>differences</a:t>
            </a:r>
            <a:r>
              <a:rPr lang="fi-FI" sz="1500" dirty="0"/>
              <a:t> </a:t>
            </a:r>
            <a:r>
              <a:rPr lang="fi-FI" sz="1500" dirty="0" err="1"/>
              <a:t>between</a:t>
            </a:r>
            <a:r>
              <a:rPr lang="fi-FI" sz="1500" dirty="0"/>
              <a:t> </a:t>
            </a:r>
            <a:r>
              <a:rPr lang="fi-FI" sz="1500" dirty="0" err="1"/>
              <a:t>the</a:t>
            </a:r>
            <a:r>
              <a:rPr lang="fi-FI" sz="1500" dirty="0"/>
              <a:t> </a:t>
            </a:r>
            <a:r>
              <a:rPr lang="fi-FI" sz="1500" dirty="0" err="1"/>
              <a:t>countries</a:t>
            </a:r>
            <a:r>
              <a:rPr lang="fi-FI" sz="1500" dirty="0"/>
              <a:t>?</a:t>
            </a:r>
          </a:p>
          <a:p>
            <a:r>
              <a:rPr lang="fi-FI" sz="1500" dirty="0" err="1"/>
              <a:t>Discuss</a:t>
            </a:r>
            <a:r>
              <a:rPr lang="fi-FI" sz="1500" dirty="0"/>
              <a:t> </a:t>
            </a:r>
            <a:r>
              <a:rPr lang="fi-FI" sz="1500" dirty="0" err="1"/>
              <a:t>the</a:t>
            </a:r>
            <a:r>
              <a:rPr lang="fi-FI" sz="1500" dirty="0"/>
              <a:t> </a:t>
            </a:r>
            <a:r>
              <a:rPr lang="fi-FI" sz="1500" dirty="0" err="1"/>
              <a:t>results</a:t>
            </a:r>
            <a:r>
              <a:rPr lang="fi-FI" sz="1500" dirty="0"/>
              <a:t> </a:t>
            </a:r>
            <a:r>
              <a:rPr lang="fi-FI" sz="1500" dirty="0" err="1"/>
              <a:t>with</a:t>
            </a:r>
            <a:r>
              <a:rPr lang="fi-FI" sz="1500" dirty="0"/>
              <a:t> </a:t>
            </a:r>
            <a:r>
              <a:rPr lang="fi-FI" sz="1500" dirty="0" err="1"/>
              <a:t>classmates</a:t>
            </a:r>
            <a:r>
              <a:rPr lang="fi-FI" sz="1500" dirty="0"/>
              <a:t> </a:t>
            </a:r>
            <a:r>
              <a:rPr lang="fi-FI" sz="1500" dirty="0" err="1"/>
              <a:t>near</a:t>
            </a:r>
            <a:r>
              <a:rPr lang="fi-FI" sz="1500" dirty="0"/>
              <a:t> </a:t>
            </a:r>
            <a:r>
              <a:rPr lang="fi-FI" sz="1500" dirty="0" err="1"/>
              <a:t>you</a:t>
            </a:r>
            <a:r>
              <a:rPr lang="fi-FI" sz="1500" dirty="0"/>
              <a:t> (10 </a:t>
            </a:r>
            <a:r>
              <a:rPr lang="fi-FI" sz="1500" dirty="0" err="1"/>
              <a:t>mins</a:t>
            </a:r>
            <a:r>
              <a:rPr lang="fi-FI" sz="1500" dirty="0"/>
              <a:t>)</a:t>
            </a:r>
          </a:p>
          <a:p>
            <a:r>
              <a:rPr lang="fi-FI" sz="1500" dirty="0" err="1"/>
              <a:t>Discussion</a:t>
            </a:r>
            <a:r>
              <a:rPr lang="fi-FI" sz="1500" dirty="0"/>
              <a:t> </a:t>
            </a:r>
            <a:r>
              <a:rPr lang="fi-FI" sz="1500" dirty="0" err="1"/>
              <a:t>with</a:t>
            </a:r>
            <a:r>
              <a:rPr lang="fi-FI" sz="1500" dirty="0"/>
              <a:t> </a:t>
            </a:r>
            <a:r>
              <a:rPr lang="fi-FI" sz="1500" dirty="0" err="1"/>
              <a:t>the</a:t>
            </a:r>
            <a:r>
              <a:rPr lang="fi-FI" sz="1500" dirty="0"/>
              <a:t> </a:t>
            </a:r>
            <a:r>
              <a:rPr lang="fi-FI" sz="1500" dirty="0" err="1"/>
              <a:t>entire</a:t>
            </a:r>
            <a:r>
              <a:rPr lang="fi-FI" sz="1500" dirty="0"/>
              <a:t> </a:t>
            </a:r>
            <a:r>
              <a:rPr lang="fi-FI" sz="1500" dirty="0" err="1"/>
              <a:t>class</a:t>
            </a:r>
            <a:r>
              <a:rPr lang="fi-FI" sz="1500" dirty="0"/>
              <a:t> (10 </a:t>
            </a:r>
            <a:r>
              <a:rPr lang="fi-FI" sz="1500" dirty="0" err="1"/>
              <a:t>mins</a:t>
            </a:r>
            <a:r>
              <a:rPr lang="fi-FI" sz="1500" dirty="0"/>
              <a:t>)</a:t>
            </a:r>
            <a:endParaRPr lang="en-GB" sz="1500" dirty="0"/>
          </a:p>
        </p:txBody>
      </p:sp>
      <p:pic>
        <p:nvPicPr>
          <p:cNvPr id="15" name="Picture 4" descr="Glasses on top of a book">
            <a:extLst>
              <a:ext uri="{FF2B5EF4-FFF2-40B4-BE49-F238E27FC236}">
                <a16:creationId xmlns:a16="http://schemas.microsoft.com/office/drawing/2014/main" id="{078849FF-6D52-0ABC-176E-1DC9DC868B36}"/>
              </a:ext>
            </a:extLst>
          </p:cNvPr>
          <p:cNvPicPr>
            <a:picLocks noChangeAspect="1"/>
          </p:cNvPicPr>
          <p:nvPr/>
        </p:nvPicPr>
        <p:blipFill rotWithShape="1">
          <a:blip r:embed="rId3"/>
          <a:srcRect l="4108" r="294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2865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2D0E-E15E-4476-8C56-7C77777DB08A}"/>
              </a:ext>
            </a:extLst>
          </p:cNvPr>
          <p:cNvSpPr>
            <a:spLocks noGrp="1"/>
          </p:cNvSpPr>
          <p:nvPr>
            <p:ph type="title"/>
          </p:nvPr>
        </p:nvSpPr>
        <p:spPr>
          <a:xfrm>
            <a:off x="524741" y="620392"/>
            <a:ext cx="3808268" cy="5504688"/>
          </a:xfrm>
        </p:spPr>
        <p:txBody>
          <a:bodyPr>
            <a:normAutofit/>
          </a:bodyPr>
          <a:lstStyle/>
          <a:p>
            <a:r>
              <a:rPr lang="fi-FI" sz="6000">
                <a:solidFill>
                  <a:schemeClr val="accent5"/>
                </a:solidFill>
              </a:rPr>
              <a:t>Session agenda</a:t>
            </a:r>
            <a:endParaRPr lang="en-GB" sz="6000">
              <a:solidFill>
                <a:schemeClr val="accent5"/>
              </a:solidFill>
            </a:endParaRPr>
          </a:p>
        </p:txBody>
      </p:sp>
      <p:graphicFrame>
        <p:nvGraphicFramePr>
          <p:cNvPr id="11" name="Content Placeholder 2">
            <a:extLst>
              <a:ext uri="{FF2B5EF4-FFF2-40B4-BE49-F238E27FC236}">
                <a16:creationId xmlns:a16="http://schemas.microsoft.com/office/drawing/2014/main" id="{F314DE9D-35A6-4C7C-A08C-96F59A8E565A}"/>
              </a:ext>
            </a:extLst>
          </p:cNvPr>
          <p:cNvGraphicFramePr>
            <a:graphicFrameLocks noGrp="1"/>
          </p:cNvGraphicFramePr>
          <p:nvPr>
            <p:ph idx="1"/>
            <p:extLst>
              <p:ext uri="{D42A27DB-BD31-4B8C-83A1-F6EECF244321}">
                <p14:modId xmlns:p14="http://schemas.microsoft.com/office/powerpoint/2010/main" val="31146061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49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DF8FC-B4CB-4A3F-AC79-010C34E818BE}"/>
              </a:ext>
            </a:extLst>
          </p:cNvPr>
          <p:cNvSpPr>
            <a:spLocks noGrp="1"/>
          </p:cNvSpPr>
          <p:nvPr>
            <p:ph type="title"/>
          </p:nvPr>
        </p:nvSpPr>
        <p:spPr>
          <a:xfrm>
            <a:off x="686834" y="1153572"/>
            <a:ext cx="3200400" cy="4461163"/>
          </a:xfrm>
        </p:spPr>
        <p:txBody>
          <a:bodyPr>
            <a:normAutofit/>
          </a:bodyPr>
          <a:lstStyle/>
          <a:p>
            <a:r>
              <a:rPr lang="fi-FI">
                <a:solidFill>
                  <a:srgbClr val="FFFFFF"/>
                </a:solidFill>
              </a:rPr>
              <a:t>Learning objectives of this session</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C6CF379-655A-47FE-904B-FCED471854E2}"/>
              </a:ext>
            </a:extLst>
          </p:cNvPr>
          <p:cNvSpPr>
            <a:spLocks noGrp="1"/>
          </p:cNvSpPr>
          <p:nvPr>
            <p:ph idx="1"/>
          </p:nvPr>
        </p:nvSpPr>
        <p:spPr>
          <a:xfrm>
            <a:off x="4447308" y="591344"/>
            <a:ext cx="6906491" cy="5585619"/>
          </a:xfrm>
        </p:spPr>
        <p:txBody>
          <a:bodyPr anchor="ctr">
            <a:normAutofit/>
          </a:bodyPr>
          <a:lstStyle/>
          <a:p>
            <a:r>
              <a:rPr lang="fi-FI" dirty="0"/>
              <a:t>Develop a basic understanding of</a:t>
            </a:r>
          </a:p>
          <a:p>
            <a:pPr lvl="1"/>
            <a:r>
              <a:rPr lang="fi-FI" dirty="0"/>
              <a:t>The state of the world regarding sustainability challenges</a:t>
            </a:r>
          </a:p>
          <a:p>
            <a:pPr lvl="1"/>
            <a:r>
              <a:rPr lang="fi-FI" dirty="0"/>
              <a:t>What is meant by sustainability and sustainable development</a:t>
            </a:r>
          </a:p>
          <a:p>
            <a:pPr lvl="1"/>
            <a:r>
              <a:rPr lang="fi-FI" dirty="0"/>
              <a:t>What are the current conceptions of corporate sustainability, and how they relate to environmental and social sustainability</a:t>
            </a:r>
          </a:p>
          <a:p>
            <a:pPr lvl="1"/>
            <a:endParaRPr lang="en-GB" dirty="0"/>
          </a:p>
        </p:txBody>
      </p:sp>
    </p:spTree>
    <p:extLst>
      <p:ext uri="{BB962C8B-B14F-4D97-AF65-F5344CB8AC3E}">
        <p14:creationId xmlns:p14="http://schemas.microsoft.com/office/powerpoint/2010/main" val="269217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7398C-57DB-4702-AD59-EBEE7E8E9B2B}"/>
              </a:ext>
            </a:extLst>
          </p:cNvPr>
          <p:cNvSpPr>
            <a:spLocks noGrp="1"/>
          </p:cNvSpPr>
          <p:nvPr>
            <p:ph type="title"/>
          </p:nvPr>
        </p:nvSpPr>
        <p:spPr>
          <a:xfrm>
            <a:off x="686834" y="1153572"/>
            <a:ext cx="3200400" cy="4461163"/>
          </a:xfrm>
        </p:spPr>
        <p:txBody>
          <a:bodyPr>
            <a:normAutofit/>
          </a:bodyPr>
          <a:lstStyle/>
          <a:p>
            <a:r>
              <a:rPr lang="fi-FI">
                <a:solidFill>
                  <a:srgbClr val="FFFFFF"/>
                </a:solidFill>
              </a:rPr>
              <a:t>Practicalities</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87E08F-7AF2-412C-B13F-4C1531D34A90}"/>
              </a:ext>
            </a:extLst>
          </p:cNvPr>
          <p:cNvSpPr>
            <a:spLocks noGrp="1"/>
          </p:cNvSpPr>
          <p:nvPr>
            <p:ph idx="1"/>
          </p:nvPr>
        </p:nvSpPr>
        <p:spPr>
          <a:xfrm>
            <a:off x="4447308" y="591344"/>
            <a:ext cx="6906491" cy="5585619"/>
          </a:xfrm>
        </p:spPr>
        <p:txBody>
          <a:bodyPr anchor="ctr">
            <a:normAutofit/>
          </a:bodyPr>
          <a:lstStyle/>
          <a:p>
            <a:r>
              <a:rPr lang="fi-FI" dirty="0" err="1"/>
              <a:t>Those</a:t>
            </a:r>
            <a:r>
              <a:rPr lang="fi-FI" dirty="0"/>
              <a:t> present: </a:t>
            </a:r>
            <a:r>
              <a:rPr lang="fi-FI" dirty="0" err="1"/>
              <a:t>Please</a:t>
            </a:r>
            <a:r>
              <a:rPr lang="fi-FI" dirty="0"/>
              <a:t> </a:t>
            </a:r>
            <a:r>
              <a:rPr lang="fi-FI" dirty="0" err="1"/>
              <a:t>have</a:t>
            </a:r>
            <a:r>
              <a:rPr lang="fi-FI" dirty="0"/>
              <a:t> nametags out every lecture</a:t>
            </a:r>
          </a:p>
          <a:p>
            <a:r>
              <a:rPr lang="fi-FI" dirty="0"/>
              <a:t>Please bring your laptops (or at least mobile phones) to class</a:t>
            </a:r>
          </a:p>
          <a:p>
            <a:pPr lvl="1"/>
            <a:r>
              <a:rPr lang="fi-FI" dirty="0"/>
              <a:t>But keep them in your bags/pockets/inactive unless told otherwise</a:t>
            </a:r>
          </a:p>
          <a:p>
            <a:r>
              <a:rPr lang="fi-FI" dirty="0"/>
              <a:t>Let’s try to keep an interactive atmosphere – feel free to raise your hand if you have any comments or questions!</a:t>
            </a:r>
          </a:p>
          <a:p>
            <a:endParaRPr lang="en-GB" dirty="0"/>
          </a:p>
        </p:txBody>
      </p:sp>
    </p:spTree>
    <p:extLst>
      <p:ext uri="{BB962C8B-B14F-4D97-AF65-F5344CB8AC3E}">
        <p14:creationId xmlns:p14="http://schemas.microsoft.com/office/powerpoint/2010/main" val="303502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8F539-E508-4A28-ADB7-705C96C65E4C}"/>
              </a:ext>
            </a:extLst>
          </p:cNvPr>
          <p:cNvSpPr>
            <a:spLocks noGrp="1"/>
          </p:cNvSpPr>
          <p:nvPr>
            <p:ph type="title"/>
          </p:nvPr>
        </p:nvSpPr>
        <p:spPr>
          <a:xfrm>
            <a:off x="686834" y="1153572"/>
            <a:ext cx="3200400" cy="4461163"/>
          </a:xfrm>
        </p:spPr>
        <p:txBody>
          <a:bodyPr>
            <a:normAutofit/>
          </a:bodyPr>
          <a:lstStyle/>
          <a:p>
            <a:r>
              <a:rPr lang="fi-FI">
                <a:solidFill>
                  <a:srgbClr val="FFFFFF"/>
                </a:solidFill>
              </a:rPr>
              <a:t>Aims and objectives</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A339CA-DAE4-4247-B2A8-247F8212FFF5}"/>
              </a:ext>
            </a:extLst>
          </p:cNvPr>
          <p:cNvSpPr>
            <a:spLocks noGrp="1"/>
          </p:cNvSpPr>
          <p:nvPr>
            <p:ph idx="1"/>
          </p:nvPr>
        </p:nvSpPr>
        <p:spPr>
          <a:xfrm>
            <a:off x="4447308" y="591344"/>
            <a:ext cx="6906491" cy="5585619"/>
          </a:xfrm>
        </p:spPr>
        <p:txBody>
          <a:bodyPr anchor="ctr">
            <a:normAutofit/>
          </a:bodyPr>
          <a:lstStyle/>
          <a:p>
            <a:pPr marL="0" indent="0">
              <a:buNone/>
            </a:pPr>
            <a:r>
              <a:rPr lang="fi-FI" sz="2200" dirty="0" err="1"/>
              <a:t>After</a:t>
            </a:r>
            <a:r>
              <a:rPr lang="fi-FI" sz="2200" dirty="0"/>
              <a:t> </a:t>
            </a:r>
            <a:r>
              <a:rPr lang="fi-FI" sz="2200" dirty="0" err="1"/>
              <a:t>completing</a:t>
            </a:r>
            <a:r>
              <a:rPr lang="fi-FI" sz="2200" dirty="0"/>
              <a:t> </a:t>
            </a:r>
            <a:r>
              <a:rPr lang="fi-FI" sz="2200" dirty="0" err="1"/>
              <a:t>this</a:t>
            </a:r>
            <a:r>
              <a:rPr lang="fi-FI" sz="2200" dirty="0"/>
              <a:t> </a:t>
            </a:r>
            <a:r>
              <a:rPr lang="fi-FI" sz="2200" dirty="0" err="1"/>
              <a:t>module</a:t>
            </a:r>
            <a:r>
              <a:rPr lang="fi-FI" sz="2200" dirty="0"/>
              <a:t>, </a:t>
            </a:r>
            <a:r>
              <a:rPr lang="fi-FI" sz="2200" dirty="0" err="1"/>
              <a:t>you</a:t>
            </a:r>
            <a:r>
              <a:rPr lang="fi-FI" sz="2200" dirty="0"/>
              <a:t> </a:t>
            </a:r>
            <a:r>
              <a:rPr lang="fi-FI" sz="2200" dirty="0" err="1"/>
              <a:t>should</a:t>
            </a:r>
            <a:r>
              <a:rPr lang="fi-FI" sz="2200" dirty="0"/>
              <a:t> </a:t>
            </a:r>
            <a:r>
              <a:rPr lang="fi-FI" sz="2200" dirty="0" err="1"/>
              <a:t>be</a:t>
            </a:r>
            <a:r>
              <a:rPr lang="fi-FI" sz="2200" dirty="0"/>
              <a:t> </a:t>
            </a:r>
            <a:r>
              <a:rPr lang="fi-FI" sz="2200" dirty="0" err="1"/>
              <a:t>able</a:t>
            </a:r>
            <a:r>
              <a:rPr lang="fi-FI" sz="2200" dirty="0"/>
              <a:t> to:</a:t>
            </a:r>
          </a:p>
          <a:p>
            <a:pPr marL="0" indent="0">
              <a:buNone/>
            </a:pPr>
            <a:endParaRPr lang="fi-FI" sz="2200" dirty="0"/>
          </a:p>
          <a:p>
            <a:pPr>
              <a:tabLst>
                <a:tab pos="630555" algn="l"/>
              </a:tabLst>
            </a:pPr>
            <a:r>
              <a:rPr lang="en-US" sz="1600" dirty="0"/>
              <a:t>Understand and analyze the core tensions between business, society, and the environment </a:t>
            </a:r>
          </a:p>
          <a:p>
            <a:pPr>
              <a:tabLst>
                <a:tab pos="630555" algn="l"/>
              </a:tabLst>
            </a:pPr>
            <a:r>
              <a:rPr lang="en-US" sz="1600" dirty="0"/>
              <a:t>Understand key terminology and frameworks in business sustainability and apply different sustainability tools in existing businesses </a:t>
            </a:r>
          </a:p>
          <a:p>
            <a:pPr>
              <a:tabLst>
                <a:tab pos="630555" algn="l"/>
              </a:tabLst>
            </a:pPr>
            <a:r>
              <a:rPr lang="en-US" sz="1600" dirty="0"/>
              <a:t>Analyze the preferences of different stakeholders and how these pressures shape a company's sustainability actions </a:t>
            </a:r>
          </a:p>
          <a:p>
            <a:pPr>
              <a:tabLst>
                <a:tab pos="630555" algn="l"/>
              </a:tabLst>
            </a:pPr>
            <a:r>
              <a:rPr lang="en-US" sz="1600" dirty="0"/>
              <a:t>Create plans for sustainability transformations by evaluating sustainability practices in existing businesses and considering financial realities</a:t>
            </a:r>
            <a:endParaRPr lang="fi-FI" sz="2200" dirty="0"/>
          </a:p>
        </p:txBody>
      </p:sp>
    </p:spTree>
    <p:extLst>
      <p:ext uri="{BB962C8B-B14F-4D97-AF65-F5344CB8AC3E}">
        <p14:creationId xmlns:p14="http://schemas.microsoft.com/office/powerpoint/2010/main" val="327627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639F5-3FAB-47B2-BE1F-C701E11E335A}"/>
              </a:ext>
            </a:extLst>
          </p:cNvPr>
          <p:cNvSpPr>
            <a:spLocks noGrp="1"/>
          </p:cNvSpPr>
          <p:nvPr>
            <p:ph type="title"/>
          </p:nvPr>
        </p:nvSpPr>
        <p:spPr>
          <a:xfrm>
            <a:off x="838200" y="459863"/>
            <a:ext cx="10515600" cy="1004594"/>
          </a:xfrm>
        </p:spPr>
        <p:txBody>
          <a:bodyPr>
            <a:normAutofit/>
          </a:bodyPr>
          <a:lstStyle/>
          <a:p>
            <a:pPr algn="ctr"/>
            <a:r>
              <a:rPr lang="fi-FI">
                <a:solidFill>
                  <a:srgbClr val="FFFFFF"/>
                </a:solidFill>
              </a:rPr>
              <a:t>Structure</a:t>
            </a:r>
            <a:endParaRPr lang="en-GB">
              <a:solidFill>
                <a:srgbClr val="FFFFFF"/>
              </a:solidFill>
            </a:endParaRPr>
          </a:p>
        </p:txBody>
      </p:sp>
      <p:sp>
        <p:nvSpPr>
          <p:cNvPr id="23" name="Rectangle: Rounded Corners 2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E8D2B9C4-24A1-4579-8BA4-704406997DED}"/>
              </a:ext>
            </a:extLst>
          </p:cNvPr>
          <p:cNvGraphicFramePr/>
          <p:nvPr>
            <p:extLst>
              <p:ext uri="{D42A27DB-BD31-4B8C-83A1-F6EECF244321}">
                <p14:modId xmlns:p14="http://schemas.microsoft.com/office/powerpoint/2010/main" val="251435631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id="{BFAC1741-B5F7-0B9A-C108-137F75AD8DF6}"/>
              </a:ext>
            </a:extLst>
          </p:cNvPr>
          <p:cNvSpPr/>
          <p:nvPr/>
        </p:nvSpPr>
        <p:spPr>
          <a:xfrm>
            <a:off x="4046838" y="5581068"/>
            <a:ext cx="3941805" cy="91932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800" dirty="0">
                <a:solidFill>
                  <a:srgbClr val="000000"/>
                </a:solidFill>
                <a:effectLst/>
                <a:ea typeface="Calibri" panose="020F0502020204030204" pitchFamily="34" charset="0"/>
                <a:cs typeface="Arial" panose="020B0604020202020204" pitchFamily="34" charset="0"/>
              </a:rPr>
              <a:t>To get a final grade, you must attend at least 7 (of 11)  lectures. </a:t>
            </a:r>
          </a:p>
          <a:p>
            <a:pPr marL="285750" indent="-285750">
              <a:buFont typeface="Arial" panose="020B0604020202020204" pitchFamily="34" charset="0"/>
              <a:buChar char="•"/>
            </a:pPr>
            <a:r>
              <a:rPr lang="en-GB" sz="1800" dirty="0">
                <a:solidFill>
                  <a:srgbClr val="000000"/>
                </a:solidFill>
                <a:ea typeface="Calibri" panose="020F0502020204030204" pitchFamily="34" charset="0"/>
                <a:cs typeface="Arial" panose="020B0604020202020204" pitchFamily="34" charset="0"/>
              </a:rPr>
              <a:t>Sign a</a:t>
            </a:r>
            <a:r>
              <a:rPr lang="en-GB" sz="1800" dirty="0">
                <a:solidFill>
                  <a:srgbClr val="000000"/>
                </a:solidFill>
                <a:effectLst/>
                <a:ea typeface="Calibri" panose="020F0502020204030204" pitchFamily="34" charset="0"/>
                <a:cs typeface="Arial" panose="020B0604020202020204" pitchFamily="34" charset="0"/>
              </a:rPr>
              <a:t>ttendance sheet.</a:t>
            </a:r>
            <a:endParaRPr lang="fi-FI"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346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128F1-EBA0-4CBE-A982-8ECC73CFCBBF}"/>
              </a:ext>
            </a:extLst>
          </p:cNvPr>
          <p:cNvSpPr>
            <a:spLocks noGrp="1"/>
          </p:cNvSpPr>
          <p:nvPr>
            <p:ph type="title"/>
          </p:nvPr>
        </p:nvSpPr>
        <p:spPr>
          <a:xfrm>
            <a:off x="686834" y="1153572"/>
            <a:ext cx="3200400" cy="4461163"/>
          </a:xfrm>
        </p:spPr>
        <p:txBody>
          <a:bodyPr>
            <a:normAutofit/>
          </a:bodyPr>
          <a:lstStyle/>
          <a:p>
            <a:r>
              <a:rPr lang="fi-FI">
                <a:solidFill>
                  <a:srgbClr val="FFFFFF"/>
                </a:solidFill>
              </a:rPr>
              <a:t>Grading</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DFE18286-5E22-48B8-AA33-34DE4E2EBA26}"/>
              </a:ext>
            </a:extLst>
          </p:cNvPr>
          <p:cNvSpPr>
            <a:spLocks noGrp="1"/>
          </p:cNvSpPr>
          <p:nvPr>
            <p:ph idx="1"/>
          </p:nvPr>
        </p:nvSpPr>
        <p:spPr>
          <a:xfrm>
            <a:off x="4447308" y="591344"/>
            <a:ext cx="6906491" cy="5585619"/>
          </a:xfrm>
        </p:spPr>
        <p:txBody>
          <a:bodyPr anchor="ctr">
            <a:normAutofit/>
          </a:bodyPr>
          <a:lstStyle/>
          <a:p>
            <a:r>
              <a:rPr lang="fi-FI" dirty="0"/>
              <a:t>10% Group </a:t>
            </a:r>
            <a:r>
              <a:rPr lang="fi-FI" dirty="0" err="1"/>
              <a:t>presentation</a:t>
            </a:r>
            <a:endParaRPr lang="fi-FI" dirty="0"/>
          </a:p>
          <a:p>
            <a:pPr lvl="1"/>
            <a:r>
              <a:rPr lang="fi-FI" dirty="0">
                <a:solidFill>
                  <a:srgbClr val="FF0000"/>
                </a:solidFill>
              </a:rPr>
              <a:t>Deadline: 9.5. at 12.00pm</a:t>
            </a:r>
          </a:p>
          <a:p>
            <a:r>
              <a:rPr lang="fi-FI" dirty="0"/>
              <a:t>20% Herman Miller case</a:t>
            </a:r>
          </a:p>
          <a:p>
            <a:pPr lvl="1"/>
            <a:r>
              <a:rPr lang="fi-FI" dirty="0">
                <a:solidFill>
                  <a:srgbClr val="FF0000"/>
                </a:solidFill>
              </a:rPr>
              <a:t>Deadline: 23.5. at 12.00pm</a:t>
            </a:r>
          </a:p>
          <a:p>
            <a:r>
              <a:rPr lang="fi-FI" dirty="0"/>
              <a:t>20% </a:t>
            </a:r>
            <a:r>
              <a:rPr lang="fi-FI" dirty="0" err="1"/>
              <a:t>Individual</a:t>
            </a:r>
            <a:r>
              <a:rPr lang="fi-FI" dirty="0"/>
              <a:t> </a:t>
            </a:r>
            <a:r>
              <a:rPr lang="fi-FI" dirty="0" err="1"/>
              <a:t>written</a:t>
            </a:r>
            <a:r>
              <a:rPr lang="fi-FI" dirty="0"/>
              <a:t> </a:t>
            </a:r>
            <a:r>
              <a:rPr lang="fi-FI" dirty="0" err="1"/>
              <a:t>assignment</a:t>
            </a:r>
            <a:endParaRPr lang="fi-FI" dirty="0"/>
          </a:p>
          <a:p>
            <a:pPr lvl="1"/>
            <a:r>
              <a:rPr lang="fi-FI" dirty="0">
                <a:solidFill>
                  <a:srgbClr val="FF0000"/>
                </a:solidFill>
              </a:rPr>
              <a:t>Deadline: 6.6. at 23.59</a:t>
            </a:r>
          </a:p>
          <a:p>
            <a:r>
              <a:rPr lang="fi-FI" dirty="0"/>
              <a:t>50% </a:t>
            </a:r>
            <a:r>
              <a:rPr lang="fi-FI" dirty="0" err="1"/>
              <a:t>Final</a:t>
            </a:r>
            <a:r>
              <a:rPr lang="fi-FI" dirty="0"/>
              <a:t> </a:t>
            </a:r>
            <a:r>
              <a:rPr lang="fi-FI" dirty="0" err="1"/>
              <a:t>group</a:t>
            </a:r>
            <a:r>
              <a:rPr lang="fi-FI" dirty="0"/>
              <a:t> </a:t>
            </a:r>
            <a:r>
              <a:rPr lang="fi-FI" dirty="0" err="1"/>
              <a:t>project</a:t>
            </a:r>
            <a:endParaRPr lang="fi-FI" dirty="0"/>
          </a:p>
          <a:p>
            <a:pPr lvl="1"/>
            <a:r>
              <a:rPr lang="fi-FI" dirty="0" err="1">
                <a:solidFill>
                  <a:srgbClr val="FF0000"/>
                </a:solidFill>
              </a:rPr>
              <a:t>Deadlines</a:t>
            </a:r>
            <a:endParaRPr lang="fi-FI" dirty="0">
              <a:solidFill>
                <a:srgbClr val="FF0000"/>
              </a:solidFill>
            </a:endParaRPr>
          </a:p>
          <a:p>
            <a:pPr lvl="2"/>
            <a:r>
              <a:rPr lang="fi-FI" dirty="0">
                <a:solidFill>
                  <a:srgbClr val="FF0000"/>
                </a:solidFill>
              </a:rPr>
              <a:t>Group </a:t>
            </a:r>
            <a:r>
              <a:rPr lang="fi-FI" dirty="0" err="1">
                <a:solidFill>
                  <a:srgbClr val="FF0000"/>
                </a:solidFill>
              </a:rPr>
              <a:t>sign-up</a:t>
            </a:r>
            <a:r>
              <a:rPr lang="fi-FI" dirty="0">
                <a:solidFill>
                  <a:srgbClr val="FF0000"/>
                </a:solidFill>
              </a:rPr>
              <a:t>: 28.4. at 15.00</a:t>
            </a:r>
          </a:p>
          <a:p>
            <a:pPr lvl="2"/>
            <a:r>
              <a:rPr lang="fi-FI" dirty="0">
                <a:solidFill>
                  <a:srgbClr val="FF0000"/>
                </a:solidFill>
              </a:rPr>
              <a:t>Group </a:t>
            </a:r>
            <a:r>
              <a:rPr lang="fi-FI" dirty="0" err="1">
                <a:solidFill>
                  <a:srgbClr val="FF0000"/>
                </a:solidFill>
              </a:rPr>
              <a:t>contract</a:t>
            </a:r>
            <a:r>
              <a:rPr lang="fi-FI" dirty="0">
                <a:solidFill>
                  <a:srgbClr val="FF0000"/>
                </a:solidFill>
              </a:rPr>
              <a:t> &amp; </a:t>
            </a:r>
            <a:r>
              <a:rPr lang="fi-FI" dirty="0" err="1">
                <a:solidFill>
                  <a:srgbClr val="FF0000"/>
                </a:solidFill>
              </a:rPr>
              <a:t>topic</a:t>
            </a:r>
            <a:r>
              <a:rPr lang="fi-FI" dirty="0">
                <a:solidFill>
                  <a:srgbClr val="FF0000"/>
                </a:solidFill>
              </a:rPr>
              <a:t> </a:t>
            </a:r>
            <a:r>
              <a:rPr lang="fi-FI" dirty="0" err="1">
                <a:solidFill>
                  <a:srgbClr val="FF0000"/>
                </a:solidFill>
              </a:rPr>
              <a:t>choice</a:t>
            </a:r>
            <a:r>
              <a:rPr lang="fi-FI" dirty="0">
                <a:solidFill>
                  <a:srgbClr val="FF0000"/>
                </a:solidFill>
              </a:rPr>
              <a:t>: 5.5. at 23.59</a:t>
            </a:r>
          </a:p>
          <a:p>
            <a:pPr lvl="2"/>
            <a:r>
              <a:rPr lang="fi-FI" dirty="0" err="1">
                <a:solidFill>
                  <a:srgbClr val="FF0000"/>
                </a:solidFill>
              </a:rPr>
              <a:t>Final</a:t>
            </a:r>
            <a:r>
              <a:rPr lang="fi-FI" dirty="0">
                <a:solidFill>
                  <a:srgbClr val="FF0000"/>
                </a:solidFill>
              </a:rPr>
              <a:t> </a:t>
            </a:r>
            <a:r>
              <a:rPr lang="fi-FI" dirty="0" err="1">
                <a:solidFill>
                  <a:srgbClr val="FF0000"/>
                </a:solidFill>
              </a:rPr>
              <a:t>report</a:t>
            </a:r>
            <a:r>
              <a:rPr lang="fi-FI" dirty="0">
                <a:solidFill>
                  <a:srgbClr val="FF0000"/>
                </a:solidFill>
              </a:rPr>
              <a:t>: 9.6. at 23.59 </a:t>
            </a:r>
            <a:endParaRPr lang="en-GB" dirty="0">
              <a:solidFill>
                <a:srgbClr val="FF0000"/>
              </a:solidFill>
            </a:endParaRPr>
          </a:p>
        </p:txBody>
      </p:sp>
    </p:spTree>
    <p:extLst>
      <p:ext uri="{BB962C8B-B14F-4D97-AF65-F5344CB8AC3E}">
        <p14:creationId xmlns:p14="http://schemas.microsoft.com/office/powerpoint/2010/main" val="325750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a90fb03-a54b-4fdd-a059-6dbf9553a2cc"/>
</p:tagLst>
</file>

<file path=ppt/tags/tag2.xml><?xml version="1.0" encoding="utf-8"?>
<p:tagLst xmlns:a="http://schemas.openxmlformats.org/drawingml/2006/main" xmlns:r="http://schemas.openxmlformats.org/officeDocument/2006/relationships" xmlns:p="http://schemas.openxmlformats.org/presentationml/2006/main">
  <p:tag name="TIMING" val="|50.1|6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209C64FE13EB409B94F4FE8546D032" ma:contentTypeVersion="12" ma:contentTypeDescription="Create a new document." ma:contentTypeScope="" ma:versionID="327828e6dc193a4bdb4807996674e7b1">
  <xsd:schema xmlns:xsd="http://www.w3.org/2001/XMLSchema" xmlns:xs="http://www.w3.org/2001/XMLSchema" xmlns:p="http://schemas.microsoft.com/office/2006/metadata/properties" xmlns:ns3="c474ab70-47e1-44e0-8114-215623864490" xmlns:ns4="37ffbe1f-485a-480d-844c-f76942ae438a" targetNamespace="http://schemas.microsoft.com/office/2006/metadata/properties" ma:root="true" ma:fieldsID="09948767101396dc41b31c4cb95ccb0b" ns3:_="" ns4:_="">
    <xsd:import namespace="c474ab70-47e1-44e0-8114-215623864490"/>
    <xsd:import namespace="37ffbe1f-485a-480d-844c-f76942ae43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4ab70-47e1-44e0-8114-215623864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fbe1f-485a-480d-844c-f76942ae43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9998C-A4B5-46D3-AF9C-F351D9C9B3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20F469-090C-42AD-BCCC-FF98FE0B66DD}">
  <ds:schemaRefs>
    <ds:schemaRef ds:uri="http://schemas.microsoft.com/sharepoint/v3/contenttype/forms"/>
  </ds:schemaRefs>
</ds:datastoreItem>
</file>

<file path=customXml/itemProps3.xml><?xml version="1.0" encoding="utf-8"?>
<ds:datastoreItem xmlns:ds="http://schemas.openxmlformats.org/officeDocument/2006/customXml" ds:itemID="{5EF0CFA4-49B4-430E-810A-466A9F211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4ab70-47e1-44e0-8114-215623864490"/>
    <ds:schemaRef ds:uri="37ffbe1f-485a-480d-844c-f76942ae4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14651</TotalTime>
  <Words>1973</Words>
  <Application>Microsoft Office PowerPoint</Application>
  <PresentationFormat>Widescreen</PresentationFormat>
  <Paragraphs>267</Paragraphs>
  <Slides>39</Slides>
  <Notes>9</Notes>
  <HiddenSlides>1</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Abadi</vt:lpstr>
      <vt:lpstr>Arial</vt:lpstr>
      <vt:lpstr>Calibri</vt:lpstr>
      <vt:lpstr>Courier New</vt:lpstr>
      <vt:lpstr>Georgia</vt:lpstr>
      <vt:lpstr>Lucida Grande</vt:lpstr>
      <vt:lpstr>Symbol</vt:lpstr>
      <vt:lpstr>Times New Roman</vt:lpstr>
      <vt:lpstr>Office Theme</vt:lpstr>
      <vt:lpstr>BIZ_EN</vt:lpstr>
      <vt:lpstr>Sustainability in Business</vt:lpstr>
      <vt:lpstr>PowerPoint Presentation</vt:lpstr>
      <vt:lpstr>Course faculty</vt:lpstr>
      <vt:lpstr>Session agenda</vt:lpstr>
      <vt:lpstr>Learning objectives of this session</vt:lpstr>
      <vt:lpstr>Practicalities</vt:lpstr>
      <vt:lpstr>Aims and objectives</vt:lpstr>
      <vt:lpstr>Structure</vt:lpstr>
      <vt:lpstr>Grading</vt:lpstr>
      <vt:lpstr>Individual written assignment</vt:lpstr>
      <vt:lpstr>Groups</vt:lpstr>
      <vt:lpstr>Group presentation (management instruments)</vt:lpstr>
      <vt:lpstr>Herman Miller case</vt:lpstr>
      <vt:lpstr>Final project</vt:lpstr>
      <vt:lpstr>Tips for studying effectively</vt:lpstr>
      <vt:lpstr>Background to my pedagogical aims</vt:lpstr>
      <vt:lpstr>Questions?</vt:lpstr>
      <vt:lpstr>The state of the world</vt:lpstr>
      <vt:lpstr>So we didn’t have a great year, sustainability-wise</vt:lpstr>
      <vt:lpstr>Not just 2022</vt:lpstr>
      <vt:lpstr>Not just 2022</vt:lpstr>
      <vt:lpstr>...and not just about climate</vt:lpstr>
      <vt:lpstr>We keep making the crisis worse</vt:lpstr>
      <vt:lpstr>Environmental vs social boundaries</vt:lpstr>
      <vt:lpstr>Projections</vt:lpstr>
      <vt:lpstr>Climate change is accelerating</vt:lpstr>
      <vt:lpstr>What about biodiversity?</vt:lpstr>
      <vt:lpstr>What about biodiversity?</vt:lpstr>
      <vt:lpstr>PowerPoint Presentation</vt:lpstr>
      <vt:lpstr>Not just the environment</vt:lpstr>
      <vt:lpstr>Where does all this come from?</vt:lpstr>
      <vt:lpstr>The great acceleration</vt:lpstr>
      <vt:lpstr>Dwindling natural resources</vt:lpstr>
      <vt:lpstr>Who emits CO2?</vt:lpstr>
      <vt:lpstr>How to cope: Sustainable development</vt:lpstr>
      <vt:lpstr>What’s sustainability?</vt:lpstr>
      <vt:lpstr>Wrap-up</vt:lpstr>
      <vt:lpstr>References</vt:lpstr>
      <vt:lpstr>Individual/group in-class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Jukka Rintamäki</dc:title>
  <dc:creator>Jukka Rintamaki</dc:creator>
  <cp:lastModifiedBy>Nieminen Martta</cp:lastModifiedBy>
  <cp:revision>25</cp:revision>
  <dcterms:created xsi:type="dcterms:W3CDTF">2020-11-12T16:24:50Z</dcterms:created>
  <dcterms:modified xsi:type="dcterms:W3CDTF">2023-04-25T12:16:35Z</dcterms:modified>
</cp:coreProperties>
</file>