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1" r:id="rId6"/>
  </p:sldMasterIdLst>
  <p:notesMasterIdLst>
    <p:notesMasterId r:id="rId54"/>
  </p:notesMasterIdLst>
  <p:sldIdLst>
    <p:sldId id="261" r:id="rId7"/>
    <p:sldId id="330" r:id="rId8"/>
    <p:sldId id="356" r:id="rId9"/>
    <p:sldId id="258" r:id="rId10"/>
    <p:sldId id="327" r:id="rId11"/>
    <p:sldId id="328" r:id="rId12"/>
    <p:sldId id="329" r:id="rId13"/>
    <p:sldId id="331" r:id="rId14"/>
    <p:sldId id="348" r:id="rId15"/>
    <p:sldId id="341" r:id="rId16"/>
    <p:sldId id="347" r:id="rId17"/>
    <p:sldId id="333" r:id="rId18"/>
    <p:sldId id="259" r:id="rId19"/>
    <p:sldId id="359" r:id="rId20"/>
    <p:sldId id="361" r:id="rId21"/>
    <p:sldId id="362" r:id="rId22"/>
    <p:sldId id="345" r:id="rId23"/>
    <p:sldId id="363" r:id="rId24"/>
    <p:sldId id="358" r:id="rId25"/>
    <p:sldId id="365" r:id="rId26"/>
    <p:sldId id="349" r:id="rId27"/>
    <p:sldId id="334" r:id="rId28"/>
    <p:sldId id="306" r:id="rId29"/>
    <p:sldId id="335" r:id="rId30"/>
    <p:sldId id="343" r:id="rId31"/>
    <p:sldId id="344" r:id="rId32"/>
    <p:sldId id="340" r:id="rId33"/>
    <p:sldId id="262" r:id="rId34"/>
    <p:sldId id="326" r:id="rId35"/>
    <p:sldId id="256" r:id="rId36"/>
    <p:sldId id="366" r:id="rId37"/>
    <p:sldId id="367" r:id="rId38"/>
    <p:sldId id="265" r:id="rId39"/>
    <p:sldId id="269" r:id="rId40"/>
    <p:sldId id="268" r:id="rId41"/>
    <p:sldId id="272" r:id="rId42"/>
    <p:sldId id="266" r:id="rId43"/>
    <p:sldId id="368" r:id="rId44"/>
    <p:sldId id="369" r:id="rId45"/>
    <p:sldId id="271" r:id="rId46"/>
    <p:sldId id="357" r:id="rId47"/>
    <p:sldId id="370" r:id="rId48"/>
    <p:sldId id="371" r:id="rId49"/>
    <p:sldId id="274" r:id="rId50"/>
    <p:sldId id="275" r:id="rId51"/>
    <p:sldId id="360" r:id="rId52"/>
    <p:sldId id="372"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kka Rintamäki" initials="JR" lastIdx="1" clrIdx="0">
    <p:extLst>
      <p:ext uri="{19B8F6BF-5375-455C-9EA6-DF929625EA0E}">
        <p15:presenceInfo xmlns:p15="http://schemas.microsoft.com/office/powerpoint/2012/main" userId="baffe08812e67b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85879-B14C-4B3B-8DCB-AFD5F120A302}" v="25" dt="2021-12-08T11:21:53.630"/>
    <p1510:client id="{F77C4296-8589-4E91-A14D-35F90C08FC2B}" vWet="2" dt="2021-12-08T10:04:33.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10" autoAdjust="0"/>
    <p:restoredTop sz="84580" autoAdjust="0"/>
  </p:normalViewPr>
  <p:slideViewPr>
    <p:cSldViewPr snapToGrid="0">
      <p:cViewPr varScale="1">
        <p:scale>
          <a:sx n="56" d="100"/>
          <a:sy n="56" d="100"/>
        </p:scale>
        <p:origin x="648" y="44"/>
      </p:cViewPr>
      <p:guideLst/>
    </p:cSldViewPr>
  </p:slideViewPr>
  <p:notesTextViewPr>
    <p:cViewPr>
      <p:scale>
        <a:sx n="1" d="1"/>
        <a:sy n="1" d="1"/>
      </p:scale>
      <p:origin x="0" y="0"/>
    </p:cViewPr>
  </p:notesTextViewPr>
  <p:sorterViewPr>
    <p:cViewPr>
      <p:scale>
        <a:sx n="100" d="100"/>
        <a:sy n="100" d="100"/>
      </p:scale>
      <p:origin x="0" y="-8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gs" Target="tags/tag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8F152-51FF-4B13-A2A9-E0488D1E369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4F35DB-1075-453E-BE7E-4DB2D5C5282F}">
      <dgm:prSet/>
      <dgm:spPr/>
      <dgm:t>
        <a:bodyPr/>
        <a:lstStyle/>
        <a:p>
          <a:r>
            <a:rPr lang="fi-FI"/>
            <a:t>What is (strategic) corporate sustainability?</a:t>
          </a:r>
          <a:endParaRPr lang="en-US"/>
        </a:p>
      </dgm:t>
    </dgm:pt>
    <dgm:pt modelId="{3EBBAA0D-9243-4060-9DCB-A27A31290952}" type="parTrans" cxnId="{EB9CF389-089E-477B-9CAD-930C162392DD}">
      <dgm:prSet/>
      <dgm:spPr/>
      <dgm:t>
        <a:bodyPr/>
        <a:lstStyle/>
        <a:p>
          <a:endParaRPr lang="en-US"/>
        </a:p>
      </dgm:t>
    </dgm:pt>
    <dgm:pt modelId="{5CB83519-B499-4325-B5B3-DEAEAED00133}" type="sibTrans" cxnId="{EB9CF389-089E-477B-9CAD-930C162392DD}">
      <dgm:prSet/>
      <dgm:spPr/>
      <dgm:t>
        <a:bodyPr/>
        <a:lstStyle/>
        <a:p>
          <a:endParaRPr lang="en-US"/>
        </a:p>
      </dgm:t>
    </dgm:pt>
    <dgm:pt modelId="{7E87A661-C0F0-4480-BD91-DE8E37501E7B}">
      <dgm:prSet/>
      <dgm:spPr/>
      <dgm:t>
        <a:bodyPr/>
        <a:lstStyle/>
        <a:p>
          <a:r>
            <a:rPr lang="fi-FI"/>
            <a:t>The story so far</a:t>
          </a:r>
          <a:endParaRPr lang="en-US"/>
        </a:p>
      </dgm:t>
    </dgm:pt>
    <dgm:pt modelId="{DB940C78-ABB5-4F84-95EC-A96A59BFFB20}" type="parTrans" cxnId="{E1029DC4-F22F-42CA-BFB2-87F57C816A80}">
      <dgm:prSet/>
      <dgm:spPr/>
      <dgm:t>
        <a:bodyPr/>
        <a:lstStyle/>
        <a:p>
          <a:endParaRPr lang="en-US"/>
        </a:p>
      </dgm:t>
    </dgm:pt>
    <dgm:pt modelId="{844B61CE-1628-4937-B312-31A3DA315479}" type="sibTrans" cxnId="{E1029DC4-F22F-42CA-BFB2-87F57C816A80}">
      <dgm:prSet/>
      <dgm:spPr/>
      <dgm:t>
        <a:bodyPr/>
        <a:lstStyle/>
        <a:p>
          <a:endParaRPr lang="en-US"/>
        </a:p>
      </dgm:t>
    </dgm:pt>
    <dgm:pt modelId="{FE7DCC67-5C87-40A2-992A-837C22CB7F99}">
      <dgm:prSet/>
      <dgm:spPr/>
      <dgm:t>
        <a:bodyPr/>
        <a:lstStyle/>
        <a:p>
          <a:r>
            <a:rPr lang="fi-FI" dirty="0"/>
            <a:t>What are the most common approaches to sustainability?</a:t>
          </a:r>
          <a:endParaRPr lang="en-US" dirty="0"/>
        </a:p>
      </dgm:t>
    </dgm:pt>
    <dgm:pt modelId="{18316E30-0CFA-46CA-9CB4-D36503E206DB}" type="parTrans" cxnId="{991CDF50-8B15-4BB2-9BDF-D26001277CFC}">
      <dgm:prSet/>
      <dgm:spPr/>
      <dgm:t>
        <a:bodyPr/>
        <a:lstStyle/>
        <a:p>
          <a:endParaRPr lang="en-US"/>
        </a:p>
      </dgm:t>
    </dgm:pt>
    <dgm:pt modelId="{0C19BC4D-1FDF-43A7-95CD-FFC4DE6653DD}" type="sibTrans" cxnId="{991CDF50-8B15-4BB2-9BDF-D26001277CFC}">
      <dgm:prSet/>
      <dgm:spPr/>
      <dgm:t>
        <a:bodyPr/>
        <a:lstStyle/>
        <a:p>
          <a:endParaRPr lang="en-US"/>
        </a:p>
      </dgm:t>
    </dgm:pt>
    <dgm:pt modelId="{06327460-7529-4CEF-8A32-A7097A97CC38}">
      <dgm:prSet/>
      <dgm:spPr/>
      <dgm:t>
        <a:bodyPr/>
        <a:lstStyle/>
        <a:p>
          <a:r>
            <a:rPr lang="fi-FI"/>
            <a:t>What critique is there regarding these common approaches?</a:t>
          </a:r>
          <a:endParaRPr lang="en-US"/>
        </a:p>
      </dgm:t>
    </dgm:pt>
    <dgm:pt modelId="{6166545E-E53F-47CD-BEF4-E794810DE598}" type="parTrans" cxnId="{2B99A4F9-6E3A-4F3D-AAB9-CC06AD3A5F81}">
      <dgm:prSet/>
      <dgm:spPr/>
      <dgm:t>
        <a:bodyPr/>
        <a:lstStyle/>
        <a:p>
          <a:endParaRPr lang="en-US"/>
        </a:p>
      </dgm:t>
    </dgm:pt>
    <dgm:pt modelId="{D48588C5-F9D8-44D3-BF57-E61BD7BD2E46}" type="sibTrans" cxnId="{2B99A4F9-6E3A-4F3D-AAB9-CC06AD3A5F81}">
      <dgm:prSet/>
      <dgm:spPr/>
      <dgm:t>
        <a:bodyPr/>
        <a:lstStyle/>
        <a:p>
          <a:endParaRPr lang="en-US"/>
        </a:p>
      </dgm:t>
    </dgm:pt>
    <dgm:pt modelId="{04BCE541-A5D5-41AD-996B-6148A7A4306C}" type="pres">
      <dgm:prSet presAssocID="{9348F152-51FF-4B13-A2A9-E0488D1E3695}" presName="root" presStyleCnt="0">
        <dgm:presLayoutVars>
          <dgm:dir/>
          <dgm:resizeHandles val="exact"/>
        </dgm:presLayoutVars>
      </dgm:prSet>
      <dgm:spPr/>
    </dgm:pt>
    <dgm:pt modelId="{7F901444-FE4D-4FC3-9A10-272DF33A0733}" type="pres">
      <dgm:prSet presAssocID="{114F35DB-1075-453E-BE7E-4DB2D5C5282F}" presName="compNode" presStyleCnt="0"/>
      <dgm:spPr/>
    </dgm:pt>
    <dgm:pt modelId="{6645A0D1-1497-40CF-8F04-885A8A20D86B}" type="pres">
      <dgm:prSet presAssocID="{114F35DB-1075-453E-BE7E-4DB2D5C5282F}" presName="bgRect" presStyleLbl="bgShp" presStyleIdx="0" presStyleCnt="3"/>
      <dgm:spPr/>
    </dgm:pt>
    <dgm:pt modelId="{90D3596F-DF14-4253-BB8C-41C871F1A90B}" type="pres">
      <dgm:prSet presAssocID="{114F35DB-1075-453E-BE7E-4DB2D5C528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5A915DB6-CC14-439E-AA10-8FF1DBBCEA17}" type="pres">
      <dgm:prSet presAssocID="{114F35DB-1075-453E-BE7E-4DB2D5C5282F}" presName="spaceRect" presStyleCnt="0"/>
      <dgm:spPr/>
    </dgm:pt>
    <dgm:pt modelId="{6EA4568E-29CE-48E5-9F35-C6B46C0F57B1}" type="pres">
      <dgm:prSet presAssocID="{114F35DB-1075-453E-BE7E-4DB2D5C5282F}" presName="parTx" presStyleLbl="revTx" presStyleIdx="0" presStyleCnt="4">
        <dgm:presLayoutVars>
          <dgm:chMax val="0"/>
          <dgm:chPref val="0"/>
        </dgm:presLayoutVars>
      </dgm:prSet>
      <dgm:spPr/>
    </dgm:pt>
    <dgm:pt modelId="{76E9677F-E69B-4200-88B2-1B1B38081BC2}" type="pres">
      <dgm:prSet presAssocID="{114F35DB-1075-453E-BE7E-4DB2D5C5282F}" presName="desTx" presStyleLbl="revTx" presStyleIdx="1" presStyleCnt="4">
        <dgm:presLayoutVars/>
      </dgm:prSet>
      <dgm:spPr/>
    </dgm:pt>
    <dgm:pt modelId="{FC7AEE1F-CA87-4594-82E9-E140DF82A351}" type="pres">
      <dgm:prSet presAssocID="{5CB83519-B499-4325-B5B3-DEAEAED00133}" presName="sibTrans" presStyleCnt="0"/>
      <dgm:spPr/>
    </dgm:pt>
    <dgm:pt modelId="{85A3E9FB-FBE1-4C6E-8E23-EBB58596F882}" type="pres">
      <dgm:prSet presAssocID="{FE7DCC67-5C87-40A2-992A-837C22CB7F99}" presName="compNode" presStyleCnt="0"/>
      <dgm:spPr/>
    </dgm:pt>
    <dgm:pt modelId="{175F0F86-F9B8-4E97-B361-B3584FD8C6E3}" type="pres">
      <dgm:prSet presAssocID="{FE7DCC67-5C87-40A2-992A-837C22CB7F99}" presName="bgRect" presStyleLbl="bgShp" presStyleIdx="1" presStyleCnt="3"/>
      <dgm:spPr/>
    </dgm:pt>
    <dgm:pt modelId="{B2FD1F7B-A7CA-4CE8-9B40-E6DCBBE1BE6A}" type="pres">
      <dgm:prSet presAssocID="{FE7DCC67-5C87-40A2-992A-837C22CB7F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stainability"/>
        </a:ext>
      </dgm:extLst>
    </dgm:pt>
    <dgm:pt modelId="{15F2E3CC-E3DF-40FA-96FE-21DD06AC675F}" type="pres">
      <dgm:prSet presAssocID="{FE7DCC67-5C87-40A2-992A-837C22CB7F99}" presName="spaceRect" presStyleCnt="0"/>
      <dgm:spPr/>
    </dgm:pt>
    <dgm:pt modelId="{B0196997-92A7-425A-9EBE-3E09086C47D5}" type="pres">
      <dgm:prSet presAssocID="{FE7DCC67-5C87-40A2-992A-837C22CB7F99}" presName="parTx" presStyleLbl="revTx" presStyleIdx="2" presStyleCnt="4">
        <dgm:presLayoutVars>
          <dgm:chMax val="0"/>
          <dgm:chPref val="0"/>
        </dgm:presLayoutVars>
      </dgm:prSet>
      <dgm:spPr/>
    </dgm:pt>
    <dgm:pt modelId="{DFA669B5-4692-4E4B-B493-FC0BFC29A6BB}" type="pres">
      <dgm:prSet presAssocID="{0C19BC4D-1FDF-43A7-95CD-FFC4DE6653DD}" presName="sibTrans" presStyleCnt="0"/>
      <dgm:spPr/>
    </dgm:pt>
    <dgm:pt modelId="{62763970-4947-4769-836E-A7E35485319F}" type="pres">
      <dgm:prSet presAssocID="{06327460-7529-4CEF-8A32-A7097A97CC38}" presName="compNode" presStyleCnt="0"/>
      <dgm:spPr/>
    </dgm:pt>
    <dgm:pt modelId="{0E904A21-2B20-4660-A65A-A671D3E57DE1}" type="pres">
      <dgm:prSet presAssocID="{06327460-7529-4CEF-8A32-A7097A97CC38}" presName="bgRect" presStyleLbl="bgShp" presStyleIdx="2" presStyleCnt="3"/>
      <dgm:spPr/>
    </dgm:pt>
    <dgm:pt modelId="{8B562298-E5A0-46A4-9437-4EC264FF1DEF}" type="pres">
      <dgm:prSet presAssocID="{06327460-7529-4CEF-8A32-A7097A97CC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AC7474B-3BE1-433A-956B-9C49813E2AAF}" type="pres">
      <dgm:prSet presAssocID="{06327460-7529-4CEF-8A32-A7097A97CC38}" presName="spaceRect" presStyleCnt="0"/>
      <dgm:spPr/>
    </dgm:pt>
    <dgm:pt modelId="{D6E89004-31C1-479E-9184-1FA78FDA685C}" type="pres">
      <dgm:prSet presAssocID="{06327460-7529-4CEF-8A32-A7097A97CC38}" presName="parTx" presStyleLbl="revTx" presStyleIdx="3" presStyleCnt="4">
        <dgm:presLayoutVars>
          <dgm:chMax val="0"/>
          <dgm:chPref val="0"/>
        </dgm:presLayoutVars>
      </dgm:prSet>
      <dgm:spPr/>
    </dgm:pt>
  </dgm:ptLst>
  <dgm:cxnLst>
    <dgm:cxn modelId="{3016010F-4AE2-44C9-A666-3151F3214561}" type="presOf" srcId="{FE7DCC67-5C87-40A2-992A-837C22CB7F99}" destId="{B0196997-92A7-425A-9EBE-3E09086C47D5}" srcOrd="0" destOrd="0" presId="urn:microsoft.com/office/officeart/2018/2/layout/IconVerticalSolidList"/>
    <dgm:cxn modelId="{1AF2C010-A23C-4AA5-B935-4C8E18D4DB35}" type="presOf" srcId="{114F35DB-1075-453E-BE7E-4DB2D5C5282F}" destId="{6EA4568E-29CE-48E5-9F35-C6B46C0F57B1}" srcOrd="0" destOrd="0" presId="urn:microsoft.com/office/officeart/2018/2/layout/IconVerticalSolidList"/>
    <dgm:cxn modelId="{C194C322-18DA-49F4-9B7E-D412A4779885}" type="presOf" srcId="{06327460-7529-4CEF-8A32-A7097A97CC38}" destId="{D6E89004-31C1-479E-9184-1FA78FDA685C}" srcOrd="0" destOrd="0" presId="urn:microsoft.com/office/officeart/2018/2/layout/IconVerticalSolidList"/>
    <dgm:cxn modelId="{A1DD4D6A-BEAE-4C55-909D-A8389ED18993}" type="presOf" srcId="{7E87A661-C0F0-4480-BD91-DE8E37501E7B}" destId="{76E9677F-E69B-4200-88B2-1B1B38081BC2}" srcOrd="0" destOrd="0" presId="urn:microsoft.com/office/officeart/2018/2/layout/IconVerticalSolidList"/>
    <dgm:cxn modelId="{991CDF50-8B15-4BB2-9BDF-D26001277CFC}" srcId="{9348F152-51FF-4B13-A2A9-E0488D1E3695}" destId="{FE7DCC67-5C87-40A2-992A-837C22CB7F99}" srcOrd="1" destOrd="0" parTransId="{18316E30-0CFA-46CA-9CB4-D36503E206DB}" sibTransId="{0C19BC4D-1FDF-43A7-95CD-FFC4DE6653DD}"/>
    <dgm:cxn modelId="{EB9CF389-089E-477B-9CAD-930C162392DD}" srcId="{9348F152-51FF-4B13-A2A9-E0488D1E3695}" destId="{114F35DB-1075-453E-BE7E-4DB2D5C5282F}" srcOrd="0" destOrd="0" parTransId="{3EBBAA0D-9243-4060-9DCB-A27A31290952}" sibTransId="{5CB83519-B499-4325-B5B3-DEAEAED00133}"/>
    <dgm:cxn modelId="{E1029DC4-F22F-42CA-BFB2-87F57C816A80}" srcId="{114F35DB-1075-453E-BE7E-4DB2D5C5282F}" destId="{7E87A661-C0F0-4480-BD91-DE8E37501E7B}" srcOrd="0" destOrd="0" parTransId="{DB940C78-ABB5-4F84-95EC-A96A59BFFB20}" sibTransId="{844B61CE-1628-4937-B312-31A3DA315479}"/>
    <dgm:cxn modelId="{83ACA4E2-1A50-4F5C-A7A1-1B09AC8FE4D3}" type="presOf" srcId="{9348F152-51FF-4B13-A2A9-E0488D1E3695}" destId="{04BCE541-A5D5-41AD-996B-6148A7A4306C}" srcOrd="0" destOrd="0" presId="urn:microsoft.com/office/officeart/2018/2/layout/IconVerticalSolidList"/>
    <dgm:cxn modelId="{2B99A4F9-6E3A-4F3D-AAB9-CC06AD3A5F81}" srcId="{9348F152-51FF-4B13-A2A9-E0488D1E3695}" destId="{06327460-7529-4CEF-8A32-A7097A97CC38}" srcOrd="2" destOrd="0" parTransId="{6166545E-E53F-47CD-BEF4-E794810DE598}" sibTransId="{D48588C5-F9D8-44D3-BF57-E61BD7BD2E46}"/>
    <dgm:cxn modelId="{1ABEBC64-5BC1-4EE0-9B55-9C4964944196}" type="presParOf" srcId="{04BCE541-A5D5-41AD-996B-6148A7A4306C}" destId="{7F901444-FE4D-4FC3-9A10-272DF33A0733}" srcOrd="0" destOrd="0" presId="urn:microsoft.com/office/officeart/2018/2/layout/IconVerticalSolidList"/>
    <dgm:cxn modelId="{4F25D7E6-3392-4CDD-9A8F-62EB362BC8C1}" type="presParOf" srcId="{7F901444-FE4D-4FC3-9A10-272DF33A0733}" destId="{6645A0D1-1497-40CF-8F04-885A8A20D86B}" srcOrd="0" destOrd="0" presId="urn:microsoft.com/office/officeart/2018/2/layout/IconVerticalSolidList"/>
    <dgm:cxn modelId="{80D2FC8A-CBFF-4C10-A269-83C4710B0FA2}" type="presParOf" srcId="{7F901444-FE4D-4FC3-9A10-272DF33A0733}" destId="{90D3596F-DF14-4253-BB8C-41C871F1A90B}" srcOrd="1" destOrd="0" presId="urn:microsoft.com/office/officeart/2018/2/layout/IconVerticalSolidList"/>
    <dgm:cxn modelId="{FA196FC6-7B8B-4FD2-B2DA-1E68D26B869B}" type="presParOf" srcId="{7F901444-FE4D-4FC3-9A10-272DF33A0733}" destId="{5A915DB6-CC14-439E-AA10-8FF1DBBCEA17}" srcOrd="2" destOrd="0" presId="urn:microsoft.com/office/officeart/2018/2/layout/IconVerticalSolidList"/>
    <dgm:cxn modelId="{1B7D788A-DBD2-4CCF-8C6E-E16872800920}" type="presParOf" srcId="{7F901444-FE4D-4FC3-9A10-272DF33A0733}" destId="{6EA4568E-29CE-48E5-9F35-C6B46C0F57B1}" srcOrd="3" destOrd="0" presId="urn:microsoft.com/office/officeart/2018/2/layout/IconVerticalSolidList"/>
    <dgm:cxn modelId="{2B5C7A0A-3C56-4A95-AA2A-748882B230A4}" type="presParOf" srcId="{7F901444-FE4D-4FC3-9A10-272DF33A0733}" destId="{76E9677F-E69B-4200-88B2-1B1B38081BC2}" srcOrd="4" destOrd="0" presId="urn:microsoft.com/office/officeart/2018/2/layout/IconVerticalSolidList"/>
    <dgm:cxn modelId="{74985D03-FD63-467A-A2B3-07EB6ACF0E66}" type="presParOf" srcId="{04BCE541-A5D5-41AD-996B-6148A7A4306C}" destId="{FC7AEE1F-CA87-4594-82E9-E140DF82A351}" srcOrd="1" destOrd="0" presId="urn:microsoft.com/office/officeart/2018/2/layout/IconVerticalSolidList"/>
    <dgm:cxn modelId="{F876BED9-24D4-43B9-8CD1-1D415C17C2AA}" type="presParOf" srcId="{04BCE541-A5D5-41AD-996B-6148A7A4306C}" destId="{85A3E9FB-FBE1-4C6E-8E23-EBB58596F882}" srcOrd="2" destOrd="0" presId="urn:microsoft.com/office/officeart/2018/2/layout/IconVerticalSolidList"/>
    <dgm:cxn modelId="{1963E749-C9C0-4D6F-98D7-D5598DE871A2}" type="presParOf" srcId="{85A3E9FB-FBE1-4C6E-8E23-EBB58596F882}" destId="{175F0F86-F9B8-4E97-B361-B3584FD8C6E3}" srcOrd="0" destOrd="0" presId="urn:microsoft.com/office/officeart/2018/2/layout/IconVerticalSolidList"/>
    <dgm:cxn modelId="{448A43B8-02D1-4565-8E09-DF35A930F157}" type="presParOf" srcId="{85A3E9FB-FBE1-4C6E-8E23-EBB58596F882}" destId="{B2FD1F7B-A7CA-4CE8-9B40-E6DCBBE1BE6A}" srcOrd="1" destOrd="0" presId="urn:microsoft.com/office/officeart/2018/2/layout/IconVerticalSolidList"/>
    <dgm:cxn modelId="{C33FBD42-5133-430E-824E-43F464369FC7}" type="presParOf" srcId="{85A3E9FB-FBE1-4C6E-8E23-EBB58596F882}" destId="{15F2E3CC-E3DF-40FA-96FE-21DD06AC675F}" srcOrd="2" destOrd="0" presId="urn:microsoft.com/office/officeart/2018/2/layout/IconVerticalSolidList"/>
    <dgm:cxn modelId="{FD077C73-576B-44B3-BF62-6A81099DAF7A}" type="presParOf" srcId="{85A3E9FB-FBE1-4C6E-8E23-EBB58596F882}" destId="{B0196997-92A7-425A-9EBE-3E09086C47D5}" srcOrd="3" destOrd="0" presId="urn:microsoft.com/office/officeart/2018/2/layout/IconVerticalSolidList"/>
    <dgm:cxn modelId="{922A1B3C-A931-45CE-A896-36747195085C}" type="presParOf" srcId="{04BCE541-A5D5-41AD-996B-6148A7A4306C}" destId="{DFA669B5-4692-4E4B-B493-FC0BFC29A6BB}" srcOrd="3" destOrd="0" presId="urn:microsoft.com/office/officeart/2018/2/layout/IconVerticalSolidList"/>
    <dgm:cxn modelId="{54EF5EC7-B453-4665-8D44-1D808D57C0DD}" type="presParOf" srcId="{04BCE541-A5D5-41AD-996B-6148A7A4306C}" destId="{62763970-4947-4769-836E-A7E35485319F}" srcOrd="4" destOrd="0" presId="urn:microsoft.com/office/officeart/2018/2/layout/IconVerticalSolidList"/>
    <dgm:cxn modelId="{5AEBA552-79C9-4300-8A77-1518757EB446}" type="presParOf" srcId="{62763970-4947-4769-836E-A7E35485319F}" destId="{0E904A21-2B20-4660-A65A-A671D3E57DE1}" srcOrd="0" destOrd="0" presId="urn:microsoft.com/office/officeart/2018/2/layout/IconVerticalSolidList"/>
    <dgm:cxn modelId="{525EBC1E-113B-4F5D-9C7B-19D1F8785C80}" type="presParOf" srcId="{62763970-4947-4769-836E-A7E35485319F}" destId="{8B562298-E5A0-46A4-9437-4EC264FF1DEF}" srcOrd="1" destOrd="0" presId="urn:microsoft.com/office/officeart/2018/2/layout/IconVerticalSolidList"/>
    <dgm:cxn modelId="{944BF81C-06C7-493C-B2EC-20AB52EF7D8D}" type="presParOf" srcId="{62763970-4947-4769-836E-A7E35485319F}" destId="{AAC7474B-3BE1-433A-956B-9C49813E2AAF}" srcOrd="2" destOrd="0" presId="urn:microsoft.com/office/officeart/2018/2/layout/IconVerticalSolidList"/>
    <dgm:cxn modelId="{4595B012-D8C6-4E8B-A35F-1A1127BFB4BA}" type="presParOf" srcId="{62763970-4947-4769-836E-A7E35485319F}" destId="{D6E89004-31C1-479E-9184-1FA78FDA68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5F578-E9D7-48DA-9603-7B499C7A7D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2BB9944-A918-403F-B797-76C5DDA35F20}">
      <dgm:prSet/>
      <dgm:spPr/>
      <dgm:t>
        <a:bodyPr/>
        <a:lstStyle/>
        <a:p>
          <a:r>
            <a:rPr lang="fi-FI"/>
            <a:t>Corporate sustainability as philanthropy</a:t>
          </a:r>
          <a:endParaRPr lang="en-US"/>
        </a:p>
      </dgm:t>
    </dgm:pt>
    <dgm:pt modelId="{3B9F15EA-A66E-4D34-B2A0-99A28C87414B}" type="parTrans" cxnId="{C11AE901-F656-47F4-A4AC-D8785E8DA967}">
      <dgm:prSet/>
      <dgm:spPr/>
      <dgm:t>
        <a:bodyPr/>
        <a:lstStyle/>
        <a:p>
          <a:endParaRPr lang="en-US"/>
        </a:p>
      </dgm:t>
    </dgm:pt>
    <dgm:pt modelId="{DB74852E-280A-4910-B57C-41647152D283}" type="sibTrans" cxnId="{C11AE901-F656-47F4-A4AC-D8785E8DA967}">
      <dgm:prSet/>
      <dgm:spPr/>
      <dgm:t>
        <a:bodyPr/>
        <a:lstStyle/>
        <a:p>
          <a:endParaRPr lang="en-US"/>
        </a:p>
      </dgm:t>
    </dgm:pt>
    <dgm:pt modelId="{24EAA0AA-CFC0-44B1-9593-0ABEE99973D4}">
      <dgm:prSet/>
      <dgm:spPr/>
      <dgm:t>
        <a:bodyPr/>
        <a:lstStyle/>
        <a:p>
          <a:r>
            <a:rPr lang="fi-FI" dirty="0" err="1"/>
            <a:t>Charity</a:t>
          </a:r>
          <a:r>
            <a:rPr lang="fi-FI" dirty="0"/>
            <a:t>, </a:t>
          </a:r>
          <a:r>
            <a:rPr lang="fi-FI" dirty="0" err="1"/>
            <a:t>employee</a:t>
          </a:r>
          <a:r>
            <a:rPr lang="fi-FI" dirty="0"/>
            <a:t> </a:t>
          </a:r>
          <a:r>
            <a:rPr lang="fi-FI" dirty="0" err="1"/>
            <a:t>voluntarism</a:t>
          </a:r>
          <a:r>
            <a:rPr lang="fi-FI" dirty="0"/>
            <a:t>, </a:t>
          </a:r>
          <a:r>
            <a:rPr lang="fi-FI" dirty="0" err="1"/>
            <a:t>sponsorships</a:t>
          </a:r>
          <a:r>
            <a:rPr lang="fi-FI" dirty="0"/>
            <a:t> etc.</a:t>
          </a:r>
          <a:endParaRPr lang="en-US" dirty="0"/>
        </a:p>
      </dgm:t>
    </dgm:pt>
    <dgm:pt modelId="{A437E251-7185-4D3B-8BDC-017B08A2F8A6}" type="parTrans" cxnId="{09780404-0D1A-44D1-948D-14FF0ED1F03C}">
      <dgm:prSet/>
      <dgm:spPr/>
      <dgm:t>
        <a:bodyPr/>
        <a:lstStyle/>
        <a:p>
          <a:endParaRPr lang="en-US"/>
        </a:p>
      </dgm:t>
    </dgm:pt>
    <dgm:pt modelId="{7D0BBC8C-1AAB-4F87-B822-5F91C5B53B0A}" type="sibTrans" cxnId="{09780404-0D1A-44D1-948D-14FF0ED1F03C}">
      <dgm:prSet/>
      <dgm:spPr/>
      <dgm:t>
        <a:bodyPr/>
        <a:lstStyle/>
        <a:p>
          <a:endParaRPr lang="en-US"/>
        </a:p>
      </dgm:t>
    </dgm:pt>
    <dgm:pt modelId="{83998B21-717F-497F-ADDA-C0F1340350DF}">
      <dgm:prSet/>
      <dgm:spPr/>
      <dgm:t>
        <a:bodyPr/>
        <a:lstStyle/>
        <a:p>
          <a:r>
            <a:rPr lang="fi-FI"/>
            <a:t>Corporate sustainability as integration</a:t>
          </a:r>
          <a:endParaRPr lang="en-US"/>
        </a:p>
      </dgm:t>
    </dgm:pt>
    <dgm:pt modelId="{941C77F5-9379-4640-9374-89958AB2076B}" type="parTrans" cxnId="{C4F2053E-C923-4A02-8D3B-414F57F94D5F}">
      <dgm:prSet/>
      <dgm:spPr/>
      <dgm:t>
        <a:bodyPr/>
        <a:lstStyle/>
        <a:p>
          <a:endParaRPr lang="en-US"/>
        </a:p>
      </dgm:t>
    </dgm:pt>
    <dgm:pt modelId="{4CA76A32-DFF9-4A56-BC0F-B5ED5BED3D23}" type="sibTrans" cxnId="{C4F2053E-C923-4A02-8D3B-414F57F94D5F}">
      <dgm:prSet/>
      <dgm:spPr/>
      <dgm:t>
        <a:bodyPr/>
        <a:lstStyle/>
        <a:p>
          <a:endParaRPr lang="en-US"/>
        </a:p>
      </dgm:t>
    </dgm:pt>
    <dgm:pt modelId="{F4734FF2-47ED-47CC-8365-8766C78B2027}">
      <dgm:prSet/>
      <dgm:spPr/>
      <dgm:t>
        <a:bodyPr/>
        <a:lstStyle/>
        <a:p>
          <a:r>
            <a:rPr lang="fi-FI" dirty="0" err="1"/>
            <a:t>Improving</a:t>
          </a:r>
          <a:r>
            <a:rPr lang="fi-FI" dirty="0"/>
            <a:t> </a:t>
          </a:r>
          <a:r>
            <a:rPr lang="fi-FI" dirty="0" err="1"/>
            <a:t>sustainability</a:t>
          </a:r>
          <a:r>
            <a:rPr lang="fi-FI" dirty="0"/>
            <a:t> </a:t>
          </a:r>
          <a:r>
            <a:rPr lang="fi-FI" dirty="0" err="1"/>
            <a:t>aspects</a:t>
          </a:r>
          <a:r>
            <a:rPr lang="fi-FI" dirty="0"/>
            <a:t> of </a:t>
          </a:r>
          <a:r>
            <a:rPr lang="fi-FI" dirty="0" err="1"/>
            <a:t>existing</a:t>
          </a:r>
          <a:r>
            <a:rPr lang="fi-FI" dirty="0"/>
            <a:t> products, </a:t>
          </a:r>
          <a:r>
            <a:rPr lang="fi-FI" dirty="0" err="1"/>
            <a:t>processes</a:t>
          </a:r>
          <a:r>
            <a:rPr lang="fi-FI" dirty="0"/>
            <a:t> and </a:t>
          </a:r>
          <a:r>
            <a:rPr lang="fi-FI" dirty="0" err="1"/>
            <a:t>operations</a:t>
          </a:r>
          <a:endParaRPr lang="en-US" dirty="0"/>
        </a:p>
      </dgm:t>
    </dgm:pt>
    <dgm:pt modelId="{863C13B0-05DA-4EF5-835B-B0A89CA2CF42}" type="parTrans" cxnId="{52954484-A904-4E79-B1AA-660B56C41989}">
      <dgm:prSet/>
      <dgm:spPr/>
      <dgm:t>
        <a:bodyPr/>
        <a:lstStyle/>
        <a:p>
          <a:endParaRPr lang="en-US"/>
        </a:p>
      </dgm:t>
    </dgm:pt>
    <dgm:pt modelId="{3CA51208-187A-4BB4-B19C-CD712DB1C897}" type="sibTrans" cxnId="{52954484-A904-4E79-B1AA-660B56C41989}">
      <dgm:prSet/>
      <dgm:spPr/>
      <dgm:t>
        <a:bodyPr/>
        <a:lstStyle/>
        <a:p>
          <a:endParaRPr lang="en-US"/>
        </a:p>
      </dgm:t>
    </dgm:pt>
    <dgm:pt modelId="{B7542688-DD2D-4077-A9FD-73D907D99488}">
      <dgm:prSet/>
      <dgm:spPr/>
      <dgm:t>
        <a:bodyPr/>
        <a:lstStyle/>
        <a:p>
          <a:r>
            <a:rPr lang="fi-FI" dirty="0" err="1"/>
            <a:t>Comply</a:t>
          </a:r>
          <a:r>
            <a:rPr lang="fi-FI" dirty="0"/>
            <a:t> </a:t>
          </a:r>
          <a:r>
            <a:rPr lang="fi-FI" dirty="0" err="1"/>
            <a:t>with</a:t>
          </a:r>
          <a:r>
            <a:rPr lang="fi-FI" dirty="0"/>
            <a:t> </a:t>
          </a:r>
          <a:r>
            <a:rPr lang="fi-FI" dirty="0" err="1"/>
            <a:t>standards</a:t>
          </a:r>
          <a:r>
            <a:rPr lang="fi-FI" dirty="0"/>
            <a:t>, </a:t>
          </a:r>
          <a:r>
            <a:rPr lang="fi-FI" dirty="0" err="1"/>
            <a:t>acquire</a:t>
          </a:r>
          <a:r>
            <a:rPr lang="fi-FI" dirty="0"/>
            <a:t> </a:t>
          </a:r>
          <a:r>
            <a:rPr lang="fi-FI" dirty="0" err="1"/>
            <a:t>certificates</a:t>
          </a:r>
          <a:r>
            <a:rPr lang="fi-FI" dirty="0"/>
            <a:t>, </a:t>
          </a:r>
          <a:r>
            <a:rPr lang="fi-FI" dirty="0" err="1"/>
            <a:t>develop</a:t>
          </a:r>
          <a:r>
            <a:rPr lang="fi-FI" dirty="0"/>
            <a:t> </a:t>
          </a:r>
          <a:r>
            <a:rPr lang="fi-FI" dirty="0" err="1"/>
            <a:t>environmental</a:t>
          </a:r>
          <a:r>
            <a:rPr lang="fi-FI" dirty="0"/>
            <a:t> management </a:t>
          </a:r>
          <a:r>
            <a:rPr lang="fi-FI" dirty="0" err="1"/>
            <a:t>systems</a:t>
          </a:r>
          <a:r>
            <a:rPr lang="fi-FI" dirty="0"/>
            <a:t>...</a:t>
          </a:r>
          <a:endParaRPr lang="en-US" dirty="0"/>
        </a:p>
      </dgm:t>
    </dgm:pt>
    <dgm:pt modelId="{58D45470-644D-46FC-8B40-CAAB0F0EFFFD}" type="parTrans" cxnId="{74A94995-67A6-47D1-B469-6C56C1F8F130}">
      <dgm:prSet/>
      <dgm:spPr/>
      <dgm:t>
        <a:bodyPr/>
        <a:lstStyle/>
        <a:p>
          <a:endParaRPr lang="en-US"/>
        </a:p>
      </dgm:t>
    </dgm:pt>
    <dgm:pt modelId="{CA476DCA-A058-4BED-A573-BD0ED9B3B714}" type="sibTrans" cxnId="{74A94995-67A6-47D1-B469-6C56C1F8F130}">
      <dgm:prSet/>
      <dgm:spPr/>
      <dgm:t>
        <a:bodyPr/>
        <a:lstStyle/>
        <a:p>
          <a:endParaRPr lang="en-US"/>
        </a:p>
      </dgm:t>
    </dgm:pt>
    <dgm:pt modelId="{B9E482AE-E999-4F35-B742-B96BB7144729}">
      <dgm:prSet/>
      <dgm:spPr/>
      <dgm:t>
        <a:bodyPr/>
        <a:lstStyle/>
        <a:p>
          <a:r>
            <a:rPr lang="fi-FI"/>
            <a:t>Corporate sustainability as innovation</a:t>
          </a:r>
          <a:endParaRPr lang="en-US"/>
        </a:p>
      </dgm:t>
    </dgm:pt>
    <dgm:pt modelId="{C05EE28D-8D93-4311-B0C9-F7A6CFAE7322}" type="parTrans" cxnId="{C50F15FB-BD0E-45DB-9E30-A2857ACC435A}">
      <dgm:prSet/>
      <dgm:spPr/>
      <dgm:t>
        <a:bodyPr/>
        <a:lstStyle/>
        <a:p>
          <a:endParaRPr lang="en-US"/>
        </a:p>
      </dgm:t>
    </dgm:pt>
    <dgm:pt modelId="{9B8C7D9C-F666-4CD5-9EB9-AE1CA0056957}" type="sibTrans" cxnId="{C50F15FB-BD0E-45DB-9E30-A2857ACC435A}">
      <dgm:prSet/>
      <dgm:spPr/>
      <dgm:t>
        <a:bodyPr/>
        <a:lstStyle/>
        <a:p>
          <a:endParaRPr lang="en-US"/>
        </a:p>
      </dgm:t>
    </dgm:pt>
    <dgm:pt modelId="{51C69F05-B37E-4272-93FC-5146E70DFE32}">
      <dgm:prSet/>
      <dgm:spPr/>
      <dgm:t>
        <a:bodyPr/>
        <a:lstStyle/>
        <a:p>
          <a:r>
            <a:rPr lang="en-GB" b="0"/>
            <a:t>Solving social and/or ecological problems with own (new) products, services and business models (e.g. eco-innovations or inclusive innovations for poverty alleviation)</a:t>
          </a:r>
          <a:endParaRPr lang="en-US"/>
        </a:p>
      </dgm:t>
    </dgm:pt>
    <dgm:pt modelId="{D56BEBE5-42CB-4B80-B738-2A9B31A0F3D1}" type="parTrans" cxnId="{CAE40419-BF00-434F-B380-4F3C34DA57A5}">
      <dgm:prSet/>
      <dgm:spPr/>
      <dgm:t>
        <a:bodyPr/>
        <a:lstStyle/>
        <a:p>
          <a:endParaRPr lang="en-US"/>
        </a:p>
      </dgm:t>
    </dgm:pt>
    <dgm:pt modelId="{D8D31E9B-C2B4-408D-8BD1-56A0815A1072}" type="sibTrans" cxnId="{CAE40419-BF00-434F-B380-4F3C34DA57A5}">
      <dgm:prSet/>
      <dgm:spPr/>
      <dgm:t>
        <a:bodyPr/>
        <a:lstStyle/>
        <a:p>
          <a:endParaRPr lang="en-US"/>
        </a:p>
      </dgm:t>
    </dgm:pt>
    <dgm:pt modelId="{661C4CF5-1B4F-46DA-8A00-4A950C600B5C}" type="pres">
      <dgm:prSet presAssocID="{7FC5F578-E9D7-48DA-9603-7B499C7A7DC5}" presName="Name0" presStyleCnt="0">
        <dgm:presLayoutVars>
          <dgm:dir/>
          <dgm:animLvl val="lvl"/>
          <dgm:resizeHandles val="exact"/>
        </dgm:presLayoutVars>
      </dgm:prSet>
      <dgm:spPr/>
    </dgm:pt>
    <dgm:pt modelId="{8A7AF6D1-19B5-484A-A3B3-01A875C201EC}" type="pres">
      <dgm:prSet presAssocID="{12BB9944-A918-403F-B797-76C5DDA35F20}" presName="linNode" presStyleCnt="0"/>
      <dgm:spPr/>
    </dgm:pt>
    <dgm:pt modelId="{0A673EA3-ECA0-47E2-8BE6-331D44BC2195}" type="pres">
      <dgm:prSet presAssocID="{12BB9944-A918-403F-B797-76C5DDA35F20}" presName="parentText" presStyleLbl="node1" presStyleIdx="0" presStyleCnt="3">
        <dgm:presLayoutVars>
          <dgm:chMax val="1"/>
          <dgm:bulletEnabled val="1"/>
        </dgm:presLayoutVars>
      </dgm:prSet>
      <dgm:spPr/>
    </dgm:pt>
    <dgm:pt modelId="{F068D28C-F707-4FEA-B794-1D21DFC5950E}" type="pres">
      <dgm:prSet presAssocID="{12BB9944-A918-403F-B797-76C5DDA35F20}" presName="descendantText" presStyleLbl="alignAccFollowNode1" presStyleIdx="0" presStyleCnt="3">
        <dgm:presLayoutVars>
          <dgm:bulletEnabled val="1"/>
        </dgm:presLayoutVars>
      </dgm:prSet>
      <dgm:spPr/>
    </dgm:pt>
    <dgm:pt modelId="{AD1A829C-8B1E-4B1D-9A58-914C650273BB}" type="pres">
      <dgm:prSet presAssocID="{DB74852E-280A-4910-B57C-41647152D283}" presName="sp" presStyleCnt="0"/>
      <dgm:spPr/>
    </dgm:pt>
    <dgm:pt modelId="{1FEA1017-E70D-4B99-8AC2-79E339CF0789}" type="pres">
      <dgm:prSet presAssocID="{83998B21-717F-497F-ADDA-C0F1340350DF}" presName="linNode" presStyleCnt="0"/>
      <dgm:spPr/>
    </dgm:pt>
    <dgm:pt modelId="{44C3DFC0-889D-48BA-9C7F-BD573CFD5196}" type="pres">
      <dgm:prSet presAssocID="{83998B21-717F-497F-ADDA-C0F1340350DF}" presName="parentText" presStyleLbl="node1" presStyleIdx="1" presStyleCnt="3">
        <dgm:presLayoutVars>
          <dgm:chMax val="1"/>
          <dgm:bulletEnabled val="1"/>
        </dgm:presLayoutVars>
      </dgm:prSet>
      <dgm:spPr/>
    </dgm:pt>
    <dgm:pt modelId="{A568CAC9-2B67-49F5-BE0C-9F2BE7216928}" type="pres">
      <dgm:prSet presAssocID="{83998B21-717F-497F-ADDA-C0F1340350DF}" presName="descendantText" presStyleLbl="alignAccFollowNode1" presStyleIdx="1" presStyleCnt="3">
        <dgm:presLayoutVars>
          <dgm:bulletEnabled val="1"/>
        </dgm:presLayoutVars>
      </dgm:prSet>
      <dgm:spPr/>
    </dgm:pt>
    <dgm:pt modelId="{6910E78B-BEE8-4368-814C-58230AF3989B}" type="pres">
      <dgm:prSet presAssocID="{4CA76A32-DFF9-4A56-BC0F-B5ED5BED3D23}" presName="sp" presStyleCnt="0"/>
      <dgm:spPr/>
    </dgm:pt>
    <dgm:pt modelId="{89440047-29E3-450C-B43C-92CD96F07AC6}" type="pres">
      <dgm:prSet presAssocID="{B9E482AE-E999-4F35-B742-B96BB7144729}" presName="linNode" presStyleCnt="0"/>
      <dgm:spPr/>
    </dgm:pt>
    <dgm:pt modelId="{47774E52-294E-46B8-8BF6-8C9E61532B05}" type="pres">
      <dgm:prSet presAssocID="{B9E482AE-E999-4F35-B742-B96BB7144729}" presName="parentText" presStyleLbl="node1" presStyleIdx="2" presStyleCnt="3">
        <dgm:presLayoutVars>
          <dgm:chMax val="1"/>
          <dgm:bulletEnabled val="1"/>
        </dgm:presLayoutVars>
      </dgm:prSet>
      <dgm:spPr/>
    </dgm:pt>
    <dgm:pt modelId="{E969EC82-6978-441E-BB79-95A532BAF071}" type="pres">
      <dgm:prSet presAssocID="{B9E482AE-E999-4F35-B742-B96BB7144729}" presName="descendantText" presStyleLbl="alignAccFollowNode1" presStyleIdx="2" presStyleCnt="3">
        <dgm:presLayoutVars>
          <dgm:bulletEnabled val="1"/>
        </dgm:presLayoutVars>
      </dgm:prSet>
      <dgm:spPr/>
    </dgm:pt>
  </dgm:ptLst>
  <dgm:cxnLst>
    <dgm:cxn modelId="{C11AE901-F656-47F4-A4AC-D8785E8DA967}" srcId="{7FC5F578-E9D7-48DA-9603-7B499C7A7DC5}" destId="{12BB9944-A918-403F-B797-76C5DDA35F20}" srcOrd="0" destOrd="0" parTransId="{3B9F15EA-A66E-4D34-B2A0-99A28C87414B}" sibTransId="{DB74852E-280A-4910-B57C-41647152D283}"/>
    <dgm:cxn modelId="{09780404-0D1A-44D1-948D-14FF0ED1F03C}" srcId="{12BB9944-A918-403F-B797-76C5DDA35F20}" destId="{24EAA0AA-CFC0-44B1-9593-0ABEE99973D4}" srcOrd="0" destOrd="0" parTransId="{A437E251-7185-4D3B-8BDC-017B08A2F8A6}" sibTransId="{7D0BBC8C-1AAB-4F87-B822-5F91C5B53B0A}"/>
    <dgm:cxn modelId="{CAE40419-BF00-434F-B380-4F3C34DA57A5}" srcId="{B9E482AE-E999-4F35-B742-B96BB7144729}" destId="{51C69F05-B37E-4272-93FC-5146E70DFE32}" srcOrd="0" destOrd="0" parTransId="{D56BEBE5-42CB-4B80-B738-2A9B31A0F3D1}" sibTransId="{D8D31E9B-C2B4-408D-8BD1-56A0815A1072}"/>
    <dgm:cxn modelId="{48826D22-A180-456C-8007-AC8EA778CE36}" type="presOf" srcId="{83998B21-717F-497F-ADDA-C0F1340350DF}" destId="{44C3DFC0-889D-48BA-9C7F-BD573CFD5196}" srcOrd="0" destOrd="0" presId="urn:microsoft.com/office/officeart/2005/8/layout/vList5"/>
    <dgm:cxn modelId="{C4F2053E-C923-4A02-8D3B-414F57F94D5F}" srcId="{7FC5F578-E9D7-48DA-9603-7B499C7A7DC5}" destId="{83998B21-717F-497F-ADDA-C0F1340350DF}" srcOrd="1" destOrd="0" parTransId="{941C77F5-9379-4640-9374-89958AB2076B}" sibTransId="{4CA76A32-DFF9-4A56-BC0F-B5ED5BED3D23}"/>
    <dgm:cxn modelId="{A606C140-3E74-4D77-893B-6CCD2517F0BC}" type="presOf" srcId="{F4734FF2-47ED-47CC-8365-8766C78B2027}" destId="{A568CAC9-2B67-49F5-BE0C-9F2BE7216928}" srcOrd="0" destOrd="0" presId="urn:microsoft.com/office/officeart/2005/8/layout/vList5"/>
    <dgm:cxn modelId="{AB722454-4923-4E3E-9D27-7393983D254C}" type="presOf" srcId="{7FC5F578-E9D7-48DA-9603-7B499C7A7DC5}" destId="{661C4CF5-1B4F-46DA-8A00-4A950C600B5C}" srcOrd="0" destOrd="0" presId="urn:microsoft.com/office/officeart/2005/8/layout/vList5"/>
    <dgm:cxn modelId="{03F82679-F3DD-4A97-AE23-3BF9F01C8979}" type="presOf" srcId="{24EAA0AA-CFC0-44B1-9593-0ABEE99973D4}" destId="{F068D28C-F707-4FEA-B794-1D21DFC5950E}" srcOrd="0" destOrd="0" presId="urn:microsoft.com/office/officeart/2005/8/layout/vList5"/>
    <dgm:cxn modelId="{52954484-A904-4E79-B1AA-660B56C41989}" srcId="{83998B21-717F-497F-ADDA-C0F1340350DF}" destId="{F4734FF2-47ED-47CC-8365-8766C78B2027}" srcOrd="0" destOrd="0" parTransId="{863C13B0-05DA-4EF5-835B-B0A89CA2CF42}" sibTransId="{3CA51208-187A-4BB4-B19C-CD712DB1C897}"/>
    <dgm:cxn modelId="{3E65FF8F-C056-461F-92E3-4FDAE4096419}" type="presOf" srcId="{51C69F05-B37E-4272-93FC-5146E70DFE32}" destId="{E969EC82-6978-441E-BB79-95A532BAF071}" srcOrd="0" destOrd="0" presId="urn:microsoft.com/office/officeart/2005/8/layout/vList5"/>
    <dgm:cxn modelId="{74A94995-67A6-47D1-B469-6C56C1F8F130}" srcId="{F4734FF2-47ED-47CC-8365-8766C78B2027}" destId="{B7542688-DD2D-4077-A9FD-73D907D99488}" srcOrd="0" destOrd="0" parTransId="{58D45470-644D-46FC-8B40-CAAB0F0EFFFD}" sibTransId="{CA476DCA-A058-4BED-A573-BD0ED9B3B714}"/>
    <dgm:cxn modelId="{FC06B998-9B1A-41ED-AAC9-DE3293D7D2D9}" type="presOf" srcId="{B9E482AE-E999-4F35-B742-B96BB7144729}" destId="{47774E52-294E-46B8-8BF6-8C9E61532B05}" srcOrd="0" destOrd="0" presId="urn:microsoft.com/office/officeart/2005/8/layout/vList5"/>
    <dgm:cxn modelId="{19EB699B-86D5-4F88-8BE5-993F2A141C23}" type="presOf" srcId="{12BB9944-A918-403F-B797-76C5DDA35F20}" destId="{0A673EA3-ECA0-47E2-8BE6-331D44BC2195}" srcOrd="0" destOrd="0" presId="urn:microsoft.com/office/officeart/2005/8/layout/vList5"/>
    <dgm:cxn modelId="{88489E9E-29ED-4DA4-92FC-5B324D6B7CC4}" type="presOf" srcId="{B7542688-DD2D-4077-A9FD-73D907D99488}" destId="{A568CAC9-2B67-49F5-BE0C-9F2BE7216928}" srcOrd="0" destOrd="1" presId="urn:microsoft.com/office/officeart/2005/8/layout/vList5"/>
    <dgm:cxn modelId="{C50F15FB-BD0E-45DB-9E30-A2857ACC435A}" srcId="{7FC5F578-E9D7-48DA-9603-7B499C7A7DC5}" destId="{B9E482AE-E999-4F35-B742-B96BB7144729}" srcOrd="2" destOrd="0" parTransId="{C05EE28D-8D93-4311-B0C9-F7A6CFAE7322}" sibTransId="{9B8C7D9C-F666-4CD5-9EB9-AE1CA0056957}"/>
    <dgm:cxn modelId="{9AEC3969-D9D8-4A87-9AF3-B5A850012B8D}" type="presParOf" srcId="{661C4CF5-1B4F-46DA-8A00-4A950C600B5C}" destId="{8A7AF6D1-19B5-484A-A3B3-01A875C201EC}" srcOrd="0" destOrd="0" presId="urn:microsoft.com/office/officeart/2005/8/layout/vList5"/>
    <dgm:cxn modelId="{58F32254-6A13-481E-97C5-D663C60448ED}" type="presParOf" srcId="{8A7AF6D1-19B5-484A-A3B3-01A875C201EC}" destId="{0A673EA3-ECA0-47E2-8BE6-331D44BC2195}" srcOrd="0" destOrd="0" presId="urn:microsoft.com/office/officeart/2005/8/layout/vList5"/>
    <dgm:cxn modelId="{025474B8-1C67-4B67-B1D8-DA2FC4CD5576}" type="presParOf" srcId="{8A7AF6D1-19B5-484A-A3B3-01A875C201EC}" destId="{F068D28C-F707-4FEA-B794-1D21DFC5950E}" srcOrd="1" destOrd="0" presId="urn:microsoft.com/office/officeart/2005/8/layout/vList5"/>
    <dgm:cxn modelId="{11B66F57-59F4-4AB7-974C-E157C447E4DD}" type="presParOf" srcId="{661C4CF5-1B4F-46DA-8A00-4A950C600B5C}" destId="{AD1A829C-8B1E-4B1D-9A58-914C650273BB}" srcOrd="1" destOrd="0" presId="urn:microsoft.com/office/officeart/2005/8/layout/vList5"/>
    <dgm:cxn modelId="{7133429E-95BE-4106-94C8-84C391C0B3AF}" type="presParOf" srcId="{661C4CF5-1B4F-46DA-8A00-4A950C600B5C}" destId="{1FEA1017-E70D-4B99-8AC2-79E339CF0789}" srcOrd="2" destOrd="0" presId="urn:microsoft.com/office/officeart/2005/8/layout/vList5"/>
    <dgm:cxn modelId="{871D19F1-8EA0-4D8E-BDD7-8F933F74F8FB}" type="presParOf" srcId="{1FEA1017-E70D-4B99-8AC2-79E339CF0789}" destId="{44C3DFC0-889D-48BA-9C7F-BD573CFD5196}" srcOrd="0" destOrd="0" presId="urn:microsoft.com/office/officeart/2005/8/layout/vList5"/>
    <dgm:cxn modelId="{9CBA40A7-9084-47BA-ACFF-6E8219230428}" type="presParOf" srcId="{1FEA1017-E70D-4B99-8AC2-79E339CF0789}" destId="{A568CAC9-2B67-49F5-BE0C-9F2BE7216928}" srcOrd="1" destOrd="0" presId="urn:microsoft.com/office/officeart/2005/8/layout/vList5"/>
    <dgm:cxn modelId="{62930170-A373-4591-A64B-627537B5B40E}" type="presParOf" srcId="{661C4CF5-1B4F-46DA-8A00-4A950C600B5C}" destId="{6910E78B-BEE8-4368-814C-58230AF3989B}" srcOrd="3" destOrd="0" presId="urn:microsoft.com/office/officeart/2005/8/layout/vList5"/>
    <dgm:cxn modelId="{47395B56-4D3C-4C23-AA11-14F02CB217AF}" type="presParOf" srcId="{661C4CF5-1B4F-46DA-8A00-4A950C600B5C}" destId="{89440047-29E3-450C-B43C-92CD96F07AC6}" srcOrd="4" destOrd="0" presId="urn:microsoft.com/office/officeart/2005/8/layout/vList5"/>
    <dgm:cxn modelId="{FFF2419F-F5D9-4F01-A5B1-904DD8F2D076}" type="presParOf" srcId="{89440047-29E3-450C-B43C-92CD96F07AC6}" destId="{47774E52-294E-46B8-8BF6-8C9E61532B05}" srcOrd="0" destOrd="0" presId="urn:microsoft.com/office/officeart/2005/8/layout/vList5"/>
    <dgm:cxn modelId="{EA6939E7-EE2F-4430-9EF7-67C569D7C7DE}" type="presParOf" srcId="{89440047-29E3-450C-B43C-92CD96F07AC6}" destId="{E969EC82-6978-441E-BB79-95A532BAF0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61A582-18D5-4CB0-878B-7E6773FA365F}"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605D1A8-7908-4DCD-9A26-9760A20123B5}">
      <dgm:prSet/>
      <dgm:spPr/>
      <dgm:t>
        <a:bodyPr/>
        <a:lstStyle/>
        <a:p>
          <a:r>
            <a:rPr lang="fi-FI"/>
            <a:t>A framework that stresses the reporting of social, environmental, and economic dimensions of corporate activity</a:t>
          </a:r>
          <a:endParaRPr lang="en-US"/>
        </a:p>
      </dgm:t>
    </dgm:pt>
    <dgm:pt modelId="{9028481D-1189-4E2B-815B-F16FB53212DB}" type="parTrans" cxnId="{4A29B81A-4418-4D26-94F1-06D0AAB789D7}">
      <dgm:prSet/>
      <dgm:spPr/>
      <dgm:t>
        <a:bodyPr/>
        <a:lstStyle/>
        <a:p>
          <a:endParaRPr lang="en-US"/>
        </a:p>
      </dgm:t>
    </dgm:pt>
    <dgm:pt modelId="{0C99710A-CB53-4D12-9E43-42F448E68016}" type="sibTrans" cxnId="{4A29B81A-4418-4D26-94F1-06D0AAB789D7}">
      <dgm:prSet/>
      <dgm:spPr/>
      <dgm:t>
        <a:bodyPr/>
        <a:lstStyle/>
        <a:p>
          <a:endParaRPr lang="en-US"/>
        </a:p>
      </dgm:t>
    </dgm:pt>
    <dgm:pt modelId="{329441CB-6FA3-4EEE-80E4-97279CE513E7}">
      <dgm:prSet/>
      <dgm:spPr/>
      <dgm:t>
        <a:bodyPr/>
        <a:lstStyle/>
        <a:p>
          <a:r>
            <a:rPr lang="fi-FI"/>
            <a:t>Not a formal system of reporting as such, but is typically conducted through a more formal system such as the GRI</a:t>
          </a:r>
          <a:endParaRPr lang="en-US"/>
        </a:p>
      </dgm:t>
    </dgm:pt>
    <dgm:pt modelId="{8142E327-7AD7-416E-8D0C-85B7E0300E20}" type="parTrans" cxnId="{8C8FA840-153D-4787-84EC-15DCA638B805}">
      <dgm:prSet/>
      <dgm:spPr/>
      <dgm:t>
        <a:bodyPr/>
        <a:lstStyle/>
        <a:p>
          <a:endParaRPr lang="en-US"/>
        </a:p>
      </dgm:t>
    </dgm:pt>
    <dgm:pt modelId="{CAA14243-19AE-47C6-9B2B-AADBED803726}" type="sibTrans" cxnId="{8C8FA840-153D-4787-84EC-15DCA638B805}">
      <dgm:prSet/>
      <dgm:spPr/>
      <dgm:t>
        <a:bodyPr/>
        <a:lstStyle/>
        <a:p>
          <a:endParaRPr lang="en-US"/>
        </a:p>
      </dgm:t>
    </dgm:pt>
    <dgm:pt modelId="{91D2DA7B-D4D5-47AB-91CF-4C5DCE163A5C}">
      <dgm:prSet/>
      <dgm:spPr/>
      <dgm:t>
        <a:bodyPr/>
        <a:lstStyle/>
        <a:p>
          <a:r>
            <a:rPr lang="fi-FI" dirty="0"/>
            <a:t>Impetus is on generating more value through consideration of a broader set of stakeholders; commonly associated with eco-efficiency</a:t>
          </a:r>
          <a:endParaRPr lang="en-US" dirty="0"/>
        </a:p>
      </dgm:t>
    </dgm:pt>
    <dgm:pt modelId="{3258C67B-B609-41B4-8CA8-E54A6171C674}" type="parTrans" cxnId="{E7DD8481-0F0D-4A75-ABAE-51D63BA7728C}">
      <dgm:prSet/>
      <dgm:spPr/>
      <dgm:t>
        <a:bodyPr/>
        <a:lstStyle/>
        <a:p>
          <a:endParaRPr lang="en-US"/>
        </a:p>
      </dgm:t>
    </dgm:pt>
    <dgm:pt modelId="{31AE88B5-B0C9-4055-B06F-997639FE0085}" type="sibTrans" cxnId="{E7DD8481-0F0D-4A75-ABAE-51D63BA7728C}">
      <dgm:prSet/>
      <dgm:spPr/>
      <dgm:t>
        <a:bodyPr/>
        <a:lstStyle/>
        <a:p>
          <a:endParaRPr lang="en-US"/>
        </a:p>
      </dgm:t>
    </dgm:pt>
    <dgm:pt modelId="{23974BA1-A23D-4773-A18B-3EF77B842235}">
      <dgm:prSet/>
      <dgm:spPr/>
      <dgm:t>
        <a:bodyPr/>
        <a:lstStyle/>
        <a:p>
          <a:r>
            <a:rPr lang="fi-FI" dirty="0"/>
            <a:t>The background ’philosophy’ emphasizes win-win situations</a:t>
          </a:r>
          <a:endParaRPr lang="en-US" dirty="0"/>
        </a:p>
      </dgm:t>
    </dgm:pt>
    <dgm:pt modelId="{3072053C-3844-4B45-8AA6-11A0C9E72AC5}" type="parTrans" cxnId="{4C0F3219-22B2-4FC0-88C8-7A67A8758E2A}">
      <dgm:prSet/>
      <dgm:spPr/>
      <dgm:t>
        <a:bodyPr/>
        <a:lstStyle/>
        <a:p>
          <a:endParaRPr lang="en-US"/>
        </a:p>
      </dgm:t>
    </dgm:pt>
    <dgm:pt modelId="{CE463E3D-8ED9-4B9E-AFBD-6D46117CE1A2}" type="sibTrans" cxnId="{4C0F3219-22B2-4FC0-88C8-7A67A8758E2A}">
      <dgm:prSet/>
      <dgm:spPr/>
      <dgm:t>
        <a:bodyPr/>
        <a:lstStyle/>
        <a:p>
          <a:endParaRPr lang="en-US"/>
        </a:p>
      </dgm:t>
    </dgm:pt>
    <dgm:pt modelId="{940DE04D-5089-4C08-BAD4-AB990A256514}" type="pres">
      <dgm:prSet presAssocID="{4061A582-18D5-4CB0-878B-7E6773FA365F}" presName="vert0" presStyleCnt="0">
        <dgm:presLayoutVars>
          <dgm:dir/>
          <dgm:animOne val="branch"/>
          <dgm:animLvl val="lvl"/>
        </dgm:presLayoutVars>
      </dgm:prSet>
      <dgm:spPr/>
    </dgm:pt>
    <dgm:pt modelId="{83BD5376-892E-4B59-91F8-74CF165BFE9F}" type="pres">
      <dgm:prSet presAssocID="{3605D1A8-7908-4DCD-9A26-9760A20123B5}" presName="thickLine" presStyleLbl="alignNode1" presStyleIdx="0" presStyleCnt="4"/>
      <dgm:spPr/>
    </dgm:pt>
    <dgm:pt modelId="{666AA761-36B4-46E5-87B6-F8DBA3B1564C}" type="pres">
      <dgm:prSet presAssocID="{3605D1A8-7908-4DCD-9A26-9760A20123B5}" presName="horz1" presStyleCnt="0"/>
      <dgm:spPr/>
    </dgm:pt>
    <dgm:pt modelId="{7FF7D988-E3F5-4356-9B8D-48BFC4A5F507}" type="pres">
      <dgm:prSet presAssocID="{3605D1A8-7908-4DCD-9A26-9760A20123B5}" presName="tx1" presStyleLbl="revTx" presStyleIdx="0" presStyleCnt="4"/>
      <dgm:spPr/>
    </dgm:pt>
    <dgm:pt modelId="{3B2C6340-D9F9-4681-A0F4-99DE88F18703}" type="pres">
      <dgm:prSet presAssocID="{3605D1A8-7908-4DCD-9A26-9760A20123B5}" presName="vert1" presStyleCnt="0"/>
      <dgm:spPr/>
    </dgm:pt>
    <dgm:pt modelId="{82E4508C-0F4A-4124-B3DA-ACD1881A4137}" type="pres">
      <dgm:prSet presAssocID="{329441CB-6FA3-4EEE-80E4-97279CE513E7}" presName="thickLine" presStyleLbl="alignNode1" presStyleIdx="1" presStyleCnt="4"/>
      <dgm:spPr/>
    </dgm:pt>
    <dgm:pt modelId="{C065AF8B-ACA1-4176-A21B-BB0BF4979C80}" type="pres">
      <dgm:prSet presAssocID="{329441CB-6FA3-4EEE-80E4-97279CE513E7}" presName="horz1" presStyleCnt="0"/>
      <dgm:spPr/>
    </dgm:pt>
    <dgm:pt modelId="{7D6C096B-8DF9-493E-8182-496E59B6567C}" type="pres">
      <dgm:prSet presAssocID="{329441CB-6FA3-4EEE-80E4-97279CE513E7}" presName="tx1" presStyleLbl="revTx" presStyleIdx="1" presStyleCnt="4"/>
      <dgm:spPr/>
    </dgm:pt>
    <dgm:pt modelId="{9AA687E4-8E53-44DF-A509-8220A1F3559F}" type="pres">
      <dgm:prSet presAssocID="{329441CB-6FA3-4EEE-80E4-97279CE513E7}" presName="vert1" presStyleCnt="0"/>
      <dgm:spPr/>
    </dgm:pt>
    <dgm:pt modelId="{9CE89D1F-4FBF-4EDD-9CE9-9D4C9EA1F5A1}" type="pres">
      <dgm:prSet presAssocID="{91D2DA7B-D4D5-47AB-91CF-4C5DCE163A5C}" presName="thickLine" presStyleLbl="alignNode1" presStyleIdx="2" presStyleCnt="4"/>
      <dgm:spPr/>
    </dgm:pt>
    <dgm:pt modelId="{4C8CE02E-B94C-4AB6-AC7D-D08C0F93B581}" type="pres">
      <dgm:prSet presAssocID="{91D2DA7B-D4D5-47AB-91CF-4C5DCE163A5C}" presName="horz1" presStyleCnt="0"/>
      <dgm:spPr/>
    </dgm:pt>
    <dgm:pt modelId="{C0BC1BD8-FA00-4F39-B11A-03407DBBF898}" type="pres">
      <dgm:prSet presAssocID="{91D2DA7B-D4D5-47AB-91CF-4C5DCE163A5C}" presName="tx1" presStyleLbl="revTx" presStyleIdx="2" presStyleCnt="4"/>
      <dgm:spPr/>
    </dgm:pt>
    <dgm:pt modelId="{650A7DBA-CE8B-49A1-A22C-A5675BF2FBAA}" type="pres">
      <dgm:prSet presAssocID="{91D2DA7B-D4D5-47AB-91CF-4C5DCE163A5C}" presName="vert1" presStyleCnt="0"/>
      <dgm:spPr/>
    </dgm:pt>
    <dgm:pt modelId="{E9B8DD2C-4881-4CF5-B868-71AB93F90608}" type="pres">
      <dgm:prSet presAssocID="{23974BA1-A23D-4773-A18B-3EF77B842235}" presName="thickLine" presStyleLbl="alignNode1" presStyleIdx="3" presStyleCnt="4"/>
      <dgm:spPr/>
    </dgm:pt>
    <dgm:pt modelId="{EAB8F1D3-5341-4EB9-830B-F595F287E0B4}" type="pres">
      <dgm:prSet presAssocID="{23974BA1-A23D-4773-A18B-3EF77B842235}" presName="horz1" presStyleCnt="0"/>
      <dgm:spPr/>
    </dgm:pt>
    <dgm:pt modelId="{229F403B-96FC-403E-B3E3-A0A95AC55CAD}" type="pres">
      <dgm:prSet presAssocID="{23974BA1-A23D-4773-A18B-3EF77B842235}" presName="tx1" presStyleLbl="revTx" presStyleIdx="3" presStyleCnt="4"/>
      <dgm:spPr/>
    </dgm:pt>
    <dgm:pt modelId="{B703FF7D-3319-4826-91D7-77C5A23798D5}" type="pres">
      <dgm:prSet presAssocID="{23974BA1-A23D-4773-A18B-3EF77B842235}" presName="vert1" presStyleCnt="0"/>
      <dgm:spPr/>
    </dgm:pt>
  </dgm:ptLst>
  <dgm:cxnLst>
    <dgm:cxn modelId="{72F90306-D6B3-4B5D-89F2-24D50BA92DC4}" type="presOf" srcId="{91D2DA7B-D4D5-47AB-91CF-4C5DCE163A5C}" destId="{C0BC1BD8-FA00-4F39-B11A-03407DBBF898}" srcOrd="0" destOrd="0" presId="urn:microsoft.com/office/officeart/2008/layout/LinedList"/>
    <dgm:cxn modelId="{4C0F3219-22B2-4FC0-88C8-7A67A8758E2A}" srcId="{4061A582-18D5-4CB0-878B-7E6773FA365F}" destId="{23974BA1-A23D-4773-A18B-3EF77B842235}" srcOrd="3" destOrd="0" parTransId="{3072053C-3844-4B45-8AA6-11A0C9E72AC5}" sibTransId="{CE463E3D-8ED9-4B9E-AFBD-6D46117CE1A2}"/>
    <dgm:cxn modelId="{4A29B81A-4418-4D26-94F1-06D0AAB789D7}" srcId="{4061A582-18D5-4CB0-878B-7E6773FA365F}" destId="{3605D1A8-7908-4DCD-9A26-9760A20123B5}" srcOrd="0" destOrd="0" parTransId="{9028481D-1189-4E2B-815B-F16FB53212DB}" sibTransId="{0C99710A-CB53-4D12-9E43-42F448E68016}"/>
    <dgm:cxn modelId="{59D2AB30-4CCC-4D1F-8BB7-7068F540BBB6}" type="presOf" srcId="{3605D1A8-7908-4DCD-9A26-9760A20123B5}" destId="{7FF7D988-E3F5-4356-9B8D-48BFC4A5F507}" srcOrd="0" destOrd="0" presId="urn:microsoft.com/office/officeart/2008/layout/LinedList"/>
    <dgm:cxn modelId="{8C8FA840-153D-4787-84EC-15DCA638B805}" srcId="{4061A582-18D5-4CB0-878B-7E6773FA365F}" destId="{329441CB-6FA3-4EEE-80E4-97279CE513E7}" srcOrd="1" destOrd="0" parTransId="{8142E327-7AD7-416E-8D0C-85B7E0300E20}" sibTransId="{CAA14243-19AE-47C6-9B2B-AADBED803726}"/>
    <dgm:cxn modelId="{7357754D-6F07-41EE-B371-527950243C22}" type="presOf" srcId="{4061A582-18D5-4CB0-878B-7E6773FA365F}" destId="{940DE04D-5089-4C08-BAD4-AB990A256514}" srcOrd="0" destOrd="0" presId="urn:microsoft.com/office/officeart/2008/layout/LinedList"/>
    <dgm:cxn modelId="{E7DD8481-0F0D-4A75-ABAE-51D63BA7728C}" srcId="{4061A582-18D5-4CB0-878B-7E6773FA365F}" destId="{91D2DA7B-D4D5-47AB-91CF-4C5DCE163A5C}" srcOrd="2" destOrd="0" parTransId="{3258C67B-B609-41B4-8CA8-E54A6171C674}" sibTransId="{31AE88B5-B0C9-4055-B06F-997639FE0085}"/>
    <dgm:cxn modelId="{B81FDAB3-7106-4D15-96E9-4C947D73CB2F}" type="presOf" srcId="{329441CB-6FA3-4EEE-80E4-97279CE513E7}" destId="{7D6C096B-8DF9-493E-8182-496E59B6567C}" srcOrd="0" destOrd="0" presId="urn:microsoft.com/office/officeart/2008/layout/LinedList"/>
    <dgm:cxn modelId="{5EB519F7-FFEB-412E-BCD5-89E82EF219B1}" type="presOf" srcId="{23974BA1-A23D-4773-A18B-3EF77B842235}" destId="{229F403B-96FC-403E-B3E3-A0A95AC55CAD}" srcOrd="0" destOrd="0" presId="urn:microsoft.com/office/officeart/2008/layout/LinedList"/>
    <dgm:cxn modelId="{87D7965E-B51E-45D2-9D06-6296CC4DDB75}" type="presParOf" srcId="{940DE04D-5089-4C08-BAD4-AB990A256514}" destId="{83BD5376-892E-4B59-91F8-74CF165BFE9F}" srcOrd="0" destOrd="0" presId="urn:microsoft.com/office/officeart/2008/layout/LinedList"/>
    <dgm:cxn modelId="{BF806E51-3CDC-4B0E-989A-73914FA6C13E}" type="presParOf" srcId="{940DE04D-5089-4C08-BAD4-AB990A256514}" destId="{666AA761-36B4-46E5-87B6-F8DBA3B1564C}" srcOrd="1" destOrd="0" presId="urn:microsoft.com/office/officeart/2008/layout/LinedList"/>
    <dgm:cxn modelId="{1FE73539-EF1B-4B02-9C5D-4CC999D9D0EF}" type="presParOf" srcId="{666AA761-36B4-46E5-87B6-F8DBA3B1564C}" destId="{7FF7D988-E3F5-4356-9B8D-48BFC4A5F507}" srcOrd="0" destOrd="0" presId="urn:microsoft.com/office/officeart/2008/layout/LinedList"/>
    <dgm:cxn modelId="{C1242308-C1C8-416F-BA74-A8E225A7A9C4}" type="presParOf" srcId="{666AA761-36B4-46E5-87B6-F8DBA3B1564C}" destId="{3B2C6340-D9F9-4681-A0F4-99DE88F18703}" srcOrd="1" destOrd="0" presId="urn:microsoft.com/office/officeart/2008/layout/LinedList"/>
    <dgm:cxn modelId="{34FBDC74-719F-422D-BBB4-FF76629C3FFA}" type="presParOf" srcId="{940DE04D-5089-4C08-BAD4-AB990A256514}" destId="{82E4508C-0F4A-4124-B3DA-ACD1881A4137}" srcOrd="2" destOrd="0" presId="urn:microsoft.com/office/officeart/2008/layout/LinedList"/>
    <dgm:cxn modelId="{1508A93B-77DF-4C1B-8971-08B1D66AB0D2}" type="presParOf" srcId="{940DE04D-5089-4C08-BAD4-AB990A256514}" destId="{C065AF8B-ACA1-4176-A21B-BB0BF4979C80}" srcOrd="3" destOrd="0" presId="urn:microsoft.com/office/officeart/2008/layout/LinedList"/>
    <dgm:cxn modelId="{0F6694B6-D9C1-47CF-9FF2-9BE26580B458}" type="presParOf" srcId="{C065AF8B-ACA1-4176-A21B-BB0BF4979C80}" destId="{7D6C096B-8DF9-493E-8182-496E59B6567C}" srcOrd="0" destOrd="0" presId="urn:microsoft.com/office/officeart/2008/layout/LinedList"/>
    <dgm:cxn modelId="{C40562B2-AF33-4935-8413-DCA4DBB40C8C}" type="presParOf" srcId="{C065AF8B-ACA1-4176-A21B-BB0BF4979C80}" destId="{9AA687E4-8E53-44DF-A509-8220A1F3559F}" srcOrd="1" destOrd="0" presId="urn:microsoft.com/office/officeart/2008/layout/LinedList"/>
    <dgm:cxn modelId="{5BC53B8A-CAA7-4396-A2D6-DAF375C2803F}" type="presParOf" srcId="{940DE04D-5089-4C08-BAD4-AB990A256514}" destId="{9CE89D1F-4FBF-4EDD-9CE9-9D4C9EA1F5A1}" srcOrd="4" destOrd="0" presId="urn:microsoft.com/office/officeart/2008/layout/LinedList"/>
    <dgm:cxn modelId="{367C3604-7A77-4909-B709-794EE140E4AD}" type="presParOf" srcId="{940DE04D-5089-4C08-BAD4-AB990A256514}" destId="{4C8CE02E-B94C-4AB6-AC7D-D08C0F93B581}" srcOrd="5" destOrd="0" presId="urn:microsoft.com/office/officeart/2008/layout/LinedList"/>
    <dgm:cxn modelId="{2D7E2C28-1060-4A96-9B99-1CA2D58167E3}" type="presParOf" srcId="{4C8CE02E-B94C-4AB6-AC7D-D08C0F93B581}" destId="{C0BC1BD8-FA00-4F39-B11A-03407DBBF898}" srcOrd="0" destOrd="0" presId="urn:microsoft.com/office/officeart/2008/layout/LinedList"/>
    <dgm:cxn modelId="{BB985908-5BDD-4F1B-81E5-79CE782B27F8}" type="presParOf" srcId="{4C8CE02E-B94C-4AB6-AC7D-D08C0F93B581}" destId="{650A7DBA-CE8B-49A1-A22C-A5675BF2FBAA}" srcOrd="1" destOrd="0" presId="urn:microsoft.com/office/officeart/2008/layout/LinedList"/>
    <dgm:cxn modelId="{D94B016C-A4DA-4B89-AA5C-29F3FB448850}" type="presParOf" srcId="{940DE04D-5089-4C08-BAD4-AB990A256514}" destId="{E9B8DD2C-4881-4CF5-B868-71AB93F90608}" srcOrd="6" destOrd="0" presId="urn:microsoft.com/office/officeart/2008/layout/LinedList"/>
    <dgm:cxn modelId="{A9AA844E-8888-4119-AEF1-2FB1EED834F5}" type="presParOf" srcId="{940DE04D-5089-4C08-BAD4-AB990A256514}" destId="{EAB8F1D3-5341-4EB9-830B-F595F287E0B4}" srcOrd="7" destOrd="0" presId="urn:microsoft.com/office/officeart/2008/layout/LinedList"/>
    <dgm:cxn modelId="{65698A41-E0E9-4EEF-BD00-7A318FD9E508}" type="presParOf" srcId="{EAB8F1D3-5341-4EB9-830B-F595F287E0B4}" destId="{229F403B-96FC-403E-B3E3-A0A95AC55CAD}" srcOrd="0" destOrd="0" presId="urn:microsoft.com/office/officeart/2008/layout/LinedList"/>
    <dgm:cxn modelId="{3582BD15-A09F-4BA3-8C75-3019F4BB96B8}" type="presParOf" srcId="{EAB8F1D3-5341-4EB9-830B-F595F287E0B4}" destId="{B703FF7D-3319-4826-91D7-77C5A23798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7B255A-A2A7-4703-8639-4F741E8688B1}"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FI"/>
        </a:p>
      </dgm:t>
    </dgm:pt>
    <dgm:pt modelId="{364C7CA4-7E0F-40E8-9E65-343F08AC96DA}">
      <dgm:prSet phldrT="[Text]"/>
      <dgm:spPr/>
      <dgm:t>
        <a:bodyPr/>
        <a:lstStyle/>
        <a:p>
          <a:r>
            <a:rPr lang="en-US" dirty="0"/>
            <a:t>RESTORE</a:t>
          </a:r>
          <a:endParaRPr lang="en-FI" dirty="0"/>
        </a:p>
      </dgm:t>
    </dgm:pt>
    <dgm:pt modelId="{7E86B233-63FB-43EE-9E1B-D5CEA99A30F3}" type="parTrans" cxnId="{284A1E4E-42FD-4711-98C7-A9E383A179AC}">
      <dgm:prSet/>
      <dgm:spPr/>
      <dgm:t>
        <a:bodyPr/>
        <a:lstStyle/>
        <a:p>
          <a:endParaRPr lang="en-FI"/>
        </a:p>
      </dgm:t>
    </dgm:pt>
    <dgm:pt modelId="{D5237A18-DD42-42C0-9565-DF99A097A62E}" type="sibTrans" cxnId="{284A1E4E-42FD-4711-98C7-A9E383A179AC}">
      <dgm:prSet/>
      <dgm:spPr/>
      <dgm:t>
        <a:bodyPr/>
        <a:lstStyle/>
        <a:p>
          <a:endParaRPr lang="en-FI"/>
        </a:p>
      </dgm:t>
    </dgm:pt>
    <dgm:pt modelId="{81853E06-C4D7-4B65-BFD3-7326B1BB9949}">
      <dgm:prSet phldrT="[Text]" custT="1"/>
      <dgm:spPr/>
      <dgm:t>
        <a:bodyPr/>
        <a:lstStyle/>
        <a:p>
          <a:r>
            <a:rPr lang="en-US" sz="2000" b="0" i="0" dirty="0">
              <a:effectLst/>
              <a:latin typeface="Times New Roman" panose="02020603050405020304" pitchFamily="18" charset="0"/>
            </a:rPr>
            <a:t>Return to a previous or original state</a:t>
          </a:r>
          <a:endParaRPr lang="en-FI" sz="2000" dirty="0"/>
        </a:p>
      </dgm:t>
    </dgm:pt>
    <dgm:pt modelId="{C7E57EB9-75A5-4EB8-AE01-CD42FEA35178}" type="parTrans" cxnId="{15AAD1EB-DD6F-4D04-96C8-64B6662592BF}">
      <dgm:prSet/>
      <dgm:spPr/>
      <dgm:t>
        <a:bodyPr/>
        <a:lstStyle/>
        <a:p>
          <a:endParaRPr lang="en-FI"/>
        </a:p>
      </dgm:t>
    </dgm:pt>
    <dgm:pt modelId="{9EBBFB2D-5FD4-4488-A4CF-050A76817A4D}" type="sibTrans" cxnId="{15AAD1EB-DD6F-4D04-96C8-64B6662592BF}">
      <dgm:prSet/>
      <dgm:spPr/>
      <dgm:t>
        <a:bodyPr/>
        <a:lstStyle/>
        <a:p>
          <a:endParaRPr lang="en-FI"/>
        </a:p>
      </dgm:t>
    </dgm:pt>
    <dgm:pt modelId="{F2509F00-565E-4044-8A2F-F72D42097416}">
      <dgm:prSet phldrT="[Text]"/>
      <dgm:spPr/>
      <dgm:t>
        <a:bodyPr/>
        <a:lstStyle/>
        <a:p>
          <a:r>
            <a:rPr lang="en-US" dirty="0"/>
            <a:t>PRESERVE</a:t>
          </a:r>
          <a:endParaRPr lang="en-FI" dirty="0"/>
        </a:p>
      </dgm:t>
    </dgm:pt>
    <dgm:pt modelId="{2376FC5A-FA9F-471F-9B0E-068332C801F9}" type="parTrans" cxnId="{967561FE-2F20-41A1-B57A-7D85328723F6}">
      <dgm:prSet/>
      <dgm:spPr/>
      <dgm:t>
        <a:bodyPr/>
        <a:lstStyle/>
        <a:p>
          <a:endParaRPr lang="en-FI"/>
        </a:p>
      </dgm:t>
    </dgm:pt>
    <dgm:pt modelId="{96CAA9FC-D153-41AA-A398-E7BED8BCE111}" type="sibTrans" cxnId="{967561FE-2F20-41A1-B57A-7D85328723F6}">
      <dgm:prSet/>
      <dgm:spPr/>
      <dgm:t>
        <a:bodyPr/>
        <a:lstStyle/>
        <a:p>
          <a:endParaRPr lang="en-FI"/>
        </a:p>
      </dgm:t>
    </dgm:pt>
    <dgm:pt modelId="{C347701C-85F4-4681-B7C8-83528C3E2EC0}">
      <dgm:prSet phldrT="[Text]" custT="1"/>
      <dgm:spPr/>
      <dgm:t>
        <a:bodyPr/>
        <a:lstStyle/>
        <a:p>
          <a:r>
            <a:rPr lang="en-US" sz="2000" dirty="0"/>
            <a:t>Maintain the status quo</a:t>
          </a:r>
          <a:endParaRPr lang="en-FI" sz="2000" dirty="0"/>
        </a:p>
      </dgm:t>
    </dgm:pt>
    <dgm:pt modelId="{CBD093E3-1DC0-4E30-B8A0-72B5A04B5F91}" type="parTrans" cxnId="{19E5C979-A335-4665-97D5-328E600D4F32}">
      <dgm:prSet/>
      <dgm:spPr/>
      <dgm:t>
        <a:bodyPr/>
        <a:lstStyle/>
        <a:p>
          <a:endParaRPr lang="en-FI"/>
        </a:p>
      </dgm:t>
    </dgm:pt>
    <dgm:pt modelId="{B52CE282-8811-4844-B27C-2FFDBF0DDA7B}" type="sibTrans" cxnId="{19E5C979-A335-4665-97D5-328E600D4F32}">
      <dgm:prSet/>
      <dgm:spPr/>
      <dgm:t>
        <a:bodyPr/>
        <a:lstStyle/>
        <a:p>
          <a:endParaRPr lang="en-FI"/>
        </a:p>
      </dgm:t>
    </dgm:pt>
    <dgm:pt modelId="{4418171D-41C1-44EC-A44F-CB56677D3EAB}">
      <dgm:prSet phldrT="[Text]"/>
      <dgm:spPr/>
      <dgm:t>
        <a:bodyPr/>
        <a:lstStyle/>
        <a:p>
          <a:r>
            <a:rPr lang="en-US" dirty="0"/>
            <a:t>ENHANCE</a:t>
          </a:r>
          <a:endParaRPr lang="en-FI" dirty="0"/>
        </a:p>
      </dgm:t>
    </dgm:pt>
    <dgm:pt modelId="{2879C077-59B4-4D80-BF29-CC8A3B905399}" type="parTrans" cxnId="{E7447DAD-BE16-4662-BAA7-FF92225D4A11}">
      <dgm:prSet/>
      <dgm:spPr/>
      <dgm:t>
        <a:bodyPr/>
        <a:lstStyle/>
        <a:p>
          <a:endParaRPr lang="en-FI"/>
        </a:p>
      </dgm:t>
    </dgm:pt>
    <dgm:pt modelId="{F994722D-46BC-4FAD-8F1B-7C268CD82AFA}" type="sibTrans" cxnId="{E7447DAD-BE16-4662-BAA7-FF92225D4A11}">
      <dgm:prSet/>
      <dgm:spPr/>
      <dgm:t>
        <a:bodyPr/>
        <a:lstStyle/>
        <a:p>
          <a:endParaRPr lang="en-FI"/>
        </a:p>
      </dgm:t>
    </dgm:pt>
    <dgm:pt modelId="{CE95A247-4554-47A6-92C5-58F8B4C5F260}">
      <dgm:prSet phldrT="[Text]" custT="1"/>
      <dgm:spPr/>
      <dgm:t>
        <a:bodyPr/>
        <a:lstStyle/>
        <a:p>
          <a:r>
            <a:rPr lang="en-US" sz="2000" dirty="0"/>
            <a:t>Enhance conditions for life</a:t>
          </a:r>
          <a:endParaRPr lang="en-FI" sz="2000" dirty="0"/>
        </a:p>
      </dgm:t>
    </dgm:pt>
    <dgm:pt modelId="{322E5A61-2B06-4C6C-82BB-F81CAA9722B9}" type="parTrans" cxnId="{D7FF6117-D343-43CB-9D27-82A95452846A}">
      <dgm:prSet/>
      <dgm:spPr/>
      <dgm:t>
        <a:bodyPr/>
        <a:lstStyle/>
        <a:p>
          <a:endParaRPr lang="en-FI"/>
        </a:p>
      </dgm:t>
    </dgm:pt>
    <dgm:pt modelId="{78FBD756-B289-47B9-8AAE-246E0EDD81CF}" type="sibTrans" cxnId="{D7FF6117-D343-43CB-9D27-82A95452846A}">
      <dgm:prSet/>
      <dgm:spPr/>
      <dgm:t>
        <a:bodyPr/>
        <a:lstStyle/>
        <a:p>
          <a:endParaRPr lang="en-FI"/>
        </a:p>
      </dgm:t>
    </dgm:pt>
    <dgm:pt modelId="{FAE6EA05-9B53-49FB-9789-77CA1840084B}" type="pres">
      <dgm:prSet presAssocID="{BC7B255A-A2A7-4703-8639-4F741E8688B1}" presName="Name0" presStyleCnt="0">
        <dgm:presLayoutVars>
          <dgm:dir/>
          <dgm:animLvl val="lvl"/>
          <dgm:resizeHandles val="exact"/>
        </dgm:presLayoutVars>
      </dgm:prSet>
      <dgm:spPr/>
    </dgm:pt>
    <dgm:pt modelId="{78737053-F2D3-4068-9E4A-286EA20DEF33}" type="pres">
      <dgm:prSet presAssocID="{364C7CA4-7E0F-40E8-9E65-343F08AC96DA}" presName="composite" presStyleCnt="0"/>
      <dgm:spPr/>
    </dgm:pt>
    <dgm:pt modelId="{5AB6787B-9501-400D-A376-68DD1F8ECB92}" type="pres">
      <dgm:prSet presAssocID="{364C7CA4-7E0F-40E8-9E65-343F08AC96DA}" presName="parTx" presStyleLbl="alignNode1" presStyleIdx="0" presStyleCnt="3">
        <dgm:presLayoutVars>
          <dgm:chMax val="0"/>
          <dgm:chPref val="0"/>
          <dgm:bulletEnabled val="1"/>
        </dgm:presLayoutVars>
      </dgm:prSet>
      <dgm:spPr/>
    </dgm:pt>
    <dgm:pt modelId="{3A5C9ADE-6940-4663-ADE7-521A7E12AA6D}" type="pres">
      <dgm:prSet presAssocID="{364C7CA4-7E0F-40E8-9E65-343F08AC96DA}" presName="desTx" presStyleLbl="alignAccFollowNode1" presStyleIdx="0" presStyleCnt="3">
        <dgm:presLayoutVars>
          <dgm:bulletEnabled val="1"/>
        </dgm:presLayoutVars>
      </dgm:prSet>
      <dgm:spPr/>
    </dgm:pt>
    <dgm:pt modelId="{330B3939-29BC-445E-9C5B-38ABA1FE9DF0}" type="pres">
      <dgm:prSet presAssocID="{D5237A18-DD42-42C0-9565-DF99A097A62E}" presName="space" presStyleCnt="0"/>
      <dgm:spPr/>
    </dgm:pt>
    <dgm:pt modelId="{A683DD1E-8F38-4A9A-BF53-6598E2BEFBF5}" type="pres">
      <dgm:prSet presAssocID="{F2509F00-565E-4044-8A2F-F72D42097416}" presName="composite" presStyleCnt="0"/>
      <dgm:spPr/>
    </dgm:pt>
    <dgm:pt modelId="{5E9E33A9-7FE6-4541-8A45-AC966F3B2BEE}" type="pres">
      <dgm:prSet presAssocID="{F2509F00-565E-4044-8A2F-F72D42097416}" presName="parTx" presStyleLbl="alignNode1" presStyleIdx="1" presStyleCnt="3">
        <dgm:presLayoutVars>
          <dgm:chMax val="0"/>
          <dgm:chPref val="0"/>
          <dgm:bulletEnabled val="1"/>
        </dgm:presLayoutVars>
      </dgm:prSet>
      <dgm:spPr/>
    </dgm:pt>
    <dgm:pt modelId="{3791F894-DE76-4576-BFF6-EE93897C1AFA}" type="pres">
      <dgm:prSet presAssocID="{F2509F00-565E-4044-8A2F-F72D42097416}" presName="desTx" presStyleLbl="alignAccFollowNode1" presStyleIdx="1" presStyleCnt="3">
        <dgm:presLayoutVars>
          <dgm:bulletEnabled val="1"/>
        </dgm:presLayoutVars>
      </dgm:prSet>
      <dgm:spPr/>
    </dgm:pt>
    <dgm:pt modelId="{9B90B755-934B-4FDC-AE93-5735BE13FE1D}" type="pres">
      <dgm:prSet presAssocID="{96CAA9FC-D153-41AA-A398-E7BED8BCE111}" presName="space" presStyleCnt="0"/>
      <dgm:spPr/>
    </dgm:pt>
    <dgm:pt modelId="{D3C5980E-C9CA-4AF7-B2B8-9452C0EAD8DA}" type="pres">
      <dgm:prSet presAssocID="{4418171D-41C1-44EC-A44F-CB56677D3EAB}" presName="composite" presStyleCnt="0"/>
      <dgm:spPr/>
    </dgm:pt>
    <dgm:pt modelId="{957D19DE-0FD2-45C3-9139-E6FFDF6FCDC3}" type="pres">
      <dgm:prSet presAssocID="{4418171D-41C1-44EC-A44F-CB56677D3EAB}" presName="parTx" presStyleLbl="alignNode1" presStyleIdx="2" presStyleCnt="3">
        <dgm:presLayoutVars>
          <dgm:chMax val="0"/>
          <dgm:chPref val="0"/>
          <dgm:bulletEnabled val="1"/>
        </dgm:presLayoutVars>
      </dgm:prSet>
      <dgm:spPr/>
    </dgm:pt>
    <dgm:pt modelId="{29EF45EE-96E1-4F69-8DFD-4FAA0B9CFE3C}" type="pres">
      <dgm:prSet presAssocID="{4418171D-41C1-44EC-A44F-CB56677D3EAB}" presName="desTx" presStyleLbl="alignAccFollowNode1" presStyleIdx="2" presStyleCnt="3">
        <dgm:presLayoutVars>
          <dgm:bulletEnabled val="1"/>
        </dgm:presLayoutVars>
      </dgm:prSet>
      <dgm:spPr/>
    </dgm:pt>
  </dgm:ptLst>
  <dgm:cxnLst>
    <dgm:cxn modelId="{D7FF6117-D343-43CB-9D27-82A95452846A}" srcId="{4418171D-41C1-44EC-A44F-CB56677D3EAB}" destId="{CE95A247-4554-47A6-92C5-58F8B4C5F260}" srcOrd="0" destOrd="0" parTransId="{322E5A61-2B06-4C6C-82BB-F81CAA9722B9}" sibTransId="{78FBD756-B289-47B9-8AAE-246E0EDD81CF}"/>
    <dgm:cxn modelId="{3FA5075E-9F06-4119-BA2F-622853953E95}" type="presOf" srcId="{BC7B255A-A2A7-4703-8639-4F741E8688B1}" destId="{FAE6EA05-9B53-49FB-9789-77CA1840084B}" srcOrd="0" destOrd="0" presId="urn:microsoft.com/office/officeart/2005/8/layout/hList1"/>
    <dgm:cxn modelId="{284A1E4E-42FD-4711-98C7-A9E383A179AC}" srcId="{BC7B255A-A2A7-4703-8639-4F741E8688B1}" destId="{364C7CA4-7E0F-40E8-9E65-343F08AC96DA}" srcOrd="0" destOrd="0" parTransId="{7E86B233-63FB-43EE-9E1B-D5CEA99A30F3}" sibTransId="{D5237A18-DD42-42C0-9565-DF99A097A62E}"/>
    <dgm:cxn modelId="{2ED1114F-2A59-469B-A897-6A3E85AA10E1}" type="presOf" srcId="{C347701C-85F4-4681-B7C8-83528C3E2EC0}" destId="{3791F894-DE76-4576-BFF6-EE93897C1AFA}" srcOrd="0" destOrd="0" presId="urn:microsoft.com/office/officeart/2005/8/layout/hList1"/>
    <dgm:cxn modelId="{2047FB52-EEB5-4AE8-8CD2-91A5B6744971}" type="presOf" srcId="{4418171D-41C1-44EC-A44F-CB56677D3EAB}" destId="{957D19DE-0FD2-45C3-9139-E6FFDF6FCDC3}" srcOrd="0" destOrd="0" presId="urn:microsoft.com/office/officeart/2005/8/layout/hList1"/>
    <dgm:cxn modelId="{19E5C979-A335-4665-97D5-328E600D4F32}" srcId="{F2509F00-565E-4044-8A2F-F72D42097416}" destId="{C347701C-85F4-4681-B7C8-83528C3E2EC0}" srcOrd="0" destOrd="0" parTransId="{CBD093E3-1DC0-4E30-B8A0-72B5A04B5F91}" sibTransId="{B52CE282-8811-4844-B27C-2FFDBF0DDA7B}"/>
    <dgm:cxn modelId="{20EB727C-DD7D-481D-803D-81A55090D669}" type="presOf" srcId="{F2509F00-565E-4044-8A2F-F72D42097416}" destId="{5E9E33A9-7FE6-4541-8A45-AC966F3B2BEE}" srcOrd="0" destOrd="0" presId="urn:microsoft.com/office/officeart/2005/8/layout/hList1"/>
    <dgm:cxn modelId="{0A18A783-57EF-40E8-AFB3-5CE35CC36AE5}" type="presOf" srcId="{81853E06-C4D7-4B65-BFD3-7326B1BB9949}" destId="{3A5C9ADE-6940-4663-ADE7-521A7E12AA6D}" srcOrd="0" destOrd="0" presId="urn:microsoft.com/office/officeart/2005/8/layout/hList1"/>
    <dgm:cxn modelId="{2A483FA3-69DC-451E-AB97-421B845B67BF}" type="presOf" srcId="{CE95A247-4554-47A6-92C5-58F8B4C5F260}" destId="{29EF45EE-96E1-4F69-8DFD-4FAA0B9CFE3C}" srcOrd="0" destOrd="0" presId="urn:microsoft.com/office/officeart/2005/8/layout/hList1"/>
    <dgm:cxn modelId="{6570C8A4-5192-484A-82E8-85D2793DB07E}" type="presOf" srcId="{364C7CA4-7E0F-40E8-9E65-343F08AC96DA}" destId="{5AB6787B-9501-400D-A376-68DD1F8ECB92}" srcOrd="0" destOrd="0" presId="urn:microsoft.com/office/officeart/2005/8/layout/hList1"/>
    <dgm:cxn modelId="{E7447DAD-BE16-4662-BAA7-FF92225D4A11}" srcId="{BC7B255A-A2A7-4703-8639-4F741E8688B1}" destId="{4418171D-41C1-44EC-A44F-CB56677D3EAB}" srcOrd="2" destOrd="0" parTransId="{2879C077-59B4-4D80-BF29-CC8A3B905399}" sibTransId="{F994722D-46BC-4FAD-8F1B-7C268CD82AFA}"/>
    <dgm:cxn modelId="{15AAD1EB-DD6F-4D04-96C8-64B6662592BF}" srcId="{364C7CA4-7E0F-40E8-9E65-343F08AC96DA}" destId="{81853E06-C4D7-4B65-BFD3-7326B1BB9949}" srcOrd="0" destOrd="0" parTransId="{C7E57EB9-75A5-4EB8-AE01-CD42FEA35178}" sibTransId="{9EBBFB2D-5FD4-4488-A4CF-050A76817A4D}"/>
    <dgm:cxn modelId="{967561FE-2F20-41A1-B57A-7D85328723F6}" srcId="{BC7B255A-A2A7-4703-8639-4F741E8688B1}" destId="{F2509F00-565E-4044-8A2F-F72D42097416}" srcOrd="1" destOrd="0" parTransId="{2376FC5A-FA9F-471F-9B0E-068332C801F9}" sibTransId="{96CAA9FC-D153-41AA-A398-E7BED8BCE111}"/>
    <dgm:cxn modelId="{AD046497-3354-49E5-B2FD-4441D88E8F57}" type="presParOf" srcId="{FAE6EA05-9B53-49FB-9789-77CA1840084B}" destId="{78737053-F2D3-4068-9E4A-286EA20DEF33}" srcOrd="0" destOrd="0" presId="urn:microsoft.com/office/officeart/2005/8/layout/hList1"/>
    <dgm:cxn modelId="{5E0AAA2D-05BE-4B29-9326-174B48162548}" type="presParOf" srcId="{78737053-F2D3-4068-9E4A-286EA20DEF33}" destId="{5AB6787B-9501-400D-A376-68DD1F8ECB92}" srcOrd="0" destOrd="0" presId="urn:microsoft.com/office/officeart/2005/8/layout/hList1"/>
    <dgm:cxn modelId="{6ABF0706-382B-4205-B2B0-C0DE1F0A6632}" type="presParOf" srcId="{78737053-F2D3-4068-9E4A-286EA20DEF33}" destId="{3A5C9ADE-6940-4663-ADE7-521A7E12AA6D}" srcOrd="1" destOrd="0" presId="urn:microsoft.com/office/officeart/2005/8/layout/hList1"/>
    <dgm:cxn modelId="{8E7E9EA2-0837-4DF3-B91F-24B8E11EC6B2}" type="presParOf" srcId="{FAE6EA05-9B53-49FB-9789-77CA1840084B}" destId="{330B3939-29BC-445E-9C5B-38ABA1FE9DF0}" srcOrd="1" destOrd="0" presId="urn:microsoft.com/office/officeart/2005/8/layout/hList1"/>
    <dgm:cxn modelId="{513EC03D-DE8B-4DBF-88A4-CB49018593D9}" type="presParOf" srcId="{FAE6EA05-9B53-49FB-9789-77CA1840084B}" destId="{A683DD1E-8F38-4A9A-BF53-6598E2BEFBF5}" srcOrd="2" destOrd="0" presId="urn:microsoft.com/office/officeart/2005/8/layout/hList1"/>
    <dgm:cxn modelId="{FD05284F-9EEB-4B13-8682-3AEB3DE3AA3F}" type="presParOf" srcId="{A683DD1E-8F38-4A9A-BF53-6598E2BEFBF5}" destId="{5E9E33A9-7FE6-4541-8A45-AC966F3B2BEE}" srcOrd="0" destOrd="0" presId="urn:microsoft.com/office/officeart/2005/8/layout/hList1"/>
    <dgm:cxn modelId="{F4FC5105-E933-466C-9C33-4FD456F83783}" type="presParOf" srcId="{A683DD1E-8F38-4A9A-BF53-6598E2BEFBF5}" destId="{3791F894-DE76-4576-BFF6-EE93897C1AFA}" srcOrd="1" destOrd="0" presId="urn:microsoft.com/office/officeart/2005/8/layout/hList1"/>
    <dgm:cxn modelId="{A354F1C3-CDFE-417A-AB4A-4A1BB37DD075}" type="presParOf" srcId="{FAE6EA05-9B53-49FB-9789-77CA1840084B}" destId="{9B90B755-934B-4FDC-AE93-5735BE13FE1D}" srcOrd="3" destOrd="0" presId="urn:microsoft.com/office/officeart/2005/8/layout/hList1"/>
    <dgm:cxn modelId="{A26B3CA4-F536-477C-9E04-252BAA5BAF64}" type="presParOf" srcId="{FAE6EA05-9B53-49FB-9789-77CA1840084B}" destId="{D3C5980E-C9CA-4AF7-B2B8-9452C0EAD8DA}" srcOrd="4" destOrd="0" presId="urn:microsoft.com/office/officeart/2005/8/layout/hList1"/>
    <dgm:cxn modelId="{103A0832-23D7-445E-BB80-FB1A9303CC91}" type="presParOf" srcId="{D3C5980E-C9CA-4AF7-B2B8-9452C0EAD8DA}" destId="{957D19DE-0FD2-45C3-9139-E6FFDF6FCDC3}" srcOrd="0" destOrd="0" presId="urn:microsoft.com/office/officeart/2005/8/layout/hList1"/>
    <dgm:cxn modelId="{50BB2EEA-B1E8-45AD-B67E-A5E85E1A326C}" type="presParOf" srcId="{D3C5980E-C9CA-4AF7-B2B8-9452C0EAD8DA}" destId="{29EF45EE-96E1-4F69-8DFD-4FAA0B9CFE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5A0D1-1497-40CF-8F04-885A8A20D86B}">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D3596F-DF14-4253-BB8C-41C871F1A90B}">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A4568E-29CE-48E5-9F35-C6B46C0F57B1}">
      <dsp:nvSpPr>
        <dsp:cNvPr id="0" name=""/>
        <dsp:cNvSpPr/>
      </dsp:nvSpPr>
      <dsp:spPr>
        <a:xfrm>
          <a:off x="1945450" y="719"/>
          <a:ext cx="296491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fi-FI" sz="2500" kern="1200"/>
            <a:t>What is (strategic) corporate sustainability?</a:t>
          </a:r>
          <a:endParaRPr lang="en-US" sz="2500" kern="1200"/>
        </a:p>
      </dsp:txBody>
      <dsp:txXfrm>
        <a:off x="1945450" y="719"/>
        <a:ext cx="2964910" cy="1684372"/>
      </dsp:txXfrm>
    </dsp:sp>
    <dsp:sp modelId="{76E9677F-E69B-4200-88B2-1B1B38081BC2}">
      <dsp:nvSpPr>
        <dsp:cNvPr id="0" name=""/>
        <dsp:cNvSpPr/>
      </dsp:nvSpPr>
      <dsp:spPr>
        <a:xfrm>
          <a:off x="4910361" y="719"/>
          <a:ext cx="1678329"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00100">
            <a:lnSpc>
              <a:spcPct val="90000"/>
            </a:lnSpc>
            <a:spcBef>
              <a:spcPct val="0"/>
            </a:spcBef>
            <a:spcAft>
              <a:spcPct val="35000"/>
            </a:spcAft>
            <a:buNone/>
          </a:pPr>
          <a:r>
            <a:rPr lang="fi-FI" sz="1800" kern="1200"/>
            <a:t>The story so far</a:t>
          </a:r>
          <a:endParaRPr lang="en-US" sz="1800" kern="1200"/>
        </a:p>
      </dsp:txBody>
      <dsp:txXfrm>
        <a:off x="4910361" y="719"/>
        <a:ext cx="1678329" cy="1684372"/>
      </dsp:txXfrm>
    </dsp:sp>
    <dsp:sp modelId="{175F0F86-F9B8-4E97-B361-B3584FD8C6E3}">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D1F7B-A7CA-4CE8-9B40-E6DCBBE1BE6A}">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196997-92A7-425A-9EBE-3E09086C47D5}">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fi-FI" sz="2500" kern="1200" dirty="0"/>
            <a:t>What are the most common approaches to sustainability?</a:t>
          </a:r>
          <a:endParaRPr lang="en-US" sz="2500" kern="1200" dirty="0"/>
        </a:p>
      </dsp:txBody>
      <dsp:txXfrm>
        <a:off x="1945450" y="2106185"/>
        <a:ext cx="4643240" cy="1684372"/>
      </dsp:txXfrm>
    </dsp:sp>
    <dsp:sp modelId="{0E904A21-2B20-4660-A65A-A671D3E57DE1}">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62298-E5A0-46A4-9437-4EC264FF1DEF}">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E89004-31C1-479E-9184-1FA78FDA685C}">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fi-FI" sz="2500" kern="1200"/>
            <a:t>What critique is there regarding these common approaches?</a:t>
          </a:r>
          <a:endParaRPr lang="en-US" sz="2500" kern="1200"/>
        </a:p>
      </dsp:txBody>
      <dsp:txXfrm>
        <a:off x="1945450" y="4211650"/>
        <a:ext cx="4643240" cy="1684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D28C-F707-4FEA-B794-1D21DFC5950E}">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i-FI" sz="1700" kern="1200" dirty="0" err="1"/>
            <a:t>Charity</a:t>
          </a:r>
          <a:r>
            <a:rPr lang="fi-FI" sz="1700" kern="1200" dirty="0"/>
            <a:t>, </a:t>
          </a:r>
          <a:r>
            <a:rPr lang="fi-FI" sz="1700" kern="1200" dirty="0" err="1"/>
            <a:t>employee</a:t>
          </a:r>
          <a:r>
            <a:rPr lang="fi-FI" sz="1700" kern="1200" dirty="0"/>
            <a:t> </a:t>
          </a:r>
          <a:r>
            <a:rPr lang="fi-FI" sz="1700" kern="1200" dirty="0" err="1"/>
            <a:t>voluntarism</a:t>
          </a:r>
          <a:r>
            <a:rPr lang="fi-FI" sz="1700" kern="1200" dirty="0"/>
            <a:t>, </a:t>
          </a:r>
          <a:r>
            <a:rPr lang="fi-FI" sz="1700" kern="1200" dirty="0" err="1"/>
            <a:t>sponsorships</a:t>
          </a:r>
          <a:r>
            <a:rPr lang="fi-FI" sz="1700" kern="1200" dirty="0"/>
            <a:t> etc.</a:t>
          </a:r>
          <a:endParaRPr lang="en-US" sz="1700" kern="1200" dirty="0"/>
        </a:p>
      </dsp:txBody>
      <dsp:txXfrm rot="-5400000">
        <a:off x="3785616" y="197117"/>
        <a:ext cx="6675221" cy="1012303"/>
      </dsp:txXfrm>
    </dsp:sp>
    <dsp:sp modelId="{0A673EA3-ECA0-47E2-8BE6-331D44BC2195}">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fi-FI" sz="2900" kern="1200"/>
            <a:t>Corporate sustainability as philanthropy</a:t>
          </a:r>
          <a:endParaRPr lang="en-US" sz="2900" kern="1200"/>
        </a:p>
      </dsp:txBody>
      <dsp:txXfrm>
        <a:off x="68454" y="70578"/>
        <a:ext cx="3648708" cy="1265378"/>
      </dsp:txXfrm>
    </dsp:sp>
    <dsp:sp modelId="{A568CAC9-2B67-49F5-BE0C-9F2BE7216928}">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i-FI" sz="1700" kern="1200" dirty="0" err="1"/>
            <a:t>Improving</a:t>
          </a:r>
          <a:r>
            <a:rPr lang="fi-FI" sz="1700" kern="1200" dirty="0"/>
            <a:t> </a:t>
          </a:r>
          <a:r>
            <a:rPr lang="fi-FI" sz="1700" kern="1200" dirty="0" err="1"/>
            <a:t>sustainability</a:t>
          </a:r>
          <a:r>
            <a:rPr lang="fi-FI" sz="1700" kern="1200" dirty="0"/>
            <a:t> </a:t>
          </a:r>
          <a:r>
            <a:rPr lang="fi-FI" sz="1700" kern="1200" dirty="0" err="1"/>
            <a:t>aspects</a:t>
          </a:r>
          <a:r>
            <a:rPr lang="fi-FI" sz="1700" kern="1200" dirty="0"/>
            <a:t> of </a:t>
          </a:r>
          <a:r>
            <a:rPr lang="fi-FI" sz="1700" kern="1200" dirty="0" err="1"/>
            <a:t>existing</a:t>
          </a:r>
          <a:r>
            <a:rPr lang="fi-FI" sz="1700" kern="1200" dirty="0"/>
            <a:t> products, </a:t>
          </a:r>
          <a:r>
            <a:rPr lang="fi-FI" sz="1700" kern="1200" dirty="0" err="1"/>
            <a:t>processes</a:t>
          </a:r>
          <a:r>
            <a:rPr lang="fi-FI" sz="1700" kern="1200" dirty="0"/>
            <a:t> and </a:t>
          </a:r>
          <a:r>
            <a:rPr lang="fi-FI" sz="1700" kern="1200" dirty="0" err="1"/>
            <a:t>operations</a:t>
          </a:r>
          <a:endParaRPr lang="en-US" sz="1700" kern="1200" dirty="0"/>
        </a:p>
        <a:p>
          <a:pPr marL="342900" lvl="2" indent="-171450" algn="l" defTabSz="755650">
            <a:lnSpc>
              <a:spcPct val="90000"/>
            </a:lnSpc>
            <a:spcBef>
              <a:spcPct val="0"/>
            </a:spcBef>
            <a:spcAft>
              <a:spcPct val="15000"/>
            </a:spcAft>
            <a:buChar char="•"/>
          </a:pPr>
          <a:r>
            <a:rPr lang="fi-FI" sz="1700" kern="1200" dirty="0" err="1"/>
            <a:t>Comply</a:t>
          </a:r>
          <a:r>
            <a:rPr lang="fi-FI" sz="1700" kern="1200" dirty="0"/>
            <a:t> </a:t>
          </a:r>
          <a:r>
            <a:rPr lang="fi-FI" sz="1700" kern="1200" dirty="0" err="1"/>
            <a:t>with</a:t>
          </a:r>
          <a:r>
            <a:rPr lang="fi-FI" sz="1700" kern="1200" dirty="0"/>
            <a:t> </a:t>
          </a:r>
          <a:r>
            <a:rPr lang="fi-FI" sz="1700" kern="1200" dirty="0" err="1"/>
            <a:t>standards</a:t>
          </a:r>
          <a:r>
            <a:rPr lang="fi-FI" sz="1700" kern="1200" dirty="0"/>
            <a:t>, </a:t>
          </a:r>
          <a:r>
            <a:rPr lang="fi-FI" sz="1700" kern="1200" dirty="0" err="1"/>
            <a:t>acquire</a:t>
          </a:r>
          <a:r>
            <a:rPr lang="fi-FI" sz="1700" kern="1200" dirty="0"/>
            <a:t> </a:t>
          </a:r>
          <a:r>
            <a:rPr lang="fi-FI" sz="1700" kern="1200" dirty="0" err="1"/>
            <a:t>certificates</a:t>
          </a:r>
          <a:r>
            <a:rPr lang="fi-FI" sz="1700" kern="1200" dirty="0"/>
            <a:t>, </a:t>
          </a:r>
          <a:r>
            <a:rPr lang="fi-FI" sz="1700" kern="1200" dirty="0" err="1"/>
            <a:t>develop</a:t>
          </a:r>
          <a:r>
            <a:rPr lang="fi-FI" sz="1700" kern="1200" dirty="0"/>
            <a:t> </a:t>
          </a:r>
          <a:r>
            <a:rPr lang="fi-FI" sz="1700" kern="1200" dirty="0" err="1"/>
            <a:t>environmental</a:t>
          </a:r>
          <a:r>
            <a:rPr lang="fi-FI" sz="1700" kern="1200" dirty="0"/>
            <a:t> management </a:t>
          </a:r>
          <a:r>
            <a:rPr lang="fi-FI" sz="1700" kern="1200" dirty="0" err="1"/>
            <a:t>systems</a:t>
          </a:r>
          <a:r>
            <a:rPr lang="fi-FI" sz="1700" kern="1200" dirty="0"/>
            <a:t>...</a:t>
          </a:r>
          <a:endParaRPr lang="en-US" sz="1700" kern="1200" dirty="0"/>
        </a:p>
      </dsp:txBody>
      <dsp:txXfrm rot="-5400000">
        <a:off x="3785616" y="1669517"/>
        <a:ext cx="6675221" cy="1012303"/>
      </dsp:txXfrm>
    </dsp:sp>
    <dsp:sp modelId="{44C3DFC0-889D-48BA-9C7F-BD573CFD5196}">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fi-FI" sz="2900" kern="1200"/>
            <a:t>Corporate sustainability as integration</a:t>
          </a:r>
          <a:endParaRPr lang="en-US" sz="2900" kern="1200"/>
        </a:p>
      </dsp:txBody>
      <dsp:txXfrm>
        <a:off x="68454" y="1542979"/>
        <a:ext cx="3648708" cy="1265378"/>
      </dsp:txXfrm>
    </dsp:sp>
    <dsp:sp modelId="{E969EC82-6978-441E-BB79-95A532BAF071}">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b="0" kern="1200"/>
            <a:t>Solving social and/or ecological problems with own (new) products, services and business models (e.g. eco-innovations or inclusive innovations for poverty alleviation)</a:t>
          </a:r>
          <a:endParaRPr lang="en-US" sz="1700" kern="1200"/>
        </a:p>
      </dsp:txBody>
      <dsp:txXfrm rot="-5400000">
        <a:off x="3785616" y="3141918"/>
        <a:ext cx="6675221" cy="1012303"/>
      </dsp:txXfrm>
    </dsp:sp>
    <dsp:sp modelId="{47774E52-294E-46B8-8BF6-8C9E61532B05}">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fi-FI" sz="2900" kern="1200"/>
            <a:t>Corporate sustainability as innovation</a:t>
          </a:r>
          <a:endParaRPr lang="en-US" sz="2900" kern="1200"/>
        </a:p>
      </dsp:txBody>
      <dsp:txXfrm>
        <a:off x="68454" y="3015380"/>
        <a:ext cx="3648708"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D5376-892E-4B59-91F8-74CF165BFE9F}">
      <dsp:nvSpPr>
        <dsp:cNvPr id="0" name=""/>
        <dsp:cNvSpPr/>
      </dsp:nvSpPr>
      <dsp:spPr>
        <a:xfrm>
          <a:off x="0" y="0"/>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7D988-E3F5-4356-9B8D-48BFC4A5F507}">
      <dsp:nvSpPr>
        <dsp:cNvPr id="0" name=""/>
        <dsp:cNvSpPr/>
      </dsp:nvSpPr>
      <dsp:spPr>
        <a:xfrm>
          <a:off x="0" y="0"/>
          <a:ext cx="7037387" cy="13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i-FI" sz="2600" kern="1200"/>
            <a:t>A framework that stresses the reporting of social, environmental, and economic dimensions of corporate activity</a:t>
          </a:r>
          <a:endParaRPr lang="en-US" sz="2600" kern="1200"/>
        </a:p>
      </dsp:txBody>
      <dsp:txXfrm>
        <a:off x="0" y="0"/>
        <a:ext cx="7037387" cy="1368821"/>
      </dsp:txXfrm>
    </dsp:sp>
    <dsp:sp modelId="{82E4508C-0F4A-4124-B3DA-ACD1881A4137}">
      <dsp:nvSpPr>
        <dsp:cNvPr id="0" name=""/>
        <dsp:cNvSpPr/>
      </dsp:nvSpPr>
      <dsp:spPr>
        <a:xfrm>
          <a:off x="0" y="1368821"/>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C096B-8DF9-493E-8182-496E59B6567C}">
      <dsp:nvSpPr>
        <dsp:cNvPr id="0" name=""/>
        <dsp:cNvSpPr/>
      </dsp:nvSpPr>
      <dsp:spPr>
        <a:xfrm>
          <a:off x="0" y="1368821"/>
          <a:ext cx="7037387" cy="13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i-FI" sz="2600" kern="1200"/>
            <a:t>Not a formal system of reporting as such, but is typically conducted through a more formal system such as the GRI</a:t>
          </a:r>
          <a:endParaRPr lang="en-US" sz="2600" kern="1200"/>
        </a:p>
      </dsp:txBody>
      <dsp:txXfrm>
        <a:off x="0" y="1368821"/>
        <a:ext cx="7037387" cy="1368821"/>
      </dsp:txXfrm>
    </dsp:sp>
    <dsp:sp modelId="{9CE89D1F-4FBF-4EDD-9CE9-9D4C9EA1F5A1}">
      <dsp:nvSpPr>
        <dsp:cNvPr id="0" name=""/>
        <dsp:cNvSpPr/>
      </dsp:nvSpPr>
      <dsp:spPr>
        <a:xfrm>
          <a:off x="0" y="2737643"/>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BC1BD8-FA00-4F39-B11A-03407DBBF898}">
      <dsp:nvSpPr>
        <dsp:cNvPr id="0" name=""/>
        <dsp:cNvSpPr/>
      </dsp:nvSpPr>
      <dsp:spPr>
        <a:xfrm>
          <a:off x="0" y="2737643"/>
          <a:ext cx="7037387" cy="13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i-FI" sz="2600" kern="1200" dirty="0"/>
            <a:t>Impetus is on generating more value through consideration of a broader set of stakeholders; commonly associated with eco-efficiency</a:t>
          </a:r>
          <a:endParaRPr lang="en-US" sz="2600" kern="1200" dirty="0"/>
        </a:p>
      </dsp:txBody>
      <dsp:txXfrm>
        <a:off x="0" y="2737643"/>
        <a:ext cx="7037387" cy="1368821"/>
      </dsp:txXfrm>
    </dsp:sp>
    <dsp:sp modelId="{E9B8DD2C-4881-4CF5-B868-71AB93F90608}">
      <dsp:nvSpPr>
        <dsp:cNvPr id="0" name=""/>
        <dsp:cNvSpPr/>
      </dsp:nvSpPr>
      <dsp:spPr>
        <a:xfrm>
          <a:off x="0" y="4106465"/>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F403B-96FC-403E-B3E3-A0A95AC55CAD}">
      <dsp:nvSpPr>
        <dsp:cNvPr id="0" name=""/>
        <dsp:cNvSpPr/>
      </dsp:nvSpPr>
      <dsp:spPr>
        <a:xfrm>
          <a:off x="0" y="4106465"/>
          <a:ext cx="7037387" cy="13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i-FI" sz="2600" kern="1200" dirty="0"/>
            <a:t>The background ’philosophy’ emphasizes win-win situations</a:t>
          </a:r>
          <a:endParaRPr lang="en-US" sz="2600" kern="1200" dirty="0"/>
        </a:p>
      </dsp:txBody>
      <dsp:txXfrm>
        <a:off x="0" y="4106465"/>
        <a:ext cx="7037387" cy="1368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6787B-9501-400D-A376-68DD1F8ECB92}">
      <dsp:nvSpPr>
        <dsp:cNvPr id="0" name=""/>
        <dsp:cNvSpPr/>
      </dsp:nvSpPr>
      <dsp:spPr>
        <a:xfrm>
          <a:off x="2540" y="1401513"/>
          <a:ext cx="2476500" cy="9906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RESTORE</a:t>
          </a:r>
          <a:endParaRPr lang="en-FI" sz="3700" kern="1200" dirty="0"/>
        </a:p>
      </dsp:txBody>
      <dsp:txXfrm>
        <a:off x="2540" y="1401513"/>
        <a:ext cx="2476500" cy="990600"/>
      </dsp:txXfrm>
    </dsp:sp>
    <dsp:sp modelId="{3A5C9ADE-6940-4663-ADE7-521A7E12AA6D}">
      <dsp:nvSpPr>
        <dsp:cNvPr id="0" name=""/>
        <dsp:cNvSpPr/>
      </dsp:nvSpPr>
      <dsp:spPr>
        <a:xfrm>
          <a:off x="2540" y="2392113"/>
          <a:ext cx="2476500" cy="162504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effectLst/>
              <a:latin typeface="Times New Roman" panose="02020603050405020304" pitchFamily="18" charset="0"/>
            </a:rPr>
            <a:t>Return to a previous or original state</a:t>
          </a:r>
          <a:endParaRPr lang="en-FI" sz="2000" kern="1200" dirty="0"/>
        </a:p>
      </dsp:txBody>
      <dsp:txXfrm>
        <a:off x="2540" y="2392113"/>
        <a:ext cx="2476500" cy="1625040"/>
      </dsp:txXfrm>
    </dsp:sp>
    <dsp:sp modelId="{5E9E33A9-7FE6-4541-8A45-AC966F3B2BEE}">
      <dsp:nvSpPr>
        <dsp:cNvPr id="0" name=""/>
        <dsp:cNvSpPr/>
      </dsp:nvSpPr>
      <dsp:spPr>
        <a:xfrm>
          <a:off x="2825750" y="1401513"/>
          <a:ext cx="2476500" cy="9906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PRESERVE</a:t>
          </a:r>
          <a:endParaRPr lang="en-FI" sz="3700" kern="1200" dirty="0"/>
        </a:p>
      </dsp:txBody>
      <dsp:txXfrm>
        <a:off x="2825750" y="1401513"/>
        <a:ext cx="2476500" cy="990600"/>
      </dsp:txXfrm>
    </dsp:sp>
    <dsp:sp modelId="{3791F894-DE76-4576-BFF6-EE93897C1AFA}">
      <dsp:nvSpPr>
        <dsp:cNvPr id="0" name=""/>
        <dsp:cNvSpPr/>
      </dsp:nvSpPr>
      <dsp:spPr>
        <a:xfrm>
          <a:off x="2825750" y="2392113"/>
          <a:ext cx="2476500" cy="162504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Maintain the status quo</a:t>
          </a:r>
          <a:endParaRPr lang="en-FI" sz="2000" kern="1200" dirty="0"/>
        </a:p>
      </dsp:txBody>
      <dsp:txXfrm>
        <a:off x="2825750" y="2392113"/>
        <a:ext cx="2476500" cy="1625040"/>
      </dsp:txXfrm>
    </dsp:sp>
    <dsp:sp modelId="{957D19DE-0FD2-45C3-9139-E6FFDF6FCDC3}">
      <dsp:nvSpPr>
        <dsp:cNvPr id="0" name=""/>
        <dsp:cNvSpPr/>
      </dsp:nvSpPr>
      <dsp:spPr>
        <a:xfrm>
          <a:off x="5648960" y="1401513"/>
          <a:ext cx="2476500" cy="9906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ENHANCE</a:t>
          </a:r>
          <a:endParaRPr lang="en-FI" sz="3700" kern="1200" dirty="0"/>
        </a:p>
      </dsp:txBody>
      <dsp:txXfrm>
        <a:off x="5648960" y="1401513"/>
        <a:ext cx="2476500" cy="990600"/>
      </dsp:txXfrm>
    </dsp:sp>
    <dsp:sp modelId="{29EF45EE-96E1-4F69-8DFD-4FAA0B9CFE3C}">
      <dsp:nvSpPr>
        <dsp:cNvPr id="0" name=""/>
        <dsp:cNvSpPr/>
      </dsp:nvSpPr>
      <dsp:spPr>
        <a:xfrm>
          <a:off x="5648960" y="2392113"/>
          <a:ext cx="2476500" cy="162504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Enhance conditions for life</a:t>
          </a:r>
          <a:endParaRPr lang="en-FI" sz="2000" kern="1200" dirty="0"/>
        </a:p>
      </dsp:txBody>
      <dsp:txXfrm>
        <a:off x="5648960" y="2392113"/>
        <a:ext cx="2476500" cy="16250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71277-DE19-4B03-99DF-B44B364FA9CA}" type="datetimeFigureOut">
              <a:rPr lang="en-GB" smtClean="0"/>
              <a:t>27/04/2023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85D1F-DCFC-44DB-B928-BDE191480862}" type="slidenum">
              <a:rPr lang="en-GB" smtClean="0"/>
              <a:t>‹#›</a:t>
            </a:fld>
            <a:endParaRPr lang="en-GB"/>
          </a:p>
        </p:txBody>
      </p:sp>
    </p:spTree>
    <p:extLst>
      <p:ext uri="{BB962C8B-B14F-4D97-AF65-F5344CB8AC3E}">
        <p14:creationId xmlns:p14="http://schemas.microsoft.com/office/powerpoint/2010/main" val="117458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4528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2021"/>
                </a:solidFill>
                <a:effectLst/>
                <a:latin typeface="YaleDesign"/>
              </a:rPr>
              <a:t>transition from the growth phase to the steady state – here regeneration comes to place</a:t>
            </a:r>
            <a:endParaRPr lang="en-FI" dirty="0"/>
          </a:p>
        </p:txBody>
      </p:sp>
      <p:sp>
        <p:nvSpPr>
          <p:cNvPr id="4" name="Slide Number Placeholder 3"/>
          <p:cNvSpPr>
            <a:spLocks noGrp="1"/>
          </p:cNvSpPr>
          <p:nvPr>
            <p:ph type="sldNum" sz="quarter" idx="5"/>
          </p:nvPr>
        </p:nvSpPr>
        <p:spPr/>
        <p:txBody>
          <a:bodyPr/>
          <a:lstStyle/>
          <a:p>
            <a:fld id="{12F23B8D-3097-4855-82C9-2FC2F1A7B7BF}" type="slidenum">
              <a:rPr lang="en-FI" smtClean="0"/>
              <a:t>34</a:t>
            </a:fld>
            <a:endParaRPr lang="en-FI"/>
          </a:p>
        </p:txBody>
      </p:sp>
    </p:spTree>
    <p:extLst>
      <p:ext uri="{BB962C8B-B14F-4D97-AF65-F5344CB8AC3E}">
        <p14:creationId xmlns:p14="http://schemas.microsoft.com/office/powerpoint/2010/main" val="229763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SourceSansPro"/>
              </a:rPr>
              <a:t>Elinor Ostrom was a political scientist who made history in 2009, becoming the first woman to win the prestigious Nobel Memorial Prize in Economic Sciences</a:t>
            </a:r>
          </a:p>
          <a:p>
            <a:endParaRPr lang="en-US" b="0" i="0" dirty="0">
              <a:solidFill>
                <a:srgbClr val="111111"/>
              </a:solidFill>
              <a:effectLst/>
              <a:latin typeface="SourceSans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Bringing social-ecological systems (SES) to forefront has narrowed the gap between natural and social sciences (Wright et al., 2018). Natural sciences has tended explain Anthropocene as it would unattached to the power inequalities of the world, yet we may blame the environmental degradation on the privileged global north (Wright et al., 2018).</a:t>
            </a:r>
            <a:endParaRPr lang="en-FI" dirty="0"/>
          </a:p>
          <a:p>
            <a:endParaRPr lang="en-FI" dirty="0"/>
          </a:p>
        </p:txBody>
      </p:sp>
      <p:sp>
        <p:nvSpPr>
          <p:cNvPr id="4" name="Slide Number Placeholder 3"/>
          <p:cNvSpPr>
            <a:spLocks noGrp="1"/>
          </p:cNvSpPr>
          <p:nvPr>
            <p:ph type="sldNum" sz="quarter" idx="5"/>
          </p:nvPr>
        </p:nvSpPr>
        <p:spPr/>
        <p:txBody>
          <a:bodyPr/>
          <a:lstStyle/>
          <a:p>
            <a:fld id="{12F23B8D-3097-4855-82C9-2FC2F1A7B7BF}" type="slidenum">
              <a:rPr lang="en-FI" smtClean="0"/>
              <a:t>35</a:t>
            </a:fld>
            <a:endParaRPr lang="en-FI"/>
          </a:p>
        </p:txBody>
      </p:sp>
    </p:spTree>
    <p:extLst>
      <p:ext uri="{BB962C8B-B14F-4D97-AF65-F5344CB8AC3E}">
        <p14:creationId xmlns:p14="http://schemas.microsoft.com/office/powerpoint/2010/main" val="152931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I want point out that it is very natural to be human centric, after all we are human species and individual of same species tend to interact with each other and understand each other.</a:t>
            </a:r>
            <a:endParaRPr lang="en-FI" dirty="0"/>
          </a:p>
        </p:txBody>
      </p:sp>
      <p:sp>
        <p:nvSpPr>
          <p:cNvPr id="4" name="Slide Number Placeholder 3"/>
          <p:cNvSpPr>
            <a:spLocks noGrp="1"/>
          </p:cNvSpPr>
          <p:nvPr>
            <p:ph type="sldNum" sz="quarter" idx="5"/>
          </p:nvPr>
        </p:nvSpPr>
        <p:spPr/>
        <p:txBody>
          <a:bodyPr/>
          <a:lstStyle/>
          <a:p>
            <a:fld id="{12F23B8D-3097-4855-82C9-2FC2F1A7B7BF}" type="slidenum">
              <a:rPr lang="en-FI" smtClean="0"/>
              <a:t>37</a:t>
            </a:fld>
            <a:endParaRPr lang="en-FI"/>
          </a:p>
        </p:txBody>
      </p:sp>
    </p:spTree>
    <p:extLst>
      <p:ext uri="{BB962C8B-B14F-4D97-AF65-F5344CB8AC3E}">
        <p14:creationId xmlns:p14="http://schemas.microsoft.com/office/powerpoint/2010/main" val="2502880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effectLst/>
                <a:latin typeface="Times New Roman" panose="02020603050405020304" pitchFamily="18" charset="0"/>
              </a:rPr>
              <a:t>Morseletto</a:t>
            </a:r>
            <a:r>
              <a:rPr lang="en-US" b="0" i="0" dirty="0">
                <a:effectLst/>
                <a:latin typeface="Times New Roman" panose="02020603050405020304" pitchFamily="18" charset="0"/>
              </a:rPr>
              <a:t> (2020) criticizes the concept of regeneration as </a:t>
            </a:r>
            <a:r>
              <a:rPr lang="en-US" b="0" i="0" dirty="0" err="1">
                <a:effectLst/>
                <a:latin typeface="Times New Roman" panose="02020603050405020304" pitchFamily="18" charset="0"/>
              </a:rPr>
              <a:t>sym-bolic</a:t>
            </a:r>
            <a:r>
              <a:rPr lang="en-US" b="0" i="0" dirty="0">
                <a:effectLst/>
                <a:latin typeface="Times New Roman" panose="02020603050405020304" pitchFamily="18" charset="0"/>
              </a:rPr>
              <a:t> and evocative, but with limited application for business, except the agricultural sector.</a:t>
            </a:r>
            <a:endParaRPr lang="en-FI" dirty="0"/>
          </a:p>
        </p:txBody>
      </p:sp>
      <p:sp>
        <p:nvSpPr>
          <p:cNvPr id="4" name="Slide Number Placeholder 3"/>
          <p:cNvSpPr>
            <a:spLocks noGrp="1"/>
          </p:cNvSpPr>
          <p:nvPr>
            <p:ph type="sldNum" sz="quarter" idx="5"/>
          </p:nvPr>
        </p:nvSpPr>
        <p:spPr/>
        <p:txBody>
          <a:bodyPr/>
          <a:lstStyle/>
          <a:p>
            <a:fld id="{12F23B8D-3097-4855-82C9-2FC2F1A7B7BF}" type="slidenum">
              <a:rPr lang="en-FI" smtClean="0"/>
              <a:t>39</a:t>
            </a:fld>
            <a:endParaRPr lang="en-FI"/>
          </a:p>
        </p:txBody>
      </p:sp>
    </p:spTree>
    <p:extLst>
      <p:ext uri="{BB962C8B-B14F-4D97-AF65-F5344CB8AC3E}">
        <p14:creationId xmlns:p14="http://schemas.microsoft.com/office/powerpoint/2010/main" val="4074194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Why do we want a spectrum that involves less than optimal outcomes? Because we want to increase buy-in, and we want to allow for flexibility and modest beginning – the important thing is to have the systems-based level of aspiration.</a:t>
            </a:r>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41</a:t>
            </a:fld>
            <a:endParaRPr lang="en-GB"/>
          </a:p>
        </p:txBody>
      </p:sp>
    </p:spTree>
    <p:extLst>
      <p:ext uri="{BB962C8B-B14F-4D97-AF65-F5344CB8AC3E}">
        <p14:creationId xmlns:p14="http://schemas.microsoft.com/office/powerpoint/2010/main" val="110010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if you take a decolonial approach! How would we ever now exactly all the dynamics of social-ecological systems that have been developed during millions or actually billions of years. Hence, we need to constantly look and adopt rather than expect that we get right from the first go.</a:t>
            </a:r>
            <a:endParaRPr lang="en-FI" dirty="0"/>
          </a:p>
        </p:txBody>
      </p:sp>
      <p:sp>
        <p:nvSpPr>
          <p:cNvPr id="4" name="Slide Number Placeholder 3"/>
          <p:cNvSpPr>
            <a:spLocks noGrp="1"/>
          </p:cNvSpPr>
          <p:nvPr>
            <p:ph type="sldNum" sz="quarter" idx="5"/>
          </p:nvPr>
        </p:nvSpPr>
        <p:spPr/>
        <p:txBody>
          <a:bodyPr/>
          <a:lstStyle/>
          <a:p>
            <a:fld id="{12F23B8D-3097-4855-82C9-2FC2F1A7B7BF}" type="slidenum">
              <a:rPr lang="en-FI" smtClean="0"/>
              <a:t>42</a:t>
            </a:fld>
            <a:endParaRPr lang="en-FI"/>
          </a:p>
        </p:txBody>
      </p:sp>
    </p:spTree>
    <p:extLst>
      <p:ext uri="{BB962C8B-B14F-4D97-AF65-F5344CB8AC3E}">
        <p14:creationId xmlns:p14="http://schemas.microsoft.com/office/powerpoint/2010/main" val="257432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Restoration may sound as insufficient but it may the best approach in many cases as it aims at restoring “the capacity of local natural systems to a healthy state of self-organization”</a:t>
            </a:r>
            <a:endParaRPr lang="en-FI" dirty="0"/>
          </a:p>
        </p:txBody>
      </p:sp>
      <p:sp>
        <p:nvSpPr>
          <p:cNvPr id="4" name="Slide Number Placeholder 3"/>
          <p:cNvSpPr>
            <a:spLocks noGrp="1"/>
          </p:cNvSpPr>
          <p:nvPr>
            <p:ph type="sldNum" sz="quarter" idx="5"/>
          </p:nvPr>
        </p:nvSpPr>
        <p:spPr/>
        <p:txBody>
          <a:bodyPr/>
          <a:lstStyle/>
          <a:p>
            <a:fld id="{12F23B8D-3097-4855-82C9-2FC2F1A7B7BF}" type="slidenum">
              <a:rPr lang="en-FI" smtClean="0"/>
              <a:t>43</a:t>
            </a:fld>
            <a:endParaRPr lang="en-FI"/>
          </a:p>
        </p:txBody>
      </p:sp>
    </p:spTree>
    <p:extLst>
      <p:ext uri="{BB962C8B-B14F-4D97-AF65-F5344CB8AC3E}">
        <p14:creationId xmlns:p14="http://schemas.microsoft.com/office/powerpoint/2010/main" val="326180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12F23B8D-3097-4855-82C9-2FC2F1A7B7BF}" type="slidenum">
              <a:rPr lang="en-FI" smtClean="0"/>
              <a:t>44</a:t>
            </a:fld>
            <a:endParaRPr lang="en-FI"/>
          </a:p>
        </p:txBody>
      </p:sp>
    </p:spTree>
    <p:extLst>
      <p:ext uri="{BB962C8B-B14F-4D97-AF65-F5344CB8AC3E}">
        <p14:creationId xmlns:p14="http://schemas.microsoft.com/office/powerpoint/2010/main" val="6416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12F23B8D-3097-4855-82C9-2FC2F1A7B7BF}" type="slidenum">
              <a:rPr lang="en-FI" smtClean="0"/>
              <a:t>45</a:t>
            </a:fld>
            <a:endParaRPr lang="en-FI"/>
          </a:p>
        </p:txBody>
      </p:sp>
    </p:spTree>
    <p:extLst>
      <p:ext uri="{BB962C8B-B14F-4D97-AF65-F5344CB8AC3E}">
        <p14:creationId xmlns:p14="http://schemas.microsoft.com/office/powerpoint/2010/main" val="216524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12</a:t>
            </a:fld>
            <a:endParaRPr lang="en-GB"/>
          </a:p>
        </p:txBody>
      </p:sp>
    </p:spTree>
    <p:extLst>
      <p:ext uri="{BB962C8B-B14F-4D97-AF65-F5344CB8AC3E}">
        <p14:creationId xmlns:p14="http://schemas.microsoft.com/office/powerpoint/2010/main" val="334555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Creating shared value: akin to the Ford Model T, where Henry Ford’s idea was that by paying higher wages to workers they also generate demand for their products in the form of affluent consumers</a:t>
            </a:r>
          </a:p>
          <a:p>
            <a:r>
              <a:rPr lang="fi-FI" dirty="0"/>
              <a:t>2011: Something has been lost in the race for short-term profits; there are differences between kinds of profitability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8D5B-7522-4D7F-A584-DC50ADD04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23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8D5B-7522-4D7F-A584-DC50ADD04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02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1792">
              <a:defRPr/>
            </a:pPr>
            <a:r>
              <a:rPr lang="fi-FI" dirty="0">
                <a:latin typeface="Calibri" panose="020F0502020204030204" pitchFamily="34" charset="0"/>
                <a:ea typeface="Calibri" panose="020F0502020204030204" pitchFamily="34" charset="0"/>
              </a:rPr>
              <a:t>Halme, M., Rintamäki, J., </a:t>
            </a:r>
            <a:r>
              <a:rPr lang="fi-FI" dirty="0" err="1">
                <a:latin typeface="Calibri" panose="020F0502020204030204" pitchFamily="34" charset="0"/>
                <a:ea typeface="Calibri" panose="020F0502020204030204" pitchFamily="34" charset="0"/>
              </a:rPr>
              <a:t>Knudsen</a:t>
            </a:r>
            <a:r>
              <a:rPr lang="fi-FI" dirty="0">
                <a:latin typeface="Calibri" panose="020F0502020204030204" pitchFamily="34" charset="0"/>
                <a:ea typeface="Calibri" panose="020F0502020204030204" pitchFamily="34" charset="0"/>
              </a:rPr>
              <a:t>, J., Lankoski, L. and Kuisma, M. 2020. </a:t>
            </a:r>
            <a:r>
              <a:rPr lang="en-GB" dirty="0">
                <a:latin typeface="Calibri" panose="020F0502020204030204" pitchFamily="34" charset="0"/>
                <a:ea typeface="Calibri" panose="020F0502020204030204" pitchFamily="34" charset="0"/>
              </a:rPr>
              <a:t>When Is There a Sustainability Case for CSR? Pathways to Environmental and Social Performance Improvements. </a:t>
            </a:r>
            <a:r>
              <a:rPr lang="en-GB" i="1" dirty="0">
                <a:latin typeface="Calibri" panose="020F0502020204030204" pitchFamily="34" charset="0"/>
                <a:ea typeface="Calibri" panose="020F0502020204030204" pitchFamily="34" charset="0"/>
              </a:rPr>
              <a:t>Business and Society</a:t>
            </a:r>
            <a:r>
              <a:rPr lang="en-GB" dirty="0">
                <a:latin typeface="Calibri" panose="020F0502020204030204" pitchFamily="34" charset="0"/>
                <a:ea typeface="Calibri" panose="020F0502020204030204" pitchFamily="34" charset="0"/>
              </a:rPr>
              <a:t> 59 (6): 1181-1227</a:t>
            </a:r>
            <a:r>
              <a:rPr lang="en-US" dirty="0">
                <a:latin typeface="Calibri" panose="020F0502020204030204" pitchFamily="34" charset="0"/>
                <a:ea typeface="Calibri" panose="020F0502020204030204" pitchFamily="34" charset="0"/>
              </a:rPr>
              <a:t>Best Paper Award of Business and Society 2020.</a:t>
            </a:r>
            <a:endParaRPr lang="fi-FI" dirty="0">
              <a:effectLst/>
              <a:latin typeface="Calibri" panose="020F0502020204030204" pitchFamily="34" charset="0"/>
              <a:ea typeface="Calibri" panose="020F0502020204030204" pitchFamily="34" charset="0"/>
            </a:endParaRPr>
          </a:p>
          <a:p>
            <a:endParaRPr lang="fi-FI"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34688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Corp sust reports are an integral part of the strategic approach to corp sust</a:t>
            </a:r>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26</a:t>
            </a:fld>
            <a:endParaRPr lang="en-GB"/>
          </a:p>
        </p:txBody>
      </p:sp>
    </p:spTree>
    <p:extLst>
      <p:ext uri="{BB962C8B-B14F-4D97-AF65-F5344CB8AC3E}">
        <p14:creationId xmlns:p14="http://schemas.microsoft.com/office/powerpoint/2010/main" val="54641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Problems abound when no clear hierarchy </a:t>
            </a:r>
            <a:r>
              <a:rPr lang="fi-FI" dirty="0" err="1"/>
              <a:t>between</a:t>
            </a:r>
            <a:r>
              <a:rPr lang="fi-FI" dirty="0"/>
              <a:t> </a:t>
            </a:r>
            <a:r>
              <a:rPr lang="fi-FI" dirty="0" err="1"/>
              <a:t>priorities</a:t>
            </a:r>
            <a:r>
              <a:rPr lang="fi-FI" dirty="0"/>
              <a:t> – </a:t>
            </a:r>
            <a:r>
              <a:rPr lang="fi-FI" dirty="0" err="1"/>
              <a:t>shareholder</a:t>
            </a:r>
            <a:r>
              <a:rPr lang="fi-FI" dirty="0"/>
              <a:t> </a:t>
            </a:r>
            <a:r>
              <a:rPr lang="fi-FI" dirty="0" err="1"/>
              <a:t>primacy</a:t>
            </a:r>
            <a:r>
              <a:rPr lang="fi-FI" dirty="0"/>
              <a:t> </a:t>
            </a:r>
            <a:r>
              <a:rPr lang="fi-FI" dirty="0" err="1"/>
              <a:t>tends</a:t>
            </a:r>
            <a:r>
              <a:rPr lang="fi-FI" dirty="0"/>
              <a:t> to </a:t>
            </a:r>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27</a:t>
            </a:fld>
            <a:endParaRPr lang="en-GB"/>
          </a:p>
        </p:txBody>
      </p:sp>
    </p:spTree>
    <p:extLst>
      <p:ext uri="{BB962C8B-B14F-4D97-AF65-F5344CB8AC3E}">
        <p14:creationId xmlns:p14="http://schemas.microsoft.com/office/powerpoint/2010/main" val="172319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current economy works </a:t>
            </a:r>
            <a:r>
              <a:rPr lang="en-US" dirty="0" err="1"/>
              <a:t>degeneratively</a:t>
            </a:r>
            <a:r>
              <a:rPr lang="en-US" dirty="0"/>
              <a:t>. </a:t>
            </a:r>
          </a:p>
          <a:p>
            <a:endParaRPr lang="en-US" dirty="0"/>
          </a:p>
          <a:p>
            <a:r>
              <a:rPr lang="en-US" dirty="0"/>
              <a:t>Regeneration is more ambitious: </a:t>
            </a:r>
            <a:r>
              <a:rPr lang="en-US" b="0" i="0" dirty="0">
                <a:effectLst/>
                <a:latin typeface="Times New Roman" panose="02020603050405020304" pitchFamily="18" charset="0"/>
              </a:rPr>
              <a:t>new sustainability paradigm goes beyond current notions of increased resource efficiency and reduced impact while meeting basic needs</a:t>
            </a:r>
            <a:endParaRPr lang="en-FI" dirty="0"/>
          </a:p>
        </p:txBody>
      </p:sp>
      <p:sp>
        <p:nvSpPr>
          <p:cNvPr id="4" name="Slide Number Placeholder 3"/>
          <p:cNvSpPr>
            <a:spLocks noGrp="1"/>
          </p:cNvSpPr>
          <p:nvPr>
            <p:ph type="sldNum" sz="quarter" idx="5"/>
          </p:nvPr>
        </p:nvSpPr>
        <p:spPr/>
        <p:txBody>
          <a:bodyPr/>
          <a:lstStyle/>
          <a:p>
            <a:fld id="{12F23B8D-3097-4855-82C9-2FC2F1A7B7BF}" type="slidenum">
              <a:rPr lang="en-FI" smtClean="0"/>
              <a:t>31</a:t>
            </a:fld>
            <a:endParaRPr lang="en-FI"/>
          </a:p>
        </p:txBody>
      </p:sp>
    </p:spTree>
    <p:extLst>
      <p:ext uri="{BB962C8B-B14F-4D97-AF65-F5344CB8AC3E}">
        <p14:creationId xmlns:p14="http://schemas.microsoft.com/office/powerpoint/2010/main" val="395258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current system, economy is decoupled from the society and environment, and the ecological environment and society are seen as no more than stakeholders. If you come to think about the division is in indeed very artificial.</a:t>
            </a:r>
            <a:endParaRPr lang="en-FI" dirty="0"/>
          </a:p>
        </p:txBody>
      </p:sp>
      <p:sp>
        <p:nvSpPr>
          <p:cNvPr id="4" name="Slide Number Placeholder 3"/>
          <p:cNvSpPr>
            <a:spLocks noGrp="1"/>
          </p:cNvSpPr>
          <p:nvPr>
            <p:ph type="sldNum" sz="quarter" idx="5"/>
          </p:nvPr>
        </p:nvSpPr>
        <p:spPr/>
        <p:txBody>
          <a:bodyPr/>
          <a:lstStyle/>
          <a:p>
            <a:fld id="{12F23B8D-3097-4855-82C9-2FC2F1A7B7BF}" type="slidenum">
              <a:rPr lang="en-FI" smtClean="0"/>
              <a:t>33</a:t>
            </a:fld>
            <a:endParaRPr lang="en-FI"/>
          </a:p>
        </p:txBody>
      </p:sp>
    </p:spTree>
    <p:extLst>
      <p:ext uri="{BB962C8B-B14F-4D97-AF65-F5344CB8AC3E}">
        <p14:creationId xmlns:p14="http://schemas.microsoft.com/office/powerpoint/2010/main" val="280983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68064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76885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65520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8" y="1700810"/>
            <a:ext cx="10943167" cy="3542792"/>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326068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8" y="1701163"/>
            <a:ext cx="10943167" cy="3542438"/>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272846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864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1651178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18" y="1989288"/>
            <a:ext cx="4425969" cy="3232900"/>
          </a:xfrm>
          <a:prstGeom prst="rect">
            <a:avLst/>
          </a:prstGeom>
        </p:spPr>
        <p:txBody>
          <a:bodyPr lIns="0" tIns="0" rIns="0" bIns="0" anchor="t">
            <a:noAutofit/>
          </a:bodyPr>
          <a:lstStyle>
            <a:lvl1pPr algn="l">
              <a:lnSpc>
                <a:spcPct val="80000"/>
              </a:lnSpc>
              <a:defRPr sz="720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8" y="5438088"/>
            <a:ext cx="4425969" cy="5832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r>
              <a:rPr lang="fi-FI" noProof="0"/>
              <a:t>Drag picture to placeholder or click icon to add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411587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8" y="1912267"/>
            <a:ext cx="10943167" cy="2636000"/>
          </a:xfrm>
          <a:prstGeom prst="rect">
            <a:avLst/>
          </a:prstGeom>
        </p:spPr>
        <p:txBody>
          <a:bodyPr lIns="0" tIns="0" rIns="0" bIns="0" anchor="t">
            <a:noAutofit/>
          </a:bodyPr>
          <a:lstStyle>
            <a:lvl1pPr algn="l">
              <a:lnSpc>
                <a:spcPct val="80000"/>
              </a:lnSpc>
              <a:defRPr sz="8640" b="1" spc="-240">
                <a:solidFill>
                  <a:schemeClr val="bg1"/>
                </a:solidFill>
              </a:defRPr>
            </a:lvl1pPr>
          </a:lstStyle>
          <a:p>
            <a:r>
              <a:rPr lang="fi-FI"/>
              <a:t>Click to edit Master title style</a:t>
            </a:r>
            <a:endParaRPr lang="en-US" dirty="0"/>
          </a:p>
        </p:txBody>
      </p:sp>
      <p:cxnSp>
        <p:nvCxnSpPr>
          <p:cNvPr id="7" name="Straight Connector 4"/>
          <p:cNvCxnSpPr/>
          <p:nvPr userDrawn="1"/>
        </p:nvCxnSpPr>
        <p:spPr>
          <a:xfrm>
            <a:off x="624418"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7" cy="1149120"/>
          </a:xfrm>
          <a:prstGeom prst="rect">
            <a:avLst/>
          </a:prstGeom>
        </p:spPr>
      </p:pic>
    </p:spTree>
    <p:extLst>
      <p:ext uri="{BB962C8B-B14F-4D97-AF65-F5344CB8AC3E}">
        <p14:creationId xmlns:p14="http://schemas.microsoft.com/office/powerpoint/2010/main" val="3558080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3604AC85-008F-4732-AA22-6A9A7E93A366}" type="datetime1">
              <a:rPr lang="en-GB" smtClean="0"/>
              <a:t>27/04/2023</a:t>
            </a:fld>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2022</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1574644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71015AA3-9141-439E-94C0-55D6D868D4CE}" type="datetime1">
              <a:rPr lang="en-GB" smtClean="0"/>
              <a:t>27/04/2023</a:t>
            </a:fld>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2022</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3040954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One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7B9EAC74-1CAF-42AD-B64E-B0617CE15122}" type="datetime1">
              <a:rPr lang="en-GB" noProof="0" smtClean="0"/>
              <a:t>27/04/2023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206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44924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88759" t="10649" b="75996"/>
          <a:stretch/>
        </p:blipFill>
        <p:spPr>
          <a:xfrm>
            <a:off x="10820401" y="1379586"/>
            <a:ext cx="1370508" cy="915940"/>
          </a:xfrm>
          <a:prstGeom prst="rect">
            <a:avLst/>
          </a:prstGeom>
        </p:spPr>
      </p:pic>
      <p:sp>
        <p:nvSpPr>
          <p:cNvPr id="2" name="Title 1"/>
          <p:cNvSpPr>
            <a:spLocks noGrp="1"/>
          </p:cNvSpPr>
          <p:nvPr>
            <p:ph type="ctrTitle"/>
          </p:nvPr>
        </p:nvSpPr>
        <p:spPr>
          <a:xfrm>
            <a:off x="763200" y="1771201"/>
            <a:ext cx="10363200" cy="1661993"/>
          </a:xfrm>
          <a:prstGeom prst="rect">
            <a:avLst/>
          </a:prstGeom>
        </p:spPr>
        <p:txBody>
          <a:bodyPr/>
          <a:lstStyle>
            <a:lvl1pPr>
              <a:defRPr sz="6480">
                <a:solidFill>
                  <a:schemeClr val="accent5"/>
                </a:solidFill>
              </a:defRPr>
            </a:lvl1pPr>
          </a:lstStyle>
          <a:p>
            <a:r>
              <a:rPr lang="en-US" noProof="0" dirty="0"/>
              <a:t>Click to edit Master title style</a:t>
            </a:r>
            <a:endParaRPr lang="fi-FI" noProof="0" dirty="0"/>
          </a:p>
        </p:txBody>
      </p:sp>
      <p:sp>
        <p:nvSpPr>
          <p:cNvPr id="3" name="Subtitle 2"/>
          <p:cNvSpPr>
            <a:spLocks noGrp="1"/>
          </p:cNvSpPr>
          <p:nvPr>
            <p:ph type="subTitle" idx="1"/>
          </p:nvPr>
        </p:nvSpPr>
        <p:spPr>
          <a:xfrm>
            <a:off x="763200" y="5106573"/>
            <a:ext cx="8380800" cy="376675"/>
          </a:xfrm>
          <a:prstGeom prst="rect">
            <a:avLst/>
          </a:prstGeom>
        </p:spPr>
        <p:txBody>
          <a:bodyPr/>
          <a:lstStyle>
            <a:lvl1pPr marL="0" indent="0" algn="l">
              <a:buNone/>
              <a:defRPr>
                <a:solidFill>
                  <a:srgbClr val="009B3A"/>
                </a:solidFill>
                <a:latin typeface="Georgia" pitchFamily="18"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noProof="0" dirty="0"/>
              <a:t>Click to edit Master subtitle style</a:t>
            </a:r>
            <a:endParaRPr lang="fi-FI" noProof="0" dirty="0"/>
          </a:p>
        </p:txBody>
      </p:sp>
      <p:sp>
        <p:nvSpPr>
          <p:cNvPr id="11" name="Date Placeholder 3"/>
          <p:cNvSpPr>
            <a:spLocks noGrp="1"/>
          </p:cNvSpPr>
          <p:nvPr>
            <p:ph type="dt" sz="half" idx="10"/>
          </p:nvPr>
        </p:nvSpPr>
        <p:spPr>
          <a:xfrm>
            <a:off x="3816000" y="5961600"/>
            <a:ext cx="2702400" cy="176400"/>
          </a:xfrm>
        </p:spPr>
        <p:txBody>
          <a:bodyPr wrap="none" lIns="0" tIns="0" rIns="0" bIns="0"/>
          <a:lstStyle>
            <a:lvl1pPr>
              <a:defRPr sz="1440">
                <a:solidFill>
                  <a:schemeClr val="accent5"/>
                </a:solidFill>
              </a:defRPr>
            </a:lvl1pPr>
          </a:lstStyle>
          <a:p>
            <a:fld id="{95522322-9519-48F0-904C-C44F16F3D362}" type="datetime1">
              <a:rPr lang="en-GB" smtClean="0"/>
              <a:t>27/04/2023</a:t>
            </a:fld>
            <a:endParaRPr lang="fi-FI" dirty="0"/>
          </a:p>
        </p:txBody>
      </p:sp>
      <p:sp>
        <p:nvSpPr>
          <p:cNvPr id="12" name="Text Placeholder 9"/>
          <p:cNvSpPr>
            <a:spLocks noGrp="1"/>
          </p:cNvSpPr>
          <p:nvPr>
            <p:ph type="body" sz="quarter" idx="11"/>
          </p:nvPr>
        </p:nvSpPr>
        <p:spPr>
          <a:xfrm>
            <a:off x="6859200" y="5961600"/>
            <a:ext cx="2616000" cy="6336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7" name="Text Placeholder 9"/>
          <p:cNvSpPr>
            <a:spLocks noGrp="1"/>
          </p:cNvSpPr>
          <p:nvPr>
            <p:ph type="body" sz="quarter" idx="12"/>
          </p:nvPr>
        </p:nvSpPr>
        <p:spPr>
          <a:xfrm>
            <a:off x="9902400" y="5961600"/>
            <a:ext cx="1512000" cy="6336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8" name="Text Placeholder 9"/>
          <p:cNvSpPr>
            <a:spLocks noGrp="1"/>
          </p:cNvSpPr>
          <p:nvPr>
            <p:ph type="body" sz="quarter" idx="13"/>
          </p:nvPr>
        </p:nvSpPr>
        <p:spPr>
          <a:xfrm>
            <a:off x="3816000" y="6138000"/>
            <a:ext cx="2702400" cy="4572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9" name="Text Placeholder 9"/>
          <p:cNvSpPr>
            <a:spLocks noGrp="1"/>
          </p:cNvSpPr>
          <p:nvPr>
            <p:ph type="body" sz="quarter" idx="14"/>
          </p:nvPr>
        </p:nvSpPr>
        <p:spPr>
          <a:xfrm>
            <a:off x="763200" y="6138000"/>
            <a:ext cx="2731200" cy="4572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20" name="Text Placeholder 9"/>
          <p:cNvSpPr>
            <a:spLocks noGrp="1"/>
          </p:cNvSpPr>
          <p:nvPr>
            <p:ph type="body" sz="quarter" idx="15"/>
          </p:nvPr>
        </p:nvSpPr>
        <p:spPr>
          <a:xfrm>
            <a:off x="763200" y="5961600"/>
            <a:ext cx="2731200" cy="176400"/>
          </a:xfrm>
          <a:prstGeom prst="rect">
            <a:avLst/>
          </a:prstGeom>
        </p:spPr>
        <p:txBody>
          <a:bodyPr wrap="none" lIns="0" tIns="0" rIns="0" bIns="0"/>
          <a:lstStyle>
            <a:lvl1pPr marL="0" indent="0">
              <a:spcBef>
                <a:spcPts val="0"/>
              </a:spcBef>
              <a:buNone/>
              <a:defRPr sz="1440" b="1">
                <a:solidFill>
                  <a:schemeClr val="tx1"/>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a:t>Click to edit Master text styles</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88759" t="10649" b="75996"/>
          <a:stretch/>
        </p:blipFill>
        <p:spPr>
          <a:xfrm>
            <a:off x="11664620" y="2132856"/>
            <a:ext cx="526288" cy="267868"/>
          </a:xfrm>
          <a:prstGeom prst="rect">
            <a:avLst/>
          </a:prstGeom>
        </p:spPr>
      </p:pic>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88759" t="10649" b="75996"/>
          <a:stretch/>
        </p:blipFill>
        <p:spPr>
          <a:xfrm>
            <a:off x="11930228" y="2266631"/>
            <a:ext cx="263144" cy="267868"/>
          </a:xfrm>
          <a:prstGeom prst="rect">
            <a:avLst/>
          </a:prstGeom>
        </p:spPr>
      </p:pic>
      <p:pic>
        <p:nvPicPr>
          <p:cNvPr id="16" name="Picture 2" descr="D:\My Graphical Design\My Logos\AALTO\Aalto_tunnukset-BIZ\03 ...Kauppakorkeakoulu\EN\JPG (SCREEN)\RGB\Aalto_EN_Economics_21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24" t="5109" b="19586"/>
          <a:stretch/>
        </p:blipFill>
        <p:spPr bwMode="auto">
          <a:xfrm>
            <a:off x="0" y="2"/>
            <a:ext cx="3166613" cy="1596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03091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763200" y="1584000"/>
            <a:ext cx="5232000" cy="4136400"/>
          </a:xfrm>
          <a:prstGeom prst="rect">
            <a:avLst/>
          </a:prstGeom>
        </p:spPr>
        <p:txBody>
          <a:bodyPr/>
          <a:lstStyle>
            <a:lvl1pPr>
              <a:defRPr sz="2400"/>
            </a:lvl1pPr>
            <a:lvl2pPr>
              <a:defRPr sz="2160"/>
            </a:lvl2pPr>
            <a:lvl3pPr>
              <a:defRPr sz="1920"/>
            </a:lvl3pPr>
            <a:lvl4pPr>
              <a:defRPr sz="1680"/>
            </a:lvl4pPr>
            <a:lvl5pPr>
              <a:defRPr sz="1440"/>
            </a:lvl5pPr>
            <a:lvl6pPr>
              <a:defRPr sz="1680"/>
            </a:lvl6pPr>
            <a:lvl7pPr>
              <a:defRPr sz="1680"/>
            </a:lvl7pPr>
            <a:lvl8pPr>
              <a:defRPr sz="1680"/>
            </a:lvl8pPr>
            <a:lvl9pPr>
              <a:defRPr sz="168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p:cNvSpPr>
            <a:spLocks noGrp="1"/>
          </p:cNvSpPr>
          <p:nvPr>
            <p:ph sz="half" idx="2"/>
          </p:nvPr>
        </p:nvSpPr>
        <p:spPr>
          <a:xfrm>
            <a:off x="6197600" y="1584000"/>
            <a:ext cx="5232000" cy="4136400"/>
          </a:xfrm>
          <a:prstGeom prst="rect">
            <a:avLst/>
          </a:prstGeom>
        </p:spPr>
        <p:txBody>
          <a:bodyPr/>
          <a:lstStyle>
            <a:lvl1pPr>
              <a:defRPr sz="2400"/>
            </a:lvl1pPr>
            <a:lvl2pPr>
              <a:defRPr sz="2160"/>
            </a:lvl2pPr>
            <a:lvl3pPr>
              <a:defRPr sz="1920"/>
            </a:lvl3pPr>
            <a:lvl4pPr>
              <a:defRPr sz="1680"/>
            </a:lvl4pPr>
            <a:lvl5pPr>
              <a:defRPr sz="1440"/>
            </a:lvl5pPr>
            <a:lvl6pPr>
              <a:buNone/>
              <a:defRPr sz="1680"/>
            </a:lvl6pPr>
            <a:lvl7pPr>
              <a:buNone/>
              <a:defRPr sz="1680"/>
            </a:lvl7pPr>
            <a:lvl8pPr>
              <a:buNone/>
              <a:defRPr sz="1680"/>
            </a:lvl8pPr>
            <a:lvl9pPr>
              <a:buNone/>
              <a:defRPr sz="168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p>
            <a:fld id="{993E1329-5817-4CB8-94C4-13B6747B954F}" type="datetime1">
              <a:rPr lang="en-GB" noProof="0" smtClean="0"/>
              <a:t>27/04/2023</a:t>
            </a:fld>
            <a:endParaRPr lang="fi-FI" noProof="0"/>
          </a:p>
        </p:txBody>
      </p:sp>
      <p:sp>
        <p:nvSpPr>
          <p:cNvPr id="6" name="Footer Placeholder 5"/>
          <p:cNvSpPr>
            <a:spLocks noGrp="1"/>
          </p:cNvSpPr>
          <p:nvPr>
            <p:ph type="ftr" sz="quarter" idx="11"/>
          </p:nvPr>
        </p:nvSpPr>
        <p:spPr/>
        <p:txBody>
          <a:bodyPr/>
          <a:lstStyle/>
          <a:p>
            <a:r>
              <a:rPr lang="en-US" noProof="0"/>
              <a:t>Sustainability in Business 2022</a:t>
            </a:r>
            <a:endParaRPr lang="fi-FI" noProof="0"/>
          </a:p>
        </p:txBody>
      </p:sp>
      <p:sp>
        <p:nvSpPr>
          <p:cNvPr id="7" name="Slide Number Placeholder 6"/>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2205385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8DA41-B3EC-4F4F-86C7-D75452231D41}" type="datetime1">
              <a:rPr lang="en-GB" noProof="0" smtClean="0"/>
              <a:t>27/04/2023</a:t>
            </a:fld>
            <a:endParaRPr lang="en-US" noProof="0"/>
          </a:p>
        </p:txBody>
      </p:sp>
      <p:sp>
        <p:nvSpPr>
          <p:cNvPr id="3" name="Slide Number Placeholder 2"/>
          <p:cNvSpPr>
            <a:spLocks noGrp="1"/>
          </p:cNvSpPr>
          <p:nvPr>
            <p:ph type="sldNum" sz="quarter" idx="11"/>
          </p:nvPr>
        </p:nvSpPr>
        <p:spPr/>
        <p:txBody>
          <a:bodyPr/>
          <a:lstStyle/>
          <a:p>
            <a:fld id="{52384017-E4DF-4A7A-8FA6-2DC68C3EB4D0}" type="slidenum">
              <a:rPr lang="en-US" noProof="0" smtClean="0"/>
              <a:pPr/>
              <a:t>‹#›</a:t>
            </a:fld>
            <a:endParaRPr lang="en-US" noProof="0"/>
          </a:p>
        </p:txBody>
      </p:sp>
      <p:sp>
        <p:nvSpPr>
          <p:cNvPr id="4" name="Footer Placeholder 3"/>
          <p:cNvSpPr>
            <a:spLocks noGrp="1"/>
          </p:cNvSpPr>
          <p:nvPr>
            <p:ph type="ftr" sz="quarter" idx="12"/>
          </p:nvPr>
        </p:nvSpPr>
        <p:spPr>
          <a:xfrm>
            <a:off x="4574400" y="6093297"/>
            <a:ext cx="2481707" cy="177904"/>
          </a:xfrm>
        </p:spPr>
        <p:txBody>
          <a:bodyPr/>
          <a:lstStyle/>
          <a:p>
            <a:r>
              <a:rPr lang="en-US" noProof="0"/>
              <a:t>Sustainability in Business 2022</a:t>
            </a:r>
          </a:p>
        </p:txBody>
      </p:sp>
    </p:spTree>
    <p:extLst>
      <p:ext uri="{BB962C8B-B14F-4D97-AF65-F5344CB8AC3E}">
        <p14:creationId xmlns:p14="http://schemas.microsoft.com/office/powerpoint/2010/main" val="2350734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085D509E-8937-47F5-B9F9-2195A13C840A}" type="datetime1">
              <a:rPr lang="en-GB" noProof="0" smtClean="0"/>
              <a:t>27/04/2023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99472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763200" y="1584000"/>
            <a:ext cx="83808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B25679D0-4DB7-4B52-86DF-552AEBF62B7B}" type="datetime1">
              <a:rPr lang="en-GB" noProof="0" smtClean="0"/>
              <a:t>27/04/2023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dirty="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145000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ABF0E8BF-FC46-470B-B5A7-CFAA90E13C44}" type="datetime1">
              <a:rPr lang="en-GB" noProof="0" smtClean="0"/>
              <a:t>27/04/2023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103797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fld id="{040F470F-4C08-4DE1-AF6C-DA7B69240D19}" type="datetime1">
              <a:rPr lang="en-GB" noProof="0" smtClean="0"/>
              <a:t>27/04/2023</a:t>
            </a:fld>
            <a:endParaRPr lang="fi-FI" noProof="0"/>
          </a:p>
        </p:txBody>
      </p:sp>
      <p:sp>
        <p:nvSpPr>
          <p:cNvPr id="4" name="Footer Placeholder 3"/>
          <p:cNvSpPr>
            <a:spLocks noGrp="1"/>
          </p:cNvSpPr>
          <p:nvPr>
            <p:ph type="ftr" sz="quarter" idx="11"/>
          </p:nvPr>
        </p:nvSpPr>
        <p:spPr/>
        <p:txBody>
          <a:bodyPr/>
          <a:lstStyle/>
          <a:p>
            <a:r>
              <a:rPr lang="en-US" noProof="0"/>
              <a:t>Sustainability in Business 2022</a:t>
            </a:r>
            <a:endParaRPr lang="fi-FI" noProof="0"/>
          </a:p>
        </p:txBody>
      </p:sp>
      <p:sp>
        <p:nvSpPr>
          <p:cNvPr id="5" name="Slide Number Placeholder 4"/>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851004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491"/>
            <a:ext cx="10533867" cy="16081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A825825A-9718-4996-B3CC-CFCCF39870A8}" type="datetime1">
              <a:rPr lang="en-GB" smtClean="0"/>
              <a:t>27/04/2023</a:t>
            </a:fld>
            <a:endParaRPr lang="fi-FI"/>
          </a:p>
        </p:txBody>
      </p:sp>
      <p:sp>
        <p:nvSpPr>
          <p:cNvPr id="5" name="Footer Placeholder 4"/>
          <p:cNvSpPr>
            <a:spLocks noGrp="1"/>
          </p:cNvSpPr>
          <p:nvPr>
            <p:ph type="ftr" sz="quarter" idx="11"/>
          </p:nvPr>
        </p:nvSpPr>
        <p:spPr/>
        <p:txBody>
          <a:bodyPr/>
          <a:lstStyle/>
          <a:p>
            <a:r>
              <a:rPr lang="en-US"/>
              <a:t>Sustainability in Business 2022</a:t>
            </a:r>
            <a:endParaRPr lang="fi-FI"/>
          </a:p>
        </p:txBody>
      </p:sp>
      <p:sp>
        <p:nvSpPr>
          <p:cNvPr id="6" name="Slide Number Placeholder 5"/>
          <p:cNvSpPr>
            <a:spLocks noGrp="1"/>
          </p:cNvSpPr>
          <p:nvPr>
            <p:ph type="sldNum" sz="quarter" idx="12"/>
          </p:nvPr>
        </p:nvSpPr>
        <p:spPr/>
        <p:txBody>
          <a:bodyPr/>
          <a:lstStyle/>
          <a:p>
            <a:fld id="{9B4C548B-ECAA-4279-BE1F-27D153B8F906}" type="slidenum">
              <a:rPr lang="fi-FI" smtClean="0"/>
              <a:t>‹#›</a:t>
            </a:fld>
            <a:endParaRPr lang="fi-FI"/>
          </a:p>
        </p:txBody>
      </p:sp>
    </p:spTree>
    <p:extLst>
      <p:ext uri="{BB962C8B-B14F-4D97-AF65-F5344CB8AC3E}">
        <p14:creationId xmlns:p14="http://schemas.microsoft.com/office/powerpoint/2010/main" val="2928561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491"/>
            <a:ext cx="10533867" cy="16081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5"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a:p>
        </p:txBody>
      </p:sp>
    </p:spTree>
    <p:extLst>
      <p:ext uri="{BB962C8B-B14F-4D97-AF65-F5344CB8AC3E}">
        <p14:creationId xmlns:p14="http://schemas.microsoft.com/office/powerpoint/2010/main" val="3308686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endParaRPr lang="fi-FI" dirty="0"/>
          </a:p>
        </p:txBody>
      </p:sp>
      <p:cxnSp>
        <p:nvCxnSpPr>
          <p:cNvPr id="4" name="Straight Connector 4"/>
          <p:cNvCxnSpPr/>
          <p:nvPr userDrawn="1"/>
        </p:nvCxnSpPr>
        <p:spPr>
          <a:xfrm>
            <a:off x="624419"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5"/>
          <p:cNvSpPr>
            <a:spLocks noGrp="1"/>
          </p:cNvSpPr>
          <p:nvPr>
            <p:ph idx="1"/>
          </p:nvPr>
        </p:nvSpPr>
        <p:spPr>
          <a:xfrm>
            <a:off x="762002" y="1582739"/>
            <a:ext cx="10646833" cy="4135438"/>
          </a:xfrm>
        </p:spPr>
        <p:txBody>
          <a:bodyPr/>
          <a:lstStyle>
            <a:lvl1pPr>
              <a:defRPr sz="2100"/>
            </a:lvl1pPr>
          </a:lstStyle>
          <a:p>
            <a:endParaRPr lang="fi-FI"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4" y="5952288"/>
            <a:ext cx="2969529" cy="1149120"/>
          </a:xfrm>
          <a:prstGeom prst="rect">
            <a:avLst/>
          </a:prstGeom>
        </p:spPr>
      </p:pic>
    </p:spTree>
    <p:extLst>
      <p:ext uri="{BB962C8B-B14F-4D97-AF65-F5344CB8AC3E}">
        <p14:creationId xmlns:p14="http://schemas.microsoft.com/office/powerpoint/2010/main" val="21823259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5DB7A-C50D-4D4E-ACF6-17A2DE2D018D}"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292587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2307" y="2060576"/>
            <a:ext cx="5399715" cy="431800"/>
          </a:xfrm>
        </p:spPr>
        <p:txBody>
          <a:bodyPr anchor="b"/>
          <a:lstStyle>
            <a:lvl1pPr marL="0" indent="0">
              <a:buNone/>
              <a:defRPr sz="1620" b="0">
                <a:solidFill>
                  <a:schemeClr val="accent2"/>
                </a:solidFill>
              </a:defRPr>
            </a:lvl1pPr>
            <a:lvl2pPr marL="411371" indent="0">
              <a:buNone/>
              <a:defRPr sz="1800" b="1"/>
            </a:lvl2pPr>
            <a:lvl3pPr marL="822740" indent="0">
              <a:buNone/>
              <a:defRPr sz="1620" b="1"/>
            </a:lvl3pPr>
            <a:lvl4pPr marL="1234111" indent="0">
              <a:buNone/>
              <a:defRPr sz="1440" b="1"/>
            </a:lvl4pPr>
            <a:lvl5pPr marL="1645481" indent="0">
              <a:buNone/>
              <a:defRPr sz="1440" b="1"/>
            </a:lvl5pPr>
            <a:lvl6pPr marL="2056852" indent="0">
              <a:buNone/>
              <a:defRPr sz="1440" b="1"/>
            </a:lvl6pPr>
            <a:lvl7pPr marL="2468221" indent="0">
              <a:buNone/>
              <a:defRPr sz="1440" b="1"/>
            </a:lvl7pPr>
            <a:lvl8pPr marL="2879592" indent="0">
              <a:buNone/>
              <a:defRPr sz="1440" b="1"/>
            </a:lvl8pPr>
            <a:lvl9pPr marL="3290962" indent="0">
              <a:buNone/>
              <a:defRPr sz="1440" b="1"/>
            </a:lvl9pPr>
          </a:lstStyle>
          <a:p>
            <a:pPr lvl="0"/>
            <a:r>
              <a:rPr lang="en-US" dirty="0"/>
              <a:t>Click to add text</a:t>
            </a:r>
          </a:p>
        </p:txBody>
      </p:sp>
      <p:sp>
        <p:nvSpPr>
          <p:cNvPr id="4" name="Content Placeholder 3"/>
          <p:cNvSpPr>
            <a:spLocks noGrp="1"/>
          </p:cNvSpPr>
          <p:nvPr>
            <p:ph sz="half" idx="2" hasCustomPrompt="1"/>
          </p:nvPr>
        </p:nvSpPr>
        <p:spPr>
          <a:xfrm>
            <a:off x="552307" y="2492376"/>
            <a:ext cx="5399715" cy="3384550"/>
          </a:xfrm>
        </p:spPr>
        <p:txBody>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39978" y="2060576"/>
            <a:ext cx="5399716" cy="431800"/>
          </a:xfrm>
        </p:spPr>
        <p:txBody>
          <a:bodyPr anchor="b"/>
          <a:lstStyle>
            <a:lvl1pPr marL="0" indent="0">
              <a:buNone/>
              <a:defRPr sz="1620" b="0">
                <a:solidFill>
                  <a:schemeClr val="accent2"/>
                </a:solidFill>
              </a:defRPr>
            </a:lvl1pPr>
            <a:lvl2pPr marL="411371" indent="0">
              <a:buNone/>
              <a:defRPr sz="1800" b="1"/>
            </a:lvl2pPr>
            <a:lvl3pPr marL="822740" indent="0">
              <a:buNone/>
              <a:defRPr sz="1620" b="1"/>
            </a:lvl3pPr>
            <a:lvl4pPr marL="1234111" indent="0">
              <a:buNone/>
              <a:defRPr sz="1440" b="1"/>
            </a:lvl4pPr>
            <a:lvl5pPr marL="1645481" indent="0">
              <a:buNone/>
              <a:defRPr sz="1440" b="1"/>
            </a:lvl5pPr>
            <a:lvl6pPr marL="2056852" indent="0">
              <a:buNone/>
              <a:defRPr sz="1440" b="1"/>
            </a:lvl6pPr>
            <a:lvl7pPr marL="2468221" indent="0">
              <a:buNone/>
              <a:defRPr sz="1440" b="1"/>
            </a:lvl7pPr>
            <a:lvl8pPr marL="2879592" indent="0">
              <a:buNone/>
              <a:defRPr sz="1440" b="1"/>
            </a:lvl8pPr>
            <a:lvl9pPr marL="3290962" indent="0">
              <a:buNone/>
              <a:defRPr sz="1440" b="1"/>
            </a:lvl9pPr>
          </a:lstStyle>
          <a:p>
            <a:pPr lvl="0"/>
            <a:r>
              <a:rPr lang="en-US" dirty="0"/>
              <a:t>Click to add text</a:t>
            </a:r>
          </a:p>
        </p:txBody>
      </p:sp>
      <p:sp>
        <p:nvSpPr>
          <p:cNvPr id="6" name="Content Placeholder 5"/>
          <p:cNvSpPr>
            <a:spLocks noGrp="1"/>
          </p:cNvSpPr>
          <p:nvPr>
            <p:ph sz="quarter" idx="4" hasCustomPrompt="1"/>
          </p:nvPr>
        </p:nvSpPr>
        <p:spPr>
          <a:xfrm>
            <a:off x="6239978" y="2492376"/>
            <a:ext cx="5399716" cy="3384550"/>
          </a:xfrm>
        </p:spPr>
        <p:txBody>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09785A3-F070-45BE-8DE5-C2E9C05A7E7F}" type="datetime1">
              <a:rPr lang="en-GB" smtClean="0"/>
              <a:t>27/04/2023</a:t>
            </a:fld>
            <a:endParaRPr lang="en-US"/>
          </a:p>
        </p:txBody>
      </p:sp>
      <p:sp>
        <p:nvSpPr>
          <p:cNvPr id="8" name="Footer Placeholder 7"/>
          <p:cNvSpPr>
            <a:spLocks noGrp="1"/>
          </p:cNvSpPr>
          <p:nvPr>
            <p:ph type="ftr" sz="quarter" idx="11"/>
          </p:nvPr>
        </p:nvSpPr>
        <p:spPr/>
        <p:txBody>
          <a:bodyPr/>
          <a:lstStyle/>
          <a:p>
            <a:r>
              <a:rPr lang="en-US"/>
              <a:t>Sustainability in Business 2022</a:t>
            </a:r>
          </a:p>
        </p:txBody>
      </p:sp>
      <p:sp>
        <p:nvSpPr>
          <p:cNvPr id="9" name="Slide Number Placeholder 8"/>
          <p:cNvSpPr>
            <a:spLocks noGrp="1"/>
          </p:cNvSpPr>
          <p:nvPr>
            <p:ph type="sldNum" sz="quarter" idx="12"/>
          </p:nvPr>
        </p:nvSpPr>
        <p:spPr/>
        <p:txBody>
          <a:bodyPr/>
          <a:lstStyle/>
          <a:p>
            <a:fld id="{FCCA222D-FCF7-48C1-A274-EBDDEF75DC66}" type="slidenum">
              <a:rPr lang="en-US" smtClean="0"/>
              <a:t>‹#›</a:t>
            </a:fld>
            <a:endParaRPr lang="en-US"/>
          </a:p>
        </p:txBody>
      </p:sp>
      <p:sp>
        <p:nvSpPr>
          <p:cNvPr id="10" name="Title 1"/>
          <p:cNvSpPr>
            <a:spLocks noGrp="1"/>
          </p:cNvSpPr>
          <p:nvPr>
            <p:ph type="title" hasCustomPrompt="1"/>
          </p:nvPr>
        </p:nvSpPr>
        <p:spPr>
          <a:xfrm>
            <a:off x="2" y="765177"/>
            <a:ext cx="11639693" cy="560905"/>
          </a:xfrm>
          <a:solidFill>
            <a:schemeClr val="accent2"/>
          </a:solidFill>
        </p:spPr>
        <p:txBody>
          <a:bodyPr/>
          <a:lstStyle>
            <a:lvl1pPr>
              <a:defRPr sz="2699"/>
            </a:lvl1pPr>
          </a:lstStyle>
          <a:p>
            <a:r>
              <a:rPr lang="en-US" dirty="0"/>
              <a:t>Click to add title</a:t>
            </a:r>
          </a:p>
        </p:txBody>
      </p:sp>
    </p:spTree>
    <p:extLst>
      <p:ext uri="{BB962C8B-B14F-4D97-AF65-F5344CB8AC3E}">
        <p14:creationId xmlns:p14="http://schemas.microsoft.com/office/powerpoint/2010/main" val="23520321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mall 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 y="0"/>
            <a:ext cx="5952020" cy="6858000"/>
          </a:xfrm>
          <a:solidFill>
            <a:schemeClr val="bg2">
              <a:lumMod val="20000"/>
              <a:lumOff val="80000"/>
            </a:schemeClr>
          </a:solidFill>
        </p:spPr>
        <p:txBody>
          <a:bodyPr/>
          <a:lstStyle>
            <a:lvl1pPr marL="0" indent="0">
              <a:buFontTx/>
              <a:buNone/>
              <a:defRPr sz="1260"/>
            </a:lvl1pPr>
          </a:lstStyle>
          <a:p>
            <a:r>
              <a:rPr lang="en-US"/>
              <a:t>Click icon to add picture</a:t>
            </a:r>
            <a:endParaRPr lang="fi-FI" dirty="0"/>
          </a:p>
        </p:txBody>
      </p:sp>
      <p:sp>
        <p:nvSpPr>
          <p:cNvPr id="2" name="Title 1"/>
          <p:cNvSpPr>
            <a:spLocks noGrp="1"/>
          </p:cNvSpPr>
          <p:nvPr>
            <p:ph type="title" hasCustomPrompt="1"/>
          </p:nvPr>
        </p:nvSpPr>
        <p:spPr>
          <a:xfrm>
            <a:off x="2" y="765177"/>
            <a:ext cx="11639693" cy="560905"/>
          </a:xfrm>
        </p:spPr>
        <p:txBody>
          <a:bodyPr/>
          <a:lstStyle>
            <a:lvl1pPr>
              <a:defRPr sz="2699"/>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8C85BDED-95CE-4408-8A49-9F4E8CC5F9C9}" type="datetime1">
              <a:rPr lang="en-GB" smtClean="0"/>
              <a:t>27/04/2023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Sustainability in Business 2022</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6239978" y="2060575"/>
            <a:ext cx="5399716" cy="381635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3002957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347D-0326-4A59-B9B4-1BCFBFBE8A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22144B-6921-45E9-8F03-35742EAC4F9B}"/>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15B9B7-CE0E-4209-876E-6CA9899B5135}"/>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5" name="Footer Placeholder 4">
            <a:extLst>
              <a:ext uri="{FF2B5EF4-FFF2-40B4-BE49-F238E27FC236}">
                <a16:creationId xmlns:a16="http://schemas.microsoft.com/office/drawing/2014/main" id="{89B23AAE-C756-47CD-8083-5F763CD577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3BE7D-296D-4978-9ED2-CA37B502EF2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933102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5B92-BDCF-4B58-935F-351406BC24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2484B6-6ADD-4830-A714-DD341A05CD32}"/>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A4E1DE-C277-49A2-8FFC-F74BD82929F1}"/>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5" name="Footer Placeholder 4">
            <a:extLst>
              <a:ext uri="{FF2B5EF4-FFF2-40B4-BE49-F238E27FC236}">
                <a16:creationId xmlns:a16="http://schemas.microsoft.com/office/drawing/2014/main" id="{1C96CC30-3693-4EA4-B550-9751822CE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33398-A8CB-4972-A6C7-792B097D9F88}"/>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538091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FA0B-BD57-4129-9077-AAF47E12D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689840-040F-466A-BF29-6B4C1039F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A7756-CBD0-43FB-9E14-7A3739751EB5}"/>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5" name="Footer Placeholder 4">
            <a:extLst>
              <a:ext uri="{FF2B5EF4-FFF2-40B4-BE49-F238E27FC236}">
                <a16:creationId xmlns:a16="http://schemas.microsoft.com/office/drawing/2014/main" id="{532E46EC-5FFC-46FB-9B70-06F1AB819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75C1F-DF8B-4F5D-B8F3-C6CAEDF7236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480443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536F-CEC7-403D-A26D-C981D9DFFB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60FD6-B572-4D74-8229-9C79C8F1E4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920382-2CF6-4106-9156-32757A9B8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DB12C6-7E13-4C0A-8773-587CD4673E1F}"/>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6" name="Footer Placeholder 5">
            <a:extLst>
              <a:ext uri="{FF2B5EF4-FFF2-40B4-BE49-F238E27FC236}">
                <a16:creationId xmlns:a16="http://schemas.microsoft.com/office/drawing/2014/main" id="{E92FACE8-861F-45F7-94C0-C243582043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798B84-4762-4DBD-863C-A473C729D6E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242967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EF75-D9BC-42BD-8DA2-3ABEBBBE29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4A7B96-43F9-44A6-99AA-F4E74E0B1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A9176-A226-4162-AFD8-5F580DD892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716334-BF19-41DD-B8A9-62531BD34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07AA4C-DD47-4F10-A83A-C9A9CCCD8D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D2FA90-AE2D-46CB-935B-FF3D73EAF4F7}"/>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8" name="Footer Placeholder 7">
            <a:extLst>
              <a:ext uri="{FF2B5EF4-FFF2-40B4-BE49-F238E27FC236}">
                <a16:creationId xmlns:a16="http://schemas.microsoft.com/office/drawing/2014/main" id="{70E2D77D-1CB7-486F-853E-327980E27C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5E092-7D18-4AF7-BDFF-4A5B1E6934E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173139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453-74A1-49F5-8FC2-B37843640F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AB5FB-F8C7-4460-8A14-54F2F9556F65}"/>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4" name="Footer Placeholder 3">
            <a:extLst>
              <a:ext uri="{FF2B5EF4-FFF2-40B4-BE49-F238E27FC236}">
                <a16:creationId xmlns:a16="http://schemas.microsoft.com/office/drawing/2014/main" id="{1444B2C6-4FBE-47CB-8E58-2EE7E648F1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A55F49-85E4-46B2-8D4A-1A3CEA68CF0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464705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40F61-1EB7-4344-93D6-E26A43E8C33F}"/>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3" name="Footer Placeholder 2">
            <a:extLst>
              <a:ext uri="{FF2B5EF4-FFF2-40B4-BE49-F238E27FC236}">
                <a16:creationId xmlns:a16="http://schemas.microsoft.com/office/drawing/2014/main" id="{4525AE42-A878-46FE-AA73-F29234AA50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1DF33E-8238-480D-B824-5276C2510DD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417717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7B66-31A3-4135-9B60-458E9F83A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C8AAD-4EAB-494D-AAA1-4EB87EAAC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5514E8-3163-453D-9258-CF9C1D50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B127B-7A94-4ACF-A590-A82E83CBA2AB}"/>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6" name="Footer Placeholder 5">
            <a:extLst>
              <a:ext uri="{FF2B5EF4-FFF2-40B4-BE49-F238E27FC236}">
                <a16:creationId xmlns:a16="http://schemas.microsoft.com/office/drawing/2014/main" id="{CE377284-A981-4FD3-8843-77918D1A6A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5E888A-C56E-441C-9268-9868599AE92F}"/>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39877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5DB7A-C50D-4D4E-ACF6-17A2DE2D018D}"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345167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1F97-F22B-4AB9-8E4D-948682681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D0EDFE-7FCA-4748-AB71-686834362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7D3059-2870-4DC5-A557-61DE9751C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2FB46-7737-43EF-AFC0-CE10C8626485}"/>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6" name="Footer Placeholder 5">
            <a:extLst>
              <a:ext uri="{FF2B5EF4-FFF2-40B4-BE49-F238E27FC236}">
                <a16:creationId xmlns:a16="http://schemas.microsoft.com/office/drawing/2014/main" id="{789E8725-8D32-46F1-90A3-A0064E5C9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C57213-1EAA-42E8-9EA4-7D0BDEF1E638}"/>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615900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B54D-CFB1-4CD6-BE1A-5B7084EB0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7AE698-95BC-4403-83A4-B8FB1D3F2E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A9E51-B573-49DB-973F-B0B23DD072E3}"/>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5" name="Footer Placeholder 4">
            <a:extLst>
              <a:ext uri="{FF2B5EF4-FFF2-40B4-BE49-F238E27FC236}">
                <a16:creationId xmlns:a16="http://schemas.microsoft.com/office/drawing/2014/main" id="{D5D51597-0D88-4834-94CE-36A05F450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E50138-69F1-4C77-92B2-6AD454FF7724}"/>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45655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2E993-488F-4831-8CC8-C490E89B1F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A4DAF6-9740-4F96-BDBC-4F6C6826E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49ACA9-CF6A-45E0-8377-8E2E5E9B7376}"/>
              </a:ext>
            </a:extLst>
          </p:cNvPr>
          <p:cNvSpPr>
            <a:spLocks noGrp="1"/>
          </p:cNvSpPr>
          <p:nvPr>
            <p:ph type="dt" sz="half" idx="10"/>
          </p:nvPr>
        </p:nvSpPr>
        <p:spPr/>
        <p:txBody>
          <a:bodyPr/>
          <a:lstStyle/>
          <a:p>
            <a:fld id="{484CEA1F-4364-4FB6-9E82-1651D1A18F7F}" type="datetimeFigureOut">
              <a:rPr lang="en-GB" smtClean="0"/>
              <a:t>27/04/2023</a:t>
            </a:fld>
            <a:endParaRPr lang="en-GB"/>
          </a:p>
        </p:txBody>
      </p:sp>
      <p:sp>
        <p:nvSpPr>
          <p:cNvPr id="5" name="Footer Placeholder 4">
            <a:extLst>
              <a:ext uri="{FF2B5EF4-FFF2-40B4-BE49-F238E27FC236}">
                <a16:creationId xmlns:a16="http://schemas.microsoft.com/office/drawing/2014/main" id="{6203A642-013E-4E76-ADB1-1B779D274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0707DC-CC95-4D86-BCED-0476B861C960}"/>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91840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5DB7A-C50D-4D4E-ACF6-17A2DE2D018D}" type="datetimeFigureOut">
              <a:rPr lang="en-GB" smtClean="0"/>
              <a:t>27/04/2023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356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5DB7A-C50D-4D4E-ACF6-17A2DE2D018D}" type="datetimeFigureOut">
              <a:rPr lang="en-GB" smtClean="0"/>
              <a:t>27/04/2023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72328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DB7A-C50D-4D4E-ACF6-17A2DE2D018D}" type="datetimeFigureOut">
              <a:rPr lang="en-GB" smtClean="0"/>
              <a:t>27/04/2023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5527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99444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55202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DB7A-C50D-4D4E-ACF6-17A2DE2D018D}" type="datetimeFigureOut">
              <a:rPr lang="en-GB" smtClean="0"/>
              <a:t>27/04/2023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E6F8-D79F-4019-BC4C-72B37B0CA51C}" type="slidenum">
              <a:rPr lang="en-GB" smtClean="0"/>
              <a:t>‹#›</a:t>
            </a:fld>
            <a:endParaRPr lang="en-GB"/>
          </a:p>
        </p:txBody>
      </p:sp>
    </p:spTree>
    <p:extLst>
      <p:ext uri="{BB962C8B-B14F-4D97-AF65-F5344CB8AC3E}">
        <p14:creationId xmlns:p14="http://schemas.microsoft.com/office/powerpoint/2010/main" val="202425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r>
              <a:rPr lang="en-US"/>
              <a:t>Sustainability in Business 2022</a:t>
            </a:r>
            <a:endParaRPr lang="fi-FI"/>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9F5F6D6D-B284-4211-98C5-9A0A523D6C6E}" type="datetime1">
              <a:rPr lang="en-GB" smtClean="0"/>
              <a:t>27/04/2023</a:t>
            </a:fld>
            <a:endParaRPr lang="fi-FI"/>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838411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0"/>
          <a:cs typeface="MS PGothic" pitchFamily="34" charset="-128"/>
        </a:defRPr>
      </a:lvl1pPr>
      <a:lvl2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2pPr>
      <a:lvl3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3pPr>
      <a:lvl4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4pPr>
      <a:lvl5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5pPr>
      <a:lvl6pPr marL="54864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6pPr>
      <a:lvl7pPr marL="109728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7pPr>
      <a:lvl8pPr marL="164592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8pPr>
      <a:lvl9pPr marL="219456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9pPr>
    </p:titleStyle>
    <p:bodyStyle>
      <a:lvl1pPr marL="411480" indent="-411480" algn="l" defTabSz="548640" rtl="0" eaLnBrk="1" fontAlgn="base" hangingPunct="1">
        <a:spcBef>
          <a:spcPct val="20000"/>
        </a:spcBef>
        <a:spcAft>
          <a:spcPct val="0"/>
        </a:spcAft>
        <a:buFont typeface="Arial" charset="0"/>
        <a:buChar char="•"/>
        <a:defRPr sz="3840" kern="1200">
          <a:solidFill>
            <a:schemeClr val="tx1"/>
          </a:solidFill>
          <a:latin typeface="+mn-lt"/>
          <a:ea typeface="ＭＳ Ｐゴシック" charset="0"/>
          <a:cs typeface="MS PGothic" pitchFamily="34" charset="-128"/>
        </a:defRPr>
      </a:lvl1pPr>
      <a:lvl2pPr marL="891540" indent="-342900" algn="l" defTabSz="548640" rtl="0" eaLnBrk="1" fontAlgn="base" hangingPunct="1">
        <a:spcBef>
          <a:spcPct val="20000"/>
        </a:spcBef>
        <a:spcAft>
          <a:spcPct val="0"/>
        </a:spcAft>
        <a:buFont typeface="Arial" charset="0"/>
        <a:buChar char="–"/>
        <a:defRPr sz="3360" kern="1200">
          <a:solidFill>
            <a:schemeClr val="tx1"/>
          </a:solidFill>
          <a:latin typeface="+mn-lt"/>
          <a:ea typeface="MS PGothic" pitchFamily="34" charset="-128"/>
          <a:cs typeface="MS PGothic" charset="0"/>
        </a:defRPr>
      </a:lvl2pPr>
      <a:lvl3pPr marL="1371600" indent="-274320" algn="l" defTabSz="548640" rtl="0" eaLnBrk="1" fontAlgn="base" hangingPunct="1">
        <a:spcBef>
          <a:spcPct val="20000"/>
        </a:spcBef>
        <a:spcAft>
          <a:spcPct val="0"/>
        </a:spcAft>
        <a:buFont typeface="Arial" charset="0"/>
        <a:buChar char="•"/>
        <a:defRPr sz="2880" kern="1200">
          <a:solidFill>
            <a:schemeClr val="tx1"/>
          </a:solidFill>
          <a:latin typeface="+mn-lt"/>
          <a:ea typeface="ヒラギノ角ゴ Pro W3" charset="-128"/>
          <a:cs typeface="ヒラギノ角ゴ Pro W3" charset="-128"/>
        </a:defRPr>
      </a:lvl3pPr>
      <a:lvl4pPr marL="1920240" indent="-274320" algn="l" defTabSz="548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4pPr>
      <a:lvl5pPr marL="2468880" indent="-274320" algn="l" defTabSz="54864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4CA9B-A7A3-4327-B8E4-A25C035E4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160E-26ED-47E8-A7D2-F2521A13F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DFB68-374A-4BA4-8666-667E1E60AF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CEA1F-4364-4FB6-9E82-1651D1A18F7F}" type="datetimeFigureOut">
              <a:rPr lang="en-GB" smtClean="0"/>
              <a:t>27/04/2023</a:t>
            </a:fld>
            <a:endParaRPr lang="en-GB"/>
          </a:p>
        </p:txBody>
      </p:sp>
      <p:sp>
        <p:nvSpPr>
          <p:cNvPr id="5" name="Footer Placeholder 4">
            <a:extLst>
              <a:ext uri="{FF2B5EF4-FFF2-40B4-BE49-F238E27FC236}">
                <a16:creationId xmlns:a16="http://schemas.microsoft.com/office/drawing/2014/main" id="{2DB673BB-1115-4AB2-BA01-B3DA72650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1FD3B6-2F47-46D7-9F5D-EF04FB222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A3249-CA25-45AD-852F-90E724160FE5}" type="slidenum">
              <a:rPr lang="en-GB" smtClean="0"/>
              <a:t>‹#›</a:t>
            </a:fld>
            <a:endParaRPr lang="en-GB"/>
          </a:p>
        </p:txBody>
      </p:sp>
    </p:spTree>
    <p:extLst>
      <p:ext uri="{BB962C8B-B14F-4D97-AF65-F5344CB8AC3E}">
        <p14:creationId xmlns:p14="http://schemas.microsoft.com/office/powerpoint/2010/main" val="24303855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bxdm3JlN3lM?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Sqwd_u6HkMo?feature=oembed" TargetMode="Externa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ysa5OBhXz-Q?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2" Type="http://schemas.openxmlformats.org/officeDocument/2006/relationships/hyperlink" Target="https://bioneers.org/decolonizing-regenerative-agriculture-indigenous-perspectiv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ezVEzCmiXM4?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244" y="1700810"/>
            <a:ext cx="10022591" cy="3542792"/>
          </a:xfrm>
        </p:spPr>
        <p:txBody>
          <a:bodyPr/>
          <a:lstStyle/>
          <a:p>
            <a:r>
              <a:rPr lang="en-US" sz="4800" dirty="0"/>
              <a:t>Sustainability &amp; Strategy</a:t>
            </a:r>
          </a:p>
        </p:txBody>
      </p:sp>
      <p:sp>
        <p:nvSpPr>
          <p:cNvPr id="3" name="Subtitle 2"/>
          <p:cNvSpPr>
            <a:spLocks noGrp="1"/>
          </p:cNvSpPr>
          <p:nvPr>
            <p:ph type="subTitle" idx="1"/>
          </p:nvPr>
        </p:nvSpPr>
        <p:spPr/>
        <p:txBody>
          <a:bodyPr>
            <a:normAutofit lnSpcReduction="10000"/>
          </a:bodyPr>
          <a:lstStyle/>
          <a:p>
            <a:r>
              <a:rPr lang="fi-FI" dirty="0"/>
              <a:t>Jukka Rintamäki</a:t>
            </a:r>
          </a:p>
          <a:p>
            <a:r>
              <a:rPr lang="fi-FI" dirty="0"/>
              <a:t>Martta Nieminen</a:t>
            </a:r>
          </a:p>
          <a:p>
            <a:r>
              <a:rPr lang="fi-FI" dirty="0"/>
              <a:t>Sustainability in Business 27 </a:t>
            </a:r>
            <a:r>
              <a:rPr lang="fi-FI" dirty="0" err="1"/>
              <a:t>April</a:t>
            </a:r>
            <a:r>
              <a:rPr lang="fi-FI" dirty="0"/>
              <a:t>, 2023</a:t>
            </a:r>
          </a:p>
        </p:txBody>
      </p:sp>
      <p:pic>
        <p:nvPicPr>
          <p:cNvPr id="5" name="Picture 4"/>
          <p:cNvPicPr>
            <a:picLocks noChangeAspect="1"/>
          </p:cNvPicPr>
          <p:nvPr/>
        </p:nvPicPr>
        <p:blipFill>
          <a:blip r:embed="rId3"/>
          <a:stretch>
            <a:fillRect/>
          </a:stretch>
        </p:blipFill>
        <p:spPr>
          <a:xfrm>
            <a:off x="4353679" y="577483"/>
            <a:ext cx="6667669" cy="3715613"/>
          </a:xfrm>
          <a:prstGeom prst="rect">
            <a:avLst/>
          </a:prstGeom>
        </p:spPr>
      </p:pic>
      <p:sp>
        <p:nvSpPr>
          <p:cNvPr id="4" name="TextBox 3"/>
          <p:cNvSpPr txBox="1"/>
          <p:nvPr/>
        </p:nvSpPr>
        <p:spPr>
          <a:xfrm>
            <a:off x="7748659" y="5997594"/>
            <a:ext cx="3704736" cy="369332"/>
          </a:xfrm>
          <a:prstGeom prst="rect">
            <a:avLst/>
          </a:prstGeom>
          <a:noFill/>
        </p:spPr>
        <p:txBody>
          <a:bodyPr wrap="square" lIns="0" tIns="0" rIns="0" bIns="0" rtlCol="0">
            <a:spAutoFit/>
          </a:bodyPr>
          <a:lstStyle/>
          <a:p>
            <a:pPr defTabSz="548640" fontAlgn="base">
              <a:spcBef>
                <a:spcPct val="0"/>
              </a:spcBef>
              <a:spcAft>
                <a:spcPct val="0"/>
              </a:spcAft>
            </a:pPr>
            <a:endParaRPr lang="en-US" sz="2400" b="1"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79317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70DF60-2438-4FA5-B7A9-0E520E644ABD}"/>
              </a:ext>
            </a:extLst>
          </p:cNvPr>
          <p:cNvSpPr>
            <a:spLocks noGrp="1"/>
          </p:cNvSpPr>
          <p:nvPr>
            <p:ph type="title"/>
          </p:nvPr>
        </p:nvSpPr>
        <p:spPr>
          <a:xfrm>
            <a:off x="1288060" y="1369938"/>
            <a:ext cx="3210854" cy="4114800"/>
          </a:xfrm>
        </p:spPr>
        <p:txBody>
          <a:bodyPr>
            <a:normAutofit/>
          </a:bodyPr>
          <a:lstStyle/>
          <a:p>
            <a:pPr algn="r"/>
            <a:r>
              <a:rPr lang="fi-FI" sz="2500" dirty="0"/>
              <a:t>Late 1980s-1990s</a:t>
            </a:r>
            <a:br>
              <a:rPr lang="fi-FI" sz="2500" dirty="0"/>
            </a:br>
            <a:br>
              <a:rPr lang="fi-FI" sz="2500" dirty="0"/>
            </a:br>
            <a:r>
              <a:rPr lang="fi-FI" sz="3100" dirty="0"/>
              <a:t>Second wave:</a:t>
            </a:r>
            <a:br>
              <a:rPr lang="fi-FI" sz="3100" dirty="0"/>
            </a:br>
            <a:br>
              <a:rPr lang="fi-FI" sz="3100" dirty="0"/>
            </a:br>
            <a:r>
              <a:rPr lang="fi-FI" sz="3100" dirty="0"/>
              <a:t> Strategic environmentalism</a:t>
            </a:r>
            <a:endParaRPr lang="en-GB" sz="3100" dirty="0"/>
          </a:p>
        </p:txBody>
      </p:sp>
      <p:cxnSp>
        <p:nvCxnSpPr>
          <p:cNvPr id="9"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A65BC2-A541-4ED8-AF77-830D6DA3257A}"/>
              </a:ext>
            </a:extLst>
          </p:cNvPr>
          <p:cNvSpPr>
            <a:spLocks noGrp="1"/>
          </p:cNvSpPr>
          <p:nvPr>
            <p:ph idx="1"/>
          </p:nvPr>
        </p:nvSpPr>
        <p:spPr>
          <a:xfrm>
            <a:off x="5030505" y="1371600"/>
            <a:ext cx="5872185" cy="4114800"/>
          </a:xfrm>
        </p:spPr>
        <p:txBody>
          <a:bodyPr anchor="ctr">
            <a:normAutofit/>
          </a:bodyPr>
          <a:lstStyle/>
          <a:p>
            <a:r>
              <a:rPr lang="fi-FI" sz="1700" dirty="0"/>
              <a:t>Triggered by</a:t>
            </a:r>
          </a:p>
          <a:p>
            <a:pPr lvl="1"/>
            <a:r>
              <a:rPr lang="fi-FI" sz="1300" dirty="0"/>
              <a:t>The Union Carbide Bhopal plant disaster of 1984</a:t>
            </a:r>
          </a:p>
          <a:p>
            <a:pPr lvl="1"/>
            <a:r>
              <a:rPr lang="fi-FI" sz="1300" dirty="0"/>
              <a:t>Discovery of </a:t>
            </a:r>
            <a:r>
              <a:rPr lang="fi-FI" sz="1300" dirty="0" err="1"/>
              <a:t>the</a:t>
            </a:r>
            <a:r>
              <a:rPr lang="fi-FI" sz="1300" dirty="0"/>
              <a:t> </a:t>
            </a:r>
            <a:r>
              <a:rPr lang="fi-FI" sz="1300" dirty="0" err="1"/>
              <a:t>Antarctic</a:t>
            </a:r>
            <a:r>
              <a:rPr lang="fi-FI" sz="1300" dirty="0"/>
              <a:t> ozone hole, the Brundtland report, formation of IPCC, Exxon Valdez oil spill</a:t>
            </a:r>
          </a:p>
          <a:p>
            <a:r>
              <a:rPr lang="fi-FI" sz="1700" dirty="0"/>
              <a:t>Insurers started taking pollution issues into account</a:t>
            </a:r>
          </a:p>
          <a:p>
            <a:r>
              <a:rPr lang="fi-FI" sz="1700" dirty="0"/>
              <a:t>Investors started to consider environmental liabilities in their portfolio</a:t>
            </a:r>
          </a:p>
          <a:p>
            <a:r>
              <a:rPr lang="fi-FI" sz="1700" dirty="0"/>
              <a:t>Environmental issues thus became a strategic concern for firms</a:t>
            </a:r>
          </a:p>
          <a:p>
            <a:pPr lvl="1"/>
            <a:r>
              <a:rPr lang="fi-FI" sz="1300" dirty="0"/>
              <a:t>Waste minimization and eco-efficiency became fashionable</a:t>
            </a:r>
          </a:p>
          <a:p>
            <a:pPr lvl="1"/>
            <a:r>
              <a:rPr lang="fi-FI" sz="1300" dirty="0"/>
              <a:t>Increased organizational importance and power for environmental departments</a:t>
            </a:r>
          </a:p>
          <a:p>
            <a:r>
              <a:rPr lang="fi-FI" sz="1700" dirty="0"/>
              <a:t>Environmental issues entered the mainstream academic literature on business management</a:t>
            </a:r>
          </a:p>
        </p:txBody>
      </p:sp>
    </p:spTree>
    <p:extLst>
      <p:ext uri="{BB962C8B-B14F-4D97-AF65-F5344CB8AC3E}">
        <p14:creationId xmlns:p14="http://schemas.microsoft.com/office/powerpoint/2010/main" val="322117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120C-EAB1-474E-BACB-1AFAC4B0377F}"/>
              </a:ext>
            </a:extLst>
          </p:cNvPr>
          <p:cNvSpPr>
            <a:spLocks noGrp="1"/>
          </p:cNvSpPr>
          <p:nvPr>
            <p:ph type="title"/>
          </p:nvPr>
        </p:nvSpPr>
        <p:spPr/>
        <p:txBody>
          <a:bodyPr/>
          <a:lstStyle/>
          <a:p>
            <a:r>
              <a:rPr lang="fi-FI" dirty="0"/>
              <a:t>The Union Carbide Bhopal disaster</a:t>
            </a:r>
            <a:endParaRPr lang="en-GB" dirty="0"/>
          </a:p>
        </p:txBody>
      </p:sp>
      <p:pic>
        <p:nvPicPr>
          <p:cNvPr id="4" name="Online Media 3" title="India's Bhopal Gas Disaster Explained">
            <a:hlinkClick r:id="" action="ppaction://media"/>
            <a:extLst>
              <a:ext uri="{FF2B5EF4-FFF2-40B4-BE49-F238E27FC236}">
                <a16:creationId xmlns:a16="http://schemas.microsoft.com/office/drawing/2014/main" id="{B1671467-3224-41FB-85D9-D65A9D0BD7B8}"/>
              </a:ext>
            </a:extLst>
          </p:cNvPr>
          <p:cNvPicPr>
            <a:picLocks noGrp="1" noRot="1" noChangeAspect="1"/>
          </p:cNvPicPr>
          <p:nvPr>
            <p:ph idx="1"/>
            <a:videoFile r:link="rId1"/>
          </p:nvPr>
        </p:nvPicPr>
        <p:blipFill>
          <a:blip r:embed="rId3"/>
          <a:stretch>
            <a:fillRect/>
          </a:stretch>
        </p:blipFill>
        <p:spPr>
          <a:xfrm>
            <a:off x="838200" y="1513109"/>
            <a:ext cx="8977132" cy="5049522"/>
          </a:xfrm>
          <a:prstGeom prst="rect">
            <a:avLst/>
          </a:prstGeom>
        </p:spPr>
      </p:pic>
    </p:spTree>
    <p:extLst>
      <p:ext uri="{BB962C8B-B14F-4D97-AF65-F5344CB8AC3E}">
        <p14:creationId xmlns:p14="http://schemas.microsoft.com/office/powerpoint/2010/main" val="26629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B64992-DE63-414A-88F5-1433303DB1FE}"/>
              </a:ext>
            </a:extLst>
          </p:cNvPr>
          <p:cNvSpPr>
            <a:spLocks noGrp="1"/>
          </p:cNvSpPr>
          <p:nvPr>
            <p:ph type="title"/>
          </p:nvPr>
        </p:nvSpPr>
        <p:spPr>
          <a:xfrm>
            <a:off x="1288060" y="1369938"/>
            <a:ext cx="3210854" cy="4114800"/>
          </a:xfrm>
        </p:spPr>
        <p:txBody>
          <a:bodyPr>
            <a:normAutofit/>
          </a:bodyPr>
          <a:lstStyle/>
          <a:p>
            <a:pPr algn="r"/>
            <a:r>
              <a:rPr lang="fi-FI" sz="2500" dirty="0"/>
              <a:t>2010 </a:t>
            </a:r>
            <a:r>
              <a:rPr lang="fi-FI" sz="2500" dirty="0">
                <a:sym typeface="Wingdings" panose="05000000000000000000" pitchFamily="2" charset="2"/>
              </a:rPr>
              <a:t></a:t>
            </a:r>
            <a:br>
              <a:rPr lang="fi-FI" sz="4100" dirty="0"/>
            </a:br>
            <a:br>
              <a:rPr lang="fi-FI" sz="4100" dirty="0"/>
            </a:br>
            <a:r>
              <a:rPr lang="fi-FI" sz="4100" dirty="0"/>
              <a:t>Third wave:</a:t>
            </a:r>
            <a:br>
              <a:rPr lang="fi-FI" sz="4100" dirty="0"/>
            </a:br>
            <a:br>
              <a:rPr lang="fi-FI" sz="4100" dirty="0"/>
            </a:br>
            <a:r>
              <a:rPr lang="fi-FI" sz="4100" dirty="0"/>
              <a:t> Corporate sustainability</a:t>
            </a:r>
            <a:endParaRPr lang="en-GB" sz="4100" dirty="0"/>
          </a:p>
        </p:txBody>
      </p:sp>
      <p:cxnSp>
        <p:nvCxnSpPr>
          <p:cNvPr id="1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576BC8-892B-43E8-A9D1-755506869E6E}"/>
              </a:ext>
            </a:extLst>
          </p:cNvPr>
          <p:cNvSpPr>
            <a:spLocks noGrp="1"/>
          </p:cNvSpPr>
          <p:nvPr>
            <p:ph idx="1"/>
          </p:nvPr>
        </p:nvSpPr>
        <p:spPr>
          <a:xfrm>
            <a:off x="5030505" y="1371600"/>
            <a:ext cx="5872185" cy="4114800"/>
          </a:xfrm>
        </p:spPr>
        <p:txBody>
          <a:bodyPr anchor="ctr">
            <a:normAutofit/>
          </a:bodyPr>
          <a:lstStyle/>
          <a:p>
            <a:r>
              <a:rPr lang="fi-FI" sz="2200" dirty="0"/>
              <a:t>Triggered by</a:t>
            </a:r>
          </a:p>
          <a:p>
            <a:pPr lvl="1"/>
            <a:r>
              <a:rPr lang="fi-FI" sz="1800" dirty="0"/>
              <a:t>Growing scientific consensus that humans are impacting the global climate through the release of greenhouse gases into the atmosphere</a:t>
            </a:r>
          </a:p>
          <a:p>
            <a:r>
              <a:rPr lang="fi-FI" sz="2200" dirty="0"/>
              <a:t>Characterized by mainstreaming of sustainability</a:t>
            </a:r>
          </a:p>
          <a:p>
            <a:pPr lvl="1"/>
            <a:r>
              <a:rPr lang="fi-FI" sz="1800" dirty="0"/>
              <a:t>Firms integrate sustainability into their core strategies</a:t>
            </a:r>
          </a:p>
          <a:p>
            <a:pPr lvl="1"/>
            <a:r>
              <a:rPr lang="fi-FI" sz="1800" dirty="0"/>
              <a:t>Universities promote sustainability in their curricula, and it’s mainstream in mgmt research</a:t>
            </a:r>
          </a:p>
          <a:p>
            <a:pPr lvl="1"/>
            <a:r>
              <a:rPr lang="fi-FI" sz="1800" dirty="0"/>
              <a:t>Sustainable products, cars, food, transportation proliferate, and sustainability has become a token of legitimacy</a:t>
            </a:r>
            <a:endParaRPr lang="en-GB" sz="1800" dirty="0"/>
          </a:p>
        </p:txBody>
      </p:sp>
    </p:spTree>
    <p:extLst>
      <p:ext uri="{BB962C8B-B14F-4D97-AF65-F5344CB8AC3E}">
        <p14:creationId xmlns:p14="http://schemas.microsoft.com/office/powerpoint/2010/main" val="136749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C0E59-CDB2-4F3B-B91D-C82088678369}"/>
              </a:ext>
            </a:extLst>
          </p:cNvPr>
          <p:cNvSpPr>
            <a:spLocks noGrp="1"/>
          </p:cNvSpPr>
          <p:nvPr>
            <p:ph type="title"/>
          </p:nvPr>
        </p:nvSpPr>
        <p:spPr>
          <a:xfrm>
            <a:off x="686834" y="1153572"/>
            <a:ext cx="3200400" cy="4461163"/>
          </a:xfrm>
        </p:spPr>
        <p:txBody>
          <a:bodyPr>
            <a:normAutofit/>
          </a:bodyPr>
          <a:lstStyle/>
          <a:p>
            <a:r>
              <a:rPr lang="fi-FI" sz="3700">
                <a:solidFill>
                  <a:srgbClr val="FFFFFF"/>
                </a:solidFill>
              </a:rPr>
              <a:t>Strategic sustainability?</a:t>
            </a:r>
            <a:endParaRPr lang="en-GB" sz="3700">
              <a:solidFill>
                <a:srgbClr val="FFFFFF"/>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7D7EC8-97C0-4D74-B4EE-82BA9C7818AD}"/>
              </a:ext>
            </a:extLst>
          </p:cNvPr>
          <p:cNvSpPr>
            <a:spLocks noGrp="1"/>
          </p:cNvSpPr>
          <p:nvPr>
            <p:ph idx="1"/>
          </p:nvPr>
        </p:nvSpPr>
        <p:spPr>
          <a:xfrm>
            <a:off x="4447308" y="591344"/>
            <a:ext cx="6906491" cy="5585619"/>
          </a:xfrm>
        </p:spPr>
        <p:txBody>
          <a:bodyPr anchor="ctr">
            <a:normAutofit/>
          </a:bodyPr>
          <a:lstStyle/>
          <a:p>
            <a:r>
              <a:rPr lang="fi-FI" dirty="0"/>
              <a:t>”Strategic” </a:t>
            </a:r>
            <a:r>
              <a:rPr lang="fi-FI" dirty="0" err="1"/>
              <a:t>refers</a:t>
            </a:r>
            <a:r>
              <a:rPr lang="fi-FI" dirty="0"/>
              <a:t> to </a:t>
            </a:r>
            <a:r>
              <a:rPr lang="fi-FI" dirty="0" err="1"/>
              <a:t>actions</a:t>
            </a:r>
            <a:r>
              <a:rPr lang="fi-FI" dirty="0"/>
              <a:t> </a:t>
            </a:r>
            <a:r>
              <a:rPr lang="fi-FI" dirty="0" err="1"/>
              <a:t>that</a:t>
            </a:r>
            <a:r>
              <a:rPr lang="fi-FI" dirty="0"/>
              <a:t> </a:t>
            </a:r>
            <a:r>
              <a:rPr lang="fi-FI" dirty="0" err="1"/>
              <a:t>are</a:t>
            </a:r>
            <a:r>
              <a:rPr lang="fi-FI" dirty="0"/>
              <a:t> </a:t>
            </a:r>
            <a:r>
              <a:rPr lang="fi-FI" dirty="0" err="1"/>
              <a:t>taken</a:t>
            </a:r>
            <a:r>
              <a:rPr lang="fi-FI" dirty="0"/>
              <a:t> </a:t>
            </a:r>
            <a:r>
              <a:rPr lang="fi-FI" dirty="0" err="1"/>
              <a:t>with</a:t>
            </a:r>
            <a:r>
              <a:rPr lang="fi-FI" dirty="0"/>
              <a:t> </a:t>
            </a:r>
            <a:r>
              <a:rPr lang="fi-FI" dirty="0" err="1"/>
              <a:t>particular</a:t>
            </a:r>
            <a:r>
              <a:rPr lang="fi-FI" dirty="0"/>
              <a:t> </a:t>
            </a:r>
            <a:r>
              <a:rPr lang="fi-FI" dirty="0" err="1"/>
              <a:t>purposes</a:t>
            </a:r>
            <a:r>
              <a:rPr lang="fi-FI" dirty="0"/>
              <a:t> </a:t>
            </a:r>
            <a:r>
              <a:rPr lang="fi-FI" dirty="0" err="1"/>
              <a:t>or</a:t>
            </a:r>
            <a:r>
              <a:rPr lang="fi-FI" dirty="0"/>
              <a:t> </a:t>
            </a:r>
            <a:r>
              <a:rPr lang="fi-FI" dirty="0" err="1"/>
              <a:t>goals</a:t>
            </a:r>
            <a:r>
              <a:rPr lang="fi-FI" dirty="0"/>
              <a:t> in </a:t>
            </a:r>
            <a:r>
              <a:rPr lang="fi-FI" dirty="0" err="1"/>
              <a:t>mind</a:t>
            </a:r>
            <a:r>
              <a:rPr lang="fi-FI" dirty="0"/>
              <a:t>, </a:t>
            </a:r>
            <a:r>
              <a:rPr lang="fi-FI" dirty="0" err="1"/>
              <a:t>typically</a:t>
            </a:r>
            <a:r>
              <a:rPr lang="fi-FI" dirty="0"/>
              <a:t> </a:t>
            </a:r>
            <a:r>
              <a:rPr lang="fi-FI" dirty="0" err="1"/>
              <a:t>with</a:t>
            </a:r>
            <a:r>
              <a:rPr lang="fi-FI" dirty="0"/>
              <a:t> long-</a:t>
            </a:r>
            <a:r>
              <a:rPr lang="fi-FI" dirty="0" err="1"/>
              <a:t>term</a:t>
            </a:r>
            <a:r>
              <a:rPr lang="fi-FI" dirty="0"/>
              <a:t> </a:t>
            </a:r>
            <a:r>
              <a:rPr lang="fi-FI" dirty="0" err="1"/>
              <a:t>considerations</a:t>
            </a:r>
            <a:r>
              <a:rPr lang="fi-FI" dirty="0"/>
              <a:t> in </a:t>
            </a:r>
            <a:r>
              <a:rPr lang="fi-FI" dirty="0" err="1"/>
              <a:t>mind</a:t>
            </a:r>
            <a:endParaRPr lang="fi-FI" dirty="0"/>
          </a:p>
          <a:p>
            <a:pPr lvl="1"/>
            <a:r>
              <a:rPr lang="fi-FI" dirty="0"/>
              <a:t>Can </a:t>
            </a:r>
            <a:r>
              <a:rPr lang="fi-FI" dirty="0" err="1"/>
              <a:t>be</a:t>
            </a:r>
            <a:r>
              <a:rPr lang="fi-FI" dirty="0"/>
              <a:t> </a:t>
            </a:r>
            <a:r>
              <a:rPr lang="fi-FI" dirty="0" err="1"/>
              <a:t>applied</a:t>
            </a:r>
            <a:r>
              <a:rPr lang="fi-FI" dirty="0"/>
              <a:t> </a:t>
            </a:r>
            <a:r>
              <a:rPr lang="fi-FI" dirty="0" err="1"/>
              <a:t>with</a:t>
            </a:r>
            <a:r>
              <a:rPr lang="fi-FI" dirty="0"/>
              <a:t> </a:t>
            </a:r>
            <a:r>
              <a:rPr lang="fi-FI" dirty="0" err="1"/>
              <a:t>all</a:t>
            </a:r>
            <a:r>
              <a:rPr lang="fi-FI" dirty="0"/>
              <a:t> </a:t>
            </a:r>
            <a:r>
              <a:rPr lang="fi-FI" dirty="0" err="1"/>
              <a:t>sorts</a:t>
            </a:r>
            <a:r>
              <a:rPr lang="fi-FI" dirty="0"/>
              <a:t> of </a:t>
            </a:r>
            <a:r>
              <a:rPr lang="fi-FI" dirty="0" err="1"/>
              <a:t>goals</a:t>
            </a:r>
            <a:r>
              <a:rPr lang="fi-FI" dirty="0"/>
              <a:t> in </a:t>
            </a:r>
            <a:r>
              <a:rPr lang="fi-FI" dirty="0" err="1"/>
              <a:t>mind</a:t>
            </a:r>
            <a:endParaRPr lang="fi-FI" dirty="0"/>
          </a:p>
          <a:p>
            <a:pPr lvl="1"/>
            <a:r>
              <a:rPr lang="fi-FI" dirty="0" err="1"/>
              <a:t>With</a:t>
            </a:r>
            <a:r>
              <a:rPr lang="fi-FI" dirty="0"/>
              <a:t> a </a:t>
            </a:r>
            <a:r>
              <a:rPr lang="fi-FI" dirty="0" err="1"/>
              <a:t>typical</a:t>
            </a:r>
            <a:r>
              <a:rPr lang="fi-FI" dirty="0"/>
              <a:t> business, </a:t>
            </a:r>
            <a:r>
              <a:rPr lang="fi-FI" dirty="0" err="1"/>
              <a:t>this</a:t>
            </a:r>
            <a:r>
              <a:rPr lang="fi-FI" dirty="0"/>
              <a:t> </a:t>
            </a:r>
            <a:r>
              <a:rPr lang="fi-FI" dirty="0" err="1"/>
              <a:t>means</a:t>
            </a:r>
            <a:r>
              <a:rPr lang="fi-FI" dirty="0"/>
              <a:t> </a:t>
            </a:r>
            <a:r>
              <a:rPr lang="fi-FI" dirty="0" err="1"/>
              <a:t>that</a:t>
            </a:r>
            <a:r>
              <a:rPr lang="fi-FI" dirty="0"/>
              <a:t> </a:t>
            </a:r>
            <a:r>
              <a:rPr lang="fi-FI" dirty="0" err="1"/>
              <a:t>strategic</a:t>
            </a:r>
            <a:r>
              <a:rPr lang="fi-FI" dirty="0"/>
              <a:t> CSR </a:t>
            </a:r>
            <a:r>
              <a:rPr lang="fi-FI" dirty="0" err="1"/>
              <a:t>implies</a:t>
            </a:r>
            <a:r>
              <a:rPr lang="fi-FI" dirty="0"/>
              <a:t> (</a:t>
            </a:r>
            <a:r>
              <a:rPr lang="fi-FI" dirty="0" err="1"/>
              <a:t>expected</a:t>
            </a:r>
            <a:r>
              <a:rPr lang="fi-FI" dirty="0"/>
              <a:t>) </a:t>
            </a:r>
            <a:r>
              <a:rPr lang="fi-FI" dirty="0" err="1"/>
              <a:t>economic</a:t>
            </a:r>
            <a:r>
              <a:rPr lang="fi-FI" dirty="0"/>
              <a:t> </a:t>
            </a:r>
            <a:r>
              <a:rPr lang="fi-FI" dirty="0" err="1"/>
              <a:t>gains</a:t>
            </a:r>
            <a:r>
              <a:rPr lang="fi-FI" dirty="0"/>
              <a:t> </a:t>
            </a:r>
            <a:r>
              <a:rPr lang="fi-FI" dirty="0" err="1"/>
              <a:t>become</a:t>
            </a:r>
            <a:r>
              <a:rPr lang="fi-FI" dirty="0"/>
              <a:t> a </a:t>
            </a:r>
            <a:r>
              <a:rPr lang="fi-FI" dirty="0" err="1"/>
              <a:t>necessary</a:t>
            </a:r>
            <a:r>
              <a:rPr lang="fi-FI" dirty="0"/>
              <a:t> </a:t>
            </a:r>
            <a:r>
              <a:rPr lang="fi-FI" dirty="0" err="1"/>
              <a:t>condition</a:t>
            </a:r>
            <a:r>
              <a:rPr lang="fi-FI" dirty="0"/>
              <a:t> for CSR-</a:t>
            </a:r>
            <a:r>
              <a:rPr lang="fi-FI" dirty="0" err="1"/>
              <a:t>related</a:t>
            </a:r>
            <a:r>
              <a:rPr lang="fi-FI" dirty="0"/>
              <a:t> </a:t>
            </a:r>
            <a:r>
              <a:rPr lang="fi-FI" dirty="0" err="1"/>
              <a:t>activities</a:t>
            </a:r>
            <a:endParaRPr lang="fi-FI" dirty="0"/>
          </a:p>
          <a:p>
            <a:r>
              <a:rPr lang="en-US" b="1" dirty="0"/>
              <a:t>Sustainability strategies </a:t>
            </a:r>
            <a:r>
              <a:rPr lang="en-US" dirty="0"/>
              <a:t>are choices available to managers to align environmental and social activities with the generic strategy of the company </a:t>
            </a:r>
            <a:endParaRPr lang="en-GB" dirty="0"/>
          </a:p>
        </p:txBody>
      </p:sp>
    </p:spTree>
    <p:extLst>
      <p:ext uri="{BB962C8B-B14F-4D97-AF65-F5344CB8AC3E}">
        <p14:creationId xmlns:p14="http://schemas.microsoft.com/office/powerpoint/2010/main" val="173240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C0E59-CDB2-4F3B-B91D-C82088678369}"/>
              </a:ext>
            </a:extLst>
          </p:cNvPr>
          <p:cNvSpPr>
            <a:spLocks noGrp="1"/>
          </p:cNvSpPr>
          <p:nvPr>
            <p:ph type="title"/>
          </p:nvPr>
        </p:nvSpPr>
        <p:spPr>
          <a:xfrm>
            <a:off x="686834" y="1201699"/>
            <a:ext cx="3200400" cy="4461163"/>
          </a:xfrm>
        </p:spPr>
        <p:txBody>
          <a:bodyPr>
            <a:normAutofit/>
          </a:bodyPr>
          <a:lstStyle/>
          <a:p>
            <a:r>
              <a:rPr lang="fi-FI" sz="3700" dirty="0" err="1">
                <a:solidFill>
                  <a:srgbClr val="FFFFFF"/>
                </a:solidFill>
              </a:rPr>
              <a:t>Definitions</a:t>
            </a:r>
            <a:r>
              <a:rPr lang="fi-FI" sz="3700" dirty="0">
                <a:solidFill>
                  <a:srgbClr val="FFFFFF"/>
                </a:solidFill>
              </a:rPr>
              <a:t> </a:t>
            </a:r>
            <a:r>
              <a:rPr lang="fi-FI" sz="3700" dirty="0" err="1">
                <a:solidFill>
                  <a:srgbClr val="FFFFFF"/>
                </a:solidFill>
              </a:rPr>
              <a:t>are</a:t>
            </a:r>
            <a:r>
              <a:rPr lang="fi-FI" sz="3700" dirty="0">
                <a:solidFill>
                  <a:srgbClr val="FFFFFF"/>
                </a:solidFill>
              </a:rPr>
              <a:t> </a:t>
            </a:r>
            <a:r>
              <a:rPr lang="fi-FI" sz="3700" dirty="0" err="1">
                <a:solidFill>
                  <a:srgbClr val="FFFFFF"/>
                </a:solidFill>
              </a:rPr>
              <a:t>easy</a:t>
            </a:r>
            <a:r>
              <a:rPr lang="fi-FI" sz="3700" dirty="0">
                <a:solidFill>
                  <a:srgbClr val="FFFFFF"/>
                </a:solidFill>
              </a:rPr>
              <a:t>, </a:t>
            </a:r>
            <a:r>
              <a:rPr lang="fi-FI" sz="3700" dirty="0" err="1">
                <a:solidFill>
                  <a:srgbClr val="FFFFFF"/>
                </a:solidFill>
              </a:rPr>
              <a:t>but</a:t>
            </a:r>
            <a:r>
              <a:rPr lang="fi-FI" sz="3700" dirty="0">
                <a:solidFill>
                  <a:srgbClr val="FFFFFF"/>
                </a:solidFill>
              </a:rPr>
              <a:t>…</a:t>
            </a:r>
            <a:endParaRPr lang="en-GB" sz="3700" dirty="0">
              <a:solidFill>
                <a:srgbClr val="FFFFFF"/>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7D7EC8-97C0-4D74-B4EE-82BA9C7818AD}"/>
              </a:ext>
            </a:extLst>
          </p:cNvPr>
          <p:cNvSpPr>
            <a:spLocks noGrp="1"/>
          </p:cNvSpPr>
          <p:nvPr>
            <p:ph idx="1"/>
          </p:nvPr>
        </p:nvSpPr>
        <p:spPr>
          <a:xfrm>
            <a:off x="4447308" y="591344"/>
            <a:ext cx="6906491" cy="5585619"/>
          </a:xfrm>
        </p:spPr>
        <p:txBody>
          <a:bodyPr anchor="ctr">
            <a:normAutofit fontScale="92500"/>
          </a:bodyPr>
          <a:lstStyle/>
          <a:p>
            <a:r>
              <a:rPr lang="en-US" dirty="0"/>
              <a:t>Sustainability is multi-faceted as it involves multiple goals areas: environmental, social, economic - Triple bottom-line as opposed to single financial bottom-line</a:t>
            </a:r>
          </a:p>
          <a:p>
            <a:r>
              <a:rPr lang="en-US" dirty="0"/>
              <a:t>When planning a sustainability strategy, managers essentially have to consider and decide how to put together financial, environmental and social goals. </a:t>
            </a:r>
          </a:p>
          <a:p>
            <a:r>
              <a:rPr lang="en-US" dirty="0"/>
              <a:t>Key questions:</a:t>
            </a:r>
          </a:p>
          <a:p>
            <a:pPr lvl="1"/>
            <a:r>
              <a:rPr lang="en-US" dirty="0"/>
              <a:t>How can we combine ecological, social and financial goals?</a:t>
            </a:r>
          </a:p>
          <a:p>
            <a:pPr lvl="1"/>
            <a:r>
              <a:rPr lang="en-US" dirty="0"/>
              <a:t>Are sustainability and corporate responsibility financially profitable? Is there a business case for sustainability? (“win-win”)</a:t>
            </a:r>
          </a:p>
          <a:p>
            <a:pPr lvl="1"/>
            <a:r>
              <a:rPr lang="en-US" dirty="0"/>
              <a:t>Or is it just an additional cost? (“win-lose”)</a:t>
            </a:r>
          </a:p>
          <a:p>
            <a:endParaRPr lang="en-GB" dirty="0"/>
          </a:p>
        </p:txBody>
      </p:sp>
    </p:spTree>
    <p:extLst>
      <p:ext uri="{BB962C8B-B14F-4D97-AF65-F5344CB8AC3E}">
        <p14:creationId xmlns:p14="http://schemas.microsoft.com/office/powerpoint/2010/main" val="3843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C4C13A-E84F-4C37-BB7E-A581B321C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8E212E7-238A-4F81-A7D5-1873B4938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Small, medium, and large light bulbs on top of boxes">
            <a:extLst>
              <a:ext uri="{FF2B5EF4-FFF2-40B4-BE49-F238E27FC236}">
                <a16:creationId xmlns:a16="http://schemas.microsoft.com/office/drawing/2014/main" id="{7B1A2506-373C-4BE8-1FA3-76ADDB537722}"/>
              </a:ext>
            </a:extLst>
          </p:cNvPr>
          <p:cNvPicPr>
            <a:picLocks noChangeAspect="1"/>
          </p:cNvPicPr>
          <p:nvPr/>
        </p:nvPicPr>
        <p:blipFill rotWithShape="1">
          <a:blip r:embed="rId2">
            <a:alphaModFix amt="60000"/>
          </a:blip>
          <a:srcRect t="15414"/>
          <a:stretch/>
        </p:blipFill>
        <p:spPr>
          <a:xfrm>
            <a:off x="-1" y="10"/>
            <a:ext cx="12192001" cy="6857990"/>
          </a:xfrm>
          <a:prstGeom prst="rect">
            <a:avLst/>
          </a:prstGeom>
        </p:spPr>
      </p:pic>
      <p:sp>
        <p:nvSpPr>
          <p:cNvPr id="4" name="Title 3">
            <a:extLst>
              <a:ext uri="{FF2B5EF4-FFF2-40B4-BE49-F238E27FC236}">
                <a16:creationId xmlns:a16="http://schemas.microsoft.com/office/drawing/2014/main" id="{23979268-A4FA-FD8E-EE6F-B97A78FEAD91}"/>
              </a:ext>
            </a:extLst>
          </p:cNvPr>
          <p:cNvSpPr>
            <a:spLocks noGrp="1"/>
          </p:cNvSpPr>
          <p:nvPr>
            <p:ph type="title"/>
          </p:nvPr>
        </p:nvSpPr>
        <p:spPr>
          <a:xfrm>
            <a:off x="841248" y="1523878"/>
            <a:ext cx="7955671" cy="3810245"/>
          </a:xfrm>
        </p:spPr>
        <p:txBody>
          <a:bodyPr vert="horz" lIns="91440" tIns="45720" rIns="91440" bIns="45720" rtlCol="0" anchor="ctr">
            <a:normAutofit/>
          </a:bodyPr>
          <a:lstStyle/>
          <a:p>
            <a:r>
              <a:rPr lang="en-US" sz="5200" dirty="0">
                <a:solidFill>
                  <a:srgbClr val="FFFFFF"/>
                </a:solidFill>
              </a:rPr>
              <a:t>Approaches to sustainability strategy</a:t>
            </a:r>
          </a:p>
        </p:txBody>
      </p:sp>
      <p:sp>
        <p:nvSpPr>
          <p:cNvPr id="5" name="Text Placeholder 4">
            <a:extLst>
              <a:ext uri="{FF2B5EF4-FFF2-40B4-BE49-F238E27FC236}">
                <a16:creationId xmlns:a16="http://schemas.microsoft.com/office/drawing/2014/main" id="{B9CC4D06-B7CF-B44A-AB2F-A3B6EAB65B1F}"/>
              </a:ext>
            </a:extLst>
          </p:cNvPr>
          <p:cNvSpPr>
            <a:spLocks noGrp="1"/>
          </p:cNvSpPr>
          <p:nvPr>
            <p:ph type="body" idx="1"/>
          </p:nvPr>
        </p:nvSpPr>
        <p:spPr>
          <a:xfrm>
            <a:off x="8989454" y="1523878"/>
            <a:ext cx="2361298" cy="3810245"/>
          </a:xfrm>
        </p:spPr>
        <p:txBody>
          <a:bodyPr vert="horz" lIns="91440" tIns="45720" rIns="91440" bIns="45720" rtlCol="0" anchor="ctr">
            <a:normAutofit/>
          </a:bodyPr>
          <a:lstStyle/>
          <a:p>
            <a:pPr algn="r"/>
            <a:endParaRPr lang="en-US">
              <a:solidFill>
                <a:srgbClr val="FFFFFF"/>
              </a:solidFill>
              <a:latin typeface="+mn-lt"/>
            </a:endParaRPr>
          </a:p>
        </p:txBody>
      </p:sp>
    </p:spTree>
    <p:extLst>
      <p:ext uri="{BB962C8B-B14F-4D97-AF65-F5344CB8AC3E}">
        <p14:creationId xmlns:p14="http://schemas.microsoft.com/office/powerpoint/2010/main" val="205223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016A1-293E-5466-C163-438D946B9F75}"/>
              </a:ext>
            </a:extLst>
          </p:cNvPr>
          <p:cNvSpPr>
            <a:spLocks noGrp="1"/>
          </p:cNvSpPr>
          <p:nvPr>
            <p:ph type="title"/>
          </p:nvPr>
        </p:nvSpPr>
        <p:spPr/>
        <p:txBody>
          <a:bodyPr/>
          <a:lstStyle/>
          <a:p>
            <a:r>
              <a:rPr lang="en-US" dirty="0"/>
              <a:t>Three general approaches</a:t>
            </a:r>
          </a:p>
        </p:txBody>
      </p:sp>
      <p:graphicFrame>
        <p:nvGraphicFramePr>
          <p:cNvPr id="23" name="Content Placeholder 4">
            <a:extLst>
              <a:ext uri="{FF2B5EF4-FFF2-40B4-BE49-F238E27FC236}">
                <a16:creationId xmlns:a16="http://schemas.microsoft.com/office/drawing/2014/main" id="{CB680645-558A-F828-1F11-1D68B2CB5A1E}"/>
              </a:ext>
            </a:extLst>
          </p:cNvPr>
          <p:cNvGraphicFramePr>
            <a:graphicFrameLocks noGrp="1"/>
          </p:cNvGraphicFramePr>
          <p:nvPr>
            <p:ph idx="1"/>
            <p:extLst>
              <p:ext uri="{D42A27DB-BD31-4B8C-83A1-F6EECF244321}">
                <p14:modId xmlns:p14="http://schemas.microsoft.com/office/powerpoint/2010/main" val="6075854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63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6E3A732-0D8C-4DEC-9896-E9E29E1AF066}"/>
              </a:ext>
            </a:extLst>
          </p:cNvPr>
          <p:cNvSpPr>
            <a:spLocks noGrp="1"/>
          </p:cNvSpPr>
          <p:nvPr>
            <p:ph type="title"/>
          </p:nvPr>
        </p:nvSpPr>
        <p:spPr>
          <a:xfrm>
            <a:off x="777240" y="731519"/>
            <a:ext cx="2845191" cy="3237579"/>
          </a:xfrm>
        </p:spPr>
        <p:txBody>
          <a:bodyPr>
            <a:normAutofit/>
          </a:bodyPr>
          <a:lstStyle/>
          <a:p>
            <a:r>
              <a:rPr lang="fi-FI" sz="3500">
                <a:solidFill>
                  <a:srgbClr val="FFFFFF"/>
                </a:solidFill>
              </a:rPr>
              <a:t>Integrated corporate sustainability</a:t>
            </a:r>
            <a:endParaRPr lang="en-GB" sz="35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266182-4FDB-4ACF-8C3F-6DDA0F5FD21F}"/>
              </a:ext>
            </a:extLst>
          </p:cNvPr>
          <p:cNvSpPr>
            <a:spLocks noGrp="1"/>
          </p:cNvSpPr>
          <p:nvPr>
            <p:ph idx="1"/>
          </p:nvPr>
        </p:nvSpPr>
        <p:spPr>
          <a:xfrm>
            <a:off x="4379709" y="686862"/>
            <a:ext cx="7037591" cy="5475129"/>
          </a:xfrm>
        </p:spPr>
        <p:txBody>
          <a:bodyPr anchor="ctr">
            <a:normAutofit/>
          </a:bodyPr>
          <a:lstStyle/>
          <a:p>
            <a:r>
              <a:rPr lang="fi-FI" sz="2400" b="1" dirty="0"/>
              <a:t>Relationship to core business</a:t>
            </a:r>
            <a:r>
              <a:rPr lang="fi-FI" sz="2400" dirty="0"/>
              <a:t>: Close to existing core business</a:t>
            </a:r>
          </a:p>
          <a:p>
            <a:r>
              <a:rPr lang="fi-FI" sz="2400" b="1" dirty="0"/>
              <a:t>Target of sustainability</a:t>
            </a:r>
            <a:r>
              <a:rPr lang="fi-FI" sz="2400" dirty="0"/>
              <a:t>: Environmental and social performance of existing business operations</a:t>
            </a:r>
          </a:p>
          <a:p>
            <a:r>
              <a:rPr lang="fi-FI" sz="2400" b="1" dirty="0"/>
              <a:t>Expected benefits</a:t>
            </a:r>
            <a:r>
              <a:rPr lang="fi-FI" sz="2400" dirty="0"/>
              <a:t>: Improvements of env. and soc. aspects of core business, image and reputation improvement</a:t>
            </a:r>
          </a:p>
          <a:p>
            <a:r>
              <a:rPr lang="fi-FI" sz="2400" b="1" dirty="0"/>
              <a:t>Aim: </a:t>
            </a:r>
            <a:r>
              <a:rPr lang="fi-FI" sz="2400" dirty="0"/>
              <a:t>To conduct existing business more sustainably</a:t>
            </a:r>
          </a:p>
          <a:p>
            <a:r>
              <a:rPr lang="fi-FI" sz="2400" b="1" dirty="0"/>
              <a:t>Examples</a:t>
            </a:r>
            <a:r>
              <a:rPr lang="fi-FI" sz="2400" dirty="0"/>
              <a:t>: Certification of facilities with environmental or social standards (e.g. ISO14001; SA8000), having environmental management systems in place, producing standardized sustainability information (e.g. GRI)</a:t>
            </a:r>
            <a:endParaRPr lang="en-GB" sz="2400" dirty="0"/>
          </a:p>
        </p:txBody>
      </p:sp>
      <p:sp>
        <p:nvSpPr>
          <p:cNvPr id="9" name="TextBox 8">
            <a:extLst>
              <a:ext uri="{FF2B5EF4-FFF2-40B4-BE49-F238E27FC236}">
                <a16:creationId xmlns:a16="http://schemas.microsoft.com/office/drawing/2014/main" id="{66AB0B0F-B8F8-4EE9-9CAA-F8041648AFF8}"/>
              </a:ext>
            </a:extLst>
          </p:cNvPr>
          <p:cNvSpPr txBox="1"/>
          <p:nvPr/>
        </p:nvSpPr>
        <p:spPr>
          <a:xfrm>
            <a:off x="10383247" y="5845081"/>
            <a:ext cx="2684819" cy="553998"/>
          </a:xfrm>
          <a:prstGeom prst="rect">
            <a:avLst/>
          </a:prstGeom>
          <a:noFill/>
        </p:spPr>
        <p:txBody>
          <a:bodyPr wrap="square" rtlCol="0">
            <a:spAutoFit/>
          </a:bodyPr>
          <a:lstStyle/>
          <a:p>
            <a:r>
              <a:rPr lang="fi-FI" sz="1000" dirty="0"/>
              <a:t>Source: </a:t>
            </a:r>
          </a:p>
          <a:p>
            <a:endParaRPr lang="fi-FI" sz="1000" dirty="0"/>
          </a:p>
          <a:p>
            <a:r>
              <a:rPr lang="fi-FI" sz="1000" dirty="0"/>
              <a:t>Halme &amp; Laurila, 2008</a:t>
            </a:r>
            <a:endParaRPr lang="en-GB" sz="1000" dirty="0"/>
          </a:p>
        </p:txBody>
      </p:sp>
    </p:spTree>
    <p:extLst>
      <p:ext uri="{BB962C8B-B14F-4D97-AF65-F5344CB8AC3E}">
        <p14:creationId xmlns:p14="http://schemas.microsoft.com/office/powerpoint/2010/main" val="33127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327F3-0015-7D23-0920-507DD7011BC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Example of integrated corporate sustainability</a:t>
            </a:r>
          </a:p>
        </p:txBody>
      </p:sp>
      <p:pic>
        <p:nvPicPr>
          <p:cNvPr id="4" name="Content Placeholder 3">
            <a:extLst>
              <a:ext uri="{FF2B5EF4-FFF2-40B4-BE49-F238E27FC236}">
                <a16:creationId xmlns:a16="http://schemas.microsoft.com/office/drawing/2014/main" id="{71150CA6-69BA-DAF2-F856-D5A582C3C97C}"/>
              </a:ext>
            </a:extLst>
          </p:cNvPr>
          <p:cNvPicPr>
            <a:picLocks noGrp="1" noChangeAspect="1"/>
          </p:cNvPicPr>
          <p:nvPr>
            <p:ph idx="1"/>
          </p:nvPr>
        </p:nvPicPr>
        <p:blipFill>
          <a:blip r:embed="rId2"/>
          <a:stretch>
            <a:fillRect/>
          </a:stretch>
        </p:blipFill>
        <p:spPr>
          <a:xfrm>
            <a:off x="643467" y="1745839"/>
            <a:ext cx="10905066" cy="4252975"/>
          </a:xfrm>
          <a:prstGeom prst="rect">
            <a:avLst/>
          </a:prstGeom>
        </p:spPr>
      </p:pic>
      <p:pic>
        <p:nvPicPr>
          <p:cNvPr id="5" name="Picture 4">
            <a:extLst>
              <a:ext uri="{FF2B5EF4-FFF2-40B4-BE49-F238E27FC236}">
                <a16:creationId xmlns:a16="http://schemas.microsoft.com/office/drawing/2014/main" id="{44A3742E-413B-ADD7-50D4-BECA87120666}"/>
              </a:ext>
            </a:extLst>
          </p:cNvPr>
          <p:cNvPicPr>
            <a:picLocks noChangeAspect="1"/>
          </p:cNvPicPr>
          <p:nvPr/>
        </p:nvPicPr>
        <p:blipFill>
          <a:blip r:embed="rId3"/>
          <a:stretch>
            <a:fillRect/>
          </a:stretch>
        </p:blipFill>
        <p:spPr>
          <a:xfrm>
            <a:off x="7898605" y="1800866"/>
            <a:ext cx="2392533" cy="599919"/>
          </a:xfrm>
          <a:prstGeom prst="rect">
            <a:avLst/>
          </a:prstGeom>
        </p:spPr>
      </p:pic>
    </p:spTree>
    <p:extLst>
      <p:ext uri="{BB962C8B-B14F-4D97-AF65-F5344CB8AC3E}">
        <p14:creationId xmlns:p14="http://schemas.microsoft.com/office/powerpoint/2010/main" val="854567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6E3A732-0D8C-4DEC-9896-E9E29E1AF066}"/>
              </a:ext>
            </a:extLst>
          </p:cNvPr>
          <p:cNvSpPr>
            <a:spLocks noGrp="1"/>
          </p:cNvSpPr>
          <p:nvPr>
            <p:ph type="title"/>
          </p:nvPr>
        </p:nvSpPr>
        <p:spPr>
          <a:xfrm>
            <a:off x="777240" y="731519"/>
            <a:ext cx="2845191" cy="3237579"/>
          </a:xfrm>
        </p:spPr>
        <p:txBody>
          <a:bodyPr>
            <a:normAutofit/>
          </a:bodyPr>
          <a:lstStyle/>
          <a:p>
            <a:r>
              <a:rPr lang="fi-FI" sz="3500" dirty="0" err="1">
                <a:solidFill>
                  <a:srgbClr val="FFFFFF"/>
                </a:solidFill>
              </a:rPr>
              <a:t>Innovative</a:t>
            </a:r>
            <a:r>
              <a:rPr lang="fi-FI" sz="3500" dirty="0">
                <a:solidFill>
                  <a:srgbClr val="FFFFFF"/>
                </a:solidFill>
              </a:rPr>
              <a:t> </a:t>
            </a:r>
            <a:r>
              <a:rPr lang="fi-FI" sz="3500" dirty="0" err="1">
                <a:solidFill>
                  <a:srgbClr val="FFFFFF"/>
                </a:solidFill>
              </a:rPr>
              <a:t>corporate</a:t>
            </a:r>
            <a:r>
              <a:rPr lang="fi-FI" sz="3500" dirty="0">
                <a:solidFill>
                  <a:srgbClr val="FFFFFF"/>
                </a:solidFill>
              </a:rPr>
              <a:t> </a:t>
            </a:r>
            <a:r>
              <a:rPr lang="fi-FI" sz="3500" dirty="0" err="1">
                <a:solidFill>
                  <a:srgbClr val="FFFFFF"/>
                </a:solidFill>
              </a:rPr>
              <a:t>sustainability</a:t>
            </a:r>
            <a:endParaRPr lang="en-GB" sz="35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266182-4FDB-4ACF-8C3F-6DDA0F5FD21F}"/>
              </a:ext>
            </a:extLst>
          </p:cNvPr>
          <p:cNvSpPr>
            <a:spLocks noGrp="1"/>
          </p:cNvSpPr>
          <p:nvPr>
            <p:ph idx="1"/>
          </p:nvPr>
        </p:nvSpPr>
        <p:spPr>
          <a:xfrm>
            <a:off x="4379709" y="686862"/>
            <a:ext cx="7037591" cy="5475129"/>
          </a:xfrm>
        </p:spPr>
        <p:txBody>
          <a:bodyPr anchor="ctr">
            <a:normAutofit/>
          </a:bodyPr>
          <a:lstStyle/>
          <a:p>
            <a:r>
              <a:rPr lang="fi-FI" sz="2400" b="1" dirty="0" err="1"/>
              <a:t>Relationship</a:t>
            </a:r>
            <a:r>
              <a:rPr lang="fi-FI" sz="2400" b="1" dirty="0"/>
              <a:t> to </a:t>
            </a:r>
            <a:r>
              <a:rPr lang="fi-FI" sz="2400" b="1" dirty="0" err="1"/>
              <a:t>core</a:t>
            </a:r>
            <a:r>
              <a:rPr lang="fi-FI" sz="2400" b="1" dirty="0"/>
              <a:t> business</a:t>
            </a:r>
            <a:r>
              <a:rPr lang="fi-FI" sz="2400" dirty="0"/>
              <a:t>: </a:t>
            </a:r>
            <a:r>
              <a:rPr lang="fi-FI" sz="2400" dirty="0" err="1"/>
              <a:t>Enlarging</a:t>
            </a:r>
            <a:r>
              <a:rPr lang="fi-FI" sz="2400" dirty="0"/>
              <a:t> </a:t>
            </a:r>
            <a:r>
              <a:rPr lang="fi-FI" sz="2400" dirty="0" err="1"/>
              <a:t>core</a:t>
            </a:r>
            <a:r>
              <a:rPr lang="fi-FI" sz="2400" dirty="0"/>
              <a:t> business </a:t>
            </a:r>
            <a:r>
              <a:rPr lang="fi-FI" sz="2400" dirty="0" err="1"/>
              <a:t>or</a:t>
            </a:r>
            <a:r>
              <a:rPr lang="fi-FI" sz="2400" dirty="0"/>
              <a:t> </a:t>
            </a:r>
            <a:r>
              <a:rPr lang="fi-FI" sz="2400" dirty="0" err="1"/>
              <a:t>developing</a:t>
            </a:r>
            <a:r>
              <a:rPr lang="fi-FI" sz="2400" dirty="0"/>
              <a:t> a </a:t>
            </a:r>
            <a:r>
              <a:rPr lang="fi-FI" sz="2400" dirty="0" err="1"/>
              <a:t>new</a:t>
            </a:r>
            <a:r>
              <a:rPr lang="fi-FI" sz="2400" dirty="0"/>
              <a:t> business </a:t>
            </a:r>
            <a:r>
              <a:rPr lang="fi-FI" sz="2400" dirty="0" err="1"/>
              <a:t>model</a:t>
            </a:r>
            <a:endParaRPr lang="fi-FI" sz="2400" dirty="0"/>
          </a:p>
          <a:p>
            <a:r>
              <a:rPr lang="fi-FI" sz="2400" b="1" dirty="0"/>
              <a:t>Target of </a:t>
            </a:r>
            <a:r>
              <a:rPr lang="fi-FI" sz="2400" b="1" dirty="0" err="1"/>
              <a:t>sustainability</a:t>
            </a:r>
            <a:r>
              <a:rPr lang="fi-FI" sz="2400" dirty="0"/>
              <a:t>: New </a:t>
            </a:r>
            <a:r>
              <a:rPr lang="fi-FI" sz="2400" dirty="0" err="1"/>
              <a:t>product</a:t>
            </a:r>
            <a:r>
              <a:rPr lang="fi-FI" sz="2400" dirty="0"/>
              <a:t> </a:t>
            </a:r>
            <a:r>
              <a:rPr lang="fi-FI" sz="2400" dirty="0" err="1"/>
              <a:t>or</a:t>
            </a:r>
            <a:r>
              <a:rPr lang="fi-FI" sz="2400" dirty="0"/>
              <a:t> </a:t>
            </a:r>
            <a:r>
              <a:rPr lang="fi-FI" sz="2400" dirty="0" err="1"/>
              <a:t>service</a:t>
            </a:r>
            <a:r>
              <a:rPr lang="fi-FI" sz="2400" dirty="0"/>
              <a:t> </a:t>
            </a:r>
            <a:r>
              <a:rPr lang="fi-FI" sz="2400" dirty="0" err="1"/>
              <a:t>development</a:t>
            </a:r>
            <a:endParaRPr lang="fi-FI" sz="2400" dirty="0"/>
          </a:p>
          <a:p>
            <a:r>
              <a:rPr lang="fi-FI" sz="2400" b="1" dirty="0" err="1"/>
              <a:t>Expected</a:t>
            </a:r>
            <a:r>
              <a:rPr lang="fi-FI" sz="2400" b="1" dirty="0"/>
              <a:t> </a:t>
            </a:r>
            <a:r>
              <a:rPr lang="fi-FI" sz="2400" b="1" dirty="0" err="1"/>
              <a:t>benefits</a:t>
            </a:r>
            <a:r>
              <a:rPr lang="fi-FI" sz="2400" dirty="0"/>
              <a:t>: </a:t>
            </a:r>
            <a:r>
              <a:rPr lang="fi-FI" sz="2400" dirty="0" err="1"/>
              <a:t>Alleviation</a:t>
            </a:r>
            <a:r>
              <a:rPr lang="fi-FI" sz="2400" dirty="0"/>
              <a:t> of </a:t>
            </a:r>
            <a:r>
              <a:rPr lang="fi-FI" sz="2400" dirty="0" err="1"/>
              <a:t>social</a:t>
            </a:r>
            <a:r>
              <a:rPr lang="fi-FI" sz="2400" dirty="0"/>
              <a:t> </a:t>
            </a:r>
            <a:r>
              <a:rPr lang="fi-FI" sz="2400" dirty="0" err="1"/>
              <a:t>or</a:t>
            </a:r>
            <a:r>
              <a:rPr lang="fi-FI" sz="2400" dirty="0"/>
              <a:t> </a:t>
            </a:r>
            <a:r>
              <a:rPr lang="fi-FI" sz="2400" dirty="0" err="1"/>
              <a:t>environmental</a:t>
            </a:r>
            <a:r>
              <a:rPr lang="fi-FI" sz="2400" dirty="0"/>
              <a:t> </a:t>
            </a:r>
            <a:r>
              <a:rPr lang="fi-FI" sz="2400" dirty="0" err="1"/>
              <a:t>problem</a:t>
            </a:r>
            <a:endParaRPr lang="fi-FI" sz="2400" dirty="0"/>
          </a:p>
          <a:p>
            <a:r>
              <a:rPr lang="fi-FI" sz="2400" b="1" dirty="0" err="1"/>
              <a:t>Aim</a:t>
            </a:r>
            <a:r>
              <a:rPr lang="fi-FI" sz="2400" b="1" dirty="0"/>
              <a:t>: </a:t>
            </a:r>
            <a:r>
              <a:rPr lang="fi-FI" sz="2400" dirty="0" err="1"/>
              <a:t>Generating</a:t>
            </a:r>
            <a:r>
              <a:rPr lang="fi-FI" sz="2400" dirty="0"/>
              <a:t> </a:t>
            </a:r>
            <a:r>
              <a:rPr lang="fi-FI" sz="2400" dirty="0" err="1"/>
              <a:t>genuine</a:t>
            </a:r>
            <a:r>
              <a:rPr lang="fi-FI" sz="2400" dirty="0"/>
              <a:t> </a:t>
            </a:r>
            <a:r>
              <a:rPr lang="fi-FI" sz="2400" dirty="0" err="1"/>
              <a:t>win-win</a:t>
            </a:r>
            <a:r>
              <a:rPr lang="fi-FI" sz="2400" dirty="0"/>
              <a:t> </a:t>
            </a:r>
            <a:r>
              <a:rPr lang="fi-FI" sz="2400" dirty="0" err="1"/>
              <a:t>situations</a:t>
            </a:r>
            <a:r>
              <a:rPr lang="fi-FI" sz="2400" dirty="0"/>
              <a:t> </a:t>
            </a:r>
            <a:r>
              <a:rPr lang="fi-FI" sz="2400" dirty="0" err="1"/>
              <a:t>where</a:t>
            </a:r>
            <a:r>
              <a:rPr lang="fi-FI" sz="2400" dirty="0"/>
              <a:t> </a:t>
            </a:r>
            <a:r>
              <a:rPr lang="fi-FI" sz="2400" dirty="0" err="1"/>
              <a:t>the</a:t>
            </a:r>
            <a:r>
              <a:rPr lang="fi-FI" sz="2400" dirty="0"/>
              <a:t> </a:t>
            </a:r>
            <a:r>
              <a:rPr lang="fi-FI" sz="2400" dirty="0" err="1"/>
              <a:t>benefits</a:t>
            </a:r>
            <a:r>
              <a:rPr lang="fi-FI" sz="2400" dirty="0"/>
              <a:t> for </a:t>
            </a:r>
            <a:r>
              <a:rPr lang="fi-FI" sz="2400" dirty="0" err="1"/>
              <a:t>the</a:t>
            </a:r>
            <a:r>
              <a:rPr lang="fi-FI" sz="2400" dirty="0"/>
              <a:t> </a:t>
            </a:r>
            <a:r>
              <a:rPr lang="fi-FI" sz="2400" dirty="0" err="1"/>
              <a:t>environment</a:t>
            </a:r>
            <a:r>
              <a:rPr lang="fi-FI" sz="2400" dirty="0"/>
              <a:t> </a:t>
            </a:r>
            <a:r>
              <a:rPr lang="fi-FI" sz="2400" dirty="0" err="1"/>
              <a:t>or</a:t>
            </a:r>
            <a:r>
              <a:rPr lang="fi-FI" sz="2400" dirty="0"/>
              <a:t> </a:t>
            </a:r>
            <a:r>
              <a:rPr lang="fi-FI" sz="2400" dirty="0" err="1"/>
              <a:t>people</a:t>
            </a:r>
            <a:r>
              <a:rPr lang="fi-FI" sz="2400" dirty="0"/>
              <a:t> </a:t>
            </a:r>
            <a:r>
              <a:rPr lang="fi-FI" sz="2400" dirty="0" err="1"/>
              <a:t>are</a:t>
            </a:r>
            <a:r>
              <a:rPr lang="fi-FI" sz="2400" dirty="0"/>
              <a:t> (at </a:t>
            </a:r>
            <a:r>
              <a:rPr lang="fi-FI" sz="2400" dirty="0" err="1"/>
              <a:t>least</a:t>
            </a:r>
            <a:r>
              <a:rPr lang="fi-FI" sz="2400" dirty="0"/>
              <a:t>) on par </a:t>
            </a:r>
            <a:r>
              <a:rPr lang="fi-FI" sz="2400" dirty="0" err="1"/>
              <a:t>with</a:t>
            </a:r>
            <a:r>
              <a:rPr lang="fi-FI" sz="2400" dirty="0"/>
              <a:t> </a:t>
            </a:r>
            <a:r>
              <a:rPr lang="fi-FI" sz="2400" dirty="0" err="1"/>
              <a:t>the</a:t>
            </a:r>
            <a:r>
              <a:rPr lang="fi-FI" sz="2400" dirty="0"/>
              <a:t> business </a:t>
            </a:r>
            <a:r>
              <a:rPr lang="fi-FI" sz="2400" dirty="0" err="1"/>
              <a:t>benefit</a:t>
            </a:r>
            <a:endParaRPr lang="fi-FI" sz="2400" dirty="0"/>
          </a:p>
          <a:p>
            <a:r>
              <a:rPr lang="fi-FI" sz="2400" b="1" dirty="0" err="1"/>
              <a:t>Examples</a:t>
            </a:r>
            <a:r>
              <a:rPr lang="fi-FI" sz="2400" dirty="0"/>
              <a:t>: </a:t>
            </a:r>
            <a:r>
              <a:rPr lang="fi-FI" sz="2400" dirty="0" err="1"/>
              <a:t>Various</a:t>
            </a:r>
            <a:r>
              <a:rPr lang="fi-FI" sz="2400" dirty="0"/>
              <a:t> </a:t>
            </a:r>
            <a:r>
              <a:rPr lang="fi-FI" sz="2400" dirty="0" err="1"/>
              <a:t>forms</a:t>
            </a:r>
            <a:r>
              <a:rPr lang="fi-FI" sz="2400" dirty="0"/>
              <a:t> of </a:t>
            </a:r>
            <a:r>
              <a:rPr lang="fi-FI" sz="2400" dirty="0" err="1"/>
              <a:t>social</a:t>
            </a:r>
            <a:r>
              <a:rPr lang="fi-FI" sz="2400" dirty="0"/>
              <a:t> </a:t>
            </a:r>
            <a:r>
              <a:rPr lang="fi-FI" sz="2400" dirty="0" err="1"/>
              <a:t>entrepreneurship</a:t>
            </a:r>
            <a:r>
              <a:rPr lang="fi-FI" sz="2400" dirty="0"/>
              <a:t> </a:t>
            </a:r>
            <a:r>
              <a:rPr lang="fi-FI" sz="2400" dirty="0" err="1"/>
              <a:t>or</a:t>
            </a:r>
            <a:r>
              <a:rPr lang="fi-FI" sz="2400" dirty="0"/>
              <a:t> </a:t>
            </a:r>
            <a:r>
              <a:rPr lang="fi-FI" sz="2400" dirty="0" err="1"/>
              <a:t>base</a:t>
            </a:r>
            <a:r>
              <a:rPr lang="fi-FI" sz="2400" dirty="0"/>
              <a:t>-of-</a:t>
            </a:r>
            <a:r>
              <a:rPr lang="fi-FI" sz="2400" dirty="0" err="1"/>
              <a:t>the</a:t>
            </a:r>
            <a:r>
              <a:rPr lang="fi-FI" sz="2400" dirty="0"/>
              <a:t>-</a:t>
            </a:r>
            <a:r>
              <a:rPr lang="fi-FI" sz="2400" dirty="0" err="1"/>
              <a:t>pyramid</a:t>
            </a:r>
            <a:r>
              <a:rPr lang="fi-FI" sz="2400" dirty="0"/>
              <a:t> business </a:t>
            </a:r>
            <a:r>
              <a:rPr lang="fi-FI" sz="2400" dirty="0" err="1"/>
              <a:t>models</a:t>
            </a:r>
            <a:r>
              <a:rPr lang="fi-FI" sz="2400" dirty="0"/>
              <a:t>, </a:t>
            </a:r>
            <a:r>
              <a:rPr lang="fi-FI" sz="2400" dirty="0" err="1"/>
              <a:t>innovative</a:t>
            </a:r>
            <a:r>
              <a:rPr lang="fi-FI" sz="2400" dirty="0"/>
              <a:t> </a:t>
            </a:r>
            <a:r>
              <a:rPr lang="fi-FI" sz="2400" dirty="0" err="1"/>
              <a:t>new</a:t>
            </a:r>
            <a:r>
              <a:rPr lang="fi-FI" sz="2400" dirty="0"/>
              <a:t> products </a:t>
            </a:r>
            <a:r>
              <a:rPr lang="fi-FI" sz="2400" dirty="0" err="1"/>
              <a:t>or</a:t>
            </a:r>
            <a:r>
              <a:rPr lang="fi-FI" sz="2400" dirty="0"/>
              <a:t> </a:t>
            </a:r>
            <a:r>
              <a:rPr lang="fi-FI" sz="2400" dirty="0" err="1"/>
              <a:t>services</a:t>
            </a:r>
            <a:r>
              <a:rPr lang="fi-FI" sz="2400" dirty="0"/>
              <a:t> etc.</a:t>
            </a:r>
            <a:endParaRPr lang="en-GB" sz="2400" dirty="0"/>
          </a:p>
        </p:txBody>
      </p:sp>
      <p:sp>
        <p:nvSpPr>
          <p:cNvPr id="9" name="TextBox 8">
            <a:extLst>
              <a:ext uri="{FF2B5EF4-FFF2-40B4-BE49-F238E27FC236}">
                <a16:creationId xmlns:a16="http://schemas.microsoft.com/office/drawing/2014/main" id="{66AB0B0F-B8F8-4EE9-9CAA-F8041648AFF8}"/>
              </a:ext>
            </a:extLst>
          </p:cNvPr>
          <p:cNvSpPr txBox="1"/>
          <p:nvPr/>
        </p:nvSpPr>
        <p:spPr>
          <a:xfrm>
            <a:off x="10383247" y="5845081"/>
            <a:ext cx="2684819" cy="553998"/>
          </a:xfrm>
          <a:prstGeom prst="rect">
            <a:avLst/>
          </a:prstGeom>
          <a:noFill/>
        </p:spPr>
        <p:txBody>
          <a:bodyPr wrap="square" rtlCol="0">
            <a:spAutoFit/>
          </a:bodyPr>
          <a:lstStyle/>
          <a:p>
            <a:r>
              <a:rPr lang="fi-FI" sz="1000" dirty="0"/>
              <a:t>Source: </a:t>
            </a:r>
          </a:p>
          <a:p>
            <a:endParaRPr lang="fi-FI" sz="1000" dirty="0"/>
          </a:p>
          <a:p>
            <a:r>
              <a:rPr lang="fi-FI" sz="1000" dirty="0"/>
              <a:t>Halme &amp; Laurila, 2008</a:t>
            </a:r>
            <a:endParaRPr lang="en-GB" sz="1000" dirty="0"/>
          </a:p>
        </p:txBody>
      </p:sp>
    </p:spTree>
    <p:extLst>
      <p:ext uri="{BB962C8B-B14F-4D97-AF65-F5344CB8AC3E}">
        <p14:creationId xmlns:p14="http://schemas.microsoft.com/office/powerpoint/2010/main" val="416810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79588-C42E-4668-83DC-B76FA03573F8}"/>
              </a:ext>
            </a:extLst>
          </p:cNvPr>
          <p:cNvSpPr>
            <a:spLocks noGrp="1"/>
          </p:cNvSpPr>
          <p:nvPr>
            <p:ph type="title"/>
          </p:nvPr>
        </p:nvSpPr>
        <p:spPr>
          <a:xfrm>
            <a:off x="838200" y="631825"/>
            <a:ext cx="10515600" cy="1325563"/>
          </a:xfrm>
        </p:spPr>
        <p:txBody>
          <a:bodyPr>
            <a:normAutofit/>
          </a:bodyPr>
          <a:lstStyle/>
          <a:p>
            <a:r>
              <a:rPr lang="fi-FI"/>
              <a:t>Reviewing previous lecture</a:t>
            </a:r>
            <a:endParaRPr lang="en-GB" dirty="0"/>
          </a:p>
        </p:txBody>
      </p:sp>
      <p:sp>
        <p:nvSpPr>
          <p:cNvPr id="3" name="Content Placeholder 2">
            <a:extLst>
              <a:ext uri="{FF2B5EF4-FFF2-40B4-BE49-F238E27FC236}">
                <a16:creationId xmlns:a16="http://schemas.microsoft.com/office/drawing/2014/main" id="{C6ECDF0E-0F2E-43FC-9C5B-978EFECBC8C1}"/>
              </a:ext>
            </a:extLst>
          </p:cNvPr>
          <p:cNvSpPr>
            <a:spLocks noGrp="1"/>
          </p:cNvSpPr>
          <p:nvPr>
            <p:ph idx="1"/>
          </p:nvPr>
        </p:nvSpPr>
        <p:spPr>
          <a:xfrm>
            <a:off x="838200" y="2057400"/>
            <a:ext cx="10515600" cy="3871762"/>
          </a:xfrm>
        </p:spPr>
        <p:txBody>
          <a:bodyPr>
            <a:normAutofit/>
          </a:bodyPr>
          <a:lstStyle/>
          <a:p>
            <a:r>
              <a:rPr lang="fi-FI" dirty="0"/>
              <a:t>We discussed some primary sustainability problems that we’re collectively facing</a:t>
            </a:r>
          </a:p>
          <a:p>
            <a:pPr lvl="1"/>
            <a:r>
              <a:rPr lang="fi-FI" dirty="0"/>
              <a:t>Biodiversity loss, climate change, chemical flows/accumulation...</a:t>
            </a:r>
          </a:p>
          <a:p>
            <a:pPr lvl="1"/>
            <a:r>
              <a:rPr lang="fi-FI" dirty="0"/>
              <a:t>Poverty, modern slavery, human rights issues more broadly...</a:t>
            </a:r>
          </a:p>
          <a:p>
            <a:r>
              <a:rPr lang="fi-FI" dirty="0"/>
              <a:t>We learned to distinguish between weak and strong sustainability</a:t>
            </a:r>
          </a:p>
          <a:p>
            <a:r>
              <a:rPr lang="fi-FI" dirty="0"/>
              <a:t>What else?</a:t>
            </a:r>
          </a:p>
          <a:p>
            <a:r>
              <a:rPr lang="fi-FI" dirty="0"/>
              <a:t>Questions?</a:t>
            </a:r>
            <a:endParaRPr lang="en-GB" dirty="0"/>
          </a:p>
        </p:txBody>
      </p:sp>
    </p:spTree>
    <p:extLst>
      <p:ext uri="{BB962C8B-B14F-4D97-AF65-F5344CB8AC3E}">
        <p14:creationId xmlns:p14="http://schemas.microsoft.com/office/powerpoint/2010/main" val="3954616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004327F3-0015-7D23-0920-507DD7011BC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Example of innovative corporate sustainability</a:t>
            </a:r>
          </a:p>
        </p:txBody>
      </p:sp>
      <p:sp>
        <p:nvSpPr>
          <p:cNvPr id="5" name="Content Placeholder 4">
            <a:extLst>
              <a:ext uri="{FF2B5EF4-FFF2-40B4-BE49-F238E27FC236}">
                <a16:creationId xmlns:a16="http://schemas.microsoft.com/office/drawing/2014/main" id="{C070DE95-D857-BE01-BD70-C9FB6FF0FFB8}"/>
              </a:ext>
            </a:extLst>
          </p:cNvPr>
          <p:cNvSpPr>
            <a:spLocks noGrp="1"/>
          </p:cNvSpPr>
          <p:nvPr>
            <p:ph idx="1"/>
          </p:nvPr>
        </p:nvSpPr>
        <p:spPr>
          <a:xfrm>
            <a:off x="838199" y="1847719"/>
            <a:ext cx="5556423" cy="4414344"/>
          </a:xfrm>
        </p:spPr>
        <p:txBody>
          <a:bodyPr>
            <a:normAutofit/>
          </a:bodyPr>
          <a:lstStyle/>
          <a:p>
            <a:pPr marL="0" indent="0">
              <a:buNone/>
            </a:pPr>
            <a:endParaRPr lang="en-US" sz="2000" dirty="0"/>
          </a:p>
          <a:p>
            <a:pPr marL="0" indent="0">
              <a:buNone/>
            </a:pPr>
            <a:endParaRPr lang="en-US" sz="2000" dirty="0"/>
          </a:p>
          <a:p>
            <a:pPr marL="0" indent="0">
              <a:buNone/>
            </a:pPr>
            <a:r>
              <a:rPr lang="en-US" sz="2000" dirty="0"/>
              <a:t>St1 has been designing a variety of waste based or assisted fuel manufacturing facilities/technologies</a:t>
            </a:r>
          </a:p>
          <a:p>
            <a:r>
              <a:rPr lang="en-US" sz="2000" dirty="0"/>
              <a:t>E.g. producing methanol using CO2 captured from a local cement factory</a:t>
            </a:r>
          </a:p>
          <a:p>
            <a:endParaRPr lang="en-US" sz="2000" dirty="0"/>
          </a:p>
          <a:p>
            <a:pPr marL="0" indent="0">
              <a:buNone/>
            </a:pPr>
            <a:r>
              <a:rPr lang="en-US" sz="2000" dirty="0"/>
              <a:t>St1 thus generate revenues through the reduction of CO2 emissions generated by other companies</a:t>
            </a:r>
          </a:p>
        </p:txBody>
      </p:sp>
      <p:pic>
        <p:nvPicPr>
          <p:cNvPr id="12" name="Picture 11" descr="Logo&#10;&#10;Description automatically generated">
            <a:extLst>
              <a:ext uri="{FF2B5EF4-FFF2-40B4-BE49-F238E27FC236}">
                <a16:creationId xmlns:a16="http://schemas.microsoft.com/office/drawing/2014/main" id="{3F704DDB-2646-0696-5820-7A87853EF5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671653"/>
            <a:ext cx="1668163" cy="809707"/>
          </a:xfrm>
          <a:prstGeom prst="rect">
            <a:avLst/>
          </a:prstGeom>
        </p:spPr>
      </p:pic>
      <p:pic>
        <p:nvPicPr>
          <p:cNvPr id="14" name="Picture 13" descr="Diagram&#10;&#10;Description automatically generated">
            <a:extLst>
              <a:ext uri="{FF2B5EF4-FFF2-40B4-BE49-F238E27FC236}">
                <a16:creationId xmlns:a16="http://schemas.microsoft.com/office/drawing/2014/main" id="{8C6ABD16-6790-5FC7-B560-9F366CEB4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726" y="1671653"/>
            <a:ext cx="3249376" cy="4814293"/>
          </a:xfrm>
          <a:prstGeom prst="rect">
            <a:avLst/>
          </a:prstGeom>
        </p:spPr>
      </p:pic>
    </p:spTree>
    <p:extLst>
      <p:ext uri="{BB962C8B-B14F-4D97-AF65-F5344CB8AC3E}">
        <p14:creationId xmlns:p14="http://schemas.microsoft.com/office/powerpoint/2010/main" val="243012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043B476-9C22-4348-BCD4-337B11928F1E}"/>
              </a:ext>
            </a:extLst>
          </p:cNvPr>
          <p:cNvSpPr>
            <a:spLocks noGrp="1"/>
          </p:cNvSpPr>
          <p:nvPr>
            <p:ph type="title"/>
          </p:nvPr>
        </p:nvSpPr>
        <p:spPr>
          <a:xfrm>
            <a:off x="777240" y="731519"/>
            <a:ext cx="2845191" cy="3237579"/>
          </a:xfrm>
        </p:spPr>
        <p:txBody>
          <a:bodyPr>
            <a:normAutofit/>
          </a:bodyPr>
          <a:lstStyle/>
          <a:p>
            <a:r>
              <a:rPr lang="fi-FI" sz="3800">
                <a:solidFill>
                  <a:srgbClr val="FFFFFF"/>
                </a:solidFill>
              </a:rPr>
              <a:t>Triple-bottom line</a:t>
            </a:r>
            <a:endParaRPr lang="en-GB" sz="3800">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C538D72-0E3B-4841-8C9F-37A2F63834FC}"/>
              </a:ext>
            </a:extLst>
          </p:cNvPr>
          <p:cNvGraphicFramePr>
            <a:graphicFrameLocks noGrp="1"/>
          </p:cNvGraphicFramePr>
          <p:nvPr>
            <p:ph idx="1"/>
            <p:extLst>
              <p:ext uri="{D42A27DB-BD31-4B8C-83A1-F6EECF244321}">
                <p14:modId xmlns:p14="http://schemas.microsoft.com/office/powerpoint/2010/main" val="1677671554"/>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Diagram&#10;&#10;Description automatically generated">
            <a:extLst>
              <a:ext uri="{FF2B5EF4-FFF2-40B4-BE49-F238E27FC236}">
                <a16:creationId xmlns:a16="http://schemas.microsoft.com/office/drawing/2014/main" id="{40B43E0D-CD96-4CC9-ABFB-930C2C1935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7740" y="4578539"/>
            <a:ext cx="1670259" cy="1584136"/>
          </a:xfrm>
          <a:prstGeom prst="rect">
            <a:avLst/>
          </a:prstGeom>
        </p:spPr>
      </p:pic>
    </p:spTree>
    <p:extLst>
      <p:ext uri="{BB962C8B-B14F-4D97-AF65-F5344CB8AC3E}">
        <p14:creationId xmlns:p14="http://schemas.microsoft.com/office/powerpoint/2010/main" val="46438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ight bulb on green grass">
            <a:extLst>
              <a:ext uri="{FF2B5EF4-FFF2-40B4-BE49-F238E27FC236}">
                <a16:creationId xmlns:a16="http://schemas.microsoft.com/office/drawing/2014/main" id="{22C80EBF-A88A-41AF-88B1-1DFB8D1B8541}"/>
              </a:ext>
            </a:extLst>
          </p:cNvPr>
          <p:cNvPicPr>
            <a:picLocks noChangeAspect="1"/>
          </p:cNvPicPr>
          <p:nvPr/>
        </p:nvPicPr>
        <p:blipFill rotWithShape="1">
          <a:blip r:embed="rId2"/>
          <a:srcRect l="9091" t="22967" b="424"/>
          <a:stretch/>
        </p:blipFill>
        <p:spPr>
          <a:xfrm>
            <a:off x="20" y="10"/>
            <a:ext cx="12191981" cy="6857990"/>
          </a:xfrm>
          <a:prstGeom prst="rect">
            <a:avLst/>
          </a:prstGeom>
        </p:spPr>
      </p:pic>
      <p:sp>
        <p:nvSpPr>
          <p:cNvPr id="20"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6FA7D83-5517-4150-A08E-1A8EF429C6B2}"/>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Critiquing strategic corporate sustainability</a:t>
            </a: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37703B1-33FC-46AC-AD37-23D823BF41E1}"/>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endParaRPr lang="en-US">
              <a:solidFill>
                <a:schemeClr val="tx1"/>
              </a:solidFill>
              <a:latin typeface="+mn-lt"/>
            </a:endParaRPr>
          </a:p>
        </p:txBody>
      </p:sp>
    </p:spTree>
    <p:extLst>
      <p:ext uri="{BB962C8B-B14F-4D97-AF65-F5344CB8AC3E}">
        <p14:creationId xmlns:p14="http://schemas.microsoft.com/office/powerpoint/2010/main" val="183559649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A79789BA-8E2E-43FA-BB02-1DFD7FED2542}"/>
              </a:ext>
            </a:extLst>
          </p:cNvPr>
          <p:cNvSpPr/>
          <p:nvPr/>
        </p:nvSpPr>
        <p:spPr>
          <a:xfrm>
            <a:off x="458967" y="5147029"/>
            <a:ext cx="11274065" cy="18474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fontAlgn="base">
              <a:spcBef>
                <a:spcPct val="0"/>
              </a:spcBef>
              <a:spcAft>
                <a:spcPct val="0"/>
              </a:spcAft>
            </a:pPr>
            <a:endParaRPr lang="en-FI" sz="2160">
              <a:solidFill>
                <a:prstClr val="white"/>
              </a:solidFill>
              <a:latin typeface="Arial"/>
            </a:endParaRPr>
          </a:p>
        </p:txBody>
      </p:sp>
      <p:sp>
        <p:nvSpPr>
          <p:cNvPr id="6" name="TextBox 5">
            <a:extLst>
              <a:ext uri="{FF2B5EF4-FFF2-40B4-BE49-F238E27FC236}">
                <a16:creationId xmlns:a16="http://schemas.microsoft.com/office/drawing/2014/main" id="{A874AE4E-F4B0-4FD0-9312-B37F422F6EA7}"/>
              </a:ext>
            </a:extLst>
          </p:cNvPr>
          <p:cNvSpPr txBox="1"/>
          <p:nvPr/>
        </p:nvSpPr>
        <p:spPr>
          <a:xfrm>
            <a:off x="5722476" y="1123909"/>
            <a:ext cx="2516765" cy="441403"/>
          </a:xfrm>
          <a:prstGeom prst="rect">
            <a:avLst/>
          </a:prstGeom>
          <a:solidFill>
            <a:schemeClr val="bg1"/>
          </a:solidFill>
        </p:spPr>
        <p:txBody>
          <a:bodyPr wrap="square" rtlCol="0">
            <a:spAutoFit/>
          </a:bodyPr>
          <a:lstStyle/>
          <a:p>
            <a:pPr algn="ctr" defTabSz="548640" fontAlgn="base">
              <a:spcBef>
                <a:spcPct val="0"/>
              </a:spcBef>
              <a:spcAft>
                <a:spcPct val="0"/>
              </a:spcAft>
            </a:pPr>
            <a:r>
              <a:rPr lang="fi-FI" sz="1134" b="1" dirty="0">
                <a:solidFill>
                  <a:srgbClr val="78BE20"/>
                </a:solidFill>
                <a:latin typeface="Arial"/>
                <a:ea typeface="ＭＳ Ｐゴシック" charset="0"/>
              </a:rPr>
              <a:t>OPERATIVE</a:t>
            </a:r>
            <a:r>
              <a:rPr lang="fi-FI" sz="1134" b="1" dirty="0">
                <a:solidFill>
                  <a:prstClr val="black"/>
                </a:solidFill>
                <a:latin typeface="Georgia" panose="02040502050405020303" pitchFamily="18" charset="0"/>
                <a:ea typeface="ＭＳ Ｐゴシック" charset="0"/>
              </a:rPr>
              <a:t> </a:t>
            </a:r>
            <a:r>
              <a:rPr lang="fi-FI" sz="1134" b="1" dirty="0" err="1">
                <a:solidFill>
                  <a:prstClr val="black"/>
                </a:solidFill>
                <a:latin typeface="Georgia" panose="02040502050405020303" pitchFamily="18" charset="0"/>
                <a:ea typeface="ＭＳ Ｐゴシック" charset="0"/>
              </a:rPr>
              <a:t>sustainability</a:t>
            </a:r>
            <a:r>
              <a:rPr lang="fi-FI" sz="1134" b="1" dirty="0">
                <a:solidFill>
                  <a:prstClr val="black"/>
                </a:solidFill>
                <a:latin typeface="Georgia" panose="02040502050405020303" pitchFamily="18" charset="0"/>
                <a:ea typeface="ＭＳ Ｐゴシック" charset="0"/>
              </a:rPr>
              <a:t> management: Implementation</a:t>
            </a:r>
          </a:p>
        </p:txBody>
      </p:sp>
      <p:sp>
        <p:nvSpPr>
          <p:cNvPr id="7" name="TextBox 6">
            <a:extLst>
              <a:ext uri="{FF2B5EF4-FFF2-40B4-BE49-F238E27FC236}">
                <a16:creationId xmlns:a16="http://schemas.microsoft.com/office/drawing/2014/main" id="{3E588969-AE27-46C1-BB4E-56A427CC6C63}"/>
              </a:ext>
            </a:extLst>
          </p:cNvPr>
          <p:cNvSpPr txBox="1"/>
          <p:nvPr/>
        </p:nvSpPr>
        <p:spPr>
          <a:xfrm>
            <a:off x="2917100" y="1123910"/>
            <a:ext cx="2232670" cy="441403"/>
          </a:xfrm>
          <a:prstGeom prst="rect">
            <a:avLst/>
          </a:prstGeom>
          <a:solidFill>
            <a:schemeClr val="bg1"/>
          </a:solidFill>
        </p:spPr>
        <p:txBody>
          <a:bodyPr wrap="square" rtlCol="0">
            <a:spAutoFit/>
          </a:bodyPr>
          <a:lstStyle/>
          <a:p>
            <a:pPr algn="ctr" defTabSz="548640" fontAlgn="base">
              <a:spcBef>
                <a:spcPct val="0"/>
              </a:spcBef>
              <a:spcAft>
                <a:spcPct val="0"/>
              </a:spcAft>
            </a:pPr>
            <a:r>
              <a:rPr lang="fi-FI" sz="1134" b="1" dirty="0">
                <a:solidFill>
                  <a:srgbClr val="78BE20"/>
                </a:solidFill>
                <a:latin typeface="Arial"/>
                <a:ea typeface="ＭＳ Ｐゴシック" charset="0"/>
              </a:rPr>
              <a:t>STRATEGIC</a:t>
            </a:r>
            <a:r>
              <a:rPr lang="fi-FI" sz="1134" b="1" dirty="0">
                <a:solidFill>
                  <a:prstClr val="black"/>
                </a:solidFill>
                <a:latin typeface="Georgia" panose="02040502050405020303" pitchFamily="18" charset="0"/>
                <a:ea typeface="ＭＳ Ｐゴシック" charset="0"/>
              </a:rPr>
              <a:t> </a:t>
            </a:r>
            <a:r>
              <a:rPr lang="fi-FI" sz="1134" b="1" dirty="0" err="1">
                <a:solidFill>
                  <a:prstClr val="black"/>
                </a:solidFill>
                <a:latin typeface="Georgia" panose="02040502050405020303" pitchFamily="18" charset="0"/>
                <a:ea typeface="ＭＳ Ｐゴシック" charset="0"/>
              </a:rPr>
              <a:t>sustainability</a:t>
            </a:r>
            <a:r>
              <a:rPr lang="fi-FI" sz="1134" b="1" dirty="0">
                <a:solidFill>
                  <a:prstClr val="black"/>
                </a:solidFill>
                <a:latin typeface="Georgia" panose="02040502050405020303" pitchFamily="18" charset="0"/>
                <a:ea typeface="ＭＳ Ｐゴシック" charset="0"/>
              </a:rPr>
              <a:t> management</a:t>
            </a:r>
          </a:p>
        </p:txBody>
      </p:sp>
      <p:sp>
        <p:nvSpPr>
          <p:cNvPr id="8" name="Rectangle 7">
            <a:extLst>
              <a:ext uri="{FF2B5EF4-FFF2-40B4-BE49-F238E27FC236}">
                <a16:creationId xmlns:a16="http://schemas.microsoft.com/office/drawing/2014/main" id="{B299724A-1497-43EC-B641-0C3A55743093}"/>
              </a:ext>
            </a:extLst>
          </p:cNvPr>
          <p:cNvSpPr/>
          <p:nvPr/>
        </p:nvSpPr>
        <p:spPr>
          <a:xfrm>
            <a:off x="3101967" y="1541389"/>
            <a:ext cx="1729822" cy="283141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48640" fontAlgn="base">
              <a:spcBef>
                <a:spcPct val="0"/>
              </a:spcBef>
              <a:spcAft>
                <a:spcPct val="0"/>
              </a:spcAft>
            </a:pPr>
            <a:endParaRPr lang="fi-FI" sz="1134" dirty="0">
              <a:solidFill>
                <a:prstClr val="black"/>
              </a:solidFill>
              <a:latin typeface="Arial"/>
            </a:endParaRPr>
          </a:p>
        </p:txBody>
      </p:sp>
      <p:sp>
        <p:nvSpPr>
          <p:cNvPr id="9" name="TextBox 8">
            <a:extLst>
              <a:ext uri="{FF2B5EF4-FFF2-40B4-BE49-F238E27FC236}">
                <a16:creationId xmlns:a16="http://schemas.microsoft.com/office/drawing/2014/main" id="{07E283DD-7116-49DD-8632-BEAD15C0DC5C}"/>
              </a:ext>
            </a:extLst>
          </p:cNvPr>
          <p:cNvSpPr txBox="1"/>
          <p:nvPr/>
        </p:nvSpPr>
        <p:spPr>
          <a:xfrm>
            <a:off x="5054146" y="5052478"/>
            <a:ext cx="3453342" cy="286232"/>
          </a:xfrm>
          <a:prstGeom prst="rect">
            <a:avLst/>
          </a:prstGeom>
          <a:solidFill>
            <a:schemeClr val="bg1"/>
          </a:solidFill>
        </p:spPr>
        <p:txBody>
          <a:bodyPr wrap="square" rtlCol="0">
            <a:spAutoFit/>
          </a:bodyPr>
          <a:lstStyle/>
          <a:p>
            <a:pPr defTabSz="548640" fontAlgn="base">
              <a:spcBef>
                <a:spcPct val="0"/>
              </a:spcBef>
              <a:spcAft>
                <a:spcPct val="0"/>
              </a:spcAft>
            </a:pPr>
            <a:r>
              <a:rPr lang="fi-FI" sz="1260" dirty="0">
                <a:solidFill>
                  <a:prstClr val="black"/>
                </a:solidFill>
                <a:latin typeface="Georgia" panose="02040502050405020303" pitchFamily="18" charset="0"/>
                <a:ea typeface="ＭＳ Ｐゴシック" charset="0"/>
              </a:rPr>
              <a:t>”</a:t>
            </a:r>
            <a:r>
              <a:rPr lang="fi-FI" sz="1260" b="1" dirty="0">
                <a:solidFill>
                  <a:prstClr val="black"/>
                </a:solidFill>
                <a:latin typeface="Georgia" panose="02040502050405020303" pitchFamily="18" charset="0"/>
                <a:ea typeface="ＭＳ Ｐゴシック" charset="0"/>
              </a:rPr>
              <a:t>Look as </a:t>
            </a:r>
            <a:r>
              <a:rPr lang="fi-FI" sz="1260" b="1" dirty="0" err="1">
                <a:solidFill>
                  <a:prstClr val="black"/>
                </a:solidFill>
                <a:latin typeface="Georgia" panose="02040502050405020303" pitchFamily="18" charset="0"/>
                <a:ea typeface="ＭＳ Ｐゴシック" charset="0"/>
              </a:rPr>
              <a:t>if</a:t>
            </a:r>
            <a:r>
              <a:rPr lang="fi-FI" sz="1260" dirty="0">
                <a:solidFill>
                  <a:prstClr val="black"/>
                </a:solidFill>
                <a:latin typeface="Georgia" panose="02040502050405020303" pitchFamily="18" charset="0"/>
                <a:ea typeface="ＭＳ Ｐゴシック" charset="0"/>
              </a:rPr>
              <a:t>”: </a:t>
            </a:r>
            <a:r>
              <a:rPr lang="fi-FI" sz="1260" dirty="0" err="1">
                <a:solidFill>
                  <a:prstClr val="black"/>
                </a:solidFill>
                <a:latin typeface="Georgia" panose="02040502050405020303" pitchFamily="18" charset="0"/>
                <a:ea typeface="ＭＳ Ｐゴシック" charset="0"/>
              </a:rPr>
              <a:t>symbolic</a:t>
            </a:r>
            <a:r>
              <a:rPr lang="fi-FI" sz="1260" dirty="0">
                <a:solidFill>
                  <a:prstClr val="black"/>
                </a:solidFill>
                <a:latin typeface="Georgia" panose="02040502050405020303" pitchFamily="18" charset="0"/>
                <a:ea typeface="ＭＳ Ｐゴシック" charset="0"/>
              </a:rPr>
              <a:t> or no implementation</a:t>
            </a:r>
          </a:p>
        </p:txBody>
      </p:sp>
      <p:cxnSp>
        <p:nvCxnSpPr>
          <p:cNvPr id="10" name="Elbow Connector 78">
            <a:extLst>
              <a:ext uri="{FF2B5EF4-FFF2-40B4-BE49-F238E27FC236}">
                <a16:creationId xmlns:a16="http://schemas.microsoft.com/office/drawing/2014/main" id="{5A5F2F70-AD11-4B13-AAB9-C448E0B2DB49}"/>
              </a:ext>
            </a:extLst>
          </p:cNvPr>
          <p:cNvCxnSpPr>
            <a:cxnSpLocks/>
            <a:stCxn id="32" idx="2"/>
          </p:cNvCxnSpPr>
          <p:nvPr/>
        </p:nvCxnSpPr>
        <p:spPr>
          <a:xfrm rot="16200000" flipH="1">
            <a:off x="5015864" y="1553495"/>
            <a:ext cx="2180547" cy="6486097"/>
          </a:xfrm>
          <a:prstGeom prst="bentConnector2">
            <a:avLst/>
          </a:prstGeom>
          <a:ln w="7620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81">
            <a:extLst>
              <a:ext uri="{FF2B5EF4-FFF2-40B4-BE49-F238E27FC236}">
                <a16:creationId xmlns:a16="http://schemas.microsoft.com/office/drawing/2014/main" id="{3C89D2CB-17DB-4AB7-9BBF-42E0B9B61351}"/>
              </a:ext>
            </a:extLst>
          </p:cNvPr>
          <p:cNvCxnSpPr>
            <a:cxnSpLocks/>
            <a:stCxn id="38" idx="2"/>
          </p:cNvCxnSpPr>
          <p:nvPr/>
        </p:nvCxnSpPr>
        <p:spPr>
          <a:xfrm rot="16200000" flipH="1">
            <a:off x="6398574" y="2291232"/>
            <a:ext cx="1742984" cy="4439260"/>
          </a:xfrm>
          <a:prstGeom prst="bentConnector2">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86">
            <a:extLst>
              <a:ext uri="{FF2B5EF4-FFF2-40B4-BE49-F238E27FC236}">
                <a16:creationId xmlns:a16="http://schemas.microsoft.com/office/drawing/2014/main" id="{25CCDFA3-3F52-4535-90B6-A2A888692914}"/>
              </a:ext>
            </a:extLst>
          </p:cNvPr>
          <p:cNvCxnSpPr>
            <a:cxnSpLocks/>
          </p:cNvCxnSpPr>
          <p:nvPr/>
        </p:nvCxnSpPr>
        <p:spPr>
          <a:xfrm rot="16200000" flipH="1">
            <a:off x="7977264" y="3821579"/>
            <a:ext cx="2152618" cy="421943"/>
          </a:xfrm>
          <a:prstGeom prst="bentConnector3">
            <a:avLst>
              <a:gd name="adj1" fmla="val 57282"/>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19543D0-6147-4018-97DF-4BD9737D2A16}"/>
              </a:ext>
            </a:extLst>
          </p:cNvPr>
          <p:cNvSpPr/>
          <p:nvPr/>
        </p:nvSpPr>
        <p:spPr>
          <a:xfrm>
            <a:off x="3182020" y="2458346"/>
            <a:ext cx="1445017" cy="1057064"/>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200" b="1" dirty="0">
                <a:solidFill>
                  <a:prstClr val="white"/>
                </a:solidFill>
                <a:latin typeface="Arial"/>
              </a:rPr>
              <a:t>Strategic </a:t>
            </a:r>
            <a:r>
              <a:rPr lang="fi-FI" sz="1200" b="1" dirty="0" err="1">
                <a:solidFill>
                  <a:prstClr val="white"/>
                </a:solidFill>
                <a:latin typeface="Arial"/>
              </a:rPr>
              <a:t>goals</a:t>
            </a:r>
            <a:endParaRPr lang="fi-FI" sz="1200" b="1" dirty="0">
              <a:solidFill>
                <a:prstClr val="white"/>
              </a:solidFill>
              <a:latin typeface="Arial"/>
            </a:endParaRPr>
          </a:p>
        </p:txBody>
      </p:sp>
      <p:sp>
        <p:nvSpPr>
          <p:cNvPr id="14" name="Rectangle 13">
            <a:extLst>
              <a:ext uri="{FF2B5EF4-FFF2-40B4-BE49-F238E27FC236}">
                <a16:creationId xmlns:a16="http://schemas.microsoft.com/office/drawing/2014/main" id="{D7A4EF9E-2BBE-4E3A-BB59-6F2B9F4FE4A6}"/>
              </a:ext>
            </a:extLst>
          </p:cNvPr>
          <p:cNvSpPr/>
          <p:nvPr/>
        </p:nvSpPr>
        <p:spPr>
          <a:xfrm>
            <a:off x="5256859" y="1543055"/>
            <a:ext cx="3374339" cy="283141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48640" fontAlgn="base">
              <a:spcBef>
                <a:spcPct val="0"/>
              </a:spcBef>
              <a:spcAft>
                <a:spcPct val="0"/>
              </a:spcAft>
            </a:pPr>
            <a:endParaRPr lang="fi-FI" sz="1134" dirty="0">
              <a:solidFill>
                <a:prstClr val="black"/>
              </a:solidFill>
              <a:latin typeface="Arial"/>
            </a:endParaRPr>
          </a:p>
        </p:txBody>
      </p:sp>
      <p:sp>
        <p:nvSpPr>
          <p:cNvPr id="15" name="Rectangle 14">
            <a:extLst>
              <a:ext uri="{FF2B5EF4-FFF2-40B4-BE49-F238E27FC236}">
                <a16:creationId xmlns:a16="http://schemas.microsoft.com/office/drawing/2014/main" id="{5AAA2416-EAA7-4A77-B4BE-11F7AA29E60C}"/>
              </a:ext>
            </a:extLst>
          </p:cNvPr>
          <p:cNvSpPr/>
          <p:nvPr/>
        </p:nvSpPr>
        <p:spPr>
          <a:xfrm>
            <a:off x="9096988" y="2270586"/>
            <a:ext cx="1445017" cy="1057064"/>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200" b="1" dirty="0">
                <a:solidFill>
                  <a:prstClr val="white"/>
                </a:solidFill>
                <a:latin typeface="Arial"/>
              </a:rPr>
              <a:t>Improved</a:t>
            </a:r>
          </a:p>
          <a:p>
            <a:pPr algn="ctr" defTabSz="548640" fontAlgn="base">
              <a:spcBef>
                <a:spcPct val="0"/>
              </a:spcBef>
              <a:spcAft>
                <a:spcPct val="0"/>
              </a:spcAft>
            </a:pPr>
            <a:r>
              <a:rPr lang="fi-FI" sz="1200" b="1" dirty="0">
                <a:solidFill>
                  <a:prstClr val="white"/>
                </a:solidFill>
                <a:latin typeface="Arial"/>
              </a:rPr>
              <a:t>sustainability performance</a:t>
            </a:r>
          </a:p>
        </p:txBody>
      </p:sp>
      <p:sp>
        <p:nvSpPr>
          <p:cNvPr id="16" name="Rectangle 15">
            <a:extLst>
              <a:ext uri="{FF2B5EF4-FFF2-40B4-BE49-F238E27FC236}">
                <a16:creationId xmlns:a16="http://schemas.microsoft.com/office/drawing/2014/main" id="{31816C00-407C-4128-89A5-A24EA43D775A}"/>
              </a:ext>
            </a:extLst>
          </p:cNvPr>
          <p:cNvSpPr/>
          <p:nvPr/>
        </p:nvSpPr>
        <p:spPr>
          <a:xfrm>
            <a:off x="9317102" y="4817881"/>
            <a:ext cx="1445017" cy="1137941"/>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134" b="1" dirty="0">
                <a:solidFill>
                  <a:prstClr val="white"/>
                </a:solidFill>
                <a:latin typeface="Arial"/>
              </a:rPr>
              <a:t>Non-improved</a:t>
            </a:r>
          </a:p>
          <a:p>
            <a:pPr algn="ctr" defTabSz="548640" fontAlgn="base">
              <a:spcBef>
                <a:spcPct val="0"/>
              </a:spcBef>
              <a:spcAft>
                <a:spcPct val="0"/>
              </a:spcAft>
            </a:pPr>
            <a:r>
              <a:rPr lang="fi-FI" sz="1134" b="1" dirty="0">
                <a:solidFill>
                  <a:prstClr val="white"/>
                </a:solidFill>
                <a:latin typeface="Arial"/>
              </a:rPr>
              <a:t>sustainability performance</a:t>
            </a:r>
          </a:p>
        </p:txBody>
      </p:sp>
      <p:cxnSp>
        <p:nvCxnSpPr>
          <p:cNvPr id="17" name="Straight Arrow Connector 16">
            <a:extLst>
              <a:ext uri="{FF2B5EF4-FFF2-40B4-BE49-F238E27FC236}">
                <a16:creationId xmlns:a16="http://schemas.microsoft.com/office/drawing/2014/main" id="{16DBEF7E-756A-4E0D-BB7D-380096DD3B4C}"/>
              </a:ext>
            </a:extLst>
          </p:cNvPr>
          <p:cNvCxnSpPr>
            <a:stCxn id="13" idx="3"/>
            <a:endCxn id="14" idx="1"/>
          </p:cNvCxnSpPr>
          <p:nvPr/>
        </p:nvCxnSpPr>
        <p:spPr>
          <a:xfrm flipV="1">
            <a:off x="4627038" y="2958764"/>
            <a:ext cx="629821" cy="28114"/>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8214E6-D270-4255-A9CF-AC23703D19FB}"/>
              </a:ext>
            </a:extLst>
          </p:cNvPr>
          <p:cNvCxnSpPr>
            <a:cxnSpLocks/>
          </p:cNvCxnSpPr>
          <p:nvPr/>
        </p:nvCxnSpPr>
        <p:spPr>
          <a:xfrm flipV="1">
            <a:off x="8629527" y="2889761"/>
            <a:ext cx="465791" cy="2234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9F25676-DBE9-4953-A8C5-6B419B419F91}"/>
              </a:ext>
            </a:extLst>
          </p:cNvPr>
          <p:cNvCxnSpPr>
            <a:stCxn id="20" idx="2"/>
            <a:endCxn id="21" idx="0"/>
          </p:cNvCxnSpPr>
          <p:nvPr/>
        </p:nvCxnSpPr>
        <p:spPr>
          <a:xfrm flipH="1">
            <a:off x="6986349" y="2657841"/>
            <a:ext cx="1" cy="607775"/>
          </a:xfrm>
          <a:prstGeom prst="straightConnector1">
            <a:avLst/>
          </a:prstGeom>
          <a:ln w="7620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56C6C0E-5A59-403E-B6E0-BEE965DFB9B8}"/>
              </a:ext>
            </a:extLst>
          </p:cNvPr>
          <p:cNvSpPr/>
          <p:nvPr/>
        </p:nvSpPr>
        <p:spPr>
          <a:xfrm>
            <a:off x="6263841" y="1600778"/>
            <a:ext cx="1445017" cy="1057064"/>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200" b="1" dirty="0" err="1">
                <a:solidFill>
                  <a:prstClr val="white"/>
                </a:solidFill>
                <a:latin typeface="Arial"/>
              </a:rPr>
              <a:t>Structures</a:t>
            </a:r>
            <a:endParaRPr lang="fi-FI" sz="1200" b="1" dirty="0">
              <a:solidFill>
                <a:prstClr val="white"/>
              </a:solidFill>
              <a:latin typeface="Arial"/>
            </a:endParaRPr>
          </a:p>
          <a:p>
            <a:pPr algn="ctr" defTabSz="548640" fontAlgn="base">
              <a:spcBef>
                <a:spcPct val="0"/>
              </a:spcBef>
              <a:spcAft>
                <a:spcPct val="0"/>
              </a:spcAft>
            </a:pPr>
            <a:r>
              <a:rPr lang="fi-FI" sz="1200" b="1" dirty="0">
                <a:solidFill>
                  <a:prstClr val="white"/>
                </a:solidFill>
                <a:latin typeface="Arial"/>
              </a:rPr>
              <a:t>”</a:t>
            </a:r>
            <a:r>
              <a:rPr lang="fi-FI" sz="1200" b="1" dirty="0" err="1">
                <a:solidFill>
                  <a:prstClr val="white"/>
                </a:solidFill>
                <a:latin typeface="Arial"/>
              </a:rPr>
              <a:t>Hard</a:t>
            </a:r>
            <a:r>
              <a:rPr lang="fi-FI" sz="1200" b="1" dirty="0">
                <a:solidFill>
                  <a:prstClr val="white"/>
                </a:solidFill>
                <a:latin typeface="Arial"/>
              </a:rPr>
              <a:t>”</a:t>
            </a:r>
          </a:p>
        </p:txBody>
      </p:sp>
      <p:sp>
        <p:nvSpPr>
          <p:cNvPr id="21" name="Rectangle 20">
            <a:extLst>
              <a:ext uri="{FF2B5EF4-FFF2-40B4-BE49-F238E27FC236}">
                <a16:creationId xmlns:a16="http://schemas.microsoft.com/office/drawing/2014/main" id="{25262388-6EB4-41C9-9945-E30E6270165F}"/>
              </a:ext>
            </a:extLst>
          </p:cNvPr>
          <p:cNvSpPr/>
          <p:nvPr/>
        </p:nvSpPr>
        <p:spPr>
          <a:xfrm>
            <a:off x="6263840" y="3265617"/>
            <a:ext cx="1445017" cy="1057064"/>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200" b="1" dirty="0" err="1">
                <a:solidFill>
                  <a:prstClr val="white"/>
                </a:solidFill>
                <a:latin typeface="Arial"/>
              </a:rPr>
              <a:t>Practices</a:t>
            </a:r>
            <a:endParaRPr lang="fi-FI" sz="1200" b="1" dirty="0">
              <a:solidFill>
                <a:prstClr val="white"/>
              </a:solidFill>
              <a:latin typeface="Arial"/>
            </a:endParaRPr>
          </a:p>
          <a:p>
            <a:pPr algn="ctr" defTabSz="548640" fontAlgn="base">
              <a:spcBef>
                <a:spcPct val="0"/>
              </a:spcBef>
              <a:spcAft>
                <a:spcPct val="0"/>
              </a:spcAft>
            </a:pPr>
            <a:r>
              <a:rPr lang="fi-FI" sz="1200" b="1" dirty="0">
                <a:solidFill>
                  <a:prstClr val="white"/>
                </a:solidFill>
                <a:latin typeface="Arial"/>
              </a:rPr>
              <a:t>”Soft”</a:t>
            </a:r>
          </a:p>
        </p:txBody>
      </p:sp>
      <p:cxnSp>
        <p:nvCxnSpPr>
          <p:cNvPr id="22" name="Straight Arrow Connector 21">
            <a:extLst>
              <a:ext uri="{FF2B5EF4-FFF2-40B4-BE49-F238E27FC236}">
                <a16:creationId xmlns:a16="http://schemas.microsoft.com/office/drawing/2014/main" id="{44C0E1BA-59F8-47BD-B9CB-E2B5892B9917}"/>
              </a:ext>
            </a:extLst>
          </p:cNvPr>
          <p:cNvCxnSpPr>
            <a:stCxn id="14" idx="1"/>
            <a:endCxn id="21" idx="1"/>
          </p:cNvCxnSpPr>
          <p:nvPr/>
        </p:nvCxnSpPr>
        <p:spPr>
          <a:xfrm>
            <a:off x="5256859" y="2958765"/>
            <a:ext cx="1006980" cy="83538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149A3F8-EB5B-477C-92D9-524DF3235982}"/>
              </a:ext>
            </a:extLst>
          </p:cNvPr>
          <p:cNvCxnSpPr>
            <a:stCxn id="14" idx="1"/>
            <a:endCxn id="20" idx="1"/>
          </p:cNvCxnSpPr>
          <p:nvPr/>
        </p:nvCxnSpPr>
        <p:spPr>
          <a:xfrm flipV="1">
            <a:off x="5256858" y="2129310"/>
            <a:ext cx="1006981" cy="829457"/>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6305485-1451-47C4-9BAE-74FD44022994}"/>
              </a:ext>
            </a:extLst>
          </p:cNvPr>
          <p:cNvCxnSpPr>
            <a:cxnSpLocks/>
            <a:stCxn id="21" idx="3"/>
            <a:endCxn id="14" idx="3"/>
          </p:cNvCxnSpPr>
          <p:nvPr/>
        </p:nvCxnSpPr>
        <p:spPr>
          <a:xfrm flipV="1">
            <a:off x="7708857" y="2958764"/>
            <a:ext cx="922340" cy="835385"/>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A7C977B-CC48-409C-A07D-C75232C6649D}"/>
              </a:ext>
            </a:extLst>
          </p:cNvPr>
          <p:cNvCxnSpPr>
            <a:cxnSpLocks/>
          </p:cNvCxnSpPr>
          <p:nvPr/>
        </p:nvCxnSpPr>
        <p:spPr>
          <a:xfrm>
            <a:off x="7737283" y="2224107"/>
            <a:ext cx="891326" cy="647826"/>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843B4D9-9894-43E1-8DF1-7E000712A882}"/>
              </a:ext>
            </a:extLst>
          </p:cNvPr>
          <p:cNvSpPr/>
          <p:nvPr/>
        </p:nvSpPr>
        <p:spPr>
          <a:xfrm>
            <a:off x="1084244" y="2458346"/>
            <a:ext cx="1445017" cy="1057064"/>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200" b="1" dirty="0">
                <a:solidFill>
                  <a:prstClr val="white"/>
                </a:solidFill>
                <a:latin typeface="Arial"/>
              </a:rPr>
              <a:t>Sustainability pressures in institutional environment</a:t>
            </a:r>
          </a:p>
        </p:txBody>
      </p:sp>
      <p:cxnSp>
        <p:nvCxnSpPr>
          <p:cNvPr id="27" name="Straight Arrow Connector 26">
            <a:extLst>
              <a:ext uri="{FF2B5EF4-FFF2-40B4-BE49-F238E27FC236}">
                <a16:creationId xmlns:a16="http://schemas.microsoft.com/office/drawing/2014/main" id="{1A0B616F-B7C5-48B7-854E-B82BB2548E90}"/>
              </a:ext>
            </a:extLst>
          </p:cNvPr>
          <p:cNvCxnSpPr>
            <a:stCxn id="26" idx="3"/>
            <a:endCxn id="13" idx="1"/>
          </p:cNvCxnSpPr>
          <p:nvPr/>
        </p:nvCxnSpPr>
        <p:spPr>
          <a:xfrm>
            <a:off x="2529261" y="2986878"/>
            <a:ext cx="652759" cy="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93B8B02-586F-4637-B9B9-90266379DBC1}"/>
              </a:ext>
            </a:extLst>
          </p:cNvPr>
          <p:cNvSpPr txBox="1"/>
          <p:nvPr/>
        </p:nvSpPr>
        <p:spPr>
          <a:xfrm>
            <a:off x="2917101" y="5565011"/>
            <a:ext cx="7685360" cy="295466"/>
          </a:xfrm>
          <a:prstGeom prst="rect">
            <a:avLst/>
          </a:prstGeom>
          <a:noFill/>
        </p:spPr>
        <p:txBody>
          <a:bodyPr wrap="square" rtlCol="0">
            <a:spAutoFit/>
          </a:bodyPr>
          <a:lstStyle/>
          <a:p>
            <a:pPr defTabSz="548640" fontAlgn="base">
              <a:spcBef>
                <a:spcPct val="0"/>
              </a:spcBef>
              <a:spcAft>
                <a:spcPct val="0"/>
              </a:spcAft>
            </a:pPr>
            <a:r>
              <a:rPr lang="fi-FI" sz="1320" dirty="0">
                <a:solidFill>
                  <a:prstClr val="black"/>
                </a:solidFill>
                <a:latin typeface="Georgia" panose="02040502050405020303" pitchFamily="18" charset="0"/>
                <a:ea typeface="ＭＳ Ｐゴシック" charset="0"/>
              </a:rPr>
              <a:t>”</a:t>
            </a:r>
            <a:r>
              <a:rPr lang="fi-FI" sz="1320" b="1" dirty="0" err="1">
                <a:solidFill>
                  <a:prstClr val="black"/>
                </a:solidFill>
                <a:latin typeface="Georgia" panose="02040502050405020303" pitchFamily="18" charset="0"/>
                <a:ea typeface="ＭＳ Ｐゴシック" charset="0"/>
              </a:rPr>
              <a:t>Not</a:t>
            </a:r>
            <a:r>
              <a:rPr lang="fi-FI" sz="1320" b="1" dirty="0">
                <a:solidFill>
                  <a:prstClr val="black"/>
                </a:solidFill>
                <a:latin typeface="Georgia" panose="02040502050405020303" pitchFamily="18" charset="0"/>
                <a:ea typeface="ＭＳ Ｐゴシック" charset="0"/>
              </a:rPr>
              <a:t> </a:t>
            </a:r>
            <a:r>
              <a:rPr lang="fi-FI" sz="1320" b="1" dirty="0" err="1">
                <a:solidFill>
                  <a:prstClr val="black"/>
                </a:solidFill>
                <a:latin typeface="Georgia" panose="02040502050405020303" pitchFamily="18" charset="0"/>
                <a:ea typeface="ＭＳ Ｐゴシック" charset="0"/>
              </a:rPr>
              <a:t>even</a:t>
            </a:r>
            <a:r>
              <a:rPr lang="fi-FI" sz="1320" b="1" dirty="0">
                <a:solidFill>
                  <a:prstClr val="black"/>
                </a:solidFill>
                <a:latin typeface="Georgia" panose="02040502050405020303" pitchFamily="18" charset="0"/>
                <a:ea typeface="ＭＳ Ｐゴシック" charset="0"/>
              </a:rPr>
              <a:t> </a:t>
            </a:r>
            <a:r>
              <a:rPr lang="fi-FI" sz="1320" b="1" dirty="0" err="1">
                <a:solidFill>
                  <a:prstClr val="black"/>
                </a:solidFill>
                <a:latin typeface="Georgia" panose="02040502050405020303" pitchFamily="18" charset="0"/>
                <a:ea typeface="ＭＳ Ｐゴシック" charset="0"/>
              </a:rPr>
              <a:t>try</a:t>
            </a:r>
            <a:r>
              <a:rPr lang="fi-FI" sz="1320" dirty="0">
                <a:solidFill>
                  <a:prstClr val="black"/>
                </a:solidFill>
                <a:latin typeface="Georgia" panose="02040502050405020303" pitchFamily="18" charset="0"/>
                <a:ea typeface="ＭＳ Ｐゴシック" charset="0"/>
              </a:rPr>
              <a:t>”: non-</a:t>
            </a:r>
            <a:r>
              <a:rPr lang="fi-FI" sz="1320" dirty="0" err="1">
                <a:solidFill>
                  <a:prstClr val="black"/>
                </a:solidFill>
                <a:latin typeface="Georgia" panose="02040502050405020303" pitchFamily="18" charset="0"/>
                <a:ea typeface="ＭＳ Ｐゴシック" charset="0"/>
              </a:rPr>
              <a:t>conforming</a:t>
            </a:r>
            <a:r>
              <a:rPr lang="fi-FI" sz="1320" dirty="0">
                <a:solidFill>
                  <a:prstClr val="black"/>
                </a:solidFill>
                <a:latin typeface="Georgia" panose="02040502050405020303" pitchFamily="18" charset="0"/>
                <a:ea typeface="ＭＳ Ｐゴシック" charset="0"/>
              </a:rPr>
              <a:t> response, unambitious goals</a:t>
            </a:r>
          </a:p>
        </p:txBody>
      </p:sp>
      <p:sp>
        <p:nvSpPr>
          <p:cNvPr id="29" name="TextBox 28">
            <a:extLst>
              <a:ext uri="{FF2B5EF4-FFF2-40B4-BE49-F238E27FC236}">
                <a16:creationId xmlns:a16="http://schemas.microsoft.com/office/drawing/2014/main" id="{76B05676-11C3-456E-BA8E-B585989392E9}"/>
              </a:ext>
            </a:extLst>
          </p:cNvPr>
          <p:cNvSpPr txBox="1"/>
          <p:nvPr/>
        </p:nvSpPr>
        <p:spPr>
          <a:xfrm>
            <a:off x="9317101" y="4243869"/>
            <a:ext cx="3526258" cy="480131"/>
          </a:xfrm>
          <a:prstGeom prst="rect">
            <a:avLst/>
          </a:prstGeom>
          <a:noFill/>
        </p:spPr>
        <p:txBody>
          <a:bodyPr wrap="square" rtlCol="0">
            <a:spAutoFit/>
          </a:bodyPr>
          <a:lstStyle/>
          <a:p>
            <a:pPr defTabSz="548640" fontAlgn="base">
              <a:spcBef>
                <a:spcPct val="0"/>
              </a:spcBef>
              <a:spcAft>
                <a:spcPct val="0"/>
              </a:spcAft>
            </a:pPr>
            <a:r>
              <a:rPr lang="fi-FI" sz="1260" dirty="0">
                <a:solidFill>
                  <a:prstClr val="black"/>
                </a:solidFill>
                <a:latin typeface="Georgia" panose="02040502050405020303" pitchFamily="18" charset="0"/>
                <a:ea typeface="ＭＳ Ｐゴシック" charset="0"/>
              </a:rPr>
              <a:t>”</a:t>
            </a:r>
            <a:r>
              <a:rPr lang="fi-FI" sz="1260" b="1" dirty="0" err="1">
                <a:solidFill>
                  <a:prstClr val="black"/>
                </a:solidFill>
                <a:latin typeface="Georgia" panose="02040502050405020303" pitchFamily="18" charset="0"/>
                <a:ea typeface="ＭＳ Ｐゴシック" charset="0"/>
              </a:rPr>
              <a:t>Try</a:t>
            </a:r>
            <a:r>
              <a:rPr lang="fi-FI" sz="1260" b="1" dirty="0">
                <a:solidFill>
                  <a:prstClr val="black"/>
                </a:solidFill>
                <a:latin typeface="Georgia" panose="02040502050405020303" pitchFamily="18" charset="0"/>
                <a:ea typeface="ＭＳ Ｐゴシック" charset="0"/>
              </a:rPr>
              <a:t> </a:t>
            </a:r>
            <a:r>
              <a:rPr lang="fi-FI" sz="1260" b="1" dirty="0" err="1">
                <a:solidFill>
                  <a:prstClr val="black"/>
                </a:solidFill>
                <a:latin typeface="Georgia" panose="02040502050405020303" pitchFamily="18" charset="0"/>
                <a:ea typeface="ＭＳ Ｐゴシック" charset="0"/>
              </a:rPr>
              <a:t>but</a:t>
            </a:r>
            <a:r>
              <a:rPr lang="fi-FI" sz="1260" b="1" dirty="0">
                <a:solidFill>
                  <a:prstClr val="black"/>
                </a:solidFill>
                <a:latin typeface="Georgia" panose="02040502050405020303" pitchFamily="18" charset="0"/>
                <a:ea typeface="ＭＳ Ｐゴシック" charset="0"/>
              </a:rPr>
              <a:t> </a:t>
            </a:r>
            <a:r>
              <a:rPr lang="fi-FI" sz="1260" b="1" dirty="0" err="1">
                <a:solidFill>
                  <a:prstClr val="black"/>
                </a:solidFill>
                <a:latin typeface="Georgia" panose="02040502050405020303" pitchFamily="18" charset="0"/>
                <a:ea typeface="ＭＳ Ｐゴシック" charset="0"/>
              </a:rPr>
              <a:t>fail</a:t>
            </a:r>
            <a:r>
              <a:rPr lang="fi-FI" sz="1260" dirty="0">
                <a:solidFill>
                  <a:prstClr val="black"/>
                </a:solidFill>
                <a:latin typeface="Georgia" panose="02040502050405020303" pitchFamily="18" charset="0"/>
                <a:ea typeface="ＭＳ Ｐゴシック" charset="0"/>
              </a:rPr>
              <a:t>”: </a:t>
            </a:r>
            <a:r>
              <a:rPr lang="fi-FI" sz="1260" dirty="0" err="1">
                <a:solidFill>
                  <a:prstClr val="black"/>
                </a:solidFill>
                <a:latin typeface="Georgia" panose="02040502050405020303" pitchFamily="18" charset="0"/>
                <a:ea typeface="ＭＳ Ｐゴシック" charset="0"/>
              </a:rPr>
              <a:t>ineffective</a:t>
            </a:r>
            <a:r>
              <a:rPr lang="fi-FI" sz="1260" dirty="0">
                <a:solidFill>
                  <a:prstClr val="black"/>
                </a:solidFill>
                <a:latin typeface="Georgia" panose="02040502050405020303" pitchFamily="18" charset="0"/>
                <a:ea typeface="ＭＳ Ｐゴシック" charset="0"/>
              </a:rPr>
              <a:t> </a:t>
            </a:r>
            <a:br>
              <a:rPr lang="fi-FI" sz="1260" dirty="0">
                <a:solidFill>
                  <a:prstClr val="black"/>
                </a:solidFill>
                <a:latin typeface="Georgia" panose="02040502050405020303" pitchFamily="18" charset="0"/>
                <a:ea typeface="ＭＳ Ｐゴシック" charset="0"/>
              </a:rPr>
            </a:br>
            <a:r>
              <a:rPr lang="fi-FI" sz="1260" dirty="0" err="1">
                <a:solidFill>
                  <a:prstClr val="black"/>
                </a:solidFill>
                <a:latin typeface="Georgia" panose="02040502050405020303" pitchFamily="18" charset="0"/>
                <a:ea typeface="ＭＳ Ｐゴシック" charset="0"/>
              </a:rPr>
              <a:t>implementation</a:t>
            </a:r>
            <a:endParaRPr lang="fi-FI" sz="1260" dirty="0">
              <a:solidFill>
                <a:prstClr val="black"/>
              </a:solidFill>
              <a:latin typeface="Georgia" panose="02040502050405020303" pitchFamily="18" charset="0"/>
              <a:ea typeface="ＭＳ Ｐゴシック" charset="0"/>
            </a:endParaRPr>
          </a:p>
        </p:txBody>
      </p:sp>
      <p:grpSp>
        <p:nvGrpSpPr>
          <p:cNvPr id="30" name="Group 29">
            <a:extLst>
              <a:ext uri="{FF2B5EF4-FFF2-40B4-BE49-F238E27FC236}">
                <a16:creationId xmlns:a16="http://schemas.microsoft.com/office/drawing/2014/main" id="{DAF45FD4-BB7A-43F2-9CBF-C7F94D415118}"/>
              </a:ext>
            </a:extLst>
          </p:cNvPr>
          <p:cNvGrpSpPr/>
          <p:nvPr/>
        </p:nvGrpSpPr>
        <p:grpSpPr>
          <a:xfrm>
            <a:off x="2553206" y="3093785"/>
            <a:ext cx="623105" cy="767263"/>
            <a:chOff x="1778817" y="2065959"/>
            <a:chExt cx="1531830" cy="1886227"/>
          </a:xfrm>
        </p:grpSpPr>
        <p:sp>
          <p:nvSpPr>
            <p:cNvPr id="31" name="Explosion 1 29">
              <a:extLst>
                <a:ext uri="{FF2B5EF4-FFF2-40B4-BE49-F238E27FC236}">
                  <a16:creationId xmlns:a16="http://schemas.microsoft.com/office/drawing/2014/main" id="{E1E9204C-A76C-4BA9-A49B-3D6A6B454E16}"/>
                </a:ext>
              </a:extLst>
            </p:cNvPr>
            <p:cNvSpPr/>
            <p:nvPr/>
          </p:nvSpPr>
          <p:spPr>
            <a:xfrm>
              <a:off x="1778817" y="2065959"/>
              <a:ext cx="1531830" cy="188622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endParaRPr lang="fi-FI" sz="1920" b="1">
                <a:solidFill>
                  <a:prstClr val="white"/>
                </a:solidFill>
                <a:latin typeface="Arial"/>
              </a:endParaRPr>
            </a:p>
          </p:txBody>
        </p:sp>
        <p:sp>
          <p:nvSpPr>
            <p:cNvPr id="32" name="TextBox 31">
              <a:extLst>
                <a:ext uri="{FF2B5EF4-FFF2-40B4-BE49-F238E27FC236}">
                  <a16:creationId xmlns:a16="http://schemas.microsoft.com/office/drawing/2014/main" id="{B3E0D489-6997-40B1-9A48-BFA5D2433477}"/>
                </a:ext>
              </a:extLst>
            </p:cNvPr>
            <p:cNvSpPr txBox="1"/>
            <p:nvPr/>
          </p:nvSpPr>
          <p:spPr>
            <a:xfrm>
              <a:off x="2155616" y="2618328"/>
              <a:ext cx="770022" cy="953356"/>
            </a:xfrm>
            <a:prstGeom prst="rect">
              <a:avLst/>
            </a:prstGeom>
            <a:noFill/>
          </p:spPr>
          <p:txBody>
            <a:bodyPr wrap="square" rtlCol="0">
              <a:spAutoFit/>
            </a:bodyPr>
            <a:lstStyle/>
            <a:p>
              <a:pPr algn="ctr" defTabSz="548640" fontAlgn="base">
                <a:spcBef>
                  <a:spcPct val="0"/>
                </a:spcBef>
                <a:spcAft>
                  <a:spcPct val="0"/>
                </a:spcAft>
              </a:pPr>
              <a:r>
                <a:rPr lang="fi-FI" sz="1920" b="1" dirty="0">
                  <a:solidFill>
                    <a:prstClr val="white"/>
                  </a:solidFill>
                  <a:latin typeface="Arial"/>
                  <a:ea typeface="ＭＳ Ｐゴシック" charset="0"/>
                </a:rPr>
                <a:t>!</a:t>
              </a:r>
            </a:p>
          </p:txBody>
        </p:sp>
      </p:grpSp>
      <p:grpSp>
        <p:nvGrpSpPr>
          <p:cNvPr id="33" name="Group 32">
            <a:extLst>
              <a:ext uri="{FF2B5EF4-FFF2-40B4-BE49-F238E27FC236}">
                <a16:creationId xmlns:a16="http://schemas.microsoft.com/office/drawing/2014/main" id="{82C72161-FD48-49FA-B6AC-3BF2446863ED}"/>
              </a:ext>
            </a:extLst>
          </p:cNvPr>
          <p:cNvGrpSpPr/>
          <p:nvPr/>
        </p:nvGrpSpPr>
        <p:grpSpPr>
          <a:xfrm>
            <a:off x="8551705" y="2960419"/>
            <a:ext cx="623105" cy="767263"/>
            <a:chOff x="1778817" y="2065959"/>
            <a:chExt cx="1531830" cy="1886227"/>
          </a:xfrm>
        </p:grpSpPr>
        <p:sp>
          <p:nvSpPr>
            <p:cNvPr id="34" name="Explosion 1 29">
              <a:extLst>
                <a:ext uri="{FF2B5EF4-FFF2-40B4-BE49-F238E27FC236}">
                  <a16:creationId xmlns:a16="http://schemas.microsoft.com/office/drawing/2014/main" id="{6EA26E53-E2BA-4E20-8D94-596B775DFFB8}"/>
                </a:ext>
              </a:extLst>
            </p:cNvPr>
            <p:cNvSpPr/>
            <p:nvPr/>
          </p:nvSpPr>
          <p:spPr>
            <a:xfrm>
              <a:off x="1778817" y="2065959"/>
              <a:ext cx="1531830" cy="188622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endParaRPr lang="fi-FI" sz="1920" b="1">
                <a:solidFill>
                  <a:prstClr val="white"/>
                </a:solidFill>
                <a:latin typeface="Arial"/>
              </a:endParaRPr>
            </a:p>
          </p:txBody>
        </p:sp>
        <p:sp>
          <p:nvSpPr>
            <p:cNvPr id="35" name="TextBox 34">
              <a:extLst>
                <a:ext uri="{FF2B5EF4-FFF2-40B4-BE49-F238E27FC236}">
                  <a16:creationId xmlns:a16="http://schemas.microsoft.com/office/drawing/2014/main" id="{670A53CE-52CA-4ABC-A775-6745CA1DF6E9}"/>
                </a:ext>
              </a:extLst>
            </p:cNvPr>
            <p:cNvSpPr txBox="1"/>
            <p:nvPr/>
          </p:nvSpPr>
          <p:spPr>
            <a:xfrm>
              <a:off x="2155616" y="2618328"/>
              <a:ext cx="770022" cy="953356"/>
            </a:xfrm>
            <a:prstGeom prst="rect">
              <a:avLst/>
            </a:prstGeom>
            <a:noFill/>
          </p:spPr>
          <p:txBody>
            <a:bodyPr wrap="square" rtlCol="0">
              <a:spAutoFit/>
            </a:bodyPr>
            <a:lstStyle/>
            <a:p>
              <a:pPr algn="ctr" defTabSz="548640" fontAlgn="base">
                <a:spcBef>
                  <a:spcPct val="0"/>
                </a:spcBef>
                <a:spcAft>
                  <a:spcPct val="0"/>
                </a:spcAft>
              </a:pPr>
              <a:r>
                <a:rPr lang="fi-FI" sz="1920" b="1" dirty="0">
                  <a:solidFill>
                    <a:prstClr val="white"/>
                  </a:solidFill>
                  <a:latin typeface="Arial"/>
                  <a:ea typeface="ＭＳ Ｐゴシック" charset="0"/>
                </a:rPr>
                <a:t>!</a:t>
              </a:r>
            </a:p>
          </p:txBody>
        </p:sp>
      </p:grpSp>
      <p:grpSp>
        <p:nvGrpSpPr>
          <p:cNvPr id="36" name="Group 35">
            <a:extLst>
              <a:ext uri="{FF2B5EF4-FFF2-40B4-BE49-F238E27FC236}">
                <a16:creationId xmlns:a16="http://schemas.microsoft.com/office/drawing/2014/main" id="{B15AB4D9-4CFE-4DFC-96A5-2A49A5CB31B7}"/>
              </a:ext>
            </a:extLst>
          </p:cNvPr>
          <p:cNvGrpSpPr/>
          <p:nvPr/>
        </p:nvGrpSpPr>
        <p:grpSpPr>
          <a:xfrm>
            <a:off x="4740553" y="3026884"/>
            <a:ext cx="623105" cy="767263"/>
            <a:chOff x="1778817" y="2065959"/>
            <a:chExt cx="1531830" cy="1886227"/>
          </a:xfrm>
        </p:grpSpPr>
        <p:sp>
          <p:nvSpPr>
            <p:cNvPr id="37" name="Explosion 1 29">
              <a:extLst>
                <a:ext uri="{FF2B5EF4-FFF2-40B4-BE49-F238E27FC236}">
                  <a16:creationId xmlns:a16="http://schemas.microsoft.com/office/drawing/2014/main" id="{E4E0A9AB-6C5A-497E-9C51-3E2A2C28B9BB}"/>
                </a:ext>
              </a:extLst>
            </p:cNvPr>
            <p:cNvSpPr/>
            <p:nvPr/>
          </p:nvSpPr>
          <p:spPr>
            <a:xfrm>
              <a:off x="1778817" y="2065959"/>
              <a:ext cx="1531830" cy="188622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endParaRPr lang="fi-FI" sz="1920" b="1">
                <a:solidFill>
                  <a:prstClr val="white"/>
                </a:solidFill>
                <a:latin typeface="Arial"/>
              </a:endParaRPr>
            </a:p>
          </p:txBody>
        </p:sp>
        <p:sp>
          <p:nvSpPr>
            <p:cNvPr id="38" name="TextBox 37">
              <a:extLst>
                <a:ext uri="{FF2B5EF4-FFF2-40B4-BE49-F238E27FC236}">
                  <a16:creationId xmlns:a16="http://schemas.microsoft.com/office/drawing/2014/main" id="{D87A59B1-8488-4C35-BE41-A06D3A3CCC9A}"/>
                </a:ext>
              </a:extLst>
            </p:cNvPr>
            <p:cNvSpPr txBox="1"/>
            <p:nvPr/>
          </p:nvSpPr>
          <p:spPr>
            <a:xfrm>
              <a:off x="2155616" y="2618328"/>
              <a:ext cx="770022" cy="953356"/>
            </a:xfrm>
            <a:prstGeom prst="rect">
              <a:avLst/>
            </a:prstGeom>
            <a:noFill/>
          </p:spPr>
          <p:txBody>
            <a:bodyPr wrap="square" rtlCol="0">
              <a:spAutoFit/>
            </a:bodyPr>
            <a:lstStyle/>
            <a:p>
              <a:pPr algn="ctr" defTabSz="548640" fontAlgn="base">
                <a:spcBef>
                  <a:spcPct val="0"/>
                </a:spcBef>
                <a:spcAft>
                  <a:spcPct val="0"/>
                </a:spcAft>
              </a:pPr>
              <a:r>
                <a:rPr lang="fi-FI" sz="1920" b="1" dirty="0">
                  <a:solidFill>
                    <a:prstClr val="white"/>
                  </a:solidFill>
                  <a:latin typeface="Arial"/>
                  <a:ea typeface="ＭＳ Ｐゴシック" charset="0"/>
                </a:rPr>
                <a:t>!</a:t>
              </a:r>
            </a:p>
          </p:txBody>
        </p:sp>
      </p:grpSp>
      <p:sp>
        <p:nvSpPr>
          <p:cNvPr id="44" name="Title 43">
            <a:extLst>
              <a:ext uri="{FF2B5EF4-FFF2-40B4-BE49-F238E27FC236}">
                <a16:creationId xmlns:a16="http://schemas.microsoft.com/office/drawing/2014/main" id="{6CD0280F-7634-4A42-8493-47B467B4F1EB}"/>
              </a:ext>
            </a:extLst>
          </p:cNvPr>
          <p:cNvSpPr>
            <a:spLocks noGrp="1"/>
          </p:cNvSpPr>
          <p:nvPr>
            <p:ph type="ctrTitle"/>
          </p:nvPr>
        </p:nvSpPr>
        <p:spPr>
          <a:xfrm>
            <a:off x="825014" y="161186"/>
            <a:ext cx="10369152" cy="910930"/>
          </a:xfrm>
        </p:spPr>
        <p:txBody>
          <a:bodyPr/>
          <a:lstStyle/>
          <a:p>
            <a:pPr algn="ctr"/>
            <a:r>
              <a:rPr lang="en-US" sz="3360" dirty="0"/>
              <a:t>Will sustainability strategy improve </a:t>
            </a:r>
            <a:br>
              <a:rPr lang="en-US" sz="3360" dirty="0"/>
            </a:br>
            <a:r>
              <a:rPr lang="en-US" sz="3360" dirty="0"/>
              <a:t>environmental and social performance?*</a:t>
            </a:r>
            <a:endParaRPr lang="en-FI" sz="3360" dirty="0"/>
          </a:p>
        </p:txBody>
      </p:sp>
      <p:sp>
        <p:nvSpPr>
          <p:cNvPr id="49" name="TextBox 48">
            <a:extLst>
              <a:ext uri="{FF2B5EF4-FFF2-40B4-BE49-F238E27FC236}">
                <a16:creationId xmlns:a16="http://schemas.microsoft.com/office/drawing/2014/main" id="{2BBA67D8-1C76-4551-ABF8-5C1698E14DF3}"/>
              </a:ext>
            </a:extLst>
          </p:cNvPr>
          <p:cNvSpPr txBox="1"/>
          <p:nvPr/>
        </p:nvSpPr>
        <p:spPr>
          <a:xfrm>
            <a:off x="1565097" y="3760043"/>
            <a:ext cx="1229060" cy="790473"/>
          </a:xfrm>
          <a:prstGeom prst="rect">
            <a:avLst/>
          </a:prstGeom>
          <a:noFill/>
        </p:spPr>
        <p:txBody>
          <a:bodyPr wrap="square" rtlCol="0">
            <a:spAutoFit/>
          </a:bodyPr>
          <a:lstStyle/>
          <a:p>
            <a:pPr algn="r" defTabSz="548640" fontAlgn="base">
              <a:spcBef>
                <a:spcPct val="0"/>
              </a:spcBef>
              <a:spcAft>
                <a:spcPct val="0"/>
              </a:spcAft>
            </a:pPr>
            <a:r>
              <a:rPr lang="fi-FI" sz="1134" b="1" dirty="0" err="1">
                <a:solidFill>
                  <a:srgbClr val="FF0000"/>
                </a:solidFill>
                <a:latin typeface="Georgia" panose="02040502050405020303" pitchFamily="18" charset="0"/>
                <a:ea typeface="ＭＳ Ｐゴシック" charset="0"/>
              </a:rPr>
              <a:t>Risk</a:t>
            </a:r>
            <a:r>
              <a:rPr lang="fi-FI" sz="1134" b="1" dirty="0">
                <a:solidFill>
                  <a:srgbClr val="FF0000"/>
                </a:solidFill>
                <a:latin typeface="Georgia" panose="02040502050405020303" pitchFamily="18" charset="0"/>
                <a:ea typeface="ＭＳ Ｐゴシック" charset="0"/>
              </a:rPr>
              <a:t> of PRESSURE-POLICY </a:t>
            </a:r>
            <a:r>
              <a:rPr lang="fi-FI" sz="1134" b="1" dirty="0" err="1">
                <a:solidFill>
                  <a:srgbClr val="FF0000"/>
                </a:solidFill>
                <a:latin typeface="Georgia" panose="02040502050405020303" pitchFamily="18" charset="0"/>
                <a:ea typeface="ＭＳ Ｐゴシック" charset="0"/>
              </a:rPr>
              <a:t>decoupling</a:t>
            </a:r>
            <a:endParaRPr lang="fi-FI" sz="1134" b="1" dirty="0">
              <a:solidFill>
                <a:srgbClr val="FF0000"/>
              </a:solidFill>
              <a:latin typeface="Georgia" panose="02040502050405020303" pitchFamily="18" charset="0"/>
              <a:ea typeface="ＭＳ Ｐゴシック" charset="0"/>
            </a:endParaRPr>
          </a:p>
        </p:txBody>
      </p:sp>
      <p:sp>
        <p:nvSpPr>
          <p:cNvPr id="50" name="TextBox 49">
            <a:extLst>
              <a:ext uri="{FF2B5EF4-FFF2-40B4-BE49-F238E27FC236}">
                <a16:creationId xmlns:a16="http://schemas.microsoft.com/office/drawing/2014/main" id="{FD966415-92E3-4B9D-A0AB-921896B50CF4}"/>
              </a:ext>
            </a:extLst>
          </p:cNvPr>
          <p:cNvSpPr txBox="1"/>
          <p:nvPr/>
        </p:nvSpPr>
        <p:spPr>
          <a:xfrm>
            <a:off x="3401228" y="3688353"/>
            <a:ext cx="1659564" cy="615938"/>
          </a:xfrm>
          <a:prstGeom prst="rect">
            <a:avLst/>
          </a:prstGeom>
          <a:noFill/>
        </p:spPr>
        <p:txBody>
          <a:bodyPr wrap="square" rtlCol="0">
            <a:spAutoFit/>
          </a:bodyPr>
          <a:lstStyle/>
          <a:p>
            <a:pPr algn="r" defTabSz="548640" fontAlgn="base">
              <a:spcBef>
                <a:spcPct val="0"/>
              </a:spcBef>
              <a:spcAft>
                <a:spcPct val="0"/>
              </a:spcAft>
            </a:pPr>
            <a:r>
              <a:rPr lang="fi-FI" sz="1134" b="1" dirty="0" err="1">
                <a:solidFill>
                  <a:srgbClr val="FF0000"/>
                </a:solidFill>
                <a:latin typeface="Georgia" panose="02040502050405020303" pitchFamily="18" charset="0"/>
                <a:ea typeface="ＭＳ Ｐゴシック" charset="0"/>
              </a:rPr>
              <a:t>Risk</a:t>
            </a:r>
            <a:r>
              <a:rPr lang="fi-FI" sz="1134" b="1" dirty="0">
                <a:solidFill>
                  <a:srgbClr val="FF0000"/>
                </a:solidFill>
                <a:latin typeface="Georgia" panose="02040502050405020303" pitchFamily="18" charset="0"/>
                <a:ea typeface="ＭＳ Ｐゴシック" charset="0"/>
              </a:rPr>
              <a:t> of POLICY-PRACTICE </a:t>
            </a:r>
            <a:r>
              <a:rPr lang="fi-FI" sz="1134" b="1" dirty="0" err="1">
                <a:solidFill>
                  <a:srgbClr val="FF0000"/>
                </a:solidFill>
                <a:latin typeface="Georgia" panose="02040502050405020303" pitchFamily="18" charset="0"/>
                <a:ea typeface="ＭＳ Ｐゴシック" charset="0"/>
              </a:rPr>
              <a:t>decoupling</a:t>
            </a:r>
            <a:endParaRPr lang="fi-FI" sz="1134" b="1" dirty="0">
              <a:solidFill>
                <a:srgbClr val="FF0000"/>
              </a:solidFill>
              <a:latin typeface="Georgia" panose="02040502050405020303" pitchFamily="18" charset="0"/>
              <a:ea typeface="ＭＳ Ｐゴシック" charset="0"/>
            </a:endParaRPr>
          </a:p>
        </p:txBody>
      </p:sp>
      <p:sp>
        <p:nvSpPr>
          <p:cNvPr id="51" name="TextBox 50">
            <a:extLst>
              <a:ext uri="{FF2B5EF4-FFF2-40B4-BE49-F238E27FC236}">
                <a16:creationId xmlns:a16="http://schemas.microsoft.com/office/drawing/2014/main" id="{1A9A85CE-FBE1-42E4-A267-3F364EF367AA}"/>
              </a:ext>
            </a:extLst>
          </p:cNvPr>
          <p:cNvSpPr txBox="1"/>
          <p:nvPr/>
        </p:nvSpPr>
        <p:spPr>
          <a:xfrm>
            <a:off x="8890373" y="3655732"/>
            <a:ext cx="1785780" cy="441403"/>
          </a:xfrm>
          <a:prstGeom prst="rect">
            <a:avLst/>
          </a:prstGeom>
          <a:noFill/>
        </p:spPr>
        <p:txBody>
          <a:bodyPr wrap="square" rtlCol="0">
            <a:spAutoFit/>
          </a:bodyPr>
          <a:lstStyle/>
          <a:p>
            <a:pPr defTabSz="548640" fontAlgn="base">
              <a:spcBef>
                <a:spcPct val="0"/>
              </a:spcBef>
              <a:spcAft>
                <a:spcPct val="0"/>
              </a:spcAft>
            </a:pPr>
            <a:r>
              <a:rPr lang="fi-FI" sz="1134" b="1" dirty="0" err="1">
                <a:solidFill>
                  <a:srgbClr val="FF0000"/>
                </a:solidFill>
                <a:latin typeface="Georgia" panose="02040502050405020303" pitchFamily="18" charset="0"/>
                <a:ea typeface="ＭＳ Ｐゴシック" charset="0"/>
              </a:rPr>
              <a:t>Risk</a:t>
            </a:r>
            <a:r>
              <a:rPr lang="fi-FI" sz="1134" b="1" dirty="0">
                <a:solidFill>
                  <a:srgbClr val="FF0000"/>
                </a:solidFill>
                <a:latin typeface="Georgia" panose="02040502050405020303" pitchFamily="18" charset="0"/>
                <a:ea typeface="ＭＳ Ｐゴシック" charset="0"/>
              </a:rPr>
              <a:t> of MEANS-ENDS </a:t>
            </a:r>
            <a:r>
              <a:rPr lang="fi-FI" sz="1134" b="1" dirty="0" err="1">
                <a:solidFill>
                  <a:srgbClr val="FF0000"/>
                </a:solidFill>
                <a:latin typeface="Georgia" panose="02040502050405020303" pitchFamily="18" charset="0"/>
                <a:ea typeface="ＭＳ Ｐゴシック" charset="0"/>
              </a:rPr>
              <a:t>decoupling</a:t>
            </a:r>
            <a:endParaRPr lang="fi-FI" sz="1134" b="1" dirty="0">
              <a:solidFill>
                <a:srgbClr val="FF0000"/>
              </a:solidFill>
              <a:latin typeface="Georgia" panose="02040502050405020303" pitchFamily="18" charset="0"/>
              <a:ea typeface="ＭＳ Ｐゴシック" charset="0"/>
            </a:endParaRPr>
          </a:p>
        </p:txBody>
      </p:sp>
      <p:sp>
        <p:nvSpPr>
          <p:cNvPr id="45" name="TextBox 44">
            <a:extLst>
              <a:ext uri="{FF2B5EF4-FFF2-40B4-BE49-F238E27FC236}">
                <a16:creationId xmlns:a16="http://schemas.microsoft.com/office/drawing/2014/main" id="{89CA7208-D3B5-4A5A-B95F-9728EEBDB5E8}"/>
              </a:ext>
            </a:extLst>
          </p:cNvPr>
          <p:cNvSpPr txBox="1"/>
          <p:nvPr/>
        </p:nvSpPr>
        <p:spPr>
          <a:xfrm>
            <a:off x="3590122" y="6375300"/>
            <a:ext cx="7875930" cy="424732"/>
          </a:xfrm>
          <a:prstGeom prst="rect">
            <a:avLst/>
          </a:prstGeom>
          <a:solidFill>
            <a:schemeClr val="bg1"/>
          </a:solidFill>
        </p:spPr>
        <p:txBody>
          <a:bodyPr wrap="square">
            <a:spAutoFit/>
          </a:bodyPr>
          <a:lstStyle/>
          <a:p>
            <a:pPr defTabSz="493776" eaLnBrk="0" fontAlgn="base" hangingPunct="0">
              <a:spcAft>
                <a:spcPct val="0"/>
              </a:spcAft>
              <a:defRPr/>
            </a:pPr>
            <a:r>
              <a:rPr lang="fi-FI" sz="1080" dirty="0">
                <a:solidFill>
                  <a:prstClr val="black"/>
                </a:solidFill>
                <a:latin typeface="Arial"/>
                <a:ea typeface="Calibri" panose="020F0502020204030204" pitchFamily="34" charset="0"/>
              </a:rPr>
              <a:t>Halme, M., Rintamäki, J., </a:t>
            </a:r>
            <a:r>
              <a:rPr lang="fi-FI" sz="1080" dirty="0" err="1">
                <a:solidFill>
                  <a:prstClr val="black"/>
                </a:solidFill>
                <a:latin typeface="Arial"/>
                <a:ea typeface="Calibri" panose="020F0502020204030204" pitchFamily="34" charset="0"/>
              </a:rPr>
              <a:t>Knudsen</a:t>
            </a:r>
            <a:r>
              <a:rPr lang="fi-FI" sz="1080" dirty="0">
                <a:solidFill>
                  <a:prstClr val="black"/>
                </a:solidFill>
                <a:latin typeface="Arial"/>
                <a:ea typeface="Calibri" panose="020F0502020204030204" pitchFamily="34" charset="0"/>
              </a:rPr>
              <a:t>, J., Lankoski, L. and Kuisma, M. 2020. </a:t>
            </a:r>
            <a:r>
              <a:rPr lang="en-GB" sz="1080" dirty="0">
                <a:solidFill>
                  <a:prstClr val="black"/>
                </a:solidFill>
                <a:latin typeface="Arial"/>
                <a:ea typeface="Calibri" panose="020F0502020204030204" pitchFamily="34" charset="0"/>
              </a:rPr>
              <a:t>When Is There a </a:t>
            </a:r>
            <a:r>
              <a:rPr lang="en-GB" sz="1080" b="1" dirty="0">
                <a:solidFill>
                  <a:prstClr val="black"/>
                </a:solidFill>
                <a:latin typeface="Arial"/>
                <a:ea typeface="Calibri" panose="020F0502020204030204" pitchFamily="34" charset="0"/>
              </a:rPr>
              <a:t>Sustainability Case </a:t>
            </a:r>
            <a:r>
              <a:rPr lang="en-GB" sz="1080" dirty="0">
                <a:solidFill>
                  <a:prstClr val="black"/>
                </a:solidFill>
                <a:latin typeface="Arial"/>
                <a:ea typeface="Calibri" panose="020F0502020204030204" pitchFamily="34" charset="0"/>
              </a:rPr>
              <a:t>for CSR? Pathways to Environmental and Social Performance Improvements. </a:t>
            </a:r>
            <a:r>
              <a:rPr lang="en-GB" sz="1080" i="1" dirty="0">
                <a:solidFill>
                  <a:prstClr val="black"/>
                </a:solidFill>
                <a:latin typeface="Arial"/>
                <a:ea typeface="Calibri" panose="020F0502020204030204" pitchFamily="34" charset="0"/>
              </a:rPr>
              <a:t>Business and Society</a:t>
            </a:r>
            <a:r>
              <a:rPr lang="en-GB" sz="1080" dirty="0">
                <a:solidFill>
                  <a:prstClr val="black"/>
                </a:solidFill>
                <a:latin typeface="Arial"/>
                <a:ea typeface="Calibri" panose="020F0502020204030204" pitchFamily="34" charset="0"/>
              </a:rPr>
              <a:t> 59 (6): 1181-1227</a:t>
            </a:r>
            <a:endParaRPr lang="fi-FI" sz="1080" dirty="0">
              <a:solidFill>
                <a:prstClr val="black"/>
              </a:solidFill>
              <a:latin typeface="Arial"/>
              <a:ea typeface="ＭＳ Ｐゴシック" charset="0"/>
            </a:endParaRPr>
          </a:p>
        </p:txBody>
      </p:sp>
      <p:sp>
        <p:nvSpPr>
          <p:cNvPr id="3" name="TextBox 2">
            <a:extLst>
              <a:ext uri="{FF2B5EF4-FFF2-40B4-BE49-F238E27FC236}">
                <a16:creationId xmlns:a16="http://schemas.microsoft.com/office/drawing/2014/main" id="{561B6AFE-7D3C-4B28-BD81-8835AF8CD8E2}"/>
              </a:ext>
            </a:extLst>
          </p:cNvPr>
          <p:cNvSpPr txBox="1"/>
          <p:nvPr/>
        </p:nvSpPr>
        <p:spPr>
          <a:xfrm>
            <a:off x="1034683" y="6070748"/>
            <a:ext cx="1882418" cy="221599"/>
          </a:xfrm>
          <a:prstGeom prst="rect">
            <a:avLst/>
          </a:prstGeom>
          <a:solidFill>
            <a:schemeClr val="bg1">
              <a:lumMod val="85000"/>
            </a:schemeClr>
          </a:solidFill>
          <a:ln>
            <a:solidFill>
              <a:schemeClr val="bg1">
                <a:lumMod val="85000"/>
              </a:schemeClr>
            </a:solidFill>
          </a:ln>
        </p:spPr>
        <p:txBody>
          <a:bodyPr wrap="square" lIns="0" tIns="0" rIns="0" bIns="0" rtlCol="0">
            <a:spAutoFit/>
          </a:bodyPr>
          <a:lstStyle/>
          <a:p>
            <a:pPr defTabSz="548640" fontAlgn="base">
              <a:spcBef>
                <a:spcPct val="0"/>
              </a:spcBef>
              <a:spcAft>
                <a:spcPct val="0"/>
              </a:spcAft>
            </a:pPr>
            <a:r>
              <a:rPr lang="en-US" sz="1440" b="1" dirty="0">
                <a:solidFill>
                  <a:prstClr val="black"/>
                </a:solidFill>
                <a:latin typeface="Arial" charset="0"/>
                <a:ea typeface="ＭＳ Ｐゴシック" charset="0"/>
              </a:rPr>
              <a:t>*Sustainability case</a:t>
            </a:r>
            <a:endParaRPr lang="fi-FI" sz="1440" b="1"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49686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26FC46D-D990-4E6D-9C22-8A7F57E79535}"/>
              </a:ext>
            </a:extLst>
          </p:cNvPr>
          <p:cNvSpPr>
            <a:spLocks noGrp="1"/>
          </p:cNvSpPr>
          <p:nvPr>
            <p:ph type="title"/>
          </p:nvPr>
        </p:nvSpPr>
        <p:spPr>
          <a:xfrm>
            <a:off x="838200" y="668377"/>
            <a:ext cx="10515600" cy="1325563"/>
          </a:xfrm>
        </p:spPr>
        <p:txBody>
          <a:bodyPr>
            <a:normAutofit/>
          </a:bodyPr>
          <a:lstStyle/>
          <a:p>
            <a:r>
              <a:rPr lang="fi-FI"/>
              <a:t>What’s wrong with corporate sustainability?</a:t>
            </a:r>
            <a:endParaRPr lang="en-GB" dirty="0"/>
          </a:p>
        </p:txBody>
      </p:sp>
      <p:sp>
        <p:nvSpPr>
          <p:cNvPr id="7" name="Content Placeholder 6">
            <a:extLst>
              <a:ext uri="{FF2B5EF4-FFF2-40B4-BE49-F238E27FC236}">
                <a16:creationId xmlns:a16="http://schemas.microsoft.com/office/drawing/2014/main" id="{D30BB1F7-F8A8-4D52-B38A-38E62A4C1977}"/>
              </a:ext>
            </a:extLst>
          </p:cNvPr>
          <p:cNvSpPr>
            <a:spLocks noGrp="1"/>
          </p:cNvSpPr>
          <p:nvPr>
            <p:ph sz="half" idx="1"/>
          </p:nvPr>
        </p:nvSpPr>
        <p:spPr>
          <a:xfrm>
            <a:off x="838200" y="2177456"/>
            <a:ext cx="5097780" cy="3795748"/>
          </a:xfrm>
        </p:spPr>
        <p:txBody>
          <a:bodyPr>
            <a:normAutofit/>
          </a:bodyPr>
          <a:lstStyle/>
          <a:p>
            <a:r>
              <a:rPr lang="fi-FI" sz="2300" dirty="0"/>
              <a:t>The business case for sustainability simply is not enough</a:t>
            </a:r>
          </a:p>
          <a:p>
            <a:pPr lvl="1"/>
            <a:r>
              <a:rPr lang="fi-FI" sz="1900" dirty="0"/>
              <a:t>Prioritizing profits over planet and people leads to very little for the latter two</a:t>
            </a:r>
          </a:p>
          <a:p>
            <a:r>
              <a:rPr lang="fi-FI" sz="2300" dirty="0"/>
              <a:t>Talk vs walk (greenwashing)</a:t>
            </a:r>
          </a:p>
          <a:p>
            <a:pPr lvl="1"/>
            <a:r>
              <a:rPr lang="fi-FI" sz="1900" dirty="0"/>
              <a:t>Glossy words alone don’t mean much</a:t>
            </a:r>
          </a:p>
          <a:p>
            <a:pPr lvl="1"/>
            <a:r>
              <a:rPr lang="fi-FI" sz="1900" dirty="0"/>
              <a:t>Time frames businesses give themselves tend to be relaxed and flexible</a:t>
            </a:r>
          </a:p>
          <a:p>
            <a:r>
              <a:rPr lang="fi-FI" sz="2300" dirty="0"/>
              <a:t>Reducing unsustainability is different from sustainability</a:t>
            </a:r>
          </a:p>
          <a:p>
            <a:endParaRPr lang="en-GB" sz="1900" dirty="0"/>
          </a:p>
        </p:txBody>
      </p:sp>
      <p:sp>
        <p:nvSpPr>
          <p:cNvPr id="2" name="Content Placeholder 1">
            <a:extLst>
              <a:ext uri="{FF2B5EF4-FFF2-40B4-BE49-F238E27FC236}">
                <a16:creationId xmlns:a16="http://schemas.microsoft.com/office/drawing/2014/main" id="{6C69A6F3-A904-42E2-86BE-5C501E5B4273}"/>
              </a:ext>
            </a:extLst>
          </p:cNvPr>
          <p:cNvSpPr>
            <a:spLocks noGrp="1"/>
          </p:cNvSpPr>
          <p:nvPr>
            <p:ph sz="half" idx="2"/>
          </p:nvPr>
        </p:nvSpPr>
        <p:spPr>
          <a:xfrm>
            <a:off x="6256020" y="2177456"/>
            <a:ext cx="5097780" cy="3795748"/>
          </a:xfrm>
        </p:spPr>
        <p:txBody>
          <a:bodyPr>
            <a:normAutofit/>
          </a:bodyPr>
          <a:lstStyle/>
          <a:p>
            <a:r>
              <a:rPr lang="fi-FI" sz="2300" dirty="0"/>
              <a:t>End-of-pipe solutions are not effective enough</a:t>
            </a:r>
          </a:p>
          <a:p>
            <a:r>
              <a:rPr lang="fi-FI" sz="2300" dirty="0"/>
              <a:t>Solutions per unit of production do not necessarily generate total output reductions in environmental harm</a:t>
            </a:r>
          </a:p>
          <a:p>
            <a:pPr lvl="1"/>
            <a:r>
              <a:rPr lang="fi-FI" sz="1900" dirty="0"/>
              <a:t>If </a:t>
            </a:r>
            <a:r>
              <a:rPr lang="fi-FI" sz="1900" dirty="0" err="1"/>
              <a:t>Zara</a:t>
            </a:r>
            <a:r>
              <a:rPr lang="fi-FI" sz="1900" dirty="0"/>
              <a:t> says their target is to reduce CO2 generation per unit produced by 10% and increase sales by 20%, what will happen?</a:t>
            </a:r>
          </a:p>
          <a:p>
            <a:endParaRPr lang="en-GB" sz="2200" dirty="0"/>
          </a:p>
        </p:txBody>
      </p:sp>
    </p:spTree>
    <p:extLst>
      <p:ext uri="{BB962C8B-B14F-4D97-AF65-F5344CB8AC3E}">
        <p14:creationId xmlns:p14="http://schemas.microsoft.com/office/powerpoint/2010/main" val="10823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8344C4-62B2-4AE3-8C4A-5EF53E59475D}"/>
              </a:ext>
            </a:extLst>
          </p:cNvPr>
          <p:cNvSpPr>
            <a:spLocks noGrp="1"/>
          </p:cNvSpPr>
          <p:nvPr>
            <p:ph type="title"/>
          </p:nvPr>
        </p:nvSpPr>
        <p:spPr>
          <a:xfrm>
            <a:off x="838200" y="631825"/>
            <a:ext cx="10515600" cy="1325563"/>
          </a:xfrm>
        </p:spPr>
        <p:txBody>
          <a:bodyPr>
            <a:normAutofit/>
          </a:bodyPr>
          <a:lstStyle/>
          <a:p>
            <a:r>
              <a:rPr lang="fi-FI"/>
              <a:t>Problems with triple-bottom line</a:t>
            </a:r>
            <a:endParaRPr lang="en-GB" dirty="0"/>
          </a:p>
        </p:txBody>
      </p:sp>
      <p:sp>
        <p:nvSpPr>
          <p:cNvPr id="3" name="Content Placeholder 2">
            <a:extLst>
              <a:ext uri="{FF2B5EF4-FFF2-40B4-BE49-F238E27FC236}">
                <a16:creationId xmlns:a16="http://schemas.microsoft.com/office/drawing/2014/main" id="{A8EE0387-B612-4CD8-A13F-AFA212DBA8FB}"/>
              </a:ext>
            </a:extLst>
          </p:cNvPr>
          <p:cNvSpPr>
            <a:spLocks noGrp="1"/>
          </p:cNvSpPr>
          <p:nvPr>
            <p:ph idx="1"/>
          </p:nvPr>
        </p:nvSpPr>
        <p:spPr>
          <a:xfrm>
            <a:off x="838200" y="2057400"/>
            <a:ext cx="10515600" cy="3871762"/>
          </a:xfrm>
        </p:spPr>
        <p:txBody>
          <a:bodyPr>
            <a:normAutofit lnSpcReduction="10000"/>
          </a:bodyPr>
          <a:lstStyle/>
          <a:p>
            <a:r>
              <a:rPr lang="en-GB" dirty="0"/>
              <a:t>TBL, in practice, equates the </a:t>
            </a:r>
            <a:r>
              <a:rPr lang="en-GB" i="1" dirty="0"/>
              <a:t>reporting</a:t>
            </a:r>
            <a:r>
              <a:rPr lang="en-GB" dirty="0"/>
              <a:t> of environmental and social issues with </a:t>
            </a:r>
            <a:r>
              <a:rPr lang="en-GB" i="1" dirty="0"/>
              <a:t>doing</a:t>
            </a:r>
            <a:r>
              <a:rPr lang="en-GB" dirty="0"/>
              <a:t>  something in their benefit</a:t>
            </a:r>
          </a:p>
          <a:p>
            <a:pPr lvl="1"/>
            <a:r>
              <a:rPr lang="en-GB" dirty="0"/>
              <a:t>As such, TBL communicates genuine </a:t>
            </a:r>
            <a:r>
              <a:rPr lang="en-GB" i="1" dirty="0"/>
              <a:t>impacts</a:t>
            </a:r>
            <a:r>
              <a:rPr lang="en-GB" dirty="0"/>
              <a:t> of corporate activity quite poorly</a:t>
            </a:r>
          </a:p>
          <a:p>
            <a:r>
              <a:rPr lang="fi-FI" dirty="0"/>
              <a:t>TBL is essentially a manifestation of </a:t>
            </a:r>
            <a:r>
              <a:rPr lang="fi-FI" b="1" dirty="0"/>
              <a:t>weak sustainability</a:t>
            </a:r>
            <a:endParaRPr lang="fi-FI" dirty="0"/>
          </a:p>
          <a:p>
            <a:pPr lvl="1"/>
            <a:r>
              <a:rPr lang="en-GB" dirty="0"/>
              <a:t>The proposed equality of people, profit, planet end up in the dominance of profit</a:t>
            </a:r>
          </a:p>
          <a:p>
            <a:pPr lvl="1"/>
            <a:r>
              <a:rPr lang="en-GB" dirty="0"/>
              <a:t>This is evidenced (economic) value-generation impetus</a:t>
            </a:r>
          </a:p>
          <a:p>
            <a:r>
              <a:rPr lang="en-GB" dirty="0"/>
              <a:t>It has in fact been argued that TBL has had a hand in the corporate ‘</a:t>
            </a:r>
            <a:r>
              <a:rPr lang="en-GB" dirty="0" err="1"/>
              <a:t>blanding</a:t>
            </a:r>
            <a:r>
              <a:rPr lang="en-GB" dirty="0"/>
              <a:t>’ of sustainability</a:t>
            </a:r>
          </a:p>
          <a:p>
            <a:endParaRPr lang="en-GB" sz="2400" dirty="0"/>
          </a:p>
        </p:txBody>
      </p:sp>
      <p:sp>
        <p:nvSpPr>
          <p:cNvPr id="6" name="TextBox 5">
            <a:extLst>
              <a:ext uri="{FF2B5EF4-FFF2-40B4-BE49-F238E27FC236}">
                <a16:creationId xmlns:a16="http://schemas.microsoft.com/office/drawing/2014/main" id="{8D776743-308D-4386-9319-2FDCA2B4044E}"/>
              </a:ext>
            </a:extLst>
          </p:cNvPr>
          <p:cNvSpPr txBox="1"/>
          <p:nvPr/>
        </p:nvSpPr>
        <p:spPr>
          <a:xfrm>
            <a:off x="9507181" y="5756969"/>
            <a:ext cx="2684819" cy="553998"/>
          </a:xfrm>
          <a:prstGeom prst="rect">
            <a:avLst/>
          </a:prstGeom>
          <a:noFill/>
        </p:spPr>
        <p:txBody>
          <a:bodyPr wrap="square" rtlCol="0">
            <a:spAutoFit/>
          </a:bodyPr>
          <a:lstStyle/>
          <a:p>
            <a:r>
              <a:rPr lang="fi-FI" sz="1000" dirty="0"/>
              <a:t>Source: </a:t>
            </a:r>
          </a:p>
          <a:p>
            <a:endParaRPr lang="fi-FI" sz="1000" dirty="0"/>
          </a:p>
          <a:p>
            <a:r>
              <a:rPr lang="fi-FI" sz="1000" dirty="0"/>
              <a:t>Milne &amp; Gray, 2013</a:t>
            </a:r>
            <a:endParaRPr lang="en-GB" sz="1000" dirty="0"/>
          </a:p>
        </p:txBody>
      </p:sp>
    </p:spTree>
    <p:extLst>
      <p:ext uri="{BB962C8B-B14F-4D97-AF65-F5344CB8AC3E}">
        <p14:creationId xmlns:p14="http://schemas.microsoft.com/office/powerpoint/2010/main" val="1138891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77275-8A9B-4B82-BFF0-FE2207FA901F}"/>
              </a:ext>
            </a:extLst>
          </p:cNvPr>
          <p:cNvSpPr>
            <a:spLocks noGrp="1"/>
          </p:cNvSpPr>
          <p:nvPr>
            <p:ph type="title"/>
          </p:nvPr>
        </p:nvSpPr>
        <p:spPr>
          <a:xfrm>
            <a:off x="838200" y="631825"/>
            <a:ext cx="10515600" cy="1325563"/>
          </a:xfrm>
        </p:spPr>
        <p:txBody>
          <a:bodyPr>
            <a:normAutofit/>
          </a:bodyPr>
          <a:lstStyle/>
          <a:p>
            <a:pPr algn="ctr"/>
            <a:r>
              <a:rPr lang="fi-FI" dirty="0"/>
              <a:t>What investigations of corporate sustainability reports tell us</a:t>
            </a:r>
            <a:endParaRPr lang="en-GB"/>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F337DC-7AFF-42E4-9F81-7535D2C28A10}"/>
              </a:ext>
            </a:extLst>
          </p:cNvPr>
          <p:cNvSpPr>
            <a:spLocks noGrp="1"/>
          </p:cNvSpPr>
          <p:nvPr>
            <p:ph idx="1"/>
          </p:nvPr>
        </p:nvSpPr>
        <p:spPr>
          <a:xfrm>
            <a:off x="838200" y="2269173"/>
            <a:ext cx="10515600" cy="3659988"/>
          </a:xfrm>
        </p:spPr>
        <p:txBody>
          <a:bodyPr>
            <a:normAutofit fontScale="92500" lnSpcReduction="10000"/>
          </a:bodyPr>
          <a:lstStyle/>
          <a:p>
            <a:r>
              <a:rPr lang="fi-FI" dirty="0"/>
              <a:t>Corporate reports communicate how the organization understands sustainability, and how it </a:t>
            </a:r>
            <a:r>
              <a:rPr lang="fi-FI" i="1" dirty="0"/>
              <a:t>wishes</a:t>
            </a:r>
            <a:r>
              <a:rPr lang="fi-FI" dirty="0"/>
              <a:t> to understand it</a:t>
            </a:r>
          </a:p>
          <a:p>
            <a:r>
              <a:rPr lang="fi-FI" dirty="0"/>
              <a:t>The business case is by some distance the most common way firms understand sustainability</a:t>
            </a:r>
          </a:p>
          <a:p>
            <a:pPr lvl="1"/>
            <a:r>
              <a:rPr lang="fi-FI" dirty="0"/>
              <a:t>Based on an analysis of 200+ large firm reports</a:t>
            </a:r>
          </a:p>
          <a:p>
            <a:r>
              <a:rPr lang="fi-FI" dirty="0"/>
              <a:t>In other words, the weak form of sustainability is dominant</a:t>
            </a:r>
          </a:p>
          <a:p>
            <a:endParaRPr lang="fi-FI" dirty="0"/>
          </a:p>
          <a:p>
            <a:r>
              <a:rPr lang="fi-FI" dirty="0"/>
              <a:t>Silver lining: other understandings of </a:t>
            </a:r>
            <a:r>
              <a:rPr lang="fi-FI" dirty="0" err="1"/>
              <a:t>sustainability</a:t>
            </a:r>
            <a:r>
              <a:rPr lang="fi-FI" dirty="0"/>
              <a:t> were projected as well</a:t>
            </a:r>
            <a:endParaRPr lang="en-GB" dirty="0"/>
          </a:p>
        </p:txBody>
      </p:sp>
      <p:sp>
        <p:nvSpPr>
          <p:cNvPr id="7" name="TextBox 6">
            <a:extLst>
              <a:ext uri="{FF2B5EF4-FFF2-40B4-BE49-F238E27FC236}">
                <a16:creationId xmlns:a16="http://schemas.microsoft.com/office/drawing/2014/main" id="{4F5BFD42-2C44-4084-B6AA-1D54A8E1ACEE}"/>
              </a:ext>
            </a:extLst>
          </p:cNvPr>
          <p:cNvSpPr txBox="1"/>
          <p:nvPr/>
        </p:nvSpPr>
        <p:spPr>
          <a:xfrm>
            <a:off x="9589539" y="5823709"/>
            <a:ext cx="2684819" cy="400110"/>
          </a:xfrm>
          <a:prstGeom prst="rect">
            <a:avLst/>
          </a:prstGeom>
          <a:noFill/>
        </p:spPr>
        <p:txBody>
          <a:bodyPr wrap="square" rtlCol="0">
            <a:spAutoFit/>
          </a:bodyPr>
          <a:lstStyle/>
          <a:p>
            <a:r>
              <a:rPr lang="fi-FI" sz="1000" dirty="0"/>
              <a:t>Source: </a:t>
            </a:r>
          </a:p>
          <a:p>
            <a:r>
              <a:rPr lang="fi-FI" sz="1000" dirty="0"/>
              <a:t>Landrum &amp; Ohsowski, 2018</a:t>
            </a:r>
            <a:endParaRPr lang="en-GB" sz="1000" dirty="0"/>
          </a:p>
        </p:txBody>
      </p:sp>
    </p:spTree>
    <p:extLst>
      <p:ext uri="{BB962C8B-B14F-4D97-AF65-F5344CB8AC3E}">
        <p14:creationId xmlns:p14="http://schemas.microsoft.com/office/powerpoint/2010/main" val="2283005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7C80-D21B-4B47-8F99-9F46F2105133}"/>
              </a:ext>
            </a:extLst>
          </p:cNvPr>
          <p:cNvSpPr>
            <a:spLocks noGrp="1"/>
          </p:cNvSpPr>
          <p:nvPr>
            <p:ph type="title"/>
          </p:nvPr>
        </p:nvSpPr>
        <p:spPr>
          <a:xfrm>
            <a:off x="648929" y="629266"/>
            <a:ext cx="3505495" cy="1622321"/>
          </a:xfrm>
        </p:spPr>
        <p:txBody>
          <a:bodyPr>
            <a:normAutofit/>
          </a:bodyPr>
          <a:lstStyle/>
          <a:p>
            <a:r>
              <a:rPr lang="fi-FI" sz="3400" dirty="0"/>
              <a:t>Why is corporate sustainability so difficult?</a:t>
            </a:r>
            <a:endParaRPr lang="en-GB" sz="3400" dirty="0"/>
          </a:p>
        </p:txBody>
      </p:sp>
      <p:sp>
        <p:nvSpPr>
          <p:cNvPr id="3" name="Content Placeholder 2">
            <a:extLst>
              <a:ext uri="{FF2B5EF4-FFF2-40B4-BE49-F238E27FC236}">
                <a16:creationId xmlns:a16="http://schemas.microsoft.com/office/drawing/2014/main" id="{6702B8D8-E066-4BE7-8563-570DFA2B7631}"/>
              </a:ext>
            </a:extLst>
          </p:cNvPr>
          <p:cNvSpPr>
            <a:spLocks noGrp="1"/>
          </p:cNvSpPr>
          <p:nvPr>
            <p:ph idx="1"/>
          </p:nvPr>
        </p:nvSpPr>
        <p:spPr>
          <a:xfrm>
            <a:off x="648931" y="2438400"/>
            <a:ext cx="3505494" cy="3785419"/>
          </a:xfrm>
        </p:spPr>
        <p:txBody>
          <a:bodyPr>
            <a:normAutofit/>
          </a:bodyPr>
          <a:lstStyle/>
          <a:p>
            <a:r>
              <a:rPr lang="fi-FI" sz="2000" dirty="0" err="1"/>
              <a:t>Again</a:t>
            </a:r>
            <a:r>
              <a:rPr lang="fi-FI" sz="2000" dirty="0"/>
              <a:t>: </a:t>
            </a:r>
            <a:r>
              <a:rPr lang="fi-FI" sz="2000" dirty="0" err="1"/>
              <a:t>weak</a:t>
            </a:r>
            <a:r>
              <a:rPr lang="fi-FI" sz="2000" dirty="0"/>
              <a:t> </a:t>
            </a:r>
            <a:r>
              <a:rPr lang="fi-FI" sz="2000" dirty="0" err="1"/>
              <a:t>sustainability</a:t>
            </a:r>
            <a:endParaRPr lang="fi-FI" sz="2000" dirty="0"/>
          </a:p>
          <a:p>
            <a:r>
              <a:rPr lang="fi-FI" sz="2000" dirty="0"/>
              <a:t>Sustainability interests compete with many other issues that require attention and resources</a:t>
            </a:r>
          </a:p>
          <a:p>
            <a:r>
              <a:rPr lang="fi-FI" sz="2000" dirty="0"/>
              <a:t>They end up essentially an afterthought, typically</a:t>
            </a:r>
            <a:endParaRPr lang="en-GB"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A92327-5F1D-48DA-92FD-3EE0E7B9F23F}"/>
              </a:ext>
            </a:extLst>
          </p:cNvPr>
          <p:cNvPicPr>
            <a:picLocks noChangeAspect="1"/>
          </p:cNvPicPr>
          <p:nvPr/>
        </p:nvPicPr>
        <p:blipFill>
          <a:blip r:embed="rId3"/>
          <a:stretch>
            <a:fillRect/>
          </a:stretch>
        </p:blipFill>
        <p:spPr>
          <a:xfrm>
            <a:off x="5405862" y="1710454"/>
            <a:ext cx="6019331" cy="3433845"/>
          </a:xfrm>
          <a:prstGeom prst="rect">
            <a:avLst/>
          </a:prstGeom>
          <a:effectLst/>
        </p:spPr>
      </p:pic>
      <p:sp>
        <p:nvSpPr>
          <p:cNvPr id="5" name="TextBox 4">
            <a:extLst>
              <a:ext uri="{FF2B5EF4-FFF2-40B4-BE49-F238E27FC236}">
                <a16:creationId xmlns:a16="http://schemas.microsoft.com/office/drawing/2014/main" id="{ACC08851-884B-4D7A-B7B7-9BAA28D0054A}"/>
              </a:ext>
            </a:extLst>
          </p:cNvPr>
          <p:cNvSpPr txBox="1"/>
          <p:nvPr/>
        </p:nvSpPr>
        <p:spPr>
          <a:xfrm>
            <a:off x="9589539" y="5823709"/>
            <a:ext cx="2684819" cy="400110"/>
          </a:xfrm>
          <a:prstGeom prst="rect">
            <a:avLst/>
          </a:prstGeom>
          <a:noFill/>
        </p:spPr>
        <p:txBody>
          <a:bodyPr wrap="square" rtlCol="0">
            <a:spAutoFit/>
          </a:bodyPr>
          <a:lstStyle/>
          <a:p>
            <a:r>
              <a:rPr lang="fi-FI" sz="1000" dirty="0"/>
              <a:t>Source: </a:t>
            </a:r>
          </a:p>
          <a:p>
            <a:r>
              <a:rPr lang="fi-FI" sz="1000" dirty="0"/>
              <a:t>Hoffman, 2000</a:t>
            </a:r>
            <a:endParaRPr lang="en-GB" sz="1000" dirty="0"/>
          </a:p>
        </p:txBody>
      </p:sp>
      <p:sp>
        <p:nvSpPr>
          <p:cNvPr id="6" name="TextBox 5">
            <a:extLst>
              <a:ext uri="{FF2B5EF4-FFF2-40B4-BE49-F238E27FC236}">
                <a16:creationId xmlns:a16="http://schemas.microsoft.com/office/drawing/2014/main" id="{6CCA60E8-2554-4BB6-9184-F0A59E23EBEC}"/>
              </a:ext>
            </a:extLst>
          </p:cNvPr>
          <p:cNvSpPr txBox="1"/>
          <p:nvPr/>
        </p:nvSpPr>
        <p:spPr>
          <a:xfrm>
            <a:off x="5726430" y="960120"/>
            <a:ext cx="5589270" cy="646331"/>
          </a:xfrm>
          <a:prstGeom prst="rect">
            <a:avLst/>
          </a:prstGeom>
          <a:noFill/>
        </p:spPr>
        <p:txBody>
          <a:bodyPr wrap="square" rtlCol="0">
            <a:spAutoFit/>
          </a:bodyPr>
          <a:lstStyle/>
          <a:p>
            <a:pPr algn="ctr"/>
            <a:r>
              <a:rPr lang="en-GB" sz="1800" b="0" i="0" u="none" strike="noStrike" baseline="0" dirty="0">
                <a:latin typeface="+mj-lt"/>
              </a:rPr>
              <a:t>Environmental strategy as a composite of existing business interests</a:t>
            </a:r>
            <a:endParaRPr lang="en-GB" dirty="0">
              <a:latin typeface="+mj-lt"/>
            </a:endParaRPr>
          </a:p>
        </p:txBody>
      </p:sp>
    </p:spTree>
    <p:extLst>
      <p:ext uri="{BB962C8B-B14F-4D97-AF65-F5344CB8AC3E}">
        <p14:creationId xmlns:p14="http://schemas.microsoft.com/office/powerpoint/2010/main" val="3724720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7A0B9-632D-41B0-BCE8-397CD72EF0F5}"/>
              </a:ext>
            </a:extLst>
          </p:cNvPr>
          <p:cNvSpPr>
            <a:spLocks noGrp="1"/>
          </p:cNvSpPr>
          <p:nvPr>
            <p:ph type="title"/>
          </p:nvPr>
        </p:nvSpPr>
        <p:spPr>
          <a:xfrm>
            <a:off x="838200" y="631825"/>
            <a:ext cx="10515600" cy="1325563"/>
          </a:xfrm>
        </p:spPr>
        <p:txBody>
          <a:bodyPr>
            <a:normAutofit/>
          </a:bodyPr>
          <a:lstStyle/>
          <a:p>
            <a:pPr algn="ctr"/>
            <a:r>
              <a:rPr lang="fi-FI" dirty="0"/>
              <a:t>Wrap-up</a:t>
            </a:r>
            <a:endParaRPr lang="en-GB"/>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DA7592-28C7-486A-A447-E995E833FBE2}"/>
              </a:ext>
            </a:extLst>
          </p:cNvPr>
          <p:cNvSpPr>
            <a:spLocks noGrp="1"/>
          </p:cNvSpPr>
          <p:nvPr>
            <p:ph idx="1"/>
          </p:nvPr>
        </p:nvSpPr>
        <p:spPr>
          <a:xfrm>
            <a:off x="838200" y="2269173"/>
            <a:ext cx="10515600" cy="3659988"/>
          </a:xfrm>
        </p:spPr>
        <p:txBody>
          <a:bodyPr>
            <a:normAutofit/>
          </a:bodyPr>
          <a:lstStyle/>
          <a:p>
            <a:r>
              <a:rPr lang="fi-FI" dirty="0"/>
              <a:t>To summarize: </a:t>
            </a:r>
          </a:p>
          <a:p>
            <a:pPr lvl="1"/>
            <a:r>
              <a:rPr lang="fi-FI" dirty="0" err="1"/>
              <a:t>Integrated</a:t>
            </a:r>
            <a:r>
              <a:rPr lang="fi-FI" dirty="0"/>
              <a:t> corporate sustainability has </a:t>
            </a:r>
            <a:r>
              <a:rPr lang="fi-FI" i="1" dirty="0"/>
              <a:t>enough scope</a:t>
            </a:r>
            <a:r>
              <a:rPr lang="fi-FI" dirty="0"/>
              <a:t>, but </a:t>
            </a:r>
            <a:r>
              <a:rPr lang="fi-FI" i="1" dirty="0" err="1"/>
              <a:t>lacks</a:t>
            </a:r>
            <a:r>
              <a:rPr lang="fi-FI" i="1" dirty="0"/>
              <a:t> ambition</a:t>
            </a:r>
          </a:p>
          <a:p>
            <a:pPr lvl="1"/>
            <a:r>
              <a:rPr lang="fi-FI" dirty="0" err="1"/>
              <a:t>Innovative</a:t>
            </a:r>
            <a:r>
              <a:rPr lang="fi-FI" dirty="0"/>
              <a:t> </a:t>
            </a:r>
            <a:r>
              <a:rPr lang="fi-FI" dirty="0" err="1"/>
              <a:t>corporate</a:t>
            </a:r>
            <a:r>
              <a:rPr lang="fi-FI" dirty="0"/>
              <a:t> </a:t>
            </a:r>
            <a:r>
              <a:rPr lang="fi-FI" dirty="0" err="1"/>
              <a:t>sustainability</a:t>
            </a:r>
            <a:r>
              <a:rPr lang="fi-FI" dirty="0"/>
              <a:t> </a:t>
            </a:r>
            <a:r>
              <a:rPr lang="fi-FI" dirty="0" err="1"/>
              <a:t>has</a:t>
            </a:r>
            <a:r>
              <a:rPr lang="fi-FI" dirty="0"/>
              <a:t> </a:t>
            </a:r>
            <a:r>
              <a:rPr lang="fi-FI" i="1" dirty="0" err="1"/>
              <a:t>enough</a:t>
            </a:r>
            <a:r>
              <a:rPr lang="fi-FI" i="1" dirty="0"/>
              <a:t> ambition</a:t>
            </a:r>
            <a:r>
              <a:rPr lang="fi-FI" dirty="0"/>
              <a:t>, </a:t>
            </a:r>
            <a:r>
              <a:rPr lang="fi-FI" dirty="0" err="1"/>
              <a:t>but</a:t>
            </a:r>
            <a:r>
              <a:rPr lang="fi-FI" dirty="0"/>
              <a:t> </a:t>
            </a:r>
            <a:r>
              <a:rPr lang="fi-FI" i="1" dirty="0" err="1"/>
              <a:t>lacks</a:t>
            </a:r>
            <a:r>
              <a:rPr lang="fi-FI" i="1" dirty="0"/>
              <a:t> </a:t>
            </a:r>
            <a:r>
              <a:rPr lang="fi-FI" i="1" dirty="0" err="1"/>
              <a:t>scope</a:t>
            </a:r>
            <a:endParaRPr lang="fi-FI" i="1" dirty="0"/>
          </a:p>
          <a:p>
            <a:r>
              <a:rPr lang="fi-FI" dirty="0"/>
              <a:t>The most common, business-as-usual notion of corporate typically focuses on the business case of sustainability</a:t>
            </a:r>
          </a:p>
          <a:p>
            <a:pPr lvl="1"/>
            <a:r>
              <a:rPr lang="fi-FI" dirty="0"/>
              <a:t>Profit before planets and people, though symbolically </a:t>
            </a:r>
            <a:r>
              <a:rPr lang="fi-FI" dirty="0" err="1"/>
              <a:t>they’re</a:t>
            </a:r>
            <a:r>
              <a:rPr lang="fi-FI" dirty="0"/>
              <a:t> </a:t>
            </a:r>
            <a:r>
              <a:rPr lang="fi-FI" dirty="0" err="1"/>
              <a:t>equal</a:t>
            </a:r>
            <a:endParaRPr lang="fi-FI" dirty="0"/>
          </a:p>
        </p:txBody>
      </p:sp>
    </p:spTree>
    <p:extLst>
      <p:ext uri="{BB962C8B-B14F-4D97-AF65-F5344CB8AC3E}">
        <p14:creationId xmlns:p14="http://schemas.microsoft.com/office/powerpoint/2010/main" val="3796148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0C4E-CE0E-4D34-AFEE-5D1FC8978BCF}"/>
              </a:ext>
            </a:extLst>
          </p:cNvPr>
          <p:cNvSpPr>
            <a:spLocks noGrp="1"/>
          </p:cNvSpPr>
          <p:nvPr>
            <p:ph type="title"/>
          </p:nvPr>
        </p:nvSpPr>
        <p:spPr/>
        <p:txBody>
          <a:bodyPr/>
          <a:lstStyle/>
          <a:p>
            <a:r>
              <a:rPr lang="fi-FI" dirty="0"/>
              <a:t>References</a:t>
            </a:r>
            <a:endParaRPr lang="en-GB" dirty="0"/>
          </a:p>
        </p:txBody>
      </p:sp>
      <p:sp>
        <p:nvSpPr>
          <p:cNvPr id="3" name="Content Placeholder 2">
            <a:extLst>
              <a:ext uri="{FF2B5EF4-FFF2-40B4-BE49-F238E27FC236}">
                <a16:creationId xmlns:a16="http://schemas.microsoft.com/office/drawing/2014/main" id="{43F9F728-71F7-429D-890F-C1CC0222B404}"/>
              </a:ext>
            </a:extLst>
          </p:cNvPr>
          <p:cNvSpPr>
            <a:spLocks noGrp="1"/>
          </p:cNvSpPr>
          <p:nvPr>
            <p:ph idx="1"/>
          </p:nvPr>
        </p:nvSpPr>
        <p:spPr/>
        <p:txBody>
          <a:bodyPr>
            <a:normAutofit fontScale="47500" lnSpcReduction="20000"/>
          </a:bodyPr>
          <a:lstStyle/>
          <a:p>
            <a:pPr marL="0" indent="0">
              <a:buNone/>
            </a:pPr>
            <a:r>
              <a:rPr lang="en-GB" dirty="0" err="1">
                <a:effectLst/>
              </a:rPr>
              <a:t>Ergene</a:t>
            </a:r>
            <a:r>
              <a:rPr lang="en-GB" dirty="0">
                <a:effectLst/>
              </a:rPr>
              <a:t>, S., Banerjee, S. B., &amp; Hoffman, A. 2020. (Un)Sustainability and Organization Studies: Towards a Radical Engagement. </a:t>
            </a:r>
            <a:r>
              <a:rPr lang="en-GB" b="1" i="1" dirty="0">
                <a:effectLst/>
              </a:rPr>
              <a:t>Organization Studies</a:t>
            </a:r>
            <a:r>
              <a:rPr lang="en-GB" dirty="0">
                <a:effectLst/>
              </a:rPr>
              <a:t>, 017084062093789.</a:t>
            </a:r>
          </a:p>
          <a:p>
            <a:pPr marL="0" indent="0">
              <a:buNone/>
            </a:pPr>
            <a:r>
              <a:rPr lang="en-GB" dirty="0">
                <a:effectLst/>
              </a:rPr>
              <a:t>Hart, S. L. 1995. A Natural-Resource-Based View of the Firm. </a:t>
            </a:r>
            <a:r>
              <a:rPr lang="en-GB" b="1" i="1" dirty="0">
                <a:effectLst/>
              </a:rPr>
              <a:t>The Academy of Management Review</a:t>
            </a:r>
            <a:r>
              <a:rPr lang="en-GB" dirty="0">
                <a:effectLst/>
              </a:rPr>
              <a:t>, 20(4): 986.</a:t>
            </a:r>
          </a:p>
          <a:p>
            <a:pPr marL="0" indent="0">
              <a:buNone/>
            </a:pPr>
            <a:r>
              <a:rPr lang="en-GB" dirty="0" err="1">
                <a:effectLst/>
              </a:rPr>
              <a:t>Halme</a:t>
            </a:r>
            <a:r>
              <a:rPr lang="en-GB" dirty="0">
                <a:effectLst/>
              </a:rPr>
              <a:t>, M., &amp; </a:t>
            </a:r>
            <a:r>
              <a:rPr lang="en-GB" dirty="0" err="1">
                <a:effectLst/>
              </a:rPr>
              <a:t>Laurila</a:t>
            </a:r>
            <a:r>
              <a:rPr lang="en-GB" dirty="0">
                <a:effectLst/>
              </a:rPr>
              <a:t>, J. 2008. Philanthropy, Integration or Innovation? Exploring the Financial and Societal Outcomes of Different Types of Corporate Responsibility. </a:t>
            </a:r>
            <a:r>
              <a:rPr lang="en-GB" b="1" i="1" dirty="0">
                <a:effectLst/>
              </a:rPr>
              <a:t>Journal of Business Ethics</a:t>
            </a:r>
            <a:r>
              <a:rPr lang="en-GB" dirty="0">
                <a:effectLst/>
              </a:rPr>
              <a:t>, 84(3): 325–339.</a:t>
            </a:r>
          </a:p>
          <a:p>
            <a:pPr marL="0" indent="0">
              <a:buNone/>
            </a:pPr>
            <a:r>
              <a:rPr lang="en-US" dirty="0">
                <a:effectLst/>
              </a:rPr>
              <a:t>Halme, M., Rintamäki, J., Knudsen, J. S., Lankoski, L., &amp; </a:t>
            </a:r>
            <a:r>
              <a:rPr lang="en-US" dirty="0" err="1">
                <a:effectLst/>
              </a:rPr>
              <a:t>Kuisma</a:t>
            </a:r>
            <a:r>
              <a:rPr lang="en-US" dirty="0">
                <a:effectLst/>
              </a:rPr>
              <a:t>, M. 2020. When Is There a Sustainability Case for CSR? Pathways to Environmental and Social Performance Improvements. </a:t>
            </a:r>
            <a:r>
              <a:rPr lang="en-US" b="1" i="1" dirty="0">
                <a:effectLst/>
              </a:rPr>
              <a:t>Business and Society</a:t>
            </a:r>
            <a:r>
              <a:rPr lang="en-US" dirty="0">
                <a:effectLst/>
              </a:rPr>
              <a:t>, 59(6): 1181–1227.</a:t>
            </a:r>
            <a:endParaRPr lang="en-GB" dirty="0">
              <a:effectLst/>
            </a:endParaRPr>
          </a:p>
          <a:p>
            <a:pPr marL="0" indent="0">
              <a:buNone/>
            </a:pPr>
            <a:r>
              <a:rPr lang="en-GB" b="0" i="0" dirty="0">
                <a:solidFill>
                  <a:srgbClr val="222222"/>
                </a:solidFill>
                <a:effectLst/>
              </a:rPr>
              <a:t>Hoffman, A. J., 2000. </a:t>
            </a:r>
            <a:r>
              <a:rPr lang="en-GB" b="1" i="1" dirty="0">
                <a:solidFill>
                  <a:srgbClr val="222222"/>
                </a:solidFill>
                <a:effectLst/>
              </a:rPr>
              <a:t>Competitive environmental strategy: A guide to the changing business landscape</a:t>
            </a:r>
            <a:r>
              <a:rPr lang="en-GB" b="0" i="0" dirty="0">
                <a:solidFill>
                  <a:srgbClr val="222222"/>
                </a:solidFill>
                <a:effectLst/>
              </a:rPr>
              <a:t>. Island press</a:t>
            </a:r>
            <a:r>
              <a:rPr lang="en-GB" b="0" i="0" dirty="0">
                <a:solidFill>
                  <a:srgbClr val="222222"/>
                </a:solidFill>
                <a:effectLst/>
                <a:latin typeface="Arial" panose="020B0604020202020204" pitchFamily="34" charset="0"/>
              </a:rPr>
              <a:t>.</a:t>
            </a:r>
            <a:endParaRPr lang="en-GB" dirty="0">
              <a:effectLst/>
            </a:endParaRPr>
          </a:p>
          <a:p>
            <a:pPr marL="0" indent="0">
              <a:buNone/>
            </a:pPr>
            <a:r>
              <a:rPr lang="en-GB" dirty="0">
                <a:effectLst/>
              </a:rPr>
              <a:t>Hoffman, A. J., &amp; Bansal, P. 2012. Retrospective, Perspective, and Prospective: Introduction to the Oxford Handbook on Business and the Natural Environment. </a:t>
            </a:r>
            <a:r>
              <a:rPr lang="en-GB" b="1" i="1" dirty="0">
                <a:effectLst/>
              </a:rPr>
              <a:t>The Oxford Handbook of Business and the Natural Environment</a:t>
            </a:r>
            <a:r>
              <a:rPr lang="en-GB" dirty="0">
                <a:effectLst/>
              </a:rPr>
              <a:t>, (October): 1–25.</a:t>
            </a:r>
          </a:p>
          <a:p>
            <a:pPr marL="0" indent="0">
              <a:buNone/>
            </a:pPr>
            <a:r>
              <a:rPr lang="en-GB" dirty="0">
                <a:effectLst/>
              </a:rPr>
              <a:t>Hoffman, A. J., &amp; Ehrenfeld, J. R. 2015. The fourth wave: Management science and practice in the age of the </a:t>
            </a:r>
            <a:r>
              <a:rPr lang="en-GB" dirty="0" err="1">
                <a:effectLst/>
              </a:rPr>
              <a:t>anthropocene</a:t>
            </a:r>
            <a:r>
              <a:rPr lang="en-GB" dirty="0">
                <a:effectLst/>
              </a:rPr>
              <a:t>. In S. </a:t>
            </a:r>
            <a:r>
              <a:rPr lang="en-GB" dirty="0" err="1">
                <a:effectLst/>
              </a:rPr>
              <a:t>Mohrman</a:t>
            </a:r>
            <a:r>
              <a:rPr lang="en-GB" dirty="0">
                <a:effectLst/>
              </a:rPr>
              <a:t>, J. O’Toole, &amp; E. Lawler (Eds.), </a:t>
            </a:r>
            <a:r>
              <a:rPr lang="en-GB" b="1" i="1" dirty="0">
                <a:effectLst/>
              </a:rPr>
              <a:t>Corporate Stewardship: Achieving Sustainable Effectiveness. </a:t>
            </a:r>
            <a:r>
              <a:rPr lang="en-GB" dirty="0">
                <a:effectLst/>
              </a:rPr>
              <a:t>Taylor &amp; Francis.</a:t>
            </a:r>
          </a:p>
          <a:p>
            <a:pPr marL="0" indent="0">
              <a:buNone/>
            </a:pPr>
            <a:r>
              <a:rPr lang="en-GB" dirty="0">
                <a:effectLst/>
              </a:rPr>
              <a:t>Landrum, N. E., &amp; </a:t>
            </a:r>
            <a:r>
              <a:rPr lang="en-GB" dirty="0" err="1">
                <a:effectLst/>
              </a:rPr>
              <a:t>Ohsowski</a:t>
            </a:r>
            <a:r>
              <a:rPr lang="en-GB" dirty="0">
                <a:effectLst/>
              </a:rPr>
              <a:t>, B. 2018. Identifying Worldviews on Corporate Sustainability: A Content Analysis of Corporate Sustainability Reports. </a:t>
            </a:r>
            <a:r>
              <a:rPr lang="en-GB" b="1" i="1" dirty="0">
                <a:effectLst/>
              </a:rPr>
              <a:t>Business Strategy and the Environment</a:t>
            </a:r>
            <a:r>
              <a:rPr lang="en-GB" dirty="0">
                <a:effectLst/>
              </a:rPr>
              <a:t>, 27(1): 128–151.</a:t>
            </a:r>
          </a:p>
          <a:p>
            <a:pPr marL="0" indent="0">
              <a:buNone/>
            </a:pPr>
            <a:r>
              <a:rPr lang="en-GB" dirty="0">
                <a:effectLst/>
              </a:rPr>
              <a:t>Milne, M. J., &amp; Gray, R. 2013. W(h)ither Ecology? The Triple Bottom Line, the Global Reporting Initiative, and Corporate Sustainability Reporting. </a:t>
            </a:r>
            <a:r>
              <a:rPr lang="en-GB" b="1" i="1" dirty="0">
                <a:effectLst/>
              </a:rPr>
              <a:t>Journal of Business Ethics</a:t>
            </a:r>
            <a:r>
              <a:rPr lang="en-GB" dirty="0">
                <a:effectLst/>
              </a:rPr>
              <a:t>, 118(1): 13–29.</a:t>
            </a:r>
          </a:p>
          <a:p>
            <a:pPr marL="0" indent="0">
              <a:buNone/>
            </a:pPr>
            <a:r>
              <a:rPr lang="en-US" dirty="0">
                <a:effectLst/>
              </a:rPr>
              <a:t>Porter, M. E., &amp; Kramer, M. R. 2011. Creating Shared Value. </a:t>
            </a:r>
            <a:r>
              <a:rPr lang="en-US" b="1" i="1" dirty="0">
                <a:effectLst/>
              </a:rPr>
              <a:t>Harvard Business Review</a:t>
            </a:r>
            <a:r>
              <a:rPr lang="en-US" dirty="0">
                <a:effectLst/>
              </a:rPr>
              <a:t>, 89(1/2): 62–77.</a:t>
            </a:r>
          </a:p>
          <a:p>
            <a:pPr marL="0" indent="0">
              <a:buNone/>
            </a:pPr>
            <a:r>
              <a:rPr lang="en-US" dirty="0">
                <a:effectLst/>
              </a:rPr>
              <a:t>Porter, M. E., &amp; Kramer, M. R. 2002. The competitive advantage of corporate philanthropy. </a:t>
            </a:r>
            <a:r>
              <a:rPr lang="en-US" b="1" i="1" dirty="0">
                <a:effectLst/>
              </a:rPr>
              <a:t>Harvard Business Review</a:t>
            </a:r>
            <a:r>
              <a:rPr lang="en-US" dirty="0">
                <a:effectLst/>
              </a:rPr>
              <a:t>, 80(12): 57.</a:t>
            </a:r>
          </a:p>
          <a:p>
            <a:pPr marL="0" indent="0">
              <a:buNone/>
            </a:pPr>
            <a:endParaRPr lang="en-GB" dirty="0">
              <a:effectLst/>
            </a:endParaRPr>
          </a:p>
          <a:p>
            <a:pPr marL="0" indent="0">
              <a:buNone/>
            </a:pPr>
            <a:endParaRPr lang="en-GB" dirty="0">
              <a:effectLst/>
            </a:endParaRPr>
          </a:p>
          <a:p>
            <a:pPr marL="0" indent="0">
              <a:buNone/>
            </a:pPr>
            <a:endParaRPr lang="en-GB" dirty="0"/>
          </a:p>
          <a:p>
            <a:endParaRPr lang="en-GB" dirty="0"/>
          </a:p>
        </p:txBody>
      </p:sp>
    </p:spTree>
    <p:extLst>
      <p:ext uri="{BB962C8B-B14F-4D97-AF65-F5344CB8AC3E}">
        <p14:creationId xmlns:p14="http://schemas.microsoft.com/office/powerpoint/2010/main" val="389566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79588-C42E-4668-83DC-B76FA03573F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A reminder: systems perspective</a:t>
            </a:r>
          </a:p>
        </p:txBody>
      </p:sp>
      <p:pic>
        <p:nvPicPr>
          <p:cNvPr id="5" name="Content Placeholder 4" descr="Chart&#10;&#10;Description automatically generated">
            <a:extLst>
              <a:ext uri="{FF2B5EF4-FFF2-40B4-BE49-F238E27FC236}">
                <a16:creationId xmlns:a16="http://schemas.microsoft.com/office/drawing/2014/main" id="{1ABE02D3-B671-4D8C-89C2-0CA2100EFD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2673" y="643466"/>
            <a:ext cx="6749986" cy="5568739"/>
          </a:xfrm>
          <a:prstGeom prst="rect">
            <a:avLst/>
          </a:prstGeom>
        </p:spPr>
      </p:pic>
    </p:spTree>
    <p:extLst>
      <p:ext uri="{BB962C8B-B14F-4D97-AF65-F5344CB8AC3E}">
        <p14:creationId xmlns:p14="http://schemas.microsoft.com/office/powerpoint/2010/main" val="1736406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DBCC-1787-87B7-B0B9-6E9C87D441F9}"/>
              </a:ext>
            </a:extLst>
          </p:cNvPr>
          <p:cNvSpPr>
            <a:spLocks noGrp="1"/>
          </p:cNvSpPr>
          <p:nvPr>
            <p:ph type="ctrTitle"/>
          </p:nvPr>
        </p:nvSpPr>
        <p:spPr>
          <a:xfrm>
            <a:off x="5744924" y="1366625"/>
            <a:ext cx="5966430" cy="2387600"/>
          </a:xfrm>
        </p:spPr>
        <p:txBody>
          <a:bodyPr/>
          <a:lstStyle/>
          <a:p>
            <a:r>
              <a:rPr lang="en-US" dirty="0">
                <a:latin typeface="Arial Black" panose="020B0A04020102020204" pitchFamily="34" charset="0"/>
              </a:rPr>
              <a:t>Regenerative organizing</a:t>
            </a:r>
            <a:endParaRPr lang="en-FI" dirty="0">
              <a:latin typeface="Arial Black" panose="020B0A04020102020204" pitchFamily="34" charset="0"/>
            </a:endParaRPr>
          </a:p>
        </p:txBody>
      </p:sp>
      <p:sp>
        <p:nvSpPr>
          <p:cNvPr id="3" name="Subtitle 2">
            <a:extLst>
              <a:ext uri="{FF2B5EF4-FFF2-40B4-BE49-F238E27FC236}">
                <a16:creationId xmlns:a16="http://schemas.microsoft.com/office/drawing/2014/main" id="{A6C2BC9A-373F-F730-804B-55189955F956}"/>
              </a:ext>
            </a:extLst>
          </p:cNvPr>
          <p:cNvSpPr>
            <a:spLocks noGrp="1"/>
          </p:cNvSpPr>
          <p:nvPr>
            <p:ph type="subTitle" idx="1"/>
          </p:nvPr>
        </p:nvSpPr>
        <p:spPr>
          <a:xfrm>
            <a:off x="5586354" y="4324350"/>
            <a:ext cx="6283570" cy="1655762"/>
          </a:xfrm>
        </p:spPr>
        <p:txBody>
          <a:bodyPr/>
          <a:lstStyle/>
          <a:p>
            <a:r>
              <a:rPr lang="en-US" dirty="0"/>
              <a:t>21E16001 - Sustainability in Business, 27.4.2023</a:t>
            </a:r>
          </a:p>
          <a:p>
            <a:r>
              <a:rPr lang="en-US" dirty="0"/>
              <a:t>Martta Nieminen</a:t>
            </a:r>
          </a:p>
          <a:p>
            <a:endParaRPr lang="en-FI" dirty="0"/>
          </a:p>
        </p:txBody>
      </p:sp>
      <p:pic>
        <p:nvPicPr>
          <p:cNvPr id="5" name="Picture 4" descr="A field of flowers&#10;&#10;Description automatically generated with low confidence">
            <a:extLst>
              <a:ext uri="{FF2B5EF4-FFF2-40B4-BE49-F238E27FC236}">
                <a16:creationId xmlns:a16="http://schemas.microsoft.com/office/drawing/2014/main" id="{4A2AD00F-7B17-3FE1-9E36-CAD01B3F0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7" y="0"/>
            <a:ext cx="5515349" cy="6858000"/>
          </a:xfrm>
          <a:prstGeom prst="rect">
            <a:avLst/>
          </a:prstGeom>
        </p:spPr>
      </p:pic>
      <p:pic>
        <p:nvPicPr>
          <p:cNvPr id="7" name="Picture 6" descr="A picture containing text, plant, flower&#10;&#10;Description automatically generated">
            <a:extLst>
              <a:ext uri="{FF2B5EF4-FFF2-40B4-BE49-F238E27FC236}">
                <a16:creationId xmlns:a16="http://schemas.microsoft.com/office/drawing/2014/main" id="{8EB75D75-7009-6B0E-BC12-C04323298A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615" b="19658"/>
          <a:stretch/>
        </p:blipFill>
        <p:spPr>
          <a:xfrm>
            <a:off x="611733" y="857037"/>
            <a:ext cx="4262930" cy="5143926"/>
          </a:xfrm>
          <a:prstGeom prst="rect">
            <a:avLst/>
          </a:prstGeom>
        </p:spPr>
      </p:pic>
      <p:pic>
        <p:nvPicPr>
          <p:cNvPr id="9" name="Picture 8" descr="A picture containing text, flower, plant, sunflower&#10;&#10;Description automatically generated">
            <a:extLst>
              <a:ext uri="{FF2B5EF4-FFF2-40B4-BE49-F238E27FC236}">
                <a16:creationId xmlns:a16="http://schemas.microsoft.com/office/drawing/2014/main" id="{F35F69B5-5EDA-5B40-3067-19F2B62DDA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127" b="19188"/>
          <a:stretch/>
        </p:blipFill>
        <p:spPr>
          <a:xfrm>
            <a:off x="1394872" y="2001838"/>
            <a:ext cx="2473741" cy="3036277"/>
          </a:xfrm>
          <a:prstGeom prst="rect">
            <a:avLst/>
          </a:prstGeom>
        </p:spPr>
      </p:pic>
    </p:spTree>
    <p:extLst>
      <p:ext uri="{BB962C8B-B14F-4D97-AF65-F5344CB8AC3E}">
        <p14:creationId xmlns:p14="http://schemas.microsoft.com/office/powerpoint/2010/main" val="1169934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3CC0-3277-DA35-6DEC-209C2A34C53A}"/>
              </a:ext>
            </a:extLst>
          </p:cNvPr>
          <p:cNvSpPr>
            <a:spLocks noGrp="1"/>
          </p:cNvSpPr>
          <p:nvPr>
            <p:ph type="title"/>
          </p:nvPr>
        </p:nvSpPr>
        <p:spPr/>
        <p:txBody>
          <a:bodyPr>
            <a:normAutofit/>
          </a:bodyPr>
          <a:lstStyle/>
          <a:p>
            <a:r>
              <a:rPr lang="en-US" sz="4000" dirty="0">
                <a:latin typeface="Arial Black" panose="020B0A04020102020204" pitchFamily="34" charset="0"/>
              </a:rPr>
              <a:t>Regenerative organizing is more than mitigation of impacts</a:t>
            </a:r>
            <a:endParaRPr lang="en-FI" sz="4000" dirty="0">
              <a:latin typeface="Arial Black" panose="020B0A04020102020204" pitchFamily="34" charset="0"/>
            </a:endParaRPr>
          </a:p>
        </p:txBody>
      </p:sp>
      <p:pic>
        <p:nvPicPr>
          <p:cNvPr id="1026" name="Picture 2" descr="Sustainable vs Regenerative, Think Regeneratively! - Kiss the Ground">
            <a:extLst>
              <a:ext uri="{FF2B5EF4-FFF2-40B4-BE49-F238E27FC236}">
                <a16:creationId xmlns:a16="http://schemas.microsoft.com/office/drawing/2014/main" id="{450485E5-A50B-77AB-15F6-CB91AA111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785" y="213898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604CEC4-9EBC-5BEB-0EBA-82332A20B9CD}"/>
              </a:ext>
            </a:extLst>
          </p:cNvPr>
          <p:cNvPicPr>
            <a:picLocks noChangeAspect="1"/>
          </p:cNvPicPr>
          <p:nvPr/>
        </p:nvPicPr>
        <p:blipFill>
          <a:blip r:embed="rId4"/>
          <a:stretch>
            <a:fillRect/>
          </a:stretch>
        </p:blipFill>
        <p:spPr>
          <a:xfrm>
            <a:off x="4653860" y="2138982"/>
            <a:ext cx="2857500" cy="2857500"/>
          </a:xfrm>
          <a:prstGeom prst="rect">
            <a:avLst/>
          </a:prstGeom>
        </p:spPr>
      </p:pic>
      <p:pic>
        <p:nvPicPr>
          <p:cNvPr id="1028" name="Picture 4">
            <a:extLst>
              <a:ext uri="{FF2B5EF4-FFF2-40B4-BE49-F238E27FC236}">
                <a16:creationId xmlns:a16="http://schemas.microsoft.com/office/drawing/2014/main" id="{389B0365-F7B9-F484-3962-0BF3A2F29A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935" y="213898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401F37-2E95-50DD-39CC-CFA87E0C41C3}"/>
              </a:ext>
            </a:extLst>
          </p:cNvPr>
          <p:cNvSpPr txBox="1"/>
          <p:nvPr/>
        </p:nvSpPr>
        <p:spPr>
          <a:xfrm>
            <a:off x="967777" y="5164201"/>
            <a:ext cx="10229666" cy="923330"/>
          </a:xfrm>
          <a:prstGeom prst="rect">
            <a:avLst/>
          </a:prstGeom>
          <a:noFill/>
        </p:spPr>
        <p:txBody>
          <a:bodyPr wrap="square">
            <a:spAutoFit/>
          </a:bodyPr>
          <a:lstStyle/>
          <a:p>
            <a:r>
              <a:rPr lang="en-US" b="1" dirty="0"/>
              <a:t>Degenerative model</a:t>
            </a:r>
            <a:r>
              <a:rPr lang="en-US" dirty="0"/>
              <a:t>: current situation is ecologically and socially damaging (net negative)</a:t>
            </a:r>
          </a:p>
          <a:p>
            <a:r>
              <a:rPr lang="en-US" b="1" dirty="0"/>
              <a:t>Sustainable model</a:t>
            </a:r>
            <a:r>
              <a:rPr lang="en-US" dirty="0"/>
              <a:t>: aims at mitigating the impact of human (net zero)</a:t>
            </a:r>
          </a:p>
          <a:p>
            <a:r>
              <a:rPr lang="en-US" b="1" dirty="0"/>
              <a:t>Regenerative model</a:t>
            </a:r>
            <a:r>
              <a:rPr lang="en-US" dirty="0"/>
              <a:t>: aims enhancing and replenishing social-ecological systems (net positive)</a:t>
            </a:r>
            <a:endParaRPr lang="en-FI" dirty="0"/>
          </a:p>
        </p:txBody>
      </p:sp>
      <p:sp>
        <p:nvSpPr>
          <p:cNvPr id="8" name="TextBox 7">
            <a:extLst>
              <a:ext uri="{FF2B5EF4-FFF2-40B4-BE49-F238E27FC236}">
                <a16:creationId xmlns:a16="http://schemas.microsoft.com/office/drawing/2014/main" id="{C3C57E75-5336-80EC-5082-C79A237EF0A7}"/>
              </a:ext>
            </a:extLst>
          </p:cNvPr>
          <p:cNvSpPr txBox="1"/>
          <p:nvPr/>
        </p:nvSpPr>
        <p:spPr>
          <a:xfrm>
            <a:off x="1967810" y="6188575"/>
            <a:ext cx="8229600" cy="461665"/>
          </a:xfrm>
          <a:prstGeom prst="rect">
            <a:avLst/>
          </a:prstGeom>
          <a:solidFill>
            <a:srgbClr val="D7D3CA"/>
          </a:solidFill>
        </p:spPr>
        <p:txBody>
          <a:bodyPr wrap="square">
            <a:spAutoFit/>
          </a:bodyPr>
          <a:lstStyle/>
          <a:p>
            <a:r>
              <a:rPr lang="en-US" sz="2400" b="1" dirty="0">
                <a:solidFill>
                  <a:srgbClr val="6B6C26"/>
                </a:solidFill>
              </a:rPr>
              <a:t>Synthesis of ancient worldviews and a new scientific paradigm</a:t>
            </a:r>
            <a:endParaRPr lang="en-FI" sz="2400" b="1" dirty="0">
              <a:solidFill>
                <a:srgbClr val="6B6C26"/>
              </a:solidFill>
            </a:endParaRPr>
          </a:p>
        </p:txBody>
      </p:sp>
    </p:spTree>
    <p:extLst>
      <p:ext uri="{BB962C8B-B14F-4D97-AF65-F5344CB8AC3E}">
        <p14:creationId xmlns:p14="http://schemas.microsoft.com/office/powerpoint/2010/main" val="514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F8BC-B0B5-D57B-0A12-9292FE94BD96}"/>
              </a:ext>
            </a:extLst>
          </p:cNvPr>
          <p:cNvSpPr>
            <a:spLocks noGrp="1"/>
          </p:cNvSpPr>
          <p:nvPr>
            <p:ph type="title"/>
          </p:nvPr>
        </p:nvSpPr>
        <p:spPr>
          <a:xfrm>
            <a:off x="838200" y="393699"/>
            <a:ext cx="10515600" cy="6264275"/>
          </a:xfrm>
        </p:spPr>
        <p:txBody>
          <a:bodyPr>
            <a:normAutofit/>
          </a:bodyPr>
          <a:lstStyle/>
          <a:p>
            <a:pPr algn="ctr"/>
            <a:r>
              <a:rPr lang="en-US" sz="7200" dirty="0">
                <a:latin typeface="Arial Black" panose="020B0A04020102020204" pitchFamily="34" charset="0"/>
              </a:rPr>
              <a:t>Rethinking basic assumptions</a:t>
            </a:r>
            <a:endParaRPr lang="en-FI" sz="7200" dirty="0">
              <a:latin typeface="Arial Black" panose="020B0A04020102020204" pitchFamily="34" charset="0"/>
            </a:endParaRPr>
          </a:p>
        </p:txBody>
      </p:sp>
    </p:spTree>
    <p:extLst>
      <p:ext uri="{BB962C8B-B14F-4D97-AF65-F5344CB8AC3E}">
        <p14:creationId xmlns:p14="http://schemas.microsoft.com/office/powerpoint/2010/main" val="338221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96C7-1AB6-BAE3-6154-7DD37ABED641}"/>
              </a:ext>
            </a:extLst>
          </p:cNvPr>
          <p:cNvSpPr>
            <a:spLocks noGrp="1"/>
          </p:cNvSpPr>
          <p:nvPr>
            <p:ph type="title"/>
          </p:nvPr>
        </p:nvSpPr>
        <p:spPr>
          <a:xfrm>
            <a:off x="838200" y="354654"/>
            <a:ext cx="10515600" cy="1325563"/>
          </a:xfrm>
        </p:spPr>
        <p:txBody>
          <a:bodyPr>
            <a:normAutofit/>
          </a:bodyPr>
          <a:lstStyle/>
          <a:p>
            <a:r>
              <a:rPr lang="en-US" sz="3600" dirty="0">
                <a:latin typeface="Arial Black" panose="020B0A04020102020204" pitchFamily="34" charset="0"/>
              </a:rPr>
              <a:t>Economy is decoupled from the environment and society</a:t>
            </a:r>
            <a:endParaRPr lang="en-FI" sz="3600" dirty="0">
              <a:latin typeface="Arial Black" panose="020B0A04020102020204" pitchFamily="34" charset="0"/>
            </a:endParaRPr>
          </a:p>
        </p:txBody>
      </p:sp>
      <p:sp>
        <p:nvSpPr>
          <p:cNvPr id="7" name="Oval 6">
            <a:extLst>
              <a:ext uri="{FF2B5EF4-FFF2-40B4-BE49-F238E27FC236}">
                <a16:creationId xmlns:a16="http://schemas.microsoft.com/office/drawing/2014/main" id="{EAE2EB4B-CD5E-7DCA-013A-F144080FD5A7}"/>
              </a:ext>
            </a:extLst>
          </p:cNvPr>
          <p:cNvSpPr/>
          <p:nvPr/>
        </p:nvSpPr>
        <p:spPr>
          <a:xfrm>
            <a:off x="361496" y="2759866"/>
            <a:ext cx="2880000" cy="2880000"/>
          </a:xfrm>
          <a:prstGeom prst="ellipse">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rPr>
              <a:t>ECONOMY</a:t>
            </a:r>
            <a:endParaRPr lang="en-FI" sz="2400" b="1" dirty="0">
              <a:solidFill>
                <a:schemeClr val="bg1">
                  <a:lumMod val="95000"/>
                </a:schemeClr>
              </a:solidFill>
            </a:endParaRPr>
          </a:p>
        </p:txBody>
      </p:sp>
      <p:sp>
        <p:nvSpPr>
          <p:cNvPr id="9" name="Oval 8">
            <a:extLst>
              <a:ext uri="{FF2B5EF4-FFF2-40B4-BE49-F238E27FC236}">
                <a16:creationId xmlns:a16="http://schemas.microsoft.com/office/drawing/2014/main" id="{7AE46850-A79B-9F77-1010-603A4B55A902}"/>
              </a:ext>
            </a:extLst>
          </p:cNvPr>
          <p:cNvSpPr/>
          <p:nvPr/>
        </p:nvSpPr>
        <p:spPr>
          <a:xfrm>
            <a:off x="3250536" y="2644724"/>
            <a:ext cx="1440000" cy="1440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ENVIRON-MENT</a:t>
            </a:r>
            <a:endParaRPr lang="en-FI" sz="1400" b="1" dirty="0">
              <a:solidFill>
                <a:schemeClr val="tx1"/>
              </a:solidFill>
            </a:endParaRPr>
          </a:p>
        </p:txBody>
      </p:sp>
      <p:sp>
        <p:nvSpPr>
          <p:cNvPr id="10" name="Oval 9">
            <a:extLst>
              <a:ext uri="{FF2B5EF4-FFF2-40B4-BE49-F238E27FC236}">
                <a16:creationId xmlns:a16="http://schemas.microsoft.com/office/drawing/2014/main" id="{B113A8FA-51B8-2B11-25BC-AD2F5CCE53E5}"/>
              </a:ext>
            </a:extLst>
          </p:cNvPr>
          <p:cNvSpPr/>
          <p:nvPr/>
        </p:nvSpPr>
        <p:spPr>
          <a:xfrm>
            <a:off x="6199574" y="2653595"/>
            <a:ext cx="3240000" cy="3240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ECOLOGICAL ENVIRONMENT</a:t>
            </a:r>
            <a:endParaRPr lang="en-FI" b="1" dirty="0">
              <a:solidFill>
                <a:schemeClr val="tx1"/>
              </a:solidFill>
            </a:endParaRPr>
          </a:p>
        </p:txBody>
      </p:sp>
      <p:sp>
        <p:nvSpPr>
          <p:cNvPr id="11" name="Oval 10">
            <a:extLst>
              <a:ext uri="{FF2B5EF4-FFF2-40B4-BE49-F238E27FC236}">
                <a16:creationId xmlns:a16="http://schemas.microsoft.com/office/drawing/2014/main" id="{17FD935B-4EDA-A9D4-6067-9D3833A91120}"/>
              </a:ext>
            </a:extLst>
          </p:cNvPr>
          <p:cNvSpPr/>
          <p:nvPr/>
        </p:nvSpPr>
        <p:spPr>
          <a:xfrm>
            <a:off x="6217654" y="3091733"/>
            <a:ext cx="1476000" cy="1476000"/>
          </a:xfrm>
          <a:prstGeom prst="ellipse">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lumMod val="95000"/>
                  </a:schemeClr>
                </a:solidFill>
              </a:rPr>
              <a:t>ECONOMY</a:t>
            </a:r>
            <a:endParaRPr lang="en-FI" sz="1400" b="1" dirty="0">
              <a:solidFill>
                <a:schemeClr val="bg1">
                  <a:lumMod val="95000"/>
                </a:schemeClr>
              </a:solidFill>
            </a:endParaRPr>
          </a:p>
        </p:txBody>
      </p:sp>
      <p:sp>
        <p:nvSpPr>
          <p:cNvPr id="17" name="TextBox 16">
            <a:extLst>
              <a:ext uri="{FF2B5EF4-FFF2-40B4-BE49-F238E27FC236}">
                <a16:creationId xmlns:a16="http://schemas.microsoft.com/office/drawing/2014/main" id="{5D98DBE5-FE3F-E50A-2672-6C375825A1D7}"/>
              </a:ext>
            </a:extLst>
          </p:cNvPr>
          <p:cNvSpPr txBox="1"/>
          <p:nvPr/>
        </p:nvSpPr>
        <p:spPr>
          <a:xfrm>
            <a:off x="656963" y="1985883"/>
            <a:ext cx="3915643" cy="369332"/>
          </a:xfrm>
          <a:prstGeom prst="rect">
            <a:avLst/>
          </a:prstGeom>
          <a:noFill/>
        </p:spPr>
        <p:txBody>
          <a:bodyPr wrap="square">
            <a:spAutoFit/>
          </a:bodyPr>
          <a:lstStyle/>
          <a:p>
            <a:r>
              <a:rPr lang="en-US" dirty="0"/>
              <a:t>Current view of businesses:</a:t>
            </a:r>
            <a:endParaRPr lang="en-FI" dirty="0"/>
          </a:p>
        </p:txBody>
      </p:sp>
      <p:sp>
        <p:nvSpPr>
          <p:cNvPr id="18" name="TextBox 17">
            <a:extLst>
              <a:ext uri="{FF2B5EF4-FFF2-40B4-BE49-F238E27FC236}">
                <a16:creationId xmlns:a16="http://schemas.microsoft.com/office/drawing/2014/main" id="{A236143F-0F2A-5535-8E12-EC64C199A4DC}"/>
              </a:ext>
            </a:extLst>
          </p:cNvPr>
          <p:cNvSpPr txBox="1"/>
          <p:nvPr/>
        </p:nvSpPr>
        <p:spPr>
          <a:xfrm>
            <a:off x="5970059" y="1820569"/>
            <a:ext cx="3699030" cy="646331"/>
          </a:xfrm>
          <a:prstGeom prst="rect">
            <a:avLst/>
          </a:prstGeom>
          <a:noFill/>
        </p:spPr>
        <p:txBody>
          <a:bodyPr wrap="square">
            <a:spAutoFit/>
          </a:bodyPr>
          <a:lstStyle/>
          <a:p>
            <a:r>
              <a:rPr lang="en-US" dirty="0"/>
              <a:t>Regenerative perspective, economy is embedded in its environment:</a:t>
            </a:r>
            <a:endParaRPr lang="en-FI" dirty="0"/>
          </a:p>
        </p:txBody>
      </p:sp>
      <p:sp>
        <p:nvSpPr>
          <p:cNvPr id="20" name="TextBox 19">
            <a:extLst>
              <a:ext uri="{FF2B5EF4-FFF2-40B4-BE49-F238E27FC236}">
                <a16:creationId xmlns:a16="http://schemas.microsoft.com/office/drawing/2014/main" id="{27895DEA-0AC2-9D51-7CE4-38E961B6291F}"/>
              </a:ext>
            </a:extLst>
          </p:cNvPr>
          <p:cNvSpPr txBox="1"/>
          <p:nvPr/>
        </p:nvSpPr>
        <p:spPr>
          <a:xfrm>
            <a:off x="8854368" y="3054543"/>
            <a:ext cx="3240000" cy="2585323"/>
          </a:xfrm>
          <a:prstGeom prst="rect">
            <a:avLst/>
          </a:prstGeom>
          <a:noFill/>
        </p:spPr>
        <p:txBody>
          <a:bodyPr wrap="square">
            <a:spAutoFit/>
          </a:bodyPr>
          <a:lstStyle/>
          <a:p>
            <a:pPr marL="285750" indent="-285750">
              <a:buFont typeface="Arial" panose="020B0604020202020204" pitchFamily="34" charset="0"/>
              <a:buChar char="•"/>
            </a:pPr>
            <a:r>
              <a:rPr lang="en-US" dirty="0"/>
              <a:t>Origin: </a:t>
            </a:r>
            <a:r>
              <a:rPr lang="en-US" i="1" dirty="0"/>
              <a:t>ecological economics</a:t>
            </a:r>
          </a:p>
          <a:p>
            <a:pPr marL="285750" indent="-285750">
              <a:buFont typeface="Arial" panose="020B0604020202020204" pitchFamily="34" charset="0"/>
              <a:buChar char="•"/>
            </a:pPr>
            <a:r>
              <a:rPr lang="en-US" dirty="0"/>
              <a:t>Differs from mainstream economic  thinking where ‘development’ and tech is expected solve all issues</a:t>
            </a:r>
          </a:p>
          <a:p>
            <a:pPr marL="285750" indent="-285750">
              <a:buFont typeface="Arial" panose="020B0604020202020204" pitchFamily="34" charset="0"/>
              <a:buChar char="•"/>
            </a:pPr>
            <a:r>
              <a:rPr lang="en-US" dirty="0"/>
              <a:t>Recognizes biophysical limits – the economy cannot grow forever (at least physically)</a:t>
            </a:r>
          </a:p>
          <a:p>
            <a:pPr marL="285750" indent="-285750">
              <a:buFont typeface="Arial" panose="020B0604020202020204" pitchFamily="34" charset="0"/>
              <a:buChar char="•"/>
            </a:pPr>
            <a:endParaRPr lang="en-FI" dirty="0"/>
          </a:p>
        </p:txBody>
      </p:sp>
      <p:sp>
        <p:nvSpPr>
          <p:cNvPr id="8" name="Oval 7">
            <a:extLst>
              <a:ext uri="{FF2B5EF4-FFF2-40B4-BE49-F238E27FC236}">
                <a16:creationId xmlns:a16="http://schemas.microsoft.com/office/drawing/2014/main" id="{4B3D6A21-3F85-770D-0E89-B862CD5A49F9}"/>
              </a:ext>
            </a:extLst>
          </p:cNvPr>
          <p:cNvSpPr/>
          <p:nvPr/>
        </p:nvSpPr>
        <p:spPr>
          <a:xfrm>
            <a:off x="7360288" y="2754613"/>
            <a:ext cx="1440000" cy="14400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SOCIETY</a:t>
            </a:r>
            <a:endParaRPr lang="en-FI" sz="1400" b="1" dirty="0">
              <a:solidFill>
                <a:schemeClr val="tx1"/>
              </a:solidFill>
            </a:endParaRPr>
          </a:p>
        </p:txBody>
      </p:sp>
      <p:sp>
        <p:nvSpPr>
          <p:cNvPr id="21" name="Oval 20">
            <a:extLst>
              <a:ext uri="{FF2B5EF4-FFF2-40B4-BE49-F238E27FC236}">
                <a16:creationId xmlns:a16="http://schemas.microsoft.com/office/drawing/2014/main" id="{DB92C770-197F-0B62-8AB1-FD8CED23CD1C}"/>
              </a:ext>
            </a:extLst>
          </p:cNvPr>
          <p:cNvSpPr/>
          <p:nvPr/>
        </p:nvSpPr>
        <p:spPr>
          <a:xfrm>
            <a:off x="2976933" y="4759722"/>
            <a:ext cx="1440000" cy="14400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SOCIETY</a:t>
            </a:r>
            <a:endParaRPr lang="en-FI" sz="1400" b="1" dirty="0">
              <a:solidFill>
                <a:schemeClr val="tx1"/>
              </a:solidFill>
            </a:endParaRPr>
          </a:p>
        </p:txBody>
      </p:sp>
    </p:spTree>
    <p:extLst>
      <p:ext uri="{BB962C8B-B14F-4D97-AF65-F5344CB8AC3E}">
        <p14:creationId xmlns:p14="http://schemas.microsoft.com/office/powerpoint/2010/main" val="210621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p:bldP spid="20"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The Impossible Hamster">
            <a:hlinkClick r:id="" action="ppaction://media"/>
            <a:extLst>
              <a:ext uri="{FF2B5EF4-FFF2-40B4-BE49-F238E27FC236}">
                <a16:creationId xmlns:a16="http://schemas.microsoft.com/office/drawing/2014/main" id="{4B201D1A-5E2F-F152-5A31-79364EA0C635}"/>
              </a:ext>
            </a:extLst>
          </p:cNvPr>
          <p:cNvPicPr>
            <a:picLocks noRot="1" noChangeAspect="1"/>
          </p:cNvPicPr>
          <p:nvPr>
            <a:videoFile r:link="rId1"/>
          </p:nvPr>
        </p:nvPicPr>
        <p:blipFill>
          <a:blip r:embed="rId4"/>
          <a:stretch>
            <a:fillRect/>
          </a:stretch>
        </p:blipFill>
        <p:spPr>
          <a:xfrm>
            <a:off x="2500543" y="1544714"/>
            <a:ext cx="7190914" cy="4062866"/>
          </a:xfrm>
          <a:prstGeom prst="rect">
            <a:avLst/>
          </a:prstGeom>
        </p:spPr>
      </p:pic>
      <p:sp>
        <p:nvSpPr>
          <p:cNvPr id="9" name="Title 1">
            <a:extLst>
              <a:ext uri="{FF2B5EF4-FFF2-40B4-BE49-F238E27FC236}">
                <a16:creationId xmlns:a16="http://schemas.microsoft.com/office/drawing/2014/main" id="{C9AC22ED-D293-3417-2350-EDABF51312AD}"/>
              </a:ext>
            </a:extLst>
          </p:cNvPr>
          <p:cNvSpPr>
            <a:spLocks noGrp="1"/>
          </p:cNvSpPr>
          <p:nvPr>
            <p:ph type="title"/>
          </p:nvPr>
        </p:nvSpPr>
        <p:spPr>
          <a:xfrm>
            <a:off x="838200" y="365125"/>
            <a:ext cx="10515600" cy="1325563"/>
          </a:xfrm>
        </p:spPr>
        <p:txBody>
          <a:bodyPr>
            <a:noAutofit/>
          </a:bodyPr>
          <a:lstStyle/>
          <a:p>
            <a:pPr algn="l"/>
            <a:r>
              <a:rPr lang="en-US" b="1" i="0" dirty="0">
                <a:solidFill>
                  <a:srgbClr val="0F0F0F"/>
                </a:solidFill>
                <a:effectLst/>
                <a:latin typeface="Arial Black" panose="020B0A04020102020204" pitchFamily="34" charset="0"/>
              </a:rPr>
              <a:t>The Impossible Hamster</a:t>
            </a:r>
          </a:p>
        </p:txBody>
      </p:sp>
      <p:sp>
        <p:nvSpPr>
          <p:cNvPr id="11" name="TextBox 10">
            <a:extLst>
              <a:ext uri="{FF2B5EF4-FFF2-40B4-BE49-F238E27FC236}">
                <a16:creationId xmlns:a16="http://schemas.microsoft.com/office/drawing/2014/main" id="{7D62524F-5C02-F96B-3190-9668E99DD3F0}"/>
              </a:ext>
            </a:extLst>
          </p:cNvPr>
          <p:cNvSpPr txBox="1"/>
          <p:nvPr/>
        </p:nvSpPr>
        <p:spPr>
          <a:xfrm>
            <a:off x="2306345" y="5795608"/>
            <a:ext cx="7579310" cy="923330"/>
          </a:xfrm>
          <a:prstGeom prst="rect">
            <a:avLst/>
          </a:prstGeom>
          <a:noFill/>
        </p:spPr>
        <p:txBody>
          <a:bodyPr wrap="square">
            <a:spAutoFit/>
          </a:bodyPr>
          <a:lstStyle/>
          <a:p>
            <a:r>
              <a:rPr lang="en-US" dirty="0"/>
              <a:t>“So, in nature, things don't grow forever. If you want to tie economics back to nature, you have to recognize that the economy is going to stop growing at some point.” </a:t>
            </a:r>
            <a:r>
              <a:rPr lang="en-US" b="0" i="0" dirty="0">
                <a:solidFill>
                  <a:srgbClr val="1F2021"/>
                </a:solidFill>
                <a:effectLst/>
                <a:latin typeface="YaleDesign"/>
              </a:rPr>
              <a:t>Robert Costanza, </a:t>
            </a:r>
            <a:r>
              <a:rPr lang="en-US" b="0" i="0" dirty="0">
                <a:solidFill>
                  <a:srgbClr val="1F2021"/>
                </a:solidFill>
                <a:effectLst/>
                <a:latin typeface="NeueHaasUnicaPro"/>
              </a:rPr>
              <a:t>Professor of Ecological Economics</a:t>
            </a:r>
            <a:endParaRPr lang="en-FI" dirty="0"/>
          </a:p>
        </p:txBody>
      </p:sp>
    </p:spTree>
    <p:extLst>
      <p:ext uri="{BB962C8B-B14F-4D97-AF65-F5344CB8AC3E}">
        <p14:creationId xmlns:p14="http://schemas.microsoft.com/office/powerpoint/2010/main" val="183392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F79E-2FD4-E8B0-A691-C4CB4540AF83}"/>
              </a:ext>
            </a:extLst>
          </p:cNvPr>
          <p:cNvSpPr>
            <a:spLocks noGrp="1"/>
          </p:cNvSpPr>
          <p:nvPr>
            <p:ph type="title"/>
          </p:nvPr>
        </p:nvSpPr>
        <p:spPr/>
        <p:txBody>
          <a:bodyPr>
            <a:noAutofit/>
          </a:bodyPr>
          <a:lstStyle/>
          <a:p>
            <a:r>
              <a:rPr lang="en-US" sz="3600" b="1" dirty="0">
                <a:latin typeface="Arial Black" panose="020B0A04020102020204" pitchFamily="34" charset="0"/>
              </a:rPr>
              <a:t>Social-ecological systems narrowing the gap between natural and social sciences</a:t>
            </a:r>
            <a:endParaRPr lang="en-FI" sz="3600" b="1" dirty="0">
              <a:latin typeface="Arial Black" panose="020B0A04020102020204" pitchFamily="34" charset="0"/>
            </a:endParaRPr>
          </a:p>
        </p:txBody>
      </p:sp>
      <p:pic>
        <p:nvPicPr>
          <p:cNvPr id="4" name="Picture 3">
            <a:extLst>
              <a:ext uri="{FF2B5EF4-FFF2-40B4-BE49-F238E27FC236}">
                <a16:creationId xmlns:a16="http://schemas.microsoft.com/office/drawing/2014/main" id="{D56581BB-637B-0A6C-9280-C9E7D81402F4}"/>
              </a:ext>
            </a:extLst>
          </p:cNvPr>
          <p:cNvPicPr>
            <a:picLocks noChangeAspect="1"/>
          </p:cNvPicPr>
          <p:nvPr/>
        </p:nvPicPr>
        <p:blipFill>
          <a:blip r:embed="rId3"/>
          <a:stretch>
            <a:fillRect/>
          </a:stretch>
        </p:blipFill>
        <p:spPr>
          <a:xfrm>
            <a:off x="310202" y="1753623"/>
            <a:ext cx="1621801" cy="2255075"/>
          </a:xfrm>
          <a:prstGeom prst="rect">
            <a:avLst/>
          </a:prstGeom>
        </p:spPr>
      </p:pic>
      <p:sp>
        <p:nvSpPr>
          <p:cNvPr id="6" name="TextBox 5">
            <a:extLst>
              <a:ext uri="{FF2B5EF4-FFF2-40B4-BE49-F238E27FC236}">
                <a16:creationId xmlns:a16="http://schemas.microsoft.com/office/drawing/2014/main" id="{132B73A3-B25F-87B6-D69E-C02BE735A266}"/>
              </a:ext>
            </a:extLst>
          </p:cNvPr>
          <p:cNvSpPr txBox="1"/>
          <p:nvPr/>
        </p:nvSpPr>
        <p:spPr>
          <a:xfrm>
            <a:off x="447947" y="1753623"/>
            <a:ext cx="2275504" cy="338554"/>
          </a:xfrm>
          <a:prstGeom prst="rect">
            <a:avLst/>
          </a:prstGeom>
          <a:noFill/>
        </p:spPr>
        <p:txBody>
          <a:bodyPr wrap="square">
            <a:spAutoFit/>
          </a:bodyPr>
          <a:lstStyle/>
          <a:p>
            <a:r>
              <a:rPr lang="en-US" sz="1600" b="1" dirty="0">
                <a:solidFill>
                  <a:schemeClr val="bg1"/>
                </a:solidFill>
              </a:rPr>
              <a:t>Elinor Ostrom</a:t>
            </a:r>
            <a:endParaRPr lang="en-FI" sz="1600" b="1" dirty="0">
              <a:solidFill>
                <a:schemeClr val="bg1"/>
              </a:solidFill>
            </a:endParaRPr>
          </a:p>
        </p:txBody>
      </p:sp>
      <p:sp>
        <p:nvSpPr>
          <p:cNvPr id="9" name="TextBox 8">
            <a:extLst>
              <a:ext uri="{FF2B5EF4-FFF2-40B4-BE49-F238E27FC236}">
                <a16:creationId xmlns:a16="http://schemas.microsoft.com/office/drawing/2014/main" id="{101B7DBF-A51B-F6DC-4BF2-34C7E2182232}"/>
              </a:ext>
            </a:extLst>
          </p:cNvPr>
          <p:cNvSpPr txBox="1"/>
          <p:nvPr/>
        </p:nvSpPr>
        <p:spPr>
          <a:xfrm>
            <a:off x="588146" y="6519446"/>
            <a:ext cx="2687715" cy="338554"/>
          </a:xfrm>
          <a:prstGeom prst="rect">
            <a:avLst/>
          </a:prstGeom>
          <a:noFill/>
        </p:spPr>
        <p:txBody>
          <a:bodyPr wrap="square">
            <a:spAutoFit/>
          </a:bodyPr>
          <a:lstStyle/>
          <a:p>
            <a:r>
              <a:rPr lang="fr-FR" sz="1600" dirty="0"/>
              <a:t>Source: www.snre.ufl.edu</a:t>
            </a:r>
            <a:endParaRPr lang="en-FI" sz="1600" dirty="0"/>
          </a:p>
        </p:txBody>
      </p:sp>
      <p:sp>
        <p:nvSpPr>
          <p:cNvPr id="11" name="TextBox 10">
            <a:extLst>
              <a:ext uri="{FF2B5EF4-FFF2-40B4-BE49-F238E27FC236}">
                <a16:creationId xmlns:a16="http://schemas.microsoft.com/office/drawing/2014/main" id="{C9D838E0-2245-7863-E294-788FD4AAE1B7}"/>
              </a:ext>
            </a:extLst>
          </p:cNvPr>
          <p:cNvSpPr txBox="1"/>
          <p:nvPr/>
        </p:nvSpPr>
        <p:spPr>
          <a:xfrm>
            <a:off x="330473" y="3790213"/>
            <a:ext cx="1494998" cy="200055"/>
          </a:xfrm>
          <a:prstGeom prst="rect">
            <a:avLst/>
          </a:prstGeom>
          <a:noFill/>
        </p:spPr>
        <p:txBody>
          <a:bodyPr wrap="square">
            <a:spAutoFit/>
          </a:bodyPr>
          <a:lstStyle/>
          <a:p>
            <a:r>
              <a:rPr lang="en-US" sz="700" dirty="0">
                <a:solidFill>
                  <a:srgbClr val="F6D0AC"/>
                </a:solidFill>
              </a:rPr>
              <a:t>elinorostromaward.org</a:t>
            </a:r>
            <a:endParaRPr lang="en-FI" sz="700" dirty="0">
              <a:solidFill>
                <a:srgbClr val="F6D0AC"/>
              </a:solidFill>
            </a:endParaRPr>
          </a:p>
        </p:txBody>
      </p:sp>
      <p:sp>
        <p:nvSpPr>
          <p:cNvPr id="12" name="TextBox 11">
            <a:extLst>
              <a:ext uri="{FF2B5EF4-FFF2-40B4-BE49-F238E27FC236}">
                <a16:creationId xmlns:a16="http://schemas.microsoft.com/office/drawing/2014/main" id="{3B7D5D7D-F055-9483-03BC-341E3A48F5BB}"/>
              </a:ext>
            </a:extLst>
          </p:cNvPr>
          <p:cNvSpPr txBox="1"/>
          <p:nvPr/>
        </p:nvSpPr>
        <p:spPr>
          <a:xfrm>
            <a:off x="8996629" y="2413337"/>
            <a:ext cx="2891241" cy="1015663"/>
          </a:xfrm>
          <a:prstGeom prst="rect">
            <a:avLst/>
          </a:prstGeom>
          <a:noFill/>
        </p:spPr>
        <p:txBody>
          <a:bodyPr wrap="square">
            <a:spAutoFit/>
          </a:bodyPr>
          <a:lstStyle/>
          <a:p>
            <a:pPr algn="ctr"/>
            <a:r>
              <a:rPr lang="fr-FR" sz="2000" b="1" dirty="0"/>
              <a:t>Organizations/</a:t>
            </a:r>
            <a:r>
              <a:rPr lang="fr-FR" sz="2000" b="1" dirty="0" err="1"/>
              <a:t>companies</a:t>
            </a:r>
            <a:r>
              <a:rPr lang="fr-FR" sz="2000" b="1" dirty="0"/>
              <a:t> are </a:t>
            </a:r>
            <a:r>
              <a:rPr lang="fr-FR" sz="2000" b="1" dirty="0" err="1"/>
              <a:t>embedded</a:t>
            </a:r>
            <a:r>
              <a:rPr lang="fr-FR" sz="2000" b="1" dirty="0"/>
              <a:t> in the social-</a:t>
            </a:r>
            <a:r>
              <a:rPr lang="fr-FR" sz="2000" b="1" dirty="0" err="1"/>
              <a:t>ecological</a:t>
            </a:r>
            <a:r>
              <a:rPr lang="fr-FR" sz="2000" b="1" dirty="0"/>
              <a:t> system</a:t>
            </a:r>
            <a:endParaRPr lang="en-FI" sz="2000" b="1" dirty="0"/>
          </a:p>
        </p:txBody>
      </p:sp>
      <p:sp>
        <p:nvSpPr>
          <p:cNvPr id="15" name="Arrow: Right 14">
            <a:extLst>
              <a:ext uri="{FF2B5EF4-FFF2-40B4-BE49-F238E27FC236}">
                <a16:creationId xmlns:a16="http://schemas.microsoft.com/office/drawing/2014/main" id="{1AC91264-974B-4419-2FDF-FA0DE37BE249}"/>
              </a:ext>
            </a:extLst>
          </p:cNvPr>
          <p:cNvSpPr/>
          <p:nvPr/>
        </p:nvSpPr>
        <p:spPr>
          <a:xfrm>
            <a:off x="7883371" y="2638844"/>
            <a:ext cx="1107186" cy="484632"/>
          </a:xfrm>
          <a:prstGeom prst="rightArrow">
            <a:avLst/>
          </a:prstGeom>
          <a:solidFill>
            <a:srgbClr val="E95500"/>
          </a:solidFill>
          <a:ln>
            <a:solidFill>
              <a:srgbClr val="E9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4" name="Picture 13">
            <a:extLst>
              <a:ext uri="{FF2B5EF4-FFF2-40B4-BE49-F238E27FC236}">
                <a16:creationId xmlns:a16="http://schemas.microsoft.com/office/drawing/2014/main" id="{B9241327-A582-76FD-056B-EF8BC9F6B0A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801" b="97694" l="471" r="99529">
                        <a14:foregroundMark x1="22471" y1="49259" x2="22471" y2="49259"/>
                        <a14:foregroundMark x1="21882" y1="48105" x2="28706" y2="43328"/>
                        <a14:foregroundMark x1="28706" y1="43328" x2="28706" y2="42834"/>
                        <a14:foregroundMark x1="20588" y1="66722" x2="32118" y2="71499"/>
                        <a14:foregroundMark x1="9294" y1="47117" x2="17765" y2="44646"/>
                        <a14:foregroundMark x1="4118" y1="53377" x2="6118" y2="52389"/>
                        <a14:foregroundMark x1="43294" y1="6590" x2="47647" y2="6260"/>
                        <a14:foregroundMark x1="14588" y1="19605" x2="28588" y2="10873"/>
                        <a14:foregroundMark x1="31647" y1="6919" x2="53647" y2="3130"/>
                        <a14:foregroundMark x1="96000" y1="58320" x2="95882" y2="43163"/>
                        <a14:foregroundMark x1="39412" y1="94893" x2="66941" y2="92751"/>
                        <a14:foregroundMark x1="75765" y1="17298" x2="78353" y2="13344"/>
                        <a14:foregroundMark x1="67294" y1="8402" x2="71529" y2="8237"/>
                        <a14:foregroundMark x1="21412" y1="84020" x2="26588" y2="85832"/>
                        <a14:foregroundMark x1="81294" y1="89786" x2="80588" y2="83196"/>
                        <a14:foregroundMark x1="54353" y1="95058" x2="46588" y2="97858"/>
                        <a14:foregroundMark x1="70235" y1="89786" x2="82353" y2="83031"/>
                        <a14:foregroundMark x1="588" y1="50741" x2="588" y2="50741"/>
                        <a14:foregroundMark x1="99529" y1="49259" x2="99529" y2="49259"/>
                        <a14:backgroundMark x1="7412" y1="6590" x2="7412" y2="6590"/>
                        <a14:backgroundMark x1="8000" y1="5272" x2="5882" y2="14498"/>
                        <a14:backgroundMark x1="18588" y1="5601" x2="7176" y2="10708"/>
                      </a14:backgroundRemoval>
                    </a14:imgEffect>
                  </a14:imgLayer>
                </a14:imgProps>
              </a:ext>
            </a:extLst>
          </a:blip>
          <a:stretch>
            <a:fillRect/>
          </a:stretch>
        </p:blipFill>
        <p:spPr>
          <a:xfrm>
            <a:off x="1633794" y="1753623"/>
            <a:ext cx="7031767" cy="5021509"/>
          </a:xfrm>
          <a:prstGeom prst="rect">
            <a:avLst/>
          </a:prstGeom>
        </p:spPr>
      </p:pic>
      <p:sp>
        <p:nvSpPr>
          <p:cNvPr id="17" name="TextBox 16">
            <a:extLst>
              <a:ext uri="{FF2B5EF4-FFF2-40B4-BE49-F238E27FC236}">
                <a16:creationId xmlns:a16="http://schemas.microsoft.com/office/drawing/2014/main" id="{5BCCA121-60C5-2274-DD35-58D3693FEE02}"/>
              </a:ext>
            </a:extLst>
          </p:cNvPr>
          <p:cNvSpPr txBox="1"/>
          <p:nvPr/>
        </p:nvSpPr>
        <p:spPr>
          <a:xfrm>
            <a:off x="9143144" y="4031041"/>
            <a:ext cx="2744726" cy="1200329"/>
          </a:xfrm>
          <a:prstGeom prst="rect">
            <a:avLst/>
          </a:prstGeom>
          <a:noFill/>
        </p:spPr>
        <p:txBody>
          <a:bodyPr wrap="square">
            <a:spAutoFit/>
          </a:bodyPr>
          <a:lstStyle/>
          <a:p>
            <a:pPr algn="ctr"/>
            <a:r>
              <a:rPr lang="en-US" dirty="0"/>
              <a:t>Aim: sustaining the viability of overarching SES rather than the longevity of individual organizations</a:t>
            </a:r>
            <a:endParaRPr lang="en-FI" dirty="0"/>
          </a:p>
        </p:txBody>
      </p:sp>
      <p:sp>
        <p:nvSpPr>
          <p:cNvPr id="18" name="Arrow: Right 17">
            <a:extLst>
              <a:ext uri="{FF2B5EF4-FFF2-40B4-BE49-F238E27FC236}">
                <a16:creationId xmlns:a16="http://schemas.microsoft.com/office/drawing/2014/main" id="{037E0823-8D0A-DAB0-8443-7ED5E0490CA8}"/>
              </a:ext>
            </a:extLst>
          </p:cNvPr>
          <p:cNvSpPr/>
          <p:nvPr/>
        </p:nvSpPr>
        <p:spPr>
          <a:xfrm rot="5400000">
            <a:off x="10214486" y="3353220"/>
            <a:ext cx="602040" cy="708917"/>
          </a:xfrm>
          <a:prstGeom prst="rightArrow">
            <a:avLst/>
          </a:prstGeom>
          <a:solidFill>
            <a:srgbClr val="E95500"/>
          </a:solidFill>
          <a:ln>
            <a:solidFill>
              <a:srgbClr val="E9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42497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7"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00E5-6F9B-3BEC-4DA1-697F6E8FCE6F}"/>
              </a:ext>
            </a:extLst>
          </p:cNvPr>
          <p:cNvSpPr>
            <a:spLocks noGrp="1"/>
          </p:cNvSpPr>
          <p:nvPr>
            <p:ph type="title"/>
          </p:nvPr>
        </p:nvSpPr>
        <p:spPr/>
        <p:txBody>
          <a:bodyPr>
            <a:noAutofit/>
          </a:bodyPr>
          <a:lstStyle/>
          <a:p>
            <a:r>
              <a:rPr lang="en-US" sz="3200" dirty="0">
                <a:latin typeface="Arial Black" panose="020B0A04020102020204" pitchFamily="34" charset="0"/>
              </a:rPr>
              <a:t>Regeneration in action – ecosystems are self-organizing and self-regenerating if given the change</a:t>
            </a:r>
            <a:endParaRPr lang="en-FI" sz="3200" dirty="0">
              <a:latin typeface="Arial Black" panose="020B0A04020102020204" pitchFamily="34" charset="0"/>
            </a:endParaRPr>
          </a:p>
        </p:txBody>
      </p:sp>
      <p:pic>
        <p:nvPicPr>
          <p:cNvPr id="4" name="Online Media 5" title="How Wolves Change Rivers">
            <a:hlinkClick r:id="" action="ppaction://media"/>
            <a:extLst>
              <a:ext uri="{FF2B5EF4-FFF2-40B4-BE49-F238E27FC236}">
                <a16:creationId xmlns:a16="http://schemas.microsoft.com/office/drawing/2014/main" id="{F5364605-B361-411B-22FA-19C4407E8417}"/>
              </a:ext>
            </a:extLst>
          </p:cNvPr>
          <p:cNvPicPr>
            <a:picLocks noGrp="1" noRot="1" noChangeAspect="1"/>
          </p:cNvPicPr>
          <p:nvPr>
            <p:ph idx="1"/>
            <a:videoFile r:link="rId1"/>
          </p:nvPr>
        </p:nvPicPr>
        <p:blipFill>
          <a:blip r:embed="rId3"/>
          <a:stretch>
            <a:fillRect/>
          </a:stretch>
        </p:blipFill>
        <p:spPr>
          <a:xfrm>
            <a:off x="1563026" y="1690688"/>
            <a:ext cx="8816922" cy="4981898"/>
          </a:xfrm>
          <a:prstGeom prst="rect">
            <a:avLst/>
          </a:prstGeom>
        </p:spPr>
      </p:pic>
    </p:spTree>
    <p:extLst>
      <p:ext uri="{BB962C8B-B14F-4D97-AF65-F5344CB8AC3E}">
        <p14:creationId xmlns:p14="http://schemas.microsoft.com/office/powerpoint/2010/main" val="95030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B41B-35E1-B6C5-328C-BF1147C38AA8}"/>
              </a:ext>
            </a:extLst>
          </p:cNvPr>
          <p:cNvSpPr>
            <a:spLocks noGrp="1"/>
          </p:cNvSpPr>
          <p:nvPr>
            <p:ph type="title"/>
          </p:nvPr>
        </p:nvSpPr>
        <p:spPr/>
        <p:txBody>
          <a:bodyPr>
            <a:noAutofit/>
          </a:bodyPr>
          <a:lstStyle/>
          <a:p>
            <a:r>
              <a:rPr lang="en-US" sz="3600" dirty="0">
                <a:latin typeface="Arial Black" panose="020B0A04020102020204" pitchFamily="34" charset="0"/>
              </a:rPr>
              <a:t>Moving away from anthropocentrism (ánthrōpos = human)</a:t>
            </a:r>
            <a:endParaRPr lang="en-FI"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EA7908D5-C247-F034-6932-404A039F90AC}"/>
              </a:ext>
            </a:extLst>
          </p:cNvPr>
          <p:cNvSpPr>
            <a:spLocks noGrp="1"/>
          </p:cNvSpPr>
          <p:nvPr>
            <p:ph idx="1"/>
          </p:nvPr>
        </p:nvSpPr>
        <p:spPr>
          <a:xfrm>
            <a:off x="838200" y="1825625"/>
            <a:ext cx="6410325" cy="1006352"/>
          </a:xfrm>
        </p:spPr>
        <p:txBody>
          <a:bodyPr/>
          <a:lstStyle/>
          <a:p>
            <a:pPr marL="0" indent="0">
              <a:buNone/>
            </a:pPr>
            <a:r>
              <a:rPr lang="en-US" dirty="0"/>
              <a:t>Why was it important for humans to separate themselves from other beings?</a:t>
            </a:r>
          </a:p>
        </p:txBody>
      </p:sp>
      <p:sp>
        <p:nvSpPr>
          <p:cNvPr id="5" name="TextBox 4">
            <a:extLst>
              <a:ext uri="{FF2B5EF4-FFF2-40B4-BE49-F238E27FC236}">
                <a16:creationId xmlns:a16="http://schemas.microsoft.com/office/drawing/2014/main" id="{934CFB68-EC2E-21F6-1454-E9F37C76DF1E}"/>
              </a:ext>
            </a:extLst>
          </p:cNvPr>
          <p:cNvSpPr txBox="1"/>
          <p:nvPr/>
        </p:nvSpPr>
        <p:spPr>
          <a:xfrm>
            <a:off x="838199" y="4647216"/>
            <a:ext cx="7105651" cy="523220"/>
          </a:xfrm>
          <a:prstGeom prst="rect">
            <a:avLst/>
          </a:prstGeom>
          <a:noFill/>
        </p:spPr>
        <p:txBody>
          <a:bodyPr wrap="square">
            <a:spAutoFit/>
          </a:bodyPr>
          <a:lstStyle/>
          <a:p>
            <a:pPr marL="0" indent="0">
              <a:buNone/>
            </a:pPr>
            <a:r>
              <a:rPr lang="en-US" sz="2800" dirty="0"/>
              <a:t>And why is it important dismantle this dualism?</a:t>
            </a:r>
            <a:endParaRPr lang="en-FI" sz="2800" dirty="0"/>
          </a:p>
        </p:txBody>
      </p:sp>
      <p:sp>
        <p:nvSpPr>
          <p:cNvPr id="7" name="TextBox 6">
            <a:extLst>
              <a:ext uri="{FF2B5EF4-FFF2-40B4-BE49-F238E27FC236}">
                <a16:creationId xmlns:a16="http://schemas.microsoft.com/office/drawing/2014/main" id="{696BCD0E-C35B-7674-B43C-44C3CB258DBB}"/>
              </a:ext>
            </a:extLst>
          </p:cNvPr>
          <p:cNvSpPr txBox="1"/>
          <p:nvPr/>
        </p:nvSpPr>
        <p:spPr>
          <a:xfrm>
            <a:off x="838198" y="2831977"/>
            <a:ext cx="6313373" cy="1477328"/>
          </a:xfrm>
          <a:prstGeom prst="rect">
            <a:avLst/>
          </a:prstGeom>
          <a:noFill/>
        </p:spPr>
        <p:txBody>
          <a:bodyPr wrap="square">
            <a:spAutoFit/>
          </a:bodyPr>
          <a:lstStyle/>
          <a:p>
            <a:pPr marL="285750" indent="-285750">
              <a:buFont typeface="Arial" panose="020B0604020202020204" pitchFamily="34" charset="0"/>
              <a:buChar char="•"/>
            </a:pPr>
            <a:r>
              <a:rPr lang="en-US" dirty="0"/>
              <a:t>Descartes: mind/body dualism since mind is conscious which means that our bodies are in a space but our minds are not</a:t>
            </a:r>
          </a:p>
          <a:p>
            <a:pPr marL="285750" indent="-285750">
              <a:buFont typeface="Arial" panose="020B0604020202020204" pitchFamily="34" charset="0"/>
              <a:buChar char="•"/>
            </a:pPr>
            <a:r>
              <a:rPr lang="en-US" dirty="0"/>
              <a:t>After the industrial revolution humans in the global North have seen animals, plants, and the non-living system as a resource to be extracted</a:t>
            </a:r>
            <a:endParaRPr lang="en-FI" dirty="0"/>
          </a:p>
        </p:txBody>
      </p:sp>
      <p:sp>
        <p:nvSpPr>
          <p:cNvPr id="8" name="TextBox 7">
            <a:extLst>
              <a:ext uri="{FF2B5EF4-FFF2-40B4-BE49-F238E27FC236}">
                <a16:creationId xmlns:a16="http://schemas.microsoft.com/office/drawing/2014/main" id="{12769FBF-DC3D-B143-4E2F-9312269EB9B3}"/>
              </a:ext>
            </a:extLst>
          </p:cNvPr>
          <p:cNvSpPr txBox="1"/>
          <p:nvPr/>
        </p:nvSpPr>
        <p:spPr>
          <a:xfrm>
            <a:off x="838198" y="5168985"/>
            <a:ext cx="7705727" cy="1477328"/>
          </a:xfrm>
          <a:prstGeom prst="rect">
            <a:avLst/>
          </a:prstGeom>
          <a:noFill/>
        </p:spPr>
        <p:txBody>
          <a:bodyPr wrap="square">
            <a:spAutoFit/>
          </a:bodyPr>
          <a:lstStyle/>
          <a:p>
            <a:pPr marL="285750" indent="-285750">
              <a:buFont typeface="Arial" panose="020B0604020202020204" pitchFamily="34" charset="0"/>
              <a:buChar char="•"/>
            </a:pPr>
            <a:r>
              <a:rPr lang="en-US" dirty="0"/>
              <a:t>Separation of humans and nonhumans has caused the environmental catastrophe – industrialization of nonhumans </a:t>
            </a:r>
          </a:p>
          <a:p>
            <a:pPr marL="285750" indent="-285750">
              <a:buFont typeface="Arial" panose="020B0604020202020204" pitchFamily="34" charset="0"/>
              <a:buChar char="•"/>
            </a:pPr>
            <a:r>
              <a:rPr lang="en-US" dirty="0"/>
              <a:t>Humanity is depended on the nonhuman world and hence should not be separated from the economy</a:t>
            </a:r>
          </a:p>
          <a:p>
            <a:pPr marL="285750" indent="-285750">
              <a:buFont typeface="Arial" panose="020B0604020202020204" pitchFamily="34" charset="0"/>
              <a:buChar char="•"/>
            </a:pPr>
            <a:r>
              <a:rPr lang="en-US" dirty="0"/>
              <a:t>Alternative ways of seeing: ecocentrism</a:t>
            </a:r>
            <a:endParaRPr lang="en-FI" dirty="0"/>
          </a:p>
        </p:txBody>
      </p:sp>
      <p:pic>
        <p:nvPicPr>
          <p:cNvPr id="9" name="Picture 8">
            <a:extLst>
              <a:ext uri="{FF2B5EF4-FFF2-40B4-BE49-F238E27FC236}">
                <a16:creationId xmlns:a16="http://schemas.microsoft.com/office/drawing/2014/main" id="{EC5EDA7E-C184-3688-2C88-492D5A6D7166}"/>
              </a:ext>
            </a:extLst>
          </p:cNvPr>
          <p:cNvPicPr>
            <a:picLocks noChangeAspect="1"/>
          </p:cNvPicPr>
          <p:nvPr/>
        </p:nvPicPr>
        <p:blipFill rotWithShape="1">
          <a:blip r:embed="rId3"/>
          <a:srcRect l="8547" r="10684"/>
          <a:stretch/>
        </p:blipFill>
        <p:spPr>
          <a:xfrm>
            <a:off x="7943850" y="1259915"/>
            <a:ext cx="3600450" cy="3543300"/>
          </a:xfrm>
          <a:prstGeom prst="rect">
            <a:avLst/>
          </a:prstGeom>
        </p:spPr>
      </p:pic>
      <p:sp>
        <p:nvSpPr>
          <p:cNvPr id="11" name="TextBox 10">
            <a:extLst>
              <a:ext uri="{FF2B5EF4-FFF2-40B4-BE49-F238E27FC236}">
                <a16:creationId xmlns:a16="http://schemas.microsoft.com/office/drawing/2014/main" id="{C4524289-8990-C00B-A173-ECEC48D5E33D}"/>
              </a:ext>
            </a:extLst>
          </p:cNvPr>
          <p:cNvSpPr txBox="1"/>
          <p:nvPr/>
        </p:nvSpPr>
        <p:spPr>
          <a:xfrm>
            <a:off x="10165556" y="4717534"/>
            <a:ext cx="2376487" cy="369332"/>
          </a:xfrm>
          <a:prstGeom prst="rect">
            <a:avLst/>
          </a:prstGeom>
          <a:noFill/>
        </p:spPr>
        <p:txBody>
          <a:bodyPr wrap="square">
            <a:spAutoFit/>
          </a:bodyPr>
          <a:lstStyle/>
          <a:p>
            <a:r>
              <a:rPr lang="en-US" dirty="0"/>
              <a:t>Alan Turner</a:t>
            </a:r>
            <a:endParaRPr lang="en-FI" dirty="0"/>
          </a:p>
        </p:txBody>
      </p:sp>
    </p:spTree>
    <p:extLst>
      <p:ext uri="{BB962C8B-B14F-4D97-AF65-F5344CB8AC3E}">
        <p14:creationId xmlns:p14="http://schemas.microsoft.com/office/powerpoint/2010/main" val="45863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0486-A774-97AE-1C67-9F01D5CF13EF}"/>
              </a:ext>
            </a:extLst>
          </p:cNvPr>
          <p:cNvSpPr>
            <a:spLocks noGrp="1"/>
          </p:cNvSpPr>
          <p:nvPr>
            <p:ph type="title"/>
          </p:nvPr>
        </p:nvSpPr>
        <p:spPr/>
        <p:txBody>
          <a:bodyPr>
            <a:normAutofit fontScale="90000"/>
          </a:bodyPr>
          <a:lstStyle/>
          <a:p>
            <a:r>
              <a:rPr lang="en-US" sz="4000" dirty="0">
                <a:latin typeface="Arial Black" panose="020B0A04020102020204" pitchFamily="34" charset="0"/>
              </a:rPr>
              <a:t>“The Milk of Dreams”: A Posthuman Revolution at the 59th Venice Biennale </a:t>
            </a:r>
            <a:endParaRPr lang="en-FI" sz="40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F980F51F-AE66-35F2-DAF7-87AADBEBEDCF}"/>
              </a:ext>
            </a:extLst>
          </p:cNvPr>
          <p:cNvSpPr>
            <a:spLocks noGrp="1"/>
          </p:cNvSpPr>
          <p:nvPr>
            <p:ph idx="1"/>
          </p:nvPr>
        </p:nvSpPr>
        <p:spPr>
          <a:xfrm>
            <a:off x="838200" y="1825625"/>
            <a:ext cx="8982075" cy="688975"/>
          </a:xfrm>
        </p:spPr>
        <p:txBody>
          <a:bodyPr>
            <a:normAutofit fontScale="92500" lnSpcReduction="20000"/>
          </a:bodyPr>
          <a:lstStyle/>
          <a:p>
            <a:pPr marL="0" indent="0">
              <a:buNone/>
            </a:pPr>
            <a:r>
              <a:rPr lang="en-US" dirty="0"/>
              <a:t>Curator Cecilia </a:t>
            </a:r>
            <a:r>
              <a:rPr lang="en-US" dirty="0" err="1"/>
              <a:t>Alemani</a:t>
            </a:r>
            <a:r>
              <a:rPr lang="en-US" dirty="0"/>
              <a:t> curated a posthuman biennial in 2022</a:t>
            </a:r>
            <a:endParaRPr lang="en-FI" dirty="0"/>
          </a:p>
        </p:txBody>
      </p:sp>
      <p:pic>
        <p:nvPicPr>
          <p:cNvPr id="6" name="Picture 5">
            <a:extLst>
              <a:ext uri="{FF2B5EF4-FFF2-40B4-BE49-F238E27FC236}">
                <a16:creationId xmlns:a16="http://schemas.microsoft.com/office/drawing/2014/main" id="{056B01C4-0D42-A252-51B2-22F086164449}"/>
              </a:ext>
            </a:extLst>
          </p:cNvPr>
          <p:cNvPicPr>
            <a:picLocks noChangeAspect="1"/>
          </p:cNvPicPr>
          <p:nvPr/>
        </p:nvPicPr>
        <p:blipFill rotWithShape="1">
          <a:blip r:embed="rId2"/>
          <a:srcRect l="25270" r="25156"/>
          <a:stretch/>
        </p:blipFill>
        <p:spPr>
          <a:xfrm>
            <a:off x="1967390" y="2296187"/>
            <a:ext cx="3129370" cy="4208463"/>
          </a:xfrm>
          <a:prstGeom prst="rect">
            <a:avLst/>
          </a:prstGeom>
        </p:spPr>
      </p:pic>
      <p:sp>
        <p:nvSpPr>
          <p:cNvPr id="8" name="TextBox 7">
            <a:extLst>
              <a:ext uri="{FF2B5EF4-FFF2-40B4-BE49-F238E27FC236}">
                <a16:creationId xmlns:a16="http://schemas.microsoft.com/office/drawing/2014/main" id="{D4006C23-13D7-166C-446F-67BED443F11E}"/>
              </a:ext>
            </a:extLst>
          </p:cNvPr>
          <p:cNvSpPr txBox="1"/>
          <p:nvPr/>
        </p:nvSpPr>
        <p:spPr>
          <a:xfrm>
            <a:off x="319565" y="5571200"/>
            <a:ext cx="3129370" cy="369332"/>
          </a:xfrm>
          <a:prstGeom prst="rect">
            <a:avLst/>
          </a:prstGeom>
          <a:solidFill>
            <a:srgbClr val="D7D3CA"/>
          </a:solidFill>
        </p:spPr>
        <p:txBody>
          <a:bodyPr wrap="square">
            <a:spAutoFit/>
          </a:bodyPr>
          <a:lstStyle/>
          <a:p>
            <a:r>
              <a:rPr lang="en-US" dirty="0">
                <a:solidFill>
                  <a:srgbClr val="6B6C26"/>
                </a:solidFill>
              </a:rPr>
              <a:t>Lavinia Schulz and Walter </a:t>
            </a:r>
            <a:r>
              <a:rPr lang="en-US" dirty="0" err="1">
                <a:solidFill>
                  <a:srgbClr val="6B6C26"/>
                </a:solidFill>
              </a:rPr>
              <a:t>Holdt</a:t>
            </a:r>
            <a:endParaRPr lang="en-FI" dirty="0">
              <a:solidFill>
                <a:srgbClr val="6B6C26"/>
              </a:solidFill>
            </a:endParaRPr>
          </a:p>
        </p:txBody>
      </p:sp>
      <p:pic>
        <p:nvPicPr>
          <p:cNvPr id="9" name="Picture 8">
            <a:extLst>
              <a:ext uri="{FF2B5EF4-FFF2-40B4-BE49-F238E27FC236}">
                <a16:creationId xmlns:a16="http://schemas.microsoft.com/office/drawing/2014/main" id="{9C74806E-2985-0A5C-711E-8FD8E65CD68F}"/>
              </a:ext>
            </a:extLst>
          </p:cNvPr>
          <p:cNvPicPr>
            <a:picLocks noChangeAspect="1"/>
          </p:cNvPicPr>
          <p:nvPr/>
        </p:nvPicPr>
        <p:blipFill rotWithShape="1">
          <a:blip r:embed="rId3"/>
          <a:srcRect l="28426" r="28148"/>
          <a:stretch/>
        </p:blipFill>
        <p:spPr>
          <a:xfrm>
            <a:off x="6931614" y="2296187"/>
            <a:ext cx="2733676" cy="4196688"/>
          </a:xfrm>
          <a:prstGeom prst="rect">
            <a:avLst/>
          </a:prstGeom>
        </p:spPr>
      </p:pic>
      <p:sp>
        <p:nvSpPr>
          <p:cNvPr id="11" name="TextBox 10">
            <a:extLst>
              <a:ext uri="{FF2B5EF4-FFF2-40B4-BE49-F238E27FC236}">
                <a16:creationId xmlns:a16="http://schemas.microsoft.com/office/drawing/2014/main" id="{04E148BE-989F-5132-3B92-4817CB356833}"/>
              </a:ext>
            </a:extLst>
          </p:cNvPr>
          <p:cNvSpPr txBox="1"/>
          <p:nvPr/>
        </p:nvSpPr>
        <p:spPr>
          <a:xfrm>
            <a:off x="7267575" y="6513552"/>
            <a:ext cx="4924425" cy="369332"/>
          </a:xfrm>
          <a:prstGeom prst="rect">
            <a:avLst/>
          </a:prstGeom>
          <a:noFill/>
        </p:spPr>
        <p:txBody>
          <a:bodyPr wrap="square">
            <a:spAutoFit/>
          </a:bodyPr>
          <a:lstStyle/>
          <a:p>
            <a:r>
              <a:rPr lang="en-US" dirty="0"/>
              <a:t>Source: flash---art.com/article/</a:t>
            </a:r>
            <a:r>
              <a:rPr lang="en-US" dirty="0" err="1"/>
              <a:t>venice</a:t>
            </a:r>
            <a:r>
              <a:rPr lang="en-US" dirty="0"/>
              <a:t>-biennale/</a:t>
            </a:r>
            <a:endParaRPr lang="en-FI" dirty="0"/>
          </a:p>
        </p:txBody>
      </p:sp>
      <p:sp>
        <p:nvSpPr>
          <p:cNvPr id="13" name="TextBox 12">
            <a:extLst>
              <a:ext uri="{FF2B5EF4-FFF2-40B4-BE49-F238E27FC236}">
                <a16:creationId xmlns:a16="http://schemas.microsoft.com/office/drawing/2014/main" id="{47595124-F1E4-4649-425D-012879E06D23}"/>
              </a:ext>
            </a:extLst>
          </p:cNvPr>
          <p:cNvSpPr txBox="1"/>
          <p:nvPr/>
        </p:nvSpPr>
        <p:spPr>
          <a:xfrm>
            <a:off x="5977822" y="5571200"/>
            <a:ext cx="1533525" cy="369332"/>
          </a:xfrm>
          <a:prstGeom prst="rect">
            <a:avLst/>
          </a:prstGeom>
          <a:solidFill>
            <a:srgbClr val="D7D3CA"/>
          </a:solidFill>
        </p:spPr>
        <p:txBody>
          <a:bodyPr wrap="square">
            <a:spAutoFit/>
          </a:bodyPr>
          <a:lstStyle/>
          <a:p>
            <a:r>
              <a:rPr lang="en-US" dirty="0" err="1">
                <a:solidFill>
                  <a:srgbClr val="6B6C26"/>
                </a:solidFill>
              </a:rPr>
              <a:t>Delcy</a:t>
            </a:r>
            <a:r>
              <a:rPr lang="en-US" dirty="0">
                <a:solidFill>
                  <a:srgbClr val="6B6C26"/>
                </a:solidFill>
              </a:rPr>
              <a:t> Morelos</a:t>
            </a:r>
            <a:endParaRPr lang="en-FI" dirty="0">
              <a:solidFill>
                <a:srgbClr val="6B6C26"/>
              </a:solidFill>
            </a:endParaRPr>
          </a:p>
        </p:txBody>
      </p:sp>
    </p:spTree>
    <p:extLst>
      <p:ext uri="{BB962C8B-B14F-4D97-AF65-F5344CB8AC3E}">
        <p14:creationId xmlns:p14="http://schemas.microsoft.com/office/powerpoint/2010/main" val="3227178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4CD919-14F6-29BE-678B-0CE455B75B44}"/>
              </a:ext>
            </a:extLst>
          </p:cNvPr>
          <p:cNvSpPr>
            <a:spLocks noGrp="1"/>
          </p:cNvSpPr>
          <p:nvPr>
            <p:ph type="title"/>
          </p:nvPr>
        </p:nvSpPr>
        <p:spPr>
          <a:xfrm>
            <a:off x="838200" y="393699"/>
            <a:ext cx="10515600" cy="6264275"/>
          </a:xfrm>
        </p:spPr>
        <p:txBody>
          <a:bodyPr>
            <a:normAutofit/>
          </a:bodyPr>
          <a:lstStyle/>
          <a:p>
            <a:pPr algn="ctr"/>
            <a:r>
              <a:rPr lang="en-US" sz="7200" dirty="0">
                <a:latin typeface="Arial Black" panose="020B0A04020102020204" pitchFamily="34" charset="0"/>
              </a:rPr>
              <a:t>Regenerative strategies for business</a:t>
            </a:r>
            <a:endParaRPr lang="en-FI" sz="7200" dirty="0">
              <a:latin typeface="Arial Black" panose="020B0A04020102020204" pitchFamily="34" charset="0"/>
            </a:endParaRPr>
          </a:p>
        </p:txBody>
      </p:sp>
    </p:spTree>
    <p:extLst>
      <p:ext uri="{BB962C8B-B14F-4D97-AF65-F5344CB8AC3E}">
        <p14:creationId xmlns:p14="http://schemas.microsoft.com/office/powerpoint/2010/main" val="401575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72D0E-E15E-4476-8C56-7C77777DB08A}"/>
              </a:ext>
            </a:extLst>
          </p:cNvPr>
          <p:cNvSpPr>
            <a:spLocks noGrp="1"/>
          </p:cNvSpPr>
          <p:nvPr>
            <p:ph type="title"/>
          </p:nvPr>
        </p:nvSpPr>
        <p:spPr>
          <a:xfrm>
            <a:off x="594360" y="637125"/>
            <a:ext cx="3802276" cy="5256371"/>
          </a:xfrm>
        </p:spPr>
        <p:txBody>
          <a:bodyPr>
            <a:normAutofit/>
          </a:bodyPr>
          <a:lstStyle/>
          <a:p>
            <a:r>
              <a:rPr lang="fi-FI" sz="4800">
                <a:solidFill>
                  <a:schemeClr val="bg1"/>
                </a:solidFill>
              </a:rPr>
              <a:t>Agenda</a:t>
            </a:r>
            <a:endParaRPr lang="en-GB" sz="4800">
              <a:solidFill>
                <a:schemeClr val="bg1"/>
              </a:solidFill>
            </a:endParaRPr>
          </a:p>
        </p:txBody>
      </p:sp>
      <p:graphicFrame>
        <p:nvGraphicFramePr>
          <p:cNvPr id="5" name="Content Placeholder 2">
            <a:extLst>
              <a:ext uri="{FF2B5EF4-FFF2-40B4-BE49-F238E27FC236}">
                <a16:creationId xmlns:a16="http://schemas.microsoft.com/office/drawing/2014/main" id="{631CE9F6-CB8B-4019-9B18-A032F54D7450}"/>
              </a:ext>
            </a:extLst>
          </p:cNvPr>
          <p:cNvGraphicFramePr>
            <a:graphicFrameLocks noGrp="1"/>
          </p:cNvGraphicFramePr>
          <p:nvPr>
            <p:ph idx="1"/>
            <p:extLst>
              <p:ext uri="{D42A27DB-BD31-4B8C-83A1-F6EECF244321}">
                <p14:modId xmlns:p14="http://schemas.microsoft.com/office/powerpoint/2010/main" val="191011980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490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76DC-3BA2-2BC1-2C48-1DBAEA617C18}"/>
              </a:ext>
            </a:extLst>
          </p:cNvPr>
          <p:cNvSpPr>
            <a:spLocks noGrp="1"/>
          </p:cNvSpPr>
          <p:nvPr>
            <p:ph type="title"/>
          </p:nvPr>
        </p:nvSpPr>
        <p:spPr/>
        <p:txBody>
          <a:bodyPr>
            <a:noAutofit/>
          </a:bodyPr>
          <a:lstStyle/>
          <a:p>
            <a:r>
              <a:rPr lang="en-US" sz="3600" dirty="0">
                <a:latin typeface="Arial Black" panose="020B0A04020102020204" pitchFamily="34" charset="0"/>
              </a:rPr>
              <a:t>Principles and strategies of regenerative business (Hahn and Tampe, 2021)</a:t>
            </a:r>
            <a:endParaRPr lang="en-FI"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366A0FC-95B4-B0F5-95B8-C3A5BD7A3F66}"/>
              </a:ext>
            </a:extLst>
          </p:cNvPr>
          <p:cNvSpPr>
            <a:spLocks noGrp="1"/>
          </p:cNvSpPr>
          <p:nvPr>
            <p:ph idx="1"/>
          </p:nvPr>
        </p:nvSpPr>
        <p:spPr>
          <a:xfrm>
            <a:off x="838200" y="2141537"/>
            <a:ext cx="10515600" cy="4351338"/>
          </a:xfrm>
        </p:spPr>
        <p:txBody>
          <a:bodyPr/>
          <a:lstStyle/>
          <a:p>
            <a:pPr marL="0" indent="0">
              <a:buNone/>
            </a:pPr>
            <a:r>
              <a:rPr lang="en-US" dirty="0"/>
              <a:t>Principles</a:t>
            </a:r>
          </a:p>
          <a:p>
            <a:r>
              <a:rPr lang="en-US" dirty="0"/>
              <a:t>Systems-based level of aspiration</a:t>
            </a:r>
          </a:p>
          <a:p>
            <a:r>
              <a:rPr lang="en-US" dirty="0"/>
              <a:t>Adaptive management approach</a:t>
            </a:r>
          </a:p>
          <a:p>
            <a:endParaRPr lang="en-US" dirty="0"/>
          </a:p>
          <a:p>
            <a:pPr marL="0" indent="0">
              <a:buNone/>
            </a:pPr>
            <a:r>
              <a:rPr lang="en-US" dirty="0"/>
              <a:t>Strategies</a:t>
            </a:r>
          </a:p>
          <a:p>
            <a:r>
              <a:rPr lang="en-US" dirty="0"/>
              <a:t>Restore</a:t>
            </a:r>
          </a:p>
          <a:p>
            <a:r>
              <a:rPr lang="en-US" dirty="0"/>
              <a:t>Preserve</a:t>
            </a:r>
          </a:p>
          <a:p>
            <a:r>
              <a:rPr lang="en-US" dirty="0"/>
              <a:t>Enhance</a:t>
            </a:r>
            <a:endParaRPr lang="en-FI" dirty="0"/>
          </a:p>
        </p:txBody>
      </p:sp>
    </p:spTree>
    <p:extLst>
      <p:ext uri="{BB962C8B-B14F-4D97-AF65-F5344CB8AC3E}">
        <p14:creationId xmlns:p14="http://schemas.microsoft.com/office/powerpoint/2010/main" val="3008789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F66E-D4C6-4F83-AD5B-D68F58AA4F42}"/>
              </a:ext>
            </a:extLst>
          </p:cNvPr>
          <p:cNvSpPr>
            <a:spLocks noGrp="1"/>
          </p:cNvSpPr>
          <p:nvPr>
            <p:ph type="title"/>
          </p:nvPr>
        </p:nvSpPr>
        <p:spPr>
          <a:xfrm>
            <a:off x="838200" y="365125"/>
            <a:ext cx="10515600" cy="1325563"/>
          </a:xfrm>
        </p:spPr>
        <p:txBody>
          <a:bodyPr>
            <a:normAutofit/>
          </a:bodyPr>
          <a:lstStyle/>
          <a:p>
            <a:r>
              <a:rPr lang="fi-FI" sz="3600" dirty="0" err="1">
                <a:latin typeface="Arial Black" panose="020B0A04020102020204" pitchFamily="34" charset="0"/>
              </a:rPr>
              <a:t>Principle</a:t>
            </a:r>
            <a:r>
              <a:rPr lang="fi-FI" sz="3600" dirty="0">
                <a:latin typeface="Arial Black" panose="020B0A04020102020204" pitchFamily="34" charset="0"/>
              </a:rPr>
              <a:t> 1. Systems-</a:t>
            </a:r>
            <a:r>
              <a:rPr lang="fi-FI" sz="3600" dirty="0" err="1">
                <a:latin typeface="Arial Black" panose="020B0A04020102020204" pitchFamily="34" charset="0"/>
              </a:rPr>
              <a:t>based</a:t>
            </a:r>
            <a:r>
              <a:rPr lang="fi-FI" sz="3600" dirty="0">
                <a:latin typeface="Arial Black" panose="020B0A04020102020204" pitchFamily="34" charset="0"/>
              </a:rPr>
              <a:t> level of aspiration</a:t>
            </a:r>
            <a:endParaRPr lang="en-GB"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2BC68F7A-0762-4373-9988-E16B09E01D12}"/>
              </a:ext>
            </a:extLst>
          </p:cNvPr>
          <p:cNvSpPr>
            <a:spLocks noGrp="1"/>
          </p:cNvSpPr>
          <p:nvPr>
            <p:ph idx="1"/>
          </p:nvPr>
        </p:nvSpPr>
        <p:spPr>
          <a:xfrm>
            <a:off x="838200" y="1825624"/>
            <a:ext cx="10515600" cy="4667251"/>
          </a:xfrm>
        </p:spPr>
        <p:txBody>
          <a:bodyPr>
            <a:normAutofit lnSpcReduction="10000"/>
          </a:bodyPr>
          <a:lstStyle/>
          <a:p>
            <a:r>
              <a:rPr lang="fi-FI" dirty="0"/>
              <a:t>Finality of business sustainability is the sustainability of the overarching </a:t>
            </a:r>
            <a:r>
              <a:rPr lang="fi-FI" dirty="0" err="1"/>
              <a:t>socio-ecological</a:t>
            </a:r>
            <a:r>
              <a:rPr lang="fi-FI" dirty="0"/>
              <a:t> </a:t>
            </a:r>
            <a:r>
              <a:rPr lang="fi-FI" dirty="0" err="1"/>
              <a:t>system</a:t>
            </a:r>
            <a:r>
              <a:rPr lang="fi-FI" dirty="0"/>
              <a:t> </a:t>
            </a:r>
          </a:p>
          <a:p>
            <a:pPr lvl="1"/>
            <a:r>
              <a:rPr lang="fi-FI" dirty="0"/>
              <a:t>Not the sustainability of an individual firm</a:t>
            </a:r>
          </a:p>
          <a:p>
            <a:r>
              <a:rPr lang="fi-FI" dirty="0"/>
              <a:t>Three criteria:</a:t>
            </a:r>
          </a:p>
          <a:p>
            <a:pPr lvl="1"/>
            <a:r>
              <a:rPr lang="fi-FI" dirty="0" err="1"/>
              <a:t>Consider</a:t>
            </a:r>
            <a:r>
              <a:rPr lang="fi-FI" dirty="0"/>
              <a:t> SES </a:t>
            </a:r>
            <a:r>
              <a:rPr lang="fi-FI" b="1" dirty="0"/>
              <a:t>impacts</a:t>
            </a:r>
            <a:r>
              <a:rPr lang="fi-FI" dirty="0"/>
              <a:t> on a spectrum: from ”net positive impact” to ”net zero” to ”less harm”</a:t>
            </a:r>
          </a:p>
          <a:p>
            <a:pPr lvl="1"/>
            <a:r>
              <a:rPr lang="fi-FI" dirty="0"/>
              <a:t>Business is nested and dependent on the socio-ecological system – their </a:t>
            </a:r>
            <a:r>
              <a:rPr lang="fi-FI" b="1" dirty="0"/>
              <a:t>relationship</a:t>
            </a:r>
            <a:r>
              <a:rPr lang="fi-FI" dirty="0"/>
              <a:t> is symbiotic</a:t>
            </a:r>
          </a:p>
          <a:p>
            <a:pPr lvl="2"/>
            <a:r>
              <a:rPr lang="en-GB" dirty="0"/>
              <a:t>Not just extracting from the environment but connecting with it, committing to a place</a:t>
            </a:r>
          </a:p>
          <a:p>
            <a:pPr lvl="1"/>
            <a:r>
              <a:rPr lang="en-GB" dirty="0"/>
              <a:t>The </a:t>
            </a:r>
            <a:r>
              <a:rPr lang="en-GB" b="1" dirty="0"/>
              <a:t>underlying rationale </a:t>
            </a:r>
            <a:r>
              <a:rPr lang="en-GB" dirty="0"/>
              <a:t>is about establishing a mutually beneficial relationship between business and the socio-ecological system</a:t>
            </a:r>
          </a:p>
          <a:p>
            <a:pPr lvl="2"/>
            <a:r>
              <a:rPr lang="en-GB" dirty="0"/>
              <a:t>Spectrum: </a:t>
            </a:r>
            <a:r>
              <a:rPr lang="en-GB" b="1" dirty="0"/>
              <a:t>from</a:t>
            </a:r>
            <a:r>
              <a:rPr lang="en-GB" dirty="0"/>
              <a:t> </a:t>
            </a:r>
            <a:r>
              <a:rPr lang="en-US" dirty="0"/>
              <a:t>securing services and steady yields from SES </a:t>
            </a:r>
            <a:r>
              <a:rPr lang="en-US" b="1" dirty="0"/>
              <a:t>to</a:t>
            </a:r>
            <a:r>
              <a:rPr lang="en-US" dirty="0"/>
              <a:t> enhancing the viability and resilience of SES</a:t>
            </a:r>
            <a:endParaRPr lang="en-GB" dirty="0"/>
          </a:p>
        </p:txBody>
      </p:sp>
    </p:spTree>
    <p:extLst>
      <p:ext uri="{BB962C8B-B14F-4D97-AF65-F5344CB8AC3E}">
        <p14:creationId xmlns:p14="http://schemas.microsoft.com/office/powerpoint/2010/main" val="3168945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A92F-F6CC-4EFD-8621-2F3C29194D03}"/>
              </a:ext>
            </a:extLst>
          </p:cNvPr>
          <p:cNvSpPr>
            <a:spLocks noGrp="1"/>
          </p:cNvSpPr>
          <p:nvPr>
            <p:ph type="title"/>
          </p:nvPr>
        </p:nvSpPr>
        <p:spPr>
          <a:xfrm>
            <a:off x="838200" y="365125"/>
            <a:ext cx="10515600" cy="1325563"/>
          </a:xfrm>
        </p:spPr>
        <p:txBody>
          <a:bodyPr>
            <a:normAutofit/>
          </a:bodyPr>
          <a:lstStyle/>
          <a:p>
            <a:r>
              <a:rPr lang="fi-FI" sz="3600" dirty="0" err="1">
                <a:latin typeface="Arial Black" panose="020B0A04020102020204" pitchFamily="34" charset="0"/>
              </a:rPr>
              <a:t>Principle</a:t>
            </a:r>
            <a:r>
              <a:rPr lang="fi-FI" sz="3600" dirty="0">
                <a:latin typeface="Arial Black" panose="020B0A04020102020204" pitchFamily="34" charset="0"/>
              </a:rPr>
              <a:t> 2. </a:t>
            </a:r>
            <a:r>
              <a:rPr lang="fi-FI" sz="3600" dirty="0" err="1">
                <a:latin typeface="Arial Black" panose="020B0A04020102020204" pitchFamily="34" charset="0"/>
              </a:rPr>
              <a:t>Adaptive</a:t>
            </a:r>
            <a:r>
              <a:rPr lang="fi-FI" sz="3600" dirty="0">
                <a:latin typeface="Arial Black" panose="020B0A04020102020204" pitchFamily="34" charset="0"/>
              </a:rPr>
              <a:t> management approach</a:t>
            </a:r>
            <a:endParaRPr lang="en-GB"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FBD0F73F-AAA6-4025-8B49-146DE70B24E4}"/>
              </a:ext>
            </a:extLst>
          </p:cNvPr>
          <p:cNvSpPr>
            <a:spLocks noGrp="1"/>
          </p:cNvSpPr>
          <p:nvPr>
            <p:ph idx="1"/>
          </p:nvPr>
        </p:nvSpPr>
        <p:spPr>
          <a:xfrm>
            <a:off x="838200" y="1825625"/>
            <a:ext cx="10515600" cy="4351338"/>
          </a:xfrm>
        </p:spPr>
        <p:txBody>
          <a:bodyPr>
            <a:normAutofit/>
          </a:bodyPr>
          <a:lstStyle/>
          <a:p>
            <a:r>
              <a:rPr lang="fi-FI" sz="2400" dirty="0"/>
              <a:t>The management approach of a regenerative business ”must be adaptive for being commensurate with the characteristics and the complexity of the socio-economic system”</a:t>
            </a:r>
          </a:p>
          <a:p>
            <a:r>
              <a:rPr lang="fi-FI" sz="2400" dirty="0"/>
              <a:t>Three criteria:</a:t>
            </a:r>
          </a:p>
          <a:p>
            <a:pPr lvl="1"/>
            <a:r>
              <a:rPr lang="fi-FI" sz="2000" dirty="0"/>
              <a:t>A distinct </a:t>
            </a:r>
            <a:r>
              <a:rPr lang="fi-FI" sz="2000" i="1" dirty="0"/>
              <a:t>sense of place</a:t>
            </a:r>
            <a:r>
              <a:rPr lang="fi-FI" sz="2000" dirty="0"/>
              <a:t> in the regenerative business</a:t>
            </a:r>
          </a:p>
          <a:p>
            <a:pPr lvl="2"/>
            <a:r>
              <a:rPr lang="fi-FI" sz="1800" dirty="0"/>
              <a:t>A focus on the characteristics of the socio-ecological system specific to it rather than one-size-fits-all solutions</a:t>
            </a:r>
          </a:p>
          <a:p>
            <a:pPr lvl="1"/>
            <a:r>
              <a:rPr lang="fi-FI" sz="2000" dirty="0"/>
              <a:t>A </a:t>
            </a:r>
            <a:r>
              <a:rPr lang="fi-FI" sz="2000" i="1" dirty="0"/>
              <a:t>temporal orientation</a:t>
            </a:r>
            <a:r>
              <a:rPr lang="fi-FI" sz="2000" dirty="0"/>
              <a:t> that takes into account the lagged, long-term, non-</a:t>
            </a:r>
            <a:r>
              <a:rPr lang="fi-FI" sz="2000" dirty="0" err="1"/>
              <a:t>linear</a:t>
            </a:r>
            <a:r>
              <a:rPr lang="fi-FI" sz="2000" dirty="0"/>
              <a:t> </a:t>
            </a:r>
            <a:r>
              <a:rPr lang="fi-FI" sz="2000" dirty="0" err="1"/>
              <a:t>effects</a:t>
            </a:r>
            <a:r>
              <a:rPr lang="fi-FI" sz="2000" dirty="0"/>
              <a:t> of human impacts on the SES</a:t>
            </a:r>
          </a:p>
          <a:p>
            <a:pPr lvl="1"/>
            <a:r>
              <a:rPr lang="en-GB" sz="2000" dirty="0"/>
              <a:t>To adapt to local socio-ecological systems, regenerative business </a:t>
            </a:r>
            <a:r>
              <a:rPr lang="en-GB" sz="2000" i="1" dirty="0"/>
              <a:t>strategies and practices </a:t>
            </a:r>
            <a:r>
              <a:rPr lang="en-GB" sz="2000" dirty="0"/>
              <a:t>need to be iterative and procedural</a:t>
            </a:r>
          </a:p>
        </p:txBody>
      </p:sp>
      <p:sp>
        <p:nvSpPr>
          <p:cNvPr id="7" name="TextBox 6">
            <a:extLst>
              <a:ext uri="{FF2B5EF4-FFF2-40B4-BE49-F238E27FC236}">
                <a16:creationId xmlns:a16="http://schemas.microsoft.com/office/drawing/2014/main" id="{EE3E150B-1C84-9431-1642-CEE1C1C92C54}"/>
              </a:ext>
            </a:extLst>
          </p:cNvPr>
          <p:cNvSpPr txBox="1"/>
          <p:nvPr/>
        </p:nvSpPr>
        <p:spPr>
          <a:xfrm>
            <a:off x="2109411" y="5661878"/>
            <a:ext cx="7973177" cy="830997"/>
          </a:xfrm>
          <a:prstGeom prst="rect">
            <a:avLst/>
          </a:prstGeom>
          <a:solidFill>
            <a:srgbClr val="D7D3CA"/>
          </a:solidFill>
        </p:spPr>
        <p:txBody>
          <a:bodyPr wrap="square">
            <a:spAutoFit/>
          </a:bodyPr>
          <a:lstStyle/>
          <a:p>
            <a:pPr algn="ctr"/>
            <a:r>
              <a:rPr lang="en-GB" sz="2400" dirty="0">
                <a:solidFill>
                  <a:srgbClr val="6B6C26"/>
                </a:solidFill>
              </a:rPr>
              <a:t>The information and knowledge tied to the evolution living and non-living systems is humbling – decolonial approach</a:t>
            </a:r>
            <a:endParaRPr lang="en-FI" sz="2400" dirty="0">
              <a:solidFill>
                <a:srgbClr val="6B6C26"/>
              </a:solidFill>
            </a:endParaRPr>
          </a:p>
        </p:txBody>
      </p:sp>
    </p:spTree>
    <p:extLst>
      <p:ext uri="{BB962C8B-B14F-4D97-AF65-F5344CB8AC3E}">
        <p14:creationId xmlns:p14="http://schemas.microsoft.com/office/powerpoint/2010/main" val="4506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1C28-64FE-112A-9F98-AF27202F0217}"/>
              </a:ext>
            </a:extLst>
          </p:cNvPr>
          <p:cNvSpPr>
            <a:spLocks noGrp="1"/>
          </p:cNvSpPr>
          <p:nvPr>
            <p:ph type="title"/>
          </p:nvPr>
        </p:nvSpPr>
        <p:spPr/>
        <p:txBody>
          <a:bodyPr>
            <a:normAutofit/>
          </a:bodyPr>
          <a:lstStyle/>
          <a:p>
            <a:r>
              <a:rPr lang="fi-FI" sz="4000" dirty="0">
                <a:latin typeface="Arial Black" panose="020B0A04020102020204" pitchFamily="34" charset="0"/>
              </a:rPr>
              <a:t>Three </a:t>
            </a:r>
            <a:r>
              <a:rPr lang="fi-FI" sz="4000" dirty="0" err="1">
                <a:latin typeface="Arial Black" panose="020B0A04020102020204" pitchFamily="34" charset="0"/>
              </a:rPr>
              <a:t>strategies</a:t>
            </a:r>
            <a:r>
              <a:rPr lang="fi-FI" sz="4000" dirty="0">
                <a:latin typeface="Arial Black" panose="020B0A04020102020204" pitchFamily="34" charset="0"/>
              </a:rPr>
              <a:t> for </a:t>
            </a:r>
            <a:r>
              <a:rPr lang="fi-FI" sz="4000" dirty="0" err="1">
                <a:latin typeface="Arial Black" panose="020B0A04020102020204" pitchFamily="34" charset="0"/>
              </a:rPr>
              <a:t>regenerative</a:t>
            </a:r>
            <a:r>
              <a:rPr lang="fi-FI" sz="4000" dirty="0">
                <a:latin typeface="Arial Black" panose="020B0A04020102020204" pitchFamily="34" charset="0"/>
              </a:rPr>
              <a:t> business</a:t>
            </a:r>
            <a:endParaRPr lang="en-FI" sz="4000" dirty="0">
              <a:latin typeface="Arial Black" panose="020B0A04020102020204" pitchFamily="34" charset="0"/>
            </a:endParaRPr>
          </a:p>
        </p:txBody>
      </p:sp>
      <p:graphicFrame>
        <p:nvGraphicFramePr>
          <p:cNvPr id="24" name="Diagram 23">
            <a:extLst>
              <a:ext uri="{FF2B5EF4-FFF2-40B4-BE49-F238E27FC236}">
                <a16:creationId xmlns:a16="http://schemas.microsoft.com/office/drawing/2014/main" id="{DF3986E2-ED53-B911-1874-025059070099}"/>
              </a:ext>
            </a:extLst>
          </p:cNvPr>
          <p:cNvGraphicFramePr/>
          <p:nvPr/>
        </p:nvGraphicFramePr>
        <p:xfrm>
          <a:off x="2032000" y="157133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a:extLst>
              <a:ext uri="{FF2B5EF4-FFF2-40B4-BE49-F238E27FC236}">
                <a16:creationId xmlns:a16="http://schemas.microsoft.com/office/drawing/2014/main" id="{FAAFE3AE-EE4E-5B23-559B-9AEE9CA4F67D}"/>
              </a:ext>
            </a:extLst>
          </p:cNvPr>
          <p:cNvSpPr txBox="1"/>
          <p:nvPr/>
        </p:nvSpPr>
        <p:spPr>
          <a:xfrm>
            <a:off x="2415840" y="2095318"/>
            <a:ext cx="7360319" cy="584775"/>
          </a:xfrm>
          <a:prstGeom prst="rect">
            <a:avLst/>
          </a:prstGeom>
          <a:noFill/>
        </p:spPr>
        <p:txBody>
          <a:bodyPr wrap="square">
            <a:spAutoFit/>
          </a:bodyPr>
          <a:lstStyle/>
          <a:p>
            <a:pPr algn="ctr"/>
            <a:r>
              <a:rPr lang="en-US" sz="3200" b="1" dirty="0"/>
              <a:t>R</a:t>
            </a:r>
            <a:r>
              <a:rPr lang="en-US" sz="3200" b="1" i="0" dirty="0">
                <a:effectLst/>
              </a:rPr>
              <a:t>egenerative strategies </a:t>
            </a:r>
            <a:r>
              <a:rPr lang="en-US" sz="3200" b="1" dirty="0"/>
              <a:t>as a</a:t>
            </a:r>
            <a:r>
              <a:rPr lang="en-US" sz="3200" b="1" i="0" dirty="0">
                <a:effectLst/>
              </a:rPr>
              <a:t> continuum</a:t>
            </a:r>
            <a:endParaRPr lang="en-FI" sz="3200" b="1" dirty="0"/>
          </a:p>
        </p:txBody>
      </p:sp>
    </p:spTree>
    <p:extLst>
      <p:ext uri="{BB962C8B-B14F-4D97-AF65-F5344CB8AC3E}">
        <p14:creationId xmlns:p14="http://schemas.microsoft.com/office/powerpoint/2010/main" val="863616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E579-A278-5A2D-3199-A00755300EF1}"/>
              </a:ext>
            </a:extLst>
          </p:cNvPr>
          <p:cNvSpPr>
            <a:spLocks noGrp="1"/>
          </p:cNvSpPr>
          <p:nvPr>
            <p:ph type="title"/>
          </p:nvPr>
        </p:nvSpPr>
        <p:spPr/>
        <p:txBody>
          <a:bodyPr>
            <a:normAutofit/>
          </a:bodyPr>
          <a:lstStyle/>
          <a:p>
            <a:r>
              <a:rPr lang="fi-FI" sz="3600" dirty="0" err="1">
                <a:latin typeface="Arial Black" panose="020B0A04020102020204" pitchFamily="34" charset="0"/>
              </a:rPr>
              <a:t>Regenerative</a:t>
            </a:r>
            <a:r>
              <a:rPr lang="fi-FI" sz="3600" dirty="0">
                <a:latin typeface="Arial Black" panose="020B0A04020102020204" pitchFamily="34" charset="0"/>
              </a:rPr>
              <a:t> business </a:t>
            </a:r>
            <a:r>
              <a:rPr lang="fi-FI" sz="3600" dirty="0" err="1">
                <a:latin typeface="Arial Black" panose="020B0A04020102020204" pitchFamily="34" charset="0"/>
              </a:rPr>
              <a:t>overview</a:t>
            </a:r>
            <a:endParaRPr lang="en-FI" sz="3600" dirty="0">
              <a:latin typeface="Arial Black" panose="020B0A04020102020204" pitchFamily="34" charset="0"/>
            </a:endParaRPr>
          </a:p>
        </p:txBody>
      </p:sp>
      <p:pic>
        <p:nvPicPr>
          <p:cNvPr id="4" name="Content Placeholder 4" descr="Table&#10;&#10;Description automatically generated">
            <a:extLst>
              <a:ext uri="{FF2B5EF4-FFF2-40B4-BE49-F238E27FC236}">
                <a16:creationId xmlns:a16="http://schemas.microsoft.com/office/drawing/2014/main" id="{FF7D89A4-6BCC-A966-3FA5-19CADC68E7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134" y="1348887"/>
            <a:ext cx="11065922" cy="5143988"/>
          </a:xfrm>
        </p:spPr>
      </p:pic>
      <p:sp>
        <p:nvSpPr>
          <p:cNvPr id="9" name="Oval 8">
            <a:extLst>
              <a:ext uri="{FF2B5EF4-FFF2-40B4-BE49-F238E27FC236}">
                <a16:creationId xmlns:a16="http://schemas.microsoft.com/office/drawing/2014/main" id="{FA6AFE85-B004-4793-C42C-0FBA51F0BE53}"/>
              </a:ext>
            </a:extLst>
          </p:cNvPr>
          <p:cNvSpPr/>
          <p:nvPr/>
        </p:nvSpPr>
        <p:spPr>
          <a:xfrm>
            <a:off x="950495" y="2779295"/>
            <a:ext cx="1058779" cy="445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Oval 9">
            <a:extLst>
              <a:ext uri="{FF2B5EF4-FFF2-40B4-BE49-F238E27FC236}">
                <a16:creationId xmlns:a16="http://schemas.microsoft.com/office/drawing/2014/main" id="{E702983E-0CD6-DFFF-3955-AB6F3CC7D3F5}"/>
              </a:ext>
            </a:extLst>
          </p:cNvPr>
          <p:cNvSpPr/>
          <p:nvPr/>
        </p:nvSpPr>
        <p:spPr>
          <a:xfrm>
            <a:off x="950495" y="3503954"/>
            <a:ext cx="1058779" cy="445168"/>
          </a:xfrm>
          <a:prstGeom prst="ellipse">
            <a:avLst/>
          </a:prstGeom>
          <a:noFill/>
          <a:ln w="38100">
            <a:solidFill>
              <a:srgbClr val="FF7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val 10">
            <a:extLst>
              <a:ext uri="{FF2B5EF4-FFF2-40B4-BE49-F238E27FC236}">
                <a16:creationId xmlns:a16="http://schemas.microsoft.com/office/drawing/2014/main" id="{2954A509-64AA-077F-3BCB-0EC41D48D499}"/>
              </a:ext>
            </a:extLst>
          </p:cNvPr>
          <p:cNvSpPr/>
          <p:nvPr/>
        </p:nvSpPr>
        <p:spPr>
          <a:xfrm>
            <a:off x="950493" y="5286529"/>
            <a:ext cx="1058779" cy="44516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Oval 11">
            <a:extLst>
              <a:ext uri="{FF2B5EF4-FFF2-40B4-BE49-F238E27FC236}">
                <a16:creationId xmlns:a16="http://schemas.microsoft.com/office/drawing/2014/main" id="{54A74A9E-5D5D-6604-3185-B1126FEC41DA}"/>
              </a:ext>
            </a:extLst>
          </p:cNvPr>
          <p:cNvSpPr/>
          <p:nvPr/>
        </p:nvSpPr>
        <p:spPr>
          <a:xfrm>
            <a:off x="950494" y="4457160"/>
            <a:ext cx="1058779" cy="445168"/>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Oval 12">
            <a:extLst>
              <a:ext uri="{FF2B5EF4-FFF2-40B4-BE49-F238E27FC236}">
                <a16:creationId xmlns:a16="http://schemas.microsoft.com/office/drawing/2014/main" id="{1E4F2F6D-CF2B-2AA2-7CA1-287C24FCC3CF}"/>
              </a:ext>
            </a:extLst>
          </p:cNvPr>
          <p:cNvSpPr/>
          <p:nvPr/>
        </p:nvSpPr>
        <p:spPr>
          <a:xfrm>
            <a:off x="4471738" y="2787312"/>
            <a:ext cx="1455822" cy="6416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Oval 13">
            <a:extLst>
              <a:ext uri="{FF2B5EF4-FFF2-40B4-BE49-F238E27FC236}">
                <a16:creationId xmlns:a16="http://schemas.microsoft.com/office/drawing/2014/main" id="{91F66266-98DC-B9EE-7893-FE5FCB80804A}"/>
              </a:ext>
            </a:extLst>
          </p:cNvPr>
          <p:cNvSpPr/>
          <p:nvPr/>
        </p:nvSpPr>
        <p:spPr>
          <a:xfrm>
            <a:off x="7920802" y="2823555"/>
            <a:ext cx="1263340" cy="501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 name="Oval 15">
            <a:extLst>
              <a:ext uri="{FF2B5EF4-FFF2-40B4-BE49-F238E27FC236}">
                <a16:creationId xmlns:a16="http://schemas.microsoft.com/office/drawing/2014/main" id="{17ED3CD0-B367-5A2C-15AB-CDB9B4D948AA}"/>
              </a:ext>
            </a:extLst>
          </p:cNvPr>
          <p:cNvSpPr/>
          <p:nvPr/>
        </p:nvSpPr>
        <p:spPr>
          <a:xfrm>
            <a:off x="4471738" y="3455825"/>
            <a:ext cx="1624262" cy="908807"/>
          </a:xfrm>
          <a:prstGeom prst="ellipse">
            <a:avLst/>
          </a:prstGeom>
          <a:noFill/>
          <a:ln w="38100">
            <a:solidFill>
              <a:srgbClr val="FF7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 name="Oval 16">
            <a:extLst>
              <a:ext uri="{FF2B5EF4-FFF2-40B4-BE49-F238E27FC236}">
                <a16:creationId xmlns:a16="http://schemas.microsoft.com/office/drawing/2014/main" id="{B4EBB1C1-8BD5-63FB-411F-C295D3004613}"/>
              </a:ext>
            </a:extLst>
          </p:cNvPr>
          <p:cNvSpPr/>
          <p:nvPr/>
        </p:nvSpPr>
        <p:spPr>
          <a:xfrm>
            <a:off x="8023082" y="4470655"/>
            <a:ext cx="1058779" cy="501167"/>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 name="Oval 17">
            <a:extLst>
              <a:ext uri="{FF2B5EF4-FFF2-40B4-BE49-F238E27FC236}">
                <a16:creationId xmlns:a16="http://schemas.microsoft.com/office/drawing/2014/main" id="{C91321DE-BDCB-E46A-EDBD-C9DA567E17CA}"/>
              </a:ext>
            </a:extLst>
          </p:cNvPr>
          <p:cNvSpPr/>
          <p:nvPr/>
        </p:nvSpPr>
        <p:spPr>
          <a:xfrm>
            <a:off x="9190543" y="5277089"/>
            <a:ext cx="2067001" cy="108343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 name="Oval 18">
            <a:extLst>
              <a:ext uri="{FF2B5EF4-FFF2-40B4-BE49-F238E27FC236}">
                <a16:creationId xmlns:a16="http://schemas.microsoft.com/office/drawing/2014/main" id="{3AD81148-A8DA-04EC-80E7-547505EA2EF6}"/>
              </a:ext>
            </a:extLst>
          </p:cNvPr>
          <p:cNvSpPr/>
          <p:nvPr/>
        </p:nvSpPr>
        <p:spPr>
          <a:xfrm>
            <a:off x="6076370" y="5216345"/>
            <a:ext cx="2008849" cy="127653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Oval 19">
            <a:extLst>
              <a:ext uri="{FF2B5EF4-FFF2-40B4-BE49-F238E27FC236}">
                <a16:creationId xmlns:a16="http://schemas.microsoft.com/office/drawing/2014/main" id="{9C958B3F-5681-9491-2614-7FFE1B40DAB8}"/>
              </a:ext>
            </a:extLst>
          </p:cNvPr>
          <p:cNvSpPr/>
          <p:nvPr/>
        </p:nvSpPr>
        <p:spPr>
          <a:xfrm>
            <a:off x="4245963" y="5233994"/>
            <a:ext cx="2008849" cy="127653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88767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F4BB-AAD3-FAC0-D5B6-5173637D1FC5}"/>
              </a:ext>
            </a:extLst>
          </p:cNvPr>
          <p:cNvSpPr>
            <a:spLocks noGrp="1"/>
          </p:cNvSpPr>
          <p:nvPr>
            <p:ph type="title"/>
          </p:nvPr>
        </p:nvSpPr>
        <p:spPr/>
        <p:txBody>
          <a:bodyPr>
            <a:normAutofit/>
          </a:bodyPr>
          <a:lstStyle/>
          <a:p>
            <a:r>
              <a:rPr lang="fi-FI" sz="2800" dirty="0" err="1">
                <a:latin typeface="Arial Black" panose="020B0A04020102020204" pitchFamily="34" charset="0"/>
              </a:rPr>
              <a:t>Regenerative</a:t>
            </a:r>
            <a:r>
              <a:rPr lang="fi-FI" sz="2800" dirty="0">
                <a:latin typeface="Arial Black" panose="020B0A04020102020204" pitchFamily="34" charset="0"/>
              </a:rPr>
              <a:t> business – </a:t>
            </a:r>
            <a:r>
              <a:rPr lang="fi-FI" sz="2800" dirty="0" err="1">
                <a:latin typeface="Arial Black" panose="020B0A04020102020204" pitchFamily="34" charset="0"/>
              </a:rPr>
              <a:t>practical</a:t>
            </a:r>
            <a:r>
              <a:rPr lang="fi-FI" sz="2800" dirty="0">
                <a:latin typeface="Arial Black" panose="020B0A04020102020204" pitchFamily="34" charset="0"/>
              </a:rPr>
              <a:t> </a:t>
            </a:r>
            <a:r>
              <a:rPr lang="fi-FI" sz="2800" dirty="0" err="1">
                <a:latin typeface="Arial Black" panose="020B0A04020102020204" pitchFamily="34" charset="0"/>
              </a:rPr>
              <a:t>applications</a:t>
            </a:r>
            <a:endParaRPr lang="en-FI" sz="2800" dirty="0">
              <a:latin typeface="Arial Black" panose="020B0A04020102020204" pitchFamily="34" charset="0"/>
            </a:endParaRPr>
          </a:p>
        </p:txBody>
      </p:sp>
      <p:pic>
        <p:nvPicPr>
          <p:cNvPr id="4" name="Content Placeholder 4" descr="Table&#10;&#10;Description automatically generated">
            <a:extLst>
              <a:ext uri="{FF2B5EF4-FFF2-40B4-BE49-F238E27FC236}">
                <a16:creationId xmlns:a16="http://schemas.microsoft.com/office/drawing/2014/main" id="{E478866E-EB30-85DB-71D1-E1DDA38762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3726" y="1323275"/>
            <a:ext cx="9164548" cy="5458389"/>
          </a:xfrm>
        </p:spPr>
      </p:pic>
      <p:sp>
        <p:nvSpPr>
          <p:cNvPr id="5" name="Oval 4">
            <a:extLst>
              <a:ext uri="{FF2B5EF4-FFF2-40B4-BE49-F238E27FC236}">
                <a16:creationId xmlns:a16="http://schemas.microsoft.com/office/drawing/2014/main" id="{91B10653-AA8E-2D2D-744A-4B8B9A268E63}"/>
              </a:ext>
            </a:extLst>
          </p:cNvPr>
          <p:cNvSpPr/>
          <p:nvPr/>
        </p:nvSpPr>
        <p:spPr>
          <a:xfrm>
            <a:off x="2606040" y="2320047"/>
            <a:ext cx="1513573" cy="1693688"/>
          </a:xfrm>
          <a:prstGeom prst="ellipse">
            <a:avLst/>
          </a:prstGeom>
          <a:noFill/>
          <a:ln w="38100">
            <a:solidFill>
              <a:srgbClr val="FF7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val 5">
            <a:extLst>
              <a:ext uri="{FF2B5EF4-FFF2-40B4-BE49-F238E27FC236}">
                <a16:creationId xmlns:a16="http://schemas.microsoft.com/office/drawing/2014/main" id="{8F8CF93D-F1E3-72E3-E4AE-E43F69B5ADA6}"/>
              </a:ext>
            </a:extLst>
          </p:cNvPr>
          <p:cNvSpPr/>
          <p:nvPr/>
        </p:nvSpPr>
        <p:spPr>
          <a:xfrm>
            <a:off x="5248600" y="5293347"/>
            <a:ext cx="1489086" cy="10497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val 6">
            <a:extLst>
              <a:ext uri="{FF2B5EF4-FFF2-40B4-BE49-F238E27FC236}">
                <a16:creationId xmlns:a16="http://schemas.microsoft.com/office/drawing/2014/main" id="{1D97FA6C-42F9-78BC-8CC2-5F6DC54C2D4B}"/>
              </a:ext>
            </a:extLst>
          </p:cNvPr>
          <p:cNvSpPr/>
          <p:nvPr/>
        </p:nvSpPr>
        <p:spPr>
          <a:xfrm>
            <a:off x="9230629" y="3701893"/>
            <a:ext cx="1366786" cy="1832832"/>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95675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0C0C-7AF1-880F-3795-4E94648AC67A}"/>
              </a:ext>
            </a:extLst>
          </p:cNvPr>
          <p:cNvSpPr>
            <a:spLocks noGrp="1"/>
          </p:cNvSpPr>
          <p:nvPr>
            <p:ph type="title"/>
          </p:nvPr>
        </p:nvSpPr>
        <p:spPr/>
        <p:txBody>
          <a:bodyPr/>
          <a:lstStyle/>
          <a:p>
            <a:r>
              <a:rPr lang="en-US" dirty="0">
                <a:latin typeface="Arial Black" panose="020B0A04020102020204" pitchFamily="34" charset="0"/>
              </a:rPr>
              <a:t>Group task</a:t>
            </a:r>
            <a:endParaRPr lang="en-FI" dirty="0">
              <a:latin typeface="Arial Black" panose="020B0A04020102020204" pitchFamily="34" charset="0"/>
            </a:endParaRPr>
          </a:p>
        </p:txBody>
      </p:sp>
      <p:sp>
        <p:nvSpPr>
          <p:cNvPr id="3" name="Content Placeholder 2">
            <a:extLst>
              <a:ext uri="{FF2B5EF4-FFF2-40B4-BE49-F238E27FC236}">
                <a16:creationId xmlns:a16="http://schemas.microsoft.com/office/drawing/2014/main" id="{25972790-AFF1-AFEA-CEE4-5AAA9232D811}"/>
              </a:ext>
            </a:extLst>
          </p:cNvPr>
          <p:cNvSpPr>
            <a:spLocks noGrp="1"/>
          </p:cNvSpPr>
          <p:nvPr>
            <p:ph idx="1"/>
          </p:nvPr>
        </p:nvSpPr>
        <p:spPr>
          <a:xfrm>
            <a:off x="838200" y="1825625"/>
            <a:ext cx="5363308" cy="4351338"/>
          </a:xfrm>
        </p:spPr>
        <p:txBody>
          <a:bodyPr/>
          <a:lstStyle/>
          <a:p>
            <a:pPr marL="0" indent="0">
              <a:buNone/>
            </a:pPr>
            <a:r>
              <a:rPr lang="en-US" dirty="0"/>
              <a:t>Search for companies that use regenerative strategies:</a:t>
            </a:r>
          </a:p>
          <a:p>
            <a:pPr marL="0" indent="0">
              <a:buNone/>
            </a:pPr>
            <a:endParaRPr lang="en-US" dirty="0"/>
          </a:p>
          <a:p>
            <a:pPr marL="514350" indent="-514350">
              <a:buAutoNum type="arabicPeriod"/>
            </a:pPr>
            <a:r>
              <a:rPr lang="en-US" dirty="0"/>
              <a:t>What do they do?</a:t>
            </a:r>
          </a:p>
          <a:p>
            <a:pPr marL="514350" indent="-514350">
              <a:buAutoNum type="arabicPeriod"/>
            </a:pPr>
            <a:r>
              <a:rPr lang="en-US" dirty="0"/>
              <a:t>How do they market it?</a:t>
            </a:r>
          </a:p>
          <a:p>
            <a:pPr marL="514350" indent="-514350">
              <a:buAutoNum type="arabicPeriod"/>
            </a:pPr>
            <a:r>
              <a:rPr lang="en-US" dirty="0"/>
              <a:t>What is their motivation?</a:t>
            </a:r>
            <a:endParaRPr lang="en-FI" dirty="0"/>
          </a:p>
          <a:p>
            <a:pPr marL="0" indent="0">
              <a:buNone/>
            </a:pPr>
            <a:r>
              <a:rPr lang="en-US" dirty="0"/>
              <a:t> </a:t>
            </a:r>
          </a:p>
          <a:p>
            <a:pPr marL="0" indent="0">
              <a:buNone/>
            </a:pPr>
            <a:r>
              <a:rPr lang="en-US" dirty="0"/>
              <a:t>15min search, then discuss in groups 10min, and share in class.</a:t>
            </a:r>
            <a:endParaRPr lang="en-FI" dirty="0"/>
          </a:p>
        </p:txBody>
      </p:sp>
      <p:pic>
        <p:nvPicPr>
          <p:cNvPr id="4" name="Picture 3" descr="A field of flowers&#10;&#10;Description automatically generated with low confidence">
            <a:extLst>
              <a:ext uri="{FF2B5EF4-FFF2-40B4-BE49-F238E27FC236}">
                <a16:creationId xmlns:a16="http://schemas.microsoft.com/office/drawing/2014/main" id="{F4F394E8-9A48-25CB-9E13-2E412159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676" y="0"/>
            <a:ext cx="5515349" cy="6858000"/>
          </a:xfrm>
          <a:prstGeom prst="rect">
            <a:avLst/>
          </a:prstGeom>
        </p:spPr>
      </p:pic>
      <p:pic>
        <p:nvPicPr>
          <p:cNvPr id="5" name="Picture 4" descr="A picture containing text, plant, flower&#10;&#10;Description automatically generated">
            <a:extLst>
              <a:ext uri="{FF2B5EF4-FFF2-40B4-BE49-F238E27FC236}">
                <a16:creationId xmlns:a16="http://schemas.microsoft.com/office/drawing/2014/main" id="{074B17C7-2D59-922C-4010-DA79DC46B9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615" b="19658"/>
          <a:stretch/>
        </p:blipFill>
        <p:spPr>
          <a:xfrm>
            <a:off x="7293886" y="857037"/>
            <a:ext cx="4262930" cy="5143926"/>
          </a:xfrm>
          <a:prstGeom prst="rect">
            <a:avLst/>
          </a:prstGeom>
        </p:spPr>
      </p:pic>
      <p:pic>
        <p:nvPicPr>
          <p:cNvPr id="6" name="Picture 5" descr="A picture containing text, flower, plant, sunflower&#10;&#10;Description automatically generated">
            <a:extLst>
              <a:ext uri="{FF2B5EF4-FFF2-40B4-BE49-F238E27FC236}">
                <a16:creationId xmlns:a16="http://schemas.microsoft.com/office/drawing/2014/main" id="{25D479EF-796C-9EC1-DDEE-6B37B0CE39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127" b="19188"/>
          <a:stretch/>
        </p:blipFill>
        <p:spPr>
          <a:xfrm>
            <a:off x="8077025" y="2001838"/>
            <a:ext cx="2473741" cy="3036277"/>
          </a:xfrm>
          <a:prstGeom prst="rect">
            <a:avLst/>
          </a:prstGeom>
        </p:spPr>
      </p:pic>
    </p:spTree>
    <p:extLst>
      <p:ext uri="{BB962C8B-B14F-4D97-AF65-F5344CB8AC3E}">
        <p14:creationId xmlns:p14="http://schemas.microsoft.com/office/powerpoint/2010/main" val="4030448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059F-0DCD-8293-490F-6C31AC75D01C}"/>
              </a:ext>
            </a:extLst>
          </p:cNvPr>
          <p:cNvSpPr>
            <a:spLocks noGrp="1"/>
          </p:cNvSpPr>
          <p:nvPr>
            <p:ph type="title"/>
          </p:nvPr>
        </p:nvSpPr>
        <p:spPr/>
        <p:txBody>
          <a:bodyPr/>
          <a:lstStyle/>
          <a:p>
            <a:r>
              <a:rPr lang="en-US" dirty="0"/>
              <a:t>References</a:t>
            </a:r>
            <a:endParaRPr lang="en-FI" dirty="0"/>
          </a:p>
        </p:txBody>
      </p:sp>
      <p:sp>
        <p:nvSpPr>
          <p:cNvPr id="3" name="Content Placeholder 2">
            <a:extLst>
              <a:ext uri="{FF2B5EF4-FFF2-40B4-BE49-F238E27FC236}">
                <a16:creationId xmlns:a16="http://schemas.microsoft.com/office/drawing/2014/main" id="{04788FAE-DDB2-FFA2-5D15-CA520AC0B686}"/>
              </a:ext>
            </a:extLst>
          </p:cNvPr>
          <p:cNvSpPr>
            <a:spLocks noGrp="1"/>
          </p:cNvSpPr>
          <p:nvPr>
            <p:ph idx="1"/>
          </p:nvPr>
        </p:nvSpPr>
        <p:spPr/>
        <p:txBody>
          <a:bodyPr>
            <a:normAutofit fontScale="62500" lnSpcReduction="20000"/>
          </a:bodyPr>
          <a:lstStyle/>
          <a:p>
            <a:r>
              <a:rPr lang="en-US" b="0" i="0" dirty="0">
                <a:solidFill>
                  <a:srgbClr val="222222"/>
                </a:solidFill>
                <a:effectLst/>
                <a:latin typeface="Arial" panose="020B0604020202020204" pitchFamily="34" charset="0"/>
              </a:rPr>
              <a:t>Banerjee, S. B., &amp; </a:t>
            </a:r>
            <a:r>
              <a:rPr lang="en-US" b="0" i="0" dirty="0" err="1">
                <a:solidFill>
                  <a:srgbClr val="222222"/>
                </a:solidFill>
                <a:effectLst/>
                <a:latin typeface="Arial" panose="020B0604020202020204" pitchFamily="34" charset="0"/>
              </a:rPr>
              <a:t>Arjaliès</a:t>
            </a:r>
            <a:r>
              <a:rPr lang="en-US" b="0" i="0" dirty="0">
                <a:solidFill>
                  <a:srgbClr val="222222"/>
                </a:solidFill>
                <a:effectLst/>
                <a:latin typeface="Arial" panose="020B0604020202020204" pitchFamily="34" charset="0"/>
              </a:rPr>
              <a:t>, D. L. (2021). Celebrating the End of Enlightenment: Organization Theory in the Age of the Anthropocene and Gaia (and why neither is the solution to our ecological crisis). </a:t>
            </a:r>
            <a:r>
              <a:rPr lang="en-US" b="0" i="1" dirty="0">
                <a:solidFill>
                  <a:srgbClr val="222222"/>
                </a:solidFill>
                <a:effectLst/>
                <a:latin typeface="Arial" panose="020B0604020202020204" pitchFamily="34" charset="0"/>
              </a:rPr>
              <a:t>Organization Theory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a:t>
            </a:r>
            <a:r>
              <a:rPr lang="en-US" b="0" i="0" dirty="0">
                <a:solidFill>
                  <a:srgbClr val="222222"/>
                </a:solidFill>
                <a:effectLst/>
                <a:latin typeface="Arial" panose="020B0604020202020204" pitchFamily="34" charset="0"/>
              </a:rPr>
              <a:t>(4), 26317877211036714.</a:t>
            </a:r>
          </a:p>
          <a:p>
            <a:r>
              <a:rPr lang="en-US" b="0" i="0" dirty="0">
                <a:solidFill>
                  <a:srgbClr val="222222"/>
                </a:solidFill>
                <a:effectLst/>
                <a:latin typeface="Arial" panose="020B0604020202020204" pitchFamily="34" charset="0"/>
              </a:rPr>
              <a:t>Benne, B., &amp; </a:t>
            </a:r>
            <a:r>
              <a:rPr lang="en-US" b="0" i="0" dirty="0" err="1">
                <a:solidFill>
                  <a:srgbClr val="222222"/>
                </a:solidFill>
                <a:effectLst/>
                <a:latin typeface="Arial" panose="020B0604020202020204" pitchFamily="34" charset="0"/>
              </a:rPr>
              <a:t>Mang</a:t>
            </a:r>
            <a:r>
              <a:rPr lang="en-US" b="0" i="0" dirty="0">
                <a:solidFill>
                  <a:srgbClr val="222222"/>
                </a:solidFill>
                <a:effectLst/>
                <a:latin typeface="Arial" panose="020B0604020202020204" pitchFamily="34" charset="0"/>
              </a:rPr>
              <a:t>, P. (2015). Working regeneratively across scales—Insights from nature applied to the built environment. </a:t>
            </a:r>
            <a:r>
              <a:rPr lang="en-US" b="0" i="1" dirty="0">
                <a:solidFill>
                  <a:srgbClr val="222222"/>
                </a:solidFill>
                <a:effectLst/>
                <a:latin typeface="Arial" panose="020B0604020202020204" pitchFamily="34" charset="0"/>
              </a:rPr>
              <a:t>Journal of Cleaner Production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109</a:t>
            </a:r>
            <a:r>
              <a:rPr lang="en-US" b="0" i="0" dirty="0">
                <a:solidFill>
                  <a:srgbClr val="222222"/>
                </a:solidFill>
                <a:effectLst/>
                <a:latin typeface="Arial" panose="020B0604020202020204" pitchFamily="34" charset="0"/>
              </a:rPr>
              <a:t>, 42-52.</a:t>
            </a:r>
          </a:p>
          <a:p>
            <a:r>
              <a:rPr lang="en-US" b="0" i="0" dirty="0">
                <a:solidFill>
                  <a:srgbClr val="222222"/>
                </a:solidFill>
                <a:effectLst/>
                <a:latin typeface="Arial" panose="020B0604020202020204" pitchFamily="34" charset="0"/>
              </a:rPr>
              <a:t>Du Plessis, C., &amp; Brandon, P. (2015). An ecological worldview as basis for a regenerative sustainability paradigm for the built environment. </a:t>
            </a:r>
            <a:r>
              <a:rPr lang="en-US" b="0" i="1" dirty="0">
                <a:solidFill>
                  <a:srgbClr val="222222"/>
                </a:solidFill>
                <a:effectLst/>
                <a:latin typeface="Arial" panose="020B0604020202020204" pitchFamily="34" charset="0"/>
              </a:rPr>
              <a:t>Journal of Cleaner Production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109</a:t>
            </a:r>
            <a:r>
              <a:rPr lang="en-US" b="0" i="0" dirty="0">
                <a:solidFill>
                  <a:srgbClr val="222222"/>
                </a:solidFill>
                <a:effectLst/>
                <a:latin typeface="Arial" panose="020B0604020202020204" pitchFamily="34" charset="0"/>
              </a:rPr>
              <a:t>, 53-61.</a:t>
            </a:r>
          </a:p>
          <a:p>
            <a:r>
              <a:rPr lang="en-US" b="0" i="0" dirty="0">
                <a:solidFill>
                  <a:srgbClr val="222222"/>
                </a:solidFill>
                <a:effectLst/>
                <a:latin typeface="Arial" panose="020B0604020202020204" pitchFamily="34" charset="0"/>
              </a:rPr>
              <a:t>Hahn, T., &amp; Tampe, M. (2021). Strategies for regenerative business. </a:t>
            </a:r>
            <a:r>
              <a:rPr lang="en-US" b="0" i="1" dirty="0">
                <a:solidFill>
                  <a:srgbClr val="222222"/>
                </a:solidFill>
                <a:effectLst/>
                <a:latin typeface="Arial" panose="020B0604020202020204" pitchFamily="34" charset="0"/>
              </a:rPr>
              <a:t>Strategic Organization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19</a:t>
            </a:r>
            <a:r>
              <a:rPr lang="en-US" b="0" i="0" dirty="0">
                <a:solidFill>
                  <a:srgbClr val="222222"/>
                </a:solidFill>
                <a:effectLst/>
                <a:latin typeface="Arial" panose="020B0604020202020204" pitchFamily="34" charset="0"/>
              </a:rPr>
              <a:t>(3), 456-477.</a:t>
            </a:r>
          </a:p>
          <a:p>
            <a:r>
              <a:rPr lang="en-US" b="0" i="0" dirty="0">
                <a:solidFill>
                  <a:srgbClr val="222222"/>
                </a:solidFill>
                <a:effectLst/>
                <a:latin typeface="Arial" panose="020B0604020202020204" pitchFamily="34" charset="0"/>
              </a:rPr>
              <a:t>Slawinski, N., Winsor, B., </a:t>
            </a:r>
            <a:r>
              <a:rPr lang="en-US" b="0" i="0" dirty="0" err="1">
                <a:solidFill>
                  <a:srgbClr val="222222"/>
                </a:solidFill>
                <a:effectLst/>
                <a:latin typeface="Arial" panose="020B0604020202020204" pitchFamily="34" charset="0"/>
              </a:rPr>
              <a:t>Mazutis</a:t>
            </a:r>
            <a:r>
              <a:rPr lang="en-US" b="0" i="0" dirty="0">
                <a:solidFill>
                  <a:srgbClr val="222222"/>
                </a:solidFill>
                <a:effectLst/>
                <a:latin typeface="Arial" panose="020B0604020202020204" pitchFamily="34" charset="0"/>
              </a:rPr>
              <a:t>, D., Schouten, J. W., &amp; Smith, W. K. (2021). Managing the paradoxes of place to foster regeneration. </a:t>
            </a:r>
            <a:r>
              <a:rPr lang="en-US" b="0" i="1" dirty="0">
                <a:solidFill>
                  <a:srgbClr val="222222"/>
                </a:solidFill>
                <a:effectLst/>
                <a:latin typeface="Arial" panose="020B0604020202020204" pitchFamily="34" charset="0"/>
              </a:rPr>
              <a:t>Organization &amp; Environment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34</a:t>
            </a:r>
            <a:r>
              <a:rPr lang="en-US" b="0" i="0" dirty="0">
                <a:solidFill>
                  <a:srgbClr val="222222"/>
                </a:solidFill>
                <a:effectLst/>
                <a:latin typeface="Arial" panose="020B0604020202020204" pitchFamily="34" charset="0"/>
              </a:rPr>
              <a:t>(4), 595-618.</a:t>
            </a:r>
          </a:p>
          <a:p>
            <a:r>
              <a:rPr lang="en-US" b="0" i="0" dirty="0">
                <a:solidFill>
                  <a:srgbClr val="222222"/>
                </a:solidFill>
                <a:effectLst/>
                <a:latin typeface="Arial" panose="020B0604020202020204" pitchFamily="34" charset="0"/>
              </a:rPr>
              <a:t>Wright, C., Nyberg, D., Rickards, L., &amp; Freund, J. (2018). Organizing in the Anthropocene. In Organization (Vol. 25, Issue 4, pp. 455–471). SAGE Publications Ltd. https://doi.org/10.1177/1350508418779649</a:t>
            </a:r>
          </a:p>
          <a:p>
            <a:r>
              <a:rPr lang="en-US" dirty="0">
                <a:hlinkClick r:id="rId2"/>
              </a:rPr>
              <a:t>Decolonizing Regenerative Agriculture: An Indigenous Perspective – Bioneers</a:t>
            </a:r>
            <a:endParaRPr lang="en-US" dirty="0"/>
          </a:p>
          <a:p>
            <a:endParaRPr lang="en-US" dirty="0"/>
          </a:p>
          <a:p>
            <a:endParaRPr lang="en-FI" dirty="0"/>
          </a:p>
        </p:txBody>
      </p:sp>
    </p:spTree>
    <p:extLst>
      <p:ext uri="{BB962C8B-B14F-4D97-AF65-F5344CB8AC3E}">
        <p14:creationId xmlns:p14="http://schemas.microsoft.com/office/powerpoint/2010/main" val="402964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9E56-31A9-4E6B-8A7A-0C80641EA9F5}"/>
              </a:ext>
            </a:extLst>
          </p:cNvPr>
          <p:cNvSpPr>
            <a:spLocks noGrp="1"/>
          </p:cNvSpPr>
          <p:nvPr>
            <p:ph type="title"/>
          </p:nvPr>
        </p:nvSpPr>
        <p:spPr>
          <a:xfrm>
            <a:off x="4965430" y="629268"/>
            <a:ext cx="6586491" cy="1286160"/>
          </a:xfrm>
        </p:spPr>
        <p:txBody>
          <a:bodyPr anchor="b">
            <a:normAutofit/>
          </a:bodyPr>
          <a:lstStyle/>
          <a:p>
            <a:r>
              <a:rPr lang="fi-FI" sz="4100"/>
              <a:t>Expected learning outcomes</a:t>
            </a:r>
            <a:endParaRPr lang="en-GB" sz="4100"/>
          </a:p>
        </p:txBody>
      </p:sp>
      <p:sp>
        <p:nvSpPr>
          <p:cNvPr id="3" name="Content Placeholder 2">
            <a:extLst>
              <a:ext uri="{FF2B5EF4-FFF2-40B4-BE49-F238E27FC236}">
                <a16:creationId xmlns:a16="http://schemas.microsoft.com/office/drawing/2014/main" id="{C77B926C-F5C1-482A-B202-9529BAF74D7D}"/>
              </a:ext>
            </a:extLst>
          </p:cNvPr>
          <p:cNvSpPr>
            <a:spLocks noGrp="1"/>
          </p:cNvSpPr>
          <p:nvPr>
            <p:ph idx="1"/>
          </p:nvPr>
        </p:nvSpPr>
        <p:spPr>
          <a:xfrm>
            <a:off x="4965431" y="2438400"/>
            <a:ext cx="6586489" cy="3785419"/>
          </a:xfrm>
        </p:spPr>
        <p:txBody>
          <a:bodyPr>
            <a:normAutofit/>
          </a:bodyPr>
          <a:lstStyle/>
          <a:p>
            <a:r>
              <a:rPr lang="fi-FI" sz="2000" dirty="0"/>
              <a:t>Develop a basic grasp of the background/history of corporate sustainability</a:t>
            </a:r>
          </a:p>
          <a:p>
            <a:r>
              <a:rPr lang="fi-FI" sz="2000" dirty="0"/>
              <a:t>Develop an understanding of what is meant by contemporary, strategic corporate sustainability</a:t>
            </a:r>
          </a:p>
          <a:p>
            <a:r>
              <a:rPr lang="fi-FI" sz="2000" dirty="0"/>
              <a:t>Learn basic concepts around corporate sustainability</a:t>
            </a:r>
          </a:p>
          <a:p>
            <a:r>
              <a:rPr lang="fi-FI" sz="2000" dirty="0"/>
              <a:t>Know the basic critiques of integrated/strategic corporate sustainability</a:t>
            </a:r>
          </a:p>
          <a:p>
            <a:endParaRPr lang="en-GB" sz="2000" dirty="0"/>
          </a:p>
        </p:txBody>
      </p:sp>
      <p:pic>
        <p:nvPicPr>
          <p:cNvPr id="6" name="Picture 4" descr="White puzzle with one red piece">
            <a:extLst>
              <a:ext uri="{FF2B5EF4-FFF2-40B4-BE49-F238E27FC236}">
                <a16:creationId xmlns:a16="http://schemas.microsoft.com/office/drawing/2014/main" id="{59576ABF-0AC4-4F36-A8A7-FC45CC33BC9A}"/>
              </a:ext>
            </a:extLst>
          </p:cNvPr>
          <p:cNvPicPr>
            <a:picLocks noChangeAspect="1"/>
          </p:cNvPicPr>
          <p:nvPr/>
        </p:nvPicPr>
        <p:blipFill rotWithShape="1">
          <a:blip r:embed="rId2"/>
          <a:srcRect l="31791" r="30187"/>
          <a:stretch/>
        </p:blipFill>
        <p:spPr>
          <a:xfrm>
            <a:off x="20" y="10"/>
            <a:ext cx="4635571" cy="6857990"/>
          </a:xfrm>
          <a:prstGeom prst="rect">
            <a:avLst/>
          </a:prstGeom>
          <a:effectLst/>
        </p:spPr>
      </p:pic>
      <p:cxnSp>
        <p:nvCxnSpPr>
          <p:cNvPr id="7"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80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6BB08B-348E-4FD6-AFFB-59DF744F8082}"/>
              </a:ext>
            </a:extLst>
          </p:cNvPr>
          <p:cNvSpPr>
            <a:spLocks noGrp="1"/>
          </p:cNvSpPr>
          <p:nvPr>
            <p:ph type="title"/>
          </p:nvPr>
        </p:nvSpPr>
        <p:spPr>
          <a:xfrm>
            <a:off x="1100669" y="1111086"/>
            <a:ext cx="7690104" cy="2623885"/>
          </a:xfrm>
        </p:spPr>
        <p:txBody>
          <a:bodyPr vert="horz" lIns="91440" tIns="45720" rIns="91440" bIns="45720" rtlCol="0" anchor="ctr">
            <a:normAutofit/>
          </a:bodyPr>
          <a:lstStyle/>
          <a:p>
            <a:r>
              <a:rPr lang="en-US" sz="6600" kern="1200">
                <a:solidFill>
                  <a:srgbClr val="FFFFFF"/>
                </a:solidFill>
                <a:latin typeface="+mj-lt"/>
                <a:ea typeface="+mj-ea"/>
                <a:cs typeface="+mj-cs"/>
              </a:rPr>
              <a:t>The story so far</a:t>
            </a:r>
          </a:p>
        </p:txBody>
      </p:sp>
      <p:sp>
        <p:nvSpPr>
          <p:cNvPr id="14" name="Rectangle 13">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0D586A0-30CE-438A-A35C-53A613793563}"/>
              </a:ext>
            </a:extLst>
          </p:cNvPr>
          <p:cNvSpPr>
            <a:spLocks noGrp="1"/>
          </p:cNvSpPr>
          <p:nvPr>
            <p:ph type="body" idx="1"/>
          </p:nvPr>
        </p:nvSpPr>
        <p:spPr>
          <a:xfrm>
            <a:off x="1079499" y="4843002"/>
            <a:ext cx="10012680" cy="1234345"/>
          </a:xfrm>
        </p:spPr>
        <p:txBody>
          <a:bodyPr vert="horz" lIns="91440" tIns="45720" rIns="91440" bIns="45720" rtlCol="0" anchor="ctr">
            <a:normAutofit/>
          </a:bodyPr>
          <a:lstStyle/>
          <a:p>
            <a:endParaRPr lang="en-US" sz="2600" kern="1200">
              <a:solidFill>
                <a:srgbClr val="1B1B1B"/>
              </a:solidFill>
              <a:latin typeface="+mn-lt"/>
              <a:ea typeface="+mn-ea"/>
              <a:cs typeface="+mn-cs"/>
            </a:endParaRPr>
          </a:p>
        </p:txBody>
      </p:sp>
      <p:sp>
        <p:nvSpPr>
          <p:cNvPr id="18" name="Rectangle 17">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Graphic 8" descr="Checkmark">
            <a:extLst>
              <a:ext uri="{FF2B5EF4-FFF2-40B4-BE49-F238E27FC236}">
                <a16:creationId xmlns:a16="http://schemas.microsoft.com/office/drawing/2014/main" id="{72E0462E-4D03-4445-92A5-09F84434D1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7725" y="2612676"/>
            <a:ext cx="1632648" cy="1632648"/>
          </a:xfrm>
          <a:prstGeom prst="rect">
            <a:avLst/>
          </a:prstGeom>
        </p:spPr>
      </p:pic>
    </p:spTree>
    <p:extLst>
      <p:ext uri="{BB962C8B-B14F-4D97-AF65-F5344CB8AC3E}">
        <p14:creationId xmlns:p14="http://schemas.microsoft.com/office/powerpoint/2010/main" val="267277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EDDE3-C1A4-4211-B618-333F320A174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Three waves of business sustainability</a:t>
            </a:r>
          </a:p>
        </p:txBody>
      </p:sp>
      <p:pic>
        <p:nvPicPr>
          <p:cNvPr id="5" name="Content Placeholder 4">
            <a:extLst>
              <a:ext uri="{FF2B5EF4-FFF2-40B4-BE49-F238E27FC236}">
                <a16:creationId xmlns:a16="http://schemas.microsoft.com/office/drawing/2014/main" id="{66BBB360-8E1D-4C28-B7F2-1690503D9E84}"/>
              </a:ext>
            </a:extLst>
          </p:cNvPr>
          <p:cNvPicPr>
            <a:picLocks noGrp="1" noChangeAspect="1"/>
          </p:cNvPicPr>
          <p:nvPr>
            <p:ph idx="1"/>
          </p:nvPr>
        </p:nvPicPr>
        <p:blipFill>
          <a:blip r:embed="rId2"/>
          <a:stretch>
            <a:fillRect/>
          </a:stretch>
        </p:blipFill>
        <p:spPr>
          <a:xfrm>
            <a:off x="4777316" y="798389"/>
            <a:ext cx="6780700" cy="5258892"/>
          </a:xfrm>
          <a:prstGeom prst="rect">
            <a:avLst/>
          </a:prstGeom>
        </p:spPr>
      </p:pic>
      <p:sp>
        <p:nvSpPr>
          <p:cNvPr id="3" name="TextBox 2">
            <a:extLst>
              <a:ext uri="{FF2B5EF4-FFF2-40B4-BE49-F238E27FC236}">
                <a16:creationId xmlns:a16="http://schemas.microsoft.com/office/drawing/2014/main" id="{4AAD5275-70E3-4877-9E9C-C924E506681C}"/>
              </a:ext>
            </a:extLst>
          </p:cNvPr>
          <p:cNvSpPr txBox="1"/>
          <p:nvPr/>
        </p:nvSpPr>
        <p:spPr>
          <a:xfrm>
            <a:off x="9772274" y="6308203"/>
            <a:ext cx="3571484" cy="400110"/>
          </a:xfrm>
          <a:prstGeom prst="rect">
            <a:avLst/>
          </a:prstGeom>
          <a:noFill/>
        </p:spPr>
        <p:txBody>
          <a:bodyPr wrap="square" rtlCol="0">
            <a:spAutoFit/>
          </a:bodyPr>
          <a:lstStyle/>
          <a:p>
            <a:r>
              <a:rPr lang="fi-FI" sz="1000" dirty="0"/>
              <a:t>Source:</a:t>
            </a:r>
            <a:endParaRPr lang="en-GB" sz="1000" dirty="0"/>
          </a:p>
          <a:p>
            <a:r>
              <a:rPr lang="en-GB" sz="1000" dirty="0"/>
              <a:t>Hoffman &amp; Bansal, 2012</a:t>
            </a:r>
            <a:endParaRPr lang="fi-FI" sz="1000" dirty="0"/>
          </a:p>
        </p:txBody>
      </p:sp>
    </p:spTree>
    <p:extLst>
      <p:ext uri="{BB962C8B-B14F-4D97-AF65-F5344CB8AC3E}">
        <p14:creationId xmlns:p14="http://schemas.microsoft.com/office/powerpoint/2010/main" val="235263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70DF60-2438-4FA5-B7A9-0E520E644ABD}"/>
              </a:ext>
            </a:extLst>
          </p:cNvPr>
          <p:cNvSpPr>
            <a:spLocks noGrp="1"/>
          </p:cNvSpPr>
          <p:nvPr>
            <p:ph type="title"/>
          </p:nvPr>
        </p:nvSpPr>
        <p:spPr>
          <a:xfrm>
            <a:off x="1288060" y="1369938"/>
            <a:ext cx="3210854" cy="4114800"/>
          </a:xfrm>
        </p:spPr>
        <p:txBody>
          <a:bodyPr>
            <a:normAutofit/>
          </a:bodyPr>
          <a:lstStyle/>
          <a:p>
            <a:pPr algn="r"/>
            <a:r>
              <a:rPr lang="fi-FI" sz="2500" dirty="0"/>
              <a:t>Late 1960s-1970s</a:t>
            </a:r>
            <a:br>
              <a:rPr lang="fi-FI" dirty="0"/>
            </a:br>
            <a:br>
              <a:rPr lang="fi-FI" dirty="0"/>
            </a:br>
            <a:r>
              <a:rPr lang="fi-FI" dirty="0"/>
              <a:t>First wave:</a:t>
            </a:r>
            <a:br>
              <a:rPr lang="fi-FI" dirty="0"/>
            </a:br>
            <a:br>
              <a:rPr lang="fi-FI" dirty="0"/>
            </a:br>
            <a:r>
              <a:rPr lang="fi-FI" dirty="0"/>
              <a:t> Regulatory compliance</a:t>
            </a:r>
            <a:endParaRPr lang="en-GB" dirty="0"/>
          </a:p>
        </p:txBody>
      </p:sp>
      <p:cxnSp>
        <p:nvCxnSpPr>
          <p:cNvPr id="1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A65BC2-A541-4ED8-AF77-830D6DA3257A}"/>
              </a:ext>
            </a:extLst>
          </p:cNvPr>
          <p:cNvSpPr>
            <a:spLocks noGrp="1"/>
          </p:cNvSpPr>
          <p:nvPr>
            <p:ph idx="1"/>
          </p:nvPr>
        </p:nvSpPr>
        <p:spPr>
          <a:xfrm>
            <a:off x="5030505" y="1371600"/>
            <a:ext cx="5872185" cy="4114800"/>
          </a:xfrm>
        </p:spPr>
        <p:txBody>
          <a:bodyPr anchor="ctr">
            <a:normAutofit/>
          </a:bodyPr>
          <a:lstStyle/>
          <a:p>
            <a:r>
              <a:rPr lang="fi-FI" sz="1700"/>
              <a:t>Triggered by various acknowledged threats to the natural environment</a:t>
            </a:r>
          </a:p>
          <a:p>
            <a:pPr lvl="1"/>
            <a:r>
              <a:rPr lang="fi-FI" sz="1700"/>
              <a:t>The Silent Spring (1968 book by Rachel Carson)</a:t>
            </a:r>
          </a:p>
          <a:p>
            <a:pPr lvl="1"/>
            <a:r>
              <a:rPr lang="fi-FI" sz="1700"/>
              <a:t>The formation of the Club of Rome (1969); Santa Barbara oil spill (1969); the first Earth Day (1970)</a:t>
            </a:r>
          </a:p>
          <a:p>
            <a:r>
              <a:rPr lang="fi-FI" sz="1700"/>
              <a:t>Environmental government agencies were formed (e.g. EPA in the US)</a:t>
            </a:r>
          </a:p>
          <a:p>
            <a:r>
              <a:rPr lang="fi-FI" sz="1700"/>
              <a:t>Corporate departments in the style of ”Environmental Health &amp; Safety” started appearing</a:t>
            </a:r>
          </a:p>
          <a:p>
            <a:pPr lvl="1"/>
            <a:r>
              <a:rPr lang="fi-FI" sz="1700"/>
              <a:t>Environmental issues were not a matter of huge importance for corporations, and these departments mostly focused on fulfilling legal requirements</a:t>
            </a:r>
            <a:endParaRPr lang="en-GB" sz="1700"/>
          </a:p>
        </p:txBody>
      </p:sp>
    </p:spTree>
    <p:extLst>
      <p:ext uri="{BB962C8B-B14F-4D97-AF65-F5344CB8AC3E}">
        <p14:creationId xmlns:p14="http://schemas.microsoft.com/office/powerpoint/2010/main" val="151624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5651-8143-4D7C-B73A-F74E5DD95C6F}"/>
              </a:ext>
            </a:extLst>
          </p:cNvPr>
          <p:cNvSpPr>
            <a:spLocks noGrp="1"/>
          </p:cNvSpPr>
          <p:nvPr>
            <p:ph type="title"/>
          </p:nvPr>
        </p:nvSpPr>
        <p:spPr/>
        <p:txBody>
          <a:bodyPr/>
          <a:lstStyle/>
          <a:p>
            <a:r>
              <a:rPr lang="fi-FI" dirty="0"/>
              <a:t>Rachel Carson’s Silent Spring</a:t>
            </a:r>
            <a:endParaRPr lang="en-GB" dirty="0"/>
          </a:p>
        </p:txBody>
      </p:sp>
      <p:pic>
        <p:nvPicPr>
          <p:cNvPr id="4" name="Online Media 3" title="How one scientist took on the chemical industry - Mark Lytle">
            <a:hlinkClick r:id="" action="ppaction://media"/>
            <a:extLst>
              <a:ext uri="{FF2B5EF4-FFF2-40B4-BE49-F238E27FC236}">
                <a16:creationId xmlns:a16="http://schemas.microsoft.com/office/drawing/2014/main" id="{500FAF9D-1898-4601-9A55-CB9B62C4C506}"/>
              </a:ext>
            </a:extLst>
          </p:cNvPr>
          <p:cNvPicPr>
            <a:picLocks noGrp="1" noRot="1" noChangeAspect="1"/>
          </p:cNvPicPr>
          <p:nvPr>
            <p:ph idx="1"/>
            <a:videoFile r:link="rId1"/>
          </p:nvPr>
        </p:nvPicPr>
        <p:blipFill>
          <a:blip r:embed="rId3"/>
          <a:stretch>
            <a:fillRect/>
          </a:stretch>
        </p:blipFill>
        <p:spPr>
          <a:xfrm>
            <a:off x="838200" y="1528445"/>
            <a:ext cx="8734063" cy="4912799"/>
          </a:xfrm>
          <a:prstGeom prst="rect">
            <a:avLst/>
          </a:prstGeom>
        </p:spPr>
      </p:pic>
    </p:spTree>
    <p:extLst>
      <p:ext uri="{BB962C8B-B14F-4D97-AF65-F5344CB8AC3E}">
        <p14:creationId xmlns:p14="http://schemas.microsoft.com/office/powerpoint/2010/main" val="15453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cbf8b357-a6dc-4a53-8774-ed69568ed88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Z_EN">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209C64FE13EB409B94F4FE8546D032" ma:contentTypeVersion="12" ma:contentTypeDescription="Create a new document." ma:contentTypeScope="" ma:versionID="327828e6dc193a4bdb4807996674e7b1">
  <xsd:schema xmlns:xsd="http://www.w3.org/2001/XMLSchema" xmlns:xs="http://www.w3.org/2001/XMLSchema" xmlns:p="http://schemas.microsoft.com/office/2006/metadata/properties" xmlns:ns3="c474ab70-47e1-44e0-8114-215623864490" xmlns:ns4="37ffbe1f-485a-480d-844c-f76942ae438a" targetNamespace="http://schemas.microsoft.com/office/2006/metadata/properties" ma:root="true" ma:fieldsID="09948767101396dc41b31c4cb95ccb0b" ns3:_="" ns4:_="">
    <xsd:import namespace="c474ab70-47e1-44e0-8114-215623864490"/>
    <xsd:import namespace="37ffbe1f-485a-480d-844c-f76942ae43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4ab70-47e1-44e0-8114-215623864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ffbe1f-485a-480d-844c-f76942ae43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F9998C-A4B5-46D3-AF9C-F351D9C9B39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20F469-090C-42AD-BCCC-FF98FE0B66DD}">
  <ds:schemaRefs>
    <ds:schemaRef ds:uri="http://schemas.microsoft.com/sharepoint/v3/contenttype/forms"/>
  </ds:schemaRefs>
</ds:datastoreItem>
</file>

<file path=customXml/itemProps3.xml><?xml version="1.0" encoding="utf-8"?>
<ds:datastoreItem xmlns:ds="http://schemas.openxmlformats.org/officeDocument/2006/customXml" ds:itemID="{5EF0CFA4-49B4-430E-810A-466A9F211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4ab70-47e1-44e0-8114-215623864490"/>
    <ds:schemaRef ds:uri="37ffbe1f-485a-480d-844c-f76942ae4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4626</TotalTime>
  <Words>3437</Words>
  <Application>Microsoft Office PowerPoint</Application>
  <PresentationFormat>Widescreen</PresentationFormat>
  <Paragraphs>323</Paragraphs>
  <Slides>47</Slides>
  <Notes>18</Notes>
  <HiddenSlides>9</HiddenSlides>
  <MMClips>4</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47</vt:i4>
      </vt:variant>
    </vt:vector>
  </HeadingPairs>
  <TitlesOfParts>
    <vt:vector size="62" baseType="lpstr">
      <vt:lpstr>Abadi</vt:lpstr>
      <vt:lpstr>Arial</vt:lpstr>
      <vt:lpstr>Arial Black</vt:lpstr>
      <vt:lpstr>Calibri</vt:lpstr>
      <vt:lpstr>Courier New</vt:lpstr>
      <vt:lpstr>Georgia</vt:lpstr>
      <vt:lpstr>Lucida Grande</vt:lpstr>
      <vt:lpstr>NeueHaasUnicaPro</vt:lpstr>
      <vt:lpstr>SourceSansPro</vt:lpstr>
      <vt:lpstr>Symbol</vt:lpstr>
      <vt:lpstr>Times New Roman</vt:lpstr>
      <vt:lpstr>YaleDesign</vt:lpstr>
      <vt:lpstr>Office Theme</vt:lpstr>
      <vt:lpstr>BIZ_EN</vt:lpstr>
      <vt:lpstr>1_Office Theme</vt:lpstr>
      <vt:lpstr>Sustainability &amp; Strategy</vt:lpstr>
      <vt:lpstr>Reviewing previous lecture</vt:lpstr>
      <vt:lpstr>A reminder: systems perspective</vt:lpstr>
      <vt:lpstr>Agenda</vt:lpstr>
      <vt:lpstr>Expected learning outcomes</vt:lpstr>
      <vt:lpstr>The story so far</vt:lpstr>
      <vt:lpstr>Three waves of business sustainability</vt:lpstr>
      <vt:lpstr>Late 1960s-1970s  First wave:   Regulatory compliance</vt:lpstr>
      <vt:lpstr>Rachel Carson’s Silent Spring</vt:lpstr>
      <vt:lpstr>Late 1980s-1990s  Second wave:   Strategic environmentalism</vt:lpstr>
      <vt:lpstr>The Union Carbide Bhopal disaster</vt:lpstr>
      <vt:lpstr>2010   Third wave:   Corporate sustainability</vt:lpstr>
      <vt:lpstr>Strategic sustainability?</vt:lpstr>
      <vt:lpstr>Definitions are easy, but…</vt:lpstr>
      <vt:lpstr>Approaches to sustainability strategy</vt:lpstr>
      <vt:lpstr>Three general approaches</vt:lpstr>
      <vt:lpstr>Integrated corporate sustainability</vt:lpstr>
      <vt:lpstr>Example of integrated corporate sustainability</vt:lpstr>
      <vt:lpstr>Innovative corporate sustainability</vt:lpstr>
      <vt:lpstr>Example of innovative corporate sustainability</vt:lpstr>
      <vt:lpstr>Triple-bottom line</vt:lpstr>
      <vt:lpstr>Critiquing strategic corporate sustainability</vt:lpstr>
      <vt:lpstr>Will sustainability strategy improve  environmental and social performance?*</vt:lpstr>
      <vt:lpstr>What’s wrong with corporate sustainability?</vt:lpstr>
      <vt:lpstr>Problems with triple-bottom line</vt:lpstr>
      <vt:lpstr>What investigations of corporate sustainability reports tell us</vt:lpstr>
      <vt:lpstr>Why is corporate sustainability so difficult?</vt:lpstr>
      <vt:lpstr>Wrap-up</vt:lpstr>
      <vt:lpstr>References</vt:lpstr>
      <vt:lpstr>Regenerative organizing</vt:lpstr>
      <vt:lpstr>Regenerative organizing is more than mitigation of impacts</vt:lpstr>
      <vt:lpstr>Rethinking basic assumptions</vt:lpstr>
      <vt:lpstr>Economy is decoupled from the environment and society</vt:lpstr>
      <vt:lpstr>The Impossible Hamster</vt:lpstr>
      <vt:lpstr>Social-ecological systems narrowing the gap between natural and social sciences</vt:lpstr>
      <vt:lpstr>Regeneration in action – ecosystems are self-organizing and self-regenerating if given the change</vt:lpstr>
      <vt:lpstr>Moving away from anthropocentrism (ánthrōpos = human)</vt:lpstr>
      <vt:lpstr>“The Milk of Dreams”: A Posthuman Revolution at the 59th Venice Biennale </vt:lpstr>
      <vt:lpstr>Regenerative strategies for business</vt:lpstr>
      <vt:lpstr>Principles and strategies of regenerative business (Hahn and Tampe, 2021)</vt:lpstr>
      <vt:lpstr>Principle 1. Systems-based level of aspiration</vt:lpstr>
      <vt:lpstr>Principle 2. Adaptive management approach</vt:lpstr>
      <vt:lpstr>Three strategies for regenerative business</vt:lpstr>
      <vt:lpstr>Regenerative business overview</vt:lpstr>
      <vt:lpstr>Regenerative business – practical applications</vt:lpstr>
      <vt:lpstr>Group task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Jukka Rintamäki</dc:title>
  <dc:creator>Jukka Rintamaki</dc:creator>
  <cp:lastModifiedBy>Nieminen Martta</cp:lastModifiedBy>
  <cp:revision>13</cp:revision>
  <dcterms:created xsi:type="dcterms:W3CDTF">2020-11-13T14:22:55Z</dcterms:created>
  <dcterms:modified xsi:type="dcterms:W3CDTF">2023-04-27T13:45:30Z</dcterms:modified>
</cp:coreProperties>
</file>