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06" r:id="rId6"/>
    <p:sldMasterId id="2147483724" r:id="rId7"/>
    <p:sldMasterId id="2147483736" r:id="rId8"/>
    <p:sldMasterId id="2147483756" r:id="rId9"/>
    <p:sldMasterId id="2147483772" r:id="rId10"/>
    <p:sldMasterId id="2147483790" r:id="rId11"/>
    <p:sldMasterId id="2147483802" r:id="rId12"/>
  </p:sldMasterIdLst>
  <p:notesMasterIdLst>
    <p:notesMasterId r:id="rId67"/>
  </p:notesMasterIdLst>
  <p:sldIdLst>
    <p:sldId id="261" r:id="rId13"/>
    <p:sldId id="258" r:id="rId14"/>
    <p:sldId id="416" r:id="rId15"/>
    <p:sldId id="417" r:id="rId16"/>
    <p:sldId id="429" r:id="rId17"/>
    <p:sldId id="421" r:id="rId18"/>
    <p:sldId id="418" r:id="rId19"/>
    <p:sldId id="420" r:id="rId20"/>
    <p:sldId id="424" r:id="rId21"/>
    <p:sldId id="426" r:id="rId22"/>
    <p:sldId id="422" r:id="rId23"/>
    <p:sldId id="423" r:id="rId24"/>
    <p:sldId id="428" r:id="rId25"/>
    <p:sldId id="291" r:id="rId26"/>
    <p:sldId id="292" r:id="rId27"/>
    <p:sldId id="293" r:id="rId28"/>
    <p:sldId id="296" r:id="rId29"/>
    <p:sldId id="294" r:id="rId30"/>
    <p:sldId id="295" r:id="rId31"/>
    <p:sldId id="427" r:id="rId32"/>
    <p:sldId id="266" r:id="rId33"/>
    <p:sldId id="271" r:id="rId34"/>
    <p:sldId id="430" r:id="rId35"/>
    <p:sldId id="432" r:id="rId36"/>
    <p:sldId id="433" r:id="rId37"/>
    <p:sldId id="297" r:id="rId38"/>
    <p:sldId id="298" r:id="rId39"/>
    <p:sldId id="299" r:id="rId40"/>
    <p:sldId id="306" r:id="rId41"/>
    <p:sldId id="307" r:id="rId42"/>
    <p:sldId id="309" r:id="rId43"/>
    <p:sldId id="310" r:id="rId44"/>
    <p:sldId id="312" r:id="rId45"/>
    <p:sldId id="313" r:id="rId46"/>
    <p:sldId id="319" r:id="rId47"/>
    <p:sldId id="315" r:id="rId48"/>
    <p:sldId id="434" r:id="rId49"/>
    <p:sldId id="323" r:id="rId50"/>
    <p:sldId id="346" r:id="rId51"/>
    <p:sldId id="336" r:id="rId52"/>
    <p:sldId id="339" r:id="rId53"/>
    <p:sldId id="341" r:id="rId54"/>
    <p:sldId id="325" r:id="rId55"/>
    <p:sldId id="337" r:id="rId56"/>
    <p:sldId id="338" r:id="rId57"/>
    <p:sldId id="340" r:id="rId58"/>
    <p:sldId id="342" r:id="rId59"/>
    <p:sldId id="343" r:id="rId60"/>
    <p:sldId id="272" r:id="rId61"/>
    <p:sldId id="345" r:id="rId62"/>
    <p:sldId id="332" r:id="rId63"/>
    <p:sldId id="331" r:id="rId64"/>
    <p:sldId id="329" r:id="rId65"/>
    <p:sldId id="335" r:id="rId66"/>
  </p:sldIdLst>
  <p:sldSz cx="12192000" cy="6858000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kka Rintamäki" initials="JR" lastIdx="1" clrIdx="0">
    <p:extLst>
      <p:ext uri="{19B8F6BF-5375-455C-9EA6-DF929625EA0E}">
        <p15:presenceInfo xmlns:p15="http://schemas.microsoft.com/office/powerpoint/2012/main" userId="baffe08812e67b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0" autoAdjust="0"/>
    <p:restoredTop sz="84756" autoAdjust="0"/>
  </p:normalViewPr>
  <p:slideViewPr>
    <p:cSldViewPr snapToGrid="0">
      <p:cViewPr varScale="1">
        <p:scale>
          <a:sx n="156" d="100"/>
          <a:sy n="156" d="100"/>
        </p:scale>
        <p:origin x="29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4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DA074-9C93-4233-A6EC-2857953ED36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1721F4-15CB-4313-9B87-0DFCA6A8FC0E}">
      <dgm:prSet/>
      <dgm:spPr/>
      <dgm:t>
        <a:bodyPr/>
        <a:lstStyle/>
        <a:p>
          <a:r>
            <a:rPr lang="en-US" dirty="0"/>
            <a:t>Fundamentals of communicating sustainability</a:t>
          </a:r>
        </a:p>
      </dgm:t>
    </dgm:pt>
    <dgm:pt modelId="{52ADACBC-05FB-491F-A407-D90DE5DE0321}" type="parTrans" cxnId="{D4750965-AF4D-407A-AA79-80EA6F9CD405}">
      <dgm:prSet/>
      <dgm:spPr/>
      <dgm:t>
        <a:bodyPr/>
        <a:lstStyle/>
        <a:p>
          <a:endParaRPr lang="en-US"/>
        </a:p>
      </dgm:t>
    </dgm:pt>
    <dgm:pt modelId="{4E06AB05-E425-4D95-8805-007508365FCF}" type="sibTrans" cxnId="{D4750965-AF4D-407A-AA79-80EA6F9CD405}">
      <dgm:prSet/>
      <dgm:spPr/>
      <dgm:t>
        <a:bodyPr/>
        <a:lstStyle/>
        <a:p>
          <a:endParaRPr lang="en-US"/>
        </a:p>
      </dgm:t>
    </dgm:pt>
    <dgm:pt modelId="{8B4A86BC-4209-432F-8779-C26510C6C879}">
      <dgm:prSet/>
      <dgm:spPr/>
      <dgm:t>
        <a:bodyPr/>
        <a:lstStyle/>
        <a:p>
          <a:r>
            <a:rPr lang="en-US" dirty="0"/>
            <a:t>Communicating your sustainability ideas in an organization</a:t>
          </a:r>
        </a:p>
      </dgm:t>
    </dgm:pt>
    <dgm:pt modelId="{99FAE3A7-7155-45EC-99A6-C862BCE7CC60}" type="parTrans" cxnId="{3DE19A16-7C64-4CBD-B4AF-F964B973AFB5}">
      <dgm:prSet/>
      <dgm:spPr/>
      <dgm:t>
        <a:bodyPr/>
        <a:lstStyle/>
        <a:p>
          <a:endParaRPr lang="en-US"/>
        </a:p>
      </dgm:t>
    </dgm:pt>
    <dgm:pt modelId="{CCB373FB-2174-4589-AD9E-C0897FBD115A}" type="sibTrans" cxnId="{3DE19A16-7C64-4CBD-B4AF-F964B973AFB5}">
      <dgm:prSet/>
      <dgm:spPr/>
      <dgm:t>
        <a:bodyPr/>
        <a:lstStyle/>
        <a:p>
          <a:endParaRPr lang="en-US"/>
        </a:p>
      </dgm:t>
    </dgm:pt>
    <dgm:pt modelId="{13E78927-A9CE-4E66-8C11-BBF6613E8A15}">
      <dgm:prSet/>
      <dgm:spPr/>
      <dgm:t>
        <a:bodyPr/>
        <a:lstStyle/>
        <a:p>
          <a:r>
            <a:rPr lang="en-US" dirty="0"/>
            <a:t>Interview with Eero </a:t>
          </a:r>
          <a:r>
            <a:rPr lang="en-US" dirty="0" err="1"/>
            <a:t>Wahlstedt</a:t>
          </a:r>
          <a:r>
            <a:rPr lang="en-US" dirty="0"/>
            <a:t> of </a:t>
          </a:r>
          <a:r>
            <a:rPr lang="en-US" dirty="0" err="1"/>
            <a:t>Soilwatch</a:t>
          </a:r>
          <a:endParaRPr lang="en-US" dirty="0"/>
        </a:p>
      </dgm:t>
    </dgm:pt>
    <dgm:pt modelId="{BB5C87C8-FB59-4B6E-BFF5-5D33BF1E329E}" type="parTrans" cxnId="{9748470C-C26D-4D96-BBFF-22888A6BFD4F}">
      <dgm:prSet/>
      <dgm:spPr/>
      <dgm:t>
        <a:bodyPr/>
        <a:lstStyle/>
        <a:p>
          <a:endParaRPr lang="en-US"/>
        </a:p>
      </dgm:t>
    </dgm:pt>
    <dgm:pt modelId="{E683149F-F47A-4B97-A33F-E2EAA42032AD}" type="sibTrans" cxnId="{9748470C-C26D-4D96-BBFF-22888A6BFD4F}">
      <dgm:prSet/>
      <dgm:spPr/>
      <dgm:t>
        <a:bodyPr/>
        <a:lstStyle/>
        <a:p>
          <a:endParaRPr lang="en-US"/>
        </a:p>
      </dgm:t>
    </dgm:pt>
    <dgm:pt modelId="{B5FD9D93-8983-4EE0-AB5A-FC5D35C59038}" type="pres">
      <dgm:prSet presAssocID="{E61DA074-9C93-4233-A6EC-2857953ED36C}" presName="outerComposite" presStyleCnt="0">
        <dgm:presLayoutVars>
          <dgm:chMax val="5"/>
          <dgm:dir/>
          <dgm:resizeHandles val="exact"/>
        </dgm:presLayoutVars>
      </dgm:prSet>
      <dgm:spPr/>
    </dgm:pt>
    <dgm:pt modelId="{A25F5222-A9EE-4EE4-BD70-E8CE099E5FCF}" type="pres">
      <dgm:prSet presAssocID="{E61DA074-9C93-4233-A6EC-2857953ED36C}" presName="dummyMaxCanvas" presStyleCnt="0">
        <dgm:presLayoutVars/>
      </dgm:prSet>
      <dgm:spPr/>
    </dgm:pt>
    <dgm:pt modelId="{BB73DBEE-14E9-40C9-8B07-6691AAD4D235}" type="pres">
      <dgm:prSet presAssocID="{E61DA074-9C93-4233-A6EC-2857953ED36C}" presName="ThreeNodes_1" presStyleLbl="node1" presStyleIdx="0" presStyleCnt="3">
        <dgm:presLayoutVars>
          <dgm:bulletEnabled val="1"/>
        </dgm:presLayoutVars>
      </dgm:prSet>
      <dgm:spPr/>
    </dgm:pt>
    <dgm:pt modelId="{A8A1B7AB-0A17-4677-AD2A-795F4C52D1AF}" type="pres">
      <dgm:prSet presAssocID="{E61DA074-9C93-4233-A6EC-2857953ED36C}" presName="ThreeNodes_2" presStyleLbl="node1" presStyleIdx="1" presStyleCnt="3">
        <dgm:presLayoutVars>
          <dgm:bulletEnabled val="1"/>
        </dgm:presLayoutVars>
      </dgm:prSet>
      <dgm:spPr/>
    </dgm:pt>
    <dgm:pt modelId="{EFF1BA9B-5542-4EB9-8794-FAF8F48BC8F3}" type="pres">
      <dgm:prSet presAssocID="{E61DA074-9C93-4233-A6EC-2857953ED36C}" presName="ThreeNodes_3" presStyleLbl="node1" presStyleIdx="2" presStyleCnt="3">
        <dgm:presLayoutVars>
          <dgm:bulletEnabled val="1"/>
        </dgm:presLayoutVars>
      </dgm:prSet>
      <dgm:spPr/>
    </dgm:pt>
    <dgm:pt modelId="{9E7C0C84-4F2E-4065-A090-E6F790F73F54}" type="pres">
      <dgm:prSet presAssocID="{E61DA074-9C93-4233-A6EC-2857953ED36C}" presName="ThreeConn_1-2" presStyleLbl="fgAccFollowNode1" presStyleIdx="0" presStyleCnt="2">
        <dgm:presLayoutVars>
          <dgm:bulletEnabled val="1"/>
        </dgm:presLayoutVars>
      </dgm:prSet>
      <dgm:spPr/>
    </dgm:pt>
    <dgm:pt modelId="{553EA993-9515-49E8-AE99-30E48A684E13}" type="pres">
      <dgm:prSet presAssocID="{E61DA074-9C93-4233-A6EC-2857953ED36C}" presName="ThreeConn_2-3" presStyleLbl="fgAccFollowNode1" presStyleIdx="1" presStyleCnt="2">
        <dgm:presLayoutVars>
          <dgm:bulletEnabled val="1"/>
        </dgm:presLayoutVars>
      </dgm:prSet>
      <dgm:spPr/>
    </dgm:pt>
    <dgm:pt modelId="{BC5EC1B8-FE59-4927-B2CA-1384ECB6CFE9}" type="pres">
      <dgm:prSet presAssocID="{E61DA074-9C93-4233-A6EC-2857953ED36C}" presName="ThreeNodes_1_text" presStyleLbl="node1" presStyleIdx="2" presStyleCnt="3">
        <dgm:presLayoutVars>
          <dgm:bulletEnabled val="1"/>
        </dgm:presLayoutVars>
      </dgm:prSet>
      <dgm:spPr/>
    </dgm:pt>
    <dgm:pt modelId="{94B11B6E-4FFC-4625-9EF4-2C19C981A126}" type="pres">
      <dgm:prSet presAssocID="{E61DA074-9C93-4233-A6EC-2857953ED36C}" presName="ThreeNodes_2_text" presStyleLbl="node1" presStyleIdx="2" presStyleCnt="3">
        <dgm:presLayoutVars>
          <dgm:bulletEnabled val="1"/>
        </dgm:presLayoutVars>
      </dgm:prSet>
      <dgm:spPr/>
    </dgm:pt>
    <dgm:pt modelId="{A76AB545-9E02-4EB4-8670-EA025518EB88}" type="pres">
      <dgm:prSet presAssocID="{E61DA074-9C93-4233-A6EC-2857953ED36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748470C-C26D-4D96-BBFF-22888A6BFD4F}" srcId="{E61DA074-9C93-4233-A6EC-2857953ED36C}" destId="{13E78927-A9CE-4E66-8C11-BBF6613E8A15}" srcOrd="2" destOrd="0" parTransId="{BB5C87C8-FB59-4B6E-BFF5-5D33BF1E329E}" sibTransId="{E683149F-F47A-4B97-A33F-E2EAA42032AD}"/>
    <dgm:cxn modelId="{3DE19A16-7C64-4CBD-B4AF-F964B973AFB5}" srcId="{E61DA074-9C93-4233-A6EC-2857953ED36C}" destId="{8B4A86BC-4209-432F-8779-C26510C6C879}" srcOrd="1" destOrd="0" parTransId="{99FAE3A7-7155-45EC-99A6-C862BCE7CC60}" sibTransId="{CCB373FB-2174-4589-AD9E-C0897FBD115A}"/>
    <dgm:cxn modelId="{80034E32-FE20-4B33-8306-AE5B8A12FE75}" type="presOf" srcId="{7C1721F4-15CB-4313-9B87-0DFCA6A8FC0E}" destId="{BB73DBEE-14E9-40C9-8B07-6691AAD4D235}" srcOrd="0" destOrd="0" presId="urn:microsoft.com/office/officeart/2005/8/layout/vProcess5"/>
    <dgm:cxn modelId="{BFAADD35-1346-40A3-869E-19075202A256}" type="presOf" srcId="{CCB373FB-2174-4589-AD9E-C0897FBD115A}" destId="{553EA993-9515-49E8-AE99-30E48A684E13}" srcOrd="0" destOrd="0" presId="urn:microsoft.com/office/officeart/2005/8/layout/vProcess5"/>
    <dgm:cxn modelId="{D4750965-AF4D-407A-AA79-80EA6F9CD405}" srcId="{E61DA074-9C93-4233-A6EC-2857953ED36C}" destId="{7C1721F4-15CB-4313-9B87-0DFCA6A8FC0E}" srcOrd="0" destOrd="0" parTransId="{52ADACBC-05FB-491F-A407-D90DE5DE0321}" sibTransId="{4E06AB05-E425-4D95-8805-007508365FCF}"/>
    <dgm:cxn modelId="{DED78776-61BB-4AAC-89F8-623B82BB68DF}" type="presOf" srcId="{13E78927-A9CE-4E66-8C11-BBF6613E8A15}" destId="{EFF1BA9B-5542-4EB9-8794-FAF8F48BC8F3}" srcOrd="0" destOrd="0" presId="urn:microsoft.com/office/officeart/2005/8/layout/vProcess5"/>
    <dgm:cxn modelId="{4102F39B-7FD7-4584-AE1D-7FE754C6CDB0}" type="presOf" srcId="{7C1721F4-15CB-4313-9B87-0DFCA6A8FC0E}" destId="{BC5EC1B8-FE59-4927-B2CA-1384ECB6CFE9}" srcOrd="1" destOrd="0" presId="urn:microsoft.com/office/officeart/2005/8/layout/vProcess5"/>
    <dgm:cxn modelId="{59F03CBF-4CC0-4535-9E0B-234926831B76}" type="presOf" srcId="{E61DA074-9C93-4233-A6EC-2857953ED36C}" destId="{B5FD9D93-8983-4EE0-AB5A-FC5D35C59038}" srcOrd="0" destOrd="0" presId="urn:microsoft.com/office/officeart/2005/8/layout/vProcess5"/>
    <dgm:cxn modelId="{FE57DFD7-B8BD-4330-BBFA-157769671EF4}" type="presOf" srcId="{8B4A86BC-4209-432F-8779-C26510C6C879}" destId="{94B11B6E-4FFC-4625-9EF4-2C19C981A126}" srcOrd="1" destOrd="0" presId="urn:microsoft.com/office/officeart/2005/8/layout/vProcess5"/>
    <dgm:cxn modelId="{0176A0D9-1CC6-479D-999D-E0EE0B30E778}" type="presOf" srcId="{13E78927-A9CE-4E66-8C11-BBF6613E8A15}" destId="{A76AB545-9E02-4EB4-8670-EA025518EB88}" srcOrd="1" destOrd="0" presId="urn:microsoft.com/office/officeart/2005/8/layout/vProcess5"/>
    <dgm:cxn modelId="{EBE2D4DE-3BA7-40A1-83B0-3809B23EB984}" type="presOf" srcId="{4E06AB05-E425-4D95-8805-007508365FCF}" destId="{9E7C0C84-4F2E-4065-A090-E6F790F73F54}" srcOrd="0" destOrd="0" presId="urn:microsoft.com/office/officeart/2005/8/layout/vProcess5"/>
    <dgm:cxn modelId="{16CF6AE3-C7BA-4F61-A297-9BC73516D4A8}" type="presOf" srcId="{8B4A86BC-4209-432F-8779-C26510C6C879}" destId="{A8A1B7AB-0A17-4677-AD2A-795F4C52D1AF}" srcOrd="0" destOrd="0" presId="urn:microsoft.com/office/officeart/2005/8/layout/vProcess5"/>
    <dgm:cxn modelId="{9432B2B9-FAA0-4A35-A722-2207051082EA}" type="presParOf" srcId="{B5FD9D93-8983-4EE0-AB5A-FC5D35C59038}" destId="{A25F5222-A9EE-4EE4-BD70-E8CE099E5FCF}" srcOrd="0" destOrd="0" presId="urn:microsoft.com/office/officeart/2005/8/layout/vProcess5"/>
    <dgm:cxn modelId="{DE3B4111-AFA2-467D-90C7-9E9C89249A27}" type="presParOf" srcId="{B5FD9D93-8983-4EE0-AB5A-FC5D35C59038}" destId="{BB73DBEE-14E9-40C9-8B07-6691AAD4D235}" srcOrd="1" destOrd="0" presId="urn:microsoft.com/office/officeart/2005/8/layout/vProcess5"/>
    <dgm:cxn modelId="{37C94421-F856-4556-A38B-EDF0BAFA99E1}" type="presParOf" srcId="{B5FD9D93-8983-4EE0-AB5A-FC5D35C59038}" destId="{A8A1B7AB-0A17-4677-AD2A-795F4C52D1AF}" srcOrd="2" destOrd="0" presId="urn:microsoft.com/office/officeart/2005/8/layout/vProcess5"/>
    <dgm:cxn modelId="{8D5D1B92-0D2B-4C0B-B1CA-EAD89D999080}" type="presParOf" srcId="{B5FD9D93-8983-4EE0-AB5A-FC5D35C59038}" destId="{EFF1BA9B-5542-4EB9-8794-FAF8F48BC8F3}" srcOrd="3" destOrd="0" presId="urn:microsoft.com/office/officeart/2005/8/layout/vProcess5"/>
    <dgm:cxn modelId="{87165B65-4067-48F7-BC16-1FC410F76B10}" type="presParOf" srcId="{B5FD9D93-8983-4EE0-AB5A-FC5D35C59038}" destId="{9E7C0C84-4F2E-4065-A090-E6F790F73F54}" srcOrd="4" destOrd="0" presId="urn:microsoft.com/office/officeart/2005/8/layout/vProcess5"/>
    <dgm:cxn modelId="{D1DEA98C-DC1F-4810-96D7-DFC147805314}" type="presParOf" srcId="{B5FD9D93-8983-4EE0-AB5A-FC5D35C59038}" destId="{553EA993-9515-49E8-AE99-30E48A684E13}" srcOrd="5" destOrd="0" presId="urn:microsoft.com/office/officeart/2005/8/layout/vProcess5"/>
    <dgm:cxn modelId="{EF391955-C6CA-4CBD-9311-0C4CEC7EFB02}" type="presParOf" srcId="{B5FD9D93-8983-4EE0-AB5A-FC5D35C59038}" destId="{BC5EC1B8-FE59-4927-B2CA-1384ECB6CFE9}" srcOrd="6" destOrd="0" presId="urn:microsoft.com/office/officeart/2005/8/layout/vProcess5"/>
    <dgm:cxn modelId="{CA88F0C1-C47D-461C-B83A-53E6D4D06FC3}" type="presParOf" srcId="{B5FD9D93-8983-4EE0-AB5A-FC5D35C59038}" destId="{94B11B6E-4FFC-4625-9EF4-2C19C981A126}" srcOrd="7" destOrd="0" presId="urn:microsoft.com/office/officeart/2005/8/layout/vProcess5"/>
    <dgm:cxn modelId="{217CD6A4-8C04-48B2-A2CF-09C602875452}" type="presParOf" srcId="{B5FD9D93-8983-4EE0-AB5A-FC5D35C59038}" destId="{A76AB545-9E02-4EB4-8670-EA025518EB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E5A63-E877-490E-92C5-25C37F6157D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78E01F-B4D8-4922-B0FA-8B55B4943195}">
      <dgm:prSet/>
      <dgm:spPr/>
      <dgm:t>
        <a:bodyPr/>
        <a:lstStyle/>
        <a:p>
          <a:r>
            <a:rPr lang="en-US" dirty="0"/>
            <a:t>You will understand the basics of communicating sustainability</a:t>
          </a:r>
        </a:p>
      </dgm:t>
    </dgm:pt>
    <dgm:pt modelId="{2841FD70-9DB3-4173-B027-6D994456CB2C}" type="parTrans" cxnId="{D09B8AC4-3F2B-436F-A002-F6FF24EA3230}">
      <dgm:prSet/>
      <dgm:spPr/>
      <dgm:t>
        <a:bodyPr/>
        <a:lstStyle/>
        <a:p>
          <a:endParaRPr lang="en-US"/>
        </a:p>
      </dgm:t>
    </dgm:pt>
    <dgm:pt modelId="{65BA26FB-E334-479D-9545-D31D6BBD7636}" type="sibTrans" cxnId="{D09B8AC4-3F2B-436F-A002-F6FF24EA323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6D01C88-2770-425D-8BD7-1DD65C9D72D4}">
      <dgm:prSet/>
      <dgm:spPr/>
      <dgm:t>
        <a:bodyPr/>
        <a:lstStyle/>
        <a:p>
          <a:r>
            <a:rPr lang="en-US" dirty="0"/>
            <a:t>You will grasp some key ways of understanding the relationship between communication and action</a:t>
          </a:r>
        </a:p>
      </dgm:t>
    </dgm:pt>
    <dgm:pt modelId="{3559D998-8F33-4F5F-928C-C9E7D1ADDC19}" type="parTrans" cxnId="{E8E76706-5D9D-4BEB-ACA1-14FE66093081}">
      <dgm:prSet/>
      <dgm:spPr/>
      <dgm:t>
        <a:bodyPr/>
        <a:lstStyle/>
        <a:p>
          <a:endParaRPr lang="en-US"/>
        </a:p>
      </dgm:t>
    </dgm:pt>
    <dgm:pt modelId="{CAC11739-5526-4764-A3A0-ED238356CDA6}" type="sibTrans" cxnId="{E8E76706-5D9D-4BEB-ACA1-14FE6609308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B83E519-3DED-4C06-BA3D-4C5E286427F4}">
      <dgm:prSet/>
      <dgm:spPr/>
      <dgm:t>
        <a:bodyPr/>
        <a:lstStyle/>
        <a:p>
          <a:r>
            <a:rPr lang="en-US" dirty="0"/>
            <a:t>You will learn a basic template for getting your sustainability ideas through in an organization</a:t>
          </a:r>
        </a:p>
      </dgm:t>
    </dgm:pt>
    <dgm:pt modelId="{B7EAC650-780E-4A50-92B5-D0CB4292EEC2}" type="parTrans" cxnId="{B93128BA-B43F-4F5A-A55B-9C4FE6F2C412}">
      <dgm:prSet/>
      <dgm:spPr/>
      <dgm:t>
        <a:bodyPr/>
        <a:lstStyle/>
        <a:p>
          <a:endParaRPr lang="en-US"/>
        </a:p>
      </dgm:t>
    </dgm:pt>
    <dgm:pt modelId="{8719A434-FECB-49EC-BA83-A2E346638D0A}" type="sibTrans" cxnId="{B93128BA-B43F-4F5A-A55B-9C4FE6F2C41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E7C1112-490F-48CA-845C-858B11D88C40}" type="pres">
      <dgm:prSet presAssocID="{1FEE5A63-E877-490E-92C5-25C37F6157DC}" presName="Name0" presStyleCnt="0">
        <dgm:presLayoutVars>
          <dgm:animLvl val="lvl"/>
          <dgm:resizeHandles val="exact"/>
        </dgm:presLayoutVars>
      </dgm:prSet>
      <dgm:spPr/>
    </dgm:pt>
    <dgm:pt modelId="{51F684C5-A7C2-49B7-85AC-B7B69DF54C7D}" type="pres">
      <dgm:prSet presAssocID="{7478E01F-B4D8-4922-B0FA-8B55B4943195}" presName="compositeNode" presStyleCnt="0">
        <dgm:presLayoutVars>
          <dgm:bulletEnabled val="1"/>
        </dgm:presLayoutVars>
      </dgm:prSet>
      <dgm:spPr/>
    </dgm:pt>
    <dgm:pt modelId="{C6E742CC-8AA0-494B-A9BD-89C76D57C7C8}" type="pres">
      <dgm:prSet presAssocID="{7478E01F-B4D8-4922-B0FA-8B55B4943195}" presName="bgRect" presStyleLbl="bgAccFollowNode1" presStyleIdx="0" presStyleCnt="3"/>
      <dgm:spPr/>
    </dgm:pt>
    <dgm:pt modelId="{3A5BF3A9-4160-4D25-BD93-75E96265ED72}" type="pres">
      <dgm:prSet presAssocID="{65BA26FB-E334-479D-9545-D31D6BBD763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3E24915-EACD-4204-9509-FE186933FB62}" type="pres">
      <dgm:prSet presAssocID="{7478E01F-B4D8-4922-B0FA-8B55B4943195}" presName="bottomLine" presStyleLbl="alignNode1" presStyleIdx="1" presStyleCnt="6">
        <dgm:presLayoutVars/>
      </dgm:prSet>
      <dgm:spPr/>
    </dgm:pt>
    <dgm:pt modelId="{01D94EBC-AEC6-49E0-89A9-B132FC0BB954}" type="pres">
      <dgm:prSet presAssocID="{7478E01F-B4D8-4922-B0FA-8B55B4943195}" presName="nodeText" presStyleLbl="bgAccFollowNode1" presStyleIdx="0" presStyleCnt="3">
        <dgm:presLayoutVars>
          <dgm:bulletEnabled val="1"/>
        </dgm:presLayoutVars>
      </dgm:prSet>
      <dgm:spPr/>
    </dgm:pt>
    <dgm:pt modelId="{26F9285C-881B-4B08-93B7-42526742BCFB}" type="pres">
      <dgm:prSet presAssocID="{65BA26FB-E334-479D-9545-D31D6BBD7636}" presName="sibTrans" presStyleCnt="0"/>
      <dgm:spPr/>
    </dgm:pt>
    <dgm:pt modelId="{33002CA2-B81A-4D56-BB22-21BCDB80045E}" type="pres">
      <dgm:prSet presAssocID="{A6D01C88-2770-425D-8BD7-1DD65C9D72D4}" presName="compositeNode" presStyleCnt="0">
        <dgm:presLayoutVars>
          <dgm:bulletEnabled val="1"/>
        </dgm:presLayoutVars>
      </dgm:prSet>
      <dgm:spPr/>
    </dgm:pt>
    <dgm:pt modelId="{5288F8FA-069B-4F2D-B4A5-7B02DE285B20}" type="pres">
      <dgm:prSet presAssocID="{A6D01C88-2770-425D-8BD7-1DD65C9D72D4}" presName="bgRect" presStyleLbl="bgAccFollowNode1" presStyleIdx="1" presStyleCnt="3"/>
      <dgm:spPr/>
    </dgm:pt>
    <dgm:pt modelId="{62D8EFF6-E8DD-4BC4-A153-4C16DE74C108}" type="pres">
      <dgm:prSet presAssocID="{CAC11739-5526-4764-A3A0-ED238356CDA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43CC8A3-9426-49E1-99B0-D2CF39B627DE}" type="pres">
      <dgm:prSet presAssocID="{A6D01C88-2770-425D-8BD7-1DD65C9D72D4}" presName="bottomLine" presStyleLbl="alignNode1" presStyleIdx="3" presStyleCnt="6">
        <dgm:presLayoutVars/>
      </dgm:prSet>
      <dgm:spPr/>
    </dgm:pt>
    <dgm:pt modelId="{2C658DDC-A184-4804-8199-02EC0B642689}" type="pres">
      <dgm:prSet presAssocID="{A6D01C88-2770-425D-8BD7-1DD65C9D72D4}" presName="nodeText" presStyleLbl="bgAccFollowNode1" presStyleIdx="1" presStyleCnt="3">
        <dgm:presLayoutVars>
          <dgm:bulletEnabled val="1"/>
        </dgm:presLayoutVars>
      </dgm:prSet>
      <dgm:spPr/>
    </dgm:pt>
    <dgm:pt modelId="{A9B576E8-CB70-46F5-BF16-B5934F080D61}" type="pres">
      <dgm:prSet presAssocID="{CAC11739-5526-4764-A3A0-ED238356CDA6}" presName="sibTrans" presStyleCnt="0"/>
      <dgm:spPr/>
    </dgm:pt>
    <dgm:pt modelId="{83D3B407-8329-40BC-B9CC-948E7881E466}" type="pres">
      <dgm:prSet presAssocID="{9B83E519-3DED-4C06-BA3D-4C5E286427F4}" presName="compositeNode" presStyleCnt="0">
        <dgm:presLayoutVars>
          <dgm:bulletEnabled val="1"/>
        </dgm:presLayoutVars>
      </dgm:prSet>
      <dgm:spPr/>
    </dgm:pt>
    <dgm:pt modelId="{70FD9EB2-04B8-4A87-817A-09FB88D196C3}" type="pres">
      <dgm:prSet presAssocID="{9B83E519-3DED-4C06-BA3D-4C5E286427F4}" presName="bgRect" presStyleLbl="bgAccFollowNode1" presStyleIdx="2" presStyleCnt="3"/>
      <dgm:spPr/>
    </dgm:pt>
    <dgm:pt modelId="{EB554071-FE0B-46BD-9BA3-791D66DBD211}" type="pres">
      <dgm:prSet presAssocID="{8719A434-FECB-49EC-BA83-A2E346638D0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B47F730-9108-4B6C-A72D-C5F542094F6E}" type="pres">
      <dgm:prSet presAssocID="{9B83E519-3DED-4C06-BA3D-4C5E286427F4}" presName="bottomLine" presStyleLbl="alignNode1" presStyleIdx="5" presStyleCnt="6">
        <dgm:presLayoutVars/>
      </dgm:prSet>
      <dgm:spPr/>
    </dgm:pt>
    <dgm:pt modelId="{C3456A36-6FD7-4C80-9E45-F17218239B9B}" type="pres">
      <dgm:prSet presAssocID="{9B83E519-3DED-4C06-BA3D-4C5E286427F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8E76706-5D9D-4BEB-ACA1-14FE66093081}" srcId="{1FEE5A63-E877-490E-92C5-25C37F6157DC}" destId="{A6D01C88-2770-425D-8BD7-1DD65C9D72D4}" srcOrd="1" destOrd="0" parTransId="{3559D998-8F33-4F5F-928C-C9E7D1ADDC19}" sibTransId="{CAC11739-5526-4764-A3A0-ED238356CDA6}"/>
    <dgm:cxn modelId="{20AA052D-3B49-4F5E-9DA7-63DEE56BBA57}" type="presOf" srcId="{9B83E519-3DED-4C06-BA3D-4C5E286427F4}" destId="{70FD9EB2-04B8-4A87-817A-09FB88D196C3}" srcOrd="0" destOrd="0" presId="urn:microsoft.com/office/officeart/2016/7/layout/BasicLinearProcessNumbered"/>
    <dgm:cxn modelId="{D7009A2E-8CFA-4EE2-A3F5-4F199861280B}" type="presOf" srcId="{8719A434-FECB-49EC-BA83-A2E346638D0A}" destId="{EB554071-FE0B-46BD-9BA3-791D66DBD211}" srcOrd="0" destOrd="0" presId="urn:microsoft.com/office/officeart/2016/7/layout/BasicLinearProcessNumbered"/>
    <dgm:cxn modelId="{15AA3737-0006-439B-9D36-A54DBFA7434B}" type="presOf" srcId="{65BA26FB-E334-479D-9545-D31D6BBD7636}" destId="{3A5BF3A9-4160-4D25-BD93-75E96265ED72}" srcOrd="0" destOrd="0" presId="urn:microsoft.com/office/officeart/2016/7/layout/BasicLinearProcessNumbered"/>
    <dgm:cxn modelId="{24A0A855-A810-4718-B1C3-87AC5B19B765}" type="presOf" srcId="{CAC11739-5526-4764-A3A0-ED238356CDA6}" destId="{62D8EFF6-E8DD-4BC4-A153-4C16DE74C108}" srcOrd="0" destOrd="0" presId="urn:microsoft.com/office/officeart/2016/7/layout/BasicLinearProcessNumbered"/>
    <dgm:cxn modelId="{B33DF990-FECF-4654-9E49-6827AD7B0FAF}" type="presOf" srcId="{1FEE5A63-E877-490E-92C5-25C37F6157DC}" destId="{CE7C1112-490F-48CA-845C-858B11D88C40}" srcOrd="0" destOrd="0" presId="urn:microsoft.com/office/officeart/2016/7/layout/BasicLinearProcessNumbered"/>
    <dgm:cxn modelId="{C5995D94-C6D1-4F79-8B69-B30FDE44FB8B}" type="presOf" srcId="{7478E01F-B4D8-4922-B0FA-8B55B4943195}" destId="{C6E742CC-8AA0-494B-A9BD-89C76D57C7C8}" srcOrd="0" destOrd="0" presId="urn:microsoft.com/office/officeart/2016/7/layout/BasicLinearProcessNumbered"/>
    <dgm:cxn modelId="{B93128BA-B43F-4F5A-A55B-9C4FE6F2C412}" srcId="{1FEE5A63-E877-490E-92C5-25C37F6157DC}" destId="{9B83E519-3DED-4C06-BA3D-4C5E286427F4}" srcOrd="2" destOrd="0" parTransId="{B7EAC650-780E-4A50-92B5-D0CB4292EEC2}" sibTransId="{8719A434-FECB-49EC-BA83-A2E346638D0A}"/>
    <dgm:cxn modelId="{D09B8AC4-3F2B-436F-A002-F6FF24EA3230}" srcId="{1FEE5A63-E877-490E-92C5-25C37F6157DC}" destId="{7478E01F-B4D8-4922-B0FA-8B55B4943195}" srcOrd="0" destOrd="0" parTransId="{2841FD70-9DB3-4173-B027-6D994456CB2C}" sibTransId="{65BA26FB-E334-479D-9545-D31D6BBD7636}"/>
    <dgm:cxn modelId="{6B1A7FCC-C1F9-4A0A-AD63-70EA7B4D7E02}" type="presOf" srcId="{A6D01C88-2770-425D-8BD7-1DD65C9D72D4}" destId="{5288F8FA-069B-4F2D-B4A5-7B02DE285B20}" srcOrd="0" destOrd="0" presId="urn:microsoft.com/office/officeart/2016/7/layout/BasicLinearProcessNumbered"/>
    <dgm:cxn modelId="{0B0A38E1-BB06-4157-9F22-28B581834B03}" type="presOf" srcId="{7478E01F-B4D8-4922-B0FA-8B55B4943195}" destId="{01D94EBC-AEC6-49E0-89A9-B132FC0BB954}" srcOrd="1" destOrd="0" presId="urn:microsoft.com/office/officeart/2016/7/layout/BasicLinearProcessNumbered"/>
    <dgm:cxn modelId="{59ADFDED-EE99-4C8D-8259-090C89513474}" type="presOf" srcId="{A6D01C88-2770-425D-8BD7-1DD65C9D72D4}" destId="{2C658DDC-A184-4804-8199-02EC0B642689}" srcOrd="1" destOrd="0" presId="urn:microsoft.com/office/officeart/2016/7/layout/BasicLinearProcessNumbered"/>
    <dgm:cxn modelId="{06DAE0FE-3ABB-47D6-A817-214795EB864A}" type="presOf" srcId="{9B83E519-3DED-4C06-BA3D-4C5E286427F4}" destId="{C3456A36-6FD7-4C80-9E45-F17218239B9B}" srcOrd="1" destOrd="0" presId="urn:microsoft.com/office/officeart/2016/7/layout/BasicLinearProcessNumbered"/>
    <dgm:cxn modelId="{EED72572-E852-41B2-82E0-F0183F0A6683}" type="presParOf" srcId="{CE7C1112-490F-48CA-845C-858B11D88C40}" destId="{51F684C5-A7C2-49B7-85AC-B7B69DF54C7D}" srcOrd="0" destOrd="0" presId="urn:microsoft.com/office/officeart/2016/7/layout/BasicLinearProcessNumbered"/>
    <dgm:cxn modelId="{4BB3D542-AFAF-4456-8273-1374A80D9D4A}" type="presParOf" srcId="{51F684C5-A7C2-49B7-85AC-B7B69DF54C7D}" destId="{C6E742CC-8AA0-494B-A9BD-89C76D57C7C8}" srcOrd="0" destOrd="0" presId="urn:microsoft.com/office/officeart/2016/7/layout/BasicLinearProcessNumbered"/>
    <dgm:cxn modelId="{033B5BC3-8389-4983-9BE4-6DF8B91F5BC4}" type="presParOf" srcId="{51F684C5-A7C2-49B7-85AC-B7B69DF54C7D}" destId="{3A5BF3A9-4160-4D25-BD93-75E96265ED72}" srcOrd="1" destOrd="0" presId="urn:microsoft.com/office/officeart/2016/7/layout/BasicLinearProcessNumbered"/>
    <dgm:cxn modelId="{941E2B3E-F51B-4B07-81D4-30FA208F269C}" type="presParOf" srcId="{51F684C5-A7C2-49B7-85AC-B7B69DF54C7D}" destId="{E3E24915-EACD-4204-9509-FE186933FB62}" srcOrd="2" destOrd="0" presId="urn:microsoft.com/office/officeart/2016/7/layout/BasicLinearProcessNumbered"/>
    <dgm:cxn modelId="{FE4EC45D-EEA0-4E16-86C5-487D2D77C60D}" type="presParOf" srcId="{51F684C5-A7C2-49B7-85AC-B7B69DF54C7D}" destId="{01D94EBC-AEC6-49E0-89A9-B132FC0BB954}" srcOrd="3" destOrd="0" presId="urn:microsoft.com/office/officeart/2016/7/layout/BasicLinearProcessNumbered"/>
    <dgm:cxn modelId="{2AE4B9DE-482B-4691-9E1B-20D977E4B7CC}" type="presParOf" srcId="{CE7C1112-490F-48CA-845C-858B11D88C40}" destId="{26F9285C-881B-4B08-93B7-42526742BCFB}" srcOrd="1" destOrd="0" presId="urn:microsoft.com/office/officeart/2016/7/layout/BasicLinearProcessNumbered"/>
    <dgm:cxn modelId="{124131FF-E25B-448C-8FFF-FFE8FD595597}" type="presParOf" srcId="{CE7C1112-490F-48CA-845C-858B11D88C40}" destId="{33002CA2-B81A-4D56-BB22-21BCDB80045E}" srcOrd="2" destOrd="0" presId="urn:microsoft.com/office/officeart/2016/7/layout/BasicLinearProcessNumbered"/>
    <dgm:cxn modelId="{0B576A5C-999B-4078-A53E-647D87FF41A2}" type="presParOf" srcId="{33002CA2-B81A-4D56-BB22-21BCDB80045E}" destId="{5288F8FA-069B-4F2D-B4A5-7B02DE285B20}" srcOrd="0" destOrd="0" presId="urn:microsoft.com/office/officeart/2016/7/layout/BasicLinearProcessNumbered"/>
    <dgm:cxn modelId="{55A0CD6C-D848-42F5-836C-F0353CE3D22E}" type="presParOf" srcId="{33002CA2-B81A-4D56-BB22-21BCDB80045E}" destId="{62D8EFF6-E8DD-4BC4-A153-4C16DE74C108}" srcOrd="1" destOrd="0" presId="urn:microsoft.com/office/officeart/2016/7/layout/BasicLinearProcessNumbered"/>
    <dgm:cxn modelId="{36F07923-ABAA-4A4F-96A1-4B070A6ECC33}" type="presParOf" srcId="{33002CA2-B81A-4D56-BB22-21BCDB80045E}" destId="{443CC8A3-9426-49E1-99B0-D2CF39B627DE}" srcOrd="2" destOrd="0" presId="urn:microsoft.com/office/officeart/2016/7/layout/BasicLinearProcessNumbered"/>
    <dgm:cxn modelId="{1C678C65-D494-49CA-A652-C2C6B3AEF664}" type="presParOf" srcId="{33002CA2-B81A-4D56-BB22-21BCDB80045E}" destId="{2C658DDC-A184-4804-8199-02EC0B642689}" srcOrd="3" destOrd="0" presId="urn:microsoft.com/office/officeart/2016/7/layout/BasicLinearProcessNumbered"/>
    <dgm:cxn modelId="{161B8CD2-4A72-40C7-8E6A-6A69D462BD9F}" type="presParOf" srcId="{CE7C1112-490F-48CA-845C-858B11D88C40}" destId="{A9B576E8-CB70-46F5-BF16-B5934F080D61}" srcOrd="3" destOrd="0" presId="urn:microsoft.com/office/officeart/2016/7/layout/BasicLinearProcessNumbered"/>
    <dgm:cxn modelId="{A3F2A6A7-62E3-440F-8A28-E036ED1AAEE3}" type="presParOf" srcId="{CE7C1112-490F-48CA-845C-858B11D88C40}" destId="{83D3B407-8329-40BC-B9CC-948E7881E466}" srcOrd="4" destOrd="0" presId="urn:microsoft.com/office/officeart/2016/7/layout/BasicLinearProcessNumbered"/>
    <dgm:cxn modelId="{21347278-51A3-4B9C-8C07-CD4EAAB0EA7C}" type="presParOf" srcId="{83D3B407-8329-40BC-B9CC-948E7881E466}" destId="{70FD9EB2-04B8-4A87-817A-09FB88D196C3}" srcOrd="0" destOrd="0" presId="urn:microsoft.com/office/officeart/2016/7/layout/BasicLinearProcessNumbered"/>
    <dgm:cxn modelId="{F8AAB6FD-829B-4AC2-B2C6-D0D0AB8647AB}" type="presParOf" srcId="{83D3B407-8329-40BC-B9CC-948E7881E466}" destId="{EB554071-FE0B-46BD-9BA3-791D66DBD211}" srcOrd="1" destOrd="0" presId="urn:microsoft.com/office/officeart/2016/7/layout/BasicLinearProcessNumbered"/>
    <dgm:cxn modelId="{0E29E716-A281-48B5-9F5C-C4FF0C520D32}" type="presParOf" srcId="{83D3B407-8329-40BC-B9CC-948E7881E466}" destId="{FB47F730-9108-4B6C-A72D-C5F542094F6E}" srcOrd="2" destOrd="0" presId="urn:microsoft.com/office/officeart/2016/7/layout/BasicLinearProcessNumbered"/>
    <dgm:cxn modelId="{B3A543A8-DB5A-4684-A952-CC37C282724C}" type="presParOf" srcId="{83D3B407-8329-40BC-B9CC-948E7881E466}" destId="{C3456A36-6FD7-4C80-9E45-F17218239B9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DC5BD-70BB-489B-B430-AB4455C208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11C40C5-B457-4972-8130-7C8BEFC2432D}">
      <dgm:prSet/>
      <dgm:spPr/>
      <dgm:t>
        <a:bodyPr/>
        <a:lstStyle/>
        <a:p>
          <a:r>
            <a:rPr lang="en-US"/>
            <a:t>Consumers</a:t>
          </a:r>
        </a:p>
      </dgm:t>
    </dgm:pt>
    <dgm:pt modelId="{F7103BF1-04F8-4E1E-97F5-4EA778BC5C4E}" type="parTrans" cxnId="{07E3C737-785D-4BEA-BD86-6E568A6EE2BE}">
      <dgm:prSet/>
      <dgm:spPr/>
      <dgm:t>
        <a:bodyPr/>
        <a:lstStyle/>
        <a:p>
          <a:endParaRPr lang="en-US"/>
        </a:p>
      </dgm:t>
    </dgm:pt>
    <dgm:pt modelId="{1123D96A-9EDD-4EF7-9982-4F54AE231250}" type="sibTrans" cxnId="{07E3C737-785D-4BEA-BD86-6E568A6EE2BE}">
      <dgm:prSet/>
      <dgm:spPr/>
      <dgm:t>
        <a:bodyPr/>
        <a:lstStyle/>
        <a:p>
          <a:endParaRPr lang="en-US"/>
        </a:p>
      </dgm:t>
    </dgm:pt>
    <dgm:pt modelId="{E38DC58B-C8AF-424D-92C2-A82F11A9D9E1}">
      <dgm:prSet/>
      <dgm:spPr/>
      <dgm:t>
        <a:bodyPr/>
        <a:lstStyle/>
        <a:p>
          <a:r>
            <a:rPr lang="en-US"/>
            <a:t>(Other) stakeholders</a:t>
          </a:r>
        </a:p>
      </dgm:t>
    </dgm:pt>
    <dgm:pt modelId="{30F555EE-63E4-45F6-9A14-D9B86A3D747B}" type="parTrans" cxnId="{8AF1B8C9-8181-47CB-9FBC-E4702B043327}">
      <dgm:prSet/>
      <dgm:spPr/>
      <dgm:t>
        <a:bodyPr/>
        <a:lstStyle/>
        <a:p>
          <a:endParaRPr lang="en-US"/>
        </a:p>
      </dgm:t>
    </dgm:pt>
    <dgm:pt modelId="{DACCB682-B6B8-44F1-9EA4-632F18052341}" type="sibTrans" cxnId="{8AF1B8C9-8181-47CB-9FBC-E4702B043327}">
      <dgm:prSet/>
      <dgm:spPr/>
      <dgm:t>
        <a:bodyPr/>
        <a:lstStyle/>
        <a:p>
          <a:endParaRPr lang="en-US"/>
        </a:p>
      </dgm:t>
    </dgm:pt>
    <dgm:pt modelId="{268F1C6E-56AF-44A7-9581-E7B66E728C20}">
      <dgm:prSet/>
      <dgm:spPr/>
      <dgm:t>
        <a:bodyPr/>
        <a:lstStyle/>
        <a:p>
          <a:r>
            <a:rPr lang="en-US"/>
            <a:t>Managers/colleagues</a:t>
          </a:r>
        </a:p>
      </dgm:t>
    </dgm:pt>
    <dgm:pt modelId="{0E0BC27A-CF85-4C3F-9DF8-39834EA2E798}" type="parTrans" cxnId="{DFFF55E5-31E6-4515-B1FE-FC7FEA1C25B2}">
      <dgm:prSet/>
      <dgm:spPr/>
      <dgm:t>
        <a:bodyPr/>
        <a:lstStyle/>
        <a:p>
          <a:endParaRPr lang="en-US"/>
        </a:p>
      </dgm:t>
    </dgm:pt>
    <dgm:pt modelId="{04F39C9A-D554-4B92-8E18-313B33CABE25}" type="sibTrans" cxnId="{DFFF55E5-31E6-4515-B1FE-FC7FEA1C25B2}">
      <dgm:prSet/>
      <dgm:spPr/>
      <dgm:t>
        <a:bodyPr/>
        <a:lstStyle/>
        <a:p>
          <a:endParaRPr lang="en-US"/>
        </a:p>
      </dgm:t>
    </dgm:pt>
    <dgm:pt modelId="{988E0FF6-623C-4C42-A527-F2A583FBD43C}" type="pres">
      <dgm:prSet presAssocID="{D9CDC5BD-70BB-489B-B430-AB4455C208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C78BB4-3874-4ECF-B29B-D81E4ABF854C}" type="pres">
      <dgm:prSet presAssocID="{A11C40C5-B457-4972-8130-7C8BEFC2432D}" presName="hierRoot1" presStyleCnt="0"/>
      <dgm:spPr/>
    </dgm:pt>
    <dgm:pt modelId="{32338DD2-4C93-4170-8E81-9C353A5BAF13}" type="pres">
      <dgm:prSet presAssocID="{A11C40C5-B457-4972-8130-7C8BEFC2432D}" presName="composite" presStyleCnt="0"/>
      <dgm:spPr/>
    </dgm:pt>
    <dgm:pt modelId="{AECD2B26-22B9-423F-A802-28D0E21067DA}" type="pres">
      <dgm:prSet presAssocID="{A11C40C5-B457-4972-8130-7C8BEFC2432D}" presName="background" presStyleLbl="node0" presStyleIdx="0" presStyleCnt="3"/>
      <dgm:spPr/>
    </dgm:pt>
    <dgm:pt modelId="{584EA3E9-B371-4FD7-A9C6-476A02E8FED6}" type="pres">
      <dgm:prSet presAssocID="{A11C40C5-B457-4972-8130-7C8BEFC2432D}" presName="text" presStyleLbl="fgAcc0" presStyleIdx="0" presStyleCnt="3">
        <dgm:presLayoutVars>
          <dgm:chPref val="3"/>
        </dgm:presLayoutVars>
      </dgm:prSet>
      <dgm:spPr/>
    </dgm:pt>
    <dgm:pt modelId="{D19C5461-DD51-42B2-9C7C-C43BC57658C8}" type="pres">
      <dgm:prSet presAssocID="{A11C40C5-B457-4972-8130-7C8BEFC2432D}" presName="hierChild2" presStyleCnt="0"/>
      <dgm:spPr/>
    </dgm:pt>
    <dgm:pt modelId="{7514D7E3-1E47-491B-BD63-3DB3BDE05906}" type="pres">
      <dgm:prSet presAssocID="{E38DC58B-C8AF-424D-92C2-A82F11A9D9E1}" presName="hierRoot1" presStyleCnt="0"/>
      <dgm:spPr/>
    </dgm:pt>
    <dgm:pt modelId="{08492474-A33D-4D7B-8BAB-38587A923DA5}" type="pres">
      <dgm:prSet presAssocID="{E38DC58B-C8AF-424D-92C2-A82F11A9D9E1}" presName="composite" presStyleCnt="0"/>
      <dgm:spPr/>
    </dgm:pt>
    <dgm:pt modelId="{E02C70E2-2A51-4D44-98E8-28486FD61139}" type="pres">
      <dgm:prSet presAssocID="{E38DC58B-C8AF-424D-92C2-A82F11A9D9E1}" presName="background" presStyleLbl="node0" presStyleIdx="1" presStyleCnt="3"/>
      <dgm:spPr/>
    </dgm:pt>
    <dgm:pt modelId="{76983730-EE14-45A4-861E-384D273B4BCF}" type="pres">
      <dgm:prSet presAssocID="{E38DC58B-C8AF-424D-92C2-A82F11A9D9E1}" presName="text" presStyleLbl="fgAcc0" presStyleIdx="1" presStyleCnt="3">
        <dgm:presLayoutVars>
          <dgm:chPref val="3"/>
        </dgm:presLayoutVars>
      </dgm:prSet>
      <dgm:spPr/>
    </dgm:pt>
    <dgm:pt modelId="{F35EBD49-7BFF-4BD9-941C-CB184B0DFCD3}" type="pres">
      <dgm:prSet presAssocID="{E38DC58B-C8AF-424D-92C2-A82F11A9D9E1}" presName="hierChild2" presStyleCnt="0"/>
      <dgm:spPr/>
    </dgm:pt>
    <dgm:pt modelId="{F7773929-003F-4BD7-A9D5-DDD7E8B36502}" type="pres">
      <dgm:prSet presAssocID="{268F1C6E-56AF-44A7-9581-E7B66E728C20}" presName="hierRoot1" presStyleCnt="0"/>
      <dgm:spPr/>
    </dgm:pt>
    <dgm:pt modelId="{E496F026-D8FA-4E8B-84B8-441A5F2FA9E3}" type="pres">
      <dgm:prSet presAssocID="{268F1C6E-56AF-44A7-9581-E7B66E728C20}" presName="composite" presStyleCnt="0"/>
      <dgm:spPr/>
    </dgm:pt>
    <dgm:pt modelId="{FC59B438-7A79-4E44-B6A6-15152C4E05C4}" type="pres">
      <dgm:prSet presAssocID="{268F1C6E-56AF-44A7-9581-E7B66E728C20}" presName="background" presStyleLbl="node0" presStyleIdx="2" presStyleCnt="3"/>
      <dgm:spPr/>
    </dgm:pt>
    <dgm:pt modelId="{405959AC-C020-4A32-99D8-427C3678EBF7}" type="pres">
      <dgm:prSet presAssocID="{268F1C6E-56AF-44A7-9581-E7B66E728C20}" presName="text" presStyleLbl="fgAcc0" presStyleIdx="2" presStyleCnt="3">
        <dgm:presLayoutVars>
          <dgm:chPref val="3"/>
        </dgm:presLayoutVars>
      </dgm:prSet>
      <dgm:spPr/>
    </dgm:pt>
    <dgm:pt modelId="{092E2799-B50B-4DD7-A1BD-E165F466BCE0}" type="pres">
      <dgm:prSet presAssocID="{268F1C6E-56AF-44A7-9581-E7B66E728C20}" presName="hierChild2" presStyleCnt="0"/>
      <dgm:spPr/>
    </dgm:pt>
  </dgm:ptLst>
  <dgm:cxnLst>
    <dgm:cxn modelId="{DEC31C2D-07FF-42CE-A90B-5757B78322EA}" type="presOf" srcId="{D9CDC5BD-70BB-489B-B430-AB4455C20883}" destId="{988E0FF6-623C-4C42-A527-F2A583FBD43C}" srcOrd="0" destOrd="0" presId="urn:microsoft.com/office/officeart/2005/8/layout/hierarchy1"/>
    <dgm:cxn modelId="{07E3C737-785D-4BEA-BD86-6E568A6EE2BE}" srcId="{D9CDC5BD-70BB-489B-B430-AB4455C20883}" destId="{A11C40C5-B457-4972-8130-7C8BEFC2432D}" srcOrd="0" destOrd="0" parTransId="{F7103BF1-04F8-4E1E-97F5-4EA778BC5C4E}" sibTransId="{1123D96A-9EDD-4EF7-9982-4F54AE231250}"/>
    <dgm:cxn modelId="{0CF6A34E-01A5-4503-B30B-5D6C8B5D0DA7}" type="presOf" srcId="{E38DC58B-C8AF-424D-92C2-A82F11A9D9E1}" destId="{76983730-EE14-45A4-861E-384D273B4BCF}" srcOrd="0" destOrd="0" presId="urn:microsoft.com/office/officeart/2005/8/layout/hierarchy1"/>
    <dgm:cxn modelId="{8AF1B8C9-8181-47CB-9FBC-E4702B043327}" srcId="{D9CDC5BD-70BB-489B-B430-AB4455C20883}" destId="{E38DC58B-C8AF-424D-92C2-A82F11A9D9E1}" srcOrd="1" destOrd="0" parTransId="{30F555EE-63E4-45F6-9A14-D9B86A3D747B}" sibTransId="{DACCB682-B6B8-44F1-9EA4-632F18052341}"/>
    <dgm:cxn modelId="{260624DD-0968-45B1-9754-7B8DB207BAAD}" type="presOf" srcId="{268F1C6E-56AF-44A7-9581-E7B66E728C20}" destId="{405959AC-C020-4A32-99D8-427C3678EBF7}" srcOrd="0" destOrd="0" presId="urn:microsoft.com/office/officeart/2005/8/layout/hierarchy1"/>
    <dgm:cxn modelId="{D4E059DF-FFD3-49E7-8FCA-CC218F12B5F7}" type="presOf" srcId="{A11C40C5-B457-4972-8130-7C8BEFC2432D}" destId="{584EA3E9-B371-4FD7-A9C6-476A02E8FED6}" srcOrd="0" destOrd="0" presId="urn:microsoft.com/office/officeart/2005/8/layout/hierarchy1"/>
    <dgm:cxn modelId="{DFFF55E5-31E6-4515-B1FE-FC7FEA1C25B2}" srcId="{D9CDC5BD-70BB-489B-B430-AB4455C20883}" destId="{268F1C6E-56AF-44A7-9581-E7B66E728C20}" srcOrd="2" destOrd="0" parTransId="{0E0BC27A-CF85-4C3F-9DF8-39834EA2E798}" sibTransId="{04F39C9A-D554-4B92-8E18-313B33CABE25}"/>
    <dgm:cxn modelId="{15E453DD-2E5C-470E-8DBD-95DCEB29350F}" type="presParOf" srcId="{988E0FF6-623C-4C42-A527-F2A583FBD43C}" destId="{71C78BB4-3874-4ECF-B29B-D81E4ABF854C}" srcOrd="0" destOrd="0" presId="urn:microsoft.com/office/officeart/2005/8/layout/hierarchy1"/>
    <dgm:cxn modelId="{6F21515A-E998-4996-840C-9BC67A79BE00}" type="presParOf" srcId="{71C78BB4-3874-4ECF-B29B-D81E4ABF854C}" destId="{32338DD2-4C93-4170-8E81-9C353A5BAF13}" srcOrd="0" destOrd="0" presId="urn:microsoft.com/office/officeart/2005/8/layout/hierarchy1"/>
    <dgm:cxn modelId="{B8117BC3-022C-4F72-BD5A-485FF34DE295}" type="presParOf" srcId="{32338DD2-4C93-4170-8E81-9C353A5BAF13}" destId="{AECD2B26-22B9-423F-A802-28D0E21067DA}" srcOrd="0" destOrd="0" presId="urn:microsoft.com/office/officeart/2005/8/layout/hierarchy1"/>
    <dgm:cxn modelId="{1069849F-DB49-4276-ACA6-F79FA8D91DED}" type="presParOf" srcId="{32338DD2-4C93-4170-8E81-9C353A5BAF13}" destId="{584EA3E9-B371-4FD7-A9C6-476A02E8FED6}" srcOrd="1" destOrd="0" presId="urn:microsoft.com/office/officeart/2005/8/layout/hierarchy1"/>
    <dgm:cxn modelId="{F34A5EE4-16EB-4B1C-B092-27264A14A8F1}" type="presParOf" srcId="{71C78BB4-3874-4ECF-B29B-D81E4ABF854C}" destId="{D19C5461-DD51-42B2-9C7C-C43BC57658C8}" srcOrd="1" destOrd="0" presId="urn:microsoft.com/office/officeart/2005/8/layout/hierarchy1"/>
    <dgm:cxn modelId="{59216FF7-ACBC-4100-8720-9C6A4A4BEA57}" type="presParOf" srcId="{988E0FF6-623C-4C42-A527-F2A583FBD43C}" destId="{7514D7E3-1E47-491B-BD63-3DB3BDE05906}" srcOrd="1" destOrd="0" presId="urn:microsoft.com/office/officeart/2005/8/layout/hierarchy1"/>
    <dgm:cxn modelId="{4F108775-580A-4ABF-A96F-E7FDF01B7477}" type="presParOf" srcId="{7514D7E3-1E47-491B-BD63-3DB3BDE05906}" destId="{08492474-A33D-4D7B-8BAB-38587A923DA5}" srcOrd="0" destOrd="0" presId="urn:microsoft.com/office/officeart/2005/8/layout/hierarchy1"/>
    <dgm:cxn modelId="{F100F803-F4BB-4B92-B3A0-8F76B2D832E0}" type="presParOf" srcId="{08492474-A33D-4D7B-8BAB-38587A923DA5}" destId="{E02C70E2-2A51-4D44-98E8-28486FD61139}" srcOrd="0" destOrd="0" presId="urn:microsoft.com/office/officeart/2005/8/layout/hierarchy1"/>
    <dgm:cxn modelId="{4DE8743E-9335-4BF3-8E1F-14BFFD72D7AB}" type="presParOf" srcId="{08492474-A33D-4D7B-8BAB-38587A923DA5}" destId="{76983730-EE14-45A4-861E-384D273B4BCF}" srcOrd="1" destOrd="0" presId="urn:microsoft.com/office/officeart/2005/8/layout/hierarchy1"/>
    <dgm:cxn modelId="{789E4077-0226-486E-9A71-8D7343FED453}" type="presParOf" srcId="{7514D7E3-1E47-491B-BD63-3DB3BDE05906}" destId="{F35EBD49-7BFF-4BD9-941C-CB184B0DFCD3}" srcOrd="1" destOrd="0" presId="urn:microsoft.com/office/officeart/2005/8/layout/hierarchy1"/>
    <dgm:cxn modelId="{A5DB5221-71EB-4A67-9839-7478B9E06372}" type="presParOf" srcId="{988E0FF6-623C-4C42-A527-F2A583FBD43C}" destId="{F7773929-003F-4BD7-A9D5-DDD7E8B36502}" srcOrd="2" destOrd="0" presId="urn:microsoft.com/office/officeart/2005/8/layout/hierarchy1"/>
    <dgm:cxn modelId="{2BF4E200-9194-4B36-8FAC-6893B5867121}" type="presParOf" srcId="{F7773929-003F-4BD7-A9D5-DDD7E8B36502}" destId="{E496F026-D8FA-4E8B-84B8-441A5F2FA9E3}" srcOrd="0" destOrd="0" presId="urn:microsoft.com/office/officeart/2005/8/layout/hierarchy1"/>
    <dgm:cxn modelId="{0EFBD75E-B43B-478C-A29F-74F8BA94B8F7}" type="presParOf" srcId="{E496F026-D8FA-4E8B-84B8-441A5F2FA9E3}" destId="{FC59B438-7A79-4E44-B6A6-15152C4E05C4}" srcOrd="0" destOrd="0" presId="urn:microsoft.com/office/officeart/2005/8/layout/hierarchy1"/>
    <dgm:cxn modelId="{B89D77F1-4545-4FF4-B8A2-5913BCC40C43}" type="presParOf" srcId="{E496F026-D8FA-4E8B-84B8-441A5F2FA9E3}" destId="{405959AC-C020-4A32-99D8-427C3678EBF7}" srcOrd="1" destOrd="0" presId="urn:microsoft.com/office/officeart/2005/8/layout/hierarchy1"/>
    <dgm:cxn modelId="{A6A4E8DD-FD52-4EC7-BB87-0EBBD06134E2}" type="presParOf" srcId="{F7773929-003F-4BD7-A9D5-DDD7E8B36502}" destId="{092E2799-B50B-4DD7-A1BD-E165F466BC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889FFF-E2D5-4362-B015-7ECF8D1137A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288DFA-C026-4C9B-B1D9-9FDCF04799C3}">
      <dgm:prSet/>
      <dgm:spPr/>
      <dgm:t>
        <a:bodyPr/>
        <a:lstStyle/>
        <a:p>
          <a:r>
            <a:rPr lang="fi-FI"/>
            <a:t>Well, perhaps you’re not a </a:t>
          </a:r>
          <a:r>
            <a:rPr lang="fi-FI" i="1"/>
            <a:t>tempered</a:t>
          </a:r>
          <a:r>
            <a:rPr lang="fi-FI"/>
            <a:t> radical...</a:t>
          </a:r>
          <a:endParaRPr lang="en-US"/>
        </a:p>
      </dgm:t>
    </dgm:pt>
    <dgm:pt modelId="{41FEA560-A4C4-4225-865F-75D83F55FF45}" type="parTrans" cxnId="{285F1187-E9E2-4C64-A89D-4DCF8E0712B1}">
      <dgm:prSet/>
      <dgm:spPr/>
      <dgm:t>
        <a:bodyPr/>
        <a:lstStyle/>
        <a:p>
          <a:endParaRPr lang="en-US"/>
        </a:p>
      </dgm:t>
    </dgm:pt>
    <dgm:pt modelId="{02AEE9F1-25F2-413B-A0FE-459842BABB79}" type="sibTrans" cxnId="{285F1187-E9E2-4C64-A89D-4DCF8E0712B1}">
      <dgm:prSet/>
      <dgm:spPr/>
      <dgm:t>
        <a:bodyPr/>
        <a:lstStyle/>
        <a:p>
          <a:endParaRPr lang="en-US"/>
        </a:p>
      </dgm:t>
    </dgm:pt>
    <dgm:pt modelId="{4AD5E90F-6118-407C-A274-2E42BE838F45}">
      <dgm:prSet/>
      <dgm:spPr/>
      <dgm:t>
        <a:bodyPr/>
        <a:lstStyle/>
        <a:p>
          <a:r>
            <a:rPr lang="fi-FI"/>
            <a:t>Or perhaps you need a change of environment</a:t>
          </a:r>
          <a:endParaRPr lang="en-US"/>
        </a:p>
      </dgm:t>
    </dgm:pt>
    <dgm:pt modelId="{B7A5CACD-F9AA-4FCE-A4FA-90C46F719620}" type="parTrans" cxnId="{67119B33-B448-420C-9BF1-373B623B67A0}">
      <dgm:prSet/>
      <dgm:spPr/>
      <dgm:t>
        <a:bodyPr/>
        <a:lstStyle/>
        <a:p>
          <a:endParaRPr lang="en-US"/>
        </a:p>
      </dgm:t>
    </dgm:pt>
    <dgm:pt modelId="{7A173D06-3139-4840-97F6-7DB5C2FE9A9D}" type="sibTrans" cxnId="{67119B33-B448-420C-9BF1-373B623B67A0}">
      <dgm:prSet/>
      <dgm:spPr/>
      <dgm:t>
        <a:bodyPr/>
        <a:lstStyle/>
        <a:p>
          <a:endParaRPr lang="en-US"/>
        </a:p>
      </dgm:t>
    </dgm:pt>
    <dgm:pt modelId="{A351209B-FD60-4593-916D-DF9D5125E3EC}" type="pres">
      <dgm:prSet presAssocID="{C7889FFF-E2D5-4362-B015-7ECF8D1137A7}" presName="diagram" presStyleCnt="0">
        <dgm:presLayoutVars>
          <dgm:dir/>
          <dgm:resizeHandles val="exact"/>
        </dgm:presLayoutVars>
      </dgm:prSet>
      <dgm:spPr/>
    </dgm:pt>
    <dgm:pt modelId="{2F6128B3-BE87-4A6C-87D1-09B505FD98B8}" type="pres">
      <dgm:prSet presAssocID="{64288DFA-C026-4C9B-B1D9-9FDCF04799C3}" presName="node" presStyleLbl="node1" presStyleIdx="0" presStyleCnt="2">
        <dgm:presLayoutVars>
          <dgm:bulletEnabled val="1"/>
        </dgm:presLayoutVars>
      </dgm:prSet>
      <dgm:spPr/>
    </dgm:pt>
    <dgm:pt modelId="{715CDBED-1D56-4D61-AED5-3504AEE590C0}" type="pres">
      <dgm:prSet presAssocID="{02AEE9F1-25F2-413B-A0FE-459842BABB79}" presName="sibTrans" presStyleCnt="0"/>
      <dgm:spPr/>
    </dgm:pt>
    <dgm:pt modelId="{AC47C342-CC3B-4172-8C00-2A42999D46A3}" type="pres">
      <dgm:prSet presAssocID="{4AD5E90F-6118-407C-A274-2E42BE838F45}" presName="node" presStyleLbl="node1" presStyleIdx="1" presStyleCnt="2">
        <dgm:presLayoutVars>
          <dgm:bulletEnabled val="1"/>
        </dgm:presLayoutVars>
      </dgm:prSet>
      <dgm:spPr/>
    </dgm:pt>
  </dgm:ptLst>
  <dgm:cxnLst>
    <dgm:cxn modelId="{67119B33-B448-420C-9BF1-373B623B67A0}" srcId="{C7889FFF-E2D5-4362-B015-7ECF8D1137A7}" destId="{4AD5E90F-6118-407C-A274-2E42BE838F45}" srcOrd="1" destOrd="0" parTransId="{B7A5CACD-F9AA-4FCE-A4FA-90C46F719620}" sibTransId="{7A173D06-3139-4840-97F6-7DB5C2FE9A9D}"/>
    <dgm:cxn modelId="{85AA034C-57AD-4765-9CF8-CDAE3A7432B3}" type="presOf" srcId="{C7889FFF-E2D5-4362-B015-7ECF8D1137A7}" destId="{A351209B-FD60-4593-916D-DF9D5125E3EC}" srcOrd="0" destOrd="0" presId="urn:microsoft.com/office/officeart/2005/8/layout/default"/>
    <dgm:cxn modelId="{285F1187-E9E2-4C64-A89D-4DCF8E0712B1}" srcId="{C7889FFF-E2D5-4362-B015-7ECF8D1137A7}" destId="{64288DFA-C026-4C9B-B1D9-9FDCF04799C3}" srcOrd="0" destOrd="0" parTransId="{41FEA560-A4C4-4225-865F-75D83F55FF45}" sibTransId="{02AEE9F1-25F2-413B-A0FE-459842BABB79}"/>
    <dgm:cxn modelId="{81B7D4A0-BD22-4A50-830A-7EA5A602F1B5}" type="presOf" srcId="{64288DFA-C026-4C9B-B1D9-9FDCF04799C3}" destId="{2F6128B3-BE87-4A6C-87D1-09B505FD98B8}" srcOrd="0" destOrd="0" presId="urn:microsoft.com/office/officeart/2005/8/layout/default"/>
    <dgm:cxn modelId="{CC0325C5-A210-4970-8E87-ED4FCF893474}" type="presOf" srcId="{4AD5E90F-6118-407C-A274-2E42BE838F45}" destId="{AC47C342-CC3B-4172-8C00-2A42999D46A3}" srcOrd="0" destOrd="0" presId="urn:microsoft.com/office/officeart/2005/8/layout/default"/>
    <dgm:cxn modelId="{872F8D7E-FF49-4BB2-86FA-7CCABD12EFE8}" type="presParOf" srcId="{A351209B-FD60-4593-916D-DF9D5125E3EC}" destId="{2F6128B3-BE87-4A6C-87D1-09B505FD98B8}" srcOrd="0" destOrd="0" presId="urn:microsoft.com/office/officeart/2005/8/layout/default"/>
    <dgm:cxn modelId="{D1CC1484-DFAE-482B-BB1C-58229BD933E3}" type="presParOf" srcId="{A351209B-FD60-4593-916D-DF9D5125E3EC}" destId="{715CDBED-1D56-4D61-AED5-3504AEE590C0}" srcOrd="1" destOrd="0" presId="urn:microsoft.com/office/officeart/2005/8/layout/default"/>
    <dgm:cxn modelId="{F5DEEB3C-A7FD-473B-AFD0-BD227A93370F}" type="presParOf" srcId="{A351209B-FD60-4593-916D-DF9D5125E3EC}" destId="{AC47C342-CC3B-4172-8C00-2A42999D46A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8929B-EA1B-4378-ACF5-874A7F81D60C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2FFB96-AD2E-46CC-8072-33FB4FCACA9A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Tue.   26.4.</a:t>
          </a:r>
        </a:p>
      </dgm:t>
    </dgm:pt>
    <dgm:pt modelId="{40429EEB-B34E-4330-B8BA-86FF24BE02AF}" type="parTrans" cxnId="{C492C229-B212-49E6-9C35-804099F9242E}">
      <dgm:prSet/>
      <dgm:spPr/>
      <dgm:t>
        <a:bodyPr/>
        <a:lstStyle/>
        <a:p>
          <a:endParaRPr lang="en-US"/>
        </a:p>
      </dgm:t>
    </dgm:pt>
    <dgm:pt modelId="{B1D96E1D-4F79-4A65-99CA-72EECBF3394A}" type="sibTrans" cxnId="{C492C229-B212-49E6-9C35-804099F9242E}">
      <dgm:prSet/>
      <dgm:spPr/>
      <dgm:t>
        <a:bodyPr/>
        <a:lstStyle/>
        <a:p>
          <a:endParaRPr lang="en-US"/>
        </a:p>
      </dgm:t>
    </dgm:pt>
    <dgm:pt modelId="{96CFBFF6-9BB3-4E85-B8B8-FF893B2DDB44}">
      <dgm:prSet custT="1"/>
      <dgm:spPr/>
      <dgm:t>
        <a:bodyPr/>
        <a:lstStyle/>
        <a:p>
          <a:r>
            <a:rPr lang="en-US" sz="1000" dirty="0">
              <a:solidFill>
                <a:schemeClr val="bg1">
                  <a:lumMod val="50000"/>
                </a:schemeClr>
              </a:solidFill>
            </a:rPr>
            <a:t>Practicalities + Sustainability and business</a:t>
          </a:r>
        </a:p>
      </dgm:t>
    </dgm:pt>
    <dgm:pt modelId="{2B5659A2-B0D5-42A4-B7A8-9C68F36AC75D}" type="parTrans" cxnId="{FF4238A1-930F-4DA7-9FCD-974D2F4EAA63}">
      <dgm:prSet/>
      <dgm:spPr/>
      <dgm:t>
        <a:bodyPr/>
        <a:lstStyle/>
        <a:p>
          <a:endParaRPr lang="en-US"/>
        </a:p>
      </dgm:t>
    </dgm:pt>
    <dgm:pt modelId="{11DF7746-CE3B-41E5-B465-41CBB6B6236B}" type="sibTrans" cxnId="{FF4238A1-930F-4DA7-9FCD-974D2F4EAA63}">
      <dgm:prSet/>
      <dgm:spPr/>
      <dgm:t>
        <a:bodyPr/>
        <a:lstStyle/>
        <a:p>
          <a:endParaRPr lang="en-US"/>
        </a:p>
      </dgm:t>
    </dgm:pt>
    <dgm:pt modelId="{3872C851-A7DC-4A46-8B24-41981E58AE14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Thu. 28.4.</a:t>
          </a:r>
        </a:p>
      </dgm:t>
    </dgm:pt>
    <dgm:pt modelId="{B46DC7F8-41E0-48A9-8FC2-42AA8B01E854}" type="parTrans" cxnId="{3C879839-76D9-4BCA-A522-9765681AF166}">
      <dgm:prSet/>
      <dgm:spPr/>
      <dgm:t>
        <a:bodyPr/>
        <a:lstStyle/>
        <a:p>
          <a:endParaRPr lang="en-US"/>
        </a:p>
      </dgm:t>
    </dgm:pt>
    <dgm:pt modelId="{03F7DB54-B1D4-4F8E-A161-AE0810463832}" type="sibTrans" cxnId="{3C879839-76D9-4BCA-A522-9765681AF166}">
      <dgm:prSet/>
      <dgm:spPr/>
      <dgm:t>
        <a:bodyPr/>
        <a:lstStyle/>
        <a:p>
          <a:endParaRPr lang="en-US"/>
        </a:p>
      </dgm:t>
    </dgm:pt>
    <dgm:pt modelId="{C7AB9782-1416-45F7-96A0-C34150944DA0}">
      <dgm:prSet custT="1"/>
      <dgm:spPr/>
      <dgm:t>
        <a:bodyPr/>
        <a:lstStyle/>
        <a:p>
          <a:r>
            <a:rPr lang="en-US" sz="1000" dirty="0">
              <a:solidFill>
                <a:schemeClr val="bg1">
                  <a:lumMod val="50000"/>
                </a:schemeClr>
              </a:solidFill>
            </a:rPr>
            <a:t>Sustainability strategies</a:t>
          </a:r>
        </a:p>
        <a:p>
          <a:endParaRPr lang="en-US" sz="1000" dirty="0">
            <a:solidFill>
              <a:schemeClr val="bg1">
                <a:lumMod val="50000"/>
              </a:schemeClr>
            </a:solidFill>
          </a:endParaRPr>
        </a:p>
        <a:p>
          <a:r>
            <a:rPr lang="en-US" sz="1000" dirty="0">
              <a:solidFill>
                <a:schemeClr val="bg1">
                  <a:lumMod val="50000"/>
                </a:schemeClr>
              </a:solidFill>
            </a:rPr>
            <a:t>w/ Martta Nieminen</a:t>
          </a:r>
        </a:p>
      </dgm:t>
    </dgm:pt>
    <dgm:pt modelId="{13BBBBF3-2EAA-450B-91C1-CDABA10C7E90}" type="parTrans" cxnId="{228A36A2-22F6-43AB-8D4D-5FE12DCD1ABF}">
      <dgm:prSet/>
      <dgm:spPr/>
      <dgm:t>
        <a:bodyPr/>
        <a:lstStyle/>
        <a:p>
          <a:endParaRPr lang="en-US"/>
        </a:p>
      </dgm:t>
    </dgm:pt>
    <dgm:pt modelId="{6BFEC29A-A970-472F-8F79-8662855315B9}" type="sibTrans" cxnId="{228A36A2-22F6-43AB-8D4D-5FE12DCD1ABF}">
      <dgm:prSet/>
      <dgm:spPr/>
      <dgm:t>
        <a:bodyPr/>
        <a:lstStyle/>
        <a:p>
          <a:endParaRPr lang="en-US"/>
        </a:p>
      </dgm:t>
    </dgm:pt>
    <dgm:pt modelId="{140461A0-AF8C-4890-BD51-3B5AA6C073C4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Tue. 2.5</a:t>
          </a:r>
        </a:p>
      </dgm:t>
    </dgm:pt>
    <dgm:pt modelId="{F7417313-8D40-4EC0-A2B0-F0D9DFBAB518}" type="parTrans" cxnId="{597D921C-43EA-418D-9957-674DA6D0F5D4}">
      <dgm:prSet/>
      <dgm:spPr/>
      <dgm:t>
        <a:bodyPr/>
        <a:lstStyle/>
        <a:p>
          <a:endParaRPr lang="en-US"/>
        </a:p>
      </dgm:t>
    </dgm:pt>
    <dgm:pt modelId="{B3E52D4F-6CBF-46F8-B194-482DA792DA74}" type="sibTrans" cxnId="{597D921C-43EA-418D-9957-674DA6D0F5D4}">
      <dgm:prSet/>
      <dgm:spPr/>
      <dgm:t>
        <a:bodyPr/>
        <a:lstStyle/>
        <a:p>
          <a:endParaRPr lang="en-US"/>
        </a:p>
      </dgm:t>
    </dgm:pt>
    <dgm:pt modelId="{8D9AEF7E-9C09-426B-849A-6EB6B2F0D7ED}">
      <dgm:prSet custT="1"/>
      <dgm:spPr/>
      <dgm:t>
        <a:bodyPr/>
        <a:lstStyle/>
        <a:p>
          <a:r>
            <a:rPr lang="en-US" sz="1000" dirty="0">
              <a:solidFill>
                <a:schemeClr val="bg1">
                  <a:lumMod val="50000"/>
                </a:schemeClr>
              </a:solidFill>
            </a:rPr>
            <a:t>Organizing for sustainability</a:t>
          </a:r>
        </a:p>
      </dgm:t>
    </dgm:pt>
    <dgm:pt modelId="{C3B4C197-9415-4767-ABEE-BC79B273B925}" type="parTrans" cxnId="{F6A66BB3-A152-4593-A438-4BFEFDC1E9C4}">
      <dgm:prSet/>
      <dgm:spPr/>
      <dgm:t>
        <a:bodyPr/>
        <a:lstStyle/>
        <a:p>
          <a:endParaRPr lang="en-US"/>
        </a:p>
      </dgm:t>
    </dgm:pt>
    <dgm:pt modelId="{CDB78C6C-5F4E-4A3F-B5FB-B99F704683F8}" type="sibTrans" cxnId="{F6A66BB3-A152-4593-A438-4BFEFDC1E9C4}">
      <dgm:prSet/>
      <dgm:spPr/>
      <dgm:t>
        <a:bodyPr/>
        <a:lstStyle/>
        <a:p>
          <a:endParaRPr lang="en-US"/>
        </a:p>
      </dgm:t>
    </dgm:pt>
    <dgm:pt modelId="{46009337-1E8B-4734-8965-7EE4A389839F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Thu. 4.5</a:t>
          </a:r>
        </a:p>
      </dgm:t>
    </dgm:pt>
    <dgm:pt modelId="{75AD7769-DF29-49D6-9139-526C3C8A021B}" type="parTrans" cxnId="{3FA19BB3-27FB-4579-B144-C7F0777E3B73}">
      <dgm:prSet/>
      <dgm:spPr/>
      <dgm:t>
        <a:bodyPr/>
        <a:lstStyle/>
        <a:p>
          <a:endParaRPr lang="en-US"/>
        </a:p>
      </dgm:t>
    </dgm:pt>
    <dgm:pt modelId="{A62869EC-1F5B-47BC-8A7F-A281106CB204}" type="sibTrans" cxnId="{3FA19BB3-27FB-4579-B144-C7F0777E3B73}">
      <dgm:prSet/>
      <dgm:spPr/>
      <dgm:t>
        <a:bodyPr/>
        <a:lstStyle/>
        <a:p>
          <a:endParaRPr lang="en-US"/>
        </a:p>
      </dgm:t>
    </dgm:pt>
    <dgm:pt modelId="{CB1F95F1-106B-43FE-821C-5BEA791A0B94}">
      <dgm:prSet custT="1"/>
      <dgm:spPr/>
      <dgm:t>
        <a:bodyPr/>
        <a:lstStyle/>
        <a:p>
          <a:r>
            <a:rPr lang="en-GB" sz="1000" dirty="0">
              <a:solidFill>
                <a:schemeClr val="bg1">
                  <a:lumMod val="50000"/>
                </a:schemeClr>
              </a:solidFill>
            </a:rPr>
            <a:t>Sustainability innovation</a:t>
          </a:r>
        </a:p>
        <a:p>
          <a:endParaRPr lang="en-GB" sz="1000" dirty="0">
            <a:solidFill>
              <a:schemeClr val="bg1">
                <a:lumMod val="50000"/>
              </a:schemeClr>
            </a:solidFill>
          </a:endParaRPr>
        </a:p>
        <a:p>
          <a:r>
            <a:rPr lang="en-GB" sz="1000" dirty="0">
              <a:solidFill>
                <a:schemeClr val="bg1">
                  <a:lumMod val="50000"/>
                </a:schemeClr>
              </a:solidFill>
            </a:rPr>
            <a:t>Guest section: Karelia Dagnaud</a:t>
          </a:r>
        </a:p>
        <a:p>
          <a:endParaRPr lang="en-GB" sz="1100" dirty="0"/>
        </a:p>
        <a:p>
          <a:endParaRPr lang="en-GB" sz="1100" dirty="0"/>
        </a:p>
      </dgm:t>
    </dgm:pt>
    <dgm:pt modelId="{F7415CAF-3C47-4016-860A-E8B6FAF7FE58}" type="parTrans" cxnId="{87891905-A2CC-430F-AFBF-F36E25E5F587}">
      <dgm:prSet/>
      <dgm:spPr/>
      <dgm:t>
        <a:bodyPr/>
        <a:lstStyle/>
        <a:p>
          <a:endParaRPr lang="en-US"/>
        </a:p>
      </dgm:t>
    </dgm:pt>
    <dgm:pt modelId="{647DE002-851F-4451-809E-27822C039787}" type="sibTrans" cxnId="{87891905-A2CC-430F-AFBF-F36E25E5F587}">
      <dgm:prSet/>
      <dgm:spPr/>
      <dgm:t>
        <a:bodyPr/>
        <a:lstStyle/>
        <a:p>
          <a:endParaRPr lang="en-US"/>
        </a:p>
      </dgm:t>
    </dgm:pt>
    <dgm:pt modelId="{2FC75F84-FED7-4936-B004-3BCBC89BC989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Tue. 9.5</a:t>
          </a:r>
        </a:p>
      </dgm:t>
    </dgm:pt>
    <dgm:pt modelId="{C2875C37-9F73-4264-A543-A0295C9ECAA3}" type="parTrans" cxnId="{99E55C17-5EF6-4C1C-A872-C92886BD318D}">
      <dgm:prSet/>
      <dgm:spPr/>
      <dgm:t>
        <a:bodyPr/>
        <a:lstStyle/>
        <a:p>
          <a:endParaRPr lang="en-US"/>
        </a:p>
      </dgm:t>
    </dgm:pt>
    <dgm:pt modelId="{70A03EBE-C351-4436-BEAC-0CB47E16C93D}" type="sibTrans" cxnId="{99E55C17-5EF6-4C1C-A872-C92886BD318D}">
      <dgm:prSet/>
      <dgm:spPr/>
      <dgm:t>
        <a:bodyPr/>
        <a:lstStyle/>
        <a:p>
          <a:endParaRPr lang="en-US"/>
        </a:p>
      </dgm:t>
    </dgm:pt>
    <dgm:pt modelId="{8BBDBA89-359A-4E09-9AB3-0648349B3F34}">
      <dgm:prSet custT="1"/>
      <dgm:spPr/>
      <dgm:t>
        <a:bodyPr/>
        <a:lstStyle/>
        <a:p>
          <a:r>
            <a:rPr lang="en-GB" sz="1000" dirty="0">
              <a:solidFill>
                <a:schemeClr val="bg1">
                  <a:lumMod val="50000"/>
                </a:schemeClr>
              </a:solidFill>
            </a:rPr>
            <a:t>Student presentations (management instruments)</a:t>
          </a:r>
          <a:endParaRPr lang="en-US" sz="1000" dirty="0">
            <a:solidFill>
              <a:schemeClr val="bg1">
                <a:lumMod val="50000"/>
              </a:schemeClr>
            </a:solidFill>
          </a:endParaRPr>
        </a:p>
      </dgm:t>
    </dgm:pt>
    <dgm:pt modelId="{FB837B0A-A259-40E4-8799-475FB08262A8}" type="parTrans" cxnId="{12A630B2-D2D0-4F13-9F78-D0CDD753828E}">
      <dgm:prSet/>
      <dgm:spPr/>
      <dgm:t>
        <a:bodyPr/>
        <a:lstStyle/>
        <a:p>
          <a:endParaRPr lang="en-US"/>
        </a:p>
      </dgm:t>
    </dgm:pt>
    <dgm:pt modelId="{12132072-730E-42DD-A53D-BA89EB789661}" type="sibTrans" cxnId="{12A630B2-D2D0-4F13-9F78-D0CDD753828E}">
      <dgm:prSet/>
      <dgm:spPr/>
      <dgm:t>
        <a:bodyPr/>
        <a:lstStyle/>
        <a:p>
          <a:endParaRPr lang="en-US"/>
        </a:p>
      </dgm:t>
    </dgm:pt>
    <dgm:pt modelId="{4A499E7D-758A-4067-A797-5C8DE22A8453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/>
            <a:t>Thu. 11.5</a:t>
          </a:r>
        </a:p>
      </dgm:t>
    </dgm:pt>
    <dgm:pt modelId="{AEB95326-17F5-4C3A-B320-DCAD64C9F00F}" type="parTrans" cxnId="{F5D74AA3-035C-4042-AA56-ED7169880FBD}">
      <dgm:prSet/>
      <dgm:spPr/>
      <dgm:t>
        <a:bodyPr/>
        <a:lstStyle/>
        <a:p>
          <a:endParaRPr lang="en-US"/>
        </a:p>
      </dgm:t>
    </dgm:pt>
    <dgm:pt modelId="{76DB3F66-A8CD-41F3-BEE8-9633BF67E5B9}" type="sibTrans" cxnId="{F5D74AA3-035C-4042-AA56-ED7169880FBD}">
      <dgm:prSet/>
      <dgm:spPr/>
      <dgm:t>
        <a:bodyPr/>
        <a:lstStyle/>
        <a:p>
          <a:endParaRPr lang="en-US"/>
        </a:p>
      </dgm:t>
    </dgm:pt>
    <dgm:pt modelId="{3CAF6411-6C42-4506-9094-BBAB8C2C40A2}">
      <dgm:prSet custT="1"/>
      <dgm:spPr/>
      <dgm:t>
        <a:bodyPr/>
        <a:lstStyle/>
        <a:p>
          <a:r>
            <a:rPr lang="en-US" sz="1000" dirty="0">
              <a:solidFill>
                <a:schemeClr val="bg1">
                  <a:lumMod val="50000"/>
                </a:schemeClr>
              </a:solidFill>
            </a:rPr>
            <a:t>Sustainability</a:t>
          </a:r>
          <a:r>
            <a:rPr lang="en-US" sz="1000" dirty="0"/>
            <a:t> </a:t>
          </a:r>
          <a:r>
            <a:rPr lang="en-US" sz="1000" dirty="0">
              <a:solidFill>
                <a:schemeClr val="bg1">
                  <a:lumMod val="50000"/>
                </a:schemeClr>
              </a:solidFill>
            </a:rPr>
            <a:t>communication</a:t>
          </a:r>
        </a:p>
      </dgm:t>
    </dgm:pt>
    <dgm:pt modelId="{C4668694-84D6-40F1-98CE-B2FBC3863020}" type="parTrans" cxnId="{D9CB5D28-D1EC-493E-8181-710F2AD22D75}">
      <dgm:prSet/>
      <dgm:spPr/>
      <dgm:t>
        <a:bodyPr/>
        <a:lstStyle/>
        <a:p>
          <a:endParaRPr lang="en-US"/>
        </a:p>
      </dgm:t>
    </dgm:pt>
    <dgm:pt modelId="{9A865219-5392-4338-A2B7-6DA5A55397F0}" type="sibTrans" cxnId="{D9CB5D28-D1EC-493E-8181-710F2AD22D75}">
      <dgm:prSet/>
      <dgm:spPr/>
      <dgm:t>
        <a:bodyPr/>
        <a:lstStyle/>
        <a:p>
          <a:endParaRPr lang="en-US"/>
        </a:p>
      </dgm:t>
    </dgm:pt>
    <dgm:pt modelId="{F8E54375-8781-4A9A-A0B5-12A7B5156564}">
      <dgm:prSet/>
      <dgm:spPr/>
      <dgm:t>
        <a:bodyPr/>
        <a:lstStyle/>
        <a:p>
          <a:r>
            <a:rPr lang="en-US" dirty="0"/>
            <a:t>Tue. 16.5</a:t>
          </a:r>
        </a:p>
      </dgm:t>
    </dgm:pt>
    <dgm:pt modelId="{1AF0DD0F-CF9C-4AF2-B00D-8A2F3E0E2AF7}" type="parTrans" cxnId="{D089CEFA-D40C-4826-ADED-2E4644E57780}">
      <dgm:prSet/>
      <dgm:spPr/>
      <dgm:t>
        <a:bodyPr/>
        <a:lstStyle/>
        <a:p>
          <a:endParaRPr lang="en-US"/>
        </a:p>
      </dgm:t>
    </dgm:pt>
    <dgm:pt modelId="{3D809A86-6C16-4AFB-8130-CE0C9A5EDF14}" type="sibTrans" cxnId="{D089CEFA-D40C-4826-ADED-2E4644E57780}">
      <dgm:prSet/>
      <dgm:spPr/>
      <dgm:t>
        <a:bodyPr/>
        <a:lstStyle/>
        <a:p>
          <a:endParaRPr lang="en-US"/>
        </a:p>
      </dgm:t>
    </dgm:pt>
    <dgm:pt modelId="{9844C2AE-202A-4E68-B91C-4A4D79D409EF}">
      <dgm:prSet custT="1"/>
      <dgm:spPr/>
      <dgm:t>
        <a:bodyPr/>
        <a:lstStyle/>
        <a:p>
          <a:r>
            <a:rPr lang="en-GB" sz="1000" dirty="0"/>
            <a:t>Stakeholder management simulation</a:t>
          </a:r>
        </a:p>
        <a:p>
          <a:endParaRPr lang="en-GB" sz="1000" dirty="0"/>
        </a:p>
        <a:p>
          <a:r>
            <a:rPr lang="en-GB" sz="1000" dirty="0"/>
            <a:t>Host: Guy Giffin, </a:t>
          </a:r>
          <a:r>
            <a:rPr lang="en-GB" sz="1000" dirty="0" err="1"/>
            <a:t>Prendo</a:t>
          </a:r>
          <a:r>
            <a:rPr lang="en-GB" sz="1000" dirty="0"/>
            <a:t> Simulations</a:t>
          </a:r>
          <a:endParaRPr lang="en-US" sz="1000" dirty="0"/>
        </a:p>
      </dgm:t>
    </dgm:pt>
    <dgm:pt modelId="{8A849C0A-E1E8-49AC-B47F-BD47FF0F8E48}" type="parTrans" cxnId="{6B193395-2B9C-45E8-9B33-41B350353F9C}">
      <dgm:prSet/>
      <dgm:spPr/>
      <dgm:t>
        <a:bodyPr/>
        <a:lstStyle/>
        <a:p>
          <a:endParaRPr lang="en-US"/>
        </a:p>
      </dgm:t>
    </dgm:pt>
    <dgm:pt modelId="{1C14EB3A-7EB1-4183-9FD5-6CC27238F699}" type="sibTrans" cxnId="{6B193395-2B9C-45E8-9B33-41B350353F9C}">
      <dgm:prSet/>
      <dgm:spPr/>
      <dgm:t>
        <a:bodyPr/>
        <a:lstStyle/>
        <a:p>
          <a:endParaRPr lang="en-US"/>
        </a:p>
      </dgm:t>
    </dgm:pt>
    <dgm:pt modelId="{8B160689-3F91-417D-AB75-D1EE836B8F96}">
      <dgm:prSet/>
      <dgm:spPr/>
      <dgm:t>
        <a:bodyPr/>
        <a:lstStyle/>
        <a:p>
          <a:r>
            <a:rPr lang="en-US" dirty="0"/>
            <a:t>Tue. 23.5</a:t>
          </a:r>
        </a:p>
      </dgm:t>
    </dgm:pt>
    <dgm:pt modelId="{9CF940CB-FEDB-47D8-8F11-AF5D5573CE19}" type="parTrans" cxnId="{29363BEE-6CDC-40F4-8F53-CFBBA0F3FEE4}">
      <dgm:prSet/>
      <dgm:spPr/>
      <dgm:t>
        <a:bodyPr/>
        <a:lstStyle/>
        <a:p>
          <a:endParaRPr lang="en-US"/>
        </a:p>
      </dgm:t>
    </dgm:pt>
    <dgm:pt modelId="{CE05D68F-929F-45D0-891A-AB75212AF4F0}" type="sibTrans" cxnId="{29363BEE-6CDC-40F4-8F53-CFBBA0F3FEE4}">
      <dgm:prSet/>
      <dgm:spPr/>
      <dgm:t>
        <a:bodyPr/>
        <a:lstStyle/>
        <a:p>
          <a:endParaRPr lang="en-US"/>
        </a:p>
      </dgm:t>
    </dgm:pt>
    <dgm:pt modelId="{D2EE254D-3820-4CBB-982F-E882141E3BA0}">
      <dgm:prSet custT="1"/>
      <dgm:spPr/>
      <dgm:t>
        <a:bodyPr/>
        <a:lstStyle/>
        <a:p>
          <a:r>
            <a:rPr lang="en-GB" sz="1000" dirty="0"/>
            <a:t>Supply chain management</a:t>
          </a:r>
        </a:p>
        <a:p>
          <a:endParaRPr lang="en-GB" sz="1000" dirty="0"/>
        </a:p>
        <a:p>
          <a:r>
            <a:rPr lang="en-GB" sz="1000" dirty="0"/>
            <a:t>+ </a:t>
          </a:r>
        </a:p>
        <a:p>
          <a:endParaRPr lang="en-GB" sz="1000" dirty="0"/>
        </a:p>
        <a:p>
          <a:r>
            <a:rPr lang="en-GB" sz="1000" dirty="0"/>
            <a:t>Herman Miller case</a:t>
          </a:r>
          <a:endParaRPr lang="en-US" sz="1000" dirty="0"/>
        </a:p>
      </dgm:t>
    </dgm:pt>
    <dgm:pt modelId="{555008CE-C829-4D26-8472-9994A7188037}" type="parTrans" cxnId="{FF1E2EA1-5E53-4D7B-9B33-73E5A33FD80B}">
      <dgm:prSet/>
      <dgm:spPr/>
      <dgm:t>
        <a:bodyPr/>
        <a:lstStyle/>
        <a:p>
          <a:endParaRPr lang="en-US"/>
        </a:p>
      </dgm:t>
    </dgm:pt>
    <dgm:pt modelId="{0B09A049-60F8-4641-9067-E289ECEE07C8}" type="sibTrans" cxnId="{FF1E2EA1-5E53-4D7B-9B33-73E5A33FD80B}">
      <dgm:prSet/>
      <dgm:spPr/>
      <dgm:t>
        <a:bodyPr/>
        <a:lstStyle/>
        <a:p>
          <a:endParaRPr lang="en-US"/>
        </a:p>
      </dgm:t>
    </dgm:pt>
    <dgm:pt modelId="{ADC5B3BD-684C-4BE9-B50F-C416E6423AE0}">
      <dgm:prSet/>
      <dgm:spPr/>
      <dgm:t>
        <a:bodyPr/>
        <a:lstStyle/>
        <a:p>
          <a:r>
            <a:rPr lang="en-US" dirty="0"/>
            <a:t>Thu. 25.5</a:t>
          </a:r>
        </a:p>
      </dgm:t>
    </dgm:pt>
    <dgm:pt modelId="{837AF1CB-48BC-4B76-81BA-A2227DDC3B20}" type="parTrans" cxnId="{40E4836A-DB77-42DF-BC4E-97F24CDB360F}">
      <dgm:prSet/>
      <dgm:spPr/>
      <dgm:t>
        <a:bodyPr/>
        <a:lstStyle/>
        <a:p>
          <a:endParaRPr lang="en-US"/>
        </a:p>
      </dgm:t>
    </dgm:pt>
    <dgm:pt modelId="{F50C69BB-F220-421C-85CF-E90AA9EDA845}" type="sibTrans" cxnId="{40E4836A-DB77-42DF-BC4E-97F24CDB360F}">
      <dgm:prSet/>
      <dgm:spPr/>
      <dgm:t>
        <a:bodyPr/>
        <a:lstStyle/>
        <a:p>
          <a:endParaRPr lang="en-US"/>
        </a:p>
      </dgm:t>
    </dgm:pt>
    <dgm:pt modelId="{C00BC93D-7B46-46E3-8D83-A705B9B163B7}">
      <dgm:prSet custT="1"/>
      <dgm:spPr/>
      <dgm:t>
        <a:bodyPr/>
        <a:lstStyle/>
        <a:p>
          <a:pPr>
            <a:buNone/>
          </a:pPr>
          <a:r>
            <a:rPr lang="en-GB" sz="1000" dirty="0"/>
            <a:t>Circular economy</a:t>
          </a:r>
          <a:endParaRPr lang="en-US" sz="1000" dirty="0"/>
        </a:p>
      </dgm:t>
    </dgm:pt>
    <dgm:pt modelId="{036F0C64-6037-443D-826D-EC2921ACB50F}" type="parTrans" cxnId="{4CB0193D-AC34-4C8B-80AE-DA084346E5D0}">
      <dgm:prSet/>
      <dgm:spPr/>
      <dgm:t>
        <a:bodyPr/>
        <a:lstStyle/>
        <a:p>
          <a:endParaRPr lang="en-US"/>
        </a:p>
      </dgm:t>
    </dgm:pt>
    <dgm:pt modelId="{F32F8E4E-E23C-4C29-828D-48092CD6A5AA}" type="sibTrans" cxnId="{4CB0193D-AC34-4C8B-80AE-DA084346E5D0}">
      <dgm:prSet/>
      <dgm:spPr/>
      <dgm:t>
        <a:bodyPr/>
        <a:lstStyle/>
        <a:p>
          <a:endParaRPr lang="en-US"/>
        </a:p>
      </dgm:t>
    </dgm:pt>
    <dgm:pt modelId="{222341F4-2004-4555-B4B1-560FA03AD981}">
      <dgm:prSet/>
      <dgm:spPr/>
      <dgm:t>
        <a:bodyPr/>
        <a:lstStyle/>
        <a:p>
          <a:r>
            <a:rPr lang="en-US" dirty="0"/>
            <a:t>Tue. 30.5</a:t>
          </a:r>
        </a:p>
      </dgm:t>
    </dgm:pt>
    <dgm:pt modelId="{294BD988-8169-46D0-BAEB-F183C099A4C3}" type="parTrans" cxnId="{B7E04F4A-CF18-47C3-8DF5-6E18E0DE32E7}">
      <dgm:prSet/>
      <dgm:spPr/>
      <dgm:t>
        <a:bodyPr/>
        <a:lstStyle/>
        <a:p>
          <a:endParaRPr lang="en-US"/>
        </a:p>
      </dgm:t>
    </dgm:pt>
    <dgm:pt modelId="{24373A91-5178-436A-AED0-B076CD1FFF83}" type="sibTrans" cxnId="{B7E04F4A-CF18-47C3-8DF5-6E18E0DE32E7}">
      <dgm:prSet/>
      <dgm:spPr/>
      <dgm:t>
        <a:bodyPr/>
        <a:lstStyle/>
        <a:p>
          <a:endParaRPr lang="en-US"/>
        </a:p>
      </dgm:t>
    </dgm:pt>
    <dgm:pt modelId="{FFC5D780-7D98-475E-B3E8-AC68C0AEA54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000" dirty="0"/>
            <a:t>Sustainable finance</a:t>
          </a:r>
        </a:p>
        <a:p>
          <a:pPr>
            <a:spcAft>
              <a:spcPts val="0"/>
            </a:spcAft>
          </a:pPr>
          <a:endParaRPr lang="en-US" sz="1000" dirty="0"/>
        </a:p>
        <a:p>
          <a:pPr>
            <a:spcAft>
              <a:spcPts val="0"/>
            </a:spcAft>
          </a:pPr>
          <a:endParaRPr lang="en-US" sz="1000" dirty="0"/>
        </a:p>
        <a:p>
          <a:pPr>
            <a:spcAft>
              <a:spcPts val="0"/>
            </a:spcAft>
          </a:pPr>
          <a:r>
            <a:rPr lang="en-US" sz="1000" dirty="0"/>
            <a:t>Guest lecturer: Kaja Lilleng</a:t>
          </a:r>
        </a:p>
      </dgm:t>
    </dgm:pt>
    <dgm:pt modelId="{CE7B2891-54F5-465C-9812-AD58DDA30573}" type="parTrans" cxnId="{B0234AE6-A22B-41AC-AD43-4C2889E4810E}">
      <dgm:prSet/>
      <dgm:spPr/>
      <dgm:t>
        <a:bodyPr/>
        <a:lstStyle/>
        <a:p>
          <a:endParaRPr lang="en-US"/>
        </a:p>
      </dgm:t>
    </dgm:pt>
    <dgm:pt modelId="{71CC2189-86B1-4520-8E67-F57C8358F5DF}" type="sibTrans" cxnId="{B0234AE6-A22B-41AC-AD43-4C2889E4810E}">
      <dgm:prSet/>
      <dgm:spPr/>
      <dgm:t>
        <a:bodyPr/>
        <a:lstStyle/>
        <a:p>
          <a:endParaRPr lang="en-US"/>
        </a:p>
      </dgm:t>
    </dgm:pt>
    <dgm:pt modelId="{AA8B8C3C-98DA-49C1-B7B2-5B2A80E189E4}">
      <dgm:prSet/>
      <dgm:spPr/>
      <dgm:t>
        <a:bodyPr/>
        <a:lstStyle/>
        <a:p>
          <a:r>
            <a:rPr lang="en-US" dirty="0"/>
            <a:t>Thu. 1.6</a:t>
          </a:r>
        </a:p>
      </dgm:t>
    </dgm:pt>
    <dgm:pt modelId="{63CD3C03-D749-429D-B75B-DF4ED6782204}" type="parTrans" cxnId="{C3C3A2FF-6103-4FB9-B3AC-FFC38483239D}">
      <dgm:prSet/>
      <dgm:spPr/>
      <dgm:t>
        <a:bodyPr/>
        <a:lstStyle/>
        <a:p>
          <a:endParaRPr lang="en-US"/>
        </a:p>
      </dgm:t>
    </dgm:pt>
    <dgm:pt modelId="{BCD2AC25-551D-4038-85C0-FB241FD3F1BF}" type="sibTrans" cxnId="{C3C3A2FF-6103-4FB9-B3AC-FFC38483239D}">
      <dgm:prSet/>
      <dgm:spPr/>
      <dgm:t>
        <a:bodyPr/>
        <a:lstStyle/>
        <a:p>
          <a:endParaRPr lang="en-US"/>
        </a:p>
      </dgm:t>
    </dgm:pt>
    <dgm:pt modelId="{A316161C-C8B7-448C-8C6C-9F1C618D7FF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000" dirty="0"/>
            <a:t>Systems change for sustainability</a:t>
          </a:r>
        </a:p>
        <a:p>
          <a:pPr>
            <a:spcAft>
              <a:spcPts val="0"/>
            </a:spcAft>
          </a:pPr>
          <a:endParaRPr lang="en-US" sz="1000" dirty="0"/>
        </a:p>
        <a:p>
          <a:pPr>
            <a:spcAft>
              <a:spcPts val="0"/>
            </a:spcAft>
          </a:pPr>
          <a:r>
            <a:rPr lang="en-US" sz="1000" dirty="0"/>
            <a:t>Guest lecturer: Iana Nesterova</a:t>
          </a:r>
        </a:p>
      </dgm:t>
    </dgm:pt>
    <dgm:pt modelId="{C934368C-452B-498A-9944-634BACAF943B}" type="parTrans" cxnId="{20E2ADF7-594B-4032-8D60-22F9666FEFD3}">
      <dgm:prSet/>
      <dgm:spPr/>
      <dgm:t>
        <a:bodyPr/>
        <a:lstStyle/>
        <a:p>
          <a:endParaRPr lang="en-US"/>
        </a:p>
      </dgm:t>
    </dgm:pt>
    <dgm:pt modelId="{A3D85689-2698-48D6-A750-F351458D4849}" type="sibTrans" cxnId="{20E2ADF7-594B-4032-8D60-22F9666FEFD3}">
      <dgm:prSet/>
      <dgm:spPr/>
      <dgm:t>
        <a:bodyPr/>
        <a:lstStyle/>
        <a:p>
          <a:endParaRPr lang="en-US"/>
        </a:p>
      </dgm:t>
    </dgm:pt>
    <dgm:pt modelId="{4A22F28D-6043-4A7F-B310-E46CFF26B435}" type="pres">
      <dgm:prSet presAssocID="{BB68929B-EA1B-4378-ACF5-874A7F81D60C}" presName="Name0" presStyleCnt="0">
        <dgm:presLayoutVars>
          <dgm:animLvl val="lvl"/>
          <dgm:resizeHandles val="exact"/>
        </dgm:presLayoutVars>
      </dgm:prSet>
      <dgm:spPr/>
    </dgm:pt>
    <dgm:pt modelId="{84D1A4D6-5252-4F5B-A1B0-BF46C75F6968}" type="pres">
      <dgm:prSet presAssocID="{E82FFB96-AD2E-46CC-8072-33FB4FCACA9A}" presName="composite" presStyleCnt="0"/>
      <dgm:spPr/>
    </dgm:pt>
    <dgm:pt modelId="{0E37E30B-7EE4-4789-A979-F981317B53A9}" type="pres">
      <dgm:prSet presAssocID="{E82FFB96-AD2E-46CC-8072-33FB4FCACA9A}" presName="L" presStyleLbl="solidFgAcc1" presStyleIdx="0" presStyleCnt="11">
        <dgm:presLayoutVars>
          <dgm:chMax val="0"/>
          <dgm:chPref val="0"/>
        </dgm:presLayoutVars>
      </dgm:prSet>
      <dgm:spPr>
        <a:ln>
          <a:solidFill>
            <a:schemeClr val="bg1">
              <a:lumMod val="50000"/>
            </a:schemeClr>
          </a:solidFill>
        </a:ln>
      </dgm:spPr>
    </dgm:pt>
    <dgm:pt modelId="{47296010-D8F9-4A8D-9C44-9256210466CD}" type="pres">
      <dgm:prSet presAssocID="{E82FFB96-AD2E-46CC-8072-33FB4FCACA9A}" presName="parTx" presStyleLbl="alignNode1" presStyleIdx="0" presStyleCnt="11">
        <dgm:presLayoutVars>
          <dgm:chMax val="0"/>
          <dgm:chPref val="0"/>
          <dgm:bulletEnabled val="1"/>
        </dgm:presLayoutVars>
      </dgm:prSet>
      <dgm:spPr/>
    </dgm:pt>
    <dgm:pt modelId="{767979D3-B5A3-4CE7-82EF-295249DEC178}" type="pres">
      <dgm:prSet presAssocID="{E82FFB96-AD2E-46CC-8072-33FB4FCACA9A}" presName="desTx" presStyleLbl="revTx" presStyleIdx="0" presStyleCnt="11">
        <dgm:presLayoutVars>
          <dgm:chMax val="0"/>
          <dgm:chPref val="0"/>
          <dgm:bulletEnabled val="1"/>
        </dgm:presLayoutVars>
      </dgm:prSet>
      <dgm:spPr/>
    </dgm:pt>
    <dgm:pt modelId="{C96A1826-BD6E-40EB-A00C-9AA24D27A4D7}" type="pres">
      <dgm:prSet presAssocID="{E82FFB96-AD2E-46CC-8072-33FB4FCACA9A}" presName="EmptyPlaceHolder" presStyleCnt="0"/>
      <dgm:spPr/>
    </dgm:pt>
    <dgm:pt modelId="{11BC04FB-2B74-4167-8E24-E3A3F998768F}" type="pres">
      <dgm:prSet presAssocID="{B1D96E1D-4F79-4A65-99CA-72EECBF3394A}" presName="space" presStyleCnt="0"/>
      <dgm:spPr/>
    </dgm:pt>
    <dgm:pt modelId="{5C244A09-F694-4C56-B331-1D8442C74080}" type="pres">
      <dgm:prSet presAssocID="{3872C851-A7DC-4A46-8B24-41981E58AE14}" presName="composite" presStyleCnt="0"/>
      <dgm:spPr/>
    </dgm:pt>
    <dgm:pt modelId="{20DEBBCF-EE9E-447A-90A3-804D062C7C29}" type="pres">
      <dgm:prSet presAssocID="{3872C851-A7DC-4A46-8B24-41981E58AE14}" presName="L" presStyleLbl="solidFgAcc1" presStyleIdx="1" presStyleCnt="11">
        <dgm:presLayoutVars>
          <dgm:chMax val="0"/>
          <dgm:chPref val="0"/>
        </dgm:presLayoutVars>
      </dgm:prSet>
      <dgm:spPr>
        <a:ln>
          <a:solidFill>
            <a:schemeClr val="bg1">
              <a:lumMod val="50000"/>
            </a:schemeClr>
          </a:solidFill>
        </a:ln>
      </dgm:spPr>
    </dgm:pt>
    <dgm:pt modelId="{A67A5084-077E-409B-94E7-10AD08246467}" type="pres">
      <dgm:prSet presAssocID="{3872C851-A7DC-4A46-8B24-41981E58AE14}" presName="parTx" presStyleLbl="alignNode1" presStyleIdx="1" presStyleCnt="11">
        <dgm:presLayoutVars>
          <dgm:chMax val="0"/>
          <dgm:chPref val="0"/>
          <dgm:bulletEnabled val="1"/>
        </dgm:presLayoutVars>
      </dgm:prSet>
      <dgm:spPr/>
    </dgm:pt>
    <dgm:pt modelId="{6EB603C9-9704-4DB2-B075-F6D77C141C50}" type="pres">
      <dgm:prSet presAssocID="{3872C851-A7DC-4A46-8B24-41981E58AE14}" presName="desTx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02258A5A-02F4-493D-AB7E-7CF01A2138EA}" type="pres">
      <dgm:prSet presAssocID="{3872C851-A7DC-4A46-8B24-41981E58AE14}" presName="EmptyPlaceHolder" presStyleCnt="0"/>
      <dgm:spPr/>
    </dgm:pt>
    <dgm:pt modelId="{498D41E0-B8EC-4B1A-8478-5D9C44F52D3A}" type="pres">
      <dgm:prSet presAssocID="{03F7DB54-B1D4-4F8E-A161-AE0810463832}" presName="space" presStyleCnt="0"/>
      <dgm:spPr/>
    </dgm:pt>
    <dgm:pt modelId="{A771E723-49CE-49A3-86AE-C19E272545B3}" type="pres">
      <dgm:prSet presAssocID="{140461A0-AF8C-4890-BD51-3B5AA6C073C4}" presName="composite" presStyleCnt="0"/>
      <dgm:spPr/>
    </dgm:pt>
    <dgm:pt modelId="{839D9655-30CD-4B4C-AABB-54CA0EC603BD}" type="pres">
      <dgm:prSet presAssocID="{140461A0-AF8C-4890-BD51-3B5AA6C073C4}" presName="L" presStyleLbl="solidFgAcc1" presStyleIdx="2" presStyleCnt="11">
        <dgm:presLayoutVars>
          <dgm:chMax val="0"/>
          <dgm:chPref val="0"/>
        </dgm:presLayoutVars>
      </dgm:prSet>
      <dgm:spPr>
        <a:ln>
          <a:solidFill>
            <a:schemeClr val="bg1">
              <a:lumMod val="50000"/>
            </a:schemeClr>
          </a:solidFill>
        </a:ln>
      </dgm:spPr>
    </dgm:pt>
    <dgm:pt modelId="{3CE24E8E-2CE3-4618-A9AC-772BC3FC6D71}" type="pres">
      <dgm:prSet presAssocID="{140461A0-AF8C-4890-BD51-3B5AA6C073C4}" presName="parTx" presStyleLbl="alignNode1" presStyleIdx="2" presStyleCnt="11">
        <dgm:presLayoutVars>
          <dgm:chMax val="0"/>
          <dgm:chPref val="0"/>
          <dgm:bulletEnabled val="1"/>
        </dgm:presLayoutVars>
      </dgm:prSet>
      <dgm:spPr/>
    </dgm:pt>
    <dgm:pt modelId="{82306774-A4F8-4490-BF6C-060EB13E41DF}" type="pres">
      <dgm:prSet presAssocID="{140461A0-AF8C-4890-BD51-3B5AA6C073C4}" presName="desTx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94F0390D-048C-4B50-BE3D-CEDC9AEE56F2}" type="pres">
      <dgm:prSet presAssocID="{140461A0-AF8C-4890-BD51-3B5AA6C073C4}" presName="EmptyPlaceHolder" presStyleCnt="0"/>
      <dgm:spPr/>
    </dgm:pt>
    <dgm:pt modelId="{FF8CA29E-B973-40B4-B5DC-AC69E319653F}" type="pres">
      <dgm:prSet presAssocID="{B3E52D4F-6CBF-46F8-B194-482DA792DA74}" presName="space" presStyleCnt="0"/>
      <dgm:spPr/>
    </dgm:pt>
    <dgm:pt modelId="{E8466777-940E-4D90-8103-0B8A25A8BBA3}" type="pres">
      <dgm:prSet presAssocID="{46009337-1E8B-4734-8965-7EE4A389839F}" presName="composite" presStyleCnt="0"/>
      <dgm:spPr/>
    </dgm:pt>
    <dgm:pt modelId="{9F991DD1-4BC6-455C-892D-71043A77CEC0}" type="pres">
      <dgm:prSet presAssocID="{46009337-1E8B-4734-8965-7EE4A389839F}" presName="L" presStyleLbl="solidFgAcc1" presStyleIdx="3" presStyleCnt="11">
        <dgm:presLayoutVars>
          <dgm:chMax val="0"/>
          <dgm:chPref val="0"/>
        </dgm:presLayoutVars>
      </dgm:prSet>
      <dgm:spPr>
        <a:ln>
          <a:solidFill>
            <a:schemeClr val="bg1">
              <a:lumMod val="50000"/>
            </a:schemeClr>
          </a:solidFill>
        </a:ln>
      </dgm:spPr>
    </dgm:pt>
    <dgm:pt modelId="{09586D67-83F8-4242-881E-1F693E4C9152}" type="pres">
      <dgm:prSet presAssocID="{46009337-1E8B-4734-8965-7EE4A389839F}" presName="parTx" presStyleLbl="alignNode1" presStyleIdx="3" presStyleCnt="11">
        <dgm:presLayoutVars>
          <dgm:chMax val="0"/>
          <dgm:chPref val="0"/>
          <dgm:bulletEnabled val="1"/>
        </dgm:presLayoutVars>
      </dgm:prSet>
      <dgm:spPr/>
    </dgm:pt>
    <dgm:pt modelId="{1F995710-B58C-4484-B034-2DE8D25C456F}" type="pres">
      <dgm:prSet presAssocID="{46009337-1E8B-4734-8965-7EE4A389839F}" presName="desTx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867FF9C3-75A2-48A6-9738-9173648F8888}" type="pres">
      <dgm:prSet presAssocID="{46009337-1E8B-4734-8965-7EE4A389839F}" presName="EmptyPlaceHolder" presStyleCnt="0"/>
      <dgm:spPr/>
    </dgm:pt>
    <dgm:pt modelId="{06727045-E969-4AF8-BFB6-E95B46128E7E}" type="pres">
      <dgm:prSet presAssocID="{A62869EC-1F5B-47BC-8A7F-A281106CB204}" presName="space" presStyleCnt="0"/>
      <dgm:spPr/>
    </dgm:pt>
    <dgm:pt modelId="{6325B8B5-9DEF-401C-9912-814A1AB28CD7}" type="pres">
      <dgm:prSet presAssocID="{2FC75F84-FED7-4936-B004-3BCBC89BC989}" presName="composite" presStyleCnt="0"/>
      <dgm:spPr/>
    </dgm:pt>
    <dgm:pt modelId="{C79276F5-2EAD-44BC-A1F6-2841F9194ED0}" type="pres">
      <dgm:prSet presAssocID="{2FC75F84-FED7-4936-B004-3BCBC89BC989}" presName="L" presStyleLbl="solidFgAcc1" presStyleIdx="4" presStyleCnt="11">
        <dgm:presLayoutVars>
          <dgm:chMax val="0"/>
          <dgm:chPref val="0"/>
        </dgm:presLayoutVars>
      </dgm:prSet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C193D4D1-6C32-4048-B305-B750D4541B65}" type="pres">
      <dgm:prSet presAssocID="{2FC75F84-FED7-4936-B004-3BCBC89BC989}" presName="parTx" presStyleLbl="alignNode1" presStyleIdx="4" presStyleCnt="11">
        <dgm:presLayoutVars>
          <dgm:chMax val="0"/>
          <dgm:chPref val="0"/>
          <dgm:bulletEnabled val="1"/>
        </dgm:presLayoutVars>
      </dgm:prSet>
      <dgm:spPr/>
    </dgm:pt>
    <dgm:pt modelId="{8AC3A59D-245F-4C4B-B465-6754E38E0BEB}" type="pres">
      <dgm:prSet presAssocID="{2FC75F84-FED7-4936-B004-3BCBC89BC989}" presName="desTx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21596BD4-E0A5-4CAD-A9A6-20E284332F3D}" type="pres">
      <dgm:prSet presAssocID="{2FC75F84-FED7-4936-B004-3BCBC89BC989}" presName="EmptyPlaceHolder" presStyleCnt="0"/>
      <dgm:spPr/>
    </dgm:pt>
    <dgm:pt modelId="{0AE55C49-0429-4AC9-93A6-7CFD847DC45C}" type="pres">
      <dgm:prSet presAssocID="{70A03EBE-C351-4436-BEAC-0CB47E16C93D}" presName="space" presStyleCnt="0"/>
      <dgm:spPr/>
    </dgm:pt>
    <dgm:pt modelId="{87B700B9-B8A0-4A2F-B2E7-E0CE24AA8193}" type="pres">
      <dgm:prSet presAssocID="{4A499E7D-758A-4067-A797-5C8DE22A8453}" presName="composite" presStyleCnt="0"/>
      <dgm:spPr/>
    </dgm:pt>
    <dgm:pt modelId="{DE6F6E63-294C-49E1-AF64-2FDA893FD71D}" type="pres">
      <dgm:prSet presAssocID="{4A499E7D-758A-4067-A797-5C8DE22A8453}" presName="L" presStyleLbl="solidFgAcc1" presStyleIdx="5" presStyleCnt="11">
        <dgm:presLayoutVars>
          <dgm:chMax val="0"/>
          <dgm:chPref val="0"/>
        </dgm:presLayoutVars>
      </dgm:prSet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2748514C-B098-4989-9753-69089EB65520}" type="pres">
      <dgm:prSet presAssocID="{4A499E7D-758A-4067-A797-5C8DE22A8453}" presName="parTx" presStyleLbl="alignNode1" presStyleIdx="5" presStyleCnt="11">
        <dgm:presLayoutVars>
          <dgm:chMax val="0"/>
          <dgm:chPref val="0"/>
          <dgm:bulletEnabled val="1"/>
        </dgm:presLayoutVars>
      </dgm:prSet>
      <dgm:spPr/>
    </dgm:pt>
    <dgm:pt modelId="{B10F5602-0B7F-4B69-BCD5-76EB2E2C21E5}" type="pres">
      <dgm:prSet presAssocID="{4A499E7D-758A-4067-A797-5C8DE22A8453}" presName="desTx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EF88C7CF-4761-49C3-8150-EDC8E8FB26F0}" type="pres">
      <dgm:prSet presAssocID="{4A499E7D-758A-4067-A797-5C8DE22A8453}" presName="EmptyPlaceHolder" presStyleCnt="0"/>
      <dgm:spPr/>
    </dgm:pt>
    <dgm:pt modelId="{1B8047E8-0B5D-4940-93EF-7527609DF679}" type="pres">
      <dgm:prSet presAssocID="{76DB3F66-A8CD-41F3-BEE8-9633BF67E5B9}" presName="space" presStyleCnt="0"/>
      <dgm:spPr/>
    </dgm:pt>
    <dgm:pt modelId="{59F70890-18C9-4D9E-A2D1-7EABEBE6D58D}" type="pres">
      <dgm:prSet presAssocID="{F8E54375-8781-4A9A-A0B5-12A7B5156564}" presName="composite" presStyleCnt="0"/>
      <dgm:spPr/>
    </dgm:pt>
    <dgm:pt modelId="{03E7A5A3-7F0E-49ED-AFD0-3FACE0BB17E3}" type="pres">
      <dgm:prSet presAssocID="{F8E54375-8781-4A9A-A0B5-12A7B5156564}" presName="L" presStyleLbl="solidFgAcc1" presStyleIdx="6" presStyleCnt="11">
        <dgm:presLayoutVars>
          <dgm:chMax val="0"/>
          <dgm:chPref val="0"/>
        </dgm:presLayoutVars>
      </dgm:prSet>
      <dgm:spPr/>
    </dgm:pt>
    <dgm:pt modelId="{0DA8ECF4-ABF5-4C38-9893-6EA88A193F0A}" type="pres">
      <dgm:prSet presAssocID="{F8E54375-8781-4A9A-A0B5-12A7B5156564}" presName="parTx" presStyleLbl="alignNode1" presStyleIdx="6" presStyleCnt="11">
        <dgm:presLayoutVars>
          <dgm:chMax val="0"/>
          <dgm:chPref val="0"/>
          <dgm:bulletEnabled val="1"/>
        </dgm:presLayoutVars>
      </dgm:prSet>
      <dgm:spPr/>
    </dgm:pt>
    <dgm:pt modelId="{496F7F31-51BD-4A70-B67C-FD63AC54D5C4}" type="pres">
      <dgm:prSet presAssocID="{F8E54375-8781-4A9A-A0B5-12A7B5156564}" presName="desTx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5A8482BC-7AE5-4F07-9AF5-942F91924CF3}" type="pres">
      <dgm:prSet presAssocID="{F8E54375-8781-4A9A-A0B5-12A7B5156564}" presName="EmptyPlaceHolder" presStyleCnt="0"/>
      <dgm:spPr/>
    </dgm:pt>
    <dgm:pt modelId="{A85DE203-A7CC-4408-B5BD-EE6D9A07E41E}" type="pres">
      <dgm:prSet presAssocID="{3D809A86-6C16-4AFB-8130-CE0C9A5EDF14}" presName="space" presStyleCnt="0"/>
      <dgm:spPr/>
    </dgm:pt>
    <dgm:pt modelId="{B251588E-B484-4320-8C49-000845C26300}" type="pres">
      <dgm:prSet presAssocID="{8B160689-3F91-417D-AB75-D1EE836B8F96}" presName="composite" presStyleCnt="0"/>
      <dgm:spPr/>
    </dgm:pt>
    <dgm:pt modelId="{AFE68DD9-FE1B-44C2-B12E-535BD82300EC}" type="pres">
      <dgm:prSet presAssocID="{8B160689-3F91-417D-AB75-D1EE836B8F96}" presName="L" presStyleLbl="solidFgAcc1" presStyleIdx="7" presStyleCnt="11">
        <dgm:presLayoutVars>
          <dgm:chMax val="0"/>
          <dgm:chPref val="0"/>
        </dgm:presLayoutVars>
      </dgm:prSet>
      <dgm:spPr/>
    </dgm:pt>
    <dgm:pt modelId="{77E936A8-079C-40D2-87A1-21253ED1F635}" type="pres">
      <dgm:prSet presAssocID="{8B160689-3F91-417D-AB75-D1EE836B8F96}" presName="parTx" presStyleLbl="alignNode1" presStyleIdx="7" presStyleCnt="11">
        <dgm:presLayoutVars>
          <dgm:chMax val="0"/>
          <dgm:chPref val="0"/>
          <dgm:bulletEnabled val="1"/>
        </dgm:presLayoutVars>
      </dgm:prSet>
      <dgm:spPr/>
    </dgm:pt>
    <dgm:pt modelId="{7F0CAA4C-F10B-44EE-A781-D0E0C7DA3012}" type="pres">
      <dgm:prSet presAssocID="{8B160689-3F91-417D-AB75-D1EE836B8F96}" presName="desTx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2BEC75D6-271A-4AAF-BE0D-5F5EB4C61D03}" type="pres">
      <dgm:prSet presAssocID="{8B160689-3F91-417D-AB75-D1EE836B8F96}" presName="EmptyPlaceHolder" presStyleCnt="0"/>
      <dgm:spPr/>
    </dgm:pt>
    <dgm:pt modelId="{8508517A-6146-4AAA-BE96-CC9782A1FDAA}" type="pres">
      <dgm:prSet presAssocID="{CE05D68F-929F-45D0-891A-AB75212AF4F0}" presName="space" presStyleCnt="0"/>
      <dgm:spPr/>
    </dgm:pt>
    <dgm:pt modelId="{2A40BCD4-017E-4862-A42B-94ECD917E4B5}" type="pres">
      <dgm:prSet presAssocID="{ADC5B3BD-684C-4BE9-B50F-C416E6423AE0}" presName="composite" presStyleCnt="0"/>
      <dgm:spPr/>
    </dgm:pt>
    <dgm:pt modelId="{4D6FA12D-75ED-4523-A019-17C43C7DB08A}" type="pres">
      <dgm:prSet presAssocID="{ADC5B3BD-684C-4BE9-B50F-C416E6423AE0}" presName="L" presStyleLbl="solidFgAcc1" presStyleIdx="8" presStyleCnt="11">
        <dgm:presLayoutVars>
          <dgm:chMax val="0"/>
          <dgm:chPref val="0"/>
        </dgm:presLayoutVars>
      </dgm:prSet>
      <dgm:spPr/>
    </dgm:pt>
    <dgm:pt modelId="{CF4ECAC0-68F3-4CEF-9F0D-A97A99365B07}" type="pres">
      <dgm:prSet presAssocID="{ADC5B3BD-684C-4BE9-B50F-C416E6423AE0}" presName="parTx" presStyleLbl="alignNode1" presStyleIdx="8" presStyleCnt="11">
        <dgm:presLayoutVars>
          <dgm:chMax val="0"/>
          <dgm:chPref val="0"/>
          <dgm:bulletEnabled val="1"/>
        </dgm:presLayoutVars>
      </dgm:prSet>
      <dgm:spPr/>
    </dgm:pt>
    <dgm:pt modelId="{CC30C123-F472-4A37-9B46-03B266A9F5D0}" type="pres">
      <dgm:prSet presAssocID="{ADC5B3BD-684C-4BE9-B50F-C416E6423AE0}" presName="desTx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225AD051-D295-4DEA-8A64-517D904EB3BB}" type="pres">
      <dgm:prSet presAssocID="{ADC5B3BD-684C-4BE9-B50F-C416E6423AE0}" presName="EmptyPlaceHolder" presStyleCnt="0"/>
      <dgm:spPr/>
    </dgm:pt>
    <dgm:pt modelId="{EBFFEE9D-3D39-460D-A3EA-D54BFB95F5EE}" type="pres">
      <dgm:prSet presAssocID="{F50C69BB-F220-421C-85CF-E90AA9EDA845}" presName="space" presStyleCnt="0"/>
      <dgm:spPr/>
    </dgm:pt>
    <dgm:pt modelId="{749D0474-FFBD-4EB7-A1DC-5B3B8E1DE69B}" type="pres">
      <dgm:prSet presAssocID="{222341F4-2004-4555-B4B1-560FA03AD981}" presName="composite" presStyleCnt="0"/>
      <dgm:spPr/>
    </dgm:pt>
    <dgm:pt modelId="{C2C030F3-034F-43CF-94D2-B883A2746FE7}" type="pres">
      <dgm:prSet presAssocID="{222341F4-2004-4555-B4B1-560FA03AD981}" presName="L" presStyleLbl="solidFgAcc1" presStyleIdx="9" presStyleCnt="11">
        <dgm:presLayoutVars>
          <dgm:chMax val="0"/>
          <dgm:chPref val="0"/>
        </dgm:presLayoutVars>
      </dgm:prSet>
      <dgm:spPr/>
    </dgm:pt>
    <dgm:pt modelId="{0AEDB774-0750-407F-A5E2-4766E26511C0}" type="pres">
      <dgm:prSet presAssocID="{222341F4-2004-4555-B4B1-560FA03AD981}" presName="parTx" presStyleLbl="alignNode1" presStyleIdx="9" presStyleCnt="11">
        <dgm:presLayoutVars>
          <dgm:chMax val="0"/>
          <dgm:chPref val="0"/>
          <dgm:bulletEnabled val="1"/>
        </dgm:presLayoutVars>
      </dgm:prSet>
      <dgm:spPr/>
    </dgm:pt>
    <dgm:pt modelId="{13D9048C-1A57-4ACD-8824-5A04F384284F}" type="pres">
      <dgm:prSet presAssocID="{222341F4-2004-4555-B4B1-560FA03AD981}" presName="desTx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223A6D64-7B7C-4E7C-A543-6DC4FEEE3609}" type="pres">
      <dgm:prSet presAssocID="{222341F4-2004-4555-B4B1-560FA03AD981}" presName="EmptyPlaceHolder" presStyleCnt="0"/>
      <dgm:spPr/>
    </dgm:pt>
    <dgm:pt modelId="{4EF9A59A-A740-4CE4-8FAC-214C10F33772}" type="pres">
      <dgm:prSet presAssocID="{24373A91-5178-436A-AED0-B076CD1FFF83}" presName="space" presStyleCnt="0"/>
      <dgm:spPr/>
    </dgm:pt>
    <dgm:pt modelId="{F5621542-C3C4-4A5E-A147-27FECE383AE2}" type="pres">
      <dgm:prSet presAssocID="{AA8B8C3C-98DA-49C1-B7B2-5B2A80E189E4}" presName="composite" presStyleCnt="0"/>
      <dgm:spPr/>
    </dgm:pt>
    <dgm:pt modelId="{44926E45-EA28-4732-96C4-30A7199268EA}" type="pres">
      <dgm:prSet presAssocID="{AA8B8C3C-98DA-49C1-B7B2-5B2A80E189E4}" presName="L" presStyleLbl="solidFgAcc1" presStyleIdx="10" presStyleCnt="11">
        <dgm:presLayoutVars>
          <dgm:chMax val="0"/>
          <dgm:chPref val="0"/>
        </dgm:presLayoutVars>
      </dgm:prSet>
      <dgm:spPr/>
    </dgm:pt>
    <dgm:pt modelId="{9494D92D-9D33-4AC8-A9B0-544AF522461A}" type="pres">
      <dgm:prSet presAssocID="{AA8B8C3C-98DA-49C1-B7B2-5B2A80E189E4}" presName="parTx" presStyleLbl="alignNode1" presStyleIdx="10" presStyleCnt="11">
        <dgm:presLayoutVars>
          <dgm:chMax val="0"/>
          <dgm:chPref val="0"/>
          <dgm:bulletEnabled val="1"/>
        </dgm:presLayoutVars>
      </dgm:prSet>
      <dgm:spPr/>
    </dgm:pt>
    <dgm:pt modelId="{C9A06FE1-64D2-4F5F-95E6-95722010061C}" type="pres">
      <dgm:prSet presAssocID="{AA8B8C3C-98DA-49C1-B7B2-5B2A80E189E4}" presName="desTx" presStyleLbl="revTx" presStyleIdx="10" presStyleCnt="11">
        <dgm:presLayoutVars>
          <dgm:chMax val="0"/>
          <dgm:chPref val="0"/>
          <dgm:bulletEnabled val="1"/>
        </dgm:presLayoutVars>
      </dgm:prSet>
      <dgm:spPr/>
    </dgm:pt>
    <dgm:pt modelId="{67CFC3F9-8F75-4CF2-ACD9-CBE023AAE295}" type="pres">
      <dgm:prSet presAssocID="{AA8B8C3C-98DA-49C1-B7B2-5B2A80E189E4}" presName="EmptyPlaceHolder" presStyleCnt="0"/>
      <dgm:spPr/>
    </dgm:pt>
  </dgm:ptLst>
  <dgm:cxnLst>
    <dgm:cxn modelId="{70810902-FB1B-43F0-85F9-767591A2AD84}" type="presOf" srcId="{FFC5D780-7D98-475E-B3E8-AC68C0AEA54E}" destId="{13D9048C-1A57-4ACD-8824-5A04F384284F}" srcOrd="0" destOrd="0" presId="urn:microsoft.com/office/officeart/2016/7/layout/AccentHomeChevronProcess"/>
    <dgm:cxn modelId="{3798CB02-E51A-4500-A416-6B8F8F0659A1}" type="presOf" srcId="{C00BC93D-7B46-46E3-8D83-A705B9B163B7}" destId="{CC30C123-F472-4A37-9B46-03B266A9F5D0}" srcOrd="0" destOrd="0" presId="urn:microsoft.com/office/officeart/2016/7/layout/AccentHomeChevronProcess"/>
    <dgm:cxn modelId="{87891905-A2CC-430F-AFBF-F36E25E5F587}" srcId="{46009337-1E8B-4734-8965-7EE4A389839F}" destId="{CB1F95F1-106B-43FE-821C-5BEA791A0B94}" srcOrd="0" destOrd="0" parTransId="{F7415CAF-3C47-4016-860A-E8B6FAF7FE58}" sibTransId="{647DE002-851F-4451-809E-27822C039787}"/>
    <dgm:cxn modelId="{4D527705-6E83-4B3C-BF66-DBDA809B97C9}" type="presOf" srcId="{3872C851-A7DC-4A46-8B24-41981E58AE14}" destId="{A67A5084-077E-409B-94E7-10AD08246467}" srcOrd="0" destOrd="0" presId="urn:microsoft.com/office/officeart/2016/7/layout/AccentHomeChevronProcess"/>
    <dgm:cxn modelId="{641E860A-C18C-4F56-AAEA-3EB0A28BC7BF}" type="presOf" srcId="{3CAF6411-6C42-4506-9094-BBAB8C2C40A2}" destId="{B10F5602-0B7F-4B69-BCD5-76EB2E2C21E5}" srcOrd="0" destOrd="0" presId="urn:microsoft.com/office/officeart/2016/7/layout/AccentHomeChevronProcess"/>
    <dgm:cxn modelId="{46B0A113-2503-47C6-950A-AF1B10E73CB1}" type="presOf" srcId="{8D9AEF7E-9C09-426B-849A-6EB6B2F0D7ED}" destId="{82306774-A4F8-4490-BF6C-060EB13E41DF}" srcOrd="0" destOrd="0" presId="urn:microsoft.com/office/officeart/2016/7/layout/AccentHomeChevronProcess"/>
    <dgm:cxn modelId="{C87C4E16-F20A-46A0-8C52-C7509DC842C3}" type="presOf" srcId="{C7AB9782-1416-45F7-96A0-C34150944DA0}" destId="{6EB603C9-9704-4DB2-B075-F6D77C141C50}" srcOrd="0" destOrd="0" presId="urn:microsoft.com/office/officeart/2016/7/layout/AccentHomeChevronProcess"/>
    <dgm:cxn modelId="{99E55C17-5EF6-4C1C-A872-C92886BD318D}" srcId="{BB68929B-EA1B-4378-ACF5-874A7F81D60C}" destId="{2FC75F84-FED7-4936-B004-3BCBC89BC989}" srcOrd="4" destOrd="0" parTransId="{C2875C37-9F73-4264-A543-A0295C9ECAA3}" sibTransId="{70A03EBE-C351-4436-BEAC-0CB47E16C93D}"/>
    <dgm:cxn modelId="{597D921C-43EA-418D-9957-674DA6D0F5D4}" srcId="{BB68929B-EA1B-4378-ACF5-874A7F81D60C}" destId="{140461A0-AF8C-4890-BD51-3B5AA6C073C4}" srcOrd="2" destOrd="0" parTransId="{F7417313-8D40-4EC0-A2B0-F0D9DFBAB518}" sibTransId="{B3E52D4F-6CBF-46F8-B194-482DA792DA74}"/>
    <dgm:cxn modelId="{0CF51023-E0D0-46F1-8499-9948283FD6F5}" type="presOf" srcId="{BB68929B-EA1B-4378-ACF5-874A7F81D60C}" destId="{4A22F28D-6043-4A7F-B310-E46CFF26B435}" srcOrd="0" destOrd="0" presId="urn:microsoft.com/office/officeart/2016/7/layout/AccentHomeChevronProcess"/>
    <dgm:cxn modelId="{D9CB5D28-D1EC-493E-8181-710F2AD22D75}" srcId="{4A499E7D-758A-4067-A797-5C8DE22A8453}" destId="{3CAF6411-6C42-4506-9094-BBAB8C2C40A2}" srcOrd="0" destOrd="0" parTransId="{C4668694-84D6-40F1-98CE-B2FBC3863020}" sibTransId="{9A865219-5392-4338-A2B7-6DA5A55397F0}"/>
    <dgm:cxn modelId="{C492C229-B212-49E6-9C35-804099F9242E}" srcId="{BB68929B-EA1B-4378-ACF5-874A7F81D60C}" destId="{E82FFB96-AD2E-46CC-8072-33FB4FCACA9A}" srcOrd="0" destOrd="0" parTransId="{40429EEB-B34E-4330-B8BA-86FF24BE02AF}" sibTransId="{B1D96E1D-4F79-4A65-99CA-72EECBF3394A}"/>
    <dgm:cxn modelId="{3C879839-76D9-4BCA-A522-9765681AF166}" srcId="{BB68929B-EA1B-4378-ACF5-874A7F81D60C}" destId="{3872C851-A7DC-4A46-8B24-41981E58AE14}" srcOrd="1" destOrd="0" parTransId="{B46DC7F8-41E0-48A9-8FC2-42AA8B01E854}" sibTransId="{03F7DB54-B1D4-4F8E-A161-AE0810463832}"/>
    <dgm:cxn modelId="{EF3D0F3A-6CA1-4339-8B72-B8E05D1F95A7}" type="presOf" srcId="{9844C2AE-202A-4E68-B91C-4A4D79D409EF}" destId="{496F7F31-51BD-4A70-B67C-FD63AC54D5C4}" srcOrd="0" destOrd="0" presId="urn:microsoft.com/office/officeart/2016/7/layout/AccentHomeChevronProcess"/>
    <dgm:cxn modelId="{4CB0193D-AC34-4C8B-80AE-DA084346E5D0}" srcId="{ADC5B3BD-684C-4BE9-B50F-C416E6423AE0}" destId="{C00BC93D-7B46-46E3-8D83-A705B9B163B7}" srcOrd="0" destOrd="0" parTransId="{036F0C64-6037-443D-826D-EC2921ACB50F}" sibTransId="{F32F8E4E-E23C-4C29-828D-48092CD6A5AA}"/>
    <dgm:cxn modelId="{BA50773F-E303-4A78-A9DA-6E679EC3C017}" type="presOf" srcId="{4A499E7D-758A-4067-A797-5C8DE22A8453}" destId="{2748514C-B098-4989-9753-69089EB65520}" srcOrd="0" destOrd="0" presId="urn:microsoft.com/office/officeart/2016/7/layout/AccentHomeChevronProcess"/>
    <dgm:cxn modelId="{61781342-6404-48E7-9CF4-FA59CEFC8D80}" type="presOf" srcId="{AA8B8C3C-98DA-49C1-B7B2-5B2A80E189E4}" destId="{9494D92D-9D33-4AC8-A9B0-544AF522461A}" srcOrd="0" destOrd="0" presId="urn:microsoft.com/office/officeart/2016/7/layout/AccentHomeChevronProcess"/>
    <dgm:cxn modelId="{B7E04F4A-CF18-47C3-8DF5-6E18E0DE32E7}" srcId="{BB68929B-EA1B-4378-ACF5-874A7F81D60C}" destId="{222341F4-2004-4555-B4B1-560FA03AD981}" srcOrd="9" destOrd="0" parTransId="{294BD988-8169-46D0-BAEB-F183C099A4C3}" sibTransId="{24373A91-5178-436A-AED0-B076CD1FFF83}"/>
    <dgm:cxn modelId="{40E4836A-DB77-42DF-BC4E-97F24CDB360F}" srcId="{BB68929B-EA1B-4378-ACF5-874A7F81D60C}" destId="{ADC5B3BD-684C-4BE9-B50F-C416E6423AE0}" srcOrd="8" destOrd="0" parTransId="{837AF1CB-48BC-4B76-81BA-A2227DDC3B20}" sibTransId="{F50C69BB-F220-421C-85CF-E90AA9EDA845}"/>
    <dgm:cxn modelId="{77F64D4C-0C5C-403C-9A3A-0B1D338809F5}" type="presOf" srcId="{222341F4-2004-4555-B4B1-560FA03AD981}" destId="{0AEDB774-0750-407F-A5E2-4766E26511C0}" srcOrd="0" destOrd="0" presId="urn:microsoft.com/office/officeart/2016/7/layout/AccentHomeChevronProcess"/>
    <dgm:cxn modelId="{F9772550-7F15-407F-A46A-73CCB61982FF}" type="presOf" srcId="{F8E54375-8781-4A9A-A0B5-12A7B5156564}" destId="{0DA8ECF4-ABF5-4C38-9893-6EA88A193F0A}" srcOrd="0" destOrd="0" presId="urn:microsoft.com/office/officeart/2016/7/layout/AccentHomeChevronProcess"/>
    <dgm:cxn modelId="{8BE2FF74-47B0-42A2-9596-8CFD24AD1840}" type="presOf" srcId="{2FC75F84-FED7-4936-B004-3BCBC89BC989}" destId="{C193D4D1-6C32-4048-B305-B750D4541B65}" srcOrd="0" destOrd="0" presId="urn:microsoft.com/office/officeart/2016/7/layout/AccentHomeChevronProcess"/>
    <dgm:cxn modelId="{6B193395-2B9C-45E8-9B33-41B350353F9C}" srcId="{F8E54375-8781-4A9A-A0B5-12A7B5156564}" destId="{9844C2AE-202A-4E68-B91C-4A4D79D409EF}" srcOrd="0" destOrd="0" parTransId="{8A849C0A-E1E8-49AC-B47F-BD47FF0F8E48}" sibTransId="{1C14EB3A-7EB1-4183-9FD5-6CC27238F699}"/>
    <dgm:cxn modelId="{FF1E2EA1-5E53-4D7B-9B33-73E5A33FD80B}" srcId="{8B160689-3F91-417D-AB75-D1EE836B8F96}" destId="{D2EE254D-3820-4CBB-982F-E882141E3BA0}" srcOrd="0" destOrd="0" parTransId="{555008CE-C829-4D26-8472-9994A7188037}" sibTransId="{0B09A049-60F8-4641-9067-E289ECEE07C8}"/>
    <dgm:cxn modelId="{FF4238A1-930F-4DA7-9FCD-974D2F4EAA63}" srcId="{E82FFB96-AD2E-46CC-8072-33FB4FCACA9A}" destId="{96CFBFF6-9BB3-4E85-B8B8-FF893B2DDB44}" srcOrd="0" destOrd="0" parTransId="{2B5659A2-B0D5-42A4-B7A8-9C68F36AC75D}" sibTransId="{11DF7746-CE3B-41E5-B465-41CBB6B6236B}"/>
    <dgm:cxn modelId="{228A36A2-22F6-43AB-8D4D-5FE12DCD1ABF}" srcId="{3872C851-A7DC-4A46-8B24-41981E58AE14}" destId="{C7AB9782-1416-45F7-96A0-C34150944DA0}" srcOrd="0" destOrd="0" parTransId="{13BBBBF3-2EAA-450B-91C1-CDABA10C7E90}" sibTransId="{6BFEC29A-A970-472F-8F79-8662855315B9}"/>
    <dgm:cxn modelId="{F5D74AA3-035C-4042-AA56-ED7169880FBD}" srcId="{BB68929B-EA1B-4378-ACF5-874A7F81D60C}" destId="{4A499E7D-758A-4067-A797-5C8DE22A8453}" srcOrd="5" destOrd="0" parTransId="{AEB95326-17F5-4C3A-B320-DCAD64C9F00F}" sibTransId="{76DB3F66-A8CD-41F3-BEE8-9633BF67E5B9}"/>
    <dgm:cxn modelId="{96B21FAA-0C97-4A0B-8BC6-7F3EFDB61BB1}" type="presOf" srcId="{96CFBFF6-9BB3-4E85-B8B8-FF893B2DDB44}" destId="{767979D3-B5A3-4CE7-82EF-295249DEC178}" srcOrd="0" destOrd="0" presId="urn:microsoft.com/office/officeart/2016/7/layout/AccentHomeChevronProcess"/>
    <dgm:cxn modelId="{12A630B2-D2D0-4F13-9F78-D0CDD753828E}" srcId="{2FC75F84-FED7-4936-B004-3BCBC89BC989}" destId="{8BBDBA89-359A-4E09-9AB3-0648349B3F34}" srcOrd="0" destOrd="0" parTransId="{FB837B0A-A259-40E4-8799-475FB08262A8}" sibTransId="{12132072-730E-42DD-A53D-BA89EB789661}"/>
    <dgm:cxn modelId="{F6A66BB3-A152-4593-A438-4BFEFDC1E9C4}" srcId="{140461A0-AF8C-4890-BD51-3B5AA6C073C4}" destId="{8D9AEF7E-9C09-426B-849A-6EB6B2F0D7ED}" srcOrd="0" destOrd="0" parTransId="{C3B4C197-9415-4767-ABEE-BC79B273B925}" sibTransId="{CDB78C6C-5F4E-4A3F-B5FB-B99F704683F8}"/>
    <dgm:cxn modelId="{3FA19BB3-27FB-4579-B144-C7F0777E3B73}" srcId="{BB68929B-EA1B-4378-ACF5-874A7F81D60C}" destId="{46009337-1E8B-4734-8965-7EE4A389839F}" srcOrd="3" destOrd="0" parTransId="{75AD7769-DF29-49D6-9139-526C3C8A021B}" sibTransId="{A62869EC-1F5B-47BC-8A7F-A281106CB204}"/>
    <dgm:cxn modelId="{C456C7CB-1C2A-4CA7-BA4C-F0F627502EFE}" type="presOf" srcId="{46009337-1E8B-4734-8965-7EE4A389839F}" destId="{09586D67-83F8-4242-881E-1F693E4C9152}" srcOrd="0" destOrd="0" presId="urn:microsoft.com/office/officeart/2016/7/layout/AccentHomeChevronProcess"/>
    <dgm:cxn modelId="{D7CFAACE-5B24-4345-8ABA-83A5F8150411}" type="presOf" srcId="{8BBDBA89-359A-4E09-9AB3-0648349B3F34}" destId="{8AC3A59D-245F-4C4B-B465-6754E38E0BEB}" srcOrd="0" destOrd="0" presId="urn:microsoft.com/office/officeart/2016/7/layout/AccentHomeChevronProcess"/>
    <dgm:cxn modelId="{7E6E78D2-18CC-4DF1-9DA7-1CFF5FE37875}" type="presOf" srcId="{140461A0-AF8C-4890-BD51-3B5AA6C073C4}" destId="{3CE24E8E-2CE3-4618-A9AC-772BC3FC6D71}" srcOrd="0" destOrd="0" presId="urn:microsoft.com/office/officeart/2016/7/layout/AccentHomeChevronProcess"/>
    <dgm:cxn modelId="{2BC290D7-6BF9-417B-8EF0-3412F17FAE32}" type="presOf" srcId="{8B160689-3F91-417D-AB75-D1EE836B8F96}" destId="{77E936A8-079C-40D2-87A1-21253ED1F635}" srcOrd="0" destOrd="0" presId="urn:microsoft.com/office/officeart/2016/7/layout/AccentHomeChevronProcess"/>
    <dgm:cxn modelId="{B0234AE6-A22B-41AC-AD43-4C2889E4810E}" srcId="{222341F4-2004-4555-B4B1-560FA03AD981}" destId="{FFC5D780-7D98-475E-B3E8-AC68C0AEA54E}" srcOrd="0" destOrd="0" parTransId="{CE7B2891-54F5-465C-9812-AD58DDA30573}" sibTransId="{71CC2189-86B1-4520-8E67-F57C8358F5DF}"/>
    <dgm:cxn modelId="{CBBCFAE6-B3F8-425D-B95A-DDB1CC43325F}" type="presOf" srcId="{D2EE254D-3820-4CBB-982F-E882141E3BA0}" destId="{7F0CAA4C-F10B-44EE-A781-D0E0C7DA3012}" srcOrd="0" destOrd="0" presId="urn:microsoft.com/office/officeart/2016/7/layout/AccentHomeChevronProcess"/>
    <dgm:cxn modelId="{29363BEE-6CDC-40F4-8F53-CFBBA0F3FEE4}" srcId="{BB68929B-EA1B-4378-ACF5-874A7F81D60C}" destId="{8B160689-3F91-417D-AB75-D1EE836B8F96}" srcOrd="7" destOrd="0" parTransId="{9CF940CB-FEDB-47D8-8F11-AF5D5573CE19}" sibTransId="{CE05D68F-929F-45D0-891A-AB75212AF4F0}"/>
    <dgm:cxn modelId="{13CE1FF0-8800-4AD0-9774-69FDFDFF616B}" type="presOf" srcId="{ADC5B3BD-684C-4BE9-B50F-C416E6423AE0}" destId="{CF4ECAC0-68F3-4CEF-9F0D-A97A99365B07}" srcOrd="0" destOrd="0" presId="urn:microsoft.com/office/officeart/2016/7/layout/AccentHomeChevronProcess"/>
    <dgm:cxn modelId="{E95481F4-4B19-413D-B2AA-E2EF240027AD}" type="presOf" srcId="{CB1F95F1-106B-43FE-821C-5BEA791A0B94}" destId="{1F995710-B58C-4484-B034-2DE8D25C456F}" srcOrd="0" destOrd="0" presId="urn:microsoft.com/office/officeart/2016/7/layout/AccentHomeChevronProcess"/>
    <dgm:cxn modelId="{20E2ADF7-594B-4032-8D60-22F9666FEFD3}" srcId="{AA8B8C3C-98DA-49C1-B7B2-5B2A80E189E4}" destId="{A316161C-C8B7-448C-8C6C-9F1C618D7FF8}" srcOrd="0" destOrd="0" parTransId="{C934368C-452B-498A-9944-634BACAF943B}" sibTransId="{A3D85689-2698-48D6-A750-F351458D4849}"/>
    <dgm:cxn modelId="{8D36ECF7-CEAF-410E-9B97-5E9AB18CA569}" type="presOf" srcId="{E82FFB96-AD2E-46CC-8072-33FB4FCACA9A}" destId="{47296010-D8F9-4A8D-9C44-9256210466CD}" srcOrd="0" destOrd="0" presId="urn:microsoft.com/office/officeart/2016/7/layout/AccentHomeChevronProcess"/>
    <dgm:cxn modelId="{D089CEFA-D40C-4826-ADED-2E4644E57780}" srcId="{BB68929B-EA1B-4378-ACF5-874A7F81D60C}" destId="{F8E54375-8781-4A9A-A0B5-12A7B5156564}" srcOrd="6" destOrd="0" parTransId="{1AF0DD0F-CF9C-4AF2-B00D-8A2F3E0E2AF7}" sibTransId="{3D809A86-6C16-4AFB-8130-CE0C9A5EDF14}"/>
    <dgm:cxn modelId="{7C5783FB-0CBA-4067-A45F-4A5B17CAC29E}" type="presOf" srcId="{A316161C-C8B7-448C-8C6C-9F1C618D7FF8}" destId="{C9A06FE1-64D2-4F5F-95E6-95722010061C}" srcOrd="0" destOrd="0" presId="urn:microsoft.com/office/officeart/2016/7/layout/AccentHomeChevronProcess"/>
    <dgm:cxn modelId="{C3C3A2FF-6103-4FB9-B3AC-FFC38483239D}" srcId="{BB68929B-EA1B-4378-ACF5-874A7F81D60C}" destId="{AA8B8C3C-98DA-49C1-B7B2-5B2A80E189E4}" srcOrd="10" destOrd="0" parTransId="{63CD3C03-D749-429D-B75B-DF4ED6782204}" sibTransId="{BCD2AC25-551D-4038-85C0-FB241FD3F1BF}"/>
    <dgm:cxn modelId="{04526EEA-1AE8-4555-B544-5C28B48BAAED}" type="presParOf" srcId="{4A22F28D-6043-4A7F-B310-E46CFF26B435}" destId="{84D1A4D6-5252-4F5B-A1B0-BF46C75F6968}" srcOrd="0" destOrd="0" presId="urn:microsoft.com/office/officeart/2016/7/layout/AccentHomeChevronProcess"/>
    <dgm:cxn modelId="{6DB432C3-1907-4D64-B8A5-785C36A6E6B6}" type="presParOf" srcId="{84D1A4D6-5252-4F5B-A1B0-BF46C75F6968}" destId="{0E37E30B-7EE4-4789-A979-F981317B53A9}" srcOrd="0" destOrd="0" presId="urn:microsoft.com/office/officeart/2016/7/layout/AccentHomeChevronProcess"/>
    <dgm:cxn modelId="{6DDCE2A7-925B-4D8E-B06F-B5DD87059E3D}" type="presParOf" srcId="{84D1A4D6-5252-4F5B-A1B0-BF46C75F6968}" destId="{47296010-D8F9-4A8D-9C44-9256210466CD}" srcOrd="1" destOrd="0" presId="urn:microsoft.com/office/officeart/2016/7/layout/AccentHomeChevronProcess"/>
    <dgm:cxn modelId="{2BB8E399-8067-4711-A429-04AB1C1ACBBD}" type="presParOf" srcId="{84D1A4D6-5252-4F5B-A1B0-BF46C75F6968}" destId="{767979D3-B5A3-4CE7-82EF-295249DEC178}" srcOrd="2" destOrd="0" presId="urn:microsoft.com/office/officeart/2016/7/layout/AccentHomeChevronProcess"/>
    <dgm:cxn modelId="{3FC4EBDF-DE5F-48C7-87DB-BB9C3ABC85B4}" type="presParOf" srcId="{84D1A4D6-5252-4F5B-A1B0-BF46C75F6968}" destId="{C96A1826-BD6E-40EB-A00C-9AA24D27A4D7}" srcOrd="3" destOrd="0" presId="urn:microsoft.com/office/officeart/2016/7/layout/AccentHomeChevronProcess"/>
    <dgm:cxn modelId="{D9BB46C3-D3DC-48D6-AFCA-F34BD70D972B}" type="presParOf" srcId="{4A22F28D-6043-4A7F-B310-E46CFF26B435}" destId="{11BC04FB-2B74-4167-8E24-E3A3F998768F}" srcOrd="1" destOrd="0" presId="urn:microsoft.com/office/officeart/2016/7/layout/AccentHomeChevronProcess"/>
    <dgm:cxn modelId="{71CABBF8-A0D8-47A8-A9D1-AE36E75C3B69}" type="presParOf" srcId="{4A22F28D-6043-4A7F-B310-E46CFF26B435}" destId="{5C244A09-F694-4C56-B331-1D8442C74080}" srcOrd="2" destOrd="0" presId="urn:microsoft.com/office/officeart/2016/7/layout/AccentHomeChevronProcess"/>
    <dgm:cxn modelId="{3D017BC3-FA33-4B3A-A57C-D0286FCF9296}" type="presParOf" srcId="{5C244A09-F694-4C56-B331-1D8442C74080}" destId="{20DEBBCF-EE9E-447A-90A3-804D062C7C29}" srcOrd="0" destOrd="0" presId="urn:microsoft.com/office/officeart/2016/7/layout/AccentHomeChevronProcess"/>
    <dgm:cxn modelId="{0F90F708-DD5B-4024-904B-833DB9AEFF52}" type="presParOf" srcId="{5C244A09-F694-4C56-B331-1D8442C74080}" destId="{A67A5084-077E-409B-94E7-10AD08246467}" srcOrd="1" destOrd="0" presId="urn:microsoft.com/office/officeart/2016/7/layout/AccentHomeChevronProcess"/>
    <dgm:cxn modelId="{FBE7DA96-7B9C-422A-8246-F833544DD296}" type="presParOf" srcId="{5C244A09-F694-4C56-B331-1D8442C74080}" destId="{6EB603C9-9704-4DB2-B075-F6D77C141C50}" srcOrd="2" destOrd="0" presId="urn:microsoft.com/office/officeart/2016/7/layout/AccentHomeChevronProcess"/>
    <dgm:cxn modelId="{253D85F5-7CCF-4DE4-B613-C47F63957D90}" type="presParOf" srcId="{5C244A09-F694-4C56-B331-1D8442C74080}" destId="{02258A5A-02F4-493D-AB7E-7CF01A2138EA}" srcOrd="3" destOrd="0" presId="urn:microsoft.com/office/officeart/2016/7/layout/AccentHomeChevronProcess"/>
    <dgm:cxn modelId="{26871C00-9C14-4A45-A364-63E72AB00506}" type="presParOf" srcId="{4A22F28D-6043-4A7F-B310-E46CFF26B435}" destId="{498D41E0-B8EC-4B1A-8478-5D9C44F52D3A}" srcOrd="3" destOrd="0" presId="urn:microsoft.com/office/officeart/2016/7/layout/AccentHomeChevronProcess"/>
    <dgm:cxn modelId="{9579456A-2214-4C0B-8854-790D4346220B}" type="presParOf" srcId="{4A22F28D-6043-4A7F-B310-E46CFF26B435}" destId="{A771E723-49CE-49A3-86AE-C19E272545B3}" srcOrd="4" destOrd="0" presId="urn:microsoft.com/office/officeart/2016/7/layout/AccentHomeChevronProcess"/>
    <dgm:cxn modelId="{E4AEA517-625F-4A37-928E-7761B6CC17FE}" type="presParOf" srcId="{A771E723-49CE-49A3-86AE-C19E272545B3}" destId="{839D9655-30CD-4B4C-AABB-54CA0EC603BD}" srcOrd="0" destOrd="0" presId="urn:microsoft.com/office/officeart/2016/7/layout/AccentHomeChevronProcess"/>
    <dgm:cxn modelId="{5F305E14-6894-45C3-9BEE-467F17D41D03}" type="presParOf" srcId="{A771E723-49CE-49A3-86AE-C19E272545B3}" destId="{3CE24E8E-2CE3-4618-A9AC-772BC3FC6D71}" srcOrd="1" destOrd="0" presId="urn:microsoft.com/office/officeart/2016/7/layout/AccentHomeChevronProcess"/>
    <dgm:cxn modelId="{AF55FC5D-E5A4-41C3-9C08-95F3FA934031}" type="presParOf" srcId="{A771E723-49CE-49A3-86AE-C19E272545B3}" destId="{82306774-A4F8-4490-BF6C-060EB13E41DF}" srcOrd="2" destOrd="0" presId="urn:microsoft.com/office/officeart/2016/7/layout/AccentHomeChevronProcess"/>
    <dgm:cxn modelId="{83DF1BE3-464A-446C-A35E-0F44B42F9A74}" type="presParOf" srcId="{A771E723-49CE-49A3-86AE-C19E272545B3}" destId="{94F0390D-048C-4B50-BE3D-CEDC9AEE56F2}" srcOrd="3" destOrd="0" presId="urn:microsoft.com/office/officeart/2016/7/layout/AccentHomeChevronProcess"/>
    <dgm:cxn modelId="{79A99A9B-AF2F-4693-9A5B-631C001B87E0}" type="presParOf" srcId="{4A22F28D-6043-4A7F-B310-E46CFF26B435}" destId="{FF8CA29E-B973-40B4-B5DC-AC69E319653F}" srcOrd="5" destOrd="0" presId="urn:microsoft.com/office/officeart/2016/7/layout/AccentHomeChevronProcess"/>
    <dgm:cxn modelId="{A04B0DEA-AD32-4769-B0BF-6F6C5DD6CF9B}" type="presParOf" srcId="{4A22F28D-6043-4A7F-B310-E46CFF26B435}" destId="{E8466777-940E-4D90-8103-0B8A25A8BBA3}" srcOrd="6" destOrd="0" presId="urn:microsoft.com/office/officeart/2016/7/layout/AccentHomeChevronProcess"/>
    <dgm:cxn modelId="{9A0EA83C-4DAD-47AB-A631-E92C40B3A96E}" type="presParOf" srcId="{E8466777-940E-4D90-8103-0B8A25A8BBA3}" destId="{9F991DD1-4BC6-455C-892D-71043A77CEC0}" srcOrd="0" destOrd="0" presId="urn:microsoft.com/office/officeart/2016/7/layout/AccentHomeChevronProcess"/>
    <dgm:cxn modelId="{9E944FE1-8FCD-4B7C-BCED-7FA26109785B}" type="presParOf" srcId="{E8466777-940E-4D90-8103-0B8A25A8BBA3}" destId="{09586D67-83F8-4242-881E-1F693E4C9152}" srcOrd="1" destOrd="0" presId="urn:microsoft.com/office/officeart/2016/7/layout/AccentHomeChevronProcess"/>
    <dgm:cxn modelId="{7A17E3AD-27D8-40C8-93A3-F1A9074683D6}" type="presParOf" srcId="{E8466777-940E-4D90-8103-0B8A25A8BBA3}" destId="{1F995710-B58C-4484-B034-2DE8D25C456F}" srcOrd="2" destOrd="0" presId="urn:microsoft.com/office/officeart/2016/7/layout/AccentHomeChevronProcess"/>
    <dgm:cxn modelId="{F584CD0A-CC9C-4116-B503-6C26979B7DDD}" type="presParOf" srcId="{E8466777-940E-4D90-8103-0B8A25A8BBA3}" destId="{867FF9C3-75A2-48A6-9738-9173648F8888}" srcOrd="3" destOrd="0" presId="urn:microsoft.com/office/officeart/2016/7/layout/AccentHomeChevronProcess"/>
    <dgm:cxn modelId="{B05E9428-3071-438E-AEE0-DC9BCDEBE1FE}" type="presParOf" srcId="{4A22F28D-6043-4A7F-B310-E46CFF26B435}" destId="{06727045-E969-4AF8-BFB6-E95B46128E7E}" srcOrd="7" destOrd="0" presId="urn:microsoft.com/office/officeart/2016/7/layout/AccentHomeChevronProcess"/>
    <dgm:cxn modelId="{7F519DA9-8A4D-4B1C-9FCD-AC1E92665214}" type="presParOf" srcId="{4A22F28D-6043-4A7F-B310-E46CFF26B435}" destId="{6325B8B5-9DEF-401C-9912-814A1AB28CD7}" srcOrd="8" destOrd="0" presId="urn:microsoft.com/office/officeart/2016/7/layout/AccentHomeChevronProcess"/>
    <dgm:cxn modelId="{24C0322A-249B-4B67-A060-48CCEC142D48}" type="presParOf" srcId="{6325B8B5-9DEF-401C-9912-814A1AB28CD7}" destId="{C79276F5-2EAD-44BC-A1F6-2841F9194ED0}" srcOrd="0" destOrd="0" presId="urn:microsoft.com/office/officeart/2016/7/layout/AccentHomeChevronProcess"/>
    <dgm:cxn modelId="{51C3A732-CA09-45F0-8BE4-7966884D223E}" type="presParOf" srcId="{6325B8B5-9DEF-401C-9912-814A1AB28CD7}" destId="{C193D4D1-6C32-4048-B305-B750D4541B65}" srcOrd="1" destOrd="0" presId="urn:microsoft.com/office/officeart/2016/7/layout/AccentHomeChevronProcess"/>
    <dgm:cxn modelId="{62E09678-AA0E-4207-9B63-4C81CB831F35}" type="presParOf" srcId="{6325B8B5-9DEF-401C-9912-814A1AB28CD7}" destId="{8AC3A59D-245F-4C4B-B465-6754E38E0BEB}" srcOrd="2" destOrd="0" presId="urn:microsoft.com/office/officeart/2016/7/layout/AccentHomeChevronProcess"/>
    <dgm:cxn modelId="{C19E9376-D8B0-4777-90B3-A596A1E754B6}" type="presParOf" srcId="{6325B8B5-9DEF-401C-9912-814A1AB28CD7}" destId="{21596BD4-E0A5-4CAD-A9A6-20E284332F3D}" srcOrd="3" destOrd="0" presId="urn:microsoft.com/office/officeart/2016/7/layout/AccentHomeChevronProcess"/>
    <dgm:cxn modelId="{7061AC51-5D6F-47ED-9100-1555294FC11D}" type="presParOf" srcId="{4A22F28D-6043-4A7F-B310-E46CFF26B435}" destId="{0AE55C49-0429-4AC9-93A6-7CFD847DC45C}" srcOrd="9" destOrd="0" presId="urn:microsoft.com/office/officeart/2016/7/layout/AccentHomeChevronProcess"/>
    <dgm:cxn modelId="{A2476C72-2913-4228-AE3E-9E38779E4389}" type="presParOf" srcId="{4A22F28D-6043-4A7F-B310-E46CFF26B435}" destId="{87B700B9-B8A0-4A2F-B2E7-E0CE24AA8193}" srcOrd="10" destOrd="0" presId="urn:microsoft.com/office/officeart/2016/7/layout/AccentHomeChevronProcess"/>
    <dgm:cxn modelId="{6453A7B0-56FB-4B99-93D5-75F30BBC1D7D}" type="presParOf" srcId="{87B700B9-B8A0-4A2F-B2E7-E0CE24AA8193}" destId="{DE6F6E63-294C-49E1-AF64-2FDA893FD71D}" srcOrd="0" destOrd="0" presId="urn:microsoft.com/office/officeart/2016/7/layout/AccentHomeChevronProcess"/>
    <dgm:cxn modelId="{51184CD2-4538-4508-A605-F69857C014F8}" type="presParOf" srcId="{87B700B9-B8A0-4A2F-B2E7-E0CE24AA8193}" destId="{2748514C-B098-4989-9753-69089EB65520}" srcOrd="1" destOrd="0" presId="urn:microsoft.com/office/officeart/2016/7/layout/AccentHomeChevronProcess"/>
    <dgm:cxn modelId="{C3404875-5D2E-438C-BFCF-2FF635198946}" type="presParOf" srcId="{87B700B9-B8A0-4A2F-B2E7-E0CE24AA8193}" destId="{B10F5602-0B7F-4B69-BCD5-76EB2E2C21E5}" srcOrd="2" destOrd="0" presId="urn:microsoft.com/office/officeart/2016/7/layout/AccentHomeChevronProcess"/>
    <dgm:cxn modelId="{5C1DCA3C-18F9-4299-9F5B-D6A6EBC65EB7}" type="presParOf" srcId="{87B700B9-B8A0-4A2F-B2E7-E0CE24AA8193}" destId="{EF88C7CF-4761-49C3-8150-EDC8E8FB26F0}" srcOrd="3" destOrd="0" presId="urn:microsoft.com/office/officeart/2016/7/layout/AccentHomeChevronProcess"/>
    <dgm:cxn modelId="{F3224D5D-9C4F-44AD-B714-8348E9A16907}" type="presParOf" srcId="{4A22F28D-6043-4A7F-B310-E46CFF26B435}" destId="{1B8047E8-0B5D-4940-93EF-7527609DF679}" srcOrd="11" destOrd="0" presId="urn:microsoft.com/office/officeart/2016/7/layout/AccentHomeChevronProcess"/>
    <dgm:cxn modelId="{6C1CDAC0-7C3E-4E00-8233-6AA1EC79BC50}" type="presParOf" srcId="{4A22F28D-6043-4A7F-B310-E46CFF26B435}" destId="{59F70890-18C9-4D9E-A2D1-7EABEBE6D58D}" srcOrd="12" destOrd="0" presId="urn:microsoft.com/office/officeart/2016/7/layout/AccentHomeChevronProcess"/>
    <dgm:cxn modelId="{115E9918-A94D-45B0-849C-A7F98035CE60}" type="presParOf" srcId="{59F70890-18C9-4D9E-A2D1-7EABEBE6D58D}" destId="{03E7A5A3-7F0E-49ED-AFD0-3FACE0BB17E3}" srcOrd="0" destOrd="0" presId="urn:microsoft.com/office/officeart/2016/7/layout/AccentHomeChevronProcess"/>
    <dgm:cxn modelId="{E741EBFC-3F79-4476-A3A1-038D91D35718}" type="presParOf" srcId="{59F70890-18C9-4D9E-A2D1-7EABEBE6D58D}" destId="{0DA8ECF4-ABF5-4C38-9893-6EA88A193F0A}" srcOrd="1" destOrd="0" presId="urn:microsoft.com/office/officeart/2016/7/layout/AccentHomeChevronProcess"/>
    <dgm:cxn modelId="{F08006EB-B5BB-45E2-A5C2-F2E781712059}" type="presParOf" srcId="{59F70890-18C9-4D9E-A2D1-7EABEBE6D58D}" destId="{496F7F31-51BD-4A70-B67C-FD63AC54D5C4}" srcOrd="2" destOrd="0" presId="urn:microsoft.com/office/officeart/2016/7/layout/AccentHomeChevronProcess"/>
    <dgm:cxn modelId="{E0D1AEF1-9A14-4766-87EA-465C344A865F}" type="presParOf" srcId="{59F70890-18C9-4D9E-A2D1-7EABEBE6D58D}" destId="{5A8482BC-7AE5-4F07-9AF5-942F91924CF3}" srcOrd="3" destOrd="0" presId="urn:microsoft.com/office/officeart/2016/7/layout/AccentHomeChevronProcess"/>
    <dgm:cxn modelId="{25063956-CB30-4FB0-833B-76633ABE4AAA}" type="presParOf" srcId="{4A22F28D-6043-4A7F-B310-E46CFF26B435}" destId="{A85DE203-A7CC-4408-B5BD-EE6D9A07E41E}" srcOrd="13" destOrd="0" presId="urn:microsoft.com/office/officeart/2016/7/layout/AccentHomeChevronProcess"/>
    <dgm:cxn modelId="{04DF085A-B3EC-4990-86E3-0243DD648C95}" type="presParOf" srcId="{4A22F28D-6043-4A7F-B310-E46CFF26B435}" destId="{B251588E-B484-4320-8C49-000845C26300}" srcOrd="14" destOrd="0" presId="urn:microsoft.com/office/officeart/2016/7/layout/AccentHomeChevronProcess"/>
    <dgm:cxn modelId="{449131A8-28B7-4449-BD47-3889B7FF29D2}" type="presParOf" srcId="{B251588E-B484-4320-8C49-000845C26300}" destId="{AFE68DD9-FE1B-44C2-B12E-535BD82300EC}" srcOrd="0" destOrd="0" presId="urn:microsoft.com/office/officeart/2016/7/layout/AccentHomeChevronProcess"/>
    <dgm:cxn modelId="{9C3B4EE5-8789-4548-99B3-9819123ED176}" type="presParOf" srcId="{B251588E-B484-4320-8C49-000845C26300}" destId="{77E936A8-079C-40D2-87A1-21253ED1F635}" srcOrd="1" destOrd="0" presId="urn:microsoft.com/office/officeart/2016/7/layout/AccentHomeChevronProcess"/>
    <dgm:cxn modelId="{A86824E4-4748-479F-AE58-180540341FC0}" type="presParOf" srcId="{B251588E-B484-4320-8C49-000845C26300}" destId="{7F0CAA4C-F10B-44EE-A781-D0E0C7DA3012}" srcOrd="2" destOrd="0" presId="urn:microsoft.com/office/officeart/2016/7/layout/AccentHomeChevronProcess"/>
    <dgm:cxn modelId="{0EBADED7-91B1-4FCA-87C6-C6672D012B48}" type="presParOf" srcId="{B251588E-B484-4320-8C49-000845C26300}" destId="{2BEC75D6-271A-4AAF-BE0D-5F5EB4C61D03}" srcOrd="3" destOrd="0" presId="urn:microsoft.com/office/officeart/2016/7/layout/AccentHomeChevronProcess"/>
    <dgm:cxn modelId="{301533FC-877D-4A77-B125-70EED1CD8135}" type="presParOf" srcId="{4A22F28D-6043-4A7F-B310-E46CFF26B435}" destId="{8508517A-6146-4AAA-BE96-CC9782A1FDAA}" srcOrd="15" destOrd="0" presId="urn:microsoft.com/office/officeart/2016/7/layout/AccentHomeChevronProcess"/>
    <dgm:cxn modelId="{FAF629DE-833D-4CF5-B3E9-A05E0B1EAC7C}" type="presParOf" srcId="{4A22F28D-6043-4A7F-B310-E46CFF26B435}" destId="{2A40BCD4-017E-4862-A42B-94ECD917E4B5}" srcOrd="16" destOrd="0" presId="urn:microsoft.com/office/officeart/2016/7/layout/AccentHomeChevronProcess"/>
    <dgm:cxn modelId="{04C06D5B-2F12-471E-B317-57E88B09D1F7}" type="presParOf" srcId="{2A40BCD4-017E-4862-A42B-94ECD917E4B5}" destId="{4D6FA12D-75ED-4523-A019-17C43C7DB08A}" srcOrd="0" destOrd="0" presId="urn:microsoft.com/office/officeart/2016/7/layout/AccentHomeChevronProcess"/>
    <dgm:cxn modelId="{DDD39493-F39C-45B0-AEB6-C815A0FE41B1}" type="presParOf" srcId="{2A40BCD4-017E-4862-A42B-94ECD917E4B5}" destId="{CF4ECAC0-68F3-4CEF-9F0D-A97A99365B07}" srcOrd="1" destOrd="0" presId="urn:microsoft.com/office/officeart/2016/7/layout/AccentHomeChevronProcess"/>
    <dgm:cxn modelId="{E5ED34C2-2D1C-4499-B356-43992C861A84}" type="presParOf" srcId="{2A40BCD4-017E-4862-A42B-94ECD917E4B5}" destId="{CC30C123-F472-4A37-9B46-03B266A9F5D0}" srcOrd="2" destOrd="0" presId="urn:microsoft.com/office/officeart/2016/7/layout/AccentHomeChevronProcess"/>
    <dgm:cxn modelId="{60D82820-2E1A-4AAB-A7AA-9DA26EC56509}" type="presParOf" srcId="{2A40BCD4-017E-4862-A42B-94ECD917E4B5}" destId="{225AD051-D295-4DEA-8A64-517D904EB3BB}" srcOrd="3" destOrd="0" presId="urn:microsoft.com/office/officeart/2016/7/layout/AccentHomeChevronProcess"/>
    <dgm:cxn modelId="{D8890154-F888-4D92-8E8D-E9024DFB2D80}" type="presParOf" srcId="{4A22F28D-6043-4A7F-B310-E46CFF26B435}" destId="{EBFFEE9D-3D39-460D-A3EA-D54BFB95F5EE}" srcOrd="17" destOrd="0" presId="urn:microsoft.com/office/officeart/2016/7/layout/AccentHomeChevronProcess"/>
    <dgm:cxn modelId="{CA9C9289-AC50-4A2B-B5BD-0BE2D6A60F64}" type="presParOf" srcId="{4A22F28D-6043-4A7F-B310-E46CFF26B435}" destId="{749D0474-FFBD-4EB7-A1DC-5B3B8E1DE69B}" srcOrd="18" destOrd="0" presId="urn:microsoft.com/office/officeart/2016/7/layout/AccentHomeChevronProcess"/>
    <dgm:cxn modelId="{2438EA4B-19BD-474E-AF90-12FA3753CE07}" type="presParOf" srcId="{749D0474-FFBD-4EB7-A1DC-5B3B8E1DE69B}" destId="{C2C030F3-034F-43CF-94D2-B883A2746FE7}" srcOrd="0" destOrd="0" presId="urn:microsoft.com/office/officeart/2016/7/layout/AccentHomeChevronProcess"/>
    <dgm:cxn modelId="{085911B1-F307-4E91-95EC-5F622E49E289}" type="presParOf" srcId="{749D0474-FFBD-4EB7-A1DC-5B3B8E1DE69B}" destId="{0AEDB774-0750-407F-A5E2-4766E26511C0}" srcOrd="1" destOrd="0" presId="urn:microsoft.com/office/officeart/2016/7/layout/AccentHomeChevronProcess"/>
    <dgm:cxn modelId="{F1B7423B-7311-493C-9B66-FADB141D101A}" type="presParOf" srcId="{749D0474-FFBD-4EB7-A1DC-5B3B8E1DE69B}" destId="{13D9048C-1A57-4ACD-8824-5A04F384284F}" srcOrd="2" destOrd="0" presId="urn:microsoft.com/office/officeart/2016/7/layout/AccentHomeChevronProcess"/>
    <dgm:cxn modelId="{FC6074B0-9B90-40A3-951E-36C05D7AADF1}" type="presParOf" srcId="{749D0474-FFBD-4EB7-A1DC-5B3B8E1DE69B}" destId="{223A6D64-7B7C-4E7C-A543-6DC4FEEE3609}" srcOrd="3" destOrd="0" presId="urn:microsoft.com/office/officeart/2016/7/layout/AccentHomeChevronProcess"/>
    <dgm:cxn modelId="{931C74C6-97A0-4741-B8F7-534C1F581E26}" type="presParOf" srcId="{4A22F28D-6043-4A7F-B310-E46CFF26B435}" destId="{4EF9A59A-A740-4CE4-8FAC-214C10F33772}" srcOrd="19" destOrd="0" presId="urn:microsoft.com/office/officeart/2016/7/layout/AccentHomeChevronProcess"/>
    <dgm:cxn modelId="{D0301AF6-CD13-433F-902D-8C3E9C78EB97}" type="presParOf" srcId="{4A22F28D-6043-4A7F-B310-E46CFF26B435}" destId="{F5621542-C3C4-4A5E-A147-27FECE383AE2}" srcOrd="20" destOrd="0" presId="urn:microsoft.com/office/officeart/2016/7/layout/AccentHomeChevronProcess"/>
    <dgm:cxn modelId="{7D6027E3-EF28-417B-88ED-B45A5EAA4B53}" type="presParOf" srcId="{F5621542-C3C4-4A5E-A147-27FECE383AE2}" destId="{44926E45-EA28-4732-96C4-30A7199268EA}" srcOrd="0" destOrd="0" presId="urn:microsoft.com/office/officeart/2016/7/layout/AccentHomeChevronProcess"/>
    <dgm:cxn modelId="{068EF0F2-D6E6-4EEE-8693-06E2C708BD10}" type="presParOf" srcId="{F5621542-C3C4-4A5E-A147-27FECE383AE2}" destId="{9494D92D-9D33-4AC8-A9B0-544AF522461A}" srcOrd="1" destOrd="0" presId="urn:microsoft.com/office/officeart/2016/7/layout/AccentHomeChevronProcess"/>
    <dgm:cxn modelId="{91428A40-07D1-43E8-82D0-1EEF56A645E0}" type="presParOf" srcId="{F5621542-C3C4-4A5E-A147-27FECE383AE2}" destId="{C9A06FE1-64D2-4F5F-95E6-95722010061C}" srcOrd="2" destOrd="0" presId="urn:microsoft.com/office/officeart/2016/7/layout/AccentHomeChevronProcess"/>
    <dgm:cxn modelId="{1F52B96B-30C6-4247-A2E7-931E7715B24F}" type="presParOf" srcId="{F5621542-C3C4-4A5E-A147-27FECE383AE2}" destId="{67CFC3F9-8F75-4CF2-ACD9-CBE023AAE295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3DBEE-14E9-40C9-8B07-6691AAD4D235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Fundamentals of communicating sustainability</a:t>
          </a:r>
        </a:p>
      </dsp:txBody>
      <dsp:txXfrm>
        <a:off x="38234" y="38234"/>
        <a:ext cx="7529629" cy="1228933"/>
      </dsp:txXfrm>
    </dsp:sp>
    <dsp:sp modelId="{A8A1B7AB-0A17-4677-AD2A-795F4C52D1AF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Communicating your sustainability ideas in an organization</a:t>
          </a:r>
        </a:p>
      </dsp:txBody>
      <dsp:txXfrm>
        <a:off x="826903" y="1561202"/>
        <a:ext cx="7224611" cy="1228933"/>
      </dsp:txXfrm>
    </dsp:sp>
    <dsp:sp modelId="{EFF1BA9B-5542-4EB9-8794-FAF8F48BC8F3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Interview with Eero </a:t>
          </a:r>
          <a:r>
            <a:rPr lang="en-US" sz="3600" kern="1200" dirty="0" err="1"/>
            <a:t>Wahlstedt</a:t>
          </a:r>
          <a:r>
            <a:rPr lang="en-US" sz="3600" kern="1200" dirty="0"/>
            <a:t> of </a:t>
          </a:r>
          <a:r>
            <a:rPr lang="en-US" sz="3600" kern="1200" dirty="0" err="1"/>
            <a:t>Soilwatch</a:t>
          </a:r>
          <a:endParaRPr lang="en-US" sz="3600" kern="1200" dirty="0"/>
        </a:p>
      </dsp:txBody>
      <dsp:txXfrm>
        <a:off x="1615573" y="3084170"/>
        <a:ext cx="7224611" cy="1228933"/>
      </dsp:txXfrm>
    </dsp:sp>
    <dsp:sp modelId="{9E7C0C84-4F2E-4065-A090-E6F790F73F54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553EA993-9515-49E8-AE99-30E48A684E13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742CC-8AA0-494B-A9BD-89C76D57C7C8}">
      <dsp:nvSpPr>
        <dsp:cNvPr id="0" name=""/>
        <dsp:cNvSpPr/>
      </dsp:nvSpPr>
      <dsp:spPr>
        <a:xfrm>
          <a:off x="0" y="0"/>
          <a:ext cx="3381375" cy="373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 will understand the basics of communicating sustainability</a:t>
          </a:r>
        </a:p>
      </dsp:txBody>
      <dsp:txXfrm>
        <a:off x="0" y="1418843"/>
        <a:ext cx="3381375" cy="2240279"/>
      </dsp:txXfrm>
    </dsp:sp>
    <dsp:sp modelId="{3A5BF3A9-4160-4D25-BD93-75E96265ED72}">
      <dsp:nvSpPr>
        <dsp:cNvPr id="0" name=""/>
        <dsp:cNvSpPr/>
      </dsp:nvSpPr>
      <dsp:spPr>
        <a:xfrm>
          <a:off x="1130617" y="373379"/>
          <a:ext cx="1120139" cy="1120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4658" y="537420"/>
        <a:ext cx="792057" cy="792057"/>
      </dsp:txXfrm>
    </dsp:sp>
    <dsp:sp modelId="{E3E24915-EACD-4204-9509-FE186933FB62}">
      <dsp:nvSpPr>
        <dsp:cNvPr id="0" name=""/>
        <dsp:cNvSpPr/>
      </dsp:nvSpPr>
      <dsp:spPr>
        <a:xfrm>
          <a:off x="0" y="3733727"/>
          <a:ext cx="338137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8F8FA-069B-4F2D-B4A5-7B02DE285B20}">
      <dsp:nvSpPr>
        <dsp:cNvPr id="0" name=""/>
        <dsp:cNvSpPr/>
      </dsp:nvSpPr>
      <dsp:spPr>
        <a:xfrm>
          <a:off x="3719512" y="0"/>
          <a:ext cx="3381375" cy="373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 will grasp some key ways of understanding the relationship between communication and action</a:t>
          </a:r>
        </a:p>
      </dsp:txBody>
      <dsp:txXfrm>
        <a:off x="3719512" y="1418843"/>
        <a:ext cx="3381375" cy="2240279"/>
      </dsp:txXfrm>
    </dsp:sp>
    <dsp:sp modelId="{62D8EFF6-E8DD-4BC4-A153-4C16DE74C108}">
      <dsp:nvSpPr>
        <dsp:cNvPr id="0" name=""/>
        <dsp:cNvSpPr/>
      </dsp:nvSpPr>
      <dsp:spPr>
        <a:xfrm>
          <a:off x="4850130" y="373379"/>
          <a:ext cx="1120139" cy="1120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4171" y="537420"/>
        <a:ext cx="792057" cy="792057"/>
      </dsp:txXfrm>
    </dsp:sp>
    <dsp:sp modelId="{443CC8A3-9426-49E1-99B0-D2CF39B627DE}">
      <dsp:nvSpPr>
        <dsp:cNvPr id="0" name=""/>
        <dsp:cNvSpPr/>
      </dsp:nvSpPr>
      <dsp:spPr>
        <a:xfrm>
          <a:off x="3719512" y="3733727"/>
          <a:ext cx="338137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D9EB2-04B8-4A87-817A-09FB88D196C3}">
      <dsp:nvSpPr>
        <dsp:cNvPr id="0" name=""/>
        <dsp:cNvSpPr/>
      </dsp:nvSpPr>
      <dsp:spPr>
        <a:xfrm>
          <a:off x="7439025" y="0"/>
          <a:ext cx="3381375" cy="373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 will learn a basic template for getting your sustainability ideas through in an organization</a:t>
          </a:r>
        </a:p>
      </dsp:txBody>
      <dsp:txXfrm>
        <a:off x="7439025" y="1418843"/>
        <a:ext cx="3381375" cy="2240279"/>
      </dsp:txXfrm>
    </dsp:sp>
    <dsp:sp modelId="{EB554071-FE0B-46BD-9BA3-791D66DBD211}">
      <dsp:nvSpPr>
        <dsp:cNvPr id="0" name=""/>
        <dsp:cNvSpPr/>
      </dsp:nvSpPr>
      <dsp:spPr>
        <a:xfrm>
          <a:off x="8569642" y="373379"/>
          <a:ext cx="1120139" cy="1120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30" tIns="12700" rIns="873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33683" y="537420"/>
        <a:ext cx="792057" cy="792057"/>
      </dsp:txXfrm>
    </dsp:sp>
    <dsp:sp modelId="{FB47F730-9108-4B6C-A72D-C5F542094F6E}">
      <dsp:nvSpPr>
        <dsp:cNvPr id="0" name=""/>
        <dsp:cNvSpPr/>
      </dsp:nvSpPr>
      <dsp:spPr>
        <a:xfrm>
          <a:off x="7439025" y="3733727"/>
          <a:ext cx="338137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D2B26-22B9-423F-A802-28D0E21067DA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EA3E9-B371-4FD7-A9C6-476A02E8FED6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Consumers</a:t>
          </a:r>
        </a:p>
      </dsp:txBody>
      <dsp:txXfrm>
        <a:off x="378614" y="886531"/>
        <a:ext cx="2810360" cy="1744948"/>
      </dsp:txXfrm>
    </dsp:sp>
    <dsp:sp modelId="{E02C70E2-2A51-4D44-98E8-28486FD61139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83730-EE14-45A4-861E-384D273B4BCF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(Other) stakeholders</a:t>
          </a:r>
        </a:p>
      </dsp:txBody>
      <dsp:txXfrm>
        <a:off x="3946203" y="886531"/>
        <a:ext cx="2810360" cy="1744948"/>
      </dsp:txXfrm>
    </dsp:sp>
    <dsp:sp modelId="{FC59B438-7A79-4E44-B6A6-15152C4E05C4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959AC-C020-4A32-99D8-427C3678EBF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Managers/colleagues</a:t>
          </a:r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128B3-BE87-4A6C-87D1-09B505FD98B8}">
      <dsp:nvSpPr>
        <dsp:cNvPr id="0" name=""/>
        <dsp:cNvSpPr/>
      </dsp:nvSpPr>
      <dsp:spPr>
        <a:xfrm>
          <a:off x="804" y="952012"/>
          <a:ext cx="3135657" cy="18813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Well, perhaps you’re not a </a:t>
          </a:r>
          <a:r>
            <a:rPr lang="fi-FI" sz="3100" i="1" kern="1200"/>
            <a:t>tempered</a:t>
          </a:r>
          <a:r>
            <a:rPr lang="fi-FI" sz="3100" kern="1200"/>
            <a:t> radical...</a:t>
          </a:r>
          <a:endParaRPr lang="en-US" sz="3100" kern="1200"/>
        </a:p>
      </dsp:txBody>
      <dsp:txXfrm>
        <a:off x="804" y="952012"/>
        <a:ext cx="3135657" cy="1881394"/>
      </dsp:txXfrm>
    </dsp:sp>
    <dsp:sp modelId="{AC47C342-CC3B-4172-8C00-2A42999D46A3}">
      <dsp:nvSpPr>
        <dsp:cNvPr id="0" name=""/>
        <dsp:cNvSpPr/>
      </dsp:nvSpPr>
      <dsp:spPr>
        <a:xfrm>
          <a:off x="3450027" y="952012"/>
          <a:ext cx="3135657" cy="18813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Or perhaps you need a change of environment</a:t>
          </a:r>
          <a:endParaRPr lang="en-US" sz="3100" kern="1200"/>
        </a:p>
      </dsp:txBody>
      <dsp:txXfrm>
        <a:off x="3450027" y="952012"/>
        <a:ext cx="3135657" cy="1881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7E30B-7EE4-4789-A979-F981317B53A9}">
      <dsp:nvSpPr>
        <dsp:cNvPr id="0" name=""/>
        <dsp:cNvSpPr/>
      </dsp:nvSpPr>
      <dsp:spPr>
        <a:xfrm rot="5400000">
          <a:off x="-936832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96010-D8F9-4A8D-9C44-9256210466CD}">
      <dsp:nvSpPr>
        <dsp:cNvPr id="0" name=""/>
        <dsp:cNvSpPr/>
      </dsp:nvSpPr>
      <dsp:spPr>
        <a:xfrm>
          <a:off x="577" y="2828369"/>
          <a:ext cx="1041034" cy="652700"/>
        </a:xfrm>
        <a:prstGeom prst="homePlate">
          <a:avLst>
            <a:gd name="adj" fmla="val 2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Tue.   26.4.</a:t>
          </a:r>
        </a:p>
      </dsp:txBody>
      <dsp:txXfrm>
        <a:off x="577" y="2828369"/>
        <a:ext cx="959447" cy="652700"/>
      </dsp:txXfrm>
    </dsp:sp>
    <dsp:sp modelId="{767979D3-B5A3-4CE7-82EF-295249DEC178}">
      <dsp:nvSpPr>
        <dsp:cNvPr id="0" name=""/>
        <dsp:cNvSpPr/>
      </dsp:nvSpPr>
      <dsp:spPr>
        <a:xfrm>
          <a:off x="83860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Practicalities + Sustainability and business</a:t>
          </a:r>
        </a:p>
      </dsp:txBody>
      <dsp:txXfrm>
        <a:off x="83860" y="920237"/>
        <a:ext cx="845319" cy="1403383"/>
      </dsp:txXfrm>
    </dsp:sp>
    <dsp:sp modelId="{20DEBBCF-EE9E-447A-90A3-804D062C7C29}">
      <dsp:nvSpPr>
        <dsp:cNvPr id="0" name=""/>
        <dsp:cNvSpPr/>
      </dsp:nvSpPr>
      <dsp:spPr>
        <a:xfrm rot="5400000">
          <a:off x="10509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A5084-077E-409B-94E7-10AD08246467}">
      <dsp:nvSpPr>
        <dsp:cNvPr id="0" name=""/>
        <dsp:cNvSpPr/>
      </dsp:nvSpPr>
      <dsp:spPr>
        <a:xfrm>
          <a:off x="947918" y="2828369"/>
          <a:ext cx="1041034" cy="652700"/>
        </a:xfrm>
        <a:prstGeom prst="chevron">
          <a:avLst>
            <a:gd name="adj" fmla="val 2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Thu. 28.4.</a:t>
          </a:r>
        </a:p>
      </dsp:txBody>
      <dsp:txXfrm>
        <a:off x="1111093" y="2828369"/>
        <a:ext cx="714684" cy="652700"/>
      </dsp:txXfrm>
    </dsp:sp>
    <dsp:sp modelId="{6EB603C9-9704-4DB2-B075-F6D77C141C50}">
      <dsp:nvSpPr>
        <dsp:cNvPr id="0" name=""/>
        <dsp:cNvSpPr/>
      </dsp:nvSpPr>
      <dsp:spPr>
        <a:xfrm>
          <a:off x="1031201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Sustainability strategies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bg1">
                <a:lumMod val="50000"/>
              </a:schemeClr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w/ Martta Nieminen</a:t>
          </a:r>
        </a:p>
      </dsp:txBody>
      <dsp:txXfrm>
        <a:off x="1031201" y="920237"/>
        <a:ext cx="845319" cy="1403383"/>
      </dsp:txXfrm>
    </dsp:sp>
    <dsp:sp modelId="{839D9655-30CD-4B4C-AABB-54CA0EC603BD}">
      <dsp:nvSpPr>
        <dsp:cNvPr id="0" name=""/>
        <dsp:cNvSpPr/>
      </dsp:nvSpPr>
      <dsp:spPr>
        <a:xfrm rot="5400000">
          <a:off x="957850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24E8E-2CE3-4618-A9AC-772BC3FC6D71}">
      <dsp:nvSpPr>
        <dsp:cNvPr id="0" name=""/>
        <dsp:cNvSpPr/>
      </dsp:nvSpPr>
      <dsp:spPr>
        <a:xfrm>
          <a:off x="1895259" y="2828369"/>
          <a:ext cx="1041034" cy="652700"/>
        </a:xfrm>
        <a:prstGeom prst="chevron">
          <a:avLst>
            <a:gd name="adj" fmla="val 2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Tue. 2.5</a:t>
          </a:r>
        </a:p>
      </dsp:txBody>
      <dsp:txXfrm>
        <a:off x="2058434" y="2828369"/>
        <a:ext cx="714684" cy="652700"/>
      </dsp:txXfrm>
    </dsp:sp>
    <dsp:sp modelId="{82306774-A4F8-4490-BF6C-060EB13E41DF}">
      <dsp:nvSpPr>
        <dsp:cNvPr id="0" name=""/>
        <dsp:cNvSpPr/>
      </dsp:nvSpPr>
      <dsp:spPr>
        <a:xfrm>
          <a:off x="1978542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Organizing for sustainability</a:t>
          </a:r>
        </a:p>
      </dsp:txBody>
      <dsp:txXfrm>
        <a:off x="1978542" y="920237"/>
        <a:ext cx="845319" cy="1403383"/>
      </dsp:txXfrm>
    </dsp:sp>
    <dsp:sp modelId="{9F991DD1-4BC6-455C-892D-71043A77CEC0}">
      <dsp:nvSpPr>
        <dsp:cNvPr id="0" name=""/>
        <dsp:cNvSpPr/>
      </dsp:nvSpPr>
      <dsp:spPr>
        <a:xfrm rot="5400000">
          <a:off x="1905191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86D67-83F8-4242-881E-1F693E4C9152}">
      <dsp:nvSpPr>
        <dsp:cNvPr id="0" name=""/>
        <dsp:cNvSpPr/>
      </dsp:nvSpPr>
      <dsp:spPr>
        <a:xfrm>
          <a:off x="2842600" y="2828369"/>
          <a:ext cx="1041034" cy="652700"/>
        </a:xfrm>
        <a:prstGeom prst="chevron">
          <a:avLst>
            <a:gd name="adj" fmla="val 2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Thu. 4.5</a:t>
          </a:r>
        </a:p>
      </dsp:txBody>
      <dsp:txXfrm>
        <a:off x="3005775" y="2828369"/>
        <a:ext cx="714684" cy="652700"/>
      </dsp:txXfrm>
    </dsp:sp>
    <dsp:sp modelId="{1F995710-B58C-4484-B034-2DE8D25C456F}">
      <dsp:nvSpPr>
        <dsp:cNvPr id="0" name=""/>
        <dsp:cNvSpPr/>
      </dsp:nvSpPr>
      <dsp:spPr>
        <a:xfrm>
          <a:off x="2925883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>
                  <a:lumMod val="50000"/>
                </a:schemeClr>
              </a:solidFill>
            </a:rPr>
            <a:t>Sustainability innovation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bg1">
                <a:lumMod val="50000"/>
              </a:schemeClr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>
                  <a:lumMod val="50000"/>
                </a:schemeClr>
              </a:solidFill>
            </a:rPr>
            <a:t>Guest section: Karelia Dagnaud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2925883" y="920237"/>
        <a:ext cx="845319" cy="1403383"/>
      </dsp:txXfrm>
    </dsp:sp>
    <dsp:sp modelId="{C79276F5-2EAD-44BC-A1F6-2841F9194ED0}">
      <dsp:nvSpPr>
        <dsp:cNvPr id="0" name=""/>
        <dsp:cNvSpPr/>
      </dsp:nvSpPr>
      <dsp:spPr>
        <a:xfrm rot="5400000">
          <a:off x="2852532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3D4D1-6C32-4048-B305-B750D4541B65}">
      <dsp:nvSpPr>
        <dsp:cNvPr id="0" name=""/>
        <dsp:cNvSpPr/>
      </dsp:nvSpPr>
      <dsp:spPr>
        <a:xfrm>
          <a:off x="3789941" y="2828369"/>
          <a:ext cx="1041034" cy="652700"/>
        </a:xfrm>
        <a:prstGeom prst="chevron">
          <a:avLst>
            <a:gd name="adj" fmla="val 2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Tue. 9.5</a:t>
          </a:r>
        </a:p>
      </dsp:txBody>
      <dsp:txXfrm>
        <a:off x="3953116" y="2828369"/>
        <a:ext cx="714684" cy="652700"/>
      </dsp:txXfrm>
    </dsp:sp>
    <dsp:sp modelId="{8AC3A59D-245F-4C4B-B465-6754E38E0BEB}">
      <dsp:nvSpPr>
        <dsp:cNvPr id="0" name=""/>
        <dsp:cNvSpPr/>
      </dsp:nvSpPr>
      <dsp:spPr>
        <a:xfrm>
          <a:off x="3873224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>
                  <a:lumMod val="50000"/>
                </a:schemeClr>
              </a:solidFill>
            </a:rPr>
            <a:t>Student presentations (management instruments)</a:t>
          </a:r>
          <a:endParaRPr lang="en-US" sz="1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873224" y="920237"/>
        <a:ext cx="845319" cy="1403383"/>
      </dsp:txXfrm>
    </dsp:sp>
    <dsp:sp modelId="{DE6F6E63-294C-49E1-AF64-2FDA893FD71D}">
      <dsp:nvSpPr>
        <dsp:cNvPr id="0" name=""/>
        <dsp:cNvSpPr/>
      </dsp:nvSpPr>
      <dsp:spPr>
        <a:xfrm rot="5400000">
          <a:off x="3799873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8514C-B098-4989-9753-69089EB65520}">
      <dsp:nvSpPr>
        <dsp:cNvPr id="0" name=""/>
        <dsp:cNvSpPr/>
      </dsp:nvSpPr>
      <dsp:spPr>
        <a:xfrm>
          <a:off x="4737282" y="2828369"/>
          <a:ext cx="1041034" cy="652700"/>
        </a:xfrm>
        <a:prstGeom prst="chevron">
          <a:avLst>
            <a:gd name="adj" fmla="val 2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Thu. 11.5</a:t>
          </a:r>
        </a:p>
      </dsp:txBody>
      <dsp:txXfrm>
        <a:off x="4900457" y="2828369"/>
        <a:ext cx="714684" cy="652700"/>
      </dsp:txXfrm>
    </dsp:sp>
    <dsp:sp modelId="{B10F5602-0B7F-4B69-BCD5-76EB2E2C21E5}">
      <dsp:nvSpPr>
        <dsp:cNvPr id="0" name=""/>
        <dsp:cNvSpPr/>
      </dsp:nvSpPr>
      <dsp:spPr>
        <a:xfrm>
          <a:off x="4820565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Sustainability</a:t>
          </a:r>
          <a:r>
            <a:rPr lang="en-US" sz="1000" kern="1200" dirty="0"/>
            <a:t> </a:t>
          </a:r>
          <a:r>
            <a:rPr lang="en-US" sz="1000" kern="1200" dirty="0">
              <a:solidFill>
                <a:schemeClr val="bg1">
                  <a:lumMod val="50000"/>
                </a:schemeClr>
              </a:solidFill>
            </a:rPr>
            <a:t>communication</a:t>
          </a:r>
        </a:p>
      </dsp:txBody>
      <dsp:txXfrm>
        <a:off x="4820565" y="920237"/>
        <a:ext cx="845319" cy="1403383"/>
      </dsp:txXfrm>
    </dsp:sp>
    <dsp:sp modelId="{03E7A5A3-7F0E-49ED-AFD0-3FACE0BB17E3}">
      <dsp:nvSpPr>
        <dsp:cNvPr id="0" name=""/>
        <dsp:cNvSpPr/>
      </dsp:nvSpPr>
      <dsp:spPr>
        <a:xfrm rot="5400000">
          <a:off x="4747214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8ECF4-ABF5-4C38-9893-6EA88A193F0A}">
      <dsp:nvSpPr>
        <dsp:cNvPr id="0" name=""/>
        <dsp:cNvSpPr/>
      </dsp:nvSpPr>
      <dsp:spPr>
        <a:xfrm>
          <a:off x="5684623" y="2828369"/>
          <a:ext cx="1041034" cy="652700"/>
        </a:xfrm>
        <a:prstGeom prst="chevron">
          <a:avLst>
            <a:gd name="adj" fmla="val 25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Tue. 16.5</a:t>
          </a:r>
        </a:p>
      </dsp:txBody>
      <dsp:txXfrm>
        <a:off x="5847798" y="2828369"/>
        <a:ext cx="714684" cy="652700"/>
      </dsp:txXfrm>
    </dsp:sp>
    <dsp:sp modelId="{496F7F31-51BD-4A70-B67C-FD63AC54D5C4}">
      <dsp:nvSpPr>
        <dsp:cNvPr id="0" name=""/>
        <dsp:cNvSpPr/>
      </dsp:nvSpPr>
      <dsp:spPr>
        <a:xfrm>
          <a:off x="5767906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Stakeholder management simulation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Host: Guy Giffin, </a:t>
          </a:r>
          <a:r>
            <a:rPr lang="en-GB" sz="1000" kern="1200" dirty="0" err="1"/>
            <a:t>Prendo</a:t>
          </a:r>
          <a:r>
            <a:rPr lang="en-GB" sz="1000" kern="1200" dirty="0"/>
            <a:t> Simulations</a:t>
          </a:r>
          <a:endParaRPr lang="en-US" sz="1000" kern="1200" dirty="0"/>
        </a:p>
      </dsp:txBody>
      <dsp:txXfrm>
        <a:off x="5767906" y="920237"/>
        <a:ext cx="845319" cy="1403383"/>
      </dsp:txXfrm>
    </dsp:sp>
    <dsp:sp modelId="{AFE68DD9-FE1B-44C2-B12E-535BD82300EC}">
      <dsp:nvSpPr>
        <dsp:cNvPr id="0" name=""/>
        <dsp:cNvSpPr/>
      </dsp:nvSpPr>
      <dsp:spPr>
        <a:xfrm rot="5400000">
          <a:off x="5694555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936A8-079C-40D2-87A1-21253ED1F635}">
      <dsp:nvSpPr>
        <dsp:cNvPr id="0" name=""/>
        <dsp:cNvSpPr/>
      </dsp:nvSpPr>
      <dsp:spPr>
        <a:xfrm>
          <a:off x="6631965" y="2828369"/>
          <a:ext cx="1041034" cy="652700"/>
        </a:xfrm>
        <a:prstGeom prst="chevron">
          <a:avLst>
            <a:gd name="adj" fmla="val 25000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Tue. 23.5</a:t>
          </a:r>
        </a:p>
      </dsp:txBody>
      <dsp:txXfrm>
        <a:off x="6795140" y="2828369"/>
        <a:ext cx="714684" cy="652700"/>
      </dsp:txXfrm>
    </dsp:sp>
    <dsp:sp modelId="{7F0CAA4C-F10B-44EE-A781-D0E0C7DA3012}">
      <dsp:nvSpPr>
        <dsp:cNvPr id="0" name=""/>
        <dsp:cNvSpPr/>
      </dsp:nvSpPr>
      <dsp:spPr>
        <a:xfrm>
          <a:off x="6715247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Supply chain management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+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Herman Miller case</a:t>
          </a:r>
          <a:endParaRPr lang="en-US" sz="1000" kern="1200" dirty="0"/>
        </a:p>
      </dsp:txBody>
      <dsp:txXfrm>
        <a:off x="6715247" y="920237"/>
        <a:ext cx="845319" cy="1403383"/>
      </dsp:txXfrm>
    </dsp:sp>
    <dsp:sp modelId="{4D6FA12D-75ED-4523-A019-17C43C7DB08A}">
      <dsp:nvSpPr>
        <dsp:cNvPr id="0" name=""/>
        <dsp:cNvSpPr/>
      </dsp:nvSpPr>
      <dsp:spPr>
        <a:xfrm rot="5400000">
          <a:off x="6641896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ECAC0-68F3-4CEF-9F0D-A97A99365B07}">
      <dsp:nvSpPr>
        <dsp:cNvPr id="0" name=""/>
        <dsp:cNvSpPr/>
      </dsp:nvSpPr>
      <dsp:spPr>
        <a:xfrm>
          <a:off x="7579306" y="2828369"/>
          <a:ext cx="1041034" cy="652700"/>
        </a:xfrm>
        <a:prstGeom prst="chevron">
          <a:avLst>
            <a:gd name="adj" fmla="val 25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Thu. 25.5</a:t>
          </a:r>
        </a:p>
      </dsp:txBody>
      <dsp:txXfrm>
        <a:off x="7742481" y="2828369"/>
        <a:ext cx="714684" cy="652700"/>
      </dsp:txXfrm>
    </dsp:sp>
    <dsp:sp modelId="{CC30C123-F472-4A37-9B46-03B266A9F5D0}">
      <dsp:nvSpPr>
        <dsp:cNvPr id="0" name=""/>
        <dsp:cNvSpPr/>
      </dsp:nvSpPr>
      <dsp:spPr>
        <a:xfrm>
          <a:off x="7662588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Circular economy</a:t>
          </a:r>
          <a:endParaRPr lang="en-US" sz="1000" kern="1200" dirty="0"/>
        </a:p>
      </dsp:txBody>
      <dsp:txXfrm>
        <a:off x="7662588" y="920237"/>
        <a:ext cx="845319" cy="1403383"/>
      </dsp:txXfrm>
    </dsp:sp>
    <dsp:sp modelId="{C2C030F3-034F-43CF-94D2-B883A2746FE7}">
      <dsp:nvSpPr>
        <dsp:cNvPr id="0" name=""/>
        <dsp:cNvSpPr/>
      </dsp:nvSpPr>
      <dsp:spPr>
        <a:xfrm rot="5400000">
          <a:off x="7589237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18010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DB774-0750-407F-A5E2-4766E26511C0}">
      <dsp:nvSpPr>
        <dsp:cNvPr id="0" name=""/>
        <dsp:cNvSpPr/>
      </dsp:nvSpPr>
      <dsp:spPr>
        <a:xfrm>
          <a:off x="8526647" y="2828369"/>
          <a:ext cx="1041034" cy="652700"/>
        </a:xfrm>
        <a:prstGeom prst="chevron">
          <a:avLst>
            <a:gd name="adj" fmla="val 25000"/>
          </a:avLst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accent5">
              <a:hueOff val="-6618010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Tue. 30.5</a:t>
          </a:r>
        </a:p>
      </dsp:txBody>
      <dsp:txXfrm>
        <a:off x="8689822" y="2828369"/>
        <a:ext cx="714684" cy="652700"/>
      </dsp:txXfrm>
    </dsp:sp>
    <dsp:sp modelId="{13D9048C-1A57-4ACD-8824-5A04F384284F}">
      <dsp:nvSpPr>
        <dsp:cNvPr id="0" name=""/>
        <dsp:cNvSpPr/>
      </dsp:nvSpPr>
      <dsp:spPr>
        <a:xfrm>
          <a:off x="8609929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Sustainable finance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Guest lecturer: Kaja Lilleng</a:t>
          </a:r>
        </a:p>
      </dsp:txBody>
      <dsp:txXfrm>
        <a:off x="8609929" y="920237"/>
        <a:ext cx="845319" cy="1403383"/>
      </dsp:txXfrm>
    </dsp:sp>
    <dsp:sp modelId="{44926E45-EA28-4732-96C4-30A7199268EA}">
      <dsp:nvSpPr>
        <dsp:cNvPr id="0" name=""/>
        <dsp:cNvSpPr/>
      </dsp:nvSpPr>
      <dsp:spPr>
        <a:xfrm rot="5400000">
          <a:off x="8536578" y="1807677"/>
          <a:ext cx="1958102" cy="832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D92D-9D33-4AC8-A9B0-544AF522461A}">
      <dsp:nvSpPr>
        <dsp:cNvPr id="0" name=""/>
        <dsp:cNvSpPr/>
      </dsp:nvSpPr>
      <dsp:spPr>
        <a:xfrm>
          <a:off x="9473988" y="2828369"/>
          <a:ext cx="1041034" cy="652700"/>
        </a:xfrm>
        <a:prstGeom prst="chevron">
          <a:avLst>
            <a:gd name="adj" fmla="val 2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Thu. 1.6</a:t>
          </a:r>
        </a:p>
      </dsp:txBody>
      <dsp:txXfrm>
        <a:off x="9637163" y="2828369"/>
        <a:ext cx="714684" cy="652700"/>
      </dsp:txXfrm>
    </dsp:sp>
    <dsp:sp modelId="{C9A06FE1-64D2-4F5F-95E6-95722010061C}">
      <dsp:nvSpPr>
        <dsp:cNvPr id="0" name=""/>
        <dsp:cNvSpPr/>
      </dsp:nvSpPr>
      <dsp:spPr>
        <a:xfrm>
          <a:off x="9557270" y="920237"/>
          <a:ext cx="845319" cy="140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Systems change for sustainability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Guest lecturer: Iana Nesterova</a:t>
          </a:r>
        </a:p>
      </dsp:txBody>
      <dsp:txXfrm>
        <a:off x="9557270" y="920237"/>
        <a:ext cx="845319" cy="1403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1277-DE19-4B03-99DF-B44B364FA9C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85D1F-DCFC-44DB-B928-BDE191480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8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worldproject.org/rainforest-alliance-is-not-fair-trade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A5FF2-0573-2649-A39A-26FA52E05379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89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rules require large companies to publish regular reports on the social and environmental impacts of their activities.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Directive in 2013, mandated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implemented by Member States since 2017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9867-A1E2-44B8-8F6B-3130B4EDC7B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3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9867-A1E2-44B8-8F6B-3130B4EDC7B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85D1F-DCFC-44DB-B928-BDE1914808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15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9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8D5B-7522-4D7F-A584-DC50ADD04E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5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Selling social issues: ”</a:t>
            </a:r>
            <a:r>
              <a:rPr lang="en-GB"/>
              <a:t>a relational </a:t>
            </a:r>
            <a:r>
              <a:rPr lang="en-GB" err="1"/>
              <a:t>endeavor</a:t>
            </a:r>
            <a:r>
              <a:rPr lang="en-GB"/>
              <a:t> that sellers carry out with the aid of a repertoire of relational techniques for approaching buyers.”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8D5B-7522-4D7F-A584-DC50ADD04E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4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Consider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story</a:t>
            </a:r>
            <a:r>
              <a:rPr lang="fi-FI" dirty="0"/>
              <a:t> of Peter Grant</a:t>
            </a:r>
          </a:p>
          <a:p>
            <a:pPr marL="171450" indent="-171450">
              <a:buFontTx/>
              <a:buChar char="-"/>
            </a:pPr>
            <a:r>
              <a:rPr lang="fi-FI" dirty="0"/>
              <a:t>An </a:t>
            </a:r>
            <a:r>
              <a:rPr lang="fi-FI" dirty="0" err="1"/>
              <a:t>African</a:t>
            </a:r>
            <a:r>
              <a:rPr lang="fi-FI" dirty="0"/>
              <a:t>-American senior </a:t>
            </a:r>
            <a:r>
              <a:rPr lang="fi-FI" dirty="0" err="1"/>
              <a:t>executive</a:t>
            </a:r>
            <a:endParaRPr lang="fi-FI" dirty="0"/>
          </a:p>
          <a:p>
            <a:pPr marL="171450" indent="-171450">
              <a:buFontTx/>
              <a:buChar char="-"/>
            </a:pPr>
            <a:r>
              <a:rPr lang="fi-FI" dirty="0" err="1"/>
              <a:t>Went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18 </a:t>
            </a:r>
            <a:r>
              <a:rPr lang="fi-FI" dirty="0" err="1"/>
              <a:t>positions</a:t>
            </a:r>
            <a:r>
              <a:rPr lang="fi-FI" dirty="0"/>
              <a:t> in a US </a:t>
            </a:r>
            <a:r>
              <a:rPr lang="fi-FI" dirty="0" err="1"/>
              <a:t>west</a:t>
            </a:r>
            <a:r>
              <a:rPr lang="fi-FI" dirty="0"/>
              <a:t> </a:t>
            </a:r>
            <a:r>
              <a:rPr lang="fi-FI" dirty="0" err="1"/>
              <a:t>coast</a:t>
            </a:r>
            <a:r>
              <a:rPr lang="fi-FI" dirty="0"/>
              <a:t> </a:t>
            </a:r>
            <a:r>
              <a:rPr lang="fi-FI" dirty="0" err="1"/>
              <a:t>bank</a:t>
            </a:r>
            <a:r>
              <a:rPr lang="fi-FI" dirty="0"/>
              <a:t>, </a:t>
            </a:r>
            <a:r>
              <a:rPr lang="fi-FI" dirty="0" err="1"/>
              <a:t>beginning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1960s</a:t>
            </a:r>
          </a:p>
          <a:p>
            <a:pPr marL="171450" indent="-171450">
              <a:buFontTx/>
              <a:buChar char="-"/>
            </a:pPr>
            <a:r>
              <a:rPr lang="en-GB" dirty="0"/>
              <a:t>Very few minorities and women in the firm at the time of his hiring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Grant’s private mission: get more minorities and women hired</a:t>
            </a:r>
          </a:p>
          <a:p>
            <a:pPr marL="171450" indent="-171450">
              <a:buFontTx/>
              <a:buChar char="-"/>
            </a:pPr>
            <a:r>
              <a:rPr lang="en-GB" dirty="0"/>
              <a:t>Over the years, in hiring people he always tried to get the women and minorities selected</a:t>
            </a:r>
          </a:p>
          <a:p>
            <a:pPr marL="171450" indent="-171450">
              <a:buFontTx/>
              <a:buChar char="-"/>
            </a:pPr>
            <a:r>
              <a:rPr lang="en-GB" dirty="0"/>
              <a:t>Not just that, but he told those he hired to do the same</a:t>
            </a:r>
          </a:p>
          <a:p>
            <a:pPr marL="171450" indent="-171450">
              <a:buFontTx/>
              <a:buChar char="-"/>
            </a:pPr>
            <a:r>
              <a:rPr lang="en-GB" dirty="0"/>
              <a:t>By his retirement, more than 3,500 minorities and women had been hired at the bank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Peter talked down those who got frustrated with discrimination</a:t>
            </a:r>
          </a:p>
          <a:p>
            <a:pPr marL="171450" indent="-171450">
              <a:buFontTx/>
              <a:buChar char="-"/>
            </a:pPr>
            <a:r>
              <a:rPr lang="en-GB" dirty="0"/>
              <a:t>Was frequently angry but never showed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8D5B-7522-4D7F-A584-DC50ADD04E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73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Marginalized aspects can refer to e.g. Ethnicity, religion, or sexual orientation, but also to e.g. Values related to sustainability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8D5B-7522-4D7F-A584-DC50ADD04E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4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err="1"/>
              <a:t>Familiarize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audience’s</a:t>
            </a:r>
            <a:r>
              <a:rPr lang="fi-FI" dirty="0"/>
              <a:t> </a:t>
            </a:r>
            <a:r>
              <a:rPr lang="fi-FI" dirty="0" err="1"/>
              <a:t>goals</a:t>
            </a:r>
            <a:r>
              <a:rPr lang="fi-FI" dirty="0"/>
              <a:t>, </a:t>
            </a:r>
            <a:r>
              <a:rPr lang="fi-FI" dirty="0" err="1"/>
              <a:t>values</a:t>
            </a:r>
            <a:r>
              <a:rPr lang="fi-FI" dirty="0"/>
              <a:t>, and </a:t>
            </a:r>
            <a:r>
              <a:rPr lang="fi-FI" dirty="0" err="1"/>
              <a:t>knowledge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shape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 </a:t>
            </a:r>
            <a:r>
              <a:rPr lang="fi-FI" dirty="0" err="1"/>
              <a:t>appropriately</a:t>
            </a:r>
            <a:endParaRPr lang="fi-FI" dirty="0"/>
          </a:p>
          <a:p>
            <a:pPr marL="228600" indent="-228600">
              <a:buAutoNum type="arabicPeriod"/>
            </a:pPr>
            <a:r>
              <a:rPr lang="en-GB" dirty="0"/>
              <a:t>Once you know your audience, you’ll understand the frames around their thinking – which allows for you to frame the issue you’re selling. Moral framing, in corporate environments, tends to be less effective than business framing, for instance.</a:t>
            </a:r>
          </a:p>
          <a:p>
            <a:pPr marL="228600" indent="-228600">
              <a:buAutoNum type="arabicPeriod"/>
            </a:pPr>
            <a:r>
              <a:rPr lang="en-GB" dirty="0"/>
              <a:t>Being passionate helps – but passion easily overflows into anger! People who control their emotions (who control what they display to others!) tend to receive better evaluations, for instance.</a:t>
            </a:r>
          </a:p>
          <a:p>
            <a:pPr marL="228600" indent="-228600">
              <a:buAutoNum type="arabicPeriod"/>
            </a:pPr>
            <a:r>
              <a:rPr lang="en-GB" dirty="0"/>
              <a:t>If suggesting change that might not be an obvious sell, perhaps wait for other types of change processes to emerge – or try make the issue more salient by doing background work to raise awareness etc.</a:t>
            </a:r>
          </a:p>
          <a:p>
            <a:pPr marL="228600" indent="-228600">
              <a:buAutoNum type="arabicPeriod"/>
            </a:pPr>
            <a:r>
              <a:rPr lang="en-GB" dirty="0"/>
              <a:t>Build coalitions – coalitions mean power, increased and improved networks, better reach, a more </a:t>
            </a:r>
            <a:r>
              <a:rPr lang="en-GB" dirty="0" err="1"/>
              <a:t>favorable</a:t>
            </a:r>
            <a:r>
              <a:rPr lang="en-GB" dirty="0"/>
              <a:t> reaction from the audience…</a:t>
            </a:r>
          </a:p>
          <a:p>
            <a:pPr marL="228600" indent="-228600">
              <a:buAutoNum type="arabicPeriod"/>
            </a:pPr>
            <a:r>
              <a:rPr lang="en-GB" dirty="0"/>
              <a:t>Consider the context – if an organization (and its culture) has a strong env commitment already, selling env initiatives etc. is much easier than in a strictly business minded org. Formal approaches tend to work better – they convey the impression that you’re serious.</a:t>
            </a:r>
          </a:p>
          <a:p>
            <a:pPr marL="228600" indent="-228600">
              <a:buAutoNum type="arabicPeriod"/>
            </a:pPr>
            <a:r>
              <a:rPr lang="en-GB" dirty="0"/>
              <a:t>Don’t just point out problems – suggest solutions to the problems you point out if you want to be heard.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8D5B-7522-4D7F-A584-DC50ADD04E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3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https://fairworldproject.org/rainforest-alliance-is-not-fair-trade/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9867-A1E2-44B8-8F6B-3130B4EDC7B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3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4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571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5053-0756-4B37-A7D0-138B308A7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56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8186" y="488951"/>
            <a:ext cx="2660649" cy="52292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88951"/>
            <a:ext cx="7782984" cy="52292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2A22-5E9B-4249-AD5D-4B1F23738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737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</p:spPr>
        <p:txBody>
          <a:bodyPr/>
          <a:lstStyle/>
          <a:p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Sustainability in Business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40" indent="-103184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0" indent="-93659">
              <a:buFont typeface="Symbol" pitchFamily="18" charset="2"/>
              <a:buNone/>
              <a:defRPr sz="900"/>
            </a:lvl3pPr>
            <a:lvl4pPr marL="273040" indent="-93659">
              <a:defRPr sz="900"/>
            </a:lvl4pPr>
            <a:lvl5pPr marL="273040" indent="-93659">
              <a:buFont typeface="Symbol" pitchFamily="18" charset="2"/>
              <a:buChar char="-"/>
              <a:defRPr sz="900"/>
            </a:lvl5pPr>
            <a:lvl6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40" indent="-103184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0" indent="-93659">
              <a:buFont typeface="Symbol" pitchFamily="18" charset="2"/>
              <a:buNone/>
              <a:defRPr sz="900"/>
            </a:lvl3pPr>
            <a:lvl4pPr marL="273040" indent="-93659">
              <a:defRPr sz="900"/>
            </a:lvl4pPr>
            <a:lvl5pPr marL="273040" indent="-93659">
              <a:buFont typeface="Symbol" pitchFamily="18" charset="2"/>
              <a:buChar char="-"/>
              <a:defRPr sz="900"/>
            </a:lvl5pPr>
            <a:lvl6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89" indent="-93596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80698" y="5818158"/>
            <a:ext cx="3339391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954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21" y="1700811"/>
            <a:ext cx="10943167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89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200" y="1771201"/>
            <a:ext cx="10363200" cy="1661993"/>
          </a:xfrm>
        </p:spPr>
        <p:txBody>
          <a:bodyPr/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5106573"/>
            <a:ext cx="83808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6000" y="5961600"/>
            <a:ext cx="2702400" cy="1764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9200" y="5961600"/>
            <a:ext cx="2616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902400" y="5961600"/>
            <a:ext cx="151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6000" y="6138000"/>
            <a:ext cx="2702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3200" y="6138000"/>
            <a:ext cx="27312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3200" y="5961600"/>
            <a:ext cx="27312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9098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5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8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498" b="1" i="1" spc="-97">
                <a:solidFill>
                  <a:srgbClr val="00A8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27989"/>
            <a:ext cx="10943165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944" b="0">
                <a:latin typeface="+mn-lt"/>
              </a:defRPr>
            </a:lvl1pPr>
            <a:lvl2pPr marL="230886" indent="-206398">
              <a:buFont typeface="Arial"/>
              <a:buChar char="•"/>
              <a:defRPr sz="1944">
                <a:latin typeface="Georgia"/>
              </a:defRPr>
            </a:lvl2pPr>
            <a:lvl3pPr marL="447778" indent="-223889">
              <a:buFont typeface="Lucida Grande"/>
              <a:buChar char="-"/>
              <a:defRPr sz="1555" i="1">
                <a:latin typeface="Georgia"/>
                <a:cs typeface="Georgia"/>
              </a:defRPr>
            </a:lvl3pPr>
            <a:lvl4pPr marL="769619" indent="-188906">
              <a:buFont typeface="Arial"/>
              <a:buChar char="•"/>
              <a:defRPr sz="1361" baseline="0">
                <a:latin typeface="Georgia"/>
              </a:defRPr>
            </a:lvl4pPr>
            <a:lvl5pPr marL="1056476" indent="-222140">
              <a:buFont typeface="Courier New"/>
              <a:buChar char="o"/>
              <a:defRPr sz="1264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C92E35-73A4-4874-BFB2-622A8C0FA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18" y="6039343"/>
            <a:ext cx="1818819" cy="410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0C7352-F755-4BA4-9808-3DA4EBC2F7C5}"/>
              </a:ext>
            </a:extLst>
          </p:cNvPr>
          <p:cNvGrpSpPr/>
          <p:nvPr userDrawn="1"/>
        </p:nvGrpSpPr>
        <p:grpSpPr>
          <a:xfrm>
            <a:off x="10416483" y="6041828"/>
            <a:ext cx="1044227" cy="411488"/>
            <a:chOff x="8680400" y="5034854"/>
            <a:chExt cx="870189" cy="34290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C5B3389-0D95-4631-8A6D-E3D0AEEA731A}"/>
                </a:ext>
              </a:extLst>
            </p:cNvPr>
            <p:cNvCxnSpPr/>
            <p:nvPr/>
          </p:nvCxnSpPr>
          <p:spPr>
            <a:xfrm>
              <a:off x="8680400" y="5034854"/>
              <a:ext cx="0" cy="342907"/>
            </a:xfrm>
            <a:prstGeom prst="line">
              <a:avLst/>
            </a:prstGeom>
            <a:ln>
              <a:solidFill>
                <a:srgbClr val="00A8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63CB59B-55D6-43C4-A57E-3199D2158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8998" y="5035758"/>
              <a:ext cx="801591" cy="3420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F1810D-2E6E-4C62-98C3-7902199E75BC}"/>
                </a:ext>
              </a:extLst>
            </p:cNvPr>
            <p:cNvCxnSpPr/>
            <p:nvPr userDrawn="1"/>
          </p:nvCxnSpPr>
          <p:spPr>
            <a:xfrm>
              <a:off x="8680400" y="5034854"/>
              <a:ext cx="0" cy="342907"/>
            </a:xfrm>
            <a:prstGeom prst="line">
              <a:avLst/>
            </a:prstGeom>
            <a:ln>
              <a:solidFill>
                <a:srgbClr val="00A8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9552EA57-FD25-4B8A-BE70-597B1CF7F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18" y="6039343"/>
            <a:ext cx="1818819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462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347D-0326-4A59-B9B4-1BCFBFBE8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2144B-6921-45E9-8F03-35742EAC4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B9B7-CE0E-4209-876E-6CA9899B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3AAE-C756-47CD-8083-5F763CD5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BE7D-296D-4978-9ED2-CA37B502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003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5B92-BDCF-4B58-935F-351406BC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84B6-6ADD-4830-A714-DD341A05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4E1DE-C277-49A2-8FFC-F74BD829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CC30-3693-4EA4-B550-9751822C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3398-A8CB-4972-A6C7-792B097D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440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A0B-BD57-4129-9077-AAF47E12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9840-040F-466A-BF29-6B4C1039F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A7756-CBD0-43FB-9E14-7A373975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E46EC-5FFC-46FB-9B70-06F1AB81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5C1F-DF8B-4F5D-B8F3-C6CAEDF7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074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536F-CEC7-403D-A26D-C981D9DF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0FD6-B572-4D74-8229-9C79C8F1E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0382-2CF6-4106-9156-32757A9B8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B12C6-7E13-4C0A-8773-587CD467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FACE8-861F-45F7-94C0-C2435820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98B84-4762-4DBD-863C-A473C729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64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EF75-D9BC-42BD-8DA2-3ABEBBBE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A7B96-43F9-44A6-99AA-F4E74E0B1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A9176-A226-4162-AFD8-5F580DD89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16334-BF19-41DD-B8A9-62531BD34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7AA4C-DD47-4F10-A83A-C9A9CCCD8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2FA90-AE2D-46CB-935B-FF3D73EA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2D77D-1CB7-486F-853E-327980E2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5E092-7D18-4AF7-BDFF-4A5B1E69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0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E453-74A1-49F5-8FC2-B378436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AB5FB-F8C7-4460-8A14-54F2F955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4B2C6-4FBE-47CB-8E58-2EE7E648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55F49-85E4-46B2-8D4A-1A3CEA68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96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40F61-1EB7-4344-93D6-E26A43E8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5AE42-A878-46FE-AA73-F29234AA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DF33E-8238-480D-B824-5276C251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80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7B66-31A3-4135-9B60-458E9F83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C8AAD-4EAB-494D-AAA1-4EB87EAA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514E8-3163-453D-9258-CF9C1D50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B127B-7A94-4ACF-A590-A82E83CB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77284-A981-4FD3-8843-77918D1A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E888A-C56E-441C-9268-9868599A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33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1F97-F22B-4AB9-8E4D-94868268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D0EDFE-7FCA-4748-AB71-686834362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D3059-2870-4DC5-A557-61DE9751C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2FB46-7737-43EF-AFC0-CE10C862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E8725-8D32-46F1-90A3-A0064E5C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7213-1EAA-42E8-9EA4-7D0BDEF1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749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54D-CFB1-4CD6-BE1A-5B7084EB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AE698-95BC-4403-83A4-B8FB1D3F2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A9E51-B573-49DB-973F-B0B23DD0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51597-0D88-4834-94CE-36A05F45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0138-69F1-4C77-92B2-6AD454FF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039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2E993-488F-4831-8CC8-C490E89B1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4DAF6-9740-4F96-BDBC-4F6C6826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ACA9-CF6A-45E0-8377-8E2E5E9B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A642-013E-4E76-ADB1-1B779D27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07DC-CC95-4D86-BCED-0476B861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905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307" y="3068960"/>
            <a:ext cx="9430469" cy="2592288"/>
          </a:xfrm>
        </p:spPr>
        <p:txBody>
          <a:bodyPr/>
          <a:lstStyle>
            <a:lvl1pPr marL="0" indent="0" algn="l">
              <a:buNone/>
              <a:defRPr sz="43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5"/>
            <a:ext cx="8873380" cy="754804"/>
          </a:xfrm>
        </p:spPr>
        <p:txBody>
          <a:bodyPr wrap="none"/>
          <a:lstStyle>
            <a:lvl1pPr>
              <a:defRPr baseline="0"/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65C57D-6C88-4940-A395-91AB456E6420}" type="datetime1">
              <a:rPr lang="fi-FI" smtClean="0"/>
              <a:t>11.5.2023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992B-D4CF-4056-91D9-E52C6203E809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D48-0B66-474F-9C0F-5006F2A252D0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C47223-1688-4F40-BD3E-FE4BAA2D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4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4399" b="1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1" y="3789363"/>
            <a:ext cx="6096000" cy="660144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2399" b="1" i="0">
                <a:solidFill>
                  <a:schemeClr val="bg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CBB40C-E80D-4324-9C3C-BDAA821DAABC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9677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4399" b="1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1" y="3789363"/>
            <a:ext cx="6096000" cy="660144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2399" b="1" i="0">
                <a:solidFill>
                  <a:schemeClr val="bg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5756-F2E4-4AA8-94CB-C815C1631614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978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4399" b="1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1" y="3789363"/>
            <a:ext cx="6096000" cy="660144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2399" b="1" i="0">
                <a:solidFill>
                  <a:schemeClr val="bg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4800ED-75B2-4FB9-9881-3A4B32CC798A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4004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B1059D"/>
          </a:solidFill>
        </p:spPr>
        <p:txBody>
          <a:bodyPr lIns="540000" rIns="540000" anchor="t"/>
          <a:lstStyle>
            <a:lvl1pPr algn="l">
              <a:defRPr sz="4399" b="1" cap="none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1" y="3789363"/>
            <a:ext cx="6096000" cy="660144"/>
          </a:xfrm>
          <a:solidFill>
            <a:srgbClr val="000000">
              <a:alpha val="89804"/>
            </a:srgbClr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2399" b="1" i="0">
                <a:solidFill>
                  <a:schemeClr val="bg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88EE76-9AC7-4B97-ABE0-21A5FF55858E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40744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B1059D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2492376"/>
            <a:ext cx="9982775" cy="3384551"/>
          </a:xfrm>
          <a:solidFill>
            <a:srgbClr val="B1059D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266620" indent="-26662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A2D5D-FB36-4393-82BD-A73A5855D6DD}" type="datetime1">
              <a:rPr lang="fi-FI" smtClean="0"/>
              <a:t>11.5.2023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  <a:effectLst>
            <a:outerShdw blurRad="190500" algn="ctr" rotWithShape="0">
              <a:prstClr val="black">
                <a:alpha val="30000"/>
              </a:prstClr>
            </a:outerShdw>
          </a:effectLst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085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CY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00B0CA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2492898"/>
            <a:ext cx="9982775" cy="3384029"/>
          </a:xfrm>
          <a:solidFill>
            <a:srgbClr val="00B0CA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266620" indent="-26662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3A3EE2-E61E-405B-AE77-A2C096EA91F7}" type="datetime1">
              <a:rPr lang="fi-FI" smtClean="0"/>
              <a:t>11.5.2023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FF7900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2492898"/>
            <a:ext cx="9982775" cy="3384029"/>
          </a:xfrm>
          <a:solidFill>
            <a:srgbClr val="FF7900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266620" indent="-26662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AB060-D040-4E71-8C90-C3EDD8A48A7E}" type="datetime1">
              <a:rPr lang="fi-FI" smtClean="0"/>
              <a:t>11.5.2023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765176"/>
            <a:ext cx="9982775" cy="754804"/>
          </a:xfrm>
          <a:solidFill>
            <a:srgbClr val="69BE28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2492898"/>
            <a:ext cx="9982775" cy="3384029"/>
          </a:xfrm>
          <a:solidFill>
            <a:srgbClr val="69BE28"/>
          </a:solidFill>
        </p:spPr>
        <p:txBody>
          <a:bodyPr lIns="540000" tIns="324000" rIns="540000" bIns="324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266620" indent="-26662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0127397" y="332656"/>
            <a:ext cx="1725489" cy="266400"/>
            <a:chOff x="4067175" y="114301"/>
            <a:chExt cx="3630613" cy="560388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DA1B34-81C0-4AA8-8DD3-B663988FAB5D}" type="datetime1">
              <a:rPr lang="fi-FI" smtClean="0"/>
              <a:t>11.5.2023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2307" y="2492376"/>
            <a:ext cx="5399715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9978" y="2492376"/>
            <a:ext cx="5399716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338D-2061-48E2-B598-639F15B3E714}" type="datetime1">
              <a:rPr lang="fi-FI" smtClean="0"/>
              <a:t>11.5.2023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307" y="2060575"/>
            <a:ext cx="5399715" cy="431800"/>
          </a:xfrm>
        </p:spPr>
        <p:txBody>
          <a:bodyPr anchor="b"/>
          <a:lstStyle>
            <a:lvl1pPr marL="0" indent="0">
              <a:buNone/>
              <a:defRPr sz="17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307" y="2492376"/>
            <a:ext cx="5399715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78" y="2060575"/>
            <a:ext cx="5399716" cy="431800"/>
          </a:xfrm>
        </p:spPr>
        <p:txBody>
          <a:bodyPr anchor="b"/>
          <a:lstStyle>
            <a:lvl1pPr marL="0" indent="0">
              <a:buNone/>
              <a:defRPr sz="17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78" y="2492376"/>
            <a:ext cx="5399716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0C9-4F36-4BAB-9C5C-3533752F328B}" type="datetime1">
              <a:rPr lang="fi-FI" smtClean="0"/>
              <a:t>11.5.2023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  <a:solidFill>
            <a:schemeClr val="accent2"/>
          </a:solidFill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146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8" y="1700810"/>
            <a:ext cx="10943167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82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306" y="2060576"/>
            <a:ext cx="11087388" cy="38163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1F7B-4929-44FA-AE8E-3E0D4F2AB6DA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F5C-CE03-477B-B866-149342882B35}" type="datetime1">
              <a:rPr lang="fi-FI" smtClean="0"/>
              <a:t>11.5.2023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95202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54F801-1EDF-4A62-A6D1-2CBCD04BAC7C}" type="datetime1">
              <a:rPr lang="fi-FI" smtClean="0"/>
              <a:t>11.5.2023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39978" y="2492375"/>
            <a:ext cx="5399716" cy="33845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4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80399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C6A0C53-9398-4D39-9322-9548819B4ED0}" type="datetime1">
              <a:rPr lang="fi-FI" smtClean="0"/>
              <a:t>11.5.2023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368258" y="2492375"/>
            <a:ext cx="7271436" cy="33845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  <a:lvl2pPr marL="266620" indent="-266620">
              <a:buFont typeface="Arial" panose="020B0604020202020204" pitchFamily="34" charset="0"/>
              <a:buChar char="•"/>
              <a:defRPr sz="1999"/>
            </a:lvl2pPr>
            <a:lvl3pPr marL="539588" indent="-272968">
              <a:buFont typeface="Arial" panose="020B0604020202020204" pitchFamily="34" charset="0"/>
              <a:buChar char="–"/>
              <a:defRPr sz="1799"/>
            </a:lvl3pPr>
            <a:lvl4pPr marL="806208" indent="-266620">
              <a:buFont typeface="Arial" panose="020B0604020202020204" pitchFamily="34" charset="0"/>
              <a:buChar char="•"/>
              <a:defRPr sz="1600"/>
            </a:lvl4pPr>
            <a:lvl5pPr marL="1071242" indent="-265033">
              <a:buFont typeface="Arial" panose="020B0604020202020204" pitchFamily="34" charset="0"/>
              <a:buChar char="–"/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9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95202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35195D-A61D-4C76-A5A4-C32A01D43B34}" type="datetime1">
              <a:rPr lang="fi-FI" smtClean="0"/>
              <a:t>11.5.2023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39978" y="2060575"/>
            <a:ext cx="5399716" cy="38163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7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80399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E48B8EF-59C2-42E7-9108-CA786889CC7E}" type="datetime1">
              <a:rPr lang="fi-FI" smtClean="0"/>
              <a:t>11.5.2023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368258" y="2060575"/>
            <a:ext cx="7271436" cy="38163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  <a:lvl2pPr marL="266620" indent="-266620">
              <a:buFont typeface="Arial" panose="020B0604020202020204" pitchFamily="34" charset="0"/>
              <a:buChar char="•"/>
              <a:defRPr sz="1999"/>
            </a:lvl2pPr>
            <a:lvl3pPr marL="539588" indent="-272968">
              <a:buFont typeface="Arial" panose="020B0604020202020204" pitchFamily="34" charset="0"/>
              <a:buChar char="–"/>
              <a:defRPr sz="1799"/>
            </a:lvl3pPr>
            <a:lvl4pPr marL="806208" indent="-266620">
              <a:buFont typeface="Arial" panose="020B0604020202020204" pitchFamily="34" charset="0"/>
              <a:buChar char="•"/>
              <a:defRPr sz="1600"/>
            </a:lvl4pPr>
            <a:lvl5pPr marL="1071242" indent="-265033">
              <a:buFont typeface="Arial" panose="020B0604020202020204" pitchFamily="34" charset="0"/>
              <a:buChar char="–"/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0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15A-8119-476D-BC86-A61FF1771723}" type="datetime1">
              <a:rPr lang="fi-FI" smtClean="0"/>
              <a:t>11.5.2023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9479494" y="2060576"/>
            <a:ext cx="2712506" cy="381643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52307" y="2060575"/>
            <a:ext cx="8639231" cy="38163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7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  <a:solidFill>
            <a:schemeClr val="accent2"/>
          </a:solidFill>
        </p:spPr>
        <p:txBody>
          <a:bodyPr lIns="396000" tIns="360000" rIns="396000" bIns="360000"/>
          <a:lstStyle>
            <a:lvl1pPr marL="0" indent="0">
              <a:buNone/>
              <a:defRPr sz="2799" b="1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 marL="266620" indent="-266620">
              <a:defRPr sz="1200">
                <a:solidFill>
                  <a:schemeClr val="bg1"/>
                </a:solidFill>
              </a:defRPr>
            </a:lvl3pPr>
            <a:lvl4pPr marL="806208" indent="-266620">
              <a:defRPr>
                <a:solidFill>
                  <a:schemeClr val="bg1"/>
                </a:solidFill>
              </a:defRPr>
            </a:lvl4pPr>
            <a:lvl5pPr marL="1071242" indent="-26503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5952017" cy="560905"/>
          </a:xfrm>
        </p:spPr>
        <p:txBody>
          <a:bodyPr/>
          <a:lstStyle>
            <a:lvl1pPr>
              <a:defRPr sz="2999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306" y="1557338"/>
            <a:ext cx="5399715" cy="1439602"/>
          </a:xfrm>
        </p:spPr>
        <p:txBody>
          <a:bodyPr/>
          <a:lstStyle>
            <a:lvl1pPr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B2B2"/>
                </a:solidFill>
              </a:defRPr>
            </a:lvl1pPr>
          </a:lstStyle>
          <a:p>
            <a:fld id="{B3BC46B6-671F-4745-A392-3C8CD3FE9D6B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2306" y="3140960"/>
            <a:ext cx="5399678" cy="2735966"/>
          </a:xfrm>
        </p:spPr>
        <p:txBody>
          <a:bodyPr/>
          <a:lstStyle>
            <a:lvl1pPr marL="266620" indent="-266620">
              <a:buFont typeface="+mj-lt"/>
              <a:buAutoNum type="arabicPeriod"/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/>
            </a:lvl2pPr>
            <a:lvl3pPr marL="266620" indent="-266620">
              <a:defRPr sz="1200"/>
            </a:lvl3pPr>
            <a:lvl4pPr marL="539588" indent="-272968">
              <a:defRPr sz="1100"/>
            </a:lvl4pPr>
            <a:lvl5pPr marL="806208" indent="-266620">
              <a:defRPr sz="11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6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982-341B-40DE-B0FD-5D3E0852F59B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462" y="1557338"/>
            <a:ext cx="1944182" cy="215432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0644" y="1557338"/>
            <a:ext cx="1871175" cy="215432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151819" y="1557338"/>
            <a:ext cx="1944182" cy="215432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557338"/>
            <a:ext cx="1944181" cy="215432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982775" y="1557338"/>
            <a:ext cx="1872762" cy="215432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040181" y="1557338"/>
            <a:ext cx="1942594" cy="215432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6462" y="3716338"/>
            <a:ext cx="1944182" cy="215900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80644" y="3716338"/>
            <a:ext cx="1871175" cy="215900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151819" y="3716338"/>
            <a:ext cx="1944182" cy="215900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1" y="3716338"/>
            <a:ext cx="1944181" cy="215900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982775" y="3716338"/>
            <a:ext cx="1872762" cy="215900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040181" y="3716338"/>
            <a:ext cx="1942594" cy="215900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848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chedul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3051-C606-4330-9EBE-B8759267FDAA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462" y="1557338"/>
            <a:ext cx="1944182" cy="215432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0644" y="1557338"/>
            <a:ext cx="1871175" cy="215432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151819" y="1557338"/>
            <a:ext cx="1944182" cy="215432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557338"/>
            <a:ext cx="1944181" cy="215432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982775" y="1557338"/>
            <a:ext cx="1872762" cy="215432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040181" y="1557338"/>
            <a:ext cx="1942594" cy="215432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2812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8" y="1701163"/>
            <a:ext cx="10943167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62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887A-3C83-44D6-AAD9-F841A965055D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96656" y="2060576"/>
            <a:ext cx="2663073" cy="3744913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79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508" indent="-182508">
              <a:defRPr sz="1799">
                <a:solidFill>
                  <a:schemeClr val="bg1"/>
                </a:solidFill>
              </a:defRPr>
            </a:lvl3pPr>
            <a:lvl4pPr marL="357081" indent="-17457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539588" indent="-18250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32928" y="2060576"/>
            <a:ext cx="2663073" cy="3744913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79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508" indent="-182508">
              <a:defRPr sz="1799">
                <a:solidFill>
                  <a:schemeClr val="bg1"/>
                </a:solidFill>
              </a:defRPr>
            </a:lvl3pPr>
            <a:lvl4pPr marL="357081" indent="-17457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539588" indent="-18250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67991" y="2060576"/>
            <a:ext cx="2663073" cy="3744913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79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508" indent="-182508">
              <a:defRPr sz="1799">
                <a:solidFill>
                  <a:schemeClr val="bg1"/>
                </a:solidFill>
              </a:defRPr>
            </a:lvl3pPr>
            <a:lvl4pPr marL="357081" indent="-17457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539588" indent="-18250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904262" y="2060576"/>
            <a:ext cx="2663073" cy="3744913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44000" tIns="108000" rIns="288000" bIns="108000"/>
          <a:lstStyle>
            <a:lvl1pPr marL="0" indent="0">
              <a:buNone/>
              <a:defRPr sz="1799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508" indent="-182508">
              <a:defRPr sz="1799">
                <a:solidFill>
                  <a:schemeClr val="bg1"/>
                </a:solidFill>
              </a:defRPr>
            </a:lvl3pPr>
            <a:lvl4pPr marL="357081" indent="-174573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539588" indent="-18250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7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1200596" y="1052670"/>
            <a:ext cx="9790808" cy="5196538"/>
          </a:xfrm>
          <a:custGeom>
            <a:avLst/>
            <a:gdLst>
              <a:gd name="T0" fmla="*/ 5457 w 6532"/>
              <a:gd name="T1" fmla="*/ 2143 h 3466"/>
              <a:gd name="T2" fmla="*/ 5174 w 6532"/>
              <a:gd name="T3" fmla="*/ 2900 h 3466"/>
              <a:gd name="T4" fmla="*/ 5719 w 6532"/>
              <a:gd name="T5" fmla="*/ 3005 h 3466"/>
              <a:gd name="T6" fmla="*/ 5580 w 6532"/>
              <a:gd name="T7" fmla="*/ 2474 h 3466"/>
              <a:gd name="T8" fmla="*/ 5149 w 6532"/>
              <a:gd name="T9" fmla="*/ 2615 h 3466"/>
              <a:gd name="T10" fmla="*/ 6127 w 6532"/>
              <a:gd name="T11" fmla="*/ 3171 h 3466"/>
              <a:gd name="T12" fmla="*/ 6271 w 6532"/>
              <a:gd name="T13" fmla="*/ 3002 h 3466"/>
              <a:gd name="T14" fmla="*/ 5156 w 6532"/>
              <a:gd name="T15" fmla="*/ 2268 h 3466"/>
              <a:gd name="T16" fmla="*/ 4931 w 6532"/>
              <a:gd name="T17" fmla="*/ 2174 h 3466"/>
              <a:gd name="T18" fmla="*/ 5219 w 6532"/>
              <a:gd name="T19" fmla="*/ 1897 h 3466"/>
              <a:gd name="T20" fmla="*/ 1676 w 6532"/>
              <a:gd name="T21" fmla="*/ 1643 h 3466"/>
              <a:gd name="T22" fmla="*/ 5516 w 6532"/>
              <a:gd name="T23" fmla="*/ 1301 h 3466"/>
              <a:gd name="T24" fmla="*/ 5655 w 6532"/>
              <a:gd name="T25" fmla="*/ 839 h 3466"/>
              <a:gd name="T26" fmla="*/ 3083 w 6532"/>
              <a:gd name="T27" fmla="*/ 842 h 3466"/>
              <a:gd name="T28" fmla="*/ 2705 w 6532"/>
              <a:gd name="T29" fmla="*/ 478 h 3466"/>
              <a:gd name="T30" fmla="*/ 2383 w 6532"/>
              <a:gd name="T31" fmla="*/ 2356 h 3466"/>
              <a:gd name="T32" fmla="*/ 1925 w 6532"/>
              <a:gd name="T33" fmla="*/ 1878 h 3466"/>
              <a:gd name="T34" fmla="*/ 1375 w 6532"/>
              <a:gd name="T35" fmla="*/ 1671 h 3466"/>
              <a:gd name="T36" fmla="*/ 1593 w 6532"/>
              <a:gd name="T37" fmla="*/ 1514 h 3466"/>
              <a:gd name="T38" fmla="*/ 1838 w 6532"/>
              <a:gd name="T39" fmla="*/ 1020 h 3466"/>
              <a:gd name="T40" fmla="*/ 1936 w 6532"/>
              <a:gd name="T41" fmla="*/ 877 h 3466"/>
              <a:gd name="T42" fmla="*/ 1790 w 6532"/>
              <a:gd name="T43" fmla="*/ 562 h 3466"/>
              <a:gd name="T44" fmla="*/ 1334 w 6532"/>
              <a:gd name="T45" fmla="*/ 617 h 3466"/>
              <a:gd name="T46" fmla="*/ 1472 w 6532"/>
              <a:gd name="T47" fmla="*/ 375 h 3466"/>
              <a:gd name="T48" fmla="*/ 1166 w 6532"/>
              <a:gd name="T49" fmla="*/ 344 h 3466"/>
              <a:gd name="T50" fmla="*/ 671 w 6532"/>
              <a:gd name="T51" fmla="*/ 272 h 3466"/>
              <a:gd name="T52" fmla="*/ 107 w 6532"/>
              <a:gd name="T53" fmla="*/ 380 h 3466"/>
              <a:gd name="T54" fmla="*/ 160 w 6532"/>
              <a:gd name="T55" fmla="*/ 693 h 3466"/>
              <a:gd name="T56" fmla="*/ 467 w 6532"/>
              <a:gd name="T57" fmla="*/ 589 h 3466"/>
              <a:gd name="T58" fmla="*/ 733 w 6532"/>
              <a:gd name="T59" fmla="*/ 828 h 3466"/>
              <a:gd name="T60" fmla="*/ 1013 w 6532"/>
              <a:gd name="T61" fmla="*/ 1495 h 3466"/>
              <a:gd name="T62" fmla="*/ 1427 w 6532"/>
              <a:gd name="T63" fmla="*/ 1791 h 3466"/>
              <a:gd name="T64" fmla="*/ 1681 w 6532"/>
              <a:gd name="T65" fmla="*/ 2415 h 3466"/>
              <a:gd name="T66" fmla="*/ 1706 w 6532"/>
              <a:gd name="T67" fmla="*/ 3322 h 3466"/>
              <a:gd name="T68" fmla="*/ 1836 w 6532"/>
              <a:gd name="T69" fmla="*/ 3450 h 3466"/>
              <a:gd name="T70" fmla="*/ 1998 w 6532"/>
              <a:gd name="T71" fmla="*/ 2861 h 3466"/>
              <a:gd name="T72" fmla="*/ 3210 w 6532"/>
              <a:gd name="T73" fmla="*/ 1064 h 3466"/>
              <a:gd name="T74" fmla="*/ 3459 w 6532"/>
              <a:gd name="T75" fmla="*/ 1211 h 3466"/>
              <a:gd name="T76" fmla="*/ 3626 w 6532"/>
              <a:gd name="T77" fmla="*/ 1370 h 3466"/>
              <a:gd name="T78" fmla="*/ 2824 w 6532"/>
              <a:gd name="T79" fmla="*/ 1477 h 3466"/>
              <a:gd name="T80" fmla="*/ 3231 w 6532"/>
              <a:gd name="T81" fmla="*/ 2006 h 3466"/>
              <a:gd name="T82" fmla="*/ 3617 w 6532"/>
              <a:gd name="T83" fmla="*/ 2815 h 3466"/>
              <a:gd name="T84" fmla="*/ 3937 w 6532"/>
              <a:gd name="T85" fmla="*/ 1836 h 3466"/>
              <a:gd name="T86" fmla="*/ 3941 w 6532"/>
              <a:gd name="T87" fmla="*/ 1781 h 3466"/>
              <a:gd name="T88" fmla="*/ 4194 w 6532"/>
              <a:gd name="T89" fmla="*/ 1523 h 3466"/>
              <a:gd name="T90" fmla="*/ 4700 w 6532"/>
              <a:gd name="T91" fmla="*/ 1613 h 3466"/>
              <a:gd name="T92" fmla="*/ 4982 w 6532"/>
              <a:gd name="T93" fmla="*/ 1900 h 3466"/>
              <a:gd name="T94" fmla="*/ 5263 w 6532"/>
              <a:gd name="T95" fmla="*/ 1326 h 3466"/>
              <a:gd name="T96" fmla="*/ 5442 w 6532"/>
              <a:gd name="T97" fmla="*/ 1098 h 3466"/>
              <a:gd name="T98" fmla="*/ 5788 w 6532"/>
              <a:gd name="T99" fmla="*/ 631 h 3466"/>
              <a:gd name="T100" fmla="*/ 5959 w 6532"/>
              <a:gd name="T101" fmla="*/ 847 h 3466"/>
              <a:gd name="T102" fmla="*/ 6395 w 6532"/>
              <a:gd name="T103" fmla="*/ 431 h 3466"/>
              <a:gd name="T104" fmla="*/ 5970 w 6532"/>
              <a:gd name="T105" fmla="*/ 252 h 3466"/>
              <a:gd name="T106" fmla="*/ 5456 w 6532"/>
              <a:gd name="T107" fmla="*/ 251 h 3466"/>
              <a:gd name="T108" fmla="*/ 5023 w 6532"/>
              <a:gd name="T109" fmla="*/ 173 h 3466"/>
              <a:gd name="T110" fmla="*/ 4575 w 6532"/>
              <a:gd name="T111" fmla="*/ 206 h 3466"/>
              <a:gd name="T112" fmla="*/ 4436 w 6532"/>
              <a:gd name="T113" fmla="*/ 341 h 3466"/>
              <a:gd name="T114" fmla="*/ 4078 w 6532"/>
              <a:gd name="T115" fmla="*/ 343 h 3466"/>
              <a:gd name="T116" fmla="*/ 3819 w 6532"/>
              <a:gd name="T117" fmla="*/ 368 h 3466"/>
              <a:gd name="T118" fmla="*/ 3402 w 6532"/>
              <a:gd name="T119" fmla="*/ 304 h 3466"/>
              <a:gd name="T120" fmla="*/ 3175 w 6532"/>
              <a:gd name="T121" fmla="*/ 652 h 3466"/>
              <a:gd name="T122" fmla="*/ 3496 w 6532"/>
              <a:gd name="T123" fmla="*/ 577 h 3466"/>
              <a:gd name="T124" fmla="*/ 3255 w 6532"/>
              <a:gd name="T125" fmla="*/ 669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32" h="3466">
                <a:moveTo>
                  <a:pt x="5155" y="2007"/>
                </a:moveTo>
                <a:lnTo>
                  <a:pt x="5152" y="2005"/>
                </a:lnTo>
                <a:lnTo>
                  <a:pt x="5150" y="2005"/>
                </a:lnTo>
                <a:lnTo>
                  <a:pt x="5147" y="2010"/>
                </a:lnTo>
                <a:lnTo>
                  <a:pt x="5141" y="2021"/>
                </a:lnTo>
                <a:lnTo>
                  <a:pt x="5136" y="2031"/>
                </a:lnTo>
                <a:lnTo>
                  <a:pt x="5133" y="2036"/>
                </a:lnTo>
                <a:lnTo>
                  <a:pt x="5132" y="2036"/>
                </a:lnTo>
                <a:lnTo>
                  <a:pt x="5130" y="2037"/>
                </a:lnTo>
                <a:lnTo>
                  <a:pt x="5125" y="2036"/>
                </a:lnTo>
                <a:lnTo>
                  <a:pt x="5121" y="2036"/>
                </a:lnTo>
                <a:lnTo>
                  <a:pt x="5117" y="2036"/>
                </a:lnTo>
                <a:lnTo>
                  <a:pt x="5113" y="2037"/>
                </a:lnTo>
                <a:lnTo>
                  <a:pt x="5110" y="2038"/>
                </a:lnTo>
                <a:lnTo>
                  <a:pt x="5107" y="2039"/>
                </a:lnTo>
                <a:lnTo>
                  <a:pt x="5105" y="2041"/>
                </a:lnTo>
                <a:lnTo>
                  <a:pt x="5102" y="2045"/>
                </a:lnTo>
                <a:lnTo>
                  <a:pt x="5100" y="2050"/>
                </a:lnTo>
                <a:lnTo>
                  <a:pt x="5099" y="2055"/>
                </a:lnTo>
                <a:lnTo>
                  <a:pt x="5098" y="2060"/>
                </a:lnTo>
                <a:lnTo>
                  <a:pt x="5098" y="2065"/>
                </a:lnTo>
                <a:lnTo>
                  <a:pt x="5097" y="2069"/>
                </a:lnTo>
                <a:lnTo>
                  <a:pt x="5083" y="2062"/>
                </a:lnTo>
                <a:lnTo>
                  <a:pt x="5069" y="2055"/>
                </a:lnTo>
                <a:lnTo>
                  <a:pt x="5058" y="2073"/>
                </a:lnTo>
                <a:lnTo>
                  <a:pt x="5055" y="2079"/>
                </a:lnTo>
                <a:lnTo>
                  <a:pt x="5054" y="2081"/>
                </a:lnTo>
                <a:lnTo>
                  <a:pt x="5053" y="2084"/>
                </a:lnTo>
                <a:lnTo>
                  <a:pt x="5053" y="2086"/>
                </a:lnTo>
                <a:lnTo>
                  <a:pt x="5054" y="2089"/>
                </a:lnTo>
                <a:lnTo>
                  <a:pt x="5055" y="2096"/>
                </a:lnTo>
                <a:lnTo>
                  <a:pt x="5060" y="2120"/>
                </a:lnTo>
                <a:lnTo>
                  <a:pt x="5062" y="2121"/>
                </a:lnTo>
                <a:lnTo>
                  <a:pt x="5063" y="2121"/>
                </a:lnTo>
                <a:lnTo>
                  <a:pt x="5063" y="2123"/>
                </a:lnTo>
                <a:lnTo>
                  <a:pt x="5063" y="2124"/>
                </a:lnTo>
                <a:lnTo>
                  <a:pt x="5062" y="2127"/>
                </a:lnTo>
                <a:lnTo>
                  <a:pt x="5060" y="2129"/>
                </a:lnTo>
                <a:lnTo>
                  <a:pt x="5063" y="2128"/>
                </a:lnTo>
                <a:lnTo>
                  <a:pt x="5064" y="2128"/>
                </a:lnTo>
                <a:lnTo>
                  <a:pt x="5067" y="2127"/>
                </a:lnTo>
                <a:lnTo>
                  <a:pt x="5072" y="2123"/>
                </a:lnTo>
                <a:lnTo>
                  <a:pt x="5077" y="2143"/>
                </a:lnTo>
                <a:lnTo>
                  <a:pt x="5083" y="2165"/>
                </a:lnTo>
                <a:lnTo>
                  <a:pt x="5090" y="2166"/>
                </a:lnTo>
                <a:lnTo>
                  <a:pt x="5097" y="2166"/>
                </a:lnTo>
                <a:lnTo>
                  <a:pt x="5103" y="2166"/>
                </a:lnTo>
                <a:lnTo>
                  <a:pt x="5106" y="2166"/>
                </a:lnTo>
                <a:lnTo>
                  <a:pt x="5108" y="2165"/>
                </a:lnTo>
                <a:lnTo>
                  <a:pt x="5111" y="2165"/>
                </a:lnTo>
                <a:lnTo>
                  <a:pt x="5111" y="2174"/>
                </a:lnTo>
                <a:lnTo>
                  <a:pt x="5119" y="2175"/>
                </a:lnTo>
                <a:lnTo>
                  <a:pt x="5125" y="2176"/>
                </a:lnTo>
                <a:lnTo>
                  <a:pt x="5131" y="2171"/>
                </a:lnTo>
                <a:lnTo>
                  <a:pt x="5135" y="2170"/>
                </a:lnTo>
                <a:lnTo>
                  <a:pt x="5143" y="2170"/>
                </a:lnTo>
                <a:lnTo>
                  <a:pt x="5153" y="2171"/>
                </a:lnTo>
                <a:lnTo>
                  <a:pt x="5162" y="2176"/>
                </a:lnTo>
                <a:lnTo>
                  <a:pt x="5160" y="2177"/>
                </a:lnTo>
                <a:lnTo>
                  <a:pt x="5160" y="2178"/>
                </a:lnTo>
                <a:lnTo>
                  <a:pt x="5161" y="2180"/>
                </a:lnTo>
                <a:lnTo>
                  <a:pt x="5164" y="2182"/>
                </a:lnTo>
                <a:lnTo>
                  <a:pt x="5170" y="2178"/>
                </a:lnTo>
                <a:lnTo>
                  <a:pt x="5173" y="2175"/>
                </a:lnTo>
                <a:lnTo>
                  <a:pt x="5176" y="2174"/>
                </a:lnTo>
                <a:lnTo>
                  <a:pt x="5177" y="2174"/>
                </a:lnTo>
                <a:lnTo>
                  <a:pt x="5180" y="2174"/>
                </a:lnTo>
                <a:lnTo>
                  <a:pt x="5182" y="2174"/>
                </a:lnTo>
                <a:lnTo>
                  <a:pt x="5184" y="2174"/>
                </a:lnTo>
                <a:lnTo>
                  <a:pt x="5185" y="2172"/>
                </a:lnTo>
                <a:lnTo>
                  <a:pt x="5186" y="2171"/>
                </a:lnTo>
                <a:lnTo>
                  <a:pt x="5187" y="2167"/>
                </a:lnTo>
                <a:lnTo>
                  <a:pt x="5188" y="2163"/>
                </a:lnTo>
                <a:lnTo>
                  <a:pt x="5190" y="2160"/>
                </a:lnTo>
                <a:lnTo>
                  <a:pt x="5192" y="2156"/>
                </a:lnTo>
                <a:lnTo>
                  <a:pt x="5195" y="2151"/>
                </a:lnTo>
                <a:lnTo>
                  <a:pt x="5200" y="2151"/>
                </a:lnTo>
                <a:lnTo>
                  <a:pt x="5204" y="2151"/>
                </a:lnTo>
                <a:lnTo>
                  <a:pt x="5201" y="2142"/>
                </a:lnTo>
                <a:lnTo>
                  <a:pt x="5198" y="2134"/>
                </a:lnTo>
                <a:lnTo>
                  <a:pt x="5202" y="2131"/>
                </a:lnTo>
                <a:lnTo>
                  <a:pt x="5204" y="2129"/>
                </a:lnTo>
                <a:lnTo>
                  <a:pt x="5209" y="2126"/>
                </a:lnTo>
                <a:lnTo>
                  <a:pt x="5210" y="2120"/>
                </a:lnTo>
                <a:lnTo>
                  <a:pt x="5210" y="2109"/>
                </a:lnTo>
                <a:lnTo>
                  <a:pt x="5209" y="2099"/>
                </a:lnTo>
                <a:lnTo>
                  <a:pt x="5209" y="2092"/>
                </a:lnTo>
                <a:lnTo>
                  <a:pt x="5212" y="2090"/>
                </a:lnTo>
                <a:lnTo>
                  <a:pt x="5215" y="2087"/>
                </a:lnTo>
                <a:lnTo>
                  <a:pt x="5218" y="2085"/>
                </a:lnTo>
                <a:lnTo>
                  <a:pt x="5221" y="2084"/>
                </a:lnTo>
                <a:lnTo>
                  <a:pt x="5223" y="2083"/>
                </a:lnTo>
                <a:lnTo>
                  <a:pt x="5226" y="2084"/>
                </a:lnTo>
                <a:lnTo>
                  <a:pt x="5229" y="2084"/>
                </a:lnTo>
                <a:lnTo>
                  <a:pt x="5232" y="2084"/>
                </a:lnTo>
                <a:lnTo>
                  <a:pt x="5231" y="2083"/>
                </a:lnTo>
                <a:lnTo>
                  <a:pt x="5231" y="2082"/>
                </a:lnTo>
                <a:lnTo>
                  <a:pt x="5231" y="2079"/>
                </a:lnTo>
                <a:lnTo>
                  <a:pt x="5230" y="2077"/>
                </a:lnTo>
                <a:lnTo>
                  <a:pt x="5230" y="2076"/>
                </a:lnTo>
                <a:lnTo>
                  <a:pt x="5229" y="2075"/>
                </a:lnTo>
                <a:lnTo>
                  <a:pt x="5225" y="2073"/>
                </a:lnTo>
                <a:lnTo>
                  <a:pt x="5221" y="2072"/>
                </a:lnTo>
                <a:lnTo>
                  <a:pt x="5219" y="2071"/>
                </a:lnTo>
                <a:lnTo>
                  <a:pt x="5217" y="2070"/>
                </a:lnTo>
                <a:lnTo>
                  <a:pt x="5216" y="2068"/>
                </a:lnTo>
                <a:lnTo>
                  <a:pt x="5215" y="2067"/>
                </a:lnTo>
                <a:lnTo>
                  <a:pt x="5214" y="2064"/>
                </a:lnTo>
                <a:lnTo>
                  <a:pt x="5214" y="2061"/>
                </a:lnTo>
                <a:lnTo>
                  <a:pt x="5214" y="2056"/>
                </a:lnTo>
                <a:lnTo>
                  <a:pt x="5215" y="2050"/>
                </a:lnTo>
                <a:lnTo>
                  <a:pt x="5215" y="2047"/>
                </a:lnTo>
                <a:lnTo>
                  <a:pt x="5215" y="2044"/>
                </a:lnTo>
                <a:lnTo>
                  <a:pt x="5213" y="2041"/>
                </a:lnTo>
                <a:lnTo>
                  <a:pt x="5211" y="2038"/>
                </a:lnTo>
                <a:lnTo>
                  <a:pt x="5208" y="2035"/>
                </a:lnTo>
                <a:lnTo>
                  <a:pt x="5207" y="2033"/>
                </a:lnTo>
                <a:lnTo>
                  <a:pt x="5206" y="2030"/>
                </a:lnTo>
                <a:lnTo>
                  <a:pt x="5207" y="2027"/>
                </a:lnTo>
                <a:lnTo>
                  <a:pt x="5208" y="2024"/>
                </a:lnTo>
                <a:lnTo>
                  <a:pt x="5209" y="2024"/>
                </a:lnTo>
                <a:lnTo>
                  <a:pt x="5210" y="2024"/>
                </a:lnTo>
                <a:lnTo>
                  <a:pt x="5210" y="2023"/>
                </a:lnTo>
                <a:lnTo>
                  <a:pt x="5209" y="2022"/>
                </a:lnTo>
                <a:lnTo>
                  <a:pt x="5209" y="2021"/>
                </a:lnTo>
                <a:lnTo>
                  <a:pt x="5210" y="2021"/>
                </a:lnTo>
                <a:lnTo>
                  <a:pt x="5212" y="2022"/>
                </a:lnTo>
                <a:lnTo>
                  <a:pt x="5209" y="2015"/>
                </a:lnTo>
                <a:lnTo>
                  <a:pt x="5207" y="2010"/>
                </a:lnTo>
                <a:lnTo>
                  <a:pt x="5214" y="2010"/>
                </a:lnTo>
                <a:lnTo>
                  <a:pt x="5218" y="2009"/>
                </a:lnTo>
                <a:lnTo>
                  <a:pt x="5221" y="2008"/>
                </a:lnTo>
                <a:lnTo>
                  <a:pt x="5222" y="2006"/>
                </a:lnTo>
                <a:lnTo>
                  <a:pt x="5223" y="2005"/>
                </a:lnTo>
                <a:lnTo>
                  <a:pt x="5225" y="2002"/>
                </a:lnTo>
                <a:lnTo>
                  <a:pt x="5225" y="2000"/>
                </a:lnTo>
                <a:lnTo>
                  <a:pt x="5225" y="1997"/>
                </a:lnTo>
                <a:lnTo>
                  <a:pt x="5223" y="1993"/>
                </a:lnTo>
                <a:lnTo>
                  <a:pt x="5223" y="1992"/>
                </a:lnTo>
                <a:lnTo>
                  <a:pt x="5223" y="1991"/>
                </a:lnTo>
                <a:lnTo>
                  <a:pt x="5225" y="1991"/>
                </a:lnTo>
                <a:lnTo>
                  <a:pt x="5227" y="1992"/>
                </a:lnTo>
                <a:lnTo>
                  <a:pt x="5229" y="1993"/>
                </a:lnTo>
                <a:lnTo>
                  <a:pt x="5230" y="1994"/>
                </a:lnTo>
                <a:lnTo>
                  <a:pt x="5232" y="1994"/>
                </a:lnTo>
                <a:lnTo>
                  <a:pt x="5237" y="1988"/>
                </a:lnTo>
                <a:lnTo>
                  <a:pt x="5240" y="1988"/>
                </a:lnTo>
                <a:lnTo>
                  <a:pt x="5238" y="1985"/>
                </a:lnTo>
                <a:lnTo>
                  <a:pt x="5236" y="1981"/>
                </a:lnTo>
                <a:lnTo>
                  <a:pt x="5234" y="1977"/>
                </a:lnTo>
                <a:lnTo>
                  <a:pt x="5232" y="1974"/>
                </a:lnTo>
                <a:lnTo>
                  <a:pt x="5228" y="1972"/>
                </a:lnTo>
                <a:lnTo>
                  <a:pt x="5224" y="1971"/>
                </a:lnTo>
                <a:lnTo>
                  <a:pt x="5221" y="1970"/>
                </a:lnTo>
                <a:lnTo>
                  <a:pt x="5219" y="1969"/>
                </a:lnTo>
                <a:lnTo>
                  <a:pt x="5218" y="1968"/>
                </a:lnTo>
                <a:lnTo>
                  <a:pt x="5217" y="1967"/>
                </a:lnTo>
                <a:lnTo>
                  <a:pt x="5217" y="1966"/>
                </a:lnTo>
                <a:lnTo>
                  <a:pt x="5217" y="1964"/>
                </a:lnTo>
                <a:lnTo>
                  <a:pt x="5218" y="1963"/>
                </a:lnTo>
                <a:lnTo>
                  <a:pt x="5221" y="1960"/>
                </a:lnTo>
                <a:lnTo>
                  <a:pt x="5214" y="1954"/>
                </a:lnTo>
                <a:lnTo>
                  <a:pt x="5209" y="1951"/>
                </a:lnTo>
                <a:lnTo>
                  <a:pt x="5207" y="1949"/>
                </a:lnTo>
                <a:lnTo>
                  <a:pt x="5204" y="1948"/>
                </a:lnTo>
                <a:lnTo>
                  <a:pt x="5195" y="1946"/>
                </a:lnTo>
                <a:lnTo>
                  <a:pt x="5195" y="1948"/>
                </a:lnTo>
                <a:lnTo>
                  <a:pt x="5195" y="1951"/>
                </a:lnTo>
                <a:lnTo>
                  <a:pt x="5196" y="1954"/>
                </a:lnTo>
                <a:lnTo>
                  <a:pt x="5195" y="1957"/>
                </a:lnTo>
                <a:lnTo>
                  <a:pt x="5190" y="1960"/>
                </a:lnTo>
                <a:lnTo>
                  <a:pt x="5183" y="1969"/>
                </a:lnTo>
                <a:lnTo>
                  <a:pt x="5179" y="1976"/>
                </a:lnTo>
                <a:lnTo>
                  <a:pt x="5178" y="1980"/>
                </a:lnTo>
                <a:lnTo>
                  <a:pt x="5178" y="1984"/>
                </a:lnTo>
                <a:lnTo>
                  <a:pt x="5178" y="1988"/>
                </a:lnTo>
                <a:lnTo>
                  <a:pt x="5178" y="1994"/>
                </a:lnTo>
                <a:lnTo>
                  <a:pt x="5175" y="1995"/>
                </a:lnTo>
                <a:lnTo>
                  <a:pt x="5171" y="1995"/>
                </a:lnTo>
                <a:lnTo>
                  <a:pt x="5168" y="1995"/>
                </a:lnTo>
                <a:lnTo>
                  <a:pt x="5164" y="1996"/>
                </a:lnTo>
                <a:lnTo>
                  <a:pt x="5164" y="1997"/>
                </a:lnTo>
                <a:lnTo>
                  <a:pt x="5163" y="1998"/>
                </a:lnTo>
                <a:lnTo>
                  <a:pt x="5163" y="2001"/>
                </a:lnTo>
                <a:lnTo>
                  <a:pt x="5162" y="2003"/>
                </a:lnTo>
                <a:lnTo>
                  <a:pt x="5162" y="2005"/>
                </a:lnTo>
                <a:lnTo>
                  <a:pt x="5161" y="2005"/>
                </a:lnTo>
                <a:lnTo>
                  <a:pt x="5160" y="2005"/>
                </a:lnTo>
                <a:lnTo>
                  <a:pt x="5159" y="2005"/>
                </a:lnTo>
                <a:lnTo>
                  <a:pt x="5157" y="2004"/>
                </a:lnTo>
                <a:lnTo>
                  <a:pt x="5157" y="2005"/>
                </a:lnTo>
                <a:lnTo>
                  <a:pt x="5156" y="2005"/>
                </a:lnTo>
                <a:lnTo>
                  <a:pt x="5155" y="2007"/>
                </a:lnTo>
                <a:close/>
                <a:moveTo>
                  <a:pt x="5628" y="2167"/>
                </a:moveTo>
                <a:lnTo>
                  <a:pt x="5627" y="2166"/>
                </a:lnTo>
                <a:lnTo>
                  <a:pt x="5627" y="2164"/>
                </a:lnTo>
                <a:lnTo>
                  <a:pt x="5627" y="2163"/>
                </a:lnTo>
                <a:lnTo>
                  <a:pt x="5626" y="2162"/>
                </a:lnTo>
                <a:lnTo>
                  <a:pt x="5623" y="2162"/>
                </a:lnTo>
                <a:lnTo>
                  <a:pt x="5621" y="2162"/>
                </a:lnTo>
                <a:lnTo>
                  <a:pt x="5616" y="2162"/>
                </a:lnTo>
                <a:lnTo>
                  <a:pt x="5611" y="2163"/>
                </a:lnTo>
                <a:lnTo>
                  <a:pt x="5608" y="2163"/>
                </a:lnTo>
                <a:lnTo>
                  <a:pt x="5606" y="2162"/>
                </a:lnTo>
                <a:lnTo>
                  <a:pt x="5602" y="2161"/>
                </a:lnTo>
                <a:lnTo>
                  <a:pt x="5598" y="2158"/>
                </a:lnTo>
                <a:lnTo>
                  <a:pt x="5590" y="2151"/>
                </a:lnTo>
                <a:lnTo>
                  <a:pt x="5585" y="2148"/>
                </a:lnTo>
                <a:lnTo>
                  <a:pt x="5580" y="2146"/>
                </a:lnTo>
                <a:lnTo>
                  <a:pt x="5575" y="2145"/>
                </a:lnTo>
                <a:lnTo>
                  <a:pt x="5572" y="2145"/>
                </a:lnTo>
                <a:lnTo>
                  <a:pt x="5569" y="2145"/>
                </a:lnTo>
                <a:lnTo>
                  <a:pt x="5568" y="2146"/>
                </a:lnTo>
                <a:lnTo>
                  <a:pt x="5567" y="2147"/>
                </a:lnTo>
                <a:lnTo>
                  <a:pt x="5566" y="2151"/>
                </a:lnTo>
                <a:lnTo>
                  <a:pt x="5565" y="2154"/>
                </a:lnTo>
                <a:lnTo>
                  <a:pt x="5564" y="2157"/>
                </a:lnTo>
                <a:lnTo>
                  <a:pt x="5562" y="2158"/>
                </a:lnTo>
                <a:lnTo>
                  <a:pt x="5560" y="2159"/>
                </a:lnTo>
                <a:lnTo>
                  <a:pt x="5556" y="2159"/>
                </a:lnTo>
                <a:lnTo>
                  <a:pt x="5553" y="2160"/>
                </a:lnTo>
                <a:lnTo>
                  <a:pt x="5551" y="2161"/>
                </a:lnTo>
                <a:lnTo>
                  <a:pt x="5550" y="2162"/>
                </a:lnTo>
                <a:lnTo>
                  <a:pt x="5548" y="2165"/>
                </a:lnTo>
                <a:lnTo>
                  <a:pt x="5547" y="2170"/>
                </a:lnTo>
                <a:lnTo>
                  <a:pt x="5546" y="2174"/>
                </a:lnTo>
                <a:lnTo>
                  <a:pt x="5544" y="2176"/>
                </a:lnTo>
                <a:lnTo>
                  <a:pt x="5542" y="2177"/>
                </a:lnTo>
                <a:lnTo>
                  <a:pt x="5540" y="2178"/>
                </a:lnTo>
                <a:lnTo>
                  <a:pt x="5536" y="2178"/>
                </a:lnTo>
                <a:lnTo>
                  <a:pt x="5532" y="2178"/>
                </a:lnTo>
                <a:lnTo>
                  <a:pt x="5530" y="2178"/>
                </a:lnTo>
                <a:lnTo>
                  <a:pt x="5527" y="2179"/>
                </a:lnTo>
                <a:lnTo>
                  <a:pt x="5525" y="2175"/>
                </a:lnTo>
                <a:lnTo>
                  <a:pt x="5524" y="2171"/>
                </a:lnTo>
                <a:lnTo>
                  <a:pt x="5522" y="2162"/>
                </a:lnTo>
                <a:lnTo>
                  <a:pt x="5518" y="2165"/>
                </a:lnTo>
                <a:lnTo>
                  <a:pt x="5515" y="2166"/>
                </a:lnTo>
                <a:lnTo>
                  <a:pt x="5514" y="2166"/>
                </a:lnTo>
                <a:lnTo>
                  <a:pt x="5513" y="2165"/>
                </a:lnTo>
                <a:lnTo>
                  <a:pt x="5512" y="2161"/>
                </a:lnTo>
                <a:lnTo>
                  <a:pt x="5512" y="2156"/>
                </a:lnTo>
                <a:lnTo>
                  <a:pt x="5512" y="2151"/>
                </a:lnTo>
                <a:lnTo>
                  <a:pt x="5512" y="2146"/>
                </a:lnTo>
                <a:lnTo>
                  <a:pt x="5513" y="2135"/>
                </a:lnTo>
                <a:lnTo>
                  <a:pt x="5513" y="2126"/>
                </a:lnTo>
                <a:lnTo>
                  <a:pt x="5507" y="2123"/>
                </a:lnTo>
                <a:lnTo>
                  <a:pt x="5502" y="2120"/>
                </a:lnTo>
                <a:lnTo>
                  <a:pt x="5497" y="2122"/>
                </a:lnTo>
                <a:lnTo>
                  <a:pt x="5493" y="2123"/>
                </a:lnTo>
                <a:lnTo>
                  <a:pt x="5490" y="2122"/>
                </a:lnTo>
                <a:lnTo>
                  <a:pt x="5486" y="2119"/>
                </a:lnTo>
                <a:lnTo>
                  <a:pt x="5484" y="2118"/>
                </a:lnTo>
                <a:lnTo>
                  <a:pt x="5482" y="2118"/>
                </a:lnTo>
                <a:lnTo>
                  <a:pt x="5479" y="2117"/>
                </a:lnTo>
                <a:lnTo>
                  <a:pt x="5477" y="2117"/>
                </a:lnTo>
                <a:lnTo>
                  <a:pt x="5476" y="2118"/>
                </a:lnTo>
                <a:lnTo>
                  <a:pt x="5475" y="2119"/>
                </a:lnTo>
                <a:lnTo>
                  <a:pt x="5473" y="2122"/>
                </a:lnTo>
                <a:lnTo>
                  <a:pt x="5471" y="2126"/>
                </a:lnTo>
                <a:lnTo>
                  <a:pt x="5468" y="2126"/>
                </a:lnTo>
                <a:lnTo>
                  <a:pt x="5464" y="2126"/>
                </a:lnTo>
                <a:lnTo>
                  <a:pt x="5460" y="2125"/>
                </a:lnTo>
                <a:lnTo>
                  <a:pt x="5458" y="2125"/>
                </a:lnTo>
                <a:lnTo>
                  <a:pt x="5457" y="2126"/>
                </a:lnTo>
                <a:lnTo>
                  <a:pt x="5457" y="2137"/>
                </a:lnTo>
                <a:lnTo>
                  <a:pt x="5457" y="2143"/>
                </a:lnTo>
                <a:lnTo>
                  <a:pt x="5464" y="2142"/>
                </a:lnTo>
                <a:lnTo>
                  <a:pt x="5468" y="2142"/>
                </a:lnTo>
                <a:lnTo>
                  <a:pt x="5470" y="2142"/>
                </a:lnTo>
                <a:lnTo>
                  <a:pt x="5471" y="2143"/>
                </a:lnTo>
                <a:lnTo>
                  <a:pt x="5472" y="2144"/>
                </a:lnTo>
                <a:lnTo>
                  <a:pt x="5473" y="2145"/>
                </a:lnTo>
                <a:lnTo>
                  <a:pt x="5473" y="2147"/>
                </a:lnTo>
                <a:lnTo>
                  <a:pt x="5473" y="2150"/>
                </a:lnTo>
                <a:lnTo>
                  <a:pt x="5474" y="2154"/>
                </a:lnTo>
                <a:lnTo>
                  <a:pt x="5482" y="2154"/>
                </a:lnTo>
                <a:lnTo>
                  <a:pt x="5491" y="2154"/>
                </a:lnTo>
                <a:lnTo>
                  <a:pt x="5498" y="2154"/>
                </a:lnTo>
                <a:lnTo>
                  <a:pt x="5502" y="2154"/>
                </a:lnTo>
                <a:lnTo>
                  <a:pt x="5504" y="2155"/>
                </a:lnTo>
                <a:lnTo>
                  <a:pt x="5504" y="2156"/>
                </a:lnTo>
                <a:lnTo>
                  <a:pt x="5504" y="2157"/>
                </a:lnTo>
                <a:lnTo>
                  <a:pt x="5504" y="2159"/>
                </a:lnTo>
                <a:lnTo>
                  <a:pt x="5503" y="2160"/>
                </a:lnTo>
                <a:lnTo>
                  <a:pt x="5503" y="2161"/>
                </a:lnTo>
                <a:lnTo>
                  <a:pt x="5502" y="2162"/>
                </a:lnTo>
                <a:lnTo>
                  <a:pt x="5487" y="2164"/>
                </a:lnTo>
                <a:lnTo>
                  <a:pt x="5471" y="2165"/>
                </a:lnTo>
                <a:lnTo>
                  <a:pt x="5480" y="2166"/>
                </a:lnTo>
                <a:lnTo>
                  <a:pt x="5487" y="2167"/>
                </a:lnTo>
                <a:lnTo>
                  <a:pt x="5491" y="2168"/>
                </a:lnTo>
                <a:lnTo>
                  <a:pt x="5493" y="2168"/>
                </a:lnTo>
                <a:lnTo>
                  <a:pt x="5493" y="2169"/>
                </a:lnTo>
                <a:lnTo>
                  <a:pt x="5492" y="2169"/>
                </a:lnTo>
                <a:lnTo>
                  <a:pt x="5487" y="2170"/>
                </a:lnTo>
                <a:lnTo>
                  <a:pt x="5480" y="2171"/>
                </a:lnTo>
                <a:lnTo>
                  <a:pt x="5475" y="2170"/>
                </a:lnTo>
                <a:lnTo>
                  <a:pt x="5474" y="2170"/>
                </a:lnTo>
                <a:lnTo>
                  <a:pt x="5475" y="2169"/>
                </a:lnTo>
                <a:lnTo>
                  <a:pt x="5479" y="2168"/>
                </a:lnTo>
                <a:lnTo>
                  <a:pt x="5483" y="2174"/>
                </a:lnTo>
                <a:lnTo>
                  <a:pt x="5486" y="2180"/>
                </a:lnTo>
                <a:lnTo>
                  <a:pt x="5493" y="2190"/>
                </a:lnTo>
                <a:lnTo>
                  <a:pt x="5495" y="2185"/>
                </a:lnTo>
                <a:lnTo>
                  <a:pt x="5497" y="2183"/>
                </a:lnTo>
                <a:lnTo>
                  <a:pt x="5499" y="2182"/>
                </a:lnTo>
                <a:lnTo>
                  <a:pt x="5498" y="2181"/>
                </a:lnTo>
                <a:lnTo>
                  <a:pt x="5500" y="2181"/>
                </a:lnTo>
                <a:lnTo>
                  <a:pt x="5502" y="2181"/>
                </a:lnTo>
                <a:lnTo>
                  <a:pt x="5504" y="2182"/>
                </a:lnTo>
                <a:lnTo>
                  <a:pt x="5505" y="2183"/>
                </a:lnTo>
                <a:lnTo>
                  <a:pt x="5506" y="2184"/>
                </a:lnTo>
                <a:lnTo>
                  <a:pt x="5505" y="2185"/>
                </a:lnTo>
                <a:lnTo>
                  <a:pt x="5508" y="2186"/>
                </a:lnTo>
                <a:lnTo>
                  <a:pt x="5512" y="2187"/>
                </a:lnTo>
                <a:lnTo>
                  <a:pt x="5516" y="2189"/>
                </a:lnTo>
                <a:lnTo>
                  <a:pt x="5519" y="2190"/>
                </a:lnTo>
                <a:lnTo>
                  <a:pt x="5519" y="2191"/>
                </a:lnTo>
                <a:lnTo>
                  <a:pt x="5520" y="2192"/>
                </a:lnTo>
                <a:lnTo>
                  <a:pt x="5520" y="2193"/>
                </a:lnTo>
                <a:lnTo>
                  <a:pt x="5520" y="2196"/>
                </a:lnTo>
                <a:lnTo>
                  <a:pt x="5520" y="2199"/>
                </a:lnTo>
                <a:lnTo>
                  <a:pt x="5520" y="2201"/>
                </a:lnTo>
                <a:lnTo>
                  <a:pt x="5522" y="2202"/>
                </a:lnTo>
                <a:lnTo>
                  <a:pt x="5526" y="2204"/>
                </a:lnTo>
                <a:lnTo>
                  <a:pt x="5531" y="2205"/>
                </a:lnTo>
                <a:lnTo>
                  <a:pt x="5540" y="2206"/>
                </a:lnTo>
                <a:lnTo>
                  <a:pt x="5545" y="2206"/>
                </a:lnTo>
                <a:lnTo>
                  <a:pt x="5550" y="2207"/>
                </a:lnTo>
                <a:lnTo>
                  <a:pt x="5554" y="2208"/>
                </a:lnTo>
                <a:lnTo>
                  <a:pt x="5558" y="2210"/>
                </a:lnTo>
                <a:lnTo>
                  <a:pt x="5559" y="2211"/>
                </a:lnTo>
                <a:lnTo>
                  <a:pt x="5559" y="2212"/>
                </a:lnTo>
                <a:lnTo>
                  <a:pt x="5559" y="2216"/>
                </a:lnTo>
                <a:lnTo>
                  <a:pt x="5560" y="2219"/>
                </a:lnTo>
                <a:lnTo>
                  <a:pt x="5561" y="2221"/>
                </a:lnTo>
                <a:lnTo>
                  <a:pt x="5562" y="2222"/>
                </a:lnTo>
                <a:lnTo>
                  <a:pt x="5563" y="2222"/>
                </a:lnTo>
                <a:lnTo>
                  <a:pt x="5563" y="2221"/>
                </a:lnTo>
                <a:lnTo>
                  <a:pt x="5564" y="2219"/>
                </a:lnTo>
                <a:lnTo>
                  <a:pt x="5565" y="2219"/>
                </a:lnTo>
                <a:lnTo>
                  <a:pt x="5567" y="2219"/>
                </a:lnTo>
                <a:lnTo>
                  <a:pt x="5572" y="2221"/>
                </a:lnTo>
                <a:lnTo>
                  <a:pt x="5577" y="2223"/>
                </a:lnTo>
                <a:lnTo>
                  <a:pt x="5581" y="2224"/>
                </a:lnTo>
                <a:lnTo>
                  <a:pt x="5584" y="2239"/>
                </a:lnTo>
                <a:lnTo>
                  <a:pt x="5589" y="2254"/>
                </a:lnTo>
                <a:lnTo>
                  <a:pt x="5592" y="2269"/>
                </a:lnTo>
                <a:lnTo>
                  <a:pt x="5595" y="2283"/>
                </a:lnTo>
                <a:lnTo>
                  <a:pt x="5592" y="2284"/>
                </a:lnTo>
                <a:lnTo>
                  <a:pt x="5589" y="2283"/>
                </a:lnTo>
                <a:lnTo>
                  <a:pt x="5586" y="2283"/>
                </a:lnTo>
                <a:lnTo>
                  <a:pt x="5583" y="2283"/>
                </a:lnTo>
                <a:lnTo>
                  <a:pt x="5582" y="2284"/>
                </a:lnTo>
                <a:lnTo>
                  <a:pt x="5581" y="2286"/>
                </a:lnTo>
                <a:lnTo>
                  <a:pt x="5578" y="2290"/>
                </a:lnTo>
                <a:lnTo>
                  <a:pt x="5572" y="2297"/>
                </a:lnTo>
                <a:lnTo>
                  <a:pt x="5577" y="2296"/>
                </a:lnTo>
                <a:lnTo>
                  <a:pt x="5581" y="2296"/>
                </a:lnTo>
                <a:lnTo>
                  <a:pt x="5592" y="2295"/>
                </a:lnTo>
                <a:lnTo>
                  <a:pt x="5592" y="2289"/>
                </a:lnTo>
                <a:lnTo>
                  <a:pt x="5598" y="2289"/>
                </a:lnTo>
                <a:lnTo>
                  <a:pt x="5605" y="2290"/>
                </a:lnTo>
                <a:lnTo>
                  <a:pt x="5612" y="2291"/>
                </a:lnTo>
                <a:lnTo>
                  <a:pt x="5617" y="2292"/>
                </a:lnTo>
                <a:lnTo>
                  <a:pt x="5623" y="2304"/>
                </a:lnTo>
                <a:lnTo>
                  <a:pt x="5628" y="2314"/>
                </a:lnTo>
                <a:lnTo>
                  <a:pt x="5643" y="2313"/>
                </a:lnTo>
                <a:lnTo>
                  <a:pt x="5659" y="2312"/>
                </a:lnTo>
                <a:lnTo>
                  <a:pt x="5666" y="2311"/>
                </a:lnTo>
                <a:lnTo>
                  <a:pt x="5669" y="2310"/>
                </a:lnTo>
                <a:lnTo>
                  <a:pt x="5672" y="2309"/>
                </a:lnTo>
                <a:lnTo>
                  <a:pt x="5674" y="2307"/>
                </a:lnTo>
                <a:lnTo>
                  <a:pt x="5676" y="2305"/>
                </a:lnTo>
                <a:lnTo>
                  <a:pt x="5678" y="2303"/>
                </a:lnTo>
                <a:lnTo>
                  <a:pt x="5679" y="2300"/>
                </a:lnTo>
                <a:lnTo>
                  <a:pt x="5679" y="2298"/>
                </a:lnTo>
                <a:lnTo>
                  <a:pt x="5679" y="2297"/>
                </a:lnTo>
                <a:lnTo>
                  <a:pt x="5679" y="2293"/>
                </a:lnTo>
                <a:lnTo>
                  <a:pt x="5679" y="2290"/>
                </a:lnTo>
                <a:lnTo>
                  <a:pt x="5679" y="2288"/>
                </a:lnTo>
                <a:lnTo>
                  <a:pt x="5679" y="2286"/>
                </a:lnTo>
                <a:lnTo>
                  <a:pt x="5691" y="2287"/>
                </a:lnTo>
                <a:lnTo>
                  <a:pt x="5698" y="2288"/>
                </a:lnTo>
                <a:lnTo>
                  <a:pt x="5706" y="2289"/>
                </a:lnTo>
                <a:lnTo>
                  <a:pt x="5713" y="2290"/>
                </a:lnTo>
                <a:lnTo>
                  <a:pt x="5721" y="2293"/>
                </a:lnTo>
                <a:lnTo>
                  <a:pt x="5726" y="2296"/>
                </a:lnTo>
                <a:lnTo>
                  <a:pt x="5729" y="2298"/>
                </a:lnTo>
                <a:lnTo>
                  <a:pt x="5731" y="2300"/>
                </a:lnTo>
                <a:lnTo>
                  <a:pt x="5731" y="2301"/>
                </a:lnTo>
                <a:lnTo>
                  <a:pt x="5732" y="2302"/>
                </a:lnTo>
                <a:lnTo>
                  <a:pt x="5732" y="2304"/>
                </a:lnTo>
                <a:lnTo>
                  <a:pt x="5733" y="2309"/>
                </a:lnTo>
                <a:lnTo>
                  <a:pt x="5734" y="2314"/>
                </a:lnTo>
                <a:lnTo>
                  <a:pt x="5735" y="2316"/>
                </a:lnTo>
                <a:lnTo>
                  <a:pt x="5736" y="2317"/>
                </a:lnTo>
                <a:lnTo>
                  <a:pt x="5737" y="2318"/>
                </a:lnTo>
                <a:lnTo>
                  <a:pt x="5739" y="2318"/>
                </a:lnTo>
                <a:lnTo>
                  <a:pt x="5742" y="2318"/>
                </a:lnTo>
                <a:lnTo>
                  <a:pt x="5745" y="2319"/>
                </a:lnTo>
                <a:lnTo>
                  <a:pt x="5748" y="2320"/>
                </a:lnTo>
                <a:lnTo>
                  <a:pt x="5756" y="2337"/>
                </a:lnTo>
                <a:lnTo>
                  <a:pt x="5761" y="2339"/>
                </a:lnTo>
                <a:lnTo>
                  <a:pt x="5766" y="2341"/>
                </a:lnTo>
                <a:lnTo>
                  <a:pt x="5779" y="2343"/>
                </a:lnTo>
                <a:lnTo>
                  <a:pt x="5792" y="2345"/>
                </a:lnTo>
                <a:lnTo>
                  <a:pt x="5799" y="2347"/>
                </a:lnTo>
                <a:lnTo>
                  <a:pt x="5804" y="2348"/>
                </a:lnTo>
                <a:lnTo>
                  <a:pt x="5804" y="2344"/>
                </a:lnTo>
                <a:lnTo>
                  <a:pt x="5804" y="2340"/>
                </a:lnTo>
                <a:lnTo>
                  <a:pt x="5800" y="2338"/>
                </a:lnTo>
                <a:lnTo>
                  <a:pt x="5798" y="2337"/>
                </a:lnTo>
                <a:lnTo>
                  <a:pt x="5795" y="2336"/>
                </a:lnTo>
                <a:lnTo>
                  <a:pt x="5793" y="2334"/>
                </a:lnTo>
                <a:lnTo>
                  <a:pt x="5795" y="2331"/>
                </a:lnTo>
                <a:lnTo>
                  <a:pt x="5796" y="2330"/>
                </a:lnTo>
                <a:lnTo>
                  <a:pt x="5796" y="2329"/>
                </a:lnTo>
                <a:lnTo>
                  <a:pt x="5795" y="2328"/>
                </a:lnTo>
                <a:lnTo>
                  <a:pt x="5794" y="2327"/>
                </a:lnTo>
                <a:lnTo>
                  <a:pt x="5792" y="2327"/>
                </a:lnTo>
                <a:lnTo>
                  <a:pt x="5789" y="2327"/>
                </a:lnTo>
                <a:lnTo>
                  <a:pt x="5785" y="2327"/>
                </a:lnTo>
                <a:lnTo>
                  <a:pt x="5783" y="2326"/>
                </a:lnTo>
                <a:lnTo>
                  <a:pt x="5781" y="2326"/>
                </a:lnTo>
                <a:lnTo>
                  <a:pt x="5780" y="2324"/>
                </a:lnTo>
                <a:lnTo>
                  <a:pt x="5780" y="2323"/>
                </a:lnTo>
                <a:lnTo>
                  <a:pt x="5780" y="2321"/>
                </a:lnTo>
                <a:lnTo>
                  <a:pt x="5780" y="2319"/>
                </a:lnTo>
                <a:lnTo>
                  <a:pt x="5781" y="2316"/>
                </a:lnTo>
                <a:lnTo>
                  <a:pt x="5781" y="2314"/>
                </a:lnTo>
                <a:lnTo>
                  <a:pt x="5780" y="2314"/>
                </a:lnTo>
                <a:lnTo>
                  <a:pt x="5779" y="2313"/>
                </a:lnTo>
                <a:lnTo>
                  <a:pt x="5776" y="2313"/>
                </a:lnTo>
                <a:lnTo>
                  <a:pt x="5773" y="2313"/>
                </a:lnTo>
                <a:lnTo>
                  <a:pt x="5770" y="2311"/>
                </a:lnTo>
                <a:lnTo>
                  <a:pt x="5769" y="2311"/>
                </a:lnTo>
                <a:lnTo>
                  <a:pt x="5768" y="2310"/>
                </a:lnTo>
                <a:lnTo>
                  <a:pt x="5768" y="2307"/>
                </a:lnTo>
                <a:lnTo>
                  <a:pt x="5767" y="2305"/>
                </a:lnTo>
                <a:lnTo>
                  <a:pt x="5767" y="2302"/>
                </a:lnTo>
                <a:lnTo>
                  <a:pt x="5766" y="2297"/>
                </a:lnTo>
                <a:lnTo>
                  <a:pt x="5766" y="2294"/>
                </a:lnTo>
                <a:lnTo>
                  <a:pt x="5764" y="2292"/>
                </a:lnTo>
                <a:lnTo>
                  <a:pt x="5764" y="2291"/>
                </a:lnTo>
                <a:lnTo>
                  <a:pt x="5762" y="2291"/>
                </a:lnTo>
                <a:lnTo>
                  <a:pt x="5759" y="2290"/>
                </a:lnTo>
                <a:lnTo>
                  <a:pt x="5756" y="2290"/>
                </a:lnTo>
                <a:lnTo>
                  <a:pt x="5753" y="2289"/>
                </a:lnTo>
                <a:lnTo>
                  <a:pt x="5751" y="2287"/>
                </a:lnTo>
                <a:lnTo>
                  <a:pt x="5750" y="2284"/>
                </a:lnTo>
                <a:lnTo>
                  <a:pt x="5749" y="2281"/>
                </a:lnTo>
                <a:lnTo>
                  <a:pt x="5748" y="2277"/>
                </a:lnTo>
                <a:lnTo>
                  <a:pt x="5745" y="2264"/>
                </a:lnTo>
                <a:lnTo>
                  <a:pt x="5751" y="2261"/>
                </a:lnTo>
                <a:lnTo>
                  <a:pt x="5759" y="2258"/>
                </a:lnTo>
                <a:lnTo>
                  <a:pt x="5756" y="2241"/>
                </a:lnTo>
                <a:lnTo>
                  <a:pt x="5754" y="2241"/>
                </a:lnTo>
                <a:lnTo>
                  <a:pt x="5752" y="2241"/>
                </a:lnTo>
                <a:lnTo>
                  <a:pt x="5749" y="2241"/>
                </a:lnTo>
                <a:lnTo>
                  <a:pt x="5745" y="2242"/>
                </a:lnTo>
                <a:lnTo>
                  <a:pt x="5744" y="2242"/>
                </a:lnTo>
                <a:lnTo>
                  <a:pt x="5742" y="2241"/>
                </a:lnTo>
                <a:lnTo>
                  <a:pt x="5741" y="2240"/>
                </a:lnTo>
                <a:lnTo>
                  <a:pt x="5740" y="2239"/>
                </a:lnTo>
                <a:lnTo>
                  <a:pt x="5739" y="2236"/>
                </a:lnTo>
                <a:lnTo>
                  <a:pt x="5738" y="2232"/>
                </a:lnTo>
                <a:lnTo>
                  <a:pt x="5736" y="2230"/>
                </a:lnTo>
                <a:lnTo>
                  <a:pt x="5734" y="2229"/>
                </a:lnTo>
                <a:lnTo>
                  <a:pt x="5732" y="2229"/>
                </a:lnTo>
                <a:lnTo>
                  <a:pt x="5728" y="2229"/>
                </a:lnTo>
                <a:lnTo>
                  <a:pt x="5723" y="2229"/>
                </a:lnTo>
                <a:lnTo>
                  <a:pt x="5721" y="2228"/>
                </a:lnTo>
                <a:lnTo>
                  <a:pt x="5719" y="2227"/>
                </a:lnTo>
                <a:lnTo>
                  <a:pt x="5719" y="2225"/>
                </a:lnTo>
                <a:lnTo>
                  <a:pt x="5719" y="2222"/>
                </a:lnTo>
                <a:lnTo>
                  <a:pt x="5719" y="2218"/>
                </a:lnTo>
                <a:lnTo>
                  <a:pt x="5719" y="2216"/>
                </a:lnTo>
                <a:lnTo>
                  <a:pt x="5713" y="2209"/>
                </a:lnTo>
                <a:lnTo>
                  <a:pt x="5707" y="2202"/>
                </a:lnTo>
                <a:lnTo>
                  <a:pt x="5705" y="2201"/>
                </a:lnTo>
                <a:lnTo>
                  <a:pt x="5703" y="2201"/>
                </a:lnTo>
                <a:lnTo>
                  <a:pt x="5701" y="2202"/>
                </a:lnTo>
                <a:lnTo>
                  <a:pt x="5699" y="2202"/>
                </a:lnTo>
                <a:lnTo>
                  <a:pt x="5697" y="2200"/>
                </a:lnTo>
                <a:lnTo>
                  <a:pt x="5694" y="2196"/>
                </a:lnTo>
                <a:lnTo>
                  <a:pt x="5692" y="2193"/>
                </a:lnTo>
                <a:lnTo>
                  <a:pt x="5690" y="2190"/>
                </a:lnTo>
                <a:lnTo>
                  <a:pt x="5686" y="2188"/>
                </a:lnTo>
                <a:lnTo>
                  <a:pt x="5680" y="2186"/>
                </a:lnTo>
                <a:lnTo>
                  <a:pt x="5668" y="2183"/>
                </a:lnTo>
                <a:lnTo>
                  <a:pt x="5656" y="2180"/>
                </a:lnTo>
                <a:lnTo>
                  <a:pt x="5650" y="2178"/>
                </a:lnTo>
                <a:lnTo>
                  <a:pt x="5645" y="2176"/>
                </a:lnTo>
                <a:lnTo>
                  <a:pt x="5639" y="2173"/>
                </a:lnTo>
                <a:lnTo>
                  <a:pt x="5628" y="2167"/>
                </a:lnTo>
                <a:close/>
                <a:moveTo>
                  <a:pt x="5162" y="2760"/>
                </a:moveTo>
                <a:lnTo>
                  <a:pt x="5162" y="2761"/>
                </a:lnTo>
                <a:lnTo>
                  <a:pt x="5162" y="2763"/>
                </a:lnTo>
                <a:lnTo>
                  <a:pt x="5160" y="2765"/>
                </a:lnTo>
                <a:lnTo>
                  <a:pt x="5159" y="2767"/>
                </a:lnTo>
                <a:lnTo>
                  <a:pt x="5158" y="2767"/>
                </a:lnTo>
                <a:lnTo>
                  <a:pt x="5159" y="2768"/>
                </a:lnTo>
                <a:lnTo>
                  <a:pt x="5161" y="2770"/>
                </a:lnTo>
                <a:lnTo>
                  <a:pt x="5162" y="2772"/>
                </a:lnTo>
                <a:lnTo>
                  <a:pt x="5164" y="2777"/>
                </a:lnTo>
                <a:lnTo>
                  <a:pt x="5165" y="2779"/>
                </a:lnTo>
                <a:lnTo>
                  <a:pt x="5165" y="2781"/>
                </a:lnTo>
                <a:lnTo>
                  <a:pt x="5166" y="2786"/>
                </a:lnTo>
                <a:lnTo>
                  <a:pt x="5166" y="2797"/>
                </a:lnTo>
                <a:lnTo>
                  <a:pt x="5166" y="2803"/>
                </a:lnTo>
                <a:lnTo>
                  <a:pt x="5167" y="2810"/>
                </a:lnTo>
                <a:lnTo>
                  <a:pt x="5173" y="2813"/>
                </a:lnTo>
                <a:lnTo>
                  <a:pt x="5174" y="2816"/>
                </a:lnTo>
                <a:lnTo>
                  <a:pt x="5174" y="2819"/>
                </a:lnTo>
                <a:lnTo>
                  <a:pt x="5175" y="2826"/>
                </a:lnTo>
                <a:lnTo>
                  <a:pt x="5175" y="2833"/>
                </a:lnTo>
                <a:lnTo>
                  <a:pt x="5176" y="2839"/>
                </a:lnTo>
                <a:lnTo>
                  <a:pt x="5178" y="2839"/>
                </a:lnTo>
                <a:lnTo>
                  <a:pt x="5179" y="2844"/>
                </a:lnTo>
                <a:lnTo>
                  <a:pt x="5179" y="2849"/>
                </a:lnTo>
                <a:lnTo>
                  <a:pt x="5179" y="2854"/>
                </a:lnTo>
                <a:lnTo>
                  <a:pt x="5178" y="2860"/>
                </a:lnTo>
                <a:lnTo>
                  <a:pt x="5177" y="2872"/>
                </a:lnTo>
                <a:lnTo>
                  <a:pt x="5176" y="2886"/>
                </a:lnTo>
                <a:lnTo>
                  <a:pt x="5167" y="2886"/>
                </a:lnTo>
                <a:lnTo>
                  <a:pt x="5162" y="2886"/>
                </a:lnTo>
                <a:lnTo>
                  <a:pt x="5164" y="2892"/>
                </a:lnTo>
                <a:lnTo>
                  <a:pt x="5166" y="2895"/>
                </a:lnTo>
                <a:lnTo>
                  <a:pt x="5167" y="2898"/>
                </a:lnTo>
                <a:lnTo>
                  <a:pt x="5169" y="2899"/>
                </a:lnTo>
                <a:lnTo>
                  <a:pt x="5170" y="2899"/>
                </a:lnTo>
                <a:lnTo>
                  <a:pt x="5174" y="2900"/>
                </a:lnTo>
                <a:lnTo>
                  <a:pt x="5178" y="2901"/>
                </a:lnTo>
                <a:lnTo>
                  <a:pt x="5181" y="2903"/>
                </a:lnTo>
                <a:lnTo>
                  <a:pt x="5182" y="2904"/>
                </a:lnTo>
                <a:lnTo>
                  <a:pt x="5182" y="2905"/>
                </a:lnTo>
                <a:lnTo>
                  <a:pt x="5182" y="2908"/>
                </a:lnTo>
                <a:lnTo>
                  <a:pt x="5183" y="2910"/>
                </a:lnTo>
                <a:lnTo>
                  <a:pt x="5183" y="2911"/>
                </a:lnTo>
                <a:lnTo>
                  <a:pt x="5184" y="2912"/>
                </a:lnTo>
                <a:lnTo>
                  <a:pt x="5187" y="2913"/>
                </a:lnTo>
                <a:lnTo>
                  <a:pt x="5189" y="2913"/>
                </a:lnTo>
                <a:lnTo>
                  <a:pt x="5192" y="2913"/>
                </a:lnTo>
                <a:lnTo>
                  <a:pt x="5194" y="2913"/>
                </a:lnTo>
                <a:lnTo>
                  <a:pt x="5197" y="2912"/>
                </a:lnTo>
                <a:lnTo>
                  <a:pt x="5199" y="2912"/>
                </a:lnTo>
                <a:lnTo>
                  <a:pt x="5201" y="2912"/>
                </a:lnTo>
                <a:lnTo>
                  <a:pt x="5209" y="2917"/>
                </a:lnTo>
                <a:lnTo>
                  <a:pt x="5212" y="2917"/>
                </a:lnTo>
                <a:lnTo>
                  <a:pt x="5214" y="2917"/>
                </a:lnTo>
                <a:lnTo>
                  <a:pt x="5218" y="2916"/>
                </a:lnTo>
                <a:lnTo>
                  <a:pt x="5220" y="2915"/>
                </a:lnTo>
                <a:lnTo>
                  <a:pt x="5221" y="2914"/>
                </a:lnTo>
                <a:lnTo>
                  <a:pt x="5224" y="2911"/>
                </a:lnTo>
                <a:lnTo>
                  <a:pt x="5228" y="2904"/>
                </a:lnTo>
                <a:lnTo>
                  <a:pt x="5232" y="2898"/>
                </a:lnTo>
                <a:lnTo>
                  <a:pt x="5234" y="2900"/>
                </a:lnTo>
                <a:lnTo>
                  <a:pt x="5236" y="2903"/>
                </a:lnTo>
                <a:lnTo>
                  <a:pt x="5238" y="2904"/>
                </a:lnTo>
                <a:lnTo>
                  <a:pt x="5239" y="2905"/>
                </a:lnTo>
                <a:lnTo>
                  <a:pt x="5241" y="2906"/>
                </a:lnTo>
                <a:lnTo>
                  <a:pt x="5243" y="2906"/>
                </a:lnTo>
                <a:lnTo>
                  <a:pt x="5244" y="2905"/>
                </a:lnTo>
                <a:lnTo>
                  <a:pt x="5245" y="2904"/>
                </a:lnTo>
                <a:lnTo>
                  <a:pt x="5245" y="2901"/>
                </a:lnTo>
                <a:lnTo>
                  <a:pt x="5244" y="2899"/>
                </a:lnTo>
                <a:lnTo>
                  <a:pt x="5243" y="2894"/>
                </a:lnTo>
                <a:lnTo>
                  <a:pt x="5243" y="2892"/>
                </a:lnTo>
                <a:lnTo>
                  <a:pt x="5244" y="2892"/>
                </a:lnTo>
                <a:lnTo>
                  <a:pt x="5247" y="2893"/>
                </a:lnTo>
                <a:lnTo>
                  <a:pt x="5251" y="2894"/>
                </a:lnTo>
                <a:lnTo>
                  <a:pt x="5253" y="2895"/>
                </a:lnTo>
                <a:lnTo>
                  <a:pt x="5254" y="2895"/>
                </a:lnTo>
                <a:lnTo>
                  <a:pt x="5257" y="2894"/>
                </a:lnTo>
                <a:lnTo>
                  <a:pt x="5261" y="2893"/>
                </a:lnTo>
                <a:lnTo>
                  <a:pt x="5271" y="2890"/>
                </a:lnTo>
                <a:lnTo>
                  <a:pt x="5280" y="2888"/>
                </a:lnTo>
                <a:lnTo>
                  <a:pt x="5285" y="2887"/>
                </a:lnTo>
                <a:lnTo>
                  <a:pt x="5288" y="2886"/>
                </a:lnTo>
                <a:lnTo>
                  <a:pt x="5289" y="2887"/>
                </a:lnTo>
                <a:lnTo>
                  <a:pt x="5290" y="2887"/>
                </a:lnTo>
                <a:lnTo>
                  <a:pt x="5292" y="2889"/>
                </a:lnTo>
                <a:lnTo>
                  <a:pt x="5293" y="2891"/>
                </a:lnTo>
                <a:lnTo>
                  <a:pt x="5294" y="2892"/>
                </a:lnTo>
                <a:lnTo>
                  <a:pt x="5296" y="2891"/>
                </a:lnTo>
                <a:lnTo>
                  <a:pt x="5300" y="2889"/>
                </a:lnTo>
                <a:lnTo>
                  <a:pt x="5305" y="2886"/>
                </a:lnTo>
                <a:lnTo>
                  <a:pt x="5307" y="2886"/>
                </a:lnTo>
                <a:lnTo>
                  <a:pt x="5309" y="2887"/>
                </a:lnTo>
                <a:lnTo>
                  <a:pt x="5312" y="2889"/>
                </a:lnTo>
                <a:lnTo>
                  <a:pt x="5315" y="2890"/>
                </a:lnTo>
                <a:lnTo>
                  <a:pt x="5317" y="2890"/>
                </a:lnTo>
                <a:lnTo>
                  <a:pt x="5319" y="2889"/>
                </a:lnTo>
                <a:lnTo>
                  <a:pt x="5320" y="2889"/>
                </a:lnTo>
                <a:lnTo>
                  <a:pt x="5321" y="2888"/>
                </a:lnTo>
                <a:lnTo>
                  <a:pt x="5322" y="2887"/>
                </a:lnTo>
                <a:lnTo>
                  <a:pt x="5323" y="2886"/>
                </a:lnTo>
                <a:lnTo>
                  <a:pt x="5324" y="2883"/>
                </a:lnTo>
                <a:lnTo>
                  <a:pt x="5325" y="2880"/>
                </a:lnTo>
                <a:lnTo>
                  <a:pt x="5327" y="2874"/>
                </a:lnTo>
                <a:lnTo>
                  <a:pt x="5329" y="2871"/>
                </a:lnTo>
                <a:lnTo>
                  <a:pt x="5330" y="2869"/>
                </a:lnTo>
                <a:lnTo>
                  <a:pt x="5333" y="2868"/>
                </a:lnTo>
                <a:lnTo>
                  <a:pt x="5335" y="2868"/>
                </a:lnTo>
                <a:lnTo>
                  <a:pt x="5336" y="2868"/>
                </a:lnTo>
                <a:lnTo>
                  <a:pt x="5337" y="2868"/>
                </a:lnTo>
                <a:lnTo>
                  <a:pt x="5340" y="2870"/>
                </a:lnTo>
                <a:lnTo>
                  <a:pt x="5342" y="2870"/>
                </a:lnTo>
                <a:lnTo>
                  <a:pt x="5344" y="2869"/>
                </a:lnTo>
                <a:lnTo>
                  <a:pt x="5344" y="2864"/>
                </a:lnTo>
                <a:lnTo>
                  <a:pt x="5345" y="2863"/>
                </a:lnTo>
                <a:lnTo>
                  <a:pt x="5346" y="2862"/>
                </a:lnTo>
                <a:lnTo>
                  <a:pt x="5349" y="2862"/>
                </a:lnTo>
                <a:lnTo>
                  <a:pt x="5353" y="2862"/>
                </a:lnTo>
                <a:lnTo>
                  <a:pt x="5354" y="2862"/>
                </a:lnTo>
                <a:lnTo>
                  <a:pt x="5356" y="2861"/>
                </a:lnTo>
                <a:lnTo>
                  <a:pt x="5356" y="2860"/>
                </a:lnTo>
                <a:lnTo>
                  <a:pt x="5357" y="2857"/>
                </a:lnTo>
                <a:lnTo>
                  <a:pt x="5357" y="2854"/>
                </a:lnTo>
                <a:lnTo>
                  <a:pt x="5358" y="2853"/>
                </a:lnTo>
                <a:lnTo>
                  <a:pt x="5361" y="2853"/>
                </a:lnTo>
                <a:lnTo>
                  <a:pt x="5361" y="2850"/>
                </a:lnTo>
                <a:lnTo>
                  <a:pt x="5363" y="2849"/>
                </a:lnTo>
                <a:lnTo>
                  <a:pt x="5365" y="2850"/>
                </a:lnTo>
                <a:lnTo>
                  <a:pt x="5369" y="2851"/>
                </a:lnTo>
                <a:lnTo>
                  <a:pt x="5373" y="2852"/>
                </a:lnTo>
                <a:lnTo>
                  <a:pt x="5376" y="2853"/>
                </a:lnTo>
                <a:lnTo>
                  <a:pt x="5378" y="2853"/>
                </a:lnTo>
                <a:lnTo>
                  <a:pt x="5382" y="2852"/>
                </a:lnTo>
                <a:lnTo>
                  <a:pt x="5386" y="2851"/>
                </a:lnTo>
                <a:lnTo>
                  <a:pt x="5396" y="2848"/>
                </a:lnTo>
                <a:lnTo>
                  <a:pt x="5419" y="2840"/>
                </a:lnTo>
                <a:lnTo>
                  <a:pt x="5431" y="2837"/>
                </a:lnTo>
                <a:lnTo>
                  <a:pt x="5443" y="2834"/>
                </a:lnTo>
                <a:lnTo>
                  <a:pt x="5454" y="2832"/>
                </a:lnTo>
                <a:lnTo>
                  <a:pt x="5458" y="2832"/>
                </a:lnTo>
                <a:lnTo>
                  <a:pt x="5462" y="2833"/>
                </a:lnTo>
                <a:lnTo>
                  <a:pt x="5465" y="2834"/>
                </a:lnTo>
                <a:lnTo>
                  <a:pt x="5466" y="2836"/>
                </a:lnTo>
                <a:lnTo>
                  <a:pt x="5469" y="2840"/>
                </a:lnTo>
                <a:lnTo>
                  <a:pt x="5471" y="2844"/>
                </a:lnTo>
                <a:lnTo>
                  <a:pt x="5472" y="2846"/>
                </a:lnTo>
                <a:lnTo>
                  <a:pt x="5474" y="2847"/>
                </a:lnTo>
                <a:lnTo>
                  <a:pt x="5477" y="2848"/>
                </a:lnTo>
                <a:lnTo>
                  <a:pt x="5480" y="2847"/>
                </a:lnTo>
                <a:lnTo>
                  <a:pt x="5487" y="2846"/>
                </a:lnTo>
                <a:lnTo>
                  <a:pt x="5494" y="2845"/>
                </a:lnTo>
                <a:lnTo>
                  <a:pt x="5498" y="2846"/>
                </a:lnTo>
                <a:lnTo>
                  <a:pt x="5502" y="2847"/>
                </a:lnTo>
                <a:lnTo>
                  <a:pt x="5502" y="2850"/>
                </a:lnTo>
                <a:lnTo>
                  <a:pt x="5504" y="2852"/>
                </a:lnTo>
                <a:lnTo>
                  <a:pt x="5505" y="2854"/>
                </a:lnTo>
                <a:lnTo>
                  <a:pt x="5504" y="2856"/>
                </a:lnTo>
                <a:lnTo>
                  <a:pt x="5502" y="2858"/>
                </a:lnTo>
                <a:lnTo>
                  <a:pt x="5507" y="2859"/>
                </a:lnTo>
                <a:lnTo>
                  <a:pt x="5511" y="2859"/>
                </a:lnTo>
                <a:lnTo>
                  <a:pt x="5513" y="2860"/>
                </a:lnTo>
                <a:lnTo>
                  <a:pt x="5512" y="2862"/>
                </a:lnTo>
                <a:lnTo>
                  <a:pt x="5510" y="2864"/>
                </a:lnTo>
                <a:lnTo>
                  <a:pt x="5510" y="2865"/>
                </a:lnTo>
                <a:lnTo>
                  <a:pt x="5510" y="2866"/>
                </a:lnTo>
                <a:lnTo>
                  <a:pt x="5510" y="2867"/>
                </a:lnTo>
                <a:lnTo>
                  <a:pt x="5511" y="2867"/>
                </a:lnTo>
                <a:lnTo>
                  <a:pt x="5510" y="2867"/>
                </a:lnTo>
                <a:lnTo>
                  <a:pt x="5507" y="2867"/>
                </a:lnTo>
                <a:lnTo>
                  <a:pt x="5509" y="2869"/>
                </a:lnTo>
                <a:lnTo>
                  <a:pt x="5510" y="2871"/>
                </a:lnTo>
                <a:lnTo>
                  <a:pt x="5511" y="2872"/>
                </a:lnTo>
                <a:lnTo>
                  <a:pt x="5510" y="2872"/>
                </a:lnTo>
                <a:lnTo>
                  <a:pt x="5518" y="2874"/>
                </a:lnTo>
                <a:lnTo>
                  <a:pt x="5524" y="2875"/>
                </a:lnTo>
                <a:lnTo>
                  <a:pt x="5525" y="2883"/>
                </a:lnTo>
                <a:lnTo>
                  <a:pt x="5525" y="2889"/>
                </a:lnTo>
                <a:lnTo>
                  <a:pt x="5526" y="2891"/>
                </a:lnTo>
                <a:lnTo>
                  <a:pt x="5527" y="2895"/>
                </a:lnTo>
                <a:lnTo>
                  <a:pt x="5528" y="2899"/>
                </a:lnTo>
                <a:lnTo>
                  <a:pt x="5530" y="2903"/>
                </a:lnTo>
                <a:lnTo>
                  <a:pt x="5531" y="2903"/>
                </a:lnTo>
                <a:lnTo>
                  <a:pt x="5534" y="2904"/>
                </a:lnTo>
                <a:lnTo>
                  <a:pt x="5538" y="2906"/>
                </a:lnTo>
                <a:lnTo>
                  <a:pt x="5555" y="2884"/>
                </a:lnTo>
                <a:lnTo>
                  <a:pt x="5557" y="2883"/>
                </a:lnTo>
                <a:lnTo>
                  <a:pt x="5560" y="2884"/>
                </a:lnTo>
                <a:lnTo>
                  <a:pt x="5562" y="2884"/>
                </a:lnTo>
                <a:lnTo>
                  <a:pt x="5563" y="2884"/>
                </a:lnTo>
                <a:lnTo>
                  <a:pt x="5564" y="2884"/>
                </a:lnTo>
                <a:lnTo>
                  <a:pt x="5566" y="2881"/>
                </a:lnTo>
                <a:lnTo>
                  <a:pt x="5568" y="2876"/>
                </a:lnTo>
                <a:lnTo>
                  <a:pt x="5570" y="2872"/>
                </a:lnTo>
                <a:lnTo>
                  <a:pt x="5572" y="2869"/>
                </a:lnTo>
                <a:lnTo>
                  <a:pt x="5574" y="2869"/>
                </a:lnTo>
                <a:lnTo>
                  <a:pt x="5576" y="2870"/>
                </a:lnTo>
                <a:lnTo>
                  <a:pt x="5576" y="2871"/>
                </a:lnTo>
                <a:lnTo>
                  <a:pt x="5577" y="2873"/>
                </a:lnTo>
                <a:lnTo>
                  <a:pt x="5576" y="2878"/>
                </a:lnTo>
                <a:lnTo>
                  <a:pt x="5574" y="2883"/>
                </a:lnTo>
                <a:lnTo>
                  <a:pt x="5569" y="2895"/>
                </a:lnTo>
                <a:lnTo>
                  <a:pt x="5567" y="2900"/>
                </a:lnTo>
                <a:lnTo>
                  <a:pt x="5567" y="2902"/>
                </a:lnTo>
                <a:lnTo>
                  <a:pt x="5567" y="2904"/>
                </a:lnTo>
                <a:lnTo>
                  <a:pt x="5568" y="2909"/>
                </a:lnTo>
                <a:lnTo>
                  <a:pt x="5570" y="2912"/>
                </a:lnTo>
                <a:lnTo>
                  <a:pt x="5570" y="2914"/>
                </a:lnTo>
                <a:lnTo>
                  <a:pt x="5569" y="2915"/>
                </a:lnTo>
                <a:lnTo>
                  <a:pt x="5567" y="2916"/>
                </a:lnTo>
                <a:lnTo>
                  <a:pt x="5564" y="2916"/>
                </a:lnTo>
                <a:lnTo>
                  <a:pt x="5561" y="2916"/>
                </a:lnTo>
                <a:lnTo>
                  <a:pt x="5558" y="2917"/>
                </a:lnTo>
                <a:lnTo>
                  <a:pt x="5558" y="2923"/>
                </a:lnTo>
                <a:lnTo>
                  <a:pt x="5560" y="2922"/>
                </a:lnTo>
                <a:lnTo>
                  <a:pt x="5562" y="2921"/>
                </a:lnTo>
                <a:lnTo>
                  <a:pt x="5564" y="2920"/>
                </a:lnTo>
                <a:lnTo>
                  <a:pt x="5571" y="2917"/>
                </a:lnTo>
                <a:lnTo>
                  <a:pt x="5573" y="2916"/>
                </a:lnTo>
                <a:lnTo>
                  <a:pt x="5574" y="2914"/>
                </a:lnTo>
                <a:lnTo>
                  <a:pt x="5574" y="2912"/>
                </a:lnTo>
                <a:lnTo>
                  <a:pt x="5574" y="2909"/>
                </a:lnTo>
                <a:lnTo>
                  <a:pt x="5575" y="2900"/>
                </a:lnTo>
                <a:lnTo>
                  <a:pt x="5579" y="2901"/>
                </a:lnTo>
                <a:lnTo>
                  <a:pt x="5583" y="2900"/>
                </a:lnTo>
                <a:lnTo>
                  <a:pt x="5583" y="2901"/>
                </a:lnTo>
                <a:lnTo>
                  <a:pt x="5583" y="2902"/>
                </a:lnTo>
                <a:lnTo>
                  <a:pt x="5581" y="2904"/>
                </a:lnTo>
                <a:lnTo>
                  <a:pt x="5580" y="2905"/>
                </a:lnTo>
                <a:lnTo>
                  <a:pt x="5580" y="2906"/>
                </a:lnTo>
                <a:lnTo>
                  <a:pt x="5581" y="2906"/>
                </a:lnTo>
                <a:lnTo>
                  <a:pt x="5582" y="2908"/>
                </a:lnTo>
                <a:lnTo>
                  <a:pt x="5584" y="2910"/>
                </a:lnTo>
                <a:lnTo>
                  <a:pt x="5587" y="2916"/>
                </a:lnTo>
                <a:lnTo>
                  <a:pt x="5588" y="2919"/>
                </a:lnTo>
                <a:lnTo>
                  <a:pt x="5589" y="2922"/>
                </a:lnTo>
                <a:lnTo>
                  <a:pt x="5589" y="2926"/>
                </a:lnTo>
                <a:lnTo>
                  <a:pt x="5589" y="2929"/>
                </a:lnTo>
                <a:lnTo>
                  <a:pt x="5586" y="2937"/>
                </a:lnTo>
                <a:lnTo>
                  <a:pt x="5595" y="2935"/>
                </a:lnTo>
                <a:lnTo>
                  <a:pt x="5603" y="2931"/>
                </a:lnTo>
                <a:lnTo>
                  <a:pt x="5607" y="2944"/>
                </a:lnTo>
                <a:lnTo>
                  <a:pt x="5610" y="2957"/>
                </a:lnTo>
                <a:lnTo>
                  <a:pt x="5611" y="2970"/>
                </a:lnTo>
                <a:lnTo>
                  <a:pt x="5612" y="2976"/>
                </a:lnTo>
                <a:lnTo>
                  <a:pt x="5612" y="2982"/>
                </a:lnTo>
                <a:lnTo>
                  <a:pt x="5617" y="2984"/>
                </a:lnTo>
                <a:lnTo>
                  <a:pt x="5620" y="2986"/>
                </a:lnTo>
                <a:lnTo>
                  <a:pt x="5623" y="2988"/>
                </a:lnTo>
                <a:lnTo>
                  <a:pt x="5624" y="2989"/>
                </a:lnTo>
                <a:lnTo>
                  <a:pt x="5624" y="2990"/>
                </a:lnTo>
                <a:lnTo>
                  <a:pt x="5625" y="2993"/>
                </a:lnTo>
                <a:lnTo>
                  <a:pt x="5626" y="2996"/>
                </a:lnTo>
                <a:lnTo>
                  <a:pt x="5627" y="2998"/>
                </a:lnTo>
                <a:lnTo>
                  <a:pt x="5628" y="2999"/>
                </a:lnTo>
                <a:lnTo>
                  <a:pt x="5632" y="3001"/>
                </a:lnTo>
                <a:lnTo>
                  <a:pt x="5637" y="3003"/>
                </a:lnTo>
                <a:lnTo>
                  <a:pt x="5645" y="3007"/>
                </a:lnTo>
                <a:lnTo>
                  <a:pt x="5646" y="3007"/>
                </a:lnTo>
                <a:lnTo>
                  <a:pt x="5646" y="3006"/>
                </a:lnTo>
                <a:lnTo>
                  <a:pt x="5647" y="3003"/>
                </a:lnTo>
                <a:lnTo>
                  <a:pt x="5649" y="3002"/>
                </a:lnTo>
                <a:lnTo>
                  <a:pt x="5650" y="3001"/>
                </a:lnTo>
                <a:lnTo>
                  <a:pt x="5651" y="3002"/>
                </a:lnTo>
                <a:lnTo>
                  <a:pt x="5653" y="3003"/>
                </a:lnTo>
                <a:lnTo>
                  <a:pt x="5655" y="3005"/>
                </a:lnTo>
                <a:lnTo>
                  <a:pt x="5657" y="3008"/>
                </a:lnTo>
                <a:lnTo>
                  <a:pt x="5659" y="3013"/>
                </a:lnTo>
                <a:lnTo>
                  <a:pt x="5661" y="3014"/>
                </a:lnTo>
                <a:lnTo>
                  <a:pt x="5662" y="3016"/>
                </a:lnTo>
                <a:lnTo>
                  <a:pt x="5666" y="3018"/>
                </a:lnTo>
                <a:lnTo>
                  <a:pt x="5670" y="3020"/>
                </a:lnTo>
                <a:lnTo>
                  <a:pt x="5673" y="3021"/>
                </a:lnTo>
                <a:lnTo>
                  <a:pt x="5676" y="3021"/>
                </a:lnTo>
                <a:lnTo>
                  <a:pt x="5679" y="3021"/>
                </a:lnTo>
                <a:lnTo>
                  <a:pt x="5681" y="3020"/>
                </a:lnTo>
                <a:lnTo>
                  <a:pt x="5684" y="3017"/>
                </a:lnTo>
                <a:lnTo>
                  <a:pt x="5686" y="3013"/>
                </a:lnTo>
                <a:lnTo>
                  <a:pt x="5689" y="3010"/>
                </a:lnTo>
                <a:lnTo>
                  <a:pt x="5691" y="3006"/>
                </a:lnTo>
                <a:lnTo>
                  <a:pt x="5692" y="3005"/>
                </a:lnTo>
                <a:lnTo>
                  <a:pt x="5693" y="3005"/>
                </a:lnTo>
                <a:lnTo>
                  <a:pt x="5699" y="3005"/>
                </a:lnTo>
                <a:lnTo>
                  <a:pt x="5697" y="3002"/>
                </a:lnTo>
                <a:lnTo>
                  <a:pt x="5696" y="3000"/>
                </a:lnTo>
                <a:lnTo>
                  <a:pt x="5696" y="2999"/>
                </a:lnTo>
                <a:lnTo>
                  <a:pt x="5698" y="2997"/>
                </a:lnTo>
                <a:lnTo>
                  <a:pt x="5702" y="2995"/>
                </a:lnTo>
                <a:lnTo>
                  <a:pt x="5705" y="2993"/>
                </a:lnTo>
                <a:lnTo>
                  <a:pt x="5707" y="2990"/>
                </a:lnTo>
                <a:lnTo>
                  <a:pt x="5707" y="2992"/>
                </a:lnTo>
                <a:lnTo>
                  <a:pt x="5707" y="2994"/>
                </a:lnTo>
                <a:lnTo>
                  <a:pt x="5707" y="2995"/>
                </a:lnTo>
                <a:lnTo>
                  <a:pt x="5709" y="2997"/>
                </a:lnTo>
                <a:lnTo>
                  <a:pt x="5710" y="2999"/>
                </a:lnTo>
                <a:lnTo>
                  <a:pt x="5705" y="3002"/>
                </a:lnTo>
                <a:lnTo>
                  <a:pt x="5703" y="3004"/>
                </a:lnTo>
                <a:lnTo>
                  <a:pt x="5702" y="3006"/>
                </a:lnTo>
                <a:lnTo>
                  <a:pt x="5702" y="3007"/>
                </a:lnTo>
                <a:lnTo>
                  <a:pt x="5709" y="3005"/>
                </a:lnTo>
                <a:lnTo>
                  <a:pt x="5717" y="3004"/>
                </a:lnTo>
                <a:lnTo>
                  <a:pt x="5719" y="3004"/>
                </a:lnTo>
                <a:lnTo>
                  <a:pt x="5720" y="3004"/>
                </a:lnTo>
                <a:lnTo>
                  <a:pt x="5719" y="3005"/>
                </a:lnTo>
                <a:lnTo>
                  <a:pt x="5718" y="3006"/>
                </a:lnTo>
                <a:lnTo>
                  <a:pt x="5717" y="3008"/>
                </a:lnTo>
                <a:lnTo>
                  <a:pt x="5710" y="3013"/>
                </a:lnTo>
                <a:lnTo>
                  <a:pt x="5714" y="3015"/>
                </a:lnTo>
                <a:lnTo>
                  <a:pt x="5719" y="3017"/>
                </a:lnTo>
                <a:lnTo>
                  <a:pt x="5724" y="3019"/>
                </a:lnTo>
                <a:lnTo>
                  <a:pt x="5728" y="3021"/>
                </a:lnTo>
                <a:lnTo>
                  <a:pt x="5728" y="3022"/>
                </a:lnTo>
                <a:lnTo>
                  <a:pt x="5729" y="3023"/>
                </a:lnTo>
                <a:lnTo>
                  <a:pt x="5729" y="3026"/>
                </a:lnTo>
                <a:lnTo>
                  <a:pt x="5730" y="3028"/>
                </a:lnTo>
                <a:lnTo>
                  <a:pt x="5731" y="3030"/>
                </a:lnTo>
                <a:lnTo>
                  <a:pt x="5731" y="3029"/>
                </a:lnTo>
                <a:lnTo>
                  <a:pt x="5732" y="3028"/>
                </a:lnTo>
                <a:lnTo>
                  <a:pt x="5732" y="3025"/>
                </a:lnTo>
                <a:lnTo>
                  <a:pt x="5733" y="3023"/>
                </a:lnTo>
                <a:lnTo>
                  <a:pt x="5734" y="3021"/>
                </a:lnTo>
                <a:lnTo>
                  <a:pt x="5735" y="3021"/>
                </a:lnTo>
                <a:lnTo>
                  <a:pt x="5737" y="3021"/>
                </a:lnTo>
                <a:lnTo>
                  <a:pt x="5740" y="3022"/>
                </a:lnTo>
                <a:lnTo>
                  <a:pt x="5742" y="3021"/>
                </a:lnTo>
                <a:lnTo>
                  <a:pt x="5745" y="3019"/>
                </a:lnTo>
                <a:lnTo>
                  <a:pt x="5748" y="3016"/>
                </a:lnTo>
                <a:lnTo>
                  <a:pt x="5750" y="3012"/>
                </a:lnTo>
                <a:lnTo>
                  <a:pt x="5752" y="3008"/>
                </a:lnTo>
                <a:lnTo>
                  <a:pt x="5755" y="2999"/>
                </a:lnTo>
                <a:lnTo>
                  <a:pt x="5756" y="2993"/>
                </a:lnTo>
                <a:lnTo>
                  <a:pt x="5766" y="2993"/>
                </a:lnTo>
                <a:lnTo>
                  <a:pt x="5775" y="2994"/>
                </a:lnTo>
                <a:lnTo>
                  <a:pt x="5784" y="2994"/>
                </a:lnTo>
                <a:lnTo>
                  <a:pt x="5787" y="2994"/>
                </a:lnTo>
                <a:lnTo>
                  <a:pt x="5790" y="2993"/>
                </a:lnTo>
                <a:lnTo>
                  <a:pt x="5790" y="2992"/>
                </a:lnTo>
                <a:lnTo>
                  <a:pt x="5791" y="2991"/>
                </a:lnTo>
                <a:lnTo>
                  <a:pt x="5792" y="2989"/>
                </a:lnTo>
                <a:lnTo>
                  <a:pt x="5794" y="2988"/>
                </a:lnTo>
                <a:lnTo>
                  <a:pt x="5795" y="2988"/>
                </a:lnTo>
                <a:lnTo>
                  <a:pt x="5795" y="2984"/>
                </a:lnTo>
                <a:lnTo>
                  <a:pt x="5796" y="2981"/>
                </a:lnTo>
                <a:lnTo>
                  <a:pt x="5798" y="2979"/>
                </a:lnTo>
                <a:lnTo>
                  <a:pt x="5798" y="2976"/>
                </a:lnTo>
                <a:lnTo>
                  <a:pt x="5798" y="2975"/>
                </a:lnTo>
                <a:lnTo>
                  <a:pt x="5796" y="2974"/>
                </a:lnTo>
                <a:lnTo>
                  <a:pt x="5793" y="2972"/>
                </a:lnTo>
                <a:lnTo>
                  <a:pt x="5792" y="2971"/>
                </a:lnTo>
                <a:lnTo>
                  <a:pt x="5791" y="2971"/>
                </a:lnTo>
                <a:lnTo>
                  <a:pt x="5790" y="2970"/>
                </a:lnTo>
                <a:lnTo>
                  <a:pt x="5790" y="2968"/>
                </a:lnTo>
                <a:lnTo>
                  <a:pt x="5790" y="2965"/>
                </a:lnTo>
                <a:lnTo>
                  <a:pt x="5791" y="2964"/>
                </a:lnTo>
                <a:lnTo>
                  <a:pt x="5794" y="2962"/>
                </a:lnTo>
                <a:lnTo>
                  <a:pt x="5798" y="2960"/>
                </a:lnTo>
                <a:lnTo>
                  <a:pt x="5799" y="2957"/>
                </a:lnTo>
                <a:lnTo>
                  <a:pt x="5800" y="2954"/>
                </a:lnTo>
                <a:lnTo>
                  <a:pt x="5800" y="2948"/>
                </a:lnTo>
                <a:lnTo>
                  <a:pt x="5800" y="2941"/>
                </a:lnTo>
                <a:lnTo>
                  <a:pt x="5800" y="2938"/>
                </a:lnTo>
                <a:lnTo>
                  <a:pt x="5801" y="2934"/>
                </a:lnTo>
                <a:lnTo>
                  <a:pt x="5802" y="2931"/>
                </a:lnTo>
                <a:lnTo>
                  <a:pt x="5804" y="2928"/>
                </a:lnTo>
                <a:lnTo>
                  <a:pt x="5808" y="2921"/>
                </a:lnTo>
                <a:lnTo>
                  <a:pt x="5812" y="2913"/>
                </a:lnTo>
                <a:lnTo>
                  <a:pt x="5814" y="2910"/>
                </a:lnTo>
                <a:lnTo>
                  <a:pt x="5815" y="2906"/>
                </a:lnTo>
                <a:lnTo>
                  <a:pt x="5816" y="2902"/>
                </a:lnTo>
                <a:lnTo>
                  <a:pt x="5816" y="2899"/>
                </a:lnTo>
                <a:lnTo>
                  <a:pt x="5815" y="2895"/>
                </a:lnTo>
                <a:lnTo>
                  <a:pt x="5815" y="2892"/>
                </a:lnTo>
                <a:lnTo>
                  <a:pt x="5814" y="2886"/>
                </a:lnTo>
                <a:lnTo>
                  <a:pt x="5814" y="2883"/>
                </a:lnTo>
                <a:lnTo>
                  <a:pt x="5815" y="2881"/>
                </a:lnTo>
                <a:lnTo>
                  <a:pt x="5819" y="2881"/>
                </a:lnTo>
                <a:lnTo>
                  <a:pt x="5824" y="2881"/>
                </a:lnTo>
                <a:lnTo>
                  <a:pt x="5824" y="2879"/>
                </a:lnTo>
                <a:lnTo>
                  <a:pt x="5824" y="2877"/>
                </a:lnTo>
                <a:lnTo>
                  <a:pt x="5823" y="2874"/>
                </a:lnTo>
                <a:lnTo>
                  <a:pt x="5824" y="2872"/>
                </a:lnTo>
                <a:lnTo>
                  <a:pt x="5825" y="2871"/>
                </a:lnTo>
                <a:lnTo>
                  <a:pt x="5827" y="2869"/>
                </a:lnTo>
                <a:lnTo>
                  <a:pt x="5832" y="2866"/>
                </a:lnTo>
                <a:lnTo>
                  <a:pt x="5843" y="2861"/>
                </a:lnTo>
                <a:lnTo>
                  <a:pt x="5843" y="2855"/>
                </a:lnTo>
                <a:lnTo>
                  <a:pt x="5843" y="2856"/>
                </a:lnTo>
                <a:lnTo>
                  <a:pt x="5842" y="2856"/>
                </a:lnTo>
                <a:lnTo>
                  <a:pt x="5842" y="2853"/>
                </a:lnTo>
                <a:lnTo>
                  <a:pt x="5842" y="2850"/>
                </a:lnTo>
                <a:lnTo>
                  <a:pt x="5843" y="2847"/>
                </a:lnTo>
                <a:lnTo>
                  <a:pt x="5849" y="2847"/>
                </a:lnTo>
                <a:lnTo>
                  <a:pt x="5849" y="2844"/>
                </a:lnTo>
                <a:lnTo>
                  <a:pt x="5850" y="2842"/>
                </a:lnTo>
                <a:lnTo>
                  <a:pt x="5852" y="2839"/>
                </a:lnTo>
                <a:lnTo>
                  <a:pt x="5852" y="2836"/>
                </a:lnTo>
                <a:lnTo>
                  <a:pt x="5852" y="2833"/>
                </a:lnTo>
                <a:lnTo>
                  <a:pt x="5852" y="2827"/>
                </a:lnTo>
                <a:lnTo>
                  <a:pt x="5852" y="2822"/>
                </a:lnTo>
                <a:lnTo>
                  <a:pt x="5852" y="2816"/>
                </a:lnTo>
                <a:lnTo>
                  <a:pt x="5852" y="2813"/>
                </a:lnTo>
                <a:lnTo>
                  <a:pt x="5852" y="2810"/>
                </a:lnTo>
                <a:lnTo>
                  <a:pt x="5852" y="2801"/>
                </a:lnTo>
                <a:lnTo>
                  <a:pt x="5851" y="2793"/>
                </a:lnTo>
                <a:lnTo>
                  <a:pt x="5852" y="2785"/>
                </a:lnTo>
                <a:lnTo>
                  <a:pt x="5857" y="2785"/>
                </a:lnTo>
                <a:lnTo>
                  <a:pt x="5859" y="2778"/>
                </a:lnTo>
                <a:lnTo>
                  <a:pt x="5860" y="2774"/>
                </a:lnTo>
                <a:lnTo>
                  <a:pt x="5860" y="2769"/>
                </a:lnTo>
                <a:lnTo>
                  <a:pt x="5859" y="2763"/>
                </a:lnTo>
                <a:lnTo>
                  <a:pt x="5857" y="2757"/>
                </a:lnTo>
                <a:lnTo>
                  <a:pt x="5853" y="2747"/>
                </a:lnTo>
                <a:lnTo>
                  <a:pt x="5850" y="2742"/>
                </a:lnTo>
                <a:lnTo>
                  <a:pt x="5849" y="2737"/>
                </a:lnTo>
                <a:lnTo>
                  <a:pt x="5849" y="2733"/>
                </a:lnTo>
                <a:lnTo>
                  <a:pt x="5849" y="2727"/>
                </a:lnTo>
                <a:lnTo>
                  <a:pt x="5851" y="2715"/>
                </a:lnTo>
                <a:lnTo>
                  <a:pt x="5851" y="2708"/>
                </a:lnTo>
                <a:lnTo>
                  <a:pt x="5852" y="2701"/>
                </a:lnTo>
                <a:lnTo>
                  <a:pt x="5851" y="2698"/>
                </a:lnTo>
                <a:lnTo>
                  <a:pt x="5851" y="2695"/>
                </a:lnTo>
                <a:lnTo>
                  <a:pt x="5850" y="2692"/>
                </a:lnTo>
                <a:lnTo>
                  <a:pt x="5849" y="2689"/>
                </a:lnTo>
                <a:lnTo>
                  <a:pt x="5832" y="2678"/>
                </a:lnTo>
                <a:lnTo>
                  <a:pt x="5832" y="2677"/>
                </a:lnTo>
                <a:lnTo>
                  <a:pt x="5831" y="2676"/>
                </a:lnTo>
                <a:lnTo>
                  <a:pt x="5832" y="2673"/>
                </a:lnTo>
                <a:lnTo>
                  <a:pt x="5832" y="2670"/>
                </a:lnTo>
                <a:lnTo>
                  <a:pt x="5832" y="2667"/>
                </a:lnTo>
                <a:lnTo>
                  <a:pt x="5829" y="2664"/>
                </a:lnTo>
                <a:lnTo>
                  <a:pt x="5823" y="2661"/>
                </a:lnTo>
                <a:lnTo>
                  <a:pt x="5815" y="2656"/>
                </a:lnTo>
                <a:lnTo>
                  <a:pt x="5814" y="2653"/>
                </a:lnTo>
                <a:lnTo>
                  <a:pt x="5813" y="2650"/>
                </a:lnTo>
                <a:lnTo>
                  <a:pt x="5813" y="2646"/>
                </a:lnTo>
                <a:lnTo>
                  <a:pt x="5812" y="2643"/>
                </a:lnTo>
                <a:lnTo>
                  <a:pt x="5812" y="2635"/>
                </a:lnTo>
                <a:lnTo>
                  <a:pt x="5812" y="2628"/>
                </a:lnTo>
                <a:lnTo>
                  <a:pt x="5806" y="2625"/>
                </a:lnTo>
                <a:lnTo>
                  <a:pt x="5801" y="2621"/>
                </a:lnTo>
                <a:lnTo>
                  <a:pt x="5799" y="2620"/>
                </a:lnTo>
                <a:lnTo>
                  <a:pt x="5796" y="2619"/>
                </a:lnTo>
                <a:lnTo>
                  <a:pt x="5793" y="2617"/>
                </a:lnTo>
                <a:lnTo>
                  <a:pt x="5790" y="2616"/>
                </a:lnTo>
                <a:lnTo>
                  <a:pt x="5790" y="2606"/>
                </a:lnTo>
                <a:lnTo>
                  <a:pt x="5790" y="2595"/>
                </a:lnTo>
                <a:lnTo>
                  <a:pt x="5789" y="2591"/>
                </a:lnTo>
                <a:lnTo>
                  <a:pt x="5788" y="2587"/>
                </a:lnTo>
                <a:lnTo>
                  <a:pt x="5787" y="2585"/>
                </a:lnTo>
                <a:lnTo>
                  <a:pt x="5785" y="2584"/>
                </a:lnTo>
                <a:lnTo>
                  <a:pt x="5783" y="2582"/>
                </a:lnTo>
                <a:lnTo>
                  <a:pt x="5781" y="2582"/>
                </a:lnTo>
                <a:lnTo>
                  <a:pt x="5776" y="2582"/>
                </a:lnTo>
                <a:lnTo>
                  <a:pt x="5777" y="2578"/>
                </a:lnTo>
                <a:lnTo>
                  <a:pt x="5779" y="2576"/>
                </a:lnTo>
                <a:lnTo>
                  <a:pt x="5780" y="2574"/>
                </a:lnTo>
                <a:lnTo>
                  <a:pt x="5781" y="2573"/>
                </a:lnTo>
                <a:lnTo>
                  <a:pt x="5781" y="2572"/>
                </a:lnTo>
                <a:lnTo>
                  <a:pt x="5781" y="2571"/>
                </a:lnTo>
                <a:lnTo>
                  <a:pt x="5780" y="2570"/>
                </a:lnTo>
                <a:lnTo>
                  <a:pt x="5779" y="2569"/>
                </a:lnTo>
                <a:lnTo>
                  <a:pt x="5779" y="2568"/>
                </a:lnTo>
                <a:lnTo>
                  <a:pt x="5779" y="2565"/>
                </a:lnTo>
                <a:lnTo>
                  <a:pt x="5774" y="2562"/>
                </a:lnTo>
                <a:lnTo>
                  <a:pt x="5769" y="2559"/>
                </a:lnTo>
                <a:lnTo>
                  <a:pt x="5754" y="2552"/>
                </a:lnTo>
                <a:lnTo>
                  <a:pt x="5747" y="2548"/>
                </a:lnTo>
                <a:lnTo>
                  <a:pt x="5741" y="2545"/>
                </a:lnTo>
                <a:lnTo>
                  <a:pt x="5736" y="2542"/>
                </a:lnTo>
                <a:lnTo>
                  <a:pt x="5734" y="2541"/>
                </a:lnTo>
                <a:lnTo>
                  <a:pt x="5734" y="2539"/>
                </a:lnTo>
                <a:lnTo>
                  <a:pt x="5732" y="2535"/>
                </a:lnTo>
                <a:lnTo>
                  <a:pt x="5731" y="2533"/>
                </a:lnTo>
                <a:lnTo>
                  <a:pt x="5731" y="2530"/>
                </a:lnTo>
                <a:lnTo>
                  <a:pt x="5731" y="2520"/>
                </a:lnTo>
                <a:lnTo>
                  <a:pt x="5732" y="2510"/>
                </a:lnTo>
                <a:lnTo>
                  <a:pt x="5731" y="2505"/>
                </a:lnTo>
                <a:lnTo>
                  <a:pt x="5731" y="2500"/>
                </a:lnTo>
                <a:lnTo>
                  <a:pt x="5730" y="2497"/>
                </a:lnTo>
                <a:lnTo>
                  <a:pt x="5728" y="2494"/>
                </a:lnTo>
                <a:lnTo>
                  <a:pt x="5724" y="2488"/>
                </a:lnTo>
                <a:lnTo>
                  <a:pt x="5719" y="2483"/>
                </a:lnTo>
                <a:lnTo>
                  <a:pt x="5718" y="2480"/>
                </a:lnTo>
                <a:lnTo>
                  <a:pt x="5717" y="2477"/>
                </a:lnTo>
                <a:lnTo>
                  <a:pt x="5716" y="2473"/>
                </a:lnTo>
                <a:lnTo>
                  <a:pt x="5716" y="2469"/>
                </a:lnTo>
                <a:lnTo>
                  <a:pt x="5717" y="2460"/>
                </a:lnTo>
                <a:lnTo>
                  <a:pt x="5718" y="2452"/>
                </a:lnTo>
                <a:lnTo>
                  <a:pt x="5718" y="2448"/>
                </a:lnTo>
                <a:lnTo>
                  <a:pt x="5717" y="2444"/>
                </a:lnTo>
                <a:lnTo>
                  <a:pt x="5707" y="2444"/>
                </a:lnTo>
                <a:lnTo>
                  <a:pt x="5704" y="2438"/>
                </a:lnTo>
                <a:lnTo>
                  <a:pt x="5702" y="2438"/>
                </a:lnTo>
                <a:lnTo>
                  <a:pt x="5702" y="2434"/>
                </a:lnTo>
                <a:lnTo>
                  <a:pt x="5702" y="2430"/>
                </a:lnTo>
                <a:lnTo>
                  <a:pt x="5699" y="2431"/>
                </a:lnTo>
                <a:lnTo>
                  <a:pt x="5698" y="2431"/>
                </a:lnTo>
                <a:lnTo>
                  <a:pt x="5693" y="2432"/>
                </a:lnTo>
                <a:lnTo>
                  <a:pt x="5693" y="2438"/>
                </a:lnTo>
                <a:lnTo>
                  <a:pt x="5691" y="2438"/>
                </a:lnTo>
                <a:lnTo>
                  <a:pt x="5689" y="2438"/>
                </a:lnTo>
                <a:lnTo>
                  <a:pt x="5688" y="2438"/>
                </a:lnTo>
                <a:lnTo>
                  <a:pt x="5688" y="2437"/>
                </a:lnTo>
                <a:lnTo>
                  <a:pt x="5687" y="2435"/>
                </a:lnTo>
                <a:lnTo>
                  <a:pt x="5686" y="2435"/>
                </a:lnTo>
                <a:lnTo>
                  <a:pt x="5685" y="2435"/>
                </a:lnTo>
                <a:lnTo>
                  <a:pt x="5684" y="2422"/>
                </a:lnTo>
                <a:lnTo>
                  <a:pt x="5683" y="2411"/>
                </a:lnTo>
                <a:lnTo>
                  <a:pt x="5681" y="2401"/>
                </a:lnTo>
                <a:lnTo>
                  <a:pt x="5678" y="2392"/>
                </a:lnTo>
                <a:lnTo>
                  <a:pt x="5675" y="2384"/>
                </a:lnTo>
                <a:lnTo>
                  <a:pt x="5671" y="2376"/>
                </a:lnTo>
                <a:lnTo>
                  <a:pt x="5662" y="2359"/>
                </a:lnTo>
                <a:lnTo>
                  <a:pt x="5658" y="2359"/>
                </a:lnTo>
                <a:lnTo>
                  <a:pt x="5654" y="2359"/>
                </a:lnTo>
                <a:lnTo>
                  <a:pt x="5652" y="2375"/>
                </a:lnTo>
                <a:lnTo>
                  <a:pt x="5651" y="2388"/>
                </a:lnTo>
                <a:lnTo>
                  <a:pt x="5650" y="2400"/>
                </a:lnTo>
                <a:lnTo>
                  <a:pt x="5651" y="2413"/>
                </a:lnTo>
                <a:lnTo>
                  <a:pt x="5645" y="2416"/>
                </a:lnTo>
                <a:lnTo>
                  <a:pt x="5645" y="2424"/>
                </a:lnTo>
                <a:lnTo>
                  <a:pt x="5645" y="2431"/>
                </a:lnTo>
                <a:lnTo>
                  <a:pt x="5646" y="2438"/>
                </a:lnTo>
                <a:lnTo>
                  <a:pt x="5646" y="2445"/>
                </a:lnTo>
                <a:lnTo>
                  <a:pt x="5647" y="2452"/>
                </a:lnTo>
                <a:lnTo>
                  <a:pt x="5647" y="2459"/>
                </a:lnTo>
                <a:lnTo>
                  <a:pt x="5647" y="2467"/>
                </a:lnTo>
                <a:lnTo>
                  <a:pt x="5645" y="2475"/>
                </a:lnTo>
                <a:lnTo>
                  <a:pt x="5642" y="2476"/>
                </a:lnTo>
                <a:lnTo>
                  <a:pt x="5641" y="2477"/>
                </a:lnTo>
                <a:lnTo>
                  <a:pt x="5640" y="2477"/>
                </a:lnTo>
                <a:lnTo>
                  <a:pt x="5639" y="2479"/>
                </a:lnTo>
                <a:lnTo>
                  <a:pt x="5639" y="2481"/>
                </a:lnTo>
                <a:lnTo>
                  <a:pt x="5639" y="2484"/>
                </a:lnTo>
                <a:lnTo>
                  <a:pt x="5640" y="2488"/>
                </a:lnTo>
                <a:lnTo>
                  <a:pt x="5640" y="2492"/>
                </a:lnTo>
                <a:lnTo>
                  <a:pt x="5634" y="2497"/>
                </a:lnTo>
                <a:lnTo>
                  <a:pt x="5634" y="2500"/>
                </a:lnTo>
                <a:lnTo>
                  <a:pt x="5634" y="2503"/>
                </a:lnTo>
                <a:lnTo>
                  <a:pt x="5634" y="2506"/>
                </a:lnTo>
                <a:lnTo>
                  <a:pt x="5634" y="2507"/>
                </a:lnTo>
                <a:lnTo>
                  <a:pt x="5634" y="2508"/>
                </a:lnTo>
                <a:lnTo>
                  <a:pt x="5633" y="2509"/>
                </a:lnTo>
                <a:lnTo>
                  <a:pt x="5631" y="2509"/>
                </a:lnTo>
                <a:lnTo>
                  <a:pt x="5630" y="2509"/>
                </a:lnTo>
                <a:lnTo>
                  <a:pt x="5628" y="2511"/>
                </a:lnTo>
                <a:lnTo>
                  <a:pt x="5627" y="2511"/>
                </a:lnTo>
                <a:lnTo>
                  <a:pt x="5625" y="2511"/>
                </a:lnTo>
                <a:lnTo>
                  <a:pt x="5621" y="2511"/>
                </a:lnTo>
                <a:lnTo>
                  <a:pt x="5618" y="2512"/>
                </a:lnTo>
                <a:lnTo>
                  <a:pt x="5616" y="2512"/>
                </a:lnTo>
                <a:lnTo>
                  <a:pt x="5614" y="2511"/>
                </a:lnTo>
                <a:lnTo>
                  <a:pt x="5613" y="2510"/>
                </a:lnTo>
                <a:lnTo>
                  <a:pt x="5611" y="2508"/>
                </a:lnTo>
                <a:lnTo>
                  <a:pt x="5609" y="2503"/>
                </a:lnTo>
                <a:lnTo>
                  <a:pt x="5608" y="2498"/>
                </a:lnTo>
                <a:lnTo>
                  <a:pt x="5607" y="2496"/>
                </a:lnTo>
                <a:lnTo>
                  <a:pt x="5607" y="2495"/>
                </a:lnTo>
                <a:lnTo>
                  <a:pt x="5606" y="2494"/>
                </a:lnTo>
                <a:lnTo>
                  <a:pt x="5604" y="2494"/>
                </a:lnTo>
                <a:lnTo>
                  <a:pt x="5602" y="2494"/>
                </a:lnTo>
                <a:lnTo>
                  <a:pt x="5599" y="2494"/>
                </a:lnTo>
                <a:lnTo>
                  <a:pt x="5597" y="2494"/>
                </a:lnTo>
                <a:lnTo>
                  <a:pt x="5596" y="2494"/>
                </a:lnTo>
                <a:lnTo>
                  <a:pt x="5595" y="2493"/>
                </a:lnTo>
                <a:lnTo>
                  <a:pt x="5592" y="2490"/>
                </a:lnTo>
                <a:lnTo>
                  <a:pt x="5590" y="2487"/>
                </a:lnTo>
                <a:lnTo>
                  <a:pt x="5587" y="2483"/>
                </a:lnTo>
                <a:lnTo>
                  <a:pt x="5585" y="2480"/>
                </a:lnTo>
                <a:lnTo>
                  <a:pt x="5583" y="2477"/>
                </a:lnTo>
                <a:lnTo>
                  <a:pt x="5580" y="2474"/>
                </a:lnTo>
                <a:lnTo>
                  <a:pt x="5578" y="2472"/>
                </a:lnTo>
                <a:lnTo>
                  <a:pt x="5575" y="2470"/>
                </a:lnTo>
                <a:lnTo>
                  <a:pt x="5572" y="2470"/>
                </a:lnTo>
                <a:lnTo>
                  <a:pt x="5567" y="2469"/>
                </a:lnTo>
                <a:lnTo>
                  <a:pt x="5561" y="2468"/>
                </a:lnTo>
                <a:lnTo>
                  <a:pt x="5558" y="2468"/>
                </a:lnTo>
                <a:lnTo>
                  <a:pt x="5555" y="2466"/>
                </a:lnTo>
                <a:lnTo>
                  <a:pt x="5555" y="2461"/>
                </a:lnTo>
                <a:lnTo>
                  <a:pt x="5547" y="2456"/>
                </a:lnTo>
                <a:lnTo>
                  <a:pt x="5543" y="2455"/>
                </a:lnTo>
                <a:lnTo>
                  <a:pt x="5538" y="2452"/>
                </a:lnTo>
                <a:lnTo>
                  <a:pt x="5539" y="2447"/>
                </a:lnTo>
                <a:lnTo>
                  <a:pt x="5539" y="2442"/>
                </a:lnTo>
                <a:lnTo>
                  <a:pt x="5538" y="2432"/>
                </a:lnTo>
                <a:lnTo>
                  <a:pt x="5544" y="2430"/>
                </a:lnTo>
                <a:lnTo>
                  <a:pt x="5545" y="2424"/>
                </a:lnTo>
                <a:lnTo>
                  <a:pt x="5545" y="2419"/>
                </a:lnTo>
                <a:lnTo>
                  <a:pt x="5545" y="2417"/>
                </a:lnTo>
                <a:lnTo>
                  <a:pt x="5544" y="2415"/>
                </a:lnTo>
                <a:lnTo>
                  <a:pt x="5543" y="2414"/>
                </a:lnTo>
                <a:lnTo>
                  <a:pt x="5541" y="2413"/>
                </a:lnTo>
                <a:lnTo>
                  <a:pt x="5545" y="2412"/>
                </a:lnTo>
                <a:lnTo>
                  <a:pt x="5548" y="2412"/>
                </a:lnTo>
                <a:lnTo>
                  <a:pt x="5555" y="2413"/>
                </a:lnTo>
                <a:lnTo>
                  <a:pt x="5555" y="2408"/>
                </a:lnTo>
                <a:lnTo>
                  <a:pt x="5555" y="2404"/>
                </a:lnTo>
                <a:lnTo>
                  <a:pt x="5554" y="2403"/>
                </a:lnTo>
                <a:lnTo>
                  <a:pt x="5553" y="2403"/>
                </a:lnTo>
                <a:lnTo>
                  <a:pt x="5552" y="2402"/>
                </a:lnTo>
                <a:lnTo>
                  <a:pt x="5552" y="2400"/>
                </a:lnTo>
                <a:lnTo>
                  <a:pt x="5552" y="2399"/>
                </a:lnTo>
                <a:lnTo>
                  <a:pt x="5554" y="2398"/>
                </a:lnTo>
                <a:lnTo>
                  <a:pt x="5556" y="2397"/>
                </a:lnTo>
                <a:lnTo>
                  <a:pt x="5559" y="2395"/>
                </a:lnTo>
                <a:lnTo>
                  <a:pt x="5560" y="2394"/>
                </a:lnTo>
                <a:lnTo>
                  <a:pt x="5561" y="2393"/>
                </a:lnTo>
                <a:lnTo>
                  <a:pt x="5561" y="2391"/>
                </a:lnTo>
                <a:lnTo>
                  <a:pt x="5560" y="2388"/>
                </a:lnTo>
                <a:lnTo>
                  <a:pt x="5558" y="2382"/>
                </a:lnTo>
                <a:lnTo>
                  <a:pt x="5555" y="2383"/>
                </a:lnTo>
                <a:lnTo>
                  <a:pt x="5548" y="2386"/>
                </a:lnTo>
                <a:lnTo>
                  <a:pt x="5544" y="2387"/>
                </a:lnTo>
                <a:lnTo>
                  <a:pt x="5541" y="2382"/>
                </a:lnTo>
                <a:lnTo>
                  <a:pt x="5534" y="2382"/>
                </a:lnTo>
                <a:lnTo>
                  <a:pt x="5527" y="2382"/>
                </a:lnTo>
                <a:lnTo>
                  <a:pt x="5520" y="2381"/>
                </a:lnTo>
                <a:lnTo>
                  <a:pt x="5510" y="2379"/>
                </a:lnTo>
                <a:lnTo>
                  <a:pt x="5512" y="2379"/>
                </a:lnTo>
                <a:lnTo>
                  <a:pt x="5509" y="2378"/>
                </a:lnTo>
                <a:lnTo>
                  <a:pt x="5506" y="2378"/>
                </a:lnTo>
                <a:lnTo>
                  <a:pt x="5507" y="2379"/>
                </a:lnTo>
                <a:lnTo>
                  <a:pt x="5504" y="2377"/>
                </a:lnTo>
                <a:lnTo>
                  <a:pt x="5502" y="2375"/>
                </a:lnTo>
                <a:lnTo>
                  <a:pt x="5501" y="2373"/>
                </a:lnTo>
                <a:lnTo>
                  <a:pt x="5499" y="2371"/>
                </a:lnTo>
                <a:lnTo>
                  <a:pt x="5495" y="2373"/>
                </a:lnTo>
                <a:lnTo>
                  <a:pt x="5493" y="2375"/>
                </a:lnTo>
                <a:lnTo>
                  <a:pt x="5493" y="2376"/>
                </a:lnTo>
                <a:lnTo>
                  <a:pt x="5489" y="2375"/>
                </a:lnTo>
                <a:lnTo>
                  <a:pt x="5487" y="2374"/>
                </a:lnTo>
                <a:lnTo>
                  <a:pt x="5488" y="2373"/>
                </a:lnTo>
                <a:lnTo>
                  <a:pt x="5485" y="2372"/>
                </a:lnTo>
                <a:lnTo>
                  <a:pt x="5482" y="2369"/>
                </a:lnTo>
                <a:lnTo>
                  <a:pt x="5479" y="2366"/>
                </a:lnTo>
                <a:lnTo>
                  <a:pt x="5477" y="2365"/>
                </a:lnTo>
                <a:lnTo>
                  <a:pt x="5473" y="2364"/>
                </a:lnTo>
                <a:lnTo>
                  <a:pt x="5470" y="2364"/>
                </a:lnTo>
                <a:lnTo>
                  <a:pt x="5469" y="2364"/>
                </a:lnTo>
                <a:lnTo>
                  <a:pt x="5469" y="2365"/>
                </a:lnTo>
                <a:lnTo>
                  <a:pt x="5469" y="2366"/>
                </a:lnTo>
                <a:lnTo>
                  <a:pt x="5470" y="2368"/>
                </a:lnTo>
                <a:lnTo>
                  <a:pt x="5474" y="2371"/>
                </a:lnTo>
                <a:lnTo>
                  <a:pt x="5485" y="2378"/>
                </a:lnTo>
                <a:lnTo>
                  <a:pt x="5491" y="2382"/>
                </a:lnTo>
                <a:lnTo>
                  <a:pt x="5490" y="2384"/>
                </a:lnTo>
                <a:lnTo>
                  <a:pt x="5490" y="2387"/>
                </a:lnTo>
                <a:lnTo>
                  <a:pt x="5489" y="2388"/>
                </a:lnTo>
                <a:lnTo>
                  <a:pt x="5488" y="2389"/>
                </a:lnTo>
                <a:lnTo>
                  <a:pt x="5487" y="2389"/>
                </a:lnTo>
                <a:lnTo>
                  <a:pt x="5485" y="2387"/>
                </a:lnTo>
                <a:lnTo>
                  <a:pt x="5485" y="2393"/>
                </a:lnTo>
                <a:lnTo>
                  <a:pt x="5482" y="2393"/>
                </a:lnTo>
                <a:lnTo>
                  <a:pt x="5479" y="2392"/>
                </a:lnTo>
                <a:lnTo>
                  <a:pt x="5472" y="2389"/>
                </a:lnTo>
                <a:lnTo>
                  <a:pt x="5464" y="2386"/>
                </a:lnTo>
                <a:lnTo>
                  <a:pt x="5460" y="2385"/>
                </a:lnTo>
                <a:lnTo>
                  <a:pt x="5457" y="2385"/>
                </a:lnTo>
                <a:lnTo>
                  <a:pt x="5456" y="2386"/>
                </a:lnTo>
                <a:lnTo>
                  <a:pt x="5455" y="2389"/>
                </a:lnTo>
                <a:lnTo>
                  <a:pt x="5454" y="2393"/>
                </a:lnTo>
                <a:lnTo>
                  <a:pt x="5453" y="2393"/>
                </a:lnTo>
                <a:lnTo>
                  <a:pt x="5452" y="2393"/>
                </a:lnTo>
                <a:lnTo>
                  <a:pt x="5449" y="2391"/>
                </a:lnTo>
                <a:lnTo>
                  <a:pt x="5446" y="2387"/>
                </a:lnTo>
                <a:lnTo>
                  <a:pt x="5444" y="2395"/>
                </a:lnTo>
                <a:lnTo>
                  <a:pt x="5443" y="2398"/>
                </a:lnTo>
                <a:lnTo>
                  <a:pt x="5442" y="2402"/>
                </a:lnTo>
                <a:lnTo>
                  <a:pt x="5442" y="2405"/>
                </a:lnTo>
                <a:lnTo>
                  <a:pt x="5442" y="2408"/>
                </a:lnTo>
                <a:lnTo>
                  <a:pt x="5443" y="2411"/>
                </a:lnTo>
                <a:lnTo>
                  <a:pt x="5446" y="2413"/>
                </a:lnTo>
                <a:lnTo>
                  <a:pt x="5445" y="2413"/>
                </a:lnTo>
                <a:lnTo>
                  <a:pt x="5443" y="2413"/>
                </a:lnTo>
                <a:lnTo>
                  <a:pt x="5440" y="2413"/>
                </a:lnTo>
                <a:lnTo>
                  <a:pt x="5437" y="2412"/>
                </a:lnTo>
                <a:lnTo>
                  <a:pt x="5436" y="2412"/>
                </a:lnTo>
                <a:lnTo>
                  <a:pt x="5434" y="2413"/>
                </a:lnTo>
                <a:lnTo>
                  <a:pt x="5434" y="2415"/>
                </a:lnTo>
                <a:lnTo>
                  <a:pt x="5434" y="2419"/>
                </a:lnTo>
                <a:lnTo>
                  <a:pt x="5434" y="2427"/>
                </a:lnTo>
                <a:lnTo>
                  <a:pt x="5428" y="2429"/>
                </a:lnTo>
                <a:lnTo>
                  <a:pt x="5426" y="2430"/>
                </a:lnTo>
                <a:lnTo>
                  <a:pt x="5423" y="2432"/>
                </a:lnTo>
                <a:lnTo>
                  <a:pt x="5425" y="2436"/>
                </a:lnTo>
                <a:lnTo>
                  <a:pt x="5427" y="2439"/>
                </a:lnTo>
                <a:lnTo>
                  <a:pt x="5431" y="2444"/>
                </a:lnTo>
                <a:lnTo>
                  <a:pt x="5431" y="2445"/>
                </a:lnTo>
                <a:lnTo>
                  <a:pt x="5431" y="2446"/>
                </a:lnTo>
                <a:lnTo>
                  <a:pt x="5430" y="2446"/>
                </a:lnTo>
                <a:lnTo>
                  <a:pt x="5430" y="2447"/>
                </a:lnTo>
                <a:lnTo>
                  <a:pt x="5426" y="2448"/>
                </a:lnTo>
                <a:lnTo>
                  <a:pt x="5420" y="2449"/>
                </a:lnTo>
                <a:lnTo>
                  <a:pt x="5421" y="2449"/>
                </a:lnTo>
                <a:lnTo>
                  <a:pt x="5419" y="2448"/>
                </a:lnTo>
                <a:lnTo>
                  <a:pt x="5415" y="2446"/>
                </a:lnTo>
                <a:lnTo>
                  <a:pt x="5416" y="2445"/>
                </a:lnTo>
                <a:lnTo>
                  <a:pt x="5415" y="2444"/>
                </a:lnTo>
                <a:lnTo>
                  <a:pt x="5414" y="2444"/>
                </a:lnTo>
                <a:lnTo>
                  <a:pt x="5412" y="2444"/>
                </a:lnTo>
                <a:lnTo>
                  <a:pt x="5406" y="2444"/>
                </a:lnTo>
                <a:lnTo>
                  <a:pt x="5406" y="2446"/>
                </a:lnTo>
                <a:lnTo>
                  <a:pt x="5406" y="2449"/>
                </a:lnTo>
                <a:lnTo>
                  <a:pt x="5406" y="2455"/>
                </a:lnTo>
                <a:lnTo>
                  <a:pt x="5398" y="2458"/>
                </a:lnTo>
                <a:lnTo>
                  <a:pt x="5400" y="2448"/>
                </a:lnTo>
                <a:lnTo>
                  <a:pt x="5401" y="2445"/>
                </a:lnTo>
                <a:lnTo>
                  <a:pt x="5401" y="2442"/>
                </a:lnTo>
                <a:lnTo>
                  <a:pt x="5401" y="2440"/>
                </a:lnTo>
                <a:lnTo>
                  <a:pt x="5400" y="2439"/>
                </a:lnTo>
                <a:lnTo>
                  <a:pt x="5399" y="2436"/>
                </a:lnTo>
                <a:lnTo>
                  <a:pt x="5396" y="2433"/>
                </a:lnTo>
                <a:lnTo>
                  <a:pt x="5392" y="2430"/>
                </a:lnTo>
                <a:lnTo>
                  <a:pt x="5389" y="2421"/>
                </a:lnTo>
                <a:lnTo>
                  <a:pt x="5382" y="2423"/>
                </a:lnTo>
                <a:lnTo>
                  <a:pt x="5377" y="2424"/>
                </a:lnTo>
                <a:lnTo>
                  <a:pt x="5373" y="2424"/>
                </a:lnTo>
                <a:lnTo>
                  <a:pt x="5371" y="2424"/>
                </a:lnTo>
                <a:lnTo>
                  <a:pt x="5370" y="2426"/>
                </a:lnTo>
                <a:lnTo>
                  <a:pt x="5369" y="2428"/>
                </a:lnTo>
                <a:lnTo>
                  <a:pt x="5367" y="2438"/>
                </a:lnTo>
                <a:lnTo>
                  <a:pt x="5365" y="2437"/>
                </a:lnTo>
                <a:lnTo>
                  <a:pt x="5364" y="2435"/>
                </a:lnTo>
                <a:lnTo>
                  <a:pt x="5364" y="2432"/>
                </a:lnTo>
                <a:lnTo>
                  <a:pt x="5358" y="2432"/>
                </a:lnTo>
                <a:lnTo>
                  <a:pt x="5361" y="2438"/>
                </a:lnTo>
                <a:lnTo>
                  <a:pt x="5356" y="2438"/>
                </a:lnTo>
                <a:lnTo>
                  <a:pt x="5358" y="2444"/>
                </a:lnTo>
                <a:lnTo>
                  <a:pt x="5358" y="2448"/>
                </a:lnTo>
                <a:lnTo>
                  <a:pt x="5358" y="2449"/>
                </a:lnTo>
                <a:lnTo>
                  <a:pt x="5356" y="2449"/>
                </a:lnTo>
                <a:lnTo>
                  <a:pt x="5354" y="2449"/>
                </a:lnTo>
                <a:lnTo>
                  <a:pt x="5352" y="2449"/>
                </a:lnTo>
                <a:lnTo>
                  <a:pt x="5350" y="2449"/>
                </a:lnTo>
                <a:lnTo>
                  <a:pt x="5352" y="2453"/>
                </a:lnTo>
                <a:lnTo>
                  <a:pt x="5354" y="2456"/>
                </a:lnTo>
                <a:lnTo>
                  <a:pt x="5353" y="2457"/>
                </a:lnTo>
                <a:lnTo>
                  <a:pt x="5353" y="2458"/>
                </a:lnTo>
                <a:lnTo>
                  <a:pt x="5352" y="2458"/>
                </a:lnTo>
                <a:lnTo>
                  <a:pt x="5351" y="2457"/>
                </a:lnTo>
                <a:lnTo>
                  <a:pt x="5348" y="2455"/>
                </a:lnTo>
                <a:lnTo>
                  <a:pt x="5344" y="2452"/>
                </a:lnTo>
                <a:lnTo>
                  <a:pt x="5344" y="2453"/>
                </a:lnTo>
                <a:lnTo>
                  <a:pt x="5343" y="2454"/>
                </a:lnTo>
                <a:lnTo>
                  <a:pt x="5341" y="2456"/>
                </a:lnTo>
                <a:lnTo>
                  <a:pt x="5340" y="2457"/>
                </a:lnTo>
                <a:lnTo>
                  <a:pt x="5339" y="2458"/>
                </a:lnTo>
                <a:lnTo>
                  <a:pt x="5338" y="2461"/>
                </a:lnTo>
                <a:lnTo>
                  <a:pt x="5338" y="2465"/>
                </a:lnTo>
                <a:lnTo>
                  <a:pt x="5339" y="2469"/>
                </a:lnTo>
                <a:lnTo>
                  <a:pt x="5339" y="2475"/>
                </a:lnTo>
                <a:lnTo>
                  <a:pt x="5336" y="2472"/>
                </a:lnTo>
                <a:lnTo>
                  <a:pt x="5327" y="2468"/>
                </a:lnTo>
                <a:lnTo>
                  <a:pt x="5325" y="2469"/>
                </a:lnTo>
                <a:lnTo>
                  <a:pt x="5323" y="2470"/>
                </a:lnTo>
                <a:lnTo>
                  <a:pt x="5322" y="2472"/>
                </a:lnTo>
                <a:lnTo>
                  <a:pt x="5322" y="2489"/>
                </a:lnTo>
                <a:lnTo>
                  <a:pt x="5325" y="2488"/>
                </a:lnTo>
                <a:lnTo>
                  <a:pt x="5326" y="2489"/>
                </a:lnTo>
                <a:lnTo>
                  <a:pt x="5326" y="2490"/>
                </a:lnTo>
                <a:lnTo>
                  <a:pt x="5325" y="2493"/>
                </a:lnTo>
                <a:lnTo>
                  <a:pt x="5323" y="2498"/>
                </a:lnTo>
                <a:lnTo>
                  <a:pt x="5322" y="2500"/>
                </a:lnTo>
                <a:lnTo>
                  <a:pt x="5318" y="2496"/>
                </a:lnTo>
                <a:lnTo>
                  <a:pt x="5315" y="2493"/>
                </a:lnTo>
                <a:lnTo>
                  <a:pt x="5313" y="2492"/>
                </a:lnTo>
                <a:lnTo>
                  <a:pt x="5311" y="2485"/>
                </a:lnTo>
                <a:lnTo>
                  <a:pt x="5310" y="2482"/>
                </a:lnTo>
                <a:lnTo>
                  <a:pt x="5310" y="2480"/>
                </a:lnTo>
                <a:lnTo>
                  <a:pt x="5310" y="2481"/>
                </a:lnTo>
                <a:lnTo>
                  <a:pt x="5308" y="2483"/>
                </a:lnTo>
                <a:lnTo>
                  <a:pt x="5305" y="2486"/>
                </a:lnTo>
                <a:lnTo>
                  <a:pt x="5299" y="2489"/>
                </a:lnTo>
                <a:lnTo>
                  <a:pt x="5298" y="2498"/>
                </a:lnTo>
                <a:lnTo>
                  <a:pt x="5296" y="2508"/>
                </a:lnTo>
                <a:lnTo>
                  <a:pt x="5296" y="2513"/>
                </a:lnTo>
                <a:lnTo>
                  <a:pt x="5296" y="2516"/>
                </a:lnTo>
                <a:lnTo>
                  <a:pt x="5297" y="2519"/>
                </a:lnTo>
                <a:lnTo>
                  <a:pt x="5298" y="2519"/>
                </a:lnTo>
                <a:lnTo>
                  <a:pt x="5299" y="2520"/>
                </a:lnTo>
                <a:lnTo>
                  <a:pt x="5295" y="2523"/>
                </a:lnTo>
                <a:lnTo>
                  <a:pt x="5290" y="2526"/>
                </a:lnTo>
                <a:lnTo>
                  <a:pt x="5286" y="2530"/>
                </a:lnTo>
                <a:lnTo>
                  <a:pt x="5282" y="2534"/>
                </a:lnTo>
                <a:lnTo>
                  <a:pt x="5282" y="2535"/>
                </a:lnTo>
                <a:lnTo>
                  <a:pt x="5282" y="2536"/>
                </a:lnTo>
                <a:lnTo>
                  <a:pt x="5281" y="2540"/>
                </a:lnTo>
                <a:lnTo>
                  <a:pt x="5281" y="2543"/>
                </a:lnTo>
                <a:lnTo>
                  <a:pt x="5280" y="2544"/>
                </a:lnTo>
                <a:lnTo>
                  <a:pt x="5280" y="2545"/>
                </a:lnTo>
                <a:lnTo>
                  <a:pt x="5276" y="2547"/>
                </a:lnTo>
                <a:lnTo>
                  <a:pt x="5273" y="2549"/>
                </a:lnTo>
                <a:lnTo>
                  <a:pt x="5269" y="2550"/>
                </a:lnTo>
                <a:lnTo>
                  <a:pt x="5265" y="2550"/>
                </a:lnTo>
                <a:lnTo>
                  <a:pt x="5257" y="2551"/>
                </a:lnTo>
                <a:lnTo>
                  <a:pt x="5253" y="2552"/>
                </a:lnTo>
                <a:lnTo>
                  <a:pt x="5249" y="2553"/>
                </a:lnTo>
                <a:lnTo>
                  <a:pt x="5246" y="2559"/>
                </a:lnTo>
                <a:lnTo>
                  <a:pt x="5242" y="2559"/>
                </a:lnTo>
                <a:lnTo>
                  <a:pt x="5241" y="2558"/>
                </a:lnTo>
                <a:lnTo>
                  <a:pt x="5241" y="2557"/>
                </a:lnTo>
                <a:lnTo>
                  <a:pt x="5239" y="2556"/>
                </a:lnTo>
                <a:lnTo>
                  <a:pt x="5237" y="2556"/>
                </a:lnTo>
                <a:lnTo>
                  <a:pt x="5236" y="2557"/>
                </a:lnTo>
                <a:lnTo>
                  <a:pt x="5235" y="2559"/>
                </a:lnTo>
                <a:lnTo>
                  <a:pt x="5233" y="2563"/>
                </a:lnTo>
                <a:lnTo>
                  <a:pt x="5231" y="2568"/>
                </a:lnTo>
                <a:lnTo>
                  <a:pt x="5230" y="2569"/>
                </a:lnTo>
                <a:lnTo>
                  <a:pt x="5229" y="2570"/>
                </a:lnTo>
                <a:lnTo>
                  <a:pt x="5228" y="2571"/>
                </a:lnTo>
                <a:lnTo>
                  <a:pt x="5226" y="2571"/>
                </a:lnTo>
                <a:lnTo>
                  <a:pt x="5223" y="2570"/>
                </a:lnTo>
                <a:lnTo>
                  <a:pt x="5220" y="2570"/>
                </a:lnTo>
                <a:lnTo>
                  <a:pt x="5218" y="2570"/>
                </a:lnTo>
                <a:lnTo>
                  <a:pt x="5215" y="2576"/>
                </a:lnTo>
                <a:lnTo>
                  <a:pt x="5210" y="2576"/>
                </a:lnTo>
                <a:lnTo>
                  <a:pt x="5205" y="2575"/>
                </a:lnTo>
                <a:lnTo>
                  <a:pt x="5201" y="2573"/>
                </a:lnTo>
                <a:lnTo>
                  <a:pt x="5199" y="2573"/>
                </a:lnTo>
                <a:lnTo>
                  <a:pt x="5198" y="2573"/>
                </a:lnTo>
                <a:lnTo>
                  <a:pt x="5197" y="2575"/>
                </a:lnTo>
                <a:lnTo>
                  <a:pt x="5196" y="2577"/>
                </a:lnTo>
                <a:lnTo>
                  <a:pt x="5196" y="2580"/>
                </a:lnTo>
                <a:lnTo>
                  <a:pt x="5195" y="2582"/>
                </a:lnTo>
                <a:lnTo>
                  <a:pt x="5193" y="2582"/>
                </a:lnTo>
                <a:lnTo>
                  <a:pt x="5190" y="2582"/>
                </a:lnTo>
                <a:lnTo>
                  <a:pt x="5187" y="2581"/>
                </a:lnTo>
                <a:lnTo>
                  <a:pt x="5184" y="2582"/>
                </a:lnTo>
                <a:lnTo>
                  <a:pt x="5184" y="2584"/>
                </a:lnTo>
                <a:lnTo>
                  <a:pt x="5180" y="2586"/>
                </a:lnTo>
                <a:lnTo>
                  <a:pt x="5177" y="2589"/>
                </a:lnTo>
                <a:lnTo>
                  <a:pt x="5171" y="2595"/>
                </a:lnTo>
                <a:lnTo>
                  <a:pt x="5165" y="2602"/>
                </a:lnTo>
                <a:lnTo>
                  <a:pt x="5162" y="2605"/>
                </a:lnTo>
                <a:lnTo>
                  <a:pt x="5159" y="2608"/>
                </a:lnTo>
                <a:lnTo>
                  <a:pt x="5150" y="2613"/>
                </a:lnTo>
                <a:lnTo>
                  <a:pt x="5151" y="2614"/>
                </a:lnTo>
                <a:lnTo>
                  <a:pt x="5149" y="2615"/>
                </a:lnTo>
                <a:lnTo>
                  <a:pt x="5145" y="2616"/>
                </a:lnTo>
                <a:lnTo>
                  <a:pt x="5147" y="2608"/>
                </a:lnTo>
                <a:lnTo>
                  <a:pt x="5145" y="2610"/>
                </a:lnTo>
                <a:lnTo>
                  <a:pt x="5143" y="2611"/>
                </a:lnTo>
                <a:lnTo>
                  <a:pt x="5142" y="2611"/>
                </a:lnTo>
                <a:lnTo>
                  <a:pt x="5143" y="2611"/>
                </a:lnTo>
                <a:lnTo>
                  <a:pt x="5143" y="2612"/>
                </a:lnTo>
                <a:lnTo>
                  <a:pt x="5142" y="2615"/>
                </a:lnTo>
                <a:lnTo>
                  <a:pt x="5139" y="2619"/>
                </a:lnTo>
                <a:lnTo>
                  <a:pt x="5139" y="2622"/>
                </a:lnTo>
                <a:lnTo>
                  <a:pt x="5140" y="2625"/>
                </a:lnTo>
                <a:lnTo>
                  <a:pt x="5141" y="2632"/>
                </a:lnTo>
                <a:lnTo>
                  <a:pt x="5143" y="2640"/>
                </a:lnTo>
                <a:lnTo>
                  <a:pt x="5143" y="2643"/>
                </a:lnTo>
                <a:lnTo>
                  <a:pt x="5142" y="2647"/>
                </a:lnTo>
                <a:lnTo>
                  <a:pt x="5141" y="2648"/>
                </a:lnTo>
                <a:lnTo>
                  <a:pt x="5140" y="2649"/>
                </a:lnTo>
                <a:lnTo>
                  <a:pt x="5136" y="2652"/>
                </a:lnTo>
                <a:lnTo>
                  <a:pt x="5133" y="2654"/>
                </a:lnTo>
                <a:lnTo>
                  <a:pt x="5131" y="2655"/>
                </a:lnTo>
                <a:lnTo>
                  <a:pt x="5131" y="2656"/>
                </a:lnTo>
                <a:lnTo>
                  <a:pt x="5131" y="2658"/>
                </a:lnTo>
                <a:lnTo>
                  <a:pt x="5132" y="2662"/>
                </a:lnTo>
                <a:lnTo>
                  <a:pt x="5134" y="2664"/>
                </a:lnTo>
                <a:lnTo>
                  <a:pt x="5135" y="2665"/>
                </a:lnTo>
                <a:lnTo>
                  <a:pt x="5136" y="2664"/>
                </a:lnTo>
                <a:lnTo>
                  <a:pt x="5136" y="2667"/>
                </a:lnTo>
                <a:lnTo>
                  <a:pt x="5139" y="2669"/>
                </a:lnTo>
                <a:lnTo>
                  <a:pt x="5141" y="2671"/>
                </a:lnTo>
                <a:lnTo>
                  <a:pt x="5144" y="2678"/>
                </a:lnTo>
                <a:lnTo>
                  <a:pt x="5146" y="2686"/>
                </a:lnTo>
                <a:lnTo>
                  <a:pt x="5147" y="2692"/>
                </a:lnTo>
                <a:lnTo>
                  <a:pt x="5147" y="2699"/>
                </a:lnTo>
                <a:lnTo>
                  <a:pt x="5147" y="2706"/>
                </a:lnTo>
                <a:lnTo>
                  <a:pt x="5145" y="2705"/>
                </a:lnTo>
                <a:lnTo>
                  <a:pt x="5144" y="2704"/>
                </a:lnTo>
                <a:lnTo>
                  <a:pt x="5139" y="2704"/>
                </a:lnTo>
                <a:lnTo>
                  <a:pt x="5139" y="2699"/>
                </a:lnTo>
                <a:lnTo>
                  <a:pt x="5139" y="2695"/>
                </a:lnTo>
                <a:lnTo>
                  <a:pt x="5138" y="2695"/>
                </a:lnTo>
                <a:lnTo>
                  <a:pt x="5137" y="2695"/>
                </a:lnTo>
                <a:lnTo>
                  <a:pt x="5136" y="2696"/>
                </a:lnTo>
                <a:lnTo>
                  <a:pt x="5136" y="2698"/>
                </a:lnTo>
                <a:lnTo>
                  <a:pt x="5136" y="2704"/>
                </a:lnTo>
                <a:lnTo>
                  <a:pt x="5145" y="2711"/>
                </a:lnTo>
                <a:lnTo>
                  <a:pt x="5147" y="2713"/>
                </a:lnTo>
                <a:lnTo>
                  <a:pt x="5148" y="2715"/>
                </a:lnTo>
                <a:lnTo>
                  <a:pt x="5149" y="2716"/>
                </a:lnTo>
                <a:lnTo>
                  <a:pt x="5149" y="2717"/>
                </a:lnTo>
                <a:lnTo>
                  <a:pt x="5146" y="2717"/>
                </a:lnTo>
                <a:lnTo>
                  <a:pt x="5138" y="2714"/>
                </a:lnTo>
                <a:lnTo>
                  <a:pt x="5133" y="2712"/>
                </a:lnTo>
                <a:lnTo>
                  <a:pt x="5133" y="2718"/>
                </a:lnTo>
                <a:lnTo>
                  <a:pt x="5135" y="2719"/>
                </a:lnTo>
                <a:lnTo>
                  <a:pt x="5137" y="2721"/>
                </a:lnTo>
                <a:lnTo>
                  <a:pt x="5143" y="2725"/>
                </a:lnTo>
                <a:lnTo>
                  <a:pt x="5147" y="2730"/>
                </a:lnTo>
                <a:lnTo>
                  <a:pt x="5149" y="2732"/>
                </a:lnTo>
                <a:lnTo>
                  <a:pt x="5150" y="2734"/>
                </a:lnTo>
                <a:lnTo>
                  <a:pt x="5151" y="2736"/>
                </a:lnTo>
                <a:lnTo>
                  <a:pt x="5151" y="2738"/>
                </a:lnTo>
                <a:lnTo>
                  <a:pt x="5150" y="2743"/>
                </a:lnTo>
                <a:lnTo>
                  <a:pt x="5150" y="2747"/>
                </a:lnTo>
                <a:lnTo>
                  <a:pt x="5150" y="2751"/>
                </a:lnTo>
                <a:lnTo>
                  <a:pt x="5151" y="2752"/>
                </a:lnTo>
                <a:lnTo>
                  <a:pt x="5152" y="2754"/>
                </a:lnTo>
                <a:lnTo>
                  <a:pt x="5156" y="2756"/>
                </a:lnTo>
                <a:lnTo>
                  <a:pt x="5159" y="2758"/>
                </a:lnTo>
                <a:lnTo>
                  <a:pt x="5162" y="2760"/>
                </a:lnTo>
                <a:close/>
                <a:moveTo>
                  <a:pt x="2939" y="755"/>
                </a:moveTo>
                <a:lnTo>
                  <a:pt x="2940" y="753"/>
                </a:lnTo>
                <a:lnTo>
                  <a:pt x="2942" y="751"/>
                </a:lnTo>
                <a:lnTo>
                  <a:pt x="2943" y="748"/>
                </a:lnTo>
                <a:lnTo>
                  <a:pt x="2944" y="746"/>
                </a:lnTo>
                <a:lnTo>
                  <a:pt x="2944" y="743"/>
                </a:lnTo>
                <a:lnTo>
                  <a:pt x="2944" y="741"/>
                </a:lnTo>
                <a:lnTo>
                  <a:pt x="2943" y="740"/>
                </a:lnTo>
                <a:lnTo>
                  <a:pt x="2942" y="739"/>
                </a:lnTo>
                <a:lnTo>
                  <a:pt x="2940" y="738"/>
                </a:lnTo>
                <a:lnTo>
                  <a:pt x="2939" y="738"/>
                </a:lnTo>
                <a:lnTo>
                  <a:pt x="2933" y="746"/>
                </a:lnTo>
                <a:lnTo>
                  <a:pt x="2934" y="745"/>
                </a:lnTo>
                <a:lnTo>
                  <a:pt x="2933" y="745"/>
                </a:lnTo>
                <a:lnTo>
                  <a:pt x="2932" y="744"/>
                </a:lnTo>
                <a:lnTo>
                  <a:pt x="2929" y="744"/>
                </a:lnTo>
                <a:lnTo>
                  <a:pt x="2924" y="743"/>
                </a:lnTo>
                <a:lnTo>
                  <a:pt x="2922" y="743"/>
                </a:lnTo>
                <a:lnTo>
                  <a:pt x="2922" y="748"/>
                </a:lnTo>
                <a:lnTo>
                  <a:pt x="2922" y="752"/>
                </a:lnTo>
                <a:lnTo>
                  <a:pt x="2919" y="753"/>
                </a:lnTo>
                <a:lnTo>
                  <a:pt x="2917" y="754"/>
                </a:lnTo>
                <a:lnTo>
                  <a:pt x="2916" y="754"/>
                </a:lnTo>
                <a:lnTo>
                  <a:pt x="2917" y="754"/>
                </a:lnTo>
                <a:lnTo>
                  <a:pt x="2922" y="755"/>
                </a:lnTo>
                <a:lnTo>
                  <a:pt x="2922" y="760"/>
                </a:lnTo>
                <a:lnTo>
                  <a:pt x="2916" y="760"/>
                </a:lnTo>
                <a:lnTo>
                  <a:pt x="2915" y="761"/>
                </a:lnTo>
                <a:lnTo>
                  <a:pt x="2914" y="763"/>
                </a:lnTo>
                <a:lnTo>
                  <a:pt x="2914" y="765"/>
                </a:lnTo>
                <a:lnTo>
                  <a:pt x="2912" y="767"/>
                </a:lnTo>
                <a:lnTo>
                  <a:pt x="2911" y="770"/>
                </a:lnTo>
                <a:lnTo>
                  <a:pt x="2908" y="771"/>
                </a:lnTo>
                <a:lnTo>
                  <a:pt x="2906" y="772"/>
                </a:lnTo>
                <a:lnTo>
                  <a:pt x="2904" y="772"/>
                </a:lnTo>
                <a:lnTo>
                  <a:pt x="2902" y="772"/>
                </a:lnTo>
                <a:lnTo>
                  <a:pt x="2899" y="772"/>
                </a:lnTo>
                <a:lnTo>
                  <a:pt x="2897" y="769"/>
                </a:lnTo>
                <a:lnTo>
                  <a:pt x="2895" y="767"/>
                </a:lnTo>
                <a:lnTo>
                  <a:pt x="2894" y="766"/>
                </a:lnTo>
                <a:lnTo>
                  <a:pt x="2894" y="768"/>
                </a:lnTo>
                <a:lnTo>
                  <a:pt x="2894" y="771"/>
                </a:lnTo>
                <a:lnTo>
                  <a:pt x="2894" y="777"/>
                </a:lnTo>
                <a:lnTo>
                  <a:pt x="2896" y="776"/>
                </a:lnTo>
                <a:lnTo>
                  <a:pt x="2898" y="777"/>
                </a:lnTo>
                <a:lnTo>
                  <a:pt x="2899" y="778"/>
                </a:lnTo>
                <a:lnTo>
                  <a:pt x="2899" y="779"/>
                </a:lnTo>
                <a:lnTo>
                  <a:pt x="2898" y="783"/>
                </a:lnTo>
                <a:lnTo>
                  <a:pt x="2898" y="784"/>
                </a:lnTo>
                <a:lnTo>
                  <a:pt x="2899" y="785"/>
                </a:lnTo>
                <a:lnTo>
                  <a:pt x="2899" y="786"/>
                </a:lnTo>
                <a:lnTo>
                  <a:pt x="2893" y="785"/>
                </a:lnTo>
                <a:lnTo>
                  <a:pt x="2890" y="785"/>
                </a:lnTo>
                <a:lnTo>
                  <a:pt x="2888" y="786"/>
                </a:lnTo>
                <a:lnTo>
                  <a:pt x="2888" y="788"/>
                </a:lnTo>
                <a:lnTo>
                  <a:pt x="2888" y="789"/>
                </a:lnTo>
                <a:lnTo>
                  <a:pt x="2887" y="790"/>
                </a:lnTo>
                <a:lnTo>
                  <a:pt x="2885" y="791"/>
                </a:lnTo>
                <a:lnTo>
                  <a:pt x="2887" y="795"/>
                </a:lnTo>
                <a:lnTo>
                  <a:pt x="2889" y="798"/>
                </a:lnTo>
                <a:lnTo>
                  <a:pt x="2891" y="800"/>
                </a:lnTo>
                <a:lnTo>
                  <a:pt x="2896" y="800"/>
                </a:lnTo>
                <a:lnTo>
                  <a:pt x="2905" y="800"/>
                </a:lnTo>
                <a:lnTo>
                  <a:pt x="2897" y="816"/>
                </a:lnTo>
                <a:lnTo>
                  <a:pt x="2894" y="824"/>
                </a:lnTo>
                <a:lnTo>
                  <a:pt x="2891" y="833"/>
                </a:lnTo>
                <a:lnTo>
                  <a:pt x="2888" y="834"/>
                </a:lnTo>
                <a:lnTo>
                  <a:pt x="2886" y="833"/>
                </a:lnTo>
                <a:lnTo>
                  <a:pt x="2883" y="833"/>
                </a:lnTo>
                <a:lnTo>
                  <a:pt x="2883" y="834"/>
                </a:lnTo>
                <a:lnTo>
                  <a:pt x="2885" y="839"/>
                </a:lnTo>
                <a:lnTo>
                  <a:pt x="2887" y="843"/>
                </a:lnTo>
                <a:lnTo>
                  <a:pt x="2887" y="844"/>
                </a:lnTo>
                <a:lnTo>
                  <a:pt x="2889" y="844"/>
                </a:lnTo>
                <a:lnTo>
                  <a:pt x="2894" y="845"/>
                </a:lnTo>
                <a:lnTo>
                  <a:pt x="2892" y="848"/>
                </a:lnTo>
                <a:lnTo>
                  <a:pt x="2891" y="849"/>
                </a:lnTo>
                <a:lnTo>
                  <a:pt x="2891" y="850"/>
                </a:lnTo>
                <a:lnTo>
                  <a:pt x="2896" y="850"/>
                </a:lnTo>
                <a:lnTo>
                  <a:pt x="2896" y="847"/>
                </a:lnTo>
                <a:lnTo>
                  <a:pt x="2898" y="848"/>
                </a:lnTo>
                <a:lnTo>
                  <a:pt x="2899" y="847"/>
                </a:lnTo>
                <a:lnTo>
                  <a:pt x="2900" y="846"/>
                </a:lnTo>
                <a:lnTo>
                  <a:pt x="2900" y="845"/>
                </a:lnTo>
                <a:lnTo>
                  <a:pt x="2901" y="844"/>
                </a:lnTo>
                <a:lnTo>
                  <a:pt x="2902" y="844"/>
                </a:lnTo>
                <a:lnTo>
                  <a:pt x="2905" y="845"/>
                </a:lnTo>
                <a:lnTo>
                  <a:pt x="2906" y="846"/>
                </a:lnTo>
                <a:lnTo>
                  <a:pt x="2906" y="849"/>
                </a:lnTo>
                <a:lnTo>
                  <a:pt x="2907" y="850"/>
                </a:lnTo>
                <a:lnTo>
                  <a:pt x="2908" y="851"/>
                </a:lnTo>
                <a:lnTo>
                  <a:pt x="2910" y="851"/>
                </a:lnTo>
                <a:lnTo>
                  <a:pt x="2913" y="850"/>
                </a:lnTo>
                <a:lnTo>
                  <a:pt x="2913" y="847"/>
                </a:lnTo>
                <a:lnTo>
                  <a:pt x="2915" y="846"/>
                </a:lnTo>
                <a:lnTo>
                  <a:pt x="2918" y="843"/>
                </a:lnTo>
                <a:lnTo>
                  <a:pt x="2922" y="839"/>
                </a:lnTo>
                <a:lnTo>
                  <a:pt x="2924" y="839"/>
                </a:lnTo>
                <a:lnTo>
                  <a:pt x="2927" y="839"/>
                </a:lnTo>
                <a:lnTo>
                  <a:pt x="2930" y="840"/>
                </a:lnTo>
                <a:lnTo>
                  <a:pt x="2932" y="839"/>
                </a:lnTo>
                <a:lnTo>
                  <a:pt x="2933" y="839"/>
                </a:lnTo>
                <a:lnTo>
                  <a:pt x="2933" y="835"/>
                </a:lnTo>
                <a:lnTo>
                  <a:pt x="2933" y="831"/>
                </a:lnTo>
                <a:lnTo>
                  <a:pt x="2935" y="830"/>
                </a:lnTo>
                <a:lnTo>
                  <a:pt x="2937" y="830"/>
                </a:lnTo>
                <a:lnTo>
                  <a:pt x="2941" y="831"/>
                </a:lnTo>
                <a:lnTo>
                  <a:pt x="2941" y="825"/>
                </a:lnTo>
                <a:lnTo>
                  <a:pt x="2942" y="825"/>
                </a:lnTo>
                <a:lnTo>
                  <a:pt x="2943" y="826"/>
                </a:lnTo>
                <a:lnTo>
                  <a:pt x="2945" y="827"/>
                </a:lnTo>
                <a:lnTo>
                  <a:pt x="2946" y="828"/>
                </a:lnTo>
                <a:lnTo>
                  <a:pt x="2947" y="829"/>
                </a:lnTo>
                <a:lnTo>
                  <a:pt x="2948" y="829"/>
                </a:lnTo>
                <a:lnTo>
                  <a:pt x="2950" y="828"/>
                </a:lnTo>
                <a:lnTo>
                  <a:pt x="2951" y="827"/>
                </a:lnTo>
                <a:lnTo>
                  <a:pt x="2950" y="826"/>
                </a:lnTo>
                <a:lnTo>
                  <a:pt x="2948" y="825"/>
                </a:lnTo>
                <a:lnTo>
                  <a:pt x="2946" y="824"/>
                </a:lnTo>
                <a:lnTo>
                  <a:pt x="2946" y="823"/>
                </a:lnTo>
                <a:lnTo>
                  <a:pt x="2947" y="822"/>
                </a:lnTo>
                <a:lnTo>
                  <a:pt x="2951" y="819"/>
                </a:lnTo>
                <a:lnTo>
                  <a:pt x="2952" y="818"/>
                </a:lnTo>
                <a:lnTo>
                  <a:pt x="2952" y="816"/>
                </a:lnTo>
                <a:lnTo>
                  <a:pt x="2953" y="814"/>
                </a:lnTo>
                <a:lnTo>
                  <a:pt x="2953" y="813"/>
                </a:lnTo>
                <a:lnTo>
                  <a:pt x="2952" y="809"/>
                </a:lnTo>
                <a:lnTo>
                  <a:pt x="2949" y="803"/>
                </a:lnTo>
                <a:lnTo>
                  <a:pt x="2948" y="800"/>
                </a:lnTo>
                <a:lnTo>
                  <a:pt x="2947" y="797"/>
                </a:lnTo>
                <a:lnTo>
                  <a:pt x="2947" y="794"/>
                </a:lnTo>
                <a:lnTo>
                  <a:pt x="2948" y="790"/>
                </a:lnTo>
                <a:lnTo>
                  <a:pt x="2949" y="785"/>
                </a:lnTo>
                <a:lnTo>
                  <a:pt x="2950" y="780"/>
                </a:lnTo>
                <a:lnTo>
                  <a:pt x="2952" y="778"/>
                </a:lnTo>
                <a:lnTo>
                  <a:pt x="2954" y="776"/>
                </a:lnTo>
                <a:lnTo>
                  <a:pt x="2956" y="773"/>
                </a:lnTo>
                <a:lnTo>
                  <a:pt x="2958" y="772"/>
                </a:lnTo>
                <a:lnTo>
                  <a:pt x="2961" y="771"/>
                </a:lnTo>
                <a:lnTo>
                  <a:pt x="2964" y="772"/>
                </a:lnTo>
                <a:lnTo>
                  <a:pt x="2967" y="772"/>
                </a:lnTo>
                <a:lnTo>
                  <a:pt x="2968" y="772"/>
                </a:lnTo>
                <a:lnTo>
                  <a:pt x="2969" y="772"/>
                </a:lnTo>
                <a:lnTo>
                  <a:pt x="2968" y="769"/>
                </a:lnTo>
                <a:lnTo>
                  <a:pt x="2967" y="769"/>
                </a:lnTo>
                <a:lnTo>
                  <a:pt x="2964" y="769"/>
                </a:lnTo>
                <a:lnTo>
                  <a:pt x="2964" y="763"/>
                </a:lnTo>
                <a:lnTo>
                  <a:pt x="2964" y="757"/>
                </a:lnTo>
                <a:lnTo>
                  <a:pt x="2958" y="757"/>
                </a:lnTo>
                <a:lnTo>
                  <a:pt x="2958" y="756"/>
                </a:lnTo>
                <a:lnTo>
                  <a:pt x="2959" y="754"/>
                </a:lnTo>
                <a:lnTo>
                  <a:pt x="2960" y="752"/>
                </a:lnTo>
                <a:lnTo>
                  <a:pt x="2961" y="750"/>
                </a:lnTo>
                <a:lnTo>
                  <a:pt x="2962" y="748"/>
                </a:lnTo>
                <a:lnTo>
                  <a:pt x="2960" y="747"/>
                </a:lnTo>
                <a:lnTo>
                  <a:pt x="2958" y="746"/>
                </a:lnTo>
                <a:lnTo>
                  <a:pt x="2953" y="746"/>
                </a:lnTo>
                <a:lnTo>
                  <a:pt x="2950" y="747"/>
                </a:lnTo>
                <a:lnTo>
                  <a:pt x="2946" y="750"/>
                </a:lnTo>
                <a:lnTo>
                  <a:pt x="2942" y="753"/>
                </a:lnTo>
                <a:lnTo>
                  <a:pt x="2939" y="755"/>
                </a:lnTo>
                <a:close/>
                <a:moveTo>
                  <a:pt x="6203" y="3069"/>
                </a:moveTo>
                <a:lnTo>
                  <a:pt x="6201" y="3071"/>
                </a:lnTo>
                <a:lnTo>
                  <a:pt x="6199" y="3074"/>
                </a:lnTo>
                <a:lnTo>
                  <a:pt x="6195" y="3078"/>
                </a:lnTo>
                <a:lnTo>
                  <a:pt x="6194" y="3082"/>
                </a:lnTo>
                <a:lnTo>
                  <a:pt x="6195" y="3088"/>
                </a:lnTo>
                <a:lnTo>
                  <a:pt x="6195" y="3093"/>
                </a:lnTo>
                <a:lnTo>
                  <a:pt x="6195" y="3095"/>
                </a:lnTo>
                <a:lnTo>
                  <a:pt x="6195" y="3097"/>
                </a:lnTo>
                <a:lnTo>
                  <a:pt x="6193" y="3099"/>
                </a:lnTo>
                <a:lnTo>
                  <a:pt x="6191" y="3100"/>
                </a:lnTo>
                <a:lnTo>
                  <a:pt x="6188" y="3102"/>
                </a:lnTo>
                <a:lnTo>
                  <a:pt x="6186" y="3103"/>
                </a:lnTo>
                <a:lnTo>
                  <a:pt x="6186" y="3104"/>
                </a:lnTo>
                <a:lnTo>
                  <a:pt x="6186" y="3105"/>
                </a:lnTo>
                <a:lnTo>
                  <a:pt x="6186" y="3107"/>
                </a:lnTo>
                <a:lnTo>
                  <a:pt x="6187" y="3109"/>
                </a:lnTo>
                <a:lnTo>
                  <a:pt x="6186" y="3111"/>
                </a:lnTo>
                <a:lnTo>
                  <a:pt x="6185" y="3112"/>
                </a:lnTo>
                <a:lnTo>
                  <a:pt x="6183" y="3113"/>
                </a:lnTo>
                <a:lnTo>
                  <a:pt x="6182" y="3113"/>
                </a:lnTo>
                <a:lnTo>
                  <a:pt x="6181" y="3114"/>
                </a:lnTo>
                <a:lnTo>
                  <a:pt x="6176" y="3126"/>
                </a:lnTo>
                <a:lnTo>
                  <a:pt x="6171" y="3137"/>
                </a:lnTo>
                <a:lnTo>
                  <a:pt x="6168" y="3142"/>
                </a:lnTo>
                <a:lnTo>
                  <a:pt x="6164" y="3146"/>
                </a:lnTo>
                <a:lnTo>
                  <a:pt x="6160" y="3150"/>
                </a:lnTo>
                <a:lnTo>
                  <a:pt x="6155" y="3154"/>
                </a:lnTo>
                <a:lnTo>
                  <a:pt x="6150" y="3156"/>
                </a:lnTo>
                <a:lnTo>
                  <a:pt x="6143" y="3158"/>
                </a:lnTo>
                <a:lnTo>
                  <a:pt x="6136" y="3160"/>
                </a:lnTo>
                <a:lnTo>
                  <a:pt x="6130" y="3162"/>
                </a:lnTo>
                <a:lnTo>
                  <a:pt x="6129" y="3164"/>
                </a:lnTo>
                <a:lnTo>
                  <a:pt x="6128" y="3166"/>
                </a:lnTo>
                <a:lnTo>
                  <a:pt x="6128" y="3168"/>
                </a:lnTo>
                <a:lnTo>
                  <a:pt x="6128" y="3169"/>
                </a:lnTo>
                <a:lnTo>
                  <a:pt x="6127" y="3171"/>
                </a:lnTo>
                <a:lnTo>
                  <a:pt x="6122" y="3171"/>
                </a:lnTo>
                <a:lnTo>
                  <a:pt x="6122" y="3176"/>
                </a:lnTo>
                <a:lnTo>
                  <a:pt x="6121" y="3177"/>
                </a:lnTo>
                <a:lnTo>
                  <a:pt x="6120" y="3177"/>
                </a:lnTo>
                <a:lnTo>
                  <a:pt x="6117" y="3176"/>
                </a:lnTo>
                <a:lnTo>
                  <a:pt x="6115" y="3176"/>
                </a:lnTo>
                <a:lnTo>
                  <a:pt x="6113" y="3176"/>
                </a:lnTo>
                <a:lnTo>
                  <a:pt x="6112" y="3177"/>
                </a:lnTo>
                <a:lnTo>
                  <a:pt x="6111" y="3178"/>
                </a:lnTo>
                <a:lnTo>
                  <a:pt x="6110" y="3178"/>
                </a:lnTo>
                <a:lnTo>
                  <a:pt x="6108" y="3182"/>
                </a:lnTo>
                <a:lnTo>
                  <a:pt x="6107" y="3186"/>
                </a:lnTo>
                <a:lnTo>
                  <a:pt x="6105" y="3190"/>
                </a:lnTo>
                <a:lnTo>
                  <a:pt x="6099" y="3190"/>
                </a:lnTo>
                <a:lnTo>
                  <a:pt x="6098" y="3199"/>
                </a:lnTo>
                <a:lnTo>
                  <a:pt x="6097" y="3203"/>
                </a:lnTo>
                <a:lnTo>
                  <a:pt x="6096" y="3207"/>
                </a:lnTo>
                <a:lnTo>
                  <a:pt x="6095" y="3207"/>
                </a:lnTo>
                <a:lnTo>
                  <a:pt x="6095" y="3208"/>
                </a:lnTo>
                <a:lnTo>
                  <a:pt x="6094" y="3211"/>
                </a:lnTo>
                <a:lnTo>
                  <a:pt x="6095" y="3215"/>
                </a:lnTo>
                <a:lnTo>
                  <a:pt x="6095" y="3217"/>
                </a:lnTo>
                <a:lnTo>
                  <a:pt x="6096" y="3218"/>
                </a:lnTo>
                <a:lnTo>
                  <a:pt x="6099" y="3220"/>
                </a:lnTo>
                <a:lnTo>
                  <a:pt x="6102" y="3220"/>
                </a:lnTo>
                <a:lnTo>
                  <a:pt x="6107" y="3220"/>
                </a:lnTo>
                <a:lnTo>
                  <a:pt x="6111" y="3218"/>
                </a:lnTo>
                <a:lnTo>
                  <a:pt x="6113" y="3218"/>
                </a:lnTo>
                <a:lnTo>
                  <a:pt x="6116" y="3218"/>
                </a:lnTo>
                <a:lnTo>
                  <a:pt x="6119" y="3227"/>
                </a:lnTo>
                <a:lnTo>
                  <a:pt x="6130" y="3229"/>
                </a:lnTo>
                <a:lnTo>
                  <a:pt x="6135" y="3230"/>
                </a:lnTo>
                <a:lnTo>
                  <a:pt x="6139" y="3230"/>
                </a:lnTo>
                <a:lnTo>
                  <a:pt x="6143" y="3230"/>
                </a:lnTo>
                <a:lnTo>
                  <a:pt x="6147" y="3230"/>
                </a:lnTo>
                <a:lnTo>
                  <a:pt x="6149" y="3229"/>
                </a:lnTo>
                <a:lnTo>
                  <a:pt x="6150" y="3227"/>
                </a:lnTo>
                <a:lnTo>
                  <a:pt x="6155" y="3223"/>
                </a:lnTo>
                <a:lnTo>
                  <a:pt x="6160" y="3217"/>
                </a:lnTo>
                <a:lnTo>
                  <a:pt x="6165" y="3210"/>
                </a:lnTo>
                <a:lnTo>
                  <a:pt x="6173" y="3195"/>
                </a:lnTo>
                <a:lnTo>
                  <a:pt x="6176" y="3189"/>
                </a:lnTo>
                <a:lnTo>
                  <a:pt x="6178" y="3185"/>
                </a:lnTo>
                <a:lnTo>
                  <a:pt x="6178" y="3181"/>
                </a:lnTo>
                <a:lnTo>
                  <a:pt x="6177" y="3177"/>
                </a:lnTo>
                <a:lnTo>
                  <a:pt x="6177" y="3173"/>
                </a:lnTo>
                <a:lnTo>
                  <a:pt x="6177" y="3172"/>
                </a:lnTo>
                <a:lnTo>
                  <a:pt x="6178" y="3171"/>
                </a:lnTo>
                <a:lnTo>
                  <a:pt x="6180" y="3169"/>
                </a:lnTo>
                <a:lnTo>
                  <a:pt x="6183" y="3167"/>
                </a:lnTo>
                <a:lnTo>
                  <a:pt x="6192" y="3164"/>
                </a:lnTo>
                <a:lnTo>
                  <a:pt x="6202" y="3162"/>
                </a:lnTo>
                <a:lnTo>
                  <a:pt x="6209" y="3159"/>
                </a:lnTo>
                <a:lnTo>
                  <a:pt x="6209" y="3155"/>
                </a:lnTo>
                <a:lnTo>
                  <a:pt x="6207" y="3151"/>
                </a:lnTo>
                <a:lnTo>
                  <a:pt x="6206" y="3148"/>
                </a:lnTo>
                <a:lnTo>
                  <a:pt x="6206" y="3146"/>
                </a:lnTo>
                <a:lnTo>
                  <a:pt x="6206" y="3145"/>
                </a:lnTo>
                <a:lnTo>
                  <a:pt x="6221" y="3128"/>
                </a:lnTo>
                <a:lnTo>
                  <a:pt x="6232" y="3116"/>
                </a:lnTo>
                <a:lnTo>
                  <a:pt x="6235" y="3111"/>
                </a:lnTo>
                <a:lnTo>
                  <a:pt x="6237" y="3109"/>
                </a:lnTo>
                <a:lnTo>
                  <a:pt x="6237" y="3104"/>
                </a:lnTo>
                <a:lnTo>
                  <a:pt x="6237" y="3098"/>
                </a:lnTo>
                <a:lnTo>
                  <a:pt x="6237" y="3091"/>
                </a:lnTo>
                <a:lnTo>
                  <a:pt x="6237" y="3083"/>
                </a:lnTo>
                <a:lnTo>
                  <a:pt x="6234" y="3083"/>
                </a:lnTo>
                <a:lnTo>
                  <a:pt x="6234" y="3084"/>
                </a:lnTo>
                <a:lnTo>
                  <a:pt x="6234" y="3085"/>
                </a:lnTo>
                <a:lnTo>
                  <a:pt x="6234" y="3087"/>
                </a:lnTo>
                <a:lnTo>
                  <a:pt x="6234" y="3089"/>
                </a:lnTo>
                <a:lnTo>
                  <a:pt x="6231" y="3087"/>
                </a:lnTo>
                <a:lnTo>
                  <a:pt x="6229" y="3087"/>
                </a:lnTo>
                <a:lnTo>
                  <a:pt x="6228" y="3086"/>
                </a:lnTo>
                <a:lnTo>
                  <a:pt x="6227" y="3083"/>
                </a:lnTo>
                <a:lnTo>
                  <a:pt x="6226" y="3081"/>
                </a:lnTo>
                <a:lnTo>
                  <a:pt x="6223" y="3084"/>
                </a:lnTo>
                <a:lnTo>
                  <a:pt x="6222" y="3087"/>
                </a:lnTo>
                <a:lnTo>
                  <a:pt x="6222" y="3088"/>
                </a:lnTo>
                <a:lnTo>
                  <a:pt x="6223" y="3089"/>
                </a:lnTo>
                <a:lnTo>
                  <a:pt x="6219" y="3089"/>
                </a:lnTo>
                <a:lnTo>
                  <a:pt x="6214" y="3089"/>
                </a:lnTo>
                <a:lnTo>
                  <a:pt x="6213" y="3083"/>
                </a:lnTo>
                <a:lnTo>
                  <a:pt x="6212" y="3077"/>
                </a:lnTo>
                <a:lnTo>
                  <a:pt x="6212" y="3069"/>
                </a:lnTo>
                <a:lnTo>
                  <a:pt x="6207" y="3069"/>
                </a:lnTo>
                <a:lnTo>
                  <a:pt x="6203" y="3069"/>
                </a:lnTo>
                <a:close/>
                <a:moveTo>
                  <a:pt x="5696" y="3066"/>
                </a:moveTo>
                <a:lnTo>
                  <a:pt x="5696" y="3069"/>
                </a:lnTo>
                <a:lnTo>
                  <a:pt x="5695" y="3072"/>
                </a:lnTo>
                <a:lnTo>
                  <a:pt x="5693" y="3075"/>
                </a:lnTo>
                <a:lnTo>
                  <a:pt x="5695" y="3076"/>
                </a:lnTo>
                <a:lnTo>
                  <a:pt x="5696" y="3077"/>
                </a:lnTo>
                <a:lnTo>
                  <a:pt x="5698" y="3080"/>
                </a:lnTo>
                <a:lnTo>
                  <a:pt x="5699" y="3084"/>
                </a:lnTo>
                <a:lnTo>
                  <a:pt x="5701" y="3088"/>
                </a:lnTo>
                <a:lnTo>
                  <a:pt x="5703" y="3097"/>
                </a:lnTo>
                <a:lnTo>
                  <a:pt x="5705" y="3100"/>
                </a:lnTo>
                <a:lnTo>
                  <a:pt x="5706" y="3102"/>
                </a:lnTo>
                <a:lnTo>
                  <a:pt x="5707" y="3103"/>
                </a:lnTo>
                <a:lnTo>
                  <a:pt x="5709" y="3104"/>
                </a:lnTo>
                <a:lnTo>
                  <a:pt x="5711" y="3104"/>
                </a:lnTo>
                <a:lnTo>
                  <a:pt x="5714" y="3105"/>
                </a:lnTo>
                <a:lnTo>
                  <a:pt x="5717" y="3106"/>
                </a:lnTo>
                <a:lnTo>
                  <a:pt x="5713" y="3108"/>
                </a:lnTo>
                <a:lnTo>
                  <a:pt x="5711" y="3110"/>
                </a:lnTo>
                <a:lnTo>
                  <a:pt x="5710" y="3112"/>
                </a:lnTo>
                <a:lnTo>
                  <a:pt x="5710" y="3114"/>
                </a:lnTo>
                <a:lnTo>
                  <a:pt x="5710" y="3118"/>
                </a:lnTo>
                <a:lnTo>
                  <a:pt x="5713" y="3121"/>
                </a:lnTo>
                <a:lnTo>
                  <a:pt x="5720" y="3128"/>
                </a:lnTo>
                <a:lnTo>
                  <a:pt x="5723" y="3131"/>
                </a:lnTo>
                <a:lnTo>
                  <a:pt x="5724" y="3132"/>
                </a:lnTo>
                <a:lnTo>
                  <a:pt x="5725" y="3134"/>
                </a:lnTo>
                <a:lnTo>
                  <a:pt x="5725" y="3140"/>
                </a:lnTo>
                <a:lnTo>
                  <a:pt x="5730" y="3142"/>
                </a:lnTo>
                <a:lnTo>
                  <a:pt x="5733" y="3142"/>
                </a:lnTo>
                <a:lnTo>
                  <a:pt x="5735" y="3142"/>
                </a:lnTo>
                <a:lnTo>
                  <a:pt x="5736" y="3142"/>
                </a:lnTo>
                <a:lnTo>
                  <a:pt x="5738" y="3141"/>
                </a:lnTo>
                <a:lnTo>
                  <a:pt x="5741" y="3139"/>
                </a:lnTo>
                <a:lnTo>
                  <a:pt x="5743" y="3136"/>
                </a:lnTo>
                <a:lnTo>
                  <a:pt x="5744" y="3133"/>
                </a:lnTo>
                <a:lnTo>
                  <a:pt x="5748" y="3126"/>
                </a:lnTo>
                <a:lnTo>
                  <a:pt x="5749" y="3127"/>
                </a:lnTo>
                <a:lnTo>
                  <a:pt x="5751" y="3129"/>
                </a:lnTo>
                <a:lnTo>
                  <a:pt x="5753" y="3131"/>
                </a:lnTo>
                <a:lnTo>
                  <a:pt x="5754" y="3132"/>
                </a:lnTo>
                <a:lnTo>
                  <a:pt x="5755" y="3133"/>
                </a:lnTo>
                <a:lnTo>
                  <a:pt x="5757" y="3132"/>
                </a:lnTo>
                <a:lnTo>
                  <a:pt x="5759" y="3131"/>
                </a:lnTo>
                <a:lnTo>
                  <a:pt x="5759" y="3126"/>
                </a:lnTo>
                <a:lnTo>
                  <a:pt x="5758" y="3125"/>
                </a:lnTo>
                <a:lnTo>
                  <a:pt x="5757" y="3122"/>
                </a:lnTo>
                <a:lnTo>
                  <a:pt x="5756" y="3118"/>
                </a:lnTo>
                <a:lnTo>
                  <a:pt x="5756" y="3114"/>
                </a:lnTo>
                <a:lnTo>
                  <a:pt x="5759" y="3103"/>
                </a:lnTo>
                <a:lnTo>
                  <a:pt x="5764" y="3103"/>
                </a:lnTo>
                <a:lnTo>
                  <a:pt x="5765" y="3099"/>
                </a:lnTo>
                <a:lnTo>
                  <a:pt x="5765" y="3095"/>
                </a:lnTo>
                <a:lnTo>
                  <a:pt x="5765" y="3087"/>
                </a:lnTo>
                <a:lnTo>
                  <a:pt x="5762" y="3072"/>
                </a:lnTo>
                <a:lnTo>
                  <a:pt x="5757" y="3074"/>
                </a:lnTo>
                <a:lnTo>
                  <a:pt x="5752" y="3076"/>
                </a:lnTo>
                <a:lnTo>
                  <a:pt x="5748" y="3077"/>
                </a:lnTo>
                <a:lnTo>
                  <a:pt x="5743" y="3078"/>
                </a:lnTo>
                <a:lnTo>
                  <a:pt x="5740" y="3078"/>
                </a:lnTo>
                <a:lnTo>
                  <a:pt x="5736" y="3078"/>
                </a:lnTo>
                <a:lnTo>
                  <a:pt x="5729" y="3077"/>
                </a:lnTo>
                <a:lnTo>
                  <a:pt x="5722" y="3075"/>
                </a:lnTo>
                <a:lnTo>
                  <a:pt x="5714" y="3073"/>
                </a:lnTo>
                <a:lnTo>
                  <a:pt x="5705" y="3070"/>
                </a:lnTo>
                <a:lnTo>
                  <a:pt x="5696" y="3066"/>
                </a:lnTo>
                <a:close/>
                <a:moveTo>
                  <a:pt x="6209" y="2915"/>
                </a:moveTo>
                <a:lnTo>
                  <a:pt x="6209" y="2916"/>
                </a:lnTo>
                <a:lnTo>
                  <a:pt x="6207" y="2918"/>
                </a:lnTo>
                <a:lnTo>
                  <a:pt x="6206" y="2919"/>
                </a:lnTo>
                <a:lnTo>
                  <a:pt x="6205" y="2920"/>
                </a:lnTo>
                <a:lnTo>
                  <a:pt x="6206" y="2920"/>
                </a:lnTo>
                <a:lnTo>
                  <a:pt x="6210" y="2923"/>
                </a:lnTo>
                <a:lnTo>
                  <a:pt x="6212" y="2926"/>
                </a:lnTo>
                <a:lnTo>
                  <a:pt x="6214" y="2929"/>
                </a:lnTo>
                <a:lnTo>
                  <a:pt x="6216" y="2932"/>
                </a:lnTo>
                <a:lnTo>
                  <a:pt x="6219" y="2940"/>
                </a:lnTo>
                <a:lnTo>
                  <a:pt x="6223" y="2948"/>
                </a:lnTo>
                <a:lnTo>
                  <a:pt x="6226" y="2951"/>
                </a:lnTo>
                <a:lnTo>
                  <a:pt x="6229" y="2955"/>
                </a:lnTo>
                <a:lnTo>
                  <a:pt x="6233" y="2958"/>
                </a:lnTo>
                <a:lnTo>
                  <a:pt x="6234" y="2960"/>
                </a:lnTo>
                <a:lnTo>
                  <a:pt x="6234" y="2962"/>
                </a:lnTo>
                <a:lnTo>
                  <a:pt x="6234" y="2965"/>
                </a:lnTo>
                <a:lnTo>
                  <a:pt x="6240" y="2965"/>
                </a:lnTo>
                <a:lnTo>
                  <a:pt x="6240" y="2968"/>
                </a:lnTo>
                <a:lnTo>
                  <a:pt x="6240" y="2970"/>
                </a:lnTo>
                <a:lnTo>
                  <a:pt x="6240" y="2971"/>
                </a:lnTo>
                <a:lnTo>
                  <a:pt x="6239" y="2972"/>
                </a:lnTo>
                <a:lnTo>
                  <a:pt x="6237" y="2975"/>
                </a:lnTo>
                <a:lnTo>
                  <a:pt x="6237" y="2977"/>
                </a:lnTo>
                <a:lnTo>
                  <a:pt x="6237" y="2979"/>
                </a:lnTo>
                <a:lnTo>
                  <a:pt x="6237" y="2980"/>
                </a:lnTo>
                <a:lnTo>
                  <a:pt x="6238" y="2981"/>
                </a:lnTo>
                <a:lnTo>
                  <a:pt x="6241" y="2983"/>
                </a:lnTo>
                <a:lnTo>
                  <a:pt x="6245" y="2985"/>
                </a:lnTo>
                <a:lnTo>
                  <a:pt x="6246" y="2986"/>
                </a:lnTo>
                <a:lnTo>
                  <a:pt x="6245" y="2988"/>
                </a:lnTo>
                <a:lnTo>
                  <a:pt x="6244" y="2990"/>
                </a:lnTo>
                <a:lnTo>
                  <a:pt x="6243" y="2992"/>
                </a:lnTo>
                <a:lnTo>
                  <a:pt x="6242" y="2993"/>
                </a:lnTo>
                <a:lnTo>
                  <a:pt x="6243" y="2993"/>
                </a:lnTo>
                <a:lnTo>
                  <a:pt x="6244" y="2994"/>
                </a:lnTo>
                <a:lnTo>
                  <a:pt x="6245" y="2996"/>
                </a:lnTo>
                <a:lnTo>
                  <a:pt x="6246" y="3000"/>
                </a:lnTo>
                <a:lnTo>
                  <a:pt x="6246" y="3006"/>
                </a:lnTo>
                <a:lnTo>
                  <a:pt x="6246" y="3012"/>
                </a:lnTo>
                <a:lnTo>
                  <a:pt x="6245" y="3018"/>
                </a:lnTo>
                <a:lnTo>
                  <a:pt x="6243" y="3024"/>
                </a:lnTo>
                <a:lnTo>
                  <a:pt x="6242" y="3029"/>
                </a:lnTo>
                <a:lnTo>
                  <a:pt x="6241" y="3031"/>
                </a:lnTo>
                <a:lnTo>
                  <a:pt x="6240" y="3033"/>
                </a:lnTo>
                <a:lnTo>
                  <a:pt x="6226" y="3041"/>
                </a:lnTo>
                <a:lnTo>
                  <a:pt x="6235" y="3046"/>
                </a:lnTo>
                <a:lnTo>
                  <a:pt x="6240" y="3050"/>
                </a:lnTo>
                <a:lnTo>
                  <a:pt x="6242" y="3051"/>
                </a:lnTo>
                <a:lnTo>
                  <a:pt x="6245" y="3053"/>
                </a:lnTo>
                <a:lnTo>
                  <a:pt x="6249" y="3058"/>
                </a:lnTo>
                <a:lnTo>
                  <a:pt x="6251" y="3060"/>
                </a:lnTo>
                <a:lnTo>
                  <a:pt x="6253" y="3063"/>
                </a:lnTo>
                <a:lnTo>
                  <a:pt x="6254" y="3065"/>
                </a:lnTo>
                <a:lnTo>
                  <a:pt x="6254" y="3068"/>
                </a:lnTo>
                <a:lnTo>
                  <a:pt x="6254" y="3071"/>
                </a:lnTo>
                <a:lnTo>
                  <a:pt x="6254" y="3075"/>
                </a:lnTo>
                <a:lnTo>
                  <a:pt x="6248" y="3081"/>
                </a:lnTo>
                <a:lnTo>
                  <a:pt x="6248" y="3086"/>
                </a:lnTo>
                <a:lnTo>
                  <a:pt x="6248" y="3092"/>
                </a:lnTo>
                <a:lnTo>
                  <a:pt x="6258" y="3094"/>
                </a:lnTo>
                <a:lnTo>
                  <a:pt x="6264" y="3095"/>
                </a:lnTo>
                <a:lnTo>
                  <a:pt x="6266" y="3095"/>
                </a:lnTo>
                <a:lnTo>
                  <a:pt x="6268" y="3094"/>
                </a:lnTo>
                <a:lnTo>
                  <a:pt x="6270" y="3092"/>
                </a:lnTo>
                <a:lnTo>
                  <a:pt x="6272" y="3088"/>
                </a:lnTo>
                <a:lnTo>
                  <a:pt x="6273" y="3083"/>
                </a:lnTo>
                <a:lnTo>
                  <a:pt x="6276" y="3077"/>
                </a:lnTo>
                <a:lnTo>
                  <a:pt x="6279" y="3069"/>
                </a:lnTo>
                <a:lnTo>
                  <a:pt x="6281" y="3067"/>
                </a:lnTo>
                <a:lnTo>
                  <a:pt x="6285" y="3065"/>
                </a:lnTo>
                <a:lnTo>
                  <a:pt x="6287" y="3063"/>
                </a:lnTo>
                <a:lnTo>
                  <a:pt x="6289" y="3061"/>
                </a:lnTo>
                <a:lnTo>
                  <a:pt x="6290" y="3058"/>
                </a:lnTo>
                <a:lnTo>
                  <a:pt x="6290" y="3055"/>
                </a:lnTo>
                <a:lnTo>
                  <a:pt x="6290" y="3052"/>
                </a:lnTo>
                <a:lnTo>
                  <a:pt x="6289" y="3050"/>
                </a:lnTo>
                <a:lnTo>
                  <a:pt x="6288" y="3048"/>
                </a:lnTo>
                <a:lnTo>
                  <a:pt x="6288" y="3047"/>
                </a:lnTo>
                <a:lnTo>
                  <a:pt x="6289" y="3044"/>
                </a:lnTo>
                <a:lnTo>
                  <a:pt x="6292" y="3042"/>
                </a:lnTo>
                <a:lnTo>
                  <a:pt x="6296" y="3041"/>
                </a:lnTo>
                <a:lnTo>
                  <a:pt x="6302" y="3039"/>
                </a:lnTo>
                <a:lnTo>
                  <a:pt x="6307" y="3044"/>
                </a:lnTo>
                <a:lnTo>
                  <a:pt x="6307" y="3040"/>
                </a:lnTo>
                <a:lnTo>
                  <a:pt x="6306" y="3037"/>
                </a:lnTo>
                <a:lnTo>
                  <a:pt x="6305" y="3035"/>
                </a:lnTo>
                <a:lnTo>
                  <a:pt x="6304" y="3034"/>
                </a:lnTo>
                <a:lnTo>
                  <a:pt x="6304" y="3033"/>
                </a:lnTo>
                <a:lnTo>
                  <a:pt x="6305" y="3031"/>
                </a:lnTo>
                <a:lnTo>
                  <a:pt x="6306" y="3029"/>
                </a:lnTo>
                <a:lnTo>
                  <a:pt x="6310" y="3024"/>
                </a:lnTo>
                <a:lnTo>
                  <a:pt x="6314" y="3020"/>
                </a:lnTo>
                <a:lnTo>
                  <a:pt x="6316" y="3016"/>
                </a:lnTo>
                <a:lnTo>
                  <a:pt x="6316" y="3013"/>
                </a:lnTo>
                <a:lnTo>
                  <a:pt x="6316" y="3010"/>
                </a:lnTo>
                <a:lnTo>
                  <a:pt x="6315" y="3007"/>
                </a:lnTo>
                <a:lnTo>
                  <a:pt x="6316" y="3005"/>
                </a:lnTo>
                <a:lnTo>
                  <a:pt x="6313" y="3005"/>
                </a:lnTo>
                <a:lnTo>
                  <a:pt x="6312" y="3005"/>
                </a:lnTo>
                <a:lnTo>
                  <a:pt x="6311" y="3004"/>
                </a:lnTo>
                <a:lnTo>
                  <a:pt x="6310" y="3002"/>
                </a:lnTo>
                <a:lnTo>
                  <a:pt x="6309" y="3002"/>
                </a:lnTo>
                <a:lnTo>
                  <a:pt x="6307" y="3002"/>
                </a:lnTo>
                <a:lnTo>
                  <a:pt x="6305" y="3003"/>
                </a:lnTo>
                <a:lnTo>
                  <a:pt x="6303" y="3006"/>
                </a:lnTo>
                <a:lnTo>
                  <a:pt x="6299" y="3010"/>
                </a:lnTo>
                <a:lnTo>
                  <a:pt x="6295" y="3011"/>
                </a:lnTo>
                <a:lnTo>
                  <a:pt x="6291" y="3011"/>
                </a:lnTo>
                <a:lnTo>
                  <a:pt x="6288" y="3011"/>
                </a:lnTo>
                <a:lnTo>
                  <a:pt x="6284" y="3009"/>
                </a:lnTo>
                <a:lnTo>
                  <a:pt x="6277" y="3005"/>
                </a:lnTo>
                <a:lnTo>
                  <a:pt x="6271" y="3002"/>
                </a:lnTo>
                <a:lnTo>
                  <a:pt x="6271" y="2992"/>
                </a:lnTo>
                <a:lnTo>
                  <a:pt x="6271" y="2982"/>
                </a:lnTo>
                <a:lnTo>
                  <a:pt x="6268" y="2981"/>
                </a:lnTo>
                <a:lnTo>
                  <a:pt x="6266" y="2980"/>
                </a:lnTo>
                <a:lnTo>
                  <a:pt x="6266" y="2979"/>
                </a:lnTo>
                <a:lnTo>
                  <a:pt x="6266" y="2978"/>
                </a:lnTo>
                <a:lnTo>
                  <a:pt x="6267" y="2977"/>
                </a:lnTo>
                <a:lnTo>
                  <a:pt x="6266" y="2975"/>
                </a:lnTo>
                <a:lnTo>
                  <a:pt x="6265" y="2974"/>
                </a:lnTo>
                <a:lnTo>
                  <a:pt x="6261" y="2982"/>
                </a:lnTo>
                <a:lnTo>
                  <a:pt x="6259" y="2984"/>
                </a:lnTo>
                <a:lnTo>
                  <a:pt x="6257" y="2985"/>
                </a:lnTo>
                <a:lnTo>
                  <a:pt x="6254" y="2984"/>
                </a:lnTo>
                <a:lnTo>
                  <a:pt x="6252" y="2983"/>
                </a:lnTo>
                <a:lnTo>
                  <a:pt x="6251" y="2982"/>
                </a:lnTo>
                <a:lnTo>
                  <a:pt x="6250" y="2980"/>
                </a:lnTo>
                <a:lnTo>
                  <a:pt x="6249" y="2978"/>
                </a:lnTo>
                <a:lnTo>
                  <a:pt x="6248" y="2975"/>
                </a:lnTo>
                <a:lnTo>
                  <a:pt x="6248" y="2970"/>
                </a:lnTo>
                <a:lnTo>
                  <a:pt x="6248" y="2956"/>
                </a:lnTo>
                <a:lnTo>
                  <a:pt x="6247" y="2949"/>
                </a:lnTo>
                <a:lnTo>
                  <a:pt x="6246" y="2946"/>
                </a:lnTo>
                <a:lnTo>
                  <a:pt x="6245" y="2943"/>
                </a:lnTo>
                <a:lnTo>
                  <a:pt x="6237" y="2943"/>
                </a:lnTo>
                <a:lnTo>
                  <a:pt x="6237" y="2942"/>
                </a:lnTo>
                <a:lnTo>
                  <a:pt x="6238" y="2940"/>
                </a:lnTo>
                <a:lnTo>
                  <a:pt x="6240" y="2937"/>
                </a:lnTo>
                <a:lnTo>
                  <a:pt x="6233" y="2931"/>
                </a:lnTo>
                <a:lnTo>
                  <a:pt x="6226" y="2926"/>
                </a:lnTo>
                <a:lnTo>
                  <a:pt x="6223" y="2929"/>
                </a:lnTo>
                <a:lnTo>
                  <a:pt x="6222" y="2931"/>
                </a:lnTo>
                <a:lnTo>
                  <a:pt x="6221" y="2931"/>
                </a:lnTo>
                <a:lnTo>
                  <a:pt x="6220" y="2931"/>
                </a:lnTo>
                <a:lnTo>
                  <a:pt x="6218" y="2929"/>
                </a:lnTo>
                <a:lnTo>
                  <a:pt x="6216" y="2926"/>
                </a:lnTo>
                <a:lnTo>
                  <a:pt x="6212" y="2920"/>
                </a:lnTo>
                <a:lnTo>
                  <a:pt x="6214" y="2917"/>
                </a:lnTo>
                <a:lnTo>
                  <a:pt x="6214" y="2916"/>
                </a:lnTo>
                <a:lnTo>
                  <a:pt x="6214" y="2915"/>
                </a:lnTo>
                <a:lnTo>
                  <a:pt x="6209" y="2915"/>
                </a:lnTo>
                <a:close/>
                <a:moveTo>
                  <a:pt x="3957" y="2387"/>
                </a:moveTo>
                <a:lnTo>
                  <a:pt x="3952" y="2404"/>
                </a:lnTo>
                <a:lnTo>
                  <a:pt x="3950" y="2414"/>
                </a:lnTo>
                <a:lnTo>
                  <a:pt x="3948" y="2424"/>
                </a:lnTo>
                <a:lnTo>
                  <a:pt x="3945" y="2424"/>
                </a:lnTo>
                <a:lnTo>
                  <a:pt x="3940" y="2425"/>
                </a:lnTo>
                <a:lnTo>
                  <a:pt x="3936" y="2425"/>
                </a:lnTo>
                <a:lnTo>
                  <a:pt x="3935" y="2426"/>
                </a:lnTo>
                <a:lnTo>
                  <a:pt x="3934" y="2427"/>
                </a:lnTo>
                <a:lnTo>
                  <a:pt x="3934" y="2430"/>
                </a:lnTo>
                <a:lnTo>
                  <a:pt x="3935" y="2429"/>
                </a:lnTo>
                <a:lnTo>
                  <a:pt x="3937" y="2432"/>
                </a:lnTo>
                <a:lnTo>
                  <a:pt x="3938" y="2435"/>
                </a:lnTo>
                <a:lnTo>
                  <a:pt x="3938" y="2437"/>
                </a:lnTo>
                <a:lnTo>
                  <a:pt x="3937" y="2438"/>
                </a:lnTo>
                <a:lnTo>
                  <a:pt x="3931" y="2438"/>
                </a:lnTo>
                <a:lnTo>
                  <a:pt x="3931" y="2440"/>
                </a:lnTo>
                <a:lnTo>
                  <a:pt x="3931" y="2443"/>
                </a:lnTo>
                <a:lnTo>
                  <a:pt x="3930" y="2447"/>
                </a:lnTo>
                <a:lnTo>
                  <a:pt x="3929" y="2452"/>
                </a:lnTo>
                <a:lnTo>
                  <a:pt x="3925" y="2450"/>
                </a:lnTo>
                <a:lnTo>
                  <a:pt x="3925" y="2449"/>
                </a:lnTo>
                <a:lnTo>
                  <a:pt x="3924" y="2448"/>
                </a:lnTo>
                <a:lnTo>
                  <a:pt x="3920" y="2449"/>
                </a:lnTo>
                <a:lnTo>
                  <a:pt x="3921" y="2457"/>
                </a:lnTo>
                <a:lnTo>
                  <a:pt x="3921" y="2461"/>
                </a:lnTo>
                <a:lnTo>
                  <a:pt x="3920" y="2463"/>
                </a:lnTo>
                <a:lnTo>
                  <a:pt x="3919" y="2463"/>
                </a:lnTo>
                <a:lnTo>
                  <a:pt x="3917" y="2462"/>
                </a:lnTo>
                <a:lnTo>
                  <a:pt x="3915" y="2461"/>
                </a:lnTo>
                <a:lnTo>
                  <a:pt x="3913" y="2460"/>
                </a:lnTo>
                <a:lnTo>
                  <a:pt x="3912" y="2461"/>
                </a:lnTo>
                <a:lnTo>
                  <a:pt x="3910" y="2462"/>
                </a:lnTo>
                <a:lnTo>
                  <a:pt x="3909" y="2465"/>
                </a:lnTo>
                <a:lnTo>
                  <a:pt x="3907" y="2468"/>
                </a:lnTo>
                <a:lnTo>
                  <a:pt x="3906" y="2469"/>
                </a:lnTo>
                <a:lnTo>
                  <a:pt x="3904" y="2469"/>
                </a:lnTo>
                <a:lnTo>
                  <a:pt x="3901" y="2469"/>
                </a:lnTo>
                <a:lnTo>
                  <a:pt x="3898" y="2468"/>
                </a:lnTo>
                <a:lnTo>
                  <a:pt x="3895" y="2467"/>
                </a:lnTo>
                <a:lnTo>
                  <a:pt x="3893" y="2466"/>
                </a:lnTo>
                <a:lnTo>
                  <a:pt x="3892" y="2466"/>
                </a:lnTo>
                <a:lnTo>
                  <a:pt x="3892" y="2472"/>
                </a:lnTo>
                <a:lnTo>
                  <a:pt x="3882" y="2477"/>
                </a:lnTo>
                <a:lnTo>
                  <a:pt x="3877" y="2480"/>
                </a:lnTo>
                <a:lnTo>
                  <a:pt x="3872" y="2483"/>
                </a:lnTo>
                <a:lnTo>
                  <a:pt x="3867" y="2486"/>
                </a:lnTo>
                <a:lnTo>
                  <a:pt x="3863" y="2491"/>
                </a:lnTo>
                <a:lnTo>
                  <a:pt x="3860" y="2495"/>
                </a:lnTo>
                <a:lnTo>
                  <a:pt x="3859" y="2497"/>
                </a:lnTo>
                <a:lnTo>
                  <a:pt x="3858" y="2500"/>
                </a:lnTo>
                <a:lnTo>
                  <a:pt x="3858" y="2504"/>
                </a:lnTo>
                <a:lnTo>
                  <a:pt x="3858" y="2508"/>
                </a:lnTo>
                <a:lnTo>
                  <a:pt x="3858" y="2512"/>
                </a:lnTo>
                <a:lnTo>
                  <a:pt x="3859" y="2515"/>
                </a:lnTo>
                <a:lnTo>
                  <a:pt x="3861" y="2523"/>
                </a:lnTo>
                <a:lnTo>
                  <a:pt x="3864" y="2531"/>
                </a:lnTo>
                <a:lnTo>
                  <a:pt x="3867" y="2539"/>
                </a:lnTo>
                <a:lnTo>
                  <a:pt x="3869" y="2546"/>
                </a:lnTo>
                <a:lnTo>
                  <a:pt x="3870" y="2550"/>
                </a:lnTo>
                <a:lnTo>
                  <a:pt x="3870" y="2554"/>
                </a:lnTo>
                <a:lnTo>
                  <a:pt x="3870" y="2562"/>
                </a:lnTo>
                <a:lnTo>
                  <a:pt x="3867" y="2564"/>
                </a:lnTo>
                <a:lnTo>
                  <a:pt x="3862" y="2568"/>
                </a:lnTo>
                <a:lnTo>
                  <a:pt x="3855" y="2573"/>
                </a:lnTo>
                <a:lnTo>
                  <a:pt x="3855" y="2575"/>
                </a:lnTo>
                <a:lnTo>
                  <a:pt x="3855" y="2576"/>
                </a:lnTo>
                <a:lnTo>
                  <a:pt x="3855" y="2580"/>
                </a:lnTo>
                <a:lnTo>
                  <a:pt x="3856" y="2584"/>
                </a:lnTo>
                <a:lnTo>
                  <a:pt x="3855" y="2587"/>
                </a:lnTo>
                <a:lnTo>
                  <a:pt x="3854" y="2588"/>
                </a:lnTo>
                <a:lnTo>
                  <a:pt x="3851" y="2590"/>
                </a:lnTo>
                <a:lnTo>
                  <a:pt x="3849" y="2591"/>
                </a:lnTo>
                <a:lnTo>
                  <a:pt x="3847" y="2593"/>
                </a:lnTo>
                <a:lnTo>
                  <a:pt x="3845" y="2598"/>
                </a:lnTo>
                <a:lnTo>
                  <a:pt x="3844" y="2603"/>
                </a:lnTo>
                <a:lnTo>
                  <a:pt x="3843" y="2607"/>
                </a:lnTo>
                <a:lnTo>
                  <a:pt x="3842" y="2611"/>
                </a:lnTo>
                <a:lnTo>
                  <a:pt x="3842" y="2615"/>
                </a:lnTo>
                <a:lnTo>
                  <a:pt x="3843" y="2619"/>
                </a:lnTo>
                <a:lnTo>
                  <a:pt x="3843" y="2623"/>
                </a:lnTo>
                <a:lnTo>
                  <a:pt x="3844" y="2626"/>
                </a:lnTo>
                <a:lnTo>
                  <a:pt x="3847" y="2633"/>
                </a:lnTo>
                <a:lnTo>
                  <a:pt x="3850" y="2640"/>
                </a:lnTo>
                <a:lnTo>
                  <a:pt x="3855" y="2653"/>
                </a:lnTo>
                <a:lnTo>
                  <a:pt x="3860" y="2667"/>
                </a:lnTo>
                <a:lnTo>
                  <a:pt x="3863" y="2672"/>
                </a:lnTo>
                <a:lnTo>
                  <a:pt x="3865" y="2677"/>
                </a:lnTo>
                <a:lnTo>
                  <a:pt x="3868" y="2681"/>
                </a:lnTo>
                <a:lnTo>
                  <a:pt x="3872" y="2685"/>
                </a:lnTo>
                <a:lnTo>
                  <a:pt x="3875" y="2687"/>
                </a:lnTo>
                <a:lnTo>
                  <a:pt x="3877" y="2689"/>
                </a:lnTo>
                <a:lnTo>
                  <a:pt x="3884" y="2692"/>
                </a:lnTo>
                <a:lnTo>
                  <a:pt x="3888" y="2693"/>
                </a:lnTo>
                <a:lnTo>
                  <a:pt x="3890" y="2693"/>
                </a:lnTo>
                <a:lnTo>
                  <a:pt x="3889" y="2692"/>
                </a:lnTo>
                <a:lnTo>
                  <a:pt x="3897" y="2690"/>
                </a:lnTo>
                <a:lnTo>
                  <a:pt x="3905" y="2687"/>
                </a:lnTo>
                <a:lnTo>
                  <a:pt x="3912" y="2683"/>
                </a:lnTo>
                <a:lnTo>
                  <a:pt x="3915" y="2681"/>
                </a:lnTo>
                <a:lnTo>
                  <a:pt x="3916" y="2680"/>
                </a:lnTo>
                <a:lnTo>
                  <a:pt x="3917" y="2678"/>
                </a:lnTo>
                <a:lnTo>
                  <a:pt x="3919" y="2674"/>
                </a:lnTo>
                <a:lnTo>
                  <a:pt x="3921" y="2670"/>
                </a:lnTo>
                <a:lnTo>
                  <a:pt x="3923" y="2661"/>
                </a:lnTo>
                <a:lnTo>
                  <a:pt x="3924" y="2651"/>
                </a:lnTo>
                <a:lnTo>
                  <a:pt x="3925" y="2646"/>
                </a:lnTo>
                <a:lnTo>
                  <a:pt x="3926" y="2642"/>
                </a:lnTo>
                <a:lnTo>
                  <a:pt x="3928" y="2634"/>
                </a:lnTo>
                <a:lnTo>
                  <a:pt x="3931" y="2627"/>
                </a:lnTo>
                <a:lnTo>
                  <a:pt x="3938" y="2610"/>
                </a:lnTo>
                <a:lnTo>
                  <a:pt x="3941" y="2602"/>
                </a:lnTo>
                <a:lnTo>
                  <a:pt x="3944" y="2592"/>
                </a:lnTo>
                <a:lnTo>
                  <a:pt x="3947" y="2584"/>
                </a:lnTo>
                <a:lnTo>
                  <a:pt x="3948" y="2576"/>
                </a:lnTo>
                <a:lnTo>
                  <a:pt x="3948" y="2573"/>
                </a:lnTo>
                <a:lnTo>
                  <a:pt x="3948" y="2571"/>
                </a:lnTo>
                <a:lnTo>
                  <a:pt x="3947" y="2566"/>
                </a:lnTo>
                <a:lnTo>
                  <a:pt x="3946" y="2562"/>
                </a:lnTo>
                <a:lnTo>
                  <a:pt x="3945" y="2560"/>
                </a:lnTo>
                <a:lnTo>
                  <a:pt x="3945" y="2559"/>
                </a:lnTo>
                <a:lnTo>
                  <a:pt x="3952" y="2548"/>
                </a:lnTo>
                <a:lnTo>
                  <a:pt x="3960" y="2537"/>
                </a:lnTo>
                <a:lnTo>
                  <a:pt x="3963" y="2527"/>
                </a:lnTo>
                <a:lnTo>
                  <a:pt x="3965" y="2520"/>
                </a:lnTo>
                <a:lnTo>
                  <a:pt x="3965" y="2516"/>
                </a:lnTo>
                <a:lnTo>
                  <a:pt x="3964" y="2513"/>
                </a:lnTo>
                <a:lnTo>
                  <a:pt x="3962" y="2508"/>
                </a:lnTo>
                <a:lnTo>
                  <a:pt x="3968" y="2503"/>
                </a:lnTo>
                <a:lnTo>
                  <a:pt x="3968" y="2500"/>
                </a:lnTo>
                <a:lnTo>
                  <a:pt x="3968" y="2498"/>
                </a:lnTo>
                <a:lnTo>
                  <a:pt x="3968" y="2494"/>
                </a:lnTo>
                <a:lnTo>
                  <a:pt x="3969" y="2492"/>
                </a:lnTo>
                <a:lnTo>
                  <a:pt x="3970" y="2491"/>
                </a:lnTo>
                <a:lnTo>
                  <a:pt x="3971" y="2490"/>
                </a:lnTo>
                <a:lnTo>
                  <a:pt x="3974" y="2489"/>
                </a:lnTo>
                <a:lnTo>
                  <a:pt x="3974" y="2483"/>
                </a:lnTo>
                <a:lnTo>
                  <a:pt x="3972" y="2478"/>
                </a:lnTo>
                <a:lnTo>
                  <a:pt x="3970" y="2472"/>
                </a:lnTo>
                <a:lnTo>
                  <a:pt x="3967" y="2466"/>
                </a:lnTo>
                <a:lnTo>
                  <a:pt x="3965" y="2461"/>
                </a:lnTo>
                <a:lnTo>
                  <a:pt x="3967" y="2461"/>
                </a:lnTo>
                <a:lnTo>
                  <a:pt x="3969" y="2461"/>
                </a:lnTo>
                <a:lnTo>
                  <a:pt x="3974" y="2461"/>
                </a:lnTo>
                <a:lnTo>
                  <a:pt x="3973" y="2464"/>
                </a:lnTo>
                <a:lnTo>
                  <a:pt x="3974" y="2469"/>
                </a:lnTo>
                <a:lnTo>
                  <a:pt x="3979" y="2469"/>
                </a:lnTo>
                <a:lnTo>
                  <a:pt x="3979" y="2466"/>
                </a:lnTo>
                <a:lnTo>
                  <a:pt x="3979" y="2463"/>
                </a:lnTo>
                <a:lnTo>
                  <a:pt x="3979" y="2462"/>
                </a:lnTo>
                <a:lnTo>
                  <a:pt x="3979" y="2461"/>
                </a:lnTo>
                <a:lnTo>
                  <a:pt x="3980" y="2461"/>
                </a:lnTo>
                <a:lnTo>
                  <a:pt x="3982" y="2461"/>
                </a:lnTo>
                <a:lnTo>
                  <a:pt x="3981" y="2446"/>
                </a:lnTo>
                <a:lnTo>
                  <a:pt x="3979" y="2430"/>
                </a:lnTo>
                <a:lnTo>
                  <a:pt x="3979" y="2421"/>
                </a:lnTo>
                <a:lnTo>
                  <a:pt x="3977" y="2414"/>
                </a:lnTo>
                <a:lnTo>
                  <a:pt x="3976" y="2407"/>
                </a:lnTo>
                <a:lnTo>
                  <a:pt x="3974" y="2401"/>
                </a:lnTo>
                <a:lnTo>
                  <a:pt x="3973" y="2400"/>
                </a:lnTo>
                <a:lnTo>
                  <a:pt x="3972" y="2399"/>
                </a:lnTo>
                <a:lnTo>
                  <a:pt x="3971" y="2399"/>
                </a:lnTo>
                <a:lnTo>
                  <a:pt x="3970" y="2399"/>
                </a:lnTo>
                <a:lnTo>
                  <a:pt x="3967" y="2401"/>
                </a:lnTo>
                <a:lnTo>
                  <a:pt x="3965" y="2401"/>
                </a:lnTo>
                <a:lnTo>
                  <a:pt x="3961" y="2394"/>
                </a:lnTo>
                <a:lnTo>
                  <a:pt x="3957" y="2387"/>
                </a:lnTo>
                <a:close/>
                <a:moveTo>
                  <a:pt x="5001" y="2227"/>
                </a:moveTo>
                <a:lnTo>
                  <a:pt x="4999" y="2234"/>
                </a:lnTo>
                <a:lnTo>
                  <a:pt x="4996" y="2240"/>
                </a:lnTo>
                <a:lnTo>
                  <a:pt x="4990" y="2252"/>
                </a:lnTo>
                <a:lnTo>
                  <a:pt x="4995" y="2253"/>
                </a:lnTo>
                <a:lnTo>
                  <a:pt x="4999" y="2254"/>
                </a:lnTo>
                <a:lnTo>
                  <a:pt x="5010" y="2255"/>
                </a:lnTo>
                <a:lnTo>
                  <a:pt x="5007" y="2259"/>
                </a:lnTo>
                <a:lnTo>
                  <a:pt x="5006" y="2262"/>
                </a:lnTo>
                <a:lnTo>
                  <a:pt x="5006" y="2263"/>
                </a:lnTo>
                <a:lnTo>
                  <a:pt x="5007" y="2264"/>
                </a:lnTo>
                <a:lnTo>
                  <a:pt x="5011" y="2264"/>
                </a:lnTo>
                <a:lnTo>
                  <a:pt x="5014" y="2264"/>
                </a:lnTo>
                <a:lnTo>
                  <a:pt x="5017" y="2264"/>
                </a:lnTo>
                <a:lnTo>
                  <a:pt x="5020" y="2263"/>
                </a:lnTo>
                <a:lnTo>
                  <a:pt x="5022" y="2262"/>
                </a:lnTo>
                <a:lnTo>
                  <a:pt x="5025" y="2262"/>
                </a:lnTo>
                <a:lnTo>
                  <a:pt x="5028" y="2262"/>
                </a:lnTo>
                <a:lnTo>
                  <a:pt x="5032" y="2264"/>
                </a:lnTo>
                <a:lnTo>
                  <a:pt x="5032" y="2269"/>
                </a:lnTo>
                <a:lnTo>
                  <a:pt x="5037" y="2271"/>
                </a:lnTo>
                <a:lnTo>
                  <a:pt x="5041" y="2272"/>
                </a:lnTo>
                <a:lnTo>
                  <a:pt x="5044" y="2272"/>
                </a:lnTo>
                <a:lnTo>
                  <a:pt x="5048" y="2272"/>
                </a:lnTo>
                <a:lnTo>
                  <a:pt x="5055" y="2271"/>
                </a:lnTo>
                <a:lnTo>
                  <a:pt x="5059" y="2270"/>
                </a:lnTo>
                <a:lnTo>
                  <a:pt x="5063" y="2269"/>
                </a:lnTo>
                <a:lnTo>
                  <a:pt x="5067" y="2269"/>
                </a:lnTo>
                <a:lnTo>
                  <a:pt x="5072" y="2269"/>
                </a:lnTo>
                <a:lnTo>
                  <a:pt x="5074" y="2270"/>
                </a:lnTo>
                <a:lnTo>
                  <a:pt x="5077" y="2271"/>
                </a:lnTo>
                <a:lnTo>
                  <a:pt x="5084" y="2275"/>
                </a:lnTo>
                <a:lnTo>
                  <a:pt x="5091" y="2278"/>
                </a:lnTo>
                <a:lnTo>
                  <a:pt x="5097" y="2280"/>
                </a:lnTo>
                <a:lnTo>
                  <a:pt x="5102" y="2281"/>
                </a:lnTo>
                <a:lnTo>
                  <a:pt x="5107" y="2281"/>
                </a:lnTo>
                <a:lnTo>
                  <a:pt x="5118" y="2281"/>
                </a:lnTo>
                <a:lnTo>
                  <a:pt x="5128" y="2280"/>
                </a:lnTo>
                <a:lnTo>
                  <a:pt x="5133" y="2280"/>
                </a:lnTo>
                <a:lnTo>
                  <a:pt x="5136" y="2280"/>
                </a:lnTo>
                <a:lnTo>
                  <a:pt x="5138" y="2281"/>
                </a:lnTo>
                <a:lnTo>
                  <a:pt x="5139" y="2282"/>
                </a:lnTo>
                <a:lnTo>
                  <a:pt x="5142" y="2286"/>
                </a:lnTo>
                <a:lnTo>
                  <a:pt x="5145" y="2289"/>
                </a:lnTo>
                <a:lnTo>
                  <a:pt x="5146" y="2291"/>
                </a:lnTo>
                <a:lnTo>
                  <a:pt x="5147" y="2292"/>
                </a:lnTo>
                <a:lnTo>
                  <a:pt x="5150" y="2293"/>
                </a:lnTo>
                <a:lnTo>
                  <a:pt x="5152" y="2293"/>
                </a:lnTo>
                <a:lnTo>
                  <a:pt x="5156" y="2293"/>
                </a:lnTo>
                <a:lnTo>
                  <a:pt x="5160" y="2294"/>
                </a:lnTo>
                <a:lnTo>
                  <a:pt x="5164" y="2295"/>
                </a:lnTo>
                <a:lnTo>
                  <a:pt x="5163" y="2292"/>
                </a:lnTo>
                <a:lnTo>
                  <a:pt x="5160" y="2288"/>
                </a:lnTo>
                <a:lnTo>
                  <a:pt x="5156" y="2283"/>
                </a:lnTo>
                <a:lnTo>
                  <a:pt x="5156" y="2280"/>
                </a:lnTo>
                <a:lnTo>
                  <a:pt x="5156" y="2277"/>
                </a:lnTo>
                <a:lnTo>
                  <a:pt x="5158" y="2273"/>
                </a:lnTo>
                <a:lnTo>
                  <a:pt x="5159" y="2269"/>
                </a:lnTo>
                <a:lnTo>
                  <a:pt x="5158" y="2269"/>
                </a:lnTo>
                <a:lnTo>
                  <a:pt x="5156" y="2268"/>
                </a:lnTo>
                <a:lnTo>
                  <a:pt x="5154" y="2266"/>
                </a:lnTo>
                <a:lnTo>
                  <a:pt x="5150" y="2264"/>
                </a:lnTo>
                <a:lnTo>
                  <a:pt x="5128" y="2264"/>
                </a:lnTo>
                <a:lnTo>
                  <a:pt x="5130" y="2258"/>
                </a:lnTo>
                <a:lnTo>
                  <a:pt x="5131" y="2255"/>
                </a:lnTo>
                <a:lnTo>
                  <a:pt x="5131" y="2252"/>
                </a:lnTo>
                <a:lnTo>
                  <a:pt x="5129" y="2249"/>
                </a:lnTo>
                <a:lnTo>
                  <a:pt x="5128" y="2247"/>
                </a:lnTo>
                <a:lnTo>
                  <a:pt x="5128" y="2244"/>
                </a:lnTo>
                <a:lnTo>
                  <a:pt x="5118" y="2243"/>
                </a:lnTo>
                <a:lnTo>
                  <a:pt x="5110" y="2242"/>
                </a:lnTo>
                <a:lnTo>
                  <a:pt x="5103" y="2242"/>
                </a:lnTo>
                <a:lnTo>
                  <a:pt x="5100" y="2242"/>
                </a:lnTo>
                <a:lnTo>
                  <a:pt x="5097" y="2241"/>
                </a:lnTo>
                <a:lnTo>
                  <a:pt x="5096" y="2240"/>
                </a:lnTo>
                <a:lnTo>
                  <a:pt x="5095" y="2238"/>
                </a:lnTo>
                <a:lnTo>
                  <a:pt x="5094" y="2237"/>
                </a:lnTo>
                <a:lnTo>
                  <a:pt x="5093" y="2236"/>
                </a:lnTo>
                <a:lnTo>
                  <a:pt x="5092" y="2236"/>
                </a:lnTo>
                <a:lnTo>
                  <a:pt x="5091" y="2235"/>
                </a:lnTo>
                <a:lnTo>
                  <a:pt x="5086" y="2244"/>
                </a:lnTo>
                <a:lnTo>
                  <a:pt x="5069" y="2244"/>
                </a:lnTo>
                <a:lnTo>
                  <a:pt x="5064" y="2243"/>
                </a:lnTo>
                <a:lnTo>
                  <a:pt x="5060" y="2241"/>
                </a:lnTo>
                <a:lnTo>
                  <a:pt x="5057" y="2238"/>
                </a:lnTo>
                <a:lnTo>
                  <a:pt x="5054" y="2236"/>
                </a:lnTo>
                <a:lnTo>
                  <a:pt x="5047" y="2231"/>
                </a:lnTo>
                <a:lnTo>
                  <a:pt x="5044" y="2228"/>
                </a:lnTo>
                <a:lnTo>
                  <a:pt x="5041" y="2227"/>
                </a:lnTo>
                <a:lnTo>
                  <a:pt x="5038" y="2227"/>
                </a:lnTo>
                <a:lnTo>
                  <a:pt x="5035" y="2227"/>
                </a:lnTo>
                <a:lnTo>
                  <a:pt x="5028" y="2229"/>
                </a:lnTo>
                <a:lnTo>
                  <a:pt x="5018" y="2233"/>
                </a:lnTo>
                <a:lnTo>
                  <a:pt x="5013" y="2232"/>
                </a:lnTo>
                <a:lnTo>
                  <a:pt x="5009" y="2230"/>
                </a:lnTo>
                <a:lnTo>
                  <a:pt x="5005" y="2228"/>
                </a:lnTo>
                <a:lnTo>
                  <a:pt x="5003" y="2228"/>
                </a:lnTo>
                <a:lnTo>
                  <a:pt x="5001" y="2227"/>
                </a:lnTo>
                <a:close/>
                <a:moveTo>
                  <a:pt x="5342" y="2067"/>
                </a:moveTo>
                <a:lnTo>
                  <a:pt x="5339" y="2069"/>
                </a:lnTo>
                <a:lnTo>
                  <a:pt x="5335" y="2075"/>
                </a:lnTo>
                <a:lnTo>
                  <a:pt x="5333" y="2078"/>
                </a:lnTo>
                <a:lnTo>
                  <a:pt x="5330" y="2080"/>
                </a:lnTo>
                <a:lnTo>
                  <a:pt x="5328" y="2082"/>
                </a:lnTo>
                <a:lnTo>
                  <a:pt x="5325" y="2084"/>
                </a:lnTo>
                <a:lnTo>
                  <a:pt x="5319" y="2084"/>
                </a:lnTo>
                <a:lnTo>
                  <a:pt x="5313" y="2085"/>
                </a:lnTo>
                <a:lnTo>
                  <a:pt x="5301" y="2084"/>
                </a:lnTo>
                <a:lnTo>
                  <a:pt x="5280" y="2081"/>
                </a:lnTo>
                <a:lnTo>
                  <a:pt x="5280" y="2075"/>
                </a:lnTo>
                <a:lnTo>
                  <a:pt x="5278" y="2075"/>
                </a:lnTo>
                <a:lnTo>
                  <a:pt x="5275" y="2076"/>
                </a:lnTo>
                <a:lnTo>
                  <a:pt x="5270" y="2079"/>
                </a:lnTo>
                <a:lnTo>
                  <a:pt x="5266" y="2082"/>
                </a:lnTo>
                <a:lnTo>
                  <a:pt x="5263" y="2084"/>
                </a:lnTo>
                <a:lnTo>
                  <a:pt x="5261" y="2084"/>
                </a:lnTo>
                <a:lnTo>
                  <a:pt x="5260" y="2083"/>
                </a:lnTo>
                <a:lnTo>
                  <a:pt x="5260" y="2082"/>
                </a:lnTo>
                <a:lnTo>
                  <a:pt x="5259" y="2080"/>
                </a:lnTo>
                <a:lnTo>
                  <a:pt x="5258" y="2080"/>
                </a:lnTo>
                <a:lnTo>
                  <a:pt x="5257" y="2081"/>
                </a:lnTo>
                <a:lnTo>
                  <a:pt x="5257" y="2086"/>
                </a:lnTo>
                <a:lnTo>
                  <a:pt x="5253" y="2089"/>
                </a:lnTo>
                <a:lnTo>
                  <a:pt x="5249" y="2092"/>
                </a:lnTo>
                <a:lnTo>
                  <a:pt x="5248" y="2096"/>
                </a:lnTo>
                <a:lnTo>
                  <a:pt x="5248" y="2100"/>
                </a:lnTo>
                <a:lnTo>
                  <a:pt x="5248" y="2103"/>
                </a:lnTo>
                <a:lnTo>
                  <a:pt x="5249" y="2106"/>
                </a:lnTo>
                <a:lnTo>
                  <a:pt x="5251" y="2110"/>
                </a:lnTo>
                <a:lnTo>
                  <a:pt x="5252" y="2113"/>
                </a:lnTo>
                <a:lnTo>
                  <a:pt x="5252" y="2115"/>
                </a:lnTo>
                <a:lnTo>
                  <a:pt x="5250" y="2117"/>
                </a:lnTo>
                <a:lnTo>
                  <a:pt x="5247" y="2119"/>
                </a:lnTo>
                <a:lnTo>
                  <a:pt x="5245" y="2121"/>
                </a:lnTo>
                <a:lnTo>
                  <a:pt x="5243" y="2123"/>
                </a:lnTo>
                <a:lnTo>
                  <a:pt x="5243" y="2125"/>
                </a:lnTo>
                <a:lnTo>
                  <a:pt x="5242" y="2128"/>
                </a:lnTo>
                <a:lnTo>
                  <a:pt x="5243" y="2133"/>
                </a:lnTo>
                <a:lnTo>
                  <a:pt x="5243" y="2138"/>
                </a:lnTo>
                <a:lnTo>
                  <a:pt x="5243" y="2143"/>
                </a:lnTo>
                <a:lnTo>
                  <a:pt x="5242" y="2145"/>
                </a:lnTo>
                <a:lnTo>
                  <a:pt x="5241" y="2148"/>
                </a:lnTo>
                <a:lnTo>
                  <a:pt x="5239" y="2154"/>
                </a:lnTo>
                <a:lnTo>
                  <a:pt x="5236" y="2160"/>
                </a:lnTo>
                <a:lnTo>
                  <a:pt x="5235" y="2163"/>
                </a:lnTo>
                <a:lnTo>
                  <a:pt x="5235" y="2165"/>
                </a:lnTo>
                <a:lnTo>
                  <a:pt x="5234" y="2175"/>
                </a:lnTo>
                <a:lnTo>
                  <a:pt x="5234" y="2177"/>
                </a:lnTo>
                <a:lnTo>
                  <a:pt x="5235" y="2177"/>
                </a:lnTo>
                <a:lnTo>
                  <a:pt x="5239" y="2177"/>
                </a:lnTo>
                <a:lnTo>
                  <a:pt x="5240" y="2177"/>
                </a:lnTo>
                <a:lnTo>
                  <a:pt x="5242" y="2177"/>
                </a:lnTo>
                <a:lnTo>
                  <a:pt x="5246" y="2179"/>
                </a:lnTo>
                <a:lnTo>
                  <a:pt x="5243" y="2201"/>
                </a:lnTo>
                <a:lnTo>
                  <a:pt x="5240" y="2224"/>
                </a:lnTo>
                <a:lnTo>
                  <a:pt x="5247" y="2223"/>
                </a:lnTo>
                <a:lnTo>
                  <a:pt x="5252" y="2223"/>
                </a:lnTo>
                <a:lnTo>
                  <a:pt x="5257" y="2222"/>
                </a:lnTo>
                <a:lnTo>
                  <a:pt x="5260" y="2221"/>
                </a:lnTo>
                <a:lnTo>
                  <a:pt x="5262" y="2221"/>
                </a:lnTo>
                <a:lnTo>
                  <a:pt x="5263" y="2220"/>
                </a:lnTo>
                <a:lnTo>
                  <a:pt x="5264" y="2218"/>
                </a:lnTo>
                <a:lnTo>
                  <a:pt x="5265" y="2216"/>
                </a:lnTo>
                <a:lnTo>
                  <a:pt x="5266" y="2211"/>
                </a:lnTo>
                <a:lnTo>
                  <a:pt x="5266" y="2205"/>
                </a:lnTo>
                <a:lnTo>
                  <a:pt x="5260" y="2196"/>
                </a:lnTo>
                <a:lnTo>
                  <a:pt x="5261" y="2193"/>
                </a:lnTo>
                <a:lnTo>
                  <a:pt x="5261" y="2192"/>
                </a:lnTo>
                <a:lnTo>
                  <a:pt x="5262" y="2192"/>
                </a:lnTo>
                <a:lnTo>
                  <a:pt x="5263" y="2193"/>
                </a:lnTo>
                <a:lnTo>
                  <a:pt x="5265" y="2184"/>
                </a:lnTo>
                <a:lnTo>
                  <a:pt x="5266" y="2178"/>
                </a:lnTo>
                <a:lnTo>
                  <a:pt x="5268" y="2174"/>
                </a:lnTo>
                <a:lnTo>
                  <a:pt x="5270" y="2172"/>
                </a:lnTo>
                <a:lnTo>
                  <a:pt x="5271" y="2171"/>
                </a:lnTo>
                <a:lnTo>
                  <a:pt x="5272" y="2171"/>
                </a:lnTo>
                <a:lnTo>
                  <a:pt x="5274" y="2172"/>
                </a:lnTo>
                <a:lnTo>
                  <a:pt x="5276" y="2175"/>
                </a:lnTo>
                <a:lnTo>
                  <a:pt x="5277" y="2178"/>
                </a:lnTo>
                <a:lnTo>
                  <a:pt x="5280" y="2187"/>
                </a:lnTo>
                <a:lnTo>
                  <a:pt x="5283" y="2197"/>
                </a:lnTo>
                <a:lnTo>
                  <a:pt x="5284" y="2206"/>
                </a:lnTo>
                <a:lnTo>
                  <a:pt x="5285" y="2213"/>
                </a:lnTo>
                <a:lnTo>
                  <a:pt x="5288" y="2212"/>
                </a:lnTo>
                <a:lnTo>
                  <a:pt x="5291" y="2213"/>
                </a:lnTo>
                <a:lnTo>
                  <a:pt x="5294" y="2213"/>
                </a:lnTo>
                <a:lnTo>
                  <a:pt x="5295" y="2213"/>
                </a:lnTo>
                <a:lnTo>
                  <a:pt x="5297" y="2213"/>
                </a:lnTo>
                <a:lnTo>
                  <a:pt x="5297" y="2211"/>
                </a:lnTo>
                <a:lnTo>
                  <a:pt x="5297" y="2208"/>
                </a:lnTo>
                <a:lnTo>
                  <a:pt x="5297" y="2202"/>
                </a:lnTo>
                <a:lnTo>
                  <a:pt x="5305" y="2201"/>
                </a:lnTo>
                <a:lnTo>
                  <a:pt x="5308" y="2200"/>
                </a:lnTo>
                <a:lnTo>
                  <a:pt x="5311" y="2199"/>
                </a:lnTo>
                <a:lnTo>
                  <a:pt x="5312" y="2200"/>
                </a:lnTo>
                <a:lnTo>
                  <a:pt x="5313" y="2200"/>
                </a:lnTo>
                <a:lnTo>
                  <a:pt x="5313" y="2199"/>
                </a:lnTo>
                <a:lnTo>
                  <a:pt x="5313" y="2196"/>
                </a:lnTo>
                <a:lnTo>
                  <a:pt x="5310" y="2193"/>
                </a:lnTo>
                <a:lnTo>
                  <a:pt x="5306" y="2191"/>
                </a:lnTo>
                <a:lnTo>
                  <a:pt x="5302" y="2188"/>
                </a:lnTo>
                <a:lnTo>
                  <a:pt x="5300" y="2186"/>
                </a:lnTo>
                <a:lnTo>
                  <a:pt x="5299" y="2185"/>
                </a:lnTo>
                <a:lnTo>
                  <a:pt x="5299" y="2183"/>
                </a:lnTo>
                <a:lnTo>
                  <a:pt x="5299" y="2182"/>
                </a:lnTo>
                <a:lnTo>
                  <a:pt x="5301" y="2179"/>
                </a:lnTo>
                <a:lnTo>
                  <a:pt x="5303" y="2176"/>
                </a:lnTo>
                <a:lnTo>
                  <a:pt x="5303" y="2175"/>
                </a:lnTo>
                <a:lnTo>
                  <a:pt x="5302" y="2174"/>
                </a:lnTo>
                <a:lnTo>
                  <a:pt x="5300" y="2172"/>
                </a:lnTo>
                <a:lnTo>
                  <a:pt x="5296" y="2171"/>
                </a:lnTo>
                <a:lnTo>
                  <a:pt x="5293" y="2170"/>
                </a:lnTo>
                <a:lnTo>
                  <a:pt x="5292" y="2169"/>
                </a:lnTo>
                <a:lnTo>
                  <a:pt x="5291" y="2168"/>
                </a:lnTo>
                <a:lnTo>
                  <a:pt x="5290" y="2166"/>
                </a:lnTo>
                <a:lnTo>
                  <a:pt x="5290" y="2164"/>
                </a:lnTo>
                <a:lnTo>
                  <a:pt x="5289" y="2160"/>
                </a:lnTo>
                <a:lnTo>
                  <a:pt x="5289" y="2157"/>
                </a:lnTo>
                <a:lnTo>
                  <a:pt x="5288" y="2154"/>
                </a:lnTo>
                <a:lnTo>
                  <a:pt x="5277" y="2151"/>
                </a:lnTo>
                <a:lnTo>
                  <a:pt x="5277" y="2145"/>
                </a:lnTo>
                <a:lnTo>
                  <a:pt x="5280" y="2145"/>
                </a:lnTo>
                <a:lnTo>
                  <a:pt x="5284" y="2145"/>
                </a:lnTo>
                <a:lnTo>
                  <a:pt x="5287" y="2146"/>
                </a:lnTo>
                <a:lnTo>
                  <a:pt x="5291" y="2145"/>
                </a:lnTo>
                <a:lnTo>
                  <a:pt x="5293" y="2145"/>
                </a:lnTo>
                <a:lnTo>
                  <a:pt x="5295" y="2143"/>
                </a:lnTo>
                <a:lnTo>
                  <a:pt x="5298" y="2139"/>
                </a:lnTo>
                <a:lnTo>
                  <a:pt x="5301" y="2136"/>
                </a:lnTo>
                <a:lnTo>
                  <a:pt x="5303" y="2135"/>
                </a:lnTo>
                <a:lnTo>
                  <a:pt x="5305" y="2134"/>
                </a:lnTo>
                <a:lnTo>
                  <a:pt x="5305" y="2143"/>
                </a:lnTo>
                <a:lnTo>
                  <a:pt x="5311" y="2140"/>
                </a:lnTo>
                <a:lnTo>
                  <a:pt x="5314" y="2140"/>
                </a:lnTo>
                <a:lnTo>
                  <a:pt x="5316" y="2139"/>
                </a:lnTo>
                <a:lnTo>
                  <a:pt x="5319" y="2140"/>
                </a:lnTo>
                <a:lnTo>
                  <a:pt x="5310" y="2135"/>
                </a:lnTo>
                <a:lnTo>
                  <a:pt x="5308" y="2133"/>
                </a:lnTo>
                <a:lnTo>
                  <a:pt x="5307" y="2133"/>
                </a:lnTo>
                <a:lnTo>
                  <a:pt x="5307" y="2132"/>
                </a:lnTo>
                <a:lnTo>
                  <a:pt x="5308" y="2130"/>
                </a:lnTo>
                <a:lnTo>
                  <a:pt x="5310" y="2128"/>
                </a:lnTo>
                <a:lnTo>
                  <a:pt x="5316" y="2120"/>
                </a:lnTo>
                <a:lnTo>
                  <a:pt x="5306" y="2120"/>
                </a:lnTo>
                <a:lnTo>
                  <a:pt x="5299" y="2119"/>
                </a:lnTo>
                <a:lnTo>
                  <a:pt x="5295" y="2119"/>
                </a:lnTo>
                <a:lnTo>
                  <a:pt x="5291" y="2119"/>
                </a:lnTo>
                <a:lnTo>
                  <a:pt x="5287" y="2119"/>
                </a:lnTo>
                <a:lnTo>
                  <a:pt x="5282" y="2120"/>
                </a:lnTo>
                <a:lnTo>
                  <a:pt x="5281" y="2121"/>
                </a:lnTo>
                <a:lnTo>
                  <a:pt x="5281" y="2122"/>
                </a:lnTo>
                <a:lnTo>
                  <a:pt x="5279" y="2124"/>
                </a:lnTo>
                <a:lnTo>
                  <a:pt x="5278" y="2125"/>
                </a:lnTo>
                <a:lnTo>
                  <a:pt x="5276" y="2126"/>
                </a:lnTo>
                <a:lnTo>
                  <a:pt x="5274" y="2126"/>
                </a:lnTo>
                <a:lnTo>
                  <a:pt x="5271" y="2126"/>
                </a:lnTo>
                <a:lnTo>
                  <a:pt x="5271" y="2120"/>
                </a:lnTo>
                <a:lnTo>
                  <a:pt x="5263" y="2120"/>
                </a:lnTo>
                <a:lnTo>
                  <a:pt x="5264" y="2106"/>
                </a:lnTo>
                <a:lnTo>
                  <a:pt x="5266" y="2095"/>
                </a:lnTo>
                <a:lnTo>
                  <a:pt x="5274" y="2095"/>
                </a:lnTo>
                <a:lnTo>
                  <a:pt x="5284" y="2096"/>
                </a:lnTo>
                <a:lnTo>
                  <a:pt x="5303" y="2098"/>
                </a:lnTo>
                <a:lnTo>
                  <a:pt x="5313" y="2099"/>
                </a:lnTo>
                <a:lnTo>
                  <a:pt x="5321" y="2098"/>
                </a:lnTo>
                <a:lnTo>
                  <a:pt x="5325" y="2098"/>
                </a:lnTo>
                <a:lnTo>
                  <a:pt x="5329" y="2097"/>
                </a:lnTo>
                <a:lnTo>
                  <a:pt x="5333" y="2096"/>
                </a:lnTo>
                <a:lnTo>
                  <a:pt x="5336" y="2095"/>
                </a:lnTo>
                <a:lnTo>
                  <a:pt x="5336" y="2092"/>
                </a:lnTo>
                <a:lnTo>
                  <a:pt x="5340" y="2087"/>
                </a:lnTo>
                <a:lnTo>
                  <a:pt x="5346" y="2077"/>
                </a:lnTo>
                <a:lnTo>
                  <a:pt x="5348" y="2072"/>
                </a:lnTo>
                <a:lnTo>
                  <a:pt x="5349" y="2070"/>
                </a:lnTo>
                <a:lnTo>
                  <a:pt x="5349" y="2068"/>
                </a:lnTo>
                <a:lnTo>
                  <a:pt x="5348" y="2067"/>
                </a:lnTo>
                <a:lnTo>
                  <a:pt x="5347" y="2066"/>
                </a:lnTo>
                <a:lnTo>
                  <a:pt x="5344" y="2066"/>
                </a:lnTo>
                <a:lnTo>
                  <a:pt x="5342" y="2067"/>
                </a:lnTo>
                <a:close/>
                <a:moveTo>
                  <a:pt x="4804" y="1965"/>
                </a:moveTo>
                <a:lnTo>
                  <a:pt x="4804" y="1968"/>
                </a:lnTo>
                <a:lnTo>
                  <a:pt x="4803" y="1971"/>
                </a:lnTo>
                <a:lnTo>
                  <a:pt x="4802" y="1973"/>
                </a:lnTo>
                <a:lnTo>
                  <a:pt x="4801" y="1975"/>
                </a:lnTo>
                <a:lnTo>
                  <a:pt x="4802" y="1979"/>
                </a:lnTo>
                <a:lnTo>
                  <a:pt x="4802" y="1982"/>
                </a:lnTo>
                <a:lnTo>
                  <a:pt x="4803" y="1985"/>
                </a:lnTo>
                <a:lnTo>
                  <a:pt x="4807" y="1990"/>
                </a:lnTo>
                <a:lnTo>
                  <a:pt x="4811" y="1995"/>
                </a:lnTo>
                <a:lnTo>
                  <a:pt x="4816" y="2000"/>
                </a:lnTo>
                <a:lnTo>
                  <a:pt x="4827" y="2008"/>
                </a:lnTo>
                <a:lnTo>
                  <a:pt x="4831" y="2012"/>
                </a:lnTo>
                <a:lnTo>
                  <a:pt x="4835" y="2016"/>
                </a:lnTo>
                <a:lnTo>
                  <a:pt x="4838" y="2020"/>
                </a:lnTo>
                <a:lnTo>
                  <a:pt x="4840" y="2023"/>
                </a:lnTo>
                <a:lnTo>
                  <a:pt x="4844" y="2031"/>
                </a:lnTo>
                <a:lnTo>
                  <a:pt x="4847" y="2039"/>
                </a:lnTo>
                <a:lnTo>
                  <a:pt x="4849" y="2043"/>
                </a:lnTo>
                <a:lnTo>
                  <a:pt x="4852" y="2047"/>
                </a:lnTo>
                <a:lnTo>
                  <a:pt x="4854" y="2048"/>
                </a:lnTo>
                <a:lnTo>
                  <a:pt x="4856" y="2050"/>
                </a:lnTo>
                <a:lnTo>
                  <a:pt x="4862" y="2053"/>
                </a:lnTo>
                <a:lnTo>
                  <a:pt x="4868" y="2056"/>
                </a:lnTo>
                <a:lnTo>
                  <a:pt x="4871" y="2057"/>
                </a:lnTo>
                <a:lnTo>
                  <a:pt x="4872" y="2058"/>
                </a:lnTo>
                <a:lnTo>
                  <a:pt x="4873" y="2062"/>
                </a:lnTo>
                <a:lnTo>
                  <a:pt x="4874" y="2066"/>
                </a:lnTo>
                <a:lnTo>
                  <a:pt x="4874" y="2075"/>
                </a:lnTo>
                <a:lnTo>
                  <a:pt x="4875" y="2084"/>
                </a:lnTo>
                <a:lnTo>
                  <a:pt x="4876" y="2088"/>
                </a:lnTo>
                <a:lnTo>
                  <a:pt x="4877" y="2092"/>
                </a:lnTo>
                <a:lnTo>
                  <a:pt x="4879" y="2095"/>
                </a:lnTo>
                <a:lnTo>
                  <a:pt x="4882" y="2098"/>
                </a:lnTo>
                <a:lnTo>
                  <a:pt x="4888" y="2103"/>
                </a:lnTo>
                <a:lnTo>
                  <a:pt x="4895" y="2109"/>
                </a:lnTo>
                <a:lnTo>
                  <a:pt x="4898" y="2112"/>
                </a:lnTo>
                <a:lnTo>
                  <a:pt x="4900" y="2115"/>
                </a:lnTo>
                <a:lnTo>
                  <a:pt x="4903" y="2120"/>
                </a:lnTo>
                <a:lnTo>
                  <a:pt x="4906" y="2126"/>
                </a:lnTo>
                <a:lnTo>
                  <a:pt x="4910" y="2138"/>
                </a:lnTo>
                <a:lnTo>
                  <a:pt x="4914" y="2150"/>
                </a:lnTo>
                <a:lnTo>
                  <a:pt x="4917" y="2156"/>
                </a:lnTo>
                <a:lnTo>
                  <a:pt x="4920" y="2162"/>
                </a:lnTo>
                <a:lnTo>
                  <a:pt x="4922" y="2165"/>
                </a:lnTo>
                <a:lnTo>
                  <a:pt x="4925" y="2168"/>
                </a:lnTo>
                <a:lnTo>
                  <a:pt x="4929" y="2171"/>
                </a:lnTo>
                <a:lnTo>
                  <a:pt x="4931" y="2174"/>
                </a:lnTo>
                <a:lnTo>
                  <a:pt x="4933" y="2178"/>
                </a:lnTo>
                <a:lnTo>
                  <a:pt x="4934" y="2183"/>
                </a:lnTo>
                <a:lnTo>
                  <a:pt x="4936" y="2192"/>
                </a:lnTo>
                <a:lnTo>
                  <a:pt x="4938" y="2197"/>
                </a:lnTo>
                <a:lnTo>
                  <a:pt x="4939" y="2201"/>
                </a:lnTo>
                <a:lnTo>
                  <a:pt x="4942" y="2204"/>
                </a:lnTo>
                <a:lnTo>
                  <a:pt x="4945" y="2207"/>
                </a:lnTo>
                <a:lnTo>
                  <a:pt x="4947" y="2208"/>
                </a:lnTo>
                <a:lnTo>
                  <a:pt x="4949" y="2209"/>
                </a:lnTo>
                <a:lnTo>
                  <a:pt x="4953" y="2210"/>
                </a:lnTo>
                <a:lnTo>
                  <a:pt x="4958" y="2211"/>
                </a:lnTo>
                <a:lnTo>
                  <a:pt x="4960" y="2212"/>
                </a:lnTo>
                <a:lnTo>
                  <a:pt x="4962" y="2213"/>
                </a:lnTo>
                <a:lnTo>
                  <a:pt x="4962" y="2219"/>
                </a:lnTo>
                <a:lnTo>
                  <a:pt x="4970" y="2224"/>
                </a:lnTo>
                <a:lnTo>
                  <a:pt x="4975" y="2226"/>
                </a:lnTo>
                <a:lnTo>
                  <a:pt x="4977" y="2227"/>
                </a:lnTo>
                <a:lnTo>
                  <a:pt x="4979" y="2227"/>
                </a:lnTo>
                <a:lnTo>
                  <a:pt x="4978" y="2226"/>
                </a:lnTo>
                <a:lnTo>
                  <a:pt x="4977" y="2224"/>
                </a:lnTo>
                <a:lnTo>
                  <a:pt x="4977" y="2222"/>
                </a:lnTo>
                <a:lnTo>
                  <a:pt x="4978" y="2221"/>
                </a:lnTo>
                <a:lnTo>
                  <a:pt x="4979" y="2220"/>
                </a:lnTo>
                <a:lnTo>
                  <a:pt x="4982" y="2219"/>
                </a:lnTo>
                <a:lnTo>
                  <a:pt x="4988" y="2220"/>
                </a:lnTo>
                <a:lnTo>
                  <a:pt x="4994" y="2221"/>
                </a:lnTo>
                <a:lnTo>
                  <a:pt x="4998" y="2221"/>
                </a:lnTo>
                <a:lnTo>
                  <a:pt x="4998" y="2213"/>
                </a:lnTo>
                <a:lnTo>
                  <a:pt x="4998" y="2206"/>
                </a:lnTo>
                <a:lnTo>
                  <a:pt x="4998" y="2203"/>
                </a:lnTo>
                <a:lnTo>
                  <a:pt x="4997" y="2200"/>
                </a:lnTo>
                <a:lnTo>
                  <a:pt x="4995" y="2198"/>
                </a:lnTo>
                <a:lnTo>
                  <a:pt x="4993" y="2196"/>
                </a:lnTo>
                <a:lnTo>
                  <a:pt x="4993" y="2193"/>
                </a:lnTo>
                <a:lnTo>
                  <a:pt x="5001" y="2190"/>
                </a:lnTo>
                <a:lnTo>
                  <a:pt x="5003" y="2181"/>
                </a:lnTo>
                <a:lnTo>
                  <a:pt x="5004" y="2174"/>
                </a:lnTo>
                <a:lnTo>
                  <a:pt x="5000" y="2170"/>
                </a:lnTo>
                <a:lnTo>
                  <a:pt x="4997" y="2167"/>
                </a:lnTo>
                <a:lnTo>
                  <a:pt x="4996" y="2165"/>
                </a:lnTo>
                <a:lnTo>
                  <a:pt x="4995" y="2162"/>
                </a:lnTo>
                <a:lnTo>
                  <a:pt x="4996" y="2159"/>
                </a:lnTo>
                <a:lnTo>
                  <a:pt x="4996" y="2156"/>
                </a:lnTo>
                <a:lnTo>
                  <a:pt x="4996" y="2154"/>
                </a:lnTo>
                <a:lnTo>
                  <a:pt x="4987" y="2155"/>
                </a:lnTo>
                <a:lnTo>
                  <a:pt x="4982" y="2155"/>
                </a:lnTo>
                <a:lnTo>
                  <a:pt x="4980" y="2154"/>
                </a:lnTo>
                <a:lnTo>
                  <a:pt x="4979" y="2154"/>
                </a:lnTo>
                <a:lnTo>
                  <a:pt x="4978" y="2153"/>
                </a:lnTo>
                <a:lnTo>
                  <a:pt x="4977" y="2152"/>
                </a:lnTo>
                <a:lnTo>
                  <a:pt x="4976" y="2148"/>
                </a:lnTo>
                <a:lnTo>
                  <a:pt x="4975" y="2144"/>
                </a:lnTo>
                <a:lnTo>
                  <a:pt x="4975" y="2140"/>
                </a:lnTo>
                <a:lnTo>
                  <a:pt x="4975" y="2132"/>
                </a:lnTo>
                <a:lnTo>
                  <a:pt x="4976" y="2126"/>
                </a:lnTo>
                <a:lnTo>
                  <a:pt x="4965" y="2124"/>
                </a:lnTo>
                <a:lnTo>
                  <a:pt x="4956" y="2123"/>
                </a:lnTo>
                <a:lnTo>
                  <a:pt x="4959" y="2109"/>
                </a:lnTo>
                <a:lnTo>
                  <a:pt x="4958" y="2110"/>
                </a:lnTo>
                <a:lnTo>
                  <a:pt x="4958" y="2111"/>
                </a:lnTo>
                <a:lnTo>
                  <a:pt x="4958" y="2112"/>
                </a:lnTo>
                <a:lnTo>
                  <a:pt x="4959" y="2113"/>
                </a:lnTo>
                <a:lnTo>
                  <a:pt x="4962" y="2115"/>
                </a:lnTo>
                <a:lnTo>
                  <a:pt x="4962" y="2109"/>
                </a:lnTo>
                <a:lnTo>
                  <a:pt x="4962" y="2105"/>
                </a:lnTo>
                <a:lnTo>
                  <a:pt x="4961" y="2100"/>
                </a:lnTo>
                <a:lnTo>
                  <a:pt x="4959" y="2095"/>
                </a:lnTo>
                <a:lnTo>
                  <a:pt x="4957" y="2093"/>
                </a:lnTo>
                <a:lnTo>
                  <a:pt x="4955" y="2092"/>
                </a:lnTo>
                <a:lnTo>
                  <a:pt x="4952" y="2091"/>
                </a:lnTo>
                <a:lnTo>
                  <a:pt x="4951" y="2089"/>
                </a:lnTo>
                <a:lnTo>
                  <a:pt x="4951" y="2084"/>
                </a:lnTo>
                <a:lnTo>
                  <a:pt x="4945" y="2084"/>
                </a:lnTo>
                <a:lnTo>
                  <a:pt x="4945" y="2082"/>
                </a:lnTo>
                <a:lnTo>
                  <a:pt x="4945" y="2081"/>
                </a:lnTo>
                <a:lnTo>
                  <a:pt x="4947" y="2079"/>
                </a:lnTo>
                <a:lnTo>
                  <a:pt x="4948" y="2076"/>
                </a:lnTo>
                <a:lnTo>
                  <a:pt x="4948" y="2075"/>
                </a:lnTo>
                <a:lnTo>
                  <a:pt x="4948" y="2072"/>
                </a:lnTo>
                <a:lnTo>
                  <a:pt x="4941" y="2078"/>
                </a:lnTo>
                <a:lnTo>
                  <a:pt x="4937" y="2081"/>
                </a:lnTo>
                <a:lnTo>
                  <a:pt x="4934" y="2084"/>
                </a:lnTo>
                <a:lnTo>
                  <a:pt x="4933" y="2080"/>
                </a:lnTo>
                <a:lnTo>
                  <a:pt x="4933" y="2075"/>
                </a:lnTo>
                <a:lnTo>
                  <a:pt x="4932" y="2071"/>
                </a:lnTo>
                <a:lnTo>
                  <a:pt x="4931" y="2067"/>
                </a:lnTo>
                <a:lnTo>
                  <a:pt x="4930" y="2066"/>
                </a:lnTo>
                <a:lnTo>
                  <a:pt x="4929" y="2065"/>
                </a:lnTo>
                <a:lnTo>
                  <a:pt x="4925" y="2064"/>
                </a:lnTo>
                <a:lnTo>
                  <a:pt x="4922" y="2063"/>
                </a:lnTo>
                <a:lnTo>
                  <a:pt x="4920" y="2061"/>
                </a:lnTo>
                <a:lnTo>
                  <a:pt x="4918" y="2058"/>
                </a:lnTo>
                <a:lnTo>
                  <a:pt x="4917" y="2054"/>
                </a:lnTo>
                <a:lnTo>
                  <a:pt x="4916" y="2050"/>
                </a:lnTo>
                <a:lnTo>
                  <a:pt x="4915" y="2048"/>
                </a:lnTo>
                <a:lnTo>
                  <a:pt x="4914" y="2047"/>
                </a:lnTo>
                <a:lnTo>
                  <a:pt x="4913" y="2046"/>
                </a:lnTo>
                <a:lnTo>
                  <a:pt x="4912" y="2046"/>
                </a:lnTo>
                <a:lnTo>
                  <a:pt x="4911" y="2047"/>
                </a:lnTo>
                <a:lnTo>
                  <a:pt x="4911" y="2048"/>
                </a:lnTo>
                <a:lnTo>
                  <a:pt x="4911" y="2053"/>
                </a:lnTo>
                <a:lnTo>
                  <a:pt x="4905" y="2049"/>
                </a:lnTo>
                <a:lnTo>
                  <a:pt x="4902" y="2046"/>
                </a:lnTo>
                <a:lnTo>
                  <a:pt x="4900" y="2044"/>
                </a:lnTo>
                <a:lnTo>
                  <a:pt x="4899" y="2043"/>
                </a:lnTo>
                <a:lnTo>
                  <a:pt x="4899" y="2041"/>
                </a:lnTo>
                <a:lnTo>
                  <a:pt x="4900" y="2037"/>
                </a:lnTo>
                <a:lnTo>
                  <a:pt x="4900" y="2034"/>
                </a:lnTo>
                <a:lnTo>
                  <a:pt x="4900" y="2032"/>
                </a:lnTo>
                <a:lnTo>
                  <a:pt x="4900" y="2030"/>
                </a:lnTo>
                <a:lnTo>
                  <a:pt x="4899" y="2030"/>
                </a:lnTo>
                <a:lnTo>
                  <a:pt x="4896" y="2030"/>
                </a:lnTo>
                <a:lnTo>
                  <a:pt x="4892" y="2030"/>
                </a:lnTo>
                <a:lnTo>
                  <a:pt x="4891" y="2026"/>
                </a:lnTo>
                <a:lnTo>
                  <a:pt x="4892" y="2022"/>
                </a:lnTo>
                <a:lnTo>
                  <a:pt x="4884" y="2019"/>
                </a:lnTo>
                <a:lnTo>
                  <a:pt x="4880" y="2018"/>
                </a:lnTo>
                <a:lnTo>
                  <a:pt x="4877" y="2016"/>
                </a:lnTo>
                <a:lnTo>
                  <a:pt x="4877" y="2015"/>
                </a:lnTo>
                <a:lnTo>
                  <a:pt x="4876" y="2014"/>
                </a:lnTo>
                <a:lnTo>
                  <a:pt x="4876" y="2010"/>
                </a:lnTo>
                <a:lnTo>
                  <a:pt x="4876" y="2007"/>
                </a:lnTo>
                <a:lnTo>
                  <a:pt x="4875" y="2005"/>
                </a:lnTo>
                <a:lnTo>
                  <a:pt x="4866" y="1999"/>
                </a:lnTo>
                <a:lnTo>
                  <a:pt x="4858" y="1994"/>
                </a:lnTo>
                <a:lnTo>
                  <a:pt x="4856" y="1990"/>
                </a:lnTo>
                <a:lnTo>
                  <a:pt x="4855" y="1985"/>
                </a:lnTo>
                <a:lnTo>
                  <a:pt x="4854" y="1980"/>
                </a:lnTo>
                <a:lnTo>
                  <a:pt x="4853" y="1978"/>
                </a:lnTo>
                <a:lnTo>
                  <a:pt x="4852" y="1977"/>
                </a:lnTo>
                <a:lnTo>
                  <a:pt x="4849" y="1975"/>
                </a:lnTo>
                <a:lnTo>
                  <a:pt x="4845" y="1975"/>
                </a:lnTo>
                <a:lnTo>
                  <a:pt x="4838" y="1974"/>
                </a:lnTo>
                <a:lnTo>
                  <a:pt x="4829" y="1975"/>
                </a:lnTo>
                <a:lnTo>
                  <a:pt x="4825" y="1975"/>
                </a:lnTo>
                <a:lnTo>
                  <a:pt x="4821" y="1974"/>
                </a:lnTo>
                <a:lnTo>
                  <a:pt x="4820" y="1972"/>
                </a:lnTo>
                <a:lnTo>
                  <a:pt x="4818" y="1970"/>
                </a:lnTo>
                <a:lnTo>
                  <a:pt x="4817" y="1967"/>
                </a:lnTo>
                <a:lnTo>
                  <a:pt x="4816" y="1965"/>
                </a:lnTo>
                <a:lnTo>
                  <a:pt x="4813" y="1965"/>
                </a:lnTo>
                <a:lnTo>
                  <a:pt x="4810" y="1965"/>
                </a:lnTo>
                <a:lnTo>
                  <a:pt x="4807" y="1966"/>
                </a:lnTo>
                <a:lnTo>
                  <a:pt x="4806" y="1966"/>
                </a:lnTo>
                <a:lnTo>
                  <a:pt x="4804" y="1965"/>
                </a:lnTo>
                <a:close/>
                <a:moveTo>
                  <a:pt x="5356" y="1892"/>
                </a:moveTo>
                <a:lnTo>
                  <a:pt x="5355" y="1895"/>
                </a:lnTo>
                <a:lnTo>
                  <a:pt x="5355" y="1899"/>
                </a:lnTo>
                <a:lnTo>
                  <a:pt x="5356" y="1906"/>
                </a:lnTo>
                <a:lnTo>
                  <a:pt x="5353" y="1907"/>
                </a:lnTo>
                <a:lnTo>
                  <a:pt x="5350" y="1906"/>
                </a:lnTo>
                <a:lnTo>
                  <a:pt x="5347" y="1906"/>
                </a:lnTo>
                <a:lnTo>
                  <a:pt x="5346" y="1906"/>
                </a:lnTo>
                <a:lnTo>
                  <a:pt x="5344" y="1906"/>
                </a:lnTo>
                <a:lnTo>
                  <a:pt x="5344" y="1915"/>
                </a:lnTo>
                <a:lnTo>
                  <a:pt x="5339" y="1915"/>
                </a:lnTo>
                <a:lnTo>
                  <a:pt x="5335" y="1915"/>
                </a:lnTo>
                <a:lnTo>
                  <a:pt x="5331" y="1916"/>
                </a:lnTo>
                <a:lnTo>
                  <a:pt x="5325" y="1918"/>
                </a:lnTo>
                <a:lnTo>
                  <a:pt x="5323" y="1918"/>
                </a:lnTo>
                <a:lnTo>
                  <a:pt x="5323" y="1919"/>
                </a:lnTo>
                <a:lnTo>
                  <a:pt x="5325" y="1920"/>
                </a:lnTo>
                <a:lnTo>
                  <a:pt x="5325" y="1921"/>
                </a:lnTo>
                <a:lnTo>
                  <a:pt x="5322" y="1920"/>
                </a:lnTo>
                <a:lnTo>
                  <a:pt x="5322" y="1919"/>
                </a:lnTo>
                <a:lnTo>
                  <a:pt x="5322" y="1917"/>
                </a:lnTo>
                <a:lnTo>
                  <a:pt x="5321" y="1915"/>
                </a:lnTo>
                <a:lnTo>
                  <a:pt x="5320" y="1913"/>
                </a:lnTo>
                <a:lnTo>
                  <a:pt x="5318" y="1912"/>
                </a:lnTo>
                <a:lnTo>
                  <a:pt x="5315" y="1911"/>
                </a:lnTo>
                <a:lnTo>
                  <a:pt x="5313" y="1912"/>
                </a:lnTo>
                <a:lnTo>
                  <a:pt x="5311" y="1912"/>
                </a:lnTo>
                <a:lnTo>
                  <a:pt x="5310" y="1912"/>
                </a:lnTo>
                <a:lnTo>
                  <a:pt x="5309" y="1913"/>
                </a:lnTo>
                <a:lnTo>
                  <a:pt x="5308" y="1915"/>
                </a:lnTo>
                <a:lnTo>
                  <a:pt x="5305" y="1918"/>
                </a:lnTo>
                <a:lnTo>
                  <a:pt x="5303" y="1919"/>
                </a:lnTo>
                <a:lnTo>
                  <a:pt x="5299" y="1920"/>
                </a:lnTo>
                <a:lnTo>
                  <a:pt x="5294" y="1923"/>
                </a:lnTo>
                <a:lnTo>
                  <a:pt x="5293" y="1926"/>
                </a:lnTo>
                <a:lnTo>
                  <a:pt x="5293" y="1930"/>
                </a:lnTo>
                <a:lnTo>
                  <a:pt x="5294" y="1937"/>
                </a:lnTo>
                <a:lnTo>
                  <a:pt x="5291" y="1938"/>
                </a:lnTo>
                <a:lnTo>
                  <a:pt x="5289" y="1939"/>
                </a:lnTo>
                <a:lnTo>
                  <a:pt x="5289" y="1940"/>
                </a:lnTo>
                <a:lnTo>
                  <a:pt x="5289" y="1942"/>
                </a:lnTo>
                <a:lnTo>
                  <a:pt x="5290" y="1944"/>
                </a:lnTo>
                <a:lnTo>
                  <a:pt x="5291" y="1945"/>
                </a:lnTo>
                <a:lnTo>
                  <a:pt x="5292" y="1946"/>
                </a:lnTo>
                <a:lnTo>
                  <a:pt x="5294" y="1946"/>
                </a:lnTo>
                <a:lnTo>
                  <a:pt x="5302" y="1934"/>
                </a:lnTo>
                <a:lnTo>
                  <a:pt x="5301" y="1934"/>
                </a:lnTo>
                <a:lnTo>
                  <a:pt x="5301" y="1933"/>
                </a:lnTo>
                <a:lnTo>
                  <a:pt x="5302" y="1933"/>
                </a:lnTo>
                <a:lnTo>
                  <a:pt x="5304" y="1933"/>
                </a:lnTo>
                <a:lnTo>
                  <a:pt x="5306" y="1933"/>
                </a:lnTo>
                <a:lnTo>
                  <a:pt x="5307" y="1934"/>
                </a:lnTo>
                <a:lnTo>
                  <a:pt x="5307" y="1935"/>
                </a:lnTo>
                <a:lnTo>
                  <a:pt x="5306" y="1936"/>
                </a:lnTo>
                <a:lnTo>
                  <a:pt x="5305" y="1937"/>
                </a:lnTo>
                <a:lnTo>
                  <a:pt x="5313" y="1937"/>
                </a:lnTo>
                <a:lnTo>
                  <a:pt x="5319" y="1937"/>
                </a:lnTo>
                <a:lnTo>
                  <a:pt x="5324" y="1937"/>
                </a:lnTo>
                <a:lnTo>
                  <a:pt x="5330" y="1937"/>
                </a:lnTo>
                <a:lnTo>
                  <a:pt x="5330" y="1943"/>
                </a:lnTo>
                <a:lnTo>
                  <a:pt x="5325" y="1946"/>
                </a:lnTo>
                <a:lnTo>
                  <a:pt x="5326" y="1950"/>
                </a:lnTo>
                <a:lnTo>
                  <a:pt x="5327" y="1953"/>
                </a:lnTo>
                <a:lnTo>
                  <a:pt x="5327" y="1958"/>
                </a:lnTo>
                <a:lnTo>
                  <a:pt x="5328" y="1959"/>
                </a:lnTo>
                <a:lnTo>
                  <a:pt x="5329" y="1961"/>
                </a:lnTo>
                <a:lnTo>
                  <a:pt x="5330" y="1963"/>
                </a:lnTo>
                <a:lnTo>
                  <a:pt x="5333" y="1965"/>
                </a:lnTo>
                <a:lnTo>
                  <a:pt x="5337" y="1968"/>
                </a:lnTo>
                <a:lnTo>
                  <a:pt x="5340" y="1969"/>
                </a:lnTo>
                <a:lnTo>
                  <a:pt x="5350" y="1971"/>
                </a:lnTo>
                <a:lnTo>
                  <a:pt x="5350" y="1979"/>
                </a:lnTo>
                <a:lnTo>
                  <a:pt x="5354" y="1976"/>
                </a:lnTo>
                <a:lnTo>
                  <a:pt x="5355" y="1975"/>
                </a:lnTo>
                <a:lnTo>
                  <a:pt x="5356" y="1975"/>
                </a:lnTo>
                <a:lnTo>
                  <a:pt x="5358" y="1974"/>
                </a:lnTo>
                <a:lnTo>
                  <a:pt x="5357" y="1964"/>
                </a:lnTo>
                <a:lnTo>
                  <a:pt x="5356" y="1954"/>
                </a:lnTo>
                <a:lnTo>
                  <a:pt x="5359" y="1956"/>
                </a:lnTo>
                <a:lnTo>
                  <a:pt x="5361" y="1957"/>
                </a:lnTo>
                <a:lnTo>
                  <a:pt x="5363" y="1958"/>
                </a:lnTo>
                <a:lnTo>
                  <a:pt x="5364" y="1958"/>
                </a:lnTo>
                <a:lnTo>
                  <a:pt x="5364" y="1957"/>
                </a:lnTo>
                <a:lnTo>
                  <a:pt x="5363" y="1956"/>
                </a:lnTo>
                <a:lnTo>
                  <a:pt x="5362" y="1954"/>
                </a:lnTo>
                <a:lnTo>
                  <a:pt x="5359" y="1948"/>
                </a:lnTo>
                <a:lnTo>
                  <a:pt x="5359" y="1945"/>
                </a:lnTo>
                <a:lnTo>
                  <a:pt x="5358" y="1943"/>
                </a:lnTo>
                <a:lnTo>
                  <a:pt x="5364" y="1943"/>
                </a:lnTo>
                <a:lnTo>
                  <a:pt x="5367" y="1937"/>
                </a:lnTo>
                <a:lnTo>
                  <a:pt x="5370" y="1932"/>
                </a:lnTo>
                <a:lnTo>
                  <a:pt x="5371" y="1930"/>
                </a:lnTo>
                <a:lnTo>
                  <a:pt x="5373" y="1928"/>
                </a:lnTo>
                <a:lnTo>
                  <a:pt x="5375" y="1926"/>
                </a:lnTo>
                <a:lnTo>
                  <a:pt x="5376" y="1923"/>
                </a:lnTo>
                <a:lnTo>
                  <a:pt x="5377" y="1921"/>
                </a:lnTo>
                <a:lnTo>
                  <a:pt x="5377" y="1919"/>
                </a:lnTo>
                <a:lnTo>
                  <a:pt x="5375" y="1918"/>
                </a:lnTo>
                <a:lnTo>
                  <a:pt x="5374" y="1917"/>
                </a:lnTo>
                <a:lnTo>
                  <a:pt x="5373" y="1916"/>
                </a:lnTo>
                <a:lnTo>
                  <a:pt x="5371" y="1913"/>
                </a:lnTo>
                <a:lnTo>
                  <a:pt x="5369" y="1910"/>
                </a:lnTo>
                <a:lnTo>
                  <a:pt x="5368" y="1906"/>
                </a:lnTo>
                <a:lnTo>
                  <a:pt x="5367" y="1898"/>
                </a:lnTo>
                <a:lnTo>
                  <a:pt x="5367" y="1892"/>
                </a:lnTo>
                <a:lnTo>
                  <a:pt x="5361" y="1893"/>
                </a:lnTo>
                <a:lnTo>
                  <a:pt x="5358" y="1893"/>
                </a:lnTo>
                <a:lnTo>
                  <a:pt x="5356" y="1892"/>
                </a:lnTo>
                <a:close/>
                <a:moveTo>
                  <a:pt x="5246" y="1847"/>
                </a:moveTo>
                <a:lnTo>
                  <a:pt x="5245" y="1851"/>
                </a:lnTo>
                <a:lnTo>
                  <a:pt x="5246" y="1854"/>
                </a:lnTo>
                <a:lnTo>
                  <a:pt x="5246" y="1856"/>
                </a:lnTo>
                <a:lnTo>
                  <a:pt x="5246" y="1858"/>
                </a:lnTo>
                <a:lnTo>
                  <a:pt x="5240" y="1858"/>
                </a:lnTo>
                <a:lnTo>
                  <a:pt x="5237" y="1868"/>
                </a:lnTo>
                <a:lnTo>
                  <a:pt x="5233" y="1878"/>
                </a:lnTo>
                <a:lnTo>
                  <a:pt x="5231" y="1883"/>
                </a:lnTo>
                <a:lnTo>
                  <a:pt x="5228" y="1888"/>
                </a:lnTo>
                <a:lnTo>
                  <a:pt x="5226" y="1892"/>
                </a:lnTo>
                <a:lnTo>
                  <a:pt x="5223" y="1895"/>
                </a:lnTo>
                <a:lnTo>
                  <a:pt x="5222" y="1896"/>
                </a:lnTo>
                <a:lnTo>
                  <a:pt x="5219" y="1897"/>
                </a:lnTo>
                <a:lnTo>
                  <a:pt x="5215" y="1899"/>
                </a:lnTo>
                <a:lnTo>
                  <a:pt x="5210" y="1901"/>
                </a:lnTo>
                <a:lnTo>
                  <a:pt x="5208" y="1902"/>
                </a:lnTo>
                <a:lnTo>
                  <a:pt x="5207" y="1903"/>
                </a:lnTo>
                <a:lnTo>
                  <a:pt x="5204" y="1908"/>
                </a:lnTo>
                <a:lnTo>
                  <a:pt x="5203" y="1911"/>
                </a:lnTo>
                <a:lnTo>
                  <a:pt x="5204" y="1912"/>
                </a:lnTo>
                <a:lnTo>
                  <a:pt x="5205" y="1912"/>
                </a:lnTo>
                <a:lnTo>
                  <a:pt x="5207" y="1912"/>
                </a:lnTo>
                <a:lnTo>
                  <a:pt x="5218" y="1907"/>
                </a:lnTo>
                <a:lnTo>
                  <a:pt x="5224" y="1904"/>
                </a:lnTo>
                <a:lnTo>
                  <a:pt x="5227" y="1902"/>
                </a:lnTo>
                <a:lnTo>
                  <a:pt x="5229" y="1901"/>
                </a:lnTo>
                <a:lnTo>
                  <a:pt x="5230" y="1899"/>
                </a:lnTo>
                <a:lnTo>
                  <a:pt x="5231" y="1897"/>
                </a:lnTo>
                <a:lnTo>
                  <a:pt x="5232" y="1893"/>
                </a:lnTo>
                <a:lnTo>
                  <a:pt x="5233" y="1888"/>
                </a:lnTo>
                <a:lnTo>
                  <a:pt x="5234" y="1886"/>
                </a:lnTo>
                <a:lnTo>
                  <a:pt x="5235" y="1884"/>
                </a:lnTo>
                <a:lnTo>
                  <a:pt x="5236" y="1882"/>
                </a:lnTo>
                <a:lnTo>
                  <a:pt x="5238" y="1880"/>
                </a:lnTo>
                <a:lnTo>
                  <a:pt x="5244" y="1876"/>
                </a:lnTo>
                <a:lnTo>
                  <a:pt x="5249" y="1872"/>
                </a:lnTo>
                <a:lnTo>
                  <a:pt x="5251" y="1869"/>
                </a:lnTo>
                <a:lnTo>
                  <a:pt x="5252" y="1867"/>
                </a:lnTo>
                <a:lnTo>
                  <a:pt x="5251" y="1863"/>
                </a:lnTo>
                <a:lnTo>
                  <a:pt x="5249" y="1857"/>
                </a:lnTo>
                <a:lnTo>
                  <a:pt x="5247" y="1851"/>
                </a:lnTo>
                <a:lnTo>
                  <a:pt x="5246" y="1847"/>
                </a:lnTo>
                <a:close/>
                <a:moveTo>
                  <a:pt x="5271" y="1678"/>
                </a:moveTo>
                <a:lnTo>
                  <a:pt x="5269" y="1690"/>
                </a:lnTo>
                <a:lnTo>
                  <a:pt x="5269" y="1695"/>
                </a:lnTo>
                <a:lnTo>
                  <a:pt x="5269" y="1700"/>
                </a:lnTo>
                <a:lnTo>
                  <a:pt x="5269" y="1710"/>
                </a:lnTo>
                <a:lnTo>
                  <a:pt x="5268" y="1721"/>
                </a:lnTo>
                <a:lnTo>
                  <a:pt x="5263" y="1723"/>
                </a:lnTo>
                <a:lnTo>
                  <a:pt x="5262" y="1725"/>
                </a:lnTo>
                <a:lnTo>
                  <a:pt x="5262" y="1728"/>
                </a:lnTo>
                <a:lnTo>
                  <a:pt x="5263" y="1732"/>
                </a:lnTo>
                <a:lnTo>
                  <a:pt x="5264" y="1731"/>
                </a:lnTo>
                <a:lnTo>
                  <a:pt x="5265" y="1731"/>
                </a:lnTo>
                <a:lnTo>
                  <a:pt x="5265" y="1732"/>
                </a:lnTo>
                <a:lnTo>
                  <a:pt x="5266" y="1733"/>
                </a:lnTo>
                <a:lnTo>
                  <a:pt x="5266" y="1738"/>
                </a:lnTo>
                <a:lnTo>
                  <a:pt x="5261" y="1738"/>
                </a:lnTo>
                <a:lnTo>
                  <a:pt x="5259" y="1738"/>
                </a:lnTo>
                <a:lnTo>
                  <a:pt x="5260" y="1738"/>
                </a:lnTo>
                <a:lnTo>
                  <a:pt x="5255" y="1736"/>
                </a:lnTo>
                <a:lnTo>
                  <a:pt x="5253" y="1735"/>
                </a:lnTo>
                <a:lnTo>
                  <a:pt x="5254" y="1735"/>
                </a:lnTo>
                <a:lnTo>
                  <a:pt x="5253" y="1736"/>
                </a:lnTo>
                <a:lnTo>
                  <a:pt x="5252" y="1740"/>
                </a:lnTo>
                <a:lnTo>
                  <a:pt x="5252" y="1742"/>
                </a:lnTo>
                <a:lnTo>
                  <a:pt x="5253" y="1744"/>
                </a:lnTo>
                <a:lnTo>
                  <a:pt x="5254" y="1745"/>
                </a:lnTo>
                <a:lnTo>
                  <a:pt x="5256" y="1746"/>
                </a:lnTo>
                <a:lnTo>
                  <a:pt x="5257" y="1746"/>
                </a:lnTo>
                <a:lnTo>
                  <a:pt x="5261" y="1760"/>
                </a:lnTo>
                <a:lnTo>
                  <a:pt x="5263" y="1765"/>
                </a:lnTo>
                <a:lnTo>
                  <a:pt x="5266" y="1771"/>
                </a:lnTo>
                <a:lnTo>
                  <a:pt x="5267" y="1770"/>
                </a:lnTo>
                <a:lnTo>
                  <a:pt x="5267" y="1769"/>
                </a:lnTo>
                <a:lnTo>
                  <a:pt x="5269" y="1767"/>
                </a:lnTo>
                <a:lnTo>
                  <a:pt x="5270" y="1766"/>
                </a:lnTo>
                <a:lnTo>
                  <a:pt x="5272" y="1766"/>
                </a:lnTo>
                <a:lnTo>
                  <a:pt x="5274" y="1766"/>
                </a:lnTo>
                <a:lnTo>
                  <a:pt x="5272" y="1776"/>
                </a:lnTo>
                <a:lnTo>
                  <a:pt x="5271" y="1779"/>
                </a:lnTo>
                <a:lnTo>
                  <a:pt x="5271" y="1782"/>
                </a:lnTo>
                <a:lnTo>
                  <a:pt x="5272" y="1785"/>
                </a:lnTo>
                <a:lnTo>
                  <a:pt x="5273" y="1788"/>
                </a:lnTo>
                <a:lnTo>
                  <a:pt x="5277" y="1797"/>
                </a:lnTo>
                <a:lnTo>
                  <a:pt x="5288" y="1793"/>
                </a:lnTo>
                <a:lnTo>
                  <a:pt x="5291" y="1792"/>
                </a:lnTo>
                <a:lnTo>
                  <a:pt x="5294" y="1792"/>
                </a:lnTo>
                <a:lnTo>
                  <a:pt x="5296" y="1793"/>
                </a:lnTo>
                <a:lnTo>
                  <a:pt x="5299" y="1795"/>
                </a:lnTo>
                <a:lnTo>
                  <a:pt x="5308" y="1802"/>
                </a:lnTo>
                <a:lnTo>
                  <a:pt x="5307" y="1797"/>
                </a:lnTo>
                <a:lnTo>
                  <a:pt x="5305" y="1792"/>
                </a:lnTo>
                <a:lnTo>
                  <a:pt x="5305" y="1790"/>
                </a:lnTo>
                <a:lnTo>
                  <a:pt x="5306" y="1790"/>
                </a:lnTo>
                <a:lnTo>
                  <a:pt x="5308" y="1791"/>
                </a:lnTo>
                <a:lnTo>
                  <a:pt x="5310" y="1793"/>
                </a:lnTo>
                <a:lnTo>
                  <a:pt x="5313" y="1796"/>
                </a:lnTo>
                <a:lnTo>
                  <a:pt x="5317" y="1802"/>
                </a:lnTo>
                <a:lnTo>
                  <a:pt x="5321" y="1808"/>
                </a:lnTo>
                <a:lnTo>
                  <a:pt x="5325" y="1813"/>
                </a:lnTo>
                <a:lnTo>
                  <a:pt x="5326" y="1813"/>
                </a:lnTo>
                <a:lnTo>
                  <a:pt x="5327" y="1814"/>
                </a:lnTo>
                <a:lnTo>
                  <a:pt x="5330" y="1816"/>
                </a:lnTo>
                <a:lnTo>
                  <a:pt x="5331" y="1813"/>
                </a:lnTo>
                <a:lnTo>
                  <a:pt x="5330" y="1811"/>
                </a:lnTo>
                <a:lnTo>
                  <a:pt x="5331" y="1810"/>
                </a:lnTo>
                <a:lnTo>
                  <a:pt x="5333" y="1808"/>
                </a:lnTo>
                <a:lnTo>
                  <a:pt x="5327" y="1795"/>
                </a:lnTo>
                <a:lnTo>
                  <a:pt x="5326" y="1789"/>
                </a:lnTo>
                <a:lnTo>
                  <a:pt x="5325" y="1783"/>
                </a:lnTo>
                <a:lnTo>
                  <a:pt x="5313" y="1785"/>
                </a:lnTo>
                <a:lnTo>
                  <a:pt x="5313" y="1777"/>
                </a:lnTo>
                <a:lnTo>
                  <a:pt x="5306" y="1779"/>
                </a:lnTo>
                <a:lnTo>
                  <a:pt x="5300" y="1780"/>
                </a:lnTo>
                <a:lnTo>
                  <a:pt x="5295" y="1781"/>
                </a:lnTo>
                <a:lnTo>
                  <a:pt x="5288" y="1783"/>
                </a:lnTo>
                <a:lnTo>
                  <a:pt x="5287" y="1775"/>
                </a:lnTo>
                <a:lnTo>
                  <a:pt x="5286" y="1771"/>
                </a:lnTo>
                <a:lnTo>
                  <a:pt x="5286" y="1769"/>
                </a:lnTo>
                <a:lnTo>
                  <a:pt x="5285" y="1768"/>
                </a:lnTo>
                <a:lnTo>
                  <a:pt x="5285" y="1769"/>
                </a:lnTo>
                <a:lnTo>
                  <a:pt x="5284" y="1766"/>
                </a:lnTo>
                <a:lnTo>
                  <a:pt x="5282" y="1760"/>
                </a:lnTo>
                <a:lnTo>
                  <a:pt x="5285" y="1758"/>
                </a:lnTo>
                <a:lnTo>
                  <a:pt x="5286" y="1757"/>
                </a:lnTo>
                <a:lnTo>
                  <a:pt x="5286" y="1755"/>
                </a:lnTo>
                <a:lnTo>
                  <a:pt x="5285" y="1753"/>
                </a:lnTo>
                <a:lnTo>
                  <a:pt x="5283" y="1749"/>
                </a:lnTo>
                <a:lnTo>
                  <a:pt x="5283" y="1747"/>
                </a:lnTo>
                <a:lnTo>
                  <a:pt x="5282" y="1746"/>
                </a:lnTo>
                <a:lnTo>
                  <a:pt x="5285" y="1746"/>
                </a:lnTo>
                <a:lnTo>
                  <a:pt x="5289" y="1738"/>
                </a:lnTo>
                <a:lnTo>
                  <a:pt x="5294" y="1731"/>
                </a:lnTo>
                <a:lnTo>
                  <a:pt x="5299" y="1724"/>
                </a:lnTo>
                <a:lnTo>
                  <a:pt x="5302" y="1721"/>
                </a:lnTo>
                <a:lnTo>
                  <a:pt x="5305" y="1718"/>
                </a:lnTo>
                <a:lnTo>
                  <a:pt x="5305" y="1717"/>
                </a:lnTo>
                <a:lnTo>
                  <a:pt x="5305" y="1715"/>
                </a:lnTo>
                <a:lnTo>
                  <a:pt x="5302" y="1710"/>
                </a:lnTo>
                <a:lnTo>
                  <a:pt x="5297" y="1704"/>
                </a:lnTo>
                <a:lnTo>
                  <a:pt x="5296" y="1696"/>
                </a:lnTo>
                <a:lnTo>
                  <a:pt x="5297" y="1690"/>
                </a:lnTo>
                <a:lnTo>
                  <a:pt x="5298" y="1684"/>
                </a:lnTo>
                <a:lnTo>
                  <a:pt x="5299" y="1678"/>
                </a:lnTo>
                <a:lnTo>
                  <a:pt x="5297" y="1679"/>
                </a:lnTo>
                <a:lnTo>
                  <a:pt x="5296" y="1681"/>
                </a:lnTo>
                <a:lnTo>
                  <a:pt x="5294" y="1684"/>
                </a:lnTo>
                <a:lnTo>
                  <a:pt x="5290" y="1685"/>
                </a:lnTo>
                <a:lnTo>
                  <a:pt x="5287" y="1685"/>
                </a:lnTo>
                <a:lnTo>
                  <a:pt x="5284" y="1684"/>
                </a:lnTo>
                <a:lnTo>
                  <a:pt x="5282" y="1683"/>
                </a:lnTo>
                <a:lnTo>
                  <a:pt x="5277" y="1681"/>
                </a:lnTo>
                <a:lnTo>
                  <a:pt x="5271" y="1678"/>
                </a:lnTo>
                <a:close/>
                <a:moveTo>
                  <a:pt x="1635" y="1673"/>
                </a:moveTo>
                <a:lnTo>
                  <a:pt x="1630" y="1681"/>
                </a:lnTo>
                <a:lnTo>
                  <a:pt x="1635" y="1684"/>
                </a:lnTo>
                <a:lnTo>
                  <a:pt x="1640" y="1685"/>
                </a:lnTo>
                <a:lnTo>
                  <a:pt x="1644" y="1687"/>
                </a:lnTo>
                <a:lnTo>
                  <a:pt x="1649" y="1690"/>
                </a:lnTo>
                <a:lnTo>
                  <a:pt x="1649" y="1692"/>
                </a:lnTo>
                <a:lnTo>
                  <a:pt x="1652" y="1693"/>
                </a:lnTo>
                <a:lnTo>
                  <a:pt x="1655" y="1693"/>
                </a:lnTo>
                <a:lnTo>
                  <a:pt x="1660" y="1692"/>
                </a:lnTo>
                <a:lnTo>
                  <a:pt x="1665" y="1690"/>
                </a:lnTo>
                <a:lnTo>
                  <a:pt x="1669" y="1687"/>
                </a:lnTo>
                <a:lnTo>
                  <a:pt x="1671" y="1685"/>
                </a:lnTo>
                <a:lnTo>
                  <a:pt x="1671" y="1684"/>
                </a:lnTo>
                <a:lnTo>
                  <a:pt x="1671" y="1683"/>
                </a:lnTo>
                <a:lnTo>
                  <a:pt x="1670" y="1682"/>
                </a:lnTo>
                <a:lnTo>
                  <a:pt x="1669" y="1681"/>
                </a:lnTo>
                <a:lnTo>
                  <a:pt x="1663" y="1681"/>
                </a:lnTo>
                <a:lnTo>
                  <a:pt x="1663" y="1676"/>
                </a:lnTo>
                <a:lnTo>
                  <a:pt x="1660" y="1674"/>
                </a:lnTo>
                <a:lnTo>
                  <a:pt x="1657" y="1674"/>
                </a:lnTo>
                <a:lnTo>
                  <a:pt x="1650" y="1673"/>
                </a:lnTo>
                <a:lnTo>
                  <a:pt x="1643" y="1673"/>
                </a:lnTo>
                <a:lnTo>
                  <a:pt x="1639" y="1673"/>
                </a:lnTo>
                <a:lnTo>
                  <a:pt x="1635" y="1673"/>
                </a:lnTo>
                <a:close/>
                <a:moveTo>
                  <a:pt x="5083" y="1647"/>
                </a:moveTo>
                <a:lnTo>
                  <a:pt x="5080" y="1648"/>
                </a:lnTo>
                <a:lnTo>
                  <a:pt x="5075" y="1650"/>
                </a:lnTo>
                <a:lnTo>
                  <a:pt x="5071" y="1653"/>
                </a:lnTo>
                <a:lnTo>
                  <a:pt x="5066" y="1656"/>
                </a:lnTo>
                <a:lnTo>
                  <a:pt x="5056" y="1662"/>
                </a:lnTo>
                <a:lnTo>
                  <a:pt x="5049" y="1667"/>
                </a:lnTo>
                <a:lnTo>
                  <a:pt x="5052" y="1677"/>
                </a:lnTo>
                <a:lnTo>
                  <a:pt x="5054" y="1682"/>
                </a:lnTo>
                <a:lnTo>
                  <a:pt x="5056" y="1686"/>
                </a:lnTo>
                <a:lnTo>
                  <a:pt x="5058" y="1690"/>
                </a:lnTo>
                <a:lnTo>
                  <a:pt x="5060" y="1691"/>
                </a:lnTo>
                <a:lnTo>
                  <a:pt x="5062" y="1692"/>
                </a:lnTo>
                <a:lnTo>
                  <a:pt x="5065" y="1693"/>
                </a:lnTo>
                <a:lnTo>
                  <a:pt x="5067" y="1693"/>
                </a:lnTo>
                <a:lnTo>
                  <a:pt x="5071" y="1693"/>
                </a:lnTo>
                <a:lnTo>
                  <a:pt x="5074" y="1692"/>
                </a:lnTo>
                <a:lnTo>
                  <a:pt x="5077" y="1692"/>
                </a:lnTo>
                <a:lnTo>
                  <a:pt x="5079" y="1691"/>
                </a:lnTo>
                <a:lnTo>
                  <a:pt x="5083" y="1688"/>
                </a:lnTo>
                <a:lnTo>
                  <a:pt x="5086" y="1685"/>
                </a:lnTo>
                <a:lnTo>
                  <a:pt x="5088" y="1680"/>
                </a:lnTo>
                <a:lnTo>
                  <a:pt x="5090" y="1675"/>
                </a:lnTo>
                <a:lnTo>
                  <a:pt x="5091" y="1670"/>
                </a:lnTo>
                <a:lnTo>
                  <a:pt x="5094" y="1659"/>
                </a:lnTo>
                <a:lnTo>
                  <a:pt x="5095" y="1659"/>
                </a:lnTo>
                <a:lnTo>
                  <a:pt x="5096" y="1659"/>
                </a:lnTo>
                <a:lnTo>
                  <a:pt x="5097" y="1659"/>
                </a:lnTo>
                <a:lnTo>
                  <a:pt x="5098" y="1658"/>
                </a:lnTo>
                <a:lnTo>
                  <a:pt x="5100" y="1656"/>
                </a:lnTo>
                <a:lnTo>
                  <a:pt x="5100" y="1654"/>
                </a:lnTo>
                <a:lnTo>
                  <a:pt x="5099" y="1653"/>
                </a:lnTo>
                <a:lnTo>
                  <a:pt x="5098" y="1651"/>
                </a:lnTo>
                <a:lnTo>
                  <a:pt x="5095" y="1649"/>
                </a:lnTo>
                <a:lnTo>
                  <a:pt x="5093" y="1648"/>
                </a:lnTo>
                <a:lnTo>
                  <a:pt x="5090" y="1648"/>
                </a:lnTo>
                <a:lnTo>
                  <a:pt x="5083" y="1647"/>
                </a:lnTo>
                <a:close/>
                <a:moveTo>
                  <a:pt x="1551" y="1566"/>
                </a:moveTo>
                <a:lnTo>
                  <a:pt x="1545" y="1568"/>
                </a:lnTo>
                <a:lnTo>
                  <a:pt x="1542" y="1569"/>
                </a:lnTo>
                <a:lnTo>
                  <a:pt x="1540" y="1571"/>
                </a:lnTo>
                <a:lnTo>
                  <a:pt x="1538" y="1573"/>
                </a:lnTo>
                <a:lnTo>
                  <a:pt x="1536" y="1575"/>
                </a:lnTo>
                <a:lnTo>
                  <a:pt x="1532" y="1579"/>
                </a:lnTo>
                <a:lnTo>
                  <a:pt x="1529" y="1583"/>
                </a:lnTo>
                <a:lnTo>
                  <a:pt x="1526" y="1588"/>
                </a:lnTo>
                <a:lnTo>
                  <a:pt x="1523" y="1597"/>
                </a:lnTo>
                <a:lnTo>
                  <a:pt x="1525" y="1596"/>
                </a:lnTo>
                <a:lnTo>
                  <a:pt x="1526" y="1596"/>
                </a:lnTo>
                <a:lnTo>
                  <a:pt x="1530" y="1596"/>
                </a:lnTo>
                <a:lnTo>
                  <a:pt x="1533" y="1595"/>
                </a:lnTo>
                <a:lnTo>
                  <a:pt x="1535" y="1595"/>
                </a:lnTo>
                <a:lnTo>
                  <a:pt x="1537" y="1594"/>
                </a:lnTo>
                <a:lnTo>
                  <a:pt x="1537" y="1588"/>
                </a:lnTo>
                <a:lnTo>
                  <a:pt x="1542" y="1585"/>
                </a:lnTo>
                <a:lnTo>
                  <a:pt x="1544" y="1583"/>
                </a:lnTo>
                <a:lnTo>
                  <a:pt x="1546" y="1582"/>
                </a:lnTo>
                <a:lnTo>
                  <a:pt x="1554" y="1574"/>
                </a:lnTo>
                <a:lnTo>
                  <a:pt x="1558" y="1575"/>
                </a:lnTo>
                <a:lnTo>
                  <a:pt x="1562" y="1575"/>
                </a:lnTo>
                <a:lnTo>
                  <a:pt x="1566" y="1576"/>
                </a:lnTo>
                <a:lnTo>
                  <a:pt x="1571" y="1577"/>
                </a:lnTo>
                <a:lnTo>
                  <a:pt x="1572" y="1579"/>
                </a:lnTo>
                <a:lnTo>
                  <a:pt x="1573" y="1581"/>
                </a:lnTo>
                <a:lnTo>
                  <a:pt x="1575" y="1584"/>
                </a:lnTo>
                <a:lnTo>
                  <a:pt x="1576" y="1586"/>
                </a:lnTo>
                <a:lnTo>
                  <a:pt x="1579" y="1586"/>
                </a:lnTo>
                <a:lnTo>
                  <a:pt x="1582" y="1586"/>
                </a:lnTo>
                <a:lnTo>
                  <a:pt x="1585" y="1585"/>
                </a:lnTo>
                <a:lnTo>
                  <a:pt x="1587" y="1586"/>
                </a:lnTo>
                <a:lnTo>
                  <a:pt x="1590" y="1591"/>
                </a:lnTo>
                <a:lnTo>
                  <a:pt x="1592" y="1591"/>
                </a:lnTo>
                <a:lnTo>
                  <a:pt x="1595" y="1591"/>
                </a:lnTo>
                <a:lnTo>
                  <a:pt x="1597" y="1591"/>
                </a:lnTo>
                <a:lnTo>
                  <a:pt x="1599" y="1591"/>
                </a:lnTo>
                <a:lnTo>
                  <a:pt x="1601" y="1594"/>
                </a:lnTo>
                <a:lnTo>
                  <a:pt x="1603" y="1598"/>
                </a:lnTo>
                <a:lnTo>
                  <a:pt x="1605" y="1601"/>
                </a:lnTo>
                <a:lnTo>
                  <a:pt x="1607" y="1603"/>
                </a:lnTo>
                <a:lnTo>
                  <a:pt x="1608" y="1604"/>
                </a:lnTo>
                <a:lnTo>
                  <a:pt x="1610" y="1605"/>
                </a:lnTo>
                <a:lnTo>
                  <a:pt x="1615" y="1605"/>
                </a:lnTo>
                <a:lnTo>
                  <a:pt x="1620" y="1605"/>
                </a:lnTo>
                <a:lnTo>
                  <a:pt x="1625" y="1604"/>
                </a:lnTo>
                <a:lnTo>
                  <a:pt x="1628" y="1605"/>
                </a:lnTo>
                <a:lnTo>
                  <a:pt x="1630" y="1605"/>
                </a:lnTo>
                <a:lnTo>
                  <a:pt x="1630" y="1607"/>
                </a:lnTo>
                <a:lnTo>
                  <a:pt x="1630" y="1609"/>
                </a:lnTo>
                <a:lnTo>
                  <a:pt x="1630" y="1612"/>
                </a:lnTo>
                <a:lnTo>
                  <a:pt x="1630" y="1614"/>
                </a:lnTo>
                <a:lnTo>
                  <a:pt x="1631" y="1617"/>
                </a:lnTo>
                <a:lnTo>
                  <a:pt x="1634" y="1620"/>
                </a:lnTo>
                <a:lnTo>
                  <a:pt x="1637" y="1622"/>
                </a:lnTo>
                <a:lnTo>
                  <a:pt x="1640" y="1624"/>
                </a:lnTo>
                <a:lnTo>
                  <a:pt x="1648" y="1628"/>
                </a:lnTo>
                <a:lnTo>
                  <a:pt x="1655" y="1631"/>
                </a:lnTo>
                <a:lnTo>
                  <a:pt x="1653" y="1635"/>
                </a:lnTo>
                <a:lnTo>
                  <a:pt x="1651" y="1639"/>
                </a:lnTo>
                <a:lnTo>
                  <a:pt x="1647" y="1647"/>
                </a:lnTo>
                <a:lnTo>
                  <a:pt x="1661" y="1646"/>
                </a:lnTo>
                <a:lnTo>
                  <a:pt x="1676" y="1643"/>
                </a:lnTo>
                <a:lnTo>
                  <a:pt x="1691" y="1641"/>
                </a:lnTo>
                <a:lnTo>
                  <a:pt x="1706" y="1639"/>
                </a:lnTo>
                <a:lnTo>
                  <a:pt x="1703" y="1628"/>
                </a:lnTo>
                <a:lnTo>
                  <a:pt x="1693" y="1629"/>
                </a:lnTo>
                <a:lnTo>
                  <a:pt x="1687" y="1629"/>
                </a:lnTo>
                <a:lnTo>
                  <a:pt x="1685" y="1628"/>
                </a:lnTo>
                <a:lnTo>
                  <a:pt x="1683" y="1628"/>
                </a:lnTo>
                <a:lnTo>
                  <a:pt x="1680" y="1614"/>
                </a:lnTo>
                <a:lnTo>
                  <a:pt x="1676" y="1613"/>
                </a:lnTo>
                <a:lnTo>
                  <a:pt x="1672" y="1613"/>
                </a:lnTo>
                <a:lnTo>
                  <a:pt x="1663" y="1614"/>
                </a:lnTo>
                <a:lnTo>
                  <a:pt x="1663" y="1611"/>
                </a:lnTo>
                <a:lnTo>
                  <a:pt x="1662" y="1609"/>
                </a:lnTo>
                <a:lnTo>
                  <a:pt x="1662" y="1607"/>
                </a:lnTo>
                <a:lnTo>
                  <a:pt x="1661" y="1605"/>
                </a:lnTo>
                <a:lnTo>
                  <a:pt x="1657" y="1603"/>
                </a:lnTo>
                <a:lnTo>
                  <a:pt x="1653" y="1600"/>
                </a:lnTo>
                <a:lnTo>
                  <a:pt x="1645" y="1595"/>
                </a:lnTo>
                <a:lnTo>
                  <a:pt x="1636" y="1591"/>
                </a:lnTo>
                <a:lnTo>
                  <a:pt x="1631" y="1590"/>
                </a:lnTo>
                <a:lnTo>
                  <a:pt x="1627" y="1588"/>
                </a:lnTo>
                <a:lnTo>
                  <a:pt x="1625" y="1588"/>
                </a:lnTo>
                <a:lnTo>
                  <a:pt x="1623" y="1589"/>
                </a:lnTo>
                <a:lnTo>
                  <a:pt x="1620" y="1589"/>
                </a:lnTo>
                <a:lnTo>
                  <a:pt x="1619" y="1589"/>
                </a:lnTo>
                <a:lnTo>
                  <a:pt x="1618" y="1588"/>
                </a:lnTo>
                <a:lnTo>
                  <a:pt x="1617" y="1587"/>
                </a:lnTo>
                <a:lnTo>
                  <a:pt x="1616" y="1586"/>
                </a:lnTo>
                <a:lnTo>
                  <a:pt x="1614" y="1581"/>
                </a:lnTo>
                <a:lnTo>
                  <a:pt x="1612" y="1577"/>
                </a:lnTo>
                <a:lnTo>
                  <a:pt x="1610" y="1574"/>
                </a:lnTo>
                <a:lnTo>
                  <a:pt x="1606" y="1573"/>
                </a:lnTo>
                <a:lnTo>
                  <a:pt x="1598" y="1572"/>
                </a:lnTo>
                <a:lnTo>
                  <a:pt x="1579" y="1569"/>
                </a:lnTo>
                <a:lnTo>
                  <a:pt x="1560" y="1567"/>
                </a:lnTo>
                <a:lnTo>
                  <a:pt x="1551" y="1566"/>
                </a:lnTo>
                <a:close/>
                <a:moveTo>
                  <a:pt x="5280" y="1524"/>
                </a:moveTo>
                <a:lnTo>
                  <a:pt x="5277" y="1529"/>
                </a:lnTo>
                <a:lnTo>
                  <a:pt x="5274" y="1533"/>
                </a:lnTo>
                <a:lnTo>
                  <a:pt x="5269" y="1543"/>
                </a:lnTo>
                <a:lnTo>
                  <a:pt x="5264" y="1552"/>
                </a:lnTo>
                <a:lnTo>
                  <a:pt x="5262" y="1558"/>
                </a:lnTo>
                <a:lnTo>
                  <a:pt x="5260" y="1563"/>
                </a:lnTo>
                <a:lnTo>
                  <a:pt x="5259" y="1570"/>
                </a:lnTo>
                <a:lnTo>
                  <a:pt x="5258" y="1575"/>
                </a:lnTo>
                <a:lnTo>
                  <a:pt x="5258" y="1579"/>
                </a:lnTo>
                <a:lnTo>
                  <a:pt x="5259" y="1582"/>
                </a:lnTo>
                <a:lnTo>
                  <a:pt x="5260" y="1585"/>
                </a:lnTo>
                <a:lnTo>
                  <a:pt x="5261" y="1589"/>
                </a:lnTo>
                <a:lnTo>
                  <a:pt x="5266" y="1597"/>
                </a:lnTo>
                <a:lnTo>
                  <a:pt x="5271" y="1597"/>
                </a:lnTo>
                <a:lnTo>
                  <a:pt x="5275" y="1588"/>
                </a:lnTo>
                <a:lnTo>
                  <a:pt x="5278" y="1580"/>
                </a:lnTo>
                <a:lnTo>
                  <a:pt x="5281" y="1570"/>
                </a:lnTo>
                <a:lnTo>
                  <a:pt x="5283" y="1561"/>
                </a:lnTo>
                <a:lnTo>
                  <a:pt x="5285" y="1551"/>
                </a:lnTo>
                <a:lnTo>
                  <a:pt x="5287" y="1542"/>
                </a:lnTo>
                <a:lnTo>
                  <a:pt x="5288" y="1524"/>
                </a:lnTo>
                <a:lnTo>
                  <a:pt x="5284" y="1524"/>
                </a:lnTo>
                <a:lnTo>
                  <a:pt x="5280" y="1524"/>
                </a:lnTo>
                <a:close/>
                <a:moveTo>
                  <a:pt x="5448" y="1313"/>
                </a:moveTo>
                <a:lnTo>
                  <a:pt x="5443" y="1324"/>
                </a:lnTo>
                <a:lnTo>
                  <a:pt x="5441" y="1324"/>
                </a:lnTo>
                <a:lnTo>
                  <a:pt x="5440" y="1325"/>
                </a:lnTo>
                <a:lnTo>
                  <a:pt x="5439" y="1324"/>
                </a:lnTo>
                <a:lnTo>
                  <a:pt x="5438" y="1324"/>
                </a:lnTo>
                <a:lnTo>
                  <a:pt x="5436" y="1322"/>
                </a:lnTo>
                <a:lnTo>
                  <a:pt x="5434" y="1321"/>
                </a:lnTo>
                <a:lnTo>
                  <a:pt x="5435" y="1323"/>
                </a:lnTo>
                <a:lnTo>
                  <a:pt x="5434" y="1324"/>
                </a:lnTo>
                <a:lnTo>
                  <a:pt x="5434" y="1326"/>
                </a:lnTo>
                <a:lnTo>
                  <a:pt x="5433" y="1327"/>
                </a:lnTo>
                <a:lnTo>
                  <a:pt x="5431" y="1328"/>
                </a:lnTo>
                <a:lnTo>
                  <a:pt x="5432" y="1330"/>
                </a:lnTo>
                <a:lnTo>
                  <a:pt x="5434" y="1333"/>
                </a:lnTo>
                <a:lnTo>
                  <a:pt x="5436" y="1336"/>
                </a:lnTo>
                <a:lnTo>
                  <a:pt x="5440" y="1344"/>
                </a:lnTo>
                <a:lnTo>
                  <a:pt x="5437" y="1342"/>
                </a:lnTo>
                <a:lnTo>
                  <a:pt x="5436" y="1341"/>
                </a:lnTo>
                <a:lnTo>
                  <a:pt x="5435" y="1342"/>
                </a:lnTo>
                <a:lnTo>
                  <a:pt x="5435" y="1344"/>
                </a:lnTo>
                <a:lnTo>
                  <a:pt x="5436" y="1346"/>
                </a:lnTo>
                <a:lnTo>
                  <a:pt x="5437" y="1349"/>
                </a:lnTo>
                <a:lnTo>
                  <a:pt x="5438" y="1351"/>
                </a:lnTo>
                <a:lnTo>
                  <a:pt x="5440" y="1352"/>
                </a:lnTo>
                <a:lnTo>
                  <a:pt x="5441" y="1352"/>
                </a:lnTo>
                <a:lnTo>
                  <a:pt x="5442" y="1352"/>
                </a:lnTo>
                <a:lnTo>
                  <a:pt x="5443" y="1352"/>
                </a:lnTo>
                <a:lnTo>
                  <a:pt x="5445" y="1351"/>
                </a:lnTo>
                <a:lnTo>
                  <a:pt x="5448" y="1352"/>
                </a:lnTo>
                <a:lnTo>
                  <a:pt x="5448" y="1341"/>
                </a:lnTo>
                <a:lnTo>
                  <a:pt x="5447" y="1341"/>
                </a:lnTo>
                <a:lnTo>
                  <a:pt x="5446" y="1341"/>
                </a:lnTo>
                <a:lnTo>
                  <a:pt x="5445" y="1340"/>
                </a:lnTo>
                <a:lnTo>
                  <a:pt x="5446" y="1339"/>
                </a:lnTo>
                <a:lnTo>
                  <a:pt x="5447" y="1339"/>
                </a:lnTo>
                <a:lnTo>
                  <a:pt x="5448" y="1338"/>
                </a:lnTo>
                <a:lnTo>
                  <a:pt x="5451" y="1338"/>
                </a:lnTo>
                <a:lnTo>
                  <a:pt x="5451" y="1341"/>
                </a:lnTo>
                <a:lnTo>
                  <a:pt x="5451" y="1343"/>
                </a:lnTo>
                <a:lnTo>
                  <a:pt x="5451" y="1344"/>
                </a:lnTo>
                <a:lnTo>
                  <a:pt x="5452" y="1345"/>
                </a:lnTo>
                <a:lnTo>
                  <a:pt x="5454" y="1346"/>
                </a:lnTo>
                <a:lnTo>
                  <a:pt x="5447" y="1355"/>
                </a:lnTo>
                <a:lnTo>
                  <a:pt x="5445" y="1359"/>
                </a:lnTo>
                <a:lnTo>
                  <a:pt x="5444" y="1362"/>
                </a:lnTo>
                <a:lnTo>
                  <a:pt x="5443" y="1369"/>
                </a:lnTo>
                <a:lnTo>
                  <a:pt x="5443" y="1380"/>
                </a:lnTo>
                <a:lnTo>
                  <a:pt x="5445" y="1379"/>
                </a:lnTo>
                <a:lnTo>
                  <a:pt x="5446" y="1378"/>
                </a:lnTo>
                <a:lnTo>
                  <a:pt x="5448" y="1377"/>
                </a:lnTo>
                <a:lnTo>
                  <a:pt x="5450" y="1377"/>
                </a:lnTo>
                <a:lnTo>
                  <a:pt x="5451" y="1377"/>
                </a:lnTo>
                <a:lnTo>
                  <a:pt x="5450" y="1378"/>
                </a:lnTo>
                <a:lnTo>
                  <a:pt x="5449" y="1379"/>
                </a:lnTo>
                <a:lnTo>
                  <a:pt x="5448" y="1380"/>
                </a:lnTo>
                <a:lnTo>
                  <a:pt x="5448" y="1381"/>
                </a:lnTo>
                <a:lnTo>
                  <a:pt x="5449" y="1382"/>
                </a:lnTo>
                <a:lnTo>
                  <a:pt x="5451" y="1384"/>
                </a:lnTo>
                <a:lnTo>
                  <a:pt x="5454" y="1386"/>
                </a:lnTo>
                <a:lnTo>
                  <a:pt x="5456" y="1382"/>
                </a:lnTo>
                <a:lnTo>
                  <a:pt x="5460" y="1378"/>
                </a:lnTo>
                <a:lnTo>
                  <a:pt x="5463" y="1373"/>
                </a:lnTo>
                <a:lnTo>
                  <a:pt x="5464" y="1371"/>
                </a:lnTo>
                <a:lnTo>
                  <a:pt x="5465" y="1369"/>
                </a:lnTo>
                <a:lnTo>
                  <a:pt x="5466" y="1366"/>
                </a:lnTo>
                <a:lnTo>
                  <a:pt x="5466" y="1363"/>
                </a:lnTo>
                <a:lnTo>
                  <a:pt x="5467" y="1357"/>
                </a:lnTo>
                <a:lnTo>
                  <a:pt x="5467" y="1352"/>
                </a:lnTo>
                <a:lnTo>
                  <a:pt x="5467" y="1349"/>
                </a:lnTo>
                <a:lnTo>
                  <a:pt x="5468" y="1346"/>
                </a:lnTo>
                <a:lnTo>
                  <a:pt x="5474" y="1344"/>
                </a:lnTo>
                <a:lnTo>
                  <a:pt x="5474" y="1340"/>
                </a:lnTo>
                <a:lnTo>
                  <a:pt x="5472" y="1338"/>
                </a:lnTo>
                <a:lnTo>
                  <a:pt x="5471" y="1336"/>
                </a:lnTo>
                <a:lnTo>
                  <a:pt x="5471" y="1334"/>
                </a:lnTo>
                <a:lnTo>
                  <a:pt x="5471" y="1332"/>
                </a:lnTo>
                <a:lnTo>
                  <a:pt x="5465" y="1332"/>
                </a:lnTo>
                <a:lnTo>
                  <a:pt x="5466" y="1330"/>
                </a:lnTo>
                <a:lnTo>
                  <a:pt x="5468" y="1328"/>
                </a:lnTo>
                <a:lnTo>
                  <a:pt x="5468" y="1326"/>
                </a:lnTo>
                <a:lnTo>
                  <a:pt x="5469" y="1325"/>
                </a:lnTo>
                <a:lnTo>
                  <a:pt x="5469" y="1323"/>
                </a:lnTo>
                <a:lnTo>
                  <a:pt x="5468" y="1321"/>
                </a:lnTo>
                <a:lnTo>
                  <a:pt x="5464" y="1321"/>
                </a:lnTo>
                <a:lnTo>
                  <a:pt x="5460" y="1321"/>
                </a:lnTo>
                <a:lnTo>
                  <a:pt x="5458" y="1320"/>
                </a:lnTo>
                <a:lnTo>
                  <a:pt x="5457" y="1318"/>
                </a:lnTo>
                <a:lnTo>
                  <a:pt x="5456" y="1315"/>
                </a:lnTo>
                <a:lnTo>
                  <a:pt x="5455" y="1314"/>
                </a:lnTo>
                <a:lnTo>
                  <a:pt x="5454" y="1313"/>
                </a:lnTo>
                <a:lnTo>
                  <a:pt x="5451" y="1313"/>
                </a:lnTo>
                <a:lnTo>
                  <a:pt x="5448" y="1313"/>
                </a:lnTo>
                <a:close/>
                <a:moveTo>
                  <a:pt x="5628" y="1130"/>
                </a:moveTo>
                <a:lnTo>
                  <a:pt x="5628" y="1131"/>
                </a:lnTo>
                <a:lnTo>
                  <a:pt x="5628" y="1132"/>
                </a:lnTo>
                <a:lnTo>
                  <a:pt x="5628" y="1134"/>
                </a:lnTo>
                <a:lnTo>
                  <a:pt x="5629" y="1136"/>
                </a:lnTo>
                <a:lnTo>
                  <a:pt x="5628" y="1138"/>
                </a:lnTo>
                <a:lnTo>
                  <a:pt x="5627" y="1140"/>
                </a:lnTo>
                <a:lnTo>
                  <a:pt x="5625" y="1141"/>
                </a:lnTo>
                <a:lnTo>
                  <a:pt x="5620" y="1144"/>
                </a:lnTo>
                <a:lnTo>
                  <a:pt x="5622" y="1152"/>
                </a:lnTo>
                <a:lnTo>
                  <a:pt x="5623" y="1161"/>
                </a:lnTo>
                <a:lnTo>
                  <a:pt x="5618" y="1163"/>
                </a:lnTo>
                <a:lnTo>
                  <a:pt x="5616" y="1164"/>
                </a:lnTo>
                <a:lnTo>
                  <a:pt x="5614" y="1166"/>
                </a:lnTo>
                <a:lnTo>
                  <a:pt x="5617" y="1167"/>
                </a:lnTo>
                <a:lnTo>
                  <a:pt x="5620" y="1168"/>
                </a:lnTo>
                <a:lnTo>
                  <a:pt x="5622" y="1171"/>
                </a:lnTo>
                <a:lnTo>
                  <a:pt x="5623" y="1172"/>
                </a:lnTo>
                <a:lnTo>
                  <a:pt x="5623" y="1173"/>
                </a:lnTo>
                <a:lnTo>
                  <a:pt x="5623" y="1175"/>
                </a:lnTo>
                <a:lnTo>
                  <a:pt x="5622" y="1177"/>
                </a:lnTo>
                <a:lnTo>
                  <a:pt x="5620" y="1179"/>
                </a:lnTo>
                <a:lnTo>
                  <a:pt x="5618" y="1180"/>
                </a:lnTo>
                <a:lnTo>
                  <a:pt x="5617" y="1180"/>
                </a:lnTo>
                <a:lnTo>
                  <a:pt x="5618" y="1186"/>
                </a:lnTo>
                <a:lnTo>
                  <a:pt x="5617" y="1192"/>
                </a:lnTo>
                <a:lnTo>
                  <a:pt x="5597" y="1220"/>
                </a:lnTo>
                <a:lnTo>
                  <a:pt x="5592" y="1220"/>
                </a:lnTo>
                <a:lnTo>
                  <a:pt x="5591" y="1222"/>
                </a:lnTo>
                <a:lnTo>
                  <a:pt x="5590" y="1224"/>
                </a:lnTo>
                <a:lnTo>
                  <a:pt x="5590" y="1228"/>
                </a:lnTo>
                <a:lnTo>
                  <a:pt x="5590" y="1230"/>
                </a:lnTo>
                <a:lnTo>
                  <a:pt x="5589" y="1231"/>
                </a:lnTo>
                <a:lnTo>
                  <a:pt x="5588" y="1233"/>
                </a:lnTo>
                <a:lnTo>
                  <a:pt x="5586" y="1234"/>
                </a:lnTo>
                <a:lnTo>
                  <a:pt x="5586" y="1237"/>
                </a:lnTo>
                <a:lnTo>
                  <a:pt x="5584" y="1238"/>
                </a:lnTo>
                <a:lnTo>
                  <a:pt x="5583" y="1238"/>
                </a:lnTo>
                <a:lnTo>
                  <a:pt x="5579" y="1238"/>
                </a:lnTo>
                <a:lnTo>
                  <a:pt x="5576" y="1238"/>
                </a:lnTo>
                <a:lnTo>
                  <a:pt x="5572" y="1240"/>
                </a:lnTo>
                <a:lnTo>
                  <a:pt x="5572" y="1245"/>
                </a:lnTo>
                <a:lnTo>
                  <a:pt x="5567" y="1245"/>
                </a:lnTo>
                <a:lnTo>
                  <a:pt x="5561" y="1245"/>
                </a:lnTo>
                <a:lnTo>
                  <a:pt x="5561" y="1243"/>
                </a:lnTo>
                <a:lnTo>
                  <a:pt x="5561" y="1240"/>
                </a:lnTo>
                <a:lnTo>
                  <a:pt x="5561" y="1237"/>
                </a:lnTo>
                <a:lnTo>
                  <a:pt x="5561" y="1234"/>
                </a:lnTo>
                <a:lnTo>
                  <a:pt x="5562" y="1232"/>
                </a:lnTo>
                <a:lnTo>
                  <a:pt x="5565" y="1230"/>
                </a:lnTo>
                <a:lnTo>
                  <a:pt x="5568" y="1228"/>
                </a:lnTo>
                <a:lnTo>
                  <a:pt x="5569" y="1225"/>
                </a:lnTo>
                <a:lnTo>
                  <a:pt x="5566" y="1227"/>
                </a:lnTo>
                <a:lnTo>
                  <a:pt x="5562" y="1229"/>
                </a:lnTo>
                <a:lnTo>
                  <a:pt x="5558" y="1231"/>
                </a:lnTo>
                <a:lnTo>
                  <a:pt x="5556" y="1232"/>
                </a:lnTo>
                <a:lnTo>
                  <a:pt x="5555" y="1234"/>
                </a:lnTo>
                <a:lnTo>
                  <a:pt x="5555" y="1235"/>
                </a:lnTo>
                <a:lnTo>
                  <a:pt x="5555" y="1237"/>
                </a:lnTo>
                <a:lnTo>
                  <a:pt x="5555" y="1241"/>
                </a:lnTo>
                <a:lnTo>
                  <a:pt x="5555" y="1244"/>
                </a:lnTo>
                <a:lnTo>
                  <a:pt x="5555" y="1248"/>
                </a:lnTo>
                <a:lnTo>
                  <a:pt x="5555" y="1250"/>
                </a:lnTo>
                <a:lnTo>
                  <a:pt x="5553" y="1252"/>
                </a:lnTo>
                <a:lnTo>
                  <a:pt x="5550" y="1255"/>
                </a:lnTo>
                <a:lnTo>
                  <a:pt x="5546" y="1259"/>
                </a:lnTo>
                <a:lnTo>
                  <a:pt x="5544" y="1262"/>
                </a:lnTo>
                <a:lnTo>
                  <a:pt x="5544" y="1264"/>
                </a:lnTo>
                <a:lnTo>
                  <a:pt x="5544" y="1266"/>
                </a:lnTo>
                <a:lnTo>
                  <a:pt x="5545" y="1268"/>
                </a:lnTo>
                <a:lnTo>
                  <a:pt x="5547" y="1270"/>
                </a:lnTo>
                <a:lnTo>
                  <a:pt x="5547" y="1271"/>
                </a:lnTo>
                <a:lnTo>
                  <a:pt x="5547" y="1273"/>
                </a:lnTo>
                <a:lnTo>
                  <a:pt x="5547" y="1274"/>
                </a:lnTo>
                <a:lnTo>
                  <a:pt x="5546" y="1275"/>
                </a:lnTo>
                <a:lnTo>
                  <a:pt x="5544" y="1276"/>
                </a:lnTo>
                <a:lnTo>
                  <a:pt x="5543" y="1278"/>
                </a:lnTo>
                <a:lnTo>
                  <a:pt x="5541" y="1282"/>
                </a:lnTo>
                <a:lnTo>
                  <a:pt x="5531" y="1277"/>
                </a:lnTo>
                <a:lnTo>
                  <a:pt x="5527" y="1276"/>
                </a:lnTo>
                <a:lnTo>
                  <a:pt x="5524" y="1275"/>
                </a:lnTo>
                <a:lnTo>
                  <a:pt x="5520" y="1276"/>
                </a:lnTo>
                <a:lnTo>
                  <a:pt x="5518" y="1276"/>
                </a:lnTo>
                <a:lnTo>
                  <a:pt x="5516" y="1277"/>
                </a:lnTo>
                <a:lnTo>
                  <a:pt x="5505" y="1282"/>
                </a:lnTo>
                <a:lnTo>
                  <a:pt x="5505" y="1279"/>
                </a:lnTo>
                <a:lnTo>
                  <a:pt x="5505" y="1277"/>
                </a:lnTo>
                <a:lnTo>
                  <a:pt x="5504" y="1276"/>
                </a:lnTo>
                <a:lnTo>
                  <a:pt x="5502" y="1276"/>
                </a:lnTo>
                <a:lnTo>
                  <a:pt x="5497" y="1278"/>
                </a:lnTo>
                <a:lnTo>
                  <a:pt x="5495" y="1279"/>
                </a:lnTo>
                <a:lnTo>
                  <a:pt x="5493" y="1281"/>
                </a:lnTo>
                <a:lnTo>
                  <a:pt x="5489" y="1285"/>
                </a:lnTo>
                <a:lnTo>
                  <a:pt x="5485" y="1289"/>
                </a:lnTo>
                <a:lnTo>
                  <a:pt x="5477" y="1298"/>
                </a:lnTo>
                <a:lnTo>
                  <a:pt x="5473" y="1301"/>
                </a:lnTo>
                <a:lnTo>
                  <a:pt x="5468" y="1304"/>
                </a:lnTo>
                <a:lnTo>
                  <a:pt x="5466" y="1305"/>
                </a:lnTo>
                <a:lnTo>
                  <a:pt x="5464" y="1305"/>
                </a:lnTo>
                <a:lnTo>
                  <a:pt x="5463" y="1305"/>
                </a:lnTo>
                <a:lnTo>
                  <a:pt x="5462" y="1304"/>
                </a:lnTo>
                <a:lnTo>
                  <a:pt x="5459" y="1302"/>
                </a:lnTo>
                <a:lnTo>
                  <a:pt x="5457" y="1301"/>
                </a:lnTo>
                <a:lnTo>
                  <a:pt x="5457" y="1307"/>
                </a:lnTo>
                <a:lnTo>
                  <a:pt x="5457" y="1313"/>
                </a:lnTo>
                <a:lnTo>
                  <a:pt x="5467" y="1312"/>
                </a:lnTo>
                <a:lnTo>
                  <a:pt x="5474" y="1312"/>
                </a:lnTo>
                <a:lnTo>
                  <a:pt x="5482" y="1313"/>
                </a:lnTo>
                <a:lnTo>
                  <a:pt x="5483" y="1308"/>
                </a:lnTo>
                <a:lnTo>
                  <a:pt x="5484" y="1305"/>
                </a:lnTo>
                <a:lnTo>
                  <a:pt x="5485" y="1304"/>
                </a:lnTo>
                <a:lnTo>
                  <a:pt x="5498" y="1303"/>
                </a:lnTo>
                <a:lnTo>
                  <a:pt x="5508" y="1303"/>
                </a:lnTo>
                <a:lnTo>
                  <a:pt x="5516" y="1301"/>
                </a:lnTo>
                <a:lnTo>
                  <a:pt x="5533" y="1301"/>
                </a:lnTo>
                <a:lnTo>
                  <a:pt x="5532" y="1304"/>
                </a:lnTo>
                <a:lnTo>
                  <a:pt x="5531" y="1305"/>
                </a:lnTo>
                <a:lnTo>
                  <a:pt x="5527" y="1307"/>
                </a:lnTo>
                <a:lnTo>
                  <a:pt x="5528" y="1309"/>
                </a:lnTo>
                <a:lnTo>
                  <a:pt x="5528" y="1313"/>
                </a:lnTo>
                <a:lnTo>
                  <a:pt x="5527" y="1318"/>
                </a:lnTo>
                <a:lnTo>
                  <a:pt x="5530" y="1320"/>
                </a:lnTo>
                <a:lnTo>
                  <a:pt x="5531" y="1321"/>
                </a:lnTo>
                <a:lnTo>
                  <a:pt x="5531" y="1323"/>
                </a:lnTo>
                <a:lnTo>
                  <a:pt x="5533" y="1327"/>
                </a:lnTo>
                <a:lnTo>
                  <a:pt x="5534" y="1326"/>
                </a:lnTo>
                <a:lnTo>
                  <a:pt x="5535" y="1326"/>
                </a:lnTo>
                <a:lnTo>
                  <a:pt x="5538" y="1327"/>
                </a:lnTo>
                <a:lnTo>
                  <a:pt x="5541" y="1327"/>
                </a:lnTo>
                <a:lnTo>
                  <a:pt x="5544" y="1327"/>
                </a:lnTo>
                <a:lnTo>
                  <a:pt x="5545" y="1326"/>
                </a:lnTo>
                <a:lnTo>
                  <a:pt x="5546" y="1325"/>
                </a:lnTo>
                <a:lnTo>
                  <a:pt x="5547" y="1321"/>
                </a:lnTo>
                <a:lnTo>
                  <a:pt x="5548" y="1318"/>
                </a:lnTo>
                <a:lnTo>
                  <a:pt x="5549" y="1317"/>
                </a:lnTo>
                <a:lnTo>
                  <a:pt x="5550" y="1315"/>
                </a:lnTo>
                <a:lnTo>
                  <a:pt x="5552" y="1314"/>
                </a:lnTo>
                <a:lnTo>
                  <a:pt x="5555" y="1313"/>
                </a:lnTo>
                <a:lnTo>
                  <a:pt x="5558" y="1312"/>
                </a:lnTo>
                <a:lnTo>
                  <a:pt x="5561" y="1310"/>
                </a:lnTo>
                <a:lnTo>
                  <a:pt x="5559" y="1304"/>
                </a:lnTo>
                <a:lnTo>
                  <a:pt x="5558" y="1302"/>
                </a:lnTo>
                <a:lnTo>
                  <a:pt x="5558" y="1299"/>
                </a:lnTo>
                <a:lnTo>
                  <a:pt x="5564" y="1299"/>
                </a:lnTo>
                <a:lnTo>
                  <a:pt x="5567" y="1299"/>
                </a:lnTo>
                <a:lnTo>
                  <a:pt x="5570" y="1300"/>
                </a:lnTo>
                <a:lnTo>
                  <a:pt x="5572" y="1301"/>
                </a:lnTo>
                <a:lnTo>
                  <a:pt x="5570" y="1301"/>
                </a:lnTo>
                <a:lnTo>
                  <a:pt x="5569" y="1302"/>
                </a:lnTo>
                <a:lnTo>
                  <a:pt x="5569" y="1303"/>
                </a:lnTo>
                <a:lnTo>
                  <a:pt x="5569" y="1305"/>
                </a:lnTo>
                <a:lnTo>
                  <a:pt x="5569" y="1307"/>
                </a:lnTo>
                <a:lnTo>
                  <a:pt x="5571" y="1307"/>
                </a:lnTo>
                <a:lnTo>
                  <a:pt x="5572" y="1306"/>
                </a:lnTo>
                <a:lnTo>
                  <a:pt x="5573" y="1304"/>
                </a:lnTo>
                <a:lnTo>
                  <a:pt x="5574" y="1302"/>
                </a:lnTo>
                <a:lnTo>
                  <a:pt x="5575" y="1301"/>
                </a:lnTo>
                <a:lnTo>
                  <a:pt x="5578" y="1301"/>
                </a:lnTo>
                <a:lnTo>
                  <a:pt x="5582" y="1302"/>
                </a:lnTo>
                <a:lnTo>
                  <a:pt x="5585" y="1303"/>
                </a:lnTo>
                <a:lnTo>
                  <a:pt x="5589" y="1304"/>
                </a:lnTo>
                <a:lnTo>
                  <a:pt x="5593" y="1298"/>
                </a:lnTo>
                <a:lnTo>
                  <a:pt x="5595" y="1295"/>
                </a:lnTo>
                <a:lnTo>
                  <a:pt x="5597" y="1293"/>
                </a:lnTo>
                <a:lnTo>
                  <a:pt x="5600" y="1298"/>
                </a:lnTo>
                <a:lnTo>
                  <a:pt x="5601" y="1302"/>
                </a:lnTo>
                <a:lnTo>
                  <a:pt x="5601" y="1304"/>
                </a:lnTo>
                <a:lnTo>
                  <a:pt x="5600" y="1304"/>
                </a:lnTo>
                <a:lnTo>
                  <a:pt x="5606" y="1304"/>
                </a:lnTo>
                <a:lnTo>
                  <a:pt x="5607" y="1297"/>
                </a:lnTo>
                <a:lnTo>
                  <a:pt x="5607" y="1294"/>
                </a:lnTo>
                <a:lnTo>
                  <a:pt x="5609" y="1290"/>
                </a:lnTo>
                <a:lnTo>
                  <a:pt x="5617" y="1290"/>
                </a:lnTo>
                <a:lnTo>
                  <a:pt x="5618" y="1288"/>
                </a:lnTo>
                <a:lnTo>
                  <a:pt x="5618" y="1285"/>
                </a:lnTo>
                <a:lnTo>
                  <a:pt x="5618" y="1281"/>
                </a:lnTo>
                <a:lnTo>
                  <a:pt x="5618" y="1277"/>
                </a:lnTo>
                <a:lnTo>
                  <a:pt x="5618" y="1276"/>
                </a:lnTo>
                <a:lnTo>
                  <a:pt x="5619" y="1275"/>
                </a:lnTo>
                <a:lnTo>
                  <a:pt x="5620" y="1273"/>
                </a:lnTo>
                <a:lnTo>
                  <a:pt x="5621" y="1272"/>
                </a:lnTo>
                <a:lnTo>
                  <a:pt x="5622" y="1272"/>
                </a:lnTo>
                <a:lnTo>
                  <a:pt x="5623" y="1273"/>
                </a:lnTo>
                <a:lnTo>
                  <a:pt x="5624" y="1273"/>
                </a:lnTo>
                <a:lnTo>
                  <a:pt x="5625" y="1275"/>
                </a:lnTo>
                <a:lnTo>
                  <a:pt x="5626" y="1276"/>
                </a:lnTo>
                <a:lnTo>
                  <a:pt x="5624" y="1279"/>
                </a:lnTo>
                <a:lnTo>
                  <a:pt x="5620" y="1286"/>
                </a:lnTo>
                <a:lnTo>
                  <a:pt x="5619" y="1290"/>
                </a:lnTo>
                <a:lnTo>
                  <a:pt x="5619" y="1291"/>
                </a:lnTo>
                <a:lnTo>
                  <a:pt x="5619" y="1293"/>
                </a:lnTo>
                <a:lnTo>
                  <a:pt x="5619" y="1294"/>
                </a:lnTo>
                <a:lnTo>
                  <a:pt x="5620" y="1295"/>
                </a:lnTo>
                <a:lnTo>
                  <a:pt x="5621" y="1296"/>
                </a:lnTo>
                <a:lnTo>
                  <a:pt x="5623" y="1296"/>
                </a:lnTo>
                <a:lnTo>
                  <a:pt x="5631" y="1287"/>
                </a:lnTo>
                <a:lnTo>
                  <a:pt x="5635" y="1281"/>
                </a:lnTo>
                <a:lnTo>
                  <a:pt x="5635" y="1278"/>
                </a:lnTo>
                <a:lnTo>
                  <a:pt x="5636" y="1275"/>
                </a:lnTo>
                <a:lnTo>
                  <a:pt x="5635" y="1273"/>
                </a:lnTo>
                <a:lnTo>
                  <a:pt x="5634" y="1271"/>
                </a:lnTo>
                <a:lnTo>
                  <a:pt x="5632" y="1269"/>
                </a:lnTo>
                <a:lnTo>
                  <a:pt x="5628" y="1268"/>
                </a:lnTo>
                <a:lnTo>
                  <a:pt x="5631" y="1266"/>
                </a:lnTo>
                <a:lnTo>
                  <a:pt x="5632" y="1264"/>
                </a:lnTo>
                <a:lnTo>
                  <a:pt x="5632" y="1263"/>
                </a:lnTo>
                <a:lnTo>
                  <a:pt x="5632" y="1261"/>
                </a:lnTo>
                <a:lnTo>
                  <a:pt x="5631" y="1255"/>
                </a:lnTo>
                <a:lnTo>
                  <a:pt x="5631" y="1252"/>
                </a:lnTo>
                <a:lnTo>
                  <a:pt x="5631" y="1250"/>
                </a:lnTo>
                <a:lnTo>
                  <a:pt x="5631" y="1248"/>
                </a:lnTo>
                <a:lnTo>
                  <a:pt x="5637" y="1240"/>
                </a:lnTo>
                <a:lnTo>
                  <a:pt x="5637" y="1235"/>
                </a:lnTo>
                <a:lnTo>
                  <a:pt x="5637" y="1231"/>
                </a:lnTo>
                <a:lnTo>
                  <a:pt x="5637" y="1223"/>
                </a:lnTo>
                <a:lnTo>
                  <a:pt x="5636" y="1214"/>
                </a:lnTo>
                <a:lnTo>
                  <a:pt x="5636" y="1210"/>
                </a:lnTo>
                <a:lnTo>
                  <a:pt x="5637" y="1206"/>
                </a:lnTo>
                <a:lnTo>
                  <a:pt x="5638" y="1204"/>
                </a:lnTo>
                <a:lnTo>
                  <a:pt x="5639" y="1203"/>
                </a:lnTo>
                <a:lnTo>
                  <a:pt x="5642" y="1202"/>
                </a:lnTo>
                <a:lnTo>
                  <a:pt x="5645" y="1202"/>
                </a:lnTo>
                <a:lnTo>
                  <a:pt x="5647" y="1201"/>
                </a:lnTo>
                <a:lnTo>
                  <a:pt x="5648" y="1200"/>
                </a:lnTo>
                <a:lnTo>
                  <a:pt x="5649" y="1199"/>
                </a:lnTo>
                <a:lnTo>
                  <a:pt x="5649" y="1198"/>
                </a:lnTo>
                <a:lnTo>
                  <a:pt x="5647" y="1195"/>
                </a:lnTo>
                <a:lnTo>
                  <a:pt x="5645" y="1193"/>
                </a:lnTo>
                <a:lnTo>
                  <a:pt x="5645" y="1192"/>
                </a:lnTo>
                <a:lnTo>
                  <a:pt x="5651" y="1192"/>
                </a:lnTo>
                <a:lnTo>
                  <a:pt x="5653" y="1185"/>
                </a:lnTo>
                <a:lnTo>
                  <a:pt x="5654" y="1179"/>
                </a:lnTo>
                <a:lnTo>
                  <a:pt x="5655" y="1173"/>
                </a:lnTo>
                <a:lnTo>
                  <a:pt x="5655" y="1168"/>
                </a:lnTo>
                <a:lnTo>
                  <a:pt x="5654" y="1163"/>
                </a:lnTo>
                <a:lnTo>
                  <a:pt x="5653" y="1158"/>
                </a:lnTo>
                <a:lnTo>
                  <a:pt x="5648" y="1147"/>
                </a:lnTo>
                <a:lnTo>
                  <a:pt x="5647" y="1144"/>
                </a:lnTo>
                <a:lnTo>
                  <a:pt x="5647" y="1141"/>
                </a:lnTo>
                <a:lnTo>
                  <a:pt x="5646" y="1137"/>
                </a:lnTo>
                <a:lnTo>
                  <a:pt x="5645" y="1135"/>
                </a:lnTo>
                <a:lnTo>
                  <a:pt x="5628" y="1130"/>
                </a:lnTo>
                <a:close/>
                <a:moveTo>
                  <a:pt x="5651" y="1012"/>
                </a:moveTo>
                <a:lnTo>
                  <a:pt x="5650" y="1012"/>
                </a:lnTo>
                <a:lnTo>
                  <a:pt x="5649" y="1013"/>
                </a:lnTo>
                <a:lnTo>
                  <a:pt x="5648" y="1014"/>
                </a:lnTo>
                <a:lnTo>
                  <a:pt x="5647" y="1015"/>
                </a:lnTo>
                <a:lnTo>
                  <a:pt x="5646" y="1018"/>
                </a:lnTo>
                <a:lnTo>
                  <a:pt x="5645" y="1021"/>
                </a:lnTo>
                <a:lnTo>
                  <a:pt x="5646" y="1024"/>
                </a:lnTo>
                <a:lnTo>
                  <a:pt x="5646" y="1027"/>
                </a:lnTo>
                <a:lnTo>
                  <a:pt x="5647" y="1028"/>
                </a:lnTo>
                <a:lnTo>
                  <a:pt x="5648" y="1028"/>
                </a:lnTo>
                <a:lnTo>
                  <a:pt x="5651" y="1029"/>
                </a:lnTo>
                <a:lnTo>
                  <a:pt x="5651" y="1032"/>
                </a:lnTo>
                <a:lnTo>
                  <a:pt x="5652" y="1037"/>
                </a:lnTo>
                <a:lnTo>
                  <a:pt x="5652" y="1042"/>
                </a:lnTo>
                <a:lnTo>
                  <a:pt x="5652" y="1045"/>
                </a:lnTo>
                <a:lnTo>
                  <a:pt x="5651" y="1048"/>
                </a:lnTo>
                <a:lnTo>
                  <a:pt x="5647" y="1055"/>
                </a:lnTo>
                <a:lnTo>
                  <a:pt x="5644" y="1060"/>
                </a:lnTo>
                <a:lnTo>
                  <a:pt x="5642" y="1062"/>
                </a:lnTo>
                <a:lnTo>
                  <a:pt x="5643" y="1066"/>
                </a:lnTo>
                <a:lnTo>
                  <a:pt x="5644" y="1068"/>
                </a:lnTo>
                <a:lnTo>
                  <a:pt x="5645" y="1070"/>
                </a:lnTo>
                <a:lnTo>
                  <a:pt x="5645" y="1071"/>
                </a:lnTo>
                <a:lnTo>
                  <a:pt x="5645" y="1074"/>
                </a:lnTo>
                <a:lnTo>
                  <a:pt x="5643" y="1074"/>
                </a:lnTo>
                <a:lnTo>
                  <a:pt x="5642" y="1076"/>
                </a:lnTo>
                <a:lnTo>
                  <a:pt x="5641" y="1077"/>
                </a:lnTo>
                <a:lnTo>
                  <a:pt x="5640" y="1079"/>
                </a:lnTo>
                <a:lnTo>
                  <a:pt x="5636" y="1077"/>
                </a:lnTo>
                <a:lnTo>
                  <a:pt x="5634" y="1075"/>
                </a:lnTo>
                <a:lnTo>
                  <a:pt x="5633" y="1074"/>
                </a:lnTo>
                <a:lnTo>
                  <a:pt x="5634" y="1074"/>
                </a:lnTo>
                <a:lnTo>
                  <a:pt x="5627" y="1073"/>
                </a:lnTo>
                <a:lnTo>
                  <a:pt x="5623" y="1074"/>
                </a:lnTo>
                <a:lnTo>
                  <a:pt x="5624" y="1076"/>
                </a:lnTo>
                <a:lnTo>
                  <a:pt x="5624" y="1078"/>
                </a:lnTo>
                <a:lnTo>
                  <a:pt x="5626" y="1082"/>
                </a:lnTo>
                <a:lnTo>
                  <a:pt x="5623" y="1084"/>
                </a:lnTo>
                <a:lnTo>
                  <a:pt x="5620" y="1085"/>
                </a:lnTo>
                <a:lnTo>
                  <a:pt x="5614" y="1088"/>
                </a:lnTo>
                <a:lnTo>
                  <a:pt x="5619" y="1095"/>
                </a:lnTo>
                <a:lnTo>
                  <a:pt x="5622" y="1099"/>
                </a:lnTo>
                <a:lnTo>
                  <a:pt x="5623" y="1102"/>
                </a:lnTo>
                <a:lnTo>
                  <a:pt x="5623" y="1104"/>
                </a:lnTo>
                <a:lnTo>
                  <a:pt x="5623" y="1105"/>
                </a:lnTo>
                <a:lnTo>
                  <a:pt x="5623" y="1107"/>
                </a:lnTo>
                <a:lnTo>
                  <a:pt x="5622" y="1109"/>
                </a:lnTo>
                <a:lnTo>
                  <a:pt x="5621" y="1111"/>
                </a:lnTo>
                <a:lnTo>
                  <a:pt x="5620" y="1113"/>
                </a:lnTo>
                <a:lnTo>
                  <a:pt x="5620" y="1114"/>
                </a:lnTo>
                <a:lnTo>
                  <a:pt x="5621" y="1115"/>
                </a:lnTo>
                <a:lnTo>
                  <a:pt x="5625" y="1114"/>
                </a:lnTo>
                <a:lnTo>
                  <a:pt x="5631" y="1113"/>
                </a:lnTo>
                <a:lnTo>
                  <a:pt x="5640" y="1110"/>
                </a:lnTo>
                <a:lnTo>
                  <a:pt x="5641" y="1110"/>
                </a:lnTo>
                <a:lnTo>
                  <a:pt x="5642" y="1109"/>
                </a:lnTo>
                <a:lnTo>
                  <a:pt x="5642" y="1108"/>
                </a:lnTo>
                <a:lnTo>
                  <a:pt x="5641" y="1106"/>
                </a:lnTo>
                <a:lnTo>
                  <a:pt x="5639" y="1105"/>
                </a:lnTo>
                <a:lnTo>
                  <a:pt x="5633" y="1103"/>
                </a:lnTo>
                <a:lnTo>
                  <a:pt x="5628" y="1102"/>
                </a:lnTo>
                <a:lnTo>
                  <a:pt x="5628" y="1101"/>
                </a:lnTo>
                <a:lnTo>
                  <a:pt x="5628" y="1100"/>
                </a:lnTo>
                <a:lnTo>
                  <a:pt x="5628" y="1097"/>
                </a:lnTo>
                <a:lnTo>
                  <a:pt x="5629" y="1095"/>
                </a:lnTo>
                <a:lnTo>
                  <a:pt x="5628" y="1093"/>
                </a:lnTo>
                <a:lnTo>
                  <a:pt x="5634" y="1092"/>
                </a:lnTo>
                <a:lnTo>
                  <a:pt x="5640" y="1090"/>
                </a:lnTo>
                <a:lnTo>
                  <a:pt x="5643" y="1090"/>
                </a:lnTo>
                <a:lnTo>
                  <a:pt x="5647" y="1089"/>
                </a:lnTo>
                <a:lnTo>
                  <a:pt x="5650" y="1089"/>
                </a:lnTo>
                <a:lnTo>
                  <a:pt x="5654" y="1090"/>
                </a:lnTo>
                <a:lnTo>
                  <a:pt x="5659" y="1102"/>
                </a:lnTo>
                <a:lnTo>
                  <a:pt x="5669" y="1101"/>
                </a:lnTo>
                <a:lnTo>
                  <a:pt x="5674" y="1101"/>
                </a:lnTo>
                <a:lnTo>
                  <a:pt x="5679" y="1102"/>
                </a:lnTo>
                <a:lnTo>
                  <a:pt x="5681" y="1096"/>
                </a:lnTo>
                <a:lnTo>
                  <a:pt x="5682" y="1092"/>
                </a:lnTo>
                <a:lnTo>
                  <a:pt x="5684" y="1088"/>
                </a:lnTo>
                <a:lnTo>
                  <a:pt x="5685" y="1087"/>
                </a:lnTo>
                <a:lnTo>
                  <a:pt x="5687" y="1085"/>
                </a:lnTo>
                <a:lnTo>
                  <a:pt x="5691" y="1083"/>
                </a:lnTo>
                <a:lnTo>
                  <a:pt x="5695" y="1081"/>
                </a:lnTo>
                <a:lnTo>
                  <a:pt x="5702" y="1080"/>
                </a:lnTo>
                <a:lnTo>
                  <a:pt x="5711" y="1078"/>
                </a:lnTo>
                <a:lnTo>
                  <a:pt x="5717" y="1078"/>
                </a:lnTo>
                <a:lnTo>
                  <a:pt x="5722" y="1076"/>
                </a:lnTo>
                <a:lnTo>
                  <a:pt x="5720" y="1073"/>
                </a:lnTo>
                <a:lnTo>
                  <a:pt x="5719" y="1071"/>
                </a:lnTo>
                <a:lnTo>
                  <a:pt x="5713" y="1068"/>
                </a:lnTo>
                <a:lnTo>
                  <a:pt x="5714" y="1065"/>
                </a:lnTo>
                <a:lnTo>
                  <a:pt x="5716" y="1062"/>
                </a:lnTo>
                <a:lnTo>
                  <a:pt x="5717" y="1060"/>
                </a:lnTo>
                <a:lnTo>
                  <a:pt x="5717" y="1057"/>
                </a:lnTo>
                <a:lnTo>
                  <a:pt x="5714" y="1057"/>
                </a:lnTo>
                <a:lnTo>
                  <a:pt x="5713" y="1057"/>
                </a:lnTo>
                <a:lnTo>
                  <a:pt x="5710" y="1059"/>
                </a:lnTo>
                <a:lnTo>
                  <a:pt x="5706" y="1060"/>
                </a:lnTo>
                <a:lnTo>
                  <a:pt x="5704" y="1060"/>
                </a:lnTo>
                <a:lnTo>
                  <a:pt x="5702" y="1059"/>
                </a:lnTo>
                <a:lnTo>
                  <a:pt x="5700" y="1058"/>
                </a:lnTo>
                <a:lnTo>
                  <a:pt x="5700" y="1056"/>
                </a:lnTo>
                <a:lnTo>
                  <a:pt x="5699" y="1054"/>
                </a:lnTo>
                <a:lnTo>
                  <a:pt x="5699" y="1051"/>
                </a:lnTo>
                <a:lnTo>
                  <a:pt x="5692" y="1051"/>
                </a:lnTo>
                <a:lnTo>
                  <a:pt x="5686" y="1051"/>
                </a:lnTo>
                <a:lnTo>
                  <a:pt x="5681" y="1050"/>
                </a:lnTo>
                <a:lnTo>
                  <a:pt x="5679" y="1049"/>
                </a:lnTo>
                <a:lnTo>
                  <a:pt x="5676" y="1048"/>
                </a:lnTo>
                <a:lnTo>
                  <a:pt x="5675" y="1047"/>
                </a:lnTo>
                <a:lnTo>
                  <a:pt x="5673" y="1045"/>
                </a:lnTo>
                <a:lnTo>
                  <a:pt x="5671" y="1039"/>
                </a:lnTo>
                <a:lnTo>
                  <a:pt x="5670" y="1033"/>
                </a:lnTo>
                <a:lnTo>
                  <a:pt x="5668" y="1029"/>
                </a:lnTo>
                <a:lnTo>
                  <a:pt x="5664" y="1024"/>
                </a:lnTo>
                <a:lnTo>
                  <a:pt x="5660" y="1020"/>
                </a:lnTo>
                <a:lnTo>
                  <a:pt x="5655" y="1016"/>
                </a:lnTo>
                <a:lnTo>
                  <a:pt x="5651" y="1012"/>
                </a:lnTo>
                <a:close/>
                <a:moveTo>
                  <a:pt x="5673" y="777"/>
                </a:moveTo>
                <a:lnTo>
                  <a:pt x="5671" y="781"/>
                </a:lnTo>
                <a:lnTo>
                  <a:pt x="5670" y="783"/>
                </a:lnTo>
                <a:lnTo>
                  <a:pt x="5668" y="783"/>
                </a:lnTo>
                <a:lnTo>
                  <a:pt x="5665" y="786"/>
                </a:lnTo>
                <a:lnTo>
                  <a:pt x="5667" y="790"/>
                </a:lnTo>
                <a:lnTo>
                  <a:pt x="5669" y="796"/>
                </a:lnTo>
                <a:lnTo>
                  <a:pt x="5670" y="798"/>
                </a:lnTo>
                <a:lnTo>
                  <a:pt x="5671" y="801"/>
                </a:lnTo>
                <a:lnTo>
                  <a:pt x="5671" y="805"/>
                </a:lnTo>
                <a:lnTo>
                  <a:pt x="5671" y="808"/>
                </a:lnTo>
                <a:lnTo>
                  <a:pt x="5669" y="809"/>
                </a:lnTo>
                <a:lnTo>
                  <a:pt x="5664" y="813"/>
                </a:lnTo>
                <a:lnTo>
                  <a:pt x="5662" y="815"/>
                </a:lnTo>
                <a:lnTo>
                  <a:pt x="5660" y="817"/>
                </a:lnTo>
                <a:lnTo>
                  <a:pt x="5658" y="820"/>
                </a:lnTo>
                <a:lnTo>
                  <a:pt x="5657" y="822"/>
                </a:lnTo>
                <a:lnTo>
                  <a:pt x="5655" y="828"/>
                </a:lnTo>
                <a:lnTo>
                  <a:pt x="5655" y="834"/>
                </a:lnTo>
                <a:lnTo>
                  <a:pt x="5655" y="839"/>
                </a:lnTo>
                <a:lnTo>
                  <a:pt x="5655" y="844"/>
                </a:lnTo>
                <a:lnTo>
                  <a:pt x="5656" y="849"/>
                </a:lnTo>
                <a:lnTo>
                  <a:pt x="5658" y="853"/>
                </a:lnTo>
                <a:lnTo>
                  <a:pt x="5659" y="857"/>
                </a:lnTo>
                <a:lnTo>
                  <a:pt x="5659" y="862"/>
                </a:lnTo>
                <a:lnTo>
                  <a:pt x="5660" y="870"/>
                </a:lnTo>
                <a:lnTo>
                  <a:pt x="5660" y="878"/>
                </a:lnTo>
                <a:lnTo>
                  <a:pt x="5659" y="894"/>
                </a:lnTo>
                <a:lnTo>
                  <a:pt x="5658" y="909"/>
                </a:lnTo>
                <a:lnTo>
                  <a:pt x="5657" y="922"/>
                </a:lnTo>
                <a:lnTo>
                  <a:pt x="5658" y="921"/>
                </a:lnTo>
                <a:lnTo>
                  <a:pt x="5659" y="922"/>
                </a:lnTo>
                <a:lnTo>
                  <a:pt x="5659" y="924"/>
                </a:lnTo>
                <a:lnTo>
                  <a:pt x="5660" y="925"/>
                </a:lnTo>
                <a:lnTo>
                  <a:pt x="5659" y="930"/>
                </a:lnTo>
                <a:lnTo>
                  <a:pt x="5659" y="933"/>
                </a:lnTo>
                <a:lnTo>
                  <a:pt x="5658" y="934"/>
                </a:lnTo>
                <a:lnTo>
                  <a:pt x="5657" y="936"/>
                </a:lnTo>
                <a:lnTo>
                  <a:pt x="5657" y="939"/>
                </a:lnTo>
                <a:lnTo>
                  <a:pt x="5662" y="950"/>
                </a:lnTo>
                <a:lnTo>
                  <a:pt x="5662" y="955"/>
                </a:lnTo>
                <a:lnTo>
                  <a:pt x="5661" y="962"/>
                </a:lnTo>
                <a:lnTo>
                  <a:pt x="5659" y="975"/>
                </a:lnTo>
                <a:lnTo>
                  <a:pt x="5656" y="990"/>
                </a:lnTo>
                <a:lnTo>
                  <a:pt x="5654" y="1003"/>
                </a:lnTo>
                <a:lnTo>
                  <a:pt x="5657" y="997"/>
                </a:lnTo>
                <a:lnTo>
                  <a:pt x="5660" y="992"/>
                </a:lnTo>
                <a:lnTo>
                  <a:pt x="5662" y="989"/>
                </a:lnTo>
                <a:lnTo>
                  <a:pt x="5663" y="989"/>
                </a:lnTo>
                <a:lnTo>
                  <a:pt x="5663" y="988"/>
                </a:lnTo>
                <a:lnTo>
                  <a:pt x="5664" y="988"/>
                </a:lnTo>
                <a:lnTo>
                  <a:pt x="5666" y="989"/>
                </a:lnTo>
                <a:lnTo>
                  <a:pt x="5668" y="991"/>
                </a:lnTo>
                <a:lnTo>
                  <a:pt x="5676" y="998"/>
                </a:lnTo>
                <a:lnTo>
                  <a:pt x="5677" y="999"/>
                </a:lnTo>
                <a:lnTo>
                  <a:pt x="5679" y="1002"/>
                </a:lnTo>
                <a:lnTo>
                  <a:pt x="5682" y="1006"/>
                </a:lnTo>
                <a:lnTo>
                  <a:pt x="5681" y="1002"/>
                </a:lnTo>
                <a:lnTo>
                  <a:pt x="5682" y="999"/>
                </a:lnTo>
                <a:lnTo>
                  <a:pt x="5682" y="996"/>
                </a:lnTo>
                <a:lnTo>
                  <a:pt x="5682" y="992"/>
                </a:lnTo>
                <a:lnTo>
                  <a:pt x="5679" y="987"/>
                </a:lnTo>
                <a:lnTo>
                  <a:pt x="5675" y="980"/>
                </a:lnTo>
                <a:lnTo>
                  <a:pt x="5670" y="973"/>
                </a:lnTo>
                <a:lnTo>
                  <a:pt x="5669" y="970"/>
                </a:lnTo>
                <a:lnTo>
                  <a:pt x="5668" y="967"/>
                </a:lnTo>
                <a:lnTo>
                  <a:pt x="5667" y="960"/>
                </a:lnTo>
                <a:lnTo>
                  <a:pt x="5668" y="954"/>
                </a:lnTo>
                <a:lnTo>
                  <a:pt x="5669" y="947"/>
                </a:lnTo>
                <a:lnTo>
                  <a:pt x="5670" y="941"/>
                </a:lnTo>
                <a:lnTo>
                  <a:pt x="5673" y="929"/>
                </a:lnTo>
                <a:lnTo>
                  <a:pt x="5675" y="923"/>
                </a:lnTo>
                <a:lnTo>
                  <a:pt x="5676" y="916"/>
                </a:lnTo>
                <a:lnTo>
                  <a:pt x="5679" y="915"/>
                </a:lnTo>
                <a:lnTo>
                  <a:pt x="5679" y="913"/>
                </a:lnTo>
                <a:lnTo>
                  <a:pt x="5679" y="910"/>
                </a:lnTo>
                <a:lnTo>
                  <a:pt x="5682" y="911"/>
                </a:lnTo>
                <a:lnTo>
                  <a:pt x="5686" y="910"/>
                </a:lnTo>
                <a:lnTo>
                  <a:pt x="5690" y="910"/>
                </a:lnTo>
                <a:lnTo>
                  <a:pt x="5692" y="910"/>
                </a:lnTo>
                <a:lnTo>
                  <a:pt x="5693" y="910"/>
                </a:lnTo>
                <a:lnTo>
                  <a:pt x="5695" y="912"/>
                </a:lnTo>
                <a:lnTo>
                  <a:pt x="5699" y="915"/>
                </a:lnTo>
                <a:lnTo>
                  <a:pt x="5704" y="922"/>
                </a:lnTo>
                <a:lnTo>
                  <a:pt x="5701" y="915"/>
                </a:lnTo>
                <a:lnTo>
                  <a:pt x="5697" y="906"/>
                </a:lnTo>
                <a:lnTo>
                  <a:pt x="5695" y="902"/>
                </a:lnTo>
                <a:lnTo>
                  <a:pt x="5693" y="898"/>
                </a:lnTo>
                <a:lnTo>
                  <a:pt x="5690" y="895"/>
                </a:lnTo>
                <a:lnTo>
                  <a:pt x="5687" y="893"/>
                </a:lnTo>
                <a:lnTo>
                  <a:pt x="5685" y="893"/>
                </a:lnTo>
                <a:lnTo>
                  <a:pt x="5684" y="889"/>
                </a:lnTo>
                <a:lnTo>
                  <a:pt x="5684" y="882"/>
                </a:lnTo>
                <a:lnTo>
                  <a:pt x="5685" y="864"/>
                </a:lnTo>
                <a:lnTo>
                  <a:pt x="5685" y="848"/>
                </a:lnTo>
                <a:lnTo>
                  <a:pt x="5684" y="843"/>
                </a:lnTo>
                <a:lnTo>
                  <a:pt x="5683" y="840"/>
                </a:lnTo>
                <a:lnTo>
                  <a:pt x="5682" y="839"/>
                </a:lnTo>
                <a:lnTo>
                  <a:pt x="5683" y="836"/>
                </a:lnTo>
                <a:lnTo>
                  <a:pt x="5685" y="833"/>
                </a:lnTo>
                <a:lnTo>
                  <a:pt x="5687" y="829"/>
                </a:lnTo>
                <a:lnTo>
                  <a:pt x="5687" y="827"/>
                </a:lnTo>
                <a:lnTo>
                  <a:pt x="5687" y="825"/>
                </a:lnTo>
                <a:lnTo>
                  <a:pt x="5687" y="823"/>
                </a:lnTo>
                <a:lnTo>
                  <a:pt x="5686" y="821"/>
                </a:lnTo>
                <a:lnTo>
                  <a:pt x="5682" y="815"/>
                </a:lnTo>
                <a:lnTo>
                  <a:pt x="5678" y="810"/>
                </a:lnTo>
                <a:lnTo>
                  <a:pt x="5677" y="807"/>
                </a:lnTo>
                <a:lnTo>
                  <a:pt x="5676" y="805"/>
                </a:lnTo>
                <a:lnTo>
                  <a:pt x="5676" y="803"/>
                </a:lnTo>
                <a:lnTo>
                  <a:pt x="5677" y="801"/>
                </a:lnTo>
                <a:lnTo>
                  <a:pt x="5679" y="797"/>
                </a:lnTo>
                <a:lnTo>
                  <a:pt x="5681" y="793"/>
                </a:lnTo>
                <a:lnTo>
                  <a:pt x="5682" y="788"/>
                </a:lnTo>
                <a:lnTo>
                  <a:pt x="5681" y="787"/>
                </a:lnTo>
                <a:lnTo>
                  <a:pt x="5681" y="786"/>
                </a:lnTo>
                <a:lnTo>
                  <a:pt x="5678" y="783"/>
                </a:lnTo>
                <a:lnTo>
                  <a:pt x="5675" y="780"/>
                </a:lnTo>
                <a:lnTo>
                  <a:pt x="5673" y="777"/>
                </a:lnTo>
                <a:close/>
                <a:moveTo>
                  <a:pt x="2998" y="634"/>
                </a:moveTo>
                <a:lnTo>
                  <a:pt x="2994" y="638"/>
                </a:lnTo>
                <a:lnTo>
                  <a:pt x="2991" y="641"/>
                </a:lnTo>
                <a:lnTo>
                  <a:pt x="2989" y="642"/>
                </a:lnTo>
                <a:lnTo>
                  <a:pt x="2981" y="636"/>
                </a:lnTo>
                <a:lnTo>
                  <a:pt x="2980" y="639"/>
                </a:lnTo>
                <a:lnTo>
                  <a:pt x="2981" y="642"/>
                </a:lnTo>
                <a:lnTo>
                  <a:pt x="2981" y="645"/>
                </a:lnTo>
                <a:lnTo>
                  <a:pt x="2981" y="648"/>
                </a:lnTo>
                <a:lnTo>
                  <a:pt x="2975" y="651"/>
                </a:lnTo>
                <a:lnTo>
                  <a:pt x="2974" y="653"/>
                </a:lnTo>
                <a:lnTo>
                  <a:pt x="2973" y="655"/>
                </a:lnTo>
                <a:lnTo>
                  <a:pt x="2974" y="657"/>
                </a:lnTo>
                <a:lnTo>
                  <a:pt x="2974" y="658"/>
                </a:lnTo>
                <a:lnTo>
                  <a:pt x="2976" y="661"/>
                </a:lnTo>
                <a:lnTo>
                  <a:pt x="2976" y="662"/>
                </a:lnTo>
                <a:lnTo>
                  <a:pt x="2975" y="665"/>
                </a:lnTo>
                <a:lnTo>
                  <a:pt x="2967" y="665"/>
                </a:lnTo>
                <a:lnTo>
                  <a:pt x="2967" y="669"/>
                </a:lnTo>
                <a:lnTo>
                  <a:pt x="2967" y="673"/>
                </a:lnTo>
                <a:lnTo>
                  <a:pt x="2964" y="673"/>
                </a:lnTo>
                <a:lnTo>
                  <a:pt x="2965" y="674"/>
                </a:lnTo>
                <a:lnTo>
                  <a:pt x="2966" y="676"/>
                </a:lnTo>
                <a:lnTo>
                  <a:pt x="2967" y="681"/>
                </a:lnTo>
                <a:lnTo>
                  <a:pt x="2971" y="681"/>
                </a:lnTo>
                <a:lnTo>
                  <a:pt x="2968" y="681"/>
                </a:lnTo>
                <a:lnTo>
                  <a:pt x="2967" y="682"/>
                </a:lnTo>
                <a:lnTo>
                  <a:pt x="2969" y="684"/>
                </a:lnTo>
                <a:lnTo>
                  <a:pt x="2966" y="685"/>
                </a:lnTo>
                <a:lnTo>
                  <a:pt x="2964" y="685"/>
                </a:lnTo>
                <a:lnTo>
                  <a:pt x="2964" y="686"/>
                </a:lnTo>
                <a:lnTo>
                  <a:pt x="2964" y="687"/>
                </a:lnTo>
                <a:lnTo>
                  <a:pt x="2964" y="688"/>
                </a:lnTo>
                <a:lnTo>
                  <a:pt x="2965" y="690"/>
                </a:lnTo>
                <a:lnTo>
                  <a:pt x="2967" y="691"/>
                </a:lnTo>
                <a:lnTo>
                  <a:pt x="2969" y="693"/>
                </a:lnTo>
                <a:lnTo>
                  <a:pt x="2964" y="696"/>
                </a:lnTo>
                <a:lnTo>
                  <a:pt x="2964" y="700"/>
                </a:lnTo>
                <a:lnTo>
                  <a:pt x="2964" y="707"/>
                </a:lnTo>
                <a:lnTo>
                  <a:pt x="2969" y="707"/>
                </a:lnTo>
                <a:lnTo>
                  <a:pt x="2974" y="706"/>
                </a:lnTo>
                <a:lnTo>
                  <a:pt x="2975" y="706"/>
                </a:lnTo>
                <a:lnTo>
                  <a:pt x="2974" y="707"/>
                </a:lnTo>
                <a:lnTo>
                  <a:pt x="2972" y="710"/>
                </a:lnTo>
                <a:lnTo>
                  <a:pt x="2969" y="711"/>
                </a:lnTo>
                <a:lnTo>
                  <a:pt x="2967" y="712"/>
                </a:lnTo>
                <a:lnTo>
                  <a:pt x="2967" y="715"/>
                </a:lnTo>
                <a:lnTo>
                  <a:pt x="2967" y="718"/>
                </a:lnTo>
                <a:lnTo>
                  <a:pt x="2968" y="721"/>
                </a:lnTo>
                <a:lnTo>
                  <a:pt x="2967" y="724"/>
                </a:lnTo>
                <a:lnTo>
                  <a:pt x="2967" y="726"/>
                </a:lnTo>
                <a:lnTo>
                  <a:pt x="2969" y="725"/>
                </a:lnTo>
                <a:lnTo>
                  <a:pt x="2970" y="723"/>
                </a:lnTo>
                <a:lnTo>
                  <a:pt x="2972" y="718"/>
                </a:lnTo>
                <a:lnTo>
                  <a:pt x="2975" y="719"/>
                </a:lnTo>
                <a:lnTo>
                  <a:pt x="2977" y="718"/>
                </a:lnTo>
                <a:lnTo>
                  <a:pt x="2979" y="718"/>
                </a:lnTo>
                <a:lnTo>
                  <a:pt x="2981" y="718"/>
                </a:lnTo>
                <a:lnTo>
                  <a:pt x="2981" y="724"/>
                </a:lnTo>
                <a:lnTo>
                  <a:pt x="2980" y="727"/>
                </a:lnTo>
                <a:lnTo>
                  <a:pt x="2979" y="735"/>
                </a:lnTo>
                <a:lnTo>
                  <a:pt x="2977" y="746"/>
                </a:lnTo>
                <a:lnTo>
                  <a:pt x="2975" y="755"/>
                </a:lnTo>
                <a:lnTo>
                  <a:pt x="2991" y="753"/>
                </a:lnTo>
                <a:lnTo>
                  <a:pt x="3012" y="752"/>
                </a:lnTo>
                <a:lnTo>
                  <a:pt x="3008" y="759"/>
                </a:lnTo>
                <a:lnTo>
                  <a:pt x="3003" y="766"/>
                </a:lnTo>
                <a:lnTo>
                  <a:pt x="3007" y="767"/>
                </a:lnTo>
                <a:lnTo>
                  <a:pt x="3011" y="767"/>
                </a:lnTo>
                <a:lnTo>
                  <a:pt x="3020" y="769"/>
                </a:lnTo>
                <a:lnTo>
                  <a:pt x="3017" y="783"/>
                </a:lnTo>
                <a:lnTo>
                  <a:pt x="3015" y="788"/>
                </a:lnTo>
                <a:lnTo>
                  <a:pt x="3014" y="789"/>
                </a:lnTo>
                <a:lnTo>
                  <a:pt x="3012" y="791"/>
                </a:lnTo>
                <a:lnTo>
                  <a:pt x="3011" y="792"/>
                </a:lnTo>
                <a:lnTo>
                  <a:pt x="3009" y="792"/>
                </a:lnTo>
                <a:lnTo>
                  <a:pt x="3003" y="792"/>
                </a:lnTo>
                <a:lnTo>
                  <a:pt x="2996" y="791"/>
                </a:lnTo>
                <a:lnTo>
                  <a:pt x="2986" y="788"/>
                </a:lnTo>
                <a:lnTo>
                  <a:pt x="2987" y="792"/>
                </a:lnTo>
                <a:lnTo>
                  <a:pt x="2986" y="797"/>
                </a:lnTo>
                <a:lnTo>
                  <a:pt x="2988" y="796"/>
                </a:lnTo>
                <a:lnTo>
                  <a:pt x="2989" y="796"/>
                </a:lnTo>
                <a:lnTo>
                  <a:pt x="2990" y="796"/>
                </a:lnTo>
                <a:lnTo>
                  <a:pt x="2991" y="797"/>
                </a:lnTo>
                <a:lnTo>
                  <a:pt x="2992" y="800"/>
                </a:lnTo>
                <a:lnTo>
                  <a:pt x="2989" y="803"/>
                </a:lnTo>
                <a:lnTo>
                  <a:pt x="2986" y="806"/>
                </a:lnTo>
                <a:lnTo>
                  <a:pt x="2981" y="814"/>
                </a:lnTo>
                <a:lnTo>
                  <a:pt x="2986" y="812"/>
                </a:lnTo>
                <a:lnTo>
                  <a:pt x="2988" y="811"/>
                </a:lnTo>
                <a:lnTo>
                  <a:pt x="2992" y="811"/>
                </a:lnTo>
                <a:lnTo>
                  <a:pt x="2992" y="817"/>
                </a:lnTo>
                <a:lnTo>
                  <a:pt x="2992" y="822"/>
                </a:lnTo>
                <a:lnTo>
                  <a:pt x="2987" y="825"/>
                </a:lnTo>
                <a:lnTo>
                  <a:pt x="2982" y="828"/>
                </a:lnTo>
                <a:lnTo>
                  <a:pt x="2978" y="830"/>
                </a:lnTo>
                <a:lnTo>
                  <a:pt x="2972" y="833"/>
                </a:lnTo>
                <a:lnTo>
                  <a:pt x="2974" y="842"/>
                </a:lnTo>
                <a:lnTo>
                  <a:pt x="2975" y="844"/>
                </a:lnTo>
                <a:lnTo>
                  <a:pt x="2977" y="845"/>
                </a:lnTo>
                <a:lnTo>
                  <a:pt x="2978" y="845"/>
                </a:lnTo>
                <a:lnTo>
                  <a:pt x="2981" y="844"/>
                </a:lnTo>
                <a:lnTo>
                  <a:pt x="2989" y="839"/>
                </a:lnTo>
                <a:lnTo>
                  <a:pt x="2989" y="847"/>
                </a:lnTo>
                <a:lnTo>
                  <a:pt x="2995" y="846"/>
                </a:lnTo>
                <a:lnTo>
                  <a:pt x="2999" y="845"/>
                </a:lnTo>
                <a:lnTo>
                  <a:pt x="3006" y="845"/>
                </a:lnTo>
                <a:lnTo>
                  <a:pt x="3009" y="844"/>
                </a:lnTo>
                <a:lnTo>
                  <a:pt x="3012" y="843"/>
                </a:lnTo>
                <a:lnTo>
                  <a:pt x="3023" y="843"/>
                </a:lnTo>
                <a:lnTo>
                  <a:pt x="3021" y="843"/>
                </a:lnTo>
                <a:lnTo>
                  <a:pt x="3020" y="844"/>
                </a:lnTo>
                <a:lnTo>
                  <a:pt x="3019" y="847"/>
                </a:lnTo>
                <a:lnTo>
                  <a:pt x="3017" y="853"/>
                </a:lnTo>
                <a:lnTo>
                  <a:pt x="2986" y="853"/>
                </a:lnTo>
                <a:lnTo>
                  <a:pt x="2981" y="863"/>
                </a:lnTo>
                <a:lnTo>
                  <a:pt x="2978" y="869"/>
                </a:lnTo>
                <a:lnTo>
                  <a:pt x="2974" y="873"/>
                </a:lnTo>
                <a:lnTo>
                  <a:pt x="2971" y="877"/>
                </a:lnTo>
                <a:lnTo>
                  <a:pt x="2967" y="881"/>
                </a:lnTo>
                <a:lnTo>
                  <a:pt x="2963" y="885"/>
                </a:lnTo>
                <a:lnTo>
                  <a:pt x="2958" y="888"/>
                </a:lnTo>
                <a:lnTo>
                  <a:pt x="2961" y="888"/>
                </a:lnTo>
                <a:lnTo>
                  <a:pt x="2963" y="888"/>
                </a:lnTo>
                <a:lnTo>
                  <a:pt x="2967" y="890"/>
                </a:lnTo>
                <a:lnTo>
                  <a:pt x="2970" y="891"/>
                </a:lnTo>
                <a:lnTo>
                  <a:pt x="2973" y="891"/>
                </a:lnTo>
                <a:lnTo>
                  <a:pt x="2975" y="891"/>
                </a:lnTo>
                <a:lnTo>
                  <a:pt x="2975" y="882"/>
                </a:lnTo>
                <a:lnTo>
                  <a:pt x="2981" y="879"/>
                </a:lnTo>
                <a:lnTo>
                  <a:pt x="2986" y="877"/>
                </a:lnTo>
                <a:lnTo>
                  <a:pt x="2989" y="876"/>
                </a:lnTo>
                <a:lnTo>
                  <a:pt x="2992" y="877"/>
                </a:lnTo>
                <a:lnTo>
                  <a:pt x="2994" y="877"/>
                </a:lnTo>
                <a:lnTo>
                  <a:pt x="2996" y="878"/>
                </a:lnTo>
                <a:lnTo>
                  <a:pt x="2999" y="879"/>
                </a:lnTo>
                <a:lnTo>
                  <a:pt x="3001" y="880"/>
                </a:lnTo>
                <a:lnTo>
                  <a:pt x="3003" y="879"/>
                </a:lnTo>
                <a:lnTo>
                  <a:pt x="3006" y="875"/>
                </a:lnTo>
                <a:lnTo>
                  <a:pt x="3009" y="871"/>
                </a:lnTo>
                <a:lnTo>
                  <a:pt x="3012" y="871"/>
                </a:lnTo>
                <a:lnTo>
                  <a:pt x="3015" y="871"/>
                </a:lnTo>
                <a:lnTo>
                  <a:pt x="3021" y="872"/>
                </a:lnTo>
                <a:lnTo>
                  <a:pt x="3027" y="874"/>
                </a:lnTo>
                <a:lnTo>
                  <a:pt x="3029" y="874"/>
                </a:lnTo>
                <a:lnTo>
                  <a:pt x="3031" y="874"/>
                </a:lnTo>
                <a:lnTo>
                  <a:pt x="3033" y="872"/>
                </a:lnTo>
                <a:lnTo>
                  <a:pt x="3034" y="870"/>
                </a:lnTo>
                <a:lnTo>
                  <a:pt x="3036" y="867"/>
                </a:lnTo>
                <a:lnTo>
                  <a:pt x="3037" y="864"/>
                </a:lnTo>
                <a:lnTo>
                  <a:pt x="3041" y="864"/>
                </a:lnTo>
                <a:lnTo>
                  <a:pt x="3046" y="864"/>
                </a:lnTo>
                <a:lnTo>
                  <a:pt x="3057" y="865"/>
                </a:lnTo>
                <a:lnTo>
                  <a:pt x="3067" y="868"/>
                </a:lnTo>
                <a:lnTo>
                  <a:pt x="3072" y="868"/>
                </a:lnTo>
                <a:lnTo>
                  <a:pt x="3076" y="868"/>
                </a:lnTo>
                <a:lnTo>
                  <a:pt x="3080" y="867"/>
                </a:lnTo>
                <a:lnTo>
                  <a:pt x="3084" y="864"/>
                </a:lnTo>
                <a:lnTo>
                  <a:pt x="3089" y="861"/>
                </a:lnTo>
                <a:lnTo>
                  <a:pt x="3093" y="859"/>
                </a:lnTo>
                <a:lnTo>
                  <a:pt x="3093" y="853"/>
                </a:lnTo>
                <a:lnTo>
                  <a:pt x="3090" y="853"/>
                </a:lnTo>
                <a:lnTo>
                  <a:pt x="3086" y="853"/>
                </a:lnTo>
                <a:lnTo>
                  <a:pt x="3079" y="853"/>
                </a:lnTo>
                <a:lnTo>
                  <a:pt x="3081" y="850"/>
                </a:lnTo>
                <a:lnTo>
                  <a:pt x="3082" y="846"/>
                </a:lnTo>
                <a:lnTo>
                  <a:pt x="3083" y="842"/>
                </a:lnTo>
                <a:lnTo>
                  <a:pt x="3084" y="840"/>
                </a:lnTo>
                <a:lnTo>
                  <a:pt x="3085" y="839"/>
                </a:lnTo>
                <a:lnTo>
                  <a:pt x="3087" y="838"/>
                </a:lnTo>
                <a:lnTo>
                  <a:pt x="3089" y="838"/>
                </a:lnTo>
                <a:lnTo>
                  <a:pt x="3093" y="838"/>
                </a:lnTo>
                <a:lnTo>
                  <a:pt x="3096" y="838"/>
                </a:lnTo>
                <a:lnTo>
                  <a:pt x="3098" y="837"/>
                </a:lnTo>
                <a:lnTo>
                  <a:pt x="3099" y="836"/>
                </a:lnTo>
                <a:lnTo>
                  <a:pt x="3100" y="834"/>
                </a:lnTo>
                <a:lnTo>
                  <a:pt x="3101" y="832"/>
                </a:lnTo>
                <a:lnTo>
                  <a:pt x="3102" y="827"/>
                </a:lnTo>
                <a:lnTo>
                  <a:pt x="3103" y="821"/>
                </a:lnTo>
                <a:lnTo>
                  <a:pt x="3104" y="817"/>
                </a:lnTo>
                <a:lnTo>
                  <a:pt x="3103" y="816"/>
                </a:lnTo>
                <a:lnTo>
                  <a:pt x="3102" y="814"/>
                </a:lnTo>
                <a:lnTo>
                  <a:pt x="3101" y="812"/>
                </a:lnTo>
                <a:lnTo>
                  <a:pt x="3101" y="810"/>
                </a:lnTo>
                <a:lnTo>
                  <a:pt x="3099" y="808"/>
                </a:lnTo>
                <a:lnTo>
                  <a:pt x="3095" y="807"/>
                </a:lnTo>
                <a:lnTo>
                  <a:pt x="3092" y="806"/>
                </a:lnTo>
                <a:lnTo>
                  <a:pt x="3088" y="806"/>
                </a:lnTo>
                <a:lnTo>
                  <a:pt x="3087" y="806"/>
                </a:lnTo>
                <a:lnTo>
                  <a:pt x="3085" y="805"/>
                </a:lnTo>
                <a:lnTo>
                  <a:pt x="3082" y="814"/>
                </a:lnTo>
                <a:lnTo>
                  <a:pt x="3081" y="814"/>
                </a:lnTo>
                <a:lnTo>
                  <a:pt x="3080" y="814"/>
                </a:lnTo>
                <a:lnTo>
                  <a:pt x="3078" y="812"/>
                </a:lnTo>
                <a:lnTo>
                  <a:pt x="3078" y="811"/>
                </a:lnTo>
                <a:lnTo>
                  <a:pt x="3077" y="810"/>
                </a:lnTo>
                <a:lnTo>
                  <a:pt x="3076" y="810"/>
                </a:lnTo>
                <a:lnTo>
                  <a:pt x="3074" y="811"/>
                </a:lnTo>
                <a:lnTo>
                  <a:pt x="3075" y="804"/>
                </a:lnTo>
                <a:lnTo>
                  <a:pt x="3076" y="794"/>
                </a:lnTo>
                <a:lnTo>
                  <a:pt x="3073" y="793"/>
                </a:lnTo>
                <a:lnTo>
                  <a:pt x="3072" y="793"/>
                </a:lnTo>
                <a:lnTo>
                  <a:pt x="3072" y="792"/>
                </a:lnTo>
                <a:lnTo>
                  <a:pt x="3071" y="788"/>
                </a:lnTo>
                <a:lnTo>
                  <a:pt x="3073" y="788"/>
                </a:lnTo>
                <a:lnTo>
                  <a:pt x="3076" y="788"/>
                </a:lnTo>
                <a:lnTo>
                  <a:pt x="3077" y="787"/>
                </a:lnTo>
                <a:lnTo>
                  <a:pt x="3077" y="786"/>
                </a:lnTo>
                <a:lnTo>
                  <a:pt x="3077" y="785"/>
                </a:lnTo>
                <a:lnTo>
                  <a:pt x="3076" y="783"/>
                </a:lnTo>
                <a:lnTo>
                  <a:pt x="3071" y="783"/>
                </a:lnTo>
                <a:lnTo>
                  <a:pt x="3068" y="779"/>
                </a:lnTo>
                <a:lnTo>
                  <a:pt x="3062" y="772"/>
                </a:lnTo>
                <a:lnTo>
                  <a:pt x="3057" y="764"/>
                </a:lnTo>
                <a:lnTo>
                  <a:pt x="3054" y="760"/>
                </a:lnTo>
                <a:lnTo>
                  <a:pt x="3051" y="759"/>
                </a:lnTo>
                <a:lnTo>
                  <a:pt x="3049" y="759"/>
                </a:lnTo>
                <a:lnTo>
                  <a:pt x="3047" y="759"/>
                </a:lnTo>
                <a:lnTo>
                  <a:pt x="3045" y="757"/>
                </a:lnTo>
                <a:lnTo>
                  <a:pt x="3044" y="754"/>
                </a:lnTo>
                <a:lnTo>
                  <a:pt x="3042" y="751"/>
                </a:lnTo>
                <a:lnTo>
                  <a:pt x="3040" y="743"/>
                </a:lnTo>
                <a:lnTo>
                  <a:pt x="3039" y="739"/>
                </a:lnTo>
                <a:lnTo>
                  <a:pt x="3038" y="735"/>
                </a:lnTo>
                <a:lnTo>
                  <a:pt x="3036" y="732"/>
                </a:lnTo>
                <a:lnTo>
                  <a:pt x="3034" y="729"/>
                </a:lnTo>
                <a:lnTo>
                  <a:pt x="3032" y="728"/>
                </a:lnTo>
                <a:lnTo>
                  <a:pt x="3030" y="728"/>
                </a:lnTo>
                <a:lnTo>
                  <a:pt x="3027" y="728"/>
                </a:lnTo>
                <a:lnTo>
                  <a:pt x="3026" y="726"/>
                </a:lnTo>
                <a:lnTo>
                  <a:pt x="3026" y="721"/>
                </a:lnTo>
                <a:lnTo>
                  <a:pt x="3024" y="720"/>
                </a:lnTo>
                <a:lnTo>
                  <a:pt x="3022" y="720"/>
                </a:lnTo>
                <a:lnTo>
                  <a:pt x="3020" y="721"/>
                </a:lnTo>
                <a:lnTo>
                  <a:pt x="3019" y="721"/>
                </a:lnTo>
                <a:lnTo>
                  <a:pt x="3018" y="721"/>
                </a:lnTo>
                <a:lnTo>
                  <a:pt x="3016" y="721"/>
                </a:lnTo>
                <a:lnTo>
                  <a:pt x="3014" y="721"/>
                </a:lnTo>
                <a:lnTo>
                  <a:pt x="3017" y="717"/>
                </a:lnTo>
                <a:lnTo>
                  <a:pt x="3020" y="714"/>
                </a:lnTo>
                <a:lnTo>
                  <a:pt x="3021" y="711"/>
                </a:lnTo>
                <a:lnTo>
                  <a:pt x="3023" y="708"/>
                </a:lnTo>
                <a:lnTo>
                  <a:pt x="3023" y="705"/>
                </a:lnTo>
                <a:lnTo>
                  <a:pt x="3022" y="704"/>
                </a:lnTo>
                <a:lnTo>
                  <a:pt x="3021" y="703"/>
                </a:lnTo>
                <a:lnTo>
                  <a:pt x="3017" y="701"/>
                </a:lnTo>
                <a:lnTo>
                  <a:pt x="3024" y="696"/>
                </a:lnTo>
                <a:lnTo>
                  <a:pt x="3029" y="692"/>
                </a:lnTo>
                <a:lnTo>
                  <a:pt x="3031" y="690"/>
                </a:lnTo>
                <a:lnTo>
                  <a:pt x="3033" y="684"/>
                </a:lnTo>
                <a:lnTo>
                  <a:pt x="3035" y="679"/>
                </a:lnTo>
                <a:lnTo>
                  <a:pt x="3035" y="675"/>
                </a:lnTo>
                <a:lnTo>
                  <a:pt x="3034" y="673"/>
                </a:lnTo>
                <a:lnTo>
                  <a:pt x="3034" y="672"/>
                </a:lnTo>
                <a:lnTo>
                  <a:pt x="3032" y="670"/>
                </a:lnTo>
                <a:lnTo>
                  <a:pt x="3030" y="668"/>
                </a:lnTo>
                <a:lnTo>
                  <a:pt x="3028" y="668"/>
                </a:lnTo>
                <a:lnTo>
                  <a:pt x="3025" y="667"/>
                </a:lnTo>
                <a:lnTo>
                  <a:pt x="3021" y="668"/>
                </a:lnTo>
                <a:lnTo>
                  <a:pt x="3018" y="668"/>
                </a:lnTo>
                <a:lnTo>
                  <a:pt x="3010" y="670"/>
                </a:lnTo>
                <a:lnTo>
                  <a:pt x="3003" y="672"/>
                </a:lnTo>
                <a:lnTo>
                  <a:pt x="3000" y="673"/>
                </a:lnTo>
                <a:lnTo>
                  <a:pt x="2998" y="673"/>
                </a:lnTo>
                <a:lnTo>
                  <a:pt x="2996" y="673"/>
                </a:lnTo>
                <a:lnTo>
                  <a:pt x="2995" y="673"/>
                </a:lnTo>
                <a:lnTo>
                  <a:pt x="2995" y="671"/>
                </a:lnTo>
                <a:lnTo>
                  <a:pt x="2995" y="670"/>
                </a:lnTo>
                <a:lnTo>
                  <a:pt x="2992" y="670"/>
                </a:lnTo>
                <a:lnTo>
                  <a:pt x="2993" y="668"/>
                </a:lnTo>
                <a:lnTo>
                  <a:pt x="2993" y="665"/>
                </a:lnTo>
                <a:lnTo>
                  <a:pt x="2994" y="661"/>
                </a:lnTo>
                <a:lnTo>
                  <a:pt x="2995" y="659"/>
                </a:lnTo>
                <a:lnTo>
                  <a:pt x="2997" y="657"/>
                </a:lnTo>
                <a:lnTo>
                  <a:pt x="2999" y="656"/>
                </a:lnTo>
                <a:lnTo>
                  <a:pt x="3000" y="657"/>
                </a:lnTo>
                <a:lnTo>
                  <a:pt x="3001" y="657"/>
                </a:lnTo>
                <a:lnTo>
                  <a:pt x="3002" y="656"/>
                </a:lnTo>
                <a:lnTo>
                  <a:pt x="3006" y="648"/>
                </a:lnTo>
                <a:lnTo>
                  <a:pt x="3012" y="648"/>
                </a:lnTo>
                <a:lnTo>
                  <a:pt x="3011" y="640"/>
                </a:lnTo>
                <a:lnTo>
                  <a:pt x="3010" y="636"/>
                </a:lnTo>
                <a:lnTo>
                  <a:pt x="3009" y="636"/>
                </a:lnTo>
                <a:lnTo>
                  <a:pt x="3007" y="636"/>
                </a:lnTo>
                <a:lnTo>
                  <a:pt x="3004" y="635"/>
                </a:lnTo>
                <a:lnTo>
                  <a:pt x="3000" y="634"/>
                </a:lnTo>
                <a:lnTo>
                  <a:pt x="2998" y="634"/>
                </a:lnTo>
                <a:close/>
                <a:moveTo>
                  <a:pt x="2773" y="392"/>
                </a:moveTo>
                <a:lnTo>
                  <a:pt x="2773" y="403"/>
                </a:lnTo>
                <a:lnTo>
                  <a:pt x="2767" y="402"/>
                </a:lnTo>
                <a:lnTo>
                  <a:pt x="2763" y="401"/>
                </a:lnTo>
                <a:lnTo>
                  <a:pt x="2760" y="400"/>
                </a:lnTo>
                <a:lnTo>
                  <a:pt x="2756" y="400"/>
                </a:lnTo>
                <a:lnTo>
                  <a:pt x="2756" y="406"/>
                </a:lnTo>
                <a:lnTo>
                  <a:pt x="2749" y="408"/>
                </a:lnTo>
                <a:lnTo>
                  <a:pt x="2744" y="409"/>
                </a:lnTo>
                <a:lnTo>
                  <a:pt x="2744" y="408"/>
                </a:lnTo>
                <a:lnTo>
                  <a:pt x="2743" y="408"/>
                </a:lnTo>
                <a:lnTo>
                  <a:pt x="2742" y="406"/>
                </a:lnTo>
                <a:lnTo>
                  <a:pt x="2739" y="404"/>
                </a:lnTo>
                <a:lnTo>
                  <a:pt x="2736" y="403"/>
                </a:lnTo>
                <a:lnTo>
                  <a:pt x="2738" y="409"/>
                </a:lnTo>
                <a:lnTo>
                  <a:pt x="2739" y="413"/>
                </a:lnTo>
                <a:lnTo>
                  <a:pt x="2739" y="414"/>
                </a:lnTo>
                <a:lnTo>
                  <a:pt x="2735" y="413"/>
                </a:lnTo>
                <a:lnTo>
                  <a:pt x="2732" y="412"/>
                </a:lnTo>
                <a:lnTo>
                  <a:pt x="2731" y="412"/>
                </a:lnTo>
                <a:lnTo>
                  <a:pt x="2730" y="411"/>
                </a:lnTo>
                <a:lnTo>
                  <a:pt x="2729" y="404"/>
                </a:lnTo>
                <a:lnTo>
                  <a:pt x="2728" y="397"/>
                </a:lnTo>
                <a:lnTo>
                  <a:pt x="2726" y="400"/>
                </a:lnTo>
                <a:lnTo>
                  <a:pt x="2725" y="402"/>
                </a:lnTo>
                <a:lnTo>
                  <a:pt x="2724" y="402"/>
                </a:lnTo>
                <a:lnTo>
                  <a:pt x="2725" y="403"/>
                </a:lnTo>
                <a:lnTo>
                  <a:pt x="2723" y="403"/>
                </a:lnTo>
                <a:lnTo>
                  <a:pt x="2721" y="403"/>
                </a:lnTo>
                <a:lnTo>
                  <a:pt x="2718" y="403"/>
                </a:lnTo>
                <a:lnTo>
                  <a:pt x="2716" y="403"/>
                </a:lnTo>
                <a:lnTo>
                  <a:pt x="2716" y="406"/>
                </a:lnTo>
                <a:lnTo>
                  <a:pt x="2714" y="407"/>
                </a:lnTo>
                <a:lnTo>
                  <a:pt x="2714" y="408"/>
                </a:lnTo>
                <a:lnTo>
                  <a:pt x="2714" y="409"/>
                </a:lnTo>
                <a:lnTo>
                  <a:pt x="2714" y="414"/>
                </a:lnTo>
                <a:lnTo>
                  <a:pt x="2708" y="414"/>
                </a:lnTo>
                <a:lnTo>
                  <a:pt x="2707" y="411"/>
                </a:lnTo>
                <a:lnTo>
                  <a:pt x="2706" y="409"/>
                </a:lnTo>
                <a:lnTo>
                  <a:pt x="2706" y="406"/>
                </a:lnTo>
                <a:lnTo>
                  <a:pt x="2705" y="403"/>
                </a:lnTo>
                <a:lnTo>
                  <a:pt x="2699" y="403"/>
                </a:lnTo>
                <a:lnTo>
                  <a:pt x="2700" y="413"/>
                </a:lnTo>
                <a:lnTo>
                  <a:pt x="2700" y="419"/>
                </a:lnTo>
                <a:lnTo>
                  <a:pt x="2700" y="421"/>
                </a:lnTo>
                <a:lnTo>
                  <a:pt x="2699" y="423"/>
                </a:lnTo>
                <a:lnTo>
                  <a:pt x="2688" y="423"/>
                </a:lnTo>
                <a:lnTo>
                  <a:pt x="2689" y="423"/>
                </a:lnTo>
                <a:lnTo>
                  <a:pt x="2689" y="425"/>
                </a:lnTo>
                <a:lnTo>
                  <a:pt x="2689" y="426"/>
                </a:lnTo>
                <a:lnTo>
                  <a:pt x="2687" y="427"/>
                </a:lnTo>
                <a:lnTo>
                  <a:pt x="2684" y="430"/>
                </a:lnTo>
                <a:lnTo>
                  <a:pt x="2683" y="431"/>
                </a:lnTo>
                <a:lnTo>
                  <a:pt x="2681" y="424"/>
                </a:lnTo>
                <a:lnTo>
                  <a:pt x="2680" y="422"/>
                </a:lnTo>
                <a:lnTo>
                  <a:pt x="2680" y="420"/>
                </a:lnTo>
                <a:lnTo>
                  <a:pt x="2681" y="420"/>
                </a:lnTo>
                <a:lnTo>
                  <a:pt x="2681" y="419"/>
                </a:lnTo>
                <a:lnTo>
                  <a:pt x="2683" y="420"/>
                </a:lnTo>
                <a:lnTo>
                  <a:pt x="2682" y="417"/>
                </a:lnTo>
                <a:lnTo>
                  <a:pt x="2682" y="413"/>
                </a:lnTo>
                <a:lnTo>
                  <a:pt x="2683" y="409"/>
                </a:lnTo>
                <a:lnTo>
                  <a:pt x="2677" y="409"/>
                </a:lnTo>
                <a:lnTo>
                  <a:pt x="2674" y="404"/>
                </a:lnTo>
                <a:lnTo>
                  <a:pt x="2671" y="400"/>
                </a:lnTo>
                <a:lnTo>
                  <a:pt x="2668" y="400"/>
                </a:lnTo>
                <a:lnTo>
                  <a:pt x="2660" y="400"/>
                </a:lnTo>
                <a:lnTo>
                  <a:pt x="2662" y="403"/>
                </a:lnTo>
                <a:lnTo>
                  <a:pt x="2667" y="407"/>
                </a:lnTo>
                <a:lnTo>
                  <a:pt x="2668" y="410"/>
                </a:lnTo>
                <a:lnTo>
                  <a:pt x="2669" y="412"/>
                </a:lnTo>
                <a:lnTo>
                  <a:pt x="2669" y="413"/>
                </a:lnTo>
                <a:lnTo>
                  <a:pt x="2668" y="414"/>
                </a:lnTo>
                <a:lnTo>
                  <a:pt x="2667" y="414"/>
                </a:lnTo>
                <a:lnTo>
                  <a:pt x="2666" y="414"/>
                </a:lnTo>
                <a:lnTo>
                  <a:pt x="2657" y="409"/>
                </a:lnTo>
                <a:lnTo>
                  <a:pt x="2655" y="409"/>
                </a:lnTo>
                <a:lnTo>
                  <a:pt x="2651" y="410"/>
                </a:lnTo>
                <a:lnTo>
                  <a:pt x="2649" y="411"/>
                </a:lnTo>
                <a:lnTo>
                  <a:pt x="2648" y="411"/>
                </a:lnTo>
                <a:lnTo>
                  <a:pt x="2649" y="411"/>
                </a:lnTo>
                <a:lnTo>
                  <a:pt x="2647" y="411"/>
                </a:lnTo>
                <a:lnTo>
                  <a:pt x="2646" y="411"/>
                </a:lnTo>
                <a:lnTo>
                  <a:pt x="2646" y="412"/>
                </a:lnTo>
                <a:lnTo>
                  <a:pt x="2647" y="413"/>
                </a:lnTo>
                <a:lnTo>
                  <a:pt x="2649" y="417"/>
                </a:lnTo>
                <a:lnTo>
                  <a:pt x="2648" y="418"/>
                </a:lnTo>
                <a:lnTo>
                  <a:pt x="2647" y="419"/>
                </a:lnTo>
                <a:lnTo>
                  <a:pt x="2644" y="420"/>
                </a:lnTo>
                <a:lnTo>
                  <a:pt x="2640" y="421"/>
                </a:lnTo>
                <a:lnTo>
                  <a:pt x="2639" y="422"/>
                </a:lnTo>
                <a:lnTo>
                  <a:pt x="2638" y="423"/>
                </a:lnTo>
                <a:lnTo>
                  <a:pt x="2637" y="424"/>
                </a:lnTo>
                <a:lnTo>
                  <a:pt x="2634" y="426"/>
                </a:lnTo>
                <a:lnTo>
                  <a:pt x="2629" y="428"/>
                </a:lnTo>
                <a:lnTo>
                  <a:pt x="2636" y="431"/>
                </a:lnTo>
                <a:lnTo>
                  <a:pt x="2640" y="431"/>
                </a:lnTo>
                <a:lnTo>
                  <a:pt x="2643" y="431"/>
                </a:lnTo>
                <a:lnTo>
                  <a:pt x="2646" y="429"/>
                </a:lnTo>
                <a:lnTo>
                  <a:pt x="2651" y="425"/>
                </a:lnTo>
                <a:lnTo>
                  <a:pt x="2656" y="422"/>
                </a:lnTo>
                <a:lnTo>
                  <a:pt x="2658" y="420"/>
                </a:lnTo>
                <a:lnTo>
                  <a:pt x="2660" y="420"/>
                </a:lnTo>
                <a:lnTo>
                  <a:pt x="2665" y="420"/>
                </a:lnTo>
                <a:lnTo>
                  <a:pt x="2666" y="420"/>
                </a:lnTo>
                <a:lnTo>
                  <a:pt x="2666" y="421"/>
                </a:lnTo>
                <a:lnTo>
                  <a:pt x="2665" y="423"/>
                </a:lnTo>
                <a:lnTo>
                  <a:pt x="2663" y="425"/>
                </a:lnTo>
                <a:lnTo>
                  <a:pt x="2661" y="428"/>
                </a:lnTo>
                <a:lnTo>
                  <a:pt x="2661" y="431"/>
                </a:lnTo>
                <a:lnTo>
                  <a:pt x="2661" y="433"/>
                </a:lnTo>
                <a:lnTo>
                  <a:pt x="2663" y="434"/>
                </a:lnTo>
                <a:lnTo>
                  <a:pt x="2665" y="436"/>
                </a:lnTo>
                <a:lnTo>
                  <a:pt x="2669" y="437"/>
                </a:lnTo>
                <a:lnTo>
                  <a:pt x="2664" y="437"/>
                </a:lnTo>
                <a:lnTo>
                  <a:pt x="2660" y="437"/>
                </a:lnTo>
                <a:lnTo>
                  <a:pt x="2652" y="437"/>
                </a:lnTo>
                <a:lnTo>
                  <a:pt x="2649" y="442"/>
                </a:lnTo>
                <a:lnTo>
                  <a:pt x="2645" y="443"/>
                </a:lnTo>
                <a:lnTo>
                  <a:pt x="2641" y="444"/>
                </a:lnTo>
                <a:lnTo>
                  <a:pt x="2635" y="445"/>
                </a:lnTo>
                <a:lnTo>
                  <a:pt x="2638" y="451"/>
                </a:lnTo>
                <a:lnTo>
                  <a:pt x="2642" y="450"/>
                </a:lnTo>
                <a:lnTo>
                  <a:pt x="2649" y="448"/>
                </a:lnTo>
                <a:lnTo>
                  <a:pt x="2652" y="448"/>
                </a:lnTo>
                <a:lnTo>
                  <a:pt x="2656" y="447"/>
                </a:lnTo>
                <a:lnTo>
                  <a:pt x="2659" y="447"/>
                </a:lnTo>
                <a:lnTo>
                  <a:pt x="2663" y="448"/>
                </a:lnTo>
                <a:lnTo>
                  <a:pt x="2665" y="449"/>
                </a:lnTo>
                <a:lnTo>
                  <a:pt x="2666" y="450"/>
                </a:lnTo>
                <a:lnTo>
                  <a:pt x="2670" y="454"/>
                </a:lnTo>
                <a:lnTo>
                  <a:pt x="2674" y="459"/>
                </a:lnTo>
                <a:lnTo>
                  <a:pt x="2677" y="462"/>
                </a:lnTo>
                <a:lnTo>
                  <a:pt x="2667" y="465"/>
                </a:lnTo>
                <a:lnTo>
                  <a:pt x="2657" y="468"/>
                </a:lnTo>
                <a:lnTo>
                  <a:pt x="2660" y="472"/>
                </a:lnTo>
                <a:lnTo>
                  <a:pt x="2663" y="476"/>
                </a:lnTo>
                <a:lnTo>
                  <a:pt x="2668" y="474"/>
                </a:lnTo>
                <a:lnTo>
                  <a:pt x="2671" y="473"/>
                </a:lnTo>
                <a:lnTo>
                  <a:pt x="2674" y="473"/>
                </a:lnTo>
                <a:lnTo>
                  <a:pt x="2677" y="471"/>
                </a:lnTo>
                <a:lnTo>
                  <a:pt x="2681" y="470"/>
                </a:lnTo>
                <a:lnTo>
                  <a:pt x="2685" y="470"/>
                </a:lnTo>
                <a:lnTo>
                  <a:pt x="2689" y="471"/>
                </a:lnTo>
                <a:lnTo>
                  <a:pt x="2694" y="473"/>
                </a:lnTo>
                <a:lnTo>
                  <a:pt x="2705" y="476"/>
                </a:lnTo>
                <a:lnTo>
                  <a:pt x="2705" y="478"/>
                </a:lnTo>
                <a:lnTo>
                  <a:pt x="2705" y="480"/>
                </a:lnTo>
                <a:lnTo>
                  <a:pt x="2705" y="481"/>
                </a:lnTo>
                <a:lnTo>
                  <a:pt x="2705" y="482"/>
                </a:lnTo>
                <a:lnTo>
                  <a:pt x="2704" y="482"/>
                </a:lnTo>
                <a:lnTo>
                  <a:pt x="2702" y="482"/>
                </a:lnTo>
                <a:lnTo>
                  <a:pt x="2700" y="485"/>
                </a:lnTo>
                <a:lnTo>
                  <a:pt x="2700" y="486"/>
                </a:lnTo>
                <a:lnTo>
                  <a:pt x="2699" y="487"/>
                </a:lnTo>
                <a:lnTo>
                  <a:pt x="2739" y="487"/>
                </a:lnTo>
                <a:lnTo>
                  <a:pt x="2743" y="482"/>
                </a:lnTo>
                <a:lnTo>
                  <a:pt x="2744" y="479"/>
                </a:lnTo>
                <a:lnTo>
                  <a:pt x="2744" y="478"/>
                </a:lnTo>
                <a:lnTo>
                  <a:pt x="2742" y="479"/>
                </a:lnTo>
                <a:lnTo>
                  <a:pt x="2739" y="470"/>
                </a:lnTo>
                <a:lnTo>
                  <a:pt x="2743" y="472"/>
                </a:lnTo>
                <a:lnTo>
                  <a:pt x="2747" y="474"/>
                </a:lnTo>
                <a:lnTo>
                  <a:pt x="2751" y="476"/>
                </a:lnTo>
                <a:lnTo>
                  <a:pt x="2753" y="476"/>
                </a:lnTo>
                <a:lnTo>
                  <a:pt x="2756" y="476"/>
                </a:lnTo>
                <a:lnTo>
                  <a:pt x="2757" y="475"/>
                </a:lnTo>
                <a:lnTo>
                  <a:pt x="2759" y="473"/>
                </a:lnTo>
                <a:lnTo>
                  <a:pt x="2762" y="471"/>
                </a:lnTo>
                <a:lnTo>
                  <a:pt x="2764" y="470"/>
                </a:lnTo>
                <a:lnTo>
                  <a:pt x="2765" y="472"/>
                </a:lnTo>
                <a:lnTo>
                  <a:pt x="2767" y="473"/>
                </a:lnTo>
                <a:lnTo>
                  <a:pt x="2768" y="474"/>
                </a:lnTo>
                <a:lnTo>
                  <a:pt x="2770" y="473"/>
                </a:lnTo>
                <a:lnTo>
                  <a:pt x="2771" y="472"/>
                </a:lnTo>
                <a:lnTo>
                  <a:pt x="2773" y="471"/>
                </a:lnTo>
                <a:lnTo>
                  <a:pt x="2776" y="468"/>
                </a:lnTo>
                <a:lnTo>
                  <a:pt x="2780" y="464"/>
                </a:lnTo>
                <a:lnTo>
                  <a:pt x="2782" y="463"/>
                </a:lnTo>
                <a:lnTo>
                  <a:pt x="2784" y="462"/>
                </a:lnTo>
                <a:lnTo>
                  <a:pt x="2786" y="462"/>
                </a:lnTo>
                <a:lnTo>
                  <a:pt x="2788" y="462"/>
                </a:lnTo>
                <a:lnTo>
                  <a:pt x="2790" y="462"/>
                </a:lnTo>
                <a:lnTo>
                  <a:pt x="2791" y="462"/>
                </a:lnTo>
                <a:lnTo>
                  <a:pt x="2792" y="462"/>
                </a:lnTo>
                <a:lnTo>
                  <a:pt x="2795" y="460"/>
                </a:lnTo>
                <a:lnTo>
                  <a:pt x="2798" y="458"/>
                </a:lnTo>
                <a:lnTo>
                  <a:pt x="2803" y="452"/>
                </a:lnTo>
                <a:lnTo>
                  <a:pt x="2808" y="446"/>
                </a:lnTo>
                <a:lnTo>
                  <a:pt x="2812" y="440"/>
                </a:lnTo>
                <a:lnTo>
                  <a:pt x="2810" y="440"/>
                </a:lnTo>
                <a:lnTo>
                  <a:pt x="2810" y="441"/>
                </a:lnTo>
                <a:lnTo>
                  <a:pt x="2810" y="442"/>
                </a:lnTo>
                <a:lnTo>
                  <a:pt x="2811" y="442"/>
                </a:lnTo>
                <a:lnTo>
                  <a:pt x="2815" y="442"/>
                </a:lnTo>
                <a:lnTo>
                  <a:pt x="2815" y="445"/>
                </a:lnTo>
                <a:lnTo>
                  <a:pt x="2816" y="445"/>
                </a:lnTo>
                <a:lnTo>
                  <a:pt x="2817" y="445"/>
                </a:lnTo>
                <a:lnTo>
                  <a:pt x="2819" y="443"/>
                </a:lnTo>
                <a:lnTo>
                  <a:pt x="2820" y="442"/>
                </a:lnTo>
                <a:lnTo>
                  <a:pt x="2818" y="423"/>
                </a:lnTo>
                <a:lnTo>
                  <a:pt x="2814" y="421"/>
                </a:lnTo>
                <a:lnTo>
                  <a:pt x="2810" y="419"/>
                </a:lnTo>
                <a:lnTo>
                  <a:pt x="2806" y="417"/>
                </a:lnTo>
                <a:lnTo>
                  <a:pt x="2805" y="417"/>
                </a:lnTo>
                <a:lnTo>
                  <a:pt x="2804" y="418"/>
                </a:lnTo>
                <a:lnTo>
                  <a:pt x="2802" y="420"/>
                </a:lnTo>
                <a:lnTo>
                  <a:pt x="2800" y="422"/>
                </a:lnTo>
                <a:lnTo>
                  <a:pt x="2799" y="423"/>
                </a:lnTo>
                <a:lnTo>
                  <a:pt x="2798" y="423"/>
                </a:lnTo>
                <a:lnTo>
                  <a:pt x="2797" y="422"/>
                </a:lnTo>
                <a:lnTo>
                  <a:pt x="2797" y="420"/>
                </a:lnTo>
                <a:lnTo>
                  <a:pt x="2797" y="419"/>
                </a:lnTo>
                <a:lnTo>
                  <a:pt x="2798" y="418"/>
                </a:lnTo>
                <a:lnTo>
                  <a:pt x="2801" y="414"/>
                </a:lnTo>
                <a:lnTo>
                  <a:pt x="2802" y="413"/>
                </a:lnTo>
                <a:lnTo>
                  <a:pt x="2802" y="412"/>
                </a:lnTo>
                <a:lnTo>
                  <a:pt x="2799" y="409"/>
                </a:lnTo>
                <a:lnTo>
                  <a:pt x="2795" y="406"/>
                </a:lnTo>
                <a:lnTo>
                  <a:pt x="2799" y="401"/>
                </a:lnTo>
                <a:lnTo>
                  <a:pt x="2802" y="399"/>
                </a:lnTo>
                <a:lnTo>
                  <a:pt x="2804" y="397"/>
                </a:lnTo>
                <a:lnTo>
                  <a:pt x="2805" y="396"/>
                </a:lnTo>
                <a:lnTo>
                  <a:pt x="2802" y="396"/>
                </a:lnTo>
                <a:lnTo>
                  <a:pt x="2792" y="400"/>
                </a:lnTo>
                <a:lnTo>
                  <a:pt x="2794" y="401"/>
                </a:lnTo>
                <a:lnTo>
                  <a:pt x="2794" y="402"/>
                </a:lnTo>
                <a:lnTo>
                  <a:pt x="2793" y="403"/>
                </a:lnTo>
                <a:lnTo>
                  <a:pt x="2789" y="403"/>
                </a:lnTo>
                <a:lnTo>
                  <a:pt x="2787" y="401"/>
                </a:lnTo>
                <a:lnTo>
                  <a:pt x="2786" y="399"/>
                </a:lnTo>
                <a:lnTo>
                  <a:pt x="2784" y="395"/>
                </a:lnTo>
                <a:lnTo>
                  <a:pt x="2782" y="393"/>
                </a:lnTo>
                <a:lnTo>
                  <a:pt x="2780" y="392"/>
                </a:lnTo>
                <a:lnTo>
                  <a:pt x="2777" y="391"/>
                </a:lnTo>
                <a:lnTo>
                  <a:pt x="2773" y="392"/>
                </a:lnTo>
                <a:close/>
                <a:moveTo>
                  <a:pt x="2093" y="2881"/>
                </a:moveTo>
                <a:lnTo>
                  <a:pt x="2099" y="2871"/>
                </a:lnTo>
                <a:lnTo>
                  <a:pt x="2101" y="2867"/>
                </a:lnTo>
                <a:lnTo>
                  <a:pt x="2102" y="2864"/>
                </a:lnTo>
                <a:lnTo>
                  <a:pt x="2103" y="2861"/>
                </a:lnTo>
                <a:lnTo>
                  <a:pt x="2102" y="2859"/>
                </a:lnTo>
                <a:lnTo>
                  <a:pt x="2102" y="2858"/>
                </a:lnTo>
                <a:lnTo>
                  <a:pt x="2101" y="2856"/>
                </a:lnTo>
                <a:lnTo>
                  <a:pt x="2100" y="2855"/>
                </a:lnTo>
                <a:lnTo>
                  <a:pt x="2099" y="2854"/>
                </a:lnTo>
                <a:lnTo>
                  <a:pt x="2099" y="2852"/>
                </a:lnTo>
                <a:lnTo>
                  <a:pt x="2099" y="2850"/>
                </a:lnTo>
                <a:lnTo>
                  <a:pt x="2103" y="2845"/>
                </a:lnTo>
                <a:lnTo>
                  <a:pt x="2112" y="2835"/>
                </a:lnTo>
                <a:lnTo>
                  <a:pt x="2121" y="2824"/>
                </a:lnTo>
                <a:lnTo>
                  <a:pt x="2125" y="2819"/>
                </a:lnTo>
                <a:lnTo>
                  <a:pt x="2125" y="2815"/>
                </a:lnTo>
                <a:lnTo>
                  <a:pt x="2125" y="2812"/>
                </a:lnTo>
                <a:lnTo>
                  <a:pt x="2124" y="2808"/>
                </a:lnTo>
                <a:lnTo>
                  <a:pt x="2124" y="2807"/>
                </a:lnTo>
                <a:lnTo>
                  <a:pt x="2125" y="2805"/>
                </a:lnTo>
                <a:lnTo>
                  <a:pt x="2127" y="2806"/>
                </a:lnTo>
                <a:lnTo>
                  <a:pt x="2130" y="2808"/>
                </a:lnTo>
                <a:lnTo>
                  <a:pt x="2132" y="2810"/>
                </a:lnTo>
                <a:lnTo>
                  <a:pt x="2133" y="2810"/>
                </a:lnTo>
                <a:lnTo>
                  <a:pt x="2135" y="2811"/>
                </a:lnTo>
                <a:lnTo>
                  <a:pt x="2137" y="2810"/>
                </a:lnTo>
                <a:lnTo>
                  <a:pt x="2138" y="2810"/>
                </a:lnTo>
                <a:lnTo>
                  <a:pt x="2138" y="2809"/>
                </a:lnTo>
                <a:lnTo>
                  <a:pt x="2139" y="2808"/>
                </a:lnTo>
                <a:lnTo>
                  <a:pt x="2140" y="2807"/>
                </a:lnTo>
                <a:lnTo>
                  <a:pt x="2142" y="2808"/>
                </a:lnTo>
                <a:lnTo>
                  <a:pt x="2139" y="2816"/>
                </a:lnTo>
                <a:lnTo>
                  <a:pt x="2136" y="2823"/>
                </a:lnTo>
                <a:lnTo>
                  <a:pt x="2130" y="2836"/>
                </a:lnTo>
                <a:lnTo>
                  <a:pt x="2133" y="2833"/>
                </a:lnTo>
                <a:lnTo>
                  <a:pt x="2136" y="2830"/>
                </a:lnTo>
                <a:lnTo>
                  <a:pt x="2139" y="2827"/>
                </a:lnTo>
                <a:lnTo>
                  <a:pt x="2142" y="2824"/>
                </a:lnTo>
                <a:lnTo>
                  <a:pt x="2144" y="2819"/>
                </a:lnTo>
                <a:lnTo>
                  <a:pt x="2145" y="2814"/>
                </a:lnTo>
                <a:lnTo>
                  <a:pt x="2147" y="2804"/>
                </a:lnTo>
                <a:lnTo>
                  <a:pt x="2148" y="2799"/>
                </a:lnTo>
                <a:lnTo>
                  <a:pt x="2149" y="2795"/>
                </a:lnTo>
                <a:lnTo>
                  <a:pt x="2151" y="2790"/>
                </a:lnTo>
                <a:lnTo>
                  <a:pt x="2153" y="2785"/>
                </a:lnTo>
                <a:lnTo>
                  <a:pt x="2155" y="2782"/>
                </a:lnTo>
                <a:lnTo>
                  <a:pt x="2158" y="2779"/>
                </a:lnTo>
                <a:lnTo>
                  <a:pt x="2165" y="2773"/>
                </a:lnTo>
                <a:lnTo>
                  <a:pt x="2171" y="2767"/>
                </a:lnTo>
                <a:lnTo>
                  <a:pt x="2174" y="2763"/>
                </a:lnTo>
                <a:lnTo>
                  <a:pt x="2175" y="2760"/>
                </a:lnTo>
                <a:lnTo>
                  <a:pt x="2176" y="2756"/>
                </a:lnTo>
                <a:lnTo>
                  <a:pt x="2176" y="2753"/>
                </a:lnTo>
                <a:lnTo>
                  <a:pt x="2175" y="2743"/>
                </a:lnTo>
                <a:lnTo>
                  <a:pt x="2172" y="2723"/>
                </a:lnTo>
                <a:lnTo>
                  <a:pt x="2170" y="2713"/>
                </a:lnTo>
                <a:lnTo>
                  <a:pt x="2170" y="2704"/>
                </a:lnTo>
                <a:lnTo>
                  <a:pt x="2170" y="2700"/>
                </a:lnTo>
                <a:lnTo>
                  <a:pt x="2171" y="2697"/>
                </a:lnTo>
                <a:lnTo>
                  <a:pt x="2173" y="2694"/>
                </a:lnTo>
                <a:lnTo>
                  <a:pt x="2175" y="2692"/>
                </a:lnTo>
                <a:lnTo>
                  <a:pt x="2176" y="2692"/>
                </a:lnTo>
                <a:lnTo>
                  <a:pt x="2176" y="2691"/>
                </a:lnTo>
                <a:lnTo>
                  <a:pt x="2174" y="2690"/>
                </a:lnTo>
                <a:lnTo>
                  <a:pt x="2172" y="2689"/>
                </a:lnTo>
                <a:lnTo>
                  <a:pt x="2172" y="2688"/>
                </a:lnTo>
                <a:lnTo>
                  <a:pt x="2172" y="2687"/>
                </a:lnTo>
                <a:lnTo>
                  <a:pt x="2174" y="2685"/>
                </a:lnTo>
                <a:lnTo>
                  <a:pt x="2175" y="2685"/>
                </a:lnTo>
                <a:lnTo>
                  <a:pt x="2177" y="2685"/>
                </a:lnTo>
                <a:lnTo>
                  <a:pt x="2181" y="2685"/>
                </a:lnTo>
                <a:lnTo>
                  <a:pt x="2182" y="2684"/>
                </a:lnTo>
                <a:lnTo>
                  <a:pt x="2184" y="2684"/>
                </a:lnTo>
                <a:lnTo>
                  <a:pt x="2184" y="2678"/>
                </a:lnTo>
                <a:lnTo>
                  <a:pt x="2192" y="2674"/>
                </a:lnTo>
                <a:lnTo>
                  <a:pt x="2202" y="2670"/>
                </a:lnTo>
                <a:lnTo>
                  <a:pt x="2207" y="2667"/>
                </a:lnTo>
                <a:lnTo>
                  <a:pt x="2211" y="2664"/>
                </a:lnTo>
                <a:lnTo>
                  <a:pt x="2215" y="2661"/>
                </a:lnTo>
                <a:lnTo>
                  <a:pt x="2217" y="2658"/>
                </a:lnTo>
                <a:lnTo>
                  <a:pt x="2218" y="2657"/>
                </a:lnTo>
                <a:lnTo>
                  <a:pt x="2218" y="2656"/>
                </a:lnTo>
                <a:lnTo>
                  <a:pt x="2218" y="2654"/>
                </a:lnTo>
                <a:lnTo>
                  <a:pt x="2219" y="2652"/>
                </a:lnTo>
                <a:lnTo>
                  <a:pt x="2219" y="2651"/>
                </a:lnTo>
                <a:lnTo>
                  <a:pt x="2220" y="2650"/>
                </a:lnTo>
                <a:lnTo>
                  <a:pt x="2223" y="2649"/>
                </a:lnTo>
                <a:lnTo>
                  <a:pt x="2226" y="2648"/>
                </a:lnTo>
                <a:lnTo>
                  <a:pt x="2235" y="2647"/>
                </a:lnTo>
                <a:lnTo>
                  <a:pt x="2243" y="2646"/>
                </a:lnTo>
                <a:lnTo>
                  <a:pt x="2246" y="2646"/>
                </a:lnTo>
                <a:lnTo>
                  <a:pt x="2248" y="2644"/>
                </a:lnTo>
                <a:lnTo>
                  <a:pt x="2246" y="2633"/>
                </a:lnTo>
                <a:lnTo>
                  <a:pt x="2248" y="2633"/>
                </a:lnTo>
                <a:lnTo>
                  <a:pt x="2250" y="2633"/>
                </a:lnTo>
                <a:lnTo>
                  <a:pt x="2251" y="2630"/>
                </a:lnTo>
                <a:lnTo>
                  <a:pt x="2265" y="2629"/>
                </a:lnTo>
                <a:lnTo>
                  <a:pt x="2279" y="2628"/>
                </a:lnTo>
                <a:lnTo>
                  <a:pt x="2279" y="2623"/>
                </a:lnTo>
                <a:lnTo>
                  <a:pt x="2279" y="2619"/>
                </a:lnTo>
                <a:lnTo>
                  <a:pt x="2282" y="2620"/>
                </a:lnTo>
                <a:lnTo>
                  <a:pt x="2283" y="2621"/>
                </a:lnTo>
                <a:lnTo>
                  <a:pt x="2285" y="2623"/>
                </a:lnTo>
                <a:lnTo>
                  <a:pt x="2288" y="2624"/>
                </a:lnTo>
                <a:lnTo>
                  <a:pt x="2291" y="2624"/>
                </a:lnTo>
                <a:lnTo>
                  <a:pt x="2295" y="2624"/>
                </a:lnTo>
                <a:lnTo>
                  <a:pt x="2297" y="2623"/>
                </a:lnTo>
                <a:lnTo>
                  <a:pt x="2299" y="2622"/>
                </a:lnTo>
                <a:lnTo>
                  <a:pt x="2299" y="2620"/>
                </a:lnTo>
                <a:lnTo>
                  <a:pt x="2299" y="2618"/>
                </a:lnTo>
                <a:lnTo>
                  <a:pt x="2299" y="2615"/>
                </a:lnTo>
                <a:lnTo>
                  <a:pt x="2299" y="2613"/>
                </a:lnTo>
                <a:lnTo>
                  <a:pt x="2310" y="2608"/>
                </a:lnTo>
                <a:lnTo>
                  <a:pt x="2308" y="2597"/>
                </a:lnTo>
                <a:lnTo>
                  <a:pt x="2307" y="2594"/>
                </a:lnTo>
                <a:lnTo>
                  <a:pt x="2307" y="2591"/>
                </a:lnTo>
                <a:lnTo>
                  <a:pt x="2307" y="2588"/>
                </a:lnTo>
                <a:lnTo>
                  <a:pt x="2308" y="2584"/>
                </a:lnTo>
                <a:lnTo>
                  <a:pt x="2308" y="2582"/>
                </a:lnTo>
                <a:lnTo>
                  <a:pt x="2309" y="2579"/>
                </a:lnTo>
                <a:lnTo>
                  <a:pt x="2313" y="2573"/>
                </a:lnTo>
                <a:lnTo>
                  <a:pt x="2318" y="2567"/>
                </a:lnTo>
                <a:lnTo>
                  <a:pt x="2323" y="2560"/>
                </a:lnTo>
                <a:lnTo>
                  <a:pt x="2333" y="2548"/>
                </a:lnTo>
                <a:lnTo>
                  <a:pt x="2336" y="2543"/>
                </a:lnTo>
                <a:lnTo>
                  <a:pt x="2338" y="2539"/>
                </a:lnTo>
                <a:lnTo>
                  <a:pt x="2339" y="2537"/>
                </a:lnTo>
                <a:lnTo>
                  <a:pt x="2339" y="2534"/>
                </a:lnTo>
                <a:lnTo>
                  <a:pt x="2338" y="2528"/>
                </a:lnTo>
                <a:lnTo>
                  <a:pt x="2338" y="2522"/>
                </a:lnTo>
                <a:lnTo>
                  <a:pt x="2338" y="2519"/>
                </a:lnTo>
                <a:lnTo>
                  <a:pt x="2338" y="2517"/>
                </a:lnTo>
                <a:lnTo>
                  <a:pt x="2339" y="2516"/>
                </a:lnTo>
                <a:lnTo>
                  <a:pt x="2340" y="2515"/>
                </a:lnTo>
                <a:lnTo>
                  <a:pt x="2344" y="2513"/>
                </a:lnTo>
                <a:lnTo>
                  <a:pt x="2348" y="2510"/>
                </a:lnTo>
                <a:lnTo>
                  <a:pt x="2349" y="2509"/>
                </a:lnTo>
                <a:lnTo>
                  <a:pt x="2350" y="2508"/>
                </a:lnTo>
                <a:lnTo>
                  <a:pt x="2349" y="2505"/>
                </a:lnTo>
                <a:lnTo>
                  <a:pt x="2347" y="2500"/>
                </a:lnTo>
                <a:lnTo>
                  <a:pt x="2345" y="2493"/>
                </a:lnTo>
                <a:lnTo>
                  <a:pt x="2344" y="2489"/>
                </a:lnTo>
                <a:lnTo>
                  <a:pt x="2344" y="2486"/>
                </a:lnTo>
                <a:lnTo>
                  <a:pt x="2350" y="2483"/>
                </a:lnTo>
                <a:lnTo>
                  <a:pt x="2349" y="2473"/>
                </a:lnTo>
                <a:lnTo>
                  <a:pt x="2349" y="2468"/>
                </a:lnTo>
                <a:lnTo>
                  <a:pt x="2350" y="2463"/>
                </a:lnTo>
                <a:lnTo>
                  <a:pt x="2353" y="2463"/>
                </a:lnTo>
                <a:lnTo>
                  <a:pt x="2352" y="2452"/>
                </a:lnTo>
                <a:lnTo>
                  <a:pt x="2351" y="2440"/>
                </a:lnTo>
                <a:lnTo>
                  <a:pt x="2350" y="2430"/>
                </a:lnTo>
                <a:lnTo>
                  <a:pt x="2350" y="2421"/>
                </a:lnTo>
                <a:lnTo>
                  <a:pt x="2347" y="2420"/>
                </a:lnTo>
                <a:lnTo>
                  <a:pt x="2345" y="2420"/>
                </a:lnTo>
                <a:lnTo>
                  <a:pt x="2344" y="2420"/>
                </a:lnTo>
                <a:lnTo>
                  <a:pt x="2344" y="2419"/>
                </a:lnTo>
                <a:lnTo>
                  <a:pt x="2344" y="2416"/>
                </a:lnTo>
                <a:lnTo>
                  <a:pt x="2350" y="2416"/>
                </a:lnTo>
                <a:lnTo>
                  <a:pt x="2350" y="2412"/>
                </a:lnTo>
                <a:lnTo>
                  <a:pt x="2350" y="2409"/>
                </a:lnTo>
                <a:lnTo>
                  <a:pt x="2350" y="2405"/>
                </a:lnTo>
                <a:lnTo>
                  <a:pt x="2351" y="2403"/>
                </a:lnTo>
                <a:lnTo>
                  <a:pt x="2352" y="2400"/>
                </a:lnTo>
                <a:lnTo>
                  <a:pt x="2354" y="2397"/>
                </a:lnTo>
                <a:lnTo>
                  <a:pt x="2358" y="2393"/>
                </a:lnTo>
                <a:lnTo>
                  <a:pt x="2358" y="2392"/>
                </a:lnTo>
                <a:lnTo>
                  <a:pt x="2357" y="2390"/>
                </a:lnTo>
                <a:lnTo>
                  <a:pt x="2355" y="2388"/>
                </a:lnTo>
                <a:lnTo>
                  <a:pt x="2355" y="2386"/>
                </a:lnTo>
                <a:lnTo>
                  <a:pt x="2355" y="2385"/>
                </a:lnTo>
                <a:lnTo>
                  <a:pt x="2363" y="2388"/>
                </a:lnTo>
                <a:lnTo>
                  <a:pt x="2369" y="2393"/>
                </a:lnTo>
                <a:lnTo>
                  <a:pt x="2372" y="2387"/>
                </a:lnTo>
                <a:lnTo>
                  <a:pt x="2374" y="2381"/>
                </a:lnTo>
                <a:lnTo>
                  <a:pt x="2378" y="2368"/>
                </a:lnTo>
                <a:lnTo>
                  <a:pt x="2380" y="2362"/>
                </a:lnTo>
                <a:lnTo>
                  <a:pt x="2383" y="2356"/>
                </a:lnTo>
                <a:lnTo>
                  <a:pt x="2386" y="2350"/>
                </a:lnTo>
                <a:lnTo>
                  <a:pt x="2389" y="2345"/>
                </a:lnTo>
                <a:lnTo>
                  <a:pt x="2390" y="2344"/>
                </a:lnTo>
                <a:lnTo>
                  <a:pt x="2392" y="2342"/>
                </a:lnTo>
                <a:lnTo>
                  <a:pt x="2395" y="2339"/>
                </a:lnTo>
                <a:lnTo>
                  <a:pt x="2403" y="2334"/>
                </a:lnTo>
                <a:lnTo>
                  <a:pt x="2411" y="2329"/>
                </a:lnTo>
                <a:lnTo>
                  <a:pt x="2414" y="2326"/>
                </a:lnTo>
                <a:lnTo>
                  <a:pt x="2417" y="2323"/>
                </a:lnTo>
                <a:lnTo>
                  <a:pt x="2421" y="2316"/>
                </a:lnTo>
                <a:lnTo>
                  <a:pt x="2425" y="2308"/>
                </a:lnTo>
                <a:lnTo>
                  <a:pt x="2426" y="2303"/>
                </a:lnTo>
                <a:lnTo>
                  <a:pt x="2428" y="2298"/>
                </a:lnTo>
                <a:lnTo>
                  <a:pt x="2429" y="2293"/>
                </a:lnTo>
                <a:lnTo>
                  <a:pt x="2430" y="2287"/>
                </a:lnTo>
                <a:lnTo>
                  <a:pt x="2432" y="2276"/>
                </a:lnTo>
                <a:lnTo>
                  <a:pt x="2432" y="2271"/>
                </a:lnTo>
                <a:lnTo>
                  <a:pt x="2432" y="2265"/>
                </a:lnTo>
                <a:lnTo>
                  <a:pt x="2432" y="2259"/>
                </a:lnTo>
                <a:lnTo>
                  <a:pt x="2431" y="2254"/>
                </a:lnTo>
                <a:lnTo>
                  <a:pt x="2430" y="2249"/>
                </a:lnTo>
                <a:lnTo>
                  <a:pt x="2428" y="2244"/>
                </a:lnTo>
                <a:lnTo>
                  <a:pt x="2427" y="2242"/>
                </a:lnTo>
                <a:lnTo>
                  <a:pt x="2424" y="2241"/>
                </a:lnTo>
                <a:lnTo>
                  <a:pt x="2422" y="2240"/>
                </a:lnTo>
                <a:lnTo>
                  <a:pt x="2420" y="2238"/>
                </a:lnTo>
                <a:lnTo>
                  <a:pt x="2417" y="2233"/>
                </a:lnTo>
                <a:lnTo>
                  <a:pt x="2415" y="2227"/>
                </a:lnTo>
                <a:lnTo>
                  <a:pt x="2412" y="2216"/>
                </a:lnTo>
                <a:lnTo>
                  <a:pt x="2403" y="2218"/>
                </a:lnTo>
                <a:lnTo>
                  <a:pt x="2399" y="2218"/>
                </a:lnTo>
                <a:lnTo>
                  <a:pt x="2398" y="2219"/>
                </a:lnTo>
                <a:lnTo>
                  <a:pt x="2398" y="2210"/>
                </a:lnTo>
                <a:lnTo>
                  <a:pt x="2395" y="2210"/>
                </a:lnTo>
                <a:lnTo>
                  <a:pt x="2393" y="2210"/>
                </a:lnTo>
                <a:lnTo>
                  <a:pt x="2390" y="2212"/>
                </a:lnTo>
                <a:lnTo>
                  <a:pt x="2387" y="2214"/>
                </a:lnTo>
                <a:lnTo>
                  <a:pt x="2385" y="2214"/>
                </a:lnTo>
                <a:lnTo>
                  <a:pt x="2383" y="2213"/>
                </a:lnTo>
                <a:lnTo>
                  <a:pt x="2376" y="2201"/>
                </a:lnTo>
                <a:lnTo>
                  <a:pt x="2371" y="2193"/>
                </a:lnTo>
                <a:lnTo>
                  <a:pt x="2367" y="2188"/>
                </a:lnTo>
                <a:lnTo>
                  <a:pt x="2360" y="2183"/>
                </a:lnTo>
                <a:lnTo>
                  <a:pt x="2350" y="2177"/>
                </a:lnTo>
                <a:lnTo>
                  <a:pt x="2340" y="2171"/>
                </a:lnTo>
                <a:lnTo>
                  <a:pt x="2333" y="2168"/>
                </a:lnTo>
                <a:lnTo>
                  <a:pt x="2330" y="2168"/>
                </a:lnTo>
                <a:lnTo>
                  <a:pt x="2327" y="2168"/>
                </a:lnTo>
                <a:lnTo>
                  <a:pt x="2320" y="2169"/>
                </a:lnTo>
                <a:lnTo>
                  <a:pt x="2313" y="2170"/>
                </a:lnTo>
                <a:lnTo>
                  <a:pt x="2309" y="2169"/>
                </a:lnTo>
                <a:lnTo>
                  <a:pt x="2305" y="2168"/>
                </a:lnTo>
                <a:lnTo>
                  <a:pt x="2302" y="2162"/>
                </a:lnTo>
                <a:lnTo>
                  <a:pt x="2298" y="2162"/>
                </a:lnTo>
                <a:lnTo>
                  <a:pt x="2295" y="2164"/>
                </a:lnTo>
                <a:lnTo>
                  <a:pt x="2293" y="2165"/>
                </a:lnTo>
                <a:lnTo>
                  <a:pt x="2292" y="2165"/>
                </a:lnTo>
                <a:lnTo>
                  <a:pt x="2291" y="2165"/>
                </a:lnTo>
                <a:lnTo>
                  <a:pt x="2289" y="2164"/>
                </a:lnTo>
                <a:lnTo>
                  <a:pt x="2287" y="2162"/>
                </a:lnTo>
                <a:lnTo>
                  <a:pt x="2285" y="2160"/>
                </a:lnTo>
                <a:lnTo>
                  <a:pt x="2283" y="2158"/>
                </a:lnTo>
                <a:lnTo>
                  <a:pt x="2280" y="2157"/>
                </a:lnTo>
                <a:lnTo>
                  <a:pt x="2277" y="2156"/>
                </a:lnTo>
                <a:lnTo>
                  <a:pt x="2273" y="2156"/>
                </a:lnTo>
                <a:lnTo>
                  <a:pt x="2268" y="2157"/>
                </a:lnTo>
                <a:lnTo>
                  <a:pt x="2267" y="2158"/>
                </a:lnTo>
                <a:lnTo>
                  <a:pt x="2267" y="2162"/>
                </a:lnTo>
                <a:lnTo>
                  <a:pt x="2265" y="2168"/>
                </a:lnTo>
                <a:lnTo>
                  <a:pt x="2261" y="2168"/>
                </a:lnTo>
                <a:lnTo>
                  <a:pt x="2257" y="2168"/>
                </a:lnTo>
                <a:lnTo>
                  <a:pt x="2256" y="2165"/>
                </a:lnTo>
                <a:lnTo>
                  <a:pt x="2256" y="2163"/>
                </a:lnTo>
                <a:lnTo>
                  <a:pt x="2256" y="2161"/>
                </a:lnTo>
                <a:lnTo>
                  <a:pt x="2256" y="2160"/>
                </a:lnTo>
                <a:lnTo>
                  <a:pt x="2255" y="2160"/>
                </a:lnTo>
                <a:lnTo>
                  <a:pt x="2251" y="2157"/>
                </a:lnTo>
                <a:lnTo>
                  <a:pt x="2252" y="2154"/>
                </a:lnTo>
                <a:lnTo>
                  <a:pt x="2254" y="2152"/>
                </a:lnTo>
                <a:lnTo>
                  <a:pt x="2255" y="2149"/>
                </a:lnTo>
                <a:lnTo>
                  <a:pt x="2255" y="2147"/>
                </a:lnTo>
                <a:lnTo>
                  <a:pt x="2254" y="2145"/>
                </a:lnTo>
                <a:lnTo>
                  <a:pt x="2248" y="2145"/>
                </a:lnTo>
                <a:lnTo>
                  <a:pt x="2246" y="2134"/>
                </a:lnTo>
                <a:lnTo>
                  <a:pt x="2241" y="2136"/>
                </a:lnTo>
                <a:lnTo>
                  <a:pt x="2237" y="2137"/>
                </a:lnTo>
                <a:lnTo>
                  <a:pt x="2237" y="2131"/>
                </a:lnTo>
                <a:lnTo>
                  <a:pt x="2229" y="2127"/>
                </a:lnTo>
                <a:lnTo>
                  <a:pt x="2223" y="2124"/>
                </a:lnTo>
                <a:lnTo>
                  <a:pt x="2216" y="2121"/>
                </a:lnTo>
                <a:lnTo>
                  <a:pt x="2209" y="2118"/>
                </a:lnTo>
                <a:lnTo>
                  <a:pt x="2202" y="2117"/>
                </a:lnTo>
                <a:lnTo>
                  <a:pt x="2199" y="2116"/>
                </a:lnTo>
                <a:lnTo>
                  <a:pt x="2195" y="2116"/>
                </a:lnTo>
                <a:lnTo>
                  <a:pt x="2192" y="2116"/>
                </a:lnTo>
                <a:lnTo>
                  <a:pt x="2189" y="2117"/>
                </a:lnTo>
                <a:lnTo>
                  <a:pt x="2187" y="2126"/>
                </a:lnTo>
                <a:lnTo>
                  <a:pt x="2181" y="2126"/>
                </a:lnTo>
                <a:lnTo>
                  <a:pt x="2180" y="2125"/>
                </a:lnTo>
                <a:lnTo>
                  <a:pt x="2179" y="2124"/>
                </a:lnTo>
                <a:lnTo>
                  <a:pt x="2179" y="2122"/>
                </a:lnTo>
                <a:lnTo>
                  <a:pt x="2178" y="2121"/>
                </a:lnTo>
                <a:lnTo>
                  <a:pt x="2179" y="2118"/>
                </a:lnTo>
                <a:lnTo>
                  <a:pt x="2179" y="2115"/>
                </a:lnTo>
                <a:lnTo>
                  <a:pt x="2181" y="2109"/>
                </a:lnTo>
                <a:lnTo>
                  <a:pt x="2181" y="2107"/>
                </a:lnTo>
                <a:lnTo>
                  <a:pt x="2181" y="2106"/>
                </a:lnTo>
                <a:lnTo>
                  <a:pt x="2179" y="2105"/>
                </a:lnTo>
                <a:lnTo>
                  <a:pt x="2177" y="2105"/>
                </a:lnTo>
                <a:lnTo>
                  <a:pt x="2173" y="2106"/>
                </a:lnTo>
                <a:lnTo>
                  <a:pt x="2168" y="2106"/>
                </a:lnTo>
                <a:lnTo>
                  <a:pt x="2166" y="2106"/>
                </a:lnTo>
                <a:lnTo>
                  <a:pt x="2164" y="2106"/>
                </a:lnTo>
                <a:lnTo>
                  <a:pt x="2167" y="2098"/>
                </a:lnTo>
                <a:lnTo>
                  <a:pt x="2164" y="2098"/>
                </a:lnTo>
                <a:lnTo>
                  <a:pt x="2162" y="2098"/>
                </a:lnTo>
                <a:lnTo>
                  <a:pt x="2161" y="2099"/>
                </a:lnTo>
                <a:lnTo>
                  <a:pt x="2159" y="2099"/>
                </a:lnTo>
                <a:lnTo>
                  <a:pt x="2157" y="2101"/>
                </a:lnTo>
                <a:lnTo>
                  <a:pt x="2155" y="2101"/>
                </a:lnTo>
                <a:lnTo>
                  <a:pt x="2153" y="2100"/>
                </a:lnTo>
                <a:lnTo>
                  <a:pt x="2152" y="2100"/>
                </a:lnTo>
                <a:lnTo>
                  <a:pt x="2152" y="2099"/>
                </a:lnTo>
                <a:lnTo>
                  <a:pt x="2151" y="2098"/>
                </a:lnTo>
                <a:lnTo>
                  <a:pt x="2150" y="2097"/>
                </a:lnTo>
                <a:lnTo>
                  <a:pt x="2149" y="2096"/>
                </a:lnTo>
                <a:lnTo>
                  <a:pt x="2148" y="2095"/>
                </a:lnTo>
                <a:lnTo>
                  <a:pt x="2147" y="2095"/>
                </a:lnTo>
                <a:lnTo>
                  <a:pt x="2153" y="2084"/>
                </a:lnTo>
                <a:lnTo>
                  <a:pt x="2154" y="2081"/>
                </a:lnTo>
                <a:lnTo>
                  <a:pt x="2154" y="2079"/>
                </a:lnTo>
                <a:lnTo>
                  <a:pt x="2153" y="2078"/>
                </a:lnTo>
                <a:lnTo>
                  <a:pt x="2150" y="2077"/>
                </a:lnTo>
                <a:lnTo>
                  <a:pt x="2145" y="2075"/>
                </a:lnTo>
                <a:lnTo>
                  <a:pt x="2139" y="2072"/>
                </a:lnTo>
                <a:lnTo>
                  <a:pt x="2145" y="2068"/>
                </a:lnTo>
                <a:lnTo>
                  <a:pt x="2149" y="2066"/>
                </a:lnTo>
                <a:lnTo>
                  <a:pt x="2153" y="2064"/>
                </a:lnTo>
                <a:lnTo>
                  <a:pt x="2152" y="2062"/>
                </a:lnTo>
                <a:lnTo>
                  <a:pt x="2153" y="2060"/>
                </a:lnTo>
                <a:lnTo>
                  <a:pt x="2153" y="2057"/>
                </a:lnTo>
                <a:lnTo>
                  <a:pt x="2153" y="2056"/>
                </a:lnTo>
                <a:lnTo>
                  <a:pt x="2153" y="2055"/>
                </a:lnTo>
                <a:lnTo>
                  <a:pt x="2151" y="2055"/>
                </a:lnTo>
                <a:lnTo>
                  <a:pt x="2147" y="2055"/>
                </a:lnTo>
                <a:lnTo>
                  <a:pt x="2142" y="2055"/>
                </a:lnTo>
                <a:lnTo>
                  <a:pt x="2139" y="2045"/>
                </a:lnTo>
                <a:lnTo>
                  <a:pt x="2138" y="2036"/>
                </a:lnTo>
                <a:lnTo>
                  <a:pt x="2136" y="2026"/>
                </a:lnTo>
                <a:lnTo>
                  <a:pt x="2133" y="2016"/>
                </a:lnTo>
                <a:lnTo>
                  <a:pt x="2131" y="2012"/>
                </a:lnTo>
                <a:lnTo>
                  <a:pt x="2127" y="2005"/>
                </a:lnTo>
                <a:lnTo>
                  <a:pt x="2122" y="2005"/>
                </a:lnTo>
                <a:lnTo>
                  <a:pt x="2122" y="2003"/>
                </a:lnTo>
                <a:lnTo>
                  <a:pt x="2122" y="2000"/>
                </a:lnTo>
                <a:lnTo>
                  <a:pt x="2122" y="1998"/>
                </a:lnTo>
                <a:lnTo>
                  <a:pt x="2122" y="1997"/>
                </a:lnTo>
                <a:lnTo>
                  <a:pt x="2122" y="1996"/>
                </a:lnTo>
                <a:lnTo>
                  <a:pt x="2121" y="1995"/>
                </a:lnTo>
                <a:lnTo>
                  <a:pt x="2119" y="1995"/>
                </a:lnTo>
                <a:lnTo>
                  <a:pt x="2116" y="1993"/>
                </a:lnTo>
                <a:lnTo>
                  <a:pt x="2113" y="1992"/>
                </a:lnTo>
                <a:lnTo>
                  <a:pt x="2111" y="1991"/>
                </a:lnTo>
                <a:lnTo>
                  <a:pt x="2109" y="1989"/>
                </a:lnTo>
                <a:lnTo>
                  <a:pt x="2108" y="1987"/>
                </a:lnTo>
                <a:lnTo>
                  <a:pt x="2107" y="1982"/>
                </a:lnTo>
                <a:lnTo>
                  <a:pt x="2105" y="1977"/>
                </a:lnTo>
                <a:lnTo>
                  <a:pt x="2104" y="1975"/>
                </a:lnTo>
                <a:lnTo>
                  <a:pt x="2102" y="1974"/>
                </a:lnTo>
                <a:lnTo>
                  <a:pt x="2096" y="1971"/>
                </a:lnTo>
                <a:lnTo>
                  <a:pt x="2091" y="1968"/>
                </a:lnTo>
                <a:lnTo>
                  <a:pt x="2088" y="1968"/>
                </a:lnTo>
                <a:lnTo>
                  <a:pt x="2086" y="1967"/>
                </a:lnTo>
                <a:lnTo>
                  <a:pt x="2082" y="1968"/>
                </a:lnTo>
                <a:lnTo>
                  <a:pt x="2078" y="1969"/>
                </a:lnTo>
                <a:lnTo>
                  <a:pt x="2076" y="1969"/>
                </a:lnTo>
                <a:lnTo>
                  <a:pt x="2074" y="1968"/>
                </a:lnTo>
                <a:lnTo>
                  <a:pt x="2074" y="1960"/>
                </a:lnTo>
                <a:lnTo>
                  <a:pt x="2062" y="1959"/>
                </a:lnTo>
                <a:lnTo>
                  <a:pt x="2052" y="1958"/>
                </a:lnTo>
                <a:lnTo>
                  <a:pt x="2041" y="1958"/>
                </a:lnTo>
                <a:lnTo>
                  <a:pt x="2026" y="1957"/>
                </a:lnTo>
                <a:lnTo>
                  <a:pt x="2026" y="1960"/>
                </a:lnTo>
                <a:lnTo>
                  <a:pt x="2026" y="1962"/>
                </a:lnTo>
                <a:lnTo>
                  <a:pt x="2026" y="1963"/>
                </a:lnTo>
                <a:lnTo>
                  <a:pt x="2026" y="1964"/>
                </a:lnTo>
                <a:lnTo>
                  <a:pt x="2025" y="1965"/>
                </a:lnTo>
                <a:lnTo>
                  <a:pt x="2023" y="1965"/>
                </a:lnTo>
                <a:lnTo>
                  <a:pt x="2023" y="1963"/>
                </a:lnTo>
                <a:lnTo>
                  <a:pt x="2022" y="1961"/>
                </a:lnTo>
                <a:lnTo>
                  <a:pt x="2023" y="1956"/>
                </a:lnTo>
                <a:lnTo>
                  <a:pt x="2022" y="1952"/>
                </a:lnTo>
                <a:lnTo>
                  <a:pt x="2022" y="1950"/>
                </a:lnTo>
                <a:lnTo>
                  <a:pt x="2021" y="1949"/>
                </a:lnTo>
                <a:lnTo>
                  <a:pt x="2019" y="1948"/>
                </a:lnTo>
                <a:lnTo>
                  <a:pt x="2017" y="1948"/>
                </a:lnTo>
                <a:lnTo>
                  <a:pt x="2014" y="1949"/>
                </a:lnTo>
                <a:lnTo>
                  <a:pt x="2012" y="1949"/>
                </a:lnTo>
                <a:lnTo>
                  <a:pt x="2009" y="1944"/>
                </a:lnTo>
                <a:lnTo>
                  <a:pt x="2007" y="1940"/>
                </a:lnTo>
                <a:lnTo>
                  <a:pt x="2003" y="1941"/>
                </a:lnTo>
                <a:lnTo>
                  <a:pt x="2001" y="1942"/>
                </a:lnTo>
                <a:lnTo>
                  <a:pt x="1999" y="1943"/>
                </a:lnTo>
                <a:lnTo>
                  <a:pt x="1995" y="1943"/>
                </a:lnTo>
                <a:lnTo>
                  <a:pt x="1996" y="1949"/>
                </a:lnTo>
                <a:lnTo>
                  <a:pt x="1995" y="1954"/>
                </a:lnTo>
                <a:lnTo>
                  <a:pt x="1994" y="1954"/>
                </a:lnTo>
                <a:lnTo>
                  <a:pt x="1992" y="1953"/>
                </a:lnTo>
                <a:lnTo>
                  <a:pt x="1990" y="1953"/>
                </a:lnTo>
                <a:lnTo>
                  <a:pt x="1988" y="1953"/>
                </a:lnTo>
                <a:lnTo>
                  <a:pt x="1987" y="1954"/>
                </a:lnTo>
                <a:lnTo>
                  <a:pt x="1990" y="1946"/>
                </a:lnTo>
                <a:lnTo>
                  <a:pt x="1992" y="1940"/>
                </a:lnTo>
                <a:lnTo>
                  <a:pt x="1993" y="1933"/>
                </a:lnTo>
                <a:lnTo>
                  <a:pt x="1995" y="1923"/>
                </a:lnTo>
                <a:lnTo>
                  <a:pt x="1994" y="1923"/>
                </a:lnTo>
                <a:lnTo>
                  <a:pt x="1993" y="1923"/>
                </a:lnTo>
                <a:lnTo>
                  <a:pt x="1991" y="1923"/>
                </a:lnTo>
                <a:lnTo>
                  <a:pt x="1989" y="1924"/>
                </a:lnTo>
                <a:lnTo>
                  <a:pt x="1987" y="1923"/>
                </a:lnTo>
                <a:lnTo>
                  <a:pt x="1987" y="1918"/>
                </a:lnTo>
                <a:lnTo>
                  <a:pt x="1983" y="1916"/>
                </a:lnTo>
                <a:lnTo>
                  <a:pt x="1980" y="1916"/>
                </a:lnTo>
                <a:lnTo>
                  <a:pt x="1979" y="1915"/>
                </a:lnTo>
                <a:lnTo>
                  <a:pt x="1978" y="1915"/>
                </a:lnTo>
                <a:lnTo>
                  <a:pt x="1977" y="1913"/>
                </a:lnTo>
                <a:lnTo>
                  <a:pt x="1976" y="1910"/>
                </a:lnTo>
                <a:lnTo>
                  <a:pt x="1974" y="1908"/>
                </a:lnTo>
                <a:lnTo>
                  <a:pt x="1973" y="1906"/>
                </a:lnTo>
                <a:lnTo>
                  <a:pt x="1972" y="1906"/>
                </a:lnTo>
                <a:lnTo>
                  <a:pt x="1970" y="1906"/>
                </a:lnTo>
                <a:lnTo>
                  <a:pt x="1965" y="1904"/>
                </a:lnTo>
                <a:lnTo>
                  <a:pt x="1960" y="1904"/>
                </a:lnTo>
                <a:lnTo>
                  <a:pt x="1956" y="1904"/>
                </a:lnTo>
                <a:lnTo>
                  <a:pt x="1951" y="1904"/>
                </a:lnTo>
                <a:lnTo>
                  <a:pt x="1942" y="1905"/>
                </a:lnTo>
                <a:lnTo>
                  <a:pt x="1933" y="1906"/>
                </a:lnTo>
                <a:lnTo>
                  <a:pt x="1925" y="1909"/>
                </a:lnTo>
                <a:lnTo>
                  <a:pt x="1926" y="1908"/>
                </a:lnTo>
                <a:lnTo>
                  <a:pt x="1927" y="1906"/>
                </a:lnTo>
                <a:lnTo>
                  <a:pt x="1928" y="1901"/>
                </a:lnTo>
                <a:lnTo>
                  <a:pt x="1938" y="1901"/>
                </a:lnTo>
                <a:lnTo>
                  <a:pt x="1943" y="1901"/>
                </a:lnTo>
                <a:lnTo>
                  <a:pt x="1947" y="1901"/>
                </a:lnTo>
                <a:lnTo>
                  <a:pt x="1948" y="1896"/>
                </a:lnTo>
                <a:lnTo>
                  <a:pt x="1948" y="1892"/>
                </a:lnTo>
                <a:lnTo>
                  <a:pt x="1949" y="1888"/>
                </a:lnTo>
                <a:lnTo>
                  <a:pt x="1950" y="1884"/>
                </a:lnTo>
                <a:lnTo>
                  <a:pt x="1953" y="1884"/>
                </a:lnTo>
                <a:lnTo>
                  <a:pt x="1954" y="1883"/>
                </a:lnTo>
                <a:lnTo>
                  <a:pt x="1953" y="1883"/>
                </a:lnTo>
                <a:lnTo>
                  <a:pt x="1952" y="1881"/>
                </a:lnTo>
                <a:lnTo>
                  <a:pt x="1947" y="1878"/>
                </a:lnTo>
                <a:lnTo>
                  <a:pt x="1945" y="1878"/>
                </a:lnTo>
                <a:lnTo>
                  <a:pt x="1944" y="1878"/>
                </a:lnTo>
                <a:lnTo>
                  <a:pt x="1942" y="1880"/>
                </a:lnTo>
                <a:lnTo>
                  <a:pt x="1940" y="1881"/>
                </a:lnTo>
                <a:lnTo>
                  <a:pt x="1939" y="1881"/>
                </a:lnTo>
                <a:lnTo>
                  <a:pt x="1936" y="1881"/>
                </a:lnTo>
                <a:lnTo>
                  <a:pt x="1936" y="1875"/>
                </a:lnTo>
                <a:lnTo>
                  <a:pt x="1934" y="1875"/>
                </a:lnTo>
                <a:lnTo>
                  <a:pt x="1932" y="1875"/>
                </a:lnTo>
                <a:lnTo>
                  <a:pt x="1931" y="1876"/>
                </a:lnTo>
                <a:lnTo>
                  <a:pt x="1931" y="1877"/>
                </a:lnTo>
                <a:lnTo>
                  <a:pt x="1929" y="1878"/>
                </a:lnTo>
                <a:lnTo>
                  <a:pt x="1927" y="1879"/>
                </a:lnTo>
                <a:lnTo>
                  <a:pt x="1925" y="1878"/>
                </a:lnTo>
                <a:lnTo>
                  <a:pt x="1925" y="1873"/>
                </a:lnTo>
                <a:lnTo>
                  <a:pt x="1923" y="1873"/>
                </a:lnTo>
                <a:lnTo>
                  <a:pt x="1922" y="1873"/>
                </a:lnTo>
                <a:lnTo>
                  <a:pt x="1921" y="1872"/>
                </a:lnTo>
                <a:lnTo>
                  <a:pt x="1921" y="1870"/>
                </a:lnTo>
                <a:lnTo>
                  <a:pt x="1919" y="1864"/>
                </a:lnTo>
                <a:lnTo>
                  <a:pt x="1926" y="1861"/>
                </a:lnTo>
                <a:lnTo>
                  <a:pt x="1931" y="1858"/>
                </a:lnTo>
                <a:lnTo>
                  <a:pt x="1900" y="1858"/>
                </a:lnTo>
                <a:lnTo>
                  <a:pt x="1903" y="1861"/>
                </a:lnTo>
                <a:lnTo>
                  <a:pt x="1905" y="1863"/>
                </a:lnTo>
                <a:lnTo>
                  <a:pt x="1905" y="1864"/>
                </a:lnTo>
                <a:lnTo>
                  <a:pt x="1902" y="1864"/>
                </a:lnTo>
                <a:lnTo>
                  <a:pt x="1898" y="1862"/>
                </a:lnTo>
                <a:lnTo>
                  <a:pt x="1896" y="1861"/>
                </a:lnTo>
                <a:lnTo>
                  <a:pt x="1894" y="1861"/>
                </a:lnTo>
                <a:lnTo>
                  <a:pt x="1891" y="1866"/>
                </a:lnTo>
                <a:lnTo>
                  <a:pt x="1888" y="1870"/>
                </a:lnTo>
                <a:lnTo>
                  <a:pt x="1884" y="1870"/>
                </a:lnTo>
                <a:lnTo>
                  <a:pt x="1880" y="1870"/>
                </a:lnTo>
                <a:lnTo>
                  <a:pt x="1872" y="1869"/>
                </a:lnTo>
                <a:lnTo>
                  <a:pt x="1857" y="1867"/>
                </a:lnTo>
                <a:lnTo>
                  <a:pt x="1857" y="1861"/>
                </a:lnTo>
                <a:lnTo>
                  <a:pt x="1852" y="1861"/>
                </a:lnTo>
                <a:lnTo>
                  <a:pt x="1847" y="1861"/>
                </a:lnTo>
                <a:lnTo>
                  <a:pt x="1842" y="1862"/>
                </a:lnTo>
                <a:lnTo>
                  <a:pt x="1837" y="1864"/>
                </a:lnTo>
                <a:lnTo>
                  <a:pt x="1827" y="1867"/>
                </a:lnTo>
                <a:lnTo>
                  <a:pt x="1818" y="1870"/>
                </a:lnTo>
                <a:lnTo>
                  <a:pt x="1816" y="1862"/>
                </a:lnTo>
                <a:lnTo>
                  <a:pt x="1815" y="1858"/>
                </a:lnTo>
                <a:lnTo>
                  <a:pt x="1813" y="1854"/>
                </a:lnTo>
                <a:lnTo>
                  <a:pt x="1811" y="1851"/>
                </a:lnTo>
                <a:lnTo>
                  <a:pt x="1808" y="1848"/>
                </a:lnTo>
                <a:lnTo>
                  <a:pt x="1804" y="1846"/>
                </a:lnTo>
                <a:lnTo>
                  <a:pt x="1798" y="1844"/>
                </a:lnTo>
                <a:lnTo>
                  <a:pt x="1796" y="1844"/>
                </a:lnTo>
                <a:lnTo>
                  <a:pt x="1793" y="1845"/>
                </a:lnTo>
                <a:lnTo>
                  <a:pt x="1789" y="1845"/>
                </a:lnTo>
                <a:lnTo>
                  <a:pt x="1787" y="1844"/>
                </a:lnTo>
                <a:lnTo>
                  <a:pt x="1787" y="1840"/>
                </a:lnTo>
                <a:lnTo>
                  <a:pt x="1787" y="1836"/>
                </a:lnTo>
                <a:lnTo>
                  <a:pt x="1783" y="1835"/>
                </a:lnTo>
                <a:lnTo>
                  <a:pt x="1780" y="1834"/>
                </a:lnTo>
                <a:lnTo>
                  <a:pt x="1779" y="1833"/>
                </a:lnTo>
                <a:lnTo>
                  <a:pt x="1779" y="1835"/>
                </a:lnTo>
                <a:lnTo>
                  <a:pt x="1779" y="1837"/>
                </a:lnTo>
                <a:lnTo>
                  <a:pt x="1779" y="1842"/>
                </a:lnTo>
                <a:lnTo>
                  <a:pt x="1781" y="1842"/>
                </a:lnTo>
                <a:lnTo>
                  <a:pt x="1782" y="1843"/>
                </a:lnTo>
                <a:lnTo>
                  <a:pt x="1783" y="1844"/>
                </a:lnTo>
                <a:lnTo>
                  <a:pt x="1784" y="1845"/>
                </a:lnTo>
                <a:lnTo>
                  <a:pt x="1785" y="1848"/>
                </a:lnTo>
                <a:lnTo>
                  <a:pt x="1786" y="1849"/>
                </a:lnTo>
                <a:lnTo>
                  <a:pt x="1787" y="1850"/>
                </a:lnTo>
                <a:lnTo>
                  <a:pt x="1779" y="1852"/>
                </a:lnTo>
                <a:lnTo>
                  <a:pt x="1773" y="1853"/>
                </a:lnTo>
                <a:lnTo>
                  <a:pt x="1766" y="1854"/>
                </a:lnTo>
                <a:lnTo>
                  <a:pt x="1759" y="1856"/>
                </a:lnTo>
                <a:lnTo>
                  <a:pt x="1759" y="1860"/>
                </a:lnTo>
                <a:lnTo>
                  <a:pt x="1759" y="1864"/>
                </a:lnTo>
                <a:lnTo>
                  <a:pt x="1758" y="1868"/>
                </a:lnTo>
                <a:lnTo>
                  <a:pt x="1759" y="1873"/>
                </a:lnTo>
                <a:lnTo>
                  <a:pt x="1762" y="1876"/>
                </a:lnTo>
                <a:lnTo>
                  <a:pt x="1768" y="1885"/>
                </a:lnTo>
                <a:lnTo>
                  <a:pt x="1770" y="1889"/>
                </a:lnTo>
                <a:lnTo>
                  <a:pt x="1771" y="1891"/>
                </a:lnTo>
                <a:lnTo>
                  <a:pt x="1771" y="1893"/>
                </a:lnTo>
                <a:lnTo>
                  <a:pt x="1770" y="1895"/>
                </a:lnTo>
                <a:lnTo>
                  <a:pt x="1769" y="1896"/>
                </a:lnTo>
                <a:lnTo>
                  <a:pt x="1767" y="1897"/>
                </a:lnTo>
                <a:lnTo>
                  <a:pt x="1765" y="1898"/>
                </a:lnTo>
                <a:lnTo>
                  <a:pt x="1761" y="1898"/>
                </a:lnTo>
                <a:lnTo>
                  <a:pt x="1759" y="1898"/>
                </a:lnTo>
                <a:lnTo>
                  <a:pt x="1756" y="1898"/>
                </a:lnTo>
                <a:lnTo>
                  <a:pt x="1755" y="1897"/>
                </a:lnTo>
                <a:lnTo>
                  <a:pt x="1752" y="1895"/>
                </a:lnTo>
                <a:lnTo>
                  <a:pt x="1751" y="1893"/>
                </a:lnTo>
                <a:lnTo>
                  <a:pt x="1750" y="1891"/>
                </a:lnTo>
                <a:lnTo>
                  <a:pt x="1750" y="1889"/>
                </a:lnTo>
                <a:lnTo>
                  <a:pt x="1749" y="1887"/>
                </a:lnTo>
                <a:lnTo>
                  <a:pt x="1749" y="1883"/>
                </a:lnTo>
                <a:lnTo>
                  <a:pt x="1749" y="1878"/>
                </a:lnTo>
                <a:lnTo>
                  <a:pt x="1748" y="1873"/>
                </a:lnTo>
                <a:lnTo>
                  <a:pt x="1753" y="1872"/>
                </a:lnTo>
                <a:lnTo>
                  <a:pt x="1755" y="1871"/>
                </a:lnTo>
                <a:lnTo>
                  <a:pt x="1756" y="1871"/>
                </a:lnTo>
                <a:lnTo>
                  <a:pt x="1756" y="1870"/>
                </a:lnTo>
                <a:lnTo>
                  <a:pt x="1756" y="1867"/>
                </a:lnTo>
                <a:lnTo>
                  <a:pt x="1756" y="1865"/>
                </a:lnTo>
                <a:lnTo>
                  <a:pt x="1756" y="1863"/>
                </a:lnTo>
                <a:lnTo>
                  <a:pt x="1756" y="1861"/>
                </a:lnTo>
                <a:lnTo>
                  <a:pt x="1751" y="1861"/>
                </a:lnTo>
                <a:lnTo>
                  <a:pt x="1753" y="1856"/>
                </a:lnTo>
                <a:lnTo>
                  <a:pt x="1749" y="1854"/>
                </a:lnTo>
                <a:lnTo>
                  <a:pt x="1745" y="1853"/>
                </a:lnTo>
                <a:lnTo>
                  <a:pt x="1745" y="1850"/>
                </a:lnTo>
                <a:lnTo>
                  <a:pt x="1753" y="1844"/>
                </a:lnTo>
                <a:lnTo>
                  <a:pt x="1757" y="1842"/>
                </a:lnTo>
                <a:lnTo>
                  <a:pt x="1762" y="1839"/>
                </a:lnTo>
                <a:lnTo>
                  <a:pt x="1759" y="1834"/>
                </a:lnTo>
                <a:lnTo>
                  <a:pt x="1756" y="1828"/>
                </a:lnTo>
                <a:lnTo>
                  <a:pt x="1750" y="1829"/>
                </a:lnTo>
                <a:lnTo>
                  <a:pt x="1748" y="1829"/>
                </a:lnTo>
                <a:lnTo>
                  <a:pt x="1745" y="1830"/>
                </a:lnTo>
                <a:lnTo>
                  <a:pt x="1745" y="1836"/>
                </a:lnTo>
                <a:lnTo>
                  <a:pt x="1741" y="1839"/>
                </a:lnTo>
                <a:lnTo>
                  <a:pt x="1734" y="1845"/>
                </a:lnTo>
                <a:lnTo>
                  <a:pt x="1722" y="1853"/>
                </a:lnTo>
                <a:lnTo>
                  <a:pt x="1721" y="1853"/>
                </a:lnTo>
                <a:lnTo>
                  <a:pt x="1720" y="1852"/>
                </a:lnTo>
                <a:lnTo>
                  <a:pt x="1717" y="1851"/>
                </a:lnTo>
                <a:lnTo>
                  <a:pt x="1713" y="1850"/>
                </a:lnTo>
                <a:lnTo>
                  <a:pt x="1711" y="1849"/>
                </a:lnTo>
                <a:lnTo>
                  <a:pt x="1708" y="1850"/>
                </a:lnTo>
                <a:lnTo>
                  <a:pt x="1707" y="1851"/>
                </a:lnTo>
                <a:lnTo>
                  <a:pt x="1707" y="1852"/>
                </a:lnTo>
                <a:lnTo>
                  <a:pt x="1706" y="1854"/>
                </a:lnTo>
                <a:lnTo>
                  <a:pt x="1706" y="1858"/>
                </a:lnTo>
                <a:lnTo>
                  <a:pt x="1706" y="1861"/>
                </a:lnTo>
                <a:lnTo>
                  <a:pt x="1704" y="1861"/>
                </a:lnTo>
                <a:lnTo>
                  <a:pt x="1703" y="1860"/>
                </a:lnTo>
                <a:lnTo>
                  <a:pt x="1703" y="1858"/>
                </a:lnTo>
                <a:lnTo>
                  <a:pt x="1698" y="1858"/>
                </a:lnTo>
                <a:lnTo>
                  <a:pt x="1692" y="1858"/>
                </a:lnTo>
                <a:lnTo>
                  <a:pt x="1690" y="1869"/>
                </a:lnTo>
                <a:lnTo>
                  <a:pt x="1689" y="1881"/>
                </a:lnTo>
                <a:lnTo>
                  <a:pt x="1683" y="1881"/>
                </a:lnTo>
                <a:lnTo>
                  <a:pt x="1683" y="1884"/>
                </a:lnTo>
                <a:lnTo>
                  <a:pt x="1683" y="1887"/>
                </a:lnTo>
                <a:lnTo>
                  <a:pt x="1684" y="1890"/>
                </a:lnTo>
                <a:lnTo>
                  <a:pt x="1683" y="1892"/>
                </a:lnTo>
                <a:lnTo>
                  <a:pt x="1679" y="1892"/>
                </a:lnTo>
                <a:lnTo>
                  <a:pt x="1675" y="1892"/>
                </a:lnTo>
                <a:lnTo>
                  <a:pt x="1670" y="1900"/>
                </a:lnTo>
                <a:lnTo>
                  <a:pt x="1666" y="1906"/>
                </a:lnTo>
                <a:lnTo>
                  <a:pt x="1666" y="1909"/>
                </a:lnTo>
                <a:lnTo>
                  <a:pt x="1666" y="1912"/>
                </a:lnTo>
                <a:lnTo>
                  <a:pt x="1667" y="1915"/>
                </a:lnTo>
                <a:lnTo>
                  <a:pt x="1666" y="1918"/>
                </a:lnTo>
                <a:lnTo>
                  <a:pt x="1655" y="1910"/>
                </a:lnTo>
                <a:lnTo>
                  <a:pt x="1648" y="1903"/>
                </a:lnTo>
                <a:lnTo>
                  <a:pt x="1641" y="1897"/>
                </a:lnTo>
                <a:lnTo>
                  <a:pt x="1638" y="1893"/>
                </a:lnTo>
                <a:lnTo>
                  <a:pt x="1635" y="1889"/>
                </a:lnTo>
                <a:lnTo>
                  <a:pt x="1630" y="1881"/>
                </a:lnTo>
                <a:lnTo>
                  <a:pt x="1625" y="1881"/>
                </a:lnTo>
                <a:lnTo>
                  <a:pt x="1620" y="1880"/>
                </a:lnTo>
                <a:lnTo>
                  <a:pt x="1615" y="1878"/>
                </a:lnTo>
                <a:lnTo>
                  <a:pt x="1614" y="1878"/>
                </a:lnTo>
                <a:lnTo>
                  <a:pt x="1613" y="1878"/>
                </a:lnTo>
                <a:lnTo>
                  <a:pt x="1612" y="1882"/>
                </a:lnTo>
                <a:lnTo>
                  <a:pt x="1611" y="1885"/>
                </a:lnTo>
                <a:lnTo>
                  <a:pt x="1610" y="1887"/>
                </a:lnTo>
                <a:lnTo>
                  <a:pt x="1605" y="1888"/>
                </a:lnTo>
                <a:lnTo>
                  <a:pt x="1601" y="1889"/>
                </a:lnTo>
                <a:lnTo>
                  <a:pt x="1594" y="1891"/>
                </a:lnTo>
                <a:lnTo>
                  <a:pt x="1587" y="1892"/>
                </a:lnTo>
                <a:lnTo>
                  <a:pt x="1583" y="1893"/>
                </a:lnTo>
                <a:lnTo>
                  <a:pt x="1579" y="1895"/>
                </a:lnTo>
                <a:lnTo>
                  <a:pt x="1578" y="1893"/>
                </a:lnTo>
                <a:lnTo>
                  <a:pt x="1577" y="1891"/>
                </a:lnTo>
                <a:lnTo>
                  <a:pt x="1576" y="1890"/>
                </a:lnTo>
                <a:lnTo>
                  <a:pt x="1573" y="1889"/>
                </a:lnTo>
                <a:lnTo>
                  <a:pt x="1571" y="1892"/>
                </a:lnTo>
                <a:lnTo>
                  <a:pt x="1569" y="1892"/>
                </a:lnTo>
                <a:lnTo>
                  <a:pt x="1568" y="1893"/>
                </a:lnTo>
                <a:lnTo>
                  <a:pt x="1566" y="1893"/>
                </a:lnTo>
                <a:lnTo>
                  <a:pt x="1565" y="1892"/>
                </a:lnTo>
                <a:lnTo>
                  <a:pt x="1564" y="1891"/>
                </a:lnTo>
                <a:lnTo>
                  <a:pt x="1562" y="1887"/>
                </a:lnTo>
                <a:lnTo>
                  <a:pt x="1558" y="1878"/>
                </a:lnTo>
                <a:lnTo>
                  <a:pt x="1554" y="1867"/>
                </a:lnTo>
                <a:lnTo>
                  <a:pt x="1550" y="1862"/>
                </a:lnTo>
                <a:lnTo>
                  <a:pt x="1545" y="1857"/>
                </a:lnTo>
                <a:lnTo>
                  <a:pt x="1541" y="1852"/>
                </a:lnTo>
                <a:lnTo>
                  <a:pt x="1537" y="1846"/>
                </a:lnTo>
                <a:lnTo>
                  <a:pt x="1534" y="1842"/>
                </a:lnTo>
                <a:lnTo>
                  <a:pt x="1548" y="1754"/>
                </a:lnTo>
                <a:lnTo>
                  <a:pt x="1541" y="1753"/>
                </a:lnTo>
                <a:lnTo>
                  <a:pt x="1534" y="1752"/>
                </a:lnTo>
                <a:lnTo>
                  <a:pt x="1532" y="1749"/>
                </a:lnTo>
                <a:lnTo>
                  <a:pt x="1531" y="1745"/>
                </a:lnTo>
                <a:lnTo>
                  <a:pt x="1528" y="1738"/>
                </a:lnTo>
                <a:lnTo>
                  <a:pt x="1523" y="1736"/>
                </a:lnTo>
                <a:lnTo>
                  <a:pt x="1515" y="1734"/>
                </a:lnTo>
                <a:lnTo>
                  <a:pt x="1508" y="1733"/>
                </a:lnTo>
                <a:lnTo>
                  <a:pt x="1503" y="1732"/>
                </a:lnTo>
                <a:lnTo>
                  <a:pt x="1500" y="1732"/>
                </a:lnTo>
                <a:lnTo>
                  <a:pt x="1497" y="1733"/>
                </a:lnTo>
                <a:lnTo>
                  <a:pt x="1491" y="1736"/>
                </a:lnTo>
                <a:lnTo>
                  <a:pt x="1485" y="1739"/>
                </a:lnTo>
                <a:lnTo>
                  <a:pt x="1482" y="1740"/>
                </a:lnTo>
                <a:lnTo>
                  <a:pt x="1481" y="1740"/>
                </a:lnTo>
                <a:lnTo>
                  <a:pt x="1473" y="1741"/>
                </a:lnTo>
                <a:lnTo>
                  <a:pt x="1466" y="1741"/>
                </a:lnTo>
                <a:lnTo>
                  <a:pt x="1451" y="1740"/>
                </a:lnTo>
                <a:lnTo>
                  <a:pt x="1444" y="1740"/>
                </a:lnTo>
                <a:lnTo>
                  <a:pt x="1448" y="1732"/>
                </a:lnTo>
                <a:lnTo>
                  <a:pt x="1452" y="1720"/>
                </a:lnTo>
                <a:lnTo>
                  <a:pt x="1456" y="1707"/>
                </a:lnTo>
                <a:lnTo>
                  <a:pt x="1457" y="1701"/>
                </a:lnTo>
                <a:lnTo>
                  <a:pt x="1458" y="1695"/>
                </a:lnTo>
                <a:lnTo>
                  <a:pt x="1459" y="1689"/>
                </a:lnTo>
                <a:lnTo>
                  <a:pt x="1458" y="1684"/>
                </a:lnTo>
                <a:lnTo>
                  <a:pt x="1457" y="1683"/>
                </a:lnTo>
                <a:lnTo>
                  <a:pt x="1455" y="1681"/>
                </a:lnTo>
                <a:lnTo>
                  <a:pt x="1454" y="1679"/>
                </a:lnTo>
                <a:lnTo>
                  <a:pt x="1452" y="1676"/>
                </a:lnTo>
                <a:lnTo>
                  <a:pt x="1453" y="1676"/>
                </a:lnTo>
                <a:lnTo>
                  <a:pt x="1454" y="1675"/>
                </a:lnTo>
                <a:lnTo>
                  <a:pt x="1456" y="1673"/>
                </a:lnTo>
                <a:lnTo>
                  <a:pt x="1458" y="1670"/>
                </a:lnTo>
                <a:lnTo>
                  <a:pt x="1458" y="1674"/>
                </a:lnTo>
                <a:lnTo>
                  <a:pt x="1458" y="1678"/>
                </a:lnTo>
                <a:lnTo>
                  <a:pt x="1464" y="1680"/>
                </a:lnTo>
                <a:lnTo>
                  <a:pt x="1467" y="1680"/>
                </a:lnTo>
                <a:lnTo>
                  <a:pt x="1468" y="1680"/>
                </a:lnTo>
                <a:lnTo>
                  <a:pt x="1467" y="1678"/>
                </a:lnTo>
                <a:lnTo>
                  <a:pt x="1466" y="1672"/>
                </a:lnTo>
                <a:lnTo>
                  <a:pt x="1466" y="1667"/>
                </a:lnTo>
                <a:lnTo>
                  <a:pt x="1467" y="1662"/>
                </a:lnTo>
                <a:lnTo>
                  <a:pt x="1469" y="1650"/>
                </a:lnTo>
                <a:lnTo>
                  <a:pt x="1473" y="1631"/>
                </a:lnTo>
                <a:lnTo>
                  <a:pt x="1475" y="1621"/>
                </a:lnTo>
                <a:lnTo>
                  <a:pt x="1476" y="1617"/>
                </a:lnTo>
                <a:lnTo>
                  <a:pt x="1476" y="1613"/>
                </a:lnTo>
                <a:lnTo>
                  <a:pt x="1476" y="1606"/>
                </a:lnTo>
                <a:lnTo>
                  <a:pt x="1476" y="1604"/>
                </a:lnTo>
                <a:lnTo>
                  <a:pt x="1475" y="1602"/>
                </a:lnTo>
                <a:lnTo>
                  <a:pt x="1472" y="1601"/>
                </a:lnTo>
                <a:lnTo>
                  <a:pt x="1469" y="1600"/>
                </a:lnTo>
                <a:lnTo>
                  <a:pt x="1462" y="1600"/>
                </a:lnTo>
                <a:lnTo>
                  <a:pt x="1455" y="1602"/>
                </a:lnTo>
                <a:lnTo>
                  <a:pt x="1447" y="1604"/>
                </a:lnTo>
                <a:lnTo>
                  <a:pt x="1439" y="1608"/>
                </a:lnTo>
                <a:lnTo>
                  <a:pt x="1431" y="1611"/>
                </a:lnTo>
                <a:lnTo>
                  <a:pt x="1419" y="1617"/>
                </a:lnTo>
                <a:lnTo>
                  <a:pt x="1418" y="1620"/>
                </a:lnTo>
                <a:lnTo>
                  <a:pt x="1418" y="1624"/>
                </a:lnTo>
                <a:lnTo>
                  <a:pt x="1418" y="1631"/>
                </a:lnTo>
                <a:lnTo>
                  <a:pt x="1418" y="1634"/>
                </a:lnTo>
                <a:lnTo>
                  <a:pt x="1418" y="1638"/>
                </a:lnTo>
                <a:lnTo>
                  <a:pt x="1417" y="1641"/>
                </a:lnTo>
                <a:lnTo>
                  <a:pt x="1416" y="1645"/>
                </a:lnTo>
                <a:lnTo>
                  <a:pt x="1410" y="1647"/>
                </a:lnTo>
                <a:lnTo>
                  <a:pt x="1410" y="1651"/>
                </a:lnTo>
                <a:lnTo>
                  <a:pt x="1411" y="1655"/>
                </a:lnTo>
                <a:lnTo>
                  <a:pt x="1411" y="1658"/>
                </a:lnTo>
                <a:lnTo>
                  <a:pt x="1411" y="1660"/>
                </a:lnTo>
                <a:lnTo>
                  <a:pt x="1410" y="1662"/>
                </a:lnTo>
                <a:lnTo>
                  <a:pt x="1406" y="1663"/>
                </a:lnTo>
                <a:lnTo>
                  <a:pt x="1403" y="1664"/>
                </a:lnTo>
                <a:lnTo>
                  <a:pt x="1402" y="1664"/>
                </a:lnTo>
                <a:lnTo>
                  <a:pt x="1400" y="1669"/>
                </a:lnTo>
                <a:lnTo>
                  <a:pt x="1399" y="1673"/>
                </a:lnTo>
                <a:lnTo>
                  <a:pt x="1396" y="1673"/>
                </a:lnTo>
                <a:lnTo>
                  <a:pt x="1394" y="1674"/>
                </a:lnTo>
                <a:lnTo>
                  <a:pt x="1393" y="1675"/>
                </a:lnTo>
                <a:lnTo>
                  <a:pt x="1392" y="1676"/>
                </a:lnTo>
                <a:lnTo>
                  <a:pt x="1391" y="1676"/>
                </a:lnTo>
                <a:lnTo>
                  <a:pt x="1391" y="1670"/>
                </a:lnTo>
                <a:lnTo>
                  <a:pt x="1386" y="1670"/>
                </a:lnTo>
                <a:lnTo>
                  <a:pt x="1382" y="1670"/>
                </a:lnTo>
                <a:lnTo>
                  <a:pt x="1379" y="1670"/>
                </a:lnTo>
                <a:lnTo>
                  <a:pt x="1377" y="1670"/>
                </a:lnTo>
                <a:lnTo>
                  <a:pt x="1375" y="1671"/>
                </a:lnTo>
                <a:lnTo>
                  <a:pt x="1374" y="1674"/>
                </a:lnTo>
                <a:lnTo>
                  <a:pt x="1372" y="1677"/>
                </a:lnTo>
                <a:lnTo>
                  <a:pt x="1371" y="1678"/>
                </a:lnTo>
                <a:lnTo>
                  <a:pt x="1367" y="1679"/>
                </a:lnTo>
                <a:lnTo>
                  <a:pt x="1363" y="1680"/>
                </a:lnTo>
                <a:lnTo>
                  <a:pt x="1360" y="1680"/>
                </a:lnTo>
                <a:lnTo>
                  <a:pt x="1358" y="1680"/>
                </a:lnTo>
                <a:lnTo>
                  <a:pt x="1357" y="1681"/>
                </a:lnTo>
                <a:lnTo>
                  <a:pt x="1356" y="1682"/>
                </a:lnTo>
                <a:lnTo>
                  <a:pt x="1356" y="1683"/>
                </a:lnTo>
                <a:lnTo>
                  <a:pt x="1356" y="1686"/>
                </a:lnTo>
                <a:lnTo>
                  <a:pt x="1355" y="1688"/>
                </a:lnTo>
                <a:lnTo>
                  <a:pt x="1355" y="1689"/>
                </a:lnTo>
                <a:lnTo>
                  <a:pt x="1354" y="1690"/>
                </a:lnTo>
                <a:lnTo>
                  <a:pt x="1353" y="1690"/>
                </a:lnTo>
                <a:lnTo>
                  <a:pt x="1350" y="1690"/>
                </a:lnTo>
                <a:lnTo>
                  <a:pt x="1349" y="1690"/>
                </a:lnTo>
                <a:lnTo>
                  <a:pt x="1349" y="1689"/>
                </a:lnTo>
                <a:lnTo>
                  <a:pt x="1351" y="1687"/>
                </a:lnTo>
                <a:lnTo>
                  <a:pt x="1348" y="1687"/>
                </a:lnTo>
                <a:lnTo>
                  <a:pt x="1344" y="1687"/>
                </a:lnTo>
                <a:lnTo>
                  <a:pt x="1341" y="1688"/>
                </a:lnTo>
                <a:lnTo>
                  <a:pt x="1337" y="1690"/>
                </a:lnTo>
                <a:lnTo>
                  <a:pt x="1336" y="1683"/>
                </a:lnTo>
                <a:lnTo>
                  <a:pt x="1335" y="1680"/>
                </a:lnTo>
                <a:lnTo>
                  <a:pt x="1334" y="1678"/>
                </a:lnTo>
                <a:lnTo>
                  <a:pt x="1332" y="1678"/>
                </a:lnTo>
                <a:lnTo>
                  <a:pt x="1330" y="1677"/>
                </a:lnTo>
                <a:lnTo>
                  <a:pt x="1324" y="1677"/>
                </a:lnTo>
                <a:lnTo>
                  <a:pt x="1319" y="1677"/>
                </a:lnTo>
                <a:lnTo>
                  <a:pt x="1317" y="1677"/>
                </a:lnTo>
                <a:lnTo>
                  <a:pt x="1315" y="1676"/>
                </a:lnTo>
                <a:lnTo>
                  <a:pt x="1314" y="1675"/>
                </a:lnTo>
                <a:lnTo>
                  <a:pt x="1313" y="1673"/>
                </a:lnTo>
                <a:lnTo>
                  <a:pt x="1312" y="1669"/>
                </a:lnTo>
                <a:lnTo>
                  <a:pt x="1310" y="1665"/>
                </a:lnTo>
                <a:lnTo>
                  <a:pt x="1309" y="1662"/>
                </a:lnTo>
                <a:lnTo>
                  <a:pt x="1302" y="1650"/>
                </a:lnTo>
                <a:lnTo>
                  <a:pt x="1295" y="1639"/>
                </a:lnTo>
                <a:lnTo>
                  <a:pt x="1289" y="1628"/>
                </a:lnTo>
                <a:lnTo>
                  <a:pt x="1286" y="1621"/>
                </a:lnTo>
                <a:lnTo>
                  <a:pt x="1284" y="1614"/>
                </a:lnTo>
                <a:lnTo>
                  <a:pt x="1281" y="1615"/>
                </a:lnTo>
                <a:lnTo>
                  <a:pt x="1279" y="1616"/>
                </a:lnTo>
                <a:lnTo>
                  <a:pt x="1278" y="1617"/>
                </a:lnTo>
                <a:lnTo>
                  <a:pt x="1279" y="1615"/>
                </a:lnTo>
                <a:lnTo>
                  <a:pt x="1280" y="1613"/>
                </a:lnTo>
                <a:lnTo>
                  <a:pt x="1280" y="1607"/>
                </a:lnTo>
                <a:lnTo>
                  <a:pt x="1280" y="1600"/>
                </a:lnTo>
                <a:lnTo>
                  <a:pt x="1279" y="1598"/>
                </a:lnTo>
                <a:lnTo>
                  <a:pt x="1278" y="1597"/>
                </a:lnTo>
                <a:lnTo>
                  <a:pt x="1284" y="1591"/>
                </a:lnTo>
                <a:lnTo>
                  <a:pt x="1284" y="1588"/>
                </a:lnTo>
                <a:lnTo>
                  <a:pt x="1284" y="1584"/>
                </a:lnTo>
                <a:lnTo>
                  <a:pt x="1282" y="1577"/>
                </a:lnTo>
                <a:lnTo>
                  <a:pt x="1279" y="1571"/>
                </a:lnTo>
                <a:lnTo>
                  <a:pt x="1279" y="1568"/>
                </a:lnTo>
                <a:lnTo>
                  <a:pt x="1278" y="1566"/>
                </a:lnTo>
                <a:lnTo>
                  <a:pt x="1278" y="1561"/>
                </a:lnTo>
                <a:lnTo>
                  <a:pt x="1279" y="1558"/>
                </a:lnTo>
                <a:lnTo>
                  <a:pt x="1280" y="1554"/>
                </a:lnTo>
                <a:lnTo>
                  <a:pt x="1281" y="1552"/>
                </a:lnTo>
                <a:lnTo>
                  <a:pt x="1278" y="1542"/>
                </a:lnTo>
                <a:lnTo>
                  <a:pt x="1276" y="1536"/>
                </a:lnTo>
                <a:lnTo>
                  <a:pt x="1275" y="1534"/>
                </a:lnTo>
                <a:lnTo>
                  <a:pt x="1275" y="1532"/>
                </a:lnTo>
                <a:lnTo>
                  <a:pt x="1276" y="1530"/>
                </a:lnTo>
                <a:lnTo>
                  <a:pt x="1278" y="1528"/>
                </a:lnTo>
                <a:lnTo>
                  <a:pt x="1284" y="1524"/>
                </a:lnTo>
                <a:lnTo>
                  <a:pt x="1289" y="1519"/>
                </a:lnTo>
                <a:lnTo>
                  <a:pt x="1291" y="1517"/>
                </a:lnTo>
                <a:lnTo>
                  <a:pt x="1292" y="1515"/>
                </a:lnTo>
                <a:lnTo>
                  <a:pt x="1292" y="1511"/>
                </a:lnTo>
                <a:lnTo>
                  <a:pt x="1292" y="1507"/>
                </a:lnTo>
                <a:lnTo>
                  <a:pt x="1291" y="1503"/>
                </a:lnTo>
                <a:lnTo>
                  <a:pt x="1289" y="1499"/>
                </a:lnTo>
                <a:lnTo>
                  <a:pt x="1284" y="1491"/>
                </a:lnTo>
                <a:lnTo>
                  <a:pt x="1281" y="1484"/>
                </a:lnTo>
                <a:lnTo>
                  <a:pt x="1282" y="1483"/>
                </a:lnTo>
                <a:lnTo>
                  <a:pt x="1283" y="1481"/>
                </a:lnTo>
                <a:lnTo>
                  <a:pt x="1283" y="1479"/>
                </a:lnTo>
                <a:lnTo>
                  <a:pt x="1283" y="1476"/>
                </a:lnTo>
                <a:lnTo>
                  <a:pt x="1281" y="1467"/>
                </a:lnTo>
                <a:lnTo>
                  <a:pt x="1287" y="1467"/>
                </a:lnTo>
                <a:lnTo>
                  <a:pt x="1287" y="1465"/>
                </a:lnTo>
                <a:lnTo>
                  <a:pt x="1286" y="1462"/>
                </a:lnTo>
                <a:lnTo>
                  <a:pt x="1286" y="1459"/>
                </a:lnTo>
                <a:lnTo>
                  <a:pt x="1286" y="1457"/>
                </a:lnTo>
                <a:lnTo>
                  <a:pt x="1287" y="1456"/>
                </a:lnTo>
                <a:lnTo>
                  <a:pt x="1288" y="1455"/>
                </a:lnTo>
                <a:lnTo>
                  <a:pt x="1290" y="1453"/>
                </a:lnTo>
                <a:lnTo>
                  <a:pt x="1296" y="1452"/>
                </a:lnTo>
                <a:lnTo>
                  <a:pt x="1302" y="1450"/>
                </a:lnTo>
                <a:lnTo>
                  <a:pt x="1304" y="1449"/>
                </a:lnTo>
                <a:lnTo>
                  <a:pt x="1306" y="1448"/>
                </a:lnTo>
                <a:lnTo>
                  <a:pt x="1307" y="1446"/>
                </a:lnTo>
                <a:lnTo>
                  <a:pt x="1307" y="1445"/>
                </a:lnTo>
                <a:lnTo>
                  <a:pt x="1307" y="1442"/>
                </a:lnTo>
                <a:lnTo>
                  <a:pt x="1307" y="1439"/>
                </a:lnTo>
                <a:lnTo>
                  <a:pt x="1308" y="1438"/>
                </a:lnTo>
                <a:lnTo>
                  <a:pt x="1309" y="1436"/>
                </a:lnTo>
                <a:lnTo>
                  <a:pt x="1311" y="1436"/>
                </a:lnTo>
                <a:lnTo>
                  <a:pt x="1313" y="1435"/>
                </a:lnTo>
                <a:lnTo>
                  <a:pt x="1316" y="1435"/>
                </a:lnTo>
                <a:lnTo>
                  <a:pt x="1320" y="1435"/>
                </a:lnTo>
                <a:lnTo>
                  <a:pt x="1322" y="1434"/>
                </a:lnTo>
                <a:lnTo>
                  <a:pt x="1323" y="1434"/>
                </a:lnTo>
                <a:lnTo>
                  <a:pt x="1328" y="1423"/>
                </a:lnTo>
                <a:lnTo>
                  <a:pt x="1332" y="1414"/>
                </a:lnTo>
                <a:lnTo>
                  <a:pt x="1333" y="1414"/>
                </a:lnTo>
                <a:lnTo>
                  <a:pt x="1336" y="1416"/>
                </a:lnTo>
                <a:lnTo>
                  <a:pt x="1339" y="1417"/>
                </a:lnTo>
                <a:lnTo>
                  <a:pt x="1343" y="1417"/>
                </a:lnTo>
                <a:lnTo>
                  <a:pt x="1345" y="1416"/>
                </a:lnTo>
                <a:lnTo>
                  <a:pt x="1348" y="1414"/>
                </a:lnTo>
                <a:lnTo>
                  <a:pt x="1353" y="1409"/>
                </a:lnTo>
                <a:lnTo>
                  <a:pt x="1359" y="1405"/>
                </a:lnTo>
                <a:lnTo>
                  <a:pt x="1361" y="1403"/>
                </a:lnTo>
                <a:lnTo>
                  <a:pt x="1362" y="1403"/>
                </a:lnTo>
                <a:lnTo>
                  <a:pt x="1366" y="1403"/>
                </a:lnTo>
                <a:lnTo>
                  <a:pt x="1371" y="1404"/>
                </a:lnTo>
                <a:lnTo>
                  <a:pt x="1383" y="1407"/>
                </a:lnTo>
                <a:lnTo>
                  <a:pt x="1393" y="1411"/>
                </a:lnTo>
                <a:lnTo>
                  <a:pt x="1397" y="1413"/>
                </a:lnTo>
                <a:lnTo>
                  <a:pt x="1399" y="1414"/>
                </a:lnTo>
                <a:lnTo>
                  <a:pt x="1400" y="1416"/>
                </a:lnTo>
                <a:lnTo>
                  <a:pt x="1400" y="1418"/>
                </a:lnTo>
                <a:lnTo>
                  <a:pt x="1401" y="1421"/>
                </a:lnTo>
                <a:lnTo>
                  <a:pt x="1401" y="1422"/>
                </a:lnTo>
                <a:lnTo>
                  <a:pt x="1402" y="1422"/>
                </a:lnTo>
                <a:lnTo>
                  <a:pt x="1404" y="1423"/>
                </a:lnTo>
                <a:lnTo>
                  <a:pt x="1406" y="1423"/>
                </a:lnTo>
                <a:lnTo>
                  <a:pt x="1409" y="1421"/>
                </a:lnTo>
                <a:lnTo>
                  <a:pt x="1410" y="1421"/>
                </a:lnTo>
                <a:lnTo>
                  <a:pt x="1412" y="1420"/>
                </a:lnTo>
                <a:lnTo>
                  <a:pt x="1414" y="1419"/>
                </a:lnTo>
                <a:lnTo>
                  <a:pt x="1416" y="1420"/>
                </a:lnTo>
                <a:lnTo>
                  <a:pt x="1414" y="1415"/>
                </a:lnTo>
                <a:lnTo>
                  <a:pt x="1413" y="1411"/>
                </a:lnTo>
                <a:lnTo>
                  <a:pt x="1415" y="1410"/>
                </a:lnTo>
                <a:lnTo>
                  <a:pt x="1417" y="1408"/>
                </a:lnTo>
                <a:lnTo>
                  <a:pt x="1420" y="1407"/>
                </a:lnTo>
                <a:lnTo>
                  <a:pt x="1422" y="1406"/>
                </a:lnTo>
                <a:lnTo>
                  <a:pt x="1430" y="1417"/>
                </a:lnTo>
                <a:lnTo>
                  <a:pt x="1433" y="1417"/>
                </a:lnTo>
                <a:lnTo>
                  <a:pt x="1436" y="1417"/>
                </a:lnTo>
                <a:lnTo>
                  <a:pt x="1439" y="1416"/>
                </a:lnTo>
                <a:lnTo>
                  <a:pt x="1440" y="1416"/>
                </a:lnTo>
                <a:lnTo>
                  <a:pt x="1441" y="1417"/>
                </a:lnTo>
                <a:lnTo>
                  <a:pt x="1441" y="1422"/>
                </a:lnTo>
                <a:lnTo>
                  <a:pt x="1443" y="1422"/>
                </a:lnTo>
                <a:lnTo>
                  <a:pt x="1444" y="1422"/>
                </a:lnTo>
                <a:lnTo>
                  <a:pt x="1446" y="1422"/>
                </a:lnTo>
                <a:lnTo>
                  <a:pt x="1447" y="1421"/>
                </a:lnTo>
                <a:lnTo>
                  <a:pt x="1448" y="1420"/>
                </a:lnTo>
                <a:lnTo>
                  <a:pt x="1448" y="1419"/>
                </a:lnTo>
                <a:lnTo>
                  <a:pt x="1448" y="1418"/>
                </a:lnTo>
                <a:lnTo>
                  <a:pt x="1447" y="1417"/>
                </a:lnTo>
                <a:lnTo>
                  <a:pt x="1438" y="1414"/>
                </a:lnTo>
                <a:lnTo>
                  <a:pt x="1438" y="1412"/>
                </a:lnTo>
                <a:lnTo>
                  <a:pt x="1438" y="1411"/>
                </a:lnTo>
                <a:lnTo>
                  <a:pt x="1439" y="1410"/>
                </a:lnTo>
                <a:lnTo>
                  <a:pt x="1440" y="1409"/>
                </a:lnTo>
                <a:lnTo>
                  <a:pt x="1441" y="1408"/>
                </a:lnTo>
                <a:lnTo>
                  <a:pt x="1441" y="1407"/>
                </a:lnTo>
                <a:lnTo>
                  <a:pt x="1442" y="1405"/>
                </a:lnTo>
                <a:lnTo>
                  <a:pt x="1444" y="1403"/>
                </a:lnTo>
                <a:lnTo>
                  <a:pt x="1440" y="1401"/>
                </a:lnTo>
                <a:lnTo>
                  <a:pt x="1436" y="1399"/>
                </a:lnTo>
                <a:lnTo>
                  <a:pt x="1430" y="1397"/>
                </a:lnTo>
                <a:lnTo>
                  <a:pt x="1427" y="1397"/>
                </a:lnTo>
                <a:lnTo>
                  <a:pt x="1424" y="1391"/>
                </a:lnTo>
                <a:lnTo>
                  <a:pt x="1426" y="1391"/>
                </a:lnTo>
                <a:lnTo>
                  <a:pt x="1427" y="1392"/>
                </a:lnTo>
                <a:lnTo>
                  <a:pt x="1430" y="1393"/>
                </a:lnTo>
                <a:lnTo>
                  <a:pt x="1434" y="1395"/>
                </a:lnTo>
                <a:lnTo>
                  <a:pt x="1436" y="1395"/>
                </a:lnTo>
                <a:lnTo>
                  <a:pt x="1438" y="1394"/>
                </a:lnTo>
                <a:lnTo>
                  <a:pt x="1438" y="1389"/>
                </a:lnTo>
                <a:lnTo>
                  <a:pt x="1449" y="1390"/>
                </a:lnTo>
                <a:lnTo>
                  <a:pt x="1461" y="1391"/>
                </a:lnTo>
                <a:lnTo>
                  <a:pt x="1460" y="1391"/>
                </a:lnTo>
                <a:lnTo>
                  <a:pt x="1460" y="1390"/>
                </a:lnTo>
                <a:lnTo>
                  <a:pt x="1460" y="1389"/>
                </a:lnTo>
                <a:lnTo>
                  <a:pt x="1461" y="1388"/>
                </a:lnTo>
                <a:lnTo>
                  <a:pt x="1464" y="1386"/>
                </a:lnTo>
                <a:lnTo>
                  <a:pt x="1465" y="1387"/>
                </a:lnTo>
                <a:lnTo>
                  <a:pt x="1466" y="1389"/>
                </a:lnTo>
                <a:lnTo>
                  <a:pt x="1466" y="1391"/>
                </a:lnTo>
                <a:lnTo>
                  <a:pt x="1467" y="1393"/>
                </a:lnTo>
                <a:lnTo>
                  <a:pt x="1468" y="1393"/>
                </a:lnTo>
                <a:lnTo>
                  <a:pt x="1470" y="1394"/>
                </a:lnTo>
                <a:lnTo>
                  <a:pt x="1472" y="1394"/>
                </a:lnTo>
                <a:lnTo>
                  <a:pt x="1478" y="1386"/>
                </a:lnTo>
                <a:lnTo>
                  <a:pt x="1486" y="1391"/>
                </a:lnTo>
                <a:lnTo>
                  <a:pt x="1487" y="1391"/>
                </a:lnTo>
                <a:lnTo>
                  <a:pt x="1487" y="1390"/>
                </a:lnTo>
                <a:lnTo>
                  <a:pt x="1488" y="1388"/>
                </a:lnTo>
                <a:lnTo>
                  <a:pt x="1490" y="1386"/>
                </a:lnTo>
                <a:lnTo>
                  <a:pt x="1491" y="1386"/>
                </a:lnTo>
                <a:lnTo>
                  <a:pt x="1492" y="1386"/>
                </a:lnTo>
                <a:lnTo>
                  <a:pt x="1493" y="1387"/>
                </a:lnTo>
                <a:lnTo>
                  <a:pt x="1494" y="1388"/>
                </a:lnTo>
                <a:lnTo>
                  <a:pt x="1495" y="1389"/>
                </a:lnTo>
                <a:lnTo>
                  <a:pt x="1495" y="1391"/>
                </a:lnTo>
                <a:lnTo>
                  <a:pt x="1495" y="1394"/>
                </a:lnTo>
                <a:lnTo>
                  <a:pt x="1498" y="1395"/>
                </a:lnTo>
                <a:lnTo>
                  <a:pt x="1501" y="1396"/>
                </a:lnTo>
                <a:lnTo>
                  <a:pt x="1505" y="1396"/>
                </a:lnTo>
                <a:lnTo>
                  <a:pt x="1507" y="1396"/>
                </a:lnTo>
                <a:lnTo>
                  <a:pt x="1509" y="1397"/>
                </a:lnTo>
                <a:lnTo>
                  <a:pt x="1510" y="1398"/>
                </a:lnTo>
                <a:lnTo>
                  <a:pt x="1511" y="1400"/>
                </a:lnTo>
                <a:lnTo>
                  <a:pt x="1511" y="1403"/>
                </a:lnTo>
                <a:lnTo>
                  <a:pt x="1512" y="1406"/>
                </a:lnTo>
                <a:lnTo>
                  <a:pt x="1515" y="1405"/>
                </a:lnTo>
                <a:lnTo>
                  <a:pt x="1518" y="1406"/>
                </a:lnTo>
                <a:lnTo>
                  <a:pt x="1526" y="1408"/>
                </a:lnTo>
                <a:lnTo>
                  <a:pt x="1528" y="1404"/>
                </a:lnTo>
                <a:lnTo>
                  <a:pt x="1531" y="1400"/>
                </a:lnTo>
                <a:lnTo>
                  <a:pt x="1532" y="1400"/>
                </a:lnTo>
                <a:lnTo>
                  <a:pt x="1533" y="1400"/>
                </a:lnTo>
                <a:lnTo>
                  <a:pt x="1535" y="1400"/>
                </a:lnTo>
                <a:lnTo>
                  <a:pt x="1537" y="1400"/>
                </a:lnTo>
                <a:lnTo>
                  <a:pt x="1539" y="1400"/>
                </a:lnTo>
                <a:lnTo>
                  <a:pt x="1540" y="1400"/>
                </a:lnTo>
                <a:lnTo>
                  <a:pt x="1542" y="1407"/>
                </a:lnTo>
                <a:lnTo>
                  <a:pt x="1544" y="1411"/>
                </a:lnTo>
                <a:lnTo>
                  <a:pt x="1545" y="1414"/>
                </a:lnTo>
                <a:lnTo>
                  <a:pt x="1554" y="1417"/>
                </a:lnTo>
                <a:lnTo>
                  <a:pt x="1555" y="1421"/>
                </a:lnTo>
                <a:lnTo>
                  <a:pt x="1555" y="1426"/>
                </a:lnTo>
                <a:lnTo>
                  <a:pt x="1555" y="1431"/>
                </a:lnTo>
                <a:lnTo>
                  <a:pt x="1555" y="1436"/>
                </a:lnTo>
                <a:lnTo>
                  <a:pt x="1554" y="1447"/>
                </a:lnTo>
                <a:lnTo>
                  <a:pt x="1554" y="1456"/>
                </a:lnTo>
                <a:lnTo>
                  <a:pt x="1558" y="1455"/>
                </a:lnTo>
                <a:lnTo>
                  <a:pt x="1560" y="1454"/>
                </a:lnTo>
                <a:lnTo>
                  <a:pt x="1561" y="1453"/>
                </a:lnTo>
                <a:lnTo>
                  <a:pt x="1565" y="1453"/>
                </a:lnTo>
                <a:lnTo>
                  <a:pt x="1564" y="1455"/>
                </a:lnTo>
                <a:lnTo>
                  <a:pt x="1563" y="1457"/>
                </a:lnTo>
                <a:lnTo>
                  <a:pt x="1561" y="1462"/>
                </a:lnTo>
                <a:lnTo>
                  <a:pt x="1559" y="1464"/>
                </a:lnTo>
                <a:lnTo>
                  <a:pt x="1559" y="1467"/>
                </a:lnTo>
                <a:lnTo>
                  <a:pt x="1559" y="1470"/>
                </a:lnTo>
                <a:lnTo>
                  <a:pt x="1559" y="1473"/>
                </a:lnTo>
                <a:lnTo>
                  <a:pt x="1565" y="1476"/>
                </a:lnTo>
                <a:lnTo>
                  <a:pt x="1569" y="1477"/>
                </a:lnTo>
                <a:lnTo>
                  <a:pt x="1571" y="1479"/>
                </a:lnTo>
                <a:lnTo>
                  <a:pt x="1571" y="1480"/>
                </a:lnTo>
                <a:lnTo>
                  <a:pt x="1572" y="1482"/>
                </a:lnTo>
                <a:lnTo>
                  <a:pt x="1572" y="1485"/>
                </a:lnTo>
                <a:lnTo>
                  <a:pt x="1572" y="1489"/>
                </a:lnTo>
                <a:lnTo>
                  <a:pt x="1573" y="1493"/>
                </a:lnTo>
                <a:lnTo>
                  <a:pt x="1575" y="1495"/>
                </a:lnTo>
                <a:lnTo>
                  <a:pt x="1578" y="1497"/>
                </a:lnTo>
                <a:lnTo>
                  <a:pt x="1580" y="1500"/>
                </a:lnTo>
                <a:lnTo>
                  <a:pt x="1582" y="1501"/>
                </a:lnTo>
                <a:lnTo>
                  <a:pt x="1582" y="1503"/>
                </a:lnTo>
                <a:lnTo>
                  <a:pt x="1582" y="1505"/>
                </a:lnTo>
                <a:lnTo>
                  <a:pt x="1581" y="1508"/>
                </a:lnTo>
                <a:lnTo>
                  <a:pt x="1582" y="1510"/>
                </a:lnTo>
                <a:lnTo>
                  <a:pt x="1583" y="1511"/>
                </a:lnTo>
                <a:lnTo>
                  <a:pt x="1585" y="1511"/>
                </a:lnTo>
                <a:lnTo>
                  <a:pt x="1589" y="1513"/>
                </a:lnTo>
                <a:lnTo>
                  <a:pt x="1593" y="1514"/>
                </a:lnTo>
                <a:lnTo>
                  <a:pt x="1596" y="1515"/>
                </a:lnTo>
                <a:lnTo>
                  <a:pt x="1597" y="1509"/>
                </a:lnTo>
                <a:lnTo>
                  <a:pt x="1598" y="1503"/>
                </a:lnTo>
                <a:lnTo>
                  <a:pt x="1599" y="1498"/>
                </a:lnTo>
                <a:lnTo>
                  <a:pt x="1600" y="1492"/>
                </a:lnTo>
                <a:lnTo>
                  <a:pt x="1601" y="1486"/>
                </a:lnTo>
                <a:lnTo>
                  <a:pt x="1602" y="1480"/>
                </a:lnTo>
                <a:lnTo>
                  <a:pt x="1602" y="1474"/>
                </a:lnTo>
                <a:lnTo>
                  <a:pt x="1602" y="1467"/>
                </a:lnTo>
                <a:lnTo>
                  <a:pt x="1598" y="1453"/>
                </a:lnTo>
                <a:lnTo>
                  <a:pt x="1593" y="1436"/>
                </a:lnTo>
                <a:lnTo>
                  <a:pt x="1587" y="1434"/>
                </a:lnTo>
                <a:lnTo>
                  <a:pt x="1587" y="1432"/>
                </a:lnTo>
                <a:lnTo>
                  <a:pt x="1588" y="1431"/>
                </a:lnTo>
                <a:lnTo>
                  <a:pt x="1589" y="1430"/>
                </a:lnTo>
                <a:lnTo>
                  <a:pt x="1590" y="1430"/>
                </a:lnTo>
                <a:lnTo>
                  <a:pt x="1591" y="1429"/>
                </a:lnTo>
                <a:lnTo>
                  <a:pt x="1591" y="1427"/>
                </a:lnTo>
                <a:lnTo>
                  <a:pt x="1590" y="1425"/>
                </a:lnTo>
                <a:lnTo>
                  <a:pt x="1589" y="1423"/>
                </a:lnTo>
                <a:lnTo>
                  <a:pt x="1586" y="1420"/>
                </a:lnTo>
                <a:lnTo>
                  <a:pt x="1583" y="1416"/>
                </a:lnTo>
                <a:lnTo>
                  <a:pt x="1582" y="1414"/>
                </a:lnTo>
                <a:lnTo>
                  <a:pt x="1581" y="1412"/>
                </a:lnTo>
                <a:lnTo>
                  <a:pt x="1581" y="1409"/>
                </a:lnTo>
                <a:lnTo>
                  <a:pt x="1582" y="1404"/>
                </a:lnTo>
                <a:lnTo>
                  <a:pt x="1582" y="1399"/>
                </a:lnTo>
                <a:lnTo>
                  <a:pt x="1582" y="1397"/>
                </a:lnTo>
                <a:lnTo>
                  <a:pt x="1582" y="1394"/>
                </a:lnTo>
                <a:lnTo>
                  <a:pt x="1580" y="1393"/>
                </a:lnTo>
                <a:lnTo>
                  <a:pt x="1576" y="1390"/>
                </a:lnTo>
                <a:lnTo>
                  <a:pt x="1574" y="1388"/>
                </a:lnTo>
                <a:lnTo>
                  <a:pt x="1573" y="1387"/>
                </a:lnTo>
                <a:lnTo>
                  <a:pt x="1574" y="1386"/>
                </a:lnTo>
                <a:lnTo>
                  <a:pt x="1576" y="1386"/>
                </a:lnTo>
                <a:lnTo>
                  <a:pt x="1579" y="1386"/>
                </a:lnTo>
                <a:lnTo>
                  <a:pt x="1578" y="1385"/>
                </a:lnTo>
                <a:lnTo>
                  <a:pt x="1578" y="1384"/>
                </a:lnTo>
                <a:lnTo>
                  <a:pt x="1579" y="1383"/>
                </a:lnTo>
                <a:lnTo>
                  <a:pt x="1584" y="1382"/>
                </a:lnTo>
                <a:lnTo>
                  <a:pt x="1585" y="1381"/>
                </a:lnTo>
                <a:lnTo>
                  <a:pt x="1584" y="1380"/>
                </a:lnTo>
                <a:lnTo>
                  <a:pt x="1582" y="1380"/>
                </a:lnTo>
                <a:lnTo>
                  <a:pt x="1581" y="1380"/>
                </a:lnTo>
                <a:lnTo>
                  <a:pt x="1580" y="1379"/>
                </a:lnTo>
                <a:lnTo>
                  <a:pt x="1580" y="1377"/>
                </a:lnTo>
                <a:lnTo>
                  <a:pt x="1581" y="1375"/>
                </a:lnTo>
                <a:lnTo>
                  <a:pt x="1581" y="1373"/>
                </a:lnTo>
                <a:lnTo>
                  <a:pt x="1583" y="1368"/>
                </a:lnTo>
                <a:lnTo>
                  <a:pt x="1590" y="1355"/>
                </a:lnTo>
                <a:lnTo>
                  <a:pt x="1590" y="1352"/>
                </a:lnTo>
                <a:lnTo>
                  <a:pt x="1590" y="1349"/>
                </a:lnTo>
                <a:lnTo>
                  <a:pt x="1590" y="1346"/>
                </a:lnTo>
                <a:lnTo>
                  <a:pt x="1590" y="1344"/>
                </a:lnTo>
                <a:lnTo>
                  <a:pt x="1592" y="1343"/>
                </a:lnTo>
                <a:lnTo>
                  <a:pt x="1594" y="1343"/>
                </a:lnTo>
                <a:lnTo>
                  <a:pt x="1597" y="1344"/>
                </a:lnTo>
                <a:lnTo>
                  <a:pt x="1599" y="1344"/>
                </a:lnTo>
                <a:lnTo>
                  <a:pt x="1600" y="1343"/>
                </a:lnTo>
                <a:lnTo>
                  <a:pt x="1600" y="1342"/>
                </a:lnTo>
                <a:lnTo>
                  <a:pt x="1600" y="1339"/>
                </a:lnTo>
                <a:lnTo>
                  <a:pt x="1601" y="1337"/>
                </a:lnTo>
                <a:lnTo>
                  <a:pt x="1601" y="1336"/>
                </a:lnTo>
                <a:lnTo>
                  <a:pt x="1602" y="1335"/>
                </a:lnTo>
                <a:lnTo>
                  <a:pt x="1606" y="1333"/>
                </a:lnTo>
                <a:lnTo>
                  <a:pt x="1612" y="1331"/>
                </a:lnTo>
                <a:lnTo>
                  <a:pt x="1618" y="1329"/>
                </a:lnTo>
                <a:lnTo>
                  <a:pt x="1620" y="1328"/>
                </a:lnTo>
                <a:lnTo>
                  <a:pt x="1621" y="1327"/>
                </a:lnTo>
                <a:lnTo>
                  <a:pt x="1622" y="1325"/>
                </a:lnTo>
                <a:lnTo>
                  <a:pt x="1622" y="1324"/>
                </a:lnTo>
                <a:lnTo>
                  <a:pt x="1622" y="1321"/>
                </a:lnTo>
                <a:lnTo>
                  <a:pt x="1622" y="1318"/>
                </a:lnTo>
                <a:lnTo>
                  <a:pt x="1623" y="1317"/>
                </a:lnTo>
                <a:lnTo>
                  <a:pt x="1624" y="1315"/>
                </a:lnTo>
                <a:lnTo>
                  <a:pt x="1629" y="1313"/>
                </a:lnTo>
                <a:lnTo>
                  <a:pt x="1634" y="1313"/>
                </a:lnTo>
                <a:lnTo>
                  <a:pt x="1639" y="1312"/>
                </a:lnTo>
                <a:lnTo>
                  <a:pt x="1641" y="1311"/>
                </a:lnTo>
                <a:lnTo>
                  <a:pt x="1644" y="1310"/>
                </a:lnTo>
                <a:lnTo>
                  <a:pt x="1645" y="1308"/>
                </a:lnTo>
                <a:lnTo>
                  <a:pt x="1646" y="1306"/>
                </a:lnTo>
                <a:lnTo>
                  <a:pt x="1648" y="1302"/>
                </a:lnTo>
                <a:lnTo>
                  <a:pt x="1650" y="1297"/>
                </a:lnTo>
                <a:lnTo>
                  <a:pt x="1652" y="1293"/>
                </a:lnTo>
                <a:lnTo>
                  <a:pt x="1654" y="1292"/>
                </a:lnTo>
                <a:lnTo>
                  <a:pt x="1656" y="1292"/>
                </a:lnTo>
                <a:lnTo>
                  <a:pt x="1661" y="1290"/>
                </a:lnTo>
                <a:lnTo>
                  <a:pt x="1655" y="1279"/>
                </a:lnTo>
                <a:lnTo>
                  <a:pt x="1658" y="1278"/>
                </a:lnTo>
                <a:lnTo>
                  <a:pt x="1661" y="1277"/>
                </a:lnTo>
                <a:lnTo>
                  <a:pt x="1664" y="1277"/>
                </a:lnTo>
                <a:lnTo>
                  <a:pt x="1666" y="1276"/>
                </a:lnTo>
                <a:lnTo>
                  <a:pt x="1663" y="1270"/>
                </a:lnTo>
                <a:lnTo>
                  <a:pt x="1664" y="1270"/>
                </a:lnTo>
                <a:lnTo>
                  <a:pt x="1669" y="1269"/>
                </a:lnTo>
                <a:lnTo>
                  <a:pt x="1677" y="1268"/>
                </a:lnTo>
                <a:lnTo>
                  <a:pt x="1683" y="1268"/>
                </a:lnTo>
                <a:lnTo>
                  <a:pt x="1681" y="1266"/>
                </a:lnTo>
                <a:lnTo>
                  <a:pt x="1680" y="1263"/>
                </a:lnTo>
                <a:lnTo>
                  <a:pt x="1677" y="1259"/>
                </a:lnTo>
                <a:lnTo>
                  <a:pt x="1675" y="1259"/>
                </a:lnTo>
                <a:lnTo>
                  <a:pt x="1672" y="1259"/>
                </a:lnTo>
                <a:lnTo>
                  <a:pt x="1666" y="1259"/>
                </a:lnTo>
                <a:lnTo>
                  <a:pt x="1666" y="1254"/>
                </a:lnTo>
                <a:lnTo>
                  <a:pt x="1672" y="1253"/>
                </a:lnTo>
                <a:lnTo>
                  <a:pt x="1675" y="1252"/>
                </a:lnTo>
                <a:lnTo>
                  <a:pt x="1677" y="1251"/>
                </a:lnTo>
                <a:lnTo>
                  <a:pt x="1677" y="1246"/>
                </a:lnTo>
                <a:lnTo>
                  <a:pt x="1677" y="1240"/>
                </a:lnTo>
                <a:lnTo>
                  <a:pt x="1675" y="1239"/>
                </a:lnTo>
                <a:lnTo>
                  <a:pt x="1672" y="1238"/>
                </a:lnTo>
                <a:lnTo>
                  <a:pt x="1669" y="1238"/>
                </a:lnTo>
                <a:lnTo>
                  <a:pt x="1666" y="1237"/>
                </a:lnTo>
                <a:lnTo>
                  <a:pt x="1665" y="1236"/>
                </a:lnTo>
                <a:lnTo>
                  <a:pt x="1664" y="1235"/>
                </a:lnTo>
                <a:lnTo>
                  <a:pt x="1664" y="1233"/>
                </a:lnTo>
                <a:lnTo>
                  <a:pt x="1663" y="1230"/>
                </a:lnTo>
                <a:lnTo>
                  <a:pt x="1662" y="1229"/>
                </a:lnTo>
                <a:lnTo>
                  <a:pt x="1661" y="1228"/>
                </a:lnTo>
                <a:lnTo>
                  <a:pt x="1666" y="1223"/>
                </a:lnTo>
                <a:lnTo>
                  <a:pt x="1669" y="1219"/>
                </a:lnTo>
                <a:lnTo>
                  <a:pt x="1669" y="1218"/>
                </a:lnTo>
                <a:lnTo>
                  <a:pt x="1669" y="1217"/>
                </a:lnTo>
                <a:lnTo>
                  <a:pt x="1666" y="1216"/>
                </a:lnTo>
                <a:lnTo>
                  <a:pt x="1665" y="1216"/>
                </a:lnTo>
                <a:lnTo>
                  <a:pt x="1665" y="1215"/>
                </a:lnTo>
                <a:lnTo>
                  <a:pt x="1665" y="1213"/>
                </a:lnTo>
                <a:lnTo>
                  <a:pt x="1666" y="1211"/>
                </a:lnTo>
                <a:lnTo>
                  <a:pt x="1666" y="1210"/>
                </a:lnTo>
                <a:lnTo>
                  <a:pt x="1666" y="1209"/>
                </a:lnTo>
                <a:lnTo>
                  <a:pt x="1665" y="1207"/>
                </a:lnTo>
                <a:lnTo>
                  <a:pt x="1664" y="1206"/>
                </a:lnTo>
                <a:lnTo>
                  <a:pt x="1661" y="1205"/>
                </a:lnTo>
                <a:lnTo>
                  <a:pt x="1655" y="1203"/>
                </a:lnTo>
                <a:lnTo>
                  <a:pt x="1656" y="1201"/>
                </a:lnTo>
                <a:lnTo>
                  <a:pt x="1656" y="1200"/>
                </a:lnTo>
                <a:lnTo>
                  <a:pt x="1658" y="1200"/>
                </a:lnTo>
                <a:lnTo>
                  <a:pt x="1661" y="1200"/>
                </a:lnTo>
                <a:lnTo>
                  <a:pt x="1661" y="1199"/>
                </a:lnTo>
                <a:lnTo>
                  <a:pt x="1660" y="1197"/>
                </a:lnTo>
                <a:lnTo>
                  <a:pt x="1659" y="1195"/>
                </a:lnTo>
                <a:lnTo>
                  <a:pt x="1658" y="1193"/>
                </a:lnTo>
                <a:lnTo>
                  <a:pt x="1658" y="1192"/>
                </a:lnTo>
                <a:lnTo>
                  <a:pt x="1660" y="1189"/>
                </a:lnTo>
                <a:lnTo>
                  <a:pt x="1662" y="1186"/>
                </a:lnTo>
                <a:lnTo>
                  <a:pt x="1663" y="1184"/>
                </a:lnTo>
                <a:lnTo>
                  <a:pt x="1664" y="1181"/>
                </a:lnTo>
                <a:lnTo>
                  <a:pt x="1665" y="1175"/>
                </a:lnTo>
                <a:lnTo>
                  <a:pt x="1665" y="1171"/>
                </a:lnTo>
                <a:lnTo>
                  <a:pt x="1666" y="1166"/>
                </a:lnTo>
                <a:lnTo>
                  <a:pt x="1669" y="1166"/>
                </a:lnTo>
                <a:lnTo>
                  <a:pt x="1672" y="1166"/>
                </a:lnTo>
                <a:lnTo>
                  <a:pt x="1677" y="1164"/>
                </a:lnTo>
                <a:lnTo>
                  <a:pt x="1678" y="1165"/>
                </a:lnTo>
                <a:lnTo>
                  <a:pt x="1679" y="1167"/>
                </a:lnTo>
                <a:lnTo>
                  <a:pt x="1680" y="1168"/>
                </a:lnTo>
                <a:lnTo>
                  <a:pt x="1681" y="1169"/>
                </a:lnTo>
                <a:lnTo>
                  <a:pt x="1680" y="1169"/>
                </a:lnTo>
                <a:lnTo>
                  <a:pt x="1678" y="1171"/>
                </a:lnTo>
                <a:lnTo>
                  <a:pt x="1677" y="1172"/>
                </a:lnTo>
                <a:lnTo>
                  <a:pt x="1675" y="1177"/>
                </a:lnTo>
                <a:lnTo>
                  <a:pt x="1673" y="1182"/>
                </a:lnTo>
                <a:lnTo>
                  <a:pt x="1672" y="1187"/>
                </a:lnTo>
                <a:lnTo>
                  <a:pt x="1671" y="1196"/>
                </a:lnTo>
                <a:lnTo>
                  <a:pt x="1670" y="1199"/>
                </a:lnTo>
                <a:lnTo>
                  <a:pt x="1670" y="1200"/>
                </a:lnTo>
                <a:lnTo>
                  <a:pt x="1669" y="1200"/>
                </a:lnTo>
                <a:lnTo>
                  <a:pt x="1671" y="1203"/>
                </a:lnTo>
                <a:lnTo>
                  <a:pt x="1672" y="1205"/>
                </a:lnTo>
                <a:lnTo>
                  <a:pt x="1672" y="1206"/>
                </a:lnTo>
                <a:lnTo>
                  <a:pt x="1673" y="1206"/>
                </a:lnTo>
                <a:lnTo>
                  <a:pt x="1674" y="1205"/>
                </a:lnTo>
                <a:lnTo>
                  <a:pt x="1676" y="1204"/>
                </a:lnTo>
                <a:lnTo>
                  <a:pt x="1679" y="1203"/>
                </a:lnTo>
                <a:lnTo>
                  <a:pt x="1681" y="1203"/>
                </a:lnTo>
                <a:lnTo>
                  <a:pt x="1683" y="1203"/>
                </a:lnTo>
                <a:lnTo>
                  <a:pt x="1683" y="1209"/>
                </a:lnTo>
                <a:lnTo>
                  <a:pt x="1687" y="1208"/>
                </a:lnTo>
                <a:lnTo>
                  <a:pt x="1692" y="1209"/>
                </a:lnTo>
                <a:lnTo>
                  <a:pt x="1694" y="1196"/>
                </a:lnTo>
                <a:lnTo>
                  <a:pt x="1697" y="1180"/>
                </a:lnTo>
                <a:lnTo>
                  <a:pt x="1692" y="1180"/>
                </a:lnTo>
                <a:lnTo>
                  <a:pt x="1690" y="1179"/>
                </a:lnTo>
                <a:lnTo>
                  <a:pt x="1689" y="1179"/>
                </a:lnTo>
                <a:lnTo>
                  <a:pt x="1689" y="1178"/>
                </a:lnTo>
                <a:lnTo>
                  <a:pt x="1689" y="1173"/>
                </a:lnTo>
                <a:lnTo>
                  <a:pt x="1689" y="1169"/>
                </a:lnTo>
                <a:lnTo>
                  <a:pt x="1698" y="1170"/>
                </a:lnTo>
                <a:lnTo>
                  <a:pt x="1704" y="1169"/>
                </a:lnTo>
                <a:lnTo>
                  <a:pt x="1709" y="1168"/>
                </a:lnTo>
                <a:lnTo>
                  <a:pt x="1710" y="1167"/>
                </a:lnTo>
                <a:lnTo>
                  <a:pt x="1711" y="1166"/>
                </a:lnTo>
                <a:lnTo>
                  <a:pt x="1714" y="1163"/>
                </a:lnTo>
                <a:lnTo>
                  <a:pt x="1716" y="1159"/>
                </a:lnTo>
                <a:lnTo>
                  <a:pt x="1718" y="1154"/>
                </a:lnTo>
                <a:lnTo>
                  <a:pt x="1722" y="1147"/>
                </a:lnTo>
                <a:lnTo>
                  <a:pt x="1714" y="1141"/>
                </a:lnTo>
                <a:lnTo>
                  <a:pt x="1714" y="1139"/>
                </a:lnTo>
                <a:lnTo>
                  <a:pt x="1714" y="1137"/>
                </a:lnTo>
                <a:lnTo>
                  <a:pt x="1715" y="1136"/>
                </a:lnTo>
                <a:lnTo>
                  <a:pt x="1717" y="1135"/>
                </a:lnTo>
                <a:lnTo>
                  <a:pt x="1717" y="1134"/>
                </a:lnTo>
                <a:lnTo>
                  <a:pt x="1717" y="1133"/>
                </a:lnTo>
                <a:lnTo>
                  <a:pt x="1725" y="1125"/>
                </a:lnTo>
                <a:lnTo>
                  <a:pt x="1729" y="1121"/>
                </a:lnTo>
                <a:lnTo>
                  <a:pt x="1732" y="1119"/>
                </a:lnTo>
                <a:lnTo>
                  <a:pt x="1734" y="1119"/>
                </a:lnTo>
                <a:lnTo>
                  <a:pt x="1736" y="1118"/>
                </a:lnTo>
                <a:lnTo>
                  <a:pt x="1739" y="1119"/>
                </a:lnTo>
                <a:lnTo>
                  <a:pt x="1742" y="1119"/>
                </a:lnTo>
                <a:lnTo>
                  <a:pt x="1745" y="1119"/>
                </a:lnTo>
                <a:lnTo>
                  <a:pt x="1748" y="1113"/>
                </a:lnTo>
                <a:lnTo>
                  <a:pt x="1751" y="1113"/>
                </a:lnTo>
                <a:lnTo>
                  <a:pt x="1753" y="1113"/>
                </a:lnTo>
                <a:lnTo>
                  <a:pt x="1755" y="1114"/>
                </a:lnTo>
                <a:lnTo>
                  <a:pt x="1758" y="1115"/>
                </a:lnTo>
                <a:lnTo>
                  <a:pt x="1760" y="1116"/>
                </a:lnTo>
                <a:lnTo>
                  <a:pt x="1762" y="1116"/>
                </a:lnTo>
                <a:lnTo>
                  <a:pt x="1763" y="1109"/>
                </a:lnTo>
                <a:lnTo>
                  <a:pt x="1765" y="1102"/>
                </a:lnTo>
                <a:lnTo>
                  <a:pt x="1768" y="1103"/>
                </a:lnTo>
                <a:lnTo>
                  <a:pt x="1769" y="1105"/>
                </a:lnTo>
                <a:lnTo>
                  <a:pt x="1769" y="1107"/>
                </a:lnTo>
                <a:lnTo>
                  <a:pt x="1770" y="1110"/>
                </a:lnTo>
                <a:lnTo>
                  <a:pt x="1775" y="1110"/>
                </a:lnTo>
                <a:lnTo>
                  <a:pt x="1777" y="1109"/>
                </a:lnTo>
                <a:lnTo>
                  <a:pt x="1777" y="1108"/>
                </a:lnTo>
                <a:lnTo>
                  <a:pt x="1776" y="1107"/>
                </a:lnTo>
                <a:lnTo>
                  <a:pt x="1779" y="1106"/>
                </a:lnTo>
                <a:lnTo>
                  <a:pt x="1781" y="1105"/>
                </a:lnTo>
                <a:lnTo>
                  <a:pt x="1784" y="1104"/>
                </a:lnTo>
                <a:lnTo>
                  <a:pt x="1778" y="1100"/>
                </a:lnTo>
                <a:lnTo>
                  <a:pt x="1770" y="1096"/>
                </a:lnTo>
                <a:lnTo>
                  <a:pt x="1772" y="1093"/>
                </a:lnTo>
                <a:lnTo>
                  <a:pt x="1775" y="1091"/>
                </a:lnTo>
                <a:lnTo>
                  <a:pt x="1777" y="1089"/>
                </a:lnTo>
                <a:lnTo>
                  <a:pt x="1779" y="1088"/>
                </a:lnTo>
                <a:lnTo>
                  <a:pt x="1779" y="1085"/>
                </a:lnTo>
                <a:lnTo>
                  <a:pt x="1779" y="1084"/>
                </a:lnTo>
                <a:lnTo>
                  <a:pt x="1779" y="1083"/>
                </a:lnTo>
                <a:lnTo>
                  <a:pt x="1778" y="1083"/>
                </a:lnTo>
                <a:lnTo>
                  <a:pt x="1776" y="1082"/>
                </a:lnTo>
                <a:lnTo>
                  <a:pt x="1776" y="1081"/>
                </a:lnTo>
                <a:lnTo>
                  <a:pt x="1776" y="1079"/>
                </a:lnTo>
                <a:lnTo>
                  <a:pt x="1782" y="1076"/>
                </a:lnTo>
                <a:lnTo>
                  <a:pt x="1783" y="1074"/>
                </a:lnTo>
                <a:lnTo>
                  <a:pt x="1784" y="1072"/>
                </a:lnTo>
                <a:lnTo>
                  <a:pt x="1785" y="1067"/>
                </a:lnTo>
                <a:lnTo>
                  <a:pt x="1786" y="1062"/>
                </a:lnTo>
                <a:lnTo>
                  <a:pt x="1786" y="1059"/>
                </a:lnTo>
                <a:lnTo>
                  <a:pt x="1787" y="1057"/>
                </a:lnTo>
                <a:lnTo>
                  <a:pt x="1797" y="1057"/>
                </a:lnTo>
                <a:lnTo>
                  <a:pt x="1801" y="1056"/>
                </a:lnTo>
                <a:lnTo>
                  <a:pt x="1804" y="1055"/>
                </a:lnTo>
                <a:lnTo>
                  <a:pt x="1807" y="1053"/>
                </a:lnTo>
                <a:lnTo>
                  <a:pt x="1809" y="1050"/>
                </a:lnTo>
                <a:lnTo>
                  <a:pt x="1815" y="1040"/>
                </a:lnTo>
                <a:lnTo>
                  <a:pt x="1815" y="1048"/>
                </a:lnTo>
                <a:lnTo>
                  <a:pt x="1824" y="1043"/>
                </a:lnTo>
                <a:lnTo>
                  <a:pt x="1823" y="1043"/>
                </a:lnTo>
                <a:lnTo>
                  <a:pt x="1824" y="1044"/>
                </a:lnTo>
                <a:lnTo>
                  <a:pt x="1826" y="1046"/>
                </a:lnTo>
                <a:lnTo>
                  <a:pt x="1829" y="1048"/>
                </a:lnTo>
                <a:lnTo>
                  <a:pt x="1843" y="1037"/>
                </a:lnTo>
                <a:lnTo>
                  <a:pt x="1840" y="1029"/>
                </a:lnTo>
                <a:lnTo>
                  <a:pt x="1838" y="1020"/>
                </a:lnTo>
                <a:lnTo>
                  <a:pt x="1840" y="1021"/>
                </a:lnTo>
                <a:lnTo>
                  <a:pt x="1842" y="1023"/>
                </a:lnTo>
                <a:lnTo>
                  <a:pt x="1846" y="1026"/>
                </a:lnTo>
                <a:lnTo>
                  <a:pt x="1849" y="1026"/>
                </a:lnTo>
                <a:lnTo>
                  <a:pt x="1851" y="1026"/>
                </a:lnTo>
                <a:lnTo>
                  <a:pt x="1856" y="1025"/>
                </a:lnTo>
                <a:lnTo>
                  <a:pt x="1860" y="1024"/>
                </a:lnTo>
                <a:lnTo>
                  <a:pt x="1862" y="1023"/>
                </a:lnTo>
                <a:lnTo>
                  <a:pt x="1863" y="1023"/>
                </a:lnTo>
                <a:lnTo>
                  <a:pt x="1861" y="1019"/>
                </a:lnTo>
                <a:lnTo>
                  <a:pt x="1860" y="1016"/>
                </a:lnTo>
                <a:lnTo>
                  <a:pt x="1860" y="1015"/>
                </a:lnTo>
                <a:lnTo>
                  <a:pt x="1860" y="1014"/>
                </a:lnTo>
                <a:lnTo>
                  <a:pt x="1861" y="1014"/>
                </a:lnTo>
                <a:lnTo>
                  <a:pt x="1862" y="1014"/>
                </a:lnTo>
                <a:lnTo>
                  <a:pt x="1864" y="1016"/>
                </a:lnTo>
                <a:lnTo>
                  <a:pt x="1866" y="1020"/>
                </a:lnTo>
                <a:lnTo>
                  <a:pt x="1872" y="1015"/>
                </a:lnTo>
                <a:lnTo>
                  <a:pt x="1877" y="1010"/>
                </a:lnTo>
                <a:lnTo>
                  <a:pt x="1879" y="1007"/>
                </a:lnTo>
                <a:lnTo>
                  <a:pt x="1881" y="1004"/>
                </a:lnTo>
                <a:lnTo>
                  <a:pt x="1886" y="998"/>
                </a:lnTo>
                <a:lnTo>
                  <a:pt x="1886" y="1000"/>
                </a:lnTo>
                <a:lnTo>
                  <a:pt x="1886" y="999"/>
                </a:lnTo>
                <a:lnTo>
                  <a:pt x="1887" y="999"/>
                </a:lnTo>
                <a:lnTo>
                  <a:pt x="1888" y="1000"/>
                </a:lnTo>
                <a:lnTo>
                  <a:pt x="1889" y="1000"/>
                </a:lnTo>
                <a:lnTo>
                  <a:pt x="1891" y="1003"/>
                </a:lnTo>
                <a:lnTo>
                  <a:pt x="1886" y="1003"/>
                </a:lnTo>
                <a:lnTo>
                  <a:pt x="1885" y="1008"/>
                </a:lnTo>
                <a:lnTo>
                  <a:pt x="1885" y="1011"/>
                </a:lnTo>
                <a:lnTo>
                  <a:pt x="1884" y="1013"/>
                </a:lnTo>
                <a:lnTo>
                  <a:pt x="1883" y="1017"/>
                </a:lnTo>
                <a:lnTo>
                  <a:pt x="1894" y="1014"/>
                </a:lnTo>
                <a:lnTo>
                  <a:pt x="1905" y="1012"/>
                </a:lnTo>
                <a:lnTo>
                  <a:pt x="1908" y="1014"/>
                </a:lnTo>
                <a:lnTo>
                  <a:pt x="1909" y="1016"/>
                </a:lnTo>
                <a:lnTo>
                  <a:pt x="1909" y="1017"/>
                </a:lnTo>
                <a:lnTo>
                  <a:pt x="1908" y="1017"/>
                </a:lnTo>
                <a:lnTo>
                  <a:pt x="1905" y="1018"/>
                </a:lnTo>
                <a:lnTo>
                  <a:pt x="1904" y="1020"/>
                </a:lnTo>
                <a:lnTo>
                  <a:pt x="1904" y="1022"/>
                </a:lnTo>
                <a:lnTo>
                  <a:pt x="1902" y="1026"/>
                </a:lnTo>
                <a:lnTo>
                  <a:pt x="1893" y="1023"/>
                </a:lnTo>
                <a:lnTo>
                  <a:pt x="1890" y="1023"/>
                </a:lnTo>
                <a:lnTo>
                  <a:pt x="1888" y="1023"/>
                </a:lnTo>
                <a:lnTo>
                  <a:pt x="1883" y="1025"/>
                </a:lnTo>
                <a:lnTo>
                  <a:pt x="1874" y="1029"/>
                </a:lnTo>
                <a:lnTo>
                  <a:pt x="1874" y="1034"/>
                </a:lnTo>
                <a:lnTo>
                  <a:pt x="1870" y="1034"/>
                </a:lnTo>
                <a:lnTo>
                  <a:pt x="1866" y="1034"/>
                </a:lnTo>
                <a:lnTo>
                  <a:pt x="1863" y="1039"/>
                </a:lnTo>
                <a:lnTo>
                  <a:pt x="1861" y="1042"/>
                </a:lnTo>
                <a:lnTo>
                  <a:pt x="1858" y="1045"/>
                </a:lnTo>
                <a:lnTo>
                  <a:pt x="1857" y="1048"/>
                </a:lnTo>
                <a:lnTo>
                  <a:pt x="1857" y="1050"/>
                </a:lnTo>
                <a:lnTo>
                  <a:pt x="1857" y="1051"/>
                </a:lnTo>
                <a:lnTo>
                  <a:pt x="1858" y="1054"/>
                </a:lnTo>
                <a:lnTo>
                  <a:pt x="1862" y="1057"/>
                </a:lnTo>
                <a:lnTo>
                  <a:pt x="1869" y="1059"/>
                </a:lnTo>
                <a:lnTo>
                  <a:pt x="1872" y="1065"/>
                </a:lnTo>
                <a:lnTo>
                  <a:pt x="1874" y="1065"/>
                </a:lnTo>
                <a:lnTo>
                  <a:pt x="1875" y="1065"/>
                </a:lnTo>
                <a:lnTo>
                  <a:pt x="1876" y="1065"/>
                </a:lnTo>
                <a:lnTo>
                  <a:pt x="1877" y="1064"/>
                </a:lnTo>
                <a:lnTo>
                  <a:pt x="1878" y="1062"/>
                </a:lnTo>
                <a:lnTo>
                  <a:pt x="1879" y="1062"/>
                </a:lnTo>
                <a:lnTo>
                  <a:pt x="1880" y="1062"/>
                </a:lnTo>
                <a:lnTo>
                  <a:pt x="1880" y="1063"/>
                </a:lnTo>
                <a:lnTo>
                  <a:pt x="1880" y="1065"/>
                </a:lnTo>
                <a:lnTo>
                  <a:pt x="1881" y="1067"/>
                </a:lnTo>
                <a:lnTo>
                  <a:pt x="1883" y="1068"/>
                </a:lnTo>
                <a:lnTo>
                  <a:pt x="1894" y="1059"/>
                </a:lnTo>
                <a:lnTo>
                  <a:pt x="1895" y="1058"/>
                </a:lnTo>
                <a:lnTo>
                  <a:pt x="1895" y="1056"/>
                </a:lnTo>
                <a:lnTo>
                  <a:pt x="1895" y="1052"/>
                </a:lnTo>
                <a:lnTo>
                  <a:pt x="1895" y="1048"/>
                </a:lnTo>
                <a:lnTo>
                  <a:pt x="1897" y="1045"/>
                </a:lnTo>
                <a:lnTo>
                  <a:pt x="1900" y="1043"/>
                </a:lnTo>
                <a:lnTo>
                  <a:pt x="1901" y="1042"/>
                </a:lnTo>
                <a:lnTo>
                  <a:pt x="1902" y="1042"/>
                </a:lnTo>
                <a:lnTo>
                  <a:pt x="1903" y="1043"/>
                </a:lnTo>
                <a:lnTo>
                  <a:pt x="1903" y="1044"/>
                </a:lnTo>
                <a:lnTo>
                  <a:pt x="1904" y="1045"/>
                </a:lnTo>
                <a:lnTo>
                  <a:pt x="1906" y="1046"/>
                </a:lnTo>
                <a:lnTo>
                  <a:pt x="1907" y="1046"/>
                </a:lnTo>
                <a:lnTo>
                  <a:pt x="1908" y="1045"/>
                </a:lnTo>
                <a:lnTo>
                  <a:pt x="1909" y="1041"/>
                </a:lnTo>
                <a:lnTo>
                  <a:pt x="1910" y="1038"/>
                </a:lnTo>
                <a:lnTo>
                  <a:pt x="1911" y="1037"/>
                </a:lnTo>
                <a:lnTo>
                  <a:pt x="1912" y="1037"/>
                </a:lnTo>
                <a:lnTo>
                  <a:pt x="1914" y="1036"/>
                </a:lnTo>
                <a:lnTo>
                  <a:pt x="1918" y="1037"/>
                </a:lnTo>
                <a:lnTo>
                  <a:pt x="1921" y="1037"/>
                </a:lnTo>
                <a:lnTo>
                  <a:pt x="1925" y="1037"/>
                </a:lnTo>
                <a:lnTo>
                  <a:pt x="1925" y="1034"/>
                </a:lnTo>
                <a:lnTo>
                  <a:pt x="1935" y="1029"/>
                </a:lnTo>
                <a:lnTo>
                  <a:pt x="1939" y="1026"/>
                </a:lnTo>
                <a:lnTo>
                  <a:pt x="1941" y="1025"/>
                </a:lnTo>
                <a:lnTo>
                  <a:pt x="1942" y="1023"/>
                </a:lnTo>
                <a:lnTo>
                  <a:pt x="1942" y="1017"/>
                </a:lnTo>
                <a:lnTo>
                  <a:pt x="1947" y="1017"/>
                </a:lnTo>
                <a:lnTo>
                  <a:pt x="1946" y="1013"/>
                </a:lnTo>
                <a:lnTo>
                  <a:pt x="1945" y="1010"/>
                </a:lnTo>
                <a:lnTo>
                  <a:pt x="1944" y="1006"/>
                </a:lnTo>
                <a:lnTo>
                  <a:pt x="1942" y="1000"/>
                </a:lnTo>
                <a:lnTo>
                  <a:pt x="1936" y="1005"/>
                </a:lnTo>
                <a:lnTo>
                  <a:pt x="1933" y="1007"/>
                </a:lnTo>
                <a:lnTo>
                  <a:pt x="1930" y="1009"/>
                </a:lnTo>
                <a:lnTo>
                  <a:pt x="1927" y="1010"/>
                </a:lnTo>
                <a:lnTo>
                  <a:pt x="1924" y="1011"/>
                </a:lnTo>
                <a:lnTo>
                  <a:pt x="1922" y="1011"/>
                </a:lnTo>
                <a:lnTo>
                  <a:pt x="1920" y="1010"/>
                </a:lnTo>
                <a:lnTo>
                  <a:pt x="1917" y="1009"/>
                </a:lnTo>
                <a:lnTo>
                  <a:pt x="1911" y="1003"/>
                </a:lnTo>
                <a:lnTo>
                  <a:pt x="1907" y="1003"/>
                </a:lnTo>
                <a:lnTo>
                  <a:pt x="1906" y="1005"/>
                </a:lnTo>
                <a:lnTo>
                  <a:pt x="1905" y="1006"/>
                </a:lnTo>
                <a:lnTo>
                  <a:pt x="1904" y="1006"/>
                </a:lnTo>
                <a:lnTo>
                  <a:pt x="1902" y="1006"/>
                </a:lnTo>
                <a:lnTo>
                  <a:pt x="1903" y="1005"/>
                </a:lnTo>
                <a:lnTo>
                  <a:pt x="1902" y="1003"/>
                </a:lnTo>
                <a:lnTo>
                  <a:pt x="1900" y="1000"/>
                </a:lnTo>
                <a:lnTo>
                  <a:pt x="1905" y="1000"/>
                </a:lnTo>
                <a:lnTo>
                  <a:pt x="1905" y="999"/>
                </a:lnTo>
                <a:lnTo>
                  <a:pt x="1906" y="998"/>
                </a:lnTo>
                <a:lnTo>
                  <a:pt x="1908" y="995"/>
                </a:lnTo>
                <a:lnTo>
                  <a:pt x="1898" y="992"/>
                </a:lnTo>
                <a:lnTo>
                  <a:pt x="1893" y="991"/>
                </a:lnTo>
                <a:lnTo>
                  <a:pt x="1888" y="989"/>
                </a:lnTo>
                <a:lnTo>
                  <a:pt x="1889" y="986"/>
                </a:lnTo>
                <a:lnTo>
                  <a:pt x="1890" y="981"/>
                </a:lnTo>
                <a:lnTo>
                  <a:pt x="1890" y="977"/>
                </a:lnTo>
                <a:lnTo>
                  <a:pt x="1889" y="976"/>
                </a:lnTo>
                <a:lnTo>
                  <a:pt x="1888" y="975"/>
                </a:lnTo>
                <a:lnTo>
                  <a:pt x="1890" y="975"/>
                </a:lnTo>
                <a:lnTo>
                  <a:pt x="1891" y="975"/>
                </a:lnTo>
                <a:lnTo>
                  <a:pt x="1891" y="974"/>
                </a:lnTo>
                <a:lnTo>
                  <a:pt x="1891" y="972"/>
                </a:lnTo>
                <a:lnTo>
                  <a:pt x="1891" y="969"/>
                </a:lnTo>
                <a:lnTo>
                  <a:pt x="1887" y="970"/>
                </a:lnTo>
                <a:lnTo>
                  <a:pt x="1885" y="971"/>
                </a:lnTo>
                <a:lnTo>
                  <a:pt x="1885" y="972"/>
                </a:lnTo>
                <a:lnTo>
                  <a:pt x="1886" y="972"/>
                </a:lnTo>
                <a:lnTo>
                  <a:pt x="1883" y="972"/>
                </a:lnTo>
                <a:lnTo>
                  <a:pt x="1886" y="964"/>
                </a:lnTo>
                <a:lnTo>
                  <a:pt x="1886" y="962"/>
                </a:lnTo>
                <a:lnTo>
                  <a:pt x="1886" y="961"/>
                </a:lnTo>
                <a:lnTo>
                  <a:pt x="1888" y="955"/>
                </a:lnTo>
                <a:lnTo>
                  <a:pt x="1890" y="951"/>
                </a:lnTo>
                <a:lnTo>
                  <a:pt x="1890" y="949"/>
                </a:lnTo>
                <a:lnTo>
                  <a:pt x="1889" y="948"/>
                </a:lnTo>
                <a:lnTo>
                  <a:pt x="1888" y="947"/>
                </a:lnTo>
                <a:lnTo>
                  <a:pt x="1883" y="948"/>
                </a:lnTo>
                <a:lnTo>
                  <a:pt x="1872" y="949"/>
                </a:lnTo>
                <a:lnTo>
                  <a:pt x="1864" y="950"/>
                </a:lnTo>
                <a:lnTo>
                  <a:pt x="1863" y="950"/>
                </a:lnTo>
                <a:lnTo>
                  <a:pt x="1866" y="950"/>
                </a:lnTo>
                <a:lnTo>
                  <a:pt x="1863" y="944"/>
                </a:lnTo>
                <a:lnTo>
                  <a:pt x="1860" y="939"/>
                </a:lnTo>
                <a:lnTo>
                  <a:pt x="1862" y="939"/>
                </a:lnTo>
                <a:lnTo>
                  <a:pt x="1864" y="939"/>
                </a:lnTo>
                <a:lnTo>
                  <a:pt x="1865" y="938"/>
                </a:lnTo>
                <a:lnTo>
                  <a:pt x="1865" y="937"/>
                </a:lnTo>
                <a:lnTo>
                  <a:pt x="1866" y="936"/>
                </a:lnTo>
                <a:lnTo>
                  <a:pt x="1867" y="935"/>
                </a:lnTo>
                <a:lnTo>
                  <a:pt x="1869" y="936"/>
                </a:lnTo>
                <a:lnTo>
                  <a:pt x="1874" y="944"/>
                </a:lnTo>
                <a:lnTo>
                  <a:pt x="1876" y="943"/>
                </a:lnTo>
                <a:lnTo>
                  <a:pt x="1877" y="942"/>
                </a:lnTo>
                <a:lnTo>
                  <a:pt x="1883" y="941"/>
                </a:lnTo>
                <a:lnTo>
                  <a:pt x="1884" y="935"/>
                </a:lnTo>
                <a:lnTo>
                  <a:pt x="1885" y="932"/>
                </a:lnTo>
                <a:lnTo>
                  <a:pt x="1885" y="931"/>
                </a:lnTo>
                <a:lnTo>
                  <a:pt x="1886" y="930"/>
                </a:lnTo>
                <a:lnTo>
                  <a:pt x="1890" y="930"/>
                </a:lnTo>
                <a:lnTo>
                  <a:pt x="1894" y="930"/>
                </a:lnTo>
                <a:lnTo>
                  <a:pt x="1895" y="928"/>
                </a:lnTo>
                <a:lnTo>
                  <a:pt x="1895" y="927"/>
                </a:lnTo>
                <a:lnTo>
                  <a:pt x="1894" y="923"/>
                </a:lnTo>
                <a:lnTo>
                  <a:pt x="1893" y="919"/>
                </a:lnTo>
                <a:lnTo>
                  <a:pt x="1893" y="918"/>
                </a:lnTo>
                <a:lnTo>
                  <a:pt x="1894" y="916"/>
                </a:lnTo>
                <a:lnTo>
                  <a:pt x="1895" y="917"/>
                </a:lnTo>
                <a:lnTo>
                  <a:pt x="1896" y="917"/>
                </a:lnTo>
                <a:lnTo>
                  <a:pt x="1897" y="917"/>
                </a:lnTo>
                <a:lnTo>
                  <a:pt x="1898" y="916"/>
                </a:lnTo>
                <a:lnTo>
                  <a:pt x="1900" y="913"/>
                </a:lnTo>
                <a:lnTo>
                  <a:pt x="1894" y="910"/>
                </a:lnTo>
                <a:lnTo>
                  <a:pt x="1892" y="908"/>
                </a:lnTo>
                <a:lnTo>
                  <a:pt x="1891" y="906"/>
                </a:lnTo>
                <a:lnTo>
                  <a:pt x="1891" y="905"/>
                </a:lnTo>
                <a:lnTo>
                  <a:pt x="1891" y="902"/>
                </a:lnTo>
                <a:lnTo>
                  <a:pt x="1886" y="900"/>
                </a:lnTo>
                <a:lnTo>
                  <a:pt x="1881" y="899"/>
                </a:lnTo>
                <a:lnTo>
                  <a:pt x="1876" y="899"/>
                </a:lnTo>
                <a:lnTo>
                  <a:pt x="1871" y="900"/>
                </a:lnTo>
                <a:lnTo>
                  <a:pt x="1867" y="901"/>
                </a:lnTo>
                <a:lnTo>
                  <a:pt x="1863" y="902"/>
                </a:lnTo>
                <a:lnTo>
                  <a:pt x="1855" y="905"/>
                </a:lnTo>
                <a:lnTo>
                  <a:pt x="1849" y="907"/>
                </a:lnTo>
                <a:lnTo>
                  <a:pt x="1843" y="910"/>
                </a:lnTo>
                <a:lnTo>
                  <a:pt x="1834" y="915"/>
                </a:lnTo>
                <a:lnTo>
                  <a:pt x="1825" y="921"/>
                </a:lnTo>
                <a:lnTo>
                  <a:pt x="1817" y="928"/>
                </a:lnTo>
                <a:lnTo>
                  <a:pt x="1809" y="935"/>
                </a:lnTo>
                <a:lnTo>
                  <a:pt x="1794" y="950"/>
                </a:lnTo>
                <a:lnTo>
                  <a:pt x="1782" y="967"/>
                </a:lnTo>
                <a:lnTo>
                  <a:pt x="1786" y="959"/>
                </a:lnTo>
                <a:lnTo>
                  <a:pt x="1790" y="953"/>
                </a:lnTo>
                <a:lnTo>
                  <a:pt x="1793" y="945"/>
                </a:lnTo>
                <a:lnTo>
                  <a:pt x="1796" y="939"/>
                </a:lnTo>
                <a:lnTo>
                  <a:pt x="1793" y="938"/>
                </a:lnTo>
                <a:lnTo>
                  <a:pt x="1791" y="939"/>
                </a:lnTo>
                <a:lnTo>
                  <a:pt x="1790" y="938"/>
                </a:lnTo>
                <a:lnTo>
                  <a:pt x="1789" y="937"/>
                </a:lnTo>
                <a:lnTo>
                  <a:pt x="1790" y="936"/>
                </a:lnTo>
                <a:lnTo>
                  <a:pt x="1791" y="935"/>
                </a:lnTo>
                <a:lnTo>
                  <a:pt x="1791" y="934"/>
                </a:lnTo>
                <a:lnTo>
                  <a:pt x="1794" y="934"/>
                </a:lnTo>
                <a:lnTo>
                  <a:pt x="1796" y="934"/>
                </a:lnTo>
                <a:lnTo>
                  <a:pt x="1798" y="933"/>
                </a:lnTo>
                <a:lnTo>
                  <a:pt x="1800" y="931"/>
                </a:lnTo>
                <a:lnTo>
                  <a:pt x="1802" y="929"/>
                </a:lnTo>
                <a:lnTo>
                  <a:pt x="1804" y="925"/>
                </a:lnTo>
                <a:lnTo>
                  <a:pt x="1807" y="920"/>
                </a:lnTo>
                <a:lnTo>
                  <a:pt x="1810" y="916"/>
                </a:lnTo>
                <a:lnTo>
                  <a:pt x="1811" y="915"/>
                </a:lnTo>
                <a:lnTo>
                  <a:pt x="1814" y="916"/>
                </a:lnTo>
                <a:lnTo>
                  <a:pt x="1816" y="916"/>
                </a:lnTo>
                <a:lnTo>
                  <a:pt x="1818" y="916"/>
                </a:lnTo>
                <a:lnTo>
                  <a:pt x="1819" y="914"/>
                </a:lnTo>
                <a:lnTo>
                  <a:pt x="1818" y="912"/>
                </a:lnTo>
                <a:lnTo>
                  <a:pt x="1818" y="909"/>
                </a:lnTo>
                <a:lnTo>
                  <a:pt x="1818" y="908"/>
                </a:lnTo>
                <a:lnTo>
                  <a:pt x="1819" y="907"/>
                </a:lnTo>
                <a:lnTo>
                  <a:pt x="1820" y="907"/>
                </a:lnTo>
                <a:lnTo>
                  <a:pt x="1822" y="907"/>
                </a:lnTo>
                <a:lnTo>
                  <a:pt x="1824" y="908"/>
                </a:lnTo>
                <a:lnTo>
                  <a:pt x="1827" y="908"/>
                </a:lnTo>
                <a:lnTo>
                  <a:pt x="1841" y="891"/>
                </a:lnTo>
                <a:lnTo>
                  <a:pt x="1843" y="888"/>
                </a:lnTo>
                <a:lnTo>
                  <a:pt x="1846" y="885"/>
                </a:lnTo>
                <a:lnTo>
                  <a:pt x="1850" y="880"/>
                </a:lnTo>
                <a:lnTo>
                  <a:pt x="1852" y="878"/>
                </a:lnTo>
                <a:lnTo>
                  <a:pt x="1854" y="877"/>
                </a:lnTo>
                <a:lnTo>
                  <a:pt x="1855" y="877"/>
                </a:lnTo>
                <a:lnTo>
                  <a:pt x="1863" y="875"/>
                </a:lnTo>
                <a:lnTo>
                  <a:pt x="1872" y="874"/>
                </a:lnTo>
                <a:lnTo>
                  <a:pt x="1881" y="875"/>
                </a:lnTo>
                <a:lnTo>
                  <a:pt x="1889" y="875"/>
                </a:lnTo>
                <a:lnTo>
                  <a:pt x="1905" y="877"/>
                </a:lnTo>
                <a:lnTo>
                  <a:pt x="1911" y="877"/>
                </a:lnTo>
                <a:lnTo>
                  <a:pt x="1917" y="877"/>
                </a:lnTo>
                <a:lnTo>
                  <a:pt x="1918" y="876"/>
                </a:lnTo>
                <a:lnTo>
                  <a:pt x="1918" y="875"/>
                </a:lnTo>
                <a:lnTo>
                  <a:pt x="1920" y="873"/>
                </a:lnTo>
                <a:lnTo>
                  <a:pt x="1921" y="872"/>
                </a:lnTo>
                <a:lnTo>
                  <a:pt x="1923" y="871"/>
                </a:lnTo>
                <a:lnTo>
                  <a:pt x="1925" y="871"/>
                </a:lnTo>
                <a:lnTo>
                  <a:pt x="1928" y="871"/>
                </a:lnTo>
                <a:lnTo>
                  <a:pt x="1929" y="871"/>
                </a:lnTo>
                <a:lnTo>
                  <a:pt x="1929" y="872"/>
                </a:lnTo>
                <a:lnTo>
                  <a:pt x="1930" y="875"/>
                </a:lnTo>
                <a:lnTo>
                  <a:pt x="1932" y="877"/>
                </a:lnTo>
                <a:lnTo>
                  <a:pt x="1934" y="877"/>
                </a:lnTo>
                <a:lnTo>
                  <a:pt x="1936" y="877"/>
                </a:lnTo>
                <a:lnTo>
                  <a:pt x="1937" y="876"/>
                </a:lnTo>
                <a:lnTo>
                  <a:pt x="1937" y="875"/>
                </a:lnTo>
                <a:lnTo>
                  <a:pt x="1938" y="873"/>
                </a:lnTo>
                <a:lnTo>
                  <a:pt x="1939" y="871"/>
                </a:lnTo>
                <a:lnTo>
                  <a:pt x="1940" y="871"/>
                </a:lnTo>
                <a:lnTo>
                  <a:pt x="1942" y="871"/>
                </a:lnTo>
                <a:lnTo>
                  <a:pt x="1943" y="872"/>
                </a:lnTo>
                <a:lnTo>
                  <a:pt x="1945" y="875"/>
                </a:lnTo>
                <a:lnTo>
                  <a:pt x="1947" y="879"/>
                </a:lnTo>
                <a:lnTo>
                  <a:pt x="1956" y="879"/>
                </a:lnTo>
                <a:lnTo>
                  <a:pt x="1956" y="874"/>
                </a:lnTo>
                <a:lnTo>
                  <a:pt x="1958" y="874"/>
                </a:lnTo>
                <a:lnTo>
                  <a:pt x="1960" y="874"/>
                </a:lnTo>
                <a:lnTo>
                  <a:pt x="1963" y="876"/>
                </a:lnTo>
                <a:lnTo>
                  <a:pt x="1964" y="877"/>
                </a:lnTo>
                <a:lnTo>
                  <a:pt x="1965" y="877"/>
                </a:lnTo>
                <a:lnTo>
                  <a:pt x="1967" y="877"/>
                </a:lnTo>
                <a:lnTo>
                  <a:pt x="1970" y="877"/>
                </a:lnTo>
                <a:lnTo>
                  <a:pt x="1970" y="871"/>
                </a:lnTo>
                <a:lnTo>
                  <a:pt x="1971" y="871"/>
                </a:lnTo>
                <a:lnTo>
                  <a:pt x="1973" y="870"/>
                </a:lnTo>
                <a:lnTo>
                  <a:pt x="1976" y="871"/>
                </a:lnTo>
                <a:lnTo>
                  <a:pt x="1979" y="871"/>
                </a:lnTo>
                <a:lnTo>
                  <a:pt x="1981" y="871"/>
                </a:lnTo>
                <a:lnTo>
                  <a:pt x="1982" y="870"/>
                </a:lnTo>
                <a:lnTo>
                  <a:pt x="1983" y="869"/>
                </a:lnTo>
                <a:lnTo>
                  <a:pt x="1983" y="867"/>
                </a:lnTo>
                <a:lnTo>
                  <a:pt x="1983" y="863"/>
                </a:lnTo>
                <a:lnTo>
                  <a:pt x="1983" y="862"/>
                </a:lnTo>
                <a:lnTo>
                  <a:pt x="1984" y="862"/>
                </a:lnTo>
                <a:lnTo>
                  <a:pt x="1986" y="861"/>
                </a:lnTo>
                <a:lnTo>
                  <a:pt x="1987" y="860"/>
                </a:lnTo>
                <a:lnTo>
                  <a:pt x="1991" y="859"/>
                </a:lnTo>
                <a:lnTo>
                  <a:pt x="1995" y="858"/>
                </a:lnTo>
                <a:lnTo>
                  <a:pt x="1997" y="857"/>
                </a:lnTo>
                <a:lnTo>
                  <a:pt x="1998" y="856"/>
                </a:lnTo>
                <a:lnTo>
                  <a:pt x="1998" y="853"/>
                </a:lnTo>
                <a:lnTo>
                  <a:pt x="1998" y="848"/>
                </a:lnTo>
                <a:lnTo>
                  <a:pt x="1998" y="846"/>
                </a:lnTo>
                <a:lnTo>
                  <a:pt x="1998" y="843"/>
                </a:lnTo>
                <a:lnTo>
                  <a:pt x="1999" y="841"/>
                </a:lnTo>
                <a:lnTo>
                  <a:pt x="2001" y="839"/>
                </a:lnTo>
                <a:lnTo>
                  <a:pt x="2006" y="837"/>
                </a:lnTo>
                <a:lnTo>
                  <a:pt x="2013" y="835"/>
                </a:lnTo>
                <a:lnTo>
                  <a:pt x="2021" y="832"/>
                </a:lnTo>
                <a:lnTo>
                  <a:pt x="2026" y="831"/>
                </a:lnTo>
                <a:lnTo>
                  <a:pt x="2025" y="831"/>
                </a:lnTo>
                <a:lnTo>
                  <a:pt x="2025" y="832"/>
                </a:lnTo>
                <a:lnTo>
                  <a:pt x="2026" y="833"/>
                </a:lnTo>
                <a:lnTo>
                  <a:pt x="2027" y="833"/>
                </a:lnTo>
                <a:lnTo>
                  <a:pt x="2030" y="833"/>
                </a:lnTo>
                <a:lnTo>
                  <a:pt x="2032" y="833"/>
                </a:lnTo>
                <a:lnTo>
                  <a:pt x="2036" y="830"/>
                </a:lnTo>
                <a:lnTo>
                  <a:pt x="2044" y="824"/>
                </a:lnTo>
                <a:lnTo>
                  <a:pt x="2051" y="818"/>
                </a:lnTo>
                <a:lnTo>
                  <a:pt x="2053" y="815"/>
                </a:lnTo>
                <a:lnTo>
                  <a:pt x="2054" y="814"/>
                </a:lnTo>
                <a:lnTo>
                  <a:pt x="2052" y="786"/>
                </a:lnTo>
                <a:lnTo>
                  <a:pt x="2051" y="785"/>
                </a:lnTo>
                <a:lnTo>
                  <a:pt x="2050" y="786"/>
                </a:lnTo>
                <a:lnTo>
                  <a:pt x="2048" y="787"/>
                </a:lnTo>
                <a:lnTo>
                  <a:pt x="2046" y="788"/>
                </a:lnTo>
                <a:lnTo>
                  <a:pt x="2045" y="789"/>
                </a:lnTo>
                <a:lnTo>
                  <a:pt x="2043" y="788"/>
                </a:lnTo>
                <a:lnTo>
                  <a:pt x="2041" y="788"/>
                </a:lnTo>
                <a:lnTo>
                  <a:pt x="2040" y="787"/>
                </a:lnTo>
                <a:lnTo>
                  <a:pt x="2037" y="785"/>
                </a:lnTo>
                <a:lnTo>
                  <a:pt x="2032" y="779"/>
                </a:lnTo>
                <a:lnTo>
                  <a:pt x="2029" y="777"/>
                </a:lnTo>
                <a:lnTo>
                  <a:pt x="2027" y="776"/>
                </a:lnTo>
                <a:lnTo>
                  <a:pt x="2025" y="775"/>
                </a:lnTo>
                <a:lnTo>
                  <a:pt x="2020" y="774"/>
                </a:lnTo>
                <a:lnTo>
                  <a:pt x="2016" y="774"/>
                </a:lnTo>
                <a:lnTo>
                  <a:pt x="2012" y="774"/>
                </a:lnTo>
                <a:lnTo>
                  <a:pt x="2012" y="775"/>
                </a:lnTo>
                <a:lnTo>
                  <a:pt x="2013" y="777"/>
                </a:lnTo>
                <a:lnTo>
                  <a:pt x="2015" y="780"/>
                </a:lnTo>
                <a:lnTo>
                  <a:pt x="2007" y="781"/>
                </a:lnTo>
                <a:lnTo>
                  <a:pt x="2001" y="783"/>
                </a:lnTo>
                <a:lnTo>
                  <a:pt x="1989" y="788"/>
                </a:lnTo>
                <a:lnTo>
                  <a:pt x="1976" y="794"/>
                </a:lnTo>
                <a:lnTo>
                  <a:pt x="1976" y="800"/>
                </a:lnTo>
                <a:lnTo>
                  <a:pt x="1972" y="800"/>
                </a:lnTo>
                <a:lnTo>
                  <a:pt x="1970" y="799"/>
                </a:lnTo>
                <a:lnTo>
                  <a:pt x="1969" y="798"/>
                </a:lnTo>
                <a:lnTo>
                  <a:pt x="1969" y="796"/>
                </a:lnTo>
                <a:lnTo>
                  <a:pt x="1969" y="792"/>
                </a:lnTo>
                <a:lnTo>
                  <a:pt x="1968" y="790"/>
                </a:lnTo>
                <a:lnTo>
                  <a:pt x="1967" y="788"/>
                </a:lnTo>
                <a:lnTo>
                  <a:pt x="1969" y="788"/>
                </a:lnTo>
                <a:lnTo>
                  <a:pt x="1971" y="788"/>
                </a:lnTo>
                <a:lnTo>
                  <a:pt x="1976" y="788"/>
                </a:lnTo>
                <a:lnTo>
                  <a:pt x="1980" y="789"/>
                </a:lnTo>
                <a:lnTo>
                  <a:pt x="1982" y="789"/>
                </a:lnTo>
                <a:lnTo>
                  <a:pt x="1984" y="788"/>
                </a:lnTo>
                <a:lnTo>
                  <a:pt x="1986" y="787"/>
                </a:lnTo>
                <a:lnTo>
                  <a:pt x="1988" y="786"/>
                </a:lnTo>
                <a:lnTo>
                  <a:pt x="1992" y="782"/>
                </a:lnTo>
                <a:lnTo>
                  <a:pt x="1997" y="777"/>
                </a:lnTo>
                <a:lnTo>
                  <a:pt x="2001" y="774"/>
                </a:lnTo>
                <a:lnTo>
                  <a:pt x="2003" y="774"/>
                </a:lnTo>
                <a:lnTo>
                  <a:pt x="2005" y="773"/>
                </a:lnTo>
                <a:lnTo>
                  <a:pt x="2009" y="773"/>
                </a:lnTo>
                <a:lnTo>
                  <a:pt x="2014" y="773"/>
                </a:lnTo>
                <a:lnTo>
                  <a:pt x="2016" y="772"/>
                </a:lnTo>
                <a:lnTo>
                  <a:pt x="2018" y="772"/>
                </a:lnTo>
                <a:lnTo>
                  <a:pt x="2019" y="771"/>
                </a:lnTo>
                <a:lnTo>
                  <a:pt x="2020" y="769"/>
                </a:lnTo>
                <a:lnTo>
                  <a:pt x="2022" y="766"/>
                </a:lnTo>
                <a:lnTo>
                  <a:pt x="2024" y="763"/>
                </a:lnTo>
                <a:lnTo>
                  <a:pt x="2026" y="760"/>
                </a:lnTo>
                <a:lnTo>
                  <a:pt x="2025" y="760"/>
                </a:lnTo>
                <a:lnTo>
                  <a:pt x="2023" y="761"/>
                </a:lnTo>
                <a:lnTo>
                  <a:pt x="2018" y="763"/>
                </a:lnTo>
                <a:lnTo>
                  <a:pt x="2015" y="757"/>
                </a:lnTo>
                <a:lnTo>
                  <a:pt x="2017" y="757"/>
                </a:lnTo>
                <a:lnTo>
                  <a:pt x="2018" y="756"/>
                </a:lnTo>
                <a:lnTo>
                  <a:pt x="2017" y="755"/>
                </a:lnTo>
                <a:lnTo>
                  <a:pt x="2017" y="754"/>
                </a:lnTo>
                <a:lnTo>
                  <a:pt x="2014" y="753"/>
                </a:lnTo>
                <a:lnTo>
                  <a:pt x="2012" y="752"/>
                </a:lnTo>
                <a:lnTo>
                  <a:pt x="2012" y="753"/>
                </a:lnTo>
                <a:lnTo>
                  <a:pt x="2012" y="755"/>
                </a:lnTo>
                <a:lnTo>
                  <a:pt x="2011" y="756"/>
                </a:lnTo>
                <a:lnTo>
                  <a:pt x="2010" y="757"/>
                </a:lnTo>
                <a:lnTo>
                  <a:pt x="2009" y="758"/>
                </a:lnTo>
                <a:lnTo>
                  <a:pt x="2007" y="757"/>
                </a:lnTo>
                <a:lnTo>
                  <a:pt x="2003" y="756"/>
                </a:lnTo>
                <a:lnTo>
                  <a:pt x="2001" y="755"/>
                </a:lnTo>
                <a:lnTo>
                  <a:pt x="2000" y="754"/>
                </a:lnTo>
                <a:lnTo>
                  <a:pt x="2000" y="752"/>
                </a:lnTo>
                <a:lnTo>
                  <a:pt x="2000" y="748"/>
                </a:lnTo>
                <a:lnTo>
                  <a:pt x="1999" y="746"/>
                </a:lnTo>
                <a:lnTo>
                  <a:pt x="1998" y="743"/>
                </a:lnTo>
                <a:lnTo>
                  <a:pt x="1990" y="746"/>
                </a:lnTo>
                <a:lnTo>
                  <a:pt x="1985" y="747"/>
                </a:lnTo>
                <a:lnTo>
                  <a:pt x="1982" y="746"/>
                </a:lnTo>
                <a:lnTo>
                  <a:pt x="1978" y="746"/>
                </a:lnTo>
                <a:lnTo>
                  <a:pt x="1967" y="743"/>
                </a:lnTo>
                <a:lnTo>
                  <a:pt x="1967" y="740"/>
                </a:lnTo>
                <a:lnTo>
                  <a:pt x="1968" y="737"/>
                </a:lnTo>
                <a:lnTo>
                  <a:pt x="1969" y="734"/>
                </a:lnTo>
                <a:lnTo>
                  <a:pt x="1968" y="732"/>
                </a:lnTo>
                <a:lnTo>
                  <a:pt x="1967" y="729"/>
                </a:lnTo>
                <a:lnTo>
                  <a:pt x="1964" y="729"/>
                </a:lnTo>
                <a:lnTo>
                  <a:pt x="1963" y="728"/>
                </a:lnTo>
                <a:lnTo>
                  <a:pt x="1960" y="725"/>
                </a:lnTo>
                <a:lnTo>
                  <a:pt x="1958" y="722"/>
                </a:lnTo>
                <a:lnTo>
                  <a:pt x="1956" y="721"/>
                </a:lnTo>
                <a:lnTo>
                  <a:pt x="1954" y="721"/>
                </a:lnTo>
                <a:lnTo>
                  <a:pt x="1952" y="721"/>
                </a:lnTo>
                <a:lnTo>
                  <a:pt x="1949" y="721"/>
                </a:lnTo>
                <a:lnTo>
                  <a:pt x="1947" y="721"/>
                </a:lnTo>
                <a:lnTo>
                  <a:pt x="1942" y="707"/>
                </a:lnTo>
                <a:lnTo>
                  <a:pt x="1939" y="709"/>
                </a:lnTo>
                <a:lnTo>
                  <a:pt x="1937" y="710"/>
                </a:lnTo>
                <a:lnTo>
                  <a:pt x="1936" y="710"/>
                </a:lnTo>
                <a:lnTo>
                  <a:pt x="1939" y="698"/>
                </a:lnTo>
                <a:lnTo>
                  <a:pt x="1937" y="699"/>
                </a:lnTo>
                <a:lnTo>
                  <a:pt x="1936" y="699"/>
                </a:lnTo>
                <a:lnTo>
                  <a:pt x="1935" y="698"/>
                </a:lnTo>
                <a:lnTo>
                  <a:pt x="1933" y="696"/>
                </a:lnTo>
                <a:lnTo>
                  <a:pt x="1945" y="695"/>
                </a:lnTo>
                <a:lnTo>
                  <a:pt x="1953" y="696"/>
                </a:lnTo>
                <a:lnTo>
                  <a:pt x="1953" y="691"/>
                </a:lnTo>
                <a:lnTo>
                  <a:pt x="1953" y="687"/>
                </a:lnTo>
                <a:lnTo>
                  <a:pt x="1950" y="686"/>
                </a:lnTo>
                <a:lnTo>
                  <a:pt x="1946" y="684"/>
                </a:lnTo>
                <a:lnTo>
                  <a:pt x="1939" y="681"/>
                </a:lnTo>
                <a:lnTo>
                  <a:pt x="1940" y="675"/>
                </a:lnTo>
                <a:lnTo>
                  <a:pt x="1940" y="671"/>
                </a:lnTo>
                <a:lnTo>
                  <a:pt x="1939" y="669"/>
                </a:lnTo>
                <a:lnTo>
                  <a:pt x="1939" y="667"/>
                </a:lnTo>
                <a:lnTo>
                  <a:pt x="1936" y="667"/>
                </a:lnTo>
                <a:lnTo>
                  <a:pt x="1934" y="667"/>
                </a:lnTo>
                <a:lnTo>
                  <a:pt x="1933" y="666"/>
                </a:lnTo>
                <a:lnTo>
                  <a:pt x="1930" y="663"/>
                </a:lnTo>
                <a:lnTo>
                  <a:pt x="1925" y="656"/>
                </a:lnTo>
                <a:lnTo>
                  <a:pt x="1927" y="651"/>
                </a:lnTo>
                <a:lnTo>
                  <a:pt x="1928" y="648"/>
                </a:lnTo>
                <a:lnTo>
                  <a:pt x="1918" y="648"/>
                </a:lnTo>
                <a:lnTo>
                  <a:pt x="1908" y="648"/>
                </a:lnTo>
                <a:lnTo>
                  <a:pt x="1915" y="644"/>
                </a:lnTo>
                <a:lnTo>
                  <a:pt x="1922" y="639"/>
                </a:lnTo>
                <a:lnTo>
                  <a:pt x="1914" y="622"/>
                </a:lnTo>
                <a:lnTo>
                  <a:pt x="1908" y="623"/>
                </a:lnTo>
                <a:lnTo>
                  <a:pt x="1905" y="623"/>
                </a:lnTo>
                <a:lnTo>
                  <a:pt x="1902" y="622"/>
                </a:lnTo>
                <a:lnTo>
                  <a:pt x="1901" y="621"/>
                </a:lnTo>
                <a:lnTo>
                  <a:pt x="1902" y="620"/>
                </a:lnTo>
                <a:lnTo>
                  <a:pt x="1902" y="618"/>
                </a:lnTo>
                <a:lnTo>
                  <a:pt x="1900" y="617"/>
                </a:lnTo>
                <a:lnTo>
                  <a:pt x="1900" y="608"/>
                </a:lnTo>
                <a:lnTo>
                  <a:pt x="1899" y="606"/>
                </a:lnTo>
                <a:lnTo>
                  <a:pt x="1899" y="603"/>
                </a:lnTo>
                <a:lnTo>
                  <a:pt x="1900" y="594"/>
                </a:lnTo>
                <a:lnTo>
                  <a:pt x="1894" y="591"/>
                </a:lnTo>
                <a:lnTo>
                  <a:pt x="1894" y="588"/>
                </a:lnTo>
                <a:lnTo>
                  <a:pt x="1895" y="585"/>
                </a:lnTo>
                <a:lnTo>
                  <a:pt x="1896" y="582"/>
                </a:lnTo>
                <a:lnTo>
                  <a:pt x="1897" y="580"/>
                </a:lnTo>
                <a:lnTo>
                  <a:pt x="1893" y="580"/>
                </a:lnTo>
                <a:lnTo>
                  <a:pt x="1888" y="580"/>
                </a:lnTo>
                <a:lnTo>
                  <a:pt x="1880" y="599"/>
                </a:lnTo>
                <a:lnTo>
                  <a:pt x="1877" y="607"/>
                </a:lnTo>
                <a:lnTo>
                  <a:pt x="1875" y="611"/>
                </a:lnTo>
                <a:lnTo>
                  <a:pt x="1874" y="617"/>
                </a:lnTo>
                <a:lnTo>
                  <a:pt x="1873" y="617"/>
                </a:lnTo>
                <a:lnTo>
                  <a:pt x="1872" y="616"/>
                </a:lnTo>
                <a:lnTo>
                  <a:pt x="1871" y="615"/>
                </a:lnTo>
                <a:lnTo>
                  <a:pt x="1871" y="614"/>
                </a:lnTo>
                <a:lnTo>
                  <a:pt x="1872" y="611"/>
                </a:lnTo>
                <a:lnTo>
                  <a:pt x="1872" y="608"/>
                </a:lnTo>
                <a:lnTo>
                  <a:pt x="1870" y="610"/>
                </a:lnTo>
                <a:lnTo>
                  <a:pt x="1867" y="611"/>
                </a:lnTo>
                <a:lnTo>
                  <a:pt x="1865" y="613"/>
                </a:lnTo>
                <a:lnTo>
                  <a:pt x="1863" y="614"/>
                </a:lnTo>
                <a:lnTo>
                  <a:pt x="1863" y="616"/>
                </a:lnTo>
                <a:lnTo>
                  <a:pt x="1863" y="618"/>
                </a:lnTo>
                <a:lnTo>
                  <a:pt x="1864" y="621"/>
                </a:lnTo>
                <a:lnTo>
                  <a:pt x="1863" y="622"/>
                </a:lnTo>
                <a:lnTo>
                  <a:pt x="1860" y="620"/>
                </a:lnTo>
                <a:lnTo>
                  <a:pt x="1859" y="619"/>
                </a:lnTo>
                <a:lnTo>
                  <a:pt x="1858" y="619"/>
                </a:lnTo>
                <a:lnTo>
                  <a:pt x="1857" y="620"/>
                </a:lnTo>
                <a:lnTo>
                  <a:pt x="1856" y="622"/>
                </a:lnTo>
                <a:lnTo>
                  <a:pt x="1856" y="625"/>
                </a:lnTo>
                <a:lnTo>
                  <a:pt x="1856" y="628"/>
                </a:lnTo>
                <a:lnTo>
                  <a:pt x="1855" y="631"/>
                </a:lnTo>
                <a:lnTo>
                  <a:pt x="1852" y="633"/>
                </a:lnTo>
                <a:lnTo>
                  <a:pt x="1848" y="635"/>
                </a:lnTo>
                <a:lnTo>
                  <a:pt x="1841" y="639"/>
                </a:lnTo>
                <a:lnTo>
                  <a:pt x="1837" y="637"/>
                </a:lnTo>
                <a:lnTo>
                  <a:pt x="1835" y="634"/>
                </a:lnTo>
                <a:lnTo>
                  <a:pt x="1829" y="628"/>
                </a:lnTo>
                <a:lnTo>
                  <a:pt x="1828" y="630"/>
                </a:lnTo>
                <a:lnTo>
                  <a:pt x="1826" y="632"/>
                </a:lnTo>
                <a:lnTo>
                  <a:pt x="1824" y="634"/>
                </a:lnTo>
                <a:lnTo>
                  <a:pt x="1823" y="634"/>
                </a:lnTo>
                <a:lnTo>
                  <a:pt x="1821" y="634"/>
                </a:lnTo>
                <a:lnTo>
                  <a:pt x="1820" y="631"/>
                </a:lnTo>
                <a:lnTo>
                  <a:pt x="1819" y="627"/>
                </a:lnTo>
                <a:lnTo>
                  <a:pt x="1818" y="620"/>
                </a:lnTo>
                <a:lnTo>
                  <a:pt x="1809" y="619"/>
                </a:lnTo>
                <a:lnTo>
                  <a:pt x="1805" y="619"/>
                </a:lnTo>
                <a:lnTo>
                  <a:pt x="1801" y="617"/>
                </a:lnTo>
                <a:lnTo>
                  <a:pt x="1793" y="614"/>
                </a:lnTo>
                <a:lnTo>
                  <a:pt x="1793" y="605"/>
                </a:lnTo>
                <a:lnTo>
                  <a:pt x="1793" y="598"/>
                </a:lnTo>
                <a:lnTo>
                  <a:pt x="1792" y="592"/>
                </a:lnTo>
                <a:lnTo>
                  <a:pt x="1790" y="583"/>
                </a:lnTo>
                <a:lnTo>
                  <a:pt x="1795" y="582"/>
                </a:lnTo>
                <a:lnTo>
                  <a:pt x="1797" y="582"/>
                </a:lnTo>
                <a:lnTo>
                  <a:pt x="1798" y="580"/>
                </a:lnTo>
                <a:lnTo>
                  <a:pt x="1798" y="578"/>
                </a:lnTo>
                <a:lnTo>
                  <a:pt x="1798" y="577"/>
                </a:lnTo>
                <a:lnTo>
                  <a:pt x="1797" y="577"/>
                </a:lnTo>
                <a:lnTo>
                  <a:pt x="1795" y="577"/>
                </a:lnTo>
                <a:lnTo>
                  <a:pt x="1793" y="577"/>
                </a:lnTo>
                <a:lnTo>
                  <a:pt x="1798" y="568"/>
                </a:lnTo>
                <a:lnTo>
                  <a:pt x="1804" y="558"/>
                </a:lnTo>
                <a:lnTo>
                  <a:pt x="1801" y="559"/>
                </a:lnTo>
                <a:lnTo>
                  <a:pt x="1798" y="561"/>
                </a:lnTo>
                <a:lnTo>
                  <a:pt x="1797" y="562"/>
                </a:lnTo>
                <a:lnTo>
                  <a:pt x="1796" y="563"/>
                </a:lnTo>
                <a:lnTo>
                  <a:pt x="1793" y="563"/>
                </a:lnTo>
                <a:lnTo>
                  <a:pt x="1790" y="562"/>
                </a:lnTo>
                <a:lnTo>
                  <a:pt x="1786" y="561"/>
                </a:lnTo>
                <a:lnTo>
                  <a:pt x="1784" y="560"/>
                </a:lnTo>
                <a:lnTo>
                  <a:pt x="1782" y="561"/>
                </a:lnTo>
                <a:lnTo>
                  <a:pt x="1782" y="558"/>
                </a:lnTo>
                <a:lnTo>
                  <a:pt x="1781" y="556"/>
                </a:lnTo>
                <a:lnTo>
                  <a:pt x="1782" y="555"/>
                </a:lnTo>
                <a:lnTo>
                  <a:pt x="1783" y="555"/>
                </a:lnTo>
                <a:lnTo>
                  <a:pt x="1784" y="555"/>
                </a:lnTo>
                <a:lnTo>
                  <a:pt x="1786" y="552"/>
                </a:lnTo>
                <a:lnTo>
                  <a:pt x="1787" y="550"/>
                </a:lnTo>
                <a:lnTo>
                  <a:pt x="1787" y="549"/>
                </a:lnTo>
                <a:lnTo>
                  <a:pt x="1784" y="549"/>
                </a:lnTo>
                <a:lnTo>
                  <a:pt x="1781" y="549"/>
                </a:lnTo>
                <a:lnTo>
                  <a:pt x="1773" y="549"/>
                </a:lnTo>
                <a:lnTo>
                  <a:pt x="1765" y="550"/>
                </a:lnTo>
                <a:lnTo>
                  <a:pt x="1762" y="550"/>
                </a:lnTo>
                <a:lnTo>
                  <a:pt x="1759" y="549"/>
                </a:lnTo>
                <a:lnTo>
                  <a:pt x="1759" y="545"/>
                </a:lnTo>
                <a:lnTo>
                  <a:pt x="1759" y="541"/>
                </a:lnTo>
                <a:lnTo>
                  <a:pt x="1753" y="541"/>
                </a:lnTo>
                <a:lnTo>
                  <a:pt x="1753" y="535"/>
                </a:lnTo>
                <a:lnTo>
                  <a:pt x="1753" y="534"/>
                </a:lnTo>
                <a:lnTo>
                  <a:pt x="1752" y="532"/>
                </a:lnTo>
                <a:lnTo>
                  <a:pt x="1749" y="529"/>
                </a:lnTo>
                <a:lnTo>
                  <a:pt x="1745" y="526"/>
                </a:lnTo>
                <a:lnTo>
                  <a:pt x="1741" y="523"/>
                </a:lnTo>
                <a:lnTo>
                  <a:pt x="1732" y="517"/>
                </a:lnTo>
                <a:lnTo>
                  <a:pt x="1725" y="513"/>
                </a:lnTo>
                <a:lnTo>
                  <a:pt x="1723" y="514"/>
                </a:lnTo>
                <a:lnTo>
                  <a:pt x="1720" y="514"/>
                </a:lnTo>
                <a:lnTo>
                  <a:pt x="1717" y="515"/>
                </a:lnTo>
                <a:lnTo>
                  <a:pt x="1714" y="515"/>
                </a:lnTo>
                <a:lnTo>
                  <a:pt x="1713" y="517"/>
                </a:lnTo>
                <a:lnTo>
                  <a:pt x="1711" y="520"/>
                </a:lnTo>
                <a:lnTo>
                  <a:pt x="1710" y="522"/>
                </a:lnTo>
                <a:lnTo>
                  <a:pt x="1708" y="524"/>
                </a:lnTo>
                <a:lnTo>
                  <a:pt x="1707" y="524"/>
                </a:lnTo>
                <a:lnTo>
                  <a:pt x="1705" y="524"/>
                </a:lnTo>
                <a:lnTo>
                  <a:pt x="1701" y="524"/>
                </a:lnTo>
                <a:lnTo>
                  <a:pt x="1698" y="523"/>
                </a:lnTo>
                <a:lnTo>
                  <a:pt x="1696" y="523"/>
                </a:lnTo>
                <a:lnTo>
                  <a:pt x="1694" y="524"/>
                </a:lnTo>
                <a:lnTo>
                  <a:pt x="1694" y="530"/>
                </a:lnTo>
                <a:lnTo>
                  <a:pt x="1691" y="530"/>
                </a:lnTo>
                <a:lnTo>
                  <a:pt x="1687" y="530"/>
                </a:lnTo>
                <a:lnTo>
                  <a:pt x="1683" y="529"/>
                </a:lnTo>
                <a:lnTo>
                  <a:pt x="1679" y="528"/>
                </a:lnTo>
                <a:lnTo>
                  <a:pt x="1671" y="526"/>
                </a:lnTo>
                <a:lnTo>
                  <a:pt x="1663" y="524"/>
                </a:lnTo>
                <a:lnTo>
                  <a:pt x="1657" y="524"/>
                </a:lnTo>
                <a:lnTo>
                  <a:pt x="1653" y="525"/>
                </a:lnTo>
                <a:lnTo>
                  <a:pt x="1648" y="526"/>
                </a:lnTo>
                <a:lnTo>
                  <a:pt x="1644" y="527"/>
                </a:lnTo>
                <a:lnTo>
                  <a:pt x="1641" y="535"/>
                </a:lnTo>
                <a:lnTo>
                  <a:pt x="1644" y="536"/>
                </a:lnTo>
                <a:lnTo>
                  <a:pt x="1646" y="537"/>
                </a:lnTo>
                <a:lnTo>
                  <a:pt x="1652" y="538"/>
                </a:lnTo>
                <a:lnTo>
                  <a:pt x="1652" y="544"/>
                </a:lnTo>
                <a:lnTo>
                  <a:pt x="1647" y="544"/>
                </a:lnTo>
                <a:lnTo>
                  <a:pt x="1646" y="545"/>
                </a:lnTo>
                <a:lnTo>
                  <a:pt x="1646" y="546"/>
                </a:lnTo>
                <a:lnTo>
                  <a:pt x="1648" y="547"/>
                </a:lnTo>
                <a:lnTo>
                  <a:pt x="1649" y="548"/>
                </a:lnTo>
                <a:lnTo>
                  <a:pt x="1650" y="550"/>
                </a:lnTo>
                <a:lnTo>
                  <a:pt x="1649" y="552"/>
                </a:lnTo>
                <a:lnTo>
                  <a:pt x="1646" y="557"/>
                </a:lnTo>
                <a:lnTo>
                  <a:pt x="1643" y="560"/>
                </a:lnTo>
                <a:lnTo>
                  <a:pt x="1641" y="563"/>
                </a:lnTo>
                <a:lnTo>
                  <a:pt x="1639" y="563"/>
                </a:lnTo>
                <a:lnTo>
                  <a:pt x="1638" y="564"/>
                </a:lnTo>
                <a:lnTo>
                  <a:pt x="1639" y="565"/>
                </a:lnTo>
                <a:lnTo>
                  <a:pt x="1641" y="569"/>
                </a:lnTo>
                <a:lnTo>
                  <a:pt x="1645" y="569"/>
                </a:lnTo>
                <a:lnTo>
                  <a:pt x="1649" y="569"/>
                </a:lnTo>
                <a:lnTo>
                  <a:pt x="1649" y="573"/>
                </a:lnTo>
                <a:lnTo>
                  <a:pt x="1649" y="576"/>
                </a:lnTo>
                <a:lnTo>
                  <a:pt x="1647" y="581"/>
                </a:lnTo>
                <a:lnTo>
                  <a:pt x="1648" y="583"/>
                </a:lnTo>
                <a:lnTo>
                  <a:pt x="1649" y="586"/>
                </a:lnTo>
                <a:lnTo>
                  <a:pt x="1651" y="588"/>
                </a:lnTo>
                <a:lnTo>
                  <a:pt x="1655" y="591"/>
                </a:lnTo>
                <a:lnTo>
                  <a:pt x="1655" y="592"/>
                </a:lnTo>
                <a:lnTo>
                  <a:pt x="1656" y="593"/>
                </a:lnTo>
                <a:lnTo>
                  <a:pt x="1655" y="596"/>
                </a:lnTo>
                <a:lnTo>
                  <a:pt x="1653" y="598"/>
                </a:lnTo>
                <a:lnTo>
                  <a:pt x="1652" y="597"/>
                </a:lnTo>
                <a:lnTo>
                  <a:pt x="1649" y="603"/>
                </a:lnTo>
                <a:lnTo>
                  <a:pt x="1645" y="601"/>
                </a:lnTo>
                <a:lnTo>
                  <a:pt x="1641" y="600"/>
                </a:lnTo>
                <a:lnTo>
                  <a:pt x="1644" y="606"/>
                </a:lnTo>
                <a:lnTo>
                  <a:pt x="1645" y="605"/>
                </a:lnTo>
                <a:lnTo>
                  <a:pt x="1646" y="605"/>
                </a:lnTo>
                <a:lnTo>
                  <a:pt x="1647" y="606"/>
                </a:lnTo>
                <a:lnTo>
                  <a:pt x="1647" y="608"/>
                </a:lnTo>
                <a:lnTo>
                  <a:pt x="1647" y="611"/>
                </a:lnTo>
                <a:lnTo>
                  <a:pt x="1647" y="614"/>
                </a:lnTo>
                <a:lnTo>
                  <a:pt x="1642" y="615"/>
                </a:lnTo>
                <a:lnTo>
                  <a:pt x="1638" y="615"/>
                </a:lnTo>
                <a:lnTo>
                  <a:pt x="1634" y="615"/>
                </a:lnTo>
                <a:lnTo>
                  <a:pt x="1630" y="617"/>
                </a:lnTo>
                <a:lnTo>
                  <a:pt x="1630" y="618"/>
                </a:lnTo>
                <a:lnTo>
                  <a:pt x="1630" y="620"/>
                </a:lnTo>
                <a:lnTo>
                  <a:pt x="1630" y="626"/>
                </a:lnTo>
                <a:lnTo>
                  <a:pt x="1630" y="634"/>
                </a:lnTo>
                <a:lnTo>
                  <a:pt x="1632" y="635"/>
                </a:lnTo>
                <a:lnTo>
                  <a:pt x="1634" y="635"/>
                </a:lnTo>
                <a:lnTo>
                  <a:pt x="1638" y="636"/>
                </a:lnTo>
                <a:lnTo>
                  <a:pt x="1643" y="637"/>
                </a:lnTo>
                <a:lnTo>
                  <a:pt x="1647" y="639"/>
                </a:lnTo>
                <a:lnTo>
                  <a:pt x="1649" y="642"/>
                </a:lnTo>
                <a:lnTo>
                  <a:pt x="1651" y="646"/>
                </a:lnTo>
                <a:lnTo>
                  <a:pt x="1652" y="650"/>
                </a:lnTo>
                <a:lnTo>
                  <a:pt x="1653" y="654"/>
                </a:lnTo>
                <a:lnTo>
                  <a:pt x="1655" y="663"/>
                </a:lnTo>
                <a:lnTo>
                  <a:pt x="1656" y="667"/>
                </a:lnTo>
                <a:lnTo>
                  <a:pt x="1658" y="670"/>
                </a:lnTo>
                <a:lnTo>
                  <a:pt x="1659" y="671"/>
                </a:lnTo>
                <a:lnTo>
                  <a:pt x="1660" y="672"/>
                </a:lnTo>
                <a:lnTo>
                  <a:pt x="1664" y="674"/>
                </a:lnTo>
                <a:lnTo>
                  <a:pt x="1667" y="676"/>
                </a:lnTo>
                <a:lnTo>
                  <a:pt x="1668" y="678"/>
                </a:lnTo>
                <a:lnTo>
                  <a:pt x="1669" y="679"/>
                </a:lnTo>
                <a:lnTo>
                  <a:pt x="1669" y="683"/>
                </a:lnTo>
                <a:lnTo>
                  <a:pt x="1668" y="690"/>
                </a:lnTo>
                <a:lnTo>
                  <a:pt x="1663" y="707"/>
                </a:lnTo>
                <a:lnTo>
                  <a:pt x="1666" y="704"/>
                </a:lnTo>
                <a:lnTo>
                  <a:pt x="1667" y="702"/>
                </a:lnTo>
                <a:lnTo>
                  <a:pt x="1668" y="701"/>
                </a:lnTo>
                <a:lnTo>
                  <a:pt x="1669" y="701"/>
                </a:lnTo>
                <a:lnTo>
                  <a:pt x="1670" y="702"/>
                </a:lnTo>
                <a:lnTo>
                  <a:pt x="1670" y="703"/>
                </a:lnTo>
                <a:lnTo>
                  <a:pt x="1671" y="707"/>
                </a:lnTo>
                <a:lnTo>
                  <a:pt x="1672" y="712"/>
                </a:lnTo>
                <a:lnTo>
                  <a:pt x="1670" y="713"/>
                </a:lnTo>
                <a:lnTo>
                  <a:pt x="1668" y="713"/>
                </a:lnTo>
                <a:lnTo>
                  <a:pt x="1665" y="712"/>
                </a:lnTo>
                <a:lnTo>
                  <a:pt x="1663" y="712"/>
                </a:lnTo>
                <a:lnTo>
                  <a:pt x="1655" y="729"/>
                </a:lnTo>
                <a:lnTo>
                  <a:pt x="1651" y="733"/>
                </a:lnTo>
                <a:lnTo>
                  <a:pt x="1647" y="737"/>
                </a:lnTo>
                <a:lnTo>
                  <a:pt x="1643" y="741"/>
                </a:lnTo>
                <a:lnTo>
                  <a:pt x="1638" y="744"/>
                </a:lnTo>
                <a:lnTo>
                  <a:pt x="1629" y="750"/>
                </a:lnTo>
                <a:lnTo>
                  <a:pt x="1618" y="755"/>
                </a:lnTo>
                <a:lnTo>
                  <a:pt x="1621" y="767"/>
                </a:lnTo>
                <a:lnTo>
                  <a:pt x="1623" y="779"/>
                </a:lnTo>
                <a:lnTo>
                  <a:pt x="1625" y="789"/>
                </a:lnTo>
                <a:lnTo>
                  <a:pt x="1627" y="800"/>
                </a:lnTo>
                <a:lnTo>
                  <a:pt x="1628" y="805"/>
                </a:lnTo>
                <a:lnTo>
                  <a:pt x="1628" y="810"/>
                </a:lnTo>
                <a:lnTo>
                  <a:pt x="1628" y="820"/>
                </a:lnTo>
                <a:lnTo>
                  <a:pt x="1628" y="825"/>
                </a:lnTo>
                <a:lnTo>
                  <a:pt x="1627" y="831"/>
                </a:lnTo>
                <a:lnTo>
                  <a:pt x="1626" y="836"/>
                </a:lnTo>
                <a:lnTo>
                  <a:pt x="1624" y="842"/>
                </a:lnTo>
                <a:lnTo>
                  <a:pt x="1620" y="841"/>
                </a:lnTo>
                <a:lnTo>
                  <a:pt x="1616" y="842"/>
                </a:lnTo>
                <a:lnTo>
                  <a:pt x="1613" y="844"/>
                </a:lnTo>
                <a:lnTo>
                  <a:pt x="1611" y="846"/>
                </a:lnTo>
                <a:lnTo>
                  <a:pt x="1609" y="850"/>
                </a:lnTo>
                <a:lnTo>
                  <a:pt x="1608" y="851"/>
                </a:lnTo>
                <a:lnTo>
                  <a:pt x="1605" y="851"/>
                </a:lnTo>
                <a:lnTo>
                  <a:pt x="1601" y="850"/>
                </a:lnTo>
                <a:lnTo>
                  <a:pt x="1596" y="847"/>
                </a:lnTo>
                <a:lnTo>
                  <a:pt x="1592" y="844"/>
                </a:lnTo>
                <a:lnTo>
                  <a:pt x="1586" y="838"/>
                </a:lnTo>
                <a:lnTo>
                  <a:pt x="1576" y="828"/>
                </a:lnTo>
                <a:lnTo>
                  <a:pt x="1576" y="825"/>
                </a:lnTo>
                <a:lnTo>
                  <a:pt x="1577" y="822"/>
                </a:lnTo>
                <a:lnTo>
                  <a:pt x="1578" y="818"/>
                </a:lnTo>
                <a:lnTo>
                  <a:pt x="1577" y="816"/>
                </a:lnTo>
                <a:lnTo>
                  <a:pt x="1576" y="814"/>
                </a:lnTo>
                <a:lnTo>
                  <a:pt x="1574" y="812"/>
                </a:lnTo>
                <a:lnTo>
                  <a:pt x="1570" y="811"/>
                </a:lnTo>
                <a:lnTo>
                  <a:pt x="1565" y="808"/>
                </a:lnTo>
                <a:lnTo>
                  <a:pt x="1564" y="806"/>
                </a:lnTo>
                <a:lnTo>
                  <a:pt x="1564" y="805"/>
                </a:lnTo>
                <a:lnTo>
                  <a:pt x="1565" y="801"/>
                </a:lnTo>
                <a:lnTo>
                  <a:pt x="1566" y="797"/>
                </a:lnTo>
                <a:lnTo>
                  <a:pt x="1565" y="796"/>
                </a:lnTo>
                <a:lnTo>
                  <a:pt x="1565" y="794"/>
                </a:lnTo>
                <a:lnTo>
                  <a:pt x="1563" y="794"/>
                </a:lnTo>
                <a:lnTo>
                  <a:pt x="1562" y="793"/>
                </a:lnTo>
                <a:lnTo>
                  <a:pt x="1561" y="791"/>
                </a:lnTo>
                <a:lnTo>
                  <a:pt x="1562" y="789"/>
                </a:lnTo>
                <a:lnTo>
                  <a:pt x="1564" y="787"/>
                </a:lnTo>
                <a:lnTo>
                  <a:pt x="1565" y="786"/>
                </a:lnTo>
                <a:lnTo>
                  <a:pt x="1563" y="784"/>
                </a:lnTo>
                <a:lnTo>
                  <a:pt x="1562" y="781"/>
                </a:lnTo>
                <a:lnTo>
                  <a:pt x="1562" y="780"/>
                </a:lnTo>
                <a:lnTo>
                  <a:pt x="1563" y="779"/>
                </a:lnTo>
                <a:lnTo>
                  <a:pt x="1564" y="778"/>
                </a:lnTo>
                <a:lnTo>
                  <a:pt x="1565" y="777"/>
                </a:lnTo>
                <a:lnTo>
                  <a:pt x="1568" y="760"/>
                </a:lnTo>
                <a:lnTo>
                  <a:pt x="1565" y="757"/>
                </a:lnTo>
                <a:lnTo>
                  <a:pt x="1564" y="754"/>
                </a:lnTo>
                <a:lnTo>
                  <a:pt x="1564" y="753"/>
                </a:lnTo>
                <a:lnTo>
                  <a:pt x="1565" y="752"/>
                </a:lnTo>
                <a:lnTo>
                  <a:pt x="1566" y="752"/>
                </a:lnTo>
                <a:lnTo>
                  <a:pt x="1567" y="752"/>
                </a:lnTo>
                <a:lnTo>
                  <a:pt x="1567" y="749"/>
                </a:lnTo>
                <a:lnTo>
                  <a:pt x="1566" y="745"/>
                </a:lnTo>
                <a:lnTo>
                  <a:pt x="1565" y="744"/>
                </a:lnTo>
                <a:lnTo>
                  <a:pt x="1565" y="743"/>
                </a:lnTo>
                <a:lnTo>
                  <a:pt x="1562" y="742"/>
                </a:lnTo>
                <a:lnTo>
                  <a:pt x="1560" y="741"/>
                </a:lnTo>
                <a:lnTo>
                  <a:pt x="1557" y="740"/>
                </a:lnTo>
                <a:lnTo>
                  <a:pt x="1554" y="739"/>
                </a:lnTo>
                <a:lnTo>
                  <a:pt x="1548" y="739"/>
                </a:lnTo>
                <a:lnTo>
                  <a:pt x="1542" y="739"/>
                </a:lnTo>
                <a:lnTo>
                  <a:pt x="1531" y="741"/>
                </a:lnTo>
                <a:lnTo>
                  <a:pt x="1525" y="741"/>
                </a:lnTo>
                <a:lnTo>
                  <a:pt x="1522" y="741"/>
                </a:lnTo>
                <a:lnTo>
                  <a:pt x="1520" y="741"/>
                </a:lnTo>
                <a:lnTo>
                  <a:pt x="1518" y="740"/>
                </a:lnTo>
                <a:lnTo>
                  <a:pt x="1515" y="738"/>
                </a:lnTo>
                <a:lnTo>
                  <a:pt x="1510" y="734"/>
                </a:lnTo>
                <a:lnTo>
                  <a:pt x="1505" y="729"/>
                </a:lnTo>
                <a:lnTo>
                  <a:pt x="1500" y="726"/>
                </a:lnTo>
                <a:lnTo>
                  <a:pt x="1494" y="724"/>
                </a:lnTo>
                <a:lnTo>
                  <a:pt x="1484" y="722"/>
                </a:lnTo>
                <a:lnTo>
                  <a:pt x="1474" y="720"/>
                </a:lnTo>
                <a:lnTo>
                  <a:pt x="1471" y="719"/>
                </a:lnTo>
                <a:lnTo>
                  <a:pt x="1469" y="718"/>
                </a:lnTo>
                <a:lnTo>
                  <a:pt x="1468" y="716"/>
                </a:lnTo>
                <a:lnTo>
                  <a:pt x="1467" y="714"/>
                </a:lnTo>
                <a:lnTo>
                  <a:pt x="1467" y="711"/>
                </a:lnTo>
                <a:lnTo>
                  <a:pt x="1467" y="708"/>
                </a:lnTo>
                <a:lnTo>
                  <a:pt x="1466" y="703"/>
                </a:lnTo>
                <a:lnTo>
                  <a:pt x="1465" y="700"/>
                </a:lnTo>
                <a:lnTo>
                  <a:pt x="1464" y="698"/>
                </a:lnTo>
                <a:lnTo>
                  <a:pt x="1462" y="697"/>
                </a:lnTo>
                <a:lnTo>
                  <a:pt x="1461" y="697"/>
                </a:lnTo>
                <a:lnTo>
                  <a:pt x="1458" y="696"/>
                </a:lnTo>
                <a:lnTo>
                  <a:pt x="1454" y="696"/>
                </a:lnTo>
                <a:lnTo>
                  <a:pt x="1450" y="696"/>
                </a:lnTo>
                <a:lnTo>
                  <a:pt x="1447" y="693"/>
                </a:lnTo>
                <a:lnTo>
                  <a:pt x="1443" y="690"/>
                </a:lnTo>
                <a:lnTo>
                  <a:pt x="1439" y="686"/>
                </a:lnTo>
                <a:lnTo>
                  <a:pt x="1436" y="684"/>
                </a:lnTo>
                <a:lnTo>
                  <a:pt x="1433" y="684"/>
                </a:lnTo>
                <a:lnTo>
                  <a:pt x="1430" y="684"/>
                </a:lnTo>
                <a:lnTo>
                  <a:pt x="1427" y="684"/>
                </a:lnTo>
                <a:lnTo>
                  <a:pt x="1424" y="684"/>
                </a:lnTo>
                <a:lnTo>
                  <a:pt x="1421" y="683"/>
                </a:lnTo>
                <a:lnTo>
                  <a:pt x="1418" y="680"/>
                </a:lnTo>
                <a:lnTo>
                  <a:pt x="1413" y="676"/>
                </a:lnTo>
                <a:lnTo>
                  <a:pt x="1409" y="675"/>
                </a:lnTo>
                <a:lnTo>
                  <a:pt x="1405" y="674"/>
                </a:lnTo>
                <a:lnTo>
                  <a:pt x="1401" y="675"/>
                </a:lnTo>
                <a:lnTo>
                  <a:pt x="1397" y="676"/>
                </a:lnTo>
                <a:lnTo>
                  <a:pt x="1390" y="678"/>
                </a:lnTo>
                <a:lnTo>
                  <a:pt x="1386" y="680"/>
                </a:lnTo>
                <a:lnTo>
                  <a:pt x="1382" y="681"/>
                </a:lnTo>
                <a:lnTo>
                  <a:pt x="1381" y="676"/>
                </a:lnTo>
                <a:lnTo>
                  <a:pt x="1379" y="669"/>
                </a:lnTo>
                <a:lnTo>
                  <a:pt x="1374" y="656"/>
                </a:lnTo>
                <a:lnTo>
                  <a:pt x="1369" y="642"/>
                </a:lnTo>
                <a:lnTo>
                  <a:pt x="1362" y="628"/>
                </a:lnTo>
                <a:lnTo>
                  <a:pt x="1355" y="628"/>
                </a:lnTo>
                <a:lnTo>
                  <a:pt x="1350" y="629"/>
                </a:lnTo>
                <a:lnTo>
                  <a:pt x="1346" y="630"/>
                </a:lnTo>
                <a:lnTo>
                  <a:pt x="1344" y="631"/>
                </a:lnTo>
                <a:lnTo>
                  <a:pt x="1341" y="630"/>
                </a:lnTo>
                <a:lnTo>
                  <a:pt x="1339" y="628"/>
                </a:lnTo>
                <a:lnTo>
                  <a:pt x="1337" y="624"/>
                </a:lnTo>
                <a:lnTo>
                  <a:pt x="1334" y="617"/>
                </a:lnTo>
                <a:lnTo>
                  <a:pt x="1329" y="611"/>
                </a:lnTo>
                <a:lnTo>
                  <a:pt x="1329" y="607"/>
                </a:lnTo>
                <a:lnTo>
                  <a:pt x="1329" y="601"/>
                </a:lnTo>
                <a:lnTo>
                  <a:pt x="1330" y="594"/>
                </a:lnTo>
                <a:lnTo>
                  <a:pt x="1331" y="591"/>
                </a:lnTo>
                <a:lnTo>
                  <a:pt x="1332" y="589"/>
                </a:lnTo>
                <a:lnTo>
                  <a:pt x="1336" y="586"/>
                </a:lnTo>
                <a:lnTo>
                  <a:pt x="1340" y="583"/>
                </a:lnTo>
                <a:lnTo>
                  <a:pt x="1340" y="581"/>
                </a:lnTo>
                <a:lnTo>
                  <a:pt x="1340" y="579"/>
                </a:lnTo>
                <a:lnTo>
                  <a:pt x="1338" y="577"/>
                </a:lnTo>
                <a:lnTo>
                  <a:pt x="1336" y="574"/>
                </a:lnTo>
                <a:lnTo>
                  <a:pt x="1336" y="573"/>
                </a:lnTo>
                <a:lnTo>
                  <a:pt x="1337" y="572"/>
                </a:lnTo>
                <a:lnTo>
                  <a:pt x="1339" y="571"/>
                </a:lnTo>
                <a:lnTo>
                  <a:pt x="1341" y="571"/>
                </a:lnTo>
                <a:lnTo>
                  <a:pt x="1346" y="572"/>
                </a:lnTo>
                <a:lnTo>
                  <a:pt x="1346" y="568"/>
                </a:lnTo>
                <a:lnTo>
                  <a:pt x="1346" y="565"/>
                </a:lnTo>
                <a:lnTo>
                  <a:pt x="1345" y="561"/>
                </a:lnTo>
                <a:lnTo>
                  <a:pt x="1345" y="559"/>
                </a:lnTo>
                <a:lnTo>
                  <a:pt x="1346" y="558"/>
                </a:lnTo>
                <a:lnTo>
                  <a:pt x="1346" y="556"/>
                </a:lnTo>
                <a:lnTo>
                  <a:pt x="1348" y="555"/>
                </a:lnTo>
                <a:lnTo>
                  <a:pt x="1352" y="553"/>
                </a:lnTo>
                <a:lnTo>
                  <a:pt x="1355" y="550"/>
                </a:lnTo>
                <a:lnTo>
                  <a:pt x="1356" y="548"/>
                </a:lnTo>
                <a:lnTo>
                  <a:pt x="1357" y="546"/>
                </a:lnTo>
                <a:lnTo>
                  <a:pt x="1357" y="544"/>
                </a:lnTo>
                <a:lnTo>
                  <a:pt x="1359" y="543"/>
                </a:lnTo>
                <a:lnTo>
                  <a:pt x="1363" y="544"/>
                </a:lnTo>
                <a:lnTo>
                  <a:pt x="1366" y="544"/>
                </a:lnTo>
                <a:lnTo>
                  <a:pt x="1367" y="544"/>
                </a:lnTo>
                <a:lnTo>
                  <a:pt x="1368" y="544"/>
                </a:lnTo>
                <a:lnTo>
                  <a:pt x="1369" y="541"/>
                </a:lnTo>
                <a:lnTo>
                  <a:pt x="1369" y="537"/>
                </a:lnTo>
                <a:lnTo>
                  <a:pt x="1368" y="530"/>
                </a:lnTo>
                <a:lnTo>
                  <a:pt x="1371" y="528"/>
                </a:lnTo>
                <a:lnTo>
                  <a:pt x="1372" y="528"/>
                </a:lnTo>
                <a:lnTo>
                  <a:pt x="1374" y="524"/>
                </a:lnTo>
                <a:lnTo>
                  <a:pt x="1376" y="525"/>
                </a:lnTo>
                <a:lnTo>
                  <a:pt x="1378" y="527"/>
                </a:lnTo>
                <a:lnTo>
                  <a:pt x="1381" y="528"/>
                </a:lnTo>
                <a:lnTo>
                  <a:pt x="1383" y="527"/>
                </a:lnTo>
                <a:lnTo>
                  <a:pt x="1385" y="527"/>
                </a:lnTo>
                <a:lnTo>
                  <a:pt x="1385" y="526"/>
                </a:lnTo>
                <a:lnTo>
                  <a:pt x="1385" y="525"/>
                </a:lnTo>
                <a:lnTo>
                  <a:pt x="1383" y="524"/>
                </a:lnTo>
                <a:lnTo>
                  <a:pt x="1379" y="521"/>
                </a:lnTo>
                <a:lnTo>
                  <a:pt x="1386" y="518"/>
                </a:lnTo>
                <a:lnTo>
                  <a:pt x="1391" y="515"/>
                </a:lnTo>
                <a:lnTo>
                  <a:pt x="1386" y="515"/>
                </a:lnTo>
                <a:lnTo>
                  <a:pt x="1384" y="514"/>
                </a:lnTo>
                <a:lnTo>
                  <a:pt x="1384" y="513"/>
                </a:lnTo>
                <a:lnTo>
                  <a:pt x="1385" y="513"/>
                </a:lnTo>
                <a:lnTo>
                  <a:pt x="1388" y="512"/>
                </a:lnTo>
                <a:lnTo>
                  <a:pt x="1390" y="512"/>
                </a:lnTo>
                <a:lnTo>
                  <a:pt x="1392" y="513"/>
                </a:lnTo>
                <a:lnTo>
                  <a:pt x="1393" y="514"/>
                </a:lnTo>
                <a:lnTo>
                  <a:pt x="1397" y="515"/>
                </a:lnTo>
                <a:lnTo>
                  <a:pt x="1399" y="516"/>
                </a:lnTo>
                <a:lnTo>
                  <a:pt x="1402" y="515"/>
                </a:lnTo>
                <a:lnTo>
                  <a:pt x="1404" y="514"/>
                </a:lnTo>
                <a:lnTo>
                  <a:pt x="1407" y="512"/>
                </a:lnTo>
                <a:lnTo>
                  <a:pt x="1410" y="509"/>
                </a:lnTo>
                <a:lnTo>
                  <a:pt x="1413" y="507"/>
                </a:lnTo>
                <a:lnTo>
                  <a:pt x="1413" y="506"/>
                </a:lnTo>
                <a:lnTo>
                  <a:pt x="1413" y="504"/>
                </a:lnTo>
                <a:lnTo>
                  <a:pt x="1413" y="502"/>
                </a:lnTo>
                <a:lnTo>
                  <a:pt x="1415" y="500"/>
                </a:lnTo>
                <a:lnTo>
                  <a:pt x="1415" y="499"/>
                </a:lnTo>
                <a:lnTo>
                  <a:pt x="1416" y="499"/>
                </a:lnTo>
                <a:lnTo>
                  <a:pt x="1413" y="497"/>
                </a:lnTo>
                <a:lnTo>
                  <a:pt x="1411" y="495"/>
                </a:lnTo>
                <a:lnTo>
                  <a:pt x="1409" y="494"/>
                </a:lnTo>
                <a:lnTo>
                  <a:pt x="1407" y="493"/>
                </a:lnTo>
                <a:lnTo>
                  <a:pt x="1407" y="487"/>
                </a:lnTo>
                <a:lnTo>
                  <a:pt x="1413" y="490"/>
                </a:lnTo>
                <a:lnTo>
                  <a:pt x="1416" y="490"/>
                </a:lnTo>
                <a:lnTo>
                  <a:pt x="1419" y="490"/>
                </a:lnTo>
                <a:lnTo>
                  <a:pt x="1422" y="468"/>
                </a:lnTo>
                <a:lnTo>
                  <a:pt x="1427" y="467"/>
                </a:lnTo>
                <a:lnTo>
                  <a:pt x="1433" y="468"/>
                </a:lnTo>
                <a:lnTo>
                  <a:pt x="1433" y="465"/>
                </a:lnTo>
                <a:lnTo>
                  <a:pt x="1432" y="463"/>
                </a:lnTo>
                <a:lnTo>
                  <a:pt x="1433" y="462"/>
                </a:lnTo>
                <a:lnTo>
                  <a:pt x="1436" y="462"/>
                </a:lnTo>
                <a:lnTo>
                  <a:pt x="1439" y="462"/>
                </a:lnTo>
                <a:lnTo>
                  <a:pt x="1441" y="462"/>
                </a:lnTo>
                <a:lnTo>
                  <a:pt x="1443" y="463"/>
                </a:lnTo>
                <a:lnTo>
                  <a:pt x="1444" y="464"/>
                </a:lnTo>
                <a:lnTo>
                  <a:pt x="1445" y="465"/>
                </a:lnTo>
                <a:lnTo>
                  <a:pt x="1446" y="465"/>
                </a:lnTo>
                <a:lnTo>
                  <a:pt x="1447" y="467"/>
                </a:lnTo>
                <a:lnTo>
                  <a:pt x="1448" y="468"/>
                </a:lnTo>
                <a:lnTo>
                  <a:pt x="1449" y="468"/>
                </a:lnTo>
                <a:lnTo>
                  <a:pt x="1450" y="468"/>
                </a:lnTo>
                <a:lnTo>
                  <a:pt x="1455" y="466"/>
                </a:lnTo>
                <a:lnTo>
                  <a:pt x="1464" y="462"/>
                </a:lnTo>
                <a:lnTo>
                  <a:pt x="1466" y="461"/>
                </a:lnTo>
                <a:lnTo>
                  <a:pt x="1468" y="461"/>
                </a:lnTo>
                <a:lnTo>
                  <a:pt x="1470" y="461"/>
                </a:lnTo>
                <a:lnTo>
                  <a:pt x="1472" y="459"/>
                </a:lnTo>
                <a:lnTo>
                  <a:pt x="1473" y="458"/>
                </a:lnTo>
                <a:lnTo>
                  <a:pt x="1473" y="457"/>
                </a:lnTo>
                <a:lnTo>
                  <a:pt x="1472" y="454"/>
                </a:lnTo>
                <a:lnTo>
                  <a:pt x="1469" y="448"/>
                </a:lnTo>
                <a:lnTo>
                  <a:pt x="1472" y="447"/>
                </a:lnTo>
                <a:lnTo>
                  <a:pt x="1472" y="446"/>
                </a:lnTo>
                <a:lnTo>
                  <a:pt x="1472" y="445"/>
                </a:lnTo>
                <a:lnTo>
                  <a:pt x="1472" y="442"/>
                </a:lnTo>
                <a:lnTo>
                  <a:pt x="1475" y="443"/>
                </a:lnTo>
                <a:lnTo>
                  <a:pt x="1476" y="443"/>
                </a:lnTo>
                <a:lnTo>
                  <a:pt x="1477" y="442"/>
                </a:lnTo>
                <a:lnTo>
                  <a:pt x="1477" y="441"/>
                </a:lnTo>
                <a:lnTo>
                  <a:pt x="1476" y="438"/>
                </a:lnTo>
                <a:lnTo>
                  <a:pt x="1475" y="437"/>
                </a:lnTo>
                <a:lnTo>
                  <a:pt x="1448" y="435"/>
                </a:lnTo>
                <a:lnTo>
                  <a:pt x="1433" y="434"/>
                </a:lnTo>
                <a:lnTo>
                  <a:pt x="1416" y="434"/>
                </a:lnTo>
                <a:lnTo>
                  <a:pt x="1426" y="431"/>
                </a:lnTo>
                <a:lnTo>
                  <a:pt x="1429" y="430"/>
                </a:lnTo>
                <a:lnTo>
                  <a:pt x="1430" y="429"/>
                </a:lnTo>
                <a:lnTo>
                  <a:pt x="1430" y="427"/>
                </a:lnTo>
                <a:lnTo>
                  <a:pt x="1431" y="425"/>
                </a:lnTo>
                <a:lnTo>
                  <a:pt x="1431" y="422"/>
                </a:lnTo>
                <a:lnTo>
                  <a:pt x="1433" y="417"/>
                </a:lnTo>
                <a:lnTo>
                  <a:pt x="1435" y="418"/>
                </a:lnTo>
                <a:lnTo>
                  <a:pt x="1436" y="418"/>
                </a:lnTo>
                <a:lnTo>
                  <a:pt x="1435" y="420"/>
                </a:lnTo>
                <a:lnTo>
                  <a:pt x="1435" y="421"/>
                </a:lnTo>
                <a:lnTo>
                  <a:pt x="1436" y="423"/>
                </a:lnTo>
                <a:lnTo>
                  <a:pt x="1452" y="423"/>
                </a:lnTo>
                <a:lnTo>
                  <a:pt x="1458" y="423"/>
                </a:lnTo>
                <a:lnTo>
                  <a:pt x="1463" y="424"/>
                </a:lnTo>
                <a:lnTo>
                  <a:pt x="1467" y="426"/>
                </a:lnTo>
                <a:lnTo>
                  <a:pt x="1472" y="429"/>
                </a:lnTo>
                <a:lnTo>
                  <a:pt x="1483" y="437"/>
                </a:lnTo>
                <a:lnTo>
                  <a:pt x="1484" y="436"/>
                </a:lnTo>
                <a:lnTo>
                  <a:pt x="1484" y="435"/>
                </a:lnTo>
                <a:lnTo>
                  <a:pt x="1483" y="433"/>
                </a:lnTo>
                <a:lnTo>
                  <a:pt x="1483" y="430"/>
                </a:lnTo>
                <a:lnTo>
                  <a:pt x="1483" y="428"/>
                </a:lnTo>
                <a:lnTo>
                  <a:pt x="1487" y="425"/>
                </a:lnTo>
                <a:lnTo>
                  <a:pt x="1492" y="423"/>
                </a:lnTo>
                <a:lnTo>
                  <a:pt x="1489" y="412"/>
                </a:lnTo>
                <a:lnTo>
                  <a:pt x="1486" y="403"/>
                </a:lnTo>
                <a:lnTo>
                  <a:pt x="1491" y="402"/>
                </a:lnTo>
                <a:lnTo>
                  <a:pt x="1496" y="401"/>
                </a:lnTo>
                <a:lnTo>
                  <a:pt x="1501" y="400"/>
                </a:lnTo>
                <a:lnTo>
                  <a:pt x="1503" y="400"/>
                </a:lnTo>
                <a:lnTo>
                  <a:pt x="1506" y="401"/>
                </a:lnTo>
                <a:lnTo>
                  <a:pt x="1507" y="403"/>
                </a:lnTo>
                <a:lnTo>
                  <a:pt x="1511" y="408"/>
                </a:lnTo>
                <a:lnTo>
                  <a:pt x="1512" y="410"/>
                </a:lnTo>
                <a:lnTo>
                  <a:pt x="1515" y="412"/>
                </a:lnTo>
                <a:lnTo>
                  <a:pt x="1518" y="414"/>
                </a:lnTo>
                <a:lnTo>
                  <a:pt x="1523" y="414"/>
                </a:lnTo>
                <a:lnTo>
                  <a:pt x="1528" y="414"/>
                </a:lnTo>
                <a:lnTo>
                  <a:pt x="1531" y="413"/>
                </a:lnTo>
                <a:lnTo>
                  <a:pt x="1533" y="412"/>
                </a:lnTo>
                <a:lnTo>
                  <a:pt x="1533" y="411"/>
                </a:lnTo>
                <a:lnTo>
                  <a:pt x="1533" y="410"/>
                </a:lnTo>
                <a:lnTo>
                  <a:pt x="1532" y="409"/>
                </a:lnTo>
                <a:lnTo>
                  <a:pt x="1530" y="407"/>
                </a:lnTo>
                <a:lnTo>
                  <a:pt x="1527" y="405"/>
                </a:lnTo>
                <a:lnTo>
                  <a:pt x="1523" y="403"/>
                </a:lnTo>
                <a:lnTo>
                  <a:pt x="1523" y="397"/>
                </a:lnTo>
                <a:lnTo>
                  <a:pt x="1525" y="398"/>
                </a:lnTo>
                <a:lnTo>
                  <a:pt x="1526" y="398"/>
                </a:lnTo>
                <a:lnTo>
                  <a:pt x="1527" y="397"/>
                </a:lnTo>
                <a:lnTo>
                  <a:pt x="1528" y="396"/>
                </a:lnTo>
                <a:lnTo>
                  <a:pt x="1529" y="395"/>
                </a:lnTo>
                <a:lnTo>
                  <a:pt x="1530" y="394"/>
                </a:lnTo>
                <a:lnTo>
                  <a:pt x="1531" y="395"/>
                </a:lnTo>
                <a:lnTo>
                  <a:pt x="1531" y="400"/>
                </a:lnTo>
                <a:lnTo>
                  <a:pt x="1537" y="403"/>
                </a:lnTo>
                <a:lnTo>
                  <a:pt x="1540" y="404"/>
                </a:lnTo>
                <a:lnTo>
                  <a:pt x="1542" y="406"/>
                </a:lnTo>
                <a:lnTo>
                  <a:pt x="1545" y="403"/>
                </a:lnTo>
                <a:lnTo>
                  <a:pt x="1548" y="398"/>
                </a:lnTo>
                <a:lnTo>
                  <a:pt x="1551" y="394"/>
                </a:lnTo>
                <a:lnTo>
                  <a:pt x="1552" y="393"/>
                </a:lnTo>
                <a:lnTo>
                  <a:pt x="1554" y="392"/>
                </a:lnTo>
                <a:lnTo>
                  <a:pt x="1555" y="391"/>
                </a:lnTo>
                <a:lnTo>
                  <a:pt x="1556" y="391"/>
                </a:lnTo>
                <a:lnTo>
                  <a:pt x="1558" y="391"/>
                </a:lnTo>
                <a:lnTo>
                  <a:pt x="1560" y="392"/>
                </a:lnTo>
                <a:lnTo>
                  <a:pt x="1562" y="392"/>
                </a:lnTo>
                <a:lnTo>
                  <a:pt x="1565" y="386"/>
                </a:lnTo>
                <a:lnTo>
                  <a:pt x="1575" y="383"/>
                </a:lnTo>
                <a:lnTo>
                  <a:pt x="1581" y="381"/>
                </a:lnTo>
                <a:lnTo>
                  <a:pt x="1588" y="379"/>
                </a:lnTo>
                <a:lnTo>
                  <a:pt x="1596" y="375"/>
                </a:lnTo>
                <a:lnTo>
                  <a:pt x="1595" y="368"/>
                </a:lnTo>
                <a:lnTo>
                  <a:pt x="1595" y="364"/>
                </a:lnTo>
                <a:lnTo>
                  <a:pt x="1595" y="362"/>
                </a:lnTo>
                <a:lnTo>
                  <a:pt x="1596" y="361"/>
                </a:lnTo>
                <a:lnTo>
                  <a:pt x="1587" y="357"/>
                </a:lnTo>
                <a:lnTo>
                  <a:pt x="1582" y="355"/>
                </a:lnTo>
                <a:lnTo>
                  <a:pt x="1577" y="352"/>
                </a:lnTo>
                <a:lnTo>
                  <a:pt x="1575" y="350"/>
                </a:lnTo>
                <a:lnTo>
                  <a:pt x="1574" y="349"/>
                </a:lnTo>
                <a:lnTo>
                  <a:pt x="1572" y="347"/>
                </a:lnTo>
                <a:lnTo>
                  <a:pt x="1571" y="344"/>
                </a:lnTo>
                <a:lnTo>
                  <a:pt x="1570" y="342"/>
                </a:lnTo>
                <a:lnTo>
                  <a:pt x="1570" y="339"/>
                </a:lnTo>
                <a:lnTo>
                  <a:pt x="1571" y="333"/>
                </a:lnTo>
                <a:lnTo>
                  <a:pt x="1573" y="331"/>
                </a:lnTo>
                <a:lnTo>
                  <a:pt x="1574" y="329"/>
                </a:lnTo>
                <a:lnTo>
                  <a:pt x="1574" y="328"/>
                </a:lnTo>
                <a:lnTo>
                  <a:pt x="1573" y="327"/>
                </a:lnTo>
                <a:lnTo>
                  <a:pt x="1576" y="328"/>
                </a:lnTo>
                <a:lnTo>
                  <a:pt x="1578" y="328"/>
                </a:lnTo>
                <a:lnTo>
                  <a:pt x="1579" y="327"/>
                </a:lnTo>
                <a:lnTo>
                  <a:pt x="1580" y="326"/>
                </a:lnTo>
                <a:lnTo>
                  <a:pt x="1581" y="323"/>
                </a:lnTo>
                <a:lnTo>
                  <a:pt x="1582" y="321"/>
                </a:lnTo>
                <a:lnTo>
                  <a:pt x="1577" y="322"/>
                </a:lnTo>
                <a:lnTo>
                  <a:pt x="1575" y="322"/>
                </a:lnTo>
                <a:lnTo>
                  <a:pt x="1575" y="321"/>
                </a:lnTo>
                <a:lnTo>
                  <a:pt x="1575" y="318"/>
                </a:lnTo>
                <a:lnTo>
                  <a:pt x="1576" y="315"/>
                </a:lnTo>
                <a:lnTo>
                  <a:pt x="1582" y="308"/>
                </a:lnTo>
                <a:lnTo>
                  <a:pt x="1585" y="304"/>
                </a:lnTo>
                <a:lnTo>
                  <a:pt x="1585" y="302"/>
                </a:lnTo>
                <a:lnTo>
                  <a:pt x="1584" y="301"/>
                </a:lnTo>
                <a:lnTo>
                  <a:pt x="1583" y="299"/>
                </a:lnTo>
                <a:lnTo>
                  <a:pt x="1582" y="298"/>
                </a:lnTo>
                <a:lnTo>
                  <a:pt x="1582" y="296"/>
                </a:lnTo>
                <a:lnTo>
                  <a:pt x="1579" y="297"/>
                </a:lnTo>
                <a:lnTo>
                  <a:pt x="1577" y="299"/>
                </a:lnTo>
                <a:lnTo>
                  <a:pt x="1573" y="302"/>
                </a:lnTo>
                <a:lnTo>
                  <a:pt x="1573" y="301"/>
                </a:lnTo>
                <a:lnTo>
                  <a:pt x="1572" y="300"/>
                </a:lnTo>
                <a:lnTo>
                  <a:pt x="1569" y="300"/>
                </a:lnTo>
                <a:lnTo>
                  <a:pt x="1567" y="300"/>
                </a:lnTo>
                <a:lnTo>
                  <a:pt x="1565" y="299"/>
                </a:lnTo>
                <a:lnTo>
                  <a:pt x="1563" y="290"/>
                </a:lnTo>
                <a:lnTo>
                  <a:pt x="1559" y="279"/>
                </a:lnTo>
                <a:lnTo>
                  <a:pt x="1547" y="280"/>
                </a:lnTo>
                <a:lnTo>
                  <a:pt x="1537" y="279"/>
                </a:lnTo>
                <a:lnTo>
                  <a:pt x="1526" y="278"/>
                </a:lnTo>
                <a:lnTo>
                  <a:pt x="1512" y="276"/>
                </a:lnTo>
                <a:lnTo>
                  <a:pt x="1514" y="285"/>
                </a:lnTo>
                <a:lnTo>
                  <a:pt x="1518" y="295"/>
                </a:lnTo>
                <a:lnTo>
                  <a:pt x="1526" y="313"/>
                </a:lnTo>
                <a:lnTo>
                  <a:pt x="1523" y="314"/>
                </a:lnTo>
                <a:lnTo>
                  <a:pt x="1523" y="315"/>
                </a:lnTo>
                <a:lnTo>
                  <a:pt x="1523" y="316"/>
                </a:lnTo>
                <a:lnTo>
                  <a:pt x="1523" y="319"/>
                </a:lnTo>
                <a:lnTo>
                  <a:pt x="1517" y="318"/>
                </a:lnTo>
                <a:lnTo>
                  <a:pt x="1514" y="318"/>
                </a:lnTo>
                <a:lnTo>
                  <a:pt x="1512" y="319"/>
                </a:lnTo>
                <a:lnTo>
                  <a:pt x="1511" y="322"/>
                </a:lnTo>
                <a:lnTo>
                  <a:pt x="1510" y="330"/>
                </a:lnTo>
                <a:lnTo>
                  <a:pt x="1509" y="341"/>
                </a:lnTo>
                <a:lnTo>
                  <a:pt x="1503" y="341"/>
                </a:lnTo>
                <a:lnTo>
                  <a:pt x="1498" y="351"/>
                </a:lnTo>
                <a:lnTo>
                  <a:pt x="1495" y="359"/>
                </a:lnTo>
                <a:lnTo>
                  <a:pt x="1490" y="367"/>
                </a:lnTo>
                <a:lnTo>
                  <a:pt x="1483" y="375"/>
                </a:lnTo>
                <a:lnTo>
                  <a:pt x="1485" y="375"/>
                </a:lnTo>
                <a:lnTo>
                  <a:pt x="1486" y="376"/>
                </a:lnTo>
                <a:lnTo>
                  <a:pt x="1482" y="376"/>
                </a:lnTo>
                <a:lnTo>
                  <a:pt x="1477" y="376"/>
                </a:lnTo>
                <a:lnTo>
                  <a:pt x="1472" y="375"/>
                </a:lnTo>
                <a:lnTo>
                  <a:pt x="1471" y="374"/>
                </a:lnTo>
                <a:lnTo>
                  <a:pt x="1470" y="372"/>
                </a:lnTo>
                <a:lnTo>
                  <a:pt x="1469" y="368"/>
                </a:lnTo>
                <a:lnTo>
                  <a:pt x="1468" y="364"/>
                </a:lnTo>
                <a:lnTo>
                  <a:pt x="1467" y="362"/>
                </a:lnTo>
                <a:lnTo>
                  <a:pt x="1467" y="361"/>
                </a:lnTo>
                <a:lnTo>
                  <a:pt x="1466" y="360"/>
                </a:lnTo>
                <a:lnTo>
                  <a:pt x="1465" y="359"/>
                </a:lnTo>
                <a:lnTo>
                  <a:pt x="1462" y="358"/>
                </a:lnTo>
                <a:lnTo>
                  <a:pt x="1460" y="357"/>
                </a:lnTo>
                <a:lnTo>
                  <a:pt x="1459" y="356"/>
                </a:lnTo>
                <a:lnTo>
                  <a:pt x="1458" y="355"/>
                </a:lnTo>
                <a:lnTo>
                  <a:pt x="1453" y="348"/>
                </a:lnTo>
                <a:lnTo>
                  <a:pt x="1452" y="346"/>
                </a:lnTo>
                <a:lnTo>
                  <a:pt x="1450" y="344"/>
                </a:lnTo>
                <a:lnTo>
                  <a:pt x="1450" y="342"/>
                </a:lnTo>
                <a:lnTo>
                  <a:pt x="1450" y="341"/>
                </a:lnTo>
                <a:lnTo>
                  <a:pt x="1452" y="339"/>
                </a:lnTo>
                <a:lnTo>
                  <a:pt x="1455" y="336"/>
                </a:lnTo>
                <a:lnTo>
                  <a:pt x="1457" y="332"/>
                </a:lnTo>
                <a:lnTo>
                  <a:pt x="1458" y="328"/>
                </a:lnTo>
                <a:lnTo>
                  <a:pt x="1461" y="321"/>
                </a:lnTo>
                <a:lnTo>
                  <a:pt x="1464" y="313"/>
                </a:lnTo>
                <a:lnTo>
                  <a:pt x="1467" y="312"/>
                </a:lnTo>
                <a:lnTo>
                  <a:pt x="1468" y="311"/>
                </a:lnTo>
                <a:lnTo>
                  <a:pt x="1467" y="310"/>
                </a:lnTo>
                <a:lnTo>
                  <a:pt x="1465" y="309"/>
                </a:lnTo>
                <a:lnTo>
                  <a:pt x="1463" y="308"/>
                </a:lnTo>
                <a:lnTo>
                  <a:pt x="1461" y="303"/>
                </a:lnTo>
                <a:lnTo>
                  <a:pt x="1460" y="298"/>
                </a:lnTo>
                <a:lnTo>
                  <a:pt x="1458" y="293"/>
                </a:lnTo>
                <a:lnTo>
                  <a:pt x="1450" y="296"/>
                </a:lnTo>
                <a:lnTo>
                  <a:pt x="1441" y="299"/>
                </a:lnTo>
                <a:lnTo>
                  <a:pt x="1440" y="312"/>
                </a:lnTo>
                <a:lnTo>
                  <a:pt x="1438" y="327"/>
                </a:lnTo>
                <a:lnTo>
                  <a:pt x="1433" y="328"/>
                </a:lnTo>
                <a:lnTo>
                  <a:pt x="1431" y="328"/>
                </a:lnTo>
                <a:lnTo>
                  <a:pt x="1430" y="329"/>
                </a:lnTo>
                <a:lnTo>
                  <a:pt x="1430" y="330"/>
                </a:lnTo>
                <a:lnTo>
                  <a:pt x="1430" y="332"/>
                </a:lnTo>
                <a:lnTo>
                  <a:pt x="1430" y="334"/>
                </a:lnTo>
                <a:lnTo>
                  <a:pt x="1430" y="336"/>
                </a:lnTo>
                <a:lnTo>
                  <a:pt x="1430" y="337"/>
                </a:lnTo>
                <a:lnTo>
                  <a:pt x="1430" y="338"/>
                </a:lnTo>
                <a:lnTo>
                  <a:pt x="1426" y="338"/>
                </a:lnTo>
                <a:lnTo>
                  <a:pt x="1422" y="338"/>
                </a:lnTo>
                <a:lnTo>
                  <a:pt x="1421" y="337"/>
                </a:lnTo>
                <a:lnTo>
                  <a:pt x="1422" y="335"/>
                </a:lnTo>
                <a:lnTo>
                  <a:pt x="1423" y="333"/>
                </a:lnTo>
                <a:lnTo>
                  <a:pt x="1424" y="331"/>
                </a:lnTo>
                <a:lnTo>
                  <a:pt x="1424" y="330"/>
                </a:lnTo>
                <a:lnTo>
                  <a:pt x="1423" y="328"/>
                </a:lnTo>
                <a:lnTo>
                  <a:pt x="1422" y="327"/>
                </a:lnTo>
                <a:lnTo>
                  <a:pt x="1420" y="323"/>
                </a:lnTo>
                <a:lnTo>
                  <a:pt x="1418" y="313"/>
                </a:lnTo>
                <a:lnTo>
                  <a:pt x="1416" y="305"/>
                </a:lnTo>
                <a:lnTo>
                  <a:pt x="1415" y="301"/>
                </a:lnTo>
                <a:lnTo>
                  <a:pt x="1413" y="299"/>
                </a:lnTo>
                <a:lnTo>
                  <a:pt x="1411" y="297"/>
                </a:lnTo>
                <a:lnTo>
                  <a:pt x="1408" y="296"/>
                </a:lnTo>
                <a:lnTo>
                  <a:pt x="1403" y="296"/>
                </a:lnTo>
                <a:lnTo>
                  <a:pt x="1397" y="295"/>
                </a:lnTo>
                <a:lnTo>
                  <a:pt x="1394" y="294"/>
                </a:lnTo>
                <a:lnTo>
                  <a:pt x="1391" y="293"/>
                </a:lnTo>
                <a:lnTo>
                  <a:pt x="1382" y="282"/>
                </a:lnTo>
                <a:lnTo>
                  <a:pt x="1381" y="283"/>
                </a:lnTo>
                <a:lnTo>
                  <a:pt x="1382" y="282"/>
                </a:lnTo>
                <a:lnTo>
                  <a:pt x="1386" y="277"/>
                </a:lnTo>
                <a:lnTo>
                  <a:pt x="1392" y="272"/>
                </a:lnTo>
                <a:lnTo>
                  <a:pt x="1396" y="268"/>
                </a:lnTo>
                <a:lnTo>
                  <a:pt x="1398" y="266"/>
                </a:lnTo>
                <a:lnTo>
                  <a:pt x="1398" y="265"/>
                </a:lnTo>
                <a:lnTo>
                  <a:pt x="1397" y="264"/>
                </a:lnTo>
                <a:lnTo>
                  <a:pt x="1396" y="263"/>
                </a:lnTo>
                <a:lnTo>
                  <a:pt x="1391" y="262"/>
                </a:lnTo>
                <a:lnTo>
                  <a:pt x="1389" y="265"/>
                </a:lnTo>
                <a:lnTo>
                  <a:pt x="1389" y="267"/>
                </a:lnTo>
                <a:lnTo>
                  <a:pt x="1388" y="268"/>
                </a:lnTo>
                <a:lnTo>
                  <a:pt x="1385" y="268"/>
                </a:lnTo>
                <a:lnTo>
                  <a:pt x="1386" y="267"/>
                </a:lnTo>
                <a:lnTo>
                  <a:pt x="1386" y="265"/>
                </a:lnTo>
                <a:lnTo>
                  <a:pt x="1387" y="262"/>
                </a:lnTo>
                <a:lnTo>
                  <a:pt x="1387" y="258"/>
                </a:lnTo>
                <a:lnTo>
                  <a:pt x="1388" y="254"/>
                </a:lnTo>
                <a:lnTo>
                  <a:pt x="1392" y="255"/>
                </a:lnTo>
                <a:lnTo>
                  <a:pt x="1396" y="256"/>
                </a:lnTo>
                <a:lnTo>
                  <a:pt x="1405" y="259"/>
                </a:lnTo>
                <a:lnTo>
                  <a:pt x="1405" y="257"/>
                </a:lnTo>
                <a:lnTo>
                  <a:pt x="1405" y="254"/>
                </a:lnTo>
                <a:lnTo>
                  <a:pt x="1406" y="253"/>
                </a:lnTo>
                <a:lnTo>
                  <a:pt x="1406" y="252"/>
                </a:lnTo>
                <a:lnTo>
                  <a:pt x="1407" y="251"/>
                </a:lnTo>
                <a:lnTo>
                  <a:pt x="1406" y="250"/>
                </a:lnTo>
                <a:lnTo>
                  <a:pt x="1405" y="250"/>
                </a:lnTo>
                <a:lnTo>
                  <a:pt x="1402" y="250"/>
                </a:lnTo>
                <a:lnTo>
                  <a:pt x="1400" y="251"/>
                </a:lnTo>
                <a:lnTo>
                  <a:pt x="1399" y="251"/>
                </a:lnTo>
                <a:lnTo>
                  <a:pt x="1399" y="245"/>
                </a:lnTo>
                <a:lnTo>
                  <a:pt x="1394" y="244"/>
                </a:lnTo>
                <a:lnTo>
                  <a:pt x="1390" y="244"/>
                </a:lnTo>
                <a:lnTo>
                  <a:pt x="1388" y="243"/>
                </a:lnTo>
                <a:lnTo>
                  <a:pt x="1387" y="242"/>
                </a:lnTo>
                <a:lnTo>
                  <a:pt x="1386" y="240"/>
                </a:lnTo>
                <a:lnTo>
                  <a:pt x="1384" y="237"/>
                </a:lnTo>
                <a:lnTo>
                  <a:pt x="1381" y="233"/>
                </a:lnTo>
                <a:lnTo>
                  <a:pt x="1379" y="231"/>
                </a:lnTo>
                <a:lnTo>
                  <a:pt x="1377" y="230"/>
                </a:lnTo>
                <a:lnTo>
                  <a:pt x="1374" y="229"/>
                </a:lnTo>
                <a:lnTo>
                  <a:pt x="1369" y="229"/>
                </a:lnTo>
                <a:lnTo>
                  <a:pt x="1364" y="228"/>
                </a:lnTo>
                <a:lnTo>
                  <a:pt x="1362" y="227"/>
                </a:lnTo>
                <a:lnTo>
                  <a:pt x="1360" y="226"/>
                </a:lnTo>
                <a:lnTo>
                  <a:pt x="1329" y="226"/>
                </a:lnTo>
                <a:lnTo>
                  <a:pt x="1326" y="227"/>
                </a:lnTo>
                <a:lnTo>
                  <a:pt x="1322" y="229"/>
                </a:lnTo>
                <a:lnTo>
                  <a:pt x="1318" y="232"/>
                </a:lnTo>
                <a:lnTo>
                  <a:pt x="1315" y="236"/>
                </a:lnTo>
                <a:lnTo>
                  <a:pt x="1313" y="241"/>
                </a:lnTo>
                <a:lnTo>
                  <a:pt x="1312" y="243"/>
                </a:lnTo>
                <a:lnTo>
                  <a:pt x="1311" y="245"/>
                </a:lnTo>
                <a:lnTo>
                  <a:pt x="1311" y="248"/>
                </a:lnTo>
                <a:lnTo>
                  <a:pt x="1312" y="250"/>
                </a:lnTo>
                <a:lnTo>
                  <a:pt x="1313" y="252"/>
                </a:lnTo>
                <a:lnTo>
                  <a:pt x="1315" y="254"/>
                </a:lnTo>
                <a:lnTo>
                  <a:pt x="1313" y="254"/>
                </a:lnTo>
                <a:lnTo>
                  <a:pt x="1310" y="254"/>
                </a:lnTo>
                <a:lnTo>
                  <a:pt x="1306" y="254"/>
                </a:lnTo>
                <a:lnTo>
                  <a:pt x="1306" y="255"/>
                </a:lnTo>
                <a:lnTo>
                  <a:pt x="1305" y="257"/>
                </a:lnTo>
                <a:lnTo>
                  <a:pt x="1303" y="259"/>
                </a:lnTo>
                <a:lnTo>
                  <a:pt x="1308" y="263"/>
                </a:lnTo>
                <a:lnTo>
                  <a:pt x="1312" y="266"/>
                </a:lnTo>
                <a:lnTo>
                  <a:pt x="1316" y="270"/>
                </a:lnTo>
                <a:lnTo>
                  <a:pt x="1320" y="274"/>
                </a:lnTo>
                <a:lnTo>
                  <a:pt x="1318" y="274"/>
                </a:lnTo>
                <a:lnTo>
                  <a:pt x="1316" y="275"/>
                </a:lnTo>
                <a:lnTo>
                  <a:pt x="1314" y="277"/>
                </a:lnTo>
                <a:lnTo>
                  <a:pt x="1314" y="278"/>
                </a:lnTo>
                <a:lnTo>
                  <a:pt x="1314" y="279"/>
                </a:lnTo>
                <a:lnTo>
                  <a:pt x="1314" y="280"/>
                </a:lnTo>
                <a:lnTo>
                  <a:pt x="1315" y="281"/>
                </a:lnTo>
                <a:lnTo>
                  <a:pt x="1318" y="282"/>
                </a:lnTo>
                <a:lnTo>
                  <a:pt x="1323" y="282"/>
                </a:lnTo>
                <a:lnTo>
                  <a:pt x="1322" y="283"/>
                </a:lnTo>
                <a:lnTo>
                  <a:pt x="1322" y="284"/>
                </a:lnTo>
                <a:lnTo>
                  <a:pt x="1323" y="285"/>
                </a:lnTo>
                <a:lnTo>
                  <a:pt x="1326" y="285"/>
                </a:lnTo>
                <a:lnTo>
                  <a:pt x="1325" y="284"/>
                </a:lnTo>
                <a:lnTo>
                  <a:pt x="1324" y="283"/>
                </a:lnTo>
                <a:lnTo>
                  <a:pt x="1324" y="279"/>
                </a:lnTo>
                <a:lnTo>
                  <a:pt x="1324" y="275"/>
                </a:lnTo>
                <a:lnTo>
                  <a:pt x="1325" y="274"/>
                </a:lnTo>
                <a:lnTo>
                  <a:pt x="1326" y="274"/>
                </a:lnTo>
                <a:lnTo>
                  <a:pt x="1328" y="273"/>
                </a:lnTo>
                <a:lnTo>
                  <a:pt x="1330" y="274"/>
                </a:lnTo>
                <a:lnTo>
                  <a:pt x="1332" y="274"/>
                </a:lnTo>
                <a:lnTo>
                  <a:pt x="1334" y="274"/>
                </a:lnTo>
                <a:lnTo>
                  <a:pt x="1339" y="280"/>
                </a:lnTo>
                <a:lnTo>
                  <a:pt x="1344" y="285"/>
                </a:lnTo>
                <a:lnTo>
                  <a:pt x="1345" y="287"/>
                </a:lnTo>
                <a:lnTo>
                  <a:pt x="1347" y="288"/>
                </a:lnTo>
                <a:lnTo>
                  <a:pt x="1351" y="288"/>
                </a:lnTo>
                <a:lnTo>
                  <a:pt x="1354" y="287"/>
                </a:lnTo>
                <a:lnTo>
                  <a:pt x="1359" y="286"/>
                </a:lnTo>
                <a:lnTo>
                  <a:pt x="1374" y="279"/>
                </a:lnTo>
                <a:lnTo>
                  <a:pt x="1374" y="285"/>
                </a:lnTo>
                <a:lnTo>
                  <a:pt x="1368" y="286"/>
                </a:lnTo>
                <a:lnTo>
                  <a:pt x="1365" y="288"/>
                </a:lnTo>
                <a:lnTo>
                  <a:pt x="1362" y="288"/>
                </a:lnTo>
                <a:lnTo>
                  <a:pt x="1362" y="289"/>
                </a:lnTo>
                <a:lnTo>
                  <a:pt x="1362" y="290"/>
                </a:lnTo>
                <a:lnTo>
                  <a:pt x="1362" y="294"/>
                </a:lnTo>
                <a:lnTo>
                  <a:pt x="1362" y="302"/>
                </a:lnTo>
                <a:lnTo>
                  <a:pt x="1357" y="300"/>
                </a:lnTo>
                <a:lnTo>
                  <a:pt x="1354" y="299"/>
                </a:lnTo>
                <a:lnTo>
                  <a:pt x="1352" y="299"/>
                </a:lnTo>
                <a:lnTo>
                  <a:pt x="1350" y="299"/>
                </a:lnTo>
                <a:lnTo>
                  <a:pt x="1346" y="299"/>
                </a:lnTo>
                <a:lnTo>
                  <a:pt x="1345" y="304"/>
                </a:lnTo>
                <a:lnTo>
                  <a:pt x="1344" y="309"/>
                </a:lnTo>
                <a:lnTo>
                  <a:pt x="1343" y="321"/>
                </a:lnTo>
                <a:lnTo>
                  <a:pt x="1350" y="319"/>
                </a:lnTo>
                <a:lnTo>
                  <a:pt x="1353" y="318"/>
                </a:lnTo>
                <a:lnTo>
                  <a:pt x="1357" y="319"/>
                </a:lnTo>
                <a:lnTo>
                  <a:pt x="1356" y="319"/>
                </a:lnTo>
                <a:lnTo>
                  <a:pt x="1356" y="320"/>
                </a:lnTo>
                <a:lnTo>
                  <a:pt x="1357" y="323"/>
                </a:lnTo>
                <a:lnTo>
                  <a:pt x="1360" y="327"/>
                </a:lnTo>
                <a:lnTo>
                  <a:pt x="1353" y="328"/>
                </a:lnTo>
                <a:lnTo>
                  <a:pt x="1349" y="328"/>
                </a:lnTo>
                <a:lnTo>
                  <a:pt x="1346" y="330"/>
                </a:lnTo>
                <a:lnTo>
                  <a:pt x="1346" y="333"/>
                </a:lnTo>
                <a:lnTo>
                  <a:pt x="1333" y="341"/>
                </a:lnTo>
                <a:lnTo>
                  <a:pt x="1327" y="347"/>
                </a:lnTo>
                <a:lnTo>
                  <a:pt x="1321" y="353"/>
                </a:lnTo>
                <a:lnTo>
                  <a:pt x="1318" y="359"/>
                </a:lnTo>
                <a:lnTo>
                  <a:pt x="1317" y="362"/>
                </a:lnTo>
                <a:lnTo>
                  <a:pt x="1317" y="366"/>
                </a:lnTo>
                <a:lnTo>
                  <a:pt x="1317" y="369"/>
                </a:lnTo>
                <a:lnTo>
                  <a:pt x="1319" y="372"/>
                </a:lnTo>
                <a:lnTo>
                  <a:pt x="1322" y="375"/>
                </a:lnTo>
                <a:lnTo>
                  <a:pt x="1326" y="378"/>
                </a:lnTo>
                <a:lnTo>
                  <a:pt x="1326" y="379"/>
                </a:lnTo>
                <a:lnTo>
                  <a:pt x="1325" y="380"/>
                </a:lnTo>
                <a:lnTo>
                  <a:pt x="1323" y="382"/>
                </a:lnTo>
                <a:lnTo>
                  <a:pt x="1323" y="383"/>
                </a:lnTo>
                <a:lnTo>
                  <a:pt x="1316" y="379"/>
                </a:lnTo>
                <a:lnTo>
                  <a:pt x="1309" y="375"/>
                </a:lnTo>
                <a:lnTo>
                  <a:pt x="1305" y="371"/>
                </a:lnTo>
                <a:lnTo>
                  <a:pt x="1302" y="367"/>
                </a:lnTo>
                <a:lnTo>
                  <a:pt x="1301" y="365"/>
                </a:lnTo>
                <a:lnTo>
                  <a:pt x="1300" y="363"/>
                </a:lnTo>
                <a:lnTo>
                  <a:pt x="1299" y="359"/>
                </a:lnTo>
                <a:lnTo>
                  <a:pt x="1298" y="354"/>
                </a:lnTo>
                <a:lnTo>
                  <a:pt x="1298" y="348"/>
                </a:lnTo>
                <a:lnTo>
                  <a:pt x="1298" y="335"/>
                </a:lnTo>
                <a:lnTo>
                  <a:pt x="1296" y="335"/>
                </a:lnTo>
                <a:lnTo>
                  <a:pt x="1295" y="336"/>
                </a:lnTo>
                <a:lnTo>
                  <a:pt x="1294" y="337"/>
                </a:lnTo>
                <a:lnTo>
                  <a:pt x="1292" y="338"/>
                </a:lnTo>
                <a:lnTo>
                  <a:pt x="1293" y="339"/>
                </a:lnTo>
                <a:lnTo>
                  <a:pt x="1294" y="340"/>
                </a:lnTo>
                <a:lnTo>
                  <a:pt x="1293" y="341"/>
                </a:lnTo>
                <a:lnTo>
                  <a:pt x="1289" y="341"/>
                </a:lnTo>
                <a:lnTo>
                  <a:pt x="1285" y="337"/>
                </a:lnTo>
                <a:lnTo>
                  <a:pt x="1281" y="333"/>
                </a:lnTo>
                <a:lnTo>
                  <a:pt x="1277" y="328"/>
                </a:lnTo>
                <a:lnTo>
                  <a:pt x="1272" y="324"/>
                </a:lnTo>
                <a:lnTo>
                  <a:pt x="1270" y="329"/>
                </a:lnTo>
                <a:lnTo>
                  <a:pt x="1267" y="336"/>
                </a:lnTo>
                <a:lnTo>
                  <a:pt x="1266" y="339"/>
                </a:lnTo>
                <a:lnTo>
                  <a:pt x="1266" y="343"/>
                </a:lnTo>
                <a:lnTo>
                  <a:pt x="1267" y="345"/>
                </a:lnTo>
                <a:lnTo>
                  <a:pt x="1267" y="346"/>
                </a:lnTo>
                <a:lnTo>
                  <a:pt x="1268" y="348"/>
                </a:lnTo>
                <a:lnTo>
                  <a:pt x="1270" y="349"/>
                </a:lnTo>
                <a:lnTo>
                  <a:pt x="1261" y="352"/>
                </a:lnTo>
                <a:lnTo>
                  <a:pt x="1254" y="354"/>
                </a:lnTo>
                <a:lnTo>
                  <a:pt x="1250" y="355"/>
                </a:lnTo>
                <a:lnTo>
                  <a:pt x="1246" y="355"/>
                </a:lnTo>
                <a:lnTo>
                  <a:pt x="1241" y="354"/>
                </a:lnTo>
                <a:lnTo>
                  <a:pt x="1236" y="352"/>
                </a:lnTo>
                <a:lnTo>
                  <a:pt x="1233" y="347"/>
                </a:lnTo>
                <a:lnTo>
                  <a:pt x="1229" y="347"/>
                </a:lnTo>
                <a:lnTo>
                  <a:pt x="1226" y="348"/>
                </a:lnTo>
                <a:lnTo>
                  <a:pt x="1220" y="352"/>
                </a:lnTo>
                <a:lnTo>
                  <a:pt x="1215" y="356"/>
                </a:lnTo>
                <a:lnTo>
                  <a:pt x="1211" y="357"/>
                </a:lnTo>
                <a:lnTo>
                  <a:pt x="1208" y="358"/>
                </a:lnTo>
                <a:lnTo>
                  <a:pt x="1205" y="352"/>
                </a:lnTo>
                <a:lnTo>
                  <a:pt x="1200" y="352"/>
                </a:lnTo>
                <a:lnTo>
                  <a:pt x="1196" y="352"/>
                </a:lnTo>
                <a:lnTo>
                  <a:pt x="1194" y="352"/>
                </a:lnTo>
                <a:lnTo>
                  <a:pt x="1192" y="352"/>
                </a:lnTo>
                <a:lnTo>
                  <a:pt x="1189" y="351"/>
                </a:lnTo>
                <a:lnTo>
                  <a:pt x="1185" y="349"/>
                </a:lnTo>
                <a:lnTo>
                  <a:pt x="1183" y="347"/>
                </a:lnTo>
                <a:lnTo>
                  <a:pt x="1180" y="343"/>
                </a:lnTo>
                <a:lnTo>
                  <a:pt x="1177" y="340"/>
                </a:lnTo>
                <a:lnTo>
                  <a:pt x="1176" y="339"/>
                </a:lnTo>
                <a:lnTo>
                  <a:pt x="1174" y="338"/>
                </a:lnTo>
                <a:lnTo>
                  <a:pt x="1173" y="338"/>
                </a:lnTo>
                <a:lnTo>
                  <a:pt x="1172" y="339"/>
                </a:lnTo>
                <a:lnTo>
                  <a:pt x="1170" y="340"/>
                </a:lnTo>
                <a:lnTo>
                  <a:pt x="1168" y="342"/>
                </a:lnTo>
                <a:lnTo>
                  <a:pt x="1167" y="343"/>
                </a:lnTo>
                <a:lnTo>
                  <a:pt x="1166" y="344"/>
                </a:lnTo>
                <a:lnTo>
                  <a:pt x="1166" y="341"/>
                </a:lnTo>
                <a:lnTo>
                  <a:pt x="1163" y="344"/>
                </a:lnTo>
                <a:lnTo>
                  <a:pt x="1159" y="345"/>
                </a:lnTo>
                <a:lnTo>
                  <a:pt x="1158" y="345"/>
                </a:lnTo>
                <a:lnTo>
                  <a:pt x="1157" y="344"/>
                </a:lnTo>
                <a:lnTo>
                  <a:pt x="1158" y="342"/>
                </a:lnTo>
                <a:lnTo>
                  <a:pt x="1160" y="338"/>
                </a:lnTo>
                <a:lnTo>
                  <a:pt x="1160" y="337"/>
                </a:lnTo>
                <a:lnTo>
                  <a:pt x="1160" y="335"/>
                </a:lnTo>
                <a:lnTo>
                  <a:pt x="1158" y="335"/>
                </a:lnTo>
                <a:lnTo>
                  <a:pt x="1156" y="334"/>
                </a:lnTo>
                <a:lnTo>
                  <a:pt x="1153" y="334"/>
                </a:lnTo>
                <a:lnTo>
                  <a:pt x="1152" y="333"/>
                </a:lnTo>
                <a:lnTo>
                  <a:pt x="1149" y="334"/>
                </a:lnTo>
                <a:lnTo>
                  <a:pt x="1149" y="336"/>
                </a:lnTo>
                <a:lnTo>
                  <a:pt x="1147" y="337"/>
                </a:lnTo>
                <a:lnTo>
                  <a:pt x="1145" y="338"/>
                </a:lnTo>
                <a:lnTo>
                  <a:pt x="1143" y="338"/>
                </a:lnTo>
                <a:lnTo>
                  <a:pt x="1141" y="332"/>
                </a:lnTo>
                <a:lnTo>
                  <a:pt x="1139" y="325"/>
                </a:lnTo>
                <a:lnTo>
                  <a:pt x="1135" y="313"/>
                </a:lnTo>
                <a:lnTo>
                  <a:pt x="1109" y="314"/>
                </a:lnTo>
                <a:lnTo>
                  <a:pt x="1084" y="316"/>
                </a:lnTo>
                <a:lnTo>
                  <a:pt x="1081" y="323"/>
                </a:lnTo>
                <a:lnTo>
                  <a:pt x="1080" y="329"/>
                </a:lnTo>
                <a:lnTo>
                  <a:pt x="1078" y="335"/>
                </a:lnTo>
                <a:lnTo>
                  <a:pt x="1076" y="341"/>
                </a:lnTo>
                <a:lnTo>
                  <a:pt x="1080" y="339"/>
                </a:lnTo>
                <a:lnTo>
                  <a:pt x="1084" y="338"/>
                </a:lnTo>
                <a:lnTo>
                  <a:pt x="1083" y="339"/>
                </a:lnTo>
                <a:lnTo>
                  <a:pt x="1083" y="340"/>
                </a:lnTo>
                <a:lnTo>
                  <a:pt x="1085" y="341"/>
                </a:lnTo>
                <a:lnTo>
                  <a:pt x="1090" y="341"/>
                </a:lnTo>
                <a:lnTo>
                  <a:pt x="1087" y="333"/>
                </a:lnTo>
                <a:lnTo>
                  <a:pt x="1089" y="332"/>
                </a:lnTo>
                <a:lnTo>
                  <a:pt x="1090" y="333"/>
                </a:lnTo>
                <a:lnTo>
                  <a:pt x="1092" y="334"/>
                </a:lnTo>
                <a:lnTo>
                  <a:pt x="1094" y="335"/>
                </a:lnTo>
                <a:lnTo>
                  <a:pt x="1096" y="336"/>
                </a:lnTo>
                <a:lnTo>
                  <a:pt x="1098" y="335"/>
                </a:lnTo>
                <a:lnTo>
                  <a:pt x="1104" y="327"/>
                </a:lnTo>
                <a:lnTo>
                  <a:pt x="1107" y="328"/>
                </a:lnTo>
                <a:lnTo>
                  <a:pt x="1110" y="329"/>
                </a:lnTo>
                <a:lnTo>
                  <a:pt x="1113" y="330"/>
                </a:lnTo>
                <a:lnTo>
                  <a:pt x="1118" y="330"/>
                </a:lnTo>
                <a:lnTo>
                  <a:pt x="1099" y="342"/>
                </a:lnTo>
                <a:lnTo>
                  <a:pt x="1081" y="355"/>
                </a:lnTo>
                <a:lnTo>
                  <a:pt x="1082" y="359"/>
                </a:lnTo>
                <a:lnTo>
                  <a:pt x="1084" y="362"/>
                </a:lnTo>
                <a:lnTo>
                  <a:pt x="1087" y="366"/>
                </a:lnTo>
                <a:lnTo>
                  <a:pt x="1087" y="368"/>
                </a:lnTo>
                <a:lnTo>
                  <a:pt x="1087" y="370"/>
                </a:lnTo>
                <a:lnTo>
                  <a:pt x="1086" y="371"/>
                </a:lnTo>
                <a:lnTo>
                  <a:pt x="1085" y="371"/>
                </a:lnTo>
                <a:lnTo>
                  <a:pt x="1084" y="373"/>
                </a:lnTo>
                <a:lnTo>
                  <a:pt x="1084" y="375"/>
                </a:lnTo>
                <a:lnTo>
                  <a:pt x="1087" y="377"/>
                </a:lnTo>
                <a:lnTo>
                  <a:pt x="1088" y="379"/>
                </a:lnTo>
                <a:lnTo>
                  <a:pt x="1090" y="380"/>
                </a:lnTo>
                <a:lnTo>
                  <a:pt x="1092" y="380"/>
                </a:lnTo>
                <a:lnTo>
                  <a:pt x="1093" y="381"/>
                </a:lnTo>
                <a:lnTo>
                  <a:pt x="1092" y="382"/>
                </a:lnTo>
                <a:lnTo>
                  <a:pt x="1091" y="383"/>
                </a:lnTo>
                <a:lnTo>
                  <a:pt x="1089" y="384"/>
                </a:lnTo>
                <a:lnTo>
                  <a:pt x="1088" y="384"/>
                </a:lnTo>
                <a:lnTo>
                  <a:pt x="1087" y="383"/>
                </a:lnTo>
                <a:lnTo>
                  <a:pt x="1084" y="392"/>
                </a:lnTo>
                <a:lnTo>
                  <a:pt x="1082" y="390"/>
                </a:lnTo>
                <a:lnTo>
                  <a:pt x="1080" y="389"/>
                </a:lnTo>
                <a:lnTo>
                  <a:pt x="1077" y="388"/>
                </a:lnTo>
                <a:lnTo>
                  <a:pt x="1076" y="386"/>
                </a:lnTo>
                <a:lnTo>
                  <a:pt x="1075" y="383"/>
                </a:lnTo>
                <a:lnTo>
                  <a:pt x="1074" y="379"/>
                </a:lnTo>
                <a:lnTo>
                  <a:pt x="1073" y="369"/>
                </a:lnTo>
                <a:lnTo>
                  <a:pt x="1073" y="365"/>
                </a:lnTo>
                <a:lnTo>
                  <a:pt x="1072" y="363"/>
                </a:lnTo>
                <a:lnTo>
                  <a:pt x="1071" y="363"/>
                </a:lnTo>
                <a:lnTo>
                  <a:pt x="1070" y="366"/>
                </a:lnTo>
                <a:lnTo>
                  <a:pt x="1067" y="375"/>
                </a:lnTo>
                <a:lnTo>
                  <a:pt x="1064" y="364"/>
                </a:lnTo>
                <a:lnTo>
                  <a:pt x="1061" y="352"/>
                </a:lnTo>
                <a:lnTo>
                  <a:pt x="1056" y="353"/>
                </a:lnTo>
                <a:lnTo>
                  <a:pt x="1052" y="353"/>
                </a:lnTo>
                <a:lnTo>
                  <a:pt x="1050" y="352"/>
                </a:lnTo>
                <a:lnTo>
                  <a:pt x="1048" y="350"/>
                </a:lnTo>
                <a:lnTo>
                  <a:pt x="1047" y="347"/>
                </a:lnTo>
                <a:lnTo>
                  <a:pt x="1046" y="344"/>
                </a:lnTo>
                <a:lnTo>
                  <a:pt x="1045" y="341"/>
                </a:lnTo>
                <a:lnTo>
                  <a:pt x="1037" y="347"/>
                </a:lnTo>
                <a:lnTo>
                  <a:pt x="1034" y="350"/>
                </a:lnTo>
                <a:lnTo>
                  <a:pt x="1031" y="352"/>
                </a:lnTo>
                <a:lnTo>
                  <a:pt x="1028" y="353"/>
                </a:lnTo>
                <a:lnTo>
                  <a:pt x="1027" y="353"/>
                </a:lnTo>
                <a:lnTo>
                  <a:pt x="1028" y="352"/>
                </a:lnTo>
                <a:lnTo>
                  <a:pt x="1029" y="351"/>
                </a:lnTo>
                <a:lnTo>
                  <a:pt x="1029" y="350"/>
                </a:lnTo>
                <a:lnTo>
                  <a:pt x="1028" y="349"/>
                </a:lnTo>
                <a:lnTo>
                  <a:pt x="1023" y="349"/>
                </a:lnTo>
                <a:lnTo>
                  <a:pt x="1017" y="351"/>
                </a:lnTo>
                <a:lnTo>
                  <a:pt x="1002" y="355"/>
                </a:lnTo>
                <a:lnTo>
                  <a:pt x="994" y="357"/>
                </a:lnTo>
                <a:lnTo>
                  <a:pt x="987" y="359"/>
                </a:lnTo>
                <a:lnTo>
                  <a:pt x="979" y="359"/>
                </a:lnTo>
                <a:lnTo>
                  <a:pt x="975" y="359"/>
                </a:lnTo>
                <a:lnTo>
                  <a:pt x="971" y="358"/>
                </a:lnTo>
                <a:lnTo>
                  <a:pt x="969" y="357"/>
                </a:lnTo>
                <a:lnTo>
                  <a:pt x="968" y="354"/>
                </a:lnTo>
                <a:lnTo>
                  <a:pt x="967" y="351"/>
                </a:lnTo>
                <a:lnTo>
                  <a:pt x="966" y="348"/>
                </a:lnTo>
                <a:lnTo>
                  <a:pt x="966" y="345"/>
                </a:lnTo>
                <a:lnTo>
                  <a:pt x="967" y="343"/>
                </a:lnTo>
                <a:lnTo>
                  <a:pt x="968" y="342"/>
                </a:lnTo>
                <a:lnTo>
                  <a:pt x="969" y="341"/>
                </a:lnTo>
                <a:lnTo>
                  <a:pt x="971" y="341"/>
                </a:lnTo>
                <a:lnTo>
                  <a:pt x="970" y="340"/>
                </a:lnTo>
                <a:lnTo>
                  <a:pt x="969" y="339"/>
                </a:lnTo>
                <a:lnTo>
                  <a:pt x="969" y="337"/>
                </a:lnTo>
                <a:lnTo>
                  <a:pt x="969" y="335"/>
                </a:lnTo>
                <a:lnTo>
                  <a:pt x="977" y="336"/>
                </a:lnTo>
                <a:lnTo>
                  <a:pt x="981" y="336"/>
                </a:lnTo>
                <a:lnTo>
                  <a:pt x="986" y="335"/>
                </a:lnTo>
                <a:lnTo>
                  <a:pt x="981" y="330"/>
                </a:lnTo>
                <a:lnTo>
                  <a:pt x="975" y="323"/>
                </a:lnTo>
                <a:lnTo>
                  <a:pt x="971" y="319"/>
                </a:lnTo>
                <a:lnTo>
                  <a:pt x="968" y="316"/>
                </a:lnTo>
                <a:lnTo>
                  <a:pt x="965" y="314"/>
                </a:lnTo>
                <a:lnTo>
                  <a:pt x="963" y="313"/>
                </a:lnTo>
                <a:lnTo>
                  <a:pt x="960" y="312"/>
                </a:lnTo>
                <a:lnTo>
                  <a:pt x="957" y="312"/>
                </a:lnTo>
                <a:lnTo>
                  <a:pt x="955" y="313"/>
                </a:lnTo>
                <a:lnTo>
                  <a:pt x="954" y="313"/>
                </a:lnTo>
                <a:lnTo>
                  <a:pt x="952" y="315"/>
                </a:lnTo>
                <a:lnTo>
                  <a:pt x="951" y="317"/>
                </a:lnTo>
                <a:lnTo>
                  <a:pt x="950" y="319"/>
                </a:lnTo>
                <a:lnTo>
                  <a:pt x="948" y="321"/>
                </a:lnTo>
                <a:lnTo>
                  <a:pt x="944" y="322"/>
                </a:lnTo>
                <a:lnTo>
                  <a:pt x="941" y="322"/>
                </a:lnTo>
                <a:lnTo>
                  <a:pt x="938" y="321"/>
                </a:lnTo>
                <a:lnTo>
                  <a:pt x="936" y="321"/>
                </a:lnTo>
                <a:lnTo>
                  <a:pt x="934" y="320"/>
                </a:lnTo>
                <a:lnTo>
                  <a:pt x="930" y="317"/>
                </a:lnTo>
                <a:lnTo>
                  <a:pt x="924" y="313"/>
                </a:lnTo>
                <a:lnTo>
                  <a:pt x="918" y="312"/>
                </a:lnTo>
                <a:lnTo>
                  <a:pt x="913" y="312"/>
                </a:lnTo>
                <a:lnTo>
                  <a:pt x="908" y="312"/>
                </a:lnTo>
                <a:lnTo>
                  <a:pt x="906" y="311"/>
                </a:lnTo>
                <a:lnTo>
                  <a:pt x="904" y="310"/>
                </a:lnTo>
                <a:lnTo>
                  <a:pt x="903" y="309"/>
                </a:lnTo>
                <a:lnTo>
                  <a:pt x="903" y="308"/>
                </a:lnTo>
                <a:lnTo>
                  <a:pt x="903" y="306"/>
                </a:lnTo>
                <a:lnTo>
                  <a:pt x="903" y="303"/>
                </a:lnTo>
                <a:lnTo>
                  <a:pt x="902" y="302"/>
                </a:lnTo>
                <a:lnTo>
                  <a:pt x="901" y="302"/>
                </a:lnTo>
                <a:lnTo>
                  <a:pt x="899" y="301"/>
                </a:lnTo>
                <a:lnTo>
                  <a:pt x="898" y="301"/>
                </a:lnTo>
                <a:lnTo>
                  <a:pt x="896" y="302"/>
                </a:lnTo>
                <a:lnTo>
                  <a:pt x="895" y="304"/>
                </a:lnTo>
                <a:lnTo>
                  <a:pt x="894" y="304"/>
                </a:lnTo>
                <a:lnTo>
                  <a:pt x="893" y="304"/>
                </a:lnTo>
                <a:lnTo>
                  <a:pt x="887" y="299"/>
                </a:lnTo>
                <a:lnTo>
                  <a:pt x="881" y="296"/>
                </a:lnTo>
                <a:lnTo>
                  <a:pt x="875" y="293"/>
                </a:lnTo>
                <a:lnTo>
                  <a:pt x="860" y="286"/>
                </a:lnTo>
                <a:lnTo>
                  <a:pt x="852" y="283"/>
                </a:lnTo>
                <a:lnTo>
                  <a:pt x="844" y="281"/>
                </a:lnTo>
                <a:lnTo>
                  <a:pt x="840" y="281"/>
                </a:lnTo>
                <a:lnTo>
                  <a:pt x="836" y="281"/>
                </a:lnTo>
                <a:lnTo>
                  <a:pt x="832" y="281"/>
                </a:lnTo>
                <a:lnTo>
                  <a:pt x="828" y="282"/>
                </a:lnTo>
                <a:lnTo>
                  <a:pt x="828" y="288"/>
                </a:lnTo>
                <a:lnTo>
                  <a:pt x="819" y="292"/>
                </a:lnTo>
                <a:lnTo>
                  <a:pt x="810" y="296"/>
                </a:lnTo>
                <a:lnTo>
                  <a:pt x="808" y="288"/>
                </a:lnTo>
                <a:lnTo>
                  <a:pt x="806" y="280"/>
                </a:lnTo>
                <a:lnTo>
                  <a:pt x="805" y="273"/>
                </a:lnTo>
                <a:lnTo>
                  <a:pt x="805" y="268"/>
                </a:lnTo>
                <a:lnTo>
                  <a:pt x="803" y="270"/>
                </a:lnTo>
                <a:lnTo>
                  <a:pt x="802" y="271"/>
                </a:lnTo>
                <a:lnTo>
                  <a:pt x="799" y="274"/>
                </a:lnTo>
                <a:lnTo>
                  <a:pt x="800" y="274"/>
                </a:lnTo>
                <a:lnTo>
                  <a:pt x="801" y="277"/>
                </a:lnTo>
                <a:lnTo>
                  <a:pt x="801" y="280"/>
                </a:lnTo>
                <a:lnTo>
                  <a:pt x="800" y="284"/>
                </a:lnTo>
                <a:lnTo>
                  <a:pt x="796" y="299"/>
                </a:lnTo>
                <a:lnTo>
                  <a:pt x="790" y="299"/>
                </a:lnTo>
                <a:lnTo>
                  <a:pt x="784" y="294"/>
                </a:lnTo>
                <a:lnTo>
                  <a:pt x="774" y="285"/>
                </a:lnTo>
                <a:lnTo>
                  <a:pt x="769" y="281"/>
                </a:lnTo>
                <a:lnTo>
                  <a:pt x="764" y="276"/>
                </a:lnTo>
                <a:lnTo>
                  <a:pt x="761" y="273"/>
                </a:lnTo>
                <a:lnTo>
                  <a:pt x="760" y="271"/>
                </a:lnTo>
                <a:lnTo>
                  <a:pt x="760" y="265"/>
                </a:lnTo>
                <a:lnTo>
                  <a:pt x="754" y="265"/>
                </a:lnTo>
                <a:lnTo>
                  <a:pt x="754" y="262"/>
                </a:lnTo>
                <a:lnTo>
                  <a:pt x="750" y="260"/>
                </a:lnTo>
                <a:lnTo>
                  <a:pt x="746" y="257"/>
                </a:lnTo>
                <a:lnTo>
                  <a:pt x="738" y="251"/>
                </a:lnTo>
                <a:lnTo>
                  <a:pt x="731" y="244"/>
                </a:lnTo>
                <a:lnTo>
                  <a:pt x="723" y="237"/>
                </a:lnTo>
                <a:lnTo>
                  <a:pt x="720" y="251"/>
                </a:lnTo>
                <a:lnTo>
                  <a:pt x="722" y="251"/>
                </a:lnTo>
                <a:lnTo>
                  <a:pt x="723" y="252"/>
                </a:lnTo>
                <a:lnTo>
                  <a:pt x="723" y="253"/>
                </a:lnTo>
                <a:lnTo>
                  <a:pt x="723" y="254"/>
                </a:lnTo>
                <a:lnTo>
                  <a:pt x="723" y="255"/>
                </a:lnTo>
                <a:lnTo>
                  <a:pt x="723" y="256"/>
                </a:lnTo>
                <a:lnTo>
                  <a:pt x="721" y="257"/>
                </a:lnTo>
                <a:lnTo>
                  <a:pt x="720" y="257"/>
                </a:lnTo>
                <a:lnTo>
                  <a:pt x="716" y="267"/>
                </a:lnTo>
                <a:lnTo>
                  <a:pt x="713" y="273"/>
                </a:lnTo>
                <a:lnTo>
                  <a:pt x="712" y="275"/>
                </a:lnTo>
                <a:lnTo>
                  <a:pt x="712" y="276"/>
                </a:lnTo>
                <a:lnTo>
                  <a:pt x="710" y="276"/>
                </a:lnTo>
                <a:lnTo>
                  <a:pt x="707" y="275"/>
                </a:lnTo>
                <a:lnTo>
                  <a:pt x="704" y="274"/>
                </a:lnTo>
                <a:lnTo>
                  <a:pt x="700" y="274"/>
                </a:lnTo>
                <a:lnTo>
                  <a:pt x="696" y="275"/>
                </a:lnTo>
                <a:lnTo>
                  <a:pt x="693" y="277"/>
                </a:lnTo>
                <a:lnTo>
                  <a:pt x="692" y="278"/>
                </a:lnTo>
                <a:lnTo>
                  <a:pt x="691" y="279"/>
                </a:lnTo>
                <a:lnTo>
                  <a:pt x="689" y="282"/>
                </a:lnTo>
                <a:lnTo>
                  <a:pt x="686" y="290"/>
                </a:lnTo>
                <a:lnTo>
                  <a:pt x="684" y="299"/>
                </a:lnTo>
                <a:lnTo>
                  <a:pt x="681" y="299"/>
                </a:lnTo>
                <a:lnTo>
                  <a:pt x="682" y="299"/>
                </a:lnTo>
                <a:lnTo>
                  <a:pt x="682" y="298"/>
                </a:lnTo>
                <a:lnTo>
                  <a:pt x="681" y="296"/>
                </a:lnTo>
                <a:lnTo>
                  <a:pt x="678" y="293"/>
                </a:lnTo>
                <a:lnTo>
                  <a:pt x="674" y="296"/>
                </a:lnTo>
                <a:lnTo>
                  <a:pt x="672" y="298"/>
                </a:lnTo>
                <a:lnTo>
                  <a:pt x="671" y="298"/>
                </a:lnTo>
                <a:lnTo>
                  <a:pt x="670" y="299"/>
                </a:lnTo>
                <a:lnTo>
                  <a:pt x="670" y="293"/>
                </a:lnTo>
                <a:lnTo>
                  <a:pt x="660" y="297"/>
                </a:lnTo>
                <a:lnTo>
                  <a:pt x="656" y="300"/>
                </a:lnTo>
                <a:lnTo>
                  <a:pt x="653" y="302"/>
                </a:lnTo>
                <a:lnTo>
                  <a:pt x="647" y="319"/>
                </a:lnTo>
                <a:lnTo>
                  <a:pt x="646" y="319"/>
                </a:lnTo>
                <a:lnTo>
                  <a:pt x="644" y="320"/>
                </a:lnTo>
                <a:lnTo>
                  <a:pt x="641" y="320"/>
                </a:lnTo>
                <a:lnTo>
                  <a:pt x="638" y="320"/>
                </a:lnTo>
                <a:lnTo>
                  <a:pt x="637" y="321"/>
                </a:lnTo>
                <a:lnTo>
                  <a:pt x="636" y="321"/>
                </a:lnTo>
                <a:lnTo>
                  <a:pt x="635" y="321"/>
                </a:lnTo>
                <a:lnTo>
                  <a:pt x="635" y="320"/>
                </a:lnTo>
                <a:lnTo>
                  <a:pt x="636" y="318"/>
                </a:lnTo>
                <a:lnTo>
                  <a:pt x="633" y="319"/>
                </a:lnTo>
                <a:lnTo>
                  <a:pt x="643" y="301"/>
                </a:lnTo>
                <a:lnTo>
                  <a:pt x="649" y="290"/>
                </a:lnTo>
                <a:lnTo>
                  <a:pt x="653" y="285"/>
                </a:lnTo>
                <a:lnTo>
                  <a:pt x="656" y="283"/>
                </a:lnTo>
                <a:lnTo>
                  <a:pt x="660" y="282"/>
                </a:lnTo>
                <a:lnTo>
                  <a:pt x="668" y="281"/>
                </a:lnTo>
                <a:lnTo>
                  <a:pt x="676" y="280"/>
                </a:lnTo>
                <a:lnTo>
                  <a:pt x="680" y="278"/>
                </a:lnTo>
                <a:lnTo>
                  <a:pt x="684" y="276"/>
                </a:lnTo>
                <a:lnTo>
                  <a:pt x="691" y="271"/>
                </a:lnTo>
                <a:lnTo>
                  <a:pt x="696" y="268"/>
                </a:lnTo>
                <a:lnTo>
                  <a:pt x="698" y="265"/>
                </a:lnTo>
                <a:lnTo>
                  <a:pt x="698" y="264"/>
                </a:lnTo>
                <a:lnTo>
                  <a:pt x="697" y="263"/>
                </a:lnTo>
                <a:lnTo>
                  <a:pt x="694" y="262"/>
                </a:lnTo>
                <a:lnTo>
                  <a:pt x="690" y="261"/>
                </a:lnTo>
                <a:lnTo>
                  <a:pt x="675" y="259"/>
                </a:lnTo>
                <a:lnTo>
                  <a:pt x="673" y="264"/>
                </a:lnTo>
                <a:lnTo>
                  <a:pt x="672" y="268"/>
                </a:lnTo>
                <a:lnTo>
                  <a:pt x="671" y="272"/>
                </a:lnTo>
                <a:lnTo>
                  <a:pt x="670" y="276"/>
                </a:lnTo>
                <a:lnTo>
                  <a:pt x="668" y="276"/>
                </a:lnTo>
                <a:lnTo>
                  <a:pt x="667" y="275"/>
                </a:lnTo>
                <a:lnTo>
                  <a:pt x="665" y="273"/>
                </a:lnTo>
                <a:lnTo>
                  <a:pt x="661" y="271"/>
                </a:lnTo>
                <a:lnTo>
                  <a:pt x="656" y="272"/>
                </a:lnTo>
                <a:lnTo>
                  <a:pt x="648" y="275"/>
                </a:lnTo>
                <a:lnTo>
                  <a:pt x="636" y="279"/>
                </a:lnTo>
                <a:lnTo>
                  <a:pt x="635" y="281"/>
                </a:lnTo>
                <a:lnTo>
                  <a:pt x="635" y="282"/>
                </a:lnTo>
                <a:lnTo>
                  <a:pt x="635" y="285"/>
                </a:lnTo>
                <a:lnTo>
                  <a:pt x="635" y="288"/>
                </a:lnTo>
                <a:lnTo>
                  <a:pt x="634" y="289"/>
                </a:lnTo>
                <a:lnTo>
                  <a:pt x="633" y="290"/>
                </a:lnTo>
                <a:lnTo>
                  <a:pt x="630" y="291"/>
                </a:lnTo>
                <a:lnTo>
                  <a:pt x="627" y="292"/>
                </a:lnTo>
                <a:lnTo>
                  <a:pt x="624" y="292"/>
                </a:lnTo>
                <a:lnTo>
                  <a:pt x="622" y="293"/>
                </a:lnTo>
                <a:lnTo>
                  <a:pt x="621" y="292"/>
                </a:lnTo>
                <a:lnTo>
                  <a:pt x="621" y="289"/>
                </a:lnTo>
                <a:lnTo>
                  <a:pt x="622" y="285"/>
                </a:lnTo>
                <a:lnTo>
                  <a:pt x="618" y="283"/>
                </a:lnTo>
                <a:lnTo>
                  <a:pt x="615" y="282"/>
                </a:lnTo>
                <a:lnTo>
                  <a:pt x="613" y="281"/>
                </a:lnTo>
                <a:lnTo>
                  <a:pt x="610" y="279"/>
                </a:lnTo>
                <a:lnTo>
                  <a:pt x="610" y="282"/>
                </a:lnTo>
                <a:lnTo>
                  <a:pt x="609" y="284"/>
                </a:lnTo>
                <a:lnTo>
                  <a:pt x="609" y="288"/>
                </a:lnTo>
                <a:lnTo>
                  <a:pt x="609" y="292"/>
                </a:lnTo>
                <a:lnTo>
                  <a:pt x="608" y="296"/>
                </a:lnTo>
                <a:lnTo>
                  <a:pt x="607" y="297"/>
                </a:lnTo>
                <a:lnTo>
                  <a:pt x="606" y="297"/>
                </a:lnTo>
                <a:lnTo>
                  <a:pt x="605" y="296"/>
                </a:lnTo>
                <a:lnTo>
                  <a:pt x="605" y="294"/>
                </a:lnTo>
                <a:lnTo>
                  <a:pt x="605" y="293"/>
                </a:lnTo>
                <a:lnTo>
                  <a:pt x="602" y="293"/>
                </a:lnTo>
                <a:lnTo>
                  <a:pt x="600" y="293"/>
                </a:lnTo>
                <a:lnTo>
                  <a:pt x="599" y="294"/>
                </a:lnTo>
                <a:lnTo>
                  <a:pt x="599" y="296"/>
                </a:lnTo>
                <a:lnTo>
                  <a:pt x="600" y="299"/>
                </a:lnTo>
                <a:lnTo>
                  <a:pt x="600" y="301"/>
                </a:lnTo>
                <a:lnTo>
                  <a:pt x="599" y="302"/>
                </a:lnTo>
                <a:lnTo>
                  <a:pt x="596" y="302"/>
                </a:lnTo>
                <a:lnTo>
                  <a:pt x="592" y="301"/>
                </a:lnTo>
                <a:lnTo>
                  <a:pt x="587" y="300"/>
                </a:lnTo>
                <a:lnTo>
                  <a:pt x="582" y="299"/>
                </a:lnTo>
                <a:lnTo>
                  <a:pt x="582" y="301"/>
                </a:lnTo>
                <a:lnTo>
                  <a:pt x="582" y="303"/>
                </a:lnTo>
                <a:lnTo>
                  <a:pt x="582" y="304"/>
                </a:lnTo>
                <a:lnTo>
                  <a:pt x="583" y="304"/>
                </a:lnTo>
                <a:lnTo>
                  <a:pt x="585" y="304"/>
                </a:lnTo>
                <a:lnTo>
                  <a:pt x="585" y="307"/>
                </a:lnTo>
                <a:lnTo>
                  <a:pt x="589" y="308"/>
                </a:lnTo>
                <a:lnTo>
                  <a:pt x="591" y="310"/>
                </a:lnTo>
                <a:lnTo>
                  <a:pt x="593" y="313"/>
                </a:lnTo>
                <a:lnTo>
                  <a:pt x="593" y="314"/>
                </a:lnTo>
                <a:lnTo>
                  <a:pt x="593" y="315"/>
                </a:lnTo>
                <a:lnTo>
                  <a:pt x="591" y="316"/>
                </a:lnTo>
                <a:lnTo>
                  <a:pt x="590" y="316"/>
                </a:lnTo>
                <a:lnTo>
                  <a:pt x="588" y="316"/>
                </a:lnTo>
                <a:lnTo>
                  <a:pt x="585" y="316"/>
                </a:lnTo>
                <a:lnTo>
                  <a:pt x="582" y="307"/>
                </a:lnTo>
                <a:lnTo>
                  <a:pt x="581" y="306"/>
                </a:lnTo>
                <a:lnTo>
                  <a:pt x="579" y="306"/>
                </a:lnTo>
                <a:lnTo>
                  <a:pt x="576" y="305"/>
                </a:lnTo>
                <a:lnTo>
                  <a:pt x="572" y="305"/>
                </a:lnTo>
                <a:lnTo>
                  <a:pt x="571" y="305"/>
                </a:lnTo>
                <a:lnTo>
                  <a:pt x="568" y="304"/>
                </a:lnTo>
                <a:lnTo>
                  <a:pt x="565" y="299"/>
                </a:lnTo>
                <a:lnTo>
                  <a:pt x="544" y="291"/>
                </a:lnTo>
                <a:lnTo>
                  <a:pt x="534" y="287"/>
                </a:lnTo>
                <a:lnTo>
                  <a:pt x="530" y="285"/>
                </a:lnTo>
                <a:lnTo>
                  <a:pt x="526" y="282"/>
                </a:lnTo>
                <a:lnTo>
                  <a:pt x="525" y="279"/>
                </a:lnTo>
                <a:lnTo>
                  <a:pt x="523" y="276"/>
                </a:lnTo>
                <a:lnTo>
                  <a:pt x="519" y="276"/>
                </a:lnTo>
                <a:lnTo>
                  <a:pt x="516" y="276"/>
                </a:lnTo>
                <a:lnTo>
                  <a:pt x="513" y="276"/>
                </a:lnTo>
                <a:lnTo>
                  <a:pt x="510" y="277"/>
                </a:lnTo>
                <a:lnTo>
                  <a:pt x="508" y="278"/>
                </a:lnTo>
                <a:lnTo>
                  <a:pt x="505" y="279"/>
                </a:lnTo>
                <a:lnTo>
                  <a:pt x="502" y="279"/>
                </a:lnTo>
                <a:lnTo>
                  <a:pt x="498" y="279"/>
                </a:lnTo>
                <a:lnTo>
                  <a:pt x="494" y="278"/>
                </a:lnTo>
                <a:lnTo>
                  <a:pt x="489" y="277"/>
                </a:lnTo>
                <a:lnTo>
                  <a:pt x="480" y="272"/>
                </a:lnTo>
                <a:lnTo>
                  <a:pt x="472" y="268"/>
                </a:lnTo>
                <a:lnTo>
                  <a:pt x="463" y="265"/>
                </a:lnTo>
                <a:lnTo>
                  <a:pt x="459" y="263"/>
                </a:lnTo>
                <a:lnTo>
                  <a:pt x="454" y="262"/>
                </a:lnTo>
                <a:lnTo>
                  <a:pt x="449" y="262"/>
                </a:lnTo>
                <a:lnTo>
                  <a:pt x="445" y="262"/>
                </a:lnTo>
                <a:lnTo>
                  <a:pt x="445" y="271"/>
                </a:lnTo>
                <a:lnTo>
                  <a:pt x="435" y="271"/>
                </a:lnTo>
                <a:lnTo>
                  <a:pt x="428" y="271"/>
                </a:lnTo>
                <a:lnTo>
                  <a:pt x="425" y="265"/>
                </a:lnTo>
                <a:lnTo>
                  <a:pt x="414" y="265"/>
                </a:lnTo>
                <a:lnTo>
                  <a:pt x="402" y="265"/>
                </a:lnTo>
                <a:lnTo>
                  <a:pt x="402" y="259"/>
                </a:lnTo>
                <a:lnTo>
                  <a:pt x="398" y="259"/>
                </a:lnTo>
                <a:lnTo>
                  <a:pt x="393" y="259"/>
                </a:lnTo>
                <a:lnTo>
                  <a:pt x="382" y="261"/>
                </a:lnTo>
                <a:lnTo>
                  <a:pt x="372" y="262"/>
                </a:lnTo>
                <a:lnTo>
                  <a:pt x="367" y="262"/>
                </a:lnTo>
                <a:lnTo>
                  <a:pt x="363" y="262"/>
                </a:lnTo>
                <a:lnTo>
                  <a:pt x="360" y="257"/>
                </a:lnTo>
                <a:lnTo>
                  <a:pt x="359" y="257"/>
                </a:lnTo>
                <a:lnTo>
                  <a:pt x="358" y="257"/>
                </a:lnTo>
                <a:lnTo>
                  <a:pt x="357" y="258"/>
                </a:lnTo>
                <a:lnTo>
                  <a:pt x="355" y="259"/>
                </a:lnTo>
                <a:lnTo>
                  <a:pt x="354" y="260"/>
                </a:lnTo>
                <a:lnTo>
                  <a:pt x="352" y="259"/>
                </a:lnTo>
                <a:lnTo>
                  <a:pt x="349" y="258"/>
                </a:lnTo>
                <a:lnTo>
                  <a:pt x="345" y="255"/>
                </a:lnTo>
                <a:lnTo>
                  <a:pt x="341" y="252"/>
                </a:lnTo>
                <a:lnTo>
                  <a:pt x="338" y="251"/>
                </a:lnTo>
                <a:lnTo>
                  <a:pt x="333" y="251"/>
                </a:lnTo>
                <a:lnTo>
                  <a:pt x="329" y="251"/>
                </a:lnTo>
                <a:lnTo>
                  <a:pt x="325" y="252"/>
                </a:lnTo>
                <a:lnTo>
                  <a:pt x="322" y="254"/>
                </a:lnTo>
                <a:lnTo>
                  <a:pt x="319" y="255"/>
                </a:lnTo>
                <a:lnTo>
                  <a:pt x="315" y="256"/>
                </a:lnTo>
                <a:lnTo>
                  <a:pt x="311" y="257"/>
                </a:lnTo>
                <a:lnTo>
                  <a:pt x="307" y="257"/>
                </a:lnTo>
                <a:lnTo>
                  <a:pt x="301" y="256"/>
                </a:lnTo>
                <a:lnTo>
                  <a:pt x="292" y="253"/>
                </a:lnTo>
                <a:lnTo>
                  <a:pt x="276" y="248"/>
                </a:lnTo>
                <a:lnTo>
                  <a:pt x="273" y="243"/>
                </a:lnTo>
                <a:lnTo>
                  <a:pt x="269" y="242"/>
                </a:lnTo>
                <a:lnTo>
                  <a:pt x="265" y="242"/>
                </a:lnTo>
                <a:lnTo>
                  <a:pt x="257" y="244"/>
                </a:lnTo>
                <a:lnTo>
                  <a:pt x="250" y="245"/>
                </a:lnTo>
                <a:lnTo>
                  <a:pt x="247" y="245"/>
                </a:lnTo>
                <a:lnTo>
                  <a:pt x="245" y="245"/>
                </a:lnTo>
                <a:lnTo>
                  <a:pt x="243" y="245"/>
                </a:lnTo>
                <a:lnTo>
                  <a:pt x="242" y="243"/>
                </a:lnTo>
                <a:lnTo>
                  <a:pt x="240" y="240"/>
                </a:lnTo>
                <a:lnTo>
                  <a:pt x="238" y="237"/>
                </a:lnTo>
                <a:lnTo>
                  <a:pt x="236" y="234"/>
                </a:lnTo>
                <a:lnTo>
                  <a:pt x="228" y="240"/>
                </a:lnTo>
                <a:lnTo>
                  <a:pt x="220" y="245"/>
                </a:lnTo>
                <a:lnTo>
                  <a:pt x="219" y="244"/>
                </a:lnTo>
                <a:lnTo>
                  <a:pt x="218" y="243"/>
                </a:lnTo>
                <a:lnTo>
                  <a:pt x="218" y="240"/>
                </a:lnTo>
                <a:lnTo>
                  <a:pt x="218" y="237"/>
                </a:lnTo>
                <a:lnTo>
                  <a:pt x="217" y="233"/>
                </a:lnTo>
                <a:lnTo>
                  <a:pt x="215" y="230"/>
                </a:lnTo>
                <a:lnTo>
                  <a:pt x="214" y="229"/>
                </a:lnTo>
                <a:lnTo>
                  <a:pt x="212" y="228"/>
                </a:lnTo>
                <a:lnTo>
                  <a:pt x="209" y="228"/>
                </a:lnTo>
                <a:lnTo>
                  <a:pt x="206" y="227"/>
                </a:lnTo>
                <a:lnTo>
                  <a:pt x="202" y="228"/>
                </a:lnTo>
                <a:lnTo>
                  <a:pt x="197" y="229"/>
                </a:lnTo>
                <a:lnTo>
                  <a:pt x="195" y="229"/>
                </a:lnTo>
                <a:lnTo>
                  <a:pt x="193" y="231"/>
                </a:lnTo>
                <a:lnTo>
                  <a:pt x="189" y="235"/>
                </a:lnTo>
                <a:lnTo>
                  <a:pt x="184" y="240"/>
                </a:lnTo>
                <a:lnTo>
                  <a:pt x="180" y="243"/>
                </a:lnTo>
                <a:lnTo>
                  <a:pt x="178" y="243"/>
                </a:lnTo>
                <a:lnTo>
                  <a:pt x="176" y="243"/>
                </a:lnTo>
                <a:lnTo>
                  <a:pt x="172" y="243"/>
                </a:lnTo>
                <a:lnTo>
                  <a:pt x="167" y="242"/>
                </a:lnTo>
                <a:lnTo>
                  <a:pt x="165" y="242"/>
                </a:lnTo>
                <a:lnTo>
                  <a:pt x="163" y="243"/>
                </a:lnTo>
                <a:lnTo>
                  <a:pt x="162" y="244"/>
                </a:lnTo>
                <a:lnTo>
                  <a:pt x="161" y="246"/>
                </a:lnTo>
                <a:lnTo>
                  <a:pt x="160" y="248"/>
                </a:lnTo>
                <a:lnTo>
                  <a:pt x="159" y="248"/>
                </a:lnTo>
                <a:lnTo>
                  <a:pt x="158" y="248"/>
                </a:lnTo>
                <a:lnTo>
                  <a:pt x="157" y="247"/>
                </a:lnTo>
                <a:lnTo>
                  <a:pt x="157" y="244"/>
                </a:lnTo>
                <a:lnTo>
                  <a:pt x="157" y="243"/>
                </a:lnTo>
                <a:lnTo>
                  <a:pt x="156" y="242"/>
                </a:lnTo>
                <a:lnTo>
                  <a:pt x="154" y="242"/>
                </a:lnTo>
                <a:lnTo>
                  <a:pt x="152" y="243"/>
                </a:lnTo>
                <a:lnTo>
                  <a:pt x="152" y="248"/>
                </a:lnTo>
                <a:lnTo>
                  <a:pt x="150" y="249"/>
                </a:lnTo>
                <a:lnTo>
                  <a:pt x="148" y="249"/>
                </a:lnTo>
                <a:lnTo>
                  <a:pt x="144" y="248"/>
                </a:lnTo>
                <a:lnTo>
                  <a:pt x="142" y="251"/>
                </a:lnTo>
                <a:lnTo>
                  <a:pt x="141" y="254"/>
                </a:lnTo>
                <a:lnTo>
                  <a:pt x="138" y="254"/>
                </a:lnTo>
                <a:lnTo>
                  <a:pt x="136" y="254"/>
                </a:lnTo>
                <a:lnTo>
                  <a:pt x="131" y="254"/>
                </a:lnTo>
                <a:lnTo>
                  <a:pt x="126" y="253"/>
                </a:lnTo>
                <a:lnTo>
                  <a:pt x="123" y="253"/>
                </a:lnTo>
                <a:lnTo>
                  <a:pt x="121" y="254"/>
                </a:lnTo>
                <a:lnTo>
                  <a:pt x="118" y="255"/>
                </a:lnTo>
                <a:lnTo>
                  <a:pt x="116" y="257"/>
                </a:lnTo>
                <a:lnTo>
                  <a:pt x="114" y="260"/>
                </a:lnTo>
                <a:lnTo>
                  <a:pt x="112" y="263"/>
                </a:lnTo>
                <a:lnTo>
                  <a:pt x="108" y="269"/>
                </a:lnTo>
                <a:lnTo>
                  <a:pt x="106" y="272"/>
                </a:lnTo>
                <a:lnTo>
                  <a:pt x="104" y="274"/>
                </a:lnTo>
                <a:lnTo>
                  <a:pt x="102" y="274"/>
                </a:lnTo>
                <a:lnTo>
                  <a:pt x="100" y="275"/>
                </a:lnTo>
                <a:lnTo>
                  <a:pt x="97" y="275"/>
                </a:lnTo>
                <a:lnTo>
                  <a:pt x="96" y="275"/>
                </a:lnTo>
                <a:lnTo>
                  <a:pt x="96" y="276"/>
                </a:lnTo>
                <a:lnTo>
                  <a:pt x="95" y="279"/>
                </a:lnTo>
                <a:lnTo>
                  <a:pt x="94" y="283"/>
                </a:lnTo>
                <a:lnTo>
                  <a:pt x="91" y="294"/>
                </a:lnTo>
                <a:lnTo>
                  <a:pt x="89" y="305"/>
                </a:lnTo>
                <a:lnTo>
                  <a:pt x="88" y="308"/>
                </a:lnTo>
                <a:lnTo>
                  <a:pt x="87" y="310"/>
                </a:lnTo>
                <a:lnTo>
                  <a:pt x="84" y="312"/>
                </a:lnTo>
                <a:lnTo>
                  <a:pt x="80" y="313"/>
                </a:lnTo>
                <a:lnTo>
                  <a:pt x="76" y="313"/>
                </a:lnTo>
                <a:lnTo>
                  <a:pt x="71" y="313"/>
                </a:lnTo>
                <a:lnTo>
                  <a:pt x="62" y="313"/>
                </a:lnTo>
                <a:lnTo>
                  <a:pt x="56" y="313"/>
                </a:lnTo>
                <a:lnTo>
                  <a:pt x="55" y="314"/>
                </a:lnTo>
                <a:lnTo>
                  <a:pt x="53" y="316"/>
                </a:lnTo>
                <a:lnTo>
                  <a:pt x="50" y="318"/>
                </a:lnTo>
                <a:lnTo>
                  <a:pt x="49" y="318"/>
                </a:lnTo>
                <a:lnTo>
                  <a:pt x="48" y="319"/>
                </a:lnTo>
                <a:lnTo>
                  <a:pt x="41" y="316"/>
                </a:lnTo>
                <a:lnTo>
                  <a:pt x="38" y="315"/>
                </a:lnTo>
                <a:lnTo>
                  <a:pt x="36" y="315"/>
                </a:lnTo>
                <a:lnTo>
                  <a:pt x="33" y="315"/>
                </a:lnTo>
                <a:lnTo>
                  <a:pt x="31" y="316"/>
                </a:lnTo>
                <a:lnTo>
                  <a:pt x="31" y="333"/>
                </a:lnTo>
                <a:lnTo>
                  <a:pt x="31" y="334"/>
                </a:lnTo>
                <a:lnTo>
                  <a:pt x="30" y="335"/>
                </a:lnTo>
                <a:lnTo>
                  <a:pt x="28" y="338"/>
                </a:lnTo>
                <a:lnTo>
                  <a:pt x="31" y="339"/>
                </a:lnTo>
                <a:lnTo>
                  <a:pt x="34" y="341"/>
                </a:lnTo>
                <a:lnTo>
                  <a:pt x="40" y="342"/>
                </a:lnTo>
                <a:lnTo>
                  <a:pt x="45" y="344"/>
                </a:lnTo>
                <a:lnTo>
                  <a:pt x="51" y="347"/>
                </a:lnTo>
                <a:lnTo>
                  <a:pt x="52" y="348"/>
                </a:lnTo>
                <a:lnTo>
                  <a:pt x="54" y="350"/>
                </a:lnTo>
                <a:lnTo>
                  <a:pt x="58" y="354"/>
                </a:lnTo>
                <a:lnTo>
                  <a:pt x="62" y="358"/>
                </a:lnTo>
                <a:lnTo>
                  <a:pt x="65" y="361"/>
                </a:lnTo>
                <a:lnTo>
                  <a:pt x="67" y="361"/>
                </a:lnTo>
                <a:lnTo>
                  <a:pt x="71" y="360"/>
                </a:lnTo>
                <a:lnTo>
                  <a:pt x="74" y="360"/>
                </a:lnTo>
                <a:lnTo>
                  <a:pt x="76" y="361"/>
                </a:lnTo>
                <a:lnTo>
                  <a:pt x="77" y="362"/>
                </a:lnTo>
                <a:lnTo>
                  <a:pt x="77" y="364"/>
                </a:lnTo>
                <a:lnTo>
                  <a:pt x="77" y="368"/>
                </a:lnTo>
                <a:lnTo>
                  <a:pt x="77" y="372"/>
                </a:lnTo>
                <a:lnTo>
                  <a:pt x="77" y="373"/>
                </a:lnTo>
                <a:lnTo>
                  <a:pt x="77" y="374"/>
                </a:lnTo>
                <a:lnTo>
                  <a:pt x="79" y="375"/>
                </a:lnTo>
                <a:lnTo>
                  <a:pt x="82" y="376"/>
                </a:lnTo>
                <a:lnTo>
                  <a:pt x="84" y="375"/>
                </a:lnTo>
                <a:lnTo>
                  <a:pt x="86" y="375"/>
                </a:lnTo>
                <a:lnTo>
                  <a:pt x="88" y="374"/>
                </a:lnTo>
                <a:lnTo>
                  <a:pt x="90" y="372"/>
                </a:lnTo>
                <a:lnTo>
                  <a:pt x="92" y="372"/>
                </a:lnTo>
                <a:lnTo>
                  <a:pt x="95" y="371"/>
                </a:lnTo>
                <a:lnTo>
                  <a:pt x="99" y="372"/>
                </a:lnTo>
                <a:lnTo>
                  <a:pt x="104" y="372"/>
                </a:lnTo>
                <a:lnTo>
                  <a:pt x="107" y="372"/>
                </a:lnTo>
                <a:lnTo>
                  <a:pt x="108" y="372"/>
                </a:lnTo>
                <a:lnTo>
                  <a:pt x="107" y="372"/>
                </a:lnTo>
                <a:lnTo>
                  <a:pt x="110" y="372"/>
                </a:lnTo>
                <a:lnTo>
                  <a:pt x="112" y="372"/>
                </a:lnTo>
                <a:lnTo>
                  <a:pt x="112" y="373"/>
                </a:lnTo>
                <a:lnTo>
                  <a:pt x="112" y="374"/>
                </a:lnTo>
                <a:lnTo>
                  <a:pt x="112" y="375"/>
                </a:lnTo>
                <a:lnTo>
                  <a:pt x="112" y="377"/>
                </a:lnTo>
                <a:lnTo>
                  <a:pt x="111" y="379"/>
                </a:lnTo>
                <a:lnTo>
                  <a:pt x="109" y="380"/>
                </a:lnTo>
                <a:lnTo>
                  <a:pt x="107" y="380"/>
                </a:lnTo>
                <a:lnTo>
                  <a:pt x="124" y="389"/>
                </a:lnTo>
                <a:lnTo>
                  <a:pt x="123" y="388"/>
                </a:lnTo>
                <a:lnTo>
                  <a:pt x="126" y="387"/>
                </a:lnTo>
                <a:lnTo>
                  <a:pt x="132" y="386"/>
                </a:lnTo>
                <a:lnTo>
                  <a:pt x="132" y="390"/>
                </a:lnTo>
                <a:lnTo>
                  <a:pt x="132" y="395"/>
                </a:lnTo>
                <a:lnTo>
                  <a:pt x="126" y="394"/>
                </a:lnTo>
                <a:lnTo>
                  <a:pt x="122" y="393"/>
                </a:lnTo>
                <a:lnTo>
                  <a:pt x="113" y="392"/>
                </a:lnTo>
                <a:lnTo>
                  <a:pt x="112" y="393"/>
                </a:lnTo>
                <a:lnTo>
                  <a:pt x="110" y="395"/>
                </a:lnTo>
                <a:lnTo>
                  <a:pt x="107" y="397"/>
                </a:lnTo>
                <a:lnTo>
                  <a:pt x="113" y="397"/>
                </a:lnTo>
                <a:lnTo>
                  <a:pt x="118" y="397"/>
                </a:lnTo>
                <a:lnTo>
                  <a:pt x="121" y="409"/>
                </a:lnTo>
                <a:lnTo>
                  <a:pt x="118" y="403"/>
                </a:lnTo>
                <a:lnTo>
                  <a:pt x="107" y="411"/>
                </a:lnTo>
                <a:lnTo>
                  <a:pt x="102" y="411"/>
                </a:lnTo>
                <a:lnTo>
                  <a:pt x="97" y="411"/>
                </a:lnTo>
                <a:lnTo>
                  <a:pt x="92" y="410"/>
                </a:lnTo>
                <a:lnTo>
                  <a:pt x="87" y="408"/>
                </a:lnTo>
                <a:lnTo>
                  <a:pt x="78" y="405"/>
                </a:lnTo>
                <a:lnTo>
                  <a:pt x="70" y="403"/>
                </a:lnTo>
                <a:lnTo>
                  <a:pt x="72" y="402"/>
                </a:lnTo>
                <a:lnTo>
                  <a:pt x="73" y="401"/>
                </a:lnTo>
                <a:lnTo>
                  <a:pt x="73" y="399"/>
                </a:lnTo>
                <a:lnTo>
                  <a:pt x="73" y="396"/>
                </a:lnTo>
                <a:lnTo>
                  <a:pt x="73" y="393"/>
                </a:lnTo>
                <a:lnTo>
                  <a:pt x="71" y="387"/>
                </a:lnTo>
                <a:lnTo>
                  <a:pt x="70" y="383"/>
                </a:lnTo>
                <a:lnTo>
                  <a:pt x="53" y="389"/>
                </a:lnTo>
                <a:lnTo>
                  <a:pt x="45" y="391"/>
                </a:lnTo>
                <a:lnTo>
                  <a:pt x="37" y="395"/>
                </a:lnTo>
                <a:lnTo>
                  <a:pt x="37" y="400"/>
                </a:lnTo>
                <a:lnTo>
                  <a:pt x="37" y="406"/>
                </a:lnTo>
                <a:lnTo>
                  <a:pt x="34" y="407"/>
                </a:lnTo>
                <a:lnTo>
                  <a:pt x="32" y="407"/>
                </a:lnTo>
                <a:lnTo>
                  <a:pt x="28" y="405"/>
                </a:lnTo>
                <a:lnTo>
                  <a:pt x="25" y="403"/>
                </a:lnTo>
                <a:lnTo>
                  <a:pt x="22" y="403"/>
                </a:lnTo>
                <a:lnTo>
                  <a:pt x="20" y="403"/>
                </a:lnTo>
                <a:lnTo>
                  <a:pt x="18" y="404"/>
                </a:lnTo>
                <a:lnTo>
                  <a:pt x="15" y="405"/>
                </a:lnTo>
                <a:lnTo>
                  <a:pt x="10" y="409"/>
                </a:lnTo>
                <a:lnTo>
                  <a:pt x="0" y="417"/>
                </a:lnTo>
                <a:lnTo>
                  <a:pt x="3" y="423"/>
                </a:lnTo>
                <a:lnTo>
                  <a:pt x="12" y="423"/>
                </a:lnTo>
                <a:lnTo>
                  <a:pt x="18" y="424"/>
                </a:lnTo>
                <a:lnTo>
                  <a:pt x="22" y="424"/>
                </a:lnTo>
                <a:lnTo>
                  <a:pt x="26" y="425"/>
                </a:lnTo>
                <a:lnTo>
                  <a:pt x="27" y="426"/>
                </a:lnTo>
                <a:lnTo>
                  <a:pt x="27" y="427"/>
                </a:lnTo>
                <a:lnTo>
                  <a:pt x="26" y="428"/>
                </a:lnTo>
                <a:lnTo>
                  <a:pt x="24" y="429"/>
                </a:lnTo>
                <a:lnTo>
                  <a:pt x="17" y="431"/>
                </a:lnTo>
                <a:lnTo>
                  <a:pt x="19" y="433"/>
                </a:lnTo>
                <a:lnTo>
                  <a:pt x="20" y="436"/>
                </a:lnTo>
                <a:lnTo>
                  <a:pt x="22" y="438"/>
                </a:lnTo>
                <a:lnTo>
                  <a:pt x="25" y="440"/>
                </a:lnTo>
                <a:lnTo>
                  <a:pt x="26" y="442"/>
                </a:lnTo>
                <a:lnTo>
                  <a:pt x="26" y="445"/>
                </a:lnTo>
                <a:lnTo>
                  <a:pt x="27" y="446"/>
                </a:lnTo>
                <a:lnTo>
                  <a:pt x="28" y="448"/>
                </a:lnTo>
                <a:lnTo>
                  <a:pt x="31" y="450"/>
                </a:lnTo>
                <a:lnTo>
                  <a:pt x="34" y="451"/>
                </a:lnTo>
                <a:lnTo>
                  <a:pt x="38" y="452"/>
                </a:lnTo>
                <a:lnTo>
                  <a:pt x="42" y="452"/>
                </a:lnTo>
                <a:lnTo>
                  <a:pt x="49" y="452"/>
                </a:lnTo>
                <a:lnTo>
                  <a:pt x="57" y="452"/>
                </a:lnTo>
                <a:lnTo>
                  <a:pt x="73" y="449"/>
                </a:lnTo>
                <a:lnTo>
                  <a:pt x="87" y="445"/>
                </a:lnTo>
                <a:lnTo>
                  <a:pt x="91" y="452"/>
                </a:lnTo>
                <a:lnTo>
                  <a:pt x="92" y="453"/>
                </a:lnTo>
                <a:lnTo>
                  <a:pt x="93" y="455"/>
                </a:lnTo>
                <a:lnTo>
                  <a:pt x="95" y="456"/>
                </a:lnTo>
                <a:lnTo>
                  <a:pt x="96" y="456"/>
                </a:lnTo>
                <a:lnTo>
                  <a:pt x="97" y="455"/>
                </a:lnTo>
                <a:lnTo>
                  <a:pt x="98" y="452"/>
                </a:lnTo>
                <a:lnTo>
                  <a:pt x="100" y="449"/>
                </a:lnTo>
                <a:lnTo>
                  <a:pt x="101" y="448"/>
                </a:lnTo>
                <a:lnTo>
                  <a:pt x="106" y="447"/>
                </a:lnTo>
                <a:lnTo>
                  <a:pt x="110" y="446"/>
                </a:lnTo>
                <a:lnTo>
                  <a:pt x="114" y="446"/>
                </a:lnTo>
                <a:lnTo>
                  <a:pt x="118" y="447"/>
                </a:lnTo>
                <a:lnTo>
                  <a:pt x="126" y="448"/>
                </a:lnTo>
                <a:lnTo>
                  <a:pt x="132" y="448"/>
                </a:lnTo>
                <a:lnTo>
                  <a:pt x="130" y="456"/>
                </a:lnTo>
                <a:lnTo>
                  <a:pt x="129" y="463"/>
                </a:lnTo>
                <a:lnTo>
                  <a:pt x="128" y="470"/>
                </a:lnTo>
                <a:lnTo>
                  <a:pt x="129" y="475"/>
                </a:lnTo>
                <a:lnTo>
                  <a:pt x="130" y="482"/>
                </a:lnTo>
                <a:lnTo>
                  <a:pt x="126" y="484"/>
                </a:lnTo>
                <a:lnTo>
                  <a:pt x="121" y="486"/>
                </a:lnTo>
                <a:lnTo>
                  <a:pt x="117" y="489"/>
                </a:lnTo>
                <a:lnTo>
                  <a:pt x="115" y="490"/>
                </a:lnTo>
                <a:lnTo>
                  <a:pt x="113" y="490"/>
                </a:lnTo>
                <a:lnTo>
                  <a:pt x="110" y="490"/>
                </a:lnTo>
                <a:lnTo>
                  <a:pt x="110" y="489"/>
                </a:lnTo>
                <a:lnTo>
                  <a:pt x="110" y="488"/>
                </a:lnTo>
                <a:lnTo>
                  <a:pt x="109" y="487"/>
                </a:lnTo>
                <a:lnTo>
                  <a:pt x="108" y="487"/>
                </a:lnTo>
                <a:lnTo>
                  <a:pt x="107" y="487"/>
                </a:lnTo>
                <a:lnTo>
                  <a:pt x="105" y="489"/>
                </a:lnTo>
                <a:lnTo>
                  <a:pt x="101" y="493"/>
                </a:lnTo>
                <a:lnTo>
                  <a:pt x="98" y="497"/>
                </a:lnTo>
                <a:lnTo>
                  <a:pt x="96" y="499"/>
                </a:lnTo>
                <a:lnTo>
                  <a:pt x="92" y="499"/>
                </a:lnTo>
                <a:lnTo>
                  <a:pt x="89" y="499"/>
                </a:lnTo>
                <a:lnTo>
                  <a:pt x="85" y="498"/>
                </a:lnTo>
                <a:lnTo>
                  <a:pt x="83" y="498"/>
                </a:lnTo>
                <a:lnTo>
                  <a:pt x="82" y="499"/>
                </a:lnTo>
                <a:lnTo>
                  <a:pt x="79" y="494"/>
                </a:lnTo>
                <a:lnTo>
                  <a:pt x="76" y="490"/>
                </a:lnTo>
                <a:lnTo>
                  <a:pt x="75" y="490"/>
                </a:lnTo>
                <a:lnTo>
                  <a:pt x="74" y="490"/>
                </a:lnTo>
                <a:lnTo>
                  <a:pt x="72" y="490"/>
                </a:lnTo>
                <a:lnTo>
                  <a:pt x="70" y="491"/>
                </a:lnTo>
                <a:lnTo>
                  <a:pt x="69" y="491"/>
                </a:lnTo>
                <a:lnTo>
                  <a:pt x="68" y="490"/>
                </a:lnTo>
                <a:lnTo>
                  <a:pt x="65" y="494"/>
                </a:lnTo>
                <a:lnTo>
                  <a:pt x="62" y="498"/>
                </a:lnTo>
                <a:lnTo>
                  <a:pt x="57" y="502"/>
                </a:lnTo>
                <a:lnTo>
                  <a:pt x="57" y="503"/>
                </a:lnTo>
                <a:lnTo>
                  <a:pt x="58" y="504"/>
                </a:lnTo>
                <a:lnTo>
                  <a:pt x="68" y="504"/>
                </a:lnTo>
                <a:lnTo>
                  <a:pt x="67" y="509"/>
                </a:lnTo>
                <a:lnTo>
                  <a:pt x="68" y="513"/>
                </a:lnTo>
                <a:lnTo>
                  <a:pt x="64" y="512"/>
                </a:lnTo>
                <a:lnTo>
                  <a:pt x="59" y="510"/>
                </a:lnTo>
                <a:lnTo>
                  <a:pt x="58" y="512"/>
                </a:lnTo>
                <a:lnTo>
                  <a:pt x="58" y="514"/>
                </a:lnTo>
                <a:lnTo>
                  <a:pt x="57" y="517"/>
                </a:lnTo>
                <a:lnTo>
                  <a:pt x="56" y="518"/>
                </a:lnTo>
                <a:lnTo>
                  <a:pt x="53" y="520"/>
                </a:lnTo>
                <a:lnTo>
                  <a:pt x="49" y="522"/>
                </a:lnTo>
                <a:lnTo>
                  <a:pt x="47" y="523"/>
                </a:lnTo>
                <a:lnTo>
                  <a:pt x="45" y="524"/>
                </a:lnTo>
                <a:lnTo>
                  <a:pt x="43" y="525"/>
                </a:lnTo>
                <a:lnTo>
                  <a:pt x="42" y="527"/>
                </a:lnTo>
                <a:lnTo>
                  <a:pt x="42" y="528"/>
                </a:lnTo>
                <a:lnTo>
                  <a:pt x="42" y="529"/>
                </a:lnTo>
                <a:lnTo>
                  <a:pt x="42" y="531"/>
                </a:lnTo>
                <a:lnTo>
                  <a:pt x="43" y="533"/>
                </a:lnTo>
                <a:lnTo>
                  <a:pt x="43" y="534"/>
                </a:lnTo>
                <a:lnTo>
                  <a:pt x="42" y="535"/>
                </a:lnTo>
                <a:lnTo>
                  <a:pt x="41" y="537"/>
                </a:lnTo>
                <a:lnTo>
                  <a:pt x="38" y="538"/>
                </a:lnTo>
                <a:lnTo>
                  <a:pt x="36" y="539"/>
                </a:lnTo>
                <a:lnTo>
                  <a:pt x="34" y="541"/>
                </a:lnTo>
                <a:lnTo>
                  <a:pt x="44" y="549"/>
                </a:lnTo>
                <a:lnTo>
                  <a:pt x="48" y="552"/>
                </a:lnTo>
                <a:lnTo>
                  <a:pt x="52" y="554"/>
                </a:lnTo>
                <a:lnTo>
                  <a:pt x="56" y="556"/>
                </a:lnTo>
                <a:lnTo>
                  <a:pt x="61" y="557"/>
                </a:lnTo>
                <a:lnTo>
                  <a:pt x="67" y="557"/>
                </a:lnTo>
                <a:lnTo>
                  <a:pt x="76" y="558"/>
                </a:lnTo>
                <a:lnTo>
                  <a:pt x="70" y="569"/>
                </a:lnTo>
                <a:lnTo>
                  <a:pt x="69" y="568"/>
                </a:lnTo>
                <a:lnTo>
                  <a:pt x="68" y="567"/>
                </a:lnTo>
                <a:lnTo>
                  <a:pt x="66" y="565"/>
                </a:lnTo>
                <a:lnTo>
                  <a:pt x="64" y="562"/>
                </a:lnTo>
                <a:lnTo>
                  <a:pt x="62" y="561"/>
                </a:lnTo>
                <a:lnTo>
                  <a:pt x="60" y="560"/>
                </a:lnTo>
                <a:lnTo>
                  <a:pt x="58" y="560"/>
                </a:lnTo>
                <a:lnTo>
                  <a:pt x="54" y="562"/>
                </a:lnTo>
                <a:lnTo>
                  <a:pt x="53" y="563"/>
                </a:lnTo>
                <a:lnTo>
                  <a:pt x="53" y="564"/>
                </a:lnTo>
                <a:lnTo>
                  <a:pt x="54" y="565"/>
                </a:lnTo>
                <a:lnTo>
                  <a:pt x="56" y="566"/>
                </a:lnTo>
                <a:lnTo>
                  <a:pt x="56" y="572"/>
                </a:lnTo>
                <a:lnTo>
                  <a:pt x="62" y="572"/>
                </a:lnTo>
                <a:lnTo>
                  <a:pt x="65" y="572"/>
                </a:lnTo>
                <a:lnTo>
                  <a:pt x="66" y="573"/>
                </a:lnTo>
                <a:lnTo>
                  <a:pt x="66" y="574"/>
                </a:lnTo>
                <a:lnTo>
                  <a:pt x="63" y="577"/>
                </a:lnTo>
                <a:lnTo>
                  <a:pt x="62" y="580"/>
                </a:lnTo>
                <a:lnTo>
                  <a:pt x="62" y="583"/>
                </a:lnTo>
                <a:lnTo>
                  <a:pt x="66" y="588"/>
                </a:lnTo>
                <a:lnTo>
                  <a:pt x="69" y="591"/>
                </a:lnTo>
                <a:lnTo>
                  <a:pt x="70" y="594"/>
                </a:lnTo>
                <a:lnTo>
                  <a:pt x="74" y="594"/>
                </a:lnTo>
                <a:lnTo>
                  <a:pt x="78" y="594"/>
                </a:lnTo>
                <a:lnTo>
                  <a:pt x="82" y="595"/>
                </a:lnTo>
                <a:lnTo>
                  <a:pt x="86" y="595"/>
                </a:lnTo>
                <a:lnTo>
                  <a:pt x="89" y="594"/>
                </a:lnTo>
                <a:lnTo>
                  <a:pt x="92" y="593"/>
                </a:lnTo>
                <a:lnTo>
                  <a:pt x="93" y="591"/>
                </a:lnTo>
                <a:lnTo>
                  <a:pt x="94" y="590"/>
                </a:lnTo>
                <a:lnTo>
                  <a:pt x="95" y="588"/>
                </a:lnTo>
                <a:lnTo>
                  <a:pt x="96" y="586"/>
                </a:lnTo>
                <a:lnTo>
                  <a:pt x="96" y="584"/>
                </a:lnTo>
                <a:lnTo>
                  <a:pt x="95" y="582"/>
                </a:lnTo>
                <a:lnTo>
                  <a:pt x="95" y="579"/>
                </a:lnTo>
                <a:lnTo>
                  <a:pt x="96" y="577"/>
                </a:lnTo>
                <a:lnTo>
                  <a:pt x="98" y="578"/>
                </a:lnTo>
                <a:lnTo>
                  <a:pt x="101" y="578"/>
                </a:lnTo>
                <a:lnTo>
                  <a:pt x="102" y="579"/>
                </a:lnTo>
                <a:lnTo>
                  <a:pt x="103" y="580"/>
                </a:lnTo>
                <a:lnTo>
                  <a:pt x="103" y="581"/>
                </a:lnTo>
                <a:lnTo>
                  <a:pt x="101" y="583"/>
                </a:lnTo>
                <a:lnTo>
                  <a:pt x="101" y="582"/>
                </a:lnTo>
                <a:lnTo>
                  <a:pt x="100" y="583"/>
                </a:lnTo>
                <a:lnTo>
                  <a:pt x="100" y="585"/>
                </a:lnTo>
                <a:lnTo>
                  <a:pt x="101" y="588"/>
                </a:lnTo>
                <a:lnTo>
                  <a:pt x="102" y="592"/>
                </a:lnTo>
                <a:lnTo>
                  <a:pt x="104" y="597"/>
                </a:lnTo>
                <a:lnTo>
                  <a:pt x="105" y="599"/>
                </a:lnTo>
                <a:lnTo>
                  <a:pt x="106" y="601"/>
                </a:lnTo>
                <a:lnTo>
                  <a:pt x="108" y="603"/>
                </a:lnTo>
                <a:lnTo>
                  <a:pt x="110" y="606"/>
                </a:lnTo>
                <a:lnTo>
                  <a:pt x="110" y="607"/>
                </a:lnTo>
                <a:lnTo>
                  <a:pt x="108" y="609"/>
                </a:lnTo>
                <a:lnTo>
                  <a:pt x="107" y="611"/>
                </a:lnTo>
                <a:lnTo>
                  <a:pt x="107" y="612"/>
                </a:lnTo>
                <a:lnTo>
                  <a:pt x="107" y="614"/>
                </a:lnTo>
                <a:lnTo>
                  <a:pt x="106" y="614"/>
                </a:lnTo>
                <a:lnTo>
                  <a:pt x="108" y="616"/>
                </a:lnTo>
                <a:lnTo>
                  <a:pt x="113" y="617"/>
                </a:lnTo>
                <a:lnTo>
                  <a:pt x="110" y="631"/>
                </a:lnTo>
                <a:lnTo>
                  <a:pt x="112" y="631"/>
                </a:lnTo>
                <a:lnTo>
                  <a:pt x="114" y="630"/>
                </a:lnTo>
                <a:lnTo>
                  <a:pt x="118" y="629"/>
                </a:lnTo>
                <a:lnTo>
                  <a:pt x="122" y="626"/>
                </a:lnTo>
                <a:lnTo>
                  <a:pt x="125" y="623"/>
                </a:lnTo>
                <a:lnTo>
                  <a:pt x="130" y="617"/>
                </a:lnTo>
                <a:lnTo>
                  <a:pt x="134" y="615"/>
                </a:lnTo>
                <a:lnTo>
                  <a:pt x="138" y="614"/>
                </a:lnTo>
                <a:lnTo>
                  <a:pt x="139" y="614"/>
                </a:lnTo>
                <a:lnTo>
                  <a:pt x="140" y="615"/>
                </a:lnTo>
                <a:lnTo>
                  <a:pt x="141" y="618"/>
                </a:lnTo>
                <a:lnTo>
                  <a:pt x="142" y="621"/>
                </a:lnTo>
                <a:lnTo>
                  <a:pt x="143" y="622"/>
                </a:lnTo>
                <a:lnTo>
                  <a:pt x="144" y="622"/>
                </a:lnTo>
                <a:lnTo>
                  <a:pt x="146" y="623"/>
                </a:lnTo>
                <a:lnTo>
                  <a:pt x="147" y="623"/>
                </a:lnTo>
                <a:lnTo>
                  <a:pt x="148" y="622"/>
                </a:lnTo>
                <a:lnTo>
                  <a:pt x="149" y="621"/>
                </a:lnTo>
                <a:lnTo>
                  <a:pt x="150" y="620"/>
                </a:lnTo>
                <a:lnTo>
                  <a:pt x="151" y="619"/>
                </a:lnTo>
                <a:lnTo>
                  <a:pt x="153" y="619"/>
                </a:lnTo>
                <a:lnTo>
                  <a:pt x="155" y="620"/>
                </a:lnTo>
                <a:lnTo>
                  <a:pt x="163" y="634"/>
                </a:lnTo>
                <a:lnTo>
                  <a:pt x="165" y="632"/>
                </a:lnTo>
                <a:lnTo>
                  <a:pt x="166" y="631"/>
                </a:lnTo>
                <a:lnTo>
                  <a:pt x="166" y="629"/>
                </a:lnTo>
                <a:lnTo>
                  <a:pt x="166" y="625"/>
                </a:lnTo>
                <a:lnTo>
                  <a:pt x="176" y="628"/>
                </a:lnTo>
                <a:lnTo>
                  <a:pt x="180" y="628"/>
                </a:lnTo>
                <a:lnTo>
                  <a:pt x="183" y="628"/>
                </a:lnTo>
                <a:lnTo>
                  <a:pt x="187" y="627"/>
                </a:lnTo>
                <a:lnTo>
                  <a:pt x="192" y="626"/>
                </a:lnTo>
                <a:lnTo>
                  <a:pt x="203" y="620"/>
                </a:lnTo>
                <a:lnTo>
                  <a:pt x="201" y="624"/>
                </a:lnTo>
                <a:lnTo>
                  <a:pt x="200" y="628"/>
                </a:lnTo>
                <a:lnTo>
                  <a:pt x="199" y="632"/>
                </a:lnTo>
                <a:lnTo>
                  <a:pt x="197" y="636"/>
                </a:lnTo>
                <a:lnTo>
                  <a:pt x="190" y="642"/>
                </a:lnTo>
                <a:lnTo>
                  <a:pt x="186" y="647"/>
                </a:lnTo>
                <a:lnTo>
                  <a:pt x="183" y="651"/>
                </a:lnTo>
                <a:lnTo>
                  <a:pt x="182" y="655"/>
                </a:lnTo>
                <a:lnTo>
                  <a:pt x="183" y="659"/>
                </a:lnTo>
                <a:lnTo>
                  <a:pt x="183" y="663"/>
                </a:lnTo>
                <a:lnTo>
                  <a:pt x="183" y="667"/>
                </a:lnTo>
                <a:lnTo>
                  <a:pt x="172" y="684"/>
                </a:lnTo>
                <a:lnTo>
                  <a:pt x="169" y="687"/>
                </a:lnTo>
                <a:lnTo>
                  <a:pt x="165" y="690"/>
                </a:lnTo>
                <a:lnTo>
                  <a:pt x="160" y="693"/>
                </a:lnTo>
                <a:lnTo>
                  <a:pt x="156" y="695"/>
                </a:lnTo>
                <a:lnTo>
                  <a:pt x="138" y="704"/>
                </a:lnTo>
                <a:lnTo>
                  <a:pt x="138" y="710"/>
                </a:lnTo>
                <a:lnTo>
                  <a:pt x="138" y="713"/>
                </a:lnTo>
                <a:lnTo>
                  <a:pt x="138" y="715"/>
                </a:lnTo>
                <a:lnTo>
                  <a:pt x="134" y="715"/>
                </a:lnTo>
                <a:lnTo>
                  <a:pt x="131" y="716"/>
                </a:lnTo>
                <a:lnTo>
                  <a:pt x="129" y="717"/>
                </a:lnTo>
                <a:lnTo>
                  <a:pt x="127" y="718"/>
                </a:lnTo>
                <a:lnTo>
                  <a:pt x="128" y="718"/>
                </a:lnTo>
                <a:lnTo>
                  <a:pt x="128" y="717"/>
                </a:lnTo>
                <a:lnTo>
                  <a:pt x="127" y="716"/>
                </a:lnTo>
                <a:lnTo>
                  <a:pt x="124" y="715"/>
                </a:lnTo>
                <a:lnTo>
                  <a:pt x="121" y="714"/>
                </a:lnTo>
                <a:lnTo>
                  <a:pt x="117" y="714"/>
                </a:lnTo>
                <a:lnTo>
                  <a:pt x="114" y="714"/>
                </a:lnTo>
                <a:lnTo>
                  <a:pt x="112" y="715"/>
                </a:lnTo>
                <a:lnTo>
                  <a:pt x="110" y="715"/>
                </a:lnTo>
                <a:lnTo>
                  <a:pt x="108" y="717"/>
                </a:lnTo>
                <a:lnTo>
                  <a:pt x="106" y="719"/>
                </a:lnTo>
                <a:lnTo>
                  <a:pt x="102" y="727"/>
                </a:lnTo>
                <a:lnTo>
                  <a:pt x="96" y="738"/>
                </a:lnTo>
                <a:lnTo>
                  <a:pt x="94" y="738"/>
                </a:lnTo>
                <a:lnTo>
                  <a:pt x="92" y="738"/>
                </a:lnTo>
                <a:lnTo>
                  <a:pt x="90" y="737"/>
                </a:lnTo>
                <a:lnTo>
                  <a:pt x="87" y="738"/>
                </a:lnTo>
                <a:lnTo>
                  <a:pt x="85" y="741"/>
                </a:lnTo>
                <a:lnTo>
                  <a:pt x="85" y="746"/>
                </a:lnTo>
                <a:lnTo>
                  <a:pt x="94" y="743"/>
                </a:lnTo>
                <a:lnTo>
                  <a:pt x="96" y="742"/>
                </a:lnTo>
                <a:lnTo>
                  <a:pt x="98" y="742"/>
                </a:lnTo>
                <a:lnTo>
                  <a:pt x="101" y="740"/>
                </a:lnTo>
                <a:lnTo>
                  <a:pt x="103" y="737"/>
                </a:lnTo>
                <a:lnTo>
                  <a:pt x="106" y="734"/>
                </a:lnTo>
                <a:lnTo>
                  <a:pt x="109" y="728"/>
                </a:lnTo>
                <a:lnTo>
                  <a:pt x="113" y="721"/>
                </a:lnTo>
                <a:lnTo>
                  <a:pt x="114" y="721"/>
                </a:lnTo>
                <a:lnTo>
                  <a:pt x="117" y="721"/>
                </a:lnTo>
                <a:lnTo>
                  <a:pt x="121" y="721"/>
                </a:lnTo>
                <a:lnTo>
                  <a:pt x="119" y="725"/>
                </a:lnTo>
                <a:lnTo>
                  <a:pt x="118" y="728"/>
                </a:lnTo>
                <a:lnTo>
                  <a:pt x="118" y="729"/>
                </a:lnTo>
                <a:lnTo>
                  <a:pt x="121" y="730"/>
                </a:lnTo>
                <a:lnTo>
                  <a:pt x="123" y="730"/>
                </a:lnTo>
                <a:lnTo>
                  <a:pt x="126" y="729"/>
                </a:lnTo>
                <a:lnTo>
                  <a:pt x="128" y="728"/>
                </a:lnTo>
                <a:lnTo>
                  <a:pt x="132" y="726"/>
                </a:lnTo>
                <a:lnTo>
                  <a:pt x="137" y="724"/>
                </a:lnTo>
                <a:lnTo>
                  <a:pt x="145" y="718"/>
                </a:lnTo>
                <a:lnTo>
                  <a:pt x="148" y="716"/>
                </a:lnTo>
                <a:lnTo>
                  <a:pt x="152" y="715"/>
                </a:lnTo>
                <a:lnTo>
                  <a:pt x="154" y="716"/>
                </a:lnTo>
                <a:lnTo>
                  <a:pt x="155" y="717"/>
                </a:lnTo>
                <a:lnTo>
                  <a:pt x="155" y="718"/>
                </a:lnTo>
                <a:lnTo>
                  <a:pt x="156" y="718"/>
                </a:lnTo>
                <a:lnTo>
                  <a:pt x="156" y="719"/>
                </a:lnTo>
                <a:lnTo>
                  <a:pt x="158" y="718"/>
                </a:lnTo>
                <a:lnTo>
                  <a:pt x="160" y="710"/>
                </a:lnTo>
                <a:lnTo>
                  <a:pt x="162" y="709"/>
                </a:lnTo>
                <a:lnTo>
                  <a:pt x="163" y="710"/>
                </a:lnTo>
                <a:lnTo>
                  <a:pt x="163" y="711"/>
                </a:lnTo>
                <a:lnTo>
                  <a:pt x="164" y="712"/>
                </a:lnTo>
                <a:lnTo>
                  <a:pt x="164" y="713"/>
                </a:lnTo>
                <a:lnTo>
                  <a:pt x="165" y="713"/>
                </a:lnTo>
                <a:lnTo>
                  <a:pt x="166" y="712"/>
                </a:lnTo>
                <a:lnTo>
                  <a:pt x="166" y="710"/>
                </a:lnTo>
                <a:lnTo>
                  <a:pt x="166" y="707"/>
                </a:lnTo>
                <a:lnTo>
                  <a:pt x="166" y="701"/>
                </a:lnTo>
                <a:lnTo>
                  <a:pt x="171" y="700"/>
                </a:lnTo>
                <a:lnTo>
                  <a:pt x="175" y="699"/>
                </a:lnTo>
                <a:lnTo>
                  <a:pt x="177" y="698"/>
                </a:lnTo>
                <a:lnTo>
                  <a:pt x="175" y="695"/>
                </a:lnTo>
                <a:lnTo>
                  <a:pt x="174" y="694"/>
                </a:lnTo>
                <a:lnTo>
                  <a:pt x="175" y="693"/>
                </a:lnTo>
                <a:lnTo>
                  <a:pt x="176" y="692"/>
                </a:lnTo>
                <a:lnTo>
                  <a:pt x="177" y="692"/>
                </a:lnTo>
                <a:lnTo>
                  <a:pt x="179" y="692"/>
                </a:lnTo>
                <a:lnTo>
                  <a:pt x="181" y="693"/>
                </a:lnTo>
                <a:lnTo>
                  <a:pt x="183" y="693"/>
                </a:lnTo>
                <a:lnTo>
                  <a:pt x="187" y="690"/>
                </a:lnTo>
                <a:lnTo>
                  <a:pt x="193" y="686"/>
                </a:lnTo>
                <a:lnTo>
                  <a:pt x="203" y="679"/>
                </a:lnTo>
                <a:lnTo>
                  <a:pt x="200" y="670"/>
                </a:lnTo>
                <a:lnTo>
                  <a:pt x="201" y="669"/>
                </a:lnTo>
                <a:lnTo>
                  <a:pt x="203" y="668"/>
                </a:lnTo>
                <a:lnTo>
                  <a:pt x="206" y="667"/>
                </a:lnTo>
                <a:lnTo>
                  <a:pt x="210" y="666"/>
                </a:lnTo>
                <a:lnTo>
                  <a:pt x="214" y="665"/>
                </a:lnTo>
                <a:lnTo>
                  <a:pt x="216" y="663"/>
                </a:lnTo>
                <a:lnTo>
                  <a:pt x="218" y="660"/>
                </a:lnTo>
                <a:lnTo>
                  <a:pt x="222" y="655"/>
                </a:lnTo>
                <a:lnTo>
                  <a:pt x="226" y="649"/>
                </a:lnTo>
                <a:lnTo>
                  <a:pt x="229" y="647"/>
                </a:lnTo>
                <a:lnTo>
                  <a:pt x="231" y="645"/>
                </a:lnTo>
                <a:lnTo>
                  <a:pt x="232" y="644"/>
                </a:lnTo>
                <a:lnTo>
                  <a:pt x="234" y="644"/>
                </a:lnTo>
                <a:lnTo>
                  <a:pt x="238" y="643"/>
                </a:lnTo>
                <a:lnTo>
                  <a:pt x="242" y="643"/>
                </a:lnTo>
                <a:lnTo>
                  <a:pt x="243" y="643"/>
                </a:lnTo>
                <a:lnTo>
                  <a:pt x="245" y="642"/>
                </a:lnTo>
                <a:lnTo>
                  <a:pt x="245" y="641"/>
                </a:lnTo>
                <a:lnTo>
                  <a:pt x="245" y="638"/>
                </a:lnTo>
                <a:lnTo>
                  <a:pt x="245" y="636"/>
                </a:lnTo>
                <a:lnTo>
                  <a:pt x="245" y="634"/>
                </a:lnTo>
                <a:lnTo>
                  <a:pt x="246" y="632"/>
                </a:lnTo>
                <a:lnTo>
                  <a:pt x="247" y="631"/>
                </a:lnTo>
                <a:lnTo>
                  <a:pt x="251" y="629"/>
                </a:lnTo>
                <a:lnTo>
                  <a:pt x="255" y="627"/>
                </a:lnTo>
                <a:lnTo>
                  <a:pt x="259" y="625"/>
                </a:lnTo>
                <a:lnTo>
                  <a:pt x="259" y="620"/>
                </a:lnTo>
                <a:lnTo>
                  <a:pt x="256" y="619"/>
                </a:lnTo>
                <a:lnTo>
                  <a:pt x="252" y="619"/>
                </a:lnTo>
                <a:lnTo>
                  <a:pt x="245" y="620"/>
                </a:lnTo>
                <a:lnTo>
                  <a:pt x="249" y="607"/>
                </a:lnTo>
                <a:lnTo>
                  <a:pt x="251" y="603"/>
                </a:lnTo>
                <a:lnTo>
                  <a:pt x="253" y="600"/>
                </a:lnTo>
                <a:lnTo>
                  <a:pt x="256" y="597"/>
                </a:lnTo>
                <a:lnTo>
                  <a:pt x="259" y="594"/>
                </a:lnTo>
                <a:lnTo>
                  <a:pt x="264" y="592"/>
                </a:lnTo>
                <a:lnTo>
                  <a:pt x="270" y="589"/>
                </a:lnTo>
                <a:lnTo>
                  <a:pt x="269" y="587"/>
                </a:lnTo>
                <a:lnTo>
                  <a:pt x="268" y="585"/>
                </a:lnTo>
                <a:lnTo>
                  <a:pt x="267" y="584"/>
                </a:lnTo>
                <a:lnTo>
                  <a:pt x="267" y="583"/>
                </a:lnTo>
                <a:lnTo>
                  <a:pt x="267" y="582"/>
                </a:lnTo>
                <a:lnTo>
                  <a:pt x="267" y="580"/>
                </a:lnTo>
                <a:lnTo>
                  <a:pt x="271" y="580"/>
                </a:lnTo>
                <a:lnTo>
                  <a:pt x="273" y="581"/>
                </a:lnTo>
                <a:lnTo>
                  <a:pt x="275" y="581"/>
                </a:lnTo>
                <a:lnTo>
                  <a:pt x="279" y="580"/>
                </a:lnTo>
                <a:lnTo>
                  <a:pt x="279" y="576"/>
                </a:lnTo>
                <a:lnTo>
                  <a:pt x="279" y="573"/>
                </a:lnTo>
                <a:lnTo>
                  <a:pt x="280" y="571"/>
                </a:lnTo>
                <a:lnTo>
                  <a:pt x="281" y="569"/>
                </a:lnTo>
                <a:lnTo>
                  <a:pt x="284" y="568"/>
                </a:lnTo>
                <a:lnTo>
                  <a:pt x="287" y="568"/>
                </a:lnTo>
                <a:lnTo>
                  <a:pt x="290" y="567"/>
                </a:lnTo>
                <a:lnTo>
                  <a:pt x="293" y="566"/>
                </a:lnTo>
                <a:lnTo>
                  <a:pt x="293" y="565"/>
                </a:lnTo>
                <a:lnTo>
                  <a:pt x="294" y="564"/>
                </a:lnTo>
                <a:lnTo>
                  <a:pt x="294" y="561"/>
                </a:lnTo>
                <a:lnTo>
                  <a:pt x="294" y="558"/>
                </a:lnTo>
                <a:lnTo>
                  <a:pt x="295" y="555"/>
                </a:lnTo>
                <a:lnTo>
                  <a:pt x="310" y="544"/>
                </a:lnTo>
                <a:lnTo>
                  <a:pt x="312" y="543"/>
                </a:lnTo>
                <a:lnTo>
                  <a:pt x="314" y="543"/>
                </a:lnTo>
                <a:lnTo>
                  <a:pt x="314" y="544"/>
                </a:lnTo>
                <a:lnTo>
                  <a:pt x="315" y="545"/>
                </a:lnTo>
                <a:lnTo>
                  <a:pt x="316" y="548"/>
                </a:lnTo>
                <a:lnTo>
                  <a:pt x="316" y="549"/>
                </a:lnTo>
                <a:lnTo>
                  <a:pt x="318" y="549"/>
                </a:lnTo>
                <a:lnTo>
                  <a:pt x="326" y="544"/>
                </a:lnTo>
                <a:lnTo>
                  <a:pt x="329" y="543"/>
                </a:lnTo>
                <a:lnTo>
                  <a:pt x="331" y="544"/>
                </a:lnTo>
                <a:lnTo>
                  <a:pt x="332" y="545"/>
                </a:lnTo>
                <a:lnTo>
                  <a:pt x="331" y="546"/>
                </a:lnTo>
                <a:lnTo>
                  <a:pt x="331" y="547"/>
                </a:lnTo>
                <a:lnTo>
                  <a:pt x="329" y="548"/>
                </a:lnTo>
                <a:lnTo>
                  <a:pt x="328" y="549"/>
                </a:lnTo>
                <a:lnTo>
                  <a:pt x="326" y="549"/>
                </a:lnTo>
                <a:lnTo>
                  <a:pt x="326" y="555"/>
                </a:lnTo>
                <a:lnTo>
                  <a:pt x="329" y="555"/>
                </a:lnTo>
                <a:lnTo>
                  <a:pt x="330" y="555"/>
                </a:lnTo>
                <a:lnTo>
                  <a:pt x="331" y="556"/>
                </a:lnTo>
                <a:lnTo>
                  <a:pt x="331" y="557"/>
                </a:lnTo>
                <a:lnTo>
                  <a:pt x="331" y="559"/>
                </a:lnTo>
                <a:lnTo>
                  <a:pt x="331" y="560"/>
                </a:lnTo>
                <a:lnTo>
                  <a:pt x="332" y="561"/>
                </a:lnTo>
                <a:lnTo>
                  <a:pt x="326" y="560"/>
                </a:lnTo>
                <a:lnTo>
                  <a:pt x="322" y="558"/>
                </a:lnTo>
                <a:lnTo>
                  <a:pt x="317" y="557"/>
                </a:lnTo>
                <a:lnTo>
                  <a:pt x="315" y="557"/>
                </a:lnTo>
                <a:lnTo>
                  <a:pt x="312" y="558"/>
                </a:lnTo>
                <a:lnTo>
                  <a:pt x="308" y="562"/>
                </a:lnTo>
                <a:lnTo>
                  <a:pt x="304" y="566"/>
                </a:lnTo>
                <a:lnTo>
                  <a:pt x="298" y="566"/>
                </a:lnTo>
                <a:lnTo>
                  <a:pt x="297" y="572"/>
                </a:lnTo>
                <a:lnTo>
                  <a:pt x="295" y="582"/>
                </a:lnTo>
                <a:lnTo>
                  <a:pt x="293" y="600"/>
                </a:lnTo>
                <a:lnTo>
                  <a:pt x="295" y="600"/>
                </a:lnTo>
                <a:lnTo>
                  <a:pt x="297" y="600"/>
                </a:lnTo>
                <a:lnTo>
                  <a:pt x="301" y="600"/>
                </a:lnTo>
                <a:lnTo>
                  <a:pt x="301" y="606"/>
                </a:lnTo>
                <a:lnTo>
                  <a:pt x="295" y="608"/>
                </a:lnTo>
                <a:lnTo>
                  <a:pt x="290" y="611"/>
                </a:lnTo>
                <a:lnTo>
                  <a:pt x="293" y="614"/>
                </a:lnTo>
                <a:lnTo>
                  <a:pt x="295" y="615"/>
                </a:lnTo>
                <a:lnTo>
                  <a:pt x="296" y="616"/>
                </a:lnTo>
                <a:lnTo>
                  <a:pt x="295" y="617"/>
                </a:lnTo>
                <a:lnTo>
                  <a:pt x="307" y="613"/>
                </a:lnTo>
                <a:lnTo>
                  <a:pt x="318" y="608"/>
                </a:lnTo>
                <a:lnTo>
                  <a:pt x="318" y="603"/>
                </a:lnTo>
                <a:lnTo>
                  <a:pt x="321" y="602"/>
                </a:lnTo>
                <a:lnTo>
                  <a:pt x="324" y="601"/>
                </a:lnTo>
                <a:lnTo>
                  <a:pt x="327" y="601"/>
                </a:lnTo>
                <a:lnTo>
                  <a:pt x="328" y="601"/>
                </a:lnTo>
                <a:lnTo>
                  <a:pt x="329" y="600"/>
                </a:lnTo>
                <a:lnTo>
                  <a:pt x="330" y="598"/>
                </a:lnTo>
                <a:lnTo>
                  <a:pt x="331" y="597"/>
                </a:lnTo>
                <a:lnTo>
                  <a:pt x="332" y="592"/>
                </a:lnTo>
                <a:lnTo>
                  <a:pt x="333" y="590"/>
                </a:lnTo>
                <a:lnTo>
                  <a:pt x="334" y="588"/>
                </a:lnTo>
                <a:lnTo>
                  <a:pt x="336" y="587"/>
                </a:lnTo>
                <a:lnTo>
                  <a:pt x="338" y="586"/>
                </a:lnTo>
                <a:lnTo>
                  <a:pt x="340" y="586"/>
                </a:lnTo>
                <a:lnTo>
                  <a:pt x="343" y="586"/>
                </a:lnTo>
                <a:lnTo>
                  <a:pt x="348" y="588"/>
                </a:lnTo>
                <a:lnTo>
                  <a:pt x="353" y="591"/>
                </a:lnTo>
                <a:lnTo>
                  <a:pt x="355" y="591"/>
                </a:lnTo>
                <a:lnTo>
                  <a:pt x="357" y="591"/>
                </a:lnTo>
                <a:lnTo>
                  <a:pt x="361" y="588"/>
                </a:lnTo>
                <a:lnTo>
                  <a:pt x="363" y="585"/>
                </a:lnTo>
                <a:lnTo>
                  <a:pt x="366" y="583"/>
                </a:lnTo>
                <a:lnTo>
                  <a:pt x="365" y="580"/>
                </a:lnTo>
                <a:lnTo>
                  <a:pt x="364" y="574"/>
                </a:lnTo>
                <a:lnTo>
                  <a:pt x="363" y="570"/>
                </a:lnTo>
                <a:lnTo>
                  <a:pt x="363" y="572"/>
                </a:lnTo>
                <a:lnTo>
                  <a:pt x="355" y="569"/>
                </a:lnTo>
                <a:lnTo>
                  <a:pt x="355" y="562"/>
                </a:lnTo>
                <a:lnTo>
                  <a:pt x="355" y="558"/>
                </a:lnTo>
                <a:lnTo>
                  <a:pt x="355" y="556"/>
                </a:lnTo>
                <a:lnTo>
                  <a:pt x="355" y="555"/>
                </a:lnTo>
                <a:lnTo>
                  <a:pt x="364" y="557"/>
                </a:lnTo>
                <a:lnTo>
                  <a:pt x="372" y="558"/>
                </a:lnTo>
                <a:lnTo>
                  <a:pt x="376" y="558"/>
                </a:lnTo>
                <a:lnTo>
                  <a:pt x="379" y="558"/>
                </a:lnTo>
                <a:lnTo>
                  <a:pt x="382" y="557"/>
                </a:lnTo>
                <a:lnTo>
                  <a:pt x="385" y="555"/>
                </a:lnTo>
                <a:lnTo>
                  <a:pt x="386" y="554"/>
                </a:lnTo>
                <a:lnTo>
                  <a:pt x="386" y="553"/>
                </a:lnTo>
                <a:lnTo>
                  <a:pt x="385" y="552"/>
                </a:lnTo>
                <a:lnTo>
                  <a:pt x="385" y="551"/>
                </a:lnTo>
                <a:lnTo>
                  <a:pt x="388" y="552"/>
                </a:lnTo>
                <a:lnTo>
                  <a:pt x="388" y="561"/>
                </a:lnTo>
                <a:lnTo>
                  <a:pt x="393" y="563"/>
                </a:lnTo>
                <a:lnTo>
                  <a:pt x="388" y="563"/>
                </a:lnTo>
                <a:lnTo>
                  <a:pt x="395" y="566"/>
                </a:lnTo>
                <a:lnTo>
                  <a:pt x="402" y="569"/>
                </a:lnTo>
                <a:lnTo>
                  <a:pt x="401" y="570"/>
                </a:lnTo>
                <a:lnTo>
                  <a:pt x="401" y="571"/>
                </a:lnTo>
                <a:lnTo>
                  <a:pt x="400" y="573"/>
                </a:lnTo>
                <a:lnTo>
                  <a:pt x="400" y="575"/>
                </a:lnTo>
                <a:lnTo>
                  <a:pt x="401" y="576"/>
                </a:lnTo>
                <a:lnTo>
                  <a:pt x="401" y="578"/>
                </a:lnTo>
                <a:lnTo>
                  <a:pt x="402" y="579"/>
                </a:lnTo>
                <a:lnTo>
                  <a:pt x="402" y="580"/>
                </a:lnTo>
                <a:lnTo>
                  <a:pt x="405" y="581"/>
                </a:lnTo>
                <a:lnTo>
                  <a:pt x="406" y="581"/>
                </a:lnTo>
                <a:lnTo>
                  <a:pt x="408" y="580"/>
                </a:lnTo>
                <a:lnTo>
                  <a:pt x="410" y="579"/>
                </a:lnTo>
                <a:lnTo>
                  <a:pt x="413" y="578"/>
                </a:lnTo>
                <a:lnTo>
                  <a:pt x="414" y="577"/>
                </a:lnTo>
                <a:lnTo>
                  <a:pt x="416" y="577"/>
                </a:lnTo>
                <a:lnTo>
                  <a:pt x="418" y="581"/>
                </a:lnTo>
                <a:lnTo>
                  <a:pt x="419" y="586"/>
                </a:lnTo>
                <a:lnTo>
                  <a:pt x="423" y="587"/>
                </a:lnTo>
                <a:lnTo>
                  <a:pt x="426" y="587"/>
                </a:lnTo>
                <a:lnTo>
                  <a:pt x="430" y="588"/>
                </a:lnTo>
                <a:lnTo>
                  <a:pt x="433" y="589"/>
                </a:lnTo>
                <a:lnTo>
                  <a:pt x="433" y="591"/>
                </a:lnTo>
                <a:lnTo>
                  <a:pt x="438" y="592"/>
                </a:lnTo>
                <a:lnTo>
                  <a:pt x="443" y="592"/>
                </a:lnTo>
                <a:lnTo>
                  <a:pt x="446" y="591"/>
                </a:lnTo>
                <a:lnTo>
                  <a:pt x="450" y="590"/>
                </a:lnTo>
                <a:lnTo>
                  <a:pt x="458" y="589"/>
                </a:lnTo>
                <a:lnTo>
                  <a:pt x="462" y="588"/>
                </a:lnTo>
                <a:lnTo>
                  <a:pt x="467" y="589"/>
                </a:lnTo>
                <a:lnTo>
                  <a:pt x="472" y="590"/>
                </a:lnTo>
                <a:lnTo>
                  <a:pt x="479" y="593"/>
                </a:lnTo>
                <a:lnTo>
                  <a:pt x="493" y="600"/>
                </a:lnTo>
                <a:lnTo>
                  <a:pt x="500" y="603"/>
                </a:lnTo>
                <a:lnTo>
                  <a:pt x="508" y="605"/>
                </a:lnTo>
                <a:lnTo>
                  <a:pt x="511" y="606"/>
                </a:lnTo>
                <a:lnTo>
                  <a:pt x="514" y="606"/>
                </a:lnTo>
                <a:lnTo>
                  <a:pt x="520" y="606"/>
                </a:lnTo>
                <a:lnTo>
                  <a:pt x="523" y="603"/>
                </a:lnTo>
                <a:lnTo>
                  <a:pt x="524" y="601"/>
                </a:lnTo>
                <a:lnTo>
                  <a:pt x="525" y="600"/>
                </a:lnTo>
                <a:lnTo>
                  <a:pt x="526" y="600"/>
                </a:lnTo>
                <a:lnTo>
                  <a:pt x="523" y="614"/>
                </a:lnTo>
                <a:lnTo>
                  <a:pt x="527" y="616"/>
                </a:lnTo>
                <a:lnTo>
                  <a:pt x="533" y="619"/>
                </a:lnTo>
                <a:lnTo>
                  <a:pt x="539" y="622"/>
                </a:lnTo>
                <a:lnTo>
                  <a:pt x="541" y="622"/>
                </a:lnTo>
                <a:lnTo>
                  <a:pt x="543" y="622"/>
                </a:lnTo>
                <a:lnTo>
                  <a:pt x="543" y="614"/>
                </a:lnTo>
                <a:lnTo>
                  <a:pt x="547" y="614"/>
                </a:lnTo>
                <a:lnTo>
                  <a:pt x="551" y="614"/>
                </a:lnTo>
                <a:lnTo>
                  <a:pt x="552" y="615"/>
                </a:lnTo>
                <a:lnTo>
                  <a:pt x="552" y="616"/>
                </a:lnTo>
                <a:lnTo>
                  <a:pt x="550" y="621"/>
                </a:lnTo>
                <a:lnTo>
                  <a:pt x="549" y="626"/>
                </a:lnTo>
                <a:lnTo>
                  <a:pt x="548" y="629"/>
                </a:lnTo>
                <a:lnTo>
                  <a:pt x="549" y="631"/>
                </a:lnTo>
                <a:lnTo>
                  <a:pt x="554" y="631"/>
                </a:lnTo>
                <a:lnTo>
                  <a:pt x="565" y="648"/>
                </a:lnTo>
                <a:lnTo>
                  <a:pt x="567" y="647"/>
                </a:lnTo>
                <a:lnTo>
                  <a:pt x="569" y="645"/>
                </a:lnTo>
                <a:lnTo>
                  <a:pt x="571" y="644"/>
                </a:lnTo>
                <a:lnTo>
                  <a:pt x="574" y="645"/>
                </a:lnTo>
                <a:lnTo>
                  <a:pt x="574" y="649"/>
                </a:lnTo>
                <a:lnTo>
                  <a:pt x="574" y="653"/>
                </a:lnTo>
                <a:lnTo>
                  <a:pt x="579" y="654"/>
                </a:lnTo>
                <a:lnTo>
                  <a:pt x="580" y="655"/>
                </a:lnTo>
                <a:lnTo>
                  <a:pt x="582" y="656"/>
                </a:lnTo>
                <a:lnTo>
                  <a:pt x="580" y="659"/>
                </a:lnTo>
                <a:lnTo>
                  <a:pt x="579" y="660"/>
                </a:lnTo>
                <a:lnTo>
                  <a:pt x="579" y="661"/>
                </a:lnTo>
                <a:lnTo>
                  <a:pt x="580" y="662"/>
                </a:lnTo>
                <a:lnTo>
                  <a:pt x="581" y="662"/>
                </a:lnTo>
                <a:lnTo>
                  <a:pt x="582" y="661"/>
                </a:lnTo>
                <a:lnTo>
                  <a:pt x="585" y="659"/>
                </a:lnTo>
                <a:lnTo>
                  <a:pt x="586" y="660"/>
                </a:lnTo>
                <a:lnTo>
                  <a:pt x="586" y="661"/>
                </a:lnTo>
                <a:lnTo>
                  <a:pt x="585" y="665"/>
                </a:lnTo>
                <a:lnTo>
                  <a:pt x="585" y="668"/>
                </a:lnTo>
                <a:lnTo>
                  <a:pt x="585" y="669"/>
                </a:lnTo>
                <a:lnTo>
                  <a:pt x="585" y="670"/>
                </a:lnTo>
                <a:lnTo>
                  <a:pt x="592" y="674"/>
                </a:lnTo>
                <a:lnTo>
                  <a:pt x="599" y="679"/>
                </a:lnTo>
                <a:lnTo>
                  <a:pt x="600" y="680"/>
                </a:lnTo>
                <a:lnTo>
                  <a:pt x="600" y="681"/>
                </a:lnTo>
                <a:lnTo>
                  <a:pt x="599" y="683"/>
                </a:lnTo>
                <a:lnTo>
                  <a:pt x="599" y="685"/>
                </a:lnTo>
                <a:lnTo>
                  <a:pt x="599" y="687"/>
                </a:lnTo>
                <a:lnTo>
                  <a:pt x="600" y="689"/>
                </a:lnTo>
                <a:lnTo>
                  <a:pt x="602" y="691"/>
                </a:lnTo>
                <a:lnTo>
                  <a:pt x="605" y="697"/>
                </a:lnTo>
                <a:lnTo>
                  <a:pt x="613" y="707"/>
                </a:lnTo>
                <a:lnTo>
                  <a:pt x="615" y="707"/>
                </a:lnTo>
                <a:lnTo>
                  <a:pt x="616" y="707"/>
                </a:lnTo>
                <a:lnTo>
                  <a:pt x="617" y="709"/>
                </a:lnTo>
                <a:lnTo>
                  <a:pt x="618" y="711"/>
                </a:lnTo>
                <a:lnTo>
                  <a:pt x="618" y="712"/>
                </a:lnTo>
                <a:lnTo>
                  <a:pt x="619" y="712"/>
                </a:lnTo>
                <a:lnTo>
                  <a:pt x="621" y="712"/>
                </a:lnTo>
                <a:lnTo>
                  <a:pt x="622" y="712"/>
                </a:lnTo>
                <a:lnTo>
                  <a:pt x="622" y="711"/>
                </a:lnTo>
                <a:lnTo>
                  <a:pt x="622" y="710"/>
                </a:lnTo>
                <a:lnTo>
                  <a:pt x="622" y="707"/>
                </a:lnTo>
                <a:lnTo>
                  <a:pt x="622" y="704"/>
                </a:lnTo>
                <a:lnTo>
                  <a:pt x="624" y="706"/>
                </a:lnTo>
                <a:lnTo>
                  <a:pt x="626" y="707"/>
                </a:lnTo>
                <a:lnTo>
                  <a:pt x="630" y="710"/>
                </a:lnTo>
                <a:lnTo>
                  <a:pt x="628" y="712"/>
                </a:lnTo>
                <a:lnTo>
                  <a:pt x="627" y="714"/>
                </a:lnTo>
                <a:lnTo>
                  <a:pt x="627" y="715"/>
                </a:lnTo>
                <a:lnTo>
                  <a:pt x="632" y="717"/>
                </a:lnTo>
                <a:lnTo>
                  <a:pt x="634" y="717"/>
                </a:lnTo>
                <a:lnTo>
                  <a:pt x="636" y="718"/>
                </a:lnTo>
                <a:lnTo>
                  <a:pt x="633" y="707"/>
                </a:lnTo>
                <a:lnTo>
                  <a:pt x="635" y="706"/>
                </a:lnTo>
                <a:lnTo>
                  <a:pt x="636" y="706"/>
                </a:lnTo>
                <a:lnTo>
                  <a:pt x="635" y="708"/>
                </a:lnTo>
                <a:lnTo>
                  <a:pt x="636" y="710"/>
                </a:lnTo>
                <a:lnTo>
                  <a:pt x="641" y="710"/>
                </a:lnTo>
                <a:lnTo>
                  <a:pt x="642" y="706"/>
                </a:lnTo>
                <a:lnTo>
                  <a:pt x="642" y="701"/>
                </a:lnTo>
                <a:lnTo>
                  <a:pt x="643" y="697"/>
                </a:lnTo>
                <a:lnTo>
                  <a:pt x="644" y="693"/>
                </a:lnTo>
                <a:lnTo>
                  <a:pt x="639" y="693"/>
                </a:lnTo>
                <a:lnTo>
                  <a:pt x="640" y="692"/>
                </a:lnTo>
                <a:lnTo>
                  <a:pt x="639" y="691"/>
                </a:lnTo>
                <a:lnTo>
                  <a:pt x="638" y="691"/>
                </a:lnTo>
                <a:lnTo>
                  <a:pt x="636" y="690"/>
                </a:lnTo>
                <a:lnTo>
                  <a:pt x="630" y="690"/>
                </a:lnTo>
                <a:lnTo>
                  <a:pt x="630" y="701"/>
                </a:lnTo>
                <a:lnTo>
                  <a:pt x="625" y="700"/>
                </a:lnTo>
                <a:lnTo>
                  <a:pt x="619" y="698"/>
                </a:lnTo>
                <a:lnTo>
                  <a:pt x="618" y="697"/>
                </a:lnTo>
                <a:lnTo>
                  <a:pt x="618" y="696"/>
                </a:lnTo>
                <a:lnTo>
                  <a:pt x="617" y="691"/>
                </a:lnTo>
                <a:lnTo>
                  <a:pt x="617" y="687"/>
                </a:lnTo>
                <a:lnTo>
                  <a:pt x="617" y="685"/>
                </a:lnTo>
                <a:lnTo>
                  <a:pt x="616" y="684"/>
                </a:lnTo>
                <a:lnTo>
                  <a:pt x="612" y="683"/>
                </a:lnTo>
                <a:lnTo>
                  <a:pt x="608" y="681"/>
                </a:lnTo>
                <a:lnTo>
                  <a:pt x="616" y="676"/>
                </a:lnTo>
                <a:lnTo>
                  <a:pt x="613" y="667"/>
                </a:lnTo>
                <a:lnTo>
                  <a:pt x="608" y="667"/>
                </a:lnTo>
                <a:lnTo>
                  <a:pt x="607" y="666"/>
                </a:lnTo>
                <a:lnTo>
                  <a:pt x="608" y="665"/>
                </a:lnTo>
                <a:lnTo>
                  <a:pt x="608" y="663"/>
                </a:lnTo>
                <a:lnTo>
                  <a:pt x="608" y="661"/>
                </a:lnTo>
                <a:lnTo>
                  <a:pt x="607" y="660"/>
                </a:lnTo>
                <a:lnTo>
                  <a:pt x="605" y="658"/>
                </a:lnTo>
                <a:lnTo>
                  <a:pt x="602" y="656"/>
                </a:lnTo>
                <a:lnTo>
                  <a:pt x="599" y="655"/>
                </a:lnTo>
                <a:lnTo>
                  <a:pt x="596" y="655"/>
                </a:lnTo>
                <a:lnTo>
                  <a:pt x="589" y="654"/>
                </a:lnTo>
                <a:lnTo>
                  <a:pt x="585" y="654"/>
                </a:lnTo>
                <a:lnTo>
                  <a:pt x="588" y="653"/>
                </a:lnTo>
                <a:lnTo>
                  <a:pt x="593" y="652"/>
                </a:lnTo>
                <a:lnTo>
                  <a:pt x="597" y="651"/>
                </a:lnTo>
                <a:lnTo>
                  <a:pt x="605" y="648"/>
                </a:lnTo>
                <a:lnTo>
                  <a:pt x="605" y="650"/>
                </a:lnTo>
                <a:lnTo>
                  <a:pt x="605" y="652"/>
                </a:lnTo>
                <a:lnTo>
                  <a:pt x="605" y="653"/>
                </a:lnTo>
                <a:lnTo>
                  <a:pt x="608" y="653"/>
                </a:lnTo>
                <a:lnTo>
                  <a:pt x="607" y="652"/>
                </a:lnTo>
                <a:lnTo>
                  <a:pt x="606" y="650"/>
                </a:lnTo>
                <a:lnTo>
                  <a:pt x="605" y="643"/>
                </a:lnTo>
                <a:lnTo>
                  <a:pt x="606" y="637"/>
                </a:lnTo>
                <a:lnTo>
                  <a:pt x="607" y="635"/>
                </a:lnTo>
                <a:lnTo>
                  <a:pt x="607" y="634"/>
                </a:lnTo>
                <a:lnTo>
                  <a:pt x="608" y="634"/>
                </a:lnTo>
                <a:lnTo>
                  <a:pt x="610" y="638"/>
                </a:lnTo>
                <a:lnTo>
                  <a:pt x="613" y="642"/>
                </a:lnTo>
                <a:lnTo>
                  <a:pt x="619" y="651"/>
                </a:lnTo>
                <a:lnTo>
                  <a:pt x="623" y="650"/>
                </a:lnTo>
                <a:lnTo>
                  <a:pt x="627" y="651"/>
                </a:lnTo>
                <a:lnTo>
                  <a:pt x="627" y="656"/>
                </a:lnTo>
                <a:lnTo>
                  <a:pt x="629" y="656"/>
                </a:lnTo>
                <a:lnTo>
                  <a:pt x="632" y="656"/>
                </a:lnTo>
                <a:lnTo>
                  <a:pt x="634" y="656"/>
                </a:lnTo>
                <a:lnTo>
                  <a:pt x="635" y="656"/>
                </a:lnTo>
                <a:lnTo>
                  <a:pt x="636" y="656"/>
                </a:lnTo>
                <a:lnTo>
                  <a:pt x="637" y="657"/>
                </a:lnTo>
                <a:lnTo>
                  <a:pt x="637" y="658"/>
                </a:lnTo>
                <a:lnTo>
                  <a:pt x="637" y="659"/>
                </a:lnTo>
                <a:lnTo>
                  <a:pt x="636" y="660"/>
                </a:lnTo>
                <a:lnTo>
                  <a:pt x="634" y="661"/>
                </a:lnTo>
                <a:lnTo>
                  <a:pt x="633" y="662"/>
                </a:lnTo>
                <a:lnTo>
                  <a:pt x="633" y="663"/>
                </a:lnTo>
                <a:lnTo>
                  <a:pt x="634" y="665"/>
                </a:lnTo>
                <a:lnTo>
                  <a:pt x="636" y="667"/>
                </a:lnTo>
                <a:lnTo>
                  <a:pt x="638" y="670"/>
                </a:lnTo>
                <a:lnTo>
                  <a:pt x="639" y="672"/>
                </a:lnTo>
                <a:lnTo>
                  <a:pt x="640" y="673"/>
                </a:lnTo>
                <a:lnTo>
                  <a:pt x="639" y="675"/>
                </a:lnTo>
                <a:lnTo>
                  <a:pt x="639" y="677"/>
                </a:lnTo>
                <a:lnTo>
                  <a:pt x="639" y="679"/>
                </a:lnTo>
                <a:lnTo>
                  <a:pt x="640" y="683"/>
                </a:lnTo>
                <a:lnTo>
                  <a:pt x="641" y="687"/>
                </a:lnTo>
                <a:lnTo>
                  <a:pt x="650" y="687"/>
                </a:lnTo>
                <a:lnTo>
                  <a:pt x="650" y="691"/>
                </a:lnTo>
                <a:lnTo>
                  <a:pt x="651" y="694"/>
                </a:lnTo>
                <a:lnTo>
                  <a:pt x="651" y="696"/>
                </a:lnTo>
                <a:lnTo>
                  <a:pt x="653" y="698"/>
                </a:lnTo>
                <a:lnTo>
                  <a:pt x="650" y="700"/>
                </a:lnTo>
                <a:lnTo>
                  <a:pt x="649" y="701"/>
                </a:lnTo>
                <a:lnTo>
                  <a:pt x="648" y="703"/>
                </a:lnTo>
                <a:lnTo>
                  <a:pt x="647" y="707"/>
                </a:lnTo>
                <a:lnTo>
                  <a:pt x="648" y="707"/>
                </a:lnTo>
                <a:lnTo>
                  <a:pt x="650" y="708"/>
                </a:lnTo>
                <a:lnTo>
                  <a:pt x="653" y="710"/>
                </a:lnTo>
                <a:lnTo>
                  <a:pt x="653" y="701"/>
                </a:lnTo>
                <a:lnTo>
                  <a:pt x="658" y="705"/>
                </a:lnTo>
                <a:lnTo>
                  <a:pt x="660" y="706"/>
                </a:lnTo>
                <a:lnTo>
                  <a:pt x="664" y="707"/>
                </a:lnTo>
                <a:lnTo>
                  <a:pt x="662" y="709"/>
                </a:lnTo>
                <a:lnTo>
                  <a:pt x="661" y="711"/>
                </a:lnTo>
                <a:lnTo>
                  <a:pt x="661" y="712"/>
                </a:lnTo>
                <a:lnTo>
                  <a:pt x="662" y="712"/>
                </a:lnTo>
                <a:lnTo>
                  <a:pt x="664" y="711"/>
                </a:lnTo>
                <a:lnTo>
                  <a:pt x="667" y="710"/>
                </a:lnTo>
                <a:lnTo>
                  <a:pt x="667" y="719"/>
                </a:lnTo>
                <a:lnTo>
                  <a:pt x="667" y="732"/>
                </a:lnTo>
                <a:lnTo>
                  <a:pt x="670" y="731"/>
                </a:lnTo>
                <a:lnTo>
                  <a:pt x="671" y="729"/>
                </a:lnTo>
                <a:lnTo>
                  <a:pt x="671" y="727"/>
                </a:lnTo>
                <a:lnTo>
                  <a:pt x="672" y="724"/>
                </a:lnTo>
                <a:lnTo>
                  <a:pt x="678" y="743"/>
                </a:lnTo>
                <a:lnTo>
                  <a:pt x="680" y="743"/>
                </a:lnTo>
                <a:lnTo>
                  <a:pt x="681" y="743"/>
                </a:lnTo>
                <a:lnTo>
                  <a:pt x="682" y="742"/>
                </a:lnTo>
                <a:lnTo>
                  <a:pt x="683" y="741"/>
                </a:lnTo>
                <a:lnTo>
                  <a:pt x="684" y="741"/>
                </a:lnTo>
                <a:lnTo>
                  <a:pt x="686" y="743"/>
                </a:lnTo>
                <a:lnTo>
                  <a:pt x="687" y="736"/>
                </a:lnTo>
                <a:lnTo>
                  <a:pt x="688" y="734"/>
                </a:lnTo>
                <a:lnTo>
                  <a:pt x="688" y="733"/>
                </a:lnTo>
                <a:lnTo>
                  <a:pt x="689" y="732"/>
                </a:lnTo>
                <a:lnTo>
                  <a:pt x="689" y="735"/>
                </a:lnTo>
                <a:lnTo>
                  <a:pt x="689" y="741"/>
                </a:lnTo>
                <a:lnTo>
                  <a:pt x="689" y="743"/>
                </a:lnTo>
                <a:lnTo>
                  <a:pt x="688" y="745"/>
                </a:lnTo>
                <a:lnTo>
                  <a:pt x="684" y="749"/>
                </a:lnTo>
                <a:lnTo>
                  <a:pt x="685" y="751"/>
                </a:lnTo>
                <a:lnTo>
                  <a:pt x="686" y="754"/>
                </a:lnTo>
                <a:lnTo>
                  <a:pt x="686" y="757"/>
                </a:lnTo>
                <a:lnTo>
                  <a:pt x="689" y="759"/>
                </a:lnTo>
                <a:lnTo>
                  <a:pt x="692" y="759"/>
                </a:lnTo>
                <a:lnTo>
                  <a:pt x="695" y="760"/>
                </a:lnTo>
                <a:lnTo>
                  <a:pt x="698" y="760"/>
                </a:lnTo>
                <a:lnTo>
                  <a:pt x="698" y="762"/>
                </a:lnTo>
                <a:lnTo>
                  <a:pt x="698" y="765"/>
                </a:lnTo>
                <a:lnTo>
                  <a:pt x="698" y="766"/>
                </a:lnTo>
                <a:lnTo>
                  <a:pt x="697" y="766"/>
                </a:lnTo>
                <a:lnTo>
                  <a:pt x="696" y="767"/>
                </a:lnTo>
                <a:lnTo>
                  <a:pt x="695" y="766"/>
                </a:lnTo>
                <a:lnTo>
                  <a:pt x="694" y="771"/>
                </a:lnTo>
                <a:lnTo>
                  <a:pt x="693" y="773"/>
                </a:lnTo>
                <a:lnTo>
                  <a:pt x="692" y="774"/>
                </a:lnTo>
                <a:lnTo>
                  <a:pt x="700" y="777"/>
                </a:lnTo>
                <a:lnTo>
                  <a:pt x="700" y="800"/>
                </a:lnTo>
                <a:lnTo>
                  <a:pt x="705" y="802"/>
                </a:lnTo>
                <a:lnTo>
                  <a:pt x="709" y="805"/>
                </a:lnTo>
                <a:lnTo>
                  <a:pt x="706" y="807"/>
                </a:lnTo>
                <a:lnTo>
                  <a:pt x="705" y="808"/>
                </a:lnTo>
                <a:lnTo>
                  <a:pt x="705" y="809"/>
                </a:lnTo>
                <a:lnTo>
                  <a:pt x="706" y="809"/>
                </a:lnTo>
                <a:lnTo>
                  <a:pt x="712" y="808"/>
                </a:lnTo>
                <a:lnTo>
                  <a:pt x="713" y="807"/>
                </a:lnTo>
                <a:lnTo>
                  <a:pt x="714" y="804"/>
                </a:lnTo>
                <a:lnTo>
                  <a:pt x="715" y="803"/>
                </a:lnTo>
                <a:lnTo>
                  <a:pt x="714" y="802"/>
                </a:lnTo>
                <a:lnTo>
                  <a:pt x="712" y="802"/>
                </a:lnTo>
                <a:lnTo>
                  <a:pt x="712" y="800"/>
                </a:lnTo>
                <a:lnTo>
                  <a:pt x="715" y="799"/>
                </a:lnTo>
                <a:lnTo>
                  <a:pt x="718" y="799"/>
                </a:lnTo>
                <a:lnTo>
                  <a:pt x="720" y="798"/>
                </a:lnTo>
                <a:lnTo>
                  <a:pt x="723" y="797"/>
                </a:lnTo>
                <a:lnTo>
                  <a:pt x="722" y="800"/>
                </a:lnTo>
                <a:lnTo>
                  <a:pt x="721" y="803"/>
                </a:lnTo>
                <a:lnTo>
                  <a:pt x="720" y="811"/>
                </a:lnTo>
                <a:lnTo>
                  <a:pt x="715" y="811"/>
                </a:lnTo>
                <a:lnTo>
                  <a:pt x="714" y="813"/>
                </a:lnTo>
                <a:lnTo>
                  <a:pt x="714" y="815"/>
                </a:lnTo>
                <a:lnTo>
                  <a:pt x="715" y="815"/>
                </a:lnTo>
                <a:lnTo>
                  <a:pt x="716" y="816"/>
                </a:lnTo>
                <a:lnTo>
                  <a:pt x="717" y="817"/>
                </a:lnTo>
                <a:lnTo>
                  <a:pt x="718" y="818"/>
                </a:lnTo>
                <a:lnTo>
                  <a:pt x="717" y="819"/>
                </a:lnTo>
                <a:lnTo>
                  <a:pt x="720" y="820"/>
                </a:lnTo>
                <a:lnTo>
                  <a:pt x="720" y="821"/>
                </a:lnTo>
                <a:lnTo>
                  <a:pt x="720" y="822"/>
                </a:lnTo>
                <a:lnTo>
                  <a:pt x="720" y="825"/>
                </a:lnTo>
                <a:lnTo>
                  <a:pt x="720" y="828"/>
                </a:lnTo>
                <a:lnTo>
                  <a:pt x="723" y="828"/>
                </a:lnTo>
                <a:lnTo>
                  <a:pt x="723" y="827"/>
                </a:lnTo>
                <a:lnTo>
                  <a:pt x="723" y="824"/>
                </a:lnTo>
                <a:lnTo>
                  <a:pt x="723" y="822"/>
                </a:lnTo>
                <a:lnTo>
                  <a:pt x="733" y="828"/>
                </a:lnTo>
                <a:lnTo>
                  <a:pt x="743" y="833"/>
                </a:lnTo>
                <a:lnTo>
                  <a:pt x="743" y="838"/>
                </a:lnTo>
                <a:lnTo>
                  <a:pt x="743" y="848"/>
                </a:lnTo>
                <a:lnTo>
                  <a:pt x="743" y="868"/>
                </a:lnTo>
                <a:lnTo>
                  <a:pt x="737" y="868"/>
                </a:lnTo>
                <a:lnTo>
                  <a:pt x="733" y="868"/>
                </a:lnTo>
                <a:lnTo>
                  <a:pt x="731" y="868"/>
                </a:lnTo>
                <a:lnTo>
                  <a:pt x="734" y="875"/>
                </a:lnTo>
                <a:lnTo>
                  <a:pt x="735" y="879"/>
                </a:lnTo>
                <a:lnTo>
                  <a:pt x="735" y="883"/>
                </a:lnTo>
                <a:lnTo>
                  <a:pt x="737" y="891"/>
                </a:lnTo>
                <a:lnTo>
                  <a:pt x="744" y="890"/>
                </a:lnTo>
                <a:lnTo>
                  <a:pt x="750" y="889"/>
                </a:lnTo>
                <a:lnTo>
                  <a:pt x="754" y="889"/>
                </a:lnTo>
                <a:lnTo>
                  <a:pt x="757" y="889"/>
                </a:lnTo>
                <a:lnTo>
                  <a:pt x="761" y="889"/>
                </a:lnTo>
                <a:lnTo>
                  <a:pt x="765" y="891"/>
                </a:lnTo>
                <a:lnTo>
                  <a:pt x="765" y="899"/>
                </a:lnTo>
                <a:lnTo>
                  <a:pt x="762" y="902"/>
                </a:lnTo>
                <a:lnTo>
                  <a:pt x="765" y="902"/>
                </a:lnTo>
                <a:lnTo>
                  <a:pt x="766" y="902"/>
                </a:lnTo>
                <a:lnTo>
                  <a:pt x="769" y="901"/>
                </a:lnTo>
                <a:lnTo>
                  <a:pt x="771" y="899"/>
                </a:lnTo>
                <a:lnTo>
                  <a:pt x="772" y="899"/>
                </a:lnTo>
                <a:lnTo>
                  <a:pt x="774" y="899"/>
                </a:lnTo>
                <a:lnTo>
                  <a:pt x="775" y="900"/>
                </a:lnTo>
                <a:lnTo>
                  <a:pt x="777" y="901"/>
                </a:lnTo>
                <a:lnTo>
                  <a:pt x="780" y="903"/>
                </a:lnTo>
                <a:lnTo>
                  <a:pt x="782" y="905"/>
                </a:lnTo>
                <a:lnTo>
                  <a:pt x="790" y="913"/>
                </a:lnTo>
                <a:lnTo>
                  <a:pt x="790" y="912"/>
                </a:lnTo>
                <a:lnTo>
                  <a:pt x="791" y="910"/>
                </a:lnTo>
                <a:lnTo>
                  <a:pt x="791" y="909"/>
                </a:lnTo>
                <a:lnTo>
                  <a:pt x="792" y="909"/>
                </a:lnTo>
                <a:lnTo>
                  <a:pt x="793" y="910"/>
                </a:lnTo>
                <a:lnTo>
                  <a:pt x="795" y="913"/>
                </a:lnTo>
                <a:lnTo>
                  <a:pt x="795" y="915"/>
                </a:lnTo>
                <a:lnTo>
                  <a:pt x="795" y="920"/>
                </a:lnTo>
                <a:lnTo>
                  <a:pt x="795" y="922"/>
                </a:lnTo>
                <a:lnTo>
                  <a:pt x="796" y="924"/>
                </a:lnTo>
                <a:lnTo>
                  <a:pt x="796" y="925"/>
                </a:lnTo>
                <a:lnTo>
                  <a:pt x="797" y="926"/>
                </a:lnTo>
                <a:lnTo>
                  <a:pt x="799" y="927"/>
                </a:lnTo>
                <a:lnTo>
                  <a:pt x="803" y="929"/>
                </a:lnTo>
                <a:lnTo>
                  <a:pt x="808" y="930"/>
                </a:lnTo>
                <a:lnTo>
                  <a:pt x="812" y="931"/>
                </a:lnTo>
                <a:lnTo>
                  <a:pt x="817" y="931"/>
                </a:lnTo>
                <a:lnTo>
                  <a:pt x="825" y="930"/>
                </a:lnTo>
                <a:lnTo>
                  <a:pt x="828" y="930"/>
                </a:lnTo>
                <a:lnTo>
                  <a:pt x="831" y="930"/>
                </a:lnTo>
                <a:lnTo>
                  <a:pt x="834" y="930"/>
                </a:lnTo>
                <a:lnTo>
                  <a:pt x="826" y="917"/>
                </a:lnTo>
                <a:lnTo>
                  <a:pt x="820" y="909"/>
                </a:lnTo>
                <a:lnTo>
                  <a:pt x="817" y="905"/>
                </a:lnTo>
                <a:lnTo>
                  <a:pt x="813" y="903"/>
                </a:lnTo>
                <a:lnTo>
                  <a:pt x="810" y="902"/>
                </a:lnTo>
                <a:lnTo>
                  <a:pt x="804" y="901"/>
                </a:lnTo>
                <a:lnTo>
                  <a:pt x="798" y="899"/>
                </a:lnTo>
                <a:lnTo>
                  <a:pt x="796" y="898"/>
                </a:lnTo>
                <a:lnTo>
                  <a:pt x="793" y="896"/>
                </a:lnTo>
                <a:lnTo>
                  <a:pt x="785" y="885"/>
                </a:lnTo>
                <a:lnTo>
                  <a:pt x="787" y="882"/>
                </a:lnTo>
                <a:lnTo>
                  <a:pt x="788" y="881"/>
                </a:lnTo>
                <a:lnTo>
                  <a:pt x="788" y="880"/>
                </a:lnTo>
                <a:lnTo>
                  <a:pt x="788" y="879"/>
                </a:lnTo>
                <a:lnTo>
                  <a:pt x="768" y="877"/>
                </a:lnTo>
                <a:lnTo>
                  <a:pt x="779" y="875"/>
                </a:lnTo>
                <a:lnTo>
                  <a:pt x="786" y="874"/>
                </a:lnTo>
                <a:lnTo>
                  <a:pt x="788" y="874"/>
                </a:lnTo>
                <a:lnTo>
                  <a:pt x="786" y="874"/>
                </a:lnTo>
                <a:lnTo>
                  <a:pt x="785" y="874"/>
                </a:lnTo>
                <a:lnTo>
                  <a:pt x="787" y="872"/>
                </a:lnTo>
                <a:lnTo>
                  <a:pt x="793" y="868"/>
                </a:lnTo>
                <a:lnTo>
                  <a:pt x="796" y="874"/>
                </a:lnTo>
                <a:lnTo>
                  <a:pt x="797" y="878"/>
                </a:lnTo>
                <a:lnTo>
                  <a:pt x="798" y="881"/>
                </a:lnTo>
                <a:lnTo>
                  <a:pt x="800" y="881"/>
                </a:lnTo>
                <a:lnTo>
                  <a:pt x="802" y="882"/>
                </a:lnTo>
                <a:lnTo>
                  <a:pt x="813" y="885"/>
                </a:lnTo>
                <a:lnTo>
                  <a:pt x="817" y="891"/>
                </a:lnTo>
                <a:lnTo>
                  <a:pt x="815" y="891"/>
                </a:lnTo>
                <a:lnTo>
                  <a:pt x="813" y="893"/>
                </a:lnTo>
                <a:lnTo>
                  <a:pt x="812" y="894"/>
                </a:lnTo>
                <a:lnTo>
                  <a:pt x="812" y="895"/>
                </a:lnTo>
                <a:lnTo>
                  <a:pt x="813" y="896"/>
                </a:lnTo>
                <a:lnTo>
                  <a:pt x="815" y="897"/>
                </a:lnTo>
                <a:lnTo>
                  <a:pt x="817" y="897"/>
                </a:lnTo>
                <a:lnTo>
                  <a:pt x="820" y="895"/>
                </a:lnTo>
                <a:lnTo>
                  <a:pt x="825" y="891"/>
                </a:lnTo>
                <a:lnTo>
                  <a:pt x="826" y="892"/>
                </a:lnTo>
                <a:lnTo>
                  <a:pt x="826" y="893"/>
                </a:lnTo>
                <a:lnTo>
                  <a:pt x="825" y="895"/>
                </a:lnTo>
                <a:lnTo>
                  <a:pt x="822" y="899"/>
                </a:lnTo>
                <a:lnTo>
                  <a:pt x="827" y="902"/>
                </a:lnTo>
                <a:lnTo>
                  <a:pt x="832" y="905"/>
                </a:lnTo>
                <a:lnTo>
                  <a:pt x="836" y="908"/>
                </a:lnTo>
                <a:lnTo>
                  <a:pt x="838" y="910"/>
                </a:lnTo>
                <a:lnTo>
                  <a:pt x="839" y="913"/>
                </a:lnTo>
                <a:lnTo>
                  <a:pt x="840" y="915"/>
                </a:lnTo>
                <a:lnTo>
                  <a:pt x="840" y="918"/>
                </a:lnTo>
                <a:lnTo>
                  <a:pt x="839" y="922"/>
                </a:lnTo>
                <a:lnTo>
                  <a:pt x="838" y="925"/>
                </a:lnTo>
                <a:lnTo>
                  <a:pt x="837" y="927"/>
                </a:lnTo>
                <a:lnTo>
                  <a:pt x="837" y="929"/>
                </a:lnTo>
                <a:lnTo>
                  <a:pt x="836" y="933"/>
                </a:lnTo>
                <a:lnTo>
                  <a:pt x="834" y="939"/>
                </a:lnTo>
                <a:lnTo>
                  <a:pt x="826" y="938"/>
                </a:lnTo>
                <a:lnTo>
                  <a:pt x="817" y="936"/>
                </a:lnTo>
                <a:lnTo>
                  <a:pt x="796" y="933"/>
                </a:lnTo>
                <a:lnTo>
                  <a:pt x="797" y="936"/>
                </a:lnTo>
                <a:lnTo>
                  <a:pt x="797" y="939"/>
                </a:lnTo>
                <a:lnTo>
                  <a:pt x="798" y="943"/>
                </a:lnTo>
                <a:lnTo>
                  <a:pt x="799" y="947"/>
                </a:lnTo>
                <a:lnTo>
                  <a:pt x="802" y="952"/>
                </a:lnTo>
                <a:lnTo>
                  <a:pt x="808" y="959"/>
                </a:lnTo>
                <a:lnTo>
                  <a:pt x="813" y="967"/>
                </a:lnTo>
                <a:lnTo>
                  <a:pt x="815" y="971"/>
                </a:lnTo>
                <a:lnTo>
                  <a:pt x="817" y="975"/>
                </a:lnTo>
                <a:lnTo>
                  <a:pt x="817" y="978"/>
                </a:lnTo>
                <a:lnTo>
                  <a:pt x="815" y="981"/>
                </a:lnTo>
                <a:lnTo>
                  <a:pt x="813" y="987"/>
                </a:lnTo>
                <a:lnTo>
                  <a:pt x="811" y="993"/>
                </a:lnTo>
                <a:lnTo>
                  <a:pt x="810" y="998"/>
                </a:lnTo>
                <a:lnTo>
                  <a:pt x="810" y="1001"/>
                </a:lnTo>
                <a:lnTo>
                  <a:pt x="811" y="1005"/>
                </a:lnTo>
                <a:lnTo>
                  <a:pt x="812" y="1014"/>
                </a:lnTo>
                <a:lnTo>
                  <a:pt x="813" y="1024"/>
                </a:lnTo>
                <a:lnTo>
                  <a:pt x="813" y="1034"/>
                </a:lnTo>
                <a:lnTo>
                  <a:pt x="812" y="1041"/>
                </a:lnTo>
                <a:lnTo>
                  <a:pt x="810" y="1049"/>
                </a:lnTo>
                <a:lnTo>
                  <a:pt x="807" y="1066"/>
                </a:lnTo>
                <a:lnTo>
                  <a:pt x="805" y="1074"/>
                </a:lnTo>
                <a:lnTo>
                  <a:pt x="805" y="1083"/>
                </a:lnTo>
                <a:lnTo>
                  <a:pt x="805" y="1091"/>
                </a:lnTo>
                <a:lnTo>
                  <a:pt x="806" y="1095"/>
                </a:lnTo>
                <a:lnTo>
                  <a:pt x="807" y="1099"/>
                </a:lnTo>
                <a:lnTo>
                  <a:pt x="809" y="1100"/>
                </a:lnTo>
                <a:lnTo>
                  <a:pt x="812" y="1102"/>
                </a:lnTo>
                <a:lnTo>
                  <a:pt x="814" y="1103"/>
                </a:lnTo>
                <a:lnTo>
                  <a:pt x="817" y="1104"/>
                </a:lnTo>
                <a:lnTo>
                  <a:pt x="815" y="1114"/>
                </a:lnTo>
                <a:lnTo>
                  <a:pt x="814" y="1120"/>
                </a:lnTo>
                <a:lnTo>
                  <a:pt x="815" y="1123"/>
                </a:lnTo>
                <a:lnTo>
                  <a:pt x="815" y="1124"/>
                </a:lnTo>
                <a:lnTo>
                  <a:pt x="817" y="1124"/>
                </a:lnTo>
                <a:lnTo>
                  <a:pt x="811" y="1138"/>
                </a:lnTo>
                <a:lnTo>
                  <a:pt x="807" y="1150"/>
                </a:lnTo>
                <a:lnTo>
                  <a:pt x="809" y="1151"/>
                </a:lnTo>
                <a:lnTo>
                  <a:pt x="811" y="1154"/>
                </a:lnTo>
                <a:lnTo>
                  <a:pt x="817" y="1158"/>
                </a:lnTo>
                <a:lnTo>
                  <a:pt x="819" y="1163"/>
                </a:lnTo>
                <a:lnTo>
                  <a:pt x="820" y="1166"/>
                </a:lnTo>
                <a:lnTo>
                  <a:pt x="820" y="1170"/>
                </a:lnTo>
                <a:lnTo>
                  <a:pt x="820" y="1172"/>
                </a:lnTo>
                <a:lnTo>
                  <a:pt x="820" y="1178"/>
                </a:lnTo>
                <a:lnTo>
                  <a:pt x="821" y="1182"/>
                </a:lnTo>
                <a:lnTo>
                  <a:pt x="822" y="1186"/>
                </a:lnTo>
                <a:lnTo>
                  <a:pt x="825" y="1190"/>
                </a:lnTo>
                <a:lnTo>
                  <a:pt x="829" y="1196"/>
                </a:lnTo>
                <a:lnTo>
                  <a:pt x="833" y="1203"/>
                </a:lnTo>
                <a:lnTo>
                  <a:pt x="836" y="1209"/>
                </a:lnTo>
                <a:lnTo>
                  <a:pt x="839" y="1207"/>
                </a:lnTo>
                <a:lnTo>
                  <a:pt x="840" y="1206"/>
                </a:lnTo>
                <a:lnTo>
                  <a:pt x="840" y="1203"/>
                </a:lnTo>
                <a:lnTo>
                  <a:pt x="840" y="1201"/>
                </a:lnTo>
                <a:lnTo>
                  <a:pt x="839" y="1200"/>
                </a:lnTo>
                <a:lnTo>
                  <a:pt x="841" y="1200"/>
                </a:lnTo>
                <a:lnTo>
                  <a:pt x="842" y="1201"/>
                </a:lnTo>
                <a:lnTo>
                  <a:pt x="844" y="1202"/>
                </a:lnTo>
                <a:lnTo>
                  <a:pt x="846" y="1203"/>
                </a:lnTo>
                <a:lnTo>
                  <a:pt x="848" y="1203"/>
                </a:lnTo>
                <a:lnTo>
                  <a:pt x="847" y="1204"/>
                </a:lnTo>
                <a:lnTo>
                  <a:pt x="846" y="1204"/>
                </a:lnTo>
                <a:lnTo>
                  <a:pt x="845" y="1207"/>
                </a:lnTo>
                <a:lnTo>
                  <a:pt x="845" y="1212"/>
                </a:lnTo>
                <a:lnTo>
                  <a:pt x="845" y="1215"/>
                </a:lnTo>
                <a:lnTo>
                  <a:pt x="845" y="1218"/>
                </a:lnTo>
                <a:lnTo>
                  <a:pt x="844" y="1220"/>
                </a:lnTo>
                <a:lnTo>
                  <a:pt x="842" y="1223"/>
                </a:lnTo>
                <a:lnTo>
                  <a:pt x="856" y="1228"/>
                </a:lnTo>
                <a:lnTo>
                  <a:pt x="852" y="1236"/>
                </a:lnTo>
                <a:lnTo>
                  <a:pt x="851" y="1238"/>
                </a:lnTo>
                <a:lnTo>
                  <a:pt x="850" y="1240"/>
                </a:lnTo>
                <a:lnTo>
                  <a:pt x="850" y="1242"/>
                </a:lnTo>
                <a:lnTo>
                  <a:pt x="851" y="1245"/>
                </a:lnTo>
                <a:lnTo>
                  <a:pt x="852" y="1248"/>
                </a:lnTo>
                <a:lnTo>
                  <a:pt x="854" y="1251"/>
                </a:lnTo>
                <a:lnTo>
                  <a:pt x="858" y="1255"/>
                </a:lnTo>
                <a:lnTo>
                  <a:pt x="862" y="1258"/>
                </a:lnTo>
                <a:lnTo>
                  <a:pt x="869" y="1264"/>
                </a:lnTo>
                <a:lnTo>
                  <a:pt x="873" y="1268"/>
                </a:lnTo>
                <a:lnTo>
                  <a:pt x="872" y="1269"/>
                </a:lnTo>
                <a:lnTo>
                  <a:pt x="870" y="1271"/>
                </a:lnTo>
                <a:lnTo>
                  <a:pt x="867" y="1273"/>
                </a:lnTo>
                <a:lnTo>
                  <a:pt x="873" y="1276"/>
                </a:lnTo>
                <a:lnTo>
                  <a:pt x="874" y="1279"/>
                </a:lnTo>
                <a:lnTo>
                  <a:pt x="875" y="1281"/>
                </a:lnTo>
                <a:lnTo>
                  <a:pt x="876" y="1286"/>
                </a:lnTo>
                <a:lnTo>
                  <a:pt x="875" y="1292"/>
                </a:lnTo>
                <a:lnTo>
                  <a:pt x="876" y="1295"/>
                </a:lnTo>
                <a:lnTo>
                  <a:pt x="876" y="1299"/>
                </a:lnTo>
                <a:lnTo>
                  <a:pt x="878" y="1299"/>
                </a:lnTo>
                <a:lnTo>
                  <a:pt x="879" y="1299"/>
                </a:lnTo>
                <a:lnTo>
                  <a:pt x="879" y="1298"/>
                </a:lnTo>
                <a:lnTo>
                  <a:pt x="879" y="1296"/>
                </a:lnTo>
                <a:lnTo>
                  <a:pt x="881" y="1296"/>
                </a:lnTo>
                <a:lnTo>
                  <a:pt x="885" y="1297"/>
                </a:lnTo>
                <a:lnTo>
                  <a:pt x="892" y="1299"/>
                </a:lnTo>
                <a:lnTo>
                  <a:pt x="898" y="1302"/>
                </a:lnTo>
                <a:lnTo>
                  <a:pt x="904" y="1304"/>
                </a:lnTo>
                <a:lnTo>
                  <a:pt x="904" y="1313"/>
                </a:lnTo>
                <a:lnTo>
                  <a:pt x="906" y="1313"/>
                </a:lnTo>
                <a:lnTo>
                  <a:pt x="907" y="1313"/>
                </a:lnTo>
                <a:lnTo>
                  <a:pt x="909" y="1311"/>
                </a:lnTo>
                <a:lnTo>
                  <a:pt x="911" y="1310"/>
                </a:lnTo>
                <a:lnTo>
                  <a:pt x="911" y="1309"/>
                </a:lnTo>
                <a:lnTo>
                  <a:pt x="912" y="1310"/>
                </a:lnTo>
                <a:lnTo>
                  <a:pt x="915" y="1313"/>
                </a:lnTo>
                <a:lnTo>
                  <a:pt x="917" y="1317"/>
                </a:lnTo>
                <a:lnTo>
                  <a:pt x="919" y="1321"/>
                </a:lnTo>
                <a:lnTo>
                  <a:pt x="921" y="1324"/>
                </a:lnTo>
                <a:lnTo>
                  <a:pt x="929" y="1327"/>
                </a:lnTo>
                <a:lnTo>
                  <a:pt x="930" y="1330"/>
                </a:lnTo>
                <a:lnTo>
                  <a:pt x="931" y="1332"/>
                </a:lnTo>
                <a:lnTo>
                  <a:pt x="931" y="1338"/>
                </a:lnTo>
                <a:lnTo>
                  <a:pt x="931" y="1344"/>
                </a:lnTo>
                <a:lnTo>
                  <a:pt x="931" y="1346"/>
                </a:lnTo>
                <a:lnTo>
                  <a:pt x="932" y="1349"/>
                </a:lnTo>
                <a:lnTo>
                  <a:pt x="933" y="1352"/>
                </a:lnTo>
                <a:lnTo>
                  <a:pt x="934" y="1355"/>
                </a:lnTo>
                <a:lnTo>
                  <a:pt x="935" y="1358"/>
                </a:lnTo>
                <a:lnTo>
                  <a:pt x="941" y="1358"/>
                </a:lnTo>
                <a:lnTo>
                  <a:pt x="942" y="1361"/>
                </a:lnTo>
                <a:lnTo>
                  <a:pt x="943" y="1364"/>
                </a:lnTo>
                <a:lnTo>
                  <a:pt x="943" y="1370"/>
                </a:lnTo>
                <a:lnTo>
                  <a:pt x="944" y="1376"/>
                </a:lnTo>
                <a:lnTo>
                  <a:pt x="945" y="1379"/>
                </a:lnTo>
                <a:lnTo>
                  <a:pt x="946" y="1383"/>
                </a:lnTo>
                <a:lnTo>
                  <a:pt x="948" y="1386"/>
                </a:lnTo>
                <a:lnTo>
                  <a:pt x="950" y="1389"/>
                </a:lnTo>
                <a:lnTo>
                  <a:pt x="956" y="1395"/>
                </a:lnTo>
                <a:lnTo>
                  <a:pt x="969" y="1406"/>
                </a:lnTo>
                <a:lnTo>
                  <a:pt x="970" y="1406"/>
                </a:lnTo>
                <a:lnTo>
                  <a:pt x="973" y="1407"/>
                </a:lnTo>
                <a:lnTo>
                  <a:pt x="975" y="1407"/>
                </a:lnTo>
                <a:lnTo>
                  <a:pt x="977" y="1408"/>
                </a:lnTo>
                <a:lnTo>
                  <a:pt x="980" y="1412"/>
                </a:lnTo>
                <a:lnTo>
                  <a:pt x="982" y="1416"/>
                </a:lnTo>
                <a:lnTo>
                  <a:pt x="983" y="1422"/>
                </a:lnTo>
                <a:lnTo>
                  <a:pt x="984" y="1428"/>
                </a:lnTo>
                <a:lnTo>
                  <a:pt x="985" y="1441"/>
                </a:lnTo>
                <a:lnTo>
                  <a:pt x="986" y="1453"/>
                </a:lnTo>
                <a:lnTo>
                  <a:pt x="976" y="1456"/>
                </a:lnTo>
                <a:lnTo>
                  <a:pt x="969" y="1459"/>
                </a:lnTo>
                <a:lnTo>
                  <a:pt x="980" y="1466"/>
                </a:lnTo>
                <a:lnTo>
                  <a:pt x="991" y="1473"/>
                </a:lnTo>
                <a:lnTo>
                  <a:pt x="991" y="1479"/>
                </a:lnTo>
                <a:lnTo>
                  <a:pt x="993" y="1480"/>
                </a:lnTo>
                <a:lnTo>
                  <a:pt x="996" y="1481"/>
                </a:lnTo>
                <a:lnTo>
                  <a:pt x="1000" y="1481"/>
                </a:lnTo>
                <a:lnTo>
                  <a:pt x="1004" y="1482"/>
                </a:lnTo>
                <a:lnTo>
                  <a:pt x="1006" y="1483"/>
                </a:lnTo>
                <a:lnTo>
                  <a:pt x="1008" y="1484"/>
                </a:lnTo>
                <a:lnTo>
                  <a:pt x="1009" y="1487"/>
                </a:lnTo>
                <a:lnTo>
                  <a:pt x="1011" y="1490"/>
                </a:lnTo>
                <a:lnTo>
                  <a:pt x="1013" y="1494"/>
                </a:lnTo>
                <a:lnTo>
                  <a:pt x="1013" y="1495"/>
                </a:lnTo>
                <a:lnTo>
                  <a:pt x="1014" y="1496"/>
                </a:lnTo>
                <a:lnTo>
                  <a:pt x="1019" y="1496"/>
                </a:lnTo>
                <a:lnTo>
                  <a:pt x="1021" y="1499"/>
                </a:lnTo>
                <a:lnTo>
                  <a:pt x="1021" y="1503"/>
                </a:lnTo>
                <a:lnTo>
                  <a:pt x="1021" y="1508"/>
                </a:lnTo>
                <a:lnTo>
                  <a:pt x="1021" y="1512"/>
                </a:lnTo>
                <a:lnTo>
                  <a:pt x="1020" y="1521"/>
                </a:lnTo>
                <a:lnTo>
                  <a:pt x="1021" y="1525"/>
                </a:lnTo>
                <a:lnTo>
                  <a:pt x="1022" y="1529"/>
                </a:lnTo>
                <a:lnTo>
                  <a:pt x="1024" y="1531"/>
                </a:lnTo>
                <a:lnTo>
                  <a:pt x="1027" y="1532"/>
                </a:lnTo>
                <a:lnTo>
                  <a:pt x="1031" y="1534"/>
                </a:lnTo>
                <a:lnTo>
                  <a:pt x="1033" y="1535"/>
                </a:lnTo>
                <a:lnTo>
                  <a:pt x="1033" y="1541"/>
                </a:lnTo>
                <a:lnTo>
                  <a:pt x="1035" y="1543"/>
                </a:lnTo>
                <a:lnTo>
                  <a:pt x="1038" y="1546"/>
                </a:lnTo>
                <a:lnTo>
                  <a:pt x="1046" y="1555"/>
                </a:lnTo>
                <a:lnTo>
                  <a:pt x="1051" y="1560"/>
                </a:lnTo>
                <a:lnTo>
                  <a:pt x="1055" y="1566"/>
                </a:lnTo>
                <a:lnTo>
                  <a:pt x="1059" y="1570"/>
                </a:lnTo>
                <a:lnTo>
                  <a:pt x="1061" y="1574"/>
                </a:lnTo>
                <a:lnTo>
                  <a:pt x="1062" y="1571"/>
                </a:lnTo>
                <a:lnTo>
                  <a:pt x="1063" y="1570"/>
                </a:lnTo>
                <a:lnTo>
                  <a:pt x="1064" y="1570"/>
                </a:lnTo>
                <a:lnTo>
                  <a:pt x="1067" y="1569"/>
                </a:lnTo>
                <a:lnTo>
                  <a:pt x="1067" y="1566"/>
                </a:lnTo>
                <a:lnTo>
                  <a:pt x="1067" y="1563"/>
                </a:lnTo>
                <a:lnTo>
                  <a:pt x="1067" y="1560"/>
                </a:lnTo>
                <a:lnTo>
                  <a:pt x="1067" y="1557"/>
                </a:lnTo>
                <a:lnTo>
                  <a:pt x="1066" y="1556"/>
                </a:lnTo>
                <a:lnTo>
                  <a:pt x="1065" y="1555"/>
                </a:lnTo>
                <a:lnTo>
                  <a:pt x="1062" y="1553"/>
                </a:lnTo>
                <a:lnTo>
                  <a:pt x="1058" y="1551"/>
                </a:lnTo>
                <a:lnTo>
                  <a:pt x="1056" y="1549"/>
                </a:lnTo>
                <a:lnTo>
                  <a:pt x="1055" y="1547"/>
                </a:lnTo>
                <a:lnTo>
                  <a:pt x="1055" y="1544"/>
                </a:lnTo>
                <a:lnTo>
                  <a:pt x="1054" y="1542"/>
                </a:lnTo>
                <a:lnTo>
                  <a:pt x="1054" y="1541"/>
                </a:lnTo>
                <a:lnTo>
                  <a:pt x="1053" y="1541"/>
                </a:lnTo>
                <a:lnTo>
                  <a:pt x="1052" y="1540"/>
                </a:lnTo>
                <a:lnTo>
                  <a:pt x="1051" y="1540"/>
                </a:lnTo>
                <a:lnTo>
                  <a:pt x="1048" y="1539"/>
                </a:lnTo>
                <a:lnTo>
                  <a:pt x="1046" y="1539"/>
                </a:lnTo>
                <a:lnTo>
                  <a:pt x="1045" y="1539"/>
                </a:lnTo>
                <a:lnTo>
                  <a:pt x="1045" y="1538"/>
                </a:lnTo>
                <a:lnTo>
                  <a:pt x="1045" y="1537"/>
                </a:lnTo>
                <a:lnTo>
                  <a:pt x="1045" y="1536"/>
                </a:lnTo>
                <a:lnTo>
                  <a:pt x="1046" y="1533"/>
                </a:lnTo>
                <a:lnTo>
                  <a:pt x="1047" y="1530"/>
                </a:lnTo>
                <a:lnTo>
                  <a:pt x="1047" y="1527"/>
                </a:lnTo>
                <a:lnTo>
                  <a:pt x="1042" y="1527"/>
                </a:lnTo>
                <a:lnTo>
                  <a:pt x="1039" y="1514"/>
                </a:lnTo>
                <a:lnTo>
                  <a:pt x="1037" y="1503"/>
                </a:lnTo>
                <a:lnTo>
                  <a:pt x="1035" y="1493"/>
                </a:lnTo>
                <a:lnTo>
                  <a:pt x="1031" y="1481"/>
                </a:lnTo>
                <a:lnTo>
                  <a:pt x="1026" y="1480"/>
                </a:lnTo>
                <a:lnTo>
                  <a:pt x="1024" y="1480"/>
                </a:lnTo>
                <a:lnTo>
                  <a:pt x="1023" y="1479"/>
                </a:lnTo>
                <a:lnTo>
                  <a:pt x="1022" y="1479"/>
                </a:lnTo>
                <a:lnTo>
                  <a:pt x="1022" y="1477"/>
                </a:lnTo>
                <a:lnTo>
                  <a:pt x="1022" y="1475"/>
                </a:lnTo>
                <a:lnTo>
                  <a:pt x="1022" y="1472"/>
                </a:lnTo>
                <a:lnTo>
                  <a:pt x="1023" y="1468"/>
                </a:lnTo>
                <a:lnTo>
                  <a:pt x="1023" y="1466"/>
                </a:lnTo>
                <a:lnTo>
                  <a:pt x="1022" y="1465"/>
                </a:lnTo>
                <a:lnTo>
                  <a:pt x="1016" y="1465"/>
                </a:lnTo>
                <a:lnTo>
                  <a:pt x="1013" y="1457"/>
                </a:lnTo>
                <a:lnTo>
                  <a:pt x="1010" y="1449"/>
                </a:lnTo>
                <a:lnTo>
                  <a:pt x="1007" y="1440"/>
                </a:lnTo>
                <a:lnTo>
                  <a:pt x="1005" y="1431"/>
                </a:lnTo>
                <a:lnTo>
                  <a:pt x="997" y="1431"/>
                </a:lnTo>
                <a:lnTo>
                  <a:pt x="996" y="1428"/>
                </a:lnTo>
                <a:lnTo>
                  <a:pt x="995" y="1425"/>
                </a:lnTo>
                <a:lnTo>
                  <a:pt x="995" y="1419"/>
                </a:lnTo>
                <a:lnTo>
                  <a:pt x="995" y="1413"/>
                </a:lnTo>
                <a:lnTo>
                  <a:pt x="995" y="1411"/>
                </a:lnTo>
                <a:lnTo>
                  <a:pt x="994" y="1408"/>
                </a:lnTo>
                <a:lnTo>
                  <a:pt x="990" y="1408"/>
                </a:lnTo>
                <a:lnTo>
                  <a:pt x="986" y="1408"/>
                </a:lnTo>
                <a:lnTo>
                  <a:pt x="983" y="1402"/>
                </a:lnTo>
                <a:lnTo>
                  <a:pt x="981" y="1396"/>
                </a:lnTo>
                <a:lnTo>
                  <a:pt x="980" y="1390"/>
                </a:lnTo>
                <a:lnTo>
                  <a:pt x="977" y="1383"/>
                </a:lnTo>
                <a:lnTo>
                  <a:pt x="976" y="1381"/>
                </a:lnTo>
                <a:lnTo>
                  <a:pt x="973" y="1379"/>
                </a:lnTo>
                <a:lnTo>
                  <a:pt x="970" y="1377"/>
                </a:lnTo>
                <a:lnTo>
                  <a:pt x="969" y="1375"/>
                </a:lnTo>
                <a:lnTo>
                  <a:pt x="970" y="1373"/>
                </a:lnTo>
                <a:lnTo>
                  <a:pt x="970" y="1372"/>
                </a:lnTo>
                <a:lnTo>
                  <a:pt x="971" y="1368"/>
                </a:lnTo>
                <a:lnTo>
                  <a:pt x="971" y="1364"/>
                </a:lnTo>
                <a:lnTo>
                  <a:pt x="971" y="1361"/>
                </a:lnTo>
                <a:lnTo>
                  <a:pt x="975" y="1363"/>
                </a:lnTo>
                <a:lnTo>
                  <a:pt x="979" y="1365"/>
                </a:lnTo>
                <a:lnTo>
                  <a:pt x="986" y="1369"/>
                </a:lnTo>
                <a:lnTo>
                  <a:pt x="989" y="1366"/>
                </a:lnTo>
                <a:lnTo>
                  <a:pt x="991" y="1365"/>
                </a:lnTo>
                <a:lnTo>
                  <a:pt x="992" y="1364"/>
                </a:lnTo>
                <a:lnTo>
                  <a:pt x="991" y="1363"/>
                </a:lnTo>
                <a:lnTo>
                  <a:pt x="995" y="1364"/>
                </a:lnTo>
                <a:lnTo>
                  <a:pt x="1000" y="1363"/>
                </a:lnTo>
                <a:lnTo>
                  <a:pt x="1000" y="1368"/>
                </a:lnTo>
                <a:lnTo>
                  <a:pt x="1000" y="1372"/>
                </a:lnTo>
                <a:lnTo>
                  <a:pt x="1005" y="1372"/>
                </a:lnTo>
                <a:lnTo>
                  <a:pt x="1006" y="1374"/>
                </a:lnTo>
                <a:lnTo>
                  <a:pt x="1005" y="1376"/>
                </a:lnTo>
                <a:lnTo>
                  <a:pt x="1004" y="1380"/>
                </a:lnTo>
                <a:lnTo>
                  <a:pt x="1003" y="1384"/>
                </a:lnTo>
                <a:lnTo>
                  <a:pt x="1002" y="1385"/>
                </a:lnTo>
                <a:lnTo>
                  <a:pt x="1002" y="1386"/>
                </a:lnTo>
                <a:lnTo>
                  <a:pt x="1004" y="1388"/>
                </a:lnTo>
                <a:lnTo>
                  <a:pt x="1008" y="1391"/>
                </a:lnTo>
                <a:lnTo>
                  <a:pt x="1012" y="1395"/>
                </a:lnTo>
                <a:lnTo>
                  <a:pt x="1014" y="1397"/>
                </a:lnTo>
                <a:lnTo>
                  <a:pt x="1014" y="1399"/>
                </a:lnTo>
                <a:lnTo>
                  <a:pt x="1015" y="1402"/>
                </a:lnTo>
                <a:lnTo>
                  <a:pt x="1015" y="1406"/>
                </a:lnTo>
                <a:lnTo>
                  <a:pt x="1015" y="1410"/>
                </a:lnTo>
                <a:lnTo>
                  <a:pt x="1016" y="1414"/>
                </a:lnTo>
                <a:lnTo>
                  <a:pt x="1019" y="1416"/>
                </a:lnTo>
                <a:lnTo>
                  <a:pt x="1024" y="1420"/>
                </a:lnTo>
                <a:lnTo>
                  <a:pt x="1031" y="1425"/>
                </a:lnTo>
                <a:lnTo>
                  <a:pt x="1031" y="1426"/>
                </a:lnTo>
                <a:lnTo>
                  <a:pt x="1031" y="1428"/>
                </a:lnTo>
                <a:lnTo>
                  <a:pt x="1031" y="1431"/>
                </a:lnTo>
                <a:lnTo>
                  <a:pt x="1030" y="1434"/>
                </a:lnTo>
                <a:lnTo>
                  <a:pt x="1031" y="1436"/>
                </a:lnTo>
                <a:lnTo>
                  <a:pt x="1033" y="1436"/>
                </a:lnTo>
                <a:lnTo>
                  <a:pt x="1036" y="1438"/>
                </a:lnTo>
                <a:lnTo>
                  <a:pt x="1038" y="1440"/>
                </a:lnTo>
                <a:lnTo>
                  <a:pt x="1042" y="1445"/>
                </a:lnTo>
                <a:lnTo>
                  <a:pt x="1047" y="1456"/>
                </a:lnTo>
                <a:lnTo>
                  <a:pt x="1052" y="1456"/>
                </a:lnTo>
                <a:lnTo>
                  <a:pt x="1056" y="1456"/>
                </a:lnTo>
                <a:lnTo>
                  <a:pt x="1056" y="1457"/>
                </a:lnTo>
                <a:lnTo>
                  <a:pt x="1056" y="1458"/>
                </a:lnTo>
                <a:lnTo>
                  <a:pt x="1056" y="1462"/>
                </a:lnTo>
                <a:lnTo>
                  <a:pt x="1056" y="1465"/>
                </a:lnTo>
                <a:lnTo>
                  <a:pt x="1056" y="1467"/>
                </a:lnTo>
                <a:lnTo>
                  <a:pt x="1057" y="1468"/>
                </a:lnTo>
                <a:lnTo>
                  <a:pt x="1057" y="1469"/>
                </a:lnTo>
                <a:lnTo>
                  <a:pt x="1060" y="1469"/>
                </a:lnTo>
                <a:lnTo>
                  <a:pt x="1062" y="1469"/>
                </a:lnTo>
                <a:lnTo>
                  <a:pt x="1063" y="1470"/>
                </a:lnTo>
                <a:lnTo>
                  <a:pt x="1064" y="1470"/>
                </a:lnTo>
                <a:lnTo>
                  <a:pt x="1065" y="1471"/>
                </a:lnTo>
                <a:lnTo>
                  <a:pt x="1065" y="1472"/>
                </a:lnTo>
                <a:lnTo>
                  <a:pt x="1066" y="1476"/>
                </a:lnTo>
                <a:lnTo>
                  <a:pt x="1066" y="1479"/>
                </a:lnTo>
                <a:lnTo>
                  <a:pt x="1067" y="1481"/>
                </a:lnTo>
                <a:lnTo>
                  <a:pt x="1074" y="1484"/>
                </a:lnTo>
                <a:lnTo>
                  <a:pt x="1081" y="1487"/>
                </a:lnTo>
                <a:lnTo>
                  <a:pt x="1079" y="1489"/>
                </a:lnTo>
                <a:lnTo>
                  <a:pt x="1078" y="1492"/>
                </a:lnTo>
                <a:lnTo>
                  <a:pt x="1076" y="1494"/>
                </a:lnTo>
                <a:lnTo>
                  <a:pt x="1073" y="1496"/>
                </a:lnTo>
                <a:lnTo>
                  <a:pt x="1073" y="1500"/>
                </a:lnTo>
                <a:lnTo>
                  <a:pt x="1073" y="1504"/>
                </a:lnTo>
                <a:lnTo>
                  <a:pt x="1080" y="1509"/>
                </a:lnTo>
                <a:lnTo>
                  <a:pt x="1088" y="1514"/>
                </a:lnTo>
                <a:lnTo>
                  <a:pt x="1095" y="1520"/>
                </a:lnTo>
                <a:lnTo>
                  <a:pt x="1098" y="1523"/>
                </a:lnTo>
                <a:lnTo>
                  <a:pt x="1101" y="1527"/>
                </a:lnTo>
                <a:lnTo>
                  <a:pt x="1102" y="1528"/>
                </a:lnTo>
                <a:lnTo>
                  <a:pt x="1102" y="1530"/>
                </a:lnTo>
                <a:lnTo>
                  <a:pt x="1103" y="1534"/>
                </a:lnTo>
                <a:lnTo>
                  <a:pt x="1104" y="1538"/>
                </a:lnTo>
                <a:lnTo>
                  <a:pt x="1105" y="1539"/>
                </a:lnTo>
                <a:lnTo>
                  <a:pt x="1106" y="1541"/>
                </a:lnTo>
                <a:lnTo>
                  <a:pt x="1109" y="1541"/>
                </a:lnTo>
                <a:lnTo>
                  <a:pt x="1111" y="1541"/>
                </a:lnTo>
                <a:lnTo>
                  <a:pt x="1113" y="1542"/>
                </a:lnTo>
                <a:lnTo>
                  <a:pt x="1114" y="1542"/>
                </a:lnTo>
                <a:lnTo>
                  <a:pt x="1115" y="1543"/>
                </a:lnTo>
                <a:lnTo>
                  <a:pt x="1115" y="1546"/>
                </a:lnTo>
                <a:lnTo>
                  <a:pt x="1115" y="1548"/>
                </a:lnTo>
                <a:lnTo>
                  <a:pt x="1114" y="1550"/>
                </a:lnTo>
                <a:lnTo>
                  <a:pt x="1115" y="1552"/>
                </a:lnTo>
                <a:lnTo>
                  <a:pt x="1121" y="1552"/>
                </a:lnTo>
                <a:lnTo>
                  <a:pt x="1125" y="1559"/>
                </a:lnTo>
                <a:lnTo>
                  <a:pt x="1129" y="1566"/>
                </a:lnTo>
                <a:lnTo>
                  <a:pt x="1129" y="1568"/>
                </a:lnTo>
                <a:lnTo>
                  <a:pt x="1129" y="1570"/>
                </a:lnTo>
                <a:lnTo>
                  <a:pt x="1128" y="1572"/>
                </a:lnTo>
                <a:lnTo>
                  <a:pt x="1129" y="1574"/>
                </a:lnTo>
                <a:lnTo>
                  <a:pt x="1133" y="1580"/>
                </a:lnTo>
                <a:lnTo>
                  <a:pt x="1138" y="1585"/>
                </a:lnTo>
                <a:lnTo>
                  <a:pt x="1143" y="1591"/>
                </a:lnTo>
                <a:lnTo>
                  <a:pt x="1144" y="1594"/>
                </a:lnTo>
                <a:lnTo>
                  <a:pt x="1146" y="1597"/>
                </a:lnTo>
                <a:lnTo>
                  <a:pt x="1147" y="1602"/>
                </a:lnTo>
                <a:lnTo>
                  <a:pt x="1148" y="1607"/>
                </a:lnTo>
                <a:lnTo>
                  <a:pt x="1148" y="1611"/>
                </a:lnTo>
                <a:lnTo>
                  <a:pt x="1148" y="1615"/>
                </a:lnTo>
                <a:lnTo>
                  <a:pt x="1146" y="1623"/>
                </a:lnTo>
                <a:lnTo>
                  <a:pt x="1143" y="1630"/>
                </a:lnTo>
                <a:lnTo>
                  <a:pt x="1141" y="1637"/>
                </a:lnTo>
                <a:lnTo>
                  <a:pt x="1141" y="1640"/>
                </a:lnTo>
                <a:lnTo>
                  <a:pt x="1140" y="1644"/>
                </a:lnTo>
                <a:lnTo>
                  <a:pt x="1141" y="1647"/>
                </a:lnTo>
                <a:lnTo>
                  <a:pt x="1142" y="1651"/>
                </a:lnTo>
                <a:lnTo>
                  <a:pt x="1143" y="1655"/>
                </a:lnTo>
                <a:lnTo>
                  <a:pt x="1146" y="1659"/>
                </a:lnTo>
                <a:lnTo>
                  <a:pt x="1148" y="1661"/>
                </a:lnTo>
                <a:lnTo>
                  <a:pt x="1150" y="1662"/>
                </a:lnTo>
                <a:lnTo>
                  <a:pt x="1152" y="1663"/>
                </a:lnTo>
                <a:lnTo>
                  <a:pt x="1155" y="1663"/>
                </a:lnTo>
                <a:lnTo>
                  <a:pt x="1160" y="1665"/>
                </a:lnTo>
                <a:lnTo>
                  <a:pt x="1163" y="1666"/>
                </a:lnTo>
                <a:lnTo>
                  <a:pt x="1166" y="1667"/>
                </a:lnTo>
                <a:lnTo>
                  <a:pt x="1174" y="1680"/>
                </a:lnTo>
                <a:lnTo>
                  <a:pt x="1182" y="1692"/>
                </a:lnTo>
                <a:lnTo>
                  <a:pt x="1185" y="1694"/>
                </a:lnTo>
                <a:lnTo>
                  <a:pt x="1189" y="1695"/>
                </a:lnTo>
                <a:lnTo>
                  <a:pt x="1195" y="1696"/>
                </a:lnTo>
                <a:lnTo>
                  <a:pt x="1202" y="1696"/>
                </a:lnTo>
                <a:lnTo>
                  <a:pt x="1205" y="1697"/>
                </a:lnTo>
                <a:lnTo>
                  <a:pt x="1208" y="1698"/>
                </a:lnTo>
                <a:lnTo>
                  <a:pt x="1210" y="1700"/>
                </a:lnTo>
                <a:lnTo>
                  <a:pt x="1213" y="1702"/>
                </a:lnTo>
                <a:lnTo>
                  <a:pt x="1219" y="1708"/>
                </a:lnTo>
                <a:lnTo>
                  <a:pt x="1225" y="1714"/>
                </a:lnTo>
                <a:lnTo>
                  <a:pt x="1227" y="1716"/>
                </a:lnTo>
                <a:lnTo>
                  <a:pt x="1230" y="1718"/>
                </a:lnTo>
                <a:lnTo>
                  <a:pt x="1234" y="1719"/>
                </a:lnTo>
                <a:lnTo>
                  <a:pt x="1237" y="1720"/>
                </a:lnTo>
                <a:lnTo>
                  <a:pt x="1244" y="1721"/>
                </a:lnTo>
                <a:lnTo>
                  <a:pt x="1251" y="1721"/>
                </a:lnTo>
                <a:lnTo>
                  <a:pt x="1255" y="1722"/>
                </a:lnTo>
                <a:lnTo>
                  <a:pt x="1258" y="1723"/>
                </a:lnTo>
                <a:lnTo>
                  <a:pt x="1261" y="1726"/>
                </a:lnTo>
                <a:lnTo>
                  <a:pt x="1264" y="1729"/>
                </a:lnTo>
                <a:lnTo>
                  <a:pt x="1267" y="1733"/>
                </a:lnTo>
                <a:lnTo>
                  <a:pt x="1270" y="1735"/>
                </a:lnTo>
                <a:lnTo>
                  <a:pt x="1283" y="1738"/>
                </a:lnTo>
                <a:lnTo>
                  <a:pt x="1295" y="1740"/>
                </a:lnTo>
                <a:lnTo>
                  <a:pt x="1299" y="1740"/>
                </a:lnTo>
                <a:lnTo>
                  <a:pt x="1302" y="1740"/>
                </a:lnTo>
                <a:lnTo>
                  <a:pt x="1307" y="1738"/>
                </a:lnTo>
                <a:lnTo>
                  <a:pt x="1311" y="1736"/>
                </a:lnTo>
                <a:lnTo>
                  <a:pt x="1315" y="1735"/>
                </a:lnTo>
                <a:lnTo>
                  <a:pt x="1321" y="1734"/>
                </a:lnTo>
                <a:lnTo>
                  <a:pt x="1326" y="1733"/>
                </a:lnTo>
                <a:lnTo>
                  <a:pt x="1332" y="1733"/>
                </a:lnTo>
                <a:lnTo>
                  <a:pt x="1337" y="1733"/>
                </a:lnTo>
                <a:lnTo>
                  <a:pt x="1346" y="1735"/>
                </a:lnTo>
                <a:lnTo>
                  <a:pt x="1357" y="1738"/>
                </a:lnTo>
                <a:lnTo>
                  <a:pt x="1357" y="1735"/>
                </a:lnTo>
                <a:lnTo>
                  <a:pt x="1357" y="1733"/>
                </a:lnTo>
                <a:lnTo>
                  <a:pt x="1357" y="1732"/>
                </a:lnTo>
                <a:lnTo>
                  <a:pt x="1360" y="1732"/>
                </a:lnTo>
                <a:lnTo>
                  <a:pt x="1362" y="1733"/>
                </a:lnTo>
                <a:lnTo>
                  <a:pt x="1364" y="1735"/>
                </a:lnTo>
                <a:lnTo>
                  <a:pt x="1368" y="1739"/>
                </a:lnTo>
                <a:lnTo>
                  <a:pt x="1371" y="1744"/>
                </a:lnTo>
                <a:lnTo>
                  <a:pt x="1374" y="1749"/>
                </a:lnTo>
                <a:lnTo>
                  <a:pt x="1389" y="1766"/>
                </a:lnTo>
                <a:lnTo>
                  <a:pt x="1394" y="1770"/>
                </a:lnTo>
                <a:lnTo>
                  <a:pt x="1399" y="1775"/>
                </a:lnTo>
                <a:lnTo>
                  <a:pt x="1403" y="1778"/>
                </a:lnTo>
                <a:lnTo>
                  <a:pt x="1407" y="1780"/>
                </a:lnTo>
                <a:lnTo>
                  <a:pt x="1410" y="1780"/>
                </a:lnTo>
                <a:lnTo>
                  <a:pt x="1412" y="1779"/>
                </a:lnTo>
                <a:lnTo>
                  <a:pt x="1415" y="1778"/>
                </a:lnTo>
                <a:lnTo>
                  <a:pt x="1416" y="1779"/>
                </a:lnTo>
                <a:lnTo>
                  <a:pt x="1419" y="1780"/>
                </a:lnTo>
                <a:lnTo>
                  <a:pt x="1427" y="1791"/>
                </a:lnTo>
                <a:lnTo>
                  <a:pt x="1432" y="1792"/>
                </a:lnTo>
                <a:lnTo>
                  <a:pt x="1438" y="1791"/>
                </a:lnTo>
                <a:lnTo>
                  <a:pt x="1444" y="1791"/>
                </a:lnTo>
                <a:lnTo>
                  <a:pt x="1450" y="1791"/>
                </a:lnTo>
                <a:lnTo>
                  <a:pt x="1452" y="1792"/>
                </a:lnTo>
                <a:lnTo>
                  <a:pt x="1456" y="1794"/>
                </a:lnTo>
                <a:lnTo>
                  <a:pt x="1458" y="1795"/>
                </a:lnTo>
                <a:lnTo>
                  <a:pt x="1460" y="1796"/>
                </a:lnTo>
                <a:lnTo>
                  <a:pt x="1462" y="1797"/>
                </a:lnTo>
                <a:lnTo>
                  <a:pt x="1464" y="1797"/>
                </a:lnTo>
                <a:lnTo>
                  <a:pt x="1465" y="1796"/>
                </a:lnTo>
                <a:lnTo>
                  <a:pt x="1465" y="1795"/>
                </a:lnTo>
                <a:lnTo>
                  <a:pt x="1466" y="1794"/>
                </a:lnTo>
                <a:lnTo>
                  <a:pt x="1467" y="1793"/>
                </a:lnTo>
                <a:lnTo>
                  <a:pt x="1469" y="1793"/>
                </a:lnTo>
                <a:lnTo>
                  <a:pt x="1473" y="1790"/>
                </a:lnTo>
                <a:lnTo>
                  <a:pt x="1473" y="1797"/>
                </a:lnTo>
                <a:lnTo>
                  <a:pt x="1474" y="1799"/>
                </a:lnTo>
                <a:lnTo>
                  <a:pt x="1474" y="1800"/>
                </a:lnTo>
                <a:lnTo>
                  <a:pt x="1473" y="1801"/>
                </a:lnTo>
                <a:lnTo>
                  <a:pt x="1472" y="1802"/>
                </a:lnTo>
                <a:lnTo>
                  <a:pt x="1472" y="1803"/>
                </a:lnTo>
                <a:lnTo>
                  <a:pt x="1472" y="1805"/>
                </a:lnTo>
                <a:lnTo>
                  <a:pt x="1474" y="1807"/>
                </a:lnTo>
                <a:lnTo>
                  <a:pt x="1478" y="1809"/>
                </a:lnTo>
                <a:lnTo>
                  <a:pt x="1481" y="1812"/>
                </a:lnTo>
                <a:lnTo>
                  <a:pt x="1483" y="1813"/>
                </a:lnTo>
                <a:lnTo>
                  <a:pt x="1485" y="1816"/>
                </a:lnTo>
                <a:lnTo>
                  <a:pt x="1485" y="1818"/>
                </a:lnTo>
                <a:lnTo>
                  <a:pt x="1486" y="1822"/>
                </a:lnTo>
                <a:lnTo>
                  <a:pt x="1487" y="1826"/>
                </a:lnTo>
                <a:lnTo>
                  <a:pt x="1489" y="1830"/>
                </a:lnTo>
                <a:lnTo>
                  <a:pt x="1491" y="1832"/>
                </a:lnTo>
                <a:lnTo>
                  <a:pt x="1493" y="1833"/>
                </a:lnTo>
                <a:lnTo>
                  <a:pt x="1496" y="1835"/>
                </a:lnTo>
                <a:lnTo>
                  <a:pt x="1497" y="1836"/>
                </a:lnTo>
                <a:lnTo>
                  <a:pt x="1500" y="1840"/>
                </a:lnTo>
                <a:lnTo>
                  <a:pt x="1501" y="1845"/>
                </a:lnTo>
                <a:lnTo>
                  <a:pt x="1502" y="1849"/>
                </a:lnTo>
                <a:lnTo>
                  <a:pt x="1502" y="1853"/>
                </a:lnTo>
                <a:lnTo>
                  <a:pt x="1501" y="1857"/>
                </a:lnTo>
                <a:lnTo>
                  <a:pt x="1500" y="1861"/>
                </a:lnTo>
                <a:lnTo>
                  <a:pt x="1497" y="1870"/>
                </a:lnTo>
                <a:lnTo>
                  <a:pt x="1499" y="1871"/>
                </a:lnTo>
                <a:lnTo>
                  <a:pt x="1501" y="1872"/>
                </a:lnTo>
                <a:lnTo>
                  <a:pt x="1503" y="1874"/>
                </a:lnTo>
                <a:lnTo>
                  <a:pt x="1505" y="1877"/>
                </a:lnTo>
                <a:lnTo>
                  <a:pt x="1506" y="1878"/>
                </a:lnTo>
                <a:lnTo>
                  <a:pt x="1514" y="1875"/>
                </a:lnTo>
                <a:lnTo>
                  <a:pt x="1515" y="1872"/>
                </a:lnTo>
                <a:lnTo>
                  <a:pt x="1514" y="1870"/>
                </a:lnTo>
                <a:lnTo>
                  <a:pt x="1515" y="1869"/>
                </a:lnTo>
                <a:lnTo>
                  <a:pt x="1517" y="1867"/>
                </a:lnTo>
                <a:lnTo>
                  <a:pt x="1522" y="1873"/>
                </a:lnTo>
                <a:lnTo>
                  <a:pt x="1527" y="1878"/>
                </a:lnTo>
                <a:lnTo>
                  <a:pt x="1533" y="1882"/>
                </a:lnTo>
                <a:lnTo>
                  <a:pt x="1540" y="1887"/>
                </a:lnTo>
                <a:lnTo>
                  <a:pt x="1539" y="1895"/>
                </a:lnTo>
                <a:lnTo>
                  <a:pt x="1539" y="1898"/>
                </a:lnTo>
                <a:lnTo>
                  <a:pt x="1540" y="1901"/>
                </a:lnTo>
                <a:lnTo>
                  <a:pt x="1540" y="1906"/>
                </a:lnTo>
                <a:lnTo>
                  <a:pt x="1541" y="1907"/>
                </a:lnTo>
                <a:lnTo>
                  <a:pt x="1542" y="1907"/>
                </a:lnTo>
                <a:lnTo>
                  <a:pt x="1542" y="1905"/>
                </a:lnTo>
                <a:lnTo>
                  <a:pt x="1543" y="1904"/>
                </a:lnTo>
                <a:lnTo>
                  <a:pt x="1542" y="1898"/>
                </a:lnTo>
                <a:lnTo>
                  <a:pt x="1548" y="1898"/>
                </a:lnTo>
                <a:lnTo>
                  <a:pt x="1551" y="1909"/>
                </a:lnTo>
                <a:lnTo>
                  <a:pt x="1557" y="1909"/>
                </a:lnTo>
                <a:lnTo>
                  <a:pt x="1563" y="1909"/>
                </a:lnTo>
                <a:lnTo>
                  <a:pt x="1569" y="1909"/>
                </a:lnTo>
                <a:lnTo>
                  <a:pt x="1572" y="1910"/>
                </a:lnTo>
                <a:lnTo>
                  <a:pt x="1576" y="1912"/>
                </a:lnTo>
                <a:lnTo>
                  <a:pt x="1576" y="1916"/>
                </a:lnTo>
                <a:lnTo>
                  <a:pt x="1576" y="1920"/>
                </a:lnTo>
                <a:lnTo>
                  <a:pt x="1579" y="1921"/>
                </a:lnTo>
                <a:lnTo>
                  <a:pt x="1582" y="1920"/>
                </a:lnTo>
                <a:lnTo>
                  <a:pt x="1585" y="1920"/>
                </a:lnTo>
                <a:lnTo>
                  <a:pt x="1586" y="1920"/>
                </a:lnTo>
                <a:lnTo>
                  <a:pt x="1587" y="1920"/>
                </a:lnTo>
                <a:lnTo>
                  <a:pt x="1587" y="1926"/>
                </a:lnTo>
                <a:lnTo>
                  <a:pt x="1597" y="1928"/>
                </a:lnTo>
                <a:lnTo>
                  <a:pt x="1602" y="1929"/>
                </a:lnTo>
                <a:lnTo>
                  <a:pt x="1607" y="1929"/>
                </a:lnTo>
                <a:lnTo>
                  <a:pt x="1608" y="1929"/>
                </a:lnTo>
                <a:lnTo>
                  <a:pt x="1608" y="1928"/>
                </a:lnTo>
                <a:lnTo>
                  <a:pt x="1606" y="1927"/>
                </a:lnTo>
                <a:lnTo>
                  <a:pt x="1602" y="1926"/>
                </a:lnTo>
                <a:lnTo>
                  <a:pt x="1601" y="1927"/>
                </a:lnTo>
                <a:lnTo>
                  <a:pt x="1600" y="1928"/>
                </a:lnTo>
                <a:lnTo>
                  <a:pt x="1599" y="1927"/>
                </a:lnTo>
                <a:lnTo>
                  <a:pt x="1599" y="1926"/>
                </a:lnTo>
                <a:lnTo>
                  <a:pt x="1600" y="1925"/>
                </a:lnTo>
                <a:lnTo>
                  <a:pt x="1602" y="1924"/>
                </a:lnTo>
                <a:lnTo>
                  <a:pt x="1604" y="1923"/>
                </a:lnTo>
                <a:lnTo>
                  <a:pt x="1602" y="1918"/>
                </a:lnTo>
                <a:lnTo>
                  <a:pt x="1602" y="1915"/>
                </a:lnTo>
                <a:lnTo>
                  <a:pt x="1596" y="1915"/>
                </a:lnTo>
                <a:lnTo>
                  <a:pt x="1596" y="1909"/>
                </a:lnTo>
                <a:lnTo>
                  <a:pt x="1604" y="1905"/>
                </a:lnTo>
                <a:lnTo>
                  <a:pt x="1610" y="1901"/>
                </a:lnTo>
                <a:lnTo>
                  <a:pt x="1608" y="1901"/>
                </a:lnTo>
                <a:lnTo>
                  <a:pt x="1609" y="1899"/>
                </a:lnTo>
                <a:lnTo>
                  <a:pt x="1613" y="1895"/>
                </a:lnTo>
                <a:lnTo>
                  <a:pt x="1614" y="1895"/>
                </a:lnTo>
                <a:lnTo>
                  <a:pt x="1616" y="1894"/>
                </a:lnTo>
                <a:lnTo>
                  <a:pt x="1618" y="1892"/>
                </a:lnTo>
                <a:lnTo>
                  <a:pt x="1621" y="1897"/>
                </a:lnTo>
                <a:lnTo>
                  <a:pt x="1624" y="1902"/>
                </a:lnTo>
                <a:lnTo>
                  <a:pt x="1630" y="1912"/>
                </a:lnTo>
                <a:lnTo>
                  <a:pt x="1636" y="1910"/>
                </a:lnTo>
                <a:lnTo>
                  <a:pt x="1641" y="1909"/>
                </a:lnTo>
                <a:lnTo>
                  <a:pt x="1639" y="1913"/>
                </a:lnTo>
                <a:lnTo>
                  <a:pt x="1638" y="1915"/>
                </a:lnTo>
                <a:lnTo>
                  <a:pt x="1635" y="1932"/>
                </a:lnTo>
                <a:lnTo>
                  <a:pt x="1637" y="1933"/>
                </a:lnTo>
                <a:lnTo>
                  <a:pt x="1639" y="1936"/>
                </a:lnTo>
                <a:lnTo>
                  <a:pt x="1641" y="1939"/>
                </a:lnTo>
                <a:lnTo>
                  <a:pt x="1644" y="1940"/>
                </a:lnTo>
                <a:lnTo>
                  <a:pt x="1646" y="1940"/>
                </a:lnTo>
                <a:lnTo>
                  <a:pt x="1648" y="1940"/>
                </a:lnTo>
                <a:lnTo>
                  <a:pt x="1650" y="1940"/>
                </a:lnTo>
                <a:lnTo>
                  <a:pt x="1651" y="1940"/>
                </a:lnTo>
                <a:lnTo>
                  <a:pt x="1652" y="1940"/>
                </a:lnTo>
                <a:lnTo>
                  <a:pt x="1652" y="1955"/>
                </a:lnTo>
                <a:lnTo>
                  <a:pt x="1653" y="1959"/>
                </a:lnTo>
                <a:lnTo>
                  <a:pt x="1653" y="1962"/>
                </a:lnTo>
                <a:lnTo>
                  <a:pt x="1654" y="1964"/>
                </a:lnTo>
                <a:lnTo>
                  <a:pt x="1655" y="1965"/>
                </a:lnTo>
                <a:lnTo>
                  <a:pt x="1652" y="1976"/>
                </a:lnTo>
                <a:lnTo>
                  <a:pt x="1650" y="1988"/>
                </a:lnTo>
                <a:lnTo>
                  <a:pt x="1647" y="2000"/>
                </a:lnTo>
                <a:lnTo>
                  <a:pt x="1644" y="2013"/>
                </a:lnTo>
                <a:lnTo>
                  <a:pt x="1650" y="2016"/>
                </a:lnTo>
                <a:lnTo>
                  <a:pt x="1653" y="2017"/>
                </a:lnTo>
                <a:lnTo>
                  <a:pt x="1655" y="2019"/>
                </a:lnTo>
                <a:lnTo>
                  <a:pt x="1649" y="2026"/>
                </a:lnTo>
                <a:lnTo>
                  <a:pt x="1646" y="2029"/>
                </a:lnTo>
                <a:lnTo>
                  <a:pt x="1643" y="2032"/>
                </a:lnTo>
                <a:lnTo>
                  <a:pt x="1635" y="2037"/>
                </a:lnTo>
                <a:lnTo>
                  <a:pt x="1627" y="2041"/>
                </a:lnTo>
                <a:lnTo>
                  <a:pt x="1629" y="2043"/>
                </a:lnTo>
                <a:lnTo>
                  <a:pt x="1629" y="2045"/>
                </a:lnTo>
                <a:lnTo>
                  <a:pt x="1627" y="2047"/>
                </a:lnTo>
                <a:lnTo>
                  <a:pt x="1626" y="2049"/>
                </a:lnTo>
                <a:lnTo>
                  <a:pt x="1625" y="2051"/>
                </a:lnTo>
                <a:lnTo>
                  <a:pt x="1624" y="2052"/>
                </a:lnTo>
                <a:lnTo>
                  <a:pt x="1624" y="2053"/>
                </a:lnTo>
                <a:lnTo>
                  <a:pt x="1625" y="2054"/>
                </a:lnTo>
                <a:lnTo>
                  <a:pt x="1626" y="2056"/>
                </a:lnTo>
                <a:lnTo>
                  <a:pt x="1627" y="2057"/>
                </a:lnTo>
                <a:lnTo>
                  <a:pt x="1630" y="2058"/>
                </a:lnTo>
                <a:lnTo>
                  <a:pt x="1627" y="2059"/>
                </a:lnTo>
                <a:lnTo>
                  <a:pt x="1624" y="2059"/>
                </a:lnTo>
                <a:lnTo>
                  <a:pt x="1618" y="2058"/>
                </a:lnTo>
                <a:lnTo>
                  <a:pt x="1619" y="2060"/>
                </a:lnTo>
                <a:lnTo>
                  <a:pt x="1619" y="2062"/>
                </a:lnTo>
                <a:lnTo>
                  <a:pt x="1621" y="2067"/>
                </a:lnTo>
                <a:lnTo>
                  <a:pt x="1611" y="2074"/>
                </a:lnTo>
                <a:lnTo>
                  <a:pt x="1602" y="2081"/>
                </a:lnTo>
                <a:lnTo>
                  <a:pt x="1603" y="2083"/>
                </a:lnTo>
                <a:lnTo>
                  <a:pt x="1605" y="2085"/>
                </a:lnTo>
                <a:lnTo>
                  <a:pt x="1605" y="2087"/>
                </a:lnTo>
                <a:lnTo>
                  <a:pt x="1606" y="2089"/>
                </a:lnTo>
                <a:lnTo>
                  <a:pt x="1605" y="2093"/>
                </a:lnTo>
                <a:lnTo>
                  <a:pt x="1603" y="2097"/>
                </a:lnTo>
                <a:lnTo>
                  <a:pt x="1599" y="2103"/>
                </a:lnTo>
                <a:lnTo>
                  <a:pt x="1597" y="2105"/>
                </a:lnTo>
                <a:lnTo>
                  <a:pt x="1596" y="2106"/>
                </a:lnTo>
                <a:lnTo>
                  <a:pt x="1595" y="2109"/>
                </a:lnTo>
                <a:lnTo>
                  <a:pt x="1596" y="2111"/>
                </a:lnTo>
                <a:lnTo>
                  <a:pt x="1596" y="2112"/>
                </a:lnTo>
                <a:lnTo>
                  <a:pt x="1596" y="2113"/>
                </a:lnTo>
                <a:lnTo>
                  <a:pt x="1597" y="2115"/>
                </a:lnTo>
                <a:lnTo>
                  <a:pt x="1599" y="2119"/>
                </a:lnTo>
                <a:lnTo>
                  <a:pt x="1599" y="2121"/>
                </a:lnTo>
                <a:lnTo>
                  <a:pt x="1599" y="2123"/>
                </a:lnTo>
                <a:lnTo>
                  <a:pt x="1597" y="2125"/>
                </a:lnTo>
                <a:lnTo>
                  <a:pt x="1594" y="2127"/>
                </a:lnTo>
                <a:lnTo>
                  <a:pt x="1587" y="2131"/>
                </a:lnTo>
                <a:lnTo>
                  <a:pt x="1589" y="2134"/>
                </a:lnTo>
                <a:lnTo>
                  <a:pt x="1590" y="2135"/>
                </a:lnTo>
                <a:lnTo>
                  <a:pt x="1591" y="2135"/>
                </a:lnTo>
                <a:lnTo>
                  <a:pt x="1592" y="2135"/>
                </a:lnTo>
                <a:lnTo>
                  <a:pt x="1593" y="2134"/>
                </a:lnTo>
                <a:lnTo>
                  <a:pt x="1590" y="2143"/>
                </a:lnTo>
                <a:lnTo>
                  <a:pt x="1590" y="2144"/>
                </a:lnTo>
                <a:lnTo>
                  <a:pt x="1589" y="2148"/>
                </a:lnTo>
                <a:lnTo>
                  <a:pt x="1589" y="2151"/>
                </a:lnTo>
                <a:lnTo>
                  <a:pt x="1589" y="2152"/>
                </a:lnTo>
                <a:lnTo>
                  <a:pt x="1590" y="2153"/>
                </a:lnTo>
                <a:lnTo>
                  <a:pt x="1591" y="2154"/>
                </a:lnTo>
                <a:lnTo>
                  <a:pt x="1593" y="2154"/>
                </a:lnTo>
                <a:lnTo>
                  <a:pt x="1592" y="2156"/>
                </a:lnTo>
                <a:lnTo>
                  <a:pt x="1590" y="2160"/>
                </a:lnTo>
                <a:lnTo>
                  <a:pt x="1589" y="2163"/>
                </a:lnTo>
                <a:lnTo>
                  <a:pt x="1587" y="2165"/>
                </a:lnTo>
                <a:lnTo>
                  <a:pt x="1589" y="2166"/>
                </a:lnTo>
                <a:lnTo>
                  <a:pt x="1591" y="2166"/>
                </a:lnTo>
                <a:lnTo>
                  <a:pt x="1595" y="2168"/>
                </a:lnTo>
                <a:lnTo>
                  <a:pt x="1599" y="2169"/>
                </a:lnTo>
                <a:lnTo>
                  <a:pt x="1601" y="2170"/>
                </a:lnTo>
                <a:lnTo>
                  <a:pt x="1602" y="2171"/>
                </a:lnTo>
                <a:lnTo>
                  <a:pt x="1602" y="2172"/>
                </a:lnTo>
                <a:lnTo>
                  <a:pt x="1601" y="2174"/>
                </a:lnTo>
                <a:lnTo>
                  <a:pt x="1600" y="2176"/>
                </a:lnTo>
                <a:lnTo>
                  <a:pt x="1601" y="2178"/>
                </a:lnTo>
                <a:lnTo>
                  <a:pt x="1602" y="2179"/>
                </a:lnTo>
                <a:lnTo>
                  <a:pt x="1591" y="2189"/>
                </a:lnTo>
                <a:lnTo>
                  <a:pt x="1587" y="2193"/>
                </a:lnTo>
                <a:lnTo>
                  <a:pt x="1583" y="2197"/>
                </a:lnTo>
                <a:lnTo>
                  <a:pt x="1580" y="2201"/>
                </a:lnTo>
                <a:lnTo>
                  <a:pt x="1580" y="2203"/>
                </a:lnTo>
                <a:lnTo>
                  <a:pt x="1579" y="2205"/>
                </a:lnTo>
                <a:lnTo>
                  <a:pt x="1579" y="2207"/>
                </a:lnTo>
                <a:lnTo>
                  <a:pt x="1580" y="2209"/>
                </a:lnTo>
                <a:lnTo>
                  <a:pt x="1582" y="2213"/>
                </a:lnTo>
                <a:lnTo>
                  <a:pt x="1585" y="2219"/>
                </a:lnTo>
                <a:lnTo>
                  <a:pt x="1583" y="2219"/>
                </a:lnTo>
                <a:lnTo>
                  <a:pt x="1581" y="2220"/>
                </a:lnTo>
                <a:lnTo>
                  <a:pt x="1581" y="2221"/>
                </a:lnTo>
                <a:lnTo>
                  <a:pt x="1581" y="2222"/>
                </a:lnTo>
                <a:lnTo>
                  <a:pt x="1581" y="2223"/>
                </a:lnTo>
                <a:lnTo>
                  <a:pt x="1582" y="2224"/>
                </a:lnTo>
                <a:lnTo>
                  <a:pt x="1587" y="2227"/>
                </a:lnTo>
                <a:lnTo>
                  <a:pt x="1588" y="2229"/>
                </a:lnTo>
                <a:lnTo>
                  <a:pt x="1587" y="2231"/>
                </a:lnTo>
                <a:lnTo>
                  <a:pt x="1586" y="2235"/>
                </a:lnTo>
                <a:lnTo>
                  <a:pt x="1584" y="2238"/>
                </a:lnTo>
                <a:lnTo>
                  <a:pt x="1584" y="2239"/>
                </a:lnTo>
                <a:lnTo>
                  <a:pt x="1585" y="2241"/>
                </a:lnTo>
                <a:lnTo>
                  <a:pt x="1586" y="2243"/>
                </a:lnTo>
                <a:lnTo>
                  <a:pt x="1588" y="2244"/>
                </a:lnTo>
                <a:lnTo>
                  <a:pt x="1594" y="2248"/>
                </a:lnTo>
                <a:lnTo>
                  <a:pt x="1600" y="2252"/>
                </a:lnTo>
                <a:lnTo>
                  <a:pt x="1604" y="2255"/>
                </a:lnTo>
                <a:lnTo>
                  <a:pt x="1606" y="2258"/>
                </a:lnTo>
                <a:lnTo>
                  <a:pt x="1607" y="2262"/>
                </a:lnTo>
                <a:lnTo>
                  <a:pt x="1608" y="2266"/>
                </a:lnTo>
                <a:lnTo>
                  <a:pt x="1610" y="2269"/>
                </a:lnTo>
                <a:lnTo>
                  <a:pt x="1611" y="2270"/>
                </a:lnTo>
                <a:lnTo>
                  <a:pt x="1612" y="2271"/>
                </a:lnTo>
                <a:lnTo>
                  <a:pt x="1615" y="2272"/>
                </a:lnTo>
                <a:lnTo>
                  <a:pt x="1619" y="2273"/>
                </a:lnTo>
                <a:lnTo>
                  <a:pt x="1621" y="2275"/>
                </a:lnTo>
                <a:lnTo>
                  <a:pt x="1623" y="2278"/>
                </a:lnTo>
                <a:lnTo>
                  <a:pt x="1624" y="2282"/>
                </a:lnTo>
                <a:lnTo>
                  <a:pt x="1625" y="2286"/>
                </a:lnTo>
                <a:lnTo>
                  <a:pt x="1627" y="2289"/>
                </a:lnTo>
                <a:lnTo>
                  <a:pt x="1629" y="2291"/>
                </a:lnTo>
                <a:lnTo>
                  <a:pt x="1632" y="2293"/>
                </a:lnTo>
                <a:lnTo>
                  <a:pt x="1636" y="2295"/>
                </a:lnTo>
                <a:lnTo>
                  <a:pt x="1638" y="2297"/>
                </a:lnTo>
                <a:lnTo>
                  <a:pt x="1641" y="2303"/>
                </a:lnTo>
                <a:lnTo>
                  <a:pt x="1644" y="2308"/>
                </a:lnTo>
                <a:lnTo>
                  <a:pt x="1645" y="2314"/>
                </a:lnTo>
                <a:lnTo>
                  <a:pt x="1647" y="2319"/>
                </a:lnTo>
                <a:lnTo>
                  <a:pt x="1649" y="2332"/>
                </a:lnTo>
                <a:lnTo>
                  <a:pt x="1652" y="2345"/>
                </a:lnTo>
                <a:lnTo>
                  <a:pt x="1655" y="2352"/>
                </a:lnTo>
                <a:lnTo>
                  <a:pt x="1659" y="2361"/>
                </a:lnTo>
                <a:lnTo>
                  <a:pt x="1669" y="2382"/>
                </a:lnTo>
                <a:lnTo>
                  <a:pt x="1674" y="2393"/>
                </a:lnTo>
                <a:lnTo>
                  <a:pt x="1678" y="2403"/>
                </a:lnTo>
                <a:lnTo>
                  <a:pt x="1679" y="2408"/>
                </a:lnTo>
                <a:lnTo>
                  <a:pt x="1680" y="2412"/>
                </a:lnTo>
                <a:lnTo>
                  <a:pt x="1681" y="2415"/>
                </a:lnTo>
                <a:lnTo>
                  <a:pt x="1680" y="2418"/>
                </a:lnTo>
                <a:lnTo>
                  <a:pt x="1677" y="2424"/>
                </a:lnTo>
                <a:lnTo>
                  <a:pt x="1680" y="2427"/>
                </a:lnTo>
                <a:lnTo>
                  <a:pt x="1683" y="2430"/>
                </a:lnTo>
                <a:lnTo>
                  <a:pt x="1687" y="2433"/>
                </a:lnTo>
                <a:lnTo>
                  <a:pt x="1689" y="2435"/>
                </a:lnTo>
                <a:lnTo>
                  <a:pt x="1690" y="2438"/>
                </a:lnTo>
                <a:lnTo>
                  <a:pt x="1691" y="2440"/>
                </a:lnTo>
                <a:lnTo>
                  <a:pt x="1691" y="2444"/>
                </a:lnTo>
                <a:lnTo>
                  <a:pt x="1692" y="2448"/>
                </a:lnTo>
                <a:lnTo>
                  <a:pt x="1694" y="2452"/>
                </a:lnTo>
                <a:lnTo>
                  <a:pt x="1698" y="2455"/>
                </a:lnTo>
                <a:lnTo>
                  <a:pt x="1704" y="2458"/>
                </a:lnTo>
                <a:lnTo>
                  <a:pt x="1710" y="2461"/>
                </a:lnTo>
                <a:lnTo>
                  <a:pt x="1714" y="2463"/>
                </a:lnTo>
                <a:lnTo>
                  <a:pt x="1715" y="2465"/>
                </a:lnTo>
                <a:lnTo>
                  <a:pt x="1717" y="2468"/>
                </a:lnTo>
                <a:lnTo>
                  <a:pt x="1718" y="2470"/>
                </a:lnTo>
                <a:lnTo>
                  <a:pt x="1720" y="2472"/>
                </a:lnTo>
                <a:lnTo>
                  <a:pt x="1734" y="2480"/>
                </a:lnTo>
                <a:lnTo>
                  <a:pt x="1748" y="2488"/>
                </a:lnTo>
                <a:lnTo>
                  <a:pt x="1754" y="2492"/>
                </a:lnTo>
                <a:lnTo>
                  <a:pt x="1761" y="2497"/>
                </a:lnTo>
                <a:lnTo>
                  <a:pt x="1764" y="2499"/>
                </a:lnTo>
                <a:lnTo>
                  <a:pt x="1766" y="2502"/>
                </a:lnTo>
                <a:lnTo>
                  <a:pt x="1772" y="2508"/>
                </a:lnTo>
                <a:lnTo>
                  <a:pt x="1775" y="2512"/>
                </a:lnTo>
                <a:lnTo>
                  <a:pt x="1777" y="2517"/>
                </a:lnTo>
                <a:lnTo>
                  <a:pt x="1780" y="2522"/>
                </a:lnTo>
                <a:lnTo>
                  <a:pt x="1782" y="2528"/>
                </a:lnTo>
                <a:lnTo>
                  <a:pt x="1784" y="2539"/>
                </a:lnTo>
                <a:lnTo>
                  <a:pt x="1785" y="2551"/>
                </a:lnTo>
                <a:lnTo>
                  <a:pt x="1785" y="2563"/>
                </a:lnTo>
                <a:lnTo>
                  <a:pt x="1784" y="2575"/>
                </a:lnTo>
                <a:lnTo>
                  <a:pt x="1783" y="2602"/>
                </a:lnTo>
                <a:lnTo>
                  <a:pt x="1782" y="2616"/>
                </a:lnTo>
                <a:lnTo>
                  <a:pt x="1782" y="2630"/>
                </a:lnTo>
                <a:lnTo>
                  <a:pt x="1776" y="2630"/>
                </a:lnTo>
                <a:lnTo>
                  <a:pt x="1776" y="2633"/>
                </a:lnTo>
                <a:lnTo>
                  <a:pt x="1776" y="2635"/>
                </a:lnTo>
                <a:lnTo>
                  <a:pt x="1778" y="2638"/>
                </a:lnTo>
                <a:lnTo>
                  <a:pt x="1780" y="2640"/>
                </a:lnTo>
                <a:lnTo>
                  <a:pt x="1782" y="2642"/>
                </a:lnTo>
                <a:lnTo>
                  <a:pt x="1779" y="2649"/>
                </a:lnTo>
                <a:lnTo>
                  <a:pt x="1776" y="2656"/>
                </a:lnTo>
                <a:lnTo>
                  <a:pt x="1775" y="2660"/>
                </a:lnTo>
                <a:lnTo>
                  <a:pt x="1776" y="2665"/>
                </a:lnTo>
                <a:lnTo>
                  <a:pt x="1777" y="2674"/>
                </a:lnTo>
                <a:lnTo>
                  <a:pt x="1778" y="2682"/>
                </a:lnTo>
                <a:lnTo>
                  <a:pt x="1779" y="2686"/>
                </a:lnTo>
                <a:lnTo>
                  <a:pt x="1779" y="2689"/>
                </a:lnTo>
                <a:lnTo>
                  <a:pt x="1773" y="2698"/>
                </a:lnTo>
                <a:lnTo>
                  <a:pt x="1772" y="2705"/>
                </a:lnTo>
                <a:lnTo>
                  <a:pt x="1772" y="2714"/>
                </a:lnTo>
                <a:lnTo>
                  <a:pt x="1771" y="2725"/>
                </a:lnTo>
                <a:lnTo>
                  <a:pt x="1770" y="2737"/>
                </a:lnTo>
                <a:lnTo>
                  <a:pt x="1768" y="2748"/>
                </a:lnTo>
                <a:lnTo>
                  <a:pt x="1767" y="2753"/>
                </a:lnTo>
                <a:lnTo>
                  <a:pt x="1766" y="2758"/>
                </a:lnTo>
                <a:lnTo>
                  <a:pt x="1765" y="2762"/>
                </a:lnTo>
                <a:lnTo>
                  <a:pt x="1763" y="2766"/>
                </a:lnTo>
                <a:lnTo>
                  <a:pt x="1761" y="2769"/>
                </a:lnTo>
                <a:lnTo>
                  <a:pt x="1759" y="2771"/>
                </a:lnTo>
                <a:lnTo>
                  <a:pt x="1765" y="2788"/>
                </a:lnTo>
                <a:lnTo>
                  <a:pt x="1766" y="2789"/>
                </a:lnTo>
                <a:lnTo>
                  <a:pt x="1767" y="2791"/>
                </a:lnTo>
                <a:lnTo>
                  <a:pt x="1767" y="2794"/>
                </a:lnTo>
                <a:lnTo>
                  <a:pt x="1767" y="2797"/>
                </a:lnTo>
                <a:lnTo>
                  <a:pt x="1766" y="2800"/>
                </a:lnTo>
                <a:lnTo>
                  <a:pt x="1763" y="2807"/>
                </a:lnTo>
                <a:lnTo>
                  <a:pt x="1761" y="2811"/>
                </a:lnTo>
                <a:lnTo>
                  <a:pt x="1760" y="2814"/>
                </a:lnTo>
                <a:lnTo>
                  <a:pt x="1759" y="2818"/>
                </a:lnTo>
                <a:lnTo>
                  <a:pt x="1759" y="2822"/>
                </a:lnTo>
                <a:lnTo>
                  <a:pt x="1760" y="2825"/>
                </a:lnTo>
                <a:lnTo>
                  <a:pt x="1761" y="2829"/>
                </a:lnTo>
                <a:lnTo>
                  <a:pt x="1764" y="2839"/>
                </a:lnTo>
                <a:lnTo>
                  <a:pt x="1765" y="2845"/>
                </a:lnTo>
                <a:lnTo>
                  <a:pt x="1766" y="2852"/>
                </a:lnTo>
                <a:lnTo>
                  <a:pt x="1766" y="2858"/>
                </a:lnTo>
                <a:lnTo>
                  <a:pt x="1765" y="2864"/>
                </a:lnTo>
                <a:lnTo>
                  <a:pt x="1764" y="2865"/>
                </a:lnTo>
                <a:lnTo>
                  <a:pt x="1763" y="2866"/>
                </a:lnTo>
                <a:lnTo>
                  <a:pt x="1759" y="2868"/>
                </a:lnTo>
                <a:lnTo>
                  <a:pt x="1756" y="2870"/>
                </a:lnTo>
                <a:lnTo>
                  <a:pt x="1754" y="2871"/>
                </a:lnTo>
                <a:lnTo>
                  <a:pt x="1753" y="2872"/>
                </a:lnTo>
                <a:lnTo>
                  <a:pt x="1753" y="2877"/>
                </a:lnTo>
                <a:lnTo>
                  <a:pt x="1753" y="2883"/>
                </a:lnTo>
                <a:lnTo>
                  <a:pt x="1753" y="2895"/>
                </a:lnTo>
                <a:lnTo>
                  <a:pt x="1750" y="2896"/>
                </a:lnTo>
                <a:lnTo>
                  <a:pt x="1748" y="2898"/>
                </a:lnTo>
                <a:lnTo>
                  <a:pt x="1741" y="2924"/>
                </a:lnTo>
                <a:lnTo>
                  <a:pt x="1739" y="2935"/>
                </a:lnTo>
                <a:lnTo>
                  <a:pt x="1739" y="2936"/>
                </a:lnTo>
                <a:lnTo>
                  <a:pt x="1739" y="2934"/>
                </a:lnTo>
                <a:lnTo>
                  <a:pt x="1741" y="2936"/>
                </a:lnTo>
                <a:lnTo>
                  <a:pt x="1741" y="2937"/>
                </a:lnTo>
                <a:lnTo>
                  <a:pt x="1741" y="2938"/>
                </a:lnTo>
                <a:lnTo>
                  <a:pt x="1740" y="2939"/>
                </a:lnTo>
                <a:lnTo>
                  <a:pt x="1739" y="2940"/>
                </a:lnTo>
                <a:lnTo>
                  <a:pt x="1736" y="2951"/>
                </a:lnTo>
                <a:lnTo>
                  <a:pt x="1732" y="2967"/>
                </a:lnTo>
                <a:lnTo>
                  <a:pt x="1729" y="2974"/>
                </a:lnTo>
                <a:lnTo>
                  <a:pt x="1726" y="2980"/>
                </a:lnTo>
                <a:lnTo>
                  <a:pt x="1725" y="2982"/>
                </a:lnTo>
                <a:lnTo>
                  <a:pt x="1723" y="2984"/>
                </a:lnTo>
                <a:lnTo>
                  <a:pt x="1721" y="2985"/>
                </a:lnTo>
                <a:lnTo>
                  <a:pt x="1720" y="2985"/>
                </a:lnTo>
                <a:lnTo>
                  <a:pt x="1723" y="2986"/>
                </a:lnTo>
                <a:lnTo>
                  <a:pt x="1728" y="2988"/>
                </a:lnTo>
                <a:lnTo>
                  <a:pt x="1729" y="2993"/>
                </a:lnTo>
                <a:lnTo>
                  <a:pt x="1729" y="2997"/>
                </a:lnTo>
                <a:lnTo>
                  <a:pt x="1730" y="3002"/>
                </a:lnTo>
                <a:lnTo>
                  <a:pt x="1731" y="3007"/>
                </a:lnTo>
                <a:lnTo>
                  <a:pt x="1733" y="3021"/>
                </a:lnTo>
                <a:lnTo>
                  <a:pt x="1734" y="3034"/>
                </a:lnTo>
                <a:lnTo>
                  <a:pt x="1734" y="3044"/>
                </a:lnTo>
                <a:lnTo>
                  <a:pt x="1728" y="3044"/>
                </a:lnTo>
                <a:lnTo>
                  <a:pt x="1724" y="3063"/>
                </a:lnTo>
                <a:lnTo>
                  <a:pt x="1722" y="3072"/>
                </a:lnTo>
                <a:lnTo>
                  <a:pt x="1722" y="3076"/>
                </a:lnTo>
                <a:lnTo>
                  <a:pt x="1722" y="3079"/>
                </a:lnTo>
                <a:lnTo>
                  <a:pt x="1722" y="3082"/>
                </a:lnTo>
                <a:lnTo>
                  <a:pt x="1723" y="3085"/>
                </a:lnTo>
                <a:lnTo>
                  <a:pt x="1724" y="3086"/>
                </a:lnTo>
                <a:lnTo>
                  <a:pt x="1725" y="3087"/>
                </a:lnTo>
                <a:lnTo>
                  <a:pt x="1727" y="3088"/>
                </a:lnTo>
                <a:lnTo>
                  <a:pt x="1729" y="3089"/>
                </a:lnTo>
                <a:lnTo>
                  <a:pt x="1733" y="3090"/>
                </a:lnTo>
                <a:lnTo>
                  <a:pt x="1737" y="3090"/>
                </a:lnTo>
                <a:lnTo>
                  <a:pt x="1742" y="3089"/>
                </a:lnTo>
                <a:lnTo>
                  <a:pt x="1740" y="3106"/>
                </a:lnTo>
                <a:lnTo>
                  <a:pt x="1740" y="3115"/>
                </a:lnTo>
                <a:lnTo>
                  <a:pt x="1739" y="3126"/>
                </a:lnTo>
                <a:lnTo>
                  <a:pt x="1734" y="3128"/>
                </a:lnTo>
                <a:lnTo>
                  <a:pt x="1734" y="3132"/>
                </a:lnTo>
                <a:lnTo>
                  <a:pt x="1734" y="3134"/>
                </a:lnTo>
                <a:lnTo>
                  <a:pt x="1735" y="3136"/>
                </a:lnTo>
                <a:lnTo>
                  <a:pt x="1737" y="3138"/>
                </a:lnTo>
                <a:lnTo>
                  <a:pt x="1738" y="3140"/>
                </a:lnTo>
                <a:lnTo>
                  <a:pt x="1739" y="3142"/>
                </a:lnTo>
                <a:lnTo>
                  <a:pt x="1739" y="3145"/>
                </a:lnTo>
                <a:lnTo>
                  <a:pt x="1739" y="3148"/>
                </a:lnTo>
                <a:lnTo>
                  <a:pt x="1737" y="3151"/>
                </a:lnTo>
                <a:lnTo>
                  <a:pt x="1734" y="3153"/>
                </a:lnTo>
                <a:lnTo>
                  <a:pt x="1732" y="3154"/>
                </a:lnTo>
                <a:lnTo>
                  <a:pt x="1732" y="3155"/>
                </a:lnTo>
                <a:lnTo>
                  <a:pt x="1731" y="3156"/>
                </a:lnTo>
                <a:lnTo>
                  <a:pt x="1731" y="3157"/>
                </a:lnTo>
                <a:lnTo>
                  <a:pt x="1732" y="3157"/>
                </a:lnTo>
                <a:lnTo>
                  <a:pt x="1734" y="3156"/>
                </a:lnTo>
                <a:lnTo>
                  <a:pt x="1734" y="3162"/>
                </a:lnTo>
                <a:lnTo>
                  <a:pt x="1732" y="3162"/>
                </a:lnTo>
                <a:lnTo>
                  <a:pt x="1730" y="3160"/>
                </a:lnTo>
                <a:lnTo>
                  <a:pt x="1729" y="3159"/>
                </a:lnTo>
                <a:lnTo>
                  <a:pt x="1728" y="3159"/>
                </a:lnTo>
                <a:lnTo>
                  <a:pt x="1726" y="3167"/>
                </a:lnTo>
                <a:lnTo>
                  <a:pt x="1726" y="3174"/>
                </a:lnTo>
                <a:lnTo>
                  <a:pt x="1726" y="3186"/>
                </a:lnTo>
                <a:lnTo>
                  <a:pt x="1726" y="3199"/>
                </a:lnTo>
                <a:lnTo>
                  <a:pt x="1726" y="3207"/>
                </a:lnTo>
                <a:lnTo>
                  <a:pt x="1725" y="3216"/>
                </a:lnTo>
                <a:lnTo>
                  <a:pt x="1720" y="3212"/>
                </a:lnTo>
                <a:lnTo>
                  <a:pt x="1717" y="3210"/>
                </a:lnTo>
                <a:lnTo>
                  <a:pt x="1716" y="3210"/>
                </a:lnTo>
                <a:lnTo>
                  <a:pt x="1714" y="3210"/>
                </a:lnTo>
                <a:lnTo>
                  <a:pt x="1716" y="3211"/>
                </a:lnTo>
                <a:lnTo>
                  <a:pt x="1716" y="3212"/>
                </a:lnTo>
                <a:lnTo>
                  <a:pt x="1715" y="3213"/>
                </a:lnTo>
                <a:lnTo>
                  <a:pt x="1714" y="3214"/>
                </a:lnTo>
                <a:lnTo>
                  <a:pt x="1710" y="3215"/>
                </a:lnTo>
                <a:lnTo>
                  <a:pt x="1708" y="3216"/>
                </a:lnTo>
                <a:lnTo>
                  <a:pt x="1708" y="3214"/>
                </a:lnTo>
                <a:lnTo>
                  <a:pt x="1709" y="3213"/>
                </a:lnTo>
                <a:lnTo>
                  <a:pt x="1711" y="3210"/>
                </a:lnTo>
                <a:lnTo>
                  <a:pt x="1705" y="3207"/>
                </a:lnTo>
                <a:lnTo>
                  <a:pt x="1703" y="3206"/>
                </a:lnTo>
                <a:lnTo>
                  <a:pt x="1700" y="3204"/>
                </a:lnTo>
                <a:lnTo>
                  <a:pt x="1699" y="3206"/>
                </a:lnTo>
                <a:lnTo>
                  <a:pt x="1699" y="3207"/>
                </a:lnTo>
                <a:lnTo>
                  <a:pt x="1698" y="3207"/>
                </a:lnTo>
                <a:lnTo>
                  <a:pt x="1697" y="3206"/>
                </a:lnTo>
                <a:lnTo>
                  <a:pt x="1696" y="3206"/>
                </a:lnTo>
                <a:lnTo>
                  <a:pt x="1694" y="3207"/>
                </a:lnTo>
                <a:lnTo>
                  <a:pt x="1694" y="3213"/>
                </a:lnTo>
                <a:lnTo>
                  <a:pt x="1693" y="3219"/>
                </a:lnTo>
                <a:lnTo>
                  <a:pt x="1689" y="3230"/>
                </a:lnTo>
                <a:lnTo>
                  <a:pt x="1697" y="3224"/>
                </a:lnTo>
                <a:lnTo>
                  <a:pt x="1697" y="3228"/>
                </a:lnTo>
                <a:lnTo>
                  <a:pt x="1697" y="3232"/>
                </a:lnTo>
                <a:lnTo>
                  <a:pt x="1702" y="3232"/>
                </a:lnTo>
                <a:lnTo>
                  <a:pt x="1706" y="3232"/>
                </a:lnTo>
                <a:lnTo>
                  <a:pt x="1705" y="3232"/>
                </a:lnTo>
                <a:lnTo>
                  <a:pt x="1706" y="3231"/>
                </a:lnTo>
                <a:lnTo>
                  <a:pt x="1709" y="3228"/>
                </a:lnTo>
                <a:lnTo>
                  <a:pt x="1711" y="3228"/>
                </a:lnTo>
                <a:lnTo>
                  <a:pt x="1714" y="3228"/>
                </a:lnTo>
                <a:lnTo>
                  <a:pt x="1715" y="3229"/>
                </a:lnTo>
                <a:lnTo>
                  <a:pt x="1717" y="3232"/>
                </a:lnTo>
                <a:lnTo>
                  <a:pt x="1717" y="3236"/>
                </a:lnTo>
                <a:lnTo>
                  <a:pt x="1716" y="3240"/>
                </a:lnTo>
                <a:lnTo>
                  <a:pt x="1714" y="3244"/>
                </a:lnTo>
                <a:lnTo>
                  <a:pt x="1716" y="3245"/>
                </a:lnTo>
                <a:lnTo>
                  <a:pt x="1719" y="3249"/>
                </a:lnTo>
                <a:lnTo>
                  <a:pt x="1719" y="3250"/>
                </a:lnTo>
                <a:lnTo>
                  <a:pt x="1719" y="3251"/>
                </a:lnTo>
                <a:lnTo>
                  <a:pt x="1718" y="3252"/>
                </a:lnTo>
                <a:lnTo>
                  <a:pt x="1716" y="3252"/>
                </a:lnTo>
                <a:lnTo>
                  <a:pt x="1711" y="3252"/>
                </a:lnTo>
                <a:lnTo>
                  <a:pt x="1712" y="3265"/>
                </a:lnTo>
                <a:lnTo>
                  <a:pt x="1712" y="3275"/>
                </a:lnTo>
                <a:lnTo>
                  <a:pt x="1712" y="3285"/>
                </a:lnTo>
                <a:lnTo>
                  <a:pt x="1711" y="3297"/>
                </a:lnTo>
                <a:lnTo>
                  <a:pt x="1714" y="3294"/>
                </a:lnTo>
                <a:lnTo>
                  <a:pt x="1715" y="3292"/>
                </a:lnTo>
                <a:lnTo>
                  <a:pt x="1717" y="3292"/>
                </a:lnTo>
                <a:lnTo>
                  <a:pt x="1718" y="3292"/>
                </a:lnTo>
                <a:lnTo>
                  <a:pt x="1718" y="3293"/>
                </a:lnTo>
                <a:lnTo>
                  <a:pt x="1716" y="3297"/>
                </a:lnTo>
                <a:lnTo>
                  <a:pt x="1713" y="3301"/>
                </a:lnTo>
                <a:lnTo>
                  <a:pt x="1711" y="3303"/>
                </a:lnTo>
                <a:lnTo>
                  <a:pt x="1710" y="3305"/>
                </a:lnTo>
                <a:lnTo>
                  <a:pt x="1710" y="3309"/>
                </a:lnTo>
                <a:lnTo>
                  <a:pt x="1710" y="3312"/>
                </a:lnTo>
                <a:lnTo>
                  <a:pt x="1709" y="3313"/>
                </a:lnTo>
                <a:lnTo>
                  <a:pt x="1708" y="3314"/>
                </a:lnTo>
                <a:lnTo>
                  <a:pt x="1706" y="3315"/>
                </a:lnTo>
                <a:lnTo>
                  <a:pt x="1706" y="3314"/>
                </a:lnTo>
                <a:lnTo>
                  <a:pt x="1706" y="3312"/>
                </a:lnTo>
                <a:lnTo>
                  <a:pt x="1706" y="3311"/>
                </a:lnTo>
                <a:lnTo>
                  <a:pt x="1707" y="3298"/>
                </a:lnTo>
                <a:lnTo>
                  <a:pt x="1707" y="3285"/>
                </a:lnTo>
                <a:lnTo>
                  <a:pt x="1705" y="3273"/>
                </a:lnTo>
                <a:lnTo>
                  <a:pt x="1703" y="3261"/>
                </a:lnTo>
                <a:lnTo>
                  <a:pt x="1700" y="3261"/>
                </a:lnTo>
                <a:lnTo>
                  <a:pt x="1697" y="3261"/>
                </a:lnTo>
                <a:lnTo>
                  <a:pt x="1692" y="3261"/>
                </a:lnTo>
                <a:lnTo>
                  <a:pt x="1691" y="3262"/>
                </a:lnTo>
                <a:lnTo>
                  <a:pt x="1692" y="3262"/>
                </a:lnTo>
                <a:lnTo>
                  <a:pt x="1693" y="3264"/>
                </a:lnTo>
                <a:lnTo>
                  <a:pt x="1695" y="3265"/>
                </a:lnTo>
                <a:lnTo>
                  <a:pt x="1695" y="3266"/>
                </a:lnTo>
                <a:lnTo>
                  <a:pt x="1694" y="3266"/>
                </a:lnTo>
                <a:lnTo>
                  <a:pt x="1689" y="3270"/>
                </a:lnTo>
                <a:lnTo>
                  <a:pt x="1687" y="3271"/>
                </a:lnTo>
                <a:lnTo>
                  <a:pt x="1686" y="3273"/>
                </a:lnTo>
                <a:lnTo>
                  <a:pt x="1685" y="3276"/>
                </a:lnTo>
                <a:lnTo>
                  <a:pt x="1686" y="3279"/>
                </a:lnTo>
                <a:lnTo>
                  <a:pt x="1689" y="3285"/>
                </a:lnTo>
                <a:lnTo>
                  <a:pt x="1690" y="3287"/>
                </a:lnTo>
                <a:lnTo>
                  <a:pt x="1691" y="3288"/>
                </a:lnTo>
                <a:lnTo>
                  <a:pt x="1692" y="3292"/>
                </a:lnTo>
                <a:lnTo>
                  <a:pt x="1692" y="3296"/>
                </a:lnTo>
                <a:lnTo>
                  <a:pt x="1691" y="3298"/>
                </a:lnTo>
                <a:lnTo>
                  <a:pt x="1689" y="3298"/>
                </a:lnTo>
                <a:lnTo>
                  <a:pt x="1686" y="3300"/>
                </a:lnTo>
                <a:lnTo>
                  <a:pt x="1687" y="3303"/>
                </a:lnTo>
                <a:lnTo>
                  <a:pt x="1688" y="3305"/>
                </a:lnTo>
                <a:lnTo>
                  <a:pt x="1689" y="3308"/>
                </a:lnTo>
                <a:lnTo>
                  <a:pt x="1689" y="3311"/>
                </a:lnTo>
                <a:lnTo>
                  <a:pt x="1693" y="3312"/>
                </a:lnTo>
                <a:lnTo>
                  <a:pt x="1697" y="3313"/>
                </a:lnTo>
                <a:lnTo>
                  <a:pt x="1701" y="3313"/>
                </a:lnTo>
                <a:lnTo>
                  <a:pt x="1706" y="3314"/>
                </a:lnTo>
                <a:lnTo>
                  <a:pt x="1705" y="3318"/>
                </a:lnTo>
                <a:lnTo>
                  <a:pt x="1706" y="3322"/>
                </a:lnTo>
                <a:lnTo>
                  <a:pt x="1707" y="3323"/>
                </a:lnTo>
                <a:lnTo>
                  <a:pt x="1708" y="3323"/>
                </a:lnTo>
                <a:lnTo>
                  <a:pt x="1710" y="3322"/>
                </a:lnTo>
                <a:lnTo>
                  <a:pt x="1712" y="3322"/>
                </a:lnTo>
                <a:lnTo>
                  <a:pt x="1713" y="3322"/>
                </a:lnTo>
                <a:lnTo>
                  <a:pt x="1714" y="3322"/>
                </a:lnTo>
                <a:lnTo>
                  <a:pt x="1714" y="3324"/>
                </a:lnTo>
                <a:lnTo>
                  <a:pt x="1714" y="3326"/>
                </a:lnTo>
                <a:lnTo>
                  <a:pt x="1714" y="3329"/>
                </a:lnTo>
                <a:lnTo>
                  <a:pt x="1714" y="3331"/>
                </a:lnTo>
                <a:lnTo>
                  <a:pt x="1710" y="3328"/>
                </a:lnTo>
                <a:lnTo>
                  <a:pt x="1708" y="3326"/>
                </a:lnTo>
                <a:lnTo>
                  <a:pt x="1706" y="3325"/>
                </a:lnTo>
                <a:lnTo>
                  <a:pt x="1706" y="3326"/>
                </a:lnTo>
                <a:lnTo>
                  <a:pt x="1707" y="3326"/>
                </a:lnTo>
                <a:lnTo>
                  <a:pt x="1707" y="3328"/>
                </a:lnTo>
                <a:lnTo>
                  <a:pt x="1707" y="3333"/>
                </a:lnTo>
                <a:lnTo>
                  <a:pt x="1707" y="3336"/>
                </a:lnTo>
                <a:lnTo>
                  <a:pt x="1706" y="3336"/>
                </a:lnTo>
                <a:lnTo>
                  <a:pt x="1706" y="3334"/>
                </a:lnTo>
                <a:lnTo>
                  <a:pt x="1702" y="3332"/>
                </a:lnTo>
                <a:lnTo>
                  <a:pt x="1697" y="3331"/>
                </a:lnTo>
                <a:lnTo>
                  <a:pt x="1697" y="3339"/>
                </a:lnTo>
                <a:lnTo>
                  <a:pt x="1694" y="3339"/>
                </a:lnTo>
                <a:lnTo>
                  <a:pt x="1695" y="3348"/>
                </a:lnTo>
                <a:lnTo>
                  <a:pt x="1694" y="3356"/>
                </a:lnTo>
                <a:lnTo>
                  <a:pt x="1698" y="3356"/>
                </a:lnTo>
                <a:lnTo>
                  <a:pt x="1703" y="3356"/>
                </a:lnTo>
                <a:lnTo>
                  <a:pt x="1705" y="3351"/>
                </a:lnTo>
                <a:lnTo>
                  <a:pt x="1707" y="3347"/>
                </a:lnTo>
                <a:lnTo>
                  <a:pt x="1708" y="3345"/>
                </a:lnTo>
                <a:lnTo>
                  <a:pt x="1710" y="3349"/>
                </a:lnTo>
                <a:lnTo>
                  <a:pt x="1711" y="3351"/>
                </a:lnTo>
                <a:lnTo>
                  <a:pt x="1711" y="3344"/>
                </a:lnTo>
                <a:lnTo>
                  <a:pt x="1710" y="3341"/>
                </a:lnTo>
                <a:lnTo>
                  <a:pt x="1710" y="3340"/>
                </a:lnTo>
                <a:lnTo>
                  <a:pt x="1710" y="3339"/>
                </a:lnTo>
                <a:lnTo>
                  <a:pt x="1714" y="3337"/>
                </a:lnTo>
                <a:lnTo>
                  <a:pt x="1714" y="3331"/>
                </a:lnTo>
                <a:lnTo>
                  <a:pt x="1716" y="3332"/>
                </a:lnTo>
                <a:lnTo>
                  <a:pt x="1717" y="3333"/>
                </a:lnTo>
                <a:lnTo>
                  <a:pt x="1719" y="3334"/>
                </a:lnTo>
                <a:lnTo>
                  <a:pt x="1721" y="3334"/>
                </a:lnTo>
                <a:lnTo>
                  <a:pt x="1722" y="3334"/>
                </a:lnTo>
                <a:lnTo>
                  <a:pt x="1719" y="3337"/>
                </a:lnTo>
                <a:lnTo>
                  <a:pt x="1716" y="3341"/>
                </a:lnTo>
                <a:lnTo>
                  <a:pt x="1715" y="3343"/>
                </a:lnTo>
                <a:lnTo>
                  <a:pt x="1715" y="3346"/>
                </a:lnTo>
                <a:lnTo>
                  <a:pt x="1715" y="3347"/>
                </a:lnTo>
                <a:lnTo>
                  <a:pt x="1715" y="3348"/>
                </a:lnTo>
                <a:lnTo>
                  <a:pt x="1716" y="3349"/>
                </a:lnTo>
                <a:lnTo>
                  <a:pt x="1717" y="3348"/>
                </a:lnTo>
                <a:lnTo>
                  <a:pt x="1720" y="3348"/>
                </a:lnTo>
                <a:lnTo>
                  <a:pt x="1719" y="3354"/>
                </a:lnTo>
                <a:lnTo>
                  <a:pt x="1718" y="3357"/>
                </a:lnTo>
                <a:lnTo>
                  <a:pt x="1717" y="3357"/>
                </a:lnTo>
                <a:lnTo>
                  <a:pt x="1717" y="3356"/>
                </a:lnTo>
                <a:lnTo>
                  <a:pt x="1717" y="3362"/>
                </a:lnTo>
                <a:lnTo>
                  <a:pt x="1715" y="3362"/>
                </a:lnTo>
                <a:lnTo>
                  <a:pt x="1713" y="3362"/>
                </a:lnTo>
                <a:lnTo>
                  <a:pt x="1712" y="3361"/>
                </a:lnTo>
                <a:lnTo>
                  <a:pt x="1711" y="3359"/>
                </a:lnTo>
                <a:lnTo>
                  <a:pt x="1710" y="3359"/>
                </a:lnTo>
                <a:lnTo>
                  <a:pt x="1708" y="3359"/>
                </a:lnTo>
                <a:lnTo>
                  <a:pt x="1708" y="3365"/>
                </a:lnTo>
                <a:lnTo>
                  <a:pt x="1707" y="3365"/>
                </a:lnTo>
                <a:lnTo>
                  <a:pt x="1704" y="3364"/>
                </a:lnTo>
                <a:lnTo>
                  <a:pt x="1703" y="3364"/>
                </a:lnTo>
                <a:lnTo>
                  <a:pt x="1703" y="3363"/>
                </a:lnTo>
                <a:lnTo>
                  <a:pt x="1706" y="3362"/>
                </a:lnTo>
                <a:lnTo>
                  <a:pt x="1702" y="3363"/>
                </a:lnTo>
                <a:lnTo>
                  <a:pt x="1699" y="3362"/>
                </a:lnTo>
                <a:lnTo>
                  <a:pt x="1692" y="3362"/>
                </a:lnTo>
                <a:lnTo>
                  <a:pt x="1694" y="3368"/>
                </a:lnTo>
                <a:lnTo>
                  <a:pt x="1696" y="3373"/>
                </a:lnTo>
                <a:lnTo>
                  <a:pt x="1699" y="3384"/>
                </a:lnTo>
                <a:lnTo>
                  <a:pt x="1701" y="3388"/>
                </a:lnTo>
                <a:lnTo>
                  <a:pt x="1703" y="3390"/>
                </a:lnTo>
                <a:lnTo>
                  <a:pt x="1704" y="3392"/>
                </a:lnTo>
                <a:lnTo>
                  <a:pt x="1709" y="3396"/>
                </a:lnTo>
                <a:lnTo>
                  <a:pt x="1711" y="3397"/>
                </a:lnTo>
                <a:lnTo>
                  <a:pt x="1714" y="3398"/>
                </a:lnTo>
                <a:lnTo>
                  <a:pt x="1720" y="3399"/>
                </a:lnTo>
                <a:lnTo>
                  <a:pt x="1723" y="3399"/>
                </a:lnTo>
                <a:lnTo>
                  <a:pt x="1722" y="3398"/>
                </a:lnTo>
                <a:lnTo>
                  <a:pt x="1715" y="3394"/>
                </a:lnTo>
                <a:lnTo>
                  <a:pt x="1709" y="3390"/>
                </a:lnTo>
                <a:lnTo>
                  <a:pt x="1707" y="3388"/>
                </a:lnTo>
                <a:lnTo>
                  <a:pt x="1707" y="3387"/>
                </a:lnTo>
                <a:lnTo>
                  <a:pt x="1708" y="3387"/>
                </a:lnTo>
                <a:lnTo>
                  <a:pt x="1709" y="3386"/>
                </a:lnTo>
                <a:lnTo>
                  <a:pt x="1711" y="3386"/>
                </a:lnTo>
                <a:lnTo>
                  <a:pt x="1717" y="3387"/>
                </a:lnTo>
                <a:lnTo>
                  <a:pt x="1717" y="3383"/>
                </a:lnTo>
                <a:lnTo>
                  <a:pt x="1717" y="3379"/>
                </a:lnTo>
                <a:lnTo>
                  <a:pt x="1717" y="3374"/>
                </a:lnTo>
                <a:lnTo>
                  <a:pt x="1717" y="3370"/>
                </a:lnTo>
                <a:lnTo>
                  <a:pt x="1714" y="3368"/>
                </a:lnTo>
                <a:lnTo>
                  <a:pt x="1712" y="3367"/>
                </a:lnTo>
                <a:lnTo>
                  <a:pt x="1712" y="3366"/>
                </a:lnTo>
                <a:lnTo>
                  <a:pt x="1711" y="3365"/>
                </a:lnTo>
                <a:lnTo>
                  <a:pt x="1713" y="3365"/>
                </a:lnTo>
                <a:lnTo>
                  <a:pt x="1715" y="3364"/>
                </a:lnTo>
                <a:lnTo>
                  <a:pt x="1718" y="3363"/>
                </a:lnTo>
                <a:lnTo>
                  <a:pt x="1720" y="3362"/>
                </a:lnTo>
                <a:lnTo>
                  <a:pt x="1721" y="3362"/>
                </a:lnTo>
                <a:lnTo>
                  <a:pt x="1722" y="3362"/>
                </a:lnTo>
                <a:lnTo>
                  <a:pt x="1723" y="3364"/>
                </a:lnTo>
                <a:lnTo>
                  <a:pt x="1724" y="3365"/>
                </a:lnTo>
                <a:lnTo>
                  <a:pt x="1725" y="3366"/>
                </a:lnTo>
                <a:lnTo>
                  <a:pt x="1728" y="3367"/>
                </a:lnTo>
                <a:lnTo>
                  <a:pt x="1731" y="3363"/>
                </a:lnTo>
                <a:lnTo>
                  <a:pt x="1734" y="3359"/>
                </a:lnTo>
                <a:lnTo>
                  <a:pt x="1736" y="3359"/>
                </a:lnTo>
                <a:lnTo>
                  <a:pt x="1738" y="3359"/>
                </a:lnTo>
                <a:lnTo>
                  <a:pt x="1741" y="3361"/>
                </a:lnTo>
                <a:lnTo>
                  <a:pt x="1742" y="3362"/>
                </a:lnTo>
                <a:lnTo>
                  <a:pt x="1742" y="3363"/>
                </a:lnTo>
                <a:lnTo>
                  <a:pt x="1741" y="3364"/>
                </a:lnTo>
                <a:lnTo>
                  <a:pt x="1739" y="3365"/>
                </a:lnTo>
                <a:lnTo>
                  <a:pt x="1737" y="3368"/>
                </a:lnTo>
                <a:lnTo>
                  <a:pt x="1737" y="3367"/>
                </a:lnTo>
                <a:lnTo>
                  <a:pt x="1737" y="3366"/>
                </a:lnTo>
                <a:lnTo>
                  <a:pt x="1736" y="3364"/>
                </a:lnTo>
                <a:lnTo>
                  <a:pt x="1735" y="3364"/>
                </a:lnTo>
                <a:lnTo>
                  <a:pt x="1734" y="3365"/>
                </a:lnTo>
                <a:lnTo>
                  <a:pt x="1733" y="3367"/>
                </a:lnTo>
                <a:lnTo>
                  <a:pt x="1733" y="3370"/>
                </a:lnTo>
                <a:lnTo>
                  <a:pt x="1734" y="3376"/>
                </a:lnTo>
                <a:lnTo>
                  <a:pt x="1732" y="3375"/>
                </a:lnTo>
                <a:lnTo>
                  <a:pt x="1730" y="3373"/>
                </a:lnTo>
                <a:lnTo>
                  <a:pt x="1729" y="3371"/>
                </a:lnTo>
                <a:lnTo>
                  <a:pt x="1728" y="3370"/>
                </a:lnTo>
                <a:lnTo>
                  <a:pt x="1723" y="3374"/>
                </a:lnTo>
                <a:lnTo>
                  <a:pt x="1721" y="3376"/>
                </a:lnTo>
                <a:lnTo>
                  <a:pt x="1722" y="3376"/>
                </a:lnTo>
                <a:lnTo>
                  <a:pt x="1724" y="3387"/>
                </a:lnTo>
                <a:lnTo>
                  <a:pt x="1725" y="3396"/>
                </a:lnTo>
                <a:lnTo>
                  <a:pt x="1730" y="3395"/>
                </a:lnTo>
                <a:lnTo>
                  <a:pt x="1732" y="3396"/>
                </a:lnTo>
                <a:lnTo>
                  <a:pt x="1733" y="3397"/>
                </a:lnTo>
                <a:lnTo>
                  <a:pt x="1732" y="3398"/>
                </a:lnTo>
                <a:lnTo>
                  <a:pt x="1729" y="3398"/>
                </a:lnTo>
                <a:lnTo>
                  <a:pt x="1725" y="3398"/>
                </a:lnTo>
                <a:lnTo>
                  <a:pt x="1725" y="3403"/>
                </a:lnTo>
                <a:lnTo>
                  <a:pt x="1724" y="3406"/>
                </a:lnTo>
                <a:lnTo>
                  <a:pt x="1724" y="3409"/>
                </a:lnTo>
                <a:lnTo>
                  <a:pt x="1722" y="3412"/>
                </a:lnTo>
                <a:lnTo>
                  <a:pt x="1725" y="3414"/>
                </a:lnTo>
                <a:lnTo>
                  <a:pt x="1728" y="3415"/>
                </a:lnTo>
                <a:lnTo>
                  <a:pt x="1731" y="3415"/>
                </a:lnTo>
                <a:lnTo>
                  <a:pt x="1731" y="3416"/>
                </a:lnTo>
                <a:lnTo>
                  <a:pt x="1731" y="3415"/>
                </a:lnTo>
                <a:lnTo>
                  <a:pt x="1734" y="3415"/>
                </a:lnTo>
                <a:lnTo>
                  <a:pt x="1734" y="3421"/>
                </a:lnTo>
                <a:lnTo>
                  <a:pt x="1732" y="3420"/>
                </a:lnTo>
                <a:lnTo>
                  <a:pt x="1731" y="3421"/>
                </a:lnTo>
                <a:lnTo>
                  <a:pt x="1732" y="3422"/>
                </a:lnTo>
                <a:lnTo>
                  <a:pt x="1735" y="3423"/>
                </a:lnTo>
                <a:lnTo>
                  <a:pt x="1742" y="3427"/>
                </a:lnTo>
                <a:lnTo>
                  <a:pt x="1744" y="3426"/>
                </a:lnTo>
                <a:lnTo>
                  <a:pt x="1745" y="3425"/>
                </a:lnTo>
                <a:lnTo>
                  <a:pt x="1745" y="3424"/>
                </a:lnTo>
                <a:lnTo>
                  <a:pt x="1745" y="3422"/>
                </a:lnTo>
                <a:lnTo>
                  <a:pt x="1745" y="3421"/>
                </a:lnTo>
                <a:lnTo>
                  <a:pt x="1744" y="3420"/>
                </a:lnTo>
                <a:lnTo>
                  <a:pt x="1743" y="3419"/>
                </a:lnTo>
                <a:lnTo>
                  <a:pt x="1742" y="3418"/>
                </a:lnTo>
                <a:lnTo>
                  <a:pt x="1745" y="3410"/>
                </a:lnTo>
                <a:lnTo>
                  <a:pt x="1739" y="3409"/>
                </a:lnTo>
                <a:lnTo>
                  <a:pt x="1737" y="3408"/>
                </a:lnTo>
                <a:lnTo>
                  <a:pt x="1737" y="3407"/>
                </a:lnTo>
                <a:lnTo>
                  <a:pt x="1738" y="3406"/>
                </a:lnTo>
                <a:lnTo>
                  <a:pt x="1742" y="3404"/>
                </a:lnTo>
                <a:lnTo>
                  <a:pt x="1743" y="3404"/>
                </a:lnTo>
                <a:lnTo>
                  <a:pt x="1742" y="3404"/>
                </a:lnTo>
                <a:lnTo>
                  <a:pt x="1743" y="3402"/>
                </a:lnTo>
                <a:lnTo>
                  <a:pt x="1745" y="3401"/>
                </a:lnTo>
                <a:lnTo>
                  <a:pt x="1746" y="3401"/>
                </a:lnTo>
                <a:lnTo>
                  <a:pt x="1748" y="3401"/>
                </a:lnTo>
                <a:lnTo>
                  <a:pt x="1748" y="3403"/>
                </a:lnTo>
                <a:lnTo>
                  <a:pt x="1749" y="3407"/>
                </a:lnTo>
                <a:lnTo>
                  <a:pt x="1750" y="3410"/>
                </a:lnTo>
                <a:lnTo>
                  <a:pt x="1750" y="3412"/>
                </a:lnTo>
                <a:lnTo>
                  <a:pt x="1751" y="3412"/>
                </a:lnTo>
                <a:lnTo>
                  <a:pt x="1754" y="3414"/>
                </a:lnTo>
                <a:lnTo>
                  <a:pt x="1758" y="3414"/>
                </a:lnTo>
                <a:lnTo>
                  <a:pt x="1765" y="3415"/>
                </a:lnTo>
                <a:lnTo>
                  <a:pt x="1764" y="3419"/>
                </a:lnTo>
                <a:lnTo>
                  <a:pt x="1765" y="3424"/>
                </a:lnTo>
                <a:lnTo>
                  <a:pt x="1757" y="3421"/>
                </a:lnTo>
                <a:lnTo>
                  <a:pt x="1748" y="3418"/>
                </a:lnTo>
                <a:lnTo>
                  <a:pt x="1751" y="3423"/>
                </a:lnTo>
                <a:lnTo>
                  <a:pt x="1753" y="3429"/>
                </a:lnTo>
                <a:lnTo>
                  <a:pt x="1756" y="3429"/>
                </a:lnTo>
                <a:lnTo>
                  <a:pt x="1760" y="3428"/>
                </a:lnTo>
                <a:lnTo>
                  <a:pt x="1765" y="3427"/>
                </a:lnTo>
                <a:lnTo>
                  <a:pt x="1772" y="3427"/>
                </a:lnTo>
                <a:lnTo>
                  <a:pt x="1773" y="3427"/>
                </a:lnTo>
                <a:lnTo>
                  <a:pt x="1773" y="3428"/>
                </a:lnTo>
                <a:lnTo>
                  <a:pt x="1771" y="3429"/>
                </a:lnTo>
                <a:lnTo>
                  <a:pt x="1766" y="3431"/>
                </a:lnTo>
                <a:lnTo>
                  <a:pt x="1754" y="3434"/>
                </a:lnTo>
                <a:lnTo>
                  <a:pt x="1748" y="3435"/>
                </a:lnTo>
                <a:lnTo>
                  <a:pt x="1748" y="3443"/>
                </a:lnTo>
                <a:lnTo>
                  <a:pt x="1750" y="3443"/>
                </a:lnTo>
                <a:lnTo>
                  <a:pt x="1751" y="3443"/>
                </a:lnTo>
                <a:lnTo>
                  <a:pt x="1751" y="3442"/>
                </a:lnTo>
                <a:lnTo>
                  <a:pt x="1750" y="3440"/>
                </a:lnTo>
                <a:lnTo>
                  <a:pt x="1750" y="3439"/>
                </a:lnTo>
                <a:lnTo>
                  <a:pt x="1751" y="3438"/>
                </a:lnTo>
                <a:lnTo>
                  <a:pt x="1755" y="3439"/>
                </a:lnTo>
                <a:lnTo>
                  <a:pt x="1758" y="3439"/>
                </a:lnTo>
                <a:lnTo>
                  <a:pt x="1762" y="3440"/>
                </a:lnTo>
                <a:lnTo>
                  <a:pt x="1767" y="3441"/>
                </a:lnTo>
                <a:lnTo>
                  <a:pt x="1767" y="3446"/>
                </a:lnTo>
                <a:lnTo>
                  <a:pt x="1771" y="3446"/>
                </a:lnTo>
                <a:lnTo>
                  <a:pt x="1775" y="3446"/>
                </a:lnTo>
                <a:lnTo>
                  <a:pt x="1778" y="3446"/>
                </a:lnTo>
                <a:lnTo>
                  <a:pt x="1782" y="3446"/>
                </a:lnTo>
                <a:lnTo>
                  <a:pt x="1782" y="3447"/>
                </a:lnTo>
                <a:lnTo>
                  <a:pt x="1782" y="3449"/>
                </a:lnTo>
                <a:lnTo>
                  <a:pt x="1782" y="3450"/>
                </a:lnTo>
                <a:lnTo>
                  <a:pt x="1784" y="3452"/>
                </a:lnTo>
                <a:lnTo>
                  <a:pt x="1790" y="3449"/>
                </a:lnTo>
                <a:lnTo>
                  <a:pt x="1790" y="3450"/>
                </a:lnTo>
                <a:lnTo>
                  <a:pt x="1790" y="3452"/>
                </a:lnTo>
                <a:lnTo>
                  <a:pt x="1790" y="3453"/>
                </a:lnTo>
                <a:lnTo>
                  <a:pt x="1788" y="3454"/>
                </a:lnTo>
                <a:lnTo>
                  <a:pt x="1786" y="3454"/>
                </a:lnTo>
                <a:lnTo>
                  <a:pt x="1782" y="3455"/>
                </a:lnTo>
                <a:lnTo>
                  <a:pt x="1785" y="3459"/>
                </a:lnTo>
                <a:lnTo>
                  <a:pt x="1787" y="3463"/>
                </a:lnTo>
                <a:lnTo>
                  <a:pt x="1790" y="3464"/>
                </a:lnTo>
                <a:lnTo>
                  <a:pt x="1793" y="3464"/>
                </a:lnTo>
                <a:lnTo>
                  <a:pt x="1796" y="3466"/>
                </a:lnTo>
                <a:lnTo>
                  <a:pt x="1799" y="3466"/>
                </a:lnTo>
                <a:lnTo>
                  <a:pt x="1800" y="3466"/>
                </a:lnTo>
                <a:lnTo>
                  <a:pt x="1801" y="3465"/>
                </a:lnTo>
                <a:lnTo>
                  <a:pt x="1800" y="3463"/>
                </a:lnTo>
                <a:lnTo>
                  <a:pt x="1799" y="3462"/>
                </a:lnTo>
                <a:lnTo>
                  <a:pt x="1799" y="3460"/>
                </a:lnTo>
                <a:lnTo>
                  <a:pt x="1799" y="3459"/>
                </a:lnTo>
                <a:lnTo>
                  <a:pt x="1800" y="3458"/>
                </a:lnTo>
                <a:lnTo>
                  <a:pt x="1801" y="3457"/>
                </a:lnTo>
                <a:lnTo>
                  <a:pt x="1803" y="3457"/>
                </a:lnTo>
                <a:lnTo>
                  <a:pt x="1806" y="3457"/>
                </a:lnTo>
                <a:lnTo>
                  <a:pt x="1812" y="3458"/>
                </a:lnTo>
                <a:lnTo>
                  <a:pt x="1814" y="3458"/>
                </a:lnTo>
                <a:lnTo>
                  <a:pt x="1815" y="3458"/>
                </a:lnTo>
                <a:lnTo>
                  <a:pt x="1815" y="3457"/>
                </a:lnTo>
                <a:lnTo>
                  <a:pt x="1812" y="3455"/>
                </a:lnTo>
                <a:lnTo>
                  <a:pt x="1812" y="3449"/>
                </a:lnTo>
                <a:lnTo>
                  <a:pt x="1807" y="3448"/>
                </a:lnTo>
                <a:lnTo>
                  <a:pt x="1804" y="3446"/>
                </a:lnTo>
                <a:lnTo>
                  <a:pt x="1807" y="3447"/>
                </a:lnTo>
                <a:lnTo>
                  <a:pt x="1810" y="3446"/>
                </a:lnTo>
                <a:lnTo>
                  <a:pt x="1813" y="3446"/>
                </a:lnTo>
                <a:lnTo>
                  <a:pt x="1814" y="3446"/>
                </a:lnTo>
                <a:lnTo>
                  <a:pt x="1815" y="3446"/>
                </a:lnTo>
                <a:lnTo>
                  <a:pt x="1824" y="3460"/>
                </a:lnTo>
                <a:lnTo>
                  <a:pt x="1829" y="3460"/>
                </a:lnTo>
                <a:lnTo>
                  <a:pt x="1831" y="3459"/>
                </a:lnTo>
                <a:lnTo>
                  <a:pt x="1831" y="3457"/>
                </a:lnTo>
                <a:lnTo>
                  <a:pt x="1833" y="3455"/>
                </a:lnTo>
                <a:lnTo>
                  <a:pt x="1835" y="3455"/>
                </a:lnTo>
                <a:lnTo>
                  <a:pt x="1836" y="3450"/>
                </a:lnTo>
                <a:lnTo>
                  <a:pt x="1836" y="3448"/>
                </a:lnTo>
                <a:lnTo>
                  <a:pt x="1838" y="3446"/>
                </a:lnTo>
                <a:lnTo>
                  <a:pt x="1840" y="3445"/>
                </a:lnTo>
                <a:lnTo>
                  <a:pt x="1842" y="3445"/>
                </a:lnTo>
                <a:lnTo>
                  <a:pt x="1846" y="3444"/>
                </a:lnTo>
                <a:lnTo>
                  <a:pt x="1851" y="3444"/>
                </a:lnTo>
                <a:lnTo>
                  <a:pt x="1855" y="3444"/>
                </a:lnTo>
                <a:lnTo>
                  <a:pt x="1862" y="3446"/>
                </a:lnTo>
                <a:lnTo>
                  <a:pt x="1866" y="3446"/>
                </a:lnTo>
                <a:lnTo>
                  <a:pt x="1869" y="3446"/>
                </a:lnTo>
                <a:lnTo>
                  <a:pt x="1868" y="3445"/>
                </a:lnTo>
                <a:lnTo>
                  <a:pt x="1867" y="3442"/>
                </a:lnTo>
                <a:lnTo>
                  <a:pt x="1867" y="3439"/>
                </a:lnTo>
                <a:lnTo>
                  <a:pt x="1866" y="3438"/>
                </a:lnTo>
                <a:lnTo>
                  <a:pt x="1863" y="3437"/>
                </a:lnTo>
                <a:lnTo>
                  <a:pt x="1861" y="3436"/>
                </a:lnTo>
                <a:lnTo>
                  <a:pt x="1855" y="3436"/>
                </a:lnTo>
                <a:lnTo>
                  <a:pt x="1849" y="3436"/>
                </a:lnTo>
                <a:lnTo>
                  <a:pt x="1846" y="3436"/>
                </a:lnTo>
                <a:lnTo>
                  <a:pt x="1843" y="3435"/>
                </a:lnTo>
                <a:lnTo>
                  <a:pt x="1815" y="3410"/>
                </a:lnTo>
                <a:lnTo>
                  <a:pt x="1815" y="3407"/>
                </a:lnTo>
                <a:lnTo>
                  <a:pt x="1814" y="3404"/>
                </a:lnTo>
                <a:lnTo>
                  <a:pt x="1815" y="3398"/>
                </a:lnTo>
                <a:lnTo>
                  <a:pt x="1815" y="3393"/>
                </a:lnTo>
                <a:lnTo>
                  <a:pt x="1816" y="3391"/>
                </a:lnTo>
                <a:lnTo>
                  <a:pt x="1815" y="3390"/>
                </a:lnTo>
                <a:lnTo>
                  <a:pt x="1810" y="3387"/>
                </a:lnTo>
                <a:lnTo>
                  <a:pt x="1793" y="3382"/>
                </a:lnTo>
                <a:lnTo>
                  <a:pt x="1794" y="3380"/>
                </a:lnTo>
                <a:lnTo>
                  <a:pt x="1796" y="3376"/>
                </a:lnTo>
                <a:lnTo>
                  <a:pt x="1797" y="3373"/>
                </a:lnTo>
                <a:lnTo>
                  <a:pt x="1798" y="3370"/>
                </a:lnTo>
                <a:lnTo>
                  <a:pt x="1803" y="3370"/>
                </a:lnTo>
                <a:lnTo>
                  <a:pt x="1804" y="3371"/>
                </a:lnTo>
                <a:lnTo>
                  <a:pt x="1805" y="3371"/>
                </a:lnTo>
                <a:lnTo>
                  <a:pt x="1805" y="3372"/>
                </a:lnTo>
                <a:lnTo>
                  <a:pt x="1804" y="3373"/>
                </a:lnTo>
                <a:lnTo>
                  <a:pt x="1812" y="3373"/>
                </a:lnTo>
                <a:lnTo>
                  <a:pt x="1811" y="3372"/>
                </a:lnTo>
                <a:lnTo>
                  <a:pt x="1811" y="3368"/>
                </a:lnTo>
                <a:lnTo>
                  <a:pt x="1810" y="3359"/>
                </a:lnTo>
                <a:lnTo>
                  <a:pt x="1798" y="3359"/>
                </a:lnTo>
                <a:lnTo>
                  <a:pt x="1800" y="3358"/>
                </a:lnTo>
                <a:lnTo>
                  <a:pt x="1802" y="3357"/>
                </a:lnTo>
                <a:lnTo>
                  <a:pt x="1802" y="3356"/>
                </a:lnTo>
                <a:lnTo>
                  <a:pt x="1803" y="3355"/>
                </a:lnTo>
                <a:lnTo>
                  <a:pt x="1803" y="3351"/>
                </a:lnTo>
                <a:lnTo>
                  <a:pt x="1803" y="3347"/>
                </a:lnTo>
                <a:lnTo>
                  <a:pt x="1802" y="3343"/>
                </a:lnTo>
                <a:lnTo>
                  <a:pt x="1802" y="3338"/>
                </a:lnTo>
                <a:lnTo>
                  <a:pt x="1802" y="3336"/>
                </a:lnTo>
                <a:lnTo>
                  <a:pt x="1802" y="3334"/>
                </a:lnTo>
                <a:lnTo>
                  <a:pt x="1803" y="3333"/>
                </a:lnTo>
                <a:lnTo>
                  <a:pt x="1804" y="3331"/>
                </a:lnTo>
                <a:lnTo>
                  <a:pt x="1805" y="3330"/>
                </a:lnTo>
                <a:lnTo>
                  <a:pt x="1806" y="3329"/>
                </a:lnTo>
                <a:lnTo>
                  <a:pt x="1810" y="3328"/>
                </a:lnTo>
                <a:lnTo>
                  <a:pt x="1813" y="3327"/>
                </a:lnTo>
                <a:lnTo>
                  <a:pt x="1815" y="3325"/>
                </a:lnTo>
                <a:lnTo>
                  <a:pt x="1813" y="3321"/>
                </a:lnTo>
                <a:lnTo>
                  <a:pt x="1812" y="3320"/>
                </a:lnTo>
                <a:lnTo>
                  <a:pt x="1810" y="3319"/>
                </a:lnTo>
                <a:lnTo>
                  <a:pt x="1807" y="3317"/>
                </a:lnTo>
                <a:lnTo>
                  <a:pt x="1808" y="3314"/>
                </a:lnTo>
                <a:lnTo>
                  <a:pt x="1809" y="3311"/>
                </a:lnTo>
                <a:lnTo>
                  <a:pt x="1810" y="3309"/>
                </a:lnTo>
                <a:lnTo>
                  <a:pt x="1810" y="3306"/>
                </a:lnTo>
                <a:lnTo>
                  <a:pt x="1813" y="3308"/>
                </a:lnTo>
                <a:lnTo>
                  <a:pt x="1814" y="3310"/>
                </a:lnTo>
                <a:lnTo>
                  <a:pt x="1815" y="3311"/>
                </a:lnTo>
                <a:lnTo>
                  <a:pt x="1815" y="3317"/>
                </a:lnTo>
                <a:lnTo>
                  <a:pt x="1823" y="3314"/>
                </a:lnTo>
                <a:lnTo>
                  <a:pt x="1826" y="3314"/>
                </a:lnTo>
                <a:lnTo>
                  <a:pt x="1829" y="3314"/>
                </a:lnTo>
                <a:lnTo>
                  <a:pt x="1829" y="3308"/>
                </a:lnTo>
                <a:lnTo>
                  <a:pt x="1829" y="3303"/>
                </a:lnTo>
                <a:lnTo>
                  <a:pt x="1829" y="3299"/>
                </a:lnTo>
                <a:lnTo>
                  <a:pt x="1830" y="3295"/>
                </a:lnTo>
                <a:lnTo>
                  <a:pt x="1831" y="3291"/>
                </a:lnTo>
                <a:lnTo>
                  <a:pt x="1833" y="3287"/>
                </a:lnTo>
                <a:lnTo>
                  <a:pt x="1835" y="3284"/>
                </a:lnTo>
                <a:lnTo>
                  <a:pt x="1838" y="3281"/>
                </a:lnTo>
                <a:lnTo>
                  <a:pt x="1843" y="3275"/>
                </a:lnTo>
                <a:lnTo>
                  <a:pt x="1850" y="3270"/>
                </a:lnTo>
                <a:lnTo>
                  <a:pt x="1866" y="3258"/>
                </a:lnTo>
                <a:lnTo>
                  <a:pt x="1864" y="3256"/>
                </a:lnTo>
                <a:lnTo>
                  <a:pt x="1862" y="3254"/>
                </a:lnTo>
                <a:lnTo>
                  <a:pt x="1861" y="3252"/>
                </a:lnTo>
                <a:lnTo>
                  <a:pt x="1860" y="3251"/>
                </a:lnTo>
                <a:lnTo>
                  <a:pt x="1860" y="3248"/>
                </a:lnTo>
                <a:lnTo>
                  <a:pt x="1861" y="3245"/>
                </a:lnTo>
                <a:lnTo>
                  <a:pt x="1862" y="3242"/>
                </a:lnTo>
                <a:lnTo>
                  <a:pt x="1862" y="3239"/>
                </a:lnTo>
                <a:lnTo>
                  <a:pt x="1861" y="3237"/>
                </a:lnTo>
                <a:lnTo>
                  <a:pt x="1861" y="3236"/>
                </a:lnTo>
                <a:lnTo>
                  <a:pt x="1859" y="3234"/>
                </a:lnTo>
                <a:lnTo>
                  <a:pt x="1857" y="3232"/>
                </a:lnTo>
                <a:lnTo>
                  <a:pt x="1856" y="3232"/>
                </a:lnTo>
                <a:lnTo>
                  <a:pt x="1855" y="3232"/>
                </a:lnTo>
                <a:lnTo>
                  <a:pt x="1852" y="3232"/>
                </a:lnTo>
                <a:lnTo>
                  <a:pt x="1849" y="3233"/>
                </a:lnTo>
                <a:lnTo>
                  <a:pt x="1846" y="3232"/>
                </a:lnTo>
                <a:lnTo>
                  <a:pt x="1845" y="3231"/>
                </a:lnTo>
                <a:lnTo>
                  <a:pt x="1843" y="3228"/>
                </a:lnTo>
                <a:lnTo>
                  <a:pt x="1841" y="3224"/>
                </a:lnTo>
                <a:lnTo>
                  <a:pt x="1835" y="3219"/>
                </a:lnTo>
                <a:lnTo>
                  <a:pt x="1831" y="3215"/>
                </a:lnTo>
                <a:lnTo>
                  <a:pt x="1830" y="3213"/>
                </a:lnTo>
                <a:lnTo>
                  <a:pt x="1830" y="3212"/>
                </a:lnTo>
                <a:lnTo>
                  <a:pt x="1829" y="3208"/>
                </a:lnTo>
                <a:lnTo>
                  <a:pt x="1830" y="3207"/>
                </a:lnTo>
                <a:lnTo>
                  <a:pt x="1831" y="3205"/>
                </a:lnTo>
                <a:lnTo>
                  <a:pt x="1832" y="3203"/>
                </a:lnTo>
                <a:lnTo>
                  <a:pt x="1833" y="3201"/>
                </a:lnTo>
                <a:lnTo>
                  <a:pt x="1841" y="3193"/>
                </a:lnTo>
                <a:lnTo>
                  <a:pt x="1855" y="3176"/>
                </a:lnTo>
                <a:lnTo>
                  <a:pt x="1857" y="3176"/>
                </a:lnTo>
                <a:lnTo>
                  <a:pt x="1859" y="3176"/>
                </a:lnTo>
                <a:lnTo>
                  <a:pt x="1863" y="3178"/>
                </a:lnTo>
                <a:lnTo>
                  <a:pt x="1866" y="3179"/>
                </a:lnTo>
                <a:lnTo>
                  <a:pt x="1867" y="3180"/>
                </a:lnTo>
                <a:lnTo>
                  <a:pt x="1869" y="3179"/>
                </a:lnTo>
                <a:lnTo>
                  <a:pt x="1869" y="3175"/>
                </a:lnTo>
                <a:lnTo>
                  <a:pt x="1869" y="3171"/>
                </a:lnTo>
                <a:lnTo>
                  <a:pt x="1868" y="3171"/>
                </a:lnTo>
                <a:lnTo>
                  <a:pt x="1867" y="3171"/>
                </a:lnTo>
                <a:lnTo>
                  <a:pt x="1866" y="3169"/>
                </a:lnTo>
                <a:lnTo>
                  <a:pt x="1865" y="3167"/>
                </a:lnTo>
                <a:lnTo>
                  <a:pt x="1865" y="3166"/>
                </a:lnTo>
                <a:lnTo>
                  <a:pt x="1866" y="3165"/>
                </a:lnTo>
                <a:lnTo>
                  <a:pt x="1868" y="3164"/>
                </a:lnTo>
                <a:lnTo>
                  <a:pt x="1869" y="3163"/>
                </a:lnTo>
                <a:lnTo>
                  <a:pt x="1874" y="3162"/>
                </a:lnTo>
                <a:lnTo>
                  <a:pt x="1875" y="3144"/>
                </a:lnTo>
                <a:lnTo>
                  <a:pt x="1875" y="3140"/>
                </a:lnTo>
                <a:lnTo>
                  <a:pt x="1875" y="3136"/>
                </a:lnTo>
                <a:lnTo>
                  <a:pt x="1876" y="3132"/>
                </a:lnTo>
                <a:lnTo>
                  <a:pt x="1877" y="3128"/>
                </a:lnTo>
                <a:lnTo>
                  <a:pt x="1883" y="3126"/>
                </a:lnTo>
                <a:lnTo>
                  <a:pt x="1885" y="3125"/>
                </a:lnTo>
                <a:lnTo>
                  <a:pt x="1888" y="3124"/>
                </a:lnTo>
                <a:lnTo>
                  <a:pt x="1889" y="3123"/>
                </a:lnTo>
                <a:lnTo>
                  <a:pt x="1890" y="3121"/>
                </a:lnTo>
                <a:lnTo>
                  <a:pt x="1890" y="3120"/>
                </a:lnTo>
                <a:lnTo>
                  <a:pt x="1889" y="3119"/>
                </a:lnTo>
                <a:lnTo>
                  <a:pt x="1888" y="3118"/>
                </a:lnTo>
                <a:lnTo>
                  <a:pt x="1885" y="3117"/>
                </a:lnTo>
                <a:lnTo>
                  <a:pt x="1880" y="3117"/>
                </a:lnTo>
                <a:lnTo>
                  <a:pt x="1882" y="3114"/>
                </a:lnTo>
                <a:lnTo>
                  <a:pt x="1883" y="3112"/>
                </a:lnTo>
                <a:lnTo>
                  <a:pt x="1883" y="3111"/>
                </a:lnTo>
                <a:lnTo>
                  <a:pt x="1885" y="3112"/>
                </a:lnTo>
                <a:lnTo>
                  <a:pt x="1888" y="3112"/>
                </a:lnTo>
                <a:lnTo>
                  <a:pt x="1891" y="3111"/>
                </a:lnTo>
                <a:lnTo>
                  <a:pt x="1894" y="3111"/>
                </a:lnTo>
                <a:lnTo>
                  <a:pt x="1896" y="3113"/>
                </a:lnTo>
                <a:lnTo>
                  <a:pt x="1897" y="3114"/>
                </a:lnTo>
                <a:lnTo>
                  <a:pt x="1898" y="3118"/>
                </a:lnTo>
                <a:lnTo>
                  <a:pt x="1899" y="3119"/>
                </a:lnTo>
                <a:lnTo>
                  <a:pt x="1900" y="3119"/>
                </a:lnTo>
                <a:lnTo>
                  <a:pt x="1902" y="3119"/>
                </a:lnTo>
                <a:lnTo>
                  <a:pt x="1905" y="3117"/>
                </a:lnTo>
                <a:lnTo>
                  <a:pt x="1907" y="3116"/>
                </a:lnTo>
                <a:lnTo>
                  <a:pt x="1907" y="3114"/>
                </a:lnTo>
                <a:lnTo>
                  <a:pt x="1907" y="3112"/>
                </a:lnTo>
                <a:lnTo>
                  <a:pt x="1907" y="3110"/>
                </a:lnTo>
                <a:lnTo>
                  <a:pt x="1906" y="3107"/>
                </a:lnTo>
                <a:lnTo>
                  <a:pt x="1905" y="3105"/>
                </a:lnTo>
                <a:lnTo>
                  <a:pt x="1905" y="3103"/>
                </a:lnTo>
                <a:lnTo>
                  <a:pt x="1901" y="3105"/>
                </a:lnTo>
                <a:lnTo>
                  <a:pt x="1897" y="3106"/>
                </a:lnTo>
                <a:lnTo>
                  <a:pt x="1894" y="3106"/>
                </a:lnTo>
                <a:lnTo>
                  <a:pt x="1888" y="3104"/>
                </a:lnTo>
                <a:lnTo>
                  <a:pt x="1883" y="3103"/>
                </a:lnTo>
                <a:lnTo>
                  <a:pt x="1883" y="3089"/>
                </a:lnTo>
                <a:lnTo>
                  <a:pt x="1882" y="3088"/>
                </a:lnTo>
                <a:lnTo>
                  <a:pt x="1879" y="3087"/>
                </a:lnTo>
                <a:lnTo>
                  <a:pt x="1877" y="3087"/>
                </a:lnTo>
                <a:lnTo>
                  <a:pt x="1874" y="3086"/>
                </a:lnTo>
                <a:lnTo>
                  <a:pt x="1880" y="3066"/>
                </a:lnTo>
                <a:lnTo>
                  <a:pt x="1881" y="3067"/>
                </a:lnTo>
                <a:lnTo>
                  <a:pt x="1883" y="3068"/>
                </a:lnTo>
                <a:lnTo>
                  <a:pt x="1886" y="3068"/>
                </a:lnTo>
                <a:lnTo>
                  <a:pt x="1888" y="3068"/>
                </a:lnTo>
                <a:lnTo>
                  <a:pt x="1890" y="3068"/>
                </a:lnTo>
                <a:lnTo>
                  <a:pt x="1891" y="3069"/>
                </a:lnTo>
                <a:lnTo>
                  <a:pt x="1893" y="3071"/>
                </a:lnTo>
                <a:lnTo>
                  <a:pt x="1893" y="3073"/>
                </a:lnTo>
                <a:lnTo>
                  <a:pt x="1893" y="3075"/>
                </a:lnTo>
                <a:lnTo>
                  <a:pt x="1894" y="3078"/>
                </a:lnTo>
                <a:lnTo>
                  <a:pt x="1903" y="3078"/>
                </a:lnTo>
                <a:lnTo>
                  <a:pt x="1909" y="3078"/>
                </a:lnTo>
                <a:lnTo>
                  <a:pt x="1911" y="3078"/>
                </a:lnTo>
                <a:lnTo>
                  <a:pt x="1913" y="3076"/>
                </a:lnTo>
                <a:lnTo>
                  <a:pt x="1919" y="3072"/>
                </a:lnTo>
                <a:lnTo>
                  <a:pt x="1924" y="3069"/>
                </a:lnTo>
                <a:lnTo>
                  <a:pt x="1926" y="3068"/>
                </a:lnTo>
                <a:lnTo>
                  <a:pt x="1928" y="3066"/>
                </a:lnTo>
                <a:lnTo>
                  <a:pt x="1929" y="3050"/>
                </a:lnTo>
                <a:lnTo>
                  <a:pt x="1930" y="3038"/>
                </a:lnTo>
                <a:lnTo>
                  <a:pt x="1931" y="3030"/>
                </a:lnTo>
                <a:lnTo>
                  <a:pt x="1926" y="3027"/>
                </a:lnTo>
                <a:lnTo>
                  <a:pt x="1922" y="3024"/>
                </a:lnTo>
                <a:lnTo>
                  <a:pt x="1922" y="3022"/>
                </a:lnTo>
                <a:lnTo>
                  <a:pt x="1922" y="3020"/>
                </a:lnTo>
                <a:lnTo>
                  <a:pt x="1923" y="3017"/>
                </a:lnTo>
                <a:lnTo>
                  <a:pt x="1925" y="3015"/>
                </a:lnTo>
                <a:lnTo>
                  <a:pt x="1925" y="3014"/>
                </a:lnTo>
                <a:lnTo>
                  <a:pt x="1925" y="3013"/>
                </a:lnTo>
                <a:lnTo>
                  <a:pt x="1927" y="3015"/>
                </a:lnTo>
                <a:lnTo>
                  <a:pt x="1929" y="3017"/>
                </a:lnTo>
                <a:lnTo>
                  <a:pt x="1931" y="3020"/>
                </a:lnTo>
                <a:lnTo>
                  <a:pt x="1933" y="3021"/>
                </a:lnTo>
                <a:lnTo>
                  <a:pt x="1935" y="3021"/>
                </a:lnTo>
                <a:lnTo>
                  <a:pt x="1938" y="3019"/>
                </a:lnTo>
                <a:lnTo>
                  <a:pt x="1942" y="3016"/>
                </a:lnTo>
                <a:lnTo>
                  <a:pt x="1951" y="3014"/>
                </a:lnTo>
                <a:lnTo>
                  <a:pt x="1959" y="3013"/>
                </a:lnTo>
                <a:lnTo>
                  <a:pt x="1974" y="3011"/>
                </a:lnTo>
                <a:lnTo>
                  <a:pt x="1981" y="3010"/>
                </a:lnTo>
                <a:lnTo>
                  <a:pt x="1987" y="3008"/>
                </a:lnTo>
                <a:lnTo>
                  <a:pt x="1994" y="3005"/>
                </a:lnTo>
                <a:lnTo>
                  <a:pt x="2001" y="3002"/>
                </a:lnTo>
                <a:lnTo>
                  <a:pt x="2004" y="3000"/>
                </a:lnTo>
                <a:lnTo>
                  <a:pt x="2007" y="2997"/>
                </a:lnTo>
                <a:lnTo>
                  <a:pt x="2009" y="2995"/>
                </a:lnTo>
                <a:lnTo>
                  <a:pt x="2011" y="2992"/>
                </a:lnTo>
                <a:lnTo>
                  <a:pt x="2015" y="2987"/>
                </a:lnTo>
                <a:lnTo>
                  <a:pt x="2018" y="2981"/>
                </a:lnTo>
                <a:lnTo>
                  <a:pt x="2020" y="2974"/>
                </a:lnTo>
                <a:lnTo>
                  <a:pt x="2022" y="2967"/>
                </a:lnTo>
                <a:lnTo>
                  <a:pt x="2026" y="2951"/>
                </a:lnTo>
                <a:lnTo>
                  <a:pt x="2024" y="2950"/>
                </a:lnTo>
                <a:lnTo>
                  <a:pt x="2022" y="2950"/>
                </a:lnTo>
                <a:lnTo>
                  <a:pt x="2018" y="2949"/>
                </a:lnTo>
                <a:lnTo>
                  <a:pt x="2014" y="2948"/>
                </a:lnTo>
                <a:lnTo>
                  <a:pt x="2013" y="2947"/>
                </a:lnTo>
                <a:lnTo>
                  <a:pt x="2012" y="2945"/>
                </a:lnTo>
                <a:lnTo>
                  <a:pt x="2011" y="2943"/>
                </a:lnTo>
                <a:lnTo>
                  <a:pt x="2011" y="2940"/>
                </a:lnTo>
                <a:lnTo>
                  <a:pt x="2012" y="2938"/>
                </a:lnTo>
                <a:lnTo>
                  <a:pt x="2013" y="2936"/>
                </a:lnTo>
                <a:lnTo>
                  <a:pt x="2015" y="2933"/>
                </a:lnTo>
                <a:lnTo>
                  <a:pt x="2015" y="2931"/>
                </a:lnTo>
                <a:lnTo>
                  <a:pt x="2015" y="2929"/>
                </a:lnTo>
                <a:lnTo>
                  <a:pt x="2014" y="2927"/>
                </a:lnTo>
                <a:lnTo>
                  <a:pt x="2012" y="2924"/>
                </a:lnTo>
                <a:lnTo>
                  <a:pt x="2007" y="2919"/>
                </a:lnTo>
                <a:lnTo>
                  <a:pt x="2002" y="2914"/>
                </a:lnTo>
                <a:lnTo>
                  <a:pt x="1998" y="2909"/>
                </a:lnTo>
                <a:lnTo>
                  <a:pt x="1993" y="2899"/>
                </a:lnTo>
                <a:lnTo>
                  <a:pt x="1990" y="2892"/>
                </a:lnTo>
                <a:lnTo>
                  <a:pt x="1990" y="2890"/>
                </a:lnTo>
                <a:lnTo>
                  <a:pt x="1990" y="2889"/>
                </a:lnTo>
                <a:lnTo>
                  <a:pt x="1991" y="2889"/>
                </a:lnTo>
                <a:lnTo>
                  <a:pt x="1992" y="2888"/>
                </a:lnTo>
                <a:lnTo>
                  <a:pt x="1993" y="2886"/>
                </a:lnTo>
                <a:lnTo>
                  <a:pt x="1993" y="2884"/>
                </a:lnTo>
                <a:lnTo>
                  <a:pt x="1993" y="2879"/>
                </a:lnTo>
                <a:lnTo>
                  <a:pt x="1992" y="2875"/>
                </a:lnTo>
                <a:lnTo>
                  <a:pt x="1995" y="2869"/>
                </a:lnTo>
                <a:lnTo>
                  <a:pt x="1994" y="2869"/>
                </a:lnTo>
                <a:lnTo>
                  <a:pt x="1994" y="2867"/>
                </a:lnTo>
                <a:lnTo>
                  <a:pt x="1995" y="2866"/>
                </a:lnTo>
                <a:lnTo>
                  <a:pt x="1995" y="2865"/>
                </a:lnTo>
                <a:lnTo>
                  <a:pt x="1998" y="2861"/>
                </a:lnTo>
                <a:lnTo>
                  <a:pt x="1999" y="2863"/>
                </a:lnTo>
                <a:lnTo>
                  <a:pt x="2001" y="2868"/>
                </a:lnTo>
                <a:lnTo>
                  <a:pt x="2001" y="2870"/>
                </a:lnTo>
                <a:lnTo>
                  <a:pt x="2001" y="2872"/>
                </a:lnTo>
                <a:lnTo>
                  <a:pt x="2000" y="2873"/>
                </a:lnTo>
                <a:lnTo>
                  <a:pt x="1998" y="2872"/>
                </a:lnTo>
                <a:lnTo>
                  <a:pt x="1999" y="2888"/>
                </a:lnTo>
                <a:lnTo>
                  <a:pt x="2001" y="2900"/>
                </a:lnTo>
                <a:lnTo>
                  <a:pt x="2004" y="2901"/>
                </a:lnTo>
                <a:lnTo>
                  <a:pt x="2008" y="2902"/>
                </a:lnTo>
                <a:lnTo>
                  <a:pt x="2011" y="2902"/>
                </a:lnTo>
                <a:lnTo>
                  <a:pt x="2013" y="2902"/>
                </a:lnTo>
                <a:lnTo>
                  <a:pt x="2015" y="2903"/>
                </a:lnTo>
                <a:lnTo>
                  <a:pt x="2016" y="2905"/>
                </a:lnTo>
                <a:lnTo>
                  <a:pt x="2018" y="2907"/>
                </a:lnTo>
                <a:lnTo>
                  <a:pt x="2019" y="2910"/>
                </a:lnTo>
                <a:lnTo>
                  <a:pt x="2021" y="2912"/>
                </a:lnTo>
                <a:lnTo>
                  <a:pt x="2025" y="2914"/>
                </a:lnTo>
                <a:lnTo>
                  <a:pt x="2029" y="2915"/>
                </a:lnTo>
                <a:lnTo>
                  <a:pt x="2032" y="2916"/>
                </a:lnTo>
                <a:lnTo>
                  <a:pt x="2035" y="2916"/>
                </a:lnTo>
                <a:lnTo>
                  <a:pt x="2041" y="2914"/>
                </a:lnTo>
                <a:lnTo>
                  <a:pt x="2049" y="2912"/>
                </a:lnTo>
                <a:lnTo>
                  <a:pt x="2055" y="2914"/>
                </a:lnTo>
                <a:lnTo>
                  <a:pt x="2061" y="2915"/>
                </a:lnTo>
                <a:lnTo>
                  <a:pt x="2063" y="2915"/>
                </a:lnTo>
                <a:lnTo>
                  <a:pt x="2066" y="2915"/>
                </a:lnTo>
                <a:lnTo>
                  <a:pt x="2068" y="2913"/>
                </a:lnTo>
                <a:lnTo>
                  <a:pt x="2071" y="2911"/>
                </a:lnTo>
                <a:lnTo>
                  <a:pt x="2078" y="2903"/>
                </a:lnTo>
                <a:lnTo>
                  <a:pt x="2086" y="2892"/>
                </a:lnTo>
                <a:lnTo>
                  <a:pt x="2093" y="2881"/>
                </a:lnTo>
                <a:close/>
                <a:moveTo>
                  <a:pt x="1759" y="1684"/>
                </a:moveTo>
                <a:lnTo>
                  <a:pt x="1760" y="1687"/>
                </a:lnTo>
                <a:lnTo>
                  <a:pt x="1761" y="1689"/>
                </a:lnTo>
                <a:lnTo>
                  <a:pt x="1761" y="1690"/>
                </a:lnTo>
                <a:lnTo>
                  <a:pt x="1762" y="1691"/>
                </a:lnTo>
                <a:lnTo>
                  <a:pt x="1765" y="1692"/>
                </a:lnTo>
                <a:lnTo>
                  <a:pt x="1765" y="1690"/>
                </a:lnTo>
                <a:lnTo>
                  <a:pt x="1767" y="1689"/>
                </a:lnTo>
                <a:lnTo>
                  <a:pt x="1770" y="1687"/>
                </a:lnTo>
                <a:lnTo>
                  <a:pt x="1768" y="1681"/>
                </a:lnTo>
                <a:lnTo>
                  <a:pt x="1767" y="1679"/>
                </a:lnTo>
                <a:lnTo>
                  <a:pt x="1767" y="1676"/>
                </a:lnTo>
                <a:lnTo>
                  <a:pt x="1779" y="1681"/>
                </a:lnTo>
                <a:lnTo>
                  <a:pt x="1782" y="1683"/>
                </a:lnTo>
                <a:lnTo>
                  <a:pt x="1784" y="1684"/>
                </a:lnTo>
                <a:lnTo>
                  <a:pt x="1787" y="1684"/>
                </a:lnTo>
                <a:lnTo>
                  <a:pt x="1788" y="1683"/>
                </a:lnTo>
                <a:lnTo>
                  <a:pt x="1790" y="1680"/>
                </a:lnTo>
                <a:lnTo>
                  <a:pt x="1793" y="1676"/>
                </a:lnTo>
                <a:lnTo>
                  <a:pt x="1810" y="1676"/>
                </a:lnTo>
                <a:lnTo>
                  <a:pt x="1809" y="1676"/>
                </a:lnTo>
                <a:lnTo>
                  <a:pt x="1812" y="1677"/>
                </a:lnTo>
                <a:lnTo>
                  <a:pt x="1818" y="1678"/>
                </a:lnTo>
                <a:lnTo>
                  <a:pt x="1816" y="1673"/>
                </a:lnTo>
                <a:lnTo>
                  <a:pt x="1815" y="1669"/>
                </a:lnTo>
                <a:lnTo>
                  <a:pt x="1813" y="1665"/>
                </a:lnTo>
                <a:lnTo>
                  <a:pt x="1812" y="1663"/>
                </a:lnTo>
                <a:lnTo>
                  <a:pt x="1810" y="1662"/>
                </a:lnTo>
                <a:lnTo>
                  <a:pt x="1808" y="1662"/>
                </a:lnTo>
                <a:lnTo>
                  <a:pt x="1804" y="1662"/>
                </a:lnTo>
                <a:lnTo>
                  <a:pt x="1800" y="1662"/>
                </a:lnTo>
                <a:lnTo>
                  <a:pt x="1798" y="1662"/>
                </a:lnTo>
                <a:lnTo>
                  <a:pt x="1796" y="1662"/>
                </a:lnTo>
                <a:lnTo>
                  <a:pt x="1793" y="1660"/>
                </a:lnTo>
                <a:lnTo>
                  <a:pt x="1791" y="1659"/>
                </a:lnTo>
                <a:lnTo>
                  <a:pt x="1786" y="1654"/>
                </a:lnTo>
                <a:lnTo>
                  <a:pt x="1781" y="1650"/>
                </a:lnTo>
                <a:lnTo>
                  <a:pt x="1778" y="1648"/>
                </a:lnTo>
                <a:lnTo>
                  <a:pt x="1776" y="1647"/>
                </a:lnTo>
                <a:lnTo>
                  <a:pt x="1770" y="1647"/>
                </a:lnTo>
                <a:lnTo>
                  <a:pt x="1764" y="1647"/>
                </a:lnTo>
                <a:lnTo>
                  <a:pt x="1758" y="1647"/>
                </a:lnTo>
                <a:lnTo>
                  <a:pt x="1752" y="1647"/>
                </a:lnTo>
                <a:lnTo>
                  <a:pt x="1742" y="1648"/>
                </a:lnTo>
                <a:lnTo>
                  <a:pt x="1736" y="1648"/>
                </a:lnTo>
                <a:lnTo>
                  <a:pt x="1731" y="1647"/>
                </a:lnTo>
                <a:lnTo>
                  <a:pt x="1734" y="1649"/>
                </a:lnTo>
                <a:lnTo>
                  <a:pt x="1739" y="1650"/>
                </a:lnTo>
                <a:lnTo>
                  <a:pt x="1737" y="1655"/>
                </a:lnTo>
                <a:lnTo>
                  <a:pt x="1737" y="1657"/>
                </a:lnTo>
                <a:lnTo>
                  <a:pt x="1737" y="1659"/>
                </a:lnTo>
                <a:lnTo>
                  <a:pt x="1738" y="1662"/>
                </a:lnTo>
                <a:lnTo>
                  <a:pt x="1739" y="1664"/>
                </a:lnTo>
                <a:lnTo>
                  <a:pt x="1739" y="1667"/>
                </a:lnTo>
                <a:lnTo>
                  <a:pt x="1742" y="1667"/>
                </a:lnTo>
                <a:lnTo>
                  <a:pt x="1743" y="1668"/>
                </a:lnTo>
                <a:lnTo>
                  <a:pt x="1744" y="1670"/>
                </a:lnTo>
                <a:lnTo>
                  <a:pt x="1744" y="1672"/>
                </a:lnTo>
                <a:lnTo>
                  <a:pt x="1743" y="1676"/>
                </a:lnTo>
                <a:lnTo>
                  <a:pt x="1742" y="1678"/>
                </a:lnTo>
                <a:lnTo>
                  <a:pt x="1722" y="1676"/>
                </a:lnTo>
                <a:lnTo>
                  <a:pt x="1718" y="1675"/>
                </a:lnTo>
                <a:lnTo>
                  <a:pt x="1715" y="1673"/>
                </a:lnTo>
                <a:lnTo>
                  <a:pt x="1708" y="1670"/>
                </a:lnTo>
                <a:lnTo>
                  <a:pt x="1706" y="1681"/>
                </a:lnTo>
                <a:lnTo>
                  <a:pt x="1710" y="1683"/>
                </a:lnTo>
                <a:lnTo>
                  <a:pt x="1712" y="1684"/>
                </a:lnTo>
                <a:lnTo>
                  <a:pt x="1711" y="1684"/>
                </a:lnTo>
                <a:lnTo>
                  <a:pt x="1759" y="1684"/>
                </a:lnTo>
                <a:close/>
                <a:moveTo>
                  <a:pt x="3045" y="1071"/>
                </a:moveTo>
                <a:lnTo>
                  <a:pt x="3037" y="1071"/>
                </a:lnTo>
                <a:lnTo>
                  <a:pt x="3030" y="1071"/>
                </a:lnTo>
                <a:lnTo>
                  <a:pt x="3022" y="1070"/>
                </a:lnTo>
                <a:lnTo>
                  <a:pt x="3014" y="1069"/>
                </a:lnTo>
                <a:lnTo>
                  <a:pt x="2997" y="1067"/>
                </a:lnTo>
                <a:lnTo>
                  <a:pt x="2981" y="1065"/>
                </a:lnTo>
                <a:lnTo>
                  <a:pt x="2971" y="1065"/>
                </a:lnTo>
                <a:lnTo>
                  <a:pt x="2961" y="1066"/>
                </a:lnTo>
                <a:lnTo>
                  <a:pt x="2956" y="1066"/>
                </a:lnTo>
                <a:lnTo>
                  <a:pt x="2951" y="1066"/>
                </a:lnTo>
                <a:lnTo>
                  <a:pt x="2946" y="1066"/>
                </a:lnTo>
                <a:lnTo>
                  <a:pt x="2941" y="1065"/>
                </a:lnTo>
                <a:lnTo>
                  <a:pt x="2938" y="1062"/>
                </a:lnTo>
                <a:lnTo>
                  <a:pt x="2935" y="1060"/>
                </a:lnTo>
                <a:lnTo>
                  <a:pt x="2933" y="1059"/>
                </a:lnTo>
                <a:lnTo>
                  <a:pt x="2930" y="1060"/>
                </a:lnTo>
                <a:lnTo>
                  <a:pt x="2928" y="1061"/>
                </a:lnTo>
                <a:lnTo>
                  <a:pt x="2925" y="1063"/>
                </a:lnTo>
                <a:lnTo>
                  <a:pt x="2923" y="1065"/>
                </a:lnTo>
                <a:lnTo>
                  <a:pt x="2920" y="1069"/>
                </a:lnTo>
                <a:lnTo>
                  <a:pt x="2919" y="1071"/>
                </a:lnTo>
                <a:lnTo>
                  <a:pt x="2917" y="1071"/>
                </a:lnTo>
                <a:lnTo>
                  <a:pt x="2915" y="1071"/>
                </a:lnTo>
                <a:lnTo>
                  <a:pt x="2912" y="1071"/>
                </a:lnTo>
                <a:lnTo>
                  <a:pt x="2908" y="1070"/>
                </a:lnTo>
                <a:lnTo>
                  <a:pt x="2905" y="1071"/>
                </a:lnTo>
                <a:lnTo>
                  <a:pt x="2903" y="1072"/>
                </a:lnTo>
                <a:lnTo>
                  <a:pt x="2900" y="1075"/>
                </a:lnTo>
                <a:lnTo>
                  <a:pt x="2898" y="1077"/>
                </a:lnTo>
                <a:lnTo>
                  <a:pt x="2897" y="1078"/>
                </a:lnTo>
                <a:lnTo>
                  <a:pt x="2896" y="1079"/>
                </a:lnTo>
                <a:lnTo>
                  <a:pt x="2900" y="1086"/>
                </a:lnTo>
                <a:lnTo>
                  <a:pt x="2902" y="1090"/>
                </a:lnTo>
                <a:lnTo>
                  <a:pt x="2904" y="1095"/>
                </a:lnTo>
                <a:lnTo>
                  <a:pt x="2904" y="1099"/>
                </a:lnTo>
                <a:lnTo>
                  <a:pt x="2905" y="1103"/>
                </a:lnTo>
                <a:lnTo>
                  <a:pt x="2905" y="1108"/>
                </a:lnTo>
                <a:lnTo>
                  <a:pt x="2907" y="1115"/>
                </a:lnTo>
                <a:lnTo>
                  <a:pt x="2909" y="1124"/>
                </a:lnTo>
                <a:lnTo>
                  <a:pt x="2910" y="1129"/>
                </a:lnTo>
                <a:lnTo>
                  <a:pt x="2911" y="1134"/>
                </a:lnTo>
                <a:lnTo>
                  <a:pt x="2911" y="1139"/>
                </a:lnTo>
                <a:lnTo>
                  <a:pt x="2910" y="1144"/>
                </a:lnTo>
                <a:lnTo>
                  <a:pt x="2905" y="1147"/>
                </a:lnTo>
                <a:lnTo>
                  <a:pt x="2903" y="1153"/>
                </a:lnTo>
                <a:lnTo>
                  <a:pt x="2901" y="1159"/>
                </a:lnTo>
                <a:lnTo>
                  <a:pt x="2899" y="1169"/>
                </a:lnTo>
                <a:lnTo>
                  <a:pt x="2896" y="1169"/>
                </a:lnTo>
                <a:lnTo>
                  <a:pt x="2896" y="1173"/>
                </a:lnTo>
                <a:lnTo>
                  <a:pt x="2896" y="1178"/>
                </a:lnTo>
                <a:lnTo>
                  <a:pt x="2896" y="1186"/>
                </a:lnTo>
                <a:lnTo>
                  <a:pt x="2899" y="1184"/>
                </a:lnTo>
                <a:lnTo>
                  <a:pt x="2901" y="1183"/>
                </a:lnTo>
                <a:lnTo>
                  <a:pt x="2902" y="1183"/>
                </a:lnTo>
                <a:lnTo>
                  <a:pt x="2902" y="1185"/>
                </a:lnTo>
                <a:lnTo>
                  <a:pt x="2902" y="1187"/>
                </a:lnTo>
                <a:lnTo>
                  <a:pt x="2901" y="1189"/>
                </a:lnTo>
                <a:lnTo>
                  <a:pt x="2899" y="1191"/>
                </a:lnTo>
                <a:lnTo>
                  <a:pt x="2899" y="1192"/>
                </a:lnTo>
                <a:lnTo>
                  <a:pt x="2899" y="1195"/>
                </a:lnTo>
                <a:lnTo>
                  <a:pt x="2905" y="1200"/>
                </a:lnTo>
                <a:lnTo>
                  <a:pt x="2905" y="1204"/>
                </a:lnTo>
                <a:lnTo>
                  <a:pt x="2906" y="1207"/>
                </a:lnTo>
                <a:lnTo>
                  <a:pt x="2905" y="1214"/>
                </a:lnTo>
                <a:lnTo>
                  <a:pt x="2903" y="1221"/>
                </a:lnTo>
                <a:lnTo>
                  <a:pt x="2902" y="1228"/>
                </a:lnTo>
                <a:lnTo>
                  <a:pt x="2911" y="1229"/>
                </a:lnTo>
                <a:lnTo>
                  <a:pt x="2921" y="1229"/>
                </a:lnTo>
                <a:lnTo>
                  <a:pt x="2931" y="1228"/>
                </a:lnTo>
                <a:lnTo>
                  <a:pt x="2936" y="1227"/>
                </a:lnTo>
                <a:lnTo>
                  <a:pt x="2941" y="1225"/>
                </a:lnTo>
                <a:lnTo>
                  <a:pt x="2950" y="1238"/>
                </a:lnTo>
                <a:lnTo>
                  <a:pt x="2958" y="1251"/>
                </a:lnTo>
                <a:lnTo>
                  <a:pt x="2965" y="1249"/>
                </a:lnTo>
                <a:lnTo>
                  <a:pt x="2971" y="1248"/>
                </a:lnTo>
                <a:lnTo>
                  <a:pt x="2977" y="1247"/>
                </a:lnTo>
                <a:lnTo>
                  <a:pt x="2980" y="1246"/>
                </a:lnTo>
                <a:lnTo>
                  <a:pt x="2984" y="1245"/>
                </a:lnTo>
                <a:lnTo>
                  <a:pt x="2986" y="1240"/>
                </a:lnTo>
                <a:lnTo>
                  <a:pt x="2989" y="1239"/>
                </a:lnTo>
                <a:lnTo>
                  <a:pt x="2991" y="1239"/>
                </a:lnTo>
                <a:lnTo>
                  <a:pt x="2995" y="1239"/>
                </a:lnTo>
                <a:lnTo>
                  <a:pt x="3004" y="1241"/>
                </a:lnTo>
                <a:lnTo>
                  <a:pt x="3008" y="1242"/>
                </a:lnTo>
                <a:lnTo>
                  <a:pt x="3013" y="1243"/>
                </a:lnTo>
                <a:lnTo>
                  <a:pt x="3017" y="1242"/>
                </a:lnTo>
                <a:lnTo>
                  <a:pt x="3023" y="1240"/>
                </a:lnTo>
                <a:lnTo>
                  <a:pt x="3023" y="1237"/>
                </a:lnTo>
                <a:lnTo>
                  <a:pt x="3025" y="1235"/>
                </a:lnTo>
                <a:lnTo>
                  <a:pt x="3026" y="1233"/>
                </a:lnTo>
                <a:lnTo>
                  <a:pt x="3029" y="1229"/>
                </a:lnTo>
                <a:lnTo>
                  <a:pt x="3031" y="1224"/>
                </a:lnTo>
                <a:lnTo>
                  <a:pt x="3033" y="1221"/>
                </a:lnTo>
                <a:lnTo>
                  <a:pt x="3034" y="1220"/>
                </a:lnTo>
                <a:lnTo>
                  <a:pt x="3039" y="1217"/>
                </a:lnTo>
                <a:lnTo>
                  <a:pt x="3044" y="1216"/>
                </a:lnTo>
                <a:lnTo>
                  <a:pt x="3050" y="1214"/>
                </a:lnTo>
                <a:lnTo>
                  <a:pt x="3052" y="1213"/>
                </a:lnTo>
                <a:lnTo>
                  <a:pt x="3054" y="1211"/>
                </a:lnTo>
                <a:lnTo>
                  <a:pt x="3054" y="1210"/>
                </a:lnTo>
                <a:lnTo>
                  <a:pt x="3054" y="1209"/>
                </a:lnTo>
                <a:lnTo>
                  <a:pt x="3054" y="1206"/>
                </a:lnTo>
                <a:lnTo>
                  <a:pt x="3054" y="1203"/>
                </a:lnTo>
                <a:lnTo>
                  <a:pt x="3054" y="1200"/>
                </a:lnTo>
                <a:lnTo>
                  <a:pt x="3056" y="1197"/>
                </a:lnTo>
                <a:lnTo>
                  <a:pt x="3060" y="1193"/>
                </a:lnTo>
                <a:lnTo>
                  <a:pt x="3068" y="1186"/>
                </a:lnTo>
                <a:lnTo>
                  <a:pt x="3071" y="1183"/>
                </a:lnTo>
                <a:lnTo>
                  <a:pt x="3071" y="1180"/>
                </a:lnTo>
                <a:lnTo>
                  <a:pt x="3070" y="1178"/>
                </a:lnTo>
                <a:lnTo>
                  <a:pt x="3067" y="1175"/>
                </a:lnTo>
                <a:lnTo>
                  <a:pt x="3066" y="1173"/>
                </a:lnTo>
                <a:lnTo>
                  <a:pt x="3065" y="1170"/>
                </a:lnTo>
                <a:lnTo>
                  <a:pt x="3065" y="1167"/>
                </a:lnTo>
                <a:lnTo>
                  <a:pt x="3065" y="1164"/>
                </a:lnTo>
                <a:lnTo>
                  <a:pt x="3066" y="1162"/>
                </a:lnTo>
                <a:lnTo>
                  <a:pt x="3069" y="1161"/>
                </a:lnTo>
                <a:lnTo>
                  <a:pt x="3072" y="1159"/>
                </a:lnTo>
                <a:lnTo>
                  <a:pt x="3074" y="1158"/>
                </a:lnTo>
                <a:lnTo>
                  <a:pt x="3079" y="1149"/>
                </a:lnTo>
                <a:lnTo>
                  <a:pt x="3085" y="1140"/>
                </a:lnTo>
                <a:lnTo>
                  <a:pt x="3088" y="1135"/>
                </a:lnTo>
                <a:lnTo>
                  <a:pt x="3091" y="1131"/>
                </a:lnTo>
                <a:lnTo>
                  <a:pt x="3095" y="1127"/>
                </a:lnTo>
                <a:lnTo>
                  <a:pt x="3099" y="1124"/>
                </a:lnTo>
                <a:lnTo>
                  <a:pt x="3105" y="1121"/>
                </a:lnTo>
                <a:lnTo>
                  <a:pt x="3114" y="1118"/>
                </a:lnTo>
                <a:lnTo>
                  <a:pt x="3122" y="1114"/>
                </a:lnTo>
                <a:lnTo>
                  <a:pt x="3125" y="1112"/>
                </a:lnTo>
                <a:lnTo>
                  <a:pt x="3127" y="1110"/>
                </a:lnTo>
                <a:lnTo>
                  <a:pt x="3128" y="1106"/>
                </a:lnTo>
                <a:lnTo>
                  <a:pt x="3128" y="1101"/>
                </a:lnTo>
                <a:lnTo>
                  <a:pt x="3127" y="1090"/>
                </a:lnTo>
                <a:lnTo>
                  <a:pt x="3126" y="1087"/>
                </a:lnTo>
                <a:lnTo>
                  <a:pt x="3126" y="1084"/>
                </a:lnTo>
                <a:lnTo>
                  <a:pt x="3126" y="1082"/>
                </a:lnTo>
                <a:lnTo>
                  <a:pt x="3127" y="1079"/>
                </a:lnTo>
                <a:lnTo>
                  <a:pt x="3128" y="1077"/>
                </a:lnTo>
                <a:lnTo>
                  <a:pt x="3131" y="1075"/>
                </a:lnTo>
                <a:lnTo>
                  <a:pt x="3134" y="1073"/>
                </a:lnTo>
                <a:lnTo>
                  <a:pt x="3135" y="1071"/>
                </a:lnTo>
                <a:lnTo>
                  <a:pt x="3139" y="1070"/>
                </a:lnTo>
                <a:lnTo>
                  <a:pt x="3142" y="1069"/>
                </a:lnTo>
                <a:lnTo>
                  <a:pt x="3145" y="1068"/>
                </a:lnTo>
                <a:lnTo>
                  <a:pt x="3149" y="1068"/>
                </a:lnTo>
                <a:lnTo>
                  <a:pt x="3152" y="1068"/>
                </a:lnTo>
                <a:lnTo>
                  <a:pt x="3154" y="1069"/>
                </a:lnTo>
                <a:lnTo>
                  <a:pt x="3158" y="1071"/>
                </a:lnTo>
                <a:lnTo>
                  <a:pt x="3166" y="1075"/>
                </a:lnTo>
                <a:lnTo>
                  <a:pt x="3171" y="1078"/>
                </a:lnTo>
                <a:lnTo>
                  <a:pt x="3173" y="1079"/>
                </a:lnTo>
                <a:lnTo>
                  <a:pt x="3175" y="1079"/>
                </a:lnTo>
                <a:lnTo>
                  <a:pt x="3178" y="1080"/>
                </a:lnTo>
                <a:lnTo>
                  <a:pt x="3180" y="1080"/>
                </a:lnTo>
                <a:lnTo>
                  <a:pt x="3186" y="1079"/>
                </a:lnTo>
                <a:lnTo>
                  <a:pt x="3188" y="1078"/>
                </a:lnTo>
                <a:lnTo>
                  <a:pt x="3189" y="1076"/>
                </a:lnTo>
                <a:lnTo>
                  <a:pt x="3193" y="1071"/>
                </a:lnTo>
                <a:lnTo>
                  <a:pt x="3195" y="1067"/>
                </a:lnTo>
                <a:lnTo>
                  <a:pt x="3196" y="1066"/>
                </a:lnTo>
                <a:lnTo>
                  <a:pt x="3197" y="1065"/>
                </a:lnTo>
                <a:lnTo>
                  <a:pt x="3199" y="1064"/>
                </a:lnTo>
                <a:lnTo>
                  <a:pt x="3201" y="1064"/>
                </a:lnTo>
                <a:lnTo>
                  <a:pt x="3206" y="1064"/>
                </a:lnTo>
                <a:lnTo>
                  <a:pt x="3210" y="1064"/>
                </a:lnTo>
                <a:lnTo>
                  <a:pt x="3214" y="1062"/>
                </a:lnTo>
                <a:lnTo>
                  <a:pt x="3216" y="1061"/>
                </a:lnTo>
                <a:lnTo>
                  <a:pt x="3217" y="1059"/>
                </a:lnTo>
                <a:lnTo>
                  <a:pt x="3218" y="1055"/>
                </a:lnTo>
                <a:lnTo>
                  <a:pt x="3219" y="1053"/>
                </a:lnTo>
                <a:lnTo>
                  <a:pt x="3220" y="1051"/>
                </a:lnTo>
                <a:lnTo>
                  <a:pt x="3221" y="1049"/>
                </a:lnTo>
                <a:lnTo>
                  <a:pt x="3223" y="1048"/>
                </a:lnTo>
                <a:lnTo>
                  <a:pt x="3223" y="1045"/>
                </a:lnTo>
                <a:lnTo>
                  <a:pt x="3225" y="1045"/>
                </a:lnTo>
                <a:lnTo>
                  <a:pt x="3228" y="1046"/>
                </a:lnTo>
                <a:lnTo>
                  <a:pt x="3231" y="1046"/>
                </a:lnTo>
                <a:lnTo>
                  <a:pt x="3233" y="1046"/>
                </a:lnTo>
                <a:lnTo>
                  <a:pt x="3234" y="1045"/>
                </a:lnTo>
                <a:lnTo>
                  <a:pt x="3239" y="1049"/>
                </a:lnTo>
                <a:lnTo>
                  <a:pt x="3243" y="1052"/>
                </a:lnTo>
                <a:lnTo>
                  <a:pt x="3247" y="1056"/>
                </a:lnTo>
                <a:lnTo>
                  <a:pt x="3250" y="1059"/>
                </a:lnTo>
                <a:lnTo>
                  <a:pt x="3253" y="1063"/>
                </a:lnTo>
                <a:lnTo>
                  <a:pt x="3255" y="1067"/>
                </a:lnTo>
                <a:lnTo>
                  <a:pt x="3259" y="1076"/>
                </a:lnTo>
                <a:lnTo>
                  <a:pt x="3263" y="1085"/>
                </a:lnTo>
                <a:lnTo>
                  <a:pt x="3267" y="1094"/>
                </a:lnTo>
                <a:lnTo>
                  <a:pt x="3272" y="1102"/>
                </a:lnTo>
                <a:lnTo>
                  <a:pt x="3275" y="1106"/>
                </a:lnTo>
                <a:lnTo>
                  <a:pt x="3279" y="1110"/>
                </a:lnTo>
                <a:lnTo>
                  <a:pt x="3284" y="1110"/>
                </a:lnTo>
                <a:lnTo>
                  <a:pt x="3294" y="1121"/>
                </a:lnTo>
                <a:lnTo>
                  <a:pt x="3302" y="1128"/>
                </a:lnTo>
                <a:lnTo>
                  <a:pt x="3305" y="1131"/>
                </a:lnTo>
                <a:lnTo>
                  <a:pt x="3307" y="1133"/>
                </a:lnTo>
                <a:lnTo>
                  <a:pt x="3313" y="1135"/>
                </a:lnTo>
                <a:lnTo>
                  <a:pt x="3319" y="1136"/>
                </a:lnTo>
                <a:lnTo>
                  <a:pt x="3324" y="1138"/>
                </a:lnTo>
                <a:lnTo>
                  <a:pt x="3327" y="1139"/>
                </a:lnTo>
                <a:lnTo>
                  <a:pt x="3329" y="1141"/>
                </a:lnTo>
                <a:lnTo>
                  <a:pt x="3329" y="1147"/>
                </a:lnTo>
                <a:lnTo>
                  <a:pt x="3335" y="1147"/>
                </a:lnTo>
                <a:lnTo>
                  <a:pt x="3337" y="1148"/>
                </a:lnTo>
                <a:lnTo>
                  <a:pt x="3337" y="1149"/>
                </a:lnTo>
                <a:lnTo>
                  <a:pt x="3338" y="1150"/>
                </a:lnTo>
                <a:lnTo>
                  <a:pt x="3338" y="1151"/>
                </a:lnTo>
                <a:lnTo>
                  <a:pt x="3338" y="1154"/>
                </a:lnTo>
                <a:lnTo>
                  <a:pt x="3337" y="1156"/>
                </a:lnTo>
                <a:lnTo>
                  <a:pt x="3338" y="1158"/>
                </a:lnTo>
                <a:lnTo>
                  <a:pt x="3340" y="1159"/>
                </a:lnTo>
                <a:lnTo>
                  <a:pt x="3342" y="1160"/>
                </a:lnTo>
                <a:lnTo>
                  <a:pt x="3347" y="1162"/>
                </a:lnTo>
                <a:lnTo>
                  <a:pt x="3351" y="1163"/>
                </a:lnTo>
                <a:lnTo>
                  <a:pt x="3353" y="1165"/>
                </a:lnTo>
                <a:lnTo>
                  <a:pt x="3355" y="1166"/>
                </a:lnTo>
                <a:lnTo>
                  <a:pt x="3356" y="1169"/>
                </a:lnTo>
                <a:lnTo>
                  <a:pt x="3357" y="1173"/>
                </a:lnTo>
                <a:lnTo>
                  <a:pt x="3358" y="1184"/>
                </a:lnTo>
                <a:lnTo>
                  <a:pt x="3358" y="1189"/>
                </a:lnTo>
                <a:lnTo>
                  <a:pt x="3358" y="1193"/>
                </a:lnTo>
                <a:lnTo>
                  <a:pt x="3357" y="1194"/>
                </a:lnTo>
                <a:lnTo>
                  <a:pt x="3357" y="1195"/>
                </a:lnTo>
                <a:lnTo>
                  <a:pt x="3356" y="1195"/>
                </a:lnTo>
                <a:lnTo>
                  <a:pt x="3355" y="1195"/>
                </a:lnTo>
                <a:lnTo>
                  <a:pt x="3354" y="1197"/>
                </a:lnTo>
                <a:lnTo>
                  <a:pt x="3353" y="1199"/>
                </a:lnTo>
                <a:lnTo>
                  <a:pt x="3353" y="1203"/>
                </a:lnTo>
                <a:lnTo>
                  <a:pt x="3352" y="1211"/>
                </a:lnTo>
                <a:lnTo>
                  <a:pt x="3345" y="1212"/>
                </a:lnTo>
                <a:lnTo>
                  <a:pt x="3338" y="1213"/>
                </a:lnTo>
                <a:lnTo>
                  <a:pt x="3330" y="1213"/>
                </a:lnTo>
                <a:lnTo>
                  <a:pt x="3322" y="1213"/>
                </a:lnTo>
                <a:lnTo>
                  <a:pt x="3307" y="1212"/>
                </a:lnTo>
                <a:lnTo>
                  <a:pt x="3296" y="1211"/>
                </a:lnTo>
                <a:lnTo>
                  <a:pt x="3296" y="1212"/>
                </a:lnTo>
                <a:lnTo>
                  <a:pt x="3297" y="1213"/>
                </a:lnTo>
                <a:lnTo>
                  <a:pt x="3297" y="1216"/>
                </a:lnTo>
                <a:lnTo>
                  <a:pt x="3298" y="1218"/>
                </a:lnTo>
                <a:lnTo>
                  <a:pt x="3298" y="1219"/>
                </a:lnTo>
                <a:lnTo>
                  <a:pt x="3299" y="1220"/>
                </a:lnTo>
                <a:lnTo>
                  <a:pt x="3303" y="1223"/>
                </a:lnTo>
                <a:lnTo>
                  <a:pt x="3308" y="1226"/>
                </a:lnTo>
                <a:lnTo>
                  <a:pt x="3319" y="1232"/>
                </a:lnTo>
                <a:lnTo>
                  <a:pt x="3341" y="1242"/>
                </a:lnTo>
                <a:lnTo>
                  <a:pt x="3342" y="1235"/>
                </a:lnTo>
                <a:lnTo>
                  <a:pt x="3344" y="1226"/>
                </a:lnTo>
                <a:lnTo>
                  <a:pt x="3344" y="1219"/>
                </a:lnTo>
                <a:lnTo>
                  <a:pt x="3344" y="1218"/>
                </a:lnTo>
                <a:lnTo>
                  <a:pt x="3344" y="1220"/>
                </a:lnTo>
                <a:lnTo>
                  <a:pt x="3344" y="1214"/>
                </a:lnTo>
                <a:lnTo>
                  <a:pt x="3345" y="1214"/>
                </a:lnTo>
                <a:lnTo>
                  <a:pt x="3347" y="1214"/>
                </a:lnTo>
                <a:lnTo>
                  <a:pt x="3352" y="1214"/>
                </a:lnTo>
                <a:lnTo>
                  <a:pt x="3360" y="1217"/>
                </a:lnTo>
                <a:lnTo>
                  <a:pt x="3371" y="1198"/>
                </a:lnTo>
                <a:lnTo>
                  <a:pt x="3374" y="1193"/>
                </a:lnTo>
                <a:lnTo>
                  <a:pt x="3376" y="1187"/>
                </a:lnTo>
                <a:lnTo>
                  <a:pt x="3378" y="1182"/>
                </a:lnTo>
                <a:lnTo>
                  <a:pt x="3378" y="1180"/>
                </a:lnTo>
                <a:lnTo>
                  <a:pt x="3377" y="1178"/>
                </a:lnTo>
                <a:lnTo>
                  <a:pt x="3376" y="1176"/>
                </a:lnTo>
                <a:lnTo>
                  <a:pt x="3373" y="1174"/>
                </a:lnTo>
                <a:lnTo>
                  <a:pt x="3370" y="1171"/>
                </a:lnTo>
                <a:lnTo>
                  <a:pt x="3369" y="1169"/>
                </a:lnTo>
                <a:lnTo>
                  <a:pt x="3368" y="1164"/>
                </a:lnTo>
                <a:lnTo>
                  <a:pt x="3369" y="1161"/>
                </a:lnTo>
                <a:lnTo>
                  <a:pt x="3370" y="1158"/>
                </a:lnTo>
                <a:lnTo>
                  <a:pt x="3371" y="1155"/>
                </a:lnTo>
                <a:lnTo>
                  <a:pt x="3373" y="1152"/>
                </a:lnTo>
                <a:lnTo>
                  <a:pt x="3374" y="1151"/>
                </a:lnTo>
                <a:lnTo>
                  <a:pt x="3376" y="1151"/>
                </a:lnTo>
                <a:lnTo>
                  <a:pt x="3379" y="1151"/>
                </a:lnTo>
                <a:lnTo>
                  <a:pt x="3382" y="1152"/>
                </a:lnTo>
                <a:lnTo>
                  <a:pt x="3386" y="1154"/>
                </a:lnTo>
                <a:lnTo>
                  <a:pt x="3394" y="1158"/>
                </a:lnTo>
                <a:lnTo>
                  <a:pt x="3394" y="1164"/>
                </a:lnTo>
                <a:lnTo>
                  <a:pt x="3396" y="1164"/>
                </a:lnTo>
                <a:lnTo>
                  <a:pt x="3398" y="1164"/>
                </a:lnTo>
                <a:lnTo>
                  <a:pt x="3398" y="1163"/>
                </a:lnTo>
                <a:lnTo>
                  <a:pt x="3399" y="1162"/>
                </a:lnTo>
                <a:lnTo>
                  <a:pt x="3399" y="1159"/>
                </a:lnTo>
                <a:lnTo>
                  <a:pt x="3398" y="1155"/>
                </a:lnTo>
                <a:lnTo>
                  <a:pt x="3394" y="1148"/>
                </a:lnTo>
                <a:lnTo>
                  <a:pt x="3391" y="1144"/>
                </a:lnTo>
                <a:lnTo>
                  <a:pt x="3388" y="1141"/>
                </a:lnTo>
                <a:lnTo>
                  <a:pt x="3385" y="1138"/>
                </a:lnTo>
                <a:lnTo>
                  <a:pt x="3377" y="1133"/>
                </a:lnTo>
                <a:lnTo>
                  <a:pt x="3376" y="1132"/>
                </a:lnTo>
                <a:lnTo>
                  <a:pt x="3373" y="1132"/>
                </a:lnTo>
                <a:lnTo>
                  <a:pt x="3369" y="1133"/>
                </a:lnTo>
                <a:lnTo>
                  <a:pt x="3367" y="1130"/>
                </a:lnTo>
                <a:lnTo>
                  <a:pt x="3365" y="1128"/>
                </a:lnTo>
                <a:lnTo>
                  <a:pt x="3360" y="1124"/>
                </a:lnTo>
                <a:lnTo>
                  <a:pt x="3362" y="1123"/>
                </a:lnTo>
                <a:lnTo>
                  <a:pt x="3362" y="1122"/>
                </a:lnTo>
                <a:lnTo>
                  <a:pt x="3362" y="1118"/>
                </a:lnTo>
                <a:lnTo>
                  <a:pt x="3360" y="1113"/>
                </a:lnTo>
                <a:lnTo>
                  <a:pt x="3347" y="1111"/>
                </a:lnTo>
                <a:lnTo>
                  <a:pt x="3342" y="1110"/>
                </a:lnTo>
                <a:lnTo>
                  <a:pt x="3338" y="1109"/>
                </a:lnTo>
                <a:lnTo>
                  <a:pt x="3334" y="1107"/>
                </a:lnTo>
                <a:lnTo>
                  <a:pt x="3330" y="1104"/>
                </a:lnTo>
                <a:lnTo>
                  <a:pt x="3327" y="1100"/>
                </a:lnTo>
                <a:lnTo>
                  <a:pt x="3324" y="1096"/>
                </a:lnTo>
                <a:lnTo>
                  <a:pt x="3323" y="1094"/>
                </a:lnTo>
                <a:lnTo>
                  <a:pt x="3322" y="1091"/>
                </a:lnTo>
                <a:lnTo>
                  <a:pt x="3321" y="1087"/>
                </a:lnTo>
                <a:lnTo>
                  <a:pt x="3320" y="1082"/>
                </a:lnTo>
                <a:lnTo>
                  <a:pt x="3319" y="1079"/>
                </a:lnTo>
                <a:lnTo>
                  <a:pt x="3318" y="1076"/>
                </a:lnTo>
                <a:lnTo>
                  <a:pt x="3316" y="1073"/>
                </a:lnTo>
                <a:lnTo>
                  <a:pt x="3313" y="1070"/>
                </a:lnTo>
                <a:lnTo>
                  <a:pt x="3309" y="1067"/>
                </a:lnTo>
                <a:lnTo>
                  <a:pt x="3304" y="1064"/>
                </a:lnTo>
                <a:lnTo>
                  <a:pt x="3295" y="1058"/>
                </a:lnTo>
                <a:lnTo>
                  <a:pt x="3287" y="1054"/>
                </a:lnTo>
                <a:lnTo>
                  <a:pt x="3288" y="1051"/>
                </a:lnTo>
                <a:lnTo>
                  <a:pt x="3287" y="1048"/>
                </a:lnTo>
                <a:lnTo>
                  <a:pt x="3287" y="1045"/>
                </a:lnTo>
                <a:lnTo>
                  <a:pt x="3287" y="1043"/>
                </a:lnTo>
                <a:lnTo>
                  <a:pt x="3289" y="1040"/>
                </a:lnTo>
                <a:lnTo>
                  <a:pt x="3291" y="1036"/>
                </a:lnTo>
                <a:lnTo>
                  <a:pt x="3296" y="1029"/>
                </a:lnTo>
                <a:lnTo>
                  <a:pt x="3293" y="1026"/>
                </a:lnTo>
                <a:lnTo>
                  <a:pt x="3291" y="1025"/>
                </a:lnTo>
                <a:lnTo>
                  <a:pt x="3290" y="1026"/>
                </a:lnTo>
                <a:lnTo>
                  <a:pt x="3290" y="1020"/>
                </a:lnTo>
                <a:lnTo>
                  <a:pt x="3297" y="1018"/>
                </a:lnTo>
                <a:lnTo>
                  <a:pt x="3303" y="1017"/>
                </a:lnTo>
                <a:lnTo>
                  <a:pt x="3309" y="1016"/>
                </a:lnTo>
                <a:lnTo>
                  <a:pt x="3315" y="1014"/>
                </a:lnTo>
                <a:lnTo>
                  <a:pt x="3314" y="1016"/>
                </a:lnTo>
                <a:lnTo>
                  <a:pt x="3313" y="1019"/>
                </a:lnTo>
                <a:lnTo>
                  <a:pt x="3312" y="1022"/>
                </a:lnTo>
                <a:lnTo>
                  <a:pt x="3313" y="1024"/>
                </a:lnTo>
                <a:lnTo>
                  <a:pt x="3314" y="1026"/>
                </a:lnTo>
                <a:lnTo>
                  <a:pt x="3315" y="1028"/>
                </a:lnTo>
                <a:lnTo>
                  <a:pt x="3314" y="1031"/>
                </a:lnTo>
                <a:lnTo>
                  <a:pt x="3314" y="1033"/>
                </a:lnTo>
                <a:lnTo>
                  <a:pt x="3313" y="1036"/>
                </a:lnTo>
                <a:lnTo>
                  <a:pt x="3313" y="1038"/>
                </a:lnTo>
                <a:lnTo>
                  <a:pt x="3314" y="1040"/>
                </a:lnTo>
                <a:lnTo>
                  <a:pt x="3315" y="1043"/>
                </a:lnTo>
                <a:lnTo>
                  <a:pt x="3317" y="1042"/>
                </a:lnTo>
                <a:lnTo>
                  <a:pt x="3321" y="1041"/>
                </a:lnTo>
                <a:lnTo>
                  <a:pt x="3322" y="1040"/>
                </a:lnTo>
                <a:lnTo>
                  <a:pt x="3323" y="1040"/>
                </a:lnTo>
                <a:lnTo>
                  <a:pt x="3323" y="1039"/>
                </a:lnTo>
                <a:lnTo>
                  <a:pt x="3323" y="1038"/>
                </a:lnTo>
                <a:lnTo>
                  <a:pt x="3321" y="1037"/>
                </a:lnTo>
                <a:lnTo>
                  <a:pt x="3322" y="1036"/>
                </a:lnTo>
                <a:lnTo>
                  <a:pt x="3324" y="1035"/>
                </a:lnTo>
                <a:lnTo>
                  <a:pt x="3327" y="1035"/>
                </a:lnTo>
                <a:lnTo>
                  <a:pt x="3329" y="1034"/>
                </a:lnTo>
                <a:lnTo>
                  <a:pt x="3331" y="1027"/>
                </a:lnTo>
                <a:lnTo>
                  <a:pt x="3332" y="1023"/>
                </a:lnTo>
                <a:lnTo>
                  <a:pt x="3333" y="1024"/>
                </a:lnTo>
                <a:lnTo>
                  <a:pt x="3333" y="1025"/>
                </a:lnTo>
                <a:lnTo>
                  <a:pt x="3334" y="1026"/>
                </a:lnTo>
                <a:lnTo>
                  <a:pt x="3338" y="1029"/>
                </a:lnTo>
                <a:lnTo>
                  <a:pt x="3335" y="1037"/>
                </a:lnTo>
                <a:lnTo>
                  <a:pt x="3335" y="1041"/>
                </a:lnTo>
                <a:lnTo>
                  <a:pt x="3335" y="1043"/>
                </a:lnTo>
                <a:lnTo>
                  <a:pt x="3335" y="1045"/>
                </a:lnTo>
                <a:lnTo>
                  <a:pt x="3346" y="1054"/>
                </a:lnTo>
                <a:lnTo>
                  <a:pt x="3346" y="1056"/>
                </a:lnTo>
                <a:lnTo>
                  <a:pt x="3346" y="1057"/>
                </a:lnTo>
                <a:lnTo>
                  <a:pt x="3345" y="1059"/>
                </a:lnTo>
                <a:lnTo>
                  <a:pt x="3343" y="1061"/>
                </a:lnTo>
                <a:lnTo>
                  <a:pt x="3344" y="1062"/>
                </a:lnTo>
                <a:lnTo>
                  <a:pt x="3360" y="1074"/>
                </a:lnTo>
                <a:lnTo>
                  <a:pt x="3363" y="1074"/>
                </a:lnTo>
                <a:lnTo>
                  <a:pt x="3366" y="1073"/>
                </a:lnTo>
                <a:lnTo>
                  <a:pt x="3369" y="1073"/>
                </a:lnTo>
                <a:lnTo>
                  <a:pt x="3372" y="1074"/>
                </a:lnTo>
                <a:lnTo>
                  <a:pt x="3375" y="1076"/>
                </a:lnTo>
                <a:lnTo>
                  <a:pt x="3377" y="1080"/>
                </a:lnTo>
                <a:lnTo>
                  <a:pt x="3380" y="1085"/>
                </a:lnTo>
                <a:lnTo>
                  <a:pt x="3383" y="1088"/>
                </a:lnTo>
                <a:lnTo>
                  <a:pt x="3387" y="1089"/>
                </a:lnTo>
                <a:lnTo>
                  <a:pt x="3392" y="1090"/>
                </a:lnTo>
                <a:lnTo>
                  <a:pt x="3396" y="1091"/>
                </a:lnTo>
                <a:lnTo>
                  <a:pt x="3398" y="1092"/>
                </a:lnTo>
                <a:lnTo>
                  <a:pt x="3400" y="1093"/>
                </a:lnTo>
                <a:lnTo>
                  <a:pt x="3401" y="1095"/>
                </a:lnTo>
                <a:lnTo>
                  <a:pt x="3401" y="1097"/>
                </a:lnTo>
                <a:lnTo>
                  <a:pt x="3402" y="1100"/>
                </a:lnTo>
                <a:lnTo>
                  <a:pt x="3402" y="1101"/>
                </a:lnTo>
                <a:lnTo>
                  <a:pt x="3403" y="1102"/>
                </a:lnTo>
                <a:lnTo>
                  <a:pt x="3420" y="1109"/>
                </a:lnTo>
                <a:lnTo>
                  <a:pt x="3422" y="1112"/>
                </a:lnTo>
                <a:lnTo>
                  <a:pt x="3423" y="1114"/>
                </a:lnTo>
                <a:lnTo>
                  <a:pt x="3423" y="1115"/>
                </a:lnTo>
                <a:lnTo>
                  <a:pt x="3424" y="1116"/>
                </a:lnTo>
                <a:lnTo>
                  <a:pt x="3424" y="1119"/>
                </a:lnTo>
                <a:lnTo>
                  <a:pt x="3424" y="1122"/>
                </a:lnTo>
                <a:lnTo>
                  <a:pt x="3424" y="1124"/>
                </a:lnTo>
                <a:lnTo>
                  <a:pt x="3423" y="1129"/>
                </a:lnTo>
                <a:lnTo>
                  <a:pt x="3420" y="1140"/>
                </a:lnTo>
                <a:lnTo>
                  <a:pt x="3419" y="1145"/>
                </a:lnTo>
                <a:lnTo>
                  <a:pt x="3420" y="1150"/>
                </a:lnTo>
                <a:lnTo>
                  <a:pt x="3437" y="1173"/>
                </a:lnTo>
                <a:lnTo>
                  <a:pt x="3448" y="1186"/>
                </a:lnTo>
                <a:lnTo>
                  <a:pt x="3448" y="1189"/>
                </a:lnTo>
                <a:lnTo>
                  <a:pt x="3450" y="1189"/>
                </a:lnTo>
                <a:lnTo>
                  <a:pt x="3452" y="1189"/>
                </a:lnTo>
                <a:lnTo>
                  <a:pt x="3454" y="1188"/>
                </a:lnTo>
                <a:lnTo>
                  <a:pt x="3456" y="1189"/>
                </a:lnTo>
                <a:lnTo>
                  <a:pt x="3456" y="1190"/>
                </a:lnTo>
                <a:lnTo>
                  <a:pt x="3456" y="1192"/>
                </a:lnTo>
                <a:lnTo>
                  <a:pt x="3456" y="1193"/>
                </a:lnTo>
                <a:lnTo>
                  <a:pt x="3453" y="1192"/>
                </a:lnTo>
                <a:lnTo>
                  <a:pt x="3454" y="1201"/>
                </a:lnTo>
                <a:lnTo>
                  <a:pt x="3453" y="1209"/>
                </a:lnTo>
                <a:lnTo>
                  <a:pt x="3455" y="1208"/>
                </a:lnTo>
                <a:lnTo>
                  <a:pt x="3457" y="1206"/>
                </a:lnTo>
                <a:lnTo>
                  <a:pt x="3458" y="1204"/>
                </a:lnTo>
                <a:lnTo>
                  <a:pt x="3459" y="1203"/>
                </a:lnTo>
                <a:lnTo>
                  <a:pt x="3464" y="1202"/>
                </a:lnTo>
                <a:lnTo>
                  <a:pt x="3468" y="1202"/>
                </a:lnTo>
                <a:lnTo>
                  <a:pt x="3472" y="1204"/>
                </a:lnTo>
                <a:lnTo>
                  <a:pt x="3476" y="1206"/>
                </a:lnTo>
                <a:lnTo>
                  <a:pt x="3482" y="1211"/>
                </a:lnTo>
                <a:lnTo>
                  <a:pt x="3485" y="1213"/>
                </a:lnTo>
                <a:lnTo>
                  <a:pt x="3487" y="1214"/>
                </a:lnTo>
                <a:lnTo>
                  <a:pt x="3482" y="1213"/>
                </a:lnTo>
                <a:lnTo>
                  <a:pt x="3478" y="1212"/>
                </a:lnTo>
                <a:lnTo>
                  <a:pt x="3475" y="1211"/>
                </a:lnTo>
                <a:lnTo>
                  <a:pt x="3472" y="1211"/>
                </a:lnTo>
                <a:lnTo>
                  <a:pt x="3467" y="1212"/>
                </a:lnTo>
                <a:lnTo>
                  <a:pt x="3459" y="1211"/>
                </a:lnTo>
                <a:lnTo>
                  <a:pt x="3462" y="1225"/>
                </a:lnTo>
                <a:lnTo>
                  <a:pt x="3464" y="1230"/>
                </a:lnTo>
                <a:lnTo>
                  <a:pt x="3464" y="1233"/>
                </a:lnTo>
                <a:lnTo>
                  <a:pt x="3465" y="1237"/>
                </a:lnTo>
                <a:lnTo>
                  <a:pt x="3475" y="1237"/>
                </a:lnTo>
                <a:lnTo>
                  <a:pt x="3487" y="1237"/>
                </a:lnTo>
                <a:lnTo>
                  <a:pt x="3485" y="1233"/>
                </a:lnTo>
                <a:lnTo>
                  <a:pt x="3483" y="1230"/>
                </a:lnTo>
                <a:lnTo>
                  <a:pt x="3484" y="1229"/>
                </a:lnTo>
                <a:lnTo>
                  <a:pt x="3484" y="1228"/>
                </a:lnTo>
                <a:lnTo>
                  <a:pt x="3486" y="1228"/>
                </a:lnTo>
                <a:lnTo>
                  <a:pt x="3487" y="1228"/>
                </a:lnTo>
                <a:lnTo>
                  <a:pt x="3491" y="1228"/>
                </a:lnTo>
                <a:lnTo>
                  <a:pt x="3495" y="1229"/>
                </a:lnTo>
                <a:lnTo>
                  <a:pt x="3497" y="1229"/>
                </a:lnTo>
                <a:lnTo>
                  <a:pt x="3498" y="1228"/>
                </a:lnTo>
                <a:lnTo>
                  <a:pt x="3495" y="1220"/>
                </a:lnTo>
                <a:lnTo>
                  <a:pt x="3494" y="1220"/>
                </a:lnTo>
                <a:lnTo>
                  <a:pt x="3491" y="1219"/>
                </a:lnTo>
                <a:lnTo>
                  <a:pt x="3490" y="1219"/>
                </a:lnTo>
                <a:lnTo>
                  <a:pt x="3491" y="1218"/>
                </a:lnTo>
                <a:lnTo>
                  <a:pt x="3493" y="1217"/>
                </a:lnTo>
                <a:lnTo>
                  <a:pt x="3496" y="1216"/>
                </a:lnTo>
                <a:lnTo>
                  <a:pt x="3498" y="1215"/>
                </a:lnTo>
                <a:lnTo>
                  <a:pt x="3501" y="1216"/>
                </a:lnTo>
                <a:lnTo>
                  <a:pt x="3504" y="1218"/>
                </a:lnTo>
                <a:lnTo>
                  <a:pt x="3506" y="1219"/>
                </a:lnTo>
                <a:lnTo>
                  <a:pt x="3510" y="1220"/>
                </a:lnTo>
                <a:lnTo>
                  <a:pt x="3510" y="1209"/>
                </a:lnTo>
                <a:lnTo>
                  <a:pt x="3504" y="1206"/>
                </a:lnTo>
                <a:lnTo>
                  <a:pt x="3506" y="1206"/>
                </a:lnTo>
                <a:lnTo>
                  <a:pt x="3509" y="1206"/>
                </a:lnTo>
                <a:lnTo>
                  <a:pt x="3512" y="1205"/>
                </a:lnTo>
                <a:lnTo>
                  <a:pt x="3515" y="1206"/>
                </a:lnTo>
                <a:lnTo>
                  <a:pt x="3517" y="1208"/>
                </a:lnTo>
                <a:lnTo>
                  <a:pt x="3520" y="1213"/>
                </a:lnTo>
                <a:lnTo>
                  <a:pt x="3521" y="1215"/>
                </a:lnTo>
                <a:lnTo>
                  <a:pt x="3521" y="1214"/>
                </a:lnTo>
                <a:lnTo>
                  <a:pt x="3521" y="1211"/>
                </a:lnTo>
                <a:lnTo>
                  <a:pt x="3520" y="1205"/>
                </a:lnTo>
                <a:lnTo>
                  <a:pt x="3519" y="1203"/>
                </a:lnTo>
                <a:lnTo>
                  <a:pt x="3518" y="1200"/>
                </a:lnTo>
                <a:lnTo>
                  <a:pt x="3516" y="1199"/>
                </a:lnTo>
                <a:lnTo>
                  <a:pt x="3513" y="1198"/>
                </a:lnTo>
                <a:lnTo>
                  <a:pt x="3509" y="1198"/>
                </a:lnTo>
                <a:lnTo>
                  <a:pt x="3507" y="1197"/>
                </a:lnTo>
                <a:lnTo>
                  <a:pt x="3505" y="1195"/>
                </a:lnTo>
                <a:lnTo>
                  <a:pt x="3503" y="1191"/>
                </a:lnTo>
                <a:lnTo>
                  <a:pt x="3500" y="1188"/>
                </a:lnTo>
                <a:lnTo>
                  <a:pt x="3499" y="1187"/>
                </a:lnTo>
                <a:lnTo>
                  <a:pt x="3498" y="1186"/>
                </a:lnTo>
                <a:lnTo>
                  <a:pt x="3496" y="1186"/>
                </a:lnTo>
                <a:lnTo>
                  <a:pt x="3495" y="1186"/>
                </a:lnTo>
                <a:lnTo>
                  <a:pt x="3494" y="1187"/>
                </a:lnTo>
                <a:lnTo>
                  <a:pt x="3493" y="1187"/>
                </a:lnTo>
                <a:lnTo>
                  <a:pt x="3492" y="1189"/>
                </a:lnTo>
                <a:lnTo>
                  <a:pt x="3491" y="1189"/>
                </a:lnTo>
                <a:lnTo>
                  <a:pt x="3490" y="1189"/>
                </a:lnTo>
                <a:lnTo>
                  <a:pt x="3489" y="1188"/>
                </a:lnTo>
                <a:lnTo>
                  <a:pt x="3489" y="1186"/>
                </a:lnTo>
                <a:lnTo>
                  <a:pt x="3489" y="1185"/>
                </a:lnTo>
                <a:lnTo>
                  <a:pt x="3487" y="1183"/>
                </a:lnTo>
                <a:lnTo>
                  <a:pt x="3487" y="1178"/>
                </a:lnTo>
                <a:lnTo>
                  <a:pt x="3492" y="1178"/>
                </a:lnTo>
                <a:lnTo>
                  <a:pt x="3493" y="1178"/>
                </a:lnTo>
                <a:lnTo>
                  <a:pt x="3494" y="1178"/>
                </a:lnTo>
                <a:lnTo>
                  <a:pt x="3494" y="1177"/>
                </a:lnTo>
                <a:lnTo>
                  <a:pt x="3494" y="1176"/>
                </a:lnTo>
                <a:lnTo>
                  <a:pt x="3493" y="1173"/>
                </a:lnTo>
                <a:lnTo>
                  <a:pt x="3491" y="1170"/>
                </a:lnTo>
                <a:lnTo>
                  <a:pt x="3489" y="1167"/>
                </a:lnTo>
                <a:lnTo>
                  <a:pt x="3484" y="1161"/>
                </a:lnTo>
                <a:lnTo>
                  <a:pt x="3481" y="1155"/>
                </a:lnTo>
                <a:lnTo>
                  <a:pt x="3488" y="1145"/>
                </a:lnTo>
                <a:lnTo>
                  <a:pt x="3490" y="1143"/>
                </a:lnTo>
                <a:lnTo>
                  <a:pt x="3491" y="1142"/>
                </a:lnTo>
                <a:lnTo>
                  <a:pt x="3491" y="1144"/>
                </a:lnTo>
                <a:lnTo>
                  <a:pt x="3490" y="1150"/>
                </a:lnTo>
                <a:lnTo>
                  <a:pt x="3492" y="1150"/>
                </a:lnTo>
                <a:lnTo>
                  <a:pt x="3493" y="1151"/>
                </a:lnTo>
                <a:lnTo>
                  <a:pt x="3494" y="1152"/>
                </a:lnTo>
                <a:lnTo>
                  <a:pt x="3494" y="1155"/>
                </a:lnTo>
                <a:lnTo>
                  <a:pt x="3495" y="1158"/>
                </a:lnTo>
                <a:lnTo>
                  <a:pt x="3498" y="1157"/>
                </a:lnTo>
                <a:lnTo>
                  <a:pt x="3498" y="1156"/>
                </a:lnTo>
                <a:lnTo>
                  <a:pt x="3498" y="1155"/>
                </a:lnTo>
                <a:lnTo>
                  <a:pt x="3498" y="1152"/>
                </a:lnTo>
                <a:lnTo>
                  <a:pt x="3508" y="1151"/>
                </a:lnTo>
                <a:lnTo>
                  <a:pt x="3511" y="1151"/>
                </a:lnTo>
                <a:lnTo>
                  <a:pt x="3513" y="1150"/>
                </a:lnTo>
                <a:lnTo>
                  <a:pt x="3513" y="1148"/>
                </a:lnTo>
                <a:lnTo>
                  <a:pt x="3512" y="1146"/>
                </a:lnTo>
                <a:lnTo>
                  <a:pt x="3504" y="1135"/>
                </a:lnTo>
                <a:lnTo>
                  <a:pt x="3517" y="1136"/>
                </a:lnTo>
                <a:lnTo>
                  <a:pt x="3526" y="1137"/>
                </a:lnTo>
                <a:lnTo>
                  <a:pt x="3535" y="1136"/>
                </a:lnTo>
                <a:lnTo>
                  <a:pt x="3546" y="1135"/>
                </a:lnTo>
                <a:lnTo>
                  <a:pt x="3547" y="1140"/>
                </a:lnTo>
                <a:lnTo>
                  <a:pt x="3549" y="1144"/>
                </a:lnTo>
                <a:lnTo>
                  <a:pt x="3549" y="1147"/>
                </a:lnTo>
                <a:lnTo>
                  <a:pt x="3550" y="1151"/>
                </a:lnTo>
                <a:lnTo>
                  <a:pt x="3552" y="1153"/>
                </a:lnTo>
                <a:lnTo>
                  <a:pt x="3554" y="1152"/>
                </a:lnTo>
                <a:lnTo>
                  <a:pt x="3557" y="1150"/>
                </a:lnTo>
                <a:lnTo>
                  <a:pt x="3563" y="1147"/>
                </a:lnTo>
                <a:lnTo>
                  <a:pt x="3560" y="1150"/>
                </a:lnTo>
                <a:lnTo>
                  <a:pt x="3557" y="1154"/>
                </a:lnTo>
                <a:lnTo>
                  <a:pt x="3552" y="1161"/>
                </a:lnTo>
                <a:lnTo>
                  <a:pt x="3550" y="1160"/>
                </a:lnTo>
                <a:lnTo>
                  <a:pt x="3549" y="1161"/>
                </a:lnTo>
                <a:lnTo>
                  <a:pt x="3549" y="1162"/>
                </a:lnTo>
                <a:lnTo>
                  <a:pt x="3549" y="1164"/>
                </a:lnTo>
                <a:lnTo>
                  <a:pt x="3549" y="1169"/>
                </a:lnTo>
                <a:lnTo>
                  <a:pt x="3549" y="1172"/>
                </a:lnTo>
                <a:lnTo>
                  <a:pt x="3555" y="1173"/>
                </a:lnTo>
                <a:lnTo>
                  <a:pt x="3558" y="1174"/>
                </a:lnTo>
                <a:lnTo>
                  <a:pt x="3560" y="1175"/>
                </a:lnTo>
                <a:lnTo>
                  <a:pt x="3561" y="1178"/>
                </a:lnTo>
                <a:lnTo>
                  <a:pt x="3562" y="1181"/>
                </a:lnTo>
                <a:lnTo>
                  <a:pt x="3561" y="1183"/>
                </a:lnTo>
                <a:lnTo>
                  <a:pt x="3561" y="1185"/>
                </a:lnTo>
                <a:lnTo>
                  <a:pt x="3560" y="1190"/>
                </a:lnTo>
                <a:lnTo>
                  <a:pt x="3560" y="1192"/>
                </a:lnTo>
                <a:lnTo>
                  <a:pt x="3560" y="1195"/>
                </a:lnTo>
                <a:lnTo>
                  <a:pt x="3563" y="1197"/>
                </a:lnTo>
                <a:lnTo>
                  <a:pt x="3565" y="1198"/>
                </a:lnTo>
                <a:lnTo>
                  <a:pt x="3565" y="1199"/>
                </a:lnTo>
                <a:lnTo>
                  <a:pt x="3566" y="1200"/>
                </a:lnTo>
                <a:lnTo>
                  <a:pt x="3561" y="1201"/>
                </a:lnTo>
                <a:lnTo>
                  <a:pt x="3558" y="1201"/>
                </a:lnTo>
                <a:lnTo>
                  <a:pt x="3552" y="1203"/>
                </a:lnTo>
                <a:lnTo>
                  <a:pt x="3553" y="1204"/>
                </a:lnTo>
                <a:lnTo>
                  <a:pt x="3553" y="1205"/>
                </a:lnTo>
                <a:lnTo>
                  <a:pt x="3554" y="1208"/>
                </a:lnTo>
                <a:lnTo>
                  <a:pt x="3555" y="1211"/>
                </a:lnTo>
                <a:lnTo>
                  <a:pt x="3556" y="1211"/>
                </a:lnTo>
                <a:lnTo>
                  <a:pt x="3558" y="1210"/>
                </a:lnTo>
                <a:lnTo>
                  <a:pt x="3563" y="1209"/>
                </a:lnTo>
                <a:lnTo>
                  <a:pt x="3564" y="1216"/>
                </a:lnTo>
                <a:lnTo>
                  <a:pt x="3565" y="1222"/>
                </a:lnTo>
                <a:lnTo>
                  <a:pt x="3566" y="1234"/>
                </a:lnTo>
                <a:lnTo>
                  <a:pt x="3567" y="1234"/>
                </a:lnTo>
                <a:lnTo>
                  <a:pt x="3569" y="1234"/>
                </a:lnTo>
                <a:lnTo>
                  <a:pt x="3573" y="1234"/>
                </a:lnTo>
                <a:lnTo>
                  <a:pt x="3577" y="1233"/>
                </a:lnTo>
                <a:lnTo>
                  <a:pt x="3578" y="1233"/>
                </a:lnTo>
                <a:lnTo>
                  <a:pt x="3580" y="1234"/>
                </a:lnTo>
                <a:lnTo>
                  <a:pt x="3580" y="1242"/>
                </a:lnTo>
                <a:lnTo>
                  <a:pt x="3581" y="1243"/>
                </a:lnTo>
                <a:lnTo>
                  <a:pt x="3583" y="1243"/>
                </a:lnTo>
                <a:lnTo>
                  <a:pt x="3585" y="1242"/>
                </a:lnTo>
                <a:lnTo>
                  <a:pt x="3591" y="1240"/>
                </a:lnTo>
                <a:lnTo>
                  <a:pt x="3600" y="1251"/>
                </a:lnTo>
                <a:lnTo>
                  <a:pt x="3605" y="1257"/>
                </a:lnTo>
                <a:lnTo>
                  <a:pt x="3611" y="1262"/>
                </a:lnTo>
                <a:lnTo>
                  <a:pt x="3612" y="1261"/>
                </a:lnTo>
                <a:lnTo>
                  <a:pt x="3614" y="1261"/>
                </a:lnTo>
                <a:lnTo>
                  <a:pt x="3616" y="1261"/>
                </a:lnTo>
                <a:lnTo>
                  <a:pt x="3619" y="1260"/>
                </a:lnTo>
                <a:lnTo>
                  <a:pt x="3620" y="1260"/>
                </a:lnTo>
                <a:lnTo>
                  <a:pt x="3622" y="1259"/>
                </a:lnTo>
                <a:lnTo>
                  <a:pt x="3624" y="1258"/>
                </a:lnTo>
                <a:lnTo>
                  <a:pt x="3625" y="1256"/>
                </a:lnTo>
                <a:lnTo>
                  <a:pt x="3627" y="1252"/>
                </a:lnTo>
                <a:lnTo>
                  <a:pt x="3629" y="1249"/>
                </a:lnTo>
                <a:lnTo>
                  <a:pt x="3631" y="1246"/>
                </a:lnTo>
                <a:lnTo>
                  <a:pt x="3632" y="1244"/>
                </a:lnTo>
                <a:lnTo>
                  <a:pt x="3633" y="1244"/>
                </a:lnTo>
                <a:lnTo>
                  <a:pt x="3635" y="1243"/>
                </a:lnTo>
                <a:lnTo>
                  <a:pt x="3638" y="1244"/>
                </a:lnTo>
                <a:lnTo>
                  <a:pt x="3640" y="1244"/>
                </a:lnTo>
                <a:lnTo>
                  <a:pt x="3644" y="1246"/>
                </a:lnTo>
                <a:lnTo>
                  <a:pt x="3653" y="1251"/>
                </a:lnTo>
                <a:lnTo>
                  <a:pt x="3659" y="1257"/>
                </a:lnTo>
                <a:lnTo>
                  <a:pt x="3662" y="1260"/>
                </a:lnTo>
                <a:lnTo>
                  <a:pt x="3663" y="1261"/>
                </a:lnTo>
                <a:lnTo>
                  <a:pt x="3664" y="1262"/>
                </a:lnTo>
                <a:lnTo>
                  <a:pt x="3668" y="1262"/>
                </a:lnTo>
                <a:lnTo>
                  <a:pt x="3671" y="1262"/>
                </a:lnTo>
                <a:lnTo>
                  <a:pt x="3677" y="1261"/>
                </a:lnTo>
                <a:lnTo>
                  <a:pt x="3683" y="1259"/>
                </a:lnTo>
                <a:lnTo>
                  <a:pt x="3688" y="1255"/>
                </a:lnTo>
                <a:lnTo>
                  <a:pt x="3692" y="1252"/>
                </a:lnTo>
                <a:lnTo>
                  <a:pt x="3696" y="1249"/>
                </a:lnTo>
                <a:lnTo>
                  <a:pt x="3699" y="1246"/>
                </a:lnTo>
                <a:lnTo>
                  <a:pt x="3701" y="1245"/>
                </a:lnTo>
                <a:lnTo>
                  <a:pt x="3702" y="1245"/>
                </a:lnTo>
                <a:lnTo>
                  <a:pt x="3703" y="1246"/>
                </a:lnTo>
                <a:lnTo>
                  <a:pt x="3705" y="1247"/>
                </a:lnTo>
                <a:lnTo>
                  <a:pt x="3708" y="1248"/>
                </a:lnTo>
                <a:lnTo>
                  <a:pt x="3710" y="1249"/>
                </a:lnTo>
                <a:lnTo>
                  <a:pt x="3712" y="1248"/>
                </a:lnTo>
                <a:lnTo>
                  <a:pt x="3713" y="1247"/>
                </a:lnTo>
                <a:lnTo>
                  <a:pt x="3714" y="1246"/>
                </a:lnTo>
                <a:lnTo>
                  <a:pt x="3716" y="1243"/>
                </a:lnTo>
                <a:lnTo>
                  <a:pt x="3718" y="1239"/>
                </a:lnTo>
                <a:lnTo>
                  <a:pt x="3720" y="1237"/>
                </a:lnTo>
                <a:lnTo>
                  <a:pt x="3720" y="1238"/>
                </a:lnTo>
                <a:lnTo>
                  <a:pt x="3721" y="1239"/>
                </a:lnTo>
                <a:lnTo>
                  <a:pt x="3722" y="1242"/>
                </a:lnTo>
                <a:lnTo>
                  <a:pt x="3723" y="1246"/>
                </a:lnTo>
                <a:lnTo>
                  <a:pt x="3723" y="1251"/>
                </a:lnTo>
                <a:lnTo>
                  <a:pt x="3718" y="1254"/>
                </a:lnTo>
                <a:lnTo>
                  <a:pt x="3719" y="1261"/>
                </a:lnTo>
                <a:lnTo>
                  <a:pt x="3721" y="1267"/>
                </a:lnTo>
                <a:lnTo>
                  <a:pt x="3722" y="1272"/>
                </a:lnTo>
                <a:lnTo>
                  <a:pt x="3723" y="1279"/>
                </a:lnTo>
                <a:lnTo>
                  <a:pt x="3723" y="1281"/>
                </a:lnTo>
                <a:lnTo>
                  <a:pt x="3723" y="1284"/>
                </a:lnTo>
                <a:lnTo>
                  <a:pt x="3722" y="1287"/>
                </a:lnTo>
                <a:lnTo>
                  <a:pt x="3721" y="1290"/>
                </a:lnTo>
                <a:lnTo>
                  <a:pt x="3720" y="1292"/>
                </a:lnTo>
                <a:lnTo>
                  <a:pt x="3720" y="1293"/>
                </a:lnTo>
                <a:lnTo>
                  <a:pt x="3723" y="1294"/>
                </a:lnTo>
                <a:lnTo>
                  <a:pt x="3725" y="1295"/>
                </a:lnTo>
                <a:lnTo>
                  <a:pt x="3726" y="1297"/>
                </a:lnTo>
                <a:lnTo>
                  <a:pt x="3726" y="1301"/>
                </a:lnTo>
                <a:lnTo>
                  <a:pt x="3725" y="1306"/>
                </a:lnTo>
                <a:lnTo>
                  <a:pt x="3723" y="1310"/>
                </a:lnTo>
                <a:lnTo>
                  <a:pt x="3720" y="1315"/>
                </a:lnTo>
                <a:lnTo>
                  <a:pt x="3715" y="1323"/>
                </a:lnTo>
                <a:lnTo>
                  <a:pt x="3712" y="1330"/>
                </a:lnTo>
                <a:lnTo>
                  <a:pt x="3711" y="1332"/>
                </a:lnTo>
                <a:lnTo>
                  <a:pt x="3712" y="1333"/>
                </a:lnTo>
                <a:lnTo>
                  <a:pt x="3712" y="1334"/>
                </a:lnTo>
                <a:lnTo>
                  <a:pt x="3713" y="1335"/>
                </a:lnTo>
                <a:lnTo>
                  <a:pt x="3714" y="1336"/>
                </a:lnTo>
                <a:lnTo>
                  <a:pt x="3715" y="1336"/>
                </a:lnTo>
                <a:lnTo>
                  <a:pt x="3715" y="1338"/>
                </a:lnTo>
                <a:lnTo>
                  <a:pt x="3711" y="1342"/>
                </a:lnTo>
                <a:lnTo>
                  <a:pt x="3708" y="1345"/>
                </a:lnTo>
                <a:lnTo>
                  <a:pt x="3706" y="1346"/>
                </a:lnTo>
                <a:lnTo>
                  <a:pt x="3706" y="1349"/>
                </a:lnTo>
                <a:lnTo>
                  <a:pt x="3707" y="1352"/>
                </a:lnTo>
                <a:lnTo>
                  <a:pt x="3707" y="1355"/>
                </a:lnTo>
                <a:lnTo>
                  <a:pt x="3706" y="1358"/>
                </a:lnTo>
                <a:lnTo>
                  <a:pt x="3704" y="1360"/>
                </a:lnTo>
                <a:lnTo>
                  <a:pt x="3702" y="1361"/>
                </a:lnTo>
                <a:lnTo>
                  <a:pt x="3700" y="1363"/>
                </a:lnTo>
                <a:lnTo>
                  <a:pt x="3697" y="1363"/>
                </a:lnTo>
                <a:lnTo>
                  <a:pt x="3690" y="1364"/>
                </a:lnTo>
                <a:lnTo>
                  <a:pt x="3683" y="1364"/>
                </a:lnTo>
                <a:lnTo>
                  <a:pt x="3676" y="1363"/>
                </a:lnTo>
                <a:lnTo>
                  <a:pt x="3670" y="1363"/>
                </a:lnTo>
                <a:lnTo>
                  <a:pt x="3665" y="1366"/>
                </a:lnTo>
                <a:lnTo>
                  <a:pt x="3661" y="1368"/>
                </a:lnTo>
                <a:lnTo>
                  <a:pt x="3659" y="1369"/>
                </a:lnTo>
                <a:lnTo>
                  <a:pt x="3658" y="1369"/>
                </a:lnTo>
                <a:lnTo>
                  <a:pt x="3657" y="1368"/>
                </a:lnTo>
                <a:lnTo>
                  <a:pt x="3655" y="1365"/>
                </a:lnTo>
                <a:lnTo>
                  <a:pt x="3653" y="1361"/>
                </a:lnTo>
                <a:lnTo>
                  <a:pt x="3651" y="1360"/>
                </a:lnTo>
                <a:lnTo>
                  <a:pt x="3649" y="1361"/>
                </a:lnTo>
                <a:lnTo>
                  <a:pt x="3646" y="1361"/>
                </a:lnTo>
                <a:lnTo>
                  <a:pt x="3645" y="1361"/>
                </a:lnTo>
                <a:lnTo>
                  <a:pt x="3646" y="1361"/>
                </a:lnTo>
                <a:lnTo>
                  <a:pt x="3646" y="1364"/>
                </a:lnTo>
                <a:lnTo>
                  <a:pt x="3647" y="1369"/>
                </a:lnTo>
                <a:lnTo>
                  <a:pt x="3644" y="1368"/>
                </a:lnTo>
                <a:lnTo>
                  <a:pt x="3643" y="1367"/>
                </a:lnTo>
                <a:lnTo>
                  <a:pt x="3643" y="1366"/>
                </a:lnTo>
                <a:lnTo>
                  <a:pt x="3642" y="1364"/>
                </a:lnTo>
                <a:lnTo>
                  <a:pt x="3642" y="1363"/>
                </a:lnTo>
                <a:lnTo>
                  <a:pt x="3640" y="1363"/>
                </a:lnTo>
                <a:lnTo>
                  <a:pt x="3637" y="1364"/>
                </a:lnTo>
                <a:lnTo>
                  <a:pt x="3631" y="1366"/>
                </a:lnTo>
                <a:lnTo>
                  <a:pt x="3626" y="1370"/>
                </a:lnTo>
                <a:lnTo>
                  <a:pt x="3622" y="1372"/>
                </a:lnTo>
                <a:lnTo>
                  <a:pt x="3605" y="1369"/>
                </a:lnTo>
                <a:lnTo>
                  <a:pt x="3602" y="1369"/>
                </a:lnTo>
                <a:lnTo>
                  <a:pt x="3594" y="1369"/>
                </a:lnTo>
                <a:lnTo>
                  <a:pt x="3594" y="1372"/>
                </a:lnTo>
                <a:lnTo>
                  <a:pt x="3591" y="1370"/>
                </a:lnTo>
                <a:lnTo>
                  <a:pt x="3588" y="1367"/>
                </a:lnTo>
                <a:lnTo>
                  <a:pt x="3587" y="1366"/>
                </a:lnTo>
                <a:lnTo>
                  <a:pt x="3586" y="1366"/>
                </a:lnTo>
                <a:lnTo>
                  <a:pt x="3584" y="1366"/>
                </a:lnTo>
                <a:lnTo>
                  <a:pt x="3583" y="1366"/>
                </a:lnTo>
                <a:lnTo>
                  <a:pt x="3582" y="1368"/>
                </a:lnTo>
                <a:lnTo>
                  <a:pt x="3582" y="1370"/>
                </a:lnTo>
                <a:lnTo>
                  <a:pt x="3583" y="1373"/>
                </a:lnTo>
                <a:lnTo>
                  <a:pt x="3583" y="1375"/>
                </a:lnTo>
                <a:lnTo>
                  <a:pt x="3569" y="1383"/>
                </a:lnTo>
                <a:lnTo>
                  <a:pt x="3563" y="1380"/>
                </a:lnTo>
                <a:lnTo>
                  <a:pt x="3557" y="1375"/>
                </a:lnTo>
                <a:lnTo>
                  <a:pt x="3551" y="1371"/>
                </a:lnTo>
                <a:lnTo>
                  <a:pt x="3548" y="1370"/>
                </a:lnTo>
                <a:lnTo>
                  <a:pt x="3546" y="1369"/>
                </a:lnTo>
                <a:lnTo>
                  <a:pt x="3543" y="1369"/>
                </a:lnTo>
                <a:lnTo>
                  <a:pt x="3541" y="1369"/>
                </a:lnTo>
                <a:lnTo>
                  <a:pt x="3539" y="1370"/>
                </a:lnTo>
                <a:lnTo>
                  <a:pt x="3537" y="1370"/>
                </a:lnTo>
                <a:lnTo>
                  <a:pt x="3533" y="1372"/>
                </a:lnTo>
                <a:lnTo>
                  <a:pt x="3531" y="1372"/>
                </a:lnTo>
                <a:lnTo>
                  <a:pt x="3529" y="1372"/>
                </a:lnTo>
                <a:lnTo>
                  <a:pt x="3529" y="1369"/>
                </a:lnTo>
                <a:lnTo>
                  <a:pt x="3518" y="1362"/>
                </a:lnTo>
                <a:lnTo>
                  <a:pt x="3507" y="1355"/>
                </a:lnTo>
                <a:lnTo>
                  <a:pt x="3504" y="1355"/>
                </a:lnTo>
                <a:lnTo>
                  <a:pt x="3502" y="1355"/>
                </a:lnTo>
                <a:lnTo>
                  <a:pt x="3497" y="1355"/>
                </a:lnTo>
                <a:lnTo>
                  <a:pt x="3491" y="1356"/>
                </a:lnTo>
                <a:lnTo>
                  <a:pt x="3489" y="1356"/>
                </a:lnTo>
                <a:lnTo>
                  <a:pt x="3487" y="1355"/>
                </a:lnTo>
                <a:lnTo>
                  <a:pt x="3484" y="1344"/>
                </a:lnTo>
                <a:lnTo>
                  <a:pt x="3468" y="1339"/>
                </a:lnTo>
                <a:lnTo>
                  <a:pt x="3456" y="1335"/>
                </a:lnTo>
                <a:lnTo>
                  <a:pt x="3454" y="1335"/>
                </a:lnTo>
                <a:lnTo>
                  <a:pt x="3452" y="1336"/>
                </a:lnTo>
                <a:lnTo>
                  <a:pt x="3447" y="1338"/>
                </a:lnTo>
                <a:lnTo>
                  <a:pt x="3443" y="1341"/>
                </a:lnTo>
                <a:lnTo>
                  <a:pt x="3439" y="1345"/>
                </a:lnTo>
                <a:lnTo>
                  <a:pt x="3431" y="1353"/>
                </a:lnTo>
                <a:lnTo>
                  <a:pt x="3425" y="1361"/>
                </a:lnTo>
                <a:lnTo>
                  <a:pt x="3427" y="1363"/>
                </a:lnTo>
                <a:lnTo>
                  <a:pt x="3430" y="1365"/>
                </a:lnTo>
                <a:lnTo>
                  <a:pt x="3432" y="1367"/>
                </a:lnTo>
                <a:lnTo>
                  <a:pt x="3434" y="1369"/>
                </a:lnTo>
                <a:lnTo>
                  <a:pt x="3434" y="1372"/>
                </a:lnTo>
                <a:lnTo>
                  <a:pt x="3433" y="1375"/>
                </a:lnTo>
                <a:lnTo>
                  <a:pt x="3433" y="1378"/>
                </a:lnTo>
                <a:lnTo>
                  <a:pt x="3433" y="1379"/>
                </a:lnTo>
                <a:lnTo>
                  <a:pt x="3434" y="1380"/>
                </a:lnTo>
                <a:lnTo>
                  <a:pt x="3429" y="1385"/>
                </a:lnTo>
                <a:lnTo>
                  <a:pt x="3424" y="1389"/>
                </a:lnTo>
                <a:lnTo>
                  <a:pt x="3414" y="1397"/>
                </a:lnTo>
                <a:lnTo>
                  <a:pt x="3412" y="1396"/>
                </a:lnTo>
                <a:lnTo>
                  <a:pt x="3409" y="1393"/>
                </a:lnTo>
                <a:lnTo>
                  <a:pt x="3407" y="1390"/>
                </a:lnTo>
                <a:lnTo>
                  <a:pt x="3405" y="1389"/>
                </a:lnTo>
                <a:lnTo>
                  <a:pt x="3399" y="1386"/>
                </a:lnTo>
                <a:lnTo>
                  <a:pt x="3393" y="1385"/>
                </a:lnTo>
                <a:lnTo>
                  <a:pt x="3381" y="1382"/>
                </a:lnTo>
                <a:lnTo>
                  <a:pt x="3374" y="1381"/>
                </a:lnTo>
                <a:lnTo>
                  <a:pt x="3369" y="1380"/>
                </a:lnTo>
                <a:lnTo>
                  <a:pt x="3363" y="1377"/>
                </a:lnTo>
                <a:lnTo>
                  <a:pt x="3358" y="1375"/>
                </a:lnTo>
                <a:lnTo>
                  <a:pt x="3354" y="1372"/>
                </a:lnTo>
                <a:lnTo>
                  <a:pt x="3351" y="1368"/>
                </a:lnTo>
                <a:lnTo>
                  <a:pt x="3345" y="1360"/>
                </a:lnTo>
                <a:lnTo>
                  <a:pt x="3342" y="1356"/>
                </a:lnTo>
                <a:lnTo>
                  <a:pt x="3339" y="1352"/>
                </a:lnTo>
                <a:lnTo>
                  <a:pt x="3336" y="1349"/>
                </a:lnTo>
                <a:lnTo>
                  <a:pt x="3332" y="1346"/>
                </a:lnTo>
                <a:lnTo>
                  <a:pt x="3328" y="1345"/>
                </a:lnTo>
                <a:lnTo>
                  <a:pt x="3323" y="1344"/>
                </a:lnTo>
                <a:lnTo>
                  <a:pt x="3314" y="1343"/>
                </a:lnTo>
                <a:lnTo>
                  <a:pt x="3303" y="1343"/>
                </a:lnTo>
                <a:lnTo>
                  <a:pt x="3297" y="1343"/>
                </a:lnTo>
                <a:lnTo>
                  <a:pt x="3290" y="1341"/>
                </a:lnTo>
                <a:lnTo>
                  <a:pt x="3290" y="1335"/>
                </a:lnTo>
                <a:lnTo>
                  <a:pt x="3287" y="1334"/>
                </a:lnTo>
                <a:lnTo>
                  <a:pt x="3283" y="1334"/>
                </a:lnTo>
                <a:lnTo>
                  <a:pt x="3279" y="1334"/>
                </a:lnTo>
                <a:lnTo>
                  <a:pt x="3278" y="1333"/>
                </a:lnTo>
                <a:lnTo>
                  <a:pt x="3276" y="1332"/>
                </a:lnTo>
                <a:lnTo>
                  <a:pt x="3275" y="1332"/>
                </a:lnTo>
                <a:lnTo>
                  <a:pt x="3275" y="1330"/>
                </a:lnTo>
                <a:lnTo>
                  <a:pt x="3275" y="1327"/>
                </a:lnTo>
                <a:lnTo>
                  <a:pt x="3274" y="1323"/>
                </a:lnTo>
                <a:lnTo>
                  <a:pt x="3273" y="1321"/>
                </a:lnTo>
                <a:lnTo>
                  <a:pt x="3272" y="1321"/>
                </a:lnTo>
                <a:lnTo>
                  <a:pt x="3270" y="1322"/>
                </a:lnTo>
                <a:lnTo>
                  <a:pt x="3268" y="1324"/>
                </a:lnTo>
                <a:lnTo>
                  <a:pt x="3264" y="1319"/>
                </a:lnTo>
                <a:lnTo>
                  <a:pt x="3261" y="1317"/>
                </a:lnTo>
                <a:lnTo>
                  <a:pt x="3259" y="1315"/>
                </a:lnTo>
                <a:lnTo>
                  <a:pt x="3259" y="1312"/>
                </a:lnTo>
                <a:lnTo>
                  <a:pt x="3258" y="1309"/>
                </a:lnTo>
                <a:lnTo>
                  <a:pt x="3257" y="1306"/>
                </a:lnTo>
                <a:lnTo>
                  <a:pt x="3256" y="1305"/>
                </a:lnTo>
                <a:lnTo>
                  <a:pt x="3256" y="1304"/>
                </a:lnTo>
                <a:lnTo>
                  <a:pt x="3257" y="1304"/>
                </a:lnTo>
                <a:lnTo>
                  <a:pt x="3258" y="1303"/>
                </a:lnTo>
                <a:lnTo>
                  <a:pt x="3260" y="1301"/>
                </a:lnTo>
                <a:lnTo>
                  <a:pt x="3263" y="1300"/>
                </a:lnTo>
                <a:lnTo>
                  <a:pt x="3265" y="1299"/>
                </a:lnTo>
                <a:lnTo>
                  <a:pt x="3266" y="1297"/>
                </a:lnTo>
                <a:lnTo>
                  <a:pt x="3266" y="1293"/>
                </a:lnTo>
                <a:lnTo>
                  <a:pt x="3268" y="1283"/>
                </a:lnTo>
                <a:lnTo>
                  <a:pt x="3270" y="1270"/>
                </a:lnTo>
                <a:lnTo>
                  <a:pt x="3269" y="1270"/>
                </a:lnTo>
                <a:lnTo>
                  <a:pt x="3266" y="1271"/>
                </a:lnTo>
                <a:lnTo>
                  <a:pt x="3264" y="1271"/>
                </a:lnTo>
                <a:lnTo>
                  <a:pt x="3262" y="1270"/>
                </a:lnTo>
                <a:lnTo>
                  <a:pt x="3261" y="1268"/>
                </a:lnTo>
                <a:lnTo>
                  <a:pt x="3262" y="1265"/>
                </a:lnTo>
                <a:lnTo>
                  <a:pt x="3262" y="1262"/>
                </a:lnTo>
                <a:lnTo>
                  <a:pt x="3262" y="1259"/>
                </a:lnTo>
                <a:lnTo>
                  <a:pt x="3269" y="1248"/>
                </a:lnTo>
                <a:lnTo>
                  <a:pt x="3276" y="1237"/>
                </a:lnTo>
                <a:lnTo>
                  <a:pt x="3270" y="1237"/>
                </a:lnTo>
                <a:lnTo>
                  <a:pt x="3267" y="1239"/>
                </a:lnTo>
                <a:lnTo>
                  <a:pt x="3263" y="1240"/>
                </a:lnTo>
                <a:lnTo>
                  <a:pt x="3261" y="1240"/>
                </a:lnTo>
                <a:lnTo>
                  <a:pt x="3259" y="1240"/>
                </a:lnTo>
                <a:lnTo>
                  <a:pt x="3259" y="1231"/>
                </a:lnTo>
                <a:lnTo>
                  <a:pt x="3251" y="1228"/>
                </a:lnTo>
                <a:lnTo>
                  <a:pt x="3249" y="1228"/>
                </a:lnTo>
                <a:lnTo>
                  <a:pt x="3246" y="1229"/>
                </a:lnTo>
                <a:lnTo>
                  <a:pt x="3241" y="1232"/>
                </a:lnTo>
                <a:lnTo>
                  <a:pt x="3235" y="1235"/>
                </a:lnTo>
                <a:lnTo>
                  <a:pt x="3231" y="1237"/>
                </a:lnTo>
                <a:lnTo>
                  <a:pt x="3228" y="1237"/>
                </a:lnTo>
                <a:lnTo>
                  <a:pt x="3226" y="1237"/>
                </a:lnTo>
                <a:lnTo>
                  <a:pt x="3221" y="1237"/>
                </a:lnTo>
                <a:lnTo>
                  <a:pt x="3217" y="1235"/>
                </a:lnTo>
                <a:lnTo>
                  <a:pt x="3213" y="1234"/>
                </a:lnTo>
                <a:lnTo>
                  <a:pt x="3208" y="1232"/>
                </a:lnTo>
                <a:lnTo>
                  <a:pt x="3203" y="1231"/>
                </a:lnTo>
                <a:lnTo>
                  <a:pt x="3200" y="1237"/>
                </a:lnTo>
                <a:lnTo>
                  <a:pt x="3199" y="1240"/>
                </a:lnTo>
                <a:lnTo>
                  <a:pt x="3197" y="1242"/>
                </a:lnTo>
                <a:lnTo>
                  <a:pt x="3195" y="1240"/>
                </a:lnTo>
                <a:lnTo>
                  <a:pt x="3193" y="1237"/>
                </a:lnTo>
                <a:lnTo>
                  <a:pt x="3189" y="1231"/>
                </a:lnTo>
                <a:lnTo>
                  <a:pt x="3184" y="1233"/>
                </a:lnTo>
                <a:lnTo>
                  <a:pt x="3179" y="1233"/>
                </a:lnTo>
                <a:lnTo>
                  <a:pt x="3171" y="1234"/>
                </a:lnTo>
                <a:lnTo>
                  <a:pt x="3152" y="1234"/>
                </a:lnTo>
                <a:lnTo>
                  <a:pt x="3149" y="1234"/>
                </a:lnTo>
                <a:lnTo>
                  <a:pt x="3146" y="1235"/>
                </a:lnTo>
                <a:lnTo>
                  <a:pt x="3137" y="1238"/>
                </a:lnTo>
                <a:lnTo>
                  <a:pt x="3129" y="1241"/>
                </a:lnTo>
                <a:lnTo>
                  <a:pt x="3124" y="1242"/>
                </a:lnTo>
                <a:lnTo>
                  <a:pt x="3119" y="1242"/>
                </a:lnTo>
                <a:lnTo>
                  <a:pt x="3113" y="1240"/>
                </a:lnTo>
                <a:lnTo>
                  <a:pt x="3110" y="1240"/>
                </a:lnTo>
                <a:lnTo>
                  <a:pt x="3106" y="1239"/>
                </a:lnTo>
                <a:lnTo>
                  <a:pt x="3102" y="1239"/>
                </a:lnTo>
                <a:lnTo>
                  <a:pt x="3099" y="1240"/>
                </a:lnTo>
                <a:lnTo>
                  <a:pt x="3095" y="1242"/>
                </a:lnTo>
                <a:lnTo>
                  <a:pt x="3091" y="1245"/>
                </a:lnTo>
                <a:lnTo>
                  <a:pt x="3088" y="1249"/>
                </a:lnTo>
                <a:lnTo>
                  <a:pt x="3085" y="1251"/>
                </a:lnTo>
                <a:lnTo>
                  <a:pt x="3082" y="1251"/>
                </a:lnTo>
                <a:lnTo>
                  <a:pt x="3079" y="1251"/>
                </a:lnTo>
                <a:lnTo>
                  <a:pt x="3076" y="1250"/>
                </a:lnTo>
                <a:lnTo>
                  <a:pt x="3075" y="1250"/>
                </a:lnTo>
                <a:lnTo>
                  <a:pt x="3074" y="1251"/>
                </a:lnTo>
                <a:lnTo>
                  <a:pt x="3072" y="1252"/>
                </a:lnTo>
                <a:lnTo>
                  <a:pt x="3071" y="1255"/>
                </a:lnTo>
                <a:lnTo>
                  <a:pt x="3069" y="1258"/>
                </a:lnTo>
                <a:lnTo>
                  <a:pt x="3068" y="1259"/>
                </a:lnTo>
                <a:lnTo>
                  <a:pt x="3065" y="1260"/>
                </a:lnTo>
                <a:lnTo>
                  <a:pt x="3063" y="1260"/>
                </a:lnTo>
                <a:lnTo>
                  <a:pt x="3058" y="1260"/>
                </a:lnTo>
                <a:lnTo>
                  <a:pt x="3053" y="1261"/>
                </a:lnTo>
                <a:lnTo>
                  <a:pt x="3051" y="1261"/>
                </a:lnTo>
                <a:lnTo>
                  <a:pt x="3048" y="1262"/>
                </a:lnTo>
                <a:lnTo>
                  <a:pt x="3046" y="1264"/>
                </a:lnTo>
                <a:lnTo>
                  <a:pt x="3044" y="1266"/>
                </a:lnTo>
                <a:lnTo>
                  <a:pt x="3040" y="1271"/>
                </a:lnTo>
                <a:lnTo>
                  <a:pt x="3035" y="1276"/>
                </a:lnTo>
                <a:lnTo>
                  <a:pt x="3032" y="1278"/>
                </a:lnTo>
                <a:lnTo>
                  <a:pt x="3029" y="1279"/>
                </a:lnTo>
                <a:lnTo>
                  <a:pt x="3026" y="1279"/>
                </a:lnTo>
                <a:lnTo>
                  <a:pt x="3024" y="1278"/>
                </a:lnTo>
                <a:lnTo>
                  <a:pt x="3022" y="1277"/>
                </a:lnTo>
                <a:lnTo>
                  <a:pt x="3020" y="1275"/>
                </a:lnTo>
                <a:lnTo>
                  <a:pt x="3018" y="1272"/>
                </a:lnTo>
                <a:lnTo>
                  <a:pt x="3017" y="1270"/>
                </a:lnTo>
                <a:lnTo>
                  <a:pt x="3016" y="1271"/>
                </a:lnTo>
                <a:lnTo>
                  <a:pt x="3015" y="1271"/>
                </a:lnTo>
                <a:lnTo>
                  <a:pt x="3014" y="1273"/>
                </a:lnTo>
                <a:lnTo>
                  <a:pt x="3013" y="1275"/>
                </a:lnTo>
                <a:lnTo>
                  <a:pt x="3012" y="1276"/>
                </a:lnTo>
                <a:lnTo>
                  <a:pt x="3004" y="1278"/>
                </a:lnTo>
                <a:lnTo>
                  <a:pt x="2996" y="1278"/>
                </a:lnTo>
                <a:lnTo>
                  <a:pt x="2988" y="1278"/>
                </a:lnTo>
                <a:lnTo>
                  <a:pt x="2981" y="1279"/>
                </a:lnTo>
                <a:lnTo>
                  <a:pt x="2969" y="1262"/>
                </a:lnTo>
                <a:lnTo>
                  <a:pt x="2958" y="1265"/>
                </a:lnTo>
                <a:lnTo>
                  <a:pt x="2956" y="1271"/>
                </a:lnTo>
                <a:lnTo>
                  <a:pt x="2954" y="1277"/>
                </a:lnTo>
                <a:lnTo>
                  <a:pt x="2951" y="1288"/>
                </a:lnTo>
                <a:lnTo>
                  <a:pt x="2950" y="1294"/>
                </a:lnTo>
                <a:lnTo>
                  <a:pt x="2948" y="1299"/>
                </a:lnTo>
                <a:lnTo>
                  <a:pt x="2945" y="1304"/>
                </a:lnTo>
                <a:lnTo>
                  <a:pt x="2941" y="1310"/>
                </a:lnTo>
                <a:lnTo>
                  <a:pt x="2938" y="1313"/>
                </a:lnTo>
                <a:lnTo>
                  <a:pt x="2932" y="1318"/>
                </a:lnTo>
                <a:lnTo>
                  <a:pt x="2926" y="1322"/>
                </a:lnTo>
                <a:lnTo>
                  <a:pt x="2922" y="1324"/>
                </a:lnTo>
                <a:lnTo>
                  <a:pt x="2919" y="1324"/>
                </a:lnTo>
                <a:lnTo>
                  <a:pt x="2916" y="1324"/>
                </a:lnTo>
                <a:lnTo>
                  <a:pt x="2913" y="1323"/>
                </a:lnTo>
                <a:lnTo>
                  <a:pt x="2910" y="1324"/>
                </a:lnTo>
                <a:lnTo>
                  <a:pt x="2909" y="1325"/>
                </a:lnTo>
                <a:lnTo>
                  <a:pt x="2906" y="1328"/>
                </a:lnTo>
                <a:lnTo>
                  <a:pt x="2901" y="1335"/>
                </a:lnTo>
                <a:lnTo>
                  <a:pt x="2896" y="1341"/>
                </a:lnTo>
                <a:lnTo>
                  <a:pt x="2894" y="1346"/>
                </a:lnTo>
                <a:lnTo>
                  <a:pt x="2893" y="1348"/>
                </a:lnTo>
                <a:lnTo>
                  <a:pt x="2895" y="1350"/>
                </a:lnTo>
                <a:lnTo>
                  <a:pt x="2896" y="1352"/>
                </a:lnTo>
                <a:lnTo>
                  <a:pt x="2896" y="1353"/>
                </a:lnTo>
                <a:lnTo>
                  <a:pt x="2896" y="1355"/>
                </a:lnTo>
                <a:lnTo>
                  <a:pt x="2896" y="1357"/>
                </a:lnTo>
                <a:lnTo>
                  <a:pt x="2894" y="1359"/>
                </a:lnTo>
                <a:lnTo>
                  <a:pt x="2891" y="1364"/>
                </a:lnTo>
                <a:lnTo>
                  <a:pt x="2887" y="1369"/>
                </a:lnTo>
                <a:lnTo>
                  <a:pt x="2886" y="1372"/>
                </a:lnTo>
                <a:lnTo>
                  <a:pt x="2885" y="1375"/>
                </a:lnTo>
                <a:lnTo>
                  <a:pt x="2885" y="1377"/>
                </a:lnTo>
                <a:lnTo>
                  <a:pt x="2886" y="1380"/>
                </a:lnTo>
                <a:lnTo>
                  <a:pt x="2887" y="1384"/>
                </a:lnTo>
                <a:lnTo>
                  <a:pt x="2889" y="1388"/>
                </a:lnTo>
                <a:lnTo>
                  <a:pt x="2891" y="1391"/>
                </a:lnTo>
                <a:lnTo>
                  <a:pt x="2891" y="1398"/>
                </a:lnTo>
                <a:lnTo>
                  <a:pt x="2891" y="1405"/>
                </a:lnTo>
                <a:lnTo>
                  <a:pt x="2890" y="1412"/>
                </a:lnTo>
                <a:lnTo>
                  <a:pt x="2888" y="1418"/>
                </a:lnTo>
                <a:lnTo>
                  <a:pt x="2885" y="1423"/>
                </a:lnTo>
                <a:lnTo>
                  <a:pt x="2883" y="1428"/>
                </a:lnTo>
                <a:lnTo>
                  <a:pt x="2877" y="1436"/>
                </a:lnTo>
                <a:lnTo>
                  <a:pt x="2873" y="1440"/>
                </a:lnTo>
                <a:lnTo>
                  <a:pt x="2870" y="1443"/>
                </a:lnTo>
                <a:lnTo>
                  <a:pt x="2862" y="1448"/>
                </a:lnTo>
                <a:lnTo>
                  <a:pt x="2853" y="1453"/>
                </a:lnTo>
                <a:lnTo>
                  <a:pt x="2849" y="1456"/>
                </a:lnTo>
                <a:lnTo>
                  <a:pt x="2846" y="1459"/>
                </a:lnTo>
                <a:lnTo>
                  <a:pt x="2845" y="1460"/>
                </a:lnTo>
                <a:lnTo>
                  <a:pt x="2844" y="1461"/>
                </a:lnTo>
                <a:lnTo>
                  <a:pt x="2844" y="1462"/>
                </a:lnTo>
                <a:lnTo>
                  <a:pt x="2843" y="1463"/>
                </a:lnTo>
                <a:lnTo>
                  <a:pt x="2840" y="1470"/>
                </a:lnTo>
                <a:lnTo>
                  <a:pt x="2836" y="1471"/>
                </a:lnTo>
                <a:lnTo>
                  <a:pt x="2832" y="1471"/>
                </a:lnTo>
                <a:lnTo>
                  <a:pt x="2829" y="1471"/>
                </a:lnTo>
                <a:lnTo>
                  <a:pt x="2828" y="1472"/>
                </a:lnTo>
                <a:lnTo>
                  <a:pt x="2826" y="1473"/>
                </a:lnTo>
                <a:lnTo>
                  <a:pt x="2825" y="1475"/>
                </a:lnTo>
                <a:lnTo>
                  <a:pt x="2824" y="1477"/>
                </a:lnTo>
                <a:lnTo>
                  <a:pt x="2823" y="1481"/>
                </a:lnTo>
                <a:lnTo>
                  <a:pt x="2822" y="1486"/>
                </a:lnTo>
                <a:lnTo>
                  <a:pt x="2821" y="1488"/>
                </a:lnTo>
                <a:lnTo>
                  <a:pt x="2820" y="1490"/>
                </a:lnTo>
                <a:lnTo>
                  <a:pt x="2817" y="1493"/>
                </a:lnTo>
                <a:lnTo>
                  <a:pt x="2813" y="1495"/>
                </a:lnTo>
                <a:lnTo>
                  <a:pt x="2809" y="1498"/>
                </a:lnTo>
                <a:lnTo>
                  <a:pt x="2807" y="1500"/>
                </a:lnTo>
                <a:lnTo>
                  <a:pt x="2806" y="1501"/>
                </a:lnTo>
                <a:lnTo>
                  <a:pt x="2804" y="1506"/>
                </a:lnTo>
                <a:lnTo>
                  <a:pt x="2802" y="1511"/>
                </a:lnTo>
                <a:lnTo>
                  <a:pt x="2799" y="1522"/>
                </a:lnTo>
                <a:lnTo>
                  <a:pt x="2796" y="1533"/>
                </a:lnTo>
                <a:lnTo>
                  <a:pt x="2795" y="1538"/>
                </a:lnTo>
                <a:lnTo>
                  <a:pt x="2792" y="1543"/>
                </a:lnTo>
                <a:lnTo>
                  <a:pt x="2789" y="1547"/>
                </a:lnTo>
                <a:lnTo>
                  <a:pt x="2785" y="1550"/>
                </a:lnTo>
                <a:lnTo>
                  <a:pt x="2781" y="1554"/>
                </a:lnTo>
                <a:lnTo>
                  <a:pt x="2780" y="1555"/>
                </a:lnTo>
                <a:lnTo>
                  <a:pt x="2778" y="1557"/>
                </a:lnTo>
                <a:lnTo>
                  <a:pt x="2776" y="1562"/>
                </a:lnTo>
                <a:lnTo>
                  <a:pt x="2775" y="1566"/>
                </a:lnTo>
                <a:lnTo>
                  <a:pt x="2773" y="1575"/>
                </a:lnTo>
                <a:lnTo>
                  <a:pt x="2771" y="1583"/>
                </a:lnTo>
                <a:lnTo>
                  <a:pt x="2769" y="1587"/>
                </a:lnTo>
                <a:lnTo>
                  <a:pt x="2767" y="1591"/>
                </a:lnTo>
                <a:lnTo>
                  <a:pt x="2765" y="1593"/>
                </a:lnTo>
                <a:lnTo>
                  <a:pt x="2763" y="1594"/>
                </a:lnTo>
                <a:lnTo>
                  <a:pt x="2760" y="1595"/>
                </a:lnTo>
                <a:lnTo>
                  <a:pt x="2759" y="1597"/>
                </a:lnTo>
                <a:lnTo>
                  <a:pt x="2757" y="1603"/>
                </a:lnTo>
                <a:lnTo>
                  <a:pt x="2756" y="1608"/>
                </a:lnTo>
                <a:lnTo>
                  <a:pt x="2756" y="1612"/>
                </a:lnTo>
                <a:lnTo>
                  <a:pt x="2756" y="1613"/>
                </a:lnTo>
                <a:lnTo>
                  <a:pt x="2756" y="1615"/>
                </a:lnTo>
                <a:lnTo>
                  <a:pt x="2757" y="1618"/>
                </a:lnTo>
                <a:lnTo>
                  <a:pt x="2759" y="1620"/>
                </a:lnTo>
                <a:lnTo>
                  <a:pt x="2762" y="1623"/>
                </a:lnTo>
                <a:lnTo>
                  <a:pt x="2765" y="1627"/>
                </a:lnTo>
                <a:lnTo>
                  <a:pt x="2766" y="1629"/>
                </a:lnTo>
                <a:lnTo>
                  <a:pt x="2767" y="1631"/>
                </a:lnTo>
                <a:lnTo>
                  <a:pt x="2767" y="1636"/>
                </a:lnTo>
                <a:lnTo>
                  <a:pt x="2766" y="1645"/>
                </a:lnTo>
                <a:lnTo>
                  <a:pt x="2765" y="1653"/>
                </a:lnTo>
                <a:lnTo>
                  <a:pt x="2764" y="1656"/>
                </a:lnTo>
                <a:lnTo>
                  <a:pt x="2766" y="1664"/>
                </a:lnTo>
                <a:lnTo>
                  <a:pt x="2768" y="1671"/>
                </a:lnTo>
                <a:lnTo>
                  <a:pt x="2770" y="1686"/>
                </a:lnTo>
                <a:lnTo>
                  <a:pt x="2771" y="1694"/>
                </a:lnTo>
                <a:lnTo>
                  <a:pt x="2771" y="1701"/>
                </a:lnTo>
                <a:lnTo>
                  <a:pt x="2770" y="1709"/>
                </a:lnTo>
                <a:lnTo>
                  <a:pt x="2769" y="1718"/>
                </a:lnTo>
                <a:lnTo>
                  <a:pt x="2767" y="1726"/>
                </a:lnTo>
                <a:lnTo>
                  <a:pt x="2761" y="1726"/>
                </a:lnTo>
                <a:lnTo>
                  <a:pt x="2761" y="1734"/>
                </a:lnTo>
                <a:lnTo>
                  <a:pt x="2761" y="1742"/>
                </a:lnTo>
                <a:lnTo>
                  <a:pt x="2760" y="1748"/>
                </a:lnTo>
                <a:lnTo>
                  <a:pt x="2760" y="1751"/>
                </a:lnTo>
                <a:lnTo>
                  <a:pt x="2759" y="1754"/>
                </a:lnTo>
                <a:lnTo>
                  <a:pt x="2756" y="1757"/>
                </a:lnTo>
                <a:lnTo>
                  <a:pt x="2753" y="1760"/>
                </a:lnTo>
                <a:lnTo>
                  <a:pt x="2749" y="1763"/>
                </a:lnTo>
                <a:lnTo>
                  <a:pt x="2748" y="1765"/>
                </a:lnTo>
                <a:lnTo>
                  <a:pt x="2747" y="1766"/>
                </a:lnTo>
                <a:lnTo>
                  <a:pt x="2747" y="1768"/>
                </a:lnTo>
                <a:lnTo>
                  <a:pt x="2748" y="1770"/>
                </a:lnTo>
                <a:lnTo>
                  <a:pt x="2750" y="1776"/>
                </a:lnTo>
                <a:lnTo>
                  <a:pt x="2757" y="1788"/>
                </a:lnTo>
                <a:lnTo>
                  <a:pt x="2760" y="1795"/>
                </a:lnTo>
                <a:lnTo>
                  <a:pt x="2761" y="1800"/>
                </a:lnTo>
                <a:lnTo>
                  <a:pt x="2760" y="1801"/>
                </a:lnTo>
                <a:lnTo>
                  <a:pt x="2759" y="1802"/>
                </a:lnTo>
                <a:lnTo>
                  <a:pt x="2758" y="1803"/>
                </a:lnTo>
                <a:lnTo>
                  <a:pt x="2758" y="1804"/>
                </a:lnTo>
                <a:lnTo>
                  <a:pt x="2758" y="1807"/>
                </a:lnTo>
                <a:lnTo>
                  <a:pt x="2759" y="1810"/>
                </a:lnTo>
                <a:lnTo>
                  <a:pt x="2762" y="1816"/>
                </a:lnTo>
                <a:lnTo>
                  <a:pt x="2764" y="1819"/>
                </a:lnTo>
                <a:lnTo>
                  <a:pt x="2764" y="1825"/>
                </a:lnTo>
                <a:lnTo>
                  <a:pt x="2765" y="1826"/>
                </a:lnTo>
                <a:lnTo>
                  <a:pt x="2767" y="1827"/>
                </a:lnTo>
                <a:lnTo>
                  <a:pt x="2771" y="1828"/>
                </a:lnTo>
                <a:lnTo>
                  <a:pt x="2775" y="1829"/>
                </a:lnTo>
                <a:lnTo>
                  <a:pt x="2778" y="1830"/>
                </a:lnTo>
                <a:lnTo>
                  <a:pt x="2779" y="1832"/>
                </a:lnTo>
                <a:lnTo>
                  <a:pt x="2779" y="1833"/>
                </a:lnTo>
                <a:lnTo>
                  <a:pt x="2780" y="1837"/>
                </a:lnTo>
                <a:lnTo>
                  <a:pt x="2780" y="1841"/>
                </a:lnTo>
                <a:lnTo>
                  <a:pt x="2781" y="1844"/>
                </a:lnTo>
                <a:lnTo>
                  <a:pt x="2787" y="1844"/>
                </a:lnTo>
                <a:lnTo>
                  <a:pt x="2789" y="1845"/>
                </a:lnTo>
                <a:lnTo>
                  <a:pt x="2790" y="1845"/>
                </a:lnTo>
                <a:lnTo>
                  <a:pt x="2790" y="1844"/>
                </a:lnTo>
                <a:lnTo>
                  <a:pt x="2791" y="1847"/>
                </a:lnTo>
                <a:lnTo>
                  <a:pt x="2792" y="1848"/>
                </a:lnTo>
                <a:lnTo>
                  <a:pt x="2793" y="1851"/>
                </a:lnTo>
                <a:lnTo>
                  <a:pt x="2796" y="1858"/>
                </a:lnTo>
                <a:lnTo>
                  <a:pt x="2801" y="1870"/>
                </a:lnTo>
                <a:lnTo>
                  <a:pt x="2809" y="1870"/>
                </a:lnTo>
                <a:lnTo>
                  <a:pt x="2809" y="1872"/>
                </a:lnTo>
                <a:lnTo>
                  <a:pt x="2807" y="1875"/>
                </a:lnTo>
                <a:lnTo>
                  <a:pt x="2806" y="1879"/>
                </a:lnTo>
                <a:lnTo>
                  <a:pt x="2806" y="1884"/>
                </a:lnTo>
                <a:lnTo>
                  <a:pt x="2807" y="1885"/>
                </a:lnTo>
                <a:lnTo>
                  <a:pt x="2808" y="1887"/>
                </a:lnTo>
                <a:lnTo>
                  <a:pt x="2812" y="1890"/>
                </a:lnTo>
                <a:lnTo>
                  <a:pt x="2818" y="1892"/>
                </a:lnTo>
                <a:lnTo>
                  <a:pt x="2819" y="1897"/>
                </a:lnTo>
                <a:lnTo>
                  <a:pt x="2820" y="1902"/>
                </a:lnTo>
                <a:lnTo>
                  <a:pt x="2821" y="1912"/>
                </a:lnTo>
                <a:lnTo>
                  <a:pt x="2822" y="1916"/>
                </a:lnTo>
                <a:lnTo>
                  <a:pt x="2823" y="1920"/>
                </a:lnTo>
                <a:lnTo>
                  <a:pt x="2824" y="1922"/>
                </a:lnTo>
                <a:lnTo>
                  <a:pt x="2825" y="1924"/>
                </a:lnTo>
                <a:lnTo>
                  <a:pt x="2829" y="1926"/>
                </a:lnTo>
                <a:lnTo>
                  <a:pt x="2830" y="1927"/>
                </a:lnTo>
                <a:lnTo>
                  <a:pt x="2828" y="1928"/>
                </a:lnTo>
                <a:lnTo>
                  <a:pt x="2826" y="1929"/>
                </a:lnTo>
                <a:lnTo>
                  <a:pt x="2826" y="1930"/>
                </a:lnTo>
                <a:lnTo>
                  <a:pt x="2826" y="1932"/>
                </a:lnTo>
                <a:lnTo>
                  <a:pt x="2827" y="1933"/>
                </a:lnTo>
                <a:lnTo>
                  <a:pt x="2828" y="1933"/>
                </a:lnTo>
                <a:lnTo>
                  <a:pt x="2828" y="1932"/>
                </a:lnTo>
                <a:lnTo>
                  <a:pt x="2829" y="1930"/>
                </a:lnTo>
                <a:lnTo>
                  <a:pt x="2829" y="1929"/>
                </a:lnTo>
                <a:lnTo>
                  <a:pt x="2835" y="1938"/>
                </a:lnTo>
                <a:lnTo>
                  <a:pt x="2839" y="1943"/>
                </a:lnTo>
                <a:lnTo>
                  <a:pt x="2841" y="1945"/>
                </a:lnTo>
                <a:lnTo>
                  <a:pt x="2843" y="1946"/>
                </a:lnTo>
                <a:lnTo>
                  <a:pt x="2845" y="1946"/>
                </a:lnTo>
                <a:lnTo>
                  <a:pt x="2847" y="1945"/>
                </a:lnTo>
                <a:lnTo>
                  <a:pt x="2850" y="1945"/>
                </a:lnTo>
                <a:lnTo>
                  <a:pt x="2851" y="1946"/>
                </a:lnTo>
                <a:lnTo>
                  <a:pt x="2853" y="1948"/>
                </a:lnTo>
                <a:lnTo>
                  <a:pt x="2854" y="1951"/>
                </a:lnTo>
                <a:lnTo>
                  <a:pt x="2855" y="1954"/>
                </a:lnTo>
                <a:lnTo>
                  <a:pt x="2857" y="1957"/>
                </a:lnTo>
                <a:lnTo>
                  <a:pt x="2859" y="1959"/>
                </a:lnTo>
                <a:lnTo>
                  <a:pt x="2862" y="1961"/>
                </a:lnTo>
                <a:lnTo>
                  <a:pt x="2865" y="1963"/>
                </a:lnTo>
                <a:lnTo>
                  <a:pt x="2868" y="1964"/>
                </a:lnTo>
                <a:lnTo>
                  <a:pt x="2874" y="1967"/>
                </a:lnTo>
                <a:lnTo>
                  <a:pt x="2877" y="1969"/>
                </a:lnTo>
                <a:lnTo>
                  <a:pt x="2879" y="1971"/>
                </a:lnTo>
                <a:lnTo>
                  <a:pt x="2884" y="1975"/>
                </a:lnTo>
                <a:lnTo>
                  <a:pt x="2889" y="1981"/>
                </a:lnTo>
                <a:lnTo>
                  <a:pt x="2894" y="1987"/>
                </a:lnTo>
                <a:lnTo>
                  <a:pt x="2899" y="1993"/>
                </a:lnTo>
                <a:lnTo>
                  <a:pt x="2902" y="1996"/>
                </a:lnTo>
                <a:lnTo>
                  <a:pt x="2905" y="1999"/>
                </a:lnTo>
                <a:lnTo>
                  <a:pt x="2909" y="2001"/>
                </a:lnTo>
                <a:lnTo>
                  <a:pt x="2913" y="2003"/>
                </a:lnTo>
                <a:lnTo>
                  <a:pt x="2916" y="2004"/>
                </a:lnTo>
                <a:lnTo>
                  <a:pt x="2921" y="2005"/>
                </a:lnTo>
                <a:lnTo>
                  <a:pt x="2925" y="2005"/>
                </a:lnTo>
                <a:lnTo>
                  <a:pt x="2930" y="2005"/>
                </a:lnTo>
                <a:lnTo>
                  <a:pt x="2932" y="2004"/>
                </a:lnTo>
                <a:lnTo>
                  <a:pt x="2933" y="2004"/>
                </a:lnTo>
                <a:lnTo>
                  <a:pt x="2937" y="2001"/>
                </a:lnTo>
                <a:lnTo>
                  <a:pt x="2944" y="1995"/>
                </a:lnTo>
                <a:lnTo>
                  <a:pt x="2950" y="1989"/>
                </a:lnTo>
                <a:lnTo>
                  <a:pt x="2953" y="1986"/>
                </a:lnTo>
                <a:lnTo>
                  <a:pt x="2955" y="1985"/>
                </a:lnTo>
                <a:lnTo>
                  <a:pt x="2962" y="1984"/>
                </a:lnTo>
                <a:lnTo>
                  <a:pt x="2968" y="1983"/>
                </a:lnTo>
                <a:lnTo>
                  <a:pt x="2974" y="1984"/>
                </a:lnTo>
                <a:lnTo>
                  <a:pt x="2979" y="1986"/>
                </a:lnTo>
                <a:lnTo>
                  <a:pt x="2983" y="1987"/>
                </a:lnTo>
                <a:lnTo>
                  <a:pt x="2988" y="1989"/>
                </a:lnTo>
                <a:lnTo>
                  <a:pt x="2993" y="1991"/>
                </a:lnTo>
                <a:lnTo>
                  <a:pt x="2997" y="1993"/>
                </a:lnTo>
                <a:lnTo>
                  <a:pt x="3003" y="1994"/>
                </a:lnTo>
                <a:lnTo>
                  <a:pt x="3006" y="1994"/>
                </a:lnTo>
                <a:lnTo>
                  <a:pt x="3009" y="1994"/>
                </a:lnTo>
                <a:lnTo>
                  <a:pt x="3011" y="1992"/>
                </a:lnTo>
                <a:lnTo>
                  <a:pt x="3016" y="1989"/>
                </a:lnTo>
                <a:lnTo>
                  <a:pt x="3020" y="1987"/>
                </a:lnTo>
                <a:lnTo>
                  <a:pt x="3023" y="1985"/>
                </a:lnTo>
                <a:lnTo>
                  <a:pt x="3026" y="1985"/>
                </a:lnTo>
                <a:lnTo>
                  <a:pt x="3029" y="1985"/>
                </a:lnTo>
                <a:lnTo>
                  <a:pt x="3032" y="1985"/>
                </a:lnTo>
                <a:lnTo>
                  <a:pt x="3033" y="1985"/>
                </a:lnTo>
                <a:lnTo>
                  <a:pt x="3034" y="1985"/>
                </a:lnTo>
                <a:lnTo>
                  <a:pt x="3038" y="1981"/>
                </a:lnTo>
                <a:lnTo>
                  <a:pt x="3041" y="1978"/>
                </a:lnTo>
                <a:lnTo>
                  <a:pt x="3043" y="1977"/>
                </a:lnTo>
                <a:lnTo>
                  <a:pt x="3047" y="1976"/>
                </a:lnTo>
                <a:lnTo>
                  <a:pt x="3052" y="1975"/>
                </a:lnTo>
                <a:lnTo>
                  <a:pt x="3060" y="1976"/>
                </a:lnTo>
                <a:lnTo>
                  <a:pt x="3068" y="1976"/>
                </a:lnTo>
                <a:lnTo>
                  <a:pt x="3072" y="1975"/>
                </a:lnTo>
                <a:lnTo>
                  <a:pt x="3076" y="1974"/>
                </a:lnTo>
                <a:lnTo>
                  <a:pt x="3077" y="1972"/>
                </a:lnTo>
                <a:lnTo>
                  <a:pt x="3079" y="1968"/>
                </a:lnTo>
                <a:lnTo>
                  <a:pt x="3080" y="1966"/>
                </a:lnTo>
                <a:lnTo>
                  <a:pt x="3081" y="1964"/>
                </a:lnTo>
                <a:lnTo>
                  <a:pt x="3083" y="1963"/>
                </a:lnTo>
                <a:lnTo>
                  <a:pt x="3084" y="1963"/>
                </a:lnTo>
                <a:lnTo>
                  <a:pt x="3085" y="1963"/>
                </a:lnTo>
                <a:lnTo>
                  <a:pt x="3086" y="1963"/>
                </a:lnTo>
                <a:lnTo>
                  <a:pt x="3087" y="1963"/>
                </a:lnTo>
                <a:lnTo>
                  <a:pt x="3087" y="1964"/>
                </a:lnTo>
                <a:lnTo>
                  <a:pt x="3087" y="1965"/>
                </a:lnTo>
                <a:lnTo>
                  <a:pt x="3087" y="1967"/>
                </a:lnTo>
                <a:lnTo>
                  <a:pt x="3086" y="1969"/>
                </a:lnTo>
                <a:lnTo>
                  <a:pt x="3086" y="1971"/>
                </a:lnTo>
                <a:lnTo>
                  <a:pt x="3086" y="1972"/>
                </a:lnTo>
                <a:lnTo>
                  <a:pt x="3087" y="1972"/>
                </a:lnTo>
                <a:lnTo>
                  <a:pt x="3090" y="1971"/>
                </a:lnTo>
                <a:lnTo>
                  <a:pt x="3092" y="1970"/>
                </a:lnTo>
                <a:lnTo>
                  <a:pt x="3093" y="1968"/>
                </a:lnTo>
                <a:lnTo>
                  <a:pt x="3096" y="1964"/>
                </a:lnTo>
                <a:lnTo>
                  <a:pt x="3099" y="1960"/>
                </a:lnTo>
                <a:lnTo>
                  <a:pt x="3100" y="1958"/>
                </a:lnTo>
                <a:lnTo>
                  <a:pt x="3102" y="1957"/>
                </a:lnTo>
                <a:lnTo>
                  <a:pt x="3104" y="1956"/>
                </a:lnTo>
                <a:lnTo>
                  <a:pt x="3108" y="1955"/>
                </a:lnTo>
                <a:lnTo>
                  <a:pt x="3116" y="1953"/>
                </a:lnTo>
                <a:lnTo>
                  <a:pt x="3124" y="1952"/>
                </a:lnTo>
                <a:lnTo>
                  <a:pt x="3131" y="1952"/>
                </a:lnTo>
                <a:lnTo>
                  <a:pt x="3138" y="1953"/>
                </a:lnTo>
                <a:lnTo>
                  <a:pt x="3141" y="1953"/>
                </a:lnTo>
                <a:lnTo>
                  <a:pt x="3144" y="1954"/>
                </a:lnTo>
                <a:lnTo>
                  <a:pt x="3149" y="1957"/>
                </a:lnTo>
                <a:lnTo>
                  <a:pt x="3156" y="1963"/>
                </a:lnTo>
                <a:lnTo>
                  <a:pt x="3163" y="1969"/>
                </a:lnTo>
                <a:lnTo>
                  <a:pt x="3165" y="1972"/>
                </a:lnTo>
                <a:lnTo>
                  <a:pt x="3166" y="1974"/>
                </a:lnTo>
                <a:lnTo>
                  <a:pt x="3167" y="1977"/>
                </a:lnTo>
                <a:lnTo>
                  <a:pt x="3167" y="1979"/>
                </a:lnTo>
                <a:lnTo>
                  <a:pt x="3166" y="1981"/>
                </a:lnTo>
                <a:lnTo>
                  <a:pt x="3165" y="1982"/>
                </a:lnTo>
                <a:lnTo>
                  <a:pt x="3164" y="1984"/>
                </a:lnTo>
                <a:lnTo>
                  <a:pt x="3163" y="1986"/>
                </a:lnTo>
                <a:lnTo>
                  <a:pt x="3163" y="1988"/>
                </a:lnTo>
                <a:lnTo>
                  <a:pt x="3164" y="1991"/>
                </a:lnTo>
                <a:lnTo>
                  <a:pt x="3165" y="1994"/>
                </a:lnTo>
                <a:lnTo>
                  <a:pt x="3169" y="1998"/>
                </a:lnTo>
                <a:lnTo>
                  <a:pt x="3172" y="2002"/>
                </a:lnTo>
                <a:lnTo>
                  <a:pt x="3175" y="2005"/>
                </a:lnTo>
                <a:lnTo>
                  <a:pt x="3189" y="2002"/>
                </a:lnTo>
                <a:lnTo>
                  <a:pt x="3203" y="1999"/>
                </a:lnTo>
                <a:lnTo>
                  <a:pt x="3203" y="1994"/>
                </a:lnTo>
                <a:lnTo>
                  <a:pt x="3206" y="1993"/>
                </a:lnTo>
                <a:lnTo>
                  <a:pt x="3208" y="1994"/>
                </a:lnTo>
                <a:lnTo>
                  <a:pt x="3209" y="1994"/>
                </a:lnTo>
                <a:lnTo>
                  <a:pt x="3210" y="1996"/>
                </a:lnTo>
                <a:lnTo>
                  <a:pt x="3211" y="1998"/>
                </a:lnTo>
                <a:lnTo>
                  <a:pt x="3211" y="1999"/>
                </a:lnTo>
                <a:lnTo>
                  <a:pt x="3213" y="1998"/>
                </a:lnTo>
                <a:lnTo>
                  <a:pt x="3215" y="1997"/>
                </a:lnTo>
                <a:lnTo>
                  <a:pt x="3217" y="1994"/>
                </a:lnTo>
                <a:lnTo>
                  <a:pt x="3218" y="1995"/>
                </a:lnTo>
                <a:lnTo>
                  <a:pt x="3219" y="1997"/>
                </a:lnTo>
                <a:lnTo>
                  <a:pt x="3219" y="1998"/>
                </a:lnTo>
                <a:lnTo>
                  <a:pt x="3220" y="1999"/>
                </a:lnTo>
                <a:lnTo>
                  <a:pt x="3221" y="1999"/>
                </a:lnTo>
                <a:lnTo>
                  <a:pt x="3223" y="1999"/>
                </a:lnTo>
                <a:lnTo>
                  <a:pt x="3223" y="1998"/>
                </a:lnTo>
                <a:lnTo>
                  <a:pt x="3223" y="1995"/>
                </a:lnTo>
                <a:lnTo>
                  <a:pt x="3224" y="1993"/>
                </a:lnTo>
                <a:lnTo>
                  <a:pt x="3225" y="1993"/>
                </a:lnTo>
                <a:lnTo>
                  <a:pt x="3226" y="1993"/>
                </a:lnTo>
                <a:lnTo>
                  <a:pt x="3228" y="1994"/>
                </a:lnTo>
                <a:lnTo>
                  <a:pt x="3225" y="2005"/>
                </a:lnTo>
                <a:lnTo>
                  <a:pt x="3228" y="2006"/>
                </a:lnTo>
                <a:lnTo>
                  <a:pt x="3231" y="2006"/>
                </a:lnTo>
                <a:lnTo>
                  <a:pt x="3234" y="2006"/>
                </a:lnTo>
                <a:lnTo>
                  <a:pt x="3237" y="2008"/>
                </a:lnTo>
                <a:lnTo>
                  <a:pt x="3237" y="2010"/>
                </a:lnTo>
                <a:lnTo>
                  <a:pt x="3237" y="2012"/>
                </a:lnTo>
                <a:lnTo>
                  <a:pt x="3238" y="2014"/>
                </a:lnTo>
                <a:lnTo>
                  <a:pt x="3241" y="2018"/>
                </a:lnTo>
                <a:lnTo>
                  <a:pt x="3243" y="2021"/>
                </a:lnTo>
                <a:lnTo>
                  <a:pt x="3245" y="2024"/>
                </a:lnTo>
                <a:lnTo>
                  <a:pt x="3245" y="2029"/>
                </a:lnTo>
                <a:lnTo>
                  <a:pt x="3245" y="2034"/>
                </a:lnTo>
                <a:lnTo>
                  <a:pt x="3244" y="2039"/>
                </a:lnTo>
                <a:lnTo>
                  <a:pt x="3244" y="2040"/>
                </a:lnTo>
                <a:lnTo>
                  <a:pt x="3243" y="2050"/>
                </a:lnTo>
                <a:lnTo>
                  <a:pt x="3242" y="2055"/>
                </a:lnTo>
                <a:lnTo>
                  <a:pt x="3242" y="2059"/>
                </a:lnTo>
                <a:lnTo>
                  <a:pt x="3241" y="2061"/>
                </a:lnTo>
                <a:lnTo>
                  <a:pt x="3239" y="2064"/>
                </a:lnTo>
                <a:lnTo>
                  <a:pt x="3236" y="2068"/>
                </a:lnTo>
                <a:lnTo>
                  <a:pt x="3234" y="2072"/>
                </a:lnTo>
                <a:lnTo>
                  <a:pt x="3235" y="2075"/>
                </a:lnTo>
                <a:lnTo>
                  <a:pt x="3238" y="2080"/>
                </a:lnTo>
                <a:lnTo>
                  <a:pt x="3240" y="2085"/>
                </a:lnTo>
                <a:lnTo>
                  <a:pt x="3241" y="2088"/>
                </a:lnTo>
                <a:lnTo>
                  <a:pt x="3239" y="2089"/>
                </a:lnTo>
                <a:lnTo>
                  <a:pt x="3238" y="2090"/>
                </a:lnTo>
                <a:lnTo>
                  <a:pt x="3237" y="2091"/>
                </a:lnTo>
                <a:lnTo>
                  <a:pt x="3235" y="2095"/>
                </a:lnTo>
                <a:lnTo>
                  <a:pt x="3232" y="2106"/>
                </a:lnTo>
                <a:lnTo>
                  <a:pt x="3229" y="2118"/>
                </a:lnTo>
                <a:lnTo>
                  <a:pt x="3225" y="2129"/>
                </a:lnTo>
                <a:lnTo>
                  <a:pt x="3230" y="2131"/>
                </a:lnTo>
                <a:lnTo>
                  <a:pt x="3232" y="2133"/>
                </a:lnTo>
                <a:lnTo>
                  <a:pt x="3235" y="2136"/>
                </a:lnTo>
                <a:lnTo>
                  <a:pt x="3236" y="2138"/>
                </a:lnTo>
                <a:lnTo>
                  <a:pt x="3236" y="2140"/>
                </a:lnTo>
                <a:lnTo>
                  <a:pt x="3236" y="2141"/>
                </a:lnTo>
                <a:lnTo>
                  <a:pt x="3235" y="2143"/>
                </a:lnTo>
                <a:lnTo>
                  <a:pt x="3231" y="2145"/>
                </a:lnTo>
                <a:lnTo>
                  <a:pt x="3238" y="2151"/>
                </a:lnTo>
                <a:lnTo>
                  <a:pt x="3248" y="2158"/>
                </a:lnTo>
                <a:lnTo>
                  <a:pt x="3256" y="2165"/>
                </a:lnTo>
                <a:lnTo>
                  <a:pt x="3260" y="2168"/>
                </a:lnTo>
                <a:lnTo>
                  <a:pt x="3262" y="2171"/>
                </a:lnTo>
                <a:lnTo>
                  <a:pt x="3259" y="2179"/>
                </a:lnTo>
                <a:lnTo>
                  <a:pt x="3263" y="2182"/>
                </a:lnTo>
                <a:lnTo>
                  <a:pt x="3268" y="2186"/>
                </a:lnTo>
                <a:lnTo>
                  <a:pt x="3273" y="2190"/>
                </a:lnTo>
                <a:lnTo>
                  <a:pt x="3275" y="2191"/>
                </a:lnTo>
                <a:lnTo>
                  <a:pt x="3276" y="2193"/>
                </a:lnTo>
                <a:lnTo>
                  <a:pt x="3277" y="2196"/>
                </a:lnTo>
                <a:lnTo>
                  <a:pt x="3277" y="2198"/>
                </a:lnTo>
                <a:lnTo>
                  <a:pt x="3278" y="2199"/>
                </a:lnTo>
                <a:lnTo>
                  <a:pt x="3279" y="2200"/>
                </a:lnTo>
                <a:lnTo>
                  <a:pt x="3284" y="2210"/>
                </a:lnTo>
                <a:lnTo>
                  <a:pt x="3285" y="2212"/>
                </a:lnTo>
                <a:lnTo>
                  <a:pt x="3285" y="2213"/>
                </a:lnTo>
                <a:lnTo>
                  <a:pt x="3284" y="2215"/>
                </a:lnTo>
                <a:lnTo>
                  <a:pt x="3283" y="2216"/>
                </a:lnTo>
                <a:lnTo>
                  <a:pt x="3282" y="2217"/>
                </a:lnTo>
                <a:lnTo>
                  <a:pt x="3281" y="2218"/>
                </a:lnTo>
                <a:lnTo>
                  <a:pt x="3282" y="2219"/>
                </a:lnTo>
                <a:lnTo>
                  <a:pt x="3283" y="2221"/>
                </a:lnTo>
                <a:lnTo>
                  <a:pt x="3285" y="2223"/>
                </a:lnTo>
                <a:lnTo>
                  <a:pt x="3287" y="2228"/>
                </a:lnTo>
                <a:lnTo>
                  <a:pt x="3289" y="2233"/>
                </a:lnTo>
                <a:lnTo>
                  <a:pt x="3290" y="2239"/>
                </a:lnTo>
                <a:lnTo>
                  <a:pt x="3293" y="2250"/>
                </a:lnTo>
                <a:lnTo>
                  <a:pt x="3294" y="2251"/>
                </a:lnTo>
                <a:lnTo>
                  <a:pt x="3297" y="2254"/>
                </a:lnTo>
                <a:lnTo>
                  <a:pt x="3301" y="2258"/>
                </a:lnTo>
                <a:lnTo>
                  <a:pt x="3303" y="2262"/>
                </a:lnTo>
                <a:lnTo>
                  <a:pt x="3304" y="2266"/>
                </a:lnTo>
                <a:lnTo>
                  <a:pt x="3304" y="2269"/>
                </a:lnTo>
                <a:lnTo>
                  <a:pt x="3304" y="2272"/>
                </a:lnTo>
                <a:lnTo>
                  <a:pt x="3304" y="2277"/>
                </a:lnTo>
                <a:lnTo>
                  <a:pt x="3304" y="2283"/>
                </a:lnTo>
                <a:lnTo>
                  <a:pt x="3310" y="2289"/>
                </a:lnTo>
                <a:lnTo>
                  <a:pt x="3310" y="2294"/>
                </a:lnTo>
                <a:lnTo>
                  <a:pt x="3309" y="2299"/>
                </a:lnTo>
                <a:lnTo>
                  <a:pt x="3306" y="2310"/>
                </a:lnTo>
                <a:lnTo>
                  <a:pt x="3304" y="2320"/>
                </a:lnTo>
                <a:lnTo>
                  <a:pt x="3304" y="2324"/>
                </a:lnTo>
                <a:lnTo>
                  <a:pt x="3304" y="2326"/>
                </a:lnTo>
                <a:lnTo>
                  <a:pt x="3304" y="2328"/>
                </a:lnTo>
                <a:lnTo>
                  <a:pt x="3307" y="2330"/>
                </a:lnTo>
                <a:lnTo>
                  <a:pt x="3309" y="2330"/>
                </a:lnTo>
                <a:lnTo>
                  <a:pt x="3310" y="2331"/>
                </a:lnTo>
                <a:lnTo>
                  <a:pt x="3313" y="2342"/>
                </a:lnTo>
                <a:lnTo>
                  <a:pt x="3314" y="2347"/>
                </a:lnTo>
                <a:lnTo>
                  <a:pt x="3315" y="2353"/>
                </a:lnTo>
                <a:lnTo>
                  <a:pt x="3315" y="2365"/>
                </a:lnTo>
                <a:lnTo>
                  <a:pt x="3314" y="2371"/>
                </a:lnTo>
                <a:lnTo>
                  <a:pt x="3313" y="2373"/>
                </a:lnTo>
                <a:lnTo>
                  <a:pt x="3313" y="2376"/>
                </a:lnTo>
                <a:lnTo>
                  <a:pt x="3310" y="2380"/>
                </a:lnTo>
                <a:lnTo>
                  <a:pt x="3307" y="2384"/>
                </a:lnTo>
                <a:lnTo>
                  <a:pt x="3303" y="2387"/>
                </a:lnTo>
                <a:lnTo>
                  <a:pt x="3302" y="2389"/>
                </a:lnTo>
                <a:lnTo>
                  <a:pt x="3301" y="2390"/>
                </a:lnTo>
                <a:lnTo>
                  <a:pt x="3301" y="2392"/>
                </a:lnTo>
                <a:lnTo>
                  <a:pt x="3302" y="2394"/>
                </a:lnTo>
                <a:lnTo>
                  <a:pt x="3302" y="2397"/>
                </a:lnTo>
                <a:lnTo>
                  <a:pt x="3302" y="2398"/>
                </a:lnTo>
                <a:lnTo>
                  <a:pt x="3301" y="2399"/>
                </a:lnTo>
                <a:lnTo>
                  <a:pt x="3300" y="2400"/>
                </a:lnTo>
                <a:lnTo>
                  <a:pt x="3297" y="2400"/>
                </a:lnTo>
                <a:lnTo>
                  <a:pt x="3294" y="2401"/>
                </a:lnTo>
                <a:lnTo>
                  <a:pt x="3293" y="2401"/>
                </a:lnTo>
                <a:lnTo>
                  <a:pt x="3291" y="2406"/>
                </a:lnTo>
                <a:lnTo>
                  <a:pt x="3290" y="2410"/>
                </a:lnTo>
                <a:lnTo>
                  <a:pt x="3290" y="2414"/>
                </a:lnTo>
                <a:lnTo>
                  <a:pt x="3290" y="2417"/>
                </a:lnTo>
                <a:lnTo>
                  <a:pt x="3291" y="2424"/>
                </a:lnTo>
                <a:lnTo>
                  <a:pt x="3291" y="2428"/>
                </a:lnTo>
                <a:lnTo>
                  <a:pt x="3290" y="2432"/>
                </a:lnTo>
                <a:lnTo>
                  <a:pt x="3288" y="2437"/>
                </a:lnTo>
                <a:lnTo>
                  <a:pt x="3283" y="2443"/>
                </a:lnTo>
                <a:lnTo>
                  <a:pt x="3278" y="2450"/>
                </a:lnTo>
                <a:lnTo>
                  <a:pt x="3277" y="2453"/>
                </a:lnTo>
                <a:lnTo>
                  <a:pt x="3276" y="2455"/>
                </a:lnTo>
                <a:lnTo>
                  <a:pt x="3276" y="2461"/>
                </a:lnTo>
                <a:lnTo>
                  <a:pt x="3275" y="2469"/>
                </a:lnTo>
                <a:lnTo>
                  <a:pt x="3276" y="2492"/>
                </a:lnTo>
                <a:lnTo>
                  <a:pt x="3277" y="2510"/>
                </a:lnTo>
                <a:lnTo>
                  <a:pt x="3278" y="2516"/>
                </a:lnTo>
                <a:lnTo>
                  <a:pt x="3279" y="2520"/>
                </a:lnTo>
                <a:lnTo>
                  <a:pt x="3284" y="2520"/>
                </a:lnTo>
                <a:lnTo>
                  <a:pt x="3301" y="2539"/>
                </a:lnTo>
                <a:lnTo>
                  <a:pt x="3303" y="2543"/>
                </a:lnTo>
                <a:lnTo>
                  <a:pt x="3303" y="2547"/>
                </a:lnTo>
                <a:lnTo>
                  <a:pt x="3303" y="2555"/>
                </a:lnTo>
                <a:lnTo>
                  <a:pt x="3303" y="2563"/>
                </a:lnTo>
                <a:lnTo>
                  <a:pt x="3303" y="2566"/>
                </a:lnTo>
                <a:lnTo>
                  <a:pt x="3304" y="2570"/>
                </a:lnTo>
                <a:lnTo>
                  <a:pt x="3305" y="2573"/>
                </a:lnTo>
                <a:lnTo>
                  <a:pt x="3307" y="2575"/>
                </a:lnTo>
                <a:lnTo>
                  <a:pt x="3311" y="2579"/>
                </a:lnTo>
                <a:lnTo>
                  <a:pt x="3316" y="2583"/>
                </a:lnTo>
                <a:lnTo>
                  <a:pt x="3317" y="2585"/>
                </a:lnTo>
                <a:lnTo>
                  <a:pt x="3318" y="2587"/>
                </a:lnTo>
                <a:lnTo>
                  <a:pt x="3319" y="2589"/>
                </a:lnTo>
                <a:lnTo>
                  <a:pt x="3319" y="2591"/>
                </a:lnTo>
                <a:lnTo>
                  <a:pt x="3318" y="2594"/>
                </a:lnTo>
                <a:lnTo>
                  <a:pt x="3318" y="2598"/>
                </a:lnTo>
                <a:lnTo>
                  <a:pt x="3318" y="2602"/>
                </a:lnTo>
                <a:lnTo>
                  <a:pt x="3319" y="2603"/>
                </a:lnTo>
                <a:lnTo>
                  <a:pt x="3320" y="2605"/>
                </a:lnTo>
                <a:lnTo>
                  <a:pt x="3324" y="2607"/>
                </a:lnTo>
                <a:lnTo>
                  <a:pt x="3328" y="2610"/>
                </a:lnTo>
                <a:lnTo>
                  <a:pt x="3329" y="2612"/>
                </a:lnTo>
                <a:lnTo>
                  <a:pt x="3329" y="2613"/>
                </a:lnTo>
                <a:lnTo>
                  <a:pt x="3330" y="2617"/>
                </a:lnTo>
                <a:lnTo>
                  <a:pt x="3330" y="2622"/>
                </a:lnTo>
                <a:lnTo>
                  <a:pt x="3329" y="2631"/>
                </a:lnTo>
                <a:lnTo>
                  <a:pt x="3327" y="2640"/>
                </a:lnTo>
                <a:lnTo>
                  <a:pt x="3327" y="2644"/>
                </a:lnTo>
                <a:lnTo>
                  <a:pt x="3327" y="2647"/>
                </a:lnTo>
                <a:lnTo>
                  <a:pt x="3327" y="2649"/>
                </a:lnTo>
                <a:lnTo>
                  <a:pt x="3328" y="2652"/>
                </a:lnTo>
                <a:lnTo>
                  <a:pt x="3331" y="2659"/>
                </a:lnTo>
                <a:lnTo>
                  <a:pt x="3335" y="2670"/>
                </a:lnTo>
                <a:lnTo>
                  <a:pt x="3336" y="2679"/>
                </a:lnTo>
                <a:lnTo>
                  <a:pt x="3336" y="2688"/>
                </a:lnTo>
                <a:lnTo>
                  <a:pt x="3336" y="2702"/>
                </a:lnTo>
                <a:lnTo>
                  <a:pt x="3336" y="2709"/>
                </a:lnTo>
                <a:lnTo>
                  <a:pt x="3337" y="2717"/>
                </a:lnTo>
                <a:lnTo>
                  <a:pt x="3338" y="2725"/>
                </a:lnTo>
                <a:lnTo>
                  <a:pt x="3341" y="2734"/>
                </a:lnTo>
                <a:lnTo>
                  <a:pt x="3342" y="2738"/>
                </a:lnTo>
                <a:lnTo>
                  <a:pt x="3346" y="2743"/>
                </a:lnTo>
                <a:lnTo>
                  <a:pt x="3349" y="2749"/>
                </a:lnTo>
                <a:lnTo>
                  <a:pt x="3352" y="2751"/>
                </a:lnTo>
                <a:lnTo>
                  <a:pt x="3354" y="2751"/>
                </a:lnTo>
                <a:lnTo>
                  <a:pt x="3356" y="2751"/>
                </a:lnTo>
                <a:lnTo>
                  <a:pt x="3359" y="2751"/>
                </a:lnTo>
                <a:lnTo>
                  <a:pt x="3360" y="2751"/>
                </a:lnTo>
                <a:lnTo>
                  <a:pt x="3362" y="2755"/>
                </a:lnTo>
                <a:lnTo>
                  <a:pt x="3362" y="2758"/>
                </a:lnTo>
                <a:lnTo>
                  <a:pt x="3362" y="2762"/>
                </a:lnTo>
                <a:lnTo>
                  <a:pt x="3363" y="2764"/>
                </a:lnTo>
                <a:lnTo>
                  <a:pt x="3363" y="2765"/>
                </a:lnTo>
                <a:lnTo>
                  <a:pt x="3364" y="2767"/>
                </a:lnTo>
                <a:lnTo>
                  <a:pt x="3365" y="2768"/>
                </a:lnTo>
                <a:lnTo>
                  <a:pt x="3369" y="2771"/>
                </a:lnTo>
                <a:lnTo>
                  <a:pt x="3372" y="2774"/>
                </a:lnTo>
                <a:lnTo>
                  <a:pt x="3374" y="2777"/>
                </a:lnTo>
                <a:lnTo>
                  <a:pt x="3375" y="2781"/>
                </a:lnTo>
                <a:lnTo>
                  <a:pt x="3375" y="2788"/>
                </a:lnTo>
                <a:lnTo>
                  <a:pt x="3375" y="2797"/>
                </a:lnTo>
                <a:lnTo>
                  <a:pt x="3376" y="2801"/>
                </a:lnTo>
                <a:lnTo>
                  <a:pt x="3377" y="2805"/>
                </a:lnTo>
                <a:lnTo>
                  <a:pt x="3379" y="2807"/>
                </a:lnTo>
                <a:lnTo>
                  <a:pt x="3382" y="2808"/>
                </a:lnTo>
                <a:lnTo>
                  <a:pt x="3386" y="2810"/>
                </a:lnTo>
                <a:lnTo>
                  <a:pt x="3389" y="2817"/>
                </a:lnTo>
                <a:lnTo>
                  <a:pt x="3392" y="2828"/>
                </a:lnTo>
                <a:lnTo>
                  <a:pt x="3394" y="2838"/>
                </a:lnTo>
                <a:lnTo>
                  <a:pt x="3394" y="2843"/>
                </a:lnTo>
                <a:lnTo>
                  <a:pt x="3394" y="2847"/>
                </a:lnTo>
                <a:lnTo>
                  <a:pt x="3393" y="2851"/>
                </a:lnTo>
                <a:lnTo>
                  <a:pt x="3392" y="2853"/>
                </a:lnTo>
                <a:lnTo>
                  <a:pt x="3390" y="2855"/>
                </a:lnTo>
                <a:lnTo>
                  <a:pt x="3388" y="2856"/>
                </a:lnTo>
                <a:lnTo>
                  <a:pt x="3385" y="2859"/>
                </a:lnTo>
                <a:lnTo>
                  <a:pt x="3384" y="2861"/>
                </a:lnTo>
                <a:lnTo>
                  <a:pt x="3383" y="2864"/>
                </a:lnTo>
                <a:lnTo>
                  <a:pt x="3389" y="2867"/>
                </a:lnTo>
                <a:lnTo>
                  <a:pt x="3389" y="2881"/>
                </a:lnTo>
                <a:lnTo>
                  <a:pt x="3390" y="2886"/>
                </a:lnTo>
                <a:lnTo>
                  <a:pt x="3391" y="2891"/>
                </a:lnTo>
                <a:lnTo>
                  <a:pt x="3392" y="2895"/>
                </a:lnTo>
                <a:lnTo>
                  <a:pt x="3393" y="2897"/>
                </a:lnTo>
                <a:lnTo>
                  <a:pt x="3394" y="2898"/>
                </a:lnTo>
                <a:lnTo>
                  <a:pt x="3394" y="2900"/>
                </a:lnTo>
                <a:lnTo>
                  <a:pt x="3403" y="2895"/>
                </a:lnTo>
                <a:lnTo>
                  <a:pt x="3403" y="2900"/>
                </a:lnTo>
                <a:lnTo>
                  <a:pt x="3405" y="2901"/>
                </a:lnTo>
                <a:lnTo>
                  <a:pt x="3407" y="2901"/>
                </a:lnTo>
                <a:lnTo>
                  <a:pt x="3411" y="2900"/>
                </a:lnTo>
                <a:lnTo>
                  <a:pt x="3414" y="2906"/>
                </a:lnTo>
                <a:lnTo>
                  <a:pt x="3416" y="2906"/>
                </a:lnTo>
                <a:lnTo>
                  <a:pt x="3419" y="2906"/>
                </a:lnTo>
                <a:lnTo>
                  <a:pt x="3423" y="2906"/>
                </a:lnTo>
                <a:lnTo>
                  <a:pt x="3428" y="2904"/>
                </a:lnTo>
                <a:lnTo>
                  <a:pt x="3431" y="2902"/>
                </a:lnTo>
                <a:lnTo>
                  <a:pt x="3438" y="2897"/>
                </a:lnTo>
                <a:lnTo>
                  <a:pt x="3440" y="2896"/>
                </a:lnTo>
                <a:lnTo>
                  <a:pt x="3442" y="2895"/>
                </a:lnTo>
                <a:lnTo>
                  <a:pt x="3445" y="2894"/>
                </a:lnTo>
                <a:lnTo>
                  <a:pt x="3448" y="2895"/>
                </a:lnTo>
                <a:lnTo>
                  <a:pt x="3453" y="2896"/>
                </a:lnTo>
                <a:lnTo>
                  <a:pt x="3457" y="2897"/>
                </a:lnTo>
                <a:lnTo>
                  <a:pt x="3460" y="2898"/>
                </a:lnTo>
                <a:lnTo>
                  <a:pt x="3462" y="2898"/>
                </a:lnTo>
                <a:lnTo>
                  <a:pt x="3466" y="2893"/>
                </a:lnTo>
                <a:lnTo>
                  <a:pt x="3468" y="2891"/>
                </a:lnTo>
                <a:lnTo>
                  <a:pt x="3470" y="2889"/>
                </a:lnTo>
                <a:lnTo>
                  <a:pt x="3478" y="2888"/>
                </a:lnTo>
                <a:lnTo>
                  <a:pt x="3484" y="2887"/>
                </a:lnTo>
                <a:lnTo>
                  <a:pt x="3489" y="2888"/>
                </a:lnTo>
                <a:lnTo>
                  <a:pt x="3494" y="2889"/>
                </a:lnTo>
                <a:lnTo>
                  <a:pt x="3504" y="2891"/>
                </a:lnTo>
                <a:lnTo>
                  <a:pt x="3509" y="2892"/>
                </a:lnTo>
                <a:lnTo>
                  <a:pt x="3515" y="2892"/>
                </a:lnTo>
                <a:lnTo>
                  <a:pt x="3518" y="2886"/>
                </a:lnTo>
                <a:lnTo>
                  <a:pt x="3526" y="2887"/>
                </a:lnTo>
                <a:lnTo>
                  <a:pt x="3535" y="2886"/>
                </a:lnTo>
                <a:lnTo>
                  <a:pt x="3535" y="2881"/>
                </a:lnTo>
                <a:lnTo>
                  <a:pt x="3537" y="2880"/>
                </a:lnTo>
                <a:lnTo>
                  <a:pt x="3538" y="2880"/>
                </a:lnTo>
                <a:lnTo>
                  <a:pt x="3542" y="2881"/>
                </a:lnTo>
                <a:lnTo>
                  <a:pt x="3545" y="2881"/>
                </a:lnTo>
                <a:lnTo>
                  <a:pt x="3549" y="2881"/>
                </a:lnTo>
                <a:lnTo>
                  <a:pt x="3553" y="2879"/>
                </a:lnTo>
                <a:lnTo>
                  <a:pt x="3556" y="2878"/>
                </a:lnTo>
                <a:lnTo>
                  <a:pt x="3564" y="2872"/>
                </a:lnTo>
                <a:lnTo>
                  <a:pt x="3567" y="2869"/>
                </a:lnTo>
                <a:lnTo>
                  <a:pt x="3571" y="2865"/>
                </a:lnTo>
                <a:lnTo>
                  <a:pt x="3578" y="2858"/>
                </a:lnTo>
                <a:lnTo>
                  <a:pt x="3591" y="2841"/>
                </a:lnTo>
                <a:lnTo>
                  <a:pt x="3597" y="2834"/>
                </a:lnTo>
                <a:lnTo>
                  <a:pt x="3602" y="2827"/>
                </a:lnTo>
                <a:lnTo>
                  <a:pt x="3605" y="2824"/>
                </a:lnTo>
                <a:lnTo>
                  <a:pt x="3610" y="2822"/>
                </a:lnTo>
                <a:lnTo>
                  <a:pt x="3613" y="2819"/>
                </a:lnTo>
                <a:lnTo>
                  <a:pt x="3616" y="2816"/>
                </a:lnTo>
                <a:lnTo>
                  <a:pt x="3617" y="2815"/>
                </a:lnTo>
                <a:lnTo>
                  <a:pt x="3617" y="2814"/>
                </a:lnTo>
                <a:lnTo>
                  <a:pt x="3617" y="2812"/>
                </a:lnTo>
                <a:lnTo>
                  <a:pt x="3616" y="2810"/>
                </a:lnTo>
                <a:lnTo>
                  <a:pt x="3616" y="2808"/>
                </a:lnTo>
                <a:lnTo>
                  <a:pt x="3619" y="2808"/>
                </a:lnTo>
                <a:lnTo>
                  <a:pt x="3626" y="2792"/>
                </a:lnTo>
                <a:lnTo>
                  <a:pt x="3629" y="2783"/>
                </a:lnTo>
                <a:lnTo>
                  <a:pt x="3633" y="2777"/>
                </a:lnTo>
                <a:lnTo>
                  <a:pt x="3637" y="2774"/>
                </a:lnTo>
                <a:lnTo>
                  <a:pt x="3644" y="2770"/>
                </a:lnTo>
                <a:lnTo>
                  <a:pt x="3656" y="2763"/>
                </a:lnTo>
                <a:lnTo>
                  <a:pt x="3650" y="2757"/>
                </a:lnTo>
                <a:lnTo>
                  <a:pt x="3651" y="2755"/>
                </a:lnTo>
                <a:lnTo>
                  <a:pt x="3650" y="2753"/>
                </a:lnTo>
                <a:lnTo>
                  <a:pt x="3650" y="2749"/>
                </a:lnTo>
                <a:lnTo>
                  <a:pt x="3659" y="2749"/>
                </a:lnTo>
                <a:lnTo>
                  <a:pt x="3660" y="2735"/>
                </a:lnTo>
                <a:lnTo>
                  <a:pt x="3661" y="2713"/>
                </a:lnTo>
                <a:lnTo>
                  <a:pt x="3661" y="2706"/>
                </a:lnTo>
                <a:lnTo>
                  <a:pt x="3660" y="2705"/>
                </a:lnTo>
                <a:lnTo>
                  <a:pt x="3657" y="2703"/>
                </a:lnTo>
                <a:lnTo>
                  <a:pt x="3655" y="2700"/>
                </a:lnTo>
                <a:lnTo>
                  <a:pt x="3653" y="2698"/>
                </a:lnTo>
                <a:lnTo>
                  <a:pt x="3668" y="2687"/>
                </a:lnTo>
                <a:lnTo>
                  <a:pt x="3676" y="2682"/>
                </a:lnTo>
                <a:lnTo>
                  <a:pt x="3680" y="2680"/>
                </a:lnTo>
                <a:lnTo>
                  <a:pt x="3684" y="2678"/>
                </a:lnTo>
                <a:lnTo>
                  <a:pt x="3689" y="2677"/>
                </a:lnTo>
                <a:lnTo>
                  <a:pt x="3694" y="2676"/>
                </a:lnTo>
                <a:lnTo>
                  <a:pt x="3699" y="2675"/>
                </a:lnTo>
                <a:lnTo>
                  <a:pt x="3701" y="2674"/>
                </a:lnTo>
                <a:lnTo>
                  <a:pt x="3704" y="2673"/>
                </a:lnTo>
                <a:lnTo>
                  <a:pt x="3706" y="2670"/>
                </a:lnTo>
                <a:lnTo>
                  <a:pt x="3707" y="2666"/>
                </a:lnTo>
                <a:lnTo>
                  <a:pt x="3708" y="2661"/>
                </a:lnTo>
                <a:lnTo>
                  <a:pt x="3709" y="2656"/>
                </a:lnTo>
                <a:lnTo>
                  <a:pt x="3709" y="2649"/>
                </a:lnTo>
                <a:lnTo>
                  <a:pt x="3709" y="2642"/>
                </a:lnTo>
                <a:lnTo>
                  <a:pt x="3707" y="2628"/>
                </a:lnTo>
                <a:lnTo>
                  <a:pt x="3703" y="2598"/>
                </a:lnTo>
                <a:lnTo>
                  <a:pt x="3702" y="2587"/>
                </a:lnTo>
                <a:lnTo>
                  <a:pt x="3701" y="2579"/>
                </a:lnTo>
                <a:lnTo>
                  <a:pt x="3695" y="2579"/>
                </a:lnTo>
                <a:lnTo>
                  <a:pt x="3694" y="2572"/>
                </a:lnTo>
                <a:lnTo>
                  <a:pt x="3694" y="2567"/>
                </a:lnTo>
                <a:lnTo>
                  <a:pt x="3695" y="2559"/>
                </a:lnTo>
                <a:lnTo>
                  <a:pt x="3695" y="2553"/>
                </a:lnTo>
                <a:lnTo>
                  <a:pt x="3697" y="2552"/>
                </a:lnTo>
                <a:lnTo>
                  <a:pt x="3699" y="2552"/>
                </a:lnTo>
                <a:lnTo>
                  <a:pt x="3702" y="2552"/>
                </a:lnTo>
                <a:lnTo>
                  <a:pt x="3704" y="2551"/>
                </a:lnTo>
                <a:lnTo>
                  <a:pt x="3705" y="2548"/>
                </a:lnTo>
                <a:lnTo>
                  <a:pt x="3706" y="2543"/>
                </a:lnTo>
                <a:lnTo>
                  <a:pt x="3708" y="2539"/>
                </a:lnTo>
                <a:lnTo>
                  <a:pt x="3708" y="2537"/>
                </a:lnTo>
                <a:lnTo>
                  <a:pt x="3709" y="2537"/>
                </a:lnTo>
                <a:lnTo>
                  <a:pt x="3715" y="2537"/>
                </a:lnTo>
                <a:lnTo>
                  <a:pt x="3718" y="2525"/>
                </a:lnTo>
                <a:lnTo>
                  <a:pt x="3720" y="2514"/>
                </a:lnTo>
                <a:lnTo>
                  <a:pt x="3722" y="2513"/>
                </a:lnTo>
                <a:lnTo>
                  <a:pt x="3725" y="2512"/>
                </a:lnTo>
                <a:lnTo>
                  <a:pt x="3730" y="2512"/>
                </a:lnTo>
                <a:lnTo>
                  <a:pt x="3736" y="2512"/>
                </a:lnTo>
                <a:lnTo>
                  <a:pt x="3738" y="2512"/>
                </a:lnTo>
                <a:lnTo>
                  <a:pt x="3740" y="2511"/>
                </a:lnTo>
                <a:lnTo>
                  <a:pt x="3743" y="2509"/>
                </a:lnTo>
                <a:lnTo>
                  <a:pt x="3746" y="2506"/>
                </a:lnTo>
                <a:lnTo>
                  <a:pt x="3749" y="2502"/>
                </a:lnTo>
                <a:lnTo>
                  <a:pt x="3751" y="2500"/>
                </a:lnTo>
                <a:lnTo>
                  <a:pt x="3753" y="2499"/>
                </a:lnTo>
                <a:lnTo>
                  <a:pt x="3755" y="2499"/>
                </a:lnTo>
                <a:lnTo>
                  <a:pt x="3760" y="2499"/>
                </a:lnTo>
                <a:lnTo>
                  <a:pt x="3764" y="2498"/>
                </a:lnTo>
                <a:lnTo>
                  <a:pt x="3766" y="2498"/>
                </a:lnTo>
                <a:lnTo>
                  <a:pt x="3768" y="2497"/>
                </a:lnTo>
                <a:lnTo>
                  <a:pt x="3770" y="2496"/>
                </a:lnTo>
                <a:lnTo>
                  <a:pt x="3772" y="2495"/>
                </a:lnTo>
                <a:lnTo>
                  <a:pt x="3777" y="2490"/>
                </a:lnTo>
                <a:lnTo>
                  <a:pt x="3782" y="2484"/>
                </a:lnTo>
                <a:lnTo>
                  <a:pt x="3788" y="2477"/>
                </a:lnTo>
                <a:lnTo>
                  <a:pt x="3793" y="2470"/>
                </a:lnTo>
                <a:lnTo>
                  <a:pt x="3797" y="2463"/>
                </a:lnTo>
                <a:lnTo>
                  <a:pt x="3801" y="2457"/>
                </a:lnTo>
                <a:lnTo>
                  <a:pt x="3802" y="2452"/>
                </a:lnTo>
                <a:lnTo>
                  <a:pt x="3802" y="2450"/>
                </a:lnTo>
                <a:lnTo>
                  <a:pt x="3802" y="2448"/>
                </a:lnTo>
                <a:lnTo>
                  <a:pt x="3801" y="2443"/>
                </a:lnTo>
                <a:lnTo>
                  <a:pt x="3800" y="2438"/>
                </a:lnTo>
                <a:lnTo>
                  <a:pt x="3799" y="2435"/>
                </a:lnTo>
                <a:lnTo>
                  <a:pt x="3799" y="2432"/>
                </a:lnTo>
                <a:lnTo>
                  <a:pt x="3800" y="2428"/>
                </a:lnTo>
                <a:lnTo>
                  <a:pt x="3800" y="2424"/>
                </a:lnTo>
                <a:lnTo>
                  <a:pt x="3802" y="2415"/>
                </a:lnTo>
                <a:lnTo>
                  <a:pt x="3804" y="2407"/>
                </a:lnTo>
                <a:lnTo>
                  <a:pt x="3805" y="2401"/>
                </a:lnTo>
                <a:lnTo>
                  <a:pt x="3804" y="2394"/>
                </a:lnTo>
                <a:lnTo>
                  <a:pt x="3802" y="2383"/>
                </a:lnTo>
                <a:lnTo>
                  <a:pt x="3800" y="2372"/>
                </a:lnTo>
                <a:lnTo>
                  <a:pt x="3799" y="2365"/>
                </a:lnTo>
                <a:lnTo>
                  <a:pt x="3800" y="2358"/>
                </a:lnTo>
                <a:lnTo>
                  <a:pt x="3801" y="2352"/>
                </a:lnTo>
                <a:lnTo>
                  <a:pt x="3802" y="2345"/>
                </a:lnTo>
                <a:lnTo>
                  <a:pt x="3802" y="2342"/>
                </a:lnTo>
                <a:lnTo>
                  <a:pt x="3802" y="2340"/>
                </a:lnTo>
                <a:lnTo>
                  <a:pt x="3801" y="2337"/>
                </a:lnTo>
                <a:lnTo>
                  <a:pt x="3798" y="2334"/>
                </a:lnTo>
                <a:lnTo>
                  <a:pt x="3792" y="2329"/>
                </a:lnTo>
                <a:lnTo>
                  <a:pt x="3786" y="2324"/>
                </a:lnTo>
                <a:lnTo>
                  <a:pt x="3784" y="2321"/>
                </a:lnTo>
                <a:lnTo>
                  <a:pt x="3783" y="2319"/>
                </a:lnTo>
                <a:lnTo>
                  <a:pt x="3782" y="2317"/>
                </a:lnTo>
                <a:lnTo>
                  <a:pt x="3782" y="2299"/>
                </a:lnTo>
                <a:lnTo>
                  <a:pt x="3782" y="2286"/>
                </a:lnTo>
                <a:lnTo>
                  <a:pt x="3782" y="2278"/>
                </a:lnTo>
                <a:lnTo>
                  <a:pt x="3785" y="2272"/>
                </a:lnTo>
                <a:lnTo>
                  <a:pt x="3787" y="2269"/>
                </a:lnTo>
                <a:lnTo>
                  <a:pt x="3788" y="2266"/>
                </a:lnTo>
                <a:lnTo>
                  <a:pt x="3787" y="2264"/>
                </a:lnTo>
                <a:lnTo>
                  <a:pt x="3785" y="2262"/>
                </a:lnTo>
                <a:lnTo>
                  <a:pt x="3780" y="2257"/>
                </a:lnTo>
                <a:lnTo>
                  <a:pt x="3774" y="2252"/>
                </a:lnTo>
                <a:lnTo>
                  <a:pt x="3772" y="2249"/>
                </a:lnTo>
                <a:lnTo>
                  <a:pt x="3771" y="2247"/>
                </a:lnTo>
                <a:lnTo>
                  <a:pt x="3771" y="2244"/>
                </a:lnTo>
                <a:lnTo>
                  <a:pt x="3771" y="2241"/>
                </a:lnTo>
                <a:lnTo>
                  <a:pt x="3772" y="2235"/>
                </a:lnTo>
                <a:lnTo>
                  <a:pt x="3774" y="2229"/>
                </a:lnTo>
                <a:lnTo>
                  <a:pt x="3776" y="2224"/>
                </a:lnTo>
                <a:lnTo>
                  <a:pt x="3782" y="2213"/>
                </a:lnTo>
                <a:lnTo>
                  <a:pt x="3784" y="2209"/>
                </a:lnTo>
                <a:lnTo>
                  <a:pt x="3785" y="2205"/>
                </a:lnTo>
                <a:lnTo>
                  <a:pt x="3786" y="2202"/>
                </a:lnTo>
                <a:lnTo>
                  <a:pt x="3785" y="2199"/>
                </a:lnTo>
                <a:lnTo>
                  <a:pt x="3785" y="2193"/>
                </a:lnTo>
                <a:lnTo>
                  <a:pt x="3784" y="2187"/>
                </a:lnTo>
                <a:lnTo>
                  <a:pt x="3785" y="2185"/>
                </a:lnTo>
                <a:lnTo>
                  <a:pt x="3785" y="2182"/>
                </a:lnTo>
                <a:lnTo>
                  <a:pt x="3791" y="2182"/>
                </a:lnTo>
                <a:lnTo>
                  <a:pt x="3791" y="2179"/>
                </a:lnTo>
                <a:lnTo>
                  <a:pt x="3791" y="2177"/>
                </a:lnTo>
                <a:lnTo>
                  <a:pt x="3792" y="2175"/>
                </a:lnTo>
                <a:lnTo>
                  <a:pt x="3794" y="2172"/>
                </a:lnTo>
                <a:lnTo>
                  <a:pt x="3799" y="2165"/>
                </a:lnTo>
                <a:lnTo>
                  <a:pt x="3803" y="2165"/>
                </a:lnTo>
                <a:lnTo>
                  <a:pt x="3808" y="2165"/>
                </a:lnTo>
                <a:lnTo>
                  <a:pt x="3809" y="2162"/>
                </a:lnTo>
                <a:lnTo>
                  <a:pt x="3810" y="2158"/>
                </a:lnTo>
                <a:lnTo>
                  <a:pt x="3812" y="2154"/>
                </a:lnTo>
                <a:lnTo>
                  <a:pt x="3812" y="2152"/>
                </a:lnTo>
                <a:lnTo>
                  <a:pt x="3813" y="2151"/>
                </a:lnTo>
                <a:lnTo>
                  <a:pt x="3815" y="2150"/>
                </a:lnTo>
                <a:lnTo>
                  <a:pt x="3816" y="2150"/>
                </a:lnTo>
                <a:lnTo>
                  <a:pt x="3819" y="2150"/>
                </a:lnTo>
                <a:lnTo>
                  <a:pt x="3822" y="2150"/>
                </a:lnTo>
                <a:lnTo>
                  <a:pt x="3823" y="2149"/>
                </a:lnTo>
                <a:lnTo>
                  <a:pt x="3825" y="2148"/>
                </a:lnTo>
                <a:lnTo>
                  <a:pt x="3825" y="2147"/>
                </a:lnTo>
                <a:lnTo>
                  <a:pt x="3825" y="2146"/>
                </a:lnTo>
                <a:lnTo>
                  <a:pt x="3825" y="2143"/>
                </a:lnTo>
                <a:lnTo>
                  <a:pt x="3824" y="2140"/>
                </a:lnTo>
                <a:lnTo>
                  <a:pt x="3825" y="2137"/>
                </a:lnTo>
                <a:lnTo>
                  <a:pt x="3825" y="2136"/>
                </a:lnTo>
                <a:lnTo>
                  <a:pt x="3826" y="2135"/>
                </a:lnTo>
                <a:lnTo>
                  <a:pt x="3829" y="2132"/>
                </a:lnTo>
                <a:lnTo>
                  <a:pt x="3831" y="2130"/>
                </a:lnTo>
                <a:lnTo>
                  <a:pt x="3833" y="2129"/>
                </a:lnTo>
                <a:lnTo>
                  <a:pt x="3835" y="2124"/>
                </a:lnTo>
                <a:lnTo>
                  <a:pt x="3835" y="2120"/>
                </a:lnTo>
                <a:lnTo>
                  <a:pt x="3835" y="2115"/>
                </a:lnTo>
                <a:lnTo>
                  <a:pt x="3836" y="2111"/>
                </a:lnTo>
                <a:lnTo>
                  <a:pt x="3837" y="2109"/>
                </a:lnTo>
                <a:lnTo>
                  <a:pt x="3839" y="2106"/>
                </a:lnTo>
                <a:lnTo>
                  <a:pt x="3844" y="2106"/>
                </a:lnTo>
                <a:lnTo>
                  <a:pt x="3847" y="2102"/>
                </a:lnTo>
                <a:lnTo>
                  <a:pt x="3851" y="2094"/>
                </a:lnTo>
                <a:lnTo>
                  <a:pt x="3858" y="2081"/>
                </a:lnTo>
                <a:lnTo>
                  <a:pt x="3861" y="2080"/>
                </a:lnTo>
                <a:lnTo>
                  <a:pt x="3864" y="2079"/>
                </a:lnTo>
                <a:lnTo>
                  <a:pt x="3867" y="2079"/>
                </a:lnTo>
                <a:lnTo>
                  <a:pt x="3870" y="2078"/>
                </a:lnTo>
                <a:lnTo>
                  <a:pt x="3871" y="2077"/>
                </a:lnTo>
                <a:lnTo>
                  <a:pt x="3872" y="2075"/>
                </a:lnTo>
                <a:lnTo>
                  <a:pt x="3875" y="2071"/>
                </a:lnTo>
                <a:lnTo>
                  <a:pt x="3878" y="2066"/>
                </a:lnTo>
                <a:lnTo>
                  <a:pt x="3879" y="2065"/>
                </a:lnTo>
                <a:lnTo>
                  <a:pt x="3881" y="2064"/>
                </a:lnTo>
                <a:lnTo>
                  <a:pt x="3883" y="2064"/>
                </a:lnTo>
                <a:lnTo>
                  <a:pt x="3885" y="2064"/>
                </a:lnTo>
                <a:lnTo>
                  <a:pt x="3887" y="2064"/>
                </a:lnTo>
                <a:lnTo>
                  <a:pt x="3889" y="2064"/>
                </a:lnTo>
                <a:lnTo>
                  <a:pt x="3894" y="2060"/>
                </a:lnTo>
                <a:lnTo>
                  <a:pt x="3900" y="2055"/>
                </a:lnTo>
                <a:lnTo>
                  <a:pt x="3905" y="2049"/>
                </a:lnTo>
                <a:lnTo>
                  <a:pt x="3909" y="2044"/>
                </a:lnTo>
                <a:lnTo>
                  <a:pt x="3910" y="2042"/>
                </a:lnTo>
                <a:lnTo>
                  <a:pt x="3910" y="2038"/>
                </a:lnTo>
                <a:lnTo>
                  <a:pt x="3911" y="2035"/>
                </a:lnTo>
                <a:lnTo>
                  <a:pt x="3911" y="2034"/>
                </a:lnTo>
                <a:lnTo>
                  <a:pt x="3912" y="2033"/>
                </a:lnTo>
                <a:lnTo>
                  <a:pt x="3913" y="2032"/>
                </a:lnTo>
                <a:lnTo>
                  <a:pt x="3915" y="2031"/>
                </a:lnTo>
                <a:lnTo>
                  <a:pt x="3919" y="2030"/>
                </a:lnTo>
                <a:lnTo>
                  <a:pt x="3923" y="2030"/>
                </a:lnTo>
                <a:lnTo>
                  <a:pt x="3924" y="2029"/>
                </a:lnTo>
                <a:lnTo>
                  <a:pt x="3926" y="2027"/>
                </a:lnTo>
                <a:lnTo>
                  <a:pt x="3926" y="2026"/>
                </a:lnTo>
                <a:lnTo>
                  <a:pt x="3926" y="2025"/>
                </a:lnTo>
                <a:lnTo>
                  <a:pt x="3926" y="2022"/>
                </a:lnTo>
                <a:lnTo>
                  <a:pt x="3926" y="2019"/>
                </a:lnTo>
                <a:lnTo>
                  <a:pt x="3926" y="2016"/>
                </a:lnTo>
                <a:lnTo>
                  <a:pt x="3927" y="2015"/>
                </a:lnTo>
                <a:lnTo>
                  <a:pt x="3928" y="2014"/>
                </a:lnTo>
                <a:lnTo>
                  <a:pt x="3932" y="2012"/>
                </a:lnTo>
                <a:lnTo>
                  <a:pt x="3937" y="2010"/>
                </a:lnTo>
                <a:lnTo>
                  <a:pt x="3939" y="2009"/>
                </a:lnTo>
                <a:lnTo>
                  <a:pt x="3940" y="2008"/>
                </a:lnTo>
                <a:lnTo>
                  <a:pt x="3941" y="2004"/>
                </a:lnTo>
                <a:lnTo>
                  <a:pt x="3942" y="2001"/>
                </a:lnTo>
                <a:lnTo>
                  <a:pt x="3942" y="1997"/>
                </a:lnTo>
                <a:lnTo>
                  <a:pt x="3943" y="1994"/>
                </a:lnTo>
                <a:lnTo>
                  <a:pt x="3944" y="1992"/>
                </a:lnTo>
                <a:lnTo>
                  <a:pt x="3947" y="1989"/>
                </a:lnTo>
                <a:lnTo>
                  <a:pt x="3951" y="1985"/>
                </a:lnTo>
                <a:lnTo>
                  <a:pt x="3953" y="1981"/>
                </a:lnTo>
                <a:lnTo>
                  <a:pt x="3954" y="1977"/>
                </a:lnTo>
                <a:lnTo>
                  <a:pt x="3956" y="1970"/>
                </a:lnTo>
                <a:lnTo>
                  <a:pt x="3957" y="1962"/>
                </a:lnTo>
                <a:lnTo>
                  <a:pt x="3960" y="1954"/>
                </a:lnTo>
                <a:lnTo>
                  <a:pt x="3965" y="1954"/>
                </a:lnTo>
                <a:lnTo>
                  <a:pt x="3966" y="1952"/>
                </a:lnTo>
                <a:lnTo>
                  <a:pt x="3967" y="1950"/>
                </a:lnTo>
                <a:lnTo>
                  <a:pt x="3968" y="1945"/>
                </a:lnTo>
                <a:lnTo>
                  <a:pt x="3969" y="1936"/>
                </a:lnTo>
                <a:lnTo>
                  <a:pt x="3971" y="1927"/>
                </a:lnTo>
                <a:lnTo>
                  <a:pt x="3972" y="1922"/>
                </a:lnTo>
                <a:lnTo>
                  <a:pt x="3974" y="1918"/>
                </a:lnTo>
                <a:lnTo>
                  <a:pt x="3975" y="1914"/>
                </a:lnTo>
                <a:lnTo>
                  <a:pt x="3977" y="1911"/>
                </a:lnTo>
                <a:lnTo>
                  <a:pt x="3982" y="1904"/>
                </a:lnTo>
                <a:lnTo>
                  <a:pt x="3987" y="1898"/>
                </a:lnTo>
                <a:lnTo>
                  <a:pt x="3990" y="1892"/>
                </a:lnTo>
                <a:lnTo>
                  <a:pt x="3991" y="1890"/>
                </a:lnTo>
                <a:lnTo>
                  <a:pt x="3991" y="1887"/>
                </a:lnTo>
                <a:lnTo>
                  <a:pt x="3990" y="1884"/>
                </a:lnTo>
                <a:lnTo>
                  <a:pt x="3990" y="1881"/>
                </a:lnTo>
                <a:lnTo>
                  <a:pt x="3996" y="1878"/>
                </a:lnTo>
                <a:lnTo>
                  <a:pt x="3997" y="1876"/>
                </a:lnTo>
                <a:lnTo>
                  <a:pt x="3997" y="1874"/>
                </a:lnTo>
                <a:lnTo>
                  <a:pt x="3996" y="1870"/>
                </a:lnTo>
                <a:lnTo>
                  <a:pt x="3996" y="1865"/>
                </a:lnTo>
                <a:lnTo>
                  <a:pt x="3996" y="1861"/>
                </a:lnTo>
                <a:lnTo>
                  <a:pt x="4002" y="1856"/>
                </a:lnTo>
                <a:lnTo>
                  <a:pt x="4005" y="1828"/>
                </a:lnTo>
                <a:lnTo>
                  <a:pt x="4002" y="1819"/>
                </a:lnTo>
                <a:lnTo>
                  <a:pt x="3996" y="1819"/>
                </a:lnTo>
                <a:lnTo>
                  <a:pt x="3995" y="1820"/>
                </a:lnTo>
                <a:lnTo>
                  <a:pt x="3993" y="1821"/>
                </a:lnTo>
                <a:lnTo>
                  <a:pt x="3988" y="1825"/>
                </a:lnTo>
                <a:lnTo>
                  <a:pt x="3983" y="1828"/>
                </a:lnTo>
                <a:lnTo>
                  <a:pt x="3981" y="1830"/>
                </a:lnTo>
                <a:lnTo>
                  <a:pt x="3979" y="1830"/>
                </a:lnTo>
                <a:lnTo>
                  <a:pt x="3973" y="1831"/>
                </a:lnTo>
                <a:lnTo>
                  <a:pt x="3968" y="1832"/>
                </a:lnTo>
                <a:lnTo>
                  <a:pt x="3957" y="1832"/>
                </a:lnTo>
                <a:lnTo>
                  <a:pt x="3947" y="1833"/>
                </a:lnTo>
                <a:lnTo>
                  <a:pt x="3942" y="1834"/>
                </a:lnTo>
                <a:lnTo>
                  <a:pt x="3937" y="1836"/>
                </a:lnTo>
                <a:lnTo>
                  <a:pt x="3934" y="1838"/>
                </a:lnTo>
                <a:lnTo>
                  <a:pt x="3931" y="1842"/>
                </a:lnTo>
                <a:lnTo>
                  <a:pt x="3927" y="1845"/>
                </a:lnTo>
                <a:lnTo>
                  <a:pt x="3925" y="1847"/>
                </a:lnTo>
                <a:lnTo>
                  <a:pt x="3923" y="1847"/>
                </a:lnTo>
                <a:lnTo>
                  <a:pt x="3919" y="1847"/>
                </a:lnTo>
                <a:lnTo>
                  <a:pt x="3916" y="1847"/>
                </a:lnTo>
                <a:lnTo>
                  <a:pt x="3909" y="1845"/>
                </a:lnTo>
                <a:lnTo>
                  <a:pt x="3901" y="1844"/>
                </a:lnTo>
                <a:lnTo>
                  <a:pt x="3896" y="1844"/>
                </a:lnTo>
                <a:lnTo>
                  <a:pt x="3892" y="1844"/>
                </a:lnTo>
                <a:lnTo>
                  <a:pt x="3887" y="1847"/>
                </a:lnTo>
                <a:lnTo>
                  <a:pt x="3883" y="1849"/>
                </a:lnTo>
                <a:lnTo>
                  <a:pt x="3881" y="1850"/>
                </a:lnTo>
                <a:lnTo>
                  <a:pt x="3879" y="1849"/>
                </a:lnTo>
                <a:lnTo>
                  <a:pt x="3877" y="1848"/>
                </a:lnTo>
                <a:lnTo>
                  <a:pt x="3873" y="1844"/>
                </a:lnTo>
                <a:lnTo>
                  <a:pt x="3870" y="1839"/>
                </a:lnTo>
                <a:lnTo>
                  <a:pt x="3866" y="1834"/>
                </a:lnTo>
                <a:lnTo>
                  <a:pt x="3862" y="1826"/>
                </a:lnTo>
                <a:lnTo>
                  <a:pt x="3860" y="1823"/>
                </a:lnTo>
                <a:lnTo>
                  <a:pt x="3859" y="1822"/>
                </a:lnTo>
                <a:lnTo>
                  <a:pt x="3858" y="1822"/>
                </a:lnTo>
                <a:lnTo>
                  <a:pt x="3853" y="1822"/>
                </a:lnTo>
                <a:lnTo>
                  <a:pt x="3855" y="1819"/>
                </a:lnTo>
                <a:lnTo>
                  <a:pt x="3857" y="1816"/>
                </a:lnTo>
                <a:lnTo>
                  <a:pt x="3860" y="1813"/>
                </a:lnTo>
                <a:lnTo>
                  <a:pt x="3861" y="1811"/>
                </a:lnTo>
                <a:lnTo>
                  <a:pt x="3861" y="1808"/>
                </a:lnTo>
                <a:lnTo>
                  <a:pt x="3861" y="1805"/>
                </a:lnTo>
                <a:lnTo>
                  <a:pt x="3861" y="1802"/>
                </a:lnTo>
                <a:lnTo>
                  <a:pt x="3861" y="1801"/>
                </a:lnTo>
                <a:lnTo>
                  <a:pt x="3861" y="1799"/>
                </a:lnTo>
                <a:lnTo>
                  <a:pt x="3856" y="1796"/>
                </a:lnTo>
                <a:lnTo>
                  <a:pt x="3850" y="1793"/>
                </a:lnTo>
                <a:lnTo>
                  <a:pt x="3845" y="1790"/>
                </a:lnTo>
                <a:lnTo>
                  <a:pt x="3843" y="1788"/>
                </a:lnTo>
                <a:lnTo>
                  <a:pt x="3841" y="1785"/>
                </a:lnTo>
                <a:lnTo>
                  <a:pt x="3841" y="1783"/>
                </a:lnTo>
                <a:lnTo>
                  <a:pt x="3840" y="1781"/>
                </a:lnTo>
                <a:lnTo>
                  <a:pt x="3840" y="1778"/>
                </a:lnTo>
                <a:lnTo>
                  <a:pt x="3840" y="1774"/>
                </a:lnTo>
                <a:lnTo>
                  <a:pt x="3840" y="1773"/>
                </a:lnTo>
                <a:lnTo>
                  <a:pt x="3839" y="1771"/>
                </a:lnTo>
                <a:lnTo>
                  <a:pt x="3835" y="1770"/>
                </a:lnTo>
                <a:lnTo>
                  <a:pt x="3831" y="1769"/>
                </a:lnTo>
                <a:lnTo>
                  <a:pt x="3827" y="1768"/>
                </a:lnTo>
                <a:lnTo>
                  <a:pt x="3826" y="1767"/>
                </a:lnTo>
                <a:lnTo>
                  <a:pt x="3825" y="1766"/>
                </a:lnTo>
                <a:lnTo>
                  <a:pt x="3823" y="1764"/>
                </a:lnTo>
                <a:lnTo>
                  <a:pt x="3823" y="1762"/>
                </a:lnTo>
                <a:lnTo>
                  <a:pt x="3822" y="1757"/>
                </a:lnTo>
                <a:lnTo>
                  <a:pt x="3821" y="1752"/>
                </a:lnTo>
                <a:lnTo>
                  <a:pt x="3819" y="1749"/>
                </a:lnTo>
                <a:lnTo>
                  <a:pt x="3817" y="1748"/>
                </a:lnTo>
                <a:lnTo>
                  <a:pt x="3815" y="1748"/>
                </a:lnTo>
                <a:lnTo>
                  <a:pt x="3812" y="1749"/>
                </a:lnTo>
                <a:lnTo>
                  <a:pt x="3810" y="1749"/>
                </a:lnTo>
                <a:lnTo>
                  <a:pt x="3809" y="1748"/>
                </a:lnTo>
                <a:lnTo>
                  <a:pt x="3808" y="1746"/>
                </a:lnTo>
                <a:lnTo>
                  <a:pt x="3804" y="1741"/>
                </a:lnTo>
                <a:lnTo>
                  <a:pt x="3799" y="1732"/>
                </a:lnTo>
                <a:lnTo>
                  <a:pt x="3797" y="1734"/>
                </a:lnTo>
                <a:lnTo>
                  <a:pt x="3795" y="1735"/>
                </a:lnTo>
                <a:lnTo>
                  <a:pt x="3794" y="1735"/>
                </a:lnTo>
                <a:lnTo>
                  <a:pt x="3794" y="1732"/>
                </a:lnTo>
                <a:lnTo>
                  <a:pt x="3790" y="1731"/>
                </a:lnTo>
                <a:lnTo>
                  <a:pt x="3789" y="1730"/>
                </a:lnTo>
                <a:lnTo>
                  <a:pt x="3788" y="1729"/>
                </a:lnTo>
                <a:lnTo>
                  <a:pt x="3786" y="1723"/>
                </a:lnTo>
                <a:lnTo>
                  <a:pt x="3785" y="1716"/>
                </a:lnTo>
                <a:lnTo>
                  <a:pt x="3784" y="1700"/>
                </a:lnTo>
                <a:lnTo>
                  <a:pt x="3783" y="1685"/>
                </a:lnTo>
                <a:lnTo>
                  <a:pt x="3782" y="1678"/>
                </a:lnTo>
                <a:lnTo>
                  <a:pt x="3781" y="1675"/>
                </a:lnTo>
                <a:lnTo>
                  <a:pt x="3780" y="1673"/>
                </a:lnTo>
                <a:lnTo>
                  <a:pt x="3774" y="1673"/>
                </a:lnTo>
                <a:lnTo>
                  <a:pt x="3761" y="1659"/>
                </a:lnTo>
                <a:lnTo>
                  <a:pt x="3753" y="1650"/>
                </a:lnTo>
                <a:lnTo>
                  <a:pt x="3749" y="1645"/>
                </a:lnTo>
                <a:lnTo>
                  <a:pt x="3747" y="1638"/>
                </a:lnTo>
                <a:lnTo>
                  <a:pt x="3747" y="1631"/>
                </a:lnTo>
                <a:lnTo>
                  <a:pt x="3748" y="1625"/>
                </a:lnTo>
                <a:lnTo>
                  <a:pt x="3749" y="1619"/>
                </a:lnTo>
                <a:lnTo>
                  <a:pt x="3750" y="1607"/>
                </a:lnTo>
                <a:lnTo>
                  <a:pt x="3750" y="1601"/>
                </a:lnTo>
                <a:lnTo>
                  <a:pt x="3749" y="1598"/>
                </a:lnTo>
                <a:lnTo>
                  <a:pt x="3749" y="1594"/>
                </a:lnTo>
                <a:lnTo>
                  <a:pt x="3743" y="1591"/>
                </a:lnTo>
                <a:lnTo>
                  <a:pt x="3743" y="1589"/>
                </a:lnTo>
                <a:lnTo>
                  <a:pt x="3742" y="1588"/>
                </a:lnTo>
                <a:lnTo>
                  <a:pt x="3743" y="1584"/>
                </a:lnTo>
                <a:lnTo>
                  <a:pt x="3743" y="1581"/>
                </a:lnTo>
                <a:lnTo>
                  <a:pt x="3743" y="1579"/>
                </a:lnTo>
                <a:lnTo>
                  <a:pt x="3743" y="1577"/>
                </a:lnTo>
                <a:lnTo>
                  <a:pt x="3740" y="1575"/>
                </a:lnTo>
                <a:lnTo>
                  <a:pt x="3734" y="1571"/>
                </a:lnTo>
                <a:lnTo>
                  <a:pt x="3727" y="1566"/>
                </a:lnTo>
                <a:lnTo>
                  <a:pt x="3725" y="1565"/>
                </a:lnTo>
                <a:lnTo>
                  <a:pt x="3723" y="1563"/>
                </a:lnTo>
                <a:lnTo>
                  <a:pt x="3722" y="1562"/>
                </a:lnTo>
                <a:lnTo>
                  <a:pt x="3722" y="1560"/>
                </a:lnTo>
                <a:lnTo>
                  <a:pt x="3720" y="1556"/>
                </a:lnTo>
                <a:lnTo>
                  <a:pt x="3718" y="1549"/>
                </a:lnTo>
                <a:lnTo>
                  <a:pt x="3717" y="1542"/>
                </a:lnTo>
                <a:lnTo>
                  <a:pt x="3715" y="1535"/>
                </a:lnTo>
                <a:lnTo>
                  <a:pt x="3717" y="1534"/>
                </a:lnTo>
                <a:lnTo>
                  <a:pt x="3720" y="1534"/>
                </a:lnTo>
                <a:lnTo>
                  <a:pt x="3721" y="1533"/>
                </a:lnTo>
                <a:lnTo>
                  <a:pt x="3721" y="1532"/>
                </a:lnTo>
                <a:lnTo>
                  <a:pt x="3720" y="1529"/>
                </a:lnTo>
                <a:lnTo>
                  <a:pt x="3720" y="1527"/>
                </a:lnTo>
                <a:lnTo>
                  <a:pt x="3718" y="1524"/>
                </a:lnTo>
                <a:lnTo>
                  <a:pt x="3714" y="1518"/>
                </a:lnTo>
                <a:lnTo>
                  <a:pt x="3710" y="1512"/>
                </a:lnTo>
                <a:lnTo>
                  <a:pt x="3706" y="1507"/>
                </a:lnTo>
                <a:lnTo>
                  <a:pt x="3702" y="1497"/>
                </a:lnTo>
                <a:lnTo>
                  <a:pt x="3699" y="1488"/>
                </a:lnTo>
                <a:lnTo>
                  <a:pt x="3696" y="1479"/>
                </a:lnTo>
                <a:lnTo>
                  <a:pt x="3692" y="1467"/>
                </a:lnTo>
                <a:lnTo>
                  <a:pt x="3692" y="1466"/>
                </a:lnTo>
                <a:lnTo>
                  <a:pt x="3690" y="1464"/>
                </a:lnTo>
                <a:lnTo>
                  <a:pt x="3687" y="1459"/>
                </a:lnTo>
                <a:lnTo>
                  <a:pt x="3683" y="1454"/>
                </a:lnTo>
                <a:lnTo>
                  <a:pt x="3682" y="1452"/>
                </a:lnTo>
                <a:lnTo>
                  <a:pt x="3681" y="1451"/>
                </a:lnTo>
                <a:lnTo>
                  <a:pt x="3681" y="1448"/>
                </a:lnTo>
                <a:lnTo>
                  <a:pt x="3681" y="1445"/>
                </a:lnTo>
                <a:lnTo>
                  <a:pt x="3682" y="1442"/>
                </a:lnTo>
                <a:lnTo>
                  <a:pt x="3681" y="1440"/>
                </a:lnTo>
                <a:lnTo>
                  <a:pt x="3681" y="1439"/>
                </a:lnTo>
                <a:lnTo>
                  <a:pt x="3679" y="1435"/>
                </a:lnTo>
                <a:lnTo>
                  <a:pt x="3675" y="1432"/>
                </a:lnTo>
                <a:lnTo>
                  <a:pt x="3674" y="1430"/>
                </a:lnTo>
                <a:lnTo>
                  <a:pt x="3672" y="1428"/>
                </a:lnTo>
                <a:lnTo>
                  <a:pt x="3670" y="1422"/>
                </a:lnTo>
                <a:lnTo>
                  <a:pt x="3667" y="1415"/>
                </a:lnTo>
                <a:lnTo>
                  <a:pt x="3667" y="1412"/>
                </a:lnTo>
                <a:lnTo>
                  <a:pt x="3667" y="1411"/>
                </a:lnTo>
                <a:lnTo>
                  <a:pt x="3667" y="1410"/>
                </a:lnTo>
                <a:lnTo>
                  <a:pt x="3668" y="1410"/>
                </a:lnTo>
                <a:lnTo>
                  <a:pt x="3670" y="1411"/>
                </a:lnTo>
                <a:lnTo>
                  <a:pt x="3672" y="1413"/>
                </a:lnTo>
                <a:lnTo>
                  <a:pt x="3673" y="1415"/>
                </a:lnTo>
                <a:lnTo>
                  <a:pt x="3675" y="1420"/>
                </a:lnTo>
                <a:lnTo>
                  <a:pt x="3676" y="1425"/>
                </a:lnTo>
                <a:lnTo>
                  <a:pt x="3677" y="1428"/>
                </a:lnTo>
                <a:lnTo>
                  <a:pt x="3677" y="1429"/>
                </a:lnTo>
                <a:lnTo>
                  <a:pt x="3678" y="1431"/>
                </a:lnTo>
                <a:lnTo>
                  <a:pt x="3681" y="1434"/>
                </a:lnTo>
                <a:lnTo>
                  <a:pt x="3685" y="1438"/>
                </a:lnTo>
                <a:lnTo>
                  <a:pt x="3692" y="1445"/>
                </a:lnTo>
                <a:lnTo>
                  <a:pt x="3694" y="1444"/>
                </a:lnTo>
                <a:lnTo>
                  <a:pt x="3696" y="1443"/>
                </a:lnTo>
                <a:lnTo>
                  <a:pt x="3701" y="1442"/>
                </a:lnTo>
                <a:lnTo>
                  <a:pt x="3701" y="1438"/>
                </a:lnTo>
                <a:lnTo>
                  <a:pt x="3701" y="1434"/>
                </a:lnTo>
                <a:lnTo>
                  <a:pt x="3710" y="1439"/>
                </a:lnTo>
                <a:lnTo>
                  <a:pt x="3716" y="1444"/>
                </a:lnTo>
                <a:lnTo>
                  <a:pt x="3720" y="1449"/>
                </a:lnTo>
                <a:lnTo>
                  <a:pt x="3722" y="1453"/>
                </a:lnTo>
                <a:lnTo>
                  <a:pt x="3726" y="1464"/>
                </a:lnTo>
                <a:lnTo>
                  <a:pt x="3730" y="1471"/>
                </a:lnTo>
                <a:lnTo>
                  <a:pt x="3735" y="1479"/>
                </a:lnTo>
                <a:lnTo>
                  <a:pt x="3736" y="1480"/>
                </a:lnTo>
                <a:lnTo>
                  <a:pt x="3738" y="1481"/>
                </a:lnTo>
                <a:lnTo>
                  <a:pt x="3742" y="1484"/>
                </a:lnTo>
                <a:lnTo>
                  <a:pt x="3746" y="1487"/>
                </a:lnTo>
                <a:lnTo>
                  <a:pt x="3749" y="1490"/>
                </a:lnTo>
                <a:lnTo>
                  <a:pt x="3750" y="1494"/>
                </a:lnTo>
                <a:lnTo>
                  <a:pt x="3751" y="1498"/>
                </a:lnTo>
                <a:lnTo>
                  <a:pt x="3751" y="1506"/>
                </a:lnTo>
                <a:lnTo>
                  <a:pt x="3752" y="1514"/>
                </a:lnTo>
                <a:lnTo>
                  <a:pt x="3753" y="1517"/>
                </a:lnTo>
                <a:lnTo>
                  <a:pt x="3754" y="1521"/>
                </a:lnTo>
                <a:lnTo>
                  <a:pt x="3757" y="1524"/>
                </a:lnTo>
                <a:lnTo>
                  <a:pt x="3760" y="1527"/>
                </a:lnTo>
                <a:lnTo>
                  <a:pt x="3767" y="1533"/>
                </a:lnTo>
                <a:lnTo>
                  <a:pt x="3771" y="1536"/>
                </a:lnTo>
                <a:lnTo>
                  <a:pt x="3773" y="1538"/>
                </a:lnTo>
                <a:lnTo>
                  <a:pt x="3775" y="1540"/>
                </a:lnTo>
                <a:lnTo>
                  <a:pt x="3778" y="1544"/>
                </a:lnTo>
                <a:lnTo>
                  <a:pt x="3779" y="1546"/>
                </a:lnTo>
                <a:lnTo>
                  <a:pt x="3780" y="1549"/>
                </a:lnTo>
                <a:lnTo>
                  <a:pt x="3780" y="1552"/>
                </a:lnTo>
                <a:lnTo>
                  <a:pt x="3779" y="1556"/>
                </a:lnTo>
                <a:lnTo>
                  <a:pt x="3778" y="1559"/>
                </a:lnTo>
                <a:lnTo>
                  <a:pt x="3777" y="1563"/>
                </a:lnTo>
                <a:lnTo>
                  <a:pt x="3777" y="1567"/>
                </a:lnTo>
                <a:lnTo>
                  <a:pt x="3778" y="1577"/>
                </a:lnTo>
                <a:lnTo>
                  <a:pt x="3778" y="1582"/>
                </a:lnTo>
                <a:lnTo>
                  <a:pt x="3779" y="1586"/>
                </a:lnTo>
                <a:lnTo>
                  <a:pt x="3781" y="1588"/>
                </a:lnTo>
                <a:lnTo>
                  <a:pt x="3781" y="1589"/>
                </a:lnTo>
                <a:lnTo>
                  <a:pt x="3782" y="1588"/>
                </a:lnTo>
                <a:lnTo>
                  <a:pt x="3783" y="1597"/>
                </a:lnTo>
                <a:lnTo>
                  <a:pt x="3783" y="1605"/>
                </a:lnTo>
                <a:lnTo>
                  <a:pt x="3783" y="1612"/>
                </a:lnTo>
                <a:lnTo>
                  <a:pt x="3784" y="1616"/>
                </a:lnTo>
                <a:lnTo>
                  <a:pt x="3785" y="1619"/>
                </a:lnTo>
                <a:lnTo>
                  <a:pt x="3788" y="1624"/>
                </a:lnTo>
                <a:lnTo>
                  <a:pt x="3791" y="1627"/>
                </a:lnTo>
                <a:lnTo>
                  <a:pt x="3795" y="1630"/>
                </a:lnTo>
                <a:lnTo>
                  <a:pt x="3800" y="1633"/>
                </a:lnTo>
                <a:lnTo>
                  <a:pt x="3804" y="1635"/>
                </a:lnTo>
                <a:lnTo>
                  <a:pt x="3809" y="1638"/>
                </a:lnTo>
                <a:lnTo>
                  <a:pt x="3813" y="1641"/>
                </a:lnTo>
                <a:lnTo>
                  <a:pt x="3815" y="1643"/>
                </a:lnTo>
                <a:lnTo>
                  <a:pt x="3816" y="1645"/>
                </a:lnTo>
                <a:lnTo>
                  <a:pt x="3818" y="1648"/>
                </a:lnTo>
                <a:lnTo>
                  <a:pt x="3819" y="1653"/>
                </a:lnTo>
                <a:lnTo>
                  <a:pt x="3821" y="1662"/>
                </a:lnTo>
                <a:lnTo>
                  <a:pt x="3822" y="1671"/>
                </a:lnTo>
                <a:lnTo>
                  <a:pt x="3823" y="1675"/>
                </a:lnTo>
                <a:lnTo>
                  <a:pt x="3825" y="1678"/>
                </a:lnTo>
                <a:lnTo>
                  <a:pt x="3830" y="1681"/>
                </a:lnTo>
                <a:lnTo>
                  <a:pt x="3836" y="1684"/>
                </a:lnTo>
                <a:lnTo>
                  <a:pt x="3850" y="1707"/>
                </a:lnTo>
                <a:lnTo>
                  <a:pt x="3850" y="1709"/>
                </a:lnTo>
                <a:lnTo>
                  <a:pt x="3850" y="1712"/>
                </a:lnTo>
                <a:lnTo>
                  <a:pt x="3849" y="1718"/>
                </a:lnTo>
                <a:lnTo>
                  <a:pt x="3847" y="1723"/>
                </a:lnTo>
                <a:lnTo>
                  <a:pt x="3847" y="1729"/>
                </a:lnTo>
                <a:lnTo>
                  <a:pt x="3848" y="1730"/>
                </a:lnTo>
                <a:lnTo>
                  <a:pt x="3848" y="1733"/>
                </a:lnTo>
                <a:lnTo>
                  <a:pt x="3849" y="1742"/>
                </a:lnTo>
                <a:lnTo>
                  <a:pt x="3851" y="1754"/>
                </a:lnTo>
                <a:lnTo>
                  <a:pt x="3852" y="1759"/>
                </a:lnTo>
                <a:lnTo>
                  <a:pt x="3853" y="1763"/>
                </a:lnTo>
                <a:lnTo>
                  <a:pt x="3852" y="1762"/>
                </a:lnTo>
                <a:lnTo>
                  <a:pt x="3851" y="1761"/>
                </a:lnTo>
                <a:lnTo>
                  <a:pt x="3851" y="1762"/>
                </a:lnTo>
                <a:lnTo>
                  <a:pt x="3850" y="1763"/>
                </a:lnTo>
                <a:lnTo>
                  <a:pt x="3850" y="1765"/>
                </a:lnTo>
                <a:lnTo>
                  <a:pt x="3850" y="1766"/>
                </a:lnTo>
                <a:lnTo>
                  <a:pt x="3854" y="1770"/>
                </a:lnTo>
                <a:lnTo>
                  <a:pt x="3857" y="1772"/>
                </a:lnTo>
                <a:lnTo>
                  <a:pt x="3858" y="1774"/>
                </a:lnTo>
                <a:lnTo>
                  <a:pt x="3860" y="1780"/>
                </a:lnTo>
                <a:lnTo>
                  <a:pt x="3860" y="1786"/>
                </a:lnTo>
                <a:lnTo>
                  <a:pt x="3861" y="1790"/>
                </a:lnTo>
                <a:lnTo>
                  <a:pt x="3861" y="1794"/>
                </a:lnTo>
                <a:lnTo>
                  <a:pt x="3862" y="1796"/>
                </a:lnTo>
                <a:lnTo>
                  <a:pt x="3863" y="1797"/>
                </a:lnTo>
                <a:lnTo>
                  <a:pt x="3865" y="1798"/>
                </a:lnTo>
                <a:lnTo>
                  <a:pt x="3867" y="1799"/>
                </a:lnTo>
                <a:lnTo>
                  <a:pt x="3869" y="1799"/>
                </a:lnTo>
                <a:lnTo>
                  <a:pt x="3872" y="1800"/>
                </a:lnTo>
                <a:lnTo>
                  <a:pt x="3881" y="1799"/>
                </a:lnTo>
                <a:lnTo>
                  <a:pt x="3885" y="1798"/>
                </a:lnTo>
                <a:lnTo>
                  <a:pt x="3889" y="1797"/>
                </a:lnTo>
                <a:lnTo>
                  <a:pt x="3893" y="1794"/>
                </a:lnTo>
                <a:lnTo>
                  <a:pt x="3896" y="1792"/>
                </a:lnTo>
                <a:lnTo>
                  <a:pt x="3899" y="1789"/>
                </a:lnTo>
                <a:lnTo>
                  <a:pt x="3902" y="1786"/>
                </a:lnTo>
                <a:lnTo>
                  <a:pt x="3905" y="1784"/>
                </a:lnTo>
                <a:lnTo>
                  <a:pt x="3909" y="1783"/>
                </a:lnTo>
                <a:lnTo>
                  <a:pt x="3911" y="1782"/>
                </a:lnTo>
                <a:lnTo>
                  <a:pt x="3913" y="1782"/>
                </a:lnTo>
                <a:lnTo>
                  <a:pt x="3917" y="1782"/>
                </a:lnTo>
                <a:lnTo>
                  <a:pt x="3922" y="1783"/>
                </a:lnTo>
                <a:lnTo>
                  <a:pt x="3926" y="1783"/>
                </a:lnTo>
                <a:lnTo>
                  <a:pt x="3929" y="1780"/>
                </a:lnTo>
                <a:lnTo>
                  <a:pt x="3932" y="1778"/>
                </a:lnTo>
                <a:lnTo>
                  <a:pt x="3934" y="1777"/>
                </a:lnTo>
                <a:lnTo>
                  <a:pt x="3938" y="1779"/>
                </a:lnTo>
                <a:lnTo>
                  <a:pt x="3941" y="1781"/>
                </a:lnTo>
                <a:lnTo>
                  <a:pt x="3943" y="1782"/>
                </a:lnTo>
                <a:lnTo>
                  <a:pt x="3946" y="1782"/>
                </a:lnTo>
                <a:lnTo>
                  <a:pt x="3950" y="1781"/>
                </a:lnTo>
                <a:lnTo>
                  <a:pt x="3954" y="1780"/>
                </a:lnTo>
                <a:lnTo>
                  <a:pt x="3955" y="1779"/>
                </a:lnTo>
                <a:lnTo>
                  <a:pt x="3956" y="1778"/>
                </a:lnTo>
                <a:lnTo>
                  <a:pt x="3958" y="1774"/>
                </a:lnTo>
                <a:lnTo>
                  <a:pt x="3960" y="1771"/>
                </a:lnTo>
                <a:lnTo>
                  <a:pt x="3962" y="1768"/>
                </a:lnTo>
                <a:lnTo>
                  <a:pt x="3968" y="1765"/>
                </a:lnTo>
                <a:lnTo>
                  <a:pt x="3974" y="1763"/>
                </a:lnTo>
                <a:lnTo>
                  <a:pt x="3987" y="1759"/>
                </a:lnTo>
                <a:lnTo>
                  <a:pt x="3999" y="1755"/>
                </a:lnTo>
                <a:lnTo>
                  <a:pt x="4005" y="1752"/>
                </a:lnTo>
                <a:lnTo>
                  <a:pt x="4010" y="1749"/>
                </a:lnTo>
                <a:lnTo>
                  <a:pt x="4010" y="1746"/>
                </a:lnTo>
                <a:lnTo>
                  <a:pt x="4013" y="1746"/>
                </a:lnTo>
                <a:lnTo>
                  <a:pt x="4016" y="1738"/>
                </a:lnTo>
                <a:lnTo>
                  <a:pt x="4021" y="1738"/>
                </a:lnTo>
                <a:lnTo>
                  <a:pt x="4022" y="1736"/>
                </a:lnTo>
                <a:lnTo>
                  <a:pt x="4021" y="1735"/>
                </a:lnTo>
                <a:lnTo>
                  <a:pt x="4020" y="1731"/>
                </a:lnTo>
                <a:lnTo>
                  <a:pt x="4019" y="1729"/>
                </a:lnTo>
                <a:lnTo>
                  <a:pt x="4019" y="1727"/>
                </a:lnTo>
                <a:lnTo>
                  <a:pt x="4020" y="1725"/>
                </a:lnTo>
                <a:lnTo>
                  <a:pt x="4021" y="1723"/>
                </a:lnTo>
                <a:lnTo>
                  <a:pt x="4024" y="1722"/>
                </a:lnTo>
                <a:lnTo>
                  <a:pt x="4026" y="1720"/>
                </a:lnTo>
                <a:lnTo>
                  <a:pt x="4031" y="1719"/>
                </a:lnTo>
                <a:lnTo>
                  <a:pt x="4043" y="1717"/>
                </a:lnTo>
                <a:lnTo>
                  <a:pt x="4050" y="1715"/>
                </a:lnTo>
                <a:lnTo>
                  <a:pt x="4053" y="1711"/>
                </a:lnTo>
                <a:lnTo>
                  <a:pt x="4056" y="1708"/>
                </a:lnTo>
                <a:lnTo>
                  <a:pt x="4058" y="1707"/>
                </a:lnTo>
                <a:lnTo>
                  <a:pt x="4059" y="1706"/>
                </a:lnTo>
                <a:lnTo>
                  <a:pt x="4060" y="1707"/>
                </a:lnTo>
                <a:lnTo>
                  <a:pt x="4063" y="1708"/>
                </a:lnTo>
                <a:lnTo>
                  <a:pt x="4066" y="1708"/>
                </a:lnTo>
                <a:lnTo>
                  <a:pt x="4067" y="1708"/>
                </a:lnTo>
                <a:lnTo>
                  <a:pt x="4069" y="1707"/>
                </a:lnTo>
                <a:lnTo>
                  <a:pt x="4072" y="1703"/>
                </a:lnTo>
                <a:lnTo>
                  <a:pt x="4073" y="1698"/>
                </a:lnTo>
                <a:lnTo>
                  <a:pt x="4075" y="1693"/>
                </a:lnTo>
                <a:lnTo>
                  <a:pt x="4076" y="1691"/>
                </a:lnTo>
                <a:lnTo>
                  <a:pt x="4078" y="1690"/>
                </a:lnTo>
                <a:lnTo>
                  <a:pt x="4079" y="1689"/>
                </a:lnTo>
                <a:lnTo>
                  <a:pt x="4081" y="1689"/>
                </a:lnTo>
                <a:lnTo>
                  <a:pt x="4087" y="1689"/>
                </a:lnTo>
                <a:lnTo>
                  <a:pt x="4096" y="1690"/>
                </a:lnTo>
                <a:lnTo>
                  <a:pt x="4101" y="1679"/>
                </a:lnTo>
                <a:lnTo>
                  <a:pt x="4103" y="1676"/>
                </a:lnTo>
                <a:lnTo>
                  <a:pt x="4105" y="1674"/>
                </a:lnTo>
                <a:lnTo>
                  <a:pt x="4111" y="1671"/>
                </a:lnTo>
                <a:lnTo>
                  <a:pt x="4124" y="1667"/>
                </a:lnTo>
                <a:lnTo>
                  <a:pt x="4123" y="1666"/>
                </a:lnTo>
                <a:lnTo>
                  <a:pt x="4122" y="1665"/>
                </a:lnTo>
                <a:lnTo>
                  <a:pt x="4122" y="1662"/>
                </a:lnTo>
                <a:lnTo>
                  <a:pt x="4122" y="1652"/>
                </a:lnTo>
                <a:lnTo>
                  <a:pt x="4125" y="1643"/>
                </a:lnTo>
                <a:lnTo>
                  <a:pt x="4126" y="1636"/>
                </a:lnTo>
                <a:lnTo>
                  <a:pt x="4131" y="1636"/>
                </a:lnTo>
                <a:lnTo>
                  <a:pt x="4135" y="1636"/>
                </a:lnTo>
                <a:lnTo>
                  <a:pt x="4137" y="1631"/>
                </a:lnTo>
                <a:lnTo>
                  <a:pt x="4138" y="1625"/>
                </a:lnTo>
                <a:lnTo>
                  <a:pt x="4139" y="1619"/>
                </a:lnTo>
                <a:lnTo>
                  <a:pt x="4139" y="1617"/>
                </a:lnTo>
                <a:lnTo>
                  <a:pt x="4141" y="1614"/>
                </a:lnTo>
                <a:lnTo>
                  <a:pt x="4143" y="1610"/>
                </a:lnTo>
                <a:lnTo>
                  <a:pt x="4145" y="1607"/>
                </a:lnTo>
                <a:lnTo>
                  <a:pt x="4152" y="1599"/>
                </a:lnTo>
                <a:lnTo>
                  <a:pt x="4154" y="1595"/>
                </a:lnTo>
                <a:lnTo>
                  <a:pt x="4157" y="1590"/>
                </a:lnTo>
                <a:lnTo>
                  <a:pt x="4157" y="1588"/>
                </a:lnTo>
                <a:lnTo>
                  <a:pt x="4158" y="1585"/>
                </a:lnTo>
                <a:lnTo>
                  <a:pt x="4158" y="1583"/>
                </a:lnTo>
                <a:lnTo>
                  <a:pt x="4157" y="1580"/>
                </a:lnTo>
                <a:lnTo>
                  <a:pt x="4157" y="1579"/>
                </a:lnTo>
                <a:lnTo>
                  <a:pt x="4156" y="1579"/>
                </a:lnTo>
                <a:lnTo>
                  <a:pt x="4154" y="1578"/>
                </a:lnTo>
                <a:lnTo>
                  <a:pt x="4151" y="1578"/>
                </a:lnTo>
                <a:lnTo>
                  <a:pt x="4149" y="1577"/>
                </a:lnTo>
                <a:lnTo>
                  <a:pt x="4148" y="1576"/>
                </a:lnTo>
                <a:lnTo>
                  <a:pt x="4147" y="1573"/>
                </a:lnTo>
                <a:lnTo>
                  <a:pt x="4145" y="1566"/>
                </a:lnTo>
                <a:lnTo>
                  <a:pt x="4143" y="1559"/>
                </a:lnTo>
                <a:lnTo>
                  <a:pt x="4142" y="1556"/>
                </a:lnTo>
                <a:lnTo>
                  <a:pt x="4141" y="1555"/>
                </a:lnTo>
                <a:lnTo>
                  <a:pt x="4138" y="1553"/>
                </a:lnTo>
                <a:lnTo>
                  <a:pt x="4136" y="1552"/>
                </a:lnTo>
                <a:lnTo>
                  <a:pt x="4133" y="1551"/>
                </a:lnTo>
                <a:lnTo>
                  <a:pt x="4130" y="1550"/>
                </a:lnTo>
                <a:lnTo>
                  <a:pt x="4124" y="1549"/>
                </a:lnTo>
                <a:lnTo>
                  <a:pt x="4121" y="1548"/>
                </a:lnTo>
                <a:lnTo>
                  <a:pt x="4118" y="1546"/>
                </a:lnTo>
                <a:lnTo>
                  <a:pt x="4115" y="1544"/>
                </a:lnTo>
                <a:lnTo>
                  <a:pt x="4112" y="1541"/>
                </a:lnTo>
                <a:lnTo>
                  <a:pt x="4109" y="1539"/>
                </a:lnTo>
                <a:lnTo>
                  <a:pt x="4106" y="1535"/>
                </a:lnTo>
                <a:lnTo>
                  <a:pt x="4102" y="1528"/>
                </a:lnTo>
                <a:lnTo>
                  <a:pt x="4098" y="1520"/>
                </a:lnTo>
                <a:lnTo>
                  <a:pt x="4096" y="1515"/>
                </a:lnTo>
                <a:lnTo>
                  <a:pt x="4095" y="1510"/>
                </a:lnTo>
                <a:lnTo>
                  <a:pt x="4093" y="1504"/>
                </a:lnTo>
                <a:lnTo>
                  <a:pt x="4093" y="1498"/>
                </a:lnTo>
                <a:lnTo>
                  <a:pt x="4089" y="1502"/>
                </a:lnTo>
                <a:lnTo>
                  <a:pt x="4086" y="1505"/>
                </a:lnTo>
                <a:lnTo>
                  <a:pt x="4080" y="1514"/>
                </a:lnTo>
                <a:lnTo>
                  <a:pt x="4077" y="1518"/>
                </a:lnTo>
                <a:lnTo>
                  <a:pt x="4073" y="1521"/>
                </a:lnTo>
                <a:lnTo>
                  <a:pt x="4069" y="1525"/>
                </a:lnTo>
                <a:lnTo>
                  <a:pt x="4065" y="1529"/>
                </a:lnTo>
                <a:lnTo>
                  <a:pt x="4059" y="1532"/>
                </a:lnTo>
                <a:lnTo>
                  <a:pt x="4052" y="1535"/>
                </a:lnTo>
                <a:lnTo>
                  <a:pt x="4050" y="1541"/>
                </a:lnTo>
                <a:lnTo>
                  <a:pt x="4047" y="1541"/>
                </a:lnTo>
                <a:lnTo>
                  <a:pt x="4044" y="1540"/>
                </a:lnTo>
                <a:lnTo>
                  <a:pt x="4041" y="1538"/>
                </a:lnTo>
                <a:lnTo>
                  <a:pt x="4038" y="1536"/>
                </a:lnTo>
                <a:lnTo>
                  <a:pt x="4037" y="1535"/>
                </a:lnTo>
                <a:lnTo>
                  <a:pt x="4035" y="1535"/>
                </a:lnTo>
                <a:lnTo>
                  <a:pt x="4029" y="1535"/>
                </a:lnTo>
                <a:lnTo>
                  <a:pt x="4025" y="1536"/>
                </a:lnTo>
                <a:lnTo>
                  <a:pt x="4021" y="1537"/>
                </a:lnTo>
                <a:lnTo>
                  <a:pt x="4019" y="1537"/>
                </a:lnTo>
                <a:lnTo>
                  <a:pt x="4016" y="1537"/>
                </a:lnTo>
                <a:lnTo>
                  <a:pt x="4005" y="1535"/>
                </a:lnTo>
                <a:lnTo>
                  <a:pt x="4006" y="1524"/>
                </a:lnTo>
                <a:lnTo>
                  <a:pt x="4006" y="1514"/>
                </a:lnTo>
                <a:lnTo>
                  <a:pt x="4006" y="1505"/>
                </a:lnTo>
                <a:lnTo>
                  <a:pt x="4006" y="1501"/>
                </a:lnTo>
                <a:lnTo>
                  <a:pt x="4005" y="1499"/>
                </a:lnTo>
                <a:lnTo>
                  <a:pt x="4004" y="1498"/>
                </a:lnTo>
                <a:lnTo>
                  <a:pt x="4003" y="1498"/>
                </a:lnTo>
                <a:lnTo>
                  <a:pt x="4002" y="1498"/>
                </a:lnTo>
                <a:lnTo>
                  <a:pt x="4000" y="1500"/>
                </a:lnTo>
                <a:lnTo>
                  <a:pt x="3999" y="1502"/>
                </a:lnTo>
                <a:lnTo>
                  <a:pt x="3997" y="1507"/>
                </a:lnTo>
                <a:lnTo>
                  <a:pt x="3993" y="1518"/>
                </a:lnTo>
                <a:lnTo>
                  <a:pt x="3988" y="1518"/>
                </a:lnTo>
                <a:lnTo>
                  <a:pt x="3985" y="1509"/>
                </a:lnTo>
                <a:lnTo>
                  <a:pt x="3982" y="1501"/>
                </a:lnTo>
                <a:lnTo>
                  <a:pt x="3982" y="1499"/>
                </a:lnTo>
                <a:lnTo>
                  <a:pt x="3983" y="1497"/>
                </a:lnTo>
                <a:lnTo>
                  <a:pt x="3984" y="1494"/>
                </a:lnTo>
                <a:lnTo>
                  <a:pt x="3985" y="1491"/>
                </a:lnTo>
                <a:lnTo>
                  <a:pt x="3985" y="1489"/>
                </a:lnTo>
                <a:lnTo>
                  <a:pt x="3985" y="1487"/>
                </a:lnTo>
                <a:lnTo>
                  <a:pt x="3984" y="1486"/>
                </a:lnTo>
                <a:lnTo>
                  <a:pt x="3982" y="1484"/>
                </a:lnTo>
                <a:lnTo>
                  <a:pt x="3978" y="1481"/>
                </a:lnTo>
                <a:lnTo>
                  <a:pt x="3974" y="1479"/>
                </a:lnTo>
                <a:lnTo>
                  <a:pt x="3972" y="1477"/>
                </a:lnTo>
                <a:lnTo>
                  <a:pt x="3971" y="1476"/>
                </a:lnTo>
                <a:lnTo>
                  <a:pt x="3970" y="1474"/>
                </a:lnTo>
                <a:lnTo>
                  <a:pt x="3969" y="1472"/>
                </a:lnTo>
                <a:lnTo>
                  <a:pt x="3968" y="1467"/>
                </a:lnTo>
                <a:lnTo>
                  <a:pt x="3967" y="1463"/>
                </a:lnTo>
                <a:lnTo>
                  <a:pt x="3965" y="1459"/>
                </a:lnTo>
                <a:lnTo>
                  <a:pt x="3963" y="1457"/>
                </a:lnTo>
                <a:lnTo>
                  <a:pt x="3959" y="1455"/>
                </a:lnTo>
                <a:lnTo>
                  <a:pt x="3956" y="1453"/>
                </a:lnTo>
                <a:lnTo>
                  <a:pt x="3954" y="1451"/>
                </a:lnTo>
                <a:lnTo>
                  <a:pt x="3953" y="1448"/>
                </a:lnTo>
                <a:lnTo>
                  <a:pt x="3953" y="1446"/>
                </a:lnTo>
                <a:lnTo>
                  <a:pt x="3952" y="1441"/>
                </a:lnTo>
                <a:lnTo>
                  <a:pt x="3952" y="1436"/>
                </a:lnTo>
                <a:lnTo>
                  <a:pt x="3951" y="1431"/>
                </a:lnTo>
                <a:lnTo>
                  <a:pt x="3949" y="1427"/>
                </a:lnTo>
                <a:lnTo>
                  <a:pt x="3946" y="1424"/>
                </a:lnTo>
                <a:lnTo>
                  <a:pt x="3942" y="1420"/>
                </a:lnTo>
                <a:lnTo>
                  <a:pt x="3940" y="1417"/>
                </a:lnTo>
                <a:lnTo>
                  <a:pt x="3941" y="1415"/>
                </a:lnTo>
                <a:lnTo>
                  <a:pt x="3942" y="1414"/>
                </a:lnTo>
                <a:lnTo>
                  <a:pt x="3942" y="1411"/>
                </a:lnTo>
                <a:lnTo>
                  <a:pt x="3942" y="1407"/>
                </a:lnTo>
                <a:lnTo>
                  <a:pt x="3943" y="1403"/>
                </a:lnTo>
                <a:lnTo>
                  <a:pt x="3948" y="1404"/>
                </a:lnTo>
                <a:lnTo>
                  <a:pt x="3951" y="1404"/>
                </a:lnTo>
                <a:lnTo>
                  <a:pt x="3952" y="1403"/>
                </a:lnTo>
                <a:lnTo>
                  <a:pt x="3952" y="1402"/>
                </a:lnTo>
                <a:lnTo>
                  <a:pt x="3951" y="1400"/>
                </a:lnTo>
                <a:lnTo>
                  <a:pt x="3950" y="1398"/>
                </a:lnTo>
                <a:lnTo>
                  <a:pt x="3945" y="1391"/>
                </a:lnTo>
                <a:lnTo>
                  <a:pt x="3953" y="1395"/>
                </a:lnTo>
                <a:lnTo>
                  <a:pt x="3960" y="1400"/>
                </a:lnTo>
                <a:lnTo>
                  <a:pt x="3960" y="1398"/>
                </a:lnTo>
                <a:lnTo>
                  <a:pt x="3959" y="1396"/>
                </a:lnTo>
                <a:lnTo>
                  <a:pt x="3959" y="1395"/>
                </a:lnTo>
                <a:lnTo>
                  <a:pt x="3960" y="1394"/>
                </a:lnTo>
                <a:lnTo>
                  <a:pt x="3962" y="1394"/>
                </a:lnTo>
                <a:lnTo>
                  <a:pt x="3965" y="1396"/>
                </a:lnTo>
                <a:lnTo>
                  <a:pt x="3969" y="1399"/>
                </a:lnTo>
                <a:lnTo>
                  <a:pt x="3973" y="1402"/>
                </a:lnTo>
                <a:lnTo>
                  <a:pt x="3975" y="1402"/>
                </a:lnTo>
                <a:lnTo>
                  <a:pt x="3976" y="1403"/>
                </a:lnTo>
                <a:lnTo>
                  <a:pt x="3978" y="1402"/>
                </a:lnTo>
                <a:lnTo>
                  <a:pt x="3980" y="1400"/>
                </a:lnTo>
                <a:lnTo>
                  <a:pt x="3983" y="1398"/>
                </a:lnTo>
                <a:lnTo>
                  <a:pt x="3985" y="1397"/>
                </a:lnTo>
                <a:lnTo>
                  <a:pt x="3989" y="1406"/>
                </a:lnTo>
                <a:lnTo>
                  <a:pt x="3992" y="1415"/>
                </a:lnTo>
                <a:lnTo>
                  <a:pt x="3999" y="1434"/>
                </a:lnTo>
                <a:lnTo>
                  <a:pt x="4005" y="1436"/>
                </a:lnTo>
                <a:lnTo>
                  <a:pt x="4005" y="1438"/>
                </a:lnTo>
                <a:lnTo>
                  <a:pt x="4004" y="1441"/>
                </a:lnTo>
                <a:lnTo>
                  <a:pt x="4004" y="1443"/>
                </a:lnTo>
                <a:lnTo>
                  <a:pt x="4005" y="1445"/>
                </a:lnTo>
                <a:lnTo>
                  <a:pt x="4007" y="1446"/>
                </a:lnTo>
                <a:lnTo>
                  <a:pt x="4009" y="1446"/>
                </a:lnTo>
                <a:lnTo>
                  <a:pt x="4011" y="1446"/>
                </a:lnTo>
                <a:lnTo>
                  <a:pt x="4012" y="1447"/>
                </a:lnTo>
                <a:lnTo>
                  <a:pt x="4013" y="1448"/>
                </a:lnTo>
                <a:lnTo>
                  <a:pt x="4013" y="1450"/>
                </a:lnTo>
                <a:lnTo>
                  <a:pt x="4013" y="1453"/>
                </a:lnTo>
                <a:lnTo>
                  <a:pt x="4012" y="1456"/>
                </a:lnTo>
                <a:lnTo>
                  <a:pt x="4013" y="1458"/>
                </a:lnTo>
                <a:lnTo>
                  <a:pt x="4013" y="1459"/>
                </a:lnTo>
                <a:lnTo>
                  <a:pt x="4015" y="1460"/>
                </a:lnTo>
                <a:lnTo>
                  <a:pt x="4018" y="1462"/>
                </a:lnTo>
                <a:lnTo>
                  <a:pt x="4022" y="1463"/>
                </a:lnTo>
                <a:lnTo>
                  <a:pt x="4024" y="1465"/>
                </a:lnTo>
                <a:lnTo>
                  <a:pt x="4025" y="1466"/>
                </a:lnTo>
                <a:lnTo>
                  <a:pt x="4024" y="1469"/>
                </a:lnTo>
                <a:lnTo>
                  <a:pt x="4024" y="1471"/>
                </a:lnTo>
                <a:lnTo>
                  <a:pt x="4024" y="1473"/>
                </a:lnTo>
                <a:lnTo>
                  <a:pt x="4038" y="1484"/>
                </a:lnTo>
                <a:lnTo>
                  <a:pt x="4042" y="1486"/>
                </a:lnTo>
                <a:lnTo>
                  <a:pt x="4047" y="1487"/>
                </a:lnTo>
                <a:lnTo>
                  <a:pt x="4057" y="1489"/>
                </a:lnTo>
                <a:lnTo>
                  <a:pt x="4069" y="1490"/>
                </a:lnTo>
                <a:lnTo>
                  <a:pt x="4076" y="1486"/>
                </a:lnTo>
                <a:lnTo>
                  <a:pt x="4084" y="1483"/>
                </a:lnTo>
                <a:lnTo>
                  <a:pt x="4098" y="1476"/>
                </a:lnTo>
                <a:lnTo>
                  <a:pt x="4097" y="1475"/>
                </a:lnTo>
                <a:lnTo>
                  <a:pt x="4097" y="1474"/>
                </a:lnTo>
                <a:lnTo>
                  <a:pt x="4098" y="1473"/>
                </a:lnTo>
                <a:lnTo>
                  <a:pt x="4101" y="1473"/>
                </a:lnTo>
                <a:lnTo>
                  <a:pt x="4102" y="1474"/>
                </a:lnTo>
                <a:lnTo>
                  <a:pt x="4104" y="1475"/>
                </a:lnTo>
                <a:lnTo>
                  <a:pt x="4107" y="1477"/>
                </a:lnTo>
                <a:lnTo>
                  <a:pt x="4110" y="1479"/>
                </a:lnTo>
                <a:lnTo>
                  <a:pt x="4111" y="1480"/>
                </a:lnTo>
                <a:lnTo>
                  <a:pt x="4112" y="1481"/>
                </a:lnTo>
                <a:lnTo>
                  <a:pt x="4114" y="1485"/>
                </a:lnTo>
                <a:lnTo>
                  <a:pt x="4114" y="1488"/>
                </a:lnTo>
                <a:lnTo>
                  <a:pt x="4115" y="1495"/>
                </a:lnTo>
                <a:lnTo>
                  <a:pt x="4115" y="1498"/>
                </a:lnTo>
                <a:lnTo>
                  <a:pt x="4115" y="1502"/>
                </a:lnTo>
                <a:lnTo>
                  <a:pt x="4116" y="1504"/>
                </a:lnTo>
                <a:lnTo>
                  <a:pt x="4118" y="1507"/>
                </a:lnTo>
                <a:lnTo>
                  <a:pt x="4121" y="1509"/>
                </a:lnTo>
                <a:lnTo>
                  <a:pt x="4124" y="1511"/>
                </a:lnTo>
                <a:lnTo>
                  <a:pt x="4128" y="1513"/>
                </a:lnTo>
                <a:lnTo>
                  <a:pt x="4131" y="1514"/>
                </a:lnTo>
                <a:lnTo>
                  <a:pt x="4139" y="1515"/>
                </a:lnTo>
                <a:lnTo>
                  <a:pt x="4147" y="1515"/>
                </a:lnTo>
                <a:lnTo>
                  <a:pt x="4155" y="1515"/>
                </a:lnTo>
                <a:lnTo>
                  <a:pt x="4162" y="1515"/>
                </a:lnTo>
                <a:lnTo>
                  <a:pt x="4169" y="1515"/>
                </a:lnTo>
                <a:lnTo>
                  <a:pt x="4174" y="1515"/>
                </a:lnTo>
                <a:lnTo>
                  <a:pt x="4175" y="1516"/>
                </a:lnTo>
                <a:lnTo>
                  <a:pt x="4176" y="1517"/>
                </a:lnTo>
                <a:lnTo>
                  <a:pt x="4179" y="1520"/>
                </a:lnTo>
                <a:lnTo>
                  <a:pt x="4183" y="1524"/>
                </a:lnTo>
                <a:lnTo>
                  <a:pt x="4184" y="1524"/>
                </a:lnTo>
                <a:lnTo>
                  <a:pt x="4187" y="1523"/>
                </a:lnTo>
                <a:lnTo>
                  <a:pt x="4194" y="1523"/>
                </a:lnTo>
                <a:lnTo>
                  <a:pt x="4204" y="1521"/>
                </a:lnTo>
                <a:lnTo>
                  <a:pt x="4230" y="1517"/>
                </a:lnTo>
                <a:lnTo>
                  <a:pt x="4244" y="1514"/>
                </a:lnTo>
                <a:lnTo>
                  <a:pt x="4250" y="1514"/>
                </a:lnTo>
                <a:lnTo>
                  <a:pt x="4256" y="1513"/>
                </a:lnTo>
                <a:lnTo>
                  <a:pt x="4267" y="1513"/>
                </a:lnTo>
                <a:lnTo>
                  <a:pt x="4272" y="1514"/>
                </a:lnTo>
                <a:lnTo>
                  <a:pt x="4276" y="1515"/>
                </a:lnTo>
                <a:lnTo>
                  <a:pt x="4284" y="1527"/>
                </a:lnTo>
                <a:lnTo>
                  <a:pt x="4284" y="1528"/>
                </a:lnTo>
                <a:lnTo>
                  <a:pt x="4282" y="1530"/>
                </a:lnTo>
                <a:lnTo>
                  <a:pt x="4280" y="1532"/>
                </a:lnTo>
                <a:lnTo>
                  <a:pt x="4280" y="1534"/>
                </a:lnTo>
                <a:lnTo>
                  <a:pt x="4281" y="1535"/>
                </a:lnTo>
                <a:lnTo>
                  <a:pt x="4282" y="1535"/>
                </a:lnTo>
                <a:lnTo>
                  <a:pt x="4283" y="1536"/>
                </a:lnTo>
                <a:lnTo>
                  <a:pt x="4287" y="1535"/>
                </a:lnTo>
                <a:lnTo>
                  <a:pt x="4290" y="1535"/>
                </a:lnTo>
                <a:lnTo>
                  <a:pt x="4292" y="1535"/>
                </a:lnTo>
                <a:lnTo>
                  <a:pt x="4297" y="1538"/>
                </a:lnTo>
                <a:lnTo>
                  <a:pt x="4299" y="1539"/>
                </a:lnTo>
                <a:lnTo>
                  <a:pt x="4300" y="1540"/>
                </a:lnTo>
                <a:lnTo>
                  <a:pt x="4300" y="1544"/>
                </a:lnTo>
                <a:lnTo>
                  <a:pt x="4299" y="1548"/>
                </a:lnTo>
                <a:lnTo>
                  <a:pt x="4300" y="1550"/>
                </a:lnTo>
                <a:lnTo>
                  <a:pt x="4301" y="1552"/>
                </a:lnTo>
                <a:lnTo>
                  <a:pt x="4318" y="1557"/>
                </a:lnTo>
                <a:lnTo>
                  <a:pt x="4319" y="1559"/>
                </a:lnTo>
                <a:lnTo>
                  <a:pt x="4319" y="1561"/>
                </a:lnTo>
                <a:lnTo>
                  <a:pt x="4320" y="1565"/>
                </a:lnTo>
                <a:lnTo>
                  <a:pt x="4320" y="1570"/>
                </a:lnTo>
                <a:lnTo>
                  <a:pt x="4321" y="1574"/>
                </a:lnTo>
                <a:lnTo>
                  <a:pt x="4334" y="1578"/>
                </a:lnTo>
                <a:lnTo>
                  <a:pt x="4339" y="1579"/>
                </a:lnTo>
                <a:lnTo>
                  <a:pt x="4344" y="1579"/>
                </a:lnTo>
                <a:lnTo>
                  <a:pt x="4348" y="1578"/>
                </a:lnTo>
                <a:lnTo>
                  <a:pt x="4352" y="1576"/>
                </a:lnTo>
                <a:lnTo>
                  <a:pt x="4357" y="1573"/>
                </a:lnTo>
                <a:lnTo>
                  <a:pt x="4363" y="1569"/>
                </a:lnTo>
                <a:lnTo>
                  <a:pt x="4360" y="1574"/>
                </a:lnTo>
                <a:lnTo>
                  <a:pt x="4356" y="1581"/>
                </a:lnTo>
                <a:lnTo>
                  <a:pt x="4353" y="1587"/>
                </a:lnTo>
                <a:lnTo>
                  <a:pt x="4351" y="1589"/>
                </a:lnTo>
                <a:lnTo>
                  <a:pt x="4349" y="1591"/>
                </a:lnTo>
                <a:lnTo>
                  <a:pt x="4345" y="1593"/>
                </a:lnTo>
                <a:lnTo>
                  <a:pt x="4341" y="1593"/>
                </a:lnTo>
                <a:lnTo>
                  <a:pt x="4336" y="1593"/>
                </a:lnTo>
                <a:lnTo>
                  <a:pt x="4332" y="1594"/>
                </a:lnTo>
                <a:lnTo>
                  <a:pt x="4331" y="1596"/>
                </a:lnTo>
                <a:lnTo>
                  <a:pt x="4329" y="1599"/>
                </a:lnTo>
                <a:lnTo>
                  <a:pt x="4329" y="1601"/>
                </a:lnTo>
                <a:lnTo>
                  <a:pt x="4329" y="1602"/>
                </a:lnTo>
                <a:lnTo>
                  <a:pt x="4330" y="1603"/>
                </a:lnTo>
                <a:lnTo>
                  <a:pt x="4332" y="1602"/>
                </a:lnTo>
                <a:lnTo>
                  <a:pt x="4337" y="1611"/>
                </a:lnTo>
                <a:lnTo>
                  <a:pt x="4343" y="1619"/>
                </a:lnTo>
                <a:lnTo>
                  <a:pt x="4350" y="1626"/>
                </a:lnTo>
                <a:lnTo>
                  <a:pt x="4357" y="1633"/>
                </a:lnTo>
                <a:lnTo>
                  <a:pt x="4361" y="1632"/>
                </a:lnTo>
                <a:lnTo>
                  <a:pt x="4365" y="1630"/>
                </a:lnTo>
                <a:lnTo>
                  <a:pt x="4374" y="1627"/>
                </a:lnTo>
                <a:lnTo>
                  <a:pt x="4378" y="1625"/>
                </a:lnTo>
                <a:lnTo>
                  <a:pt x="4381" y="1623"/>
                </a:lnTo>
                <a:lnTo>
                  <a:pt x="4384" y="1620"/>
                </a:lnTo>
                <a:lnTo>
                  <a:pt x="4385" y="1617"/>
                </a:lnTo>
                <a:lnTo>
                  <a:pt x="4386" y="1614"/>
                </a:lnTo>
                <a:lnTo>
                  <a:pt x="4386" y="1612"/>
                </a:lnTo>
                <a:lnTo>
                  <a:pt x="4385" y="1607"/>
                </a:lnTo>
                <a:lnTo>
                  <a:pt x="4385" y="1602"/>
                </a:lnTo>
                <a:lnTo>
                  <a:pt x="4385" y="1599"/>
                </a:lnTo>
                <a:lnTo>
                  <a:pt x="4385" y="1597"/>
                </a:lnTo>
                <a:lnTo>
                  <a:pt x="4394" y="1591"/>
                </a:lnTo>
                <a:lnTo>
                  <a:pt x="4394" y="1594"/>
                </a:lnTo>
                <a:lnTo>
                  <a:pt x="4393" y="1596"/>
                </a:lnTo>
                <a:lnTo>
                  <a:pt x="4392" y="1599"/>
                </a:lnTo>
                <a:lnTo>
                  <a:pt x="4391" y="1603"/>
                </a:lnTo>
                <a:lnTo>
                  <a:pt x="4391" y="1605"/>
                </a:lnTo>
                <a:lnTo>
                  <a:pt x="4396" y="1608"/>
                </a:lnTo>
                <a:lnTo>
                  <a:pt x="4395" y="1612"/>
                </a:lnTo>
                <a:lnTo>
                  <a:pt x="4394" y="1616"/>
                </a:lnTo>
                <a:lnTo>
                  <a:pt x="4394" y="1619"/>
                </a:lnTo>
                <a:lnTo>
                  <a:pt x="4395" y="1621"/>
                </a:lnTo>
                <a:lnTo>
                  <a:pt x="4397" y="1623"/>
                </a:lnTo>
                <a:lnTo>
                  <a:pt x="4399" y="1626"/>
                </a:lnTo>
                <a:lnTo>
                  <a:pt x="4399" y="1628"/>
                </a:lnTo>
                <a:lnTo>
                  <a:pt x="4399" y="1631"/>
                </a:lnTo>
                <a:lnTo>
                  <a:pt x="4399" y="1633"/>
                </a:lnTo>
                <a:lnTo>
                  <a:pt x="4398" y="1636"/>
                </a:lnTo>
                <a:lnTo>
                  <a:pt x="4395" y="1642"/>
                </a:lnTo>
                <a:lnTo>
                  <a:pt x="4392" y="1649"/>
                </a:lnTo>
                <a:lnTo>
                  <a:pt x="4391" y="1652"/>
                </a:lnTo>
                <a:lnTo>
                  <a:pt x="4391" y="1656"/>
                </a:lnTo>
                <a:lnTo>
                  <a:pt x="4395" y="1664"/>
                </a:lnTo>
                <a:lnTo>
                  <a:pt x="4399" y="1673"/>
                </a:lnTo>
                <a:lnTo>
                  <a:pt x="4398" y="1673"/>
                </a:lnTo>
                <a:lnTo>
                  <a:pt x="4398" y="1674"/>
                </a:lnTo>
                <a:lnTo>
                  <a:pt x="4397" y="1676"/>
                </a:lnTo>
                <a:lnTo>
                  <a:pt x="4397" y="1680"/>
                </a:lnTo>
                <a:lnTo>
                  <a:pt x="4398" y="1685"/>
                </a:lnTo>
                <a:lnTo>
                  <a:pt x="4399" y="1690"/>
                </a:lnTo>
                <a:lnTo>
                  <a:pt x="4403" y="1704"/>
                </a:lnTo>
                <a:lnTo>
                  <a:pt x="4408" y="1726"/>
                </a:lnTo>
                <a:lnTo>
                  <a:pt x="4408" y="1730"/>
                </a:lnTo>
                <a:lnTo>
                  <a:pt x="4408" y="1735"/>
                </a:lnTo>
                <a:lnTo>
                  <a:pt x="4407" y="1739"/>
                </a:lnTo>
                <a:lnTo>
                  <a:pt x="4408" y="1743"/>
                </a:lnTo>
                <a:lnTo>
                  <a:pt x="4409" y="1748"/>
                </a:lnTo>
                <a:lnTo>
                  <a:pt x="4411" y="1752"/>
                </a:lnTo>
                <a:lnTo>
                  <a:pt x="4416" y="1761"/>
                </a:lnTo>
                <a:lnTo>
                  <a:pt x="4421" y="1771"/>
                </a:lnTo>
                <a:lnTo>
                  <a:pt x="4425" y="1780"/>
                </a:lnTo>
                <a:lnTo>
                  <a:pt x="4427" y="1792"/>
                </a:lnTo>
                <a:lnTo>
                  <a:pt x="4428" y="1804"/>
                </a:lnTo>
                <a:lnTo>
                  <a:pt x="4429" y="1810"/>
                </a:lnTo>
                <a:lnTo>
                  <a:pt x="4430" y="1816"/>
                </a:lnTo>
                <a:lnTo>
                  <a:pt x="4431" y="1822"/>
                </a:lnTo>
                <a:lnTo>
                  <a:pt x="4433" y="1828"/>
                </a:lnTo>
                <a:lnTo>
                  <a:pt x="4437" y="1833"/>
                </a:lnTo>
                <a:lnTo>
                  <a:pt x="4441" y="1840"/>
                </a:lnTo>
                <a:lnTo>
                  <a:pt x="4446" y="1846"/>
                </a:lnTo>
                <a:lnTo>
                  <a:pt x="4450" y="1853"/>
                </a:lnTo>
                <a:lnTo>
                  <a:pt x="4452" y="1858"/>
                </a:lnTo>
                <a:lnTo>
                  <a:pt x="4452" y="1863"/>
                </a:lnTo>
                <a:lnTo>
                  <a:pt x="4453" y="1868"/>
                </a:lnTo>
                <a:lnTo>
                  <a:pt x="4456" y="1873"/>
                </a:lnTo>
                <a:lnTo>
                  <a:pt x="4461" y="1875"/>
                </a:lnTo>
                <a:lnTo>
                  <a:pt x="4462" y="1878"/>
                </a:lnTo>
                <a:lnTo>
                  <a:pt x="4462" y="1880"/>
                </a:lnTo>
                <a:lnTo>
                  <a:pt x="4461" y="1882"/>
                </a:lnTo>
                <a:lnTo>
                  <a:pt x="4460" y="1883"/>
                </a:lnTo>
                <a:lnTo>
                  <a:pt x="4459" y="1885"/>
                </a:lnTo>
                <a:lnTo>
                  <a:pt x="4458" y="1887"/>
                </a:lnTo>
                <a:lnTo>
                  <a:pt x="4458" y="1889"/>
                </a:lnTo>
                <a:lnTo>
                  <a:pt x="4459" y="1890"/>
                </a:lnTo>
                <a:lnTo>
                  <a:pt x="4460" y="1892"/>
                </a:lnTo>
                <a:lnTo>
                  <a:pt x="4464" y="1896"/>
                </a:lnTo>
                <a:lnTo>
                  <a:pt x="4470" y="1903"/>
                </a:lnTo>
                <a:lnTo>
                  <a:pt x="4473" y="1908"/>
                </a:lnTo>
                <a:lnTo>
                  <a:pt x="4475" y="1912"/>
                </a:lnTo>
                <a:lnTo>
                  <a:pt x="4476" y="1914"/>
                </a:lnTo>
                <a:lnTo>
                  <a:pt x="4477" y="1916"/>
                </a:lnTo>
                <a:lnTo>
                  <a:pt x="4477" y="1918"/>
                </a:lnTo>
                <a:lnTo>
                  <a:pt x="4478" y="1920"/>
                </a:lnTo>
                <a:lnTo>
                  <a:pt x="4482" y="1920"/>
                </a:lnTo>
                <a:lnTo>
                  <a:pt x="4486" y="1920"/>
                </a:lnTo>
                <a:lnTo>
                  <a:pt x="4490" y="1912"/>
                </a:lnTo>
                <a:lnTo>
                  <a:pt x="4493" y="1906"/>
                </a:lnTo>
                <a:lnTo>
                  <a:pt x="4495" y="1903"/>
                </a:lnTo>
                <a:lnTo>
                  <a:pt x="4497" y="1903"/>
                </a:lnTo>
                <a:lnTo>
                  <a:pt x="4499" y="1902"/>
                </a:lnTo>
                <a:lnTo>
                  <a:pt x="4502" y="1902"/>
                </a:lnTo>
                <a:lnTo>
                  <a:pt x="4503" y="1902"/>
                </a:lnTo>
                <a:lnTo>
                  <a:pt x="4503" y="1901"/>
                </a:lnTo>
                <a:lnTo>
                  <a:pt x="4505" y="1898"/>
                </a:lnTo>
                <a:lnTo>
                  <a:pt x="4506" y="1894"/>
                </a:lnTo>
                <a:lnTo>
                  <a:pt x="4508" y="1888"/>
                </a:lnTo>
                <a:lnTo>
                  <a:pt x="4508" y="1885"/>
                </a:lnTo>
                <a:lnTo>
                  <a:pt x="4510" y="1882"/>
                </a:lnTo>
                <a:lnTo>
                  <a:pt x="4512" y="1880"/>
                </a:lnTo>
                <a:lnTo>
                  <a:pt x="4513" y="1879"/>
                </a:lnTo>
                <a:lnTo>
                  <a:pt x="4515" y="1878"/>
                </a:lnTo>
                <a:lnTo>
                  <a:pt x="4517" y="1878"/>
                </a:lnTo>
                <a:lnTo>
                  <a:pt x="4519" y="1878"/>
                </a:lnTo>
                <a:lnTo>
                  <a:pt x="4521" y="1879"/>
                </a:lnTo>
                <a:lnTo>
                  <a:pt x="4523" y="1878"/>
                </a:lnTo>
                <a:lnTo>
                  <a:pt x="4521" y="1861"/>
                </a:lnTo>
                <a:lnTo>
                  <a:pt x="4520" y="1850"/>
                </a:lnTo>
                <a:lnTo>
                  <a:pt x="4520" y="1842"/>
                </a:lnTo>
                <a:lnTo>
                  <a:pt x="4523" y="1837"/>
                </a:lnTo>
                <a:lnTo>
                  <a:pt x="4526" y="1832"/>
                </a:lnTo>
                <a:lnTo>
                  <a:pt x="4530" y="1826"/>
                </a:lnTo>
                <a:lnTo>
                  <a:pt x="4531" y="1824"/>
                </a:lnTo>
                <a:lnTo>
                  <a:pt x="4531" y="1822"/>
                </a:lnTo>
                <a:lnTo>
                  <a:pt x="4529" y="1815"/>
                </a:lnTo>
                <a:lnTo>
                  <a:pt x="4526" y="1808"/>
                </a:lnTo>
                <a:lnTo>
                  <a:pt x="4525" y="1801"/>
                </a:lnTo>
                <a:lnTo>
                  <a:pt x="4526" y="1788"/>
                </a:lnTo>
                <a:lnTo>
                  <a:pt x="4526" y="1782"/>
                </a:lnTo>
                <a:lnTo>
                  <a:pt x="4527" y="1776"/>
                </a:lnTo>
                <a:lnTo>
                  <a:pt x="4529" y="1771"/>
                </a:lnTo>
                <a:lnTo>
                  <a:pt x="4530" y="1769"/>
                </a:lnTo>
                <a:lnTo>
                  <a:pt x="4531" y="1768"/>
                </a:lnTo>
                <a:lnTo>
                  <a:pt x="4529" y="1762"/>
                </a:lnTo>
                <a:lnTo>
                  <a:pt x="4526" y="1754"/>
                </a:lnTo>
                <a:lnTo>
                  <a:pt x="4527" y="1754"/>
                </a:lnTo>
                <a:lnTo>
                  <a:pt x="4528" y="1752"/>
                </a:lnTo>
                <a:lnTo>
                  <a:pt x="4529" y="1750"/>
                </a:lnTo>
                <a:lnTo>
                  <a:pt x="4530" y="1748"/>
                </a:lnTo>
                <a:lnTo>
                  <a:pt x="4531" y="1746"/>
                </a:lnTo>
                <a:lnTo>
                  <a:pt x="4534" y="1745"/>
                </a:lnTo>
                <a:lnTo>
                  <a:pt x="4537" y="1746"/>
                </a:lnTo>
                <a:lnTo>
                  <a:pt x="4540" y="1746"/>
                </a:lnTo>
                <a:lnTo>
                  <a:pt x="4543" y="1746"/>
                </a:lnTo>
                <a:lnTo>
                  <a:pt x="4544" y="1745"/>
                </a:lnTo>
                <a:lnTo>
                  <a:pt x="4546" y="1744"/>
                </a:lnTo>
                <a:lnTo>
                  <a:pt x="4547" y="1741"/>
                </a:lnTo>
                <a:lnTo>
                  <a:pt x="4549" y="1737"/>
                </a:lnTo>
                <a:lnTo>
                  <a:pt x="4551" y="1735"/>
                </a:lnTo>
                <a:lnTo>
                  <a:pt x="4553" y="1734"/>
                </a:lnTo>
                <a:lnTo>
                  <a:pt x="4555" y="1733"/>
                </a:lnTo>
                <a:lnTo>
                  <a:pt x="4559" y="1732"/>
                </a:lnTo>
                <a:lnTo>
                  <a:pt x="4562" y="1731"/>
                </a:lnTo>
                <a:lnTo>
                  <a:pt x="4564" y="1731"/>
                </a:lnTo>
                <a:lnTo>
                  <a:pt x="4565" y="1729"/>
                </a:lnTo>
                <a:lnTo>
                  <a:pt x="4566" y="1727"/>
                </a:lnTo>
                <a:lnTo>
                  <a:pt x="4567" y="1725"/>
                </a:lnTo>
                <a:lnTo>
                  <a:pt x="4568" y="1720"/>
                </a:lnTo>
                <a:lnTo>
                  <a:pt x="4568" y="1718"/>
                </a:lnTo>
                <a:lnTo>
                  <a:pt x="4568" y="1716"/>
                </a:lnTo>
                <a:lnTo>
                  <a:pt x="4569" y="1714"/>
                </a:lnTo>
                <a:lnTo>
                  <a:pt x="4571" y="1712"/>
                </a:lnTo>
                <a:lnTo>
                  <a:pt x="4573" y="1711"/>
                </a:lnTo>
                <a:lnTo>
                  <a:pt x="4575" y="1711"/>
                </a:lnTo>
                <a:lnTo>
                  <a:pt x="4579" y="1711"/>
                </a:lnTo>
                <a:lnTo>
                  <a:pt x="4583" y="1711"/>
                </a:lnTo>
                <a:lnTo>
                  <a:pt x="4586" y="1710"/>
                </a:lnTo>
                <a:lnTo>
                  <a:pt x="4588" y="1709"/>
                </a:lnTo>
                <a:lnTo>
                  <a:pt x="4588" y="1704"/>
                </a:lnTo>
                <a:lnTo>
                  <a:pt x="4589" y="1702"/>
                </a:lnTo>
                <a:lnTo>
                  <a:pt x="4590" y="1701"/>
                </a:lnTo>
                <a:lnTo>
                  <a:pt x="4594" y="1699"/>
                </a:lnTo>
                <a:lnTo>
                  <a:pt x="4599" y="1697"/>
                </a:lnTo>
                <a:lnTo>
                  <a:pt x="4602" y="1695"/>
                </a:lnTo>
                <a:lnTo>
                  <a:pt x="4604" y="1693"/>
                </a:lnTo>
                <a:lnTo>
                  <a:pt x="4605" y="1689"/>
                </a:lnTo>
                <a:lnTo>
                  <a:pt x="4609" y="1682"/>
                </a:lnTo>
                <a:lnTo>
                  <a:pt x="4612" y="1675"/>
                </a:lnTo>
                <a:lnTo>
                  <a:pt x="4614" y="1672"/>
                </a:lnTo>
                <a:lnTo>
                  <a:pt x="4616" y="1670"/>
                </a:lnTo>
                <a:lnTo>
                  <a:pt x="4618" y="1669"/>
                </a:lnTo>
                <a:lnTo>
                  <a:pt x="4620" y="1669"/>
                </a:lnTo>
                <a:lnTo>
                  <a:pt x="4622" y="1668"/>
                </a:lnTo>
                <a:lnTo>
                  <a:pt x="4624" y="1667"/>
                </a:lnTo>
                <a:lnTo>
                  <a:pt x="4622" y="1664"/>
                </a:lnTo>
                <a:lnTo>
                  <a:pt x="4621" y="1663"/>
                </a:lnTo>
                <a:lnTo>
                  <a:pt x="4622" y="1662"/>
                </a:lnTo>
                <a:lnTo>
                  <a:pt x="4623" y="1661"/>
                </a:lnTo>
                <a:lnTo>
                  <a:pt x="4624" y="1661"/>
                </a:lnTo>
                <a:lnTo>
                  <a:pt x="4627" y="1661"/>
                </a:lnTo>
                <a:lnTo>
                  <a:pt x="4630" y="1662"/>
                </a:lnTo>
                <a:lnTo>
                  <a:pt x="4633" y="1662"/>
                </a:lnTo>
                <a:lnTo>
                  <a:pt x="4639" y="1659"/>
                </a:lnTo>
                <a:lnTo>
                  <a:pt x="4647" y="1653"/>
                </a:lnTo>
                <a:lnTo>
                  <a:pt x="4651" y="1650"/>
                </a:lnTo>
                <a:lnTo>
                  <a:pt x="4654" y="1647"/>
                </a:lnTo>
                <a:lnTo>
                  <a:pt x="4658" y="1642"/>
                </a:lnTo>
                <a:lnTo>
                  <a:pt x="4659" y="1639"/>
                </a:lnTo>
                <a:lnTo>
                  <a:pt x="4658" y="1636"/>
                </a:lnTo>
                <a:lnTo>
                  <a:pt x="4657" y="1635"/>
                </a:lnTo>
                <a:lnTo>
                  <a:pt x="4655" y="1633"/>
                </a:lnTo>
                <a:lnTo>
                  <a:pt x="4654" y="1632"/>
                </a:lnTo>
                <a:lnTo>
                  <a:pt x="4655" y="1631"/>
                </a:lnTo>
                <a:lnTo>
                  <a:pt x="4657" y="1631"/>
                </a:lnTo>
                <a:lnTo>
                  <a:pt x="4658" y="1631"/>
                </a:lnTo>
                <a:lnTo>
                  <a:pt x="4661" y="1625"/>
                </a:lnTo>
                <a:lnTo>
                  <a:pt x="4662" y="1623"/>
                </a:lnTo>
                <a:lnTo>
                  <a:pt x="4663" y="1621"/>
                </a:lnTo>
                <a:lnTo>
                  <a:pt x="4667" y="1619"/>
                </a:lnTo>
                <a:lnTo>
                  <a:pt x="4672" y="1617"/>
                </a:lnTo>
                <a:lnTo>
                  <a:pt x="4672" y="1611"/>
                </a:lnTo>
                <a:lnTo>
                  <a:pt x="4675" y="1611"/>
                </a:lnTo>
                <a:lnTo>
                  <a:pt x="4677" y="1611"/>
                </a:lnTo>
                <a:lnTo>
                  <a:pt x="4680" y="1613"/>
                </a:lnTo>
                <a:lnTo>
                  <a:pt x="4683" y="1614"/>
                </a:lnTo>
                <a:lnTo>
                  <a:pt x="4687" y="1618"/>
                </a:lnTo>
                <a:lnTo>
                  <a:pt x="4689" y="1619"/>
                </a:lnTo>
                <a:lnTo>
                  <a:pt x="4700" y="1613"/>
                </a:lnTo>
                <a:lnTo>
                  <a:pt x="4714" y="1605"/>
                </a:lnTo>
                <a:lnTo>
                  <a:pt x="4713" y="1606"/>
                </a:lnTo>
                <a:lnTo>
                  <a:pt x="4713" y="1607"/>
                </a:lnTo>
                <a:lnTo>
                  <a:pt x="4714" y="1608"/>
                </a:lnTo>
                <a:lnTo>
                  <a:pt x="4715" y="1608"/>
                </a:lnTo>
                <a:lnTo>
                  <a:pt x="4720" y="1608"/>
                </a:lnTo>
                <a:lnTo>
                  <a:pt x="4723" y="1594"/>
                </a:lnTo>
                <a:lnTo>
                  <a:pt x="4726" y="1580"/>
                </a:lnTo>
                <a:lnTo>
                  <a:pt x="4731" y="1583"/>
                </a:lnTo>
                <a:lnTo>
                  <a:pt x="4735" y="1586"/>
                </a:lnTo>
                <a:lnTo>
                  <a:pt x="4739" y="1589"/>
                </a:lnTo>
                <a:lnTo>
                  <a:pt x="4742" y="1591"/>
                </a:lnTo>
                <a:lnTo>
                  <a:pt x="4744" y="1594"/>
                </a:lnTo>
                <a:lnTo>
                  <a:pt x="4745" y="1597"/>
                </a:lnTo>
                <a:lnTo>
                  <a:pt x="4747" y="1602"/>
                </a:lnTo>
                <a:lnTo>
                  <a:pt x="4749" y="1615"/>
                </a:lnTo>
                <a:lnTo>
                  <a:pt x="4749" y="1619"/>
                </a:lnTo>
                <a:lnTo>
                  <a:pt x="4750" y="1623"/>
                </a:lnTo>
                <a:lnTo>
                  <a:pt x="4752" y="1628"/>
                </a:lnTo>
                <a:lnTo>
                  <a:pt x="4754" y="1633"/>
                </a:lnTo>
                <a:lnTo>
                  <a:pt x="4755" y="1635"/>
                </a:lnTo>
                <a:lnTo>
                  <a:pt x="4757" y="1636"/>
                </a:lnTo>
                <a:lnTo>
                  <a:pt x="4759" y="1637"/>
                </a:lnTo>
                <a:lnTo>
                  <a:pt x="4760" y="1638"/>
                </a:lnTo>
                <a:lnTo>
                  <a:pt x="4760" y="1639"/>
                </a:lnTo>
                <a:lnTo>
                  <a:pt x="4761" y="1642"/>
                </a:lnTo>
                <a:lnTo>
                  <a:pt x="4762" y="1645"/>
                </a:lnTo>
                <a:lnTo>
                  <a:pt x="4762" y="1650"/>
                </a:lnTo>
                <a:lnTo>
                  <a:pt x="4767" y="1650"/>
                </a:lnTo>
                <a:lnTo>
                  <a:pt x="4769" y="1649"/>
                </a:lnTo>
                <a:lnTo>
                  <a:pt x="4769" y="1648"/>
                </a:lnTo>
                <a:lnTo>
                  <a:pt x="4768" y="1647"/>
                </a:lnTo>
                <a:lnTo>
                  <a:pt x="4770" y="1647"/>
                </a:lnTo>
                <a:lnTo>
                  <a:pt x="4772" y="1647"/>
                </a:lnTo>
                <a:lnTo>
                  <a:pt x="4773" y="1646"/>
                </a:lnTo>
                <a:lnTo>
                  <a:pt x="4774" y="1645"/>
                </a:lnTo>
                <a:lnTo>
                  <a:pt x="4779" y="1645"/>
                </a:lnTo>
                <a:lnTo>
                  <a:pt x="4781" y="1654"/>
                </a:lnTo>
                <a:lnTo>
                  <a:pt x="4781" y="1663"/>
                </a:lnTo>
                <a:lnTo>
                  <a:pt x="4782" y="1672"/>
                </a:lnTo>
                <a:lnTo>
                  <a:pt x="4785" y="1681"/>
                </a:lnTo>
                <a:lnTo>
                  <a:pt x="4785" y="1683"/>
                </a:lnTo>
                <a:lnTo>
                  <a:pt x="4787" y="1684"/>
                </a:lnTo>
                <a:lnTo>
                  <a:pt x="4790" y="1687"/>
                </a:lnTo>
                <a:lnTo>
                  <a:pt x="4794" y="1691"/>
                </a:lnTo>
                <a:lnTo>
                  <a:pt x="4795" y="1693"/>
                </a:lnTo>
                <a:lnTo>
                  <a:pt x="4796" y="1695"/>
                </a:lnTo>
                <a:lnTo>
                  <a:pt x="4796" y="1699"/>
                </a:lnTo>
                <a:lnTo>
                  <a:pt x="4795" y="1703"/>
                </a:lnTo>
                <a:lnTo>
                  <a:pt x="4794" y="1706"/>
                </a:lnTo>
                <a:lnTo>
                  <a:pt x="4793" y="1710"/>
                </a:lnTo>
                <a:lnTo>
                  <a:pt x="4790" y="1716"/>
                </a:lnTo>
                <a:lnTo>
                  <a:pt x="4788" y="1718"/>
                </a:lnTo>
                <a:lnTo>
                  <a:pt x="4787" y="1721"/>
                </a:lnTo>
                <a:lnTo>
                  <a:pt x="4787" y="1725"/>
                </a:lnTo>
                <a:lnTo>
                  <a:pt x="4787" y="1729"/>
                </a:lnTo>
                <a:lnTo>
                  <a:pt x="4788" y="1733"/>
                </a:lnTo>
                <a:lnTo>
                  <a:pt x="4787" y="1738"/>
                </a:lnTo>
                <a:lnTo>
                  <a:pt x="4797" y="1738"/>
                </a:lnTo>
                <a:lnTo>
                  <a:pt x="4802" y="1739"/>
                </a:lnTo>
                <a:lnTo>
                  <a:pt x="4808" y="1738"/>
                </a:lnTo>
                <a:lnTo>
                  <a:pt x="4811" y="1738"/>
                </a:lnTo>
                <a:lnTo>
                  <a:pt x="4814" y="1737"/>
                </a:lnTo>
                <a:lnTo>
                  <a:pt x="4817" y="1736"/>
                </a:lnTo>
                <a:lnTo>
                  <a:pt x="4820" y="1735"/>
                </a:lnTo>
                <a:lnTo>
                  <a:pt x="4822" y="1733"/>
                </a:lnTo>
                <a:lnTo>
                  <a:pt x="4824" y="1731"/>
                </a:lnTo>
                <a:lnTo>
                  <a:pt x="4826" y="1729"/>
                </a:lnTo>
                <a:lnTo>
                  <a:pt x="4827" y="1726"/>
                </a:lnTo>
                <a:lnTo>
                  <a:pt x="4827" y="1724"/>
                </a:lnTo>
                <a:lnTo>
                  <a:pt x="4827" y="1721"/>
                </a:lnTo>
                <a:lnTo>
                  <a:pt x="4826" y="1718"/>
                </a:lnTo>
                <a:lnTo>
                  <a:pt x="4826" y="1716"/>
                </a:lnTo>
                <a:lnTo>
                  <a:pt x="4827" y="1715"/>
                </a:lnTo>
                <a:lnTo>
                  <a:pt x="4832" y="1715"/>
                </a:lnTo>
                <a:lnTo>
                  <a:pt x="4838" y="1722"/>
                </a:lnTo>
                <a:lnTo>
                  <a:pt x="4842" y="1727"/>
                </a:lnTo>
                <a:lnTo>
                  <a:pt x="4844" y="1729"/>
                </a:lnTo>
                <a:lnTo>
                  <a:pt x="4849" y="1729"/>
                </a:lnTo>
                <a:lnTo>
                  <a:pt x="4850" y="1732"/>
                </a:lnTo>
                <a:lnTo>
                  <a:pt x="4850" y="1734"/>
                </a:lnTo>
                <a:lnTo>
                  <a:pt x="4850" y="1736"/>
                </a:lnTo>
                <a:lnTo>
                  <a:pt x="4849" y="1738"/>
                </a:lnTo>
                <a:lnTo>
                  <a:pt x="4847" y="1742"/>
                </a:lnTo>
                <a:lnTo>
                  <a:pt x="4846" y="1744"/>
                </a:lnTo>
                <a:lnTo>
                  <a:pt x="4847" y="1746"/>
                </a:lnTo>
                <a:lnTo>
                  <a:pt x="4847" y="1747"/>
                </a:lnTo>
                <a:lnTo>
                  <a:pt x="4848" y="1748"/>
                </a:lnTo>
                <a:lnTo>
                  <a:pt x="4851" y="1750"/>
                </a:lnTo>
                <a:lnTo>
                  <a:pt x="4853" y="1753"/>
                </a:lnTo>
                <a:lnTo>
                  <a:pt x="4855" y="1754"/>
                </a:lnTo>
                <a:lnTo>
                  <a:pt x="4856" y="1758"/>
                </a:lnTo>
                <a:lnTo>
                  <a:pt x="4856" y="1762"/>
                </a:lnTo>
                <a:lnTo>
                  <a:pt x="4856" y="1769"/>
                </a:lnTo>
                <a:lnTo>
                  <a:pt x="4856" y="1776"/>
                </a:lnTo>
                <a:lnTo>
                  <a:pt x="4857" y="1779"/>
                </a:lnTo>
                <a:lnTo>
                  <a:pt x="4858" y="1783"/>
                </a:lnTo>
                <a:lnTo>
                  <a:pt x="4859" y="1785"/>
                </a:lnTo>
                <a:lnTo>
                  <a:pt x="4861" y="1791"/>
                </a:lnTo>
                <a:lnTo>
                  <a:pt x="4866" y="1791"/>
                </a:lnTo>
                <a:lnTo>
                  <a:pt x="4868" y="1798"/>
                </a:lnTo>
                <a:lnTo>
                  <a:pt x="4868" y="1804"/>
                </a:lnTo>
                <a:lnTo>
                  <a:pt x="4869" y="1810"/>
                </a:lnTo>
                <a:lnTo>
                  <a:pt x="4869" y="1816"/>
                </a:lnTo>
                <a:lnTo>
                  <a:pt x="4872" y="1816"/>
                </a:lnTo>
                <a:lnTo>
                  <a:pt x="4872" y="1819"/>
                </a:lnTo>
                <a:lnTo>
                  <a:pt x="4871" y="1822"/>
                </a:lnTo>
                <a:lnTo>
                  <a:pt x="4870" y="1825"/>
                </a:lnTo>
                <a:lnTo>
                  <a:pt x="4869" y="1827"/>
                </a:lnTo>
                <a:lnTo>
                  <a:pt x="4867" y="1830"/>
                </a:lnTo>
                <a:lnTo>
                  <a:pt x="4866" y="1833"/>
                </a:lnTo>
                <a:lnTo>
                  <a:pt x="4875" y="1836"/>
                </a:lnTo>
                <a:lnTo>
                  <a:pt x="4877" y="1847"/>
                </a:lnTo>
                <a:lnTo>
                  <a:pt x="4877" y="1852"/>
                </a:lnTo>
                <a:lnTo>
                  <a:pt x="4877" y="1858"/>
                </a:lnTo>
                <a:lnTo>
                  <a:pt x="4875" y="1858"/>
                </a:lnTo>
                <a:lnTo>
                  <a:pt x="4875" y="1870"/>
                </a:lnTo>
                <a:lnTo>
                  <a:pt x="4875" y="1884"/>
                </a:lnTo>
                <a:lnTo>
                  <a:pt x="4874" y="1886"/>
                </a:lnTo>
                <a:lnTo>
                  <a:pt x="4873" y="1887"/>
                </a:lnTo>
                <a:lnTo>
                  <a:pt x="4870" y="1892"/>
                </a:lnTo>
                <a:lnTo>
                  <a:pt x="4867" y="1897"/>
                </a:lnTo>
                <a:lnTo>
                  <a:pt x="4866" y="1900"/>
                </a:lnTo>
                <a:lnTo>
                  <a:pt x="4866" y="1903"/>
                </a:lnTo>
                <a:lnTo>
                  <a:pt x="4867" y="1906"/>
                </a:lnTo>
                <a:lnTo>
                  <a:pt x="4868" y="1908"/>
                </a:lnTo>
                <a:lnTo>
                  <a:pt x="4871" y="1914"/>
                </a:lnTo>
                <a:lnTo>
                  <a:pt x="4882" y="1926"/>
                </a:lnTo>
                <a:lnTo>
                  <a:pt x="4888" y="1932"/>
                </a:lnTo>
                <a:lnTo>
                  <a:pt x="4893" y="1939"/>
                </a:lnTo>
                <a:lnTo>
                  <a:pt x="4897" y="1945"/>
                </a:lnTo>
                <a:lnTo>
                  <a:pt x="4899" y="1948"/>
                </a:lnTo>
                <a:lnTo>
                  <a:pt x="4900" y="1951"/>
                </a:lnTo>
                <a:lnTo>
                  <a:pt x="4902" y="1960"/>
                </a:lnTo>
                <a:lnTo>
                  <a:pt x="4902" y="1967"/>
                </a:lnTo>
                <a:lnTo>
                  <a:pt x="4902" y="1980"/>
                </a:lnTo>
                <a:lnTo>
                  <a:pt x="4902" y="1986"/>
                </a:lnTo>
                <a:lnTo>
                  <a:pt x="4903" y="1994"/>
                </a:lnTo>
                <a:lnTo>
                  <a:pt x="4906" y="1994"/>
                </a:lnTo>
                <a:lnTo>
                  <a:pt x="4908" y="2008"/>
                </a:lnTo>
                <a:lnTo>
                  <a:pt x="4909" y="2015"/>
                </a:lnTo>
                <a:lnTo>
                  <a:pt x="4910" y="2019"/>
                </a:lnTo>
                <a:lnTo>
                  <a:pt x="4911" y="2022"/>
                </a:lnTo>
                <a:lnTo>
                  <a:pt x="4915" y="2025"/>
                </a:lnTo>
                <a:lnTo>
                  <a:pt x="4918" y="2028"/>
                </a:lnTo>
                <a:lnTo>
                  <a:pt x="4920" y="2030"/>
                </a:lnTo>
                <a:lnTo>
                  <a:pt x="4920" y="2033"/>
                </a:lnTo>
                <a:lnTo>
                  <a:pt x="4919" y="2036"/>
                </a:lnTo>
                <a:lnTo>
                  <a:pt x="4919" y="2039"/>
                </a:lnTo>
                <a:lnTo>
                  <a:pt x="4920" y="2041"/>
                </a:lnTo>
                <a:lnTo>
                  <a:pt x="4920" y="2042"/>
                </a:lnTo>
                <a:lnTo>
                  <a:pt x="4922" y="2043"/>
                </a:lnTo>
                <a:lnTo>
                  <a:pt x="4925" y="2044"/>
                </a:lnTo>
                <a:lnTo>
                  <a:pt x="4928" y="2045"/>
                </a:lnTo>
                <a:lnTo>
                  <a:pt x="4931" y="2047"/>
                </a:lnTo>
                <a:lnTo>
                  <a:pt x="4940" y="2057"/>
                </a:lnTo>
                <a:lnTo>
                  <a:pt x="4944" y="2060"/>
                </a:lnTo>
                <a:lnTo>
                  <a:pt x="4947" y="2062"/>
                </a:lnTo>
                <a:lnTo>
                  <a:pt x="4951" y="2064"/>
                </a:lnTo>
                <a:lnTo>
                  <a:pt x="4956" y="2064"/>
                </a:lnTo>
                <a:lnTo>
                  <a:pt x="4962" y="2063"/>
                </a:lnTo>
                <a:lnTo>
                  <a:pt x="4970" y="2061"/>
                </a:lnTo>
                <a:lnTo>
                  <a:pt x="4969" y="2055"/>
                </a:lnTo>
                <a:lnTo>
                  <a:pt x="4968" y="2050"/>
                </a:lnTo>
                <a:lnTo>
                  <a:pt x="4967" y="2044"/>
                </a:lnTo>
                <a:lnTo>
                  <a:pt x="4965" y="2039"/>
                </a:lnTo>
                <a:lnTo>
                  <a:pt x="4959" y="2039"/>
                </a:lnTo>
                <a:lnTo>
                  <a:pt x="4958" y="2028"/>
                </a:lnTo>
                <a:lnTo>
                  <a:pt x="4956" y="2016"/>
                </a:lnTo>
                <a:lnTo>
                  <a:pt x="4959" y="2016"/>
                </a:lnTo>
                <a:lnTo>
                  <a:pt x="4959" y="2010"/>
                </a:lnTo>
                <a:lnTo>
                  <a:pt x="4958" y="2003"/>
                </a:lnTo>
                <a:lnTo>
                  <a:pt x="4957" y="1997"/>
                </a:lnTo>
                <a:lnTo>
                  <a:pt x="4955" y="1990"/>
                </a:lnTo>
                <a:lnTo>
                  <a:pt x="4953" y="1984"/>
                </a:lnTo>
                <a:lnTo>
                  <a:pt x="4951" y="1978"/>
                </a:lnTo>
                <a:lnTo>
                  <a:pt x="4948" y="1973"/>
                </a:lnTo>
                <a:lnTo>
                  <a:pt x="4945" y="1968"/>
                </a:lnTo>
                <a:lnTo>
                  <a:pt x="4944" y="1967"/>
                </a:lnTo>
                <a:lnTo>
                  <a:pt x="4942" y="1966"/>
                </a:lnTo>
                <a:lnTo>
                  <a:pt x="4938" y="1964"/>
                </a:lnTo>
                <a:lnTo>
                  <a:pt x="4934" y="1962"/>
                </a:lnTo>
                <a:lnTo>
                  <a:pt x="4931" y="1960"/>
                </a:lnTo>
                <a:lnTo>
                  <a:pt x="4929" y="1957"/>
                </a:lnTo>
                <a:lnTo>
                  <a:pt x="4928" y="1955"/>
                </a:lnTo>
                <a:lnTo>
                  <a:pt x="4926" y="1949"/>
                </a:lnTo>
                <a:lnTo>
                  <a:pt x="4923" y="1944"/>
                </a:lnTo>
                <a:lnTo>
                  <a:pt x="4922" y="1942"/>
                </a:lnTo>
                <a:lnTo>
                  <a:pt x="4920" y="1940"/>
                </a:lnTo>
                <a:lnTo>
                  <a:pt x="4918" y="1939"/>
                </a:lnTo>
                <a:lnTo>
                  <a:pt x="4916" y="1938"/>
                </a:lnTo>
                <a:lnTo>
                  <a:pt x="4912" y="1938"/>
                </a:lnTo>
                <a:lnTo>
                  <a:pt x="4908" y="1936"/>
                </a:lnTo>
                <a:lnTo>
                  <a:pt x="4907" y="1936"/>
                </a:lnTo>
                <a:lnTo>
                  <a:pt x="4906" y="1934"/>
                </a:lnTo>
                <a:lnTo>
                  <a:pt x="4904" y="1932"/>
                </a:lnTo>
                <a:lnTo>
                  <a:pt x="4903" y="1929"/>
                </a:lnTo>
                <a:lnTo>
                  <a:pt x="4902" y="1924"/>
                </a:lnTo>
                <a:lnTo>
                  <a:pt x="4902" y="1918"/>
                </a:lnTo>
                <a:lnTo>
                  <a:pt x="4901" y="1915"/>
                </a:lnTo>
                <a:lnTo>
                  <a:pt x="4900" y="1912"/>
                </a:lnTo>
                <a:lnTo>
                  <a:pt x="4892" y="1912"/>
                </a:lnTo>
                <a:lnTo>
                  <a:pt x="4890" y="1906"/>
                </a:lnTo>
                <a:lnTo>
                  <a:pt x="4889" y="1902"/>
                </a:lnTo>
                <a:lnTo>
                  <a:pt x="4888" y="1899"/>
                </a:lnTo>
                <a:lnTo>
                  <a:pt x="4886" y="1895"/>
                </a:lnTo>
                <a:lnTo>
                  <a:pt x="4883" y="1895"/>
                </a:lnTo>
                <a:lnTo>
                  <a:pt x="4883" y="1891"/>
                </a:lnTo>
                <a:lnTo>
                  <a:pt x="4882" y="1888"/>
                </a:lnTo>
                <a:lnTo>
                  <a:pt x="4883" y="1879"/>
                </a:lnTo>
                <a:lnTo>
                  <a:pt x="4885" y="1870"/>
                </a:lnTo>
                <a:lnTo>
                  <a:pt x="4887" y="1861"/>
                </a:lnTo>
                <a:lnTo>
                  <a:pt x="4893" y="1844"/>
                </a:lnTo>
                <a:lnTo>
                  <a:pt x="4897" y="1830"/>
                </a:lnTo>
                <a:lnTo>
                  <a:pt x="4894" y="1808"/>
                </a:lnTo>
                <a:lnTo>
                  <a:pt x="4894" y="1802"/>
                </a:lnTo>
                <a:lnTo>
                  <a:pt x="4900" y="1801"/>
                </a:lnTo>
                <a:lnTo>
                  <a:pt x="4908" y="1799"/>
                </a:lnTo>
                <a:lnTo>
                  <a:pt x="4909" y="1802"/>
                </a:lnTo>
                <a:lnTo>
                  <a:pt x="4910" y="1802"/>
                </a:lnTo>
                <a:lnTo>
                  <a:pt x="4911" y="1802"/>
                </a:lnTo>
                <a:lnTo>
                  <a:pt x="4914" y="1802"/>
                </a:lnTo>
                <a:lnTo>
                  <a:pt x="4914" y="1807"/>
                </a:lnTo>
                <a:lnTo>
                  <a:pt x="4914" y="1810"/>
                </a:lnTo>
                <a:lnTo>
                  <a:pt x="4915" y="1814"/>
                </a:lnTo>
                <a:lnTo>
                  <a:pt x="4916" y="1815"/>
                </a:lnTo>
                <a:lnTo>
                  <a:pt x="4917" y="1816"/>
                </a:lnTo>
                <a:lnTo>
                  <a:pt x="4918" y="1817"/>
                </a:lnTo>
                <a:lnTo>
                  <a:pt x="4920" y="1817"/>
                </a:lnTo>
                <a:lnTo>
                  <a:pt x="4922" y="1817"/>
                </a:lnTo>
                <a:lnTo>
                  <a:pt x="4924" y="1816"/>
                </a:lnTo>
                <a:lnTo>
                  <a:pt x="4931" y="1813"/>
                </a:lnTo>
                <a:lnTo>
                  <a:pt x="4931" y="1814"/>
                </a:lnTo>
                <a:lnTo>
                  <a:pt x="4931" y="1815"/>
                </a:lnTo>
                <a:lnTo>
                  <a:pt x="4931" y="1817"/>
                </a:lnTo>
                <a:lnTo>
                  <a:pt x="4931" y="1820"/>
                </a:lnTo>
                <a:lnTo>
                  <a:pt x="4931" y="1822"/>
                </a:lnTo>
                <a:lnTo>
                  <a:pt x="4932" y="1823"/>
                </a:lnTo>
                <a:lnTo>
                  <a:pt x="4933" y="1824"/>
                </a:lnTo>
                <a:lnTo>
                  <a:pt x="4936" y="1825"/>
                </a:lnTo>
                <a:lnTo>
                  <a:pt x="4940" y="1826"/>
                </a:lnTo>
                <a:lnTo>
                  <a:pt x="4941" y="1827"/>
                </a:lnTo>
                <a:lnTo>
                  <a:pt x="4942" y="1828"/>
                </a:lnTo>
                <a:lnTo>
                  <a:pt x="4943" y="1829"/>
                </a:lnTo>
                <a:lnTo>
                  <a:pt x="4942" y="1832"/>
                </a:lnTo>
                <a:lnTo>
                  <a:pt x="4942" y="1834"/>
                </a:lnTo>
                <a:lnTo>
                  <a:pt x="4942" y="1836"/>
                </a:lnTo>
                <a:lnTo>
                  <a:pt x="4945" y="1836"/>
                </a:lnTo>
                <a:lnTo>
                  <a:pt x="4950" y="1847"/>
                </a:lnTo>
                <a:lnTo>
                  <a:pt x="4956" y="1858"/>
                </a:lnTo>
                <a:lnTo>
                  <a:pt x="4958" y="1857"/>
                </a:lnTo>
                <a:lnTo>
                  <a:pt x="4960" y="1856"/>
                </a:lnTo>
                <a:lnTo>
                  <a:pt x="4962" y="1855"/>
                </a:lnTo>
                <a:lnTo>
                  <a:pt x="4963" y="1855"/>
                </a:lnTo>
                <a:lnTo>
                  <a:pt x="4965" y="1856"/>
                </a:lnTo>
                <a:lnTo>
                  <a:pt x="4962" y="1864"/>
                </a:lnTo>
                <a:lnTo>
                  <a:pt x="4973" y="1868"/>
                </a:lnTo>
                <a:lnTo>
                  <a:pt x="4976" y="1868"/>
                </a:lnTo>
                <a:lnTo>
                  <a:pt x="4979" y="1870"/>
                </a:lnTo>
                <a:lnTo>
                  <a:pt x="4978" y="1880"/>
                </a:lnTo>
                <a:lnTo>
                  <a:pt x="4977" y="1884"/>
                </a:lnTo>
                <a:lnTo>
                  <a:pt x="4977" y="1889"/>
                </a:lnTo>
                <a:lnTo>
                  <a:pt x="4978" y="1892"/>
                </a:lnTo>
                <a:lnTo>
                  <a:pt x="4979" y="1896"/>
                </a:lnTo>
                <a:lnTo>
                  <a:pt x="4980" y="1897"/>
                </a:lnTo>
                <a:lnTo>
                  <a:pt x="4981" y="1898"/>
                </a:lnTo>
                <a:lnTo>
                  <a:pt x="4982" y="1900"/>
                </a:lnTo>
                <a:lnTo>
                  <a:pt x="4984" y="1901"/>
                </a:lnTo>
                <a:lnTo>
                  <a:pt x="4985" y="1901"/>
                </a:lnTo>
                <a:lnTo>
                  <a:pt x="4985" y="1902"/>
                </a:lnTo>
                <a:lnTo>
                  <a:pt x="4983" y="1903"/>
                </a:lnTo>
                <a:lnTo>
                  <a:pt x="4982" y="1904"/>
                </a:lnTo>
                <a:lnTo>
                  <a:pt x="4981" y="1905"/>
                </a:lnTo>
                <a:lnTo>
                  <a:pt x="4982" y="1906"/>
                </a:lnTo>
                <a:lnTo>
                  <a:pt x="4984" y="1904"/>
                </a:lnTo>
                <a:lnTo>
                  <a:pt x="4987" y="1903"/>
                </a:lnTo>
                <a:lnTo>
                  <a:pt x="4993" y="1901"/>
                </a:lnTo>
                <a:lnTo>
                  <a:pt x="4993" y="1895"/>
                </a:lnTo>
                <a:lnTo>
                  <a:pt x="4995" y="1895"/>
                </a:lnTo>
                <a:lnTo>
                  <a:pt x="4997" y="1895"/>
                </a:lnTo>
                <a:lnTo>
                  <a:pt x="4999" y="1895"/>
                </a:lnTo>
                <a:lnTo>
                  <a:pt x="5000" y="1895"/>
                </a:lnTo>
                <a:lnTo>
                  <a:pt x="5001" y="1895"/>
                </a:lnTo>
                <a:lnTo>
                  <a:pt x="5000" y="1893"/>
                </a:lnTo>
                <a:lnTo>
                  <a:pt x="4998" y="1889"/>
                </a:lnTo>
                <a:lnTo>
                  <a:pt x="4997" y="1884"/>
                </a:lnTo>
                <a:lnTo>
                  <a:pt x="4997" y="1882"/>
                </a:lnTo>
                <a:lnTo>
                  <a:pt x="4998" y="1881"/>
                </a:lnTo>
                <a:lnTo>
                  <a:pt x="5002" y="1884"/>
                </a:lnTo>
                <a:lnTo>
                  <a:pt x="5005" y="1886"/>
                </a:lnTo>
                <a:lnTo>
                  <a:pt x="5007" y="1887"/>
                </a:lnTo>
                <a:lnTo>
                  <a:pt x="5007" y="1885"/>
                </a:lnTo>
                <a:lnTo>
                  <a:pt x="5008" y="1883"/>
                </a:lnTo>
                <a:lnTo>
                  <a:pt x="5010" y="1878"/>
                </a:lnTo>
                <a:lnTo>
                  <a:pt x="5005" y="1876"/>
                </a:lnTo>
                <a:lnTo>
                  <a:pt x="5003" y="1875"/>
                </a:lnTo>
                <a:lnTo>
                  <a:pt x="5001" y="1873"/>
                </a:lnTo>
                <a:lnTo>
                  <a:pt x="4998" y="1868"/>
                </a:lnTo>
                <a:lnTo>
                  <a:pt x="4997" y="1865"/>
                </a:lnTo>
                <a:lnTo>
                  <a:pt x="4999" y="1865"/>
                </a:lnTo>
                <a:lnTo>
                  <a:pt x="5004" y="1867"/>
                </a:lnTo>
                <a:lnTo>
                  <a:pt x="5004" y="1870"/>
                </a:lnTo>
                <a:lnTo>
                  <a:pt x="5016" y="1870"/>
                </a:lnTo>
                <a:lnTo>
                  <a:pt x="5024" y="1870"/>
                </a:lnTo>
                <a:lnTo>
                  <a:pt x="5022" y="1867"/>
                </a:lnTo>
                <a:lnTo>
                  <a:pt x="5021" y="1865"/>
                </a:lnTo>
                <a:lnTo>
                  <a:pt x="5021" y="1864"/>
                </a:lnTo>
                <a:lnTo>
                  <a:pt x="5025" y="1863"/>
                </a:lnTo>
                <a:lnTo>
                  <a:pt x="5027" y="1864"/>
                </a:lnTo>
                <a:lnTo>
                  <a:pt x="5028" y="1864"/>
                </a:lnTo>
                <a:lnTo>
                  <a:pt x="5029" y="1864"/>
                </a:lnTo>
                <a:lnTo>
                  <a:pt x="5035" y="1861"/>
                </a:lnTo>
                <a:lnTo>
                  <a:pt x="5041" y="1858"/>
                </a:lnTo>
                <a:lnTo>
                  <a:pt x="5046" y="1854"/>
                </a:lnTo>
                <a:lnTo>
                  <a:pt x="5051" y="1850"/>
                </a:lnTo>
                <a:lnTo>
                  <a:pt x="5055" y="1846"/>
                </a:lnTo>
                <a:lnTo>
                  <a:pt x="5058" y="1842"/>
                </a:lnTo>
                <a:lnTo>
                  <a:pt x="5061" y="1838"/>
                </a:lnTo>
                <a:lnTo>
                  <a:pt x="5063" y="1833"/>
                </a:lnTo>
                <a:lnTo>
                  <a:pt x="5064" y="1828"/>
                </a:lnTo>
                <a:lnTo>
                  <a:pt x="5065" y="1823"/>
                </a:lnTo>
                <a:lnTo>
                  <a:pt x="5066" y="1818"/>
                </a:lnTo>
                <a:lnTo>
                  <a:pt x="5066" y="1812"/>
                </a:lnTo>
                <a:lnTo>
                  <a:pt x="5065" y="1806"/>
                </a:lnTo>
                <a:lnTo>
                  <a:pt x="5063" y="1794"/>
                </a:lnTo>
                <a:lnTo>
                  <a:pt x="5060" y="1780"/>
                </a:lnTo>
                <a:lnTo>
                  <a:pt x="5055" y="1757"/>
                </a:lnTo>
                <a:lnTo>
                  <a:pt x="5054" y="1756"/>
                </a:lnTo>
                <a:lnTo>
                  <a:pt x="5052" y="1755"/>
                </a:lnTo>
                <a:lnTo>
                  <a:pt x="5049" y="1753"/>
                </a:lnTo>
                <a:lnTo>
                  <a:pt x="5045" y="1751"/>
                </a:lnTo>
                <a:lnTo>
                  <a:pt x="5044" y="1750"/>
                </a:lnTo>
                <a:lnTo>
                  <a:pt x="5043" y="1749"/>
                </a:lnTo>
                <a:lnTo>
                  <a:pt x="5043" y="1746"/>
                </a:lnTo>
                <a:lnTo>
                  <a:pt x="5044" y="1743"/>
                </a:lnTo>
                <a:lnTo>
                  <a:pt x="5044" y="1740"/>
                </a:lnTo>
                <a:lnTo>
                  <a:pt x="5043" y="1738"/>
                </a:lnTo>
                <a:lnTo>
                  <a:pt x="5035" y="1730"/>
                </a:lnTo>
                <a:lnTo>
                  <a:pt x="5030" y="1725"/>
                </a:lnTo>
                <a:lnTo>
                  <a:pt x="5028" y="1722"/>
                </a:lnTo>
                <a:lnTo>
                  <a:pt x="5027" y="1721"/>
                </a:lnTo>
                <a:lnTo>
                  <a:pt x="5026" y="1719"/>
                </a:lnTo>
                <a:lnTo>
                  <a:pt x="5027" y="1716"/>
                </a:lnTo>
                <a:lnTo>
                  <a:pt x="5027" y="1714"/>
                </a:lnTo>
                <a:lnTo>
                  <a:pt x="5027" y="1713"/>
                </a:lnTo>
                <a:lnTo>
                  <a:pt x="5027" y="1712"/>
                </a:lnTo>
                <a:lnTo>
                  <a:pt x="5025" y="1711"/>
                </a:lnTo>
                <a:lnTo>
                  <a:pt x="5024" y="1710"/>
                </a:lnTo>
                <a:lnTo>
                  <a:pt x="5020" y="1709"/>
                </a:lnTo>
                <a:lnTo>
                  <a:pt x="5015" y="1708"/>
                </a:lnTo>
                <a:lnTo>
                  <a:pt x="5012" y="1707"/>
                </a:lnTo>
                <a:lnTo>
                  <a:pt x="5012" y="1705"/>
                </a:lnTo>
                <a:lnTo>
                  <a:pt x="5011" y="1704"/>
                </a:lnTo>
                <a:lnTo>
                  <a:pt x="5011" y="1701"/>
                </a:lnTo>
                <a:lnTo>
                  <a:pt x="5011" y="1698"/>
                </a:lnTo>
                <a:lnTo>
                  <a:pt x="5010" y="1695"/>
                </a:lnTo>
                <a:lnTo>
                  <a:pt x="5008" y="1694"/>
                </a:lnTo>
                <a:lnTo>
                  <a:pt x="5005" y="1692"/>
                </a:lnTo>
                <a:lnTo>
                  <a:pt x="5003" y="1691"/>
                </a:lnTo>
                <a:lnTo>
                  <a:pt x="5001" y="1690"/>
                </a:lnTo>
                <a:lnTo>
                  <a:pt x="4999" y="1686"/>
                </a:lnTo>
                <a:lnTo>
                  <a:pt x="4998" y="1681"/>
                </a:lnTo>
                <a:lnTo>
                  <a:pt x="4997" y="1676"/>
                </a:lnTo>
                <a:lnTo>
                  <a:pt x="4997" y="1671"/>
                </a:lnTo>
                <a:lnTo>
                  <a:pt x="4997" y="1666"/>
                </a:lnTo>
                <a:lnTo>
                  <a:pt x="4998" y="1660"/>
                </a:lnTo>
                <a:lnTo>
                  <a:pt x="4999" y="1655"/>
                </a:lnTo>
                <a:lnTo>
                  <a:pt x="5001" y="1650"/>
                </a:lnTo>
                <a:lnTo>
                  <a:pt x="5003" y="1649"/>
                </a:lnTo>
                <a:lnTo>
                  <a:pt x="5005" y="1649"/>
                </a:lnTo>
                <a:lnTo>
                  <a:pt x="5008" y="1648"/>
                </a:lnTo>
                <a:lnTo>
                  <a:pt x="5010" y="1647"/>
                </a:lnTo>
                <a:lnTo>
                  <a:pt x="5011" y="1645"/>
                </a:lnTo>
                <a:lnTo>
                  <a:pt x="5013" y="1643"/>
                </a:lnTo>
                <a:lnTo>
                  <a:pt x="5015" y="1638"/>
                </a:lnTo>
                <a:lnTo>
                  <a:pt x="5018" y="1632"/>
                </a:lnTo>
                <a:lnTo>
                  <a:pt x="5019" y="1630"/>
                </a:lnTo>
                <a:lnTo>
                  <a:pt x="5021" y="1628"/>
                </a:lnTo>
                <a:lnTo>
                  <a:pt x="5030" y="1619"/>
                </a:lnTo>
                <a:lnTo>
                  <a:pt x="5035" y="1616"/>
                </a:lnTo>
                <a:lnTo>
                  <a:pt x="5040" y="1613"/>
                </a:lnTo>
                <a:lnTo>
                  <a:pt x="5044" y="1612"/>
                </a:lnTo>
                <a:lnTo>
                  <a:pt x="5047" y="1611"/>
                </a:lnTo>
                <a:lnTo>
                  <a:pt x="5054" y="1609"/>
                </a:lnTo>
                <a:lnTo>
                  <a:pt x="5062" y="1608"/>
                </a:lnTo>
                <a:lnTo>
                  <a:pt x="5072" y="1608"/>
                </a:lnTo>
                <a:lnTo>
                  <a:pt x="5069" y="1619"/>
                </a:lnTo>
                <a:lnTo>
                  <a:pt x="5070" y="1626"/>
                </a:lnTo>
                <a:lnTo>
                  <a:pt x="5070" y="1629"/>
                </a:lnTo>
                <a:lnTo>
                  <a:pt x="5072" y="1633"/>
                </a:lnTo>
                <a:lnTo>
                  <a:pt x="5077" y="1642"/>
                </a:lnTo>
                <a:lnTo>
                  <a:pt x="5081" y="1639"/>
                </a:lnTo>
                <a:lnTo>
                  <a:pt x="5083" y="1638"/>
                </a:lnTo>
                <a:lnTo>
                  <a:pt x="5084" y="1638"/>
                </a:lnTo>
                <a:lnTo>
                  <a:pt x="5086" y="1639"/>
                </a:lnTo>
                <a:lnTo>
                  <a:pt x="5085" y="1635"/>
                </a:lnTo>
                <a:lnTo>
                  <a:pt x="5086" y="1631"/>
                </a:lnTo>
                <a:lnTo>
                  <a:pt x="5085" y="1631"/>
                </a:lnTo>
                <a:lnTo>
                  <a:pt x="5084" y="1631"/>
                </a:lnTo>
                <a:lnTo>
                  <a:pt x="5082" y="1629"/>
                </a:lnTo>
                <a:lnTo>
                  <a:pt x="5080" y="1625"/>
                </a:lnTo>
                <a:lnTo>
                  <a:pt x="5084" y="1623"/>
                </a:lnTo>
                <a:lnTo>
                  <a:pt x="5088" y="1621"/>
                </a:lnTo>
                <a:lnTo>
                  <a:pt x="5097" y="1617"/>
                </a:lnTo>
                <a:lnTo>
                  <a:pt x="5098" y="1615"/>
                </a:lnTo>
                <a:lnTo>
                  <a:pt x="5100" y="1612"/>
                </a:lnTo>
                <a:lnTo>
                  <a:pt x="5101" y="1610"/>
                </a:lnTo>
                <a:lnTo>
                  <a:pt x="5102" y="1608"/>
                </a:lnTo>
                <a:lnTo>
                  <a:pt x="5106" y="1607"/>
                </a:lnTo>
                <a:lnTo>
                  <a:pt x="5110" y="1606"/>
                </a:lnTo>
                <a:lnTo>
                  <a:pt x="5117" y="1605"/>
                </a:lnTo>
                <a:lnTo>
                  <a:pt x="5125" y="1605"/>
                </a:lnTo>
                <a:lnTo>
                  <a:pt x="5129" y="1604"/>
                </a:lnTo>
                <a:lnTo>
                  <a:pt x="5133" y="1602"/>
                </a:lnTo>
                <a:lnTo>
                  <a:pt x="5135" y="1601"/>
                </a:lnTo>
                <a:lnTo>
                  <a:pt x="5137" y="1599"/>
                </a:lnTo>
                <a:lnTo>
                  <a:pt x="5140" y="1595"/>
                </a:lnTo>
                <a:lnTo>
                  <a:pt x="5145" y="1586"/>
                </a:lnTo>
                <a:lnTo>
                  <a:pt x="5153" y="1594"/>
                </a:lnTo>
                <a:lnTo>
                  <a:pt x="5155" y="1593"/>
                </a:lnTo>
                <a:lnTo>
                  <a:pt x="5158" y="1591"/>
                </a:lnTo>
                <a:lnTo>
                  <a:pt x="5161" y="1589"/>
                </a:lnTo>
                <a:lnTo>
                  <a:pt x="5162" y="1588"/>
                </a:lnTo>
                <a:lnTo>
                  <a:pt x="5168" y="1587"/>
                </a:lnTo>
                <a:lnTo>
                  <a:pt x="5173" y="1586"/>
                </a:lnTo>
                <a:lnTo>
                  <a:pt x="5178" y="1586"/>
                </a:lnTo>
                <a:lnTo>
                  <a:pt x="5184" y="1586"/>
                </a:lnTo>
                <a:lnTo>
                  <a:pt x="5190" y="1583"/>
                </a:lnTo>
                <a:lnTo>
                  <a:pt x="5190" y="1580"/>
                </a:lnTo>
                <a:lnTo>
                  <a:pt x="5190" y="1576"/>
                </a:lnTo>
                <a:lnTo>
                  <a:pt x="5190" y="1569"/>
                </a:lnTo>
                <a:lnTo>
                  <a:pt x="5204" y="1561"/>
                </a:lnTo>
                <a:lnTo>
                  <a:pt x="5218" y="1555"/>
                </a:lnTo>
                <a:lnTo>
                  <a:pt x="5217" y="1549"/>
                </a:lnTo>
                <a:lnTo>
                  <a:pt x="5218" y="1543"/>
                </a:lnTo>
                <a:lnTo>
                  <a:pt x="5220" y="1542"/>
                </a:lnTo>
                <a:lnTo>
                  <a:pt x="5223" y="1542"/>
                </a:lnTo>
                <a:lnTo>
                  <a:pt x="5228" y="1542"/>
                </a:lnTo>
                <a:lnTo>
                  <a:pt x="5233" y="1542"/>
                </a:lnTo>
                <a:lnTo>
                  <a:pt x="5235" y="1542"/>
                </a:lnTo>
                <a:lnTo>
                  <a:pt x="5237" y="1541"/>
                </a:lnTo>
                <a:lnTo>
                  <a:pt x="5235" y="1532"/>
                </a:lnTo>
                <a:lnTo>
                  <a:pt x="5239" y="1530"/>
                </a:lnTo>
                <a:lnTo>
                  <a:pt x="5241" y="1529"/>
                </a:lnTo>
                <a:lnTo>
                  <a:pt x="5240" y="1529"/>
                </a:lnTo>
                <a:lnTo>
                  <a:pt x="5237" y="1529"/>
                </a:lnTo>
                <a:lnTo>
                  <a:pt x="5237" y="1524"/>
                </a:lnTo>
                <a:lnTo>
                  <a:pt x="5243" y="1524"/>
                </a:lnTo>
                <a:lnTo>
                  <a:pt x="5246" y="1524"/>
                </a:lnTo>
                <a:lnTo>
                  <a:pt x="5249" y="1524"/>
                </a:lnTo>
                <a:lnTo>
                  <a:pt x="5248" y="1517"/>
                </a:lnTo>
                <a:lnTo>
                  <a:pt x="5249" y="1511"/>
                </a:lnTo>
                <a:lnTo>
                  <a:pt x="5249" y="1507"/>
                </a:lnTo>
                <a:lnTo>
                  <a:pt x="5249" y="1504"/>
                </a:lnTo>
                <a:lnTo>
                  <a:pt x="5247" y="1503"/>
                </a:lnTo>
                <a:lnTo>
                  <a:pt x="5245" y="1502"/>
                </a:lnTo>
                <a:lnTo>
                  <a:pt x="5244" y="1501"/>
                </a:lnTo>
                <a:lnTo>
                  <a:pt x="5243" y="1500"/>
                </a:lnTo>
                <a:lnTo>
                  <a:pt x="5243" y="1498"/>
                </a:lnTo>
                <a:lnTo>
                  <a:pt x="5246" y="1498"/>
                </a:lnTo>
                <a:lnTo>
                  <a:pt x="5247" y="1495"/>
                </a:lnTo>
                <a:lnTo>
                  <a:pt x="5247" y="1492"/>
                </a:lnTo>
                <a:lnTo>
                  <a:pt x="5247" y="1488"/>
                </a:lnTo>
                <a:lnTo>
                  <a:pt x="5249" y="1484"/>
                </a:lnTo>
                <a:lnTo>
                  <a:pt x="5250" y="1484"/>
                </a:lnTo>
                <a:lnTo>
                  <a:pt x="5253" y="1484"/>
                </a:lnTo>
                <a:lnTo>
                  <a:pt x="5255" y="1484"/>
                </a:lnTo>
                <a:lnTo>
                  <a:pt x="5257" y="1484"/>
                </a:lnTo>
                <a:lnTo>
                  <a:pt x="5259" y="1482"/>
                </a:lnTo>
                <a:lnTo>
                  <a:pt x="5261" y="1479"/>
                </a:lnTo>
                <a:lnTo>
                  <a:pt x="5263" y="1475"/>
                </a:lnTo>
                <a:lnTo>
                  <a:pt x="5266" y="1473"/>
                </a:lnTo>
                <a:lnTo>
                  <a:pt x="5268" y="1473"/>
                </a:lnTo>
                <a:lnTo>
                  <a:pt x="5269" y="1472"/>
                </a:lnTo>
                <a:lnTo>
                  <a:pt x="5269" y="1471"/>
                </a:lnTo>
                <a:lnTo>
                  <a:pt x="5269" y="1468"/>
                </a:lnTo>
                <a:lnTo>
                  <a:pt x="5268" y="1464"/>
                </a:lnTo>
                <a:lnTo>
                  <a:pt x="5268" y="1462"/>
                </a:lnTo>
                <a:lnTo>
                  <a:pt x="5270" y="1460"/>
                </a:lnTo>
                <a:lnTo>
                  <a:pt x="5272" y="1457"/>
                </a:lnTo>
                <a:lnTo>
                  <a:pt x="5275" y="1454"/>
                </a:lnTo>
                <a:lnTo>
                  <a:pt x="5277" y="1451"/>
                </a:lnTo>
                <a:lnTo>
                  <a:pt x="5280" y="1451"/>
                </a:lnTo>
                <a:lnTo>
                  <a:pt x="5281" y="1452"/>
                </a:lnTo>
                <a:lnTo>
                  <a:pt x="5282" y="1452"/>
                </a:lnTo>
                <a:lnTo>
                  <a:pt x="5285" y="1451"/>
                </a:lnTo>
                <a:lnTo>
                  <a:pt x="5283" y="1443"/>
                </a:lnTo>
                <a:lnTo>
                  <a:pt x="5282" y="1439"/>
                </a:lnTo>
                <a:lnTo>
                  <a:pt x="5283" y="1437"/>
                </a:lnTo>
                <a:lnTo>
                  <a:pt x="5283" y="1434"/>
                </a:lnTo>
                <a:lnTo>
                  <a:pt x="5282" y="1428"/>
                </a:lnTo>
                <a:lnTo>
                  <a:pt x="5291" y="1428"/>
                </a:lnTo>
                <a:lnTo>
                  <a:pt x="5293" y="1423"/>
                </a:lnTo>
                <a:lnTo>
                  <a:pt x="5293" y="1420"/>
                </a:lnTo>
                <a:lnTo>
                  <a:pt x="5293" y="1418"/>
                </a:lnTo>
                <a:lnTo>
                  <a:pt x="5292" y="1418"/>
                </a:lnTo>
                <a:lnTo>
                  <a:pt x="5290" y="1418"/>
                </a:lnTo>
                <a:lnTo>
                  <a:pt x="5288" y="1418"/>
                </a:lnTo>
                <a:lnTo>
                  <a:pt x="5297" y="1411"/>
                </a:lnTo>
                <a:lnTo>
                  <a:pt x="5293" y="1407"/>
                </a:lnTo>
                <a:lnTo>
                  <a:pt x="5290" y="1404"/>
                </a:lnTo>
                <a:lnTo>
                  <a:pt x="5288" y="1403"/>
                </a:lnTo>
                <a:lnTo>
                  <a:pt x="5285" y="1403"/>
                </a:lnTo>
                <a:lnTo>
                  <a:pt x="5280" y="1404"/>
                </a:lnTo>
                <a:lnTo>
                  <a:pt x="5277" y="1405"/>
                </a:lnTo>
                <a:lnTo>
                  <a:pt x="5277" y="1406"/>
                </a:lnTo>
                <a:lnTo>
                  <a:pt x="5276" y="1406"/>
                </a:lnTo>
                <a:lnTo>
                  <a:pt x="5275" y="1406"/>
                </a:lnTo>
                <a:lnTo>
                  <a:pt x="5273" y="1404"/>
                </a:lnTo>
                <a:lnTo>
                  <a:pt x="5272" y="1401"/>
                </a:lnTo>
                <a:lnTo>
                  <a:pt x="5271" y="1400"/>
                </a:lnTo>
                <a:lnTo>
                  <a:pt x="5284" y="1392"/>
                </a:lnTo>
                <a:lnTo>
                  <a:pt x="5286" y="1390"/>
                </a:lnTo>
                <a:lnTo>
                  <a:pt x="5288" y="1389"/>
                </a:lnTo>
                <a:lnTo>
                  <a:pt x="5289" y="1387"/>
                </a:lnTo>
                <a:lnTo>
                  <a:pt x="5289" y="1386"/>
                </a:lnTo>
                <a:lnTo>
                  <a:pt x="5290" y="1385"/>
                </a:lnTo>
                <a:lnTo>
                  <a:pt x="5290" y="1383"/>
                </a:lnTo>
                <a:lnTo>
                  <a:pt x="5290" y="1382"/>
                </a:lnTo>
                <a:lnTo>
                  <a:pt x="5289" y="1380"/>
                </a:lnTo>
                <a:lnTo>
                  <a:pt x="5288" y="1377"/>
                </a:lnTo>
                <a:lnTo>
                  <a:pt x="5284" y="1372"/>
                </a:lnTo>
                <a:lnTo>
                  <a:pt x="5277" y="1366"/>
                </a:lnTo>
                <a:lnTo>
                  <a:pt x="5282" y="1366"/>
                </a:lnTo>
                <a:lnTo>
                  <a:pt x="5282" y="1362"/>
                </a:lnTo>
                <a:lnTo>
                  <a:pt x="5282" y="1358"/>
                </a:lnTo>
                <a:lnTo>
                  <a:pt x="5278" y="1352"/>
                </a:lnTo>
                <a:lnTo>
                  <a:pt x="5272" y="1347"/>
                </a:lnTo>
                <a:lnTo>
                  <a:pt x="5266" y="1341"/>
                </a:lnTo>
                <a:lnTo>
                  <a:pt x="5264" y="1338"/>
                </a:lnTo>
                <a:lnTo>
                  <a:pt x="5263" y="1335"/>
                </a:lnTo>
                <a:lnTo>
                  <a:pt x="5263" y="1333"/>
                </a:lnTo>
                <a:lnTo>
                  <a:pt x="5263" y="1329"/>
                </a:lnTo>
                <a:lnTo>
                  <a:pt x="5263" y="1326"/>
                </a:lnTo>
                <a:lnTo>
                  <a:pt x="5263" y="1325"/>
                </a:lnTo>
                <a:lnTo>
                  <a:pt x="5263" y="1324"/>
                </a:lnTo>
                <a:lnTo>
                  <a:pt x="5262" y="1323"/>
                </a:lnTo>
                <a:lnTo>
                  <a:pt x="5261" y="1323"/>
                </a:lnTo>
                <a:lnTo>
                  <a:pt x="5259" y="1322"/>
                </a:lnTo>
                <a:lnTo>
                  <a:pt x="5256" y="1322"/>
                </a:lnTo>
                <a:lnTo>
                  <a:pt x="5254" y="1321"/>
                </a:lnTo>
                <a:lnTo>
                  <a:pt x="5253" y="1320"/>
                </a:lnTo>
                <a:lnTo>
                  <a:pt x="5254" y="1319"/>
                </a:lnTo>
                <a:lnTo>
                  <a:pt x="5256" y="1318"/>
                </a:lnTo>
                <a:lnTo>
                  <a:pt x="5258" y="1317"/>
                </a:lnTo>
                <a:lnTo>
                  <a:pt x="5258" y="1316"/>
                </a:lnTo>
                <a:lnTo>
                  <a:pt x="5257" y="1315"/>
                </a:lnTo>
                <a:lnTo>
                  <a:pt x="5254" y="1313"/>
                </a:lnTo>
                <a:lnTo>
                  <a:pt x="5252" y="1310"/>
                </a:lnTo>
                <a:lnTo>
                  <a:pt x="5249" y="1307"/>
                </a:lnTo>
                <a:lnTo>
                  <a:pt x="5247" y="1302"/>
                </a:lnTo>
                <a:lnTo>
                  <a:pt x="5246" y="1298"/>
                </a:lnTo>
                <a:lnTo>
                  <a:pt x="5245" y="1293"/>
                </a:lnTo>
                <a:lnTo>
                  <a:pt x="5245" y="1287"/>
                </a:lnTo>
                <a:lnTo>
                  <a:pt x="5246" y="1282"/>
                </a:lnTo>
                <a:lnTo>
                  <a:pt x="5247" y="1280"/>
                </a:lnTo>
                <a:lnTo>
                  <a:pt x="5248" y="1278"/>
                </a:lnTo>
                <a:lnTo>
                  <a:pt x="5252" y="1275"/>
                </a:lnTo>
                <a:lnTo>
                  <a:pt x="5257" y="1273"/>
                </a:lnTo>
                <a:lnTo>
                  <a:pt x="5259" y="1272"/>
                </a:lnTo>
                <a:lnTo>
                  <a:pt x="5260" y="1270"/>
                </a:lnTo>
                <a:lnTo>
                  <a:pt x="5260" y="1269"/>
                </a:lnTo>
                <a:lnTo>
                  <a:pt x="5259" y="1268"/>
                </a:lnTo>
                <a:lnTo>
                  <a:pt x="5257" y="1265"/>
                </a:lnTo>
                <a:lnTo>
                  <a:pt x="5269" y="1253"/>
                </a:lnTo>
                <a:lnTo>
                  <a:pt x="5276" y="1247"/>
                </a:lnTo>
                <a:lnTo>
                  <a:pt x="5282" y="1242"/>
                </a:lnTo>
                <a:lnTo>
                  <a:pt x="5287" y="1241"/>
                </a:lnTo>
                <a:lnTo>
                  <a:pt x="5294" y="1240"/>
                </a:lnTo>
                <a:lnTo>
                  <a:pt x="5301" y="1238"/>
                </a:lnTo>
                <a:lnTo>
                  <a:pt x="5305" y="1237"/>
                </a:lnTo>
                <a:lnTo>
                  <a:pt x="5306" y="1236"/>
                </a:lnTo>
                <a:lnTo>
                  <a:pt x="5306" y="1234"/>
                </a:lnTo>
                <a:lnTo>
                  <a:pt x="5306" y="1230"/>
                </a:lnTo>
                <a:lnTo>
                  <a:pt x="5307" y="1225"/>
                </a:lnTo>
                <a:lnTo>
                  <a:pt x="5307" y="1224"/>
                </a:lnTo>
                <a:lnTo>
                  <a:pt x="5308" y="1223"/>
                </a:lnTo>
                <a:lnTo>
                  <a:pt x="5296" y="1223"/>
                </a:lnTo>
                <a:lnTo>
                  <a:pt x="5289" y="1223"/>
                </a:lnTo>
                <a:lnTo>
                  <a:pt x="5282" y="1223"/>
                </a:lnTo>
                <a:lnTo>
                  <a:pt x="5280" y="1221"/>
                </a:lnTo>
                <a:lnTo>
                  <a:pt x="5279" y="1220"/>
                </a:lnTo>
                <a:lnTo>
                  <a:pt x="5276" y="1219"/>
                </a:lnTo>
                <a:lnTo>
                  <a:pt x="5270" y="1217"/>
                </a:lnTo>
                <a:lnTo>
                  <a:pt x="5267" y="1217"/>
                </a:lnTo>
                <a:lnTo>
                  <a:pt x="5263" y="1217"/>
                </a:lnTo>
                <a:lnTo>
                  <a:pt x="5261" y="1218"/>
                </a:lnTo>
                <a:lnTo>
                  <a:pt x="5259" y="1219"/>
                </a:lnTo>
                <a:lnTo>
                  <a:pt x="5255" y="1224"/>
                </a:lnTo>
                <a:lnTo>
                  <a:pt x="5252" y="1228"/>
                </a:lnTo>
                <a:lnTo>
                  <a:pt x="5249" y="1231"/>
                </a:lnTo>
                <a:lnTo>
                  <a:pt x="5244" y="1232"/>
                </a:lnTo>
                <a:lnTo>
                  <a:pt x="5241" y="1233"/>
                </a:lnTo>
                <a:lnTo>
                  <a:pt x="5238" y="1233"/>
                </a:lnTo>
                <a:lnTo>
                  <a:pt x="5235" y="1234"/>
                </a:lnTo>
                <a:lnTo>
                  <a:pt x="5229" y="1223"/>
                </a:lnTo>
                <a:lnTo>
                  <a:pt x="5223" y="1213"/>
                </a:lnTo>
                <a:lnTo>
                  <a:pt x="5218" y="1202"/>
                </a:lnTo>
                <a:lnTo>
                  <a:pt x="5215" y="1197"/>
                </a:lnTo>
                <a:lnTo>
                  <a:pt x="5212" y="1192"/>
                </a:lnTo>
                <a:lnTo>
                  <a:pt x="5214" y="1191"/>
                </a:lnTo>
                <a:lnTo>
                  <a:pt x="5214" y="1190"/>
                </a:lnTo>
                <a:lnTo>
                  <a:pt x="5215" y="1189"/>
                </a:lnTo>
                <a:lnTo>
                  <a:pt x="5215" y="1187"/>
                </a:lnTo>
                <a:lnTo>
                  <a:pt x="5216" y="1185"/>
                </a:lnTo>
                <a:lnTo>
                  <a:pt x="5217" y="1184"/>
                </a:lnTo>
                <a:lnTo>
                  <a:pt x="5218" y="1183"/>
                </a:lnTo>
                <a:lnTo>
                  <a:pt x="5223" y="1183"/>
                </a:lnTo>
                <a:lnTo>
                  <a:pt x="5228" y="1183"/>
                </a:lnTo>
                <a:lnTo>
                  <a:pt x="5233" y="1184"/>
                </a:lnTo>
                <a:lnTo>
                  <a:pt x="5235" y="1184"/>
                </a:lnTo>
                <a:lnTo>
                  <a:pt x="5237" y="1183"/>
                </a:lnTo>
                <a:lnTo>
                  <a:pt x="5239" y="1181"/>
                </a:lnTo>
                <a:lnTo>
                  <a:pt x="5240" y="1177"/>
                </a:lnTo>
                <a:lnTo>
                  <a:pt x="5242" y="1172"/>
                </a:lnTo>
                <a:lnTo>
                  <a:pt x="5243" y="1169"/>
                </a:lnTo>
                <a:lnTo>
                  <a:pt x="5245" y="1168"/>
                </a:lnTo>
                <a:lnTo>
                  <a:pt x="5247" y="1167"/>
                </a:lnTo>
                <a:lnTo>
                  <a:pt x="5253" y="1165"/>
                </a:lnTo>
                <a:lnTo>
                  <a:pt x="5258" y="1163"/>
                </a:lnTo>
                <a:lnTo>
                  <a:pt x="5263" y="1161"/>
                </a:lnTo>
                <a:lnTo>
                  <a:pt x="5265" y="1159"/>
                </a:lnTo>
                <a:lnTo>
                  <a:pt x="5267" y="1155"/>
                </a:lnTo>
                <a:lnTo>
                  <a:pt x="5272" y="1147"/>
                </a:lnTo>
                <a:lnTo>
                  <a:pt x="5280" y="1133"/>
                </a:lnTo>
                <a:lnTo>
                  <a:pt x="5290" y="1135"/>
                </a:lnTo>
                <a:lnTo>
                  <a:pt x="5296" y="1138"/>
                </a:lnTo>
                <a:lnTo>
                  <a:pt x="5300" y="1140"/>
                </a:lnTo>
                <a:lnTo>
                  <a:pt x="5300" y="1141"/>
                </a:lnTo>
                <a:lnTo>
                  <a:pt x="5301" y="1142"/>
                </a:lnTo>
                <a:lnTo>
                  <a:pt x="5300" y="1145"/>
                </a:lnTo>
                <a:lnTo>
                  <a:pt x="5298" y="1148"/>
                </a:lnTo>
                <a:lnTo>
                  <a:pt x="5294" y="1154"/>
                </a:lnTo>
                <a:lnTo>
                  <a:pt x="5291" y="1161"/>
                </a:lnTo>
                <a:lnTo>
                  <a:pt x="5288" y="1166"/>
                </a:lnTo>
                <a:lnTo>
                  <a:pt x="5285" y="1175"/>
                </a:lnTo>
                <a:lnTo>
                  <a:pt x="5284" y="1179"/>
                </a:lnTo>
                <a:lnTo>
                  <a:pt x="5284" y="1180"/>
                </a:lnTo>
                <a:lnTo>
                  <a:pt x="5284" y="1181"/>
                </a:lnTo>
                <a:lnTo>
                  <a:pt x="5285" y="1181"/>
                </a:lnTo>
                <a:lnTo>
                  <a:pt x="5286" y="1181"/>
                </a:lnTo>
                <a:lnTo>
                  <a:pt x="5291" y="1178"/>
                </a:lnTo>
                <a:lnTo>
                  <a:pt x="5289" y="1180"/>
                </a:lnTo>
                <a:lnTo>
                  <a:pt x="5287" y="1186"/>
                </a:lnTo>
                <a:lnTo>
                  <a:pt x="5286" y="1189"/>
                </a:lnTo>
                <a:lnTo>
                  <a:pt x="5286" y="1191"/>
                </a:lnTo>
                <a:lnTo>
                  <a:pt x="5286" y="1192"/>
                </a:lnTo>
                <a:lnTo>
                  <a:pt x="5288" y="1192"/>
                </a:lnTo>
                <a:lnTo>
                  <a:pt x="5290" y="1191"/>
                </a:lnTo>
                <a:lnTo>
                  <a:pt x="5292" y="1189"/>
                </a:lnTo>
                <a:lnTo>
                  <a:pt x="5297" y="1184"/>
                </a:lnTo>
                <a:lnTo>
                  <a:pt x="5307" y="1173"/>
                </a:lnTo>
                <a:lnTo>
                  <a:pt x="5313" y="1168"/>
                </a:lnTo>
                <a:lnTo>
                  <a:pt x="5317" y="1166"/>
                </a:lnTo>
                <a:lnTo>
                  <a:pt x="5320" y="1164"/>
                </a:lnTo>
                <a:lnTo>
                  <a:pt x="5326" y="1161"/>
                </a:lnTo>
                <a:lnTo>
                  <a:pt x="5330" y="1161"/>
                </a:lnTo>
                <a:lnTo>
                  <a:pt x="5333" y="1161"/>
                </a:lnTo>
                <a:lnTo>
                  <a:pt x="5335" y="1162"/>
                </a:lnTo>
                <a:lnTo>
                  <a:pt x="5337" y="1164"/>
                </a:lnTo>
                <a:lnTo>
                  <a:pt x="5339" y="1165"/>
                </a:lnTo>
                <a:lnTo>
                  <a:pt x="5341" y="1166"/>
                </a:lnTo>
                <a:lnTo>
                  <a:pt x="5344" y="1166"/>
                </a:lnTo>
                <a:lnTo>
                  <a:pt x="5347" y="1165"/>
                </a:lnTo>
                <a:lnTo>
                  <a:pt x="5351" y="1168"/>
                </a:lnTo>
                <a:lnTo>
                  <a:pt x="5354" y="1170"/>
                </a:lnTo>
                <a:lnTo>
                  <a:pt x="5356" y="1172"/>
                </a:lnTo>
                <a:lnTo>
                  <a:pt x="5356" y="1174"/>
                </a:lnTo>
                <a:lnTo>
                  <a:pt x="5356" y="1176"/>
                </a:lnTo>
                <a:lnTo>
                  <a:pt x="5355" y="1179"/>
                </a:lnTo>
                <a:lnTo>
                  <a:pt x="5353" y="1181"/>
                </a:lnTo>
                <a:lnTo>
                  <a:pt x="5353" y="1183"/>
                </a:lnTo>
                <a:lnTo>
                  <a:pt x="5354" y="1185"/>
                </a:lnTo>
                <a:lnTo>
                  <a:pt x="5356" y="1187"/>
                </a:lnTo>
                <a:lnTo>
                  <a:pt x="5358" y="1189"/>
                </a:lnTo>
                <a:lnTo>
                  <a:pt x="5358" y="1191"/>
                </a:lnTo>
                <a:lnTo>
                  <a:pt x="5358" y="1192"/>
                </a:lnTo>
                <a:lnTo>
                  <a:pt x="5350" y="1192"/>
                </a:lnTo>
                <a:lnTo>
                  <a:pt x="5349" y="1195"/>
                </a:lnTo>
                <a:lnTo>
                  <a:pt x="5348" y="1196"/>
                </a:lnTo>
                <a:lnTo>
                  <a:pt x="5347" y="1197"/>
                </a:lnTo>
                <a:lnTo>
                  <a:pt x="5344" y="1197"/>
                </a:lnTo>
                <a:lnTo>
                  <a:pt x="5345" y="1202"/>
                </a:lnTo>
                <a:lnTo>
                  <a:pt x="5344" y="1206"/>
                </a:lnTo>
                <a:lnTo>
                  <a:pt x="5347" y="1207"/>
                </a:lnTo>
                <a:lnTo>
                  <a:pt x="5350" y="1207"/>
                </a:lnTo>
                <a:lnTo>
                  <a:pt x="5353" y="1207"/>
                </a:lnTo>
                <a:lnTo>
                  <a:pt x="5354" y="1208"/>
                </a:lnTo>
                <a:lnTo>
                  <a:pt x="5356" y="1209"/>
                </a:lnTo>
                <a:lnTo>
                  <a:pt x="5353" y="1217"/>
                </a:lnTo>
                <a:lnTo>
                  <a:pt x="5360" y="1218"/>
                </a:lnTo>
                <a:lnTo>
                  <a:pt x="5364" y="1218"/>
                </a:lnTo>
                <a:lnTo>
                  <a:pt x="5365" y="1218"/>
                </a:lnTo>
                <a:lnTo>
                  <a:pt x="5364" y="1217"/>
                </a:lnTo>
                <a:lnTo>
                  <a:pt x="5372" y="1217"/>
                </a:lnTo>
                <a:lnTo>
                  <a:pt x="5381" y="1217"/>
                </a:lnTo>
                <a:lnTo>
                  <a:pt x="5384" y="1226"/>
                </a:lnTo>
                <a:lnTo>
                  <a:pt x="5385" y="1231"/>
                </a:lnTo>
                <a:lnTo>
                  <a:pt x="5385" y="1233"/>
                </a:lnTo>
                <a:lnTo>
                  <a:pt x="5384" y="1235"/>
                </a:lnTo>
                <a:lnTo>
                  <a:pt x="5382" y="1237"/>
                </a:lnTo>
                <a:lnTo>
                  <a:pt x="5378" y="1240"/>
                </a:lnTo>
                <a:lnTo>
                  <a:pt x="5387" y="1248"/>
                </a:lnTo>
                <a:lnTo>
                  <a:pt x="5387" y="1249"/>
                </a:lnTo>
                <a:lnTo>
                  <a:pt x="5386" y="1251"/>
                </a:lnTo>
                <a:lnTo>
                  <a:pt x="5384" y="1254"/>
                </a:lnTo>
                <a:lnTo>
                  <a:pt x="5383" y="1254"/>
                </a:lnTo>
                <a:lnTo>
                  <a:pt x="5383" y="1256"/>
                </a:lnTo>
                <a:lnTo>
                  <a:pt x="5383" y="1259"/>
                </a:lnTo>
                <a:lnTo>
                  <a:pt x="5384" y="1262"/>
                </a:lnTo>
                <a:lnTo>
                  <a:pt x="5384" y="1261"/>
                </a:lnTo>
                <a:lnTo>
                  <a:pt x="5385" y="1262"/>
                </a:lnTo>
                <a:lnTo>
                  <a:pt x="5385" y="1263"/>
                </a:lnTo>
                <a:lnTo>
                  <a:pt x="5386" y="1266"/>
                </a:lnTo>
                <a:lnTo>
                  <a:pt x="5387" y="1273"/>
                </a:lnTo>
                <a:lnTo>
                  <a:pt x="5385" y="1274"/>
                </a:lnTo>
                <a:lnTo>
                  <a:pt x="5382" y="1275"/>
                </a:lnTo>
                <a:lnTo>
                  <a:pt x="5378" y="1276"/>
                </a:lnTo>
                <a:lnTo>
                  <a:pt x="5377" y="1285"/>
                </a:lnTo>
                <a:lnTo>
                  <a:pt x="5377" y="1292"/>
                </a:lnTo>
                <a:lnTo>
                  <a:pt x="5377" y="1299"/>
                </a:lnTo>
                <a:lnTo>
                  <a:pt x="5375" y="1307"/>
                </a:lnTo>
                <a:lnTo>
                  <a:pt x="5378" y="1307"/>
                </a:lnTo>
                <a:lnTo>
                  <a:pt x="5380" y="1307"/>
                </a:lnTo>
                <a:lnTo>
                  <a:pt x="5382" y="1309"/>
                </a:lnTo>
                <a:lnTo>
                  <a:pt x="5384" y="1310"/>
                </a:lnTo>
                <a:lnTo>
                  <a:pt x="5393" y="1301"/>
                </a:lnTo>
                <a:lnTo>
                  <a:pt x="5398" y="1296"/>
                </a:lnTo>
                <a:lnTo>
                  <a:pt x="5403" y="1293"/>
                </a:lnTo>
                <a:lnTo>
                  <a:pt x="5410" y="1291"/>
                </a:lnTo>
                <a:lnTo>
                  <a:pt x="5418" y="1289"/>
                </a:lnTo>
                <a:lnTo>
                  <a:pt x="5421" y="1287"/>
                </a:lnTo>
                <a:lnTo>
                  <a:pt x="5424" y="1286"/>
                </a:lnTo>
                <a:lnTo>
                  <a:pt x="5427" y="1284"/>
                </a:lnTo>
                <a:lnTo>
                  <a:pt x="5429" y="1282"/>
                </a:lnTo>
                <a:lnTo>
                  <a:pt x="5430" y="1279"/>
                </a:lnTo>
                <a:lnTo>
                  <a:pt x="5430" y="1274"/>
                </a:lnTo>
                <a:lnTo>
                  <a:pt x="5432" y="1261"/>
                </a:lnTo>
                <a:lnTo>
                  <a:pt x="5432" y="1247"/>
                </a:lnTo>
                <a:lnTo>
                  <a:pt x="5432" y="1237"/>
                </a:lnTo>
                <a:lnTo>
                  <a:pt x="5430" y="1235"/>
                </a:lnTo>
                <a:lnTo>
                  <a:pt x="5427" y="1233"/>
                </a:lnTo>
                <a:lnTo>
                  <a:pt x="5425" y="1230"/>
                </a:lnTo>
                <a:lnTo>
                  <a:pt x="5423" y="1228"/>
                </a:lnTo>
                <a:lnTo>
                  <a:pt x="5423" y="1226"/>
                </a:lnTo>
                <a:lnTo>
                  <a:pt x="5423" y="1224"/>
                </a:lnTo>
                <a:lnTo>
                  <a:pt x="5423" y="1222"/>
                </a:lnTo>
                <a:lnTo>
                  <a:pt x="5423" y="1220"/>
                </a:lnTo>
                <a:lnTo>
                  <a:pt x="5417" y="1220"/>
                </a:lnTo>
                <a:lnTo>
                  <a:pt x="5417" y="1217"/>
                </a:lnTo>
                <a:lnTo>
                  <a:pt x="5417" y="1214"/>
                </a:lnTo>
                <a:lnTo>
                  <a:pt x="5418" y="1212"/>
                </a:lnTo>
                <a:lnTo>
                  <a:pt x="5417" y="1209"/>
                </a:lnTo>
                <a:lnTo>
                  <a:pt x="5414" y="1206"/>
                </a:lnTo>
                <a:lnTo>
                  <a:pt x="5413" y="1205"/>
                </a:lnTo>
                <a:lnTo>
                  <a:pt x="5411" y="1203"/>
                </a:lnTo>
                <a:lnTo>
                  <a:pt x="5410" y="1202"/>
                </a:lnTo>
                <a:lnTo>
                  <a:pt x="5409" y="1201"/>
                </a:lnTo>
                <a:lnTo>
                  <a:pt x="5409" y="1200"/>
                </a:lnTo>
                <a:lnTo>
                  <a:pt x="5409" y="1198"/>
                </a:lnTo>
                <a:lnTo>
                  <a:pt x="5409" y="1197"/>
                </a:lnTo>
                <a:lnTo>
                  <a:pt x="5411" y="1195"/>
                </a:lnTo>
                <a:lnTo>
                  <a:pt x="5412" y="1193"/>
                </a:lnTo>
                <a:lnTo>
                  <a:pt x="5412" y="1192"/>
                </a:lnTo>
                <a:lnTo>
                  <a:pt x="5410" y="1190"/>
                </a:lnTo>
                <a:lnTo>
                  <a:pt x="5408" y="1188"/>
                </a:lnTo>
                <a:lnTo>
                  <a:pt x="5403" y="1187"/>
                </a:lnTo>
                <a:lnTo>
                  <a:pt x="5398" y="1185"/>
                </a:lnTo>
                <a:lnTo>
                  <a:pt x="5395" y="1184"/>
                </a:lnTo>
                <a:lnTo>
                  <a:pt x="5392" y="1183"/>
                </a:lnTo>
                <a:lnTo>
                  <a:pt x="5395" y="1173"/>
                </a:lnTo>
                <a:lnTo>
                  <a:pt x="5398" y="1164"/>
                </a:lnTo>
                <a:lnTo>
                  <a:pt x="5399" y="1163"/>
                </a:lnTo>
                <a:lnTo>
                  <a:pt x="5400" y="1162"/>
                </a:lnTo>
                <a:lnTo>
                  <a:pt x="5404" y="1161"/>
                </a:lnTo>
                <a:lnTo>
                  <a:pt x="5409" y="1159"/>
                </a:lnTo>
                <a:lnTo>
                  <a:pt x="5412" y="1158"/>
                </a:lnTo>
                <a:lnTo>
                  <a:pt x="5413" y="1156"/>
                </a:lnTo>
                <a:lnTo>
                  <a:pt x="5415" y="1152"/>
                </a:lnTo>
                <a:lnTo>
                  <a:pt x="5416" y="1149"/>
                </a:lnTo>
                <a:lnTo>
                  <a:pt x="5417" y="1147"/>
                </a:lnTo>
                <a:lnTo>
                  <a:pt x="5419" y="1146"/>
                </a:lnTo>
                <a:lnTo>
                  <a:pt x="5420" y="1146"/>
                </a:lnTo>
                <a:lnTo>
                  <a:pt x="5425" y="1145"/>
                </a:lnTo>
                <a:lnTo>
                  <a:pt x="5429" y="1145"/>
                </a:lnTo>
                <a:lnTo>
                  <a:pt x="5431" y="1144"/>
                </a:lnTo>
                <a:lnTo>
                  <a:pt x="5432" y="1144"/>
                </a:lnTo>
                <a:lnTo>
                  <a:pt x="5433" y="1141"/>
                </a:lnTo>
                <a:lnTo>
                  <a:pt x="5434" y="1139"/>
                </a:lnTo>
                <a:lnTo>
                  <a:pt x="5435" y="1134"/>
                </a:lnTo>
                <a:lnTo>
                  <a:pt x="5436" y="1128"/>
                </a:lnTo>
                <a:lnTo>
                  <a:pt x="5437" y="1121"/>
                </a:lnTo>
                <a:lnTo>
                  <a:pt x="5432" y="1121"/>
                </a:lnTo>
                <a:lnTo>
                  <a:pt x="5430" y="1120"/>
                </a:lnTo>
                <a:lnTo>
                  <a:pt x="5429" y="1119"/>
                </a:lnTo>
                <a:lnTo>
                  <a:pt x="5428" y="1116"/>
                </a:lnTo>
                <a:lnTo>
                  <a:pt x="5429" y="1114"/>
                </a:lnTo>
                <a:lnTo>
                  <a:pt x="5429" y="1112"/>
                </a:lnTo>
                <a:lnTo>
                  <a:pt x="5429" y="1111"/>
                </a:lnTo>
                <a:lnTo>
                  <a:pt x="5429" y="1110"/>
                </a:lnTo>
                <a:lnTo>
                  <a:pt x="5442" y="1098"/>
                </a:lnTo>
                <a:lnTo>
                  <a:pt x="5456" y="1087"/>
                </a:lnTo>
                <a:lnTo>
                  <a:pt x="5468" y="1076"/>
                </a:lnTo>
                <a:lnTo>
                  <a:pt x="5470" y="1072"/>
                </a:lnTo>
                <a:lnTo>
                  <a:pt x="5471" y="1068"/>
                </a:lnTo>
                <a:lnTo>
                  <a:pt x="5474" y="1067"/>
                </a:lnTo>
                <a:lnTo>
                  <a:pt x="5479" y="1068"/>
                </a:lnTo>
                <a:lnTo>
                  <a:pt x="5488" y="1068"/>
                </a:lnTo>
                <a:lnTo>
                  <a:pt x="5487" y="1074"/>
                </a:lnTo>
                <a:lnTo>
                  <a:pt x="5485" y="1082"/>
                </a:lnTo>
                <a:lnTo>
                  <a:pt x="5493" y="1087"/>
                </a:lnTo>
                <a:lnTo>
                  <a:pt x="5496" y="1089"/>
                </a:lnTo>
                <a:lnTo>
                  <a:pt x="5500" y="1090"/>
                </a:lnTo>
                <a:lnTo>
                  <a:pt x="5504" y="1091"/>
                </a:lnTo>
                <a:lnTo>
                  <a:pt x="5507" y="1091"/>
                </a:lnTo>
                <a:lnTo>
                  <a:pt x="5512" y="1090"/>
                </a:lnTo>
                <a:lnTo>
                  <a:pt x="5516" y="1088"/>
                </a:lnTo>
                <a:lnTo>
                  <a:pt x="5516" y="1082"/>
                </a:lnTo>
                <a:lnTo>
                  <a:pt x="5520" y="1079"/>
                </a:lnTo>
                <a:lnTo>
                  <a:pt x="5523" y="1076"/>
                </a:lnTo>
                <a:lnTo>
                  <a:pt x="5527" y="1070"/>
                </a:lnTo>
                <a:lnTo>
                  <a:pt x="5530" y="1065"/>
                </a:lnTo>
                <a:lnTo>
                  <a:pt x="5532" y="1063"/>
                </a:lnTo>
                <a:lnTo>
                  <a:pt x="5533" y="1062"/>
                </a:lnTo>
                <a:lnTo>
                  <a:pt x="5538" y="1062"/>
                </a:lnTo>
                <a:lnTo>
                  <a:pt x="5540" y="1060"/>
                </a:lnTo>
                <a:lnTo>
                  <a:pt x="5540" y="1058"/>
                </a:lnTo>
                <a:lnTo>
                  <a:pt x="5541" y="1053"/>
                </a:lnTo>
                <a:lnTo>
                  <a:pt x="5542" y="1049"/>
                </a:lnTo>
                <a:lnTo>
                  <a:pt x="5543" y="1047"/>
                </a:lnTo>
                <a:lnTo>
                  <a:pt x="5544" y="1045"/>
                </a:lnTo>
                <a:lnTo>
                  <a:pt x="5545" y="1044"/>
                </a:lnTo>
                <a:lnTo>
                  <a:pt x="5547" y="1043"/>
                </a:lnTo>
                <a:lnTo>
                  <a:pt x="5551" y="1041"/>
                </a:lnTo>
                <a:lnTo>
                  <a:pt x="5555" y="1039"/>
                </a:lnTo>
                <a:lnTo>
                  <a:pt x="5558" y="1037"/>
                </a:lnTo>
                <a:lnTo>
                  <a:pt x="5559" y="1035"/>
                </a:lnTo>
                <a:lnTo>
                  <a:pt x="5560" y="1033"/>
                </a:lnTo>
                <a:lnTo>
                  <a:pt x="5561" y="1028"/>
                </a:lnTo>
                <a:lnTo>
                  <a:pt x="5562" y="1024"/>
                </a:lnTo>
                <a:lnTo>
                  <a:pt x="5564" y="1020"/>
                </a:lnTo>
                <a:lnTo>
                  <a:pt x="5566" y="1018"/>
                </a:lnTo>
                <a:lnTo>
                  <a:pt x="5569" y="1016"/>
                </a:lnTo>
                <a:lnTo>
                  <a:pt x="5575" y="1011"/>
                </a:lnTo>
                <a:lnTo>
                  <a:pt x="5582" y="1006"/>
                </a:lnTo>
                <a:lnTo>
                  <a:pt x="5584" y="1003"/>
                </a:lnTo>
                <a:lnTo>
                  <a:pt x="5586" y="1000"/>
                </a:lnTo>
                <a:lnTo>
                  <a:pt x="5588" y="997"/>
                </a:lnTo>
                <a:lnTo>
                  <a:pt x="5589" y="992"/>
                </a:lnTo>
                <a:lnTo>
                  <a:pt x="5591" y="983"/>
                </a:lnTo>
                <a:lnTo>
                  <a:pt x="5593" y="974"/>
                </a:lnTo>
                <a:lnTo>
                  <a:pt x="5595" y="970"/>
                </a:lnTo>
                <a:lnTo>
                  <a:pt x="5597" y="967"/>
                </a:lnTo>
                <a:lnTo>
                  <a:pt x="5599" y="966"/>
                </a:lnTo>
                <a:lnTo>
                  <a:pt x="5602" y="965"/>
                </a:lnTo>
                <a:lnTo>
                  <a:pt x="5606" y="964"/>
                </a:lnTo>
                <a:lnTo>
                  <a:pt x="5607" y="962"/>
                </a:lnTo>
                <a:lnTo>
                  <a:pt x="5607" y="960"/>
                </a:lnTo>
                <a:lnTo>
                  <a:pt x="5607" y="957"/>
                </a:lnTo>
                <a:lnTo>
                  <a:pt x="5607" y="953"/>
                </a:lnTo>
                <a:lnTo>
                  <a:pt x="5608" y="951"/>
                </a:lnTo>
                <a:lnTo>
                  <a:pt x="5609" y="950"/>
                </a:lnTo>
                <a:lnTo>
                  <a:pt x="5612" y="946"/>
                </a:lnTo>
                <a:lnTo>
                  <a:pt x="5618" y="943"/>
                </a:lnTo>
                <a:lnTo>
                  <a:pt x="5623" y="939"/>
                </a:lnTo>
                <a:lnTo>
                  <a:pt x="5624" y="938"/>
                </a:lnTo>
                <a:lnTo>
                  <a:pt x="5626" y="936"/>
                </a:lnTo>
                <a:lnTo>
                  <a:pt x="5626" y="933"/>
                </a:lnTo>
                <a:lnTo>
                  <a:pt x="5625" y="930"/>
                </a:lnTo>
                <a:lnTo>
                  <a:pt x="5625" y="927"/>
                </a:lnTo>
                <a:lnTo>
                  <a:pt x="5625" y="926"/>
                </a:lnTo>
                <a:lnTo>
                  <a:pt x="5626" y="924"/>
                </a:lnTo>
                <a:lnTo>
                  <a:pt x="5631" y="924"/>
                </a:lnTo>
                <a:lnTo>
                  <a:pt x="5626" y="916"/>
                </a:lnTo>
                <a:lnTo>
                  <a:pt x="5630" y="909"/>
                </a:lnTo>
                <a:lnTo>
                  <a:pt x="5633" y="905"/>
                </a:lnTo>
                <a:lnTo>
                  <a:pt x="5634" y="903"/>
                </a:lnTo>
                <a:lnTo>
                  <a:pt x="5634" y="902"/>
                </a:lnTo>
                <a:lnTo>
                  <a:pt x="5633" y="897"/>
                </a:lnTo>
                <a:lnTo>
                  <a:pt x="5631" y="891"/>
                </a:lnTo>
                <a:lnTo>
                  <a:pt x="5629" y="885"/>
                </a:lnTo>
                <a:lnTo>
                  <a:pt x="5628" y="882"/>
                </a:lnTo>
                <a:lnTo>
                  <a:pt x="5628" y="879"/>
                </a:lnTo>
                <a:lnTo>
                  <a:pt x="5629" y="878"/>
                </a:lnTo>
                <a:lnTo>
                  <a:pt x="5631" y="876"/>
                </a:lnTo>
                <a:lnTo>
                  <a:pt x="5633" y="873"/>
                </a:lnTo>
                <a:lnTo>
                  <a:pt x="5634" y="871"/>
                </a:lnTo>
                <a:lnTo>
                  <a:pt x="5632" y="865"/>
                </a:lnTo>
                <a:lnTo>
                  <a:pt x="5631" y="863"/>
                </a:lnTo>
                <a:lnTo>
                  <a:pt x="5631" y="862"/>
                </a:lnTo>
                <a:lnTo>
                  <a:pt x="5633" y="860"/>
                </a:lnTo>
                <a:lnTo>
                  <a:pt x="5635" y="859"/>
                </a:lnTo>
                <a:lnTo>
                  <a:pt x="5638" y="857"/>
                </a:lnTo>
                <a:lnTo>
                  <a:pt x="5640" y="856"/>
                </a:lnTo>
                <a:lnTo>
                  <a:pt x="5641" y="854"/>
                </a:lnTo>
                <a:lnTo>
                  <a:pt x="5642" y="852"/>
                </a:lnTo>
                <a:lnTo>
                  <a:pt x="5643" y="848"/>
                </a:lnTo>
                <a:lnTo>
                  <a:pt x="5643" y="844"/>
                </a:lnTo>
                <a:lnTo>
                  <a:pt x="5643" y="840"/>
                </a:lnTo>
                <a:lnTo>
                  <a:pt x="5641" y="832"/>
                </a:lnTo>
                <a:lnTo>
                  <a:pt x="5640" y="822"/>
                </a:lnTo>
                <a:lnTo>
                  <a:pt x="5644" y="822"/>
                </a:lnTo>
                <a:lnTo>
                  <a:pt x="5647" y="822"/>
                </a:lnTo>
                <a:lnTo>
                  <a:pt x="5650" y="822"/>
                </a:lnTo>
                <a:lnTo>
                  <a:pt x="5654" y="822"/>
                </a:lnTo>
                <a:lnTo>
                  <a:pt x="5654" y="819"/>
                </a:lnTo>
                <a:lnTo>
                  <a:pt x="5651" y="818"/>
                </a:lnTo>
                <a:lnTo>
                  <a:pt x="5648" y="818"/>
                </a:lnTo>
                <a:lnTo>
                  <a:pt x="5646" y="817"/>
                </a:lnTo>
                <a:lnTo>
                  <a:pt x="5642" y="817"/>
                </a:lnTo>
                <a:lnTo>
                  <a:pt x="5642" y="811"/>
                </a:lnTo>
                <a:lnTo>
                  <a:pt x="5641" y="811"/>
                </a:lnTo>
                <a:lnTo>
                  <a:pt x="5640" y="811"/>
                </a:lnTo>
                <a:lnTo>
                  <a:pt x="5640" y="812"/>
                </a:lnTo>
                <a:lnTo>
                  <a:pt x="5639" y="813"/>
                </a:lnTo>
                <a:lnTo>
                  <a:pt x="5639" y="814"/>
                </a:lnTo>
                <a:lnTo>
                  <a:pt x="5638" y="814"/>
                </a:lnTo>
                <a:lnTo>
                  <a:pt x="5637" y="814"/>
                </a:lnTo>
                <a:lnTo>
                  <a:pt x="5634" y="811"/>
                </a:lnTo>
                <a:lnTo>
                  <a:pt x="5631" y="808"/>
                </a:lnTo>
                <a:lnTo>
                  <a:pt x="5626" y="800"/>
                </a:lnTo>
                <a:lnTo>
                  <a:pt x="5621" y="793"/>
                </a:lnTo>
                <a:lnTo>
                  <a:pt x="5618" y="790"/>
                </a:lnTo>
                <a:lnTo>
                  <a:pt x="5614" y="788"/>
                </a:lnTo>
                <a:lnTo>
                  <a:pt x="5605" y="786"/>
                </a:lnTo>
                <a:lnTo>
                  <a:pt x="5602" y="785"/>
                </a:lnTo>
                <a:lnTo>
                  <a:pt x="5600" y="785"/>
                </a:lnTo>
                <a:lnTo>
                  <a:pt x="5598" y="786"/>
                </a:lnTo>
                <a:lnTo>
                  <a:pt x="5597" y="787"/>
                </a:lnTo>
                <a:lnTo>
                  <a:pt x="5596" y="788"/>
                </a:lnTo>
                <a:lnTo>
                  <a:pt x="5596" y="790"/>
                </a:lnTo>
                <a:lnTo>
                  <a:pt x="5596" y="793"/>
                </a:lnTo>
                <a:lnTo>
                  <a:pt x="5597" y="796"/>
                </a:lnTo>
                <a:lnTo>
                  <a:pt x="5597" y="798"/>
                </a:lnTo>
                <a:lnTo>
                  <a:pt x="5597" y="800"/>
                </a:lnTo>
                <a:lnTo>
                  <a:pt x="5592" y="800"/>
                </a:lnTo>
                <a:lnTo>
                  <a:pt x="5593" y="798"/>
                </a:lnTo>
                <a:lnTo>
                  <a:pt x="5593" y="797"/>
                </a:lnTo>
                <a:lnTo>
                  <a:pt x="5592" y="797"/>
                </a:lnTo>
                <a:lnTo>
                  <a:pt x="5589" y="797"/>
                </a:lnTo>
                <a:lnTo>
                  <a:pt x="5587" y="800"/>
                </a:lnTo>
                <a:lnTo>
                  <a:pt x="5586" y="803"/>
                </a:lnTo>
                <a:lnTo>
                  <a:pt x="5585" y="805"/>
                </a:lnTo>
                <a:lnTo>
                  <a:pt x="5584" y="806"/>
                </a:lnTo>
                <a:lnTo>
                  <a:pt x="5582" y="807"/>
                </a:lnTo>
                <a:lnTo>
                  <a:pt x="5581" y="808"/>
                </a:lnTo>
                <a:lnTo>
                  <a:pt x="5579" y="808"/>
                </a:lnTo>
                <a:lnTo>
                  <a:pt x="5577" y="808"/>
                </a:lnTo>
                <a:lnTo>
                  <a:pt x="5576" y="807"/>
                </a:lnTo>
                <a:lnTo>
                  <a:pt x="5575" y="806"/>
                </a:lnTo>
                <a:lnTo>
                  <a:pt x="5574" y="805"/>
                </a:lnTo>
                <a:lnTo>
                  <a:pt x="5575" y="804"/>
                </a:lnTo>
                <a:lnTo>
                  <a:pt x="5576" y="803"/>
                </a:lnTo>
                <a:lnTo>
                  <a:pt x="5578" y="802"/>
                </a:lnTo>
                <a:lnTo>
                  <a:pt x="5581" y="794"/>
                </a:lnTo>
                <a:lnTo>
                  <a:pt x="5579" y="794"/>
                </a:lnTo>
                <a:lnTo>
                  <a:pt x="5578" y="794"/>
                </a:lnTo>
                <a:lnTo>
                  <a:pt x="5576" y="791"/>
                </a:lnTo>
                <a:lnTo>
                  <a:pt x="5575" y="789"/>
                </a:lnTo>
                <a:lnTo>
                  <a:pt x="5574" y="788"/>
                </a:lnTo>
                <a:lnTo>
                  <a:pt x="5572" y="788"/>
                </a:lnTo>
                <a:lnTo>
                  <a:pt x="5572" y="794"/>
                </a:lnTo>
                <a:lnTo>
                  <a:pt x="5571" y="794"/>
                </a:lnTo>
                <a:lnTo>
                  <a:pt x="5570" y="794"/>
                </a:lnTo>
                <a:lnTo>
                  <a:pt x="5569" y="794"/>
                </a:lnTo>
                <a:lnTo>
                  <a:pt x="5569" y="795"/>
                </a:lnTo>
                <a:lnTo>
                  <a:pt x="5569" y="800"/>
                </a:lnTo>
                <a:lnTo>
                  <a:pt x="5564" y="800"/>
                </a:lnTo>
                <a:lnTo>
                  <a:pt x="5564" y="772"/>
                </a:lnTo>
                <a:lnTo>
                  <a:pt x="5550" y="772"/>
                </a:lnTo>
                <a:lnTo>
                  <a:pt x="5543" y="772"/>
                </a:lnTo>
                <a:lnTo>
                  <a:pt x="5536" y="772"/>
                </a:lnTo>
                <a:lnTo>
                  <a:pt x="5537" y="768"/>
                </a:lnTo>
                <a:lnTo>
                  <a:pt x="5538" y="764"/>
                </a:lnTo>
                <a:lnTo>
                  <a:pt x="5539" y="761"/>
                </a:lnTo>
                <a:lnTo>
                  <a:pt x="5540" y="759"/>
                </a:lnTo>
                <a:lnTo>
                  <a:pt x="5541" y="757"/>
                </a:lnTo>
                <a:lnTo>
                  <a:pt x="5575" y="726"/>
                </a:lnTo>
                <a:lnTo>
                  <a:pt x="5581" y="726"/>
                </a:lnTo>
                <a:lnTo>
                  <a:pt x="5581" y="725"/>
                </a:lnTo>
                <a:lnTo>
                  <a:pt x="5581" y="722"/>
                </a:lnTo>
                <a:lnTo>
                  <a:pt x="5580" y="720"/>
                </a:lnTo>
                <a:lnTo>
                  <a:pt x="5581" y="718"/>
                </a:lnTo>
                <a:lnTo>
                  <a:pt x="5582" y="717"/>
                </a:lnTo>
                <a:lnTo>
                  <a:pt x="5585" y="717"/>
                </a:lnTo>
                <a:lnTo>
                  <a:pt x="5587" y="716"/>
                </a:lnTo>
                <a:lnTo>
                  <a:pt x="5588" y="716"/>
                </a:lnTo>
                <a:lnTo>
                  <a:pt x="5589" y="715"/>
                </a:lnTo>
                <a:lnTo>
                  <a:pt x="5591" y="712"/>
                </a:lnTo>
                <a:lnTo>
                  <a:pt x="5592" y="709"/>
                </a:lnTo>
                <a:lnTo>
                  <a:pt x="5593" y="706"/>
                </a:lnTo>
                <a:lnTo>
                  <a:pt x="5593" y="703"/>
                </a:lnTo>
                <a:lnTo>
                  <a:pt x="5594" y="697"/>
                </a:lnTo>
                <a:lnTo>
                  <a:pt x="5595" y="693"/>
                </a:lnTo>
                <a:lnTo>
                  <a:pt x="5597" y="695"/>
                </a:lnTo>
                <a:lnTo>
                  <a:pt x="5599" y="696"/>
                </a:lnTo>
                <a:lnTo>
                  <a:pt x="5600" y="696"/>
                </a:lnTo>
                <a:lnTo>
                  <a:pt x="5603" y="693"/>
                </a:lnTo>
                <a:lnTo>
                  <a:pt x="5605" y="690"/>
                </a:lnTo>
                <a:lnTo>
                  <a:pt x="5607" y="687"/>
                </a:lnTo>
                <a:lnTo>
                  <a:pt x="5609" y="684"/>
                </a:lnTo>
                <a:lnTo>
                  <a:pt x="5626" y="676"/>
                </a:lnTo>
                <a:lnTo>
                  <a:pt x="5626" y="671"/>
                </a:lnTo>
                <a:lnTo>
                  <a:pt x="5626" y="667"/>
                </a:lnTo>
                <a:lnTo>
                  <a:pt x="5628" y="667"/>
                </a:lnTo>
                <a:lnTo>
                  <a:pt x="5631" y="668"/>
                </a:lnTo>
                <a:lnTo>
                  <a:pt x="5635" y="668"/>
                </a:lnTo>
                <a:lnTo>
                  <a:pt x="5636" y="668"/>
                </a:lnTo>
                <a:lnTo>
                  <a:pt x="5637" y="667"/>
                </a:lnTo>
                <a:lnTo>
                  <a:pt x="5638" y="664"/>
                </a:lnTo>
                <a:lnTo>
                  <a:pt x="5639" y="659"/>
                </a:lnTo>
                <a:lnTo>
                  <a:pt x="5639" y="655"/>
                </a:lnTo>
                <a:lnTo>
                  <a:pt x="5639" y="653"/>
                </a:lnTo>
                <a:lnTo>
                  <a:pt x="5639" y="652"/>
                </a:lnTo>
                <a:lnTo>
                  <a:pt x="5640" y="651"/>
                </a:lnTo>
                <a:lnTo>
                  <a:pt x="5641" y="648"/>
                </a:lnTo>
                <a:lnTo>
                  <a:pt x="5644" y="644"/>
                </a:lnTo>
                <a:lnTo>
                  <a:pt x="5652" y="635"/>
                </a:lnTo>
                <a:lnTo>
                  <a:pt x="5661" y="627"/>
                </a:lnTo>
                <a:lnTo>
                  <a:pt x="5668" y="622"/>
                </a:lnTo>
                <a:lnTo>
                  <a:pt x="5668" y="620"/>
                </a:lnTo>
                <a:lnTo>
                  <a:pt x="5672" y="620"/>
                </a:lnTo>
                <a:lnTo>
                  <a:pt x="5676" y="620"/>
                </a:lnTo>
                <a:lnTo>
                  <a:pt x="5677" y="619"/>
                </a:lnTo>
                <a:lnTo>
                  <a:pt x="5677" y="618"/>
                </a:lnTo>
                <a:lnTo>
                  <a:pt x="5676" y="615"/>
                </a:lnTo>
                <a:lnTo>
                  <a:pt x="5676" y="613"/>
                </a:lnTo>
                <a:lnTo>
                  <a:pt x="5676" y="612"/>
                </a:lnTo>
                <a:lnTo>
                  <a:pt x="5676" y="611"/>
                </a:lnTo>
                <a:lnTo>
                  <a:pt x="5679" y="611"/>
                </a:lnTo>
                <a:lnTo>
                  <a:pt x="5681" y="612"/>
                </a:lnTo>
                <a:lnTo>
                  <a:pt x="5683" y="613"/>
                </a:lnTo>
                <a:lnTo>
                  <a:pt x="5684" y="615"/>
                </a:lnTo>
                <a:lnTo>
                  <a:pt x="5687" y="618"/>
                </a:lnTo>
                <a:lnTo>
                  <a:pt x="5687" y="620"/>
                </a:lnTo>
                <a:lnTo>
                  <a:pt x="5692" y="620"/>
                </a:lnTo>
                <a:lnTo>
                  <a:pt x="5697" y="620"/>
                </a:lnTo>
                <a:lnTo>
                  <a:pt x="5711" y="620"/>
                </a:lnTo>
                <a:lnTo>
                  <a:pt x="5726" y="619"/>
                </a:lnTo>
                <a:lnTo>
                  <a:pt x="5736" y="620"/>
                </a:lnTo>
                <a:lnTo>
                  <a:pt x="5735" y="621"/>
                </a:lnTo>
                <a:lnTo>
                  <a:pt x="5735" y="622"/>
                </a:lnTo>
                <a:lnTo>
                  <a:pt x="5735" y="625"/>
                </a:lnTo>
                <a:lnTo>
                  <a:pt x="5736" y="631"/>
                </a:lnTo>
                <a:lnTo>
                  <a:pt x="5738" y="630"/>
                </a:lnTo>
                <a:lnTo>
                  <a:pt x="5741" y="629"/>
                </a:lnTo>
                <a:lnTo>
                  <a:pt x="5743" y="629"/>
                </a:lnTo>
                <a:lnTo>
                  <a:pt x="5745" y="628"/>
                </a:lnTo>
                <a:lnTo>
                  <a:pt x="5745" y="627"/>
                </a:lnTo>
                <a:lnTo>
                  <a:pt x="5746" y="626"/>
                </a:lnTo>
                <a:lnTo>
                  <a:pt x="5746" y="624"/>
                </a:lnTo>
                <a:lnTo>
                  <a:pt x="5747" y="621"/>
                </a:lnTo>
                <a:lnTo>
                  <a:pt x="5748" y="620"/>
                </a:lnTo>
                <a:lnTo>
                  <a:pt x="5751" y="622"/>
                </a:lnTo>
                <a:lnTo>
                  <a:pt x="5753" y="624"/>
                </a:lnTo>
                <a:lnTo>
                  <a:pt x="5756" y="627"/>
                </a:lnTo>
                <a:lnTo>
                  <a:pt x="5759" y="628"/>
                </a:lnTo>
                <a:lnTo>
                  <a:pt x="5762" y="629"/>
                </a:lnTo>
                <a:lnTo>
                  <a:pt x="5765" y="628"/>
                </a:lnTo>
                <a:lnTo>
                  <a:pt x="5772" y="627"/>
                </a:lnTo>
                <a:lnTo>
                  <a:pt x="5777" y="626"/>
                </a:lnTo>
                <a:lnTo>
                  <a:pt x="5780" y="625"/>
                </a:lnTo>
                <a:lnTo>
                  <a:pt x="5781" y="625"/>
                </a:lnTo>
                <a:lnTo>
                  <a:pt x="5782" y="626"/>
                </a:lnTo>
                <a:lnTo>
                  <a:pt x="5783" y="627"/>
                </a:lnTo>
                <a:lnTo>
                  <a:pt x="5785" y="629"/>
                </a:lnTo>
                <a:lnTo>
                  <a:pt x="5786" y="630"/>
                </a:lnTo>
                <a:lnTo>
                  <a:pt x="5788" y="631"/>
                </a:lnTo>
                <a:lnTo>
                  <a:pt x="5790" y="631"/>
                </a:lnTo>
                <a:lnTo>
                  <a:pt x="5793" y="631"/>
                </a:lnTo>
                <a:lnTo>
                  <a:pt x="5793" y="611"/>
                </a:lnTo>
                <a:lnTo>
                  <a:pt x="5801" y="613"/>
                </a:lnTo>
                <a:lnTo>
                  <a:pt x="5810" y="613"/>
                </a:lnTo>
                <a:lnTo>
                  <a:pt x="5817" y="613"/>
                </a:lnTo>
                <a:lnTo>
                  <a:pt x="5820" y="613"/>
                </a:lnTo>
                <a:lnTo>
                  <a:pt x="5824" y="614"/>
                </a:lnTo>
                <a:lnTo>
                  <a:pt x="5824" y="615"/>
                </a:lnTo>
                <a:lnTo>
                  <a:pt x="5824" y="618"/>
                </a:lnTo>
                <a:lnTo>
                  <a:pt x="5824" y="619"/>
                </a:lnTo>
                <a:lnTo>
                  <a:pt x="5825" y="620"/>
                </a:lnTo>
                <a:lnTo>
                  <a:pt x="5827" y="620"/>
                </a:lnTo>
                <a:lnTo>
                  <a:pt x="5829" y="620"/>
                </a:lnTo>
                <a:lnTo>
                  <a:pt x="5829" y="614"/>
                </a:lnTo>
                <a:lnTo>
                  <a:pt x="5836" y="613"/>
                </a:lnTo>
                <a:lnTo>
                  <a:pt x="5838" y="612"/>
                </a:lnTo>
                <a:lnTo>
                  <a:pt x="5840" y="611"/>
                </a:lnTo>
                <a:lnTo>
                  <a:pt x="5842" y="614"/>
                </a:lnTo>
                <a:lnTo>
                  <a:pt x="5843" y="618"/>
                </a:lnTo>
                <a:lnTo>
                  <a:pt x="5845" y="622"/>
                </a:lnTo>
                <a:lnTo>
                  <a:pt x="5846" y="625"/>
                </a:lnTo>
                <a:lnTo>
                  <a:pt x="5849" y="625"/>
                </a:lnTo>
                <a:lnTo>
                  <a:pt x="5850" y="625"/>
                </a:lnTo>
                <a:lnTo>
                  <a:pt x="5851" y="626"/>
                </a:lnTo>
                <a:lnTo>
                  <a:pt x="5851" y="627"/>
                </a:lnTo>
                <a:lnTo>
                  <a:pt x="5851" y="629"/>
                </a:lnTo>
                <a:lnTo>
                  <a:pt x="5851" y="630"/>
                </a:lnTo>
                <a:lnTo>
                  <a:pt x="5852" y="631"/>
                </a:lnTo>
                <a:lnTo>
                  <a:pt x="5842" y="630"/>
                </a:lnTo>
                <a:lnTo>
                  <a:pt x="5837" y="630"/>
                </a:lnTo>
                <a:lnTo>
                  <a:pt x="5832" y="631"/>
                </a:lnTo>
                <a:lnTo>
                  <a:pt x="5835" y="645"/>
                </a:lnTo>
                <a:lnTo>
                  <a:pt x="5845" y="644"/>
                </a:lnTo>
                <a:lnTo>
                  <a:pt x="5850" y="644"/>
                </a:lnTo>
                <a:lnTo>
                  <a:pt x="5854" y="645"/>
                </a:lnTo>
                <a:lnTo>
                  <a:pt x="5854" y="644"/>
                </a:lnTo>
                <a:lnTo>
                  <a:pt x="5853" y="644"/>
                </a:lnTo>
                <a:lnTo>
                  <a:pt x="5854" y="642"/>
                </a:lnTo>
                <a:lnTo>
                  <a:pt x="5855" y="641"/>
                </a:lnTo>
                <a:lnTo>
                  <a:pt x="5857" y="636"/>
                </a:lnTo>
                <a:lnTo>
                  <a:pt x="5859" y="638"/>
                </a:lnTo>
                <a:lnTo>
                  <a:pt x="5861" y="640"/>
                </a:lnTo>
                <a:lnTo>
                  <a:pt x="5863" y="641"/>
                </a:lnTo>
                <a:lnTo>
                  <a:pt x="5866" y="642"/>
                </a:lnTo>
                <a:lnTo>
                  <a:pt x="5866" y="641"/>
                </a:lnTo>
                <a:lnTo>
                  <a:pt x="5866" y="640"/>
                </a:lnTo>
                <a:lnTo>
                  <a:pt x="5866" y="638"/>
                </a:lnTo>
                <a:lnTo>
                  <a:pt x="5865" y="636"/>
                </a:lnTo>
                <a:lnTo>
                  <a:pt x="5865" y="635"/>
                </a:lnTo>
                <a:lnTo>
                  <a:pt x="5866" y="634"/>
                </a:lnTo>
                <a:lnTo>
                  <a:pt x="5871" y="634"/>
                </a:lnTo>
                <a:lnTo>
                  <a:pt x="5874" y="625"/>
                </a:lnTo>
                <a:lnTo>
                  <a:pt x="5877" y="626"/>
                </a:lnTo>
                <a:lnTo>
                  <a:pt x="5880" y="626"/>
                </a:lnTo>
                <a:lnTo>
                  <a:pt x="5885" y="625"/>
                </a:lnTo>
                <a:lnTo>
                  <a:pt x="5891" y="625"/>
                </a:lnTo>
                <a:lnTo>
                  <a:pt x="5895" y="625"/>
                </a:lnTo>
                <a:lnTo>
                  <a:pt x="5899" y="625"/>
                </a:lnTo>
                <a:lnTo>
                  <a:pt x="5898" y="624"/>
                </a:lnTo>
                <a:lnTo>
                  <a:pt x="5899" y="623"/>
                </a:lnTo>
                <a:lnTo>
                  <a:pt x="5900" y="623"/>
                </a:lnTo>
                <a:lnTo>
                  <a:pt x="5905" y="622"/>
                </a:lnTo>
                <a:lnTo>
                  <a:pt x="5902" y="614"/>
                </a:lnTo>
                <a:lnTo>
                  <a:pt x="5898" y="614"/>
                </a:lnTo>
                <a:lnTo>
                  <a:pt x="5891" y="614"/>
                </a:lnTo>
                <a:lnTo>
                  <a:pt x="5891" y="617"/>
                </a:lnTo>
                <a:lnTo>
                  <a:pt x="5890" y="617"/>
                </a:lnTo>
                <a:lnTo>
                  <a:pt x="5888" y="617"/>
                </a:lnTo>
                <a:lnTo>
                  <a:pt x="5885" y="617"/>
                </a:lnTo>
                <a:lnTo>
                  <a:pt x="5886" y="607"/>
                </a:lnTo>
                <a:lnTo>
                  <a:pt x="5886" y="602"/>
                </a:lnTo>
                <a:lnTo>
                  <a:pt x="5885" y="597"/>
                </a:lnTo>
                <a:lnTo>
                  <a:pt x="5888" y="599"/>
                </a:lnTo>
                <a:lnTo>
                  <a:pt x="5890" y="600"/>
                </a:lnTo>
                <a:lnTo>
                  <a:pt x="5891" y="600"/>
                </a:lnTo>
                <a:lnTo>
                  <a:pt x="5892" y="598"/>
                </a:lnTo>
                <a:lnTo>
                  <a:pt x="5892" y="596"/>
                </a:lnTo>
                <a:lnTo>
                  <a:pt x="5892" y="592"/>
                </a:lnTo>
                <a:lnTo>
                  <a:pt x="5892" y="589"/>
                </a:lnTo>
                <a:lnTo>
                  <a:pt x="5893" y="587"/>
                </a:lnTo>
                <a:lnTo>
                  <a:pt x="5894" y="586"/>
                </a:lnTo>
                <a:lnTo>
                  <a:pt x="5895" y="585"/>
                </a:lnTo>
                <a:lnTo>
                  <a:pt x="5897" y="583"/>
                </a:lnTo>
                <a:lnTo>
                  <a:pt x="5900" y="582"/>
                </a:lnTo>
                <a:lnTo>
                  <a:pt x="5908" y="579"/>
                </a:lnTo>
                <a:lnTo>
                  <a:pt x="5915" y="576"/>
                </a:lnTo>
                <a:lnTo>
                  <a:pt x="5919" y="574"/>
                </a:lnTo>
                <a:lnTo>
                  <a:pt x="5922" y="572"/>
                </a:lnTo>
                <a:lnTo>
                  <a:pt x="5922" y="570"/>
                </a:lnTo>
                <a:lnTo>
                  <a:pt x="5922" y="568"/>
                </a:lnTo>
                <a:lnTo>
                  <a:pt x="5922" y="565"/>
                </a:lnTo>
                <a:lnTo>
                  <a:pt x="5922" y="563"/>
                </a:lnTo>
                <a:lnTo>
                  <a:pt x="5925" y="563"/>
                </a:lnTo>
                <a:lnTo>
                  <a:pt x="5927" y="561"/>
                </a:lnTo>
                <a:lnTo>
                  <a:pt x="5930" y="557"/>
                </a:lnTo>
                <a:lnTo>
                  <a:pt x="5933" y="552"/>
                </a:lnTo>
                <a:lnTo>
                  <a:pt x="5936" y="550"/>
                </a:lnTo>
                <a:lnTo>
                  <a:pt x="5940" y="549"/>
                </a:lnTo>
                <a:lnTo>
                  <a:pt x="5943" y="548"/>
                </a:lnTo>
                <a:lnTo>
                  <a:pt x="5946" y="548"/>
                </a:lnTo>
                <a:lnTo>
                  <a:pt x="5953" y="547"/>
                </a:lnTo>
                <a:lnTo>
                  <a:pt x="5961" y="546"/>
                </a:lnTo>
                <a:lnTo>
                  <a:pt x="5965" y="545"/>
                </a:lnTo>
                <a:lnTo>
                  <a:pt x="5969" y="543"/>
                </a:lnTo>
                <a:lnTo>
                  <a:pt x="5974" y="541"/>
                </a:lnTo>
                <a:lnTo>
                  <a:pt x="5976" y="541"/>
                </a:lnTo>
                <a:lnTo>
                  <a:pt x="5978" y="541"/>
                </a:lnTo>
                <a:lnTo>
                  <a:pt x="5981" y="549"/>
                </a:lnTo>
                <a:lnTo>
                  <a:pt x="5983" y="550"/>
                </a:lnTo>
                <a:lnTo>
                  <a:pt x="5985" y="551"/>
                </a:lnTo>
                <a:lnTo>
                  <a:pt x="5988" y="551"/>
                </a:lnTo>
                <a:lnTo>
                  <a:pt x="5989" y="552"/>
                </a:lnTo>
                <a:lnTo>
                  <a:pt x="5989" y="549"/>
                </a:lnTo>
                <a:lnTo>
                  <a:pt x="6001" y="544"/>
                </a:lnTo>
                <a:lnTo>
                  <a:pt x="5998" y="550"/>
                </a:lnTo>
                <a:lnTo>
                  <a:pt x="5997" y="557"/>
                </a:lnTo>
                <a:lnTo>
                  <a:pt x="5996" y="559"/>
                </a:lnTo>
                <a:lnTo>
                  <a:pt x="5994" y="562"/>
                </a:lnTo>
                <a:lnTo>
                  <a:pt x="5992" y="564"/>
                </a:lnTo>
                <a:lnTo>
                  <a:pt x="5989" y="566"/>
                </a:lnTo>
                <a:lnTo>
                  <a:pt x="5989" y="567"/>
                </a:lnTo>
                <a:lnTo>
                  <a:pt x="5990" y="568"/>
                </a:lnTo>
                <a:lnTo>
                  <a:pt x="5992" y="570"/>
                </a:lnTo>
                <a:lnTo>
                  <a:pt x="5992" y="571"/>
                </a:lnTo>
                <a:lnTo>
                  <a:pt x="5992" y="572"/>
                </a:lnTo>
                <a:lnTo>
                  <a:pt x="5997" y="570"/>
                </a:lnTo>
                <a:lnTo>
                  <a:pt x="6001" y="569"/>
                </a:lnTo>
                <a:lnTo>
                  <a:pt x="6000" y="570"/>
                </a:lnTo>
                <a:lnTo>
                  <a:pt x="6000" y="571"/>
                </a:lnTo>
                <a:lnTo>
                  <a:pt x="5999" y="575"/>
                </a:lnTo>
                <a:lnTo>
                  <a:pt x="5998" y="583"/>
                </a:lnTo>
                <a:lnTo>
                  <a:pt x="6002" y="579"/>
                </a:lnTo>
                <a:lnTo>
                  <a:pt x="6004" y="576"/>
                </a:lnTo>
                <a:lnTo>
                  <a:pt x="6006" y="575"/>
                </a:lnTo>
                <a:lnTo>
                  <a:pt x="6010" y="572"/>
                </a:lnTo>
                <a:lnTo>
                  <a:pt x="6013" y="568"/>
                </a:lnTo>
                <a:lnTo>
                  <a:pt x="6020" y="561"/>
                </a:lnTo>
                <a:lnTo>
                  <a:pt x="6026" y="553"/>
                </a:lnTo>
                <a:lnTo>
                  <a:pt x="6029" y="551"/>
                </a:lnTo>
                <a:lnTo>
                  <a:pt x="6032" y="549"/>
                </a:lnTo>
                <a:lnTo>
                  <a:pt x="6036" y="548"/>
                </a:lnTo>
                <a:lnTo>
                  <a:pt x="6040" y="547"/>
                </a:lnTo>
                <a:lnTo>
                  <a:pt x="6044" y="548"/>
                </a:lnTo>
                <a:lnTo>
                  <a:pt x="6046" y="548"/>
                </a:lnTo>
                <a:lnTo>
                  <a:pt x="6048" y="550"/>
                </a:lnTo>
                <a:lnTo>
                  <a:pt x="6049" y="551"/>
                </a:lnTo>
                <a:lnTo>
                  <a:pt x="6049" y="552"/>
                </a:lnTo>
                <a:lnTo>
                  <a:pt x="6050" y="551"/>
                </a:lnTo>
                <a:lnTo>
                  <a:pt x="6052" y="550"/>
                </a:lnTo>
                <a:lnTo>
                  <a:pt x="6053" y="549"/>
                </a:lnTo>
                <a:lnTo>
                  <a:pt x="6054" y="549"/>
                </a:lnTo>
                <a:lnTo>
                  <a:pt x="6057" y="549"/>
                </a:lnTo>
                <a:lnTo>
                  <a:pt x="6054" y="542"/>
                </a:lnTo>
                <a:lnTo>
                  <a:pt x="6054" y="540"/>
                </a:lnTo>
                <a:lnTo>
                  <a:pt x="6053" y="538"/>
                </a:lnTo>
                <a:lnTo>
                  <a:pt x="6053" y="536"/>
                </a:lnTo>
                <a:lnTo>
                  <a:pt x="6054" y="535"/>
                </a:lnTo>
                <a:lnTo>
                  <a:pt x="6053" y="536"/>
                </a:lnTo>
                <a:lnTo>
                  <a:pt x="6052" y="537"/>
                </a:lnTo>
                <a:lnTo>
                  <a:pt x="6052" y="536"/>
                </a:lnTo>
                <a:lnTo>
                  <a:pt x="6052" y="534"/>
                </a:lnTo>
                <a:lnTo>
                  <a:pt x="6051" y="530"/>
                </a:lnTo>
                <a:lnTo>
                  <a:pt x="6063" y="520"/>
                </a:lnTo>
                <a:lnTo>
                  <a:pt x="6067" y="518"/>
                </a:lnTo>
                <a:lnTo>
                  <a:pt x="6070" y="517"/>
                </a:lnTo>
                <a:lnTo>
                  <a:pt x="6073" y="518"/>
                </a:lnTo>
                <a:lnTo>
                  <a:pt x="6076" y="519"/>
                </a:lnTo>
                <a:lnTo>
                  <a:pt x="6082" y="521"/>
                </a:lnTo>
                <a:lnTo>
                  <a:pt x="6091" y="524"/>
                </a:lnTo>
                <a:lnTo>
                  <a:pt x="6091" y="527"/>
                </a:lnTo>
                <a:lnTo>
                  <a:pt x="6082" y="527"/>
                </a:lnTo>
                <a:lnTo>
                  <a:pt x="6083" y="526"/>
                </a:lnTo>
                <a:lnTo>
                  <a:pt x="6083" y="525"/>
                </a:lnTo>
                <a:lnTo>
                  <a:pt x="6082" y="525"/>
                </a:lnTo>
                <a:lnTo>
                  <a:pt x="6080" y="524"/>
                </a:lnTo>
                <a:lnTo>
                  <a:pt x="6076" y="524"/>
                </a:lnTo>
                <a:lnTo>
                  <a:pt x="6074" y="524"/>
                </a:lnTo>
                <a:lnTo>
                  <a:pt x="6071" y="530"/>
                </a:lnTo>
                <a:lnTo>
                  <a:pt x="6068" y="530"/>
                </a:lnTo>
                <a:lnTo>
                  <a:pt x="6067" y="545"/>
                </a:lnTo>
                <a:lnTo>
                  <a:pt x="6065" y="558"/>
                </a:lnTo>
                <a:lnTo>
                  <a:pt x="6064" y="562"/>
                </a:lnTo>
                <a:lnTo>
                  <a:pt x="6063" y="566"/>
                </a:lnTo>
                <a:lnTo>
                  <a:pt x="6062" y="569"/>
                </a:lnTo>
                <a:lnTo>
                  <a:pt x="6061" y="572"/>
                </a:lnTo>
                <a:lnTo>
                  <a:pt x="6059" y="573"/>
                </a:lnTo>
                <a:lnTo>
                  <a:pt x="6058" y="575"/>
                </a:lnTo>
                <a:lnTo>
                  <a:pt x="6056" y="576"/>
                </a:lnTo>
                <a:lnTo>
                  <a:pt x="6054" y="576"/>
                </a:lnTo>
                <a:lnTo>
                  <a:pt x="6049" y="577"/>
                </a:lnTo>
                <a:lnTo>
                  <a:pt x="6042" y="577"/>
                </a:lnTo>
                <a:lnTo>
                  <a:pt x="6035" y="578"/>
                </a:lnTo>
                <a:lnTo>
                  <a:pt x="6026" y="580"/>
                </a:lnTo>
                <a:lnTo>
                  <a:pt x="6026" y="583"/>
                </a:lnTo>
                <a:lnTo>
                  <a:pt x="6027" y="586"/>
                </a:lnTo>
                <a:lnTo>
                  <a:pt x="6027" y="590"/>
                </a:lnTo>
                <a:lnTo>
                  <a:pt x="6027" y="592"/>
                </a:lnTo>
                <a:lnTo>
                  <a:pt x="6026" y="594"/>
                </a:lnTo>
                <a:lnTo>
                  <a:pt x="6025" y="595"/>
                </a:lnTo>
                <a:lnTo>
                  <a:pt x="6022" y="596"/>
                </a:lnTo>
                <a:lnTo>
                  <a:pt x="6019" y="596"/>
                </a:lnTo>
                <a:lnTo>
                  <a:pt x="6018" y="597"/>
                </a:lnTo>
                <a:lnTo>
                  <a:pt x="6017" y="599"/>
                </a:lnTo>
                <a:lnTo>
                  <a:pt x="6017" y="601"/>
                </a:lnTo>
                <a:lnTo>
                  <a:pt x="6018" y="604"/>
                </a:lnTo>
                <a:lnTo>
                  <a:pt x="6018" y="606"/>
                </a:lnTo>
                <a:lnTo>
                  <a:pt x="6016" y="607"/>
                </a:lnTo>
                <a:lnTo>
                  <a:pt x="6014" y="609"/>
                </a:lnTo>
                <a:lnTo>
                  <a:pt x="6006" y="615"/>
                </a:lnTo>
                <a:lnTo>
                  <a:pt x="5997" y="621"/>
                </a:lnTo>
                <a:lnTo>
                  <a:pt x="5994" y="623"/>
                </a:lnTo>
                <a:lnTo>
                  <a:pt x="5992" y="625"/>
                </a:lnTo>
                <a:lnTo>
                  <a:pt x="5986" y="635"/>
                </a:lnTo>
                <a:lnTo>
                  <a:pt x="5980" y="644"/>
                </a:lnTo>
                <a:lnTo>
                  <a:pt x="5977" y="648"/>
                </a:lnTo>
                <a:lnTo>
                  <a:pt x="5973" y="652"/>
                </a:lnTo>
                <a:lnTo>
                  <a:pt x="5969" y="656"/>
                </a:lnTo>
                <a:lnTo>
                  <a:pt x="5967" y="657"/>
                </a:lnTo>
                <a:lnTo>
                  <a:pt x="5964" y="659"/>
                </a:lnTo>
                <a:lnTo>
                  <a:pt x="5964" y="662"/>
                </a:lnTo>
                <a:lnTo>
                  <a:pt x="5962" y="663"/>
                </a:lnTo>
                <a:lnTo>
                  <a:pt x="5961" y="663"/>
                </a:lnTo>
                <a:lnTo>
                  <a:pt x="5959" y="661"/>
                </a:lnTo>
                <a:lnTo>
                  <a:pt x="5958" y="660"/>
                </a:lnTo>
                <a:lnTo>
                  <a:pt x="5957" y="659"/>
                </a:lnTo>
                <a:lnTo>
                  <a:pt x="5956" y="659"/>
                </a:lnTo>
                <a:lnTo>
                  <a:pt x="5955" y="659"/>
                </a:lnTo>
                <a:lnTo>
                  <a:pt x="5954" y="660"/>
                </a:lnTo>
                <a:lnTo>
                  <a:pt x="5953" y="663"/>
                </a:lnTo>
                <a:lnTo>
                  <a:pt x="5951" y="666"/>
                </a:lnTo>
                <a:lnTo>
                  <a:pt x="5951" y="667"/>
                </a:lnTo>
                <a:lnTo>
                  <a:pt x="5950" y="667"/>
                </a:lnTo>
                <a:lnTo>
                  <a:pt x="5948" y="668"/>
                </a:lnTo>
                <a:lnTo>
                  <a:pt x="5946" y="668"/>
                </a:lnTo>
                <a:lnTo>
                  <a:pt x="5942" y="668"/>
                </a:lnTo>
                <a:lnTo>
                  <a:pt x="5937" y="667"/>
                </a:lnTo>
                <a:lnTo>
                  <a:pt x="5933" y="667"/>
                </a:lnTo>
                <a:lnTo>
                  <a:pt x="5934" y="671"/>
                </a:lnTo>
                <a:lnTo>
                  <a:pt x="5934" y="672"/>
                </a:lnTo>
                <a:lnTo>
                  <a:pt x="5936" y="672"/>
                </a:lnTo>
                <a:lnTo>
                  <a:pt x="5939" y="673"/>
                </a:lnTo>
                <a:lnTo>
                  <a:pt x="5937" y="681"/>
                </a:lnTo>
                <a:lnTo>
                  <a:pt x="5936" y="687"/>
                </a:lnTo>
                <a:lnTo>
                  <a:pt x="5935" y="690"/>
                </a:lnTo>
                <a:lnTo>
                  <a:pt x="5933" y="692"/>
                </a:lnTo>
                <a:lnTo>
                  <a:pt x="5931" y="694"/>
                </a:lnTo>
                <a:lnTo>
                  <a:pt x="5928" y="696"/>
                </a:lnTo>
                <a:lnTo>
                  <a:pt x="5925" y="696"/>
                </a:lnTo>
                <a:lnTo>
                  <a:pt x="5923" y="696"/>
                </a:lnTo>
                <a:lnTo>
                  <a:pt x="5921" y="697"/>
                </a:lnTo>
                <a:lnTo>
                  <a:pt x="5919" y="698"/>
                </a:lnTo>
                <a:lnTo>
                  <a:pt x="5917" y="701"/>
                </a:lnTo>
                <a:lnTo>
                  <a:pt x="5916" y="705"/>
                </a:lnTo>
                <a:lnTo>
                  <a:pt x="5914" y="713"/>
                </a:lnTo>
                <a:lnTo>
                  <a:pt x="5913" y="722"/>
                </a:lnTo>
                <a:lnTo>
                  <a:pt x="5912" y="732"/>
                </a:lnTo>
                <a:lnTo>
                  <a:pt x="5913" y="743"/>
                </a:lnTo>
                <a:lnTo>
                  <a:pt x="5914" y="755"/>
                </a:lnTo>
                <a:lnTo>
                  <a:pt x="5915" y="767"/>
                </a:lnTo>
                <a:lnTo>
                  <a:pt x="5917" y="780"/>
                </a:lnTo>
                <a:lnTo>
                  <a:pt x="5921" y="805"/>
                </a:lnTo>
                <a:lnTo>
                  <a:pt x="5926" y="828"/>
                </a:lnTo>
                <a:lnTo>
                  <a:pt x="5930" y="850"/>
                </a:lnTo>
                <a:lnTo>
                  <a:pt x="5933" y="868"/>
                </a:lnTo>
                <a:lnTo>
                  <a:pt x="5950" y="855"/>
                </a:lnTo>
                <a:lnTo>
                  <a:pt x="5959" y="847"/>
                </a:lnTo>
                <a:lnTo>
                  <a:pt x="5963" y="844"/>
                </a:lnTo>
                <a:lnTo>
                  <a:pt x="5964" y="842"/>
                </a:lnTo>
                <a:lnTo>
                  <a:pt x="5967" y="833"/>
                </a:lnTo>
                <a:lnTo>
                  <a:pt x="5967" y="829"/>
                </a:lnTo>
                <a:lnTo>
                  <a:pt x="5967" y="826"/>
                </a:lnTo>
                <a:lnTo>
                  <a:pt x="5966" y="819"/>
                </a:lnTo>
                <a:lnTo>
                  <a:pt x="5966" y="818"/>
                </a:lnTo>
                <a:lnTo>
                  <a:pt x="5967" y="817"/>
                </a:lnTo>
                <a:lnTo>
                  <a:pt x="5970" y="816"/>
                </a:lnTo>
                <a:lnTo>
                  <a:pt x="5987" y="811"/>
                </a:lnTo>
                <a:lnTo>
                  <a:pt x="5986" y="801"/>
                </a:lnTo>
                <a:lnTo>
                  <a:pt x="5985" y="797"/>
                </a:lnTo>
                <a:lnTo>
                  <a:pt x="5985" y="793"/>
                </a:lnTo>
                <a:lnTo>
                  <a:pt x="5986" y="790"/>
                </a:lnTo>
                <a:lnTo>
                  <a:pt x="5987" y="786"/>
                </a:lnTo>
                <a:lnTo>
                  <a:pt x="5989" y="783"/>
                </a:lnTo>
                <a:lnTo>
                  <a:pt x="5992" y="780"/>
                </a:lnTo>
                <a:lnTo>
                  <a:pt x="5998" y="777"/>
                </a:lnTo>
                <a:lnTo>
                  <a:pt x="5998" y="772"/>
                </a:lnTo>
                <a:lnTo>
                  <a:pt x="6003" y="769"/>
                </a:lnTo>
                <a:lnTo>
                  <a:pt x="6006" y="768"/>
                </a:lnTo>
                <a:lnTo>
                  <a:pt x="6009" y="768"/>
                </a:lnTo>
                <a:lnTo>
                  <a:pt x="6012" y="768"/>
                </a:lnTo>
                <a:lnTo>
                  <a:pt x="6016" y="771"/>
                </a:lnTo>
                <a:lnTo>
                  <a:pt x="6018" y="771"/>
                </a:lnTo>
                <a:lnTo>
                  <a:pt x="6020" y="772"/>
                </a:lnTo>
                <a:lnTo>
                  <a:pt x="6026" y="766"/>
                </a:lnTo>
                <a:lnTo>
                  <a:pt x="6032" y="760"/>
                </a:lnTo>
                <a:lnTo>
                  <a:pt x="6025" y="751"/>
                </a:lnTo>
                <a:lnTo>
                  <a:pt x="6023" y="747"/>
                </a:lnTo>
                <a:lnTo>
                  <a:pt x="6022" y="743"/>
                </a:lnTo>
                <a:lnTo>
                  <a:pt x="6021" y="739"/>
                </a:lnTo>
                <a:lnTo>
                  <a:pt x="6021" y="735"/>
                </a:lnTo>
                <a:lnTo>
                  <a:pt x="6021" y="732"/>
                </a:lnTo>
                <a:lnTo>
                  <a:pt x="6022" y="728"/>
                </a:lnTo>
                <a:lnTo>
                  <a:pt x="6024" y="726"/>
                </a:lnTo>
                <a:lnTo>
                  <a:pt x="6026" y="723"/>
                </a:lnTo>
                <a:lnTo>
                  <a:pt x="6029" y="721"/>
                </a:lnTo>
                <a:lnTo>
                  <a:pt x="6032" y="719"/>
                </a:lnTo>
                <a:lnTo>
                  <a:pt x="6036" y="718"/>
                </a:lnTo>
                <a:lnTo>
                  <a:pt x="6040" y="716"/>
                </a:lnTo>
                <a:lnTo>
                  <a:pt x="6046" y="716"/>
                </a:lnTo>
                <a:lnTo>
                  <a:pt x="6051" y="715"/>
                </a:lnTo>
                <a:lnTo>
                  <a:pt x="6051" y="710"/>
                </a:lnTo>
                <a:lnTo>
                  <a:pt x="6051" y="704"/>
                </a:lnTo>
                <a:lnTo>
                  <a:pt x="6050" y="704"/>
                </a:lnTo>
                <a:lnTo>
                  <a:pt x="6049" y="704"/>
                </a:lnTo>
                <a:lnTo>
                  <a:pt x="6046" y="704"/>
                </a:lnTo>
                <a:lnTo>
                  <a:pt x="6040" y="707"/>
                </a:lnTo>
                <a:lnTo>
                  <a:pt x="6038" y="702"/>
                </a:lnTo>
                <a:lnTo>
                  <a:pt x="6036" y="697"/>
                </a:lnTo>
                <a:lnTo>
                  <a:pt x="6034" y="693"/>
                </a:lnTo>
                <a:lnTo>
                  <a:pt x="6034" y="687"/>
                </a:lnTo>
                <a:lnTo>
                  <a:pt x="6037" y="687"/>
                </a:lnTo>
                <a:lnTo>
                  <a:pt x="6040" y="679"/>
                </a:lnTo>
                <a:lnTo>
                  <a:pt x="6046" y="679"/>
                </a:lnTo>
                <a:lnTo>
                  <a:pt x="6046" y="678"/>
                </a:lnTo>
                <a:lnTo>
                  <a:pt x="6046" y="676"/>
                </a:lnTo>
                <a:lnTo>
                  <a:pt x="6045" y="674"/>
                </a:lnTo>
                <a:lnTo>
                  <a:pt x="6045" y="672"/>
                </a:lnTo>
                <a:lnTo>
                  <a:pt x="6046" y="670"/>
                </a:lnTo>
                <a:lnTo>
                  <a:pt x="6047" y="671"/>
                </a:lnTo>
                <a:lnTo>
                  <a:pt x="6048" y="670"/>
                </a:lnTo>
                <a:lnTo>
                  <a:pt x="6049" y="669"/>
                </a:lnTo>
                <a:lnTo>
                  <a:pt x="6048" y="667"/>
                </a:lnTo>
                <a:lnTo>
                  <a:pt x="6049" y="665"/>
                </a:lnTo>
                <a:lnTo>
                  <a:pt x="6044" y="665"/>
                </a:lnTo>
                <a:lnTo>
                  <a:pt x="6040" y="665"/>
                </a:lnTo>
                <a:lnTo>
                  <a:pt x="6035" y="663"/>
                </a:lnTo>
                <a:lnTo>
                  <a:pt x="6029" y="662"/>
                </a:lnTo>
                <a:lnTo>
                  <a:pt x="6028" y="652"/>
                </a:lnTo>
                <a:lnTo>
                  <a:pt x="6028" y="647"/>
                </a:lnTo>
                <a:lnTo>
                  <a:pt x="6028" y="644"/>
                </a:lnTo>
                <a:lnTo>
                  <a:pt x="6029" y="642"/>
                </a:lnTo>
                <a:lnTo>
                  <a:pt x="6039" y="633"/>
                </a:lnTo>
                <a:lnTo>
                  <a:pt x="6049" y="625"/>
                </a:lnTo>
                <a:lnTo>
                  <a:pt x="6049" y="624"/>
                </a:lnTo>
                <a:lnTo>
                  <a:pt x="6049" y="623"/>
                </a:lnTo>
                <a:lnTo>
                  <a:pt x="6049" y="621"/>
                </a:lnTo>
                <a:lnTo>
                  <a:pt x="6048" y="619"/>
                </a:lnTo>
                <a:lnTo>
                  <a:pt x="6048" y="618"/>
                </a:lnTo>
                <a:lnTo>
                  <a:pt x="6049" y="617"/>
                </a:lnTo>
                <a:lnTo>
                  <a:pt x="6054" y="617"/>
                </a:lnTo>
                <a:lnTo>
                  <a:pt x="6054" y="613"/>
                </a:lnTo>
                <a:lnTo>
                  <a:pt x="6054" y="612"/>
                </a:lnTo>
                <a:lnTo>
                  <a:pt x="6053" y="612"/>
                </a:lnTo>
                <a:lnTo>
                  <a:pt x="6052" y="611"/>
                </a:lnTo>
                <a:lnTo>
                  <a:pt x="6051" y="610"/>
                </a:lnTo>
                <a:lnTo>
                  <a:pt x="6051" y="608"/>
                </a:lnTo>
                <a:lnTo>
                  <a:pt x="6052" y="607"/>
                </a:lnTo>
                <a:lnTo>
                  <a:pt x="6054" y="605"/>
                </a:lnTo>
                <a:lnTo>
                  <a:pt x="6056" y="603"/>
                </a:lnTo>
                <a:lnTo>
                  <a:pt x="6057" y="600"/>
                </a:lnTo>
                <a:lnTo>
                  <a:pt x="6085" y="603"/>
                </a:lnTo>
                <a:lnTo>
                  <a:pt x="6085" y="601"/>
                </a:lnTo>
                <a:lnTo>
                  <a:pt x="6085" y="599"/>
                </a:lnTo>
                <a:lnTo>
                  <a:pt x="6085" y="596"/>
                </a:lnTo>
                <a:lnTo>
                  <a:pt x="6085" y="594"/>
                </a:lnTo>
                <a:lnTo>
                  <a:pt x="6105" y="583"/>
                </a:lnTo>
                <a:lnTo>
                  <a:pt x="6103" y="589"/>
                </a:lnTo>
                <a:lnTo>
                  <a:pt x="6102" y="597"/>
                </a:lnTo>
                <a:lnTo>
                  <a:pt x="6102" y="601"/>
                </a:lnTo>
                <a:lnTo>
                  <a:pt x="6102" y="602"/>
                </a:lnTo>
                <a:lnTo>
                  <a:pt x="6102" y="603"/>
                </a:lnTo>
                <a:lnTo>
                  <a:pt x="6103" y="605"/>
                </a:lnTo>
                <a:lnTo>
                  <a:pt x="6104" y="605"/>
                </a:lnTo>
                <a:lnTo>
                  <a:pt x="6106" y="606"/>
                </a:lnTo>
                <a:lnTo>
                  <a:pt x="6108" y="606"/>
                </a:lnTo>
                <a:lnTo>
                  <a:pt x="6109" y="603"/>
                </a:lnTo>
                <a:lnTo>
                  <a:pt x="6110" y="603"/>
                </a:lnTo>
                <a:lnTo>
                  <a:pt x="6111" y="602"/>
                </a:lnTo>
                <a:lnTo>
                  <a:pt x="6112" y="602"/>
                </a:lnTo>
                <a:lnTo>
                  <a:pt x="6113" y="603"/>
                </a:lnTo>
                <a:lnTo>
                  <a:pt x="6115" y="600"/>
                </a:lnTo>
                <a:lnTo>
                  <a:pt x="6116" y="598"/>
                </a:lnTo>
                <a:lnTo>
                  <a:pt x="6119" y="592"/>
                </a:lnTo>
                <a:lnTo>
                  <a:pt x="6121" y="587"/>
                </a:lnTo>
                <a:lnTo>
                  <a:pt x="6123" y="585"/>
                </a:lnTo>
                <a:lnTo>
                  <a:pt x="6124" y="583"/>
                </a:lnTo>
                <a:lnTo>
                  <a:pt x="6130" y="579"/>
                </a:lnTo>
                <a:lnTo>
                  <a:pt x="6135" y="577"/>
                </a:lnTo>
                <a:lnTo>
                  <a:pt x="6139" y="576"/>
                </a:lnTo>
                <a:lnTo>
                  <a:pt x="6144" y="577"/>
                </a:lnTo>
                <a:lnTo>
                  <a:pt x="6149" y="578"/>
                </a:lnTo>
                <a:lnTo>
                  <a:pt x="6153" y="580"/>
                </a:lnTo>
                <a:lnTo>
                  <a:pt x="6164" y="586"/>
                </a:lnTo>
                <a:lnTo>
                  <a:pt x="6164" y="590"/>
                </a:lnTo>
                <a:lnTo>
                  <a:pt x="6164" y="594"/>
                </a:lnTo>
                <a:lnTo>
                  <a:pt x="6168" y="597"/>
                </a:lnTo>
                <a:lnTo>
                  <a:pt x="6172" y="599"/>
                </a:lnTo>
                <a:lnTo>
                  <a:pt x="6177" y="600"/>
                </a:lnTo>
                <a:lnTo>
                  <a:pt x="6181" y="603"/>
                </a:lnTo>
                <a:lnTo>
                  <a:pt x="6184" y="595"/>
                </a:lnTo>
                <a:lnTo>
                  <a:pt x="6187" y="588"/>
                </a:lnTo>
                <a:lnTo>
                  <a:pt x="6191" y="582"/>
                </a:lnTo>
                <a:lnTo>
                  <a:pt x="6193" y="580"/>
                </a:lnTo>
                <a:lnTo>
                  <a:pt x="6195" y="578"/>
                </a:lnTo>
                <a:lnTo>
                  <a:pt x="6200" y="574"/>
                </a:lnTo>
                <a:lnTo>
                  <a:pt x="6206" y="570"/>
                </a:lnTo>
                <a:lnTo>
                  <a:pt x="6212" y="567"/>
                </a:lnTo>
                <a:lnTo>
                  <a:pt x="6220" y="563"/>
                </a:lnTo>
                <a:lnTo>
                  <a:pt x="6220" y="559"/>
                </a:lnTo>
                <a:lnTo>
                  <a:pt x="6220" y="557"/>
                </a:lnTo>
                <a:lnTo>
                  <a:pt x="6219" y="557"/>
                </a:lnTo>
                <a:lnTo>
                  <a:pt x="6217" y="558"/>
                </a:lnTo>
                <a:lnTo>
                  <a:pt x="6217" y="555"/>
                </a:lnTo>
                <a:lnTo>
                  <a:pt x="6220" y="554"/>
                </a:lnTo>
                <a:lnTo>
                  <a:pt x="6222" y="555"/>
                </a:lnTo>
                <a:lnTo>
                  <a:pt x="6225" y="556"/>
                </a:lnTo>
                <a:lnTo>
                  <a:pt x="6228" y="558"/>
                </a:lnTo>
                <a:lnTo>
                  <a:pt x="6229" y="558"/>
                </a:lnTo>
                <a:lnTo>
                  <a:pt x="6231" y="558"/>
                </a:lnTo>
                <a:lnTo>
                  <a:pt x="6232" y="557"/>
                </a:lnTo>
                <a:lnTo>
                  <a:pt x="6233" y="555"/>
                </a:lnTo>
                <a:lnTo>
                  <a:pt x="6234" y="552"/>
                </a:lnTo>
                <a:lnTo>
                  <a:pt x="6233" y="548"/>
                </a:lnTo>
                <a:lnTo>
                  <a:pt x="6232" y="547"/>
                </a:lnTo>
                <a:lnTo>
                  <a:pt x="6231" y="546"/>
                </a:lnTo>
                <a:lnTo>
                  <a:pt x="6233" y="546"/>
                </a:lnTo>
                <a:lnTo>
                  <a:pt x="6235" y="546"/>
                </a:lnTo>
                <a:lnTo>
                  <a:pt x="6237" y="548"/>
                </a:lnTo>
                <a:lnTo>
                  <a:pt x="6239" y="549"/>
                </a:lnTo>
                <a:lnTo>
                  <a:pt x="6240" y="550"/>
                </a:lnTo>
                <a:lnTo>
                  <a:pt x="6243" y="549"/>
                </a:lnTo>
                <a:lnTo>
                  <a:pt x="6245" y="545"/>
                </a:lnTo>
                <a:lnTo>
                  <a:pt x="6247" y="542"/>
                </a:lnTo>
                <a:lnTo>
                  <a:pt x="6248" y="541"/>
                </a:lnTo>
                <a:lnTo>
                  <a:pt x="6252" y="539"/>
                </a:lnTo>
                <a:lnTo>
                  <a:pt x="6256" y="539"/>
                </a:lnTo>
                <a:lnTo>
                  <a:pt x="6261" y="539"/>
                </a:lnTo>
                <a:lnTo>
                  <a:pt x="6263" y="539"/>
                </a:lnTo>
                <a:lnTo>
                  <a:pt x="6265" y="538"/>
                </a:lnTo>
                <a:lnTo>
                  <a:pt x="6268" y="537"/>
                </a:lnTo>
                <a:lnTo>
                  <a:pt x="6271" y="535"/>
                </a:lnTo>
                <a:lnTo>
                  <a:pt x="6277" y="530"/>
                </a:lnTo>
                <a:lnTo>
                  <a:pt x="6284" y="526"/>
                </a:lnTo>
                <a:lnTo>
                  <a:pt x="6287" y="525"/>
                </a:lnTo>
                <a:lnTo>
                  <a:pt x="6290" y="524"/>
                </a:lnTo>
                <a:lnTo>
                  <a:pt x="6294" y="523"/>
                </a:lnTo>
                <a:lnTo>
                  <a:pt x="6297" y="523"/>
                </a:lnTo>
                <a:lnTo>
                  <a:pt x="6303" y="524"/>
                </a:lnTo>
                <a:lnTo>
                  <a:pt x="6308" y="525"/>
                </a:lnTo>
                <a:lnTo>
                  <a:pt x="6314" y="526"/>
                </a:lnTo>
                <a:lnTo>
                  <a:pt x="6324" y="529"/>
                </a:lnTo>
                <a:lnTo>
                  <a:pt x="6329" y="530"/>
                </a:lnTo>
                <a:lnTo>
                  <a:pt x="6333" y="530"/>
                </a:lnTo>
                <a:lnTo>
                  <a:pt x="6338" y="524"/>
                </a:lnTo>
                <a:lnTo>
                  <a:pt x="6341" y="521"/>
                </a:lnTo>
                <a:lnTo>
                  <a:pt x="6339" y="516"/>
                </a:lnTo>
                <a:lnTo>
                  <a:pt x="6339" y="512"/>
                </a:lnTo>
                <a:lnTo>
                  <a:pt x="6340" y="511"/>
                </a:lnTo>
                <a:lnTo>
                  <a:pt x="6341" y="510"/>
                </a:lnTo>
                <a:lnTo>
                  <a:pt x="6340" y="509"/>
                </a:lnTo>
                <a:lnTo>
                  <a:pt x="6339" y="509"/>
                </a:lnTo>
                <a:lnTo>
                  <a:pt x="6337" y="508"/>
                </a:lnTo>
                <a:lnTo>
                  <a:pt x="6335" y="508"/>
                </a:lnTo>
                <a:lnTo>
                  <a:pt x="6333" y="507"/>
                </a:lnTo>
                <a:lnTo>
                  <a:pt x="6331" y="502"/>
                </a:lnTo>
                <a:lnTo>
                  <a:pt x="6327" y="492"/>
                </a:lnTo>
                <a:lnTo>
                  <a:pt x="6321" y="476"/>
                </a:lnTo>
                <a:lnTo>
                  <a:pt x="6319" y="476"/>
                </a:lnTo>
                <a:lnTo>
                  <a:pt x="6318" y="475"/>
                </a:lnTo>
                <a:lnTo>
                  <a:pt x="6319" y="473"/>
                </a:lnTo>
                <a:lnTo>
                  <a:pt x="6319" y="470"/>
                </a:lnTo>
                <a:lnTo>
                  <a:pt x="6315" y="471"/>
                </a:lnTo>
                <a:lnTo>
                  <a:pt x="6310" y="473"/>
                </a:lnTo>
                <a:lnTo>
                  <a:pt x="6311" y="474"/>
                </a:lnTo>
                <a:lnTo>
                  <a:pt x="6309" y="475"/>
                </a:lnTo>
                <a:lnTo>
                  <a:pt x="6304" y="476"/>
                </a:lnTo>
                <a:lnTo>
                  <a:pt x="6304" y="470"/>
                </a:lnTo>
                <a:lnTo>
                  <a:pt x="6307" y="468"/>
                </a:lnTo>
                <a:lnTo>
                  <a:pt x="6310" y="462"/>
                </a:lnTo>
                <a:lnTo>
                  <a:pt x="6304" y="462"/>
                </a:lnTo>
                <a:lnTo>
                  <a:pt x="6297" y="462"/>
                </a:lnTo>
                <a:lnTo>
                  <a:pt x="6291" y="462"/>
                </a:lnTo>
                <a:lnTo>
                  <a:pt x="6285" y="462"/>
                </a:lnTo>
                <a:lnTo>
                  <a:pt x="6285" y="456"/>
                </a:lnTo>
                <a:lnTo>
                  <a:pt x="6298" y="455"/>
                </a:lnTo>
                <a:lnTo>
                  <a:pt x="6304" y="454"/>
                </a:lnTo>
                <a:lnTo>
                  <a:pt x="6307" y="454"/>
                </a:lnTo>
                <a:lnTo>
                  <a:pt x="6313" y="459"/>
                </a:lnTo>
                <a:lnTo>
                  <a:pt x="6316" y="460"/>
                </a:lnTo>
                <a:lnTo>
                  <a:pt x="6321" y="461"/>
                </a:lnTo>
                <a:lnTo>
                  <a:pt x="6332" y="461"/>
                </a:lnTo>
                <a:lnTo>
                  <a:pt x="6347" y="462"/>
                </a:lnTo>
                <a:lnTo>
                  <a:pt x="6358" y="454"/>
                </a:lnTo>
                <a:lnTo>
                  <a:pt x="6360" y="451"/>
                </a:lnTo>
                <a:lnTo>
                  <a:pt x="6361" y="448"/>
                </a:lnTo>
                <a:lnTo>
                  <a:pt x="6362" y="442"/>
                </a:lnTo>
                <a:lnTo>
                  <a:pt x="6363" y="436"/>
                </a:lnTo>
                <a:lnTo>
                  <a:pt x="6364" y="431"/>
                </a:lnTo>
                <a:lnTo>
                  <a:pt x="6355" y="428"/>
                </a:lnTo>
                <a:lnTo>
                  <a:pt x="6355" y="427"/>
                </a:lnTo>
                <a:lnTo>
                  <a:pt x="6355" y="426"/>
                </a:lnTo>
                <a:lnTo>
                  <a:pt x="6355" y="422"/>
                </a:lnTo>
                <a:lnTo>
                  <a:pt x="6356" y="421"/>
                </a:lnTo>
                <a:lnTo>
                  <a:pt x="6356" y="419"/>
                </a:lnTo>
                <a:lnTo>
                  <a:pt x="6357" y="419"/>
                </a:lnTo>
                <a:lnTo>
                  <a:pt x="6358" y="420"/>
                </a:lnTo>
                <a:lnTo>
                  <a:pt x="6358" y="418"/>
                </a:lnTo>
                <a:lnTo>
                  <a:pt x="6358" y="414"/>
                </a:lnTo>
                <a:lnTo>
                  <a:pt x="6358" y="409"/>
                </a:lnTo>
                <a:lnTo>
                  <a:pt x="6363" y="407"/>
                </a:lnTo>
                <a:lnTo>
                  <a:pt x="6367" y="407"/>
                </a:lnTo>
                <a:lnTo>
                  <a:pt x="6369" y="406"/>
                </a:lnTo>
                <a:lnTo>
                  <a:pt x="6366" y="414"/>
                </a:lnTo>
                <a:lnTo>
                  <a:pt x="6367" y="413"/>
                </a:lnTo>
                <a:lnTo>
                  <a:pt x="6368" y="413"/>
                </a:lnTo>
                <a:lnTo>
                  <a:pt x="6369" y="414"/>
                </a:lnTo>
                <a:lnTo>
                  <a:pt x="6372" y="417"/>
                </a:lnTo>
                <a:lnTo>
                  <a:pt x="6369" y="418"/>
                </a:lnTo>
                <a:lnTo>
                  <a:pt x="6367" y="420"/>
                </a:lnTo>
                <a:lnTo>
                  <a:pt x="6366" y="421"/>
                </a:lnTo>
                <a:lnTo>
                  <a:pt x="6366" y="423"/>
                </a:lnTo>
                <a:lnTo>
                  <a:pt x="6366" y="425"/>
                </a:lnTo>
                <a:lnTo>
                  <a:pt x="6367" y="427"/>
                </a:lnTo>
                <a:lnTo>
                  <a:pt x="6368" y="429"/>
                </a:lnTo>
                <a:lnTo>
                  <a:pt x="6370" y="431"/>
                </a:lnTo>
                <a:lnTo>
                  <a:pt x="6373" y="435"/>
                </a:lnTo>
                <a:lnTo>
                  <a:pt x="6377" y="438"/>
                </a:lnTo>
                <a:lnTo>
                  <a:pt x="6383" y="442"/>
                </a:lnTo>
                <a:lnTo>
                  <a:pt x="6385" y="441"/>
                </a:lnTo>
                <a:lnTo>
                  <a:pt x="6385" y="440"/>
                </a:lnTo>
                <a:lnTo>
                  <a:pt x="6385" y="439"/>
                </a:lnTo>
                <a:lnTo>
                  <a:pt x="6385" y="438"/>
                </a:lnTo>
                <a:lnTo>
                  <a:pt x="6383" y="437"/>
                </a:lnTo>
                <a:lnTo>
                  <a:pt x="6395" y="431"/>
                </a:lnTo>
                <a:lnTo>
                  <a:pt x="6400" y="430"/>
                </a:lnTo>
                <a:lnTo>
                  <a:pt x="6404" y="429"/>
                </a:lnTo>
                <a:lnTo>
                  <a:pt x="6408" y="430"/>
                </a:lnTo>
                <a:lnTo>
                  <a:pt x="6412" y="431"/>
                </a:lnTo>
                <a:lnTo>
                  <a:pt x="6416" y="435"/>
                </a:lnTo>
                <a:lnTo>
                  <a:pt x="6420" y="440"/>
                </a:lnTo>
                <a:lnTo>
                  <a:pt x="6424" y="442"/>
                </a:lnTo>
                <a:lnTo>
                  <a:pt x="6427" y="444"/>
                </a:lnTo>
                <a:lnTo>
                  <a:pt x="6428" y="445"/>
                </a:lnTo>
                <a:lnTo>
                  <a:pt x="6428" y="449"/>
                </a:lnTo>
                <a:lnTo>
                  <a:pt x="6427" y="452"/>
                </a:lnTo>
                <a:lnTo>
                  <a:pt x="6426" y="455"/>
                </a:lnTo>
                <a:lnTo>
                  <a:pt x="6425" y="456"/>
                </a:lnTo>
                <a:lnTo>
                  <a:pt x="6426" y="457"/>
                </a:lnTo>
                <a:lnTo>
                  <a:pt x="6428" y="458"/>
                </a:lnTo>
                <a:lnTo>
                  <a:pt x="6432" y="460"/>
                </a:lnTo>
                <a:lnTo>
                  <a:pt x="6437" y="462"/>
                </a:lnTo>
                <a:lnTo>
                  <a:pt x="6443" y="464"/>
                </a:lnTo>
                <a:lnTo>
                  <a:pt x="6455" y="467"/>
                </a:lnTo>
                <a:lnTo>
                  <a:pt x="6465" y="470"/>
                </a:lnTo>
                <a:lnTo>
                  <a:pt x="6465" y="476"/>
                </a:lnTo>
                <a:lnTo>
                  <a:pt x="6472" y="473"/>
                </a:lnTo>
                <a:lnTo>
                  <a:pt x="6479" y="470"/>
                </a:lnTo>
                <a:lnTo>
                  <a:pt x="6479" y="476"/>
                </a:lnTo>
                <a:lnTo>
                  <a:pt x="6486" y="476"/>
                </a:lnTo>
                <a:lnTo>
                  <a:pt x="6491" y="476"/>
                </a:lnTo>
                <a:lnTo>
                  <a:pt x="6494" y="476"/>
                </a:lnTo>
                <a:lnTo>
                  <a:pt x="6496" y="476"/>
                </a:lnTo>
                <a:lnTo>
                  <a:pt x="6496" y="475"/>
                </a:lnTo>
                <a:lnTo>
                  <a:pt x="6495" y="472"/>
                </a:lnTo>
                <a:lnTo>
                  <a:pt x="6492" y="468"/>
                </a:lnTo>
                <a:lnTo>
                  <a:pt x="6487" y="462"/>
                </a:lnTo>
                <a:lnTo>
                  <a:pt x="6487" y="456"/>
                </a:lnTo>
                <a:lnTo>
                  <a:pt x="6493" y="457"/>
                </a:lnTo>
                <a:lnTo>
                  <a:pt x="6499" y="456"/>
                </a:lnTo>
                <a:lnTo>
                  <a:pt x="6498" y="451"/>
                </a:lnTo>
                <a:lnTo>
                  <a:pt x="6499" y="445"/>
                </a:lnTo>
                <a:lnTo>
                  <a:pt x="6494" y="447"/>
                </a:lnTo>
                <a:lnTo>
                  <a:pt x="6492" y="448"/>
                </a:lnTo>
                <a:lnTo>
                  <a:pt x="6490" y="448"/>
                </a:lnTo>
                <a:lnTo>
                  <a:pt x="6490" y="440"/>
                </a:lnTo>
                <a:lnTo>
                  <a:pt x="6487" y="437"/>
                </a:lnTo>
                <a:lnTo>
                  <a:pt x="6499" y="437"/>
                </a:lnTo>
                <a:lnTo>
                  <a:pt x="6499" y="440"/>
                </a:lnTo>
                <a:lnTo>
                  <a:pt x="6501" y="440"/>
                </a:lnTo>
                <a:lnTo>
                  <a:pt x="6505" y="439"/>
                </a:lnTo>
                <a:lnTo>
                  <a:pt x="6510" y="440"/>
                </a:lnTo>
                <a:lnTo>
                  <a:pt x="6518" y="442"/>
                </a:lnTo>
                <a:lnTo>
                  <a:pt x="6517" y="443"/>
                </a:lnTo>
                <a:lnTo>
                  <a:pt x="6518" y="445"/>
                </a:lnTo>
                <a:lnTo>
                  <a:pt x="6519" y="445"/>
                </a:lnTo>
                <a:lnTo>
                  <a:pt x="6520" y="445"/>
                </a:lnTo>
                <a:lnTo>
                  <a:pt x="6521" y="445"/>
                </a:lnTo>
                <a:lnTo>
                  <a:pt x="6521" y="443"/>
                </a:lnTo>
                <a:lnTo>
                  <a:pt x="6520" y="440"/>
                </a:lnTo>
                <a:lnTo>
                  <a:pt x="6518" y="434"/>
                </a:lnTo>
                <a:lnTo>
                  <a:pt x="6524" y="434"/>
                </a:lnTo>
                <a:lnTo>
                  <a:pt x="6525" y="431"/>
                </a:lnTo>
                <a:lnTo>
                  <a:pt x="6525" y="428"/>
                </a:lnTo>
                <a:lnTo>
                  <a:pt x="6527" y="423"/>
                </a:lnTo>
                <a:lnTo>
                  <a:pt x="6532" y="423"/>
                </a:lnTo>
                <a:lnTo>
                  <a:pt x="6521" y="417"/>
                </a:lnTo>
                <a:lnTo>
                  <a:pt x="6515" y="415"/>
                </a:lnTo>
                <a:lnTo>
                  <a:pt x="6510" y="411"/>
                </a:lnTo>
                <a:lnTo>
                  <a:pt x="6507" y="409"/>
                </a:lnTo>
                <a:lnTo>
                  <a:pt x="6504" y="405"/>
                </a:lnTo>
                <a:lnTo>
                  <a:pt x="6498" y="398"/>
                </a:lnTo>
                <a:lnTo>
                  <a:pt x="6492" y="390"/>
                </a:lnTo>
                <a:lnTo>
                  <a:pt x="6488" y="388"/>
                </a:lnTo>
                <a:lnTo>
                  <a:pt x="6484" y="386"/>
                </a:lnTo>
                <a:lnTo>
                  <a:pt x="6477" y="385"/>
                </a:lnTo>
                <a:lnTo>
                  <a:pt x="6469" y="385"/>
                </a:lnTo>
                <a:lnTo>
                  <a:pt x="6454" y="386"/>
                </a:lnTo>
                <a:lnTo>
                  <a:pt x="6454" y="387"/>
                </a:lnTo>
                <a:lnTo>
                  <a:pt x="6453" y="387"/>
                </a:lnTo>
                <a:lnTo>
                  <a:pt x="6451" y="389"/>
                </a:lnTo>
                <a:lnTo>
                  <a:pt x="6448" y="392"/>
                </a:lnTo>
                <a:lnTo>
                  <a:pt x="6450" y="393"/>
                </a:lnTo>
                <a:lnTo>
                  <a:pt x="6451" y="394"/>
                </a:lnTo>
                <a:lnTo>
                  <a:pt x="6451" y="397"/>
                </a:lnTo>
                <a:lnTo>
                  <a:pt x="6451" y="400"/>
                </a:lnTo>
                <a:lnTo>
                  <a:pt x="6453" y="401"/>
                </a:lnTo>
                <a:lnTo>
                  <a:pt x="6451" y="400"/>
                </a:lnTo>
                <a:lnTo>
                  <a:pt x="6446" y="400"/>
                </a:lnTo>
                <a:lnTo>
                  <a:pt x="6442" y="400"/>
                </a:lnTo>
                <a:lnTo>
                  <a:pt x="6444" y="400"/>
                </a:lnTo>
                <a:lnTo>
                  <a:pt x="6446" y="399"/>
                </a:lnTo>
                <a:lnTo>
                  <a:pt x="6447" y="397"/>
                </a:lnTo>
                <a:lnTo>
                  <a:pt x="6447" y="395"/>
                </a:lnTo>
                <a:lnTo>
                  <a:pt x="6446" y="389"/>
                </a:lnTo>
                <a:lnTo>
                  <a:pt x="6443" y="383"/>
                </a:lnTo>
                <a:lnTo>
                  <a:pt x="6440" y="377"/>
                </a:lnTo>
                <a:lnTo>
                  <a:pt x="6437" y="372"/>
                </a:lnTo>
                <a:lnTo>
                  <a:pt x="6434" y="366"/>
                </a:lnTo>
                <a:lnTo>
                  <a:pt x="6431" y="368"/>
                </a:lnTo>
                <a:lnTo>
                  <a:pt x="6430" y="369"/>
                </a:lnTo>
                <a:lnTo>
                  <a:pt x="6428" y="369"/>
                </a:lnTo>
                <a:lnTo>
                  <a:pt x="6425" y="365"/>
                </a:lnTo>
                <a:lnTo>
                  <a:pt x="6423" y="361"/>
                </a:lnTo>
                <a:lnTo>
                  <a:pt x="6421" y="360"/>
                </a:lnTo>
                <a:lnTo>
                  <a:pt x="6419" y="360"/>
                </a:lnTo>
                <a:lnTo>
                  <a:pt x="6414" y="361"/>
                </a:lnTo>
                <a:lnTo>
                  <a:pt x="6409" y="362"/>
                </a:lnTo>
                <a:lnTo>
                  <a:pt x="6407" y="361"/>
                </a:lnTo>
                <a:lnTo>
                  <a:pt x="6406" y="361"/>
                </a:lnTo>
                <a:lnTo>
                  <a:pt x="6405" y="359"/>
                </a:lnTo>
                <a:lnTo>
                  <a:pt x="6405" y="357"/>
                </a:lnTo>
                <a:lnTo>
                  <a:pt x="6406" y="354"/>
                </a:lnTo>
                <a:lnTo>
                  <a:pt x="6406" y="352"/>
                </a:lnTo>
                <a:lnTo>
                  <a:pt x="6405" y="351"/>
                </a:lnTo>
                <a:lnTo>
                  <a:pt x="6404" y="351"/>
                </a:lnTo>
                <a:lnTo>
                  <a:pt x="6402" y="350"/>
                </a:lnTo>
                <a:lnTo>
                  <a:pt x="6397" y="349"/>
                </a:lnTo>
                <a:lnTo>
                  <a:pt x="6397" y="344"/>
                </a:lnTo>
                <a:lnTo>
                  <a:pt x="6394" y="343"/>
                </a:lnTo>
                <a:lnTo>
                  <a:pt x="6390" y="343"/>
                </a:lnTo>
                <a:lnTo>
                  <a:pt x="6387" y="343"/>
                </a:lnTo>
                <a:lnTo>
                  <a:pt x="6385" y="342"/>
                </a:lnTo>
                <a:lnTo>
                  <a:pt x="6383" y="341"/>
                </a:lnTo>
                <a:lnTo>
                  <a:pt x="6380" y="337"/>
                </a:lnTo>
                <a:lnTo>
                  <a:pt x="6377" y="332"/>
                </a:lnTo>
                <a:lnTo>
                  <a:pt x="6375" y="330"/>
                </a:lnTo>
                <a:lnTo>
                  <a:pt x="6373" y="327"/>
                </a:lnTo>
                <a:lnTo>
                  <a:pt x="6371" y="325"/>
                </a:lnTo>
                <a:lnTo>
                  <a:pt x="6369" y="324"/>
                </a:lnTo>
                <a:lnTo>
                  <a:pt x="6367" y="324"/>
                </a:lnTo>
                <a:lnTo>
                  <a:pt x="6363" y="324"/>
                </a:lnTo>
                <a:lnTo>
                  <a:pt x="6360" y="325"/>
                </a:lnTo>
                <a:lnTo>
                  <a:pt x="6359" y="325"/>
                </a:lnTo>
                <a:lnTo>
                  <a:pt x="6358" y="324"/>
                </a:lnTo>
                <a:lnTo>
                  <a:pt x="6348" y="316"/>
                </a:lnTo>
                <a:lnTo>
                  <a:pt x="6338" y="307"/>
                </a:lnTo>
                <a:lnTo>
                  <a:pt x="6337" y="305"/>
                </a:lnTo>
                <a:lnTo>
                  <a:pt x="6337" y="303"/>
                </a:lnTo>
                <a:lnTo>
                  <a:pt x="6337" y="301"/>
                </a:lnTo>
                <a:lnTo>
                  <a:pt x="6336" y="300"/>
                </a:lnTo>
                <a:lnTo>
                  <a:pt x="6335" y="299"/>
                </a:lnTo>
                <a:lnTo>
                  <a:pt x="6330" y="296"/>
                </a:lnTo>
                <a:lnTo>
                  <a:pt x="6325" y="295"/>
                </a:lnTo>
                <a:lnTo>
                  <a:pt x="6321" y="295"/>
                </a:lnTo>
                <a:lnTo>
                  <a:pt x="6317" y="296"/>
                </a:lnTo>
                <a:lnTo>
                  <a:pt x="6311" y="298"/>
                </a:lnTo>
                <a:lnTo>
                  <a:pt x="6309" y="299"/>
                </a:lnTo>
                <a:lnTo>
                  <a:pt x="6307" y="299"/>
                </a:lnTo>
                <a:lnTo>
                  <a:pt x="6304" y="298"/>
                </a:lnTo>
                <a:lnTo>
                  <a:pt x="6302" y="296"/>
                </a:lnTo>
                <a:lnTo>
                  <a:pt x="6299" y="292"/>
                </a:lnTo>
                <a:lnTo>
                  <a:pt x="6296" y="288"/>
                </a:lnTo>
                <a:lnTo>
                  <a:pt x="6295" y="286"/>
                </a:lnTo>
                <a:lnTo>
                  <a:pt x="6293" y="285"/>
                </a:lnTo>
                <a:lnTo>
                  <a:pt x="6289" y="283"/>
                </a:lnTo>
                <a:lnTo>
                  <a:pt x="6285" y="283"/>
                </a:lnTo>
                <a:lnTo>
                  <a:pt x="6281" y="283"/>
                </a:lnTo>
                <a:lnTo>
                  <a:pt x="6276" y="282"/>
                </a:lnTo>
                <a:lnTo>
                  <a:pt x="6275" y="280"/>
                </a:lnTo>
                <a:lnTo>
                  <a:pt x="6273" y="278"/>
                </a:lnTo>
                <a:lnTo>
                  <a:pt x="6272" y="275"/>
                </a:lnTo>
                <a:lnTo>
                  <a:pt x="6271" y="274"/>
                </a:lnTo>
                <a:lnTo>
                  <a:pt x="6265" y="273"/>
                </a:lnTo>
                <a:lnTo>
                  <a:pt x="6259" y="273"/>
                </a:lnTo>
                <a:lnTo>
                  <a:pt x="6246" y="274"/>
                </a:lnTo>
                <a:lnTo>
                  <a:pt x="6234" y="276"/>
                </a:lnTo>
                <a:lnTo>
                  <a:pt x="6228" y="276"/>
                </a:lnTo>
                <a:lnTo>
                  <a:pt x="6223" y="276"/>
                </a:lnTo>
                <a:lnTo>
                  <a:pt x="6220" y="271"/>
                </a:lnTo>
                <a:lnTo>
                  <a:pt x="6215" y="272"/>
                </a:lnTo>
                <a:lnTo>
                  <a:pt x="6209" y="273"/>
                </a:lnTo>
                <a:lnTo>
                  <a:pt x="6202" y="274"/>
                </a:lnTo>
                <a:lnTo>
                  <a:pt x="6198" y="274"/>
                </a:lnTo>
                <a:lnTo>
                  <a:pt x="6195" y="274"/>
                </a:lnTo>
                <a:lnTo>
                  <a:pt x="6191" y="270"/>
                </a:lnTo>
                <a:lnTo>
                  <a:pt x="6189" y="268"/>
                </a:lnTo>
                <a:lnTo>
                  <a:pt x="6187" y="268"/>
                </a:lnTo>
                <a:lnTo>
                  <a:pt x="6186" y="268"/>
                </a:lnTo>
                <a:lnTo>
                  <a:pt x="6184" y="285"/>
                </a:lnTo>
                <a:lnTo>
                  <a:pt x="6184" y="286"/>
                </a:lnTo>
                <a:lnTo>
                  <a:pt x="6185" y="287"/>
                </a:lnTo>
                <a:lnTo>
                  <a:pt x="6188" y="290"/>
                </a:lnTo>
                <a:lnTo>
                  <a:pt x="6195" y="293"/>
                </a:lnTo>
                <a:lnTo>
                  <a:pt x="6193" y="296"/>
                </a:lnTo>
                <a:lnTo>
                  <a:pt x="6192" y="298"/>
                </a:lnTo>
                <a:lnTo>
                  <a:pt x="6192" y="299"/>
                </a:lnTo>
                <a:lnTo>
                  <a:pt x="6195" y="307"/>
                </a:lnTo>
                <a:lnTo>
                  <a:pt x="6192" y="308"/>
                </a:lnTo>
                <a:lnTo>
                  <a:pt x="6191" y="308"/>
                </a:lnTo>
                <a:lnTo>
                  <a:pt x="6189" y="310"/>
                </a:lnTo>
                <a:lnTo>
                  <a:pt x="6185" y="315"/>
                </a:lnTo>
                <a:lnTo>
                  <a:pt x="6181" y="321"/>
                </a:lnTo>
                <a:lnTo>
                  <a:pt x="6176" y="319"/>
                </a:lnTo>
                <a:lnTo>
                  <a:pt x="6172" y="319"/>
                </a:lnTo>
                <a:lnTo>
                  <a:pt x="6169" y="324"/>
                </a:lnTo>
                <a:lnTo>
                  <a:pt x="6162" y="324"/>
                </a:lnTo>
                <a:lnTo>
                  <a:pt x="6159" y="324"/>
                </a:lnTo>
                <a:lnTo>
                  <a:pt x="6155" y="324"/>
                </a:lnTo>
                <a:lnTo>
                  <a:pt x="6155" y="321"/>
                </a:lnTo>
                <a:lnTo>
                  <a:pt x="6154" y="319"/>
                </a:lnTo>
                <a:lnTo>
                  <a:pt x="6154" y="314"/>
                </a:lnTo>
                <a:lnTo>
                  <a:pt x="6154" y="309"/>
                </a:lnTo>
                <a:lnTo>
                  <a:pt x="6153" y="307"/>
                </a:lnTo>
                <a:lnTo>
                  <a:pt x="6153" y="304"/>
                </a:lnTo>
                <a:lnTo>
                  <a:pt x="6144" y="302"/>
                </a:lnTo>
                <a:lnTo>
                  <a:pt x="6145" y="301"/>
                </a:lnTo>
                <a:lnTo>
                  <a:pt x="6145" y="300"/>
                </a:lnTo>
                <a:lnTo>
                  <a:pt x="6145" y="296"/>
                </a:lnTo>
                <a:lnTo>
                  <a:pt x="6144" y="288"/>
                </a:lnTo>
                <a:lnTo>
                  <a:pt x="6133" y="294"/>
                </a:lnTo>
                <a:lnTo>
                  <a:pt x="6127" y="297"/>
                </a:lnTo>
                <a:lnTo>
                  <a:pt x="6124" y="298"/>
                </a:lnTo>
                <a:lnTo>
                  <a:pt x="6122" y="299"/>
                </a:lnTo>
                <a:lnTo>
                  <a:pt x="6119" y="299"/>
                </a:lnTo>
                <a:lnTo>
                  <a:pt x="6116" y="298"/>
                </a:lnTo>
                <a:lnTo>
                  <a:pt x="6115" y="298"/>
                </a:lnTo>
                <a:lnTo>
                  <a:pt x="6114" y="296"/>
                </a:lnTo>
                <a:lnTo>
                  <a:pt x="6114" y="294"/>
                </a:lnTo>
                <a:lnTo>
                  <a:pt x="6115" y="294"/>
                </a:lnTo>
                <a:lnTo>
                  <a:pt x="6116" y="293"/>
                </a:lnTo>
                <a:lnTo>
                  <a:pt x="6109" y="292"/>
                </a:lnTo>
                <a:lnTo>
                  <a:pt x="6102" y="290"/>
                </a:lnTo>
                <a:lnTo>
                  <a:pt x="6095" y="290"/>
                </a:lnTo>
                <a:lnTo>
                  <a:pt x="6092" y="290"/>
                </a:lnTo>
                <a:lnTo>
                  <a:pt x="6088" y="290"/>
                </a:lnTo>
                <a:lnTo>
                  <a:pt x="6086" y="291"/>
                </a:lnTo>
                <a:lnTo>
                  <a:pt x="6084" y="293"/>
                </a:lnTo>
                <a:lnTo>
                  <a:pt x="6082" y="295"/>
                </a:lnTo>
                <a:lnTo>
                  <a:pt x="6079" y="296"/>
                </a:lnTo>
                <a:lnTo>
                  <a:pt x="6078" y="295"/>
                </a:lnTo>
                <a:lnTo>
                  <a:pt x="6078" y="293"/>
                </a:lnTo>
                <a:lnTo>
                  <a:pt x="6077" y="288"/>
                </a:lnTo>
                <a:lnTo>
                  <a:pt x="6051" y="288"/>
                </a:lnTo>
                <a:lnTo>
                  <a:pt x="6046" y="288"/>
                </a:lnTo>
                <a:lnTo>
                  <a:pt x="6041" y="288"/>
                </a:lnTo>
                <a:lnTo>
                  <a:pt x="6036" y="289"/>
                </a:lnTo>
                <a:lnTo>
                  <a:pt x="6032" y="290"/>
                </a:lnTo>
                <a:lnTo>
                  <a:pt x="6028" y="292"/>
                </a:lnTo>
                <a:lnTo>
                  <a:pt x="6025" y="294"/>
                </a:lnTo>
                <a:lnTo>
                  <a:pt x="6022" y="296"/>
                </a:lnTo>
                <a:lnTo>
                  <a:pt x="6019" y="299"/>
                </a:lnTo>
                <a:lnTo>
                  <a:pt x="6017" y="303"/>
                </a:lnTo>
                <a:lnTo>
                  <a:pt x="6015" y="307"/>
                </a:lnTo>
                <a:lnTo>
                  <a:pt x="6013" y="313"/>
                </a:lnTo>
                <a:lnTo>
                  <a:pt x="6012" y="319"/>
                </a:lnTo>
                <a:lnTo>
                  <a:pt x="6008" y="306"/>
                </a:lnTo>
                <a:lnTo>
                  <a:pt x="6004" y="293"/>
                </a:lnTo>
                <a:lnTo>
                  <a:pt x="5999" y="293"/>
                </a:lnTo>
                <a:lnTo>
                  <a:pt x="5997" y="292"/>
                </a:lnTo>
                <a:lnTo>
                  <a:pt x="5996" y="292"/>
                </a:lnTo>
                <a:lnTo>
                  <a:pt x="5995" y="292"/>
                </a:lnTo>
                <a:lnTo>
                  <a:pt x="5992" y="290"/>
                </a:lnTo>
                <a:lnTo>
                  <a:pt x="5993" y="288"/>
                </a:lnTo>
                <a:lnTo>
                  <a:pt x="5994" y="284"/>
                </a:lnTo>
                <a:lnTo>
                  <a:pt x="5995" y="281"/>
                </a:lnTo>
                <a:lnTo>
                  <a:pt x="5994" y="279"/>
                </a:lnTo>
                <a:lnTo>
                  <a:pt x="5994" y="278"/>
                </a:lnTo>
                <a:lnTo>
                  <a:pt x="5992" y="276"/>
                </a:lnTo>
                <a:lnTo>
                  <a:pt x="5995" y="276"/>
                </a:lnTo>
                <a:lnTo>
                  <a:pt x="5996" y="276"/>
                </a:lnTo>
                <a:lnTo>
                  <a:pt x="5997" y="276"/>
                </a:lnTo>
                <a:lnTo>
                  <a:pt x="5998" y="274"/>
                </a:lnTo>
                <a:lnTo>
                  <a:pt x="5990" y="268"/>
                </a:lnTo>
                <a:lnTo>
                  <a:pt x="5986" y="265"/>
                </a:lnTo>
                <a:lnTo>
                  <a:pt x="5981" y="262"/>
                </a:lnTo>
                <a:lnTo>
                  <a:pt x="5980" y="261"/>
                </a:lnTo>
                <a:lnTo>
                  <a:pt x="5979" y="258"/>
                </a:lnTo>
                <a:lnTo>
                  <a:pt x="5979" y="255"/>
                </a:lnTo>
                <a:lnTo>
                  <a:pt x="5978" y="254"/>
                </a:lnTo>
                <a:lnTo>
                  <a:pt x="5974" y="252"/>
                </a:lnTo>
                <a:lnTo>
                  <a:pt x="5970" y="252"/>
                </a:lnTo>
                <a:lnTo>
                  <a:pt x="5966" y="252"/>
                </a:lnTo>
                <a:lnTo>
                  <a:pt x="5964" y="252"/>
                </a:lnTo>
                <a:lnTo>
                  <a:pt x="5961" y="251"/>
                </a:lnTo>
                <a:lnTo>
                  <a:pt x="5956" y="245"/>
                </a:lnTo>
                <a:lnTo>
                  <a:pt x="5943" y="249"/>
                </a:lnTo>
                <a:lnTo>
                  <a:pt x="5934" y="252"/>
                </a:lnTo>
                <a:lnTo>
                  <a:pt x="5930" y="253"/>
                </a:lnTo>
                <a:lnTo>
                  <a:pt x="5928" y="254"/>
                </a:lnTo>
                <a:lnTo>
                  <a:pt x="5926" y="254"/>
                </a:lnTo>
                <a:lnTo>
                  <a:pt x="5925" y="253"/>
                </a:lnTo>
                <a:lnTo>
                  <a:pt x="5924" y="251"/>
                </a:lnTo>
                <a:lnTo>
                  <a:pt x="5923" y="249"/>
                </a:lnTo>
                <a:lnTo>
                  <a:pt x="5922" y="249"/>
                </a:lnTo>
                <a:lnTo>
                  <a:pt x="5922" y="248"/>
                </a:lnTo>
                <a:lnTo>
                  <a:pt x="5917" y="248"/>
                </a:lnTo>
                <a:lnTo>
                  <a:pt x="5911" y="248"/>
                </a:lnTo>
                <a:lnTo>
                  <a:pt x="5897" y="248"/>
                </a:lnTo>
                <a:lnTo>
                  <a:pt x="5888" y="254"/>
                </a:lnTo>
                <a:lnTo>
                  <a:pt x="5884" y="254"/>
                </a:lnTo>
                <a:lnTo>
                  <a:pt x="5881" y="254"/>
                </a:lnTo>
                <a:lnTo>
                  <a:pt x="5875" y="253"/>
                </a:lnTo>
                <a:lnTo>
                  <a:pt x="5873" y="252"/>
                </a:lnTo>
                <a:lnTo>
                  <a:pt x="5870" y="251"/>
                </a:lnTo>
                <a:lnTo>
                  <a:pt x="5866" y="251"/>
                </a:lnTo>
                <a:lnTo>
                  <a:pt x="5863" y="251"/>
                </a:lnTo>
                <a:lnTo>
                  <a:pt x="5857" y="257"/>
                </a:lnTo>
                <a:lnTo>
                  <a:pt x="5848" y="259"/>
                </a:lnTo>
                <a:lnTo>
                  <a:pt x="5837" y="260"/>
                </a:lnTo>
                <a:lnTo>
                  <a:pt x="5816" y="259"/>
                </a:lnTo>
                <a:lnTo>
                  <a:pt x="5807" y="259"/>
                </a:lnTo>
                <a:lnTo>
                  <a:pt x="5798" y="258"/>
                </a:lnTo>
                <a:lnTo>
                  <a:pt x="5784" y="257"/>
                </a:lnTo>
                <a:lnTo>
                  <a:pt x="5785" y="256"/>
                </a:lnTo>
                <a:lnTo>
                  <a:pt x="5786" y="256"/>
                </a:lnTo>
                <a:lnTo>
                  <a:pt x="5788" y="254"/>
                </a:lnTo>
                <a:lnTo>
                  <a:pt x="5790" y="251"/>
                </a:lnTo>
                <a:lnTo>
                  <a:pt x="5791" y="251"/>
                </a:lnTo>
                <a:lnTo>
                  <a:pt x="5792" y="251"/>
                </a:lnTo>
                <a:lnTo>
                  <a:pt x="5794" y="253"/>
                </a:lnTo>
                <a:lnTo>
                  <a:pt x="5797" y="254"/>
                </a:lnTo>
                <a:lnTo>
                  <a:pt x="5799" y="254"/>
                </a:lnTo>
                <a:lnTo>
                  <a:pt x="5801" y="254"/>
                </a:lnTo>
                <a:lnTo>
                  <a:pt x="5805" y="251"/>
                </a:lnTo>
                <a:lnTo>
                  <a:pt x="5811" y="245"/>
                </a:lnTo>
                <a:lnTo>
                  <a:pt x="5817" y="238"/>
                </a:lnTo>
                <a:lnTo>
                  <a:pt x="5821" y="234"/>
                </a:lnTo>
                <a:lnTo>
                  <a:pt x="5823" y="231"/>
                </a:lnTo>
                <a:lnTo>
                  <a:pt x="5824" y="228"/>
                </a:lnTo>
                <a:lnTo>
                  <a:pt x="5824" y="226"/>
                </a:lnTo>
                <a:lnTo>
                  <a:pt x="5824" y="225"/>
                </a:lnTo>
                <a:lnTo>
                  <a:pt x="5823" y="225"/>
                </a:lnTo>
                <a:lnTo>
                  <a:pt x="5820" y="227"/>
                </a:lnTo>
                <a:lnTo>
                  <a:pt x="5813" y="233"/>
                </a:lnTo>
                <a:lnTo>
                  <a:pt x="5809" y="237"/>
                </a:lnTo>
                <a:lnTo>
                  <a:pt x="5809" y="240"/>
                </a:lnTo>
                <a:lnTo>
                  <a:pt x="5807" y="240"/>
                </a:lnTo>
                <a:lnTo>
                  <a:pt x="5805" y="240"/>
                </a:lnTo>
                <a:lnTo>
                  <a:pt x="5803" y="239"/>
                </a:lnTo>
                <a:lnTo>
                  <a:pt x="5801" y="240"/>
                </a:lnTo>
                <a:lnTo>
                  <a:pt x="5796" y="237"/>
                </a:lnTo>
                <a:lnTo>
                  <a:pt x="5790" y="234"/>
                </a:lnTo>
                <a:lnTo>
                  <a:pt x="5790" y="232"/>
                </a:lnTo>
                <a:lnTo>
                  <a:pt x="5789" y="230"/>
                </a:lnTo>
                <a:lnTo>
                  <a:pt x="5790" y="229"/>
                </a:lnTo>
                <a:lnTo>
                  <a:pt x="5790" y="228"/>
                </a:lnTo>
                <a:lnTo>
                  <a:pt x="5791" y="228"/>
                </a:lnTo>
                <a:lnTo>
                  <a:pt x="5793" y="229"/>
                </a:lnTo>
                <a:lnTo>
                  <a:pt x="5795" y="229"/>
                </a:lnTo>
                <a:lnTo>
                  <a:pt x="5798" y="229"/>
                </a:lnTo>
                <a:lnTo>
                  <a:pt x="5804" y="231"/>
                </a:lnTo>
                <a:lnTo>
                  <a:pt x="5806" y="224"/>
                </a:lnTo>
                <a:lnTo>
                  <a:pt x="5809" y="217"/>
                </a:lnTo>
                <a:lnTo>
                  <a:pt x="5793" y="209"/>
                </a:lnTo>
                <a:lnTo>
                  <a:pt x="5784" y="205"/>
                </a:lnTo>
                <a:lnTo>
                  <a:pt x="5780" y="204"/>
                </a:lnTo>
                <a:lnTo>
                  <a:pt x="5776" y="203"/>
                </a:lnTo>
                <a:lnTo>
                  <a:pt x="5771" y="204"/>
                </a:lnTo>
                <a:lnTo>
                  <a:pt x="5769" y="205"/>
                </a:lnTo>
                <a:lnTo>
                  <a:pt x="5769" y="206"/>
                </a:lnTo>
                <a:lnTo>
                  <a:pt x="5770" y="206"/>
                </a:lnTo>
                <a:lnTo>
                  <a:pt x="5764" y="206"/>
                </a:lnTo>
                <a:lnTo>
                  <a:pt x="5759" y="205"/>
                </a:lnTo>
                <a:lnTo>
                  <a:pt x="5756" y="205"/>
                </a:lnTo>
                <a:lnTo>
                  <a:pt x="5753" y="206"/>
                </a:lnTo>
                <a:lnTo>
                  <a:pt x="5750" y="207"/>
                </a:lnTo>
                <a:lnTo>
                  <a:pt x="5748" y="209"/>
                </a:lnTo>
                <a:lnTo>
                  <a:pt x="5747" y="210"/>
                </a:lnTo>
                <a:lnTo>
                  <a:pt x="5747" y="213"/>
                </a:lnTo>
                <a:lnTo>
                  <a:pt x="5748" y="217"/>
                </a:lnTo>
                <a:lnTo>
                  <a:pt x="5746" y="221"/>
                </a:lnTo>
                <a:lnTo>
                  <a:pt x="5745" y="224"/>
                </a:lnTo>
                <a:lnTo>
                  <a:pt x="5743" y="228"/>
                </a:lnTo>
                <a:lnTo>
                  <a:pt x="5740" y="231"/>
                </a:lnTo>
                <a:lnTo>
                  <a:pt x="5738" y="234"/>
                </a:lnTo>
                <a:lnTo>
                  <a:pt x="5735" y="237"/>
                </a:lnTo>
                <a:lnTo>
                  <a:pt x="5731" y="239"/>
                </a:lnTo>
                <a:lnTo>
                  <a:pt x="5728" y="240"/>
                </a:lnTo>
                <a:lnTo>
                  <a:pt x="5721" y="241"/>
                </a:lnTo>
                <a:lnTo>
                  <a:pt x="5718" y="241"/>
                </a:lnTo>
                <a:lnTo>
                  <a:pt x="5717" y="241"/>
                </a:lnTo>
                <a:lnTo>
                  <a:pt x="5716" y="240"/>
                </a:lnTo>
                <a:lnTo>
                  <a:pt x="5716" y="239"/>
                </a:lnTo>
                <a:lnTo>
                  <a:pt x="5717" y="238"/>
                </a:lnTo>
                <a:lnTo>
                  <a:pt x="5719" y="237"/>
                </a:lnTo>
                <a:lnTo>
                  <a:pt x="5721" y="235"/>
                </a:lnTo>
                <a:lnTo>
                  <a:pt x="5725" y="231"/>
                </a:lnTo>
                <a:lnTo>
                  <a:pt x="5725" y="230"/>
                </a:lnTo>
                <a:lnTo>
                  <a:pt x="5723" y="228"/>
                </a:lnTo>
                <a:lnTo>
                  <a:pt x="5719" y="226"/>
                </a:lnTo>
                <a:lnTo>
                  <a:pt x="5727" y="220"/>
                </a:lnTo>
                <a:lnTo>
                  <a:pt x="5730" y="216"/>
                </a:lnTo>
                <a:lnTo>
                  <a:pt x="5734" y="214"/>
                </a:lnTo>
                <a:lnTo>
                  <a:pt x="5734" y="212"/>
                </a:lnTo>
                <a:lnTo>
                  <a:pt x="5735" y="214"/>
                </a:lnTo>
                <a:lnTo>
                  <a:pt x="5736" y="217"/>
                </a:lnTo>
                <a:lnTo>
                  <a:pt x="5738" y="219"/>
                </a:lnTo>
                <a:lnTo>
                  <a:pt x="5742" y="220"/>
                </a:lnTo>
                <a:lnTo>
                  <a:pt x="5741" y="219"/>
                </a:lnTo>
                <a:lnTo>
                  <a:pt x="5741" y="218"/>
                </a:lnTo>
                <a:lnTo>
                  <a:pt x="5742" y="214"/>
                </a:lnTo>
                <a:lnTo>
                  <a:pt x="5745" y="209"/>
                </a:lnTo>
                <a:lnTo>
                  <a:pt x="5734" y="209"/>
                </a:lnTo>
                <a:lnTo>
                  <a:pt x="5724" y="210"/>
                </a:lnTo>
                <a:lnTo>
                  <a:pt x="5704" y="212"/>
                </a:lnTo>
                <a:lnTo>
                  <a:pt x="5702" y="200"/>
                </a:lnTo>
                <a:lnTo>
                  <a:pt x="5711" y="200"/>
                </a:lnTo>
                <a:lnTo>
                  <a:pt x="5721" y="200"/>
                </a:lnTo>
                <a:lnTo>
                  <a:pt x="5724" y="200"/>
                </a:lnTo>
                <a:lnTo>
                  <a:pt x="5724" y="199"/>
                </a:lnTo>
                <a:lnTo>
                  <a:pt x="5721" y="197"/>
                </a:lnTo>
                <a:lnTo>
                  <a:pt x="5713" y="195"/>
                </a:lnTo>
                <a:lnTo>
                  <a:pt x="5705" y="193"/>
                </a:lnTo>
                <a:lnTo>
                  <a:pt x="5697" y="192"/>
                </a:lnTo>
                <a:lnTo>
                  <a:pt x="5680" y="191"/>
                </a:lnTo>
                <a:lnTo>
                  <a:pt x="5663" y="190"/>
                </a:lnTo>
                <a:lnTo>
                  <a:pt x="5659" y="190"/>
                </a:lnTo>
                <a:lnTo>
                  <a:pt x="5655" y="189"/>
                </a:lnTo>
                <a:lnTo>
                  <a:pt x="5648" y="186"/>
                </a:lnTo>
                <a:lnTo>
                  <a:pt x="5645" y="182"/>
                </a:lnTo>
                <a:lnTo>
                  <a:pt x="5644" y="179"/>
                </a:lnTo>
                <a:lnTo>
                  <a:pt x="5642" y="178"/>
                </a:lnTo>
                <a:lnTo>
                  <a:pt x="5640" y="178"/>
                </a:lnTo>
                <a:lnTo>
                  <a:pt x="5637" y="178"/>
                </a:lnTo>
                <a:lnTo>
                  <a:pt x="5634" y="178"/>
                </a:lnTo>
                <a:lnTo>
                  <a:pt x="5632" y="178"/>
                </a:lnTo>
                <a:lnTo>
                  <a:pt x="5631" y="178"/>
                </a:lnTo>
                <a:lnTo>
                  <a:pt x="5631" y="184"/>
                </a:lnTo>
                <a:lnTo>
                  <a:pt x="5634" y="183"/>
                </a:lnTo>
                <a:lnTo>
                  <a:pt x="5636" y="184"/>
                </a:lnTo>
                <a:lnTo>
                  <a:pt x="5637" y="185"/>
                </a:lnTo>
                <a:lnTo>
                  <a:pt x="5638" y="186"/>
                </a:lnTo>
                <a:lnTo>
                  <a:pt x="5638" y="189"/>
                </a:lnTo>
                <a:lnTo>
                  <a:pt x="5639" y="191"/>
                </a:lnTo>
                <a:lnTo>
                  <a:pt x="5640" y="192"/>
                </a:lnTo>
                <a:lnTo>
                  <a:pt x="5633" y="192"/>
                </a:lnTo>
                <a:lnTo>
                  <a:pt x="5629" y="192"/>
                </a:lnTo>
                <a:lnTo>
                  <a:pt x="5625" y="192"/>
                </a:lnTo>
                <a:lnTo>
                  <a:pt x="5620" y="192"/>
                </a:lnTo>
                <a:lnTo>
                  <a:pt x="5617" y="200"/>
                </a:lnTo>
                <a:lnTo>
                  <a:pt x="5618" y="200"/>
                </a:lnTo>
                <a:lnTo>
                  <a:pt x="5620" y="200"/>
                </a:lnTo>
                <a:lnTo>
                  <a:pt x="5622" y="201"/>
                </a:lnTo>
                <a:lnTo>
                  <a:pt x="5624" y="202"/>
                </a:lnTo>
                <a:lnTo>
                  <a:pt x="5625" y="203"/>
                </a:lnTo>
                <a:lnTo>
                  <a:pt x="5625" y="204"/>
                </a:lnTo>
                <a:lnTo>
                  <a:pt x="5624" y="206"/>
                </a:lnTo>
                <a:lnTo>
                  <a:pt x="5621" y="206"/>
                </a:lnTo>
                <a:lnTo>
                  <a:pt x="5617" y="206"/>
                </a:lnTo>
                <a:lnTo>
                  <a:pt x="5616" y="213"/>
                </a:lnTo>
                <a:lnTo>
                  <a:pt x="5615" y="217"/>
                </a:lnTo>
                <a:lnTo>
                  <a:pt x="5616" y="218"/>
                </a:lnTo>
                <a:lnTo>
                  <a:pt x="5617" y="217"/>
                </a:lnTo>
                <a:lnTo>
                  <a:pt x="5619" y="221"/>
                </a:lnTo>
                <a:lnTo>
                  <a:pt x="5620" y="224"/>
                </a:lnTo>
                <a:lnTo>
                  <a:pt x="5622" y="226"/>
                </a:lnTo>
                <a:lnTo>
                  <a:pt x="5623" y="229"/>
                </a:lnTo>
                <a:lnTo>
                  <a:pt x="5623" y="230"/>
                </a:lnTo>
                <a:lnTo>
                  <a:pt x="5623" y="231"/>
                </a:lnTo>
                <a:lnTo>
                  <a:pt x="5622" y="232"/>
                </a:lnTo>
                <a:lnTo>
                  <a:pt x="5621" y="234"/>
                </a:lnTo>
                <a:lnTo>
                  <a:pt x="5619" y="235"/>
                </a:lnTo>
                <a:lnTo>
                  <a:pt x="5616" y="236"/>
                </a:lnTo>
                <a:lnTo>
                  <a:pt x="5612" y="237"/>
                </a:lnTo>
                <a:lnTo>
                  <a:pt x="5609" y="234"/>
                </a:lnTo>
                <a:lnTo>
                  <a:pt x="5610" y="235"/>
                </a:lnTo>
                <a:lnTo>
                  <a:pt x="5610" y="236"/>
                </a:lnTo>
                <a:lnTo>
                  <a:pt x="5609" y="237"/>
                </a:lnTo>
                <a:lnTo>
                  <a:pt x="5608" y="237"/>
                </a:lnTo>
                <a:lnTo>
                  <a:pt x="5603" y="237"/>
                </a:lnTo>
                <a:lnTo>
                  <a:pt x="5603" y="226"/>
                </a:lnTo>
                <a:lnTo>
                  <a:pt x="5599" y="225"/>
                </a:lnTo>
                <a:lnTo>
                  <a:pt x="5596" y="225"/>
                </a:lnTo>
                <a:lnTo>
                  <a:pt x="5594" y="226"/>
                </a:lnTo>
                <a:lnTo>
                  <a:pt x="5593" y="227"/>
                </a:lnTo>
                <a:lnTo>
                  <a:pt x="5592" y="229"/>
                </a:lnTo>
                <a:lnTo>
                  <a:pt x="5592" y="231"/>
                </a:lnTo>
                <a:lnTo>
                  <a:pt x="5592" y="235"/>
                </a:lnTo>
                <a:lnTo>
                  <a:pt x="5592" y="239"/>
                </a:lnTo>
                <a:lnTo>
                  <a:pt x="5591" y="241"/>
                </a:lnTo>
                <a:lnTo>
                  <a:pt x="5590" y="243"/>
                </a:lnTo>
                <a:lnTo>
                  <a:pt x="5588" y="244"/>
                </a:lnTo>
                <a:lnTo>
                  <a:pt x="5586" y="245"/>
                </a:lnTo>
                <a:lnTo>
                  <a:pt x="5582" y="245"/>
                </a:lnTo>
                <a:lnTo>
                  <a:pt x="5578" y="245"/>
                </a:lnTo>
                <a:lnTo>
                  <a:pt x="5575" y="245"/>
                </a:lnTo>
                <a:lnTo>
                  <a:pt x="5573" y="243"/>
                </a:lnTo>
                <a:lnTo>
                  <a:pt x="5567" y="239"/>
                </a:lnTo>
                <a:lnTo>
                  <a:pt x="5562" y="234"/>
                </a:lnTo>
                <a:lnTo>
                  <a:pt x="5558" y="231"/>
                </a:lnTo>
                <a:lnTo>
                  <a:pt x="5553" y="229"/>
                </a:lnTo>
                <a:lnTo>
                  <a:pt x="5548" y="228"/>
                </a:lnTo>
                <a:lnTo>
                  <a:pt x="5544" y="227"/>
                </a:lnTo>
                <a:lnTo>
                  <a:pt x="5538" y="226"/>
                </a:lnTo>
                <a:lnTo>
                  <a:pt x="5538" y="225"/>
                </a:lnTo>
                <a:lnTo>
                  <a:pt x="5537" y="223"/>
                </a:lnTo>
                <a:lnTo>
                  <a:pt x="5536" y="221"/>
                </a:lnTo>
                <a:lnTo>
                  <a:pt x="5536" y="220"/>
                </a:lnTo>
                <a:lnTo>
                  <a:pt x="5534" y="220"/>
                </a:lnTo>
                <a:lnTo>
                  <a:pt x="5531" y="220"/>
                </a:lnTo>
                <a:lnTo>
                  <a:pt x="5527" y="220"/>
                </a:lnTo>
                <a:lnTo>
                  <a:pt x="5526" y="221"/>
                </a:lnTo>
                <a:lnTo>
                  <a:pt x="5525" y="222"/>
                </a:lnTo>
                <a:lnTo>
                  <a:pt x="5522" y="225"/>
                </a:lnTo>
                <a:lnTo>
                  <a:pt x="5518" y="229"/>
                </a:lnTo>
                <a:lnTo>
                  <a:pt x="5516" y="231"/>
                </a:lnTo>
                <a:lnTo>
                  <a:pt x="5514" y="232"/>
                </a:lnTo>
                <a:lnTo>
                  <a:pt x="5511" y="233"/>
                </a:lnTo>
                <a:lnTo>
                  <a:pt x="5506" y="234"/>
                </a:lnTo>
                <a:lnTo>
                  <a:pt x="5501" y="235"/>
                </a:lnTo>
                <a:lnTo>
                  <a:pt x="5496" y="237"/>
                </a:lnTo>
                <a:lnTo>
                  <a:pt x="5496" y="234"/>
                </a:lnTo>
                <a:lnTo>
                  <a:pt x="5497" y="233"/>
                </a:lnTo>
                <a:lnTo>
                  <a:pt x="5498" y="230"/>
                </a:lnTo>
                <a:lnTo>
                  <a:pt x="5499" y="229"/>
                </a:lnTo>
                <a:lnTo>
                  <a:pt x="5499" y="228"/>
                </a:lnTo>
                <a:lnTo>
                  <a:pt x="5500" y="226"/>
                </a:lnTo>
                <a:lnTo>
                  <a:pt x="5499" y="223"/>
                </a:lnTo>
                <a:lnTo>
                  <a:pt x="5493" y="223"/>
                </a:lnTo>
                <a:lnTo>
                  <a:pt x="5491" y="217"/>
                </a:lnTo>
                <a:lnTo>
                  <a:pt x="5488" y="212"/>
                </a:lnTo>
                <a:lnTo>
                  <a:pt x="5485" y="225"/>
                </a:lnTo>
                <a:lnTo>
                  <a:pt x="5481" y="241"/>
                </a:lnTo>
                <a:lnTo>
                  <a:pt x="5479" y="249"/>
                </a:lnTo>
                <a:lnTo>
                  <a:pt x="5477" y="253"/>
                </a:lnTo>
                <a:lnTo>
                  <a:pt x="5476" y="256"/>
                </a:lnTo>
                <a:lnTo>
                  <a:pt x="5474" y="259"/>
                </a:lnTo>
                <a:lnTo>
                  <a:pt x="5472" y="262"/>
                </a:lnTo>
                <a:lnTo>
                  <a:pt x="5470" y="264"/>
                </a:lnTo>
                <a:lnTo>
                  <a:pt x="5468" y="265"/>
                </a:lnTo>
                <a:lnTo>
                  <a:pt x="5464" y="266"/>
                </a:lnTo>
                <a:lnTo>
                  <a:pt x="5462" y="266"/>
                </a:lnTo>
                <a:lnTo>
                  <a:pt x="5461" y="264"/>
                </a:lnTo>
                <a:lnTo>
                  <a:pt x="5461" y="262"/>
                </a:lnTo>
                <a:lnTo>
                  <a:pt x="5462" y="257"/>
                </a:lnTo>
                <a:lnTo>
                  <a:pt x="5463" y="255"/>
                </a:lnTo>
                <a:lnTo>
                  <a:pt x="5462" y="254"/>
                </a:lnTo>
                <a:lnTo>
                  <a:pt x="5465" y="254"/>
                </a:lnTo>
                <a:lnTo>
                  <a:pt x="5465" y="253"/>
                </a:lnTo>
                <a:lnTo>
                  <a:pt x="5466" y="253"/>
                </a:lnTo>
                <a:lnTo>
                  <a:pt x="5465" y="250"/>
                </a:lnTo>
                <a:lnTo>
                  <a:pt x="5465" y="248"/>
                </a:lnTo>
                <a:lnTo>
                  <a:pt x="5463" y="248"/>
                </a:lnTo>
                <a:lnTo>
                  <a:pt x="5462" y="250"/>
                </a:lnTo>
                <a:lnTo>
                  <a:pt x="5460" y="251"/>
                </a:lnTo>
                <a:lnTo>
                  <a:pt x="5459" y="251"/>
                </a:lnTo>
                <a:lnTo>
                  <a:pt x="5457" y="251"/>
                </a:lnTo>
                <a:lnTo>
                  <a:pt x="5456" y="251"/>
                </a:lnTo>
                <a:lnTo>
                  <a:pt x="5455" y="250"/>
                </a:lnTo>
                <a:lnTo>
                  <a:pt x="5452" y="247"/>
                </a:lnTo>
                <a:lnTo>
                  <a:pt x="5448" y="243"/>
                </a:lnTo>
                <a:lnTo>
                  <a:pt x="5446" y="242"/>
                </a:lnTo>
                <a:lnTo>
                  <a:pt x="5443" y="243"/>
                </a:lnTo>
                <a:lnTo>
                  <a:pt x="5440" y="243"/>
                </a:lnTo>
                <a:lnTo>
                  <a:pt x="5437" y="243"/>
                </a:lnTo>
                <a:lnTo>
                  <a:pt x="5438" y="244"/>
                </a:lnTo>
                <a:lnTo>
                  <a:pt x="5437" y="243"/>
                </a:lnTo>
                <a:lnTo>
                  <a:pt x="5434" y="240"/>
                </a:lnTo>
                <a:lnTo>
                  <a:pt x="5426" y="231"/>
                </a:lnTo>
                <a:lnTo>
                  <a:pt x="5424" y="232"/>
                </a:lnTo>
                <a:lnTo>
                  <a:pt x="5422" y="234"/>
                </a:lnTo>
                <a:lnTo>
                  <a:pt x="5420" y="235"/>
                </a:lnTo>
                <a:lnTo>
                  <a:pt x="5419" y="235"/>
                </a:lnTo>
                <a:lnTo>
                  <a:pt x="5417" y="234"/>
                </a:lnTo>
                <a:lnTo>
                  <a:pt x="5417" y="226"/>
                </a:lnTo>
                <a:lnTo>
                  <a:pt x="5419" y="226"/>
                </a:lnTo>
                <a:lnTo>
                  <a:pt x="5422" y="226"/>
                </a:lnTo>
                <a:lnTo>
                  <a:pt x="5424" y="226"/>
                </a:lnTo>
                <a:lnTo>
                  <a:pt x="5426" y="226"/>
                </a:lnTo>
                <a:lnTo>
                  <a:pt x="5427" y="225"/>
                </a:lnTo>
                <a:lnTo>
                  <a:pt x="5427" y="224"/>
                </a:lnTo>
                <a:lnTo>
                  <a:pt x="5427" y="223"/>
                </a:lnTo>
                <a:lnTo>
                  <a:pt x="5426" y="222"/>
                </a:lnTo>
                <a:lnTo>
                  <a:pt x="5423" y="220"/>
                </a:lnTo>
                <a:lnTo>
                  <a:pt x="5424" y="219"/>
                </a:lnTo>
                <a:lnTo>
                  <a:pt x="5421" y="221"/>
                </a:lnTo>
                <a:lnTo>
                  <a:pt x="5415" y="222"/>
                </a:lnTo>
                <a:lnTo>
                  <a:pt x="5413" y="223"/>
                </a:lnTo>
                <a:lnTo>
                  <a:pt x="5412" y="223"/>
                </a:lnTo>
                <a:lnTo>
                  <a:pt x="5411" y="222"/>
                </a:lnTo>
                <a:lnTo>
                  <a:pt x="5411" y="221"/>
                </a:lnTo>
                <a:lnTo>
                  <a:pt x="5410" y="217"/>
                </a:lnTo>
                <a:lnTo>
                  <a:pt x="5410" y="214"/>
                </a:lnTo>
                <a:lnTo>
                  <a:pt x="5409" y="212"/>
                </a:lnTo>
                <a:lnTo>
                  <a:pt x="5404" y="208"/>
                </a:lnTo>
                <a:lnTo>
                  <a:pt x="5398" y="206"/>
                </a:lnTo>
                <a:lnTo>
                  <a:pt x="5392" y="203"/>
                </a:lnTo>
                <a:lnTo>
                  <a:pt x="5389" y="202"/>
                </a:lnTo>
                <a:lnTo>
                  <a:pt x="5387" y="200"/>
                </a:lnTo>
                <a:lnTo>
                  <a:pt x="5384" y="214"/>
                </a:lnTo>
                <a:lnTo>
                  <a:pt x="5381" y="213"/>
                </a:lnTo>
                <a:lnTo>
                  <a:pt x="5380" y="211"/>
                </a:lnTo>
                <a:lnTo>
                  <a:pt x="5380" y="210"/>
                </a:lnTo>
                <a:lnTo>
                  <a:pt x="5380" y="208"/>
                </a:lnTo>
                <a:lnTo>
                  <a:pt x="5380" y="205"/>
                </a:lnTo>
                <a:lnTo>
                  <a:pt x="5381" y="200"/>
                </a:lnTo>
                <a:lnTo>
                  <a:pt x="5381" y="195"/>
                </a:lnTo>
                <a:lnTo>
                  <a:pt x="5379" y="195"/>
                </a:lnTo>
                <a:lnTo>
                  <a:pt x="5378" y="195"/>
                </a:lnTo>
                <a:lnTo>
                  <a:pt x="5377" y="196"/>
                </a:lnTo>
                <a:lnTo>
                  <a:pt x="5377" y="197"/>
                </a:lnTo>
                <a:lnTo>
                  <a:pt x="5376" y="200"/>
                </a:lnTo>
                <a:lnTo>
                  <a:pt x="5375" y="203"/>
                </a:lnTo>
                <a:lnTo>
                  <a:pt x="5370" y="203"/>
                </a:lnTo>
                <a:lnTo>
                  <a:pt x="5366" y="203"/>
                </a:lnTo>
                <a:lnTo>
                  <a:pt x="5364" y="203"/>
                </a:lnTo>
                <a:lnTo>
                  <a:pt x="5366" y="203"/>
                </a:lnTo>
                <a:lnTo>
                  <a:pt x="5368" y="201"/>
                </a:lnTo>
                <a:lnTo>
                  <a:pt x="5369" y="199"/>
                </a:lnTo>
                <a:lnTo>
                  <a:pt x="5370" y="197"/>
                </a:lnTo>
                <a:lnTo>
                  <a:pt x="5370" y="195"/>
                </a:lnTo>
                <a:lnTo>
                  <a:pt x="5370" y="194"/>
                </a:lnTo>
                <a:lnTo>
                  <a:pt x="5369" y="193"/>
                </a:lnTo>
                <a:lnTo>
                  <a:pt x="5368" y="193"/>
                </a:lnTo>
                <a:lnTo>
                  <a:pt x="5367" y="192"/>
                </a:lnTo>
                <a:lnTo>
                  <a:pt x="5364" y="192"/>
                </a:lnTo>
                <a:lnTo>
                  <a:pt x="5359" y="193"/>
                </a:lnTo>
                <a:lnTo>
                  <a:pt x="5356" y="194"/>
                </a:lnTo>
                <a:lnTo>
                  <a:pt x="5354" y="195"/>
                </a:lnTo>
                <a:lnTo>
                  <a:pt x="5350" y="198"/>
                </a:lnTo>
                <a:lnTo>
                  <a:pt x="5346" y="192"/>
                </a:lnTo>
                <a:lnTo>
                  <a:pt x="5345" y="189"/>
                </a:lnTo>
                <a:lnTo>
                  <a:pt x="5347" y="189"/>
                </a:lnTo>
                <a:lnTo>
                  <a:pt x="5345" y="188"/>
                </a:lnTo>
                <a:lnTo>
                  <a:pt x="5345" y="187"/>
                </a:lnTo>
                <a:lnTo>
                  <a:pt x="5346" y="187"/>
                </a:lnTo>
                <a:lnTo>
                  <a:pt x="5350" y="186"/>
                </a:lnTo>
                <a:lnTo>
                  <a:pt x="5342" y="185"/>
                </a:lnTo>
                <a:lnTo>
                  <a:pt x="5341" y="184"/>
                </a:lnTo>
                <a:lnTo>
                  <a:pt x="5341" y="183"/>
                </a:lnTo>
                <a:lnTo>
                  <a:pt x="5342" y="182"/>
                </a:lnTo>
                <a:lnTo>
                  <a:pt x="5344" y="181"/>
                </a:lnTo>
                <a:lnTo>
                  <a:pt x="5344" y="175"/>
                </a:lnTo>
                <a:lnTo>
                  <a:pt x="5349" y="174"/>
                </a:lnTo>
                <a:lnTo>
                  <a:pt x="5354" y="173"/>
                </a:lnTo>
                <a:lnTo>
                  <a:pt x="5359" y="172"/>
                </a:lnTo>
                <a:lnTo>
                  <a:pt x="5362" y="171"/>
                </a:lnTo>
                <a:lnTo>
                  <a:pt x="5364" y="169"/>
                </a:lnTo>
                <a:lnTo>
                  <a:pt x="5366" y="168"/>
                </a:lnTo>
                <a:lnTo>
                  <a:pt x="5367" y="166"/>
                </a:lnTo>
                <a:lnTo>
                  <a:pt x="5370" y="162"/>
                </a:lnTo>
                <a:lnTo>
                  <a:pt x="5373" y="157"/>
                </a:lnTo>
                <a:lnTo>
                  <a:pt x="5375" y="153"/>
                </a:lnTo>
                <a:lnTo>
                  <a:pt x="5369" y="151"/>
                </a:lnTo>
                <a:lnTo>
                  <a:pt x="5364" y="150"/>
                </a:lnTo>
                <a:lnTo>
                  <a:pt x="5360" y="149"/>
                </a:lnTo>
                <a:lnTo>
                  <a:pt x="5358" y="148"/>
                </a:lnTo>
                <a:lnTo>
                  <a:pt x="5356" y="147"/>
                </a:lnTo>
                <a:lnTo>
                  <a:pt x="5353" y="144"/>
                </a:lnTo>
                <a:lnTo>
                  <a:pt x="5349" y="141"/>
                </a:lnTo>
                <a:lnTo>
                  <a:pt x="5345" y="137"/>
                </a:lnTo>
                <a:lnTo>
                  <a:pt x="5343" y="136"/>
                </a:lnTo>
                <a:lnTo>
                  <a:pt x="5342" y="136"/>
                </a:lnTo>
                <a:lnTo>
                  <a:pt x="5338" y="135"/>
                </a:lnTo>
                <a:lnTo>
                  <a:pt x="5334" y="135"/>
                </a:lnTo>
                <a:lnTo>
                  <a:pt x="5331" y="136"/>
                </a:lnTo>
                <a:lnTo>
                  <a:pt x="5328" y="137"/>
                </a:lnTo>
                <a:lnTo>
                  <a:pt x="5323" y="139"/>
                </a:lnTo>
                <a:lnTo>
                  <a:pt x="5319" y="141"/>
                </a:lnTo>
                <a:lnTo>
                  <a:pt x="5317" y="142"/>
                </a:lnTo>
                <a:lnTo>
                  <a:pt x="5315" y="141"/>
                </a:lnTo>
                <a:lnTo>
                  <a:pt x="5313" y="141"/>
                </a:lnTo>
                <a:lnTo>
                  <a:pt x="5311" y="141"/>
                </a:lnTo>
                <a:lnTo>
                  <a:pt x="5310" y="143"/>
                </a:lnTo>
                <a:lnTo>
                  <a:pt x="5309" y="147"/>
                </a:lnTo>
                <a:lnTo>
                  <a:pt x="5308" y="151"/>
                </a:lnTo>
                <a:lnTo>
                  <a:pt x="5308" y="153"/>
                </a:lnTo>
                <a:lnTo>
                  <a:pt x="5310" y="156"/>
                </a:lnTo>
                <a:lnTo>
                  <a:pt x="5313" y="159"/>
                </a:lnTo>
                <a:lnTo>
                  <a:pt x="5316" y="161"/>
                </a:lnTo>
                <a:lnTo>
                  <a:pt x="5316" y="167"/>
                </a:lnTo>
                <a:lnTo>
                  <a:pt x="5319" y="167"/>
                </a:lnTo>
                <a:lnTo>
                  <a:pt x="5321" y="168"/>
                </a:lnTo>
                <a:lnTo>
                  <a:pt x="5326" y="169"/>
                </a:lnTo>
                <a:lnTo>
                  <a:pt x="5332" y="169"/>
                </a:lnTo>
                <a:lnTo>
                  <a:pt x="5336" y="169"/>
                </a:lnTo>
                <a:lnTo>
                  <a:pt x="5335" y="170"/>
                </a:lnTo>
                <a:lnTo>
                  <a:pt x="5335" y="171"/>
                </a:lnTo>
                <a:lnTo>
                  <a:pt x="5335" y="174"/>
                </a:lnTo>
                <a:lnTo>
                  <a:pt x="5335" y="175"/>
                </a:lnTo>
                <a:lnTo>
                  <a:pt x="5334" y="176"/>
                </a:lnTo>
                <a:lnTo>
                  <a:pt x="5333" y="176"/>
                </a:lnTo>
                <a:lnTo>
                  <a:pt x="5330" y="175"/>
                </a:lnTo>
                <a:lnTo>
                  <a:pt x="5333" y="181"/>
                </a:lnTo>
                <a:lnTo>
                  <a:pt x="5334" y="182"/>
                </a:lnTo>
                <a:lnTo>
                  <a:pt x="5334" y="183"/>
                </a:lnTo>
                <a:lnTo>
                  <a:pt x="5332" y="183"/>
                </a:lnTo>
                <a:lnTo>
                  <a:pt x="5328" y="182"/>
                </a:lnTo>
                <a:lnTo>
                  <a:pt x="5325" y="181"/>
                </a:lnTo>
                <a:lnTo>
                  <a:pt x="5322" y="181"/>
                </a:lnTo>
                <a:lnTo>
                  <a:pt x="5325" y="189"/>
                </a:lnTo>
                <a:lnTo>
                  <a:pt x="5318" y="189"/>
                </a:lnTo>
                <a:lnTo>
                  <a:pt x="5313" y="189"/>
                </a:lnTo>
                <a:lnTo>
                  <a:pt x="5308" y="187"/>
                </a:lnTo>
                <a:lnTo>
                  <a:pt x="5303" y="185"/>
                </a:lnTo>
                <a:lnTo>
                  <a:pt x="5295" y="181"/>
                </a:lnTo>
                <a:lnTo>
                  <a:pt x="5290" y="179"/>
                </a:lnTo>
                <a:lnTo>
                  <a:pt x="5285" y="178"/>
                </a:lnTo>
                <a:lnTo>
                  <a:pt x="5280" y="177"/>
                </a:lnTo>
                <a:lnTo>
                  <a:pt x="5276" y="178"/>
                </a:lnTo>
                <a:lnTo>
                  <a:pt x="5272" y="178"/>
                </a:lnTo>
                <a:lnTo>
                  <a:pt x="5268" y="179"/>
                </a:lnTo>
                <a:lnTo>
                  <a:pt x="5261" y="181"/>
                </a:lnTo>
                <a:lnTo>
                  <a:pt x="5257" y="181"/>
                </a:lnTo>
                <a:lnTo>
                  <a:pt x="5252" y="181"/>
                </a:lnTo>
                <a:lnTo>
                  <a:pt x="5249" y="175"/>
                </a:lnTo>
                <a:lnTo>
                  <a:pt x="5241" y="174"/>
                </a:lnTo>
                <a:lnTo>
                  <a:pt x="5235" y="174"/>
                </a:lnTo>
                <a:lnTo>
                  <a:pt x="5229" y="172"/>
                </a:lnTo>
                <a:lnTo>
                  <a:pt x="5230" y="172"/>
                </a:lnTo>
                <a:lnTo>
                  <a:pt x="5229" y="171"/>
                </a:lnTo>
                <a:lnTo>
                  <a:pt x="5227" y="169"/>
                </a:lnTo>
                <a:lnTo>
                  <a:pt x="5223" y="167"/>
                </a:lnTo>
                <a:lnTo>
                  <a:pt x="5224" y="165"/>
                </a:lnTo>
                <a:lnTo>
                  <a:pt x="5226" y="163"/>
                </a:lnTo>
                <a:lnTo>
                  <a:pt x="5226" y="161"/>
                </a:lnTo>
                <a:lnTo>
                  <a:pt x="5226" y="158"/>
                </a:lnTo>
                <a:lnTo>
                  <a:pt x="5228" y="159"/>
                </a:lnTo>
                <a:lnTo>
                  <a:pt x="5228" y="158"/>
                </a:lnTo>
                <a:lnTo>
                  <a:pt x="5227" y="154"/>
                </a:lnTo>
                <a:lnTo>
                  <a:pt x="5223" y="147"/>
                </a:lnTo>
                <a:lnTo>
                  <a:pt x="5218" y="147"/>
                </a:lnTo>
                <a:lnTo>
                  <a:pt x="5211" y="149"/>
                </a:lnTo>
                <a:lnTo>
                  <a:pt x="5203" y="150"/>
                </a:lnTo>
                <a:lnTo>
                  <a:pt x="5195" y="150"/>
                </a:lnTo>
                <a:lnTo>
                  <a:pt x="5192" y="144"/>
                </a:lnTo>
                <a:lnTo>
                  <a:pt x="5191" y="144"/>
                </a:lnTo>
                <a:lnTo>
                  <a:pt x="5190" y="144"/>
                </a:lnTo>
                <a:lnTo>
                  <a:pt x="5188" y="146"/>
                </a:lnTo>
                <a:lnTo>
                  <a:pt x="5185" y="147"/>
                </a:lnTo>
                <a:lnTo>
                  <a:pt x="5183" y="147"/>
                </a:lnTo>
                <a:lnTo>
                  <a:pt x="5181" y="147"/>
                </a:lnTo>
                <a:lnTo>
                  <a:pt x="5173" y="141"/>
                </a:lnTo>
                <a:lnTo>
                  <a:pt x="5168" y="142"/>
                </a:lnTo>
                <a:lnTo>
                  <a:pt x="5162" y="144"/>
                </a:lnTo>
                <a:lnTo>
                  <a:pt x="5156" y="147"/>
                </a:lnTo>
                <a:lnTo>
                  <a:pt x="5150" y="150"/>
                </a:lnTo>
                <a:lnTo>
                  <a:pt x="5144" y="154"/>
                </a:lnTo>
                <a:lnTo>
                  <a:pt x="5139" y="158"/>
                </a:lnTo>
                <a:lnTo>
                  <a:pt x="5135" y="161"/>
                </a:lnTo>
                <a:lnTo>
                  <a:pt x="5133" y="164"/>
                </a:lnTo>
                <a:lnTo>
                  <a:pt x="5133" y="166"/>
                </a:lnTo>
                <a:lnTo>
                  <a:pt x="5134" y="168"/>
                </a:lnTo>
                <a:lnTo>
                  <a:pt x="5134" y="171"/>
                </a:lnTo>
                <a:lnTo>
                  <a:pt x="5134" y="172"/>
                </a:lnTo>
                <a:lnTo>
                  <a:pt x="5133" y="172"/>
                </a:lnTo>
                <a:lnTo>
                  <a:pt x="5133" y="173"/>
                </a:lnTo>
                <a:lnTo>
                  <a:pt x="5132" y="173"/>
                </a:lnTo>
                <a:lnTo>
                  <a:pt x="5131" y="172"/>
                </a:lnTo>
                <a:lnTo>
                  <a:pt x="5131" y="171"/>
                </a:lnTo>
                <a:lnTo>
                  <a:pt x="5130" y="168"/>
                </a:lnTo>
                <a:lnTo>
                  <a:pt x="5130" y="164"/>
                </a:lnTo>
                <a:lnTo>
                  <a:pt x="5130" y="155"/>
                </a:lnTo>
                <a:lnTo>
                  <a:pt x="5131" y="150"/>
                </a:lnTo>
                <a:lnTo>
                  <a:pt x="5129" y="151"/>
                </a:lnTo>
                <a:lnTo>
                  <a:pt x="5127" y="151"/>
                </a:lnTo>
                <a:lnTo>
                  <a:pt x="5126" y="150"/>
                </a:lnTo>
                <a:lnTo>
                  <a:pt x="5126" y="149"/>
                </a:lnTo>
                <a:lnTo>
                  <a:pt x="5125" y="147"/>
                </a:lnTo>
                <a:lnTo>
                  <a:pt x="5124" y="147"/>
                </a:lnTo>
                <a:lnTo>
                  <a:pt x="5122" y="147"/>
                </a:lnTo>
                <a:lnTo>
                  <a:pt x="5122" y="152"/>
                </a:lnTo>
                <a:lnTo>
                  <a:pt x="5122" y="158"/>
                </a:lnTo>
                <a:lnTo>
                  <a:pt x="5108" y="157"/>
                </a:lnTo>
                <a:lnTo>
                  <a:pt x="5104" y="156"/>
                </a:lnTo>
                <a:lnTo>
                  <a:pt x="5101" y="155"/>
                </a:lnTo>
                <a:lnTo>
                  <a:pt x="5099" y="154"/>
                </a:lnTo>
                <a:lnTo>
                  <a:pt x="5096" y="151"/>
                </a:lnTo>
                <a:lnTo>
                  <a:pt x="5091" y="141"/>
                </a:lnTo>
                <a:lnTo>
                  <a:pt x="5092" y="142"/>
                </a:lnTo>
                <a:lnTo>
                  <a:pt x="5092" y="143"/>
                </a:lnTo>
                <a:lnTo>
                  <a:pt x="5091" y="146"/>
                </a:lnTo>
                <a:lnTo>
                  <a:pt x="5088" y="150"/>
                </a:lnTo>
                <a:lnTo>
                  <a:pt x="5083" y="147"/>
                </a:lnTo>
                <a:lnTo>
                  <a:pt x="5077" y="144"/>
                </a:lnTo>
                <a:lnTo>
                  <a:pt x="5073" y="151"/>
                </a:lnTo>
                <a:lnTo>
                  <a:pt x="5071" y="154"/>
                </a:lnTo>
                <a:lnTo>
                  <a:pt x="5069" y="157"/>
                </a:lnTo>
                <a:lnTo>
                  <a:pt x="5069" y="160"/>
                </a:lnTo>
                <a:lnTo>
                  <a:pt x="5069" y="161"/>
                </a:lnTo>
                <a:lnTo>
                  <a:pt x="5069" y="163"/>
                </a:lnTo>
                <a:lnTo>
                  <a:pt x="5072" y="165"/>
                </a:lnTo>
                <a:lnTo>
                  <a:pt x="5074" y="166"/>
                </a:lnTo>
                <a:lnTo>
                  <a:pt x="5077" y="167"/>
                </a:lnTo>
                <a:lnTo>
                  <a:pt x="5075" y="169"/>
                </a:lnTo>
                <a:lnTo>
                  <a:pt x="5074" y="171"/>
                </a:lnTo>
                <a:lnTo>
                  <a:pt x="5074" y="172"/>
                </a:lnTo>
                <a:lnTo>
                  <a:pt x="5066" y="169"/>
                </a:lnTo>
                <a:lnTo>
                  <a:pt x="5060" y="167"/>
                </a:lnTo>
                <a:lnTo>
                  <a:pt x="5061" y="169"/>
                </a:lnTo>
                <a:lnTo>
                  <a:pt x="5062" y="172"/>
                </a:lnTo>
                <a:lnTo>
                  <a:pt x="5062" y="173"/>
                </a:lnTo>
                <a:lnTo>
                  <a:pt x="5062" y="175"/>
                </a:lnTo>
                <a:lnTo>
                  <a:pt x="5062" y="176"/>
                </a:lnTo>
                <a:lnTo>
                  <a:pt x="5060" y="178"/>
                </a:lnTo>
                <a:lnTo>
                  <a:pt x="5056" y="180"/>
                </a:lnTo>
                <a:lnTo>
                  <a:pt x="5051" y="182"/>
                </a:lnTo>
                <a:lnTo>
                  <a:pt x="5046" y="182"/>
                </a:lnTo>
                <a:lnTo>
                  <a:pt x="5041" y="182"/>
                </a:lnTo>
                <a:lnTo>
                  <a:pt x="5030" y="182"/>
                </a:lnTo>
                <a:lnTo>
                  <a:pt x="5024" y="182"/>
                </a:lnTo>
                <a:lnTo>
                  <a:pt x="5018" y="184"/>
                </a:lnTo>
                <a:lnTo>
                  <a:pt x="5015" y="192"/>
                </a:lnTo>
                <a:lnTo>
                  <a:pt x="4999" y="194"/>
                </a:lnTo>
                <a:lnTo>
                  <a:pt x="4982" y="195"/>
                </a:lnTo>
                <a:lnTo>
                  <a:pt x="4997" y="192"/>
                </a:lnTo>
                <a:lnTo>
                  <a:pt x="5006" y="189"/>
                </a:lnTo>
                <a:lnTo>
                  <a:pt x="5010" y="188"/>
                </a:lnTo>
                <a:lnTo>
                  <a:pt x="5012" y="186"/>
                </a:lnTo>
                <a:lnTo>
                  <a:pt x="5013" y="184"/>
                </a:lnTo>
                <a:lnTo>
                  <a:pt x="5014" y="181"/>
                </a:lnTo>
                <a:lnTo>
                  <a:pt x="5014" y="177"/>
                </a:lnTo>
                <a:lnTo>
                  <a:pt x="5015" y="175"/>
                </a:lnTo>
                <a:lnTo>
                  <a:pt x="5019" y="173"/>
                </a:lnTo>
                <a:lnTo>
                  <a:pt x="5023" y="173"/>
                </a:lnTo>
                <a:lnTo>
                  <a:pt x="5028" y="173"/>
                </a:lnTo>
                <a:lnTo>
                  <a:pt x="5032" y="172"/>
                </a:lnTo>
                <a:lnTo>
                  <a:pt x="5039" y="169"/>
                </a:lnTo>
                <a:lnTo>
                  <a:pt x="5042" y="168"/>
                </a:lnTo>
                <a:lnTo>
                  <a:pt x="5045" y="166"/>
                </a:lnTo>
                <a:lnTo>
                  <a:pt x="5047" y="164"/>
                </a:lnTo>
                <a:lnTo>
                  <a:pt x="5050" y="161"/>
                </a:lnTo>
                <a:lnTo>
                  <a:pt x="5052" y="159"/>
                </a:lnTo>
                <a:lnTo>
                  <a:pt x="5054" y="156"/>
                </a:lnTo>
                <a:lnTo>
                  <a:pt x="5058" y="150"/>
                </a:lnTo>
                <a:lnTo>
                  <a:pt x="5061" y="144"/>
                </a:lnTo>
                <a:lnTo>
                  <a:pt x="5064" y="137"/>
                </a:lnTo>
                <a:lnTo>
                  <a:pt x="5066" y="130"/>
                </a:lnTo>
                <a:lnTo>
                  <a:pt x="5087" y="125"/>
                </a:lnTo>
                <a:lnTo>
                  <a:pt x="5108" y="120"/>
                </a:lnTo>
                <a:lnTo>
                  <a:pt x="5118" y="117"/>
                </a:lnTo>
                <a:lnTo>
                  <a:pt x="5128" y="114"/>
                </a:lnTo>
                <a:lnTo>
                  <a:pt x="5147" y="108"/>
                </a:lnTo>
                <a:lnTo>
                  <a:pt x="5147" y="106"/>
                </a:lnTo>
                <a:lnTo>
                  <a:pt x="5146" y="104"/>
                </a:lnTo>
                <a:lnTo>
                  <a:pt x="5146" y="100"/>
                </a:lnTo>
                <a:lnTo>
                  <a:pt x="5146" y="96"/>
                </a:lnTo>
                <a:lnTo>
                  <a:pt x="5145" y="93"/>
                </a:lnTo>
                <a:lnTo>
                  <a:pt x="5142" y="93"/>
                </a:lnTo>
                <a:lnTo>
                  <a:pt x="5138" y="91"/>
                </a:lnTo>
                <a:lnTo>
                  <a:pt x="5135" y="88"/>
                </a:lnTo>
                <a:lnTo>
                  <a:pt x="5134" y="86"/>
                </a:lnTo>
                <a:lnTo>
                  <a:pt x="5133" y="84"/>
                </a:lnTo>
                <a:lnTo>
                  <a:pt x="5133" y="83"/>
                </a:lnTo>
                <a:lnTo>
                  <a:pt x="5136" y="83"/>
                </a:lnTo>
                <a:lnTo>
                  <a:pt x="5142" y="85"/>
                </a:lnTo>
                <a:lnTo>
                  <a:pt x="5141" y="86"/>
                </a:lnTo>
                <a:lnTo>
                  <a:pt x="5143" y="85"/>
                </a:lnTo>
                <a:lnTo>
                  <a:pt x="5147" y="82"/>
                </a:lnTo>
                <a:lnTo>
                  <a:pt x="5147" y="78"/>
                </a:lnTo>
                <a:lnTo>
                  <a:pt x="5147" y="74"/>
                </a:lnTo>
                <a:lnTo>
                  <a:pt x="5145" y="72"/>
                </a:lnTo>
                <a:lnTo>
                  <a:pt x="5141" y="69"/>
                </a:lnTo>
                <a:lnTo>
                  <a:pt x="5138" y="67"/>
                </a:lnTo>
                <a:lnTo>
                  <a:pt x="5136" y="65"/>
                </a:lnTo>
                <a:lnTo>
                  <a:pt x="5136" y="63"/>
                </a:lnTo>
                <a:lnTo>
                  <a:pt x="5136" y="59"/>
                </a:lnTo>
                <a:lnTo>
                  <a:pt x="5137" y="56"/>
                </a:lnTo>
                <a:lnTo>
                  <a:pt x="5137" y="55"/>
                </a:lnTo>
                <a:lnTo>
                  <a:pt x="5136" y="54"/>
                </a:lnTo>
                <a:lnTo>
                  <a:pt x="5135" y="53"/>
                </a:lnTo>
                <a:lnTo>
                  <a:pt x="5132" y="53"/>
                </a:lnTo>
                <a:lnTo>
                  <a:pt x="5128" y="53"/>
                </a:lnTo>
                <a:lnTo>
                  <a:pt x="5123" y="53"/>
                </a:lnTo>
                <a:lnTo>
                  <a:pt x="5121" y="52"/>
                </a:lnTo>
                <a:lnTo>
                  <a:pt x="5119" y="51"/>
                </a:lnTo>
                <a:lnTo>
                  <a:pt x="5118" y="50"/>
                </a:lnTo>
                <a:lnTo>
                  <a:pt x="5116" y="47"/>
                </a:lnTo>
                <a:lnTo>
                  <a:pt x="5114" y="42"/>
                </a:lnTo>
                <a:lnTo>
                  <a:pt x="5111" y="32"/>
                </a:lnTo>
                <a:lnTo>
                  <a:pt x="5109" y="32"/>
                </a:lnTo>
                <a:lnTo>
                  <a:pt x="5107" y="31"/>
                </a:lnTo>
                <a:lnTo>
                  <a:pt x="5106" y="30"/>
                </a:lnTo>
                <a:lnTo>
                  <a:pt x="5105" y="29"/>
                </a:lnTo>
                <a:lnTo>
                  <a:pt x="5102" y="29"/>
                </a:lnTo>
                <a:lnTo>
                  <a:pt x="5098" y="30"/>
                </a:lnTo>
                <a:lnTo>
                  <a:pt x="5092" y="33"/>
                </a:lnTo>
                <a:lnTo>
                  <a:pt x="5087" y="36"/>
                </a:lnTo>
                <a:lnTo>
                  <a:pt x="5083" y="37"/>
                </a:lnTo>
                <a:lnTo>
                  <a:pt x="5080" y="32"/>
                </a:lnTo>
                <a:lnTo>
                  <a:pt x="5074" y="32"/>
                </a:lnTo>
                <a:lnTo>
                  <a:pt x="5069" y="33"/>
                </a:lnTo>
                <a:lnTo>
                  <a:pt x="5063" y="33"/>
                </a:lnTo>
                <a:lnTo>
                  <a:pt x="5057" y="34"/>
                </a:lnTo>
                <a:lnTo>
                  <a:pt x="5054" y="36"/>
                </a:lnTo>
                <a:lnTo>
                  <a:pt x="5050" y="38"/>
                </a:lnTo>
                <a:lnTo>
                  <a:pt x="5047" y="41"/>
                </a:lnTo>
                <a:lnTo>
                  <a:pt x="5045" y="44"/>
                </a:lnTo>
                <a:lnTo>
                  <a:pt x="5040" y="49"/>
                </a:lnTo>
                <a:lnTo>
                  <a:pt x="5038" y="51"/>
                </a:lnTo>
                <a:lnTo>
                  <a:pt x="5034" y="52"/>
                </a:lnTo>
                <a:lnTo>
                  <a:pt x="5031" y="51"/>
                </a:lnTo>
                <a:lnTo>
                  <a:pt x="5027" y="51"/>
                </a:lnTo>
                <a:lnTo>
                  <a:pt x="5025" y="51"/>
                </a:lnTo>
                <a:lnTo>
                  <a:pt x="5024" y="51"/>
                </a:lnTo>
                <a:lnTo>
                  <a:pt x="5032" y="32"/>
                </a:lnTo>
                <a:lnTo>
                  <a:pt x="5022" y="29"/>
                </a:lnTo>
                <a:lnTo>
                  <a:pt x="5014" y="27"/>
                </a:lnTo>
                <a:lnTo>
                  <a:pt x="5005" y="27"/>
                </a:lnTo>
                <a:lnTo>
                  <a:pt x="4996" y="26"/>
                </a:lnTo>
                <a:lnTo>
                  <a:pt x="4999" y="18"/>
                </a:lnTo>
                <a:lnTo>
                  <a:pt x="5001" y="15"/>
                </a:lnTo>
                <a:lnTo>
                  <a:pt x="5004" y="12"/>
                </a:lnTo>
                <a:lnTo>
                  <a:pt x="4996" y="8"/>
                </a:lnTo>
                <a:lnTo>
                  <a:pt x="4987" y="4"/>
                </a:lnTo>
                <a:lnTo>
                  <a:pt x="4977" y="1"/>
                </a:lnTo>
                <a:lnTo>
                  <a:pt x="4972" y="0"/>
                </a:lnTo>
                <a:lnTo>
                  <a:pt x="4967" y="1"/>
                </a:lnTo>
                <a:lnTo>
                  <a:pt x="4965" y="9"/>
                </a:lnTo>
                <a:lnTo>
                  <a:pt x="4954" y="9"/>
                </a:lnTo>
                <a:lnTo>
                  <a:pt x="4947" y="9"/>
                </a:lnTo>
                <a:lnTo>
                  <a:pt x="4942" y="9"/>
                </a:lnTo>
                <a:lnTo>
                  <a:pt x="4939" y="11"/>
                </a:lnTo>
                <a:lnTo>
                  <a:pt x="4933" y="16"/>
                </a:lnTo>
                <a:lnTo>
                  <a:pt x="4929" y="19"/>
                </a:lnTo>
                <a:lnTo>
                  <a:pt x="4922" y="23"/>
                </a:lnTo>
                <a:lnTo>
                  <a:pt x="4922" y="29"/>
                </a:lnTo>
                <a:lnTo>
                  <a:pt x="4920" y="30"/>
                </a:lnTo>
                <a:lnTo>
                  <a:pt x="4918" y="30"/>
                </a:lnTo>
                <a:lnTo>
                  <a:pt x="4915" y="30"/>
                </a:lnTo>
                <a:lnTo>
                  <a:pt x="4914" y="32"/>
                </a:lnTo>
                <a:lnTo>
                  <a:pt x="4914" y="34"/>
                </a:lnTo>
                <a:lnTo>
                  <a:pt x="4914" y="36"/>
                </a:lnTo>
                <a:lnTo>
                  <a:pt x="4915" y="38"/>
                </a:lnTo>
                <a:lnTo>
                  <a:pt x="4914" y="40"/>
                </a:lnTo>
                <a:lnTo>
                  <a:pt x="4920" y="45"/>
                </a:lnTo>
                <a:lnTo>
                  <a:pt x="4925" y="51"/>
                </a:lnTo>
                <a:lnTo>
                  <a:pt x="4919" y="50"/>
                </a:lnTo>
                <a:lnTo>
                  <a:pt x="4913" y="48"/>
                </a:lnTo>
                <a:lnTo>
                  <a:pt x="4903" y="47"/>
                </a:lnTo>
                <a:lnTo>
                  <a:pt x="4893" y="46"/>
                </a:lnTo>
                <a:lnTo>
                  <a:pt x="4880" y="46"/>
                </a:lnTo>
                <a:lnTo>
                  <a:pt x="4883" y="54"/>
                </a:lnTo>
                <a:lnTo>
                  <a:pt x="4886" y="57"/>
                </a:lnTo>
                <a:lnTo>
                  <a:pt x="4881" y="57"/>
                </a:lnTo>
                <a:lnTo>
                  <a:pt x="4876" y="57"/>
                </a:lnTo>
                <a:lnTo>
                  <a:pt x="4873" y="58"/>
                </a:lnTo>
                <a:lnTo>
                  <a:pt x="4871" y="59"/>
                </a:lnTo>
                <a:lnTo>
                  <a:pt x="4869" y="60"/>
                </a:lnTo>
                <a:lnTo>
                  <a:pt x="4869" y="64"/>
                </a:lnTo>
                <a:lnTo>
                  <a:pt x="4869" y="68"/>
                </a:lnTo>
                <a:lnTo>
                  <a:pt x="4860" y="73"/>
                </a:lnTo>
                <a:lnTo>
                  <a:pt x="4856" y="75"/>
                </a:lnTo>
                <a:lnTo>
                  <a:pt x="4852" y="77"/>
                </a:lnTo>
                <a:lnTo>
                  <a:pt x="4850" y="77"/>
                </a:lnTo>
                <a:lnTo>
                  <a:pt x="4849" y="76"/>
                </a:lnTo>
                <a:lnTo>
                  <a:pt x="4849" y="75"/>
                </a:lnTo>
                <a:lnTo>
                  <a:pt x="4849" y="73"/>
                </a:lnTo>
                <a:lnTo>
                  <a:pt x="4849" y="71"/>
                </a:lnTo>
                <a:lnTo>
                  <a:pt x="4843" y="74"/>
                </a:lnTo>
                <a:lnTo>
                  <a:pt x="4840" y="75"/>
                </a:lnTo>
                <a:lnTo>
                  <a:pt x="4835" y="77"/>
                </a:lnTo>
                <a:lnTo>
                  <a:pt x="4830" y="82"/>
                </a:lnTo>
                <a:lnTo>
                  <a:pt x="4828" y="82"/>
                </a:lnTo>
                <a:lnTo>
                  <a:pt x="4827" y="81"/>
                </a:lnTo>
                <a:lnTo>
                  <a:pt x="4826" y="80"/>
                </a:lnTo>
                <a:lnTo>
                  <a:pt x="4827" y="79"/>
                </a:lnTo>
                <a:lnTo>
                  <a:pt x="4828" y="75"/>
                </a:lnTo>
                <a:lnTo>
                  <a:pt x="4830" y="74"/>
                </a:lnTo>
                <a:lnTo>
                  <a:pt x="4833" y="71"/>
                </a:lnTo>
                <a:lnTo>
                  <a:pt x="4836" y="69"/>
                </a:lnTo>
                <a:lnTo>
                  <a:pt x="4841" y="66"/>
                </a:lnTo>
                <a:lnTo>
                  <a:pt x="4842" y="64"/>
                </a:lnTo>
                <a:lnTo>
                  <a:pt x="4842" y="63"/>
                </a:lnTo>
                <a:lnTo>
                  <a:pt x="4842" y="62"/>
                </a:lnTo>
                <a:lnTo>
                  <a:pt x="4840" y="60"/>
                </a:lnTo>
                <a:lnTo>
                  <a:pt x="4835" y="57"/>
                </a:lnTo>
                <a:lnTo>
                  <a:pt x="4837" y="57"/>
                </a:lnTo>
                <a:lnTo>
                  <a:pt x="4839" y="57"/>
                </a:lnTo>
                <a:lnTo>
                  <a:pt x="4844" y="57"/>
                </a:lnTo>
                <a:lnTo>
                  <a:pt x="4847" y="48"/>
                </a:lnTo>
                <a:lnTo>
                  <a:pt x="4824" y="48"/>
                </a:lnTo>
                <a:lnTo>
                  <a:pt x="4824" y="53"/>
                </a:lnTo>
                <a:lnTo>
                  <a:pt x="4824" y="57"/>
                </a:lnTo>
                <a:lnTo>
                  <a:pt x="4828" y="57"/>
                </a:lnTo>
                <a:lnTo>
                  <a:pt x="4832" y="57"/>
                </a:lnTo>
                <a:lnTo>
                  <a:pt x="4830" y="60"/>
                </a:lnTo>
                <a:lnTo>
                  <a:pt x="4829" y="61"/>
                </a:lnTo>
                <a:lnTo>
                  <a:pt x="4829" y="62"/>
                </a:lnTo>
                <a:lnTo>
                  <a:pt x="4830" y="63"/>
                </a:lnTo>
                <a:lnTo>
                  <a:pt x="4820" y="62"/>
                </a:lnTo>
                <a:lnTo>
                  <a:pt x="4810" y="63"/>
                </a:lnTo>
                <a:lnTo>
                  <a:pt x="4801" y="63"/>
                </a:lnTo>
                <a:lnTo>
                  <a:pt x="4796" y="63"/>
                </a:lnTo>
                <a:lnTo>
                  <a:pt x="4790" y="63"/>
                </a:lnTo>
                <a:lnTo>
                  <a:pt x="4789" y="62"/>
                </a:lnTo>
                <a:lnTo>
                  <a:pt x="4788" y="60"/>
                </a:lnTo>
                <a:lnTo>
                  <a:pt x="4785" y="59"/>
                </a:lnTo>
                <a:lnTo>
                  <a:pt x="4784" y="59"/>
                </a:lnTo>
                <a:lnTo>
                  <a:pt x="4782" y="60"/>
                </a:lnTo>
                <a:lnTo>
                  <a:pt x="4782" y="64"/>
                </a:lnTo>
                <a:lnTo>
                  <a:pt x="4782" y="68"/>
                </a:lnTo>
                <a:lnTo>
                  <a:pt x="4769" y="70"/>
                </a:lnTo>
                <a:lnTo>
                  <a:pt x="4759" y="72"/>
                </a:lnTo>
                <a:lnTo>
                  <a:pt x="4749" y="75"/>
                </a:lnTo>
                <a:lnTo>
                  <a:pt x="4743" y="76"/>
                </a:lnTo>
                <a:lnTo>
                  <a:pt x="4737" y="77"/>
                </a:lnTo>
                <a:lnTo>
                  <a:pt x="4729" y="77"/>
                </a:lnTo>
                <a:lnTo>
                  <a:pt x="4723" y="75"/>
                </a:lnTo>
                <a:lnTo>
                  <a:pt x="4718" y="74"/>
                </a:lnTo>
                <a:lnTo>
                  <a:pt x="4716" y="74"/>
                </a:lnTo>
                <a:lnTo>
                  <a:pt x="4714" y="74"/>
                </a:lnTo>
                <a:lnTo>
                  <a:pt x="4713" y="74"/>
                </a:lnTo>
                <a:lnTo>
                  <a:pt x="4712" y="75"/>
                </a:lnTo>
                <a:lnTo>
                  <a:pt x="4708" y="78"/>
                </a:lnTo>
                <a:lnTo>
                  <a:pt x="4703" y="82"/>
                </a:lnTo>
                <a:lnTo>
                  <a:pt x="4700" y="83"/>
                </a:lnTo>
                <a:lnTo>
                  <a:pt x="4696" y="83"/>
                </a:lnTo>
                <a:lnTo>
                  <a:pt x="4689" y="83"/>
                </a:lnTo>
                <a:lnTo>
                  <a:pt x="4675" y="82"/>
                </a:lnTo>
                <a:lnTo>
                  <a:pt x="4677" y="84"/>
                </a:lnTo>
                <a:lnTo>
                  <a:pt x="4680" y="86"/>
                </a:lnTo>
                <a:lnTo>
                  <a:pt x="4681" y="88"/>
                </a:lnTo>
                <a:lnTo>
                  <a:pt x="4682" y="90"/>
                </a:lnTo>
                <a:lnTo>
                  <a:pt x="4682" y="92"/>
                </a:lnTo>
                <a:lnTo>
                  <a:pt x="4681" y="94"/>
                </a:lnTo>
                <a:lnTo>
                  <a:pt x="4679" y="95"/>
                </a:lnTo>
                <a:lnTo>
                  <a:pt x="4675" y="96"/>
                </a:lnTo>
                <a:lnTo>
                  <a:pt x="4674" y="105"/>
                </a:lnTo>
                <a:lnTo>
                  <a:pt x="4672" y="110"/>
                </a:lnTo>
                <a:lnTo>
                  <a:pt x="4669" y="106"/>
                </a:lnTo>
                <a:lnTo>
                  <a:pt x="4667" y="102"/>
                </a:lnTo>
                <a:lnTo>
                  <a:pt x="4665" y="102"/>
                </a:lnTo>
                <a:lnTo>
                  <a:pt x="4662" y="102"/>
                </a:lnTo>
                <a:lnTo>
                  <a:pt x="4660" y="102"/>
                </a:lnTo>
                <a:lnTo>
                  <a:pt x="4657" y="103"/>
                </a:lnTo>
                <a:lnTo>
                  <a:pt x="4655" y="104"/>
                </a:lnTo>
                <a:lnTo>
                  <a:pt x="4654" y="106"/>
                </a:lnTo>
                <a:lnTo>
                  <a:pt x="4654" y="107"/>
                </a:lnTo>
                <a:lnTo>
                  <a:pt x="4655" y="108"/>
                </a:lnTo>
                <a:lnTo>
                  <a:pt x="4662" y="111"/>
                </a:lnTo>
                <a:lnTo>
                  <a:pt x="4664" y="112"/>
                </a:lnTo>
                <a:lnTo>
                  <a:pt x="4664" y="113"/>
                </a:lnTo>
                <a:lnTo>
                  <a:pt x="4665" y="114"/>
                </a:lnTo>
                <a:lnTo>
                  <a:pt x="4667" y="116"/>
                </a:lnTo>
                <a:lnTo>
                  <a:pt x="4663" y="117"/>
                </a:lnTo>
                <a:lnTo>
                  <a:pt x="4660" y="118"/>
                </a:lnTo>
                <a:lnTo>
                  <a:pt x="4655" y="119"/>
                </a:lnTo>
                <a:lnTo>
                  <a:pt x="4661" y="127"/>
                </a:lnTo>
                <a:lnTo>
                  <a:pt x="4666" y="135"/>
                </a:lnTo>
                <a:lnTo>
                  <a:pt x="4670" y="143"/>
                </a:lnTo>
                <a:lnTo>
                  <a:pt x="4675" y="153"/>
                </a:lnTo>
                <a:lnTo>
                  <a:pt x="4668" y="153"/>
                </a:lnTo>
                <a:lnTo>
                  <a:pt x="4661" y="153"/>
                </a:lnTo>
                <a:lnTo>
                  <a:pt x="4662" y="151"/>
                </a:lnTo>
                <a:lnTo>
                  <a:pt x="4664" y="147"/>
                </a:lnTo>
                <a:lnTo>
                  <a:pt x="4664" y="145"/>
                </a:lnTo>
                <a:lnTo>
                  <a:pt x="4664" y="144"/>
                </a:lnTo>
                <a:lnTo>
                  <a:pt x="4662" y="142"/>
                </a:lnTo>
                <a:lnTo>
                  <a:pt x="4660" y="142"/>
                </a:lnTo>
                <a:lnTo>
                  <a:pt x="4658" y="141"/>
                </a:lnTo>
                <a:lnTo>
                  <a:pt x="4658" y="138"/>
                </a:lnTo>
                <a:lnTo>
                  <a:pt x="4655" y="138"/>
                </a:lnTo>
                <a:lnTo>
                  <a:pt x="4652" y="139"/>
                </a:lnTo>
                <a:lnTo>
                  <a:pt x="4645" y="141"/>
                </a:lnTo>
                <a:lnTo>
                  <a:pt x="4638" y="143"/>
                </a:lnTo>
                <a:lnTo>
                  <a:pt x="4635" y="144"/>
                </a:lnTo>
                <a:lnTo>
                  <a:pt x="4633" y="144"/>
                </a:lnTo>
                <a:lnTo>
                  <a:pt x="4628" y="143"/>
                </a:lnTo>
                <a:lnTo>
                  <a:pt x="4624" y="141"/>
                </a:lnTo>
                <a:lnTo>
                  <a:pt x="4621" y="139"/>
                </a:lnTo>
                <a:lnTo>
                  <a:pt x="4619" y="138"/>
                </a:lnTo>
                <a:lnTo>
                  <a:pt x="4568" y="147"/>
                </a:lnTo>
                <a:lnTo>
                  <a:pt x="4564" y="150"/>
                </a:lnTo>
                <a:lnTo>
                  <a:pt x="4560" y="153"/>
                </a:lnTo>
                <a:lnTo>
                  <a:pt x="4558" y="156"/>
                </a:lnTo>
                <a:lnTo>
                  <a:pt x="4556" y="159"/>
                </a:lnTo>
                <a:lnTo>
                  <a:pt x="4554" y="167"/>
                </a:lnTo>
                <a:lnTo>
                  <a:pt x="4554" y="172"/>
                </a:lnTo>
                <a:lnTo>
                  <a:pt x="4554" y="176"/>
                </a:lnTo>
                <a:lnTo>
                  <a:pt x="4554" y="180"/>
                </a:lnTo>
                <a:lnTo>
                  <a:pt x="4555" y="184"/>
                </a:lnTo>
                <a:lnTo>
                  <a:pt x="4555" y="188"/>
                </a:lnTo>
                <a:lnTo>
                  <a:pt x="4557" y="192"/>
                </a:lnTo>
                <a:lnTo>
                  <a:pt x="4558" y="195"/>
                </a:lnTo>
                <a:lnTo>
                  <a:pt x="4560" y="199"/>
                </a:lnTo>
                <a:lnTo>
                  <a:pt x="4562" y="201"/>
                </a:lnTo>
                <a:lnTo>
                  <a:pt x="4565" y="203"/>
                </a:lnTo>
                <a:lnTo>
                  <a:pt x="4568" y="205"/>
                </a:lnTo>
                <a:lnTo>
                  <a:pt x="4571" y="206"/>
                </a:lnTo>
                <a:lnTo>
                  <a:pt x="4573" y="206"/>
                </a:lnTo>
                <a:lnTo>
                  <a:pt x="4575" y="206"/>
                </a:lnTo>
                <a:lnTo>
                  <a:pt x="4578" y="205"/>
                </a:lnTo>
                <a:lnTo>
                  <a:pt x="4580" y="203"/>
                </a:lnTo>
                <a:lnTo>
                  <a:pt x="4581" y="203"/>
                </a:lnTo>
                <a:lnTo>
                  <a:pt x="4582" y="203"/>
                </a:lnTo>
                <a:lnTo>
                  <a:pt x="4583" y="204"/>
                </a:lnTo>
                <a:lnTo>
                  <a:pt x="4584" y="205"/>
                </a:lnTo>
                <a:lnTo>
                  <a:pt x="4586" y="209"/>
                </a:lnTo>
                <a:lnTo>
                  <a:pt x="4588" y="212"/>
                </a:lnTo>
                <a:lnTo>
                  <a:pt x="4591" y="214"/>
                </a:lnTo>
                <a:lnTo>
                  <a:pt x="4594" y="216"/>
                </a:lnTo>
                <a:lnTo>
                  <a:pt x="4598" y="217"/>
                </a:lnTo>
                <a:lnTo>
                  <a:pt x="4605" y="220"/>
                </a:lnTo>
                <a:lnTo>
                  <a:pt x="4602" y="228"/>
                </a:lnTo>
                <a:lnTo>
                  <a:pt x="4601" y="236"/>
                </a:lnTo>
                <a:lnTo>
                  <a:pt x="4599" y="254"/>
                </a:lnTo>
                <a:lnTo>
                  <a:pt x="4601" y="255"/>
                </a:lnTo>
                <a:lnTo>
                  <a:pt x="4602" y="256"/>
                </a:lnTo>
                <a:lnTo>
                  <a:pt x="4602" y="257"/>
                </a:lnTo>
                <a:lnTo>
                  <a:pt x="4602" y="259"/>
                </a:lnTo>
                <a:lnTo>
                  <a:pt x="4602" y="262"/>
                </a:lnTo>
                <a:lnTo>
                  <a:pt x="4604" y="262"/>
                </a:lnTo>
                <a:lnTo>
                  <a:pt x="4605" y="264"/>
                </a:lnTo>
                <a:lnTo>
                  <a:pt x="4604" y="265"/>
                </a:lnTo>
                <a:lnTo>
                  <a:pt x="4603" y="269"/>
                </a:lnTo>
                <a:lnTo>
                  <a:pt x="4602" y="271"/>
                </a:lnTo>
                <a:lnTo>
                  <a:pt x="4599" y="271"/>
                </a:lnTo>
                <a:lnTo>
                  <a:pt x="4596" y="271"/>
                </a:lnTo>
                <a:lnTo>
                  <a:pt x="4593" y="270"/>
                </a:lnTo>
                <a:lnTo>
                  <a:pt x="4592" y="270"/>
                </a:lnTo>
                <a:lnTo>
                  <a:pt x="4591" y="271"/>
                </a:lnTo>
                <a:lnTo>
                  <a:pt x="4591" y="279"/>
                </a:lnTo>
                <a:lnTo>
                  <a:pt x="4600" y="285"/>
                </a:lnTo>
                <a:lnTo>
                  <a:pt x="4607" y="290"/>
                </a:lnTo>
                <a:lnTo>
                  <a:pt x="4610" y="291"/>
                </a:lnTo>
                <a:lnTo>
                  <a:pt x="4612" y="290"/>
                </a:lnTo>
                <a:lnTo>
                  <a:pt x="4615" y="288"/>
                </a:lnTo>
                <a:lnTo>
                  <a:pt x="4617" y="286"/>
                </a:lnTo>
                <a:lnTo>
                  <a:pt x="4618" y="285"/>
                </a:lnTo>
                <a:lnTo>
                  <a:pt x="4619" y="285"/>
                </a:lnTo>
                <a:lnTo>
                  <a:pt x="4622" y="284"/>
                </a:lnTo>
                <a:lnTo>
                  <a:pt x="4625" y="285"/>
                </a:lnTo>
                <a:lnTo>
                  <a:pt x="4627" y="285"/>
                </a:lnTo>
                <a:lnTo>
                  <a:pt x="4629" y="286"/>
                </a:lnTo>
                <a:lnTo>
                  <a:pt x="4633" y="288"/>
                </a:lnTo>
                <a:lnTo>
                  <a:pt x="4638" y="290"/>
                </a:lnTo>
                <a:lnTo>
                  <a:pt x="4641" y="304"/>
                </a:lnTo>
                <a:lnTo>
                  <a:pt x="4636" y="304"/>
                </a:lnTo>
                <a:lnTo>
                  <a:pt x="4633" y="293"/>
                </a:lnTo>
                <a:lnTo>
                  <a:pt x="4624" y="293"/>
                </a:lnTo>
                <a:lnTo>
                  <a:pt x="4615" y="293"/>
                </a:lnTo>
                <a:lnTo>
                  <a:pt x="4605" y="293"/>
                </a:lnTo>
                <a:lnTo>
                  <a:pt x="4593" y="293"/>
                </a:lnTo>
                <a:lnTo>
                  <a:pt x="4593" y="291"/>
                </a:lnTo>
                <a:lnTo>
                  <a:pt x="4592" y="288"/>
                </a:lnTo>
                <a:lnTo>
                  <a:pt x="4592" y="285"/>
                </a:lnTo>
                <a:lnTo>
                  <a:pt x="4591" y="282"/>
                </a:lnTo>
                <a:lnTo>
                  <a:pt x="4582" y="277"/>
                </a:lnTo>
                <a:lnTo>
                  <a:pt x="4578" y="275"/>
                </a:lnTo>
                <a:lnTo>
                  <a:pt x="4579" y="276"/>
                </a:lnTo>
                <a:lnTo>
                  <a:pt x="4575" y="277"/>
                </a:lnTo>
                <a:lnTo>
                  <a:pt x="4574" y="277"/>
                </a:lnTo>
                <a:lnTo>
                  <a:pt x="4575" y="278"/>
                </a:lnTo>
                <a:lnTo>
                  <a:pt x="4577" y="279"/>
                </a:lnTo>
                <a:lnTo>
                  <a:pt x="4574" y="282"/>
                </a:lnTo>
                <a:lnTo>
                  <a:pt x="4568" y="282"/>
                </a:lnTo>
                <a:lnTo>
                  <a:pt x="4572" y="265"/>
                </a:lnTo>
                <a:lnTo>
                  <a:pt x="4574" y="257"/>
                </a:lnTo>
                <a:lnTo>
                  <a:pt x="4576" y="250"/>
                </a:lnTo>
                <a:lnTo>
                  <a:pt x="4579" y="243"/>
                </a:lnTo>
                <a:lnTo>
                  <a:pt x="4582" y="236"/>
                </a:lnTo>
                <a:lnTo>
                  <a:pt x="4586" y="230"/>
                </a:lnTo>
                <a:lnTo>
                  <a:pt x="4591" y="223"/>
                </a:lnTo>
                <a:lnTo>
                  <a:pt x="4584" y="222"/>
                </a:lnTo>
                <a:lnTo>
                  <a:pt x="4575" y="220"/>
                </a:lnTo>
                <a:lnTo>
                  <a:pt x="4566" y="218"/>
                </a:lnTo>
                <a:lnTo>
                  <a:pt x="4560" y="217"/>
                </a:lnTo>
                <a:lnTo>
                  <a:pt x="4562" y="223"/>
                </a:lnTo>
                <a:lnTo>
                  <a:pt x="4557" y="223"/>
                </a:lnTo>
                <a:lnTo>
                  <a:pt x="4552" y="214"/>
                </a:lnTo>
                <a:lnTo>
                  <a:pt x="4548" y="206"/>
                </a:lnTo>
                <a:lnTo>
                  <a:pt x="4547" y="205"/>
                </a:lnTo>
                <a:lnTo>
                  <a:pt x="4546" y="207"/>
                </a:lnTo>
                <a:lnTo>
                  <a:pt x="4545" y="208"/>
                </a:lnTo>
                <a:lnTo>
                  <a:pt x="4544" y="209"/>
                </a:lnTo>
                <a:lnTo>
                  <a:pt x="4543" y="209"/>
                </a:lnTo>
                <a:lnTo>
                  <a:pt x="4537" y="203"/>
                </a:lnTo>
                <a:lnTo>
                  <a:pt x="4528" y="200"/>
                </a:lnTo>
                <a:lnTo>
                  <a:pt x="4524" y="199"/>
                </a:lnTo>
                <a:lnTo>
                  <a:pt x="4520" y="199"/>
                </a:lnTo>
                <a:lnTo>
                  <a:pt x="4516" y="199"/>
                </a:lnTo>
                <a:lnTo>
                  <a:pt x="4512" y="200"/>
                </a:lnTo>
                <a:lnTo>
                  <a:pt x="4503" y="203"/>
                </a:lnTo>
                <a:lnTo>
                  <a:pt x="4501" y="205"/>
                </a:lnTo>
                <a:lnTo>
                  <a:pt x="4499" y="206"/>
                </a:lnTo>
                <a:lnTo>
                  <a:pt x="4497" y="208"/>
                </a:lnTo>
                <a:lnTo>
                  <a:pt x="4496" y="209"/>
                </a:lnTo>
                <a:lnTo>
                  <a:pt x="4497" y="211"/>
                </a:lnTo>
                <a:lnTo>
                  <a:pt x="4498" y="211"/>
                </a:lnTo>
                <a:lnTo>
                  <a:pt x="4501" y="212"/>
                </a:lnTo>
                <a:lnTo>
                  <a:pt x="4506" y="212"/>
                </a:lnTo>
                <a:lnTo>
                  <a:pt x="4507" y="215"/>
                </a:lnTo>
                <a:lnTo>
                  <a:pt x="4509" y="217"/>
                </a:lnTo>
                <a:lnTo>
                  <a:pt x="4506" y="219"/>
                </a:lnTo>
                <a:lnTo>
                  <a:pt x="4505" y="220"/>
                </a:lnTo>
                <a:lnTo>
                  <a:pt x="4505" y="222"/>
                </a:lnTo>
                <a:lnTo>
                  <a:pt x="4504" y="224"/>
                </a:lnTo>
                <a:lnTo>
                  <a:pt x="4503" y="226"/>
                </a:lnTo>
                <a:lnTo>
                  <a:pt x="4501" y="226"/>
                </a:lnTo>
                <a:lnTo>
                  <a:pt x="4497" y="225"/>
                </a:lnTo>
                <a:lnTo>
                  <a:pt x="4494" y="224"/>
                </a:lnTo>
                <a:lnTo>
                  <a:pt x="4495" y="223"/>
                </a:lnTo>
                <a:lnTo>
                  <a:pt x="4490" y="220"/>
                </a:lnTo>
                <a:lnTo>
                  <a:pt x="4486" y="217"/>
                </a:lnTo>
                <a:lnTo>
                  <a:pt x="4483" y="217"/>
                </a:lnTo>
                <a:lnTo>
                  <a:pt x="4479" y="217"/>
                </a:lnTo>
                <a:lnTo>
                  <a:pt x="4475" y="217"/>
                </a:lnTo>
                <a:lnTo>
                  <a:pt x="4471" y="224"/>
                </a:lnTo>
                <a:lnTo>
                  <a:pt x="4467" y="231"/>
                </a:lnTo>
                <a:lnTo>
                  <a:pt x="4471" y="231"/>
                </a:lnTo>
                <a:lnTo>
                  <a:pt x="4475" y="231"/>
                </a:lnTo>
                <a:lnTo>
                  <a:pt x="4483" y="237"/>
                </a:lnTo>
                <a:lnTo>
                  <a:pt x="4492" y="243"/>
                </a:lnTo>
                <a:lnTo>
                  <a:pt x="4496" y="246"/>
                </a:lnTo>
                <a:lnTo>
                  <a:pt x="4497" y="248"/>
                </a:lnTo>
                <a:lnTo>
                  <a:pt x="4497" y="249"/>
                </a:lnTo>
                <a:lnTo>
                  <a:pt x="4497" y="250"/>
                </a:lnTo>
                <a:lnTo>
                  <a:pt x="4496" y="251"/>
                </a:lnTo>
                <a:lnTo>
                  <a:pt x="4493" y="252"/>
                </a:lnTo>
                <a:lnTo>
                  <a:pt x="4489" y="253"/>
                </a:lnTo>
                <a:lnTo>
                  <a:pt x="4485" y="254"/>
                </a:lnTo>
                <a:lnTo>
                  <a:pt x="4475" y="254"/>
                </a:lnTo>
                <a:lnTo>
                  <a:pt x="4473" y="251"/>
                </a:lnTo>
                <a:lnTo>
                  <a:pt x="4472" y="249"/>
                </a:lnTo>
                <a:lnTo>
                  <a:pt x="4471" y="248"/>
                </a:lnTo>
                <a:lnTo>
                  <a:pt x="4470" y="248"/>
                </a:lnTo>
                <a:lnTo>
                  <a:pt x="4469" y="248"/>
                </a:lnTo>
                <a:lnTo>
                  <a:pt x="4467" y="249"/>
                </a:lnTo>
                <a:lnTo>
                  <a:pt x="4464" y="251"/>
                </a:lnTo>
                <a:lnTo>
                  <a:pt x="4459" y="253"/>
                </a:lnTo>
                <a:lnTo>
                  <a:pt x="4457" y="254"/>
                </a:lnTo>
                <a:lnTo>
                  <a:pt x="4456" y="254"/>
                </a:lnTo>
                <a:lnTo>
                  <a:pt x="4455" y="253"/>
                </a:lnTo>
                <a:lnTo>
                  <a:pt x="4454" y="252"/>
                </a:lnTo>
                <a:lnTo>
                  <a:pt x="4451" y="250"/>
                </a:lnTo>
                <a:lnTo>
                  <a:pt x="4449" y="247"/>
                </a:lnTo>
                <a:lnTo>
                  <a:pt x="4447" y="245"/>
                </a:lnTo>
                <a:lnTo>
                  <a:pt x="4448" y="240"/>
                </a:lnTo>
                <a:lnTo>
                  <a:pt x="4448" y="235"/>
                </a:lnTo>
                <a:lnTo>
                  <a:pt x="4447" y="231"/>
                </a:lnTo>
                <a:lnTo>
                  <a:pt x="4441" y="226"/>
                </a:lnTo>
                <a:lnTo>
                  <a:pt x="4441" y="222"/>
                </a:lnTo>
                <a:lnTo>
                  <a:pt x="4441" y="217"/>
                </a:lnTo>
                <a:lnTo>
                  <a:pt x="4443" y="208"/>
                </a:lnTo>
                <a:lnTo>
                  <a:pt x="4444" y="203"/>
                </a:lnTo>
                <a:lnTo>
                  <a:pt x="4445" y="198"/>
                </a:lnTo>
                <a:lnTo>
                  <a:pt x="4445" y="193"/>
                </a:lnTo>
                <a:lnTo>
                  <a:pt x="4445" y="191"/>
                </a:lnTo>
                <a:lnTo>
                  <a:pt x="4444" y="189"/>
                </a:lnTo>
                <a:lnTo>
                  <a:pt x="4433" y="181"/>
                </a:lnTo>
                <a:lnTo>
                  <a:pt x="4436" y="198"/>
                </a:lnTo>
                <a:lnTo>
                  <a:pt x="4437" y="207"/>
                </a:lnTo>
                <a:lnTo>
                  <a:pt x="4437" y="212"/>
                </a:lnTo>
                <a:lnTo>
                  <a:pt x="4436" y="217"/>
                </a:lnTo>
                <a:lnTo>
                  <a:pt x="4435" y="220"/>
                </a:lnTo>
                <a:lnTo>
                  <a:pt x="4433" y="222"/>
                </a:lnTo>
                <a:lnTo>
                  <a:pt x="4429" y="225"/>
                </a:lnTo>
                <a:lnTo>
                  <a:pt x="4425" y="228"/>
                </a:lnTo>
                <a:lnTo>
                  <a:pt x="4423" y="230"/>
                </a:lnTo>
                <a:lnTo>
                  <a:pt x="4422" y="231"/>
                </a:lnTo>
                <a:lnTo>
                  <a:pt x="4420" y="235"/>
                </a:lnTo>
                <a:lnTo>
                  <a:pt x="4420" y="238"/>
                </a:lnTo>
                <a:lnTo>
                  <a:pt x="4420" y="241"/>
                </a:lnTo>
                <a:lnTo>
                  <a:pt x="4419" y="245"/>
                </a:lnTo>
                <a:lnTo>
                  <a:pt x="4417" y="248"/>
                </a:lnTo>
                <a:lnTo>
                  <a:pt x="4415" y="250"/>
                </a:lnTo>
                <a:lnTo>
                  <a:pt x="4414" y="251"/>
                </a:lnTo>
                <a:lnTo>
                  <a:pt x="4413" y="251"/>
                </a:lnTo>
                <a:lnTo>
                  <a:pt x="4420" y="259"/>
                </a:lnTo>
                <a:lnTo>
                  <a:pt x="4427" y="268"/>
                </a:lnTo>
                <a:lnTo>
                  <a:pt x="4428" y="271"/>
                </a:lnTo>
                <a:lnTo>
                  <a:pt x="4427" y="274"/>
                </a:lnTo>
                <a:lnTo>
                  <a:pt x="4427" y="276"/>
                </a:lnTo>
                <a:lnTo>
                  <a:pt x="4426" y="278"/>
                </a:lnTo>
                <a:lnTo>
                  <a:pt x="4423" y="282"/>
                </a:lnTo>
                <a:lnTo>
                  <a:pt x="4422" y="283"/>
                </a:lnTo>
                <a:lnTo>
                  <a:pt x="4422" y="285"/>
                </a:lnTo>
                <a:lnTo>
                  <a:pt x="4422" y="292"/>
                </a:lnTo>
                <a:lnTo>
                  <a:pt x="4423" y="299"/>
                </a:lnTo>
                <a:lnTo>
                  <a:pt x="4427" y="313"/>
                </a:lnTo>
                <a:lnTo>
                  <a:pt x="4432" y="312"/>
                </a:lnTo>
                <a:lnTo>
                  <a:pt x="4437" y="312"/>
                </a:lnTo>
                <a:lnTo>
                  <a:pt x="4442" y="311"/>
                </a:lnTo>
                <a:lnTo>
                  <a:pt x="4447" y="310"/>
                </a:lnTo>
                <a:lnTo>
                  <a:pt x="4450" y="308"/>
                </a:lnTo>
                <a:lnTo>
                  <a:pt x="4453" y="306"/>
                </a:lnTo>
                <a:lnTo>
                  <a:pt x="4456" y="303"/>
                </a:lnTo>
                <a:lnTo>
                  <a:pt x="4457" y="302"/>
                </a:lnTo>
                <a:lnTo>
                  <a:pt x="4458" y="302"/>
                </a:lnTo>
                <a:lnTo>
                  <a:pt x="4461" y="302"/>
                </a:lnTo>
                <a:lnTo>
                  <a:pt x="4464" y="304"/>
                </a:lnTo>
                <a:lnTo>
                  <a:pt x="4470" y="307"/>
                </a:lnTo>
                <a:lnTo>
                  <a:pt x="4472" y="307"/>
                </a:lnTo>
                <a:lnTo>
                  <a:pt x="4472" y="306"/>
                </a:lnTo>
                <a:lnTo>
                  <a:pt x="4472" y="305"/>
                </a:lnTo>
                <a:lnTo>
                  <a:pt x="4473" y="305"/>
                </a:lnTo>
                <a:lnTo>
                  <a:pt x="4475" y="304"/>
                </a:lnTo>
                <a:lnTo>
                  <a:pt x="4478" y="305"/>
                </a:lnTo>
                <a:lnTo>
                  <a:pt x="4481" y="306"/>
                </a:lnTo>
                <a:lnTo>
                  <a:pt x="4483" y="307"/>
                </a:lnTo>
                <a:lnTo>
                  <a:pt x="4486" y="309"/>
                </a:lnTo>
                <a:lnTo>
                  <a:pt x="4490" y="314"/>
                </a:lnTo>
                <a:lnTo>
                  <a:pt x="4494" y="319"/>
                </a:lnTo>
                <a:lnTo>
                  <a:pt x="4498" y="325"/>
                </a:lnTo>
                <a:lnTo>
                  <a:pt x="4501" y="331"/>
                </a:lnTo>
                <a:lnTo>
                  <a:pt x="4506" y="341"/>
                </a:lnTo>
                <a:lnTo>
                  <a:pt x="4500" y="345"/>
                </a:lnTo>
                <a:lnTo>
                  <a:pt x="4495" y="349"/>
                </a:lnTo>
                <a:lnTo>
                  <a:pt x="4495" y="351"/>
                </a:lnTo>
                <a:lnTo>
                  <a:pt x="4495" y="352"/>
                </a:lnTo>
                <a:lnTo>
                  <a:pt x="4495" y="355"/>
                </a:lnTo>
                <a:lnTo>
                  <a:pt x="4495" y="358"/>
                </a:lnTo>
                <a:lnTo>
                  <a:pt x="4495" y="360"/>
                </a:lnTo>
                <a:lnTo>
                  <a:pt x="4495" y="361"/>
                </a:lnTo>
                <a:lnTo>
                  <a:pt x="4498" y="363"/>
                </a:lnTo>
                <a:lnTo>
                  <a:pt x="4500" y="364"/>
                </a:lnTo>
                <a:lnTo>
                  <a:pt x="4500" y="365"/>
                </a:lnTo>
                <a:lnTo>
                  <a:pt x="4501" y="366"/>
                </a:lnTo>
                <a:lnTo>
                  <a:pt x="4508" y="368"/>
                </a:lnTo>
                <a:lnTo>
                  <a:pt x="4514" y="369"/>
                </a:lnTo>
                <a:lnTo>
                  <a:pt x="4521" y="370"/>
                </a:lnTo>
                <a:lnTo>
                  <a:pt x="4529" y="372"/>
                </a:lnTo>
                <a:lnTo>
                  <a:pt x="4529" y="373"/>
                </a:lnTo>
                <a:lnTo>
                  <a:pt x="4530" y="375"/>
                </a:lnTo>
                <a:lnTo>
                  <a:pt x="4531" y="378"/>
                </a:lnTo>
                <a:lnTo>
                  <a:pt x="4522" y="376"/>
                </a:lnTo>
                <a:lnTo>
                  <a:pt x="4514" y="375"/>
                </a:lnTo>
                <a:lnTo>
                  <a:pt x="4507" y="374"/>
                </a:lnTo>
                <a:lnTo>
                  <a:pt x="4498" y="372"/>
                </a:lnTo>
                <a:lnTo>
                  <a:pt x="4498" y="380"/>
                </a:lnTo>
                <a:lnTo>
                  <a:pt x="4497" y="380"/>
                </a:lnTo>
                <a:lnTo>
                  <a:pt x="4496" y="380"/>
                </a:lnTo>
                <a:lnTo>
                  <a:pt x="4494" y="378"/>
                </a:lnTo>
                <a:lnTo>
                  <a:pt x="4492" y="376"/>
                </a:lnTo>
                <a:lnTo>
                  <a:pt x="4492" y="375"/>
                </a:lnTo>
                <a:lnTo>
                  <a:pt x="4484" y="372"/>
                </a:lnTo>
                <a:lnTo>
                  <a:pt x="4485" y="361"/>
                </a:lnTo>
                <a:lnTo>
                  <a:pt x="4485" y="353"/>
                </a:lnTo>
                <a:lnTo>
                  <a:pt x="4485" y="346"/>
                </a:lnTo>
                <a:lnTo>
                  <a:pt x="4485" y="342"/>
                </a:lnTo>
                <a:lnTo>
                  <a:pt x="4485" y="340"/>
                </a:lnTo>
                <a:lnTo>
                  <a:pt x="4483" y="334"/>
                </a:lnTo>
                <a:lnTo>
                  <a:pt x="4481" y="328"/>
                </a:lnTo>
                <a:lnTo>
                  <a:pt x="4475" y="313"/>
                </a:lnTo>
                <a:lnTo>
                  <a:pt x="4463" y="316"/>
                </a:lnTo>
                <a:lnTo>
                  <a:pt x="4456" y="318"/>
                </a:lnTo>
                <a:lnTo>
                  <a:pt x="4450" y="320"/>
                </a:lnTo>
                <a:lnTo>
                  <a:pt x="4444" y="323"/>
                </a:lnTo>
                <a:lnTo>
                  <a:pt x="4439" y="326"/>
                </a:lnTo>
                <a:lnTo>
                  <a:pt x="4437" y="328"/>
                </a:lnTo>
                <a:lnTo>
                  <a:pt x="4435" y="331"/>
                </a:lnTo>
                <a:lnTo>
                  <a:pt x="4434" y="333"/>
                </a:lnTo>
                <a:lnTo>
                  <a:pt x="4433" y="335"/>
                </a:lnTo>
                <a:lnTo>
                  <a:pt x="4433" y="337"/>
                </a:lnTo>
                <a:lnTo>
                  <a:pt x="4434" y="340"/>
                </a:lnTo>
                <a:lnTo>
                  <a:pt x="4434" y="341"/>
                </a:lnTo>
                <a:lnTo>
                  <a:pt x="4435" y="342"/>
                </a:lnTo>
                <a:lnTo>
                  <a:pt x="4436" y="341"/>
                </a:lnTo>
                <a:lnTo>
                  <a:pt x="4437" y="343"/>
                </a:lnTo>
                <a:lnTo>
                  <a:pt x="4438" y="344"/>
                </a:lnTo>
                <a:lnTo>
                  <a:pt x="4438" y="346"/>
                </a:lnTo>
                <a:lnTo>
                  <a:pt x="4437" y="348"/>
                </a:lnTo>
                <a:lnTo>
                  <a:pt x="4436" y="351"/>
                </a:lnTo>
                <a:lnTo>
                  <a:pt x="4436" y="352"/>
                </a:lnTo>
                <a:lnTo>
                  <a:pt x="4434" y="366"/>
                </a:lnTo>
                <a:lnTo>
                  <a:pt x="4432" y="371"/>
                </a:lnTo>
                <a:lnTo>
                  <a:pt x="4431" y="376"/>
                </a:lnTo>
                <a:lnTo>
                  <a:pt x="4430" y="379"/>
                </a:lnTo>
                <a:lnTo>
                  <a:pt x="4428" y="382"/>
                </a:lnTo>
                <a:lnTo>
                  <a:pt x="4426" y="385"/>
                </a:lnTo>
                <a:lnTo>
                  <a:pt x="4424" y="387"/>
                </a:lnTo>
                <a:lnTo>
                  <a:pt x="4419" y="390"/>
                </a:lnTo>
                <a:lnTo>
                  <a:pt x="4413" y="392"/>
                </a:lnTo>
                <a:lnTo>
                  <a:pt x="4404" y="396"/>
                </a:lnTo>
                <a:lnTo>
                  <a:pt x="4394" y="400"/>
                </a:lnTo>
                <a:lnTo>
                  <a:pt x="4394" y="401"/>
                </a:lnTo>
                <a:lnTo>
                  <a:pt x="4395" y="402"/>
                </a:lnTo>
                <a:lnTo>
                  <a:pt x="4398" y="403"/>
                </a:lnTo>
                <a:lnTo>
                  <a:pt x="4401" y="404"/>
                </a:lnTo>
                <a:lnTo>
                  <a:pt x="4401" y="405"/>
                </a:lnTo>
                <a:lnTo>
                  <a:pt x="4402" y="406"/>
                </a:lnTo>
                <a:lnTo>
                  <a:pt x="4403" y="411"/>
                </a:lnTo>
                <a:lnTo>
                  <a:pt x="4404" y="416"/>
                </a:lnTo>
                <a:lnTo>
                  <a:pt x="4405" y="422"/>
                </a:lnTo>
                <a:lnTo>
                  <a:pt x="4405" y="425"/>
                </a:lnTo>
                <a:lnTo>
                  <a:pt x="4404" y="425"/>
                </a:lnTo>
                <a:lnTo>
                  <a:pt x="4403" y="425"/>
                </a:lnTo>
                <a:lnTo>
                  <a:pt x="4401" y="425"/>
                </a:lnTo>
                <a:lnTo>
                  <a:pt x="4398" y="426"/>
                </a:lnTo>
                <a:lnTo>
                  <a:pt x="4396" y="425"/>
                </a:lnTo>
                <a:lnTo>
                  <a:pt x="4393" y="417"/>
                </a:lnTo>
                <a:lnTo>
                  <a:pt x="4390" y="412"/>
                </a:lnTo>
                <a:lnTo>
                  <a:pt x="4388" y="409"/>
                </a:lnTo>
                <a:lnTo>
                  <a:pt x="4384" y="407"/>
                </a:lnTo>
                <a:lnTo>
                  <a:pt x="4381" y="406"/>
                </a:lnTo>
                <a:lnTo>
                  <a:pt x="4377" y="407"/>
                </a:lnTo>
                <a:lnTo>
                  <a:pt x="4374" y="407"/>
                </a:lnTo>
                <a:lnTo>
                  <a:pt x="4367" y="408"/>
                </a:lnTo>
                <a:lnTo>
                  <a:pt x="4364" y="409"/>
                </a:lnTo>
                <a:lnTo>
                  <a:pt x="4360" y="409"/>
                </a:lnTo>
                <a:lnTo>
                  <a:pt x="4357" y="408"/>
                </a:lnTo>
                <a:lnTo>
                  <a:pt x="4356" y="407"/>
                </a:lnTo>
                <a:lnTo>
                  <a:pt x="4354" y="406"/>
                </a:lnTo>
                <a:lnTo>
                  <a:pt x="4349" y="402"/>
                </a:lnTo>
                <a:lnTo>
                  <a:pt x="4340" y="395"/>
                </a:lnTo>
                <a:lnTo>
                  <a:pt x="4355" y="395"/>
                </a:lnTo>
                <a:lnTo>
                  <a:pt x="4371" y="395"/>
                </a:lnTo>
                <a:lnTo>
                  <a:pt x="4373" y="394"/>
                </a:lnTo>
                <a:lnTo>
                  <a:pt x="4375" y="392"/>
                </a:lnTo>
                <a:lnTo>
                  <a:pt x="4379" y="389"/>
                </a:lnTo>
                <a:lnTo>
                  <a:pt x="4383" y="385"/>
                </a:lnTo>
                <a:lnTo>
                  <a:pt x="4385" y="383"/>
                </a:lnTo>
                <a:lnTo>
                  <a:pt x="4387" y="383"/>
                </a:lnTo>
                <a:lnTo>
                  <a:pt x="4389" y="384"/>
                </a:lnTo>
                <a:lnTo>
                  <a:pt x="4392" y="386"/>
                </a:lnTo>
                <a:lnTo>
                  <a:pt x="4394" y="389"/>
                </a:lnTo>
                <a:lnTo>
                  <a:pt x="4395" y="388"/>
                </a:lnTo>
                <a:lnTo>
                  <a:pt x="4396" y="388"/>
                </a:lnTo>
                <a:lnTo>
                  <a:pt x="4397" y="387"/>
                </a:lnTo>
                <a:lnTo>
                  <a:pt x="4399" y="386"/>
                </a:lnTo>
                <a:lnTo>
                  <a:pt x="4402" y="386"/>
                </a:lnTo>
                <a:lnTo>
                  <a:pt x="4403" y="384"/>
                </a:lnTo>
                <a:lnTo>
                  <a:pt x="4403" y="383"/>
                </a:lnTo>
                <a:lnTo>
                  <a:pt x="4402" y="381"/>
                </a:lnTo>
                <a:lnTo>
                  <a:pt x="4400" y="379"/>
                </a:lnTo>
                <a:lnTo>
                  <a:pt x="4399" y="378"/>
                </a:lnTo>
                <a:lnTo>
                  <a:pt x="4413" y="366"/>
                </a:lnTo>
                <a:lnTo>
                  <a:pt x="4414" y="360"/>
                </a:lnTo>
                <a:lnTo>
                  <a:pt x="4414" y="351"/>
                </a:lnTo>
                <a:lnTo>
                  <a:pt x="4414" y="341"/>
                </a:lnTo>
                <a:lnTo>
                  <a:pt x="4413" y="335"/>
                </a:lnTo>
                <a:lnTo>
                  <a:pt x="4412" y="333"/>
                </a:lnTo>
                <a:lnTo>
                  <a:pt x="4410" y="331"/>
                </a:lnTo>
                <a:lnTo>
                  <a:pt x="4405" y="326"/>
                </a:lnTo>
                <a:lnTo>
                  <a:pt x="4399" y="321"/>
                </a:lnTo>
                <a:lnTo>
                  <a:pt x="4398" y="318"/>
                </a:lnTo>
                <a:lnTo>
                  <a:pt x="4396" y="316"/>
                </a:lnTo>
                <a:lnTo>
                  <a:pt x="4396" y="309"/>
                </a:lnTo>
                <a:lnTo>
                  <a:pt x="4396" y="303"/>
                </a:lnTo>
                <a:lnTo>
                  <a:pt x="4398" y="297"/>
                </a:lnTo>
                <a:lnTo>
                  <a:pt x="4400" y="292"/>
                </a:lnTo>
                <a:lnTo>
                  <a:pt x="4403" y="281"/>
                </a:lnTo>
                <a:lnTo>
                  <a:pt x="4405" y="276"/>
                </a:lnTo>
                <a:lnTo>
                  <a:pt x="4405" y="273"/>
                </a:lnTo>
                <a:lnTo>
                  <a:pt x="4405" y="271"/>
                </a:lnTo>
                <a:lnTo>
                  <a:pt x="4404" y="269"/>
                </a:lnTo>
                <a:lnTo>
                  <a:pt x="4403" y="267"/>
                </a:lnTo>
                <a:lnTo>
                  <a:pt x="4399" y="263"/>
                </a:lnTo>
                <a:lnTo>
                  <a:pt x="4394" y="258"/>
                </a:lnTo>
                <a:lnTo>
                  <a:pt x="4392" y="256"/>
                </a:lnTo>
                <a:lnTo>
                  <a:pt x="4391" y="254"/>
                </a:lnTo>
                <a:lnTo>
                  <a:pt x="4390" y="251"/>
                </a:lnTo>
                <a:lnTo>
                  <a:pt x="4390" y="249"/>
                </a:lnTo>
                <a:lnTo>
                  <a:pt x="4390" y="247"/>
                </a:lnTo>
                <a:lnTo>
                  <a:pt x="4389" y="246"/>
                </a:lnTo>
                <a:lnTo>
                  <a:pt x="4388" y="245"/>
                </a:lnTo>
                <a:lnTo>
                  <a:pt x="4388" y="243"/>
                </a:lnTo>
                <a:lnTo>
                  <a:pt x="4389" y="240"/>
                </a:lnTo>
                <a:lnTo>
                  <a:pt x="4391" y="234"/>
                </a:lnTo>
                <a:lnTo>
                  <a:pt x="4392" y="232"/>
                </a:lnTo>
                <a:lnTo>
                  <a:pt x="4395" y="230"/>
                </a:lnTo>
                <a:lnTo>
                  <a:pt x="4398" y="228"/>
                </a:lnTo>
                <a:lnTo>
                  <a:pt x="4399" y="226"/>
                </a:lnTo>
                <a:lnTo>
                  <a:pt x="4401" y="220"/>
                </a:lnTo>
                <a:lnTo>
                  <a:pt x="4402" y="214"/>
                </a:lnTo>
                <a:lnTo>
                  <a:pt x="4403" y="201"/>
                </a:lnTo>
                <a:lnTo>
                  <a:pt x="4403" y="194"/>
                </a:lnTo>
                <a:lnTo>
                  <a:pt x="4402" y="188"/>
                </a:lnTo>
                <a:lnTo>
                  <a:pt x="4401" y="182"/>
                </a:lnTo>
                <a:lnTo>
                  <a:pt x="4399" y="178"/>
                </a:lnTo>
                <a:lnTo>
                  <a:pt x="4398" y="176"/>
                </a:lnTo>
                <a:lnTo>
                  <a:pt x="4396" y="175"/>
                </a:lnTo>
                <a:lnTo>
                  <a:pt x="4393" y="173"/>
                </a:lnTo>
                <a:lnTo>
                  <a:pt x="4389" y="172"/>
                </a:lnTo>
                <a:lnTo>
                  <a:pt x="4381" y="171"/>
                </a:lnTo>
                <a:lnTo>
                  <a:pt x="4372" y="171"/>
                </a:lnTo>
                <a:lnTo>
                  <a:pt x="4363" y="171"/>
                </a:lnTo>
                <a:lnTo>
                  <a:pt x="4355" y="172"/>
                </a:lnTo>
                <a:lnTo>
                  <a:pt x="4348" y="173"/>
                </a:lnTo>
                <a:lnTo>
                  <a:pt x="4345" y="174"/>
                </a:lnTo>
                <a:lnTo>
                  <a:pt x="4343" y="175"/>
                </a:lnTo>
                <a:lnTo>
                  <a:pt x="4341" y="177"/>
                </a:lnTo>
                <a:lnTo>
                  <a:pt x="4339" y="180"/>
                </a:lnTo>
                <a:lnTo>
                  <a:pt x="4338" y="183"/>
                </a:lnTo>
                <a:lnTo>
                  <a:pt x="4337" y="187"/>
                </a:lnTo>
                <a:lnTo>
                  <a:pt x="4335" y="194"/>
                </a:lnTo>
                <a:lnTo>
                  <a:pt x="4333" y="197"/>
                </a:lnTo>
                <a:lnTo>
                  <a:pt x="4332" y="200"/>
                </a:lnTo>
                <a:lnTo>
                  <a:pt x="4329" y="200"/>
                </a:lnTo>
                <a:lnTo>
                  <a:pt x="4326" y="203"/>
                </a:lnTo>
                <a:lnTo>
                  <a:pt x="4323" y="206"/>
                </a:lnTo>
                <a:lnTo>
                  <a:pt x="4321" y="210"/>
                </a:lnTo>
                <a:lnTo>
                  <a:pt x="4318" y="214"/>
                </a:lnTo>
                <a:lnTo>
                  <a:pt x="4314" y="222"/>
                </a:lnTo>
                <a:lnTo>
                  <a:pt x="4312" y="226"/>
                </a:lnTo>
                <a:lnTo>
                  <a:pt x="4309" y="229"/>
                </a:lnTo>
                <a:lnTo>
                  <a:pt x="4308" y="229"/>
                </a:lnTo>
                <a:lnTo>
                  <a:pt x="4306" y="230"/>
                </a:lnTo>
                <a:lnTo>
                  <a:pt x="4304" y="230"/>
                </a:lnTo>
                <a:lnTo>
                  <a:pt x="4301" y="230"/>
                </a:lnTo>
                <a:lnTo>
                  <a:pt x="4300" y="230"/>
                </a:lnTo>
                <a:lnTo>
                  <a:pt x="4298" y="231"/>
                </a:lnTo>
                <a:lnTo>
                  <a:pt x="4300" y="243"/>
                </a:lnTo>
                <a:lnTo>
                  <a:pt x="4302" y="253"/>
                </a:lnTo>
                <a:lnTo>
                  <a:pt x="4303" y="262"/>
                </a:lnTo>
                <a:lnTo>
                  <a:pt x="4304" y="265"/>
                </a:lnTo>
                <a:lnTo>
                  <a:pt x="4304" y="268"/>
                </a:lnTo>
                <a:lnTo>
                  <a:pt x="4304" y="274"/>
                </a:lnTo>
                <a:lnTo>
                  <a:pt x="4295" y="276"/>
                </a:lnTo>
                <a:lnTo>
                  <a:pt x="4295" y="280"/>
                </a:lnTo>
                <a:lnTo>
                  <a:pt x="4295" y="285"/>
                </a:lnTo>
                <a:lnTo>
                  <a:pt x="4296" y="289"/>
                </a:lnTo>
                <a:lnTo>
                  <a:pt x="4296" y="291"/>
                </a:lnTo>
                <a:lnTo>
                  <a:pt x="4295" y="293"/>
                </a:lnTo>
                <a:lnTo>
                  <a:pt x="4302" y="295"/>
                </a:lnTo>
                <a:lnTo>
                  <a:pt x="4307" y="295"/>
                </a:lnTo>
                <a:lnTo>
                  <a:pt x="4311" y="295"/>
                </a:lnTo>
                <a:lnTo>
                  <a:pt x="4315" y="296"/>
                </a:lnTo>
                <a:lnTo>
                  <a:pt x="4314" y="304"/>
                </a:lnTo>
                <a:lnTo>
                  <a:pt x="4314" y="310"/>
                </a:lnTo>
                <a:lnTo>
                  <a:pt x="4315" y="324"/>
                </a:lnTo>
                <a:lnTo>
                  <a:pt x="4323" y="321"/>
                </a:lnTo>
                <a:lnTo>
                  <a:pt x="4320" y="330"/>
                </a:lnTo>
                <a:lnTo>
                  <a:pt x="4317" y="337"/>
                </a:lnTo>
                <a:lnTo>
                  <a:pt x="4314" y="343"/>
                </a:lnTo>
                <a:lnTo>
                  <a:pt x="4309" y="349"/>
                </a:lnTo>
                <a:lnTo>
                  <a:pt x="4305" y="343"/>
                </a:lnTo>
                <a:lnTo>
                  <a:pt x="4298" y="333"/>
                </a:lnTo>
                <a:lnTo>
                  <a:pt x="4287" y="319"/>
                </a:lnTo>
                <a:lnTo>
                  <a:pt x="4284" y="318"/>
                </a:lnTo>
                <a:lnTo>
                  <a:pt x="4281" y="319"/>
                </a:lnTo>
                <a:lnTo>
                  <a:pt x="4278" y="319"/>
                </a:lnTo>
                <a:lnTo>
                  <a:pt x="4277" y="319"/>
                </a:lnTo>
                <a:lnTo>
                  <a:pt x="4276" y="319"/>
                </a:lnTo>
                <a:lnTo>
                  <a:pt x="4274" y="317"/>
                </a:lnTo>
                <a:lnTo>
                  <a:pt x="4274" y="316"/>
                </a:lnTo>
                <a:lnTo>
                  <a:pt x="4274" y="315"/>
                </a:lnTo>
                <a:lnTo>
                  <a:pt x="4274" y="313"/>
                </a:lnTo>
                <a:lnTo>
                  <a:pt x="4276" y="310"/>
                </a:lnTo>
                <a:lnTo>
                  <a:pt x="4273" y="310"/>
                </a:lnTo>
                <a:lnTo>
                  <a:pt x="4270" y="310"/>
                </a:lnTo>
                <a:lnTo>
                  <a:pt x="4267" y="310"/>
                </a:lnTo>
                <a:lnTo>
                  <a:pt x="4264" y="310"/>
                </a:lnTo>
                <a:lnTo>
                  <a:pt x="4262" y="307"/>
                </a:lnTo>
                <a:lnTo>
                  <a:pt x="4260" y="306"/>
                </a:lnTo>
                <a:lnTo>
                  <a:pt x="4259" y="304"/>
                </a:lnTo>
                <a:lnTo>
                  <a:pt x="4258" y="308"/>
                </a:lnTo>
                <a:lnTo>
                  <a:pt x="4258" y="312"/>
                </a:lnTo>
                <a:lnTo>
                  <a:pt x="4257" y="314"/>
                </a:lnTo>
                <a:lnTo>
                  <a:pt x="4256" y="315"/>
                </a:lnTo>
                <a:lnTo>
                  <a:pt x="4255" y="316"/>
                </a:lnTo>
                <a:lnTo>
                  <a:pt x="4253" y="316"/>
                </a:lnTo>
                <a:lnTo>
                  <a:pt x="4253" y="315"/>
                </a:lnTo>
                <a:lnTo>
                  <a:pt x="4252" y="315"/>
                </a:lnTo>
                <a:lnTo>
                  <a:pt x="4252" y="313"/>
                </a:lnTo>
                <a:lnTo>
                  <a:pt x="4253" y="307"/>
                </a:lnTo>
                <a:lnTo>
                  <a:pt x="4255" y="302"/>
                </a:lnTo>
                <a:lnTo>
                  <a:pt x="4256" y="299"/>
                </a:lnTo>
                <a:lnTo>
                  <a:pt x="4246" y="297"/>
                </a:lnTo>
                <a:lnTo>
                  <a:pt x="4236" y="297"/>
                </a:lnTo>
                <a:lnTo>
                  <a:pt x="4227" y="297"/>
                </a:lnTo>
                <a:lnTo>
                  <a:pt x="4219" y="296"/>
                </a:lnTo>
                <a:lnTo>
                  <a:pt x="4216" y="293"/>
                </a:lnTo>
                <a:lnTo>
                  <a:pt x="4213" y="291"/>
                </a:lnTo>
                <a:lnTo>
                  <a:pt x="4211" y="290"/>
                </a:lnTo>
                <a:lnTo>
                  <a:pt x="4210" y="291"/>
                </a:lnTo>
                <a:lnTo>
                  <a:pt x="4209" y="294"/>
                </a:lnTo>
                <a:lnTo>
                  <a:pt x="4209" y="296"/>
                </a:lnTo>
                <a:lnTo>
                  <a:pt x="4208" y="299"/>
                </a:lnTo>
                <a:lnTo>
                  <a:pt x="4194" y="297"/>
                </a:lnTo>
                <a:lnTo>
                  <a:pt x="4180" y="296"/>
                </a:lnTo>
                <a:lnTo>
                  <a:pt x="4180" y="299"/>
                </a:lnTo>
                <a:lnTo>
                  <a:pt x="4180" y="300"/>
                </a:lnTo>
                <a:lnTo>
                  <a:pt x="4180" y="301"/>
                </a:lnTo>
                <a:lnTo>
                  <a:pt x="4177" y="302"/>
                </a:lnTo>
                <a:lnTo>
                  <a:pt x="4181" y="309"/>
                </a:lnTo>
                <a:lnTo>
                  <a:pt x="4182" y="315"/>
                </a:lnTo>
                <a:lnTo>
                  <a:pt x="4183" y="318"/>
                </a:lnTo>
                <a:lnTo>
                  <a:pt x="4183" y="321"/>
                </a:lnTo>
                <a:lnTo>
                  <a:pt x="4183" y="333"/>
                </a:lnTo>
                <a:lnTo>
                  <a:pt x="4181" y="333"/>
                </a:lnTo>
                <a:lnTo>
                  <a:pt x="4179" y="333"/>
                </a:lnTo>
                <a:lnTo>
                  <a:pt x="4174" y="335"/>
                </a:lnTo>
                <a:lnTo>
                  <a:pt x="4174" y="334"/>
                </a:lnTo>
                <a:lnTo>
                  <a:pt x="4172" y="332"/>
                </a:lnTo>
                <a:lnTo>
                  <a:pt x="4169" y="330"/>
                </a:lnTo>
                <a:lnTo>
                  <a:pt x="4163" y="333"/>
                </a:lnTo>
                <a:lnTo>
                  <a:pt x="4164" y="340"/>
                </a:lnTo>
                <a:lnTo>
                  <a:pt x="4164" y="343"/>
                </a:lnTo>
                <a:lnTo>
                  <a:pt x="4163" y="347"/>
                </a:lnTo>
                <a:lnTo>
                  <a:pt x="4159" y="342"/>
                </a:lnTo>
                <a:lnTo>
                  <a:pt x="4153" y="335"/>
                </a:lnTo>
                <a:lnTo>
                  <a:pt x="4151" y="331"/>
                </a:lnTo>
                <a:lnTo>
                  <a:pt x="4150" y="329"/>
                </a:lnTo>
                <a:lnTo>
                  <a:pt x="4150" y="327"/>
                </a:lnTo>
                <a:lnTo>
                  <a:pt x="4150" y="325"/>
                </a:lnTo>
                <a:lnTo>
                  <a:pt x="4151" y="324"/>
                </a:lnTo>
                <a:lnTo>
                  <a:pt x="4152" y="322"/>
                </a:lnTo>
                <a:lnTo>
                  <a:pt x="4155" y="321"/>
                </a:lnTo>
                <a:lnTo>
                  <a:pt x="4129" y="330"/>
                </a:lnTo>
                <a:lnTo>
                  <a:pt x="4127" y="330"/>
                </a:lnTo>
                <a:lnTo>
                  <a:pt x="4126" y="329"/>
                </a:lnTo>
                <a:lnTo>
                  <a:pt x="4126" y="328"/>
                </a:lnTo>
                <a:lnTo>
                  <a:pt x="4127" y="327"/>
                </a:lnTo>
                <a:lnTo>
                  <a:pt x="4126" y="327"/>
                </a:lnTo>
                <a:lnTo>
                  <a:pt x="4124" y="327"/>
                </a:lnTo>
                <a:lnTo>
                  <a:pt x="4126" y="331"/>
                </a:lnTo>
                <a:lnTo>
                  <a:pt x="4127" y="334"/>
                </a:lnTo>
                <a:lnTo>
                  <a:pt x="4127" y="335"/>
                </a:lnTo>
                <a:lnTo>
                  <a:pt x="4126" y="335"/>
                </a:lnTo>
                <a:lnTo>
                  <a:pt x="4122" y="336"/>
                </a:lnTo>
                <a:lnTo>
                  <a:pt x="4118" y="335"/>
                </a:lnTo>
                <a:lnTo>
                  <a:pt x="4115" y="334"/>
                </a:lnTo>
                <a:lnTo>
                  <a:pt x="4111" y="331"/>
                </a:lnTo>
                <a:lnTo>
                  <a:pt x="4107" y="329"/>
                </a:lnTo>
                <a:lnTo>
                  <a:pt x="4104" y="328"/>
                </a:lnTo>
                <a:lnTo>
                  <a:pt x="4100" y="327"/>
                </a:lnTo>
                <a:lnTo>
                  <a:pt x="4096" y="327"/>
                </a:lnTo>
                <a:lnTo>
                  <a:pt x="4094" y="328"/>
                </a:lnTo>
                <a:lnTo>
                  <a:pt x="4091" y="329"/>
                </a:lnTo>
                <a:lnTo>
                  <a:pt x="4085" y="333"/>
                </a:lnTo>
                <a:lnTo>
                  <a:pt x="4078" y="337"/>
                </a:lnTo>
                <a:lnTo>
                  <a:pt x="4077" y="338"/>
                </a:lnTo>
                <a:lnTo>
                  <a:pt x="4078" y="338"/>
                </a:lnTo>
                <a:lnTo>
                  <a:pt x="4078" y="343"/>
                </a:lnTo>
                <a:lnTo>
                  <a:pt x="4078" y="347"/>
                </a:lnTo>
                <a:lnTo>
                  <a:pt x="4076" y="347"/>
                </a:lnTo>
                <a:lnTo>
                  <a:pt x="4075" y="346"/>
                </a:lnTo>
                <a:lnTo>
                  <a:pt x="4072" y="343"/>
                </a:lnTo>
                <a:lnTo>
                  <a:pt x="4071" y="340"/>
                </a:lnTo>
                <a:lnTo>
                  <a:pt x="4070" y="339"/>
                </a:lnTo>
                <a:lnTo>
                  <a:pt x="4069" y="338"/>
                </a:lnTo>
                <a:lnTo>
                  <a:pt x="4068" y="338"/>
                </a:lnTo>
                <a:lnTo>
                  <a:pt x="4067" y="339"/>
                </a:lnTo>
                <a:lnTo>
                  <a:pt x="4065" y="341"/>
                </a:lnTo>
                <a:lnTo>
                  <a:pt x="4065" y="343"/>
                </a:lnTo>
                <a:lnTo>
                  <a:pt x="4064" y="344"/>
                </a:lnTo>
                <a:lnTo>
                  <a:pt x="4059" y="345"/>
                </a:lnTo>
                <a:lnTo>
                  <a:pt x="4054" y="344"/>
                </a:lnTo>
                <a:lnTo>
                  <a:pt x="4049" y="344"/>
                </a:lnTo>
                <a:lnTo>
                  <a:pt x="4044" y="344"/>
                </a:lnTo>
                <a:lnTo>
                  <a:pt x="4044" y="338"/>
                </a:lnTo>
                <a:lnTo>
                  <a:pt x="4055" y="338"/>
                </a:lnTo>
                <a:lnTo>
                  <a:pt x="4057" y="338"/>
                </a:lnTo>
                <a:lnTo>
                  <a:pt x="4058" y="337"/>
                </a:lnTo>
                <a:lnTo>
                  <a:pt x="4055" y="335"/>
                </a:lnTo>
                <a:lnTo>
                  <a:pt x="4053" y="334"/>
                </a:lnTo>
                <a:lnTo>
                  <a:pt x="4052" y="333"/>
                </a:lnTo>
                <a:lnTo>
                  <a:pt x="4052" y="330"/>
                </a:lnTo>
                <a:lnTo>
                  <a:pt x="4052" y="327"/>
                </a:lnTo>
                <a:lnTo>
                  <a:pt x="4050" y="326"/>
                </a:lnTo>
                <a:lnTo>
                  <a:pt x="4048" y="326"/>
                </a:lnTo>
                <a:lnTo>
                  <a:pt x="4046" y="325"/>
                </a:lnTo>
                <a:lnTo>
                  <a:pt x="4044" y="324"/>
                </a:lnTo>
                <a:lnTo>
                  <a:pt x="4046" y="321"/>
                </a:lnTo>
                <a:lnTo>
                  <a:pt x="4047" y="320"/>
                </a:lnTo>
                <a:lnTo>
                  <a:pt x="4047" y="319"/>
                </a:lnTo>
                <a:lnTo>
                  <a:pt x="4042" y="321"/>
                </a:lnTo>
                <a:lnTo>
                  <a:pt x="4036" y="324"/>
                </a:lnTo>
                <a:lnTo>
                  <a:pt x="4030" y="327"/>
                </a:lnTo>
                <a:lnTo>
                  <a:pt x="4028" y="328"/>
                </a:lnTo>
                <a:lnTo>
                  <a:pt x="4027" y="330"/>
                </a:lnTo>
                <a:lnTo>
                  <a:pt x="4027" y="334"/>
                </a:lnTo>
                <a:lnTo>
                  <a:pt x="4027" y="338"/>
                </a:lnTo>
                <a:lnTo>
                  <a:pt x="4026" y="337"/>
                </a:lnTo>
                <a:lnTo>
                  <a:pt x="4023" y="335"/>
                </a:lnTo>
                <a:lnTo>
                  <a:pt x="4018" y="333"/>
                </a:lnTo>
                <a:lnTo>
                  <a:pt x="4016" y="333"/>
                </a:lnTo>
                <a:lnTo>
                  <a:pt x="4013" y="333"/>
                </a:lnTo>
                <a:lnTo>
                  <a:pt x="4010" y="338"/>
                </a:lnTo>
                <a:lnTo>
                  <a:pt x="4008" y="339"/>
                </a:lnTo>
                <a:lnTo>
                  <a:pt x="4005" y="338"/>
                </a:lnTo>
                <a:lnTo>
                  <a:pt x="4002" y="338"/>
                </a:lnTo>
                <a:lnTo>
                  <a:pt x="3999" y="338"/>
                </a:lnTo>
                <a:lnTo>
                  <a:pt x="3996" y="339"/>
                </a:lnTo>
                <a:lnTo>
                  <a:pt x="3992" y="341"/>
                </a:lnTo>
                <a:lnTo>
                  <a:pt x="3985" y="347"/>
                </a:lnTo>
                <a:lnTo>
                  <a:pt x="3978" y="352"/>
                </a:lnTo>
                <a:lnTo>
                  <a:pt x="3974" y="354"/>
                </a:lnTo>
                <a:lnTo>
                  <a:pt x="3971" y="355"/>
                </a:lnTo>
                <a:lnTo>
                  <a:pt x="3968" y="355"/>
                </a:lnTo>
                <a:lnTo>
                  <a:pt x="3965" y="355"/>
                </a:lnTo>
                <a:lnTo>
                  <a:pt x="3962" y="355"/>
                </a:lnTo>
                <a:lnTo>
                  <a:pt x="3961" y="355"/>
                </a:lnTo>
                <a:lnTo>
                  <a:pt x="3960" y="355"/>
                </a:lnTo>
                <a:lnTo>
                  <a:pt x="3960" y="361"/>
                </a:lnTo>
                <a:lnTo>
                  <a:pt x="3956" y="362"/>
                </a:lnTo>
                <a:lnTo>
                  <a:pt x="3952" y="363"/>
                </a:lnTo>
                <a:lnTo>
                  <a:pt x="3949" y="363"/>
                </a:lnTo>
                <a:lnTo>
                  <a:pt x="3945" y="364"/>
                </a:lnTo>
                <a:lnTo>
                  <a:pt x="3943" y="378"/>
                </a:lnTo>
                <a:lnTo>
                  <a:pt x="3941" y="387"/>
                </a:lnTo>
                <a:lnTo>
                  <a:pt x="3940" y="392"/>
                </a:lnTo>
                <a:lnTo>
                  <a:pt x="3939" y="392"/>
                </a:lnTo>
                <a:lnTo>
                  <a:pt x="3938" y="391"/>
                </a:lnTo>
                <a:lnTo>
                  <a:pt x="3936" y="389"/>
                </a:lnTo>
                <a:lnTo>
                  <a:pt x="3935" y="389"/>
                </a:lnTo>
                <a:lnTo>
                  <a:pt x="3934" y="389"/>
                </a:lnTo>
                <a:lnTo>
                  <a:pt x="3933" y="390"/>
                </a:lnTo>
                <a:lnTo>
                  <a:pt x="3931" y="393"/>
                </a:lnTo>
                <a:lnTo>
                  <a:pt x="3930" y="396"/>
                </a:lnTo>
                <a:lnTo>
                  <a:pt x="3929" y="397"/>
                </a:lnTo>
                <a:lnTo>
                  <a:pt x="3924" y="399"/>
                </a:lnTo>
                <a:lnTo>
                  <a:pt x="3917" y="401"/>
                </a:lnTo>
                <a:lnTo>
                  <a:pt x="3911" y="402"/>
                </a:lnTo>
                <a:lnTo>
                  <a:pt x="3906" y="403"/>
                </a:lnTo>
                <a:lnTo>
                  <a:pt x="3904" y="397"/>
                </a:lnTo>
                <a:lnTo>
                  <a:pt x="3900" y="389"/>
                </a:lnTo>
                <a:lnTo>
                  <a:pt x="3899" y="385"/>
                </a:lnTo>
                <a:lnTo>
                  <a:pt x="3898" y="382"/>
                </a:lnTo>
                <a:lnTo>
                  <a:pt x="3897" y="378"/>
                </a:lnTo>
                <a:lnTo>
                  <a:pt x="3898" y="375"/>
                </a:lnTo>
                <a:lnTo>
                  <a:pt x="3898" y="374"/>
                </a:lnTo>
                <a:lnTo>
                  <a:pt x="3900" y="372"/>
                </a:lnTo>
                <a:lnTo>
                  <a:pt x="3902" y="369"/>
                </a:lnTo>
                <a:lnTo>
                  <a:pt x="3903" y="366"/>
                </a:lnTo>
                <a:lnTo>
                  <a:pt x="3912" y="365"/>
                </a:lnTo>
                <a:lnTo>
                  <a:pt x="3917" y="364"/>
                </a:lnTo>
                <a:lnTo>
                  <a:pt x="3926" y="364"/>
                </a:lnTo>
                <a:lnTo>
                  <a:pt x="3915" y="345"/>
                </a:lnTo>
                <a:lnTo>
                  <a:pt x="3912" y="340"/>
                </a:lnTo>
                <a:lnTo>
                  <a:pt x="3909" y="335"/>
                </a:lnTo>
                <a:lnTo>
                  <a:pt x="3906" y="332"/>
                </a:lnTo>
                <a:lnTo>
                  <a:pt x="3903" y="330"/>
                </a:lnTo>
                <a:lnTo>
                  <a:pt x="3901" y="329"/>
                </a:lnTo>
                <a:lnTo>
                  <a:pt x="3899" y="329"/>
                </a:lnTo>
                <a:lnTo>
                  <a:pt x="3895" y="329"/>
                </a:lnTo>
                <a:lnTo>
                  <a:pt x="3890" y="330"/>
                </a:lnTo>
                <a:lnTo>
                  <a:pt x="3886" y="330"/>
                </a:lnTo>
                <a:lnTo>
                  <a:pt x="3882" y="328"/>
                </a:lnTo>
                <a:lnTo>
                  <a:pt x="3877" y="326"/>
                </a:lnTo>
                <a:lnTo>
                  <a:pt x="3867" y="321"/>
                </a:lnTo>
                <a:lnTo>
                  <a:pt x="3875" y="333"/>
                </a:lnTo>
                <a:lnTo>
                  <a:pt x="3877" y="338"/>
                </a:lnTo>
                <a:lnTo>
                  <a:pt x="3878" y="340"/>
                </a:lnTo>
                <a:lnTo>
                  <a:pt x="3878" y="342"/>
                </a:lnTo>
                <a:lnTo>
                  <a:pt x="3879" y="346"/>
                </a:lnTo>
                <a:lnTo>
                  <a:pt x="3878" y="350"/>
                </a:lnTo>
                <a:lnTo>
                  <a:pt x="3877" y="353"/>
                </a:lnTo>
                <a:lnTo>
                  <a:pt x="3875" y="357"/>
                </a:lnTo>
                <a:lnTo>
                  <a:pt x="3870" y="366"/>
                </a:lnTo>
                <a:lnTo>
                  <a:pt x="3867" y="369"/>
                </a:lnTo>
                <a:lnTo>
                  <a:pt x="3865" y="371"/>
                </a:lnTo>
                <a:lnTo>
                  <a:pt x="3866" y="372"/>
                </a:lnTo>
                <a:lnTo>
                  <a:pt x="3867" y="372"/>
                </a:lnTo>
                <a:lnTo>
                  <a:pt x="3869" y="373"/>
                </a:lnTo>
                <a:lnTo>
                  <a:pt x="3871" y="374"/>
                </a:lnTo>
                <a:lnTo>
                  <a:pt x="3873" y="375"/>
                </a:lnTo>
                <a:lnTo>
                  <a:pt x="3874" y="377"/>
                </a:lnTo>
                <a:lnTo>
                  <a:pt x="3874" y="378"/>
                </a:lnTo>
                <a:lnTo>
                  <a:pt x="3874" y="380"/>
                </a:lnTo>
                <a:lnTo>
                  <a:pt x="3874" y="384"/>
                </a:lnTo>
                <a:lnTo>
                  <a:pt x="3872" y="389"/>
                </a:lnTo>
                <a:lnTo>
                  <a:pt x="3870" y="393"/>
                </a:lnTo>
                <a:lnTo>
                  <a:pt x="3867" y="400"/>
                </a:lnTo>
                <a:lnTo>
                  <a:pt x="3861" y="409"/>
                </a:lnTo>
                <a:lnTo>
                  <a:pt x="3862" y="410"/>
                </a:lnTo>
                <a:lnTo>
                  <a:pt x="3862" y="411"/>
                </a:lnTo>
                <a:lnTo>
                  <a:pt x="3862" y="412"/>
                </a:lnTo>
                <a:lnTo>
                  <a:pt x="3861" y="414"/>
                </a:lnTo>
                <a:lnTo>
                  <a:pt x="3858" y="417"/>
                </a:lnTo>
                <a:lnTo>
                  <a:pt x="3857" y="413"/>
                </a:lnTo>
                <a:lnTo>
                  <a:pt x="3855" y="409"/>
                </a:lnTo>
                <a:lnTo>
                  <a:pt x="3853" y="405"/>
                </a:lnTo>
                <a:lnTo>
                  <a:pt x="3851" y="404"/>
                </a:lnTo>
                <a:lnTo>
                  <a:pt x="3850" y="403"/>
                </a:lnTo>
                <a:lnTo>
                  <a:pt x="3849" y="403"/>
                </a:lnTo>
                <a:lnTo>
                  <a:pt x="3848" y="403"/>
                </a:lnTo>
                <a:lnTo>
                  <a:pt x="3846" y="403"/>
                </a:lnTo>
                <a:lnTo>
                  <a:pt x="3844" y="403"/>
                </a:lnTo>
                <a:lnTo>
                  <a:pt x="3843" y="403"/>
                </a:lnTo>
                <a:lnTo>
                  <a:pt x="3841" y="403"/>
                </a:lnTo>
                <a:lnTo>
                  <a:pt x="3840" y="402"/>
                </a:lnTo>
                <a:lnTo>
                  <a:pt x="3840" y="401"/>
                </a:lnTo>
                <a:lnTo>
                  <a:pt x="3839" y="399"/>
                </a:lnTo>
                <a:lnTo>
                  <a:pt x="3838" y="398"/>
                </a:lnTo>
                <a:lnTo>
                  <a:pt x="3837" y="398"/>
                </a:lnTo>
                <a:lnTo>
                  <a:pt x="3833" y="397"/>
                </a:lnTo>
                <a:lnTo>
                  <a:pt x="3828" y="401"/>
                </a:lnTo>
                <a:lnTo>
                  <a:pt x="3817" y="409"/>
                </a:lnTo>
                <a:lnTo>
                  <a:pt x="3799" y="423"/>
                </a:lnTo>
                <a:lnTo>
                  <a:pt x="3800" y="425"/>
                </a:lnTo>
                <a:lnTo>
                  <a:pt x="3800" y="427"/>
                </a:lnTo>
                <a:lnTo>
                  <a:pt x="3800" y="432"/>
                </a:lnTo>
                <a:lnTo>
                  <a:pt x="3801" y="436"/>
                </a:lnTo>
                <a:lnTo>
                  <a:pt x="3801" y="438"/>
                </a:lnTo>
                <a:lnTo>
                  <a:pt x="3802" y="440"/>
                </a:lnTo>
                <a:lnTo>
                  <a:pt x="3806" y="444"/>
                </a:lnTo>
                <a:lnTo>
                  <a:pt x="3813" y="450"/>
                </a:lnTo>
                <a:lnTo>
                  <a:pt x="3815" y="453"/>
                </a:lnTo>
                <a:lnTo>
                  <a:pt x="3815" y="454"/>
                </a:lnTo>
                <a:lnTo>
                  <a:pt x="3815" y="455"/>
                </a:lnTo>
                <a:lnTo>
                  <a:pt x="3814" y="456"/>
                </a:lnTo>
                <a:lnTo>
                  <a:pt x="3813" y="456"/>
                </a:lnTo>
                <a:lnTo>
                  <a:pt x="3808" y="456"/>
                </a:lnTo>
                <a:lnTo>
                  <a:pt x="3802" y="455"/>
                </a:lnTo>
                <a:lnTo>
                  <a:pt x="3796" y="453"/>
                </a:lnTo>
                <a:lnTo>
                  <a:pt x="3782" y="446"/>
                </a:lnTo>
                <a:lnTo>
                  <a:pt x="3768" y="438"/>
                </a:lnTo>
                <a:lnTo>
                  <a:pt x="3757" y="431"/>
                </a:lnTo>
                <a:lnTo>
                  <a:pt x="3755" y="440"/>
                </a:lnTo>
                <a:lnTo>
                  <a:pt x="3754" y="449"/>
                </a:lnTo>
                <a:lnTo>
                  <a:pt x="3755" y="453"/>
                </a:lnTo>
                <a:lnTo>
                  <a:pt x="3756" y="455"/>
                </a:lnTo>
                <a:lnTo>
                  <a:pt x="3756" y="457"/>
                </a:lnTo>
                <a:lnTo>
                  <a:pt x="3759" y="460"/>
                </a:lnTo>
                <a:lnTo>
                  <a:pt x="3763" y="462"/>
                </a:lnTo>
                <a:lnTo>
                  <a:pt x="3765" y="462"/>
                </a:lnTo>
                <a:lnTo>
                  <a:pt x="3767" y="462"/>
                </a:lnTo>
                <a:lnTo>
                  <a:pt x="3769" y="461"/>
                </a:lnTo>
                <a:lnTo>
                  <a:pt x="3771" y="462"/>
                </a:lnTo>
                <a:lnTo>
                  <a:pt x="3771" y="467"/>
                </a:lnTo>
                <a:lnTo>
                  <a:pt x="3771" y="472"/>
                </a:lnTo>
                <a:lnTo>
                  <a:pt x="3772" y="477"/>
                </a:lnTo>
                <a:lnTo>
                  <a:pt x="3772" y="479"/>
                </a:lnTo>
                <a:lnTo>
                  <a:pt x="3771" y="482"/>
                </a:lnTo>
                <a:lnTo>
                  <a:pt x="3768" y="484"/>
                </a:lnTo>
                <a:lnTo>
                  <a:pt x="3767" y="485"/>
                </a:lnTo>
                <a:lnTo>
                  <a:pt x="3766" y="486"/>
                </a:lnTo>
                <a:lnTo>
                  <a:pt x="3765" y="487"/>
                </a:lnTo>
                <a:lnTo>
                  <a:pt x="3761" y="487"/>
                </a:lnTo>
                <a:lnTo>
                  <a:pt x="3760" y="487"/>
                </a:lnTo>
                <a:lnTo>
                  <a:pt x="3759" y="486"/>
                </a:lnTo>
                <a:lnTo>
                  <a:pt x="3760" y="485"/>
                </a:lnTo>
                <a:lnTo>
                  <a:pt x="3753" y="483"/>
                </a:lnTo>
                <a:lnTo>
                  <a:pt x="3745" y="482"/>
                </a:lnTo>
                <a:lnTo>
                  <a:pt x="3737" y="482"/>
                </a:lnTo>
                <a:lnTo>
                  <a:pt x="3735" y="482"/>
                </a:lnTo>
                <a:lnTo>
                  <a:pt x="3734" y="476"/>
                </a:lnTo>
                <a:lnTo>
                  <a:pt x="3735" y="470"/>
                </a:lnTo>
                <a:lnTo>
                  <a:pt x="3731" y="470"/>
                </a:lnTo>
                <a:lnTo>
                  <a:pt x="3729" y="470"/>
                </a:lnTo>
                <a:lnTo>
                  <a:pt x="3727" y="470"/>
                </a:lnTo>
                <a:lnTo>
                  <a:pt x="3723" y="470"/>
                </a:lnTo>
                <a:lnTo>
                  <a:pt x="3721" y="464"/>
                </a:lnTo>
                <a:lnTo>
                  <a:pt x="3719" y="458"/>
                </a:lnTo>
                <a:lnTo>
                  <a:pt x="3717" y="452"/>
                </a:lnTo>
                <a:lnTo>
                  <a:pt x="3716" y="446"/>
                </a:lnTo>
                <a:lnTo>
                  <a:pt x="3715" y="440"/>
                </a:lnTo>
                <a:lnTo>
                  <a:pt x="3715" y="434"/>
                </a:lnTo>
                <a:lnTo>
                  <a:pt x="3715" y="420"/>
                </a:lnTo>
                <a:lnTo>
                  <a:pt x="3707" y="416"/>
                </a:lnTo>
                <a:lnTo>
                  <a:pt x="3703" y="414"/>
                </a:lnTo>
                <a:lnTo>
                  <a:pt x="3699" y="413"/>
                </a:lnTo>
                <a:lnTo>
                  <a:pt x="3691" y="411"/>
                </a:lnTo>
                <a:lnTo>
                  <a:pt x="3681" y="409"/>
                </a:lnTo>
                <a:lnTo>
                  <a:pt x="3684" y="400"/>
                </a:lnTo>
                <a:lnTo>
                  <a:pt x="3682" y="400"/>
                </a:lnTo>
                <a:lnTo>
                  <a:pt x="3678" y="400"/>
                </a:lnTo>
                <a:lnTo>
                  <a:pt x="3673" y="400"/>
                </a:lnTo>
                <a:lnTo>
                  <a:pt x="3673" y="396"/>
                </a:lnTo>
                <a:lnTo>
                  <a:pt x="3673" y="392"/>
                </a:lnTo>
                <a:lnTo>
                  <a:pt x="3670" y="386"/>
                </a:lnTo>
                <a:lnTo>
                  <a:pt x="3659" y="369"/>
                </a:lnTo>
                <a:lnTo>
                  <a:pt x="3681" y="383"/>
                </a:lnTo>
                <a:lnTo>
                  <a:pt x="3683" y="383"/>
                </a:lnTo>
                <a:lnTo>
                  <a:pt x="3684" y="381"/>
                </a:lnTo>
                <a:lnTo>
                  <a:pt x="3685" y="380"/>
                </a:lnTo>
                <a:lnTo>
                  <a:pt x="3687" y="380"/>
                </a:lnTo>
                <a:lnTo>
                  <a:pt x="3688" y="382"/>
                </a:lnTo>
                <a:lnTo>
                  <a:pt x="3690" y="383"/>
                </a:lnTo>
                <a:lnTo>
                  <a:pt x="3693" y="388"/>
                </a:lnTo>
                <a:lnTo>
                  <a:pt x="3696" y="392"/>
                </a:lnTo>
                <a:lnTo>
                  <a:pt x="3698" y="395"/>
                </a:lnTo>
                <a:lnTo>
                  <a:pt x="3699" y="392"/>
                </a:lnTo>
                <a:lnTo>
                  <a:pt x="3700" y="389"/>
                </a:lnTo>
                <a:lnTo>
                  <a:pt x="3701" y="387"/>
                </a:lnTo>
                <a:lnTo>
                  <a:pt x="3703" y="386"/>
                </a:lnTo>
                <a:lnTo>
                  <a:pt x="3704" y="386"/>
                </a:lnTo>
                <a:lnTo>
                  <a:pt x="3706" y="386"/>
                </a:lnTo>
                <a:lnTo>
                  <a:pt x="3706" y="395"/>
                </a:lnTo>
                <a:lnTo>
                  <a:pt x="3723" y="400"/>
                </a:lnTo>
                <a:lnTo>
                  <a:pt x="3744" y="406"/>
                </a:lnTo>
                <a:lnTo>
                  <a:pt x="3755" y="409"/>
                </a:lnTo>
                <a:lnTo>
                  <a:pt x="3765" y="411"/>
                </a:lnTo>
                <a:lnTo>
                  <a:pt x="3770" y="411"/>
                </a:lnTo>
                <a:lnTo>
                  <a:pt x="3774" y="412"/>
                </a:lnTo>
                <a:lnTo>
                  <a:pt x="3779" y="412"/>
                </a:lnTo>
                <a:lnTo>
                  <a:pt x="3782" y="411"/>
                </a:lnTo>
                <a:lnTo>
                  <a:pt x="3786" y="410"/>
                </a:lnTo>
                <a:lnTo>
                  <a:pt x="3791" y="406"/>
                </a:lnTo>
                <a:lnTo>
                  <a:pt x="3799" y="400"/>
                </a:lnTo>
                <a:lnTo>
                  <a:pt x="3803" y="397"/>
                </a:lnTo>
                <a:lnTo>
                  <a:pt x="3808" y="394"/>
                </a:lnTo>
                <a:lnTo>
                  <a:pt x="3812" y="389"/>
                </a:lnTo>
                <a:lnTo>
                  <a:pt x="3815" y="385"/>
                </a:lnTo>
                <a:lnTo>
                  <a:pt x="3817" y="382"/>
                </a:lnTo>
                <a:lnTo>
                  <a:pt x="3818" y="380"/>
                </a:lnTo>
                <a:lnTo>
                  <a:pt x="3819" y="377"/>
                </a:lnTo>
                <a:lnTo>
                  <a:pt x="3819" y="374"/>
                </a:lnTo>
                <a:lnTo>
                  <a:pt x="3819" y="371"/>
                </a:lnTo>
                <a:lnTo>
                  <a:pt x="3819" y="368"/>
                </a:lnTo>
                <a:lnTo>
                  <a:pt x="3818" y="364"/>
                </a:lnTo>
                <a:lnTo>
                  <a:pt x="3816" y="361"/>
                </a:lnTo>
                <a:lnTo>
                  <a:pt x="3810" y="361"/>
                </a:lnTo>
                <a:lnTo>
                  <a:pt x="3810" y="355"/>
                </a:lnTo>
                <a:lnTo>
                  <a:pt x="3805" y="353"/>
                </a:lnTo>
                <a:lnTo>
                  <a:pt x="3800" y="351"/>
                </a:lnTo>
                <a:lnTo>
                  <a:pt x="3796" y="349"/>
                </a:lnTo>
                <a:lnTo>
                  <a:pt x="3791" y="347"/>
                </a:lnTo>
                <a:lnTo>
                  <a:pt x="3791" y="341"/>
                </a:lnTo>
                <a:lnTo>
                  <a:pt x="3790" y="341"/>
                </a:lnTo>
                <a:lnTo>
                  <a:pt x="3789" y="341"/>
                </a:lnTo>
                <a:lnTo>
                  <a:pt x="3787" y="341"/>
                </a:lnTo>
                <a:lnTo>
                  <a:pt x="3785" y="341"/>
                </a:lnTo>
                <a:lnTo>
                  <a:pt x="3783" y="341"/>
                </a:lnTo>
                <a:lnTo>
                  <a:pt x="3782" y="341"/>
                </a:lnTo>
                <a:lnTo>
                  <a:pt x="3782" y="335"/>
                </a:lnTo>
                <a:lnTo>
                  <a:pt x="3759" y="323"/>
                </a:lnTo>
                <a:lnTo>
                  <a:pt x="3747" y="317"/>
                </a:lnTo>
                <a:lnTo>
                  <a:pt x="3742" y="315"/>
                </a:lnTo>
                <a:lnTo>
                  <a:pt x="3737" y="313"/>
                </a:lnTo>
                <a:lnTo>
                  <a:pt x="3732" y="312"/>
                </a:lnTo>
                <a:lnTo>
                  <a:pt x="3729" y="312"/>
                </a:lnTo>
                <a:lnTo>
                  <a:pt x="3726" y="313"/>
                </a:lnTo>
                <a:lnTo>
                  <a:pt x="3723" y="313"/>
                </a:lnTo>
                <a:lnTo>
                  <a:pt x="3722" y="311"/>
                </a:lnTo>
                <a:lnTo>
                  <a:pt x="3720" y="309"/>
                </a:lnTo>
                <a:lnTo>
                  <a:pt x="3719" y="306"/>
                </a:lnTo>
                <a:lnTo>
                  <a:pt x="3718" y="304"/>
                </a:lnTo>
                <a:lnTo>
                  <a:pt x="3715" y="304"/>
                </a:lnTo>
                <a:lnTo>
                  <a:pt x="3712" y="304"/>
                </a:lnTo>
                <a:lnTo>
                  <a:pt x="3709" y="305"/>
                </a:lnTo>
                <a:lnTo>
                  <a:pt x="3706" y="304"/>
                </a:lnTo>
                <a:lnTo>
                  <a:pt x="3704" y="299"/>
                </a:lnTo>
                <a:lnTo>
                  <a:pt x="3698" y="297"/>
                </a:lnTo>
                <a:lnTo>
                  <a:pt x="3693" y="296"/>
                </a:lnTo>
                <a:lnTo>
                  <a:pt x="3681" y="294"/>
                </a:lnTo>
                <a:lnTo>
                  <a:pt x="3670" y="294"/>
                </a:lnTo>
                <a:lnTo>
                  <a:pt x="3661" y="293"/>
                </a:lnTo>
                <a:lnTo>
                  <a:pt x="3661" y="288"/>
                </a:lnTo>
                <a:lnTo>
                  <a:pt x="3667" y="287"/>
                </a:lnTo>
                <a:lnTo>
                  <a:pt x="3670" y="286"/>
                </a:lnTo>
                <a:lnTo>
                  <a:pt x="3671" y="286"/>
                </a:lnTo>
                <a:lnTo>
                  <a:pt x="3671" y="285"/>
                </a:lnTo>
                <a:lnTo>
                  <a:pt x="3670" y="284"/>
                </a:lnTo>
                <a:lnTo>
                  <a:pt x="3665" y="282"/>
                </a:lnTo>
                <a:lnTo>
                  <a:pt x="3659" y="279"/>
                </a:lnTo>
                <a:lnTo>
                  <a:pt x="3658" y="279"/>
                </a:lnTo>
                <a:lnTo>
                  <a:pt x="3656" y="279"/>
                </a:lnTo>
                <a:lnTo>
                  <a:pt x="3653" y="280"/>
                </a:lnTo>
                <a:lnTo>
                  <a:pt x="3651" y="280"/>
                </a:lnTo>
                <a:lnTo>
                  <a:pt x="3647" y="280"/>
                </a:lnTo>
                <a:lnTo>
                  <a:pt x="3640" y="278"/>
                </a:lnTo>
                <a:lnTo>
                  <a:pt x="3635" y="277"/>
                </a:lnTo>
                <a:lnTo>
                  <a:pt x="3633" y="276"/>
                </a:lnTo>
                <a:lnTo>
                  <a:pt x="3630" y="276"/>
                </a:lnTo>
                <a:lnTo>
                  <a:pt x="3628" y="282"/>
                </a:lnTo>
                <a:lnTo>
                  <a:pt x="3622" y="283"/>
                </a:lnTo>
                <a:lnTo>
                  <a:pt x="3619" y="283"/>
                </a:lnTo>
                <a:lnTo>
                  <a:pt x="3614" y="285"/>
                </a:lnTo>
                <a:lnTo>
                  <a:pt x="3612" y="282"/>
                </a:lnTo>
                <a:lnTo>
                  <a:pt x="3611" y="278"/>
                </a:lnTo>
                <a:lnTo>
                  <a:pt x="3610" y="276"/>
                </a:lnTo>
                <a:lnTo>
                  <a:pt x="3608" y="274"/>
                </a:lnTo>
                <a:lnTo>
                  <a:pt x="3611" y="273"/>
                </a:lnTo>
                <a:lnTo>
                  <a:pt x="3615" y="274"/>
                </a:lnTo>
                <a:lnTo>
                  <a:pt x="3619" y="274"/>
                </a:lnTo>
                <a:lnTo>
                  <a:pt x="3620" y="274"/>
                </a:lnTo>
                <a:lnTo>
                  <a:pt x="3622" y="274"/>
                </a:lnTo>
                <a:lnTo>
                  <a:pt x="3623" y="272"/>
                </a:lnTo>
                <a:lnTo>
                  <a:pt x="3625" y="269"/>
                </a:lnTo>
                <a:lnTo>
                  <a:pt x="3626" y="266"/>
                </a:lnTo>
                <a:lnTo>
                  <a:pt x="3628" y="265"/>
                </a:lnTo>
                <a:lnTo>
                  <a:pt x="3630" y="265"/>
                </a:lnTo>
                <a:lnTo>
                  <a:pt x="3631" y="265"/>
                </a:lnTo>
                <a:lnTo>
                  <a:pt x="3633" y="266"/>
                </a:lnTo>
                <a:lnTo>
                  <a:pt x="3635" y="268"/>
                </a:lnTo>
                <a:lnTo>
                  <a:pt x="3637" y="268"/>
                </a:lnTo>
                <a:lnTo>
                  <a:pt x="3639" y="268"/>
                </a:lnTo>
                <a:lnTo>
                  <a:pt x="3637" y="265"/>
                </a:lnTo>
                <a:lnTo>
                  <a:pt x="3636" y="261"/>
                </a:lnTo>
                <a:lnTo>
                  <a:pt x="3635" y="257"/>
                </a:lnTo>
                <a:lnTo>
                  <a:pt x="3633" y="254"/>
                </a:lnTo>
                <a:lnTo>
                  <a:pt x="3631" y="254"/>
                </a:lnTo>
                <a:lnTo>
                  <a:pt x="3630" y="254"/>
                </a:lnTo>
                <a:lnTo>
                  <a:pt x="3630" y="255"/>
                </a:lnTo>
                <a:lnTo>
                  <a:pt x="3630" y="257"/>
                </a:lnTo>
                <a:lnTo>
                  <a:pt x="3626" y="257"/>
                </a:lnTo>
                <a:lnTo>
                  <a:pt x="3622" y="257"/>
                </a:lnTo>
                <a:lnTo>
                  <a:pt x="3623" y="254"/>
                </a:lnTo>
                <a:lnTo>
                  <a:pt x="3625" y="251"/>
                </a:lnTo>
                <a:lnTo>
                  <a:pt x="3626" y="249"/>
                </a:lnTo>
                <a:lnTo>
                  <a:pt x="3626" y="248"/>
                </a:lnTo>
                <a:lnTo>
                  <a:pt x="3623" y="249"/>
                </a:lnTo>
                <a:lnTo>
                  <a:pt x="3620" y="252"/>
                </a:lnTo>
                <a:lnTo>
                  <a:pt x="3618" y="254"/>
                </a:lnTo>
                <a:lnTo>
                  <a:pt x="3616" y="254"/>
                </a:lnTo>
                <a:lnTo>
                  <a:pt x="3616" y="248"/>
                </a:lnTo>
                <a:lnTo>
                  <a:pt x="3611" y="248"/>
                </a:lnTo>
                <a:lnTo>
                  <a:pt x="3611" y="247"/>
                </a:lnTo>
                <a:lnTo>
                  <a:pt x="3612" y="245"/>
                </a:lnTo>
                <a:lnTo>
                  <a:pt x="3614" y="243"/>
                </a:lnTo>
                <a:lnTo>
                  <a:pt x="3612" y="243"/>
                </a:lnTo>
                <a:lnTo>
                  <a:pt x="3611" y="243"/>
                </a:lnTo>
                <a:lnTo>
                  <a:pt x="3611" y="242"/>
                </a:lnTo>
                <a:lnTo>
                  <a:pt x="3610" y="241"/>
                </a:lnTo>
                <a:lnTo>
                  <a:pt x="3610" y="240"/>
                </a:lnTo>
                <a:lnTo>
                  <a:pt x="3609" y="239"/>
                </a:lnTo>
                <a:lnTo>
                  <a:pt x="3607" y="239"/>
                </a:lnTo>
                <a:lnTo>
                  <a:pt x="3605" y="240"/>
                </a:lnTo>
                <a:lnTo>
                  <a:pt x="3604" y="240"/>
                </a:lnTo>
                <a:lnTo>
                  <a:pt x="3604" y="241"/>
                </a:lnTo>
                <a:lnTo>
                  <a:pt x="3603" y="244"/>
                </a:lnTo>
                <a:lnTo>
                  <a:pt x="3603" y="247"/>
                </a:lnTo>
                <a:lnTo>
                  <a:pt x="3603" y="248"/>
                </a:lnTo>
                <a:lnTo>
                  <a:pt x="3602" y="248"/>
                </a:lnTo>
                <a:lnTo>
                  <a:pt x="3598" y="249"/>
                </a:lnTo>
                <a:lnTo>
                  <a:pt x="3594" y="250"/>
                </a:lnTo>
                <a:lnTo>
                  <a:pt x="3591" y="251"/>
                </a:lnTo>
                <a:lnTo>
                  <a:pt x="3591" y="245"/>
                </a:lnTo>
                <a:lnTo>
                  <a:pt x="3591" y="240"/>
                </a:lnTo>
                <a:lnTo>
                  <a:pt x="3595" y="240"/>
                </a:lnTo>
                <a:lnTo>
                  <a:pt x="3597" y="239"/>
                </a:lnTo>
                <a:lnTo>
                  <a:pt x="3598" y="238"/>
                </a:lnTo>
                <a:lnTo>
                  <a:pt x="3598" y="237"/>
                </a:lnTo>
                <a:lnTo>
                  <a:pt x="3598" y="236"/>
                </a:lnTo>
                <a:lnTo>
                  <a:pt x="3597" y="235"/>
                </a:lnTo>
                <a:lnTo>
                  <a:pt x="3595" y="234"/>
                </a:lnTo>
                <a:lnTo>
                  <a:pt x="3594" y="234"/>
                </a:lnTo>
                <a:lnTo>
                  <a:pt x="3595" y="234"/>
                </a:lnTo>
                <a:lnTo>
                  <a:pt x="3594" y="234"/>
                </a:lnTo>
                <a:lnTo>
                  <a:pt x="3591" y="232"/>
                </a:lnTo>
                <a:lnTo>
                  <a:pt x="3587" y="230"/>
                </a:lnTo>
                <a:lnTo>
                  <a:pt x="3583" y="229"/>
                </a:lnTo>
                <a:lnTo>
                  <a:pt x="3580" y="237"/>
                </a:lnTo>
                <a:lnTo>
                  <a:pt x="3574" y="240"/>
                </a:lnTo>
                <a:lnTo>
                  <a:pt x="3577" y="248"/>
                </a:lnTo>
                <a:lnTo>
                  <a:pt x="3571" y="253"/>
                </a:lnTo>
                <a:lnTo>
                  <a:pt x="3566" y="257"/>
                </a:lnTo>
                <a:lnTo>
                  <a:pt x="3566" y="259"/>
                </a:lnTo>
                <a:lnTo>
                  <a:pt x="3564" y="259"/>
                </a:lnTo>
                <a:lnTo>
                  <a:pt x="3563" y="259"/>
                </a:lnTo>
                <a:lnTo>
                  <a:pt x="3563" y="257"/>
                </a:lnTo>
                <a:lnTo>
                  <a:pt x="3563" y="255"/>
                </a:lnTo>
                <a:lnTo>
                  <a:pt x="3563" y="251"/>
                </a:lnTo>
                <a:lnTo>
                  <a:pt x="3563" y="248"/>
                </a:lnTo>
                <a:lnTo>
                  <a:pt x="3565" y="248"/>
                </a:lnTo>
                <a:lnTo>
                  <a:pt x="3566" y="247"/>
                </a:lnTo>
                <a:lnTo>
                  <a:pt x="3566" y="246"/>
                </a:lnTo>
                <a:lnTo>
                  <a:pt x="3566" y="245"/>
                </a:lnTo>
                <a:lnTo>
                  <a:pt x="3565" y="242"/>
                </a:lnTo>
                <a:lnTo>
                  <a:pt x="3563" y="240"/>
                </a:lnTo>
                <a:lnTo>
                  <a:pt x="3558" y="244"/>
                </a:lnTo>
                <a:lnTo>
                  <a:pt x="3556" y="247"/>
                </a:lnTo>
                <a:lnTo>
                  <a:pt x="3556" y="248"/>
                </a:lnTo>
                <a:lnTo>
                  <a:pt x="3557" y="248"/>
                </a:lnTo>
                <a:lnTo>
                  <a:pt x="3554" y="251"/>
                </a:lnTo>
                <a:lnTo>
                  <a:pt x="3550" y="255"/>
                </a:lnTo>
                <a:lnTo>
                  <a:pt x="3546" y="259"/>
                </a:lnTo>
                <a:lnTo>
                  <a:pt x="3544" y="261"/>
                </a:lnTo>
                <a:lnTo>
                  <a:pt x="3543" y="262"/>
                </a:lnTo>
                <a:lnTo>
                  <a:pt x="3543" y="263"/>
                </a:lnTo>
                <a:lnTo>
                  <a:pt x="3543" y="265"/>
                </a:lnTo>
                <a:lnTo>
                  <a:pt x="3543" y="267"/>
                </a:lnTo>
                <a:lnTo>
                  <a:pt x="3544" y="269"/>
                </a:lnTo>
                <a:lnTo>
                  <a:pt x="3544" y="270"/>
                </a:lnTo>
                <a:lnTo>
                  <a:pt x="3543" y="271"/>
                </a:lnTo>
                <a:lnTo>
                  <a:pt x="3542" y="272"/>
                </a:lnTo>
                <a:lnTo>
                  <a:pt x="3539" y="274"/>
                </a:lnTo>
                <a:lnTo>
                  <a:pt x="3536" y="275"/>
                </a:lnTo>
                <a:lnTo>
                  <a:pt x="3535" y="276"/>
                </a:lnTo>
                <a:lnTo>
                  <a:pt x="3536" y="271"/>
                </a:lnTo>
                <a:lnTo>
                  <a:pt x="3537" y="267"/>
                </a:lnTo>
                <a:lnTo>
                  <a:pt x="3537" y="262"/>
                </a:lnTo>
                <a:lnTo>
                  <a:pt x="3538" y="257"/>
                </a:lnTo>
                <a:lnTo>
                  <a:pt x="3543" y="256"/>
                </a:lnTo>
                <a:lnTo>
                  <a:pt x="3545" y="255"/>
                </a:lnTo>
                <a:lnTo>
                  <a:pt x="3546" y="254"/>
                </a:lnTo>
                <a:lnTo>
                  <a:pt x="3540" y="240"/>
                </a:lnTo>
                <a:lnTo>
                  <a:pt x="3538" y="241"/>
                </a:lnTo>
                <a:lnTo>
                  <a:pt x="3537" y="243"/>
                </a:lnTo>
                <a:lnTo>
                  <a:pt x="3537" y="244"/>
                </a:lnTo>
                <a:lnTo>
                  <a:pt x="3538" y="245"/>
                </a:lnTo>
                <a:lnTo>
                  <a:pt x="3535" y="244"/>
                </a:lnTo>
                <a:lnTo>
                  <a:pt x="3534" y="243"/>
                </a:lnTo>
                <a:lnTo>
                  <a:pt x="3534" y="241"/>
                </a:lnTo>
                <a:lnTo>
                  <a:pt x="3532" y="240"/>
                </a:lnTo>
                <a:lnTo>
                  <a:pt x="3531" y="240"/>
                </a:lnTo>
                <a:lnTo>
                  <a:pt x="3530" y="240"/>
                </a:lnTo>
                <a:lnTo>
                  <a:pt x="3527" y="239"/>
                </a:lnTo>
                <a:lnTo>
                  <a:pt x="3524" y="237"/>
                </a:lnTo>
                <a:lnTo>
                  <a:pt x="3524" y="246"/>
                </a:lnTo>
                <a:lnTo>
                  <a:pt x="3524" y="251"/>
                </a:lnTo>
                <a:lnTo>
                  <a:pt x="3524" y="253"/>
                </a:lnTo>
                <a:lnTo>
                  <a:pt x="3524" y="254"/>
                </a:lnTo>
                <a:lnTo>
                  <a:pt x="3518" y="251"/>
                </a:lnTo>
                <a:lnTo>
                  <a:pt x="3519" y="250"/>
                </a:lnTo>
                <a:lnTo>
                  <a:pt x="3519" y="248"/>
                </a:lnTo>
                <a:lnTo>
                  <a:pt x="3519" y="247"/>
                </a:lnTo>
                <a:lnTo>
                  <a:pt x="3517" y="247"/>
                </a:lnTo>
                <a:lnTo>
                  <a:pt x="3512" y="245"/>
                </a:lnTo>
                <a:lnTo>
                  <a:pt x="3512" y="247"/>
                </a:lnTo>
                <a:lnTo>
                  <a:pt x="3512" y="249"/>
                </a:lnTo>
                <a:lnTo>
                  <a:pt x="3512" y="252"/>
                </a:lnTo>
                <a:lnTo>
                  <a:pt x="3512" y="254"/>
                </a:lnTo>
                <a:lnTo>
                  <a:pt x="3495" y="268"/>
                </a:lnTo>
                <a:lnTo>
                  <a:pt x="3489" y="263"/>
                </a:lnTo>
                <a:lnTo>
                  <a:pt x="3482" y="259"/>
                </a:lnTo>
                <a:lnTo>
                  <a:pt x="3474" y="255"/>
                </a:lnTo>
                <a:lnTo>
                  <a:pt x="3470" y="254"/>
                </a:lnTo>
                <a:lnTo>
                  <a:pt x="3467" y="254"/>
                </a:lnTo>
                <a:lnTo>
                  <a:pt x="3464" y="258"/>
                </a:lnTo>
                <a:lnTo>
                  <a:pt x="3462" y="262"/>
                </a:lnTo>
                <a:lnTo>
                  <a:pt x="3466" y="262"/>
                </a:lnTo>
                <a:lnTo>
                  <a:pt x="3470" y="262"/>
                </a:lnTo>
                <a:lnTo>
                  <a:pt x="3471" y="269"/>
                </a:lnTo>
                <a:lnTo>
                  <a:pt x="3471" y="271"/>
                </a:lnTo>
                <a:lnTo>
                  <a:pt x="3473" y="274"/>
                </a:lnTo>
                <a:lnTo>
                  <a:pt x="3466" y="271"/>
                </a:lnTo>
                <a:lnTo>
                  <a:pt x="3459" y="268"/>
                </a:lnTo>
                <a:lnTo>
                  <a:pt x="3462" y="279"/>
                </a:lnTo>
                <a:lnTo>
                  <a:pt x="3457" y="279"/>
                </a:lnTo>
                <a:lnTo>
                  <a:pt x="3453" y="279"/>
                </a:lnTo>
                <a:lnTo>
                  <a:pt x="3455" y="272"/>
                </a:lnTo>
                <a:lnTo>
                  <a:pt x="3455" y="269"/>
                </a:lnTo>
                <a:lnTo>
                  <a:pt x="3453" y="268"/>
                </a:lnTo>
                <a:lnTo>
                  <a:pt x="3449" y="276"/>
                </a:lnTo>
                <a:lnTo>
                  <a:pt x="3448" y="279"/>
                </a:lnTo>
                <a:lnTo>
                  <a:pt x="3447" y="280"/>
                </a:lnTo>
                <a:lnTo>
                  <a:pt x="3446" y="280"/>
                </a:lnTo>
                <a:lnTo>
                  <a:pt x="3445" y="278"/>
                </a:lnTo>
                <a:lnTo>
                  <a:pt x="3442" y="268"/>
                </a:lnTo>
                <a:lnTo>
                  <a:pt x="3441" y="269"/>
                </a:lnTo>
                <a:lnTo>
                  <a:pt x="3441" y="271"/>
                </a:lnTo>
                <a:lnTo>
                  <a:pt x="3441" y="274"/>
                </a:lnTo>
                <a:lnTo>
                  <a:pt x="3440" y="276"/>
                </a:lnTo>
                <a:lnTo>
                  <a:pt x="3440" y="278"/>
                </a:lnTo>
                <a:lnTo>
                  <a:pt x="3439" y="279"/>
                </a:lnTo>
                <a:lnTo>
                  <a:pt x="3437" y="281"/>
                </a:lnTo>
                <a:lnTo>
                  <a:pt x="3434" y="282"/>
                </a:lnTo>
                <a:lnTo>
                  <a:pt x="3430" y="283"/>
                </a:lnTo>
                <a:lnTo>
                  <a:pt x="3428" y="285"/>
                </a:lnTo>
                <a:lnTo>
                  <a:pt x="3427" y="283"/>
                </a:lnTo>
                <a:lnTo>
                  <a:pt x="3426" y="282"/>
                </a:lnTo>
                <a:lnTo>
                  <a:pt x="3427" y="280"/>
                </a:lnTo>
                <a:lnTo>
                  <a:pt x="3427" y="279"/>
                </a:lnTo>
                <a:lnTo>
                  <a:pt x="3426" y="278"/>
                </a:lnTo>
                <a:lnTo>
                  <a:pt x="3425" y="277"/>
                </a:lnTo>
                <a:lnTo>
                  <a:pt x="3422" y="276"/>
                </a:lnTo>
                <a:lnTo>
                  <a:pt x="3420" y="288"/>
                </a:lnTo>
                <a:lnTo>
                  <a:pt x="3422" y="287"/>
                </a:lnTo>
                <a:lnTo>
                  <a:pt x="3425" y="288"/>
                </a:lnTo>
                <a:lnTo>
                  <a:pt x="3425" y="289"/>
                </a:lnTo>
                <a:lnTo>
                  <a:pt x="3424" y="290"/>
                </a:lnTo>
                <a:lnTo>
                  <a:pt x="3422" y="290"/>
                </a:lnTo>
                <a:lnTo>
                  <a:pt x="3416" y="292"/>
                </a:lnTo>
                <a:lnTo>
                  <a:pt x="3414" y="293"/>
                </a:lnTo>
                <a:lnTo>
                  <a:pt x="3415" y="293"/>
                </a:lnTo>
                <a:lnTo>
                  <a:pt x="3417" y="293"/>
                </a:lnTo>
                <a:lnTo>
                  <a:pt x="3417" y="299"/>
                </a:lnTo>
                <a:lnTo>
                  <a:pt x="3413" y="299"/>
                </a:lnTo>
                <a:lnTo>
                  <a:pt x="3411" y="297"/>
                </a:lnTo>
                <a:lnTo>
                  <a:pt x="3409" y="296"/>
                </a:lnTo>
                <a:lnTo>
                  <a:pt x="3408" y="296"/>
                </a:lnTo>
                <a:lnTo>
                  <a:pt x="3405" y="296"/>
                </a:lnTo>
                <a:lnTo>
                  <a:pt x="3405" y="304"/>
                </a:lnTo>
                <a:lnTo>
                  <a:pt x="3403" y="304"/>
                </a:lnTo>
                <a:lnTo>
                  <a:pt x="3402" y="304"/>
                </a:lnTo>
                <a:lnTo>
                  <a:pt x="3401" y="303"/>
                </a:lnTo>
                <a:lnTo>
                  <a:pt x="3401" y="302"/>
                </a:lnTo>
                <a:lnTo>
                  <a:pt x="3401" y="301"/>
                </a:lnTo>
                <a:lnTo>
                  <a:pt x="3401" y="297"/>
                </a:lnTo>
                <a:lnTo>
                  <a:pt x="3402" y="293"/>
                </a:lnTo>
                <a:lnTo>
                  <a:pt x="3403" y="289"/>
                </a:lnTo>
                <a:lnTo>
                  <a:pt x="3402" y="287"/>
                </a:lnTo>
                <a:lnTo>
                  <a:pt x="3402" y="286"/>
                </a:lnTo>
                <a:lnTo>
                  <a:pt x="3401" y="286"/>
                </a:lnTo>
                <a:lnTo>
                  <a:pt x="3400" y="286"/>
                </a:lnTo>
                <a:lnTo>
                  <a:pt x="3397" y="286"/>
                </a:lnTo>
                <a:lnTo>
                  <a:pt x="3394" y="288"/>
                </a:lnTo>
                <a:lnTo>
                  <a:pt x="3391" y="290"/>
                </a:lnTo>
                <a:lnTo>
                  <a:pt x="3389" y="291"/>
                </a:lnTo>
                <a:lnTo>
                  <a:pt x="3386" y="293"/>
                </a:lnTo>
                <a:lnTo>
                  <a:pt x="3386" y="304"/>
                </a:lnTo>
                <a:lnTo>
                  <a:pt x="3387" y="306"/>
                </a:lnTo>
                <a:lnTo>
                  <a:pt x="3387" y="307"/>
                </a:lnTo>
                <a:lnTo>
                  <a:pt x="3388" y="307"/>
                </a:lnTo>
                <a:lnTo>
                  <a:pt x="3391" y="307"/>
                </a:lnTo>
                <a:lnTo>
                  <a:pt x="3394" y="306"/>
                </a:lnTo>
                <a:lnTo>
                  <a:pt x="3400" y="304"/>
                </a:lnTo>
                <a:lnTo>
                  <a:pt x="3397" y="317"/>
                </a:lnTo>
                <a:lnTo>
                  <a:pt x="3396" y="321"/>
                </a:lnTo>
                <a:lnTo>
                  <a:pt x="3394" y="325"/>
                </a:lnTo>
                <a:lnTo>
                  <a:pt x="3392" y="327"/>
                </a:lnTo>
                <a:lnTo>
                  <a:pt x="3389" y="330"/>
                </a:lnTo>
                <a:lnTo>
                  <a:pt x="3384" y="332"/>
                </a:lnTo>
                <a:lnTo>
                  <a:pt x="3377" y="335"/>
                </a:lnTo>
                <a:lnTo>
                  <a:pt x="3378" y="339"/>
                </a:lnTo>
                <a:lnTo>
                  <a:pt x="3379" y="340"/>
                </a:lnTo>
                <a:lnTo>
                  <a:pt x="3380" y="340"/>
                </a:lnTo>
                <a:lnTo>
                  <a:pt x="3381" y="340"/>
                </a:lnTo>
                <a:lnTo>
                  <a:pt x="3383" y="341"/>
                </a:lnTo>
                <a:lnTo>
                  <a:pt x="3383" y="352"/>
                </a:lnTo>
                <a:lnTo>
                  <a:pt x="3375" y="348"/>
                </a:lnTo>
                <a:lnTo>
                  <a:pt x="3366" y="344"/>
                </a:lnTo>
                <a:lnTo>
                  <a:pt x="3368" y="349"/>
                </a:lnTo>
                <a:lnTo>
                  <a:pt x="3369" y="352"/>
                </a:lnTo>
                <a:lnTo>
                  <a:pt x="3372" y="356"/>
                </a:lnTo>
                <a:lnTo>
                  <a:pt x="3374" y="361"/>
                </a:lnTo>
                <a:lnTo>
                  <a:pt x="3377" y="369"/>
                </a:lnTo>
                <a:lnTo>
                  <a:pt x="3376" y="370"/>
                </a:lnTo>
                <a:lnTo>
                  <a:pt x="3374" y="370"/>
                </a:lnTo>
                <a:lnTo>
                  <a:pt x="3370" y="369"/>
                </a:lnTo>
                <a:lnTo>
                  <a:pt x="3366" y="369"/>
                </a:lnTo>
                <a:lnTo>
                  <a:pt x="3365" y="369"/>
                </a:lnTo>
                <a:lnTo>
                  <a:pt x="3363" y="369"/>
                </a:lnTo>
                <a:lnTo>
                  <a:pt x="3363" y="371"/>
                </a:lnTo>
                <a:lnTo>
                  <a:pt x="3363" y="375"/>
                </a:lnTo>
                <a:lnTo>
                  <a:pt x="3363" y="380"/>
                </a:lnTo>
                <a:lnTo>
                  <a:pt x="3355" y="386"/>
                </a:lnTo>
                <a:lnTo>
                  <a:pt x="3350" y="388"/>
                </a:lnTo>
                <a:lnTo>
                  <a:pt x="3348" y="389"/>
                </a:lnTo>
                <a:lnTo>
                  <a:pt x="3346" y="389"/>
                </a:lnTo>
                <a:lnTo>
                  <a:pt x="3346" y="388"/>
                </a:lnTo>
                <a:lnTo>
                  <a:pt x="3346" y="386"/>
                </a:lnTo>
                <a:lnTo>
                  <a:pt x="3346" y="385"/>
                </a:lnTo>
                <a:lnTo>
                  <a:pt x="3345" y="385"/>
                </a:lnTo>
                <a:lnTo>
                  <a:pt x="3344" y="386"/>
                </a:lnTo>
                <a:lnTo>
                  <a:pt x="3342" y="388"/>
                </a:lnTo>
                <a:lnTo>
                  <a:pt x="3341" y="392"/>
                </a:lnTo>
                <a:lnTo>
                  <a:pt x="3339" y="395"/>
                </a:lnTo>
                <a:lnTo>
                  <a:pt x="3338" y="397"/>
                </a:lnTo>
                <a:lnTo>
                  <a:pt x="3336" y="397"/>
                </a:lnTo>
                <a:lnTo>
                  <a:pt x="3333" y="397"/>
                </a:lnTo>
                <a:lnTo>
                  <a:pt x="3331" y="397"/>
                </a:lnTo>
                <a:lnTo>
                  <a:pt x="3329" y="397"/>
                </a:lnTo>
                <a:lnTo>
                  <a:pt x="3329" y="403"/>
                </a:lnTo>
                <a:lnTo>
                  <a:pt x="3335" y="403"/>
                </a:lnTo>
                <a:lnTo>
                  <a:pt x="3332" y="405"/>
                </a:lnTo>
                <a:lnTo>
                  <a:pt x="3331" y="406"/>
                </a:lnTo>
                <a:lnTo>
                  <a:pt x="3331" y="407"/>
                </a:lnTo>
                <a:lnTo>
                  <a:pt x="3331" y="408"/>
                </a:lnTo>
                <a:lnTo>
                  <a:pt x="3331" y="409"/>
                </a:lnTo>
                <a:lnTo>
                  <a:pt x="3332" y="411"/>
                </a:lnTo>
                <a:lnTo>
                  <a:pt x="3333" y="413"/>
                </a:lnTo>
                <a:lnTo>
                  <a:pt x="3333" y="415"/>
                </a:lnTo>
                <a:lnTo>
                  <a:pt x="3332" y="417"/>
                </a:lnTo>
                <a:lnTo>
                  <a:pt x="3332" y="418"/>
                </a:lnTo>
                <a:lnTo>
                  <a:pt x="3331" y="418"/>
                </a:lnTo>
                <a:lnTo>
                  <a:pt x="3329" y="419"/>
                </a:lnTo>
                <a:lnTo>
                  <a:pt x="3326" y="419"/>
                </a:lnTo>
                <a:lnTo>
                  <a:pt x="3324" y="420"/>
                </a:lnTo>
                <a:lnTo>
                  <a:pt x="3316" y="424"/>
                </a:lnTo>
                <a:lnTo>
                  <a:pt x="3313" y="426"/>
                </a:lnTo>
                <a:lnTo>
                  <a:pt x="3310" y="428"/>
                </a:lnTo>
                <a:lnTo>
                  <a:pt x="3308" y="431"/>
                </a:lnTo>
                <a:lnTo>
                  <a:pt x="3307" y="432"/>
                </a:lnTo>
                <a:lnTo>
                  <a:pt x="3307" y="434"/>
                </a:lnTo>
                <a:lnTo>
                  <a:pt x="3305" y="439"/>
                </a:lnTo>
                <a:lnTo>
                  <a:pt x="3304" y="445"/>
                </a:lnTo>
                <a:lnTo>
                  <a:pt x="3301" y="444"/>
                </a:lnTo>
                <a:lnTo>
                  <a:pt x="3298" y="443"/>
                </a:lnTo>
                <a:lnTo>
                  <a:pt x="3295" y="441"/>
                </a:lnTo>
                <a:lnTo>
                  <a:pt x="3293" y="440"/>
                </a:lnTo>
                <a:lnTo>
                  <a:pt x="3292" y="441"/>
                </a:lnTo>
                <a:lnTo>
                  <a:pt x="3290" y="443"/>
                </a:lnTo>
                <a:lnTo>
                  <a:pt x="3286" y="450"/>
                </a:lnTo>
                <a:lnTo>
                  <a:pt x="3282" y="456"/>
                </a:lnTo>
                <a:lnTo>
                  <a:pt x="3279" y="459"/>
                </a:lnTo>
                <a:lnTo>
                  <a:pt x="3276" y="460"/>
                </a:lnTo>
                <a:lnTo>
                  <a:pt x="3274" y="460"/>
                </a:lnTo>
                <a:lnTo>
                  <a:pt x="3272" y="461"/>
                </a:lnTo>
                <a:lnTo>
                  <a:pt x="3271" y="461"/>
                </a:lnTo>
                <a:lnTo>
                  <a:pt x="3270" y="462"/>
                </a:lnTo>
                <a:lnTo>
                  <a:pt x="3268" y="465"/>
                </a:lnTo>
                <a:lnTo>
                  <a:pt x="3267" y="469"/>
                </a:lnTo>
                <a:lnTo>
                  <a:pt x="3266" y="472"/>
                </a:lnTo>
                <a:lnTo>
                  <a:pt x="3265" y="476"/>
                </a:lnTo>
                <a:lnTo>
                  <a:pt x="3262" y="476"/>
                </a:lnTo>
                <a:lnTo>
                  <a:pt x="3260" y="477"/>
                </a:lnTo>
                <a:lnTo>
                  <a:pt x="3259" y="478"/>
                </a:lnTo>
                <a:lnTo>
                  <a:pt x="3259" y="479"/>
                </a:lnTo>
                <a:lnTo>
                  <a:pt x="3260" y="481"/>
                </a:lnTo>
                <a:lnTo>
                  <a:pt x="3262" y="481"/>
                </a:lnTo>
                <a:lnTo>
                  <a:pt x="3265" y="482"/>
                </a:lnTo>
                <a:lnTo>
                  <a:pt x="3268" y="482"/>
                </a:lnTo>
                <a:lnTo>
                  <a:pt x="3268" y="481"/>
                </a:lnTo>
                <a:lnTo>
                  <a:pt x="3270" y="480"/>
                </a:lnTo>
                <a:lnTo>
                  <a:pt x="3272" y="477"/>
                </a:lnTo>
                <a:lnTo>
                  <a:pt x="3275" y="475"/>
                </a:lnTo>
                <a:lnTo>
                  <a:pt x="3276" y="473"/>
                </a:lnTo>
                <a:lnTo>
                  <a:pt x="3279" y="473"/>
                </a:lnTo>
                <a:lnTo>
                  <a:pt x="3282" y="475"/>
                </a:lnTo>
                <a:lnTo>
                  <a:pt x="3283" y="475"/>
                </a:lnTo>
                <a:lnTo>
                  <a:pt x="3283" y="477"/>
                </a:lnTo>
                <a:lnTo>
                  <a:pt x="3283" y="478"/>
                </a:lnTo>
                <a:lnTo>
                  <a:pt x="3282" y="479"/>
                </a:lnTo>
                <a:lnTo>
                  <a:pt x="3279" y="481"/>
                </a:lnTo>
                <a:lnTo>
                  <a:pt x="3276" y="482"/>
                </a:lnTo>
                <a:lnTo>
                  <a:pt x="3270" y="485"/>
                </a:lnTo>
                <a:lnTo>
                  <a:pt x="3270" y="490"/>
                </a:lnTo>
                <a:lnTo>
                  <a:pt x="3265" y="489"/>
                </a:lnTo>
                <a:lnTo>
                  <a:pt x="3262" y="489"/>
                </a:lnTo>
                <a:lnTo>
                  <a:pt x="3259" y="490"/>
                </a:lnTo>
                <a:lnTo>
                  <a:pt x="3256" y="490"/>
                </a:lnTo>
                <a:lnTo>
                  <a:pt x="3256" y="487"/>
                </a:lnTo>
                <a:lnTo>
                  <a:pt x="3256" y="483"/>
                </a:lnTo>
                <a:lnTo>
                  <a:pt x="3255" y="480"/>
                </a:lnTo>
                <a:lnTo>
                  <a:pt x="3254" y="479"/>
                </a:lnTo>
                <a:lnTo>
                  <a:pt x="3252" y="479"/>
                </a:lnTo>
                <a:lnTo>
                  <a:pt x="3251" y="479"/>
                </a:lnTo>
                <a:lnTo>
                  <a:pt x="3250" y="481"/>
                </a:lnTo>
                <a:lnTo>
                  <a:pt x="3249" y="483"/>
                </a:lnTo>
                <a:lnTo>
                  <a:pt x="3248" y="485"/>
                </a:lnTo>
                <a:lnTo>
                  <a:pt x="3240" y="480"/>
                </a:lnTo>
                <a:lnTo>
                  <a:pt x="3234" y="476"/>
                </a:lnTo>
                <a:lnTo>
                  <a:pt x="3231" y="481"/>
                </a:lnTo>
                <a:lnTo>
                  <a:pt x="3230" y="483"/>
                </a:lnTo>
                <a:lnTo>
                  <a:pt x="3228" y="485"/>
                </a:lnTo>
                <a:lnTo>
                  <a:pt x="3231" y="485"/>
                </a:lnTo>
                <a:lnTo>
                  <a:pt x="3232" y="485"/>
                </a:lnTo>
                <a:lnTo>
                  <a:pt x="3233" y="484"/>
                </a:lnTo>
                <a:lnTo>
                  <a:pt x="3235" y="483"/>
                </a:lnTo>
                <a:lnTo>
                  <a:pt x="3237" y="482"/>
                </a:lnTo>
                <a:lnTo>
                  <a:pt x="3236" y="486"/>
                </a:lnTo>
                <a:lnTo>
                  <a:pt x="3237" y="487"/>
                </a:lnTo>
                <a:lnTo>
                  <a:pt x="3237" y="488"/>
                </a:lnTo>
                <a:lnTo>
                  <a:pt x="3238" y="490"/>
                </a:lnTo>
                <a:lnTo>
                  <a:pt x="3239" y="493"/>
                </a:lnTo>
                <a:lnTo>
                  <a:pt x="3237" y="494"/>
                </a:lnTo>
                <a:lnTo>
                  <a:pt x="3237" y="495"/>
                </a:lnTo>
                <a:lnTo>
                  <a:pt x="3237" y="496"/>
                </a:lnTo>
                <a:lnTo>
                  <a:pt x="3237" y="499"/>
                </a:lnTo>
                <a:lnTo>
                  <a:pt x="3232" y="498"/>
                </a:lnTo>
                <a:lnTo>
                  <a:pt x="3228" y="499"/>
                </a:lnTo>
                <a:lnTo>
                  <a:pt x="3227" y="501"/>
                </a:lnTo>
                <a:lnTo>
                  <a:pt x="3225" y="504"/>
                </a:lnTo>
                <a:lnTo>
                  <a:pt x="3223" y="510"/>
                </a:lnTo>
                <a:lnTo>
                  <a:pt x="3218" y="511"/>
                </a:lnTo>
                <a:lnTo>
                  <a:pt x="3213" y="510"/>
                </a:lnTo>
                <a:lnTo>
                  <a:pt x="3208" y="510"/>
                </a:lnTo>
                <a:lnTo>
                  <a:pt x="3205" y="510"/>
                </a:lnTo>
                <a:lnTo>
                  <a:pt x="3203" y="510"/>
                </a:lnTo>
                <a:lnTo>
                  <a:pt x="3203" y="515"/>
                </a:lnTo>
                <a:lnTo>
                  <a:pt x="3205" y="514"/>
                </a:lnTo>
                <a:lnTo>
                  <a:pt x="3206" y="514"/>
                </a:lnTo>
                <a:lnTo>
                  <a:pt x="3207" y="515"/>
                </a:lnTo>
                <a:lnTo>
                  <a:pt x="3208" y="516"/>
                </a:lnTo>
                <a:lnTo>
                  <a:pt x="3209" y="521"/>
                </a:lnTo>
                <a:lnTo>
                  <a:pt x="3202" y="524"/>
                </a:lnTo>
                <a:lnTo>
                  <a:pt x="3200" y="525"/>
                </a:lnTo>
                <a:lnTo>
                  <a:pt x="3199" y="525"/>
                </a:lnTo>
                <a:lnTo>
                  <a:pt x="3200" y="524"/>
                </a:lnTo>
                <a:lnTo>
                  <a:pt x="3189" y="524"/>
                </a:lnTo>
                <a:lnTo>
                  <a:pt x="3189" y="532"/>
                </a:lnTo>
                <a:lnTo>
                  <a:pt x="3196" y="531"/>
                </a:lnTo>
                <a:lnTo>
                  <a:pt x="3198" y="532"/>
                </a:lnTo>
                <a:lnTo>
                  <a:pt x="3197" y="533"/>
                </a:lnTo>
                <a:lnTo>
                  <a:pt x="3192" y="535"/>
                </a:lnTo>
                <a:lnTo>
                  <a:pt x="3182" y="538"/>
                </a:lnTo>
                <a:lnTo>
                  <a:pt x="3176" y="540"/>
                </a:lnTo>
                <a:lnTo>
                  <a:pt x="3166" y="541"/>
                </a:lnTo>
                <a:lnTo>
                  <a:pt x="3166" y="546"/>
                </a:lnTo>
                <a:lnTo>
                  <a:pt x="3178" y="549"/>
                </a:lnTo>
                <a:lnTo>
                  <a:pt x="3185" y="551"/>
                </a:lnTo>
                <a:lnTo>
                  <a:pt x="3180" y="551"/>
                </a:lnTo>
                <a:lnTo>
                  <a:pt x="3171" y="550"/>
                </a:lnTo>
                <a:lnTo>
                  <a:pt x="3166" y="549"/>
                </a:lnTo>
                <a:lnTo>
                  <a:pt x="3164" y="549"/>
                </a:lnTo>
                <a:lnTo>
                  <a:pt x="3158" y="555"/>
                </a:lnTo>
                <a:lnTo>
                  <a:pt x="3160" y="563"/>
                </a:lnTo>
                <a:lnTo>
                  <a:pt x="3161" y="565"/>
                </a:lnTo>
                <a:lnTo>
                  <a:pt x="3163" y="567"/>
                </a:lnTo>
                <a:lnTo>
                  <a:pt x="3164" y="567"/>
                </a:lnTo>
                <a:lnTo>
                  <a:pt x="3167" y="567"/>
                </a:lnTo>
                <a:lnTo>
                  <a:pt x="3175" y="566"/>
                </a:lnTo>
                <a:lnTo>
                  <a:pt x="3168" y="569"/>
                </a:lnTo>
                <a:lnTo>
                  <a:pt x="3161" y="572"/>
                </a:lnTo>
                <a:lnTo>
                  <a:pt x="3162" y="575"/>
                </a:lnTo>
                <a:lnTo>
                  <a:pt x="3163" y="576"/>
                </a:lnTo>
                <a:lnTo>
                  <a:pt x="3164" y="577"/>
                </a:lnTo>
                <a:lnTo>
                  <a:pt x="3169" y="577"/>
                </a:lnTo>
                <a:lnTo>
                  <a:pt x="3169" y="583"/>
                </a:lnTo>
                <a:lnTo>
                  <a:pt x="3161" y="586"/>
                </a:lnTo>
                <a:lnTo>
                  <a:pt x="3169" y="589"/>
                </a:lnTo>
                <a:lnTo>
                  <a:pt x="3172" y="589"/>
                </a:lnTo>
                <a:lnTo>
                  <a:pt x="3173" y="589"/>
                </a:lnTo>
                <a:lnTo>
                  <a:pt x="3173" y="591"/>
                </a:lnTo>
                <a:lnTo>
                  <a:pt x="3172" y="593"/>
                </a:lnTo>
                <a:lnTo>
                  <a:pt x="3169" y="597"/>
                </a:lnTo>
                <a:lnTo>
                  <a:pt x="3175" y="599"/>
                </a:lnTo>
                <a:lnTo>
                  <a:pt x="3176" y="599"/>
                </a:lnTo>
                <a:lnTo>
                  <a:pt x="3175" y="599"/>
                </a:lnTo>
                <a:lnTo>
                  <a:pt x="3174" y="599"/>
                </a:lnTo>
                <a:lnTo>
                  <a:pt x="3175" y="600"/>
                </a:lnTo>
                <a:lnTo>
                  <a:pt x="3178" y="603"/>
                </a:lnTo>
                <a:lnTo>
                  <a:pt x="3180" y="600"/>
                </a:lnTo>
                <a:lnTo>
                  <a:pt x="3182" y="598"/>
                </a:lnTo>
                <a:lnTo>
                  <a:pt x="3186" y="591"/>
                </a:lnTo>
                <a:lnTo>
                  <a:pt x="3192" y="593"/>
                </a:lnTo>
                <a:lnTo>
                  <a:pt x="3194" y="593"/>
                </a:lnTo>
                <a:lnTo>
                  <a:pt x="3195" y="593"/>
                </a:lnTo>
                <a:lnTo>
                  <a:pt x="3195" y="594"/>
                </a:lnTo>
                <a:lnTo>
                  <a:pt x="3194" y="594"/>
                </a:lnTo>
                <a:lnTo>
                  <a:pt x="3189" y="594"/>
                </a:lnTo>
                <a:lnTo>
                  <a:pt x="3183" y="605"/>
                </a:lnTo>
                <a:lnTo>
                  <a:pt x="3178" y="617"/>
                </a:lnTo>
                <a:lnTo>
                  <a:pt x="3172" y="616"/>
                </a:lnTo>
                <a:lnTo>
                  <a:pt x="3169" y="616"/>
                </a:lnTo>
                <a:lnTo>
                  <a:pt x="3166" y="617"/>
                </a:lnTo>
                <a:lnTo>
                  <a:pt x="3167" y="618"/>
                </a:lnTo>
                <a:lnTo>
                  <a:pt x="3167" y="621"/>
                </a:lnTo>
                <a:lnTo>
                  <a:pt x="3166" y="623"/>
                </a:lnTo>
                <a:lnTo>
                  <a:pt x="3166" y="625"/>
                </a:lnTo>
                <a:lnTo>
                  <a:pt x="3170" y="628"/>
                </a:lnTo>
                <a:lnTo>
                  <a:pt x="3173" y="629"/>
                </a:lnTo>
                <a:lnTo>
                  <a:pt x="3175" y="631"/>
                </a:lnTo>
                <a:lnTo>
                  <a:pt x="3176" y="626"/>
                </a:lnTo>
                <a:lnTo>
                  <a:pt x="3177" y="625"/>
                </a:lnTo>
                <a:lnTo>
                  <a:pt x="3177" y="624"/>
                </a:lnTo>
                <a:lnTo>
                  <a:pt x="3177" y="625"/>
                </a:lnTo>
                <a:lnTo>
                  <a:pt x="3178" y="625"/>
                </a:lnTo>
                <a:lnTo>
                  <a:pt x="3183" y="625"/>
                </a:lnTo>
                <a:lnTo>
                  <a:pt x="3184" y="628"/>
                </a:lnTo>
                <a:lnTo>
                  <a:pt x="3185" y="631"/>
                </a:lnTo>
                <a:lnTo>
                  <a:pt x="3185" y="634"/>
                </a:lnTo>
                <a:lnTo>
                  <a:pt x="3184" y="634"/>
                </a:lnTo>
                <a:lnTo>
                  <a:pt x="3183" y="634"/>
                </a:lnTo>
                <a:lnTo>
                  <a:pt x="3181" y="637"/>
                </a:lnTo>
                <a:lnTo>
                  <a:pt x="3178" y="640"/>
                </a:lnTo>
                <a:lnTo>
                  <a:pt x="3175" y="642"/>
                </a:lnTo>
                <a:lnTo>
                  <a:pt x="3174" y="645"/>
                </a:lnTo>
                <a:lnTo>
                  <a:pt x="3175" y="648"/>
                </a:lnTo>
                <a:lnTo>
                  <a:pt x="3175" y="651"/>
                </a:lnTo>
                <a:lnTo>
                  <a:pt x="3175" y="652"/>
                </a:lnTo>
                <a:lnTo>
                  <a:pt x="3175" y="653"/>
                </a:lnTo>
                <a:lnTo>
                  <a:pt x="3180" y="653"/>
                </a:lnTo>
                <a:lnTo>
                  <a:pt x="3183" y="662"/>
                </a:lnTo>
                <a:lnTo>
                  <a:pt x="3185" y="662"/>
                </a:lnTo>
                <a:lnTo>
                  <a:pt x="3187" y="662"/>
                </a:lnTo>
                <a:lnTo>
                  <a:pt x="3190" y="662"/>
                </a:lnTo>
                <a:lnTo>
                  <a:pt x="3195" y="659"/>
                </a:lnTo>
                <a:lnTo>
                  <a:pt x="3196" y="659"/>
                </a:lnTo>
                <a:lnTo>
                  <a:pt x="3197" y="659"/>
                </a:lnTo>
                <a:lnTo>
                  <a:pt x="3197" y="667"/>
                </a:lnTo>
                <a:lnTo>
                  <a:pt x="3202" y="667"/>
                </a:lnTo>
                <a:lnTo>
                  <a:pt x="3207" y="666"/>
                </a:lnTo>
                <a:lnTo>
                  <a:pt x="3213" y="665"/>
                </a:lnTo>
                <a:lnTo>
                  <a:pt x="3218" y="663"/>
                </a:lnTo>
                <a:lnTo>
                  <a:pt x="3228" y="658"/>
                </a:lnTo>
                <a:lnTo>
                  <a:pt x="3237" y="653"/>
                </a:lnTo>
                <a:lnTo>
                  <a:pt x="3238" y="652"/>
                </a:lnTo>
                <a:lnTo>
                  <a:pt x="3239" y="649"/>
                </a:lnTo>
                <a:lnTo>
                  <a:pt x="3241" y="646"/>
                </a:lnTo>
                <a:lnTo>
                  <a:pt x="3242" y="645"/>
                </a:lnTo>
                <a:lnTo>
                  <a:pt x="3245" y="644"/>
                </a:lnTo>
                <a:lnTo>
                  <a:pt x="3248" y="645"/>
                </a:lnTo>
                <a:lnTo>
                  <a:pt x="3251" y="645"/>
                </a:lnTo>
                <a:lnTo>
                  <a:pt x="3254" y="645"/>
                </a:lnTo>
                <a:lnTo>
                  <a:pt x="3256" y="644"/>
                </a:lnTo>
                <a:lnTo>
                  <a:pt x="3259" y="642"/>
                </a:lnTo>
                <a:lnTo>
                  <a:pt x="3265" y="639"/>
                </a:lnTo>
                <a:lnTo>
                  <a:pt x="3271" y="634"/>
                </a:lnTo>
                <a:lnTo>
                  <a:pt x="3276" y="631"/>
                </a:lnTo>
                <a:lnTo>
                  <a:pt x="3277" y="633"/>
                </a:lnTo>
                <a:lnTo>
                  <a:pt x="3277" y="634"/>
                </a:lnTo>
                <a:lnTo>
                  <a:pt x="3278" y="636"/>
                </a:lnTo>
                <a:lnTo>
                  <a:pt x="3279" y="638"/>
                </a:lnTo>
                <a:lnTo>
                  <a:pt x="3279" y="647"/>
                </a:lnTo>
                <a:lnTo>
                  <a:pt x="3279" y="656"/>
                </a:lnTo>
                <a:lnTo>
                  <a:pt x="3284" y="656"/>
                </a:lnTo>
                <a:lnTo>
                  <a:pt x="3285" y="659"/>
                </a:lnTo>
                <a:lnTo>
                  <a:pt x="3285" y="661"/>
                </a:lnTo>
                <a:lnTo>
                  <a:pt x="3283" y="665"/>
                </a:lnTo>
                <a:lnTo>
                  <a:pt x="3282" y="669"/>
                </a:lnTo>
                <a:lnTo>
                  <a:pt x="3282" y="671"/>
                </a:lnTo>
                <a:lnTo>
                  <a:pt x="3282" y="673"/>
                </a:lnTo>
                <a:lnTo>
                  <a:pt x="3286" y="679"/>
                </a:lnTo>
                <a:lnTo>
                  <a:pt x="3294" y="688"/>
                </a:lnTo>
                <a:lnTo>
                  <a:pt x="3310" y="704"/>
                </a:lnTo>
                <a:lnTo>
                  <a:pt x="3307" y="709"/>
                </a:lnTo>
                <a:lnTo>
                  <a:pt x="3304" y="715"/>
                </a:lnTo>
                <a:lnTo>
                  <a:pt x="3299" y="715"/>
                </a:lnTo>
                <a:lnTo>
                  <a:pt x="3298" y="716"/>
                </a:lnTo>
                <a:lnTo>
                  <a:pt x="3298" y="718"/>
                </a:lnTo>
                <a:lnTo>
                  <a:pt x="3299" y="721"/>
                </a:lnTo>
                <a:lnTo>
                  <a:pt x="3299" y="724"/>
                </a:lnTo>
                <a:lnTo>
                  <a:pt x="3299" y="726"/>
                </a:lnTo>
                <a:lnTo>
                  <a:pt x="3302" y="728"/>
                </a:lnTo>
                <a:lnTo>
                  <a:pt x="3304" y="729"/>
                </a:lnTo>
                <a:lnTo>
                  <a:pt x="3305" y="733"/>
                </a:lnTo>
                <a:lnTo>
                  <a:pt x="3304" y="734"/>
                </a:lnTo>
                <a:lnTo>
                  <a:pt x="3303" y="736"/>
                </a:lnTo>
                <a:lnTo>
                  <a:pt x="3301" y="738"/>
                </a:lnTo>
                <a:lnTo>
                  <a:pt x="3315" y="738"/>
                </a:lnTo>
                <a:lnTo>
                  <a:pt x="3323" y="738"/>
                </a:lnTo>
                <a:lnTo>
                  <a:pt x="3329" y="738"/>
                </a:lnTo>
                <a:lnTo>
                  <a:pt x="3330" y="734"/>
                </a:lnTo>
                <a:lnTo>
                  <a:pt x="3329" y="731"/>
                </a:lnTo>
                <a:lnTo>
                  <a:pt x="3329" y="727"/>
                </a:lnTo>
                <a:lnTo>
                  <a:pt x="3329" y="725"/>
                </a:lnTo>
                <a:lnTo>
                  <a:pt x="3329" y="724"/>
                </a:lnTo>
                <a:lnTo>
                  <a:pt x="3331" y="721"/>
                </a:lnTo>
                <a:lnTo>
                  <a:pt x="3333" y="719"/>
                </a:lnTo>
                <a:lnTo>
                  <a:pt x="3338" y="712"/>
                </a:lnTo>
                <a:lnTo>
                  <a:pt x="3346" y="714"/>
                </a:lnTo>
                <a:lnTo>
                  <a:pt x="3355" y="715"/>
                </a:lnTo>
                <a:lnTo>
                  <a:pt x="3360" y="716"/>
                </a:lnTo>
                <a:lnTo>
                  <a:pt x="3364" y="715"/>
                </a:lnTo>
                <a:lnTo>
                  <a:pt x="3368" y="714"/>
                </a:lnTo>
                <a:lnTo>
                  <a:pt x="3370" y="713"/>
                </a:lnTo>
                <a:lnTo>
                  <a:pt x="3372" y="712"/>
                </a:lnTo>
                <a:lnTo>
                  <a:pt x="3373" y="710"/>
                </a:lnTo>
                <a:lnTo>
                  <a:pt x="3375" y="706"/>
                </a:lnTo>
                <a:lnTo>
                  <a:pt x="3376" y="701"/>
                </a:lnTo>
                <a:lnTo>
                  <a:pt x="3377" y="698"/>
                </a:lnTo>
                <a:lnTo>
                  <a:pt x="3376" y="699"/>
                </a:lnTo>
                <a:lnTo>
                  <a:pt x="3375" y="699"/>
                </a:lnTo>
                <a:lnTo>
                  <a:pt x="3374" y="701"/>
                </a:lnTo>
                <a:lnTo>
                  <a:pt x="3372" y="703"/>
                </a:lnTo>
                <a:lnTo>
                  <a:pt x="3372" y="704"/>
                </a:lnTo>
                <a:lnTo>
                  <a:pt x="3370" y="703"/>
                </a:lnTo>
                <a:lnTo>
                  <a:pt x="3370" y="701"/>
                </a:lnTo>
                <a:lnTo>
                  <a:pt x="3370" y="695"/>
                </a:lnTo>
                <a:lnTo>
                  <a:pt x="3371" y="687"/>
                </a:lnTo>
                <a:lnTo>
                  <a:pt x="3372" y="681"/>
                </a:lnTo>
                <a:lnTo>
                  <a:pt x="3374" y="675"/>
                </a:lnTo>
                <a:lnTo>
                  <a:pt x="3377" y="665"/>
                </a:lnTo>
                <a:lnTo>
                  <a:pt x="3378" y="659"/>
                </a:lnTo>
                <a:lnTo>
                  <a:pt x="3378" y="654"/>
                </a:lnTo>
                <a:lnTo>
                  <a:pt x="3377" y="650"/>
                </a:lnTo>
                <a:lnTo>
                  <a:pt x="3376" y="649"/>
                </a:lnTo>
                <a:lnTo>
                  <a:pt x="3374" y="648"/>
                </a:lnTo>
                <a:lnTo>
                  <a:pt x="3378" y="645"/>
                </a:lnTo>
                <a:lnTo>
                  <a:pt x="3379" y="644"/>
                </a:lnTo>
                <a:lnTo>
                  <a:pt x="3379" y="643"/>
                </a:lnTo>
                <a:lnTo>
                  <a:pt x="3378" y="642"/>
                </a:lnTo>
                <a:lnTo>
                  <a:pt x="3377" y="641"/>
                </a:lnTo>
                <a:lnTo>
                  <a:pt x="3378" y="640"/>
                </a:lnTo>
                <a:lnTo>
                  <a:pt x="3380" y="639"/>
                </a:lnTo>
                <a:lnTo>
                  <a:pt x="3383" y="638"/>
                </a:lnTo>
                <a:lnTo>
                  <a:pt x="3386" y="638"/>
                </a:lnTo>
                <a:lnTo>
                  <a:pt x="3391" y="638"/>
                </a:lnTo>
                <a:lnTo>
                  <a:pt x="3395" y="640"/>
                </a:lnTo>
                <a:lnTo>
                  <a:pt x="3398" y="640"/>
                </a:lnTo>
                <a:lnTo>
                  <a:pt x="3400" y="639"/>
                </a:lnTo>
                <a:lnTo>
                  <a:pt x="3408" y="628"/>
                </a:lnTo>
                <a:lnTo>
                  <a:pt x="3414" y="628"/>
                </a:lnTo>
                <a:lnTo>
                  <a:pt x="3414" y="626"/>
                </a:lnTo>
                <a:lnTo>
                  <a:pt x="3414" y="625"/>
                </a:lnTo>
                <a:lnTo>
                  <a:pt x="3413" y="624"/>
                </a:lnTo>
                <a:lnTo>
                  <a:pt x="3412" y="622"/>
                </a:lnTo>
                <a:lnTo>
                  <a:pt x="3410" y="621"/>
                </a:lnTo>
                <a:lnTo>
                  <a:pt x="3408" y="620"/>
                </a:lnTo>
                <a:lnTo>
                  <a:pt x="3414" y="617"/>
                </a:lnTo>
                <a:lnTo>
                  <a:pt x="3418" y="615"/>
                </a:lnTo>
                <a:lnTo>
                  <a:pt x="3420" y="614"/>
                </a:lnTo>
                <a:lnTo>
                  <a:pt x="3420" y="608"/>
                </a:lnTo>
                <a:lnTo>
                  <a:pt x="3412" y="598"/>
                </a:lnTo>
                <a:lnTo>
                  <a:pt x="3409" y="594"/>
                </a:lnTo>
                <a:lnTo>
                  <a:pt x="3405" y="590"/>
                </a:lnTo>
                <a:lnTo>
                  <a:pt x="3402" y="588"/>
                </a:lnTo>
                <a:lnTo>
                  <a:pt x="3397" y="586"/>
                </a:lnTo>
                <a:lnTo>
                  <a:pt x="3392" y="584"/>
                </a:lnTo>
                <a:lnTo>
                  <a:pt x="3386" y="583"/>
                </a:lnTo>
                <a:lnTo>
                  <a:pt x="3386" y="573"/>
                </a:lnTo>
                <a:lnTo>
                  <a:pt x="3387" y="566"/>
                </a:lnTo>
                <a:lnTo>
                  <a:pt x="3387" y="559"/>
                </a:lnTo>
                <a:lnTo>
                  <a:pt x="3388" y="552"/>
                </a:lnTo>
                <a:lnTo>
                  <a:pt x="3387" y="546"/>
                </a:lnTo>
                <a:lnTo>
                  <a:pt x="3386" y="543"/>
                </a:lnTo>
                <a:lnTo>
                  <a:pt x="3386" y="541"/>
                </a:lnTo>
                <a:lnTo>
                  <a:pt x="3384" y="539"/>
                </a:lnTo>
                <a:lnTo>
                  <a:pt x="3383" y="538"/>
                </a:lnTo>
                <a:lnTo>
                  <a:pt x="3389" y="538"/>
                </a:lnTo>
                <a:lnTo>
                  <a:pt x="3389" y="533"/>
                </a:lnTo>
                <a:lnTo>
                  <a:pt x="3390" y="531"/>
                </a:lnTo>
                <a:lnTo>
                  <a:pt x="3391" y="530"/>
                </a:lnTo>
                <a:lnTo>
                  <a:pt x="3389" y="526"/>
                </a:lnTo>
                <a:lnTo>
                  <a:pt x="3388" y="524"/>
                </a:lnTo>
                <a:lnTo>
                  <a:pt x="3388" y="522"/>
                </a:lnTo>
                <a:lnTo>
                  <a:pt x="3389" y="521"/>
                </a:lnTo>
                <a:lnTo>
                  <a:pt x="3390" y="520"/>
                </a:lnTo>
                <a:lnTo>
                  <a:pt x="3394" y="520"/>
                </a:lnTo>
                <a:lnTo>
                  <a:pt x="3397" y="519"/>
                </a:lnTo>
                <a:lnTo>
                  <a:pt x="3400" y="518"/>
                </a:lnTo>
                <a:lnTo>
                  <a:pt x="3401" y="517"/>
                </a:lnTo>
                <a:lnTo>
                  <a:pt x="3401" y="515"/>
                </a:lnTo>
                <a:lnTo>
                  <a:pt x="3401" y="513"/>
                </a:lnTo>
                <a:lnTo>
                  <a:pt x="3401" y="512"/>
                </a:lnTo>
                <a:lnTo>
                  <a:pt x="3400" y="508"/>
                </a:lnTo>
                <a:lnTo>
                  <a:pt x="3400" y="507"/>
                </a:lnTo>
                <a:lnTo>
                  <a:pt x="3402" y="506"/>
                </a:lnTo>
                <a:lnTo>
                  <a:pt x="3406" y="506"/>
                </a:lnTo>
                <a:lnTo>
                  <a:pt x="3409" y="505"/>
                </a:lnTo>
                <a:lnTo>
                  <a:pt x="3410" y="505"/>
                </a:lnTo>
                <a:lnTo>
                  <a:pt x="3411" y="504"/>
                </a:lnTo>
                <a:lnTo>
                  <a:pt x="3412" y="502"/>
                </a:lnTo>
                <a:lnTo>
                  <a:pt x="3413" y="499"/>
                </a:lnTo>
                <a:lnTo>
                  <a:pt x="3413" y="494"/>
                </a:lnTo>
                <a:lnTo>
                  <a:pt x="3414" y="488"/>
                </a:lnTo>
                <a:lnTo>
                  <a:pt x="3415" y="486"/>
                </a:lnTo>
                <a:lnTo>
                  <a:pt x="3417" y="485"/>
                </a:lnTo>
                <a:lnTo>
                  <a:pt x="3419" y="483"/>
                </a:lnTo>
                <a:lnTo>
                  <a:pt x="3423" y="482"/>
                </a:lnTo>
                <a:lnTo>
                  <a:pt x="3432" y="480"/>
                </a:lnTo>
                <a:lnTo>
                  <a:pt x="3441" y="479"/>
                </a:lnTo>
                <a:lnTo>
                  <a:pt x="3445" y="477"/>
                </a:lnTo>
                <a:lnTo>
                  <a:pt x="3448" y="476"/>
                </a:lnTo>
                <a:lnTo>
                  <a:pt x="3449" y="475"/>
                </a:lnTo>
                <a:lnTo>
                  <a:pt x="3450" y="473"/>
                </a:lnTo>
                <a:lnTo>
                  <a:pt x="3452" y="469"/>
                </a:lnTo>
                <a:lnTo>
                  <a:pt x="3454" y="464"/>
                </a:lnTo>
                <a:lnTo>
                  <a:pt x="3455" y="463"/>
                </a:lnTo>
                <a:lnTo>
                  <a:pt x="3456" y="462"/>
                </a:lnTo>
                <a:lnTo>
                  <a:pt x="3462" y="462"/>
                </a:lnTo>
                <a:lnTo>
                  <a:pt x="3463" y="458"/>
                </a:lnTo>
                <a:lnTo>
                  <a:pt x="3463" y="455"/>
                </a:lnTo>
                <a:lnTo>
                  <a:pt x="3462" y="453"/>
                </a:lnTo>
                <a:lnTo>
                  <a:pt x="3461" y="450"/>
                </a:lnTo>
                <a:lnTo>
                  <a:pt x="3460" y="448"/>
                </a:lnTo>
                <a:lnTo>
                  <a:pt x="3459" y="445"/>
                </a:lnTo>
                <a:lnTo>
                  <a:pt x="3458" y="441"/>
                </a:lnTo>
                <a:lnTo>
                  <a:pt x="3459" y="437"/>
                </a:lnTo>
                <a:lnTo>
                  <a:pt x="3460" y="434"/>
                </a:lnTo>
                <a:lnTo>
                  <a:pt x="3463" y="431"/>
                </a:lnTo>
                <a:lnTo>
                  <a:pt x="3466" y="428"/>
                </a:lnTo>
                <a:lnTo>
                  <a:pt x="3467" y="426"/>
                </a:lnTo>
                <a:lnTo>
                  <a:pt x="3467" y="425"/>
                </a:lnTo>
                <a:lnTo>
                  <a:pt x="3467" y="420"/>
                </a:lnTo>
                <a:lnTo>
                  <a:pt x="3470" y="419"/>
                </a:lnTo>
                <a:lnTo>
                  <a:pt x="3473" y="418"/>
                </a:lnTo>
                <a:lnTo>
                  <a:pt x="3476" y="418"/>
                </a:lnTo>
                <a:lnTo>
                  <a:pt x="3479" y="417"/>
                </a:lnTo>
                <a:lnTo>
                  <a:pt x="3481" y="414"/>
                </a:lnTo>
                <a:lnTo>
                  <a:pt x="3481" y="411"/>
                </a:lnTo>
                <a:lnTo>
                  <a:pt x="3481" y="409"/>
                </a:lnTo>
                <a:lnTo>
                  <a:pt x="3481" y="407"/>
                </a:lnTo>
                <a:lnTo>
                  <a:pt x="3481" y="405"/>
                </a:lnTo>
                <a:lnTo>
                  <a:pt x="3482" y="404"/>
                </a:lnTo>
                <a:lnTo>
                  <a:pt x="3485" y="403"/>
                </a:lnTo>
                <a:lnTo>
                  <a:pt x="3490" y="403"/>
                </a:lnTo>
                <a:lnTo>
                  <a:pt x="3493" y="409"/>
                </a:lnTo>
                <a:lnTo>
                  <a:pt x="3505" y="409"/>
                </a:lnTo>
                <a:lnTo>
                  <a:pt x="3516" y="410"/>
                </a:lnTo>
                <a:lnTo>
                  <a:pt x="3529" y="411"/>
                </a:lnTo>
                <a:lnTo>
                  <a:pt x="3531" y="424"/>
                </a:lnTo>
                <a:lnTo>
                  <a:pt x="3532" y="430"/>
                </a:lnTo>
                <a:lnTo>
                  <a:pt x="3532" y="434"/>
                </a:lnTo>
                <a:lnTo>
                  <a:pt x="3531" y="436"/>
                </a:lnTo>
                <a:lnTo>
                  <a:pt x="3529" y="438"/>
                </a:lnTo>
                <a:lnTo>
                  <a:pt x="3524" y="442"/>
                </a:lnTo>
                <a:lnTo>
                  <a:pt x="3519" y="447"/>
                </a:lnTo>
                <a:lnTo>
                  <a:pt x="3515" y="451"/>
                </a:lnTo>
                <a:lnTo>
                  <a:pt x="3513" y="456"/>
                </a:lnTo>
                <a:lnTo>
                  <a:pt x="3511" y="461"/>
                </a:lnTo>
                <a:lnTo>
                  <a:pt x="3509" y="466"/>
                </a:lnTo>
                <a:lnTo>
                  <a:pt x="3508" y="468"/>
                </a:lnTo>
                <a:lnTo>
                  <a:pt x="3507" y="470"/>
                </a:lnTo>
                <a:lnTo>
                  <a:pt x="3502" y="474"/>
                </a:lnTo>
                <a:lnTo>
                  <a:pt x="3495" y="478"/>
                </a:lnTo>
                <a:lnTo>
                  <a:pt x="3484" y="485"/>
                </a:lnTo>
                <a:lnTo>
                  <a:pt x="3484" y="486"/>
                </a:lnTo>
                <a:lnTo>
                  <a:pt x="3484" y="487"/>
                </a:lnTo>
                <a:lnTo>
                  <a:pt x="3484" y="490"/>
                </a:lnTo>
                <a:lnTo>
                  <a:pt x="3485" y="493"/>
                </a:lnTo>
                <a:lnTo>
                  <a:pt x="3484" y="496"/>
                </a:lnTo>
                <a:lnTo>
                  <a:pt x="3483" y="495"/>
                </a:lnTo>
                <a:lnTo>
                  <a:pt x="3481" y="493"/>
                </a:lnTo>
                <a:lnTo>
                  <a:pt x="3479" y="490"/>
                </a:lnTo>
                <a:lnTo>
                  <a:pt x="3476" y="494"/>
                </a:lnTo>
                <a:lnTo>
                  <a:pt x="3474" y="499"/>
                </a:lnTo>
                <a:lnTo>
                  <a:pt x="3470" y="507"/>
                </a:lnTo>
                <a:lnTo>
                  <a:pt x="3467" y="507"/>
                </a:lnTo>
                <a:lnTo>
                  <a:pt x="3467" y="511"/>
                </a:lnTo>
                <a:lnTo>
                  <a:pt x="3468" y="514"/>
                </a:lnTo>
                <a:lnTo>
                  <a:pt x="3471" y="521"/>
                </a:lnTo>
                <a:lnTo>
                  <a:pt x="3474" y="528"/>
                </a:lnTo>
                <a:lnTo>
                  <a:pt x="3475" y="530"/>
                </a:lnTo>
                <a:lnTo>
                  <a:pt x="3476" y="532"/>
                </a:lnTo>
                <a:lnTo>
                  <a:pt x="3476" y="537"/>
                </a:lnTo>
                <a:lnTo>
                  <a:pt x="3475" y="542"/>
                </a:lnTo>
                <a:lnTo>
                  <a:pt x="3474" y="546"/>
                </a:lnTo>
                <a:lnTo>
                  <a:pt x="3473" y="549"/>
                </a:lnTo>
                <a:lnTo>
                  <a:pt x="3473" y="552"/>
                </a:lnTo>
                <a:lnTo>
                  <a:pt x="3473" y="553"/>
                </a:lnTo>
                <a:lnTo>
                  <a:pt x="3473" y="558"/>
                </a:lnTo>
                <a:lnTo>
                  <a:pt x="3473" y="566"/>
                </a:lnTo>
                <a:lnTo>
                  <a:pt x="3476" y="564"/>
                </a:lnTo>
                <a:lnTo>
                  <a:pt x="3477" y="563"/>
                </a:lnTo>
                <a:lnTo>
                  <a:pt x="3479" y="563"/>
                </a:lnTo>
                <a:lnTo>
                  <a:pt x="3479" y="564"/>
                </a:lnTo>
                <a:lnTo>
                  <a:pt x="3479" y="565"/>
                </a:lnTo>
                <a:lnTo>
                  <a:pt x="3479" y="569"/>
                </a:lnTo>
                <a:lnTo>
                  <a:pt x="3478" y="572"/>
                </a:lnTo>
                <a:lnTo>
                  <a:pt x="3479" y="575"/>
                </a:lnTo>
                <a:lnTo>
                  <a:pt x="3484" y="572"/>
                </a:lnTo>
                <a:lnTo>
                  <a:pt x="3488" y="571"/>
                </a:lnTo>
                <a:lnTo>
                  <a:pt x="3489" y="571"/>
                </a:lnTo>
                <a:lnTo>
                  <a:pt x="3487" y="572"/>
                </a:lnTo>
                <a:lnTo>
                  <a:pt x="3493" y="575"/>
                </a:lnTo>
                <a:lnTo>
                  <a:pt x="3496" y="577"/>
                </a:lnTo>
                <a:lnTo>
                  <a:pt x="3499" y="579"/>
                </a:lnTo>
                <a:lnTo>
                  <a:pt x="3500" y="580"/>
                </a:lnTo>
                <a:lnTo>
                  <a:pt x="3500" y="581"/>
                </a:lnTo>
                <a:lnTo>
                  <a:pt x="3499" y="582"/>
                </a:lnTo>
                <a:lnTo>
                  <a:pt x="3498" y="582"/>
                </a:lnTo>
                <a:lnTo>
                  <a:pt x="3496" y="583"/>
                </a:lnTo>
                <a:lnTo>
                  <a:pt x="3490" y="583"/>
                </a:lnTo>
                <a:lnTo>
                  <a:pt x="3487" y="594"/>
                </a:lnTo>
                <a:lnTo>
                  <a:pt x="3489" y="594"/>
                </a:lnTo>
                <a:lnTo>
                  <a:pt x="3491" y="594"/>
                </a:lnTo>
                <a:lnTo>
                  <a:pt x="3495" y="594"/>
                </a:lnTo>
                <a:lnTo>
                  <a:pt x="3494" y="594"/>
                </a:lnTo>
                <a:lnTo>
                  <a:pt x="3494" y="593"/>
                </a:lnTo>
                <a:lnTo>
                  <a:pt x="3494" y="592"/>
                </a:lnTo>
                <a:lnTo>
                  <a:pt x="3495" y="590"/>
                </a:lnTo>
                <a:lnTo>
                  <a:pt x="3498" y="589"/>
                </a:lnTo>
                <a:lnTo>
                  <a:pt x="3500" y="588"/>
                </a:lnTo>
                <a:lnTo>
                  <a:pt x="3502" y="587"/>
                </a:lnTo>
                <a:lnTo>
                  <a:pt x="3501" y="589"/>
                </a:lnTo>
                <a:lnTo>
                  <a:pt x="3504" y="589"/>
                </a:lnTo>
                <a:lnTo>
                  <a:pt x="3504" y="593"/>
                </a:lnTo>
                <a:lnTo>
                  <a:pt x="3504" y="597"/>
                </a:lnTo>
                <a:lnTo>
                  <a:pt x="3505" y="598"/>
                </a:lnTo>
                <a:lnTo>
                  <a:pt x="3506" y="598"/>
                </a:lnTo>
                <a:lnTo>
                  <a:pt x="3508" y="599"/>
                </a:lnTo>
                <a:lnTo>
                  <a:pt x="3511" y="599"/>
                </a:lnTo>
                <a:lnTo>
                  <a:pt x="3512" y="600"/>
                </a:lnTo>
                <a:lnTo>
                  <a:pt x="3517" y="599"/>
                </a:lnTo>
                <a:lnTo>
                  <a:pt x="3521" y="598"/>
                </a:lnTo>
                <a:lnTo>
                  <a:pt x="3524" y="597"/>
                </a:lnTo>
                <a:lnTo>
                  <a:pt x="3529" y="590"/>
                </a:lnTo>
                <a:lnTo>
                  <a:pt x="3534" y="586"/>
                </a:lnTo>
                <a:lnTo>
                  <a:pt x="3536" y="584"/>
                </a:lnTo>
                <a:lnTo>
                  <a:pt x="3538" y="583"/>
                </a:lnTo>
                <a:lnTo>
                  <a:pt x="3540" y="583"/>
                </a:lnTo>
                <a:lnTo>
                  <a:pt x="3542" y="583"/>
                </a:lnTo>
                <a:lnTo>
                  <a:pt x="3544" y="583"/>
                </a:lnTo>
                <a:lnTo>
                  <a:pt x="3546" y="583"/>
                </a:lnTo>
                <a:lnTo>
                  <a:pt x="3544" y="580"/>
                </a:lnTo>
                <a:lnTo>
                  <a:pt x="3543" y="577"/>
                </a:lnTo>
                <a:lnTo>
                  <a:pt x="3550" y="576"/>
                </a:lnTo>
                <a:lnTo>
                  <a:pt x="3555" y="576"/>
                </a:lnTo>
                <a:lnTo>
                  <a:pt x="3559" y="576"/>
                </a:lnTo>
                <a:lnTo>
                  <a:pt x="3563" y="576"/>
                </a:lnTo>
                <a:lnTo>
                  <a:pt x="3569" y="577"/>
                </a:lnTo>
                <a:lnTo>
                  <a:pt x="3572" y="577"/>
                </a:lnTo>
                <a:lnTo>
                  <a:pt x="3575" y="577"/>
                </a:lnTo>
                <a:lnTo>
                  <a:pt x="3581" y="575"/>
                </a:lnTo>
                <a:lnTo>
                  <a:pt x="3588" y="572"/>
                </a:lnTo>
                <a:lnTo>
                  <a:pt x="3589" y="573"/>
                </a:lnTo>
                <a:lnTo>
                  <a:pt x="3589" y="574"/>
                </a:lnTo>
                <a:lnTo>
                  <a:pt x="3588" y="576"/>
                </a:lnTo>
                <a:lnTo>
                  <a:pt x="3585" y="580"/>
                </a:lnTo>
                <a:lnTo>
                  <a:pt x="3589" y="584"/>
                </a:lnTo>
                <a:lnTo>
                  <a:pt x="3594" y="588"/>
                </a:lnTo>
                <a:lnTo>
                  <a:pt x="3599" y="592"/>
                </a:lnTo>
                <a:lnTo>
                  <a:pt x="3602" y="594"/>
                </a:lnTo>
                <a:lnTo>
                  <a:pt x="3604" y="594"/>
                </a:lnTo>
                <a:lnTo>
                  <a:pt x="3608" y="592"/>
                </a:lnTo>
                <a:lnTo>
                  <a:pt x="3612" y="591"/>
                </a:lnTo>
                <a:lnTo>
                  <a:pt x="3614" y="591"/>
                </a:lnTo>
                <a:lnTo>
                  <a:pt x="3616" y="591"/>
                </a:lnTo>
                <a:lnTo>
                  <a:pt x="3618" y="593"/>
                </a:lnTo>
                <a:lnTo>
                  <a:pt x="3619" y="596"/>
                </a:lnTo>
                <a:lnTo>
                  <a:pt x="3621" y="598"/>
                </a:lnTo>
                <a:lnTo>
                  <a:pt x="3622" y="600"/>
                </a:lnTo>
                <a:lnTo>
                  <a:pt x="3624" y="600"/>
                </a:lnTo>
                <a:lnTo>
                  <a:pt x="3626" y="600"/>
                </a:lnTo>
                <a:lnTo>
                  <a:pt x="3628" y="599"/>
                </a:lnTo>
                <a:lnTo>
                  <a:pt x="3629" y="599"/>
                </a:lnTo>
                <a:lnTo>
                  <a:pt x="3630" y="600"/>
                </a:lnTo>
                <a:lnTo>
                  <a:pt x="3621" y="601"/>
                </a:lnTo>
                <a:lnTo>
                  <a:pt x="3608" y="603"/>
                </a:lnTo>
                <a:lnTo>
                  <a:pt x="3605" y="608"/>
                </a:lnTo>
                <a:lnTo>
                  <a:pt x="3599" y="608"/>
                </a:lnTo>
                <a:lnTo>
                  <a:pt x="3594" y="607"/>
                </a:lnTo>
                <a:lnTo>
                  <a:pt x="3589" y="606"/>
                </a:lnTo>
                <a:lnTo>
                  <a:pt x="3585" y="606"/>
                </a:lnTo>
                <a:lnTo>
                  <a:pt x="3584" y="616"/>
                </a:lnTo>
                <a:lnTo>
                  <a:pt x="3584" y="617"/>
                </a:lnTo>
                <a:lnTo>
                  <a:pt x="3584" y="618"/>
                </a:lnTo>
                <a:lnTo>
                  <a:pt x="3583" y="620"/>
                </a:lnTo>
                <a:lnTo>
                  <a:pt x="3580" y="620"/>
                </a:lnTo>
                <a:lnTo>
                  <a:pt x="3575" y="619"/>
                </a:lnTo>
                <a:lnTo>
                  <a:pt x="3564" y="616"/>
                </a:lnTo>
                <a:lnTo>
                  <a:pt x="3552" y="612"/>
                </a:lnTo>
                <a:lnTo>
                  <a:pt x="3547" y="611"/>
                </a:lnTo>
                <a:lnTo>
                  <a:pt x="3543" y="611"/>
                </a:lnTo>
                <a:lnTo>
                  <a:pt x="3542" y="611"/>
                </a:lnTo>
                <a:lnTo>
                  <a:pt x="3541" y="612"/>
                </a:lnTo>
                <a:lnTo>
                  <a:pt x="3540" y="614"/>
                </a:lnTo>
                <a:lnTo>
                  <a:pt x="3539" y="616"/>
                </a:lnTo>
                <a:lnTo>
                  <a:pt x="3538" y="617"/>
                </a:lnTo>
                <a:lnTo>
                  <a:pt x="3534" y="617"/>
                </a:lnTo>
                <a:lnTo>
                  <a:pt x="3531" y="617"/>
                </a:lnTo>
                <a:lnTo>
                  <a:pt x="3527" y="617"/>
                </a:lnTo>
                <a:lnTo>
                  <a:pt x="3524" y="617"/>
                </a:lnTo>
                <a:lnTo>
                  <a:pt x="3519" y="618"/>
                </a:lnTo>
                <a:lnTo>
                  <a:pt x="3514" y="621"/>
                </a:lnTo>
                <a:lnTo>
                  <a:pt x="3509" y="623"/>
                </a:lnTo>
                <a:lnTo>
                  <a:pt x="3504" y="625"/>
                </a:lnTo>
                <a:lnTo>
                  <a:pt x="3504" y="635"/>
                </a:lnTo>
                <a:lnTo>
                  <a:pt x="3504" y="648"/>
                </a:lnTo>
                <a:lnTo>
                  <a:pt x="3512" y="651"/>
                </a:lnTo>
                <a:lnTo>
                  <a:pt x="3513" y="657"/>
                </a:lnTo>
                <a:lnTo>
                  <a:pt x="3514" y="663"/>
                </a:lnTo>
                <a:lnTo>
                  <a:pt x="3513" y="667"/>
                </a:lnTo>
                <a:lnTo>
                  <a:pt x="3513" y="671"/>
                </a:lnTo>
                <a:lnTo>
                  <a:pt x="3511" y="679"/>
                </a:lnTo>
                <a:lnTo>
                  <a:pt x="3509" y="685"/>
                </a:lnTo>
                <a:lnTo>
                  <a:pt x="3507" y="690"/>
                </a:lnTo>
                <a:lnTo>
                  <a:pt x="3503" y="689"/>
                </a:lnTo>
                <a:lnTo>
                  <a:pt x="3498" y="689"/>
                </a:lnTo>
                <a:lnTo>
                  <a:pt x="3490" y="690"/>
                </a:lnTo>
                <a:lnTo>
                  <a:pt x="3484" y="679"/>
                </a:lnTo>
                <a:lnTo>
                  <a:pt x="3481" y="673"/>
                </a:lnTo>
                <a:lnTo>
                  <a:pt x="3479" y="667"/>
                </a:lnTo>
                <a:lnTo>
                  <a:pt x="3467" y="673"/>
                </a:lnTo>
                <a:lnTo>
                  <a:pt x="3467" y="675"/>
                </a:lnTo>
                <a:lnTo>
                  <a:pt x="3467" y="677"/>
                </a:lnTo>
                <a:lnTo>
                  <a:pt x="3467" y="681"/>
                </a:lnTo>
                <a:lnTo>
                  <a:pt x="3467" y="686"/>
                </a:lnTo>
                <a:lnTo>
                  <a:pt x="3467" y="690"/>
                </a:lnTo>
                <a:lnTo>
                  <a:pt x="3467" y="692"/>
                </a:lnTo>
                <a:lnTo>
                  <a:pt x="3465" y="694"/>
                </a:lnTo>
                <a:lnTo>
                  <a:pt x="3462" y="698"/>
                </a:lnTo>
                <a:lnTo>
                  <a:pt x="3458" y="703"/>
                </a:lnTo>
                <a:lnTo>
                  <a:pt x="3456" y="707"/>
                </a:lnTo>
                <a:lnTo>
                  <a:pt x="3455" y="711"/>
                </a:lnTo>
                <a:lnTo>
                  <a:pt x="3455" y="715"/>
                </a:lnTo>
                <a:lnTo>
                  <a:pt x="3453" y="720"/>
                </a:lnTo>
                <a:lnTo>
                  <a:pt x="3453" y="724"/>
                </a:lnTo>
                <a:lnTo>
                  <a:pt x="3453" y="731"/>
                </a:lnTo>
                <a:lnTo>
                  <a:pt x="3453" y="739"/>
                </a:lnTo>
                <a:lnTo>
                  <a:pt x="3453" y="746"/>
                </a:lnTo>
                <a:lnTo>
                  <a:pt x="3450" y="747"/>
                </a:lnTo>
                <a:lnTo>
                  <a:pt x="3447" y="749"/>
                </a:lnTo>
                <a:lnTo>
                  <a:pt x="3442" y="752"/>
                </a:lnTo>
                <a:lnTo>
                  <a:pt x="3445" y="743"/>
                </a:lnTo>
                <a:lnTo>
                  <a:pt x="3439" y="743"/>
                </a:lnTo>
                <a:lnTo>
                  <a:pt x="3437" y="746"/>
                </a:lnTo>
                <a:lnTo>
                  <a:pt x="3435" y="748"/>
                </a:lnTo>
                <a:lnTo>
                  <a:pt x="3432" y="750"/>
                </a:lnTo>
                <a:lnTo>
                  <a:pt x="3431" y="752"/>
                </a:lnTo>
                <a:lnTo>
                  <a:pt x="3430" y="755"/>
                </a:lnTo>
                <a:lnTo>
                  <a:pt x="3430" y="759"/>
                </a:lnTo>
                <a:lnTo>
                  <a:pt x="3431" y="762"/>
                </a:lnTo>
                <a:lnTo>
                  <a:pt x="3431" y="766"/>
                </a:lnTo>
                <a:lnTo>
                  <a:pt x="3429" y="769"/>
                </a:lnTo>
                <a:lnTo>
                  <a:pt x="3427" y="773"/>
                </a:lnTo>
                <a:lnTo>
                  <a:pt x="3424" y="772"/>
                </a:lnTo>
                <a:lnTo>
                  <a:pt x="3422" y="772"/>
                </a:lnTo>
                <a:lnTo>
                  <a:pt x="3421" y="771"/>
                </a:lnTo>
                <a:lnTo>
                  <a:pt x="3421" y="770"/>
                </a:lnTo>
                <a:lnTo>
                  <a:pt x="3422" y="770"/>
                </a:lnTo>
                <a:lnTo>
                  <a:pt x="3422" y="769"/>
                </a:lnTo>
                <a:lnTo>
                  <a:pt x="3421" y="769"/>
                </a:lnTo>
                <a:lnTo>
                  <a:pt x="3420" y="769"/>
                </a:lnTo>
                <a:lnTo>
                  <a:pt x="3414" y="774"/>
                </a:lnTo>
                <a:lnTo>
                  <a:pt x="3409" y="776"/>
                </a:lnTo>
                <a:lnTo>
                  <a:pt x="3405" y="777"/>
                </a:lnTo>
                <a:lnTo>
                  <a:pt x="3403" y="769"/>
                </a:lnTo>
                <a:lnTo>
                  <a:pt x="3405" y="769"/>
                </a:lnTo>
                <a:lnTo>
                  <a:pt x="3406" y="769"/>
                </a:lnTo>
                <a:lnTo>
                  <a:pt x="3407" y="768"/>
                </a:lnTo>
                <a:lnTo>
                  <a:pt x="3406" y="767"/>
                </a:lnTo>
                <a:lnTo>
                  <a:pt x="3405" y="765"/>
                </a:lnTo>
                <a:lnTo>
                  <a:pt x="3403" y="764"/>
                </a:lnTo>
                <a:lnTo>
                  <a:pt x="3400" y="763"/>
                </a:lnTo>
                <a:lnTo>
                  <a:pt x="3397" y="763"/>
                </a:lnTo>
                <a:lnTo>
                  <a:pt x="3391" y="764"/>
                </a:lnTo>
                <a:lnTo>
                  <a:pt x="3384" y="767"/>
                </a:lnTo>
                <a:lnTo>
                  <a:pt x="3377" y="771"/>
                </a:lnTo>
                <a:lnTo>
                  <a:pt x="3370" y="775"/>
                </a:lnTo>
                <a:lnTo>
                  <a:pt x="3362" y="779"/>
                </a:lnTo>
                <a:lnTo>
                  <a:pt x="3354" y="782"/>
                </a:lnTo>
                <a:lnTo>
                  <a:pt x="3346" y="784"/>
                </a:lnTo>
                <a:lnTo>
                  <a:pt x="3342" y="785"/>
                </a:lnTo>
                <a:lnTo>
                  <a:pt x="3338" y="786"/>
                </a:lnTo>
                <a:lnTo>
                  <a:pt x="3333" y="786"/>
                </a:lnTo>
                <a:lnTo>
                  <a:pt x="3331" y="786"/>
                </a:lnTo>
                <a:lnTo>
                  <a:pt x="3329" y="786"/>
                </a:lnTo>
                <a:lnTo>
                  <a:pt x="3321" y="783"/>
                </a:lnTo>
                <a:lnTo>
                  <a:pt x="3313" y="780"/>
                </a:lnTo>
                <a:lnTo>
                  <a:pt x="3310" y="774"/>
                </a:lnTo>
                <a:lnTo>
                  <a:pt x="3306" y="774"/>
                </a:lnTo>
                <a:lnTo>
                  <a:pt x="3301" y="774"/>
                </a:lnTo>
                <a:lnTo>
                  <a:pt x="3297" y="775"/>
                </a:lnTo>
                <a:lnTo>
                  <a:pt x="3293" y="774"/>
                </a:lnTo>
                <a:lnTo>
                  <a:pt x="3290" y="779"/>
                </a:lnTo>
                <a:lnTo>
                  <a:pt x="3289" y="781"/>
                </a:lnTo>
                <a:lnTo>
                  <a:pt x="3287" y="783"/>
                </a:lnTo>
                <a:lnTo>
                  <a:pt x="3285" y="783"/>
                </a:lnTo>
                <a:lnTo>
                  <a:pt x="3283" y="783"/>
                </a:lnTo>
                <a:lnTo>
                  <a:pt x="3281" y="782"/>
                </a:lnTo>
                <a:lnTo>
                  <a:pt x="3280" y="782"/>
                </a:lnTo>
                <a:lnTo>
                  <a:pt x="3279" y="783"/>
                </a:lnTo>
                <a:lnTo>
                  <a:pt x="3280" y="784"/>
                </a:lnTo>
                <a:lnTo>
                  <a:pt x="3280" y="785"/>
                </a:lnTo>
                <a:lnTo>
                  <a:pt x="3279" y="786"/>
                </a:lnTo>
                <a:lnTo>
                  <a:pt x="3279" y="788"/>
                </a:lnTo>
                <a:lnTo>
                  <a:pt x="3276" y="791"/>
                </a:lnTo>
                <a:lnTo>
                  <a:pt x="3273" y="786"/>
                </a:lnTo>
                <a:lnTo>
                  <a:pt x="3270" y="780"/>
                </a:lnTo>
                <a:lnTo>
                  <a:pt x="3267" y="780"/>
                </a:lnTo>
                <a:lnTo>
                  <a:pt x="3263" y="780"/>
                </a:lnTo>
                <a:lnTo>
                  <a:pt x="3259" y="781"/>
                </a:lnTo>
                <a:lnTo>
                  <a:pt x="3258" y="780"/>
                </a:lnTo>
                <a:lnTo>
                  <a:pt x="3256" y="780"/>
                </a:lnTo>
                <a:lnTo>
                  <a:pt x="3256" y="774"/>
                </a:lnTo>
                <a:lnTo>
                  <a:pt x="3255" y="771"/>
                </a:lnTo>
                <a:lnTo>
                  <a:pt x="3252" y="768"/>
                </a:lnTo>
                <a:lnTo>
                  <a:pt x="3248" y="763"/>
                </a:lnTo>
                <a:lnTo>
                  <a:pt x="3250" y="759"/>
                </a:lnTo>
                <a:lnTo>
                  <a:pt x="3254" y="755"/>
                </a:lnTo>
                <a:lnTo>
                  <a:pt x="3245" y="755"/>
                </a:lnTo>
                <a:lnTo>
                  <a:pt x="3245" y="752"/>
                </a:lnTo>
                <a:lnTo>
                  <a:pt x="3246" y="749"/>
                </a:lnTo>
                <a:lnTo>
                  <a:pt x="3249" y="744"/>
                </a:lnTo>
                <a:lnTo>
                  <a:pt x="3251" y="742"/>
                </a:lnTo>
                <a:lnTo>
                  <a:pt x="3251" y="741"/>
                </a:lnTo>
                <a:lnTo>
                  <a:pt x="3252" y="742"/>
                </a:lnTo>
                <a:lnTo>
                  <a:pt x="3251" y="746"/>
                </a:lnTo>
                <a:lnTo>
                  <a:pt x="3254" y="749"/>
                </a:lnTo>
                <a:lnTo>
                  <a:pt x="3256" y="752"/>
                </a:lnTo>
                <a:lnTo>
                  <a:pt x="3262" y="752"/>
                </a:lnTo>
                <a:lnTo>
                  <a:pt x="3265" y="759"/>
                </a:lnTo>
                <a:lnTo>
                  <a:pt x="3268" y="766"/>
                </a:lnTo>
                <a:lnTo>
                  <a:pt x="3265" y="751"/>
                </a:lnTo>
                <a:lnTo>
                  <a:pt x="3262" y="738"/>
                </a:lnTo>
                <a:lnTo>
                  <a:pt x="3259" y="738"/>
                </a:lnTo>
                <a:lnTo>
                  <a:pt x="3258" y="739"/>
                </a:lnTo>
                <a:lnTo>
                  <a:pt x="3257" y="739"/>
                </a:lnTo>
                <a:lnTo>
                  <a:pt x="3254" y="738"/>
                </a:lnTo>
                <a:lnTo>
                  <a:pt x="3255" y="732"/>
                </a:lnTo>
                <a:lnTo>
                  <a:pt x="3256" y="726"/>
                </a:lnTo>
                <a:lnTo>
                  <a:pt x="3257" y="721"/>
                </a:lnTo>
                <a:lnTo>
                  <a:pt x="3259" y="715"/>
                </a:lnTo>
                <a:lnTo>
                  <a:pt x="3263" y="718"/>
                </a:lnTo>
                <a:lnTo>
                  <a:pt x="3264" y="719"/>
                </a:lnTo>
                <a:lnTo>
                  <a:pt x="3265" y="719"/>
                </a:lnTo>
                <a:lnTo>
                  <a:pt x="3266" y="719"/>
                </a:lnTo>
                <a:lnTo>
                  <a:pt x="3268" y="718"/>
                </a:lnTo>
                <a:lnTo>
                  <a:pt x="3267" y="716"/>
                </a:lnTo>
                <a:lnTo>
                  <a:pt x="3267" y="714"/>
                </a:lnTo>
                <a:lnTo>
                  <a:pt x="3268" y="710"/>
                </a:lnTo>
                <a:lnTo>
                  <a:pt x="3259" y="710"/>
                </a:lnTo>
                <a:lnTo>
                  <a:pt x="3259" y="707"/>
                </a:lnTo>
                <a:lnTo>
                  <a:pt x="3258" y="705"/>
                </a:lnTo>
                <a:lnTo>
                  <a:pt x="3259" y="700"/>
                </a:lnTo>
                <a:lnTo>
                  <a:pt x="3259" y="695"/>
                </a:lnTo>
                <a:lnTo>
                  <a:pt x="3259" y="690"/>
                </a:lnTo>
                <a:lnTo>
                  <a:pt x="3252" y="689"/>
                </a:lnTo>
                <a:lnTo>
                  <a:pt x="3250" y="689"/>
                </a:lnTo>
                <a:lnTo>
                  <a:pt x="3248" y="687"/>
                </a:lnTo>
                <a:lnTo>
                  <a:pt x="3251" y="686"/>
                </a:lnTo>
                <a:lnTo>
                  <a:pt x="3253" y="686"/>
                </a:lnTo>
                <a:lnTo>
                  <a:pt x="3257" y="686"/>
                </a:lnTo>
                <a:lnTo>
                  <a:pt x="3258" y="686"/>
                </a:lnTo>
                <a:lnTo>
                  <a:pt x="3259" y="685"/>
                </a:lnTo>
                <a:lnTo>
                  <a:pt x="3262" y="681"/>
                </a:lnTo>
                <a:lnTo>
                  <a:pt x="3263" y="677"/>
                </a:lnTo>
                <a:lnTo>
                  <a:pt x="3264" y="672"/>
                </a:lnTo>
                <a:lnTo>
                  <a:pt x="3263" y="667"/>
                </a:lnTo>
                <a:lnTo>
                  <a:pt x="3263" y="666"/>
                </a:lnTo>
                <a:lnTo>
                  <a:pt x="3262" y="665"/>
                </a:lnTo>
                <a:lnTo>
                  <a:pt x="3255" y="669"/>
                </a:lnTo>
                <a:lnTo>
                  <a:pt x="3251" y="671"/>
                </a:lnTo>
                <a:lnTo>
                  <a:pt x="3248" y="673"/>
                </a:lnTo>
                <a:lnTo>
                  <a:pt x="3247" y="674"/>
                </a:lnTo>
                <a:lnTo>
                  <a:pt x="3246" y="676"/>
                </a:lnTo>
                <a:lnTo>
                  <a:pt x="3245" y="679"/>
                </a:lnTo>
                <a:lnTo>
                  <a:pt x="3244" y="682"/>
                </a:lnTo>
                <a:lnTo>
                  <a:pt x="3243" y="683"/>
                </a:lnTo>
                <a:lnTo>
                  <a:pt x="3242" y="684"/>
                </a:lnTo>
                <a:lnTo>
                  <a:pt x="3239" y="685"/>
                </a:lnTo>
                <a:lnTo>
                  <a:pt x="3235" y="685"/>
                </a:lnTo>
                <a:lnTo>
                  <a:pt x="3232" y="684"/>
                </a:lnTo>
                <a:lnTo>
                  <a:pt x="3228" y="684"/>
                </a:lnTo>
                <a:lnTo>
                  <a:pt x="3227" y="685"/>
                </a:lnTo>
                <a:lnTo>
                  <a:pt x="3225" y="686"/>
                </a:lnTo>
                <a:lnTo>
                  <a:pt x="3222" y="689"/>
                </a:lnTo>
                <a:lnTo>
                  <a:pt x="3220" y="693"/>
                </a:lnTo>
                <a:lnTo>
                  <a:pt x="3217" y="696"/>
                </a:lnTo>
                <a:lnTo>
                  <a:pt x="3218" y="697"/>
                </a:lnTo>
                <a:lnTo>
                  <a:pt x="3219" y="699"/>
                </a:lnTo>
                <a:lnTo>
                  <a:pt x="3220" y="701"/>
                </a:lnTo>
                <a:lnTo>
                  <a:pt x="3221" y="701"/>
                </a:lnTo>
                <a:lnTo>
                  <a:pt x="3223" y="701"/>
                </a:lnTo>
                <a:lnTo>
                  <a:pt x="3225" y="693"/>
                </a:lnTo>
                <a:lnTo>
                  <a:pt x="3231" y="693"/>
                </a:lnTo>
                <a:lnTo>
                  <a:pt x="3230" y="695"/>
                </a:lnTo>
                <a:lnTo>
                  <a:pt x="3229" y="698"/>
                </a:lnTo>
                <a:lnTo>
                  <a:pt x="3228" y="700"/>
                </a:lnTo>
                <a:lnTo>
                  <a:pt x="3228" y="701"/>
                </a:lnTo>
                <a:lnTo>
                  <a:pt x="3229" y="702"/>
                </a:lnTo>
                <a:lnTo>
                  <a:pt x="3231" y="701"/>
                </a:lnTo>
                <a:lnTo>
                  <a:pt x="3232" y="700"/>
                </a:lnTo>
                <a:lnTo>
                  <a:pt x="3233" y="699"/>
                </a:lnTo>
                <a:lnTo>
                  <a:pt x="3233" y="697"/>
                </a:lnTo>
                <a:lnTo>
                  <a:pt x="3233" y="695"/>
                </a:lnTo>
                <a:lnTo>
                  <a:pt x="3233" y="693"/>
                </a:lnTo>
                <a:lnTo>
                  <a:pt x="3233" y="691"/>
                </a:lnTo>
                <a:lnTo>
                  <a:pt x="3232" y="690"/>
                </a:lnTo>
                <a:lnTo>
                  <a:pt x="3231" y="690"/>
                </a:lnTo>
                <a:lnTo>
                  <a:pt x="3237" y="690"/>
                </a:lnTo>
                <a:lnTo>
                  <a:pt x="3240" y="690"/>
                </a:lnTo>
                <a:lnTo>
                  <a:pt x="3242" y="690"/>
                </a:lnTo>
                <a:lnTo>
                  <a:pt x="3242" y="691"/>
                </a:lnTo>
                <a:lnTo>
                  <a:pt x="3242" y="692"/>
                </a:lnTo>
                <a:lnTo>
                  <a:pt x="3242" y="695"/>
                </a:lnTo>
                <a:lnTo>
                  <a:pt x="3243" y="699"/>
                </a:lnTo>
                <a:lnTo>
                  <a:pt x="3243" y="700"/>
                </a:lnTo>
                <a:lnTo>
                  <a:pt x="3242" y="701"/>
                </a:lnTo>
                <a:lnTo>
                  <a:pt x="3241" y="702"/>
                </a:lnTo>
                <a:lnTo>
                  <a:pt x="3240" y="700"/>
                </a:lnTo>
                <a:lnTo>
                  <a:pt x="3239" y="699"/>
                </a:lnTo>
                <a:lnTo>
                  <a:pt x="3238" y="698"/>
                </a:lnTo>
                <a:lnTo>
                  <a:pt x="3237" y="698"/>
                </a:lnTo>
                <a:lnTo>
                  <a:pt x="3235" y="700"/>
                </a:lnTo>
                <a:lnTo>
                  <a:pt x="3233" y="704"/>
                </a:lnTo>
                <a:lnTo>
                  <a:pt x="3231" y="710"/>
                </a:lnTo>
                <a:lnTo>
                  <a:pt x="3214" y="710"/>
                </a:lnTo>
                <a:lnTo>
                  <a:pt x="3215" y="711"/>
                </a:lnTo>
                <a:lnTo>
                  <a:pt x="3216" y="712"/>
                </a:lnTo>
                <a:lnTo>
                  <a:pt x="3216" y="715"/>
                </a:lnTo>
                <a:lnTo>
                  <a:pt x="3214" y="721"/>
                </a:lnTo>
                <a:lnTo>
                  <a:pt x="3219" y="722"/>
                </a:lnTo>
                <a:lnTo>
                  <a:pt x="3221" y="722"/>
                </a:lnTo>
                <a:lnTo>
                  <a:pt x="3223" y="724"/>
                </a:lnTo>
                <a:lnTo>
                  <a:pt x="3223" y="729"/>
                </a:lnTo>
                <a:lnTo>
                  <a:pt x="3222" y="729"/>
                </a:lnTo>
                <a:lnTo>
                  <a:pt x="3222" y="730"/>
                </a:lnTo>
                <a:lnTo>
                  <a:pt x="3221" y="734"/>
                </a:lnTo>
                <a:lnTo>
                  <a:pt x="3220" y="743"/>
                </a:lnTo>
                <a:lnTo>
                  <a:pt x="3228" y="746"/>
                </a:lnTo>
                <a:lnTo>
                  <a:pt x="3229" y="750"/>
                </a:lnTo>
                <a:lnTo>
                  <a:pt x="3229" y="751"/>
                </a:lnTo>
                <a:lnTo>
                  <a:pt x="3229" y="752"/>
                </a:lnTo>
                <a:lnTo>
                  <a:pt x="3226" y="757"/>
                </a:lnTo>
                <a:lnTo>
                  <a:pt x="3225" y="760"/>
                </a:lnTo>
                <a:lnTo>
                  <a:pt x="3225" y="763"/>
                </a:lnTo>
                <a:lnTo>
                  <a:pt x="3231" y="763"/>
                </a:lnTo>
                <a:lnTo>
                  <a:pt x="3231" y="769"/>
                </a:lnTo>
                <a:lnTo>
                  <a:pt x="3232" y="773"/>
                </a:lnTo>
                <a:lnTo>
                  <a:pt x="3233" y="780"/>
                </a:lnTo>
                <a:lnTo>
                  <a:pt x="3234" y="788"/>
                </a:lnTo>
                <a:lnTo>
                  <a:pt x="3234" y="791"/>
                </a:lnTo>
                <a:lnTo>
                  <a:pt x="3234" y="794"/>
                </a:lnTo>
                <a:lnTo>
                  <a:pt x="3233" y="795"/>
                </a:lnTo>
                <a:lnTo>
                  <a:pt x="3233" y="796"/>
                </a:lnTo>
                <a:lnTo>
                  <a:pt x="3232" y="794"/>
                </a:lnTo>
                <a:lnTo>
                  <a:pt x="3231" y="791"/>
                </a:lnTo>
                <a:lnTo>
                  <a:pt x="3230" y="791"/>
                </a:lnTo>
                <a:lnTo>
                  <a:pt x="3229" y="792"/>
                </a:lnTo>
                <a:lnTo>
                  <a:pt x="3227" y="796"/>
                </a:lnTo>
                <a:lnTo>
                  <a:pt x="3225" y="802"/>
                </a:lnTo>
                <a:lnTo>
                  <a:pt x="3223" y="802"/>
                </a:lnTo>
                <a:lnTo>
                  <a:pt x="3221" y="802"/>
                </a:lnTo>
                <a:lnTo>
                  <a:pt x="3220" y="801"/>
                </a:lnTo>
                <a:lnTo>
                  <a:pt x="3219" y="801"/>
                </a:lnTo>
                <a:lnTo>
                  <a:pt x="3216" y="799"/>
                </a:lnTo>
                <a:lnTo>
                  <a:pt x="3214" y="799"/>
                </a:lnTo>
                <a:lnTo>
                  <a:pt x="3211" y="800"/>
                </a:lnTo>
                <a:lnTo>
                  <a:pt x="3210" y="801"/>
                </a:lnTo>
                <a:lnTo>
                  <a:pt x="3208" y="802"/>
                </a:lnTo>
                <a:lnTo>
                  <a:pt x="3205" y="804"/>
                </a:lnTo>
                <a:lnTo>
                  <a:pt x="3203" y="805"/>
                </a:lnTo>
                <a:lnTo>
                  <a:pt x="3203" y="808"/>
                </a:lnTo>
                <a:lnTo>
                  <a:pt x="3200" y="808"/>
                </a:lnTo>
                <a:lnTo>
                  <a:pt x="3197" y="807"/>
                </a:lnTo>
                <a:lnTo>
                  <a:pt x="3189" y="806"/>
                </a:lnTo>
                <a:lnTo>
                  <a:pt x="3185" y="805"/>
                </a:lnTo>
                <a:lnTo>
                  <a:pt x="3180" y="804"/>
                </a:lnTo>
                <a:lnTo>
                  <a:pt x="3176" y="804"/>
                </a:lnTo>
                <a:lnTo>
                  <a:pt x="3172" y="805"/>
                </a:lnTo>
                <a:lnTo>
                  <a:pt x="3169" y="814"/>
                </a:lnTo>
                <a:lnTo>
                  <a:pt x="3166" y="815"/>
                </a:lnTo>
                <a:lnTo>
                  <a:pt x="3163" y="815"/>
                </a:lnTo>
                <a:lnTo>
                  <a:pt x="3161" y="815"/>
                </a:lnTo>
                <a:lnTo>
                  <a:pt x="3158" y="817"/>
                </a:lnTo>
                <a:lnTo>
                  <a:pt x="3157" y="818"/>
                </a:lnTo>
                <a:lnTo>
                  <a:pt x="3156" y="819"/>
                </a:lnTo>
                <a:lnTo>
                  <a:pt x="3155" y="821"/>
                </a:lnTo>
                <a:lnTo>
                  <a:pt x="3154" y="823"/>
                </a:lnTo>
                <a:lnTo>
                  <a:pt x="3151" y="833"/>
                </a:lnTo>
                <a:lnTo>
                  <a:pt x="3150" y="844"/>
                </a:lnTo>
                <a:lnTo>
                  <a:pt x="3149" y="853"/>
                </a:lnTo>
                <a:lnTo>
                  <a:pt x="3132" y="854"/>
                </a:lnTo>
                <a:lnTo>
                  <a:pt x="3119" y="856"/>
                </a:lnTo>
                <a:lnTo>
                  <a:pt x="3108" y="859"/>
                </a:lnTo>
                <a:lnTo>
                  <a:pt x="3093" y="864"/>
                </a:lnTo>
                <a:lnTo>
                  <a:pt x="3095" y="875"/>
                </a:lnTo>
                <a:lnTo>
                  <a:pt x="3096" y="888"/>
                </a:lnTo>
                <a:lnTo>
                  <a:pt x="3093" y="889"/>
                </a:lnTo>
                <a:lnTo>
                  <a:pt x="3091" y="889"/>
                </a:lnTo>
                <a:lnTo>
                  <a:pt x="3085" y="890"/>
                </a:lnTo>
                <a:lnTo>
                  <a:pt x="3083" y="890"/>
                </a:lnTo>
                <a:lnTo>
                  <a:pt x="3081" y="891"/>
                </a:lnTo>
                <a:lnTo>
                  <a:pt x="3078" y="892"/>
                </a:lnTo>
                <a:lnTo>
                  <a:pt x="3076" y="893"/>
                </a:lnTo>
                <a:lnTo>
                  <a:pt x="3075" y="896"/>
                </a:lnTo>
                <a:lnTo>
                  <a:pt x="3075" y="899"/>
                </a:lnTo>
                <a:lnTo>
                  <a:pt x="3074" y="905"/>
                </a:lnTo>
                <a:lnTo>
                  <a:pt x="3072" y="906"/>
                </a:lnTo>
                <a:lnTo>
                  <a:pt x="3070" y="906"/>
                </a:lnTo>
                <a:lnTo>
                  <a:pt x="3066" y="907"/>
                </a:lnTo>
                <a:lnTo>
                  <a:pt x="3058" y="907"/>
                </a:lnTo>
                <a:lnTo>
                  <a:pt x="3051" y="906"/>
                </a:lnTo>
                <a:lnTo>
                  <a:pt x="3045" y="905"/>
                </a:lnTo>
                <a:lnTo>
                  <a:pt x="3045" y="896"/>
                </a:lnTo>
                <a:lnTo>
                  <a:pt x="3043" y="896"/>
                </a:lnTo>
                <a:lnTo>
                  <a:pt x="3041" y="896"/>
                </a:lnTo>
                <a:lnTo>
                  <a:pt x="3038" y="897"/>
                </a:lnTo>
                <a:lnTo>
                  <a:pt x="3036" y="898"/>
                </a:lnTo>
                <a:lnTo>
                  <a:pt x="3035" y="899"/>
                </a:lnTo>
                <a:lnTo>
                  <a:pt x="3034" y="900"/>
                </a:lnTo>
                <a:lnTo>
                  <a:pt x="3033" y="901"/>
                </a:lnTo>
                <a:lnTo>
                  <a:pt x="3034" y="902"/>
                </a:lnTo>
                <a:lnTo>
                  <a:pt x="3038" y="913"/>
                </a:lnTo>
                <a:lnTo>
                  <a:pt x="3041" y="919"/>
                </a:lnTo>
                <a:lnTo>
                  <a:pt x="3043" y="924"/>
                </a:lnTo>
                <a:lnTo>
                  <a:pt x="3043" y="930"/>
                </a:lnTo>
                <a:lnTo>
                  <a:pt x="3040" y="930"/>
                </a:lnTo>
                <a:lnTo>
                  <a:pt x="3038" y="929"/>
                </a:lnTo>
                <a:lnTo>
                  <a:pt x="3034" y="928"/>
                </a:lnTo>
                <a:lnTo>
                  <a:pt x="3031" y="927"/>
                </a:lnTo>
                <a:lnTo>
                  <a:pt x="3026" y="927"/>
                </a:lnTo>
                <a:lnTo>
                  <a:pt x="3017" y="933"/>
                </a:lnTo>
                <a:lnTo>
                  <a:pt x="3015" y="933"/>
                </a:lnTo>
                <a:lnTo>
                  <a:pt x="3014" y="932"/>
                </a:lnTo>
                <a:lnTo>
                  <a:pt x="3013" y="932"/>
                </a:lnTo>
                <a:lnTo>
                  <a:pt x="3012" y="931"/>
                </a:lnTo>
                <a:lnTo>
                  <a:pt x="3012" y="930"/>
                </a:lnTo>
                <a:lnTo>
                  <a:pt x="3012" y="929"/>
                </a:lnTo>
                <a:lnTo>
                  <a:pt x="3011" y="928"/>
                </a:lnTo>
                <a:lnTo>
                  <a:pt x="3010" y="927"/>
                </a:lnTo>
                <a:lnTo>
                  <a:pt x="3009" y="927"/>
                </a:lnTo>
                <a:lnTo>
                  <a:pt x="3007" y="927"/>
                </a:lnTo>
                <a:lnTo>
                  <a:pt x="3000" y="928"/>
                </a:lnTo>
                <a:lnTo>
                  <a:pt x="2991" y="930"/>
                </a:lnTo>
                <a:lnTo>
                  <a:pt x="2987" y="932"/>
                </a:lnTo>
                <a:lnTo>
                  <a:pt x="2984" y="933"/>
                </a:lnTo>
                <a:lnTo>
                  <a:pt x="2981" y="933"/>
                </a:lnTo>
                <a:lnTo>
                  <a:pt x="2989" y="939"/>
                </a:lnTo>
                <a:lnTo>
                  <a:pt x="2987" y="939"/>
                </a:lnTo>
                <a:lnTo>
                  <a:pt x="2985" y="940"/>
                </a:lnTo>
                <a:lnTo>
                  <a:pt x="2983" y="940"/>
                </a:lnTo>
                <a:lnTo>
                  <a:pt x="2981" y="941"/>
                </a:lnTo>
                <a:lnTo>
                  <a:pt x="2982" y="946"/>
                </a:lnTo>
                <a:lnTo>
                  <a:pt x="2982" y="950"/>
                </a:lnTo>
                <a:lnTo>
                  <a:pt x="2981" y="951"/>
                </a:lnTo>
                <a:lnTo>
                  <a:pt x="2981" y="953"/>
                </a:lnTo>
                <a:lnTo>
                  <a:pt x="2990" y="953"/>
                </a:lnTo>
                <a:lnTo>
                  <a:pt x="2994" y="953"/>
                </a:lnTo>
                <a:lnTo>
                  <a:pt x="2998" y="955"/>
                </a:lnTo>
                <a:lnTo>
                  <a:pt x="3006" y="958"/>
                </a:lnTo>
                <a:lnTo>
                  <a:pt x="3006" y="964"/>
                </a:lnTo>
                <a:lnTo>
                  <a:pt x="3017" y="958"/>
                </a:lnTo>
                <a:lnTo>
                  <a:pt x="3014" y="967"/>
                </a:lnTo>
                <a:lnTo>
                  <a:pt x="3018" y="968"/>
                </a:lnTo>
                <a:lnTo>
                  <a:pt x="3019" y="968"/>
                </a:lnTo>
                <a:lnTo>
                  <a:pt x="3020" y="972"/>
                </a:lnTo>
                <a:lnTo>
                  <a:pt x="3024" y="972"/>
                </a:lnTo>
                <a:lnTo>
                  <a:pt x="3029" y="972"/>
                </a:lnTo>
                <a:lnTo>
                  <a:pt x="3027" y="975"/>
                </a:lnTo>
                <a:lnTo>
                  <a:pt x="3026" y="979"/>
                </a:lnTo>
                <a:lnTo>
                  <a:pt x="3025" y="982"/>
                </a:lnTo>
                <a:lnTo>
                  <a:pt x="3025" y="984"/>
                </a:lnTo>
                <a:lnTo>
                  <a:pt x="3025" y="987"/>
                </a:lnTo>
                <a:lnTo>
                  <a:pt x="3026" y="989"/>
                </a:lnTo>
                <a:lnTo>
                  <a:pt x="3028" y="992"/>
                </a:lnTo>
                <a:lnTo>
                  <a:pt x="3030" y="994"/>
                </a:lnTo>
                <a:lnTo>
                  <a:pt x="3033" y="996"/>
                </a:lnTo>
                <a:lnTo>
                  <a:pt x="3037" y="998"/>
                </a:lnTo>
                <a:lnTo>
                  <a:pt x="3051" y="1003"/>
                </a:lnTo>
                <a:lnTo>
                  <a:pt x="3052" y="1024"/>
                </a:lnTo>
                <a:lnTo>
                  <a:pt x="3052" y="1032"/>
                </a:lnTo>
                <a:lnTo>
                  <a:pt x="3051" y="1040"/>
                </a:lnTo>
                <a:lnTo>
                  <a:pt x="3050" y="1047"/>
                </a:lnTo>
                <a:lnTo>
                  <a:pt x="3049" y="1054"/>
                </a:lnTo>
                <a:lnTo>
                  <a:pt x="3045" y="10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fi-FI" sz="17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11639694" cy="560905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B2A0-47C1-48DC-B5EA-698B5156F92D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6C3972-BC8B-4D28-97BC-B3536B1F1ADB}" type="datetime1">
              <a:rPr lang="fi-FI" smtClean="0"/>
              <a:t>11.5.2023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20" name="Rectangle 19"/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51281" y="1665290"/>
            <a:ext cx="4968606" cy="12956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2307" y="404581"/>
            <a:ext cx="4967581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6672113" y="1665291"/>
            <a:ext cx="4967581" cy="12956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672113" y="404667"/>
            <a:ext cx="4967581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671930" y="729134"/>
            <a:ext cx="4967764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799" b="1" spc="-30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add text</a:t>
            </a:r>
          </a:p>
        </p:txBody>
      </p:sp>
      <p:sp>
        <p:nvSpPr>
          <p:cNvPr id="30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552571" y="5085671"/>
            <a:ext cx="4967317" cy="12956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571" y="3825046"/>
            <a:ext cx="4967317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52307" y="4149514"/>
            <a:ext cx="4967581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799" b="1" spc="-30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add text</a:t>
            </a:r>
          </a:p>
        </p:txBody>
      </p:sp>
      <p:sp>
        <p:nvSpPr>
          <p:cNvPr id="33" name="Content Placeholder 12"/>
          <p:cNvSpPr>
            <a:spLocks noGrp="1"/>
          </p:cNvSpPr>
          <p:nvPr>
            <p:ph sz="quarter" idx="25" hasCustomPrompt="1"/>
          </p:nvPr>
        </p:nvSpPr>
        <p:spPr>
          <a:xfrm>
            <a:off x="6672114" y="5085671"/>
            <a:ext cx="4967580" cy="129566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672114" y="3825046"/>
            <a:ext cx="4967580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6672113" y="4149514"/>
            <a:ext cx="4967581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799" b="1" spc="-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add text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552306" y="728663"/>
            <a:ext cx="4967582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799" b="1" spc="-30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006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111699" y="3429000"/>
            <a:ext cx="4080301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79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8CD-4A0A-44BA-A590-5A67BFD33BC7}" type="datetime1">
              <a:rPr lang="fi-FI" smtClean="0"/>
              <a:t>11.5.2023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8111699" y="3"/>
            <a:ext cx="4080301" cy="342899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52305" y="1628751"/>
            <a:ext cx="7271484" cy="4248175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266620" indent="-266620">
              <a:buFont typeface="Arial" panose="020B0604020202020204" pitchFamily="34" charset="0"/>
              <a:buChar char="•"/>
              <a:defRPr sz="1200"/>
            </a:lvl2pPr>
            <a:lvl3pPr marL="539588" indent="-272968">
              <a:buFont typeface="Arial" panose="020B0604020202020204" pitchFamily="34" charset="0"/>
              <a:buChar char="–"/>
              <a:defRPr sz="1100"/>
            </a:lvl3pPr>
            <a:lvl4pPr marL="806208" indent="-266620">
              <a:buFont typeface="Arial" panose="020B0604020202020204" pitchFamily="34" charset="0"/>
              <a:buChar char="•"/>
              <a:defRPr sz="1000"/>
            </a:lvl4pPr>
            <a:lvl5pPr marL="1071242" indent="-265033">
              <a:buFont typeface="Arial" panose="020B0604020202020204" pitchFamily="34" charset="0"/>
              <a:buChar char="–"/>
              <a:defRPr sz="1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471644" y="3861062"/>
            <a:ext cx="3383894" cy="20158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182508" indent="-182508"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2pPr>
            <a:lvl3pPr marL="357081" indent="-174573">
              <a:defRPr sz="1200" b="1">
                <a:solidFill>
                  <a:schemeClr val="bg1"/>
                </a:solidFill>
              </a:defRPr>
            </a:lvl3pPr>
            <a:lvl4pPr marL="539588" indent="-182508">
              <a:defRPr sz="1100" b="1">
                <a:solidFill>
                  <a:schemeClr val="bg1"/>
                </a:solidFill>
              </a:defRPr>
            </a:lvl4pPr>
            <a:lvl5pPr marL="714161" indent="-174573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9875663" y="3429000"/>
            <a:ext cx="576080" cy="216030"/>
          </a:xfrm>
          <a:prstGeom prst="triangle">
            <a:avLst/>
          </a:prstGeom>
          <a:solidFill>
            <a:srgbClr val="E09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65176"/>
            <a:ext cx="7823790" cy="560905"/>
          </a:xfrm>
          <a:solidFill>
            <a:srgbClr val="B1059D"/>
          </a:solidFill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Insert Name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5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2560915" cy="422405"/>
          </a:xfrm>
          <a:solidFill>
            <a:srgbClr val="B1059D"/>
          </a:solidFill>
        </p:spPr>
        <p:txBody>
          <a:bodyPr wrap="none" lIns="324000" rIns="324000" anchor="ctr"/>
          <a:lstStyle>
            <a:lvl1pPr>
              <a:defRPr sz="1999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C43-AED7-46A3-8274-8128EA7EDD4F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32543" y="1412307"/>
            <a:ext cx="3383589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36463" y="1412406"/>
            <a:ext cx="1224087" cy="1439863"/>
          </a:xfrm>
        </p:spPr>
        <p:txBody>
          <a:bodyPr lIns="36000" tIns="36000" rIns="36000" bIns="36000"/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336463" y="2924475"/>
            <a:ext cx="1224087" cy="1439863"/>
          </a:xfrm>
        </p:spPr>
        <p:txBody>
          <a:bodyPr lIns="36000" tIns="36000" rIns="36000" bIns="36000"/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336463" y="4436940"/>
            <a:ext cx="1224087" cy="1439863"/>
          </a:xfrm>
        </p:spPr>
        <p:txBody>
          <a:bodyPr lIns="36000" tIns="36000" rIns="36000" bIns="36000"/>
          <a:lstStyle>
            <a:lvl1pPr marL="0" indent="0" algn="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1632543" y="1052670"/>
            <a:ext cx="3407341" cy="288040"/>
          </a:xfrm>
        </p:spPr>
        <p:txBody>
          <a:bodyPr lIns="36000" tIns="36000" rIns="36000" bIns="36000" anchor="b"/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088122" y="1052672"/>
            <a:ext cx="3312929" cy="288039"/>
          </a:xfrm>
        </p:spPr>
        <p:txBody>
          <a:bodyPr lIns="36000" tIns="36000" rIns="36000" bIns="36000" anchor="b"/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496267" y="1052672"/>
            <a:ext cx="3359271" cy="288039"/>
          </a:xfrm>
        </p:spPr>
        <p:txBody>
          <a:bodyPr lIns="36000" tIns="36000" rIns="36000" bIns="36000" anchor="b"/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5088122" y="1412307"/>
            <a:ext cx="3311597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471711" y="1412307"/>
            <a:ext cx="3383827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32543" y="2924475"/>
            <a:ext cx="3383589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5088122" y="2924475"/>
            <a:ext cx="3311599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471711" y="2924475"/>
            <a:ext cx="3383827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32542" y="4436643"/>
            <a:ext cx="3383588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5088123" y="4436643"/>
            <a:ext cx="3311598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8471711" y="4436643"/>
            <a:ext cx="3383827" cy="1440631"/>
          </a:xfrm>
          <a:solidFill>
            <a:schemeClr val="bg2">
              <a:lumMod val="20000"/>
              <a:lumOff val="80000"/>
            </a:schemeClr>
          </a:solidFill>
        </p:spPr>
        <p:txBody>
          <a:bodyPr lIns="144000" tIns="108000" rIns="144000" bIns="108000"/>
          <a:lstStyle>
            <a:lvl1pPr marL="0" indent="0">
              <a:spcAft>
                <a:spcPts val="400"/>
              </a:spcAft>
              <a:buNone/>
              <a:defRPr sz="1000"/>
            </a:lvl1pPr>
            <a:lvl2pPr marL="182508" indent="-182508">
              <a:spcAft>
                <a:spcPts val="400"/>
              </a:spcAft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43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A71C-F00C-4272-B4BC-743175D02CCA}" type="datetime1">
              <a:rPr lang="fi-FI" smtClean="0"/>
              <a:t>11.5.2023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8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4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8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8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8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7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8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AC85-008F-4732-AA22-6A9A7E93A366}" type="datetime1">
              <a:rPr lang="en-GB" smtClean="0"/>
              <a:t>11/05/2023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4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5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5AA3-9141-439E-94C0-55D6D868D4CE}" type="datetime1">
              <a:rPr lang="en-GB" smtClean="0"/>
              <a:t>11/05/2023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4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491"/>
            <a:ext cx="10533867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AC74-1CAF-42AD-B64E-B0617CE15122}" type="datetime1">
              <a:rPr lang="en-GB" noProof="0" smtClean="0"/>
              <a:t>11/05/2023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Sustainability in Business 2022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80698" y="5818158"/>
            <a:ext cx="3339391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9" t="10649" b="75996"/>
          <a:stretch/>
        </p:blipFill>
        <p:spPr>
          <a:xfrm>
            <a:off x="10820401" y="1379586"/>
            <a:ext cx="1370508" cy="915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200" y="1771201"/>
            <a:ext cx="10363200" cy="1661993"/>
          </a:xfrm>
          <a:prstGeom prst="rect">
            <a:avLst/>
          </a:prstGeom>
        </p:spPr>
        <p:txBody>
          <a:bodyPr/>
          <a:lstStyle>
            <a:lvl1pPr>
              <a:defRPr sz="648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5106573"/>
            <a:ext cx="8380800" cy="3766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6000" y="5961600"/>
            <a:ext cx="2702400" cy="176400"/>
          </a:xfrm>
        </p:spPr>
        <p:txBody>
          <a:bodyPr wrap="none" lIns="0" tIns="0" rIns="0" bIns="0"/>
          <a:lstStyle>
            <a:lvl1pPr>
              <a:defRPr sz="1440">
                <a:solidFill>
                  <a:schemeClr val="accent5"/>
                </a:solidFill>
              </a:defRPr>
            </a:lvl1pPr>
          </a:lstStyle>
          <a:p>
            <a:fld id="{95522322-9519-48F0-904C-C44F16F3D362}" type="datetime1">
              <a:rPr lang="en-GB" smtClean="0"/>
              <a:t>11/05/2023</a:t>
            </a:fld>
            <a:endParaRPr lang="fi-FI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9200" y="5961600"/>
            <a:ext cx="2616000" cy="6336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440" b="1">
                <a:solidFill>
                  <a:schemeClr val="accent5"/>
                </a:solidFill>
              </a:defRPr>
            </a:lvl1pPr>
            <a:lvl2pPr marL="889920" indent="-341280">
              <a:spcBef>
                <a:spcPts val="346"/>
              </a:spcBef>
              <a:defRPr lang="fi-FI" sz="14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902400" y="5961600"/>
            <a:ext cx="1512000" cy="6336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440" b="1">
                <a:solidFill>
                  <a:schemeClr val="accent5"/>
                </a:solidFill>
              </a:defRPr>
            </a:lvl1pPr>
            <a:lvl2pPr marL="889920" indent="-341280">
              <a:spcBef>
                <a:spcPts val="346"/>
              </a:spcBef>
              <a:defRPr lang="fi-FI" sz="14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6000" y="6138000"/>
            <a:ext cx="2702400" cy="4572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440" b="1">
                <a:solidFill>
                  <a:schemeClr val="accent5"/>
                </a:solidFill>
              </a:defRPr>
            </a:lvl1pPr>
            <a:lvl2pPr marL="889920" indent="-341280">
              <a:spcBef>
                <a:spcPts val="346"/>
              </a:spcBef>
              <a:defRPr lang="fi-FI" sz="14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3200" y="6138000"/>
            <a:ext cx="2731200" cy="4572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440" b="1">
                <a:solidFill>
                  <a:schemeClr val="accent5"/>
                </a:solidFill>
              </a:defRPr>
            </a:lvl1pPr>
            <a:lvl2pPr marL="889920" indent="-341280">
              <a:spcBef>
                <a:spcPts val="346"/>
              </a:spcBef>
              <a:defRPr lang="fi-FI" sz="14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3200" y="5961600"/>
            <a:ext cx="2731200" cy="1764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440" b="1">
                <a:solidFill>
                  <a:schemeClr val="tx1"/>
                </a:solidFill>
              </a:defRPr>
            </a:lvl1pPr>
            <a:lvl2pPr marL="889920" indent="-341280">
              <a:spcBef>
                <a:spcPts val="346"/>
              </a:spcBef>
              <a:defRPr lang="fi-FI" sz="14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9" t="10649" b="75996"/>
          <a:stretch/>
        </p:blipFill>
        <p:spPr>
          <a:xfrm>
            <a:off x="11664620" y="2132856"/>
            <a:ext cx="526288" cy="2678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9" t="10649" b="75996"/>
          <a:stretch/>
        </p:blipFill>
        <p:spPr>
          <a:xfrm>
            <a:off x="11930228" y="2266631"/>
            <a:ext cx="263144" cy="267868"/>
          </a:xfrm>
          <a:prstGeom prst="rect">
            <a:avLst/>
          </a:prstGeom>
        </p:spPr>
      </p:pic>
      <p:pic>
        <p:nvPicPr>
          <p:cNvPr id="16" name="Picture 2" descr="D:\My Graphical Design\My Logos\AALTO\Aalto_tunnukset-BIZ\03 ...Kauppakorkeakoulu\EN\JPG (SCREEN)\RGB\Aalto_EN_Economics_21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5109" b="19586"/>
          <a:stretch/>
        </p:blipFill>
        <p:spPr bwMode="auto">
          <a:xfrm>
            <a:off x="0" y="2"/>
            <a:ext cx="3166613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9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577851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200" y="1584000"/>
            <a:ext cx="5232000" cy="4136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44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32000" cy="4136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440"/>
            </a:lvl5pPr>
            <a:lvl6pPr>
              <a:buNone/>
              <a:defRPr sz="1680"/>
            </a:lvl6pPr>
            <a:lvl7pPr>
              <a:buNone/>
              <a:defRPr sz="1680"/>
            </a:lvl7pPr>
            <a:lvl8pPr>
              <a:buNone/>
              <a:defRPr sz="1680"/>
            </a:lvl8pPr>
            <a:lvl9pPr>
              <a:buNone/>
              <a:defRPr sz="168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1329-5817-4CB8-94C4-13B6747B954F}" type="datetime1">
              <a:rPr lang="en-GB" noProof="0" smtClean="0"/>
              <a:t>11/05/2023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Sustainability in Business 2022</a:t>
            </a:r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385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DA41-B3EC-4F4F-86C7-D75452231D41}" type="datetime1">
              <a:rPr lang="en-GB" noProof="0" smtClean="0"/>
              <a:t>11/05/2023</a:t>
            </a:fld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4400" y="6093297"/>
            <a:ext cx="2481707" cy="177904"/>
          </a:xfrm>
        </p:spPr>
        <p:txBody>
          <a:bodyPr/>
          <a:lstStyle/>
          <a:p>
            <a:r>
              <a:rPr lang="en-US" noProof="0"/>
              <a:t>Sustainability in Business 2022</a:t>
            </a:r>
          </a:p>
        </p:txBody>
      </p:sp>
    </p:spTree>
    <p:extLst>
      <p:ext uri="{BB962C8B-B14F-4D97-AF65-F5344CB8AC3E}">
        <p14:creationId xmlns:p14="http://schemas.microsoft.com/office/powerpoint/2010/main" val="235073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491"/>
            <a:ext cx="10533867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509E-8937-47F5-B9F9-2195A13C840A}" type="datetime1">
              <a:rPr lang="en-GB" noProof="0" smtClean="0"/>
              <a:t>11/05/2023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Sustainability in Business 2022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80698" y="5818158"/>
            <a:ext cx="3339391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72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577851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00" y="1584000"/>
            <a:ext cx="8380800" cy="413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79D0-4DB7-4B52-86DF-552AEBF62B7B}" type="datetime1">
              <a:rPr lang="en-GB" noProof="0" smtClean="0"/>
              <a:t>11/05/2023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Sustainability in Business 2022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006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491"/>
            <a:ext cx="10533867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E8BF-FC46-470B-B5A7-CFAA90E13C44}" type="datetime1">
              <a:rPr lang="en-GB" noProof="0" smtClean="0"/>
              <a:t>11/05/2023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Sustainability in Business 2022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03797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577851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70F-4C08-4DE1-AF6C-DA7B69240D19}" type="datetime1">
              <a:rPr lang="en-GB" noProof="0" smtClean="0"/>
              <a:t>11/05/2023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Sustainability in Business 2022</a:t>
            </a:r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04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577851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491"/>
            <a:ext cx="10533867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25A-9718-4996-B3CC-CFCCF39870A8}" type="datetime1">
              <a:rPr lang="en-GB" smtClean="0"/>
              <a:t>11/05/2023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Business 2022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48B-ECAA-4279-BE1F-27D153B8F9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561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577851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491"/>
            <a:ext cx="10533867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76185" y="6145213"/>
            <a:ext cx="2457449" cy="307975"/>
          </a:xfrm>
        </p:spPr>
        <p:txBody>
          <a:bodyPr/>
          <a:lstStyle>
            <a:lvl1pPr>
              <a:defRPr lang="en-US" b="0" i="0" dirty="0" smtClean="0">
                <a:effectLst/>
              </a:defRPr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868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7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cxnSp>
        <p:nvCxnSpPr>
          <p:cNvPr id="4" name="Straight Connector 4"/>
          <p:cNvCxnSpPr/>
          <p:nvPr userDrawn="1"/>
        </p:nvCxnSpPr>
        <p:spPr>
          <a:xfrm>
            <a:off x="624419" y="6093296"/>
            <a:ext cx="10943167" cy="0"/>
          </a:xfrm>
          <a:prstGeom prst="line">
            <a:avLst/>
          </a:prstGeom>
          <a:ln w="127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62002" y="1582739"/>
            <a:ext cx="10646833" cy="4135438"/>
          </a:xfrm>
        </p:spPr>
        <p:txBody>
          <a:bodyPr/>
          <a:lstStyle>
            <a:lvl1pPr>
              <a:defRPr sz="2100"/>
            </a:lvl1pPr>
          </a:lstStyle>
          <a:p>
            <a:endParaRPr lang="fi-FI" dirty="0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4" y="5952288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307" y="2060576"/>
            <a:ext cx="5399715" cy="431800"/>
          </a:xfrm>
        </p:spPr>
        <p:txBody>
          <a:bodyPr anchor="b"/>
          <a:lstStyle>
            <a:lvl1pPr marL="0" indent="0">
              <a:buNone/>
              <a:defRPr sz="1620" b="0">
                <a:solidFill>
                  <a:schemeClr val="accent2"/>
                </a:solidFill>
              </a:defRPr>
            </a:lvl1pPr>
            <a:lvl2pPr marL="411371" indent="0">
              <a:buNone/>
              <a:defRPr sz="1800" b="1"/>
            </a:lvl2pPr>
            <a:lvl3pPr marL="822740" indent="0">
              <a:buNone/>
              <a:defRPr sz="1620" b="1"/>
            </a:lvl3pPr>
            <a:lvl4pPr marL="1234111" indent="0">
              <a:buNone/>
              <a:defRPr sz="1440" b="1"/>
            </a:lvl4pPr>
            <a:lvl5pPr marL="1645481" indent="0">
              <a:buNone/>
              <a:defRPr sz="1440" b="1"/>
            </a:lvl5pPr>
            <a:lvl6pPr marL="2056852" indent="0">
              <a:buNone/>
              <a:defRPr sz="1440" b="1"/>
            </a:lvl6pPr>
            <a:lvl7pPr marL="2468221" indent="0">
              <a:buNone/>
              <a:defRPr sz="1440" b="1"/>
            </a:lvl7pPr>
            <a:lvl8pPr marL="2879592" indent="0">
              <a:buNone/>
              <a:defRPr sz="1440" b="1"/>
            </a:lvl8pPr>
            <a:lvl9pPr marL="3290962" indent="0">
              <a:buNone/>
              <a:defRPr sz="144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307" y="2492376"/>
            <a:ext cx="5399715" cy="3384550"/>
          </a:xfrm>
        </p:spPr>
        <p:txBody>
          <a:bodyPr/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78" y="2060576"/>
            <a:ext cx="5399716" cy="431800"/>
          </a:xfrm>
        </p:spPr>
        <p:txBody>
          <a:bodyPr anchor="b"/>
          <a:lstStyle>
            <a:lvl1pPr marL="0" indent="0">
              <a:buNone/>
              <a:defRPr sz="1620" b="0">
                <a:solidFill>
                  <a:schemeClr val="accent2"/>
                </a:solidFill>
              </a:defRPr>
            </a:lvl1pPr>
            <a:lvl2pPr marL="411371" indent="0">
              <a:buNone/>
              <a:defRPr sz="1800" b="1"/>
            </a:lvl2pPr>
            <a:lvl3pPr marL="822740" indent="0">
              <a:buNone/>
              <a:defRPr sz="1620" b="1"/>
            </a:lvl3pPr>
            <a:lvl4pPr marL="1234111" indent="0">
              <a:buNone/>
              <a:defRPr sz="1440" b="1"/>
            </a:lvl4pPr>
            <a:lvl5pPr marL="1645481" indent="0">
              <a:buNone/>
              <a:defRPr sz="1440" b="1"/>
            </a:lvl5pPr>
            <a:lvl6pPr marL="2056852" indent="0">
              <a:buNone/>
              <a:defRPr sz="1440" b="1"/>
            </a:lvl6pPr>
            <a:lvl7pPr marL="2468221" indent="0">
              <a:buNone/>
              <a:defRPr sz="1440" b="1"/>
            </a:lvl7pPr>
            <a:lvl8pPr marL="2879592" indent="0">
              <a:buNone/>
              <a:defRPr sz="1440" b="1"/>
            </a:lvl8pPr>
            <a:lvl9pPr marL="3290962" indent="0">
              <a:buNone/>
              <a:defRPr sz="144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78" y="2492376"/>
            <a:ext cx="5399716" cy="3384550"/>
          </a:xfrm>
        </p:spPr>
        <p:txBody>
          <a:bodyPr/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85A3-F070-45BE-8DE5-C2E9C05A7E7F}" type="datetime1">
              <a:rPr lang="en-GB" smtClean="0"/>
              <a:t>11/05/2023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Business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" y="765177"/>
            <a:ext cx="11639693" cy="560905"/>
          </a:xfrm>
          <a:solidFill>
            <a:schemeClr val="accent2"/>
          </a:solidFill>
        </p:spPr>
        <p:txBody>
          <a:bodyPr/>
          <a:lstStyle>
            <a:lvl1pPr>
              <a:defRPr sz="2699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520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" y="0"/>
            <a:ext cx="595202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6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765177"/>
            <a:ext cx="11639693" cy="560905"/>
          </a:xfrm>
        </p:spPr>
        <p:txBody>
          <a:bodyPr/>
          <a:lstStyle>
            <a:lvl1pPr>
              <a:defRPr sz="2699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85BDED-95CE-4408-8A49-9F4E8CC5F9C9}" type="datetime1">
              <a:rPr lang="en-GB" smtClean="0"/>
              <a:t>11/05/2023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Sustainability in Business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39978" y="2060575"/>
            <a:ext cx="5399716" cy="38163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2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3" y="1770063"/>
            <a:ext cx="10358967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3" y="3141668"/>
            <a:ext cx="8377767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290"/>
            <a:ext cx="241300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68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9984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671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4" y="1582740"/>
            <a:ext cx="5221817" cy="413543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582740"/>
            <a:ext cx="5221816" cy="413543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15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096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cxnSp>
        <p:nvCxnSpPr>
          <p:cNvPr id="4" name="Straight Connector 4"/>
          <p:cNvCxnSpPr/>
          <p:nvPr userDrawn="1"/>
        </p:nvCxnSpPr>
        <p:spPr>
          <a:xfrm>
            <a:off x="624421" y="6093296"/>
            <a:ext cx="10943167" cy="0"/>
          </a:xfrm>
          <a:prstGeom prst="line">
            <a:avLst/>
          </a:prstGeom>
          <a:ln w="127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62004" y="1582740"/>
            <a:ext cx="10646833" cy="4135437"/>
          </a:xfrm>
        </p:spPr>
        <p:txBody>
          <a:bodyPr/>
          <a:lstStyle>
            <a:lvl1pPr>
              <a:defRPr sz="2100"/>
            </a:lvl1pPr>
          </a:lstStyle>
          <a:p>
            <a:endParaRPr lang="fi-FI" dirty="0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5" y="5952288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9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67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81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833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5053-0756-4B37-A7D0-138B308A7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01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8188" y="488955"/>
            <a:ext cx="2660649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88955"/>
            <a:ext cx="7782984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2A22-5E9B-4249-AD5D-4B1F23738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2"/>
            <a:ext cx="10542203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80699" y="5818162"/>
            <a:ext cx="3339391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82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22" y="1700810"/>
            <a:ext cx="10943167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21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6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22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20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94" indent="-212395">
              <a:buFont typeface="Arial"/>
              <a:buChar char="•"/>
              <a:defRPr sz="2000">
                <a:latin typeface="Georgia"/>
              </a:defRPr>
            </a:lvl2pPr>
            <a:lvl3pPr marL="460788" indent="-230394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980" indent="-194395">
              <a:buFont typeface="Arial"/>
              <a:buChar char="•"/>
              <a:defRPr sz="1400" baseline="0">
                <a:latin typeface="Georgia"/>
              </a:defRPr>
            </a:lvl4pPr>
            <a:lvl5pPr marL="1087173" indent="-228594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22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5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195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69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83956" b="42325"/>
          <a:stretch/>
        </p:blipFill>
        <p:spPr>
          <a:xfrm>
            <a:off x="3" y="3404902"/>
            <a:ext cx="1956079" cy="2902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2" t="2249" r="23045" b="81667"/>
          <a:stretch/>
        </p:blipFill>
        <p:spPr>
          <a:xfrm rot="10800000">
            <a:off x="8880313" y="5390945"/>
            <a:ext cx="3311689" cy="1467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7" b="49517"/>
          <a:stretch/>
        </p:blipFill>
        <p:spPr>
          <a:xfrm>
            <a:off x="9410699" y="1052736"/>
            <a:ext cx="2781300" cy="3462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1"/>
              </a:lnSpc>
              <a:spcBef>
                <a:spcPts val="0"/>
              </a:spcBef>
              <a:buNone/>
              <a:defRPr sz="951" b="1">
                <a:solidFill>
                  <a:schemeClr val="accent5"/>
                </a:solidFill>
              </a:defRPr>
            </a:lvl1pPr>
            <a:lvl2pPr marL="273044" indent="-103185">
              <a:defRPr lang="en-US" sz="9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44" indent="-93660">
              <a:buFont typeface="Symbol" pitchFamily="18" charset="2"/>
              <a:buNone/>
              <a:defRPr sz="900"/>
            </a:lvl3pPr>
            <a:lvl4pPr marL="273044" indent="-93660">
              <a:defRPr sz="900"/>
            </a:lvl4pPr>
            <a:lvl5pPr marL="273044" indent="-93660">
              <a:buFont typeface="Symbol" pitchFamily="18" charset="2"/>
              <a:buChar char="-"/>
              <a:defRPr sz="900"/>
            </a:lvl5pPr>
            <a:lvl6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593" indent="-93598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2"/>
            <a:ext cx="10542203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6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80699" y="5818162"/>
            <a:ext cx="3339391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6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8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3" y="1770063"/>
            <a:ext cx="10358967" cy="13319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3" y="3141668"/>
            <a:ext cx="8377767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ED2939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7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EC6C-2506-43FC-A6DB-5FFE9DD1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3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43EB-C0F3-4A2C-A92C-4358FE3BB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7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4" y="1582740"/>
            <a:ext cx="5221817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582740"/>
            <a:ext cx="5221816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6330-B92E-4C5F-9912-B4AE80FF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0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52E-3594-45F5-AE3D-95918CE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7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B035-039E-43A7-AB38-C5F177057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72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4877-9170-40FA-B7DA-F9E21DA7E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7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BFCC-F24B-4EA7-A956-417D38C8C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3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7120-2EC7-4D94-9FDB-0E6C933A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8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9416-2383-44F0-9126-377D6C855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82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8188" y="488955"/>
            <a:ext cx="2660649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88955"/>
            <a:ext cx="7782984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272213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142038"/>
            <a:ext cx="2059517" cy="125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397630"/>
            <a:ext cx="2059517" cy="125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F6EF-DC74-45D7-B70C-B471BF603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5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8" y="1700810"/>
            <a:ext cx="10943167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1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8" y="1701163"/>
            <a:ext cx="10943167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348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47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0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8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4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8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92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4130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43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8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8640" b="1" spc="-24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8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7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5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2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5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8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577850"/>
            <a:ext cx="10543117" cy="554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138"/>
            <a:ext cx="10534651" cy="1608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76185" y="6145213"/>
            <a:ext cx="2457449" cy="307975"/>
          </a:xfrm>
        </p:spPr>
        <p:txBody>
          <a:bodyPr/>
          <a:lstStyle>
            <a:lvl1pPr>
              <a:defRPr lang="en-US" b="0" i="0" dirty="0" smtClean="0">
                <a:effectLst/>
              </a:defRPr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9930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138"/>
            <a:ext cx="10534651" cy="1608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Sustainability in Business 2022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140"/>
              </a:lnSpc>
              <a:spcBef>
                <a:spcPts val="0"/>
              </a:spcBef>
              <a:buNone/>
              <a:defRPr sz="1140" b="1">
                <a:solidFill>
                  <a:schemeClr val="accent5"/>
                </a:solidFill>
              </a:defRPr>
            </a:lvl1pPr>
            <a:lvl2pPr marL="327660" indent="-123826">
              <a:defRPr lang="en-US" sz="11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7660" indent="-112396">
              <a:buFont typeface="Symbol" pitchFamily="18" charset="2"/>
              <a:buNone/>
              <a:defRPr sz="1080"/>
            </a:lvl3pPr>
            <a:lvl4pPr marL="327660" indent="-112396">
              <a:defRPr sz="1080"/>
            </a:lvl4pPr>
            <a:lvl5pPr marL="327660" indent="-112396">
              <a:buFont typeface="Symbol" pitchFamily="18" charset="2"/>
              <a:buChar char="-"/>
              <a:defRPr sz="1080"/>
            </a:lvl5pPr>
            <a:lvl6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6pPr>
            <a:lvl7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7pPr>
            <a:lvl8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8pPr>
            <a:lvl9pPr marL="328320" indent="-112320">
              <a:spcBef>
                <a:spcPts val="360"/>
              </a:spcBef>
              <a:buFont typeface="Symbol" pitchFamily="18" charset="2"/>
              <a:buChar char="-"/>
              <a:defRPr sz="108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5120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70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43138"/>
            <a:ext cx="10534651" cy="1608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7267" y="6237288"/>
            <a:ext cx="2059517" cy="1254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3567" y="6216651"/>
            <a:ext cx="2650067" cy="236538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3" y="6237288"/>
            <a:ext cx="2059516" cy="125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A7B9-54FD-478E-BE8A-7BECC2556FD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714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90951" y="6145214"/>
            <a:ext cx="2842683" cy="379412"/>
          </a:xfrm>
        </p:spPr>
        <p:txBody>
          <a:bodyPr/>
          <a:lstStyle>
            <a:lvl1pPr>
              <a:defRPr lang="en-US" b="0" i="0" dirty="0" smtClean="0">
                <a:effectLst/>
              </a:defRPr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7152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1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944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4784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Green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40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776" b="1" spc="-21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20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728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93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90" y="5289376"/>
            <a:ext cx="2205567" cy="181927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BCED70C-D71D-4B80-B336-99354A88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0147" y="6279196"/>
            <a:ext cx="4826000" cy="158750"/>
          </a:xfrm>
          <a:prstGeom prst="rect">
            <a:avLst/>
          </a:prstGeom>
        </p:spPr>
        <p:txBody>
          <a:bodyPr vert="horz" lIns="91411" tIns="45704" rIns="0" bIns="45704" rtlCol="0" anchor="ctr"/>
          <a:lstStyle>
            <a:lvl1pPr algn="r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Sustainability in Business 2022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FCAB1ABD-F2D1-4854-B870-AA79282DA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0147" y="6437947"/>
            <a:ext cx="4826000" cy="185738"/>
          </a:xfrm>
          <a:prstGeom prst="rect">
            <a:avLst/>
          </a:prstGeom>
        </p:spPr>
        <p:txBody>
          <a:bodyPr vert="horz" lIns="91411" tIns="45704" rIns="0" bIns="45704" rtlCol="0" anchor="ctr"/>
          <a:lstStyle>
            <a:lvl1pPr algn="r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4647FB9-1A67-41BB-8C0C-052779184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0147" y="6623685"/>
            <a:ext cx="4826000" cy="161926"/>
          </a:xfrm>
          <a:prstGeom prst="rect">
            <a:avLst/>
          </a:prstGeom>
        </p:spPr>
        <p:txBody>
          <a:bodyPr vert="horz" lIns="91411" tIns="45704" rIns="0" bIns="45704" rtlCol="0" anchor="ctr"/>
          <a:lstStyle>
            <a:lvl1pPr algn="r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D956-C0D7-425F-8F02-C33C8ED98F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483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40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888" b="1" spc="-108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20" y="1513935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259200" indent="-259200">
              <a:buFont typeface="Arial" panose="020B0604020202020204" pitchFamily="34" charset="0"/>
              <a:buChar char="•"/>
              <a:defRPr sz="2268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81489" indent="-225743" defTabSz="562927">
              <a:spcBef>
                <a:spcPts val="0"/>
              </a:spcBef>
              <a:buFont typeface="Arial" panose="020B0604020202020204" pitchFamily="34" charset="0"/>
              <a:buChar char="•"/>
              <a:defRPr sz="2160">
                <a:latin typeface="Georgia"/>
              </a:defRPr>
            </a:lvl2pPr>
            <a:lvl3pPr marL="807245" indent="-248603">
              <a:spcBef>
                <a:spcPts val="0"/>
              </a:spcBef>
              <a:buFont typeface="Lucida Grande"/>
              <a:buChar char="-"/>
              <a:defRPr sz="2160" i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50132" indent="-208597">
              <a:spcBef>
                <a:spcPts val="0"/>
              </a:spcBef>
              <a:buFont typeface="Arial"/>
              <a:buChar char="•"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0172" indent="-245746">
              <a:spcBef>
                <a:spcPts val="0"/>
              </a:spcBef>
              <a:buFont typeface="Courier New"/>
              <a:buChar char="o"/>
              <a:defRPr sz="162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Sustainability in Business 2022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CBAD956-C0D7-425F-8F02-C33C8ED98F5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4"/>
          <p:cNvCxnSpPr/>
          <p:nvPr/>
        </p:nvCxnSpPr>
        <p:spPr>
          <a:xfrm>
            <a:off x="624440" y="5847608"/>
            <a:ext cx="10943167" cy="0"/>
          </a:xfrm>
          <a:prstGeom prst="line">
            <a:avLst/>
          </a:prstGeom>
          <a:ln w="12700" cmpd="sng">
            <a:solidFill>
              <a:srgbClr val="0065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3"/>
            <a:ext cx="2861819" cy="11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41867" y="1712914"/>
            <a:ext cx="11099800" cy="3919537"/>
          </a:xfrm>
          <a:prstGeom prst="rect">
            <a:avLst/>
          </a:prstGeom>
          <a:solidFill>
            <a:srgbClr val="ED29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i-FI" sz="2160">
              <a:solidFill>
                <a:srgbClr val="000000"/>
              </a:solidFill>
            </a:endParaRPr>
          </a:p>
        </p:txBody>
      </p:sp>
      <p:pic>
        <p:nvPicPr>
          <p:cNvPr id="5" name="Picture 10" descr="aalto_HSE_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2786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2" y="1770063"/>
            <a:ext cx="10358967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2" y="3141664"/>
            <a:ext cx="8377767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688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4826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1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786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1582739"/>
            <a:ext cx="5221817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582739"/>
            <a:ext cx="5221816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03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403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5673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0125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449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1076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75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475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8186" y="488951"/>
            <a:ext cx="2660649" cy="52292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88951"/>
            <a:ext cx="7782984" cy="52292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5390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80698" y="5818158"/>
            <a:ext cx="3339391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15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9833"/>
            <a:ext cx="10542203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20168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200" y="1771201"/>
            <a:ext cx="10363200" cy="1661993"/>
          </a:xfrm>
        </p:spPr>
        <p:txBody>
          <a:bodyPr/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5106573"/>
            <a:ext cx="83808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6000" y="5961600"/>
            <a:ext cx="2702400" cy="1764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9200" y="5961600"/>
            <a:ext cx="2616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902400" y="5961600"/>
            <a:ext cx="151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6000" y="6138000"/>
            <a:ext cx="2702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3200" y="6138000"/>
            <a:ext cx="27312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3200" y="5961600"/>
            <a:ext cx="27312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570" indent="-284389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14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226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74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2" y="1770063"/>
            <a:ext cx="10358967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2" y="3141664"/>
            <a:ext cx="8377767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291"/>
            <a:ext cx="241300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86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468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1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533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1582739"/>
            <a:ext cx="5221817" cy="413543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17" y="1582739"/>
            <a:ext cx="5221816" cy="413543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5482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332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cxnSp>
        <p:nvCxnSpPr>
          <p:cNvPr id="4" name="Straight Connector 4"/>
          <p:cNvCxnSpPr/>
          <p:nvPr userDrawn="1"/>
        </p:nvCxnSpPr>
        <p:spPr>
          <a:xfrm>
            <a:off x="624419" y="6093296"/>
            <a:ext cx="10943167" cy="0"/>
          </a:xfrm>
          <a:prstGeom prst="line">
            <a:avLst/>
          </a:prstGeom>
          <a:ln w="127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62002" y="1582739"/>
            <a:ext cx="10646833" cy="4135438"/>
          </a:xfrm>
        </p:spPr>
        <p:txBody>
          <a:bodyPr/>
          <a:lstStyle>
            <a:lvl1pPr>
              <a:defRPr sz="2100"/>
            </a:lvl1pPr>
          </a:lstStyle>
          <a:p>
            <a:endParaRPr lang="fi-FI" dirty="0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4" y="5952288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0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052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946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18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theme" Target="../theme/theme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DB7A-C50D-4D4E-ACF6-17A2DE2D018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F6D6D-B284-4211-98C5-9A0A523D6C6E}" type="datetime1">
              <a:rPr lang="en-GB" smtClean="0"/>
              <a:t>11/05/2023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4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/>
  <p:txStyles>
    <p:titleStyle>
      <a:lvl1pPr algn="ctr" defTabSz="548640" rtl="0" eaLnBrk="1" fontAlgn="base" hangingPunct="1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54864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09728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64592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19456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411480" indent="-41148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4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891540" indent="-34290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6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37160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92024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46888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4" y="488950"/>
            <a:ext cx="10646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4" y="1582740"/>
            <a:ext cx="10646833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272213"/>
            <a:ext cx="205951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142038"/>
            <a:ext cx="205951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397630"/>
            <a:ext cx="205951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CBF215-16D7-47F1-94C5-14884D997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3" y="5927784"/>
            <a:ext cx="2969527" cy="957600"/>
          </a:xfrm>
          <a:prstGeom prst="rect">
            <a:avLst/>
          </a:prstGeom>
        </p:spPr>
      </p:pic>
      <p:cxnSp>
        <p:nvCxnSpPr>
          <p:cNvPr id="10" name="Straight Connector 4"/>
          <p:cNvCxnSpPr/>
          <p:nvPr userDrawn="1"/>
        </p:nvCxnSpPr>
        <p:spPr>
          <a:xfrm>
            <a:off x="624421" y="6093296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4" y="488950"/>
            <a:ext cx="10646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4" y="1582740"/>
            <a:ext cx="10646833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09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Sustainability in Business 2022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75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6" r:id="rId9"/>
    <p:sldLayoutId id="2147483749" r:id="rId10"/>
    <p:sldLayoutId id="2147483750" r:id="rId11"/>
    <p:sldLayoutId id="2147483751" r:id="rId12"/>
    <p:sldLayoutId id="2147483753" r:id="rId13"/>
    <p:sldLayoutId id="2147483754" r:id="rId14"/>
    <p:sldLayoutId id="2147483755" r:id="rId15"/>
  </p:sldLayoutIdLst>
  <p:hf hdr="0" dt="0"/>
  <p:txStyles>
    <p:titleStyle>
      <a:lvl1pPr algn="ctr" defTabSz="548640" rtl="0" eaLnBrk="1" fontAlgn="base" hangingPunct="1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54864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09728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64592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194560" algn="ctr" defTabSz="548640" rtl="0" eaLnBrk="1" fontAlgn="base" hangingPunct="1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411480" indent="-41148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4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891540" indent="-34290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6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37160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92024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468880" indent="-274320" algn="l" defTabSz="54864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2" y="488951"/>
            <a:ext cx="10646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1582739"/>
            <a:ext cx="10646833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4" y="5808272"/>
            <a:ext cx="2969529" cy="1149120"/>
          </a:xfrm>
          <a:prstGeom prst="rect">
            <a:avLst/>
          </a:prstGeom>
        </p:spPr>
      </p:pic>
      <p:cxnSp>
        <p:nvCxnSpPr>
          <p:cNvPr id="11" name="Straight Connector 4"/>
          <p:cNvCxnSpPr/>
          <p:nvPr userDrawn="1"/>
        </p:nvCxnSpPr>
        <p:spPr>
          <a:xfrm>
            <a:off x="624419" y="6093296"/>
            <a:ext cx="10943167" cy="0"/>
          </a:xfrm>
          <a:prstGeom prst="line">
            <a:avLst/>
          </a:prstGeom>
          <a:ln w="12700" cmpd="sng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2D0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182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364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545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727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887" indent="-34288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954" indent="-22859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36" indent="-22859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317" indent="-22859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499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681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863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044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2" y="488951"/>
            <a:ext cx="10646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1582739"/>
            <a:ext cx="10646833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142038"/>
            <a:ext cx="205951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Sustainability in Business 2022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397627"/>
            <a:ext cx="205951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CBF215-16D7-47F1-94C5-14884D997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5927784"/>
            <a:ext cx="2969527" cy="957600"/>
          </a:xfrm>
          <a:prstGeom prst="rect">
            <a:avLst/>
          </a:prstGeom>
        </p:spPr>
      </p:pic>
      <p:cxnSp>
        <p:nvCxnSpPr>
          <p:cNvPr id="10" name="Straight Connector 4"/>
          <p:cNvCxnSpPr/>
          <p:nvPr userDrawn="1"/>
        </p:nvCxnSpPr>
        <p:spPr>
          <a:xfrm>
            <a:off x="624419" y="6093296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8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8" r:id="rId15"/>
    <p:sldLayoutId id="2147483789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182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364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545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727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887" indent="-34288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954" indent="-22859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36" indent="-22859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317" indent="-22859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499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681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863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044" indent="-22859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4CA9B-A7A3-4327-B8E4-A25C035E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1160E-26ED-47E8-A7D2-F2521A13F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DFB68-374A-4BA4-8666-667E1E60A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EA1F-4364-4FB6-9E82-1651D1A18F7F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73BB-1115-4AB2-BA01-B3DA72650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FD3B6-2F47-46D7-9F5D-EF04FB222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249-CA25-45AD-852F-90E724160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5176"/>
            <a:ext cx="11639694" cy="754804"/>
          </a:xfrm>
          <a:prstGeom prst="rect">
            <a:avLst/>
          </a:prstGeom>
          <a:solidFill>
            <a:srgbClr val="B1059D"/>
          </a:solidFill>
        </p:spPr>
        <p:txBody>
          <a:bodyPr vert="horz" wrap="square" lIns="540000" tIns="72000" rIns="540000" bIns="72000" rtlCol="0" anchor="t" anchorCtr="0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306" y="2492898"/>
            <a:ext cx="11087388" cy="338402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463" y="6381329"/>
            <a:ext cx="1872762" cy="21602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000">
                <a:solidFill>
                  <a:srgbClr val="B3B2B2"/>
                </a:solidFill>
              </a:defRPr>
            </a:lvl1pPr>
          </a:lstStyle>
          <a:p>
            <a:fld id="{03429D96-AC87-463A-8729-0F71047C9C34}" type="datetime1">
              <a:rPr lang="fi-FI" smtClean="0"/>
              <a:t>11.5.2023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225" y="6381330"/>
            <a:ext cx="7773551" cy="221109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1000">
                <a:solidFill>
                  <a:srgbClr val="B3B2B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2776" y="6021289"/>
            <a:ext cx="1872364" cy="57606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4799" b="1">
                <a:solidFill>
                  <a:srgbClr val="B3B2B2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127397" y="332656"/>
            <a:ext cx="1725489" cy="266400"/>
            <a:chOff x="4067175" y="114301"/>
            <a:chExt cx="3630613" cy="560388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749925" y="114301"/>
              <a:ext cx="1530350" cy="173038"/>
            </a:xfrm>
            <a:custGeom>
              <a:avLst/>
              <a:gdLst>
                <a:gd name="T0" fmla="*/ 922 w 964"/>
                <a:gd name="T1" fmla="*/ 84 h 109"/>
                <a:gd name="T2" fmla="*/ 918 w 964"/>
                <a:gd name="T3" fmla="*/ 109 h 109"/>
                <a:gd name="T4" fmla="*/ 944 w 964"/>
                <a:gd name="T5" fmla="*/ 25 h 109"/>
                <a:gd name="T6" fmla="*/ 860 w 964"/>
                <a:gd name="T7" fmla="*/ 68 h 109"/>
                <a:gd name="T8" fmla="*/ 890 w 964"/>
                <a:gd name="T9" fmla="*/ 89 h 109"/>
                <a:gd name="T10" fmla="*/ 890 w 964"/>
                <a:gd name="T11" fmla="*/ 39 h 109"/>
                <a:gd name="T12" fmla="*/ 819 w 964"/>
                <a:gd name="T13" fmla="*/ 89 h 109"/>
                <a:gd name="T14" fmla="*/ 793 w 964"/>
                <a:gd name="T15" fmla="*/ 26 h 109"/>
                <a:gd name="T16" fmla="*/ 753 w 964"/>
                <a:gd name="T17" fmla="*/ 33 h 109"/>
                <a:gd name="T18" fmla="*/ 757 w 964"/>
                <a:gd name="T19" fmla="*/ 58 h 109"/>
                <a:gd name="T20" fmla="*/ 788 w 964"/>
                <a:gd name="T21" fmla="*/ 72 h 109"/>
                <a:gd name="T22" fmla="*/ 767 w 964"/>
                <a:gd name="T23" fmla="*/ 70 h 109"/>
                <a:gd name="T24" fmla="*/ 772 w 964"/>
                <a:gd name="T25" fmla="*/ 90 h 109"/>
                <a:gd name="T26" fmla="*/ 806 w 964"/>
                <a:gd name="T27" fmla="*/ 73 h 109"/>
                <a:gd name="T28" fmla="*/ 788 w 964"/>
                <a:gd name="T29" fmla="*/ 49 h 109"/>
                <a:gd name="T30" fmla="*/ 777 w 964"/>
                <a:gd name="T31" fmla="*/ 37 h 109"/>
                <a:gd name="T32" fmla="*/ 700 w 964"/>
                <a:gd name="T33" fmla="*/ 89 h 109"/>
                <a:gd name="T34" fmla="*/ 729 w 964"/>
                <a:gd name="T35" fmla="*/ 42 h 109"/>
                <a:gd name="T36" fmla="*/ 723 w 964"/>
                <a:gd name="T37" fmla="*/ 27 h 109"/>
                <a:gd name="T38" fmla="*/ 643 w 964"/>
                <a:gd name="T39" fmla="*/ 42 h 109"/>
                <a:gd name="T40" fmla="*/ 666 w 964"/>
                <a:gd name="T41" fmla="*/ 44 h 109"/>
                <a:gd name="T42" fmla="*/ 682 w 964"/>
                <a:gd name="T43" fmla="*/ 38 h 109"/>
                <a:gd name="T44" fmla="*/ 647 w 964"/>
                <a:gd name="T45" fmla="*/ 24 h 109"/>
                <a:gd name="T46" fmla="*/ 623 w 964"/>
                <a:gd name="T47" fmla="*/ 46 h 109"/>
                <a:gd name="T48" fmla="*/ 641 w 964"/>
                <a:gd name="T49" fmla="*/ 88 h 109"/>
                <a:gd name="T50" fmla="*/ 679 w 964"/>
                <a:gd name="T51" fmla="*/ 82 h 109"/>
                <a:gd name="T52" fmla="*/ 656 w 964"/>
                <a:gd name="T53" fmla="*/ 76 h 109"/>
                <a:gd name="T54" fmla="*/ 687 w 964"/>
                <a:gd name="T55" fmla="*/ 62 h 109"/>
                <a:gd name="T56" fmla="*/ 575 w 964"/>
                <a:gd name="T57" fmla="*/ 89 h 109"/>
                <a:gd name="T58" fmla="*/ 521 w 964"/>
                <a:gd name="T59" fmla="*/ 89 h 109"/>
                <a:gd name="T60" fmla="*/ 467 w 964"/>
                <a:gd name="T61" fmla="*/ 42 h 109"/>
                <a:gd name="T62" fmla="*/ 483 w 964"/>
                <a:gd name="T63" fmla="*/ 44 h 109"/>
                <a:gd name="T64" fmla="*/ 497 w 964"/>
                <a:gd name="T65" fmla="*/ 29 h 109"/>
                <a:gd name="T66" fmla="*/ 463 w 964"/>
                <a:gd name="T67" fmla="*/ 25 h 109"/>
                <a:gd name="T68" fmla="*/ 398 w 964"/>
                <a:gd name="T69" fmla="*/ 73 h 109"/>
                <a:gd name="T70" fmla="*/ 376 w 964"/>
                <a:gd name="T71" fmla="*/ 63 h 109"/>
                <a:gd name="T72" fmla="*/ 364 w 964"/>
                <a:gd name="T73" fmla="*/ 81 h 109"/>
                <a:gd name="T74" fmla="*/ 406 w 964"/>
                <a:gd name="T75" fmla="*/ 89 h 109"/>
                <a:gd name="T76" fmla="*/ 427 w 964"/>
                <a:gd name="T77" fmla="*/ 60 h 109"/>
                <a:gd name="T78" fmla="*/ 292 w 964"/>
                <a:gd name="T79" fmla="*/ 49 h 109"/>
                <a:gd name="T80" fmla="*/ 284 w 964"/>
                <a:gd name="T81" fmla="*/ 74 h 109"/>
                <a:gd name="T82" fmla="*/ 263 w 964"/>
                <a:gd name="T83" fmla="*/ 61 h 109"/>
                <a:gd name="T84" fmla="*/ 274 w 964"/>
                <a:gd name="T85" fmla="*/ 38 h 109"/>
                <a:gd name="T86" fmla="*/ 247 w 964"/>
                <a:gd name="T87" fmla="*/ 40 h 109"/>
                <a:gd name="T88" fmla="*/ 249 w 964"/>
                <a:gd name="T89" fmla="*/ 76 h 109"/>
                <a:gd name="T90" fmla="*/ 291 w 964"/>
                <a:gd name="T91" fmla="*/ 88 h 109"/>
                <a:gd name="T92" fmla="*/ 311 w 964"/>
                <a:gd name="T93" fmla="*/ 57 h 109"/>
                <a:gd name="T94" fmla="*/ 291 w 964"/>
                <a:gd name="T95" fmla="*/ 26 h 109"/>
                <a:gd name="T96" fmla="*/ 196 w 964"/>
                <a:gd name="T97" fmla="*/ 26 h 109"/>
                <a:gd name="T98" fmla="*/ 214 w 964"/>
                <a:gd name="T99" fmla="*/ 88 h 109"/>
                <a:gd name="T100" fmla="*/ 224 w 964"/>
                <a:gd name="T101" fmla="*/ 70 h 109"/>
                <a:gd name="T102" fmla="*/ 184 w 964"/>
                <a:gd name="T103" fmla="*/ 0 h 109"/>
                <a:gd name="T104" fmla="*/ 108 w 964"/>
                <a:gd name="T105" fmla="*/ 71 h 109"/>
                <a:gd name="T106" fmla="*/ 110 w 964"/>
                <a:gd name="T107" fmla="*/ 45 h 109"/>
                <a:gd name="T108" fmla="*/ 130 w 964"/>
                <a:gd name="T109" fmla="*/ 41 h 109"/>
                <a:gd name="T110" fmla="*/ 103 w 964"/>
                <a:gd name="T111" fmla="*/ 52 h 109"/>
                <a:gd name="T112" fmla="*/ 91 w 964"/>
                <a:gd name="T113" fmla="*/ 79 h 109"/>
                <a:gd name="T114" fmla="*/ 123 w 964"/>
                <a:gd name="T115" fmla="*/ 89 h 109"/>
                <a:gd name="T116" fmla="*/ 149 w 964"/>
                <a:gd name="T117" fmla="*/ 42 h 109"/>
                <a:gd name="T118" fmla="*/ 115 w 964"/>
                <a:gd name="T119" fmla="*/ 23 h 109"/>
                <a:gd name="T120" fmla="*/ 93 w 964"/>
                <a:gd name="T121" fmla="*/ 45 h 109"/>
                <a:gd name="T122" fmla="*/ 56 w 964"/>
                <a:gd name="T1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4" h="109">
                  <a:moveTo>
                    <a:pt x="944" y="25"/>
                  </a:moveTo>
                  <a:lnTo>
                    <a:pt x="936" y="54"/>
                  </a:lnTo>
                  <a:lnTo>
                    <a:pt x="933" y="68"/>
                  </a:lnTo>
                  <a:lnTo>
                    <a:pt x="932" y="65"/>
                  </a:lnTo>
                  <a:lnTo>
                    <a:pt x="928" y="54"/>
                  </a:lnTo>
                  <a:lnTo>
                    <a:pt x="919" y="25"/>
                  </a:lnTo>
                  <a:lnTo>
                    <a:pt x="899" y="25"/>
                  </a:lnTo>
                  <a:lnTo>
                    <a:pt x="920" y="79"/>
                  </a:lnTo>
                  <a:lnTo>
                    <a:pt x="922" y="84"/>
                  </a:lnTo>
                  <a:lnTo>
                    <a:pt x="922" y="87"/>
                  </a:lnTo>
                  <a:lnTo>
                    <a:pt x="922" y="90"/>
                  </a:lnTo>
                  <a:lnTo>
                    <a:pt x="920" y="93"/>
                  </a:lnTo>
                  <a:lnTo>
                    <a:pt x="919" y="94"/>
                  </a:lnTo>
                  <a:lnTo>
                    <a:pt x="917" y="94"/>
                  </a:lnTo>
                  <a:lnTo>
                    <a:pt x="913" y="95"/>
                  </a:lnTo>
                  <a:lnTo>
                    <a:pt x="907" y="95"/>
                  </a:lnTo>
                  <a:lnTo>
                    <a:pt x="907" y="109"/>
                  </a:lnTo>
                  <a:lnTo>
                    <a:pt x="918" y="109"/>
                  </a:lnTo>
                  <a:lnTo>
                    <a:pt x="923" y="109"/>
                  </a:lnTo>
                  <a:lnTo>
                    <a:pt x="927" y="108"/>
                  </a:lnTo>
                  <a:lnTo>
                    <a:pt x="930" y="107"/>
                  </a:lnTo>
                  <a:lnTo>
                    <a:pt x="933" y="105"/>
                  </a:lnTo>
                  <a:lnTo>
                    <a:pt x="935" y="103"/>
                  </a:lnTo>
                  <a:lnTo>
                    <a:pt x="937" y="100"/>
                  </a:lnTo>
                  <a:lnTo>
                    <a:pt x="941" y="89"/>
                  </a:lnTo>
                  <a:lnTo>
                    <a:pt x="964" y="25"/>
                  </a:lnTo>
                  <a:lnTo>
                    <a:pt x="944" y="25"/>
                  </a:lnTo>
                  <a:close/>
                  <a:moveTo>
                    <a:pt x="890" y="26"/>
                  </a:moveTo>
                  <a:lnTo>
                    <a:pt x="879" y="26"/>
                  </a:lnTo>
                  <a:lnTo>
                    <a:pt x="879" y="5"/>
                  </a:lnTo>
                  <a:lnTo>
                    <a:pt x="860" y="5"/>
                  </a:lnTo>
                  <a:lnTo>
                    <a:pt x="860" y="26"/>
                  </a:lnTo>
                  <a:lnTo>
                    <a:pt x="851" y="26"/>
                  </a:lnTo>
                  <a:lnTo>
                    <a:pt x="851" y="39"/>
                  </a:lnTo>
                  <a:lnTo>
                    <a:pt x="860" y="39"/>
                  </a:lnTo>
                  <a:lnTo>
                    <a:pt x="860" y="68"/>
                  </a:lnTo>
                  <a:lnTo>
                    <a:pt x="860" y="74"/>
                  </a:lnTo>
                  <a:lnTo>
                    <a:pt x="861" y="79"/>
                  </a:lnTo>
                  <a:lnTo>
                    <a:pt x="862" y="82"/>
                  </a:lnTo>
                  <a:lnTo>
                    <a:pt x="863" y="84"/>
                  </a:lnTo>
                  <a:lnTo>
                    <a:pt x="866" y="86"/>
                  </a:lnTo>
                  <a:lnTo>
                    <a:pt x="869" y="88"/>
                  </a:lnTo>
                  <a:lnTo>
                    <a:pt x="873" y="88"/>
                  </a:lnTo>
                  <a:lnTo>
                    <a:pt x="879" y="89"/>
                  </a:lnTo>
                  <a:lnTo>
                    <a:pt x="890" y="89"/>
                  </a:lnTo>
                  <a:lnTo>
                    <a:pt x="890" y="75"/>
                  </a:lnTo>
                  <a:lnTo>
                    <a:pt x="883" y="75"/>
                  </a:lnTo>
                  <a:lnTo>
                    <a:pt x="881" y="74"/>
                  </a:lnTo>
                  <a:lnTo>
                    <a:pt x="880" y="74"/>
                  </a:lnTo>
                  <a:lnTo>
                    <a:pt x="879" y="73"/>
                  </a:lnTo>
                  <a:lnTo>
                    <a:pt x="879" y="70"/>
                  </a:lnTo>
                  <a:lnTo>
                    <a:pt x="879" y="64"/>
                  </a:lnTo>
                  <a:lnTo>
                    <a:pt x="879" y="39"/>
                  </a:lnTo>
                  <a:lnTo>
                    <a:pt x="890" y="39"/>
                  </a:lnTo>
                  <a:lnTo>
                    <a:pt x="890" y="26"/>
                  </a:lnTo>
                  <a:close/>
                  <a:moveTo>
                    <a:pt x="838" y="0"/>
                  </a:moveTo>
                  <a:lnTo>
                    <a:pt x="819" y="0"/>
                  </a:lnTo>
                  <a:lnTo>
                    <a:pt x="819" y="16"/>
                  </a:lnTo>
                  <a:lnTo>
                    <a:pt x="838" y="16"/>
                  </a:lnTo>
                  <a:lnTo>
                    <a:pt x="838" y="0"/>
                  </a:lnTo>
                  <a:close/>
                  <a:moveTo>
                    <a:pt x="838" y="25"/>
                  </a:moveTo>
                  <a:lnTo>
                    <a:pt x="819" y="25"/>
                  </a:lnTo>
                  <a:lnTo>
                    <a:pt x="819" y="89"/>
                  </a:lnTo>
                  <a:lnTo>
                    <a:pt x="838" y="89"/>
                  </a:lnTo>
                  <a:lnTo>
                    <a:pt x="838" y="25"/>
                  </a:lnTo>
                  <a:close/>
                  <a:moveTo>
                    <a:pt x="806" y="44"/>
                  </a:moveTo>
                  <a:lnTo>
                    <a:pt x="805" y="39"/>
                  </a:lnTo>
                  <a:lnTo>
                    <a:pt x="803" y="35"/>
                  </a:lnTo>
                  <a:lnTo>
                    <a:pt x="800" y="31"/>
                  </a:lnTo>
                  <a:lnTo>
                    <a:pt x="797" y="28"/>
                  </a:lnTo>
                  <a:lnTo>
                    <a:pt x="795" y="27"/>
                  </a:lnTo>
                  <a:lnTo>
                    <a:pt x="793" y="26"/>
                  </a:lnTo>
                  <a:lnTo>
                    <a:pt x="789" y="24"/>
                  </a:lnTo>
                  <a:lnTo>
                    <a:pt x="783" y="23"/>
                  </a:lnTo>
                  <a:lnTo>
                    <a:pt x="777" y="23"/>
                  </a:lnTo>
                  <a:lnTo>
                    <a:pt x="771" y="23"/>
                  </a:lnTo>
                  <a:lnTo>
                    <a:pt x="766" y="24"/>
                  </a:lnTo>
                  <a:lnTo>
                    <a:pt x="761" y="26"/>
                  </a:lnTo>
                  <a:lnTo>
                    <a:pt x="757" y="29"/>
                  </a:lnTo>
                  <a:lnTo>
                    <a:pt x="754" y="32"/>
                  </a:lnTo>
                  <a:lnTo>
                    <a:pt x="753" y="33"/>
                  </a:lnTo>
                  <a:lnTo>
                    <a:pt x="752" y="35"/>
                  </a:lnTo>
                  <a:lnTo>
                    <a:pt x="751" y="39"/>
                  </a:lnTo>
                  <a:lnTo>
                    <a:pt x="750" y="44"/>
                  </a:lnTo>
                  <a:lnTo>
                    <a:pt x="750" y="47"/>
                  </a:lnTo>
                  <a:lnTo>
                    <a:pt x="751" y="50"/>
                  </a:lnTo>
                  <a:lnTo>
                    <a:pt x="752" y="52"/>
                  </a:lnTo>
                  <a:lnTo>
                    <a:pt x="753" y="53"/>
                  </a:lnTo>
                  <a:lnTo>
                    <a:pt x="755" y="56"/>
                  </a:lnTo>
                  <a:lnTo>
                    <a:pt x="757" y="58"/>
                  </a:lnTo>
                  <a:lnTo>
                    <a:pt x="761" y="59"/>
                  </a:lnTo>
                  <a:lnTo>
                    <a:pt x="765" y="61"/>
                  </a:lnTo>
                  <a:lnTo>
                    <a:pt x="770" y="62"/>
                  </a:lnTo>
                  <a:lnTo>
                    <a:pt x="781" y="65"/>
                  </a:lnTo>
                  <a:lnTo>
                    <a:pt x="785" y="66"/>
                  </a:lnTo>
                  <a:lnTo>
                    <a:pt x="787" y="67"/>
                  </a:lnTo>
                  <a:lnTo>
                    <a:pt x="788" y="69"/>
                  </a:lnTo>
                  <a:lnTo>
                    <a:pt x="788" y="71"/>
                  </a:lnTo>
                  <a:lnTo>
                    <a:pt x="788" y="72"/>
                  </a:lnTo>
                  <a:lnTo>
                    <a:pt x="788" y="73"/>
                  </a:lnTo>
                  <a:lnTo>
                    <a:pt x="786" y="75"/>
                  </a:lnTo>
                  <a:lnTo>
                    <a:pt x="783" y="76"/>
                  </a:lnTo>
                  <a:lnTo>
                    <a:pt x="779" y="77"/>
                  </a:lnTo>
                  <a:lnTo>
                    <a:pt x="774" y="76"/>
                  </a:lnTo>
                  <a:lnTo>
                    <a:pt x="772" y="76"/>
                  </a:lnTo>
                  <a:lnTo>
                    <a:pt x="770" y="75"/>
                  </a:lnTo>
                  <a:lnTo>
                    <a:pt x="767" y="72"/>
                  </a:lnTo>
                  <a:lnTo>
                    <a:pt x="767" y="70"/>
                  </a:lnTo>
                  <a:lnTo>
                    <a:pt x="766" y="68"/>
                  </a:lnTo>
                  <a:lnTo>
                    <a:pt x="748" y="68"/>
                  </a:lnTo>
                  <a:lnTo>
                    <a:pt x="749" y="73"/>
                  </a:lnTo>
                  <a:lnTo>
                    <a:pt x="751" y="77"/>
                  </a:lnTo>
                  <a:lnTo>
                    <a:pt x="754" y="81"/>
                  </a:lnTo>
                  <a:lnTo>
                    <a:pt x="757" y="84"/>
                  </a:lnTo>
                  <a:lnTo>
                    <a:pt x="761" y="87"/>
                  </a:lnTo>
                  <a:lnTo>
                    <a:pt x="766" y="89"/>
                  </a:lnTo>
                  <a:lnTo>
                    <a:pt x="772" y="90"/>
                  </a:lnTo>
                  <a:lnTo>
                    <a:pt x="778" y="90"/>
                  </a:lnTo>
                  <a:lnTo>
                    <a:pt x="785" y="90"/>
                  </a:lnTo>
                  <a:lnTo>
                    <a:pt x="790" y="89"/>
                  </a:lnTo>
                  <a:lnTo>
                    <a:pt x="795" y="87"/>
                  </a:lnTo>
                  <a:lnTo>
                    <a:pt x="799" y="84"/>
                  </a:lnTo>
                  <a:lnTo>
                    <a:pt x="803" y="81"/>
                  </a:lnTo>
                  <a:lnTo>
                    <a:pt x="805" y="78"/>
                  </a:lnTo>
                  <a:lnTo>
                    <a:pt x="806" y="75"/>
                  </a:lnTo>
                  <a:lnTo>
                    <a:pt x="806" y="73"/>
                  </a:lnTo>
                  <a:lnTo>
                    <a:pt x="807" y="68"/>
                  </a:lnTo>
                  <a:lnTo>
                    <a:pt x="807" y="65"/>
                  </a:lnTo>
                  <a:lnTo>
                    <a:pt x="806" y="61"/>
                  </a:lnTo>
                  <a:lnTo>
                    <a:pt x="804" y="58"/>
                  </a:lnTo>
                  <a:lnTo>
                    <a:pt x="802" y="56"/>
                  </a:lnTo>
                  <a:lnTo>
                    <a:pt x="800" y="54"/>
                  </a:lnTo>
                  <a:lnTo>
                    <a:pt x="797" y="52"/>
                  </a:lnTo>
                  <a:lnTo>
                    <a:pt x="793" y="51"/>
                  </a:lnTo>
                  <a:lnTo>
                    <a:pt x="788" y="49"/>
                  </a:lnTo>
                  <a:lnTo>
                    <a:pt x="776" y="47"/>
                  </a:lnTo>
                  <a:lnTo>
                    <a:pt x="772" y="46"/>
                  </a:lnTo>
                  <a:lnTo>
                    <a:pt x="770" y="45"/>
                  </a:lnTo>
                  <a:lnTo>
                    <a:pt x="768" y="44"/>
                  </a:lnTo>
                  <a:lnTo>
                    <a:pt x="768" y="42"/>
                  </a:lnTo>
                  <a:lnTo>
                    <a:pt x="769" y="40"/>
                  </a:lnTo>
                  <a:lnTo>
                    <a:pt x="771" y="38"/>
                  </a:lnTo>
                  <a:lnTo>
                    <a:pt x="773" y="37"/>
                  </a:lnTo>
                  <a:lnTo>
                    <a:pt x="777" y="37"/>
                  </a:lnTo>
                  <a:lnTo>
                    <a:pt x="781" y="37"/>
                  </a:lnTo>
                  <a:lnTo>
                    <a:pt x="783" y="38"/>
                  </a:lnTo>
                  <a:lnTo>
                    <a:pt x="785" y="39"/>
                  </a:lnTo>
                  <a:lnTo>
                    <a:pt x="786" y="40"/>
                  </a:lnTo>
                  <a:lnTo>
                    <a:pt x="787" y="41"/>
                  </a:lnTo>
                  <a:lnTo>
                    <a:pt x="788" y="44"/>
                  </a:lnTo>
                  <a:lnTo>
                    <a:pt x="806" y="44"/>
                  </a:lnTo>
                  <a:close/>
                  <a:moveTo>
                    <a:pt x="700" y="25"/>
                  </a:moveTo>
                  <a:lnTo>
                    <a:pt x="700" y="89"/>
                  </a:lnTo>
                  <a:lnTo>
                    <a:pt x="719" y="89"/>
                  </a:lnTo>
                  <a:lnTo>
                    <a:pt x="719" y="71"/>
                  </a:lnTo>
                  <a:lnTo>
                    <a:pt x="719" y="56"/>
                  </a:lnTo>
                  <a:lnTo>
                    <a:pt x="720" y="52"/>
                  </a:lnTo>
                  <a:lnTo>
                    <a:pt x="721" y="48"/>
                  </a:lnTo>
                  <a:lnTo>
                    <a:pt x="722" y="46"/>
                  </a:lnTo>
                  <a:lnTo>
                    <a:pt x="724" y="45"/>
                  </a:lnTo>
                  <a:lnTo>
                    <a:pt x="727" y="42"/>
                  </a:lnTo>
                  <a:lnTo>
                    <a:pt x="729" y="42"/>
                  </a:lnTo>
                  <a:lnTo>
                    <a:pt x="731" y="41"/>
                  </a:lnTo>
                  <a:lnTo>
                    <a:pt x="735" y="40"/>
                  </a:lnTo>
                  <a:lnTo>
                    <a:pt x="740" y="41"/>
                  </a:lnTo>
                  <a:lnTo>
                    <a:pt x="740" y="23"/>
                  </a:lnTo>
                  <a:lnTo>
                    <a:pt x="735" y="23"/>
                  </a:lnTo>
                  <a:lnTo>
                    <a:pt x="731" y="24"/>
                  </a:lnTo>
                  <a:lnTo>
                    <a:pt x="728" y="24"/>
                  </a:lnTo>
                  <a:lnTo>
                    <a:pt x="725" y="26"/>
                  </a:lnTo>
                  <a:lnTo>
                    <a:pt x="723" y="27"/>
                  </a:lnTo>
                  <a:lnTo>
                    <a:pt x="721" y="30"/>
                  </a:lnTo>
                  <a:lnTo>
                    <a:pt x="719" y="33"/>
                  </a:lnTo>
                  <a:lnTo>
                    <a:pt x="718" y="36"/>
                  </a:lnTo>
                  <a:lnTo>
                    <a:pt x="718" y="25"/>
                  </a:lnTo>
                  <a:lnTo>
                    <a:pt x="700" y="25"/>
                  </a:lnTo>
                  <a:close/>
                  <a:moveTo>
                    <a:pt x="640" y="49"/>
                  </a:moveTo>
                  <a:lnTo>
                    <a:pt x="641" y="46"/>
                  </a:lnTo>
                  <a:lnTo>
                    <a:pt x="642" y="44"/>
                  </a:lnTo>
                  <a:lnTo>
                    <a:pt x="643" y="42"/>
                  </a:lnTo>
                  <a:lnTo>
                    <a:pt x="645" y="40"/>
                  </a:lnTo>
                  <a:lnTo>
                    <a:pt x="647" y="39"/>
                  </a:lnTo>
                  <a:lnTo>
                    <a:pt x="649" y="38"/>
                  </a:lnTo>
                  <a:lnTo>
                    <a:pt x="655" y="37"/>
                  </a:lnTo>
                  <a:lnTo>
                    <a:pt x="660" y="38"/>
                  </a:lnTo>
                  <a:lnTo>
                    <a:pt x="662" y="39"/>
                  </a:lnTo>
                  <a:lnTo>
                    <a:pt x="663" y="40"/>
                  </a:lnTo>
                  <a:lnTo>
                    <a:pt x="665" y="42"/>
                  </a:lnTo>
                  <a:lnTo>
                    <a:pt x="666" y="44"/>
                  </a:lnTo>
                  <a:lnTo>
                    <a:pt x="667" y="46"/>
                  </a:lnTo>
                  <a:lnTo>
                    <a:pt x="667" y="49"/>
                  </a:lnTo>
                  <a:lnTo>
                    <a:pt x="640" y="49"/>
                  </a:lnTo>
                  <a:close/>
                  <a:moveTo>
                    <a:pt x="687" y="62"/>
                  </a:moveTo>
                  <a:lnTo>
                    <a:pt x="686" y="56"/>
                  </a:lnTo>
                  <a:lnTo>
                    <a:pt x="686" y="51"/>
                  </a:lnTo>
                  <a:lnTo>
                    <a:pt x="685" y="47"/>
                  </a:lnTo>
                  <a:lnTo>
                    <a:pt x="684" y="43"/>
                  </a:lnTo>
                  <a:lnTo>
                    <a:pt x="682" y="38"/>
                  </a:lnTo>
                  <a:lnTo>
                    <a:pt x="679" y="34"/>
                  </a:lnTo>
                  <a:lnTo>
                    <a:pt x="676" y="31"/>
                  </a:lnTo>
                  <a:lnTo>
                    <a:pt x="673" y="28"/>
                  </a:lnTo>
                  <a:lnTo>
                    <a:pt x="669" y="26"/>
                  </a:lnTo>
                  <a:lnTo>
                    <a:pt x="667" y="25"/>
                  </a:lnTo>
                  <a:lnTo>
                    <a:pt x="665" y="24"/>
                  </a:lnTo>
                  <a:lnTo>
                    <a:pt x="660" y="23"/>
                  </a:lnTo>
                  <a:lnTo>
                    <a:pt x="655" y="23"/>
                  </a:lnTo>
                  <a:lnTo>
                    <a:pt x="647" y="24"/>
                  </a:lnTo>
                  <a:lnTo>
                    <a:pt x="641" y="26"/>
                  </a:lnTo>
                  <a:lnTo>
                    <a:pt x="638" y="27"/>
                  </a:lnTo>
                  <a:lnTo>
                    <a:pt x="635" y="29"/>
                  </a:lnTo>
                  <a:lnTo>
                    <a:pt x="630" y="32"/>
                  </a:lnTo>
                  <a:lnTo>
                    <a:pt x="628" y="35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24" y="43"/>
                  </a:lnTo>
                  <a:lnTo>
                    <a:pt x="623" y="46"/>
                  </a:lnTo>
                  <a:lnTo>
                    <a:pt x="622" y="50"/>
                  </a:lnTo>
                  <a:lnTo>
                    <a:pt x="621" y="53"/>
                  </a:lnTo>
                  <a:lnTo>
                    <a:pt x="621" y="57"/>
                  </a:lnTo>
                  <a:lnTo>
                    <a:pt x="622" y="64"/>
                  </a:lnTo>
                  <a:lnTo>
                    <a:pt x="624" y="71"/>
                  </a:lnTo>
                  <a:lnTo>
                    <a:pt x="626" y="76"/>
                  </a:lnTo>
                  <a:lnTo>
                    <a:pt x="630" y="81"/>
                  </a:lnTo>
                  <a:lnTo>
                    <a:pt x="635" y="85"/>
                  </a:lnTo>
                  <a:lnTo>
                    <a:pt x="641" y="88"/>
                  </a:lnTo>
                  <a:lnTo>
                    <a:pt x="644" y="89"/>
                  </a:lnTo>
                  <a:lnTo>
                    <a:pt x="647" y="90"/>
                  </a:lnTo>
                  <a:lnTo>
                    <a:pt x="650" y="90"/>
                  </a:lnTo>
                  <a:lnTo>
                    <a:pt x="655" y="90"/>
                  </a:lnTo>
                  <a:lnTo>
                    <a:pt x="661" y="90"/>
                  </a:lnTo>
                  <a:lnTo>
                    <a:pt x="666" y="89"/>
                  </a:lnTo>
                  <a:lnTo>
                    <a:pt x="671" y="87"/>
                  </a:lnTo>
                  <a:lnTo>
                    <a:pt x="675" y="85"/>
                  </a:lnTo>
                  <a:lnTo>
                    <a:pt x="679" y="82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4" y="74"/>
                  </a:lnTo>
                  <a:lnTo>
                    <a:pt x="686" y="70"/>
                  </a:lnTo>
                  <a:lnTo>
                    <a:pt x="667" y="70"/>
                  </a:lnTo>
                  <a:lnTo>
                    <a:pt x="665" y="73"/>
                  </a:lnTo>
                  <a:lnTo>
                    <a:pt x="662" y="74"/>
                  </a:lnTo>
                  <a:lnTo>
                    <a:pt x="659" y="75"/>
                  </a:lnTo>
                  <a:lnTo>
                    <a:pt x="656" y="76"/>
                  </a:lnTo>
                  <a:lnTo>
                    <a:pt x="653" y="76"/>
                  </a:lnTo>
                  <a:lnTo>
                    <a:pt x="649" y="75"/>
                  </a:lnTo>
                  <a:lnTo>
                    <a:pt x="647" y="74"/>
                  </a:lnTo>
                  <a:lnTo>
                    <a:pt x="645" y="72"/>
                  </a:lnTo>
                  <a:lnTo>
                    <a:pt x="643" y="70"/>
                  </a:lnTo>
                  <a:lnTo>
                    <a:pt x="642" y="68"/>
                  </a:lnTo>
                  <a:lnTo>
                    <a:pt x="641" y="65"/>
                  </a:lnTo>
                  <a:lnTo>
                    <a:pt x="640" y="62"/>
                  </a:lnTo>
                  <a:lnTo>
                    <a:pt x="687" y="62"/>
                  </a:lnTo>
                  <a:close/>
                  <a:moveTo>
                    <a:pt x="593" y="89"/>
                  </a:moveTo>
                  <a:lnTo>
                    <a:pt x="614" y="25"/>
                  </a:lnTo>
                  <a:lnTo>
                    <a:pt x="594" y="25"/>
                  </a:lnTo>
                  <a:lnTo>
                    <a:pt x="588" y="49"/>
                  </a:lnTo>
                  <a:lnTo>
                    <a:pt x="584" y="68"/>
                  </a:lnTo>
                  <a:lnTo>
                    <a:pt x="579" y="49"/>
                  </a:lnTo>
                  <a:lnTo>
                    <a:pt x="571" y="25"/>
                  </a:lnTo>
                  <a:lnTo>
                    <a:pt x="552" y="25"/>
                  </a:lnTo>
                  <a:lnTo>
                    <a:pt x="575" y="89"/>
                  </a:lnTo>
                  <a:lnTo>
                    <a:pt x="593" y="89"/>
                  </a:lnTo>
                  <a:close/>
                  <a:moveTo>
                    <a:pt x="540" y="0"/>
                  </a:moveTo>
                  <a:lnTo>
                    <a:pt x="521" y="0"/>
                  </a:lnTo>
                  <a:lnTo>
                    <a:pt x="521" y="16"/>
                  </a:lnTo>
                  <a:lnTo>
                    <a:pt x="540" y="16"/>
                  </a:lnTo>
                  <a:lnTo>
                    <a:pt x="540" y="0"/>
                  </a:lnTo>
                  <a:close/>
                  <a:moveTo>
                    <a:pt x="540" y="25"/>
                  </a:moveTo>
                  <a:lnTo>
                    <a:pt x="521" y="25"/>
                  </a:lnTo>
                  <a:lnTo>
                    <a:pt x="521" y="89"/>
                  </a:lnTo>
                  <a:lnTo>
                    <a:pt x="540" y="89"/>
                  </a:lnTo>
                  <a:lnTo>
                    <a:pt x="540" y="25"/>
                  </a:lnTo>
                  <a:close/>
                  <a:moveTo>
                    <a:pt x="445" y="25"/>
                  </a:moveTo>
                  <a:lnTo>
                    <a:pt x="445" y="89"/>
                  </a:lnTo>
                  <a:lnTo>
                    <a:pt x="464" y="89"/>
                  </a:lnTo>
                  <a:lnTo>
                    <a:pt x="464" y="53"/>
                  </a:lnTo>
                  <a:lnTo>
                    <a:pt x="465" y="46"/>
                  </a:lnTo>
                  <a:lnTo>
                    <a:pt x="465" y="44"/>
                  </a:lnTo>
                  <a:lnTo>
                    <a:pt x="467" y="42"/>
                  </a:lnTo>
                  <a:lnTo>
                    <a:pt x="468" y="41"/>
                  </a:lnTo>
                  <a:lnTo>
                    <a:pt x="470" y="40"/>
                  </a:lnTo>
                  <a:lnTo>
                    <a:pt x="472" y="39"/>
                  </a:lnTo>
                  <a:lnTo>
                    <a:pt x="475" y="39"/>
                  </a:lnTo>
                  <a:lnTo>
                    <a:pt x="477" y="39"/>
                  </a:lnTo>
                  <a:lnTo>
                    <a:pt x="479" y="40"/>
                  </a:lnTo>
                  <a:lnTo>
                    <a:pt x="481" y="41"/>
                  </a:lnTo>
                  <a:lnTo>
                    <a:pt x="482" y="43"/>
                  </a:lnTo>
                  <a:lnTo>
                    <a:pt x="483" y="44"/>
                  </a:lnTo>
                  <a:lnTo>
                    <a:pt x="484" y="47"/>
                  </a:lnTo>
                  <a:lnTo>
                    <a:pt x="484" y="54"/>
                  </a:lnTo>
                  <a:lnTo>
                    <a:pt x="484" y="89"/>
                  </a:lnTo>
                  <a:lnTo>
                    <a:pt x="503" y="89"/>
                  </a:lnTo>
                  <a:lnTo>
                    <a:pt x="503" y="47"/>
                  </a:lnTo>
                  <a:lnTo>
                    <a:pt x="503" y="42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7" y="29"/>
                  </a:lnTo>
                  <a:lnTo>
                    <a:pt x="494" y="27"/>
                  </a:lnTo>
                  <a:lnTo>
                    <a:pt x="490" y="25"/>
                  </a:lnTo>
                  <a:lnTo>
                    <a:pt x="486" y="23"/>
                  </a:lnTo>
                  <a:lnTo>
                    <a:pt x="481" y="23"/>
                  </a:lnTo>
                  <a:lnTo>
                    <a:pt x="476" y="23"/>
                  </a:lnTo>
                  <a:lnTo>
                    <a:pt x="472" y="25"/>
                  </a:lnTo>
                  <a:lnTo>
                    <a:pt x="468" y="27"/>
                  </a:lnTo>
                  <a:lnTo>
                    <a:pt x="463" y="31"/>
                  </a:lnTo>
                  <a:lnTo>
                    <a:pt x="463" y="25"/>
                  </a:lnTo>
                  <a:lnTo>
                    <a:pt x="445" y="25"/>
                  </a:lnTo>
                  <a:close/>
                  <a:moveTo>
                    <a:pt x="407" y="0"/>
                  </a:moveTo>
                  <a:lnTo>
                    <a:pt x="407" y="59"/>
                  </a:lnTo>
                  <a:lnTo>
                    <a:pt x="407" y="63"/>
                  </a:lnTo>
                  <a:lnTo>
                    <a:pt x="406" y="66"/>
                  </a:lnTo>
                  <a:lnTo>
                    <a:pt x="405" y="68"/>
                  </a:lnTo>
                  <a:lnTo>
                    <a:pt x="404" y="70"/>
                  </a:lnTo>
                  <a:lnTo>
                    <a:pt x="401" y="72"/>
                  </a:lnTo>
                  <a:lnTo>
                    <a:pt x="398" y="73"/>
                  </a:lnTo>
                  <a:lnTo>
                    <a:pt x="395" y="74"/>
                  </a:lnTo>
                  <a:lnTo>
                    <a:pt x="392" y="74"/>
                  </a:lnTo>
                  <a:lnTo>
                    <a:pt x="388" y="74"/>
                  </a:lnTo>
                  <a:lnTo>
                    <a:pt x="385" y="73"/>
                  </a:lnTo>
                  <a:lnTo>
                    <a:pt x="382" y="72"/>
                  </a:lnTo>
                  <a:lnTo>
                    <a:pt x="380" y="70"/>
                  </a:lnTo>
                  <a:lnTo>
                    <a:pt x="378" y="68"/>
                  </a:lnTo>
                  <a:lnTo>
                    <a:pt x="377" y="66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0"/>
                  </a:lnTo>
                  <a:lnTo>
                    <a:pt x="356" y="0"/>
                  </a:lnTo>
                  <a:lnTo>
                    <a:pt x="356" y="60"/>
                  </a:lnTo>
                  <a:lnTo>
                    <a:pt x="357" y="68"/>
                  </a:lnTo>
                  <a:lnTo>
                    <a:pt x="359" y="74"/>
                  </a:lnTo>
                  <a:lnTo>
                    <a:pt x="360" y="77"/>
                  </a:lnTo>
                  <a:lnTo>
                    <a:pt x="362" y="79"/>
                  </a:lnTo>
                  <a:lnTo>
                    <a:pt x="364" y="81"/>
                  </a:lnTo>
                  <a:lnTo>
                    <a:pt x="366" y="83"/>
                  </a:lnTo>
                  <a:lnTo>
                    <a:pt x="371" y="86"/>
                  </a:lnTo>
                  <a:lnTo>
                    <a:pt x="374" y="88"/>
                  </a:lnTo>
                  <a:lnTo>
                    <a:pt x="378" y="89"/>
                  </a:lnTo>
                  <a:lnTo>
                    <a:pt x="384" y="90"/>
                  </a:lnTo>
                  <a:lnTo>
                    <a:pt x="392" y="91"/>
                  </a:lnTo>
                  <a:lnTo>
                    <a:pt x="399" y="90"/>
                  </a:lnTo>
                  <a:lnTo>
                    <a:pt x="403" y="90"/>
                  </a:lnTo>
                  <a:lnTo>
                    <a:pt x="406" y="89"/>
                  </a:lnTo>
                  <a:lnTo>
                    <a:pt x="412" y="86"/>
                  </a:lnTo>
                  <a:lnTo>
                    <a:pt x="418" y="83"/>
                  </a:lnTo>
                  <a:lnTo>
                    <a:pt x="420" y="81"/>
                  </a:lnTo>
                  <a:lnTo>
                    <a:pt x="422" y="79"/>
                  </a:lnTo>
                  <a:lnTo>
                    <a:pt x="424" y="77"/>
                  </a:lnTo>
                  <a:lnTo>
                    <a:pt x="425" y="74"/>
                  </a:lnTo>
                  <a:lnTo>
                    <a:pt x="427" y="68"/>
                  </a:lnTo>
                  <a:lnTo>
                    <a:pt x="427" y="64"/>
                  </a:lnTo>
                  <a:lnTo>
                    <a:pt x="427" y="60"/>
                  </a:lnTo>
                  <a:lnTo>
                    <a:pt x="427" y="0"/>
                  </a:lnTo>
                  <a:lnTo>
                    <a:pt x="407" y="0"/>
                  </a:lnTo>
                  <a:close/>
                  <a:moveTo>
                    <a:pt x="277" y="38"/>
                  </a:moveTo>
                  <a:lnTo>
                    <a:pt x="281" y="38"/>
                  </a:lnTo>
                  <a:lnTo>
                    <a:pt x="284" y="39"/>
                  </a:lnTo>
                  <a:lnTo>
                    <a:pt x="286" y="41"/>
                  </a:lnTo>
                  <a:lnTo>
                    <a:pt x="289" y="43"/>
                  </a:lnTo>
                  <a:lnTo>
                    <a:pt x="290" y="46"/>
                  </a:lnTo>
                  <a:lnTo>
                    <a:pt x="292" y="49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2" y="61"/>
                  </a:lnTo>
                  <a:lnTo>
                    <a:pt x="292" y="65"/>
                  </a:lnTo>
                  <a:lnTo>
                    <a:pt x="290" y="68"/>
                  </a:lnTo>
                  <a:lnTo>
                    <a:pt x="289" y="71"/>
                  </a:lnTo>
                  <a:lnTo>
                    <a:pt x="288" y="72"/>
                  </a:lnTo>
                  <a:lnTo>
                    <a:pt x="286" y="73"/>
                  </a:lnTo>
                  <a:lnTo>
                    <a:pt x="284" y="74"/>
                  </a:lnTo>
                  <a:lnTo>
                    <a:pt x="281" y="75"/>
                  </a:lnTo>
                  <a:lnTo>
                    <a:pt x="277" y="75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9" y="73"/>
                  </a:lnTo>
                  <a:lnTo>
                    <a:pt x="266" y="71"/>
                  </a:lnTo>
                  <a:lnTo>
                    <a:pt x="265" y="68"/>
                  </a:lnTo>
                  <a:lnTo>
                    <a:pt x="264" y="65"/>
                  </a:lnTo>
                  <a:lnTo>
                    <a:pt x="263" y="61"/>
                  </a:lnTo>
                  <a:lnTo>
                    <a:pt x="263" y="57"/>
                  </a:lnTo>
                  <a:lnTo>
                    <a:pt x="263" y="52"/>
                  </a:lnTo>
                  <a:lnTo>
                    <a:pt x="264" y="49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7" y="42"/>
                  </a:lnTo>
                  <a:lnTo>
                    <a:pt x="269" y="41"/>
                  </a:lnTo>
                  <a:lnTo>
                    <a:pt x="271" y="39"/>
                  </a:lnTo>
                  <a:lnTo>
                    <a:pt x="274" y="38"/>
                  </a:lnTo>
                  <a:lnTo>
                    <a:pt x="277" y="38"/>
                  </a:lnTo>
                  <a:close/>
                  <a:moveTo>
                    <a:pt x="277" y="23"/>
                  </a:moveTo>
                  <a:lnTo>
                    <a:pt x="270" y="24"/>
                  </a:lnTo>
                  <a:lnTo>
                    <a:pt x="264" y="26"/>
                  </a:lnTo>
                  <a:lnTo>
                    <a:pt x="261" y="27"/>
                  </a:lnTo>
                  <a:lnTo>
                    <a:pt x="258" y="29"/>
                  </a:lnTo>
                  <a:lnTo>
                    <a:pt x="253" y="33"/>
                  </a:lnTo>
                  <a:lnTo>
                    <a:pt x="249" y="37"/>
                  </a:lnTo>
                  <a:lnTo>
                    <a:pt x="247" y="40"/>
                  </a:lnTo>
                  <a:lnTo>
                    <a:pt x="246" y="43"/>
                  </a:lnTo>
                  <a:lnTo>
                    <a:pt x="245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7"/>
                  </a:lnTo>
                  <a:lnTo>
                    <a:pt x="244" y="64"/>
                  </a:lnTo>
                  <a:lnTo>
                    <a:pt x="246" y="70"/>
                  </a:lnTo>
                  <a:lnTo>
                    <a:pt x="247" y="73"/>
                  </a:lnTo>
                  <a:lnTo>
                    <a:pt x="249" y="76"/>
                  </a:lnTo>
                  <a:lnTo>
                    <a:pt x="253" y="81"/>
                  </a:lnTo>
                  <a:lnTo>
                    <a:pt x="258" y="85"/>
                  </a:lnTo>
                  <a:lnTo>
                    <a:pt x="261" y="87"/>
                  </a:lnTo>
                  <a:lnTo>
                    <a:pt x="264" y="88"/>
                  </a:lnTo>
                  <a:lnTo>
                    <a:pt x="267" y="89"/>
                  </a:lnTo>
                  <a:lnTo>
                    <a:pt x="270" y="90"/>
                  </a:lnTo>
                  <a:lnTo>
                    <a:pt x="277" y="90"/>
                  </a:lnTo>
                  <a:lnTo>
                    <a:pt x="285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7" y="85"/>
                  </a:lnTo>
                  <a:lnTo>
                    <a:pt x="302" y="81"/>
                  </a:lnTo>
                  <a:lnTo>
                    <a:pt x="306" y="76"/>
                  </a:lnTo>
                  <a:lnTo>
                    <a:pt x="308" y="73"/>
                  </a:lnTo>
                  <a:lnTo>
                    <a:pt x="309" y="71"/>
                  </a:lnTo>
                  <a:lnTo>
                    <a:pt x="311" y="64"/>
                  </a:lnTo>
                  <a:lnTo>
                    <a:pt x="311" y="61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11" y="50"/>
                  </a:lnTo>
                  <a:lnTo>
                    <a:pt x="309" y="43"/>
                  </a:lnTo>
                  <a:lnTo>
                    <a:pt x="308" y="40"/>
                  </a:lnTo>
                  <a:lnTo>
                    <a:pt x="306" y="37"/>
                  </a:lnTo>
                  <a:lnTo>
                    <a:pt x="302" y="33"/>
                  </a:lnTo>
                  <a:lnTo>
                    <a:pt x="297" y="29"/>
                  </a:lnTo>
                  <a:lnTo>
                    <a:pt x="294" y="27"/>
                  </a:lnTo>
                  <a:lnTo>
                    <a:pt x="291" y="26"/>
                  </a:lnTo>
                  <a:lnTo>
                    <a:pt x="288" y="24"/>
                  </a:lnTo>
                  <a:lnTo>
                    <a:pt x="285" y="24"/>
                  </a:lnTo>
                  <a:lnTo>
                    <a:pt x="277" y="23"/>
                  </a:lnTo>
                  <a:close/>
                  <a:moveTo>
                    <a:pt x="235" y="26"/>
                  </a:moveTo>
                  <a:lnTo>
                    <a:pt x="224" y="26"/>
                  </a:lnTo>
                  <a:lnTo>
                    <a:pt x="224" y="5"/>
                  </a:lnTo>
                  <a:lnTo>
                    <a:pt x="205" y="5"/>
                  </a:lnTo>
                  <a:lnTo>
                    <a:pt x="205" y="26"/>
                  </a:lnTo>
                  <a:lnTo>
                    <a:pt x="196" y="26"/>
                  </a:lnTo>
                  <a:lnTo>
                    <a:pt x="196" y="39"/>
                  </a:lnTo>
                  <a:lnTo>
                    <a:pt x="205" y="39"/>
                  </a:lnTo>
                  <a:lnTo>
                    <a:pt x="205" y="68"/>
                  </a:lnTo>
                  <a:lnTo>
                    <a:pt x="205" y="74"/>
                  </a:lnTo>
                  <a:lnTo>
                    <a:pt x="206" y="79"/>
                  </a:lnTo>
                  <a:lnTo>
                    <a:pt x="207" y="82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8"/>
                  </a:lnTo>
                  <a:lnTo>
                    <a:pt x="218" y="88"/>
                  </a:lnTo>
                  <a:lnTo>
                    <a:pt x="224" y="89"/>
                  </a:lnTo>
                  <a:lnTo>
                    <a:pt x="235" y="89"/>
                  </a:lnTo>
                  <a:lnTo>
                    <a:pt x="235" y="75"/>
                  </a:lnTo>
                  <a:lnTo>
                    <a:pt x="228" y="75"/>
                  </a:lnTo>
                  <a:lnTo>
                    <a:pt x="226" y="74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4" y="64"/>
                  </a:lnTo>
                  <a:lnTo>
                    <a:pt x="224" y="39"/>
                  </a:lnTo>
                  <a:lnTo>
                    <a:pt x="235" y="39"/>
                  </a:lnTo>
                  <a:lnTo>
                    <a:pt x="235" y="26"/>
                  </a:lnTo>
                  <a:close/>
                  <a:moveTo>
                    <a:pt x="184" y="0"/>
                  </a:moveTo>
                  <a:lnTo>
                    <a:pt x="166" y="0"/>
                  </a:lnTo>
                  <a:lnTo>
                    <a:pt x="166" y="89"/>
                  </a:lnTo>
                  <a:lnTo>
                    <a:pt x="184" y="89"/>
                  </a:lnTo>
                  <a:lnTo>
                    <a:pt x="184" y="0"/>
                  </a:lnTo>
                  <a:close/>
                  <a:moveTo>
                    <a:pt x="131" y="68"/>
                  </a:moveTo>
                  <a:lnTo>
                    <a:pt x="129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6"/>
                  </a:lnTo>
                  <a:lnTo>
                    <a:pt x="114" y="76"/>
                  </a:lnTo>
                  <a:lnTo>
                    <a:pt x="111" y="74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10" y="65"/>
                  </a:lnTo>
                  <a:lnTo>
                    <a:pt x="113" y="63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31" y="58"/>
                  </a:lnTo>
                  <a:lnTo>
                    <a:pt x="131" y="68"/>
                  </a:lnTo>
                  <a:close/>
                  <a:moveTo>
                    <a:pt x="110" y="45"/>
                  </a:moveTo>
                  <a:lnTo>
                    <a:pt x="110" y="43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3" y="39"/>
                  </a:lnTo>
                  <a:lnTo>
                    <a:pt x="116" y="38"/>
                  </a:lnTo>
                  <a:lnTo>
                    <a:pt x="121" y="37"/>
                  </a:lnTo>
                  <a:lnTo>
                    <a:pt x="125" y="38"/>
                  </a:lnTo>
                  <a:lnTo>
                    <a:pt x="128" y="39"/>
                  </a:lnTo>
                  <a:lnTo>
                    <a:pt x="130" y="41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5"/>
                  </a:lnTo>
                  <a:lnTo>
                    <a:pt x="129" y="46"/>
                  </a:lnTo>
                  <a:lnTo>
                    <a:pt x="128" y="47"/>
                  </a:lnTo>
                  <a:lnTo>
                    <a:pt x="125" y="48"/>
                  </a:lnTo>
                  <a:lnTo>
                    <a:pt x="115" y="49"/>
                  </a:lnTo>
                  <a:lnTo>
                    <a:pt x="109" y="51"/>
                  </a:lnTo>
                  <a:lnTo>
                    <a:pt x="103" y="52"/>
                  </a:lnTo>
                  <a:lnTo>
                    <a:pt x="99" y="54"/>
                  </a:lnTo>
                  <a:lnTo>
                    <a:pt x="95" y="56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1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90" y="75"/>
                  </a:lnTo>
                  <a:lnTo>
                    <a:pt x="91" y="79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99" y="87"/>
                  </a:lnTo>
                  <a:lnTo>
                    <a:pt x="103" y="89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18" y="90"/>
                  </a:lnTo>
                  <a:lnTo>
                    <a:pt x="123" y="89"/>
                  </a:lnTo>
                  <a:lnTo>
                    <a:pt x="127" y="87"/>
                  </a:lnTo>
                  <a:lnTo>
                    <a:pt x="131" y="84"/>
                  </a:lnTo>
                  <a:lnTo>
                    <a:pt x="133" y="89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48" y="37"/>
                  </a:lnTo>
                  <a:lnTo>
                    <a:pt x="146" y="33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39" y="27"/>
                  </a:lnTo>
                  <a:lnTo>
                    <a:pt x="134" y="25"/>
                  </a:lnTo>
                  <a:lnTo>
                    <a:pt x="128" y="23"/>
                  </a:lnTo>
                  <a:lnTo>
                    <a:pt x="121" y="23"/>
                  </a:lnTo>
                  <a:lnTo>
                    <a:pt x="115" y="23"/>
                  </a:lnTo>
                  <a:lnTo>
                    <a:pt x="109" y="24"/>
                  </a:lnTo>
                  <a:lnTo>
                    <a:pt x="104" y="26"/>
                  </a:lnTo>
                  <a:lnTo>
                    <a:pt x="101" y="28"/>
                  </a:lnTo>
                  <a:lnTo>
                    <a:pt x="97" y="31"/>
                  </a:lnTo>
                  <a:lnTo>
                    <a:pt x="95" y="35"/>
                  </a:lnTo>
                  <a:lnTo>
                    <a:pt x="94" y="37"/>
                  </a:lnTo>
                  <a:lnTo>
                    <a:pt x="94" y="40"/>
                  </a:lnTo>
                  <a:lnTo>
                    <a:pt x="93" y="42"/>
                  </a:lnTo>
                  <a:lnTo>
                    <a:pt x="93" y="45"/>
                  </a:lnTo>
                  <a:lnTo>
                    <a:pt x="110" y="45"/>
                  </a:lnTo>
                  <a:close/>
                  <a:moveTo>
                    <a:pt x="52" y="55"/>
                  </a:moveTo>
                  <a:lnTo>
                    <a:pt x="32" y="55"/>
                  </a:lnTo>
                  <a:lnTo>
                    <a:pt x="43" y="20"/>
                  </a:lnTo>
                  <a:lnTo>
                    <a:pt x="52" y="55"/>
                  </a:lnTo>
                  <a:close/>
                  <a:moveTo>
                    <a:pt x="57" y="71"/>
                  </a:moveTo>
                  <a:lnTo>
                    <a:pt x="61" y="89"/>
                  </a:lnTo>
                  <a:lnTo>
                    <a:pt x="84" y="89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0" y="89"/>
                  </a:lnTo>
                  <a:lnTo>
                    <a:pt x="22" y="89"/>
                  </a:lnTo>
                  <a:lnTo>
                    <a:pt x="27" y="71"/>
                  </a:lnTo>
                  <a:lnTo>
                    <a:pt x="57" y="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756275" y="325438"/>
              <a:ext cx="1941513" cy="142875"/>
            </a:xfrm>
            <a:custGeom>
              <a:avLst/>
              <a:gdLst>
                <a:gd name="T0" fmla="*/ 1197 w 1223"/>
                <a:gd name="T1" fmla="*/ 38 h 90"/>
                <a:gd name="T2" fmla="*/ 1220 w 1223"/>
                <a:gd name="T3" fmla="*/ 32 h 90"/>
                <a:gd name="T4" fmla="*/ 1120 w 1223"/>
                <a:gd name="T5" fmla="*/ 37 h 90"/>
                <a:gd name="T6" fmla="*/ 1131 w 1223"/>
                <a:gd name="T7" fmla="*/ 70 h 90"/>
                <a:gd name="T8" fmla="*/ 1105 w 1223"/>
                <a:gd name="T9" fmla="*/ 60 h 90"/>
                <a:gd name="T10" fmla="*/ 1112 w 1223"/>
                <a:gd name="T11" fmla="*/ 23 h 90"/>
                <a:gd name="T12" fmla="*/ 1088 w 1223"/>
                <a:gd name="T13" fmla="*/ 70 h 90"/>
                <a:gd name="T14" fmla="*/ 1136 w 1223"/>
                <a:gd name="T15" fmla="*/ 86 h 90"/>
                <a:gd name="T16" fmla="*/ 1150 w 1223"/>
                <a:gd name="T17" fmla="*/ 40 h 90"/>
                <a:gd name="T18" fmla="*/ 1074 w 1223"/>
                <a:gd name="T19" fmla="*/ 15 h 90"/>
                <a:gd name="T20" fmla="*/ 1002 w 1223"/>
                <a:gd name="T21" fmla="*/ 25 h 90"/>
                <a:gd name="T22" fmla="*/ 1041 w 1223"/>
                <a:gd name="T23" fmla="*/ 88 h 90"/>
                <a:gd name="T24" fmla="*/ 967 w 1223"/>
                <a:gd name="T25" fmla="*/ 74 h 90"/>
                <a:gd name="T26" fmla="*/ 966 w 1223"/>
                <a:gd name="T27" fmla="*/ 60 h 90"/>
                <a:gd name="T28" fmla="*/ 971 w 1223"/>
                <a:gd name="T29" fmla="*/ 40 h 90"/>
                <a:gd name="T30" fmla="*/ 934 w 1223"/>
                <a:gd name="T31" fmla="*/ 59 h 90"/>
                <a:gd name="T32" fmla="*/ 954 w 1223"/>
                <a:gd name="T33" fmla="*/ 90 h 90"/>
                <a:gd name="T34" fmla="*/ 990 w 1223"/>
                <a:gd name="T35" fmla="*/ 36 h 90"/>
                <a:gd name="T36" fmla="*/ 939 w 1223"/>
                <a:gd name="T37" fmla="*/ 31 h 90"/>
                <a:gd name="T38" fmla="*/ 907 w 1223"/>
                <a:gd name="T39" fmla="*/ 26 h 90"/>
                <a:gd name="T40" fmla="*/ 859 w 1223"/>
                <a:gd name="T41" fmla="*/ 49 h 90"/>
                <a:gd name="T42" fmla="*/ 891 w 1223"/>
                <a:gd name="T43" fmla="*/ 90 h 90"/>
                <a:gd name="T44" fmla="*/ 899 w 1223"/>
                <a:gd name="T45" fmla="*/ 72 h 90"/>
                <a:gd name="T46" fmla="*/ 878 w 1223"/>
                <a:gd name="T47" fmla="*/ 56 h 90"/>
                <a:gd name="T48" fmla="*/ 900 w 1223"/>
                <a:gd name="T49" fmla="*/ 42 h 90"/>
                <a:gd name="T50" fmla="*/ 823 w 1223"/>
                <a:gd name="T51" fmla="*/ 73 h 90"/>
                <a:gd name="T52" fmla="*/ 790 w 1223"/>
                <a:gd name="T53" fmla="*/ 71 h 90"/>
                <a:gd name="T54" fmla="*/ 828 w 1223"/>
                <a:gd name="T55" fmla="*/ 83 h 90"/>
                <a:gd name="T56" fmla="*/ 756 w 1223"/>
                <a:gd name="T57" fmla="*/ 52 h 90"/>
                <a:gd name="T58" fmla="*/ 735 w 1223"/>
                <a:gd name="T59" fmla="*/ 72 h 90"/>
                <a:gd name="T60" fmla="*/ 740 w 1223"/>
                <a:gd name="T61" fmla="*/ 38 h 90"/>
                <a:gd name="T62" fmla="*/ 719 w 1223"/>
                <a:gd name="T63" fmla="*/ 32 h 90"/>
                <a:gd name="T64" fmla="*/ 723 w 1223"/>
                <a:gd name="T65" fmla="*/ 85 h 90"/>
                <a:gd name="T66" fmla="*/ 757 w 1223"/>
                <a:gd name="T67" fmla="*/ 88 h 90"/>
                <a:gd name="T68" fmla="*/ 655 w 1223"/>
                <a:gd name="T69" fmla="*/ 34 h 90"/>
                <a:gd name="T70" fmla="*/ 556 w 1223"/>
                <a:gd name="T71" fmla="*/ 38 h 90"/>
                <a:gd name="T72" fmla="*/ 580 w 1223"/>
                <a:gd name="T73" fmla="*/ 41 h 90"/>
                <a:gd name="T74" fmla="*/ 533 w 1223"/>
                <a:gd name="T75" fmla="*/ 28 h 90"/>
                <a:gd name="T76" fmla="*/ 528 w 1223"/>
                <a:gd name="T77" fmla="*/ 81 h 90"/>
                <a:gd name="T78" fmla="*/ 577 w 1223"/>
                <a:gd name="T79" fmla="*/ 80 h 90"/>
                <a:gd name="T80" fmla="*/ 543 w 1223"/>
                <a:gd name="T81" fmla="*/ 72 h 90"/>
                <a:gd name="T82" fmla="*/ 471 w 1223"/>
                <a:gd name="T83" fmla="*/ 24 h 90"/>
                <a:gd name="T84" fmla="*/ 440 w 1223"/>
                <a:gd name="T85" fmla="*/ 88 h 90"/>
                <a:gd name="T86" fmla="*/ 376 w 1223"/>
                <a:gd name="T87" fmla="*/ 78 h 90"/>
                <a:gd name="T88" fmla="*/ 394 w 1223"/>
                <a:gd name="T89" fmla="*/ 69 h 90"/>
                <a:gd name="T90" fmla="*/ 329 w 1223"/>
                <a:gd name="T91" fmla="*/ 73 h 90"/>
                <a:gd name="T92" fmla="*/ 295 w 1223"/>
                <a:gd name="T93" fmla="*/ 71 h 90"/>
                <a:gd name="T94" fmla="*/ 333 w 1223"/>
                <a:gd name="T95" fmla="*/ 83 h 90"/>
                <a:gd name="T96" fmla="*/ 259 w 1223"/>
                <a:gd name="T97" fmla="*/ 23 h 90"/>
                <a:gd name="T98" fmla="*/ 221 w 1223"/>
                <a:gd name="T99" fmla="*/ 64 h 90"/>
                <a:gd name="T100" fmla="*/ 264 w 1223"/>
                <a:gd name="T101" fmla="*/ 88 h 90"/>
                <a:gd name="T102" fmla="*/ 257 w 1223"/>
                <a:gd name="T103" fmla="*/ 74 h 90"/>
                <a:gd name="T104" fmla="*/ 240 w 1223"/>
                <a:gd name="T105" fmla="*/ 50 h 90"/>
                <a:gd name="T106" fmla="*/ 264 w 1223"/>
                <a:gd name="T107" fmla="*/ 47 h 90"/>
                <a:gd name="T108" fmla="*/ 186 w 1223"/>
                <a:gd name="T109" fmla="*/ 40 h 90"/>
                <a:gd name="T110" fmla="*/ 202 w 1223"/>
                <a:gd name="T111" fmla="*/ 33 h 90"/>
                <a:gd name="T112" fmla="*/ 152 w 1223"/>
                <a:gd name="T113" fmla="*/ 34 h 90"/>
                <a:gd name="T114" fmla="*/ 165 w 1223"/>
                <a:gd name="T115" fmla="*/ 87 h 90"/>
                <a:gd name="T116" fmla="*/ 207 w 1223"/>
                <a:gd name="T117" fmla="*/ 74 h 90"/>
                <a:gd name="T118" fmla="*/ 166 w 1223"/>
                <a:gd name="T119" fmla="*/ 67 h 90"/>
                <a:gd name="T120" fmla="*/ 96 w 1223"/>
                <a:gd name="T121" fmla="*/ 88 h 90"/>
                <a:gd name="T122" fmla="*/ 60 w 1223"/>
                <a:gd name="T12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3" h="90">
                  <a:moveTo>
                    <a:pt x="1165" y="24"/>
                  </a:moveTo>
                  <a:lnTo>
                    <a:pt x="1165" y="88"/>
                  </a:lnTo>
                  <a:lnTo>
                    <a:pt x="1184" y="88"/>
                  </a:lnTo>
                  <a:lnTo>
                    <a:pt x="1184" y="52"/>
                  </a:lnTo>
                  <a:lnTo>
                    <a:pt x="1184" y="46"/>
                  </a:lnTo>
                  <a:lnTo>
                    <a:pt x="1185" y="44"/>
                  </a:lnTo>
                  <a:lnTo>
                    <a:pt x="1187" y="42"/>
                  </a:lnTo>
                  <a:lnTo>
                    <a:pt x="1188" y="40"/>
                  </a:lnTo>
                  <a:lnTo>
                    <a:pt x="1190" y="39"/>
                  </a:lnTo>
                  <a:lnTo>
                    <a:pt x="1192" y="38"/>
                  </a:lnTo>
                  <a:lnTo>
                    <a:pt x="1195" y="38"/>
                  </a:lnTo>
                  <a:lnTo>
                    <a:pt x="1197" y="38"/>
                  </a:lnTo>
                  <a:lnTo>
                    <a:pt x="1199" y="39"/>
                  </a:lnTo>
                  <a:lnTo>
                    <a:pt x="1201" y="40"/>
                  </a:lnTo>
                  <a:lnTo>
                    <a:pt x="1202" y="42"/>
                  </a:lnTo>
                  <a:lnTo>
                    <a:pt x="1203" y="44"/>
                  </a:lnTo>
                  <a:lnTo>
                    <a:pt x="1204" y="46"/>
                  </a:lnTo>
                  <a:lnTo>
                    <a:pt x="1204" y="53"/>
                  </a:lnTo>
                  <a:lnTo>
                    <a:pt x="1204" y="88"/>
                  </a:lnTo>
                  <a:lnTo>
                    <a:pt x="1223" y="88"/>
                  </a:lnTo>
                  <a:lnTo>
                    <a:pt x="1223" y="47"/>
                  </a:lnTo>
                  <a:lnTo>
                    <a:pt x="1223" y="41"/>
                  </a:lnTo>
                  <a:lnTo>
                    <a:pt x="1222" y="37"/>
                  </a:lnTo>
                  <a:lnTo>
                    <a:pt x="1220" y="32"/>
                  </a:lnTo>
                  <a:lnTo>
                    <a:pt x="1217" y="29"/>
                  </a:lnTo>
                  <a:lnTo>
                    <a:pt x="1214" y="26"/>
                  </a:lnTo>
                  <a:lnTo>
                    <a:pt x="1210" y="24"/>
                  </a:lnTo>
                  <a:lnTo>
                    <a:pt x="1206" y="23"/>
                  </a:lnTo>
                  <a:lnTo>
                    <a:pt x="1201" y="22"/>
                  </a:lnTo>
                  <a:lnTo>
                    <a:pt x="1196" y="23"/>
                  </a:lnTo>
                  <a:lnTo>
                    <a:pt x="1192" y="24"/>
                  </a:lnTo>
                  <a:lnTo>
                    <a:pt x="1188" y="27"/>
                  </a:lnTo>
                  <a:lnTo>
                    <a:pt x="1183" y="30"/>
                  </a:lnTo>
                  <a:lnTo>
                    <a:pt x="1183" y="24"/>
                  </a:lnTo>
                  <a:lnTo>
                    <a:pt x="1165" y="24"/>
                  </a:lnTo>
                  <a:close/>
                  <a:moveTo>
                    <a:pt x="1120" y="37"/>
                  </a:moveTo>
                  <a:lnTo>
                    <a:pt x="1123" y="38"/>
                  </a:lnTo>
                  <a:lnTo>
                    <a:pt x="1126" y="39"/>
                  </a:lnTo>
                  <a:lnTo>
                    <a:pt x="1129" y="40"/>
                  </a:lnTo>
                  <a:lnTo>
                    <a:pt x="1131" y="42"/>
                  </a:lnTo>
                  <a:lnTo>
                    <a:pt x="1132" y="45"/>
                  </a:lnTo>
                  <a:lnTo>
                    <a:pt x="1134" y="48"/>
                  </a:lnTo>
                  <a:lnTo>
                    <a:pt x="1134" y="52"/>
                  </a:lnTo>
                  <a:lnTo>
                    <a:pt x="1135" y="57"/>
                  </a:lnTo>
                  <a:lnTo>
                    <a:pt x="1134" y="61"/>
                  </a:lnTo>
                  <a:lnTo>
                    <a:pt x="1134" y="64"/>
                  </a:lnTo>
                  <a:lnTo>
                    <a:pt x="1132" y="67"/>
                  </a:lnTo>
                  <a:lnTo>
                    <a:pt x="1131" y="70"/>
                  </a:lnTo>
                  <a:lnTo>
                    <a:pt x="1130" y="71"/>
                  </a:lnTo>
                  <a:lnTo>
                    <a:pt x="1129" y="72"/>
                  </a:lnTo>
                  <a:lnTo>
                    <a:pt x="1126" y="74"/>
                  </a:lnTo>
                  <a:lnTo>
                    <a:pt x="1123" y="75"/>
                  </a:lnTo>
                  <a:lnTo>
                    <a:pt x="1120" y="75"/>
                  </a:lnTo>
                  <a:lnTo>
                    <a:pt x="1116" y="75"/>
                  </a:lnTo>
                  <a:lnTo>
                    <a:pt x="1113" y="74"/>
                  </a:lnTo>
                  <a:lnTo>
                    <a:pt x="1111" y="72"/>
                  </a:lnTo>
                  <a:lnTo>
                    <a:pt x="1109" y="70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5" y="60"/>
                  </a:lnTo>
                  <a:lnTo>
                    <a:pt x="1105" y="56"/>
                  </a:lnTo>
                  <a:lnTo>
                    <a:pt x="1105" y="52"/>
                  </a:lnTo>
                  <a:lnTo>
                    <a:pt x="1106" y="48"/>
                  </a:lnTo>
                  <a:lnTo>
                    <a:pt x="1107" y="45"/>
                  </a:lnTo>
                  <a:lnTo>
                    <a:pt x="1109" y="42"/>
                  </a:lnTo>
                  <a:lnTo>
                    <a:pt x="1110" y="41"/>
                  </a:lnTo>
                  <a:lnTo>
                    <a:pt x="1111" y="40"/>
                  </a:lnTo>
                  <a:lnTo>
                    <a:pt x="1113" y="39"/>
                  </a:lnTo>
                  <a:lnTo>
                    <a:pt x="1116" y="38"/>
                  </a:lnTo>
                  <a:lnTo>
                    <a:pt x="1120" y="37"/>
                  </a:lnTo>
                  <a:close/>
                  <a:moveTo>
                    <a:pt x="1120" y="23"/>
                  </a:moveTo>
                  <a:lnTo>
                    <a:pt x="1112" y="23"/>
                  </a:lnTo>
                  <a:lnTo>
                    <a:pt x="1106" y="25"/>
                  </a:lnTo>
                  <a:lnTo>
                    <a:pt x="1103" y="26"/>
                  </a:lnTo>
                  <a:lnTo>
                    <a:pt x="1100" y="28"/>
                  </a:lnTo>
                  <a:lnTo>
                    <a:pt x="1095" y="32"/>
                  </a:lnTo>
                  <a:lnTo>
                    <a:pt x="1091" y="37"/>
                  </a:lnTo>
                  <a:lnTo>
                    <a:pt x="1090" y="40"/>
                  </a:lnTo>
                  <a:lnTo>
                    <a:pt x="1088" y="43"/>
                  </a:lnTo>
                  <a:lnTo>
                    <a:pt x="1087" y="46"/>
                  </a:lnTo>
                  <a:lnTo>
                    <a:pt x="1086" y="49"/>
                  </a:lnTo>
                  <a:lnTo>
                    <a:pt x="1086" y="56"/>
                  </a:lnTo>
                  <a:lnTo>
                    <a:pt x="1086" y="63"/>
                  </a:lnTo>
                  <a:lnTo>
                    <a:pt x="1088" y="70"/>
                  </a:lnTo>
                  <a:lnTo>
                    <a:pt x="1090" y="73"/>
                  </a:lnTo>
                  <a:lnTo>
                    <a:pt x="1091" y="76"/>
                  </a:lnTo>
                  <a:lnTo>
                    <a:pt x="1095" y="80"/>
                  </a:lnTo>
                  <a:lnTo>
                    <a:pt x="1100" y="84"/>
                  </a:lnTo>
                  <a:lnTo>
                    <a:pt x="1103" y="86"/>
                  </a:lnTo>
                  <a:lnTo>
                    <a:pt x="1106" y="87"/>
                  </a:lnTo>
                  <a:lnTo>
                    <a:pt x="1109" y="88"/>
                  </a:lnTo>
                  <a:lnTo>
                    <a:pt x="1112" y="89"/>
                  </a:lnTo>
                  <a:lnTo>
                    <a:pt x="1120" y="90"/>
                  </a:lnTo>
                  <a:lnTo>
                    <a:pt x="1127" y="89"/>
                  </a:lnTo>
                  <a:lnTo>
                    <a:pt x="1133" y="87"/>
                  </a:lnTo>
                  <a:lnTo>
                    <a:pt x="1136" y="86"/>
                  </a:lnTo>
                  <a:lnTo>
                    <a:pt x="1139" y="84"/>
                  </a:lnTo>
                  <a:lnTo>
                    <a:pt x="1144" y="80"/>
                  </a:lnTo>
                  <a:lnTo>
                    <a:pt x="1148" y="76"/>
                  </a:lnTo>
                  <a:lnTo>
                    <a:pt x="1150" y="73"/>
                  </a:lnTo>
                  <a:lnTo>
                    <a:pt x="1151" y="70"/>
                  </a:lnTo>
                  <a:lnTo>
                    <a:pt x="1153" y="64"/>
                  </a:lnTo>
                  <a:lnTo>
                    <a:pt x="1153" y="60"/>
                  </a:lnTo>
                  <a:lnTo>
                    <a:pt x="1154" y="57"/>
                  </a:lnTo>
                  <a:lnTo>
                    <a:pt x="1153" y="53"/>
                  </a:lnTo>
                  <a:lnTo>
                    <a:pt x="1153" y="49"/>
                  </a:lnTo>
                  <a:lnTo>
                    <a:pt x="1151" y="43"/>
                  </a:lnTo>
                  <a:lnTo>
                    <a:pt x="1150" y="40"/>
                  </a:lnTo>
                  <a:lnTo>
                    <a:pt x="1148" y="37"/>
                  </a:lnTo>
                  <a:lnTo>
                    <a:pt x="1144" y="32"/>
                  </a:lnTo>
                  <a:lnTo>
                    <a:pt x="1139" y="28"/>
                  </a:lnTo>
                  <a:lnTo>
                    <a:pt x="1136" y="26"/>
                  </a:lnTo>
                  <a:lnTo>
                    <a:pt x="1133" y="25"/>
                  </a:lnTo>
                  <a:lnTo>
                    <a:pt x="1130" y="24"/>
                  </a:lnTo>
                  <a:lnTo>
                    <a:pt x="1127" y="23"/>
                  </a:lnTo>
                  <a:lnTo>
                    <a:pt x="1120" y="23"/>
                  </a:lnTo>
                  <a:close/>
                  <a:moveTo>
                    <a:pt x="1074" y="0"/>
                  </a:moveTo>
                  <a:lnTo>
                    <a:pt x="1056" y="0"/>
                  </a:lnTo>
                  <a:lnTo>
                    <a:pt x="1056" y="15"/>
                  </a:lnTo>
                  <a:lnTo>
                    <a:pt x="1074" y="15"/>
                  </a:lnTo>
                  <a:lnTo>
                    <a:pt x="1074" y="0"/>
                  </a:lnTo>
                  <a:close/>
                  <a:moveTo>
                    <a:pt x="1074" y="24"/>
                  </a:moveTo>
                  <a:lnTo>
                    <a:pt x="1056" y="24"/>
                  </a:lnTo>
                  <a:lnTo>
                    <a:pt x="1056" y="88"/>
                  </a:lnTo>
                  <a:lnTo>
                    <a:pt x="1074" y="88"/>
                  </a:lnTo>
                  <a:lnTo>
                    <a:pt x="1074" y="24"/>
                  </a:lnTo>
                  <a:close/>
                  <a:moveTo>
                    <a:pt x="1041" y="25"/>
                  </a:moveTo>
                  <a:lnTo>
                    <a:pt x="1029" y="25"/>
                  </a:lnTo>
                  <a:lnTo>
                    <a:pt x="1029" y="5"/>
                  </a:lnTo>
                  <a:lnTo>
                    <a:pt x="1011" y="5"/>
                  </a:lnTo>
                  <a:lnTo>
                    <a:pt x="1011" y="25"/>
                  </a:lnTo>
                  <a:lnTo>
                    <a:pt x="1002" y="25"/>
                  </a:lnTo>
                  <a:lnTo>
                    <a:pt x="1002" y="38"/>
                  </a:lnTo>
                  <a:lnTo>
                    <a:pt x="1011" y="38"/>
                  </a:lnTo>
                  <a:lnTo>
                    <a:pt x="1011" y="67"/>
                  </a:lnTo>
                  <a:lnTo>
                    <a:pt x="1011" y="74"/>
                  </a:lnTo>
                  <a:lnTo>
                    <a:pt x="1011" y="78"/>
                  </a:lnTo>
                  <a:lnTo>
                    <a:pt x="1012" y="81"/>
                  </a:lnTo>
                  <a:lnTo>
                    <a:pt x="1014" y="84"/>
                  </a:lnTo>
                  <a:lnTo>
                    <a:pt x="1017" y="86"/>
                  </a:lnTo>
                  <a:lnTo>
                    <a:pt x="1020" y="87"/>
                  </a:lnTo>
                  <a:lnTo>
                    <a:pt x="1024" y="88"/>
                  </a:lnTo>
                  <a:lnTo>
                    <a:pt x="1029" y="88"/>
                  </a:lnTo>
                  <a:lnTo>
                    <a:pt x="1041" y="88"/>
                  </a:lnTo>
                  <a:lnTo>
                    <a:pt x="1041" y="74"/>
                  </a:lnTo>
                  <a:lnTo>
                    <a:pt x="1034" y="74"/>
                  </a:lnTo>
                  <a:lnTo>
                    <a:pt x="1032" y="74"/>
                  </a:lnTo>
                  <a:lnTo>
                    <a:pt x="1030" y="72"/>
                  </a:lnTo>
                  <a:lnTo>
                    <a:pt x="1029" y="69"/>
                  </a:lnTo>
                  <a:lnTo>
                    <a:pt x="1029" y="63"/>
                  </a:lnTo>
                  <a:lnTo>
                    <a:pt x="1029" y="38"/>
                  </a:lnTo>
                  <a:lnTo>
                    <a:pt x="1041" y="38"/>
                  </a:lnTo>
                  <a:lnTo>
                    <a:pt x="1041" y="25"/>
                  </a:lnTo>
                  <a:close/>
                  <a:moveTo>
                    <a:pt x="973" y="68"/>
                  </a:moveTo>
                  <a:lnTo>
                    <a:pt x="970" y="71"/>
                  </a:lnTo>
                  <a:lnTo>
                    <a:pt x="967" y="74"/>
                  </a:lnTo>
                  <a:lnTo>
                    <a:pt x="963" y="75"/>
                  </a:lnTo>
                  <a:lnTo>
                    <a:pt x="959" y="76"/>
                  </a:lnTo>
                  <a:lnTo>
                    <a:pt x="955" y="75"/>
                  </a:lnTo>
                  <a:lnTo>
                    <a:pt x="952" y="74"/>
                  </a:lnTo>
                  <a:lnTo>
                    <a:pt x="950" y="72"/>
                  </a:lnTo>
                  <a:lnTo>
                    <a:pt x="950" y="70"/>
                  </a:lnTo>
                  <a:lnTo>
                    <a:pt x="949" y="69"/>
                  </a:lnTo>
                  <a:lnTo>
                    <a:pt x="950" y="66"/>
                  </a:lnTo>
                  <a:lnTo>
                    <a:pt x="952" y="64"/>
                  </a:lnTo>
                  <a:lnTo>
                    <a:pt x="955" y="62"/>
                  </a:lnTo>
                  <a:lnTo>
                    <a:pt x="959" y="61"/>
                  </a:lnTo>
                  <a:lnTo>
                    <a:pt x="966" y="60"/>
                  </a:lnTo>
                  <a:lnTo>
                    <a:pt x="973" y="58"/>
                  </a:lnTo>
                  <a:lnTo>
                    <a:pt x="973" y="68"/>
                  </a:lnTo>
                  <a:close/>
                  <a:moveTo>
                    <a:pt x="951" y="44"/>
                  </a:moveTo>
                  <a:lnTo>
                    <a:pt x="951" y="43"/>
                  </a:lnTo>
                  <a:lnTo>
                    <a:pt x="952" y="41"/>
                  </a:lnTo>
                  <a:lnTo>
                    <a:pt x="953" y="40"/>
                  </a:lnTo>
                  <a:lnTo>
                    <a:pt x="954" y="39"/>
                  </a:lnTo>
                  <a:lnTo>
                    <a:pt x="958" y="37"/>
                  </a:lnTo>
                  <a:lnTo>
                    <a:pt x="962" y="37"/>
                  </a:lnTo>
                  <a:lnTo>
                    <a:pt x="966" y="37"/>
                  </a:lnTo>
                  <a:lnTo>
                    <a:pt x="970" y="38"/>
                  </a:lnTo>
                  <a:lnTo>
                    <a:pt x="971" y="40"/>
                  </a:lnTo>
                  <a:lnTo>
                    <a:pt x="972" y="41"/>
                  </a:lnTo>
                  <a:lnTo>
                    <a:pt x="972" y="43"/>
                  </a:lnTo>
                  <a:lnTo>
                    <a:pt x="972" y="44"/>
                  </a:lnTo>
                  <a:lnTo>
                    <a:pt x="971" y="46"/>
                  </a:lnTo>
                  <a:lnTo>
                    <a:pt x="969" y="46"/>
                  </a:lnTo>
                  <a:lnTo>
                    <a:pt x="966" y="47"/>
                  </a:lnTo>
                  <a:lnTo>
                    <a:pt x="956" y="49"/>
                  </a:lnTo>
                  <a:lnTo>
                    <a:pt x="950" y="50"/>
                  </a:lnTo>
                  <a:lnTo>
                    <a:pt x="945" y="52"/>
                  </a:lnTo>
                  <a:lnTo>
                    <a:pt x="940" y="54"/>
                  </a:lnTo>
                  <a:lnTo>
                    <a:pt x="937" y="56"/>
                  </a:lnTo>
                  <a:lnTo>
                    <a:pt x="934" y="59"/>
                  </a:lnTo>
                  <a:lnTo>
                    <a:pt x="933" y="60"/>
                  </a:lnTo>
                  <a:lnTo>
                    <a:pt x="932" y="62"/>
                  </a:lnTo>
                  <a:lnTo>
                    <a:pt x="931" y="66"/>
                  </a:lnTo>
                  <a:lnTo>
                    <a:pt x="931" y="70"/>
                  </a:lnTo>
                  <a:lnTo>
                    <a:pt x="931" y="74"/>
                  </a:lnTo>
                  <a:lnTo>
                    <a:pt x="933" y="78"/>
                  </a:lnTo>
                  <a:lnTo>
                    <a:pt x="935" y="81"/>
                  </a:lnTo>
                  <a:lnTo>
                    <a:pt x="937" y="84"/>
                  </a:lnTo>
                  <a:lnTo>
                    <a:pt x="941" y="87"/>
                  </a:lnTo>
                  <a:lnTo>
                    <a:pt x="945" y="88"/>
                  </a:lnTo>
                  <a:lnTo>
                    <a:pt x="949" y="89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64" y="88"/>
                  </a:lnTo>
                  <a:lnTo>
                    <a:pt x="968" y="86"/>
                  </a:lnTo>
                  <a:lnTo>
                    <a:pt x="973" y="83"/>
                  </a:lnTo>
                  <a:lnTo>
                    <a:pt x="974" y="88"/>
                  </a:lnTo>
                  <a:lnTo>
                    <a:pt x="993" y="88"/>
                  </a:lnTo>
                  <a:lnTo>
                    <a:pt x="992" y="86"/>
                  </a:lnTo>
                  <a:lnTo>
                    <a:pt x="991" y="84"/>
                  </a:lnTo>
                  <a:lnTo>
                    <a:pt x="991" y="77"/>
                  </a:lnTo>
                  <a:lnTo>
                    <a:pt x="991" y="48"/>
                  </a:lnTo>
                  <a:lnTo>
                    <a:pt x="991" y="41"/>
                  </a:lnTo>
                  <a:lnTo>
                    <a:pt x="990" y="36"/>
                  </a:lnTo>
                  <a:lnTo>
                    <a:pt x="988" y="32"/>
                  </a:lnTo>
                  <a:lnTo>
                    <a:pt x="986" y="31"/>
                  </a:lnTo>
                  <a:lnTo>
                    <a:pt x="985" y="29"/>
                  </a:lnTo>
                  <a:lnTo>
                    <a:pt x="980" y="26"/>
                  </a:lnTo>
                  <a:lnTo>
                    <a:pt x="975" y="24"/>
                  </a:lnTo>
                  <a:lnTo>
                    <a:pt x="969" y="23"/>
                  </a:lnTo>
                  <a:lnTo>
                    <a:pt x="962" y="23"/>
                  </a:lnTo>
                  <a:lnTo>
                    <a:pt x="956" y="23"/>
                  </a:lnTo>
                  <a:lnTo>
                    <a:pt x="951" y="24"/>
                  </a:lnTo>
                  <a:lnTo>
                    <a:pt x="946" y="26"/>
                  </a:lnTo>
                  <a:lnTo>
                    <a:pt x="942" y="28"/>
                  </a:lnTo>
                  <a:lnTo>
                    <a:pt x="939" y="31"/>
                  </a:lnTo>
                  <a:lnTo>
                    <a:pt x="937" y="35"/>
                  </a:lnTo>
                  <a:lnTo>
                    <a:pt x="936" y="37"/>
                  </a:lnTo>
                  <a:lnTo>
                    <a:pt x="935" y="39"/>
                  </a:lnTo>
                  <a:lnTo>
                    <a:pt x="934" y="42"/>
                  </a:lnTo>
                  <a:lnTo>
                    <a:pt x="934" y="44"/>
                  </a:lnTo>
                  <a:lnTo>
                    <a:pt x="951" y="44"/>
                  </a:lnTo>
                  <a:close/>
                  <a:moveTo>
                    <a:pt x="920" y="47"/>
                  </a:moveTo>
                  <a:lnTo>
                    <a:pt x="920" y="42"/>
                  </a:lnTo>
                  <a:lnTo>
                    <a:pt x="918" y="37"/>
                  </a:lnTo>
                  <a:lnTo>
                    <a:pt x="915" y="33"/>
                  </a:lnTo>
                  <a:lnTo>
                    <a:pt x="912" y="29"/>
                  </a:lnTo>
                  <a:lnTo>
                    <a:pt x="907" y="26"/>
                  </a:lnTo>
                  <a:lnTo>
                    <a:pt x="903" y="24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78" y="25"/>
                  </a:lnTo>
                  <a:lnTo>
                    <a:pt x="872" y="28"/>
                  </a:lnTo>
                  <a:lnTo>
                    <a:pt x="870" y="29"/>
                  </a:lnTo>
                  <a:lnTo>
                    <a:pt x="867" y="32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61" y="42"/>
                  </a:lnTo>
                  <a:lnTo>
                    <a:pt x="859" y="49"/>
                  </a:lnTo>
                  <a:lnTo>
                    <a:pt x="859" y="56"/>
                  </a:lnTo>
                  <a:lnTo>
                    <a:pt x="859" y="64"/>
                  </a:lnTo>
                  <a:lnTo>
                    <a:pt x="860" y="67"/>
                  </a:lnTo>
                  <a:lnTo>
                    <a:pt x="861" y="70"/>
                  </a:lnTo>
                  <a:lnTo>
                    <a:pt x="864" y="76"/>
                  </a:lnTo>
                  <a:lnTo>
                    <a:pt x="865" y="79"/>
                  </a:lnTo>
                  <a:lnTo>
                    <a:pt x="867" y="81"/>
                  </a:lnTo>
                  <a:lnTo>
                    <a:pt x="872" y="85"/>
                  </a:lnTo>
                  <a:lnTo>
                    <a:pt x="877" y="88"/>
                  </a:lnTo>
                  <a:lnTo>
                    <a:pt x="884" y="89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7" y="89"/>
                  </a:lnTo>
                  <a:lnTo>
                    <a:pt x="902" y="88"/>
                  </a:lnTo>
                  <a:lnTo>
                    <a:pt x="907" y="86"/>
                  </a:lnTo>
                  <a:lnTo>
                    <a:pt x="911" y="83"/>
                  </a:lnTo>
                  <a:lnTo>
                    <a:pt x="915" y="80"/>
                  </a:lnTo>
                  <a:lnTo>
                    <a:pt x="918" y="75"/>
                  </a:lnTo>
                  <a:lnTo>
                    <a:pt x="920" y="70"/>
                  </a:lnTo>
                  <a:lnTo>
                    <a:pt x="921" y="65"/>
                  </a:lnTo>
                  <a:lnTo>
                    <a:pt x="903" y="64"/>
                  </a:lnTo>
                  <a:lnTo>
                    <a:pt x="902" y="66"/>
                  </a:lnTo>
                  <a:lnTo>
                    <a:pt x="901" y="69"/>
                  </a:lnTo>
                  <a:lnTo>
                    <a:pt x="899" y="72"/>
                  </a:lnTo>
                  <a:lnTo>
                    <a:pt x="897" y="73"/>
                  </a:lnTo>
                  <a:lnTo>
                    <a:pt x="896" y="74"/>
                  </a:lnTo>
                  <a:lnTo>
                    <a:pt x="893" y="74"/>
                  </a:lnTo>
                  <a:lnTo>
                    <a:pt x="891" y="75"/>
                  </a:lnTo>
                  <a:lnTo>
                    <a:pt x="888" y="74"/>
                  </a:lnTo>
                  <a:lnTo>
                    <a:pt x="885" y="73"/>
                  </a:lnTo>
                  <a:lnTo>
                    <a:pt x="883" y="72"/>
                  </a:lnTo>
                  <a:lnTo>
                    <a:pt x="881" y="70"/>
                  </a:lnTo>
                  <a:lnTo>
                    <a:pt x="880" y="67"/>
                  </a:lnTo>
                  <a:lnTo>
                    <a:pt x="879" y="64"/>
                  </a:lnTo>
                  <a:lnTo>
                    <a:pt x="878" y="60"/>
                  </a:lnTo>
                  <a:lnTo>
                    <a:pt x="878" y="56"/>
                  </a:lnTo>
                  <a:lnTo>
                    <a:pt x="878" y="52"/>
                  </a:lnTo>
                  <a:lnTo>
                    <a:pt x="878" y="50"/>
                  </a:lnTo>
                  <a:lnTo>
                    <a:pt x="879" y="48"/>
                  </a:lnTo>
                  <a:lnTo>
                    <a:pt x="880" y="45"/>
                  </a:lnTo>
                  <a:lnTo>
                    <a:pt x="881" y="42"/>
                  </a:lnTo>
                  <a:lnTo>
                    <a:pt x="883" y="40"/>
                  </a:lnTo>
                  <a:lnTo>
                    <a:pt x="885" y="39"/>
                  </a:lnTo>
                  <a:lnTo>
                    <a:pt x="888" y="38"/>
                  </a:lnTo>
                  <a:lnTo>
                    <a:pt x="891" y="38"/>
                  </a:lnTo>
                  <a:lnTo>
                    <a:pt x="895" y="38"/>
                  </a:lnTo>
                  <a:lnTo>
                    <a:pt x="899" y="40"/>
                  </a:lnTo>
                  <a:lnTo>
                    <a:pt x="900" y="42"/>
                  </a:lnTo>
                  <a:lnTo>
                    <a:pt x="901" y="43"/>
                  </a:lnTo>
                  <a:lnTo>
                    <a:pt x="902" y="45"/>
                  </a:lnTo>
                  <a:lnTo>
                    <a:pt x="903" y="47"/>
                  </a:lnTo>
                  <a:lnTo>
                    <a:pt x="920" y="47"/>
                  </a:lnTo>
                  <a:close/>
                  <a:moveTo>
                    <a:pt x="847" y="24"/>
                  </a:moveTo>
                  <a:lnTo>
                    <a:pt x="828" y="24"/>
                  </a:lnTo>
                  <a:lnTo>
                    <a:pt x="828" y="60"/>
                  </a:lnTo>
                  <a:lnTo>
                    <a:pt x="828" y="67"/>
                  </a:lnTo>
                  <a:lnTo>
                    <a:pt x="827" y="69"/>
                  </a:lnTo>
                  <a:lnTo>
                    <a:pt x="826" y="70"/>
                  </a:lnTo>
                  <a:lnTo>
                    <a:pt x="825" y="72"/>
                  </a:lnTo>
                  <a:lnTo>
                    <a:pt x="823" y="73"/>
                  </a:lnTo>
                  <a:lnTo>
                    <a:pt x="821" y="74"/>
                  </a:lnTo>
                  <a:lnTo>
                    <a:pt x="818" y="74"/>
                  </a:lnTo>
                  <a:lnTo>
                    <a:pt x="816" y="74"/>
                  </a:lnTo>
                  <a:lnTo>
                    <a:pt x="814" y="73"/>
                  </a:lnTo>
                  <a:lnTo>
                    <a:pt x="812" y="72"/>
                  </a:lnTo>
                  <a:lnTo>
                    <a:pt x="810" y="70"/>
                  </a:lnTo>
                  <a:lnTo>
                    <a:pt x="809" y="67"/>
                  </a:lnTo>
                  <a:lnTo>
                    <a:pt x="808" y="60"/>
                  </a:lnTo>
                  <a:lnTo>
                    <a:pt x="808" y="24"/>
                  </a:lnTo>
                  <a:lnTo>
                    <a:pt x="789" y="24"/>
                  </a:lnTo>
                  <a:lnTo>
                    <a:pt x="789" y="64"/>
                  </a:lnTo>
                  <a:lnTo>
                    <a:pt x="790" y="71"/>
                  </a:lnTo>
                  <a:lnTo>
                    <a:pt x="791" y="76"/>
                  </a:lnTo>
                  <a:lnTo>
                    <a:pt x="792" y="78"/>
                  </a:lnTo>
                  <a:lnTo>
                    <a:pt x="793" y="80"/>
                  </a:lnTo>
                  <a:lnTo>
                    <a:pt x="795" y="83"/>
                  </a:lnTo>
                  <a:lnTo>
                    <a:pt x="799" y="86"/>
                  </a:lnTo>
                  <a:lnTo>
                    <a:pt x="803" y="88"/>
                  </a:lnTo>
                  <a:lnTo>
                    <a:pt x="808" y="89"/>
                  </a:lnTo>
                  <a:lnTo>
                    <a:pt x="812" y="90"/>
                  </a:lnTo>
                  <a:lnTo>
                    <a:pt x="818" y="89"/>
                  </a:lnTo>
                  <a:lnTo>
                    <a:pt x="822" y="88"/>
                  </a:lnTo>
                  <a:lnTo>
                    <a:pt x="826" y="85"/>
                  </a:lnTo>
                  <a:lnTo>
                    <a:pt x="828" y="83"/>
                  </a:lnTo>
                  <a:lnTo>
                    <a:pt x="829" y="81"/>
                  </a:lnTo>
                  <a:lnTo>
                    <a:pt x="829" y="88"/>
                  </a:lnTo>
                  <a:lnTo>
                    <a:pt x="847" y="88"/>
                  </a:lnTo>
                  <a:lnTo>
                    <a:pt x="847" y="24"/>
                  </a:lnTo>
                  <a:close/>
                  <a:moveTo>
                    <a:pt x="743" y="38"/>
                  </a:moveTo>
                  <a:lnTo>
                    <a:pt x="746" y="38"/>
                  </a:lnTo>
                  <a:lnTo>
                    <a:pt x="749" y="39"/>
                  </a:lnTo>
                  <a:lnTo>
                    <a:pt x="751" y="41"/>
                  </a:lnTo>
                  <a:lnTo>
                    <a:pt x="753" y="43"/>
                  </a:lnTo>
                  <a:lnTo>
                    <a:pt x="755" y="45"/>
                  </a:lnTo>
                  <a:lnTo>
                    <a:pt x="756" y="49"/>
                  </a:lnTo>
                  <a:lnTo>
                    <a:pt x="756" y="52"/>
                  </a:lnTo>
                  <a:lnTo>
                    <a:pt x="757" y="56"/>
                  </a:lnTo>
                  <a:lnTo>
                    <a:pt x="756" y="60"/>
                  </a:lnTo>
                  <a:lnTo>
                    <a:pt x="756" y="64"/>
                  </a:lnTo>
                  <a:lnTo>
                    <a:pt x="755" y="67"/>
                  </a:lnTo>
                  <a:lnTo>
                    <a:pt x="753" y="70"/>
                  </a:lnTo>
                  <a:lnTo>
                    <a:pt x="751" y="72"/>
                  </a:lnTo>
                  <a:lnTo>
                    <a:pt x="749" y="73"/>
                  </a:lnTo>
                  <a:lnTo>
                    <a:pt x="746" y="74"/>
                  </a:lnTo>
                  <a:lnTo>
                    <a:pt x="743" y="75"/>
                  </a:lnTo>
                  <a:lnTo>
                    <a:pt x="740" y="74"/>
                  </a:lnTo>
                  <a:lnTo>
                    <a:pt x="738" y="73"/>
                  </a:lnTo>
                  <a:lnTo>
                    <a:pt x="735" y="72"/>
                  </a:lnTo>
                  <a:lnTo>
                    <a:pt x="733" y="70"/>
                  </a:lnTo>
                  <a:lnTo>
                    <a:pt x="732" y="67"/>
                  </a:lnTo>
                  <a:lnTo>
                    <a:pt x="731" y="64"/>
                  </a:lnTo>
                  <a:lnTo>
                    <a:pt x="730" y="60"/>
                  </a:lnTo>
                  <a:lnTo>
                    <a:pt x="730" y="56"/>
                  </a:lnTo>
                  <a:lnTo>
                    <a:pt x="730" y="52"/>
                  </a:lnTo>
                  <a:lnTo>
                    <a:pt x="731" y="48"/>
                  </a:lnTo>
                  <a:lnTo>
                    <a:pt x="732" y="45"/>
                  </a:lnTo>
                  <a:lnTo>
                    <a:pt x="733" y="43"/>
                  </a:lnTo>
                  <a:lnTo>
                    <a:pt x="735" y="40"/>
                  </a:lnTo>
                  <a:lnTo>
                    <a:pt x="738" y="39"/>
                  </a:lnTo>
                  <a:lnTo>
                    <a:pt x="740" y="38"/>
                  </a:lnTo>
                  <a:lnTo>
                    <a:pt x="743" y="38"/>
                  </a:lnTo>
                  <a:close/>
                  <a:moveTo>
                    <a:pt x="775" y="0"/>
                  </a:moveTo>
                  <a:lnTo>
                    <a:pt x="756" y="0"/>
                  </a:lnTo>
                  <a:lnTo>
                    <a:pt x="756" y="29"/>
                  </a:lnTo>
                  <a:lnTo>
                    <a:pt x="753" y="26"/>
                  </a:lnTo>
                  <a:lnTo>
                    <a:pt x="749" y="24"/>
                  </a:lnTo>
                  <a:lnTo>
                    <a:pt x="745" y="23"/>
                  </a:lnTo>
                  <a:lnTo>
                    <a:pt x="740" y="22"/>
                  </a:lnTo>
                  <a:lnTo>
                    <a:pt x="734" y="23"/>
                  </a:lnTo>
                  <a:lnTo>
                    <a:pt x="728" y="25"/>
                  </a:lnTo>
                  <a:lnTo>
                    <a:pt x="723" y="28"/>
                  </a:lnTo>
                  <a:lnTo>
                    <a:pt x="719" y="32"/>
                  </a:lnTo>
                  <a:lnTo>
                    <a:pt x="716" y="37"/>
                  </a:lnTo>
                  <a:lnTo>
                    <a:pt x="713" y="42"/>
                  </a:lnTo>
                  <a:lnTo>
                    <a:pt x="712" y="46"/>
                  </a:lnTo>
                  <a:lnTo>
                    <a:pt x="712" y="49"/>
                  </a:lnTo>
                  <a:lnTo>
                    <a:pt x="711" y="56"/>
                  </a:lnTo>
                  <a:lnTo>
                    <a:pt x="712" y="64"/>
                  </a:lnTo>
                  <a:lnTo>
                    <a:pt x="712" y="67"/>
                  </a:lnTo>
                  <a:lnTo>
                    <a:pt x="713" y="70"/>
                  </a:lnTo>
                  <a:lnTo>
                    <a:pt x="716" y="76"/>
                  </a:lnTo>
                  <a:lnTo>
                    <a:pt x="717" y="78"/>
                  </a:lnTo>
                  <a:lnTo>
                    <a:pt x="719" y="81"/>
                  </a:lnTo>
                  <a:lnTo>
                    <a:pt x="723" y="85"/>
                  </a:lnTo>
                  <a:lnTo>
                    <a:pt x="728" y="87"/>
                  </a:lnTo>
                  <a:lnTo>
                    <a:pt x="730" y="88"/>
                  </a:lnTo>
                  <a:lnTo>
                    <a:pt x="733" y="89"/>
                  </a:lnTo>
                  <a:lnTo>
                    <a:pt x="736" y="90"/>
                  </a:lnTo>
                  <a:lnTo>
                    <a:pt x="739" y="90"/>
                  </a:lnTo>
                  <a:lnTo>
                    <a:pt x="745" y="89"/>
                  </a:lnTo>
                  <a:lnTo>
                    <a:pt x="747" y="89"/>
                  </a:lnTo>
                  <a:lnTo>
                    <a:pt x="749" y="88"/>
                  </a:lnTo>
                  <a:lnTo>
                    <a:pt x="751" y="87"/>
                  </a:lnTo>
                  <a:lnTo>
                    <a:pt x="753" y="85"/>
                  </a:lnTo>
                  <a:lnTo>
                    <a:pt x="757" y="81"/>
                  </a:lnTo>
                  <a:lnTo>
                    <a:pt x="757" y="88"/>
                  </a:lnTo>
                  <a:lnTo>
                    <a:pt x="775" y="88"/>
                  </a:lnTo>
                  <a:lnTo>
                    <a:pt x="775" y="0"/>
                  </a:lnTo>
                  <a:close/>
                  <a:moveTo>
                    <a:pt x="701" y="0"/>
                  </a:moveTo>
                  <a:lnTo>
                    <a:pt x="634" y="0"/>
                  </a:lnTo>
                  <a:lnTo>
                    <a:pt x="634" y="88"/>
                  </a:lnTo>
                  <a:lnTo>
                    <a:pt x="702" y="88"/>
                  </a:lnTo>
                  <a:lnTo>
                    <a:pt x="702" y="71"/>
                  </a:lnTo>
                  <a:lnTo>
                    <a:pt x="655" y="71"/>
                  </a:lnTo>
                  <a:lnTo>
                    <a:pt x="655" y="50"/>
                  </a:lnTo>
                  <a:lnTo>
                    <a:pt x="695" y="50"/>
                  </a:lnTo>
                  <a:lnTo>
                    <a:pt x="695" y="34"/>
                  </a:lnTo>
                  <a:lnTo>
                    <a:pt x="655" y="34"/>
                  </a:lnTo>
                  <a:lnTo>
                    <a:pt x="655" y="17"/>
                  </a:lnTo>
                  <a:lnTo>
                    <a:pt x="701" y="17"/>
                  </a:lnTo>
                  <a:lnTo>
                    <a:pt x="701" y="0"/>
                  </a:lnTo>
                  <a:close/>
                  <a:moveTo>
                    <a:pt x="538" y="48"/>
                  </a:moveTo>
                  <a:lnTo>
                    <a:pt x="539" y="46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3" y="40"/>
                  </a:lnTo>
                  <a:lnTo>
                    <a:pt x="544" y="38"/>
                  </a:lnTo>
                  <a:lnTo>
                    <a:pt x="547" y="38"/>
                  </a:lnTo>
                  <a:lnTo>
                    <a:pt x="552" y="37"/>
                  </a:lnTo>
                  <a:lnTo>
                    <a:pt x="556" y="38"/>
                  </a:lnTo>
                  <a:lnTo>
                    <a:pt x="558" y="38"/>
                  </a:lnTo>
                  <a:lnTo>
                    <a:pt x="560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4" y="46"/>
                  </a:lnTo>
                  <a:lnTo>
                    <a:pt x="564" y="48"/>
                  </a:lnTo>
                  <a:lnTo>
                    <a:pt x="538" y="48"/>
                  </a:lnTo>
                  <a:close/>
                  <a:moveTo>
                    <a:pt x="583" y="62"/>
                  </a:moveTo>
                  <a:lnTo>
                    <a:pt x="583" y="56"/>
                  </a:lnTo>
                  <a:lnTo>
                    <a:pt x="583" y="50"/>
                  </a:lnTo>
                  <a:lnTo>
                    <a:pt x="582" y="46"/>
                  </a:lnTo>
                  <a:lnTo>
                    <a:pt x="580" y="41"/>
                  </a:lnTo>
                  <a:lnTo>
                    <a:pt x="578" y="37"/>
                  </a:lnTo>
                  <a:lnTo>
                    <a:pt x="576" y="33"/>
                  </a:lnTo>
                  <a:lnTo>
                    <a:pt x="573" y="30"/>
                  </a:lnTo>
                  <a:lnTo>
                    <a:pt x="569" y="27"/>
                  </a:lnTo>
                  <a:lnTo>
                    <a:pt x="565" y="25"/>
                  </a:lnTo>
                  <a:lnTo>
                    <a:pt x="561" y="24"/>
                  </a:lnTo>
                  <a:lnTo>
                    <a:pt x="557" y="23"/>
                  </a:lnTo>
                  <a:lnTo>
                    <a:pt x="552" y="23"/>
                  </a:lnTo>
                  <a:lnTo>
                    <a:pt x="545" y="23"/>
                  </a:lnTo>
                  <a:lnTo>
                    <a:pt x="538" y="25"/>
                  </a:lnTo>
                  <a:lnTo>
                    <a:pt x="536" y="26"/>
                  </a:lnTo>
                  <a:lnTo>
                    <a:pt x="533" y="28"/>
                  </a:lnTo>
                  <a:lnTo>
                    <a:pt x="528" y="32"/>
                  </a:lnTo>
                  <a:lnTo>
                    <a:pt x="526" y="34"/>
                  </a:lnTo>
                  <a:lnTo>
                    <a:pt x="524" y="37"/>
                  </a:lnTo>
                  <a:lnTo>
                    <a:pt x="521" y="43"/>
                  </a:lnTo>
                  <a:lnTo>
                    <a:pt x="520" y="49"/>
                  </a:lnTo>
                  <a:lnTo>
                    <a:pt x="519" y="53"/>
                  </a:lnTo>
                  <a:lnTo>
                    <a:pt x="519" y="56"/>
                  </a:lnTo>
                  <a:lnTo>
                    <a:pt x="520" y="63"/>
                  </a:lnTo>
                  <a:lnTo>
                    <a:pt x="521" y="70"/>
                  </a:lnTo>
                  <a:lnTo>
                    <a:pt x="524" y="76"/>
                  </a:lnTo>
                  <a:lnTo>
                    <a:pt x="526" y="78"/>
                  </a:lnTo>
                  <a:lnTo>
                    <a:pt x="528" y="81"/>
                  </a:lnTo>
                  <a:lnTo>
                    <a:pt x="533" y="85"/>
                  </a:lnTo>
                  <a:lnTo>
                    <a:pt x="538" y="87"/>
                  </a:lnTo>
                  <a:lnTo>
                    <a:pt x="541" y="88"/>
                  </a:lnTo>
                  <a:lnTo>
                    <a:pt x="545" y="89"/>
                  </a:lnTo>
                  <a:lnTo>
                    <a:pt x="548" y="90"/>
                  </a:lnTo>
                  <a:lnTo>
                    <a:pt x="552" y="90"/>
                  </a:lnTo>
                  <a:lnTo>
                    <a:pt x="557" y="89"/>
                  </a:lnTo>
                  <a:lnTo>
                    <a:pt x="563" y="88"/>
                  </a:lnTo>
                  <a:lnTo>
                    <a:pt x="567" y="87"/>
                  </a:lnTo>
                  <a:lnTo>
                    <a:pt x="572" y="84"/>
                  </a:lnTo>
                  <a:lnTo>
                    <a:pt x="575" y="81"/>
                  </a:lnTo>
                  <a:lnTo>
                    <a:pt x="577" y="80"/>
                  </a:lnTo>
                  <a:lnTo>
                    <a:pt x="578" y="78"/>
                  </a:lnTo>
                  <a:lnTo>
                    <a:pt x="581" y="74"/>
                  </a:lnTo>
                  <a:lnTo>
                    <a:pt x="583" y="69"/>
                  </a:lnTo>
                  <a:lnTo>
                    <a:pt x="563" y="69"/>
                  </a:lnTo>
                  <a:lnTo>
                    <a:pt x="561" y="72"/>
                  </a:lnTo>
                  <a:lnTo>
                    <a:pt x="559" y="74"/>
                  </a:lnTo>
                  <a:lnTo>
                    <a:pt x="556" y="75"/>
                  </a:lnTo>
                  <a:lnTo>
                    <a:pt x="552" y="75"/>
                  </a:lnTo>
                  <a:lnTo>
                    <a:pt x="549" y="75"/>
                  </a:lnTo>
                  <a:lnTo>
                    <a:pt x="547" y="74"/>
                  </a:lnTo>
                  <a:lnTo>
                    <a:pt x="545" y="73"/>
                  </a:lnTo>
                  <a:lnTo>
                    <a:pt x="543" y="72"/>
                  </a:lnTo>
                  <a:lnTo>
                    <a:pt x="541" y="70"/>
                  </a:lnTo>
                  <a:lnTo>
                    <a:pt x="540" y="67"/>
                  </a:lnTo>
                  <a:lnTo>
                    <a:pt x="539" y="65"/>
                  </a:lnTo>
                  <a:lnTo>
                    <a:pt x="538" y="62"/>
                  </a:lnTo>
                  <a:lnTo>
                    <a:pt x="583" y="62"/>
                  </a:lnTo>
                  <a:close/>
                  <a:moveTo>
                    <a:pt x="493" y="88"/>
                  </a:moveTo>
                  <a:lnTo>
                    <a:pt x="514" y="24"/>
                  </a:lnTo>
                  <a:lnTo>
                    <a:pt x="494" y="24"/>
                  </a:lnTo>
                  <a:lnTo>
                    <a:pt x="488" y="49"/>
                  </a:lnTo>
                  <a:lnTo>
                    <a:pt x="484" y="67"/>
                  </a:lnTo>
                  <a:lnTo>
                    <a:pt x="479" y="49"/>
                  </a:lnTo>
                  <a:lnTo>
                    <a:pt x="471" y="24"/>
                  </a:lnTo>
                  <a:lnTo>
                    <a:pt x="452" y="24"/>
                  </a:lnTo>
                  <a:lnTo>
                    <a:pt x="475" y="88"/>
                  </a:lnTo>
                  <a:lnTo>
                    <a:pt x="493" y="88"/>
                  </a:lnTo>
                  <a:close/>
                  <a:moveTo>
                    <a:pt x="440" y="0"/>
                  </a:moveTo>
                  <a:lnTo>
                    <a:pt x="421" y="0"/>
                  </a:lnTo>
                  <a:lnTo>
                    <a:pt x="421" y="15"/>
                  </a:lnTo>
                  <a:lnTo>
                    <a:pt x="440" y="15"/>
                  </a:lnTo>
                  <a:lnTo>
                    <a:pt x="440" y="0"/>
                  </a:lnTo>
                  <a:close/>
                  <a:moveTo>
                    <a:pt x="440" y="24"/>
                  </a:moveTo>
                  <a:lnTo>
                    <a:pt x="421" y="24"/>
                  </a:lnTo>
                  <a:lnTo>
                    <a:pt x="421" y="88"/>
                  </a:lnTo>
                  <a:lnTo>
                    <a:pt x="440" y="88"/>
                  </a:lnTo>
                  <a:lnTo>
                    <a:pt x="440" y="24"/>
                  </a:lnTo>
                  <a:close/>
                  <a:moveTo>
                    <a:pt x="405" y="25"/>
                  </a:moveTo>
                  <a:lnTo>
                    <a:pt x="394" y="25"/>
                  </a:lnTo>
                  <a:lnTo>
                    <a:pt x="394" y="5"/>
                  </a:lnTo>
                  <a:lnTo>
                    <a:pt x="375" y="5"/>
                  </a:lnTo>
                  <a:lnTo>
                    <a:pt x="375" y="25"/>
                  </a:lnTo>
                  <a:lnTo>
                    <a:pt x="366" y="25"/>
                  </a:lnTo>
                  <a:lnTo>
                    <a:pt x="366" y="38"/>
                  </a:lnTo>
                  <a:lnTo>
                    <a:pt x="375" y="38"/>
                  </a:lnTo>
                  <a:lnTo>
                    <a:pt x="375" y="67"/>
                  </a:lnTo>
                  <a:lnTo>
                    <a:pt x="375" y="74"/>
                  </a:lnTo>
                  <a:lnTo>
                    <a:pt x="376" y="78"/>
                  </a:lnTo>
                  <a:lnTo>
                    <a:pt x="377" y="81"/>
                  </a:lnTo>
                  <a:lnTo>
                    <a:pt x="378" y="84"/>
                  </a:lnTo>
                  <a:lnTo>
                    <a:pt x="381" y="86"/>
                  </a:lnTo>
                  <a:lnTo>
                    <a:pt x="384" y="87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405" y="88"/>
                  </a:lnTo>
                  <a:lnTo>
                    <a:pt x="405" y="74"/>
                  </a:lnTo>
                  <a:lnTo>
                    <a:pt x="398" y="74"/>
                  </a:lnTo>
                  <a:lnTo>
                    <a:pt x="396" y="74"/>
                  </a:lnTo>
                  <a:lnTo>
                    <a:pt x="394" y="72"/>
                  </a:lnTo>
                  <a:lnTo>
                    <a:pt x="394" y="69"/>
                  </a:lnTo>
                  <a:lnTo>
                    <a:pt x="394" y="63"/>
                  </a:lnTo>
                  <a:lnTo>
                    <a:pt x="394" y="38"/>
                  </a:lnTo>
                  <a:lnTo>
                    <a:pt x="405" y="38"/>
                  </a:lnTo>
                  <a:lnTo>
                    <a:pt x="405" y="25"/>
                  </a:lnTo>
                  <a:close/>
                  <a:moveTo>
                    <a:pt x="353" y="24"/>
                  </a:moveTo>
                  <a:lnTo>
                    <a:pt x="334" y="24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3" y="69"/>
                  </a:lnTo>
                  <a:lnTo>
                    <a:pt x="332" y="70"/>
                  </a:lnTo>
                  <a:lnTo>
                    <a:pt x="331" y="72"/>
                  </a:lnTo>
                  <a:lnTo>
                    <a:pt x="329" y="73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19" y="73"/>
                  </a:lnTo>
                  <a:lnTo>
                    <a:pt x="317" y="72"/>
                  </a:lnTo>
                  <a:lnTo>
                    <a:pt x="316" y="70"/>
                  </a:lnTo>
                  <a:lnTo>
                    <a:pt x="314" y="67"/>
                  </a:lnTo>
                  <a:lnTo>
                    <a:pt x="314" y="60"/>
                  </a:lnTo>
                  <a:lnTo>
                    <a:pt x="314" y="24"/>
                  </a:lnTo>
                  <a:lnTo>
                    <a:pt x="295" y="24"/>
                  </a:lnTo>
                  <a:lnTo>
                    <a:pt x="295" y="64"/>
                  </a:lnTo>
                  <a:lnTo>
                    <a:pt x="295" y="71"/>
                  </a:lnTo>
                  <a:lnTo>
                    <a:pt x="296" y="76"/>
                  </a:lnTo>
                  <a:lnTo>
                    <a:pt x="297" y="78"/>
                  </a:lnTo>
                  <a:lnTo>
                    <a:pt x="298" y="80"/>
                  </a:lnTo>
                  <a:lnTo>
                    <a:pt x="301" y="83"/>
                  </a:lnTo>
                  <a:lnTo>
                    <a:pt x="305" y="86"/>
                  </a:lnTo>
                  <a:lnTo>
                    <a:pt x="309" y="88"/>
                  </a:lnTo>
                  <a:lnTo>
                    <a:pt x="313" y="89"/>
                  </a:lnTo>
                  <a:lnTo>
                    <a:pt x="318" y="90"/>
                  </a:lnTo>
                  <a:lnTo>
                    <a:pt x="323" y="89"/>
                  </a:lnTo>
                  <a:lnTo>
                    <a:pt x="328" y="88"/>
                  </a:lnTo>
                  <a:lnTo>
                    <a:pt x="332" y="85"/>
                  </a:lnTo>
                  <a:lnTo>
                    <a:pt x="333" y="83"/>
                  </a:lnTo>
                  <a:lnTo>
                    <a:pt x="335" y="81"/>
                  </a:lnTo>
                  <a:lnTo>
                    <a:pt x="335" y="88"/>
                  </a:lnTo>
                  <a:lnTo>
                    <a:pt x="353" y="88"/>
                  </a:lnTo>
                  <a:lnTo>
                    <a:pt x="353" y="24"/>
                  </a:lnTo>
                  <a:close/>
                  <a:moveTo>
                    <a:pt x="282" y="47"/>
                  </a:moveTo>
                  <a:lnTo>
                    <a:pt x="281" y="42"/>
                  </a:lnTo>
                  <a:lnTo>
                    <a:pt x="279" y="37"/>
                  </a:lnTo>
                  <a:lnTo>
                    <a:pt x="276" y="33"/>
                  </a:lnTo>
                  <a:lnTo>
                    <a:pt x="273" y="29"/>
                  </a:lnTo>
                  <a:lnTo>
                    <a:pt x="269" y="26"/>
                  </a:lnTo>
                  <a:lnTo>
                    <a:pt x="264" y="24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5" y="23"/>
                  </a:lnTo>
                  <a:lnTo>
                    <a:pt x="239" y="25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29" y="32"/>
                  </a:lnTo>
                  <a:lnTo>
                    <a:pt x="227" y="34"/>
                  </a:lnTo>
                  <a:lnTo>
                    <a:pt x="225" y="36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0" y="56"/>
                  </a:lnTo>
                  <a:lnTo>
                    <a:pt x="221" y="64"/>
                  </a:lnTo>
                  <a:lnTo>
                    <a:pt x="221" y="67"/>
                  </a:lnTo>
                  <a:lnTo>
                    <a:pt x="222" y="70"/>
                  </a:lnTo>
                  <a:lnTo>
                    <a:pt x="225" y="76"/>
                  </a:lnTo>
                  <a:lnTo>
                    <a:pt x="227" y="79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9" y="88"/>
                  </a:lnTo>
                  <a:lnTo>
                    <a:pt x="245" y="89"/>
                  </a:lnTo>
                  <a:lnTo>
                    <a:pt x="248" y="90"/>
                  </a:lnTo>
                  <a:lnTo>
                    <a:pt x="252" y="90"/>
                  </a:lnTo>
                  <a:lnTo>
                    <a:pt x="258" y="89"/>
                  </a:lnTo>
                  <a:lnTo>
                    <a:pt x="264" y="88"/>
                  </a:lnTo>
                  <a:lnTo>
                    <a:pt x="268" y="86"/>
                  </a:lnTo>
                  <a:lnTo>
                    <a:pt x="273" y="83"/>
                  </a:lnTo>
                  <a:lnTo>
                    <a:pt x="276" y="80"/>
                  </a:lnTo>
                  <a:lnTo>
                    <a:pt x="279" y="75"/>
                  </a:lnTo>
                  <a:lnTo>
                    <a:pt x="281" y="70"/>
                  </a:lnTo>
                  <a:lnTo>
                    <a:pt x="283" y="65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3" y="69"/>
                  </a:lnTo>
                  <a:lnTo>
                    <a:pt x="260" y="72"/>
                  </a:lnTo>
                  <a:lnTo>
                    <a:pt x="259" y="73"/>
                  </a:lnTo>
                  <a:lnTo>
                    <a:pt x="257" y="74"/>
                  </a:lnTo>
                  <a:lnTo>
                    <a:pt x="255" y="74"/>
                  </a:lnTo>
                  <a:lnTo>
                    <a:pt x="252" y="75"/>
                  </a:lnTo>
                  <a:lnTo>
                    <a:pt x="249" y="74"/>
                  </a:lnTo>
                  <a:lnTo>
                    <a:pt x="247" y="73"/>
                  </a:lnTo>
                  <a:lnTo>
                    <a:pt x="244" y="72"/>
                  </a:lnTo>
                  <a:lnTo>
                    <a:pt x="243" y="70"/>
                  </a:lnTo>
                  <a:lnTo>
                    <a:pt x="241" y="67"/>
                  </a:lnTo>
                  <a:lnTo>
                    <a:pt x="240" y="64"/>
                  </a:lnTo>
                  <a:lnTo>
                    <a:pt x="239" y="60"/>
                  </a:lnTo>
                  <a:lnTo>
                    <a:pt x="239" y="56"/>
                  </a:lnTo>
                  <a:lnTo>
                    <a:pt x="239" y="52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1" y="45"/>
                  </a:lnTo>
                  <a:lnTo>
                    <a:pt x="242" y="42"/>
                  </a:lnTo>
                  <a:lnTo>
                    <a:pt x="244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8"/>
                  </a:lnTo>
                  <a:lnTo>
                    <a:pt x="257" y="38"/>
                  </a:lnTo>
                  <a:lnTo>
                    <a:pt x="260" y="40"/>
                  </a:lnTo>
                  <a:lnTo>
                    <a:pt x="262" y="42"/>
                  </a:lnTo>
                  <a:lnTo>
                    <a:pt x="263" y="43"/>
                  </a:lnTo>
                  <a:lnTo>
                    <a:pt x="264" y="47"/>
                  </a:lnTo>
                  <a:lnTo>
                    <a:pt x="282" y="47"/>
                  </a:lnTo>
                  <a:close/>
                  <a:moveTo>
                    <a:pt x="164" y="48"/>
                  </a:moveTo>
                  <a:lnTo>
                    <a:pt x="165" y="46"/>
                  </a:lnTo>
                  <a:lnTo>
                    <a:pt x="166" y="43"/>
                  </a:lnTo>
                  <a:lnTo>
                    <a:pt x="167" y="41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7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6" y="40"/>
                  </a:lnTo>
                  <a:lnTo>
                    <a:pt x="188" y="41"/>
                  </a:lnTo>
                  <a:lnTo>
                    <a:pt x="189" y="43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64" y="48"/>
                  </a:lnTo>
                  <a:close/>
                  <a:moveTo>
                    <a:pt x="209" y="62"/>
                  </a:moveTo>
                  <a:lnTo>
                    <a:pt x="209" y="56"/>
                  </a:lnTo>
                  <a:lnTo>
                    <a:pt x="209" y="50"/>
                  </a:lnTo>
                  <a:lnTo>
                    <a:pt x="208" y="46"/>
                  </a:lnTo>
                  <a:lnTo>
                    <a:pt x="206" y="41"/>
                  </a:lnTo>
                  <a:lnTo>
                    <a:pt x="204" y="37"/>
                  </a:lnTo>
                  <a:lnTo>
                    <a:pt x="202" y="33"/>
                  </a:lnTo>
                  <a:lnTo>
                    <a:pt x="199" y="30"/>
                  </a:lnTo>
                  <a:lnTo>
                    <a:pt x="195" y="27"/>
                  </a:lnTo>
                  <a:lnTo>
                    <a:pt x="192" y="25"/>
                  </a:lnTo>
                  <a:lnTo>
                    <a:pt x="187" y="24"/>
                  </a:lnTo>
                  <a:lnTo>
                    <a:pt x="183" y="23"/>
                  </a:lnTo>
                  <a:lnTo>
                    <a:pt x="178" y="23"/>
                  </a:lnTo>
                  <a:lnTo>
                    <a:pt x="171" y="23"/>
                  </a:lnTo>
                  <a:lnTo>
                    <a:pt x="165" y="25"/>
                  </a:lnTo>
                  <a:lnTo>
                    <a:pt x="162" y="26"/>
                  </a:lnTo>
                  <a:lnTo>
                    <a:pt x="159" y="28"/>
                  </a:lnTo>
                  <a:lnTo>
                    <a:pt x="154" y="32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48" y="43"/>
                  </a:lnTo>
                  <a:lnTo>
                    <a:pt x="146" y="49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6" y="63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1"/>
                  </a:lnTo>
                  <a:lnTo>
                    <a:pt x="159" y="85"/>
                  </a:lnTo>
                  <a:lnTo>
                    <a:pt x="165" y="87"/>
                  </a:lnTo>
                  <a:lnTo>
                    <a:pt x="168" y="88"/>
                  </a:lnTo>
                  <a:lnTo>
                    <a:pt x="171" y="89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84" y="89"/>
                  </a:lnTo>
                  <a:lnTo>
                    <a:pt x="189" y="88"/>
                  </a:lnTo>
                  <a:lnTo>
                    <a:pt x="193" y="87"/>
                  </a:lnTo>
                  <a:lnTo>
                    <a:pt x="198" y="84"/>
                  </a:lnTo>
                  <a:lnTo>
                    <a:pt x="201" y="81"/>
                  </a:lnTo>
                  <a:lnTo>
                    <a:pt x="203" y="80"/>
                  </a:lnTo>
                  <a:lnTo>
                    <a:pt x="205" y="78"/>
                  </a:lnTo>
                  <a:lnTo>
                    <a:pt x="207" y="74"/>
                  </a:lnTo>
                  <a:lnTo>
                    <a:pt x="209" y="69"/>
                  </a:lnTo>
                  <a:lnTo>
                    <a:pt x="190" y="69"/>
                  </a:lnTo>
                  <a:lnTo>
                    <a:pt x="188" y="72"/>
                  </a:lnTo>
                  <a:lnTo>
                    <a:pt x="185" y="74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3" y="74"/>
                  </a:lnTo>
                  <a:lnTo>
                    <a:pt x="171" y="73"/>
                  </a:lnTo>
                  <a:lnTo>
                    <a:pt x="169" y="72"/>
                  </a:lnTo>
                  <a:lnTo>
                    <a:pt x="167" y="70"/>
                  </a:lnTo>
                  <a:lnTo>
                    <a:pt x="166" y="67"/>
                  </a:lnTo>
                  <a:lnTo>
                    <a:pt x="165" y="65"/>
                  </a:lnTo>
                  <a:lnTo>
                    <a:pt x="164" y="62"/>
                  </a:lnTo>
                  <a:lnTo>
                    <a:pt x="209" y="62"/>
                  </a:lnTo>
                  <a:close/>
                  <a:moveTo>
                    <a:pt x="118" y="55"/>
                  </a:moveTo>
                  <a:lnTo>
                    <a:pt x="139" y="24"/>
                  </a:lnTo>
                  <a:lnTo>
                    <a:pt x="118" y="24"/>
                  </a:lnTo>
                  <a:lnTo>
                    <a:pt x="108" y="40"/>
                  </a:lnTo>
                  <a:lnTo>
                    <a:pt x="98" y="24"/>
                  </a:lnTo>
                  <a:lnTo>
                    <a:pt x="77" y="24"/>
                  </a:lnTo>
                  <a:lnTo>
                    <a:pt x="98" y="55"/>
                  </a:lnTo>
                  <a:lnTo>
                    <a:pt x="75" y="8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20" y="88"/>
                  </a:lnTo>
                  <a:lnTo>
                    <a:pt x="142" y="88"/>
                  </a:lnTo>
                  <a:lnTo>
                    <a:pt x="118" y="55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67" y="88"/>
                  </a:lnTo>
                  <a:lnTo>
                    <a:pt x="67" y="71"/>
                  </a:lnTo>
                  <a:lnTo>
                    <a:pt x="20" y="71"/>
                  </a:lnTo>
                  <a:lnTo>
                    <a:pt x="20" y="50"/>
                  </a:lnTo>
                  <a:lnTo>
                    <a:pt x="60" y="50"/>
                  </a:lnTo>
                  <a:lnTo>
                    <a:pt x="60" y="34"/>
                  </a:lnTo>
                  <a:lnTo>
                    <a:pt x="20" y="34"/>
                  </a:lnTo>
                  <a:lnTo>
                    <a:pt x="20" y="17"/>
                  </a:lnTo>
                  <a:lnTo>
                    <a:pt x="66" y="1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928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067175" y="114301"/>
              <a:ext cx="566738" cy="560388"/>
            </a:xfrm>
            <a:custGeom>
              <a:avLst/>
              <a:gdLst>
                <a:gd name="T0" fmla="*/ 223 w 357"/>
                <a:gd name="T1" fmla="*/ 220 h 353"/>
                <a:gd name="T2" fmla="*/ 134 w 357"/>
                <a:gd name="T3" fmla="*/ 220 h 353"/>
                <a:gd name="T4" fmla="*/ 179 w 357"/>
                <a:gd name="T5" fmla="*/ 100 h 353"/>
                <a:gd name="T6" fmla="*/ 223 w 357"/>
                <a:gd name="T7" fmla="*/ 220 h 353"/>
                <a:gd name="T8" fmla="*/ 357 w 357"/>
                <a:gd name="T9" fmla="*/ 353 h 353"/>
                <a:gd name="T10" fmla="*/ 230 w 357"/>
                <a:gd name="T11" fmla="*/ 0 h 353"/>
                <a:gd name="T12" fmla="*/ 127 w 357"/>
                <a:gd name="T13" fmla="*/ 0 h 353"/>
                <a:gd name="T14" fmla="*/ 0 w 357"/>
                <a:gd name="T15" fmla="*/ 353 h 353"/>
                <a:gd name="T16" fmla="*/ 91 w 357"/>
                <a:gd name="T17" fmla="*/ 353 h 353"/>
                <a:gd name="T18" fmla="*/ 113 w 357"/>
                <a:gd name="T19" fmla="*/ 291 h 353"/>
                <a:gd name="T20" fmla="*/ 245 w 357"/>
                <a:gd name="T21" fmla="*/ 291 h 353"/>
                <a:gd name="T22" fmla="*/ 267 w 357"/>
                <a:gd name="T23" fmla="*/ 353 h 353"/>
                <a:gd name="T24" fmla="*/ 357 w 357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3">
                  <a:moveTo>
                    <a:pt x="223" y="220"/>
                  </a:moveTo>
                  <a:lnTo>
                    <a:pt x="134" y="220"/>
                  </a:lnTo>
                  <a:lnTo>
                    <a:pt x="179" y="100"/>
                  </a:lnTo>
                  <a:lnTo>
                    <a:pt x="223" y="220"/>
                  </a:lnTo>
                  <a:close/>
                  <a:moveTo>
                    <a:pt x="357" y="353"/>
                  </a:moveTo>
                  <a:lnTo>
                    <a:pt x="230" y="0"/>
                  </a:lnTo>
                  <a:lnTo>
                    <a:pt x="127" y="0"/>
                  </a:lnTo>
                  <a:lnTo>
                    <a:pt x="0" y="353"/>
                  </a:lnTo>
                  <a:lnTo>
                    <a:pt x="91" y="353"/>
                  </a:lnTo>
                  <a:lnTo>
                    <a:pt x="113" y="291"/>
                  </a:lnTo>
                  <a:lnTo>
                    <a:pt x="245" y="291"/>
                  </a:lnTo>
                  <a:lnTo>
                    <a:pt x="267" y="353"/>
                  </a:lnTo>
                  <a:lnTo>
                    <a:pt x="357" y="3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686300" y="114301"/>
              <a:ext cx="858838" cy="560388"/>
            </a:xfrm>
            <a:custGeom>
              <a:avLst/>
              <a:gdLst>
                <a:gd name="T0" fmla="*/ 541 w 541"/>
                <a:gd name="T1" fmla="*/ 75 h 353"/>
                <a:gd name="T2" fmla="*/ 541 w 541"/>
                <a:gd name="T3" fmla="*/ 0 h 353"/>
                <a:gd name="T4" fmla="*/ 303 w 541"/>
                <a:gd name="T5" fmla="*/ 0 h 353"/>
                <a:gd name="T6" fmla="*/ 303 w 541"/>
                <a:gd name="T7" fmla="*/ 353 h 353"/>
                <a:gd name="T8" fmla="*/ 541 w 541"/>
                <a:gd name="T9" fmla="*/ 353 h 353"/>
                <a:gd name="T10" fmla="*/ 541 w 541"/>
                <a:gd name="T11" fmla="*/ 278 h 353"/>
                <a:gd name="T12" fmla="*/ 388 w 541"/>
                <a:gd name="T13" fmla="*/ 278 h 353"/>
                <a:gd name="T14" fmla="*/ 388 w 541"/>
                <a:gd name="T15" fmla="*/ 210 h 353"/>
                <a:gd name="T16" fmla="*/ 536 w 541"/>
                <a:gd name="T17" fmla="*/ 210 h 353"/>
                <a:gd name="T18" fmla="*/ 536 w 541"/>
                <a:gd name="T19" fmla="*/ 139 h 353"/>
                <a:gd name="T20" fmla="*/ 388 w 541"/>
                <a:gd name="T21" fmla="*/ 139 h 353"/>
                <a:gd name="T22" fmla="*/ 388 w 541"/>
                <a:gd name="T23" fmla="*/ 75 h 353"/>
                <a:gd name="T24" fmla="*/ 541 w 541"/>
                <a:gd name="T25" fmla="*/ 75 h 353"/>
                <a:gd name="T26" fmla="*/ 239 w 541"/>
                <a:gd name="T27" fmla="*/ 75 h 353"/>
                <a:gd name="T28" fmla="*/ 239 w 541"/>
                <a:gd name="T29" fmla="*/ 0 h 353"/>
                <a:gd name="T30" fmla="*/ 0 w 541"/>
                <a:gd name="T31" fmla="*/ 0 h 353"/>
                <a:gd name="T32" fmla="*/ 0 w 541"/>
                <a:gd name="T33" fmla="*/ 353 h 353"/>
                <a:gd name="T34" fmla="*/ 239 w 541"/>
                <a:gd name="T35" fmla="*/ 353 h 353"/>
                <a:gd name="T36" fmla="*/ 239 w 541"/>
                <a:gd name="T37" fmla="*/ 278 h 353"/>
                <a:gd name="T38" fmla="*/ 85 w 541"/>
                <a:gd name="T39" fmla="*/ 278 h 353"/>
                <a:gd name="T40" fmla="*/ 85 w 541"/>
                <a:gd name="T41" fmla="*/ 210 h 353"/>
                <a:gd name="T42" fmla="*/ 235 w 541"/>
                <a:gd name="T43" fmla="*/ 210 h 353"/>
                <a:gd name="T44" fmla="*/ 235 w 541"/>
                <a:gd name="T45" fmla="*/ 139 h 353"/>
                <a:gd name="T46" fmla="*/ 85 w 541"/>
                <a:gd name="T47" fmla="*/ 139 h 353"/>
                <a:gd name="T48" fmla="*/ 85 w 541"/>
                <a:gd name="T49" fmla="*/ 75 h 353"/>
                <a:gd name="T50" fmla="*/ 239 w 541"/>
                <a:gd name="T51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1" h="353">
                  <a:moveTo>
                    <a:pt x="541" y="75"/>
                  </a:moveTo>
                  <a:lnTo>
                    <a:pt x="541" y="0"/>
                  </a:lnTo>
                  <a:lnTo>
                    <a:pt x="303" y="0"/>
                  </a:lnTo>
                  <a:lnTo>
                    <a:pt x="303" y="353"/>
                  </a:lnTo>
                  <a:lnTo>
                    <a:pt x="541" y="353"/>
                  </a:lnTo>
                  <a:lnTo>
                    <a:pt x="541" y="278"/>
                  </a:lnTo>
                  <a:lnTo>
                    <a:pt x="388" y="278"/>
                  </a:lnTo>
                  <a:lnTo>
                    <a:pt x="388" y="210"/>
                  </a:lnTo>
                  <a:lnTo>
                    <a:pt x="536" y="210"/>
                  </a:lnTo>
                  <a:lnTo>
                    <a:pt x="536" y="139"/>
                  </a:lnTo>
                  <a:lnTo>
                    <a:pt x="388" y="139"/>
                  </a:lnTo>
                  <a:lnTo>
                    <a:pt x="388" y="75"/>
                  </a:lnTo>
                  <a:lnTo>
                    <a:pt x="541" y="75"/>
                  </a:lnTo>
                  <a:close/>
                  <a:moveTo>
                    <a:pt x="239" y="75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239" y="353"/>
                  </a:lnTo>
                  <a:lnTo>
                    <a:pt x="239" y="278"/>
                  </a:lnTo>
                  <a:lnTo>
                    <a:pt x="85" y="278"/>
                  </a:lnTo>
                  <a:lnTo>
                    <a:pt x="85" y="210"/>
                  </a:lnTo>
                  <a:lnTo>
                    <a:pt x="235" y="210"/>
                  </a:lnTo>
                  <a:lnTo>
                    <a:pt x="235" y="139"/>
                  </a:lnTo>
                  <a:lnTo>
                    <a:pt x="85" y="139"/>
                  </a:lnTo>
                  <a:lnTo>
                    <a:pt x="85" y="75"/>
                  </a:lnTo>
                  <a:lnTo>
                    <a:pt x="239" y="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7" name="(c)" hidden="1"/>
          <p:cNvSpPr txBox="1"/>
          <p:nvPr userDrawn="1"/>
        </p:nvSpPr>
        <p:spPr>
          <a:xfrm>
            <a:off x="11967372" y="6891795"/>
            <a:ext cx="21474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aalto ee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000"/>
            <a:ext cx="60245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1" kern="1200" spc="-3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620" indent="-266620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39588" indent="-272968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06208" indent="-266620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242" indent="-265033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796" indent="-274556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416" indent="-266620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7450" indent="-265033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004" indent="-274556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8624" indent="-266620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7/cbo9781139541213" TargetMode="External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cicero.green/" TargetMode="Externa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58.png"/><Relationship Id="rId4" Type="http://schemas.openxmlformats.org/officeDocument/2006/relationships/hyperlink" Target="https://www.coop.se/vart-ansvar/hallbarhetsarbete/hallbarhetsdeklaration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7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244" y="1700810"/>
            <a:ext cx="10022591" cy="3542792"/>
          </a:xfrm>
        </p:spPr>
        <p:txBody>
          <a:bodyPr/>
          <a:lstStyle/>
          <a:p>
            <a:r>
              <a:rPr lang="en-US" sz="4800" dirty="0"/>
              <a:t>Communicating sustainability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Jukka Rintamäki</a:t>
            </a:r>
          </a:p>
          <a:p>
            <a:r>
              <a:rPr lang="fi-FI" dirty="0" err="1"/>
              <a:t>Sustainability</a:t>
            </a:r>
            <a:r>
              <a:rPr lang="fi-FI" dirty="0"/>
              <a:t> in Business 11 </a:t>
            </a:r>
            <a:r>
              <a:rPr lang="fi-FI" dirty="0" err="1"/>
              <a:t>May</a:t>
            </a:r>
            <a:r>
              <a:rPr lang="fi-FI" dirty="0"/>
              <a:t>,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79" y="577483"/>
            <a:ext cx="6667669" cy="3715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8659" y="5997594"/>
            <a:ext cx="37047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4864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7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A29DF-3430-3830-F915-834F298E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Other stakeholders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D69-A39E-F7A8-26AC-F1E5A2D3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Sustainability standards, certificates…</a:t>
            </a:r>
          </a:p>
          <a:p>
            <a:r>
              <a:rPr lang="en-US" dirty="0"/>
              <a:t>Reporting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Getting the right measures</a:t>
            </a:r>
          </a:p>
          <a:p>
            <a:pPr lvl="1"/>
            <a:r>
              <a:rPr lang="en-US" dirty="0"/>
              <a:t>Measuring</a:t>
            </a:r>
          </a:p>
          <a:p>
            <a:pPr lvl="1"/>
            <a:r>
              <a:rPr lang="en-US" dirty="0"/>
              <a:t>Costliness</a:t>
            </a:r>
          </a:p>
        </p:txBody>
      </p:sp>
    </p:spTree>
    <p:extLst>
      <p:ext uri="{BB962C8B-B14F-4D97-AF65-F5344CB8AC3E}">
        <p14:creationId xmlns:p14="http://schemas.microsoft.com/office/powerpoint/2010/main" val="42136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B3F02-E97B-046A-D249-DCBDA6D7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600" dirty="0"/>
              <a:t>Greenwashing: Unpacking some assumptions</a:t>
            </a:r>
          </a:p>
        </p:txBody>
      </p:sp>
      <p:pic>
        <p:nvPicPr>
          <p:cNvPr id="14" name="Picture 13" descr="Graph">
            <a:extLst>
              <a:ext uri="{FF2B5EF4-FFF2-40B4-BE49-F238E27FC236}">
                <a16:creationId xmlns:a16="http://schemas.microsoft.com/office/drawing/2014/main" id="{9D8EAEA9-B9FD-494E-5B6C-6D548643B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01" r="37167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B195-2B2D-C18F-6C24-F36C4110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Greenwashing is… </a:t>
            </a:r>
          </a:p>
          <a:p>
            <a:endParaRPr lang="en-US" sz="2200" dirty="0"/>
          </a:p>
          <a:p>
            <a:r>
              <a:rPr lang="en-US" sz="2200" dirty="0"/>
              <a:t>Information disclosure?</a:t>
            </a:r>
          </a:p>
          <a:p>
            <a:r>
              <a:rPr lang="en-US" sz="2200" dirty="0"/>
              <a:t>Deliberate?</a:t>
            </a:r>
          </a:p>
          <a:p>
            <a:r>
              <a:rPr lang="en-US" sz="2200" dirty="0"/>
              <a:t>Initiated by companies?</a:t>
            </a:r>
          </a:p>
          <a:p>
            <a:r>
              <a:rPr lang="en-US" sz="2200" dirty="0"/>
              <a:t>Beneficial to firms and costly to society?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C48F4-3076-1DE9-CDDA-F65529A988A2}"/>
              </a:ext>
            </a:extLst>
          </p:cNvPr>
          <p:cNvSpPr txBox="1"/>
          <p:nvPr/>
        </p:nvSpPr>
        <p:spPr>
          <a:xfrm>
            <a:off x="9506712" y="6442502"/>
            <a:ext cx="26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Sources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: Bowen, 2014</a:t>
            </a:r>
          </a:p>
        </p:txBody>
      </p:sp>
    </p:spTree>
    <p:extLst>
      <p:ext uri="{BB962C8B-B14F-4D97-AF65-F5344CB8AC3E}">
        <p14:creationId xmlns:p14="http://schemas.microsoft.com/office/powerpoint/2010/main" val="36549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F91F-B141-7D4D-BFA5-904F627C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communication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A7469-2E84-F372-ADD3-78E81034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6073" cy="4351338"/>
          </a:xfrm>
        </p:spPr>
        <p:txBody>
          <a:bodyPr/>
          <a:lstStyle/>
          <a:p>
            <a:r>
              <a:rPr lang="en-US" dirty="0"/>
              <a:t>What do we want to understand?</a:t>
            </a:r>
          </a:p>
          <a:p>
            <a:pPr lvl="1"/>
            <a:r>
              <a:rPr lang="en-US" dirty="0"/>
              <a:t>The degree to which sustainability communication </a:t>
            </a:r>
            <a:r>
              <a:rPr lang="en-US" i="1" dirty="0"/>
              <a:t>matches</a:t>
            </a:r>
            <a:r>
              <a:rPr lang="en-US" dirty="0"/>
              <a:t> sustainability practice? (Functional)</a:t>
            </a:r>
          </a:p>
          <a:p>
            <a:pPr lvl="1"/>
            <a:r>
              <a:rPr lang="en-US" dirty="0"/>
              <a:t>The degree to which sustainability communication generates sustainability practice? (Formative)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AB7FA-97CE-5BEE-39E1-7E10AB78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75" y="1509713"/>
            <a:ext cx="6043921" cy="4667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26E22-B36E-B681-2AE4-5BF50243B653}"/>
              </a:ext>
            </a:extLst>
          </p:cNvPr>
          <p:cNvSpPr txBox="1"/>
          <p:nvPr/>
        </p:nvSpPr>
        <p:spPr>
          <a:xfrm>
            <a:off x="9509760" y="6328829"/>
            <a:ext cx="268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Sources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Girschik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, 2018;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Morsing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 et al., 2020;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Winkler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17716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D593F16B-5992-C0C5-AC5C-63954A1E3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90EC7-1AB6-D7D8-5661-70608F38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Takeways</a:t>
            </a:r>
            <a:r>
              <a:rPr lang="en-US" dirty="0"/>
              <a:t> from the formative approach to sustainability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31107-3128-234F-2434-920D444E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helpful is it to view sustainability as “aspirational talk”?</a:t>
            </a:r>
          </a:p>
          <a:p>
            <a:pPr lvl="1"/>
            <a:r>
              <a:rPr lang="en-US" dirty="0"/>
              <a:t>How do we distinguish aspirational from non-aspirational?</a:t>
            </a:r>
          </a:p>
          <a:p>
            <a:pPr lvl="1"/>
            <a:r>
              <a:rPr lang="en-US" dirty="0"/>
              <a:t>Are commitment processes quick enough for what we need?</a:t>
            </a:r>
          </a:p>
          <a:p>
            <a:endParaRPr lang="en-US" dirty="0"/>
          </a:p>
          <a:p>
            <a:r>
              <a:rPr lang="en-US" dirty="0"/>
              <a:t>Regardless, we need to recognize the role of communication in organizational sustainability processes and outcomes!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E5F6D-8C04-7637-02F9-851261C942DF}"/>
              </a:ext>
            </a:extLst>
          </p:cNvPr>
          <p:cNvSpPr txBox="1"/>
          <p:nvPr/>
        </p:nvSpPr>
        <p:spPr>
          <a:xfrm>
            <a:off x="9509760" y="6328829"/>
            <a:ext cx="26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Sources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: Christensen et al., 2013</a:t>
            </a:r>
          </a:p>
        </p:txBody>
      </p:sp>
    </p:spTree>
    <p:extLst>
      <p:ext uri="{BB962C8B-B14F-4D97-AF65-F5344CB8AC3E}">
        <p14:creationId xmlns:p14="http://schemas.microsoft.com/office/powerpoint/2010/main" val="59784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B6680-04FA-4602-BB2B-C7FA6C3B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Making a difference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40EC6-A13D-4D1B-9806-FE213F453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Communicating your sustainability agenda in your organization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pic>
        <p:nvPicPr>
          <p:cNvPr id="7" name="Picture 6" descr="Colourful strings being woven togehter">
            <a:extLst>
              <a:ext uri="{FF2B5EF4-FFF2-40B4-BE49-F238E27FC236}">
                <a16:creationId xmlns:a16="http://schemas.microsoft.com/office/drawing/2014/main" id="{52506541-BCC8-4637-812F-5DB1C8F17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8" r="609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6833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07D740-9913-4DD0-BB21-DACC21D8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Making changes in organizations: issue-selling</a:t>
            </a:r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35C52A-E2EC-4DBD-8BC4-1404A7C4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Who</a:t>
            </a:r>
            <a:r>
              <a:rPr lang="fi-FI" dirty="0"/>
              <a:t>?</a:t>
            </a:r>
          </a:p>
          <a:p>
            <a:r>
              <a:rPr lang="fi-FI" dirty="0" err="1"/>
              <a:t>Individuals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perceive</a:t>
            </a:r>
            <a:r>
              <a:rPr lang="fi-FI" dirty="0"/>
              <a:t> </a:t>
            </a:r>
            <a:r>
              <a:rPr lang="fi-FI" dirty="0" err="1"/>
              <a:t>themselves</a:t>
            </a:r>
            <a:r>
              <a:rPr lang="fi-FI" dirty="0"/>
              <a:t> as </a:t>
            </a:r>
            <a:r>
              <a:rPr lang="fi-FI" dirty="0" err="1"/>
              <a:t>changemakers</a:t>
            </a:r>
            <a:r>
              <a:rPr lang="fi-FI" dirty="0"/>
              <a:t> and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dissatisfied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status </a:t>
            </a:r>
            <a:r>
              <a:rPr lang="fi-FI" dirty="0" err="1"/>
              <a:t>quo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How?</a:t>
            </a:r>
          </a:p>
          <a:p>
            <a:r>
              <a:rPr lang="fi-FI" dirty="0" err="1"/>
              <a:t>Gradually</a:t>
            </a:r>
            <a:r>
              <a:rPr lang="fi-FI" dirty="0"/>
              <a:t> </a:t>
            </a:r>
            <a:r>
              <a:rPr lang="fi-FI" dirty="0" err="1"/>
              <a:t>accumulate</a:t>
            </a:r>
            <a:r>
              <a:rPr lang="fi-FI" dirty="0"/>
              <a:t> </a:t>
            </a:r>
            <a:r>
              <a:rPr lang="fi-FI" dirty="0" err="1"/>
              <a:t>influence</a:t>
            </a:r>
            <a:r>
              <a:rPr lang="fi-FI" dirty="0"/>
              <a:t> and </a:t>
            </a:r>
            <a:r>
              <a:rPr lang="fi-FI" dirty="0" err="1"/>
              <a:t>build</a:t>
            </a:r>
            <a:r>
              <a:rPr lang="fi-FI" dirty="0"/>
              <a:t> </a:t>
            </a:r>
            <a:r>
              <a:rPr lang="fi-FI" dirty="0" err="1"/>
              <a:t>networks</a:t>
            </a:r>
            <a:r>
              <a:rPr lang="fi-FI" dirty="0"/>
              <a:t> to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in </a:t>
            </a:r>
            <a:r>
              <a:rPr lang="fi-FI" dirty="0" err="1"/>
              <a:t>organization</a:t>
            </a:r>
            <a:endParaRPr lang="fi-FI" dirty="0"/>
          </a:p>
          <a:p>
            <a:r>
              <a:rPr lang="fi-FI" dirty="0" err="1"/>
              <a:t>Draw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emotional</a:t>
            </a:r>
            <a:r>
              <a:rPr lang="fi-FI" dirty="0"/>
              <a:t> and </a:t>
            </a:r>
            <a:r>
              <a:rPr lang="fi-FI" dirty="0" err="1"/>
              <a:t>functional</a:t>
            </a:r>
            <a:r>
              <a:rPr lang="fi-FI" dirty="0"/>
              <a:t> </a:t>
            </a:r>
            <a:r>
              <a:rPr lang="fi-FI" dirty="0" err="1"/>
              <a:t>appeal</a:t>
            </a:r>
            <a:r>
              <a:rPr lang="fi-FI" dirty="0"/>
              <a:t> of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issues</a:t>
            </a:r>
            <a:r>
              <a:rPr lang="fi-FI" dirty="0"/>
              <a:t> to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buyers</a:t>
            </a:r>
            <a:endParaRPr lang="fi-FI" dirty="0"/>
          </a:p>
          <a:p>
            <a:pPr lvl="1"/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sellers</a:t>
            </a:r>
            <a:r>
              <a:rPr lang="fi-FI" dirty="0"/>
              <a:t>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buyers</a:t>
            </a:r>
            <a:r>
              <a:rPr lang="fi-FI" dirty="0"/>
              <a:t>’ </a:t>
            </a:r>
            <a:r>
              <a:rPr lang="fi-FI" dirty="0" err="1"/>
              <a:t>world-view</a:t>
            </a:r>
            <a:r>
              <a:rPr lang="fi-FI" dirty="0"/>
              <a:t> is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A95BC8-CF9C-B0EE-1FD2-50A4C153BE32}"/>
              </a:ext>
            </a:extLst>
          </p:cNvPr>
          <p:cNvSpPr txBox="1"/>
          <p:nvPr/>
        </p:nvSpPr>
        <p:spPr>
          <a:xfrm>
            <a:off x="9631680" y="6311900"/>
            <a:ext cx="26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Source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Wickert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 &amp; de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Bakker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65733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FD0B4-7E94-4E6B-82E8-941C7019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Who: Tempered radicals</a:t>
            </a:r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BF09-CC7B-42AE-AA2C-5CDEE699D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A person </a:t>
            </a:r>
            <a:r>
              <a:rPr lang="fi-FI" dirty="0" err="1"/>
              <a:t>slightly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organization’s</a:t>
            </a:r>
            <a:r>
              <a:rPr lang="fi-FI" dirty="0"/>
              <a:t> status </a:t>
            </a:r>
            <a:r>
              <a:rPr lang="fi-FI" dirty="0" err="1"/>
              <a:t>quo</a:t>
            </a:r>
            <a:endParaRPr lang="fi-FI" dirty="0"/>
          </a:p>
          <a:p>
            <a:pPr lvl="1"/>
            <a:r>
              <a:rPr lang="fi-FI" dirty="0"/>
              <a:t>Sees </a:t>
            </a:r>
            <a:r>
              <a:rPr lang="fi-FI" dirty="0" err="1"/>
              <a:t>things</a:t>
            </a:r>
            <a:r>
              <a:rPr lang="fi-FI" dirty="0"/>
              <a:t> a </a:t>
            </a:r>
            <a:r>
              <a:rPr lang="fi-FI" dirty="0" err="1"/>
              <a:t>bit</a:t>
            </a:r>
            <a:r>
              <a:rPr lang="fi-FI" dirty="0"/>
              <a:t> </a:t>
            </a:r>
            <a:r>
              <a:rPr lang="fi-FI" dirty="0" err="1"/>
              <a:t>differently</a:t>
            </a:r>
            <a:endParaRPr lang="fi-FI" dirty="0"/>
          </a:p>
          <a:p>
            <a:r>
              <a:rPr lang="fi-FI" dirty="0" err="1"/>
              <a:t>Dissatisfied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some </a:t>
            </a:r>
            <a:r>
              <a:rPr lang="fi-FI" dirty="0" err="1"/>
              <a:t>aspects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/</a:t>
            </a:r>
            <a:r>
              <a:rPr lang="fi-FI" dirty="0" err="1"/>
              <a:t>organization</a:t>
            </a:r>
            <a:endParaRPr lang="fi-FI" dirty="0"/>
          </a:p>
          <a:p>
            <a:pPr lvl="1"/>
            <a:r>
              <a:rPr lang="fi-FI" dirty="0" err="1"/>
              <a:t>Generally</a:t>
            </a:r>
            <a:r>
              <a:rPr lang="fi-FI" dirty="0"/>
              <a:t> </a:t>
            </a:r>
            <a:r>
              <a:rPr lang="fi-FI" dirty="0" err="1"/>
              <a:t>committed</a:t>
            </a:r>
            <a:r>
              <a:rPr lang="fi-FI" dirty="0"/>
              <a:t> and </a:t>
            </a:r>
            <a:r>
              <a:rPr lang="fi-FI" dirty="0" err="1"/>
              <a:t>identifies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/</a:t>
            </a:r>
            <a:r>
              <a:rPr lang="fi-FI" dirty="0" err="1"/>
              <a:t>organization</a:t>
            </a:r>
            <a:r>
              <a:rPr lang="fi-FI" dirty="0"/>
              <a:t> </a:t>
            </a:r>
            <a:r>
              <a:rPr lang="fi-FI" dirty="0" err="1"/>
              <a:t>strongly</a:t>
            </a:r>
            <a:endParaRPr lang="fi-FI" dirty="0"/>
          </a:p>
          <a:p>
            <a:pPr lvl="2"/>
            <a:r>
              <a:rPr lang="fi-FI" dirty="0" err="1"/>
              <a:t>Struggle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tension of </a:t>
            </a:r>
            <a:r>
              <a:rPr lang="fi-FI" dirty="0" err="1"/>
              <a:t>acting</a:t>
            </a:r>
            <a:r>
              <a:rPr lang="fi-FI" dirty="0"/>
              <a:t> on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agendas</a:t>
            </a:r>
            <a:r>
              <a:rPr lang="fi-FI" dirty="0"/>
              <a:t> and a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fit</a:t>
            </a:r>
            <a:r>
              <a:rPr lang="fi-FI" dirty="0"/>
              <a:t> in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general culture</a:t>
            </a:r>
          </a:p>
          <a:p>
            <a:r>
              <a:rPr lang="fi-FI" dirty="0" err="1"/>
              <a:t>Believes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of action is a </a:t>
            </a:r>
            <a:r>
              <a:rPr lang="fi-FI" dirty="0" err="1"/>
              <a:t>carefully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, </a:t>
            </a:r>
            <a:r>
              <a:rPr lang="fi-FI" dirty="0" err="1"/>
              <a:t>broadly</a:t>
            </a:r>
            <a:r>
              <a:rPr lang="fi-FI" dirty="0"/>
              <a:t> </a:t>
            </a:r>
            <a:r>
              <a:rPr lang="fi-FI" dirty="0" err="1"/>
              <a:t>complying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norms</a:t>
            </a:r>
            <a:endParaRPr lang="fi-FI" dirty="0"/>
          </a:p>
          <a:p>
            <a:pPr lvl="1"/>
            <a:r>
              <a:rPr lang="fi-FI" dirty="0"/>
              <a:t>No </a:t>
            </a:r>
            <a:r>
              <a:rPr lang="fi-FI" dirty="0" err="1"/>
              <a:t>displays</a:t>
            </a:r>
            <a:r>
              <a:rPr lang="fi-FI" dirty="0"/>
              <a:t> of </a:t>
            </a:r>
            <a:r>
              <a:rPr lang="fi-FI" dirty="0" err="1"/>
              <a:t>anger</a:t>
            </a:r>
            <a:r>
              <a:rPr lang="fi-FI" dirty="0"/>
              <a:t> etc.</a:t>
            </a:r>
          </a:p>
          <a:p>
            <a:r>
              <a:rPr lang="fi-FI" dirty="0"/>
              <a:t>Is on </a:t>
            </a:r>
            <a:r>
              <a:rPr lang="fi-FI" dirty="0" err="1"/>
              <a:t>the</a:t>
            </a:r>
            <a:r>
              <a:rPr lang="fi-FI" dirty="0"/>
              <a:t> lookout for </a:t>
            </a:r>
            <a:r>
              <a:rPr lang="fi-FI" dirty="0" err="1"/>
              <a:t>quick</a:t>
            </a:r>
            <a:r>
              <a:rPr lang="fi-FI" dirty="0"/>
              <a:t>, </a:t>
            </a:r>
            <a:r>
              <a:rPr lang="fi-FI" dirty="0" err="1"/>
              <a:t>easy</a:t>
            </a:r>
            <a:r>
              <a:rPr lang="fi-FI" dirty="0"/>
              <a:t> </a:t>
            </a:r>
            <a:r>
              <a:rPr lang="fi-FI" dirty="0" err="1"/>
              <a:t>victories</a:t>
            </a:r>
            <a:r>
              <a:rPr lang="fi-FI" dirty="0"/>
              <a:t> for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cause</a:t>
            </a:r>
            <a:endParaRPr lang="fi-FI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1AAF6-E739-29D2-2B27-9347B4CB04C4}"/>
              </a:ext>
            </a:extLst>
          </p:cNvPr>
          <p:cNvSpPr txBox="1"/>
          <p:nvPr/>
        </p:nvSpPr>
        <p:spPr>
          <a:xfrm>
            <a:off x="9631680" y="6311900"/>
            <a:ext cx="26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Sources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Meyerson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, 2001; 2004</a:t>
            </a:r>
          </a:p>
        </p:txBody>
      </p:sp>
    </p:spTree>
    <p:extLst>
      <p:ext uri="{BB962C8B-B14F-4D97-AF65-F5344CB8AC3E}">
        <p14:creationId xmlns:p14="http://schemas.microsoft.com/office/powerpoint/2010/main" val="291780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DA75D-E5C6-4F53-9FA6-06B8E16C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Getting started as a tempered radical</a:t>
            </a:r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DE60-8CD8-4178-A526-BA965B83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/>
              <a:t>Build networks of people who share the marginalized aspects of your identity</a:t>
            </a:r>
          </a:p>
          <a:p>
            <a:pPr lvl="1"/>
            <a:r>
              <a:rPr lang="fi-FI"/>
              <a:t>It’s a cold world going it alone</a:t>
            </a:r>
          </a:p>
          <a:p>
            <a:r>
              <a:rPr lang="fi-FI"/>
              <a:t>Develop discipline to manage emotions</a:t>
            </a:r>
          </a:p>
          <a:p>
            <a:pPr lvl="1"/>
            <a:r>
              <a:rPr lang="fi-FI"/>
              <a:t>This will help keep you in the driver’s seat</a:t>
            </a:r>
          </a:p>
          <a:p>
            <a:r>
              <a:rPr lang="fi-FI"/>
              <a:t>Separate ”front stage” performances from ”back stage” acts</a:t>
            </a:r>
          </a:p>
          <a:p>
            <a:pPr lvl="1"/>
            <a:r>
              <a:rPr lang="fi-FI"/>
              <a:t>Act conformist, hold on to your values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98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CA8B-444B-42A7-9A48-71AA7937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/>
              <a:t>Digging deeper: The formula for issue-selling</a:t>
            </a:r>
            <a:endParaRPr lang="en-GB" sz="410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771759F-9EBE-4A43-9482-6B8D321D0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000"/>
              <a:t>Tailor your pitch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/>
              <a:t>Frame the issue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/>
              <a:t>Manage emotions on both sides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/>
              <a:t>Get the timing right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/>
              <a:t>Involve others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/>
              <a:t>Adhere to norms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/>
              <a:t>Suggest solutions</a:t>
            </a:r>
          </a:p>
          <a:p>
            <a:pPr marL="514350" indent="-514350">
              <a:buFont typeface="+mj-lt"/>
              <a:buAutoNum type="arabicPeriod"/>
            </a:pPr>
            <a:endParaRPr lang="en-GB" sz="2000"/>
          </a:p>
        </p:txBody>
      </p:sp>
      <p:pic>
        <p:nvPicPr>
          <p:cNvPr id="20" name="Picture 4" descr="Large skydiving group mid-air">
            <a:extLst>
              <a:ext uri="{FF2B5EF4-FFF2-40B4-BE49-F238E27FC236}">
                <a16:creationId xmlns:a16="http://schemas.microsoft.com/office/drawing/2014/main" id="{F7D8E139-F82C-4DD7-921B-5DF0AFA8C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09" r="2694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A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54217F-0EEC-4C3B-8269-CD7FCB5B9B54}"/>
              </a:ext>
            </a:extLst>
          </p:cNvPr>
          <p:cNvSpPr txBox="1"/>
          <p:nvPr/>
        </p:nvSpPr>
        <p:spPr>
          <a:xfrm>
            <a:off x="9631680" y="6311900"/>
            <a:ext cx="26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Source: Ashford &amp; Demert, 2015</a:t>
            </a:r>
          </a:p>
        </p:txBody>
      </p:sp>
    </p:spTree>
    <p:extLst>
      <p:ext uri="{BB962C8B-B14F-4D97-AF65-F5344CB8AC3E}">
        <p14:creationId xmlns:p14="http://schemas.microsoft.com/office/powerpoint/2010/main" val="406260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9C66-42E3-4A3D-8A05-14892AAC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/>
              <a:t>What if issue-selling doesn’t work?</a:t>
            </a:r>
            <a:endParaRPr lang="en-GB" sz="4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627C6-5CB5-487B-A34C-404E5E411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0" r="3082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59BE2C-5158-46DF-8087-A1E39452EB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73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4CBCF49-F071-EDA3-3E2B-8E807865E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72D0E-E15E-4476-8C56-7C77777D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Agenda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F6BA50-4CC8-4B6A-B354-F701AF7CE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267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749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29C73F-85D6-1524-8856-49AC14D7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interview with Eero </a:t>
            </a:r>
            <a:r>
              <a:rPr lang="en-US" dirty="0" err="1"/>
              <a:t>Wahlstedt</a:t>
            </a:r>
            <a:endParaRPr lang="en-US" dirty="0"/>
          </a:p>
        </p:txBody>
      </p:sp>
      <p:pic>
        <p:nvPicPr>
          <p:cNvPr id="9" name="Picture 8" descr="A picture containing reef, text, screenshot, nature&#10;&#10;Description automatically generated">
            <a:extLst>
              <a:ext uri="{FF2B5EF4-FFF2-40B4-BE49-F238E27FC236}">
                <a16:creationId xmlns:a16="http://schemas.microsoft.com/office/drawing/2014/main" id="{8CA13B47-2626-617C-DAAE-2D3B9B383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" y="1415633"/>
            <a:ext cx="6264756" cy="2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19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639F5-3FAB-47B2-BE1F-C701E11E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rgbClr val="FFFFFF"/>
                </a:solidFill>
              </a:rPr>
              <a:t>Structure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8D2B9C4-24A1-4579-8BA4-704406997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15453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46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BD6C-8927-4811-81F7-7C5E942C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81EE-FBFA-4EE6-AB79-D9ACBD4A1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effectLst/>
              </a:rPr>
              <a:t>Ashford, S. J., &amp; </a:t>
            </a:r>
            <a:r>
              <a:rPr lang="en-GB" dirty="0" err="1">
                <a:effectLst/>
              </a:rPr>
              <a:t>Detert</a:t>
            </a:r>
            <a:r>
              <a:rPr lang="en-GB" dirty="0">
                <a:effectLst/>
              </a:rPr>
              <a:t>, J. 2015. Get the boss to buy in. </a:t>
            </a:r>
            <a:r>
              <a:rPr lang="en-GB" b="1" i="1" dirty="0">
                <a:effectLst/>
              </a:rPr>
              <a:t>Harvard Business Review</a:t>
            </a:r>
            <a:r>
              <a:rPr lang="en-GB" dirty="0">
                <a:effectLst/>
              </a:rPr>
              <a:t>, (JANUARY-FEBRUARY 2015).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Bowen, F. 2014. After Greenwashing. </a:t>
            </a:r>
            <a:r>
              <a:rPr lang="en-US" b="1" i="1" dirty="0">
                <a:effectLst/>
              </a:rPr>
              <a:t>After Greenwashing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2"/>
              </a:rPr>
              <a:t>https://doi.org/10.1017/cbo9781139541213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Christensen, L. T., Morsing, M., &amp; Thyssen, O. 2013. CSR as aspirational talk. </a:t>
            </a:r>
            <a:r>
              <a:rPr lang="en-US" b="1" i="1" dirty="0">
                <a:effectLst/>
              </a:rPr>
              <a:t>Organization</a:t>
            </a:r>
            <a:r>
              <a:rPr lang="en-US" dirty="0">
                <a:effectLst/>
              </a:rPr>
              <a:t>, 20(3): 372–393.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Girschik</a:t>
            </a:r>
            <a:r>
              <a:rPr lang="en-US" dirty="0">
                <a:effectLst/>
              </a:rPr>
              <a:t>, V. 2020. Shared Responsibility for Societal Problems: The Role of Internal Activists in Reframing Corporate Responsibility. </a:t>
            </a:r>
            <a:r>
              <a:rPr lang="en-US" b="1" i="1" dirty="0">
                <a:effectLst/>
              </a:rPr>
              <a:t>Business and Society</a:t>
            </a:r>
            <a:r>
              <a:rPr lang="en-US" dirty="0">
                <a:effectLst/>
              </a:rPr>
              <a:t>, 59(1): 34–66.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Meyerson, D. 2001. Radical change, the quiet way. </a:t>
            </a:r>
            <a:r>
              <a:rPr lang="en-GB" b="1" i="1" dirty="0">
                <a:effectLst/>
              </a:rPr>
              <a:t>Harvard Business Review</a:t>
            </a:r>
            <a:r>
              <a:rPr lang="en-GB" dirty="0">
                <a:effectLst/>
              </a:rPr>
              <a:t>, 79(9): 92–104.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Meyerson, D. E. 2004. The tempered radicals. </a:t>
            </a:r>
            <a:r>
              <a:rPr lang="en-GB" b="1" i="1" dirty="0">
                <a:effectLst/>
              </a:rPr>
              <a:t>Stanford Social Innovation Review</a:t>
            </a:r>
            <a:r>
              <a:rPr lang="en-GB" dirty="0">
                <a:effectLst/>
              </a:rPr>
              <a:t>, 2(2): 14–22.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Morsing, M. 2017. </a:t>
            </a:r>
            <a:r>
              <a:rPr lang="en-GB" dirty="0"/>
              <a:t>CSR communication: What is it? Why is it important? In: </a:t>
            </a:r>
            <a:r>
              <a:rPr lang="en-GB" dirty="0" err="1"/>
              <a:t>Rasche</a:t>
            </a:r>
            <a:r>
              <a:rPr lang="en-GB" dirty="0"/>
              <a:t>, A., Morsing, M. &amp; Moon, J. (Eds)</a:t>
            </a:r>
            <a:r>
              <a:rPr lang="en-GB" b="1" i="1" dirty="0"/>
              <a:t> Corporate social responsibility: Strategy, communication, governance</a:t>
            </a:r>
            <a:r>
              <a:rPr lang="en-GB" dirty="0"/>
              <a:t>. Cambridge University Press. 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Schoeneborn</a:t>
            </a:r>
            <a:r>
              <a:rPr lang="en-US" dirty="0">
                <a:effectLst/>
              </a:rPr>
              <a:t>, D., Morsing, M., &amp; Crane, A. 2020. Formative Perspectives on the Relation Between CSR Communication and CSR Practices: Pathways for Walking, Talking, and T(w)</a:t>
            </a:r>
            <a:r>
              <a:rPr lang="en-US" dirty="0" err="1">
                <a:effectLst/>
              </a:rPr>
              <a:t>alking</a:t>
            </a:r>
            <a:r>
              <a:rPr lang="en-US" dirty="0">
                <a:effectLst/>
              </a:rPr>
              <a:t>. </a:t>
            </a:r>
            <a:r>
              <a:rPr lang="en-US" b="1" i="1" dirty="0">
                <a:effectLst/>
              </a:rPr>
              <a:t>Business and Society</a:t>
            </a:r>
            <a:r>
              <a:rPr lang="en-US" dirty="0">
                <a:effectLst/>
              </a:rPr>
              <a:t>, 59(1): 5–33.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Winkler, P., Etter, M., &amp; </a:t>
            </a:r>
            <a:r>
              <a:rPr lang="en-US" dirty="0" err="1">
                <a:effectLst/>
              </a:rPr>
              <a:t>Castelló</a:t>
            </a:r>
            <a:r>
              <a:rPr lang="en-US" dirty="0">
                <a:effectLst/>
              </a:rPr>
              <a:t>, I. 2020. Vicious and Virtuous Circles of Aspirational Talk: From Self-Persuasive to Agonistic CSR Rhetoric. </a:t>
            </a:r>
            <a:r>
              <a:rPr lang="en-US" b="1" i="1" dirty="0">
                <a:effectLst/>
              </a:rPr>
              <a:t>Business and Society</a:t>
            </a:r>
            <a:r>
              <a:rPr lang="en-US" dirty="0">
                <a:effectLst/>
              </a:rPr>
              <a:t>, 59(1): 98–128.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8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3AE29-672D-2310-AB73-AA5C9DF1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B67D-9CBC-C052-E05B-22B8BBBF2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7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6FECDE9-B43D-4A52-A6B8-BF88DF5EACCC}"/>
              </a:ext>
            </a:extLst>
          </p:cNvPr>
          <p:cNvSpPr/>
          <p:nvPr/>
        </p:nvSpPr>
        <p:spPr>
          <a:xfrm>
            <a:off x="9994153" y="254118"/>
            <a:ext cx="1943160" cy="65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8ECE1-0A4E-4755-943F-A2B191B4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5870"/>
            <a:ext cx="11639694" cy="643836"/>
          </a:xfrm>
        </p:spPr>
        <p:txBody>
          <a:bodyPr/>
          <a:lstStyle/>
          <a:p>
            <a:r>
              <a:rPr lang="en-US" sz="3599" dirty="0">
                <a:ea typeface="+mj-lt"/>
                <a:cs typeface="+mj-lt"/>
              </a:rPr>
              <a:t>Consumers’ ability &amp; willingness to act differ</a:t>
            </a:r>
            <a:endParaRPr lang="en-US" sz="3599" b="0"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E64E6-BC72-406C-8F41-5794F3DB2E84}"/>
              </a:ext>
            </a:extLst>
          </p:cNvPr>
          <p:cNvSpPr txBox="1"/>
          <p:nvPr/>
        </p:nvSpPr>
        <p:spPr>
          <a:xfrm>
            <a:off x="3123822" y="6204593"/>
            <a:ext cx="6971585" cy="5230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26"/>
            <a:r>
              <a:rPr lang="fi-FI" sz="1400" b="1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Figure</a:t>
            </a:r>
            <a:r>
              <a:rPr lang="fi-FI" sz="1400" b="1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. </a:t>
            </a:r>
            <a:r>
              <a:rPr lang="fi-FI" sz="1400" b="1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Sustainable</a:t>
            </a:r>
            <a:r>
              <a:rPr lang="fi-FI" sz="1400" b="1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400" b="1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consumption</a:t>
            </a:r>
            <a:r>
              <a:rPr lang="fi-FI" sz="1400" b="1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400" b="1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behaviour</a:t>
            </a:r>
            <a:r>
              <a:rPr lang="fi-FI" sz="1400" b="1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400" b="1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change</a:t>
            </a:r>
            <a:r>
              <a:rPr lang="fi-FI" sz="1400" b="1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400" b="1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opportunities</a:t>
            </a:r>
            <a:endParaRPr lang="en-US" sz="1400" b="1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defTabSz="914126"/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6904399-079E-4AE8-BCE5-DC583299E971}"/>
              </a:ext>
            </a:extLst>
          </p:cNvPr>
          <p:cNvSpPr txBox="1"/>
          <p:nvPr/>
        </p:nvSpPr>
        <p:spPr>
          <a:xfrm>
            <a:off x="5543025" y="1634122"/>
            <a:ext cx="1569364" cy="3692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b="1" dirty="0" err="1">
                <a:solidFill>
                  <a:prstClr val="black"/>
                </a:solidFill>
              </a:rPr>
              <a:t>Ability</a:t>
            </a:r>
            <a:r>
              <a:rPr lang="fi-FI" sz="1799" b="1" dirty="0">
                <a:solidFill>
                  <a:prstClr val="black"/>
                </a:solidFill>
              </a:rPr>
              <a:t> to act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C3643D-7DD3-401F-BD68-F2516CAD3D4D}"/>
              </a:ext>
            </a:extLst>
          </p:cNvPr>
          <p:cNvSpPr>
            <a:spLocks noGrp="1"/>
          </p:cNvSpPr>
          <p:nvPr/>
        </p:nvSpPr>
        <p:spPr>
          <a:xfrm>
            <a:off x="1588023" y="6581521"/>
            <a:ext cx="9310136" cy="415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63">
              <a:lnSpc>
                <a:spcPts val="1400"/>
              </a:lnSpc>
            </a:pPr>
            <a:r>
              <a:rPr lang="fi-FI" sz="1100" b="0" dirty="0" err="1">
                <a:solidFill>
                  <a:prstClr val="black"/>
                </a:solidFill>
                <a:latin typeface="Arial"/>
              </a:rPr>
              <a:t>Source</a:t>
            </a:r>
            <a:r>
              <a:rPr lang="fi-FI" sz="1100" b="0" dirty="0">
                <a:solidFill>
                  <a:prstClr val="black"/>
                </a:solidFill>
                <a:latin typeface="Arial"/>
              </a:rPr>
              <a:t>: </a:t>
            </a:r>
            <a:r>
              <a:rPr lang="fi-FI" sz="1100" b="0" dirty="0" err="1">
                <a:solidFill>
                  <a:prstClr val="black"/>
                </a:solidFill>
                <a:latin typeface="Arial"/>
              </a:rPr>
              <a:t>Barr</a:t>
            </a:r>
            <a:r>
              <a:rPr lang="fi-FI" sz="1100" b="0" dirty="0">
                <a:solidFill>
                  <a:prstClr val="black"/>
                </a:solidFill>
                <a:latin typeface="Arial"/>
              </a:rPr>
              <a:t>, S, Shaw, G, &amp; </a:t>
            </a:r>
            <a:r>
              <a:rPr lang="fi-FI" sz="1100" b="0" dirty="0" err="1">
                <a:solidFill>
                  <a:prstClr val="black"/>
                </a:solidFill>
                <a:latin typeface="Arial"/>
              </a:rPr>
              <a:t>Gilg</a:t>
            </a:r>
            <a:r>
              <a:rPr lang="fi-FI" sz="1100" b="0" dirty="0">
                <a:solidFill>
                  <a:prstClr val="black"/>
                </a:solidFill>
                <a:latin typeface="Arial"/>
              </a:rPr>
              <a:t>, A. W. (2006) </a:t>
            </a:r>
            <a:r>
              <a:rPr lang="fi-FI" sz="1100" b="0" i="1" dirty="0">
                <a:solidFill>
                  <a:prstClr val="black"/>
                </a:solidFill>
                <a:latin typeface="Arial"/>
              </a:rPr>
              <a:t>'</a:t>
            </a:r>
            <a:r>
              <a:rPr lang="fi-FI" sz="1100" b="0" i="1" dirty="0" err="1">
                <a:solidFill>
                  <a:prstClr val="black"/>
                </a:solidFill>
                <a:latin typeface="Arial"/>
              </a:rPr>
              <a:t>Promoting</a:t>
            </a:r>
            <a:r>
              <a:rPr lang="fi-FI" sz="1100" b="0" i="1" dirty="0">
                <a:solidFill>
                  <a:prstClr val="black"/>
                </a:solidFill>
                <a:latin typeface="Arial"/>
              </a:rPr>
              <a:t> Sustainable </a:t>
            </a:r>
            <a:r>
              <a:rPr lang="fi-FI" sz="1100" b="0" i="1" dirty="0" err="1">
                <a:solidFill>
                  <a:prstClr val="black"/>
                </a:solidFill>
                <a:latin typeface="Arial"/>
              </a:rPr>
              <a:t>Lifestyles</a:t>
            </a:r>
            <a:r>
              <a:rPr lang="fi-FI" sz="1100" b="0" i="1" dirty="0">
                <a:solidFill>
                  <a:prstClr val="black"/>
                </a:solidFill>
                <a:latin typeface="Arial"/>
              </a:rPr>
              <a:t>: a social </a:t>
            </a:r>
            <a:r>
              <a:rPr lang="fi-FI" sz="1100" b="0" i="1" dirty="0" err="1">
                <a:solidFill>
                  <a:prstClr val="black"/>
                </a:solidFill>
                <a:latin typeface="Arial"/>
              </a:rPr>
              <a:t>marketing</a:t>
            </a:r>
            <a:r>
              <a:rPr lang="fi-FI" sz="1100" b="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100" b="0" i="1" dirty="0" err="1">
                <a:solidFill>
                  <a:prstClr val="black"/>
                </a:solidFill>
                <a:latin typeface="Arial"/>
              </a:rPr>
              <a:t>approach</a:t>
            </a:r>
            <a:r>
              <a:rPr lang="fi-FI" sz="1100" b="0" i="1" dirty="0">
                <a:solidFill>
                  <a:prstClr val="black"/>
                </a:solidFill>
                <a:latin typeface="Arial"/>
              </a:rPr>
              <a:t>'.</a:t>
            </a:r>
            <a:r>
              <a:rPr lang="fi-FI" sz="1100" b="0" dirty="0">
                <a:solidFill>
                  <a:prstClr val="black"/>
                </a:solidFill>
                <a:latin typeface="Arial"/>
              </a:rPr>
              <a:t> London, DEFRA.</a:t>
            </a:r>
            <a:br>
              <a:rPr lang="fi-FI" sz="1100" b="0" dirty="0">
                <a:solidFill>
                  <a:prstClr val="black"/>
                </a:solidFill>
                <a:latin typeface="Arial"/>
              </a:rPr>
            </a:br>
            <a:endParaRPr lang="fi-FI" sz="1100" b="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57CA50-893A-4C67-8D33-DCD44E7187BE}"/>
              </a:ext>
            </a:extLst>
          </p:cNvPr>
          <p:cNvCxnSpPr/>
          <p:nvPr/>
        </p:nvCxnSpPr>
        <p:spPr>
          <a:xfrm>
            <a:off x="1585091" y="4008609"/>
            <a:ext cx="777483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905A8E-94E0-4CA5-B522-88DA00B48425}"/>
              </a:ext>
            </a:extLst>
          </p:cNvPr>
          <p:cNvCxnSpPr/>
          <p:nvPr/>
        </p:nvCxnSpPr>
        <p:spPr>
          <a:xfrm flipV="1">
            <a:off x="5472510" y="1848932"/>
            <a:ext cx="0" cy="41993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>
            <a:extLst>
              <a:ext uri="{FF2B5EF4-FFF2-40B4-BE49-F238E27FC236}">
                <a16:creationId xmlns:a16="http://schemas.microsoft.com/office/drawing/2014/main" id="{585A1867-3760-47C6-804D-C995B6743861}"/>
              </a:ext>
            </a:extLst>
          </p:cNvPr>
          <p:cNvSpPr txBox="1"/>
          <p:nvPr/>
        </p:nvSpPr>
        <p:spPr>
          <a:xfrm>
            <a:off x="8280093" y="4068600"/>
            <a:ext cx="1528739" cy="6459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b="1" dirty="0" err="1">
                <a:solidFill>
                  <a:prstClr val="black"/>
                </a:solidFill>
              </a:rPr>
              <a:t>Willingness</a:t>
            </a:r>
            <a:r>
              <a:rPr lang="fi-FI" sz="1799" b="1" dirty="0">
                <a:solidFill>
                  <a:prstClr val="black"/>
                </a:solidFill>
              </a:rPr>
              <a:t> </a:t>
            </a:r>
          </a:p>
          <a:p>
            <a:pPr defTabSz="457063"/>
            <a:r>
              <a:rPr lang="fi-FI" sz="1799" b="1" dirty="0">
                <a:solidFill>
                  <a:prstClr val="black"/>
                </a:solidFill>
              </a:rPr>
              <a:t>to act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0FAB2AD-62E8-4DE0-8F19-84BEC9DB36E5}"/>
              </a:ext>
            </a:extLst>
          </p:cNvPr>
          <p:cNvSpPr txBox="1"/>
          <p:nvPr/>
        </p:nvSpPr>
        <p:spPr>
          <a:xfrm>
            <a:off x="2736919" y="3739376"/>
            <a:ext cx="1390313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dirty="0">
                <a:solidFill>
                  <a:prstClr val="black"/>
                </a:solidFill>
              </a:rPr>
              <a:t>Basic </a:t>
            </a:r>
          </a:p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contributors</a:t>
            </a:r>
            <a:endParaRPr lang="fi-FI" sz="1799" dirty="0">
              <a:solidFill>
                <a:prstClr val="black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7869E7B-6831-4BF0-BF41-40FBCA640D69}"/>
              </a:ext>
            </a:extLst>
          </p:cNvPr>
          <p:cNvSpPr txBox="1"/>
          <p:nvPr/>
        </p:nvSpPr>
        <p:spPr>
          <a:xfrm>
            <a:off x="3570844" y="5268422"/>
            <a:ext cx="1236390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Long-term</a:t>
            </a:r>
            <a:endParaRPr lang="fi-FI" sz="1799" dirty="0">
              <a:solidFill>
                <a:prstClr val="black"/>
              </a:solidFill>
            </a:endParaRPr>
          </a:p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districted</a:t>
            </a:r>
            <a:endParaRPr lang="fi-FI" sz="1799" dirty="0">
              <a:solidFill>
                <a:prstClr val="black"/>
              </a:solidFill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1EF5C23A-7D59-41B2-A0D4-39D2458B790C}"/>
              </a:ext>
            </a:extLst>
          </p:cNvPr>
          <p:cNvSpPr txBox="1"/>
          <p:nvPr/>
        </p:nvSpPr>
        <p:spPr>
          <a:xfrm>
            <a:off x="1618685" y="2448842"/>
            <a:ext cx="1403047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Disintrested</a:t>
            </a:r>
            <a:endParaRPr lang="fi-FI" sz="1799" dirty="0">
              <a:solidFill>
                <a:prstClr val="black"/>
              </a:solidFill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809377F5-1E6B-47C7-84E7-677D8E574BF0}"/>
              </a:ext>
            </a:extLst>
          </p:cNvPr>
          <p:cNvSpPr txBox="1"/>
          <p:nvPr/>
        </p:nvSpPr>
        <p:spPr>
          <a:xfrm>
            <a:off x="5904447" y="2179608"/>
            <a:ext cx="1839012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Consumers</a:t>
            </a:r>
            <a:r>
              <a:rPr lang="fi-FI" sz="1799" dirty="0">
                <a:solidFill>
                  <a:prstClr val="black"/>
                </a:solidFill>
              </a:rPr>
              <a:t> with</a:t>
            </a:r>
          </a:p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conscience</a:t>
            </a:r>
            <a:endParaRPr lang="fi-FI" sz="1799" dirty="0">
              <a:solidFill>
                <a:prstClr val="black"/>
              </a:solidFill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02B104F4-60BB-401C-A68E-50A57D2F0569}"/>
              </a:ext>
            </a:extLst>
          </p:cNvPr>
          <p:cNvSpPr txBox="1"/>
          <p:nvPr/>
        </p:nvSpPr>
        <p:spPr>
          <a:xfrm>
            <a:off x="5938040" y="3410150"/>
            <a:ext cx="1150400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Wastage</a:t>
            </a:r>
            <a:r>
              <a:rPr lang="fi-FI" sz="1799" dirty="0">
                <a:solidFill>
                  <a:prstClr val="black"/>
                </a:solidFill>
              </a:rPr>
              <a:t> </a:t>
            </a:r>
          </a:p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focused</a:t>
            </a:r>
            <a:endParaRPr lang="fi-FI" sz="1799" dirty="0">
              <a:solidFill>
                <a:prstClr val="black"/>
              </a:solidFill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A9321BB4-976B-4A0B-8DA4-C44E60277113}"/>
              </a:ext>
            </a:extLst>
          </p:cNvPr>
          <p:cNvSpPr txBox="1"/>
          <p:nvPr/>
        </p:nvSpPr>
        <p:spPr>
          <a:xfrm>
            <a:off x="7981998" y="2718076"/>
            <a:ext cx="941389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Greens</a:t>
            </a:r>
            <a:endParaRPr lang="fi-FI" sz="1799" dirty="0">
              <a:solidFill>
                <a:prstClr val="black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CE09CC8D-1804-4FE7-AEFB-3033416A3976}"/>
              </a:ext>
            </a:extLst>
          </p:cNvPr>
          <p:cNvSpPr txBox="1"/>
          <p:nvPr/>
        </p:nvSpPr>
        <p:spPr>
          <a:xfrm>
            <a:off x="5818359" y="4908476"/>
            <a:ext cx="1377693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Currently</a:t>
            </a:r>
            <a:r>
              <a:rPr lang="fi-FI" sz="1799" dirty="0">
                <a:solidFill>
                  <a:prstClr val="black"/>
                </a:solidFill>
              </a:rPr>
              <a:t> </a:t>
            </a:r>
          </a:p>
          <a:p>
            <a:pPr defTabSz="457063"/>
            <a:r>
              <a:rPr lang="fi-FI" sz="1799" dirty="0" err="1">
                <a:solidFill>
                  <a:prstClr val="black"/>
                </a:solidFill>
              </a:rPr>
              <a:t>constrained</a:t>
            </a:r>
            <a:endParaRPr lang="fi-FI" sz="1799" dirty="0">
              <a:solidFill>
                <a:prstClr val="black"/>
              </a:solidFill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C3F672B3-076F-4000-8C63-0B1CB2A953B4}"/>
              </a:ext>
            </a:extLst>
          </p:cNvPr>
          <p:cNvSpPr/>
          <p:nvPr/>
        </p:nvSpPr>
        <p:spPr>
          <a:xfrm>
            <a:off x="1489657" y="2176304"/>
            <a:ext cx="1660641" cy="1006061"/>
          </a:xfrm>
          <a:prstGeom prst="hexagon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5936D83-03E0-481C-9477-094AA4F8EFE4}"/>
              </a:ext>
            </a:extLst>
          </p:cNvPr>
          <p:cNvSpPr/>
          <p:nvPr/>
        </p:nvSpPr>
        <p:spPr>
          <a:xfrm>
            <a:off x="7711550" y="2333579"/>
            <a:ext cx="1676569" cy="1076693"/>
          </a:xfrm>
          <a:prstGeom prst="hexagon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6BB66E05-CAAB-4B5B-BF3A-C183805B6D8D}"/>
              </a:ext>
            </a:extLst>
          </p:cNvPr>
          <p:cNvSpPr/>
          <p:nvPr/>
        </p:nvSpPr>
        <p:spPr>
          <a:xfrm>
            <a:off x="5818359" y="1978610"/>
            <a:ext cx="1924573" cy="1076693"/>
          </a:xfrm>
          <a:prstGeom prst="hexagon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E7CFB3A3-09F5-4063-9B52-7BB80A8B8681}"/>
              </a:ext>
            </a:extLst>
          </p:cNvPr>
          <p:cNvSpPr/>
          <p:nvPr/>
        </p:nvSpPr>
        <p:spPr>
          <a:xfrm>
            <a:off x="5668546" y="3201029"/>
            <a:ext cx="1676569" cy="1076693"/>
          </a:xfrm>
          <a:prstGeom prst="hexagon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7D653D6C-BA29-43A5-BC49-A5794EB97577}"/>
              </a:ext>
            </a:extLst>
          </p:cNvPr>
          <p:cNvSpPr/>
          <p:nvPr/>
        </p:nvSpPr>
        <p:spPr>
          <a:xfrm>
            <a:off x="5674956" y="4639363"/>
            <a:ext cx="1676569" cy="1076693"/>
          </a:xfrm>
          <a:prstGeom prst="hexagon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101A7DDA-B003-4D2C-B485-DB5814726D7B}"/>
              </a:ext>
            </a:extLst>
          </p:cNvPr>
          <p:cNvSpPr/>
          <p:nvPr/>
        </p:nvSpPr>
        <p:spPr>
          <a:xfrm>
            <a:off x="2512231" y="3470264"/>
            <a:ext cx="1676569" cy="1076693"/>
          </a:xfrm>
          <a:prstGeom prst="hexagon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6755DEA5-0282-4374-BEBD-779F26F7D599}"/>
              </a:ext>
            </a:extLst>
          </p:cNvPr>
          <p:cNvSpPr/>
          <p:nvPr/>
        </p:nvSpPr>
        <p:spPr>
          <a:xfrm>
            <a:off x="3350516" y="4999309"/>
            <a:ext cx="1676569" cy="1076693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63"/>
            <a:endParaRPr lang="fi-FI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57A39DC0-F70B-42FC-AA71-99C93B6335AD}"/>
              </a:ext>
            </a:extLst>
          </p:cNvPr>
          <p:cNvSpPr txBox="1"/>
          <p:nvPr/>
        </p:nvSpPr>
        <p:spPr>
          <a:xfrm>
            <a:off x="1153156" y="5446821"/>
            <a:ext cx="1573273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i="1" dirty="0" err="1">
                <a:solidFill>
                  <a:prstClr val="black"/>
                </a:solidFill>
              </a:rPr>
              <a:t>Low</a:t>
            </a:r>
            <a:r>
              <a:rPr lang="fi-FI" sz="1799" i="1" dirty="0">
                <a:solidFill>
                  <a:prstClr val="black"/>
                </a:solidFill>
              </a:rPr>
              <a:t> </a:t>
            </a:r>
            <a:r>
              <a:rPr lang="fi-FI" sz="1799" i="1" dirty="0" err="1">
                <a:solidFill>
                  <a:prstClr val="black"/>
                </a:solidFill>
              </a:rPr>
              <a:t>ability</a:t>
            </a:r>
            <a:r>
              <a:rPr lang="fi-FI" sz="1799" i="1" dirty="0">
                <a:solidFill>
                  <a:prstClr val="black"/>
                </a:solidFill>
              </a:rPr>
              <a:t> </a:t>
            </a:r>
          </a:p>
          <a:p>
            <a:pPr defTabSz="457063"/>
            <a:r>
              <a:rPr lang="fi-FI" sz="1799" i="1" dirty="0">
                <a:solidFill>
                  <a:prstClr val="black"/>
                </a:solidFill>
              </a:rPr>
              <a:t>and </a:t>
            </a:r>
            <a:r>
              <a:rPr lang="fi-FI" sz="1799" i="1" dirty="0" err="1">
                <a:solidFill>
                  <a:prstClr val="black"/>
                </a:solidFill>
              </a:rPr>
              <a:t>unwilling</a:t>
            </a:r>
            <a:endParaRPr lang="fi-FI" sz="1799" i="1" dirty="0">
              <a:solidFill>
                <a:prstClr val="black"/>
              </a:solidFill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F584DA65-9390-4810-A558-B0BE0C0F5766}"/>
              </a:ext>
            </a:extLst>
          </p:cNvPr>
          <p:cNvSpPr txBox="1"/>
          <p:nvPr/>
        </p:nvSpPr>
        <p:spPr>
          <a:xfrm>
            <a:off x="7550372" y="1855482"/>
            <a:ext cx="2278324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fi-FI" sz="1799" i="1" dirty="0" err="1">
                <a:solidFill>
                  <a:prstClr val="black"/>
                </a:solidFill>
              </a:rPr>
              <a:t>High</a:t>
            </a:r>
            <a:r>
              <a:rPr lang="fi-FI" sz="1799" i="1" dirty="0">
                <a:solidFill>
                  <a:prstClr val="black"/>
                </a:solidFill>
              </a:rPr>
              <a:t> </a:t>
            </a:r>
            <a:r>
              <a:rPr lang="fi-FI" sz="1799" i="1" dirty="0" err="1">
                <a:solidFill>
                  <a:prstClr val="black"/>
                </a:solidFill>
              </a:rPr>
              <a:t>ability</a:t>
            </a:r>
            <a:r>
              <a:rPr lang="fi-FI" sz="1799" i="1" dirty="0">
                <a:solidFill>
                  <a:prstClr val="black"/>
                </a:solidFill>
              </a:rPr>
              <a:t> &amp; </a:t>
            </a:r>
            <a:r>
              <a:rPr lang="fi-FI" sz="1799" i="1" dirty="0" err="1">
                <a:solidFill>
                  <a:prstClr val="black"/>
                </a:solidFill>
              </a:rPr>
              <a:t>willing</a:t>
            </a:r>
            <a:endParaRPr lang="fi-FI" sz="1799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6B75-F3CB-4AE8-8690-9FF9FD66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5870"/>
            <a:ext cx="11639694" cy="560759"/>
          </a:xfrm>
        </p:spPr>
        <p:txBody>
          <a:bodyPr/>
          <a:lstStyle/>
          <a:p>
            <a:r>
              <a:rPr lang="fi-FI" dirty="0">
                <a:ea typeface="+mj-lt"/>
                <a:cs typeface="+mj-lt"/>
              </a:rPr>
              <a:t>WILL CONSUMERS BUY SUSTAINABLE?</a:t>
            </a:r>
            <a:endParaRPr lang="fi-FI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4D75-CEB6-4341-853C-FC81C457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07" y="2060932"/>
            <a:ext cx="7940610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fi-FI" b="1" dirty="0" err="1">
                <a:ea typeface="+mn-lt"/>
                <a:cs typeface="+mn-lt"/>
              </a:rPr>
              <a:t>Gap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between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attitudes</a:t>
            </a:r>
            <a:r>
              <a:rPr lang="fi-FI" b="1" dirty="0">
                <a:ea typeface="+mn-lt"/>
                <a:cs typeface="+mn-lt"/>
              </a:rPr>
              <a:t> (</a:t>
            </a:r>
            <a:r>
              <a:rPr lang="fi-FI" b="1" dirty="0" err="1">
                <a:ea typeface="+mn-lt"/>
                <a:cs typeface="+mn-lt"/>
              </a:rPr>
              <a:t>opinion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surveys</a:t>
            </a:r>
            <a:r>
              <a:rPr lang="fi-FI" b="1" dirty="0">
                <a:ea typeface="+mn-lt"/>
                <a:cs typeface="+mn-lt"/>
              </a:rPr>
              <a:t>) and </a:t>
            </a:r>
            <a:r>
              <a:rPr lang="fi-FI" b="1" dirty="0" err="1">
                <a:ea typeface="+mn-lt"/>
                <a:cs typeface="+mn-lt"/>
              </a:rPr>
              <a:t>actual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behaviour</a:t>
            </a:r>
            <a:endParaRPr lang="fi-FI" dirty="0" err="1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fi-FI" sz="1999" dirty="0" err="1">
                <a:ea typeface="+mn-lt"/>
                <a:cs typeface="+mn-lt"/>
              </a:rPr>
              <a:t>Lack</a:t>
            </a:r>
            <a:r>
              <a:rPr lang="fi-FI" sz="1999" dirty="0">
                <a:ea typeface="+mn-lt"/>
                <a:cs typeface="+mn-lt"/>
              </a:rPr>
              <a:t> of </a:t>
            </a:r>
            <a:r>
              <a:rPr lang="fi-FI" sz="1999" dirty="0" err="1">
                <a:ea typeface="+mn-lt"/>
                <a:cs typeface="+mn-lt"/>
              </a:rPr>
              <a:t>consistency</a:t>
            </a:r>
            <a:r>
              <a:rPr lang="fi-FI" sz="1999" dirty="0">
                <a:ea typeface="+mn-lt"/>
                <a:cs typeface="+mn-lt"/>
              </a:rPr>
              <a:t> </a:t>
            </a:r>
            <a:r>
              <a:rPr lang="fi-FI" sz="1999" dirty="0" err="1">
                <a:ea typeface="+mn-lt"/>
                <a:cs typeface="+mn-lt"/>
              </a:rPr>
              <a:t>between</a:t>
            </a:r>
            <a:r>
              <a:rPr lang="fi-FI" sz="1999" dirty="0">
                <a:ea typeface="+mn-lt"/>
                <a:cs typeface="+mn-lt"/>
              </a:rPr>
              <a:t> </a:t>
            </a:r>
            <a:r>
              <a:rPr lang="fi-FI" sz="1999" dirty="0" err="1">
                <a:ea typeface="+mn-lt"/>
                <a:cs typeface="+mn-lt"/>
              </a:rPr>
              <a:t>expressed</a:t>
            </a:r>
            <a:r>
              <a:rPr lang="fi-FI" sz="1999" dirty="0">
                <a:ea typeface="+mn-lt"/>
                <a:cs typeface="+mn-lt"/>
              </a:rPr>
              <a:t> </a:t>
            </a:r>
            <a:r>
              <a:rPr lang="fi-FI" sz="1999" dirty="0" err="1">
                <a:ea typeface="+mn-lt"/>
                <a:cs typeface="+mn-lt"/>
              </a:rPr>
              <a:t>concerns</a:t>
            </a:r>
            <a:r>
              <a:rPr lang="fi-FI" sz="1999" dirty="0">
                <a:ea typeface="+mn-lt"/>
                <a:cs typeface="+mn-lt"/>
              </a:rPr>
              <a:t> </a:t>
            </a:r>
            <a:r>
              <a:rPr lang="fi-FI" sz="1999" dirty="0" err="1">
                <a:ea typeface="+mn-lt"/>
                <a:cs typeface="+mn-lt"/>
              </a:rPr>
              <a:t>about</a:t>
            </a:r>
            <a:r>
              <a:rPr lang="fi-FI" sz="1999" dirty="0">
                <a:ea typeface="+mn-lt"/>
                <a:cs typeface="+mn-lt"/>
              </a:rPr>
              <a:t> </a:t>
            </a:r>
            <a:br>
              <a:rPr lang="en-US" dirty="0"/>
            </a:br>
            <a:r>
              <a:rPr lang="fi-FI" sz="1999" dirty="0" err="1">
                <a:ea typeface="+mn-lt"/>
                <a:cs typeface="+mn-lt"/>
              </a:rPr>
              <a:t>sustainability</a:t>
            </a:r>
            <a:r>
              <a:rPr lang="fi-FI" sz="1999" dirty="0">
                <a:ea typeface="+mn-lt"/>
                <a:cs typeface="+mn-lt"/>
              </a:rPr>
              <a:t> </a:t>
            </a:r>
            <a:r>
              <a:rPr lang="fi-FI" sz="1999" dirty="0" err="1">
                <a:ea typeface="+mn-lt"/>
                <a:cs typeface="+mn-lt"/>
              </a:rPr>
              <a:t>issues</a:t>
            </a:r>
            <a:r>
              <a:rPr lang="fi-FI" sz="1999" dirty="0">
                <a:ea typeface="+mn-lt"/>
                <a:cs typeface="+mn-lt"/>
              </a:rPr>
              <a:t> and </a:t>
            </a:r>
            <a:r>
              <a:rPr lang="fi-FI" sz="1999" dirty="0" err="1">
                <a:ea typeface="+mn-lt"/>
                <a:cs typeface="+mn-lt"/>
              </a:rPr>
              <a:t>willingness</a:t>
            </a:r>
            <a:r>
              <a:rPr lang="fi-FI" sz="1999" dirty="0">
                <a:ea typeface="+mn-lt"/>
                <a:cs typeface="+mn-lt"/>
              </a:rPr>
              <a:t> to act </a:t>
            </a:r>
            <a:r>
              <a:rPr lang="fi-FI" sz="1999" dirty="0" err="1">
                <a:ea typeface="+mn-lt"/>
                <a:cs typeface="+mn-lt"/>
              </a:rPr>
              <a:t>upon</a:t>
            </a:r>
            <a:r>
              <a:rPr lang="fi-FI" sz="1999" dirty="0">
                <a:ea typeface="+mn-lt"/>
                <a:cs typeface="+mn-lt"/>
              </a:rPr>
              <a:t> </a:t>
            </a:r>
            <a:r>
              <a:rPr lang="fi-FI" sz="1999" dirty="0" err="1">
                <a:ea typeface="+mn-lt"/>
                <a:cs typeface="+mn-lt"/>
              </a:rPr>
              <a:t>these</a:t>
            </a:r>
            <a:r>
              <a:rPr lang="fi-FI" sz="1999" dirty="0">
                <a:ea typeface="+mn-lt"/>
                <a:cs typeface="+mn-lt"/>
              </a:rPr>
              <a:t> in </a:t>
            </a:r>
            <a:br>
              <a:rPr lang="fi-FI" sz="1999" dirty="0">
                <a:ea typeface="+mn-lt"/>
                <a:cs typeface="+mn-lt"/>
              </a:rPr>
            </a:br>
            <a:r>
              <a:rPr lang="fi-FI" sz="1999" dirty="0" err="1">
                <a:ea typeface="+mn-lt"/>
                <a:cs typeface="+mn-lt"/>
              </a:rPr>
              <a:t>consumption</a:t>
            </a:r>
            <a:r>
              <a:rPr lang="fi-FI" sz="1999" dirty="0">
                <a:ea typeface="+mn-lt"/>
                <a:cs typeface="+mn-lt"/>
              </a:rPr>
              <a:t> </a:t>
            </a:r>
            <a:r>
              <a:rPr lang="fi-FI" sz="1999" dirty="0" err="1">
                <a:ea typeface="+mn-lt"/>
                <a:cs typeface="+mn-lt"/>
              </a:rPr>
              <a:t>choices</a:t>
            </a:r>
            <a:endParaRPr lang="fi-FI" dirty="0" err="1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fi-FI" sz="1999">
                <a:ea typeface="+mn-lt"/>
                <a:cs typeface="+mn-lt"/>
              </a:rPr>
              <a:t>Inconsistency: Few consumers incorporate sustainability </a:t>
            </a:r>
            <a:br>
              <a:rPr lang="en-US" dirty="0"/>
            </a:br>
            <a:r>
              <a:rPr lang="fi-FI" sz="1999">
                <a:ea typeface="+mn-lt"/>
                <a:cs typeface="+mn-lt"/>
              </a:rPr>
              <a:t>concerns into all types of consumption activities or across all </a:t>
            </a:r>
            <a:br>
              <a:rPr lang="fi-FI" sz="1999" dirty="0">
                <a:ea typeface="+mn-lt"/>
                <a:cs typeface="+mn-lt"/>
              </a:rPr>
            </a:br>
            <a:r>
              <a:rPr lang="fi-FI" sz="1999">
                <a:ea typeface="+mn-lt"/>
                <a:cs typeface="+mn-lt"/>
              </a:rPr>
              <a:t>types of goods and services</a:t>
            </a:r>
            <a:br>
              <a:rPr lang="fi-FI" sz="1999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b="1">
                <a:ea typeface="+mn-lt"/>
                <a:cs typeface="+mn-lt"/>
              </a:rPr>
              <a:t>The reality of responsible consumption decisions is more </a:t>
            </a:r>
            <a:br>
              <a:rPr lang="en-US" dirty="0"/>
            </a:br>
            <a:r>
              <a:rPr lang="fi-FI" b="1">
                <a:ea typeface="+mn-lt"/>
                <a:cs typeface="+mn-lt"/>
              </a:rPr>
              <a:t>complicated than consumer-type based segmentations indicate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6DEB6-4129-431D-8957-230C80443A8F}"/>
              </a:ext>
            </a:extLst>
          </p:cNvPr>
          <p:cNvSpPr/>
          <p:nvPr/>
        </p:nvSpPr>
        <p:spPr>
          <a:xfrm>
            <a:off x="9994153" y="254119"/>
            <a:ext cx="1807781" cy="39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i-FI" sz="1799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2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6B75-F3CB-4AE8-8690-9FF9FD66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5870"/>
            <a:ext cx="11639694" cy="976149"/>
          </a:xfrm>
        </p:spPr>
        <p:txBody>
          <a:bodyPr/>
          <a:lstStyle/>
          <a:p>
            <a:r>
              <a:rPr lang="fi-FI" dirty="0">
                <a:ea typeface="+mj-lt"/>
                <a:cs typeface="+mj-lt"/>
              </a:rPr>
              <a:t>BEYOND CONSUMER TYPES: SUSTAINABILITY </a:t>
            </a:r>
            <a:br>
              <a:rPr lang="fi-FI" dirty="0">
                <a:ea typeface="+mj-lt"/>
                <a:cs typeface="+mj-lt"/>
              </a:rPr>
            </a:br>
            <a:r>
              <a:rPr lang="fi-FI" dirty="0">
                <a:ea typeface="+mj-lt"/>
                <a:cs typeface="+mj-lt"/>
              </a:rPr>
              <a:t>CONSIDERATIONS IN A PURCHASING DECISION</a:t>
            </a:r>
            <a:endParaRPr lang="fi-FI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4D75-CEB6-4341-853C-FC81C457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30" y="1973638"/>
            <a:ext cx="7940610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fi-FI" b="1" dirty="0">
                <a:ea typeface="+mn-lt"/>
                <a:cs typeface="+mn-lt"/>
              </a:rPr>
              <a:t>Even </a:t>
            </a:r>
            <a:r>
              <a:rPr lang="fi-FI" b="1" dirty="0" err="1">
                <a:ea typeface="+mn-lt"/>
                <a:cs typeface="+mn-lt"/>
              </a:rPr>
              <a:t>if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the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attitude</a:t>
            </a:r>
            <a:r>
              <a:rPr lang="fi-FI" b="1" dirty="0">
                <a:ea typeface="+mn-lt"/>
                <a:cs typeface="+mn-lt"/>
              </a:rPr>
              <a:t>  </a:t>
            </a:r>
            <a:r>
              <a:rPr lang="fi-FI" b="1" dirty="0" err="1">
                <a:ea typeface="+mn-lt"/>
                <a:cs typeface="+mn-lt"/>
              </a:rPr>
              <a:t>toward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environmental</a:t>
            </a:r>
            <a:r>
              <a:rPr lang="fi-FI" b="1" dirty="0">
                <a:ea typeface="+mn-lt"/>
                <a:cs typeface="+mn-lt"/>
              </a:rPr>
              <a:t> and </a:t>
            </a:r>
            <a:r>
              <a:rPr lang="fi-FI" b="1" dirty="0" err="1">
                <a:ea typeface="+mn-lt"/>
                <a:cs typeface="+mn-lt"/>
              </a:rPr>
              <a:t>social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aspects</a:t>
            </a:r>
            <a:r>
              <a:rPr lang="fi-FI" b="1" dirty="0">
                <a:ea typeface="+mn-lt"/>
                <a:cs typeface="+mn-lt"/>
              </a:rPr>
              <a:t> is </a:t>
            </a:r>
            <a:r>
              <a:rPr lang="fi-FI" b="1" dirty="0" err="1">
                <a:ea typeface="+mn-lt"/>
                <a:cs typeface="+mn-lt"/>
              </a:rPr>
              <a:t>positive</a:t>
            </a:r>
            <a:r>
              <a:rPr lang="fi-FI" b="1" dirty="0">
                <a:ea typeface="+mn-lt"/>
                <a:cs typeface="+mn-lt"/>
              </a:rPr>
              <a:t>, </a:t>
            </a:r>
            <a:r>
              <a:rPr lang="fi-FI" b="1" dirty="0" err="1">
                <a:ea typeface="+mn-lt"/>
                <a:cs typeface="+mn-lt"/>
              </a:rPr>
              <a:t>the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purchase</a:t>
            </a:r>
            <a:r>
              <a:rPr lang="fi-FI" b="1" dirty="0">
                <a:ea typeface="+mn-lt"/>
                <a:cs typeface="+mn-lt"/>
              </a:rPr>
              <a:t> is </a:t>
            </a:r>
            <a:r>
              <a:rPr lang="fi-FI" b="1" dirty="0" err="1">
                <a:ea typeface="+mn-lt"/>
                <a:cs typeface="+mn-lt"/>
              </a:rPr>
              <a:t>influenced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by</a:t>
            </a:r>
            <a:r>
              <a:rPr lang="fi-FI" b="1" dirty="0">
                <a:ea typeface="+mn-lt"/>
                <a:cs typeface="+mn-lt"/>
              </a:rPr>
              <a:t>:</a:t>
            </a:r>
            <a:endParaRPr lang="fi-FI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</a:pPr>
            <a:br>
              <a:rPr lang="fi-FI" b="1" dirty="0">
                <a:ea typeface="+mn-lt"/>
                <a:cs typeface="+mn-lt"/>
              </a:rPr>
            </a:br>
            <a:r>
              <a:rPr lang="fi-FI" b="1" dirty="0">
                <a:ea typeface="+mn-lt"/>
                <a:cs typeface="+mn-lt"/>
              </a:rPr>
              <a:t>☼ </a:t>
            </a:r>
            <a:r>
              <a:rPr lang="fi-FI" b="1" dirty="0" err="1">
                <a:solidFill>
                  <a:srgbClr val="E09BD8"/>
                </a:solidFill>
                <a:ea typeface="+mn-lt"/>
                <a:cs typeface="+mn-lt"/>
              </a:rPr>
              <a:t>Degree</a:t>
            </a:r>
            <a:r>
              <a:rPr lang="fi-FI" b="1" dirty="0">
                <a:solidFill>
                  <a:srgbClr val="E09BD8"/>
                </a:solidFill>
                <a:ea typeface="+mn-lt"/>
                <a:cs typeface="+mn-lt"/>
              </a:rPr>
              <a:t> of </a:t>
            </a:r>
            <a:r>
              <a:rPr lang="fi-FI" b="1" dirty="0" err="1">
                <a:solidFill>
                  <a:srgbClr val="E09BD8"/>
                </a:solidFill>
                <a:ea typeface="+mn-lt"/>
                <a:cs typeface="+mn-lt"/>
              </a:rPr>
              <a:t>compromise</a:t>
            </a:r>
            <a:r>
              <a:rPr lang="fi-FI" b="1" dirty="0">
                <a:solidFill>
                  <a:srgbClr val="E09BD8"/>
                </a:solidFill>
                <a:ea typeface="+mn-lt"/>
                <a:cs typeface="+mn-lt"/>
              </a:rPr>
              <a:t> i.e.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perceived</a:t>
            </a:r>
            <a:r>
              <a:rPr lang="fi-FI" b="1" dirty="0">
                <a:solidFill>
                  <a:srgbClr val="ED2939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trade-offs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dirty="0" err="1">
                <a:solidFill>
                  <a:srgbClr val="000000"/>
                </a:solidFill>
                <a:ea typeface="+mn-lt"/>
                <a:cs typeface="+mn-lt"/>
              </a:rPr>
              <a:t>Higher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price</a:t>
            </a:r>
            <a:r>
              <a:rPr lang="fi-FI" dirty="0">
                <a:ea typeface="+mn-lt"/>
                <a:cs typeface="+mn-lt"/>
              </a:rPr>
              <a:t>?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dirty="0" err="1">
                <a:ea typeface="+mn-lt"/>
                <a:cs typeface="+mn-lt"/>
              </a:rPr>
              <a:t>Lower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level</a:t>
            </a:r>
            <a:r>
              <a:rPr lang="fi-FI" dirty="0">
                <a:ea typeface="+mn-lt"/>
                <a:cs typeface="+mn-lt"/>
              </a:rPr>
              <a:t> of </a:t>
            </a:r>
            <a:r>
              <a:rPr lang="fi-FI" dirty="0" err="1">
                <a:ea typeface="+mn-lt"/>
                <a:cs typeface="+mn-lt"/>
              </a:rPr>
              <a:t>product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performance</a:t>
            </a:r>
            <a:r>
              <a:rPr lang="fi-FI" dirty="0">
                <a:ea typeface="+mn-lt"/>
                <a:cs typeface="+mn-lt"/>
              </a:rPr>
              <a:t>? 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dirty="0" err="1">
                <a:ea typeface="+mn-lt"/>
                <a:cs typeface="+mn-lt"/>
              </a:rPr>
              <a:t>Ease</a:t>
            </a:r>
            <a:r>
              <a:rPr lang="fi-FI" dirty="0">
                <a:ea typeface="+mn-lt"/>
                <a:cs typeface="+mn-lt"/>
              </a:rPr>
              <a:t> of </a:t>
            </a:r>
            <a:r>
              <a:rPr lang="fi-FI" dirty="0" err="1">
                <a:ea typeface="+mn-lt"/>
                <a:cs typeface="+mn-lt"/>
              </a:rPr>
              <a:t>purchase</a:t>
            </a:r>
            <a:r>
              <a:rPr lang="fi-FI" dirty="0">
                <a:ea typeface="+mn-lt"/>
                <a:cs typeface="+mn-lt"/>
              </a:rPr>
              <a:t> (</a:t>
            </a:r>
            <a:r>
              <a:rPr lang="fi-FI" dirty="0" err="1">
                <a:ea typeface="+mn-lt"/>
                <a:cs typeface="+mn-lt"/>
              </a:rPr>
              <a:t>e.g</a:t>
            </a:r>
            <a:r>
              <a:rPr lang="fi-FI" dirty="0">
                <a:ea typeface="+mn-lt"/>
                <a:cs typeface="+mn-lt"/>
              </a:rPr>
              <a:t>. </a:t>
            </a:r>
            <a:r>
              <a:rPr lang="fi-FI" dirty="0" err="1">
                <a:ea typeface="+mn-lt"/>
                <a:cs typeface="+mn-lt"/>
              </a:rPr>
              <a:t>travelling</a:t>
            </a:r>
            <a:r>
              <a:rPr lang="fi-FI" dirty="0">
                <a:ea typeface="+mn-lt"/>
                <a:cs typeface="+mn-lt"/>
              </a:rPr>
              <a:t> to </a:t>
            </a:r>
            <a:r>
              <a:rPr lang="fi-FI" dirty="0" err="1">
                <a:ea typeface="+mn-lt"/>
                <a:cs typeface="+mn-lt"/>
              </a:rPr>
              <a:t>non-standard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distribution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outlet</a:t>
            </a:r>
            <a:r>
              <a:rPr lang="fi-FI" dirty="0">
                <a:ea typeface="+mn-lt"/>
                <a:cs typeface="+mn-lt"/>
              </a:rPr>
              <a:t>)?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</a:pPr>
            <a:br>
              <a:rPr lang="fi-FI" b="1" dirty="0">
                <a:ea typeface="+mn-lt"/>
                <a:cs typeface="+mn-lt"/>
              </a:rPr>
            </a:br>
            <a:r>
              <a:rPr lang="fi-FI" b="1" dirty="0">
                <a:ea typeface="+mn-lt"/>
                <a:cs typeface="+mn-lt"/>
              </a:rPr>
              <a:t>☼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Degree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of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confidence</a:t>
            </a:r>
            <a:r>
              <a:rPr lang="fi-FI" b="1" dirty="0">
                <a:ea typeface="+mn-lt"/>
                <a:cs typeface="+mn-lt"/>
              </a:rPr>
              <a:t>: 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dirty="0" err="1">
                <a:ea typeface="+mn-lt"/>
                <a:cs typeface="+mn-lt"/>
              </a:rPr>
              <a:t>Does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product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influence</a:t>
            </a:r>
            <a:r>
              <a:rPr lang="fi-FI" dirty="0">
                <a:ea typeface="+mn-lt"/>
                <a:cs typeface="+mn-lt"/>
              </a:rPr>
              <a:t> to a </a:t>
            </a:r>
            <a:r>
              <a:rPr lang="fi-FI" dirty="0" err="1">
                <a:ea typeface="+mn-lt"/>
                <a:cs typeface="+mn-lt"/>
              </a:rPr>
              <a:t>genuine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sustainability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issue</a:t>
            </a:r>
            <a:r>
              <a:rPr lang="fi-FI" dirty="0">
                <a:ea typeface="+mn-lt"/>
                <a:cs typeface="+mn-lt"/>
              </a:rPr>
              <a:t>? 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dirty="0">
                <a:ea typeface="+mn-lt"/>
                <a:cs typeface="+mn-lt"/>
              </a:rPr>
              <a:t>Can 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company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behind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product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be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trusted</a:t>
            </a:r>
            <a:r>
              <a:rPr lang="fi-FI" dirty="0">
                <a:ea typeface="+mn-lt"/>
                <a:cs typeface="+mn-lt"/>
              </a:rPr>
              <a:t>?</a:t>
            </a:r>
            <a:endParaRPr lang="en-US" dirty="0">
              <a:ea typeface="+mn-lt"/>
              <a:cs typeface="+mn-lt"/>
            </a:endParaRPr>
          </a:p>
          <a:p>
            <a:pPr marL="715430" lvl="1" indent="-27106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</a:pPr>
            <a:endParaRPr lang="fi-FI" dirty="0">
              <a:ea typeface="+mn-lt"/>
              <a:cs typeface="+mn-lt"/>
            </a:endParaRPr>
          </a:p>
          <a:p>
            <a:pPr marL="715430" lvl="1" indent="-27106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fi-FI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06ACA946-5529-47D6-A938-6F00AD5C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445" y="6036132"/>
            <a:ext cx="7948887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200" dirty="0">
                <a:solidFill>
                  <a:prstClr val="black"/>
                </a:solidFill>
                <a:latin typeface="Arial"/>
                <a:ea typeface="ＭＳ Ｐゴシック"/>
              </a:rPr>
              <a:t>Sources: </a:t>
            </a:r>
            <a:r>
              <a:rPr lang="fi-FI" sz="1200" dirty="0">
                <a:solidFill>
                  <a:prstClr val="black"/>
                </a:solidFill>
                <a:latin typeface="Arial"/>
                <a:ea typeface="ＭＳ Ｐゴシック"/>
              </a:rPr>
              <a:t>Belz and </a:t>
            </a:r>
            <a:r>
              <a:rPr lang="fi-FI" sz="1200" dirty="0" err="1">
                <a:solidFill>
                  <a:prstClr val="black"/>
                </a:solidFill>
                <a:latin typeface="Arial"/>
                <a:ea typeface="ＭＳ Ｐゴシック"/>
              </a:rPr>
              <a:t>Peattie</a:t>
            </a:r>
            <a:r>
              <a:rPr lang="fi-FI" sz="1200" dirty="0">
                <a:solidFill>
                  <a:prstClr val="black"/>
                </a:solidFill>
                <a:latin typeface="Arial"/>
                <a:ea typeface="ＭＳ Ｐゴシック"/>
              </a:rPr>
              <a:t> 2009</a:t>
            </a:r>
            <a:endParaRPr lang="en-US" sz="1799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D8AE41-3197-4A54-9744-59284E1B658A}"/>
              </a:ext>
            </a:extLst>
          </p:cNvPr>
          <p:cNvSpPr/>
          <p:nvPr/>
        </p:nvSpPr>
        <p:spPr>
          <a:xfrm>
            <a:off x="9994153" y="254119"/>
            <a:ext cx="1807781" cy="39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i-FI" sz="1799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1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6608-2AA7-4AC6-BD50-9012DC30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2890"/>
            <a:ext cx="12192000" cy="1474232"/>
          </a:xfrm>
        </p:spPr>
        <p:txBody>
          <a:bodyPr/>
          <a:lstStyle/>
          <a:p>
            <a:r>
              <a:rPr lang="fi-FI" sz="3199" dirty="0">
                <a:ea typeface="+mj-lt"/>
                <a:cs typeface="+mj-lt"/>
              </a:rPr>
              <a:t>SUSTAINABILITY CONSIDERATIONS IN A PURCHASING DECISION</a:t>
            </a:r>
            <a:br>
              <a:rPr lang="fi-FI" sz="3199" dirty="0"/>
            </a:br>
            <a:endParaRPr lang="en-US" sz="3199" b="0" dirty="0">
              <a:ea typeface="+mj-lt"/>
              <a:cs typeface="+mj-lt"/>
            </a:endParaRPr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834B83C4-16F8-46A3-943D-248B2D9FF9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8617" y="2379671"/>
            <a:ext cx="0" cy="2639855"/>
          </a:xfrm>
          <a:prstGeom prst="line">
            <a:avLst/>
          </a:prstGeom>
          <a:noFill/>
          <a:ln w="38100">
            <a:solidFill>
              <a:srgbClr val="B1059D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72504170-9F46-4AA3-ADCB-67C56B0AF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198" y="5019526"/>
            <a:ext cx="6838757" cy="0"/>
          </a:xfrm>
          <a:prstGeom prst="line">
            <a:avLst/>
          </a:prstGeom>
          <a:noFill/>
          <a:ln w="38100">
            <a:solidFill>
              <a:srgbClr val="B1059D"/>
            </a:solidFill>
            <a:round/>
            <a:headEnd type="triangle" w="med" len="med"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21217B14-41A3-4CFC-BBA4-198E4786C1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1587" y="3414343"/>
            <a:ext cx="2531329" cy="6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799" b="1" dirty="0">
                <a:solidFill>
                  <a:prstClr val="black"/>
                </a:solidFill>
              </a:rPr>
              <a:t>Degree of confidence</a:t>
            </a:r>
          </a:p>
          <a:p>
            <a:pPr defTabSz="457063"/>
            <a:r>
              <a:rPr lang="en-GB" sz="1799" b="1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(influence to sustainability)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5FEE167E-93A5-4A8E-8CA2-B5E55B4D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659" y="5934746"/>
            <a:ext cx="184618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0B24AB30-2D70-468B-B254-AEE4E3E9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23" y="5318427"/>
            <a:ext cx="4471985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799" b="1">
                <a:solidFill>
                  <a:prstClr val="black"/>
                </a:solidFill>
              </a:rPr>
              <a:t>Degree of compromise </a:t>
            </a:r>
            <a:r>
              <a:rPr lang="en-GB" sz="1400">
                <a:solidFill>
                  <a:prstClr val="black"/>
                </a:solidFill>
              </a:rPr>
              <a:t>(Perceived trade-offs)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E75E1C53-A4F7-496F-AF00-B0964D88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666" y="2019932"/>
            <a:ext cx="653880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799">
                <a:solidFill>
                  <a:prstClr val="black"/>
                </a:solidFill>
              </a:rPr>
              <a:t>High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07F0A82F-C3B2-4C3B-BCC2-C0A1CBEF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667" y="4958688"/>
            <a:ext cx="620521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799">
                <a:solidFill>
                  <a:prstClr val="black"/>
                </a:solidFill>
              </a:rPr>
              <a:t>Low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5CC5C795-853E-4EEC-B05E-B3CD33B6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999" y="5019526"/>
            <a:ext cx="659233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799">
                <a:solidFill>
                  <a:prstClr val="black"/>
                </a:solidFill>
              </a:rPr>
              <a:t>High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781837F3-BB0D-4449-B253-653E704B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355" y="5019526"/>
            <a:ext cx="620521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799">
                <a:solidFill>
                  <a:prstClr val="black"/>
                </a:solidFill>
              </a:rPr>
              <a:t>Low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06ACA946-5529-47D6-A938-6F00AD5C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98" y="6183680"/>
            <a:ext cx="7948887" cy="4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063"/>
            <a:r>
              <a:rPr lang="en-GB" sz="1200" dirty="0">
                <a:solidFill>
                  <a:prstClr val="black"/>
                </a:solidFill>
                <a:latin typeface="Arial"/>
                <a:ea typeface="ＭＳ Ｐゴシック"/>
              </a:rPr>
              <a:t>Figure: </a:t>
            </a:r>
            <a:r>
              <a:rPr lang="en-GB" sz="1200" dirty="0">
                <a:solidFill>
                  <a:prstClr val="black"/>
                </a:solidFill>
                <a:ea typeface="+mj-lt"/>
                <a:cs typeface="Arial"/>
              </a:rPr>
              <a:t>Sustainable purchase perception matrix</a:t>
            </a:r>
            <a:r>
              <a:rPr lang="en-GB" sz="12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 by</a:t>
            </a:r>
            <a:r>
              <a:rPr lang="en-GB" sz="1200" dirty="0">
                <a:solidFill>
                  <a:prstClr val="black"/>
                </a:solidFill>
                <a:latin typeface="Arial"/>
                <a:ea typeface="ＭＳ Ｐゴシック"/>
              </a:rPr>
              <a:t> </a:t>
            </a:r>
            <a:r>
              <a:rPr lang="fi-FI" sz="1200" dirty="0">
                <a:solidFill>
                  <a:prstClr val="black"/>
                </a:solidFill>
                <a:latin typeface="Arial"/>
                <a:ea typeface="ＭＳ Ｐゴシック"/>
              </a:rPr>
              <a:t>Belz and </a:t>
            </a:r>
            <a:r>
              <a:rPr lang="fi-FI" sz="1200" dirty="0" err="1">
                <a:solidFill>
                  <a:prstClr val="black"/>
                </a:solidFill>
                <a:latin typeface="Arial"/>
                <a:ea typeface="ＭＳ Ｐゴシック"/>
              </a:rPr>
              <a:t>Peattie</a:t>
            </a:r>
            <a:r>
              <a:rPr lang="fi-FI" sz="1200" dirty="0">
                <a:solidFill>
                  <a:prstClr val="black"/>
                </a:solidFill>
                <a:latin typeface="Arial"/>
                <a:ea typeface="ＭＳ Ｐゴシック"/>
              </a:rPr>
              <a:t> 2009 &amp; </a:t>
            </a:r>
            <a:r>
              <a:rPr lang="en-GB" sz="1200" dirty="0">
                <a:solidFill>
                  <a:prstClr val="black"/>
                </a:solidFill>
                <a:latin typeface="Arial"/>
                <a:ea typeface="ＭＳ Ｐゴシック"/>
              </a:rPr>
              <a:t>Peattie, K: Business Strategy and the Environment 2001</a:t>
            </a:r>
            <a:endParaRPr lang="en-US" sz="1799" dirty="0">
              <a:solidFill>
                <a:prstClr val="black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B4EC77E-4AE9-4DE9-8B41-B1B452B0357B}"/>
              </a:ext>
            </a:extLst>
          </p:cNvPr>
          <p:cNvGraphicFramePr>
            <a:graphicFrameLocks noGrp="1"/>
          </p:cNvGraphicFramePr>
          <p:nvPr/>
        </p:nvGraphicFramePr>
        <p:xfrm>
          <a:off x="2674218" y="2383110"/>
          <a:ext cx="6665764" cy="244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2882">
                  <a:extLst>
                    <a:ext uri="{9D8B030D-6E8A-4147-A177-3AD203B41FA5}">
                      <a16:colId xmlns:a16="http://schemas.microsoft.com/office/drawing/2014/main" val="3221534145"/>
                    </a:ext>
                  </a:extLst>
                </a:gridCol>
                <a:gridCol w="3332882">
                  <a:extLst>
                    <a:ext uri="{9D8B030D-6E8A-4147-A177-3AD203B41FA5}">
                      <a16:colId xmlns:a16="http://schemas.microsoft.com/office/drawing/2014/main" val="1238593126"/>
                    </a:ext>
                  </a:extLst>
                </a:gridCol>
              </a:tblGrid>
              <a:tr h="1199838">
                <a:tc>
                  <a:txBody>
                    <a:bodyPr/>
                    <a:lstStyle/>
                    <a:p>
                      <a:pPr fontAlgn="base"/>
                      <a:r>
                        <a:rPr lang="en-GB" sz="1400" b="1" dirty="0" err="1">
                          <a:effectLst/>
                        </a:rPr>
                        <a:t>Feelgood</a:t>
                      </a:r>
                      <a:r>
                        <a:rPr lang="en-GB" sz="1400" b="1" dirty="0">
                          <a:effectLst/>
                        </a:rPr>
                        <a:t> purchases​</a:t>
                      </a:r>
                    </a:p>
                    <a:p>
                      <a:pPr fontAlgn="base"/>
                      <a:r>
                        <a:rPr lang="en-GB" sz="1400" dirty="0">
                          <a:effectLst/>
                        </a:rPr>
                        <a:t>Tony’s </a:t>
                      </a:r>
                      <a:r>
                        <a:rPr lang="en-GB" sz="1400" dirty="0" err="1">
                          <a:effectLst/>
                        </a:rPr>
                        <a:t>Chocolonely</a:t>
                      </a:r>
                      <a:r>
                        <a:rPr lang="en-GB" sz="1400" dirty="0">
                          <a:effectLst/>
                        </a:rPr>
                        <a:t> (slave-free chocolate); Solar panels (moving to win-win category?)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b="1" dirty="0">
                          <a:effectLst/>
                        </a:rPr>
                        <a:t>Win-Win purchases​</a:t>
                      </a:r>
                    </a:p>
                    <a:p>
                      <a:pPr fontAlgn="base"/>
                      <a:r>
                        <a:rPr lang="en-GB" sz="1400" dirty="0">
                          <a:effectLst/>
                        </a:rPr>
                        <a:t>Fair trade coffee; Recycled paper; Sustainability-oriented investment funds​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96672687"/>
                  </a:ext>
                </a:extLst>
              </a:tr>
              <a:tr h="124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Why bother –purchases​</a:t>
                      </a:r>
                    </a:p>
                    <a:p>
                      <a:pPr fontAlgn="base"/>
                      <a:endParaRPr lang="en-GB" sz="1400" dirty="0">
                        <a:effectLst/>
                      </a:endParaRPr>
                    </a:p>
                    <a:p>
                      <a:pPr fontAlgn="base"/>
                      <a:r>
                        <a:rPr lang="en-GB" sz="1400" dirty="0">
                          <a:effectLst/>
                        </a:rPr>
                        <a:t>MSC </a:t>
                      </a:r>
                      <a:r>
                        <a:rPr lang="en-GB" sz="1400" baseline="0" dirty="0">
                          <a:effectLst/>
                        </a:rPr>
                        <a:t>labelled tuna </a:t>
                      </a:r>
                      <a:r>
                        <a:rPr lang="en-GB" sz="1400" dirty="0">
                          <a:effectLst/>
                        </a:rPr>
                        <a:t>​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400" b="1" dirty="0">
                          <a:effectLst/>
                        </a:rPr>
                        <a:t>Why not –purchases​</a:t>
                      </a:r>
                    </a:p>
                    <a:p>
                      <a:pPr fontAlgn="base"/>
                      <a:r>
                        <a:rPr lang="en-GB" sz="1400" dirty="0">
                          <a:effectLst/>
                        </a:rPr>
                        <a:t>Bottled water with donation of 1 cent to protection of Baltic Sea​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298308168"/>
                  </a:ext>
                </a:extLst>
              </a:tr>
            </a:tbl>
          </a:graphicData>
        </a:graphic>
      </p:graphicFrame>
      <p:sp>
        <p:nvSpPr>
          <p:cNvPr id="24" name="Cloud Callout 23"/>
          <p:cNvSpPr/>
          <p:nvPr/>
        </p:nvSpPr>
        <p:spPr>
          <a:xfrm>
            <a:off x="3283120" y="1326849"/>
            <a:ext cx="2978398" cy="932753"/>
          </a:xfrm>
          <a:prstGeom prst="cloudCallout">
            <a:avLst>
              <a:gd name="adj1" fmla="val 7220"/>
              <a:gd name="adj2" fmla="val 804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i="1" dirty="0">
                <a:solidFill>
                  <a:prstClr val="white"/>
                </a:solidFill>
                <a:latin typeface="Arial"/>
              </a:rPr>
              <a:t>I’m ready to pay more, because this issue is so important </a:t>
            </a:r>
            <a:endParaRPr lang="fi-FI" sz="1400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8081408" y="1530764"/>
            <a:ext cx="2939081" cy="928818"/>
          </a:xfrm>
          <a:prstGeom prst="cloud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i="1" dirty="0">
                <a:solidFill>
                  <a:prstClr val="white"/>
                </a:solidFill>
                <a:latin typeface="Arial"/>
              </a:rPr>
              <a:t>I get the same quality and do good at the same time</a:t>
            </a:r>
            <a:endParaRPr lang="fi-FI" sz="1400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8915461" y="3658493"/>
            <a:ext cx="3087125" cy="1326203"/>
          </a:xfrm>
          <a:prstGeom prst="cloudCallout">
            <a:avLst>
              <a:gd name="adj1" fmla="val -61271"/>
              <a:gd name="adj2" fmla="val 39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i="1" dirty="0">
                <a:solidFill>
                  <a:prstClr val="white"/>
                </a:solidFill>
                <a:latin typeface="Arial"/>
              </a:rPr>
              <a:t>This does not make a big difference for sustainability, but I lose nothing if I go for it</a:t>
            </a:r>
            <a:endParaRPr lang="fi-FI" sz="1400" i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336464" y="5290820"/>
            <a:ext cx="2438913" cy="1073587"/>
          </a:xfrm>
          <a:prstGeom prst="cloudCallout">
            <a:avLst>
              <a:gd name="adj1" fmla="val 81749"/>
              <a:gd name="adj2" fmla="val -1236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i="1" dirty="0">
                <a:solidFill>
                  <a:prstClr val="white"/>
                </a:solidFill>
                <a:latin typeface="Arial"/>
              </a:rPr>
              <a:t>Costs more and I doubt it does much for sustainability</a:t>
            </a:r>
            <a:endParaRPr lang="fi-FI" sz="1400" i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BA26-0416-42E8-AC9E-269D9C7F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6595"/>
            <a:ext cx="12192000" cy="643836"/>
          </a:xfrm>
        </p:spPr>
        <p:txBody>
          <a:bodyPr/>
          <a:lstStyle/>
          <a:p>
            <a:r>
              <a:rPr lang="fi-FI" sz="3599" dirty="0">
                <a:ea typeface="+mj-lt"/>
                <a:cs typeface="+mj-lt"/>
              </a:rPr>
              <a:t>INFERENCES FROM PURCHASING CATEGORIES</a:t>
            </a:r>
            <a:endParaRPr lang="en-US" sz="3599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02B3-4CDA-45C1-BF7C-0A7D3F08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35991" tIns="35991" rIns="35991" bIns="35991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b="1" dirty="0" err="1">
                <a:cs typeface="Arial"/>
              </a:rPr>
              <a:t>Responsible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choices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are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often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product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specific</a:t>
            </a:r>
            <a:endParaRPr lang="fi-FI" dirty="0" err="1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dirty="0">
                <a:cs typeface="Arial"/>
              </a:rPr>
              <a:t>For </a:t>
            </a:r>
            <a:r>
              <a:rPr lang="fi-FI" dirty="0" err="1">
                <a:cs typeface="Arial"/>
              </a:rPr>
              <a:t>example</a:t>
            </a:r>
            <a:r>
              <a:rPr lang="fi-FI" dirty="0">
                <a:cs typeface="Arial"/>
              </a:rPr>
              <a:t>: ”I </a:t>
            </a:r>
            <a:r>
              <a:rPr lang="fi-FI" dirty="0" err="1">
                <a:cs typeface="Arial"/>
              </a:rPr>
              <a:t>buy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fair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trade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coffee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but</a:t>
            </a:r>
            <a:r>
              <a:rPr lang="fi-FI" dirty="0">
                <a:cs typeface="Arial"/>
              </a:rPr>
              <a:t> I </a:t>
            </a:r>
            <a:r>
              <a:rPr lang="fi-FI" dirty="0" err="1">
                <a:cs typeface="Arial"/>
              </a:rPr>
              <a:t>prefer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driving</a:t>
            </a:r>
            <a:r>
              <a:rPr lang="fi-FI" dirty="0">
                <a:cs typeface="Arial"/>
              </a:rPr>
              <a:t> a </a:t>
            </a:r>
            <a:r>
              <a:rPr lang="fi-FI" dirty="0" err="1">
                <a:cs typeface="Arial"/>
              </a:rPr>
              <a:t>car</a:t>
            </a:r>
            <a:r>
              <a:rPr lang="fi-FI" dirty="0">
                <a:cs typeface="Arial"/>
              </a:rPr>
              <a:t> to </a:t>
            </a:r>
            <a:r>
              <a:rPr lang="fi-FI" dirty="0" err="1">
                <a:cs typeface="Arial"/>
              </a:rPr>
              <a:t>public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transportation</a:t>
            </a:r>
            <a:r>
              <a:rPr lang="fi-FI" dirty="0">
                <a:cs typeface="Arial"/>
              </a:rPr>
              <a:t>”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dirty="0">
                <a:cs typeface="Arial"/>
              </a:rPr>
              <a:t>”</a:t>
            </a:r>
            <a:r>
              <a:rPr lang="fi-FI" dirty="0" err="1">
                <a:cs typeface="Arial"/>
              </a:rPr>
              <a:t>Consciousness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jigsaw</a:t>
            </a:r>
            <a:r>
              <a:rPr lang="fi-FI" dirty="0">
                <a:cs typeface="Arial"/>
              </a:rPr>
              <a:t>” vs. </a:t>
            </a:r>
            <a:r>
              <a:rPr lang="fi-FI" dirty="0" err="1">
                <a:cs typeface="Arial"/>
              </a:rPr>
              <a:t>consistency</a:t>
            </a:r>
            <a:r>
              <a:rPr lang="fi-FI" dirty="0">
                <a:cs typeface="Arial"/>
              </a:rPr>
              <a:t>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b="1" dirty="0" err="1">
                <a:cs typeface="Arial"/>
              </a:rPr>
              <a:t>Marketer’s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perspective</a:t>
            </a:r>
            <a:r>
              <a:rPr lang="fi-FI" b="1" dirty="0">
                <a:cs typeface="Arial"/>
              </a:rPr>
              <a:t>: </a:t>
            </a:r>
            <a:r>
              <a:rPr lang="fi-FI" dirty="0">
                <a:cs typeface="Arial"/>
              </a:rPr>
              <a:t>How </a:t>
            </a:r>
            <a:r>
              <a:rPr lang="fi-FI" dirty="0" err="1">
                <a:cs typeface="Arial"/>
              </a:rPr>
              <a:t>can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we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remove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reduce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compromises</a:t>
            </a:r>
            <a:r>
              <a:rPr lang="fi-FI" dirty="0">
                <a:cs typeface="Arial"/>
              </a:rPr>
              <a:t> and </a:t>
            </a:r>
            <a:r>
              <a:rPr lang="fi-FI" dirty="0" err="1">
                <a:cs typeface="Arial"/>
              </a:rPr>
              <a:t>add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confidence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level</a:t>
            </a:r>
            <a:r>
              <a:rPr lang="fi-FI" dirty="0">
                <a:cs typeface="Arial"/>
              </a:rPr>
              <a:t>?</a:t>
            </a:r>
            <a:endParaRPr lang="en-US" dirty="0">
              <a:ea typeface="+mn-lt"/>
              <a:cs typeface="+mn-lt"/>
            </a:endParaRPr>
          </a:p>
          <a:p>
            <a:pPr marL="539588" indent="-272968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fi-FI" b="1" dirty="0">
                <a:cs typeface="Arial"/>
              </a:rPr>
              <a:t>A </a:t>
            </a:r>
            <a:r>
              <a:rPr lang="fi-FI" b="1" dirty="0" err="1">
                <a:cs typeface="Arial"/>
              </a:rPr>
              <a:t>rule</a:t>
            </a:r>
            <a:r>
              <a:rPr lang="fi-FI" b="1" dirty="0">
                <a:cs typeface="Arial"/>
              </a:rPr>
              <a:t> of </a:t>
            </a:r>
            <a:r>
              <a:rPr lang="fi-FI" b="1" dirty="0" err="1">
                <a:cs typeface="Arial"/>
              </a:rPr>
              <a:t>thumb</a:t>
            </a:r>
            <a:r>
              <a:rPr lang="fi-FI" b="1" dirty="0">
                <a:cs typeface="Arial"/>
              </a:rPr>
              <a:t>: </a:t>
            </a:r>
            <a:r>
              <a:rPr lang="fi-FI" b="1" dirty="0" err="1">
                <a:cs typeface="Arial"/>
              </a:rPr>
              <a:t>reduce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the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compromises</a:t>
            </a:r>
            <a:r>
              <a:rPr lang="fi-FI" b="1" dirty="0">
                <a:cs typeface="Arial"/>
              </a:rPr>
              <a:t>, </a:t>
            </a:r>
            <a:br>
              <a:rPr lang="en-US" dirty="0"/>
            </a:br>
            <a:r>
              <a:rPr lang="fi-FI" b="1" dirty="0">
                <a:cs typeface="Arial"/>
              </a:rPr>
              <a:t>i.e. </a:t>
            </a:r>
            <a:r>
              <a:rPr lang="fi-FI" b="1" dirty="0" err="1">
                <a:cs typeface="Arial"/>
              </a:rPr>
              <a:t>make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responsible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purchasing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easy</a:t>
            </a:r>
            <a:r>
              <a:rPr lang="fi-FI" b="1" dirty="0">
                <a:cs typeface="Arial"/>
              </a:rPr>
              <a:t> for </a:t>
            </a:r>
            <a:r>
              <a:rPr lang="fi-FI" b="1" dirty="0" err="1">
                <a:cs typeface="Arial"/>
              </a:rPr>
              <a:t>the</a:t>
            </a:r>
            <a:r>
              <a:rPr lang="fi-FI" b="1" dirty="0">
                <a:cs typeface="Arial"/>
              </a:rPr>
              <a:t> </a:t>
            </a:r>
            <a:r>
              <a:rPr lang="fi-FI" b="1" dirty="0" err="1">
                <a:cs typeface="Arial"/>
              </a:rPr>
              <a:t>customer</a:t>
            </a:r>
            <a:endParaRPr lang="fi-FI" dirty="0" err="1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0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2750-72F4-4780-A95D-AFEDABDF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6052"/>
            <a:ext cx="12192000" cy="1142305"/>
          </a:xfrm>
        </p:spPr>
        <p:txBody>
          <a:bodyPr/>
          <a:lstStyle/>
          <a:p>
            <a:r>
              <a:rPr lang="en-GB" sz="3599" dirty="0">
                <a:ea typeface="+mj-lt"/>
                <a:cs typeface="+mj-lt"/>
              </a:rPr>
              <a:t>LABELS ASSIST IN SUSTAINABILITY COMMUNICATION</a:t>
            </a:r>
            <a:endParaRPr lang="en-US" sz="3599" b="0" dirty="0">
              <a:ea typeface="+mj-lt"/>
              <a:cs typeface="+mj-lt"/>
            </a:endParaRPr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6B3440A-871C-446E-BCFF-5DE3055F3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4195" y="1557827"/>
            <a:ext cx="5892799" cy="428830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CADD31-DF20-41D5-9A15-B2F0E9821B87}"/>
              </a:ext>
            </a:extLst>
          </p:cNvPr>
          <p:cNvSpPr txBox="1"/>
          <p:nvPr/>
        </p:nvSpPr>
        <p:spPr>
          <a:xfrm>
            <a:off x="622657" y="1943487"/>
            <a:ext cx="4012485" cy="2553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26"/>
            <a:r>
              <a:rPr lang="fi-FI" sz="3199" b="1" dirty="0" err="1">
                <a:solidFill>
                  <a:srgbClr val="B1059D"/>
                </a:solidFill>
                <a:latin typeface="Arial"/>
              </a:rPr>
              <a:t>Environmental</a:t>
            </a:r>
            <a:r>
              <a:rPr lang="fi-FI" sz="3199" b="1" dirty="0">
                <a:solidFill>
                  <a:srgbClr val="B1059D"/>
                </a:solidFill>
                <a:latin typeface="Arial"/>
              </a:rPr>
              <a:t> and </a:t>
            </a:r>
            <a:r>
              <a:rPr lang="fi-FI" sz="3199" b="1" dirty="0" err="1">
                <a:solidFill>
                  <a:srgbClr val="B1059D"/>
                </a:solidFill>
                <a:latin typeface="Arial"/>
              </a:rPr>
              <a:t>fair</a:t>
            </a:r>
            <a:r>
              <a:rPr lang="fi-FI" sz="3199" b="1" dirty="0">
                <a:solidFill>
                  <a:srgbClr val="B1059D"/>
                </a:solidFill>
                <a:latin typeface="Arial"/>
              </a:rPr>
              <a:t> </a:t>
            </a:r>
            <a:r>
              <a:rPr lang="fi-FI" sz="3199" b="1" dirty="0" err="1">
                <a:solidFill>
                  <a:srgbClr val="B1059D"/>
                </a:solidFill>
                <a:latin typeface="Arial"/>
              </a:rPr>
              <a:t>trade</a:t>
            </a:r>
            <a:r>
              <a:rPr lang="fi-FI" sz="3199" b="1" dirty="0">
                <a:solidFill>
                  <a:srgbClr val="B1059D"/>
                </a:solidFill>
                <a:latin typeface="Arial"/>
              </a:rPr>
              <a:t> </a:t>
            </a:r>
            <a:r>
              <a:rPr lang="fi-FI" sz="3199" b="1" dirty="0" err="1">
                <a:solidFill>
                  <a:srgbClr val="B1059D"/>
                </a:solidFill>
                <a:latin typeface="Arial"/>
              </a:rPr>
              <a:t>labels</a:t>
            </a:r>
            <a:r>
              <a:rPr lang="fi-FI" sz="3199" b="1" dirty="0">
                <a:solidFill>
                  <a:srgbClr val="B1059D"/>
                </a:solidFill>
                <a:latin typeface="Arial"/>
              </a:rPr>
              <a:t> </a:t>
            </a:r>
          </a:p>
          <a:p>
            <a:pPr defTabSz="914126"/>
            <a:r>
              <a:rPr lang="fi-FI" sz="3199" b="1" dirty="0" err="1">
                <a:solidFill>
                  <a:srgbClr val="B1059D"/>
                </a:solidFill>
                <a:latin typeface="Arial"/>
              </a:rPr>
              <a:t>simplify</a:t>
            </a:r>
            <a:r>
              <a:rPr lang="fi-FI" sz="3199" b="1" dirty="0">
                <a:solidFill>
                  <a:srgbClr val="B1059D"/>
                </a:solidFill>
                <a:latin typeface="Arial"/>
              </a:rPr>
              <a:t> </a:t>
            </a:r>
            <a:r>
              <a:rPr lang="fi-FI" sz="3199" b="1" dirty="0" err="1">
                <a:solidFill>
                  <a:srgbClr val="B1059D"/>
                </a:solidFill>
                <a:latin typeface="Arial"/>
              </a:rPr>
              <a:t>customers</a:t>
            </a:r>
            <a:r>
              <a:rPr lang="fi-FI" sz="3199" b="1" dirty="0">
                <a:solidFill>
                  <a:srgbClr val="B1059D"/>
                </a:solidFill>
                <a:latin typeface="Arial"/>
              </a:rPr>
              <a:t> </a:t>
            </a:r>
            <a:r>
              <a:rPr lang="fi-FI" sz="3199" b="1" dirty="0" err="1">
                <a:solidFill>
                  <a:srgbClr val="B1059D"/>
                </a:solidFill>
                <a:latin typeface="Arial"/>
              </a:rPr>
              <a:t>choice</a:t>
            </a:r>
            <a:endParaRPr lang="en-US" sz="3199" dirty="0">
              <a:solidFill>
                <a:srgbClr val="B1059D"/>
              </a:solidFill>
              <a:latin typeface="Arial"/>
              <a:ea typeface="+mn-lt"/>
              <a:cs typeface="Arial"/>
            </a:endParaRPr>
          </a:p>
          <a:p>
            <a:pPr defTabSz="914126"/>
            <a:endParaRPr lang="en-US" sz="3199" dirty="0">
              <a:solidFill>
                <a:srgbClr val="B1059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4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65CEF-9638-B77B-5C05-B2B1EAF9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0A79E5-B52E-FDE9-A8C4-AD740F046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8536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35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6DE0-6783-4852-B57B-98014F39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2489"/>
            <a:ext cx="12192000" cy="699222"/>
          </a:xfrm>
        </p:spPr>
        <p:txBody>
          <a:bodyPr/>
          <a:lstStyle/>
          <a:p>
            <a:r>
              <a:rPr lang="en-GB" sz="3999" dirty="0">
                <a:ea typeface="+mj-lt"/>
                <a:cs typeface="+mj-lt"/>
              </a:rPr>
              <a:t>WHY LABELS?</a:t>
            </a:r>
            <a:endParaRPr lang="en-US" sz="3999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CCA5-4F8B-4D01-B4FB-23553FFD5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35991" tIns="35991" rIns="35991" bIns="35991" rtlCol="0" anchor="t">
            <a:no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399" b="1" dirty="0">
                <a:cs typeface="Arial"/>
              </a:rPr>
              <a:t>Facilitate consumer decision making in selecting socially/environmentally </a:t>
            </a:r>
            <a:br>
              <a:rPr lang="en-GB" sz="2399" b="1" dirty="0">
                <a:cs typeface="Arial"/>
              </a:rPr>
            </a:br>
            <a:r>
              <a:rPr lang="en-GB" sz="2399" b="1" dirty="0">
                <a:cs typeface="Arial"/>
              </a:rPr>
              <a:t>friendly products </a:t>
            </a:r>
            <a:endParaRPr lang="en-US" sz="2399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399" b="1" dirty="0">
                <a:cs typeface="Arial"/>
              </a:rPr>
              <a:t>Bring credibility to environmental  and social claims </a:t>
            </a:r>
            <a:endParaRPr lang="en-US" sz="2399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fi-FI" sz="2399" b="1" dirty="0" err="1">
                <a:cs typeface="Arial"/>
              </a:rPr>
              <a:t>Who</a:t>
            </a:r>
            <a:r>
              <a:rPr lang="fi-FI" sz="2399" b="1" dirty="0">
                <a:cs typeface="Arial"/>
              </a:rPr>
              <a:t> </a:t>
            </a:r>
            <a:r>
              <a:rPr lang="fi-FI" sz="2399" b="1" dirty="0" err="1">
                <a:cs typeface="Arial"/>
              </a:rPr>
              <a:t>grants</a:t>
            </a:r>
            <a:r>
              <a:rPr lang="fi-FI" sz="2399" b="1" dirty="0">
                <a:cs typeface="Arial"/>
              </a:rPr>
              <a:t> </a:t>
            </a:r>
            <a:r>
              <a:rPr lang="fi-FI" sz="2399" b="1" dirty="0" err="1">
                <a:cs typeface="Arial"/>
              </a:rPr>
              <a:t>them</a:t>
            </a:r>
            <a:r>
              <a:rPr lang="fi-FI" sz="2399" b="1" dirty="0">
                <a:cs typeface="Arial"/>
              </a:rPr>
              <a:t>?</a:t>
            </a:r>
            <a:r>
              <a:rPr lang="en-GB" sz="2399" b="1" dirty="0">
                <a:cs typeface="Arial"/>
              </a:rPr>
              <a:t> </a:t>
            </a:r>
            <a:endParaRPr lang="en-US" sz="2399" dirty="0">
              <a:ea typeface="+mn-lt"/>
              <a:cs typeface="+mn-lt"/>
            </a:endParaRPr>
          </a:p>
          <a:p>
            <a:pPr marL="715430" lvl="1" indent="-271064">
              <a:spcBef>
                <a:spcPct val="20000"/>
              </a:spcBef>
              <a:spcAft>
                <a:spcPct val="0"/>
              </a:spcAft>
            </a:pPr>
            <a:r>
              <a:rPr lang="en-GB" sz="1999" dirty="0">
                <a:cs typeface="Arial"/>
              </a:rPr>
              <a:t>Official bodies, associations, commercial bodies</a:t>
            </a:r>
            <a:endParaRPr lang="en-US" sz="1999" dirty="0">
              <a:ea typeface="+mn-lt"/>
              <a:cs typeface="+mn-lt"/>
            </a:endParaRPr>
          </a:p>
          <a:p>
            <a:pPr marL="715430" lvl="1" indent="-271064">
              <a:spcBef>
                <a:spcPct val="20000"/>
              </a:spcBef>
              <a:spcAft>
                <a:spcPct val="0"/>
              </a:spcAft>
            </a:pPr>
            <a:r>
              <a:rPr lang="en-GB" sz="1999" dirty="0">
                <a:cs typeface="Arial"/>
              </a:rPr>
              <a:t>The commercial label criteria are not usually as comprehensive and solid as those </a:t>
            </a:r>
            <a:br>
              <a:rPr lang="en-GB" sz="1999" dirty="0">
                <a:cs typeface="Arial"/>
              </a:rPr>
            </a:br>
            <a:r>
              <a:rPr lang="en-GB" sz="1999" dirty="0">
                <a:cs typeface="Arial"/>
              </a:rPr>
              <a:t>of official or other third-party label</a:t>
            </a:r>
            <a:endParaRPr lang="en-US" sz="1999" dirty="0">
              <a:ea typeface="+mn-lt"/>
              <a:cs typeface="+mn-lt"/>
            </a:endParaRPr>
          </a:p>
          <a:p>
            <a:pPr marL="539588" indent="-272968">
              <a:spcBef>
                <a:spcPct val="20000"/>
              </a:spcBef>
              <a:spcAft>
                <a:spcPct val="0"/>
              </a:spcAft>
              <a:buChar char="–"/>
            </a:pPr>
            <a:endParaRPr lang="en-GB" sz="2399" dirty="0">
              <a:ea typeface="+mn-lt"/>
              <a:cs typeface="+mn-lt"/>
            </a:endParaRPr>
          </a:p>
          <a:p>
            <a:endParaRPr lang="en-US" sz="2399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5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64EB-093E-480D-B2AC-AED4CD8F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7409"/>
            <a:ext cx="12192000" cy="754607"/>
          </a:xfrm>
        </p:spPr>
        <p:txBody>
          <a:bodyPr/>
          <a:lstStyle/>
          <a:p>
            <a:r>
              <a:rPr lang="fi-FI" sz="4399" dirty="0" err="1">
                <a:ea typeface="+mj-lt"/>
                <a:cs typeface="+mj-lt"/>
              </a:rPr>
              <a:t>Classifying</a:t>
            </a:r>
            <a:r>
              <a:rPr lang="fi-FI" sz="4399" dirty="0">
                <a:ea typeface="+mj-lt"/>
                <a:cs typeface="+mj-lt"/>
              </a:rPr>
              <a:t> </a:t>
            </a:r>
            <a:r>
              <a:rPr lang="fi-FI" sz="4399" dirty="0" err="1">
                <a:ea typeface="+mj-lt"/>
                <a:cs typeface="+mj-lt"/>
              </a:rPr>
              <a:t>labelling</a:t>
            </a:r>
            <a:r>
              <a:rPr lang="fi-FI" sz="4399" dirty="0">
                <a:ea typeface="+mj-lt"/>
                <a:cs typeface="+mj-lt"/>
              </a:rPr>
              <a:t> </a:t>
            </a:r>
            <a:r>
              <a:rPr lang="fi-FI" sz="4399" dirty="0" err="1">
                <a:ea typeface="+mj-lt"/>
                <a:cs typeface="+mj-lt"/>
              </a:rPr>
              <a:t>schemes</a:t>
            </a:r>
            <a:endParaRPr lang="en-US" sz="4399" b="0" dirty="0" err="1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0AB7-88C6-4B0A-B723-E721098E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06" y="1710331"/>
            <a:ext cx="11087388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b="1" dirty="0">
                <a:ea typeface="+mn-lt"/>
                <a:cs typeface="+mn-lt"/>
              </a:rPr>
              <a:t>National </a:t>
            </a:r>
            <a:r>
              <a:rPr lang="fi-FI" b="1" dirty="0" err="1">
                <a:ea typeface="+mn-lt"/>
                <a:cs typeface="+mn-lt"/>
              </a:rPr>
              <a:t>labelling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schemes</a:t>
            </a:r>
            <a:r>
              <a:rPr lang="fi-FI" b="1" dirty="0">
                <a:ea typeface="+mn-lt"/>
                <a:cs typeface="+mn-lt"/>
              </a:rPr>
              <a:t> (</a:t>
            </a:r>
            <a:r>
              <a:rPr lang="fi-FI" b="1" dirty="0" err="1">
                <a:ea typeface="+mn-lt"/>
                <a:cs typeface="+mn-lt"/>
              </a:rPr>
              <a:t>e.g</a:t>
            </a:r>
            <a:r>
              <a:rPr lang="fi-FI" b="1" dirty="0">
                <a:ea typeface="+mn-lt"/>
                <a:cs typeface="+mn-lt"/>
              </a:rPr>
              <a:t>. </a:t>
            </a:r>
            <a:r>
              <a:rPr lang="fi-FI" b="1" dirty="0" err="1">
                <a:ea typeface="+mn-lt"/>
                <a:cs typeface="+mn-lt"/>
              </a:rPr>
              <a:t>Blue</a:t>
            </a:r>
            <a:r>
              <a:rPr lang="fi-FI" b="1" dirty="0">
                <a:ea typeface="+mn-lt"/>
                <a:cs typeface="+mn-lt"/>
              </a:rPr>
              <a:t> Angel/Germany)</a:t>
            </a:r>
            <a:endParaRPr lang="en-US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b="1" dirty="0">
                <a:ea typeface="+mn-lt"/>
                <a:cs typeface="+mn-lt"/>
              </a:rPr>
              <a:t>International </a:t>
            </a:r>
            <a:r>
              <a:rPr lang="fi-FI" b="1" dirty="0" err="1">
                <a:ea typeface="+mn-lt"/>
                <a:cs typeface="+mn-lt"/>
              </a:rPr>
              <a:t>labels</a:t>
            </a:r>
            <a:r>
              <a:rPr lang="fi-FI" b="1" dirty="0">
                <a:ea typeface="+mn-lt"/>
                <a:cs typeface="+mn-lt"/>
              </a:rPr>
              <a:t> (</a:t>
            </a:r>
            <a:r>
              <a:rPr lang="fi-FI" b="1" dirty="0" err="1">
                <a:ea typeface="+mn-lt"/>
                <a:cs typeface="+mn-lt"/>
              </a:rPr>
              <a:t>e.g</a:t>
            </a:r>
            <a:r>
              <a:rPr lang="fi-FI" b="1" dirty="0">
                <a:ea typeface="+mn-lt"/>
                <a:cs typeface="+mn-lt"/>
              </a:rPr>
              <a:t>. EU </a:t>
            </a:r>
            <a:r>
              <a:rPr lang="fi-FI" b="1" dirty="0" err="1">
                <a:ea typeface="+mn-lt"/>
                <a:cs typeface="+mn-lt"/>
              </a:rPr>
              <a:t>eco-label</a:t>
            </a:r>
            <a:r>
              <a:rPr lang="fi-FI" b="1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b="1" dirty="0" err="1">
                <a:ea typeface="+mn-lt"/>
                <a:cs typeface="+mn-lt"/>
              </a:rPr>
              <a:t>Schemes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related</a:t>
            </a:r>
            <a:r>
              <a:rPr lang="fi-FI" b="1" dirty="0">
                <a:ea typeface="+mn-lt"/>
                <a:cs typeface="+mn-lt"/>
              </a:rPr>
              <a:t> to </a:t>
            </a:r>
            <a:r>
              <a:rPr lang="fi-FI" b="1" dirty="0" err="1">
                <a:ea typeface="+mn-lt"/>
                <a:cs typeface="+mn-lt"/>
              </a:rPr>
              <a:t>particular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industries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or</a:t>
            </a:r>
            <a:r>
              <a:rPr lang="fi-FI" b="1" dirty="0">
                <a:ea typeface="+mn-lt"/>
                <a:cs typeface="+mn-lt"/>
              </a:rPr>
              <a:t> products (</a:t>
            </a:r>
            <a:r>
              <a:rPr lang="fi-FI" b="1" dirty="0" err="1">
                <a:ea typeface="+mn-lt"/>
                <a:cs typeface="+mn-lt"/>
              </a:rPr>
              <a:t>e.g</a:t>
            </a:r>
            <a:r>
              <a:rPr lang="fi-FI" b="1" dirty="0">
                <a:ea typeface="+mn-lt"/>
                <a:cs typeface="+mn-lt"/>
              </a:rPr>
              <a:t>. </a:t>
            </a:r>
            <a:r>
              <a:rPr lang="fi-FI" b="1" dirty="0" err="1">
                <a:ea typeface="+mn-lt"/>
                <a:cs typeface="+mn-lt"/>
              </a:rPr>
              <a:t>Marine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Stewardship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Council’s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blue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label</a:t>
            </a:r>
            <a:r>
              <a:rPr lang="fi-FI" b="1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b="1" dirty="0" err="1">
                <a:ea typeface="+mn-lt"/>
                <a:cs typeface="+mn-lt"/>
              </a:rPr>
              <a:t>Schemes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based</a:t>
            </a:r>
            <a:r>
              <a:rPr lang="fi-FI" b="1" dirty="0">
                <a:ea typeface="+mn-lt"/>
                <a:cs typeface="+mn-lt"/>
              </a:rPr>
              <a:t> on </a:t>
            </a:r>
            <a:r>
              <a:rPr lang="fi-FI" b="1" dirty="0" err="1">
                <a:ea typeface="+mn-lt"/>
                <a:cs typeface="+mn-lt"/>
              </a:rPr>
              <a:t>methods</a:t>
            </a:r>
            <a:r>
              <a:rPr lang="fi-FI" b="1" dirty="0">
                <a:ea typeface="+mn-lt"/>
                <a:cs typeface="+mn-lt"/>
              </a:rPr>
              <a:t> of </a:t>
            </a:r>
            <a:r>
              <a:rPr lang="fi-FI" b="1" dirty="0" err="1">
                <a:ea typeface="+mn-lt"/>
                <a:cs typeface="+mn-lt"/>
              </a:rPr>
              <a:t>production</a:t>
            </a:r>
            <a:r>
              <a:rPr lang="fi-FI" b="1" dirty="0">
                <a:ea typeface="+mn-lt"/>
                <a:cs typeface="+mn-lt"/>
              </a:rPr>
              <a:t> (</a:t>
            </a:r>
            <a:r>
              <a:rPr lang="fi-FI" b="1" dirty="0" err="1">
                <a:ea typeface="+mn-lt"/>
                <a:cs typeface="+mn-lt"/>
              </a:rPr>
              <a:t>e.g</a:t>
            </a:r>
            <a:r>
              <a:rPr lang="fi-FI" b="1" dirty="0">
                <a:ea typeface="+mn-lt"/>
                <a:cs typeface="+mn-lt"/>
              </a:rPr>
              <a:t>. </a:t>
            </a:r>
            <a:r>
              <a:rPr lang="fi-FI" b="1" dirty="0" err="1">
                <a:ea typeface="+mn-lt"/>
                <a:cs typeface="+mn-lt"/>
              </a:rPr>
              <a:t>organic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farming</a:t>
            </a:r>
            <a:r>
              <a:rPr lang="fi-FI" b="1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b="1" dirty="0" err="1">
                <a:ea typeface="+mn-lt"/>
                <a:cs typeface="+mn-lt"/>
              </a:rPr>
              <a:t>Schemes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based</a:t>
            </a:r>
            <a:r>
              <a:rPr lang="fi-FI" b="1" dirty="0">
                <a:ea typeface="+mn-lt"/>
                <a:cs typeface="+mn-lt"/>
              </a:rPr>
              <a:t> on business </a:t>
            </a:r>
            <a:r>
              <a:rPr lang="fi-FI" b="1" dirty="0" err="1">
                <a:ea typeface="+mn-lt"/>
                <a:cs typeface="+mn-lt"/>
              </a:rPr>
              <a:t>conduct</a:t>
            </a:r>
            <a:r>
              <a:rPr lang="fi-FI" b="1" dirty="0">
                <a:ea typeface="+mn-lt"/>
                <a:cs typeface="+mn-lt"/>
              </a:rPr>
              <a:t> (</a:t>
            </a:r>
            <a:r>
              <a:rPr lang="fi-FI" b="1" dirty="0" err="1">
                <a:ea typeface="+mn-lt"/>
                <a:cs typeface="+mn-lt"/>
              </a:rPr>
              <a:t>e.g</a:t>
            </a:r>
            <a:r>
              <a:rPr lang="fi-FI" b="1" dirty="0">
                <a:ea typeface="+mn-lt"/>
                <a:cs typeface="+mn-lt"/>
              </a:rPr>
              <a:t>. </a:t>
            </a:r>
            <a:r>
              <a:rPr lang="fi-FI" b="1" dirty="0" err="1">
                <a:ea typeface="+mn-lt"/>
                <a:cs typeface="+mn-lt"/>
              </a:rPr>
              <a:t>Fairtrade</a:t>
            </a:r>
            <a:r>
              <a:rPr lang="fi-FI" b="1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D3780-5483-417A-B8D6-54F0875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533" y="4417692"/>
            <a:ext cx="935113" cy="98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38.png">
            <a:extLst>
              <a:ext uri="{FF2B5EF4-FFF2-40B4-BE49-F238E27FC236}">
                <a16:creationId xmlns:a16="http://schemas.microsoft.com/office/drawing/2014/main" id="{1B82C0E8-D52E-498B-8AAC-BD5AECD921BF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91286" y="4364689"/>
            <a:ext cx="1127246" cy="1269192"/>
          </a:xfrm>
          <a:prstGeom prst="rect">
            <a:avLst/>
          </a:prstGeom>
          <a:ln/>
        </p:spPr>
      </p:pic>
      <p:pic>
        <p:nvPicPr>
          <p:cNvPr id="9" name="Picture 8" descr="International Fairtrade Certification Mark - Wikipedia">
            <a:extLst>
              <a:ext uri="{FF2B5EF4-FFF2-40B4-BE49-F238E27FC236}">
                <a16:creationId xmlns:a16="http://schemas.microsoft.com/office/drawing/2014/main" id="{82D0377F-EB9A-4366-8D61-8376FD059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815" y="4364688"/>
            <a:ext cx="1583764" cy="15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0DC6E6-5FCA-4A04-835F-6BA7F651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61" y="4444462"/>
            <a:ext cx="971705" cy="13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rinkomerkki - Ruokavirasto">
            <a:extLst>
              <a:ext uri="{FF2B5EF4-FFF2-40B4-BE49-F238E27FC236}">
                <a16:creationId xmlns:a16="http://schemas.microsoft.com/office/drawing/2014/main" id="{866A9393-7C3D-4D25-B077-ADD2411C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092" y="4352974"/>
            <a:ext cx="1428378" cy="14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64EB-093E-480D-B2AC-AED4CD8F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1062"/>
            <a:ext cx="12192000" cy="699222"/>
          </a:xfrm>
        </p:spPr>
        <p:txBody>
          <a:bodyPr/>
          <a:lstStyle/>
          <a:p>
            <a:r>
              <a:rPr lang="en-GB" sz="3999" dirty="0">
                <a:ea typeface="+mj-lt"/>
                <a:cs typeface="+mj-lt"/>
              </a:rPr>
              <a:t>EXAMPLES OF ECO-LABELS IN EUROPE</a:t>
            </a:r>
            <a:endParaRPr lang="fi-FI" sz="3999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0AB7-88C6-4B0A-B723-E721098E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78" y="1539958"/>
            <a:ext cx="8884203" cy="4835519"/>
          </a:xfrm>
        </p:spPr>
        <p:txBody>
          <a:bodyPr vert="horz" lIns="35991" tIns="35991" rIns="35991" bIns="35991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b="1" dirty="0">
                <a:ea typeface="+mn-lt"/>
                <a:cs typeface="+mn-lt"/>
              </a:rPr>
              <a:t>Criteria based on for instance (depends on product category)</a:t>
            </a:r>
            <a:endParaRPr lang="en-US" dirty="0">
              <a:ea typeface="+mn-lt"/>
              <a:cs typeface="+mn-lt"/>
            </a:endParaRPr>
          </a:p>
          <a:p>
            <a:pPr marL="664646" lvl="1" indent="-264716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dirty="0">
                <a:ea typeface="+mn-lt"/>
                <a:cs typeface="+mn-lt"/>
              </a:rPr>
              <a:t>Raw materials, country of origin, production process, recyclability, 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product life cycle </a:t>
            </a:r>
            <a:endParaRPr lang="en-US" dirty="0">
              <a:ea typeface="+mn-lt"/>
              <a:cs typeface="+mn-lt"/>
            </a:endParaRPr>
          </a:p>
          <a:p>
            <a:pPr marL="391677" indent="-342797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b="1" dirty="0">
                <a:ea typeface="+mn-lt"/>
                <a:cs typeface="+mn-lt"/>
              </a:rPr>
              <a:t>Examples of labelled product groups: </a:t>
            </a:r>
            <a:endParaRPr lang="en-US" dirty="0">
              <a:ea typeface="+mn-lt"/>
              <a:cs typeface="+mn-lt"/>
            </a:endParaRPr>
          </a:p>
          <a:p>
            <a:pPr marL="664646" lvl="1" indent="-264716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dirty="0">
                <a:ea typeface="+mn-lt"/>
                <a:cs typeface="+mn-lt"/>
              </a:rPr>
              <a:t>Batteries, paper, textiles, detergents, washing machines, electronic appliances, services (e.g. hotels, cleaning) </a:t>
            </a:r>
            <a:endParaRPr lang="en-US" dirty="0">
              <a:ea typeface="+mn-lt"/>
              <a:cs typeface="+mn-lt"/>
            </a:endParaRPr>
          </a:p>
          <a:p>
            <a:pPr marL="391677" indent="-342797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b="1" dirty="0">
                <a:ea typeface="+mn-lt"/>
                <a:cs typeface="+mn-lt"/>
              </a:rPr>
              <a:t>Best-known labels in Europe: </a:t>
            </a:r>
            <a:br>
              <a:rPr lang="en-GB" b="1" dirty="0">
                <a:ea typeface="+mn-lt"/>
                <a:cs typeface="+mn-lt"/>
              </a:rPr>
            </a:br>
            <a:r>
              <a:rPr lang="en-GB" b="1" dirty="0">
                <a:ea typeface="+mn-lt"/>
                <a:cs typeface="+mn-lt"/>
              </a:rPr>
              <a:t>EU flower (24 product groups/77,000 products), </a:t>
            </a:r>
            <a:br>
              <a:rPr lang="en-GB" b="1" dirty="0">
                <a:ea typeface="+mn-lt"/>
                <a:cs typeface="+mn-lt"/>
              </a:rPr>
            </a:br>
            <a:r>
              <a:rPr lang="en-GB" b="1" dirty="0">
                <a:ea typeface="+mn-lt"/>
                <a:cs typeface="+mn-lt"/>
              </a:rPr>
              <a:t>German Blue Angel (125/12,200), Nordic Swan (60/25,000) </a:t>
            </a:r>
            <a:endParaRPr lang="en-US" dirty="0">
              <a:ea typeface="+mn-lt"/>
              <a:cs typeface="+mn-lt"/>
            </a:endParaRPr>
          </a:p>
          <a:p>
            <a:pPr marL="715430" lvl="1" indent="-27106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dirty="0">
                <a:ea typeface="+mn-lt"/>
                <a:cs typeface="+mn-lt"/>
              </a:rPr>
              <a:t>Regulated: EU eco-label by EU commission, Angel by German ministry of environment, Swan by Nordic Council of Ministers</a:t>
            </a:r>
            <a:endParaRPr lang="en-US" dirty="0">
              <a:ea typeface="+mn-lt"/>
              <a:cs typeface="+mn-lt"/>
            </a:endParaRPr>
          </a:p>
          <a:p>
            <a:pPr marL="715430" lvl="1" indent="-27106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dirty="0">
                <a:ea typeface="+mn-lt"/>
                <a:cs typeface="+mn-lt"/>
              </a:rPr>
              <a:t>Criteria tightened every 3 years. Only 5-40% of products of the group can get the label. </a:t>
            </a:r>
          </a:p>
          <a:p>
            <a:pPr marL="715430" lvl="1" indent="-27106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ea typeface="+mn-lt"/>
                <a:cs typeface="+mn-lt"/>
              </a:rPr>
              <a:t>Stringent criteria are set by a panel of experts from a number of stakeholders</a:t>
            </a:r>
          </a:p>
          <a:p>
            <a:pPr marL="715430" lvl="1" indent="-27106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ea typeface="+mn-lt"/>
                <a:cs typeface="+mn-lt"/>
              </a:rPr>
              <a:t>The whole life cycle is taken into account; attention to the life stage that has the highest environmental impact </a:t>
            </a:r>
          </a:p>
          <a:p>
            <a:pPr marL="715430" lvl="1" indent="-27106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fi-FI" dirty="0">
              <a:ea typeface="+mn-lt"/>
              <a:cs typeface="+mn-lt"/>
            </a:endParaRPr>
          </a:p>
          <a:p>
            <a:pPr marL="715430" lvl="1" indent="-27106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GB" dirty="0">
              <a:ea typeface="+mn-lt"/>
              <a:cs typeface="+mn-lt"/>
            </a:endParaRPr>
          </a:p>
          <a:p>
            <a:pPr marL="539588" indent="-272968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endParaRPr lang="en-GB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endParaRPr lang="fi-FI" b="1" dirty="0">
              <a:cs typeface="Arial"/>
            </a:endParaRPr>
          </a:p>
        </p:txBody>
      </p:sp>
      <p:pic>
        <p:nvPicPr>
          <p:cNvPr id="7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435449E5-9249-4C62-8615-A1B32BF1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887" y="4507474"/>
            <a:ext cx="1133475" cy="1276018"/>
          </a:xfrm>
          <a:prstGeom prst="rect">
            <a:avLst/>
          </a:prstGeom>
        </p:spPr>
      </p:pic>
      <p:pic>
        <p:nvPicPr>
          <p:cNvPr id="9" name="Picture 9" descr="A picture containing rug&#10;&#10;Description generated with very high confidence">
            <a:extLst>
              <a:ext uri="{FF2B5EF4-FFF2-40B4-BE49-F238E27FC236}">
                <a16:creationId xmlns:a16="http://schemas.microsoft.com/office/drawing/2014/main" id="{CC967F04-843B-4284-9057-C4C17FB9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563" y="3152102"/>
            <a:ext cx="866775" cy="1085567"/>
          </a:xfrm>
          <a:prstGeom prst="rect">
            <a:avLst/>
          </a:prstGeom>
        </p:spPr>
      </p:pic>
      <p:pic>
        <p:nvPicPr>
          <p:cNvPr id="11" name="Picture 1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30CA3AF-8331-4017-A721-8D60A53E0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139" y="1923697"/>
            <a:ext cx="942975" cy="9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36CA-4942-4A44-AFAE-806F3F99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2496"/>
            <a:ext cx="12192000" cy="699222"/>
          </a:xfrm>
        </p:spPr>
        <p:txBody>
          <a:bodyPr/>
          <a:lstStyle/>
          <a:p>
            <a:r>
              <a:rPr lang="en-GB" sz="3999">
                <a:ea typeface="+mj-lt"/>
                <a:cs typeface="+mj-lt"/>
              </a:rPr>
              <a:t>FAIR TRADE LABELS</a:t>
            </a:r>
            <a:endParaRPr lang="en-US" sz="3999" b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CF44B-6044-4A25-BD71-CEDAE395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07" y="1730818"/>
            <a:ext cx="7798088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z="1799" b="1">
                <a:solidFill>
                  <a:srgbClr val="B1059D"/>
                </a:solidFill>
                <a:cs typeface="Arial"/>
              </a:rPr>
              <a:t>Focus: </a:t>
            </a:r>
            <a:endParaRPr lang="en-US" sz="1799">
              <a:cs typeface="Arial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GB" sz="1600">
                <a:cs typeface="Arial"/>
              </a:rPr>
              <a:t>Working conditions: human rights of producers &amp; workers </a:t>
            </a:r>
            <a:endParaRPr lang="en-US" sz="1600">
              <a:solidFill>
                <a:srgbClr val="B1059D"/>
              </a:solidFill>
              <a:cs typeface="Arial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GB" sz="1600">
                <a:cs typeface="Arial"/>
              </a:rPr>
              <a:t>Compensation: just price for food commodities &amp; other similar produce </a:t>
            </a:r>
            <a:br>
              <a:rPr lang="en-GB" sz="1600" dirty="0">
                <a:cs typeface="Arial"/>
              </a:rPr>
            </a:br>
            <a:endParaRPr lang="en-US" sz="1600">
              <a:solidFill>
                <a:srgbClr val="B1059D"/>
              </a:solidFill>
              <a:cs typeface="Arial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fi-FI" sz="1799" b="1">
                <a:solidFill>
                  <a:srgbClr val="B1059D"/>
                </a:solidFill>
                <a:cs typeface="Arial"/>
              </a:rPr>
              <a:t>Mainly for agricultural products: bananas, </a:t>
            </a:r>
            <a:r>
              <a:rPr lang="en-GB" sz="1799" b="1">
                <a:solidFill>
                  <a:srgbClr val="B1059D"/>
                </a:solidFill>
                <a:cs typeface="Arial"/>
              </a:rPr>
              <a:t>coffee, tea, cocoa, chocolate, sugar….</a:t>
            </a:r>
            <a:br>
              <a:rPr lang="en-GB" sz="1799" b="1" dirty="0">
                <a:solidFill>
                  <a:srgbClr val="B1059D"/>
                </a:solidFill>
                <a:cs typeface="Arial"/>
              </a:rPr>
            </a:br>
            <a:endParaRPr lang="en-US" sz="1799">
              <a:solidFill>
                <a:srgbClr val="B1059D"/>
              </a:solidFill>
              <a:cs typeface="Arial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z="1799" b="1">
                <a:solidFill>
                  <a:srgbClr val="B1059D"/>
                </a:solidFill>
                <a:cs typeface="Arial"/>
              </a:rPr>
              <a:t>FLO = worldwide Fairtrade standard setting and certification organisation. </a:t>
            </a:r>
            <a:endParaRPr lang="en-US" sz="1799">
              <a:cs typeface="Arial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GB" sz="1600">
                <a:cs typeface="Arial"/>
              </a:rPr>
              <a:t>Permits &gt; 1.7 million producers and workers in over 50 countries </a:t>
            </a:r>
            <a:endParaRPr lang="en-US" sz="1600">
              <a:solidFill>
                <a:srgbClr val="B1059D"/>
              </a:solidFill>
              <a:cs typeface="Arial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br>
              <a:rPr lang="en-GB" sz="1799" b="1" dirty="0">
                <a:solidFill>
                  <a:srgbClr val="B1059D"/>
                </a:solidFill>
                <a:cs typeface="Arial"/>
              </a:rPr>
            </a:br>
            <a:r>
              <a:rPr lang="en-GB" sz="1799" b="1">
                <a:solidFill>
                  <a:srgbClr val="B1059D"/>
                </a:solidFill>
                <a:cs typeface="Arial"/>
              </a:rPr>
              <a:t>FT products sold in over 70 countries.</a:t>
            </a:r>
            <a:endParaRPr lang="en-US" sz="1799">
              <a:cs typeface="Arial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GB" sz="1600">
                <a:cs typeface="Arial"/>
              </a:rPr>
              <a:t>Considerable market share in NL, German-speaking European countries, the Nordic countries</a:t>
            </a:r>
            <a:endParaRPr lang="en-US" sz="1600">
              <a:cs typeface="Arial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GB" sz="1600">
                <a:cs typeface="Arial"/>
              </a:rPr>
              <a:t>Tens of thousands of products on the market</a:t>
            </a:r>
            <a:endParaRPr lang="en-US" sz="1600">
              <a:cs typeface="Arial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GB" sz="1600">
                <a:cs typeface="Arial"/>
              </a:rPr>
              <a:t>Finland: about 1,200 products. Finns buy most: coffee, bananas, flowers, wine, and cotton products</a:t>
            </a:r>
            <a:endParaRPr lang="en-US" sz="1600">
              <a:ea typeface="+mn-lt"/>
              <a:cs typeface="+mn-lt"/>
            </a:endParaRPr>
          </a:p>
          <a:p>
            <a:pPr marL="609417" indent="-342797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en-GB" sz="1799" dirty="0">
              <a:ea typeface="+mn-lt"/>
              <a:cs typeface="+mn-lt"/>
            </a:endParaRPr>
          </a:p>
        </p:txBody>
      </p:sp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D035361E-9298-4959-B031-349DF035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476" y="1603851"/>
            <a:ext cx="1181100" cy="1190315"/>
          </a:xfrm>
          <a:prstGeom prst="rect">
            <a:avLst/>
          </a:prstGeom>
        </p:spPr>
      </p:pic>
      <p:pic>
        <p:nvPicPr>
          <p:cNvPr id="9" name="Picture 9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DF321F68-4FA7-4AAE-B809-F1EFABBA4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0" y="2927481"/>
            <a:ext cx="1057275" cy="1114135"/>
          </a:xfrm>
          <a:prstGeom prst="rect">
            <a:avLst/>
          </a:prstGeom>
        </p:spPr>
      </p:pic>
      <p:pic>
        <p:nvPicPr>
          <p:cNvPr id="11" name="Picture 11" descr="A picture containing food, drawing&#10;&#10;Description generated with very high confidence">
            <a:extLst>
              <a:ext uri="{FF2B5EF4-FFF2-40B4-BE49-F238E27FC236}">
                <a16:creationId xmlns:a16="http://schemas.microsoft.com/office/drawing/2014/main" id="{EC15D0BD-CED5-4F5A-8B3D-0BA8BE39C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027" y="4187628"/>
            <a:ext cx="1047750" cy="638009"/>
          </a:xfrm>
          <a:prstGeom prst="rect">
            <a:avLst/>
          </a:prstGeom>
        </p:spPr>
      </p:pic>
      <p:pic>
        <p:nvPicPr>
          <p:cNvPr id="13" name="Picture 13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87BF3A49-E0D8-47C2-9723-FB9457DD7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2" y="4952604"/>
            <a:ext cx="2028825" cy="11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5634-980A-4E0E-AB3A-4E7192D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7408"/>
            <a:ext cx="12192000" cy="699222"/>
          </a:xfrm>
        </p:spPr>
        <p:txBody>
          <a:bodyPr/>
          <a:lstStyle/>
          <a:p>
            <a:r>
              <a:rPr lang="en-US" sz="3999" dirty="0">
                <a:ea typeface="+mj-lt"/>
                <a:cs typeface="+mj-lt"/>
              </a:rPr>
              <a:t>L</a:t>
            </a:r>
            <a:r>
              <a:rPr lang="fi-FI" sz="3999" dirty="0" err="1">
                <a:ea typeface="+mj-lt"/>
                <a:cs typeface="+mj-lt"/>
              </a:rPr>
              <a:t>abels</a:t>
            </a:r>
            <a:r>
              <a:rPr lang="fi-FI" sz="3999" dirty="0">
                <a:ea typeface="+mj-lt"/>
                <a:cs typeface="+mj-lt"/>
              </a:rPr>
              <a:t> </a:t>
            </a:r>
            <a:r>
              <a:rPr lang="fi-FI" sz="3999" dirty="0" err="1">
                <a:ea typeface="+mj-lt"/>
                <a:cs typeface="+mj-lt"/>
              </a:rPr>
              <a:t>are</a:t>
            </a:r>
            <a:r>
              <a:rPr lang="fi-FI" sz="3999" dirty="0">
                <a:ea typeface="+mj-lt"/>
                <a:cs typeface="+mj-lt"/>
              </a:rPr>
              <a:t> </a:t>
            </a:r>
            <a:r>
              <a:rPr lang="fi-FI" sz="3999" dirty="0" err="1">
                <a:ea typeface="+mj-lt"/>
                <a:cs typeface="+mj-lt"/>
              </a:rPr>
              <a:t>useful</a:t>
            </a:r>
            <a:r>
              <a:rPr lang="fi-FI" sz="3999" dirty="0">
                <a:ea typeface="+mj-lt"/>
                <a:cs typeface="+mj-lt"/>
              </a:rPr>
              <a:t>, </a:t>
            </a:r>
            <a:r>
              <a:rPr lang="fi-FI" sz="3999" dirty="0" err="1">
                <a:ea typeface="+mj-lt"/>
                <a:cs typeface="+mj-lt"/>
              </a:rPr>
              <a:t>but</a:t>
            </a:r>
            <a:r>
              <a:rPr lang="fi-FI" sz="3999" dirty="0">
                <a:ea typeface="+mj-lt"/>
                <a:cs typeface="+mj-lt"/>
              </a:rPr>
              <a:t> not </a:t>
            </a:r>
            <a:r>
              <a:rPr lang="fi-FI" sz="3999" dirty="0" err="1">
                <a:ea typeface="+mj-lt"/>
                <a:cs typeface="+mj-lt"/>
              </a:rPr>
              <a:t>omnipotent</a:t>
            </a:r>
            <a:endParaRPr lang="en-US" sz="3999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267F-F1EC-4A36-90C7-FDBC69CF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07" y="2060932"/>
            <a:ext cx="4597688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dirty="0" err="1">
                <a:ea typeface="+mn-lt"/>
                <a:cs typeface="+mn-lt"/>
              </a:rPr>
              <a:t>Information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overload</a:t>
            </a:r>
            <a:r>
              <a:rPr lang="fi-FI" dirty="0">
                <a:ea typeface="+mn-lt"/>
                <a:cs typeface="+mn-lt"/>
              </a:rPr>
              <a:t> for </a:t>
            </a:r>
            <a:r>
              <a:rPr lang="fi-FI" dirty="0" err="1">
                <a:ea typeface="+mn-lt"/>
                <a:cs typeface="+mn-lt"/>
              </a:rPr>
              <a:t>consumer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decision-making</a:t>
            </a:r>
            <a:endParaRPr lang="fi-FI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dirty="0" err="1">
                <a:ea typeface="+mn-lt"/>
                <a:cs typeface="+mn-lt"/>
              </a:rPr>
              <a:t>Number</a:t>
            </a:r>
            <a:r>
              <a:rPr lang="fi-FI" dirty="0">
                <a:ea typeface="+mn-lt"/>
                <a:cs typeface="+mn-lt"/>
              </a:rPr>
              <a:t> of </a:t>
            </a:r>
            <a:r>
              <a:rPr lang="fi-FI" dirty="0" err="1">
                <a:ea typeface="+mn-lt"/>
                <a:cs typeface="+mn-lt"/>
              </a:rPr>
              <a:t>labels</a:t>
            </a:r>
            <a:r>
              <a:rPr lang="fi-FI" dirty="0">
                <a:ea typeface="+mn-lt"/>
                <a:cs typeface="+mn-lt"/>
              </a:rPr>
              <a:t> is </a:t>
            </a:r>
            <a:r>
              <a:rPr lang="fi-FI" dirty="0" err="1">
                <a:ea typeface="+mn-lt"/>
                <a:cs typeface="+mn-lt"/>
              </a:rPr>
              <a:t>growing</a:t>
            </a:r>
            <a:endParaRPr lang="fi-FI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dirty="0">
                <a:ea typeface="+mn-lt"/>
                <a:cs typeface="+mn-lt"/>
              </a:rPr>
              <a:t>Limited </a:t>
            </a:r>
            <a:r>
              <a:rPr lang="fi-FI" dirty="0" err="1">
                <a:ea typeface="+mn-lt"/>
                <a:cs typeface="+mn-lt"/>
              </a:rPr>
              <a:t>understanding</a:t>
            </a:r>
            <a:r>
              <a:rPr lang="fi-FI" dirty="0">
                <a:ea typeface="+mn-lt"/>
                <a:cs typeface="+mn-lt"/>
              </a:rPr>
              <a:t> of </a:t>
            </a:r>
            <a:r>
              <a:rPr lang="fi-FI" dirty="0" err="1">
                <a:ea typeface="+mn-lt"/>
                <a:cs typeface="+mn-lt"/>
              </a:rPr>
              <a:t>what</a:t>
            </a:r>
            <a:r>
              <a:rPr lang="fi-FI" dirty="0">
                <a:ea typeface="+mn-lt"/>
                <a:cs typeface="+mn-lt"/>
              </a:rPr>
              <a:t> </a:t>
            </a:r>
            <a:br>
              <a:rPr lang="fi-FI" dirty="0">
                <a:ea typeface="+mn-lt"/>
                <a:cs typeface="+mn-lt"/>
              </a:rPr>
            </a:br>
            <a:r>
              <a:rPr lang="fi-FI" dirty="0" err="1">
                <a:ea typeface="+mn-lt"/>
                <a:cs typeface="+mn-lt"/>
              </a:rPr>
              <a:t>labels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mean</a:t>
            </a:r>
            <a:endParaRPr lang="fi-FI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dirty="0" err="1">
                <a:ea typeface="+mn-lt"/>
                <a:cs typeface="+mn-lt"/>
              </a:rPr>
              <a:t>Confusion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between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third</a:t>
            </a:r>
            <a:r>
              <a:rPr lang="fi-FI" dirty="0">
                <a:ea typeface="+mn-lt"/>
                <a:cs typeface="+mn-lt"/>
              </a:rPr>
              <a:t>-party </a:t>
            </a:r>
            <a:r>
              <a:rPr lang="fi-FI" dirty="0" err="1">
                <a:ea typeface="+mn-lt"/>
                <a:cs typeface="+mn-lt"/>
              </a:rPr>
              <a:t>certified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labels</a:t>
            </a:r>
            <a:r>
              <a:rPr lang="fi-FI" dirty="0">
                <a:ea typeface="+mn-lt"/>
                <a:cs typeface="+mn-lt"/>
              </a:rPr>
              <a:t> &amp; </a:t>
            </a:r>
            <a:r>
              <a:rPr lang="fi-FI" dirty="0" err="1">
                <a:ea typeface="+mn-lt"/>
                <a:cs typeface="+mn-lt"/>
              </a:rPr>
              <a:t>self-declarations</a:t>
            </a:r>
            <a:endParaRPr lang="fi-FI" dirty="0">
              <a:ea typeface="+mn-lt"/>
              <a:cs typeface="+mn-lt"/>
            </a:endParaRPr>
          </a:p>
          <a:p>
            <a:pPr marL="342797" indent="-342797">
              <a:spcBef>
                <a:spcPct val="20000"/>
              </a:spcBef>
              <a:spcAft>
                <a:spcPct val="0"/>
              </a:spcAft>
              <a:buFont typeface="Arial,Sans-Serif" pitchFamily="34" charset="0"/>
            </a:pPr>
            <a:r>
              <a:rPr lang="fi-FI" dirty="0" err="1">
                <a:ea typeface="+mn-lt"/>
                <a:cs typeface="+mn-lt"/>
              </a:rPr>
              <a:t>Co-branding</a:t>
            </a:r>
            <a:r>
              <a:rPr lang="fi-FI" dirty="0">
                <a:ea typeface="+mn-lt"/>
                <a:cs typeface="+mn-lt"/>
              </a:rPr>
              <a:t> 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(</a:t>
            </a:r>
            <a:r>
              <a:rPr lang="fi-FI" dirty="0" err="1">
                <a:ea typeface="+mn-lt"/>
                <a:cs typeface="+mn-lt"/>
              </a:rPr>
              <a:t>e.g</a:t>
            </a:r>
            <a:r>
              <a:rPr lang="fi-FI" dirty="0">
                <a:ea typeface="+mn-lt"/>
                <a:cs typeface="+mn-lt"/>
              </a:rPr>
              <a:t>. </a:t>
            </a:r>
            <a:r>
              <a:rPr lang="fi-FI" dirty="0" err="1">
                <a:ea typeface="+mn-lt"/>
                <a:cs typeface="+mn-lt"/>
              </a:rPr>
              <a:t>can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junk</a:t>
            </a:r>
            <a:r>
              <a:rPr lang="fi-FI" dirty="0">
                <a:ea typeface="+mn-lt"/>
                <a:cs typeface="+mn-lt"/>
              </a:rPr>
              <a:t> food </a:t>
            </a:r>
            <a:r>
              <a:rPr lang="fi-FI" dirty="0" err="1">
                <a:ea typeface="+mn-lt"/>
                <a:cs typeface="+mn-lt"/>
              </a:rPr>
              <a:t>be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organic</a:t>
            </a:r>
            <a:r>
              <a:rPr lang="fi-FI" dirty="0">
                <a:ea typeface="+mn-lt"/>
                <a:cs typeface="+mn-lt"/>
              </a:rPr>
              <a:t>?)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7" name="Picture 7" descr="A picture containing food, fruit&#10;&#10;Description generated with very high confidence">
            <a:extLst>
              <a:ext uri="{FF2B5EF4-FFF2-40B4-BE49-F238E27FC236}">
                <a16:creationId xmlns:a16="http://schemas.microsoft.com/office/drawing/2014/main" id="{87CF83E9-7E7A-49FF-8104-AE5F6343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6" y="4676450"/>
            <a:ext cx="1720851" cy="1536300"/>
          </a:xfrm>
          <a:prstGeom prst="rect">
            <a:avLst/>
          </a:prstGeom>
        </p:spPr>
      </p:pic>
      <p:pic>
        <p:nvPicPr>
          <p:cNvPr id="9" name="Picture 9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A79685CA-9681-4B6D-99C4-7FF17E9F8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1" y="4095577"/>
            <a:ext cx="2178050" cy="2117174"/>
          </a:xfrm>
          <a:prstGeom prst="rect">
            <a:avLst/>
          </a:prstGeom>
        </p:spPr>
      </p:pic>
      <p:pic>
        <p:nvPicPr>
          <p:cNvPr id="11" name="Picture 11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A0C848E1-DC8A-4DED-8D0D-EC3DCE243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7" y="3603580"/>
            <a:ext cx="1673224" cy="1710879"/>
          </a:xfrm>
          <a:prstGeom prst="rect">
            <a:avLst/>
          </a:prstGeom>
        </p:spPr>
      </p:pic>
      <p:pic>
        <p:nvPicPr>
          <p:cNvPr id="13" name="Picture 13" descr="A picture containing background, front, clock, white&#10;&#10;Description generated with very high confidence">
            <a:extLst>
              <a:ext uri="{FF2B5EF4-FFF2-40B4-BE49-F238E27FC236}">
                <a16:creationId xmlns:a16="http://schemas.microsoft.com/office/drawing/2014/main" id="{2195EB6F-3458-4D7B-93AF-5C5D28A64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1" y="1714947"/>
            <a:ext cx="1676400" cy="1666441"/>
          </a:xfrm>
          <a:prstGeom prst="rect">
            <a:avLst/>
          </a:prstGeom>
        </p:spPr>
      </p:pic>
      <p:pic>
        <p:nvPicPr>
          <p:cNvPr id="15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C15ADF67-ECC8-4FB7-9878-04883B28A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477" y="1883178"/>
            <a:ext cx="1323975" cy="1323630"/>
          </a:xfrm>
          <a:prstGeom prst="rect">
            <a:avLst/>
          </a:prstGeom>
        </p:spPr>
      </p:pic>
      <p:pic>
        <p:nvPicPr>
          <p:cNvPr id="17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B6BD2DDB-4EAA-4E30-950F-2A84D6CF2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0450" y="2191073"/>
            <a:ext cx="895350" cy="1190315"/>
          </a:xfrm>
          <a:prstGeom prst="rect">
            <a:avLst/>
          </a:prstGeom>
        </p:spPr>
      </p:pic>
      <p:pic>
        <p:nvPicPr>
          <p:cNvPr id="19" name="Picture 19" descr="A picture containing food, drawing&#10;&#10;Description generated with very high confidence">
            <a:extLst>
              <a:ext uri="{FF2B5EF4-FFF2-40B4-BE49-F238E27FC236}">
                <a16:creationId xmlns:a16="http://schemas.microsoft.com/office/drawing/2014/main" id="{44C3E13D-5110-4173-AD7D-45E16C7D1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1726" y="3768636"/>
            <a:ext cx="2203449" cy="12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0133" y="214999"/>
            <a:ext cx="11639694" cy="754607"/>
          </a:xfrm>
        </p:spPr>
        <p:txBody>
          <a:bodyPr/>
          <a:lstStyle/>
          <a:p>
            <a:r>
              <a:rPr lang="en-US" dirty="0"/>
              <a:t>What next? Simple yet comprehensive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0133" y="1781729"/>
            <a:ext cx="5399715" cy="3383669"/>
          </a:xfrm>
        </p:spPr>
        <p:txBody>
          <a:bodyPr/>
          <a:lstStyle/>
          <a:p>
            <a:r>
              <a:rPr lang="en-US" dirty="0"/>
              <a:t>Swedish Coop: Sustainability Declaration “label” </a:t>
            </a:r>
          </a:p>
          <a:p>
            <a:r>
              <a:rPr lang="en-US" dirty="0"/>
              <a:t>Ostavastuullisesti.fi</a:t>
            </a:r>
          </a:p>
          <a:p>
            <a:r>
              <a:rPr lang="en-US" dirty="0"/>
              <a:t>Shades of Green for Fashion (under development; finix.aalto.fi)</a:t>
            </a:r>
          </a:p>
          <a:p>
            <a:r>
              <a:rPr lang="en-US" dirty="0"/>
              <a:t>Shades of Green for green bonds (</a:t>
            </a:r>
            <a:r>
              <a:rPr lang="fi-FI" dirty="0">
                <a:hlinkClick r:id="rId2"/>
              </a:rPr>
              <a:t>https://www.cicero.green/</a:t>
            </a:r>
            <a:r>
              <a:rPr lang="fi-FI" dirty="0"/>
              <a:t>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06307" y="1690721"/>
            <a:ext cx="4648833" cy="38210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707" y="5457471"/>
            <a:ext cx="4387433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fi-FI" sz="1799" dirty="0">
                <a:solidFill>
                  <a:srgbClr val="69BE28">
                    <a:lumMod val="75000"/>
                  </a:srgbClr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https://www.coop.se/vart-ansvar/hallbarhetsarbete/hallbarhetsdeklaration/</a:t>
            </a:r>
            <a:endParaRPr lang="fi-FI" sz="1799" dirty="0">
              <a:solidFill>
                <a:srgbClr val="69BE28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79F975-E893-42CF-9FC3-97AE151C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58" y="3548228"/>
            <a:ext cx="2585364" cy="25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E31972-2E39-4D1D-90DB-FE2FB5D3C78D}"/>
              </a:ext>
            </a:extLst>
          </p:cNvPr>
          <p:cNvSpPr txBox="1"/>
          <p:nvPr/>
        </p:nvSpPr>
        <p:spPr>
          <a:xfrm>
            <a:off x="1983155" y="4786873"/>
            <a:ext cx="3038421" cy="147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B1059D">
                    <a:lumMod val="75000"/>
                  </a:srgbClr>
                </a:solidFill>
                <a:latin typeface="Arial"/>
              </a:rPr>
              <a:t>Expert panel assesses: CO2, environmental footprint, local production, workers’ rights, human rights, business ethics</a:t>
            </a:r>
            <a:endParaRPr lang="fi-FI" sz="1799" dirty="0">
              <a:solidFill>
                <a:srgbClr val="B1059D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0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C7F4-3B7E-4A95-A820-F2DB400F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6594"/>
            <a:ext cx="12192000" cy="1253076"/>
          </a:xfrm>
        </p:spPr>
        <p:txBody>
          <a:bodyPr/>
          <a:lstStyle/>
          <a:p>
            <a:r>
              <a:rPr lang="fi-FI" sz="3999" dirty="0">
                <a:ea typeface="+mj-lt"/>
                <a:cs typeface="+mj-lt"/>
              </a:rPr>
              <a:t>GOLDEN RULES FOR SUSTAINABILITY COMMUNICATION</a:t>
            </a:r>
            <a:endParaRPr lang="en-US" sz="3999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53E8-A9FA-42B9-8263-BB736CC26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0" y="1864063"/>
            <a:ext cx="5367054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b="1" dirty="0" err="1">
                <a:solidFill>
                  <a:srgbClr val="B1059D"/>
                </a:solidFill>
                <a:cs typeface="Arial"/>
              </a:rPr>
              <a:t>Recognize</a:t>
            </a:r>
            <a:r>
              <a:rPr lang="fi-FI" b="1" dirty="0">
                <a:solidFill>
                  <a:srgbClr val="B1059D"/>
                </a:solidFill>
                <a:cs typeface="Arial"/>
              </a:rPr>
              <a:t> </a:t>
            </a:r>
            <a:r>
              <a:rPr lang="fi-FI" b="1" dirty="0" err="1">
                <a:solidFill>
                  <a:srgbClr val="B1059D"/>
                </a:solidFill>
                <a:cs typeface="Arial"/>
              </a:rPr>
              <a:t>the</a:t>
            </a:r>
            <a:r>
              <a:rPr lang="fi-FI" b="1" dirty="0">
                <a:solidFill>
                  <a:srgbClr val="B1059D"/>
                </a:solidFill>
                <a:cs typeface="Arial"/>
              </a:rPr>
              <a:t> </a:t>
            </a:r>
            <a:r>
              <a:rPr lang="fi-FI" b="1" dirty="0" err="1">
                <a:solidFill>
                  <a:srgbClr val="B1059D"/>
                </a:solidFill>
                <a:cs typeface="Arial"/>
              </a:rPr>
              <a:t>essential</a:t>
            </a:r>
            <a:r>
              <a:rPr lang="fi-FI" b="1" dirty="0">
                <a:solidFill>
                  <a:srgbClr val="B1059D"/>
                </a:solidFill>
                <a:cs typeface="Arial"/>
              </a:rPr>
              <a:t> </a:t>
            </a:r>
            <a:r>
              <a:rPr lang="fi-FI" b="1" dirty="0" err="1">
                <a:solidFill>
                  <a:srgbClr val="B1059D"/>
                </a:solidFill>
                <a:cs typeface="Arial"/>
              </a:rPr>
              <a:t>sustainability</a:t>
            </a:r>
            <a:endParaRPr lang="fi-FI" b="1" dirty="0">
              <a:solidFill>
                <a:srgbClr val="B1059D"/>
              </a:solidFill>
              <a:cs typeface="Arial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b="1" dirty="0" err="1">
                <a:solidFill>
                  <a:srgbClr val="B1059D"/>
                </a:solidFill>
                <a:cs typeface="Arial"/>
              </a:rPr>
              <a:t>issues</a:t>
            </a:r>
            <a:r>
              <a:rPr lang="fi-FI" b="1" dirty="0">
                <a:solidFill>
                  <a:srgbClr val="B1059D"/>
                </a:solidFill>
                <a:cs typeface="Arial"/>
              </a:rPr>
              <a:t> of </a:t>
            </a:r>
            <a:r>
              <a:rPr lang="fi-FI" b="1" dirty="0" err="1">
                <a:solidFill>
                  <a:srgbClr val="B1059D"/>
                </a:solidFill>
                <a:cs typeface="Arial"/>
              </a:rPr>
              <a:t>your</a:t>
            </a:r>
            <a:r>
              <a:rPr lang="fi-FI" b="1" dirty="0">
                <a:solidFill>
                  <a:srgbClr val="B1059D"/>
                </a:solidFill>
                <a:cs typeface="Arial"/>
              </a:rPr>
              <a:t> </a:t>
            </a:r>
            <a:r>
              <a:rPr lang="fi-FI" b="1" dirty="0" err="1">
                <a:solidFill>
                  <a:srgbClr val="B1059D"/>
                </a:solidFill>
                <a:cs typeface="Arial"/>
              </a:rPr>
              <a:t>industry</a:t>
            </a:r>
            <a:r>
              <a:rPr lang="fi-FI" b="1" dirty="0">
                <a:solidFill>
                  <a:srgbClr val="B1059D"/>
                </a:solidFill>
                <a:cs typeface="Arial"/>
              </a:rPr>
              <a:t> and </a:t>
            </a:r>
            <a:r>
              <a:rPr lang="fi-FI" b="1" dirty="0" err="1">
                <a:solidFill>
                  <a:srgbClr val="B1059D"/>
                </a:solidFill>
                <a:cs typeface="Arial"/>
              </a:rPr>
              <a:t>its</a:t>
            </a:r>
            <a:r>
              <a:rPr lang="fi-FI" b="1" dirty="0">
                <a:solidFill>
                  <a:srgbClr val="B1059D"/>
                </a:solidFill>
                <a:cs typeface="Arial"/>
              </a:rPr>
              <a:t> products</a:t>
            </a:r>
            <a:endParaRPr lang="en-US" dirty="0">
              <a:solidFill>
                <a:srgbClr val="B1059D"/>
              </a:solidFill>
              <a:cs typeface="Arial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fi-FI" dirty="0" err="1">
                <a:cs typeface="Arial"/>
              </a:rPr>
              <a:t>What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are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significant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sustainability</a:t>
            </a:r>
            <a:r>
              <a:rPr lang="fi-FI" dirty="0">
                <a:cs typeface="Arial"/>
              </a:rPr>
              <a:t> </a:t>
            </a:r>
            <a:br>
              <a:rPr lang="fi-FI" dirty="0">
                <a:cs typeface="Arial"/>
              </a:rPr>
            </a:br>
            <a:r>
              <a:rPr lang="fi-FI" dirty="0" err="1">
                <a:cs typeface="Arial"/>
              </a:rPr>
              <a:t>concerns</a:t>
            </a:r>
            <a:r>
              <a:rPr lang="fi-FI" dirty="0">
                <a:cs typeface="Arial"/>
              </a:rPr>
              <a:t> for </a:t>
            </a:r>
            <a:r>
              <a:rPr lang="fi-FI" dirty="0" err="1">
                <a:cs typeface="Arial"/>
              </a:rPr>
              <a:t>customers</a:t>
            </a:r>
            <a:endParaRPr lang="en-US" dirty="0">
              <a:cs typeface="Arial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fi-FI" dirty="0">
                <a:cs typeface="Arial"/>
              </a:rPr>
              <a:t>Sustainability  </a:t>
            </a:r>
            <a:r>
              <a:rPr lang="fi-FI" dirty="0" err="1">
                <a:cs typeface="Arial"/>
              </a:rPr>
              <a:t>messages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must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be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truthful</a:t>
            </a:r>
            <a:r>
              <a:rPr lang="fi-FI" dirty="0">
                <a:cs typeface="Arial"/>
              </a:rPr>
              <a:t> </a:t>
            </a: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and </a:t>
            </a:r>
            <a:r>
              <a:rPr lang="fi-FI" dirty="0" err="1">
                <a:cs typeface="Arial"/>
              </a:rPr>
              <a:t>related</a:t>
            </a:r>
            <a:r>
              <a:rPr lang="fi-FI" dirty="0">
                <a:cs typeface="Arial"/>
              </a:rPr>
              <a:t> to </a:t>
            </a:r>
            <a:r>
              <a:rPr lang="fi-FI" dirty="0" err="1">
                <a:cs typeface="Arial"/>
              </a:rPr>
              <a:t>significant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sustainability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aspects</a:t>
            </a:r>
            <a:r>
              <a:rPr lang="fi-FI" dirty="0">
                <a:cs typeface="Arial"/>
              </a:rPr>
              <a:t> of </a:t>
            </a:r>
            <a:r>
              <a:rPr lang="fi-FI" dirty="0" err="1">
                <a:cs typeface="Arial"/>
              </a:rPr>
              <a:t>the</a:t>
            </a:r>
            <a:r>
              <a:rPr lang="fi-FI" dirty="0">
                <a:cs typeface="Arial"/>
              </a:rPr>
              <a:t> products</a:t>
            </a:r>
            <a:endParaRPr lang="en-US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fi-FI" dirty="0" err="1">
                <a:cs typeface="Arial"/>
              </a:rPr>
              <a:t>Be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prepared</a:t>
            </a:r>
            <a:r>
              <a:rPr lang="fi-FI" dirty="0">
                <a:cs typeface="Arial"/>
              </a:rPr>
              <a:t> to </a:t>
            </a:r>
            <a:r>
              <a:rPr lang="fi-FI" dirty="0" err="1">
                <a:cs typeface="Arial"/>
              </a:rPr>
              <a:t>justify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your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message</a:t>
            </a:r>
            <a:r>
              <a:rPr lang="fi-FI" dirty="0">
                <a:cs typeface="Arial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fi-FI" dirty="0" err="1">
                <a:cs typeface="Arial"/>
              </a:rPr>
              <a:t>Spot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weak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signals</a:t>
            </a:r>
            <a:r>
              <a:rPr lang="fi-FI" dirty="0">
                <a:cs typeface="Arial"/>
              </a:rPr>
              <a:t> 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b="1" dirty="0">
                <a:solidFill>
                  <a:srgbClr val="B1059D"/>
                </a:solidFill>
                <a:cs typeface="Arial"/>
              </a:rPr>
              <a:t>Hunt </a:t>
            </a:r>
            <a:r>
              <a:rPr lang="fi-FI" b="1" dirty="0" err="1">
                <a:solidFill>
                  <a:srgbClr val="B1059D"/>
                </a:solidFill>
                <a:cs typeface="Arial"/>
              </a:rPr>
              <a:t>co-benefits</a:t>
            </a:r>
            <a:endParaRPr lang="fi-FI" b="1" dirty="0">
              <a:solidFill>
                <a:srgbClr val="B1059D"/>
              </a:solidFill>
              <a:cs typeface="Arial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dirty="0">
                <a:cs typeface="Arial"/>
              </a:rPr>
              <a:t>Sustainability is </a:t>
            </a:r>
            <a:r>
              <a:rPr lang="fi-FI" dirty="0" err="1">
                <a:cs typeface="Arial"/>
              </a:rPr>
              <a:t>seldom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the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primary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need</a:t>
            </a:r>
            <a:r>
              <a:rPr lang="fi-FI" dirty="0">
                <a:cs typeface="Arial"/>
              </a:rPr>
              <a:t> of </a:t>
            </a:r>
            <a:r>
              <a:rPr lang="fi-FI" dirty="0" err="1">
                <a:cs typeface="Arial"/>
              </a:rPr>
              <a:t>the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customers</a:t>
            </a:r>
            <a:r>
              <a:rPr lang="fi-FI" dirty="0">
                <a:cs typeface="Arial"/>
              </a:rPr>
              <a:t>. </a:t>
            </a:r>
          </a:p>
          <a:p>
            <a:pPr lvl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i-FI" dirty="0" err="1">
                <a:cs typeface="Arial"/>
              </a:rPr>
              <a:t>Good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sustainability</a:t>
            </a:r>
            <a:r>
              <a:rPr lang="fi-FI" dirty="0">
                <a:cs typeface="Arial"/>
              </a:rPr>
              <a:t>  </a:t>
            </a:r>
            <a:r>
              <a:rPr lang="fi-FI" dirty="0" err="1">
                <a:cs typeface="Arial"/>
              </a:rPr>
              <a:t>co-benefits</a:t>
            </a:r>
            <a:r>
              <a:rPr lang="fi-FI" dirty="0">
                <a:cs typeface="Arial"/>
              </a:rPr>
              <a:t> </a:t>
            </a:r>
            <a:br>
              <a:rPr lang="fi-FI" dirty="0">
                <a:cs typeface="Arial"/>
              </a:rPr>
            </a:br>
            <a:r>
              <a:rPr lang="fi-FI" dirty="0" err="1">
                <a:cs typeface="Arial"/>
              </a:rPr>
              <a:t>are</a:t>
            </a:r>
            <a:r>
              <a:rPr lang="fi-FI" dirty="0">
                <a:cs typeface="Arial"/>
              </a:rPr>
              <a:t> for </a:t>
            </a:r>
            <a:r>
              <a:rPr lang="fi-FI" dirty="0" err="1">
                <a:cs typeface="Arial"/>
              </a:rPr>
              <a:t>instance</a:t>
            </a:r>
            <a:r>
              <a:rPr lang="fi-FI" dirty="0">
                <a:cs typeface="Arial"/>
              </a:rPr>
              <a:t> </a:t>
            </a:r>
            <a:r>
              <a:rPr lang="fi-FI" dirty="0" err="1">
                <a:cs typeface="Arial"/>
              </a:rPr>
              <a:t>health</a:t>
            </a:r>
            <a:r>
              <a:rPr lang="fi-FI" dirty="0">
                <a:cs typeface="Arial"/>
              </a:rPr>
              <a:t>, </a:t>
            </a:r>
            <a:r>
              <a:rPr lang="fi-FI" dirty="0" err="1">
                <a:cs typeface="Arial"/>
              </a:rPr>
              <a:t>safety</a:t>
            </a:r>
            <a:r>
              <a:rPr lang="fi-FI" dirty="0">
                <a:cs typeface="Arial"/>
              </a:rPr>
              <a:t>, as </a:t>
            </a:r>
            <a:r>
              <a:rPr lang="fi-FI" dirty="0" err="1">
                <a:cs typeface="Arial"/>
              </a:rPr>
              <a:t>well</a:t>
            </a:r>
            <a:r>
              <a:rPr lang="fi-FI" dirty="0">
                <a:cs typeface="Arial"/>
              </a:rPr>
              <a:t> as </a:t>
            </a:r>
            <a:r>
              <a:rPr lang="fi-FI" dirty="0" err="1">
                <a:cs typeface="Arial"/>
              </a:rPr>
              <a:t>eco-</a:t>
            </a:r>
            <a:r>
              <a:rPr lang="fi-FI" dirty="0">
                <a:cs typeface="Arial"/>
              </a:rPr>
              <a:t> and </a:t>
            </a:r>
            <a:r>
              <a:rPr lang="fi-FI" dirty="0" err="1">
                <a:cs typeface="Arial"/>
              </a:rPr>
              <a:t>cost-efficiency</a:t>
            </a:r>
            <a:r>
              <a:rPr lang="fi-FI" dirty="0">
                <a:cs typeface="Arial"/>
              </a:rPr>
              <a:t>. </a:t>
            </a:r>
          </a:p>
          <a:p>
            <a:pPr lvl="1">
              <a:spcBef>
                <a:spcPct val="20000"/>
              </a:spcBef>
              <a:spcAft>
                <a:spcPct val="0"/>
              </a:spcAft>
              <a:buChar char="•"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09DAD-9F85-4D5D-B5B3-01F5E10FB572}"/>
              </a:ext>
            </a:extLst>
          </p:cNvPr>
          <p:cNvSpPr txBox="1"/>
          <p:nvPr/>
        </p:nvSpPr>
        <p:spPr>
          <a:xfrm>
            <a:off x="6096001" y="1864063"/>
            <a:ext cx="5663484" cy="5076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6620" defTabSz="914126">
              <a:spcBef>
                <a:spcPct val="20000"/>
              </a:spcBef>
              <a:spcAft>
                <a:spcPct val="0"/>
              </a:spcAft>
            </a:pP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Sustainability 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communication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requires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br>
              <a:rPr lang="fi-FI" sz="1999" b="1" dirty="0">
                <a:solidFill>
                  <a:prstClr val="black"/>
                </a:solidFill>
                <a:latin typeface="Arial"/>
                <a:ea typeface="+mn-lt"/>
                <a:cs typeface="Arial"/>
              </a:rPr>
            </a:b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openness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about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your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own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prosesses</a:t>
            </a:r>
            <a:endParaRPr lang="en-US" sz="1999" dirty="0">
              <a:solidFill>
                <a:srgbClr val="B1059D"/>
              </a:solidFill>
              <a:latin typeface="Arial"/>
              <a:ea typeface="+mn-lt"/>
              <a:cs typeface="Arial"/>
            </a:endParaRPr>
          </a:p>
          <a:p>
            <a:pPr marL="1009347" lvl="1" indent="-285664" defTabSz="914126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Make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your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goals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public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and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simultaneously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emphasize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continuous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improvement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idea</a:t>
            </a:r>
          </a:p>
          <a:p>
            <a:pPr marL="1009347" lvl="1" indent="-285664" defTabSz="914126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Publisizing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own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goals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helps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also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in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internal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commitment</a:t>
            </a:r>
            <a:endParaRPr lang="fi-FI" sz="1799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marL="723683" lvl="1" defTabSz="914126">
              <a:spcBef>
                <a:spcPct val="20000"/>
              </a:spcBef>
              <a:spcAft>
                <a:spcPct val="0"/>
              </a:spcAft>
            </a:pPr>
            <a:endParaRPr lang="fi-FI" sz="1799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marL="266620" defTabSz="914126">
              <a:spcBef>
                <a:spcPct val="20000"/>
              </a:spcBef>
              <a:spcAft>
                <a:spcPct val="0"/>
              </a:spcAft>
            </a:pP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Don’t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be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afraid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 of 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critical</a:t>
            </a:r>
            <a:r>
              <a:rPr lang="fi-FI" sz="1999" b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 </a:t>
            </a:r>
            <a:r>
              <a:rPr lang="fi-FI" sz="1999" b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questions</a:t>
            </a:r>
            <a:endParaRPr lang="en-US" sz="1799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marL="342797" indent="-342797" defTabSz="914126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One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critical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question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from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the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media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does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not </a:t>
            </a:r>
            <a:b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</a:b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imply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a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failure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. If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stakeholders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observe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deficiencesin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your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company’s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sustainability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performance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,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use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the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situation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as an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opportunity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to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improve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the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b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</a:b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company’s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799" dirty="0" err="1">
                <a:solidFill>
                  <a:prstClr val="black"/>
                </a:solidFill>
                <a:latin typeface="Arial"/>
                <a:ea typeface="+mn-lt"/>
                <a:cs typeface="Arial"/>
              </a:rPr>
              <a:t>actions</a:t>
            </a:r>
            <a:r>
              <a:rPr lang="fi-FI" sz="1799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.</a:t>
            </a:r>
            <a:endParaRPr lang="en-US" sz="1799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marL="1009347" lvl="1" indent="-285664" defTabSz="914126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lang="fi-FI" sz="1799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marL="742727" lvl="1" indent="-285664" defTabSz="914126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lang="fi-FI" sz="1999" dirty="0">
              <a:solidFill>
                <a:prstClr val="black"/>
              </a:solidFill>
              <a:latin typeface="Arial"/>
              <a:ea typeface="+mn-lt"/>
              <a:cs typeface="Arial"/>
            </a:endParaRPr>
          </a:p>
          <a:p>
            <a:pPr marL="285664" indent="-285664" defTabSz="914126">
              <a:buFont typeface="Arial"/>
              <a:buChar char="•"/>
            </a:pPr>
            <a:endParaRPr lang="en-US" sz="1999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3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FDD5-A39D-43CF-9218-8DDA02F1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53" y="292590"/>
            <a:ext cx="11639694" cy="1363846"/>
          </a:xfrm>
        </p:spPr>
        <p:txBody>
          <a:bodyPr/>
          <a:lstStyle/>
          <a:p>
            <a:pPr algn="ctr"/>
            <a:r>
              <a:rPr lang="fi-FI" sz="4399" dirty="0">
                <a:ea typeface="+mj-lt"/>
                <a:cs typeface="+mj-lt"/>
              </a:rPr>
              <a:t>TAKEAWAYS FOR SUSTAINABILITY COMMUNICATION TO CONSUMERS</a:t>
            </a:r>
            <a:endParaRPr lang="fi-FI" sz="4399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2E20-538B-48D6-9742-EE8F8191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444" y="1959359"/>
            <a:ext cx="7773551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1)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Without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communication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,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consumers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are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not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able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to </a:t>
            </a:r>
            <a:br>
              <a:rPr lang="fi-FI" b="1" dirty="0">
                <a:solidFill>
                  <a:srgbClr val="B1059D"/>
                </a:solidFill>
                <a:ea typeface="+mn-lt"/>
                <a:cs typeface="+mn-lt"/>
              </a:rPr>
            </a:b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choose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between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more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and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less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sustainable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products and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services</a:t>
            </a:r>
            <a:endParaRPr lang="fi-FI" dirty="0">
              <a:solidFill>
                <a:srgbClr val="B1059D"/>
              </a:solidFill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br>
              <a:rPr lang="fi-FI" b="1" dirty="0">
                <a:solidFill>
                  <a:srgbClr val="B1059D"/>
                </a:solidFill>
                <a:ea typeface="+mn-lt"/>
                <a:cs typeface="+mn-lt"/>
              </a:rPr>
            </a:b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2) The easier sustainable purchasing is, 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the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more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likely</a:t>
            </a:r>
            <a:br>
              <a:rPr lang="fi-FI" b="1" dirty="0">
                <a:solidFill>
                  <a:srgbClr val="B1059D"/>
                </a:solidFill>
                <a:ea typeface="+mn-lt"/>
                <a:cs typeface="+mn-lt"/>
              </a:rPr>
            </a:b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are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sustainability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concerns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to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be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included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in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consumption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br>
              <a:rPr lang="fi-FI" b="1" dirty="0">
                <a:solidFill>
                  <a:srgbClr val="B1059D"/>
                </a:solidFill>
                <a:ea typeface="+mn-lt"/>
                <a:cs typeface="+mn-lt"/>
              </a:rPr>
            </a:b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decisions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. </a:t>
            </a:r>
            <a:endParaRPr lang="en-US" dirty="0">
              <a:solidFill>
                <a:srgbClr val="B1059D"/>
              </a:solidFill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br>
              <a:rPr lang="fi-FI" b="1" dirty="0">
                <a:solidFill>
                  <a:srgbClr val="B1059D"/>
                </a:solidFill>
                <a:ea typeface="+mn-lt"/>
                <a:cs typeface="+mn-lt"/>
              </a:rPr>
            </a:b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3)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Implication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for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businesses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: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make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it as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easy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as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possible</a:t>
            </a:r>
            <a:br>
              <a:rPr lang="fi-FI" b="1" dirty="0">
                <a:solidFill>
                  <a:srgbClr val="B1059D"/>
                </a:solidFill>
                <a:ea typeface="+mn-lt"/>
                <a:cs typeface="+mn-lt"/>
              </a:rPr>
            </a:b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to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choose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sustainable</a:t>
            </a:r>
            <a:r>
              <a:rPr lang="fi-FI" b="1" dirty="0">
                <a:solidFill>
                  <a:srgbClr val="B1059D"/>
                </a:solidFill>
                <a:ea typeface="+mn-lt"/>
                <a:cs typeface="+mn-lt"/>
              </a:rPr>
              <a:t> products and </a:t>
            </a:r>
            <a:r>
              <a:rPr lang="fi-FI" b="1" dirty="0" err="1">
                <a:solidFill>
                  <a:srgbClr val="B1059D"/>
                </a:solidFill>
                <a:ea typeface="+mn-lt"/>
                <a:cs typeface="+mn-lt"/>
              </a:rPr>
              <a:t>services</a:t>
            </a:r>
            <a:endParaRPr lang="fi-FI" dirty="0">
              <a:solidFill>
                <a:srgbClr val="B1059D"/>
              </a:solidFill>
              <a:ea typeface="+mn-lt"/>
              <a:cs typeface="+mn-lt"/>
            </a:endParaRPr>
          </a:p>
          <a:p>
            <a: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i-FI" dirty="0">
              <a:solidFill>
                <a:srgbClr val="B1059D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4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C528927-8229-498D-B1DB-2BACADAA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5870"/>
            <a:ext cx="10179039" cy="2637709"/>
          </a:xfrm>
        </p:spPr>
        <p:txBody>
          <a:bodyPr/>
          <a:lstStyle/>
          <a:p>
            <a:r>
              <a:rPr lang="en-US" sz="5998" dirty="0"/>
              <a:t>Do you know what corporate sustainability reports are? </a:t>
            </a:r>
            <a:endParaRPr lang="fi-FI" sz="5998" dirty="0"/>
          </a:p>
        </p:txBody>
      </p:sp>
    </p:spTree>
    <p:extLst>
      <p:ext uri="{BB962C8B-B14F-4D97-AF65-F5344CB8AC3E}">
        <p14:creationId xmlns:p14="http://schemas.microsoft.com/office/powerpoint/2010/main" val="34755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Majority of companies today use this terminology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Essentially the same as the sustainability report. The use of this term is being replaced by the sustainability report term.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Corporate responsibility report</a:t>
            </a:r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dirty="0"/>
              <a:t>The EU and national legislators often use this terminology for sustainability reporting. The EU is however in the process of adopting a new legislation and the terminology will be </a:t>
            </a:r>
            <a:r>
              <a:rPr lang="en-US" b="1" dirty="0"/>
              <a:t>Corporate Sustainability Reporting</a:t>
            </a:r>
            <a:endParaRPr lang="fi-FI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Non-financial reporting</a:t>
            </a:r>
            <a:endParaRPr lang="fi-FI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6672114" y="5085239"/>
            <a:ext cx="4967580" cy="1295324"/>
          </a:xfrm>
        </p:spPr>
        <p:txBody>
          <a:bodyPr/>
          <a:lstStyle/>
          <a:p>
            <a:r>
              <a:rPr lang="en-US" dirty="0"/>
              <a:t>Environmental, Social, and Governance (</a:t>
            </a:r>
            <a:r>
              <a:rPr lang="en-US" b="1" dirty="0"/>
              <a:t>ESG</a:t>
            </a:r>
            <a:r>
              <a:rPr lang="en-US" dirty="0"/>
              <a:t>) refers to the three central factors in measuring the sustainability and societal impact of an investment in a company or business.</a:t>
            </a:r>
          </a:p>
          <a:p>
            <a:r>
              <a:rPr lang="en-US" dirty="0"/>
              <a:t>Investors &amp; finance community use this terminology</a:t>
            </a:r>
            <a:endParaRPr lang="fi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ESG reporting</a:t>
            </a:r>
            <a:endParaRPr lang="fi-FI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Sustainability report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43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57872-6745-5EFB-8362-DC8DA0319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10C3BF-2A2B-253D-D43C-D6FD92741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Communicating sustainability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EC4BDA-490A-5FB6-3BE0-CB2B636E6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6B75-F3CB-4AE8-8690-9FF9FD66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7408"/>
            <a:ext cx="12192000" cy="699222"/>
          </a:xfrm>
        </p:spPr>
        <p:txBody>
          <a:bodyPr/>
          <a:lstStyle/>
          <a:p>
            <a:r>
              <a:rPr lang="fi-FI" sz="3999" dirty="0" err="1">
                <a:ea typeface="+mj-lt"/>
                <a:cs typeface="+mj-lt"/>
              </a:rPr>
              <a:t>Drivers</a:t>
            </a:r>
            <a:r>
              <a:rPr lang="fi-FI" sz="3999" dirty="0">
                <a:ea typeface="+mj-lt"/>
                <a:cs typeface="+mj-lt"/>
              </a:rPr>
              <a:t> and </a:t>
            </a:r>
            <a:r>
              <a:rPr lang="fi-FI" sz="3999" dirty="0" err="1">
                <a:ea typeface="+mj-lt"/>
                <a:cs typeface="+mj-lt"/>
              </a:rPr>
              <a:t>challenges</a:t>
            </a:r>
            <a:r>
              <a:rPr lang="fi-FI" sz="3999" dirty="0">
                <a:ea typeface="+mj-lt"/>
                <a:cs typeface="+mj-lt"/>
              </a:rPr>
              <a:t> of </a:t>
            </a:r>
            <a:r>
              <a:rPr lang="fi-FI" sz="3999" dirty="0" err="1">
                <a:ea typeface="+mj-lt"/>
                <a:cs typeface="+mj-lt"/>
              </a:rPr>
              <a:t>reporting</a:t>
            </a:r>
            <a:endParaRPr lang="en-US" sz="3999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4D75-CEB6-4341-853C-FC81C457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28" y="1765943"/>
            <a:ext cx="11017249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Investors</a:t>
            </a:r>
            <a:r>
              <a:rPr lang="en-US" dirty="0">
                <a:ea typeface="+mn-lt"/>
                <a:cs typeface="+mn-lt"/>
              </a:rPr>
              <a:t>’ and other key </a:t>
            </a: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stakeholders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’ </a:t>
            </a:r>
            <a:r>
              <a:rPr lang="en-US" dirty="0">
                <a:ea typeface="+mn-lt"/>
                <a:cs typeface="+mn-lt"/>
              </a:rPr>
              <a:t>information needs and interests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Regulations </a:t>
            </a:r>
            <a:r>
              <a:rPr lang="en-US" dirty="0">
                <a:ea typeface="+mn-lt"/>
                <a:cs typeface="+mn-lt"/>
              </a:rPr>
              <a:t>and </a:t>
            </a:r>
            <a:r>
              <a:rPr lang="en-US" i="1" dirty="0">
                <a:ea typeface="+mn-lt"/>
                <a:cs typeface="+mn-lt"/>
              </a:rPr>
              <a:t>expectations</a:t>
            </a:r>
            <a:r>
              <a:rPr lang="en-US" dirty="0">
                <a:ea typeface="+mn-lt"/>
                <a:cs typeface="+mn-lt"/>
              </a:rPr>
              <a:t> on sustainability reporting are increasing especially for bigger and listed companies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  <a:ea typeface="+mn-lt"/>
                <a:cs typeface="+mn-lt"/>
              </a:rPr>
              <a:t>Competition</a:t>
            </a:r>
            <a:r>
              <a:rPr lang="en-US" dirty="0">
                <a:ea typeface="+mn-lt"/>
                <a:cs typeface="+mn-lt"/>
              </a:rPr>
              <a:t> issue: Image improvement for SMEs; a “must” for large corporations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management</a:t>
            </a:r>
            <a:r>
              <a:rPr lang="fi-FI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of </a:t>
            </a:r>
            <a:r>
              <a:rPr lang="fi-FI" dirty="0" err="1">
                <a:ea typeface="+mn-lt"/>
                <a:cs typeface="+mn-lt"/>
              </a:rPr>
              <a:t>sustainability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issues</a:t>
            </a:r>
            <a:r>
              <a:rPr lang="fi-FI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</a:pPr>
            <a:r>
              <a:rPr lang="fi-FI" b="1" dirty="0" err="1">
                <a:ea typeface="+mn-lt"/>
                <a:cs typeface="+mn-lt"/>
              </a:rPr>
              <a:t>Finding</a:t>
            </a:r>
            <a:r>
              <a:rPr lang="fi-FI" dirty="0">
                <a:ea typeface="+mn-lt"/>
                <a:cs typeface="+mn-lt"/>
              </a:rPr>
              <a:t> and </a:t>
            </a:r>
            <a:r>
              <a:rPr lang="fi-FI" dirty="0" err="1">
                <a:ea typeface="+mn-lt"/>
                <a:cs typeface="+mn-lt"/>
              </a:rPr>
              <a:t>showing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problematic</a:t>
            </a:r>
            <a:r>
              <a:rPr lang="fi-FI" dirty="0">
                <a:ea typeface="+mn-lt"/>
                <a:cs typeface="+mn-lt"/>
              </a:rPr>
              <a:t>/</a:t>
            </a:r>
            <a:r>
              <a:rPr lang="fi-FI" dirty="0" err="1">
                <a:ea typeface="+mn-lt"/>
                <a:cs typeface="+mn-lt"/>
              </a:rPr>
              <a:t>risky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areas</a:t>
            </a:r>
            <a:r>
              <a:rPr lang="fi-FI" dirty="0">
                <a:ea typeface="+mn-lt"/>
                <a:cs typeface="+mn-lt"/>
              </a:rPr>
              <a:t> and </a:t>
            </a:r>
            <a:r>
              <a:rPr lang="fi-FI" dirty="0" err="1">
                <a:ea typeface="+mn-lt"/>
                <a:cs typeface="+mn-lt"/>
              </a:rPr>
              <a:t>issues</a:t>
            </a:r>
            <a:r>
              <a:rPr lang="en-US" dirty="0">
                <a:ea typeface="+mn-lt"/>
                <a:cs typeface="+mn-lt"/>
              </a:rPr>
              <a:t> &amp; </a:t>
            </a:r>
            <a:r>
              <a:rPr lang="fi-FI" b="1" dirty="0" err="1">
                <a:ea typeface="+mn-lt"/>
                <a:cs typeface="+mn-lt"/>
              </a:rPr>
              <a:t>Improving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sustainability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performance</a:t>
            </a:r>
            <a:r>
              <a:rPr lang="fi-FI" dirty="0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dirty="0">
                <a:solidFill>
                  <a:schemeClr val="accent2"/>
                </a:solidFill>
                <a:ea typeface="+mn-lt"/>
                <a:cs typeface="+mn-lt"/>
              </a:rPr>
              <a:t>BUT </a:t>
            </a:r>
            <a:r>
              <a:rPr lang="fi-FI" dirty="0" err="1">
                <a:ea typeface="+mn-lt"/>
                <a:cs typeface="+mn-lt"/>
              </a:rPr>
              <a:t>sustainability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information</a:t>
            </a:r>
            <a:r>
              <a:rPr lang="fi-FI" dirty="0">
                <a:ea typeface="+mn-lt"/>
                <a:cs typeface="+mn-lt"/>
              </a:rPr>
              <a:t> is multi-</a:t>
            </a:r>
            <a:r>
              <a:rPr lang="fi-FI" dirty="0" err="1">
                <a:ea typeface="+mn-lt"/>
                <a:cs typeface="+mn-lt"/>
              </a:rPr>
              <a:t>faceted</a:t>
            </a:r>
            <a:r>
              <a:rPr lang="fi-FI" dirty="0">
                <a:ea typeface="+mn-lt"/>
                <a:cs typeface="+mn-lt"/>
              </a:rPr>
              <a:t> and 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quantity</a:t>
            </a:r>
            <a:r>
              <a:rPr lang="fi-FI" dirty="0">
                <a:ea typeface="+mn-lt"/>
                <a:cs typeface="+mn-lt"/>
              </a:rPr>
              <a:t> of data is </a:t>
            </a:r>
            <a:r>
              <a:rPr lang="fi-FI" dirty="0" err="1">
                <a:ea typeface="+mn-lt"/>
                <a:cs typeface="+mn-lt"/>
              </a:rPr>
              <a:t>increasing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all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time</a:t>
            </a:r>
            <a:r>
              <a:rPr lang="fi-FI" dirty="0">
                <a:ea typeface="+mn-lt"/>
                <a:cs typeface="+mn-lt"/>
              </a:rPr>
              <a:t>. 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How to </a:t>
            </a:r>
            <a:r>
              <a:rPr lang="fi-FI" b="1" dirty="0" err="1">
                <a:solidFill>
                  <a:schemeClr val="accent2"/>
                </a:solidFill>
                <a:ea typeface="+mn-lt"/>
                <a:cs typeface="+mn-lt"/>
              </a:rPr>
              <a:t>define</a:t>
            </a: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fi-FI" b="1" dirty="0" err="1">
                <a:solidFill>
                  <a:schemeClr val="accent2"/>
                </a:solidFill>
                <a:ea typeface="+mn-lt"/>
                <a:cs typeface="+mn-lt"/>
              </a:rPr>
              <a:t>what</a:t>
            </a: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 is </a:t>
            </a:r>
            <a:r>
              <a:rPr lang="fi-FI" b="1" dirty="0" err="1">
                <a:solidFill>
                  <a:schemeClr val="accent2"/>
                </a:solidFill>
                <a:ea typeface="+mn-lt"/>
                <a:cs typeface="+mn-lt"/>
              </a:rPr>
              <a:t>relevant</a:t>
            </a: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 for management and </a:t>
            </a:r>
            <a:r>
              <a:rPr lang="fi-FI" b="1" dirty="0" err="1">
                <a:solidFill>
                  <a:schemeClr val="accent2"/>
                </a:solidFill>
                <a:ea typeface="+mn-lt"/>
                <a:cs typeface="+mn-lt"/>
              </a:rPr>
              <a:t>stakeholders</a:t>
            </a: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 and </a:t>
            </a:r>
            <a:r>
              <a:rPr lang="fi-FI" b="1" dirty="0" err="1">
                <a:solidFill>
                  <a:schemeClr val="accent2"/>
                </a:solidFill>
                <a:ea typeface="+mn-lt"/>
                <a:cs typeface="+mn-lt"/>
              </a:rPr>
              <a:t>how</a:t>
            </a: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 to </a:t>
            </a:r>
            <a:r>
              <a:rPr lang="fi-FI" b="1" dirty="0" err="1">
                <a:solidFill>
                  <a:schemeClr val="accent2"/>
                </a:solidFill>
                <a:ea typeface="+mn-lt"/>
                <a:cs typeface="+mn-lt"/>
              </a:rPr>
              <a:t>report</a:t>
            </a:r>
            <a:r>
              <a:rPr lang="fi-FI" b="1" dirty="0">
                <a:solidFill>
                  <a:schemeClr val="accent2"/>
                </a:solidFill>
                <a:ea typeface="+mn-lt"/>
                <a:cs typeface="+mn-lt"/>
              </a:rPr>
              <a:t> it? </a:t>
            </a:r>
            <a:endParaRPr lang="en-US" b="1" dirty="0">
              <a:solidFill>
                <a:schemeClr val="accent2"/>
              </a:solidFill>
              <a:ea typeface="+mn-lt"/>
              <a:cs typeface="+mn-lt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2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C0D6-C177-4736-B0C5-DB0A17A9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7409"/>
            <a:ext cx="12192000" cy="754607"/>
          </a:xfrm>
        </p:spPr>
        <p:txBody>
          <a:bodyPr/>
          <a:lstStyle/>
          <a:p>
            <a:r>
              <a:rPr lang="en-US" sz="4399" dirty="0"/>
              <a:t>Key trends in sustainability reporting</a:t>
            </a:r>
            <a:endParaRPr lang="fi-FI" sz="439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BEB1A-153B-4105-89F4-CE4BEE81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49" y="1639802"/>
            <a:ext cx="11087388" cy="3815356"/>
          </a:xfrm>
        </p:spPr>
        <p:txBody>
          <a:bodyPr/>
          <a:lstStyle/>
          <a:p>
            <a:r>
              <a:rPr lang="en-US" sz="2399" dirty="0"/>
              <a:t>Worldwide growth of sustainability reporting continues</a:t>
            </a:r>
          </a:p>
          <a:p>
            <a:r>
              <a:rPr lang="en-US" sz="2399" dirty="0"/>
              <a:t>Inclusion of sustainability data in annual reports continues and integrated reporting grows</a:t>
            </a:r>
          </a:p>
          <a:p>
            <a:r>
              <a:rPr lang="en-US" sz="2399" dirty="0"/>
              <a:t>Assurance is becoming a majority practice</a:t>
            </a:r>
          </a:p>
          <a:p>
            <a:r>
              <a:rPr lang="en-US" sz="2399" dirty="0"/>
              <a:t>Majority of large companies worldwide have carbon targets in place &amp; linking corporate carbon targets to global climate goal grows</a:t>
            </a:r>
          </a:p>
          <a:p>
            <a:r>
              <a:rPr lang="fi-FI" sz="2399" dirty="0" err="1"/>
              <a:t>Biodiversity</a:t>
            </a:r>
            <a:r>
              <a:rPr lang="fi-FI" sz="2399" dirty="0"/>
              <a:t> is a </a:t>
            </a:r>
            <a:r>
              <a:rPr lang="fi-FI" sz="2399" dirty="0" err="1"/>
              <a:t>new</a:t>
            </a:r>
            <a:r>
              <a:rPr lang="fi-FI" sz="2399" dirty="0"/>
              <a:t> </a:t>
            </a:r>
            <a:r>
              <a:rPr lang="fi-FI" sz="2399" dirty="0" err="1"/>
              <a:t>focus</a:t>
            </a:r>
            <a:r>
              <a:rPr lang="fi-FI" sz="2399" dirty="0"/>
              <a:t> in </a:t>
            </a:r>
            <a:r>
              <a:rPr lang="fi-FI" sz="2399" dirty="0" err="1"/>
              <a:t>sustainability</a:t>
            </a:r>
            <a:r>
              <a:rPr lang="fi-FI" sz="2399" dirty="0"/>
              <a:t> </a:t>
            </a:r>
            <a:r>
              <a:rPr lang="fi-FI" sz="2399" dirty="0" err="1"/>
              <a:t>reporting</a:t>
            </a:r>
            <a:r>
              <a:rPr lang="fi-FI" sz="2399" dirty="0"/>
              <a:t>, </a:t>
            </a:r>
            <a:r>
              <a:rPr lang="fi-FI" sz="2399" dirty="0" err="1"/>
              <a:t>but</a:t>
            </a:r>
            <a:r>
              <a:rPr lang="fi-FI" sz="2399" dirty="0"/>
              <a:t> </a:t>
            </a:r>
            <a:r>
              <a:rPr lang="fi-FI" sz="2399" dirty="0" err="1"/>
              <a:t>few</a:t>
            </a:r>
            <a:r>
              <a:rPr lang="fi-FI" sz="2399" dirty="0"/>
              <a:t> </a:t>
            </a:r>
            <a:r>
              <a:rPr lang="fi-FI" sz="2399" dirty="0" err="1"/>
              <a:t>companies</a:t>
            </a:r>
            <a:r>
              <a:rPr lang="fi-FI" sz="2399" dirty="0"/>
              <a:t> </a:t>
            </a:r>
            <a:r>
              <a:rPr lang="fi-FI" sz="2399" dirty="0" err="1"/>
              <a:t>report</a:t>
            </a:r>
            <a:r>
              <a:rPr lang="fi-FI" sz="2399" dirty="0"/>
              <a:t> </a:t>
            </a:r>
            <a:r>
              <a:rPr lang="fi-FI" sz="2399" dirty="0" err="1"/>
              <a:t>risks</a:t>
            </a:r>
            <a:r>
              <a:rPr lang="fi-FI" sz="2399" dirty="0"/>
              <a:t> </a:t>
            </a:r>
            <a:r>
              <a:rPr lang="fi-FI" sz="2399" dirty="0" err="1"/>
              <a:t>from</a:t>
            </a:r>
            <a:r>
              <a:rPr lang="fi-FI" sz="2399" dirty="0"/>
              <a:t> </a:t>
            </a:r>
            <a:r>
              <a:rPr lang="fi-FI" sz="2399" dirty="0" err="1"/>
              <a:t>biodiversity</a:t>
            </a:r>
            <a:r>
              <a:rPr lang="fi-FI" sz="2399" dirty="0"/>
              <a:t> </a:t>
            </a:r>
            <a:r>
              <a:rPr lang="fi-FI" sz="2399" dirty="0" err="1"/>
              <a:t>loss</a:t>
            </a:r>
            <a:r>
              <a:rPr lang="fi-FI" sz="2399" dirty="0"/>
              <a:t> </a:t>
            </a:r>
          </a:p>
          <a:p>
            <a:r>
              <a:rPr lang="fi-FI" sz="2399" dirty="0" err="1"/>
              <a:t>SDGs</a:t>
            </a:r>
            <a:r>
              <a:rPr lang="fi-FI" sz="2399" dirty="0"/>
              <a:t> </a:t>
            </a:r>
            <a:r>
              <a:rPr lang="fi-FI" sz="2399" dirty="0" err="1"/>
              <a:t>have</a:t>
            </a:r>
            <a:r>
              <a:rPr lang="fi-FI" sz="2399" dirty="0"/>
              <a:t> a </a:t>
            </a:r>
            <a:r>
              <a:rPr lang="fi-FI" sz="2399" dirty="0" err="1"/>
              <a:t>growing</a:t>
            </a:r>
            <a:r>
              <a:rPr lang="fi-FI" sz="2399" dirty="0"/>
              <a:t> </a:t>
            </a:r>
            <a:r>
              <a:rPr lang="fi-FI" sz="2399" dirty="0" err="1"/>
              <a:t>profile</a:t>
            </a:r>
            <a:r>
              <a:rPr lang="fi-FI" sz="2399" dirty="0"/>
              <a:t> in </a:t>
            </a:r>
            <a:r>
              <a:rPr lang="fi-FI" sz="2399" dirty="0" err="1"/>
              <a:t>sustainability</a:t>
            </a:r>
            <a:r>
              <a:rPr lang="fi-FI" sz="2399" dirty="0"/>
              <a:t> </a:t>
            </a:r>
            <a:r>
              <a:rPr lang="fi-FI" sz="2399" dirty="0" err="1"/>
              <a:t>reporting</a:t>
            </a:r>
            <a:r>
              <a:rPr lang="fi-FI" sz="2399" dirty="0"/>
              <a:t>, </a:t>
            </a:r>
            <a:r>
              <a:rPr lang="fi-FI" sz="2399" dirty="0" err="1"/>
              <a:t>but</a:t>
            </a:r>
            <a:r>
              <a:rPr lang="fi-FI" sz="2399" dirty="0"/>
              <a:t> SDG </a:t>
            </a:r>
            <a:r>
              <a:rPr lang="fi-FI" sz="2399" dirty="0" err="1"/>
              <a:t>reporting</a:t>
            </a:r>
            <a:r>
              <a:rPr lang="fi-FI" sz="2399" dirty="0"/>
              <a:t> is </a:t>
            </a:r>
            <a:r>
              <a:rPr lang="fi-FI" sz="2399" dirty="0" err="1"/>
              <a:t>mostly</a:t>
            </a:r>
            <a:r>
              <a:rPr lang="fi-FI" sz="2399" dirty="0"/>
              <a:t> </a:t>
            </a:r>
            <a:r>
              <a:rPr lang="fi-FI" sz="2399" dirty="0" err="1"/>
              <a:t>disconnected</a:t>
            </a:r>
            <a:r>
              <a:rPr lang="fi-FI" sz="2399" dirty="0"/>
              <a:t> </a:t>
            </a:r>
            <a:r>
              <a:rPr lang="fi-FI" sz="2399" dirty="0" err="1"/>
              <a:t>from</a:t>
            </a:r>
            <a:r>
              <a:rPr lang="fi-FI" sz="2399" dirty="0"/>
              <a:t> business </a:t>
            </a:r>
            <a:r>
              <a:rPr lang="fi-FI" sz="2399" dirty="0" err="1"/>
              <a:t>goals</a:t>
            </a:r>
            <a:r>
              <a:rPr lang="fi-FI" sz="239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9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F8CAE4-0992-4A5E-96D6-79C46101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866"/>
            <a:ext cx="11863563" cy="893070"/>
          </a:xfrm>
        </p:spPr>
        <p:txBody>
          <a:bodyPr/>
          <a:lstStyle/>
          <a:p>
            <a:r>
              <a:rPr lang="en-US" sz="5398" dirty="0"/>
              <a:t>Guidance frameworks</a:t>
            </a:r>
            <a:endParaRPr lang="fi-FI" sz="5398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32E36B-BFA7-4896-B614-65AA93DEB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1" y="3789269"/>
            <a:ext cx="6096000" cy="1029208"/>
          </a:xfrm>
        </p:spPr>
        <p:txBody>
          <a:bodyPr/>
          <a:lstStyle/>
          <a:p>
            <a:r>
              <a:rPr lang="en-US" dirty="0"/>
              <a:t>For sustainability and climate reporting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11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99C5-A8A7-4205-B47B-DC1E020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7681"/>
            <a:ext cx="12058721" cy="1142305"/>
          </a:xfrm>
        </p:spPr>
        <p:txBody>
          <a:bodyPr/>
          <a:lstStyle/>
          <a:p>
            <a:r>
              <a:rPr lang="fi-FI" sz="3599">
                <a:ea typeface="+mj-lt"/>
                <a:cs typeface="+mj-lt"/>
              </a:rPr>
              <a:t>Mandatory approach: EU Non-financial reporting directive</a:t>
            </a:r>
            <a:endParaRPr lang="en-US" sz="3599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35476-23CA-4248-8974-05D4B66B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77" y="1699413"/>
            <a:ext cx="5414722" cy="3787142"/>
          </a:xfrm>
        </p:spPr>
        <p:txBody>
          <a:bodyPr vert="horz" lIns="35991" tIns="35991" rIns="35991" bIns="35991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/>
              <a:t>EU rules requires large companies (&gt;500 employees) to publish regular reports on the social and environmental impacts of their activities.</a:t>
            </a:r>
            <a:endParaRPr lang="en-US" sz="1600" b="1" dirty="0">
              <a:solidFill>
                <a:schemeClr val="accent2"/>
              </a:solidFill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a typeface="+mn-lt"/>
                <a:cs typeface="+mn-lt"/>
              </a:rPr>
              <a:t>Disclosing in the management report relevant information on their </a:t>
            </a:r>
            <a:r>
              <a:rPr lang="en-US" sz="1600" b="1" dirty="0">
                <a:solidFill>
                  <a:schemeClr val="accent2"/>
                </a:solidFill>
                <a:ea typeface="+mn-lt"/>
                <a:cs typeface="+mn-lt"/>
              </a:rPr>
              <a:t>policies, main risks and outcomes</a:t>
            </a:r>
            <a:r>
              <a:rPr lang="en-US" sz="1600" b="1" dirty="0">
                <a:ea typeface="+mn-lt"/>
                <a:cs typeface="+mn-lt"/>
              </a:rPr>
              <a:t> </a:t>
            </a:r>
            <a:r>
              <a:rPr lang="en-US" sz="1600" dirty="0">
                <a:ea typeface="+mn-lt"/>
                <a:cs typeface="+mn-lt"/>
              </a:rPr>
              <a:t>relating to at least environmental matters, social and employee aspects, respect for human rights, anticorruption and bribery issues, and diversity in their board of directors.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Significant flexibility</a:t>
            </a:r>
            <a:r>
              <a:rPr lang="en-US" sz="1600" b="1" dirty="0"/>
              <a:t> </a:t>
            </a:r>
            <a:r>
              <a:rPr lang="en-US" sz="1600" dirty="0"/>
              <a:t>for companies to disclose relevant information (including reporting in a separate report), as well as they may rely on international, European or national guidelines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Has not worked as expected: Investors and stakeholders lack information they need. </a:t>
            </a:r>
          </a:p>
          <a:p>
            <a:pPr marL="0">
              <a:lnSpc>
                <a:spcPct val="120000"/>
              </a:lnSpc>
              <a:spcAft>
                <a:spcPts val="0"/>
              </a:spcAft>
            </a:pPr>
            <a:endParaRPr lang="en-US" sz="1600" dirty="0">
              <a:ea typeface="+mn-lt"/>
              <a:cs typeface="+mn-lt"/>
            </a:endParaRPr>
          </a:p>
          <a:p>
            <a:pPr marL="0">
              <a:lnSpc>
                <a:spcPct val="120000"/>
              </a:lnSpc>
              <a:spcAft>
                <a:spcPts val="0"/>
              </a:spcAft>
            </a:pPr>
            <a:endParaRPr lang="en-US" sz="1400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2849F-1644-4FE6-8825-AE249FDFDE3A}"/>
              </a:ext>
            </a:extLst>
          </p:cNvPr>
          <p:cNvSpPr txBox="1"/>
          <p:nvPr/>
        </p:nvSpPr>
        <p:spPr>
          <a:xfrm>
            <a:off x="6096000" y="1699414"/>
            <a:ext cx="5586779" cy="4030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664" indent="-285664" defTabSz="9141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Is currently being renewed into </a:t>
            </a:r>
            <a:r>
              <a:rPr lang="fi-FI" sz="1600" b="1" dirty="0" err="1">
                <a:solidFill>
                  <a:srgbClr val="B1059D"/>
                </a:solidFill>
                <a:latin typeface="Arial"/>
              </a:rPr>
              <a:t>Corporate</a:t>
            </a:r>
            <a:r>
              <a:rPr lang="fi-FI" sz="1600" b="1" dirty="0">
                <a:solidFill>
                  <a:srgbClr val="B1059D"/>
                </a:solidFill>
                <a:latin typeface="Arial"/>
              </a:rPr>
              <a:t> Sustainability Reporting Directive</a:t>
            </a:r>
            <a:r>
              <a:rPr lang="fi-FI" sz="1600" b="1" dirty="0">
                <a:solidFill>
                  <a:prstClr val="black"/>
                </a:solidFill>
                <a:latin typeface="Arial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a set of rules that will over time </a:t>
            </a:r>
            <a:r>
              <a:rPr lang="en-US" sz="1600" b="1" dirty="0">
                <a:solidFill>
                  <a:srgbClr val="B1059D"/>
                </a:solidFill>
                <a:latin typeface="Arial"/>
              </a:rPr>
              <a:t>bring sustainability reporting on a par with financial reporting </a:t>
            </a: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marL="285664" indent="-285664" defTabSz="9141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The Commission is proposing to extend the scope to </a:t>
            </a:r>
            <a:r>
              <a:rPr lang="en-US" sz="1600" b="1" dirty="0">
                <a:solidFill>
                  <a:srgbClr val="B1059D"/>
                </a:solidFill>
                <a:latin typeface="Arial"/>
              </a:rPr>
              <a:t>include listed SMEs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 This is to avoid SMEs being excluded from investment portfolios as sustainability information becomes ever more important throughout the financial system.</a:t>
            </a:r>
          </a:p>
          <a:p>
            <a:pPr marL="285664" indent="-285664" defTabSz="9141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This brings an increase from the current 11,000 to 50,000 companies to follow EU sustainability reporting standards</a:t>
            </a:r>
          </a:p>
          <a:p>
            <a:pPr marL="285664" indent="-285664" defTabSz="9141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SMEs will be allowed to report according to simpler standards </a:t>
            </a:r>
          </a:p>
          <a:p>
            <a:pPr marL="285664" indent="-285664" defTabSz="914126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The proposal: a general EU-wide audit (</a:t>
            </a:r>
            <a:r>
              <a:rPr lang="en-US" sz="1600" b="1" dirty="0">
                <a:solidFill>
                  <a:srgbClr val="B1059D"/>
                </a:solidFill>
                <a:latin typeface="Arial"/>
              </a:rPr>
              <a:t>assurance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) requirement for reported sustainability information.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9013E-9A60-4414-8A2B-3E70F68122AD}"/>
              </a:ext>
            </a:extLst>
          </p:cNvPr>
          <p:cNvSpPr txBox="1"/>
          <p:nvPr/>
        </p:nvSpPr>
        <p:spPr>
          <a:xfrm>
            <a:off x="434742" y="5875320"/>
            <a:ext cx="1132251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B1059D"/>
                </a:solidFill>
                <a:latin typeface="Arial"/>
              </a:rPr>
              <a:t>EU principle: need to cover not just the </a:t>
            </a:r>
            <a:r>
              <a:rPr lang="en-US" sz="1799" b="1" dirty="0">
                <a:solidFill>
                  <a:srgbClr val="B1059D"/>
                </a:solidFill>
                <a:latin typeface="Arial"/>
              </a:rPr>
              <a:t>risks</a:t>
            </a:r>
            <a:r>
              <a:rPr lang="en-US" sz="1799" dirty="0">
                <a:solidFill>
                  <a:srgbClr val="B1059D"/>
                </a:solidFill>
                <a:latin typeface="Arial"/>
              </a:rPr>
              <a:t> to companies but </a:t>
            </a:r>
            <a:r>
              <a:rPr lang="en-US" sz="1799" b="1" dirty="0">
                <a:solidFill>
                  <a:srgbClr val="B1059D"/>
                </a:solidFill>
                <a:latin typeface="Arial"/>
              </a:rPr>
              <a:t>also</a:t>
            </a:r>
            <a:r>
              <a:rPr lang="en-US" sz="1799" dirty="0">
                <a:solidFill>
                  <a:srgbClr val="B1059D"/>
                </a:solidFill>
                <a:latin typeface="Arial"/>
              </a:rPr>
              <a:t> the </a:t>
            </a:r>
            <a:r>
              <a:rPr lang="en-US" sz="1799" b="1" dirty="0">
                <a:solidFill>
                  <a:srgbClr val="B1059D"/>
                </a:solidFill>
                <a:latin typeface="Arial"/>
              </a:rPr>
              <a:t>impacts</a:t>
            </a:r>
            <a:r>
              <a:rPr lang="en-US" sz="1799" dirty="0">
                <a:solidFill>
                  <a:srgbClr val="B1059D"/>
                </a:solidFill>
                <a:latin typeface="Arial"/>
              </a:rPr>
              <a:t> of companies on society and the environment (the so-called ‘double materiality' principle)</a:t>
            </a:r>
            <a:endParaRPr lang="fi-FI" sz="1799" dirty="0">
              <a:solidFill>
                <a:srgbClr val="B1059D"/>
              </a:solidFill>
              <a:latin typeface="Arial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3ECB606-EE12-49B9-A104-3E10C2666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205" y="484025"/>
            <a:ext cx="1065391" cy="7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E0CECA-0BEC-4826-80D1-3711B26AC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133" y="1644730"/>
            <a:ext cx="5399715" cy="431688"/>
          </a:xfrm>
        </p:spPr>
        <p:txBody>
          <a:bodyPr/>
          <a:lstStyle/>
          <a:p>
            <a:r>
              <a:rPr lang="en-US" b="1" dirty="0"/>
              <a:t>Global Reporting Initiative (GRI)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57B8-2B48-4F09-8D95-861957696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133" y="2076419"/>
            <a:ext cx="5399715" cy="3383669"/>
          </a:xfrm>
        </p:spPr>
        <p:txBody>
          <a:bodyPr/>
          <a:lstStyle/>
          <a:p>
            <a:r>
              <a:rPr lang="fi-FI" sz="1799" dirty="0" err="1">
                <a:cs typeface="Arial"/>
              </a:rPr>
              <a:t>Guidelines</a:t>
            </a:r>
            <a:r>
              <a:rPr lang="fi-FI" sz="1799" dirty="0">
                <a:cs typeface="Arial"/>
              </a:rPr>
              <a:t> for </a:t>
            </a:r>
            <a:r>
              <a:rPr lang="fi-FI" sz="1799" dirty="0" err="1">
                <a:cs typeface="Arial"/>
              </a:rPr>
              <a:t>organizations</a:t>
            </a:r>
            <a:r>
              <a:rPr lang="fi-FI" sz="1799" dirty="0">
                <a:cs typeface="Arial"/>
              </a:rPr>
              <a:t> of </a:t>
            </a:r>
            <a:r>
              <a:rPr lang="fi-FI" sz="1799" dirty="0" err="1">
                <a:cs typeface="Arial"/>
              </a:rPr>
              <a:t>any</a:t>
            </a:r>
            <a:r>
              <a:rPr lang="fi-FI" sz="1799" dirty="0">
                <a:cs typeface="Arial"/>
              </a:rPr>
              <a:t> </a:t>
            </a:r>
            <a:r>
              <a:rPr lang="fi-FI" sz="1799" dirty="0" err="1">
                <a:cs typeface="Arial"/>
              </a:rPr>
              <a:t>size</a:t>
            </a:r>
            <a:r>
              <a:rPr lang="fi-FI" sz="1799" dirty="0">
                <a:cs typeface="Arial"/>
              </a:rPr>
              <a:t>, </a:t>
            </a:r>
            <a:r>
              <a:rPr lang="fi-FI" sz="1799" dirty="0" err="1">
                <a:cs typeface="Arial"/>
              </a:rPr>
              <a:t>sector</a:t>
            </a:r>
            <a:r>
              <a:rPr lang="fi-FI" sz="1799" dirty="0">
                <a:cs typeface="Arial"/>
              </a:rPr>
              <a:t> </a:t>
            </a:r>
            <a:r>
              <a:rPr lang="fi-FI" sz="1799" dirty="0" err="1">
                <a:cs typeface="Arial"/>
              </a:rPr>
              <a:t>or</a:t>
            </a:r>
            <a:r>
              <a:rPr lang="fi-FI" sz="1799" dirty="0">
                <a:cs typeface="Arial"/>
              </a:rPr>
              <a:t> </a:t>
            </a:r>
            <a:r>
              <a:rPr lang="fi-FI" sz="1799" dirty="0" err="1">
                <a:cs typeface="Arial"/>
              </a:rPr>
              <a:t>location</a:t>
            </a:r>
            <a:r>
              <a:rPr lang="fi-FI" sz="1799" dirty="0">
                <a:cs typeface="Arial"/>
              </a:rPr>
              <a:t>; </a:t>
            </a:r>
            <a:r>
              <a:rPr lang="en-US" sz="1799" dirty="0"/>
              <a:t>in the market well over 20 years</a:t>
            </a:r>
          </a:p>
          <a:p>
            <a:r>
              <a:rPr lang="en-US" sz="1799" dirty="0"/>
              <a:t>Multi-stakeholder initiative &amp; most comprehensive</a:t>
            </a:r>
            <a:endParaRPr lang="fi-FI" sz="1799" dirty="0"/>
          </a:p>
          <a:p>
            <a:pPr>
              <a:spcAft>
                <a:spcPts val="0"/>
              </a:spcAft>
            </a:pPr>
            <a:r>
              <a:rPr lang="en-US" sz="1799" dirty="0"/>
              <a:t>The most commonly used reporting framework: </a:t>
            </a:r>
            <a:r>
              <a:rPr lang="fi-FI" sz="1799" dirty="0"/>
              <a:t>75% of t</a:t>
            </a:r>
            <a:r>
              <a:rPr lang="en-US" sz="1799" dirty="0"/>
              <a:t>he world’s 250 largest companies &amp; about two thirds of the next tier companies report according to GRI guidelines</a:t>
            </a:r>
          </a:p>
          <a:p>
            <a:r>
              <a:rPr lang="en-US" sz="1799" dirty="0"/>
              <a:t>Material topics: </a:t>
            </a:r>
            <a:r>
              <a:rPr lang="en-US" sz="1799" b="1" dirty="0"/>
              <a:t>select in consultation with stakeholders</a:t>
            </a:r>
            <a:r>
              <a:rPr lang="en-US" sz="1799" dirty="0"/>
              <a:t>. Topics should be external-facing ones that </a:t>
            </a:r>
            <a:r>
              <a:rPr lang="en-US" sz="1799" b="1" dirty="0"/>
              <a:t>impact</a:t>
            </a:r>
            <a:r>
              <a:rPr lang="en-US" sz="1799" dirty="0"/>
              <a:t> </a:t>
            </a:r>
            <a:r>
              <a:rPr lang="en-US" sz="1799" b="1" dirty="0"/>
              <a:t>people and the environment outside the organization</a:t>
            </a:r>
            <a:r>
              <a:rPr lang="en-US" sz="1799" dirty="0"/>
              <a:t>, e.g. greenhouse gas emissions, human rights and supply chain practices</a:t>
            </a:r>
          </a:p>
          <a:p>
            <a:endParaRPr lang="fi-FI" sz="1799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2F184-8764-4BAA-85BE-3AC0E7F0E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5444" y="1850542"/>
            <a:ext cx="5816425" cy="431688"/>
          </a:xfrm>
        </p:spPr>
        <p:txBody>
          <a:bodyPr/>
          <a:lstStyle/>
          <a:p>
            <a:r>
              <a:rPr lang="en-US" b="1" dirty="0"/>
              <a:t>The Sustainability Accounting Standards Board (SASB)</a:t>
            </a:r>
            <a:endParaRPr lang="fi-FI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115C6E-57C5-4945-A882-8A33F9ED6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213572"/>
            <a:ext cx="5675869" cy="3383669"/>
          </a:xfrm>
        </p:spPr>
        <p:txBody>
          <a:bodyPr/>
          <a:lstStyle/>
          <a:p>
            <a:r>
              <a:rPr lang="en-US" sz="1799" dirty="0"/>
              <a:t>Investment community driven </a:t>
            </a:r>
            <a:r>
              <a:rPr lang="fi-FI" sz="1799" dirty="0" err="1">
                <a:ea typeface="+mn-lt"/>
                <a:cs typeface="Arial"/>
              </a:rPr>
              <a:t>with</a:t>
            </a:r>
            <a:r>
              <a:rPr lang="fi-FI" sz="1799" dirty="0">
                <a:ea typeface="+mn-lt"/>
                <a:cs typeface="Arial"/>
              </a:rPr>
              <a:t> a </a:t>
            </a:r>
            <a:r>
              <a:rPr lang="fi-FI" sz="1799" dirty="0" err="1">
                <a:ea typeface="+mn-lt"/>
                <a:cs typeface="Arial"/>
              </a:rPr>
              <a:t>focus</a:t>
            </a:r>
            <a:r>
              <a:rPr lang="fi-FI" sz="1799" dirty="0">
                <a:ea typeface="+mn-lt"/>
                <a:cs typeface="Arial"/>
              </a:rPr>
              <a:t> on </a:t>
            </a:r>
            <a:r>
              <a:rPr lang="en-US" sz="1799" dirty="0">
                <a:solidFill>
                  <a:srgbClr val="1A1A1A"/>
                </a:solidFill>
              </a:rPr>
              <a:t>industry-specific sustainability issues that are most relevant to risk, return and </a:t>
            </a:r>
            <a:r>
              <a:rPr lang="fi-FI" sz="1799" dirty="0">
                <a:solidFill>
                  <a:srgbClr val="1A1A1A"/>
                </a:solidFill>
              </a:rPr>
              <a:t>long-</a:t>
            </a:r>
            <a:r>
              <a:rPr lang="fi-FI" sz="1799" dirty="0" err="1">
                <a:solidFill>
                  <a:srgbClr val="1A1A1A"/>
                </a:solidFill>
              </a:rPr>
              <a:t>term</a:t>
            </a:r>
            <a:r>
              <a:rPr lang="fi-FI" sz="1799" dirty="0">
                <a:solidFill>
                  <a:srgbClr val="1A1A1A"/>
                </a:solidFill>
              </a:rPr>
              <a:t> </a:t>
            </a:r>
            <a:r>
              <a:rPr lang="fi-FI" sz="1799" dirty="0" err="1">
                <a:solidFill>
                  <a:srgbClr val="1A1A1A"/>
                </a:solidFill>
              </a:rPr>
              <a:t>enterprise</a:t>
            </a:r>
            <a:r>
              <a:rPr lang="fi-FI" sz="1799" dirty="0">
                <a:solidFill>
                  <a:srgbClr val="1A1A1A"/>
                </a:solidFill>
              </a:rPr>
              <a:t> </a:t>
            </a:r>
            <a:r>
              <a:rPr lang="fi-FI" sz="1799" dirty="0" err="1">
                <a:solidFill>
                  <a:srgbClr val="1A1A1A"/>
                </a:solidFill>
              </a:rPr>
              <a:t>value</a:t>
            </a:r>
            <a:endParaRPr lang="en-US" sz="1799" dirty="0"/>
          </a:p>
          <a:p>
            <a:r>
              <a:rPr lang="en-US" sz="1799" dirty="0"/>
              <a:t>Younger than GRI</a:t>
            </a:r>
          </a:p>
          <a:p>
            <a:r>
              <a:rPr lang="en-US" sz="1799" dirty="0"/>
              <a:t>More American</a:t>
            </a:r>
          </a:p>
          <a:p>
            <a:r>
              <a:rPr lang="en-US" sz="1799" dirty="0"/>
              <a:t>More monetizing of sustainability impacts</a:t>
            </a:r>
          </a:p>
          <a:p>
            <a:r>
              <a:rPr lang="en-US" sz="1799" dirty="0"/>
              <a:t>Material topics are those that are “reasonably likely to </a:t>
            </a:r>
            <a:r>
              <a:rPr lang="en-US" sz="1799" b="1" dirty="0"/>
              <a:t>impact the financial performance </a:t>
            </a:r>
            <a:r>
              <a:rPr lang="en-US" sz="1799" dirty="0"/>
              <a:t>of a typical company in an industry”</a:t>
            </a:r>
          </a:p>
          <a:p>
            <a:r>
              <a:rPr lang="en-US" sz="1799" dirty="0"/>
              <a:t>More focus on financials vs. sustainability compared to the GRI</a:t>
            </a:r>
            <a:endParaRPr lang="fi-FI" sz="1799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14633FB-3F99-45AB-A6BA-31E19A4D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6322"/>
            <a:ext cx="12058721" cy="1253076"/>
          </a:xfrm>
        </p:spPr>
        <p:txBody>
          <a:bodyPr/>
          <a:lstStyle/>
          <a:p>
            <a:r>
              <a:rPr lang="en-US" sz="3999" dirty="0"/>
              <a:t>Dominant “standards” for voluntary sustainability reporting</a:t>
            </a:r>
            <a:endParaRPr lang="fi-FI" sz="399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1EE3F-4E2A-463F-8E56-70F6E0F1A0E6}"/>
              </a:ext>
            </a:extLst>
          </p:cNvPr>
          <p:cNvSpPr txBox="1"/>
          <p:nvPr/>
        </p:nvSpPr>
        <p:spPr>
          <a:xfrm>
            <a:off x="1568792" y="5851667"/>
            <a:ext cx="9684745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B1059D"/>
                </a:solidFill>
                <a:latin typeface="Arial"/>
              </a:rPr>
              <a:t>GRI and SASB frameworks are complementary to one another</a:t>
            </a:r>
          </a:p>
          <a:p>
            <a:pPr defTabSz="914126"/>
            <a:r>
              <a:rPr lang="en-US" sz="1799" dirty="0">
                <a:solidFill>
                  <a:srgbClr val="B1059D"/>
                </a:solidFill>
                <a:latin typeface="Arial"/>
              </a:rPr>
              <a:t>Both of these are often spoken about as standards although both are guidelines for reporting</a:t>
            </a:r>
            <a:endParaRPr lang="fi-FI" sz="1799" dirty="0">
              <a:solidFill>
                <a:srgbClr val="B1059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5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B3363E-3067-4BBB-BBF4-905FB903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877767"/>
            <a:ext cx="5399715" cy="431688"/>
          </a:xfrm>
        </p:spPr>
        <p:txBody>
          <a:bodyPr/>
          <a:lstStyle/>
          <a:p>
            <a:r>
              <a:rPr lang="en-US" b="1" dirty="0"/>
              <a:t>The Task Force on Climate-related Financial Disclosures (TCFD)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EE53-3900-42F2-8A07-9EC973559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658" y="2309455"/>
            <a:ext cx="5399715" cy="3383669"/>
          </a:xfrm>
        </p:spPr>
        <p:txBody>
          <a:bodyPr/>
          <a:lstStyle/>
          <a:p>
            <a:r>
              <a:rPr lang="en-US" dirty="0"/>
              <a:t>Est. in 2015 by the Financial Stability Board to respond to the threat of climate change to the stability of the global financial system.</a:t>
            </a:r>
          </a:p>
          <a:p>
            <a:r>
              <a:rPr lang="en-US" dirty="0"/>
              <a:t>Includes companies and financial stakeholders (investors, lenders, insurers)</a:t>
            </a:r>
          </a:p>
          <a:p>
            <a:r>
              <a:rPr lang="en-US" dirty="0"/>
              <a:t>Meant to help financial stakeholders to factor in climate-related risks into their decisions</a:t>
            </a:r>
          </a:p>
          <a:p>
            <a:r>
              <a:rPr lang="en-US" dirty="0"/>
              <a:t>Main disclosure sectors: </a:t>
            </a:r>
            <a:r>
              <a:rPr lang="en-US" dirty="0" err="1"/>
              <a:t>Oil&amp;gas</a:t>
            </a:r>
            <a:r>
              <a:rPr lang="en-US" dirty="0"/>
              <a:t>, Automotive, Financial Services, </a:t>
            </a:r>
            <a:r>
              <a:rPr lang="en-US" dirty="0" err="1"/>
              <a:t>Technology&amp;telecomms</a:t>
            </a:r>
            <a:endParaRPr lang="en-US" dirty="0"/>
          </a:p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C2520-52F7-471D-8504-290275C42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6334" y="1661923"/>
            <a:ext cx="5399716" cy="431688"/>
          </a:xfrm>
        </p:spPr>
        <p:txBody>
          <a:bodyPr/>
          <a:lstStyle/>
          <a:p>
            <a:r>
              <a:rPr lang="en-US" b="1" dirty="0"/>
              <a:t>Carbon Disclosure Project (CDP)</a:t>
            </a:r>
            <a:endParaRPr lang="fi-FI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6B5137-AD0F-471B-BB37-5F9B15884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6334" y="2093612"/>
            <a:ext cx="5399716" cy="3383669"/>
          </a:xfrm>
        </p:spPr>
        <p:txBody>
          <a:bodyPr/>
          <a:lstStyle/>
          <a:p>
            <a:r>
              <a:rPr lang="en-US" dirty="0"/>
              <a:t>Not-for-profit charity (est. in 2000) that runs the global disclosure system for investors, companies, cities, states and regions to manage their environmental impacts. </a:t>
            </a:r>
          </a:p>
          <a:p>
            <a:r>
              <a:rPr lang="en-US" dirty="0"/>
              <a:t>Considered as the gold standard of environmental reporting with the most comprehensive dataset on corporate and city action</a:t>
            </a:r>
          </a:p>
          <a:p>
            <a:r>
              <a:rPr lang="en-US" dirty="0"/>
              <a:t>Areas of focus today: Climate, water, forests</a:t>
            </a:r>
          </a:p>
          <a:p>
            <a:r>
              <a:rPr lang="en-US" dirty="0"/>
              <a:t>How </a:t>
            </a:r>
            <a:r>
              <a:rPr lang="en-US" dirty="0" err="1"/>
              <a:t>ít</a:t>
            </a:r>
            <a:r>
              <a:rPr lang="en-US" dirty="0"/>
              <a:t> works: companies &amp; cities provide the data according to CDP frameworks, CDP compiles reports</a:t>
            </a:r>
            <a:endParaRPr lang="fi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838F68-DC2C-45D4-BB38-E2C81480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866"/>
            <a:ext cx="12192000" cy="699222"/>
          </a:xfrm>
        </p:spPr>
        <p:txBody>
          <a:bodyPr/>
          <a:lstStyle/>
          <a:p>
            <a:r>
              <a:rPr lang="en-US" sz="3999" dirty="0"/>
              <a:t>Climate &amp; climate+ reporting frameworks</a:t>
            </a:r>
            <a:endParaRPr lang="fi-FI" sz="3999" dirty="0"/>
          </a:p>
        </p:txBody>
      </p:sp>
    </p:spTree>
    <p:extLst>
      <p:ext uri="{BB962C8B-B14F-4D97-AF65-F5344CB8AC3E}">
        <p14:creationId xmlns:p14="http://schemas.microsoft.com/office/powerpoint/2010/main" val="20228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F98632-2DAC-4F0E-B1C6-6A8E0D4E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765" y="4630292"/>
            <a:ext cx="2346375" cy="196623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C981EB0-F3B4-4325-A6E1-251796B2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1471"/>
            <a:ext cx="12192000" cy="809864"/>
          </a:xfrm>
        </p:spPr>
        <p:txBody>
          <a:bodyPr/>
          <a:lstStyle/>
          <a:p>
            <a:r>
              <a:rPr lang="en-US" sz="4799" dirty="0"/>
              <a:t>Science-based targets initiative (SBTi)</a:t>
            </a:r>
            <a:endParaRPr lang="fi-FI" sz="4799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717A0E-A595-4CA1-9CCD-4DEF5A68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77" y="1737426"/>
            <a:ext cx="9104186" cy="3383148"/>
          </a:xfrm>
        </p:spPr>
        <p:txBody>
          <a:bodyPr/>
          <a:lstStyle/>
          <a:p>
            <a:r>
              <a:rPr lang="en-US" dirty="0"/>
              <a:t>The SBTi is a partnership between CDP, the United Nations Global Compact, World Resources Institute (WRI) and the World Wide Fund for Nature (WWF)</a:t>
            </a:r>
          </a:p>
          <a:p>
            <a:r>
              <a:rPr lang="en-US" dirty="0"/>
              <a:t>At the background is the Paris Agreement</a:t>
            </a:r>
          </a:p>
          <a:p>
            <a:pPr lvl="1"/>
            <a:r>
              <a:rPr lang="en-US" dirty="0"/>
              <a:t>Curbing global temperature rise to well-below 2°C above pre-industrial levels and pursuing efforts to limit warming to 1.5°C</a:t>
            </a:r>
          </a:p>
          <a:p>
            <a:pPr lvl="1"/>
            <a:r>
              <a:rPr lang="en-US" dirty="0"/>
              <a:t>GHG emissions must halve by 2030 – and drop to net-zero by 2050</a:t>
            </a:r>
          </a:p>
          <a:p>
            <a:pPr lvl="1"/>
            <a:r>
              <a:rPr lang="en-US" dirty="0"/>
              <a:t>Companies can join the SBT initiative aiming at zero-carbon transition by setting emissions reduction targets grounded in climate science</a:t>
            </a:r>
          </a:p>
          <a:p>
            <a:pPr lvl="1"/>
            <a:r>
              <a:rPr lang="en-US" dirty="0"/>
              <a:t>Targets are considered ‘science-based’ if they are in line with what the latest climate science deems necessary to meet the goals of the Paris Agreement </a:t>
            </a:r>
          </a:p>
          <a:p>
            <a:pPr lvl="1"/>
            <a:r>
              <a:rPr lang="en-US" dirty="0"/>
              <a:t>Upon joining the SBTi, a company develops climate targets for itself, presents them to SBTi for validation, and reports and track the progress annually</a:t>
            </a:r>
          </a:p>
          <a:p>
            <a:pPr lvl="1"/>
            <a:r>
              <a:rPr lang="en-US" dirty="0"/>
              <a:t>SBT offers target-setting resources and guidance, the SBTi independently assesses and approves companies’ targets in line with its criteria.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3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3BE16C0-E89A-4D64-97AD-358A6B8F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1732"/>
            <a:ext cx="11956005" cy="754676"/>
          </a:xfrm>
        </p:spPr>
        <p:txBody>
          <a:bodyPr/>
          <a:lstStyle/>
          <a:p>
            <a:r>
              <a:rPr lang="en-US" dirty="0"/>
              <a:t>SDGs &amp; sustainability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6A167-D42D-4EE3-9BCD-650CD500D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132" y="1917566"/>
            <a:ext cx="7949529" cy="3383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2020, around 70% of large companies report about the SDGs in their Sustainability Report.</a:t>
            </a:r>
          </a:p>
          <a:p>
            <a:pPr marL="0" indent="0">
              <a:buNone/>
            </a:pPr>
            <a:r>
              <a:rPr lang="en-US" dirty="0"/>
              <a:t>Still shallow: primarily positive reporting without links to business performance</a:t>
            </a:r>
            <a:endParaRPr lang="fi-FI" dirty="0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03FD22BF-3C51-4556-8F9E-D14FCED2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336" y="2162505"/>
            <a:ext cx="2716383" cy="385302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A5CA55-C3BD-4CB2-86CD-D7CA27611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83" y="3553959"/>
            <a:ext cx="2778462" cy="2461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F79DF-A9DC-4D76-86BC-7F33261F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995" y="3609400"/>
            <a:ext cx="2870405" cy="2535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E6A87A-F24D-4384-84C6-80FA04F7C2AF}"/>
              </a:ext>
            </a:extLst>
          </p:cNvPr>
          <p:cNvSpPr txBox="1"/>
          <p:nvPr/>
        </p:nvSpPr>
        <p:spPr>
          <a:xfrm>
            <a:off x="1272845" y="6308572"/>
            <a:ext cx="4304866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400" dirty="0">
                <a:solidFill>
                  <a:prstClr val="black"/>
                </a:solidFill>
                <a:latin typeface="Arial"/>
              </a:rPr>
              <a:t>The KPMG Survey of Sustainability Reporting 2020 </a:t>
            </a:r>
            <a:endParaRPr lang="fi-FI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5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16CF7B-9B24-4628-B84B-2F0B06B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768" y="242023"/>
            <a:ext cx="9982775" cy="754607"/>
          </a:xfrm>
        </p:spPr>
        <p:txBody>
          <a:bodyPr/>
          <a:lstStyle/>
          <a:p>
            <a:r>
              <a:rPr lang="en-US" dirty="0"/>
              <a:t>What to report?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46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2CDFD733-C5D0-47A3-8AF7-4E29099075CC}"/>
              </a:ext>
            </a:extLst>
          </p:cNvPr>
          <p:cNvSpPr/>
          <p:nvPr/>
        </p:nvSpPr>
        <p:spPr>
          <a:xfrm>
            <a:off x="2138170" y="3592645"/>
            <a:ext cx="2508717" cy="1478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b="1">
                <a:solidFill>
                  <a:prstClr val="white"/>
                </a:solidFill>
                <a:latin typeface="Arial"/>
                <a:cs typeface="Arial"/>
              </a:rPr>
              <a:t>Identifying Key Responsibility Topics</a:t>
            </a:r>
            <a:endParaRPr lang="en-US" sz="14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076" y="246419"/>
            <a:ext cx="11922996" cy="754676"/>
          </a:xfrm>
        </p:spPr>
        <p:txBody>
          <a:bodyPr/>
          <a:lstStyle/>
          <a:p>
            <a:r>
              <a:rPr lang="en-US" dirty="0"/>
              <a:t>Choosing what to report</a:t>
            </a:r>
            <a:endParaRPr lang="fi-FI" dirty="0"/>
          </a:p>
        </p:txBody>
      </p:sp>
      <p:pic>
        <p:nvPicPr>
          <p:cNvPr id="5" name="Picture 5" descr="A picture containing brass&#10;&#10;Description generated with very high confidence">
            <a:extLst>
              <a:ext uri="{FF2B5EF4-FFF2-40B4-BE49-F238E27FC236}">
                <a16:creationId xmlns:a16="http://schemas.microsoft.com/office/drawing/2014/main" id="{D5ECEDEA-6028-48D7-9157-46965F22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041" y="1189570"/>
            <a:ext cx="2313869" cy="201383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EC97D3C-E1C0-45EC-9F62-9F6AE5FE443E}"/>
              </a:ext>
            </a:extLst>
          </p:cNvPr>
          <p:cNvSpPr/>
          <p:nvPr/>
        </p:nvSpPr>
        <p:spPr>
          <a:xfrm>
            <a:off x="1560808" y="1716357"/>
            <a:ext cx="1676161" cy="11963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b="1">
                <a:solidFill>
                  <a:srgbClr val="B1059D"/>
                </a:solidFill>
                <a:latin typeface="Arial"/>
                <a:cs typeface="Arial"/>
              </a:rPr>
              <a:t>Universal Issues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A7B666-B3DF-459C-8748-2270F0CEAFA0}"/>
              </a:ext>
            </a:extLst>
          </p:cNvPr>
          <p:cNvSpPr/>
          <p:nvPr/>
        </p:nvSpPr>
        <p:spPr>
          <a:xfrm>
            <a:off x="2547541" y="2591018"/>
            <a:ext cx="1676161" cy="11963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b="1">
                <a:solidFill>
                  <a:srgbClr val="B1059D"/>
                </a:solidFill>
                <a:latin typeface="Arial"/>
                <a:cs typeface="Arial"/>
              </a:rPr>
              <a:t>Industry Specific Issues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10D962-BE77-452E-8F8E-2707059E18EE}"/>
              </a:ext>
            </a:extLst>
          </p:cNvPr>
          <p:cNvSpPr/>
          <p:nvPr/>
        </p:nvSpPr>
        <p:spPr>
          <a:xfrm>
            <a:off x="7429911" y="4255695"/>
            <a:ext cx="2311161" cy="15772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b="1">
                <a:solidFill>
                  <a:prstClr val="white"/>
                </a:solidFill>
                <a:latin typeface="Arial"/>
                <a:cs typeface="Arial"/>
              </a:rPr>
              <a:t>Key Performance Indicators (KPIs)</a:t>
            </a:r>
            <a:endParaRPr lang="en-US" sz="14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05BC84-2D59-436E-922C-997A09FDBEF0}"/>
              </a:ext>
            </a:extLst>
          </p:cNvPr>
          <p:cNvSpPr/>
          <p:nvPr/>
        </p:nvSpPr>
        <p:spPr>
          <a:xfrm>
            <a:off x="3803319" y="4650703"/>
            <a:ext cx="2014828" cy="11398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b="1">
                <a:solidFill>
                  <a:prstClr val="white"/>
                </a:solidFill>
                <a:latin typeface="Arial"/>
                <a:cs typeface="Arial"/>
              </a:rPr>
              <a:t>Defining Responsibility Targets</a:t>
            </a:r>
            <a:endParaRPr lang="en-US" sz="14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D255D4-95AB-4143-9575-CB6332707529}"/>
              </a:ext>
            </a:extLst>
          </p:cNvPr>
          <p:cNvSpPr/>
          <p:nvPr/>
        </p:nvSpPr>
        <p:spPr>
          <a:xfrm>
            <a:off x="3972578" y="3000132"/>
            <a:ext cx="1676161" cy="11963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400" b="1">
                <a:solidFill>
                  <a:srgbClr val="B1059D"/>
                </a:solidFill>
                <a:latin typeface="Arial"/>
                <a:cs typeface="Arial"/>
              </a:rPr>
              <a:t>Trend Issues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CF9B269-3762-42F2-8B1A-5C298AB25A6B}"/>
              </a:ext>
            </a:extLst>
          </p:cNvPr>
          <p:cNvSpPr/>
          <p:nvPr/>
        </p:nvSpPr>
        <p:spPr>
          <a:xfrm rot="20092429">
            <a:off x="3832213" y="2078429"/>
            <a:ext cx="1750656" cy="780760"/>
          </a:xfrm>
          <a:prstGeom prst="leftArrow">
            <a:avLst/>
          </a:prstGeom>
          <a:solidFill>
            <a:srgbClr val="B1059D"/>
          </a:solidFill>
          <a:ln>
            <a:solidFill>
              <a:srgbClr val="B1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materiality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BA4152C5-F0AB-48A7-912F-C3D28592DAFA}"/>
              </a:ext>
            </a:extLst>
          </p:cNvPr>
          <p:cNvSpPr/>
          <p:nvPr/>
        </p:nvSpPr>
        <p:spPr>
          <a:xfrm rot="19392260">
            <a:off x="5049886" y="2585494"/>
            <a:ext cx="1805249" cy="696116"/>
          </a:xfrm>
          <a:prstGeom prst="leftArrow">
            <a:avLst/>
          </a:prstGeom>
          <a:solidFill>
            <a:srgbClr val="B1059D"/>
          </a:solidFill>
          <a:ln>
            <a:solidFill>
              <a:srgbClr val="B1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materiality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05E1316-D329-478F-A093-B75E2518E760}"/>
              </a:ext>
            </a:extLst>
          </p:cNvPr>
          <p:cNvSpPr/>
          <p:nvPr/>
        </p:nvSpPr>
        <p:spPr>
          <a:xfrm rot="20773229">
            <a:off x="3003797" y="1384249"/>
            <a:ext cx="2382154" cy="642339"/>
          </a:xfrm>
          <a:prstGeom prst="leftArrow">
            <a:avLst>
              <a:gd name="adj1" fmla="val 79423"/>
              <a:gd name="adj2" fmla="val 50000"/>
            </a:avLst>
          </a:prstGeom>
          <a:solidFill>
            <a:srgbClr val="B1059D"/>
          </a:solidFill>
          <a:ln>
            <a:solidFill>
              <a:srgbClr val="B1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materiality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01E25F-927A-4142-BAF9-26E81B7270A3}"/>
              </a:ext>
            </a:extLst>
          </p:cNvPr>
          <p:cNvCxnSpPr/>
          <p:nvPr/>
        </p:nvCxnSpPr>
        <p:spPr>
          <a:xfrm>
            <a:off x="4372372" y="4329758"/>
            <a:ext cx="2988496" cy="434509"/>
          </a:xfrm>
          <a:prstGeom prst="straightConnector1">
            <a:avLst/>
          </a:prstGeom>
          <a:ln w="57150">
            <a:solidFill>
              <a:srgbClr val="B1059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361132-F451-4AC9-B710-44DCC63E199D}"/>
              </a:ext>
            </a:extLst>
          </p:cNvPr>
          <p:cNvSpPr txBox="1"/>
          <p:nvPr/>
        </p:nvSpPr>
        <p:spPr>
          <a:xfrm>
            <a:off x="7057097" y="2092599"/>
            <a:ext cx="4251807" cy="17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b="1" dirty="0">
                <a:solidFill>
                  <a:prstClr val="black"/>
                </a:solidFill>
                <a:latin typeface="Arial"/>
              </a:rPr>
              <a:t>Materiality</a:t>
            </a:r>
            <a:r>
              <a:rPr lang="en-US" sz="1799" dirty="0">
                <a:solidFill>
                  <a:prstClr val="black"/>
                </a:solidFill>
                <a:latin typeface="Arial"/>
              </a:rPr>
              <a:t> here: </a:t>
            </a:r>
          </a:p>
          <a:p>
            <a:pPr marL="285664" indent="-285664" defTabSz="914126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Arial"/>
              </a:rPr>
              <a:t>Which sustainability issues have the </a:t>
            </a:r>
            <a:r>
              <a:rPr lang="en-US" sz="1799" b="1" dirty="0">
                <a:solidFill>
                  <a:prstClr val="black"/>
                </a:solidFill>
                <a:latin typeface="Arial"/>
              </a:rPr>
              <a:t>greatest impact </a:t>
            </a:r>
            <a:r>
              <a:rPr lang="en-US" sz="1799" dirty="0">
                <a:solidFill>
                  <a:prstClr val="black"/>
                </a:solidFill>
                <a:latin typeface="Arial"/>
              </a:rPr>
              <a:t>on your business &amp;</a:t>
            </a:r>
          </a:p>
          <a:p>
            <a:pPr marL="285664" indent="-285664" defTabSz="914126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prstClr val="black"/>
                </a:solidFill>
                <a:latin typeface="Arial"/>
              </a:rPr>
              <a:t>Which environmental issues have the </a:t>
            </a:r>
            <a:r>
              <a:rPr lang="en-US" sz="1799" b="1" dirty="0">
                <a:solidFill>
                  <a:prstClr val="black"/>
                </a:solidFill>
                <a:latin typeface="Arial"/>
              </a:rPr>
              <a:t>greatest relevance </a:t>
            </a:r>
            <a:r>
              <a:rPr lang="en-US" sz="1799" dirty="0">
                <a:solidFill>
                  <a:prstClr val="black"/>
                </a:solidFill>
                <a:latin typeface="Arial"/>
              </a:rPr>
              <a:t>to your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566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24D50F3-0EBE-30CC-05FA-5536B5CF1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5" y="643467"/>
            <a:ext cx="994833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5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1A9BDE-98C2-4FAA-A6EF-68A4305FA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55" y="628557"/>
            <a:ext cx="9371853" cy="6228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A7816-3182-474F-B1CE-A7C5099D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36" y="819306"/>
            <a:ext cx="628486" cy="657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B2492D-C1FD-43FD-BD0D-0364A55B6A7A}"/>
              </a:ext>
            </a:extLst>
          </p:cNvPr>
          <p:cNvSpPr/>
          <p:nvPr/>
        </p:nvSpPr>
        <p:spPr>
          <a:xfrm>
            <a:off x="9994153" y="254119"/>
            <a:ext cx="1807781" cy="39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i-FI" sz="1799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5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BE69-158F-498F-9094-144BCC10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2531"/>
            <a:ext cx="12192000" cy="1142305"/>
          </a:xfrm>
        </p:spPr>
        <p:txBody>
          <a:bodyPr/>
          <a:lstStyle/>
          <a:p>
            <a:r>
              <a:rPr lang="fi-FI" sz="3599" b="0" dirty="0" err="1">
                <a:cs typeface="Arial"/>
              </a:rPr>
              <a:t>Typical</a:t>
            </a:r>
            <a:r>
              <a:rPr lang="fi-FI" sz="3599" b="0" dirty="0">
                <a:cs typeface="Arial"/>
              </a:rPr>
              <a:t> </a:t>
            </a:r>
            <a:r>
              <a:rPr lang="fi-FI" sz="3599" b="0" dirty="0" err="1">
                <a:cs typeface="Arial"/>
              </a:rPr>
              <a:t>approach</a:t>
            </a:r>
            <a:r>
              <a:rPr lang="fi-FI" sz="3599" b="0" dirty="0">
                <a:cs typeface="Arial"/>
              </a:rPr>
              <a:t> for </a:t>
            </a:r>
            <a:r>
              <a:rPr lang="fi-FI" sz="3599" b="0" dirty="0" err="1">
                <a:cs typeface="Arial"/>
              </a:rPr>
              <a:t>selecting</a:t>
            </a:r>
            <a:r>
              <a:rPr lang="fi-FI" sz="3599" b="0" dirty="0">
                <a:cs typeface="Arial"/>
              </a:rPr>
              <a:t> </a:t>
            </a:r>
            <a:r>
              <a:rPr lang="fi-FI" sz="3599" dirty="0" err="1">
                <a:cs typeface="Arial"/>
              </a:rPr>
              <a:t>priorities</a:t>
            </a:r>
            <a:r>
              <a:rPr lang="fi-FI" sz="3599" b="0" dirty="0">
                <a:cs typeface="Arial"/>
              </a:rPr>
              <a:t> &amp; </a:t>
            </a:r>
            <a:br>
              <a:rPr lang="fi-FI" sz="3599" b="0" dirty="0">
                <a:cs typeface="Arial"/>
              </a:rPr>
            </a:br>
            <a:r>
              <a:rPr lang="fi-FI" sz="3599" dirty="0" err="1">
                <a:cs typeface="Arial"/>
              </a:rPr>
              <a:t>material</a:t>
            </a:r>
            <a:r>
              <a:rPr lang="fi-FI" sz="3599" b="0" dirty="0">
                <a:cs typeface="Arial"/>
              </a:rPr>
              <a:t> </a:t>
            </a:r>
            <a:r>
              <a:rPr lang="fi-FI" sz="3599" b="0" dirty="0" err="1">
                <a:cs typeface="Arial"/>
              </a:rPr>
              <a:t>sustainability</a:t>
            </a:r>
            <a:r>
              <a:rPr lang="fi-FI" sz="3599" b="0" dirty="0">
                <a:cs typeface="Arial"/>
              </a:rPr>
              <a:t> </a:t>
            </a:r>
            <a:r>
              <a:rPr lang="fi-FI" sz="3599" dirty="0" err="1">
                <a:cs typeface="Arial"/>
              </a:rPr>
              <a:t>issues</a:t>
            </a:r>
            <a:r>
              <a:rPr lang="fi-FI" sz="3599" b="0" dirty="0">
                <a:cs typeface="Arial"/>
              </a:rPr>
              <a:t> for </a:t>
            </a:r>
            <a:r>
              <a:rPr lang="fi-FI" sz="3599" b="0" dirty="0" err="1">
                <a:cs typeface="Arial"/>
              </a:rPr>
              <a:t>large</a:t>
            </a:r>
            <a:r>
              <a:rPr lang="fi-FI" sz="3599" b="0" dirty="0">
                <a:cs typeface="Arial"/>
              </a:rPr>
              <a:t> </a:t>
            </a:r>
            <a:r>
              <a:rPr lang="fi-FI" sz="3599" b="0" dirty="0" err="1">
                <a:cs typeface="Arial"/>
              </a:rPr>
              <a:t>companies</a:t>
            </a:r>
            <a:endParaRPr lang="en-US" sz="3599" b="0" dirty="0">
              <a:ea typeface="+mj-lt"/>
              <a:cs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583E0A-26FB-4ECE-9F72-60D35BC55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434" y="1948072"/>
            <a:ext cx="2959407" cy="2093369"/>
          </a:xfrm>
          <a:solidFill>
            <a:schemeClr val="bg1">
              <a:lumMod val="85000"/>
            </a:schemeClr>
          </a:solidFill>
        </p:spPr>
        <p:txBody>
          <a:bodyPr vert="horz" lIns="143963" tIns="107972" rIns="287925" bIns="107972" rtlCol="0" anchor="t">
            <a:noAutofit/>
          </a:bodyPr>
          <a:lstStyle/>
          <a:p>
            <a:r>
              <a:rPr lang="en-US" sz="1400" dirty="0">
                <a:solidFill>
                  <a:schemeClr val="accent2"/>
                </a:solidFill>
                <a:cs typeface="Arial"/>
              </a:rPr>
              <a:t>Identification of topics &amp; stakeholders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 </a:t>
            </a:r>
            <a:r>
              <a:rPr lang="en-US" sz="1400" b="0" dirty="0">
                <a:solidFill>
                  <a:srgbClr val="000000"/>
                </a:solidFill>
                <a:cs typeface="Arial"/>
              </a:rPr>
              <a:t>to consider in the assessment. Review of publicly reported materials of stakeholders and peers regarding the industry, and  </a:t>
            </a:r>
            <a:br>
              <a:rPr lang="en-US" sz="1400" b="0" dirty="0">
                <a:solidFill>
                  <a:srgbClr val="000000"/>
                </a:solidFill>
                <a:cs typeface="Arial"/>
              </a:rPr>
            </a:br>
            <a:r>
              <a:rPr lang="en-US" sz="1400" b="0" dirty="0">
                <a:solidFill>
                  <a:srgbClr val="000000"/>
                </a:solidFill>
                <a:cs typeface="Arial"/>
              </a:rPr>
              <a:t>issues drawn from discussions  employees, investors and NGOs</a:t>
            </a:r>
            <a:endParaRPr lang="en-US" sz="1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E04AC0-D685-45E6-B804-BD0D641BE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4372" y="1948072"/>
            <a:ext cx="2959407" cy="2093369"/>
          </a:xfrm>
          <a:solidFill>
            <a:schemeClr val="bg1">
              <a:lumMod val="85000"/>
            </a:schemeClr>
          </a:solidFill>
        </p:spPr>
        <p:txBody>
          <a:bodyPr vert="horz" lIns="143963" tIns="107972" rIns="287925" bIns="107972" rtlCol="0" anchor="t">
            <a:noAutofit/>
          </a:bodyPr>
          <a:lstStyle/>
          <a:p>
            <a:r>
              <a:rPr lang="en-US" sz="1400" dirty="0">
                <a:solidFill>
                  <a:schemeClr val="accent2"/>
                </a:solidFill>
                <a:cs typeface="Arial"/>
              </a:rPr>
              <a:t>Prioritization of stakeholder </a:t>
            </a:r>
            <a:br>
              <a:rPr lang="en-US" sz="1400" dirty="0">
                <a:cs typeface="Arial"/>
              </a:rPr>
            </a:br>
            <a:r>
              <a:rPr lang="en-US" sz="1400" dirty="0">
                <a:solidFill>
                  <a:schemeClr val="accent2"/>
                </a:solidFill>
                <a:cs typeface="Arial"/>
              </a:rPr>
              <a:t>groups </a:t>
            </a:r>
            <a:r>
              <a:rPr lang="en-US" sz="1400" b="0" dirty="0">
                <a:solidFill>
                  <a:srgbClr val="000000"/>
                </a:solidFill>
                <a:cs typeface="Arial"/>
              </a:rPr>
              <a:t>based on weighting </a:t>
            </a:r>
            <a:br>
              <a:rPr lang="en-US" sz="1400" b="0" dirty="0">
                <a:solidFill>
                  <a:srgbClr val="000000"/>
                </a:solidFill>
                <a:cs typeface="Arial"/>
              </a:rPr>
            </a:br>
            <a:r>
              <a:rPr lang="en-US" sz="1400" b="0" dirty="0">
                <a:solidFill>
                  <a:srgbClr val="000000"/>
                </a:solidFill>
                <a:cs typeface="Arial"/>
              </a:rPr>
              <a:t>relative to their importance to the company and its brands - evidence gathering of internal </a:t>
            </a:r>
            <a:r>
              <a:rPr lang="en-US" sz="1400" b="0">
                <a:solidFill>
                  <a:srgbClr val="000000"/>
                </a:solidFill>
                <a:cs typeface="Arial"/>
              </a:rPr>
              <a:t>and external documents </a:t>
            </a:r>
            <a:br>
              <a:rPr lang="en-US" sz="1400" b="0" dirty="0">
                <a:solidFill>
                  <a:srgbClr val="000000"/>
                </a:solidFill>
                <a:cs typeface="Arial"/>
              </a:rPr>
            </a:br>
            <a:r>
              <a:rPr lang="en-US" sz="1400" b="0">
                <a:solidFill>
                  <a:srgbClr val="000000"/>
                </a:solidFill>
                <a:cs typeface="Arial"/>
              </a:rPr>
              <a:t>to understand priority topics and the </a:t>
            </a:r>
            <a:r>
              <a:rPr lang="en-US" sz="1400" b="0" dirty="0">
                <a:solidFill>
                  <a:srgbClr val="000000"/>
                </a:solidFill>
                <a:cs typeface="Arial"/>
              </a:rPr>
              <a:t>stakeholders</a:t>
            </a:r>
            <a:endParaRPr lang="en-US" sz="1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2F8D53-DFE1-4428-88EC-4631C0F7E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879" y="1962179"/>
            <a:ext cx="2959407" cy="2093369"/>
          </a:xfrm>
          <a:solidFill>
            <a:schemeClr val="bg1">
              <a:lumMod val="85000"/>
            </a:schemeClr>
          </a:solidFill>
        </p:spPr>
        <p:txBody>
          <a:bodyPr vert="horz" lIns="143963" tIns="107972" rIns="287925" bIns="107972" rtlCol="0" anchor="t">
            <a:noAutofit/>
          </a:bodyPr>
          <a:lstStyle/>
          <a:p>
            <a:r>
              <a:rPr lang="en-US" sz="1400" dirty="0">
                <a:solidFill>
                  <a:schemeClr val="accent2"/>
                </a:solidFill>
                <a:cs typeface="Arial"/>
              </a:rPr>
              <a:t>Engagement </a:t>
            </a:r>
            <a:r>
              <a:rPr lang="en-US" sz="1400" b="0" dirty="0">
                <a:solidFill>
                  <a:srgbClr val="000000"/>
                </a:solidFill>
                <a:cs typeface="Arial"/>
              </a:rPr>
              <a:t>through in depth</a:t>
            </a:r>
            <a:br>
              <a:rPr lang="en-US" sz="1400" b="0" dirty="0">
                <a:cs typeface="Arial"/>
              </a:rPr>
            </a:br>
            <a:r>
              <a:rPr lang="en-US" sz="1400" dirty="0">
                <a:solidFill>
                  <a:schemeClr val="accent2"/>
                </a:solidFill>
                <a:cs typeface="Arial"/>
              </a:rPr>
              <a:t>interviews and surveys</a:t>
            </a:r>
            <a:br>
              <a:rPr lang="en-US" sz="1400" dirty="0">
                <a:cs typeface="Arial"/>
              </a:rPr>
            </a:br>
            <a:r>
              <a:rPr lang="en-US" sz="1400" dirty="0">
                <a:solidFill>
                  <a:schemeClr val="accent2"/>
                </a:solidFill>
                <a:cs typeface="Arial"/>
              </a:rPr>
              <a:t> </a:t>
            </a:r>
            <a:r>
              <a:rPr lang="en-US" sz="1400" b="0" dirty="0">
                <a:solidFill>
                  <a:srgbClr val="000000"/>
                </a:solidFill>
                <a:cs typeface="Arial"/>
              </a:rPr>
              <a:t>with internal and external </a:t>
            </a:r>
            <a:br>
              <a:rPr lang="en-US" sz="1400" b="0" dirty="0">
                <a:solidFill>
                  <a:srgbClr val="000000"/>
                </a:solidFill>
                <a:cs typeface="Arial"/>
              </a:rPr>
            </a:br>
            <a:r>
              <a:rPr lang="en-US" sz="1400" b="0" dirty="0">
                <a:solidFill>
                  <a:srgbClr val="000000"/>
                </a:solidFill>
                <a:cs typeface="Arial"/>
              </a:rPr>
              <a:t>stakeholders to gather </a:t>
            </a:r>
            <a:r>
              <a:rPr lang="en-US" sz="1400" b="0">
                <a:solidFill>
                  <a:srgbClr val="000000"/>
                </a:solidFill>
                <a:cs typeface="Arial"/>
              </a:rPr>
              <a:t>information, including </a:t>
            </a:r>
            <a:br>
              <a:rPr lang="en-US" sz="1400" b="0" dirty="0">
                <a:solidFill>
                  <a:srgbClr val="000000"/>
                </a:solidFill>
                <a:cs typeface="Arial"/>
              </a:rPr>
            </a:br>
            <a:r>
              <a:rPr lang="en-US" sz="1400" b="0">
                <a:solidFill>
                  <a:srgbClr val="000000"/>
                </a:solidFill>
                <a:cs typeface="Arial"/>
              </a:rPr>
              <a:t>opportunities and risks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1C2D20-CF63-480B-8BDF-0A060015C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8151" y="4275799"/>
            <a:ext cx="2959407" cy="2093369"/>
          </a:xfrm>
          <a:solidFill>
            <a:schemeClr val="bg1">
              <a:lumMod val="85000"/>
            </a:schemeClr>
          </a:solidFill>
        </p:spPr>
        <p:txBody>
          <a:bodyPr vert="horz" lIns="143963" tIns="107972" rIns="287925" bIns="107972" rtlCol="0" anchor="t">
            <a:noAutofit/>
          </a:bodyPr>
          <a:lstStyle/>
          <a:p>
            <a:r>
              <a:rPr lang="en-US" sz="1400">
                <a:solidFill>
                  <a:schemeClr val="accent2"/>
                </a:solidFill>
                <a:cs typeface="Arial"/>
              </a:rPr>
              <a:t>Synthesis and Analysis</a:t>
            </a:r>
            <a:r>
              <a:rPr lang="en-US" sz="1400">
                <a:solidFill>
                  <a:srgbClr val="000000"/>
                </a:solidFill>
                <a:cs typeface="Arial"/>
              </a:rPr>
              <a:t> </a:t>
            </a:r>
            <a:br>
              <a:rPr lang="en-US" sz="1400">
                <a:solidFill>
                  <a:srgbClr val="000000"/>
                </a:solidFill>
                <a:cs typeface="Arial"/>
              </a:rPr>
            </a:br>
            <a:r>
              <a:rPr lang="en-US" sz="1400" b="0">
                <a:solidFill>
                  <a:srgbClr val="000000"/>
                </a:solidFill>
                <a:cs typeface="Arial"/>
              </a:rPr>
              <a:t>of findings to aggregate and score evidence so that a materiality matrix can be created to document findings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3F674DE-9DC7-4478-8116-0B1DFBBF45FF}"/>
              </a:ext>
            </a:extLst>
          </p:cNvPr>
          <p:cNvSpPr txBox="1">
            <a:spLocks/>
          </p:cNvSpPr>
          <p:nvPr/>
        </p:nvSpPr>
        <p:spPr>
          <a:xfrm>
            <a:off x="5020844" y="4272978"/>
            <a:ext cx="2959407" cy="2093369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143963" tIns="107972" rIns="287925" bIns="107972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39750" indent="-1825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en-US" sz="1400">
                <a:solidFill>
                  <a:srgbClr val="B1059D"/>
                </a:solidFill>
                <a:latin typeface="Arial"/>
                <a:cs typeface="Arial"/>
              </a:rPr>
              <a:t>Validation of findings </a:t>
            </a:r>
            <a:br>
              <a:rPr lang="en-US" sz="1400">
                <a:solidFill>
                  <a:srgbClr val="B1059D"/>
                </a:solidFill>
                <a:latin typeface="Arial"/>
                <a:cs typeface="Arial"/>
              </a:rPr>
            </a:b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with key business leaders</a:t>
            </a:r>
            <a:endParaRPr lang="en-US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B4B586F-2F2E-4A5C-9A3B-16772DE904D5}"/>
              </a:ext>
            </a:extLst>
          </p:cNvPr>
          <p:cNvSpPr txBox="1">
            <a:spLocks/>
          </p:cNvSpPr>
          <p:nvPr/>
        </p:nvSpPr>
        <p:spPr>
          <a:xfrm>
            <a:off x="8236892" y="4272978"/>
            <a:ext cx="2959407" cy="2093369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143963" tIns="107972" rIns="287925" bIns="107972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39750" indent="-1825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en-US" sz="1400">
                <a:solidFill>
                  <a:srgbClr val="B1059D"/>
                </a:solidFill>
                <a:latin typeface="Arial"/>
                <a:cs typeface="Arial"/>
              </a:rPr>
              <a:t>Stakeholder Engagement </a:t>
            </a:r>
            <a:br>
              <a:rPr lang="en-US" sz="1400">
                <a:solidFill>
                  <a:srgbClr val="B1059D"/>
                </a:solidFill>
                <a:latin typeface="Arial"/>
                <a:cs typeface="Arial"/>
              </a:rPr>
            </a:b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lang="en-US" sz="1400" b="0">
                <a:solidFill>
                  <a:srgbClr val="B1059D"/>
                </a:solidFill>
                <a:latin typeface="Arial"/>
                <a:cs typeface="Arial"/>
              </a:rPr>
              <a:t> </a:t>
            </a:r>
            <a:r>
              <a:rPr lang="en-US" sz="1400">
                <a:solidFill>
                  <a:srgbClr val="B1059D"/>
                </a:solidFill>
                <a:latin typeface="Arial"/>
                <a:cs typeface="Arial"/>
              </a:rPr>
              <a:t>interviews</a:t>
            </a: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 with internal and external stakeholders to gather </a:t>
            </a:r>
            <a:r>
              <a:rPr lang="en-US" sz="1400" i="1">
                <a:solidFill>
                  <a:srgbClr val="B1059D"/>
                </a:solidFill>
                <a:latin typeface="Arial"/>
                <a:cs typeface="Arial"/>
              </a:rPr>
              <a:t>additional direct input </a:t>
            </a:r>
            <a:r>
              <a:rPr lang="en-US" sz="1400" b="0">
                <a:solidFill>
                  <a:srgbClr val="000000"/>
                </a:solidFill>
                <a:latin typeface="Arial"/>
                <a:cs typeface="Arial"/>
              </a:rPr>
              <a:t>to further prioritize key topics and develop final materiality matrix </a:t>
            </a:r>
            <a:endParaRPr lang="en-US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0223DD-3CAB-44BD-8C2C-42858C5963FE}"/>
              </a:ext>
            </a:extLst>
          </p:cNvPr>
          <p:cNvSpPr/>
          <p:nvPr/>
        </p:nvSpPr>
        <p:spPr>
          <a:xfrm>
            <a:off x="433645" y="1943839"/>
            <a:ext cx="448495" cy="44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>
                <a:solidFill>
                  <a:prstClr val="white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0F26DD-E279-453A-9065-F195C681E5D6}"/>
              </a:ext>
            </a:extLst>
          </p:cNvPr>
          <p:cNvSpPr/>
          <p:nvPr/>
        </p:nvSpPr>
        <p:spPr>
          <a:xfrm>
            <a:off x="3763746" y="1943839"/>
            <a:ext cx="448495" cy="44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>
                <a:solidFill>
                  <a:prstClr val="white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628AA7-743A-4E46-BB75-B8172F3971C8}"/>
              </a:ext>
            </a:extLst>
          </p:cNvPr>
          <p:cNvSpPr/>
          <p:nvPr/>
        </p:nvSpPr>
        <p:spPr>
          <a:xfrm>
            <a:off x="7037525" y="1943839"/>
            <a:ext cx="448495" cy="44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>
                <a:solidFill>
                  <a:prstClr val="white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042FE4-9CCE-422C-8C1F-FF461960234E}"/>
              </a:ext>
            </a:extLst>
          </p:cNvPr>
          <p:cNvSpPr/>
          <p:nvPr/>
        </p:nvSpPr>
        <p:spPr>
          <a:xfrm>
            <a:off x="1419356" y="4229244"/>
            <a:ext cx="448495" cy="44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>
                <a:solidFill>
                  <a:prstClr val="white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973C69-77F0-493B-B6EB-C26DF1414670}"/>
              </a:ext>
            </a:extLst>
          </p:cNvPr>
          <p:cNvSpPr/>
          <p:nvPr/>
        </p:nvSpPr>
        <p:spPr>
          <a:xfrm>
            <a:off x="4678582" y="4271566"/>
            <a:ext cx="448495" cy="44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>
                <a:solidFill>
                  <a:prstClr val="white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ADA337-108A-456A-834B-840C8C2683D7}"/>
              </a:ext>
            </a:extLst>
          </p:cNvPr>
          <p:cNvSpPr/>
          <p:nvPr/>
        </p:nvSpPr>
        <p:spPr>
          <a:xfrm>
            <a:off x="7924101" y="4229244"/>
            <a:ext cx="448495" cy="44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>
                <a:solidFill>
                  <a:prstClr val="white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E4A24-F490-4B0E-BFE1-DC03786B4D4B}"/>
              </a:ext>
            </a:extLst>
          </p:cNvPr>
          <p:cNvSpPr txBox="1"/>
          <p:nvPr/>
        </p:nvSpPr>
        <p:spPr>
          <a:xfrm rot="19651189">
            <a:off x="2345518" y="3689379"/>
            <a:ext cx="1841691" cy="338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126"/>
            <a:r>
              <a:rPr lang="fi-FI" sz="1600" dirty="0" err="1">
                <a:solidFill>
                  <a:prstClr val="black"/>
                </a:solidFill>
                <a:latin typeface="Arial"/>
              </a:rPr>
              <a:t>Internal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to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the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firm</a:t>
            </a:r>
            <a:endParaRPr lang="fi-FI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9DAFA4-E359-4BCA-B142-671E7ACE39AE}"/>
              </a:ext>
            </a:extLst>
          </p:cNvPr>
          <p:cNvSpPr txBox="1"/>
          <p:nvPr/>
        </p:nvSpPr>
        <p:spPr>
          <a:xfrm rot="19651189">
            <a:off x="5653459" y="3611883"/>
            <a:ext cx="1841691" cy="338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126"/>
            <a:r>
              <a:rPr lang="fi-FI" sz="1600" dirty="0" err="1">
                <a:solidFill>
                  <a:prstClr val="black"/>
                </a:solidFill>
                <a:latin typeface="Arial"/>
              </a:rPr>
              <a:t>Internal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to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the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firm</a:t>
            </a:r>
            <a:endParaRPr lang="fi-FI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62DE8C-ABE0-4B79-8D26-7F9960687D89}"/>
              </a:ext>
            </a:extLst>
          </p:cNvPr>
          <p:cNvSpPr txBox="1"/>
          <p:nvPr/>
        </p:nvSpPr>
        <p:spPr>
          <a:xfrm rot="19651189">
            <a:off x="3061184" y="6050611"/>
            <a:ext cx="1841691" cy="338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126"/>
            <a:r>
              <a:rPr lang="fi-FI" sz="1600" dirty="0" err="1">
                <a:solidFill>
                  <a:prstClr val="black"/>
                </a:solidFill>
                <a:latin typeface="Arial"/>
              </a:rPr>
              <a:t>Internal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to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the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firm</a:t>
            </a:r>
            <a:endParaRPr lang="fi-FI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05C140-68A9-4859-9308-43E5B8F6D525}"/>
              </a:ext>
            </a:extLst>
          </p:cNvPr>
          <p:cNvSpPr txBox="1"/>
          <p:nvPr/>
        </p:nvSpPr>
        <p:spPr>
          <a:xfrm rot="19651189">
            <a:off x="6042840" y="5724334"/>
            <a:ext cx="1841691" cy="338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126"/>
            <a:r>
              <a:rPr lang="fi-FI" sz="1600" dirty="0" err="1">
                <a:solidFill>
                  <a:prstClr val="black"/>
                </a:solidFill>
                <a:latin typeface="Arial"/>
              </a:rPr>
              <a:t>Internal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to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the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firm</a:t>
            </a:r>
            <a:endParaRPr lang="fi-FI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A7419D-F3DA-4738-AD4C-7E28E9161D4E}"/>
              </a:ext>
            </a:extLst>
          </p:cNvPr>
          <p:cNvSpPr txBox="1"/>
          <p:nvPr/>
        </p:nvSpPr>
        <p:spPr>
          <a:xfrm rot="19651189">
            <a:off x="9307610" y="3330869"/>
            <a:ext cx="2042015" cy="338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126"/>
            <a:r>
              <a:rPr lang="fi-FI" sz="1600" dirty="0" err="1">
                <a:solidFill>
                  <a:prstClr val="black"/>
                </a:solidFill>
                <a:latin typeface="Arial"/>
              </a:rPr>
              <a:t>Survey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stakeholders</a:t>
            </a:r>
            <a:endParaRPr lang="fi-FI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69FD12-B71A-49E7-BB18-F3BCB9830409}"/>
              </a:ext>
            </a:extLst>
          </p:cNvPr>
          <p:cNvSpPr txBox="1"/>
          <p:nvPr/>
        </p:nvSpPr>
        <p:spPr>
          <a:xfrm rot="19651189">
            <a:off x="9643018" y="5640296"/>
            <a:ext cx="2224710" cy="338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126"/>
            <a:r>
              <a:rPr lang="fi-FI" sz="1600" dirty="0" err="1">
                <a:solidFill>
                  <a:prstClr val="black"/>
                </a:solidFill>
                <a:latin typeface="Arial"/>
              </a:rPr>
              <a:t>Interview</a:t>
            </a:r>
            <a:r>
              <a:rPr lang="fi-FI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</a:rPr>
              <a:t>stakeholders</a:t>
            </a:r>
            <a:endParaRPr lang="fi-FI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6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9B8F059C-F3CB-4893-9EA8-6069F29F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5" y="4005116"/>
            <a:ext cx="3927973" cy="2301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18098-1152-4A85-A7EC-561EDA38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5781"/>
            <a:ext cx="12192000" cy="1363846"/>
          </a:xfrm>
        </p:spPr>
        <p:txBody>
          <a:bodyPr/>
          <a:lstStyle/>
          <a:p>
            <a:r>
              <a:rPr lang="fi-FI" sz="4399" dirty="0" err="1">
                <a:ea typeface="+mj-lt"/>
                <a:cs typeface="+mj-lt"/>
              </a:rPr>
              <a:t>Examples</a:t>
            </a:r>
            <a:r>
              <a:rPr lang="fi-FI" sz="4399" dirty="0">
                <a:ea typeface="+mj-lt"/>
                <a:cs typeface="+mj-lt"/>
              </a:rPr>
              <a:t> of </a:t>
            </a:r>
            <a:r>
              <a:rPr lang="fi-FI" sz="4399" dirty="0" err="1">
                <a:ea typeface="+mj-lt"/>
                <a:cs typeface="+mj-lt"/>
              </a:rPr>
              <a:t>contemporary</a:t>
            </a:r>
            <a:r>
              <a:rPr lang="fi-FI" sz="4399" dirty="0">
                <a:ea typeface="+mj-lt"/>
                <a:cs typeface="+mj-lt"/>
              </a:rPr>
              <a:t> </a:t>
            </a:r>
            <a:r>
              <a:rPr lang="fi-FI" sz="4399" dirty="0" err="1">
                <a:ea typeface="+mj-lt"/>
                <a:cs typeface="+mj-lt"/>
              </a:rPr>
              <a:t>issues</a:t>
            </a:r>
            <a:r>
              <a:rPr lang="fi-FI" sz="4399" dirty="0">
                <a:ea typeface="+mj-lt"/>
                <a:cs typeface="+mj-lt"/>
              </a:rPr>
              <a:t> to </a:t>
            </a:r>
            <a:r>
              <a:rPr lang="fi-FI" sz="4399" dirty="0" err="1">
                <a:ea typeface="+mj-lt"/>
                <a:cs typeface="+mj-lt"/>
              </a:rPr>
              <a:t>report</a:t>
            </a:r>
            <a:r>
              <a:rPr lang="fi-FI" sz="4399" dirty="0">
                <a:ea typeface="+mj-lt"/>
                <a:cs typeface="+mj-lt"/>
              </a:rPr>
              <a:t> </a:t>
            </a:r>
            <a:endParaRPr lang="en-US" sz="4399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9D2B-4691-435C-8C3B-40073AF8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57" y="1595387"/>
            <a:ext cx="6758050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fi-FI" sz="1799" b="1" dirty="0" err="1">
                <a:solidFill>
                  <a:schemeClr val="accent2"/>
                </a:solidFill>
                <a:cs typeface="Arial"/>
              </a:rPr>
              <a:t>Climate</a:t>
            </a:r>
            <a:r>
              <a:rPr lang="fi-FI" sz="1799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dirty="0" err="1">
                <a:cs typeface="Arial"/>
              </a:rPr>
              <a:t>change</a:t>
            </a:r>
            <a:r>
              <a:rPr lang="fi-FI" sz="1799" dirty="0">
                <a:cs typeface="Arial"/>
              </a:rPr>
              <a:t> 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ea typeface="+mn-lt"/>
                <a:cs typeface="Arial"/>
              </a:rPr>
              <a:t>Many</a:t>
            </a:r>
            <a:r>
              <a:rPr lang="fi-FI" sz="1600" dirty="0">
                <a:ea typeface="+mn-lt"/>
                <a:cs typeface="Arial"/>
              </a:rPr>
              <a:t> </a:t>
            </a:r>
            <a:r>
              <a:rPr lang="fi-FI" sz="1600" dirty="0" err="1">
                <a:ea typeface="+mn-lt"/>
                <a:cs typeface="Arial"/>
              </a:rPr>
              <a:t>guiding</a:t>
            </a:r>
            <a:r>
              <a:rPr lang="fi-FI" sz="1600" dirty="0">
                <a:ea typeface="+mn-lt"/>
                <a:cs typeface="Arial"/>
              </a:rPr>
              <a:t> </a:t>
            </a:r>
            <a:r>
              <a:rPr lang="fi-FI" sz="1600" dirty="0" err="1">
                <a:ea typeface="+mn-lt"/>
                <a:cs typeface="Arial"/>
              </a:rPr>
              <a:t>frameworks</a:t>
            </a:r>
            <a:r>
              <a:rPr lang="fi-FI" sz="1600" dirty="0">
                <a:ea typeface="+mn-lt"/>
                <a:cs typeface="Arial"/>
              </a:rPr>
              <a:t>; </a:t>
            </a:r>
            <a:r>
              <a:rPr lang="fi-FI" sz="1600" dirty="0" err="1">
                <a:ea typeface="+mn-lt"/>
                <a:cs typeface="Arial"/>
              </a:rPr>
              <a:t>well</a:t>
            </a:r>
            <a:r>
              <a:rPr lang="fi-FI" sz="1600" dirty="0">
                <a:ea typeface="+mn-lt"/>
                <a:cs typeface="Arial"/>
              </a:rPr>
              <a:t> </a:t>
            </a:r>
            <a:r>
              <a:rPr lang="fi-FI" sz="1600" dirty="0" err="1">
                <a:ea typeface="+mn-lt"/>
                <a:cs typeface="Arial"/>
              </a:rPr>
              <a:t>institutionalized</a:t>
            </a:r>
            <a:endParaRPr lang="en-US" sz="16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fi-FI" sz="1799" b="1" dirty="0" err="1">
                <a:solidFill>
                  <a:schemeClr val="accent2"/>
                </a:solidFill>
                <a:cs typeface="Arial"/>
              </a:rPr>
              <a:t>Water</a:t>
            </a:r>
            <a:r>
              <a:rPr lang="fi-FI" sz="1799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dirty="0">
                <a:cs typeface="Arial"/>
              </a:rPr>
              <a:t>management </a:t>
            </a:r>
            <a:endParaRPr lang="en-US" sz="1799" dirty="0">
              <a:ea typeface="+mn-lt"/>
              <a:cs typeface="+mn-lt"/>
            </a:endParaRPr>
          </a:p>
          <a:p>
            <a:pPr marL="799860" lvl="1" indent="-342797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1600" b="1" i="1" dirty="0" err="1">
                <a:cs typeface="Arial"/>
              </a:rPr>
              <a:t>Water</a:t>
            </a:r>
            <a:r>
              <a:rPr lang="fi-FI" sz="1600" b="1" i="1" dirty="0">
                <a:cs typeface="Arial"/>
              </a:rPr>
              <a:t> </a:t>
            </a:r>
            <a:r>
              <a:rPr lang="fi-FI" sz="1600" b="1" i="1" dirty="0" err="1">
                <a:cs typeface="Arial"/>
              </a:rPr>
              <a:t>footprint</a:t>
            </a:r>
            <a:r>
              <a:rPr lang="fi-FI" sz="1600" b="1" i="1" dirty="0">
                <a:cs typeface="Arial"/>
              </a:rPr>
              <a:t> </a:t>
            </a:r>
          </a:p>
          <a:p>
            <a:pPr marL="526892" indent="-342797">
              <a:spcBef>
                <a:spcPct val="20000"/>
              </a:spcBef>
              <a:spcAft>
                <a:spcPts val="0"/>
              </a:spcAft>
            </a:pPr>
            <a:r>
              <a:rPr lang="fi-FI" sz="1799" dirty="0">
                <a:cs typeface="Arial"/>
              </a:rPr>
              <a:t>Cross-</a:t>
            </a:r>
            <a:r>
              <a:rPr lang="fi-FI" sz="1799" dirty="0" err="1">
                <a:cs typeface="Arial"/>
              </a:rPr>
              <a:t>border</a:t>
            </a:r>
            <a:r>
              <a:rPr lang="fi-FI" sz="1799" dirty="0">
                <a:cs typeface="Arial"/>
              </a:rPr>
              <a:t> </a:t>
            </a:r>
            <a:r>
              <a:rPr lang="fi-FI" sz="1799" i="1" dirty="0">
                <a:solidFill>
                  <a:schemeClr val="accent2"/>
                </a:solidFill>
                <a:cs typeface="Arial"/>
              </a:rPr>
              <a:t>capital </a:t>
            </a:r>
            <a:r>
              <a:rPr lang="fi-FI" sz="1799" i="1" dirty="0" err="1">
                <a:solidFill>
                  <a:schemeClr val="accent2"/>
                </a:solidFill>
                <a:cs typeface="Arial"/>
              </a:rPr>
              <a:t>flows</a:t>
            </a:r>
            <a:r>
              <a:rPr lang="fi-FI" sz="1799" dirty="0">
                <a:cs typeface="Arial"/>
              </a:rPr>
              <a:t>: </a:t>
            </a:r>
            <a:endParaRPr lang="en-US" sz="1799" dirty="0">
              <a:ea typeface="+mn-lt"/>
              <a:cs typeface="+mn-lt"/>
            </a:endParaRPr>
          </a:p>
          <a:p>
            <a:pPr marL="799860" lvl="1" indent="-342797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1600" dirty="0" err="1">
                <a:cs typeface="Arial"/>
              </a:rPr>
              <a:t>Tax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planning</a:t>
            </a:r>
            <a:r>
              <a:rPr lang="fi-FI" sz="1600" dirty="0">
                <a:cs typeface="Arial"/>
              </a:rPr>
              <a:t>, </a:t>
            </a:r>
            <a:r>
              <a:rPr lang="fi-FI" sz="1600" dirty="0" err="1">
                <a:cs typeface="Arial"/>
              </a:rPr>
              <a:t>tax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avoidance</a:t>
            </a:r>
            <a:r>
              <a:rPr lang="fi-FI" sz="1600" dirty="0">
                <a:cs typeface="Arial"/>
              </a:rPr>
              <a:t>, </a:t>
            </a:r>
            <a:r>
              <a:rPr lang="fi-FI" sz="1600" dirty="0" err="1">
                <a:cs typeface="Arial"/>
              </a:rPr>
              <a:t>tax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havens</a:t>
            </a:r>
            <a:endParaRPr lang="fi-FI" sz="1600" dirty="0">
              <a:ea typeface="+mn-lt"/>
              <a:cs typeface="+mn-lt"/>
            </a:endParaRPr>
          </a:p>
          <a:p>
            <a:pPr marL="799860" lvl="1" indent="-342797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1600" dirty="0">
                <a:cs typeface="Arial"/>
              </a:rPr>
              <a:t>Reporting on </a:t>
            </a:r>
            <a:r>
              <a:rPr lang="fi-FI" sz="1600" b="1" i="1" dirty="0" err="1">
                <a:cs typeface="Arial"/>
              </a:rPr>
              <a:t>Tax</a:t>
            </a:r>
            <a:r>
              <a:rPr lang="fi-FI" sz="1600" b="1" i="1" dirty="0">
                <a:cs typeface="Arial"/>
              </a:rPr>
              <a:t> </a:t>
            </a:r>
            <a:r>
              <a:rPr lang="fi-FI" sz="1600" b="1" i="1" dirty="0" err="1">
                <a:cs typeface="Arial"/>
              </a:rPr>
              <a:t>footprint</a:t>
            </a:r>
            <a:r>
              <a:rPr lang="fi-FI" sz="1600" b="1" i="1" dirty="0">
                <a:cs typeface="Arial"/>
              </a:rPr>
              <a:t> </a:t>
            </a:r>
            <a:r>
              <a:rPr lang="fi-FI" sz="1600" dirty="0">
                <a:cs typeface="Arial"/>
              </a:rPr>
              <a:t>per country etc. </a:t>
            </a:r>
            <a:endParaRPr lang="en-US" sz="16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fi-FI" sz="1799" dirty="0" err="1">
                <a:cs typeface="Arial"/>
              </a:rPr>
              <a:t>Executive</a:t>
            </a:r>
            <a:r>
              <a:rPr lang="fi-FI" sz="1799" i="1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i="1" dirty="0" err="1">
                <a:solidFill>
                  <a:schemeClr val="accent2"/>
                </a:solidFill>
                <a:cs typeface="Arial"/>
              </a:rPr>
              <a:t>compensation</a:t>
            </a:r>
            <a:r>
              <a:rPr lang="fi-FI" sz="1799" dirty="0">
                <a:cs typeface="Arial"/>
              </a:rPr>
              <a:t>: </a:t>
            </a:r>
            <a:endParaRPr lang="en-US" sz="1799" dirty="0">
              <a:ea typeface="+mn-lt"/>
              <a:cs typeface="+mn-lt"/>
            </a:endParaRPr>
          </a:p>
          <a:p>
            <a:pPr marL="799860" lvl="1" indent="-342797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1600" dirty="0">
                <a:cs typeface="Arial"/>
              </a:rPr>
              <a:t>Management </a:t>
            </a:r>
            <a:r>
              <a:rPr lang="fi-FI" sz="1600" dirty="0" err="1">
                <a:cs typeface="Arial"/>
              </a:rPr>
              <a:t>payroll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system</a:t>
            </a:r>
            <a:r>
              <a:rPr lang="fi-FI" sz="1600" dirty="0">
                <a:cs typeface="Arial"/>
              </a:rPr>
              <a:t>, </a:t>
            </a:r>
            <a:r>
              <a:rPr lang="fi-FI" sz="1600" dirty="0" err="1">
                <a:cs typeface="Arial"/>
              </a:rPr>
              <a:t>retirement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packages</a:t>
            </a:r>
            <a:r>
              <a:rPr lang="fi-FI" sz="1600" dirty="0">
                <a:cs typeface="Arial"/>
              </a:rPr>
              <a:t>, and </a:t>
            </a:r>
            <a:r>
              <a:rPr lang="fi-FI" sz="1600" i="1" dirty="0" err="1">
                <a:cs typeface="Arial"/>
              </a:rPr>
              <a:t>inclusion</a:t>
            </a:r>
            <a:r>
              <a:rPr lang="fi-FI" sz="1600" i="1" dirty="0">
                <a:cs typeface="Arial"/>
              </a:rPr>
              <a:t> of </a:t>
            </a:r>
            <a:r>
              <a:rPr lang="fi-FI" sz="1600" b="1" i="1" dirty="0" err="1">
                <a:solidFill>
                  <a:schemeClr val="accent2"/>
                </a:solidFill>
                <a:cs typeface="Arial"/>
              </a:rPr>
              <a:t>sustainability</a:t>
            </a:r>
            <a:r>
              <a:rPr lang="fi-FI" sz="1600" b="1" i="1" dirty="0">
                <a:solidFill>
                  <a:schemeClr val="accent2"/>
                </a:solidFill>
                <a:cs typeface="Arial"/>
              </a:rPr>
              <a:t> in management </a:t>
            </a:r>
            <a:r>
              <a:rPr lang="fi-FI" sz="1600" b="1" i="1" dirty="0" err="1">
                <a:solidFill>
                  <a:schemeClr val="accent2"/>
                </a:solidFill>
                <a:cs typeface="Arial"/>
              </a:rPr>
              <a:t>reward</a:t>
            </a:r>
            <a:r>
              <a:rPr lang="fi-FI" sz="1600" b="1" i="1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600" b="1" i="1" dirty="0" err="1">
                <a:solidFill>
                  <a:schemeClr val="accent2"/>
                </a:solidFill>
                <a:cs typeface="Arial"/>
              </a:rPr>
              <a:t>system</a:t>
            </a:r>
            <a:endParaRPr lang="fi-FI" sz="1600" b="1" dirty="0">
              <a:solidFill>
                <a:schemeClr val="accent2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fi-FI" sz="1799" dirty="0" err="1">
                <a:cs typeface="Arial"/>
              </a:rPr>
              <a:t>Corporate</a:t>
            </a:r>
            <a:r>
              <a:rPr lang="fi-FI" sz="1799" dirty="0">
                <a:cs typeface="Arial"/>
              </a:rPr>
              <a:t> </a:t>
            </a:r>
            <a:r>
              <a:rPr lang="fi-FI" sz="1799" dirty="0" err="1">
                <a:cs typeface="Arial"/>
              </a:rPr>
              <a:t>responsibility</a:t>
            </a:r>
            <a:r>
              <a:rPr lang="fi-FI" sz="1799" dirty="0">
                <a:cs typeface="Arial"/>
              </a:rPr>
              <a:t> in</a:t>
            </a:r>
            <a:r>
              <a:rPr lang="fi-FI" sz="1799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i="1" dirty="0" err="1">
                <a:solidFill>
                  <a:schemeClr val="accent2"/>
                </a:solidFill>
                <a:cs typeface="Arial"/>
              </a:rPr>
              <a:t>supply</a:t>
            </a:r>
            <a:r>
              <a:rPr lang="fi-FI" sz="1799" i="1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i="1" dirty="0" err="1">
                <a:solidFill>
                  <a:schemeClr val="accent2"/>
                </a:solidFill>
                <a:cs typeface="Arial"/>
              </a:rPr>
              <a:t>networks</a:t>
            </a:r>
            <a:r>
              <a:rPr lang="fi-FI" sz="1799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dirty="0">
                <a:cs typeface="Arial"/>
              </a:rPr>
              <a:t>and </a:t>
            </a:r>
            <a:r>
              <a:rPr lang="fi-FI" sz="1799" dirty="0" err="1">
                <a:cs typeface="Arial"/>
              </a:rPr>
              <a:t>global</a:t>
            </a:r>
            <a:r>
              <a:rPr lang="fi-FI" sz="1799" dirty="0">
                <a:cs typeface="Arial"/>
              </a:rPr>
              <a:t> </a:t>
            </a:r>
            <a:r>
              <a:rPr lang="fi-FI" sz="1799" dirty="0" err="1">
                <a:cs typeface="Arial"/>
              </a:rPr>
              <a:t>logistics</a:t>
            </a:r>
            <a:endParaRPr lang="fi-FI" sz="1799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en-US" sz="1799" b="1" dirty="0">
                <a:solidFill>
                  <a:schemeClr val="accent2"/>
                </a:solidFill>
                <a:cs typeface="Arial"/>
              </a:rPr>
              <a:t>Biodiversity</a:t>
            </a:r>
            <a:r>
              <a:rPr lang="en-US" sz="1799" dirty="0">
                <a:solidFill>
                  <a:schemeClr val="accent2"/>
                </a:solidFill>
                <a:cs typeface="Arial"/>
              </a:rPr>
              <a:t> (newish)</a:t>
            </a:r>
            <a:endParaRPr lang="fi-FI" sz="1799" dirty="0">
              <a:solidFill>
                <a:schemeClr val="accent2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fi-FI" sz="1799" b="1" dirty="0" err="1">
                <a:solidFill>
                  <a:schemeClr val="accent2"/>
                </a:solidFill>
                <a:cs typeface="Arial"/>
              </a:rPr>
              <a:t>Circular</a:t>
            </a:r>
            <a:r>
              <a:rPr lang="fi-FI" sz="1799" b="1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b="1" dirty="0" err="1">
                <a:solidFill>
                  <a:schemeClr val="accent2"/>
                </a:solidFill>
                <a:cs typeface="Arial"/>
              </a:rPr>
              <a:t>economy</a:t>
            </a:r>
            <a:r>
              <a:rPr lang="fi-FI" sz="1799" b="1" dirty="0">
                <a:solidFill>
                  <a:schemeClr val="accent2"/>
                </a:solidFill>
                <a:cs typeface="Arial"/>
              </a:rPr>
              <a:t> </a:t>
            </a:r>
            <a:r>
              <a:rPr lang="fi-FI" sz="1799" dirty="0">
                <a:solidFill>
                  <a:schemeClr val="accent2"/>
                </a:solidFill>
                <a:cs typeface="Arial"/>
              </a:rPr>
              <a:t>(</a:t>
            </a:r>
            <a:r>
              <a:rPr lang="fi-FI" sz="1799" dirty="0" err="1">
                <a:solidFill>
                  <a:schemeClr val="accent2"/>
                </a:solidFill>
                <a:cs typeface="Arial"/>
              </a:rPr>
              <a:t>upcoming</a:t>
            </a:r>
            <a:r>
              <a:rPr lang="fi-FI" sz="1799" dirty="0">
                <a:solidFill>
                  <a:schemeClr val="accent2"/>
                </a:solidFill>
                <a:cs typeface="Arial"/>
              </a:rPr>
              <a:t>)</a:t>
            </a:r>
            <a:endParaRPr lang="en-US" sz="1799" dirty="0">
              <a:solidFill>
                <a:schemeClr val="accent2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endParaRPr lang="fi-FI" sz="1799" dirty="0">
              <a:ea typeface="+mn-lt"/>
              <a:cs typeface="+mn-lt"/>
            </a:endParaRPr>
          </a:p>
          <a:p>
            <a:endParaRPr lang="en-US" sz="1799" dirty="0">
              <a:cs typeface="Arial"/>
            </a:endParaRPr>
          </a:p>
        </p:txBody>
      </p:sp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6ADE034-F22F-41B1-865F-1879BF807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678" y="1827101"/>
            <a:ext cx="1317980" cy="16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C16A-BFFA-407B-8E81-0E434A70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794"/>
            <a:ext cx="12192000" cy="11915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fi-FI" sz="3999" dirty="0" err="1">
                <a:ea typeface="+mj-lt"/>
                <a:cs typeface="+mj-lt"/>
              </a:rPr>
              <a:t>Disclosing</a:t>
            </a:r>
            <a:r>
              <a:rPr lang="fi-FI" sz="3999" dirty="0">
                <a:ea typeface="+mj-lt"/>
                <a:cs typeface="+mj-lt"/>
              </a:rPr>
              <a:t> </a:t>
            </a:r>
            <a:r>
              <a:rPr lang="fi-FI" sz="3999" dirty="0" err="1">
                <a:ea typeface="+mj-lt"/>
                <a:cs typeface="+mj-lt"/>
              </a:rPr>
              <a:t>absolute</a:t>
            </a:r>
            <a:r>
              <a:rPr lang="fi-FI" sz="3999" dirty="0">
                <a:ea typeface="+mj-lt"/>
                <a:cs typeface="+mj-lt"/>
              </a:rPr>
              <a:t> </a:t>
            </a:r>
            <a:r>
              <a:rPr lang="fi-FI" sz="3999" dirty="0" err="1">
                <a:ea typeface="+mj-lt"/>
                <a:cs typeface="+mj-lt"/>
              </a:rPr>
              <a:t>or</a:t>
            </a:r>
            <a:r>
              <a:rPr lang="fi-FI" sz="3999" dirty="0">
                <a:ea typeface="+mj-lt"/>
                <a:cs typeface="+mj-lt"/>
              </a:rPr>
              <a:t> </a:t>
            </a:r>
            <a:r>
              <a:rPr lang="fi-FI" sz="3999" dirty="0" err="1">
                <a:ea typeface="+mj-lt"/>
                <a:cs typeface="+mj-lt"/>
              </a:rPr>
              <a:t>relative</a:t>
            </a:r>
            <a:r>
              <a:rPr lang="fi-FI" sz="3999" dirty="0">
                <a:ea typeface="+mj-lt"/>
                <a:cs typeface="+mj-lt"/>
              </a:rPr>
              <a:t> data? </a:t>
            </a:r>
            <a:r>
              <a:rPr lang="fi-FI" sz="3999" dirty="0" err="1">
                <a:ea typeface="+mj-lt"/>
                <a:cs typeface="+mj-lt"/>
              </a:rPr>
              <a:t>Impact</a:t>
            </a:r>
            <a:r>
              <a:rPr lang="fi-FI" sz="3999" dirty="0">
                <a:ea typeface="+mj-lt"/>
                <a:cs typeface="+mj-lt"/>
              </a:rPr>
              <a:t> vs. Performance </a:t>
            </a:r>
            <a:endParaRPr lang="en-US" sz="3999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B94B-96DA-4ADD-B610-A304C21C6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11" y="2060932"/>
            <a:ext cx="5349874" cy="3815356"/>
          </a:xfrm>
        </p:spPr>
        <p:txBody>
          <a:bodyPr vert="horz" lIns="35991" tIns="35991" rIns="35991" bIns="35991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600" b="1" dirty="0" err="1">
                <a:cs typeface="Arial"/>
              </a:rPr>
              <a:t>Absolute</a:t>
            </a:r>
            <a:r>
              <a:rPr lang="fi-FI" sz="1600" b="1" dirty="0">
                <a:cs typeface="Arial"/>
              </a:rPr>
              <a:t> data (</a:t>
            </a:r>
            <a:r>
              <a:rPr lang="fi-FI" sz="1600" b="1" dirty="0" err="1">
                <a:cs typeface="Arial"/>
              </a:rPr>
              <a:t>impact</a:t>
            </a:r>
            <a:r>
              <a:rPr lang="fi-FI" sz="1600" b="1" dirty="0">
                <a:cs typeface="Arial"/>
              </a:rPr>
              <a:t>)</a:t>
            </a:r>
            <a:endParaRPr lang="en-US" sz="1600" b="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sz="1600" dirty="0" err="1">
                <a:cs typeface="Arial"/>
              </a:rPr>
              <a:t>The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decrease</a:t>
            </a:r>
            <a:r>
              <a:rPr lang="fi-FI" sz="1600" dirty="0">
                <a:cs typeface="Arial"/>
              </a:rPr>
              <a:t> of an </a:t>
            </a:r>
            <a:r>
              <a:rPr lang="fi-FI" sz="1600" dirty="0" err="1">
                <a:cs typeface="Arial"/>
              </a:rPr>
              <a:t>absolute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measurement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value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may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be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caused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by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increased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efficiency</a:t>
            </a:r>
            <a:r>
              <a:rPr lang="fi-FI" sz="1600" dirty="0">
                <a:cs typeface="Arial"/>
              </a:rPr>
              <a:t>, </a:t>
            </a:r>
            <a:r>
              <a:rPr lang="fi-FI" sz="1600" dirty="0" err="1">
                <a:cs typeface="Arial"/>
              </a:rPr>
              <a:t>but</a:t>
            </a:r>
            <a:r>
              <a:rPr lang="fi-FI" sz="1600" dirty="0">
                <a:cs typeface="Arial"/>
              </a:rPr>
              <a:t> it </a:t>
            </a:r>
            <a:r>
              <a:rPr lang="fi-FI" sz="1600" dirty="0" err="1">
                <a:cs typeface="Arial"/>
              </a:rPr>
              <a:t>can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be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caused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by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e.g</a:t>
            </a:r>
            <a:r>
              <a:rPr lang="fi-FI" sz="1600" dirty="0">
                <a:cs typeface="Arial"/>
              </a:rPr>
              <a:t>. </a:t>
            </a:r>
            <a:r>
              <a:rPr lang="fi-FI" sz="1600" dirty="0" err="1">
                <a:cs typeface="Arial"/>
              </a:rPr>
              <a:t>close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down</a:t>
            </a:r>
            <a:r>
              <a:rPr lang="fi-FI" sz="1600" dirty="0">
                <a:cs typeface="Arial"/>
              </a:rPr>
              <a:t> of </a:t>
            </a:r>
            <a:r>
              <a:rPr lang="fi-FI" sz="1600" dirty="0" err="1">
                <a:cs typeface="Arial"/>
              </a:rPr>
              <a:t>mills</a:t>
            </a:r>
            <a:r>
              <a:rPr lang="fi-FI" sz="1600" dirty="0">
                <a:cs typeface="Arial"/>
              </a:rPr>
              <a:t> and </a:t>
            </a:r>
            <a:r>
              <a:rPr lang="fi-FI" sz="1600" dirty="0" err="1">
                <a:cs typeface="Arial"/>
              </a:rPr>
              <a:t>operations</a:t>
            </a:r>
            <a:r>
              <a:rPr lang="fi-FI" sz="1600" dirty="0">
                <a:cs typeface="Arial"/>
              </a:rPr>
              <a:t> as </a:t>
            </a:r>
            <a:r>
              <a:rPr lang="fi-FI" sz="1600" dirty="0" err="1">
                <a:cs typeface="Arial"/>
              </a:rPr>
              <a:t>well</a:t>
            </a:r>
            <a:r>
              <a:rPr lang="fi-FI" sz="1600" dirty="0">
                <a:cs typeface="Arial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dirty="0">
                <a:ea typeface="+mn-lt"/>
                <a:cs typeface="Arial"/>
              </a:rPr>
              <a:t>Normalized data (performance)</a:t>
            </a:r>
            <a:endParaRPr lang="en-US" sz="1600" b="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sz="1600" dirty="0" err="1">
                <a:cs typeface="Arial"/>
              </a:rPr>
              <a:t>Normalized</a:t>
            </a:r>
            <a:r>
              <a:rPr lang="fi-FI" sz="1600" dirty="0">
                <a:cs typeface="Arial"/>
              </a:rPr>
              <a:t> data (</a:t>
            </a:r>
            <a:r>
              <a:rPr lang="fi-FI" sz="1600" dirty="0" err="1">
                <a:cs typeface="Arial"/>
              </a:rPr>
              <a:t>ratios</a:t>
            </a:r>
            <a:r>
              <a:rPr lang="fi-FI" sz="1600" dirty="0">
                <a:cs typeface="Arial"/>
              </a:rPr>
              <a:t>, </a:t>
            </a:r>
            <a:r>
              <a:rPr lang="fi-FI" sz="1600" dirty="0" err="1">
                <a:cs typeface="Arial"/>
              </a:rPr>
              <a:t>e.g</a:t>
            </a:r>
            <a:r>
              <a:rPr lang="fi-FI" sz="1600" dirty="0">
                <a:cs typeface="Arial"/>
              </a:rPr>
              <a:t>. emission per </a:t>
            </a:r>
            <a:r>
              <a:rPr lang="fi-FI" sz="1600" dirty="0" err="1">
                <a:cs typeface="Arial"/>
              </a:rPr>
              <a:t>production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unit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or</a:t>
            </a:r>
            <a:r>
              <a:rPr lang="fi-FI" sz="1600" dirty="0">
                <a:cs typeface="Arial"/>
              </a:rPr>
              <a:t> per </a:t>
            </a:r>
            <a:r>
              <a:rPr lang="fi-FI" sz="1600" dirty="0" err="1">
                <a:cs typeface="Arial"/>
              </a:rPr>
              <a:t>monetary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unit</a:t>
            </a:r>
            <a:r>
              <a:rPr lang="fi-FI" sz="1600" dirty="0">
                <a:cs typeface="Arial"/>
              </a:rPr>
              <a:t>) </a:t>
            </a:r>
            <a:r>
              <a:rPr lang="fi-FI" sz="1600" i="1" dirty="0" err="1">
                <a:cs typeface="Arial"/>
              </a:rPr>
              <a:t>communicate</a:t>
            </a:r>
            <a:r>
              <a:rPr lang="fi-FI" sz="1600" i="1" dirty="0">
                <a:cs typeface="Arial"/>
              </a:rPr>
              <a:t> </a:t>
            </a:r>
            <a:r>
              <a:rPr lang="fi-FI" sz="1600" i="1" dirty="0" err="1">
                <a:cs typeface="Arial"/>
              </a:rPr>
              <a:t>performance</a:t>
            </a:r>
            <a:r>
              <a:rPr lang="fi-FI" sz="1600" i="1" dirty="0">
                <a:cs typeface="Arial"/>
              </a:rPr>
              <a:t> </a:t>
            </a:r>
            <a:r>
              <a:rPr lang="fi-FI" sz="1600" i="1" dirty="0" err="1">
                <a:cs typeface="Arial"/>
              </a:rPr>
              <a:t>changes</a:t>
            </a:r>
            <a:r>
              <a:rPr lang="fi-FI" sz="1600" i="1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more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efficiently</a:t>
            </a:r>
            <a:r>
              <a:rPr lang="fi-FI" sz="1600" dirty="0">
                <a:cs typeface="Arial"/>
              </a:rPr>
              <a:t> and </a:t>
            </a:r>
            <a:r>
              <a:rPr lang="fi-FI" sz="1600" dirty="0" err="1">
                <a:cs typeface="Arial"/>
              </a:rPr>
              <a:t>also</a:t>
            </a:r>
            <a:r>
              <a:rPr lang="fi-FI" sz="1600" dirty="0">
                <a:cs typeface="Arial"/>
              </a:rPr>
              <a:t> </a:t>
            </a:r>
            <a:r>
              <a:rPr lang="fi-FI" sz="1600" i="1" dirty="0" err="1">
                <a:cs typeface="Arial"/>
              </a:rPr>
              <a:t>facilitate</a:t>
            </a:r>
            <a:r>
              <a:rPr lang="fi-FI" sz="1600" i="1" dirty="0">
                <a:cs typeface="Arial"/>
              </a:rPr>
              <a:t> </a:t>
            </a:r>
            <a:r>
              <a:rPr lang="fi-FI" sz="1600" i="1" dirty="0" err="1">
                <a:cs typeface="Arial"/>
              </a:rPr>
              <a:t>comparison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with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other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organizations</a:t>
            </a:r>
            <a:r>
              <a:rPr lang="fi-FI" sz="1600" dirty="0">
                <a:cs typeface="Arial"/>
              </a:rPr>
              <a:t>, </a:t>
            </a:r>
            <a:r>
              <a:rPr lang="fi-FI" sz="1600" dirty="0" err="1">
                <a:cs typeface="Arial"/>
              </a:rPr>
              <a:t>especially</a:t>
            </a:r>
            <a:r>
              <a:rPr lang="fi-FI" sz="1600" dirty="0">
                <a:cs typeface="Arial"/>
              </a:rPr>
              <a:t> in </a:t>
            </a:r>
            <a:r>
              <a:rPr lang="fi-FI" sz="1600" dirty="0" err="1">
                <a:cs typeface="Arial"/>
              </a:rPr>
              <a:t>the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same</a:t>
            </a:r>
            <a:r>
              <a:rPr lang="fi-FI" sz="1600" dirty="0">
                <a:cs typeface="Arial"/>
              </a:rPr>
              <a:t> </a:t>
            </a:r>
            <a:r>
              <a:rPr lang="fi-FI" sz="1600" dirty="0" err="1">
                <a:cs typeface="Arial"/>
              </a:rPr>
              <a:t>industry</a:t>
            </a:r>
            <a:endParaRPr lang="fi-FI" sz="1600" dirty="0">
              <a:ea typeface="+mn-lt"/>
              <a:cs typeface="+mn-lt"/>
            </a:endParaRPr>
          </a:p>
          <a:p>
            <a:endParaRPr lang="en-US" sz="1600" dirty="0">
              <a:cs typeface="Arial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792520-AF9A-4E02-B305-5A41A5C6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86" y="2029584"/>
            <a:ext cx="3314700" cy="2618693"/>
          </a:xfrm>
          <a:prstGeom prst="rect">
            <a:avLst/>
          </a:prstGeom>
        </p:spPr>
      </p:pic>
      <p:pic>
        <p:nvPicPr>
          <p:cNvPr id="9" name="Picture 9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97A45A30-3292-4A11-BCE2-BEC5C9CE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095" y="3484412"/>
            <a:ext cx="3314700" cy="2609171"/>
          </a:xfrm>
          <a:prstGeom prst="rect">
            <a:avLst/>
          </a:prstGeom>
        </p:spPr>
      </p:pic>
      <p:sp>
        <p:nvSpPr>
          <p:cNvPr id="11" name="Arrow: Bent 10">
            <a:extLst>
              <a:ext uri="{FF2B5EF4-FFF2-40B4-BE49-F238E27FC236}">
                <a16:creationId xmlns:a16="http://schemas.microsoft.com/office/drawing/2014/main" id="{4D868EF4-85BE-4EE4-9ECC-23AF1F354279}"/>
              </a:ext>
            </a:extLst>
          </p:cNvPr>
          <p:cNvSpPr/>
          <p:nvPr/>
        </p:nvSpPr>
        <p:spPr>
          <a:xfrm rot="5460000">
            <a:off x="9350209" y="2496468"/>
            <a:ext cx="813604" cy="868454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A3C01-CCD5-4140-8544-A2677AB34E0E}"/>
              </a:ext>
            </a:extLst>
          </p:cNvPr>
          <p:cNvSpPr txBox="1"/>
          <p:nvPr/>
        </p:nvSpPr>
        <p:spPr>
          <a:xfrm>
            <a:off x="6002716" y="3098926"/>
            <a:ext cx="2742486" cy="646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26"/>
            <a:r>
              <a:rPr lang="en-US" sz="1799" b="1" i="1" dirty="0">
                <a:solidFill>
                  <a:srgbClr val="B1059D"/>
                </a:solidFill>
                <a:latin typeface="Arial"/>
              </a:rPr>
              <a:t>Absolute emissions</a:t>
            </a:r>
            <a:br>
              <a:rPr lang="en-US" sz="1799" b="1" dirty="0">
                <a:solidFill>
                  <a:srgbClr val="B1059D"/>
                </a:solidFill>
                <a:latin typeface="Arial"/>
              </a:rPr>
            </a:br>
            <a:r>
              <a:rPr lang="en-US" sz="1799" b="1" dirty="0">
                <a:solidFill>
                  <a:srgbClr val="B1059D"/>
                </a:solidFill>
                <a:latin typeface="Arial"/>
                <a:cs typeface="Arial"/>
              </a:rPr>
              <a:t>DIRECT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3F6C2-7779-4E72-A964-E7207361F7C3}"/>
              </a:ext>
            </a:extLst>
          </p:cNvPr>
          <p:cNvSpPr txBox="1"/>
          <p:nvPr/>
        </p:nvSpPr>
        <p:spPr>
          <a:xfrm>
            <a:off x="7990910" y="4791818"/>
            <a:ext cx="3984263" cy="646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26"/>
            <a:r>
              <a:rPr lang="en-US" sz="1799" b="1" i="1">
                <a:solidFill>
                  <a:srgbClr val="B1059D"/>
                </a:solidFill>
                <a:latin typeface="Arial"/>
              </a:rPr>
              <a:t>Normalized emissions</a:t>
            </a:r>
            <a:br>
              <a:rPr lang="en-US" sz="1799" b="1">
                <a:solidFill>
                  <a:srgbClr val="B1059D"/>
                </a:solidFill>
                <a:latin typeface="Arial"/>
              </a:rPr>
            </a:br>
            <a:r>
              <a:rPr lang="en-US" sz="1799" b="1">
                <a:solidFill>
                  <a:srgbClr val="B1059D"/>
                </a:solidFill>
                <a:latin typeface="Arial"/>
                <a:cs typeface="Arial"/>
              </a:rPr>
              <a:t>PERFORMANCE (efficiency)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30971D97-205D-42BD-9793-EFD657A67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066" y="6200330"/>
            <a:ext cx="2743200" cy="2131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63B1C7-D49D-47C2-9B05-BDA92F0F82B5}"/>
              </a:ext>
            </a:extLst>
          </p:cNvPr>
          <p:cNvSpPr txBox="1"/>
          <p:nvPr/>
        </p:nvSpPr>
        <p:spPr>
          <a:xfrm>
            <a:off x="7857066" y="5377898"/>
            <a:ext cx="3363374" cy="5230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914126"/>
            <a:r>
              <a:rPr lang="fi-FI" sz="1400" i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(</a:t>
            </a:r>
            <a:r>
              <a:rPr lang="fi-FI" sz="1400" i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typically</a:t>
            </a:r>
            <a:r>
              <a:rPr lang="fi-FI" sz="1400" i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CO</a:t>
            </a:r>
            <a:r>
              <a:rPr lang="fi-FI" sz="1400" i="1" baseline="-25000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2</a:t>
            </a:r>
            <a:r>
              <a:rPr lang="fi-FI" sz="1400" i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r>
              <a:rPr lang="fi-FI" sz="1400" i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tons</a:t>
            </a:r>
            <a:r>
              <a:rPr lang="fi-FI" sz="1400" i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per </a:t>
            </a:r>
            <a:r>
              <a:rPr lang="fi-FI" sz="1400" i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ton</a:t>
            </a:r>
            <a:r>
              <a:rPr lang="fi-FI" sz="1400" i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of </a:t>
            </a:r>
            <a:r>
              <a:rPr lang="fi-FI" sz="1400" i="1" dirty="0" err="1">
                <a:solidFill>
                  <a:srgbClr val="B1059D"/>
                </a:solidFill>
                <a:latin typeface="Arial"/>
                <a:ea typeface="+mn-lt"/>
                <a:cs typeface="Arial"/>
              </a:rPr>
              <a:t>product</a:t>
            </a:r>
            <a:r>
              <a:rPr lang="fi-FI" sz="1400" i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)</a:t>
            </a:r>
            <a:r>
              <a:rPr lang="fi-FI" sz="1400" b="1" i="1" dirty="0">
                <a:solidFill>
                  <a:srgbClr val="B1059D"/>
                </a:solidFill>
                <a:latin typeface="Arial"/>
                <a:ea typeface="+mn-lt"/>
                <a:cs typeface="Arial"/>
              </a:rPr>
              <a:t> </a:t>
            </a:r>
            <a:endParaRPr lang="en-US" sz="1400" dirty="0">
              <a:solidFill>
                <a:srgbClr val="B1059D"/>
              </a:solidFill>
              <a:latin typeface="Arial"/>
              <a:ea typeface="+mn-lt"/>
              <a:cs typeface="Arial"/>
            </a:endParaRPr>
          </a:p>
          <a:p>
            <a:pPr defTabSz="914126"/>
            <a:endParaRPr lang="en-US" sz="1400" dirty="0">
              <a:solidFill>
                <a:srgbClr val="B1059D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B2C19-4817-49AE-88D2-17C1BF15B884}"/>
              </a:ext>
            </a:extLst>
          </p:cNvPr>
          <p:cNvSpPr txBox="1"/>
          <p:nvPr/>
        </p:nvSpPr>
        <p:spPr>
          <a:xfrm>
            <a:off x="5885078" y="1710386"/>
            <a:ext cx="582091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fi-FI" sz="1799" dirty="0" err="1">
                <a:solidFill>
                  <a:srgbClr val="B1059D"/>
                </a:solidFill>
                <a:latin typeface="Arial"/>
                <a:ea typeface="+mj-lt"/>
                <a:cs typeface="Arial"/>
              </a:rPr>
              <a:t>Example</a:t>
            </a:r>
            <a:r>
              <a:rPr lang="fi-FI" sz="1799" dirty="0">
                <a:solidFill>
                  <a:srgbClr val="B1059D"/>
                </a:solidFill>
                <a:latin typeface="Arial"/>
                <a:ea typeface="+mj-lt"/>
                <a:cs typeface="Arial"/>
              </a:rPr>
              <a:t> on </a:t>
            </a:r>
            <a:r>
              <a:rPr lang="fi-FI" sz="1799" dirty="0" err="1">
                <a:solidFill>
                  <a:srgbClr val="B1059D"/>
                </a:solidFill>
                <a:latin typeface="Arial"/>
                <a:ea typeface="+mj-lt"/>
                <a:cs typeface="Arial"/>
              </a:rPr>
              <a:t>measuring</a:t>
            </a:r>
            <a:r>
              <a:rPr lang="fi-FI" sz="1799" dirty="0">
                <a:solidFill>
                  <a:srgbClr val="B1059D"/>
                </a:solidFill>
                <a:latin typeface="Arial"/>
                <a:ea typeface="+mj-lt"/>
                <a:cs typeface="Arial"/>
              </a:rPr>
              <a:t> and </a:t>
            </a:r>
            <a:r>
              <a:rPr lang="fi-FI" sz="1799" dirty="0" err="1">
                <a:solidFill>
                  <a:srgbClr val="B1059D"/>
                </a:solidFill>
                <a:latin typeface="Arial"/>
                <a:ea typeface="+mj-lt"/>
                <a:cs typeface="Arial"/>
              </a:rPr>
              <a:t>reporting</a:t>
            </a:r>
            <a:r>
              <a:rPr lang="fi-FI" sz="1799" dirty="0">
                <a:solidFill>
                  <a:srgbClr val="B1059D"/>
                </a:solidFill>
                <a:latin typeface="Arial"/>
                <a:ea typeface="+mj-lt"/>
                <a:cs typeface="Arial"/>
              </a:rPr>
              <a:t> on CO</a:t>
            </a:r>
            <a:r>
              <a:rPr lang="fi-FI" sz="1799" baseline="-25000" dirty="0">
                <a:solidFill>
                  <a:srgbClr val="B1059D"/>
                </a:solidFill>
                <a:latin typeface="Arial"/>
                <a:ea typeface="+mj-lt"/>
                <a:cs typeface="Arial"/>
              </a:rPr>
              <a:t>2</a:t>
            </a:r>
            <a:r>
              <a:rPr lang="fi-FI" sz="1799" dirty="0">
                <a:solidFill>
                  <a:srgbClr val="B1059D"/>
                </a:solidFill>
                <a:latin typeface="Arial"/>
                <a:ea typeface="+mj-lt"/>
                <a:cs typeface="Arial"/>
              </a:rPr>
              <a:t> at Boeing</a:t>
            </a:r>
            <a:endParaRPr lang="fi-FI" sz="1799" dirty="0">
              <a:solidFill>
                <a:srgbClr val="B1059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6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047416-9D26-4072-8B45-96CB8764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21811"/>
            <a:ext cx="12190027" cy="69922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i-FI" sz="3999">
                <a:solidFill>
                  <a:srgbClr val="B1059D"/>
                </a:solidFill>
                <a:ea typeface="+mj-lt"/>
                <a:cs typeface="+mj-lt"/>
              </a:rPr>
              <a:t>CHECKLIST OF GOOD PRACTICE</a:t>
            </a:r>
            <a:endParaRPr lang="en-US" sz="3999">
              <a:solidFill>
                <a:srgbClr val="B1059D"/>
              </a:solidFill>
              <a:ea typeface="+mj-lt"/>
              <a:cs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228BAA-AF64-403D-B79A-DF20C81C8881}"/>
              </a:ext>
            </a:extLst>
          </p:cNvPr>
          <p:cNvSpPr/>
          <p:nvPr/>
        </p:nvSpPr>
        <p:spPr>
          <a:xfrm>
            <a:off x="488364" y="658298"/>
            <a:ext cx="3496493" cy="8154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ALIGNMENT WITH BUSINESS</a:t>
            </a:r>
            <a:b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</a:br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(TRANSFORMATION) PLAN</a:t>
            </a:r>
            <a:endParaRPr lang="en-US" sz="1400" b="1">
              <a:solidFill>
                <a:prstClr val="white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A44A66-467C-43A8-ACAE-55635CE3D522}"/>
              </a:ext>
            </a:extLst>
          </p:cNvPr>
          <p:cNvSpPr/>
          <p:nvPr/>
        </p:nvSpPr>
        <p:spPr>
          <a:xfrm>
            <a:off x="3550342" y="3987653"/>
            <a:ext cx="3044937" cy="970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REFERENCE TO AWARDS ETC. INDICATING GOOD PERFORMANCE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44333-10F7-4C19-887C-3E0985578ABF}"/>
              </a:ext>
            </a:extLst>
          </p:cNvPr>
          <p:cNvSpPr/>
          <p:nvPr/>
        </p:nvSpPr>
        <p:spPr>
          <a:xfrm>
            <a:off x="953862" y="5172679"/>
            <a:ext cx="2833271" cy="970590"/>
          </a:xfrm>
          <a:prstGeom prst="rect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STAKEHOLDER </a:t>
            </a:r>
            <a:br>
              <a:rPr lang="fi-FI" sz="1400" b="1">
                <a:solidFill>
                  <a:srgbClr val="FFFFFF"/>
                </a:solidFill>
                <a:latin typeface="Arial"/>
                <a:ea typeface="+mn-lt"/>
                <a:cs typeface="Arial"/>
              </a:rPr>
            </a:br>
            <a:r>
              <a:rPr lang="fi-FI" sz="1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RELATIONS EXPLAINED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4D88A6-1A2D-4B95-A963-093E0E347D0A}"/>
              </a:ext>
            </a:extLst>
          </p:cNvPr>
          <p:cNvSpPr/>
          <p:nvPr/>
        </p:nvSpPr>
        <p:spPr>
          <a:xfrm>
            <a:off x="6364554" y="1967423"/>
            <a:ext cx="2706271" cy="984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REFERENCE TO </a:t>
            </a:r>
            <a:b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</a:br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RELEVANT </a:t>
            </a:r>
            <a:r>
              <a:rPr lang="fi-FI" sz="1400" b="1" err="1">
                <a:solidFill>
                  <a:prstClr val="white"/>
                </a:solidFill>
                <a:latin typeface="Arial"/>
                <a:ea typeface="+mn-lt"/>
                <a:cs typeface="Arial"/>
              </a:rPr>
              <a:t>SDGs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662DFA-FEB7-476E-BE9D-16D8639EA2EE}"/>
              </a:ext>
            </a:extLst>
          </p:cNvPr>
          <p:cNvSpPr/>
          <p:nvPr/>
        </p:nvSpPr>
        <p:spPr>
          <a:xfrm>
            <a:off x="4244151" y="681221"/>
            <a:ext cx="2917937" cy="815409"/>
          </a:xfrm>
          <a:prstGeom prst="rect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MATERIALITY OF </a:t>
            </a:r>
            <a:br>
              <a:rPr lang="fi-FI" sz="1400" b="1">
                <a:solidFill>
                  <a:srgbClr val="FFFFFF"/>
                </a:solidFill>
                <a:latin typeface="Arial"/>
                <a:ea typeface="+mn-lt"/>
                <a:cs typeface="Arial"/>
              </a:rPr>
            </a:br>
            <a:r>
              <a:rPr lang="fi-FI" sz="1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ISSUES EXPLAINED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7B1893-7A82-44F6-8574-EB9607D30AE3}"/>
              </a:ext>
            </a:extLst>
          </p:cNvPr>
          <p:cNvSpPr/>
          <p:nvPr/>
        </p:nvSpPr>
        <p:spPr>
          <a:xfrm>
            <a:off x="2269513" y="1942784"/>
            <a:ext cx="2875604" cy="970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COMMITMENT &amp; PERFORMANCE </a:t>
            </a:r>
            <a:b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</a:br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SHOWN IN BRIEF</a:t>
            </a:r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81CE1C-1612-4198-8AC2-F0F90EC75C51}"/>
              </a:ext>
            </a:extLst>
          </p:cNvPr>
          <p:cNvSpPr/>
          <p:nvPr/>
        </p:nvSpPr>
        <p:spPr>
          <a:xfrm>
            <a:off x="6978426" y="4213371"/>
            <a:ext cx="3270715" cy="716656"/>
          </a:xfrm>
          <a:prstGeom prst="rect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REFERENCE TO RELEVANT REPORTING FRAMES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BF604D-DF17-440A-A7B9-C4C7D96F2020}"/>
              </a:ext>
            </a:extLst>
          </p:cNvPr>
          <p:cNvSpPr/>
          <p:nvPr/>
        </p:nvSpPr>
        <p:spPr>
          <a:xfrm>
            <a:off x="6145832" y="5215000"/>
            <a:ext cx="3143715" cy="970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/>
            <a:r>
              <a:rPr lang="fi-FI" sz="1400" b="1">
                <a:solidFill>
                  <a:prstClr val="white"/>
                </a:solidFill>
                <a:latin typeface="Arial"/>
                <a:ea typeface="+mn-lt"/>
                <a:cs typeface="Arial"/>
              </a:rPr>
              <a:t>ASSURANCE STATEMENT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B6F809-5224-41F7-9FA2-B8F336425C9A}"/>
              </a:ext>
            </a:extLst>
          </p:cNvPr>
          <p:cNvSpPr/>
          <p:nvPr/>
        </p:nvSpPr>
        <p:spPr>
          <a:xfrm>
            <a:off x="5795777" y="2056698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77E962-6D62-45F0-ACEA-F7F1DDA94C19}"/>
              </a:ext>
            </a:extLst>
          </p:cNvPr>
          <p:cNvSpPr/>
          <p:nvPr/>
        </p:nvSpPr>
        <p:spPr>
          <a:xfrm>
            <a:off x="2402167" y="2081693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D791AF-5C9A-40A5-82ED-C03E23F3A25E}"/>
              </a:ext>
            </a:extLst>
          </p:cNvPr>
          <p:cNvSpPr/>
          <p:nvPr/>
        </p:nvSpPr>
        <p:spPr>
          <a:xfrm>
            <a:off x="9264790" y="1520615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D25D9B-58FC-4EA1-8AB4-78558D23ABA0}"/>
              </a:ext>
            </a:extLst>
          </p:cNvPr>
          <p:cNvSpPr/>
          <p:nvPr/>
        </p:nvSpPr>
        <p:spPr>
          <a:xfrm>
            <a:off x="713419" y="857565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F96D0-BBD6-4B7B-BF1B-A55D0A595DB4}"/>
              </a:ext>
            </a:extLst>
          </p:cNvPr>
          <p:cNvSpPr/>
          <p:nvPr/>
        </p:nvSpPr>
        <p:spPr>
          <a:xfrm>
            <a:off x="1122604" y="5456590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A3481F-AF7E-4D87-8134-391D188D43CD}"/>
              </a:ext>
            </a:extLst>
          </p:cNvPr>
          <p:cNvSpPr/>
          <p:nvPr/>
        </p:nvSpPr>
        <p:spPr>
          <a:xfrm>
            <a:off x="3662567" y="4271565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141B5E-607C-4ED4-AFD2-3712C932FF98}"/>
              </a:ext>
            </a:extLst>
          </p:cNvPr>
          <p:cNvSpPr/>
          <p:nvPr/>
        </p:nvSpPr>
        <p:spPr>
          <a:xfrm>
            <a:off x="7162087" y="4370318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B35DDC-B3E3-4FD4-BDDE-0A96F1FC91CA}"/>
              </a:ext>
            </a:extLst>
          </p:cNvPr>
          <p:cNvSpPr/>
          <p:nvPr/>
        </p:nvSpPr>
        <p:spPr>
          <a:xfrm>
            <a:off x="6371826" y="5498912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4D88A6-1A2D-4B95-A963-093E0E347D0A}"/>
              </a:ext>
            </a:extLst>
          </p:cNvPr>
          <p:cNvSpPr/>
          <p:nvPr/>
        </p:nvSpPr>
        <p:spPr>
          <a:xfrm>
            <a:off x="7540027" y="322647"/>
            <a:ext cx="4355109" cy="1093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fontAlgn="base"/>
            <a:r>
              <a:rPr lang="fi-FI" sz="1400" b="1" dirty="0">
                <a:solidFill>
                  <a:prstClr val="white"/>
                </a:solidFill>
                <a:latin typeface="Arial"/>
              </a:rPr>
              <a:t>BALANCE BETWEEN RESOURCES ALLOCATED TO REPORTING AND 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​</a:t>
            </a:r>
            <a:r>
              <a:rPr lang="fi-FI" sz="1400" b="1" dirty="0">
                <a:solidFill>
                  <a:prstClr val="white"/>
                </a:solidFill>
                <a:latin typeface="Arial"/>
              </a:rPr>
              <a:t>TO COMMITTED CR WORK WITH REAL SUSTAINABILITY IMPACTS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77E962-6D62-45F0-ACEA-F7F1DDA94C19}"/>
              </a:ext>
            </a:extLst>
          </p:cNvPr>
          <p:cNvSpPr/>
          <p:nvPr/>
        </p:nvSpPr>
        <p:spPr>
          <a:xfrm>
            <a:off x="4454481" y="857565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77E962-6D62-45F0-ACEA-F7F1DDA94C19}"/>
              </a:ext>
            </a:extLst>
          </p:cNvPr>
          <p:cNvSpPr/>
          <p:nvPr/>
        </p:nvSpPr>
        <p:spPr>
          <a:xfrm>
            <a:off x="6560796" y="2222195"/>
            <a:ext cx="377940" cy="37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0BEFC6-DBFF-4DD2-AB49-3AE4362D0B0F}"/>
              </a:ext>
            </a:extLst>
          </p:cNvPr>
          <p:cNvSpPr/>
          <p:nvPr/>
        </p:nvSpPr>
        <p:spPr>
          <a:xfrm>
            <a:off x="7432555" y="100298"/>
            <a:ext cx="4570051" cy="1892615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fi-FI" sz="1799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2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A29DF-3430-3830-F915-834F298E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Why communicate about sustainability?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D69-A39E-F7A8-26AC-F1E5A2D3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Sustainability is not typically visible in the product/service (duh)</a:t>
            </a:r>
          </a:p>
          <a:p>
            <a:pPr lvl="1"/>
            <a:r>
              <a:rPr lang="en-US" dirty="0"/>
              <a:t>Generate awareness</a:t>
            </a:r>
          </a:p>
          <a:p>
            <a:r>
              <a:rPr lang="en-US" dirty="0"/>
              <a:t>Competitive advantage</a:t>
            </a:r>
          </a:p>
          <a:p>
            <a:pPr lvl="1"/>
            <a:r>
              <a:rPr lang="en-US" dirty="0"/>
              <a:t>Reputational benefits</a:t>
            </a:r>
          </a:p>
          <a:p>
            <a:pPr lvl="1"/>
            <a:r>
              <a:rPr lang="en-US" dirty="0"/>
              <a:t>New customer segments</a:t>
            </a:r>
          </a:p>
          <a:p>
            <a:pPr lvl="1"/>
            <a:r>
              <a:rPr lang="en-US" dirty="0"/>
              <a:t>Higher margins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Potential broader reason:</a:t>
            </a:r>
          </a:p>
          <a:p>
            <a:pPr lvl="1"/>
            <a:r>
              <a:rPr lang="en-US" dirty="0"/>
              <a:t>Stakeholders have a right to know about a company’s sustainability profile</a:t>
            </a:r>
          </a:p>
        </p:txBody>
      </p:sp>
    </p:spTree>
    <p:extLst>
      <p:ext uri="{BB962C8B-B14F-4D97-AF65-F5344CB8AC3E}">
        <p14:creationId xmlns:p14="http://schemas.microsoft.com/office/powerpoint/2010/main" val="89306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68F88-8C3B-1471-4E95-027BBD7C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Three audiences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83E0DD-A788-733F-52AC-E0A66F104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26381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52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D926DF-0058-91D4-5D91-5F1318A0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637046"/>
            <a:ext cx="5174207" cy="2971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you consider sustainability when making purchasing decisions?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ABEF8-E4D1-3A09-FCC2-3FEC40527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908" y="3700594"/>
            <a:ext cx="5174207" cy="19634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If not always, when? Are there degrees of sustainaibility-importance between types of purchases?</a:t>
            </a:r>
          </a:p>
          <a:p>
            <a:endParaRPr lang="en-US" sz="2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kinds of messages appeal to you?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A29DF-3430-3830-F915-834F298E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Consumers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D69-A39E-F7A8-26AC-F1E5A2D3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Advertising / consumer communications</a:t>
            </a:r>
          </a:p>
          <a:p>
            <a:r>
              <a:rPr lang="en-US" dirty="0"/>
              <a:t>Consumer labels</a:t>
            </a:r>
          </a:p>
          <a:p>
            <a:r>
              <a:rPr lang="en-US" dirty="0"/>
              <a:t>Declarations / commitments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Challenges:</a:t>
            </a: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cs typeface="Arial"/>
              </a:rPr>
              <a:t>Understanding how environmental and social concerns relate to the firm’s products</a:t>
            </a:r>
            <a:endParaRPr lang="en-US" sz="20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cs typeface="Arial"/>
              </a:rPr>
              <a:t>How to combine facts and interesting message? </a:t>
            </a:r>
            <a:endParaRPr lang="en-US" sz="2000" dirty="0">
              <a:ea typeface="+mn-lt"/>
              <a:cs typeface="+mn-lt"/>
            </a:endParaRPr>
          </a:p>
          <a:p>
            <a:pPr lvl="2">
              <a:spcBef>
                <a:spcPct val="20000"/>
              </a:spcBef>
              <a:spcAft>
                <a:spcPct val="0"/>
              </a:spcAft>
            </a:pPr>
            <a:r>
              <a:rPr lang="en-GB" sz="1600" dirty="0">
                <a:cs typeface="Arial"/>
              </a:rPr>
              <a:t>Environmental and social responsibility communication calls for facts -&gt; easily boring message</a:t>
            </a:r>
            <a:endParaRPr lang="en-US" sz="1600" dirty="0">
              <a:ea typeface="+mn-lt"/>
              <a:cs typeface="+mn-lt"/>
            </a:endParaRPr>
          </a:p>
          <a:p>
            <a:pPr lvl="2">
              <a:spcBef>
                <a:spcPct val="20000"/>
              </a:spcBef>
              <a:spcAft>
                <a:spcPct val="0"/>
              </a:spcAft>
            </a:pPr>
            <a:r>
              <a:rPr lang="en-GB" sz="1600" dirty="0">
                <a:cs typeface="Arial"/>
              </a:rPr>
              <a:t>Catchy overly simplified message runs the risk of implausibility</a:t>
            </a:r>
            <a:endParaRPr lang="en-US" sz="1600" dirty="0">
              <a:ea typeface="+mn-lt"/>
              <a:cs typeface="+mn-lt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6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bf8b357-a6dc-4a53-8774-ed69568ed88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Z_EN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3.xml><?xml version="1.0" encoding="utf-8"?>
<a:theme xmlns:a="http://schemas.openxmlformats.org/drawingml/2006/main" name="aalto_economics">
  <a:themeElements>
    <a:clrScheme name="aalto_economics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econom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economics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IZ_EN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6.xml><?xml version="1.0" encoding="utf-8"?>
<a:theme xmlns:a="http://schemas.openxmlformats.org/drawingml/2006/main" name="1_aalto_economics">
  <a:themeElements>
    <a:clrScheme name="aalto_economics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econom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economics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aalto_economics">
  <a:themeElements>
    <a:clrScheme name="aalto_economics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econom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economics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ALTO EE wide">
  <a:themeElements>
    <a:clrScheme name="Aalto EE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B1059D"/>
      </a:hlink>
      <a:folHlink>
        <a:srgbClr val="FF7900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E8607C1-17AD-458A-A694-5C472456967D}" vid="{2DBE1C92-8649-4D3A-863A-C0A13D7F20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09C64FE13EB409B94F4FE8546D032" ma:contentTypeVersion="12" ma:contentTypeDescription="Create a new document." ma:contentTypeScope="" ma:versionID="327828e6dc193a4bdb4807996674e7b1">
  <xsd:schema xmlns:xsd="http://www.w3.org/2001/XMLSchema" xmlns:xs="http://www.w3.org/2001/XMLSchema" xmlns:p="http://schemas.microsoft.com/office/2006/metadata/properties" xmlns:ns3="c474ab70-47e1-44e0-8114-215623864490" xmlns:ns4="37ffbe1f-485a-480d-844c-f76942ae438a" targetNamespace="http://schemas.microsoft.com/office/2006/metadata/properties" ma:root="true" ma:fieldsID="09948767101396dc41b31c4cb95ccb0b" ns3:_="" ns4:_="">
    <xsd:import namespace="c474ab70-47e1-44e0-8114-215623864490"/>
    <xsd:import namespace="37ffbe1f-485a-480d-844c-f76942ae43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4ab70-47e1-44e0-8114-21562386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fbe1f-485a-480d-844c-f76942ae438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9998C-A4B5-46D3-AF9C-F351D9C9B3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20F469-090C-42AD-BCCC-FF98FE0B6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F0CFA4-49B4-430E-810A-466A9F211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4ab70-47e1-44e0-8114-215623864490"/>
    <ds:schemaRef ds:uri="37ffbe1f-485a-480d-844c-f76942ae4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13706</TotalTime>
  <Words>4377</Words>
  <Application>Microsoft Office PowerPoint</Application>
  <PresentationFormat>Widescreen</PresentationFormat>
  <Paragraphs>475</Paragraphs>
  <Slides>54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Abadi</vt:lpstr>
      <vt:lpstr>Arial</vt:lpstr>
      <vt:lpstr>Arial,Sans-Serif</vt:lpstr>
      <vt:lpstr>Calibri</vt:lpstr>
      <vt:lpstr>Courier New</vt:lpstr>
      <vt:lpstr>Georgia</vt:lpstr>
      <vt:lpstr>Lucida Grande</vt:lpstr>
      <vt:lpstr>Symbol</vt:lpstr>
      <vt:lpstr>Times New Roman</vt:lpstr>
      <vt:lpstr>Office Theme</vt:lpstr>
      <vt:lpstr>BIZ_EN</vt:lpstr>
      <vt:lpstr>aalto_economics</vt:lpstr>
      <vt:lpstr>white_title</vt:lpstr>
      <vt:lpstr>1_BIZ_EN</vt:lpstr>
      <vt:lpstr>1_aalto_economics</vt:lpstr>
      <vt:lpstr>2_aalto_economics</vt:lpstr>
      <vt:lpstr>1_Office Theme</vt:lpstr>
      <vt:lpstr>AALTO EE wide</vt:lpstr>
      <vt:lpstr>Communicating sustainability</vt:lpstr>
      <vt:lpstr>Agenda</vt:lpstr>
      <vt:lpstr>Learning objectives</vt:lpstr>
      <vt:lpstr>Communicating sustainability</vt:lpstr>
      <vt:lpstr>PowerPoint Presentation</vt:lpstr>
      <vt:lpstr>Why communicate about sustainability?</vt:lpstr>
      <vt:lpstr>Three audiences</vt:lpstr>
      <vt:lpstr>Do you consider sustainability when making purchasing decisions?</vt:lpstr>
      <vt:lpstr>Consumers</vt:lpstr>
      <vt:lpstr>Other stakeholders</vt:lpstr>
      <vt:lpstr>Greenwashing: Unpacking some assumptions</vt:lpstr>
      <vt:lpstr>Relationship between communication and practice</vt:lpstr>
      <vt:lpstr>Takeways from the formative approach to sustainability communication</vt:lpstr>
      <vt:lpstr>Making a difference</vt:lpstr>
      <vt:lpstr>Making changes in organizations: issue-selling</vt:lpstr>
      <vt:lpstr>Who: Tempered radicals</vt:lpstr>
      <vt:lpstr>Getting started as a tempered radical</vt:lpstr>
      <vt:lpstr>Digging deeper: The formula for issue-selling</vt:lpstr>
      <vt:lpstr>What if issue-selling doesn’t work?</vt:lpstr>
      <vt:lpstr>Guest interview with Eero Wahlstedt</vt:lpstr>
      <vt:lpstr>Structure</vt:lpstr>
      <vt:lpstr>References</vt:lpstr>
      <vt:lpstr>Extra slides</vt:lpstr>
      <vt:lpstr>Consumers’ ability &amp; willingness to act differ</vt:lpstr>
      <vt:lpstr>WILL CONSUMERS BUY SUSTAINABLE?</vt:lpstr>
      <vt:lpstr>BEYOND CONSUMER TYPES: SUSTAINABILITY  CONSIDERATIONS IN A PURCHASING DECISION</vt:lpstr>
      <vt:lpstr>SUSTAINABILITY CONSIDERATIONS IN A PURCHASING DECISION </vt:lpstr>
      <vt:lpstr>INFERENCES FROM PURCHASING CATEGORIES</vt:lpstr>
      <vt:lpstr>LABELS ASSIST IN SUSTAINABILITY COMMUNICATION</vt:lpstr>
      <vt:lpstr>WHY LABELS?</vt:lpstr>
      <vt:lpstr>Classifying labelling schemes</vt:lpstr>
      <vt:lpstr>EXAMPLES OF ECO-LABELS IN EUROPE</vt:lpstr>
      <vt:lpstr>FAIR TRADE LABELS</vt:lpstr>
      <vt:lpstr>Labels are useful, but not omnipotent</vt:lpstr>
      <vt:lpstr>What next? Simple yet comprehensive</vt:lpstr>
      <vt:lpstr>GOLDEN RULES FOR SUSTAINABILITY COMMUNICATION</vt:lpstr>
      <vt:lpstr>TAKEAWAYS FOR SUSTAINABILITY COMMUNICATION TO CONSUMERS</vt:lpstr>
      <vt:lpstr>Do you know what corporate sustainability reports are? </vt:lpstr>
      <vt:lpstr>PowerPoint Presentation</vt:lpstr>
      <vt:lpstr>Drivers and challenges of reporting</vt:lpstr>
      <vt:lpstr>Key trends in sustainability reporting</vt:lpstr>
      <vt:lpstr>Guidance frameworks</vt:lpstr>
      <vt:lpstr>Mandatory approach: EU Non-financial reporting directive</vt:lpstr>
      <vt:lpstr>Dominant “standards” for voluntary sustainability reporting</vt:lpstr>
      <vt:lpstr>Climate &amp; climate+ reporting frameworks</vt:lpstr>
      <vt:lpstr>Science-based targets initiative (SBTi)</vt:lpstr>
      <vt:lpstr>SDGs &amp; sustainability reporting</vt:lpstr>
      <vt:lpstr>What to report?</vt:lpstr>
      <vt:lpstr>Choosing what to report</vt:lpstr>
      <vt:lpstr>PowerPoint Presentation</vt:lpstr>
      <vt:lpstr>Typical approach for selecting priorities &amp;  material sustainability issues for large companies</vt:lpstr>
      <vt:lpstr>Examples of contemporary issues to report </vt:lpstr>
      <vt:lpstr>Disclosing absolute or relative data? Impact vs. Performance </vt:lpstr>
      <vt:lpstr>CHECKLIST OF GOOD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Jukka Rintamäki</dc:title>
  <dc:creator>Jukka Rintamaki</dc:creator>
  <cp:lastModifiedBy>Rintamäki Jukka</cp:lastModifiedBy>
  <cp:revision>28</cp:revision>
  <dcterms:created xsi:type="dcterms:W3CDTF">2020-11-13T14:22:55Z</dcterms:created>
  <dcterms:modified xsi:type="dcterms:W3CDTF">2023-05-11T16:06:37Z</dcterms:modified>
</cp:coreProperties>
</file>